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79" r:id="rId18"/>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6" autoAdjust="0"/>
    <p:restoredTop sz="94434" autoAdjust="0"/>
  </p:normalViewPr>
  <p:slideViewPr>
    <p:cSldViewPr>
      <p:cViewPr varScale="1">
        <p:scale>
          <a:sx n="71" d="100"/>
          <a:sy n="71" d="100"/>
        </p:scale>
        <p:origin x="129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173178-669C-4922-AC43-4112495E8D69}" type="slidenum">
              <a:rPr lang="en-US"/>
              <a:pPr/>
              <a:t>‹#›</a:t>
            </a:fld>
            <a:endParaRPr lang="en-US"/>
          </a:p>
        </p:txBody>
      </p:sp>
    </p:spTree>
    <p:extLst>
      <p:ext uri="{BB962C8B-B14F-4D97-AF65-F5344CB8AC3E}">
        <p14:creationId xmlns:p14="http://schemas.microsoft.com/office/powerpoint/2010/main" val="39517502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11FF3-EC80-45AA-84BB-F713FC9C0EDB}"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11995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10</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097384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11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460423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12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204940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13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201484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14</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993682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15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2529631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16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770264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106DA-1644-47C3-B790-E83703056653}" type="slidenum">
              <a:rPr lang="en-US"/>
              <a:pPr/>
              <a:t>17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17152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86633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3</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92297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4</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46429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11571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19239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709204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8</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2017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CC539-67AC-4EB3-ADE5-667B9F29D979}" type="slidenum">
              <a:rPr lang="en-US"/>
              <a:pPr/>
              <a:t>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614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705100"/>
            <a:ext cx="36576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28600" y="3733800"/>
            <a:ext cx="36576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400">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2431908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57225"/>
            <a:ext cx="2171700" cy="589597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114300" y="657225"/>
            <a:ext cx="6362700" cy="5895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178397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56968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0017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942975" y="1676400"/>
            <a:ext cx="3581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76775" y="1676400"/>
            <a:ext cx="3581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367386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extLst>
      <p:ext uri="{BB962C8B-B14F-4D97-AF65-F5344CB8AC3E}">
        <p14:creationId xmlns:p14="http://schemas.microsoft.com/office/powerpoint/2010/main" val="421798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Tree>
    <p:extLst>
      <p:ext uri="{BB962C8B-B14F-4D97-AF65-F5344CB8AC3E}">
        <p14:creationId xmlns:p14="http://schemas.microsoft.com/office/powerpoint/2010/main" val="14018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73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60690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655084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 y="657225"/>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42975" y="1676400"/>
            <a:ext cx="7315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subTitle" idx="1"/>
          </p:nvPr>
        </p:nvSpPr>
        <p:spPr>
          <a:xfrm>
            <a:off x="0" y="4365104"/>
            <a:ext cx="4055368" cy="685800"/>
          </a:xfrm>
        </p:spPr>
        <p:txBody>
          <a:bodyPr/>
          <a:lstStyle/>
          <a:p>
            <a:r>
              <a:rPr lang="id-ID" b="1" dirty="0" smtClean="0">
                <a:solidFill>
                  <a:srgbClr val="FF0000"/>
                </a:solidFill>
              </a:rPr>
              <a:t>Sarah Emmanuel . H, M.Psi</a:t>
            </a:r>
            <a:endParaRPr lang="ru-RU" b="1" dirty="0">
              <a:solidFill>
                <a:srgbClr val="FF0000"/>
              </a:solidFill>
            </a:endParaRPr>
          </a:p>
        </p:txBody>
      </p:sp>
      <p:sp>
        <p:nvSpPr>
          <p:cNvPr id="2054" name="Rectangle 6"/>
          <p:cNvSpPr>
            <a:spLocks noGrp="1" noChangeArrowheads="1"/>
          </p:cNvSpPr>
          <p:nvPr>
            <p:ph type="ctrTitle"/>
          </p:nvPr>
        </p:nvSpPr>
        <p:spPr>
          <a:xfrm>
            <a:off x="5644" y="2060848"/>
            <a:ext cx="4491771" cy="1205086"/>
          </a:xfrm>
        </p:spPr>
        <p:txBody>
          <a:bodyPr/>
          <a:lstStyle/>
          <a:p>
            <a:r>
              <a:rPr lang="id-ID" dirty="0" smtClean="0">
                <a:solidFill>
                  <a:srgbClr val="FF0000"/>
                </a:solidFill>
              </a:rPr>
              <a:t>PERKEMBANGAN PESERTA DIDIK</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98560" y="570022"/>
            <a:ext cx="7092790" cy="629614"/>
          </a:xfrm>
        </p:spPr>
        <p:txBody>
          <a:bodyPr/>
          <a:lstStyle/>
          <a:p>
            <a:r>
              <a:rPr lang="id-ID" sz="2400" dirty="0" smtClean="0">
                <a:solidFill>
                  <a:schemeClr val="tx1"/>
                </a:solidFill>
              </a:rPr>
              <a:t>MASA PRA SEKOLAH ( 2-6 TAHUN ) </a:t>
            </a:r>
            <a:endParaRPr lang="id-ID" sz="2400" dirty="0">
              <a:solidFill>
                <a:schemeClr val="tx1"/>
              </a:solidFill>
            </a:endParaRPr>
          </a:p>
        </p:txBody>
      </p:sp>
      <p:sp>
        <p:nvSpPr>
          <p:cNvPr id="7" name="Content Placeholder 6"/>
          <p:cNvSpPr>
            <a:spLocks noGrp="1"/>
          </p:cNvSpPr>
          <p:nvPr>
            <p:ph idx="1"/>
          </p:nvPr>
        </p:nvSpPr>
        <p:spPr>
          <a:xfrm>
            <a:off x="179512" y="1412776"/>
            <a:ext cx="8784975" cy="5328592"/>
          </a:xfrm>
        </p:spPr>
        <p:txBody>
          <a:bodyPr/>
          <a:lstStyle/>
          <a:p>
            <a:pPr algn="just">
              <a:spcBef>
                <a:spcPts val="1200"/>
              </a:spcBef>
              <a:buFont typeface="Wingdings" panose="05000000000000000000" pitchFamily="2" charset="2"/>
              <a:buChar char="v"/>
            </a:pPr>
            <a:r>
              <a:rPr lang="id-ID" sz="2000" u="sng" dirty="0" smtClean="0"/>
              <a:t>Tugas perkembangan : </a:t>
            </a:r>
          </a:p>
          <a:p>
            <a:pPr>
              <a:buFont typeface="Wingdings" panose="05000000000000000000" pitchFamily="2" charset="2"/>
              <a:buChar char="ü"/>
            </a:pPr>
            <a:r>
              <a:rPr lang="id-ID" sz="1900" dirty="0"/>
              <a:t>Belajar buang air kecil dan buang air besar</a:t>
            </a:r>
            <a:r>
              <a:rPr lang="id-ID" sz="1900" dirty="0" smtClean="0"/>
              <a:t>.</a:t>
            </a:r>
          </a:p>
          <a:p>
            <a:pPr>
              <a:buFont typeface="Wingdings" panose="05000000000000000000" pitchFamily="2" charset="2"/>
              <a:buChar char="ü"/>
            </a:pPr>
            <a:r>
              <a:rPr lang="nl-NL" sz="1900" dirty="0" smtClean="0"/>
              <a:t>Belajar </a:t>
            </a:r>
            <a:r>
              <a:rPr lang="nl-NL" sz="1900" dirty="0"/>
              <a:t>mengenal perbedaan jenis kelamin.</a:t>
            </a:r>
          </a:p>
          <a:p>
            <a:pPr>
              <a:buFont typeface="Wingdings" panose="05000000000000000000" pitchFamily="2" charset="2"/>
              <a:buChar char="ü"/>
            </a:pPr>
            <a:r>
              <a:rPr lang="id-ID" sz="1900" dirty="0" smtClean="0"/>
              <a:t>Mencapai </a:t>
            </a:r>
            <a:r>
              <a:rPr lang="id-ID" sz="1900" dirty="0"/>
              <a:t>kestabilan jasmaniah fisiologis.</a:t>
            </a:r>
          </a:p>
          <a:p>
            <a:pPr>
              <a:buFont typeface="Wingdings" panose="05000000000000000000" pitchFamily="2" charset="2"/>
              <a:buChar char="ü"/>
            </a:pPr>
            <a:r>
              <a:rPr lang="id-ID" sz="1900" dirty="0" smtClean="0"/>
              <a:t>Membentuk </a:t>
            </a:r>
            <a:r>
              <a:rPr lang="id-ID" sz="1900" dirty="0"/>
              <a:t>konsep – konsep (pengertian) sederhana kenyataan sosial dan alam.</a:t>
            </a:r>
          </a:p>
          <a:p>
            <a:pPr>
              <a:buFont typeface="Wingdings" panose="05000000000000000000" pitchFamily="2" charset="2"/>
              <a:buChar char="ü"/>
            </a:pPr>
            <a:r>
              <a:rPr lang="id-ID" sz="1900" dirty="0" smtClean="0"/>
              <a:t>Belajar </a:t>
            </a:r>
            <a:r>
              <a:rPr lang="id-ID" sz="1900" dirty="0"/>
              <a:t>mengadakan hubungan emosional dengan orang – orang </a:t>
            </a:r>
            <a:r>
              <a:rPr lang="id-ID" sz="1900" dirty="0" smtClean="0"/>
              <a:t>disekitarnya (Belajar bersosialisasi)</a:t>
            </a:r>
            <a:endParaRPr lang="id-ID" sz="1900" dirty="0"/>
          </a:p>
          <a:p>
            <a:pPr>
              <a:buFont typeface="Wingdings" panose="05000000000000000000" pitchFamily="2" charset="2"/>
              <a:buChar char="ü"/>
            </a:pPr>
            <a:r>
              <a:rPr lang="id-ID" sz="1900" dirty="0" smtClean="0"/>
              <a:t>Belajar </a:t>
            </a:r>
            <a:r>
              <a:rPr lang="id-ID" sz="1900" dirty="0"/>
              <a:t>mengadakan hubungan baik dan buruk, yang berarti mengembangkan </a:t>
            </a:r>
            <a:r>
              <a:rPr lang="id-ID" sz="1900" dirty="0" smtClean="0"/>
              <a:t>kata hati.</a:t>
            </a:r>
          </a:p>
          <a:p>
            <a:pPr>
              <a:buFont typeface="Wingdings" panose="05000000000000000000" pitchFamily="2" charset="2"/>
              <a:buChar char="ü"/>
            </a:pPr>
            <a:r>
              <a:rPr lang="id-ID" sz="1900" dirty="0"/>
              <a:t>Belajar mengenal dunia objektif diluar diri sendiri, disertai dengan </a:t>
            </a:r>
            <a:r>
              <a:rPr lang="id-ID" sz="1900" dirty="0" smtClean="0"/>
              <a:t>penghayatan yang </a:t>
            </a:r>
            <a:r>
              <a:rPr lang="id-ID" sz="1900" dirty="0"/>
              <a:t>bersifat subjektif. Misalnya anak bercakap – cakap dengan bonekanya </a:t>
            </a:r>
            <a:r>
              <a:rPr lang="id-ID" sz="1900" dirty="0" smtClean="0"/>
              <a:t>atau berbincang </a:t>
            </a:r>
            <a:r>
              <a:rPr lang="id-ID" sz="1900" dirty="0"/>
              <a:t>– bincang dan bergurau dengan binatang kesayangannya</a:t>
            </a:r>
            <a:r>
              <a:rPr lang="id-ID" sz="1900" dirty="0" smtClean="0"/>
              <a:t>.</a:t>
            </a:r>
            <a:r>
              <a:rPr lang="id-ID" sz="1900" dirty="0"/>
              <a:t> </a:t>
            </a:r>
            <a:endParaRPr lang="id-ID" sz="1900" dirty="0" smtClean="0"/>
          </a:p>
          <a:p>
            <a:pPr algn="just">
              <a:buFont typeface="Wingdings" panose="05000000000000000000" pitchFamily="2" charset="2"/>
              <a:buChar char="ü"/>
            </a:pPr>
            <a:r>
              <a:rPr lang="id-ID" sz="1900" dirty="0" smtClean="0"/>
              <a:t>Anak </a:t>
            </a:r>
            <a:r>
              <a:rPr lang="id-ID" sz="1900" dirty="0"/>
              <a:t>belajar mencontoh orang tuanya, pusat perhatian anak berubah dari </a:t>
            </a:r>
            <a:r>
              <a:rPr lang="id-ID" sz="1900" dirty="0" smtClean="0"/>
              <a:t>benda ke </a:t>
            </a:r>
            <a:r>
              <a:rPr lang="id-ID" sz="1900" dirty="0"/>
              <a:t>orang.</a:t>
            </a:r>
            <a:endParaRPr lang="id-ID" sz="1900" dirty="0" smtClean="0"/>
          </a:p>
          <a:p>
            <a:pPr marL="0" indent="0" algn="just">
              <a:spcBef>
                <a:spcPts val="1200"/>
              </a:spcBef>
              <a:buNone/>
            </a:pPr>
            <a:endParaRPr lang="id-ID" sz="2000" dirty="0" smtClean="0"/>
          </a:p>
          <a:p>
            <a:pPr marL="0" indent="0" algn="just">
              <a:spcBef>
                <a:spcPts val="1200"/>
              </a:spcBef>
              <a:buNone/>
            </a:pPr>
            <a:endParaRPr lang="id-ID" sz="2000" dirty="0" smtClean="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2912" t="11074" r="14563" b="9895"/>
          <a:stretch/>
        </p:blipFill>
        <p:spPr>
          <a:xfrm rot="984125">
            <a:off x="190082" y="123212"/>
            <a:ext cx="1227682" cy="1523235"/>
          </a:xfrm>
          <a:prstGeom prst="rect">
            <a:avLst/>
          </a:prstGeom>
        </p:spPr>
      </p:pic>
    </p:spTree>
    <p:extLst>
      <p:ext uri="{BB962C8B-B14F-4D97-AF65-F5344CB8AC3E}">
        <p14:creationId xmlns:p14="http://schemas.microsoft.com/office/powerpoint/2010/main" val="1090494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9650" y="570022"/>
            <a:ext cx="7092790" cy="629614"/>
          </a:xfrm>
        </p:spPr>
        <p:txBody>
          <a:bodyPr/>
          <a:lstStyle/>
          <a:p>
            <a:r>
              <a:rPr lang="id-ID" sz="2400" dirty="0" smtClean="0">
                <a:solidFill>
                  <a:schemeClr val="tx1"/>
                </a:solidFill>
              </a:rPr>
              <a:t>MASA SEKOLAH ( 6 – 12 TAHUN ) </a:t>
            </a:r>
            <a:endParaRPr lang="id-ID" sz="2400" dirty="0">
              <a:solidFill>
                <a:schemeClr val="tx1"/>
              </a:solidFill>
            </a:endParaRPr>
          </a:p>
        </p:txBody>
      </p:sp>
      <p:sp>
        <p:nvSpPr>
          <p:cNvPr id="7" name="Content Placeholder 6"/>
          <p:cNvSpPr>
            <a:spLocks noGrp="1"/>
          </p:cNvSpPr>
          <p:nvPr>
            <p:ph idx="1"/>
          </p:nvPr>
        </p:nvSpPr>
        <p:spPr>
          <a:xfrm>
            <a:off x="107504" y="1788786"/>
            <a:ext cx="8784975" cy="4865039"/>
          </a:xfrm>
        </p:spPr>
        <p:txBody>
          <a:bodyPr/>
          <a:lstStyle/>
          <a:p>
            <a:pPr algn="just">
              <a:spcBef>
                <a:spcPts val="1200"/>
              </a:spcBef>
              <a:buFont typeface="Wingdings" panose="05000000000000000000" pitchFamily="2" charset="2"/>
              <a:buChar char="v"/>
            </a:pPr>
            <a:r>
              <a:rPr lang="id-ID" sz="2000" u="sng" dirty="0" smtClean="0"/>
              <a:t>Tugas perkembangan : </a:t>
            </a:r>
          </a:p>
          <a:p>
            <a:pPr marL="806450" indent="-361950" algn="just">
              <a:buFont typeface="Wingdings" panose="05000000000000000000" pitchFamily="2" charset="2"/>
              <a:buChar char="ü"/>
            </a:pPr>
            <a:r>
              <a:rPr lang="sv-SE" sz="2000" dirty="0"/>
              <a:t>Belajar memperoleh keterampilan fisik untuk melakukan permainan : bermain </a:t>
            </a:r>
            <a:r>
              <a:rPr lang="sv-SE" sz="2000" dirty="0" smtClean="0"/>
              <a:t>sepak</a:t>
            </a:r>
            <a:r>
              <a:rPr lang="id-ID" sz="2000" dirty="0" smtClean="0"/>
              <a:t> bola</a:t>
            </a:r>
            <a:r>
              <a:rPr lang="id-ID" sz="2000" dirty="0"/>
              <a:t>, loncat tali, berenang.</a:t>
            </a:r>
          </a:p>
          <a:p>
            <a:pPr marL="806450" indent="-361950" algn="just">
              <a:buFont typeface="Wingdings" panose="05000000000000000000" pitchFamily="2" charset="2"/>
              <a:buChar char="ü"/>
            </a:pPr>
            <a:r>
              <a:rPr lang="id-ID" sz="2000" dirty="0" smtClean="0"/>
              <a:t>Belajar </a:t>
            </a:r>
            <a:r>
              <a:rPr lang="id-ID" sz="2000" dirty="0"/>
              <a:t>membentuk sikap yang sehat terhadap dirinya sendiri sebagai </a:t>
            </a:r>
            <a:r>
              <a:rPr lang="id-ID" sz="2000" dirty="0" smtClean="0"/>
              <a:t>makhluk biologis</a:t>
            </a:r>
            <a:r>
              <a:rPr lang="id-ID" sz="2000" dirty="0"/>
              <a:t>.</a:t>
            </a:r>
          </a:p>
          <a:p>
            <a:pPr marL="806450" indent="-361950" algn="just">
              <a:buFont typeface="Wingdings" panose="05000000000000000000" pitchFamily="2" charset="2"/>
              <a:buChar char="ü"/>
            </a:pPr>
            <a:r>
              <a:rPr lang="sv-SE" sz="2000" dirty="0" smtClean="0"/>
              <a:t>Belajar </a:t>
            </a:r>
            <a:r>
              <a:rPr lang="sv-SE" sz="2000" dirty="0"/>
              <a:t>bergaul dengan teman – teman sebaya.</a:t>
            </a:r>
          </a:p>
          <a:p>
            <a:pPr marL="806450" indent="-361950" algn="just">
              <a:buFont typeface="Wingdings" panose="05000000000000000000" pitchFamily="2" charset="2"/>
              <a:buChar char="ü"/>
            </a:pPr>
            <a:r>
              <a:rPr lang="id-ID" sz="2000" dirty="0" smtClean="0"/>
              <a:t>Belajar </a:t>
            </a:r>
            <a:r>
              <a:rPr lang="id-ID" sz="2000" dirty="0"/>
              <a:t>memainkan peranan sesuai dengan jenis kelaminnya.</a:t>
            </a:r>
          </a:p>
          <a:p>
            <a:pPr marL="806450" indent="-361950" algn="just">
              <a:buFont typeface="Wingdings" panose="05000000000000000000" pitchFamily="2" charset="2"/>
              <a:buChar char="ü"/>
            </a:pPr>
            <a:r>
              <a:rPr lang="id-ID" sz="2000" dirty="0" smtClean="0"/>
              <a:t>Belajar </a:t>
            </a:r>
            <a:r>
              <a:rPr lang="id-ID" sz="2000" dirty="0"/>
              <a:t>keterampilan dasar dalam membaca, menulis, dan berhitung</a:t>
            </a:r>
          </a:p>
          <a:p>
            <a:pPr marL="806450" indent="-361950" algn="just">
              <a:buFont typeface="Wingdings" panose="05000000000000000000" pitchFamily="2" charset="2"/>
              <a:buChar char="ü"/>
            </a:pPr>
            <a:r>
              <a:rPr lang="id-ID" sz="2000" dirty="0" smtClean="0"/>
              <a:t>Belajar </a:t>
            </a:r>
            <a:r>
              <a:rPr lang="id-ID" sz="2000" dirty="0"/>
              <a:t>mengembangkan konsep sehari – hari.</a:t>
            </a:r>
          </a:p>
          <a:p>
            <a:pPr marL="806450" indent="-361950" algn="just">
              <a:buFont typeface="Wingdings" panose="05000000000000000000" pitchFamily="2" charset="2"/>
              <a:buChar char="ü"/>
            </a:pPr>
            <a:r>
              <a:rPr lang="id-ID" sz="2000" dirty="0" smtClean="0"/>
              <a:t>Mengembangkan </a:t>
            </a:r>
            <a:r>
              <a:rPr lang="id-ID" sz="2000" dirty="0"/>
              <a:t>kata hati</a:t>
            </a:r>
          </a:p>
          <a:p>
            <a:pPr marL="806450" indent="-361950" algn="just">
              <a:buFont typeface="Wingdings" panose="05000000000000000000" pitchFamily="2" charset="2"/>
              <a:buChar char="ü"/>
            </a:pPr>
            <a:r>
              <a:rPr lang="id-ID" sz="2000" dirty="0" smtClean="0"/>
              <a:t>Belajar </a:t>
            </a:r>
            <a:r>
              <a:rPr lang="id-ID" sz="2000" dirty="0"/>
              <a:t>memperoleh kebebasan yang bersifat pribadi</a:t>
            </a:r>
          </a:p>
          <a:p>
            <a:pPr marL="806450" indent="-361950" algn="just">
              <a:buFont typeface="Wingdings" panose="05000000000000000000" pitchFamily="2" charset="2"/>
              <a:buChar char="ü"/>
            </a:pPr>
            <a:r>
              <a:rPr lang="id-ID" sz="2000" dirty="0" smtClean="0"/>
              <a:t>Mengembangkan </a:t>
            </a:r>
            <a:r>
              <a:rPr lang="id-ID" sz="2000" dirty="0"/>
              <a:t>sikap yang positif terhadap kelompok sosial dan lembaga </a:t>
            </a:r>
            <a:r>
              <a:rPr lang="id-ID" sz="2000" dirty="0" smtClean="0"/>
              <a:t>-lembaga</a:t>
            </a:r>
            <a:r>
              <a:rPr lang="id-ID" sz="2000" dirty="0"/>
              <a:t>.</a:t>
            </a:r>
            <a:endParaRPr lang="id-ID" sz="2000" dirty="0" smtClean="0"/>
          </a:p>
          <a:p>
            <a:pPr marL="0" indent="0" algn="just">
              <a:spcBef>
                <a:spcPts val="1200"/>
              </a:spcBef>
              <a:buNone/>
            </a:pPr>
            <a:endParaRPr lang="id-ID" sz="2000" dirty="0" smtClean="0"/>
          </a:p>
          <a:p>
            <a:pPr marL="0" indent="0" algn="just">
              <a:spcBef>
                <a:spcPts val="1200"/>
              </a:spcBef>
              <a:buNone/>
            </a:pPr>
            <a:endParaRPr lang="id-ID" sz="2000" dirty="0" smtClean="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800" t="13251" r="22001" b="33199"/>
          <a:stretch/>
        </p:blipFill>
        <p:spPr>
          <a:xfrm rot="20205269">
            <a:off x="349728" y="184844"/>
            <a:ext cx="1080120" cy="1449635"/>
          </a:xfrm>
          <a:prstGeom prst="rect">
            <a:avLst/>
          </a:prstGeom>
        </p:spPr>
      </p:pic>
    </p:spTree>
    <p:extLst>
      <p:ext uri="{BB962C8B-B14F-4D97-AF65-F5344CB8AC3E}">
        <p14:creationId xmlns:p14="http://schemas.microsoft.com/office/powerpoint/2010/main" val="419221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9650" y="570022"/>
            <a:ext cx="7092790" cy="629614"/>
          </a:xfrm>
        </p:spPr>
        <p:txBody>
          <a:bodyPr/>
          <a:lstStyle/>
          <a:p>
            <a:r>
              <a:rPr lang="id-ID" sz="2400" dirty="0" smtClean="0">
                <a:solidFill>
                  <a:schemeClr val="tx1"/>
                </a:solidFill>
              </a:rPr>
              <a:t>MASA SEKOLAH ( 6 – 12 TAHUN ) </a:t>
            </a:r>
            <a:endParaRPr lang="id-ID" sz="2400" dirty="0">
              <a:solidFill>
                <a:schemeClr val="tx1"/>
              </a:solidFill>
            </a:endParaRPr>
          </a:p>
        </p:txBody>
      </p:sp>
      <p:sp>
        <p:nvSpPr>
          <p:cNvPr id="7" name="Content Placeholder 6"/>
          <p:cNvSpPr>
            <a:spLocks noGrp="1"/>
          </p:cNvSpPr>
          <p:nvPr>
            <p:ph idx="1"/>
          </p:nvPr>
        </p:nvSpPr>
        <p:spPr>
          <a:xfrm>
            <a:off x="107504" y="1788786"/>
            <a:ext cx="8784975" cy="4865039"/>
          </a:xfrm>
        </p:spPr>
        <p:txBody>
          <a:bodyPr/>
          <a:lstStyle/>
          <a:p>
            <a:pPr algn="just">
              <a:spcBef>
                <a:spcPts val="1200"/>
              </a:spcBef>
              <a:buFont typeface="Wingdings" panose="05000000000000000000" pitchFamily="2" charset="2"/>
              <a:buChar char="v"/>
            </a:pPr>
            <a:r>
              <a:rPr lang="id-ID" sz="2000" u="sng" dirty="0" smtClean="0"/>
              <a:t>Tugas perkembangan : </a:t>
            </a:r>
          </a:p>
          <a:p>
            <a:pPr marL="806450" indent="-361950" algn="just">
              <a:spcBef>
                <a:spcPts val="1200"/>
              </a:spcBef>
              <a:buFont typeface="Wingdings" panose="05000000000000000000" pitchFamily="2" charset="2"/>
              <a:buChar char="ü"/>
            </a:pPr>
            <a:r>
              <a:rPr lang="id-ID" sz="2000" dirty="0" smtClean="0"/>
              <a:t>Belajar bersosialisasi dengan teman </a:t>
            </a:r>
          </a:p>
          <a:p>
            <a:pPr marL="806450" indent="-361950" algn="just">
              <a:spcBef>
                <a:spcPts val="1200"/>
              </a:spcBef>
              <a:buFont typeface="Wingdings" panose="05000000000000000000" pitchFamily="2" charset="2"/>
              <a:buChar char="ü"/>
            </a:pPr>
            <a:r>
              <a:rPr lang="id-ID" sz="2000" dirty="0" smtClean="0"/>
              <a:t>Mencoba, bereksperimen, dan bereksplorasi</a:t>
            </a:r>
          </a:p>
          <a:p>
            <a:pPr marL="806450" indent="-361950" algn="just">
              <a:spcBef>
                <a:spcPts val="1200"/>
              </a:spcBef>
              <a:buFont typeface="Wingdings" panose="05000000000000000000" pitchFamily="2" charset="2"/>
              <a:buChar char="ü"/>
            </a:pPr>
            <a:r>
              <a:rPr lang="id-ID" sz="2000" dirty="0" smtClean="0"/>
              <a:t>Beradaptasi dengan lingkungan</a:t>
            </a:r>
          </a:p>
          <a:p>
            <a:pPr marL="806450" indent="-361950" algn="just">
              <a:spcBef>
                <a:spcPts val="1200"/>
              </a:spcBef>
              <a:buFont typeface="Wingdings" panose="05000000000000000000" pitchFamily="2" charset="2"/>
              <a:buChar char="ü"/>
            </a:pPr>
            <a:r>
              <a:rPr lang="id-ID" sz="2000" dirty="0" smtClean="0"/>
              <a:t>Adanya sikap-sikap negatif yang mulai mengarah kepada pemberontakan </a:t>
            </a:r>
          </a:p>
          <a:p>
            <a:pPr marL="806450" indent="-361950" algn="just">
              <a:spcBef>
                <a:spcPts val="1200"/>
              </a:spcBef>
              <a:buFont typeface="Wingdings" panose="05000000000000000000" pitchFamily="2" charset="2"/>
              <a:buChar char="ü"/>
            </a:pPr>
            <a:endParaRPr lang="id-ID" sz="2000" dirty="0" smtClean="0"/>
          </a:p>
          <a:p>
            <a:pPr marL="806450" indent="-361950" algn="just">
              <a:spcBef>
                <a:spcPts val="1200"/>
              </a:spcBef>
              <a:buFont typeface="Wingdings" panose="05000000000000000000" pitchFamily="2" charset="2"/>
              <a:buChar char="ü"/>
            </a:pPr>
            <a:endParaRPr lang="id-ID" sz="2000" dirty="0" smtClean="0"/>
          </a:p>
          <a:p>
            <a:pPr marL="0" indent="0" algn="just">
              <a:spcBef>
                <a:spcPts val="1200"/>
              </a:spcBef>
              <a:buNone/>
            </a:pPr>
            <a:endParaRPr lang="id-ID" sz="2000" dirty="0" smtClean="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800" t="13251" r="22001" b="33199"/>
          <a:stretch/>
        </p:blipFill>
        <p:spPr>
          <a:xfrm rot="20205269">
            <a:off x="349728" y="184844"/>
            <a:ext cx="1080120" cy="1449635"/>
          </a:xfrm>
          <a:prstGeom prst="rect">
            <a:avLst/>
          </a:prstGeom>
        </p:spPr>
      </p:pic>
    </p:spTree>
    <p:extLst>
      <p:ext uri="{BB962C8B-B14F-4D97-AF65-F5344CB8AC3E}">
        <p14:creationId xmlns:p14="http://schemas.microsoft.com/office/powerpoint/2010/main" val="805212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704" y="595961"/>
            <a:ext cx="5400600" cy="629614"/>
          </a:xfrm>
        </p:spPr>
        <p:txBody>
          <a:bodyPr/>
          <a:lstStyle/>
          <a:p>
            <a:r>
              <a:rPr lang="id-ID" sz="2400" dirty="0" smtClean="0">
                <a:solidFill>
                  <a:schemeClr val="tx1"/>
                </a:solidFill>
              </a:rPr>
              <a:t>MASA REMAJA ( 12- 18 / 20 TAHUN ) </a:t>
            </a:r>
            <a:endParaRPr lang="id-ID" sz="2400" dirty="0">
              <a:solidFill>
                <a:schemeClr val="tx1"/>
              </a:solidFill>
            </a:endParaRPr>
          </a:p>
        </p:txBody>
      </p:sp>
      <p:sp>
        <p:nvSpPr>
          <p:cNvPr id="7" name="Content Placeholder 6"/>
          <p:cNvSpPr>
            <a:spLocks noGrp="1"/>
          </p:cNvSpPr>
          <p:nvPr>
            <p:ph idx="1"/>
          </p:nvPr>
        </p:nvSpPr>
        <p:spPr>
          <a:xfrm>
            <a:off x="251520" y="1412776"/>
            <a:ext cx="8712968" cy="5184576"/>
          </a:xfrm>
        </p:spPr>
        <p:txBody>
          <a:bodyPr/>
          <a:lstStyle/>
          <a:p>
            <a:pPr algn="just">
              <a:spcBef>
                <a:spcPts val="1200"/>
              </a:spcBef>
              <a:buFont typeface="Wingdings" panose="05000000000000000000" pitchFamily="2" charset="2"/>
              <a:buChar char="v"/>
            </a:pPr>
            <a:r>
              <a:rPr lang="id-ID" sz="2000" u="sng" dirty="0" smtClean="0"/>
              <a:t>Tugas perkembangan : </a:t>
            </a:r>
          </a:p>
          <a:p>
            <a:pPr marL="901700" indent="-363538" algn="just">
              <a:spcBef>
                <a:spcPts val="1200"/>
              </a:spcBef>
              <a:buFont typeface="Wingdings" panose="05000000000000000000" pitchFamily="2" charset="2"/>
              <a:buChar char="ü"/>
            </a:pPr>
            <a:r>
              <a:rPr lang="id-ID" sz="2000" dirty="0" smtClean="0"/>
              <a:t>Masa pencarian jati diri</a:t>
            </a:r>
          </a:p>
          <a:p>
            <a:pPr marL="901700" indent="-363538" algn="just">
              <a:buFont typeface="Wingdings" panose="05000000000000000000" pitchFamily="2" charset="2"/>
              <a:buChar char="ü"/>
            </a:pPr>
            <a:r>
              <a:rPr lang="id-ID" sz="2000" dirty="0" smtClean="0"/>
              <a:t>Menerima </a:t>
            </a:r>
            <a:r>
              <a:rPr lang="id-ID" sz="2000" dirty="0"/>
              <a:t>fisiknya sendiri beriku keragaman kualitasnya.</a:t>
            </a:r>
          </a:p>
          <a:p>
            <a:pPr marL="901700" indent="-363538" algn="just">
              <a:buFont typeface="Wingdings" panose="05000000000000000000" pitchFamily="2" charset="2"/>
              <a:buChar char="ü"/>
            </a:pPr>
            <a:r>
              <a:rPr lang="id-ID" sz="2000" dirty="0" smtClean="0"/>
              <a:t>Mencapai </a:t>
            </a:r>
            <a:r>
              <a:rPr lang="id-ID" sz="2000" dirty="0"/>
              <a:t>kemandirian emosional dari orangtua atau figur – figur yang </a:t>
            </a:r>
            <a:r>
              <a:rPr lang="id-ID" sz="2000" dirty="0" smtClean="0"/>
              <a:t>menjadi otoritas</a:t>
            </a:r>
            <a:r>
              <a:rPr lang="id-ID" sz="2000" dirty="0"/>
              <a:t>.</a:t>
            </a:r>
          </a:p>
          <a:p>
            <a:pPr marL="901700" indent="-363538" algn="just">
              <a:buFont typeface="Wingdings" panose="05000000000000000000" pitchFamily="2" charset="2"/>
              <a:buChar char="ü"/>
            </a:pPr>
            <a:r>
              <a:rPr lang="id-ID" sz="2000" dirty="0" smtClean="0"/>
              <a:t>Mengembangkan </a:t>
            </a:r>
            <a:r>
              <a:rPr lang="id-ID" sz="2000" dirty="0"/>
              <a:t>keterampilan komunikasi interpersonal dan belajar </a:t>
            </a:r>
            <a:r>
              <a:rPr lang="id-ID" sz="2000" dirty="0" smtClean="0"/>
              <a:t>bergaul dengan </a:t>
            </a:r>
            <a:r>
              <a:rPr lang="id-ID" sz="2000" dirty="0"/>
              <a:t>teman sebaya atau orang lain baik secara individual maupun kelompok.</a:t>
            </a:r>
          </a:p>
          <a:p>
            <a:pPr marL="901700" indent="-363538" algn="just">
              <a:buFont typeface="Wingdings" panose="05000000000000000000" pitchFamily="2" charset="2"/>
              <a:buChar char="ü"/>
            </a:pPr>
            <a:r>
              <a:rPr lang="fi-FI" sz="2000" dirty="0" smtClean="0"/>
              <a:t>Menemukan </a:t>
            </a:r>
            <a:r>
              <a:rPr lang="fi-FI" sz="2000" dirty="0"/>
              <a:t>manusia model untuk dijadikan identitasnya.</a:t>
            </a:r>
          </a:p>
          <a:p>
            <a:pPr marL="901700" indent="-363538" algn="just">
              <a:buFont typeface="Wingdings" panose="05000000000000000000" pitchFamily="2" charset="2"/>
              <a:buChar char="ü"/>
            </a:pPr>
            <a:r>
              <a:rPr lang="id-ID" sz="2000" dirty="0" smtClean="0"/>
              <a:t>Menerima </a:t>
            </a:r>
            <a:r>
              <a:rPr lang="id-ID" sz="2000" dirty="0"/>
              <a:t>dirinya sendiri dan memiliki kepercayaan terhadap </a:t>
            </a:r>
            <a:r>
              <a:rPr lang="id-ID" sz="2000" dirty="0" smtClean="0"/>
              <a:t>kemampuannya sendiri</a:t>
            </a:r>
            <a:r>
              <a:rPr lang="id-ID" sz="2000" dirty="0"/>
              <a:t>.</a:t>
            </a:r>
          </a:p>
          <a:p>
            <a:pPr marL="901700" indent="-363538" algn="just">
              <a:buFont typeface="Wingdings" panose="05000000000000000000" pitchFamily="2" charset="2"/>
              <a:buChar char="ü"/>
            </a:pPr>
            <a:r>
              <a:rPr lang="sv-SE" sz="2000" dirty="0" smtClean="0"/>
              <a:t>Memperkuat </a:t>
            </a:r>
            <a:r>
              <a:rPr lang="sv-SE" sz="2000" dirty="0"/>
              <a:t>kemampuan mengendalikan diri atas dasar prinsip atau </a:t>
            </a:r>
            <a:r>
              <a:rPr lang="sv-SE" sz="2000" dirty="0" smtClean="0"/>
              <a:t>falsafah</a:t>
            </a:r>
            <a:r>
              <a:rPr lang="id-ID" sz="2000" dirty="0" smtClean="0"/>
              <a:t> hidup</a:t>
            </a:r>
            <a:r>
              <a:rPr lang="id-ID" sz="2000" dirty="0"/>
              <a:t>.</a:t>
            </a:r>
          </a:p>
          <a:p>
            <a:pPr marL="901700" indent="-363538" algn="just">
              <a:buFont typeface="Wingdings" panose="05000000000000000000" pitchFamily="2" charset="2"/>
              <a:buChar char="ü"/>
            </a:pPr>
            <a:r>
              <a:rPr lang="id-ID" sz="2000" dirty="0" smtClean="0"/>
              <a:t>Mampu </a:t>
            </a:r>
            <a:r>
              <a:rPr lang="id-ID" sz="2000" dirty="0"/>
              <a:t>meninggalkan masa kanak – kanaknya</a:t>
            </a:r>
            <a:endParaRPr lang="id-ID" sz="2000" dirty="0" smtClean="0"/>
          </a:p>
          <a:p>
            <a:pPr marL="901700" indent="-363538" algn="just">
              <a:spcBef>
                <a:spcPts val="1200"/>
              </a:spcBef>
              <a:buFont typeface="Wingdings" panose="05000000000000000000" pitchFamily="2" charset="2"/>
              <a:buChar char="ü"/>
            </a:pPr>
            <a:endParaRPr lang="id-ID"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09100">
            <a:off x="5613933" y="254122"/>
            <a:ext cx="1368152" cy="1368152"/>
          </a:xfrm>
          <a:prstGeom prst="rect">
            <a:avLst/>
          </a:prstGeom>
        </p:spPr>
      </p:pic>
    </p:spTree>
    <p:extLst>
      <p:ext uri="{BB962C8B-B14F-4D97-AF65-F5344CB8AC3E}">
        <p14:creationId xmlns:p14="http://schemas.microsoft.com/office/powerpoint/2010/main" val="1227712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704" y="595961"/>
            <a:ext cx="5400600" cy="629614"/>
          </a:xfrm>
        </p:spPr>
        <p:txBody>
          <a:bodyPr/>
          <a:lstStyle/>
          <a:p>
            <a:r>
              <a:rPr lang="id-ID" sz="2400" dirty="0" smtClean="0">
                <a:solidFill>
                  <a:schemeClr val="tx1"/>
                </a:solidFill>
              </a:rPr>
              <a:t>MASA REMAJA ( 12- 18 / 20 TAHUN ) </a:t>
            </a:r>
            <a:endParaRPr lang="id-ID" sz="2400" dirty="0">
              <a:solidFill>
                <a:schemeClr val="tx1"/>
              </a:solidFill>
            </a:endParaRPr>
          </a:p>
        </p:txBody>
      </p:sp>
      <p:sp>
        <p:nvSpPr>
          <p:cNvPr id="7" name="Content Placeholder 6"/>
          <p:cNvSpPr>
            <a:spLocks noGrp="1"/>
          </p:cNvSpPr>
          <p:nvPr>
            <p:ph idx="1"/>
          </p:nvPr>
        </p:nvSpPr>
        <p:spPr>
          <a:xfrm>
            <a:off x="251520" y="1412776"/>
            <a:ext cx="8712968" cy="5184576"/>
          </a:xfrm>
        </p:spPr>
        <p:txBody>
          <a:bodyPr/>
          <a:lstStyle/>
          <a:p>
            <a:pPr algn="just">
              <a:spcBef>
                <a:spcPts val="1200"/>
              </a:spcBef>
              <a:buFont typeface="Wingdings" panose="05000000000000000000" pitchFamily="2" charset="2"/>
              <a:buChar char="v"/>
            </a:pPr>
            <a:r>
              <a:rPr lang="id-ID" sz="2000" u="sng" dirty="0" smtClean="0"/>
              <a:t>Tugas perkembangan : </a:t>
            </a:r>
          </a:p>
          <a:p>
            <a:pPr marL="901700" indent="-363538" algn="just">
              <a:spcBef>
                <a:spcPts val="1200"/>
              </a:spcBef>
              <a:buFont typeface="Wingdings" panose="05000000000000000000" pitchFamily="2" charset="2"/>
              <a:buChar char="ü"/>
            </a:pPr>
            <a:r>
              <a:rPr lang="id-ID" sz="2000" dirty="0" smtClean="0"/>
              <a:t>Mencapai kematangan dalam beriman </a:t>
            </a:r>
          </a:p>
          <a:p>
            <a:pPr marL="901700" indent="-363538" algn="just">
              <a:spcBef>
                <a:spcPts val="1200"/>
              </a:spcBef>
              <a:buFont typeface="Wingdings" panose="05000000000000000000" pitchFamily="2" charset="2"/>
              <a:buChar char="ü"/>
            </a:pPr>
            <a:r>
              <a:rPr lang="id-ID" sz="2000" dirty="0" smtClean="0"/>
              <a:t>Mencapai kematangan berperilaku etis</a:t>
            </a:r>
          </a:p>
          <a:p>
            <a:pPr marL="901700" indent="-363538" algn="just">
              <a:spcBef>
                <a:spcPts val="1200"/>
              </a:spcBef>
              <a:buFont typeface="Wingdings" panose="05000000000000000000" pitchFamily="2" charset="2"/>
              <a:buChar char="ü"/>
            </a:pPr>
            <a:r>
              <a:rPr lang="id-ID" sz="2000" dirty="0" smtClean="0"/>
              <a:t>Kematangan emosional </a:t>
            </a:r>
          </a:p>
          <a:p>
            <a:pPr marL="901700" indent="-363538" algn="just">
              <a:spcBef>
                <a:spcPts val="1200"/>
              </a:spcBef>
              <a:buFont typeface="Wingdings" panose="05000000000000000000" pitchFamily="2" charset="2"/>
              <a:buChar char="ü"/>
            </a:pPr>
            <a:r>
              <a:rPr lang="id-ID" sz="2000" dirty="0" smtClean="0"/>
              <a:t>Kematangan intelektual</a:t>
            </a:r>
          </a:p>
          <a:p>
            <a:pPr marL="901700" indent="-363538" algn="just">
              <a:spcBef>
                <a:spcPts val="1200"/>
              </a:spcBef>
              <a:buFont typeface="Wingdings" panose="05000000000000000000" pitchFamily="2" charset="2"/>
              <a:buChar char="ü"/>
            </a:pPr>
            <a:r>
              <a:rPr lang="id-ID" sz="2000" dirty="0" smtClean="0"/>
              <a:t>Adanya kesadaran bertanggung jawab sosial</a:t>
            </a:r>
          </a:p>
          <a:p>
            <a:pPr marL="901700" indent="-363538" algn="just">
              <a:spcBef>
                <a:spcPts val="1200"/>
              </a:spcBef>
              <a:buFont typeface="Wingdings" panose="05000000000000000000" pitchFamily="2" charset="2"/>
              <a:buChar char="ü"/>
            </a:pPr>
            <a:r>
              <a:rPr lang="id-ID" sz="2000" dirty="0" smtClean="0"/>
              <a:t>Mengalami perkembangan keoribadian</a:t>
            </a:r>
          </a:p>
          <a:p>
            <a:pPr marL="901700" indent="-363538" algn="just">
              <a:spcBef>
                <a:spcPts val="1200"/>
              </a:spcBef>
              <a:buFont typeface="Wingdings" panose="05000000000000000000" pitchFamily="2" charset="2"/>
              <a:buChar char="ü"/>
            </a:pPr>
            <a:r>
              <a:rPr lang="id-ID" sz="2000" dirty="0" smtClean="0"/>
              <a:t>Kematangan hubungan sosial</a:t>
            </a:r>
          </a:p>
          <a:p>
            <a:pPr marL="901700" indent="-363538" algn="just">
              <a:spcBef>
                <a:spcPts val="1200"/>
              </a:spcBef>
              <a:buFont typeface="Wingdings" panose="05000000000000000000" pitchFamily="2" charset="2"/>
              <a:buChar char="ü"/>
            </a:pPr>
            <a:r>
              <a:rPr lang="id-ID" sz="2000" dirty="0" smtClean="0"/>
              <a:t>Kemandirian perilaku ekonomis</a:t>
            </a:r>
          </a:p>
          <a:p>
            <a:pPr marL="901700" indent="-363538" algn="just">
              <a:spcBef>
                <a:spcPts val="1200"/>
              </a:spcBef>
              <a:buFont typeface="Wingdings" panose="05000000000000000000" pitchFamily="2" charset="2"/>
              <a:buChar char="ü"/>
            </a:pPr>
            <a:r>
              <a:rPr lang="id-ID" sz="2000" dirty="0" smtClean="0"/>
              <a:t>Kematangan dalam berkarier </a:t>
            </a:r>
          </a:p>
          <a:p>
            <a:pPr marL="901700" indent="-363538" algn="just">
              <a:spcBef>
                <a:spcPts val="1200"/>
              </a:spcBef>
              <a:buFont typeface="Wingdings" panose="05000000000000000000" pitchFamily="2" charset="2"/>
              <a:buChar char="ü"/>
            </a:pPr>
            <a:r>
              <a:rPr lang="id-ID" sz="2000" dirty="0" smtClean="0"/>
              <a:t>Kematangan dalam hidup berkeluarga (remaja akhir)</a:t>
            </a:r>
          </a:p>
          <a:p>
            <a:pPr marL="538162" indent="0" algn="just">
              <a:spcBef>
                <a:spcPts val="1200"/>
              </a:spcBef>
              <a:buNone/>
            </a:pPr>
            <a:endParaRPr lang="id-ID"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09100">
            <a:off x="5613933" y="254122"/>
            <a:ext cx="1368152" cy="1368152"/>
          </a:xfrm>
          <a:prstGeom prst="rect">
            <a:avLst/>
          </a:prstGeom>
        </p:spPr>
      </p:pic>
    </p:spTree>
    <p:extLst>
      <p:ext uri="{BB962C8B-B14F-4D97-AF65-F5344CB8AC3E}">
        <p14:creationId xmlns:p14="http://schemas.microsoft.com/office/powerpoint/2010/main" val="597955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704" y="595961"/>
            <a:ext cx="5846440" cy="629614"/>
          </a:xfrm>
        </p:spPr>
        <p:txBody>
          <a:bodyPr/>
          <a:lstStyle/>
          <a:p>
            <a:r>
              <a:rPr lang="id-ID" sz="2400" dirty="0" smtClean="0">
                <a:solidFill>
                  <a:schemeClr val="tx1"/>
                </a:solidFill>
              </a:rPr>
              <a:t>MASA DEWASA AWAL ( 20 - 40TAHUN ) </a:t>
            </a:r>
            <a:endParaRPr lang="id-ID" sz="2400" dirty="0">
              <a:solidFill>
                <a:schemeClr val="tx1"/>
              </a:solidFill>
            </a:endParaRPr>
          </a:p>
        </p:txBody>
      </p:sp>
      <p:sp>
        <p:nvSpPr>
          <p:cNvPr id="7" name="Content Placeholder 6"/>
          <p:cNvSpPr>
            <a:spLocks noGrp="1"/>
          </p:cNvSpPr>
          <p:nvPr>
            <p:ph idx="1"/>
          </p:nvPr>
        </p:nvSpPr>
        <p:spPr>
          <a:xfrm>
            <a:off x="251520" y="1412776"/>
            <a:ext cx="8712968" cy="5184576"/>
          </a:xfrm>
        </p:spPr>
        <p:txBody>
          <a:bodyPr/>
          <a:lstStyle/>
          <a:p>
            <a:pPr algn="just">
              <a:spcBef>
                <a:spcPts val="1200"/>
              </a:spcBef>
              <a:buFont typeface="Wingdings" panose="05000000000000000000" pitchFamily="2" charset="2"/>
              <a:buChar char="v"/>
            </a:pPr>
            <a:r>
              <a:rPr lang="id-ID" sz="2000" u="sng" dirty="0" smtClean="0"/>
              <a:t>Tugas perkembangan : </a:t>
            </a:r>
          </a:p>
          <a:p>
            <a:pPr marL="712788" indent="-349250" algn="just">
              <a:spcBef>
                <a:spcPts val="1200"/>
              </a:spcBef>
              <a:buFont typeface="Wingdings" panose="05000000000000000000" pitchFamily="2" charset="2"/>
              <a:buChar char="ü"/>
            </a:pPr>
            <a:r>
              <a:rPr lang="id-ID" sz="2000" dirty="0" smtClean="0"/>
              <a:t>Memilih pasangan hidup</a:t>
            </a:r>
          </a:p>
          <a:p>
            <a:pPr marL="712788" indent="-349250" algn="just">
              <a:spcBef>
                <a:spcPts val="1200"/>
              </a:spcBef>
              <a:buFont typeface="Wingdings" panose="05000000000000000000" pitchFamily="2" charset="2"/>
              <a:buChar char="ü"/>
            </a:pPr>
            <a:r>
              <a:rPr lang="id-ID" sz="2000" dirty="0" smtClean="0"/>
              <a:t>Belajar hidup dengan pasangan </a:t>
            </a:r>
          </a:p>
          <a:p>
            <a:pPr marL="712788" indent="-349250" algn="just">
              <a:spcBef>
                <a:spcPts val="1200"/>
              </a:spcBef>
              <a:buFont typeface="Wingdings" panose="05000000000000000000" pitchFamily="2" charset="2"/>
              <a:buChar char="ü"/>
            </a:pPr>
            <a:r>
              <a:rPr lang="id-ID" sz="2000" dirty="0" smtClean="0"/>
              <a:t>Memelihara anak </a:t>
            </a:r>
          </a:p>
          <a:p>
            <a:pPr marL="712788" indent="-349250" algn="just">
              <a:spcBef>
                <a:spcPts val="1200"/>
              </a:spcBef>
              <a:buFont typeface="Wingdings" panose="05000000000000000000" pitchFamily="2" charset="2"/>
              <a:buChar char="ü"/>
            </a:pPr>
            <a:r>
              <a:rPr lang="id-ID" sz="2000" dirty="0" smtClean="0"/>
              <a:t>Meniti karier </a:t>
            </a:r>
          </a:p>
          <a:p>
            <a:pPr marL="712788" indent="-349250" algn="just">
              <a:spcBef>
                <a:spcPts val="1200"/>
              </a:spcBef>
              <a:buFont typeface="Wingdings" panose="05000000000000000000" pitchFamily="2" charset="2"/>
              <a:buChar char="ü"/>
            </a:pPr>
            <a:r>
              <a:rPr lang="id-ID" sz="2000" dirty="0" smtClean="0"/>
              <a:t>Tanggung jawa meningkat </a:t>
            </a:r>
          </a:p>
          <a:p>
            <a:pPr marL="712788" indent="-349250" algn="just">
              <a:spcBef>
                <a:spcPts val="1200"/>
              </a:spcBef>
              <a:buFont typeface="Wingdings" panose="05000000000000000000" pitchFamily="2" charset="2"/>
              <a:buChar char="ü"/>
            </a:pPr>
            <a:r>
              <a:rPr lang="id-ID" sz="2000" dirty="0" smtClean="0"/>
              <a:t>Mencari kelompok sosial yang serasi </a:t>
            </a:r>
          </a:p>
        </p:txBody>
      </p:sp>
      <p:pic>
        <p:nvPicPr>
          <p:cNvPr id="1026" name="Picture 2" descr="http://3.bp.blogspot.com/-gTSnsowWIUM/UOJG9ABSZkI/AAAAAAAADeM/S4Hg32BANT4/s1600/business+wo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45444">
            <a:off x="6111689" y="178976"/>
            <a:ext cx="976028" cy="146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826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704" y="595961"/>
            <a:ext cx="6062464" cy="629614"/>
          </a:xfrm>
        </p:spPr>
        <p:txBody>
          <a:bodyPr/>
          <a:lstStyle/>
          <a:p>
            <a:r>
              <a:rPr lang="id-ID" sz="2400" dirty="0">
                <a:solidFill>
                  <a:schemeClr val="tx1"/>
                </a:solidFill>
              </a:rPr>
              <a:t>M</a:t>
            </a:r>
            <a:r>
              <a:rPr lang="id-ID" sz="2400" dirty="0" smtClean="0">
                <a:solidFill>
                  <a:schemeClr val="tx1"/>
                </a:solidFill>
              </a:rPr>
              <a:t>ASA DEWASA AKHIR (  40 – 60 TAHUN ) </a:t>
            </a:r>
            <a:endParaRPr lang="id-ID" sz="2400" dirty="0">
              <a:solidFill>
                <a:schemeClr val="tx1"/>
              </a:solidFill>
            </a:endParaRPr>
          </a:p>
        </p:txBody>
      </p:sp>
      <p:sp>
        <p:nvSpPr>
          <p:cNvPr id="7" name="Content Placeholder 6"/>
          <p:cNvSpPr>
            <a:spLocks noGrp="1"/>
          </p:cNvSpPr>
          <p:nvPr>
            <p:ph idx="1"/>
          </p:nvPr>
        </p:nvSpPr>
        <p:spPr>
          <a:xfrm>
            <a:off x="251520" y="1412776"/>
            <a:ext cx="8712968" cy="5184576"/>
          </a:xfrm>
        </p:spPr>
        <p:txBody>
          <a:bodyPr/>
          <a:lstStyle/>
          <a:p>
            <a:pPr algn="just">
              <a:spcBef>
                <a:spcPts val="1200"/>
              </a:spcBef>
              <a:buFont typeface="Wingdings" panose="05000000000000000000" pitchFamily="2" charset="2"/>
              <a:buChar char="v"/>
            </a:pPr>
            <a:r>
              <a:rPr lang="id-ID" sz="2000" u="sng" dirty="0" smtClean="0"/>
              <a:t>Tugas perkembangan : </a:t>
            </a:r>
          </a:p>
          <a:p>
            <a:pPr marL="806450" indent="-361950" algn="just">
              <a:spcBef>
                <a:spcPts val="1200"/>
              </a:spcBef>
              <a:buFont typeface="Wingdings" panose="05000000000000000000" pitchFamily="2" charset="2"/>
              <a:buChar char="ü"/>
            </a:pPr>
            <a:r>
              <a:rPr lang="id-ID" sz="2000" dirty="0" smtClean="0"/>
              <a:t>Mencapai tanggung jawab sosial secara penuh</a:t>
            </a:r>
          </a:p>
          <a:p>
            <a:pPr marL="806450" indent="-361950" algn="just">
              <a:spcBef>
                <a:spcPts val="1200"/>
              </a:spcBef>
              <a:buFont typeface="Wingdings" panose="05000000000000000000" pitchFamily="2" charset="2"/>
              <a:buChar char="ü"/>
            </a:pPr>
            <a:r>
              <a:rPr lang="id-ID" sz="2000" dirty="0" smtClean="0"/>
              <a:t>Membantu para remaja untuk berkembang secaa maksimal</a:t>
            </a:r>
          </a:p>
          <a:p>
            <a:pPr marL="806450" indent="-361950" algn="just">
              <a:spcBef>
                <a:spcPts val="1200"/>
              </a:spcBef>
              <a:buFont typeface="Wingdings" panose="05000000000000000000" pitchFamily="2" charset="2"/>
              <a:buChar char="ü"/>
            </a:pPr>
            <a:r>
              <a:rPr lang="id-ID" sz="2000" dirty="0" smtClean="0"/>
              <a:t>Ada kegiatan-kegiatan pengisi waktu luang</a:t>
            </a:r>
          </a:p>
          <a:p>
            <a:pPr marL="806450" indent="-361950" algn="just">
              <a:spcBef>
                <a:spcPts val="1200"/>
              </a:spcBef>
              <a:buFont typeface="Wingdings" panose="05000000000000000000" pitchFamily="2" charset="2"/>
              <a:buChar char="ü"/>
            </a:pPr>
            <a:r>
              <a:rPr lang="id-ID" sz="2000" dirty="0" smtClean="0"/>
              <a:t>Adanya perubahan-perubahan fisik </a:t>
            </a:r>
          </a:p>
          <a:p>
            <a:pPr marL="806450" indent="-361950" algn="just">
              <a:spcBef>
                <a:spcPts val="1200"/>
              </a:spcBef>
              <a:buFont typeface="Wingdings" panose="05000000000000000000" pitchFamily="2" charset="2"/>
              <a:buChar char="ü"/>
            </a:pPr>
            <a:r>
              <a:rPr lang="id-ID" sz="2000" dirty="0" smtClean="0"/>
              <a:t>Mempertahankan / meningkatkan prestasi pekerjaan</a:t>
            </a:r>
          </a:p>
          <a:p>
            <a:pPr marL="806450" indent="-361950" algn="just">
              <a:spcBef>
                <a:spcPts val="1200"/>
              </a:spcBef>
              <a:buFont typeface="Wingdings" panose="05000000000000000000" pitchFamily="2" charset="2"/>
              <a:buChar char="ü"/>
            </a:pPr>
            <a:r>
              <a:rPr lang="id-ID" sz="2000" dirty="0" smtClean="0"/>
              <a:t>Menyesuaikan diri dengan orang tua yang semakin tua. </a:t>
            </a:r>
          </a:p>
        </p:txBody>
      </p:sp>
      <p:pic>
        <p:nvPicPr>
          <p:cNvPr id="6" name="Picture 2" descr="http://3.bp.blogspot.com/-gTSnsowWIUM/UOJG9ABSZkI/AAAAAAAADeM/S4Hg32BANT4/s1600/business+wo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45444">
            <a:off x="6255705" y="178975"/>
            <a:ext cx="976028" cy="146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24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07704" y="49305"/>
            <a:ext cx="6934200" cy="715963"/>
          </a:xfrm>
        </p:spPr>
        <p:txBody>
          <a:bodyPr/>
          <a:lstStyle/>
          <a:p>
            <a:r>
              <a:rPr lang="id-ID" sz="4000" dirty="0" smtClean="0">
                <a:solidFill>
                  <a:schemeClr val="tx1"/>
                </a:solidFill>
              </a:rPr>
              <a:t>Masa lansia </a:t>
            </a:r>
            <a:endParaRPr lang="en-US" sz="4000" dirty="0">
              <a:solidFill>
                <a:schemeClr val="tx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05487">
            <a:off x="349186" y="147280"/>
            <a:ext cx="1512168" cy="2016224"/>
          </a:xfrm>
          <a:prstGeom prst="rect">
            <a:avLst/>
          </a:prstGeom>
        </p:spPr>
      </p:pic>
      <p:sp>
        <p:nvSpPr>
          <p:cNvPr id="3" name="Rectangle 2"/>
          <p:cNvSpPr/>
          <p:nvPr/>
        </p:nvSpPr>
        <p:spPr>
          <a:xfrm>
            <a:off x="1907704" y="820876"/>
            <a:ext cx="7128792" cy="4862870"/>
          </a:xfrm>
          <a:prstGeom prst="rect">
            <a:avLst/>
          </a:prstGeom>
        </p:spPr>
        <p:txBody>
          <a:bodyPr wrap="square">
            <a:spAutoFit/>
          </a:bodyPr>
          <a:lstStyle/>
          <a:p>
            <a:pPr marL="342900" indent="-342900" algn="just">
              <a:spcBef>
                <a:spcPts val="1200"/>
              </a:spcBef>
              <a:buFont typeface="Wingdings" panose="05000000000000000000" pitchFamily="2" charset="2"/>
              <a:buChar char="v"/>
            </a:pPr>
            <a:r>
              <a:rPr lang="id-ID" sz="2000" u="sng" dirty="0" smtClean="0"/>
              <a:t>Tugas perkembangan :</a:t>
            </a:r>
          </a:p>
          <a:p>
            <a:pPr marL="901700" indent="-363538" algn="just">
              <a:spcBef>
                <a:spcPts val="1200"/>
              </a:spcBef>
              <a:buFont typeface="Wingdings" panose="05000000000000000000" pitchFamily="2" charset="2"/>
              <a:buChar char="ü"/>
            </a:pPr>
            <a:r>
              <a:rPr lang="id-ID" sz="2000" dirty="0" smtClean="0"/>
              <a:t>Menyesuaikan diri dengan menurunnya kekuatan fisik dan kesehatan  </a:t>
            </a:r>
          </a:p>
          <a:p>
            <a:pPr marL="901700" indent="-363538" algn="just">
              <a:spcBef>
                <a:spcPts val="1200"/>
              </a:spcBef>
              <a:buFont typeface="Wingdings" panose="05000000000000000000" pitchFamily="2" charset="2"/>
              <a:buChar char="ü"/>
            </a:pPr>
            <a:r>
              <a:rPr lang="id-ID" sz="2000" dirty="0" smtClean="0"/>
              <a:t>Menyesuaikan diri dengan masa pensiun dan menurunnya penghasilan keluarga </a:t>
            </a:r>
          </a:p>
          <a:p>
            <a:pPr marL="901700" indent="-363538" algn="just">
              <a:spcBef>
                <a:spcPts val="1200"/>
              </a:spcBef>
              <a:buFont typeface="Wingdings" panose="05000000000000000000" pitchFamily="2" charset="2"/>
              <a:buChar char="ü"/>
            </a:pPr>
            <a:r>
              <a:rPr lang="id-ID" sz="2000" dirty="0" smtClean="0"/>
              <a:t>Menyesuaikan diri dengan meninggalnya pasangan hidup</a:t>
            </a:r>
          </a:p>
          <a:p>
            <a:pPr marL="901700" indent="-363538" algn="just">
              <a:spcBef>
                <a:spcPts val="1200"/>
              </a:spcBef>
              <a:buFont typeface="Wingdings" panose="05000000000000000000" pitchFamily="2" charset="2"/>
              <a:buChar char="ü"/>
            </a:pPr>
            <a:r>
              <a:rPr lang="id-ID" sz="2000" dirty="0" smtClean="0"/>
              <a:t>Membentuk komunitas dengan org-org seusia </a:t>
            </a:r>
          </a:p>
          <a:p>
            <a:pPr marL="901700" indent="-363538" algn="just">
              <a:spcBef>
                <a:spcPts val="1200"/>
              </a:spcBef>
              <a:buFont typeface="Wingdings" panose="05000000000000000000" pitchFamily="2" charset="2"/>
              <a:buChar char="ü"/>
            </a:pPr>
            <a:r>
              <a:rPr lang="id-ID" sz="2000" dirty="0" smtClean="0"/>
              <a:t>Membentuk oengaturan kehidupan fisik yang memuaskan </a:t>
            </a:r>
          </a:p>
          <a:p>
            <a:pPr marL="901700" indent="-363538" algn="just">
              <a:spcBef>
                <a:spcPts val="1200"/>
              </a:spcBef>
              <a:buFont typeface="Wingdings" panose="05000000000000000000" pitchFamily="2" charset="2"/>
              <a:buChar char="ü"/>
            </a:pPr>
            <a:r>
              <a:rPr lang="id-ID" sz="2000" dirty="0" smtClean="0"/>
              <a:t>Menyesuiakn diri dengan peran sosial</a:t>
            </a:r>
          </a:p>
          <a:p>
            <a:pPr algn="just">
              <a:spcBef>
                <a:spcPts val="1200"/>
              </a:spcBef>
            </a:pPr>
            <a:endParaRPr lang="id-ID" sz="2000" u="sng"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419872" y="2132856"/>
            <a:ext cx="5616624" cy="4669232"/>
          </a:xfrm>
        </p:spPr>
        <p:txBody>
          <a:bodyPr/>
          <a:lstStyle/>
          <a:p>
            <a:pPr marL="268288" indent="-268288" algn="just">
              <a:lnSpc>
                <a:spcPct val="150000"/>
              </a:lnSpc>
            </a:pPr>
            <a:r>
              <a:rPr lang="id-ID" sz="1800" dirty="0" smtClean="0"/>
              <a:t>Menurut Havinghurst tugas perkembangan adalah  sebuah suatu tugas yang muncul pada periode tertentu dalam rentang kehidupan individu , yang apabila tugas tersebut dapat berhasil dituntaskan akan membaw akebahagiaan dan kesuksesan dalam menuntaskan tugas berikutnya, sementara apabila gagal, maka akan menyebabkan ketidakbahagiaan pada diri individu yang bersangkutan, menimbulkan penolakan masyarakat, dan keuslitan dalam menuntaskan tugas berikutnya.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4537">
            <a:off x="614162" y="3983933"/>
            <a:ext cx="2368883" cy="239218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32901">
            <a:off x="492028" y="950221"/>
            <a:ext cx="2282336" cy="2643359"/>
          </a:xfrm>
          <a:prstGeom prst="rect">
            <a:avLst/>
          </a:prstGeom>
        </p:spPr>
      </p:pic>
      <p:sp>
        <p:nvSpPr>
          <p:cNvPr id="4" name="Cloud Callout 3"/>
          <p:cNvSpPr/>
          <p:nvPr/>
        </p:nvSpPr>
        <p:spPr bwMode="auto">
          <a:xfrm>
            <a:off x="2120646" y="234354"/>
            <a:ext cx="4467578" cy="1754485"/>
          </a:xfrm>
          <a:prstGeom prst="cloudCallout">
            <a:avLst>
              <a:gd name="adj1" fmla="val -56330"/>
              <a:gd name="adj2" fmla="val 36563"/>
            </a:avLst>
          </a:prstGeom>
          <a:solidFill>
            <a:srgbClr val="FF0000"/>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Arial" panose="020B0604020202020204" pitchFamily="34" charset="0"/>
              </a:rPr>
              <a:t>Apa sih </a:t>
            </a:r>
          </a:p>
          <a:p>
            <a:pPr marL="0" marR="0" indent="0" algn="ctr"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Arial" panose="020B0604020202020204" pitchFamily="34" charset="0"/>
              </a:rPr>
              <a:t>   tugas perkembangan itu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411">
                                            <p:txEl>
                                              <p:pRg st="0" end="0"/>
                                            </p:txEl>
                                          </p:spTgt>
                                        </p:tgtEl>
                                        <p:attrNameLst>
                                          <p:attrName>style.visibility</p:attrName>
                                        </p:attrNameLst>
                                      </p:cBhvr>
                                      <p:to>
                                        <p:strVal val="visible"/>
                                      </p:to>
                                    </p:set>
                                    <p:animEffect transition="in" filter="circle(in)">
                                      <p:cBhvr>
                                        <p:cTn id="17" dur="20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27784" y="657225"/>
            <a:ext cx="6173316" cy="457200"/>
          </a:xfrm>
        </p:spPr>
        <p:txBody>
          <a:bodyPr/>
          <a:lstStyle/>
          <a:p>
            <a:r>
              <a:rPr lang="id-ID" sz="3200" dirty="0" smtClean="0">
                <a:solidFill>
                  <a:schemeClr val="tx1"/>
                </a:solidFill>
              </a:rPr>
              <a:t>TUGAS PERKEMBANGAN</a:t>
            </a:r>
            <a:endParaRPr lang="id-ID" sz="3200"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4537">
            <a:off x="286366" y="208713"/>
            <a:ext cx="1567353" cy="1582770"/>
          </a:xfrm>
          <a:prstGeom prst="rect">
            <a:avLst/>
          </a:prstGeom>
        </p:spPr>
      </p:pic>
      <p:sp>
        <p:nvSpPr>
          <p:cNvPr id="7" name="Content Placeholder 6"/>
          <p:cNvSpPr>
            <a:spLocks noGrp="1"/>
          </p:cNvSpPr>
          <p:nvPr>
            <p:ph idx="1"/>
          </p:nvPr>
        </p:nvSpPr>
        <p:spPr>
          <a:xfrm>
            <a:off x="251520" y="1676400"/>
            <a:ext cx="8784975" cy="4992960"/>
          </a:xfrm>
        </p:spPr>
        <p:txBody>
          <a:bodyPr/>
          <a:lstStyle/>
          <a:p>
            <a:pPr>
              <a:lnSpc>
                <a:spcPct val="150000"/>
              </a:lnSpc>
            </a:pPr>
            <a:r>
              <a:rPr lang="id-ID" sz="2000" u="sng" dirty="0" smtClean="0"/>
              <a:t>Faktor-faktor yang menyebabkan adanya tugas perkembangan:</a:t>
            </a:r>
          </a:p>
          <a:p>
            <a:pPr marL="806450" indent="-442913" algn="just">
              <a:lnSpc>
                <a:spcPct val="150000"/>
              </a:lnSpc>
              <a:buFont typeface="+mj-lt"/>
              <a:buAutoNum type="arabicParenR"/>
            </a:pPr>
            <a:r>
              <a:rPr lang="id-ID" sz="2000" dirty="0"/>
              <a:t>Adanya kematangan fisik tertentu pada fase </a:t>
            </a:r>
            <a:r>
              <a:rPr lang="id-ID" sz="2000" dirty="0" smtClean="0"/>
              <a:t>perkembangan </a:t>
            </a:r>
            <a:r>
              <a:rPr lang="id-ID" sz="2000" dirty="0"/>
              <a:t>tertentu </a:t>
            </a:r>
          </a:p>
          <a:p>
            <a:pPr marL="806450" indent="-442913">
              <a:lnSpc>
                <a:spcPct val="150000"/>
              </a:lnSpc>
              <a:buFont typeface="+mj-lt"/>
              <a:buAutoNum type="arabicParenR"/>
            </a:pPr>
            <a:r>
              <a:rPr lang="id-ID" sz="2000" dirty="0" smtClean="0"/>
              <a:t>Tuntutan </a:t>
            </a:r>
            <a:r>
              <a:rPr lang="id-ID" sz="2000" dirty="0"/>
              <a:t>masyarakat secara kultural : membaca, </a:t>
            </a:r>
            <a:r>
              <a:rPr lang="id-ID" sz="2000" dirty="0" smtClean="0"/>
              <a:t>menulis</a:t>
            </a:r>
            <a:r>
              <a:rPr lang="id-ID" sz="2000" dirty="0"/>
              <a:t>, berhitung, dan organisasi </a:t>
            </a:r>
          </a:p>
          <a:p>
            <a:pPr marL="806450" indent="-442913">
              <a:lnSpc>
                <a:spcPct val="150000"/>
              </a:lnSpc>
              <a:buFont typeface="+mj-lt"/>
              <a:buAutoNum type="arabicParenR"/>
            </a:pPr>
            <a:r>
              <a:rPr lang="id-ID" sz="2000" dirty="0" smtClean="0"/>
              <a:t>Tuntutan </a:t>
            </a:r>
            <a:r>
              <a:rPr lang="id-ID" sz="2000" dirty="0"/>
              <a:t>dari dorongan dan cita – cita individu </a:t>
            </a:r>
            <a:r>
              <a:rPr lang="id-ID" sz="2000" dirty="0" smtClean="0"/>
              <a:t>sendiri </a:t>
            </a:r>
            <a:r>
              <a:rPr lang="id-ID" sz="2000" dirty="0"/>
              <a:t>(psikologis) yang sedang </a:t>
            </a:r>
            <a:r>
              <a:rPr lang="id-ID" sz="2000" dirty="0" smtClean="0"/>
              <a:t>berkembang </a:t>
            </a:r>
            <a:r>
              <a:rPr lang="id-ID" sz="2000" dirty="0"/>
              <a:t>itu sendiri : memilih teman dan </a:t>
            </a:r>
            <a:r>
              <a:rPr lang="id-ID" sz="2000" dirty="0" smtClean="0"/>
              <a:t>pekerjaan </a:t>
            </a:r>
            <a:endParaRPr lang="id-ID" sz="2000" dirty="0"/>
          </a:p>
          <a:p>
            <a:pPr marL="806450" indent="-442913">
              <a:lnSpc>
                <a:spcPct val="150000"/>
              </a:lnSpc>
              <a:buFont typeface="+mj-lt"/>
              <a:buAutoNum type="arabicParenR"/>
            </a:pPr>
            <a:r>
              <a:rPr lang="id-ID" sz="2000" dirty="0" smtClean="0"/>
              <a:t>Tuntutan </a:t>
            </a:r>
            <a:r>
              <a:rPr lang="id-ID" sz="2000" dirty="0"/>
              <a:t>norma agama </a:t>
            </a:r>
          </a:p>
          <a:p>
            <a:pPr marL="0" indent="0">
              <a:lnSpc>
                <a:spcPct val="150000"/>
              </a:lnSpc>
              <a:buNone/>
            </a:pPr>
            <a:endParaRPr lang="id-ID" sz="2000" dirty="0"/>
          </a:p>
        </p:txBody>
      </p:sp>
    </p:spTree>
    <p:extLst>
      <p:ext uri="{BB962C8B-B14F-4D97-AF65-F5344CB8AC3E}">
        <p14:creationId xmlns:p14="http://schemas.microsoft.com/office/powerpoint/2010/main" val="420349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ircle(in)">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ircle(in)">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59633" y="178749"/>
            <a:ext cx="4368551" cy="1548396"/>
          </a:xfrm>
        </p:spPr>
        <p:txBody>
          <a:bodyPr/>
          <a:lstStyle/>
          <a:p>
            <a:r>
              <a:rPr lang="id-ID" sz="3200" dirty="0" smtClean="0">
                <a:solidFill>
                  <a:schemeClr val="tx1"/>
                </a:solidFill>
              </a:rPr>
              <a:t>MASA PRENALATAL</a:t>
            </a:r>
            <a:endParaRPr lang="id-ID" sz="3200" dirty="0">
              <a:solidFill>
                <a:schemeClr val="tx1"/>
              </a:solidFill>
            </a:endParaRPr>
          </a:p>
        </p:txBody>
      </p:sp>
      <p:sp>
        <p:nvSpPr>
          <p:cNvPr id="7" name="Content Placeholder 6"/>
          <p:cNvSpPr>
            <a:spLocks noGrp="1"/>
          </p:cNvSpPr>
          <p:nvPr>
            <p:ph idx="1"/>
          </p:nvPr>
        </p:nvSpPr>
        <p:spPr>
          <a:xfrm>
            <a:off x="251520" y="1676400"/>
            <a:ext cx="8784975" cy="4992960"/>
          </a:xfrm>
        </p:spPr>
        <p:txBody>
          <a:bodyPr/>
          <a:lstStyle/>
          <a:p>
            <a:pPr marL="0" indent="0" algn="just">
              <a:spcBef>
                <a:spcPts val="1200"/>
              </a:spcBef>
              <a:buNone/>
            </a:pPr>
            <a:r>
              <a:rPr lang="id-ID" sz="2000" dirty="0" smtClean="0"/>
              <a:t>P</a:t>
            </a:r>
            <a:r>
              <a:rPr lang="id-ID" sz="2000" u="sng" dirty="0" smtClean="0"/>
              <a:t>erkembangan masa prenatal, dibagi menjadi 3:</a:t>
            </a:r>
          </a:p>
          <a:p>
            <a:pPr marL="457200" indent="-457200" algn="just">
              <a:spcBef>
                <a:spcPts val="1200"/>
              </a:spcBef>
              <a:buAutoNum type="alphaLcParenR"/>
            </a:pPr>
            <a:r>
              <a:rPr lang="id-ID" sz="2000" dirty="0" smtClean="0"/>
              <a:t>Tahap </a:t>
            </a:r>
            <a:r>
              <a:rPr lang="id-ID" sz="2000" dirty="0"/>
              <a:t>Germinal (Germinal stage</a:t>
            </a:r>
            <a:r>
              <a:rPr lang="id-ID" sz="2000" dirty="0" smtClean="0"/>
              <a:t>)</a:t>
            </a:r>
          </a:p>
          <a:p>
            <a:pPr marL="806450" indent="-268288" algn="just">
              <a:spcBef>
                <a:spcPts val="1200"/>
              </a:spcBef>
            </a:pPr>
            <a:r>
              <a:rPr lang="id-ID" sz="2000" dirty="0" smtClean="0"/>
              <a:t>Disebut juga sebagai periode zygote/ovum</a:t>
            </a:r>
          </a:p>
          <a:p>
            <a:pPr marL="806450" indent="-268288" algn="just">
              <a:spcBef>
                <a:spcPts val="1200"/>
              </a:spcBef>
            </a:pPr>
            <a:r>
              <a:rPr lang="id-ID" sz="2000" dirty="0"/>
              <a:t>Periode germinl ini berlangsung kira-kira 2 miggu pertama dari kehidupan,yakni sejak bertemunya sel sperma laki-laki dengan sel telur(ovum) perempuan yang dinamakan dengan “pembuahan” (fertilization</a:t>
            </a:r>
            <a:r>
              <a:rPr lang="id-ID" sz="2000" dirty="0" smtClean="0"/>
              <a:t>)</a:t>
            </a:r>
          </a:p>
          <a:p>
            <a:pPr marL="806450" indent="-268288">
              <a:spcBef>
                <a:spcPts val="1200"/>
              </a:spcBef>
            </a:pPr>
            <a:r>
              <a:rPr lang="id-ID" sz="2000" dirty="0"/>
              <a:t>Setelah beberapa hari kira-kira seminggu setelah konsepsi – blastokis menempel di dinding rahim.Blastokis yang telah tertanam secara penuh di dinding rahim inilah yang disebut Embrio,dan peristiwa ini sekaligus menandakan akhir dari tahap germilnal dan permulaan tahap embrio.</a:t>
            </a:r>
            <a:br>
              <a:rPr lang="id-ID" sz="2000" dirty="0"/>
            </a:br>
            <a:r>
              <a:rPr lang="id-ID" sz="2000" dirty="0"/>
              <a:t/>
            </a:r>
            <a:br>
              <a:rPr lang="id-ID" sz="2000" dirty="0"/>
            </a:br>
            <a:endParaRPr lang="id-ID" sz="2000" dirty="0"/>
          </a:p>
        </p:txBody>
      </p:sp>
      <p:pic>
        <p:nvPicPr>
          <p:cNvPr id="156674" name="Picture 2" descr="http://www.brainhealthandpuzzles.com/images/Pre_natal_brain_develop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0725">
            <a:off x="251521" y="206505"/>
            <a:ext cx="1440160" cy="155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719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59633" y="178749"/>
            <a:ext cx="4368551" cy="1548396"/>
          </a:xfrm>
        </p:spPr>
        <p:txBody>
          <a:bodyPr/>
          <a:lstStyle/>
          <a:p>
            <a:r>
              <a:rPr lang="id-ID" sz="3200" dirty="0" smtClean="0">
                <a:solidFill>
                  <a:schemeClr val="tx1"/>
                </a:solidFill>
              </a:rPr>
              <a:t>MASA PRENALATAL</a:t>
            </a:r>
            <a:endParaRPr lang="id-ID" sz="3200" dirty="0">
              <a:solidFill>
                <a:schemeClr val="tx1"/>
              </a:solidFill>
            </a:endParaRPr>
          </a:p>
        </p:txBody>
      </p:sp>
      <p:sp>
        <p:nvSpPr>
          <p:cNvPr id="7" name="Content Placeholder 6"/>
          <p:cNvSpPr>
            <a:spLocks noGrp="1"/>
          </p:cNvSpPr>
          <p:nvPr>
            <p:ph idx="1"/>
          </p:nvPr>
        </p:nvSpPr>
        <p:spPr>
          <a:xfrm>
            <a:off x="179512" y="1963824"/>
            <a:ext cx="8784975" cy="4488904"/>
          </a:xfrm>
        </p:spPr>
        <p:txBody>
          <a:bodyPr/>
          <a:lstStyle/>
          <a:p>
            <a:pPr marL="901700" indent="-457200" algn="just">
              <a:spcBef>
                <a:spcPts val="1200"/>
              </a:spcBef>
              <a:buFont typeface="+mj-lt"/>
              <a:buAutoNum type="alphaLcParenR" startAt="2"/>
            </a:pPr>
            <a:r>
              <a:rPr lang="id-ID" sz="2000" dirty="0" smtClean="0"/>
              <a:t>Tahap </a:t>
            </a:r>
            <a:r>
              <a:rPr lang="id-ID" sz="2000" dirty="0"/>
              <a:t>Embrio(Emrbionic stage</a:t>
            </a:r>
            <a:r>
              <a:rPr lang="id-ID" sz="2000" dirty="0" smtClean="0"/>
              <a:t>)</a:t>
            </a:r>
          </a:p>
          <a:p>
            <a:pPr marL="1250950" indent="-349250" algn="just">
              <a:spcBef>
                <a:spcPts val="1200"/>
              </a:spcBef>
            </a:pPr>
            <a:r>
              <a:rPr lang="id-ID" sz="2000" dirty="0" smtClean="0"/>
              <a:t>2 minggu sampai 8 minggu setelah konsepsi</a:t>
            </a:r>
          </a:p>
          <a:p>
            <a:pPr marL="1250950" indent="-349250" algn="just">
              <a:spcBef>
                <a:spcPts val="1200"/>
              </a:spcBef>
            </a:pPr>
            <a:r>
              <a:rPr lang="id-ID" sz="2000" dirty="0" smtClean="0"/>
              <a:t>3 sarana perkembangan janin  : cairan amniotik, plasenta, dan tali pusat.</a:t>
            </a:r>
          </a:p>
          <a:p>
            <a:pPr marL="1250950" indent="-349250" algn="just">
              <a:spcBef>
                <a:spcPts val="1200"/>
              </a:spcBef>
            </a:pPr>
            <a:r>
              <a:rPr lang="id-ID" sz="2000" dirty="0" smtClean="0"/>
              <a:t>Usia 6 minggu kepala masih nampak lebih besar dari organ-organ lainnya.</a:t>
            </a:r>
          </a:p>
          <a:p>
            <a:pPr marL="1250950" indent="-349250" algn="just">
              <a:spcBef>
                <a:spcPts val="1200"/>
              </a:spcBef>
            </a:pPr>
            <a:r>
              <a:rPr lang="id-ID" sz="2000" dirty="0" smtClean="0"/>
              <a:t>Usia 8-9 minggu </a:t>
            </a:r>
            <a:r>
              <a:rPr lang="id-ID" sz="2000" dirty="0"/>
              <a:t>Muka,mulut,mata,dan telinga sudah mulai terbentuk dengan baik.Lengan dan kaki lengkap dengan jari-jarinya sudak nampak.Pada tahap ini organ-rgan seks juga mulai terbentuk.Demikian juga dengan otot dan tuang rawan mulai berkembang.Organ dalam seperti isi perut,hati,prankeas,paru-paru dan ginjal mulai terbentuk dan berfungsi secara sederhana.</a:t>
            </a:r>
            <a:br>
              <a:rPr lang="id-ID" sz="2000" dirty="0"/>
            </a:br>
            <a:endParaRPr lang="id-ID" sz="2000" dirty="0" smtClean="0"/>
          </a:p>
        </p:txBody>
      </p:sp>
      <p:pic>
        <p:nvPicPr>
          <p:cNvPr id="156674" name="Picture 2" descr="http://www.brainhealthandpuzzles.com/images/Pre_natal_brain_develop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0725">
            <a:off x="251521" y="206505"/>
            <a:ext cx="1440160" cy="155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04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59633" y="178749"/>
            <a:ext cx="4368551" cy="1548396"/>
          </a:xfrm>
        </p:spPr>
        <p:txBody>
          <a:bodyPr/>
          <a:lstStyle/>
          <a:p>
            <a:r>
              <a:rPr lang="id-ID" sz="3200" dirty="0" smtClean="0">
                <a:solidFill>
                  <a:schemeClr val="tx1"/>
                </a:solidFill>
              </a:rPr>
              <a:t>MASA PRENALATAL</a:t>
            </a:r>
            <a:endParaRPr lang="id-ID" sz="3200" dirty="0">
              <a:solidFill>
                <a:schemeClr val="tx1"/>
              </a:solidFill>
            </a:endParaRPr>
          </a:p>
        </p:txBody>
      </p:sp>
      <p:sp>
        <p:nvSpPr>
          <p:cNvPr id="7" name="Content Placeholder 6"/>
          <p:cNvSpPr>
            <a:spLocks noGrp="1"/>
          </p:cNvSpPr>
          <p:nvPr>
            <p:ph idx="1"/>
          </p:nvPr>
        </p:nvSpPr>
        <p:spPr>
          <a:xfrm>
            <a:off x="179512" y="1963824"/>
            <a:ext cx="8784975" cy="4488904"/>
          </a:xfrm>
        </p:spPr>
        <p:txBody>
          <a:bodyPr/>
          <a:lstStyle/>
          <a:p>
            <a:pPr marL="901700" indent="-457200" algn="just">
              <a:spcBef>
                <a:spcPts val="1200"/>
              </a:spcBef>
              <a:buFont typeface="+mj-lt"/>
              <a:buAutoNum type="alphaLcParenR" startAt="3"/>
            </a:pPr>
            <a:r>
              <a:rPr lang="id-ID" sz="2000" dirty="0" smtClean="0"/>
              <a:t>Tahap Janin/ fetus</a:t>
            </a:r>
          </a:p>
          <a:p>
            <a:pPr marL="1250950" indent="-269875" algn="just">
              <a:spcBef>
                <a:spcPts val="1200"/>
              </a:spcBef>
            </a:pPr>
            <a:r>
              <a:rPr lang="id-ID" sz="2000" dirty="0" smtClean="0"/>
              <a:t>Dimulai usia 9 minggu – lahir</a:t>
            </a:r>
          </a:p>
          <a:p>
            <a:pPr marL="1250950" indent="-269875" algn="just">
              <a:spcBef>
                <a:spcPts val="1200"/>
              </a:spcBef>
            </a:pPr>
            <a:r>
              <a:rPr lang="id-ID" sz="2000" dirty="0" smtClean="0"/>
              <a:t>Semua organ tubuh berkembang menuju kepada kesempurnaan sampai janin siap dilahirkan. </a:t>
            </a:r>
          </a:p>
          <a:p>
            <a:pPr marL="1323975" algn="just">
              <a:spcBef>
                <a:spcPts val="1200"/>
              </a:spcBef>
            </a:pPr>
            <a:r>
              <a:rPr lang="id-ID" sz="2000" dirty="0" smtClean="0"/>
              <a:t>Sudah bisa mendengar</a:t>
            </a:r>
          </a:p>
          <a:p>
            <a:pPr marL="1323975" algn="just">
              <a:spcBef>
                <a:spcPts val="1200"/>
              </a:spcBef>
            </a:pPr>
            <a:r>
              <a:rPr lang="id-ID" sz="2000" dirty="0" smtClean="0"/>
              <a:t>Denyut jantung semakin terasa</a:t>
            </a:r>
          </a:p>
          <a:p>
            <a:pPr marL="1323975" algn="just">
              <a:spcBef>
                <a:spcPts val="1200"/>
              </a:spcBef>
            </a:pPr>
            <a:r>
              <a:rPr lang="id-ID" sz="2000" dirty="0" smtClean="0"/>
              <a:t>Panca indera sudah terbentuk dengan baik. </a:t>
            </a:r>
          </a:p>
          <a:p>
            <a:pPr marL="981075" indent="0" algn="just">
              <a:spcBef>
                <a:spcPts val="1200"/>
              </a:spcBef>
              <a:buNone/>
            </a:pPr>
            <a:endParaRPr lang="id-ID" sz="2000" dirty="0" smtClean="0"/>
          </a:p>
        </p:txBody>
      </p:sp>
      <p:pic>
        <p:nvPicPr>
          <p:cNvPr id="156674" name="Picture 2" descr="http://www.brainhealthandpuzzles.com/images/Pre_natal_brain_develop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0725">
            <a:off x="251521" y="206505"/>
            <a:ext cx="1440160" cy="1555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801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620688"/>
            <a:ext cx="2448272" cy="629614"/>
          </a:xfrm>
        </p:spPr>
        <p:txBody>
          <a:bodyPr/>
          <a:lstStyle/>
          <a:p>
            <a:r>
              <a:rPr lang="id-ID" sz="3200" dirty="0" smtClean="0">
                <a:solidFill>
                  <a:schemeClr val="tx1"/>
                </a:solidFill>
              </a:rPr>
              <a:t>MASA BAYI</a:t>
            </a:r>
            <a:endParaRPr lang="id-ID" sz="3200" dirty="0">
              <a:solidFill>
                <a:schemeClr val="tx1"/>
              </a:solidFill>
            </a:endParaRPr>
          </a:p>
        </p:txBody>
      </p:sp>
      <p:sp>
        <p:nvSpPr>
          <p:cNvPr id="7" name="Content Placeholder 6"/>
          <p:cNvSpPr>
            <a:spLocks noGrp="1"/>
          </p:cNvSpPr>
          <p:nvPr>
            <p:ph idx="1"/>
          </p:nvPr>
        </p:nvSpPr>
        <p:spPr>
          <a:xfrm>
            <a:off x="179512" y="1340768"/>
            <a:ext cx="8784975" cy="5328592"/>
          </a:xfrm>
        </p:spPr>
        <p:txBody>
          <a:bodyPr/>
          <a:lstStyle/>
          <a:p>
            <a:pPr algn="just">
              <a:spcBef>
                <a:spcPts val="1200"/>
              </a:spcBef>
              <a:buFont typeface="Wingdings" panose="05000000000000000000" pitchFamily="2" charset="2"/>
              <a:buChar char="v"/>
            </a:pPr>
            <a:r>
              <a:rPr lang="id-ID" sz="2000" u="sng" dirty="0" smtClean="0"/>
              <a:t>Ciri-ciri masa bayi :</a:t>
            </a:r>
          </a:p>
          <a:p>
            <a:pPr marL="631825" indent="-363538" algn="just">
              <a:spcBef>
                <a:spcPts val="1200"/>
              </a:spcBef>
              <a:buFont typeface="Wingdings" panose="05000000000000000000" pitchFamily="2" charset="2"/>
              <a:buChar char="ü"/>
            </a:pPr>
            <a:r>
              <a:rPr lang="id-ID" sz="2000" dirty="0" smtClean="0"/>
              <a:t>Masa bayi adalah masa dasar yang sesungguhnya, karena pada masa bayi adalah dasar. Periode kehidupan yang sesungguhnya karena pada saat ini banyak pola perilaku sikap dan pola ekspresi emosi terbentuk.</a:t>
            </a:r>
          </a:p>
          <a:p>
            <a:pPr marL="631825" indent="-363538" algn="just">
              <a:spcBef>
                <a:spcPts val="1200"/>
              </a:spcBef>
              <a:buFont typeface="Wingdings" panose="05000000000000000000" pitchFamily="2" charset="2"/>
              <a:buChar char="ü"/>
            </a:pPr>
            <a:r>
              <a:rPr lang="id-ID" sz="2000" dirty="0" smtClean="0"/>
              <a:t>Masa bayi adalah masa dimana pertumbuhan dan perubahan berjalan pesat. Bayi berkembang pesat, baik berbentuk fisik maupun psikologis, perubahan tidak hanya terjadi dalam penampilan, tetapi juga kemampuan. Contohnya perubahan dalam bentuk tubuh.</a:t>
            </a:r>
          </a:p>
          <a:p>
            <a:pPr marL="631825" indent="-363538" algn="just">
              <a:spcBef>
                <a:spcPts val="1200"/>
              </a:spcBef>
              <a:buFont typeface="Wingdings" panose="05000000000000000000" pitchFamily="2" charset="2"/>
              <a:buChar char="ü"/>
            </a:pPr>
            <a:r>
              <a:rPr lang="id-ID" sz="2000" dirty="0" smtClean="0"/>
              <a:t>Masa bayi adalah masa berkurangnya ketergantungan. jika bayi sudah bias melakukan kegiatan seperti duduk, berdiri, dan berjalan sendiri. Maka bayi tidak mau orang lain membantunya, karena jika di larang maka bayi akan protes dengan berbentuk ledakan amarah dan tangisan dan segera berkembang menjadi negativism, yaitu cirri yang menobjol pada akhir masa bayi.</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201" t="24367" r="9000" b="22301"/>
          <a:stretch/>
        </p:blipFill>
        <p:spPr>
          <a:xfrm rot="20604979">
            <a:off x="2811935" y="312853"/>
            <a:ext cx="1274870" cy="1245283"/>
          </a:xfrm>
          <a:prstGeom prst="rect">
            <a:avLst/>
          </a:prstGeom>
        </p:spPr>
      </p:pic>
      <p:sp>
        <p:nvSpPr>
          <p:cNvPr id="3" name="Rounded Rectangle 2"/>
          <p:cNvSpPr/>
          <p:nvPr/>
        </p:nvSpPr>
        <p:spPr bwMode="auto">
          <a:xfrm>
            <a:off x="4238002" y="764704"/>
            <a:ext cx="2062190" cy="485598"/>
          </a:xfrm>
          <a:prstGeom prst="roundRect">
            <a:avLst/>
          </a:pr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d-ID" dirty="0" smtClean="0"/>
              <a:t>0 – 2 TAHUN</a:t>
            </a:r>
            <a:endParaRPr kumimoji="0" lang="id-ID"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0590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620688"/>
            <a:ext cx="2448272" cy="629614"/>
          </a:xfrm>
        </p:spPr>
        <p:txBody>
          <a:bodyPr/>
          <a:lstStyle/>
          <a:p>
            <a:r>
              <a:rPr lang="id-ID" sz="3200" dirty="0" smtClean="0">
                <a:solidFill>
                  <a:schemeClr val="tx1"/>
                </a:solidFill>
              </a:rPr>
              <a:t>MASA BAYI</a:t>
            </a:r>
            <a:endParaRPr lang="id-ID" sz="3200" dirty="0">
              <a:solidFill>
                <a:schemeClr val="tx1"/>
              </a:solidFill>
            </a:endParaRPr>
          </a:p>
        </p:txBody>
      </p:sp>
      <p:sp>
        <p:nvSpPr>
          <p:cNvPr id="7" name="Content Placeholder 6"/>
          <p:cNvSpPr>
            <a:spLocks noGrp="1"/>
          </p:cNvSpPr>
          <p:nvPr>
            <p:ph idx="1"/>
          </p:nvPr>
        </p:nvSpPr>
        <p:spPr>
          <a:xfrm>
            <a:off x="179512" y="1340768"/>
            <a:ext cx="8784975" cy="5328592"/>
          </a:xfrm>
        </p:spPr>
        <p:txBody>
          <a:bodyPr/>
          <a:lstStyle/>
          <a:p>
            <a:pPr algn="just">
              <a:spcBef>
                <a:spcPts val="1200"/>
              </a:spcBef>
              <a:buFont typeface="Wingdings" panose="05000000000000000000" pitchFamily="2" charset="2"/>
              <a:buChar char="v"/>
            </a:pPr>
            <a:r>
              <a:rPr lang="id-ID" sz="2000" u="sng" dirty="0" smtClean="0"/>
              <a:t>Ciri-ciri masa bayi :</a:t>
            </a:r>
          </a:p>
          <a:p>
            <a:pPr algn="just">
              <a:spcBef>
                <a:spcPts val="1200"/>
              </a:spcBef>
              <a:buFont typeface="Wingdings" panose="05000000000000000000" pitchFamily="2" charset="2"/>
              <a:buChar char="ü"/>
            </a:pPr>
            <a:r>
              <a:rPr lang="id-ID" sz="1800" dirty="0" smtClean="0"/>
              <a:t>Masa bayi adalah mas meningkatnya individualitas. Individualitas pada bayi tampak dalam penampilan dan pola-pola perilaku. Contohnya kemandirian bayi dalam mengembangkan hal-hal yang sesuai minat dan kemampuannya.</a:t>
            </a:r>
          </a:p>
          <a:p>
            <a:pPr algn="just">
              <a:spcBef>
                <a:spcPts val="1200"/>
              </a:spcBef>
              <a:buFont typeface="Wingdings" panose="05000000000000000000" pitchFamily="2" charset="2"/>
              <a:buChar char="ü"/>
            </a:pPr>
            <a:r>
              <a:rPr lang="id-ID" sz="1800" dirty="0" smtClean="0"/>
              <a:t>Masa bayi adalah pembawaan sosialisasi. Salah satu cara yaitu dengan perilaku akrab, bayi lebih dapat mengandalkan perilaku dan kasih sayang ibu.</a:t>
            </a:r>
          </a:p>
          <a:p>
            <a:pPr algn="just">
              <a:spcBef>
                <a:spcPts val="1200"/>
              </a:spcBef>
              <a:buFont typeface="Wingdings" panose="05000000000000000000" pitchFamily="2" charset="2"/>
              <a:buChar char="ü"/>
            </a:pPr>
            <a:r>
              <a:rPr lang="id-ID" sz="1800" dirty="0" smtClean="0"/>
              <a:t>Masa bayi adalah masa yang menarik. Menurut orang dewasa bayi mempunyai perbandingan tubuh yang tidak wajar, tetapi bayi lebih menarik justru dengan tubuh / bentuk fisiknya yang mungil.</a:t>
            </a:r>
          </a:p>
          <a:p>
            <a:pPr algn="just">
              <a:spcBef>
                <a:spcPts val="1200"/>
              </a:spcBef>
              <a:buFont typeface="Wingdings" panose="05000000000000000000" pitchFamily="2" charset="2"/>
              <a:buChar char="ü"/>
            </a:pPr>
            <a:r>
              <a:rPr lang="id-ID" sz="1800" dirty="0" smtClean="0"/>
              <a:t>Bayi merupakan permulaan kreativitas. Dalam bulan-bulanpertama bayi belajar mengambangkan minat dan sikap yang merupakan dasar bagi kekreativitasnya dan penyesuaian diri dengan pola-pola yang di letakkan oleh orang lainterutama orang tua.</a:t>
            </a:r>
          </a:p>
          <a:p>
            <a:pPr algn="just">
              <a:spcBef>
                <a:spcPts val="1200"/>
              </a:spcBef>
              <a:buFont typeface="Wingdings" panose="05000000000000000000" pitchFamily="2" charset="2"/>
              <a:buChar char="ü"/>
            </a:pPr>
            <a:r>
              <a:rPr lang="id-ID" sz="1800" dirty="0" smtClean="0"/>
              <a:t>Masa bayi adalah masa berbahaya. Bahaya fisik terkait dengan penyakit, sedangkan bahaya psikologis adalah penanaman nilai-nilai yang baik , yang akan membentuk seorang anak.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201" t="24367" r="9000" b="22301"/>
          <a:stretch/>
        </p:blipFill>
        <p:spPr>
          <a:xfrm rot="20604979">
            <a:off x="2811935" y="312853"/>
            <a:ext cx="1274870" cy="1245283"/>
          </a:xfrm>
          <a:prstGeom prst="rect">
            <a:avLst/>
          </a:prstGeom>
        </p:spPr>
      </p:pic>
    </p:spTree>
    <p:extLst>
      <p:ext uri="{BB962C8B-B14F-4D97-AF65-F5344CB8AC3E}">
        <p14:creationId xmlns:p14="http://schemas.microsoft.com/office/powerpoint/2010/main" val="180465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620688"/>
            <a:ext cx="2448272" cy="629614"/>
          </a:xfrm>
        </p:spPr>
        <p:txBody>
          <a:bodyPr/>
          <a:lstStyle/>
          <a:p>
            <a:r>
              <a:rPr lang="id-ID" sz="3200" dirty="0" smtClean="0">
                <a:solidFill>
                  <a:schemeClr val="tx1"/>
                </a:solidFill>
              </a:rPr>
              <a:t>MASA BAYI</a:t>
            </a:r>
            <a:endParaRPr lang="id-ID" sz="3200" dirty="0">
              <a:solidFill>
                <a:schemeClr val="tx1"/>
              </a:solidFill>
            </a:endParaRPr>
          </a:p>
        </p:txBody>
      </p:sp>
      <p:sp>
        <p:nvSpPr>
          <p:cNvPr id="7" name="Content Placeholder 6"/>
          <p:cNvSpPr>
            <a:spLocks noGrp="1"/>
          </p:cNvSpPr>
          <p:nvPr>
            <p:ph idx="1"/>
          </p:nvPr>
        </p:nvSpPr>
        <p:spPr>
          <a:xfrm>
            <a:off x="179512" y="1340768"/>
            <a:ext cx="8784975" cy="5328592"/>
          </a:xfrm>
        </p:spPr>
        <p:txBody>
          <a:bodyPr/>
          <a:lstStyle/>
          <a:p>
            <a:pPr algn="just">
              <a:spcBef>
                <a:spcPts val="1200"/>
              </a:spcBef>
              <a:buFont typeface="Wingdings" panose="05000000000000000000" pitchFamily="2" charset="2"/>
              <a:buChar char="v"/>
            </a:pPr>
            <a:r>
              <a:rPr lang="id-ID" sz="2000" u="sng" dirty="0" smtClean="0"/>
              <a:t>Tugas perkembangan</a:t>
            </a:r>
          </a:p>
          <a:p>
            <a:pPr marL="712788" indent="-268288"/>
            <a:r>
              <a:rPr lang="id-ID" sz="2000" dirty="0" smtClean="0"/>
              <a:t>Bayi yang baru lahir harus mengadakan penyesuaian terhadap lingkungan </a:t>
            </a:r>
          </a:p>
          <a:p>
            <a:pPr marL="712788" indent="-268288"/>
            <a:r>
              <a:rPr lang="id-ID" sz="2000" dirty="0" smtClean="0"/>
              <a:t>Bayi </a:t>
            </a:r>
            <a:r>
              <a:rPr lang="id-ID" sz="2000" dirty="0"/>
              <a:t>tidak berdaya dan </a:t>
            </a:r>
            <a:r>
              <a:rPr lang="id-ID" sz="2000" dirty="0" smtClean="0"/>
              <a:t>sangat tergantung </a:t>
            </a:r>
            <a:r>
              <a:rPr lang="id-ID" sz="2000" dirty="0"/>
              <a:t>pada lingkungan dan kemudian (karena perkembangan) anak </a:t>
            </a:r>
            <a:r>
              <a:rPr lang="id-ID" sz="2000" dirty="0" smtClean="0"/>
              <a:t>mulai berusaha </a:t>
            </a:r>
            <a:r>
              <a:rPr lang="id-ID" sz="2000" dirty="0"/>
              <a:t>menjadi lebih independen</a:t>
            </a:r>
            <a:r>
              <a:rPr lang="id-ID" sz="2000" dirty="0" smtClean="0"/>
              <a:t>.</a:t>
            </a:r>
          </a:p>
          <a:p>
            <a:pPr marL="712788" indent="-268288"/>
            <a:r>
              <a:rPr lang="id-ID" sz="2000" dirty="0" smtClean="0"/>
              <a:t>Anak </a:t>
            </a:r>
            <a:r>
              <a:rPr lang="id-ID" sz="2000" dirty="0"/>
              <a:t>belajar bahwa dunia merupakan tempat yang </a:t>
            </a:r>
            <a:r>
              <a:rPr lang="id-ID" sz="2000" dirty="0" smtClean="0"/>
              <a:t>baik baginya</a:t>
            </a:r>
            <a:r>
              <a:rPr lang="id-ID" sz="2000" dirty="0"/>
              <a:t>, dan ia belajar menjadi optimis mengenai kemungkinan – </a:t>
            </a:r>
            <a:r>
              <a:rPr lang="id-ID" sz="2000" dirty="0" smtClean="0"/>
              <a:t>kemungkinan mencapai </a:t>
            </a:r>
            <a:r>
              <a:rPr lang="id-ID" sz="2000" dirty="0"/>
              <a:t>kepuasan.</a:t>
            </a:r>
            <a:endParaRPr lang="id-ID" sz="2000" dirty="0" smtClean="0"/>
          </a:p>
          <a:p>
            <a:pPr marL="712788" indent="-268288" algn="just"/>
            <a:r>
              <a:rPr lang="id-ID" sz="2000" dirty="0"/>
              <a:t>Anak belajar menggunakan kemampuan bergerak sendiri untuk </a:t>
            </a:r>
            <a:r>
              <a:rPr lang="id-ID" sz="2000" dirty="0" smtClean="0"/>
              <a:t>melaksanakan dua tugas </a:t>
            </a:r>
            <a:r>
              <a:rPr lang="id-ID" sz="2000" dirty="0"/>
              <a:t>penting, yakni pemisahan diri dari ibu dan mulai menguasai diri, </a:t>
            </a:r>
            <a:r>
              <a:rPr lang="id-ID" sz="2000" dirty="0" smtClean="0"/>
              <a:t>lingkungan, </a:t>
            </a:r>
            <a:r>
              <a:rPr lang="nl-NL" sz="2000" dirty="0" smtClean="0"/>
              <a:t>dan </a:t>
            </a:r>
            <a:r>
              <a:rPr lang="nl-NL" sz="2000" dirty="0"/>
              <a:t>keterampilan dasar untuk </a:t>
            </a:r>
            <a:r>
              <a:rPr lang="nl-NL" sz="2000" dirty="0" smtClean="0"/>
              <a:t>hidup</a:t>
            </a:r>
            <a:r>
              <a:rPr lang="id-ID" sz="2000" dirty="0"/>
              <a:t> </a:t>
            </a:r>
            <a:r>
              <a:rPr lang="id-ID" sz="2000" dirty="0" smtClean="0"/>
              <a:t>(duduk, merangkak, berdiri, berjalan , makan). Adanya latihan peningkatan fungsi motorik.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8201" t="24367" r="9000" b="22301"/>
          <a:stretch/>
        </p:blipFill>
        <p:spPr>
          <a:xfrm rot="20604979">
            <a:off x="2995005" y="217470"/>
            <a:ext cx="1274870" cy="1245283"/>
          </a:xfrm>
          <a:prstGeom prst="rect">
            <a:avLst/>
          </a:prstGeom>
        </p:spPr>
      </p:pic>
    </p:spTree>
    <p:extLst>
      <p:ext uri="{BB962C8B-B14F-4D97-AF65-F5344CB8AC3E}">
        <p14:creationId xmlns:p14="http://schemas.microsoft.com/office/powerpoint/2010/main" val="1216667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4">
  <a:themeElements>
    <a:clrScheme name="powerpoint-template-24 14">
      <a:dk1>
        <a:srgbClr val="4D4D4D"/>
      </a:dk1>
      <a:lt1>
        <a:srgbClr val="FFFFFF"/>
      </a:lt1>
      <a:dk2>
        <a:srgbClr val="4D4D4D"/>
      </a:dk2>
      <a:lt2>
        <a:srgbClr val="E5E547"/>
      </a:lt2>
      <a:accent1>
        <a:srgbClr val="FFCC3D"/>
      </a:accent1>
      <a:accent2>
        <a:srgbClr val="C4C422"/>
      </a:accent2>
      <a:accent3>
        <a:srgbClr val="FFFFFF"/>
      </a:accent3>
      <a:accent4>
        <a:srgbClr val="404040"/>
      </a:accent4>
      <a:accent5>
        <a:srgbClr val="FFE2AF"/>
      </a:accent5>
      <a:accent6>
        <a:srgbClr val="B1B11E"/>
      </a:accent6>
      <a:hlink>
        <a:srgbClr val="E73131"/>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617180"/>
        </a:lt2>
        <a:accent1>
          <a:srgbClr val="85919F"/>
        </a:accent1>
        <a:accent2>
          <a:srgbClr val="96A3AF"/>
        </a:accent2>
        <a:accent3>
          <a:srgbClr val="FFFFFF"/>
        </a:accent3>
        <a:accent4>
          <a:srgbClr val="404040"/>
        </a:accent4>
        <a:accent5>
          <a:srgbClr val="C2C7CD"/>
        </a:accent5>
        <a:accent6>
          <a:srgbClr val="87939E"/>
        </a:accent6>
        <a:hlink>
          <a:srgbClr val="AFB9C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C8C8C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2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97AF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892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C90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A21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E5E547"/>
        </a:lt2>
        <a:accent1>
          <a:srgbClr val="FFCC3D"/>
        </a:accent1>
        <a:accent2>
          <a:srgbClr val="C4C422"/>
        </a:accent2>
        <a:accent3>
          <a:srgbClr val="FFFFFF"/>
        </a:accent3>
        <a:accent4>
          <a:srgbClr val="404040"/>
        </a:accent4>
        <a:accent5>
          <a:srgbClr val="FFE2AF"/>
        </a:accent5>
        <a:accent6>
          <a:srgbClr val="B1B11E"/>
        </a:accent6>
        <a:hlink>
          <a:srgbClr val="E73131"/>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391</TotalTime>
  <Words>1250</Words>
  <Application>Microsoft Office PowerPoint</Application>
  <PresentationFormat>On-screen Show (4:3)</PresentationFormat>
  <Paragraphs>140</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Microsoft Sans Serif</vt:lpstr>
      <vt:lpstr>Wingdings</vt:lpstr>
      <vt:lpstr>powerpoint-template-24</vt:lpstr>
      <vt:lpstr>PERKEMBANGAN PESERTA DIDIK</vt:lpstr>
      <vt:lpstr>PowerPoint Presentation</vt:lpstr>
      <vt:lpstr>TUGAS PERKEMBANGAN</vt:lpstr>
      <vt:lpstr>MASA PRENALATAL</vt:lpstr>
      <vt:lpstr>MASA PRENALATAL</vt:lpstr>
      <vt:lpstr>MASA PRENALATAL</vt:lpstr>
      <vt:lpstr>MASA BAYI</vt:lpstr>
      <vt:lpstr>MASA BAYI</vt:lpstr>
      <vt:lpstr>MASA BAYI</vt:lpstr>
      <vt:lpstr>MASA PRA SEKOLAH ( 2-6 TAHUN ) </vt:lpstr>
      <vt:lpstr>MASA SEKOLAH ( 6 – 12 TAHUN ) </vt:lpstr>
      <vt:lpstr>MASA SEKOLAH ( 6 – 12 TAHUN ) </vt:lpstr>
      <vt:lpstr>MASA REMAJA ( 12- 18 / 20 TAHUN ) </vt:lpstr>
      <vt:lpstr>MASA REMAJA ( 12- 18 / 20 TAHUN ) </vt:lpstr>
      <vt:lpstr>MASA DEWASA AWAL ( 20 - 40TAHUN ) </vt:lpstr>
      <vt:lpstr>MASA DEWASA AKHIR (  40 – 60 TAHUN ) </vt:lpstr>
      <vt:lpstr>Masa lansia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Emmanuel Haryono</dc:creator>
  <cp:lastModifiedBy>sarah Emmanuel Haryono</cp:lastModifiedBy>
  <cp:revision>38</cp:revision>
  <dcterms:created xsi:type="dcterms:W3CDTF">2015-02-27T08:28:04Z</dcterms:created>
  <dcterms:modified xsi:type="dcterms:W3CDTF">2015-03-03T06:37:13Z</dcterms:modified>
</cp:coreProperties>
</file>