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59" r:id="rId6"/>
    <p:sldId id="262" r:id="rId7"/>
    <p:sldId id="263" r:id="rId8"/>
    <p:sldId id="265" r:id="rId9"/>
    <p:sldId id="264" r:id="rId10"/>
    <p:sldId id="266" r:id="rId11"/>
    <p:sldId id="267" r:id="rId1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1272"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018192A9-32C1-403A-A5F4-C23802BDE44C}" type="datetimeFigureOut">
              <a:rPr lang="id-ID" smtClean="0"/>
              <a:t>25/02/2016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47510E9-256B-48AD-9C43-A6FFF1987922}" type="slidenum">
              <a:rPr lang="id-ID" smtClean="0"/>
              <a:t>‹#›</a:t>
            </a:fld>
            <a:endParaRPr lang="id-ID"/>
          </a:p>
        </p:txBody>
      </p:sp>
    </p:spTree>
    <p:extLst>
      <p:ext uri="{BB962C8B-B14F-4D97-AF65-F5344CB8AC3E}">
        <p14:creationId xmlns:p14="http://schemas.microsoft.com/office/powerpoint/2010/main" val="2477431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18192A9-32C1-403A-A5F4-C23802BDE44C}" type="datetimeFigureOut">
              <a:rPr lang="id-ID" smtClean="0"/>
              <a:t>25/02/2016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47510E9-256B-48AD-9C43-A6FFF1987922}" type="slidenum">
              <a:rPr lang="id-ID" smtClean="0"/>
              <a:t>‹#›</a:t>
            </a:fld>
            <a:endParaRPr lang="id-ID"/>
          </a:p>
        </p:txBody>
      </p:sp>
    </p:spTree>
    <p:extLst>
      <p:ext uri="{BB962C8B-B14F-4D97-AF65-F5344CB8AC3E}">
        <p14:creationId xmlns:p14="http://schemas.microsoft.com/office/powerpoint/2010/main" val="1231042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18192A9-32C1-403A-A5F4-C23802BDE44C}" type="datetimeFigureOut">
              <a:rPr lang="id-ID" smtClean="0"/>
              <a:t>25/02/2016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47510E9-256B-48AD-9C43-A6FFF1987922}" type="slidenum">
              <a:rPr lang="id-ID" smtClean="0"/>
              <a:t>‹#›</a:t>
            </a:fld>
            <a:endParaRPr lang="id-ID"/>
          </a:p>
        </p:txBody>
      </p:sp>
    </p:spTree>
    <p:extLst>
      <p:ext uri="{BB962C8B-B14F-4D97-AF65-F5344CB8AC3E}">
        <p14:creationId xmlns:p14="http://schemas.microsoft.com/office/powerpoint/2010/main" val="1515786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018192A9-32C1-403A-A5F4-C23802BDE44C}" type="datetimeFigureOut">
              <a:rPr lang="id-ID" smtClean="0"/>
              <a:t>25/02/2016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47510E9-256B-48AD-9C43-A6FFF1987922}" type="slidenum">
              <a:rPr lang="id-ID" smtClean="0"/>
              <a:t>‹#›</a:t>
            </a:fld>
            <a:endParaRPr lang="id-ID"/>
          </a:p>
        </p:txBody>
      </p:sp>
    </p:spTree>
    <p:extLst>
      <p:ext uri="{BB962C8B-B14F-4D97-AF65-F5344CB8AC3E}">
        <p14:creationId xmlns:p14="http://schemas.microsoft.com/office/powerpoint/2010/main" val="718065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8192A9-32C1-403A-A5F4-C23802BDE44C}" type="datetimeFigureOut">
              <a:rPr lang="id-ID" smtClean="0"/>
              <a:t>25/02/2016</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47510E9-256B-48AD-9C43-A6FFF1987922}" type="slidenum">
              <a:rPr lang="id-ID" smtClean="0"/>
              <a:t>‹#›</a:t>
            </a:fld>
            <a:endParaRPr lang="id-ID"/>
          </a:p>
        </p:txBody>
      </p:sp>
    </p:spTree>
    <p:extLst>
      <p:ext uri="{BB962C8B-B14F-4D97-AF65-F5344CB8AC3E}">
        <p14:creationId xmlns:p14="http://schemas.microsoft.com/office/powerpoint/2010/main" val="856155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018192A9-32C1-403A-A5F4-C23802BDE44C}" type="datetimeFigureOut">
              <a:rPr lang="id-ID" smtClean="0"/>
              <a:t>25/02/2016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47510E9-256B-48AD-9C43-A6FFF1987922}" type="slidenum">
              <a:rPr lang="id-ID" smtClean="0"/>
              <a:t>‹#›</a:t>
            </a:fld>
            <a:endParaRPr lang="id-ID"/>
          </a:p>
        </p:txBody>
      </p:sp>
    </p:spTree>
    <p:extLst>
      <p:ext uri="{BB962C8B-B14F-4D97-AF65-F5344CB8AC3E}">
        <p14:creationId xmlns:p14="http://schemas.microsoft.com/office/powerpoint/2010/main" val="1210222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018192A9-32C1-403A-A5F4-C23802BDE44C}" type="datetimeFigureOut">
              <a:rPr lang="id-ID" smtClean="0"/>
              <a:t>25/02/2016</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847510E9-256B-48AD-9C43-A6FFF1987922}" type="slidenum">
              <a:rPr lang="id-ID" smtClean="0"/>
              <a:t>‹#›</a:t>
            </a:fld>
            <a:endParaRPr lang="id-ID"/>
          </a:p>
        </p:txBody>
      </p:sp>
    </p:spTree>
    <p:extLst>
      <p:ext uri="{BB962C8B-B14F-4D97-AF65-F5344CB8AC3E}">
        <p14:creationId xmlns:p14="http://schemas.microsoft.com/office/powerpoint/2010/main" val="1580682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018192A9-32C1-403A-A5F4-C23802BDE44C}" type="datetimeFigureOut">
              <a:rPr lang="id-ID" smtClean="0"/>
              <a:t>25/02/2016</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847510E9-256B-48AD-9C43-A6FFF1987922}" type="slidenum">
              <a:rPr lang="id-ID" smtClean="0"/>
              <a:t>‹#›</a:t>
            </a:fld>
            <a:endParaRPr lang="id-ID"/>
          </a:p>
        </p:txBody>
      </p:sp>
    </p:spTree>
    <p:extLst>
      <p:ext uri="{BB962C8B-B14F-4D97-AF65-F5344CB8AC3E}">
        <p14:creationId xmlns:p14="http://schemas.microsoft.com/office/powerpoint/2010/main" val="302495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8192A9-32C1-403A-A5F4-C23802BDE44C}" type="datetimeFigureOut">
              <a:rPr lang="id-ID" smtClean="0"/>
              <a:t>25/02/2016</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847510E9-256B-48AD-9C43-A6FFF1987922}" type="slidenum">
              <a:rPr lang="id-ID" smtClean="0"/>
              <a:t>‹#›</a:t>
            </a:fld>
            <a:endParaRPr lang="id-ID"/>
          </a:p>
        </p:txBody>
      </p:sp>
    </p:spTree>
    <p:extLst>
      <p:ext uri="{BB962C8B-B14F-4D97-AF65-F5344CB8AC3E}">
        <p14:creationId xmlns:p14="http://schemas.microsoft.com/office/powerpoint/2010/main" val="3853822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8192A9-32C1-403A-A5F4-C23802BDE44C}" type="datetimeFigureOut">
              <a:rPr lang="id-ID" smtClean="0"/>
              <a:t>25/02/2016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47510E9-256B-48AD-9C43-A6FFF1987922}" type="slidenum">
              <a:rPr lang="id-ID" smtClean="0"/>
              <a:t>‹#›</a:t>
            </a:fld>
            <a:endParaRPr lang="id-ID"/>
          </a:p>
        </p:txBody>
      </p:sp>
    </p:spTree>
    <p:extLst>
      <p:ext uri="{BB962C8B-B14F-4D97-AF65-F5344CB8AC3E}">
        <p14:creationId xmlns:p14="http://schemas.microsoft.com/office/powerpoint/2010/main" val="3472632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8192A9-32C1-403A-A5F4-C23802BDE44C}" type="datetimeFigureOut">
              <a:rPr lang="id-ID" smtClean="0"/>
              <a:t>25/02/2016</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47510E9-256B-48AD-9C43-A6FFF1987922}" type="slidenum">
              <a:rPr lang="id-ID" smtClean="0"/>
              <a:t>‹#›</a:t>
            </a:fld>
            <a:endParaRPr lang="id-ID"/>
          </a:p>
        </p:txBody>
      </p:sp>
    </p:spTree>
    <p:extLst>
      <p:ext uri="{BB962C8B-B14F-4D97-AF65-F5344CB8AC3E}">
        <p14:creationId xmlns:p14="http://schemas.microsoft.com/office/powerpoint/2010/main" val="2907455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8192A9-32C1-403A-A5F4-C23802BDE44C}" type="datetimeFigureOut">
              <a:rPr lang="id-ID" smtClean="0"/>
              <a:t>25/02/2016</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7510E9-256B-48AD-9C43-A6FFF1987922}" type="slidenum">
              <a:rPr lang="id-ID" smtClean="0"/>
              <a:t>‹#›</a:t>
            </a:fld>
            <a:endParaRPr lang="id-ID"/>
          </a:p>
        </p:txBody>
      </p:sp>
    </p:spTree>
    <p:extLst>
      <p:ext uri="{BB962C8B-B14F-4D97-AF65-F5344CB8AC3E}">
        <p14:creationId xmlns:p14="http://schemas.microsoft.com/office/powerpoint/2010/main" val="23650873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0"/>
            <a:ext cx="7772400" cy="1728192"/>
          </a:xfrm>
          <a:solidFill>
            <a:schemeClr val="bg1"/>
          </a:solidFill>
        </p:spPr>
        <p:txBody>
          <a:bodyPr/>
          <a:lstStyle/>
          <a:p>
            <a:r>
              <a:rPr lang="id-ID" dirty="0" smtClean="0">
                <a:latin typeface="Aharoni" pitchFamily="2" charset="-79"/>
                <a:cs typeface="Aharoni" pitchFamily="2" charset="-79"/>
              </a:rPr>
              <a:t>HAKIKAT BELAJAR &amp; PEMBELAJARAN AUD</a:t>
            </a:r>
            <a:endParaRPr lang="id-ID" dirty="0">
              <a:latin typeface="Aharoni" pitchFamily="2" charset="-79"/>
              <a:cs typeface="Aharoni" pitchFamily="2" charset="-79"/>
            </a:endParaRPr>
          </a:p>
        </p:txBody>
      </p:sp>
      <p:sp>
        <p:nvSpPr>
          <p:cNvPr id="3" name="Subtitle 2"/>
          <p:cNvSpPr>
            <a:spLocks noGrp="1"/>
          </p:cNvSpPr>
          <p:nvPr>
            <p:ph type="subTitle" idx="1"/>
          </p:nvPr>
        </p:nvSpPr>
        <p:spPr>
          <a:xfrm>
            <a:off x="1403648" y="2780928"/>
            <a:ext cx="6400800" cy="1752600"/>
          </a:xfrm>
        </p:spPr>
        <p:txBody>
          <a:bodyPr>
            <a:normAutofit fontScale="92500"/>
          </a:bodyPr>
          <a:lstStyle/>
          <a:p>
            <a:r>
              <a:rPr lang="id-ID" dirty="0" smtClean="0">
                <a:solidFill>
                  <a:schemeClr val="tx1"/>
                </a:solidFill>
                <a:latin typeface="Aharoni" pitchFamily="2" charset="-79"/>
                <a:cs typeface="Aharoni" pitchFamily="2" charset="-79"/>
              </a:rPr>
              <a:t>Oleh:</a:t>
            </a:r>
          </a:p>
          <a:p>
            <a:r>
              <a:rPr lang="id-ID" dirty="0" smtClean="0">
                <a:solidFill>
                  <a:schemeClr val="tx1"/>
                </a:solidFill>
                <a:latin typeface="Aharoni" pitchFamily="2" charset="-79"/>
                <a:cs typeface="Aharoni" pitchFamily="2" charset="-79"/>
              </a:rPr>
              <a:t>Ayu Asmah, M.Pd</a:t>
            </a:r>
          </a:p>
          <a:p>
            <a:r>
              <a:rPr lang="id-ID" sz="2600" dirty="0" smtClean="0">
                <a:solidFill>
                  <a:schemeClr val="tx1"/>
                </a:solidFill>
                <a:latin typeface="Aharoni" pitchFamily="2" charset="-79"/>
                <a:cs typeface="Aharoni" pitchFamily="2" charset="-79"/>
              </a:rPr>
              <a:t>Hand Out MK Belajar &amp; Pembelajaran AUD</a:t>
            </a:r>
            <a:endParaRPr lang="id-ID" sz="2600" dirty="0">
              <a:solidFill>
                <a:schemeClr val="tx1"/>
              </a:solidFill>
              <a:latin typeface="Aharoni" pitchFamily="2" charset="-79"/>
              <a:cs typeface="Aharoni" pitchFamily="2" charset="-79"/>
            </a:endParaRPr>
          </a:p>
        </p:txBody>
      </p:sp>
    </p:spTree>
    <p:extLst>
      <p:ext uri="{BB962C8B-B14F-4D97-AF65-F5344CB8AC3E}">
        <p14:creationId xmlns:p14="http://schemas.microsoft.com/office/powerpoint/2010/main" val="23574934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3528" y="476672"/>
            <a:ext cx="8229600" cy="1143000"/>
          </a:xfrm>
          <a:solidFill>
            <a:schemeClr val="accent6">
              <a:lumMod val="60000"/>
              <a:lumOff val="40000"/>
            </a:schemeClr>
          </a:solidFill>
        </p:spPr>
        <p:txBody>
          <a:bodyPr/>
          <a:lstStyle/>
          <a:p>
            <a:r>
              <a:rPr lang="id-ID" dirty="0" smtClean="0"/>
              <a:t>Hakikat Pembelajaran</a:t>
            </a:r>
            <a:endParaRPr lang="id-ID" dirty="0"/>
          </a:p>
        </p:txBody>
      </p:sp>
      <p:sp>
        <p:nvSpPr>
          <p:cNvPr id="3" name="Content Placeholder 2"/>
          <p:cNvSpPr>
            <a:spLocks noGrp="1"/>
          </p:cNvSpPr>
          <p:nvPr>
            <p:ph idx="1"/>
          </p:nvPr>
        </p:nvSpPr>
        <p:spPr>
          <a:xfrm>
            <a:off x="395536" y="1844824"/>
            <a:ext cx="8229600" cy="4525963"/>
          </a:xfrm>
          <a:solidFill>
            <a:srgbClr val="FFFF00"/>
          </a:solidFill>
        </p:spPr>
        <p:txBody>
          <a:bodyPr>
            <a:normAutofit lnSpcReduction="10000"/>
          </a:bodyPr>
          <a:lstStyle/>
          <a:p>
            <a:r>
              <a:rPr lang="id-ID" dirty="0" smtClean="0"/>
              <a:t>Proses interaksi peserta didik dengan pendidik beserta sumber belajar pada suatu lingkungan belajar. </a:t>
            </a:r>
          </a:p>
          <a:p>
            <a:r>
              <a:rPr lang="id-ID" dirty="0" smtClean="0"/>
              <a:t>Usaha yang dilaksanakan secara sengaja, terarah dan terencana, dengan tujuan yang telah ditetapkan terlebih dahulu sebelum proses dilaksanakan, serta pelaksanaannya terkendali, dengan maksud agar terjadi belajar pada diri seseorang.</a:t>
            </a:r>
            <a:endParaRPr lang="id-ID" dirty="0"/>
          </a:p>
        </p:txBody>
      </p:sp>
    </p:spTree>
    <p:extLst>
      <p:ext uri="{BB962C8B-B14F-4D97-AF65-F5344CB8AC3E}">
        <p14:creationId xmlns:p14="http://schemas.microsoft.com/office/powerpoint/2010/main" val="319404756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229600" cy="1143000"/>
          </a:xfrm>
          <a:solidFill>
            <a:schemeClr val="accent4">
              <a:lumMod val="75000"/>
            </a:schemeClr>
          </a:solidFill>
        </p:spPr>
        <p:txBody>
          <a:bodyPr/>
          <a:lstStyle/>
          <a:p>
            <a:r>
              <a:rPr lang="id-ID" dirty="0" smtClean="0">
                <a:solidFill>
                  <a:schemeClr val="bg1"/>
                </a:solidFill>
              </a:rPr>
              <a:t>Ciri Pembelajaran</a:t>
            </a:r>
            <a:endParaRPr lang="id-ID" dirty="0">
              <a:solidFill>
                <a:schemeClr val="bg1"/>
              </a:solidFill>
            </a:endParaRPr>
          </a:p>
        </p:txBody>
      </p:sp>
      <p:sp>
        <p:nvSpPr>
          <p:cNvPr id="3" name="Content Placeholder 2"/>
          <p:cNvSpPr>
            <a:spLocks noGrp="1"/>
          </p:cNvSpPr>
          <p:nvPr>
            <p:ph idx="1"/>
          </p:nvPr>
        </p:nvSpPr>
        <p:spPr>
          <a:xfrm>
            <a:off x="539552" y="1988840"/>
            <a:ext cx="8229600" cy="4525963"/>
          </a:xfrm>
        </p:spPr>
        <p:txBody>
          <a:bodyPr/>
          <a:lstStyle/>
          <a:p>
            <a:pPr marL="514350" indent="-514350">
              <a:buAutoNum type="arabicPeriod"/>
            </a:pPr>
            <a:r>
              <a:rPr lang="id-ID" dirty="0" smtClean="0"/>
              <a:t>Merupakan upaya sadar dan disengaja</a:t>
            </a:r>
          </a:p>
          <a:p>
            <a:pPr marL="514350" indent="-514350">
              <a:buAutoNum type="arabicPeriod"/>
            </a:pPr>
            <a:r>
              <a:rPr lang="id-ID" dirty="0" smtClean="0"/>
              <a:t>Pembelajaran harus membuat anak didik belajar</a:t>
            </a:r>
          </a:p>
          <a:p>
            <a:pPr marL="514350" indent="-514350">
              <a:buAutoNum type="arabicPeriod"/>
            </a:pPr>
            <a:r>
              <a:rPr lang="id-ID" dirty="0" smtClean="0"/>
              <a:t>Tujuan harus ditetapkan terlebih dahulu sebelum proses dilaksanakan.</a:t>
            </a:r>
          </a:p>
          <a:p>
            <a:pPr marL="514350" indent="-514350">
              <a:buAutoNum type="arabicPeriod"/>
            </a:pPr>
            <a:r>
              <a:rPr lang="id-ID" dirty="0" smtClean="0"/>
              <a:t>Pelaksanaannya terkendali, baik isinya, waktu, proses, maupun hasilnya.</a:t>
            </a:r>
            <a:endParaRPr lang="id-ID" dirty="0"/>
          </a:p>
        </p:txBody>
      </p:sp>
    </p:spTree>
    <p:extLst>
      <p:ext uri="{BB962C8B-B14F-4D97-AF65-F5344CB8AC3E}">
        <p14:creationId xmlns:p14="http://schemas.microsoft.com/office/powerpoint/2010/main" val="387769363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143000"/>
          </a:xfrm>
        </p:spPr>
        <p:txBody>
          <a:bodyPr/>
          <a:lstStyle/>
          <a:p>
            <a:r>
              <a:rPr lang="id-ID" dirty="0" smtClean="0"/>
              <a:t>Belajar</a:t>
            </a:r>
            <a:endParaRPr lang="id-ID" dirty="0"/>
          </a:p>
        </p:txBody>
      </p:sp>
      <p:sp>
        <p:nvSpPr>
          <p:cNvPr id="3" name="Content Placeholder 2"/>
          <p:cNvSpPr>
            <a:spLocks noGrp="1"/>
          </p:cNvSpPr>
          <p:nvPr>
            <p:ph idx="1"/>
          </p:nvPr>
        </p:nvSpPr>
        <p:spPr/>
        <p:txBody>
          <a:bodyPr>
            <a:normAutofit fontScale="92500" lnSpcReduction="20000"/>
          </a:bodyPr>
          <a:lstStyle/>
          <a:p>
            <a:r>
              <a:rPr lang="id-ID" i="1" dirty="0" smtClean="0">
                <a:solidFill>
                  <a:srgbClr val="FF0000"/>
                </a:solidFill>
              </a:rPr>
              <a:t>Learning is to observe, to read, to imitate, to try something them selves, to listen, to follow direction.</a:t>
            </a:r>
            <a:r>
              <a:rPr lang="id-ID" dirty="0" smtClean="0"/>
              <a:t> (Harold Spears)</a:t>
            </a:r>
          </a:p>
          <a:p>
            <a:r>
              <a:rPr lang="id-ID" i="1" dirty="0" smtClean="0"/>
              <a:t>Learning is relatively permanent change in behaviour that result from past experience or purposeful instruction</a:t>
            </a:r>
            <a:r>
              <a:rPr lang="id-ID" dirty="0" smtClean="0"/>
              <a:t>. (Gagne, 1977)</a:t>
            </a:r>
          </a:p>
          <a:p>
            <a:r>
              <a:rPr lang="id-ID" dirty="0" smtClean="0"/>
              <a:t>Belajar adalah </a:t>
            </a:r>
            <a:r>
              <a:rPr lang="id-ID" dirty="0" smtClean="0">
                <a:solidFill>
                  <a:srgbClr val="FF0000"/>
                </a:solidFill>
              </a:rPr>
              <a:t>proses perubahan tingkah laku</a:t>
            </a:r>
            <a:r>
              <a:rPr lang="id-ID" dirty="0" smtClean="0"/>
              <a:t> pada diri individu karena adanya interaksi dengan individu lain dan individu dengan lingkungannya, sehingga mampu berinteraksi dengan lingkungannya. (Burton, 1984)</a:t>
            </a:r>
          </a:p>
          <a:p>
            <a:endParaRPr lang="id-ID" dirty="0"/>
          </a:p>
        </p:txBody>
      </p:sp>
    </p:spTree>
    <p:extLst>
      <p:ext uri="{BB962C8B-B14F-4D97-AF65-F5344CB8AC3E}">
        <p14:creationId xmlns:p14="http://schemas.microsoft.com/office/powerpoint/2010/main" val="3532835767"/>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11560" y="1268760"/>
            <a:ext cx="4536504" cy="1143000"/>
          </a:xfrm>
        </p:spPr>
        <p:style>
          <a:lnRef idx="2">
            <a:schemeClr val="accent2">
              <a:shade val="50000"/>
            </a:schemeClr>
          </a:lnRef>
          <a:fillRef idx="1">
            <a:schemeClr val="accent2"/>
          </a:fillRef>
          <a:effectRef idx="0">
            <a:schemeClr val="accent2"/>
          </a:effectRef>
          <a:fontRef idx="minor">
            <a:schemeClr val="lt1"/>
          </a:fontRef>
        </p:style>
        <p:txBody>
          <a:bodyPr/>
          <a:lstStyle/>
          <a:p>
            <a:r>
              <a:rPr lang="id-ID" dirty="0" smtClean="0"/>
              <a:t>Hakikat Belajar</a:t>
            </a:r>
            <a:endParaRPr lang="id-ID" dirty="0"/>
          </a:p>
        </p:txBody>
      </p:sp>
      <p:sp>
        <p:nvSpPr>
          <p:cNvPr id="4" name="Content Placeholder 3"/>
          <p:cNvSpPr>
            <a:spLocks noGrp="1"/>
          </p:cNvSpPr>
          <p:nvPr>
            <p:ph idx="1"/>
          </p:nvPr>
        </p:nvSpPr>
        <p:spPr>
          <a:xfrm>
            <a:off x="2987824" y="2780928"/>
            <a:ext cx="5626968" cy="3633267"/>
          </a:xfrm>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pPr marL="0" indent="0">
              <a:buNone/>
            </a:pPr>
            <a:r>
              <a:rPr lang="id-ID" dirty="0" smtClean="0"/>
              <a:t>Proses </a:t>
            </a:r>
            <a:r>
              <a:rPr lang="id-ID" dirty="0" smtClean="0">
                <a:solidFill>
                  <a:srgbClr val="FF0000"/>
                </a:solidFill>
              </a:rPr>
              <a:t>perubahan perilaku</a:t>
            </a:r>
            <a:r>
              <a:rPr lang="id-ID" dirty="0" smtClean="0"/>
              <a:t> secara aktif, proses mereaksi terhadap semua situasi yang ada di sekitar individu, proses yang diarahkan pada suatu tujuan, proses berbuat melalui berbagai pengalaman, proses melihat, mengamati dan memahami sesuatu yang dipelajari dan bersifat relatif </a:t>
            </a:r>
            <a:r>
              <a:rPr lang="id-ID" dirty="0" smtClean="0">
                <a:solidFill>
                  <a:srgbClr val="FF0000"/>
                </a:solidFill>
              </a:rPr>
              <a:t>konstan</a:t>
            </a:r>
            <a:r>
              <a:rPr lang="id-ID" dirty="0" smtClean="0"/>
              <a:t>.</a:t>
            </a:r>
            <a:endParaRPr lang="id-ID" dirty="0"/>
          </a:p>
        </p:txBody>
      </p:sp>
      <p:sp>
        <p:nvSpPr>
          <p:cNvPr id="7" name="Curved Right Arrow 6"/>
          <p:cNvSpPr/>
          <p:nvPr/>
        </p:nvSpPr>
        <p:spPr>
          <a:xfrm rot="20470111">
            <a:off x="892287" y="2751657"/>
            <a:ext cx="1584176" cy="244827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schemeClr val="tx1"/>
              </a:solidFill>
            </a:endParaRPr>
          </a:p>
        </p:txBody>
      </p:sp>
    </p:spTree>
    <p:extLst>
      <p:ext uri="{BB962C8B-B14F-4D97-AF65-F5344CB8AC3E}">
        <p14:creationId xmlns:p14="http://schemas.microsoft.com/office/powerpoint/2010/main" val="2059190019"/>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27584" y="1700808"/>
            <a:ext cx="7200900" cy="3024336"/>
          </a:xfr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a:normAutofit/>
          </a:bodyPr>
          <a:lstStyle/>
          <a:p>
            <a:r>
              <a:rPr lang="id-ID" dirty="0" smtClean="0">
                <a:solidFill>
                  <a:srgbClr val="FF0000"/>
                </a:solidFill>
                <a:latin typeface="Berlin Sans FB" pitchFamily="34" charset="0"/>
              </a:rPr>
              <a:t>APAKAH SEMUA JENIS PERUBAHAN ADALAH HASIL BELAJAR?</a:t>
            </a:r>
            <a:endParaRPr lang="id-ID" dirty="0">
              <a:solidFill>
                <a:srgbClr val="FF0000"/>
              </a:solidFill>
              <a:latin typeface="Berlin Sans FB" pitchFamily="34" charset="0"/>
            </a:endParaRPr>
          </a:p>
        </p:txBody>
      </p:sp>
    </p:spTree>
    <p:extLst>
      <p:ext uri="{BB962C8B-B14F-4D97-AF65-F5344CB8AC3E}">
        <p14:creationId xmlns:p14="http://schemas.microsoft.com/office/powerpoint/2010/main" val="332989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99592" y="548680"/>
            <a:ext cx="6840760" cy="1143000"/>
          </a:xfrm>
        </p:spPr>
        <p:style>
          <a:lnRef idx="3">
            <a:schemeClr val="lt1"/>
          </a:lnRef>
          <a:fillRef idx="1">
            <a:schemeClr val="accent1"/>
          </a:fillRef>
          <a:effectRef idx="1">
            <a:schemeClr val="accent1"/>
          </a:effectRef>
          <a:fontRef idx="minor">
            <a:schemeClr val="lt1"/>
          </a:fontRef>
        </p:style>
        <p:txBody>
          <a:bodyPr/>
          <a:lstStyle/>
          <a:p>
            <a:r>
              <a:rPr lang="id-ID" dirty="0" smtClean="0"/>
              <a:t>Ciri-ciri Belajar</a:t>
            </a:r>
            <a:endParaRPr lang="id-ID" dirty="0"/>
          </a:p>
        </p:txBody>
      </p:sp>
      <p:sp>
        <p:nvSpPr>
          <p:cNvPr id="3" name="Content Placeholder 2"/>
          <p:cNvSpPr>
            <a:spLocks noGrp="1"/>
          </p:cNvSpPr>
          <p:nvPr>
            <p:ph idx="1"/>
          </p:nvPr>
        </p:nvSpPr>
        <p:spPr>
          <a:xfrm>
            <a:off x="467544" y="1988840"/>
            <a:ext cx="8229600" cy="4453955"/>
          </a:xfrm>
        </p:spPr>
        <p:txBody>
          <a:bodyPr>
            <a:normAutofit fontScale="92500" lnSpcReduction="20000"/>
          </a:bodyPr>
          <a:lstStyle/>
          <a:p>
            <a:pPr marL="514350" indent="-514350">
              <a:buAutoNum type="alphaLcPeriod"/>
            </a:pPr>
            <a:r>
              <a:rPr lang="id-ID" dirty="0" smtClean="0"/>
              <a:t>Adanya kemampuan baru atau perubahan bersifat pengetahuan.</a:t>
            </a:r>
          </a:p>
          <a:p>
            <a:pPr marL="514350" indent="-514350">
              <a:buAutoNum type="alphaLcPeriod"/>
            </a:pPr>
            <a:r>
              <a:rPr lang="id-ID" dirty="0" smtClean="0"/>
              <a:t>Perubahan tidak berlangsung sesaat saja melainkan menetap atau dapat disimpan.</a:t>
            </a:r>
          </a:p>
          <a:p>
            <a:pPr marL="514350" indent="-514350">
              <a:buAutoNum type="alphaLcPeriod"/>
            </a:pPr>
            <a:r>
              <a:rPr lang="id-ID" dirty="0" smtClean="0"/>
              <a:t>Perubahan tidak terjadi begitu saja, melainkan harus dengan usaha.</a:t>
            </a:r>
          </a:p>
          <a:p>
            <a:pPr marL="514350" indent="-514350">
              <a:buAutoNum type="alphaLcPeriod"/>
            </a:pPr>
            <a:r>
              <a:rPr lang="id-ID" dirty="0" smtClean="0"/>
              <a:t>Perubahan tidak semata-mata disebabkan oleh pertumbuhan fisik atau kedewasaan, tidak karena kelelahan, penyakit atau pengaruh obat-obatan.</a:t>
            </a:r>
          </a:p>
          <a:p>
            <a:pPr marL="514350" indent="-514350">
              <a:buAutoNum type="alphaLcPeriod"/>
            </a:pPr>
            <a:endParaRPr lang="id-ID" dirty="0"/>
          </a:p>
        </p:txBody>
      </p:sp>
    </p:spTree>
    <p:extLst>
      <p:ext uri="{BB962C8B-B14F-4D97-AF65-F5344CB8AC3E}">
        <p14:creationId xmlns:p14="http://schemas.microsoft.com/office/powerpoint/2010/main" val="134468011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404664"/>
            <a:ext cx="5760640" cy="1224136"/>
          </a:xfrm>
        </p:spPr>
        <p:style>
          <a:lnRef idx="1">
            <a:schemeClr val="accent4"/>
          </a:lnRef>
          <a:fillRef idx="3">
            <a:schemeClr val="accent4"/>
          </a:fillRef>
          <a:effectRef idx="2">
            <a:schemeClr val="accent4"/>
          </a:effectRef>
          <a:fontRef idx="minor">
            <a:schemeClr val="lt1"/>
          </a:fontRef>
        </p:style>
        <p:txBody>
          <a:bodyPr>
            <a:normAutofit/>
          </a:bodyPr>
          <a:lstStyle/>
          <a:p>
            <a:r>
              <a:rPr lang="id-ID" sz="4000" dirty="0" smtClean="0"/>
              <a:t>Bagaimana anak belajar?</a:t>
            </a:r>
            <a:endParaRPr lang="id-ID" sz="4000" dirty="0"/>
          </a:p>
        </p:txBody>
      </p:sp>
      <p:sp>
        <p:nvSpPr>
          <p:cNvPr id="4" name="Rectangle 3"/>
          <p:cNvSpPr/>
          <p:nvPr/>
        </p:nvSpPr>
        <p:spPr>
          <a:xfrm>
            <a:off x="179512" y="2452142"/>
            <a:ext cx="3888432" cy="148091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ysClr val="windowText" lastClr="000000"/>
                </a:solidFill>
              </a:rPr>
              <a:t>Mikro</a:t>
            </a:r>
            <a:r>
              <a:rPr lang="id-ID" sz="2400" dirty="0" smtClean="0">
                <a:solidFill>
                  <a:sysClr val="windowText" lastClr="000000"/>
                </a:solidFill>
              </a:rPr>
              <a:t> </a:t>
            </a:r>
          </a:p>
          <a:p>
            <a:r>
              <a:rPr lang="id-ID" sz="2400" dirty="0" smtClean="0">
                <a:solidFill>
                  <a:sysClr val="windowText" lastClr="000000"/>
                </a:solidFill>
              </a:rPr>
              <a:t>Proses belajar disesuaikan dengan perkembangan anak</a:t>
            </a:r>
          </a:p>
          <a:p>
            <a:pPr algn="ctr"/>
            <a:endParaRPr lang="id-ID" sz="2400" dirty="0">
              <a:solidFill>
                <a:sysClr val="windowText" lastClr="000000"/>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35896" y="4635179"/>
            <a:ext cx="2165226" cy="2165226"/>
          </a:xfrm>
          <a:prstGeom prst="rect">
            <a:avLst/>
          </a:prstGeom>
        </p:spPr>
      </p:pic>
      <p:sp>
        <p:nvSpPr>
          <p:cNvPr id="6" name="Rectangle 5"/>
          <p:cNvSpPr/>
          <p:nvPr/>
        </p:nvSpPr>
        <p:spPr>
          <a:xfrm>
            <a:off x="4958971" y="2132856"/>
            <a:ext cx="3888432" cy="2286299"/>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solidFill>
                  <a:sysClr val="windowText" lastClr="000000"/>
                </a:solidFill>
              </a:rPr>
              <a:t>Makro</a:t>
            </a:r>
            <a:r>
              <a:rPr lang="id-ID" sz="2400" dirty="0" smtClean="0">
                <a:solidFill>
                  <a:sysClr val="windowText" lastClr="000000"/>
                </a:solidFill>
              </a:rPr>
              <a:t> </a:t>
            </a:r>
          </a:p>
          <a:p>
            <a:r>
              <a:rPr lang="id-ID" sz="2400" dirty="0" smtClean="0">
                <a:solidFill>
                  <a:sysClr val="windowText" lastClr="000000"/>
                </a:solidFill>
              </a:rPr>
              <a:t> Pembelajaran terkait  komponen “siapa peserta didiknya”, “sasaran program”, analisis konteks</a:t>
            </a:r>
          </a:p>
          <a:p>
            <a:pPr algn="ctr"/>
            <a:endParaRPr lang="id-ID" sz="2400" dirty="0">
              <a:solidFill>
                <a:sysClr val="windowText" lastClr="000000"/>
              </a:solidFill>
            </a:endParaRPr>
          </a:p>
        </p:txBody>
      </p:sp>
    </p:spTree>
    <p:extLst>
      <p:ext uri="{BB962C8B-B14F-4D97-AF65-F5344CB8AC3E}">
        <p14:creationId xmlns:p14="http://schemas.microsoft.com/office/powerpoint/2010/main" val="3593234122"/>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95536" y="2636912"/>
            <a:ext cx="3888432" cy="1143000"/>
          </a:xfrm>
          <a:solidFill>
            <a:srgbClr val="FFC000"/>
          </a:solidFill>
        </p:spPr>
        <p:txBody>
          <a:bodyPr>
            <a:normAutofit fontScale="90000"/>
          </a:bodyPr>
          <a:lstStyle/>
          <a:p>
            <a:r>
              <a:rPr lang="id-ID" dirty="0" smtClean="0"/>
              <a:t>Tipe Belajar Menurut Gagne</a:t>
            </a:r>
            <a:endParaRPr lang="id-ID" dirty="0"/>
          </a:p>
        </p:txBody>
      </p:sp>
      <p:cxnSp>
        <p:nvCxnSpPr>
          <p:cNvPr id="6" name="Straight Connector 5"/>
          <p:cNvCxnSpPr>
            <a:stCxn id="4" idx="3"/>
          </p:cNvCxnSpPr>
          <p:nvPr/>
        </p:nvCxnSpPr>
        <p:spPr>
          <a:xfrm>
            <a:off x="4283968" y="3208412"/>
            <a:ext cx="576064" cy="4564"/>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4860032" y="332656"/>
            <a:ext cx="0" cy="583264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860032" y="352092"/>
            <a:ext cx="64807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5796136" y="188640"/>
            <a:ext cx="3024336"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solidFill>
                  <a:sysClr val="windowText" lastClr="000000"/>
                </a:solidFill>
              </a:rPr>
              <a:t>Isyarat </a:t>
            </a:r>
            <a:endParaRPr lang="id-ID" sz="2800" dirty="0">
              <a:solidFill>
                <a:sysClr val="windowText" lastClr="000000"/>
              </a:solidFill>
            </a:endParaRPr>
          </a:p>
        </p:txBody>
      </p:sp>
      <p:sp>
        <p:nvSpPr>
          <p:cNvPr id="12" name="Rectangle 11"/>
          <p:cNvSpPr/>
          <p:nvPr/>
        </p:nvSpPr>
        <p:spPr>
          <a:xfrm>
            <a:off x="5829454" y="904710"/>
            <a:ext cx="3024336" cy="531676"/>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t>Stimulus Respon</a:t>
            </a:r>
            <a:endParaRPr lang="id-ID" sz="2800" dirty="0"/>
          </a:p>
        </p:txBody>
      </p:sp>
      <p:sp>
        <p:nvSpPr>
          <p:cNvPr id="13" name="Rectangle 12"/>
          <p:cNvSpPr/>
          <p:nvPr/>
        </p:nvSpPr>
        <p:spPr>
          <a:xfrm>
            <a:off x="5829454" y="1592796"/>
            <a:ext cx="3024336" cy="648072"/>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solidFill>
                  <a:sysClr val="windowText" lastClr="000000"/>
                </a:solidFill>
              </a:rPr>
              <a:t>Merantaikan </a:t>
            </a:r>
            <a:endParaRPr lang="id-ID" sz="2800" dirty="0">
              <a:solidFill>
                <a:sysClr val="windowText" lastClr="000000"/>
              </a:solidFill>
            </a:endParaRPr>
          </a:p>
        </p:txBody>
      </p:sp>
      <p:sp>
        <p:nvSpPr>
          <p:cNvPr id="14" name="Rectangle 13"/>
          <p:cNvSpPr/>
          <p:nvPr/>
        </p:nvSpPr>
        <p:spPr>
          <a:xfrm>
            <a:off x="5829454" y="2510517"/>
            <a:ext cx="3024336" cy="57606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solidFill>
                  <a:sysClr val="windowText" lastClr="000000"/>
                </a:solidFill>
              </a:rPr>
              <a:t>Asosiasi verbal</a:t>
            </a:r>
            <a:endParaRPr lang="id-ID" sz="2800" dirty="0">
              <a:solidFill>
                <a:sysClr val="windowText" lastClr="000000"/>
              </a:solidFill>
            </a:endParaRPr>
          </a:p>
        </p:txBody>
      </p:sp>
      <p:sp>
        <p:nvSpPr>
          <p:cNvPr id="15" name="Rectangle 14"/>
          <p:cNvSpPr/>
          <p:nvPr/>
        </p:nvSpPr>
        <p:spPr>
          <a:xfrm>
            <a:off x="5829454" y="3286635"/>
            <a:ext cx="3024336" cy="576064"/>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solidFill>
                  <a:sysClr val="windowText" lastClr="000000"/>
                </a:solidFill>
              </a:rPr>
              <a:t>Membedakan </a:t>
            </a:r>
            <a:endParaRPr lang="id-ID" sz="2800" dirty="0">
              <a:solidFill>
                <a:sysClr val="windowText" lastClr="000000"/>
              </a:solidFill>
            </a:endParaRPr>
          </a:p>
        </p:txBody>
      </p:sp>
      <p:sp>
        <p:nvSpPr>
          <p:cNvPr id="16" name="Rectangle 15"/>
          <p:cNvSpPr/>
          <p:nvPr/>
        </p:nvSpPr>
        <p:spPr>
          <a:xfrm>
            <a:off x="5829454" y="4149080"/>
            <a:ext cx="3024336" cy="576064"/>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dirty="0" smtClean="0">
                <a:solidFill>
                  <a:sysClr val="windowText" lastClr="000000"/>
                </a:solidFill>
              </a:rPr>
              <a:t>Konsep </a:t>
            </a:r>
            <a:endParaRPr lang="id-ID" sz="2800" dirty="0">
              <a:solidFill>
                <a:sysClr val="windowText" lastClr="000000"/>
              </a:solidFill>
            </a:endParaRPr>
          </a:p>
        </p:txBody>
      </p:sp>
      <p:sp>
        <p:nvSpPr>
          <p:cNvPr id="18" name="Rectangle 17"/>
          <p:cNvSpPr/>
          <p:nvPr/>
        </p:nvSpPr>
        <p:spPr>
          <a:xfrm>
            <a:off x="5837656" y="4869160"/>
            <a:ext cx="3024336" cy="648072"/>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i="1" dirty="0" smtClean="0">
                <a:solidFill>
                  <a:sysClr val="windowText" lastClr="000000"/>
                </a:solidFill>
              </a:rPr>
              <a:t>Rule </a:t>
            </a:r>
            <a:endParaRPr lang="id-ID" sz="2800" i="1" dirty="0">
              <a:solidFill>
                <a:sysClr val="windowText" lastClr="000000"/>
              </a:solidFill>
            </a:endParaRPr>
          </a:p>
        </p:txBody>
      </p:sp>
      <p:sp>
        <p:nvSpPr>
          <p:cNvPr id="19" name="Rectangle 18"/>
          <p:cNvSpPr/>
          <p:nvPr/>
        </p:nvSpPr>
        <p:spPr>
          <a:xfrm>
            <a:off x="5837656" y="5746049"/>
            <a:ext cx="3024336" cy="635279"/>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800" i="1" dirty="0" smtClean="0"/>
              <a:t>Problem solving </a:t>
            </a:r>
            <a:endParaRPr lang="id-ID" sz="2800" i="1" dirty="0"/>
          </a:p>
        </p:txBody>
      </p:sp>
      <p:cxnSp>
        <p:nvCxnSpPr>
          <p:cNvPr id="20" name="Straight Arrow Connector 19"/>
          <p:cNvCxnSpPr/>
          <p:nvPr/>
        </p:nvCxnSpPr>
        <p:spPr>
          <a:xfrm>
            <a:off x="4843264" y="1170548"/>
            <a:ext cx="64807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4843264" y="1882062"/>
            <a:ext cx="64807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4897669" y="2798549"/>
            <a:ext cx="64807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4897669" y="3586790"/>
            <a:ext cx="64807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4897669" y="4437112"/>
            <a:ext cx="64807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4860032" y="5181873"/>
            <a:ext cx="64807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4935306" y="6165304"/>
            <a:ext cx="64807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94988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lstStyle/>
          <a:p>
            <a:r>
              <a:rPr lang="id-ID" dirty="0" smtClean="0">
                <a:solidFill>
                  <a:schemeClr val="bg1"/>
                </a:solidFill>
              </a:rPr>
              <a:t>4 PILAR BELAJAR </a:t>
            </a:r>
            <a:endParaRPr lang="id-ID" dirty="0">
              <a:solidFill>
                <a:schemeClr val="bg1"/>
              </a:solidFill>
            </a:endParaRPr>
          </a:p>
        </p:txBody>
      </p:sp>
      <p:sp>
        <p:nvSpPr>
          <p:cNvPr id="3" name="Rectangle 2"/>
          <p:cNvSpPr/>
          <p:nvPr/>
        </p:nvSpPr>
        <p:spPr>
          <a:xfrm>
            <a:off x="247519" y="1412776"/>
            <a:ext cx="5459273" cy="1080120"/>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600" i="1" dirty="0" smtClean="0">
                <a:solidFill>
                  <a:srgbClr val="FF0000"/>
                </a:solidFill>
              </a:rPr>
              <a:t>Learning to know</a:t>
            </a:r>
          </a:p>
          <a:p>
            <a:pPr algn="ctr"/>
            <a:r>
              <a:rPr lang="id-ID" sz="2600" dirty="0" smtClean="0">
                <a:solidFill>
                  <a:schemeClr val="tx1"/>
                </a:solidFill>
              </a:rPr>
              <a:t>Perolehan, penguasaan dan pemanfaatan pengetahuan</a:t>
            </a:r>
          </a:p>
        </p:txBody>
      </p:sp>
      <p:sp>
        <p:nvSpPr>
          <p:cNvPr id="4" name="Rectangle 3"/>
          <p:cNvSpPr/>
          <p:nvPr/>
        </p:nvSpPr>
        <p:spPr>
          <a:xfrm>
            <a:off x="910260" y="2756774"/>
            <a:ext cx="6092232" cy="108012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600" i="1" dirty="0" smtClean="0">
                <a:solidFill>
                  <a:srgbClr val="FF0000"/>
                </a:solidFill>
              </a:rPr>
              <a:t>Learning to do</a:t>
            </a:r>
          </a:p>
          <a:p>
            <a:pPr algn="ctr"/>
            <a:r>
              <a:rPr lang="id-ID" sz="2600" dirty="0" smtClean="0">
                <a:solidFill>
                  <a:schemeClr val="tx1"/>
                </a:solidFill>
              </a:rPr>
              <a:t>Menguasai keterampilan dan kompetensi</a:t>
            </a:r>
          </a:p>
        </p:txBody>
      </p:sp>
      <p:sp>
        <p:nvSpPr>
          <p:cNvPr id="5" name="Rectangle 4"/>
          <p:cNvSpPr/>
          <p:nvPr/>
        </p:nvSpPr>
        <p:spPr>
          <a:xfrm>
            <a:off x="2711793" y="5500918"/>
            <a:ext cx="6052673" cy="1080120"/>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600" i="1" dirty="0" smtClean="0">
                <a:solidFill>
                  <a:srgbClr val="FF0000"/>
                </a:solidFill>
              </a:rPr>
              <a:t>Learning to be</a:t>
            </a:r>
          </a:p>
          <a:p>
            <a:pPr algn="ctr"/>
            <a:r>
              <a:rPr lang="id-ID" sz="2600" dirty="0" smtClean="0">
                <a:solidFill>
                  <a:schemeClr val="tx1"/>
                </a:solidFill>
              </a:rPr>
              <a:t>Belajar menjadi manusia yang utuh</a:t>
            </a:r>
          </a:p>
        </p:txBody>
      </p:sp>
      <p:sp>
        <p:nvSpPr>
          <p:cNvPr id="6" name="Rectangle 5"/>
          <p:cNvSpPr/>
          <p:nvPr/>
        </p:nvSpPr>
        <p:spPr>
          <a:xfrm>
            <a:off x="1619672" y="4149080"/>
            <a:ext cx="6408712" cy="1080120"/>
          </a:xfrm>
          <a:prstGeom prst="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600" i="1" dirty="0" smtClean="0">
                <a:solidFill>
                  <a:srgbClr val="C00000"/>
                </a:solidFill>
              </a:rPr>
              <a:t>Learning to live together</a:t>
            </a:r>
          </a:p>
          <a:p>
            <a:pPr algn="ctr"/>
            <a:r>
              <a:rPr lang="id-ID" sz="2600" dirty="0" smtClean="0">
                <a:solidFill>
                  <a:schemeClr val="tx1"/>
                </a:solidFill>
              </a:rPr>
              <a:t>Belajar berdampingan dan berkembang bersama</a:t>
            </a:r>
          </a:p>
        </p:txBody>
      </p:sp>
    </p:spTree>
    <p:extLst>
      <p:ext uri="{BB962C8B-B14F-4D97-AF65-F5344CB8AC3E}">
        <p14:creationId xmlns:p14="http://schemas.microsoft.com/office/powerpoint/2010/main" val="406064944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randombar(horizont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randombar(horizont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randombar(horizontal)">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3528" y="476672"/>
            <a:ext cx="8229600" cy="1143000"/>
          </a:xfrm>
          <a:solidFill>
            <a:schemeClr val="accent2">
              <a:lumMod val="40000"/>
              <a:lumOff val="60000"/>
            </a:schemeClr>
          </a:solidFill>
        </p:spPr>
        <p:txBody>
          <a:bodyPr/>
          <a:lstStyle/>
          <a:p>
            <a:r>
              <a:rPr lang="id-ID" dirty="0" smtClean="0"/>
              <a:t>PEMBELAJARAN </a:t>
            </a:r>
            <a:endParaRPr lang="id-ID" dirty="0"/>
          </a:p>
        </p:txBody>
      </p:sp>
      <p:sp>
        <p:nvSpPr>
          <p:cNvPr id="3" name="Content Placeholder 2"/>
          <p:cNvSpPr>
            <a:spLocks noGrp="1"/>
          </p:cNvSpPr>
          <p:nvPr>
            <p:ph idx="1"/>
          </p:nvPr>
        </p:nvSpPr>
        <p:spPr>
          <a:xfrm>
            <a:off x="467544" y="1844824"/>
            <a:ext cx="8229600" cy="4525963"/>
          </a:xfrm>
        </p:spPr>
        <p:txBody>
          <a:bodyPr>
            <a:normAutofit lnSpcReduction="10000"/>
          </a:bodyPr>
          <a:lstStyle/>
          <a:p>
            <a:r>
              <a:rPr lang="id-ID" dirty="0" smtClean="0"/>
              <a:t>Usaha pendidik yang dilaksanakan secara sengaja, dengan tujuan yang telah ditetapkan terlebih dahulu sebelum proses dilaksanakan, serta pelaksanaannya terkendali. (Miarso, 1993)</a:t>
            </a:r>
          </a:p>
          <a:p>
            <a:r>
              <a:rPr lang="id-ID" dirty="0" smtClean="0"/>
              <a:t>Pengaturan atau penciptaan kondisi-kondisi ekstern sedemikian rupa, sehingga menunjang proses belajar anak dan tidak menghambatnya. (Winkel, 1991)</a:t>
            </a:r>
          </a:p>
          <a:p>
            <a:pPr marL="0" indent="0">
              <a:buNone/>
            </a:pPr>
            <a:endParaRPr lang="id-ID" dirty="0" smtClean="0"/>
          </a:p>
          <a:p>
            <a:pPr marL="0" indent="0" algn="ctr">
              <a:buNone/>
            </a:pPr>
            <a:endParaRPr lang="id-ID" dirty="0" smtClean="0"/>
          </a:p>
          <a:p>
            <a:pPr marL="0" indent="0" algn="ctr">
              <a:buNone/>
            </a:pPr>
            <a:endParaRPr lang="id-ID" dirty="0"/>
          </a:p>
        </p:txBody>
      </p:sp>
    </p:spTree>
    <p:extLst>
      <p:ext uri="{BB962C8B-B14F-4D97-AF65-F5344CB8AC3E}">
        <p14:creationId xmlns:p14="http://schemas.microsoft.com/office/powerpoint/2010/main" val="325093979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TotalTime>
  <Words>417</Words>
  <Application>Microsoft Office PowerPoint</Application>
  <PresentationFormat>On-screen Show (4:3)</PresentationFormat>
  <Paragraphs>51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HAKIKAT BELAJAR &amp; PEMBELAJARAN AUD</vt:lpstr>
      <vt:lpstr>Belajar</vt:lpstr>
      <vt:lpstr>Hakikat Belajar</vt:lpstr>
      <vt:lpstr>APAKAH SEMUA JENIS PERUBAHAN ADALAH HASIL BELAJAR?</vt:lpstr>
      <vt:lpstr>Ciri-ciri Belajar</vt:lpstr>
      <vt:lpstr>Bagaimana anak belajar?</vt:lpstr>
      <vt:lpstr>Tipe Belajar Menurut Gagne</vt:lpstr>
      <vt:lpstr>4 PILAR BELAJAR </vt:lpstr>
      <vt:lpstr>PEMBELAJARAN </vt:lpstr>
      <vt:lpstr>Hakikat Pembelajaran</vt:lpstr>
      <vt:lpstr>Ciri Pembelajaran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HAKIKAT BELAJAR &amp; PEMBELAJARAN AUD</dc:title>
  <dc:creator>aspire</dc:creator>
  <cp:lastModifiedBy>aspire</cp:lastModifiedBy>
  <cp:revision>18</cp:revision>
  <dcterms:created xsi:type="dcterms:W3CDTF">2016-02-24T14:09:29Z</dcterms:created>
  <dcterms:modified xsi:type="dcterms:W3CDTF">2016-02-25T05:47:06Z</dcterms:modified>
</cp:coreProperties>
</file>