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6858000" cy="9144000"/>
  <p:defaultTextStyle>
    <a:defPPr>
      <a:defRPr lang="en-US"/>
    </a:defPPr>
    <a:lvl1pPr algn="l" rtl="0" fontAlgn="base">
      <a:spcBef>
        <a:spcPct val="0"/>
      </a:spcBef>
      <a:spcAft>
        <a:spcPct val="0"/>
      </a:spcAft>
      <a:defRPr sz="3000" kern="1200">
        <a:solidFill>
          <a:schemeClr val="tx1"/>
        </a:solidFill>
        <a:latin typeface="Arial" charset="0"/>
        <a:ea typeface="+mn-ea"/>
        <a:cs typeface="+mn-cs"/>
      </a:defRPr>
    </a:lvl1pPr>
    <a:lvl2pPr marL="457200" algn="l" rtl="0" fontAlgn="base">
      <a:spcBef>
        <a:spcPct val="0"/>
      </a:spcBef>
      <a:spcAft>
        <a:spcPct val="0"/>
      </a:spcAft>
      <a:defRPr sz="3000" kern="1200">
        <a:solidFill>
          <a:schemeClr val="tx1"/>
        </a:solidFill>
        <a:latin typeface="Arial" charset="0"/>
        <a:ea typeface="+mn-ea"/>
        <a:cs typeface="+mn-cs"/>
      </a:defRPr>
    </a:lvl2pPr>
    <a:lvl3pPr marL="914400" algn="l" rtl="0" fontAlgn="base">
      <a:spcBef>
        <a:spcPct val="0"/>
      </a:spcBef>
      <a:spcAft>
        <a:spcPct val="0"/>
      </a:spcAft>
      <a:defRPr sz="3000" kern="1200">
        <a:solidFill>
          <a:schemeClr val="tx1"/>
        </a:solidFill>
        <a:latin typeface="Arial" charset="0"/>
        <a:ea typeface="+mn-ea"/>
        <a:cs typeface="+mn-cs"/>
      </a:defRPr>
    </a:lvl3pPr>
    <a:lvl4pPr marL="1371600" algn="l" rtl="0" fontAlgn="base">
      <a:spcBef>
        <a:spcPct val="0"/>
      </a:spcBef>
      <a:spcAft>
        <a:spcPct val="0"/>
      </a:spcAft>
      <a:defRPr sz="3000" kern="1200">
        <a:solidFill>
          <a:schemeClr val="tx1"/>
        </a:solidFill>
        <a:latin typeface="Arial" charset="0"/>
        <a:ea typeface="+mn-ea"/>
        <a:cs typeface="+mn-cs"/>
      </a:defRPr>
    </a:lvl4pPr>
    <a:lvl5pPr marL="1828800" algn="l" rtl="0" fontAlgn="base">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87C5CB"/>
    <a:srgbClr val="5BFFFF"/>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038" y="1032"/>
      </p:cViewPr>
      <p:guideLst>
        <p:guide orient="horz" pos="6736"/>
        <p:guide pos="95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438" y="6643151"/>
            <a:ext cx="25737102" cy="4585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779" y="12119805"/>
            <a:ext cx="21196420" cy="546427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BF1957-87E6-43BA-839B-4294899B92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28A1DD-7B9E-424B-A06B-41C56C0143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202" y="855535"/>
            <a:ext cx="6813212" cy="182493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562" y="855535"/>
            <a:ext cx="20334502" cy="18249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65514B-7653-4FFB-8542-803056AD3C9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13562" y="855535"/>
            <a:ext cx="27252854" cy="356446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13561" y="4989325"/>
            <a:ext cx="13573858" cy="14115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92557" y="4989325"/>
            <a:ext cx="13573858" cy="14115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64DF5E-547A-42D6-ABEF-63A2AE67C3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719C1-FC56-4337-BF8C-3230DEFC04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2691"/>
            <a:ext cx="25738198" cy="4248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91909" y="9064328"/>
            <a:ext cx="25738198" cy="4678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06155-4B8B-42BC-AB0E-8899574793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561" y="4989325"/>
            <a:ext cx="13573858" cy="141155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92557" y="4989325"/>
            <a:ext cx="13573858" cy="141155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355F97-7517-482D-803E-67F7A86FEB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562" y="857081"/>
            <a:ext cx="27252854" cy="356446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560" y="4786659"/>
            <a:ext cx="13378913" cy="19957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560" y="6782388"/>
            <a:ext cx="13378913" cy="123224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82028" y="4786659"/>
            <a:ext cx="13384388" cy="19957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82028" y="6782388"/>
            <a:ext cx="13384388" cy="123224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40B045-86D3-4351-A9CC-4F78669CC2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D63BB8-CAE0-4E62-8DA7-A35A8D19A80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28B233F-E55B-48B5-A925-2966DC19FC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561" y="850893"/>
            <a:ext cx="9961902" cy="362480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839068" y="850893"/>
            <a:ext cx="16927347" cy="182539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561" y="4475696"/>
            <a:ext cx="9961902" cy="1462916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F09D2C-22B6-4219-AA77-BE70ABE921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867" y="14971071"/>
            <a:ext cx="18168203" cy="17667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934867" y="1910641"/>
            <a:ext cx="18168203" cy="128330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934867" y="16737833"/>
            <a:ext cx="18168203" cy="25109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9E799A-8700-43B0-A5C9-F28D647906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3562" y="855535"/>
            <a:ext cx="27252854" cy="3564467"/>
          </a:xfrm>
          <a:prstGeom prst="rect">
            <a:avLst/>
          </a:prstGeom>
          <a:noFill/>
          <a:ln w="9525">
            <a:noFill/>
            <a:miter lim="800000"/>
            <a:headEnd/>
            <a:tailEnd/>
          </a:ln>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13562" y="4989325"/>
            <a:ext cx="27252854" cy="14115536"/>
          </a:xfrm>
          <a:prstGeom prst="rect">
            <a:avLst/>
          </a:prstGeom>
          <a:noFill/>
          <a:ln w="9525">
            <a:noFill/>
            <a:miter lim="800000"/>
            <a:headEnd/>
            <a:tailEnd/>
          </a:ln>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13561" y="19476160"/>
            <a:ext cx="7066203" cy="1485194"/>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defRPr sz="57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0345222" y="19476160"/>
            <a:ext cx="9589534" cy="1485194"/>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lgn="ctr">
              <a:defRPr sz="57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1700211" y="19476160"/>
            <a:ext cx="7066203" cy="1485194"/>
          </a:xfrm>
          <a:prstGeom prst="rect">
            <a:avLst/>
          </a:prstGeom>
          <a:noFill/>
          <a:ln>
            <a:noFill/>
          </a:ln>
          <a:effectLst/>
          <a:extLst/>
        </p:spPr>
        <p:txBody>
          <a:bodyPr vert="horz" wrap="square" lIns="376203" tIns="188102" rIns="376203" bIns="188102" numCol="1" anchor="t" anchorCtr="0" compatLnSpc="1">
            <a:prstTxWarp prst="textNoShape">
              <a:avLst/>
            </a:prstTxWarp>
          </a:bodyPr>
          <a:lstStyle>
            <a:lvl1pPr algn="r">
              <a:defRPr sz="5700" smtClean="0">
                <a:latin typeface="Arial" pitchFamily="34" charset="0"/>
              </a:defRPr>
            </a:lvl1pPr>
          </a:lstStyle>
          <a:p>
            <a:pPr>
              <a:defRPr/>
            </a:pPr>
            <a:fld id="{C560D539-A08A-4403-A2F8-DD5EF81F31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charset="0"/>
        </a:defRPr>
      </a:lvl2pPr>
      <a:lvl3pPr algn="ctr" defTabSz="3762375" rtl="0" eaLnBrk="0" fontAlgn="base" hangingPunct="0">
        <a:spcBef>
          <a:spcPct val="0"/>
        </a:spcBef>
        <a:spcAft>
          <a:spcPct val="0"/>
        </a:spcAft>
        <a:defRPr sz="18200">
          <a:solidFill>
            <a:schemeClr val="tx2"/>
          </a:solidFill>
          <a:latin typeface="Arial" charset="0"/>
        </a:defRPr>
      </a:lvl3pPr>
      <a:lvl4pPr algn="ctr" defTabSz="3762375" rtl="0" eaLnBrk="0" fontAlgn="base" hangingPunct="0">
        <a:spcBef>
          <a:spcPct val="0"/>
        </a:spcBef>
        <a:spcAft>
          <a:spcPct val="0"/>
        </a:spcAft>
        <a:defRPr sz="18200">
          <a:solidFill>
            <a:schemeClr val="tx2"/>
          </a:solidFill>
          <a:latin typeface="Arial" charset="0"/>
        </a:defRPr>
      </a:lvl4pPr>
      <a:lvl5pPr algn="ctr" defTabSz="3762375" rtl="0" eaLnBrk="0" fontAlgn="base" hangingPunct="0">
        <a:spcBef>
          <a:spcPct val="0"/>
        </a:spcBef>
        <a:spcAft>
          <a:spcPct val="0"/>
        </a:spcAft>
        <a:defRPr sz="18200">
          <a:solidFill>
            <a:schemeClr val="tx2"/>
          </a:solidFill>
          <a:latin typeface="Arial" charset="0"/>
        </a:defRPr>
      </a:lvl5pPr>
      <a:lvl6pPr marL="457200" algn="ctr" defTabSz="3762375" rtl="0" fontAlgn="base">
        <a:spcBef>
          <a:spcPct val="0"/>
        </a:spcBef>
        <a:spcAft>
          <a:spcPct val="0"/>
        </a:spcAft>
        <a:defRPr sz="18200">
          <a:solidFill>
            <a:schemeClr val="tx2"/>
          </a:solidFill>
          <a:latin typeface="Arial" charset="0"/>
        </a:defRPr>
      </a:lvl6pPr>
      <a:lvl7pPr marL="914400" algn="ctr" defTabSz="3762375" rtl="0" fontAlgn="base">
        <a:spcBef>
          <a:spcPct val="0"/>
        </a:spcBef>
        <a:spcAft>
          <a:spcPct val="0"/>
        </a:spcAft>
        <a:defRPr sz="18200">
          <a:solidFill>
            <a:schemeClr val="tx2"/>
          </a:solidFill>
          <a:latin typeface="Arial" charset="0"/>
        </a:defRPr>
      </a:lvl7pPr>
      <a:lvl8pPr marL="1371600" algn="ctr" defTabSz="3762375" rtl="0" fontAlgn="base">
        <a:spcBef>
          <a:spcPct val="0"/>
        </a:spcBef>
        <a:spcAft>
          <a:spcPct val="0"/>
        </a:spcAft>
        <a:defRPr sz="18200">
          <a:solidFill>
            <a:schemeClr val="tx2"/>
          </a:solidFill>
          <a:latin typeface="Arial" charset="0"/>
        </a:defRPr>
      </a:lvl8pPr>
      <a:lvl9pPr marL="1828800" algn="ctr" defTabSz="3762375" rtl="0" fontAlgn="base">
        <a:spcBef>
          <a:spcPct val="0"/>
        </a:spcBef>
        <a:spcAft>
          <a:spcPct val="0"/>
        </a:spcAft>
        <a:defRPr sz="18200">
          <a:solidFill>
            <a:schemeClr val="tx2"/>
          </a:solidFill>
          <a:latin typeface="Arial"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2061" name="Rectangle 13"/>
          <p:cNvSpPr>
            <a:spLocks noGrp="1" noChangeArrowheads="1"/>
          </p:cNvSpPr>
          <p:nvPr>
            <p:ph type="title"/>
          </p:nvPr>
        </p:nvSpPr>
        <p:spPr>
          <a:xfrm>
            <a:off x="1500187" y="406400"/>
            <a:ext cx="27252854" cy="3810000"/>
          </a:xfrm>
          <a:solidFill>
            <a:schemeClr val="accent1">
              <a:lumMod val="50000"/>
            </a:schemeClr>
          </a:solidFill>
        </p:spPr>
        <p:txBody>
          <a:bodyPr/>
          <a:lstStyle/>
          <a:p>
            <a:pPr eaLnBrk="1" hangingPunct="1">
              <a:defRPr/>
            </a:pPr>
            <a:r>
              <a:rPr lang="en-US" sz="60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TRANSFER OF L2 ENGLISH WRITING SKILLS TO L1 INDONESIAN </a:t>
            </a:r>
            <a:br>
              <a:rPr lang="en-US" sz="60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60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BY INDONESIAN EFL LEARNERS</a:t>
            </a:r>
            <a:r>
              <a:rPr lang="en-US" sz="60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br>
              <a:rPr lang="en-US" sz="60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60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Rusfandi</a:t>
            </a:r>
            <a:endParaRPr lang="en-US" sz="5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68" name="Rectangle 20"/>
          <p:cNvSpPr>
            <a:spLocks noChangeArrowheads="1"/>
          </p:cNvSpPr>
          <p:nvPr/>
        </p:nvSpPr>
        <p:spPr bwMode="auto">
          <a:xfrm>
            <a:off x="20269886" y="4851635"/>
            <a:ext cx="9585154" cy="891117"/>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dirty="0" smtClean="0"/>
              <a:t>METHODS</a:t>
            </a:r>
            <a:endParaRPr lang="en-US" sz="4300" b="1" dirty="0"/>
          </a:p>
        </p:txBody>
      </p:sp>
      <p:sp>
        <p:nvSpPr>
          <p:cNvPr id="2074" name="Rectangle 26"/>
          <p:cNvSpPr>
            <a:spLocks noChangeArrowheads="1"/>
          </p:cNvSpPr>
          <p:nvPr/>
        </p:nvSpPr>
        <p:spPr bwMode="auto">
          <a:xfrm>
            <a:off x="20397787" y="14960600"/>
            <a:ext cx="9585154" cy="891117"/>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a:t>References</a:t>
            </a:r>
          </a:p>
        </p:txBody>
      </p:sp>
      <p:sp>
        <p:nvSpPr>
          <p:cNvPr id="2078" name="Rectangle 30"/>
          <p:cNvSpPr>
            <a:spLocks noChangeArrowheads="1"/>
          </p:cNvSpPr>
          <p:nvPr/>
        </p:nvSpPr>
        <p:spPr bwMode="auto">
          <a:xfrm>
            <a:off x="357187" y="11607800"/>
            <a:ext cx="9585154" cy="891117"/>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dirty="0" smtClean="0"/>
              <a:t>INTRODUCTION</a:t>
            </a:r>
            <a:endParaRPr lang="en-US" sz="4300" b="1" dirty="0"/>
          </a:p>
        </p:txBody>
      </p:sp>
      <p:sp>
        <p:nvSpPr>
          <p:cNvPr id="2058" name="Text Box 33"/>
          <p:cNvSpPr txBox="1">
            <a:spLocks noChangeArrowheads="1"/>
          </p:cNvSpPr>
          <p:nvPr/>
        </p:nvSpPr>
        <p:spPr bwMode="auto">
          <a:xfrm>
            <a:off x="20397787" y="15962090"/>
            <a:ext cx="9420875" cy="969496"/>
          </a:xfrm>
          <a:prstGeom prst="rect">
            <a:avLst/>
          </a:prstGeom>
          <a:noFill/>
          <a:ln w="9525">
            <a:noFill/>
            <a:miter lim="800000"/>
            <a:headEnd/>
            <a:tailEnd/>
          </a:ln>
        </p:spPr>
        <p:txBody>
          <a:bodyPr lIns="137160" tIns="68580" rIns="137160" bIns="68580">
            <a:spAutoFit/>
          </a:bodyPr>
          <a:lstStyle/>
          <a:p>
            <a:r>
              <a:rPr lang="en-AU" sz="1800" dirty="0" smtClean="0"/>
              <a:t>Cummins, J. (1991). Language development and language learning. In L. </a:t>
            </a:r>
            <a:r>
              <a:rPr lang="en-AU" sz="1800" dirty="0" err="1" smtClean="0"/>
              <a:t>Malave</a:t>
            </a:r>
            <a:r>
              <a:rPr lang="en-AU" sz="1800" dirty="0" smtClean="0"/>
              <a:t> &amp; G. </a:t>
            </a:r>
            <a:r>
              <a:rPr lang="en-AU" sz="1800" dirty="0" err="1" smtClean="0"/>
              <a:t>Duquette</a:t>
            </a:r>
            <a:r>
              <a:rPr lang="en-AU" sz="1800" dirty="0" smtClean="0"/>
              <a:t> (Eds.), </a:t>
            </a:r>
            <a:r>
              <a:rPr lang="en-AU" sz="1800" i="1" dirty="0" smtClean="0"/>
              <a:t>Language culture and cognition: A collection of studies in first and second language acquisition (pp. 161-175). </a:t>
            </a:r>
            <a:r>
              <a:rPr lang="en-AU" sz="1800" i="1" dirty="0" err="1" smtClean="0"/>
              <a:t>Clevedon</a:t>
            </a:r>
            <a:r>
              <a:rPr lang="en-AU" sz="1800" i="1" dirty="0" smtClean="0"/>
              <a:t>: Multilingual Matters Ltd</a:t>
            </a:r>
            <a:endParaRPr lang="en-AU" sz="1800" dirty="0"/>
          </a:p>
        </p:txBody>
      </p:sp>
      <p:sp>
        <p:nvSpPr>
          <p:cNvPr id="2060" name="Text Box 36"/>
          <p:cNvSpPr txBox="1">
            <a:spLocks noChangeArrowheads="1"/>
          </p:cNvSpPr>
          <p:nvPr/>
        </p:nvSpPr>
        <p:spPr bwMode="auto">
          <a:xfrm>
            <a:off x="20355312" y="6039791"/>
            <a:ext cx="9420875" cy="9694962"/>
          </a:xfrm>
          <a:prstGeom prst="rect">
            <a:avLst/>
          </a:prstGeom>
          <a:noFill/>
          <a:ln w="9525">
            <a:noFill/>
            <a:miter lim="800000"/>
            <a:headEnd/>
            <a:tailEnd/>
          </a:ln>
        </p:spPr>
        <p:txBody>
          <a:bodyPr lIns="137160" tIns="68580" rIns="137160" bIns="68580">
            <a:spAutoFit/>
          </a:bodyPr>
          <a:lstStyle/>
          <a:p>
            <a:pPr lvl="0">
              <a:buBlip>
                <a:blip r:embed="rId2"/>
              </a:buBlip>
            </a:pPr>
            <a:r>
              <a:rPr lang="en-US" sz="2400" dirty="0" smtClean="0"/>
              <a:t>This study involved participants from two different language study departments (Indonesian dept and English dept) and two different years of study (first year and fourth year students in the two departments) in an Indonesian private university.</a:t>
            </a:r>
          </a:p>
          <a:p>
            <a:pPr lvl="0">
              <a:buBlip>
                <a:blip r:embed="rId2"/>
              </a:buBlip>
            </a:pPr>
            <a:endParaRPr lang="en-US" sz="2400" dirty="0" smtClean="0"/>
          </a:p>
          <a:p>
            <a:pPr lvl="0">
              <a:buBlip>
                <a:blip r:embed="rId2"/>
              </a:buBlip>
            </a:pPr>
            <a:r>
              <a:rPr lang="en-US" sz="2400" dirty="0" smtClean="0"/>
              <a:t>The participants were asked to write both in L1 and L2 argumentative essays except for the Indonesian department students who wrote only in Indonesian.</a:t>
            </a:r>
            <a:endParaRPr lang="en-AU" sz="2400" dirty="0" smtClean="0"/>
          </a:p>
          <a:p>
            <a:pPr lvl="0">
              <a:buBlip>
                <a:blip r:embed="rId2"/>
              </a:buBlip>
            </a:pPr>
            <a:endParaRPr lang="en-AU" sz="2400" dirty="0" smtClean="0"/>
          </a:p>
          <a:p>
            <a:pPr lvl="0">
              <a:buBlip>
                <a:blip r:embed="rId2"/>
              </a:buBlip>
            </a:pPr>
            <a:r>
              <a:rPr lang="en-US" sz="2400" dirty="0" smtClean="0"/>
              <a:t>The essays both in Indonesian and English would be analyzed in terms of their macro level communication processes (i.e. dialogic and </a:t>
            </a:r>
            <a:r>
              <a:rPr lang="en-US" sz="2400" dirty="0" err="1" smtClean="0"/>
              <a:t>monologic</a:t>
            </a:r>
            <a:r>
              <a:rPr lang="en-US" sz="2400" dirty="0" smtClean="0"/>
              <a:t> process) and overall qualities. Both descriptive and inferential statistics would be employed in analyzing the participants’ L1 and L2 essays. </a:t>
            </a:r>
            <a:endParaRPr lang="en-AU" sz="2400" dirty="0" smtClean="0"/>
          </a:p>
          <a:p>
            <a:pPr lvl="0">
              <a:buBlip>
                <a:blip r:embed="rId2"/>
              </a:buBlip>
            </a:pPr>
            <a:endParaRPr lang="en-AU" sz="2400" dirty="0" smtClean="0"/>
          </a:p>
          <a:p>
            <a:pPr lvl="0">
              <a:buBlip>
                <a:blip r:embed="rId2"/>
              </a:buBlip>
            </a:pPr>
            <a:r>
              <a:rPr lang="en-US" sz="2400" dirty="0" smtClean="0"/>
              <a:t>The participants were also given questionnaires in regards to their background writing instruction, L1 and L2 proficiency, and their writing experiences in general. The results of the questionnaire would be correlated to the participants’ patterns of their writing rhetorical structures.</a:t>
            </a:r>
            <a:endParaRPr lang="en-AU" sz="2400" dirty="0" smtClean="0"/>
          </a:p>
          <a:p>
            <a:pPr lvl="0">
              <a:buBlip>
                <a:blip r:embed="rId2"/>
              </a:buBlip>
            </a:pPr>
            <a:endParaRPr lang="en-AU" sz="2400" dirty="0" smtClean="0"/>
          </a:p>
          <a:p>
            <a:pPr lvl="0">
              <a:buBlip>
                <a:blip r:embed="rId2"/>
              </a:buBlip>
            </a:pPr>
            <a:r>
              <a:rPr lang="en-US" sz="2400" dirty="0" smtClean="0"/>
              <a:t>Two raters were employed to analyze both Indonesian essays and English essays and their inter-reliability scores would be measured.  </a:t>
            </a:r>
            <a:endParaRPr lang="en-AU" sz="2400" dirty="0" smtClean="0"/>
          </a:p>
          <a:p>
            <a:pPr defTabSz="3762375">
              <a:spcBef>
                <a:spcPct val="50000"/>
              </a:spcBef>
            </a:pPr>
            <a:endParaRPr lang="en-US" dirty="0"/>
          </a:p>
        </p:txBody>
      </p:sp>
      <p:sp>
        <p:nvSpPr>
          <p:cNvPr id="10" name="Text Box 40"/>
          <p:cNvSpPr txBox="1">
            <a:spLocks noChangeArrowheads="1"/>
          </p:cNvSpPr>
          <p:nvPr/>
        </p:nvSpPr>
        <p:spPr bwMode="auto">
          <a:xfrm>
            <a:off x="10186987" y="4826000"/>
            <a:ext cx="9335450" cy="7543800"/>
          </a:xfrm>
          <a:prstGeom prst="rect">
            <a:avLst/>
          </a:prstGeom>
          <a:noFill/>
          <a:ln w="9525">
            <a:noFill/>
            <a:miter lim="800000"/>
            <a:headEnd/>
            <a:tailEnd/>
          </a:ln>
        </p:spPr>
        <p:txBody>
          <a:bodyPr lIns="137160" tIns="68580" rIns="137160" bIns="68580"/>
          <a:lstStyle/>
          <a:p>
            <a:pPr lvl="0"/>
            <a:endParaRPr lang="en-AU" sz="2400" dirty="0" smtClean="0"/>
          </a:p>
          <a:p>
            <a:pPr lvl="0">
              <a:buBlip>
                <a:blip r:embed="rId2"/>
              </a:buBlip>
            </a:pPr>
            <a:r>
              <a:rPr lang="en-AU" sz="2400" dirty="0" smtClean="0"/>
              <a:t>Many studies about cross-linguistic transfer of writing skills were approached from cultural differences perspective; therefore, developmental factors and individual differences have been given little attention.</a:t>
            </a:r>
          </a:p>
          <a:p>
            <a:pPr lvl="0"/>
            <a:endParaRPr lang="en-AU" sz="2400" dirty="0" smtClean="0"/>
          </a:p>
          <a:p>
            <a:pPr lvl="0">
              <a:buBlip>
                <a:blip r:embed="rId2"/>
              </a:buBlip>
            </a:pPr>
            <a:r>
              <a:rPr lang="en-AU" sz="2400" dirty="0" smtClean="0"/>
              <a:t>A better understanding of L2 to L1 theoretically would provide a better conception of how L1 and L2 knowledge are interrelated and how they could influence bilinguals’ L1 and L2 writing products. As indicated by the previous research (e.g. </a:t>
            </a:r>
            <a:r>
              <a:rPr lang="en-AU" sz="2400" dirty="0" err="1" smtClean="0"/>
              <a:t>Arsyad</a:t>
            </a:r>
            <a:r>
              <a:rPr lang="en-AU" sz="2400" dirty="0" smtClean="0"/>
              <a:t>, 1999 and </a:t>
            </a:r>
            <a:r>
              <a:rPr lang="en-AU" sz="2400" dirty="0" err="1" smtClean="0"/>
              <a:t>Cahyono</a:t>
            </a:r>
            <a:r>
              <a:rPr lang="en-AU" sz="2400" dirty="0" smtClean="0"/>
              <a:t>, 2000) within Indonesian context, there seems to be differences in the ways ideas organized and developed between English and Indonesian.  </a:t>
            </a:r>
          </a:p>
          <a:p>
            <a:pPr lvl="0"/>
            <a:endParaRPr lang="en-AU" sz="2400" dirty="0" smtClean="0"/>
          </a:p>
          <a:p>
            <a:pPr lvl="0">
              <a:buBlip>
                <a:blip r:embed="rId2"/>
              </a:buBlip>
            </a:pPr>
            <a:r>
              <a:rPr lang="en-AU" sz="2400" dirty="0" smtClean="0"/>
              <a:t>Practically, it would also offer a basis to approach and evaluate better L2 writing teaching practice. Answers to the students’ L2 writing problems might need to be sought not only from the practice of L2 writing instruction itself but from L1 writing instruction practice as well.</a:t>
            </a:r>
          </a:p>
          <a:p>
            <a:pPr defTabSz="3762375">
              <a:spcBef>
                <a:spcPct val="50000"/>
              </a:spcBef>
            </a:pPr>
            <a:endParaRPr lang="en-US" sz="2500" dirty="0"/>
          </a:p>
        </p:txBody>
      </p:sp>
      <p:grpSp>
        <p:nvGrpSpPr>
          <p:cNvPr id="22" name="Group 21"/>
          <p:cNvGrpSpPr/>
          <p:nvPr/>
        </p:nvGrpSpPr>
        <p:grpSpPr>
          <a:xfrm>
            <a:off x="511469" y="5109080"/>
            <a:ext cx="9534006" cy="6467475"/>
            <a:chOff x="1187439" y="7721600"/>
            <a:chExt cx="8414393" cy="6467475"/>
          </a:xfrm>
        </p:grpSpPr>
        <p:sp>
          <p:nvSpPr>
            <p:cNvPr id="1027" name="Rectangle 3"/>
            <p:cNvSpPr>
              <a:spLocks noChangeArrowheads="1"/>
            </p:cNvSpPr>
            <p:nvPr/>
          </p:nvSpPr>
          <p:spPr bwMode="auto">
            <a:xfrm>
              <a:off x="1195387" y="13398606"/>
              <a:ext cx="7539301" cy="790469"/>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AU" sz="1800" b="1" i="0" u="none" strike="noStrike" cap="none" normalizeH="0" baseline="0" dirty="0" smtClean="0">
                  <a:ln>
                    <a:noFill/>
                  </a:ln>
                  <a:solidFill>
                    <a:schemeClr val="tx1"/>
                  </a:solidFill>
                  <a:effectLst/>
                  <a:latin typeface="Calibri" pitchFamily="34" charset="0"/>
                  <a:cs typeface="Arial" pitchFamily="34" charset="0"/>
                </a:rPr>
                <a:t>The Linguistic Interdependence Model (Cummins, 1991: 167)</a:t>
              </a:r>
              <a:endParaRPr kumimoji="0" lang="en-AU" sz="18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7076291" y="8170730"/>
              <a:ext cx="2525541" cy="754539"/>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800" b="1" i="0" u="none" strike="noStrike" cap="none" normalizeH="0" baseline="0" dirty="0" smtClean="0">
                  <a:ln>
                    <a:noFill/>
                  </a:ln>
                  <a:solidFill>
                    <a:schemeClr val="tx1"/>
                  </a:solidFill>
                  <a:effectLst/>
                  <a:latin typeface="Calibri" pitchFamily="34" charset="0"/>
                  <a:cs typeface="Arial" pitchFamily="34" charset="0"/>
                </a:rPr>
                <a:t>Surface features of L2</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1187439" y="8216232"/>
              <a:ext cx="2438454" cy="754539"/>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AU" sz="1800" b="1" i="0" u="none" strike="noStrike" cap="none" normalizeH="0" baseline="0" dirty="0" smtClean="0">
                  <a:ln>
                    <a:noFill/>
                  </a:ln>
                  <a:solidFill>
                    <a:schemeClr val="tx1"/>
                  </a:solidFill>
                  <a:effectLst/>
                  <a:latin typeface="Calibri" pitchFamily="34" charset="0"/>
                  <a:cs typeface="Arial" pitchFamily="34" charset="0"/>
                </a:rPr>
                <a:t>Surface features of L1</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a:off x="3480815" y="7721600"/>
              <a:ext cx="5287464" cy="5605145"/>
            </a:xfrm>
            <a:prstGeom prst="straightConnector1">
              <a:avLst/>
            </a:prstGeom>
            <a:ln w="38100">
              <a:headEnd/>
              <a:tailEnd/>
            </a:ln>
          </p:spPr>
          <p:style>
            <a:lnRef idx="3">
              <a:schemeClr val="dk1"/>
            </a:lnRef>
            <a:fillRef idx="0">
              <a:schemeClr val="dk1"/>
            </a:fillRef>
            <a:effectRef idx="2">
              <a:schemeClr val="dk1"/>
            </a:effectRef>
            <a:fontRef idx="minor">
              <a:schemeClr val="tx1"/>
            </a:fontRef>
          </p:style>
        </p:cxnSp>
        <p:cxnSp>
          <p:nvCxnSpPr>
            <p:cNvPr id="1031" name="AutoShape 7"/>
            <p:cNvCxnSpPr>
              <a:cxnSpLocks noChangeShapeType="1"/>
            </p:cNvCxnSpPr>
            <p:nvPr/>
          </p:nvCxnSpPr>
          <p:spPr bwMode="auto">
            <a:xfrm flipV="1">
              <a:off x="1627093" y="7811426"/>
              <a:ext cx="5200376" cy="5479389"/>
            </a:xfrm>
            <a:prstGeom prst="straightConnector1">
              <a:avLst/>
            </a:prstGeom>
            <a:ln w="38100">
              <a:headEnd/>
              <a:tailEnd/>
            </a:ln>
          </p:spPr>
          <p:style>
            <a:lnRef idx="3">
              <a:schemeClr val="dk1"/>
            </a:lnRef>
            <a:fillRef idx="0">
              <a:schemeClr val="dk1"/>
            </a:fillRef>
            <a:effectRef idx="2">
              <a:schemeClr val="dk1"/>
            </a:effectRef>
            <a:fontRef idx="minor">
              <a:schemeClr val="tx1"/>
            </a:fontRef>
          </p:style>
        </p:cxnSp>
        <p:cxnSp>
          <p:nvCxnSpPr>
            <p:cNvPr id="1032" name="AutoShape 8"/>
            <p:cNvCxnSpPr>
              <a:cxnSpLocks noChangeShapeType="1"/>
            </p:cNvCxnSpPr>
            <p:nvPr/>
          </p:nvCxnSpPr>
          <p:spPr bwMode="auto">
            <a:xfrm>
              <a:off x="6815028" y="7811426"/>
              <a:ext cx="1940810" cy="5479389"/>
            </a:xfrm>
            <a:prstGeom prst="straightConnector1">
              <a:avLst/>
            </a:prstGeom>
            <a:ln w="38100">
              <a:headEnd/>
              <a:tailEnd/>
            </a:ln>
          </p:spPr>
          <p:style>
            <a:lnRef idx="3">
              <a:schemeClr val="dk1"/>
            </a:lnRef>
            <a:fillRef idx="0">
              <a:schemeClr val="dk1"/>
            </a:fillRef>
            <a:effectRef idx="2">
              <a:schemeClr val="dk1"/>
            </a:effectRef>
            <a:fontRef idx="minor">
              <a:schemeClr val="tx1"/>
            </a:fontRef>
          </p:style>
        </p:cxnSp>
        <p:cxnSp>
          <p:nvCxnSpPr>
            <p:cNvPr id="1033" name="AutoShape 9"/>
            <p:cNvCxnSpPr>
              <a:cxnSpLocks noChangeShapeType="1"/>
            </p:cNvCxnSpPr>
            <p:nvPr/>
          </p:nvCxnSpPr>
          <p:spPr bwMode="auto">
            <a:xfrm flipH="1">
              <a:off x="1627093" y="7721600"/>
              <a:ext cx="1853723" cy="5605145"/>
            </a:xfrm>
            <a:prstGeom prst="straightConnector1">
              <a:avLst/>
            </a:prstGeom>
            <a:ln w="38100">
              <a:headEnd/>
              <a:tailEnd/>
            </a:ln>
          </p:spPr>
          <p:style>
            <a:lnRef idx="3">
              <a:schemeClr val="dk1"/>
            </a:lnRef>
            <a:fillRef idx="0">
              <a:schemeClr val="dk1"/>
            </a:fillRef>
            <a:effectRef idx="2">
              <a:schemeClr val="dk1"/>
            </a:effectRef>
            <a:fontRef idx="minor">
              <a:schemeClr val="tx1"/>
            </a:fontRef>
          </p:style>
        </p:cxnSp>
        <p:cxnSp>
          <p:nvCxnSpPr>
            <p:cNvPr id="1034" name="AutoShape 10"/>
            <p:cNvCxnSpPr>
              <a:cxnSpLocks noChangeShapeType="1"/>
            </p:cNvCxnSpPr>
            <p:nvPr/>
          </p:nvCxnSpPr>
          <p:spPr bwMode="auto">
            <a:xfrm>
              <a:off x="1627093" y="13290815"/>
              <a:ext cx="7141186" cy="35930"/>
            </a:xfrm>
            <a:prstGeom prst="straightConnector1">
              <a:avLst/>
            </a:prstGeom>
            <a:ln w="38100">
              <a:headEnd/>
              <a:tailEnd/>
            </a:ln>
          </p:spPr>
          <p:style>
            <a:lnRef idx="3">
              <a:schemeClr val="dk1"/>
            </a:lnRef>
            <a:fillRef idx="0">
              <a:schemeClr val="dk1"/>
            </a:fillRef>
            <a:effectRef idx="2">
              <a:schemeClr val="dk1"/>
            </a:effectRef>
            <a:fontRef idx="minor">
              <a:schemeClr val="tx1"/>
            </a:fontRef>
          </p:style>
        </p:cxnSp>
        <p:cxnSp>
          <p:nvCxnSpPr>
            <p:cNvPr id="1035" name="AutoShape 11"/>
            <p:cNvCxnSpPr>
              <a:cxnSpLocks noChangeShapeType="1"/>
            </p:cNvCxnSpPr>
            <p:nvPr/>
          </p:nvCxnSpPr>
          <p:spPr bwMode="auto">
            <a:xfrm>
              <a:off x="1543738" y="9537883"/>
              <a:ext cx="7228274" cy="0"/>
            </a:xfrm>
            <a:prstGeom prst="straightConnector1">
              <a:avLst/>
            </a:prstGeom>
            <a:noFill/>
            <a:ln w="28575">
              <a:solidFill>
                <a:srgbClr val="000000"/>
              </a:solidFill>
              <a:prstDash val="lgDash"/>
              <a:round/>
              <a:headEnd/>
              <a:tailEnd/>
            </a:ln>
          </p:spPr>
        </p:cxnSp>
        <p:sp>
          <p:nvSpPr>
            <p:cNvPr id="1036" name="Rectangle 12"/>
            <p:cNvSpPr>
              <a:spLocks noChangeArrowheads="1"/>
            </p:cNvSpPr>
            <p:nvPr/>
          </p:nvSpPr>
          <p:spPr bwMode="auto">
            <a:xfrm>
              <a:off x="3679873" y="11458363"/>
              <a:ext cx="3155036" cy="1203669"/>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dirty="0" smtClean="0">
                  <a:ln>
                    <a:noFill/>
                  </a:ln>
                  <a:solidFill>
                    <a:schemeClr val="tx1"/>
                  </a:solidFill>
                  <a:effectLst/>
                  <a:latin typeface="Times New Roman" pitchFamily="18" charset="0"/>
                  <a:cs typeface="Arial" pitchFamily="34" charset="0"/>
                </a:rPr>
                <a:t>Common Underlying Proficiency</a:t>
              </a:r>
              <a:endParaRPr kumimoji="0" lang="en-US" sz="4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3" name="TextBox 22"/>
          <p:cNvSpPr txBox="1"/>
          <p:nvPr/>
        </p:nvSpPr>
        <p:spPr>
          <a:xfrm>
            <a:off x="422500" y="13055600"/>
            <a:ext cx="9448800" cy="7848302"/>
          </a:xfrm>
          <a:prstGeom prst="rect">
            <a:avLst/>
          </a:prstGeom>
          <a:noFill/>
        </p:spPr>
        <p:txBody>
          <a:bodyPr wrap="square" rtlCol="0">
            <a:spAutoFit/>
          </a:bodyPr>
          <a:lstStyle/>
          <a:p>
            <a:pPr lvl="0">
              <a:buBlip>
                <a:blip r:embed="rId2"/>
              </a:buBlip>
            </a:pPr>
            <a:r>
              <a:rPr lang="en-AU" sz="2400" dirty="0" smtClean="0"/>
              <a:t>In terms of conceptual literacy knowledge, Cummins (1991) argues that there is an interdependence relationship between first (L1) language and second (L2) language. Literacy knowledge that someone learns from either language can be a foundation to develop knowledge in the other language. </a:t>
            </a:r>
          </a:p>
          <a:p>
            <a:pPr lvl="0"/>
            <a:endParaRPr lang="en-AU" sz="2400" dirty="0" smtClean="0"/>
          </a:p>
          <a:p>
            <a:pPr lvl="0">
              <a:buBlip>
                <a:blip r:embed="rId2"/>
              </a:buBlip>
            </a:pPr>
            <a:r>
              <a:rPr lang="en-AU" sz="2400" dirty="0" smtClean="0"/>
              <a:t>However, most studies either supporting or challenging this theoretical perspective are from the results of research investigating a one way interaction or transfer that is from L1 to L2. Few studies have been conducted to investigate the backward transfer from L2 to L1.</a:t>
            </a:r>
          </a:p>
          <a:p>
            <a:pPr lvl="0"/>
            <a:endParaRPr lang="en-AU" sz="2400" dirty="0" smtClean="0"/>
          </a:p>
          <a:p>
            <a:pPr lvl="0">
              <a:buBlip>
                <a:blip r:embed="rId2"/>
              </a:buBlip>
            </a:pPr>
            <a:r>
              <a:rPr lang="en-AU" sz="2400" dirty="0" smtClean="0"/>
              <a:t>Many of these studies were conducted in the American and European context and there is an issue about the cognateness of the languages being studied.</a:t>
            </a:r>
          </a:p>
          <a:p>
            <a:pPr lvl="0"/>
            <a:endParaRPr lang="en-AU" sz="2400" dirty="0" smtClean="0"/>
          </a:p>
          <a:p>
            <a:pPr>
              <a:buBlip>
                <a:blip r:embed="rId2"/>
              </a:buBlip>
            </a:pPr>
            <a:r>
              <a:rPr lang="en-AU" sz="2400" dirty="0" smtClean="0"/>
              <a:t>These studies were also done in the context of bilingual education where the L2 is the dominant language and L1 is the minority language. </a:t>
            </a:r>
          </a:p>
          <a:p>
            <a:pPr lvl="0"/>
            <a:endParaRPr lang="en-AU" sz="2400" dirty="0" smtClean="0"/>
          </a:p>
          <a:p>
            <a:endParaRPr lang="en-AU" sz="2400" dirty="0"/>
          </a:p>
        </p:txBody>
      </p:sp>
      <p:sp>
        <p:nvSpPr>
          <p:cNvPr id="24" name="Rectangle 30"/>
          <p:cNvSpPr>
            <a:spLocks noChangeArrowheads="1"/>
          </p:cNvSpPr>
          <p:nvPr/>
        </p:nvSpPr>
        <p:spPr bwMode="auto">
          <a:xfrm>
            <a:off x="10339387" y="13059916"/>
            <a:ext cx="9585154" cy="891117"/>
          </a:xfrm>
          <a:prstGeom prst="rect">
            <a:avLst/>
          </a:prstGeom>
          <a:gradFill rotWithShape="0">
            <a:gsLst>
              <a:gs pos="0">
                <a:schemeClr val="hlink"/>
              </a:gs>
              <a:gs pos="50000">
                <a:srgbClr val="FFFFFF"/>
              </a:gs>
              <a:gs pos="100000">
                <a:schemeClr val="hlink"/>
              </a:gs>
            </a:gsLst>
            <a:lin ang="5400000" scaled="1"/>
          </a:gradFill>
          <a:ln w="9525">
            <a:solidFill>
              <a:schemeClr val="tx1"/>
            </a:solidFill>
            <a:miter lim="800000"/>
            <a:headEnd/>
            <a:tailEnd/>
          </a:ln>
          <a:effectLst/>
          <a:extLst/>
        </p:spPr>
        <p:txBody>
          <a:bodyPr wrap="none" lIns="137160" tIns="68580" rIns="137160" bIns="68580" anchor="ctr"/>
          <a:lstStyle/>
          <a:p>
            <a:pPr algn="ctr" defTabSz="3762375">
              <a:defRPr/>
            </a:pPr>
            <a:r>
              <a:rPr lang="en-US" sz="4300" b="1" dirty="0" smtClean="0"/>
              <a:t>OBJECTIVE</a:t>
            </a:r>
            <a:endParaRPr lang="en-US" sz="4300" b="1" dirty="0"/>
          </a:p>
        </p:txBody>
      </p:sp>
      <p:sp>
        <p:nvSpPr>
          <p:cNvPr id="25" name="TextBox 24"/>
          <p:cNvSpPr txBox="1"/>
          <p:nvPr/>
        </p:nvSpPr>
        <p:spPr>
          <a:xfrm>
            <a:off x="10415587" y="14381444"/>
            <a:ext cx="9525000" cy="4524315"/>
          </a:xfrm>
          <a:prstGeom prst="rect">
            <a:avLst/>
          </a:prstGeom>
          <a:noFill/>
        </p:spPr>
        <p:txBody>
          <a:bodyPr wrap="square" rtlCol="0">
            <a:spAutoFit/>
          </a:bodyPr>
          <a:lstStyle/>
          <a:p>
            <a:pPr lvl="0">
              <a:buBlip>
                <a:blip r:embed="rId2"/>
              </a:buBlip>
            </a:pPr>
            <a:r>
              <a:rPr lang="en-AU" sz="2400" dirty="0" smtClean="0"/>
              <a:t>To investigate the possibility of L2 → L1 transfer of writing skills (rhetorical structure/argument structure) as a result of L2 and L2 writing instruction from the perspective of the interdependence system of bilinguals’ conceptual knowledge as suggested by Cummins within Indonesian context </a:t>
            </a:r>
            <a:r>
              <a:rPr lang="en-US" sz="2400" dirty="0" smtClean="0"/>
              <a:t>especially among students who have already received extensive L2 (English) and L2 writing instruction. </a:t>
            </a:r>
          </a:p>
          <a:p>
            <a:pPr lvl="0"/>
            <a:endParaRPr lang="en-AU" sz="2400" dirty="0" smtClean="0"/>
          </a:p>
          <a:p>
            <a:pPr lvl="0">
              <a:buBlip>
                <a:blip r:embed="rId2"/>
              </a:buBlip>
            </a:pPr>
            <a:r>
              <a:rPr lang="en-AU" sz="2400" dirty="0" smtClean="0"/>
              <a:t>To know whether </a:t>
            </a:r>
            <a:r>
              <a:rPr lang="en-US" sz="2400" dirty="0" smtClean="0"/>
              <a:t>language developmental factors in L1 and L2 such as L2 proficiency, L1 and L2 writing skills, and writing experiences in general also affect the patterns of the transfer.</a:t>
            </a:r>
          </a:p>
          <a:p>
            <a:pPr lvl="0"/>
            <a:endParaRPr lang="en-US" sz="2400" dirty="0" smtClean="0"/>
          </a:p>
        </p:txBody>
      </p:sp>
      <p:sp>
        <p:nvSpPr>
          <p:cNvPr id="26" name="TextBox 25"/>
          <p:cNvSpPr txBox="1"/>
          <p:nvPr/>
        </p:nvSpPr>
        <p:spPr>
          <a:xfrm>
            <a:off x="20441332" y="16985357"/>
            <a:ext cx="8215370" cy="1200329"/>
          </a:xfrm>
          <a:prstGeom prst="rect">
            <a:avLst/>
          </a:prstGeom>
          <a:noFill/>
        </p:spPr>
        <p:txBody>
          <a:bodyPr wrap="square" rtlCol="0">
            <a:spAutoFit/>
          </a:bodyPr>
          <a:lstStyle/>
          <a:p>
            <a:r>
              <a:rPr lang="en-AU" sz="1800" dirty="0" err="1" smtClean="0"/>
              <a:t>Arsyad</a:t>
            </a:r>
            <a:r>
              <a:rPr lang="en-AU" sz="1800" dirty="0" smtClean="0"/>
              <a:t>, S. (1999). The Indonesian and English argument structure: A cross-cultural rhetoric of argumentative texts. </a:t>
            </a:r>
            <a:r>
              <a:rPr lang="en-AU" sz="1800" i="1" dirty="0" smtClean="0"/>
              <a:t>Australian Review of Applied Linguistics, 22(2), 85-102.</a:t>
            </a:r>
          </a:p>
          <a:p>
            <a:endParaRPr lang="en-AU" sz="1800" dirty="0"/>
          </a:p>
        </p:txBody>
      </p:sp>
      <p:sp>
        <p:nvSpPr>
          <p:cNvPr id="27" name="TextBox 26"/>
          <p:cNvSpPr txBox="1"/>
          <p:nvPr/>
        </p:nvSpPr>
        <p:spPr>
          <a:xfrm>
            <a:off x="20463103" y="18008600"/>
            <a:ext cx="8358246" cy="923330"/>
          </a:xfrm>
          <a:prstGeom prst="rect">
            <a:avLst/>
          </a:prstGeom>
          <a:noFill/>
        </p:spPr>
        <p:txBody>
          <a:bodyPr wrap="square" rtlCol="0">
            <a:spAutoFit/>
          </a:bodyPr>
          <a:lstStyle/>
          <a:p>
            <a:r>
              <a:rPr lang="en-AU" sz="1800" dirty="0" err="1" smtClean="0"/>
              <a:t>Cahyono</a:t>
            </a:r>
            <a:r>
              <a:rPr lang="en-AU" sz="1800" dirty="0" smtClean="0"/>
              <a:t>, B. Y. (2000). </a:t>
            </a:r>
            <a:r>
              <a:rPr lang="en-AU" sz="1800" i="1" dirty="0" smtClean="0"/>
              <a:t>Rhetorical strategies in the English and Indonesian persuasive essays of Indonesian university students. Unpublished Master Thesis, Concordia University, Montreal, Quebec.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1388</TotalTime>
  <Words>722</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TRANSFER OF L2 ENGLISH WRITING SKILLS TO L1 INDONESIAN  BY INDONESIAN EFL LEARNERS        Rusfandi</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Rekha</cp:lastModifiedBy>
  <cp:revision>33</cp:revision>
  <dcterms:created xsi:type="dcterms:W3CDTF">2004-07-26T21:45:23Z</dcterms:created>
  <dcterms:modified xsi:type="dcterms:W3CDTF">2014-12-18T12:59:53Z</dcterms:modified>
  <cp:category>scientific poster PowerPoint</cp:category>
</cp:coreProperties>
</file>