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890BB-AAD7-40BD-87D0-D96EA4D04F15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0FFE5-35E5-49B3-B03D-37CEF9F9439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77325-46AE-4C33-9B5F-BB1B6806F166}" type="slidenum">
              <a:rPr lang="en-US"/>
              <a:pPr/>
              <a:t>7</a:t>
            </a:fld>
            <a:endParaRPr lang="en-US"/>
          </a:p>
        </p:txBody>
      </p:sp>
      <p:sp>
        <p:nvSpPr>
          <p:cNvPr id="390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671D4-2A59-4EC8-823C-CFFB7F5646B9}" type="slidenum">
              <a:rPr lang="en-US"/>
              <a:pPr/>
              <a:t>9</a:t>
            </a:fld>
            <a:endParaRPr lang="en-US"/>
          </a:p>
        </p:txBody>
      </p:sp>
      <p:sp>
        <p:nvSpPr>
          <p:cNvPr id="394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D7BF7-290B-4729-98A9-D2528F12F9DC}" type="slidenum">
              <a:rPr lang="en-US"/>
              <a:pPr/>
              <a:t>10</a:t>
            </a:fld>
            <a:endParaRPr lang="en-US"/>
          </a:p>
        </p:txBody>
      </p:sp>
      <p:sp>
        <p:nvSpPr>
          <p:cNvPr id="395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0DD76-7046-490D-8E03-FFED9A1A81E6}" type="slidenum">
              <a:rPr lang="en-US"/>
              <a:pPr/>
              <a:t>11</a:t>
            </a:fld>
            <a:endParaRPr lang="en-US"/>
          </a:p>
        </p:txBody>
      </p:sp>
      <p:sp>
        <p:nvSpPr>
          <p:cNvPr id="396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4ED48-8DF8-40C2-99B0-89C528898AFD}" type="slidenum">
              <a:rPr lang="en-US"/>
              <a:pPr/>
              <a:t>12</a:t>
            </a:fld>
            <a:endParaRPr lang="en-US"/>
          </a:p>
        </p:txBody>
      </p:sp>
      <p:sp>
        <p:nvSpPr>
          <p:cNvPr id="397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C167E-7EF3-4391-B447-93375D6CB4C5}" type="slidenum">
              <a:rPr lang="en-US"/>
              <a:pPr/>
              <a:t>13</a:t>
            </a:fld>
            <a:endParaRPr lang="en-US"/>
          </a:p>
        </p:txBody>
      </p:sp>
      <p:sp>
        <p:nvSpPr>
          <p:cNvPr id="398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7B348-3B96-4511-8F8F-72AF0557FA7D}" type="slidenum">
              <a:rPr lang="en-US"/>
              <a:pPr/>
              <a:t>14</a:t>
            </a:fld>
            <a:endParaRPr lang="en-US"/>
          </a:p>
        </p:txBody>
      </p:sp>
      <p:sp>
        <p:nvSpPr>
          <p:cNvPr id="385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6"/>
            <a:ext cx="8384931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3309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1969" y="1905000"/>
            <a:ext cx="393309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13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fld id="{E955AD01-E53F-4743-B849-A2492CB44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chimes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6"/>
            <a:ext cx="8384931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3309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1969" y="1905000"/>
            <a:ext cx="3933092" cy="4191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13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fld id="{6B2BFD5A-413A-4C97-8497-26B203B3E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chimes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6"/>
            <a:ext cx="8384931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933092" cy="41910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1969" y="1905000"/>
            <a:ext cx="393309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131" y="6245225"/>
            <a:ext cx="1902069" cy="476250"/>
          </a:xfrm>
        </p:spPr>
        <p:txBody>
          <a:bodyPr/>
          <a:lstStyle>
            <a:lvl1pPr>
              <a:defRPr/>
            </a:lvl1pPr>
          </a:lstStyle>
          <a:p>
            <a:fld id="{E296DAC6-25AD-4E22-97DF-7DA1CE52A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8196EF-3F40-4D67-A105-0FE1F3D29369}" type="datetimeFigureOut">
              <a:rPr lang="id-ID" smtClean="0"/>
              <a:t>11/04/2017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8EE822-090F-4404-B17A-9AC2319390DE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Belajar dan Pembelajaran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5543" y="485776"/>
            <a:ext cx="8118231" cy="1114425"/>
          </a:xfrm>
        </p:spPr>
        <p:txBody>
          <a:bodyPr/>
          <a:lstStyle/>
          <a:p>
            <a:r>
              <a:rPr lang="en-US">
                <a:solidFill>
                  <a:srgbClr val="FA0000"/>
                </a:solidFill>
              </a:rPr>
              <a:t>FAKTOR TUJUAN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2031" y="2209800"/>
            <a:ext cx="6893169" cy="5105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folHlink"/>
                </a:solidFill>
              </a:rPr>
              <a:t>.	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Kejelasan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Urgensi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3.  </a:t>
            </a: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Tingkat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kesulitan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4.	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Kesesuaian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tingkat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perkembangan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A0000"/>
                </a:solidFill>
              </a:rPr>
              <a:t>FAKTOR MATERI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1142976" y="1928802"/>
            <a:ext cx="5155223" cy="3765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en-US" sz="1800" dirty="0"/>
          </a:p>
          <a:p>
            <a:pPr marL="609600" indent="-609600">
              <a:buFontTx/>
              <a:buNone/>
            </a:pPr>
            <a:r>
              <a:rPr lang="en-US" sz="3600" b="1" dirty="0">
                <a:solidFill>
                  <a:schemeClr val="folHlink"/>
                </a:solidFill>
              </a:rPr>
              <a:t>1.	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Kejelasan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     </a:t>
            </a:r>
          </a:p>
          <a:p>
            <a:pPr marL="609600" indent="-609600">
              <a:buFontTx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Kemenarikan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Sistematika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4.	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Jenis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materi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blinds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FAKTOR INSTRUMEN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11015" y="2286001"/>
            <a:ext cx="5345723" cy="3736975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1.	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</a:rPr>
              <a:t>Kelengkapan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</a:rPr>
              <a:t>Kuantitas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</a:rPr>
              <a:t>Kualitas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4.	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</a:rPr>
              <a:t>Kesesuaian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endParaRPr lang="en-US" sz="4400" b="1" dirty="0">
              <a:solidFill>
                <a:schemeClr val="folHlink"/>
              </a:solidFill>
            </a:endParaRPr>
          </a:p>
          <a:p>
            <a:pPr marL="533400" indent="-533400">
              <a:buFontTx/>
              <a:buNone/>
            </a:pPr>
            <a:endParaRPr lang="en-US" sz="28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slow">
    <p:blinds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FAKTOR LINGKUNGAN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00034" y="1785926"/>
            <a:ext cx="5334000" cy="4114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b="1" dirty="0"/>
              <a:t>1.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Lingkungan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fisik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</a:rPr>
              <a:t>Suhu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</a:rPr>
              <a:t>kelembapan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</a:rPr>
              <a:t>udara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Lingkungan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sosial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manusia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33400" indent="-5334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	b.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representasi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manusia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blinds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1354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0"/>
              <a:t>BUKU SUMBER :</a:t>
            </a:r>
            <a:br>
              <a:rPr lang="en-US" sz="4000" b="0"/>
            </a:br>
            <a:endParaRPr lang="en-US" sz="4000" b="0"/>
          </a:p>
        </p:txBody>
      </p:sp>
      <p:sp>
        <p:nvSpPr>
          <p:cNvPr id="3614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62708" y="1447800"/>
            <a:ext cx="8581292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1. </a:t>
            </a:r>
            <a:r>
              <a:rPr lang="en-US" sz="2000" dirty="0" err="1"/>
              <a:t>Dimyati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Mudjiono</a:t>
            </a:r>
            <a:r>
              <a:rPr lang="en-US" sz="2000" dirty="0"/>
              <a:t>. 2002. </a:t>
            </a:r>
            <a:r>
              <a:rPr lang="en-US" sz="2000" b="1" i="1" dirty="0" err="1"/>
              <a:t>Belajar</a:t>
            </a:r>
            <a:r>
              <a:rPr lang="en-US" sz="2000" b="1" i="1" dirty="0"/>
              <a:t> </a:t>
            </a:r>
            <a:r>
              <a:rPr lang="en-US" sz="2000" b="1" i="1" dirty="0" err="1"/>
              <a:t>dan</a:t>
            </a:r>
            <a:r>
              <a:rPr lang="en-US" sz="2000" b="1" i="1" dirty="0"/>
              <a:t> </a:t>
            </a:r>
            <a:r>
              <a:rPr lang="en-US" sz="2000" b="1" i="1" dirty="0" err="1"/>
              <a:t>Pembelajaran</a:t>
            </a:r>
            <a:endParaRPr lang="en-US" sz="2000" b="1" i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       Jakarta: </a:t>
            </a:r>
            <a:r>
              <a:rPr lang="en-US" sz="2000" dirty="0" err="1"/>
              <a:t>Rineka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2. Nana </a:t>
            </a:r>
            <a:r>
              <a:rPr lang="en-US" sz="2000" dirty="0" err="1"/>
              <a:t>Sudjana</a:t>
            </a:r>
            <a:r>
              <a:rPr lang="en-US" sz="2000" dirty="0"/>
              <a:t>. 1989. </a:t>
            </a:r>
            <a:r>
              <a:rPr lang="en-US" sz="2000" b="1" i="1" dirty="0" err="1"/>
              <a:t>Dasar-dasar</a:t>
            </a:r>
            <a:r>
              <a:rPr lang="en-US" sz="2000" b="1" i="1" dirty="0"/>
              <a:t> </a:t>
            </a:r>
            <a:r>
              <a:rPr lang="en-US" sz="2000" b="1" i="1" dirty="0" err="1"/>
              <a:t>Proses</a:t>
            </a:r>
            <a:r>
              <a:rPr lang="en-US" sz="2000" b="1" i="1" dirty="0"/>
              <a:t> </a:t>
            </a:r>
            <a:r>
              <a:rPr lang="en-US" sz="2000" b="1" i="1" dirty="0" err="1"/>
              <a:t>Belajar</a:t>
            </a:r>
            <a:r>
              <a:rPr lang="en-US" sz="2000" b="1" i="1" dirty="0"/>
              <a:t> </a:t>
            </a:r>
            <a:r>
              <a:rPr lang="en-US" sz="2000" b="1" i="1" dirty="0" err="1"/>
              <a:t>Mengajar</a:t>
            </a:r>
            <a:r>
              <a:rPr lang="en-US" sz="20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      Bandung : </a:t>
            </a:r>
            <a:r>
              <a:rPr lang="en-US" sz="2000" dirty="0" err="1"/>
              <a:t>Sinar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latin typeface="Times New Roman" pitchFamily="18" charset="0"/>
              </a:rPr>
              <a:t/>
            </a:r>
            <a:br>
              <a:rPr lang="id-ID" b="1" dirty="0" smtClean="0">
                <a:latin typeface="Times New Roman" pitchFamily="18" charset="0"/>
              </a:rPr>
            </a:br>
            <a:r>
              <a:rPr lang="id-ID" b="1" dirty="0" smtClean="0">
                <a:latin typeface="Times New Roman" pitchFamily="18" charset="0"/>
              </a:rPr>
              <a:t/>
            </a:r>
            <a:br>
              <a:rPr lang="id-ID" b="1" dirty="0" smtClean="0">
                <a:latin typeface="Times New Roman" pitchFamily="18" charset="0"/>
              </a:rPr>
            </a:br>
            <a:r>
              <a:rPr lang="id-ID" b="1" dirty="0" smtClean="0">
                <a:latin typeface="Times New Roman" pitchFamily="18" charset="0"/>
              </a:rPr>
              <a:t/>
            </a:r>
            <a:br>
              <a:rPr lang="id-ID" b="1" dirty="0" smtClean="0">
                <a:latin typeface="Times New Roman" pitchFamily="18" charset="0"/>
              </a:rPr>
            </a:br>
            <a:r>
              <a:rPr lang="id-ID" b="1" dirty="0" smtClean="0">
                <a:latin typeface="Times New Roman" pitchFamily="18" charset="0"/>
              </a:rPr>
              <a:t>BELAJAR</a:t>
            </a:r>
            <a:r>
              <a:rPr lang="id-ID" b="1" dirty="0" smtClean="0">
                <a:latin typeface="Times New Roman" pitchFamily="18" charset="0"/>
              </a:rPr>
              <a:t/>
            </a:r>
            <a:br>
              <a:rPr lang="id-ID" b="1" dirty="0" smtClean="0">
                <a:latin typeface="Times New Roman" pitchFamily="18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b="1" dirty="0" smtClean="0">
              <a:latin typeface="Times New Roman" pitchFamily="18" charset="0"/>
            </a:endParaRPr>
          </a:p>
          <a:p>
            <a:endParaRPr lang="id-ID" b="1" dirty="0" smtClean="0"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596" y="1643050"/>
            <a:ext cx="7929618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latin typeface="Times New Roman" pitchFamily="18" charset="0"/>
              </a:rPr>
              <a:t>Belajar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merupakan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aktivitas</a:t>
            </a:r>
            <a:r>
              <a:rPr lang="id-ID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kearah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perubahan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tingkahlaku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melalui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interaksi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aktif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individu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terhadap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lingkungan</a:t>
            </a:r>
            <a:r>
              <a:rPr lang="en-US" b="1" dirty="0" smtClean="0">
                <a:latin typeface="Times New Roman" pitchFamily="18" charset="0"/>
              </a:rPr>
              <a:t> 	</a:t>
            </a:r>
            <a:endParaRPr lang="id-ID" b="1" dirty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</a:rPr>
              <a:t>pengalaman</a:t>
            </a:r>
            <a:r>
              <a:rPr lang="en-US" b="1" dirty="0" smtClean="0">
                <a:latin typeface="Times New Roman" pitchFamily="18" charset="0"/>
              </a:rPr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hlink"/>
                </a:solidFill>
              </a:rPr>
              <a:t>ciri-ciri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Dari </a:t>
            </a:r>
            <a:r>
              <a:rPr lang="en-US" sz="2400" b="1" dirty="0" err="1" smtClean="0">
                <a:solidFill>
                  <a:srgbClr val="FF3300"/>
                </a:solidFill>
              </a:rPr>
              <a:t>segi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proses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aktivitas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, mental, </a:t>
            </a:r>
            <a:r>
              <a:rPr lang="en-US" sz="2400" b="1" dirty="0" err="1" smtClean="0"/>
              <a:t>emosional</a:t>
            </a:r>
            <a:r>
              <a:rPr lang="en-US" sz="2400" b="1" dirty="0" smtClean="0"/>
              <a:t> 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b. </a:t>
            </a:r>
            <a:r>
              <a:rPr lang="en-US" sz="2400" b="1" dirty="0" err="1" smtClean="0"/>
              <a:t>melibatkan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unsur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endParaRPr lang="en-US" sz="24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bertujuan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terjadinya</a:t>
            </a:r>
            <a:r>
              <a:rPr lang="en-US" sz="2400" b="1" dirty="0" smtClean="0"/>
              <a:t>  		 	 	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tingkah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laku</a:t>
            </a:r>
            <a:r>
              <a:rPr lang="en-US" sz="2400" b="1" dirty="0" smtClean="0"/>
              <a:t>  		</a:t>
            </a:r>
            <a:r>
              <a:rPr lang="en-US" sz="2400" b="1" dirty="0" smtClean="0"/>
              <a:t>(behavioral</a:t>
            </a:r>
            <a:r>
              <a:rPr lang="id-ID" sz="2400" b="1" dirty="0" smtClean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id-ID" sz="24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Dari </a:t>
            </a:r>
            <a:r>
              <a:rPr lang="en-US" sz="2400" b="1" dirty="0" err="1" smtClean="0">
                <a:solidFill>
                  <a:srgbClr val="FF3300"/>
                </a:solidFill>
              </a:rPr>
              <a:t>segi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hasil</a:t>
            </a: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CC66FF"/>
                </a:solidFill>
              </a:rPr>
              <a:t>a. </a:t>
            </a:r>
            <a:r>
              <a:rPr lang="en-US" sz="2400" b="1" dirty="0" err="1" smtClean="0">
                <a:solidFill>
                  <a:srgbClr val="CC66FF"/>
                </a:solidFill>
              </a:rPr>
              <a:t>bersifat</a:t>
            </a:r>
            <a:r>
              <a:rPr lang="en-US" sz="2400" b="1" dirty="0" smtClean="0">
                <a:solidFill>
                  <a:srgbClr val="CC66FF"/>
                </a:solidFill>
              </a:rPr>
              <a:t> </a:t>
            </a:r>
            <a:r>
              <a:rPr lang="en-US" sz="2400" b="1" dirty="0" err="1" smtClean="0">
                <a:solidFill>
                  <a:srgbClr val="CC66FF"/>
                </a:solidFill>
              </a:rPr>
              <a:t>relatif</a:t>
            </a:r>
            <a:r>
              <a:rPr lang="en-US" sz="2400" b="1" dirty="0" smtClean="0">
                <a:solidFill>
                  <a:srgbClr val="CC66FF"/>
                </a:solidFill>
              </a:rPr>
              <a:t> </a:t>
            </a:r>
            <a:r>
              <a:rPr lang="en-US" sz="2400" b="1" dirty="0" err="1" smtClean="0">
                <a:solidFill>
                  <a:srgbClr val="CC66FF"/>
                </a:solidFill>
              </a:rPr>
              <a:t>tetap</a:t>
            </a:r>
            <a:endParaRPr lang="en-US" sz="2400" b="1" dirty="0" smtClean="0">
              <a:solidFill>
                <a:srgbClr val="CC66FF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66FF"/>
                </a:solidFill>
              </a:rPr>
              <a:t>	b. </a:t>
            </a:r>
            <a:r>
              <a:rPr lang="en-US" sz="2400" b="1" dirty="0" err="1" smtClean="0">
                <a:solidFill>
                  <a:srgbClr val="CC66FF"/>
                </a:solidFill>
              </a:rPr>
              <a:t>diperoleh</a:t>
            </a:r>
            <a:r>
              <a:rPr lang="en-US" sz="2400" b="1" dirty="0" smtClean="0">
                <a:solidFill>
                  <a:srgbClr val="CC66FF"/>
                </a:solidFill>
              </a:rPr>
              <a:t> </a:t>
            </a:r>
            <a:r>
              <a:rPr lang="en-US" sz="2400" b="1" dirty="0" err="1" smtClean="0">
                <a:solidFill>
                  <a:srgbClr val="CC66FF"/>
                </a:solidFill>
              </a:rPr>
              <a:t>melalui</a:t>
            </a:r>
            <a:r>
              <a:rPr lang="en-US" sz="2400" b="1" dirty="0" smtClean="0">
                <a:solidFill>
                  <a:srgbClr val="CC66FF"/>
                </a:solidFill>
              </a:rPr>
              <a:t> </a:t>
            </a:r>
            <a:r>
              <a:rPr lang="en-US" sz="2400" b="1" dirty="0" err="1" smtClean="0">
                <a:solidFill>
                  <a:srgbClr val="CC66FF"/>
                </a:solidFill>
              </a:rPr>
              <a:t>usaha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2400" b="1" dirty="0" smtClean="0"/>
          </a:p>
          <a:p>
            <a:endParaRPr lang="id-ID" sz="2400" b="1" dirty="0" smtClean="0"/>
          </a:p>
          <a:p>
            <a:r>
              <a:rPr lang="en-US" sz="2400" b="1" dirty="0" err="1" smtClean="0"/>
              <a:t>Pembelajaran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penyediaan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mengakibatkan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belajar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siswa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- CIRI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unsur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guru</a:t>
            </a:r>
          </a:p>
          <a:p>
            <a:pPr marL="609600" indent="-609600">
              <a:buFontTx/>
              <a:buNone/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1.      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unsur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aktivitas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guru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4.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interaksi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antar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guru –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5.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Bertujuan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kearah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perubahan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tingkah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laku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6.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hasilnya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terencana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/	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terprogram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1.   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Peristiwa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tidak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selalu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terjadi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inisiatif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individu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memerlukan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dirinya</a:t>
            </a:r>
            <a:endParaRPr lang="en-US" b="1" dirty="0" smtClean="0"/>
          </a:p>
          <a:p>
            <a:pPr marL="609600" indent="-609600">
              <a:buFontTx/>
              <a:buNone/>
            </a:pPr>
            <a:r>
              <a:rPr lang="en-US" b="1" dirty="0" smtClean="0">
                <a:solidFill>
                  <a:schemeClr val="tx2"/>
                </a:solidFill>
              </a:rPr>
              <a:t>3.	</a:t>
            </a:r>
            <a:r>
              <a:rPr lang="en-US" b="1" dirty="0" err="1" smtClean="0">
                <a:solidFill>
                  <a:schemeClr val="tx2"/>
                </a:solidFill>
              </a:rPr>
              <a:t>Perlunya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lingkungan</a:t>
            </a:r>
            <a:r>
              <a:rPr lang="en-US" b="1" dirty="0" smtClean="0">
                <a:solidFill>
                  <a:schemeClr val="tx2"/>
                </a:solidFill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</a:rPr>
              <a:t>kondusif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guna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mencapai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perkembangan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individu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secara</a:t>
            </a:r>
            <a:r>
              <a:rPr lang="en-US" b="1" dirty="0" smtClean="0">
                <a:solidFill>
                  <a:schemeClr val="tx2"/>
                </a:solidFill>
              </a:rPr>
              <a:t> optimal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3916" y="381000"/>
            <a:ext cx="8263304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3300"/>
                </a:solidFill>
              </a:rPr>
              <a:t>ciri-ciri</a:t>
            </a:r>
            <a:r>
              <a:rPr lang="en-US" sz="4000" dirty="0" smtClean="0">
                <a:solidFill>
                  <a:srgbClr val="FF3300"/>
                </a:solidFill>
              </a:rPr>
              <a:t> </a:t>
            </a:r>
            <a:r>
              <a:rPr lang="en-US" sz="4000" dirty="0" err="1">
                <a:solidFill>
                  <a:srgbClr val="FF3300"/>
                </a:solidFill>
              </a:rPr>
              <a:t>pembelajaran</a:t>
            </a:r>
            <a:r>
              <a:rPr lang="en-US" sz="4000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14348" y="1714488"/>
            <a:ext cx="5887915" cy="46482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sz="2400" b="1" dirty="0">
                <a:solidFill>
                  <a:schemeClr val="folHlink"/>
                </a:solidFill>
              </a:rPr>
              <a:t>1.</a:t>
            </a:r>
            <a:r>
              <a:rPr lang="en-US" sz="2800" b="1" dirty="0">
                <a:solidFill>
                  <a:schemeClr val="folHlink"/>
                </a:solidFill>
              </a:rPr>
              <a:t>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unsur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guru</a:t>
            </a: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unsur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aktivitas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guru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4.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Adanya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interaksi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antar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guru –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5.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Bertujuan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kearah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perubahan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tingkah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laku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siswa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6.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hasilnya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terencana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/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terprogram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FAKTOR – FAKTOR YANG </a:t>
            </a:r>
            <a:br>
              <a:rPr lang="id-ID" dirty="0" smtClean="0"/>
            </a:br>
            <a:r>
              <a:rPr lang="id-ID" dirty="0" smtClean="0"/>
              <a:t>MEMPENGARUHI HASIL BELAJAR - 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Guru</a:t>
            </a:r>
          </a:p>
          <a:p>
            <a:r>
              <a:rPr lang="id-ID" dirty="0" smtClean="0"/>
              <a:t>Siswa</a:t>
            </a:r>
          </a:p>
          <a:p>
            <a:r>
              <a:rPr lang="id-ID" dirty="0" smtClean="0"/>
              <a:t>Tujuan</a:t>
            </a:r>
          </a:p>
          <a:p>
            <a:r>
              <a:rPr lang="id-ID" dirty="0" smtClean="0"/>
              <a:t>Materi</a:t>
            </a:r>
          </a:p>
          <a:p>
            <a:r>
              <a:rPr lang="id-ID" dirty="0" smtClean="0"/>
              <a:t>Instrumen</a:t>
            </a:r>
          </a:p>
          <a:p>
            <a:r>
              <a:rPr lang="id-ID" dirty="0" smtClean="0"/>
              <a:t>Lingkungan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A0000"/>
                </a:solidFill>
              </a:rPr>
              <a:t>FAKTOR SISWA</a:t>
            </a:r>
          </a:p>
        </p:txBody>
      </p:sp>
      <p:sp>
        <p:nvSpPr>
          <p:cNvPr id="3297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1.	</a:t>
            </a:r>
            <a:r>
              <a:rPr lang="en-US" sz="2400" b="1" dirty="0" err="1">
                <a:solidFill>
                  <a:schemeClr val="tx2"/>
                </a:solidFill>
              </a:rPr>
              <a:t>Kondisi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Fisik</a:t>
            </a:r>
            <a:endParaRPr lang="en-US" sz="24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a.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   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b.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inderawi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2.	</a:t>
            </a:r>
            <a:r>
              <a:rPr lang="en-US" sz="2400" b="1" dirty="0" err="1">
                <a:solidFill>
                  <a:schemeClr val="tx2"/>
                </a:solidFill>
              </a:rPr>
              <a:t>Kondisi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Psikis</a:t>
            </a:r>
            <a:endParaRPr lang="en-US" sz="24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/>
              <a:t>bakat</a:t>
            </a:r>
            <a:r>
              <a:rPr lang="en-US" sz="2400" dirty="0"/>
              <a:t>, </a:t>
            </a:r>
            <a:r>
              <a:rPr lang="en-US" sz="2400" dirty="0" err="1"/>
              <a:t>minat</a:t>
            </a:r>
            <a:r>
              <a:rPr lang="en-US" sz="2400" dirty="0"/>
              <a:t>, </a:t>
            </a:r>
            <a:r>
              <a:rPr lang="en-US" sz="2400" dirty="0" err="1"/>
              <a:t>kemampuan</a:t>
            </a:r>
            <a:r>
              <a:rPr lang="en-US" sz="2400" dirty="0"/>
              <a:t>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motivasi</a:t>
            </a:r>
            <a:r>
              <a:rPr lang="en-US" sz="2400" dirty="0"/>
              <a:t>,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kejiwaan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136</Words>
  <Application>Microsoft Office PowerPoint</Application>
  <PresentationFormat>On-screen Show (4:3)</PresentationFormat>
  <Paragraphs>91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Belajar dan Pembelajaran</vt:lpstr>
      <vt:lpstr>   BELAJAR </vt:lpstr>
      <vt:lpstr>ciri-ciri belajar</vt:lpstr>
      <vt:lpstr>PEMBELAJARAN</vt:lpstr>
      <vt:lpstr>CIRI - CIRI PEMBELAJARAN</vt:lpstr>
      <vt:lpstr>MANFAAT PEMBELAJARAN</vt:lpstr>
      <vt:lpstr>ciri-ciri pembelajaran </vt:lpstr>
      <vt:lpstr>    FAKTOR – FAKTOR YANG  MEMPENGARUHI HASIL BELAJAR -  PEMBELAJARAN</vt:lpstr>
      <vt:lpstr>FAKTOR SISWA</vt:lpstr>
      <vt:lpstr>FAKTOR TUJUAN</vt:lpstr>
      <vt:lpstr>FAKTOR MATERI</vt:lpstr>
      <vt:lpstr>FAKTOR INSTRUMEN</vt:lpstr>
      <vt:lpstr>FAKTOR LINGKUNGAN</vt:lpstr>
      <vt:lpstr>BUKU SUMBER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dan Pembelajaran</dc:title>
  <dc:creator>ZAHRA</dc:creator>
  <cp:lastModifiedBy>ZAHRA</cp:lastModifiedBy>
  <cp:revision>1</cp:revision>
  <dcterms:created xsi:type="dcterms:W3CDTF">2017-04-11T04:55:37Z</dcterms:created>
  <dcterms:modified xsi:type="dcterms:W3CDTF">2017-04-11T05:18:03Z</dcterms:modified>
</cp:coreProperties>
</file>