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  <p:sldMasterId id="2147483735" r:id="rId2"/>
    <p:sldMasterId id="2147483747" r:id="rId3"/>
  </p:sldMasterIdLst>
  <p:notesMasterIdLst>
    <p:notesMasterId r:id="rId20"/>
  </p:notesMasterIdLst>
  <p:handoutMasterIdLst>
    <p:handoutMasterId r:id="rId21"/>
  </p:handoutMasterIdLst>
  <p:sldIdLst>
    <p:sldId id="258" r:id="rId4"/>
    <p:sldId id="266" r:id="rId5"/>
    <p:sldId id="397" r:id="rId6"/>
    <p:sldId id="369" r:id="rId7"/>
    <p:sldId id="267" r:id="rId8"/>
    <p:sldId id="289" r:id="rId9"/>
    <p:sldId id="398" r:id="rId10"/>
    <p:sldId id="370" r:id="rId11"/>
    <p:sldId id="401" r:id="rId12"/>
    <p:sldId id="406" r:id="rId13"/>
    <p:sldId id="407" r:id="rId14"/>
    <p:sldId id="402" r:id="rId15"/>
    <p:sldId id="404" r:id="rId16"/>
    <p:sldId id="408" r:id="rId17"/>
    <p:sldId id="409" r:id="rId18"/>
    <p:sldId id="410" r:id="rId19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CC"/>
    <a:srgbClr val="FFFF00"/>
    <a:srgbClr val="FB657A"/>
    <a:srgbClr val="DDDDDD"/>
    <a:srgbClr val="00FF00"/>
    <a:srgbClr val="CCFF33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728" autoAdjust="0"/>
  </p:normalViewPr>
  <p:slideViewPr>
    <p:cSldViewPr>
      <p:cViewPr varScale="1">
        <p:scale>
          <a:sx n="69" d="100"/>
          <a:sy n="69" d="100"/>
        </p:scale>
        <p:origin x="-37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6C1857-392E-49BA-BA9B-95CFFC6CA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1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1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1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77F77F-982A-43B0-922D-B366C3CA4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4FD2B-093D-49A5-A5B7-FBD817039A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45184-76C3-4F37-97AF-7A58B101866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3ACDC-E79C-4C71-977E-1D005C43ED6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784E59-AD10-4068-977A-CE999A8426A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78308" y="146304"/>
            <a:ext cx="9549384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2920" y="381001"/>
            <a:ext cx="89154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11400" y="2819400"/>
            <a:ext cx="7106920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26150" y="6509004"/>
            <a:ext cx="325247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9358865" y="6509004"/>
            <a:ext cx="502979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4A81D39-EEDC-434D-A6D0-21AE90300D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733550" y="6509004"/>
            <a:ext cx="4233086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1DD13E-1F5F-462C-8C1C-09A3E0563B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1FE58D-B99A-4156-93A2-6F5276036E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76200"/>
            <a:ext cx="79978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51000" y="1295400"/>
            <a:ext cx="3927475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0875" y="1295400"/>
            <a:ext cx="3927475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93C51-E286-477E-9777-170471D14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651000" y="76200"/>
            <a:ext cx="8007350" cy="647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3AA23-EB69-4200-A471-5F36CA096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81D39-EEDC-434D-A6D0-21AE90300D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398B4-98E5-4731-A7AB-C8ECB96C3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6745E-1DDC-4A31-B8EA-769C18075A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3DD4-7DAD-4A60-88E0-5032258ABE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08432-2FA4-4289-8CB1-561D77DD40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3459F-E726-4001-8208-1EB3C378AF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7425" y="1424588"/>
            <a:ext cx="866775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4398B4-98E5-4731-A7AB-C8ECB96C3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276AF-B32B-490D-96BA-F81CF770B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38AB9-4D0A-43AD-85C5-2025EE36D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E4496-F4D5-4FCE-B169-EF4D19B401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DD13E-1F5F-462C-8C1C-09A3E0563B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FE58D-B99A-4156-93A2-6F5276036E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40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81D39-EEDC-434D-A6D0-21AE90300D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398B4-98E5-4731-A7AB-C8ECB96C3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6745E-1DDC-4A31-B8EA-769C18075A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3DD4-7DAD-4A60-88E0-5032258ABE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08432-2FA4-4289-8CB1-561D77DD40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3472" y="3267456"/>
            <a:ext cx="802386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74" y="498230"/>
            <a:ext cx="84201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3287713"/>
            <a:ext cx="84201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26150" y="6513670"/>
            <a:ext cx="325247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358865" y="6513670"/>
            <a:ext cx="502979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456745E-1DDC-4A31-B8EA-769C18075A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733550" y="6513670"/>
            <a:ext cx="4233086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3459F-E726-4001-8208-1EB3C378AF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276AF-B32B-490D-96BA-F81CF770B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6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38AB9-4D0A-43AD-85C5-2025EE36D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E4496-F4D5-4FCE-B169-EF4D19B401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DD13E-1F5F-462C-8C1C-09A3E0563B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5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5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FE58D-B99A-4156-93A2-6F5276036E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45920"/>
            <a:ext cx="437515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45920"/>
            <a:ext cx="437515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61170" y="6514568"/>
            <a:ext cx="502979" cy="274320"/>
          </a:xfrm>
        </p:spPr>
        <p:txBody>
          <a:bodyPr/>
          <a:lstStyle>
            <a:extLst/>
          </a:lstStyle>
          <a:p>
            <a:pPr>
              <a:defRPr/>
            </a:pPr>
            <a:fld id="{C4D03DD4-7DAD-4A60-88E0-5032258ABE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7425" y="1424588"/>
            <a:ext cx="866775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68139" y="2165216"/>
            <a:ext cx="406146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5200650" y="2165216"/>
            <a:ext cx="406146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51948"/>
            <a:ext cx="89154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61170" y="6514568"/>
            <a:ext cx="502979" cy="274320"/>
          </a:xfrm>
        </p:spPr>
        <p:txBody>
          <a:bodyPr/>
          <a:lstStyle>
            <a:extLst/>
          </a:lstStyle>
          <a:p>
            <a:pPr>
              <a:defRPr/>
            </a:pPr>
            <a:fld id="{9E808432-2FA4-4289-8CB1-561D77DD40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53218"/>
            <a:ext cx="89154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E3459F-E726-4001-8208-1EB3C378AF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7425" y="1424588"/>
            <a:ext cx="866775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8276AF-B32B-490D-96BA-F81CF770B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479015" y="1057656"/>
            <a:ext cx="406146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731" y="304800"/>
            <a:ext cx="425958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76731" y="1107560"/>
            <a:ext cx="425958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47650" y="2209800"/>
            <a:ext cx="9388661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026150" y="6513670"/>
            <a:ext cx="325247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9358865" y="6513670"/>
            <a:ext cx="502979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6138AB9-4D0A-43AD-85C5-2025EE36D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733550" y="6513670"/>
            <a:ext cx="4233086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3813" y="4724400"/>
            <a:ext cx="59436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93813" y="5388937"/>
            <a:ext cx="59436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30200" y="249864"/>
            <a:ext cx="92456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26150" y="6509004"/>
            <a:ext cx="325247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358865" y="6509004"/>
            <a:ext cx="502979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BEE4496-F4D5-4FCE-B169-EF4D19B401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733550" y="6509004"/>
            <a:ext cx="4233086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78308" y="147085"/>
            <a:ext cx="9545083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03350" y="6400800"/>
            <a:ext cx="4563286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26150" y="6400800"/>
            <a:ext cx="325247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358865" y="6514568"/>
            <a:ext cx="502979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6711076-23F4-4DCA-9836-D53000EC58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53536"/>
            <a:ext cx="89154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46237"/>
            <a:ext cx="89154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711076-23F4-4DCA-9836-D53000EC58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711076-23F4-4DCA-9836-D53000EC58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533400" y="6096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BUNGA TUNGGAL 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381000" y="1143000"/>
            <a:ext cx="929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(Bunga dihitung berdasarkan modal awal)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457200" y="2667000"/>
            <a:ext cx="9144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FF00"/>
                </a:solidFill>
                <a:latin typeface="Georgia" pitchFamily="18" charset="0"/>
              </a:rPr>
              <a:t>Bunga tunggal</a:t>
            </a:r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 adalah bunga yang timbul pada setiap akhir jangka waktu tertentu (tahun, bulan, hari periode) yang tidak mempengaruhi besarnya modal/pinjaman awal.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0" grpId="0"/>
      <p:bldP spid="42001" grpId="0"/>
      <p:bldP spid="420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3536"/>
            <a:ext cx="86487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Apabila bunga diperhitungkan  dibayarkan lebih dari satu kali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i="1" dirty="0"/>
              <a:t>m</a:t>
            </a:r>
            <a:r>
              <a:rPr lang="id-ID" dirty="0"/>
              <a:t> : Frekuensi  pembayaran bunga dalam setahun</a:t>
            </a:r>
          </a:p>
          <a:p>
            <a:pPr>
              <a:buNone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Faktor bunga majemuk</a:t>
            </a:r>
          </a:p>
          <a:p>
            <a:pPr>
              <a:buNone/>
            </a:pPr>
            <a:endParaRPr lang="id-ID" dirty="0"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Calibri" pitchFamily="34" charset="0"/>
                <a:cs typeface="Times New Roman" pitchFamily="18" charset="0"/>
              </a:rPr>
              <a:t>                                               suatu bilangan lebih dari 1</a:t>
            </a:r>
            <a:endParaRPr lang="id-ID" dirty="0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587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752600"/>
            <a:ext cx="2895601" cy="940526"/>
          </a:xfrm>
          <a:prstGeom prst="rect">
            <a:avLst/>
          </a:prstGeom>
          <a:noFill/>
        </p:spPr>
      </p:pic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79057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5873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429000"/>
            <a:ext cx="3124200" cy="609600"/>
          </a:xfrm>
          <a:prstGeom prst="rect">
            <a:avLst/>
          </a:prstGeom>
          <a:noFill/>
        </p:spPr>
      </p:pic>
      <p:sp>
        <p:nvSpPr>
          <p:cNvPr id="158732" name="AutoShape 12"/>
          <p:cNvSpPr>
            <a:spLocks noChangeShapeType="1"/>
          </p:cNvSpPr>
          <p:nvPr/>
        </p:nvSpPr>
        <p:spPr bwMode="auto">
          <a:xfrm>
            <a:off x="3962400" y="3657600"/>
            <a:ext cx="571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8731" name="AutoShape 11"/>
          <p:cNvSpPr>
            <a:spLocks noChangeShapeType="1"/>
          </p:cNvSpPr>
          <p:nvPr/>
        </p:nvSpPr>
        <p:spPr bwMode="auto">
          <a:xfrm>
            <a:off x="4010025" y="579438"/>
            <a:ext cx="571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962400" y="36576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Nilai sekarang dari suatu jumlah uang tertentu di masa datang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                                                        Faktor diskonto</a:t>
            </a:r>
          </a:p>
          <a:p>
            <a:endParaRPr lang="id-ID" dirty="0"/>
          </a:p>
          <a:p>
            <a:pPr lvl="1">
              <a:buNone/>
            </a:pPr>
            <a:r>
              <a:rPr lang="id-ID" dirty="0" smtClean="0"/>
              <a:t>                                                         Bilangan lebih kecil dari 1</a:t>
            </a:r>
            <a:endParaRPr lang="id-ID" dirty="0"/>
          </a:p>
        </p:txBody>
      </p:sp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914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286000"/>
            <a:ext cx="5334000" cy="762000"/>
          </a:xfrm>
          <a:prstGeom prst="rect">
            <a:avLst/>
          </a:prstGeom>
          <a:noFill/>
        </p:spPr>
      </p:pic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914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429000"/>
            <a:ext cx="3464312" cy="6096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>
            <a:off x="4419600" y="36576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419600" y="3657600"/>
            <a:ext cx="10668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457200" y="6858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600" b="1">
                <a:solidFill>
                  <a:srgbClr val="FFFF00"/>
                </a:solidFill>
                <a:latin typeface="Georgia" pitchFamily="18" charset="0"/>
              </a:rPr>
              <a:t>Contoh:</a:t>
            </a:r>
            <a:endParaRPr lang="en-US" sz="3600" b="1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381000" y="1752600"/>
            <a:ext cx="9525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Suatu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modal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sebesar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Rp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100.000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dibungakan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selama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id-ID" sz="3600" b="1" dirty="0" smtClean="0">
                <a:solidFill>
                  <a:srgbClr val="FFFF00"/>
                </a:solidFill>
                <a:latin typeface="Georgia" pitchFamily="18" charset="0"/>
              </a:rPr>
              <a:t>4</a:t>
            </a:r>
            <a:r>
              <a:rPr lang="en-US" sz="3600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tahun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atas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dasar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bunga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majemuk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4,5 </a:t>
            </a:r>
            <a:r>
              <a:rPr lang="en-US" sz="3600" b="1" dirty="0" smtClean="0">
                <a:solidFill>
                  <a:srgbClr val="FFFF00"/>
                </a:solidFill>
                <a:latin typeface="Georgia" pitchFamily="18" charset="0"/>
              </a:rPr>
              <a:t>%</a:t>
            </a:r>
            <a:endParaRPr lang="en-US" sz="3600" b="1" dirty="0">
              <a:solidFill>
                <a:srgbClr val="FFFF00"/>
              </a:solidFill>
              <a:latin typeface="Georgia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 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Tentukan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nilai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akhir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modal </a:t>
            </a:r>
            <a:r>
              <a:rPr lang="en-US" sz="3600" b="1" dirty="0" err="1">
                <a:solidFill>
                  <a:srgbClr val="FFFF00"/>
                </a:solidFill>
                <a:latin typeface="Georgia" pitchFamily="18" charset="0"/>
              </a:rPr>
              <a:t>tersebut</a:t>
            </a:r>
            <a:r>
              <a:rPr lang="en-US" sz="36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Georgia" pitchFamily="18" charset="0"/>
              </a:rPr>
              <a:t>!</a:t>
            </a:r>
            <a:endParaRPr lang="id-ID" sz="36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id-ID" sz="3600" b="1" dirty="0" smtClean="0">
                <a:solidFill>
                  <a:srgbClr val="FFFF00"/>
                </a:solidFill>
                <a:latin typeface="Georgia" pitchFamily="18" charset="0"/>
              </a:rPr>
              <a:t>    Apabila perhitungan pembayaran bunga bukan tiap tahun tetapi tiap 3 bulan , berapa jumlah yang harus dibayarkan?</a:t>
            </a:r>
            <a:endParaRPr lang="en-US" sz="3600" b="1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1" grpId="0"/>
      <p:bldP spid="1536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262013" y="685800"/>
            <a:ext cx="964398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sz="3600" b="1" dirty="0">
                <a:solidFill>
                  <a:srgbClr val="FFFF00"/>
                </a:solidFill>
                <a:latin typeface="Georgia" pitchFamily="18" charset="0"/>
              </a:rPr>
              <a:t>2. Suatu modal sebesar Rp 150.000</a:t>
            </a:r>
          </a:p>
          <a:p>
            <a:r>
              <a:rPr lang="sv-SE" sz="3600" b="1" dirty="0">
                <a:solidFill>
                  <a:srgbClr val="FFFF00"/>
                </a:solidFill>
                <a:latin typeface="Georgia" pitchFamily="18" charset="0"/>
              </a:rPr>
              <a:t>     akan dibayarkan 10 tahun </a:t>
            </a:r>
          </a:p>
          <a:p>
            <a:r>
              <a:rPr lang="sv-SE" sz="3600" b="1" dirty="0">
                <a:solidFill>
                  <a:srgbClr val="FFFF00"/>
                </a:solidFill>
                <a:latin typeface="Georgia" pitchFamily="18" charset="0"/>
              </a:rPr>
              <a:t>     kemudian dengan bunga 4 % </a:t>
            </a:r>
          </a:p>
          <a:p>
            <a:r>
              <a:rPr lang="sv-SE" sz="3600" b="1" dirty="0">
                <a:solidFill>
                  <a:srgbClr val="FFFF00"/>
                </a:solidFill>
                <a:latin typeface="Georgia" pitchFamily="18" charset="0"/>
              </a:rPr>
              <a:t>     </a:t>
            </a:r>
          </a:p>
          <a:p>
            <a:r>
              <a:rPr lang="sv-SE" sz="3600" b="1" dirty="0" smtClean="0">
                <a:solidFill>
                  <a:srgbClr val="FFFF00"/>
                </a:solidFill>
                <a:latin typeface="Georgia" pitchFamily="18" charset="0"/>
              </a:rPr>
              <a:t>Diminta </a:t>
            </a:r>
            <a:r>
              <a:rPr lang="sv-SE" sz="3600" b="1" dirty="0">
                <a:solidFill>
                  <a:srgbClr val="FFFF00"/>
                </a:solidFill>
                <a:latin typeface="Georgia" pitchFamily="18" charset="0"/>
              </a:rPr>
              <a:t>tentukan nilai </a:t>
            </a:r>
            <a:r>
              <a:rPr lang="id-ID" sz="3600" b="1" dirty="0" smtClean="0">
                <a:solidFill>
                  <a:srgbClr val="FFFF00"/>
                </a:solidFill>
                <a:latin typeface="Georgia" pitchFamily="18" charset="0"/>
              </a:rPr>
              <a:t>uang pada saat </a:t>
            </a:r>
          </a:p>
          <a:p>
            <a:r>
              <a:rPr lang="id-ID" sz="3600" b="1" dirty="0" smtClean="0">
                <a:solidFill>
                  <a:srgbClr val="FFFF00"/>
                </a:solidFill>
                <a:latin typeface="Georgia" pitchFamily="18" charset="0"/>
              </a:rPr>
              <a:t>Pelunasan?</a:t>
            </a:r>
          </a:p>
          <a:p>
            <a:r>
              <a:rPr lang="id-ID" sz="3600" b="1" dirty="0" smtClean="0">
                <a:solidFill>
                  <a:srgbClr val="FFFF00"/>
                </a:solidFill>
                <a:latin typeface="Georgia" pitchFamily="18" charset="0"/>
              </a:rPr>
              <a:t>Seandainya bunga dibayarkan setiap 6 </a:t>
            </a:r>
          </a:p>
          <a:p>
            <a:r>
              <a:rPr lang="id-ID" sz="3600" b="1" dirty="0" smtClean="0">
                <a:solidFill>
                  <a:srgbClr val="FFFF00"/>
                </a:solidFill>
                <a:latin typeface="Georgia" pitchFamily="18" charset="0"/>
              </a:rPr>
              <a:t>bulan sekali, berapa jumlah yang harus </a:t>
            </a:r>
          </a:p>
          <a:p>
            <a:r>
              <a:rPr lang="id-ID" sz="3600" b="1" dirty="0" smtClean="0">
                <a:solidFill>
                  <a:srgbClr val="FFFF00"/>
                </a:solidFill>
                <a:latin typeface="Georgia" pitchFamily="18" charset="0"/>
              </a:rPr>
              <a:t>Dikembalikan?</a:t>
            </a:r>
          </a:p>
          <a:p>
            <a:endParaRPr lang="en-US" sz="3600" b="1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Tabungan seorang mahasiswa akan menjadi sebesar Rp 650.000,00 pada 2 tahun yang akan datang. Jika tingkat bunga bank yang berlaku 8% pertahun. Berapa tabungan mahasiswa tersebut pada saat sekarang ini?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Pertumbuhan Penduduk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Pt : Jumlah pada tahun pertama (basis)</a:t>
            </a:r>
          </a:p>
          <a:p>
            <a:pPr>
              <a:buNone/>
            </a:pPr>
            <a:r>
              <a:rPr lang="id-ID" dirty="0" smtClean="0"/>
              <a:t>P1: Jumlah pada tahun ke –t</a:t>
            </a:r>
          </a:p>
          <a:p>
            <a:pPr>
              <a:buNone/>
            </a:pPr>
            <a:r>
              <a:rPr lang="id-ID" dirty="0" smtClean="0"/>
              <a:t>r : Persentase Pertumbuhan per tahun</a:t>
            </a:r>
          </a:p>
          <a:p>
            <a:pPr>
              <a:buNone/>
            </a:pPr>
            <a:r>
              <a:rPr lang="id-ID" dirty="0" smtClean="0"/>
              <a:t>t : Indeks waktu (tahun)</a:t>
            </a:r>
            <a:endParaRPr lang="id-ID" dirty="0"/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925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905000"/>
            <a:ext cx="2819400" cy="66695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Suatu kota berjumlah 2,5 juta jiwa pada tahun 2014, tingkat pertumbuhannya 5 persen pertahun. Hitunglah jumlah penduduk kota pada tahun 2016. </a:t>
            </a:r>
            <a:r>
              <a:rPr lang="id-ID" smtClean="0"/>
              <a:t>Jika mulai tahun 2016 pertumbuhannya menurun menjadi 3%, berapa jumlah penduduk 10 tahun kemudian?</a:t>
            </a:r>
            <a:endParaRPr lang="id-ID" dirty="0"/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381000" y="457200"/>
            <a:ext cx="937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Georgia" pitchFamily="18" charset="0"/>
              </a:rPr>
              <a:t>Jika besar bunga yang ditanya , maka rumusnya: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7118" name="Object 14"/>
          <p:cNvGraphicFramePr>
            <a:graphicFrameLocks noChangeAspect="1"/>
          </p:cNvGraphicFramePr>
          <p:nvPr/>
        </p:nvGraphicFramePr>
        <p:xfrm>
          <a:off x="2971800" y="990600"/>
          <a:ext cx="1752600" cy="933450"/>
        </p:xfrm>
        <a:graphic>
          <a:graphicData uri="http://schemas.openxmlformats.org/presentationml/2006/ole">
            <p:oleObj spid="_x0000_s47118" name="Equation" r:id="rId4" imgW="736280" imgH="393529" progId="Equation.3">
              <p:embed/>
            </p:oleObj>
          </a:graphicData>
        </a:graphic>
      </p:graphicFrame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57200" y="1981200"/>
            <a:ext cx="9067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Georgia" pitchFamily="18" charset="0"/>
              </a:rPr>
              <a:t>Jika selain besar bunga yang ditanya (nilai b nya tidak diketahui ) maka rumusnya:</a:t>
            </a:r>
          </a:p>
        </p:txBody>
      </p:sp>
      <p:pic>
        <p:nvPicPr>
          <p:cNvPr id="47121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2514600"/>
            <a:ext cx="2057400" cy="4714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066800" y="358140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latin typeface="Georgia" pitchFamily="18" charset="0"/>
              </a:rPr>
              <a:t>b   = bunga</a:t>
            </a:r>
          </a:p>
          <a:p>
            <a:r>
              <a:rPr lang="en-US" sz="2000" b="1">
                <a:solidFill>
                  <a:srgbClr val="FFFF00"/>
                </a:solidFill>
                <a:latin typeface="Georgia" pitchFamily="18" charset="0"/>
              </a:rPr>
              <a:t>M = modal awal</a:t>
            </a:r>
          </a:p>
          <a:p>
            <a:r>
              <a:rPr lang="en-US" sz="2000" b="1">
                <a:solidFill>
                  <a:srgbClr val="FFFF00"/>
                </a:solidFill>
                <a:latin typeface="Georgia" pitchFamily="18" charset="0"/>
              </a:rPr>
              <a:t>P  = suku bunga (dalam perhitungan % nya </a:t>
            </a:r>
          </a:p>
          <a:p>
            <a:r>
              <a:rPr lang="en-US" sz="2000" b="1">
                <a:solidFill>
                  <a:srgbClr val="FFFF00"/>
                </a:solidFill>
                <a:latin typeface="Georgia" pitchFamily="18" charset="0"/>
              </a:rPr>
              <a:t>         dihilangkan)</a:t>
            </a:r>
          </a:p>
          <a:p>
            <a:r>
              <a:rPr lang="en-US" sz="2000" b="1">
                <a:solidFill>
                  <a:srgbClr val="FFFF00"/>
                </a:solidFill>
                <a:latin typeface="Georgia" pitchFamily="18" charset="0"/>
              </a:rPr>
              <a:t>T  = jangka bumga</a:t>
            </a:r>
          </a:p>
          <a:p>
            <a:r>
              <a:rPr lang="en-US" sz="2000" b="1">
                <a:solidFill>
                  <a:srgbClr val="FFFF00"/>
                </a:solidFill>
                <a:latin typeface="Georgia" pitchFamily="18" charset="0"/>
              </a:rPr>
              <a:t>K = nilai konstanta (sudah ditentukan) </a:t>
            </a:r>
          </a:p>
          <a:p>
            <a:r>
              <a:rPr lang="en-US" sz="2000" b="1">
                <a:solidFill>
                  <a:srgbClr val="FFFF00"/>
                </a:solidFill>
                <a:latin typeface="Georgia" pitchFamily="18" charset="0"/>
              </a:rPr>
              <a:t>Jika T dalam tahun , K = 100 </a:t>
            </a:r>
          </a:p>
          <a:p>
            <a:r>
              <a:rPr lang="en-US" sz="2000" b="1">
                <a:solidFill>
                  <a:srgbClr val="FFFF00"/>
                </a:solidFill>
                <a:latin typeface="Georgia" pitchFamily="18" charset="0"/>
              </a:rPr>
              <a:t>Jika T dalam bulan, K = 1200</a:t>
            </a:r>
          </a:p>
          <a:p>
            <a:r>
              <a:rPr lang="en-US" sz="2000" b="1">
                <a:solidFill>
                  <a:srgbClr val="FFFF00"/>
                </a:solidFill>
                <a:latin typeface="Georgia" pitchFamily="18" charset="0"/>
              </a:rPr>
              <a:t>Jika T dalam hari, K = 36000 </a:t>
            </a:r>
          </a:p>
          <a:p>
            <a:endParaRPr lang="en-US" sz="2000" b="1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1066800" y="3097213"/>
            <a:ext cx="213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Georgia" pitchFamily="18" charset="0"/>
              </a:rPr>
              <a:t>Keterangan:</a:t>
            </a: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7237413" y="3763963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/>
          </a:p>
          <a:p>
            <a:pPr algn="ctr"/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20" grpId="0"/>
      <p:bldP spid="47122" grpId="0"/>
      <p:bldP spid="471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609600" y="2286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Contoh: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609600" y="1066800"/>
            <a:ext cx="89916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    Modal sebesar Rp 1.000.000,00 dipinjamkan dengan perjanjian bunga tunggal 18% pertahun. </a:t>
            </a:r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Hitunglah besar bunga apabila modal tersebut dibungakan selama:</a:t>
            </a:r>
          </a:p>
          <a:p>
            <a:pPr marL="457200" indent="-457200"/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    a. 3 tahun</a:t>
            </a:r>
          </a:p>
          <a:p>
            <a:pPr marL="457200" indent="-457200"/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    b. 7 bulan</a:t>
            </a:r>
          </a:p>
          <a:p>
            <a:pPr marL="457200" indent="-457200"/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    c. 18 hari</a:t>
            </a:r>
          </a:p>
          <a:p>
            <a:pPr marL="457200" indent="-457200"/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     d. 3 tg, 7 bln, 18 hari</a:t>
            </a:r>
          </a:p>
          <a:p>
            <a:pPr marL="457200" indent="-457200">
              <a:spcBef>
                <a:spcPct val="50000"/>
              </a:spcBef>
            </a:pPr>
            <a:endParaRPr lang="en-US" sz="3200" b="1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8" grpId="0"/>
      <p:bldP spid="1413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457200" y="609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Jawab:</a:t>
            </a:r>
            <a:endParaRPr lang="en-US" sz="3200" b="1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609600" y="1447800"/>
            <a:ext cx="548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Rumus yang digunaka </a:t>
            </a:r>
            <a:endParaRPr lang="en-US" sz="3200" b="1">
              <a:solidFill>
                <a:srgbClr val="FFFF00"/>
              </a:solidFill>
              <a:latin typeface="Georgia" pitchFamily="18" charset="0"/>
            </a:endParaRPr>
          </a:p>
        </p:txBody>
      </p:sp>
      <p:pic>
        <p:nvPicPr>
          <p:cNvPr id="100370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371600"/>
            <a:ext cx="1524000" cy="8683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685800" y="2590800"/>
            <a:ext cx="86106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a.</a:t>
            </a:r>
          </a:p>
          <a:p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      </a:t>
            </a:r>
          </a:p>
          <a:p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b. </a:t>
            </a:r>
          </a:p>
          <a:p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     </a:t>
            </a:r>
          </a:p>
          <a:p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c.</a:t>
            </a:r>
          </a:p>
          <a:p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       </a:t>
            </a:r>
          </a:p>
          <a:p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d.  </a:t>
            </a:r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b (3 tg, 7 bl, 18 hari)    = 654.000</a:t>
            </a:r>
          </a:p>
        </p:txBody>
      </p:sp>
      <p:graphicFrame>
        <p:nvGraphicFramePr>
          <p:cNvPr id="100372" name="Object 20"/>
          <p:cNvGraphicFramePr>
            <a:graphicFrameLocks noChangeAspect="1"/>
          </p:cNvGraphicFramePr>
          <p:nvPr/>
        </p:nvGraphicFramePr>
        <p:xfrm>
          <a:off x="1219200" y="2635250"/>
          <a:ext cx="3733800" cy="765175"/>
        </p:xfrm>
        <a:graphic>
          <a:graphicData uri="http://schemas.openxmlformats.org/presentationml/2006/ole">
            <p:oleObj spid="_x0000_s100372" name="Equation" r:id="rId4" imgW="1905000" imgH="393700" progId="Equation.3">
              <p:embed/>
            </p:oleObj>
          </a:graphicData>
        </a:graphic>
      </p:graphicFrame>
      <p:graphicFrame>
        <p:nvGraphicFramePr>
          <p:cNvPr id="100374" name="Object 22"/>
          <p:cNvGraphicFramePr>
            <a:graphicFrameLocks noChangeAspect="1"/>
          </p:cNvGraphicFramePr>
          <p:nvPr/>
        </p:nvGraphicFramePr>
        <p:xfrm>
          <a:off x="1219200" y="3581400"/>
          <a:ext cx="3810000" cy="755650"/>
        </p:xfrm>
        <a:graphic>
          <a:graphicData uri="http://schemas.openxmlformats.org/presentationml/2006/ole">
            <p:oleObj spid="_x0000_s100374" name="Equation" r:id="rId5" imgW="1968500" imgH="393700" progId="Equation.3">
              <p:embed/>
            </p:oleObj>
          </a:graphicData>
        </a:graphic>
      </p:graphicFrame>
      <p:graphicFrame>
        <p:nvGraphicFramePr>
          <p:cNvPr id="100376" name="Object 24"/>
          <p:cNvGraphicFramePr>
            <a:graphicFrameLocks noChangeAspect="1"/>
          </p:cNvGraphicFramePr>
          <p:nvPr/>
        </p:nvGraphicFramePr>
        <p:xfrm>
          <a:off x="1219200" y="4572000"/>
          <a:ext cx="3810000" cy="779463"/>
        </p:xfrm>
        <a:graphic>
          <a:graphicData uri="http://schemas.openxmlformats.org/presentationml/2006/ole">
            <p:oleObj spid="_x0000_s100376" name="Equation" r:id="rId6" imgW="1905000" imgH="393700" progId="Equation.3">
              <p:embed/>
            </p:oleObj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8" grpId="0"/>
      <p:bldP spid="100369" grpId="0"/>
      <p:bldP spid="1003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762000" y="10668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Latihan:</a:t>
            </a: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685800" y="2286000"/>
            <a:ext cx="89916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Seorang membungakan uangnya dengan aturan bunga tunggal sebesar 20% setahun. </a:t>
            </a:r>
          </a:p>
          <a:p>
            <a:pPr>
              <a:spcBef>
                <a:spcPct val="50000"/>
              </a:spcBef>
            </a:pPr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Dalam berapa harikah uang itu menjadi  6,5 kali uang semula ?</a:t>
            </a:r>
            <a:endParaRPr lang="en-US" sz="3200" b="1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6" grpId="0"/>
      <p:bldP spid="481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838200" y="838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b="1">
                <a:solidFill>
                  <a:srgbClr val="FFFF00"/>
                </a:solidFill>
                <a:latin typeface="Georgia" pitchFamily="18" charset="0"/>
              </a:rPr>
              <a:t>Jawab:</a:t>
            </a:r>
            <a:endParaRPr lang="en-US" sz="2800" b="1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1219200" y="18288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b="1">
                <a:solidFill>
                  <a:srgbClr val="FFFF00"/>
                </a:solidFill>
                <a:latin typeface="Georgia" pitchFamily="18" charset="0"/>
              </a:rPr>
              <a:t>Rumus yang digunakan                    dan </a:t>
            </a:r>
            <a:endParaRPr lang="en-US" sz="2800" b="1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1053" name="Object 29"/>
          <p:cNvGraphicFramePr>
            <a:graphicFrameLocks noChangeAspect="1"/>
          </p:cNvGraphicFramePr>
          <p:nvPr/>
        </p:nvGraphicFramePr>
        <p:xfrm>
          <a:off x="8229600" y="1752600"/>
          <a:ext cx="1295400" cy="698500"/>
        </p:xfrm>
        <a:graphic>
          <a:graphicData uri="http://schemas.openxmlformats.org/presentationml/2006/ole">
            <p:oleObj spid="_x0000_s1053" name="Equation" r:id="rId4" imgW="723586" imgH="393529" progId="Equation.3">
              <p:embed/>
            </p:oleObj>
          </a:graphicData>
        </a:graphic>
      </p:graphicFrame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1143000" y="25908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b="1">
                <a:solidFill>
                  <a:srgbClr val="FFFF00"/>
                </a:solidFill>
                <a:latin typeface="Georgia" pitchFamily="18" charset="0"/>
              </a:rPr>
              <a:t>Rumus digabung menjadi:</a:t>
            </a:r>
            <a:r>
              <a:rPr lang="en-US" sz="2800" b="1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sv-SE" sz="2800" b="1">
                <a:solidFill>
                  <a:srgbClr val="FFFF00"/>
                </a:solidFill>
                <a:latin typeface="Georgia" pitchFamily="18" charset="0"/>
              </a:rPr>
              <a:t>Na= M+</a:t>
            </a:r>
            <a:r>
              <a:rPr lang="en-US" sz="2800" b="1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7696200" y="2514600"/>
          <a:ext cx="914400" cy="735013"/>
        </p:xfrm>
        <a:graphic>
          <a:graphicData uri="http://schemas.openxmlformats.org/presentationml/2006/ole">
            <p:oleObj spid="_x0000_s1056" name="Equation" r:id="rId5" imgW="482391" imgH="393529" progId="Equation.3">
              <p:embed/>
            </p:oleObj>
          </a:graphicData>
        </a:graphic>
      </p:graphicFrame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1143000" y="34290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b="1">
                <a:solidFill>
                  <a:srgbClr val="FFFF00"/>
                </a:solidFill>
                <a:latin typeface="Georgia" pitchFamily="18" charset="0"/>
              </a:rPr>
              <a:t>6,5 M = M+</a:t>
            </a:r>
            <a:r>
              <a:rPr lang="en-US" sz="2800" b="1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3429000" y="3352800"/>
          <a:ext cx="1066800" cy="685800"/>
        </p:xfrm>
        <a:graphic>
          <a:graphicData uri="http://schemas.openxmlformats.org/presentationml/2006/ole">
            <p:oleObj spid="_x0000_s1059" name="Equation" r:id="rId6" imgW="533160" imgH="393480" progId="Equation.3">
              <p:embed/>
            </p:oleObj>
          </a:graphicData>
        </a:graphic>
      </p:graphicFrame>
      <p:sp>
        <p:nvSpPr>
          <p:cNvPr id="1061" name="Text Box 37"/>
          <p:cNvSpPr txBox="1">
            <a:spLocks noChangeArrowheads="1"/>
          </p:cNvSpPr>
          <p:nvPr/>
        </p:nvSpPr>
        <p:spPr bwMode="auto">
          <a:xfrm>
            <a:off x="1143000" y="4191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b="1">
                <a:solidFill>
                  <a:srgbClr val="FFFF00"/>
                </a:solidFill>
                <a:latin typeface="Georgia" pitchFamily="18" charset="0"/>
              </a:rPr>
              <a:t>5,5 M = </a:t>
            </a:r>
            <a:endParaRPr lang="en-US" sz="2800" b="1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1062" name="Object 38"/>
          <p:cNvGraphicFramePr>
            <a:graphicFrameLocks noChangeAspect="1"/>
          </p:cNvGraphicFramePr>
          <p:nvPr/>
        </p:nvGraphicFramePr>
        <p:xfrm>
          <a:off x="2667000" y="4114800"/>
          <a:ext cx="1066800" cy="630238"/>
        </p:xfrm>
        <a:graphic>
          <a:graphicData uri="http://schemas.openxmlformats.org/presentationml/2006/ole">
            <p:oleObj spid="_x0000_s1062" name="Equation" r:id="rId7" imgW="533169" imgH="393529" progId="Equation.3">
              <p:embed/>
            </p:oleObj>
          </a:graphicData>
        </a:graphic>
      </p:graphicFrame>
      <p:sp>
        <p:nvSpPr>
          <p:cNvPr id="1064" name="Text Box 40"/>
          <p:cNvSpPr txBox="1">
            <a:spLocks noChangeArrowheads="1"/>
          </p:cNvSpPr>
          <p:nvPr/>
        </p:nvSpPr>
        <p:spPr bwMode="auto">
          <a:xfrm>
            <a:off x="1066800" y="48768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b="1">
                <a:solidFill>
                  <a:srgbClr val="FFFF00"/>
                </a:solidFill>
                <a:latin typeface="Georgia" pitchFamily="18" charset="0"/>
              </a:rPr>
              <a:t>198.000 M = 25 M T</a:t>
            </a:r>
            <a:endParaRPr lang="en-US" sz="2800" b="1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065" name="Text Box 41"/>
          <p:cNvSpPr txBox="1">
            <a:spLocks noChangeArrowheads="1"/>
          </p:cNvSpPr>
          <p:nvPr/>
        </p:nvSpPr>
        <p:spPr bwMode="auto">
          <a:xfrm>
            <a:off x="1066800" y="5638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b="1">
                <a:solidFill>
                  <a:srgbClr val="FFFF00"/>
                </a:solidFill>
                <a:latin typeface="Georgia" pitchFamily="18" charset="0"/>
              </a:rPr>
              <a:t>T = </a:t>
            </a:r>
            <a:endParaRPr lang="en-US" sz="2800" b="1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1066" name="Object 42"/>
          <p:cNvGraphicFramePr>
            <a:graphicFrameLocks noChangeAspect="1"/>
          </p:cNvGraphicFramePr>
          <p:nvPr/>
        </p:nvGraphicFramePr>
        <p:xfrm>
          <a:off x="1828800" y="5562600"/>
          <a:ext cx="1066800" cy="766763"/>
        </p:xfrm>
        <a:graphic>
          <a:graphicData uri="http://schemas.openxmlformats.org/presentationml/2006/ole">
            <p:oleObj spid="_x0000_s1066" name="Equation" r:id="rId8" imgW="545863" imgH="393529" progId="Equation.3">
              <p:embed/>
            </p:oleObj>
          </a:graphicData>
        </a:graphic>
      </p:graphicFrame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3048000" y="5715000"/>
            <a:ext cx="2366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sv-SE" sz="2800" b="1">
                <a:solidFill>
                  <a:srgbClr val="FFFF00"/>
                </a:solidFill>
                <a:latin typeface="Georgia" pitchFamily="18" charset="0"/>
              </a:rPr>
              <a:t>= 7920 hari</a:t>
            </a:r>
            <a:r>
              <a:rPr lang="en-US" sz="2800" b="1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333851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69" name="Object 45"/>
          <p:cNvGraphicFramePr>
            <a:graphicFrameLocks noChangeAspect="1"/>
          </p:cNvGraphicFramePr>
          <p:nvPr/>
        </p:nvGraphicFramePr>
        <p:xfrm>
          <a:off x="5715000" y="1905000"/>
          <a:ext cx="1600200" cy="374650"/>
        </p:xfrm>
        <a:graphic>
          <a:graphicData uri="http://schemas.openxmlformats.org/presentationml/2006/ole">
            <p:oleObj spid="_x0000_s1069" name="Equation" r:id="rId9" imgW="774028" imgH="177646" progId="Equation.3">
              <p:embed/>
            </p:oleObj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" grpId="0"/>
      <p:bldP spid="1052" grpId="0"/>
      <p:bldP spid="1055" grpId="0"/>
      <p:bldP spid="1058" grpId="0"/>
      <p:bldP spid="1061" grpId="0"/>
      <p:bldP spid="1064" grpId="0"/>
      <p:bldP spid="1065" grpId="0"/>
      <p:bldP spid="10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25" name="Text Box 21"/>
          <p:cNvSpPr txBox="1">
            <a:spLocks noChangeArrowheads="1"/>
          </p:cNvSpPr>
          <p:nvPr/>
        </p:nvSpPr>
        <p:spPr bwMode="auto">
          <a:xfrm>
            <a:off x="1066800" y="1143000"/>
            <a:ext cx="480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600" b="1">
                <a:solidFill>
                  <a:srgbClr val="FFFF00"/>
                </a:solidFill>
                <a:latin typeface="Georgia" pitchFamily="18" charset="0"/>
              </a:rPr>
              <a:t>Catatan:</a:t>
            </a:r>
            <a:endParaRPr lang="en-US" sz="3600" b="1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49526" name="Text Box 22"/>
          <p:cNvSpPr txBox="1">
            <a:spLocks noChangeArrowheads="1"/>
          </p:cNvSpPr>
          <p:nvPr/>
        </p:nvSpPr>
        <p:spPr bwMode="auto">
          <a:xfrm>
            <a:off x="990600" y="2133600"/>
            <a:ext cx="8305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600" b="1">
                <a:solidFill>
                  <a:srgbClr val="FFFF00"/>
                </a:solidFill>
                <a:latin typeface="Georgia" pitchFamily="18" charset="0"/>
              </a:rPr>
              <a:t>Modal dan bunga pada tahun/bulan berjalan tidak ada kaitannya lagi dengan modal dan bunga tahun/bulan sebelumnya.</a:t>
            </a:r>
            <a:endParaRPr lang="en-US" sz="3600" b="1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95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9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9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9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9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9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25" grpId="0"/>
      <p:bldP spid="1495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838200" y="457200"/>
            <a:ext cx="556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BUNGA MAJEMUK </a:t>
            </a:r>
            <a:endParaRPr lang="en-US" sz="3200" b="1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838200" y="10668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(Bunga dihitung berdasarkan modal terakhir)</a:t>
            </a:r>
            <a:endParaRPr lang="en-US" sz="3200" b="1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838200" y="2590800"/>
            <a:ext cx="86106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sz="3200" b="1" i="1">
                <a:solidFill>
                  <a:srgbClr val="FFFF00"/>
                </a:solidFill>
                <a:latin typeface="Georgia" pitchFamily="18" charset="0"/>
              </a:rPr>
              <a:t>Bunga majemuk</a:t>
            </a:r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 adalah bunga yang timbul pada setiap akhir jangka waktu tertentu (tahun/bulan) dan mempengaruhi besarnya modal dan bunga pada setiap jangka waktunya.</a:t>
            </a:r>
          </a:p>
          <a:p>
            <a:r>
              <a:rPr lang="sv-SE" sz="3200" b="1">
                <a:solidFill>
                  <a:srgbClr val="FFFF00"/>
                </a:solidFill>
                <a:latin typeface="Georgia" pitchFamily="18" charset="0"/>
              </a:rPr>
              <a:t>Modal dan bunga semakin bertambah pada setiap jangka waktu</a:t>
            </a:r>
            <a:endParaRPr lang="en-US" sz="3200" b="1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5" grpId="0"/>
      <p:bldP spid="102416" grpId="0"/>
      <p:bldP spid="1024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01" name="Text Box 25"/>
          <p:cNvSpPr txBox="1">
            <a:spLocks noChangeArrowheads="1"/>
          </p:cNvSpPr>
          <p:nvPr/>
        </p:nvSpPr>
        <p:spPr bwMode="auto">
          <a:xfrm>
            <a:off x="1447800" y="990600"/>
            <a:ext cx="8458200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id-ID" sz="3200" b="1" dirty="0" smtClean="0">
                <a:solidFill>
                  <a:srgbClr val="FFFF00"/>
                </a:solidFill>
                <a:latin typeface="Georgia" pitchFamily="18" charset="0"/>
              </a:rPr>
              <a:t>Fn</a:t>
            </a:r>
            <a:r>
              <a:rPr lang="en-US" sz="3200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Georgia" pitchFamily="18" charset="0"/>
              </a:rPr>
              <a:t>= </a:t>
            </a:r>
            <a:r>
              <a:rPr lang="id-ID" sz="3200" b="1" dirty="0" smtClean="0">
                <a:solidFill>
                  <a:srgbClr val="FFFF00"/>
                </a:solidFill>
                <a:latin typeface="Georgia" pitchFamily="18" charset="0"/>
              </a:rPr>
              <a:t>P</a:t>
            </a:r>
            <a:r>
              <a:rPr lang="en-US" sz="3200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Georgia" pitchFamily="18" charset="0"/>
              </a:rPr>
              <a:t>(1 + </a:t>
            </a:r>
            <a:r>
              <a:rPr lang="en-US" sz="3200" b="1" dirty="0" err="1">
                <a:solidFill>
                  <a:srgbClr val="FFFF00"/>
                </a:solidFill>
                <a:latin typeface="Georgia" pitchFamily="18" charset="0"/>
              </a:rPr>
              <a:t>i</a:t>
            </a:r>
            <a:r>
              <a:rPr lang="en-US" sz="3200" b="1" dirty="0">
                <a:solidFill>
                  <a:srgbClr val="FFFF00"/>
                </a:solidFill>
                <a:latin typeface="Georgia" pitchFamily="18" charset="0"/>
              </a:rPr>
              <a:t>)</a:t>
            </a:r>
          </a:p>
          <a:p>
            <a:pPr marL="457200" indent="-457200">
              <a:lnSpc>
                <a:spcPct val="8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Georgia" pitchFamily="18" charset="0"/>
              </a:rPr>
              <a:t>  </a:t>
            </a:r>
            <a:endParaRPr lang="en-US" sz="3200" b="1" dirty="0">
              <a:solidFill>
                <a:srgbClr val="FFFF00"/>
              </a:solidFill>
              <a:latin typeface="Georgia" pitchFamily="18" charset="0"/>
            </a:endParaRPr>
          </a:p>
          <a:p>
            <a:pPr marL="457200" indent="-457200"/>
            <a:endParaRPr lang="en-US" sz="3200" b="1" dirty="0">
              <a:solidFill>
                <a:srgbClr val="FFFF00"/>
              </a:solidFill>
              <a:latin typeface="Georgia" pitchFamily="18" charset="0"/>
            </a:endParaRPr>
          </a:p>
          <a:p>
            <a:pPr marL="457200" indent="-457200"/>
            <a:endParaRPr lang="sv-SE" sz="3200" b="1" dirty="0">
              <a:solidFill>
                <a:srgbClr val="FFFF00"/>
              </a:solidFill>
              <a:latin typeface="Georgia" pitchFamily="18" charset="0"/>
            </a:endParaRPr>
          </a:p>
          <a:p>
            <a:pPr marL="457200" indent="-457200"/>
            <a:endParaRPr lang="en-US" sz="32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52602" name="Rectangle 26"/>
          <p:cNvSpPr>
            <a:spLocks noChangeArrowheads="1"/>
          </p:cNvSpPr>
          <p:nvPr/>
        </p:nvSpPr>
        <p:spPr bwMode="auto">
          <a:xfrm>
            <a:off x="1295400" y="449580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d-ID" b="1" dirty="0" smtClean="0">
                <a:solidFill>
                  <a:srgbClr val="FFFF00"/>
                </a:solidFill>
                <a:latin typeface="Georgia" pitchFamily="18" charset="0"/>
              </a:rPr>
              <a:t>Fn</a:t>
            </a:r>
            <a:r>
              <a:rPr lang="sv-SE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sv-SE" b="1" dirty="0">
                <a:solidFill>
                  <a:srgbClr val="FFFF00"/>
                </a:solidFill>
                <a:latin typeface="Georgia" pitchFamily="18" charset="0"/>
              </a:rPr>
              <a:t>= Nilai akhir                 i = % suku bunga</a:t>
            </a:r>
            <a:endParaRPr lang="pt-BR" b="1" dirty="0">
              <a:solidFill>
                <a:srgbClr val="FFFF00"/>
              </a:solidFill>
              <a:latin typeface="Georgia" pitchFamily="18" charset="0"/>
            </a:endParaRPr>
          </a:p>
          <a:p>
            <a:r>
              <a:rPr lang="id-ID" b="1" dirty="0" smtClean="0">
                <a:solidFill>
                  <a:srgbClr val="FFFF00"/>
                </a:solidFill>
                <a:latin typeface="Georgia" pitchFamily="18" charset="0"/>
              </a:rPr>
              <a:t>P</a:t>
            </a:r>
            <a:r>
              <a:rPr lang="pt-BR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pt-BR" b="1" dirty="0">
                <a:solidFill>
                  <a:srgbClr val="FFFF00"/>
                </a:solidFill>
                <a:latin typeface="Georgia" pitchFamily="18" charset="0"/>
              </a:rPr>
              <a:t>= Modal awal               </a:t>
            </a:r>
            <a:r>
              <a:rPr lang="id-ID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pt-BR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pt-BR" b="1" dirty="0">
                <a:solidFill>
                  <a:srgbClr val="FFFF00"/>
                </a:solidFill>
                <a:latin typeface="Georgia" pitchFamily="18" charset="0"/>
              </a:rPr>
              <a:t>n = jangka </a:t>
            </a:r>
            <a:r>
              <a:rPr lang="pt-BR" b="1" dirty="0" smtClean="0">
                <a:solidFill>
                  <a:srgbClr val="FFFF00"/>
                </a:solidFill>
                <a:latin typeface="Georgia" pitchFamily="18" charset="0"/>
              </a:rPr>
              <a:t>waktu</a:t>
            </a:r>
            <a:endParaRPr lang="pt-BR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52603" name="Rectangle 27"/>
          <p:cNvSpPr>
            <a:spLocks noChangeArrowheads="1"/>
          </p:cNvSpPr>
          <p:nvPr/>
        </p:nvSpPr>
        <p:spPr bwMode="auto">
          <a:xfrm>
            <a:off x="990600" y="3810000"/>
            <a:ext cx="2455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sz="2800" b="1">
                <a:solidFill>
                  <a:srgbClr val="FFFF00"/>
                </a:solidFill>
                <a:latin typeface="Georgia" pitchFamily="18" charset="0"/>
              </a:rPr>
              <a:t>Keterangan:</a:t>
            </a:r>
          </a:p>
        </p:txBody>
      </p:sp>
      <p:sp>
        <p:nvSpPr>
          <p:cNvPr id="152604" name="Rectangle 28"/>
          <p:cNvSpPr>
            <a:spLocks noChangeArrowheads="1"/>
          </p:cNvSpPr>
          <p:nvPr/>
        </p:nvSpPr>
        <p:spPr bwMode="auto">
          <a:xfrm>
            <a:off x="762000" y="304800"/>
            <a:ext cx="315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Georgia" pitchFamily="18" charset="0"/>
              </a:rPr>
              <a:t>b. Cara rumus</a:t>
            </a:r>
          </a:p>
        </p:txBody>
      </p:sp>
      <p:sp>
        <p:nvSpPr>
          <p:cNvPr id="152605" name="Rectangle 29"/>
          <p:cNvSpPr>
            <a:spLocks noChangeArrowheads="1"/>
          </p:cNvSpPr>
          <p:nvPr/>
        </p:nvSpPr>
        <p:spPr bwMode="auto">
          <a:xfrm>
            <a:off x="1371600" y="27432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b="1" i="1" dirty="0">
                <a:solidFill>
                  <a:srgbClr val="FFFF00"/>
                </a:solidFill>
                <a:latin typeface="Georgia" pitchFamily="18" charset="0"/>
              </a:rPr>
              <a:t>Note</a:t>
            </a:r>
            <a:r>
              <a:rPr lang="sv-SE" b="1" dirty="0">
                <a:solidFill>
                  <a:srgbClr val="FFFF00"/>
                </a:solidFill>
                <a:latin typeface="Georgia" pitchFamily="18" charset="0"/>
              </a:rPr>
              <a:t>: untuk perhitungan </a:t>
            </a:r>
            <a:r>
              <a:rPr lang="id-ID" b="1" dirty="0" smtClean="0">
                <a:solidFill>
                  <a:srgbClr val="FFFF00"/>
                </a:solidFill>
                <a:latin typeface="Georgia" pitchFamily="18" charset="0"/>
              </a:rPr>
              <a:t>i</a:t>
            </a:r>
            <a:r>
              <a:rPr lang="sv-SE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sv-SE" b="1" dirty="0">
                <a:solidFill>
                  <a:srgbClr val="FFFF00"/>
                </a:solidFill>
                <a:latin typeface="Georgia" pitchFamily="18" charset="0"/>
              </a:rPr>
              <a:t>nya dibuat dalam </a:t>
            </a:r>
          </a:p>
          <a:p>
            <a:r>
              <a:rPr lang="sv-SE" b="1" dirty="0">
                <a:solidFill>
                  <a:srgbClr val="FFFF00"/>
                </a:solidFill>
                <a:latin typeface="Georgia" pitchFamily="18" charset="0"/>
              </a:rPr>
              <a:t>            bentuk </a:t>
            </a:r>
            <a:r>
              <a:rPr lang="sv-SE" b="1" dirty="0" smtClean="0">
                <a:solidFill>
                  <a:srgbClr val="FFFF00"/>
                </a:solidFill>
                <a:latin typeface="Georgia" pitchFamily="18" charset="0"/>
              </a:rPr>
              <a:t>decimal</a:t>
            </a:r>
            <a:endParaRPr lang="id-ID" b="1" dirty="0" smtClean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52608" name="Text Box 32"/>
          <p:cNvSpPr txBox="1">
            <a:spLocks noChangeArrowheads="1"/>
          </p:cNvSpPr>
          <p:nvPr/>
        </p:nvSpPr>
        <p:spPr bwMode="auto">
          <a:xfrm>
            <a:off x="4267200" y="762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n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2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2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2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2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2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2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2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2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2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01" grpId="0"/>
      <p:bldP spid="152602" grpId="0"/>
      <p:bldP spid="152603" grpId="0"/>
      <p:bldP spid="152604" grpId="0"/>
      <p:bldP spid="152605" grpId="0"/>
      <p:bldP spid="15260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3669</TotalTime>
  <Words>563</Words>
  <Application>Microsoft PowerPoint</Application>
  <PresentationFormat>A4 Paper (210x297 mm)</PresentationFormat>
  <Paragraphs>98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Foundry</vt:lpstr>
      <vt:lpstr>Office Theme</vt:lpstr>
      <vt:lpstr>1_Office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Apabila bunga diperhitungkan  dibayarkan lebih dari satu kali</vt:lpstr>
      <vt:lpstr>Nilai sekarang dari suatu jumlah uang tertentu di masa datang </vt:lpstr>
      <vt:lpstr>Slide 12</vt:lpstr>
      <vt:lpstr>Slide 13</vt:lpstr>
      <vt:lpstr>Slide 14</vt:lpstr>
      <vt:lpstr>Model Pertumbuhan Penduduk</vt:lpstr>
      <vt:lpstr>Soal</vt:lpstr>
    </vt:vector>
  </TitlesOfParts>
  <Company>TEKPEND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 Budi</dc:creator>
  <cp:lastModifiedBy>ZAHRA</cp:lastModifiedBy>
  <cp:revision>195</cp:revision>
  <dcterms:created xsi:type="dcterms:W3CDTF">2008-03-16T02:24:07Z</dcterms:created>
  <dcterms:modified xsi:type="dcterms:W3CDTF">2016-09-29T04:33:32Z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TC011408341033</vt:lpwstr>
  </property>
</Properties>
</file>