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62" r:id="rId4"/>
    <p:sldId id="261" r:id="rId5"/>
    <p:sldId id="263" r:id="rId6"/>
    <p:sldId id="264" r:id="rId7"/>
    <p:sldId id="272" r:id="rId8"/>
    <p:sldId id="266" r:id="rId9"/>
    <p:sldId id="267" r:id="rId10"/>
    <p:sldId id="259" r:id="rId11"/>
    <p:sldId id="260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5" r:id="rId33"/>
    <p:sldId id="296" r:id="rId34"/>
    <p:sldId id="297" r:id="rId35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/>
      <c:scatterChart>
        <c:scatterStyle val="smoothMarker"/>
        <c:ser>
          <c:idx val="0"/>
          <c:order val="0"/>
          <c:tx>
            <c:strRef>
              <c:f>Sheet2!$B$2</c:f>
              <c:strCache>
                <c:ptCount val="1"/>
                <c:pt idx="0">
                  <c:v>Pd</c:v>
                </c:pt>
              </c:strCache>
            </c:strRef>
          </c:tx>
          <c:spPr>
            <a:ln w="50800"/>
          </c:spPr>
          <c:marker>
            <c:symbol val="diamond"/>
            <c:size val="2"/>
          </c:marker>
          <c:xVal>
            <c:numRef>
              <c:f>Sheet2!$A$3:$A$8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14</c:v>
                </c:pt>
                <c:pt idx="4">
                  <c:v>15</c:v>
                </c:pt>
                <c:pt idx="5">
                  <c:v>20</c:v>
                </c:pt>
              </c:numCache>
            </c:numRef>
          </c:xVal>
          <c:yVal>
            <c:numRef>
              <c:f>Sheet2!$B$3:$B$8</c:f>
              <c:numCache>
                <c:formatCode>General</c:formatCode>
                <c:ptCount val="6"/>
                <c:pt idx="0">
                  <c:v>40</c:v>
                </c:pt>
                <c:pt idx="1">
                  <c:v>36</c:v>
                </c:pt>
                <c:pt idx="2">
                  <c:v>30</c:v>
                </c:pt>
                <c:pt idx="3">
                  <c:v>12</c:v>
                </c:pt>
                <c:pt idx="4">
                  <c:v>10</c:v>
                </c:pt>
                <c:pt idx="5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Ps</c:v>
                </c:pt>
              </c:strCache>
            </c:strRef>
          </c:tx>
          <c:spPr>
            <a:ln w="63500"/>
          </c:spPr>
          <c:marker>
            <c:symbol val="square"/>
            <c:size val="2"/>
          </c:marker>
          <c:xVal>
            <c:numRef>
              <c:f>Sheet2!$A$3:$A$8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14</c:v>
                </c:pt>
                <c:pt idx="4">
                  <c:v>15</c:v>
                </c:pt>
                <c:pt idx="5">
                  <c:v>20</c:v>
                </c:pt>
              </c:numCache>
            </c:numRef>
          </c:xVal>
          <c:yVal>
            <c:numRef>
              <c:f>Sheet2!$C$3:$C$8</c:f>
              <c:numCache>
                <c:formatCode>General</c:formatCode>
                <c:ptCount val="6"/>
                <c:pt idx="0">
                  <c:v>-5</c:v>
                </c:pt>
                <c:pt idx="1">
                  <c:v>-3</c:v>
                </c:pt>
                <c:pt idx="2">
                  <c:v>0</c:v>
                </c:pt>
                <c:pt idx="3">
                  <c:v>9</c:v>
                </c:pt>
                <c:pt idx="4">
                  <c:v>10</c:v>
                </c:pt>
                <c:pt idx="5">
                  <c:v>15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Ps'</c:v>
                </c:pt>
              </c:strCache>
            </c:strRef>
          </c:tx>
          <c:spPr>
            <a:ln w="63500">
              <a:prstDash val="dash"/>
            </a:ln>
          </c:spPr>
          <c:marker>
            <c:symbol val="triangle"/>
            <c:size val="5"/>
          </c:marker>
          <c:xVal>
            <c:numRef>
              <c:f>Sheet2!$A$3:$A$8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14</c:v>
                </c:pt>
                <c:pt idx="4">
                  <c:v>15</c:v>
                </c:pt>
                <c:pt idx="5">
                  <c:v>20</c:v>
                </c:pt>
              </c:numCache>
            </c:numRef>
          </c:xVal>
          <c:yVal>
            <c:numRef>
              <c:f>Sheet2!$D$3:$D$8</c:f>
              <c:numCache>
                <c:formatCode>General</c:formatCode>
                <c:ptCount val="6"/>
                <c:pt idx="0">
                  <c:v>-2</c:v>
                </c:pt>
                <c:pt idx="1">
                  <c:v>0</c:v>
                </c:pt>
                <c:pt idx="2">
                  <c:v>3</c:v>
                </c:pt>
                <c:pt idx="3">
                  <c:v>12</c:v>
                </c:pt>
                <c:pt idx="4">
                  <c:v>13</c:v>
                </c:pt>
                <c:pt idx="5">
                  <c:v>18</c:v>
                </c:pt>
              </c:numCache>
            </c:numRef>
          </c:yVal>
          <c:smooth val="1"/>
        </c:ser>
        <c:axId val="55779712"/>
        <c:axId val="55781248"/>
      </c:scatterChart>
      <c:valAx>
        <c:axId val="55779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id-ID"/>
          </a:p>
        </c:txPr>
        <c:crossAx val="55781248"/>
        <c:crosses val="autoZero"/>
        <c:crossBetween val="midCat"/>
      </c:valAx>
      <c:valAx>
        <c:axId val="55781248"/>
        <c:scaling>
          <c:orientation val="minMax"/>
          <c:max val="40"/>
          <c:min val="-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id-ID"/>
          </a:p>
        </c:txPr>
        <c:crossAx val="55779712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/>
      <c:scatterChart>
        <c:scatterStyle val="smoothMarker"/>
        <c:ser>
          <c:idx val="0"/>
          <c:order val="0"/>
          <c:tx>
            <c:strRef>
              <c:f>Sheet3!$B$2</c:f>
              <c:strCache>
                <c:ptCount val="1"/>
                <c:pt idx="0">
                  <c:v>pd</c:v>
                </c:pt>
              </c:strCache>
            </c:strRef>
          </c:tx>
          <c:spPr>
            <a:ln w="63500"/>
          </c:spPr>
          <c:marker>
            <c:symbol val="diamond"/>
            <c:size val="2"/>
          </c:marker>
          <c:xVal>
            <c:numRef>
              <c:f>Sheet3!$A$3:$A$8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6</c:v>
                </c:pt>
                <c:pt idx="3">
                  <c:v>15</c:v>
                </c:pt>
                <c:pt idx="4">
                  <c:v>15.33</c:v>
                </c:pt>
                <c:pt idx="5">
                  <c:v>20</c:v>
                </c:pt>
              </c:numCache>
            </c:numRef>
          </c:xVal>
          <c:yVal>
            <c:numRef>
              <c:f>Sheet3!$B$3:$B$8</c:f>
              <c:numCache>
                <c:formatCode>General</c:formatCode>
                <c:ptCount val="6"/>
                <c:pt idx="0">
                  <c:v>40</c:v>
                </c:pt>
                <c:pt idx="1">
                  <c:v>30</c:v>
                </c:pt>
                <c:pt idx="2">
                  <c:v>28</c:v>
                </c:pt>
                <c:pt idx="3">
                  <c:v>10</c:v>
                </c:pt>
                <c:pt idx="4">
                  <c:v>9.34</c:v>
                </c:pt>
                <c:pt idx="5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ps</c:v>
                </c:pt>
              </c:strCache>
            </c:strRef>
          </c:tx>
          <c:spPr>
            <a:ln w="63500"/>
          </c:spPr>
          <c:marker>
            <c:symbol val="square"/>
            <c:size val="2"/>
          </c:marker>
          <c:xVal>
            <c:numRef>
              <c:f>Sheet3!$A$3:$A$8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6</c:v>
                </c:pt>
                <c:pt idx="3">
                  <c:v>15</c:v>
                </c:pt>
                <c:pt idx="4">
                  <c:v>15.33</c:v>
                </c:pt>
                <c:pt idx="5">
                  <c:v>20</c:v>
                </c:pt>
              </c:numCache>
            </c:numRef>
          </c:xVal>
          <c:yVal>
            <c:numRef>
              <c:f>Sheet3!$C$3:$C$8</c:f>
              <c:numCache>
                <c:formatCode>General</c:formatCode>
                <c:ptCount val="6"/>
                <c:pt idx="0">
                  <c:v>-5</c:v>
                </c:pt>
                <c:pt idx="1">
                  <c:v>0</c:v>
                </c:pt>
                <c:pt idx="2">
                  <c:v>1</c:v>
                </c:pt>
                <c:pt idx="3">
                  <c:v>10</c:v>
                </c:pt>
                <c:pt idx="4">
                  <c:v>10.33</c:v>
                </c:pt>
                <c:pt idx="5">
                  <c:v>15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Sheet3!$D$2</c:f>
              <c:strCache>
                <c:ptCount val="1"/>
                <c:pt idx="0">
                  <c:v>ps'</c:v>
                </c:pt>
              </c:strCache>
            </c:strRef>
          </c:tx>
          <c:spPr>
            <a:ln w="63500">
              <a:prstDash val="dash"/>
            </a:ln>
          </c:spPr>
          <c:marker>
            <c:symbol val="triangle"/>
            <c:size val="2"/>
          </c:marker>
          <c:xVal>
            <c:numRef>
              <c:f>Sheet3!$A$3:$A$8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6</c:v>
                </c:pt>
                <c:pt idx="3">
                  <c:v>15</c:v>
                </c:pt>
                <c:pt idx="4">
                  <c:v>15.33</c:v>
                </c:pt>
                <c:pt idx="5">
                  <c:v>20</c:v>
                </c:pt>
              </c:numCache>
            </c:numRef>
          </c:xVal>
          <c:yVal>
            <c:numRef>
              <c:f>Sheet3!$D$3:$D$8</c:f>
              <c:numCache>
                <c:formatCode>General</c:formatCode>
                <c:ptCount val="6"/>
                <c:pt idx="0">
                  <c:v>-6</c:v>
                </c:pt>
                <c:pt idx="1">
                  <c:v>-1</c:v>
                </c:pt>
                <c:pt idx="2">
                  <c:v>0</c:v>
                </c:pt>
                <c:pt idx="3">
                  <c:v>9</c:v>
                </c:pt>
                <c:pt idx="4">
                  <c:v>9.33</c:v>
                </c:pt>
                <c:pt idx="5">
                  <c:v>14</c:v>
                </c:pt>
              </c:numCache>
            </c:numRef>
          </c:yVal>
          <c:smooth val="1"/>
        </c:ser>
        <c:axId val="55827456"/>
        <c:axId val="55829248"/>
      </c:scatterChart>
      <c:valAx>
        <c:axId val="558274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id-ID"/>
          </a:p>
        </c:txPr>
        <c:crossAx val="55829248"/>
        <c:crosses val="autoZero"/>
        <c:crossBetween val="midCat"/>
      </c:valAx>
      <c:valAx>
        <c:axId val="55829248"/>
        <c:scaling>
          <c:orientation val="minMax"/>
          <c:max val="40"/>
          <c:min val="-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id-ID"/>
          </a:p>
        </c:txPr>
        <c:crossAx val="55827456"/>
        <c:crosses val="autoZero"/>
        <c:crossBetween val="midCat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BD03C-D1D7-4DCF-B7B0-222AB54F70D1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6472-A4F8-4DE4-9AAF-CBEFC9025DA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044DA-52FC-417D-A6E3-F3124299DBA1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3CA96-B748-42A3-8914-5C604FBBFFB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3CA96-B748-42A3-8914-5C604FBBFFB4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8CEE66-5A87-47CC-AE62-9E5DC682E1B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735238-EDEF-4632-BBB8-967811A555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CEE66-5A87-47CC-AE62-9E5DC682E1B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35238-EDEF-4632-BBB8-967811A555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CEE66-5A87-47CC-AE62-9E5DC682E1B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35238-EDEF-4632-BBB8-967811A555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CEE66-5A87-47CC-AE62-9E5DC682E1B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35238-EDEF-4632-BBB8-967811A5554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CEE66-5A87-47CC-AE62-9E5DC682E1B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35238-EDEF-4632-BBB8-967811A5554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CEE66-5A87-47CC-AE62-9E5DC682E1B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35238-EDEF-4632-BBB8-967811A5554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CEE66-5A87-47CC-AE62-9E5DC682E1B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35238-EDEF-4632-BBB8-967811A555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CEE66-5A87-47CC-AE62-9E5DC682E1B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35238-EDEF-4632-BBB8-967811A5554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CEE66-5A87-47CC-AE62-9E5DC682E1B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35238-EDEF-4632-BBB8-967811A555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8CEE66-5A87-47CC-AE62-9E5DC682E1B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35238-EDEF-4632-BBB8-967811A555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8CEE66-5A87-47CC-AE62-9E5DC682E1B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735238-EDEF-4632-BBB8-967811A5554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8CEE66-5A87-47CC-AE62-9E5DC682E1B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735238-EDEF-4632-BBB8-967811A5554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660531"/>
            <a:ext cx="8472518" cy="4911741"/>
          </a:xfrm>
        </p:spPr>
        <p:txBody>
          <a:bodyPr/>
          <a:lstStyle/>
          <a:p>
            <a:pPr algn="just"/>
            <a:r>
              <a:rPr lang="id-ID" dirty="0"/>
              <a:t>Pemerintah mengenakan pajak penjualan kepada para produsen. </a:t>
            </a:r>
            <a:endParaRPr lang="id-ID" dirty="0" smtClean="0"/>
          </a:p>
          <a:p>
            <a:pPr algn="just"/>
            <a:r>
              <a:rPr lang="id-ID" dirty="0" smtClean="0"/>
              <a:t>Pajak </a:t>
            </a:r>
            <a:r>
              <a:rPr lang="id-ID" dirty="0"/>
              <a:t>penjualan tersebut dinyatakan dengan tarif pajak (t) = satuan unit uang / satuan unit </a:t>
            </a:r>
            <a:r>
              <a:rPr lang="id-ID" dirty="0" smtClean="0"/>
              <a:t>barang.</a:t>
            </a:r>
          </a:p>
          <a:p>
            <a:pPr algn="just"/>
            <a:r>
              <a:rPr lang="id-ID" dirty="0" smtClean="0"/>
              <a:t>Pengaruh </a:t>
            </a:r>
            <a:r>
              <a:rPr lang="id-ID" dirty="0"/>
              <a:t>pajak terhadap keseimbangan harga / kuantitas di pasar </a:t>
            </a:r>
            <a:r>
              <a:rPr lang="id-ID" dirty="0" smtClean="0"/>
              <a:t>dapat dilihat pada tabel berikut :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2" y="225388"/>
            <a:ext cx="8472518" cy="1203348"/>
          </a:xfrm>
        </p:spPr>
        <p:txBody>
          <a:bodyPr>
            <a:normAutofit fontScale="90000"/>
          </a:bodyPr>
          <a:lstStyle/>
          <a:p>
            <a:r>
              <a:rPr lang="id-ID" dirty="0"/>
              <a:t/>
            </a:r>
            <a:br>
              <a:rPr lang="id-ID" dirty="0"/>
            </a:br>
            <a:r>
              <a:rPr lang="id-ID" b="1" dirty="0"/>
              <a:t>Pengaruh Pajak Terhadap Keseimbangan Pasar </a:t>
            </a:r>
            <a:br>
              <a:rPr lang="id-ID" b="1" dirty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/>
          <a:lstStyle/>
          <a:p>
            <a:pPr algn="just"/>
            <a:r>
              <a:rPr lang="id-ID" dirty="0"/>
              <a:t>Pemerintah memberikan subsidi kepada para </a:t>
            </a:r>
            <a:r>
              <a:rPr lang="id-ID" dirty="0" smtClean="0"/>
              <a:t>produsen.</a:t>
            </a:r>
          </a:p>
          <a:p>
            <a:pPr algn="just"/>
            <a:r>
              <a:rPr lang="id-ID" dirty="0" smtClean="0"/>
              <a:t>Subsidi </a:t>
            </a:r>
            <a:r>
              <a:rPr lang="id-ID" dirty="0"/>
              <a:t>tersebut dinyatakan dengan tarif subsidi (s) = satuan unit uang / satuan unit </a:t>
            </a:r>
            <a:r>
              <a:rPr lang="id-ID" dirty="0" smtClean="0"/>
              <a:t>barang.</a:t>
            </a:r>
          </a:p>
          <a:p>
            <a:pPr algn="just"/>
            <a:r>
              <a:rPr lang="id-ID" dirty="0" smtClean="0"/>
              <a:t>Pengaruh subsidi </a:t>
            </a:r>
            <a:r>
              <a:rPr lang="id-ID" dirty="0"/>
              <a:t>terhadap keseimbangan harga / kuantitas di </a:t>
            </a:r>
            <a:r>
              <a:rPr lang="id-ID" dirty="0" smtClean="0"/>
              <a:t>pasar dapat dilihat pada tabel berikut :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Pengaruh Subsidi Terhadap Keseimbangan Pasar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Pengaruh Subsidi Terhadap Keseimbangan Pasar</a:t>
            </a:r>
            <a:endParaRPr lang="id-ID" dirty="0"/>
          </a:p>
        </p:txBody>
      </p:sp>
      <p:graphicFrame>
        <p:nvGraphicFramePr>
          <p:cNvPr id="5" name="Content Placeholder 10"/>
          <p:cNvGraphicFramePr>
            <a:graphicFrameLocks/>
          </p:cNvGraphicFramePr>
          <p:nvPr/>
        </p:nvGraphicFramePr>
        <p:xfrm>
          <a:off x="714348" y="1500174"/>
          <a:ext cx="8143932" cy="4714908"/>
        </p:xfrm>
        <a:graphic>
          <a:graphicData uri="http://schemas.openxmlformats.org/drawingml/2006/table">
            <a:tbl>
              <a:tblPr/>
              <a:tblGrid>
                <a:gridCol w="2714644"/>
                <a:gridCol w="2714644"/>
                <a:gridCol w="2714644"/>
              </a:tblGrid>
              <a:tr h="1571636">
                <a:tc>
                  <a:txBody>
                    <a:bodyPr/>
                    <a:lstStyle/>
                    <a:p>
                      <a:pPr algn="ctr" fontAlgn="ctr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Sebelum</a:t>
                      </a:r>
                      <a:r>
                        <a:rPr lang="id-ID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Ada Subsidi</a:t>
                      </a:r>
                      <a:endParaRPr lang="id-ID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Sesudah</a:t>
                      </a:r>
                      <a:r>
                        <a:rPr lang="id-ID" sz="2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Ada </a:t>
                      </a:r>
                      <a:r>
                        <a:rPr lang="id-ID" sz="2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Subsidi</a:t>
                      </a:r>
                      <a:endParaRPr lang="id-ID" sz="28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d-ID" sz="2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[tarif </a:t>
                      </a:r>
                      <a:r>
                        <a:rPr lang="id-ID" sz="2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Subsidi</a:t>
                      </a:r>
                      <a:r>
                        <a:rPr lang="id-ID" sz="2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(s)]</a:t>
                      </a:r>
                      <a:r>
                        <a:rPr lang="id-ID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Fungsi Permintaan</a:t>
                      </a:r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 = f (Qd)</a:t>
                      </a:r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 = f (Qd)</a:t>
                      </a:r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d-ID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Fungsi Penawaran</a:t>
                      </a:r>
                      <a:endParaRPr lang="id-ID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 = f (Qs)</a:t>
                      </a:r>
                      <a:endParaRPr lang="id-ID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 = f (Qs) –</a:t>
                      </a:r>
                      <a:r>
                        <a:rPr lang="id-ID" sz="3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</a:t>
                      </a:r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8686800" cy="541180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d-ID" dirty="0" smtClean="0"/>
              <a:t>	Dari contoh sebelumnya:</a:t>
            </a:r>
          </a:p>
          <a:p>
            <a:pPr algn="just">
              <a:buNone/>
            </a:pPr>
            <a:r>
              <a:rPr lang="id-ID" dirty="0" smtClean="0"/>
              <a:t>	fungsi permintaan D : P = 40 – 2Q dan fungsi penawaran S : P = Q – 5</a:t>
            </a:r>
          </a:p>
          <a:p>
            <a:pPr algn="just">
              <a:buNone/>
            </a:pPr>
            <a:r>
              <a:rPr lang="id-ID" dirty="0" smtClean="0"/>
              <a:t>	Ditanyakan : </a:t>
            </a:r>
          </a:p>
          <a:p>
            <a:pPr marL="514350" indent="-514350" algn="just">
              <a:buAutoNum type="alphaLcPeriod"/>
            </a:pPr>
            <a:r>
              <a:rPr lang="id-ID" dirty="0" smtClean="0"/>
              <a:t>Bila kepada produsen tersebut pemerintah memberikan subsidi dengan tarif subsidi sebesar Rp 1 / unit barang , tentukan keseimbangan sebelum dan setelah subsidi</a:t>
            </a:r>
          </a:p>
          <a:p>
            <a:pPr marL="514350" indent="-514350" algn="just">
              <a:buAutoNum type="alphaLcPeriod"/>
            </a:pPr>
            <a:r>
              <a:rPr lang="id-ID" dirty="0" smtClean="0"/>
              <a:t>- Tarif dan total subsidi </a:t>
            </a:r>
            <a:r>
              <a:rPr lang="nb-NO" dirty="0" smtClean="0"/>
              <a:t>yang di</a:t>
            </a:r>
            <a:r>
              <a:rPr lang="id-ID" dirty="0" smtClean="0"/>
              <a:t>terima </a:t>
            </a:r>
            <a:r>
              <a:rPr lang="nb-NO" dirty="0" smtClean="0"/>
              <a:t>konsumen</a:t>
            </a:r>
            <a:endParaRPr lang="id-ID" dirty="0" smtClean="0"/>
          </a:p>
          <a:p>
            <a:pPr marL="514350" indent="-514350" algn="just">
              <a:buNone/>
            </a:pPr>
            <a:r>
              <a:rPr lang="id-ID" dirty="0" smtClean="0"/>
              <a:t>	- Tarif dan total subsidi </a:t>
            </a:r>
            <a:r>
              <a:rPr lang="nb-NO" dirty="0" smtClean="0"/>
              <a:t>yang di</a:t>
            </a:r>
            <a:r>
              <a:rPr lang="id-ID" dirty="0" smtClean="0"/>
              <a:t>terima </a:t>
            </a:r>
            <a:r>
              <a:rPr lang="nb-NO" dirty="0" smtClean="0"/>
              <a:t>produsen</a:t>
            </a:r>
            <a:endParaRPr lang="id-ID" dirty="0" smtClean="0"/>
          </a:p>
          <a:p>
            <a:pPr marL="514350" indent="-514350" algn="just">
              <a:buNone/>
            </a:pPr>
            <a:r>
              <a:rPr lang="id-ID" dirty="0" smtClean="0"/>
              <a:t>	- Total subsidi yang ditanggung pemerintah </a:t>
            </a:r>
          </a:p>
          <a:p>
            <a:pPr marL="514350" indent="-514350" algn="just">
              <a:buNone/>
            </a:pPr>
            <a:r>
              <a:rPr lang="id-ID" dirty="0" smtClean="0"/>
              <a:t>c.	Gambar grafik perubahan akibat subsidi tersebut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46158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Contoh 2</a:t>
            </a:r>
            <a:endParaRPr lang="id-ID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a.	Keseimbangan Pasar</a:t>
            </a:r>
          </a:p>
          <a:p>
            <a:r>
              <a:rPr lang="id-ID" dirty="0" smtClean="0"/>
              <a:t>Keseimbangan pasar sebelum ada subsidi</a:t>
            </a:r>
          </a:p>
          <a:p>
            <a:pPr>
              <a:buNone/>
            </a:pPr>
            <a:r>
              <a:rPr lang="id-ID" dirty="0" smtClean="0"/>
              <a:t>	           D = S </a:t>
            </a:r>
          </a:p>
          <a:p>
            <a:pPr>
              <a:buNone/>
            </a:pPr>
            <a:r>
              <a:rPr lang="id-ID" dirty="0" smtClean="0"/>
              <a:t>   40 – 2Q = Q – 5</a:t>
            </a:r>
          </a:p>
          <a:p>
            <a:pPr>
              <a:buNone/>
            </a:pPr>
            <a:r>
              <a:rPr lang="id-ID" dirty="0" smtClean="0"/>
              <a:t>– 2Q  – Q = – 5 – 40</a:t>
            </a:r>
          </a:p>
          <a:p>
            <a:pPr>
              <a:buNone/>
            </a:pPr>
            <a:r>
              <a:rPr lang="id-ID" dirty="0" smtClean="0"/>
              <a:t>        – 3Q = – 45</a:t>
            </a:r>
          </a:p>
          <a:p>
            <a:pPr>
              <a:buNone/>
            </a:pPr>
            <a:r>
              <a:rPr lang="id-ID" dirty="0" smtClean="0"/>
              <a:t>              Q = 15 → Qe = 15</a:t>
            </a:r>
          </a:p>
          <a:p>
            <a:pPr>
              <a:buNone/>
            </a:pPr>
            <a:r>
              <a:rPr lang="id-ID" dirty="0" smtClean="0"/>
              <a:t>S :    P = Q – 5</a:t>
            </a:r>
          </a:p>
          <a:p>
            <a:pPr>
              <a:buNone/>
            </a:pPr>
            <a:r>
              <a:rPr lang="id-ID" dirty="0" smtClean="0"/>
              <a:t>        P = 15 – 5</a:t>
            </a:r>
          </a:p>
          <a:p>
            <a:pPr>
              <a:buNone/>
            </a:pPr>
            <a:r>
              <a:rPr lang="id-ID" dirty="0" smtClean="0"/>
              <a:t>        P = 10 → Pe = 10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96908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Jawab </a:t>
            </a:r>
            <a:endParaRPr lang="id-ID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340369"/>
          </a:xfrm>
        </p:spPr>
        <p:txBody>
          <a:bodyPr>
            <a:normAutofit/>
          </a:bodyPr>
          <a:lstStyle/>
          <a:p>
            <a:r>
              <a:rPr lang="id-ID" dirty="0" smtClean="0"/>
              <a:t>Keseimbangan pasar setelah ada subsidi</a:t>
            </a:r>
          </a:p>
          <a:p>
            <a:pPr>
              <a:buNone/>
            </a:pPr>
            <a:r>
              <a:rPr lang="id-ID" dirty="0" smtClean="0"/>
              <a:t>	S’ : P – s  → P = Q – 5 – 1 </a:t>
            </a:r>
          </a:p>
          <a:p>
            <a:pPr>
              <a:buNone/>
            </a:pPr>
            <a:r>
              <a:rPr lang="id-ID" dirty="0" smtClean="0"/>
              <a:t>	 S’ : P = Q – 6</a:t>
            </a:r>
          </a:p>
          <a:p>
            <a:pPr>
              <a:buNone/>
            </a:pPr>
            <a:r>
              <a:rPr lang="id-ID" dirty="0" smtClean="0"/>
              <a:t>              D = S’</a:t>
            </a:r>
          </a:p>
          <a:p>
            <a:pPr>
              <a:buNone/>
            </a:pPr>
            <a:r>
              <a:rPr lang="id-ID" dirty="0" smtClean="0"/>
              <a:t>   40 – 2Q = Q – 6</a:t>
            </a:r>
          </a:p>
          <a:p>
            <a:pPr>
              <a:buNone/>
            </a:pPr>
            <a:r>
              <a:rPr lang="id-ID" dirty="0" smtClean="0"/>
              <a:t>– 2Q  – Q = – 6 – 40</a:t>
            </a:r>
          </a:p>
          <a:p>
            <a:pPr>
              <a:buNone/>
            </a:pPr>
            <a:r>
              <a:rPr lang="id-ID" dirty="0" smtClean="0"/>
              <a:t>        – 3Q = – 46</a:t>
            </a:r>
          </a:p>
          <a:p>
            <a:pPr algn="r">
              <a:buNone/>
            </a:pPr>
            <a:r>
              <a:rPr lang="id-ID" dirty="0" smtClean="0"/>
              <a:t>              Q = 15,33 → Qe’ = 15,33</a:t>
            </a:r>
          </a:p>
          <a:p>
            <a:pPr>
              <a:buNone/>
            </a:pPr>
            <a:r>
              <a:rPr lang="id-ID" dirty="0" smtClean="0"/>
              <a:t>S’ :    P = Q – 6</a:t>
            </a:r>
          </a:p>
          <a:p>
            <a:pPr>
              <a:buNone/>
            </a:pPr>
            <a:r>
              <a:rPr lang="id-ID" dirty="0" smtClean="0"/>
              <a:t>         P = 15,33 – 6</a:t>
            </a:r>
          </a:p>
          <a:p>
            <a:pPr>
              <a:buNone/>
            </a:pPr>
            <a:r>
              <a:rPr lang="id-ID" dirty="0" smtClean="0"/>
              <a:t>         P = 9,33 → Pe’ = 9,33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/>
          <a:lstStyle/>
          <a:p>
            <a:pPr algn="just"/>
            <a:r>
              <a:rPr lang="sv-SE" dirty="0" smtClean="0"/>
              <a:t>Adanya pemberian subsidi dari pemerintah kepada produsen teryata menghasilkan :</a:t>
            </a:r>
            <a:endParaRPr lang="id-ID" dirty="0" smtClean="0"/>
          </a:p>
          <a:p>
            <a:pPr marL="514350" indent="-514350" algn="just">
              <a:buAutoNum type="arabicPeriod"/>
            </a:pPr>
            <a:r>
              <a:rPr lang="id-ID" dirty="0" smtClean="0"/>
              <a:t>Keseimbangan harga setelah ada subsidi lebih rendah dari pada keseimbangan harga sebelum subsidi : Pe’ = 9,33 → Pe = 10</a:t>
            </a:r>
          </a:p>
          <a:p>
            <a:pPr marL="514350" indent="-514350" algn="just">
              <a:buAutoNum type="arabicPeriod"/>
            </a:pPr>
            <a:r>
              <a:rPr lang="id-ID" dirty="0" smtClean="0"/>
              <a:t>Keseimbangan kuantitas setelah ada subsidi lebih tinggi dari pada keseimbangan kuantitas sebelum subsidi : Qe’ = 15,33 → Qe = 15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143668"/>
          </a:xfrm>
        </p:spPr>
        <p:txBody>
          <a:bodyPr>
            <a:normAutofit/>
          </a:bodyPr>
          <a:lstStyle/>
          <a:p>
            <a:pPr marL="514350" indent="-514350" algn="just">
              <a:buAutoNum type="alphaLcPeriod" startAt="2"/>
            </a:pPr>
            <a:r>
              <a:rPr lang="id-ID" dirty="0" smtClean="0"/>
              <a:t>Tarif dan total subsidi </a:t>
            </a:r>
          </a:p>
          <a:p>
            <a:pPr marL="514350" indent="-514350" algn="just"/>
            <a:r>
              <a:rPr lang="id-ID" dirty="0" smtClean="0"/>
              <a:t>Tarif subsidi yang diberikan oleh pemerintah kepada produsen s = 1 / unit. </a:t>
            </a:r>
          </a:p>
          <a:p>
            <a:pPr marL="514350" indent="-514350" algn="just"/>
            <a:r>
              <a:rPr lang="id-ID" dirty="0" smtClean="0"/>
              <a:t>Akan tetapi produsen tidak menikmatinya sendiri.</a:t>
            </a:r>
          </a:p>
          <a:p>
            <a:pPr marL="514350" indent="-514350" algn="just"/>
            <a:r>
              <a:rPr lang="id-ID" dirty="0" smtClean="0"/>
              <a:t>Sebagian dari subsidi tersebut diberikannya kepada konsumen.</a:t>
            </a:r>
          </a:p>
          <a:p>
            <a:pPr marL="514350" indent="-514350" algn="just"/>
            <a:r>
              <a:rPr lang="id-ID" dirty="0" smtClean="0"/>
              <a:t>Tarif subsidi yang diberikan produsen kepada konsumen terasakan dengan adanya penuntas keseimbangan harga dari Pe = 10→Pe’ = 9,33 </a:t>
            </a:r>
          </a:p>
          <a:p>
            <a:pPr marL="514350" indent="-514350" algn="just"/>
            <a:r>
              <a:rPr lang="id-ID" dirty="0" smtClean="0"/>
              <a:t>Maka besarnya tarif dan total subsidi untuk produsen dan konsumen adalah sebagai berikut :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06" y="642918"/>
          <a:ext cx="8929750" cy="5753854"/>
        </p:xfrm>
        <a:graphic>
          <a:graphicData uri="http://schemas.openxmlformats.org/drawingml/2006/table">
            <a:tbl>
              <a:tblPr/>
              <a:tblGrid>
                <a:gridCol w="4429156"/>
                <a:gridCol w="4500594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Tarif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Subsidi</a:t>
                      </a:r>
                      <a:endParaRPr lang="id-ID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Subsidi</a:t>
                      </a:r>
                      <a:endParaRPr lang="id-ID" sz="3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Tarif subsidi yang diberikan</a:t>
                      </a:r>
                      <a:r>
                        <a:rPr lang="id-ID" sz="2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produsen kepada konsumen :</a:t>
                      </a:r>
                    </a:p>
                    <a:p>
                      <a:pPr algn="ctr" fontAlgn="ctr"/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sk=Pe </a:t>
                      </a:r>
                      <a:r>
                        <a:rPr lang="id-ID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Pe’ </a:t>
                      </a:r>
                      <a:r>
                        <a:rPr lang="id-ID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</a:t>
                      </a:r>
                      <a:r>
                        <a:rPr lang="id-ID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9,33 </a:t>
                      </a:r>
                      <a:r>
                        <a:rPr lang="id-ID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subsidi yang diterima konsumen :</a:t>
                      </a:r>
                    </a:p>
                    <a:p>
                      <a:pPr algn="ctr" fontAlgn="ctr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Sk </a:t>
                      </a:r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sk </a:t>
                      </a:r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Qe</a:t>
                      </a:r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’=0,67 </a:t>
                      </a:r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</a:t>
                      </a:r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15,33 </a:t>
                      </a:r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10,27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25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Tarif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subsidi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yang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r>
                        <a:rPr lang="id-ID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produsen :</a:t>
                      </a:r>
                    </a:p>
                    <a:p>
                      <a:pPr algn="ctr" fontAlgn="ctr"/>
                      <a:r>
                        <a:rPr lang="id-ID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 </a:t>
                      </a:r>
                      <a:r>
                        <a:rPr lang="id-ID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 </a:t>
                      </a:r>
                      <a:r>
                        <a:rPr lang="id-ID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id-ID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sk </a:t>
                      </a:r>
                      <a:r>
                        <a:rPr lang="id-ID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id-ID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id-ID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0,67 </a:t>
                      </a:r>
                      <a:r>
                        <a:rPr lang="id-ID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  <a:endParaRPr lang="id-ID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subsidi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yang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diterima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produsen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  <a:p>
                      <a:pPr algn="ctr" fontAlgn="ctr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 </a:t>
                      </a:r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 </a:t>
                      </a:r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Qe</a:t>
                      </a:r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’=0,33 </a:t>
                      </a:r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</a:t>
                      </a:r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15,33 </a:t>
                      </a:r>
                      <a:r>
                        <a:rPr lang="id-ID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5,06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25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Tarif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subsidi yang diberikan</a:t>
                      </a:r>
                      <a:r>
                        <a:rPr lang="id-ID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pemerintah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kepada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produsen:</a:t>
                      </a:r>
                    </a:p>
                    <a:p>
                      <a:pPr algn="ctr" fontAlgn="ctr"/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 unit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subsidi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yang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ditanggung</a:t>
                      </a:r>
                      <a:r>
                        <a:rPr lang="id-ID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pemerintah :</a:t>
                      </a:r>
                    </a:p>
                    <a:p>
                      <a:pPr algn="ctr" fontAlgn="ctr"/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id-ID" sz="2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 s </a:t>
                      </a:r>
                      <a:r>
                        <a:rPr lang="id-ID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Qe’ = 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x 15,33 </a:t>
                      </a:r>
                      <a:r>
                        <a:rPr lang="id-ID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15,33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9"/>
            <a:ext cx="8229600" cy="928694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c. Gambar Grafik</a:t>
            </a:r>
            <a:endParaRPr lang="id-ID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42910" y="928670"/>
          <a:ext cx="685804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Isosceles Triangle 4"/>
          <p:cNvSpPr/>
          <p:nvPr/>
        </p:nvSpPr>
        <p:spPr>
          <a:xfrm flipH="1">
            <a:off x="4786314" y="4429132"/>
            <a:ext cx="285752" cy="14287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" name="Isosceles Triangle 5"/>
          <p:cNvSpPr/>
          <p:nvPr/>
        </p:nvSpPr>
        <p:spPr>
          <a:xfrm flipH="1">
            <a:off x="7572396" y="3929066"/>
            <a:ext cx="285752" cy="14287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4786314" y="4357694"/>
            <a:ext cx="142876" cy="14287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43834" y="3500438"/>
            <a:ext cx="142876" cy="14287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8001024" y="3286124"/>
            <a:ext cx="335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d-ID" sz="2400" dirty="0" smtClean="0"/>
              <a:t>E</a:t>
            </a:r>
            <a:endParaRPr lang="id-ID" sz="2400" dirty="0"/>
          </a:p>
        </p:txBody>
      </p:sp>
      <p:sp>
        <p:nvSpPr>
          <p:cNvPr id="10" name="Rectangle 9"/>
          <p:cNvSpPr/>
          <p:nvPr/>
        </p:nvSpPr>
        <p:spPr>
          <a:xfrm>
            <a:off x="8022866" y="3753153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d-ID" sz="2400" dirty="0" smtClean="0"/>
              <a:t>E’</a:t>
            </a:r>
            <a:endParaRPr lang="id-ID" sz="2400" dirty="0"/>
          </a:p>
        </p:txBody>
      </p:sp>
      <p:sp>
        <p:nvSpPr>
          <p:cNvPr id="11" name="Rectangle 10"/>
          <p:cNvSpPr/>
          <p:nvPr/>
        </p:nvSpPr>
        <p:spPr>
          <a:xfrm>
            <a:off x="6143636" y="528638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d-ID" sz="2400" dirty="0" smtClean="0"/>
              <a:t>D</a:t>
            </a:r>
            <a:endParaRPr lang="id-ID" sz="2400" dirty="0"/>
          </a:p>
        </p:txBody>
      </p:sp>
      <p:sp>
        <p:nvSpPr>
          <p:cNvPr id="12" name="Rectangle 11"/>
          <p:cNvSpPr/>
          <p:nvPr/>
        </p:nvSpPr>
        <p:spPr>
          <a:xfrm>
            <a:off x="6072198" y="3429000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d-ID" sz="2400" dirty="0" smtClean="0"/>
              <a:t>S</a:t>
            </a:r>
            <a:endParaRPr lang="id-ID" sz="2400" dirty="0"/>
          </a:p>
        </p:txBody>
      </p:sp>
      <p:sp>
        <p:nvSpPr>
          <p:cNvPr id="13" name="Rectangle 12"/>
          <p:cNvSpPr/>
          <p:nvPr/>
        </p:nvSpPr>
        <p:spPr>
          <a:xfrm>
            <a:off x="6143636" y="3857628"/>
            <a:ext cx="400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d-ID" sz="2400" dirty="0" smtClean="0"/>
              <a:t>S’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515352" cy="5454657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id-ID" dirty="0" smtClean="0"/>
              <a:t>Sebuah perusahaan menjual produk dengan fungsi penawaran Qs = 5000 + 2P sedangkan fungsi permintaannya Qd = 25000 – 2P.</a:t>
            </a:r>
          </a:p>
          <a:p>
            <a:pPr marL="514350" indent="-514350" algn="just">
              <a:buNone/>
            </a:pPr>
            <a:r>
              <a:rPr lang="id-ID" dirty="0" smtClean="0"/>
              <a:t>	Jika pemerintah memberikan subsidi sebesar Rp. 1000/unit </a:t>
            </a:r>
          </a:p>
          <a:p>
            <a:pPr marL="514350" indent="-514350" algn="just">
              <a:buNone/>
            </a:pPr>
            <a:r>
              <a:rPr lang="id-ID" dirty="0" smtClean="0"/>
              <a:t>	Tentukan :</a:t>
            </a:r>
          </a:p>
          <a:p>
            <a:pPr marL="914400" lvl="1" indent="-514350" algn="just">
              <a:buAutoNum type="alphaLcPeriod"/>
            </a:pPr>
            <a:r>
              <a:rPr lang="id-ID" sz="3200" dirty="0" smtClean="0"/>
              <a:t>Berapa jumlah produk yang dijual dan harga jual produk pada keseimbangan pasar sebelum dan setelah subsidi?</a:t>
            </a:r>
          </a:p>
          <a:p>
            <a:pPr marL="914400" lvl="1" indent="-514350" algn="just">
              <a:buAutoNum type="alphaLcPeriod"/>
            </a:pPr>
            <a:r>
              <a:rPr lang="id-ID" sz="3200" dirty="0" smtClean="0"/>
              <a:t>Berapa tarif dan total subsidi yang diterima konsumen dan produsen serta tarif dan total subsidi yang ditanggung pemerintah?</a:t>
            </a:r>
          </a:p>
          <a:p>
            <a:pPr marL="914400" lvl="1" indent="-514350" algn="just">
              <a:buAutoNum type="alphaLcPeriod"/>
            </a:pPr>
            <a:r>
              <a:rPr lang="id-ID" sz="3200" dirty="0" smtClean="0"/>
              <a:t>Gambarkan grafiknya ?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96908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Latihan </a:t>
            </a:r>
            <a:endParaRPr lang="id-ID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28595" y="1571611"/>
          <a:ext cx="8143932" cy="4714908"/>
        </p:xfrm>
        <a:graphic>
          <a:graphicData uri="http://schemas.openxmlformats.org/drawingml/2006/table">
            <a:tbl>
              <a:tblPr/>
              <a:tblGrid>
                <a:gridCol w="2714644"/>
                <a:gridCol w="2714644"/>
                <a:gridCol w="2714644"/>
              </a:tblGrid>
              <a:tr h="1571636">
                <a:tc>
                  <a:txBody>
                    <a:bodyPr/>
                    <a:lstStyle/>
                    <a:p>
                      <a:pPr algn="ctr" fontAlgn="ctr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Sebelum</a:t>
                      </a:r>
                      <a:r>
                        <a:rPr lang="id-ID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Ada Pajak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Sesudah</a:t>
                      </a:r>
                      <a:r>
                        <a:rPr lang="id-ID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Ada Pajak</a:t>
                      </a:r>
                    </a:p>
                    <a:p>
                      <a:pPr algn="ctr" fontAlgn="ctr"/>
                      <a:r>
                        <a:rPr lang="id-ID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[tarif pajak (t)]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Fungsi Permintaan</a:t>
                      </a:r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 = f (Qd)</a:t>
                      </a:r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 = f (Qd)</a:t>
                      </a:r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d-ID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Fungsi Penawaran</a:t>
                      </a:r>
                      <a:endParaRPr lang="id-ID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 = f (Qs)</a:t>
                      </a:r>
                      <a:endParaRPr lang="id-ID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 = f (Qs) + t</a:t>
                      </a:r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Pengaruh Pajak Terhadap Keseimbangan Pasar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2. Diketahui :</a:t>
            </a:r>
          </a:p>
          <a:p>
            <a:pPr algn="just">
              <a:buNone/>
            </a:pPr>
            <a:r>
              <a:rPr lang="id-ID" dirty="0" smtClean="0"/>
              <a:t>	Fungsi permintaan : P = Q</a:t>
            </a:r>
            <a:r>
              <a:rPr lang="id-ID" baseline="30000" dirty="0" smtClean="0"/>
              <a:t>2</a:t>
            </a:r>
            <a:r>
              <a:rPr lang="id-ID" dirty="0" smtClean="0"/>
              <a:t> – 4</a:t>
            </a:r>
          </a:p>
          <a:p>
            <a:pPr algn="just">
              <a:buNone/>
            </a:pPr>
            <a:r>
              <a:rPr lang="id-ID" dirty="0" smtClean="0"/>
              <a:t>	Fungsi penawaran : P = 4 + 2Q</a:t>
            </a:r>
          </a:p>
          <a:p>
            <a:pPr marL="514350" indent="-514350" algn="just">
              <a:buAutoNum type="alphaLcPeriod"/>
            </a:pPr>
            <a:r>
              <a:rPr lang="id-ID" dirty="0" smtClean="0"/>
              <a:t>Jika pemerintah menetapkan pajak t=2/unit. Tentukan keseimbangan pasar sebelum dan sesudah pajak ?</a:t>
            </a:r>
          </a:p>
          <a:p>
            <a:pPr marL="514350" indent="-514350" algn="just">
              <a:buAutoNum type="alphaLcPeriod"/>
            </a:pPr>
            <a:r>
              <a:rPr lang="id-ID" dirty="0" smtClean="0"/>
              <a:t>Hitung besarnya tarif dan total pajak yang ditanggung oleh konsumen dan produsen serta tarif dan total pajak yang diterima pemerintah ?</a:t>
            </a:r>
          </a:p>
          <a:p>
            <a:pPr marL="514350" indent="-514350" algn="just">
              <a:buAutoNum type="alphaLcPeriod"/>
            </a:pPr>
            <a:r>
              <a:rPr lang="id-ID" dirty="0" smtClean="0"/>
              <a:t>Gambarkan grafik perubahannya.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1071538" y="1000125"/>
            <a:ext cx="7858150" cy="1785938"/>
          </a:xfrm>
        </p:spPr>
        <p:txBody>
          <a:bodyPr/>
          <a:lstStyle/>
          <a:p>
            <a:pPr eaLnBrk="1" hangingPunct="1"/>
            <a:r>
              <a:rPr lang="pt-BR" b="1" dirty="0" smtClean="0"/>
              <a:t>KESEIMBANGAN PASAR DUA MACAM PRODUK</a:t>
            </a:r>
            <a:endParaRPr lang="en-US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2997201"/>
            <a:ext cx="7742263" cy="2860692"/>
          </a:xfrm>
        </p:spPr>
        <p:txBody>
          <a:bodyPr rtlCol="0"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matematis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 smtClean="0"/>
              <a:t>beinteraksi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endParaRPr lang="en-US" dirty="0" smtClean="0"/>
          </a:p>
          <a:p>
            <a:pPr marL="514350" indent="-514350" eaLnBrk="1" hangingPunct="1">
              <a:buFont typeface="Arial" charset="0"/>
              <a:buAutoNum type="arabicParenBoth"/>
              <a:defRPr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 eaLnBrk="1" hangingPunct="1">
              <a:buFont typeface="Arial" charset="0"/>
              <a:buAutoNum type="arabicParenBoth"/>
              <a:defRPr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/>
              <a:t>lain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endParaRPr lang="fr-C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2643188" y="1000125"/>
            <a:ext cx="6286500" cy="1785938"/>
          </a:xfrm>
        </p:spPr>
        <p:txBody>
          <a:bodyPr/>
          <a:lstStyle/>
          <a:p>
            <a:pPr eaLnBrk="1" hangingPunct="1"/>
            <a:r>
              <a:rPr lang="pt-BR" b="1" smtClean="0"/>
              <a:t>KESEIMBANGAN PASAR DUA MACAM PRODUK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Qdx = f (Px, Py)</a:t>
            </a:r>
          </a:p>
          <a:p>
            <a:r>
              <a:rPr lang="id-ID" dirty="0" smtClean="0"/>
              <a:t>Qdy = g (Py, Px)</a:t>
            </a:r>
          </a:p>
          <a:p>
            <a:endParaRPr lang="id-ID" dirty="0" smtClean="0"/>
          </a:p>
          <a:p>
            <a:r>
              <a:rPr lang="id-ID" dirty="0" smtClean="0"/>
              <a:t>Qdx = Jumlah permintaan akan x</a:t>
            </a:r>
          </a:p>
          <a:p>
            <a:r>
              <a:rPr lang="id-ID" dirty="0" smtClean="0"/>
              <a:t>Qdy = Jumlah permintaan akan y</a:t>
            </a:r>
          </a:p>
          <a:p>
            <a:r>
              <a:rPr lang="id-ID" dirty="0" smtClean="0"/>
              <a:t>Px = Harga x per unit</a:t>
            </a:r>
          </a:p>
          <a:p>
            <a:r>
              <a:rPr lang="id-ID" dirty="0" smtClean="0"/>
              <a:t>Py = Harga Y per unit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2643188" y="1000125"/>
            <a:ext cx="6286500" cy="1785938"/>
          </a:xfrm>
        </p:spPr>
        <p:txBody>
          <a:bodyPr/>
          <a:lstStyle/>
          <a:p>
            <a:pPr eaLnBrk="1" hangingPunct="1"/>
            <a:r>
              <a:rPr lang="pt-BR" b="1" smtClean="0"/>
              <a:t>KESEIMBANGAN PASAR DUA MACAM PRODUK</a:t>
            </a:r>
            <a:endParaRPr lang="en-US" smtClean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2852738"/>
            <a:ext cx="6472237" cy="23764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2643188" y="1000125"/>
            <a:ext cx="6286500" cy="1785938"/>
          </a:xfrm>
        </p:spPr>
        <p:txBody>
          <a:bodyPr/>
          <a:lstStyle/>
          <a:p>
            <a:pPr eaLnBrk="1" hangingPunct="1"/>
            <a:r>
              <a:rPr lang="pt-BR" b="1" smtClean="0"/>
              <a:t>KESEIMBANGAN PASAR DUA MACAM PRODUK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413" y="2852738"/>
            <a:ext cx="6275387" cy="327342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it-IT" sz="2400" dirty="0" smtClean="0"/>
              <a:t>Dimana</a:t>
            </a:r>
          </a:p>
          <a:p>
            <a:pPr eaLnBrk="1" hangingPunct="1">
              <a:defRPr/>
            </a:pPr>
            <a:r>
              <a:rPr lang="it-IT" sz="2400" dirty="0" smtClean="0"/>
              <a:t>Q</a:t>
            </a:r>
            <a:r>
              <a:rPr lang="it-IT" sz="2400" baseline="-25000" dirty="0" smtClean="0"/>
              <a:t>dx</a:t>
            </a:r>
            <a:r>
              <a:rPr lang="it-IT" sz="2400" dirty="0" smtClean="0"/>
              <a:t> </a:t>
            </a:r>
            <a:r>
              <a:rPr lang="it-IT" sz="2400" dirty="0"/>
              <a:t>= Jumlah yang diminta dari produk X</a:t>
            </a:r>
          </a:p>
          <a:p>
            <a:pPr eaLnBrk="1" hangingPunct="1">
              <a:defRPr/>
            </a:pPr>
            <a:r>
              <a:rPr lang="en-US" sz="2400" dirty="0" err="1"/>
              <a:t>Q</a:t>
            </a:r>
            <a:r>
              <a:rPr lang="en-US" sz="2400" baseline="-25000" dirty="0" err="1"/>
              <a:t>dy</a:t>
            </a:r>
            <a:r>
              <a:rPr lang="en-US" sz="2400" dirty="0"/>
              <a:t> = </a:t>
            </a:r>
            <a:r>
              <a:rPr lang="en-US" sz="2400" dirty="0" err="1"/>
              <a:t>Jumlah</a:t>
            </a:r>
            <a:r>
              <a:rPr lang="en-US" sz="2400" dirty="0"/>
              <a:t> yang </a:t>
            </a:r>
            <a:r>
              <a:rPr lang="en-US" sz="2400" dirty="0" err="1"/>
              <a:t>diminta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</a:t>
            </a:r>
          </a:p>
          <a:p>
            <a:pPr eaLnBrk="1" hangingPunct="1">
              <a:defRPr/>
            </a:pPr>
            <a:r>
              <a:rPr lang="en-US" sz="2400" dirty="0" err="1"/>
              <a:t>Q</a:t>
            </a:r>
            <a:r>
              <a:rPr lang="en-US" sz="2400" baseline="-25000" dirty="0" err="1"/>
              <a:t>sx</a:t>
            </a:r>
            <a:r>
              <a:rPr lang="en-US" sz="2400" dirty="0"/>
              <a:t> = </a:t>
            </a:r>
            <a:r>
              <a:rPr lang="en-US" sz="2400" dirty="0" err="1"/>
              <a:t>Jumlah</a:t>
            </a:r>
            <a:r>
              <a:rPr lang="en-US" sz="2400" dirty="0"/>
              <a:t> yang </a:t>
            </a:r>
            <a:r>
              <a:rPr lang="en-US" sz="2400" dirty="0" err="1"/>
              <a:t>ditawarkan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X</a:t>
            </a:r>
          </a:p>
          <a:p>
            <a:pPr eaLnBrk="1" hangingPunct="1">
              <a:defRPr/>
            </a:pPr>
            <a:r>
              <a:rPr lang="en-US" sz="2400" dirty="0" err="1"/>
              <a:t>Q</a:t>
            </a:r>
            <a:r>
              <a:rPr lang="en-US" sz="2400" baseline="-25000" dirty="0" err="1"/>
              <a:t>sy</a:t>
            </a:r>
            <a:r>
              <a:rPr lang="en-US" sz="2400" dirty="0"/>
              <a:t> = </a:t>
            </a:r>
            <a:r>
              <a:rPr lang="en-US" sz="2400" dirty="0" err="1"/>
              <a:t>Jumlah</a:t>
            </a:r>
            <a:r>
              <a:rPr lang="en-US" sz="2400" dirty="0"/>
              <a:t> yang </a:t>
            </a:r>
            <a:r>
              <a:rPr lang="en-US" sz="2400" dirty="0" err="1"/>
              <a:t>ditawarkan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</a:t>
            </a:r>
          </a:p>
          <a:p>
            <a:pPr eaLnBrk="1" hangingPunct="1">
              <a:defRPr/>
            </a:pPr>
            <a:r>
              <a:rPr lang="en-US" sz="2400" dirty="0" err="1"/>
              <a:t>P</a:t>
            </a:r>
            <a:r>
              <a:rPr lang="en-US" sz="2400" baseline="-25000" dirty="0" err="1"/>
              <a:t>x</a:t>
            </a:r>
            <a:r>
              <a:rPr lang="en-US" sz="2400" dirty="0"/>
              <a:t> =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smtClean="0"/>
              <a:t>X</a:t>
            </a:r>
          </a:p>
          <a:p>
            <a:pPr eaLnBrk="1" hangingPunct="1">
              <a:defRPr/>
            </a:pPr>
            <a:r>
              <a:rPr lang="en-US" sz="2400" dirty="0" err="1"/>
              <a:t>P</a:t>
            </a:r>
            <a:r>
              <a:rPr lang="en-US" sz="2400" baseline="-25000" dirty="0" err="1"/>
              <a:t>y</a:t>
            </a:r>
            <a:r>
              <a:rPr lang="en-US" sz="2400" dirty="0"/>
              <a:t> =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</a:t>
            </a:r>
          </a:p>
          <a:p>
            <a:pPr eaLnBrk="1" hangingPunct="1">
              <a:defRPr/>
            </a:pPr>
            <a:r>
              <a:rPr lang="pt-BR" sz="2400" dirty="0"/>
              <a:t>a</a:t>
            </a:r>
            <a:r>
              <a:rPr lang="pt-BR" sz="2400" baseline="-25000" dirty="0"/>
              <a:t>0</a:t>
            </a:r>
            <a:r>
              <a:rPr lang="pt-BR" sz="2400" dirty="0"/>
              <a:t>, b</a:t>
            </a:r>
            <a:r>
              <a:rPr lang="pt-BR" sz="2400" baseline="-25000" dirty="0"/>
              <a:t>0</a:t>
            </a:r>
            <a:r>
              <a:rPr lang="pt-BR" sz="2400" dirty="0"/>
              <a:t>, m</a:t>
            </a:r>
            <a:r>
              <a:rPr lang="pt-BR" sz="2400" baseline="-25000" dirty="0"/>
              <a:t>0</a:t>
            </a:r>
            <a:r>
              <a:rPr lang="pt-BR" sz="2400" dirty="0"/>
              <a:t>, dan n</a:t>
            </a:r>
            <a:r>
              <a:rPr lang="pt-BR" sz="2400" baseline="-25000" dirty="0"/>
              <a:t>0</a:t>
            </a:r>
            <a:r>
              <a:rPr lang="pt-BR" sz="2400" dirty="0"/>
              <a:t> adalah konstanta.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2643188" y="1000125"/>
            <a:ext cx="6286500" cy="1785938"/>
          </a:xfrm>
        </p:spPr>
        <p:txBody>
          <a:bodyPr/>
          <a:lstStyle/>
          <a:p>
            <a:pPr eaLnBrk="1" hangingPunct="1"/>
            <a:r>
              <a:rPr lang="pt-BR" b="1" smtClean="0"/>
              <a:t>KESEIMBANGAN PASAR DUA MACAM PRODUK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413" y="2852738"/>
            <a:ext cx="6275387" cy="32734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 err="1"/>
              <a:t>Syarat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:</a:t>
            </a:r>
          </a:p>
          <a:p>
            <a:pPr eaLnBrk="1" hangingPunct="1">
              <a:defRPr/>
            </a:pPr>
            <a:r>
              <a:rPr lang="en-US" sz="2400" b="1" dirty="0" err="1"/>
              <a:t>Q</a:t>
            </a:r>
            <a:r>
              <a:rPr lang="en-US" sz="2400" b="1" baseline="-25000" dirty="0" err="1"/>
              <a:t>sx</a:t>
            </a:r>
            <a:r>
              <a:rPr lang="en-US" sz="2400" b="1" dirty="0"/>
              <a:t> = </a:t>
            </a:r>
            <a:r>
              <a:rPr lang="en-US" sz="2400" b="1" dirty="0" err="1"/>
              <a:t>Q</a:t>
            </a:r>
            <a:r>
              <a:rPr lang="en-US" sz="2400" b="1" baseline="-25000" dirty="0" err="1"/>
              <a:t>dx</a:t>
            </a:r>
            <a:r>
              <a:rPr lang="en-US" sz="2400" b="1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b="1" dirty="0" err="1"/>
              <a:t>Q</a:t>
            </a:r>
            <a:r>
              <a:rPr lang="en-US" sz="2400" b="1" baseline="-25000" dirty="0" err="1"/>
              <a:t>sy</a:t>
            </a:r>
            <a:r>
              <a:rPr lang="en-US" sz="2400" b="1" dirty="0"/>
              <a:t> = </a:t>
            </a:r>
            <a:r>
              <a:rPr lang="en-US" sz="2400" b="1" dirty="0" err="1"/>
              <a:t>Q</a:t>
            </a:r>
            <a:r>
              <a:rPr lang="en-US" sz="2400" b="1" baseline="-25000" dirty="0" err="1"/>
              <a:t>dy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2643188" y="1000125"/>
            <a:ext cx="6286500" cy="1785938"/>
          </a:xfrm>
        </p:spPr>
        <p:txBody>
          <a:bodyPr/>
          <a:lstStyle/>
          <a:p>
            <a:pPr eaLnBrk="1" hangingPunct="1"/>
            <a:r>
              <a:rPr lang="pt-BR" b="1" smtClean="0"/>
              <a:t>KESEIMBANGAN PASAR DUA MACAM PRODUK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39750" y="2852738"/>
            <a:ext cx="8147050" cy="32734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400" smtClean="0"/>
              <a:t>Contoh: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400" smtClean="0"/>
              <a:t>Diketahui fungsi permintaan dan fungsi penawaran dari dua macam produk yang mempunyai hubungan substitusi sebagai berikut:</a:t>
            </a:r>
          </a:p>
          <a:p>
            <a:pPr marL="0" indent="0" eaLnBrk="1" hangingPunct="1">
              <a:buFont typeface="Arial" charset="0"/>
              <a:buNone/>
            </a:pPr>
            <a:endParaRPr lang="en-US" sz="2400" smtClean="0"/>
          </a:p>
          <a:p>
            <a:pPr marL="0" indent="0" eaLnBrk="1" hangingPunct="1">
              <a:buFont typeface="Arial" charset="0"/>
              <a:buNone/>
            </a:pPr>
            <a:endParaRPr lang="en-US" sz="2400" smtClean="0"/>
          </a:p>
          <a:p>
            <a:pPr marL="0" indent="0" eaLnBrk="1" hangingPunct="1">
              <a:buFont typeface="Arial" charset="0"/>
              <a:buNone/>
            </a:pPr>
            <a:endParaRPr lang="en-US" sz="2400" smtClean="0"/>
          </a:p>
          <a:p>
            <a:pPr marL="0" indent="0" eaLnBrk="1" hangingPunct="1">
              <a:buFont typeface="Arial" charset="0"/>
              <a:buNone/>
            </a:pPr>
            <a:r>
              <a:rPr lang="en-US" sz="2400" smtClean="0"/>
              <a:t>Carilah harga dan jumlah keseimbangan pasar!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4437063"/>
            <a:ext cx="27193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400550"/>
            <a:ext cx="28559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2643188" y="1000125"/>
            <a:ext cx="6286500" cy="1785938"/>
          </a:xfrm>
        </p:spPr>
        <p:txBody>
          <a:bodyPr/>
          <a:lstStyle/>
          <a:p>
            <a:pPr eaLnBrk="1" hangingPunct="1"/>
            <a:r>
              <a:rPr lang="pt-BR" b="1" smtClean="0"/>
              <a:t>KESEIMBANGAN PASAR DUA MACAM PRODUK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9750" y="2852738"/>
            <a:ext cx="8147050" cy="32734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2400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997200"/>
            <a:ext cx="482123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2643188" y="1000125"/>
            <a:ext cx="6286500" cy="1785938"/>
          </a:xfrm>
        </p:spPr>
        <p:txBody>
          <a:bodyPr/>
          <a:lstStyle/>
          <a:p>
            <a:pPr eaLnBrk="1" hangingPunct="1"/>
            <a:r>
              <a:rPr lang="pt-BR" b="1" smtClean="0"/>
              <a:t>KESEIMBANGAN PASAR DUA MACAM PRODUK</a:t>
            </a:r>
            <a:endParaRPr lang="en-US" smtClean="0"/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2997200"/>
            <a:ext cx="6218237" cy="25193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2643188" y="1000125"/>
            <a:ext cx="6286500" cy="1785938"/>
          </a:xfrm>
        </p:spPr>
        <p:txBody>
          <a:bodyPr/>
          <a:lstStyle/>
          <a:p>
            <a:pPr eaLnBrk="1" hangingPunct="1"/>
            <a:r>
              <a:rPr lang="pt-BR" b="1" smtClean="0"/>
              <a:t>KESEIMBANGAN PASAR DUA MACAM PRODUK</a:t>
            </a:r>
            <a:endParaRPr lang="en-US" smtClean="0"/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2997200"/>
            <a:ext cx="6586537" cy="23034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a.	Keseimbangan Pasar</a:t>
            </a:r>
          </a:p>
          <a:p>
            <a:r>
              <a:rPr lang="id-ID" dirty="0" smtClean="0"/>
              <a:t>Keseimbangan pasar sebelum ada pajak</a:t>
            </a:r>
          </a:p>
          <a:p>
            <a:pPr>
              <a:buNone/>
            </a:pPr>
            <a:r>
              <a:rPr lang="id-ID" dirty="0" smtClean="0"/>
              <a:t>	           D = S </a:t>
            </a:r>
          </a:p>
          <a:p>
            <a:pPr>
              <a:buNone/>
            </a:pPr>
            <a:r>
              <a:rPr lang="id-ID" dirty="0" smtClean="0"/>
              <a:t>   40 – 2Q = Q – 5</a:t>
            </a:r>
          </a:p>
          <a:p>
            <a:pPr>
              <a:buNone/>
            </a:pPr>
            <a:r>
              <a:rPr lang="id-ID" dirty="0" smtClean="0"/>
              <a:t>– 2Q  – Q = – 5 – 40</a:t>
            </a:r>
          </a:p>
          <a:p>
            <a:pPr>
              <a:buNone/>
            </a:pPr>
            <a:r>
              <a:rPr lang="id-ID" dirty="0" smtClean="0"/>
              <a:t>        – 3Q = – 45</a:t>
            </a:r>
          </a:p>
          <a:p>
            <a:pPr>
              <a:buNone/>
            </a:pPr>
            <a:r>
              <a:rPr lang="id-ID" dirty="0" smtClean="0"/>
              <a:t>              Q = 15 → Qe = 15</a:t>
            </a:r>
          </a:p>
          <a:p>
            <a:pPr>
              <a:buNone/>
            </a:pPr>
            <a:r>
              <a:rPr lang="id-ID" dirty="0" smtClean="0"/>
              <a:t>S :    P = Q – 5</a:t>
            </a:r>
          </a:p>
          <a:p>
            <a:pPr>
              <a:buNone/>
            </a:pPr>
            <a:r>
              <a:rPr lang="id-ID" dirty="0" smtClean="0"/>
              <a:t>        P = 15 – 5</a:t>
            </a:r>
          </a:p>
          <a:p>
            <a:pPr>
              <a:buNone/>
            </a:pPr>
            <a:r>
              <a:rPr lang="id-ID" dirty="0" smtClean="0"/>
              <a:t>        P = 10 → Pe = 10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96908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Jawab </a:t>
            </a:r>
            <a:endParaRPr lang="id-ID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>
          <a:xfrm>
            <a:off x="2643188" y="1000125"/>
            <a:ext cx="6286500" cy="1785938"/>
          </a:xfrm>
        </p:spPr>
        <p:txBody>
          <a:bodyPr/>
          <a:lstStyle/>
          <a:p>
            <a:pPr eaLnBrk="1" hangingPunct="1"/>
            <a:r>
              <a:rPr lang="pt-BR" b="1" smtClean="0"/>
              <a:t>KESEIMBANGAN PASAR DUA MACAM PRODUK</a:t>
            </a:r>
            <a:endParaRPr lang="en-US" smtClean="0"/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7313" y="2997200"/>
            <a:ext cx="4546600" cy="2016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>
          <a:xfrm>
            <a:off x="2643188" y="1000125"/>
            <a:ext cx="6286500" cy="1785938"/>
          </a:xfrm>
        </p:spPr>
        <p:txBody>
          <a:bodyPr/>
          <a:lstStyle/>
          <a:p>
            <a:pPr eaLnBrk="1" hangingPunct="1"/>
            <a:r>
              <a:rPr lang="pt-BR" b="1" smtClean="0"/>
              <a:t>KESEIMBANGAN PASAR DUA MACAM PRODUK</a:t>
            </a:r>
            <a:endParaRPr lang="en-US" smtClean="0"/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3068638"/>
            <a:ext cx="4319587" cy="1728787"/>
          </a:xfrm>
          <a:noFill/>
        </p:spPr>
      </p:pic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2075" y="2933700"/>
            <a:ext cx="3941763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1258888" y="5013325"/>
            <a:ext cx="71294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Jadi nilai Q</a:t>
            </a:r>
            <a:r>
              <a:rPr lang="en-US" sz="2800" baseline="-25000"/>
              <a:t>x</a:t>
            </a:r>
            <a:r>
              <a:rPr lang="en-US" sz="2800"/>
              <a:t>=3; Q</a:t>
            </a:r>
            <a:r>
              <a:rPr lang="en-US" sz="2800" baseline="-25000"/>
              <a:t>y</a:t>
            </a:r>
            <a:r>
              <a:rPr lang="en-US" sz="2800"/>
              <a:t>=5; P</a:t>
            </a:r>
            <a:r>
              <a:rPr lang="en-US" sz="2800" baseline="-25000"/>
              <a:t>x</a:t>
            </a:r>
            <a:r>
              <a:rPr lang="en-US" sz="2800"/>
              <a:t>=3 dan P</a:t>
            </a:r>
            <a:r>
              <a:rPr lang="en-US" sz="2800" baseline="-25000"/>
              <a:t>y</a:t>
            </a:r>
            <a:r>
              <a:rPr lang="en-US" sz="2800"/>
              <a:t>=4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>
          <a:xfrm>
            <a:off x="642910" y="1000125"/>
            <a:ext cx="8286778" cy="1214429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LATIHAN SOAL</a:t>
            </a:r>
            <a:endParaRPr lang="en-US" sz="3600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23850" y="1928802"/>
            <a:ext cx="8569325" cy="419736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arloji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 </a:t>
            </a:r>
            <a:r>
              <a:rPr lang="en-US" sz="2400" dirty="0" err="1" smtClean="0"/>
              <a:t>Bila</a:t>
            </a:r>
            <a:r>
              <a:rPr lang="en-US" sz="2400" dirty="0"/>
              <a:t> </a:t>
            </a:r>
            <a:r>
              <a:rPr lang="en-US" sz="2400" dirty="0" err="1" smtClean="0"/>
              <a:t>dijual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5,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terjual</a:t>
            </a:r>
            <a:r>
              <a:rPr lang="en-US" sz="2400" dirty="0"/>
              <a:t> </a:t>
            </a:r>
            <a:r>
              <a:rPr lang="en-US" sz="2400" dirty="0" err="1"/>
              <a:t>sebanyak</a:t>
            </a:r>
            <a:r>
              <a:rPr lang="en-US" sz="2400" dirty="0"/>
              <a:t> 2 unit,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harganya</a:t>
            </a:r>
            <a:r>
              <a:rPr lang="en-US" sz="2400" dirty="0"/>
              <a:t> 2 </a:t>
            </a:r>
            <a:r>
              <a:rPr lang="en-US" sz="2400" dirty="0" err="1" smtClean="0"/>
              <a:t>terjual</a:t>
            </a:r>
            <a:r>
              <a:rPr lang="en-US" sz="2400" dirty="0"/>
              <a:t> </a:t>
            </a:r>
            <a:r>
              <a:rPr lang="en-US" sz="2400" dirty="0" smtClean="0"/>
              <a:t>8 </a:t>
            </a:r>
            <a:r>
              <a:rPr lang="en-US" sz="2400" dirty="0"/>
              <a:t>unit. Di </a:t>
            </a:r>
            <a:r>
              <a:rPr lang="en-US" sz="2400" dirty="0" err="1"/>
              <a:t>pihak</a:t>
            </a:r>
            <a:r>
              <a:rPr lang="en-US" sz="2400" dirty="0"/>
              <a:t> lain </a:t>
            </a:r>
            <a:r>
              <a:rPr lang="en-US" sz="2400" dirty="0" err="1"/>
              <a:t>produsen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mau</a:t>
            </a:r>
            <a:r>
              <a:rPr lang="en-US" sz="2400" dirty="0"/>
              <a:t> </a:t>
            </a:r>
            <a:r>
              <a:rPr lang="en-US" sz="2400" dirty="0" err="1"/>
              <a:t>menjual</a:t>
            </a:r>
            <a:r>
              <a:rPr lang="en-US" sz="2400" dirty="0"/>
              <a:t> 3 unit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2, </a:t>
            </a:r>
            <a:r>
              <a:rPr lang="en-US" sz="2400" dirty="0" err="1" smtClean="0"/>
              <a:t>dan</a:t>
            </a:r>
            <a:r>
              <a:rPr lang="en-US" sz="2400" dirty="0"/>
              <a:t> </a:t>
            </a:r>
            <a:r>
              <a:rPr lang="sv-SE" sz="2400" dirty="0" smtClean="0"/>
              <a:t>menjual </a:t>
            </a:r>
            <a:r>
              <a:rPr lang="sv-SE" sz="2400" dirty="0"/>
              <a:t>12 unit jika harganya 5. Tentukan:</a:t>
            </a:r>
          </a:p>
          <a:p>
            <a:pPr marL="465138" indent="0">
              <a:buFont typeface="Arial" charset="0"/>
              <a:buNone/>
              <a:defRPr/>
            </a:pPr>
            <a:r>
              <a:rPr lang="en-US" sz="2400" dirty="0"/>
              <a:t>a.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arloji</a:t>
            </a:r>
            <a:r>
              <a:rPr lang="en-US" sz="2400" dirty="0"/>
              <a:t> !</a:t>
            </a:r>
          </a:p>
          <a:p>
            <a:pPr marL="465138" indent="0">
              <a:buFont typeface="Arial" charset="0"/>
              <a:buNone/>
              <a:defRPr/>
            </a:pPr>
            <a:r>
              <a:rPr lang="en-US" sz="2400" dirty="0"/>
              <a:t>b.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penawaran</a:t>
            </a:r>
            <a:r>
              <a:rPr lang="en-US" sz="2400" dirty="0"/>
              <a:t> </a:t>
            </a:r>
            <a:r>
              <a:rPr lang="en-US" sz="2400" dirty="0" err="1"/>
              <a:t>arloji</a:t>
            </a:r>
            <a:r>
              <a:rPr lang="en-US" sz="2400" dirty="0"/>
              <a:t> !</a:t>
            </a:r>
          </a:p>
          <a:p>
            <a:pPr marL="465138" indent="0">
              <a:buFont typeface="Arial" charset="0"/>
              <a:buNone/>
              <a:defRPr/>
            </a:pPr>
            <a:r>
              <a:rPr lang="en-US" sz="2400" dirty="0"/>
              <a:t>c.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!</a:t>
            </a:r>
          </a:p>
          <a:p>
            <a:pPr marL="465138" indent="0">
              <a:buFont typeface="Arial" charset="0"/>
              <a:buNone/>
              <a:defRPr/>
            </a:pPr>
            <a:r>
              <a:rPr lang="pt-BR" sz="2400" dirty="0"/>
              <a:t>d. Gambar pada diagram Cartesius !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>
          <a:xfrm>
            <a:off x="714348" y="1000125"/>
            <a:ext cx="8215340" cy="1142991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LATIHAN SOAL</a:t>
            </a:r>
            <a:endParaRPr lang="en-US" sz="3600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539750" y="2214554"/>
            <a:ext cx="8353425" cy="3911609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en-US" sz="2400" dirty="0" err="1"/>
              <a:t>Carilah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,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 smtClean="0"/>
              <a:t>diketahui</a:t>
            </a:r>
            <a:r>
              <a:rPr lang="en-US" sz="2400" dirty="0"/>
              <a:t> </a:t>
            </a:r>
            <a:r>
              <a:rPr lang="sv-SE" sz="2400" dirty="0" smtClean="0"/>
              <a:t>fungsi </a:t>
            </a:r>
            <a:r>
              <a:rPr lang="sv-SE" sz="2400" dirty="0"/>
              <a:t>permintaan dan penawarannya sebagai berikut</a:t>
            </a:r>
            <a:r>
              <a:rPr lang="sv-SE" sz="2400" dirty="0" smtClean="0"/>
              <a:t>:</a:t>
            </a:r>
          </a:p>
          <a:p>
            <a:pPr marL="0" indent="0">
              <a:buFont typeface="Arial" charset="0"/>
              <a:buNone/>
              <a:defRPr/>
            </a:pPr>
            <a:r>
              <a:rPr lang="sv-SE" sz="2400" dirty="0"/>
              <a:t>	</a:t>
            </a:r>
            <a:endParaRPr lang="es-ES" sz="2400" dirty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4750" y="4365625"/>
            <a:ext cx="528478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>
          <a:xfrm>
            <a:off x="714348" y="1000125"/>
            <a:ext cx="8215340" cy="1142991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LATIHAN SOAL</a:t>
            </a:r>
            <a:endParaRPr lang="en-US" sz="3600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539750" y="2071678"/>
            <a:ext cx="8353425" cy="428628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penawaran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 smtClean="0"/>
              <a:t>oleh</a:t>
            </a:r>
            <a:r>
              <a:rPr lang="en-US" sz="2400" dirty="0"/>
              <a:t> </a:t>
            </a:r>
            <a:r>
              <a:rPr lang="en-US" sz="2400" dirty="0" err="1" smtClean="0"/>
              <a:t>persamaan</a:t>
            </a:r>
            <a:r>
              <a:rPr lang="en-US" sz="2400" dirty="0"/>
              <a:t>: </a:t>
            </a:r>
            <a:r>
              <a:rPr lang="en-US" sz="2400" dirty="0" err="1"/>
              <a:t>Q</a:t>
            </a:r>
            <a:r>
              <a:rPr lang="en-US" sz="2400" baseline="-25000" dirty="0" err="1"/>
              <a:t>d</a:t>
            </a:r>
            <a:r>
              <a:rPr lang="en-US" sz="2400" dirty="0"/>
              <a:t>=1500-10P </a:t>
            </a:r>
            <a:r>
              <a:rPr lang="en-US" sz="2400" dirty="0" err="1"/>
              <a:t>dan</a:t>
            </a:r>
            <a:r>
              <a:rPr lang="en-US" sz="2400" dirty="0"/>
              <a:t> Q</a:t>
            </a:r>
            <a:r>
              <a:rPr lang="en-US" sz="2400" baseline="-25000" dirty="0"/>
              <a:t>s</a:t>
            </a:r>
            <a:r>
              <a:rPr lang="en-US" sz="2400" dirty="0"/>
              <a:t>=20P-1200.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yang </a:t>
            </a:r>
            <a:r>
              <a:rPr lang="en-US" sz="2400" dirty="0" err="1"/>
              <a:t>terjual</a:t>
            </a:r>
            <a:r>
              <a:rPr lang="en-US" sz="2400" dirty="0"/>
              <a:t> </a:t>
            </a:r>
            <a:r>
              <a:rPr lang="en-US" sz="2400" dirty="0" err="1" smtClean="0"/>
              <a:t>dikenakan</a:t>
            </a:r>
            <a:r>
              <a:rPr lang="en-US" sz="2400" dirty="0"/>
              <a:t> </a:t>
            </a:r>
            <a:r>
              <a:rPr lang="sv-SE" sz="2400" dirty="0" smtClean="0"/>
              <a:t>pajak </a:t>
            </a:r>
            <a:r>
              <a:rPr lang="sv-SE" sz="2400" dirty="0"/>
              <a:t>sebesar Rp 15,00 per </a:t>
            </a:r>
            <a:r>
              <a:rPr lang="sv-SE" sz="2400" dirty="0" smtClean="0"/>
              <a:t>unit.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/>
              <a:t>:</a:t>
            </a:r>
          </a:p>
          <a:p>
            <a:pPr marL="508000" indent="0">
              <a:buFont typeface="Arial" charset="0"/>
              <a:buNone/>
              <a:defRPr/>
            </a:pPr>
            <a:r>
              <a:rPr lang="en-US" sz="2400" dirty="0"/>
              <a:t>a.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!</a:t>
            </a:r>
          </a:p>
          <a:p>
            <a:pPr marL="508000" indent="0">
              <a:buFont typeface="Arial" charset="0"/>
              <a:buNone/>
              <a:defRPr/>
            </a:pPr>
            <a:r>
              <a:rPr lang="en-US" sz="2400" dirty="0"/>
              <a:t>b.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!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785794"/>
            <a:ext cx="8929750" cy="571504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d-ID" dirty="0" smtClean="0"/>
              <a:t>	Diketahui </a:t>
            </a:r>
            <a:r>
              <a:rPr lang="id-ID" dirty="0"/>
              <a:t>suatu perusahaan barang mempunyai, fungsi permintaan dan fungsi penawaran sebagai berikut : </a:t>
            </a:r>
            <a:endParaRPr lang="id-ID" dirty="0" smtClean="0"/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D : </a:t>
            </a:r>
            <a:r>
              <a:rPr lang="id-ID" dirty="0"/>
              <a:t>P = 40 – 2Q  </a:t>
            </a:r>
            <a:r>
              <a:rPr lang="id-ID" dirty="0" smtClean="0"/>
              <a:t>dan S </a:t>
            </a:r>
            <a:r>
              <a:rPr lang="id-ID" dirty="0"/>
              <a:t>: P = Q </a:t>
            </a:r>
            <a:r>
              <a:rPr lang="id-ID" dirty="0" smtClean="0"/>
              <a:t>– 5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Ditanyakan </a:t>
            </a:r>
            <a:r>
              <a:rPr lang="id-ID" dirty="0"/>
              <a:t>: </a:t>
            </a:r>
          </a:p>
          <a:p>
            <a:pPr marL="514350" indent="-514350" algn="just">
              <a:buAutoNum type="alphaLcPeriod"/>
            </a:pPr>
            <a:r>
              <a:rPr lang="id-ID" dirty="0" smtClean="0"/>
              <a:t>Bila </a:t>
            </a:r>
            <a:r>
              <a:rPr lang="id-ID" dirty="0"/>
              <a:t>dikenakan pajak sebesar Rp.3,00 per unit, tentukan keseimbangan sebelum dan setelah pajak </a:t>
            </a:r>
            <a:endParaRPr lang="id-ID" dirty="0" smtClean="0"/>
          </a:p>
          <a:p>
            <a:pPr marL="514350" indent="-514350" algn="just">
              <a:buAutoNum type="alphaLcPeriod"/>
            </a:pPr>
            <a:r>
              <a:rPr lang="id-ID" dirty="0" smtClean="0"/>
              <a:t>- Tarif </a:t>
            </a:r>
            <a:r>
              <a:rPr lang="nb-NO" dirty="0" smtClean="0"/>
              <a:t>Pajak</a:t>
            </a:r>
            <a:r>
              <a:rPr lang="id-ID" dirty="0" smtClean="0"/>
              <a:t> dan total pajak </a:t>
            </a:r>
            <a:r>
              <a:rPr lang="nb-NO" dirty="0" smtClean="0"/>
              <a:t>yang dibayar</a:t>
            </a:r>
            <a:r>
              <a:rPr lang="id-ID" dirty="0" smtClean="0"/>
              <a:t> </a:t>
            </a:r>
            <a:r>
              <a:rPr lang="nb-NO" dirty="0" smtClean="0"/>
              <a:t>konsumen</a:t>
            </a:r>
            <a:endParaRPr lang="id-ID" dirty="0" smtClean="0"/>
          </a:p>
          <a:p>
            <a:pPr marL="514350" indent="-514350" algn="just">
              <a:buNone/>
            </a:pPr>
            <a:r>
              <a:rPr lang="id-ID" dirty="0" smtClean="0"/>
              <a:t>	- Tarif </a:t>
            </a:r>
            <a:r>
              <a:rPr lang="nb-NO" dirty="0" smtClean="0"/>
              <a:t>Pajak </a:t>
            </a:r>
            <a:r>
              <a:rPr lang="id-ID" dirty="0" smtClean="0"/>
              <a:t>dan total pajak </a:t>
            </a:r>
            <a:r>
              <a:rPr lang="nb-NO" dirty="0" smtClean="0"/>
              <a:t>yang dibayar produsen</a:t>
            </a:r>
            <a:endParaRPr lang="id-ID" dirty="0" smtClean="0"/>
          </a:p>
          <a:p>
            <a:pPr marL="514350" indent="-514350" algn="just">
              <a:buNone/>
            </a:pPr>
            <a:r>
              <a:rPr lang="id-ID" dirty="0" smtClean="0"/>
              <a:t>	- Total </a:t>
            </a:r>
            <a:r>
              <a:rPr lang="id-ID" dirty="0"/>
              <a:t>pajak yang diterima pemerintah </a:t>
            </a:r>
            <a:endParaRPr lang="id-ID" dirty="0" smtClean="0"/>
          </a:p>
          <a:p>
            <a:pPr marL="514350" indent="-514350" algn="just">
              <a:buNone/>
            </a:pPr>
            <a:r>
              <a:rPr lang="id-ID" dirty="0" smtClean="0"/>
              <a:t>c.	Gambar </a:t>
            </a:r>
            <a:r>
              <a:rPr lang="id-ID" dirty="0"/>
              <a:t>grafiknya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437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Contoh 1 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340369"/>
          </a:xfrm>
        </p:spPr>
        <p:txBody>
          <a:bodyPr>
            <a:normAutofit/>
          </a:bodyPr>
          <a:lstStyle/>
          <a:p>
            <a:r>
              <a:rPr lang="id-ID" dirty="0" smtClean="0"/>
              <a:t>Keseimbangan pasar setelah ada pajak</a:t>
            </a:r>
          </a:p>
          <a:p>
            <a:pPr>
              <a:buNone/>
            </a:pPr>
            <a:r>
              <a:rPr lang="id-ID" dirty="0" smtClean="0"/>
              <a:t>	S’ : P + t → P = Q – 5 + 3</a:t>
            </a:r>
          </a:p>
          <a:p>
            <a:pPr>
              <a:buNone/>
            </a:pPr>
            <a:r>
              <a:rPr lang="id-ID" dirty="0" smtClean="0"/>
              <a:t>	 S’ : P = Q – 2</a:t>
            </a:r>
          </a:p>
          <a:p>
            <a:pPr>
              <a:buNone/>
            </a:pPr>
            <a:r>
              <a:rPr lang="id-ID" dirty="0" smtClean="0"/>
              <a:t>              D = S’</a:t>
            </a:r>
          </a:p>
          <a:p>
            <a:pPr>
              <a:buNone/>
            </a:pPr>
            <a:r>
              <a:rPr lang="id-ID" dirty="0" smtClean="0"/>
              <a:t>   40 – 2Q = Q – 2</a:t>
            </a:r>
          </a:p>
          <a:p>
            <a:pPr>
              <a:buNone/>
            </a:pPr>
            <a:r>
              <a:rPr lang="id-ID" dirty="0" smtClean="0"/>
              <a:t>– 2Q  – Q = – 2 – 40</a:t>
            </a:r>
          </a:p>
          <a:p>
            <a:pPr>
              <a:buNone/>
            </a:pPr>
            <a:r>
              <a:rPr lang="id-ID" dirty="0" smtClean="0"/>
              <a:t>        – 3Q = – 42</a:t>
            </a:r>
          </a:p>
          <a:p>
            <a:pPr>
              <a:buNone/>
            </a:pPr>
            <a:r>
              <a:rPr lang="id-ID" dirty="0" smtClean="0"/>
              <a:t>              Q = 14 → Qe’ = 14</a:t>
            </a:r>
          </a:p>
          <a:p>
            <a:pPr>
              <a:buNone/>
            </a:pPr>
            <a:r>
              <a:rPr lang="id-ID" dirty="0" smtClean="0"/>
              <a:t>S’ :    P = Q – 2</a:t>
            </a:r>
          </a:p>
          <a:p>
            <a:pPr>
              <a:buNone/>
            </a:pPr>
            <a:r>
              <a:rPr lang="id-ID" dirty="0" smtClean="0"/>
              <a:t>         P = 14 – 2</a:t>
            </a:r>
          </a:p>
          <a:p>
            <a:pPr>
              <a:buNone/>
            </a:pPr>
            <a:r>
              <a:rPr lang="id-ID" dirty="0" smtClean="0"/>
              <a:t>         P = 12 → Pe’ = 12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/>
          <a:lstStyle/>
          <a:p>
            <a:pPr algn="just"/>
            <a:r>
              <a:rPr lang="id-ID" dirty="0" smtClean="0"/>
              <a:t>Adanya pengenaan pajak dari pemerintah kepada produsen ternyata mengakibatkan : </a:t>
            </a:r>
          </a:p>
          <a:p>
            <a:pPr marL="514350" indent="-514350" algn="just">
              <a:buAutoNum type="arabicPeriod"/>
            </a:pPr>
            <a:r>
              <a:rPr lang="id-ID" dirty="0" smtClean="0"/>
              <a:t>Keseimbangan harga setelah ada pajak lebih tinggi dari pada keseimbangan harga sebelum pajak : Pe’ = 12 → Pe = 10</a:t>
            </a:r>
          </a:p>
          <a:p>
            <a:pPr marL="514350" indent="-514350" algn="just">
              <a:buAutoNum type="arabicPeriod"/>
            </a:pPr>
            <a:r>
              <a:rPr lang="id-ID" dirty="0" smtClean="0"/>
              <a:t>Keseimbangan kuantitas setelah ada pajak lebih rendah dari pada keseimbangan kuantitas sebelum pajak : Qe’ = 14 → Qe = 15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143668"/>
          </a:xfrm>
        </p:spPr>
        <p:txBody>
          <a:bodyPr>
            <a:normAutofit/>
          </a:bodyPr>
          <a:lstStyle/>
          <a:p>
            <a:pPr marL="514350" indent="-514350" algn="just">
              <a:buAutoNum type="alphaLcPeriod" startAt="2"/>
            </a:pPr>
            <a:r>
              <a:rPr lang="id-ID" dirty="0" smtClean="0"/>
              <a:t>Tarif pajak dan total pajak </a:t>
            </a:r>
          </a:p>
          <a:p>
            <a:pPr marL="514350" indent="-514350" algn="just"/>
            <a:r>
              <a:rPr lang="id-ID" dirty="0" smtClean="0"/>
              <a:t>Tarip pajak yang dikenakan oleh pemerintah kepada produsen t = Rp 3 / unit.</a:t>
            </a:r>
          </a:p>
          <a:p>
            <a:pPr marL="514350" indent="-514350" algn="just"/>
            <a:r>
              <a:rPr lang="id-ID" dirty="0" smtClean="0"/>
              <a:t>Akan tetapi sebagian dari pajak tersebut dibebankan kepada konsumen.</a:t>
            </a:r>
          </a:p>
          <a:p>
            <a:pPr marL="514350" indent="-514350" algn="just"/>
            <a:r>
              <a:rPr lang="id-ID" dirty="0" smtClean="0"/>
              <a:t>Beban tarif pajak yang dibebankan kepada konsumen terasa dengan adanya kenaikan keseimbangan harga dari Pe = 10 menjadi   Pe’ = 12.</a:t>
            </a:r>
          </a:p>
          <a:p>
            <a:pPr marL="514350" indent="-514350" algn="just"/>
            <a:r>
              <a:rPr lang="id-ID" dirty="0" smtClean="0"/>
              <a:t>Maka besarnya tarif pajak dan total pajak untuk produsen dan konsumen adalah sebagai berikut :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357166"/>
          <a:ext cx="8572560" cy="6027102"/>
        </p:xfrm>
        <a:graphic>
          <a:graphicData uri="http://schemas.openxmlformats.org/drawingml/2006/table">
            <a:tbl>
              <a:tblPr/>
              <a:tblGrid>
                <a:gridCol w="4429156"/>
                <a:gridCol w="4143404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Tarif Pajak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Pajak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Tarif pajak yang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dibebankan</a:t>
                      </a:r>
                      <a:r>
                        <a:rPr lang="id-ID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produsen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kepada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konsumen :</a:t>
                      </a:r>
                    </a:p>
                    <a:p>
                      <a:pPr algn="ctr" fontAlgn="ctr"/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tk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Pe’ – Pe =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2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pajak yang berasal dari konsumen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  <a:p>
                      <a:pPr algn="ctr" fontAlgn="ctr"/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Tk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tk x Qe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’=2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id-ID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25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Tarif pajak yang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ditanggung</a:t>
                      </a:r>
                      <a:r>
                        <a:rPr lang="id-ID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produsen :</a:t>
                      </a:r>
                    </a:p>
                    <a:p>
                      <a:pPr algn="ctr" fontAlgn="ctr"/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tp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t – tk = 3 – 2 = 1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pajak yang berasal dari produsen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  <a:p>
                      <a:pPr algn="ctr" fontAlgn="ctr"/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Tp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tp x Qe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’=1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id-ID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25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Tarif pajak yang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dikenakan</a:t>
                      </a:r>
                      <a:r>
                        <a:rPr lang="id-ID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pemerintah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kepada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produsen :</a:t>
                      </a:r>
                    </a:p>
                    <a:p>
                      <a:pPr algn="ctr" fontAlgn="ctr"/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3 / unit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pajak yang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r>
                        <a:rPr lang="id-ID" sz="3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pemerintah :</a:t>
                      </a:r>
                    </a:p>
                    <a:p>
                      <a:pPr algn="ctr" fontAlgn="ctr"/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t x Qe’ = 3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 14 </a:t>
                      </a:r>
                      <a:r>
                        <a:rPr lang="id-ID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</a:t>
                      </a:r>
                      <a:r>
                        <a:rPr lang="id-ID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id-ID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9"/>
            <a:ext cx="8229600" cy="71438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c. Gambar Grafik</a:t>
            </a:r>
            <a:endParaRPr lang="id-ID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71472" y="857232"/>
          <a:ext cx="728667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Isosceles Triangle 4"/>
          <p:cNvSpPr/>
          <p:nvPr/>
        </p:nvSpPr>
        <p:spPr>
          <a:xfrm flipH="1">
            <a:off x="4643438" y="4143380"/>
            <a:ext cx="285752" cy="14287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" name="Isosceles Triangle 5"/>
          <p:cNvSpPr/>
          <p:nvPr/>
        </p:nvSpPr>
        <p:spPr>
          <a:xfrm flipH="1">
            <a:off x="7786710" y="3929066"/>
            <a:ext cx="285752" cy="14287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8072462" y="3786190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d-ID" sz="2400" dirty="0" smtClean="0"/>
              <a:t>E’</a:t>
            </a:r>
            <a:endParaRPr lang="id-ID" sz="2400" dirty="0"/>
          </a:p>
        </p:txBody>
      </p:sp>
      <p:sp>
        <p:nvSpPr>
          <p:cNvPr id="8" name="Rectangle 7"/>
          <p:cNvSpPr/>
          <p:nvPr/>
        </p:nvSpPr>
        <p:spPr>
          <a:xfrm>
            <a:off x="4929190" y="4357694"/>
            <a:ext cx="142876" cy="14287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858148" y="3429000"/>
            <a:ext cx="142876" cy="14287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8072462" y="3253087"/>
            <a:ext cx="335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d-ID" sz="2400" dirty="0" smtClean="0"/>
              <a:t>E</a:t>
            </a:r>
            <a:endParaRPr lang="id-ID" sz="2400" dirty="0"/>
          </a:p>
        </p:txBody>
      </p:sp>
      <p:sp>
        <p:nvSpPr>
          <p:cNvPr id="11" name="Rectangle 10"/>
          <p:cNvSpPr/>
          <p:nvPr/>
        </p:nvSpPr>
        <p:spPr>
          <a:xfrm>
            <a:off x="6357950" y="5214950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d-ID" sz="2400" dirty="0" smtClean="0"/>
              <a:t>D</a:t>
            </a:r>
            <a:endParaRPr lang="id-ID" sz="2400" dirty="0"/>
          </a:p>
        </p:txBody>
      </p:sp>
      <p:sp>
        <p:nvSpPr>
          <p:cNvPr id="12" name="Rectangle 11"/>
          <p:cNvSpPr/>
          <p:nvPr/>
        </p:nvSpPr>
        <p:spPr>
          <a:xfrm>
            <a:off x="6357950" y="3714752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d-ID" sz="2400" dirty="0" smtClean="0"/>
              <a:t>S</a:t>
            </a:r>
            <a:endParaRPr lang="id-ID" sz="2400" dirty="0"/>
          </a:p>
        </p:txBody>
      </p:sp>
      <p:sp>
        <p:nvSpPr>
          <p:cNvPr id="13" name="Rectangle 12"/>
          <p:cNvSpPr/>
          <p:nvPr/>
        </p:nvSpPr>
        <p:spPr>
          <a:xfrm>
            <a:off x="6357950" y="3214686"/>
            <a:ext cx="400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d-ID" sz="2400" dirty="0" smtClean="0"/>
              <a:t>S’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1722</TotalTime>
  <Words>1083</Words>
  <Application>Microsoft Office PowerPoint</Application>
  <PresentationFormat>On-screen Show (4:3)</PresentationFormat>
  <Paragraphs>215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 Pengaruh Pajak Terhadap Keseimbangan Pasar  </vt:lpstr>
      <vt:lpstr>Pengaruh Pajak Terhadap Keseimbangan Pasar</vt:lpstr>
      <vt:lpstr>Jawab </vt:lpstr>
      <vt:lpstr>Contoh 1 </vt:lpstr>
      <vt:lpstr>Slide 5</vt:lpstr>
      <vt:lpstr>Slide 6</vt:lpstr>
      <vt:lpstr>Slide 7</vt:lpstr>
      <vt:lpstr>Slide 8</vt:lpstr>
      <vt:lpstr>Slide 9</vt:lpstr>
      <vt:lpstr>Pengaruh Subsidi Terhadap Keseimbangan Pasar</vt:lpstr>
      <vt:lpstr>Pengaruh Subsidi Terhadap Keseimbangan Pasar</vt:lpstr>
      <vt:lpstr>Contoh 2</vt:lpstr>
      <vt:lpstr>Jawab </vt:lpstr>
      <vt:lpstr>Slide 14</vt:lpstr>
      <vt:lpstr>Slide 15</vt:lpstr>
      <vt:lpstr>Slide 16</vt:lpstr>
      <vt:lpstr>Slide 17</vt:lpstr>
      <vt:lpstr>Slide 18</vt:lpstr>
      <vt:lpstr>Latihan </vt:lpstr>
      <vt:lpstr>Slide 20</vt:lpstr>
      <vt:lpstr>KESEIMBANGAN PASAR DUA MACAM PRODUK</vt:lpstr>
      <vt:lpstr>KESEIMBANGAN PASAR DUA MACAM PRODUK</vt:lpstr>
      <vt:lpstr>KESEIMBANGAN PASAR DUA MACAM PRODUK</vt:lpstr>
      <vt:lpstr>KESEIMBANGAN PASAR DUA MACAM PRODUK</vt:lpstr>
      <vt:lpstr>KESEIMBANGAN PASAR DUA MACAM PRODUK</vt:lpstr>
      <vt:lpstr>KESEIMBANGAN PASAR DUA MACAM PRODUK</vt:lpstr>
      <vt:lpstr>KESEIMBANGAN PASAR DUA MACAM PRODUK</vt:lpstr>
      <vt:lpstr>KESEIMBANGAN PASAR DUA MACAM PRODUK</vt:lpstr>
      <vt:lpstr>KESEIMBANGAN PASAR DUA MACAM PRODUK</vt:lpstr>
      <vt:lpstr>KESEIMBANGAN PASAR DUA MACAM PRODUK</vt:lpstr>
      <vt:lpstr>KESEIMBANGAN PASAR DUA MACAM PRODUK</vt:lpstr>
      <vt:lpstr>LATIHAN SOAL</vt:lpstr>
      <vt:lpstr>LATIHAN SOAL</vt:lpstr>
      <vt:lpstr>LATIHAN SOAL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HANNY</dc:creator>
  <cp:lastModifiedBy>ZAHRA</cp:lastModifiedBy>
  <cp:revision>54</cp:revision>
  <dcterms:created xsi:type="dcterms:W3CDTF">2011-05-18T08:12:50Z</dcterms:created>
  <dcterms:modified xsi:type="dcterms:W3CDTF">2016-10-14T00:12:42Z</dcterms:modified>
</cp:coreProperties>
</file>