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95E96D6-A67F-4FA9-8F2A-8174594D8EE6}" type="datetimeFigureOut">
              <a:rPr lang="id-ID" smtClean="0"/>
              <a:t>10/02/2015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95E96D6-A67F-4FA9-8F2A-8174594D8EE6}" type="datetimeFigureOut">
              <a:rPr lang="id-ID" smtClean="0"/>
              <a:t>10/02/2015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95E96D6-A67F-4FA9-8F2A-8174594D8EE6}" type="datetimeFigureOut">
              <a:rPr lang="id-ID" smtClean="0"/>
              <a:t>10/02/2015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95E96D6-A67F-4FA9-8F2A-8174594D8EE6}" type="datetimeFigureOut">
              <a:rPr lang="id-ID" smtClean="0"/>
              <a:t>10/02/2015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5E96D6-A67F-4FA9-8F2A-8174594D8EE6}" type="datetimeFigureOut">
              <a:rPr lang="id-ID" smtClean="0"/>
              <a:t>10/02/2015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95E96D6-A67F-4FA9-8F2A-8174594D8EE6}" type="datetimeFigureOut">
              <a:rPr lang="id-ID" smtClean="0"/>
              <a:t>10/02/2015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95E96D6-A67F-4FA9-8F2A-8174594D8EE6}" type="datetimeFigureOut">
              <a:rPr lang="id-ID" smtClean="0"/>
              <a:t>10/02/2015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95E96D6-A67F-4FA9-8F2A-8174594D8EE6}" type="datetimeFigureOut">
              <a:rPr lang="id-ID" smtClean="0"/>
              <a:t>10/02/2015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E96D6-A67F-4FA9-8F2A-8174594D8EE6}" type="datetimeFigureOut">
              <a:rPr lang="id-ID" smtClean="0"/>
              <a:t>10/02/2015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E96D6-A67F-4FA9-8F2A-8174594D8EE6}" type="datetimeFigureOut">
              <a:rPr lang="id-ID" smtClean="0"/>
              <a:t>10/02/2015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5E96D6-A67F-4FA9-8F2A-8174594D8EE6}" type="datetimeFigureOut">
              <a:rPr lang="id-ID" smtClean="0"/>
              <a:t>10/02/2015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E2C63E-9B67-4CF2-BC2D-2DD016AA882A}"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E96D6-A67F-4FA9-8F2A-8174594D8EE6}" type="datetimeFigureOut">
              <a:rPr lang="id-ID" smtClean="0"/>
              <a:t>10/02/2015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2C63E-9B67-4CF2-BC2D-2DD016AA882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EVALUASI PEMBELAJARAN</a:t>
            </a:r>
            <a:endParaRPr lang="id-ID" dirty="0"/>
          </a:p>
        </p:txBody>
      </p:sp>
      <p:sp>
        <p:nvSpPr>
          <p:cNvPr id="3" name="Subtitle 2"/>
          <p:cNvSpPr>
            <a:spLocks noGrp="1"/>
          </p:cNvSpPr>
          <p:nvPr>
            <p:ph type="subTitle" idx="1"/>
          </p:nvPr>
        </p:nvSpPr>
        <p:spPr/>
        <p:txBody>
          <a:bodyPr>
            <a:normAutofit/>
          </a:bodyPr>
          <a:lstStyle/>
          <a:p>
            <a:r>
              <a:rPr lang="id-ID" sz="2400" dirty="0" smtClean="0"/>
              <a:t>SUDIYONO</a:t>
            </a:r>
          </a:p>
          <a:p>
            <a:r>
              <a:rPr lang="id-ID" sz="2400" dirty="0" smtClean="0"/>
              <a:t>081233403168</a:t>
            </a:r>
          </a:p>
          <a:p>
            <a:r>
              <a:rPr lang="id-ID" sz="2400" dirty="0" smtClean="0"/>
              <a:t>sudiyono.unikama@gmail.com</a:t>
            </a:r>
            <a:endParaRPr lang="id-ID"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t>TUJUAN PENDIDIKAN NASIONAL</a:t>
            </a:r>
            <a:endParaRPr lang="id-ID" sz="2400" dirty="0"/>
          </a:p>
        </p:txBody>
      </p:sp>
      <p:sp>
        <p:nvSpPr>
          <p:cNvPr id="3" name="Content Placeholder 2"/>
          <p:cNvSpPr>
            <a:spLocks noGrp="1"/>
          </p:cNvSpPr>
          <p:nvPr>
            <p:ph idx="1"/>
          </p:nvPr>
        </p:nvSpPr>
        <p:spPr/>
        <p:txBody>
          <a:bodyPr>
            <a:normAutofit/>
          </a:bodyPr>
          <a:lstStyle/>
          <a:p>
            <a:pPr marL="0" indent="0" algn="just">
              <a:buNone/>
            </a:pPr>
            <a:r>
              <a:rPr lang="id-ID" sz="2000" dirty="0" smtClean="0"/>
              <a:t>Pendidikan nasional  berfungsi mengembangkan kemampuan dan membentuk watak serta  peradaban bangsa yang bermartabat dalam rangka mencerdaskan kehidupan bangsa, bertujuan untuk berkembangnya potensi peserta didik agar menjadi manusia yang beriman dan bertakwa kepada Tuhan Yang Maha Esa, berakhlak mulia, sehat, berilmu, cakap, kreatif, mandiri, dan menjadi warga negara yang demokratis serta bertanggung jawab</a:t>
            </a:r>
            <a:endParaRPr lang="id-ID"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t>TUJUAN PENDIDIKAN DASAR</a:t>
            </a:r>
            <a:endParaRPr lang="id-ID" sz="2400" dirty="0"/>
          </a:p>
        </p:txBody>
      </p:sp>
      <p:sp>
        <p:nvSpPr>
          <p:cNvPr id="3" name="Content Placeholder 2"/>
          <p:cNvSpPr>
            <a:spLocks noGrp="1"/>
          </p:cNvSpPr>
          <p:nvPr>
            <p:ph idx="1"/>
          </p:nvPr>
        </p:nvSpPr>
        <p:spPr/>
        <p:txBody>
          <a:bodyPr/>
          <a:lstStyle/>
          <a:p>
            <a:pPr>
              <a:buNone/>
            </a:pPr>
            <a:r>
              <a:rPr lang="id-ID" dirty="0" smtClean="0"/>
              <a:t> Permendiknas No. 22 Tahun 2007:</a:t>
            </a:r>
          </a:p>
          <a:p>
            <a:pPr>
              <a:buNone/>
            </a:pPr>
            <a:r>
              <a:rPr lang="id-ID" dirty="0" smtClean="0"/>
              <a:t> Tujuan pendidikan dasar adalah meletakkan dasar kecerdasan,  pengetahuan, kepribadian, akhlak mulia, serta keterampilan untuk hidup mandiri dan mengikuti pendidikan lebih lanjut</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TUJUAN PEMBELAJARAN</a:t>
            </a:r>
            <a:endParaRPr lang="id-ID" sz="2800" dirty="0"/>
          </a:p>
        </p:txBody>
      </p:sp>
      <p:sp>
        <p:nvSpPr>
          <p:cNvPr id="3" name="Content Placeholder 2"/>
          <p:cNvSpPr>
            <a:spLocks noGrp="1"/>
          </p:cNvSpPr>
          <p:nvPr>
            <p:ph idx="1"/>
          </p:nvPr>
        </p:nvSpPr>
        <p:spPr/>
        <p:txBody>
          <a:bodyPr>
            <a:normAutofit/>
          </a:bodyPr>
          <a:lstStyle/>
          <a:p>
            <a:pPr marL="0" indent="0" algn="ctr">
              <a:buNone/>
            </a:pPr>
            <a:r>
              <a:rPr lang="id-ID" sz="2400" dirty="0" smtClean="0"/>
              <a:t>Tujuan pembelajaran merupakan tujuan pendidikan yang lebih operasional, yang hendak dicapai dari setiap kegiatan  pembelajaran dari setiap mata pelajaran</a:t>
            </a:r>
          </a:p>
          <a:p>
            <a:pPr marL="0" indent="0" algn="ctr">
              <a:buNone/>
            </a:pPr>
            <a:endParaRPr lang="id-ID" sz="2400" dirty="0"/>
          </a:p>
          <a:p>
            <a:pPr marL="0" indent="0" algn="ctr">
              <a:buNone/>
            </a:pPr>
            <a:endParaRPr lang="id-ID" sz="2400" dirty="0" smtClean="0"/>
          </a:p>
          <a:p>
            <a:pPr marL="0" indent="0" algn="ctr">
              <a:buNone/>
            </a:pPr>
            <a:r>
              <a:rPr lang="id-ID" sz="2400" dirty="0" smtClean="0"/>
              <a:t>,</a:t>
            </a:r>
          </a:p>
          <a:p>
            <a:pPr marL="0" indent="0" algn="ctr">
              <a:buNone/>
            </a:pPr>
            <a:r>
              <a:rPr lang="id-ID" sz="2400" dirty="0" smtClean="0"/>
              <a:t>“</a:t>
            </a:r>
            <a:r>
              <a:rPr lang="en-US" sz="2400" dirty="0" smtClean="0"/>
              <a:t>what will the student  be able to do as result of the teaching that he was unable to do before” </a:t>
            </a:r>
            <a:endParaRPr lang="id-ID" sz="2400" dirty="0" smtClean="0"/>
          </a:p>
          <a:p>
            <a:pPr marL="0" indent="0" algn="ctr">
              <a:buNone/>
            </a:pPr>
            <a:r>
              <a:rPr lang="en-US" sz="2400" dirty="0" smtClean="0"/>
              <a:t>(</a:t>
            </a:r>
            <a:r>
              <a:rPr lang="en-US" sz="2400" dirty="0" err="1" smtClean="0"/>
              <a:t>Rowntree</a:t>
            </a:r>
            <a:r>
              <a:rPr lang="en-US" sz="2400" dirty="0" smtClean="0"/>
              <a:t> </a:t>
            </a:r>
            <a:r>
              <a:rPr lang="en-US" sz="2400" dirty="0" err="1" smtClean="0"/>
              <a:t>dalam</a:t>
            </a:r>
            <a:r>
              <a:rPr lang="en-US" sz="2400" dirty="0" smtClean="0"/>
              <a:t> Nana </a:t>
            </a:r>
            <a:r>
              <a:rPr lang="en-US" sz="2400" dirty="0" err="1" smtClean="0"/>
              <a:t>Syaodih</a:t>
            </a:r>
            <a:r>
              <a:rPr lang="en-US" sz="2400" dirty="0" smtClean="0"/>
              <a:t> </a:t>
            </a:r>
            <a:r>
              <a:rPr lang="en-US" sz="2400" dirty="0" err="1" smtClean="0"/>
              <a:t>Sukmadinata</a:t>
            </a:r>
            <a:r>
              <a:rPr lang="en-US" sz="2400" dirty="0" smtClean="0"/>
              <a:t>, 1997)</a:t>
            </a:r>
            <a:endParaRPr lang="id-ID"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sz="3200" dirty="0"/>
          </a:p>
        </p:txBody>
      </p:sp>
      <p:sp>
        <p:nvSpPr>
          <p:cNvPr id="3" name="Content Placeholder 2"/>
          <p:cNvSpPr>
            <a:spLocks noGrp="1"/>
          </p:cNvSpPr>
          <p:nvPr>
            <p:ph idx="1"/>
          </p:nvPr>
        </p:nvSpPr>
        <p:spPr/>
        <p:txBody>
          <a:bodyPr>
            <a:normAutofit/>
          </a:bodyPr>
          <a:lstStyle/>
          <a:p>
            <a:pPr>
              <a:buNone/>
            </a:pPr>
            <a:r>
              <a:rPr lang="en-US" sz="2400" dirty="0" smtClean="0"/>
              <a:t>what will the student  be able to do as result of the teaching that he was unable to do before” (</a:t>
            </a:r>
            <a:r>
              <a:rPr lang="en-US" sz="2400" dirty="0" err="1" smtClean="0"/>
              <a:t>Rowntree</a:t>
            </a:r>
            <a:r>
              <a:rPr lang="en-US" sz="2400" dirty="0" smtClean="0"/>
              <a:t> </a:t>
            </a:r>
            <a:r>
              <a:rPr lang="en-US" sz="2400" dirty="0" err="1" smtClean="0"/>
              <a:t>dalam</a:t>
            </a:r>
            <a:r>
              <a:rPr lang="en-US" sz="2400" dirty="0" smtClean="0"/>
              <a:t> Nana </a:t>
            </a:r>
            <a:r>
              <a:rPr lang="en-US" sz="2400" dirty="0" err="1" smtClean="0"/>
              <a:t>Syaodih</a:t>
            </a:r>
            <a:r>
              <a:rPr lang="en-US" sz="2400" dirty="0" smtClean="0"/>
              <a:t> </a:t>
            </a:r>
            <a:r>
              <a:rPr lang="en-US" sz="2400" dirty="0" err="1" smtClean="0"/>
              <a:t>Sukmadinata</a:t>
            </a:r>
            <a:r>
              <a:rPr lang="en-US" sz="2400" dirty="0" smtClean="0"/>
              <a:t>, 1997)</a:t>
            </a:r>
            <a:endParaRPr lang="id-ID"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   Gambaran spesifikasi dari tujuan yang ingin dicapai pada tujuan pembelajaran</a:t>
            </a:r>
            <a:endParaRPr lang="id-ID" sz="3200" dirty="0"/>
          </a:p>
        </p:txBody>
      </p:sp>
      <p:sp>
        <p:nvSpPr>
          <p:cNvPr id="3" name="Content Placeholder 2"/>
          <p:cNvSpPr>
            <a:spLocks noGrp="1"/>
          </p:cNvSpPr>
          <p:nvPr>
            <p:ph idx="1"/>
          </p:nvPr>
        </p:nvSpPr>
        <p:spPr/>
        <p:txBody>
          <a:bodyPr>
            <a:normAutofit/>
          </a:bodyPr>
          <a:lstStyle/>
          <a:p>
            <a:pPr>
              <a:buNone/>
            </a:pPr>
            <a:r>
              <a:rPr lang="id-ID" sz="2400" dirty="0" smtClean="0"/>
              <a:t>Menggambarkan apa yang diharapkan dapat dilakukan oleh peserta didik, dengan :</a:t>
            </a:r>
          </a:p>
          <a:p>
            <a:pPr>
              <a:buNone/>
            </a:pPr>
            <a:r>
              <a:rPr lang="id-ID" sz="2400" dirty="0" smtClean="0"/>
              <a:t> (a) menggunakan kata-kata kerja yang menunjukkan  perilaku yang dapat diamati</a:t>
            </a:r>
          </a:p>
          <a:p>
            <a:pPr>
              <a:buNone/>
            </a:pPr>
            <a:r>
              <a:rPr lang="id-ID" sz="2400" dirty="0" smtClean="0"/>
              <a:t>(b) menunjukkan stimulus yang membangkitkan perilaku peserta didik; dan</a:t>
            </a:r>
          </a:p>
          <a:p>
            <a:pPr>
              <a:buNone/>
            </a:pPr>
            <a:r>
              <a:rPr lang="id-ID" sz="2400" dirty="0" smtClean="0"/>
              <a:t> (c) memberikan pengkhususan tentang sumber-sumber yang dapat digunakan peserta didik dan orang-orang yang dapat diajak bekerja sama.</a:t>
            </a:r>
            <a:endParaRPr 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sz="3200" dirty="0"/>
          </a:p>
        </p:txBody>
      </p:sp>
      <p:sp>
        <p:nvSpPr>
          <p:cNvPr id="3" name="Content Placeholder 2"/>
          <p:cNvSpPr>
            <a:spLocks noGrp="1"/>
          </p:cNvSpPr>
          <p:nvPr>
            <p:ph idx="1"/>
          </p:nvPr>
        </p:nvSpPr>
        <p:spPr/>
        <p:txBody>
          <a:bodyPr>
            <a:normAutofit/>
          </a:bodyPr>
          <a:lstStyle/>
          <a:p>
            <a:pPr>
              <a:buNone/>
            </a:pPr>
            <a:endParaRPr lang="id-ID"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72</Words>
  <Application>Microsoft Office PowerPoint</Application>
  <PresentationFormat>On-screen Show (4:3)</PresentationFormat>
  <Paragraphs>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EVALUASI PEMBELAJARAN</vt:lpstr>
      <vt:lpstr>TUJUAN PENDIDIKAN NASIONAL</vt:lpstr>
      <vt:lpstr>TUJUAN PENDIDIKAN DASAR</vt:lpstr>
      <vt:lpstr>TUJUAN PEMBELAJARAN</vt:lpstr>
      <vt:lpstr>Slide 5</vt:lpstr>
      <vt:lpstr>   Gambaran spesifikasi dari tujuan yang ingin dicapai pada tujuan pembelajaran</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EVALUASI PEMBELAJARAN</dc:title>
  <dc:creator>asustech</dc:creator>
  <cp:lastModifiedBy>asustech</cp:lastModifiedBy>
  <cp:revision>1</cp:revision>
  <dcterms:created xsi:type="dcterms:W3CDTF">2015-02-10T05:19:42Z</dcterms:created>
  <dcterms:modified xsi:type="dcterms:W3CDTF">2015-02-10T06:06:01Z</dcterms:modified>
</cp:coreProperties>
</file>