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75" r:id="rId3"/>
    <p:sldId id="257" r:id="rId4"/>
    <p:sldId id="273" r:id="rId5"/>
    <p:sldId id="258" r:id="rId6"/>
    <p:sldId id="261" r:id="rId7"/>
    <p:sldId id="260" r:id="rId8"/>
    <p:sldId id="259" r:id="rId9"/>
    <p:sldId id="266" r:id="rId10"/>
    <p:sldId id="267" r:id="rId11"/>
    <p:sldId id="268" r:id="rId12"/>
    <p:sldId id="270" r:id="rId13"/>
    <p:sldId id="271" r:id="rId14"/>
    <p:sldId id="272" r:id="rId15"/>
    <p:sldId id="274" r:id="rId16"/>
    <p:sldId id="276" r:id="rId17"/>
    <p:sldId id="277" r:id="rId18"/>
    <p:sldId id="279" r:id="rId19"/>
    <p:sldId id="278" r:id="rId20"/>
    <p:sldId id="281" r:id="rId21"/>
    <p:sldId id="282" r:id="rId22"/>
    <p:sldId id="283" r:id="rId23"/>
    <p:sldId id="280" r:id="rId24"/>
    <p:sldId id="285" r:id="rId25"/>
    <p:sldId id="286" r:id="rId26"/>
    <p:sldId id="300" r:id="rId27"/>
    <p:sldId id="299" r:id="rId28"/>
    <p:sldId id="305" r:id="rId29"/>
    <p:sldId id="306" r:id="rId30"/>
    <p:sldId id="287" r:id="rId31"/>
    <p:sldId id="310" r:id="rId32"/>
    <p:sldId id="307" r:id="rId33"/>
    <p:sldId id="311" r:id="rId34"/>
    <p:sldId id="288" r:id="rId35"/>
    <p:sldId id="289" r:id="rId36"/>
    <p:sldId id="295" r:id="rId37"/>
    <p:sldId id="298" r:id="rId38"/>
    <p:sldId id="290" r:id="rId39"/>
    <p:sldId id="297" r:id="rId40"/>
    <p:sldId id="325" r:id="rId41"/>
    <p:sldId id="344" r:id="rId42"/>
    <p:sldId id="329" r:id="rId43"/>
    <p:sldId id="328" r:id="rId44"/>
    <p:sldId id="326" r:id="rId45"/>
    <p:sldId id="327" r:id="rId46"/>
    <p:sldId id="331" r:id="rId47"/>
    <p:sldId id="332" r:id="rId48"/>
    <p:sldId id="333" r:id="rId49"/>
    <p:sldId id="335" r:id="rId50"/>
    <p:sldId id="337" r:id="rId51"/>
    <p:sldId id="336" r:id="rId52"/>
    <p:sldId id="338" r:id="rId53"/>
    <p:sldId id="339" r:id="rId54"/>
    <p:sldId id="358" r:id="rId55"/>
    <p:sldId id="368" r:id="rId56"/>
    <p:sldId id="359" r:id="rId57"/>
    <p:sldId id="360" r:id="rId58"/>
    <p:sldId id="361" r:id="rId59"/>
    <p:sldId id="363" r:id="rId60"/>
    <p:sldId id="383" r:id="rId61"/>
    <p:sldId id="392" r:id="rId62"/>
    <p:sldId id="367" r:id="rId63"/>
    <p:sldId id="369" r:id="rId64"/>
    <p:sldId id="370" r:id="rId65"/>
    <p:sldId id="371" r:id="rId66"/>
    <p:sldId id="372" r:id="rId67"/>
    <p:sldId id="373" r:id="rId68"/>
    <p:sldId id="374" r:id="rId69"/>
    <p:sldId id="389" r:id="rId70"/>
    <p:sldId id="384" r:id="rId71"/>
    <p:sldId id="388" r:id="rId72"/>
    <p:sldId id="381" r:id="rId73"/>
    <p:sldId id="412"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4F8E"/>
    <a:srgbClr val="21E6EB"/>
    <a:srgbClr val="FF0066"/>
    <a:srgbClr val="CC6600"/>
    <a:srgbClr val="97197C"/>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0" autoAdjust="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F35568-8E51-42D0-9D0A-1ACCBCB14FC3}" type="datetimeFigureOut">
              <a:rPr lang="en-US" smtClean="0"/>
              <a:pPr/>
              <a:t>4/4/2015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2F12D-A3B1-4766-ADB6-7A9D501364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12F12D-A3B1-4766-ADB6-7A9D501364B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0B37E5-0D64-4BB7-A453-614BBCECE17C}"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B37E5-0D64-4BB7-A453-614BBCECE17C}"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B37E5-0D64-4BB7-A453-614BBCECE17C}"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B37E5-0D64-4BB7-A453-614BBCECE17C}"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B37E5-0D64-4BB7-A453-614BBCECE17C}"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0B37E5-0D64-4BB7-A453-614BBCECE17C}" type="datetimeFigureOut">
              <a:rPr lang="en-US" smtClean="0"/>
              <a:pPr/>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0B37E5-0D64-4BB7-A453-614BBCECE17C}" type="datetimeFigureOut">
              <a:rPr lang="en-US" smtClean="0"/>
              <a:pPr/>
              <a:t>4/4/2015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0B37E5-0D64-4BB7-A453-614BBCECE17C}" type="datetimeFigureOut">
              <a:rPr lang="en-US" smtClean="0"/>
              <a:pPr/>
              <a:t>4/4/2015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B37E5-0D64-4BB7-A453-614BBCECE17C}" type="datetimeFigureOut">
              <a:rPr lang="en-US" smtClean="0"/>
              <a:pPr/>
              <a:t>4/4/2015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B37E5-0D64-4BB7-A453-614BBCECE17C}" type="datetimeFigureOut">
              <a:rPr lang="en-US" smtClean="0"/>
              <a:pPr/>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B37E5-0D64-4BB7-A453-614BBCECE17C}" type="datetimeFigureOut">
              <a:rPr lang="en-US" smtClean="0"/>
              <a:pPr/>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8BA80-307B-4773-BA4D-618A37E221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B37E5-0D64-4BB7-A453-614BBCECE17C}" type="datetimeFigureOut">
              <a:rPr lang="en-US" smtClean="0"/>
              <a:pPr/>
              <a:t>4/4/2015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8BA80-307B-4773-BA4D-618A37E221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www.dictionary.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C000"/>
          </a:solidFill>
        </p:spPr>
        <p:txBody>
          <a:bodyPr/>
          <a:lstStyle/>
          <a:p>
            <a:r>
              <a:rPr lang="id-ID" dirty="0" smtClean="0"/>
              <a:t>Sociolinguistics </a:t>
            </a:r>
            <a:endParaRPr lang="en-US" dirty="0"/>
          </a:p>
        </p:txBody>
      </p:sp>
      <p:sp>
        <p:nvSpPr>
          <p:cNvPr id="3" name="Subtitle 2"/>
          <p:cNvSpPr>
            <a:spLocks noGrp="1"/>
          </p:cNvSpPr>
          <p:nvPr>
            <p:ph type="subTitle" idx="1"/>
          </p:nvPr>
        </p:nvSpPr>
        <p:spPr>
          <a:xfrm>
            <a:off x="1371600" y="3886200"/>
            <a:ext cx="6400800" cy="828684"/>
          </a:xfrm>
          <a:solidFill>
            <a:srgbClr val="00B050"/>
          </a:solidFill>
        </p:spPr>
        <p:txBody>
          <a:bodyPr/>
          <a:lstStyle/>
          <a:p>
            <a:r>
              <a:rPr lang="id-ID" dirty="0" smtClean="0">
                <a:solidFill>
                  <a:schemeClr val="tx1"/>
                </a:solidFill>
              </a:rPr>
              <a:t>Rizky Lutviana, S.S., S.Pd., M.Pd.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143000"/>
          </a:xfrm>
          <a:solidFill>
            <a:srgbClr val="FFC000"/>
          </a:solidFill>
        </p:spPr>
        <p:txBody>
          <a:bodyPr/>
          <a:lstStyle/>
          <a:p>
            <a:r>
              <a:rPr lang="id-ID" dirty="0" smtClean="0"/>
              <a:t>Social distance scale  </a:t>
            </a:r>
            <a:endParaRPr lang="en-US" dirty="0"/>
          </a:p>
        </p:txBody>
      </p:sp>
      <p:sp>
        <p:nvSpPr>
          <p:cNvPr id="4" name="Rectangle 3"/>
          <p:cNvSpPr/>
          <p:nvPr/>
        </p:nvSpPr>
        <p:spPr>
          <a:xfrm>
            <a:off x="1785918" y="3286124"/>
            <a:ext cx="5857916" cy="50006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7158" y="2714620"/>
            <a:ext cx="1643074" cy="42862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Intimate </a:t>
            </a:r>
            <a:endParaRPr lang="en-US" dirty="0"/>
          </a:p>
        </p:txBody>
      </p:sp>
      <p:sp>
        <p:nvSpPr>
          <p:cNvPr id="8" name="Rectangle 7"/>
          <p:cNvSpPr/>
          <p:nvPr/>
        </p:nvSpPr>
        <p:spPr>
          <a:xfrm>
            <a:off x="7000892" y="2786058"/>
            <a:ext cx="1571636" cy="35719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Distant </a:t>
            </a:r>
            <a:endParaRPr lang="en-US" dirty="0">
              <a:solidFill>
                <a:schemeClr val="tx1"/>
              </a:solidFill>
            </a:endParaRPr>
          </a:p>
        </p:txBody>
      </p:sp>
      <p:sp>
        <p:nvSpPr>
          <p:cNvPr id="9" name="Rectangle 8"/>
          <p:cNvSpPr/>
          <p:nvPr/>
        </p:nvSpPr>
        <p:spPr>
          <a:xfrm>
            <a:off x="357158" y="4071942"/>
            <a:ext cx="1857388" cy="4286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High solidarity </a:t>
            </a:r>
            <a:endParaRPr lang="en-US" dirty="0"/>
          </a:p>
        </p:txBody>
      </p:sp>
      <p:sp>
        <p:nvSpPr>
          <p:cNvPr id="10" name="Rectangle 9"/>
          <p:cNvSpPr/>
          <p:nvPr/>
        </p:nvSpPr>
        <p:spPr>
          <a:xfrm>
            <a:off x="7072330" y="4000504"/>
            <a:ext cx="1857388" cy="4286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Low solidarity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The status scale </a:t>
            </a:r>
            <a:endParaRPr lang="en-US" dirty="0"/>
          </a:p>
        </p:txBody>
      </p:sp>
      <p:sp>
        <p:nvSpPr>
          <p:cNvPr id="3" name="Rectangle 2"/>
          <p:cNvSpPr/>
          <p:nvPr/>
        </p:nvSpPr>
        <p:spPr>
          <a:xfrm>
            <a:off x="4214810" y="1714488"/>
            <a:ext cx="914400" cy="442915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28926" y="1643050"/>
            <a:ext cx="1037463" cy="369332"/>
          </a:xfrm>
          <a:prstGeom prst="rect">
            <a:avLst/>
          </a:prstGeom>
          <a:solidFill>
            <a:schemeClr val="accent2"/>
          </a:solidFill>
        </p:spPr>
        <p:txBody>
          <a:bodyPr wrap="none" rtlCol="0">
            <a:spAutoFit/>
          </a:bodyPr>
          <a:lstStyle/>
          <a:p>
            <a:r>
              <a:rPr lang="id-ID" dirty="0" smtClean="0"/>
              <a:t>Superior </a:t>
            </a:r>
            <a:endParaRPr lang="en-US" dirty="0"/>
          </a:p>
        </p:txBody>
      </p:sp>
      <p:sp>
        <p:nvSpPr>
          <p:cNvPr id="5" name="TextBox 4"/>
          <p:cNvSpPr txBox="1"/>
          <p:nvPr/>
        </p:nvSpPr>
        <p:spPr>
          <a:xfrm>
            <a:off x="2714612" y="5786454"/>
            <a:ext cx="1433662" cy="369332"/>
          </a:xfrm>
          <a:prstGeom prst="rect">
            <a:avLst/>
          </a:prstGeom>
          <a:solidFill>
            <a:srgbClr val="92D050"/>
          </a:solidFill>
        </p:spPr>
        <p:txBody>
          <a:bodyPr wrap="none" rtlCol="0">
            <a:spAutoFit/>
          </a:bodyPr>
          <a:lstStyle/>
          <a:p>
            <a:r>
              <a:rPr lang="id-ID" dirty="0" smtClean="0"/>
              <a:t>Subordinate  </a:t>
            </a:r>
            <a:endParaRPr lang="en-US" dirty="0"/>
          </a:p>
        </p:txBody>
      </p:sp>
      <p:sp>
        <p:nvSpPr>
          <p:cNvPr id="6" name="TextBox 5"/>
          <p:cNvSpPr txBox="1"/>
          <p:nvPr/>
        </p:nvSpPr>
        <p:spPr>
          <a:xfrm>
            <a:off x="5357818" y="1643050"/>
            <a:ext cx="1329723" cy="369332"/>
          </a:xfrm>
          <a:prstGeom prst="rect">
            <a:avLst/>
          </a:prstGeom>
          <a:solidFill>
            <a:schemeClr val="accent2"/>
          </a:solidFill>
        </p:spPr>
        <p:txBody>
          <a:bodyPr wrap="none" rtlCol="0">
            <a:spAutoFit/>
          </a:bodyPr>
          <a:lstStyle/>
          <a:p>
            <a:r>
              <a:rPr lang="id-ID" dirty="0" smtClean="0"/>
              <a:t>High status  </a:t>
            </a:r>
            <a:endParaRPr lang="en-US" dirty="0"/>
          </a:p>
        </p:txBody>
      </p:sp>
      <p:sp>
        <p:nvSpPr>
          <p:cNvPr id="7" name="TextBox 6"/>
          <p:cNvSpPr txBox="1"/>
          <p:nvPr/>
        </p:nvSpPr>
        <p:spPr>
          <a:xfrm>
            <a:off x="5357818" y="5786454"/>
            <a:ext cx="1232645" cy="369332"/>
          </a:xfrm>
          <a:prstGeom prst="rect">
            <a:avLst/>
          </a:prstGeom>
          <a:solidFill>
            <a:srgbClr val="92D050"/>
          </a:solidFill>
        </p:spPr>
        <p:txBody>
          <a:bodyPr wrap="none" rtlCol="0">
            <a:spAutoFit/>
          </a:bodyPr>
          <a:lstStyle/>
          <a:p>
            <a:r>
              <a:rPr lang="id-ID" dirty="0" smtClean="0"/>
              <a:t>Low status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The formality scale </a:t>
            </a:r>
            <a:endParaRPr lang="en-US" dirty="0"/>
          </a:p>
        </p:txBody>
      </p:sp>
      <p:sp>
        <p:nvSpPr>
          <p:cNvPr id="3" name="Rectangle 2"/>
          <p:cNvSpPr/>
          <p:nvPr/>
        </p:nvSpPr>
        <p:spPr>
          <a:xfrm>
            <a:off x="4214810" y="1714488"/>
            <a:ext cx="914400" cy="442915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28926" y="1643050"/>
            <a:ext cx="890052" cy="369332"/>
          </a:xfrm>
          <a:prstGeom prst="rect">
            <a:avLst/>
          </a:prstGeom>
          <a:solidFill>
            <a:schemeClr val="accent2"/>
          </a:solidFill>
        </p:spPr>
        <p:txBody>
          <a:bodyPr wrap="none" rtlCol="0">
            <a:spAutoFit/>
          </a:bodyPr>
          <a:lstStyle/>
          <a:p>
            <a:r>
              <a:rPr lang="id-ID" dirty="0" smtClean="0"/>
              <a:t>Formal </a:t>
            </a:r>
            <a:endParaRPr lang="en-US" dirty="0"/>
          </a:p>
        </p:txBody>
      </p:sp>
      <p:sp>
        <p:nvSpPr>
          <p:cNvPr id="5" name="TextBox 4"/>
          <p:cNvSpPr txBox="1"/>
          <p:nvPr/>
        </p:nvSpPr>
        <p:spPr>
          <a:xfrm>
            <a:off x="2714612" y="5786454"/>
            <a:ext cx="1079334" cy="369332"/>
          </a:xfrm>
          <a:prstGeom prst="rect">
            <a:avLst/>
          </a:prstGeom>
          <a:solidFill>
            <a:srgbClr val="92D050"/>
          </a:solidFill>
        </p:spPr>
        <p:txBody>
          <a:bodyPr wrap="none" rtlCol="0">
            <a:spAutoFit/>
          </a:bodyPr>
          <a:lstStyle/>
          <a:p>
            <a:r>
              <a:rPr lang="id-ID" dirty="0" smtClean="0"/>
              <a:t>Informal  </a:t>
            </a:r>
            <a:endParaRPr lang="en-US" dirty="0"/>
          </a:p>
        </p:txBody>
      </p:sp>
      <p:sp>
        <p:nvSpPr>
          <p:cNvPr id="6" name="TextBox 5"/>
          <p:cNvSpPr txBox="1"/>
          <p:nvPr/>
        </p:nvSpPr>
        <p:spPr>
          <a:xfrm>
            <a:off x="5357818" y="1643050"/>
            <a:ext cx="1673792" cy="369332"/>
          </a:xfrm>
          <a:prstGeom prst="rect">
            <a:avLst/>
          </a:prstGeom>
          <a:solidFill>
            <a:schemeClr val="accent2"/>
          </a:solidFill>
        </p:spPr>
        <p:txBody>
          <a:bodyPr wrap="none" rtlCol="0">
            <a:spAutoFit/>
          </a:bodyPr>
          <a:lstStyle/>
          <a:p>
            <a:r>
              <a:rPr lang="id-ID" dirty="0" smtClean="0"/>
              <a:t>High formality  </a:t>
            </a:r>
            <a:endParaRPr lang="en-US" dirty="0"/>
          </a:p>
        </p:txBody>
      </p:sp>
      <p:sp>
        <p:nvSpPr>
          <p:cNvPr id="7" name="TextBox 6"/>
          <p:cNvSpPr txBox="1"/>
          <p:nvPr/>
        </p:nvSpPr>
        <p:spPr>
          <a:xfrm>
            <a:off x="5357818" y="5786454"/>
            <a:ext cx="1523815" cy="369332"/>
          </a:xfrm>
          <a:prstGeom prst="rect">
            <a:avLst/>
          </a:prstGeom>
          <a:solidFill>
            <a:srgbClr val="92D050"/>
          </a:solidFill>
        </p:spPr>
        <p:txBody>
          <a:bodyPr wrap="none" rtlCol="0">
            <a:spAutoFit/>
          </a:bodyPr>
          <a:lstStyle/>
          <a:p>
            <a:r>
              <a:rPr lang="id-ID" dirty="0" smtClean="0"/>
              <a:t>Low formality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143000"/>
          </a:xfrm>
          <a:solidFill>
            <a:srgbClr val="FFC000"/>
          </a:solidFill>
        </p:spPr>
        <p:txBody>
          <a:bodyPr/>
          <a:lstStyle/>
          <a:p>
            <a:r>
              <a:rPr lang="id-ID" dirty="0" smtClean="0"/>
              <a:t>Referential scale  </a:t>
            </a:r>
            <a:endParaRPr lang="en-US" dirty="0"/>
          </a:p>
        </p:txBody>
      </p:sp>
      <p:sp>
        <p:nvSpPr>
          <p:cNvPr id="4" name="Rectangle 3"/>
          <p:cNvSpPr/>
          <p:nvPr/>
        </p:nvSpPr>
        <p:spPr>
          <a:xfrm>
            <a:off x="1785918" y="3286124"/>
            <a:ext cx="5857916" cy="50006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86182" y="2428868"/>
            <a:ext cx="1643074" cy="42862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Referential </a:t>
            </a:r>
            <a:endParaRPr lang="en-US" dirty="0"/>
          </a:p>
        </p:txBody>
      </p:sp>
      <p:sp>
        <p:nvSpPr>
          <p:cNvPr id="9" name="Rectangle 8"/>
          <p:cNvSpPr/>
          <p:nvPr/>
        </p:nvSpPr>
        <p:spPr>
          <a:xfrm>
            <a:off x="214282" y="3929066"/>
            <a:ext cx="1857388" cy="57150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High information content  </a:t>
            </a:r>
            <a:endParaRPr lang="en-US" dirty="0"/>
          </a:p>
        </p:txBody>
      </p:sp>
      <p:sp>
        <p:nvSpPr>
          <p:cNvPr id="10" name="Rectangle 9"/>
          <p:cNvSpPr/>
          <p:nvPr/>
        </p:nvSpPr>
        <p:spPr>
          <a:xfrm>
            <a:off x="6858016" y="4000504"/>
            <a:ext cx="2071702"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Low information content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143000"/>
          </a:xfrm>
          <a:solidFill>
            <a:srgbClr val="FFC000"/>
          </a:solidFill>
        </p:spPr>
        <p:txBody>
          <a:bodyPr/>
          <a:lstStyle/>
          <a:p>
            <a:r>
              <a:rPr lang="id-ID" dirty="0" smtClean="0"/>
              <a:t>Affective scale  </a:t>
            </a:r>
            <a:endParaRPr lang="en-US" dirty="0"/>
          </a:p>
        </p:txBody>
      </p:sp>
      <p:sp>
        <p:nvSpPr>
          <p:cNvPr id="4" name="Rectangle 3"/>
          <p:cNvSpPr/>
          <p:nvPr/>
        </p:nvSpPr>
        <p:spPr>
          <a:xfrm>
            <a:off x="1785918" y="3286124"/>
            <a:ext cx="5857916" cy="50006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57620" y="2428868"/>
            <a:ext cx="1571636" cy="35719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Affective  </a:t>
            </a:r>
            <a:endParaRPr lang="en-US" dirty="0">
              <a:solidFill>
                <a:schemeClr val="tx1"/>
              </a:solidFill>
            </a:endParaRPr>
          </a:p>
        </p:txBody>
      </p:sp>
      <p:sp>
        <p:nvSpPr>
          <p:cNvPr id="9" name="Rectangle 8"/>
          <p:cNvSpPr/>
          <p:nvPr/>
        </p:nvSpPr>
        <p:spPr>
          <a:xfrm>
            <a:off x="285720" y="4071942"/>
            <a:ext cx="1928826" cy="64294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Low affective content  </a:t>
            </a:r>
            <a:endParaRPr lang="en-US" dirty="0"/>
          </a:p>
        </p:txBody>
      </p:sp>
      <p:sp>
        <p:nvSpPr>
          <p:cNvPr id="10" name="Rectangle 9"/>
          <p:cNvSpPr/>
          <p:nvPr/>
        </p:nvSpPr>
        <p:spPr>
          <a:xfrm>
            <a:off x="7072330" y="4071942"/>
            <a:ext cx="1857388" cy="5715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High affective content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Ribbon 1"/>
          <p:cNvSpPr/>
          <p:nvPr/>
        </p:nvSpPr>
        <p:spPr>
          <a:xfrm>
            <a:off x="714348" y="2143116"/>
            <a:ext cx="7929618" cy="2143140"/>
          </a:xfrm>
          <a:prstGeom prst="ribbon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latin typeface="Franklin Gothic Medium Cond" pitchFamily="34" charset="0"/>
              </a:rPr>
              <a:t>CHAPTER 2</a:t>
            </a:r>
          </a:p>
          <a:p>
            <a:pPr algn="ctr"/>
            <a:r>
              <a:rPr lang="id-ID" sz="2400" dirty="0" smtClean="0">
                <a:latin typeface="Franklin Gothic Medium Cond" pitchFamily="34" charset="0"/>
              </a:rPr>
              <a:t>LANGUAGE CHIOCE IN MULTILINGUAL COMMUNITIES </a:t>
            </a:r>
            <a:endParaRPr lang="en-US" sz="2400" dirty="0">
              <a:latin typeface="Franklin Gothic Medium Con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Variety and Code</a:t>
            </a:r>
            <a:endParaRPr lang="en-US" dirty="0"/>
          </a:p>
        </p:txBody>
      </p:sp>
      <p:sp>
        <p:nvSpPr>
          <p:cNvPr id="3" name="Content Placeholder 2"/>
          <p:cNvSpPr>
            <a:spLocks noGrp="1"/>
          </p:cNvSpPr>
          <p:nvPr>
            <p:ph idx="1"/>
          </p:nvPr>
        </p:nvSpPr>
        <p:spPr>
          <a:solidFill>
            <a:srgbClr val="FF3300"/>
          </a:solidFill>
        </p:spPr>
        <p:txBody>
          <a:bodyPr/>
          <a:lstStyle/>
          <a:p>
            <a:r>
              <a:rPr lang="id-ID" dirty="0" smtClean="0"/>
              <a:t>Case study </a:t>
            </a:r>
          </a:p>
          <a:p>
            <a:pPr marL="514350" indent="-514350">
              <a:buAutoNum type="arabicPeriod"/>
            </a:pPr>
            <a:r>
              <a:rPr lang="id-ID" dirty="0" smtClean="0"/>
              <a:t>Bukavu, Zaire </a:t>
            </a:r>
          </a:p>
          <a:p>
            <a:pPr marL="514350" indent="-514350">
              <a:buAutoNum type="arabicPeriod"/>
            </a:pPr>
            <a:r>
              <a:rPr lang="id-ID" dirty="0" smtClean="0"/>
              <a:t>Auckland, New Zealand   </a:t>
            </a:r>
          </a:p>
          <a:p>
            <a:pPr marL="514350" indent="-514350">
              <a:buAutoNum type="arabicPeriod"/>
            </a:pPr>
            <a:r>
              <a:rPr lang="id-ID" dirty="0" smtClean="0"/>
              <a:t>Paraguay </a:t>
            </a:r>
          </a:p>
          <a:p>
            <a:pPr marL="514350" indent="-514350">
              <a:buAutoNum type="arabicPeriod"/>
            </a:pPr>
            <a:r>
              <a:rPr lang="id-ID" dirty="0" smtClean="0"/>
              <a:t>Portugal </a:t>
            </a:r>
          </a:p>
          <a:p>
            <a:pPr marL="514350" indent="-514350">
              <a:buAutoNum type="arabicPeriod"/>
            </a:pPr>
            <a:r>
              <a:rPr lang="id-ID" dirty="0" smtClean="0"/>
              <a:t>Singapore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Bukavu, Zaire </a:t>
            </a:r>
            <a:endParaRPr lang="en-US" dirty="0"/>
          </a:p>
        </p:txBody>
      </p:sp>
      <p:sp>
        <p:nvSpPr>
          <p:cNvPr id="3" name="Content Placeholder 2"/>
          <p:cNvSpPr>
            <a:spLocks noGrp="1"/>
          </p:cNvSpPr>
          <p:nvPr>
            <p:ph idx="1"/>
          </p:nvPr>
        </p:nvSpPr>
        <p:spPr>
          <a:solidFill>
            <a:srgbClr val="CC6600"/>
          </a:solidFill>
        </p:spPr>
        <p:txBody>
          <a:bodyPr>
            <a:normAutofit fontScale="92500" lnSpcReduction="10000"/>
          </a:bodyPr>
          <a:lstStyle/>
          <a:p>
            <a:pPr>
              <a:buFont typeface="Wingdings" pitchFamily="2" charset="2"/>
              <a:buChar char="ü"/>
            </a:pPr>
            <a:r>
              <a:rPr lang="id-ID" dirty="0" smtClean="0"/>
              <a:t>Multicultural and multilingual city since more people coming are for work and business rather than living for good. </a:t>
            </a:r>
          </a:p>
          <a:p>
            <a:pPr>
              <a:buFont typeface="Wingdings" pitchFamily="2" charset="2"/>
              <a:buChar char="ü"/>
            </a:pPr>
            <a:r>
              <a:rPr lang="id-ID" dirty="0" smtClean="0"/>
              <a:t>Fourty groups speaking different languages  </a:t>
            </a:r>
          </a:p>
          <a:p>
            <a:pPr>
              <a:buFont typeface="Wingdings" pitchFamily="2" charset="2"/>
              <a:buChar char="ü"/>
            </a:pPr>
            <a:r>
              <a:rPr lang="id-ID" dirty="0" smtClean="0"/>
              <a:t>Language varieties </a:t>
            </a:r>
          </a:p>
          <a:p>
            <a:pPr>
              <a:buNone/>
            </a:pPr>
            <a:r>
              <a:rPr lang="id-ID" dirty="0" smtClean="0"/>
              <a:t>Shi: formal shi, informal shi, </a:t>
            </a:r>
          </a:p>
          <a:p>
            <a:pPr>
              <a:buNone/>
            </a:pPr>
            <a:r>
              <a:rPr lang="id-ID" dirty="0" smtClean="0"/>
              <a:t>Swahili: Kingwana, standard Zairean Swahili, Indoubil  </a:t>
            </a:r>
          </a:p>
          <a:p>
            <a:pPr>
              <a:buNone/>
            </a:pPr>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28596" y="357166"/>
          <a:ext cx="8229600" cy="63195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id-ID" dirty="0" smtClean="0"/>
                        <a:t>Domain </a:t>
                      </a:r>
                      <a:endParaRPr lang="en-US" dirty="0"/>
                    </a:p>
                  </a:txBody>
                  <a:tcPr/>
                </a:tc>
                <a:tc>
                  <a:txBody>
                    <a:bodyPr/>
                    <a:lstStyle/>
                    <a:p>
                      <a:r>
                        <a:rPr lang="id-ID" dirty="0" smtClean="0"/>
                        <a:t>addressee</a:t>
                      </a:r>
                      <a:endParaRPr lang="en-US" dirty="0"/>
                    </a:p>
                  </a:txBody>
                  <a:tcPr/>
                </a:tc>
                <a:tc>
                  <a:txBody>
                    <a:bodyPr/>
                    <a:lstStyle/>
                    <a:p>
                      <a:r>
                        <a:rPr lang="id-ID" dirty="0" smtClean="0"/>
                        <a:t>Setting </a:t>
                      </a:r>
                      <a:endParaRPr lang="en-US" dirty="0"/>
                    </a:p>
                  </a:txBody>
                  <a:tcPr/>
                </a:tc>
                <a:tc>
                  <a:txBody>
                    <a:bodyPr/>
                    <a:lstStyle/>
                    <a:p>
                      <a:r>
                        <a:rPr lang="id-ID" dirty="0" smtClean="0"/>
                        <a:t>Topic </a:t>
                      </a:r>
                      <a:endParaRPr lang="en-US" dirty="0"/>
                    </a:p>
                  </a:txBody>
                  <a:tcPr/>
                </a:tc>
                <a:tc>
                  <a:txBody>
                    <a:bodyPr/>
                    <a:lstStyle/>
                    <a:p>
                      <a:r>
                        <a:rPr lang="id-ID" dirty="0" smtClean="0"/>
                        <a:t>Variety/code </a:t>
                      </a:r>
                      <a:endParaRPr lang="en-US" dirty="0"/>
                    </a:p>
                  </a:txBody>
                  <a:tcPr/>
                </a:tc>
              </a:tr>
              <a:tr h="370840">
                <a:tc>
                  <a:txBody>
                    <a:bodyPr/>
                    <a:lstStyle/>
                    <a:p>
                      <a:r>
                        <a:rPr lang="id-ID" dirty="0" smtClean="0"/>
                        <a:t>Family</a:t>
                      </a:r>
                      <a:r>
                        <a:rPr lang="id-ID" baseline="0" dirty="0" smtClean="0"/>
                        <a:t> </a:t>
                      </a:r>
                      <a:endParaRPr lang="en-US" dirty="0"/>
                    </a:p>
                  </a:txBody>
                  <a:tcPr/>
                </a:tc>
                <a:tc>
                  <a:txBody>
                    <a:bodyPr/>
                    <a:lstStyle/>
                    <a:p>
                      <a:r>
                        <a:rPr lang="id-ID" dirty="0" smtClean="0"/>
                        <a:t>family members </a:t>
                      </a:r>
                      <a:endParaRPr lang="en-US" dirty="0"/>
                    </a:p>
                  </a:txBody>
                  <a:tcPr/>
                </a:tc>
                <a:tc>
                  <a:txBody>
                    <a:bodyPr/>
                    <a:lstStyle/>
                    <a:p>
                      <a:r>
                        <a:rPr lang="id-ID" dirty="0" smtClean="0"/>
                        <a:t>Home </a:t>
                      </a:r>
                      <a:endParaRPr lang="en-US" dirty="0"/>
                    </a:p>
                  </a:txBody>
                  <a:tcPr/>
                </a:tc>
                <a:tc>
                  <a:txBody>
                    <a:bodyPr/>
                    <a:lstStyle/>
                    <a:p>
                      <a:r>
                        <a:rPr lang="id-ID" dirty="0" smtClean="0"/>
                        <a:t>Any</a:t>
                      </a:r>
                      <a:r>
                        <a:rPr lang="id-ID" baseline="0" dirty="0" smtClean="0"/>
                        <a:t> topic </a:t>
                      </a:r>
                      <a:endParaRPr lang="en-US" dirty="0"/>
                    </a:p>
                  </a:txBody>
                  <a:tcPr/>
                </a:tc>
                <a:tc>
                  <a:txBody>
                    <a:bodyPr/>
                    <a:lstStyle/>
                    <a:p>
                      <a:r>
                        <a:rPr lang="id-ID" dirty="0" smtClean="0"/>
                        <a:t>Informal shi </a:t>
                      </a:r>
                      <a:endParaRPr lang="en-US" dirty="0"/>
                    </a:p>
                  </a:txBody>
                  <a:tcPr/>
                </a:tc>
              </a:tr>
              <a:tr h="370840">
                <a:tc>
                  <a:txBody>
                    <a:bodyPr/>
                    <a:lstStyle/>
                    <a:p>
                      <a:r>
                        <a:rPr lang="id-ID" dirty="0" smtClean="0"/>
                        <a:t>Society</a:t>
                      </a:r>
                      <a:r>
                        <a:rPr lang="id-ID" baseline="0" dirty="0" smtClean="0"/>
                        <a:t> </a:t>
                      </a:r>
                      <a:endParaRPr lang="en-US" dirty="0"/>
                    </a:p>
                  </a:txBody>
                  <a:tcPr/>
                </a:tc>
                <a:tc>
                  <a:txBody>
                    <a:bodyPr/>
                    <a:lstStyle/>
                    <a:p>
                      <a:r>
                        <a:rPr lang="id-ID" dirty="0" smtClean="0"/>
                        <a:t>Local Vendor</a:t>
                      </a:r>
                      <a:r>
                        <a:rPr lang="id-ID" baseline="0" dirty="0" smtClean="0"/>
                        <a:t>s </a:t>
                      </a:r>
                      <a:endParaRPr lang="en-US" dirty="0"/>
                    </a:p>
                  </a:txBody>
                  <a:tcPr/>
                </a:tc>
                <a:tc>
                  <a:txBody>
                    <a:bodyPr/>
                    <a:lstStyle/>
                    <a:p>
                      <a:r>
                        <a:rPr lang="id-ID" dirty="0" smtClean="0"/>
                        <a:t>Market</a:t>
                      </a:r>
                      <a:endParaRPr lang="en-US" dirty="0"/>
                    </a:p>
                  </a:txBody>
                  <a:tcPr/>
                </a:tc>
                <a:tc>
                  <a:txBody>
                    <a:bodyPr/>
                    <a:lstStyle/>
                    <a:p>
                      <a:endParaRPr lang="en-US" dirty="0"/>
                    </a:p>
                  </a:txBody>
                  <a:tcPr/>
                </a:tc>
                <a:tc>
                  <a:txBody>
                    <a:bodyPr/>
                    <a:lstStyle/>
                    <a:p>
                      <a:r>
                        <a:rPr lang="id-ID" dirty="0" smtClean="0"/>
                        <a:t>Informal shi </a:t>
                      </a:r>
                      <a:endParaRPr lang="en-US" dirty="0"/>
                    </a:p>
                  </a:txBody>
                  <a:tcPr/>
                </a:tc>
              </a:tr>
              <a:tr h="370840">
                <a:tc>
                  <a:txBody>
                    <a:bodyPr/>
                    <a:lstStyle/>
                    <a:p>
                      <a:r>
                        <a:rPr lang="id-ID" dirty="0" smtClean="0"/>
                        <a:t>Public </a:t>
                      </a:r>
                      <a:endParaRPr lang="en-US" dirty="0"/>
                    </a:p>
                  </a:txBody>
                  <a:tcPr/>
                </a:tc>
                <a:tc>
                  <a:txBody>
                    <a:bodyPr/>
                    <a:lstStyle/>
                    <a:p>
                      <a:r>
                        <a:rPr lang="id-ID" dirty="0" smtClean="0"/>
                        <a:t>Local people </a:t>
                      </a:r>
                      <a:endParaRPr lang="en-US" dirty="0"/>
                    </a:p>
                  </a:txBody>
                  <a:tcPr/>
                </a:tc>
                <a:tc>
                  <a:txBody>
                    <a:bodyPr/>
                    <a:lstStyle/>
                    <a:p>
                      <a:r>
                        <a:rPr lang="id-ID" dirty="0" smtClean="0"/>
                        <a:t>Church,</a:t>
                      </a:r>
                      <a:r>
                        <a:rPr lang="id-ID" baseline="0" dirty="0" smtClean="0"/>
                        <a:t> </a:t>
                      </a:r>
                      <a:r>
                        <a:rPr lang="id-ID" dirty="0" smtClean="0"/>
                        <a:t>funeral</a:t>
                      </a:r>
                      <a:endParaRPr lang="en-US" dirty="0"/>
                    </a:p>
                  </a:txBody>
                  <a:tcPr/>
                </a:tc>
                <a:tc>
                  <a:txBody>
                    <a:bodyPr/>
                    <a:lstStyle/>
                    <a:p>
                      <a:r>
                        <a:rPr lang="id-ID" dirty="0" smtClean="0"/>
                        <a:t>Wedding </a:t>
                      </a:r>
                    </a:p>
                    <a:p>
                      <a:r>
                        <a:rPr lang="id-ID" dirty="0" smtClean="0"/>
                        <a:t>Funeral </a:t>
                      </a:r>
                      <a:endParaRPr lang="en-US" dirty="0"/>
                    </a:p>
                  </a:txBody>
                  <a:tcPr/>
                </a:tc>
                <a:tc>
                  <a:txBody>
                    <a:bodyPr/>
                    <a:lstStyle/>
                    <a:p>
                      <a:r>
                        <a:rPr lang="id-ID" dirty="0" smtClean="0"/>
                        <a:t>Formal shi </a:t>
                      </a:r>
                      <a:endParaRPr lang="en-US" dirty="0"/>
                    </a:p>
                  </a:txBody>
                  <a:tcPr/>
                </a:tc>
              </a:tr>
              <a:tr h="370840">
                <a:tc>
                  <a:txBody>
                    <a:bodyPr/>
                    <a:lstStyle/>
                    <a:p>
                      <a:r>
                        <a:rPr lang="id-ID" dirty="0" smtClean="0"/>
                        <a:t>Tribal Community </a:t>
                      </a:r>
                      <a:endParaRPr lang="en-US" dirty="0"/>
                    </a:p>
                  </a:txBody>
                  <a:tcPr/>
                </a:tc>
                <a:tc>
                  <a:txBody>
                    <a:bodyPr/>
                    <a:lstStyle/>
                    <a:p>
                      <a:r>
                        <a:rPr lang="id-ID" dirty="0" smtClean="0"/>
                        <a:t>People from a different tribal group </a:t>
                      </a:r>
                      <a:endParaRPr lang="en-US" dirty="0"/>
                    </a:p>
                  </a:txBody>
                  <a:tcPr/>
                </a:tc>
                <a:tc>
                  <a:txBody>
                    <a:bodyPr/>
                    <a:lstStyle/>
                    <a:p>
                      <a:r>
                        <a:rPr lang="id-ID" dirty="0" smtClean="0"/>
                        <a:t>Any place </a:t>
                      </a:r>
                      <a:endParaRPr lang="en-US" dirty="0"/>
                    </a:p>
                  </a:txBody>
                  <a:tcPr/>
                </a:tc>
                <a:tc>
                  <a:txBody>
                    <a:bodyPr/>
                    <a:lstStyle/>
                    <a:p>
                      <a:r>
                        <a:rPr lang="id-ID" dirty="0" smtClean="0"/>
                        <a:t>Any topic </a:t>
                      </a:r>
                      <a:endParaRPr lang="en-US" dirty="0"/>
                    </a:p>
                  </a:txBody>
                  <a:tcPr/>
                </a:tc>
                <a:tc>
                  <a:txBody>
                    <a:bodyPr/>
                    <a:lstStyle/>
                    <a:p>
                      <a:r>
                        <a:rPr lang="id-ID" dirty="0" smtClean="0"/>
                        <a:t>Swahili </a:t>
                      </a:r>
                      <a:endParaRPr lang="en-US" dirty="0"/>
                    </a:p>
                  </a:txBody>
                  <a:tcPr/>
                </a:tc>
              </a:tr>
              <a:tr h="370840">
                <a:tc>
                  <a:txBody>
                    <a:bodyPr/>
                    <a:lstStyle/>
                    <a:p>
                      <a:r>
                        <a:rPr lang="id-ID" dirty="0" smtClean="0"/>
                        <a:t>Education</a:t>
                      </a:r>
                      <a:r>
                        <a:rPr lang="id-ID" baseline="0" dirty="0" smtClean="0"/>
                        <a:t> </a:t>
                      </a:r>
                      <a:endParaRPr lang="en-US" dirty="0"/>
                    </a:p>
                  </a:txBody>
                  <a:tcPr/>
                </a:tc>
                <a:tc>
                  <a:txBody>
                    <a:bodyPr/>
                    <a:lstStyle/>
                    <a:p>
                      <a:endParaRPr lang="en-US"/>
                    </a:p>
                  </a:txBody>
                  <a:tcPr/>
                </a:tc>
                <a:tc>
                  <a:txBody>
                    <a:bodyPr/>
                    <a:lstStyle/>
                    <a:p>
                      <a:r>
                        <a:rPr lang="id-ID" dirty="0" smtClean="0"/>
                        <a:t>School </a:t>
                      </a:r>
                      <a:endParaRPr lang="en-US" dirty="0"/>
                    </a:p>
                  </a:txBody>
                  <a:tcPr/>
                </a:tc>
                <a:tc>
                  <a:txBody>
                    <a:bodyPr/>
                    <a:lstStyle/>
                    <a:p>
                      <a:r>
                        <a:rPr lang="id-ID" dirty="0" smtClean="0"/>
                        <a:t>Subject </a:t>
                      </a:r>
                      <a:endParaRPr lang="en-US" dirty="0"/>
                    </a:p>
                  </a:txBody>
                  <a:tcPr/>
                </a:tc>
                <a:tc>
                  <a:txBody>
                    <a:bodyPr/>
                    <a:lstStyle/>
                    <a:p>
                      <a:r>
                        <a:rPr lang="id-ID" dirty="0" smtClean="0"/>
                        <a:t>Standard</a:t>
                      </a:r>
                      <a:r>
                        <a:rPr lang="id-ID" baseline="0" dirty="0" smtClean="0"/>
                        <a:t> Zairean Swahili </a:t>
                      </a:r>
                      <a:endParaRPr lang="en-US" dirty="0"/>
                    </a:p>
                  </a:txBody>
                  <a:tcPr/>
                </a:tc>
              </a:tr>
              <a:tr h="370840">
                <a:tc>
                  <a:txBody>
                    <a:bodyPr/>
                    <a:lstStyle/>
                    <a:p>
                      <a:r>
                        <a:rPr lang="id-ID" dirty="0" smtClean="0"/>
                        <a:t>government </a:t>
                      </a:r>
                      <a:endParaRPr lang="en-US" dirty="0"/>
                    </a:p>
                  </a:txBody>
                  <a:tcPr/>
                </a:tc>
                <a:tc>
                  <a:txBody>
                    <a:bodyPr/>
                    <a:lstStyle/>
                    <a:p>
                      <a:r>
                        <a:rPr lang="id-ID" dirty="0" smtClean="0"/>
                        <a:t>Government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Government</a:t>
                      </a:r>
                      <a:r>
                        <a:rPr lang="id-ID" baseline="0" dirty="0" smtClean="0"/>
                        <a:t> office </a:t>
                      </a:r>
                      <a:endParaRPr lang="en-US" dirty="0" smtClean="0"/>
                    </a:p>
                  </a:txBody>
                  <a:tcPr/>
                </a:tc>
                <a:tc>
                  <a:txBody>
                    <a:bodyPr/>
                    <a:lstStyle/>
                    <a:p>
                      <a:r>
                        <a:rPr lang="id-ID" dirty="0" smtClean="0"/>
                        <a:t>Paying Bill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Standard</a:t>
                      </a:r>
                      <a:r>
                        <a:rPr lang="id-ID" baseline="0" dirty="0" smtClean="0"/>
                        <a:t> Zairean Swahili </a:t>
                      </a:r>
                      <a:endParaRPr lang="en-US" dirty="0" smtClean="0"/>
                    </a:p>
                  </a:txBody>
                  <a:tcPr/>
                </a:tc>
              </a:tr>
              <a:tr h="370840">
                <a:tc>
                  <a:txBody>
                    <a:bodyPr/>
                    <a:lstStyle/>
                    <a:p>
                      <a:r>
                        <a:rPr lang="id-ID" dirty="0" smtClean="0"/>
                        <a:t>Community</a:t>
                      </a:r>
                      <a:r>
                        <a:rPr lang="id-ID" baseline="0" dirty="0" smtClean="0"/>
                        <a:t> </a:t>
                      </a:r>
                      <a:endParaRPr lang="en-US" dirty="0"/>
                    </a:p>
                  </a:txBody>
                  <a:tcPr/>
                </a:tc>
                <a:tc>
                  <a:txBody>
                    <a:bodyPr/>
                    <a:lstStyle/>
                    <a:p>
                      <a:r>
                        <a:rPr lang="id-ID" dirty="0" smtClean="0"/>
                        <a:t>Younger children,</a:t>
                      </a:r>
                      <a:r>
                        <a:rPr lang="id-ID" baseline="0" dirty="0" smtClean="0"/>
                        <a:t> addult, local people </a:t>
                      </a:r>
                      <a:endParaRPr lang="en-US" dirty="0"/>
                    </a:p>
                  </a:txBody>
                  <a:tcPr/>
                </a:tc>
                <a:tc>
                  <a:txBody>
                    <a:bodyPr/>
                    <a:lstStyle/>
                    <a:p>
                      <a:r>
                        <a:rPr lang="id-ID" dirty="0" smtClean="0"/>
                        <a:t>Street, market place </a:t>
                      </a:r>
                      <a:endParaRPr lang="en-US" dirty="0"/>
                    </a:p>
                  </a:txBody>
                  <a:tcPr/>
                </a:tc>
                <a:tc>
                  <a:txBody>
                    <a:bodyPr/>
                    <a:lstStyle/>
                    <a:p>
                      <a:r>
                        <a:rPr lang="id-ID" dirty="0" smtClean="0"/>
                        <a:t>Any topic </a:t>
                      </a:r>
                      <a:endParaRPr lang="en-US" dirty="0"/>
                    </a:p>
                  </a:txBody>
                  <a:tcPr/>
                </a:tc>
                <a:tc>
                  <a:txBody>
                    <a:bodyPr/>
                    <a:lstStyle/>
                    <a:p>
                      <a:r>
                        <a:rPr lang="id-ID" dirty="0" smtClean="0"/>
                        <a:t>Kingwana </a:t>
                      </a:r>
                      <a:endParaRPr lang="en-US" dirty="0"/>
                    </a:p>
                  </a:txBody>
                  <a:tcPr/>
                </a:tc>
              </a:tr>
              <a:tr h="370840">
                <a:tc>
                  <a:txBody>
                    <a:bodyPr/>
                    <a:lstStyle/>
                    <a:p>
                      <a:r>
                        <a:rPr lang="id-ID" dirty="0" smtClean="0"/>
                        <a:t>Friendship </a:t>
                      </a:r>
                      <a:endParaRPr lang="en-US" dirty="0"/>
                    </a:p>
                  </a:txBody>
                  <a:tcPr/>
                </a:tc>
                <a:tc>
                  <a:txBody>
                    <a:bodyPr/>
                    <a:lstStyle/>
                    <a:p>
                      <a:r>
                        <a:rPr lang="id-ID" dirty="0" smtClean="0"/>
                        <a:t>Young people from all ethnic background </a:t>
                      </a:r>
                      <a:endParaRPr lang="en-US" dirty="0"/>
                    </a:p>
                  </a:txBody>
                  <a:tcPr/>
                </a:tc>
                <a:tc>
                  <a:txBody>
                    <a:bodyPr/>
                    <a:lstStyle/>
                    <a:p>
                      <a:r>
                        <a:rPr lang="id-ID" dirty="0" smtClean="0"/>
                        <a:t>Any place</a:t>
                      </a:r>
                      <a:r>
                        <a:rPr lang="id-ID" baseline="0" dirty="0" smtClean="0"/>
                        <a:t> </a:t>
                      </a:r>
                      <a:endParaRPr lang="en-US" dirty="0"/>
                    </a:p>
                  </a:txBody>
                  <a:tcPr/>
                </a:tc>
                <a:tc>
                  <a:txBody>
                    <a:bodyPr/>
                    <a:lstStyle/>
                    <a:p>
                      <a:r>
                        <a:rPr lang="id-ID" dirty="0" smtClean="0"/>
                        <a:t>Any topic </a:t>
                      </a:r>
                      <a:endParaRPr lang="en-US" dirty="0"/>
                    </a:p>
                  </a:txBody>
                  <a:tcPr/>
                </a:tc>
                <a:tc>
                  <a:txBody>
                    <a:bodyPr/>
                    <a:lstStyle/>
                    <a:p>
                      <a:r>
                        <a:rPr lang="id-ID" dirty="0" smtClean="0"/>
                        <a:t>Indoubil </a:t>
                      </a:r>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Auckland, New Zealand</a:t>
            </a:r>
            <a:endParaRPr lang="en-US" dirty="0"/>
          </a:p>
        </p:txBody>
      </p:sp>
      <p:sp>
        <p:nvSpPr>
          <p:cNvPr id="3" name="Content Placeholder 2"/>
          <p:cNvSpPr>
            <a:spLocks noGrp="1"/>
          </p:cNvSpPr>
          <p:nvPr>
            <p:ph idx="1"/>
          </p:nvPr>
        </p:nvSpPr>
        <p:spPr>
          <a:xfrm>
            <a:off x="428596" y="1142984"/>
            <a:ext cx="8229600" cy="4525963"/>
          </a:xfrm>
        </p:spPr>
        <p:txBody>
          <a:bodyPr/>
          <a:lstStyle/>
          <a:p>
            <a:pPr>
              <a:buFont typeface="Wingdings" pitchFamily="2" charset="2"/>
              <a:buChar char="ü"/>
            </a:pPr>
            <a:r>
              <a:rPr lang="id-ID" dirty="0" smtClean="0"/>
              <a:t>Bilingual Tongan </a:t>
            </a:r>
          </a:p>
          <a:p>
            <a:pPr>
              <a:buFont typeface="Wingdings" pitchFamily="2" charset="2"/>
              <a:buChar char="ü"/>
            </a:pPr>
            <a:r>
              <a:rPr lang="id-ID" dirty="0" smtClean="0"/>
              <a:t>Language varieties: Tongan, English </a:t>
            </a:r>
          </a:p>
          <a:p>
            <a:pPr>
              <a:buNone/>
            </a:pPr>
            <a:endParaRPr lang="en-US" dirty="0"/>
          </a:p>
        </p:txBody>
      </p:sp>
      <p:graphicFrame>
        <p:nvGraphicFramePr>
          <p:cNvPr id="4" name="Table 3"/>
          <p:cNvGraphicFramePr>
            <a:graphicFrameLocks noGrp="1"/>
          </p:cNvGraphicFramePr>
          <p:nvPr/>
        </p:nvGraphicFramePr>
        <p:xfrm>
          <a:off x="785786" y="2285992"/>
          <a:ext cx="7429550" cy="4155599"/>
        </p:xfrm>
        <a:graphic>
          <a:graphicData uri="http://schemas.openxmlformats.org/drawingml/2006/table">
            <a:tbl>
              <a:tblPr firstRow="1" bandRow="1">
                <a:tableStyleId>{5C22544A-7EE6-4342-B048-85BDC9FD1C3A}</a:tableStyleId>
              </a:tblPr>
              <a:tblGrid>
                <a:gridCol w="1485910"/>
                <a:gridCol w="1485910"/>
                <a:gridCol w="1485910"/>
                <a:gridCol w="1485910"/>
                <a:gridCol w="1485910"/>
              </a:tblGrid>
              <a:tr h="406559">
                <a:tc>
                  <a:txBody>
                    <a:bodyPr/>
                    <a:lstStyle/>
                    <a:p>
                      <a:r>
                        <a:rPr lang="id-ID" dirty="0" smtClean="0"/>
                        <a:t>Domain </a:t>
                      </a:r>
                      <a:endParaRPr lang="en-US" dirty="0"/>
                    </a:p>
                  </a:txBody>
                  <a:tcPr/>
                </a:tc>
                <a:tc>
                  <a:txBody>
                    <a:bodyPr/>
                    <a:lstStyle/>
                    <a:p>
                      <a:r>
                        <a:rPr lang="id-ID" dirty="0" smtClean="0"/>
                        <a:t>Addressee</a:t>
                      </a:r>
                      <a:endParaRPr lang="en-US" dirty="0"/>
                    </a:p>
                  </a:txBody>
                  <a:tcPr/>
                </a:tc>
                <a:tc>
                  <a:txBody>
                    <a:bodyPr/>
                    <a:lstStyle/>
                    <a:p>
                      <a:r>
                        <a:rPr lang="id-ID" dirty="0" smtClean="0"/>
                        <a:t>Setting </a:t>
                      </a:r>
                      <a:endParaRPr lang="en-US" dirty="0"/>
                    </a:p>
                  </a:txBody>
                  <a:tcPr/>
                </a:tc>
                <a:tc>
                  <a:txBody>
                    <a:bodyPr/>
                    <a:lstStyle/>
                    <a:p>
                      <a:r>
                        <a:rPr lang="id-ID" dirty="0" smtClean="0"/>
                        <a:t>Topic </a:t>
                      </a:r>
                      <a:endParaRPr lang="en-US" dirty="0"/>
                    </a:p>
                  </a:txBody>
                  <a:tcPr/>
                </a:tc>
                <a:tc>
                  <a:txBody>
                    <a:bodyPr/>
                    <a:lstStyle/>
                    <a:p>
                      <a:r>
                        <a:rPr lang="id-ID" dirty="0" smtClean="0"/>
                        <a:t>Variety/Code</a:t>
                      </a:r>
                      <a:r>
                        <a:rPr lang="id-ID" baseline="0" dirty="0" smtClean="0"/>
                        <a:t> </a:t>
                      </a:r>
                      <a:endParaRPr lang="en-US" dirty="0"/>
                    </a:p>
                  </a:txBody>
                  <a:tcPr/>
                </a:tc>
              </a:tr>
              <a:tr h="406559">
                <a:tc>
                  <a:txBody>
                    <a:bodyPr/>
                    <a:lstStyle/>
                    <a:p>
                      <a:r>
                        <a:rPr lang="id-ID" dirty="0" smtClean="0"/>
                        <a:t>Family </a:t>
                      </a:r>
                      <a:endParaRPr lang="en-US" dirty="0"/>
                    </a:p>
                  </a:txBody>
                  <a:tcPr/>
                </a:tc>
                <a:tc>
                  <a:txBody>
                    <a:bodyPr/>
                    <a:lstStyle/>
                    <a:p>
                      <a:r>
                        <a:rPr lang="id-ID" dirty="0" smtClean="0"/>
                        <a:t>Parent </a:t>
                      </a:r>
                      <a:endParaRPr lang="en-US" dirty="0"/>
                    </a:p>
                  </a:txBody>
                  <a:tcPr/>
                </a:tc>
                <a:tc>
                  <a:txBody>
                    <a:bodyPr/>
                    <a:lstStyle/>
                    <a:p>
                      <a:r>
                        <a:rPr lang="id-ID" dirty="0" smtClean="0"/>
                        <a:t>Home </a:t>
                      </a:r>
                      <a:endParaRPr lang="en-US" dirty="0"/>
                    </a:p>
                  </a:txBody>
                  <a:tcPr/>
                </a:tc>
                <a:tc>
                  <a:txBody>
                    <a:bodyPr/>
                    <a:lstStyle/>
                    <a:p>
                      <a:r>
                        <a:rPr lang="id-ID" dirty="0" smtClean="0"/>
                        <a:t>Planning a family</a:t>
                      </a:r>
                      <a:r>
                        <a:rPr lang="id-ID" baseline="0" dirty="0" smtClean="0"/>
                        <a:t> party </a:t>
                      </a:r>
                      <a:endParaRPr lang="en-US" dirty="0"/>
                    </a:p>
                  </a:txBody>
                  <a:tcPr/>
                </a:tc>
                <a:tc>
                  <a:txBody>
                    <a:bodyPr/>
                    <a:lstStyle/>
                    <a:p>
                      <a:r>
                        <a:rPr lang="id-ID" dirty="0" smtClean="0"/>
                        <a:t>Tongan </a:t>
                      </a:r>
                      <a:endParaRPr lang="en-US" dirty="0"/>
                    </a:p>
                  </a:txBody>
                  <a:tcPr/>
                </a:tc>
              </a:tr>
              <a:tr h="406559">
                <a:tc>
                  <a:txBody>
                    <a:bodyPr/>
                    <a:lstStyle/>
                    <a:p>
                      <a:r>
                        <a:rPr lang="id-ID" dirty="0" smtClean="0"/>
                        <a:t>Friendship </a:t>
                      </a:r>
                      <a:endParaRPr lang="en-US" dirty="0"/>
                    </a:p>
                  </a:txBody>
                  <a:tcPr/>
                </a:tc>
                <a:tc>
                  <a:txBody>
                    <a:bodyPr/>
                    <a:lstStyle/>
                    <a:p>
                      <a:r>
                        <a:rPr lang="id-ID" dirty="0" smtClean="0"/>
                        <a:t>Friend </a:t>
                      </a:r>
                      <a:endParaRPr lang="en-US" dirty="0"/>
                    </a:p>
                  </a:txBody>
                  <a:tcPr/>
                </a:tc>
                <a:tc>
                  <a:txBody>
                    <a:bodyPr/>
                    <a:lstStyle/>
                    <a:p>
                      <a:r>
                        <a:rPr lang="id-ID" dirty="0" smtClean="0"/>
                        <a:t>Beach </a:t>
                      </a:r>
                      <a:endParaRPr lang="en-US" dirty="0"/>
                    </a:p>
                  </a:txBody>
                  <a:tcPr/>
                </a:tc>
                <a:tc>
                  <a:txBody>
                    <a:bodyPr/>
                    <a:lstStyle/>
                    <a:p>
                      <a:r>
                        <a:rPr lang="id-ID" dirty="0" smtClean="0"/>
                        <a:t>How to play beach tennis </a:t>
                      </a:r>
                      <a:endParaRPr lang="en-US" dirty="0"/>
                    </a:p>
                  </a:txBody>
                  <a:tcPr/>
                </a:tc>
                <a:tc>
                  <a:txBody>
                    <a:bodyPr/>
                    <a:lstStyle/>
                    <a:p>
                      <a:r>
                        <a:rPr lang="id-ID" dirty="0" smtClean="0"/>
                        <a:t>Tongan </a:t>
                      </a:r>
                      <a:endParaRPr lang="en-US" dirty="0"/>
                    </a:p>
                  </a:txBody>
                  <a:tcPr/>
                </a:tc>
              </a:tr>
              <a:tr h="406559">
                <a:tc>
                  <a:txBody>
                    <a:bodyPr/>
                    <a:lstStyle/>
                    <a:p>
                      <a:r>
                        <a:rPr lang="id-ID" dirty="0" smtClean="0"/>
                        <a:t>Religion </a:t>
                      </a:r>
                      <a:endParaRPr lang="en-US" dirty="0"/>
                    </a:p>
                  </a:txBody>
                  <a:tcPr/>
                </a:tc>
                <a:tc>
                  <a:txBody>
                    <a:bodyPr/>
                    <a:lstStyle/>
                    <a:p>
                      <a:r>
                        <a:rPr lang="id-ID" dirty="0" smtClean="0"/>
                        <a:t>Priest </a:t>
                      </a:r>
                      <a:endParaRPr lang="en-US" dirty="0"/>
                    </a:p>
                  </a:txBody>
                  <a:tcPr/>
                </a:tc>
                <a:tc>
                  <a:txBody>
                    <a:bodyPr/>
                    <a:lstStyle/>
                    <a:p>
                      <a:r>
                        <a:rPr lang="id-ID" dirty="0" smtClean="0"/>
                        <a:t>Church</a:t>
                      </a:r>
                      <a:r>
                        <a:rPr lang="id-ID" baseline="0" dirty="0" smtClean="0"/>
                        <a:t> </a:t>
                      </a:r>
                      <a:endParaRPr lang="en-US" dirty="0"/>
                    </a:p>
                  </a:txBody>
                  <a:tcPr/>
                </a:tc>
                <a:tc>
                  <a:txBody>
                    <a:bodyPr/>
                    <a:lstStyle/>
                    <a:p>
                      <a:r>
                        <a:rPr lang="id-ID" dirty="0" smtClean="0"/>
                        <a:t>Choosing the</a:t>
                      </a:r>
                      <a:r>
                        <a:rPr lang="id-ID" baseline="0" dirty="0" smtClean="0"/>
                        <a:t> Sunday liturgy </a:t>
                      </a:r>
                      <a:endParaRPr lang="en-US" dirty="0"/>
                    </a:p>
                  </a:txBody>
                  <a:tcPr/>
                </a:tc>
                <a:tc>
                  <a:txBody>
                    <a:bodyPr/>
                    <a:lstStyle/>
                    <a:p>
                      <a:r>
                        <a:rPr lang="id-ID" dirty="0" smtClean="0"/>
                        <a:t>English </a:t>
                      </a:r>
                      <a:endParaRPr lang="en-US" dirty="0"/>
                    </a:p>
                  </a:txBody>
                  <a:tcPr/>
                </a:tc>
              </a:tr>
              <a:tr h="406559">
                <a:tc>
                  <a:txBody>
                    <a:bodyPr/>
                    <a:lstStyle/>
                    <a:p>
                      <a:r>
                        <a:rPr lang="id-ID" dirty="0" smtClean="0"/>
                        <a:t>Education </a:t>
                      </a:r>
                      <a:endParaRPr lang="en-US" dirty="0"/>
                    </a:p>
                  </a:txBody>
                  <a:tcPr/>
                </a:tc>
                <a:tc>
                  <a:txBody>
                    <a:bodyPr/>
                    <a:lstStyle/>
                    <a:p>
                      <a:r>
                        <a:rPr lang="id-ID" dirty="0" smtClean="0"/>
                        <a:t>Teacher </a:t>
                      </a:r>
                      <a:endParaRPr lang="en-US" dirty="0"/>
                    </a:p>
                  </a:txBody>
                  <a:tcPr/>
                </a:tc>
                <a:tc>
                  <a:txBody>
                    <a:bodyPr/>
                    <a:lstStyle/>
                    <a:p>
                      <a:r>
                        <a:rPr lang="id-ID" dirty="0" smtClean="0"/>
                        <a:t>School </a:t>
                      </a:r>
                      <a:endParaRPr lang="en-US" dirty="0"/>
                    </a:p>
                  </a:txBody>
                  <a:tcPr/>
                </a:tc>
                <a:tc>
                  <a:txBody>
                    <a:bodyPr/>
                    <a:lstStyle/>
                    <a:p>
                      <a:r>
                        <a:rPr lang="id-ID" dirty="0" smtClean="0"/>
                        <a:t>Solving a math problems </a:t>
                      </a:r>
                      <a:endParaRPr lang="en-US" dirty="0"/>
                    </a:p>
                  </a:txBody>
                  <a:tcPr/>
                </a:tc>
                <a:tc>
                  <a:txBody>
                    <a:bodyPr/>
                    <a:lstStyle/>
                    <a:p>
                      <a:r>
                        <a:rPr lang="id-ID" dirty="0" smtClean="0"/>
                        <a:t>English </a:t>
                      </a:r>
                      <a:endParaRPr lang="en-US" dirty="0"/>
                    </a:p>
                  </a:txBody>
                  <a:tcPr/>
                </a:tc>
              </a:tr>
              <a:tr h="406559">
                <a:tc>
                  <a:txBody>
                    <a:bodyPr/>
                    <a:lstStyle/>
                    <a:p>
                      <a:r>
                        <a:rPr lang="id-ID" dirty="0" smtClean="0"/>
                        <a:t>Employment </a:t>
                      </a:r>
                      <a:endParaRPr lang="en-US" dirty="0"/>
                    </a:p>
                  </a:txBody>
                  <a:tcPr/>
                </a:tc>
                <a:tc>
                  <a:txBody>
                    <a:bodyPr/>
                    <a:lstStyle/>
                    <a:p>
                      <a:r>
                        <a:rPr lang="id-ID" dirty="0" smtClean="0"/>
                        <a:t>Employer </a:t>
                      </a:r>
                      <a:endParaRPr lang="en-US" dirty="0"/>
                    </a:p>
                  </a:txBody>
                  <a:tcPr/>
                </a:tc>
                <a:tc>
                  <a:txBody>
                    <a:bodyPr/>
                    <a:lstStyle/>
                    <a:p>
                      <a:r>
                        <a:rPr lang="id-ID" dirty="0" smtClean="0"/>
                        <a:t>Workplace </a:t>
                      </a:r>
                      <a:endParaRPr lang="en-US" dirty="0"/>
                    </a:p>
                  </a:txBody>
                  <a:tcPr/>
                </a:tc>
                <a:tc>
                  <a:txBody>
                    <a:bodyPr/>
                    <a:lstStyle/>
                    <a:p>
                      <a:r>
                        <a:rPr lang="id-ID" dirty="0" smtClean="0"/>
                        <a:t>Applying for a promotion </a:t>
                      </a:r>
                      <a:endParaRPr lang="en-US" dirty="0"/>
                    </a:p>
                  </a:txBody>
                  <a:tcPr/>
                </a:tc>
                <a:tc>
                  <a:txBody>
                    <a:bodyPr/>
                    <a:lstStyle/>
                    <a:p>
                      <a:r>
                        <a:rPr lang="id-ID" dirty="0" smtClean="0"/>
                        <a:t>English </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714348" y="2143116"/>
            <a:ext cx="7929618" cy="2143140"/>
          </a:xfrm>
          <a:prstGeom prst="ribbon2">
            <a:avLst/>
          </a:prstGeom>
          <a:solidFill>
            <a:srgbClr val="BD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latin typeface="Franklin Gothic Medium Cond" pitchFamily="34" charset="0"/>
              </a:rPr>
              <a:t>CHAPTER 1</a:t>
            </a:r>
          </a:p>
          <a:p>
            <a:pPr algn="ctr"/>
            <a:r>
              <a:rPr lang="id-ID" sz="2400" dirty="0" smtClean="0">
                <a:latin typeface="Franklin Gothic Medium Cond" pitchFamily="34" charset="0"/>
              </a:rPr>
              <a:t>TERMINOLOGIES, FACTORS LANGUAGE CHOICE, &amp; SOCIAL DIMENSION </a:t>
            </a:r>
            <a:endParaRPr lang="en-US" sz="2400" dirty="0">
              <a:latin typeface="Franklin Gothic Medium Cond"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Paraguay </a:t>
            </a:r>
            <a:endParaRPr lang="en-US" dirty="0"/>
          </a:p>
        </p:txBody>
      </p:sp>
      <p:sp>
        <p:nvSpPr>
          <p:cNvPr id="3" name="Content Placeholder 2"/>
          <p:cNvSpPr>
            <a:spLocks noGrp="1"/>
          </p:cNvSpPr>
          <p:nvPr>
            <p:ph idx="1"/>
          </p:nvPr>
        </p:nvSpPr>
        <p:spPr>
          <a:solidFill>
            <a:srgbClr val="BD4F8E"/>
          </a:solidFill>
        </p:spPr>
        <p:txBody>
          <a:bodyPr/>
          <a:lstStyle/>
          <a:p>
            <a:pPr>
              <a:buFont typeface="Wingdings" pitchFamily="2" charset="2"/>
              <a:buChar char="ü"/>
            </a:pPr>
            <a:r>
              <a:rPr lang="id-ID" dirty="0" smtClean="0"/>
              <a:t>Language varieties : Spanish, Guarani </a:t>
            </a:r>
          </a:p>
          <a:p>
            <a:pPr>
              <a:buFont typeface="Wingdings" pitchFamily="2" charset="2"/>
              <a:buChar char="ü"/>
            </a:pPr>
            <a:r>
              <a:rPr lang="id-ID" dirty="0" smtClean="0"/>
              <a:t>Spanish, the language of the colonisers, spoken by people who live in cities </a:t>
            </a:r>
          </a:p>
          <a:p>
            <a:pPr>
              <a:buFont typeface="Wingdings" pitchFamily="2" charset="2"/>
              <a:buChar char="ü"/>
            </a:pPr>
            <a:r>
              <a:rPr lang="id-ID" dirty="0" smtClean="0"/>
              <a:t>Guarani, the tribal language of American Indian, spoken by local people </a:t>
            </a:r>
          </a:p>
          <a:p>
            <a:pPr>
              <a:buFont typeface="Wingdings" pitchFamily="2" charset="2"/>
              <a:buChar char="ü"/>
            </a:pPr>
            <a:endParaRPr lang="id-ID" dirty="0" smtClean="0"/>
          </a:p>
          <a:p>
            <a:pPr>
              <a:buFont typeface="Wingdings" pitchFamily="2" charset="2"/>
              <a:buChar char="ü"/>
            </a:pPr>
            <a:r>
              <a:rPr lang="id-ID" dirty="0" smtClean="0"/>
              <a:t>Domain of language use, see Holmes p. 22.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Portuguese </a:t>
            </a:r>
            <a:endParaRPr lang="en-US" dirty="0"/>
          </a:p>
        </p:txBody>
      </p:sp>
      <p:sp>
        <p:nvSpPr>
          <p:cNvPr id="3" name="Content Placeholder 2"/>
          <p:cNvSpPr>
            <a:spLocks noGrp="1"/>
          </p:cNvSpPr>
          <p:nvPr>
            <p:ph idx="1"/>
          </p:nvPr>
        </p:nvSpPr>
        <p:spPr>
          <a:solidFill>
            <a:srgbClr val="00B050"/>
          </a:solidFill>
        </p:spPr>
        <p:txBody>
          <a:bodyPr/>
          <a:lstStyle/>
          <a:p>
            <a:pPr>
              <a:buFont typeface="Wingdings" pitchFamily="2" charset="2"/>
              <a:buChar char="ü"/>
            </a:pPr>
            <a:r>
              <a:rPr lang="id-ID" dirty="0" smtClean="0"/>
              <a:t>Immigrant people living in another country </a:t>
            </a:r>
          </a:p>
          <a:p>
            <a:pPr>
              <a:buFont typeface="Wingdings" pitchFamily="2" charset="2"/>
              <a:buChar char="ü"/>
            </a:pPr>
            <a:r>
              <a:rPr lang="id-ID" dirty="0" smtClean="0"/>
              <a:t>Language varieties: Portuguese and English</a:t>
            </a:r>
          </a:p>
          <a:p>
            <a:pPr>
              <a:buFont typeface="Wingdings" pitchFamily="2" charset="2"/>
              <a:buChar char="ü"/>
            </a:pPr>
            <a:r>
              <a:rPr lang="id-ID" dirty="0" smtClean="0"/>
              <a:t>Portuguese : home and church </a:t>
            </a:r>
          </a:p>
          <a:p>
            <a:pPr>
              <a:buFont typeface="Wingdings" pitchFamily="2" charset="2"/>
              <a:buChar char="ü"/>
            </a:pPr>
            <a:r>
              <a:rPr lang="id-ID" dirty="0" smtClean="0"/>
              <a:t>English 	: school and workplace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id-ID" dirty="0" smtClean="0"/>
              <a:t>Singapore </a:t>
            </a:r>
            <a:endParaRPr lang="en-US" dirty="0"/>
          </a:p>
        </p:txBody>
      </p:sp>
      <p:graphicFrame>
        <p:nvGraphicFramePr>
          <p:cNvPr id="4" name="Content Placeholder 3"/>
          <p:cNvGraphicFramePr>
            <a:graphicFrameLocks noGrp="1"/>
          </p:cNvGraphicFramePr>
          <p:nvPr>
            <p:ph idx="1"/>
          </p:nvPr>
        </p:nvGraphicFramePr>
        <p:xfrm>
          <a:off x="571472" y="1142984"/>
          <a:ext cx="6583680" cy="5254318"/>
        </p:xfrm>
        <a:graphic>
          <a:graphicData uri="http://schemas.openxmlformats.org/drawingml/2006/table">
            <a:tbl>
              <a:tblPr firstRow="1" bandRow="1">
                <a:tableStyleId>{5C22544A-7EE6-4342-B048-85BDC9FD1C3A}</a:tableStyleId>
              </a:tblPr>
              <a:tblGrid>
                <a:gridCol w="1645920"/>
                <a:gridCol w="1645920"/>
                <a:gridCol w="1645920"/>
                <a:gridCol w="1645920"/>
              </a:tblGrid>
              <a:tr h="370840">
                <a:tc>
                  <a:txBody>
                    <a:bodyPr/>
                    <a:lstStyle/>
                    <a:p>
                      <a:r>
                        <a:rPr lang="id-ID" dirty="0" smtClean="0"/>
                        <a:t>Domain </a:t>
                      </a:r>
                      <a:endParaRPr lang="en-US" dirty="0"/>
                    </a:p>
                  </a:txBody>
                  <a:tcPr/>
                </a:tc>
                <a:tc>
                  <a:txBody>
                    <a:bodyPr/>
                    <a:lstStyle/>
                    <a:p>
                      <a:r>
                        <a:rPr lang="id-ID" dirty="0" smtClean="0"/>
                        <a:t>Addressee</a:t>
                      </a:r>
                      <a:endParaRPr lang="en-US" dirty="0"/>
                    </a:p>
                  </a:txBody>
                  <a:tcPr/>
                </a:tc>
                <a:tc>
                  <a:txBody>
                    <a:bodyPr/>
                    <a:lstStyle/>
                    <a:p>
                      <a:r>
                        <a:rPr lang="id-ID" dirty="0" smtClean="0"/>
                        <a:t>Setting </a:t>
                      </a:r>
                      <a:endParaRPr lang="en-US" dirty="0"/>
                    </a:p>
                  </a:txBody>
                  <a:tcPr/>
                </a:tc>
                <a:tc>
                  <a:txBody>
                    <a:bodyPr/>
                    <a:lstStyle/>
                    <a:p>
                      <a:r>
                        <a:rPr lang="id-ID" dirty="0" smtClean="0"/>
                        <a:t>Variety/Code</a:t>
                      </a:r>
                      <a:r>
                        <a:rPr lang="id-ID" baseline="0" dirty="0" smtClean="0"/>
                        <a:t> </a:t>
                      </a:r>
                      <a:endParaRPr lang="en-US" dirty="0"/>
                    </a:p>
                  </a:txBody>
                  <a:tcPr/>
                </a:tc>
              </a:tr>
              <a:tr h="370840">
                <a:tc>
                  <a:txBody>
                    <a:bodyPr/>
                    <a:lstStyle/>
                    <a:p>
                      <a:r>
                        <a:rPr lang="id-ID" dirty="0" smtClean="0"/>
                        <a:t>Family </a:t>
                      </a:r>
                      <a:endParaRPr lang="en-US" dirty="0"/>
                    </a:p>
                  </a:txBody>
                  <a:tcPr/>
                </a:tc>
                <a:tc>
                  <a:txBody>
                    <a:bodyPr/>
                    <a:lstStyle/>
                    <a:p>
                      <a:r>
                        <a:rPr lang="id-ID" dirty="0" smtClean="0"/>
                        <a:t>Family members </a:t>
                      </a:r>
                      <a:endParaRPr lang="en-US" dirty="0"/>
                    </a:p>
                  </a:txBody>
                  <a:tcPr/>
                </a:tc>
                <a:tc>
                  <a:txBody>
                    <a:bodyPr/>
                    <a:lstStyle/>
                    <a:p>
                      <a:r>
                        <a:rPr lang="id-ID" dirty="0" smtClean="0"/>
                        <a:t>Home </a:t>
                      </a:r>
                      <a:endParaRPr lang="en-US" dirty="0"/>
                    </a:p>
                  </a:txBody>
                  <a:tcPr/>
                </a:tc>
                <a:tc>
                  <a:txBody>
                    <a:bodyPr/>
                    <a:lstStyle/>
                    <a:p>
                      <a:r>
                        <a:rPr lang="id-ID" dirty="0" smtClean="0"/>
                        <a:t>Cantonese </a:t>
                      </a:r>
                      <a:endParaRPr lang="en-US" dirty="0"/>
                    </a:p>
                  </a:txBody>
                  <a:tcPr/>
                </a:tc>
              </a:tr>
              <a:tr h="370840">
                <a:tc>
                  <a:txBody>
                    <a:bodyPr/>
                    <a:lstStyle/>
                    <a:p>
                      <a:r>
                        <a:rPr lang="id-ID" dirty="0" smtClean="0"/>
                        <a:t>Friendship </a:t>
                      </a:r>
                      <a:endParaRPr lang="en-US" dirty="0"/>
                    </a:p>
                  </a:txBody>
                  <a:tcPr/>
                </a:tc>
                <a:tc>
                  <a:txBody>
                    <a:bodyPr/>
                    <a:lstStyle/>
                    <a:p>
                      <a:r>
                        <a:rPr lang="id-ID" dirty="0" smtClean="0"/>
                        <a:t>Friends </a:t>
                      </a:r>
                      <a:endParaRPr lang="en-US" dirty="0"/>
                    </a:p>
                  </a:txBody>
                  <a:tcPr/>
                </a:tc>
                <a:tc>
                  <a:txBody>
                    <a:bodyPr/>
                    <a:lstStyle/>
                    <a:p>
                      <a:endParaRPr lang="en-US"/>
                    </a:p>
                  </a:txBody>
                  <a:tcPr/>
                </a:tc>
                <a:tc>
                  <a:txBody>
                    <a:bodyPr/>
                    <a:lstStyle/>
                    <a:p>
                      <a:r>
                        <a:rPr lang="id-ID" dirty="0" smtClean="0"/>
                        <a:t>Singapore English </a:t>
                      </a:r>
                      <a:endParaRPr lang="en-US" dirty="0"/>
                    </a:p>
                  </a:txBody>
                  <a:tcPr/>
                </a:tc>
              </a:tr>
              <a:tr h="370840">
                <a:tc>
                  <a:txBody>
                    <a:bodyPr/>
                    <a:lstStyle/>
                    <a:p>
                      <a:endParaRPr lang="en-US" dirty="0"/>
                    </a:p>
                  </a:txBody>
                  <a:tcPr/>
                </a:tc>
                <a:tc>
                  <a:txBody>
                    <a:bodyPr/>
                    <a:lstStyle/>
                    <a:p>
                      <a:endParaRPr lang="en-US"/>
                    </a:p>
                  </a:txBody>
                  <a:tcPr/>
                </a:tc>
                <a:tc>
                  <a:txBody>
                    <a:bodyPr/>
                    <a:lstStyle/>
                    <a:p>
                      <a:r>
                        <a:rPr lang="id-ID" dirty="0" smtClean="0"/>
                        <a:t>Small shop </a:t>
                      </a:r>
                    </a:p>
                    <a:p>
                      <a:r>
                        <a:rPr lang="id-ID" dirty="0" smtClean="0"/>
                        <a:t>Market</a:t>
                      </a:r>
                      <a:r>
                        <a:rPr lang="id-ID" baseline="0" dirty="0" smtClean="0"/>
                        <a:t> </a:t>
                      </a:r>
                      <a:r>
                        <a:rPr lang="id-ID" dirty="0" smtClean="0"/>
                        <a:t>place </a:t>
                      </a:r>
                      <a:endParaRPr lang="en-US" dirty="0"/>
                    </a:p>
                  </a:txBody>
                  <a:tcPr/>
                </a:tc>
                <a:tc>
                  <a:txBody>
                    <a:bodyPr/>
                    <a:lstStyle/>
                    <a:p>
                      <a:r>
                        <a:rPr lang="id-ID" dirty="0" smtClean="0"/>
                        <a:t>Hokkien </a:t>
                      </a:r>
                      <a:endParaRPr lang="en-US" dirty="0"/>
                    </a:p>
                  </a:txBody>
                  <a:tcPr/>
                </a:tc>
              </a:tr>
              <a:tr h="1037918">
                <a:tc>
                  <a:txBody>
                    <a:bodyPr/>
                    <a:lstStyle/>
                    <a:p>
                      <a:endParaRPr lang="en-US"/>
                    </a:p>
                  </a:txBody>
                  <a:tcPr/>
                </a:tc>
                <a:tc>
                  <a:txBody>
                    <a:bodyPr/>
                    <a:lstStyle/>
                    <a:p>
                      <a:endParaRPr lang="en-US"/>
                    </a:p>
                  </a:txBody>
                  <a:tcPr/>
                </a:tc>
                <a:tc>
                  <a:txBody>
                    <a:bodyPr/>
                    <a:lstStyle/>
                    <a:p>
                      <a:r>
                        <a:rPr lang="id-ID" dirty="0" smtClean="0"/>
                        <a:t>Larger department store </a:t>
                      </a:r>
                      <a:endParaRPr lang="en-US" dirty="0"/>
                    </a:p>
                  </a:txBody>
                  <a:tcPr/>
                </a:tc>
                <a:tc>
                  <a:txBody>
                    <a:bodyPr/>
                    <a:lstStyle/>
                    <a:p>
                      <a:r>
                        <a:rPr lang="id-ID" dirty="0" smtClean="0"/>
                        <a:t>Singapore English </a:t>
                      </a:r>
                      <a:endParaRPr lang="en-US" dirty="0"/>
                    </a:p>
                  </a:txBody>
                  <a:tcPr/>
                </a:tc>
              </a:tr>
              <a:tr h="370840">
                <a:tc>
                  <a:txBody>
                    <a:bodyPr/>
                    <a:lstStyle/>
                    <a:p>
                      <a:r>
                        <a:rPr lang="id-ID" dirty="0" smtClean="0"/>
                        <a:t>Education </a:t>
                      </a:r>
                    </a:p>
                    <a:p>
                      <a:r>
                        <a:rPr lang="id-ID" dirty="0" smtClean="0"/>
                        <a:t>Mass media </a:t>
                      </a:r>
                      <a:endParaRPr lang="en-US" dirty="0"/>
                    </a:p>
                  </a:txBody>
                  <a:tcPr/>
                </a:tc>
                <a:tc>
                  <a:txBody>
                    <a:bodyPr/>
                    <a:lstStyle/>
                    <a:p>
                      <a:endParaRPr lang="en-US"/>
                    </a:p>
                  </a:txBody>
                  <a:tcPr/>
                </a:tc>
                <a:tc>
                  <a:txBody>
                    <a:bodyPr/>
                    <a:lstStyle/>
                    <a:p>
                      <a:r>
                        <a:rPr lang="id-ID" dirty="0" smtClean="0"/>
                        <a:t>Primary school </a:t>
                      </a:r>
                      <a:endParaRPr lang="en-US" dirty="0"/>
                    </a:p>
                  </a:txBody>
                  <a:tcPr/>
                </a:tc>
                <a:tc>
                  <a:txBody>
                    <a:bodyPr/>
                    <a:lstStyle/>
                    <a:p>
                      <a:r>
                        <a:rPr lang="id-ID" dirty="0" smtClean="0"/>
                        <a:t>Mandarin Chinese </a:t>
                      </a:r>
                      <a:endParaRPr lang="en-US" dirty="0"/>
                    </a:p>
                  </a:txBody>
                  <a:tcPr/>
                </a:tc>
              </a:tr>
              <a:tr h="370840">
                <a:tc>
                  <a:txBody>
                    <a:bodyPr/>
                    <a:lstStyle/>
                    <a:p>
                      <a:r>
                        <a:rPr lang="id-ID" dirty="0" smtClean="0"/>
                        <a:t>Governmetal matter </a:t>
                      </a:r>
                      <a:endParaRPr lang="en-US" dirty="0"/>
                    </a:p>
                  </a:txBody>
                  <a:tcPr/>
                </a:tc>
                <a:tc>
                  <a:txBody>
                    <a:bodyPr/>
                    <a:lstStyle/>
                    <a:p>
                      <a:endParaRPr lang="en-US"/>
                    </a:p>
                  </a:txBody>
                  <a:tcPr/>
                </a:tc>
                <a:tc>
                  <a:txBody>
                    <a:bodyPr/>
                    <a:lstStyle/>
                    <a:p>
                      <a:r>
                        <a:rPr lang="id-ID" dirty="0" smtClean="0"/>
                        <a:t>Government office </a:t>
                      </a:r>
                      <a:endParaRPr lang="en-US" dirty="0"/>
                    </a:p>
                  </a:txBody>
                  <a:tcPr/>
                </a:tc>
                <a:tc>
                  <a:txBody>
                    <a:bodyPr/>
                    <a:lstStyle/>
                    <a:p>
                      <a:r>
                        <a:rPr lang="id-ID" dirty="0" smtClean="0"/>
                        <a:t>Formal</a:t>
                      </a:r>
                      <a:r>
                        <a:rPr lang="id-ID" baseline="0" dirty="0" smtClean="0"/>
                        <a:t> Sing</a:t>
                      </a:r>
                      <a:r>
                        <a:rPr lang="id-ID" dirty="0" smtClean="0"/>
                        <a:t>apore  English </a:t>
                      </a:r>
                      <a:endParaRPr lang="en-US" dirty="0"/>
                    </a:p>
                  </a:txBody>
                  <a:tcPr/>
                </a:tc>
              </a:tr>
              <a:tr h="370840">
                <a:tc>
                  <a:txBody>
                    <a:bodyPr/>
                    <a:lstStyle/>
                    <a:p>
                      <a:r>
                        <a:rPr lang="id-ID" dirty="0" smtClean="0"/>
                        <a:t>Education </a:t>
                      </a:r>
                      <a:endParaRPr lang="en-US" dirty="0"/>
                    </a:p>
                  </a:txBody>
                  <a:tcPr/>
                </a:tc>
                <a:tc>
                  <a:txBody>
                    <a:bodyPr/>
                    <a:lstStyle/>
                    <a:p>
                      <a:endParaRPr lang="en-US"/>
                    </a:p>
                  </a:txBody>
                  <a:tcPr/>
                </a:tc>
                <a:tc>
                  <a:txBody>
                    <a:bodyPr/>
                    <a:lstStyle/>
                    <a:p>
                      <a:r>
                        <a:rPr lang="id-ID" dirty="0" smtClean="0"/>
                        <a:t>University </a:t>
                      </a:r>
                      <a:endParaRPr lang="en-US" dirty="0"/>
                    </a:p>
                  </a:txBody>
                  <a:tcPr/>
                </a:tc>
                <a:tc>
                  <a:txBody>
                    <a:bodyPr/>
                    <a:lstStyle/>
                    <a:p>
                      <a:r>
                        <a:rPr lang="id-ID" dirty="0" smtClean="0"/>
                        <a:t>English </a:t>
                      </a:r>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Factors influence code choice </a:t>
            </a:r>
            <a:endParaRPr lang="en-US" dirty="0"/>
          </a:p>
        </p:txBody>
      </p:sp>
      <p:sp>
        <p:nvSpPr>
          <p:cNvPr id="3" name="Content Placeholder 2"/>
          <p:cNvSpPr>
            <a:spLocks noGrp="1"/>
          </p:cNvSpPr>
          <p:nvPr>
            <p:ph idx="1"/>
          </p:nvPr>
        </p:nvSpPr>
        <p:spPr/>
        <p:txBody>
          <a:bodyPr>
            <a:normAutofit fontScale="85000" lnSpcReduction="20000"/>
          </a:bodyPr>
          <a:lstStyle/>
          <a:p>
            <a:r>
              <a:rPr lang="id-ID" dirty="0" smtClean="0"/>
              <a:t>Social </a:t>
            </a:r>
          </a:p>
          <a:p>
            <a:r>
              <a:rPr lang="id-ID" dirty="0" smtClean="0"/>
              <a:t>Charateristics of participant </a:t>
            </a:r>
          </a:p>
          <a:p>
            <a:r>
              <a:rPr lang="id-ID" dirty="0" smtClean="0"/>
              <a:t>Purpose </a:t>
            </a:r>
          </a:p>
          <a:p>
            <a:r>
              <a:rPr lang="id-ID" dirty="0" smtClean="0"/>
              <a:t>Topic </a:t>
            </a:r>
          </a:p>
          <a:p>
            <a:r>
              <a:rPr lang="id-ID" dirty="0" smtClean="0"/>
              <a:t>Social distance </a:t>
            </a:r>
          </a:p>
          <a:p>
            <a:r>
              <a:rPr lang="id-ID" dirty="0" smtClean="0"/>
              <a:t>Status </a:t>
            </a:r>
          </a:p>
          <a:p>
            <a:r>
              <a:rPr lang="id-ID" dirty="0" smtClean="0"/>
              <a:t>Social role </a:t>
            </a:r>
          </a:p>
          <a:p>
            <a:r>
              <a:rPr lang="id-ID" dirty="0" smtClean="0"/>
              <a:t>Setting </a:t>
            </a:r>
          </a:p>
          <a:p>
            <a:r>
              <a:rPr lang="id-ID" dirty="0" smtClean="0"/>
              <a:t>Formality </a:t>
            </a:r>
          </a:p>
          <a:p>
            <a:r>
              <a:rPr lang="id-ID" dirty="0" smtClean="0"/>
              <a:t>Function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Assignment </a:t>
            </a:r>
            <a:endParaRPr lang="en-US" dirty="0"/>
          </a:p>
        </p:txBody>
      </p:sp>
      <p:sp>
        <p:nvSpPr>
          <p:cNvPr id="3" name="Content Placeholder 2"/>
          <p:cNvSpPr>
            <a:spLocks noGrp="1"/>
          </p:cNvSpPr>
          <p:nvPr>
            <p:ph idx="1"/>
          </p:nvPr>
        </p:nvSpPr>
        <p:spPr/>
        <p:txBody>
          <a:bodyPr/>
          <a:lstStyle/>
          <a:p>
            <a:pPr>
              <a:buNone/>
            </a:pPr>
            <a:r>
              <a:rPr lang="id-ID" dirty="0" smtClean="0"/>
              <a:t>Answer these question individually, and then share the answer with your pair. </a:t>
            </a:r>
          </a:p>
          <a:p>
            <a:pPr marL="514350" indent="-514350">
              <a:buAutoNum type="arabicPeriod"/>
            </a:pPr>
            <a:r>
              <a:rPr lang="id-ID" dirty="0" smtClean="0"/>
              <a:t>How many languages do you speak?</a:t>
            </a:r>
          </a:p>
          <a:p>
            <a:pPr marL="514350" indent="-514350">
              <a:buAutoNum type="arabicPeriod"/>
            </a:pPr>
            <a:r>
              <a:rPr lang="id-ID" dirty="0" smtClean="0"/>
              <a:t>Explain how do you use it by completing this chart</a:t>
            </a:r>
          </a:p>
          <a:p>
            <a:pPr marL="514350" indent="-514350">
              <a:buNone/>
            </a:pPr>
            <a:r>
              <a:rPr lang="id-ID" dirty="0" smtClean="0"/>
              <a:t> </a:t>
            </a:r>
            <a:endParaRPr lang="en-US" dirty="0"/>
          </a:p>
        </p:txBody>
      </p:sp>
      <p:graphicFrame>
        <p:nvGraphicFramePr>
          <p:cNvPr id="4" name="Table 3"/>
          <p:cNvGraphicFramePr>
            <a:graphicFrameLocks noGrp="1"/>
          </p:cNvGraphicFramePr>
          <p:nvPr/>
        </p:nvGraphicFramePr>
        <p:xfrm>
          <a:off x="857224" y="4643446"/>
          <a:ext cx="6096000" cy="741680"/>
        </p:xfrm>
        <a:graphic>
          <a:graphicData uri="http://schemas.openxmlformats.org/drawingml/2006/table">
            <a:tbl>
              <a:tblPr firstRow="1" bandRow="1">
                <a:tableStyleId>{5C22544A-7EE6-4342-B048-85BDC9FD1C3A}</a:tableStyleId>
              </a:tblPr>
              <a:tblGrid>
                <a:gridCol w="1219200"/>
                <a:gridCol w="1219200"/>
                <a:gridCol w="1219200"/>
                <a:gridCol w="1485936"/>
                <a:gridCol w="952464"/>
              </a:tblGrid>
              <a:tr h="370840">
                <a:tc>
                  <a:txBody>
                    <a:bodyPr/>
                    <a:lstStyle/>
                    <a:p>
                      <a:r>
                        <a:rPr lang="id-ID" dirty="0" smtClean="0"/>
                        <a:t>Domain </a:t>
                      </a:r>
                      <a:endParaRPr lang="en-US" dirty="0"/>
                    </a:p>
                  </a:txBody>
                  <a:tcPr/>
                </a:tc>
                <a:tc>
                  <a:txBody>
                    <a:bodyPr/>
                    <a:lstStyle/>
                    <a:p>
                      <a:r>
                        <a:rPr lang="id-ID" dirty="0" smtClean="0"/>
                        <a:t>Addressee</a:t>
                      </a:r>
                      <a:endParaRPr lang="en-US" dirty="0"/>
                    </a:p>
                  </a:txBody>
                  <a:tcPr/>
                </a:tc>
                <a:tc>
                  <a:txBody>
                    <a:bodyPr/>
                    <a:lstStyle/>
                    <a:p>
                      <a:r>
                        <a:rPr lang="id-ID" dirty="0" smtClean="0"/>
                        <a:t>Setting </a:t>
                      </a:r>
                      <a:endParaRPr lang="en-US" dirty="0"/>
                    </a:p>
                  </a:txBody>
                  <a:tcPr/>
                </a:tc>
                <a:tc>
                  <a:txBody>
                    <a:bodyPr/>
                    <a:lstStyle/>
                    <a:p>
                      <a:r>
                        <a:rPr lang="id-ID" dirty="0" smtClean="0"/>
                        <a:t>Variety/Code</a:t>
                      </a:r>
                      <a:r>
                        <a:rPr lang="id-ID" baseline="0" dirty="0" smtClean="0"/>
                        <a:t> </a:t>
                      </a:r>
                      <a:endParaRPr lang="en-US" dirty="0"/>
                    </a:p>
                  </a:txBody>
                  <a:tcPr/>
                </a:tc>
                <a:tc>
                  <a:txBody>
                    <a:bodyPr/>
                    <a:lstStyle/>
                    <a:p>
                      <a:r>
                        <a:rPr lang="id-ID" dirty="0" smtClean="0"/>
                        <a:t> </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428728" y="2285992"/>
            <a:ext cx="6143668" cy="2357454"/>
          </a:xfrm>
          <a:prstGeom prst="ribb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Arial Black" pitchFamily="34" charset="0"/>
              </a:rPr>
              <a:t>CHAPTER 3 </a:t>
            </a:r>
          </a:p>
          <a:p>
            <a:pPr algn="ctr"/>
            <a:r>
              <a:rPr lang="id-ID" dirty="0" smtClean="0">
                <a:solidFill>
                  <a:schemeClr val="tx1"/>
                </a:solidFill>
                <a:latin typeface="Arial Black" pitchFamily="34" charset="0"/>
              </a:rPr>
              <a:t>CODES </a:t>
            </a:r>
            <a:endParaRPr lang="en-US" dirty="0">
              <a:solidFill>
                <a:schemeClr val="tx1"/>
              </a:solidFill>
              <a:latin typeface="Arial Black"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What is code?</a:t>
            </a:r>
            <a:endParaRPr lang="en-US" dirty="0"/>
          </a:p>
        </p:txBody>
      </p:sp>
      <p:sp>
        <p:nvSpPr>
          <p:cNvPr id="3" name="Content Placeholder 2"/>
          <p:cNvSpPr>
            <a:spLocks noGrp="1"/>
          </p:cNvSpPr>
          <p:nvPr>
            <p:ph idx="1"/>
          </p:nvPr>
        </p:nvSpPr>
        <p:spPr>
          <a:xfrm>
            <a:off x="457200" y="1600201"/>
            <a:ext cx="8229600" cy="2114551"/>
          </a:xfrm>
          <a:solidFill>
            <a:srgbClr val="92D050"/>
          </a:solidFill>
        </p:spPr>
        <p:txBody>
          <a:bodyPr>
            <a:normAutofit lnSpcReduction="10000"/>
          </a:bodyPr>
          <a:lstStyle/>
          <a:p>
            <a:pPr>
              <a:buNone/>
            </a:pPr>
            <a:r>
              <a:rPr lang="id-ID" i="1" dirty="0" smtClean="0"/>
              <a:t>    </a:t>
            </a:r>
            <a:r>
              <a:rPr lang="en-US" i="1" dirty="0" smtClean="0"/>
              <a:t>Code</a:t>
            </a:r>
            <a:r>
              <a:rPr lang="id-ID" i="1" dirty="0" smtClean="0"/>
              <a:t> </a:t>
            </a:r>
            <a:r>
              <a:rPr lang="en-US" i="1" dirty="0" smtClean="0"/>
              <a:t>can</a:t>
            </a:r>
            <a:r>
              <a:rPr lang="id-ID" i="1" dirty="0" smtClean="0"/>
              <a:t> </a:t>
            </a:r>
            <a:r>
              <a:rPr lang="en-US" dirty="0" smtClean="0"/>
              <a:t>be used to refer to any kind of system that two or more people employ for</a:t>
            </a:r>
            <a:r>
              <a:rPr lang="id-ID" dirty="0" smtClean="0"/>
              <a:t> </a:t>
            </a:r>
            <a:r>
              <a:rPr lang="en-US" dirty="0" smtClean="0"/>
              <a:t>communication. </a:t>
            </a:r>
            <a:endParaRPr lang="id-ID" dirty="0" smtClean="0"/>
          </a:p>
          <a:p>
            <a:pPr>
              <a:buNone/>
            </a:pPr>
            <a:r>
              <a:rPr lang="id-ID" dirty="0" smtClean="0"/>
              <a:t> </a:t>
            </a:r>
          </a:p>
          <a:p>
            <a:endParaRPr lang="id-ID"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Lingua franca </a:t>
            </a:r>
            <a:endParaRPr lang="en-US" dirty="0"/>
          </a:p>
        </p:txBody>
      </p:sp>
      <p:sp>
        <p:nvSpPr>
          <p:cNvPr id="3" name="Content Placeholder 2"/>
          <p:cNvSpPr>
            <a:spLocks noGrp="1"/>
          </p:cNvSpPr>
          <p:nvPr>
            <p:ph idx="1"/>
          </p:nvPr>
        </p:nvSpPr>
        <p:spPr>
          <a:xfrm>
            <a:off x="457200" y="1600201"/>
            <a:ext cx="8229600" cy="2686056"/>
          </a:xfrm>
          <a:solidFill>
            <a:srgbClr val="92D050"/>
          </a:solidFill>
        </p:spPr>
        <p:txBody>
          <a:bodyPr/>
          <a:lstStyle/>
          <a:p>
            <a:r>
              <a:rPr lang="id-ID" dirty="0" smtClean="0"/>
              <a:t>A</a:t>
            </a:r>
            <a:r>
              <a:rPr lang="en-US" dirty="0" smtClean="0"/>
              <a:t> language which is used habitually</a:t>
            </a:r>
            <a:r>
              <a:rPr lang="id-ID" dirty="0" smtClean="0"/>
              <a:t> </a:t>
            </a:r>
            <a:r>
              <a:rPr lang="en-US" dirty="0" smtClean="0"/>
              <a:t>by people whose mother tongues are different in order to facilitate communication</a:t>
            </a:r>
            <a:r>
              <a:rPr lang="id-ID" dirty="0" smtClean="0"/>
              <a:t> </a:t>
            </a:r>
            <a:r>
              <a:rPr lang="en-US" dirty="0" smtClean="0"/>
              <a:t>between them.</a:t>
            </a:r>
            <a:r>
              <a:rPr lang="id-ID" dirty="0" smtClean="0"/>
              <a:t> (</a:t>
            </a:r>
            <a:r>
              <a:rPr lang="en-US" dirty="0" smtClean="0"/>
              <a:t>UNESCO</a:t>
            </a:r>
            <a:r>
              <a:rPr lang="id-ID" dirty="0" smtClean="0"/>
              <a:t>, 1953) </a:t>
            </a:r>
            <a:endParaRPr lang="id-ID" i="1" dirty="0" smtClean="0"/>
          </a:p>
          <a:p>
            <a:endParaRPr lang="id-ID" i="1" dirty="0" smtClean="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ngua franca.png"/>
          <p:cNvPicPr>
            <a:picLocks noChangeAspect="1"/>
          </p:cNvPicPr>
          <p:nvPr/>
        </p:nvPicPr>
        <p:blipFill>
          <a:blip r:embed="rId2"/>
          <a:stretch>
            <a:fillRect/>
          </a:stretch>
        </p:blipFill>
        <p:spPr>
          <a:xfrm>
            <a:off x="-23982" y="928670"/>
            <a:ext cx="9167982" cy="498761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C000"/>
          </a:solidFill>
        </p:spPr>
        <p:txBody>
          <a:bodyPr>
            <a:normAutofit/>
          </a:bodyPr>
          <a:lstStyle/>
          <a:p>
            <a:r>
              <a:rPr lang="id-ID" dirty="0" smtClean="0"/>
              <a:t>1. English – is a language uses to </a:t>
            </a:r>
            <a:r>
              <a:rPr lang="en-US" dirty="0" smtClean="0"/>
              <a:t>travel and</a:t>
            </a:r>
            <a:r>
              <a:rPr lang="id-ID" dirty="0" smtClean="0"/>
              <a:t> </a:t>
            </a:r>
            <a:r>
              <a:rPr lang="en-US" dirty="0" smtClean="0"/>
              <a:t>often in trade, commerce, and international relations</a:t>
            </a:r>
            <a:endParaRPr lang="id-ID" dirty="0" smtClean="0"/>
          </a:p>
          <a:p>
            <a:r>
              <a:rPr lang="id-ID" dirty="0" smtClean="0"/>
              <a:t>2. Michif – Lingua franca in Canada (Cree and French) to express identity </a:t>
            </a:r>
          </a:p>
          <a:p>
            <a:r>
              <a:rPr lang="id-ID" dirty="0" smtClean="0"/>
              <a:t>3. Mandarin- Lingua franca of Chinese who live in different countries</a:t>
            </a:r>
          </a:p>
          <a:p>
            <a:r>
              <a:rPr lang="id-ID" dirty="0" smtClean="0"/>
              <a:t>4. Swahili - </a:t>
            </a:r>
            <a:r>
              <a:rPr lang="en-US" dirty="0" smtClean="0"/>
              <a:t>is a lingua franca of East Africa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3300"/>
          </a:solidFill>
        </p:spPr>
        <p:txBody>
          <a:bodyPr/>
          <a:lstStyle/>
          <a:p>
            <a:r>
              <a:rPr lang="id-ID" dirty="0" smtClean="0"/>
              <a:t>What is sociolinguistics </a:t>
            </a:r>
            <a:endParaRPr lang="en-US" dirty="0"/>
          </a:p>
        </p:txBody>
      </p:sp>
      <p:sp>
        <p:nvSpPr>
          <p:cNvPr id="3" name="Content Placeholder 2"/>
          <p:cNvSpPr>
            <a:spLocks noGrp="1"/>
          </p:cNvSpPr>
          <p:nvPr>
            <p:ph idx="1"/>
          </p:nvPr>
        </p:nvSpPr>
        <p:spPr>
          <a:solidFill>
            <a:srgbClr val="CC6600"/>
          </a:solidFill>
        </p:spPr>
        <p:txBody>
          <a:bodyPr/>
          <a:lstStyle/>
          <a:p>
            <a:r>
              <a:rPr lang="id-ID" dirty="0" smtClean="0"/>
              <a:t>The study of language variation caused by social factors </a:t>
            </a:r>
          </a:p>
          <a:p>
            <a:endParaRPr lang="id-ID" dirty="0"/>
          </a:p>
          <a:p>
            <a:pPr>
              <a:buNone/>
            </a:pPr>
            <a:r>
              <a:rPr lang="id-ID" dirty="0" smtClean="0"/>
              <a:t>What do sociolinguistics study?</a:t>
            </a:r>
          </a:p>
          <a:p>
            <a:r>
              <a:rPr lang="id-ID" dirty="0" smtClean="0"/>
              <a:t>Social function of language </a:t>
            </a:r>
          </a:p>
          <a:p>
            <a:r>
              <a:rPr lang="id-ID" dirty="0" smtClean="0"/>
              <a:t>The relationship between language and context in which it is used </a:t>
            </a:r>
          </a:p>
          <a:p>
            <a:r>
              <a:rPr lang="id-ID" dirty="0" smtClean="0"/>
              <a:t>Linguistics variation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Pidgin and Creole </a:t>
            </a:r>
            <a:endParaRPr lang="en-US" dirty="0"/>
          </a:p>
        </p:txBody>
      </p:sp>
      <p:sp>
        <p:nvSpPr>
          <p:cNvPr id="3" name="Content Placeholder 2"/>
          <p:cNvSpPr>
            <a:spLocks noGrp="1"/>
          </p:cNvSpPr>
          <p:nvPr>
            <p:ph idx="1"/>
          </p:nvPr>
        </p:nvSpPr>
        <p:spPr>
          <a:solidFill>
            <a:srgbClr val="92D050"/>
          </a:solidFill>
        </p:spPr>
        <p:txBody>
          <a:bodyPr>
            <a:normAutofit fontScale="85000" lnSpcReduction="20000"/>
          </a:bodyPr>
          <a:lstStyle/>
          <a:p>
            <a:r>
              <a:rPr lang="en-US" dirty="0" smtClean="0"/>
              <a:t>A </a:t>
            </a:r>
            <a:r>
              <a:rPr lang="en-US" i="1" dirty="0" smtClean="0"/>
              <a:t>pidgin is a language with no native</a:t>
            </a:r>
            <a:r>
              <a:rPr lang="id-ID" i="1" dirty="0" smtClean="0"/>
              <a:t> </a:t>
            </a:r>
            <a:r>
              <a:rPr lang="en-US" i="1" dirty="0" smtClean="0"/>
              <a:t>speakers: it is no one’s first language but</a:t>
            </a:r>
            <a:r>
              <a:rPr lang="id-ID" i="1" dirty="0" smtClean="0"/>
              <a:t> </a:t>
            </a:r>
            <a:r>
              <a:rPr lang="en-US" dirty="0" smtClean="0"/>
              <a:t>is a </a:t>
            </a:r>
            <a:r>
              <a:rPr lang="en-US" i="1" dirty="0" smtClean="0"/>
              <a:t>contact language.</a:t>
            </a:r>
            <a:r>
              <a:rPr lang="id-ID" i="1" dirty="0" smtClean="0"/>
              <a:t> (Wardhaugh, 2006:61) </a:t>
            </a:r>
          </a:p>
          <a:p>
            <a:pPr>
              <a:buNone/>
            </a:pPr>
            <a:endParaRPr lang="id-ID" i="1" dirty="0" smtClean="0"/>
          </a:p>
          <a:p>
            <a:r>
              <a:rPr lang="en-US" dirty="0" smtClean="0"/>
              <a:t>product of a multilingual situation in</a:t>
            </a:r>
            <a:r>
              <a:rPr lang="id-ID" dirty="0" smtClean="0"/>
              <a:t> </a:t>
            </a:r>
            <a:r>
              <a:rPr lang="en-US" dirty="0" smtClean="0"/>
              <a:t>which those who wish to communicate must find or improvise a simple language</a:t>
            </a:r>
            <a:r>
              <a:rPr lang="id-ID" dirty="0" smtClean="0"/>
              <a:t> </a:t>
            </a:r>
            <a:r>
              <a:rPr lang="en-US" dirty="0" smtClean="0"/>
              <a:t>system that will enable them to do so.</a:t>
            </a:r>
            <a:endParaRPr lang="id-ID" dirty="0" smtClean="0"/>
          </a:p>
          <a:p>
            <a:endParaRPr lang="id-ID" dirty="0" smtClean="0"/>
          </a:p>
          <a:p>
            <a:r>
              <a:rPr lang="en-US" dirty="0" smtClean="0"/>
              <a:t>that situation is one in</a:t>
            </a:r>
            <a:r>
              <a:rPr lang="id-ID" dirty="0" smtClean="0"/>
              <a:t> </a:t>
            </a:r>
            <a:r>
              <a:rPr lang="en-US" dirty="0" smtClean="0"/>
              <a:t>which there is an imbalance of power among the languages as the speakers of</a:t>
            </a:r>
            <a:r>
              <a:rPr lang="id-ID" dirty="0" smtClean="0"/>
              <a:t> </a:t>
            </a:r>
            <a:r>
              <a:rPr lang="en-US" dirty="0" smtClean="0"/>
              <a:t>one language dominate the speakers of the other languages economically and</a:t>
            </a:r>
            <a:r>
              <a:rPr lang="id-ID" dirty="0" smtClean="0"/>
              <a:t> </a:t>
            </a:r>
            <a:r>
              <a:rPr lang="en-US" dirty="0" smtClean="0"/>
              <a:t>socially.</a:t>
            </a:r>
            <a:r>
              <a:rPr lang="id-ID" i="1" dirty="0" smtClean="0"/>
              <a: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29600" cy="2043114"/>
          </a:xfrm>
          <a:solidFill>
            <a:srgbClr val="FFFF00"/>
          </a:solidFill>
        </p:spPr>
        <p:txBody>
          <a:bodyPr/>
          <a:lstStyle/>
          <a:p>
            <a:r>
              <a:rPr lang="en-US" dirty="0" smtClean="0"/>
              <a:t>a </a:t>
            </a:r>
            <a:r>
              <a:rPr lang="en-US" i="1" dirty="0" smtClean="0"/>
              <a:t>creole is often defined as a pidgin that has become</a:t>
            </a:r>
            <a:r>
              <a:rPr lang="id-ID" i="1" dirty="0" smtClean="0"/>
              <a:t> </a:t>
            </a:r>
            <a:r>
              <a:rPr lang="en-US" dirty="0" smtClean="0"/>
              <a:t>the first language of a new generation of speakers.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dgin.jpg"/>
          <p:cNvPicPr>
            <a:picLocks noGrp="1" noChangeAspect="1"/>
          </p:cNvPicPr>
          <p:nvPr>
            <p:ph idx="1"/>
          </p:nvPr>
        </p:nvPicPr>
        <p:blipFill>
          <a:blip r:embed="rId2"/>
          <a:stretch>
            <a:fillRect/>
          </a:stretch>
        </p:blipFill>
        <p:spPr>
          <a:xfrm>
            <a:off x="285720" y="214290"/>
            <a:ext cx="8229600" cy="3252309"/>
          </a:xfrm>
        </p:spPr>
      </p:pic>
      <p:sp>
        <p:nvSpPr>
          <p:cNvPr id="5" name="Down Arrow 4"/>
          <p:cNvSpPr/>
          <p:nvPr/>
        </p:nvSpPr>
        <p:spPr>
          <a:xfrm>
            <a:off x="3643306" y="3714752"/>
            <a:ext cx="1000132" cy="135732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43174" y="5214950"/>
            <a:ext cx="3214710" cy="985838"/>
          </a:xfrm>
          <a:prstGeom prst="ellipse">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Creole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57158" y="1643050"/>
            <a:ext cx="2071702" cy="15001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Purtuguese</a:t>
            </a:r>
            <a:endParaRPr lang="en-US" dirty="0"/>
          </a:p>
        </p:txBody>
      </p:sp>
      <p:sp>
        <p:nvSpPr>
          <p:cNvPr id="5" name="Oval 4"/>
          <p:cNvSpPr/>
          <p:nvPr/>
        </p:nvSpPr>
        <p:spPr>
          <a:xfrm>
            <a:off x="3643306" y="3929066"/>
            <a:ext cx="2071702" cy="150019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Tok Pisin </a:t>
            </a:r>
            <a:endParaRPr lang="en-US" dirty="0"/>
          </a:p>
        </p:txBody>
      </p:sp>
      <p:sp>
        <p:nvSpPr>
          <p:cNvPr id="6" name="Oval 5"/>
          <p:cNvSpPr/>
          <p:nvPr/>
        </p:nvSpPr>
        <p:spPr>
          <a:xfrm>
            <a:off x="6858016" y="1571612"/>
            <a:ext cx="2071702"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Austronesian </a:t>
            </a:r>
            <a:endParaRPr lang="en-US" dirty="0"/>
          </a:p>
        </p:txBody>
      </p:sp>
      <p:sp>
        <p:nvSpPr>
          <p:cNvPr id="7" name="Oval 6"/>
          <p:cNvSpPr/>
          <p:nvPr/>
        </p:nvSpPr>
        <p:spPr>
          <a:xfrm>
            <a:off x="4929190" y="285728"/>
            <a:ext cx="2071702" cy="15001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Malay </a:t>
            </a:r>
            <a:endParaRPr lang="en-US" dirty="0"/>
          </a:p>
        </p:txBody>
      </p:sp>
      <p:sp>
        <p:nvSpPr>
          <p:cNvPr id="8" name="Oval 7"/>
          <p:cNvSpPr/>
          <p:nvPr/>
        </p:nvSpPr>
        <p:spPr>
          <a:xfrm>
            <a:off x="2143108" y="285728"/>
            <a:ext cx="2071702" cy="150019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German </a:t>
            </a:r>
            <a:endParaRPr lang="en-US" dirty="0">
              <a:solidFill>
                <a:schemeClr val="tx1"/>
              </a:solidFill>
            </a:endParaRPr>
          </a:p>
        </p:txBody>
      </p:sp>
      <p:cxnSp>
        <p:nvCxnSpPr>
          <p:cNvPr id="10" name="Straight Arrow Connector 9"/>
          <p:cNvCxnSpPr/>
          <p:nvPr/>
        </p:nvCxnSpPr>
        <p:spPr>
          <a:xfrm>
            <a:off x="1928794" y="3143248"/>
            <a:ext cx="1714512" cy="121444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rot="16200000" flipH="1">
            <a:off x="2571736" y="2500306"/>
            <a:ext cx="2143140" cy="8572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rot="5400000">
            <a:off x="4464843" y="2607463"/>
            <a:ext cx="2071702" cy="57150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rot="10800000" flipV="1">
            <a:off x="5643570" y="3143248"/>
            <a:ext cx="1928826" cy="107157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Diglossia </a:t>
            </a:r>
            <a:endParaRPr lang="en-US" dirty="0"/>
          </a:p>
        </p:txBody>
      </p:sp>
      <p:sp>
        <p:nvSpPr>
          <p:cNvPr id="3" name="Content Placeholder 2"/>
          <p:cNvSpPr>
            <a:spLocks noGrp="1"/>
          </p:cNvSpPr>
          <p:nvPr>
            <p:ph idx="1"/>
          </p:nvPr>
        </p:nvSpPr>
        <p:spPr>
          <a:solidFill>
            <a:srgbClr val="92D050"/>
          </a:solidFill>
        </p:spPr>
        <p:txBody>
          <a:bodyPr>
            <a:normAutofit/>
          </a:bodyPr>
          <a:lstStyle/>
          <a:p>
            <a:r>
              <a:rPr lang="id-ID" dirty="0" smtClean="0"/>
              <a:t>Wardhaugh (2006:89)</a:t>
            </a:r>
          </a:p>
          <a:p>
            <a:r>
              <a:rPr lang="en-US" dirty="0" smtClean="0"/>
              <a:t>A </a:t>
            </a:r>
            <a:r>
              <a:rPr lang="en-US" i="1" dirty="0" smtClean="0"/>
              <a:t>diglossic situation exists in a society when it has two distinct codes which</a:t>
            </a:r>
            <a:r>
              <a:rPr lang="id-ID" i="1" dirty="0" smtClean="0"/>
              <a:t> </a:t>
            </a:r>
            <a:r>
              <a:rPr lang="en-US" dirty="0" smtClean="0"/>
              <a:t>show clear functional separation; that is, one code is employed in one set of</a:t>
            </a:r>
            <a:r>
              <a:rPr lang="id-ID" dirty="0" smtClean="0"/>
              <a:t> </a:t>
            </a:r>
            <a:r>
              <a:rPr lang="en-US" dirty="0" smtClean="0"/>
              <a:t>circumstances and the other in an entirely different set.</a:t>
            </a:r>
            <a:endParaRPr lang="id-ID" dirty="0" smtClean="0"/>
          </a:p>
          <a:p>
            <a:pPr>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Holmes (p. 27) </a:t>
            </a:r>
            <a:endParaRPr lang="en-US" dirty="0"/>
          </a:p>
        </p:txBody>
      </p:sp>
      <p:sp>
        <p:nvSpPr>
          <p:cNvPr id="3" name="Content Placeholder 2"/>
          <p:cNvSpPr>
            <a:spLocks noGrp="1"/>
          </p:cNvSpPr>
          <p:nvPr>
            <p:ph idx="1"/>
          </p:nvPr>
        </p:nvSpPr>
        <p:spPr>
          <a:solidFill>
            <a:srgbClr val="92D050"/>
          </a:solidFill>
        </p:spPr>
        <p:txBody>
          <a:bodyPr>
            <a:normAutofit lnSpcReduction="10000"/>
          </a:bodyPr>
          <a:lstStyle/>
          <a:p>
            <a:r>
              <a:rPr lang="id-ID" dirty="0" smtClean="0"/>
              <a:t>Diglossia has three features: </a:t>
            </a:r>
          </a:p>
          <a:p>
            <a:pPr marL="514350" indent="-514350">
              <a:buAutoNum type="arabicPeriod"/>
            </a:pPr>
            <a:r>
              <a:rPr lang="id-ID" dirty="0" smtClean="0"/>
              <a:t>Two distinct varieties of the same language are used in the community, with one regarded as a high (H) variety and the other a low (L) variety </a:t>
            </a:r>
          </a:p>
          <a:p>
            <a:pPr marL="514350" indent="-514350">
              <a:buAutoNum type="arabicPeriod"/>
            </a:pPr>
            <a:r>
              <a:rPr lang="id-ID" dirty="0" smtClean="0"/>
              <a:t>Each variety is used for quite distinct function, H and L complement each other. </a:t>
            </a:r>
          </a:p>
          <a:p>
            <a:pPr marL="514350" indent="-514350">
              <a:buAutoNum type="arabicPeriod"/>
            </a:pPr>
            <a:r>
              <a:rPr lang="id-ID" dirty="0" smtClean="0"/>
              <a:t>No one uses the H variety in everyday conversation.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614618"/>
          </a:xfrm>
          <a:solidFill>
            <a:srgbClr val="00B0F0"/>
          </a:solidFill>
        </p:spPr>
        <p:txBody>
          <a:bodyPr/>
          <a:lstStyle/>
          <a:p>
            <a:r>
              <a:rPr lang="id-ID" dirty="0" smtClean="0"/>
              <a:t>The term diglossia describes societal or institutionalized bilingualism, where two varieties are required to cover all community’s domain. (Holmes, p. 30)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Polyglossia</a:t>
            </a:r>
            <a:endParaRPr lang="en-US" dirty="0"/>
          </a:p>
        </p:txBody>
      </p:sp>
      <p:sp>
        <p:nvSpPr>
          <p:cNvPr id="3" name="Content Placeholder 2"/>
          <p:cNvSpPr>
            <a:spLocks noGrp="1"/>
          </p:cNvSpPr>
          <p:nvPr>
            <p:ph idx="1"/>
          </p:nvPr>
        </p:nvSpPr>
        <p:spPr>
          <a:xfrm>
            <a:off x="457200" y="1600201"/>
            <a:ext cx="8229600" cy="2328866"/>
          </a:xfrm>
          <a:solidFill>
            <a:srgbClr val="92D050"/>
          </a:solidFill>
        </p:spPr>
        <p:txBody>
          <a:bodyPr/>
          <a:lstStyle/>
          <a:p>
            <a:r>
              <a:rPr lang="id-ID" dirty="0" smtClean="0"/>
              <a:t>Situations where more than two distinct codes or varieties are used for clearly distinct purposes or in clearly distinguishable situations.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Which country(ies) is/are diglossic?</a:t>
            </a:r>
            <a:endParaRPr lang="en-US" dirty="0"/>
          </a:p>
        </p:txBody>
      </p:sp>
      <p:sp>
        <p:nvSpPr>
          <p:cNvPr id="3" name="Content Placeholder 2"/>
          <p:cNvSpPr>
            <a:spLocks noGrp="1"/>
          </p:cNvSpPr>
          <p:nvPr>
            <p:ph idx="1"/>
          </p:nvPr>
        </p:nvSpPr>
        <p:spPr>
          <a:solidFill>
            <a:srgbClr val="92D050"/>
          </a:solidFill>
        </p:spPr>
        <p:txBody>
          <a:bodyPr/>
          <a:lstStyle/>
          <a:p>
            <a:pPr marL="514350" indent="-514350">
              <a:buAutoNum type="arabicPeriod"/>
            </a:pPr>
            <a:r>
              <a:rPr lang="id-ID" dirty="0" smtClean="0"/>
              <a:t>Bukavu, Zaire </a:t>
            </a:r>
          </a:p>
          <a:p>
            <a:pPr marL="514350" indent="-514350">
              <a:buAutoNum type="arabicPeriod"/>
            </a:pPr>
            <a:r>
              <a:rPr lang="id-ID" dirty="0" smtClean="0"/>
              <a:t>Auckland, New Zealand   </a:t>
            </a:r>
          </a:p>
          <a:p>
            <a:pPr marL="514350" indent="-514350">
              <a:buAutoNum type="arabicPeriod"/>
            </a:pPr>
            <a:r>
              <a:rPr lang="id-ID" dirty="0" smtClean="0"/>
              <a:t>Paraguay </a:t>
            </a:r>
          </a:p>
          <a:p>
            <a:pPr marL="514350" indent="-514350">
              <a:buAutoNum type="arabicPeriod"/>
            </a:pPr>
            <a:r>
              <a:rPr lang="id-ID" dirty="0" smtClean="0"/>
              <a:t>Portugal </a:t>
            </a:r>
          </a:p>
          <a:p>
            <a:pPr marL="514350" indent="-514350">
              <a:buAutoNum type="arabicPeriod"/>
            </a:pPr>
            <a:r>
              <a:rPr lang="id-ID" dirty="0" smtClean="0"/>
              <a:t>Singapore  </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C000"/>
          </a:solidFill>
        </p:spPr>
        <p:txBody>
          <a:bodyPr>
            <a:normAutofit fontScale="90000"/>
          </a:bodyPr>
          <a:lstStyle/>
          <a:p>
            <a:r>
              <a:rPr lang="id-ID" dirty="0" smtClean="0"/>
              <a:t>Compare between two English varieties</a:t>
            </a:r>
            <a:endParaRPr lang="en-US" dirty="0"/>
          </a:p>
        </p:txBody>
      </p:sp>
      <p:sp>
        <p:nvSpPr>
          <p:cNvPr id="6" name="Content Placeholder 5"/>
          <p:cNvSpPr>
            <a:spLocks noGrp="1"/>
          </p:cNvSpPr>
          <p:nvPr>
            <p:ph idx="1"/>
          </p:nvPr>
        </p:nvSpPr>
        <p:spPr>
          <a:solidFill>
            <a:srgbClr val="92D050"/>
          </a:solidFill>
        </p:spPr>
        <p:txBody>
          <a:bodyPr>
            <a:normAutofit/>
          </a:bodyPr>
          <a:lstStyle/>
          <a:p>
            <a:r>
              <a:rPr lang="id-ID" dirty="0" smtClean="0"/>
              <a:t>Formal English “Speech”</a:t>
            </a:r>
          </a:p>
          <a:p>
            <a:r>
              <a:rPr lang="id-ID" dirty="0" smtClean="0"/>
              <a:t>“</a:t>
            </a:r>
            <a:r>
              <a:rPr lang="en-US" dirty="0" smtClean="0"/>
              <a:t>Losing my future is not like losing an election or a few points on the stock market. I am</a:t>
            </a:r>
            <a:r>
              <a:rPr lang="id-ID" dirty="0" smtClean="0"/>
              <a:t> </a:t>
            </a:r>
            <a:r>
              <a:rPr lang="en-US" dirty="0" smtClean="0"/>
              <a:t>here to speak for all generations to come.</a:t>
            </a:r>
            <a:r>
              <a:rPr lang="id-ID" dirty="0" smtClean="0"/>
              <a:t>” “</a:t>
            </a:r>
            <a:r>
              <a:rPr lang="en-US" dirty="0" smtClean="0"/>
              <a:t>I am here to speak on behalf of the starving children around the world whose cries go</a:t>
            </a:r>
            <a:r>
              <a:rPr lang="id-ID" dirty="0" smtClean="0"/>
              <a:t> </a:t>
            </a:r>
            <a:r>
              <a:rPr lang="en-US" dirty="0" smtClean="0"/>
              <a:t>unheard.</a:t>
            </a:r>
            <a:r>
              <a:rPr lang="id-ID"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42910" y="357166"/>
            <a:ext cx="2286016" cy="207170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Sociolinguistics </a:t>
            </a:r>
            <a:endParaRPr lang="en-US" dirty="0"/>
          </a:p>
        </p:txBody>
      </p:sp>
      <p:sp>
        <p:nvSpPr>
          <p:cNvPr id="5" name="Oval 4"/>
          <p:cNvSpPr/>
          <p:nvPr/>
        </p:nvSpPr>
        <p:spPr>
          <a:xfrm>
            <a:off x="6286512" y="285728"/>
            <a:ext cx="2286016" cy="2071702"/>
          </a:xfrm>
          <a:prstGeom prst="ellipse">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ELT  </a:t>
            </a:r>
            <a:endParaRPr lang="en-US" dirty="0"/>
          </a:p>
        </p:txBody>
      </p:sp>
      <p:sp>
        <p:nvSpPr>
          <p:cNvPr id="6" name="Right Arrow 5"/>
          <p:cNvSpPr/>
          <p:nvPr/>
        </p:nvSpPr>
        <p:spPr>
          <a:xfrm>
            <a:off x="3286116" y="1071546"/>
            <a:ext cx="27146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42910" y="2571744"/>
            <a:ext cx="2643206" cy="50006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Standard pronunciation </a:t>
            </a:r>
            <a:endParaRPr lang="en-US" dirty="0"/>
          </a:p>
        </p:txBody>
      </p:sp>
      <p:sp>
        <p:nvSpPr>
          <p:cNvPr id="9" name="Rounded Rectangle 8"/>
          <p:cNvSpPr/>
          <p:nvPr/>
        </p:nvSpPr>
        <p:spPr>
          <a:xfrm>
            <a:off x="642910" y="3214686"/>
            <a:ext cx="2643206" cy="50006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Speech act  </a:t>
            </a:r>
            <a:endParaRPr lang="en-US" dirty="0"/>
          </a:p>
        </p:txBody>
      </p:sp>
      <p:sp>
        <p:nvSpPr>
          <p:cNvPr id="11" name="Rounded Rectangle 10"/>
          <p:cNvSpPr/>
          <p:nvPr/>
        </p:nvSpPr>
        <p:spPr>
          <a:xfrm>
            <a:off x="571472" y="4000504"/>
            <a:ext cx="2643206" cy="50006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Language variety   </a:t>
            </a:r>
            <a:endParaRPr lang="en-US" dirty="0"/>
          </a:p>
        </p:txBody>
      </p:sp>
      <p:sp>
        <p:nvSpPr>
          <p:cNvPr id="12" name="Rounded Rectangle 11"/>
          <p:cNvSpPr/>
          <p:nvPr/>
        </p:nvSpPr>
        <p:spPr>
          <a:xfrm>
            <a:off x="714348" y="5214950"/>
            <a:ext cx="2643206" cy="5000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Code switching  </a:t>
            </a:r>
            <a:endParaRPr lang="en-US" dirty="0"/>
          </a:p>
        </p:txBody>
      </p:sp>
      <p:sp>
        <p:nvSpPr>
          <p:cNvPr id="13" name="Rounded Rectangle 12"/>
          <p:cNvSpPr/>
          <p:nvPr/>
        </p:nvSpPr>
        <p:spPr>
          <a:xfrm>
            <a:off x="714348" y="5929330"/>
            <a:ext cx="2643206" cy="5000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Gender and age factor   </a:t>
            </a:r>
            <a:endParaRPr lang="en-US" dirty="0"/>
          </a:p>
        </p:txBody>
      </p:sp>
      <p:sp>
        <p:nvSpPr>
          <p:cNvPr id="14" name="Rounded Rectangle 13"/>
          <p:cNvSpPr/>
          <p:nvPr/>
        </p:nvSpPr>
        <p:spPr>
          <a:xfrm>
            <a:off x="5929322" y="2643182"/>
            <a:ext cx="2643206" cy="50006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Teaching speaking   </a:t>
            </a:r>
            <a:endParaRPr lang="en-US" dirty="0"/>
          </a:p>
        </p:txBody>
      </p:sp>
      <p:sp>
        <p:nvSpPr>
          <p:cNvPr id="15" name="Rounded Rectangle 14"/>
          <p:cNvSpPr/>
          <p:nvPr/>
        </p:nvSpPr>
        <p:spPr>
          <a:xfrm>
            <a:off x="6000760" y="4214818"/>
            <a:ext cx="2643206"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Teaching reading and writing   </a:t>
            </a:r>
            <a:endParaRPr lang="en-US" dirty="0"/>
          </a:p>
        </p:txBody>
      </p:sp>
      <p:sp>
        <p:nvSpPr>
          <p:cNvPr id="16" name="Rounded Rectangle 15"/>
          <p:cNvSpPr/>
          <p:nvPr/>
        </p:nvSpPr>
        <p:spPr>
          <a:xfrm>
            <a:off x="6000760" y="3357562"/>
            <a:ext cx="2643206"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Teaching language components   </a:t>
            </a:r>
            <a:endParaRPr lang="en-US" dirty="0"/>
          </a:p>
        </p:txBody>
      </p:sp>
      <p:cxnSp>
        <p:nvCxnSpPr>
          <p:cNvPr id="18" name="Straight Arrow Connector 17"/>
          <p:cNvCxnSpPr/>
          <p:nvPr/>
        </p:nvCxnSpPr>
        <p:spPr>
          <a:xfrm>
            <a:off x="3357554" y="2786058"/>
            <a:ext cx="250033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V="1">
            <a:off x="3357554" y="3000372"/>
            <a:ext cx="2428892" cy="50006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Rounded Rectangle 22"/>
          <p:cNvSpPr/>
          <p:nvPr/>
        </p:nvSpPr>
        <p:spPr>
          <a:xfrm>
            <a:off x="6000760" y="5286388"/>
            <a:ext cx="2643206" cy="50006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Strategy in teaching    </a:t>
            </a:r>
            <a:endParaRPr lang="en-US" dirty="0"/>
          </a:p>
        </p:txBody>
      </p:sp>
      <p:cxnSp>
        <p:nvCxnSpPr>
          <p:cNvPr id="27" name="Straight Arrow Connector 26"/>
          <p:cNvCxnSpPr>
            <a:stCxn id="11" idx="3"/>
          </p:cNvCxnSpPr>
          <p:nvPr/>
        </p:nvCxnSpPr>
        <p:spPr>
          <a:xfrm flipV="1">
            <a:off x="3214678" y="3643314"/>
            <a:ext cx="2643206" cy="60722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a:stCxn id="11" idx="3"/>
          </p:cNvCxnSpPr>
          <p:nvPr/>
        </p:nvCxnSpPr>
        <p:spPr>
          <a:xfrm>
            <a:off x="3214678" y="4250537"/>
            <a:ext cx="2643206" cy="1785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3428992" y="5429264"/>
            <a:ext cx="242889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a:stCxn id="13" idx="3"/>
          </p:cNvCxnSpPr>
          <p:nvPr/>
        </p:nvCxnSpPr>
        <p:spPr>
          <a:xfrm flipV="1">
            <a:off x="3357554" y="5715016"/>
            <a:ext cx="2500330" cy="46434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428728" y="2428868"/>
            <a:ext cx="6286544" cy="2214578"/>
          </a:xfrm>
          <a:prstGeom prst="ribbon">
            <a:avLst/>
          </a:prstGeom>
          <a:solidFill>
            <a:srgbClr val="21E6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Arial Black" pitchFamily="34" charset="0"/>
              </a:rPr>
              <a:t>CHAPTER 4</a:t>
            </a:r>
          </a:p>
          <a:p>
            <a:pPr algn="ctr"/>
            <a:r>
              <a:rPr lang="id-ID" dirty="0" smtClean="0">
                <a:solidFill>
                  <a:schemeClr val="tx1"/>
                </a:solidFill>
                <a:latin typeface="Arial Black" pitchFamily="34" charset="0"/>
              </a:rPr>
              <a:t>CODE SWITCHING </a:t>
            </a:r>
            <a:endParaRPr lang="en-US" dirty="0">
              <a:solidFill>
                <a:schemeClr val="tx1"/>
              </a:solidFill>
              <a:latin typeface="Arial Black"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85720" y="714356"/>
            <a:ext cx="8229600" cy="5643602"/>
          </a:xfrm>
        </p:spPr>
        <p:txBody>
          <a:bodyPr>
            <a:normAutofit fontScale="90000"/>
          </a:bodyPr>
          <a:lstStyle/>
          <a:p>
            <a:r>
              <a:rPr lang="en-US" sz="2000" dirty="0" smtClean="0">
                <a:solidFill>
                  <a:schemeClr val="bg1"/>
                </a:solidFill>
              </a:rPr>
              <a:t>rasa hati ini uwes broken</a:t>
            </a:r>
            <a:br>
              <a:rPr lang="en-US" sz="2000" dirty="0" smtClean="0">
                <a:solidFill>
                  <a:schemeClr val="bg1"/>
                </a:solidFill>
              </a:rPr>
            </a:br>
            <a:r>
              <a:rPr lang="en-US" sz="2000" dirty="0" smtClean="0">
                <a:solidFill>
                  <a:schemeClr val="bg1"/>
                </a:solidFill>
              </a:rPr>
              <a:t>nemu kamu wes tak sobek sobek</a:t>
            </a:r>
            <a:br>
              <a:rPr lang="en-US" sz="2000" dirty="0" smtClean="0">
                <a:solidFill>
                  <a:schemeClr val="bg1"/>
                </a:solidFill>
              </a:rPr>
            </a:br>
            <a:r>
              <a:rPr lang="en-US" sz="2000" dirty="0" smtClean="0">
                <a:solidFill>
                  <a:schemeClr val="bg1"/>
                </a:solidFill>
              </a:rPr>
              <a:t>kang mas indehoy karo miss tukinem</a:t>
            </a:r>
            <a:r>
              <a:rPr lang="id-ID" sz="2000" dirty="0" smtClean="0">
                <a:solidFill>
                  <a:schemeClr val="bg1"/>
                </a:solidFill>
              </a:rPr>
              <a:t/>
            </a:r>
            <a:br>
              <a:rPr lang="id-ID"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don’t alesan don’t many alesan</a:t>
            </a:r>
            <a:br>
              <a:rPr lang="en-US" sz="2000" dirty="0" smtClean="0">
                <a:solidFill>
                  <a:schemeClr val="bg1"/>
                </a:solidFill>
              </a:rPr>
            </a:br>
            <a:r>
              <a:rPr lang="en-US" sz="2000" dirty="0" smtClean="0">
                <a:solidFill>
                  <a:schemeClr val="bg1"/>
                </a:solidFill>
              </a:rPr>
              <a:t>i sudah know mas you bajingan suka jajan</a:t>
            </a:r>
            <a:br>
              <a:rPr lang="en-US" sz="2000" dirty="0" smtClean="0">
                <a:solidFill>
                  <a:schemeClr val="bg1"/>
                </a:solidFill>
              </a:rPr>
            </a:br>
            <a:r>
              <a:rPr lang="en-US" sz="2000" dirty="0" smtClean="0">
                <a:solidFill>
                  <a:schemeClr val="bg1"/>
                </a:solidFill>
              </a:rPr>
              <a:t>your wife ini minta di ceraikan</a:t>
            </a:r>
            <a:r>
              <a:rPr lang="id-ID" sz="2000" dirty="0" smtClean="0">
                <a:solidFill>
                  <a:schemeClr val="bg1"/>
                </a:solidFill>
              </a:rPr>
              <a:t/>
            </a:r>
            <a:br>
              <a:rPr lang="id-ID" sz="2000" dirty="0" smtClean="0">
                <a:solidFill>
                  <a:schemeClr val="bg1"/>
                </a:solidFill>
              </a:rPr>
            </a:br>
            <a:r>
              <a:rPr lang="en-US" sz="2000" dirty="0" smtClean="0">
                <a:solidFill>
                  <a:schemeClr val="bg1"/>
                </a:solidFill>
              </a:rPr>
              <a:t/>
            </a:r>
            <a:br>
              <a:rPr lang="en-US" sz="2000" dirty="0" smtClean="0">
                <a:solidFill>
                  <a:schemeClr val="bg1"/>
                </a:solidFill>
              </a:rPr>
            </a:br>
            <a:r>
              <a:rPr lang="id-ID" sz="2000" dirty="0" smtClean="0">
                <a:solidFill>
                  <a:schemeClr val="bg1"/>
                </a:solidFill>
              </a:rPr>
              <a:t>sirah</a:t>
            </a:r>
            <a:r>
              <a:rPr lang="en-US" sz="2000" dirty="0" smtClean="0">
                <a:solidFill>
                  <a:schemeClr val="bg1"/>
                </a:solidFill>
              </a:rPr>
              <a:t>ku saiki uwes puyeng</a:t>
            </a:r>
            <a:br>
              <a:rPr lang="en-US" sz="2000" dirty="0" smtClean="0">
                <a:solidFill>
                  <a:schemeClr val="bg1"/>
                </a:solidFill>
              </a:rPr>
            </a:br>
            <a:r>
              <a:rPr lang="en-US" sz="2000" dirty="0" smtClean="0">
                <a:solidFill>
                  <a:schemeClr val="bg1"/>
                </a:solidFill>
              </a:rPr>
              <a:t>gara gara i think macem macem</a:t>
            </a:r>
            <a:br>
              <a:rPr lang="en-US" sz="2000" dirty="0" smtClean="0">
                <a:solidFill>
                  <a:schemeClr val="bg1"/>
                </a:solidFill>
              </a:rPr>
            </a:br>
            <a:r>
              <a:rPr lang="en-US" sz="2000" dirty="0" smtClean="0">
                <a:solidFill>
                  <a:schemeClr val="bg1"/>
                </a:solidFill>
              </a:rPr>
              <a:t>ora peduli how do you how how</a:t>
            </a:r>
            <a:br>
              <a:rPr lang="en-US" sz="2000" dirty="0" smtClean="0">
                <a:solidFill>
                  <a:schemeClr val="bg1"/>
                </a:solidFill>
              </a:rPr>
            </a:br>
            <a:r>
              <a:rPr lang="en-US" sz="2000" dirty="0" smtClean="0">
                <a:solidFill>
                  <a:schemeClr val="bg1"/>
                </a:solidFill>
              </a:rPr>
              <a:t>iing penting jupe uwes seneng</a:t>
            </a:r>
            <a:r>
              <a:rPr lang="id-ID" sz="2000" dirty="0" smtClean="0">
                <a:solidFill>
                  <a:schemeClr val="bg1"/>
                </a:solidFill>
              </a:rPr>
              <a:t/>
            </a:r>
            <a:br>
              <a:rPr lang="id-ID"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it’s oke wae mas</a:t>
            </a:r>
            <a:br>
              <a:rPr lang="en-US" sz="2000" dirty="0" smtClean="0">
                <a:solidFill>
                  <a:schemeClr val="bg1"/>
                </a:solidFill>
              </a:rPr>
            </a:br>
            <a:r>
              <a:rPr lang="en-US" sz="2000" dirty="0" smtClean="0">
                <a:solidFill>
                  <a:schemeClr val="bg1"/>
                </a:solidFill>
              </a:rPr>
              <a:t>it’s oke wae</a:t>
            </a:r>
            <a:br>
              <a:rPr lang="en-US" sz="2000" dirty="0" smtClean="0">
                <a:solidFill>
                  <a:schemeClr val="bg1"/>
                </a:solidFill>
              </a:rPr>
            </a:br>
            <a:r>
              <a:rPr lang="en-US" sz="2000" b="1" dirty="0" smtClean="0">
                <a:solidFill>
                  <a:schemeClr val="bg1"/>
                </a:solidFill>
              </a:rPr>
              <a:t>aku rapopo..aku rapopo..aku rapopo</a:t>
            </a:r>
            <a:r>
              <a:rPr lang="id-ID" sz="2000" b="1" dirty="0" smtClean="0">
                <a:solidFill>
                  <a:schemeClr val="bg1"/>
                </a:solidFill>
              </a:rPr>
              <a:t/>
            </a:r>
            <a:br>
              <a:rPr lang="id-ID" sz="2000" b="1"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don’t comeback again mas</a:t>
            </a:r>
            <a:br>
              <a:rPr lang="en-US" sz="2000" dirty="0" smtClean="0">
                <a:solidFill>
                  <a:schemeClr val="bg1"/>
                </a:solidFill>
              </a:rPr>
            </a:br>
            <a:r>
              <a:rPr lang="en-US" sz="2000" dirty="0" smtClean="0">
                <a:solidFill>
                  <a:schemeClr val="bg1"/>
                </a:solidFill>
              </a:rPr>
              <a:t>don’t comeback again</a:t>
            </a:r>
            <a:br>
              <a:rPr lang="en-US" sz="2000" dirty="0" smtClean="0">
                <a:solidFill>
                  <a:schemeClr val="bg1"/>
                </a:solidFill>
              </a:rPr>
            </a:br>
            <a:r>
              <a:rPr lang="en-US" sz="2000" u="sng" dirty="0" smtClean="0">
                <a:solidFill>
                  <a:schemeClr val="bg1"/>
                </a:solidFill>
              </a:rPr>
              <a:t>aku rapopo..aku rapopo..aku rapopo</a:t>
            </a:r>
            <a:r>
              <a:rPr lang="id-ID" sz="2000" u="sng" dirty="0" smtClean="0">
                <a:solidFill>
                  <a:schemeClr val="bg1"/>
                </a:solidFill>
              </a:rPr>
              <a:t/>
            </a:r>
            <a:br>
              <a:rPr lang="id-ID" sz="2000" u="sng"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mas aku nyambut gawe, gae kowe</a:t>
            </a:r>
            <a:br>
              <a:rPr lang="en-US" sz="2000" dirty="0" smtClean="0">
                <a:solidFill>
                  <a:schemeClr val="bg1"/>
                </a:solidFill>
              </a:rPr>
            </a:br>
            <a:r>
              <a:rPr lang="en-US" sz="2000" dirty="0" smtClean="0">
                <a:solidFill>
                  <a:schemeClr val="bg1"/>
                </a:solidFill>
              </a:rPr>
              <a:t>ayuku gawe kowe, awakku gawe kowe</a:t>
            </a:r>
            <a:br>
              <a:rPr lang="en-US" sz="2000" dirty="0" smtClean="0">
                <a:solidFill>
                  <a:schemeClr val="bg1"/>
                </a:solidFill>
              </a:rPr>
            </a:br>
            <a:r>
              <a:rPr lang="en-US" sz="2000" dirty="0" smtClean="0">
                <a:solidFill>
                  <a:schemeClr val="bg1"/>
                </a:solidFill>
              </a:rPr>
              <a:t>tapi, kenopo, kenopo, kenopo</a:t>
            </a:r>
            <a:br>
              <a:rPr lang="en-US" sz="2000" dirty="0" smtClean="0">
                <a:solidFill>
                  <a:schemeClr val="bg1"/>
                </a:solidFill>
              </a:rPr>
            </a:br>
            <a:endParaRPr lang="en-US" sz="2000" dirty="0">
              <a:solidFill>
                <a:schemeClr val="bg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Oval 1"/>
          <p:cNvSpPr/>
          <p:nvPr/>
        </p:nvSpPr>
        <p:spPr>
          <a:xfrm>
            <a:off x="1000100" y="785794"/>
            <a:ext cx="2200284" cy="17145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Multilingual communities </a:t>
            </a:r>
            <a:endParaRPr lang="en-US" dirty="0"/>
          </a:p>
        </p:txBody>
      </p:sp>
      <p:sp>
        <p:nvSpPr>
          <p:cNvPr id="3" name="Oval 2"/>
          <p:cNvSpPr/>
          <p:nvPr/>
        </p:nvSpPr>
        <p:spPr>
          <a:xfrm>
            <a:off x="5143504" y="928670"/>
            <a:ext cx="2357454" cy="157163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Two or more languages are used in daily communication </a:t>
            </a:r>
            <a:endParaRPr lang="en-US" dirty="0"/>
          </a:p>
        </p:txBody>
      </p:sp>
      <p:sp>
        <p:nvSpPr>
          <p:cNvPr id="4" name="Rectangle 3"/>
          <p:cNvSpPr/>
          <p:nvPr/>
        </p:nvSpPr>
        <p:spPr>
          <a:xfrm>
            <a:off x="1428728" y="2714620"/>
            <a:ext cx="1285884" cy="5715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Situations </a:t>
            </a:r>
            <a:endParaRPr lang="en-US" dirty="0"/>
          </a:p>
        </p:txBody>
      </p:sp>
      <p:sp>
        <p:nvSpPr>
          <p:cNvPr id="5" name="Rectangle 4"/>
          <p:cNvSpPr/>
          <p:nvPr/>
        </p:nvSpPr>
        <p:spPr>
          <a:xfrm>
            <a:off x="1285852" y="3571876"/>
            <a:ext cx="1500198" cy="4286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Contexts  </a:t>
            </a:r>
            <a:endParaRPr lang="en-US" dirty="0"/>
          </a:p>
        </p:txBody>
      </p:sp>
      <p:sp>
        <p:nvSpPr>
          <p:cNvPr id="6" name="Rectangle 5"/>
          <p:cNvSpPr/>
          <p:nvPr/>
        </p:nvSpPr>
        <p:spPr>
          <a:xfrm>
            <a:off x="1285852" y="4286256"/>
            <a:ext cx="1428760" cy="500066"/>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Purposes  </a:t>
            </a:r>
            <a:endParaRPr lang="en-US" dirty="0"/>
          </a:p>
        </p:txBody>
      </p:sp>
      <p:sp>
        <p:nvSpPr>
          <p:cNvPr id="8" name="Right Arrow 7"/>
          <p:cNvSpPr/>
          <p:nvPr/>
        </p:nvSpPr>
        <p:spPr>
          <a:xfrm>
            <a:off x="3500430" y="1571612"/>
            <a:ext cx="14287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a:off x="3143240" y="2786058"/>
            <a:ext cx="226886" cy="1857388"/>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0" name="7-Point Star 9"/>
          <p:cNvSpPr/>
          <p:nvPr/>
        </p:nvSpPr>
        <p:spPr>
          <a:xfrm>
            <a:off x="4357686" y="2714620"/>
            <a:ext cx="2928958" cy="2428892"/>
          </a:xfrm>
          <a:prstGeom prst="star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Code switching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What is code-switching </a:t>
            </a:r>
            <a:endParaRPr lang="en-US" dirty="0"/>
          </a:p>
        </p:txBody>
      </p:sp>
      <p:sp>
        <p:nvSpPr>
          <p:cNvPr id="3" name="Content Placeholder 2"/>
          <p:cNvSpPr>
            <a:spLocks noGrp="1"/>
          </p:cNvSpPr>
          <p:nvPr>
            <p:ph idx="1"/>
          </p:nvPr>
        </p:nvSpPr>
        <p:spPr>
          <a:xfrm>
            <a:off x="457200" y="1600201"/>
            <a:ext cx="8229600" cy="2828932"/>
          </a:xfrm>
          <a:solidFill>
            <a:srgbClr val="21E6EB"/>
          </a:solidFill>
        </p:spPr>
        <p:txBody>
          <a:bodyPr/>
          <a:lstStyle/>
          <a:p>
            <a:pPr>
              <a:buNone/>
            </a:pPr>
            <a:r>
              <a:rPr lang="id-ID" dirty="0" smtClean="0"/>
              <a:t>	</a:t>
            </a:r>
            <a:r>
              <a:rPr lang="en-US" dirty="0" smtClean="0"/>
              <a:t>the alternate use of two or more languages or varieties of language, especially within the same discourse. </a:t>
            </a:r>
            <a:r>
              <a:rPr lang="id-ID" dirty="0" smtClean="0"/>
              <a:t>(</a:t>
            </a:r>
            <a:r>
              <a:rPr lang="id-ID" dirty="0" smtClean="0">
                <a:hlinkClick r:id="rId2"/>
              </a:rPr>
              <a:t>www.dictionary.com</a:t>
            </a:r>
            <a:r>
              <a:rPr lang="id-ID" dirty="0" smtClean="0"/>
              <a:t>) </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Wardaugh (2006:101)</a:t>
            </a:r>
            <a:endParaRPr lang="en-US" dirty="0"/>
          </a:p>
        </p:txBody>
      </p:sp>
      <p:sp>
        <p:nvSpPr>
          <p:cNvPr id="3" name="Content Placeholder 2"/>
          <p:cNvSpPr>
            <a:spLocks noGrp="1"/>
          </p:cNvSpPr>
          <p:nvPr>
            <p:ph idx="1"/>
          </p:nvPr>
        </p:nvSpPr>
        <p:spPr>
          <a:solidFill>
            <a:srgbClr val="21E6EB"/>
          </a:solidFill>
        </p:spPr>
        <p:txBody>
          <a:bodyPr/>
          <a:lstStyle/>
          <a:p>
            <a:r>
              <a:rPr lang="en-US" dirty="0" smtClean="0"/>
              <a:t>Code-switching (also called</a:t>
            </a:r>
            <a:r>
              <a:rPr lang="id-ID" dirty="0" smtClean="0"/>
              <a:t> </a:t>
            </a:r>
            <a:r>
              <a:rPr lang="en-US" dirty="0" smtClean="0"/>
              <a:t>code-mixing) can occur in conversation between speakers’ turns or within a</a:t>
            </a:r>
            <a:r>
              <a:rPr lang="id-ID" dirty="0" smtClean="0"/>
              <a:t> </a:t>
            </a:r>
            <a:r>
              <a:rPr lang="en-US" dirty="0" smtClean="0"/>
              <a:t>single speaker’s turn.</a:t>
            </a:r>
            <a:r>
              <a:rPr lang="id-ID" dirty="0" smtClean="0"/>
              <a:t> </a:t>
            </a:r>
            <a:r>
              <a:rPr lang="en-US" dirty="0" smtClean="0"/>
              <a:t>In the latter case it can occur between sentences (intersententially)</a:t>
            </a:r>
            <a:r>
              <a:rPr lang="id-ID" dirty="0" smtClean="0"/>
              <a:t> </a:t>
            </a:r>
            <a:r>
              <a:rPr lang="en-US" dirty="0" smtClean="0"/>
              <a:t>or within a single sentence (intra-sententially).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rgbClr val="21E6EB"/>
          </a:solidFill>
        </p:spPr>
        <p:txBody>
          <a:bodyPr/>
          <a:lstStyle/>
          <a:p>
            <a:r>
              <a:rPr lang="en-US" dirty="0" smtClean="0"/>
              <a:t>As Gal (1988, p. 247) says, ‘codeswitching is a conversational strategy</a:t>
            </a:r>
            <a:r>
              <a:rPr lang="id-ID" dirty="0" smtClean="0"/>
              <a:t> </a:t>
            </a:r>
            <a:r>
              <a:rPr lang="en-US" dirty="0" smtClean="0"/>
              <a:t>used to establish, cross or destroy group boundaries; to create, evoke or change</a:t>
            </a:r>
            <a:r>
              <a:rPr lang="id-ID" dirty="0" smtClean="0"/>
              <a:t> </a:t>
            </a:r>
            <a:r>
              <a:rPr lang="en-US" dirty="0" smtClean="0"/>
              <a:t>interpersonal relations with their rights and obligations.’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a:bodyPr>
          <a:lstStyle/>
          <a:p>
            <a:r>
              <a:rPr lang="id-ID" dirty="0" smtClean="0"/>
              <a:t>Participant </a:t>
            </a:r>
            <a:r>
              <a:rPr lang="id-ID" dirty="0" smtClean="0">
                <a:sym typeface="Wingdings" pitchFamily="2" charset="2"/>
              </a:rPr>
              <a:t> solidarity </a:t>
            </a:r>
            <a:endParaRPr lang="en-US" dirty="0"/>
          </a:p>
        </p:txBody>
      </p:sp>
      <p:sp>
        <p:nvSpPr>
          <p:cNvPr id="3" name="Content Placeholder 2"/>
          <p:cNvSpPr>
            <a:spLocks noGrp="1"/>
          </p:cNvSpPr>
          <p:nvPr>
            <p:ph idx="1"/>
          </p:nvPr>
        </p:nvSpPr>
        <p:spPr>
          <a:solidFill>
            <a:srgbClr val="21E6EB"/>
          </a:solidFill>
        </p:spPr>
        <p:txBody>
          <a:bodyPr>
            <a:normAutofit fontScale="92500" lnSpcReduction="10000"/>
          </a:bodyPr>
          <a:lstStyle/>
          <a:p>
            <a:pPr>
              <a:buFont typeface="Wingdings"/>
              <a:buChar char="à"/>
            </a:pPr>
            <a:r>
              <a:rPr lang="id-ID" dirty="0" smtClean="0"/>
              <a:t>Domain, the arrival of a new person to express solidarity </a:t>
            </a:r>
          </a:p>
          <a:p>
            <a:pPr>
              <a:buNone/>
            </a:pPr>
            <a:r>
              <a:rPr lang="id-ID" dirty="0" smtClean="0">
                <a:sym typeface="Wingdings" pitchFamily="2" charset="2"/>
              </a:rPr>
              <a:t>Sarah	:	 I think everyone’s here except Mere. </a:t>
            </a:r>
          </a:p>
          <a:p>
            <a:pPr>
              <a:buNone/>
            </a:pPr>
            <a:r>
              <a:rPr lang="id-ID" dirty="0" smtClean="0">
                <a:sym typeface="Wingdings" pitchFamily="2" charset="2"/>
              </a:rPr>
              <a:t>John		: She said she might be a bit late but        actually I think that’s her arriving now. </a:t>
            </a:r>
          </a:p>
          <a:p>
            <a:pPr>
              <a:buNone/>
            </a:pPr>
            <a:r>
              <a:rPr lang="id-ID" dirty="0" smtClean="0">
                <a:sym typeface="Wingdings" pitchFamily="2" charset="2"/>
              </a:rPr>
              <a:t>Sarah	: you’re right. </a:t>
            </a:r>
            <a:r>
              <a:rPr lang="id-ID" i="1" dirty="0" smtClean="0">
                <a:sym typeface="Wingdings" pitchFamily="2" charset="2"/>
              </a:rPr>
              <a:t>Kia ora mere. Haere mai. Kei te pehea koe? (HI MERE. COME IN HOW ARE YOU?)</a:t>
            </a:r>
          </a:p>
          <a:p>
            <a:pPr>
              <a:buNone/>
            </a:pPr>
            <a:r>
              <a:rPr lang="id-ID" i="1" dirty="0" smtClean="0">
                <a:sym typeface="Wingdings" pitchFamily="2" charset="2"/>
              </a:rPr>
              <a:t>Mere 	: Kia ora e hoa. Kie te pai. </a:t>
            </a:r>
            <a:r>
              <a:rPr lang="id-ID" dirty="0" smtClean="0">
                <a:sym typeface="Wingdings" pitchFamily="2" charset="2"/>
              </a:rPr>
              <a:t>Have you started yet? (HELLO MY FRIEND. I’M FINE. </a:t>
            </a:r>
          </a:p>
          <a:p>
            <a:pPr>
              <a:buNone/>
            </a:pPr>
            <a:endParaRPr lang="id-ID" dirty="0" smtClean="0">
              <a:sym typeface="Wingdings" pitchFamily="2" charset="2"/>
            </a:endParaRPr>
          </a:p>
          <a:p>
            <a:pPr>
              <a:buNone/>
            </a:pPr>
            <a:endParaRPr lang="id-ID" dirty="0" smtClean="0">
              <a:sym typeface="Wingdings" pitchFamily="2" charset="2"/>
            </a:endParaRPr>
          </a:p>
          <a:p>
            <a:pPr>
              <a:buNone/>
            </a:pPr>
            <a:endParaRPr lang="id-ID" dirty="0" smtClean="0">
              <a:sym typeface="Wingdings" pitchFamily="2" charset="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id-ID" dirty="0" smtClean="0">
                <a:sym typeface="Wingdings" pitchFamily="2" charset="2"/>
              </a:rPr>
              <a:t>Social  Signal of group membership</a:t>
            </a:r>
            <a:r>
              <a:rPr lang="en-US" dirty="0" smtClean="0"/>
              <a:t/>
            </a:r>
            <a:br>
              <a:rPr lang="en-US" dirty="0" smtClean="0"/>
            </a:br>
            <a:endParaRPr lang="en-US" dirty="0"/>
          </a:p>
        </p:txBody>
      </p:sp>
      <p:sp>
        <p:nvSpPr>
          <p:cNvPr id="3" name="Content Placeholder 2"/>
          <p:cNvSpPr>
            <a:spLocks noGrp="1"/>
          </p:cNvSpPr>
          <p:nvPr>
            <p:ph idx="1"/>
          </p:nvPr>
        </p:nvSpPr>
        <p:spPr>
          <a:solidFill>
            <a:srgbClr val="00B0F0"/>
          </a:solidFill>
        </p:spPr>
        <p:txBody>
          <a:bodyPr/>
          <a:lstStyle/>
          <a:p>
            <a:r>
              <a:rPr lang="id-ID" dirty="0" smtClean="0"/>
              <a:t>Tag switching to express ethnic identity marker </a:t>
            </a:r>
          </a:p>
          <a:p>
            <a:pPr>
              <a:buNone/>
            </a:pPr>
            <a:endParaRPr lang="en-US" dirty="0"/>
          </a:p>
        </p:txBody>
      </p:sp>
      <p:sp>
        <p:nvSpPr>
          <p:cNvPr id="4" name="Rectangle 3"/>
          <p:cNvSpPr/>
          <p:nvPr/>
        </p:nvSpPr>
        <p:spPr>
          <a:xfrm>
            <a:off x="928662" y="3000372"/>
            <a:ext cx="6429420" cy="2928958"/>
          </a:xfrm>
          <a:prstGeom prst="rect">
            <a:avLst/>
          </a:prstGeom>
          <a:solidFill>
            <a:srgbClr val="BD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Chat, discussing movie</a:t>
            </a:r>
          </a:p>
          <a:p>
            <a:r>
              <a:rPr lang="id-ID" dirty="0" smtClean="0"/>
              <a:t>X	: Eh, ada film bagus.</a:t>
            </a:r>
            <a:endParaRPr lang="en-US" dirty="0" smtClean="0"/>
          </a:p>
          <a:p>
            <a:r>
              <a:rPr lang="id-ID" dirty="0" smtClean="0"/>
              <a:t>Y	: Apa?</a:t>
            </a:r>
            <a:endParaRPr lang="en-US" dirty="0" smtClean="0"/>
          </a:p>
          <a:p>
            <a:r>
              <a:rPr lang="id-ID" dirty="0" smtClean="0"/>
              <a:t>X	: Film india judulnya  PK. Alien tersesat di bumi, punya                remot buat pulang tapi hilang dicuri...</a:t>
            </a:r>
          </a:p>
          <a:p>
            <a:r>
              <a:rPr lang="id-ID" dirty="0" smtClean="0"/>
              <a:t>Y	: wah, lucu kayaknya, </a:t>
            </a:r>
            <a:r>
              <a:rPr lang="id-ID" b="1" dirty="0" smtClean="0"/>
              <a:t>series yo?</a:t>
            </a:r>
          </a:p>
          <a:p>
            <a:r>
              <a:rPr lang="id-ID" dirty="0" smtClean="0"/>
              <a:t>X	: ora.. Film</a:t>
            </a:r>
            <a:r>
              <a:rPr lang="id-ID" b="1" dirty="0" smtClean="0"/>
              <a:t>... </a:t>
            </a:r>
            <a:r>
              <a:rPr lang="id-ID" dirty="0" smtClean="0"/>
              <a:t>trus critanya kan dia neliti siapa yg bisa bantu nemuin remot . Jawaban terbanyak  dsuruh minta tolong ke tuhan . Lah, iku </a:t>
            </a:r>
            <a:r>
              <a:rPr lang="id-ID" b="1" dirty="0" smtClean="0"/>
              <a:t>wis</a:t>
            </a:r>
            <a:r>
              <a:rPr lang="id-ID" dirty="0" smtClean="0"/>
              <a:t> ....apik. Dia melajarin semua agama...</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a:bodyPr>
          <a:lstStyle/>
          <a:p>
            <a:r>
              <a:rPr lang="id-ID" dirty="0" smtClean="0"/>
              <a:t>Purpose </a:t>
            </a:r>
            <a:endParaRPr lang="en-US" dirty="0"/>
          </a:p>
        </p:txBody>
      </p:sp>
      <p:sp>
        <p:nvSpPr>
          <p:cNvPr id="3" name="Content Placeholder 2"/>
          <p:cNvSpPr>
            <a:spLocks noGrp="1"/>
          </p:cNvSpPr>
          <p:nvPr>
            <p:ph idx="1"/>
          </p:nvPr>
        </p:nvSpPr>
        <p:spPr>
          <a:solidFill>
            <a:srgbClr val="21E6EB"/>
          </a:solidFill>
        </p:spPr>
        <p:txBody>
          <a:bodyPr/>
          <a:lstStyle/>
          <a:p>
            <a:r>
              <a:rPr lang="id-ID" dirty="0" smtClean="0"/>
              <a:t>Code switching can be used to get certain purpose</a:t>
            </a:r>
          </a:p>
          <a:p>
            <a:r>
              <a:rPr lang="id-ID" dirty="0" smtClean="0"/>
              <a:t> </a:t>
            </a:r>
            <a:endParaRPr lang="en-US" dirty="0"/>
          </a:p>
        </p:txBody>
      </p:sp>
      <p:sp>
        <p:nvSpPr>
          <p:cNvPr id="4" name="Rectangle 3"/>
          <p:cNvSpPr/>
          <p:nvPr/>
        </p:nvSpPr>
        <p:spPr>
          <a:xfrm>
            <a:off x="928662" y="2928934"/>
            <a:ext cx="7072362" cy="3143272"/>
          </a:xfrm>
          <a:prstGeom prst="rect">
            <a:avLst/>
          </a:prstGeom>
          <a:solidFill>
            <a:srgbClr val="BD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Jan	: Hello Petter. How is your wife now?</a:t>
            </a:r>
          </a:p>
          <a:p>
            <a:r>
              <a:rPr lang="id-ID" dirty="0" smtClean="0"/>
              <a:t>Petter 	: oh, she’s much better thank you Jan. She’s out of hospital and convalescing well. </a:t>
            </a:r>
          </a:p>
          <a:p>
            <a:r>
              <a:rPr lang="id-ID" dirty="0" smtClean="0"/>
              <a:t>Jan	: That’s good I’m pleased to hear it. DO YOU THINK YOU COULD HELP ME WITH THIS PESKY FORM? I AM HAVING A GREAT DEAL OF DIFFICULTY WITH IT. </a:t>
            </a:r>
          </a:p>
          <a:p>
            <a:r>
              <a:rPr lang="id-ID" dirty="0" smtClean="0"/>
              <a:t>Petter	: OF COURSE. GIVE IT HERE...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Topic </a:t>
            </a:r>
            <a:endParaRPr lang="en-US" dirty="0"/>
          </a:p>
        </p:txBody>
      </p:sp>
      <p:sp>
        <p:nvSpPr>
          <p:cNvPr id="3" name="Content Placeholder 2"/>
          <p:cNvSpPr>
            <a:spLocks noGrp="1"/>
          </p:cNvSpPr>
          <p:nvPr>
            <p:ph idx="1"/>
          </p:nvPr>
        </p:nvSpPr>
        <p:spPr>
          <a:solidFill>
            <a:srgbClr val="21E6EB"/>
          </a:solidFill>
        </p:spPr>
        <p:txBody>
          <a:bodyPr/>
          <a:lstStyle/>
          <a:p>
            <a:r>
              <a:rPr lang="id-ID" dirty="0" smtClean="0"/>
              <a:t>People may switch code within a speech event to discuss a particular topic billinguals often find it easier to discuss particular topics in one code rather than another.</a:t>
            </a:r>
          </a:p>
          <a:p>
            <a:endParaRPr lang="id-ID" dirty="0" smtClean="0"/>
          </a:p>
          <a:p>
            <a:r>
              <a:rPr lang="id-ID" dirty="0" smtClean="0"/>
              <a:t>For instance, Chinese students flatting together in English-speaking countries tend to use Cantonese with each other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solidFill>
            <a:srgbClr val="CC6600"/>
          </a:solidFill>
        </p:spPr>
        <p:txBody>
          <a:bodyPr>
            <a:normAutofit/>
          </a:bodyPr>
          <a:lstStyle/>
          <a:p>
            <a:pPr marL="514350" indent="-514350">
              <a:buAutoNum type="arabicPeriod"/>
            </a:pPr>
            <a:r>
              <a:rPr lang="en-US" dirty="0" smtClean="0"/>
              <a:t>Health is a complete state of physical, mental and social well-being, not merely</a:t>
            </a:r>
            <a:r>
              <a:rPr lang="id-ID" dirty="0" smtClean="0"/>
              <a:t> </a:t>
            </a:r>
            <a:r>
              <a:rPr lang="en-US" dirty="0" smtClean="0"/>
              <a:t>the absence of disease or infirmity</a:t>
            </a:r>
            <a:endParaRPr lang="id-ID" dirty="0" smtClean="0"/>
          </a:p>
          <a:p>
            <a:pPr marL="514350" indent="-514350">
              <a:buAutoNum type="arabicPeriod"/>
            </a:pPr>
            <a:r>
              <a:rPr lang="id-ID" dirty="0" smtClean="0"/>
              <a:t>Put your rubbish in the bin, Jilly.</a:t>
            </a:r>
          </a:p>
          <a:p>
            <a:pPr marL="514350" indent="-514350">
              <a:buNone/>
            </a:pPr>
            <a:r>
              <a:rPr lang="id-ID" dirty="0" smtClean="0"/>
              <a:t>3.  Give me the right money and tell me where you’re going.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25602"/>
          </a:xfrm>
          <a:solidFill>
            <a:srgbClr val="FFC000"/>
          </a:solidFill>
        </p:spPr>
        <p:txBody>
          <a:bodyPr>
            <a:normAutofit fontScale="90000"/>
          </a:bodyPr>
          <a:lstStyle/>
          <a:p>
            <a:r>
              <a:rPr lang="id-ID" dirty="0" smtClean="0"/>
              <a:t>Code switching/mixing to quote a proverb or a well-known saying in another language</a:t>
            </a:r>
            <a:endParaRPr lang="en-US" dirty="0"/>
          </a:p>
        </p:txBody>
      </p:sp>
      <p:sp>
        <p:nvSpPr>
          <p:cNvPr id="3" name="Content Placeholder 2"/>
          <p:cNvSpPr>
            <a:spLocks noGrp="1"/>
          </p:cNvSpPr>
          <p:nvPr>
            <p:ph idx="1"/>
          </p:nvPr>
        </p:nvSpPr>
        <p:spPr>
          <a:xfrm>
            <a:off x="457200" y="2143116"/>
            <a:ext cx="8229600" cy="3983047"/>
          </a:xfrm>
          <a:solidFill>
            <a:srgbClr val="21E6EB"/>
          </a:solidFill>
        </p:spPr>
        <p:txBody>
          <a:bodyPr>
            <a:normAutofit lnSpcReduction="10000"/>
          </a:bodyPr>
          <a:lstStyle/>
          <a:p>
            <a:r>
              <a:rPr lang="id-ID" dirty="0" smtClean="0"/>
              <a:t>A group of Chinese students are discussing Chinese customs. </a:t>
            </a:r>
          </a:p>
          <a:p>
            <a:r>
              <a:rPr lang="id-ID" dirty="0" smtClean="0"/>
              <a:t>Li	: People here get divorced too easily. Like exchanging faulty goods. In China it’s not the same. Jia gou sui gou, jia ji sui ji. (IF YOU HAVE MARRIED A DOG, YOU FOLLOW A DOG, IF YOU’VE MARRIED A CHICKEN, YOU FOLLOW A CHICKEN)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5720" y="285728"/>
            <a:ext cx="8229600" cy="1143000"/>
          </a:xfrm>
          <a:solidFill>
            <a:srgbClr val="FFC000"/>
          </a:solidFill>
        </p:spPr>
        <p:txBody>
          <a:bodyPr/>
          <a:lstStyle/>
          <a:p>
            <a:r>
              <a:rPr lang="id-ID" dirty="0" smtClean="0"/>
              <a:t>Switching for affective functions   </a:t>
            </a:r>
            <a:endParaRPr lang="en-US" dirty="0"/>
          </a:p>
        </p:txBody>
      </p:sp>
      <p:sp>
        <p:nvSpPr>
          <p:cNvPr id="4" name="Rounded Rectangle 3"/>
          <p:cNvSpPr/>
          <p:nvPr/>
        </p:nvSpPr>
        <p:spPr>
          <a:xfrm>
            <a:off x="428596" y="2357430"/>
            <a:ext cx="1357322" cy="92869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Arial Black" pitchFamily="34" charset="0"/>
              </a:rPr>
              <a:t>H</a:t>
            </a:r>
            <a:endParaRPr lang="en-US" sz="2800" dirty="0">
              <a:latin typeface="Arial Black" pitchFamily="34" charset="0"/>
            </a:endParaRPr>
          </a:p>
        </p:txBody>
      </p:sp>
      <p:sp>
        <p:nvSpPr>
          <p:cNvPr id="5" name="Rounded Rectangle 4"/>
          <p:cNvSpPr/>
          <p:nvPr/>
        </p:nvSpPr>
        <p:spPr>
          <a:xfrm>
            <a:off x="428596" y="4714884"/>
            <a:ext cx="1357322" cy="92869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latin typeface="Arial Black" pitchFamily="34" charset="0"/>
              </a:rPr>
              <a:t>L</a:t>
            </a:r>
            <a:endParaRPr lang="en-US" sz="3600" dirty="0">
              <a:latin typeface="Arial Black" pitchFamily="34" charset="0"/>
            </a:endParaRPr>
          </a:p>
        </p:txBody>
      </p:sp>
      <p:sp>
        <p:nvSpPr>
          <p:cNvPr id="6" name="Rounded Rectangle 5"/>
          <p:cNvSpPr/>
          <p:nvPr/>
        </p:nvSpPr>
        <p:spPr>
          <a:xfrm>
            <a:off x="3357554" y="4643446"/>
            <a:ext cx="1357322" cy="92869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latin typeface="Arial Black" pitchFamily="34" charset="0"/>
              </a:rPr>
              <a:t>H</a:t>
            </a:r>
            <a:endParaRPr lang="en-US" sz="3200" dirty="0">
              <a:latin typeface="Arial Black" pitchFamily="34" charset="0"/>
            </a:endParaRPr>
          </a:p>
        </p:txBody>
      </p:sp>
      <p:sp>
        <p:nvSpPr>
          <p:cNvPr id="7" name="Rounded Rectangle 6"/>
          <p:cNvSpPr/>
          <p:nvPr/>
        </p:nvSpPr>
        <p:spPr>
          <a:xfrm>
            <a:off x="3214678" y="2357430"/>
            <a:ext cx="1357322" cy="92869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Arial Black" pitchFamily="34" charset="0"/>
              </a:rPr>
              <a:t>L</a:t>
            </a:r>
            <a:endParaRPr lang="en-US" sz="2800" dirty="0">
              <a:latin typeface="Arial Black" pitchFamily="34" charset="0"/>
            </a:endParaRPr>
          </a:p>
        </p:txBody>
      </p:sp>
      <p:sp>
        <p:nvSpPr>
          <p:cNvPr id="8" name="Rounded Rectangle 7"/>
          <p:cNvSpPr/>
          <p:nvPr/>
        </p:nvSpPr>
        <p:spPr>
          <a:xfrm>
            <a:off x="6500826" y="4643446"/>
            <a:ext cx="1785950" cy="928694"/>
          </a:xfrm>
          <a:prstGeom prst="roundRect">
            <a:avLst/>
          </a:prstGeom>
          <a:solidFill>
            <a:srgbClr val="BD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Arial Black" pitchFamily="34" charset="0"/>
              </a:rPr>
              <a:t>Express disapproval </a:t>
            </a:r>
            <a:endParaRPr lang="en-US" dirty="0">
              <a:latin typeface="Arial Black" pitchFamily="34" charset="0"/>
            </a:endParaRPr>
          </a:p>
        </p:txBody>
      </p:sp>
      <p:sp>
        <p:nvSpPr>
          <p:cNvPr id="9" name="Rounded Rectangle 8"/>
          <p:cNvSpPr/>
          <p:nvPr/>
        </p:nvSpPr>
        <p:spPr>
          <a:xfrm>
            <a:off x="6500826" y="2357430"/>
            <a:ext cx="1357322" cy="928694"/>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Arial Black" pitchFamily="34" charset="0"/>
              </a:rPr>
              <a:t>Joke /Rude remark </a:t>
            </a:r>
            <a:endParaRPr lang="en-US" dirty="0">
              <a:latin typeface="Arial Black" pitchFamily="34" charset="0"/>
            </a:endParaRPr>
          </a:p>
        </p:txBody>
      </p:sp>
      <p:sp>
        <p:nvSpPr>
          <p:cNvPr id="10" name="Right Arrow 9"/>
          <p:cNvSpPr/>
          <p:nvPr/>
        </p:nvSpPr>
        <p:spPr>
          <a:xfrm>
            <a:off x="2000232" y="257174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2071670" y="49291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otched Right Arrow 12"/>
          <p:cNvSpPr/>
          <p:nvPr/>
        </p:nvSpPr>
        <p:spPr>
          <a:xfrm>
            <a:off x="4857752" y="2500306"/>
            <a:ext cx="1264160" cy="62750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otched Right Arrow 13"/>
          <p:cNvSpPr/>
          <p:nvPr/>
        </p:nvSpPr>
        <p:spPr>
          <a:xfrm>
            <a:off x="4929190" y="4786322"/>
            <a:ext cx="1264160" cy="62750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ounded Rectangle 1"/>
          <p:cNvSpPr/>
          <p:nvPr/>
        </p:nvSpPr>
        <p:spPr>
          <a:xfrm>
            <a:off x="500034" y="571480"/>
            <a:ext cx="8072494" cy="2571768"/>
          </a:xfrm>
          <a:prstGeom prst="roundRect">
            <a:avLst/>
          </a:prstGeom>
          <a:solidFill>
            <a:srgbClr val="BD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In the town of Oberwart two little Hungarian-speaking children were playing in the woodshed and knoecked over a carefully  stacked pile of firewood. Their grandfather walked in and said in Hungarian, the language he usually used to them:</a:t>
            </a:r>
          </a:p>
          <a:p>
            <a:r>
              <a:rPr lang="id-ID" dirty="0" smtClean="0"/>
              <a:t>‘szo! Ide dzuni! Jeszt jeramunyi mind e  kettuotok, no hat akkor!’ </a:t>
            </a:r>
          </a:p>
          <a:p>
            <a:r>
              <a:rPr lang="id-ID" dirty="0" smtClean="0"/>
              <a:t>(WELL COME HERE! PUT ALL THIS WAY, BOTH OF YOU, WELL NOW.)</a:t>
            </a:r>
          </a:p>
          <a:p>
            <a:r>
              <a:rPr lang="id-ID" dirty="0" smtClean="0"/>
              <a:t>When they did not respond quickly enough he switched to German: </a:t>
            </a:r>
          </a:p>
          <a:p>
            <a:r>
              <a:rPr lang="id-ID" dirty="0" smtClean="0"/>
              <a:t>‘Kum her!’ </a:t>
            </a:r>
          </a:p>
          <a:p>
            <a:r>
              <a:rPr lang="id-ID" dirty="0" smtClean="0"/>
              <a:t>(COME HERE)</a:t>
            </a:r>
            <a:endParaRPr lang="en-US" dirty="0"/>
          </a:p>
        </p:txBody>
      </p:sp>
      <p:sp>
        <p:nvSpPr>
          <p:cNvPr id="3" name="Rounded Rectangle 2"/>
          <p:cNvSpPr/>
          <p:nvPr/>
        </p:nvSpPr>
        <p:spPr>
          <a:xfrm>
            <a:off x="714348" y="3929066"/>
            <a:ext cx="7715304" cy="1571636"/>
          </a:xfrm>
          <a:prstGeom prst="roundRect">
            <a:avLst/>
          </a:prstGeom>
          <a:solidFill>
            <a:srgbClr val="21E6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Father 	:Tea’s ready Robbie. </a:t>
            </a:r>
          </a:p>
          <a:p>
            <a:r>
              <a:rPr lang="id-ID" dirty="0" smtClean="0">
                <a:solidFill>
                  <a:schemeClr val="tx1"/>
                </a:solidFill>
              </a:rPr>
              <a:t>	(Robbie ignores him and carries on skate-boarding.)</a:t>
            </a:r>
          </a:p>
          <a:p>
            <a:r>
              <a:rPr lang="id-ID" dirty="0" smtClean="0">
                <a:solidFill>
                  <a:schemeClr val="tx1"/>
                </a:solidFill>
              </a:rPr>
              <a:t>Father	: Mr. Robert Harris if you do not come in immediately there will be    consequences which you will regret.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7158" y="285728"/>
            <a:ext cx="8229600" cy="1143000"/>
          </a:xfrm>
          <a:solidFill>
            <a:srgbClr val="FFFF00"/>
          </a:solidFill>
        </p:spPr>
        <p:txBody>
          <a:bodyPr>
            <a:normAutofit/>
          </a:bodyPr>
          <a:lstStyle/>
          <a:p>
            <a:r>
              <a:rPr lang="id-ID" dirty="0" smtClean="0"/>
              <a:t>Metaphorical switching </a:t>
            </a:r>
            <a:endParaRPr lang="en-US" dirty="0"/>
          </a:p>
        </p:txBody>
      </p:sp>
      <p:sp>
        <p:nvSpPr>
          <p:cNvPr id="4" name="Pentagon 3"/>
          <p:cNvSpPr/>
          <p:nvPr/>
        </p:nvSpPr>
        <p:spPr>
          <a:xfrm>
            <a:off x="1428728" y="1857364"/>
            <a:ext cx="6143668" cy="1357322"/>
          </a:xfrm>
          <a:prstGeom prst="homePlate">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To show membership of a community as well as to persuade people </a:t>
            </a:r>
            <a:endParaRPr lang="en-US" dirty="0"/>
          </a:p>
        </p:txBody>
      </p:sp>
      <p:sp>
        <p:nvSpPr>
          <p:cNvPr id="5" name="Pentagon 4"/>
          <p:cNvSpPr/>
          <p:nvPr/>
        </p:nvSpPr>
        <p:spPr>
          <a:xfrm>
            <a:off x="1500166" y="3929066"/>
            <a:ext cx="6143668" cy="1357322"/>
          </a:xfrm>
          <a:prstGeom prst="homePlat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Ambivalent feelings:</a:t>
            </a:r>
          </a:p>
          <a:p>
            <a:pPr algn="ctr"/>
            <a:r>
              <a:rPr lang="id-ID" dirty="0" smtClean="0"/>
              <a:t>One language to express refferential  content and another to express shame and embarrassment </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Up Ribbon 2"/>
          <p:cNvSpPr/>
          <p:nvPr/>
        </p:nvSpPr>
        <p:spPr>
          <a:xfrm>
            <a:off x="1071538" y="2214554"/>
            <a:ext cx="6572296" cy="2000264"/>
          </a:xfrm>
          <a:prstGeom prst="ribbon2">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Arial Black" pitchFamily="34" charset="0"/>
              </a:rPr>
              <a:t>CHAPTER 5</a:t>
            </a:r>
          </a:p>
          <a:p>
            <a:pPr algn="ctr"/>
            <a:r>
              <a:rPr lang="id-ID" dirty="0" smtClean="0">
                <a:latin typeface="Arial Black" pitchFamily="34" charset="0"/>
              </a:rPr>
              <a:t>SPEECH COMMUNITIES </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D4F8E"/>
          </a:solidFill>
        </p:spPr>
        <p:txBody>
          <a:bodyPr>
            <a:normAutofit fontScale="90000"/>
          </a:bodyPr>
          <a:lstStyle/>
          <a:p>
            <a:r>
              <a:rPr lang="id-ID" dirty="0" smtClean="0"/>
              <a:t>Various Definitions of speech communities </a:t>
            </a:r>
            <a:endParaRPr lang="en-US" dirty="0"/>
          </a:p>
        </p:txBody>
      </p:sp>
      <p:sp>
        <p:nvSpPr>
          <p:cNvPr id="3" name="Content Placeholder 2"/>
          <p:cNvSpPr>
            <a:spLocks noGrp="1"/>
          </p:cNvSpPr>
          <p:nvPr>
            <p:ph idx="1"/>
          </p:nvPr>
        </p:nvSpPr>
        <p:spPr>
          <a:xfrm>
            <a:off x="457200" y="1600201"/>
            <a:ext cx="8229600" cy="3686188"/>
          </a:xfrm>
          <a:solidFill>
            <a:srgbClr val="FFFF00"/>
          </a:solidFill>
        </p:spPr>
        <p:txBody>
          <a:bodyPr/>
          <a:lstStyle/>
          <a:p>
            <a:pPr marL="514350" indent="-514350">
              <a:buAutoNum type="arabicPeriod"/>
            </a:pPr>
            <a:r>
              <a:rPr lang="id-ID" dirty="0" smtClean="0"/>
              <a:t>Chomsky</a:t>
            </a:r>
          </a:p>
          <a:p>
            <a:pPr marL="514350" indent="-514350">
              <a:buAutoNum type="arabicPeriod"/>
            </a:pPr>
            <a:r>
              <a:rPr lang="id-ID" dirty="0" smtClean="0"/>
              <a:t>Lyons  </a:t>
            </a:r>
          </a:p>
          <a:p>
            <a:pPr marL="514350" indent="-514350">
              <a:buAutoNum type="arabicPeriod"/>
            </a:pPr>
            <a:r>
              <a:rPr lang="id-ID" dirty="0" smtClean="0"/>
              <a:t>Giles, at al.</a:t>
            </a:r>
          </a:p>
          <a:p>
            <a:pPr marL="514350" indent="-514350">
              <a:buAutoNum type="arabicPeriod"/>
            </a:pPr>
            <a:r>
              <a:rPr lang="id-ID" dirty="0" smtClean="0"/>
              <a:t>Labov </a:t>
            </a:r>
          </a:p>
          <a:p>
            <a:pPr marL="514350" indent="-514350">
              <a:buAutoNum type="arabicPeriod"/>
            </a:pPr>
            <a:r>
              <a:rPr lang="id-ID" dirty="0" smtClean="0"/>
              <a:t>Gumperz</a:t>
            </a:r>
          </a:p>
          <a:p>
            <a:pPr marL="514350" indent="-514350">
              <a:buAutoNum type="arabicPeriod"/>
            </a:pPr>
            <a:r>
              <a:rPr lang="id-ID" dirty="0" smtClean="0"/>
              <a:t>Hymes  </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500034" y="1214423"/>
            <a:ext cx="8229600" cy="3929090"/>
          </a:xfrm>
          <a:solidFill>
            <a:srgbClr val="FFFF00"/>
          </a:solidFill>
        </p:spPr>
        <p:txBody>
          <a:bodyPr>
            <a:normAutofit fontScale="92500"/>
          </a:bodyPr>
          <a:lstStyle/>
          <a:p>
            <a:r>
              <a:rPr lang="id-ID" dirty="0" smtClean="0"/>
              <a:t>1. </a:t>
            </a:r>
            <a:r>
              <a:rPr lang="en-US" dirty="0" smtClean="0"/>
              <a:t>Chomsky (1965, pp. 3–4) </a:t>
            </a:r>
            <a:endParaRPr lang="id-ID" dirty="0" smtClean="0"/>
          </a:p>
          <a:p>
            <a:r>
              <a:rPr lang="en-US" dirty="0" smtClean="0"/>
              <a:t>‘completely homogeneous speech community’</a:t>
            </a:r>
            <a:endParaRPr lang="id-ID" dirty="0" smtClean="0"/>
          </a:p>
          <a:p>
            <a:pPr>
              <a:buNone/>
            </a:pPr>
            <a:r>
              <a:rPr lang="id-ID" dirty="0" smtClean="0">
                <a:sym typeface="Wingdings" pitchFamily="2" charset="2"/>
              </a:rPr>
              <a:t> This is </a:t>
            </a:r>
            <a:r>
              <a:rPr lang="en-US" dirty="0" smtClean="0"/>
              <a:t>narrow </a:t>
            </a:r>
            <a:r>
              <a:rPr lang="id-ID" dirty="0" smtClean="0"/>
              <a:t>definition of speech community </a:t>
            </a:r>
          </a:p>
          <a:p>
            <a:endParaRPr lang="id-ID" dirty="0" smtClean="0"/>
          </a:p>
          <a:p>
            <a:pPr>
              <a:buNone/>
            </a:pPr>
            <a:r>
              <a:rPr lang="id-ID" dirty="0" smtClean="0"/>
              <a:t>2. </a:t>
            </a:r>
            <a:r>
              <a:rPr lang="en-US" dirty="0" smtClean="0"/>
              <a:t>Lyons (1970, p. 326)</a:t>
            </a:r>
            <a:r>
              <a:rPr lang="id-ID" dirty="0" smtClean="0"/>
              <a:t>, </a:t>
            </a:r>
            <a:r>
              <a:rPr lang="en-US" dirty="0" smtClean="0"/>
              <a:t>‘real’ speech community:</a:t>
            </a:r>
          </a:p>
          <a:p>
            <a:r>
              <a:rPr lang="en-US" dirty="0" smtClean="0"/>
              <a:t>‘all the people who use a given language (or dialect).’</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00"/>
          </a:solidFill>
        </p:spPr>
        <p:txBody>
          <a:bodyPr>
            <a:normAutofit fontScale="77500" lnSpcReduction="20000"/>
          </a:bodyPr>
          <a:lstStyle/>
          <a:p>
            <a:r>
              <a:rPr lang="en-US" dirty="0" smtClean="0"/>
              <a:t>Giles, Scherer, and Taylor (1979, p. 351)</a:t>
            </a:r>
            <a:r>
              <a:rPr lang="id-ID" dirty="0" smtClean="0"/>
              <a:t>; </a:t>
            </a:r>
            <a:r>
              <a:rPr lang="en-US" i="1" dirty="0" smtClean="0"/>
              <a:t>speech markers,</a:t>
            </a:r>
          </a:p>
          <a:p>
            <a:pPr>
              <a:buNone/>
            </a:pPr>
            <a:endParaRPr lang="en-US" dirty="0" smtClean="0"/>
          </a:p>
          <a:p>
            <a:r>
              <a:rPr lang="en-US" dirty="0" smtClean="0"/>
              <a:t>through speech markers functionally important social categorizations are discriminated,</a:t>
            </a:r>
            <a:r>
              <a:rPr lang="id-ID" dirty="0" smtClean="0"/>
              <a:t> </a:t>
            </a:r>
            <a:r>
              <a:rPr lang="en-US" dirty="0" smtClean="0"/>
              <a:t>and . . . these have important implications for social organization. For</a:t>
            </a:r>
            <a:r>
              <a:rPr lang="id-ID" dirty="0" smtClean="0"/>
              <a:t> </a:t>
            </a:r>
            <a:r>
              <a:rPr lang="en-US" dirty="0" smtClean="0"/>
              <a:t>humans, speech markers have clear parallels . . . it is evident that social categories</a:t>
            </a:r>
            <a:r>
              <a:rPr lang="id-ID" dirty="0" smtClean="0"/>
              <a:t> </a:t>
            </a:r>
            <a:r>
              <a:rPr lang="en-US" dirty="0" smtClean="0"/>
              <a:t>of age, sex, ethnicity, social class, and situation can be clearly marked on the basis</a:t>
            </a:r>
            <a:r>
              <a:rPr lang="id-ID" dirty="0" smtClean="0"/>
              <a:t> </a:t>
            </a:r>
            <a:r>
              <a:rPr lang="en-US" dirty="0" smtClean="0"/>
              <a:t>of speech, and that such categorization is fundamental to social organization even</a:t>
            </a:r>
            <a:r>
              <a:rPr lang="id-ID" dirty="0" smtClean="0"/>
              <a:t> </a:t>
            </a:r>
            <a:r>
              <a:rPr lang="en-US" dirty="0" smtClean="0"/>
              <a:t>though many of the categories are also easily discriminated on other bases.</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00"/>
          </a:solidFill>
        </p:spPr>
        <p:txBody>
          <a:bodyPr>
            <a:normAutofit lnSpcReduction="10000"/>
          </a:bodyPr>
          <a:lstStyle/>
          <a:p>
            <a:r>
              <a:rPr lang="en-US" dirty="0" smtClean="0"/>
              <a:t>Labov</a:t>
            </a:r>
            <a:r>
              <a:rPr lang="id-ID" dirty="0" smtClean="0"/>
              <a:t>, </a:t>
            </a:r>
            <a:r>
              <a:rPr lang="en-US" dirty="0" smtClean="0"/>
              <a:t>(1972,</a:t>
            </a:r>
            <a:r>
              <a:rPr lang="id-ID" dirty="0" smtClean="0"/>
              <a:t> </a:t>
            </a:r>
            <a:r>
              <a:rPr lang="en-US" dirty="0" smtClean="0"/>
              <a:t>pp. 120–1):</a:t>
            </a:r>
            <a:endParaRPr lang="id-ID" dirty="0" smtClean="0"/>
          </a:p>
          <a:p>
            <a:r>
              <a:rPr lang="en-US" dirty="0" smtClean="0"/>
              <a:t>The speech community is not defined by any marked agreement in the use of</a:t>
            </a:r>
            <a:r>
              <a:rPr lang="id-ID" dirty="0" smtClean="0"/>
              <a:t> </a:t>
            </a:r>
            <a:r>
              <a:rPr lang="en-US" dirty="0" smtClean="0"/>
              <a:t>language elements, so much as by participation in a set of shared norms; these</a:t>
            </a:r>
            <a:r>
              <a:rPr lang="id-ID" dirty="0" smtClean="0"/>
              <a:t> </a:t>
            </a:r>
            <a:r>
              <a:rPr lang="en-US" dirty="0" smtClean="0"/>
              <a:t>norms may be observed in overt types of evaluative behavior, and by the uniformity</a:t>
            </a:r>
            <a:r>
              <a:rPr lang="id-ID" dirty="0" smtClean="0"/>
              <a:t> </a:t>
            </a:r>
            <a:r>
              <a:rPr lang="en-US" dirty="0" smtClean="0"/>
              <a:t>of abstract patterns of variation which are invariant in respect to particular</a:t>
            </a:r>
            <a:r>
              <a:rPr lang="id-ID" dirty="0" smtClean="0"/>
              <a:t> </a:t>
            </a:r>
            <a:r>
              <a:rPr lang="en-US" dirty="0" smtClean="0"/>
              <a:t>levels of usage.</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00"/>
          </a:solidFill>
        </p:spPr>
        <p:txBody>
          <a:bodyPr>
            <a:normAutofit fontScale="92500" lnSpcReduction="20000"/>
          </a:bodyPr>
          <a:lstStyle/>
          <a:p>
            <a:r>
              <a:rPr lang="en-US" dirty="0" smtClean="0"/>
              <a:t>Gumperz (p. 101) to use</a:t>
            </a:r>
            <a:r>
              <a:rPr lang="id-ID" dirty="0" smtClean="0"/>
              <a:t> </a:t>
            </a:r>
            <a:r>
              <a:rPr lang="en-US" dirty="0" smtClean="0"/>
              <a:t>the term </a:t>
            </a:r>
            <a:r>
              <a:rPr lang="en-US" i="1" dirty="0" smtClean="0"/>
              <a:t>linguistic community rather than speech community. </a:t>
            </a:r>
            <a:endParaRPr lang="id-ID" i="1" dirty="0" smtClean="0"/>
          </a:p>
          <a:p>
            <a:r>
              <a:rPr lang="en-US" dirty="0" smtClean="0"/>
              <a:t>a social group which may be either monolingual or multilingual, held together by</a:t>
            </a:r>
            <a:r>
              <a:rPr lang="id-ID" dirty="0" smtClean="0"/>
              <a:t> </a:t>
            </a:r>
            <a:r>
              <a:rPr lang="en-US" dirty="0" smtClean="0"/>
              <a:t>frequency of social interaction patterns and set off from the surrounding areas by</a:t>
            </a:r>
            <a:r>
              <a:rPr lang="id-ID" dirty="0" smtClean="0"/>
              <a:t> </a:t>
            </a:r>
            <a:r>
              <a:rPr lang="en-US" dirty="0" smtClean="0"/>
              <a:t>weaknesses in the lines of communication. Linguistic communities may consist of</a:t>
            </a:r>
            <a:r>
              <a:rPr lang="id-ID" dirty="0" smtClean="0"/>
              <a:t> </a:t>
            </a:r>
            <a:r>
              <a:rPr lang="en-US" dirty="0" smtClean="0"/>
              <a:t>small groups bound together by face-to-face contact or may cover large regions,</a:t>
            </a:r>
            <a:r>
              <a:rPr lang="id-ID" dirty="0" smtClean="0"/>
              <a:t> </a:t>
            </a:r>
            <a:r>
              <a:rPr lang="en-US" dirty="0" smtClean="0"/>
              <a:t>depending on the level of abstraction we wish to achieve.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rgbClr val="CC6600"/>
          </a:solidFill>
        </p:spPr>
        <p:txBody>
          <a:bodyPr/>
          <a:lstStyle/>
          <a:p>
            <a:r>
              <a:rPr lang="en-US" i="1" dirty="0" smtClean="0"/>
              <a:t>Variety</a:t>
            </a:r>
            <a:r>
              <a:rPr lang="id-ID" i="1" dirty="0" smtClean="0"/>
              <a:t>:</a:t>
            </a:r>
          </a:p>
          <a:p>
            <a:pPr>
              <a:buNone/>
            </a:pPr>
            <a:r>
              <a:rPr lang="en-US" i="1" dirty="0" smtClean="0"/>
              <a:t>a set of linguistic items with similar distribution,</a:t>
            </a:r>
            <a:r>
              <a:rPr lang="id-ID" i="1" dirty="0" smtClean="0"/>
              <a:t> (</a:t>
            </a:r>
            <a:r>
              <a:rPr lang="en-US" i="1" dirty="0" smtClean="0"/>
              <a:t>Hudson</a:t>
            </a:r>
            <a:r>
              <a:rPr lang="id-ID" i="1" dirty="0" smtClean="0"/>
              <a:t>, </a:t>
            </a:r>
            <a:r>
              <a:rPr lang="en-US" i="1" dirty="0" smtClean="0"/>
              <a:t>1996</a:t>
            </a:r>
            <a:r>
              <a:rPr lang="id-ID" i="1" dirty="0" smtClean="0"/>
              <a:t>:</a:t>
            </a:r>
            <a:r>
              <a:rPr lang="en-US" i="1" dirty="0" smtClean="0"/>
              <a:t>22)</a:t>
            </a:r>
            <a:endParaRPr lang="id-ID" i="1" dirty="0" smtClean="0"/>
          </a:p>
          <a:p>
            <a:pPr>
              <a:buNone/>
            </a:pPr>
            <a:r>
              <a:rPr lang="id-ID" i="1" dirty="0" smtClean="0"/>
              <a:t>Example: </a:t>
            </a:r>
          </a:p>
          <a:p>
            <a:pPr>
              <a:buNone/>
            </a:pPr>
            <a:r>
              <a:rPr lang="en-US" dirty="0" smtClean="0"/>
              <a:t>Canadian English, London English, the English of football commentaries, and</a:t>
            </a:r>
            <a:r>
              <a:rPr lang="id-ID" dirty="0" smtClean="0"/>
              <a:t> </a:t>
            </a:r>
            <a:r>
              <a:rPr lang="en-US" dirty="0" smtClean="0"/>
              <a:t>so on.</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rgbClr val="FFFF00"/>
          </a:solidFill>
        </p:spPr>
        <p:txBody>
          <a:bodyPr>
            <a:normAutofit fontScale="92500"/>
          </a:bodyPr>
          <a:lstStyle/>
          <a:p>
            <a:r>
              <a:rPr lang="en-US" dirty="0" smtClean="0"/>
              <a:t>In this definition, then, communities are defined partially through their relationships</a:t>
            </a:r>
            <a:r>
              <a:rPr lang="id-ID" dirty="0" smtClean="0"/>
              <a:t> </a:t>
            </a:r>
            <a:r>
              <a:rPr lang="en-US" dirty="0" smtClean="0"/>
              <a:t>with other communities. Internally, a community must have a certain</a:t>
            </a:r>
            <a:r>
              <a:rPr lang="id-ID" dirty="0" smtClean="0"/>
              <a:t> </a:t>
            </a:r>
            <a:r>
              <a:rPr lang="en-US" dirty="0" smtClean="0"/>
              <a:t>social cohesiveness; externally, its members must find themselves cut off from</a:t>
            </a:r>
            <a:r>
              <a:rPr lang="id-ID" dirty="0" smtClean="0"/>
              <a:t> </a:t>
            </a:r>
            <a:r>
              <a:rPr lang="en-US" dirty="0" smtClean="0"/>
              <a:t>other communities in certain ways.</a:t>
            </a:r>
            <a:endParaRPr lang="id-ID" dirty="0" smtClean="0"/>
          </a:p>
          <a:p>
            <a:r>
              <a:rPr lang="en-US" dirty="0" smtClean="0"/>
              <a:t>The factors that bring about cohesion and</a:t>
            </a:r>
            <a:r>
              <a:rPr lang="id-ID" dirty="0" smtClean="0"/>
              <a:t> </a:t>
            </a:r>
            <a:r>
              <a:rPr lang="en-US" dirty="0" smtClean="0"/>
              <a:t>differentiation will vary considerably from occasion to occasion.</a:t>
            </a:r>
            <a:endParaRPr lang="id-ID"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E6EB"/>
          </a:solidFill>
        </p:spPr>
        <p:txBody>
          <a:bodyPr/>
          <a:lstStyle/>
          <a:p>
            <a:r>
              <a:rPr lang="id-ID" dirty="0" smtClean="0"/>
              <a:t>Hymes </a:t>
            </a:r>
            <a:r>
              <a:rPr lang="en-US" dirty="0" smtClean="0"/>
              <a:t>(p. 51)</a:t>
            </a:r>
            <a:endParaRPr lang="en-US" dirty="0"/>
          </a:p>
        </p:txBody>
      </p:sp>
      <p:sp>
        <p:nvSpPr>
          <p:cNvPr id="3" name="Content Placeholder 2"/>
          <p:cNvSpPr>
            <a:spLocks noGrp="1"/>
          </p:cNvSpPr>
          <p:nvPr>
            <p:ph idx="1"/>
          </p:nvPr>
        </p:nvSpPr>
        <p:spPr>
          <a:xfrm>
            <a:off x="457200" y="1600200"/>
            <a:ext cx="8229600" cy="2757493"/>
          </a:xfrm>
          <a:solidFill>
            <a:srgbClr val="FFFF00"/>
          </a:solidFill>
        </p:spPr>
        <p:txBody>
          <a:bodyPr>
            <a:normAutofit fontScale="92500"/>
          </a:bodyPr>
          <a:lstStyle/>
          <a:p>
            <a:r>
              <a:rPr lang="en-US" dirty="0" smtClean="0"/>
              <a:t>‘a local unit, characterized for its members by common locality and</a:t>
            </a:r>
            <a:r>
              <a:rPr lang="id-ID" dirty="0" smtClean="0"/>
              <a:t> </a:t>
            </a:r>
            <a:r>
              <a:rPr lang="en-US" dirty="0" smtClean="0"/>
              <a:t>primary interaction.’</a:t>
            </a:r>
            <a:endParaRPr lang="id-ID" dirty="0" smtClean="0"/>
          </a:p>
          <a:p>
            <a:r>
              <a:rPr lang="en-US" dirty="0" smtClean="0"/>
              <a:t>Hymes</a:t>
            </a:r>
            <a:r>
              <a:rPr lang="id-ID" dirty="0" smtClean="0"/>
              <a:t> </a:t>
            </a:r>
            <a:r>
              <a:rPr lang="en-US" dirty="0" smtClean="0"/>
              <a:t>also distinguishes</a:t>
            </a:r>
            <a:r>
              <a:rPr lang="id-ID" dirty="0" smtClean="0"/>
              <a:t> </a:t>
            </a:r>
            <a:r>
              <a:rPr lang="en-US" dirty="0" smtClean="0"/>
              <a:t>(pp. 50–1) between participating in a speech community and being a</a:t>
            </a:r>
            <a:r>
              <a:rPr lang="id-ID" dirty="0" smtClean="0"/>
              <a:t> </a:t>
            </a:r>
            <a:r>
              <a:rPr lang="en-US" dirty="0" smtClean="0"/>
              <a:t>fully fledged member of that community:</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00"/>
          </a:solidFill>
        </p:spPr>
        <p:txBody>
          <a:bodyPr>
            <a:normAutofit lnSpcReduction="10000"/>
          </a:bodyPr>
          <a:lstStyle/>
          <a:p>
            <a:r>
              <a:rPr lang="en-US" dirty="0" smtClean="0"/>
              <a:t>To participate in a speech community is not quite the same as to be a member of</a:t>
            </a:r>
            <a:r>
              <a:rPr lang="id-ID" dirty="0" smtClean="0"/>
              <a:t> </a:t>
            </a:r>
            <a:r>
              <a:rPr lang="en-US" dirty="0" smtClean="0"/>
              <a:t>it. Just the</a:t>
            </a:r>
            <a:r>
              <a:rPr lang="id-ID" dirty="0" smtClean="0"/>
              <a:t> </a:t>
            </a:r>
            <a:r>
              <a:rPr lang="en-US" dirty="0" smtClean="0"/>
              <a:t>matter of accent may erect a barrier between participation and membership in one</a:t>
            </a:r>
            <a:r>
              <a:rPr lang="id-ID" dirty="0" smtClean="0"/>
              <a:t> </a:t>
            </a:r>
            <a:r>
              <a:rPr lang="en-US" dirty="0" smtClean="0"/>
              <a:t>case, although be ignored in another. Obviously membership in a community depends</a:t>
            </a:r>
            <a:r>
              <a:rPr lang="id-ID" dirty="0" smtClean="0"/>
              <a:t> </a:t>
            </a:r>
            <a:r>
              <a:rPr lang="en-US" dirty="0" smtClean="0"/>
              <a:t>upon criteria which in the given case may not even saliently involve language and</a:t>
            </a:r>
            <a:r>
              <a:rPr lang="id-ID" dirty="0" smtClean="0"/>
              <a:t> </a:t>
            </a:r>
            <a:r>
              <a:rPr lang="en-US" dirty="0" smtClean="0"/>
              <a:t>speaking, as when birthright is considered indelible.</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D4F8E"/>
          </a:solidFill>
        </p:spPr>
        <p:txBody>
          <a:bodyPr/>
          <a:lstStyle/>
          <a:p>
            <a:r>
              <a:rPr lang="id-ID" dirty="0" smtClean="0"/>
              <a:t>Intersecting community </a:t>
            </a:r>
            <a:endParaRPr lang="en-US" dirty="0"/>
          </a:p>
        </p:txBody>
      </p:sp>
      <p:sp>
        <p:nvSpPr>
          <p:cNvPr id="3" name="Content Placeholder 2"/>
          <p:cNvSpPr>
            <a:spLocks noGrp="1"/>
          </p:cNvSpPr>
          <p:nvPr>
            <p:ph idx="1"/>
          </p:nvPr>
        </p:nvSpPr>
        <p:spPr>
          <a:solidFill>
            <a:srgbClr val="CC6600"/>
          </a:solidFill>
        </p:spPr>
        <p:txBody>
          <a:bodyPr/>
          <a:lstStyle/>
          <a:p>
            <a:r>
              <a:rPr lang="en-US" dirty="0" smtClean="0"/>
              <a:t>a person may belong at any one time to many different</a:t>
            </a:r>
            <a:r>
              <a:rPr lang="id-ID" dirty="0" smtClean="0"/>
              <a:t> </a:t>
            </a:r>
            <a:r>
              <a:rPr lang="en-US" dirty="0" smtClean="0"/>
              <a:t>groups depending on the particular ends in view.</a:t>
            </a:r>
            <a:endParaRPr lang="en-US" dirty="0"/>
          </a:p>
        </p:txBody>
      </p:sp>
      <p:pic>
        <p:nvPicPr>
          <p:cNvPr id="4" name="Picture 3" descr="math-craft-monday-community-submissions-plus-make-modular-origami-intersecting-triangles-sculpture.w654.jpg"/>
          <p:cNvPicPr>
            <a:picLocks noChangeAspect="1"/>
          </p:cNvPicPr>
          <p:nvPr/>
        </p:nvPicPr>
        <p:blipFill>
          <a:blip r:embed="rId3"/>
          <a:stretch>
            <a:fillRect/>
          </a:stretch>
        </p:blipFill>
        <p:spPr>
          <a:xfrm>
            <a:off x="2786050" y="3509833"/>
            <a:ext cx="2857520" cy="2036948"/>
          </a:xfrm>
          <a:prstGeom prst="rect">
            <a:avLst/>
          </a:prstGeom>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E6EB"/>
          </a:solidFill>
        </p:spPr>
        <p:txBody>
          <a:bodyPr/>
          <a:lstStyle/>
          <a:p>
            <a:r>
              <a:rPr lang="id-ID" dirty="0" smtClean="0"/>
              <a:t>Is there any limit? </a:t>
            </a:r>
            <a:endParaRPr lang="en-US" dirty="0"/>
          </a:p>
        </p:txBody>
      </p:sp>
      <p:sp>
        <p:nvSpPr>
          <p:cNvPr id="3" name="Content Placeholder 2"/>
          <p:cNvSpPr>
            <a:spLocks noGrp="1"/>
          </p:cNvSpPr>
          <p:nvPr>
            <p:ph idx="1"/>
          </p:nvPr>
        </p:nvSpPr>
        <p:spPr>
          <a:solidFill>
            <a:srgbClr val="BD4F8E"/>
          </a:solidFill>
        </p:spPr>
        <p:txBody>
          <a:bodyPr>
            <a:normAutofit fontScale="92500" lnSpcReduction="10000"/>
          </a:bodyPr>
          <a:lstStyle/>
          <a:p>
            <a:r>
              <a:rPr lang="en-US" dirty="0" smtClean="0"/>
              <a:t>The concept must be flexible because individuals find it advantageous to shift</a:t>
            </a:r>
            <a:r>
              <a:rPr lang="id-ID" dirty="0" smtClean="0"/>
              <a:t> </a:t>
            </a:r>
            <a:r>
              <a:rPr lang="en-US" dirty="0" smtClean="0"/>
              <a:t>their identities quite freely. As Bolinger (1975, p. 333) says,</a:t>
            </a:r>
            <a:r>
              <a:rPr lang="id-ID" dirty="0" smtClean="0"/>
              <a:t> </a:t>
            </a:r>
            <a:r>
              <a:rPr lang="en-US" dirty="0" smtClean="0"/>
              <a:t>There is no limit to the ways in which human beings league themselves together for</a:t>
            </a:r>
            <a:r>
              <a:rPr lang="id-ID" dirty="0" smtClean="0"/>
              <a:t> </a:t>
            </a:r>
            <a:r>
              <a:rPr lang="en-US" dirty="0" smtClean="0"/>
              <a:t>self-identification, security, gain, amusement, worship, or any of the other purposes</a:t>
            </a:r>
            <a:r>
              <a:rPr lang="id-ID" dirty="0" smtClean="0"/>
              <a:t> </a:t>
            </a:r>
            <a:r>
              <a:rPr lang="en-US" dirty="0" smtClean="0"/>
              <a:t>that are held in common; consequently there is no limit to the number and variety</a:t>
            </a:r>
            <a:r>
              <a:rPr lang="id-ID" dirty="0" smtClean="0"/>
              <a:t> </a:t>
            </a:r>
            <a:r>
              <a:rPr lang="en-US" dirty="0" smtClean="0"/>
              <a:t>of speech communities that are to be found in a society.</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E6EB"/>
          </a:solidFill>
        </p:spPr>
        <p:txBody>
          <a:bodyPr/>
          <a:lstStyle/>
          <a:p>
            <a:r>
              <a:rPr lang="id-ID" dirty="0" smtClean="0"/>
              <a:t>What is the reason? </a:t>
            </a:r>
            <a:endParaRPr lang="en-US" dirty="0"/>
          </a:p>
        </p:txBody>
      </p:sp>
      <p:sp>
        <p:nvSpPr>
          <p:cNvPr id="3" name="Content Placeholder 2"/>
          <p:cNvSpPr>
            <a:spLocks noGrp="1"/>
          </p:cNvSpPr>
          <p:nvPr>
            <p:ph idx="1"/>
          </p:nvPr>
        </p:nvSpPr>
        <p:spPr>
          <a:solidFill>
            <a:srgbClr val="BD4F8E"/>
          </a:solidFill>
        </p:spPr>
        <p:txBody>
          <a:bodyPr>
            <a:normAutofit/>
          </a:bodyPr>
          <a:lstStyle/>
          <a:p>
            <a:r>
              <a:rPr lang="en-US" dirty="0" smtClean="0"/>
              <a:t>Saville-Troike (1996, p. 357)</a:t>
            </a:r>
            <a:r>
              <a:rPr lang="id-ID" dirty="0" smtClean="0"/>
              <a:t> </a:t>
            </a:r>
            <a:r>
              <a:rPr lang="en-US" dirty="0" smtClean="0"/>
              <a:t>‘Individuals may belong to several speech</a:t>
            </a:r>
            <a:r>
              <a:rPr lang="id-ID" dirty="0" smtClean="0"/>
              <a:t> </a:t>
            </a:r>
            <a:r>
              <a:rPr lang="en-US" dirty="0" smtClean="0"/>
              <a:t>communities (which may be discrete or overlapping), just as they may participate</a:t>
            </a:r>
            <a:r>
              <a:rPr lang="id-ID" dirty="0" smtClean="0"/>
              <a:t> </a:t>
            </a:r>
            <a:r>
              <a:rPr lang="en-US" dirty="0" smtClean="0"/>
              <a:t>in a variety of social settings. Which one or ones individuals orient themselves</a:t>
            </a:r>
            <a:r>
              <a:rPr lang="id-ID" dirty="0" smtClean="0"/>
              <a:t> </a:t>
            </a:r>
            <a:r>
              <a:rPr lang="en-US" dirty="0" smtClean="0"/>
              <a:t>to at any given moment – which set of social and communicative rules they use</a:t>
            </a:r>
            <a:r>
              <a:rPr lang="id-ID" dirty="0" smtClean="0"/>
              <a:t> </a:t>
            </a:r>
            <a:r>
              <a:rPr lang="en-US" dirty="0" smtClean="0"/>
              <a:t>– is part of the strategy of communication.</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E6EB"/>
          </a:solidFill>
        </p:spPr>
        <p:txBody>
          <a:bodyPr/>
          <a:lstStyle/>
          <a:p>
            <a:r>
              <a:rPr lang="id-ID" dirty="0" smtClean="0"/>
              <a:t>What factors influence? </a:t>
            </a:r>
            <a:endParaRPr lang="en-US" dirty="0"/>
          </a:p>
        </p:txBody>
      </p:sp>
      <p:sp>
        <p:nvSpPr>
          <p:cNvPr id="3" name="Content Placeholder 2"/>
          <p:cNvSpPr>
            <a:spLocks noGrp="1"/>
          </p:cNvSpPr>
          <p:nvPr>
            <p:ph idx="1"/>
          </p:nvPr>
        </p:nvSpPr>
        <p:spPr>
          <a:solidFill>
            <a:srgbClr val="BD4F8E"/>
          </a:solidFill>
        </p:spPr>
        <p:txBody>
          <a:bodyPr>
            <a:normAutofit fontScale="92500" lnSpcReduction="10000"/>
          </a:bodyPr>
          <a:lstStyle/>
          <a:p>
            <a:r>
              <a:rPr lang="en-US" dirty="0" smtClean="0"/>
              <a:t>The group chosen to identify with will change according to situation: at one</a:t>
            </a:r>
            <a:r>
              <a:rPr lang="id-ID" dirty="0" smtClean="0"/>
              <a:t> </a:t>
            </a:r>
            <a:r>
              <a:rPr lang="en-US" dirty="0" smtClean="0"/>
              <a:t>moment religion may be important; at another, regional origin; and at still another,</a:t>
            </a:r>
            <a:r>
              <a:rPr lang="id-ID" dirty="0" smtClean="0"/>
              <a:t> </a:t>
            </a:r>
            <a:r>
              <a:rPr lang="en-US" dirty="0" smtClean="0"/>
              <a:t>perhaps membership in a particular profession or social class. An individual</a:t>
            </a:r>
            <a:r>
              <a:rPr lang="id-ID" dirty="0" smtClean="0"/>
              <a:t> </a:t>
            </a:r>
            <a:r>
              <a:rPr lang="en-US" dirty="0" smtClean="0"/>
              <a:t>may also attempt to bond with others because all possess a set of characteristics,</a:t>
            </a:r>
            <a:r>
              <a:rPr lang="id-ID" dirty="0" smtClean="0"/>
              <a:t> </a:t>
            </a:r>
            <a:r>
              <a:rPr lang="en-US" dirty="0" smtClean="0"/>
              <a:t>or even just a single characteristic, e.g., be of the same gender, or even because</a:t>
            </a:r>
            <a:r>
              <a:rPr lang="id-ID" dirty="0" smtClean="0"/>
              <a:t> </a:t>
            </a:r>
            <a:r>
              <a:rPr lang="en-US" dirty="0" smtClean="0"/>
              <a:t>all lack a certain characteristic, e.g., not be of white skin color</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solidFill>
            <a:srgbClr val="BD4F8E"/>
          </a:solidFill>
        </p:spPr>
        <p:txBody>
          <a:bodyPr/>
          <a:lstStyle/>
          <a:p>
            <a:r>
              <a:rPr lang="en-US" dirty="0" smtClean="0"/>
              <a:t>One of the consequences of the intersecting</a:t>
            </a:r>
            <a:r>
              <a:rPr lang="id-ID" dirty="0" smtClean="0"/>
              <a:t> </a:t>
            </a:r>
            <a:r>
              <a:rPr lang="en-US" dirty="0" smtClean="0"/>
              <a:t>identifications is, of course, linguistic variation: people do not speak alike, nor</a:t>
            </a:r>
            <a:r>
              <a:rPr lang="id-ID" dirty="0" smtClean="0"/>
              <a:t> </a:t>
            </a:r>
            <a:r>
              <a:rPr lang="en-US" dirty="0" smtClean="0"/>
              <a:t>does any individual always speak in the same way on every occasion.</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id-ID" dirty="0" smtClean="0"/>
              <a:t>Network and repertoire </a:t>
            </a:r>
            <a:endParaRPr lang="en-US" dirty="0"/>
          </a:p>
        </p:txBody>
      </p:sp>
      <p:sp>
        <p:nvSpPr>
          <p:cNvPr id="3" name="Content Placeholder 2"/>
          <p:cNvSpPr>
            <a:spLocks noGrp="1"/>
          </p:cNvSpPr>
          <p:nvPr>
            <p:ph idx="1"/>
          </p:nvPr>
        </p:nvSpPr>
        <p:spPr>
          <a:solidFill>
            <a:srgbClr val="BD4F8E"/>
          </a:solidFill>
        </p:spPr>
        <p:txBody>
          <a:bodyPr/>
          <a:lstStyle/>
          <a:p>
            <a:pPr>
              <a:buNone/>
            </a:pPr>
            <a:r>
              <a:rPr lang="id-ID" dirty="0" smtClean="0"/>
              <a:t>	</a:t>
            </a:r>
            <a:r>
              <a:rPr lang="en-US" dirty="0" smtClean="0"/>
              <a:t>‘A </a:t>
            </a:r>
            <a:r>
              <a:rPr lang="id-ID" dirty="0" smtClean="0"/>
              <a:t>network </a:t>
            </a:r>
          </a:p>
          <a:p>
            <a:pPr lvl="0"/>
            <a:r>
              <a:rPr lang="en-US" dirty="0" smtClean="0"/>
              <a:t>You are said to be involved in a </a:t>
            </a:r>
            <a:r>
              <a:rPr lang="en-US" i="1" dirty="0" smtClean="0"/>
              <a:t>dense network if the people you know and </a:t>
            </a:r>
            <a:r>
              <a:rPr lang="en-US" dirty="0" smtClean="0"/>
              <a:t>interact with also know and interact with one another. If they do not the network is a </a:t>
            </a:r>
            <a:r>
              <a:rPr lang="en-US" i="1" dirty="0" smtClean="0"/>
              <a:t>loose one. </a:t>
            </a:r>
            <a:endParaRPr lang="en-US" dirty="0" smtClean="0"/>
          </a:p>
          <a:p>
            <a:pPr lvl="0"/>
            <a:r>
              <a:rPr lang="en-US" i="1" dirty="0" smtClean="0"/>
              <a:t>multiplex network if </a:t>
            </a:r>
            <a:r>
              <a:rPr lang="en-US" dirty="0" smtClean="0"/>
              <a:t>the people within it are tied together in more than one way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1875606" y="1600200"/>
            <a:ext cx="5392788"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642918"/>
            <a:ext cx="8229600" cy="5483245"/>
          </a:xfrm>
          <a:solidFill>
            <a:srgbClr val="CC6600"/>
          </a:solidFill>
        </p:spPr>
        <p:txBody>
          <a:bodyPr/>
          <a:lstStyle/>
          <a:p>
            <a:r>
              <a:rPr lang="id-ID" dirty="0" smtClean="0"/>
              <a:t>Variety/code is any set of linguistic forms which patterns according to social factors. </a:t>
            </a:r>
          </a:p>
          <a:p>
            <a:pPr>
              <a:buNone/>
            </a:pPr>
            <a:endParaRPr lang="id-ID" dirty="0" smtClean="0"/>
          </a:p>
          <a:p>
            <a:r>
              <a:rPr lang="id-ID" dirty="0" smtClean="0"/>
              <a:t>In a broader term variety includes different accents, different linguistic styles, different dialects.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E6EB"/>
          </a:solidFill>
        </p:spPr>
        <p:txBody>
          <a:bodyPr/>
          <a:lstStyle/>
          <a:p>
            <a:r>
              <a:rPr lang="en-US" dirty="0" smtClean="0"/>
              <a:t>A speech repertoire</a:t>
            </a:r>
            <a:r>
              <a:rPr lang="id-ID" dirty="0" smtClean="0"/>
              <a:t> </a:t>
            </a:r>
            <a:endParaRPr lang="en-US" dirty="0"/>
          </a:p>
        </p:txBody>
      </p:sp>
      <p:sp>
        <p:nvSpPr>
          <p:cNvPr id="3" name="Content Placeholder 2"/>
          <p:cNvSpPr>
            <a:spLocks noGrp="1"/>
          </p:cNvSpPr>
          <p:nvPr>
            <p:ph idx="1"/>
          </p:nvPr>
        </p:nvSpPr>
        <p:spPr>
          <a:solidFill>
            <a:srgbClr val="BD4F8E"/>
          </a:solidFill>
        </p:spPr>
        <p:txBody>
          <a:bodyPr/>
          <a:lstStyle/>
          <a:p>
            <a:r>
              <a:rPr lang="en-US" dirty="0" smtClean="0"/>
              <a:t>is the range of linguistic varieties which the speaker has at his disposal and</a:t>
            </a:r>
            <a:r>
              <a:rPr lang="id-ID" dirty="0" smtClean="0"/>
              <a:t> </a:t>
            </a:r>
            <a:r>
              <a:rPr lang="en-US" dirty="0" smtClean="0"/>
              <a:t>which he may appropriately use as a member of his speech community.’</a:t>
            </a:r>
            <a:endParaRPr lang="id-ID" dirty="0" smtClean="0"/>
          </a:p>
          <a:p>
            <a:r>
              <a:rPr lang="en-US" dirty="0" smtClean="0"/>
              <a:t>The concept of ‘speech repertoire’ may be most useful when applied to individuals</a:t>
            </a:r>
            <a:r>
              <a:rPr lang="id-ID" dirty="0" smtClean="0"/>
              <a:t> </a:t>
            </a:r>
            <a:r>
              <a:rPr lang="en-US" dirty="0" smtClean="0"/>
              <a:t>rather than to groups.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solidFill>
            <a:srgbClr val="BD4F8E"/>
          </a:solidFill>
        </p:spPr>
        <p:txBody>
          <a:bodyPr/>
          <a:lstStyle/>
          <a:p>
            <a:r>
              <a:rPr lang="en-US" dirty="0" smtClean="0"/>
              <a:t>We . . . suggest the term </a:t>
            </a:r>
            <a:r>
              <a:rPr lang="en-US" i="1" dirty="0" smtClean="0"/>
              <a:t>speech repertoire for the repertoire of linguistic varieties</a:t>
            </a:r>
            <a:r>
              <a:rPr lang="id-ID" i="1" dirty="0" smtClean="0"/>
              <a:t> </a:t>
            </a:r>
            <a:r>
              <a:rPr lang="en-US" dirty="0" smtClean="0"/>
              <a:t>utilized by a speech community which its speakers, as members of the community,</a:t>
            </a:r>
            <a:r>
              <a:rPr lang="id-ID" dirty="0" smtClean="0"/>
              <a:t> </a:t>
            </a:r>
            <a:r>
              <a:rPr lang="en-US" dirty="0" smtClean="0"/>
              <a:t>may appropriately use, and the term </a:t>
            </a:r>
            <a:r>
              <a:rPr lang="en-US" i="1" dirty="0" smtClean="0"/>
              <a:t>verbal repertoire for the linguistic varieties</a:t>
            </a:r>
            <a:r>
              <a:rPr lang="id-ID" i="1" dirty="0" smtClean="0"/>
              <a:t> </a:t>
            </a:r>
            <a:r>
              <a:rPr lang="en-US" dirty="0" smtClean="0"/>
              <a:t>which are at a particular speaker’s disposal.</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a:solidFill>
            <a:srgbClr val="FFFF00"/>
          </a:solidFill>
        </p:spPr>
        <p:txBody>
          <a:bodyPr>
            <a:normAutofit fontScale="90000"/>
          </a:bodyPr>
          <a:lstStyle/>
          <a:p>
            <a:r>
              <a:rPr lang="id-ID" dirty="0" smtClean="0"/>
              <a:t>Read this case of speech community and then answer the questions.  </a:t>
            </a:r>
            <a:endParaRPr lang="en-US" dirty="0"/>
          </a:p>
        </p:txBody>
      </p:sp>
      <p:sp>
        <p:nvSpPr>
          <p:cNvPr id="3" name="Content Placeholder 2"/>
          <p:cNvSpPr>
            <a:spLocks noGrp="1"/>
          </p:cNvSpPr>
          <p:nvPr>
            <p:ph idx="1"/>
          </p:nvPr>
        </p:nvSpPr>
        <p:spPr>
          <a:solidFill>
            <a:srgbClr val="00B0F0"/>
          </a:solidFill>
        </p:spPr>
        <p:txBody>
          <a:bodyPr>
            <a:normAutofit fontScale="70000" lnSpcReduction="20000"/>
          </a:bodyPr>
          <a:lstStyle/>
          <a:p>
            <a:r>
              <a:rPr lang="en-US" dirty="0" smtClean="0"/>
              <a:t>a small</a:t>
            </a:r>
            <a:r>
              <a:rPr lang="id-ID" dirty="0" smtClean="0"/>
              <a:t> </a:t>
            </a:r>
            <a:r>
              <a:rPr lang="en-US" dirty="0" smtClean="0"/>
              <a:t>group of Indonesian graduate students and their families living in the United</a:t>
            </a:r>
            <a:r>
              <a:rPr lang="id-ID" dirty="0" smtClean="0"/>
              <a:t> </a:t>
            </a:r>
            <a:r>
              <a:rPr lang="en-US" dirty="0" smtClean="0"/>
              <a:t>States. Among them these students knew nine different languages, with nearly</a:t>
            </a:r>
            <a:r>
              <a:rPr lang="id-ID" dirty="0" smtClean="0"/>
              <a:t> </a:t>
            </a:r>
            <a:r>
              <a:rPr lang="en-US" dirty="0" smtClean="0"/>
              <a:t>everyone knowing Indonesian (Bahasa Indonesia), Javanese, Dutch, and English.</a:t>
            </a:r>
            <a:r>
              <a:rPr lang="id-ID" dirty="0" smtClean="0"/>
              <a:t> </a:t>
            </a:r>
            <a:r>
              <a:rPr lang="en-US" dirty="0" smtClean="0"/>
              <a:t>They tended to discuss their academic work in English but used Indonesian</a:t>
            </a:r>
            <a:r>
              <a:rPr lang="id-ID" dirty="0" smtClean="0"/>
              <a:t> </a:t>
            </a:r>
            <a:r>
              <a:rPr lang="en-US" dirty="0" smtClean="0"/>
              <a:t>for most other common activities. Unlike Javanese, ‘Indonesian . . . , whether the</a:t>
            </a:r>
            <a:r>
              <a:rPr lang="id-ID" dirty="0" smtClean="0"/>
              <a:t> </a:t>
            </a:r>
            <a:r>
              <a:rPr lang="en-US" dirty="0" smtClean="0"/>
              <a:t>official or the daily variety, is regarded as a neutral, democratic language. A</a:t>
            </a:r>
            <a:r>
              <a:rPr lang="id-ID" dirty="0" smtClean="0"/>
              <a:t> </a:t>
            </a:r>
            <a:r>
              <a:rPr lang="en-US" dirty="0" smtClean="0"/>
              <a:t>speaker of Indonesian need not commit himself to any particular social identity,</a:t>
            </a:r>
            <a:r>
              <a:rPr lang="id-ID" dirty="0" smtClean="0"/>
              <a:t> </a:t>
            </a:r>
            <a:r>
              <a:rPr lang="en-US" dirty="0" smtClean="0"/>
              <a:t>nor need he impute one to those with whom he converses’ (p. 134). The students</a:t>
            </a:r>
            <a:r>
              <a:rPr lang="id-ID" dirty="0" smtClean="0"/>
              <a:t> </a:t>
            </a:r>
            <a:r>
              <a:rPr lang="en-US" dirty="0" smtClean="0"/>
              <a:t>also used Dutch, but mainly as a resource, e.g., for vocabulary, or because of</a:t>
            </a:r>
            <a:r>
              <a:rPr lang="id-ID" dirty="0" smtClean="0"/>
              <a:t> </a:t>
            </a:r>
            <a:r>
              <a:rPr lang="en-US" dirty="0" smtClean="0"/>
              <a:t>the place it necessarily held in certain fields of study, e.g., Indonesian studies.</a:t>
            </a:r>
            <a:r>
              <a:rPr lang="id-ID" dirty="0" smtClean="0"/>
              <a:t> </a:t>
            </a:r>
            <a:r>
              <a:rPr lang="en-US" dirty="0" smtClean="0"/>
              <a:t>Local languages like Javanese tended to be used only with intimates when fine</a:t>
            </a:r>
            <a:r>
              <a:rPr lang="id-ID" dirty="0" smtClean="0"/>
              <a:t> </a:t>
            </a:r>
            <a:r>
              <a:rPr lang="en-US" dirty="0" smtClean="0"/>
              <a:t>shades of respect or distance were necessary, particularly when in the presence</a:t>
            </a:r>
            <a:r>
              <a:rPr lang="id-ID" dirty="0" smtClean="0"/>
              <a:t> </a:t>
            </a:r>
            <a:r>
              <a:rPr lang="en-US" dirty="0" smtClean="0"/>
              <a:t>of important older people.</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id-ID" dirty="0" smtClean="0"/>
              <a:t>Questions </a:t>
            </a:r>
            <a:endParaRPr lang="en-US" dirty="0"/>
          </a:p>
        </p:txBody>
      </p:sp>
      <p:sp>
        <p:nvSpPr>
          <p:cNvPr id="3" name="Content Placeholder 2"/>
          <p:cNvSpPr>
            <a:spLocks noGrp="1"/>
          </p:cNvSpPr>
          <p:nvPr>
            <p:ph idx="1"/>
          </p:nvPr>
        </p:nvSpPr>
        <p:spPr>
          <a:solidFill>
            <a:srgbClr val="BD4F8E"/>
          </a:solidFill>
        </p:spPr>
        <p:txBody>
          <a:bodyPr>
            <a:normAutofit fontScale="77500" lnSpcReduction="20000"/>
          </a:bodyPr>
          <a:lstStyle/>
          <a:p>
            <a:r>
              <a:rPr lang="id-ID" dirty="0" smtClean="0"/>
              <a:t>1. who is/are the subject(s)?</a:t>
            </a:r>
          </a:p>
          <a:p>
            <a:r>
              <a:rPr lang="id-ID" dirty="0" smtClean="0"/>
              <a:t>2. How many languages are there? Mention?</a:t>
            </a:r>
          </a:p>
          <a:p>
            <a:r>
              <a:rPr lang="id-ID" dirty="0" smtClean="0"/>
              <a:t>3. Give the information of language domain!</a:t>
            </a:r>
          </a:p>
          <a:p>
            <a:r>
              <a:rPr lang="id-ID" dirty="0" smtClean="0"/>
              <a:t>4. What are the factors of language use?</a:t>
            </a:r>
          </a:p>
          <a:p>
            <a:r>
              <a:rPr lang="id-ID" dirty="0" smtClean="0"/>
              <a:t>5. Draw a network, if you is A, B is your parents, C is your  close friend who speak the same tribal language, D is your collage friend who is the native speaker of English. </a:t>
            </a:r>
          </a:p>
          <a:p>
            <a:r>
              <a:rPr lang="id-ID" dirty="0" smtClean="0"/>
              <a:t>6. As a member of Indonesian speech community, what is your repertoire of linguistics? What is your verbal repertoire?</a:t>
            </a:r>
          </a:p>
          <a:p>
            <a:r>
              <a:rPr lang="id-ID" dirty="0" smtClean="0"/>
              <a:t>7. As a member of English speech community, what is your repertoire of linguistics? What is your verbal repertoire?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3300"/>
          </a:solidFill>
        </p:spPr>
        <p:txBody>
          <a:bodyPr/>
          <a:lstStyle/>
          <a:p>
            <a:r>
              <a:rPr lang="id-ID" dirty="0" smtClean="0"/>
              <a:t>Factors of language usage </a:t>
            </a:r>
            <a:endParaRPr lang="en-US" dirty="0"/>
          </a:p>
        </p:txBody>
      </p:sp>
      <p:sp>
        <p:nvSpPr>
          <p:cNvPr id="3" name="Content Placeholder 2"/>
          <p:cNvSpPr>
            <a:spLocks noGrp="1"/>
          </p:cNvSpPr>
          <p:nvPr>
            <p:ph idx="1"/>
          </p:nvPr>
        </p:nvSpPr>
        <p:spPr>
          <a:solidFill>
            <a:srgbClr val="CC6600"/>
          </a:solidFill>
        </p:spPr>
        <p:txBody>
          <a:bodyPr/>
          <a:lstStyle/>
          <a:p>
            <a:r>
              <a:rPr lang="id-ID" dirty="0" smtClean="0"/>
              <a:t>Participant</a:t>
            </a:r>
          </a:p>
          <a:p>
            <a:r>
              <a:rPr lang="id-ID" dirty="0" smtClean="0"/>
              <a:t>Social setting   </a:t>
            </a:r>
          </a:p>
          <a:p>
            <a:r>
              <a:rPr lang="id-ID" dirty="0" smtClean="0"/>
              <a:t>Topic </a:t>
            </a:r>
          </a:p>
          <a:p>
            <a:r>
              <a:rPr lang="id-ID" dirty="0" smtClean="0"/>
              <a:t>Purpose of interaction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id-ID" dirty="0" smtClean="0"/>
              <a:t>Social dimensions </a:t>
            </a:r>
            <a:endParaRPr lang="en-US" dirty="0"/>
          </a:p>
        </p:txBody>
      </p:sp>
      <p:sp>
        <p:nvSpPr>
          <p:cNvPr id="3" name="Content Placeholder 2"/>
          <p:cNvSpPr>
            <a:spLocks noGrp="1"/>
          </p:cNvSpPr>
          <p:nvPr>
            <p:ph idx="1"/>
          </p:nvPr>
        </p:nvSpPr>
        <p:spPr>
          <a:solidFill>
            <a:schemeClr val="accent6">
              <a:lumMod val="75000"/>
            </a:schemeClr>
          </a:solidFill>
        </p:spPr>
        <p:txBody>
          <a:bodyPr/>
          <a:lstStyle/>
          <a:p>
            <a:pPr marL="514350" indent="-514350">
              <a:buAutoNum type="arabicPeriod"/>
            </a:pPr>
            <a:r>
              <a:rPr lang="id-ID" dirty="0" smtClean="0"/>
              <a:t>Social distance </a:t>
            </a:r>
          </a:p>
          <a:p>
            <a:pPr marL="514350" indent="-514350">
              <a:buAutoNum type="arabicPeriod"/>
            </a:pPr>
            <a:r>
              <a:rPr lang="id-ID" dirty="0" smtClean="0"/>
              <a:t>Status </a:t>
            </a:r>
          </a:p>
          <a:p>
            <a:pPr marL="514350" indent="-514350">
              <a:buAutoNum type="arabicPeriod"/>
            </a:pPr>
            <a:r>
              <a:rPr lang="id-ID" dirty="0" smtClean="0"/>
              <a:t>Formality </a:t>
            </a:r>
          </a:p>
          <a:p>
            <a:pPr marL="514350" indent="-514350">
              <a:buAutoNum type="arabicPeriod"/>
            </a:pPr>
            <a:r>
              <a:rPr lang="id-ID" dirty="0" smtClean="0"/>
              <a:t>functional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5319</TotalTime>
  <Words>2714</Words>
  <Application>Microsoft Office PowerPoint</Application>
  <PresentationFormat>On-screen Show (4:3)</PresentationFormat>
  <Paragraphs>383</Paragraphs>
  <Slides>73</Slides>
  <Notes>1</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Sociolinguistics </vt:lpstr>
      <vt:lpstr>Slide 2</vt:lpstr>
      <vt:lpstr>What is sociolinguistics </vt:lpstr>
      <vt:lpstr>Slide 4</vt:lpstr>
      <vt:lpstr>Slide 5</vt:lpstr>
      <vt:lpstr>Slide 6</vt:lpstr>
      <vt:lpstr> </vt:lpstr>
      <vt:lpstr>Factors of language usage </vt:lpstr>
      <vt:lpstr>Social dimensions </vt:lpstr>
      <vt:lpstr>Social distance scale  </vt:lpstr>
      <vt:lpstr>The status scale </vt:lpstr>
      <vt:lpstr>The formality scale </vt:lpstr>
      <vt:lpstr>Referential scale  </vt:lpstr>
      <vt:lpstr>Affective scale  </vt:lpstr>
      <vt:lpstr>Slide 15</vt:lpstr>
      <vt:lpstr>Variety and Code</vt:lpstr>
      <vt:lpstr>Bukavu, Zaire </vt:lpstr>
      <vt:lpstr>Slide 18</vt:lpstr>
      <vt:lpstr>Auckland, New Zealand</vt:lpstr>
      <vt:lpstr>Paraguay </vt:lpstr>
      <vt:lpstr>Portuguese </vt:lpstr>
      <vt:lpstr>Singapore </vt:lpstr>
      <vt:lpstr>Factors influence code choice </vt:lpstr>
      <vt:lpstr>Assignment </vt:lpstr>
      <vt:lpstr>Slide 25</vt:lpstr>
      <vt:lpstr>What is code?</vt:lpstr>
      <vt:lpstr>Lingua franca </vt:lpstr>
      <vt:lpstr>Slide 28</vt:lpstr>
      <vt:lpstr>Slide 29</vt:lpstr>
      <vt:lpstr>Pidgin and Creole </vt:lpstr>
      <vt:lpstr>Slide 31</vt:lpstr>
      <vt:lpstr>Slide 32</vt:lpstr>
      <vt:lpstr>Slide 33</vt:lpstr>
      <vt:lpstr>Diglossia </vt:lpstr>
      <vt:lpstr>Holmes (p. 27) </vt:lpstr>
      <vt:lpstr>Slide 36</vt:lpstr>
      <vt:lpstr>Polyglossia</vt:lpstr>
      <vt:lpstr>Which country(ies) is/are diglossic?</vt:lpstr>
      <vt:lpstr>Compare between two English varieties</vt:lpstr>
      <vt:lpstr>Slide 40</vt:lpstr>
      <vt:lpstr>rasa hati ini uwes broken nemu kamu wes tak sobek sobek kang mas indehoy karo miss tukinem  don’t alesan don’t many alesan i sudah know mas you bajingan suka jajan your wife ini minta di ceraikan  sirahku saiki uwes puyeng gara gara i think macem macem ora peduli how do you how how iing penting jupe uwes seneng  it’s oke wae mas it’s oke wae aku rapopo..aku rapopo..aku rapopo  don’t comeback again mas don’t comeback again aku rapopo..aku rapopo..aku rapopo  mas aku nyambut gawe, gae kowe ayuku gawe kowe, awakku gawe kowe tapi, kenopo, kenopo, kenopo </vt:lpstr>
      <vt:lpstr>Slide 42</vt:lpstr>
      <vt:lpstr>What is code-switching </vt:lpstr>
      <vt:lpstr>Wardaugh (2006:101)</vt:lpstr>
      <vt:lpstr>Slide 45</vt:lpstr>
      <vt:lpstr>Participant  solidarity </vt:lpstr>
      <vt:lpstr>Social  Signal of group membership </vt:lpstr>
      <vt:lpstr>Purpose </vt:lpstr>
      <vt:lpstr>Topic </vt:lpstr>
      <vt:lpstr>Code switching/mixing to quote a proverb or a well-known saying in another language</vt:lpstr>
      <vt:lpstr>Switching for affective functions   </vt:lpstr>
      <vt:lpstr>Slide 52</vt:lpstr>
      <vt:lpstr>Metaphorical switching </vt:lpstr>
      <vt:lpstr>Slide 54</vt:lpstr>
      <vt:lpstr>Various Definitions of speech communities </vt:lpstr>
      <vt:lpstr>Slide 56</vt:lpstr>
      <vt:lpstr>Slide 57</vt:lpstr>
      <vt:lpstr>Slide 58</vt:lpstr>
      <vt:lpstr>Slide 59</vt:lpstr>
      <vt:lpstr>Slide 60</vt:lpstr>
      <vt:lpstr>Hymes (p. 51)</vt:lpstr>
      <vt:lpstr>Slide 62</vt:lpstr>
      <vt:lpstr>Intersecting community </vt:lpstr>
      <vt:lpstr>Is there any limit? </vt:lpstr>
      <vt:lpstr>What is the reason? </vt:lpstr>
      <vt:lpstr>What factors influence? </vt:lpstr>
      <vt:lpstr> </vt:lpstr>
      <vt:lpstr>Network and repertoire </vt:lpstr>
      <vt:lpstr>Slide 69</vt:lpstr>
      <vt:lpstr>A speech repertoire </vt:lpstr>
      <vt:lpstr>Slide 71</vt:lpstr>
      <vt:lpstr>Read this case of speech community and then answer the questions.  </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dc:title>
  <dc:creator>LENOVO</dc:creator>
  <cp:lastModifiedBy>LENOVO</cp:lastModifiedBy>
  <cp:revision>726</cp:revision>
  <dcterms:created xsi:type="dcterms:W3CDTF">2015-02-12T13:02:03Z</dcterms:created>
  <dcterms:modified xsi:type="dcterms:W3CDTF">2015-04-04T09:23:07Z</dcterms:modified>
</cp:coreProperties>
</file>