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notesSlides/notesSlide13.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notesSlides/notesSlide11.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s/slide165.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496" r:id="rId1"/>
  </p:sldMasterIdLst>
  <p:notesMasterIdLst>
    <p:notesMasterId r:id="rId191"/>
  </p:notesMasterIdLst>
  <p:handoutMasterIdLst>
    <p:handoutMasterId r:id="rId192"/>
  </p:handoutMasterIdLst>
  <p:sldIdLst>
    <p:sldId id="401" r:id="rId2"/>
    <p:sldId id="257" r:id="rId3"/>
    <p:sldId id="258" r:id="rId4"/>
    <p:sldId id="259" r:id="rId5"/>
    <p:sldId id="262" r:id="rId6"/>
    <p:sldId id="260" r:id="rId7"/>
    <p:sldId id="338" r:id="rId8"/>
    <p:sldId id="339" r:id="rId9"/>
    <p:sldId id="264" r:id="rId10"/>
    <p:sldId id="265" r:id="rId11"/>
    <p:sldId id="266" r:id="rId12"/>
    <p:sldId id="267" r:id="rId13"/>
    <p:sldId id="291" r:id="rId14"/>
    <p:sldId id="268" r:id="rId15"/>
    <p:sldId id="269" r:id="rId16"/>
    <p:sldId id="270" r:id="rId17"/>
    <p:sldId id="261" r:id="rId18"/>
    <p:sldId id="271" r:id="rId19"/>
    <p:sldId id="272" r:id="rId20"/>
    <p:sldId id="402" r:id="rId21"/>
    <p:sldId id="263" r:id="rId22"/>
    <p:sldId id="275" r:id="rId23"/>
    <p:sldId id="280" r:id="rId24"/>
    <p:sldId id="281" r:id="rId25"/>
    <p:sldId id="274" r:id="rId26"/>
    <p:sldId id="273" r:id="rId27"/>
    <p:sldId id="276" r:id="rId28"/>
    <p:sldId id="282" r:id="rId29"/>
    <p:sldId id="277" r:id="rId30"/>
    <p:sldId id="283" r:id="rId31"/>
    <p:sldId id="278" r:id="rId32"/>
    <p:sldId id="279" r:id="rId33"/>
    <p:sldId id="292" r:id="rId34"/>
    <p:sldId id="293" r:id="rId35"/>
    <p:sldId id="289" r:id="rId36"/>
    <p:sldId id="290" r:id="rId37"/>
    <p:sldId id="288" r:id="rId38"/>
    <p:sldId id="284" r:id="rId39"/>
    <p:sldId id="287" r:id="rId40"/>
    <p:sldId id="285" r:id="rId41"/>
    <p:sldId id="403" r:id="rId42"/>
    <p:sldId id="325" r:id="rId43"/>
    <p:sldId id="326" r:id="rId44"/>
    <p:sldId id="327" r:id="rId45"/>
    <p:sldId id="328" r:id="rId46"/>
    <p:sldId id="329" r:id="rId47"/>
    <p:sldId id="330" r:id="rId48"/>
    <p:sldId id="331" r:id="rId49"/>
    <p:sldId id="332" r:id="rId50"/>
    <p:sldId id="333" r:id="rId51"/>
    <p:sldId id="334" r:id="rId52"/>
    <p:sldId id="335" r:id="rId53"/>
    <p:sldId id="460" r:id="rId54"/>
    <p:sldId id="431" r:id="rId55"/>
    <p:sldId id="432" r:id="rId56"/>
    <p:sldId id="436" r:id="rId57"/>
    <p:sldId id="336" r:id="rId58"/>
    <p:sldId id="430" r:id="rId59"/>
    <p:sldId id="404" r:id="rId60"/>
    <p:sldId id="414" r:id="rId61"/>
    <p:sldId id="442" r:id="rId62"/>
    <p:sldId id="443" r:id="rId63"/>
    <p:sldId id="444" r:id="rId64"/>
    <p:sldId id="445" r:id="rId65"/>
    <p:sldId id="446" r:id="rId66"/>
    <p:sldId id="447" r:id="rId67"/>
    <p:sldId id="448" r:id="rId68"/>
    <p:sldId id="406" r:id="rId69"/>
    <p:sldId id="407" r:id="rId70"/>
    <p:sldId id="433" r:id="rId71"/>
    <p:sldId id="434" r:id="rId72"/>
    <p:sldId id="435" r:id="rId73"/>
    <p:sldId id="437" r:id="rId74"/>
    <p:sldId id="439" r:id="rId75"/>
    <p:sldId id="408" r:id="rId76"/>
    <p:sldId id="286" r:id="rId77"/>
    <p:sldId id="305" r:id="rId78"/>
    <p:sldId id="306" r:id="rId79"/>
    <p:sldId id="307" r:id="rId80"/>
    <p:sldId id="308" r:id="rId81"/>
    <p:sldId id="309" r:id="rId82"/>
    <p:sldId id="303" r:id="rId83"/>
    <p:sldId id="295" r:id="rId84"/>
    <p:sldId id="296" r:id="rId85"/>
    <p:sldId id="297" r:id="rId86"/>
    <p:sldId id="298" r:id="rId87"/>
    <p:sldId id="299" r:id="rId88"/>
    <p:sldId id="300" r:id="rId89"/>
    <p:sldId id="301" r:id="rId90"/>
    <p:sldId id="409" r:id="rId91"/>
    <p:sldId id="310" r:id="rId92"/>
    <p:sldId id="317" r:id="rId93"/>
    <p:sldId id="318" r:id="rId94"/>
    <p:sldId id="319" r:id="rId95"/>
    <p:sldId id="320" r:id="rId96"/>
    <p:sldId id="321" r:id="rId97"/>
    <p:sldId id="322" r:id="rId98"/>
    <p:sldId id="311" r:id="rId99"/>
    <p:sldId id="312" r:id="rId100"/>
    <p:sldId id="313" r:id="rId101"/>
    <p:sldId id="314" r:id="rId102"/>
    <p:sldId id="315" r:id="rId103"/>
    <p:sldId id="316" r:id="rId104"/>
    <p:sldId id="323" r:id="rId105"/>
    <p:sldId id="324" r:id="rId106"/>
    <p:sldId id="410" r:id="rId107"/>
    <p:sldId id="342" r:id="rId108"/>
    <p:sldId id="343" r:id="rId109"/>
    <p:sldId id="454" r:id="rId110"/>
    <p:sldId id="452" r:id="rId111"/>
    <p:sldId id="455" r:id="rId112"/>
    <p:sldId id="453" r:id="rId113"/>
    <p:sldId id="450" r:id="rId114"/>
    <p:sldId id="440" r:id="rId115"/>
    <p:sldId id="441" r:id="rId116"/>
    <p:sldId id="411" r:id="rId117"/>
    <p:sldId id="413" r:id="rId118"/>
    <p:sldId id="424" r:id="rId119"/>
    <p:sldId id="425" r:id="rId120"/>
    <p:sldId id="426" r:id="rId121"/>
    <p:sldId id="427" r:id="rId122"/>
    <p:sldId id="429" r:id="rId123"/>
    <p:sldId id="428" r:id="rId124"/>
    <p:sldId id="416" r:id="rId125"/>
    <p:sldId id="417" r:id="rId126"/>
    <p:sldId id="415" r:id="rId127"/>
    <p:sldId id="418" r:id="rId128"/>
    <p:sldId id="419" r:id="rId129"/>
    <p:sldId id="420" r:id="rId130"/>
    <p:sldId id="423" r:id="rId131"/>
    <p:sldId id="421" r:id="rId132"/>
    <p:sldId id="412" r:id="rId133"/>
    <p:sldId id="345" r:id="rId134"/>
    <p:sldId id="347" r:id="rId135"/>
    <p:sldId id="348" r:id="rId136"/>
    <p:sldId id="349" r:id="rId137"/>
    <p:sldId id="350" r:id="rId138"/>
    <p:sldId id="351" r:id="rId139"/>
    <p:sldId id="352" r:id="rId140"/>
    <p:sldId id="353" r:id="rId141"/>
    <p:sldId id="354" r:id="rId142"/>
    <p:sldId id="355" r:id="rId143"/>
    <p:sldId id="356" r:id="rId144"/>
    <p:sldId id="357" r:id="rId145"/>
    <p:sldId id="358" r:id="rId146"/>
    <p:sldId id="359" r:id="rId147"/>
    <p:sldId id="360" r:id="rId148"/>
    <p:sldId id="362" r:id="rId149"/>
    <p:sldId id="363" r:id="rId150"/>
    <p:sldId id="364" r:id="rId151"/>
    <p:sldId id="365" r:id="rId152"/>
    <p:sldId id="366" r:id="rId153"/>
    <p:sldId id="367" r:id="rId154"/>
    <p:sldId id="368" r:id="rId155"/>
    <p:sldId id="369" r:id="rId156"/>
    <p:sldId id="371" r:id="rId157"/>
    <p:sldId id="373" r:id="rId158"/>
    <p:sldId id="374" r:id="rId159"/>
    <p:sldId id="375" r:id="rId160"/>
    <p:sldId id="376" r:id="rId161"/>
    <p:sldId id="377" r:id="rId162"/>
    <p:sldId id="378" r:id="rId163"/>
    <p:sldId id="379" r:id="rId164"/>
    <p:sldId id="380" r:id="rId165"/>
    <p:sldId id="381" r:id="rId166"/>
    <p:sldId id="382" r:id="rId167"/>
    <p:sldId id="383" r:id="rId168"/>
    <p:sldId id="461" r:id="rId169"/>
    <p:sldId id="385" r:id="rId170"/>
    <p:sldId id="386" r:id="rId171"/>
    <p:sldId id="387" r:id="rId172"/>
    <p:sldId id="388" r:id="rId173"/>
    <p:sldId id="389" r:id="rId174"/>
    <p:sldId id="390" r:id="rId175"/>
    <p:sldId id="391" r:id="rId176"/>
    <p:sldId id="392" r:id="rId177"/>
    <p:sldId id="393" r:id="rId178"/>
    <p:sldId id="394" r:id="rId179"/>
    <p:sldId id="395" r:id="rId180"/>
    <p:sldId id="396" r:id="rId181"/>
    <p:sldId id="397" r:id="rId182"/>
    <p:sldId id="398" r:id="rId183"/>
    <p:sldId id="449" r:id="rId184"/>
    <p:sldId id="456" r:id="rId185"/>
    <p:sldId id="457" r:id="rId186"/>
    <p:sldId id="458" r:id="rId187"/>
    <p:sldId id="459" r:id="rId188"/>
    <p:sldId id="399" r:id="rId189"/>
    <p:sldId id="400" r:id="rId190"/>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3300"/>
    <a:srgbClr val="FFFF00"/>
    <a:srgbClr val="009900"/>
    <a:srgbClr val="0000CC"/>
    <a:srgbClr val="FF0066"/>
    <a:srgbClr val="00FF99"/>
    <a:srgbClr val="0080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561" autoAdjust="0"/>
  </p:normalViewPr>
  <p:slideViewPr>
    <p:cSldViewPr>
      <p:cViewPr varScale="1">
        <p:scale>
          <a:sx n="47" d="100"/>
          <a:sy n="47" d="100"/>
        </p:scale>
        <p:origin x="-1286" y="58"/>
      </p:cViewPr>
      <p:guideLst>
        <p:guide orient="horz" pos="2160"/>
        <p:guide pos="2880"/>
      </p:guideLst>
    </p:cSldViewPr>
  </p:slideViewPr>
  <p:outlineViewPr>
    <p:cViewPr>
      <p:scale>
        <a:sx n="33" d="100"/>
        <a:sy n="33" d="100"/>
      </p:scale>
      <p:origin x="0" y="24780"/>
    </p:cViewPr>
  </p:outlineViewPr>
  <p:notesTextViewPr>
    <p:cViewPr>
      <p:scale>
        <a:sx n="100" d="100"/>
        <a:sy n="100" d="100"/>
      </p:scale>
      <p:origin x="0" y="0"/>
    </p:cViewPr>
  </p:notesTextViewPr>
  <p:sorterViewPr>
    <p:cViewPr>
      <p:scale>
        <a:sx n="66" d="100"/>
        <a:sy n="66" d="100"/>
      </p:scale>
      <p:origin x="0" y="468"/>
    </p:cViewPr>
  </p:sorterViewPr>
  <p:notesViewPr>
    <p:cSldViewPr>
      <p:cViewPr varScale="1">
        <p:scale>
          <a:sx n="49" d="100"/>
          <a:sy n="49" d="100"/>
        </p:scale>
        <p:origin x="-1926" y="-102"/>
      </p:cViewPr>
      <p:guideLst>
        <p:guide orient="horz" pos="3156"/>
        <p:guide pos="2169"/>
      </p:guideLst>
    </p:cSldViewPr>
  </p:notes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notesMaster" Target="notesMasters/notesMaster1.xml"/><Relationship Id="rId196"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93"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theme" Target="theme/theme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US"/>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a:lvl1pPr>
          </a:lstStyle>
          <a:p>
            <a:pPr>
              <a:defRPr/>
            </a:pPr>
            <a:endParaRPr lang="en-US"/>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a:lvl1pPr>
          </a:lstStyle>
          <a:p>
            <a:pPr>
              <a:defRPr/>
            </a:pPr>
            <a:fld id="{54DD2AB0-96A6-463B-A5EF-A19C36329E70}"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eaLnBrk="0" hangingPunct="0">
              <a:defRPr sz="1300"/>
            </a:lvl1pPr>
          </a:lstStyle>
          <a:p>
            <a:pPr>
              <a:defRPr/>
            </a:pPr>
            <a:endParaRPr lang="en-US"/>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eaLnBrk="0" hangingPunct="0">
              <a:defRPr sz="1300"/>
            </a:lvl1pPr>
          </a:lstStyle>
          <a:p>
            <a:pPr>
              <a:defRPr/>
            </a:pPr>
            <a:endParaRPr lang="en-US"/>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US" noProof="0" smtClean="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eaLnBrk="0" hangingPunct="0">
              <a:defRPr sz="1300"/>
            </a:lvl1pPr>
          </a:lstStyle>
          <a:p>
            <a:pPr>
              <a:defRPr/>
            </a:pPr>
            <a:endParaRPr lang="en-US"/>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eaLnBrk="0" hangingPunct="0">
              <a:defRPr sz="1300"/>
            </a:lvl1pPr>
          </a:lstStyle>
          <a:p>
            <a:pPr>
              <a:defRPr/>
            </a:pPr>
            <a:fld id="{B1AC012A-1288-4B78-935F-53F576167B74}"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p:spPr>
      </p:sp>
      <p:sp>
        <p:nvSpPr>
          <p:cNvPr id="196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966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05828"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p:spPr>
      </p:sp>
      <p:sp>
        <p:nvSpPr>
          <p:cNvPr id="206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20685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p:spPr>
      </p:sp>
      <p:sp>
        <p:nvSpPr>
          <p:cNvPr id="207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07876"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p:spPr>
      </p:sp>
      <p:sp>
        <p:nvSpPr>
          <p:cNvPr id="2088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0890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099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p:spPr>
      </p:sp>
      <p:sp>
        <p:nvSpPr>
          <p:cNvPr id="210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109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2119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p:spPr>
      </p:sp>
      <p:sp>
        <p:nvSpPr>
          <p:cNvPr id="197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97636"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p:spPr>
      </p:sp>
      <p:sp>
        <p:nvSpPr>
          <p:cNvPr id="198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98660"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p:spPr>
      </p:sp>
      <p:sp>
        <p:nvSpPr>
          <p:cNvPr id="199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199684"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p:spPr>
      </p:sp>
      <p:sp>
        <p:nvSpPr>
          <p:cNvPr id="200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00708"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p:spPr>
      </p:sp>
      <p:sp>
        <p:nvSpPr>
          <p:cNvPr id="2017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01732"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p:spPr>
      </p:sp>
      <p:sp>
        <p:nvSpPr>
          <p:cNvPr id="202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02756"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p:spPr>
      </p:sp>
      <p:sp>
        <p:nvSpPr>
          <p:cNvPr id="2037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0378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204804" name="Date Placeholder 3"/>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F0DA66-1581-466E-9956-3CC84A3EE4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BBA2DC-C8F6-4C00-B9A1-0690A4E1C1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64B40E-4C46-4CE8-A2B2-8E5222A53C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E917CF-1977-46E5-B0C8-B883BB8C190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755FA2-422D-4974-8805-9EF422E2BF1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7F7528-28F4-452A-8ED0-C131E37EEE8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4ED360-1D8C-449D-AB83-254ECED964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CE35C8-9E7E-45E8-84AC-A771453A203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A8D2351-AE6A-4BD7-B2E3-A36C35AF61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29CD163-11D4-433A-8AD3-1989EEEA5FE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9F3D76-BD56-4221-90B3-ADFDE6A8C9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A13B43F-31E5-4F8D-AAA4-FEEE1D3DF63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7497" r:id="rId1"/>
    <p:sldLayoutId id="2147487498" r:id="rId2"/>
    <p:sldLayoutId id="2147487499" r:id="rId3"/>
    <p:sldLayoutId id="2147487500" r:id="rId4"/>
    <p:sldLayoutId id="2147487501" r:id="rId5"/>
    <p:sldLayoutId id="2147487502" r:id="rId6"/>
    <p:sldLayoutId id="2147487503" r:id="rId7"/>
    <p:sldLayoutId id="2147487504" r:id="rId8"/>
    <p:sldLayoutId id="2147487505" r:id="rId9"/>
    <p:sldLayoutId id="2147487506" r:id="rId10"/>
    <p:sldLayoutId id="2147487507"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image" Target="../media/image29.gif"/><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image" Target="../media/image30.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2" Type="http://schemas.openxmlformats.org/officeDocument/2006/relationships/image" Target="../media/image33.gif"/><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file:///\\w\index.php%3ftitle=Tindakan&amp;action=edit&amp;redlink=1" TargetMode="External"/><Relationship Id="rId2" Type="http://schemas.openxmlformats.org/officeDocument/2006/relationships/hyperlink" Target="file:///\\w\index.php%3ftitle=Pilihan&amp;action=edit&amp;redlink=1" TargetMode="External"/><Relationship Id="rId1" Type="http://schemas.openxmlformats.org/officeDocument/2006/relationships/slideLayout" Target="../slideLayouts/slideLayout2.xml"/><Relationship Id="rId4" Type="http://schemas.openxmlformats.org/officeDocument/2006/relationships/hyperlink" Target="file:///\\wiki\Opini"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file:///\\wiki\Pengalaman" TargetMode="External"/><Relationship Id="rId3" Type="http://schemas.openxmlformats.org/officeDocument/2006/relationships/hyperlink" Target="file:///\\w\index.php%3ftitle=Solusi&amp;action=edit&amp;redlink=1" TargetMode="External"/><Relationship Id="rId7" Type="http://schemas.openxmlformats.org/officeDocument/2006/relationships/hyperlink" Target="file:///\\wiki\Memori" TargetMode="External"/><Relationship Id="rId2" Type="http://schemas.openxmlformats.org/officeDocument/2006/relationships/hyperlink" Target="file:///\\w\index.php%3ftitle=Pengenalan_masalah&amp;action=edit&amp;redlink=1" TargetMode="External"/><Relationship Id="rId1" Type="http://schemas.openxmlformats.org/officeDocument/2006/relationships/slideLayout" Target="../slideLayouts/slideLayout2.xml"/><Relationship Id="rId6" Type="http://schemas.openxmlformats.org/officeDocument/2006/relationships/hyperlink" Target="file:///\\wiki\Informasi" TargetMode="External"/><Relationship Id="rId5" Type="http://schemas.openxmlformats.org/officeDocument/2006/relationships/hyperlink" Target="file:///\\wiki\Motivasi" TargetMode="External"/><Relationship Id="rId4" Type="http://schemas.openxmlformats.org/officeDocument/2006/relationships/hyperlink" Target="file:///\\w\index.php%3ftitle=Pencarian_informasi&amp;action=edit&amp;redlink=1"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file:///\\wiki\Alternatif" TargetMode="External"/><Relationship Id="rId7" Type="http://schemas.openxmlformats.org/officeDocument/2006/relationships/hyperlink" Target="file:///\\w\index.php%3ftitle=Aktual&amp;action=edit&amp;redlink=1" TargetMode="External"/><Relationship Id="rId2" Type="http://schemas.openxmlformats.org/officeDocument/2006/relationships/hyperlink" Target="file:///\\w\index.php%3ftitle=Mengevaluasi_alternatif&amp;action=edit&amp;redlink=1" TargetMode="External"/><Relationship Id="rId1" Type="http://schemas.openxmlformats.org/officeDocument/2006/relationships/slideLayout" Target="../slideLayouts/slideLayout2.xml"/><Relationship Id="rId6" Type="http://schemas.openxmlformats.org/officeDocument/2006/relationships/hyperlink" Target="file:///\\wiki\Waktu" TargetMode="External"/><Relationship Id="rId5" Type="http://schemas.openxmlformats.org/officeDocument/2006/relationships/hyperlink" Target="file:///\\w\index.php%3ftitle=Strategis&amp;action=edit&amp;redlink=1" TargetMode="External"/><Relationship Id="rId4" Type="http://schemas.openxmlformats.org/officeDocument/2006/relationships/hyperlink" Target="file:///\\w\index.php%3ftitle=Keputusan_pembelian&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file:///\\wiki\Merek" TargetMode="External"/><Relationship Id="rId3" Type="http://schemas.openxmlformats.org/officeDocument/2006/relationships/hyperlink" Target="file:///\\wiki\Produk" TargetMode="External"/><Relationship Id="rId7" Type="http://schemas.openxmlformats.org/officeDocument/2006/relationships/hyperlink" Target="file:///\\wiki\Permintaan" TargetMode="External"/><Relationship Id="rId2" Type="http://schemas.openxmlformats.org/officeDocument/2006/relationships/hyperlink" Target="file:///\\w\index.php%3ftitle=Evaluasi_pasca_pembelian&amp;action=edit&amp;redlink=1" TargetMode="External"/><Relationship Id="rId1" Type="http://schemas.openxmlformats.org/officeDocument/2006/relationships/slideLayout" Target="../slideLayouts/slideLayout2.xml"/><Relationship Id="rId6" Type="http://schemas.openxmlformats.org/officeDocument/2006/relationships/hyperlink" Target="file:///\\w\index.php%3ftitle=Ketidakpuasan&amp;action=edit&amp;redlink=1" TargetMode="External"/><Relationship Id="rId5" Type="http://schemas.openxmlformats.org/officeDocument/2006/relationships/hyperlink" Target="file:///\\w\index.php%3ftitle=Kepuasan&amp;action=edit&amp;redlink=1" TargetMode="External"/><Relationship Id="rId4" Type="http://schemas.openxmlformats.org/officeDocument/2006/relationships/hyperlink" Target="file:///\\wiki\Evaluasi"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file:///\\wiki\Pengalaman" TargetMode="External"/><Relationship Id="rId3" Type="http://schemas.openxmlformats.org/officeDocument/2006/relationships/hyperlink" Target="file:///\\w\index.php%3ftitle=Dorongan&amp;action=edit&amp;redlink=1" TargetMode="External"/><Relationship Id="rId7" Type="http://schemas.openxmlformats.org/officeDocument/2006/relationships/hyperlink" Target="file:///\\wiki\Kejadian" TargetMode="External"/><Relationship Id="rId2" Type="http://schemas.openxmlformats.org/officeDocument/2006/relationships/hyperlink" Target="file:///\\wiki\Motivasi" TargetMode="External"/><Relationship Id="rId1" Type="http://schemas.openxmlformats.org/officeDocument/2006/relationships/slideLayout" Target="../slideLayouts/slideLayout2.xml"/><Relationship Id="rId6" Type="http://schemas.openxmlformats.org/officeDocument/2006/relationships/hyperlink" Target="file:///\\wiki\Stimulus" TargetMode="External"/><Relationship Id="rId5" Type="http://schemas.openxmlformats.org/officeDocument/2006/relationships/hyperlink" Target="file:///\\wiki\Persepsi" TargetMode="External"/><Relationship Id="rId10" Type="http://schemas.openxmlformats.org/officeDocument/2006/relationships/hyperlink" Target="file:///\\wiki\Sikap" TargetMode="External"/><Relationship Id="rId4" Type="http://schemas.openxmlformats.org/officeDocument/2006/relationships/hyperlink" Target="file:///\\wiki\Manusia" TargetMode="External"/><Relationship Id="rId9" Type="http://schemas.openxmlformats.org/officeDocument/2006/relationships/hyperlink" Target="file:///\\w\index.php%3ftitle=Pembentukan_sikap&amp;action=edit&amp;redlink=1"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file:///\\w\index.php%3ftitle=Tindakan&amp;action=edit&amp;redlink=1" TargetMode="External"/><Relationship Id="rId2" Type="http://schemas.openxmlformats.org/officeDocument/2006/relationships/hyperlink" Target="file:///\\w\index.php%3ftitle=Integrasi&amp;action=edit&amp;redlink=1" TargetMode="External"/><Relationship Id="rId1" Type="http://schemas.openxmlformats.org/officeDocument/2006/relationships/slideLayout" Target="../slideLayouts/slideLayout2.xml"/><Relationship Id="rId6" Type="http://schemas.openxmlformats.org/officeDocument/2006/relationships/hyperlink" Target="file:///\\w\index.php%3ftitle=Kegunaan&amp;action=edit&amp;redlink=1" TargetMode="External"/><Relationship Id="rId5" Type="http://schemas.openxmlformats.org/officeDocument/2006/relationships/hyperlink" Target="file:///\\wiki\Produk" TargetMode="External"/><Relationship Id="rId4" Type="http://schemas.openxmlformats.org/officeDocument/2006/relationships/hyperlink" Target="file:///\\wiki\Pembelajaran"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file:///\\wiki\Evaluasi" TargetMode="External"/><Relationship Id="rId13" Type="http://schemas.openxmlformats.org/officeDocument/2006/relationships/hyperlink" Target="file:///\\wiki\Konsumen" TargetMode="External"/><Relationship Id="rId3" Type="http://schemas.openxmlformats.org/officeDocument/2006/relationships/hyperlink" Target="file:///\\w\index.php%3ftitle=Aktivitas&amp;action=edit&amp;redlink=1" TargetMode="External"/><Relationship Id="rId7" Type="http://schemas.openxmlformats.org/officeDocument/2006/relationships/hyperlink" Target="file:///\\w\index.php%3ftitle=Penggunaan&amp;action=edit&amp;redlink=1" TargetMode="External"/><Relationship Id="rId12" Type="http://schemas.openxmlformats.org/officeDocument/2006/relationships/hyperlink" Target="file:///\\w\index.php%3ftitle=Keinginan&amp;action=edit&amp;redlink=1" TargetMode="External"/><Relationship Id="rId2" Type="http://schemas.openxmlformats.org/officeDocument/2006/relationships/hyperlink" Target="file:///\\wiki\Proses" TargetMode="External"/><Relationship Id="rId16" Type="http://schemas.openxmlformats.org/officeDocument/2006/relationships/hyperlink" Target="file:///\\w\index.php%3ftitle=Pertimbangan&amp;action=edit&amp;redlink=1" TargetMode="External"/><Relationship Id="rId1" Type="http://schemas.openxmlformats.org/officeDocument/2006/relationships/slideLayout" Target="../slideLayouts/slideLayout2.xml"/><Relationship Id="rId6" Type="http://schemas.openxmlformats.org/officeDocument/2006/relationships/hyperlink" Target="file:///\\w\index.php%3ftitle=Pembelian&amp;action=edit&amp;redlink=1" TargetMode="External"/><Relationship Id="rId11" Type="http://schemas.openxmlformats.org/officeDocument/2006/relationships/hyperlink" Target="file:///\\wiki\Kebutuhan" TargetMode="External"/><Relationship Id="rId5" Type="http://schemas.openxmlformats.org/officeDocument/2006/relationships/hyperlink" Target="file:///\\w\index.php%3ftitle=Pemilihan&amp;action=edit&amp;redlink=1" TargetMode="External"/><Relationship Id="rId15" Type="http://schemas.openxmlformats.org/officeDocument/2006/relationships/hyperlink" Target="file:///\\w\index.php%3ftitle=Mudah&amp;action=edit&amp;redlink=1" TargetMode="External"/><Relationship Id="rId10" Type="http://schemas.openxmlformats.org/officeDocument/2006/relationships/hyperlink" Target="file:///\\wiki\Jasa" TargetMode="External"/><Relationship Id="rId4" Type="http://schemas.openxmlformats.org/officeDocument/2006/relationships/hyperlink" Target="file:///\\w\index.php%3ftitle=Pencarian&amp;action=edit&amp;redlink=1" TargetMode="External"/><Relationship Id="rId9" Type="http://schemas.openxmlformats.org/officeDocument/2006/relationships/hyperlink" Target="file:///\\wiki\Produk" TargetMode="External"/><Relationship Id="rId14" Type="http://schemas.openxmlformats.org/officeDocument/2006/relationships/hyperlink" Target="file:///\\wiki\Harga"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357188" y="2714625"/>
            <a:ext cx="8229600" cy="1219200"/>
          </a:xfrm>
        </p:spPr>
        <p:txBody>
          <a:bodyPr/>
          <a:lstStyle/>
          <a:p>
            <a:pPr eaLnBrk="1" hangingPunct="1">
              <a:lnSpc>
                <a:spcPct val="150000"/>
              </a:lnSpc>
            </a:pPr>
            <a:r>
              <a:rPr lang="id-ID" sz="5400" smtClean="0">
                <a:latin typeface="Bernard MT Condensed" pitchFamily="18" charset="0"/>
              </a:rPr>
              <a:t>PENDAHULUAN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r" eaLnBrk="1" hangingPunct="1"/>
            <a:r>
              <a:rPr lang="en-US" smtClean="0">
                <a:latin typeface="Bernard MT Condensed" pitchFamily="18" charset="0"/>
              </a:rPr>
              <a:t>Memahami konsumen</a:t>
            </a:r>
          </a:p>
        </p:txBody>
      </p:sp>
      <p:sp>
        <p:nvSpPr>
          <p:cNvPr id="11267" name="TextBox 3"/>
          <p:cNvSpPr txBox="1">
            <a:spLocks noChangeArrowheads="1"/>
          </p:cNvSpPr>
          <p:nvPr/>
        </p:nvSpPr>
        <p:spPr bwMode="auto">
          <a:xfrm>
            <a:off x="714375" y="1428750"/>
            <a:ext cx="4699000" cy="800100"/>
          </a:xfrm>
          <a:prstGeom prst="rect">
            <a:avLst/>
          </a:prstGeom>
          <a:noFill/>
          <a:ln w="9525">
            <a:noFill/>
            <a:miter lim="800000"/>
            <a:headEnd/>
            <a:tailEnd/>
          </a:ln>
        </p:spPr>
        <p:txBody>
          <a:bodyPr wrap="none">
            <a:spAutoFit/>
          </a:bodyPr>
          <a:lstStyle/>
          <a:p>
            <a:pPr eaLnBrk="0" hangingPunct="0"/>
            <a:r>
              <a:rPr lang="en-US" sz="2800"/>
              <a:t>Proses keputusan konsumen</a:t>
            </a:r>
          </a:p>
          <a:p>
            <a:pPr eaLnBrk="0" hangingPunct="0"/>
            <a:r>
              <a:rPr lang="en-US"/>
              <a:t>Engel et. Al. 1994</a:t>
            </a:r>
          </a:p>
        </p:txBody>
      </p:sp>
      <p:sp>
        <p:nvSpPr>
          <p:cNvPr id="11268" name="TextBox 4"/>
          <p:cNvSpPr txBox="1">
            <a:spLocks noChangeArrowheads="1"/>
          </p:cNvSpPr>
          <p:nvPr/>
        </p:nvSpPr>
        <p:spPr bwMode="auto">
          <a:xfrm>
            <a:off x="857250" y="4214813"/>
            <a:ext cx="1428750" cy="646112"/>
          </a:xfrm>
          <a:prstGeom prst="rect">
            <a:avLst/>
          </a:prstGeom>
          <a:noFill/>
          <a:ln w="9525">
            <a:noFill/>
            <a:miter lim="800000"/>
            <a:headEnd/>
            <a:tailEnd/>
          </a:ln>
        </p:spPr>
        <p:txBody>
          <a:bodyPr>
            <a:spAutoFit/>
          </a:bodyPr>
          <a:lstStyle/>
          <a:p>
            <a:pPr eaLnBrk="0" hangingPunct="0"/>
            <a:r>
              <a:rPr lang="en-US"/>
              <a:t>Pengenalan kebutuhan</a:t>
            </a:r>
          </a:p>
        </p:txBody>
      </p:sp>
      <p:sp>
        <p:nvSpPr>
          <p:cNvPr id="11269" name="TextBox 5"/>
          <p:cNvSpPr txBox="1">
            <a:spLocks noChangeArrowheads="1"/>
          </p:cNvSpPr>
          <p:nvPr/>
        </p:nvSpPr>
        <p:spPr bwMode="auto">
          <a:xfrm>
            <a:off x="3500438" y="3286125"/>
            <a:ext cx="1428750" cy="646113"/>
          </a:xfrm>
          <a:prstGeom prst="rect">
            <a:avLst/>
          </a:prstGeom>
          <a:noFill/>
          <a:ln w="9525">
            <a:noFill/>
            <a:miter lim="800000"/>
            <a:headEnd/>
            <a:tailEnd/>
          </a:ln>
        </p:spPr>
        <p:txBody>
          <a:bodyPr>
            <a:spAutoFit/>
          </a:bodyPr>
          <a:lstStyle/>
          <a:p>
            <a:pPr eaLnBrk="0" hangingPunct="0"/>
            <a:r>
              <a:rPr lang="en-US"/>
              <a:t>Evaluasi </a:t>
            </a:r>
          </a:p>
          <a:p>
            <a:pPr eaLnBrk="0" hangingPunct="0"/>
            <a:r>
              <a:rPr lang="en-US"/>
              <a:t>Alternatif</a:t>
            </a:r>
          </a:p>
        </p:txBody>
      </p:sp>
      <p:sp>
        <p:nvSpPr>
          <p:cNvPr id="11270" name="TextBox 6"/>
          <p:cNvSpPr txBox="1">
            <a:spLocks noChangeArrowheads="1"/>
          </p:cNvSpPr>
          <p:nvPr/>
        </p:nvSpPr>
        <p:spPr bwMode="auto">
          <a:xfrm>
            <a:off x="2214563" y="3714750"/>
            <a:ext cx="1428750" cy="646113"/>
          </a:xfrm>
          <a:prstGeom prst="rect">
            <a:avLst/>
          </a:prstGeom>
          <a:noFill/>
          <a:ln w="9525">
            <a:noFill/>
            <a:miter lim="800000"/>
            <a:headEnd/>
            <a:tailEnd/>
          </a:ln>
        </p:spPr>
        <p:txBody>
          <a:bodyPr>
            <a:spAutoFit/>
          </a:bodyPr>
          <a:lstStyle/>
          <a:p>
            <a:pPr eaLnBrk="0" hangingPunct="0"/>
            <a:r>
              <a:rPr lang="en-US"/>
              <a:t>Pencarian  informasi</a:t>
            </a:r>
          </a:p>
        </p:txBody>
      </p:sp>
      <p:sp>
        <p:nvSpPr>
          <p:cNvPr id="11271" name="TextBox 7"/>
          <p:cNvSpPr txBox="1">
            <a:spLocks noChangeArrowheads="1"/>
          </p:cNvSpPr>
          <p:nvPr/>
        </p:nvSpPr>
        <p:spPr bwMode="auto">
          <a:xfrm>
            <a:off x="4786313" y="3071813"/>
            <a:ext cx="1428750" cy="369887"/>
          </a:xfrm>
          <a:prstGeom prst="rect">
            <a:avLst/>
          </a:prstGeom>
          <a:noFill/>
          <a:ln w="9525">
            <a:noFill/>
            <a:miter lim="800000"/>
            <a:headEnd/>
            <a:tailEnd/>
          </a:ln>
        </p:spPr>
        <p:txBody>
          <a:bodyPr>
            <a:spAutoFit/>
          </a:bodyPr>
          <a:lstStyle/>
          <a:p>
            <a:pPr eaLnBrk="0" hangingPunct="0"/>
            <a:r>
              <a:rPr lang="en-US"/>
              <a:t>Pembelian</a:t>
            </a:r>
          </a:p>
        </p:txBody>
      </p:sp>
      <p:sp>
        <p:nvSpPr>
          <p:cNvPr id="11272" name="TextBox 8"/>
          <p:cNvSpPr txBox="1">
            <a:spLocks noChangeArrowheads="1"/>
          </p:cNvSpPr>
          <p:nvPr/>
        </p:nvSpPr>
        <p:spPr bwMode="auto">
          <a:xfrm>
            <a:off x="6215063" y="2643188"/>
            <a:ext cx="1428750" cy="369887"/>
          </a:xfrm>
          <a:prstGeom prst="rect">
            <a:avLst/>
          </a:prstGeom>
          <a:noFill/>
          <a:ln w="9525">
            <a:noFill/>
            <a:miter lim="800000"/>
            <a:headEnd/>
            <a:tailEnd/>
          </a:ln>
        </p:spPr>
        <p:txBody>
          <a:bodyPr>
            <a:spAutoFit/>
          </a:bodyPr>
          <a:lstStyle/>
          <a:p>
            <a:pPr eaLnBrk="0" hangingPunct="0"/>
            <a:r>
              <a:rPr lang="en-US"/>
              <a:t>Hasil</a:t>
            </a:r>
          </a:p>
        </p:txBody>
      </p:sp>
      <p:cxnSp>
        <p:nvCxnSpPr>
          <p:cNvPr id="11273" name="Straight Connector 10"/>
          <p:cNvCxnSpPr>
            <a:cxnSpLocks noChangeShapeType="1"/>
          </p:cNvCxnSpPr>
          <p:nvPr/>
        </p:nvCxnSpPr>
        <p:spPr bwMode="auto">
          <a:xfrm>
            <a:off x="928688" y="4929188"/>
            <a:ext cx="1285875" cy="1587"/>
          </a:xfrm>
          <a:prstGeom prst="line">
            <a:avLst/>
          </a:prstGeom>
          <a:noFill/>
          <a:ln w="57150" cap="sq" algn="ctr">
            <a:solidFill>
              <a:schemeClr val="tx1"/>
            </a:solidFill>
            <a:round/>
            <a:headEnd type="none" w="sm" len="sm"/>
            <a:tailEnd type="none" w="sm" len="sm"/>
          </a:ln>
        </p:spPr>
      </p:cxnSp>
      <p:cxnSp>
        <p:nvCxnSpPr>
          <p:cNvPr id="11274" name="Straight Connector 11"/>
          <p:cNvCxnSpPr>
            <a:cxnSpLocks noChangeShapeType="1"/>
          </p:cNvCxnSpPr>
          <p:nvPr/>
        </p:nvCxnSpPr>
        <p:spPr bwMode="auto">
          <a:xfrm>
            <a:off x="2214563" y="4429125"/>
            <a:ext cx="1285875" cy="1588"/>
          </a:xfrm>
          <a:prstGeom prst="line">
            <a:avLst/>
          </a:prstGeom>
          <a:noFill/>
          <a:ln w="57150" cap="sq" algn="ctr">
            <a:solidFill>
              <a:schemeClr val="tx1"/>
            </a:solidFill>
            <a:round/>
            <a:headEnd type="none" w="sm" len="sm"/>
            <a:tailEnd type="none" w="sm" len="sm"/>
          </a:ln>
        </p:spPr>
      </p:cxnSp>
      <p:cxnSp>
        <p:nvCxnSpPr>
          <p:cNvPr id="11275" name="Straight Connector 12"/>
          <p:cNvCxnSpPr>
            <a:cxnSpLocks noChangeShapeType="1"/>
          </p:cNvCxnSpPr>
          <p:nvPr/>
        </p:nvCxnSpPr>
        <p:spPr bwMode="auto">
          <a:xfrm>
            <a:off x="3571875" y="4000500"/>
            <a:ext cx="1285875" cy="1588"/>
          </a:xfrm>
          <a:prstGeom prst="line">
            <a:avLst/>
          </a:prstGeom>
          <a:noFill/>
          <a:ln w="57150" cap="sq" algn="ctr">
            <a:solidFill>
              <a:schemeClr val="tx1"/>
            </a:solidFill>
            <a:round/>
            <a:headEnd type="none" w="sm" len="sm"/>
            <a:tailEnd type="none" w="sm" len="sm"/>
          </a:ln>
        </p:spPr>
      </p:cxnSp>
      <p:cxnSp>
        <p:nvCxnSpPr>
          <p:cNvPr id="11276" name="Straight Connector 13"/>
          <p:cNvCxnSpPr>
            <a:cxnSpLocks noChangeShapeType="1"/>
          </p:cNvCxnSpPr>
          <p:nvPr/>
        </p:nvCxnSpPr>
        <p:spPr bwMode="auto">
          <a:xfrm>
            <a:off x="6143625" y="3143250"/>
            <a:ext cx="1285875" cy="1588"/>
          </a:xfrm>
          <a:prstGeom prst="line">
            <a:avLst/>
          </a:prstGeom>
          <a:noFill/>
          <a:ln w="57150" cap="sq" algn="ctr">
            <a:solidFill>
              <a:schemeClr val="tx1"/>
            </a:solidFill>
            <a:round/>
            <a:headEnd type="none" w="sm" len="sm"/>
            <a:tailEnd type="none" w="sm" len="sm"/>
          </a:ln>
        </p:spPr>
      </p:cxnSp>
      <p:cxnSp>
        <p:nvCxnSpPr>
          <p:cNvPr id="11277" name="Straight Connector 14"/>
          <p:cNvCxnSpPr>
            <a:cxnSpLocks noChangeShapeType="1"/>
          </p:cNvCxnSpPr>
          <p:nvPr/>
        </p:nvCxnSpPr>
        <p:spPr bwMode="auto">
          <a:xfrm>
            <a:off x="4857750" y="3570288"/>
            <a:ext cx="1285875" cy="1587"/>
          </a:xfrm>
          <a:prstGeom prst="line">
            <a:avLst/>
          </a:prstGeom>
          <a:noFill/>
          <a:ln w="57150" cap="sq" algn="ctr">
            <a:solidFill>
              <a:schemeClr val="tx1"/>
            </a:solidFill>
            <a:round/>
            <a:headEnd type="none" w="sm" len="sm"/>
            <a:tailEnd type="none" w="sm" len="sm"/>
          </a:ln>
        </p:spPr>
      </p:cxnSp>
      <p:cxnSp>
        <p:nvCxnSpPr>
          <p:cNvPr id="11278" name="Straight Connector 16"/>
          <p:cNvCxnSpPr>
            <a:cxnSpLocks noChangeShapeType="1"/>
          </p:cNvCxnSpPr>
          <p:nvPr/>
        </p:nvCxnSpPr>
        <p:spPr bwMode="auto">
          <a:xfrm rot="5400000">
            <a:off x="1999456" y="4714082"/>
            <a:ext cx="428625" cy="1588"/>
          </a:xfrm>
          <a:prstGeom prst="line">
            <a:avLst/>
          </a:prstGeom>
          <a:noFill/>
          <a:ln w="57150" cap="sq" algn="ctr">
            <a:solidFill>
              <a:schemeClr val="tx1"/>
            </a:solidFill>
            <a:round/>
            <a:headEnd type="none" w="sm" len="sm"/>
            <a:tailEnd type="none" w="sm" len="sm"/>
          </a:ln>
        </p:spPr>
      </p:cxnSp>
      <p:cxnSp>
        <p:nvCxnSpPr>
          <p:cNvPr id="11279" name="Straight Connector 17"/>
          <p:cNvCxnSpPr>
            <a:cxnSpLocks noChangeShapeType="1"/>
          </p:cNvCxnSpPr>
          <p:nvPr/>
        </p:nvCxnSpPr>
        <p:spPr bwMode="auto">
          <a:xfrm rot="5400000">
            <a:off x="3286919" y="4214019"/>
            <a:ext cx="428625" cy="1587"/>
          </a:xfrm>
          <a:prstGeom prst="line">
            <a:avLst/>
          </a:prstGeom>
          <a:noFill/>
          <a:ln w="57150" cap="sq" algn="ctr">
            <a:solidFill>
              <a:schemeClr val="tx1"/>
            </a:solidFill>
            <a:round/>
            <a:headEnd type="none" w="sm" len="sm"/>
            <a:tailEnd type="none" w="sm" len="sm"/>
          </a:ln>
        </p:spPr>
      </p:cxnSp>
      <p:cxnSp>
        <p:nvCxnSpPr>
          <p:cNvPr id="11280" name="Straight Connector 18"/>
          <p:cNvCxnSpPr>
            <a:cxnSpLocks noChangeShapeType="1"/>
          </p:cNvCxnSpPr>
          <p:nvPr/>
        </p:nvCxnSpPr>
        <p:spPr bwMode="auto">
          <a:xfrm rot="5400000">
            <a:off x="4644231" y="3785394"/>
            <a:ext cx="428625" cy="1588"/>
          </a:xfrm>
          <a:prstGeom prst="line">
            <a:avLst/>
          </a:prstGeom>
          <a:noFill/>
          <a:ln w="57150" cap="sq" algn="ctr">
            <a:solidFill>
              <a:schemeClr val="tx1"/>
            </a:solidFill>
            <a:round/>
            <a:headEnd type="none" w="sm" len="sm"/>
            <a:tailEnd type="none" w="sm" len="sm"/>
          </a:ln>
        </p:spPr>
      </p:cxnSp>
      <p:cxnSp>
        <p:nvCxnSpPr>
          <p:cNvPr id="11281" name="Straight Connector 19"/>
          <p:cNvCxnSpPr>
            <a:cxnSpLocks noChangeShapeType="1"/>
          </p:cNvCxnSpPr>
          <p:nvPr/>
        </p:nvCxnSpPr>
        <p:spPr bwMode="auto">
          <a:xfrm rot="5400000">
            <a:off x="5930106" y="3356769"/>
            <a:ext cx="428625" cy="1588"/>
          </a:xfrm>
          <a:prstGeom prst="line">
            <a:avLst/>
          </a:prstGeom>
          <a:noFill/>
          <a:ln w="57150" cap="sq" algn="ctr">
            <a:solidFill>
              <a:schemeClr val="tx1"/>
            </a:solidFill>
            <a:round/>
            <a:headEnd type="none" w="sm" len="sm"/>
            <a:tailEnd type="none" w="sm" len="sm"/>
          </a:ln>
        </p:spPr>
      </p:cxnSp>
      <p:cxnSp>
        <p:nvCxnSpPr>
          <p:cNvPr id="11282" name="Straight Arrow Connector 22"/>
          <p:cNvCxnSpPr>
            <a:cxnSpLocks noChangeShapeType="1"/>
          </p:cNvCxnSpPr>
          <p:nvPr/>
        </p:nvCxnSpPr>
        <p:spPr bwMode="auto">
          <a:xfrm>
            <a:off x="928688" y="5357813"/>
            <a:ext cx="6858000" cy="1587"/>
          </a:xfrm>
          <a:prstGeom prst="straightConnector1">
            <a:avLst/>
          </a:prstGeom>
          <a:noFill/>
          <a:ln w="9525" cap="sq" algn="ctr">
            <a:solidFill>
              <a:schemeClr val="tx1"/>
            </a:solidFill>
            <a:round/>
            <a:headEnd type="none" w="sm" len="sm"/>
            <a:tailEnd type="arrow" w="med" len="med"/>
          </a:ln>
        </p:spPr>
      </p:cxnSp>
      <p:sp>
        <p:nvSpPr>
          <p:cNvPr id="11283" name="TextBox 23"/>
          <p:cNvSpPr txBox="1">
            <a:spLocks noChangeArrowheads="1"/>
          </p:cNvSpPr>
          <p:nvPr/>
        </p:nvSpPr>
        <p:spPr bwMode="auto">
          <a:xfrm>
            <a:off x="5214938" y="5500688"/>
            <a:ext cx="2357437" cy="369887"/>
          </a:xfrm>
          <a:prstGeom prst="rect">
            <a:avLst/>
          </a:prstGeom>
          <a:noFill/>
          <a:ln w="9525">
            <a:noFill/>
            <a:miter lim="800000"/>
            <a:headEnd/>
            <a:tailEnd/>
          </a:ln>
        </p:spPr>
        <p:txBody>
          <a:bodyPr>
            <a:spAutoFit/>
          </a:bodyPr>
          <a:lstStyle/>
          <a:p>
            <a:pPr eaLnBrk="0" hangingPunct="0"/>
            <a:r>
              <a:rPr lang="en-US">
                <a:latin typeface="Rage Italic" pitchFamily="66" charset="0"/>
              </a:rPr>
              <a:t>Keterlibatan Tinggi</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2"/>
          <p:cNvSpPr>
            <a:spLocks noGrp="1"/>
          </p:cNvSpPr>
          <p:nvPr>
            <p:ph type="title"/>
          </p:nvPr>
        </p:nvSpPr>
        <p:spPr>
          <a:xfrm>
            <a:off x="457200" y="285750"/>
            <a:ext cx="8229600" cy="928688"/>
          </a:xfrm>
        </p:spPr>
        <p:txBody>
          <a:bodyPr/>
          <a:lstStyle/>
          <a:p>
            <a:pPr eaLnBrk="1" hangingPunct="1"/>
            <a:r>
              <a:rPr lang="en-US" sz="2400" smtClean="0"/>
              <a:t>Teori kebutuhan</a:t>
            </a:r>
            <a:br>
              <a:rPr lang="en-US" sz="2400" smtClean="0"/>
            </a:br>
            <a:r>
              <a:rPr lang="en-US" sz="2400" smtClean="0"/>
              <a:t>Model Hirarki Kebutuhan Maslow</a:t>
            </a:r>
          </a:p>
        </p:txBody>
      </p:sp>
      <p:sp>
        <p:nvSpPr>
          <p:cNvPr id="4" name="Isosceles Triangle 3"/>
          <p:cNvSpPr/>
          <p:nvPr/>
        </p:nvSpPr>
        <p:spPr>
          <a:xfrm>
            <a:off x="1214438" y="1357313"/>
            <a:ext cx="7000875" cy="5143500"/>
          </a:xfrm>
          <a:prstGeom prst="triangl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3428" name="TextBox 4"/>
          <p:cNvSpPr txBox="1">
            <a:spLocks noChangeArrowheads="1"/>
          </p:cNvSpPr>
          <p:nvPr/>
        </p:nvSpPr>
        <p:spPr bwMode="auto">
          <a:xfrm>
            <a:off x="2214563" y="5786438"/>
            <a:ext cx="5072062" cy="584200"/>
          </a:xfrm>
          <a:prstGeom prst="rect">
            <a:avLst/>
          </a:prstGeom>
          <a:blipFill dpi="0" rotWithShape="1">
            <a:blip r:embed="rId3"/>
            <a:srcRect/>
            <a:tile tx="0" ty="0" sx="100000" sy="100000" flip="none" algn="tl"/>
          </a:blipFill>
          <a:ln w="9525">
            <a:noFill/>
            <a:miter lim="800000"/>
            <a:headEnd/>
            <a:tailEnd/>
          </a:ln>
        </p:spPr>
        <p:txBody>
          <a:bodyPr>
            <a:spAutoFit/>
          </a:bodyPr>
          <a:lstStyle/>
          <a:p>
            <a:pPr algn="ctr" eaLnBrk="0" hangingPunct="0"/>
            <a:r>
              <a:rPr lang="en-US" sz="1600"/>
              <a:t>Kebutuhan Fisiologis</a:t>
            </a:r>
          </a:p>
          <a:p>
            <a:pPr algn="ctr" eaLnBrk="0" hangingPunct="0"/>
            <a:r>
              <a:rPr lang="en-US" sz="1600"/>
              <a:t>(Makanan, air, udara)</a:t>
            </a:r>
          </a:p>
        </p:txBody>
      </p:sp>
      <p:sp>
        <p:nvSpPr>
          <p:cNvPr id="103429" name="TextBox 5"/>
          <p:cNvSpPr txBox="1">
            <a:spLocks noChangeArrowheads="1"/>
          </p:cNvSpPr>
          <p:nvPr/>
        </p:nvSpPr>
        <p:spPr bwMode="auto">
          <a:xfrm>
            <a:off x="3786188" y="2928938"/>
            <a:ext cx="1928812" cy="584200"/>
          </a:xfrm>
          <a:prstGeom prst="rect">
            <a:avLst/>
          </a:prstGeom>
          <a:blipFill dpi="0" rotWithShape="1">
            <a:blip r:embed="rId4"/>
            <a:srcRect/>
            <a:tile tx="0" ty="0" sx="100000" sy="100000" flip="none" algn="tl"/>
          </a:blipFill>
          <a:ln w="9525">
            <a:noFill/>
            <a:miter lim="800000"/>
            <a:headEnd/>
            <a:tailEnd/>
          </a:ln>
        </p:spPr>
        <p:txBody>
          <a:bodyPr>
            <a:spAutoFit/>
          </a:bodyPr>
          <a:lstStyle/>
          <a:p>
            <a:pPr algn="ctr" eaLnBrk="0" hangingPunct="0"/>
            <a:r>
              <a:rPr lang="en-US" sz="1600"/>
              <a:t>Aktualisasi diri</a:t>
            </a:r>
          </a:p>
          <a:p>
            <a:pPr algn="ctr" eaLnBrk="0" hangingPunct="0"/>
            <a:r>
              <a:rPr lang="en-US" sz="1600"/>
              <a:t>(Sukses, kuasa)</a:t>
            </a:r>
          </a:p>
        </p:txBody>
      </p:sp>
      <p:sp>
        <p:nvSpPr>
          <p:cNvPr id="103430" name="TextBox 7"/>
          <p:cNvSpPr txBox="1">
            <a:spLocks noChangeArrowheads="1"/>
          </p:cNvSpPr>
          <p:nvPr/>
        </p:nvSpPr>
        <p:spPr bwMode="auto">
          <a:xfrm>
            <a:off x="2786063" y="4357688"/>
            <a:ext cx="3929062" cy="584200"/>
          </a:xfrm>
          <a:prstGeom prst="rect">
            <a:avLst/>
          </a:prstGeom>
          <a:blipFill dpi="0" rotWithShape="1">
            <a:blip r:embed="rId3"/>
            <a:srcRect/>
            <a:tile tx="0" ty="0" sx="100000" sy="100000" flip="none" algn="tl"/>
          </a:blipFill>
          <a:ln w="9525">
            <a:noFill/>
            <a:miter lim="800000"/>
            <a:headEnd/>
            <a:tailEnd/>
          </a:ln>
        </p:spPr>
        <p:txBody>
          <a:bodyPr>
            <a:spAutoFit/>
          </a:bodyPr>
          <a:lstStyle/>
          <a:p>
            <a:pPr algn="ctr" eaLnBrk="0" hangingPunct="0"/>
            <a:r>
              <a:rPr lang="en-US" sz="1600"/>
              <a:t>Kebutuhan Sosial</a:t>
            </a:r>
          </a:p>
          <a:p>
            <a:pPr algn="ctr" eaLnBrk="0" hangingPunct="0"/>
            <a:r>
              <a:rPr lang="en-US" sz="1600"/>
              <a:t>(Dihormati,  Berteman, rasa memiliki)</a:t>
            </a:r>
          </a:p>
        </p:txBody>
      </p:sp>
      <p:sp>
        <p:nvSpPr>
          <p:cNvPr id="103431" name="TextBox 8"/>
          <p:cNvSpPr txBox="1">
            <a:spLocks noChangeArrowheads="1"/>
          </p:cNvSpPr>
          <p:nvPr/>
        </p:nvSpPr>
        <p:spPr bwMode="auto">
          <a:xfrm>
            <a:off x="3357563" y="3643313"/>
            <a:ext cx="2714625" cy="584200"/>
          </a:xfrm>
          <a:prstGeom prst="rect">
            <a:avLst/>
          </a:prstGeom>
          <a:blipFill dpi="0" rotWithShape="1">
            <a:blip r:embed="rId5"/>
            <a:srcRect/>
            <a:tile tx="0" ty="0" sx="100000" sy="100000" flip="none" algn="tl"/>
          </a:blipFill>
          <a:ln w="9525">
            <a:noFill/>
            <a:miter lim="800000"/>
            <a:headEnd/>
            <a:tailEnd/>
          </a:ln>
        </p:spPr>
        <p:txBody>
          <a:bodyPr>
            <a:spAutoFit/>
          </a:bodyPr>
          <a:lstStyle/>
          <a:p>
            <a:pPr algn="ctr" eaLnBrk="0" hangingPunct="0"/>
            <a:r>
              <a:rPr lang="en-US" sz="1600"/>
              <a:t>Kebutuhan Ego</a:t>
            </a:r>
          </a:p>
          <a:p>
            <a:pPr algn="ctr" eaLnBrk="0" hangingPunct="0"/>
            <a:r>
              <a:rPr lang="en-US" sz="1600"/>
              <a:t>(Status, percaya diri, harga)</a:t>
            </a:r>
          </a:p>
        </p:txBody>
      </p:sp>
      <p:sp>
        <p:nvSpPr>
          <p:cNvPr id="103432" name="TextBox 9"/>
          <p:cNvSpPr txBox="1">
            <a:spLocks noChangeArrowheads="1"/>
          </p:cNvSpPr>
          <p:nvPr/>
        </p:nvSpPr>
        <p:spPr bwMode="auto">
          <a:xfrm>
            <a:off x="2214563" y="5072063"/>
            <a:ext cx="5000625" cy="584200"/>
          </a:xfrm>
          <a:prstGeom prst="rect">
            <a:avLst/>
          </a:prstGeom>
          <a:blipFill dpi="0" rotWithShape="1">
            <a:blip r:embed="rId3"/>
            <a:srcRect/>
            <a:tile tx="0" ty="0" sx="100000" sy="100000" flip="none" algn="tl"/>
          </a:blipFill>
          <a:ln w="9525">
            <a:noFill/>
            <a:miter lim="800000"/>
            <a:headEnd/>
            <a:tailEnd/>
          </a:ln>
        </p:spPr>
        <p:txBody>
          <a:bodyPr>
            <a:spAutoFit/>
          </a:bodyPr>
          <a:lstStyle/>
          <a:p>
            <a:pPr algn="ctr" eaLnBrk="0" hangingPunct="0"/>
            <a:r>
              <a:rPr lang="en-US" sz="1600"/>
              <a:t>Kebutuhan rasa aman dan keamanan</a:t>
            </a:r>
          </a:p>
          <a:p>
            <a:pPr algn="ctr" eaLnBrk="0" hangingPunct="0"/>
            <a:r>
              <a:rPr lang="en-US" sz="1600"/>
              <a:t>(Perlindungan, Peraturan dan Undang-Undang)</a:t>
            </a:r>
          </a:p>
        </p:txBody>
      </p:sp>
      <p:cxnSp>
        <p:nvCxnSpPr>
          <p:cNvPr id="12" name="Straight Arrow Connector 11"/>
          <p:cNvCxnSpPr/>
          <p:nvPr/>
        </p:nvCxnSpPr>
        <p:spPr>
          <a:xfrm rot="5400000" flipH="1" flipV="1">
            <a:off x="5929313" y="3857625"/>
            <a:ext cx="485933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2"/>
          <p:cNvSpPr>
            <a:spLocks noGrp="1"/>
          </p:cNvSpPr>
          <p:nvPr>
            <p:ph type="title"/>
          </p:nvPr>
        </p:nvSpPr>
        <p:spPr/>
        <p:txBody>
          <a:bodyPr/>
          <a:lstStyle/>
          <a:p>
            <a:pPr eaLnBrk="1" hangingPunct="1"/>
            <a:r>
              <a:rPr lang="en-US" sz="3200" smtClean="0"/>
              <a:t>Motivasi dan strategi pemasaran</a:t>
            </a:r>
          </a:p>
        </p:txBody>
      </p:sp>
      <p:sp>
        <p:nvSpPr>
          <p:cNvPr id="2" name="Content Placeholder 1"/>
          <p:cNvSpPr>
            <a:spLocks noGrp="1"/>
          </p:cNvSpPr>
          <p:nvPr>
            <p:ph idx="1"/>
          </p:nvPr>
        </p:nvSpPr>
        <p:spPr>
          <a:xfrm>
            <a:off x="285750" y="1285875"/>
            <a:ext cx="8472488" cy="4929188"/>
          </a:xfrm>
        </p:spPr>
        <p:txBody>
          <a:bodyPr rtlCol="0">
            <a:normAutofit fontScale="70000" lnSpcReduction="20000"/>
          </a:bodyPr>
          <a:lstStyle/>
          <a:p>
            <a:pPr marL="274320" indent="-274320" algn="just" eaLnBrk="1" fontAlgn="auto" hangingPunct="1">
              <a:lnSpc>
                <a:spcPct val="160000"/>
              </a:lnSpc>
              <a:spcBef>
                <a:spcPts val="0"/>
              </a:spcBef>
              <a:spcAft>
                <a:spcPts val="0"/>
              </a:spcAft>
              <a:buFont typeface="Wingdings 2"/>
              <a:buNone/>
              <a:defRPr/>
            </a:pPr>
            <a:r>
              <a:rPr lang="en-US" dirty="0" err="1" smtClean="0">
                <a:latin typeface="Century Schoolbook" pitchFamily="18" charset="0"/>
              </a:rPr>
              <a:t>Dua</a:t>
            </a:r>
            <a:r>
              <a:rPr lang="en-US" dirty="0" smtClean="0">
                <a:latin typeface="Century Schoolbook" pitchFamily="18" charset="0"/>
              </a:rPr>
              <a:t> </a:t>
            </a:r>
            <a:r>
              <a:rPr lang="en-US" dirty="0" err="1" smtClean="0">
                <a:latin typeface="Century Schoolbook" pitchFamily="18" charset="0"/>
              </a:rPr>
              <a:t>aplikasi</a:t>
            </a:r>
            <a:r>
              <a:rPr lang="en-US" dirty="0" smtClean="0">
                <a:latin typeface="Century Schoolbook" pitchFamily="18" charset="0"/>
              </a:rPr>
              <a:t> </a:t>
            </a:r>
            <a:r>
              <a:rPr lang="en-US" dirty="0" err="1" smtClean="0">
                <a:latin typeface="Century Schoolbook" pitchFamily="18" charset="0"/>
              </a:rPr>
              <a:t>penting</a:t>
            </a:r>
            <a:r>
              <a:rPr lang="en-US" dirty="0" smtClean="0">
                <a:latin typeface="Century Schoolbook" pitchFamily="18" charset="0"/>
              </a:rPr>
              <a:t> </a:t>
            </a:r>
            <a:r>
              <a:rPr lang="en-US" dirty="0" err="1" smtClean="0">
                <a:latin typeface="Century Schoolbook" pitchFamily="18" charset="0"/>
              </a:rPr>
              <a:t>dari</a:t>
            </a:r>
            <a:r>
              <a:rPr lang="en-US" dirty="0" smtClean="0">
                <a:latin typeface="Century Schoolbook" pitchFamily="18" charset="0"/>
              </a:rPr>
              <a:t> </a:t>
            </a:r>
            <a:r>
              <a:rPr lang="en-US" dirty="0" err="1" smtClean="0">
                <a:latin typeface="Century Schoolbook" pitchFamily="18" charset="0"/>
              </a:rPr>
              <a:t>teori</a:t>
            </a:r>
            <a:r>
              <a:rPr lang="en-US" dirty="0" smtClean="0">
                <a:latin typeface="Century Schoolbook" pitchFamily="18" charset="0"/>
              </a:rPr>
              <a:t> </a:t>
            </a:r>
            <a:r>
              <a:rPr lang="en-US" dirty="0" err="1" smtClean="0">
                <a:latin typeface="Century Schoolbook" pitchFamily="18" charset="0"/>
              </a:rPr>
              <a:t>motivasi</a:t>
            </a:r>
            <a:r>
              <a:rPr lang="en-US" dirty="0" smtClean="0">
                <a:latin typeface="Century Schoolbook" pitchFamily="18" charset="0"/>
              </a:rPr>
              <a:t> </a:t>
            </a:r>
            <a:r>
              <a:rPr lang="en-US" dirty="0" err="1" smtClean="0">
                <a:latin typeface="Century Schoolbook" pitchFamily="18" charset="0"/>
              </a:rPr>
              <a:t>adalah</a:t>
            </a:r>
            <a:r>
              <a:rPr lang="en-US" dirty="0" smtClean="0">
                <a:latin typeface="Century Schoolbook" pitchFamily="18" charset="0"/>
              </a:rPr>
              <a:t>:</a:t>
            </a:r>
          </a:p>
          <a:p>
            <a:pPr marL="514350" indent="-514350" algn="just" eaLnBrk="1" fontAlgn="auto" hangingPunct="1">
              <a:lnSpc>
                <a:spcPct val="160000"/>
              </a:lnSpc>
              <a:spcBef>
                <a:spcPts val="0"/>
              </a:spcBef>
              <a:spcAft>
                <a:spcPts val="0"/>
              </a:spcAft>
              <a:buFont typeface="Wingdings 2"/>
              <a:buNone/>
              <a:defRPr/>
            </a:pPr>
            <a:r>
              <a:rPr lang="en-US" dirty="0" smtClean="0">
                <a:latin typeface="Century Schoolbook" pitchFamily="18" charset="0"/>
              </a:rPr>
              <a:t>1.   </a:t>
            </a:r>
            <a:r>
              <a:rPr lang="en-US" dirty="0" err="1" smtClean="0">
                <a:latin typeface="Century Schoolbook" pitchFamily="18" charset="0"/>
              </a:rPr>
              <a:t>Segmentasi</a:t>
            </a:r>
            <a:r>
              <a:rPr lang="en-US" dirty="0" smtClean="0">
                <a:latin typeface="Century Schoolbook" pitchFamily="18" charset="0"/>
              </a:rPr>
              <a:t>   </a:t>
            </a:r>
          </a:p>
          <a:p>
            <a:pPr marL="514350" indent="-514350" algn="just" eaLnBrk="1" fontAlgn="auto" hangingPunct="1">
              <a:lnSpc>
                <a:spcPct val="160000"/>
              </a:lnSpc>
              <a:spcBef>
                <a:spcPts val="0"/>
              </a:spcBef>
              <a:spcAft>
                <a:spcPts val="0"/>
              </a:spcAft>
              <a:buFont typeface="Wingdings 2"/>
              <a:buNone/>
              <a:defRPr/>
            </a:pPr>
            <a:r>
              <a:rPr lang="en-US" dirty="0" smtClean="0">
                <a:latin typeface="Century Schoolbook" pitchFamily="18" charset="0"/>
              </a:rPr>
              <a:t>      </a:t>
            </a:r>
            <a:r>
              <a:rPr lang="en-US" dirty="0" err="1" smtClean="0">
                <a:latin typeface="Century Schoolbook" pitchFamily="18" charset="0"/>
              </a:rPr>
              <a:t>Pemasar</a:t>
            </a:r>
            <a:r>
              <a:rPr lang="en-US" dirty="0" smtClean="0">
                <a:latin typeface="Century Schoolbook" pitchFamily="18" charset="0"/>
              </a:rPr>
              <a:t> </a:t>
            </a:r>
            <a:r>
              <a:rPr lang="en-US" dirty="0" err="1" smtClean="0">
                <a:latin typeface="Century Schoolbook" pitchFamily="18" charset="0"/>
              </a:rPr>
              <a:t>bisa</a:t>
            </a:r>
            <a:r>
              <a:rPr lang="en-US" dirty="0" smtClean="0">
                <a:latin typeface="Century Schoolbook" pitchFamily="18" charset="0"/>
              </a:rPr>
              <a:t> </a:t>
            </a:r>
            <a:r>
              <a:rPr lang="en-US" dirty="0" err="1" smtClean="0">
                <a:latin typeface="Century Schoolbook" pitchFamily="18" charset="0"/>
              </a:rPr>
              <a:t>menggunakan</a:t>
            </a:r>
            <a:r>
              <a:rPr lang="en-US" dirty="0" smtClean="0">
                <a:latin typeface="Century Schoolbook" pitchFamily="18" charset="0"/>
              </a:rPr>
              <a:t> </a:t>
            </a:r>
            <a:r>
              <a:rPr lang="en-US" dirty="0" err="1" smtClean="0">
                <a:latin typeface="Century Schoolbook" pitchFamily="18" charset="0"/>
              </a:rPr>
              <a:t>teori</a:t>
            </a:r>
            <a:r>
              <a:rPr lang="en-US" dirty="0" smtClean="0">
                <a:latin typeface="Century Schoolbook" pitchFamily="18" charset="0"/>
              </a:rPr>
              <a:t> </a:t>
            </a:r>
            <a:r>
              <a:rPr lang="en-US" dirty="0" err="1" smtClean="0">
                <a:latin typeface="Century Schoolbook" pitchFamily="18" charset="0"/>
              </a:rPr>
              <a:t>motivasi</a:t>
            </a:r>
            <a:r>
              <a:rPr lang="en-US" dirty="0" smtClean="0">
                <a:latin typeface="Century Schoolbook" pitchFamily="18" charset="0"/>
              </a:rPr>
              <a:t>  Maslow </a:t>
            </a:r>
            <a:r>
              <a:rPr lang="en-US" dirty="0" err="1" smtClean="0">
                <a:latin typeface="Century Schoolbook" pitchFamily="18" charset="0"/>
              </a:rPr>
              <a:t>sebagai</a:t>
            </a:r>
            <a:r>
              <a:rPr lang="en-US" dirty="0" smtClean="0">
                <a:latin typeface="Century Schoolbook" pitchFamily="18" charset="0"/>
              </a:rPr>
              <a:t> </a:t>
            </a:r>
            <a:r>
              <a:rPr lang="en-US" dirty="0" err="1" smtClean="0">
                <a:latin typeface="Century Schoolbook" pitchFamily="18" charset="0"/>
              </a:rPr>
              <a:t>dasar</a:t>
            </a:r>
            <a:r>
              <a:rPr lang="en-US" dirty="0" smtClean="0">
                <a:latin typeface="Century Schoolbook" pitchFamily="18" charset="0"/>
              </a:rPr>
              <a:t> </a:t>
            </a:r>
            <a:r>
              <a:rPr lang="en-US" dirty="0" err="1" smtClean="0">
                <a:latin typeface="Century Schoolbook" pitchFamily="18" charset="0"/>
              </a:rPr>
              <a:t>untuk</a:t>
            </a:r>
            <a:r>
              <a:rPr lang="en-US" dirty="0" smtClean="0">
                <a:latin typeface="Century Schoolbook" pitchFamily="18" charset="0"/>
              </a:rPr>
              <a:t> </a:t>
            </a:r>
            <a:r>
              <a:rPr lang="en-US" dirty="0" err="1" smtClean="0">
                <a:latin typeface="Century Schoolbook" pitchFamily="18" charset="0"/>
              </a:rPr>
              <a:t>melakukan</a:t>
            </a:r>
            <a:r>
              <a:rPr lang="en-US" dirty="0" smtClean="0">
                <a:latin typeface="Century Schoolbook" pitchFamily="18" charset="0"/>
              </a:rPr>
              <a:t> </a:t>
            </a:r>
            <a:r>
              <a:rPr lang="en-US" dirty="0" err="1" smtClean="0">
                <a:latin typeface="Century Schoolbook" pitchFamily="18" charset="0"/>
              </a:rPr>
              <a:t>segmentasi</a:t>
            </a:r>
            <a:r>
              <a:rPr lang="en-US" dirty="0" smtClean="0">
                <a:latin typeface="Century Schoolbook" pitchFamily="18" charset="0"/>
              </a:rPr>
              <a:t> </a:t>
            </a:r>
            <a:r>
              <a:rPr lang="en-US" dirty="0" err="1" smtClean="0">
                <a:latin typeface="Century Schoolbook" pitchFamily="18" charset="0"/>
              </a:rPr>
              <a:t>pasar</a:t>
            </a:r>
            <a:r>
              <a:rPr lang="en-US" dirty="0" smtClean="0">
                <a:latin typeface="Century Schoolbook" pitchFamily="18" charset="0"/>
              </a:rPr>
              <a:t>. </a:t>
            </a:r>
            <a:r>
              <a:rPr lang="en-US" dirty="0" err="1" smtClean="0">
                <a:latin typeface="Century Schoolbook" pitchFamily="18" charset="0"/>
              </a:rPr>
              <a:t>Produk</a:t>
            </a:r>
            <a:r>
              <a:rPr lang="en-US" dirty="0" smtClean="0">
                <a:latin typeface="Century Schoolbook" pitchFamily="18" charset="0"/>
              </a:rPr>
              <a:t> </a:t>
            </a:r>
            <a:r>
              <a:rPr lang="en-US" dirty="0" err="1" smtClean="0">
                <a:latin typeface="Century Schoolbook" pitchFamily="18" charset="0"/>
              </a:rPr>
              <a:t>atau</a:t>
            </a:r>
            <a:r>
              <a:rPr lang="en-US" dirty="0" smtClean="0">
                <a:latin typeface="Century Schoolbook" pitchFamily="18" charset="0"/>
              </a:rPr>
              <a:t> </a:t>
            </a:r>
            <a:r>
              <a:rPr lang="en-US" dirty="0" err="1" smtClean="0">
                <a:latin typeface="Century Schoolbook" pitchFamily="18" charset="0"/>
              </a:rPr>
              <a:t>jasa</a:t>
            </a:r>
            <a:r>
              <a:rPr lang="en-US" dirty="0" smtClean="0">
                <a:latin typeface="Century Schoolbook" pitchFamily="18" charset="0"/>
              </a:rPr>
              <a:t> yang  </a:t>
            </a:r>
            <a:r>
              <a:rPr lang="en-US" dirty="0" err="1" smtClean="0">
                <a:latin typeface="Century Schoolbook" pitchFamily="18" charset="0"/>
              </a:rPr>
              <a:t>dipasarkan</a:t>
            </a:r>
            <a:r>
              <a:rPr lang="en-US" dirty="0" smtClean="0">
                <a:latin typeface="Century Schoolbook" pitchFamily="18" charset="0"/>
              </a:rPr>
              <a:t> </a:t>
            </a:r>
            <a:r>
              <a:rPr lang="en-US" dirty="0" err="1" smtClean="0">
                <a:latin typeface="Century Schoolbook" pitchFamily="18" charset="0"/>
              </a:rPr>
              <a:t>bisa</a:t>
            </a:r>
            <a:r>
              <a:rPr lang="en-US" dirty="0" smtClean="0">
                <a:latin typeface="Century Schoolbook" pitchFamily="18" charset="0"/>
              </a:rPr>
              <a:t> </a:t>
            </a:r>
            <a:r>
              <a:rPr lang="en-US" dirty="0" err="1" smtClean="0">
                <a:latin typeface="Century Schoolbook" pitchFamily="18" charset="0"/>
              </a:rPr>
              <a:t>untuk</a:t>
            </a:r>
            <a:r>
              <a:rPr lang="en-US" dirty="0" smtClean="0">
                <a:latin typeface="Century Schoolbook" pitchFamily="18" charset="0"/>
              </a:rPr>
              <a:t> target </a:t>
            </a:r>
            <a:r>
              <a:rPr lang="en-US" dirty="0" err="1" smtClean="0">
                <a:latin typeface="Century Schoolbook" pitchFamily="18" charset="0"/>
              </a:rPr>
              <a:t>pasar</a:t>
            </a:r>
            <a:r>
              <a:rPr lang="en-US" dirty="0" smtClean="0">
                <a:latin typeface="Century Schoolbook" pitchFamily="18" charset="0"/>
              </a:rPr>
              <a:t> </a:t>
            </a:r>
            <a:r>
              <a:rPr lang="en-US" dirty="0" err="1" smtClean="0">
                <a:latin typeface="Century Schoolbook" pitchFamily="18" charset="0"/>
              </a:rPr>
              <a:t>berdasarkan</a:t>
            </a:r>
            <a:r>
              <a:rPr lang="en-US" dirty="0" smtClean="0">
                <a:latin typeface="Century Schoolbook" pitchFamily="18" charset="0"/>
              </a:rPr>
              <a:t> </a:t>
            </a:r>
            <a:r>
              <a:rPr lang="en-US" dirty="0" err="1" smtClean="0">
                <a:latin typeface="Century Schoolbook" pitchFamily="18" charset="0"/>
              </a:rPr>
              <a:t>tingkat</a:t>
            </a:r>
            <a:r>
              <a:rPr lang="en-US" dirty="0" smtClean="0">
                <a:latin typeface="Century Schoolbook" pitchFamily="18" charset="0"/>
              </a:rPr>
              <a:t> </a:t>
            </a:r>
            <a:r>
              <a:rPr lang="en-US" dirty="0" err="1" smtClean="0">
                <a:latin typeface="Century Schoolbook" pitchFamily="18" charset="0"/>
              </a:rPr>
              <a:t>kebutuhan</a:t>
            </a:r>
            <a:r>
              <a:rPr lang="en-US" dirty="0" smtClean="0">
                <a:latin typeface="Century Schoolbook" pitchFamily="18" charset="0"/>
              </a:rPr>
              <a:t> </a:t>
            </a:r>
            <a:r>
              <a:rPr lang="en-US" dirty="0" err="1" smtClean="0">
                <a:latin typeface="Century Schoolbook" pitchFamily="18" charset="0"/>
              </a:rPr>
              <a:t>konsumen</a:t>
            </a:r>
            <a:r>
              <a:rPr lang="en-US" dirty="0" smtClean="0">
                <a:latin typeface="Century Schoolbook" pitchFamily="18" charset="0"/>
              </a:rPr>
              <a:t>.</a:t>
            </a:r>
          </a:p>
          <a:p>
            <a:pPr marL="514350" indent="-514350" algn="just" eaLnBrk="1" fontAlgn="auto" hangingPunct="1">
              <a:lnSpc>
                <a:spcPct val="160000"/>
              </a:lnSpc>
              <a:spcBef>
                <a:spcPts val="0"/>
              </a:spcBef>
              <a:spcAft>
                <a:spcPts val="0"/>
              </a:spcAft>
              <a:buFont typeface="Wingdings 2"/>
              <a:buNone/>
              <a:defRPr/>
            </a:pPr>
            <a:r>
              <a:rPr lang="en-US" dirty="0" smtClean="0">
                <a:latin typeface="Century Schoolbook" pitchFamily="18" charset="0"/>
              </a:rPr>
              <a:t>      </a:t>
            </a:r>
            <a:r>
              <a:rPr lang="en-US" i="1" dirty="0" err="1" smtClean="0">
                <a:latin typeface="Century Schoolbook" pitchFamily="18" charset="0"/>
              </a:rPr>
              <a:t>Misal</a:t>
            </a:r>
            <a:r>
              <a:rPr lang="en-US" dirty="0" smtClean="0">
                <a:latin typeface="Century Schoolbook" pitchFamily="18" charset="0"/>
              </a:rPr>
              <a:t>: </a:t>
            </a:r>
            <a:r>
              <a:rPr lang="en-US" dirty="0" err="1" smtClean="0">
                <a:latin typeface="Century Schoolbook" pitchFamily="18" charset="0"/>
              </a:rPr>
              <a:t>Membeli</a:t>
            </a:r>
            <a:r>
              <a:rPr lang="en-US" dirty="0" smtClean="0">
                <a:latin typeface="Century Schoolbook" pitchFamily="18" charset="0"/>
              </a:rPr>
              <a:t> </a:t>
            </a:r>
            <a:r>
              <a:rPr lang="en-US" dirty="0" err="1" smtClean="0">
                <a:latin typeface="Century Schoolbook" pitchFamily="18" charset="0"/>
              </a:rPr>
              <a:t>rumah</a:t>
            </a:r>
            <a:r>
              <a:rPr lang="en-US" dirty="0" smtClean="0">
                <a:latin typeface="Century Schoolbook" pitchFamily="18" charset="0"/>
              </a:rPr>
              <a:t> </a:t>
            </a:r>
            <a:r>
              <a:rPr lang="en-US" dirty="0" err="1" smtClean="0">
                <a:latin typeface="Century Schoolbook" pitchFamily="18" charset="0"/>
              </a:rPr>
              <a:t>mewah</a:t>
            </a:r>
            <a:r>
              <a:rPr lang="en-US" dirty="0" smtClean="0">
                <a:latin typeface="Century Schoolbook" pitchFamily="18" charset="0"/>
              </a:rPr>
              <a:t> </a:t>
            </a:r>
            <a:r>
              <a:rPr lang="en-US" dirty="0" err="1" smtClean="0">
                <a:latin typeface="Century Schoolbook" pitchFamily="18" charset="0"/>
              </a:rPr>
              <a:t>di</a:t>
            </a:r>
            <a:r>
              <a:rPr lang="en-US" dirty="0" smtClean="0">
                <a:latin typeface="Century Schoolbook" pitchFamily="18" charset="0"/>
              </a:rPr>
              <a:t> </a:t>
            </a:r>
            <a:r>
              <a:rPr lang="en-US" dirty="0" err="1" smtClean="0">
                <a:latin typeface="Century Schoolbook" pitchFamily="18" charset="0"/>
              </a:rPr>
              <a:t>perumahan</a:t>
            </a:r>
            <a:r>
              <a:rPr lang="en-US" dirty="0" smtClean="0">
                <a:latin typeface="Century Schoolbook" pitchFamily="18" charset="0"/>
              </a:rPr>
              <a:t> elite </a:t>
            </a:r>
            <a:r>
              <a:rPr lang="en-US" dirty="0" err="1" smtClean="0">
                <a:latin typeface="Century Schoolbook" pitchFamily="18" charset="0"/>
              </a:rPr>
              <a:t>diperuntukkan</a:t>
            </a:r>
            <a:r>
              <a:rPr lang="en-US" dirty="0" smtClean="0">
                <a:latin typeface="Century Schoolbook" pitchFamily="18" charset="0"/>
              </a:rPr>
              <a:t> </a:t>
            </a:r>
            <a:r>
              <a:rPr lang="en-US" dirty="0" err="1" smtClean="0">
                <a:latin typeface="Century Schoolbook" pitchFamily="18" charset="0"/>
              </a:rPr>
              <a:t>bagi</a:t>
            </a:r>
            <a:r>
              <a:rPr lang="en-US" dirty="0" smtClean="0">
                <a:latin typeface="Century Schoolbook" pitchFamily="18" charset="0"/>
              </a:rPr>
              <a:t> </a:t>
            </a:r>
            <a:r>
              <a:rPr lang="en-US" dirty="0" err="1" smtClean="0">
                <a:latin typeface="Century Schoolbook" pitchFamily="18" charset="0"/>
              </a:rPr>
              <a:t>konsumen</a:t>
            </a:r>
            <a:r>
              <a:rPr lang="en-US" dirty="0" smtClean="0">
                <a:latin typeface="Century Schoolbook" pitchFamily="18" charset="0"/>
              </a:rPr>
              <a:t> yang </a:t>
            </a:r>
            <a:r>
              <a:rPr lang="en-US" dirty="0" err="1" smtClean="0">
                <a:latin typeface="Century Schoolbook" pitchFamily="18" charset="0"/>
              </a:rPr>
              <a:t>memiliki</a:t>
            </a:r>
            <a:r>
              <a:rPr lang="en-US" dirty="0" smtClean="0">
                <a:latin typeface="Century Schoolbook" pitchFamily="18" charset="0"/>
              </a:rPr>
              <a:t> </a:t>
            </a:r>
            <a:r>
              <a:rPr lang="en-US" dirty="0" err="1" smtClean="0">
                <a:latin typeface="Century Schoolbook" pitchFamily="18" charset="0"/>
              </a:rPr>
              <a:t>kebutuhan</a:t>
            </a:r>
            <a:r>
              <a:rPr lang="en-US" dirty="0" smtClean="0">
                <a:latin typeface="Century Schoolbook" pitchFamily="18" charset="0"/>
              </a:rPr>
              <a:t> </a:t>
            </a:r>
            <a:r>
              <a:rPr lang="en-US" dirty="0" err="1" smtClean="0">
                <a:latin typeface="Century Schoolbook" pitchFamily="18" charset="0"/>
              </a:rPr>
              <a:t>akan</a:t>
            </a:r>
            <a:r>
              <a:rPr lang="en-US" dirty="0" smtClean="0">
                <a:latin typeface="Century Schoolbook" pitchFamily="18" charset="0"/>
              </a:rPr>
              <a:t> ego </a:t>
            </a:r>
            <a:r>
              <a:rPr lang="en-US" dirty="0" err="1" smtClean="0">
                <a:latin typeface="Century Schoolbook" pitchFamily="18" charset="0"/>
              </a:rPr>
              <a:t>dan</a:t>
            </a:r>
            <a:r>
              <a:rPr lang="en-US" dirty="0" smtClean="0">
                <a:latin typeface="Century Schoolbook" pitchFamily="18" charset="0"/>
              </a:rPr>
              <a:t> </a:t>
            </a:r>
            <a:r>
              <a:rPr lang="en-US" dirty="0" err="1" smtClean="0">
                <a:latin typeface="Century Schoolbook" pitchFamily="18" charset="0"/>
              </a:rPr>
              <a:t>aktualisasi</a:t>
            </a:r>
            <a:r>
              <a:rPr lang="en-US" dirty="0" smtClean="0">
                <a:latin typeface="Century Schoolbook" pitchFamily="18" charset="0"/>
              </a:rPr>
              <a:t> </a:t>
            </a:r>
            <a:r>
              <a:rPr lang="en-US" dirty="0" err="1" smtClean="0">
                <a:latin typeface="Century Schoolbook" pitchFamily="18" charset="0"/>
              </a:rPr>
              <a:t>diri</a:t>
            </a:r>
            <a:r>
              <a:rPr lang="en-US" dirty="0" smtClean="0">
                <a:latin typeface="Century Schoolbook" pitchFamily="18" charset="0"/>
              </a:rPr>
              <a: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2"/>
          <p:cNvSpPr>
            <a:spLocks noGrp="1"/>
          </p:cNvSpPr>
          <p:nvPr>
            <p:ph type="title"/>
          </p:nvPr>
        </p:nvSpPr>
        <p:spPr/>
        <p:txBody>
          <a:bodyPr/>
          <a:lstStyle/>
          <a:p>
            <a:pPr eaLnBrk="1" hangingPunct="1"/>
            <a:r>
              <a:rPr lang="en-US" sz="2400" smtClean="0"/>
              <a:t>Motivasi dan strategi pemasaran</a:t>
            </a:r>
          </a:p>
        </p:txBody>
      </p:sp>
      <p:sp>
        <p:nvSpPr>
          <p:cNvPr id="2" name="Content Placeholder 1"/>
          <p:cNvSpPr>
            <a:spLocks noGrp="1"/>
          </p:cNvSpPr>
          <p:nvPr>
            <p:ph idx="1"/>
          </p:nvPr>
        </p:nvSpPr>
        <p:spPr>
          <a:xfrm>
            <a:off x="500063" y="1285875"/>
            <a:ext cx="8229600" cy="4911725"/>
          </a:xfrm>
        </p:spPr>
        <p:txBody>
          <a:bodyPr rtlCol="0">
            <a:normAutofit fontScale="70000" lnSpcReduction="20000"/>
          </a:bodyPr>
          <a:lstStyle/>
          <a:p>
            <a:pPr marL="514350" indent="-514350" algn="just" eaLnBrk="1" fontAlgn="auto" hangingPunct="1">
              <a:lnSpc>
                <a:spcPct val="160000"/>
              </a:lnSpc>
              <a:spcBef>
                <a:spcPts val="0"/>
              </a:spcBef>
              <a:spcAft>
                <a:spcPts val="0"/>
              </a:spcAft>
              <a:buFont typeface="Wingdings 2"/>
              <a:buNone/>
              <a:defRPr/>
            </a:pPr>
            <a:r>
              <a:rPr lang="en-US" dirty="0" smtClean="0">
                <a:latin typeface="Century Schoolbook" pitchFamily="18" charset="0"/>
              </a:rPr>
              <a:t>2.  Positioning</a:t>
            </a:r>
          </a:p>
          <a:p>
            <a:pPr marL="514350" indent="-514350" algn="just" eaLnBrk="1" fontAlgn="auto" hangingPunct="1">
              <a:lnSpc>
                <a:spcPct val="160000"/>
              </a:lnSpc>
              <a:spcBef>
                <a:spcPts val="0"/>
              </a:spcBef>
              <a:spcAft>
                <a:spcPts val="0"/>
              </a:spcAft>
              <a:buFont typeface="Wingdings 2"/>
              <a:buNone/>
              <a:defRPr/>
            </a:pPr>
            <a:r>
              <a:rPr lang="en-US" dirty="0" smtClean="0">
                <a:latin typeface="Century Schoolbook" pitchFamily="18" charset="0"/>
              </a:rPr>
              <a:t>      </a:t>
            </a:r>
            <a:r>
              <a:rPr lang="en-US" dirty="0" err="1" smtClean="0">
                <a:latin typeface="Century Schoolbook" pitchFamily="18" charset="0"/>
              </a:rPr>
              <a:t>Hirarki</a:t>
            </a:r>
            <a:r>
              <a:rPr lang="en-US" dirty="0" smtClean="0">
                <a:latin typeface="Century Schoolbook" pitchFamily="18" charset="0"/>
              </a:rPr>
              <a:t> </a:t>
            </a:r>
            <a:r>
              <a:rPr lang="en-US" dirty="0" err="1" smtClean="0">
                <a:latin typeface="Century Schoolbook" pitchFamily="18" charset="0"/>
              </a:rPr>
              <a:t>kebutuhan</a:t>
            </a:r>
            <a:r>
              <a:rPr lang="en-US" dirty="0" smtClean="0">
                <a:latin typeface="Century Schoolbook" pitchFamily="18" charset="0"/>
              </a:rPr>
              <a:t> </a:t>
            </a:r>
            <a:r>
              <a:rPr lang="en-US" dirty="0" err="1" smtClean="0">
                <a:latin typeface="Century Schoolbook" pitchFamily="18" charset="0"/>
              </a:rPr>
              <a:t>dari</a:t>
            </a:r>
            <a:r>
              <a:rPr lang="en-US" dirty="0" smtClean="0">
                <a:latin typeface="Century Schoolbook" pitchFamily="18" charset="0"/>
              </a:rPr>
              <a:t> Maslow </a:t>
            </a:r>
            <a:r>
              <a:rPr lang="en-US" dirty="0" err="1" smtClean="0">
                <a:latin typeface="Century Schoolbook" pitchFamily="18" charset="0"/>
              </a:rPr>
              <a:t>bisa</a:t>
            </a:r>
            <a:r>
              <a:rPr lang="en-US" dirty="0" smtClean="0">
                <a:latin typeface="Century Schoolbook" pitchFamily="18" charset="0"/>
              </a:rPr>
              <a:t> </a:t>
            </a:r>
            <a:r>
              <a:rPr lang="en-US" dirty="0" err="1" smtClean="0">
                <a:latin typeface="Century Schoolbook" pitchFamily="18" charset="0"/>
              </a:rPr>
              <a:t>dimanfaatkan</a:t>
            </a:r>
            <a:r>
              <a:rPr lang="en-US" dirty="0" smtClean="0">
                <a:latin typeface="Century Schoolbook" pitchFamily="18" charset="0"/>
              </a:rPr>
              <a:t> </a:t>
            </a:r>
            <a:r>
              <a:rPr lang="en-US" dirty="0" err="1" smtClean="0">
                <a:latin typeface="Century Schoolbook" pitchFamily="18" charset="0"/>
              </a:rPr>
              <a:t>untuk</a:t>
            </a:r>
            <a:r>
              <a:rPr lang="en-US" dirty="0" smtClean="0">
                <a:latin typeface="Century Schoolbook" pitchFamily="18" charset="0"/>
              </a:rPr>
              <a:t> </a:t>
            </a:r>
            <a:r>
              <a:rPr lang="en-US" dirty="0" err="1" smtClean="0">
                <a:latin typeface="Century Schoolbook" pitchFamily="18" charset="0"/>
              </a:rPr>
              <a:t>melakukan</a:t>
            </a:r>
            <a:r>
              <a:rPr lang="en-US" dirty="0" smtClean="0">
                <a:latin typeface="Century Schoolbook" pitchFamily="18" charset="0"/>
              </a:rPr>
              <a:t> positioning </a:t>
            </a:r>
            <a:r>
              <a:rPr lang="en-US" dirty="0" err="1" smtClean="0">
                <a:latin typeface="Century Schoolbook" pitchFamily="18" charset="0"/>
              </a:rPr>
              <a:t>produk</a:t>
            </a:r>
            <a:r>
              <a:rPr lang="en-US" dirty="0" smtClean="0">
                <a:latin typeface="Century Schoolbook" pitchFamily="18" charset="0"/>
              </a:rPr>
              <a:t>. </a:t>
            </a:r>
          </a:p>
          <a:p>
            <a:pPr marL="514350" indent="-514350" algn="just" eaLnBrk="1" fontAlgn="auto" hangingPunct="1">
              <a:lnSpc>
                <a:spcPct val="160000"/>
              </a:lnSpc>
              <a:spcBef>
                <a:spcPts val="0"/>
              </a:spcBef>
              <a:spcAft>
                <a:spcPts val="0"/>
              </a:spcAft>
              <a:buFont typeface="Wingdings 2"/>
              <a:buNone/>
              <a:defRPr/>
            </a:pPr>
            <a:r>
              <a:rPr lang="en-US" dirty="0" smtClean="0">
                <a:latin typeface="Century Schoolbook" pitchFamily="18" charset="0"/>
              </a:rPr>
              <a:t>      Positioning </a:t>
            </a:r>
            <a:r>
              <a:rPr lang="en-US" dirty="0" err="1" smtClean="0">
                <a:latin typeface="Century Schoolbook" pitchFamily="18" charset="0"/>
              </a:rPr>
              <a:t>adalah</a:t>
            </a:r>
            <a:r>
              <a:rPr lang="en-US" dirty="0" smtClean="0">
                <a:latin typeface="Century Schoolbook" pitchFamily="18" charset="0"/>
              </a:rPr>
              <a:t> </a:t>
            </a:r>
            <a:r>
              <a:rPr lang="en-US" dirty="0" err="1" smtClean="0">
                <a:latin typeface="Century Schoolbook" pitchFamily="18" charset="0"/>
              </a:rPr>
              <a:t>citra</a:t>
            </a:r>
            <a:r>
              <a:rPr lang="en-US" dirty="0" smtClean="0">
                <a:latin typeface="Century Schoolbook" pitchFamily="18" charset="0"/>
              </a:rPr>
              <a:t> </a:t>
            </a:r>
            <a:r>
              <a:rPr lang="en-US" dirty="0" err="1" smtClean="0">
                <a:latin typeface="Century Schoolbook" pitchFamily="18" charset="0"/>
              </a:rPr>
              <a:t>produk</a:t>
            </a:r>
            <a:r>
              <a:rPr lang="en-US" dirty="0" smtClean="0">
                <a:latin typeface="Century Schoolbook" pitchFamily="18" charset="0"/>
              </a:rPr>
              <a:t> yang </a:t>
            </a:r>
            <a:r>
              <a:rPr lang="en-US" dirty="0" err="1" smtClean="0">
                <a:latin typeface="Century Schoolbook" pitchFamily="18" charset="0"/>
              </a:rPr>
              <a:t>ingin</a:t>
            </a:r>
            <a:r>
              <a:rPr lang="en-US" dirty="0" smtClean="0">
                <a:latin typeface="Century Schoolbook" pitchFamily="18" charset="0"/>
              </a:rPr>
              <a:t> </a:t>
            </a:r>
            <a:r>
              <a:rPr lang="en-US" dirty="0" err="1" smtClean="0">
                <a:latin typeface="Century Schoolbook" pitchFamily="18" charset="0"/>
              </a:rPr>
              <a:t>dilihat</a:t>
            </a:r>
            <a:r>
              <a:rPr lang="en-US" dirty="0" smtClean="0">
                <a:latin typeface="Century Schoolbook" pitchFamily="18" charset="0"/>
              </a:rPr>
              <a:t> </a:t>
            </a:r>
            <a:r>
              <a:rPr lang="en-US" dirty="0" err="1" smtClean="0">
                <a:latin typeface="Century Schoolbook" pitchFamily="18" charset="0"/>
              </a:rPr>
              <a:t>oleh</a:t>
            </a:r>
            <a:r>
              <a:rPr lang="en-US" dirty="0" smtClean="0">
                <a:latin typeface="Century Schoolbook" pitchFamily="18" charset="0"/>
              </a:rPr>
              <a:t> </a:t>
            </a:r>
            <a:r>
              <a:rPr lang="en-US" dirty="0" err="1" smtClean="0">
                <a:latin typeface="Century Schoolbook" pitchFamily="18" charset="0"/>
              </a:rPr>
              <a:t>konsumen</a:t>
            </a:r>
            <a:r>
              <a:rPr lang="en-US" dirty="0" smtClean="0">
                <a:latin typeface="Century Schoolbook" pitchFamily="18" charset="0"/>
              </a:rPr>
              <a:t>. </a:t>
            </a:r>
            <a:r>
              <a:rPr lang="en-US" dirty="0" err="1" smtClean="0">
                <a:latin typeface="Century Schoolbook" pitchFamily="18" charset="0"/>
              </a:rPr>
              <a:t>Kunci</a:t>
            </a:r>
            <a:r>
              <a:rPr lang="en-US" dirty="0" smtClean="0">
                <a:latin typeface="Century Schoolbook" pitchFamily="18" charset="0"/>
              </a:rPr>
              <a:t> </a:t>
            </a:r>
            <a:r>
              <a:rPr lang="en-US" dirty="0" err="1" smtClean="0">
                <a:latin typeface="Century Schoolbook" pitchFamily="18" charset="0"/>
              </a:rPr>
              <a:t>dari</a:t>
            </a:r>
            <a:r>
              <a:rPr lang="en-US" dirty="0" smtClean="0">
                <a:latin typeface="Century Schoolbook" pitchFamily="18" charset="0"/>
              </a:rPr>
              <a:t> positioning </a:t>
            </a:r>
            <a:r>
              <a:rPr lang="en-US" dirty="0" err="1" smtClean="0">
                <a:latin typeface="Century Schoolbook" pitchFamily="18" charset="0"/>
              </a:rPr>
              <a:t>adalah</a:t>
            </a:r>
            <a:r>
              <a:rPr lang="en-US" dirty="0" smtClean="0">
                <a:latin typeface="Century Schoolbook" pitchFamily="18" charset="0"/>
              </a:rPr>
              <a:t> </a:t>
            </a:r>
            <a:r>
              <a:rPr lang="en-US" dirty="0" err="1" smtClean="0">
                <a:latin typeface="Century Schoolbook" pitchFamily="18" charset="0"/>
              </a:rPr>
              <a:t>persepsi</a:t>
            </a:r>
            <a:r>
              <a:rPr lang="en-US" dirty="0" smtClean="0">
                <a:latin typeface="Century Schoolbook" pitchFamily="18" charset="0"/>
              </a:rPr>
              <a:t> </a:t>
            </a:r>
            <a:r>
              <a:rPr lang="en-US" dirty="0" err="1" smtClean="0">
                <a:latin typeface="Century Schoolbook" pitchFamily="18" charset="0"/>
              </a:rPr>
              <a:t>konsumen</a:t>
            </a:r>
            <a:r>
              <a:rPr lang="en-US" dirty="0" smtClean="0">
                <a:latin typeface="Century Schoolbook" pitchFamily="18" charset="0"/>
              </a:rPr>
              <a:t> </a:t>
            </a:r>
            <a:r>
              <a:rPr lang="en-US" dirty="0" err="1" smtClean="0">
                <a:latin typeface="Century Schoolbook" pitchFamily="18" charset="0"/>
              </a:rPr>
              <a:t>terhadap</a:t>
            </a:r>
            <a:r>
              <a:rPr lang="en-US" dirty="0" smtClean="0">
                <a:latin typeface="Century Schoolbook" pitchFamily="18" charset="0"/>
              </a:rPr>
              <a:t> </a:t>
            </a:r>
            <a:r>
              <a:rPr lang="en-US" dirty="0" err="1" smtClean="0">
                <a:latin typeface="Century Schoolbook" pitchFamily="18" charset="0"/>
              </a:rPr>
              <a:t>produk</a:t>
            </a:r>
            <a:r>
              <a:rPr lang="en-US" dirty="0" smtClean="0">
                <a:latin typeface="Century Schoolbook" pitchFamily="18" charset="0"/>
              </a:rPr>
              <a:t>.</a:t>
            </a:r>
          </a:p>
          <a:p>
            <a:pPr marL="1428750" indent="-1428750" algn="just" eaLnBrk="1" fontAlgn="auto" hangingPunct="1">
              <a:lnSpc>
                <a:spcPct val="160000"/>
              </a:lnSpc>
              <a:spcBef>
                <a:spcPts val="0"/>
              </a:spcBef>
              <a:spcAft>
                <a:spcPts val="0"/>
              </a:spcAft>
              <a:buFont typeface="Wingdings 2"/>
              <a:buNone/>
              <a:defRPr/>
            </a:pPr>
            <a:r>
              <a:rPr lang="en-US" dirty="0" smtClean="0">
                <a:latin typeface="Century Schoolbook" pitchFamily="18" charset="0"/>
              </a:rPr>
              <a:t>     </a:t>
            </a:r>
            <a:r>
              <a:rPr lang="en-US" i="1" dirty="0" err="1" smtClean="0">
                <a:latin typeface="Century Schoolbook" pitchFamily="18" charset="0"/>
              </a:rPr>
              <a:t>Misal</a:t>
            </a:r>
            <a:r>
              <a:rPr lang="en-US" dirty="0" smtClean="0">
                <a:latin typeface="Century Schoolbook" pitchFamily="18" charset="0"/>
              </a:rPr>
              <a:t>: Yamaha </a:t>
            </a:r>
            <a:r>
              <a:rPr lang="en-US" dirty="0" err="1" smtClean="0">
                <a:latin typeface="Century Schoolbook" pitchFamily="18" charset="0"/>
              </a:rPr>
              <a:t>mempositioningkan</a:t>
            </a:r>
            <a:r>
              <a:rPr lang="en-US" dirty="0" smtClean="0">
                <a:latin typeface="Century Schoolbook" pitchFamily="18" charset="0"/>
              </a:rPr>
              <a:t> </a:t>
            </a:r>
            <a:r>
              <a:rPr lang="en-US" dirty="0" err="1" smtClean="0">
                <a:latin typeface="Century Schoolbook" pitchFamily="18" charset="0"/>
              </a:rPr>
              <a:t>produknya</a:t>
            </a:r>
            <a:r>
              <a:rPr lang="en-US" dirty="0" smtClean="0">
                <a:latin typeface="Century Schoolbook" pitchFamily="18" charset="0"/>
              </a:rPr>
              <a:t> </a:t>
            </a:r>
            <a:r>
              <a:rPr lang="en-US" dirty="0" err="1" smtClean="0">
                <a:latin typeface="Century Schoolbook" pitchFamily="18" charset="0"/>
              </a:rPr>
              <a:t>dengan</a:t>
            </a:r>
            <a:r>
              <a:rPr lang="en-US" dirty="0" smtClean="0">
                <a:latin typeface="Century Schoolbook" pitchFamily="18" charset="0"/>
              </a:rPr>
              <a:t> slogan “</a:t>
            </a:r>
            <a:r>
              <a:rPr lang="en-US" dirty="0" err="1" smtClean="0">
                <a:latin typeface="Century Schoolbook" pitchFamily="18" charset="0"/>
              </a:rPr>
              <a:t>Semakin</a:t>
            </a:r>
            <a:r>
              <a:rPr lang="en-US" dirty="0" smtClean="0">
                <a:latin typeface="Century Schoolbook" pitchFamily="18" charset="0"/>
              </a:rPr>
              <a:t> </a:t>
            </a:r>
            <a:r>
              <a:rPr lang="en-US" dirty="0" err="1" smtClean="0">
                <a:latin typeface="Century Schoolbook" pitchFamily="18" charset="0"/>
              </a:rPr>
              <a:t>di</a:t>
            </a:r>
            <a:r>
              <a:rPr lang="en-US" dirty="0" smtClean="0">
                <a:latin typeface="Century Schoolbook" pitchFamily="18" charset="0"/>
              </a:rPr>
              <a:t> </a:t>
            </a:r>
            <a:r>
              <a:rPr lang="en-US" dirty="0" err="1" smtClean="0">
                <a:latin typeface="Century Schoolbook" pitchFamily="18" charset="0"/>
              </a:rPr>
              <a:t>Depan</a:t>
            </a:r>
            <a:r>
              <a:rPr lang="en-US" dirty="0" smtClean="0">
                <a:latin typeface="Century Schoolbook" pitchFamily="18" charset="0"/>
              </a:rPr>
              <a:t>”</a:t>
            </a:r>
          </a:p>
          <a:p>
            <a:pPr marL="274320" indent="-274320" algn="just" eaLnBrk="1" fontAlgn="auto" hangingPunct="1">
              <a:lnSpc>
                <a:spcPct val="160000"/>
              </a:lnSpc>
              <a:spcBef>
                <a:spcPts val="0"/>
              </a:spcBef>
              <a:spcAft>
                <a:spcPts val="0"/>
              </a:spcAft>
              <a:buFont typeface="Wingdings 2"/>
              <a:buNone/>
              <a:defRPr/>
            </a:pPr>
            <a:r>
              <a:rPr lang="en-US" dirty="0" smtClean="0">
                <a:latin typeface="Century Schoolbook" pitchFamily="18" charset="0"/>
              </a:rPr>
              <a:t> </a:t>
            </a:r>
          </a:p>
          <a:p>
            <a:pPr marL="274320" indent="-274320" algn="just" eaLnBrk="1" fontAlgn="auto" hangingPunct="1">
              <a:lnSpc>
                <a:spcPct val="160000"/>
              </a:lnSpc>
              <a:spcBef>
                <a:spcPts val="0"/>
              </a:spcBef>
              <a:spcAft>
                <a:spcPts val="0"/>
              </a:spcAft>
              <a:buFont typeface="Wingdings 2"/>
              <a:buNone/>
              <a:defRPr/>
            </a:pP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2"/>
          <p:cNvSpPr>
            <a:spLocks noGrp="1"/>
          </p:cNvSpPr>
          <p:nvPr>
            <p:ph type="title"/>
          </p:nvPr>
        </p:nvSpPr>
        <p:spPr>
          <a:xfrm>
            <a:off x="457200" y="274638"/>
            <a:ext cx="8229600" cy="654050"/>
          </a:xfrm>
        </p:spPr>
        <p:txBody>
          <a:bodyPr/>
          <a:lstStyle/>
          <a:p>
            <a:pPr eaLnBrk="1" hangingPunct="1"/>
            <a:r>
              <a:rPr lang="en-US" sz="3600" smtClean="0"/>
              <a:t>Dinamika Proses Motivasi</a:t>
            </a:r>
          </a:p>
        </p:txBody>
      </p:sp>
      <p:sp>
        <p:nvSpPr>
          <p:cNvPr id="106499" name="Content Placeholder 1"/>
          <p:cNvSpPr>
            <a:spLocks noGrp="1"/>
          </p:cNvSpPr>
          <p:nvPr>
            <p:ph idx="1"/>
          </p:nvPr>
        </p:nvSpPr>
        <p:spPr>
          <a:xfrm>
            <a:off x="457200" y="928688"/>
            <a:ext cx="8229600" cy="4525962"/>
          </a:xfrm>
        </p:spPr>
        <p:txBody>
          <a:bodyPr/>
          <a:lstStyle/>
          <a:p>
            <a:pPr marL="273050" indent="-273050" algn="just" eaLnBrk="1" hangingPunct="1">
              <a:lnSpc>
                <a:spcPct val="170000"/>
              </a:lnSpc>
              <a:spcBef>
                <a:spcPct val="0"/>
              </a:spcBef>
              <a:buClr>
                <a:srgbClr val="0000CC"/>
              </a:buClr>
              <a:buFont typeface="Wingdings 2" pitchFamily="18" charset="2"/>
              <a:buChar char=""/>
            </a:pPr>
            <a:r>
              <a:rPr lang="en-US" sz="2000" smtClean="0"/>
              <a:t>Tujuan.  Perusahaan harus bisa menentukan terlebih dahulu tujuan yg ingin dicapai, baru kemudian konsumen dimotivasi ke arah itu.</a:t>
            </a:r>
          </a:p>
          <a:p>
            <a:pPr marL="273050" indent="-273050" algn="just" eaLnBrk="1" hangingPunct="1">
              <a:lnSpc>
                <a:spcPct val="170000"/>
              </a:lnSpc>
              <a:spcBef>
                <a:spcPct val="0"/>
              </a:spcBef>
              <a:buClr>
                <a:srgbClr val="0000CC"/>
              </a:buClr>
              <a:buFont typeface="Wingdings 2" pitchFamily="18" charset="2"/>
              <a:buChar char=""/>
            </a:pPr>
            <a:r>
              <a:rPr lang="en-US" sz="2000" smtClean="0"/>
              <a:t>Mengetahui kepentingan. Perusahaan harus bisa mengetahui keinginan konsumen tdk hanya dilihat dari kepentingan perusahaan semata.</a:t>
            </a:r>
          </a:p>
          <a:p>
            <a:pPr marL="273050" indent="-273050" algn="just" eaLnBrk="1" hangingPunct="1">
              <a:lnSpc>
                <a:spcPct val="170000"/>
              </a:lnSpc>
              <a:spcBef>
                <a:spcPct val="0"/>
              </a:spcBef>
              <a:buClr>
                <a:srgbClr val="0000CC"/>
              </a:buClr>
              <a:buFont typeface="Wingdings 2" pitchFamily="18" charset="2"/>
              <a:buChar char=""/>
            </a:pPr>
            <a:r>
              <a:rPr lang="en-US" sz="2000" smtClean="0"/>
              <a:t>Komunikasi efektif. Melakukan komunikasi dgn baik  thd konsumen agar konsumen dpt mengetahui apa yg harus mereka lakukan &amp; apa yg bisa mereka dapatkan.</a:t>
            </a:r>
          </a:p>
          <a:p>
            <a:pPr marL="273050" indent="-273050" algn="just" eaLnBrk="1" hangingPunct="1">
              <a:lnSpc>
                <a:spcPct val="170000"/>
              </a:lnSpc>
              <a:spcBef>
                <a:spcPct val="0"/>
              </a:spcBef>
              <a:buClr>
                <a:srgbClr val="0000CC"/>
              </a:buClr>
              <a:buFont typeface="Wingdings 2" pitchFamily="18" charset="2"/>
              <a:buChar char=""/>
            </a:pPr>
            <a:r>
              <a:rPr lang="en-US" sz="2000" smtClean="0"/>
              <a:t>Integrasi tujuan. Menyatukan tujuan perusahaan (laba &amp; perluasan pasar) dan tujuan kepentingan konsumen (pemenuhan kebutuhan &amp; kepuasan).</a:t>
            </a:r>
          </a:p>
          <a:p>
            <a:pPr marL="273050" indent="-273050" algn="just" eaLnBrk="1" hangingPunct="1">
              <a:lnSpc>
                <a:spcPct val="170000"/>
              </a:lnSpc>
              <a:spcBef>
                <a:spcPct val="0"/>
              </a:spcBef>
              <a:buClr>
                <a:srgbClr val="0000CC"/>
              </a:buClr>
              <a:buFont typeface="Wingdings 2" pitchFamily="18" charset="2"/>
              <a:buChar char=""/>
            </a:pPr>
            <a:r>
              <a:rPr lang="en-US" sz="2000" smtClean="0"/>
              <a:t>Fasilitas. Perusahaan memberikan fasilitas agar konsumen mudah mendapatkan barang dan jasa yg dihasilkan oleh perusahaan.</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2"/>
          <p:cNvSpPr>
            <a:spLocks noGrp="1"/>
          </p:cNvSpPr>
          <p:nvPr>
            <p:ph type="title"/>
          </p:nvPr>
        </p:nvSpPr>
        <p:spPr/>
        <p:txBody>
          <a:bodyPr/>
          <a:lstStyle/>
          <a:p>
            <a:pPr eaLnBrk="1" hangingPunct="1"/>
            <a:r>
              <a:rPr lang="en-US" sz="3200" smtClean="0"/>
              <a:t>Tujuan motivasi Konsumen</a:t>
            </a:r>
          </a:p>
        </p:txBody>
      </p:sp>
      <p:sp>
        <p:nvSpPr>
          <p:cNvPr id="2" name="Content Placeholder 1"/>
          <p:cNvSpPr>
            <a:spLocks noGrp="1"/>
          </p:cNvSpPr>
          <p:nvPr>
            <p:ph idx="1"/>
          </p:nvPr>
        </p:nvSpPr>
        <p:spPr/>
        <p:txBody>
          <a:bodyPr rtlCol="0">
            <a:normAutofit fontScale="92500" lnSpcReduction="20000"/>
          </a:bodyPr>
          <a:lstStyle/>
          <a:p>
            <a:pPr marL="274320" indent="-274320" algn="just" eaLnBrk="1" fontAlgn="auto" hangingPunct="1">
              <a:lnSpc>
                <a:spcPct val="150000"/>
              </a:lnSpc>
              <a:spcBef>
                <a:spcPts val="0"/>
              </a:spcBef>
              <a:spcAft>
                <a:spcPts val="0"/>
              </a:spcAft>
              <a:buClr>
                <a:schemeClr val="accent2">
                  <a:lumMod val="75000"/>
                </a:schemeClr>
              </a:buClr>
              <a:buFont typeface="Wingdings 2"/>
              <a:buChar char=""/>
              <a:defRPr/>
            </a:pPr>
            <a:r>
              <a:rPr lang="en-US" dirty="0" err="1" smtClean="0"/>
              <a:t>Meningkatkan</a:t>
            </a:r>
            <a:r>
              <a:rPr lang="en-US" dirty="0" smtClean="0"/>
              <a:t> </a:t>
            </a:r>
            <a:r>
              <a:rPr lang="en-US" dirty="0" err="1" smtClean="0"/>
              <a:t>kepuasan</a:t>
            </a:r>
            <a:endParaRPr lang="en-US" dirty="0" smtClean="0"/>
          </a:p>
          <a:p>
            <a:pPr marL="274320" indent="-274320" algn="just" eaLnBrk="1" fontAlgn="auto" hangingPunct="1">
              <a:lnSpc>
                <a:spcPct val="150000"/>
              </a:lnSpc>
              <a:spcBef>
                <a:spcPts val="0"/>
              </a:spcBef>
              <a:spcAft>
                <a:spcPts val="0"/>
              </a:spcAft>
              <a:buClr>
                <a:schemeClr val="accent2">
                  <a:lumMod val="75000"/>
                </a:schemeClr>
              </a:buClr>
              <a:buFont typeface="Wingdings 2"/>
              <a:buChar char=""/>
              <a:defRPr/>
            </a:pPr>
            <a:r>
              <a:rPr lang="en-US" dirty="0" err="1" smtClean="0"/>
              <a:t>Mempertahankan</a:t>
            </a:r>
            <a:r>
              <a:rPr lang="en-US" dirty="0" smtClean="0"/>
              <a:t> </a:t>
            </a:r>
            <a:r>
              <a:rPr lang="en-US" dirty="0" err="1" smtClean="0"/>
              <a:t>loyalitas</a:t>
            </a:r>
            <a:endParaRPr lang="en-US" dirty="0" smtClean="0"/>
          </a:p>
          <a:p>
            <a:pPr marL="274320" indent="-274320" algn="just" eaLnBrk="1" fontAlgn="auto" hangingPunct="1">
              <a:lnSpc>
                <a:spcPct val="150000"/>
              </a:lnSpc>
              <a:spcBef>
                <a:spcPts val="0"/>
              </a:spcBef>
              <a:spcAft>
                <a:spcPts val="0"/>
              </a:spcAft>
              <a:buClr>
                <a:schemeClr val="accent2">
                  <a:lumMod val="75000"/>
                </a:schemeClr>
              </a:buClr>
              <a:buFont typeface="Wingdings 2"/>
              <a:buChar char=""/>
              <a:defRPr/>
            </a:pPr>
            <a:r>
              <a:rPr lang="en-US" dirty="0" err="1" smtClean="0"/>
              <a:t>Efisiensi</a:t>
            </a:r>
            <a:endParaRPr lang="en-US" dirty="0" smtClean="0"/>
          </a:p>
          <a:p>
            <a:pPr marL="274320" indent="-274320" algn="just" eaLnBrk="1" fontAlgn="auto" hangingPunct="1">
              <a:lnSpc>
                <a:spcPct val="150000"/>
              </a:lnSpc>
              <a:spcBef>
                <a:spcPts val="0"/>
              </a:spcBef>
              <a:spcAft>
                <a:spcPts val="0"/>
              </a:spcAft>
              <a:buClr>
                <a:schemeClr val="accent2">
                  <a:lumMod val="75000"/>
                </a:schemeClr>
              </a:buClr>
              <a:buFont typeface="Wingdings 2"/>
              <a:buChar char=""/>
              <a:defRPr/>
            </a:pPr>
            <a:r>
              <a:rPr lang="en-US" dirty="0" err="1" smtClean="0"/>
              <a:t>Efektivitas</a:t>
            </a:r>
            <a:endParaRPr lang="en-US" dirty="0" smtClean="0"/>
          </a:p>
          <a:p>
            <a:pPr marL="274320" indent="-274320" algn="just" eaLnBrk="1" fontAlgn="auto" hangingPunct="1">
              <a:lnSpc>
                <a:spcPct val="150000"/>
              </a:lnSpc>
              <a:spcBef>
                <a:spcPts val="0"/>
              </a:spcBef>
              <a:spcAft>
                <a:spcPts val="0"/>
              </a:spcAft>
              <a:buClr>
                <a:schemeClr val="accent2">
                  <a:lumMod val="75000"/>
                </a:schemeClr>
              </a:buClr>
              <a:buFont typeface="Wingdings 2"/>
              <a:buChar char=""/>
              <a:defRPr/>
            </a:pPr>
            <a:r>
              <a:rPr lang="en-US" dirty="0" err="1" smtClean="0"/>
              <a:t>Menciptakan</a:t>
            </a:r>
            <a:r>
              <a:rPr lang="en-US" dirty="0" smtClean="0"/>
              <a:t> </a:t>
            </a:r>
            <a:r>
              <a:rPr lang="en-US" dirty="0" err="1" smtClean="0"/>
              <a:t>suatu</a:t>
            </a:r>
            <a:r>
              <a:rPr lang="en-US" dirty="0" smtClean="0"/>
              <a:t> </a:t>
            </a:r>
            <a:r>
              <a:rPr lang="en-US" dirty="0" err="1" smtClean="0"/>
              <a:t>hubungan</a:t>
            </a:r>
            <a:r>
              <a:rPr lang="en-US" dirty="0" smtClean="0"/>
              <a:t> </a:t>
            </a:r>
            <a:r>
              <a:rPr lang="en-US" dirty="0" err="1" smtClean="0"/>
              <a:t>yg</a:t>
            </a:r>
            <a:r>
              <a:rPr lang="en-US" dirty="0" smtClean="0"/>
              <a:t> </a:t>
            </a:r>
            <a:r>
              <a:rPr lang="en-US" dirty="0" err="1" smtClean="0"/>
              <a:t>harmonis</a:t>
            </a:r>
            <a:r>
              <a:rPr lang="en-US" dirty="0" smtClean="0"/>
              <a:t> </a:t>
            </a:r>
            <a:r>
              <a:rPr lang="en-US" dirty="0" err="1" smtClean="0"/>
              <a:t>antara</a:t>
            </a:r>
            <a:r>
              <a:rPr lang="en-US" dirty="0" smtClean="0"/>
              <a:t> </a:t>
            </a:r>
            <a:r>
              <a:rPr lang="en-US" dirty="0" err="1" smtClean="0"/>
              <a:t>produsen</a:t>
            </a:r>
            <a:r>
              <a:rPr lang="en-US" dirty="0" smtClean="0"/>
              <a:t> </a:t>
            </a:r>
            <a:r>
              <a:rPr lang="en-US" dirty="0" err="1" smtClean="0"/>
              <a:t>atau</a:t>
            </a:r>
            <a:r>
              <a:rPr lang="en-US" dirty="0" smtClean="0"/>
              <a:t> </a:t>
            </a:r>
            <a:r>
              <a:rPr lang="en-US" dirty="0" err="1" smtClean="0"/>
              <a:t>penjual</a:t>
            </a:r>
            <a:r>
              <a:rPr lang="en-US" dirty="0" smtClean="0"/>
              <a:t> </a:t>
            </a:r>
            <a:r>
              <a:rPr lang="en-US" dirty="0" err="1" smtClean="0"/>
              <a:t>dengan</a:t>
            </a:r>
            <a:r>
              <a:rPr lang="en-US" dirty="0" smtClean="0"/>
              <a:t> </a:t>
            </a:r>
            <a:r>
              <a:rPr lang="en-US" dirty="0" err="1" smtClean="0"/>
              <a:t>pembeli</a:t>
            </a:r>
            <a:r>
              <a:rPr lang="en-US" dirty="0" smtClean="0"/>
              <a:t> </a:t>
            </a:r>
            <a:r>
              <a:rPr lang="en-US" dirty="0" err="1" smtClean="0"/>
              <a:t>atau</a:t>
            </a:r>
            <a:r>
              <a:rPr lang="en-US" dirty="0" smtClean="0"/>
              <a:t> </a:t>
            </a:r>
            <a:r>
              <a:rPr lang="en-US" dirty="0" err="1" smtClean="0"/>
              <a:t>konsumen</a:t>
            </a:r>
            <a:r>
              <a:rPr lang="en-US" dirty="0" smtClean="0"/>
              <a:t>.</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2"/>
          <p:cNvSpPr>
            <a:spLocks noGrp="1"/>
          </p:cNvSpPr>
          <p:nvPr>
            <p:ph type="title"/>
          </p:nvPr>
        </p:nvSpPr>
        <p:spPr>
          <a:xfrm>
            <a:off x="457200" y="274638"/>
            <a:ext cx="8229600" cy="939800"/>
          </a:xfrm>
        </p:spPr>
        <p:txBody>
          <a:bodyPr/>
          <a:lstStyle/>
          <a:p>
            <a:pPr eaLnBrk="1" hangingPunct="1"/>
            <a:r>
              <a:rPr lang="en-US" sz="3200" smtClean="0"/>
              <a:t>Memahami kebutuhan konsumen</a:t>
            </a:r>
          </a:p>
        </p:txBody>
      </p:sp>
      <p:sp>
        <p:nvSpPr>
          <p:cNvPr id="2" name="Content Placeholder 1"/>
          <p:cNvSpPr>
            <a:spLocks noGrp="1"/>
          </p:cNvSpPr>
          <p:nvPr>
            <p:ph idx="1"/>
          </p:nvPr>
        </p:nvSpPr>
        <p:spPr>
          <a:xfrm>
            <a:off x="457200" y="1428750"/>
            <a:ext cx="8229600" cy="4697413"/>
          </a:xfrm>
        </p:spPr>
        <p:txBody>
          <a:bodyPr rtlCol="0">
            <a:normAutofit fontScale="62500" lnSpcReduction="20000"/>
          </a:bodyPr>
          <a:lstStyle/>
          <a:p>
            <a:pPr marL="274320" indent="-274320" algn="just" eaLnBrk="1" fontAlgn="auto" hangingPunct="1">
              <a:lnSpc>
                <a:spcPct val="160000"/>
              </a:lnSpc>
              <a:spcBef>
                <a:spcPts val="0"/>
              </a:spcBef>
              <a:spcAft>
                <a:spcPts val="0"/>
              </a:spcAft>
              <a:buClr>
                <a:srgbClr val="002060"/>
              </a:buClr>
              <a:buFont typeface="Wingdings" pitchFamily="2" charset="2"/>
              <a:buChar char="ü"/>
              <a:defRPr/>
            </a:pPr>
            <a:r>
              <a:rPr lang="en-US" dirty="0" err="1" smtClean="0"/>
              <a:t>Fisiologis</a:t>
            </a:r>
            <a:endParaRPr lang="en-US" dirty="0" smtClean="0"/>
          </a:p>
          <a:p>
            <a:pPr marL="274320" indent="-274320" algn="just" eaLnBrk="1" fontAlgn="auto" hangingPunct="1">
              <a:lnSpc>
                <a:spcPct val="160000"/>
              </a:lnSpc>
              <a:spcBef>
                <a:spcPts val="0"/>
              </a:spcBef>
              <a:spcAft>
                <a:spcPts val="0"/>
              </a:spcAft>
              <a:buClr>
                <a:srgbClr val="002060"/>
              </a:buClr>
              <a:buFont typeface="Wingdings" pitchFamily="2" charset="2"/>
              <a:buChar char="ü"/>
              <a:defRPr/>
            </a:pPr>
            <a:r>
              <a:rPr lang="en-US" dirty="0" err="1" smtClean="0"/>
              <a:t>Keamanan</a:t>
            </a:r>
            <a:endParaRPr lang="en-US" dirty="0" smtClean="0"/>
          </a:p>
          <a:p>
            <a:pPr marL="274320" indent="-274320" algn="just" eaLnBrk="1" fontAlgn="auto" hangingPunct="1">
              <a:lnSpc>
                <a:spcPct val="160000"/>
              </a:lnSpc>
              <a:spcBef>
                <a:spcPts val="0"/>
              </a:spcBef>
              <a:spcAft>
                <a:spcPts val="0"/>
              </a:spcAft>
              <a:buClr>
                <a:srgbClr val="002060"/>
              </a:buClr>
              <a:buFont typeface="Wingdings" pitchFamily="2" charset="2"/>
              <a:buChar char="ü"/>
              <a:defRPr/>
            </a:pPr>
            <a:r>
              <a:rPr lang="en-US" dirty="0" err="1" smtClean="0"/>
              <a:t>Afiliasi</a:t>
            </a:r>
            <a:r>
              <a:rPr lang="en-US" dirty="0" smtClean="0"/>
              <a:t> </a:t>
            </a:r>
            <a:r>
              <a:rPr lang="en-US" dirty="0" err="1" smtClean="0"/>
              <a:t>dan</a:t>
            </a:r>
            <a:r>
              <a:rPr lang="en-US" dirty="0" smtClean="0"/>
              <a:t> </a:t>
            </a:r>
            <a:r>
              <a:rPr lang="en-US" dirty="0" err="1" smtClean="0"/>
              <a:t>pemilikan</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diterima</a:t>
            </a:r>
            <a:r>
              <a:rPr lang="en-US" dirty="0" smtClean="0"/>
              <a:t> </a:t>
            </a:r>
            <a:r>
              <a:rPr lang="en-US" dirty="0" err="1" smtClean="0"/>
              <a:t>oleh</a:t>
            </a:r>
            <a:r>
              <a:rPr lang="en-US" dirty="0" smtClean="0"/>
              <a:t> </a:t>
            </a:r>
            <a:r>
              <a:rPr lang="en-US" dirty="0" err="1" smtClean="0"/>
              <a:t>orang</a:t>
            </a:r>
            <a:r>
              <a:rPr lang="en-US" dirty="0" smtClean="0"/>
              <a:t> lain, </a:t>
            </a:r>
            <a:r>
              <a:rPr lang="en-US" dirty="0" err="1" smtClean="0"/>
              <a:t>menjadi</a:t>
            </a:r>
            <a:r>
              <a:rPr lang="en-US" dirty="0" smtClean="0"/>
              <a:t> </a:t>
            </a:r>
            <a:r>
              <a:rPr lang="en-US" dirty="0" err="1" smtClean="0"/>
              <a:t>orang</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mereka</a:t>
            </a:r>
            <a:r>
              <a:rPr lang="en-US" dirty="0" smtClean="0"/>
              <a:t>.</a:t>
            </a:r>
          </a:p>
          <a:p>
            <a:pPr marL="274320" indent="-274320" algn="just" eaLnBrk="1" fontAlgn="auto" hangingPunct="1">
              <a:lnSpc>
                <a:spcPct val="160000"/>
              </a:lnSpc>
              <a:spcBef>
                <a:spcPts val="0"/>
              </a:spcBef>
              <a:spcAft>
                <a:spcPts val="0"/>
              </a:spcAft>
              <a:buClr>
                <a:srgbClr val="002060"/>
              </a:buClr>
              <a:buFont typeface="Wingdings" pitchFamily="2" charset="2"/>
              <a:buChar char="ü"/>
              <a:defRPr/>
            </a:pPr>
            <a:r>
              <a:rPr lang="en-US" dirty="0" err="1" smtClean="0"/>
              <a:t>Prestasi</a:t>
            </a:r>
            <a:endParaRPr lang="en-US" dirty="0" smtClean="0"/>
          </a:p>
          <a:p>
            <a:pPr marL="274320" indent="-274320" algn="just" eaLnBrk="1" fontAlgn="auto" hangingPunct="1">
              <a:lnSpc>
                <a:spcPct val="160000"/>
              </a:lnSpc>
              <a:spcBef>
                <a:spcPts val="0"/>
              </a:spcBef>
              <a:spcAft>
                <a:spcPts val="0"/>
              </a:spcAft>
              <a:buClr>
                <a:srgbClr val="002060"/>
              </a:buClr>
              <a:buFont typeface="Wingdings" pitchFamily="2" charset="2"/>
              <a:buChar char="ü"/>
              <a:defRPr/>
            </a:pPr>
            <a:r>
              <a:rPr lang="en-US" dirty="0" err="1" smtClean="0"/>
              <a:t>Kekuasaan</a:t>
            </a:r>
            <a:r>
              <a:rPr lang="en-US" dirty="0" smtClean="0"/>
              <a:t> </a:t>
            </a:r>
          </a:p>
          <a:p>
            <a:pPr marL="274320" indent="-274320" algn="just" eaLnBrk="1" fontAlgn="auto" hangingPunct="1">
              <a:lnSpc>
                <a:spcPct val="160000"/>
              </a:lnSpc>
              <a:spcBef>
                <a:spcPts val="0"/>
              </a:spcBef>
              <a:spcAft>
                <a:spcPts val="0"/>
              </a:spcAft>
              <a:buClr>
                <a:srgbClr val="002060"/>
              </a:buClr>
              <a:buFont typeface="Wingdings" pitchFamily="2" charset="2"/>
              <a:buChar char="ü"/>
              <a:defRPr/>
            </a:pPr>
            <a:r>
              <a:rPr lang="en-US" dirty="0" err="1" smtClean="0"/>
              <a:t>Ekspresi</a:t>
            </a:r>
            <a:r>
              <a:rPr lang="en-US" dirty="0" smtClean="0"/>
              <a:t> </a:t>
            </a:r>
            <a:r>
              <a:rPr lang="en-US" dirty="0" err="1" smtClean="0"/>
              <a:t>diri</a:t>
            </a:r>
            <a:endParaRPr lang="en-US" dirty="0" smtClean="0"/>
          </a:p>
          <a:p>
            <a:pPr marL="274320" indent="-274320" algn="just" eaLnBrk="1" fontAlgn="auto" hangingPunct="1">
              <a:lnSpc>
                <a:spcPct val="160000"/>
              </a:lnSpc>
              <a:spcBef>
                <a:spcPts val="0"/>
              </a:spcBef>
              <a:spcAft>
                <a:spcPts val="0"/>
              </a:spcAft>
              <a:buClr>
                <a:srgbClr val="002060"/>
              </a:buClr>
              <a:buFont typeface="Wingdings" pitchFamily="2" charset="2"/>
              <a:buChar char="ü"/>
              <a:defRPr/>
            </a:pPr>
            <a:r>
              <a:rPr lang="en-US" dirty="0" err="1" smtClean="0"/>
              <a:t>Urutan</a:t>
            </a:r>
            <a:r>
              <a:rPr lang="en-US" dirty="0" smtClean="0"/>
              <a:t> </a:t>
            </a:r>
            <a:r>
              <a:rPr lang="en-US" dirty="0" err="1" smtClean="0"/>
              <a:t>dan</a:t>
            </a:r>
            <a:r>
              <a:rPr lang="en-US" dirty="0" smtClean="0"/>
              <a:t> </a:t>
            </a:r>
            <a:r>
              <a:rPr lang="en-US" dirty="0" err="1" smtClean="0"/>
              <a:t>pengertian</a:t>
            </a:r>
            <a:endParaRPr lang="en-US" dirty="0" smtClean="0"/>
          </a:p>
          <a:p>
            <a:pPr marL="274320" indent="-274320" algn="just" eaLnBrk="1" fontAlgn="auto" hangingPunct="1">
              <a:lnSpc>
                <a:spcPct val="160000"/>
              </a:lnSpc>
              <a:spcBef>
                <a:spcPts val="0"/>
              </a:spcBef>
              <a:spcAft>
                <a:spcPts val="0"/>
              </a:spcAft>
              <a:buClr>
                <a:srgbClr val="002060"/>
              </a:buClr>
              <a:buFont typeface="Wingdings" pitchFamily="2" charset="2"/>
              <a:buChar char="ü"/>
              <a:defRPr/>
            </a:pPr>
            <a:r>
              <a:rPr lang="en-US" dirty="0" err="1" smtClean="0"/>
              <a:t>Pencarian</a:t>
            </a:r>
            <a:r>
              <a:rPr lang="en-US" dirty="0" smtClean="0"/>
              <a:t> </a:t>
            </a:r>
            <a:r>
              <a:rPr lang="en-US" dirty="0" err="1" smtClean="0"/>
              <a:t>variasi</a:t>
            </a:r>
            <a:endParaRPr lang="en-US" dirty="0" smtClean="0"/>
          </a:p>
          <a:p>
            <a:pPr marL="274320" indent="-274320" algn="just" eaLnBrk="1" fontAlgn="auto" hangingPunct="1">
              <a:lnSpc>
                <a:spcPct val="160000"/>
              </a:lnSpc>
              <a:spcBef>
                <a:spcPts val="0"/>
              </a:spcBef>
              <a:spcAft>
                <a:spcPts val="0"/>
              </a:spcAft>
              <a:buClr>
                <a:srgbClr val="002060"/>
              </a:buClr>
              <a:buFont typeface="Wingdings" pitchFamily="2" charset="2"/>
              <a:buChar char="ü"/>
              <a:defRPr/>
            </a:pPr>
            <a:r>
              <a:rPr lang="en-US" dirty="0" err="1" smtClean="0"/>
              <a:t>Atribusi</a:t>
            </a:r>
            <a:r>
              <a:rPr lang="en-US" dirty="0" smtClean="0"/>
              <a:t> </a:t>
            </a:r>
            <a:r>
              <a:rPr lang="en-US" dirty="0" err="1" smtClean="0"/>
              <a:t>sebab-akibat</a:t>
            </a:r>
            <a:r>
              <a:rPr lang="en-US" dirty="0" smtClean="0"/>
              <a:t>.</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2"/>
          <p:cNvSpPr>
            <a:spLocks noGrp="1"/>
          </p:cNvSpPr>
          <p:nvPr>
            <p:ph type="title"/>
          </p:nvPr>
        </p:nvSpPr>
        <p:spPr>
          <a:xfrm>
            <a:off x="571500" y="1785938"/>
            <a:ext cx="8143875" cy="3005137"/>
          </a:xfrm>
        </p:spPr>
        <p:txBody>
          <a:bodyPr/>
          <a:lstStyle/>
          <a:p>
            <a:pPr eaLnBrk="1" hangingPunct="1">
              <a:lnSpc>
                <a:spcPct val="150000"/>
              </a:lnSpc>
            </a:pPr>
            <a:r>
              <a:rPr lang="en-US" sz="4800" smtClean="0">
                <a:solidFill>
                  <a:srgbClr val="003300"/>
                </a:solidFill>
                <a:latin typeface="Bodoni MT Black" pitchFamily="18" charset="0"/>
              </a:rPr>
              <a:t>Kepribadian, Nilai </a:t>
            </a:r>
            <a:br>
              <a:rPr lang="en-US" sz="4800" smtClean="0">
                <a:solidFill>
                  <a:srgbClr val="003300"/>
                </a:solidFill>
                <a:latin typeface="Bodoni MT Black" pitchFamily="18" charset="0"/>
              </a:rPr>
            </a:br>
            <a:r>
              <a:rPr lang="en-US" sz="4800" smtClean="0">
                <a:solidFill>
                  <a:srgbClr val="003300"/>
                </a:solidFill>
                <a:latin typeface="Brush Script MT" pitchFamily="66" charset="0"/>
              </a:rPr>
              <a:t>dan </a:t>
            </a:r>
            <a:r>
              <a:rPr lang="en-US" sz="4800" smtClean="0">
                <a:solidFill>
                  <a:srgbClr val="003300"/>
                </a:solidFill>
                <a:latin typeface="Bodoni MT Black" pitchFamily="18" charset="0"/>
              </a:rPr>
              <a:t/>
            </a:r>
            <a:br>
              <a:rPr lang="en-US" sz="4800" smtClean="0">
                <a:solidFill>
                  <a:srgbClr val="003300"/>
                </a:solidFill>
                <a:latin typeface="Bodoni MT Black" pitchFamily="18" charset="0"/>
              </a:rPr>
            </a:br>
            <a:r>
              <a:rPr lang="en-US" sz="4800" smtClean="0">
                <a:solidFill>
                  <a:srgbClr val="003300"/>
                </a:solidFill>
                <a:latin typeface="Bodoni MT Black" pitchFamily="18" charset="0"/>
              </a:rPr>
              <a:t>Gaya hidup</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625" y="785813"/>
            <a:ext cx="8358188" cy="4846637"/>
          </a:xfrm>
        </p:spPr>
        <p:txBody>
          <a:bodyPr rtlCol="0">
            <a:normAutofit fontScale="92500"/>
          </a:bodyPr>
          <a:lstStyle/>
          <a:p>
            <a:pPr marL="0" indent="0" eaLnBrk="1" fontAlgn="auto" hangingPunct="1">
              <a:spcAft>
                <a:spcPts val="0"/>
              </a:spcAft>
              <a:buFont typeface="Wingdings 3"/>
              <a:buNone/>
              <a:defRPr/>
            </a:pPr>
            <a:r>
              <a:rPr lang="en-US" sz="5400" b="1" dirty="0" err="1" smtClean="0">
                <a:latin typeface="French Script MT" pitchFamily="66" charset="0"/>
              </a:rPr>
              <a:t>Kepribadian</a:t>
            </a:r>
            <a:r>
              <a:rPr lang="en-US" sz="5400" b="1" dirty="0" smtClean="0">
                <a:latin typeface="French Script MT" pitchFamily="66" charset="0"/>
              </a:rPr>
              <a:t> </a:t>
            </a:r>
          </a:p>
          <a:p>
            <a:pPr marL="265113" indent="-265113" algn="just" eaLnBrk="1" fontAlgn="auto" hangingPunct="1">
              <a:lnSpc>
                <a:spcPct val="150000"/>
              </a:lnSpc>
              <a:spcBef>
                <a:spcPts val="0"/>
              </a:spcBef>
              <a:spcAft>
                <a:spcPts val="0"/>
              </a:spcAft>
              <a:buFont typeface="Wingdings" pitchFamily="2" charset="2"/>
              <a:buChar char="Ø"/>
              <a:defRPr/>
            </a:pPr>
            <a:r>
              <a:rPr lang="en-US" sz="2800" dirty="0" smtClean="0">
                <a:latin typeface="Baskerville Old Face" pitchFamily="18" charset="0"/>
              </a:rPr>
              <a:t> </a:t>
            </a:r>
            <a:r>
              <a:rPr lang="en-US" sz="2800" i="1" dirty="0" err="1" smtClean="0">
                <a:latin typeface="Baskerville Old Face" pitchFamily="18" charset="0"/>
              </a:rPr>
              <a:t>adalah</a:t>
            </a:r>
            <a:r>
              <a:rPr lang="en-US" sz="2800" dirty="0" smtClean="0">
                <a:latin typeface="Baskerville Old Face" pitchFamily="18" charset="0"/>
              </a:rPr>
              <a:t> </a:t>
            </a:r>
            <a:r>
              <a:rPr lang="en-US" sz="2800" dirty="0" err="1" smtClean="0">
                <a:latin typeface="Baskerville Old Face" pitchFamily="18" charset="0"/>
              </a:rPr>
              <a:t>Organisasi</a:t>
            </a:r>
            <a:r>
              <a:rPr lang="en-US" sz="2800" dirty="0" smtClean="0">
                <a:latin typeface="Baskerville Old Face" pitchFamily="18" charset="0"/>
              </a:rPr>
              <a:t> yang </a:t>
            </a:r>
            <a:r>
              <a:rPr lang="en-US" sz="2800" dirty="0" err="1" smtClean="0">
                <a:latin typeface="Baskerville Old Face" pitchFamily="18" charset="0"/>
              </a:rPr>
              <a:t>dinamis</a:t>
            </a:r>
            <a:r>
              <a:rPr lang="en-US" sz="2800" dirty="0" smtClean="0">
                <a:latin typeface="Baskerville Old Face" pitchFamily="18" charset="0"/>
              </a:rPr>
              <a:t> </a:t>
            </a:r>
            <a:r>
              <a:rPr lang="en-US" sz="2800" dirty="0" err="1" smtClean="0">
                <a:latin typeface="Baskerville Old Face" pitchFamily="18" charset="0"/>
              </a:rPr>
              <a:t>dari</a:t>
            </a:r>
            <a:r>
              <a:rPr lang="en-US" sz="2800" dirty="0" smtClean="0">
                <a:latin typeface="Baskerville Old Face" pitchFamily="18" charset="0"/>
              </a:rPr>
              <a:t> </a:t>
            </a:r>
            <a:r>
              <a:rPr lang="en-US" sz="2800" dirty="0" err="1" smtClean="0">
                <a:latin typeface="Baskerville Old Face" pitchFamily="18" charset="0"/>
              </a:rPr>
              <a:t>sistem</a:t>
            </a:r>
            <a:r>
              <a:rPr lang="en-US" sz="2800" dirty="0" smtClean="0">
                <a:latin typeface="Baskerville Old Face" pitchFamily="18" charset="0"/>
              </a:rPr>
              <a:t> </a:t>
            </a:r>
            <a:r>
              <a:rPr lang="en-US" sz="2800" dirty="0" err="1" smtClean="0">
                <a:latin typeface="Baskerville Old Face" pitchFamily="18" charset="0"/>
              </a:rPr>
              <a:t>psikofisis</a:t>
            </a:r>
            <a:r>
              <a:rPr lang="en-US" sz="2800" dirty="0" smtClean="0">
                <a:latin typeface="Baskerville Old Face" pitchFamily="18" charset="0"/>
              </a:rPr>
              <a:t> </a:t>
            </a:r>
            <a:r>
              <a:rPr lang="en-US" sz="2800" dirty="0" err="1" smtClean="0">
                <a:latin typeface="Baskerville Old Face" pitchFamily="18" charset="0"/>
              </a:rPr>
              <a:t>individu</a:t>
            </a:r>
            <a:r>
              <a:rPr lang="en-US" sz="2800" dirty="0" smtClean="0">
                <a:latin typeface="Baskerville Old Face" pitchFamily="18" charset="0"/>
              </a:rPr>
              <a:t> </a:t>
            </a:r>
            <a:r>
              <a:rPr lang="en-US" sz="2800" dirty="0" err="1" smtClean="0">
                <a:latin typeface="Baskerville Old Face" pitchFamily="18" charset="0"/>
              </a:rPr>
              <a:t>yg</a:t>
            </a:r>
            <a:r>
              <a:rPr lang="en-US" sz="2800" dirty="0" smtClean="0">
                <a:latin typeface="Baskerville Old Face" pitchFamily="18" charset="0"/>
              </a:rPr>
              <a:t> </a:t>
            </a:r>
            <a:r>
              <a:rPr lang="en-US" sz="2800" dirty="0" err="1" smtClean="0">
                <a:latin typeface="Baskerville Old Face" pitchFamily="18" charset="0"/>
              </a:rPr>
              <a:t>menentukan</a:t>
            </a:r>
            <a:r>
              <a:rPr lang="en-US" sz="2800" dirty="0" smtClean="0">
                <a:latin typeface="Baskerville Old Face" pitchFamily="18" charset="0"/>
              </a:rPr>
              <a:t> </a:t>
            </a:r>
            <a:r>
              <a:rPr lang="en-US" sz="2800" dirty="0" err="1" smtClean="0">
                <a:latin typeface="Baskerville Old Face" pitchFamily="18" charset="0"/>
              </a:rPr>
              <a:t>penyesuaian</a:t>
            </a:r>
            <a:r>
              <a:rPr lang="en-US" sz="2800" dirty="0" smtClean="0">
                <a:latin typeface="Baskerville Old Face" pitchFamily="18" charset="0"/>
              </a:rPr>
              <a:t> </a:t>
            </a:r>
            <a:r>
              <a:rPr lang="en-US" sz="2800" dirty="0" err="1" smtClean="0">
                <a:latin typeface="Baskerville Old Face" pitchFamily="18" charset="0"/>
              </a:rPr>
              <a:t>dirinya</a:t>
            </a:r>
            <a:r>
              <a:rPr lang="en-US" sz="2800" dirty="0" smtClean="0">
                <a:latin typeface="Baskerville Old Face" pitchFamily="18" charset="0"/>
              </a:rPr>
              <a:t> </a:t>
            </a:r>
            <a:r>
              <a:rPr lang="en-US" sz="2800" dirty="0" err="1" smtClean="0">
                <a:latin typeface="Baskerville Old Face" pitchFamily="18" charset="0"/>
              </a:rPr>
              <a:t>terhadap</a:t>
            </a:r>
            <a:r>
              <a:rPr lang="en-US" sz="2800" dirty="0" smtClean="0">
                <a:latin typeface="Baskerville Old Face" pitchFamily="18" charset="0"/>
              </a:rPr>
              <a:t> </a:t>
            </a:r>
            <a:r>
              <a:rPr lang="en-US" sz="2800" dirty="0" err="1" smtClean="0">
                <a:latin typeface="Baskerville Old Face" pitchFamily="18" charset="0"/>
              </a:rPr>
              <a:t>lingkungannya</a:t>
            </a:r>
            <a:r>
              <a:rPr lang="en-US" sz="2800" dirty="0" smtClean="0">
                <a:latin typeface="Baskerville Old Face" pitchFamily="18" charset="0"/>
              </a:rPr>
              <a:t> </a:t>
            </a:r>
            <a:r>
              <a:rPr lang="en-US" sz="2800" dirty="0" err="1" smtClean="0">
                <a:latin typeface="Baskerville Old Face" pitchFamily="18" charset="0"/>
              </a:rPr>
              <a:t>secara</a:t>
            </a:r>
            <a:r>
              <a:rPr lang="en-US" sz="2800" dirty="0" smtClean="0">
                <a:latin typeface="Baskerville Old Face" pitchFamily="18" charset="0"/>
              </a:rPr>
              <a:t> </a:t>
            </a:r>
            <a:r>
              <a:rPr lang="en-US" sz="2800" dirty="0" err="1" smtClean="0">
                <a:latin typeface="Baskerville Old Face" pitchFamily="18" charset="0"/>
              </a:rPr>
              <a:t>unik</a:t>
            </a:r>
            <a:r>
              <a:rPr lang="en-US" sz="2800" dirty="0" smtClean="0">
                <a:latin typeface="Baskerville Old Face" pitchFamily="18" charset="0"/>
              </a:rPr>
              <a:t>. </a:t>
            </a:r>
          </a:p>
          <a:p>
            <a:pPr marL="265113" indent="-265113" algn="just" eaLnBrk="1" fontAlgn="auto" hangingPunct="1">
              <a:lnSpc>
                <a:spcPct val="150000"/>
              </a:lnSpc>
              <a:spcBef>
                <a:spcPts val="0"/>
              </a:spcBef>
              <a:spcAft>
                <a:spcPts val="0"/>
              </a:spcAft>
              <a:buFont typeface="Wingdings" pitchFamily="2" charset="2"/>
              <a:buChar char="Ø"/>
              <a:defRPr/>
            </a:pPr>
            <a:r>
              <a:rPr lang="en-US" sz="2800" dirty="0" smtClean="0">
                <a:latin typeface="Baskerville Old Face" pitchFamily="18" charset="0"/>
              </a:rPr>
              <a:t> </a:t>
            </a:r>
            <a:r>
              <a:rPr lang="en-US" sz="2800" dirty="0" err="1" smtClean="0">
                <a:latin typeface="Baskerville Old Face" pitchFamily="18" charset="0"/>
              </a:rPr>
              <a:t>Bisa</a:t>
            </a:r>
            <a:r>
              <a:rPr lang="en-US" sz="2800" dirty="0" smtClean="0">
                <a:latin typeface="Baskerville Old Face" pitchFamily="18" charset="0"/>
              </a:rPr>
              <a:t> </a:t>
            </a:r>
            <a:r>
              <a:rPr lang="en-US" sz="2800" dirty="0" err="1" smtClean="0">
                <a:latin typeface="Baskerville Old Face" pitchFamily="18" charset="0"/>
              </a:rPr>
              <a:t>dijelaskan</a:t>
            </a:r>
            <a:r>
              <a:rPr lang="en-US" sz="2800" dirty="0" smtClean="0">
                <a:latin typeface="Baskerville Old Face" pitchFamily="18" charset="0"/>
              </a:rPr>
              <a:t>  </a:t>
            </a:r>
            <a:r>
              <a:rPr lang="en-US" sz="2800" dirty="0" err="1" smtClean="0">
                <a:latin typeface="Baskerville Old Face" pitchFamily="18" charset="0"/>
              </a:rPr>
              <a:t>dengan</a:t>
            </a:r>
            <a:r>
              <a:rPr lang="en-US" sz="2800" dirty="0" smtClean="0">
                <a:latin typeface="Baskerville Old Face" pitchFamily="18" charset="0"/>
              </a:rPr>
              <a:t> </a:t>
            </a:r>
            <a:r>
              <a:rPr lang="en-US" sz="2800" dirty="0" err="1" smtClean="0">
                <a:latin typeface="Baskerville Old Face" pitchFamily="18" charset="0"/>
              </a:rPr>
              <a:t>menggunakan</a:t>
            </a:r>
            <a:r>
              <a:rPr lang="en-US" sz="2800" dirty="0" smtClean="0">
                <a:latin typeface="Baskerville Old Face" pitchFamily="18" charset="0"/>
              </a:rPr>
              <a:t> </a:t>
            </a:r>
            <a:r>
              <a:rPr lang="en-US" sz="2800" dirty="0" err="1" smtClean="0">
                <a:latin typeface="Baskerville Old Face" pitchFamily="18" charset="0"/>
              </a:rPr>
              <a:t>ciri-ciri</a:t>
            </a:r>
            <a:r>
              <a:rPr lang="en-US" sz="2800" dirty="0" smtClean="0">
                <a:latin typeface="Baskerville Old Face" pitchFamily="18" charset="0"/>
              </a:rPr>
              <a:t> </a:t>
            </a:r>
            <a:r>
              <a:rPr lang="en-US" sz="2800" dirty="0" err="1" smtClean="0">
                <a:latin typeface="Baskerville Old Face" pitchFamily="18" charset="0"/>
              </a:rPr>
              <a:t>seperti</a:t>
            </a:r>
            <a:r>
              <a:rPr lang="en-US" sz="2800" dirty="0" smtClean="0">
                <a:latin typeface="Baskerville Old Face" pitchFamily="18" charset="0"/>
              </a:rPr>
              <a:t> </a:t>
            </a:r>
            <a:r>
              <a:rPr lang="en-US" sz="2800" dirty="0" err="1" smtClean="0">
                <a:latin typeface="Baskerville Old Face" pitchFamily="18" charset="0"/>
              </a:rPr>
              <a:t>kepercayaan</a:t>
            </a:r>
            <a:r>
              <a:rPr lang="en-US" sz="2800" dirty="0" smtClean="0">
                <a:latin typeface="Baskerville Old Face" pitchFamily="18" charset="0"/>
              </a:rPr>
              <a:t> </a:t>
            </a:r>
            <a:r>
              <a:rPr lang="en-US" sz="2800" dirty="0" err="1" smtClean="0">
                <a:latin typeface="Baskerville Old Face" pitchFamily="18" charset="0"/>
              </a:rPr>
              <a:t>diri</a:t>
            </a:r>
            <a:r>
              <a:rPr lang="en-US" sz="2800" dirty="0" smtClean="0">
                <a:latin typeface="Baskerville Old Face" pitchFamily="18" charset="0"/>
              </a:rPr>
              <a:t>, </a:t>
            </a:r>
            <a:r>
              <a:rPr lang="en-US" sz="2800" dirty="0" err="1" smtClean="0">
                <a:latin typeface="Baskerville Old Face" pitchFamily="18" charset="0"/>
              </a:rPr>
              <a:t>dominasi</a:t>
            </a:r>
            <a:r>
              <a:rPr lang="en-US" sz="2800" dirty="0" smtClean="0">
                <a:latin typeface="Baskerville Old Face" pitchFamily="18" charset="0"/>
              </a:rPr>
              <a:t>, </a:t>
            </a:r>
            <a:r>
              <a:rPr lang="en-US" sz="2800" dirty="0" err="1" smtClean="0">
                <a:latin typeface="Baskerville Old Face" pitchFamily="18" charset="0"/>
              </a:rPr>
              <a:t>otonomi</a:t>
            </a:r>
            <a:r>
              <a:rPr lang="en-US" sz="2800" dirty="0" smtClean="0">
                <a:latin typeface="Baskerville Old Face" pitchFamily="18" charset="0"/>
              </a:rPr>
              <a:t>, </a:t>
            </a:r>
            <a:r>
              <a:rPr lang="en-US" sz="2800" dirty="0" err="1" smtClean="0">
                <a:latin typeface="Baskerville Old Face" pitchFamily="18" charset="0"/>
              </a:rPr>
              <a:t>ketaatan</a:t>
            </a:r>
            <a:r>
              <a:rPr lang="en-US" sz="2800" dirty="0" smtClean="0">
                <a:latin typeface="Baskerville Old Face" pitchFamily="18" charset="0"/>
              </a:rPr>
              <a:t>, </a:t>
            </a:r>
            <a:r>
              <a:rPr lang="en-US" sz="2800" dirty="0" err="1" smtClean="0">
                <a:latin typeface="Baskerville Old Face" pitchFamily="18" charset="0"/>
              </a:rPr>
              <a:t>kemampuan</a:t>
            </a:r>
            <a:r>
              <a:rPr lang="en-US" sz="2800" dirty="0" smtClean="0">
                <a:latin typeface="Baskerville Old Face" pitchFamily="18" charset="0"/>
              </a:rPr>
              <a:t> </a:t>
            </a:r>
            <a:r>
              <a:rPr lang="en-US" sz="2800" dirty="0" err="1" smtClean="0">
                <a:latin typeface="Baskerville Old Face" pitchFamily="18" charset="0"/>
              </a:rPr>
              <a:t>bersosialisasi</a:t>
            </a:r>
            <a:r>
              <a:rPr lang="en-US" sz="2800" dirty="0" smtClean="0">
                <a:latin typeface="Baskerville Old Face" pitchFamily="18" charset="0"/>
              </a:rPr>
              <a:t>, </a:t>
            </a:r>
            <a:r>
              <a:rPr lang="en-US" sz="2800" dirty="0" err="1" smtClean="0">
                <a:latin typeface="Baskerville Old Face" pitchFamily="18" charset="0"/>
              </a:rPr>
              <a:t>daya</a:t>
            </a:r>
            <a:r>
              <a:rPr lang="en-US" sz="2800" dirty="0" smtClean="0">
                <a:latin typeface="Baskerville Old Face" pitchFamily="18" charset="0"/>
              </a:rPr>
              <a:t> </a:t>
            </a:r>
            <a:r>
              <a:rPr lang="en-US" sz="2800" dirty="0" err="1" smtClean="0">
                <a:latin typeface="Baskerville Old Face" pitchFamily="18" charset="0"/>
              </a:rPr>
              <a:t>tahan</a:t>
            </a:r>
            <a:r>
              <a:rPr lang="en-US" sz="2800" dirty="0" smtClean="0">
                <a:latin typeface="Baskerville Old Face" pitchFamily="18" charset="0"/>
              </a:rPr>
              <a:t> </a:t>
            </a:r>
            <a:r>
              <a:rPr lang="en-US" sz="2800" dirty="0" err="1" smtClean="0">
                <a:latin typeface="Baskerville Old Face" pitchFamily="18" charset="0"/>
              </a:rPr>
              <a:t>dan</a:t>
            </a:r>
            <a:r>
              <a:rPr lang="en-US" sz="2800" dirty="0" smtClean="0">
                <a:latin typeface="Baskerville Old Face" pitchFamily="18" charset="0"/>
              </a:rPr>
              <a:t> </a:t>
            </a:r>
            <a:r>
              <a:rPr lang="en-US" sz="2800" dirty="0" err="1" smtClean="0">
                <a:latin typeface="Baskerville Old Face" pitchFamily="18" charset="0"/>
              </a:rPr>
              <a:t>kemampuan</a:t>
            </a:r>
            <a:r>
              <a:rPr lang="en-US" sz="2800" dirty="0" smtClean="0">
                <a:latin typeface="Baskerville Old Face" pitchFamily="18" charset="0"/>
              </a:rPr>
              <a:t> </a:t>
            </a:r>
            <a:r>
              <a:rPr lang="en-US" sz="2800" dirty="0" err="1" smtClean="0">
                <a:latin typeface="Baskerville Old Face" pitchFamily="18" charset="0"/>
              </a:rPr>
              <a:t>beradaptasi</a:t>
            </a:r>
            <a:r>
              <a:rPr lang="en-US" sz="2800" dirty="0" smtClean="0">
                <a:latin typeface="Baskerville Old Face" pitchFamily="18" charset="0"/>
              </a:rPr>
              <a:t>. </a:t>
            </a:r>
            <a:endParaRPr lang="en-US" sz="2800" dirty="0">
              <a:latin typeface="Baskerville Old Face" pitchFamily="18"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2"/>
          <p:cNvSpPr>
            <a:spLocks noGrp="1"/>
          </p:cNvSpPr>
          <p:nvPr>
            <p:ph type="title"/>
          </p:nvPr>
        </p:nvSpPr>
        <p:spPr>
          <a:xfrm>
            <a:off x="457200" y="274638"/>
            <a:ext cx="8229600" cy="725487"/>
          </a:xfrm>
        </p:spPr>
        <p:txBody>
          <a:bodyPr/>
          <a:lstStyle/>
          <a:p>
            <a:pPr eaLnBrk="1" hangingPunct="1"/>
            <a:r>
              <a:rPr lang="en-US" smtClean="0">
                <a:latin typeface="Baskerville Old Face" pitchFamily="18" charset="0"/>
              </a:rPr>
              <a:t>Batasan Kepribadian:</a:t>
            </a:r>
          </a:p>
        </p:txBody>
      </p:sp>
      <p:sp>
        <p:nvSpPr>
          <p:cNvPr id="111619" name="Content Placeholder 1"/>
          <p:cNvSpPr>
            <a:spLocks noGrp="1"/>
          </p:cNvSpPr>
          <p:nvPr>
            <p:ph idx="1"/>
          </p:nvPr>
        </p:nvSpPr>
        <p:spPr>
          <a:xfrm>
            <a:off x="-71438" y="1071563"/>
            <a:ext cx="8858251" cy="4935537"/>
          </a:xfrm>
        </p:spPr>
        <p:txBody>
          <a:bodyPr/>
          <a:lstStyle/>
          <a:p>
            <a:pPr marL="623888" indent="-514350" algn="just" eaLnBrk="1" hangingPunct="1">
              <a:buFont typeface="Wingdings 3" pitchFamily="18" charset="2"/>
              <a:buAutoNum type="alphaLcPeriod"/>
            </a:pPr>
            <a:r>
              <a:rPr lang="en-US" sz="2800" i="1" smtClean="0">
                <a:latin typeface="Baskerville Old Face" pitchFamily="18" charset="0"/>
              </a:rPr>
              <a:t>Dinamis</a:t>
            </a:r>
            <a:r>
              <a:rPr lang="en-US" sz="2800" smtClean="0">
                <a:latin typeface="Baskerville Old Face" pitchFamily="18" charset="0"/>
              </a:rPr>
              <a:t>, berarti kepribadian selalu berubah. Perubahan ini digerakkan oleh tenaga-tenaga dari dalam diri individu ybs, akan tetapi perubahan tsb tetap berada dlm batas-batas bentuk polanya.</a:t>
            </a:r>
          </a:p>
          <a:p>
            <a:pPr marL="623888" indent="-514350" algn="just" eaLnBrk="1" hangingPunct="1">
              <a:buFont typeface="Wingdings 3" pitchFamily="18" charset="2"/>
              <a:buAutoNum type="alphaLcPeriod"/>
            </a:pPr>
            <a:r>
              <a:rPr lang="en-US" sz="2800" i="1" smtClean="0">
                <a:latin typeface="Baskerville Old Face" pitchFamily="18" charset="0"/>
              </a:rPr>
              <a:t>Organisasi sistem</a:t>
            </a:r>
            <a:r>
              <a:rPr lang="en-US" sz="2800" smtClean="0">
                <a:latin typeface="Baskerville Old Face" pitchFamily="18" charset="0"/>
              </a:rPr>
              <a:t>, mengandung arti bahwa kepribadian itu merupakan suatu keseluruhan yg bulat.</a:t>
            </a:r>
          </a:p>
          <a:p>
            <a:pPr marL="623888" indent="-514350" algn="just" eaLnBrk="1" hangingPunct="1">
              <a:buFont typeface="Wingdings 3" pitchFamily="18" charset="2"/>
              <a:buAutoNum type="alphaLcPeriod"/>
            </a:pPr>
            <a:r>
              <a:rPr lang="en-US" sz="2800" i="1" smtClean="0">
                <a:latin typeface="Baskerville Old Face" pitchFamily="18" charset="0"/>
              </a:rPr>
              <a:t>Psikofisis</a:t>
            </a:r>
            <a:r>
              <a:rPr lang="en-US" sz="2800" smtClean="0">
                <a:latin typeface="Baskerville Old Face" pitchFamily="18" charset="0"/>
              </a:rPr>
              <a:t>, berarti tidak hanya bersifat fisik &amp; juga tdk hanya bersifat psikis tetapi merupakan gabungan dari kedua sifat tsb.</a:t>
            </a:r>
          </a:p>
          <a:p>
            <a:pPr marL="623888" indent="-514350" algn="just" eaLnBrk="1" hangingPunct="1">
              <a:buFont typeface="Wingdings 3" pitchFamily="18" charset="2"/>
              <a:buAutoNum type="alphaLcPeriod"/>
            </a:pPr>
            <a:r>
              <a:rPr lang="en-US" sz="2800" i="1" smtClean="0">
                <a:latin typeface="Baskerville Old Face" pitchFamily="18" charset="0"/>
              </a:rPr>
              <a:t>Unik</a:t>
            </a:r>
            <a:r>
              <a:rPr lang="en-US" sz="2800" smtClean="0">
                <a:latin typeface="Baskerville Old Face" pitchFamily="18" charset="0"/>
              </a:rPr>
              <a:t>, berarti kepribadian antara individu yang satu dengan yang lain tidak ada yang sama.</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258763"/>
            <a:ext cx="8643938" cy="6170612"/>
          </a:xfrm>
        </p:spPr>
        <p:txBody>
          <a:bodyPr rtlCol="0">
            <a:normAutofit/>
          </a:bodyPr>
          <a:lstStyle/>
          <a:p>
            <a:pPr marL="266700" indent="-266700" algn="just" eaLnBrk="1" fontAlgn="auto" hangingPunct="1">
              <a:lnSpc>
                <a:spcPct val="150000"/>
              </a:lnSpc>
              <a:spcBef>
                <a:spcPts val="0"/>
              </a:spcBef>
              <a:spcAft>
                <a:spcPts val="0"/>
              </a:spcAft>
              <a:buFont typeface="Wingdings" pitchFamily="2" charset="2"/>
              <a:buChar char="Ø"/>
              <a:defRPr/>
            </a:pPr>
            <a:r>
              <a:rPr lang="en-US" sz="2400" dirty="0" smtClean="0"/>
              <a:t> K</a:t>
            </a:r>
            <a:r>
              <a:rPr lang="id-ID" sz="2400" dirty="0" smtClean="0"/>
              <a:t>epribadian berkembang jika adanya hubungan dengan orang lain. </a:t>
            </a:r>
            <a:endParaRPr lang="en-US" sz="2400" dirty="0" smtClean="0"/>
          </a:p>
          <a:p>
            <a:pPr marL="361950" indent="-361950" algn="just" eaLnBrk="1" fontAlgn="auto" hangingPunct="1">
              <a:lnSpc>
                <a:spcPct val="150000"/>
              </a:lnSpc>
              <a:spcBef>
                <a:spcPts val="0"/>
              </a:spcBef>
              <a:spcAft>
                <a:spcPts val="0"/>
              </a:spcAft>
              <a:buFont typeface="Wingdings" pitchFamily="2" charset="2"/>
              <a:buChar char="Ø"/>
              <a:defRPr/>
            </a:pPr>
            <a:r>
              <a:rPr lang="id-ID" sz="2400" dirty="0" smtClean="0"/>
              <a:t>Dasar pokok dari perilaku seseorang adalah faktor biologis dan psikologisnya. </a:t>
            </a:r>
            <a:endParaRPr lang="en-US" sz="2400" dirty="0" smtClean="0"/>
          </a:p>
          <a:p>
            <a:pPr marL="361950" indent="-361950" algn="just" eaLnBrk="1" fontAlgn="auto" hangingPunct="1">
              <a:lnSpc>
                <a:spcPct val="150000"/>
              </a:lnSpc>
              <a:spcBef>
                <a:spcPts val="0"/>
              </a:spcBef>
              <a:spcAft>
                <a:spcPts val="0"/>
              </a:spcAft>
              <a:buFont typeface="Wingdings" pitchFamily="2" charset="2"/>
              <a:buChar char="Ø"/>
              <a:defRPr/>
            </a:pPr>
            <a:r>
              <a:rPr lang="id-ID" sz="2400" dirty="0" smtClean="0"/>
              <a:t>Kepribadian sendiri memiliki banyak segi dan salah satunya adalah self atau diri pribadi atau citra pribadi. </a:t>
            </a:r>
            <a:endParaRPr lang="en-US" sz="2400" dirty="0" smtClean="0"/>
          </a:p>
          <a:p>
            <a:pPr marL="361950" indent="-361950" algn="just" eaLnBrk="1" fontAlgn="auto" hangingPunct="1">
              <a:lnSpc>
                <a:spcPct val="150000"/>
              </a:lnSpc>
              <a:spcBef>
                <a:spcPts val="0"/>
              </a:spcBef>
              <a:spcAft>
                <a:spcPts val="0"/>
              </a:spcAft>
              <a:buFont typeface="Wingdings" pitchFamily="2" charset="2"/>
              <a:buChar char="Ø"/>
              <a:defRPr/>
            </a:pPr>
            <a:r>
              <a:rPr lang="id-ID" sz="2400" i="1" dirty="0" smtClean="0"/>
              <a:t>Mungkin</a:t>
            </a:r>
            <a:r>
              <a:rPr lang="id-ID" sz="2400" dirty="0" smtClean="0"/>
              <a:t> saja konsep diri actual individu tersebut (bagaimana dia memandang dirinya) </a:t>
            </a:r>
            <a:r>
              <a:rPr lang="id-ID" sz="2400" i="1" dirty="0" smtClean="0"/>
              <a:t>berbeda</a:t>
            </a:r>
            <a:r>
              <a:rPr lang="id-ID" sz="2400" dirty="0" smtClean="0"/>
              <a:t> dengan konsep diri idealnya (bagaimana ia </a:t>
            </a:r>
            <a:r>
              <a:rPr lang="id-ID" sz="2400" u="sng" dirty="0" smtClean="0"/>
              <a:t>ingin</a:t>
            </a:r>
            <a:r>
              <a:rPr lang="id-ID" sz="2400" dirty="0" smtClean="0"/>
              <a:t> memandang dirinya) </a:t>
            </a:r>
            <a:r>
              <a:rPr lang="en-US" sz="2400" dirty="0" smtClean="0"/>
              <a:t>&amp;</a:t>
            </a:r>
            <a:r>
              <a:rPr lang="id-ID" sz="2400" dirty="0" smtClean="0"/>
              <a:t> konsep diri orang lain (bagaimana dia mengganggap orang lain memandang dirinya).</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r" eaLnBrk="1" hangingPunct="1"/>
            <a:r>
              <a:rPr lang="en-US" smtClean="0">
                <a:latin typeface="Bernard MT Condensed" pitchFamily="18" charset="0"/>
              </a:rPr>
              <a:t>Memahami konsumen</a:t>
            </a:r>
            <a:endParaRPr lang="en-US" smtClean="0"/>
          </a:p>
        </p:txBody>
      </p:sp>
      <p:sp>
        <p:nvSpPr>
          <p:cNvPr id="12291" name="TextBox 3"/>
          <p:cNvSpPr txBox="1">
            <a:spLocks noChangeArrowheads="1"/>
          </p:cNvSpPr>
          <p:nvPr/>
        </p:nvSpPr>
        <p:spPr bwMode="auto">
          <a:xfrm>
            <a:off x="714375" y="1428750"/>
            <a:ext cx="4699000" cy="1354138"/>
          </a:xfrm>
          <a:prstGeom prst="rect">
            <a:avLst/>
          </a:prstGeom>
          <a:noFill/>
          <a:ln w="9525">
            <a:noFill/>
            <a:miter lim="800000"/>
            <a:headEnd/>
            <a:tailEnd/>
          </a:ln>
        </p:spPr>
        <p:txBody>
          <a:bodyPr wrap="none">
            <a:spAutoFit/>
          </a:bodyPr>
          <a:lstStyle/>
          <a:p>
            <a:pPr algn="r" eaLnBrk="0" hangingPunct="0"/>
            <a:r>
              <a:rPr lang="en-US" sz="2800"/>
              <a:t>Proses keputusan konsumen</a:t>
            </a:r>
          </a:p>
          <a:p>
            <a:pPr algn="r" eaLnBrk="0" hangingPunct="0"/>
            <a:r>
              <a:rPr lang="en-US"/>
              <a:t>Proses keputusan kebiasaan</a:t>
            </a:r>
          </a:p>
          <a:p>
            <a:pPr algn="r" eaLnBrk="0" hangingPunct="0"/>
            <a:r>
              <a:rPr lang="en-US"/>
              <a:t>Pembelian ulang</a:t>
            </a:r>
          </a:p>
          <a:p>
            <a:pPr algn="r" eaLnBrk="0" hangingPunct="0"/>
            <a:r>
              <a:rPr lang="en-US"/>
              <a:t>Engel et. Al. 1994</a:t>
            </a:r>
          </a:p>
        </p:txBody>
      </p:sp>
      <p:sp>
        <p:nvSpPr>
          <p:cNvPr id="12292" name="TextBox 4"/>
          <p:cNvSpPr txBox="1">
            <a:spLocks noChangeArrowheads="1"/>
          </p:cNvSpPr>
          <p:nvPr/>
        </p:nvSpPr>
        <p:spPr bwMode="auto">
          <a:xfrm>
            <a:off x="857250" y="4214813"/>
            <a:ext cx="1428750" cy="646112"/>
          </a:xfrm>
          <a:prstGeom prst="rect">
            <a:avLst/>
          </a:prstGeom>
          <a:noFill/>
          <a:ln w="9525">
            <a:noFill/>
            <a:miter lim="800000"/>
            <a:headEnd/>
            <a:tailEnd/>
          </a:ln>
        </p:spPr>
        <p:txBody>
          <a:bodyPr>
            <a:spAutoFit/>
          </a:bodyPr>
          <a:lstStyle/>
          <a:p>
            <a:pPr eaLnBrk="0" hangingPunct="0"/>
            <a:r>
              <a:rPr lang="en-US"/>
              <a:t>Pengenalan kebutuhan</a:t>
            </a:r>
          </a:p>
        </p:txBody>
      </p:sp>
      <p:sp>
        <p:nvSpPr>
          <p:cNvPr id="12293" name="TextBox 5"/>
          <p:cNvSpPr txBox="1">
            <a:spLocks noChangeArrowheads="1"/>
          </p:cNvSpPr>
          <p:nvPr/>
        </p:nvSpPr>
        <p:spPr bwMode="auto">
          <a:xfrm>
            <a:off x="3479800" y="3563938"/>
            <a:ext cx="1428750" cy="369887"/>
          </a:xfrm>
          <a:prstGeom prst="rect">
            <a:avLst/>
          </a:prstGeom>
          <a:noFill/>
          <a:ln w="9525">
            <a:noFill/>
            <a:miter lim="800000"/>
            <a:headEnd/>
            <a:tailEnd/>
          </a:ln>
        </p:spPr>
        <p:txBody>
          <a:bodyPr>
            <a:spAutoFit/>
          </a:bodyPr>
          <a:lstStyle/>
          <a:p>
            <a:pPr eaLnBrk="0" hangingPunct="0"/>
            <a:r>
              <a:rPr lang="en-US"/>
              <a:t>Pembelian</a:t>
            </a:r>
          </a:p>
        </p:txBody>
      </p:sp>
      <p:sp>
        <p:nvSpPr>
          <p:cNvPr id="12294" name="TextBox 6"/>
          <p:cNvSpPr txBox="1">
            <a:spLocks noChangeArrowheads="1"/>
          </p:cNvSpPr>
          <p:nvPr/>
        </p:nvSpPr>
        <p:spPr bwMode="auto">
          <a:xfrm>
            <a:off x="4857750" y="3143250"/>
            <a:ext cx="1428750" cy="369888"/>
          </a:xfrm>
          <a:prstGeom prst="rect">
            <a:avLst/>
          </a:prstGeom>
          <a:noFill/>
          <a:ln w="9525">
            <a:noFill/>
            <a:miter lim="800000"/>
            <a:headEnd/>
            <a:tailEnd/>
          </a:ln>
        </p:spPr>
        <p:txBody>
          <a:bodyPr>
            <a:spAutoFit/>
          </a:bodyPr>
          <a:lstStyle/>
          <a:p>
            <a:pPr algn="ctr" eaLnBrk="0" hangingPunct="0"/>
            <a:r>
              <a:rPr lang="en-US"/>
              <a:t>Hasil</a:t>
            </a:r>
          </a:p>
        </p:txBody>
      </p:sp>
      <p:sp>
        <p:nvSpPr>
          <p:cNvPr id="12295" name="TextBox 7"/>
          <p:cNvSpPr txBox="1">
            <a:spLocks noChangeArrowheads="1"/>
          </p:cNvSpPr>
          <p:nvPr/>
        </p:nvSpPr>
        <p:spPr bwMode="auto">
          <a:xfrm>
            <a:off x="2214563" y="3714750"/>
            <a:ext cx="1428750" cy="646113"/>
          </a:xfrm>
          <a:prstGeom prst="rect">
            <a:avLst/>
          </a:prstGeom>
          <a:noFill/>
          <a:ln w="9525">
            <a:noFill/>
            <a:miter lim="800000"/>
            <a:headEnd/>
            <a:tailEnd/>
          </a:ln>
        </p:spPr>
        <p:txBody>
          <a:bodyPr>
            <a:spAutoFit/>
          </a:bodyPr>
          <a:lstStyle/>
          <a:p>
            <a:pPr eaLnBrk="0" hangingPunct="0"/>
            <a:r>
              <a:rPr lang="en-US"/>
              <a:t>Maksud pembelian</a:t>
            </a:r>
          </a:p>
        </p:txBody>
      </p:sp>
      <p:cxnSp>
        <p:nvCxnSpPr>
          <p:cNvPr id="12296" name="Straight Connector 8"/>
          <p:cNvCxnSpPr>
            <a:cxnSpLocks noChangeShapeType="1"/>
          </p:cNvCxnSpPr>
          <p:nvPr/>
        </p:nvCxnSpPr>
        <p:spPr bwMode="auto">
          <a:xfrm>
            <a:off x="928688" y="4929188"/>
            <a:ext cx="1285875" cy="1587"/>
          </a:xfrm>
          <a:prstGeom prst="line">
            <a:avLst/>
          </a:prstGeom>
          <a:noFill/>
          <a:ln w="57150" cap="sq" algn="ctr">
            <a:solidFill>
              <a:schemeClr val="tx1"/>
            </a:solidFill>
            <a:round/>
            <a:headEnd type="none" w="sm" len="sm"/>
            <a:tailEnd type="none" w="sm" len="sm"/>
          </a:ln>
        </p:spPr>
      </p:cxnSp>
      <p:cxnSp>
        <p:nvCxnSpPr>
          <p:cNvPr id="12297" name="Straight Connector 9"/>
          <p:cNvCxnSpPr>
            <a:cxnSpLocks noChangeShapeType="1"/>
          </p:cNvCxnSpPr>
          <p:nvPr/>
        </p:nvCxnSpPr>
        <p:spPr bwMode="auto">
          <a:xfrm>
            <a:off x="2214563" y="4429125"/>
            <a:ext cx="1285875" cy="1588"/>
          </a:xfrm>
          <a:prstGeom prst="line">
            <a:avLst/>
          </a:prstGeom>
          <a:noFill/>
          <a:ln w="57150" cap="sq" algn="ctr">
            <a:solidFill>
              <a:schemeClr val="tx1"/>
            </a:solidFill>
            <a:round/>
            <a:headEnd type="none" w="sm" len="sm"/>
            <a:tailEnd type="none" w="sm" len="sm"/>
          </a:ln>
        </p:spPr>
      </p:cxnSp>
      <p:cxnSp>
        <p:nvCxnSpPr>
          <p:cNvPr id="12298" name="Straight Connector 10"/>
          <p:cNvCxnSpPr>
            <a:cxnSpLocks noChangeShapeType="1"/>
          </p:cNvCxnSpPr>
          <p:nvPr/>
        </p:nvCxnSpPr>
        <p:spPr bwMode="auto">
          <a:xfrm>
            <a:off x="3500438" y="4000500"/>
            <a:ext cx="1285875" cy="1588"/>
          </a:xfrm>
          <a:prstGeom prst="line">
            <a:avLst/>
          </a:prstGeom>
          <a:noFill/>
          <a:ln w="57150" cap="sq" algn="ctr">
            <a:solidFill>
              <a:schemeClr val="tx1"/>
            </a:solidFill>
            <a:round/>
            <a:headEnd type="none" w="sm" len="sm"/>
            <a:tailEnd type="none" w="sm" len="sm"/>
          </a:ln>
        </p:spPr>
      </p:cxnSp>
      <p:cxnSp>
        <p:nvCxnSpPr>
          <p:cNvPr id="12299" name="Straight Connector 11"/>
          <p:cNvCxnSpPr>
            <a:cxnSpLocks noChangeShapeType="1"/>
          </p:cNvCxnSpPr>
          <p:nvPr/>
        </p:nvCxnSpPr>
        <p:spPr bwMode="auto">
          <a:xfrm>
            <a:off x="4857750" y="3571875"/>
            <a:ext cx="1285875" cy="1588"/>
          </a:xfrm>
          <a:prstGeom prst="line">
            <a:avLst/>
          </a:prstGeom>
          <a:noFill/>
          <a:ln w="57150" cap="sq" algn="ctr">
            <a:solidFill>
              <a:schemeClr val="tx1"/>
            </a:solidFill>
            <a:round/>
            <a:headEnd type="none" w="sm" len="sm"/>
            <a:tailEnd type="none" w="sm" len="sm"/>
          </a:ln>
        </p:spPr>
      </p:cxnSp>
      <p:cxnSp>
        <p:nvCxnSpPr>
          <p:cNvPr id="12300" name="Straight Connector 12"/>
          <p:cNvCxnSpPr>
            <a:cxnSpLocks noChangeShapeType="1"/>
          </p:cNvCxnSpPr>
          <p:nvPr/>
        </p:nvCxnSpPr>
        <p:spPr bwMode="auto">
          <a:xfrm rot="5400000">
            <a:off x="2001044" y="4714082"/>
            <a:ext cx="428625" cy="1587"/>
          </a:xfrm>
          <a:prstGeom prst="line">
            <a:avLst/>
          </a:prstGeom>
          <a:noFill/>
          <a:ln w="57150" cap="sq" algn="ctr">
            <a:solidFill>
              <a:schemeClr val="tx1"/>
            </a:solidFill>
            <a:round/>
            <a:headEnd type="none" w="sm" len="sm"/>
            <a:tailEnd type="none" w="sm" len="sm"/>
          </a:ln>
        </p:spPr>
      </p:cxnSp>
      <p:cxnSp>
        <p:nvCxnSpPr>
          <p:cNvPr id="12301" name="Straight Connector 13"/>
          <p:cNvCxnSpPr>
            <a:cxnSpLocks noChangeShapeType="1"/>
          </p:cNvCxnSpPr>
          <p:nvPr/>
        </p:nvCxnSpPr>
        <p:spPr bwMode="auto">
          <a:xfrm rot="5400000">
            <a:off x="3286919" y="4214019"/>
            <a:ext cx="428625" cy="1587"/>
          </a:xfrm>
          <a:prstGeom prst="line">
            <a:avLst/>
          </a:prstGeom>
          <a:noFill/>
          <a:ln w="57150" cap="sq" algn="ctr">
            <a:solidFill>
              <a:schemeClr val="tx1"/>
            </a:solidFill>
            <a:round/>
            <a:headEnd type="none" w="sm" len="sm"/>
            <a:tailEnd type="none" w="sm" len="sm"/>
          </a:ln>
        </p:spPr>
      </p:cxnSp>
      <p:cxnSp>
        <p:nvCxnSpPr>
          <p:cNvPr id="12302" name="Straight Connector 14"/>
          <p:cNvCxnSpPr>
            <a:cxnSpLocks noChangeShapeType="1"/>
          </p:cNvCxnSpPr>
          <p:nvPr/>
        </p:nvCxnSpPr>
        <p:spPr bwMode="auto">
          <a:xfrm rot="5400000">
            <a:off x="4642644" y="3785394"/>
            <a:ext cx="428625" cy="1587"/>
          </a:xfrm>
          <a:prstGeom prst="line">
            <a:avLst/>
          </a:prstGeom>
          <a:noFill/>
          <a:ln w="57150" cap="sq" algn="ctr">
            <a:solidFill>
              <a:schemeClr val="tx1"/>
            </a:solidFill>
            <a:round/>
            <a:headEnd type="none" w="sm" len="sm"/>
            <a:tailEnd type="none" w="sm" len="sm"/>
          </a:ln>
        </p:spPr>
      </p:cxnSp>
      <p:cxnSp>
        <p:nvCxnSpPr>
          <p:cNvPr id="12303" name="Straight Connector 15"/>
          <p:cNvCxnSpPr>
            <a:cxnSpLocks noChangeShapeType="1"/>
          </p:cNvCxnSpPr>
          <p:nvPr/>
        </p:nvCxnSpPr>
        <p:spPr bwMode="auto">
          <a:xfrm rot="5400000">
            <a:off x="5930106" y="3356769"/>
            <a:ext cx="428625" cy="1588"/>
          </a:xfrm>
          <a:prstGeom prst="line">
            <a:avLst/>
          </a:prstGeom>
          <a:noFill/>
          <a:ln w="57150" cap="sq" algn="ctr">
            <a:solidFill>
              <a:schemeClr val="tx1"/>
            </a:solidFill>
            <a:round/>
            <a:headEnd type="none" w="sm" len="sm"/>
            <a:tailEnd type="none" w="sm" len="sm"/>
          </a:ln>
        </p:spPr>
      </p:cxnSp>
      <p:cxnSp>
        <p:nvCxnSpPr>
          <p:cNvPr id="12304" name="Straight Connector 16"/>
          <p:cNvCxnSpPr>
            <a:cxnSpLocks noChangeShapeType="1"/>
          </p:cNvCxnSpPr>
          <p:nvPr/>
        </p:nvCxnSpPr>
        <p:spPr bwMode="auto">
          <a:xfrm>
            <a:off x="6143625" y="3143250"/>
            <a:ext cx="1285875" cy="1588"/>
          </a:xfrm>
          <a:prstGeom prst="line">
            <a:avLst/>
          </a:prstGeom>
          <a:noFill/>
          <a:ln w="57150" cap="sq" algn="ctr">
            <a:solidFill>
              <a:schemeClr val="tx1"/>
            </a:solidFill>
            <a:round/>
            <a:headEnd type="none" w="sm" len="sm"/>
            <a:tailEnd type="none" w="sm" len="sm"/>
          </a:ln>
        </p:spPr>
      </p:cxnSp>
      <p:cxnSp>
        <p:nvCxnSpPr>
          <p:cNvPr id="12305" name="Straight Arrow Connector 17"/>
          <p:cNvCxnSpPr>
            <a:cxnSpLocks noChangeShapeType="1"/>
          </p:cNvCxnSpPr>
          <p:nvPr/>
        </p:nvCxnSpPr>
        <p:spPr bwMode="auto">
          <a:xfrm>
            <a:off x="928688" y="5357813"/>
            <a:ext cx="6858000" cy="1587"/>
          </a:xfrm>
          <a:prstGeom prst="straightConnector1">
            <a:avLst/>
          </a:prstGeom>
          <a:noFill/>
          <a:ln w="9525" cap="sq" algn="ctr">
            <a:solidFill>
              <a:schemeClr val="tx1"/>
            </a:solidFill>
            <a:round/>
            <a:headEnd type="none" w="sm" len="sm"/>
            <a:tailEnd type="arrow" w="med" len="med"/>
          </a:ln>
        </p:spPr>
      </p:cxnSp>
      <p:sp>
        <p:nvSpPr>
          <p:cNvPr id="12306" name="TextBox 18"/>
          <p:cNvSpPr txBox="1">
            <a:spLocks noChangeArrowheads="1"/>
          </p:cNvSpPr>
          <p:nvPr/>
        </p:nvSpPr>
        <p:spPr bwMode="auto">
          <a:xfrm>
            <a:off x="5214938" y="5500688"/>
            <a:ext cx="2357437" cy="369887"/>
          </a:xfrm>
          <a:prstGeom prst="rect">
            <a:avLst/>
          </a:prstGeom>
          <a:noFill/>
          <a:ln w="9525">
            <a:noFill/>
            <a:miter lim="800000"/>
            <a:headEnd/>
            <a:tailEnd/>
          </a:ln>
        </p:spPr>
        <p:txBody>
          <a:bodyPr>
            <a:spAutoFit/>
          </a:bodyPr>
          <a:lstStyle/>
          <a:p>
            <a:pPr eaLnBrk="0" hangingPunct="0"/>
            <a:r>
              <a:rPr lang="en-US">
                <a:latin typeface="Rage Italic" pitchFamily="66" charset="0"/>
              </a:rPr>
              <a:t>Keterlibatan Rendah</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6313" y="857250"/>
            <a:ext cx="7239000" cy="4846638"/>
          </a:xfrm>
        </p:spPr>
        <p:txBody>
          <a:bodyPr rtlCol="0">
            <a:normAutofit fontScale="92500" lnSpcReduction="20000"/>
          </a:bodyPr>
          <a:lstStyle/>
          <a:p>
            <a:pPr marL="0" indent="0" algn="ctr" eaLnBrk="1" fontAlgn="auto" hangingPunct="1">
              <a:lnSpc>
                <a:spcPct val="150000"/>
              </a:lnSpc>
              <a:spcBef>
                <a:spcPts val="0"/>
              </a:spcBef>
              <a:spcAft>
                <a:spcPts val="0"/>
              </a:spcAft>
              <a:buFont typeface="Wingdings 2" pitchFamily="18" charset="2"/>
              <a:buNone/>
              <a:defRPr/>
            </a:pPr>
            <a:r>
              <a:rPr lang="id-ID" dirty="0" smtClean="0">
                <a:latin typeface="Bell MT" pitchFamily="18" charset="0"/>
              </a:rPr>
              <a:t>Nilai memainkan peranan yang sangat penting dalam kehidupan bermasyarakat karena nilai sendiri merupakan ukuran mengenai baik dan buruk, benar dan salah, pantas dan tak pantas. Nilai sangat mencerminkan suatu kualitas pilihan dalam tindakan dalam hal apapun termasuk melakukan pembelian.</a:t>
            </a:r>
            <a:endParaRPr lang="en-US" dirty="0" smtClean="0">
              <a:latin typeface="Bell MT" pitchFamily="18" charset="0"/>
            </a:endParaRPr>
          </a:p>
          <a:p>
            <a:pPr eaLnBrk="1" fontAlgn="auto" hangingPunct="1">
              <a:spcAft>
                <a:spcPts val="0"/>
              </a:spcAft>
              <a:buFont typeface="Arial" pitchFamily="34" charset="0"/>
              <a:buChar char="•"/>
              <a:defRPr/>
            </a:pPr>
            <a:endParaRPr lang="en-US" dirty="0">
              <a:latin typeface="Bell MT"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38" y="401638"/>
            <a:ext cx="7929562" cy="5956300"/>
          </a:xfrm>
        </p:spPr>
        <p:txBody>
          <a:bodyPr rtlCol="0">
            <a:normAutofit/>
          </a:bodyPr>
          <a:lstStyle/>
          <a:p>
            <a:pPr marL="266700" indent="-266700" algn="just" eaLnBrk="1" fontAlgn="auto" hangingPunct="1">
              <a:lnSpc>
                <a:spcPct val="150000"/>
              </a:lnSpc>
              <a:spcBef>
                <a:spcPts val="0"/>
              </a:spcBef>
              <a:spcAft>
                <a:spcPts val="0"/>
              </a:spcAft>
              <a:buFont typeface="Wingdings 2" pitchFamily="18" charset="2"/>
              <a:buBlip>
                <a:blip r:embed="rId2"/>
              </a:buBlip>
              <a:defRPr/>
            </a:pPr>
            <a:r>
              <a:rPr lang="en-US" sz="2400" dirty="0" smtClean="0"/>
              <a:t>B</a:t>
            </a:r>
            <a:r>
              <a:rPr lang="id-ID" sz="2400" dirty="0" smtClean="0"/>
              <a:t>arang dan jasa juga mempunyai nilai yaitu nilai pakai dan nilai tukar. </a:t>
            </a:r>
            <a:endParaRPr lang="en-US" sz="2400" dirty="0" smtClean="0"/>
          </a:p>
          <a:p>
            <a:pPr marL="266700" indent="-266700" algn="just" eaLnBrk="1" fontAlgn="auto" hangingPunct="1">
              <a:lnSpc>
                <a:spcPct val="150000"/>
              </a:lnSpc>
              <a:spcBef>
                <a:spcPts val="0"/>
              </a:spcBef>
              <a:spcAft>
                <a:spcPts val="0"/>
              </a:spcAft>
              <a:buFont typeface="Wingdings 2" pitchFamily="18" charset="2"/>
              <a:buBlip>
                <a:blip r:embed="rId2"/>
              </a:buBlip>
              <a:defRPr/>
            </a:pPr>
            <a:r>
              <a:rPr lang="id-ID" sz="2400" dirty="0" smtClean="0"/>
              <a:t>Nilai pakai sendiri dibagi dua yaitu</a:t>
            </a:r>
            <a:r>
              <a:rPr lang="en-US" sz="2400" dirty="0" smtClean="0"/>
              <a:t>: </a:t>
            </a:r>
          </a:p>
          <a:p>
            <a:pPr marL="781050" indent="-514350" algn="just" eaLnBrk="1" fontAlgn="auto" hangingPunct="1">
              <a:lnSpc>
                <a:spcPct val="150000"/>
              </a:lnSpc>
              <a:spcBef>
                <a:spcPts val="0"/>
              </a:spcBef>
              <a:spcAft>
                <a:spcPts val="0"/>
              </a:spcAft>
              <a:buClr>
                <a:srgbClr val="0000CC"/>
              </a:buClr>
              <a:buFont typeface="+mj-lt"/>
              <a:buAutoNum type="alphaLcParenR"/>
              <a:defRPr/>
            </a:pPr>
            <a:r>
              <a:rPr lang="en-US" sz="2400" dirty="0" smtClean="0"/>
              <a:t>N</a:t>
            </a:r>
            <a:r>
              <a:rPr lang="id-ID" sz="2400" dirty="0" smtClean="0"/>
              <a:t>ilai pakai objektif merupakan kemampuan suatu barang untuk memenuhi kebutuhan banyak orang</a:t>
            </a:r>
            <a:r>
              <a:rPr lang="en-US" sz="2400" dirty="0" smtClean="0"/>
              <a:t>.</a:t>
            </a:r>
          </a:p>
          <a:p>
            <a:pPr marL="781050" indent="-514350" algn="just" eaLnBrk="1" fontAlgn="auto" hangingPunct="1">
              <a:lnSpc>
                <a:spcPct val="150000"/>
              </a:lnSpc>
              <a:spcBef>
                <a:spcPts val="0"/>
              </a:spcBef>
              <a:spcAft>
                <a:spcPts val="0"/>
              </a:spcAft>
              <a:buClr>
                <a:srgbClr val="0000CC"/>
              </a:buClr>
              <a:buFont typeface="+mj-lt"/>
              <a:buAutoNum type="alphaLcParenR"/>
              <a:defRPr/>
            </a:pPr>
            <a:r>
              <a:rPr lang="en-US" sz="2400" dirty="0" smtClean="0"/>
              <a:t>N</a:t>
            </a:r>
            <a:r>
              <a:rPr lang="id-ID" sz="2400" dirty="0" smtClean="0"/>
              <a:t>ilai pakai subjektif</a:t>
            </a:r>
            <a:r>
              <a:rPr lang="en-US" sz="2400" dirty="0" smtClean="0"/>
              <a:t> </a:t>
            </a:r>
            <a:r>
              <a:rPr lang="id-ID" sz="2400" dirty="0" smtClean="0"/>
              <a:t>merupakan nilai yang diberikan oleh seseorang terhadap suatu benda atau jasa dalam memenuhi kubutuhan pribadi pemakainya. </a:t>
            </a:r>
            <a:endParaRPr lang="en-US" sz="2400" dirty="0" smtClean="0"/>
          </a:p>
          <a:p>
            <a:pPr marL="266700" indent="-266700" algn="just" eaLnBrk="1" fontAlgn="auto" hangingPunct="1">
              <a:lnSpc>
                <a:spcPct val="150000"/>
              </a:lnSpc>
              <a:spcBef>
                <a:spcPts val="0"/>
              </a:spcBef>
              <a:spcAft>
                <a:spcPts val="0"/>
              </a:spcAft>
              <a:buClr>
                <a:srgbClr val="0000CC"/>
              </a:buClr>
              <a:buFont typeface="Wingdings 2" pitchFamily="18" charset="2"/>
              <a:buBlip>
                <a:blip r:embed="rId2"/>
              </a:buBlip>
              <a:defRPr/>
            </a:pPr>
            <a:r>
              <a:rPr lang="en-US" sz="2400" dirty="0" smtClean="0"/>
              <a:t>N</a:t>
            </a:r>
            <a:r>
              <a:rPr lang="id-ID" sz="2400" dirty="0" smtClean="0"/>
              <a:t>ilai tukar juga dibagi dua yaitu nilai tukar objektif dan nilai tukar subjektif.</a:t>
            </a:r>
            <a:endParaRPr lang="en-US" sz="2400" dirty="0" smtClean="0"/>
          </a:p>
          <a:p>
            <a:pPr algn="just" eaLnBrk="1" fontAlgn="auto" hangingPunct="1">
              <a:lnSpc>
                <a:spcPct val="150000"/>
              </a:lnSpc>
              <a:spcBef>
                <a:spcPts val="0"/>
              </a:spcBef>
              <a:spcAft>
                <a:spcPts val="0"/>
              </a:spcAft>
              <a:buFont typeface="Wingdings 2" pitchFamily="18" charset="2"/>
              <a:buNone/>
              <a:defRPr/>
            </a:pPr>
            <a:endParaRPr lang="en-US" sz="2400"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Content Placeholder 2"/>
          <p:cNvSpPr>
            <a:spLocks noGrp="1"/>
          </p:cNvSpPr>
          <p:nvPr>
            <p:ph idx="1"/>
          </p:nvPr>
        </p:nvSpPr>
        <p:spPr>
          <a:xfrm>
            <a:off x="457200" y="285750"/>
            <a:ext cx="8258175" cy="6143625"/>
          </a:xfrm>
        </p:spPr>
        <p:txBody>
          <a:bodyPr/>
          <a:lstStyle/>
          <a:p>
            <a:pPr algn="ctr" eaLnBrk="1" hangingPunct="1">
              <a:lnSpc>
                <a:spcPct val="150000"/>
              </a:lnSpc>
              <a:spcBef>
                <a:spcPct val="0"/>
              </a:spcBef>
              <a:buFont typeface="Wingdings 2" pitchFamily="18" charset="2"/>
              <a:buNone/>
            </a:pPr>
            <a:r>
              <a:rPr lang="id-ID" sz="2800" smtClean="0">
                <a:latin typeface="Arial Rounded MT Bold" pitchFamily="34" charset="0"/>
              </a:rPr>
              <a:t>Gaya hidup adalah cara hidup, yang diidentifikasi melalui aktivitas seseorang, minat, dan pendapat seseorang.</a:t>
            </a:r>
            <a:endParaRPr lang="en-US" sz="2800" smtClean="0">
              <a:latin typeface="Arial Rounded MT Bold" pitchFamily="34" charset="0"/>
            </a:endParaRPr>
          </a:p>
          <a:p>
            <a:pPr algn="ctr" eaLnBrk="1" hangingPunct="1">
              <a:lnSpc>
                <a:spcPct val="150000"/>
              </a:lnSpc>
              <a:spcBef>
                <a:spcPct val="0"/>
              </a:spcBef>
              <a:buFont typeface="Wingdings 2" pitchFamily="18" charset="2"/>
              <a:buNone/>
            </a:pPr>
            <a:endParaRPr lang="en-US" sz="2800" smtClean="0">
              <a:latin typeface="Arial Rounded MT Bold" pitchFamily="34" charset="0"/>
            </a:endParaRPr>
          </a:p>
          <a:p>
            <a:pPr algn="ctr" eaLnBrk="1" hangingPunct="1">
              <a:lnSpc>
                <a:spcPct val="150000"/>
              </a:lnSpc>
              <a:spcBef>
                <a:spcPct val="0"/>
              </a:spcBef>
              <a:buFont typeface="Wingdings 2" pitchFamily="18" charset="2"/>
              <a:buNone/>
            </a:pPr>
            <a:r>
              <a:rPr lang="id-ID" smtClean="0"/>
              <a:t>Mowen dan Minor juga menegaskan bahwa gaya hidup merujuk pada bagaimana orang hidup, bagaimana mereka membelanjakan uangnya, dan bagaimana mereka mengalokasikan waktu mereka.</a:t>
            </a:r>
            <a:endParaRPr lang="en-US" smtClean="0">
              <a:latin typeface="Arial Rounded MT Bold" pitchFamily="34" charset="0"/>
            </a:endParaRPr>
          </a:p>
          <a:p>
            <a:pPr eaLnBrk="1" hangingPunct="1">
              <a:buFont typeface="Wingdings 2" pitchFamily="18" charset="2"/>
              <a:buNone/>
            </a:pPr>
            <a:endParaRPr lang="en-US" smtClean="0">
              <a:latin typeface="Arial Rounded MT Bold" pitchFamily="34"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Content Placeholder 2"/>
          <p:cNvSpPr>
            <a:spLocks noGrp="1"/>
          </p:cNvSpPr>
          <p:nvPr>
            <p:ph idx="1"/>
          </p:nvPr>
        </p:nvSpPr>
        <p:spPr>
          <a:xfrm>
            <a:off x="428625" y="1439863"/>
            <a:ext cx="8186738" cy="4846637"/>
          </a:xfrm>
        </p:spPr>
        <p:txBody>
          <a:bodyPr/>
          <a:lstStyle/>
          <a:p>
            <a:pPr algn="ctr" eaLnBrk="1" hangingPunct="1">
              <a:lnSpc>
                <a:spcPct val="150000"/>
              </a:lnSpc>
              <a:spcBef>
                <a:spcPct val="0"/>
              </a:spcBef>
              <a:buFont typeface="Wingdings 2" pitchFamily="18" charset="2"/>
              <a:buNone/>
            </a:pPr>
            <a:r>
              <a:rPr lang="id-ID" sz="2800" smtClean="0"/>
              <a:t>Nilai dan Gaya hidup dalam perilaku konsumen sangat berkaitan erat dalam kaidah-kaidah menganalisa Perilaku Konsumen serta relevansinya dengan strategi market dalam membentuk sebuah konsumen yang kuat dengan produsennya.</a:t>
            </a:r>
            <a:endParaRPr lang="en-US" sz="2800" smtClean="0"/>
          </a:p>
          <a:p>
            <a:pPr algn="ctr" eaLnBrk="1" hangingPunct="1">
              <a:lnSpc>
                <a:spcPct val="150000"/>
              </a:lnSpc>
              <a:spcBef>
                <a:spcPct val="0"/>
              </a:spcBef>
            </a:pPr>
            <a:endParaRPr lang="en-US" sz="2800" smtClean="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Content Placeholder 2"/>
          <p:cNvSpPr>
            <a:spLocks noGrp="1"/>
          </p:cNvSpPr>
          <p:nvPr>
            <p:ph idx="1"/>
          </p:nvPr>
        </p:nvSpPr>
        <p:spPr>
          <a:xfrm>
            <a:off x="357188" y="1285875"/>
            <a:ext cx="8501062" cy="4500563"/>
          </a:xfrm>
        </p:spPr>
        <p:txBody>
          <a:bodyPr/>
          <a:lstStyle/>
          <a:p>
            <a:pPr marL="266700" indent="-266700" algn="ctr" eaLnBrk="1" hangingPunct="1">
              <a:lnSpc>
                <a:spcPct val="150000"/>
              </a:lnSpc>
              <a:spcBef>
                <a:spcPct val="0"/>
              </a:spcBef>
              <a:buFont typeface="Wingdings 2" pitchFamily="18" charset="2"/>
              <a:buNone/>
            </a:pPr>
            <a:r>
              <a:rPr lang="id-ID" sz="2800" smtClean="0"/>
              <a:t>Kepribadian dan gaya hidup adalah </a:t>
            </a:r>
            <a:endParaRPr lang="en-US" sz="2800" smtClean="0"/>
          </a:p>
          <a:p>
            <a:pPr marL="266700" indent="-266700" algn="ctr" eaLnBrk="1" hangingPunct="1">
              <a:lnSpc>
                <a:spcPct val="150000"/>
              </a:lnSpc>
              <a:spcBef>
                <a:spcPct val="0"/>
              </a:spcBef>
              <a:buFont typeface="Wingdings 2" pitchFamily="18" charset="2"/>
              <a:buNone/>
            </a:pPr>
            <a:r>
              <a:rPr lang="id-ID" sz="2800" smtClean="0"/>
              <a:t>naluri alamiah yang merupakan atribut atau sifat-sifat yang berada pada sifat manusia, bagaimana cara manusia berfikir, faktor lingkungan sebagai sebuah objek pengaruh dalam menentukan pola berfikir manusia, dan juga faktor pendapatan yang membentuk manusia pada pola-pola konsumerisme.</a:t>
            </a:r>
            <a:endParaRPr lang="en-US" sz="2800"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Content Placeholder 2"/>
          <p:cNvSpPr>
            <a:spLocks noGrp="1"/>
          </p:cNvSpPr>
          <p:nvPr>
            <p:ph idx="1"/>
          </p:nvPr>
        </p:nvSpPr>
        <p:spPr>
          <a:xfrm>
            <a:off x="357188" y="142875"/>
            <a:ext cx="8429625" cy="5561013"/>
          </a:xfrm>
        </p:spPr>
        <p:txBody>
          <a:bodyPr/>
          <a:lstStyle/>
          <a:p>
            <a:pPr algn="ctr" eaLnBrk="1" hangingPunct="1">
              <a:lnSpc>
                <a:spcPct val="150000"/>
              </a:lnSpc>
              <a:spcBef>
                <a:spcPct val="0"/>
              </a:spcBef>
              <a:buFont typeface="Wingdings 2" pitchFamily="18" charset="2"/>
              <a:buNone/>
            </a:pPr>
            <a:r>
              <a:rPr lang="id-ID" sz="2800" smtClean="0"/>
              <a:t>Keputusan membeli dipengaruhi oleh karakteristik pribadi seperti umur dan tahap daur hidup, pekerjaan, situasi ekonomi, gaya hidup serta kepribadian dan konsep diri pembeli.</a:t>
            </a:r>
            <a:endParaRPr lang="en-US" sz="2800" smtClean="0"/>
          </a:p>
          <a:p>
            <a:pPr algn="ctr" eaLnBrk="1" hangingPunct="1">
              <a:lnSpc>
                <a:spcPct val="150000"/>
              </a:lnSpc>
              <a:spcBef>
                <a:spcPct val="0"/>
              </a:spcBef>
              <a:buFont typeface="Wingdings 2" pitchFamily="18" charset="2"/>
              <a:buNone/>
            </a:pPr>
            <a:endParaRPr lang="en-US" sz="2800" smtClean="0"/>
          </a:p>
          <a:p>
            <a:pPr algn="ctr" eaLnBrk="1" hangingPunct="1">
              <a:lnSpc>
                <a:spcPct val="150000"/>
              </a:lnSpc>
              <a:spcBef>
                <a:spcPct val="0"/>
              </a:spcBef>
              <a:buFont typeface="Wingdings 2" pitchFamily="18" charset="2"/>
              <a:buNone/>
            </a:pPr>
            <a:r>
              <a:rPr lang="id-ID" sz="2800" smtClean="0"/>
              <a:t>Faktor-faktor lingkungan adalah suatu pola eksternal dalam mempengaruhi pola berfikir manusia dalam bersikap, yang akhirnya menjadi gaya hidup dan perilaku seseorang dalam menjalani kehidupannya sehari-hari.</a:t>
            </a:r>
            <a:endParaRPr lang="en-US" sz="2800" smtClean="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a:xfrm>
            <a:off x="571500" y="1857375"/>
            <a:ext cx="8229600" cy="2647950"/>
          </a:xfrm>
        </p:spPr>
        <p:txBody>
          <a:bodyPr/>
          <a:lstStyle/>
          <a:p>
            <a:pPr eaLnBrk="1" hangingPunct="1"/>
            <a:r>
              <a:rPr lang="en-US" smtClean="0">
                <a:solidFill>
                  <a:srgbClr val="003300"/>
                </a:solidFill>
                <a:latin typeface="Bernard MT Condensed" pitchFamily="18" charset="0"/>
              </a:rPr>
              <a:t>Mempengaruhi Sikap </a:t>
            </a:r>
            <a:br>
              <a:rPr lang="en-US" smtClean="0">
                <a:solidFill>
                  <a:srgbClr val="003300"/>
                </a:solidFill>
                <a:latin typeface="Bernard MT Condensed" pitchFamily="18" charset="0"/>
              </a:rPr>
            </a:br>
            <a:r>
              <a:rPr lang="en-US" smtClean="0">
                <a:solidFill>
                  <a:srgbClr val="003300"/>
                </a:solidFill>
                <a:latin typeface="Brush Script MT" pitchFamily="66" charset="0"/>
              </a:rPr>
              <a:t>dan</a:t>
            </a:r>
            <a:r>
              <a:rPr lang="en-US" smtClean="0">
                <a:solidFill>
                  <a:srgbClr val="003300"/>
                </a:solidFill>
                <a:latin typeface="Bernard MT Condensed" pitchFamily="18" charset="0"/>
              </a:rPr>
              <a:t> </a:t>
            </a:r>
            <a:br>
              <a:rPr lang="en-US" smtClean="0">
                <a:solidFill>
                  <a:srgbClr val="003300"/>
                </a:solidFill>
                <a:latin typeface="Bernard MT Condensed" pitchFamily="18" charset="0"/>
              </a:rPr>
            </a:br>
            <a:r>
              <a:rPr lang="en-US" smtClean="0">
                <a:solidFill>
                  <a:srgbClr val="003300"/>
                </a:solidFill>
                <a:latin typeface="Bernard MT Condensed" pitchFamily="18" charset="0"/>
              </a:rPr>
              <a:t>Perilaku</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Content Placeholder 1"/>
          <p:cNvSpPr>
            <a:spLocks noGrp="1"/>
          </p:cNvSpPr>
          <p:nvPr>
            <p:ph idx="1"/>
          </p:nvPr>
        </p:nvSpPr>
        <p:spPr>
          <a:xfrm>
            <a:off x="428625" y="857250"/>
            <a:ext cx="8229600" cy="5524500"/>
          </a:xfrm>
        </p:spPr>
        <p:txBody>
          <a:bodyPr/>
          <a:lstStyle/>
          <a:p>
            <a:pPr algn="just" eaLnBrk="1" hangingPunct="1">
              <a:lnSpc>
                <a:spcPct val="150000"/>
              </a:lnSpc>
              <a:spcBef>
                <a:spcPct val="0"/>
              </a:spcBef>
              <a:buFont typeface="Wingdings 2" pitchFamily="18" charset="2"/>
              <a:buBlip>
                <a:blip r:embed="rId2"/>
              </a:buBlip>
            </a:pPr>
            <a:r>
              <a:rPr lang="en-US" sz="2800" smtClean="0">
                <a:latin typeface="Baskerville Old Face" pitchFamily="18" charset="0"/>
              </a:rPr>
              <a:t>Dalam konteks perilaku konsumen, sikap didefinisikan sebagai kecenderungan yg dipelajari dalam berperilaku dengan cara menyenangkan atau tidak menyenangkan terhadap suatu obyek tertentu.</a:t>
            </a:r>
          </a:p>
          <a:p>
            <a:pPr algn="just" eaLnBrk="1" hangingPunct="1">
              <a:lnSpc>
                <a:spcPct val="150000"/>
              </a:lnSpc>
              <a:spcBef>
                <a:spcPct val="0"/>
              </a:spcBef>
              <a:buFont typeface="Wingdings 2" pitchFamily="18" charset="2"/>
              <a:buBlip>
                <a:blip r:embed="rId2"/>
              </a:buBlip>
            </a:pPr>
            <a:r>
              <a:rPr lang="en-US" sz="2800" smtClean="0">
                <a:latin typeface="Baskerville Old Face" pitchFamily="18" charset="0"/>
              </a:rPr>
              <a:t>Konsumen adalah kelompok individual (perorangan maupun rumah tangga) yang membeli dan mengkonsumsi barang atau jasa untuk kepentingan pribadi maupun keluarganya atau untuk maksud lain.</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Content Placeholder 2"/>
          <p:cNvSpPr>
            <a:spLocks noGrp="1"/>
          </p:cNvSpPr>
          <p:nvPr>
            <p:ph idx="1"/>
          </p:nvPr>
        </p:nvSpPr>
        <p:spPr>
          <a:xfrm>
            <a:off x="285750" y="0"/>
            <a:ext cx="8501063" cy="5681663"/>
          </a:xfrm>
        </p:spPr>
        <p:txBody>
          <a:bodyPr/>
          <a:lstStyle/>
          <a:p>
            <a:pPr algn="just" eaLnBrk="1" hangingPunct="1">
              <a:lnSpc>
                <a:spcPct val="150000"/>
              </a:lnSpc>
              <a:spcBef>
                <a:spcPct val="0"/>
              </a:spcBef>
              <a:buClr>
                <a:srgbClr val="003300"/>
              </a:buClr>
              <a:buFont typeface="Wingdings" pitchFamily="2" charset="2"/>
              <a:buChar char="Ø"/>
            </a:pPr>
            <a:r>
              <a:rPr lang="en-US" sz="2800" smtClean="0"/>
              <a:t>Obyek sikap adalah konsep yang berhubungan dengan konsumsi atau pemasaran khusus, seperti produk, golongan produk, merk, jasa, kepemilikan, penggunaan produk, sebab-sebab atau isu, orang, iklan, situs internet, harga , medium atau pedagang ritel. </a:t>
            </a:r>
          </a:p>
          <a:p>
            <a:pPr algn="just" eaLnBrk="1" hangingPunct="1">
              <a:lnSpc>
                <a:spcPct val="150000"/>
              </a:lnSpc>
              <a:spcBef>
                <a:spcPct val="0"/>
              </a:spcBef>
              <a:buClr>
                <a:srgbClr val="003300"/>
              </a:buClr>
              <a:buFont typeface="Wingdings" pitchFamily="2" charset="2"/>
              <a:buChar char="Ø"/>
            </a:pPr>
            <a:r>
              <a:rPr lang="en-US" sz="2800" smtClean="0"/>
              <a:t>Dalam pelaksanaan riset sikap konsumen, yang dijadikan target hanya obyek sikap tertentu.</a:t>
            </a:r>
          </a:p>
          <a:p>
            <a:pPr algn="just" eaLnBrk="1" hangingPunct="1">
              <a:lnSpc>
                <a:spcPct val="150000"/>
              </a:lnSpc>
              <a:spcBef>
                <a:spcPct val="0"/>
              </a:spcBef>
              <a:buClr>
                <a:srgbClr val="003300"/>
              </a:buClr>
              <a:buFont typeface="Wingdings" pitchFamily="2" charset="2"/>
              <a:buChar char="Ø"/>
            </a:pPr>
            <a:r>
              <a:rPr lang="en-US" sz="2800" smtClean="0"/>
              <a:t>Contoh riset mengenai sikap konsumen terhadap merk elektronik tertentu, sikap konsumen mengenai peluncuran produk tertentu.</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457200" y="214313"/>
            <a:ext cx="8229600" cy="723900"/>
          </a:xfrm>
        </p:spPr>
        <p:txBody>
          <a:bodyPr/>
          <a:lstStyle/>
          <a:p>
            <a:pPr eaLnBrk="1" hangingPunct="1"/>
            <a:r>
              <a:rPr lang="en-US" sz="3200" i="1" smtClean="0">
                <a:latin typeface="Baskerville Old Face" pitchFamily="18" charset="0"/>
              </a:rPr>
              <a:t>Beberapa hal tentang sikap:</a:t>
            </a:r>
          </a:p>
        </p:txBody>
      </p:sp>
      <p:sp>
        <p:nvSpPr>
          <p:cNvPr id="122883" name="Content Placeholder 2"/>
          <p:cNvSpPr>
            <a:spLocks noGrp="1"/>
          </p:cNvSpPr>
          <p:nvPr>
            <p:ph idx="1"/>
          </p:nvPr>
        </p:nvSpPr>
        <p:spPr>
          <a:xfrm>
            <a:off x="457200" y="1143000"/>
            <a:ext cx="8229600" cy="4752975"/>
          </a:xfrm>
        </p:spPr>
        <p:txBody>
          <a:bodyPr/>
          <a:lstStyle/>
          <a:p>
            <a:pPr algn="just" eaLnBrk="1" hangingPunct="1">
              <a:lnSpc>
                <a:spcPct val="150000"/>
              </a:lnSpc>
              <a:spcBef>
                <a:spcPct val="0"/>
              </a:spcBef>
              <a:buFont typeface="Wingdings 2" pitchFamily="18" charset="2"/>
              <a:buBlip>
                <a:blip r:embed="rId2"/>
              </a:buBlip>
            </a:pPr>
            <a:r>
              <a:rPr lang="en-US" sz="2800" smtClean="0"/>
              <a:t>Sikap adalah kecenderungan yg dipelajari, artinya sikap tertentu merupakan hasil pembelajaran konsumen terhadap suatu hal. </a:t>
            </a:r>
          </a:p>
          <a:p>
            <a:pPr algn="just" eaLnBrk="1" hangingPunct="1">
              <a:lnSpc>
                <a:spcPct val="150000"/>
              </a:lnSpc>
              <a:spcBef>
                <a:spcPct val="0"/>
              </a:spcBef>
              <a:buFont typeface="Wingdings 2" pitchFamily="18" charset="2"/>
              <a:buBlip>
                <a:blip r:embed="rId2"/>
              </a:buBlip>
            </a:pPr>
            <a:r>
              <a:rPr lang="en-US" sz="2800" smtClean="0"/>
              <a:t>Sikap mempunyai konsistensi. Sikap relative konsisten, tetapi dalam sikon tertentu bisa berubah.</a:t>
            </a:r>
          </a:p>
          <a:p>
            <a:pPr algn="just" eaLnBrk="1" hangingPunct="1">
              <a:lnSpc>
                <a:spcPct val="150000"/>
              </a:lnSpc>
              <a:spcBef>
                <a:spcPct val="0"/>
              </a:spcBef>
              <a:buFont typeface="Wingdings 2" pitchFamily="18" charset="2"/>
              <a:buBlip>
                <a:blip r:embed="rId2"/>
              </a:buBlip>
            </a:pPr>
            <a:r>
              <a:rPr lang="en-US" sz="2800" smtClean="0"/>
              <a:t>Sikap terjadi dalam situasi tertentu.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28625" y="71438"/>
            <a:ext cx="8229600" cy="628650"/>
          </a:xfrm>
        </p:spPr>
        <p:txBody>
          <a:bodyPr/>
          <a:lstStyle/>
          <a:p>
            <a:pPr algn="l" eaLnBrk="1" hangingPunct="1">
              <a:lnSpc>
                <a:spcPct val="150000"/>
              </a:lnSpc>
            </a:pPr>
            <a:r>
              <a:rPr lang="en-US" sz="2400" u="sng" smtClean="0">
                <a:latin typeface="Agency FB" pitchFamily="34" charset="0"/>
              </a:rPr>
              <a:t>PENGAMBILAN KEPUTUSAN  DENGAN KETERLIBATAN YANG RENDAH</a:t>
            </a:r>
            <a:endParaRPr lang="en-US" sz="2400" u="sng" smtClean="0"/>
          </a:p>
        </p:txBody>
      </p:sp>
      <p:sp>
        <p:nvSpPr>
          <p:cNvPr id="13315" name="Content Placeholder 2"/>
          <p:cNvSpPr>
            <a:spLocks noGrp="1"/>
          </p:cNvSpPr>
          <p:nvPr>
            <p:ph idx="1"/>
          </p:nvPr>
        </p:nvSpPr>
        <p:spPr>
          <a:xfrm>
            <a:off x="357188" y="642938"/>
            <a:ext cx="8358187" cy="5500687"/>
          </a:xfrm>
        </p:spPr>
        <p:txBody>
          <a:bodyPr/>
          <a:lstStyle/>
          <a:p>
            <a:pPr algn="just" eaLnBrk="1" hangingPunct="1">
              <a:lnSpc>
                <a:spcPct val="150000"/>
              </a:lnSpc>
              <a:spcBef>
                <a:spcPct val="0"/>
              </a:spcBef>
              <a:buFontTx/>
              <a:buNone/>
            </a:pPr>
            <a:r>
              <a:rPr lang="en-US" sz="2000" smtClean="0">
                <a:cs typeface="Arial" charset="0"/>
              </a:rPr>
              <a:t>Keterlibatan pembelian yang rendah dimana konsumen tidak mempertimbangkan kepentingan produk dalam sistem kepercayaannya dan tidak begitu memperhatikan identifikasi suatu produk.</a:t>
            </a:r>
          </a:p>
          <a:p>
            <a:pPr algn="just" eaLnBrk="1" hangingPunct="1">
              <a:lnSpc>
                <a:spcPct val="150000"/>
              </a:lnSpc>
              <a:spcBef>
                <a:spcPct val="0"/>
              </a:spcBef>
              <a:buFontTx/>
              <a:buNone/>
            </a:pPr>
            <a:endParaRPr lang="en-US" sz="2000" smtClean="0">
              <a:cs typeface="Arial" charset="0"/>
            </a:endParaRPr>
          </a:p>
          <a:p>
            <a:pPr algn="just" eaLnBrk="1" hangingPunct="1">
              <a:lnSpc>
                <a:spcPct val="150000"/>
              </a:lnSpc>
              <a:spcBef>
                <a:spcPct val="0"/>
              </a:spcBef>
              <a:buFontTx/>
              <a:buNone/>
            </a:pPr>
            <a:r>
              <a:rPr lang="en-US" sz="2000" smtClean="0">
                <a:cs typeface="Arial" charset="0"/>
              </a:rPr>
              <a:t>Pemasar mencoba untuk menciptakan keterlibatan konsumen dengan produknya karena keterlibatan konsumen akan cenderung kepada kesetiaan merek dan mencegah konsumen mencari produk saingan. </a:t>
            </a:r>
          </a:p>
          <a:p>
            <a:pPr algn="just" eaLnBrk="1" hangingPunct="1">
              <a:lnSpc>
                <a:spcPct val="150000"/>
              </a:lnSpc>
              <a:spcBef>
                <a:spcPct val="0"/>
              </a:spcBef>
              <a:buFontTx/>
              <a:buNone/>
            </a:pPr>
            <a:endParaRPr lang="en-US" sz="2000" smtClean="0">
              <a:cs typeface="Arial" charset="0"/>
            </a:endParaRPr>
          </a:p>
          <a:p>
            <a:pPr algn="just" eaLnBrk="1" hangingPunct="1">
              <a:lnSpc>
                <a:spcPct val="150000"/>
              </a:lnSpc>
              <a:spcBef>
                <a:spcPct val="0"/>
              </a:spcBef>
              <a:buFontTx/>
              <a:buNone/>
            </a:pPr>
            <a:r>
              <a:rPr lang="en-US" sz="2000" smtClean="0">
                <a:cs typeface="Arial" charset="0"/>
              </a:rPr>
              <a:t>Pemasar mencoba menciptakan keterlibatan dengan differensiasi merek melalui pencari periklanan yang bisa memenuhi kebutuhan pembeli. </a:t>
            </a:r>
          </a:p>
          <a:p>
            <a:pPr algn="just" eaLnBrk="1" hangingPunct="1">
              <a:lnSpc>
                <a:spcPct val="150000"/>
              </a:lnSpc>
              <a:spcBef>
                <a:spcPct val="0"/>
              </a:spcBef>
              <a:buFontTx/>
              <a:buNone/>
            </a:pPr>
            <a:r>
              <a:rPr lang="en-US" sz="2000" smtClean="0">
                <a:cs typeface="Arial" charset="0"/>
              </a:rPr>
              <a:t>Contoh untuk jenis sereal untuk dewasa pada mulanya adalah produk dengan keterlibatan yang rendah, setelah Kellog memulai menambah nutrisi dan manfaat kesehatan maka tingkat keterlibatan meningkat..</a:t>
            </a:r>
          </a:p>
          <a:p>
            <a:pPr algn="just" eaLnBrk="1" hangingPunct="1">
              <a:lnSpc>
                <a:spcPct val="150000"/>
              </a:lnSpc>
              <a:spcBef>
                <a:spcPct val="0"/>
              </a:spcBef>
              <a:buClr>
                <a:srgbClr val="FF0066"/>
              </a:buClr>
              <a:buFontTx/>
              <a:buNone/>
            </a:pPr>
            <a:r>
              <a:rPr lang="en-US" sz="2000" smtClean="0"/>
              <a:t/>
            </a:r>
            <a:br>
              <a:rPr lang="en-US" sz="2000" smtClean="0"/>
            </a:br>
            <a:r>
              <a:rPr lang="en-US" sz="2000" smtClean="0"/>
              <a:t/>
            </a:r>
            <a:br>
              <a:rPr lang="en-US" sz="2000" smtClean="0"/>
            </a:br>
            <a:endParaRPr lang="en-US" sz="2000" smtClean="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428625" y="500063"/>
            <a:ext cx="8229600" cy="795337"/>
          </a:xfrm>
        </p:spPr>
        <p:txBody>
          <a:bodyPr/>
          <a:lstStyle/>
          <a:p>
            <a:pPr eaLnBrk="1" hangingPunct="1"/>
            <a:r>
              <a:rPr lang="en-US" sz="3600" smtClean="0">
                <a:latin typeface="Agency FB" pitchFamily="34" charset="0"/>
              </a:rPr>
              <a:t>Faktor-faktor yang Mempengaruhi Sikap:</a:t>
            </a:r>
          </a:p>
        </p:txBody>
      </p:sp>
      <p:sp>
        <p:nvSpPr>
          <p:cNvPr id="3" name="Content Placeholder 2"/>
          <p:cNvSpPr>
            <a:spLocks noGrp="1"/>
          </p:cNvSpPr>
          <p:nvPr>
            <p:ph idx="1"/>
          </p:nvPr>
        </p:nvSpPr>
        <p:spPr>
          <a:xfrm>
            <a:off x="214313" y="1357313"/>
            <a:ext cx="8929687" cy="4681537"/>
          </a:xfrm>
        </p:spPr>
        <p:txBody>
          <a:bodyPr rtlCol="0">
            <a:normAutofit fontScale="85000" lnSpcReduction="20000"/>
          </a:bodyPr>
          <a:lstStyle/>
          <a:p>
            <a:pPr marL="514350" indent="-514350" algn="just" eaLnBrk="1" fontAlgn="auto" hangingPunct="1">
              <a:lnSpc>
                <a:spcPct val="150000"/>
              </a:lnSpc>
              <a:spcBef>
                <a:spcPts val="0"/>
              </a:spcBef>
              <a:spcAft>
                <a:spcPts val="0"/>
              </a:spcAft>
              <a:buClr>
                <a:srgbClr val="FF0000"/>
              </a:buClr>
              <a:buFont typeface="+mj-lt"/>
              <a:buAutoNum type="arabicParenR"/>
              <a:defRPr/>
            </a:pPr>
            <a:r>
              <a:rPr lang="en-US" dirty="0" err="1" smtClean="0"/>
              <a:t>Pengalaman</a:t>
            </a:r>
            <a:r>
              <a:rPr lang="en-US" dirty="0" smtClean="0"/>
              <a:t> </a:t>
            </a:r>
            <a:r>
              <a:rPr lang="en-US" dirty="0" err="1" smtClean="0"/>
              <a:t>pribadi</a:t>
            </a:r>
            <a:r>
              <a:rPr lang="en-US" dirty="0" smtClean="0"/>
              <a:t>.</a:t>
            </a:r>
          </a:p>
          <a:p>
            <a:pPr marL="514350" indent="19050" algn="just" eaLnBrk="1" fontAlgn="auto" hangingPunct="1">
              <a:lnSpc>
                <a:spcPct val="150000"/>
              </a:lnSpc>
              <a:spcBef>
                <a:spcPts val="0"/>
              </a:spcBef>
              <a:spcAft>
                <a:spcPts val="0"/>
              </a:spcAft>
              <a:buClr>
                <a:srgbClr val="FF0000"/>
              </a:buClr>
              <a:buFont typeface="Wingdings 2" pitchFamily="18" charset="2"/>
              <a:buNone/>
              <a:defRPr/>
            </a:pPr>
            <a:r>
              <a:rPr lang="en-US" dirty="0" err="1" smtClean="0"/>
              <a:t>Apa</a:t>
            </a:r>
            <a:r>
              <a:rPr lang="en-US" dirty="0" smtClean="0"/>
              <a:t> </a:t>
            </a:r>
            <a:r>
              <a:rPr lang="en-US" dirty="0" err="1" smtClean="0"/>
              <a:t>yg</a:t>
            </a:r>
            <a:r>
              <a:rPr lang="en-US" dirty="0" smtClean="0"/>
              <a:t> </a:t>
            </a:r>
            <a:r>
              <a:rPr lang="en-US" dirty="0" err="1" smtClean="0"/>
              <a:t>telah</a:t>
            </a:r>
            <a:r>
              <a:rPr lang="en-US" dirty="0" smtClean="0"/>
              <a:t> </a:t>
            </a:r>
            <a:r>
              <a:rPr lang="en-US" dirty="0" err="1" smtClean="0"/>
              <a:t>dan</a:t>
            </a:r>
            <a:r>
              <a:rPr lang="en-US" dirty="0" smtClean="0"/>
              <a:t> </a:t>
            </a:r>
            <a:r>
              <a:rPr lang="en-US" dirty="0" err="1" smtClean="0"/>
              <a:t>sedang</a:t>
            </a:r>
            <a:r>
              <a:rPr lang="en-US" dirty="0" smtClean="0"/>
              <a:t> </a:t>
            </a:r>
            <a:r>
              <a:rPr lang="en-US" dirty="0" err="1" smtClean="0"/>
              <a:t>kita</a:t>
            </a:r>
            <a:r>
              <a:rPr lang="en-US" dirty="0" smtClean="0"/>
              <a:t> </a:t>
            </a:r>
            <a:r>
              <a:rPr lang="en-US" dirty="0" err="1" smtClean="0"/>
              <a:t>alami</a:t>
            </a:r>
            <a:r>
              <a:rPr lang="en-US" dirty="0" smtClean="0"/>
              <a:t> </a:t>
            </a:r>
            <a:r>
              <a:rPr lang="en-US" dirty="0" err="1" smtClean="0"/>
              <a:t>akan</a:t>
            </a:r>
            <a:r>
              <a:rPr lang="en-US" dirty="0" smtClean="0"/>
              <a:t> </a:t>
            </a:r>
            <a:r>
              <a:rPr lang="en-US" dirty="0" err="1" smtClean="0"/>
              <a:t>ikut</a:t>
            </a:r>
            <a:r>
              <a:rPr lang="en-US" dirty="0" smtClean="0"/>
              <a:t> </a:t>
            </a:r>
            <a:r>
              <a:rPr lang="en-US" dirty="0" err="1" smtClean="0"/>
              <a:t>membentuk</a:t>
            </a:r>
            <a:r>
              <a:rPr lang="en-US" dirty="0" smtClean="0"/>
              <a:t> </a:t>
            </a:r>
            <a:r>
              <a:rPr lang="en-US" dirty="0" err="1" smtClean="0"/>
              <a:t>dan</a:t>
            </a:r>
            <a:r>
              <a:rPr lang="en-US" dirty="0" smtClean="0"/>
              <a:t> </a:t>
            </a:r>
            <a:r>
              <a:rPr lang="en-US" dirty="0" err="1" smtClean="0"/>
              <a:t>mempengaruhi</a:t>
            </a:r>
            <a:r>
              <a:rPr lang="en-US" dirty="0" smtClean="0"/>
              <a:t> </a:t>
            </a:r>
            <a:r>
              <a:rPr lang="en-US" dirty="0" err="1" smtClean="0"/>
              <a:t>penghayatan</a:t>
            </a:r>
            <a:r>
              <a:rPr lang="en-US" dirty="0" smtClean="0"/>
              <a:t> </a:t>
            </a:r>
            <a:r>
              <a:rPr lang="en-US" dirty="0" err="1" smtClean="0"/>
              <a:t>kita</a:t>
            </a:r>
            <a:r>
              <a:rPr lang="en-US" dirty="0" smtClean="0"/>
              <a:t> </a:t>
            </a:r>
            <a:r>
              <a:rPr lang="en-US" dirty="0" err="1" smtClean="0"/>
              <a:t>terhadap</a:t>
            </a:r>
            <a:r>
              <a:rPr lang="en-US" dirty="0" smtClean="0"/>
              <a:t> stimulus </a:t>
            </a:r>
            <a:r>
              <a:rPr lang="en-US" dirty="0" err="1" smtClean="0"/>
              <a:t>sosial</a:t>
            </a:r>
            <a:r>
              <a:rPr lang="en-US" dirty="0" smtClean="0"/>
              <a:t>.</a:t>
            </a:r>
          </a:p>
          <a:p>
            <a:pPr marL="514350" indent="-514350" algn="just" eaLnBrk="1" fontAlgn="auto" hangingPunct="1">
              <a:lnSpc>
                <a:spcPct val="150000"/>
              </a:lnSpc>
              <a:spcBef>
                <a:spcPts val="0"/>
              </a:spcBef>
              <a:spcAft>
                <a:spcPts val="0"/>
              </a:spcAft>
              <a:buClr>
                <a:srgbClr val="FF0000"/>
              </a:buClr>
              <a:buFont typeface="+mj-lt"/>
              <a:buAutoNum type="arabicParenR" startAt="2"/>
              <a:defRPr/>
            </a:pPr>
            <a:r>
              <a:rPr lang="en-US" dirty="0" err="1" smtClean="0"/>
              <a:t>Pengaruh</a:t>
            </a:r>
            <a:r>
              <a:rPr lang="en-US" dirty="0" smtClean="0"/>
              <a:t> </a:t>
            </a:r>
            <a:r>
              <a:rPr lang="en-US" dirty="0" err="1" smtClean="0"/>
              <a:t>orang</a:t>
            </a:r>
            <a:r>
              <a:rPr lang="en-US" dirty="0" smtClean="0"/>
              <a:t> lain yang </a:t>
            </a:r>
            <a:r>
              <a:rPr lang="en-US" dirty="0" err="1" smtClean="0"/>
              <a:t>dianggap</a:t>
            </a:r>
            <a:r>
              <a:rPr lang="en-US" dirty="0" smtClean="0"/>
              <a:t> </a:t>
            </a:r>
            <a:r>
              <a:rPr lang="en-US" dirty="0" err="1" smtClean="0"/>
              <a:t>penting</a:t>
            </a:r>
            <a:r>
              <a:rPr lang="en-US" dirty="0" smtClean="0"/>
              <a:t>.</a:t>
            </a:r>
          </a:p>
          <a:p>
            <a:pPr marL="514350" indent="19050" algn="just" eaLnBrk="1" fontAlgn="auto" hangingPunct="1">
              <a:lnSpc>
                <a:spcPct val="150000"/>
              </a:lnSpc>
              <a:spcBef>
                <a:spcPts val="0"/>
              </a:spcBef>
              <a:spcAft>
                <a:spcPts val="0"/>
              </a:spcAft>
              <a:buClr>
                <a:srgbClr val="FF0000"/>
              </a:buClr>
              <a:buFont typeface="Wingdings 2" pitchFamily="18" charset="2"/>
              <a:buNone/>
              <a:defRPr/>
            </a:pPr>
            <a:r>
              <a:rPr lang="en-US" dirty="0" err="1" smtClean="0"/>
              <a:t>Seseorang</a:t>
            </a:r>
            <a:r>
              <a:rPr lang="en-US" dirty="0" smtClean="0"/>
              <a:t> </a:t>
            </a:r>
            <a:r>
              <a:rPr lang="en-US" dirty="0" err="1" smtClean="0"/>
              <a:t>yg</a:t>
            </a:r>
            <a:r>
              <a:rPr lang="en-US" dirty="0" smtClean="0"/>
              <a:t> </a:t>
            </a:r>
            <a:r>
              <a:rPr lang="en-US" dirty="0" err="1" smtClean="0"/>
              <a:t>berarti</a:t>
            </a:r>
            <a:r>
              <a:rPr lang="en-US" dirty="0" smtClean="0"/>
              <a:t> </a:t>
            </a:r>
            <a:r>
              <a:rPr lang="en-US" dirty="0" err="1" smtClean="0"/>
              <a:t>khusus</a:t>
            </a:r>
            <a:r>
              <a:rPr lang="en-US" dirty="0" smtClean="0"/>
              <a:t> </a:t>
            </a:r>
            <a:r>
              <a:rPr lang="en-US" dirty="0" err="1" smtClean="0"/>
              <a:t>bagi</a:t>
            </a:r>
            <a:r>
              <a:rPr lang="en-US" dirty="0" smtClean="0"/>
              <a:t> </a:t>
            </a:r>
            <a:r>
              <a:rPr lang="en-US" dirty="0" err="1" smtClean="0"/>
              <a:t>kita</a:t>
            </a:r>
            <a:r>
              <a:rPr lang="en-US" dirty="0" smtClean="0"/>
              <a:t> </a:t>
            </a:r>
            <a:r>
              <a:rPr lang="en-US" dirty="0" err="1" smtClean="0"/>
              <a:t>akan</a:t>
            </a:r>
            <a:r>
              <a:rPr lang="en-US" dirty="0" smtClean="0"/>
              <a:t> </a:t>
            </a:r>
            <a:r>
              <a:rPr lang="en-US" dirty="0" err="1" smtClean="0"/>
              <a:t>mempengaruhi</a:t>
            </a:r>
            <a:r>
              <a:rPr lang="en-US" dirty="0" smtClean="0"/>
              <a:t> </a:t>
            </a:r>
            <a:r>
              <a:rPr lang="en-US" dirty="0" err="1" smtClean="0"/>
              <a:t>pembentukan</a:t>
            </a:r>
            <a:r>
              <a:rPr lang="en-US" dirty="0" smtClean="0"/>
              <a:t> </a:t>
            </a:r>
            <a:r>
              <a:rPr lang="en-US" dirty="0" err="1" smtClean="0"/>
              <a:t>sikap</a:t>
            </a:r>
            <a:r>
              <a:rPr lang="en-US" dirty="0" smtClean="0"/>
              <a:t> </a:t>
            </a:r>
            <a:r>
              <a:rPr lang="en-US" dirty="0" err="1" smtClean="0"/>
              <a:t>kita</a:t>
            </a:r>
            <a:r>
              <a:rPr lang="en-US" dirty="0" smtClean="0"/>
              <a:t> </a:t>
            </a:r>
            <a:r>
              <a:rPr lang="en-US" dirty="0" err="1" smtClean="0"/>
              <a:t>thdp</a:t>
            </a:r>
            <a:r>
              <a:rPr lang="en-US" dirty="0" smtClean="0"/>
              <a:t> </a:t>
            </a:r>
            <a:r>
              <a:rPr lang="en-US" dirty="0" err="1" smtClean="0"/>
              <a:t>sesuatu</a:t>
            </a:r>
            <a:r>
              <a:rPr lang="en-US" dirty="0" smtClean="0"/>
              <a:t>.</a:t>
            </a:r>
          </a:p>
          <a:p>
            <a:pPr marL="514350" indent="19050" algn="just" eaLnBrk="1" fontAlgn="auto" hangingPunct="1">
              <a:lnSpc>
                <a:spcPct val="150000"/>
              </a:lnSpc>
              <a:spcBef>
                <a:spcPts val="0"/>
              </a:spcBef>
              <a:spcAft>
                <a:spcPts val="0"/>
              </a:spcAft>
              <a:buClr>
                <a:srgbClr val="FF0000"/>
              </a:buClr>
              <a:buFont typeface="Wingdings 2" pitchFamily="18" charset="2"/>
              <a:buNone/>
              <a:defRPr/>
            </a:pPr>
            <a:r>
              <a:rPr lang="en-US" dirty="0" err="1" smtClean="0"/>
              <a:t>Contoh</a:t>
            </a:r>
            <a:r>
              <a:rPr lang="en-US" dirty="0" smtClean="0"/>
              <a:t>: </a:t>
            </a:r>
            <a:r>
              <a:rPr lang="en-US" dirty="0" err="1" smtClean="0"/>
              <a:t>Ortu</a:t>
            </a:r>
            <a:r>
              <a:rPr lang="en-US" dirty="0" smtClean="0"/>
              <a:t>, </a:t>
            </a:r>
            <a:r>
              <a:rPr lang="en-US" dirty="0" err="1" smtClean="0"/>
              <a:t>teman</a:t>
            </a:r>
            <a:r>
              <a:rPr lang="en-US" dirty="0" smtClean="0"/>
              <a:t> </a:t>
            </a:r>
            <a:r>
              <a:rPr lang="en-US" dirty="0" err="1" smtClean="0"/>
              <a:t>sebaya</a:t>
            </a:r>
            <a:r>
              <a:rPr lang="en-US" dirty="0" smtClean="0"/>
              <a:t>, </a:t>
            </a:r>
            <a:r>
              <a:rPr lang="en-US" dirty="0" err="1" smtClean="0"/>
              <a:t>teman</a:t>
            </a:r>
            <a:r>
              <a:rPr lang="en-US" dirty="0" smtClean="0"/>
              <a:t> </a:t>
            </a:r>
            <a:r>
              <a:rPr lang="en-US" dirty="0" err="1" smtClean="0"/>
              <a:t>dekat</a:t>
            </a:r>
            <a:r>
              <a:rPr lang="en-US" dirty="0" smtClean="0"/>
              <a:t>, guru, </a:t>
            </a:r>
            <a:r>
              <a:rPr lang="en-US" dirty="0" err="1" smtClean="0"/>
              <a:t>istri</a:t>
            </a:r>
            <a:r>
              <a:rPr lang="en-US" dirty="0" smtClean="0"/>
              <a:t>, </a:t>
            </a:r>
            <a:r>
              <a:rPr lang="en-US" dirty="0" err="1" smtClean="0"/>
              <a:t>dll</a:t>
            </a:r>
            <a:endParaRPr lang="en-US" dirty="0" smtClean="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704850"/>
            <a:ext cx="8229600" cy="366713"/>
          </a:xfrm>
        </p:spPr>
        <p:txBody>
          <a:bodyPr/>
          <a:lstStyle/>
          <a:p>
            <a:pPr eaLnBrk="1" hangingPunct="1"/>
            <a:r>
              <a:rPr lang="en-US" sz="2400" smtClean="0">
                <a:latin typeface="Agency FB" pitchFamily="34" charset="0"/>
              </a:rPr>
              <a:t>Faktor-faktor yang Mempengaruhi Sikap:</a:t>
            </a:r>
            <a:endParaRPr lang="en-US" sz="2400" smtClean="0"/>
          </a:p>
        </p:txBody>
      </p:sp>
      <p:sp>
        <p:nvSpPr>
          <p:cNvPr id="3" name="Content Placeholder 2"/>
          <p:cNvSpPr>
            <a:spLocks noGrp="1"/>
          </p:cNvSpPr>
          <p:nvPr>
            <p:ph idx="1"/>
          </p:nvPr>
        </p:nvSpPr>
        <p:spPr>
          <a:xfrm>
            <a:off x="285750" y="1143000"/>
            <a:ext cx="8501063" cy="5072063"/>
          </a:xfrm>
        </p:spPr>
        <p:txBody>
          <a:bodyPr rtlCol="0">
            <a:normAutofit fontScale="85000" lnSpcReduction="20000"/>
          </a:bodyPr>
          <a:lstStyle/>
          <a:p>
            <a:pPr marL="514350" indent="-514350" algn="just" eaLnBrk="1" fontAlgn="auto" hangingPunct="1">
              <a:lnSpc>
                <a:spcPct val="150000"/>
              </a:lnSpc>
              <a:spcBef>
                <a:spcPts val="0"/>
              </a:spcBef>
              <a:spcAft>
                <a:spcPts val="0"/>
              </a:spcAft>
              <a:buClr>
                <a:srgbClr val="FF0000"/>
              </a:buClr>
              <a:buFont typeface="+mj-lt"/>
              <a:buAutoNum type="arabicParenR" startAt="3"/>
              <a:defRPr/>
            </a:pPr>
            <a:r>
              <a:rPr lang="en-US" dirty="0" err="1" smtClean="0"/>
              <a:t>Pengaruh</a:t>
            </a:r>
            <a:r>
              <a:rPr lang="en-US" dirty="0" smtClean="0"/>
              <a:t> </a:t>
            </a:r>
            <a:r>
              <a:rPr lang="en-US" dirty="0" err="1" smtClean="0"/>
              <a:t>kebudayaan</a:t>
            </a:r>
            <a:r>
              <a:rPr lang="en-US" dirty="0" smtClean="0"/>
              <a:t>.</a:t>
            </a:r>
          </a:p>
          <a:p>
            <a:pPr marL="514350" indent="-57150" algn="just" eaLnBrk="1" fontAlgn="auto" hangingPunct="1">
              <a:lnSpc>
                <a:spcPct val="150000"/>
              </a:lnSpc>
              <a:spcBef>
                <a:spcPts val="0"/>
              </a:spcBef>
              <a:spcAft>
                <a:spcPts val="0"/>
              </a:spcAft>
              <a:buClr>
                <a:srgbClr val="FF0000"/>
              </a:buClr>
              <a:buFont typeface="Wingdings 2" pitchFamily="18" charset="2"/>
              <a:buNone/>
              <a:defRPr/>
            </a:pPr>
            <a:r>
              <a:rPr lang="en-US" dirty="0" err="1" smtClean="0"/>
              <a:t>Kebudayaan</a:t>
            </a:r>
            <a:r>
              <a:rPr lang="en-US" dirty="0" smtClean="0"/>
              <a:t> </a:t>
            </a:r>
            <a:r>
              <a:rPr lang="en-US" dirty="0" err="1" smtClean="0"/>
              <a:t>mempunyai</a:t>
            </a:r>
            <a:r>
              <a:rPr lang="en-US" dirty="0" smtClean="0"/>
              <a:t> </a:t>
            </a:r>
            <a:r>
              <a:rPr lang="en-US" dirty="0" err="1" smtClean="0"/>
              <a:t>pengaruh</a:t>
            </a:r>
            <a:r>
              <a:rPr lang="en-US" dirty="0" smtClean="0"/>
              <a:t> </a:t>
            </a:r>
            <a:r>
              <a:rPr lang="en-US" dirty="0" err="1" smtClean="0"/>
              <a:t>besar</a:t>
            </a:r>
            <a:r>
              <a:rPr lang="en-US" dirty="0" smtClean="0"/>
              <a:t> </a:t>
            </a:r>
            <a:r>
              <a:rPr lang="en-US" dirty="0" err="1" smtClean="0"/>
              <a:t>terhadap</a:t>
            </a:r>
            <a:r>
              <a:rPr lang="en-US" dirty="0" smtClean="0"/>
              <a:t> </a:t>
            </a:r>
            <a:r>
              <a:rPr lang="en-US" dirty="0" err="1" smtClean="0"/>
              <a:t>pembentukan</a:t>
            </a:r>
            <a:r>
              <a:rPr lang="en-US" dirty="0" smtClean="0"/>
              <a:t> </a:t>
            </a:r>
            <a:r>
              <a:rPr lang="en-US" dirty="0" err="1" smtClean="0"/>
              <a:t>sikap</a:t>
            </a:r>
            <a:r>
              <a:rPr lang="en-US" dirty="0" smtClean="0"/>
              <a:t> </a:t>
            </a:r>
            <a:r>
              <a:rPr lang="en-US" dirty="0" err="1" smtClean="0"/>
              <a:t>kita</a:t>
            </a:r>
            <a:r>
              <a:rPr lang="en-US" dirty="0" smtClean="0"/>
              <a:t>.</a:t>
            </a:r>
          </a:p>
          <a:p>
            <a:pPr marL="514350" indent="-514350" algn="just" eaLnBrk="1" fontAlgn="auto" hangingPunct="1">
              <a:lnSpc>
                <a:spcPct val="150000"/>
              </a:lnSpc>
              <a:spcBef>
                <a:spcPts val="0"/>
              </a:spcBef>
              <a:spcAft>
                <a:spcPts val="0"/>
              </a:spcAft>
              <a:buClr>
                <a:srgbClr val="FF0000"/>
              </a:buClr>
              <a:buFont typeface="+mj-lt"/>
              <a:buAutoNum type="arabicParenR" startAt="4"/>
              <a:defRPr/>
            </a:pPr>
            <a:r>
              <a:rPr lang="en-US" dirty="0" smtClean="0"/>
              <a:t>Media </a:t>
            </a:r>
            <a:r>
              <a:rPr lang="en-US" dirty="0" err="1" smtClean="0"/>
              <a:t>massa</a:t>
            </a:r>
            <a:r>
              <a:rPr lang="en-US" dirty="0" smtClean="0"/>
              <a:t>.</a:t>
            </a:r>
          </a:p>
          <a:p>
            <a:pPr marL="514350" indent="19050" algn="just" eaLnBrk="1" fontAlgn="auto" hangingPunct="1">
              <a:lnSpc>
                <a:spcPct val="150000"/>
              </a:lnSpc>
              <a:spcBef>
                <a:spcPts val="0"/>
              </a:spcBef>
              <a:spcAft>
                <a:spcPts val="0"/>
              </a:spcAft>
              <a:buClr>
                <a:srgbClr val="FF0000"/>
              </a:buClr>
              <a:buFont typeface="Wingdings 2" pitchFamily="18" charset="2"/>
              <a:buNone/>
              <a:defRPr/>
            </a:pPr>
            <a:r>
              <a:rPr lang="en-US" dirty="0" err="1" smtClean="0"/>
              <a:t>Sebagai</a:t>
            </a:r>
            <a:r>
              <a:rPr lang="en-US" dirty="0" smtClean="0"/>
              <a:t> </a:t>
            </a:r>
            <a:r>
              <a:rPr lang="en-US" dirty="0" err="1" smtClean="0"/>
              <a:t>sarana</a:t>
            </a:r>
            <a:r>
              <a:rPr lang="en-US" dirty="0" smtClean="0"/>
              <a:t> </a:t>
            </a:r>
            <a:r>
              <a:rPr lang="en-US" dirty="0" err="1" smtClean="0"/>
              <a:t>komunikasi</a:t>
            </a:r>
            <a:r>
              <a:rPr lang="en-US" dirty="0" smtClean="0"/>
              <a:t> </a:t>
            </a:r>
            <a:r>
              <a:rPr lang="en-US" dirty="0" err="1" smtClean="0"/>
              <a:t>mempunyai</a:t>
            </a:r>
            <a:r>
              <a:rPr lang="en-US" dirty="0" smtClean="0"/>
              <a:t> </a:t>
            </a:r>
            <a:r>
              <a:rPr lang="en-US" dirty="0" err="1" smtClean="0"/>
              <a:t>pengaruh</a:t>
            </a:r>
            <a:r>
              <a:rPr lang="en-US" dirty="0" smtClean="0"/>
              <a:t> </a:t>
            </a:r>
            <a:r>
              <a:rPr lang="en-US" dirty="0" err="1" smtClean="0"/>
              <a:t>besar</a:t>
            </a:r>
            <a:r>
              <a:rPr lang="en-US" dirty="0" smtClean="0"/>
              <a:t> </a:t>
            </a:r>
            <a:r>
              <a:rPr lang="en-US" dirty="0" err="1" smtClean="0"/>
              <a:t>dalam</a:t>
            </a:r>
            <a:r>
              <a:rPr lang="en-US" dirty="0" smtClean="0"/>
              <a:t> </a:t>
            </a:r>
            <a:r>
              <a:rPr lang="en-US" dirty="0" err="1" smtClean="0"/>
              <a:t>pembentukan</a:t>
            </a:r>
            <a:r>
              <a:rPr lang="en-US" dirty="0" smtClean="0"/>
              <a:t> </a:t>
            </a:r>
            <a:r>
              <a:rPr lang="en-US" dirty="0" err="1" smtClean="0"/>
              <a:t>opini</a:t>
            </a:r>
            <a:r>
              <a:rPr lang="en-US" dirty="0" smtClean="0"/>
              <a:t> </a:t>
            </a:r>
            <a:r>
              <a:rPr lang="en-US" dirty="0" err="1" smtClean="0"/>
              <a:t>dan</a:t>
            </a:r>
            <a:r>
              <a:rPr lang="en-US" dirty="0" smtClean="0"/>
              <a:t> </a:t>
            </a:r>
            <a:r>
              <a:rPr lang="en-US" dirty="0" err="1" smtClean="0"/>
              <a:t>kepercayaan</a:t>
            </a:r>
            <a:r>
              <a:rPr lang="en-US" dirty="0" smtClean="0"/>
              <a:t>. </a:t>
            </a:r>
            <a:r>
              <a:rPr lang="en-US" dirty="0" err="1" smtClean="0"/>
              <a:t>Adanya</a:t>
            </a:r>
            <a:r>
              <a:rPr lang="en-US" dirty="0" smtClean="0"/>
              <a:t> </a:t>
            </a:r>
            <a:r>
              <a:rPr lang="en-US" dirty="0" err="1" smtClean="0"/>
              <a:t>informasi</a:t>
            </a:r>
            <a:r>
              <a:rPr lang="en-US" dirty="0" smtClean="0"/>
              <a:t> </a:t>
            </a:r>
            <a:r>
              <a:rPr lang="en-US" dirty="0" err="1" smtClean="0"/>
              <a:t>baru</a:t>
            </a:r>
            <a:r>
              <a:rPr lang="en-US" dirty="0" smtClean="0"/>
              <a:t> </a:t>
            </a:r>
            <a:r>
              <a:rPr lang="en-US" dirty="0" err="1" smtClean="0"/>
              <a:t>mengenai</a:t>
            </a:r>
            <a:r>
              <a:rPr lang="en-US" dirty="0" smtClean="0"/>
              <a:t> </a:t>
            </a:r>
            <a:r>
              <a:rPr lang="en-US" dirty="0" err="1" smtClean="0"/>
              <a:t>sesuatu</a:t>
            </a:r>
            <a:r>
              <a:rPr lang="en-US" dirty="0" smtClean="0"/>
              <a:t> </a:t>
            </a:r>
            <a:r>
              <a:rPr lang="en-US" dirty="0" err="1" smtClean="0"/>
              <a:t>hal</a:t>
            </a:r>
            <a:r>
              <a:rPr lang="en-US" dirty="0" smtClean="0"/>
              <a:t> </a:t>
            </a:r>
            <a:r>
              <a:rPr lang="en-US" dirty="0" err="1" smtClean="0"/>
              <a:t>memberikan</a:t>
            </a:r>
            <a:r>
              <a:rPr lang="en-US" dirty="0" smtClean="0"/>
              <a:t> </a:t>
            </a:r>
            <a:r>
              <a:rPr lang="en-US" dirty="0" err="1" smtClean="0"/>
              <a:t>landasan</a:t>
            </a:r>
            <a:r>
              <a:rPr lang="en-US" dirty="0" smtClean="0"/>
              <a:t> </a:t>
            </a:r>
            <a:r>
              <a:rPr lang="en-US" dirty="0" err="1" smtClean="0"/>
              <a:t>kognitif</a:t>
            </a:r>
            <a:r>
              <a:rPr lang="en-US" dirty="0" smtClean="0"/>
              <a:t> </a:t>
            </a:r>
            <a:r>
              <a:rPr lang="en-US" dirty="0" err="1" smtClean="0"/>
              <a:t>bagi</a:t>
            </a:r>
            <a:r>
              <a:rPr lang="en-US" dirty="0" smtClean="0"/>
              <a:t> </a:t>
            </a:r>
            <a:r>
              <a:rPr lang="en-US" dirty="0" err="1" smtClean="0"/>
              <a:t>terbentuknya</a:t>
            </a:r>
            <a:r>
              <a:rPr lang="en-US" dirty="0" smtClean="0"/>
              <a:t> </a:t>
            </a:r>
            <a:r>
              <a:rPr lang="en-US" dirty="0" err="1" smtClean="0"/>
              <a:t>sikap</a:t>
            </a:r>
            <a:r>
              <a:rPr lang="en-US" dirty="0" smtClean="0"/>
              <a:t> </a:t>
            </a:r>
            <a:r>
              <a:rPr lang="en-US" dirty="0" err="1" smtClean="0"/>
              <a:t>terhadap</a:t>
            </a:r>
            <a:r>
              <a:rPr lang="en-US" dirty="0" smtClean="0"/>
              <a:t> </a:t>
            </a:r>
            <a:r>
              <a:rPr lang="en-US" dirty="0" err="1" smtClean="0"/>
              <a:t>hal</a:t>
            </a:r>
            <a:r>
              <a:rPr lang="en-US" dirty="0" smtClean="0"/>
              <a:t> </a:t>
            </a:r>
            <a:r>
              <a:rPr lang="en-US" dirty="0" err="1" smtClean="0"/>
              <a:t>tersebut</a:t>
            </a:r>
            <a:r>
              <a:rPr lang="en-US" dirty="0" smtClean="0"/>
              <a:t>.</a:t>
            </a:r>
          </a:p>
          <a:p>
            <a:pPr marL="514350" indent="-514350" algn="just" eaLnBrk="1" fontAlgn="auto" hangingPunct="1">
              <a:lnSpc>
                <a:spcPct val="150000"/>
              </a:lnSpc>
              <a:spcBef>
                <a:spcPts val="0"/>
              </a:spcBef>
              <a:spcAft>
                <a:spcPts val="0"/>
              </a:spcAft>
              <a:buClr>
                <a:srgbClr val="FF0000"/>
              </a:buClr>
              <a:buFont typeface="+mj-lt"/>
              <a:buAutoNum type="arabicParenR" startAt="6"/>
              <a:defRPr/>
            </a:pP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704850"/>
            <a:ext cx="8229600" cy="509588"/>
          </a:xfrm>
        </p:spPr>
        <p:txBody>
          <a:bodyPr/>
          <a:lstStyle/>
          <a:p>
            <a:pPr eaLnBrk="1" hangingPunct="1"/>
            <a:r>
              <a:rPr lang="en-US" sz="2400" smtClean="0">
                <a:latin typeface="Agency FB" pitchFamily="34" charset="0"/>
              </a:rPr>
              <a:t>Faktor-faktor yang Mempengaruhi Sikap:</a:t>
            </a:r>
            <a:endParaRPr lang="en-US" sz="2400" smtClean="0"/>
          </a:p>
        </p:txBody>
      </p:sp>
      <p:sp>
        <p:nvSpPr>
          <p:cNvPr id="3" name="Content Placeholder 2"/>
          <p:cNvSpPr>
            <a:spLocks noGrp="1"/>
          </p:cNvSpPr>
          <p:nvPr>
            <p:ph idx="1"/>
          </p:nvPr>
        </p:nvSpPr>
        <p:spPr/>
        <p:txBody>
          <a:bodyPr rtlCol="0">
            <a:normAutofit/>
          </a:bodyPr>
          <a:lstStyle/>
          <a:p>
            <a:pPr marL="514350" indent="-514350" algn="just" eaLnBrk="1" fontAlgn="auto" hangingPunct="1">
              <a:lnSpc>
                <a:spcPct val="150000"/>
              </a:lnSpc>
              <a:spcBef>
                <a:spcPts val="0"/>
              </a:spcBef>
              <a:spcAft>
                <a:spcPts val="0"/>
              </a:spcAft>
              <a:buClr>
                <a:srgbClr val="FF0000"/>
              </a:buClr>
              <a:buFont typeface="+mj-lt"/>
              <a:buAutoNum type="arabicParenR" startAt="5"/>
              <a:defRPr/>
            </a:pPr>
            <a:r>
              <a:rPr lang="en-US" dirty="0" err="1" smtClean="0"/>
              <a:t>Lembaga</a:t>
            </a:r>
            <a:r>
              <a:rPr lang="en-US" dirty="0" smtClean="0"/>
              <a:t> </a:t>
            </a:r>
            <a:r>
              <a:rPr lang="en-US" dirty="0" err="1" smtClean="0"/>
              <a:t>pendidikan</a:t>
            </a:r>
            <a:r>
              <a:rPr lang="en-US" dirty="0" smtClean="0"/>
              <a:t> </a:t>
            </a:r>
            <a:r>
              <a:rPr lang="en-US" dirty="0" err="1" smtClean="0"/>
              <a:t>dan</a:t>
            </a:r>
            <a:r>
              <a:rPr lang="en-US" dirty="0" smtClean="0"/>
              <a:t> </a:t>
            </a:r>
            <a:r>
              <a:rPr lang="en-US" dirty="0" err="1" smtClean="0"/>
              <a:t>lembaga</a:t>
            </a:r>
            <a:r>
              <a:rPr lang="en-US" dirty="0" smtClean="0"/>
              <a:t> agama.</a:t>
            </a:r>
          </a:p>
          <a:p>
            <a:pPr marL="514350" indent="19050" algn="just" eaLnBrk="1" fontAlgn="auto" hangingPunct="1">
              <a:lnSpc>
                <a:spcPct val="150000"/>
              </a:lnSpc>
              <a:spcBef>
                <a:spcPts val="0"/>
              </a:spcBef>
              <a:spcAft>
                <a:spcPts val="0"/>
              </a:spcAft>
              <a:buClr>
                <a:srgbClr val="FF0000"/>
              </a:buClr>
              <a:buFont typeface="Wingdings 2" pitchFamily="18" charset="2"/>
              <a:buNone/>
              <a:defRPr/>
            </a:pPr>
            <a:r>
              <a:rPr lang="en-US" dirty="0" err="1" smtClean="0"/>
              <a:t>Sebagai</a:t>
            </a:r>
            <a:r>
              <a:rPr lang="en-US" dirty="0" smtClean="0"/>
              <a:t> </a:t>
            </a:r>
            <a:r>
              <a:rPr lang="en-US" dirty="0" err="1" smtClean="0"/>
              <a:t>suatu</a:t>
            </a:r>
            <a:r>
              <a:rPr lang="en-US" dirty="0" smtClean="0"/>
              <a:t> </a:t>
            </a:r>
            <a:r>
              <a:rPr lang="en-US" dirty="0" err="1" smtClean="0"/>
              <a:t>sistem</a:t>
            </a:r>
            <a:r>
              <a:rPr lang="en-US" dirty="0" smtClean="0"/>
              <a:t> </a:t>
            </a:r>
            <a:r>
              <a:rPr lang="en-US" dirty="0" err="1" smtClean="0"/>
              <a:t>mempunyai</a:t>
            </a:r>
            <a:r>
              <a:rPr lang="en-US" dirty="0" smtClean="0"/>
              <a:t> </a:t>
            </a:r>
            <a:r>
              <a:rPr lang="en-US" dirty="0" err="1" smtClean="0"/>
              <a:t>pengaruh</a:t>
            </a:r>
            <a:r>
              <a:rPr lang="en-US" dirty="0" smtClean="0"/>
              <a:t> </a:t>
            </a:r>
            <a:r>
              <a:rPr lang="en-US" dirty="0" err="1" smtClean="0"/>
              <a:t>dalam</a:t>
            </a:r>
            <a:r>
              <a:rPr lang="en-US" dirty="0" smtClean="0"/>
              <a:t> </a:t>
            </a:r>
            <a:r>
              <a:rPr lang="en-US" dirty="0" err="1" smtClean="0"/>
              <a:t>pembentukan</a:t>
            </a:r>
            <a:r>
              <a:rPr lang="en-US" dirty="0" smtClean="0"/>
              <a:t> </a:t>
            </a:r>
            <a:r>
              <a:rPr lang="en-US" dirty="0" err="1" smtClean="0"/>
              <a:t>sikap</a:t>
            </a:r>
            <a:r>
              <a:rPr lang="en-US" dirty="0" smtClean="0"/>
              <a:t> </a:t>
            </a:r>
            <a:r>
              <a:rPr lang="en-US" dirty="0" err="1" smtClean="0"/>
              <a:t>dikarenakan</a:t>
            </a:r>
            <a:r>
              <a:rPr lang="en-US" dirty="0" smtClean="0"/>
              <a:t> </a:t>
            </a:r>
            <a:r>
              <a:rPr lang="en-US" dirty="0" err="1" smtClean="0"/>
              <a:t>keduanya</a:t>
            </a:r>
            <a:r>
              <a:rPr lang="en-US" dirty="0" smtClean="0"/>
              <a:t> </a:t>
            </a:r>
            <a:r>
              <a:rPr lang="en-US" dirty="0" err="1" smtClean="0"/>
              <a:t>meletakkan</a:t>
            </a:r>
            <a:r>
              <a:rPr lang="en-US" dirty="0" smtClean="0"/>
              <a:t> </a:t>
            </a:r>
            <a:r>
              <a:rPr lang="en-US" dirty="0" err="1" smtClean="0"/>
              <a:t>dasar</a:t>
            </a:r>
            <a:r>
              <a:rPr lang="en-US" dirty="0" smtClean="0"/>
              <a:t> </a:t>
            </a:r>
            <a:r>
              <a:rPr lang="en-US" dirty="0" err="1" smtClean="0"/>
              <a:t>pengertian</a:t>
            </a:r>
            <a:r>
              <a:rPr lang="en-US" dirty="0" smtClean="0"/>
              <a:t> &amp; </a:t>
            </a:r>
            <a:r>
              <a:rPr lang="en-US" dirty="0" err="1" smtClean="0"/>
              <a:t>konsep</a:t>
            </a:r>
            <a:r>
              <a:rPr lang="en-US" dirty="0" smtClean="0"/>
              <a:t> moral </a:t>
            </a:r>
            <a:r>
              <a:rPr lang="en-US" dirty="0" err="1" smtClean="0"/>
              <a:t>dalam</a:t>
            </a:r>
            <a:r>
              <a:rPr lang="en-US" dirty="0" smtClean="0"/>
              <a:t> </a:t>
            </a:r>
            <a:r>
              <a:rPr lang="en-US" dirty="0" err="1" smtClean="0"/>
              <a:t>arti</a:t>
            </a:r>
            <a:r>
              <a:rPr lang="en-US" dirty="0" smtClean="0"/>
              <a:t> </a:t>
            </a:r>
            <a:r>
              <a:rPr lang="en-US" dirty="0" err="1" smtClean="0"/>
              <a:t>individu</a:t>
            </a:r>
            <a:r>
              <a:rPr lang="en-US" dirty="0" smtClean="0"/>
              <a:t>.</a:t>
            </a:r>
          </a:p>
          <a:p>
            <a:pPr algn="just" eaLnBrk="1" fontAlgn="auto" hangingPunct="1">
              <a:lnSpc>
                <a:spcPct val="150000"/>
              </a:lnSpc>
              <a:spcBef>
                <a:spcPts val="0"/>
              </a:spcBef>
              <a:spcAft>
                <a:spcPts val="0"/>
              </a:spcAft>
              <a:buFont typeface="Wingdings 2" pitchFamily="18" charset="2"/>
              <a:buNone/>
              <a:defRPr/>
            </a:pP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xfrm>
            <a:off x="457200" y="214313"/>
            <a:ext cx="8229600" cy="509587"/>
          </a:xfrm>
        </p:spPr>
        <p:txBody>
          <a:bodyPr/>
          <a:lstStyle/>
          <a:p>
            <a:pPr eaLnBrk="1" hangingPunct="1"/>
            <a:r>
              <a:rPr lang="en-US" sz="2400" smtClean="0">
                <a:latin typeface="Agency FB" pitchFamily="34" charset="0"/>
              </a:rPr>
              <a:t>Faktor-faktor yang Mempengaruhi Sikap:</a:t>
            </a:r>
            <a:endParaRPr lang="en-US" sz="2400" smtClean="0"/>
          </a:p>
        </p:txBody>
      </p:sp>
      <p:sp>
        <p:nvSpPr>
          <p:cNvPr id="3" name="Content Placeholder 2"/>
          <p:cNvSpPr>
            <a:spLocks noGrp="1"/>
          </p:cNvSpPr>
          <p:nvPr>
            <p:ph idx="1"/>
          </p:nvPr>
        </p:nvSpPr>
        <p:spPr>
          <a:xfrm>
            <a:off x="457200" y="1643063"/>
            <a:ext cx="8229600" cy="4681537"/>
          </a:xfrm>
        </p:spPr>
        <p:txBody>
          <a:bodyPr rtlCol="0">
            <a:normAutofit fontScale="92500" lnSpcReduction="10000"/>
          </a:bodyPr>
          <a:lstStyle/>
          <a:p>
            <a:pPr marL="514350" indent="-514350" algn="just" eaLnBrk="1" fontAlgn="auto" hangingPunct="1">
              <a:lnSpc>
                <a:spcPct val="150000"/>
              </a:lnSpc>
              <a:spcBef>
                <a:spcPts val="0"/>
              </a:spcBef>
              <a:spcAft>
                <a:spcPts val="0"/>
              </a:spcAft>
              <a:buClr>
                <a:srgbClr val="FF0000"/>
              </a:buClr>
              <a:buFont typeface="+mj-lt"/>
              <a:buAutoNum type="arabicParenR" startAt="6"/>
              <a:defRPr/>
            </a:pPr>
            <a:r>
              <a:rPr lang="en-US" dirty="0" err="1" smtClean="0"/>
              <a:t>Pengaruh</a:t>
            </a:r>
            <a:r>
              <a:rPr lang="en-US" dirty="0" smtClean="0"/>
              <a:t> </a:t>
            </a:r>
            <a:r>
              <a:rPr lang="en-US" dirty="0" err="1" smtClean="0"/>
              <a:t>faktor</a:t>
            </a:r>
            <a:r>
              <a:rPr lang="en-US" dirty="0" smtClean="0"/>
              <a:t> </a:t>
            </a:r>
            <a:r>
              <a:rPr lang="en-US" dirty="0" err="1" smtClean="0"/>
              <a:t>emosional</a:t>
            </a:r>
            <a:r>
              <a:rPr lang="en-US" dirty="0" smtClean="0"/>
              <a:t>.</a:t>
            </a:r>
          </a:p>
          <a:p>
            <a:pPr marL="514350" indent="19050" algn="just" eaLnBrk="1" fontAlgn="auto" hangingPunct="1">
              <a:lnSpc>
                <a:spcPct val="150000"/>
              </a:lnSpc>
              <a:spcBef>
                <a:spcPts val="0"/>
              </a:spcBef>
              <a:spcAft>
                <a:spcPts val="0"/>
              </a:spcAft>
              <a:buClr>
                <a:srgbClr val="FF0000"/>
              </a:buClr>
              <a:buFont typeface="Wingdings 2" pitchFamily="18" charset="2"/>
              <a:buNone/>
              <a:defRPr/>
            </a:pPr>
            <a:r>
              <a:rPr lang="en-US" dirty="0" err="1" smtClean="0"/>
              <a:t>Tidak</a:t>
            </a:r>
            <a:r>
              <a:rPr lang="en-US" dirty="0" smtClean="0"/>
              <a:t> </a:t>
            </a:r>
            <a:r>
              <a:rPr lang="en-US" dirty="0" err="1" smtClean="0"/>
              <a:t>semua</a:t>
            </a:r>
            <a:r>
              <a:rPr lang="en-US" dirty="0" smtClean="0"/>
              <a:t> </a:t>
            </a:r>
            <a:r>
              <a:rPr lang="en-US" dirty="0" err="1" smtClean="0"/>
              <a:t>bentuk</a:t>
            </a:r>
            <a:r>
              <a:rPr lang="en-US" dirty="0" smtClean="0"/>
              <a:t> </a:t>
            </a:r>
            <a:r>
              <a:rPr lang="en-US" dirty="0" err="1" smtClean="0"/>
              <a:t>sikap</a:t>
            </a:r>
            <a:r>
              <a:rPr lang="en-US" dirty="0" smtClean="0"/>
              <a:t> </a:t>
            </a:r>
            <a:r>
              <a:rPr lang="en-US" dirty="0" err="1" smtClean="0"/>
              <a:t>dipengaruhi</a:t>
            </a:r>
            <a:r>
              <a:rPr lang="en-US" dirty="0" smtClean="0"/>
              <a:t> </a:t>
            </a:r>
            <a:r>
              <a:rPr lang="en-US" dirty="0" err="1" smtClean="0"/>
              <a:t>oleh</a:t>
            </a:r>
            <a:r>
              <a:rPr lang="en-US" dirty="0" smtClean="0"/>
              <a:t> </a:t>
            </a:r>
            <a:r>
              <a:rPr lang="en-US" dirty="0" err="1" smtClean="0"/>
              <a:t>situasi</a:t>
            </a:r>
            <a:r>
              <a:rPr lang="en-US" dirty="0" smtClean="0"/>
              <a:t> </a:t>
            </a:r>
            <a:r>
              <a:rPr lang="en-US" dirty="0" err="1" smtClean="0"/>
              <a:t>lingkungan</a:t>
            </a:r>
            <a:r>
              <a:rPr lang="en-US" dirty="0" smtClean="0"/>
              <a:t> &amp; </a:t>
            </a:r>
            <a:r>
              <a:rPr lang="en-US" dirty="0" err="1" smtClean="0"/>
              <a:t>pengalaman</a:t>
            </a:r>
            <a:r>
              <a:rPr lang="en-US" dirty="0" smtClean="0"/>
              <a:t> </a:t>
            </a:r>
            <a:r>
              <a:rPr lang="en-US" dirty="0" err="1" smtClean="0"/>
              <a:t>pribadi</a:t>
            </a:r>
            <a:r>
              <a:rPr lang="en-US" dirty="0" smtClean="0"/>
              <a:t> </a:t>
            </a:r>
            <a:r>
              <a:rPr lang="en-US" dirty="0" err="1" smtClean="0"/>
              <a:t>seseorang</a:t>
            </a:r>
            <a:r>
              <a:rPr lang="en-US" dirty="0" smtClean="0"/>
              <a:t>, </a:t>
            </a:r>
            <a:r>
              <a:rPr lang="en-US" dirty="0" err="1" smtClean="0"/>
              <a:t>kadang-kadang</a:t>
            </a:r>
            <a:r>
              <a:rPr lang="en-US" dirty="0" smtClean="0"/>
              <a:t> </a:t>
            </a:r>
            <a:r>
              <a:rPr lang="en-US" dirty="0" err="1" smtClean="0"/>
              <a:t>sesuatu</a:t>
            </a:r>
            <a:r>
              <a:rPr lang="en-US" dirty="0" smtClean="0"/>
              <a:t> </a:t>
            </a:r>
            <a:r>
              <a:rPr lang="en-US" dirty="0" err="1" smtClean="0"/>
              <a:t>bentuk</a:t>
            </a:r>
            <a:r>
              <a:rPr lang="en-US" dirty="0" smtClean="0"/>
              <a:t> </a:t>
            </a:r>
            <a:r>
              <a:rPr lang="en-US" dirty="0" err="1" smtClean="0"/>
              <a:t>sikap</a:t>
            </a:r>
            <a:r>
              <a:rPr lang="en-US" dirty="0" smtClean="0"/>
              <a:t> </a:t>
            </a:r>
            <a:r>
              <a:rPr lang="en-US" dirty="0" err="1" smtClean="0"/>
              <a:t>merupakan</a:t>
            </a:r>
            <a:r>
              <a:rPr lang="en-US" dirty="0" smtClean="0"/>
              <a:t> </a:t>
            </a:r>
            <a:r>
              <a:rPr lang="en-US" dirty="0" err="1" smtClean="0"/>
              <a:t>pernyataan</a:t>
            </a:r>
            <a:r>
              <a:rPr lang="en-US" dirty="0" smtClean="0"/>
              <a:t> </a:t>
            </a:r>
            <a:r>
              <a:rPr lang="en-US" dirty="0" err="1" smtClean="0"/>
              <a:t>yg</a:t>
            </a:r>
            <a:r>
              <a:rPr lang="en-US" dirty="0" smtClean="0"/>
              <a:t> </a:t>
            </a:r>
            <a:r>
              <a:rPr lang="en-US" dirty="0" err="1" smtClean="0"/>
              <a:t>didasari</a:t>
            </a:r>
            <a:r>
              <a:rPr lang="en-US" dirty="0" smtClean="0"/>
              <a:t> </a:t>
            </a:r>
            <a:r>
              <a:rPr lang="en-US" dirty="0" err="1" smtClean="0"/>
              <a:t>oleh</a:t>
            </a:r>
            <a:r>
              <a:rPr lang="en-US" dirty="0" smtClean="0"/>
              <a:t> </a:t>
            </a:r>
            <a:r>
              <a:rPr lang="en-US" dirty="0" err="1" smtClean="0"/>
              <a:t>emosi</a:t>
            </a:r>
            <a:r>
              <a:rPr lang="en-US" dirty="0" smtClean="0"/>
              <a:t> </a:t>
            </a:r>
            <a:r>
              <a:rPr lang="en-US" dirty="0" err="1" smtClean="0"/>
              <a:t>yg</a:t>
            </a:r>
            <a:r>
              <a:rPr lang="en-US" dirty="0" smtClean="0"/>
              <a:t> </a:t>
            </a:r>
            <a:r>
              <a:rPr lang="en-US" dirty="0" err="1" smtClean="0"/>
              <a:t>berfungsi</a:t>
            </a:r>
            <a:r>
              <a:rPr lang="en-US" dirty="0" smtClean="0"/>
              <a:t> </a:t>
            </a:r>
            <a:r>
              <a:rPr lang="en-US" dirty="0" err="1" smtClean="0"/>
              <a:t>sebagai</a:t>
            </a:r>
            <a:r>
              <a:rPr lang="en-US" dirty="0" smtClean="0"/>
              <a:t> </a:t>
            </a:r>
            <a:r>
              <a:rPr lang="en-US" dirty="0" err="1" smtClean="0"/>
              <a:t>penyaluran</a:t>
            </a:r>
            <a:r>
              <a:rPr lang="en-US" dirty="0" smtClean="0"/>
              <a:t> </a:t>
            </a:r>
            <a:r>
              <a:rPr lang="en-US" dirty="0" err="1" smtClean="0"/>
              <a:t>frustasi</a:t>
            </a:r>
            <a:r>
              <a:rPr lang="en-US" dirty="0" smtClean="0"/>
              <a:t> </a:t>
            </a:r>
            <a:r>
              <a:rPr lang="en-US" dirty="0" err="1" smtClean="0"/>
              <a:t>atau</a:t>
            </a:r>
            <a:r>
              <a:rPr lang="en-US" dirty="0" smtClean="0"/>
              <a:t> </a:t>
            </a:r>
            <a:r>
              <a:rPr lang="en-US" dirty="0" err="1" smtClean="0"/>
              <a:t>pengalihan</a:t>
            </a:r>
            <a:r>
              <a:rPr lang="en-US" dirty="0" smtClean="0"/>
              <a:t> </a:t>
            </a:r>
            <a:r>
              <a:rPr lang="en-US" dirty="0" err="1" smtClean="0"/>
              <a:t>bentuk</a:t>
            </a:r>
            <a:r>
              <a:rPr lang="en-US" dirty="0" smtClean="0"/>
              <a:t> </a:t>
            </a:r>
            <a:r>
              <a:rPr lang="en-US" dirty="0" err="1" smtClean="0"/>
              <a:t>mekanisme</a:t>
            </a:r>
            <a:r>
              <a:rPr lang="en-US" dirty="0" smtClean="0"/>
              <a:t> </a:t>
            </a:r>
            <a:r>
              <a:rPr lang="en-US" dirty="0" err="1" smtClean="0"/>
              <a:t>pertahanan</a:t>
            </a:r>
            <a:r>
              <a:rPr lang="en-US" dirty="0" smtClean="0"/>
              <a:t> ego.</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Content Placeholder 2"/>
          <p:cNvSpPr>
            <a:spLocks noGrp="1"/>
          </p:cNvSpPr>
          <p:nvPr>
            <p:ph idx="1"/>
          </p:nvPr>
        </p:nvSpPr>
        <p:spPr>
          <a:xfrm>
            <a:off x="457200" y="1143000"/>
            <a:ext cx="8229600" cy="5181600"/>
          </a:xfrm>
        </p:spPr>
        <p:txBody>
          <a:bodyPr/>
          <a:lstStyle/>
          <a:p>
            <a:pPr algn="just" eaLnBrk="1" hangingPunct="1">
              <a:lnSpc>
                <a:spcPct val="150000"/>
              </a:lnSpc>
              <a:spcBef>
                <a:spcPct val="0"/>
              </a:spcBef>
              <a:buFont typeface="Wingdings 2" pitchFamily="18" charset="2"/>
              <a:buBlip>
                <a:blip r:embed="rId2"/>
              </a:buBlip>
            </a:pPr>
            <a:r>
              <a:rPr lang="en-US" sz="2800" smtClean="0">
                <a:latin typeface="Baskerville Old Face" pitchFamily="18" charset="0"/>
              </a:rPr>
              <a:t>Keputusan pembelian konsumen untuk membeli atau tidak membeli merupakan respon perilaku atas stimulan yang diterima konsumen.</a:t>
            </a:r>
          </a:p>
          <a:p>
            <a:pPr algn="just" eaLnBrk="1" hangingPunct="1">
              <a:lnSpc>
                <a:spcPct val="150000"/>
              </a:lnSpc>
              <a:spcBef>
                <a:spcPct val="0"/>
              </a:spcBef>
              <a:buFont typeface="Wingdings 2" pitchFamily="18" charset="2"/>
              <a:buBlip>
                <a:blip r:embed="rId2"/>
              </a:buBlip>
            </a:pPr>
            <a:r>
              <a:rPr lang="en-US" sz="2800" smtClean="0">
                <a:latin typeface="Baskerville Old Face" pitchFamily="18" charset="0"/>
              </a:rPr>
              <a:t>Model yang mendasarkan pada arus proses perilaku konsumen ini sering dikenal dengan model rangsangan-tanggapan (stimulus-respons model).</a:t>
            </a:r>
          </a:p>
          <a:p>
            <a:pPr algn="just" eaLnBrk="1" hangingPunct="1">
              <a:lnSpc>
                <a:spcPct val="150000"/>
              </a:lnSpc>
              <a:spcBef>
                <a:spcPct val="0"/>
              </a:spcBef>
              <a:buFont typeface="Wingdings 2" pitchFamily="18" charset="2"/>
              <a:buBlip>
                <a:blip r:embed="rId2"/>
              </a:buBlip>
            </a:pPr>
            <a:endParaRPr lang="en-US" sz="2800" smtClean="0">
              <a:latin typeface="Baskerville Old Face" pitchFamily="18"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50"/>
            <a:ext cx="8229600" cy="5467350"/>
          </a:xfrm>
        </p:spPr>
        <p:txBody>
          <a:bodyPr rtlCol="0">
            <a:normAutofit fontScale="92500"/>
          </a:bodyPr>
          <a:lstStyle/>
          <a:p>
            <a:pPr marL="274320" indent="-274320" algn="just" eaLnBrk="1" fontAlgn="auto" hangingPunct="1">
              <a:lnSpc>
                <a:spcPct val="150000"/>
              </a:lnSpc>
              <a:spcBef>
                <a:spcPts val="0"/>
              </a:spcBef>
              <a:spcAft>
                <a:spcPts val="0"/>
              </a:spcAft>
              <a:buClr>
                <a:srgbClr val="FF0066"/>
              </a:buClr>
              <a:buFont typeface="Wingdings" pitchFamily="2" charset="2"/>
              <a:buChar char="§"/>
              <a:defRPr/>
            </a:pPr>
            <a:r>
              <a:rPr lang="en-US" sz="2800" dirty="0" err="1" smtClean="0">
                <a:latin typeface="Baskerville Old Face" pitchFamily="18" charset="0"/>
              </a:rPr>
              <a:t>Stimulan</a:t>
            </a:r>
            <a:r>
              <a:rPr lang="en-US" sz="2800" dirty="0" smtClean="0">
                <a:latin typeface="Baskerville Old Face" pitchFamily="18" charset="0"/>
              </a:rPr>
              <a:t> yang </a:t>
            </a:r>
            <a:r>
              <a:rPr lang="en-US" sz="2800" dirty="0" err="1" smtClean="0">
                <a:latin typeface="Baskerville Old Face" pitchFamily="18" charset="0"/>
              </a:rPr>
              <a:t>merupakan</a:t>
            </a:r>
            <a:r>
              <a:rPr lang="en-US" sz="2800" dirty="0" smtClean="0">
                <a:latin typeface="Baskerville Old Face" pitchFamily="18" charset="0"/>
              </a:rPr>
              <a:t> </a:t>
            </a:r>
            <a:r>
              <a:rPr lang="en-US" sz="2800" dirty="0" err="1" smtClean="0">
                <a:latin typeface="Baskerville Old Face" pitchFamily="18" charset="0"/>
              </a:rPr>
              <a:t>masukan</a:t>
            </a:r>
            <a:r>
              <a:rPr lang="en-US" sz="2800" dirty="0" smtClean="0">
                <a:latin typeface="Baskerville Old Face" pitchFamily="18" charset="0"/>
              </a:rPr>
              <a:t> </a:t>
            </a:r>
            <a:r>
              <a:rPr lang="en-US" sz="2800" dirty="0" err="1" smtClean="0">
                <a:latin typeface="Baskerville Old Face" pitchFamily="18" charset="0"/>
              </a:rPr>
              <a:t>proses</a:t>
            </a:r>
            <a:r>
              <a:rPr lang="en-US" sz="2800" dirty="0" smtClean="0">
                <a:latin typeface="Baskerville Old Face" pitchFamily="18" charset="0"/>
              </a:rPr>
              <a:t> </a:t>
            </a:r>
            <a:r>
              <a:rPr lang="en-US" sz="2800" dirty="0" err="1" smtClean="0">
                <a:latin typeface="Baskerville Old Face" pitchFamily="18" charset="0"/>
              </a:rPr>
              <a:t>perilaku</a:t>
            </a:r>
            <a:r>
              <a:rPr lang="en-US" sz="2800" dirty="0" smtClean="0">
                <a:latin typeface="Baskerville Old Face" pitchFamily="18" charset="0"/>
              </a:rPr>
              <a:t> </a:t>
            </a:r>
            <a:r>
              <a:rPr lang="en-US" sz="2800" dirty="0" err="1" smtClean="0">
                <a:latin typeface="Baskerville Old Face" pitchFamily="18" charset="0"/>
              </a:rPr>
              <a:t>di</a:t>
            </a:r>
            <a:r>
              <a:rPr lang="en-US" sz="2800" dirty="0" smtClean="0">
                <a:latin typeface="Baskerville Old Face" pitchFamily="18" charset="0"/>
              </a:rPr>
              <a:t> </a:t>
            </a:r>
            <a:r>
              <a:rPr lang="en-US" sz="2800" dirty="0" err="1" smtClean="0">
                <a:latin typeface="Baskerville Old Face" pitchFamily="18" charset="0"/>
              </a:rPr>
              <a:t>bedakan</a:t>
            </a:r>
            <a:r>
              <a:rPr lang="en-US" sz="2800" dirty="0" smtClean="0">
                <a:latin typeface="Baskerville Old Face" pitchFamily="18" charset="0"/>
              </a:rPr>
              <a:t> </a:t>
            </a:r>
            <a:r>
              <a:rPr lang="en-US" sz="2800" dirty="0" err="1" smtClean="0">
                <a:latin typeface="Baskerville Old Face" pitchFamily="18" charset="0"/>
              </a:rPr>
              <a:t>atas</a:t>
            </a:r>
            <a:r>
              <a:rPr lang="en-US" sz="2800" dirty="0" smtClean="0">
                <a:latin typeface="Baskerville Old Face" pitchFamily="18" charset="0"/>
              </a:rPr>
              <a:t> </a:t>
            </a:r>
            <a:r>
              <a:rPr lang="en-US" sz="2800" dirty="0" err="1" smtClean="0">
                <a:latin typeface="Baskerville Old Face" pitchFamily="18" charset="0"/>
              </a:rPr>
              <a:t>rangsangan</a:t>
            </a:r>
            <a:r>
              <a:rPr lang="en-US" sz="2800" dirty="0" smtClean="0">
                <a:latin typeface="Baskerville Old Face" pitchFamily="18" charset="0"/>
              </a:rPr>
              <a:t> </a:t>
            </a:r>
            <a:r>
              <a:rPr lang="en-US" sz="2800" dirty="0" err="1" smtClean="0">
                <a:latin typeface="Baskerville Old Face" pitchFamily="18" charset="0"/>
              </a:rPr>
              <a:t>pemasaran</a:t>
            </a:r>
            <a:r>
              <a:rPr lang="en-US" sz="2800" dirty="0" smtClean="0">
                <a:latin typeface="Baskerville Old Face" pitchFamily="18" charset="0"/>
              </a:rPr>
              <a:t> </a:t>
            </a:r>
            <a:r>
              <a:rPr lang="en-US" sz="2800" dirty="0" err="1" smtClean="0">
                <a:latin typeface="Baskerville Old Face" pitchFamily="18" charset="0"/>
              </a:rPr>
              <a:t>dari</a:t>
            </a:r>
            <a:r>
              <a:rPr lang="en-US" sz="2800" dirty="0" smtClean="0">
                <a:latin typeface="Baskerville Old Face" pitchFamily="18" charset="0"/>
              </a:rPr>
              <a:t> </a:t>
            </a:r>
            <a:r>
              <a:rPr lang="en-US" sz="2800" dirty="0" err="1" smtClean="0">
                <a:latin typeface="Baskerville Old Face" pitchFamily="18" charset="0"/>
              </a:rPr>
              <a:t>pemasar</a:t>
            </a:r>
            <a:r>
              <a:rPr lang="en-US" sz="2800" dirty="0" smtClean="0">
                <a:latin typeface="Baskerville Old Face" pitchFamily="18" charset="0"/>
              </a:rPr>
              <a:t> </a:t>
            </a:r>
            <a:r>
              <a:rPr lang="en-US" sz="2800" dirty="0" err="1" smtClean="0">
                <a:latin typeface="Baskerville Old Face" pitchFamily="18" charset="0"/>
              </a:rPr>
              <a:t>dan</a:t>
            </a:r>
            <a:r>
              <a:rPr lang="en-US" sz="2800" dirty="0" smtClean="0">
                <a:latin typeface="Baskerville Old Face" pitchFamily="18" charset="0"/>
              </a:rPr>
              <a:t> </a:t>
            </a:r>
            <a:r>
              <a:rPr lang="en-US" sz="2800" dirty="0" err="1" smtClean="0">
                <a:latin typeface="Baskerville Old Face" pitchFamily="18" charset="0"/>
              </a:rPr>
              <a:t>rangsangan</a:t>
            </a:r>
            <a:r>
              <a:rPr lang="en-US" sz="2800" dirty="0" smtClean="0">
                <a:latin typeface="Baskerville Old Face" pitchFamily="18" charset="0"/>
              </a:rPr>
              <a:t> </a:t>
            </a:r>
            <a:r>
              <a:rPr lang="en-US" sz="2800" dirty="0" err="1" smtClean="0">
                <a:latin typeface="Baskerville Old Face" pitchFamily="18" charset="0"/>
              </a:rPr>
              <a:t>dari</a:t>
            </a:r>
            <a:r>
              <a:rPr lang="en-US" sz="2800" dirty="0" smtClean="0">
                <a:latin typeface="Baskerville Old Face" pitchFamily="18" charset="0"/>
              </a:rPr>
              <a:t> </a:t>
            </a:r>
            <a:r>
              <a:rPr lang="en-US" sz="2800" dirty="0" err="1" smtClean="0">
                <a:latin typeface="Baskerville Old Face" pitchFamily="18" charset="0"/>
              </a:rPr>
              <a:t>lingkungan</a:t>
            </a:r>
            <a:r>
              <a:rPr lang="en-US" sz="2800" dirty="0" smtClean="0">
                <a:latin typeface="Baskerville Old Face" pitchFamily="18" charset="0"/>
              </a:rPr>
              <a:t> </a:t>
            </a:r>
            <a:r>
              <a:rPr lang="en-US" sz="2800" dirty="0" err="1" smtClean="0">
                <a:latin typeface="Baskerville Old Face" pitchFamily="18" charset="0"/>
              </a:rPr>
              <a:t>konsumen</a:t>
            </a:r>
            <a:r>
              <a:rPr lang="en-US" sz="2800" dirty="0" smtClean="0">
                <a:latin typeface="Baskerville Old Face" pitchFamily="18" charset="0"/>
              </a:rPr>
              <a:t> </a:t>
            </a:r>
            <a:r>
              <a:rPr lang="en-US" sz="2800" dirty="0" err="1" smtClean="0">
                <a:latin typeface="Baskerville Old Face" pitchFamily="18" charset="0"/>
              </a:rPr>
              <a:t>itu</a:t>
            </a:r>
            <a:r>
              <a:rPr lang="en-US" sz="2800" dirty="0" smtClean="0">
                <a:latin typeface="Baskerville Old Face" pitchFamily="18" charset="0"/>
              </a:rPr>
              <a:t> </a:t>
            </a:r>
            <a:r>
              <a:rPr lang="en-US" sz="2800" dirty="0" err="1" smtClean="0">
                <a:latin typeface="Baskerville Old Face" pitchFamily="18" charset="0"/>
              </a:rPr>
              <a:t>sendiri</a:t>
            </a:r>
            <a:r>
              <a:rPr lang="en-US" sz="2800" dirty="0" smtClean="0">
                <a:latin typeface="Baskerville Old Face" pitchFamily="18" charset="0"/>
              </a:rPr>
              <a:t>.</a:t>
            </a:r>
          </a:p>
          <a:p>
            <a:pPr marL="274320" indent="-274320" algn="just" eaLnBrk="1" fontAlgn="auto" hangingPunct="1">
              <a:lnSpc>
                <a:spcPct val="150000"/>
              </a:lnSpc>
              <a:spcBef>
                <a:spcPts val="0"/>
              </a:spcBef>
              <a:spcAft>
                <a:spcPts val="0"/>
              </a:spcAft>
              <a:buClr>
                <a:srgbClr val="FF0066"/>
              </a:buClr>
              <a:buFont typeface="Wingdings" pitchFamily="2" charset="2"/>
              <a:buChar char="§"/>
              <a:defRPr/>
            </a:pPr>
            <a:r>
              <a:rPr lang="en-US" sz="2800" dirty="0" err="1" smtClean="0">
                <a:latin typeface="Baskerville Old Face" pitchFamily="18" charset="0"/>
              </a:rPr>
              <a:t>Sedangkan</a:t>
            </a:r>
            <a:r>
              <a:rPr lang="en-US" sz="2800" dirty="0" smtClean="0">
                <a:latin typeface="Baskerville Old Face" pitchFamily="18" charset="0"/>
              </a:rPr>
              <a:t> </a:t>
            </a:r>
            <a:r>
              <a:rPr lang="en-US" sz="2800" dirty="0" err="1" smtClean="0">
                <a:latin typeface="Baskerville Old Face" pitchFamily="18" charset="0"/>
              </a:rPr>
              <a:t>proses</a:t>
            </a:r>
            <a:r>
              <a:rPr lang="en-US" sz="2800" dirty="0" smtClean="0">
                <a:latin typeface="Baskerville Old Face" pitchFamily="18" charset="0"/>
              </a:rPr>
              <a:t> </a:t>
            </a:r>
            <a:r>
              <a:rPr lang="en-US" sz="2800" dirty="0" err="1" smtClean="0">
                <a:latin typeface="Baskerville Old Face" pitchFamily="18" charset="0"/>
              </a:rPr>
              <a:t>pengambilan</a:t>
            </a:r>
            <a:r>
              <a:rPr lang="en-US" sz="2800" dirty="0" smtClean="0">
                <a:latin typeface="Baskerville Old Face" pitchFamily="18" charset="0"/>
              </a:rPr>
              <a:t> </a:t>
            </a:r>
            <a:r>
              <a:rPr lang="en-US" sz="2800" dirty="0" err="1" smtClean="0">
                <a:latin typeface="Baskerville Old Face" pitchFamily="18" charset="0"/>
              </a:rPr>
              <a:t>keputusan</a:t>
            </a:r>
            <a:r>
              <a:rPr lang="en-US" sz="2800" dirty="0" smtClean="0">
                <a:latin typeface="Baskerville Old Face" pitchFamily="18" charset="0"/>
              </a:rPr>
              <a:t> </a:t>
            </a:r>
            <a:r>
              <a:rPr lang="en-US" sz="2800" dirty="0" err="1" smtClean="0">
                <a:latin typeface="Baskerville Old Face" pitchFamily="18" charset="0"/>
              </a:rPr>
              <a:t>dipengaruhi</a:t>
            </a:r>
            <a:r>
              <a:rPr lang="en-US" sz="2800" dirty="0" smtClean="0">
                <a:latin typeface="Baskerville Old Face" pitchFamily="18" charset="0"/>
              </a:rPr>
              <a:t> </a:t>
            </a:r>
            <a:r>
              <a:rPr lang="en-US" sz="2800" dirty="0" err="1" smtClean="0">
                <a:latin typeface="Baskerville Old Face" pitchFamily="18" charset="0"/>
              </a:rPr>
              <a:t>oleh</a:t>
            </a:r>
            <a:r>
              <a:rPr lang="en-US" sz="2800" dirty="0" smtClean="0">
                <a:latin typeface="Baskerville Old Face" pitchFamily="18" charset="0"/>
              </a:rPr>
              <a:t> </a:t>
            </a:r>
            <a:r>
              <a:rPr lang="en-US" sz="2800" dirty="0" err="1" smtClean="0">
                <a:latin typeface="Baskerville Old Face" pitchFamily="18" charset="0"/>
              </a:rPr>
              <a:t>faktor</a:t>
            </a:r>
            <a:r>
              <a:rPr lang="en-US" sz="2800" dirty="0" smtClean="0">
                <a:latin typeface="Baskerville Old Face" pitchFamily="18" charset="0"/>
              </a:rPr>
              <a:t> personal </a:t>
            </a:r>
            <a:r>
              <a:rPr lang="en-US" sz="2800" dirty="0" err="1" smtClean="0">
                <a:latin typeface="Baskerville Old Face" pitchFamily="18" charset="0"/>
              </a:rPr>
              <a:t>maupun</a:t>
            </a:r>
            <a:r>
              <a:rPr lang="en-US" sz="2800" dirty="0" smtClean="0">
                <a:latin typeface="Baskerville Old Face" pitchFamily="18" charset="0"/>
              </a:rPr>
              <a:t> </a:t>
            </a:r>
            <a:r>
              <a:rPr lang="en-US" sz="2800" dirty="0" err="1" smtClean="0">
                <a:latin typeface="Baskerville Old Face" pitchFamily="18" charset="0"/>
              </a:rPr>
              <a:t>sosial</a:t>
            </a:r>
            <a:r>
              <a:rPr lang="en-US" sz="2800" dirty="0" smtClean="0">
                <a:latin typeface="Baskerville Old Face" pitchFamily="18" charset="0"/>
              </a:rPr>
              <a:t> </a:t>
            </a:r>
            <a:r>
              <a:rPr lang="en-US" sz="2800" dirty="0" err="1" smtClean="0">
                <a:latin typeface="Baskerville Old Face" pitchFamily="18" charset="0"/>
              </a:rPr>
              <a:t>konsumen</a:t>
            </a:r>
            <a:r>
              <a:rPr lang="en-US" sz="2800" dirty="0" smtClean="0">
                <a:latin typeface="Baskerville Old Face" pitchFamily="18" charset="0"/>
              </a:rPr>
              <a:t>.</a:t>
            </a:r>
          </a:p>
          <a:p>
            <a:pPr marL="274320" indent="-274320" algn="just" eaLnBrk="1" fontAlgn="auto" hangingPunct="1">
              <a:lnSpc>
                <a:spcPct val="150000"/>
              </a:lnSpc>
              <a:spcBef>
                <a:spcPts val="0"/>
              </a:spcBef>
              <a:spcAft>
                <a:spcPts val="0"/>
              </a:spcAft>
              <a:buClr>
                <a:srgbClr val="FF0066"/>
              </a:buClr>
              <a:buFont typeface="Wingdings" pitchFamily="2" charset="2"/>
              <a:buChar char="§"/>
              <a:defRPr/>
            </a:pPr>
            <a:r>
              <a:rPr lang="en-US" sz="2800" dirty="0" err="1" smtClean="0">
                <a:latin typeface="Baskerville Old Face" pitchFamily="18" charset="0"/>
              </a:rPr>
              <a:t>Respon</a:t>
            </a:r>
            <a:r>
              <a:rPr lang="en-US" sz="2800" dirty="0" smtClean="0">
                <a:latin typeface="Baskerville Old Face" pitchFamily="18" charset="0"/>
              </a:rPr>
              <a:t> </a:t>
            </a:r>
            <a:r>
              <a:rPr lang="en-US" sz="2800" dirty="0" err="1" smtClean="0">
                <a:latin typeface="Baskerville Old Face" pitchFamily="18" charset="0"/>
              </a:rPr>
              <a:t>perilaku</a:t>
            </a:r>
            <a:r>
              <a:rPr lang="en-US" sz="2800" dirty="0" smtClean="0">
                <a:latin typeface="Baskerville Old Face" pitchFamily="18" charset="0"/>
              </a:rPr>
              <a:t> </a:t>
            </a:r>
            <a:r>
              <a:rPr lang="en-US" sz="2800" dirty="0" err="1" smtClean="0">
                <a:latin typeface="Baskerville Old Face" pitchFamily="18" charset="0"/>
              </a:rPr>
              <a:t>konsumen</a:t>
            </a:r>
            <a:r>
              <a:rPr lang="en-US" sz="2800" dirty="0" smtClean="0">
                <a:latin typeface="Baskerville Old Face" pitchFamily="18" charset="0"/>
              </a:rPr>
              <a:t> </a:t>
            </a:r>
            <a:r>
              <a:rPr lang="en-US" sz="2800" dirty="0" err="1" smtClean="0">
                <a:latin typeface="Baskerville Old Face" pitchFamily="18" charset="0"/>
              </a:rPr>
              <a:t>dapat</a:t>
            </a:r>
            <a:r>
              <a:rPr lang="en-US" sz="2800" dirty="0" smtClean="0">
                <a:latin typeface="Baskerville Old Face" pitchFamily="18" charset="0"/>
              </a:rPr>
              <a:t> </a:t>
            </a:r>
            <a:r>
              <a:rPr lang="en-US" sz="2800" dirty="0" err="1" smtClean="0">
                <a:latin typeface="Baskerville Old Face" pitchFamily="18" charset="0"/>
              </a:rPr>
              <a:t>dijadikan</a:t>
            </a:r>
            <a:r>
              <a:rPr lang="en-US" sz="2800" dirty="0" smtClean="0">
                <a:latin typeface="Baskerville Old Face" pitchFamily="18" charset="0"/>
              </a:rPr>
              <a:t> </a:t>
            </a:r>
            <a:r>
              <a:rPr lang="en-US" sz="2800" dirty="0" err="1" smtClean="0">
                <a:latin typeface="Baskerville Old Face" pitchFamily="18" charset="0"/>
              </a:rPr>
              <a:t>faktor</a:t>
            </a:r>
            <a:r>
              <a:rPr lang="en-US" sz="2800" dirty="0" smtClean="0">
                <a:latin typeface="Baskerville Old Face" pitchFamily="18" charset="0"/>
              </a:rPr>
              <a:t> yang  </a:t>
            </a:r>
            <a:r>
              <a:rPr lang="en-US" sz="2800" dirty="0" err="1" smtClean="0">
                <a:latin typeface="Baskerville Old Face" pitchFamily="18" charset="0"/>
              </a:rPr>
              <a:t>dapat</a:t>
            </a:r>
            <a:r>
              <a:rPr lang="en-US" sz="2800" dirty="0" smtClean="0">
                <a:latin typeface="Baskerville Old Face" pitchFamily="18" charset="0"/>
              </a:rPr>
              <a:t> </a:t>
            </a:r>
            <a:r>
              <a:rPr lang="en-US" sz="2800" dirty="0" err="1" smtClean="0">
                <a:latin typeface="Baskerville Old Face" pitchFamily="18" charset="0"/>
              </a:rPr>
              <a:t>membentuk</a:t>
            </a:r>
            <a:r>
              <a:rPr lang="en-US" sz="2800" dirty="0" smtClean="0">
                <a:latin typeface="Baskerville Old Face" pitchFamily="18" charset="0"/>
              </a:rPr>
              <a:t> </a:t>
            </a:r>
            <a:r>
              <a:rPr lang="en-US" sz="2800" dirty="0" err="1" smtClean="0">
                <a:latin typeface="Baskerville Old Face" pitchFamily="18" charset="0"/>
              </a:rPr>
              <a:t>keputusan</a:t>
            </a:r>
            <a:r>
              <a:rPr lang="en-US" sz="2800" dirty="0" smtClean="0">
                <a:latin typeface="Baskerville Old Face" pitchFamily="18" charset="0"/>
              </a:rPr>
              <a:t> </a:t>
            </a:r>
            <a:r>
              <a:rPr lang="en-US" sz="2800" dirty="0" err="1" smtClean="0">
                <a:latin typeface="Baskerville Old Face" pitchFamily="18" charset="0"/>
              </a:rPr>
              <a:t>pembelian</a:t>
            </a:r>
            <a:r>
              <a:rPr lang="en-US" sz="2800" dirty="0" smtClean="0">
                <a:latin typeface="Baskerville Old Face" pitchFamily="18" charset="0"/>
              </a:rPr>
              <a:t> (</a:t>
            </a:r>
            <a:r>
              <a:rPr lang="en-US" sz="2800" dirty="0" err="1" smtClean="0">
                <a:latin typeface="Baskerville Old Face" pitchFamily="18" charset="0"/>
              </a:rPr>
              <a:t>yaitu</a:t>
            </a:r>
            <a:r>
              <a:rPr lang="en-US" sz="2800" dirty="0" smtClean="0">
                <a:latin typeface="Baskerville Old Face" pitchFamily="18" charset="0"/>
              </a:rPr>
              <a:t> </a:t>
            </a:r>
            <a:r>
              <a:rPr lang="en-US" sz="2800" dirty="0" err="1" smtClean="0">
                <a:latin typeface="Baskerville Old Face" pitchFamily="18" charset="0"/>
              </a:rPr>
              <a:t>pembelian</a:t>
            </a:r>
            <a:r>
              <a:rPr lang="en-US" sz="2800" dirty="0" smtClean="0">
                <a:latin typeface="Baskerville Old Face" pitchFamily="18" charset="0"/>
              </a:rPr>
              <a:t> </a:t>
            </a:r>
            <a:r>
              <a:rPr lang="en-US" sz="2800" dirty="0" err="1" smtClean="0">
                <a:latin typeface="Baskerville Old Face" pitchFamily="18" charset="0"/>
              </a:rPr>
              <a:t>selanjutnya</a:t>
            </a:r>
            <a:r>
              <a:rPr lang="en-US" sz="2800" dirty="0" smtClean="0">
                <a:latin typeface="Baskerville Old Face" pitchFamily="18" charset="0"/>
              </a:rPr>
              <a:t>) </a:t>
            </a:r>
            <a:r>
              <a:rPr lang="en-US" sz="2800" dirty="0" err="1" smtClean="0">
                <a:latin typeface="Baskerville Old Face" pitchFamily="18" charset="0"/>
              </a:rPr>
              <a:t>atau</a:t>
            </a:r>
            <a:r>
              <a:rPr lang="en-US" sz="2800" dirty="0" smtClean="0">
                <a:latin typeface="Baskerville Old Face" pitchFamily="18" charset="0"/>
              </a:rPr>
              <a:t> </a:t>
            </a:r>
            <a:r>
              <a:rPr lang="en-US" sz="2800" dirty="0" err="1" smtClean="0">
                <a:latin typeface="Baskerville Old Face" pitchFamily="18" charset="0"/>
              </a:rPr>
              <a:t>tidak</a:t>
            </a:r>
            <a:r>
              <a:rPr lang="en-US" sz="2800" dirty="0" smtClean="0">
                <a:latin typeface="Baskerville Old Face" pitchFamily="18" charset="0"/>
              </a:rPr>
              <a:t> </a:t>
            </a:r>
            <a:r>
              <a:rPr lang="en-US" sz="2800" dirty="0" err="1" smtClean="0">
                <a:latin typeface="Baskerville Old Face" pitchFamily="18" charset="0"/>
              </a:rPr>
              <a:t>melakukan</a:t>
            </a:r>
            <a:r>
              <a:rPr lang="en-US" sz="2800" dirty="0" smtClean="0">
                <a:latin typeface="Baskerville Old Face" pitchFamily="18" charset="0"/>
              </a:rPr>
              <a:t> </a:t>
            </a:r>
            <a:r>
              <a:rPr lang="en-US" sz="2800" dirty="0" err="1" smtClean="0">
                <a:latin typeface="Baskerville Old Face" pitchFamily="18" charset="0"/>
              </a:rPr>
              <a:t>pembelian</a:t>
            </a:r>
            <a:r>
              <a:rPr lang="en-US" sz="2800" dirty="0" smtClean="0">
                <a:latin typeface="Baskerville Old Face" pitchFamily="18" charset="0"/>
              </a:rPr>
              <a:t> (</a:t>
            </a:r>
            <a:r>
              <a:rPr lang="en-US" sz="2800" dirty="0" err="1" smtClean="0">
                <a:latin typeface="Baskerville Old Face" pitchFamily="18" charset="0"/>
              </a:rPr>
              <a:t>menolak</a:t>
            </a:r>
            <a:r>
              <a:rPr lang="en-US" sz="2800" dirty="0" smtClean="0">
                <a:latin typeface="Baskerville Old Face" pitchFamily="18" charset="0"/>
              </a:rPr>
              <a:t> </a:t>
            </a:r>
            <a:r>
              <a:rPr lang="en-US" sz="2800" dirty="0" err="1" smtClean="0">
                <a:latin typeface="Baskerville Old Face" pitchFamily="18" charset="0"/>
              </a:rPr>
              <a:t>produk</a:t>
            </a:r>
            <a:r>
              <a:rPr lang="en-US" sz="2800" dirty="0" smtClean="0">
                <a:latin typeface="Baskerville Old Face" pitchFamily="18" charset="0"/>
              </a:rPr>
              <a:t> yang </a:t>
            </a:r>
            <a:r>
              <a:rPr lang="en-US" sz="2800" dirty="0" err="1" smtClean="0">
                <a:latin typeface="Baskerville Old Face" pitchFamily="18" charset="0"/>
              </a:rPr>
              <a:t>ditawarkan</a:t>
            </a:r>
            <a:r>
              <a:rPr lang="en-US" sz="2800" dirty="0" smtClean="0">
                <a:latin typeface="Baskerville Old Face" pitchFamily="18" charset="0"/>
              </a:rPr>
              <a:t>).</a:t>
            </a:r>
            <a:endParaRPr lang="en-US" sz="2800" dirty="0">
              <a:latin typeface="Baskerville Old Face" pitchFamily="18" charset="0"/>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Content Placeholder 2"/>
          <p:cNvSpPr>
            <a:spLocks noGrp="1"/>
          </p:cNvSpPr>
          <p:nvPr>
            <p:ph idx="1"/>
          </p:nvPr>
        </p:nvSpPr>
        <p:spPr>
          <a:xfrm>
            <a:off x="457200" y="1285875"/>
            <a:ext cx="8229600" cy="5038725"/>
          </a:xfrm>
        </p:spPr>
        <p:txBody>
          <a:bodyPr/>
          <a:lstStyle/>
          <a:p>
            <a:pPr algn="just" eaLnBrk="1" hangingPunct="1">
              <a:lnSpc>
                <a:spcPct val="150000"/>
              </a:lnSpc>
              <a:spcBef>
                <a:spcPct val="0"/>
              </a:spcBef>
              <a:buFont typeface="Wingdings 2" pitchFamily="18" charset="2"/>
              <a:buBlip>
                <a:blip r:embed="rId2"/>
              </a:buBlip>
            </a:pPr>
            <a:r>
              <a:rPr lang="en-US" sz="3000" smtClean="0">
                <a:latin typeface="Baskerville Old Face" pitchFamily="18" charset="0"/>
              </a:rPr>
              <a:t>Rangsangan pemasaran dari pemasar yang dapat mempengaruhi sikap dan perilaku konsumen yaitu seluruh kegiatan pemasaran yang meliputi bujukan hingga komunikasi mengenai produk tertentu yang ditawarkan.</a:t>
            </a:r>
            <a:endParaRPr lang="en-US" sz="3000" smtClean="0">
              <a:solidFill>
                <a:schemeClr val="bg1"/>
              </a:solidFill>
              <a:latin typeface="Baskerville Old Face" pitchFamily="18" charset="0"/>
            </a:endParaRPr>
          </a:p>
          <a:p>
            <a:pPr algn="just" eaLnBrk="1" hangingPunct="1">
              <a:lnSpc>
                <a:spcPct val="150000"/>
              </a:lnSpc>
              <a:spcBef>
                <a:spcPct val="0"/>
              </a:spcBef>
            </a:pPr>
            <a:endParaRPr lang="en-US" smtClean="0">
              <a:latin typeface="Baskerville Old Face" pitchFamily="18"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Content Placeholder 2"/>
          <p:cNvSpPr>
            <a:spLocks noGrp="1"/>
          </p:cNvSpPr>
          <p:nvPr>
            <p:ph idx="1"/>
          </p:nvPr>
        </p:nvSpPr>
        <p:spPr>
          <a:xfrm>
            <a:off x="457200" y="1071563"/>
            <a:ext cx="8229600" cy="5253037"/>
          </a:xfrm>
        </p:spPr>
        <p:txBody>
          <a:bodyPr/>
          <a:lstStyle/>
          <a:p>
            <a:pPr algn="just" eaLnBrk="1" hangingPunct="1">
              <a:lnSpc>
                <a:spcPct val="150000"/>
              </a:lnSpc>
              <a:spcBef>
                <a:spcPct val="0"/>
              </a:spcBef>
              <a:buClr>
                <a:srgbClr val="FF0066"/>
              </a:buClr>
              <a:buFont typeface="Courier New" pitchFamily="49" charset="0"/>
              <a:buChar char="o"/>
            </a:pPr>
            <a:r>
              <a:rPr lang="en-US" sz="2800" smtClean="0">
                <a:latin typeface="Baskerville Old Face" pitchFamily="18" charset="0"/>
              </a:rPr>
              <a:t>Para pemasar dapat melakukan kegiatan yang dapat dijadikan teknik modifikasi perilaku konsumen.</a:t>
            </a:r>
          </a:p>
          <a:p>
            <a:pPr algn="just" eaLnBrk="1" hangingPunct="1">
              <a:lnSpc>
                <a:spcPct val="150000"/>
              </a:lnSpc>
              <a:spcBef>
                <a:spcPct val="0"/>
              </a:spcBef>
              <a:buClr>
                <a:srgbClr val="FF0066"/>
              </a:buClr>
              <a:buFont typeface="Courier New" pitchFamily="49" charset="0"/>
              <a:buChar char="o"/>
            </a:pPr>
            <a:r>
              <a:rPr lang="en-US" sz="2800" smtClean="0">
                <a:latin typeface="Baskerville Old Face" pitchFamily="18" charset="0"/>
              </a:rPr>
              <a:t>Berbagai teknik modifikasi yang dapat mempengaruhi sikap dan perilaku konsumen adalah melalui beberapa aspek pemasaran yang meliputi aspek produk, aspek harga, dan aspek promosi.</a:t>
            </a:r>
          </a:p>
          <a:p>
            <a:pPr eaLnBrk="1" hangingPunct="1">
              <a:buClr>
                <a:srgbClr val="FF0066"/>
              </a:buClr>
              <a:buFont typeface="Courier New" pitchFamily="49" charset="0"/>
              <a:buChar char="o"/>
            </a:pPr>
            <a:endParaRPr lang="en-US" sz="2800" smtClean="0">
              <a:latin typeface="Baskerville Old Face" pitchFamily="18"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75"/>
            <a:ext cx="8229600" cy="5610225"/>
          </a:xfrm>
        </p:spPr>
        <p:txBody>
          <a:bodyPr rtlCol="0">
            <a:normAutofit lnSpcReduction="10000"/>
          </a:bodyPr>
          <a:lstStyle/>
          <a:p>
            <a:pPr marL="274320" indent="-274320" algn="just" eaLnBrk="1" fontAlgn="auto" hangingPunct="1">
              <a:lnSpc>
                <a:spcPct val="150000"/>
              </a:lnSpc>
              <a:spcBef>
                <a:spcPts val="0"/>
              </a:spcBef>
              <a:spcAft>
                <a:spcPts val="0"/>
              </a:spcAft>
              <a:buClr>
                <a:srgbClr val="FF0066"/>
              </a:buClr>
              <a:buFont typeface="Wingdings" pitchFamily="2" charset="2"/>
              <a:buChar char="ü"/>
              <a:defRPr/>
            </a:pPr>
            <a:r>
              <a:rPr lang="en-US" sz="2800" dirty="0" smtClean="0">
                <a:latin typeface="Baskerville Old Face" pitchFamily="18" charset="0"/>
              </a:rPr>
              <a:t> </a:t>
            </a:r>
            <a:r>
              <a:rPr lang="en-US" sz="2800" dirty="0" err="1" smtClean="0">
                <a:latin typeface="Baskerville Old Face" pitchFamily="18" charset="0"/>
              </a:rPr>
              <a:t>Faktor-faktor</a:t>
            </a:r>
            <a:r>
              <a:rPr lang="en-US" sz="2800" dirty="0" smtClean="0">
                <a:latin typeface="Baskerville Old Face" pitchFamily="18" charset="0"/>
              </a:rPr>
              <a:t> </a:t>
            </a:r>
            <a:r>
              <a:rPr lang="en-US" sz="2800" dirty="0" err="1" smtClean="0">
                <a:latin typeface="Baskerville Old Face" pitchFamily="18" charset="0"/>
              </a:rPr>
              <a:t>stimulan</a:t>
            </a:r>
            <a:r>
              <a:rPr lang="en-US" sz="2800" dirty="0" smtClean="0">
                <a:latin typeface="Baskerville Old Face" pitchFamily="18" charset="0"/>
              </a:rPr>
              <a:t> </a:t>
            </a:r>
            <a:r>
              <a:rPr lang="en-US" sz="2800" dirty="0" err="1" smtClean="0">
                <a:latin typeface="Baskerville Old Face" pitchFamily="18" charset="0"/>
              </a:rPr>
              <a:t>aspek</a:t>
            </a:r>
            <a:r>
              <a:rPr lang="en-US" sz="2800" dirty="0" smtClean="0">
                <a:latin typeface="Baskerville Old Face" pitchFamily="18" charset="0"/>
              </a:rPr>
              <a:t> </a:t>
            </a:r>
            <a:r>
              <a:rPr lang="en-US" sz="2800" dirty="0" err="1" smtClean="0">
                <a:latin typeface="Baskerville Old Face" pitchFamily="18" charset="0"/>
              </a:rPr>
              <a:t>pemasaran</a:t>
            </a:r>
            <a:r>
              <a:rPr lang="en-US" sz="2800" dirty="0" smtClean="0">
                <a:latin typeface="Baskerville Old Face" pitchFamily="18" charset="0"/>
              </a:rPr>
              <a:t> </a:t>
            </a:r>
            <a:r>
              <a:rPr lang="en-US" sz="2800" dirty="0" err="1" smtClean="0">
                <a:latin typeface="Baskerville Old Face" pitchFamily="18" charset="0"/>
              </a:rPr>
              <a:t>meliputi</a:t>
            </a:r>
            <a:r>
              <a:rPr lang="en-US" sz="2800" dirty="0" smtClean="0">
                <a:latin typeface="Baskerville Old Face" pitchFamily="18" charset="0"/>
              </a:rPr>
              <a:t> </a:t>
            </a:r>
            <a:r>
              <a:rPr lang="en-US" sz="2800" dirty="0" err="1" smtClean="0">
                <a:latin typeface="Baskerville Old Face" pitchFamily="18" charset="0"/>
              </a:rPr>
              <a:t>perbaikan</a:t>
            </a:r>
            <a:r>
              <a:rPr lang="en-US" sz="2800" dirty="0" smtClean="0">
                <a:latin typeface="Baskerville Old Face" pitchFamily="18" charset="0"/>
              </a:rPr>
              <a:t> </a:t>
            </a:r>
            <a:r>
              <a:rPr lang="en-US" sz="2800" dirty="0" err="1" smtClean="0">
                <a:latin typeface="Baskerville Old Face" pitchFamily="18" charset="0"/>
              </a:rPr>
              <a:t>akan</a:t>
            </a:r>
            <a:r>
              <a:rPr lang="en-US" sz="2800" dirty="0" smtClean="0">
                <a:latin typeface="Baskerville Old Face" pitchFamily="18" charset="0"/>
              </a:rPr>
              <a:t> </a:t>
            </a:r>
            <a:r>
              <a:rPr lang="en-US" sz="2800" dirty="0" err="1" smtClean="0">
                <a:latin typeface="Baskerville Old Face" pitchFamily="18" charset="0"/>
              </a:rPr>
              <a:t>kualitas</a:t>
            </a:r>
            <a:r>
              <a:rPr lang="en-US" sz="2800" dirty="0" smtClean="0">
                <a:latin typeface="Baskerville Old Face" pitchFamily="18" charset="0"/>
              </a:rPr>
              <a:t> </a:t>
            </a:r>
            <a:r>
              <a:rPr lang="en-US" sz="2800" dirty="0" err="1" smtClean="0">
                <a:latin typeface="Baskerville Old Face" pitchFamily="18" charset="0"/>
              </a:rPr>
              <a:t>produk</a:t>
            </a:r>
            <a:r>
              <a:rPr lang="en-US" sz="2800" dirty="0" smtClean="0">
                <a:latin typeface="Baskerville Old Face" pitchFamily="18" charset="0"/>
              </a:rPr>
              <a:t>, </a:t>
            </a:r>
            <a:r>
              <a:rPr lang="en-US" sz="2800" dirty="0" err="1" smtClean="0">
                <a:latin typeface="Baskerville Old Face" pitchFamily="18" charset="0"/>
              </a:rPr>
              <a:t>modifikasi</a:t>
            </a:r>
            <a:r>
              <a:rPr lang="en-US" sz="2800" dirty="0" smtClean="0">
                <a:latin typeface="Baskerville Old Face" pitchFamily="18" charset="0"/>
              </a:rPr>
              <a:t> model </a:t>
            </a:r>
            <a:r>
              <a:rPr lang="en-US" sz="2800" dirty="0" err="1" smtClean="0">
                <a:latin typeface="Baskerville Old Face" pitchFamily="18" charset="0"/>
              </a:rPr>
              <a:t>produk</a:t>
            </a:r>
            <a:r>
              <a:rPr lang="en-US" sz="2800" dirty="0" smtClean="0">
                <a:latin typeface="Baskerville Old Face" pitchFamily="18" charset="0"/>
              </a:rPr>
              <a:t> yang </a:t>
            </a:r>
            <a:r>
              <a:rPr lang="en-US" sz="2800" dirty="0" err="1" smtClean="0">
                <a:latin typeface="Baskerville Old Face" pitchFamily="18" charset="0"/>
              </a:rPr>
              <a:t>baru</a:t>
            </a:r>
            <a:r>
              <a:rPr lang="en-US" sz="2800" dirty="0" smtClean="0">
                <a:latin typeface="Baskerville Old Face" pitchFamily="18" charset="0"/>
              </a:rPr>
              <a:t>, </a:t>
            </a:r>
            <a:r>
              <a:rPr lang="en-US" sz="2800" dirty="0" err="1" smtClean="0">
                <a:latin typeface="Baskerville Old Face" pitchFamily="18" charset="0"/>
              </a:rPr>
              <a:t>tampilan</a:t>
            </a:r>
            <a:r>
              <a:rPr lang="en-US" sz="2800" dirty="0" smtClean="0">
                <a:latin typeface="Baskerville Old Face" pitchFamily="18" charset="0"/>
              </a:rPr>
              <a:t> </a:t>
            </a:r>
            <a:r>
              <a:rPr lang="en-US" sz="2800" dirty="0" err="1" smtClean="0">
                <a:latin typeface="Baskerville Old Face" pitchFamily="18" charset="0"/>
              </a:rPr>
              <a:t>produk</a:t>
            </a:r>
            <a:r>
              <a:rPr lang="en-US" sz="2800" dirty="0" smtClean="0">
                <a:latin typeface="Baskerville Old Face" pitchFamily="18" charset="0"/>
              </a:rPr>
              <a:t> yang </a:t>
            </a:r>
            <a:r>
              <a:rPr lang="en-US" sz="2800" dirty="0" err="1" smtClean="0">
                <a:latin typeface="Baskerville Old Face" pitchFamily="18" charset="0"/>
              </a:rPr>
              <a:t>lebih</a:t>
            </a:r>
            <a:r>
              <a:rPr lang="en-US" sz="2800" dirty="0" smtClean="0">
                <a:latin typeface="Baskerville Old Face" pitchFamily="18" charset="0"/>
              </a:rPr>
              <a:t> </a:t>
            </a:r>
            <a:r>
              <a:rPr lang="en-US" sz="2800" dirty="0" err="1" smtClean="0">
                <a:latin typeface="Baskerville Old Face" pitchFamily="18" charset="0"/>
              </a:rPr>
              <a:t>menarik</a:t>
            </a:r>
            <a:r>
              <a:rPr lang="en-US" sz="2800" dirty="0" smtClean="0">
                <a:latin typeface="Baskerville Old Face" pitchFamily="18" charset="0"/>
              </a:rPr>
              <a:t> yang </a:t>
            </a:r>
            <a:r>
              <a:rPr lang="en-US" sz="2800" dirty="0" err="1" smtClean="0">
                <a:latin typeface="Baskerville Old Face" pitchFamily="18" charset="0"/>
              </a:rPr>
              <a:t>merupakan</a:t>
            </a:r>
            <a:r>
              <a:rPr lang="en-US" sz="2800" dirty="0" smtClean="0">
                <a:latin typeface="Baskerville Old Face" pitchFamily="18" charset="0"/>
              </a:rPr>
              <a:t> </a:t>
            </a:r>
            <a:r>
              <a:rPr lang="en-US" sz="2800" dirty="0" err="1" smtClean="0">
                <a:latin typeface="Baskerville Old Face" pitchFamily="18" charset="0"/>
              </a:rPr>
              <a:t>contoh</a:t>
            </a:r>
            <a:r>
              <a:rPr lang="en-US" sz="2800" dirty="0" smtClean="0">
                <a:latin typeface="Baskerville Old Face" pitchFamily="18" charset="0"/>
              </a:rPr>
              <a:t> </a:t>
            </a:r>
            <a:r>
              <a:rPr lang="en-US" sz="2800" dirty="0" err="1" smtClean="0">
                <a:latin typeface="Baskerville Old Face" pitchFamily="18" charset="0"/>
              </a:rPr>
              <a:t>dari</a:t>
            </a:r>
            <a:r>
              <a:rPr lang="en-US" sz="2800" dirty="0" smtClean="0">
                <a:latin typeface="Baskerville Old Face" pitchFamily="18" charset="0"/>
              </a:rPr>
              <a:t> </a:t>
            </a:r>
            <a:r>
              <a:rPr lang="en-US" sz="2800" dirty="0" err="1" smtClean="0">
                <a:latin typeface="Baskerville Old Face" pitchFamily="18" charset="0"/>
              </a:rPr>
              <a:t>aspek</a:t>
            </a:r>
            <a:r>
              <a:rPr lang="en-US" sz="2800" dirty="0" smtClean="0">
                <a:latin typeface="Baskerville Old Face" pitchFamily="18" charset="0"/>
              </a:rPr>
              <a:t> </a:t>
            </a:r>
            <a:r>
              <a:rPr lang="en-US" sz="2800" dirty="0" err="1" smtClean="0">
                <a:latin typeface="Baskerville Old Face" pitchFamily="18" charset="0"/>
              </a:rPr>
              <a:t>produk</a:t>
            </a:r>
            <a:r>
              <a:rPr lang="en-US" sz="2800" dirty="0" smtClean="0">
                <a:latin typeface="Baskerville Old Face" pitchFamily="18" charset="0"/>
              </a:rPr>
              <a:t>.</a:t>
            </a:r>
          </a:p>
          <a:p>
            <a:pPr marL="274320" indent="-274320" algn="just" eaLnBrk="1" fontAlgn="auto" hangingPunct="1">
              <a:lnSpc>
                <a:spcPct val="150000"/>
              </a:lnSpc>
              <a:spcBef>
                <a:spcPts val="0"/>
              </a:spcBef>
              <a:spcAft>
                <a:spcPts val="0"/>
              </a:spcAft>
              <a:buClr>
                <a:srgbClr val="FF0066"/>
              </a:buClr>
              <a:buFont typeface="Wingdings" pitchFamily="2" charset="2"/>
              <a:buChar char="ü"/>
              <a:defRPr/>
            </a:pPr>
            <a:r>
              <a:rPr lang="en-US" sz="2800" dirty="0" err="1" smtClean="0">
                <a:latin typeface="Baskerville Old Face" pitchFamily="18" charset="0"/>
              </a:rPr>
              <a:t>Faktor-faktor</a:t>
            </a:r>
            <a:r>
              <a:rPr lang="en-US" sz="2800" dirty="0" smtClean="0">
                <a:latin typeface="Baskerville Old Face" pitchFamily="18" charset="0"/>
              </a:rPr>
              <a:t> </a:t>
            </a:r>
            <a:r>
              <a:rPr lang="en-US" sz="2800" dirty="0" err="1" smtClean="0">
                <a:latin typeface="Baskerville Old Face" pitchFamily="18" charset="0"/>
              </a:rPr>
              <a:t>stimulan</a:t>
            </a:r>
            <a:r>
              <a:rPr lang="en-US" sz="2800" dirty="0" smtClean="0">
                <a:latin typeface="Baskerville Old Face" pitchFamily="18" charset="0"/>
              </a:rPr>
              <a:t> </a:t>
            </a:r>
            <a:r>
              <a:rPr lang="en-US" sz="2800" dirty="0" err="1" smtClean="0">
                <a:latin typeface="Baskerville Old Face" pitchFamily="18" charset="0"/>
              </a:rPr>
              <a:t>aspek</a:t>
            </a:r>
            <a:r>
              <a:rPr lang="en-US" sz="2800" dirty="0" smtClean="0">
                <a:latin typeface="Baskerville Old Face" pitchFamily="18" charset="0"/>
              </a:rPr>
              <a:t> </a:t>
            </a:r>
            <a:r>
              <a:rPr lang="en-US" sz="2800" dirty="0" err="1" smtClean="0">
                <a:latin typeface="Baskerville Old Face" pitchFamily="18" charset="0"/>
              </a:rPr>
              <a:t>harga</a:t>
            </a:r>
            <a:r>
              <a:rPr lang="en-US" sz="2800" dirty="0" smtClean="0">
                <a:latin typeface="Baskerville Old Face" pitchFamily="18" charset="0"/>
              </a:rPr>
              <a:t> </a:t>
            </a:r>
            <a:r>
              <a:rPr lang="en-US" sz="2800" dirty="0" err="1" smtClean="0">
                <a:latin typeface="Baskerville Old Face" pitchFamily="18" charset="0"/>
              </a:rPr>
              <a:t>meliputi</a:t>
            </a:r>
            <a:r>
              <a:rPr lang="en-US" sz="2800" dirty="0" smtClean="0">
                <a:latin typeface="Baskerville Old Face" pitchFamily="18" charset="0"/>
              </a:rPr>
              <a:t> </a:t>
            </a:r>
            <a:r>
              <a:rPr lang="en-US" sz="2800" dirty="0" err="1" smtClean="0">
                <a:latin typeface="Baskerville Old Face" pitchFamily="18" charset="0"/>
              </a:rPr>
              <a:t>pemberian</a:t>
            </a:r>
            <a:r>
              <a:rPr lang="en-US" sz="2800" dirty="0" smtClean="0">
                <a:latin typeface="Baskerville Old Face" pitchFamily="18" charset="0"/>
              </a:rPr>
              <a:t> </a:t>
            </a:r>
            <a:r>
              <a:rPr lang="en-US" sz="2800" dirty="0" err="1" smtClean="0">
                <a:latin typeface="Baskerville Old Face" pitchFamily="18" charset="0"/>
              </a:rPr>
              <a:t>harga</a:t>
            </a:r>
            <a:r>
              <a:rPr lang="en-US" sz="2800" dirty="0" smtClean="0">
                <a:latin typeface="Baskerville Old Face" pitchFamily="18" charset="0"/>
              </a:rPr>
              <a:t> </a:t>
            </a:r>
            <a:r>
              <a:rPr lang="en-US" sz="2800" dirty="0" err="1" smtClean="0">
                <a:latin typeface="Baskerville Old Face" pitchFamily="18" charset="0"/>
              </a:rPr>
              <a:t>murah</a:t>
            </a:r>
            <a:r>
              <a:rPr lang="en-US" sz="2800" dirty="0" smtClean="0">
                <a:latin typeface="Baskerville Old Face" pitchFamily="18" charset="0"/>
              </a:rPr>
              <a:t>, </a:t>
            </a:r>
            <a:r>
              <a:rPr lang="en-US" sz="2800" dirty="0" err="1" smtClean="0">
                <a:latin typeface="Baskerville Old Face" pitchFamily="18" charset="0"/>
              </a:rPr>
              <a:t>pemberian</a:t>
            </a:r>
            <a:r>
              <a:rPr lang="en-US" sz="2800" dirty="0" smtClean="0">
                <a:latin typeface="Baskerville Old Face" pitchFamily="18" charset="0"/>
              </a:rPr>
              <a:t> </a:t>
            </a:r>
            <a:r>
              <a:rPr lang="en-US" sz="2800" dirty="0" err="1" smtClean="0">
                <a:latin typeface="Baskerville Old Face" pitchFamily="18" charset="0"/>
              </a:rPr>
              <a:t>diskon</a:t>
            </a:r>
            <a:r>
              <a:rPr lang="en-US" sz="2800" dirty="0" smtClean="0">
                <a:latin typeface="Baskerville Old Face" pitchFamily="18" charset="0"/>
              </a:rPr>
              <a:t>, </a:t>
            </a:r>
            <a:r>
              <a:rPr lang="en-US" sz="2800" dirty="0" err="1" smtClean="0">
                <a:latin typeface="Baskerville Old Face" pitchFamily="18" charset="0"/>
              </a:rPr>
              <a:t>pemberian</a:t>
            </a:r>
            <a:r>
              <a:rPr lang="en-US" sz="2800" dirty="0" smtClean="0">
                <a:latin typeface="Baskerville Old Face" pitchFamily="18" charset="0"/>
              </a:rPr>
              <a:t> </a:t>
            </a:r>
            <a:r>
              <a:rPr lang="en-US" sz="2800" dirty="0" err="1" smtClean="0">
                <a:latin typeface="Baskerville Old Face" pitchFamily="18" charset="0"/>
              </a:rPr>
              <a:t>kredit</a:t>
            </a:r>
            <a:r>
              <a:rPr lang="en-US" sz="2800" dirty="0" smtClean="0">
                <a:latin typeface="Baskerville Old Face" pitchFamily="18" charset="0"/>
              </a:rPr>
              <a:t>.</a:t>
            </a:r>
          </a:p>
          <a:p>
            <a:pPr marL="274320" indent="-274320" algn="just" eaLnBrk="1" fontAlgn="auto" hangingPunct="1">
              <a:lnSpc>
                <a:spcPct val="150000"/>
              </a:lnSpc>
              <a:spcBef>
                <a:spcPts val="0"/>
              </a:spcBef>
              <a:spcAft>
                <a:spcPts val="0"/>
              </a:spcAft>
              <a:buClr>
                <a:srgbClr val="FF0066"/>
              </a:buClr>
              <a:buFont typeface="Wingdings" pitchFamily="2" charset="2"/>
              <a:buChar char="ü"/>
              <a:defRPr/>
            </a:pPr>
            <a:r>
              <a:rPr lang="en-US" sz="2800" dirty="0" err="1" smtClean="0">
                <a:latin typeface="Baskerville Old Face" pitchFamily="18" charset="0"/>
              </a:rPr>
              <a:t>Faktor-faktor</a:t>
            </a:r>
            <a:r>
              <a:rPr lang="en-US" sz="2800" dirty="0" smtClean="0">
                <a:latin typeface="Baskerville Old Face" pitchFamily="18" charset="0"/>
              </a:rPr>
              <a:t> </a:t>
            </a:r>
            <a:r>
              <a:rPr lang="en-US" sz="2800" dirty="0" err="1" smtClean="0">
                <a:latin typeface="Baskerville Old Face" pitchFamily="18" charset="0"/>
              </a:rPr>
              <a:t>stimulan</a:t>
            </a:r>
            <a:r>
              <a:rPr lang="en-US" sz="2800" dirty="0" smtClean="0">
                <a:latin typeface="Baskerville Old Face" pitchFamily="18" charset="0"/>
              </a:rPr>
              <a:t> </a:t>
            </a:r>
            <a:r>
              <a:rPr lang="en-US" sz="2800" dirty="0" err="1" smtClean="0">
                <a:latin typeface="Baskerville Old Face" pitchFamily="18" charset="0"/>
              </a:rPr>
              <a:t>aspek</a:t>
            </a:r>
            <a:r>
              <a:rPr lang="en-US" sz="2800" dirty="0" smtClean="0">
                <a:latin typeface="Baskerville Old Face" pitchFamily="18" charset="0"/>
              </a:rPr>
              <a:t> </a:t>
            </a:r>
            <a:r>
              <a:rPr lang="en-US" sz="2800" dirty="0" err="1" smtClean="0">
                <a:latin typeface="Baskerville Old Face" pitchFamily="18" charset="0"/>
              </a:rPr>
              <a:t>promosi</a:t>
            </a:r>
            <a:r>
              <a:rPr lang="en-US" sz="2800" dirty="0" smtClean="0">
                <a:latin typeface="Baskerville Old Face" pitchFamily="18" charset="0"/>
              </a:rPr>
              <a:t> </a:t>
            </a:r>
            <a:r>
              <a:rPr lang="en-US" sz="2800" dirty="0" err="1" smtClean="0">
                <a:latin typeface="Baskerville Old Face" pitchFamily="18" charset="0"/>
              </a:rPr>
              <a:t>meliputi</a:t>
            </a:r>
            <a:r>
              <a:rPr lang="en-US" sz="2800" dirty="0" smtClean="0">
                <a:latin typeface="Baskerville Old Face" pitchFamily="18" charset="0"/>
              </a:rPr>
              <a:t> </a:t>
            </a:r>
            <a:r>
              <a:rPr lang="en-US" sz="2800" dirty="0" err="1" smtClean="0">
                <a:latin typeface="Baskerville Old Face" pitchFamily="18" charset="0"/>
              </a:rPr>
              <a:t>iklan</a:t>
            </a:r>
            <a:r>
              <a:rPr lang="en-US" sz="2800" dirty="0" smtClean="0">
                <a:latin typeface="Baskerville Old Face" pitchFamily="18" charset="0"/>
              </a:rPr>
              <a:t> yang </a:t>
            </a:r>
            <a:r>
              <a:rPr lang="en-US" sz="2800" dirty="0" err="1" smtClean="0">
                <a:latin typeface="Baskerville Old Face" pitchFamily="18" charset="0"/>
              </a:rPr>
              <a:t>semenarik</a:t>
            </a:r>
            <a:r>
              <a:rPr lang="en-US" sz="2800" dirty="0" smtClean="0">
                <a:latin typeface="Baskerville Old Face" pitchFamily="18" charset="0"/>
              </a:rPr>
              <a:t> </a:t>
            </a:r>
            <a:r>
              <a:rPr lang="en-US" sz="2800" dirty="0" err="1" smtClean="0">
                <a:latin typeface="Baskerville Old Face" pitchFamily="18" charset="0"/>
              </a:rPr>
              <a:t>mungkin</a:t>
            </a:r>
            <a:r>
              <a:rPr lang="en-US" sz="2800" dirty="0" smtClean="0">
                <a:latin typeface="Baskerville Old Face" pitchFamily="18" charset="0"/>
              </a:rPr>
              <a:t>, </a:t>
            </a:r>
            <a:r>
              <a:rPr lang="en-US" sz="2800" dirty="0" err="1" smtClean="0">
                <a:latin typeface="Baskerville Old Face" pitchFamily="18" charset="0"/>
              </a:rPr>
              <a:t>promosi</a:t>
            </a:r>
            <a:r>
              <a:rPr lang="en-US" sz="2800" dirty="0" smtClean="0">
                <a:latin typeface="Baskerville Old Face" pitchFamily="18" charset="0"/>
              </a:rPr>
              <a:t> </a:t>
            </a:r>
            <a:r>
              <a:rPr lang="en-US" sz="2800" dirty="0" err="1" smtClean="0">
                <a:latin typeface="Baskerville Old Face" pitchFamily="18" charset="0"/>
              </a:rPr>
              <a:t>melalui</a:t>
            </a:r>
            <a:r>
              <a:rPr lang="en-US" sz="2800" dirty="0" smtClean="0">
                <a:latin typeface="Baskerville Old Face" pitchFamily="18" charset="0"/>
              </a:rPr>
              <a:t> </a:t>
            </a:r>
            <a:r>
              <a:rPr lang="en-US" sz="2800" dirty="0" err="1" smtClean="0">
                <a:latin typeface="Baskerville Old Face" pitchFamily="18" charset="0"/>
              </a:rPr>
              <a:t>publisitas</a:t>
            </a:r>
            <a:r>
              <a:rPr lang="en-US" sz="2800" dirty="0" smtClean="0">
                <a:latin typeface="Baskerville Old Face" pitchFamily="18" charset="0"/>
              </a:rPr>
              <a:t> </a:t>
            </a:r>
            <a:r>
              <a:rPr lang="en-US" sz="2800" dirty="0" err="1" smtClean="0">
                <a:latin typeface="Baskerville Old Face" pitchFamily="18" charset="0"/>
              </a:rPr>
              <a:t>di</a:t>
            </a:r>
            <a:r>
              <a:rPr lang="en-US" sz="2800" dirty="0" smtClean="0">
                <a:latin typeface="Baskerville Old Face" pitchFamily="18" charset="0"/>
              </a:rPr>
              <a:t> </a:t>
            </a:r>
            <a:r>
              <a:rPr lang="en-US" sz="2800" dirty="0" err="1" smtClean="0">
                <a:latin typeface="Baskerville Old Face" pitchFamily="18" charset="0"/>
              </a:rPr>
              <a:t>berbagai</a:t>
            </a:r>
            <a:r>
              <a:rPr lang="en-US" sz="2800" dirty="0" smtClean="0">
                <a:latin typeface="Baskerville Old Face" pitchFamily="18" charset="0"/>
              </a:rPr>
              <a:t> media, </a:t>
            </a:r>
            <a:r>
              <a:rPr lang="en-US" sz="2800" dirty="0" err="1" smtClean="0">
                <a:latin typeface="Baskerville Old Face" pitchFamily="18" charset="0"/>
              </a:rPr>
              <a:t>pengadaan</a:t>
            </a:r>
            <a:r>
              <a:rPr lang="en-US" sz="2800" dirty="0" smtClean="0">
                <a:latin typeface="Baskerville Old Face" pitchFamily="18" charset="0"/>
              </a:rPr>
              <a:t> </a:t>
            </a:r>
            <a:r>
              <a:rPr lang="en-US" sz="2800" i="1" dirty="0" smtClean="0">
                <a:latin typeface="Baskerville Old Face" pitchFamily="18" charset="0"/>
              </a:rPr>
              <a:t>sales promotion girl</a:t>
            </a:r>
            <a:r>
              <a:rPr lang="en-US" sz="2800" dirty="0" smtClean="0">
                <a:latin typeface="Baskerville Old Face" pitchFamily="18" charset="0"/>
              </a:rPr>
              <a:t>.</a:t>
            </a:r>
            <a:endParaRPr lang="en-US" sz="2800" dirty="0">
              <a:latin typeface="Baskerville Old Face" pitchFamily="18"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Content Placeholder 2"/>
          <p:cNvSpPr>
            <a:spLocks noGrp="1"/>
          </p:cNvSpPr>
          <p:nvPr>
            <p:ph idx="1"/>
          </p:nvPr>
        </p:nvSpPr>
        <p:spPr>
          <a:xfrm>
            <a:off x="214313" y="285750"/>
            <a:ext cx="8572500" cy="5681663"/>
          </a:xfrm>
        </p:spPr>
        <p:txBody>
          <a:bodyPr/>
          <a:lstStyle/>
          <a:p>
            <a:pPr marL="0" indent="0" algn="just" eaLnBrk="1" hangingPunct="1">
              <a:lnSpc>
                <a:spcPct val="150000"/>
              </a:lnSpc>
              <a:spcBef>
                <a:spcPct val="0"/>
              </a:spcBef>
              <a:buFont typeface="Wingdings 2" pitchFamily="18" charset="2"/>
              <a:buNone/>
            </a:pPr>
            <a:r>
              <a:rPr lang="en-US" sz="2800" smtClean="0">
                <a:latin typeface="Baskerville Old Face" pitchFamily="18" charset="0"/>
              </a:rPr>
              <a:t>Pemasar harus mengumpulkan informasi dari konsumen untuk evaluasi kesempatan utama pemasaran dalam pengembangan pemasaran. Kebutuhan ini digambarkan dengan garis panah dua arah antara strategi pemasaran dan keputusan konsumen.</a:t>
            </a:r>
          </a:p>
          <a:p>
            <a:pPr marL="0" indent="0" algn="just" eaLnBrk="1" hangingPunct="1">
              <a:lnSpc>
                <a:spcPct val="150000"/>
              </a:lnSpc>
              <a:spcBef>
                <a:spcPct val="0"/>
              </a:spcBef>
              <a:buFont typeface="Wingdings 2" pitchFamily="18" charset="2"/>
              <a:buNone/>
            </a:pPr>
            <a:r>
              <a:rPr lang="en-US" sz="2800" smtClean="0"/>
              <a:t>Strategi pemasaran dikembangkan dan diarahkan kepada konsumen. Ketika konsumen telah mengambil keputusan kemudian evaluasi pembelian masa lalu, digambarkan sebagai umpan balik kepada konsumen individu. </a:t>
            </a:r>
            <a:endParaRPr lang="en-US" sz="2800" smtClean="0">
              <a:latin typeface="Baskerville Old Face" pitchFamily="18" charset="0"/>
            </a:endParaRPr>
          </a:p>
          <a:p>
            <a:pPr marL="0" indent="0" algn="just" eaLnBrk="1" hangingPunct="1">
              <a:lnSpc>
                <a:spcPct val="150000"/>
              </a:lnSpc>
              <a:spcBef>
                <a:spcPct val="0"/>
              </a:spcBef>
              <a:buFont typeface="Wingdings 2" pitchFamily="18" charset="2"/>
              <a:buNone/>
            </a:pPr>
            <a:endParaRPr lang="en-US" sz="2800" smtClean="0">
              <a:latin typeface="Baskerville Old Fac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71438" y="357188"/>
            <a:ext cx="8786812" cy="4495800"/>
          </a:xfrm>
        </p:spPr>
        <p:txBody>
          <a:bodyPr/>
          <a:lstStyle/>
          <a:p>
            <a:pPr marL="0" indent="0" algn="just" eaLnBrk="1" hangingPunct="1">
              <a:lnSpc>
                <a:spcPct val="150000"/>
              </a:lnSpc>
              <a:spcBef>
                <a:spcPts val="0"/>
              </a:spcBef>
              <a:buFontTx/>
              <a:buNone/>
              <a:defRPr/>
            </a:pPr>
            <a:r>
              <a:rPr lang="en-US" sz="2000" dirty="0" err="1" smtClean="0">
                <a:latin typeface="Arial Unicode MS" pitchFamily="34" charset="-128"/>
                <a:ea typeface="Arial Unicode MS" pitchFamily="34" charset="-128"/>
                <a:cs typeface="Arial Unicode MS" pitchFamily="34" charset="-128"/>
              </a:rPr>
              <a:t>Tiga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Teori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Dasar</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Pemahaman</a:t>
            </a:r>
            <a:r>
              <a:rPr lang="en-US" sz="2000" dirty="0" smtClean="0">
                <a:latin typeface="Arial Unicode MS" pitchFamily="34" charset="-128"/>
                <a:ea typeface="Arial Unicode MS" pitchFamily="34" charset="-128"/>
                <a:cs typeface="Arial Unicode MS" pitchFamily="34" charset="-128"/>
              </a:rPr>
              <a:t> Tingkat </a:t>
            </a:r>
            <a:r>
              <a:rPr lang="en-US" sz="2000" dirty="0" err="1" smtClean="0">
                <a:latin typeface="Arial Unicode MS" pitchFamily="34" charset="-128"/>
                <a:ea typeface="Arial Unicode MS" pitchFamily="34" charset="-128"/>
                <a:cs typeface="Arial Unicode MS" pitchFamily="34" charset="-128"/>
              </a:rPr>
              <a:t>Pengambilan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Keputusan</a:t>
            </a:r>
            <a:r>
              <a:rPr lang="en-US" sz="2000" dirty="0" smtClean="0">
                <a:latin typeface="Arial Unicode MS" pitchFamily="34" charset="-128"/>
                <a:ea typeface="Arial Unicode MS" pitchFamily="34" charset="-128"/>
                <a:cs typeface="Arial Unicode MS" pitchFamily="34" charset="-128"/>
              </a:rPr>
              <a:t> yang </a:t>
            </a:r>
            <a:r>
              <a:rPr lang="en-US" sz="2000" dirty="0" err="1" smtClean="0">
                <a:latin typeface="Arial Unicode MS" pitchFamily="34" charset="-128"/>
                <a:ea typeface="Arial Unicode MS" pitchFamily="34" charset="-128"/>
                <a:cs typeface="Arial Unicode MS" pitchFamily="34" charset="-128"/>
              </a:rPr>
              <a:t>Rendah</a:t>
            </a:r>
            <a:r>
              <a:rPr lang="en-US" sz="2000" dirty="0" smtClean="0">
                <a:latin typeface="Arial Unicode MS" pitchFamily="34" charset="-128"/>
                <a:ea typeface="Arial Unicode MS" pitchFamily="34" charset="-128"/>
                <a:cs typeface="Arial Unicode MS" pitchFamily="34" charset="-128"/>
              </a:rPr>
              <a:t> :</a:t>
            </a:r>
          </a:p>
          <a:p>
            <a:pPr algn="just" eaLnBrk="1" hangingPunct="1">
              <a:lnSpc>
                <a:spcPct val="150000"/>
              </a:lnSpc>
              <a:spcBef>
                <a:spcPts val="0"/>
              </a:spcBef>
              <a:buFontTx/>
              <a:buNone/>
              <a:defRPr/>
            </a:pPr>
            <a:endParaRPr lang="en-US" sz="2000" dirty="0" smtClean="0">
              <a:latin typeface="Arial Unicode MS" pitchFamily="34" charset="-128"/>
              <a:ea typeface="Arial Unicode MS" pitchFamily="34" charset="-128"/>
              <a:cs typeface="Arial Unicode MS" pitchFamily="34" charset="-128"/>
            </a:endParaRPr>
          </a:p>
          <a:p>
            <a:pPr algn="just" eaLnBrk="1" hangingPunct="1">
              <a:lnSpc>
                <a:spcPct val="150000"/>
              </a:lnSpc>
              <a:spcBef>
                <a:spcPts val="0"/>
              </a:spcBef>
              <a:buClr>
                <a:srgbClr val="FF0066"/>
              </a:buClr>
              <a:buFont typeface="Wingdings" pitchFamily="2" charset="2"/>
              <a:buChar char="Ø"/>
              <a:defRPr/>
            </a:pPr>
            <a:r>
              <a:rPr lang="en-US" sz="2000" i="1" dirty="0" smtClean="0">
                <a:latin typeface="Arial Unicode MS" pitchFamily="34" charset="-128"/>
                <a:ea typeface="Arial Unicode MS" pitchFamily="34" charset="-128"/>
                <a:cs typeface="Arial Unicode MS" pitchFamily="34" charset="-128"/>
              </a:rPr>
              <a:t>Theory of passive learning</a:t>
            </a:r>
            <a:r>
              <a:rPr lang="en-US" sz="2000" dirty="0" smtClean="0">
                <a:latin typeface="Arial Unicode MS" pitchFamily="34" charset="-128"/>
                <a:ea typeface="Arial Unicode MS" pitchFamily="34" charset="-128"/>
                <a:cs typeface="Arial Unicode MS" pitchFamily="34" charset="-128"/>
              </a:rPr>
              <a:t> ( </a:t>
            </a:r>
            <a:r>
              <a:rPr lang="en-US" sz="2000" dirty="0" err="1" smtClean="0">
                <a:latin typeface="Arial Unicode MS" pitchFamily="34" charset="-128"/>
                <a:ea typeface="Arial Unicode MS" pitchFamily="34" charset="-128"/>
                <a:cs typeface="Arial Unicode MS" pitchFamily="34" charset="-128"/>
              </a:rPr>
              <a:t>Krugman</a:t>
            </a:r>
            <a:r>
              <a:rPr lang="en-US" sz="2000" dirty="0" smtClean="0">
                <a:latin typeface="Arial Unicode MS" pitchFamily="34" charset="-128"/>
                <a:ea typeface="Arial Unicode MS" pitchFamily="34" charset="-128"/>
                <a:cs typeface="Arial Unicode MS" pitchFamily="34" charset="-128"/>
              </a:rPr>
              <a:t> ); </a:t>
            </a:r>
            <a:r>
              <a:rPr lang="en-US" sz="2000" dirty="0" err="1" smtClean="0">
                <a:latin typeface="Arial Unicode MS" pitchFamily="34" charset="-128"/>
                <a:ea typeface="Arial Unicode MS" pitchFamily="34" charset="-128"/>
                <a:cs typeface="Arial Unicode MS" pitchFamily="34" charset="-128"/>
              </a:rPr>
              <a:t>menyatakan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bahwa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apabila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konsumen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tidak</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terlibat</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konsumen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tidak</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melakukan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evaluasi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secara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kognitip</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terhadap</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pesan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periklanan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Eksposur</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periklanan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dapat</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terjadi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tanpa</a:t>
            </a:r>
            <a:r>
              <a:rPr lang="en-US" sz="2000" dirty="0" smtClean="0">
                <a:latin typeface="Arial Unicode MS" pitchFamily="34" charset="-128"/>
                <a:ea typeface="Arial Unicode MS" pitchFamily="34" charset="-128"/>
                <a:cs typeface="Arial Unicode MS" pitchFamily="34" charset="-128"/>
              </a:rPr>
              <a:t> recall </a:t>
            </a:r>
            <a:r>
              <a:rPr lang="en-US" sz="2000" dirty="0" err="1" smtClean="0">
                <a:latin typeface="Arial Unicode MS" pitchFamily="34" charset="-128"/>
                <a:ea typeface="Arial Unicode MS" pitchFamily="34" charset="-128"/>
                <a:cs typeface="Arial Unicode MS" pitchFamily="34" charset="-128"/>
              </a:rPr>
              <a:t>dan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luas</a:t>
            </a:r>
            <a:r>
              <a:rPr lang="en-US" sz="2000" dirty="0" smtClean="0">
                <a:latin typeface="Arial Unicode MS" pitchFamily="34" charset="-128"/>
                <a:ea typeface="Arial Unicode MS" pitchFamily="34" charset="-128"/>
                <a:cs typeface="Arial Unicode MS" pitchFamily="34" charset="-128"/>
              </a:rPr>
              <a:t>.</a:t>
            </a:r>
          </a:p>
          <a:p>
            <a:pPr algn="just" eaLnBrk="1" hangingPunct="1">
              <a:lnSpc>
                <a:spcPct val="150000"/>
              </a:lnSpc>
              <a:spcBef>
                <a:spcPts val="0"/>
              </a:spcBef>
              <a:buClr>
                <a:srgbClr val="FF0066"/>
              </a:buClr>
              <a:buFont typeface="Wingdings" pitchFamily="2" charset="2"/>
              <a:buChar char="Ø"/>
              <a:defRPr/>
            </a:pPr>
            <a:r>
              <a:rPr lang="en-US" sz="2000" i="1" dirty="0" smtClean="0">
                <a:latin typeface="Arial Unicode MS" pitchFamily="34" charset="-128"/>
                <a:ea typeface="Arial Unicode MS" pitchFamily="34" charset="-128"/>
                <a:cs typeface="Arial Unicode MS" pitchFamily="34" charset="-128"/>
              </a:rPr>
              <a:t>Theory of social </a:t>
            </a:r>
            <a:r>
              <a:rPr lang="en-US" sz="2000" i="1" dirty="0" err="1" smtClean="0">
                <a:latin typeface="Arial Unicode MS" pitchFamily="34" charset="-128"/>
                <a:ea typeface="Arial Unicode MS" pitchFamily="34" charset="-128"/>
                <a:cs typeface="Arial Unicode MS" pitchFamily="34" charset="-128"/>
              </a:rPr>
              <a:t>judgement</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Sherif</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menyatakan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bahwa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kondisi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keterlibatan</a:t>
            </a:r>
            <a:r>
              <a:rPr lang="en-US" sz="2000" dirty="0" smtClean="0">
                <a:latin typeface="Arial Unicode MS" pitchFamily="34" charset="-128"/>
                <a:ea typeface="Arial Unicode MS" pitchFamily="34" charset="-128"/>
                <a:cs typeface="Arial Unicode MS" pitchFamily="34" charset="-128"/>
              </a:rPr>
              <a:t> yang </a:t>
            </a:r>
            <a:r>
              <a:rPr lang="en-US" sz="2000" dirty="0" err="1" smtClean="0">
                <a:latin typeface="Arial Unicode MS" pitchFamily="34" charset="-128"/>
                <a:ea typeface="Arial Unicode MS" pitchFamily="34" charset="-128"/>
                <a:cs typeface="Arial Unicode MS" pitchFamily="34" charset="-128"/>
              </a:rPr>
              <a:t>rendah</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konsumen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mempertimbangkan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beberapa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merek</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dalam</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mengevaluasi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merek</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menggunakan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sedikit</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atribut</a:t>
            </a:r>
            <a:r>
              <a:rPr lang="en-US" sz="2000" dirty="0" smtClean="0">
                <a:latin typeface="Arial Unicode MS" pitchFamily="34" charset="-128"/>
                <a:ea typeface="Arial Unicode MS" pitchFamily="34" charset="-128"/>
                <a:cs typeface="Arial Unicode MS" pitchFamily="34" charset="-128"/>
              </a:rPr>
              <a:t>.</a:t>
            </a:r>
          </a:p>
          <a:p>
            <a:pPr algn="just" eaLnBrk="1" hangingPunct="1">
              <a:lnSpc>
                <a:spcPct val="150000"/>
              </a:lnSpc>
              <a:spcBef>
                <a:spcPts val="0"/>
              </a:spcBef>
              <a:buClr>
                <a:srgbClr val="FF0066"/>
              </a:buClr>
              <a:buFont typeface="Wingdings" pitchFamily="2" charset="2"/>
              <a:buChar char="Ø"/>
              <a:defRPr/>
            </a:pPr>
            <a:r>
              <a:rPr lang="en-US" sz="2000" i="1" dirty="0" smtClean="0">
                <a:latin typeface="Arial Unicode MS" pitchFamily="34" charset="-128"/>
                <a:ea typeface="Arial Unicode MS" pitchFamily="34" charset="-128"/>
                <a:cs typeface="Arial Unicode MS" pitchFamily="34" charset="-128"/>
              </a:rPr>
              <a:t>The Elaboration likelihood model</a:t>
            </a:r>
            <a:r>
              <a:rPr lang="en-US" sz="2000" dirty="0" smtClean="0">
                <a:latin typeface="Arial Unicode MS" pitchFamily="34" charset="-128"/>
                <a:ea typeface="Arial Unicode MS" pitchFamily="34" charset="-128"/>
                <a:cs typeface="Arial Unicode MS" pitchFamily="34" charset="-128"/>
              </a:rPr>
              <a:t> ( Petty &amp; </a:t>
            </a:r>
            <a:r>
              <a:rPr lang="en-US" sz="2000" dirty="0" err="1" smtClean="0">
                <a:latin typeface="Arial Unicode MS" pitchFamily="34" charset="-128"/>
                <a:ea typeface="Arial Unicode MS" pitchFamily="34" charset="-128"/>
                <a:cs typeface="Arial Unicode MS" pitchFamily="34" charset="-128"/>
              </a:rPr>
              <a:t>Cacioppo’s</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menyatakan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bahwa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ketidakterlibatan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konsumen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merupakan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reaksi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kepada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dorongan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tanpa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pesan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dalam</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komunikasi</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daripada</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pesan</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itu</a:t>
            </a:r>
            <a:r>
              <a:rPr lang="en-US" sz="2000" dirty="0" smtClean="0">
                <a:latin typeface="Arial Unicode MS" pitchFamily="34" charset="-128"/>
                <a:ea typeface="Arial Unicode MS" pitchFamily="34" charset="-128"/>
                <a:cs typeface="Arial Unicode MS" pitchFamily="34" charset="-128"/>
              </a:rPr>
              <a:t> </a:t>
            </a:r>
            <a:r>
              <a:rPr lang="en-US" sz="2000" dirty="0" err="1" smtClean="0">
                <a:latin typeface="Arial Unicode MS" pitchFamily="34" charset="-128"/>
                <a:ea typeface="Arial Unicode MS" pitchFamily="34" charset="-128"/>
                <a:cs typeface="Arial Unicode MS" pitchFamily="34" charset="-128"/>
              </a:rPr>
              <a:t>sendiri</a:t>
            </a:r>
            <a:r>
              <a:rPr lang="en-US" sz="2000" dirty="0" smtClean="0">
                <a:latin typeface="Arial Unicode MS" pitchFamily="34" charset="-128"/>
                <a:ea typeface="Arial Unicode MS" pitchFamily="34" charset="-128"/>
                <a:cs typeface="Arial Unicode MS" pitchFamily="34" charset="-128"/>
              </a:rPr>
              <a:t>.</a:t>
            </a:r>
          </a:p>
          <a:p>
            <a:pPr eaLnBrk="1" hangingPunct="1">
              <a:lnSpc>
                <a:spcPct val="150000"/>
              </a:lnSpc>
              <a:spcBef>
                <a:spcPts val="0"/>
              </a:spcBef>
              <a:buFontTx/>
              <a:buNone/>
              <a:defRPr/>
            </a:pPr>
            <a:endParaRPr lang="en-US" dirty="0" smtClean="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Content Placeholder 2"/>
          <p:cNvSpPr>
            <a:spLocks noGrp="1"/>
          </p:cNvSpPr>
          <p:nvPr>
            <p:ph idx="1"/>
          </p:nvPr>
        </p:nvSpPr>
        <p:spPr>
          <a:xfrm>
            <a:off x="457200" y="500063"/>
            <a:ext cx="8229600" cy="5467350"/>
          </a:xfrm>
        </p:spPr>
        <p:txBody>
          <a:bodyPr rtlCol="0">
            <a:noAutofit/>
          </a:bodyPr>
          <a:lstStyle/>
          <a:p>
            <a:pPr marL="0" indent="0" algn="just" eaLnBrk="1" fontAlgn="auto" hangingPunct="1">
              <a:lnSpc>
                <a:spcPct val="150000"/>
              </a:lnSpc>
              <a:spcBef>
                <a:spcPct val="0"/>
              </a:spcBef>
              <a:spcAft>
                <a:spcPts val="0"/>
              </a:spcAft>
              <a:buFont typeface="Wingdings 2" pitchFamily="18" charset="2"/>
              <a:buNone/>
              <a:defRPr/>
            </a:pPr>
            <a:r>
              <a:rPr lang="en-US" sz="2400" dirty="0" err="1" smtClean="0"/>
              <a:t>Selama</a:t>
            </a:r>
            <a:r>
              <a:rPr lang="en-US" sz="2400" dirty="0" smtClean="0"/>
              <a:t> </a:t>
            </a:r>
            <a:r>
              <a:rPr lang="en-US" sz="2400" dirty="0" err="1" smtClean="0"/>
              <a:t>evaluasi</a:t>
            </a:r>
            <a:r>
              <a:rPr lang="en-US" sz="2400" dirty="0" smtClean="0"/>
              <a:t>, </a:t>
            </a:r>
            <a:r>
              <a:rPr lang="en-US" sz="2400" dirty="0" err="1" smtClean="0"/>
              <a:t>konsumen</a:t>
            </a:r>
            <a:r>
              <a:rPr lang="en-US" sz="2400" dirty="0" smtClean="0"/>
              <a:t> </a:t>
            </a:r>
            <a:r>
              <a:rPr lang="en-US" sz="2400" dirty="0" err="1" smtClean="0"/>
              <a:t>akan</a:t>
            </a:r>
            <a:r>
              <a:rPr lang="en-US" sz="2400" dirty="0" smtClean="0"/>
              <a:t> </a:t>
            </a:r>
            <a:r>
              <a:rPr lang="en-US" sz="2400" dirty="0" err="1" smtClean="0"/>
              <a:t>belajar</a:t>
            </a:r>
            <a:r>
              <a:rPr lang="en-US" sz="2400" dirty="0" smtClean="0"/>
              <a:t> </a:t>
            </a:r>
            <a:r>
              <a:rPr lang="en-US" sz="2400" dirty="0" err="1" smtClean="0"/>
              <a:t>dari</a:t>
            </a:r>
            <a:r>
              <a:rPr lang="en-US" sz="2400" dirty="0" smtClean="0"/>
              <a:t> </a:t>
            </a:r>
            <a:r>
              <a:rPr lang="en-US" sz="2400" dirty="0" err="1" smtClean="0"/>
              <a:t>pengalaman</a:t>
            </a:r>
            <a:r>
              <a:rPr lang="en-US" sz="2400" dirty="0" smtClean="0"/>
              <a:t> </a:t>
            </a:r>
            <a:r>
              <a:rPr lang="en-US" sz="2400" dirty="0" err="1" smtClean="0"/>
              <a:t>dan</a:t>
            </a:r>
            <a:r>
              <a:rPr lang="en-US" sz="2400" dirty="0" smtClean="0"/>
              <a:t> </a:t>
            </a:r>
            <a:r>
              <a:rPr lang="en-US" sz="2400" dirty="0" err="1" smtClean="0"/>
              <a:t>pola</a:t>
            </a:r>
            <a:r>
              <a:rPr lang="en-US" sz="2400" dirty="0" smtClean="0"/>
              <a:t> </a:t>
            </a:r>
            <a:r>
              <a:rPr lang="en-US" sz="2400" dirty="0" err="1" smtClean="0"/>
              <a:t>pengumpulan</a:t>
            </a:r>
            <a:r>
              <a:rPr lang="en-US" sz="2400" dirty="0" smtClean="0"/>
              <a:t> </a:t>
            </a:r>
            <a:r>
              <a:rPr lang="en-US" sz="2400" dirty="0" err="1" smtClean="0"/>
              <a:t>informasi</a:t>
            </a:r>
            <a:r>
              <a:rPr lang="en-US" sz="2400" dirty="0" smtClean="0"/>
              <a:t> </a:t>
            </a:r>
            <a:r>
              <a:rPr lang="en-US" sz="2400" dirty="0" err="1" smtClean="0"/>
              <a:t>mungkin</a:t>
            </a:r>
            <a:r>
              <a:rPr lang="en-US" sz="2400" dirty="0" smtClean="0"/>
              <a:t> </a:t>
            </a:r>
            <a:r>
              <a:rPr lang="en-US" sz="2400" dirty="0" err="1" smtClean="0"/>
              <a:t>berubah</a:t>
            </a:r>
            <a:r>
              <a:rPr lang="en-US" sz="2400" dirty="0" smtClean="0"/>
              <a:t>, </a:t>
            </a:r>
            <a:r>
              <a:rPr lang="en-US" sz="2400" dirty="0" err="1" smtClean="0"/>
              <a:t>evaluasi</a:t>
            </a:r>
            <a:r>
              <a:rPr lang="en-US" sz="2400" dirty="0" smtClean="0"/>
              <a:t> </a:t>
            </a:r>
            <a:r>
              <a:rPr lang="en-US" sz="2400" dirty="0" err="1" smtClean="0"/>
              <a:t>merek</a:t>
            </a:r>
            <a:r>
              <a:rPr lang="en-US" sz="2400" dirty="0" smtClean="0"/>
              <a:t>, </a:t>
            </a:r>
            <a:r>
              <a:rPr lang="en-US" sz="2400" dirty="0" err="1" smtClean="0"/>
              <a:t>dan</a:t>
            </a:r>
            <a:r>
              <a:rPr lang="en-US" sz="2400" dirty="0" smtClean="0"/>
              <a:t> </a:t>
            </a:r>
            <a:r>
              <a:rPr lang="en-US" sz="2400" dirty="0" err="1" smtClean="0"/>
              <a:t>pemilihan</a:t>
            </a:r>
            <a:r>
              <a:rPr lang="en-US" sz="2400" dirty="0" smtClean="0"/>
              <a:t> </a:t>
            </a:r>
            <a:r>
              <a:rPr lang="en-US" sz="2400" dirty="0" err="1" smtClean="0"/>
              <a:t>merek</a:t>
            </a:r>
            <a:r>
              <a:rPr lang="en-US" sz="2400" dirty="0" smtClean="0"/>
              <a:t>. </a:t>
            </a:r>
            <a:r>
              <a:rPr lang="en-US" sz="2400" dirty="0" err="1" smtClean="0"/>
              <a:t>Pengalamn</a:t>
            </a:r>
            <a:r>
              <a:rPr lang="en-US" sz="2400" dirty="0" smtClean="0"/>
              <a:t> </a:t>
            </a:r>
            <a:r>
              <a:rPr lang="en-US" sz="2400" dirty="0" err="1" smtClean="0"/>
              <a:t>konsumsi</a:t>
            </a:r>
            <a:r>
              <a:rPr lang="en-US" sz="2400" dirty="0" smtClean="0"/>
              <a:t> </a:t>
            </a:r>
            <a:r>
              <a:rPr lang="en-US" sz="2400" dirty="0" err="1" smtClean="0"/>
              <a:t>secara</a:t>
            </a:r>
            <a:r>
              <a:rPr lang="en-US" sz="2400" dirty="0" smtClean="0"/>
              <a:t> </a:t>
            </a:r>
            <a:r>
              <a:rPr lang="en-US" sz="2400" dirty="0" err="1" smtClean="0"/>
              <a:t>langsung</a:t>
            </a:r>
            <a:r>
              <a:rPr lang="en-US" sz="2400" dirty="0" smtClean="0"/>
              <a:t> </a:t>
            </a:r>
            <a:r>
              <a:rPr lang="en-US" sz="2400" dirty="0" err="1" smtClean="0"/>
              <a:t>akan</a:t>
            </a:r>
            <a:r>
              <a:rPr lang="en-US" sz="2400" dirty="0" smtClean="0"/>
              <a:t> </a:t>
            </a:r>
            <a:r>
              <a:rPr lang="en-US" sz="2400" dirty="0" err="1" smtClean="0"/>
              <a:t>berpengaruh</a:t>
            </a:r>
            <a:r>
              <a:rPr lang="en-US" sz="2400" dirty="0" smtClean="0"/>
              <a:t> </a:t>
            </a:r>
            <a:r>
              <a:rPr lang="en-US" sz="2400" dirty="0" err="1" smtClean="0"/>
              <a:t>apakah</a:t>
            </a:r>
            <a:r>
              <a:rPr lang="en-US" sz="2400" dirty="0" smtClean="0"/>
              <a:t> </a:t>
            </a:r>
            <a:r>
              <a:rPr lang="en-US" sz="2400" dirty="0" err="1" smtClean="0"/>
              <a:t>konsumen</a:t>
            </a:r>
            <a:r>
              <a:rPr lang="en-US" sz="2400" dirty="0" smtClean="0"/>
              <a:t> </a:t>
            </a:r>
            <a:r>
              <a:rPr lang="en-US" sz="2400" dirty="0" err="1" smtClean="0"/>
              <a:t>akan</a:t>
            </a:r>
            <a:r>
              <a:rPr lang="en-US" sz="2400" dirty="0" smtClean="0"/>
              <a:t> </a:t>
            </a:r>
            <a:r>
              <a:rPr lang="en-US" sz="2400" dirty="0" err="1" smtClean="0"/>
              <a:t>membeli</a:t>
            </a:r>
            <a:r>
              <a:rPr lang="en-US" sz="2400" dirty="0" smtClean="0"/>
              <a:t> </a:t>
            </a:r>
            <a:r>
              <a:rPr lang="en-US" sz="2400" dirty="0" err="1" smtClean="0">
                <a:latin typeface="Baskerville Old Face" pitchFamily="18" charset="0"/>
              </a:rPr>
              <a:t>merek</a:t>
            </a:r>
            <a:r>
              <a:rPr lang="en-US" sz="2400" dirty="0" smtClean="0">
                <a:latin typeface="Baskerville Old Face" pitchFamily="18" charset="0"/>
              </a:rPr>
              <a:t> yang </a:t>
            </a:r>
            <a:r>
              <a:rPr lang="en-US" sz="2400" dirty="0" err="1" smtClean="0">
                <a:latin typeface="Baskerville Old Face" pitchFamily="18" charset="0"/>
              </a:rPr>
              <a:t>sama</a:t>
            </a:r>
            <a:r>
              <a:rPr lang="en-US" sz="2400" dirty="0" smtClean="0">
                <a:latin typeface="Baskerville Old Face" pitchFamily="18" charset="0"/>
              </a:rPr>
              <a:t> </a:t>
            </a:r>
            <a:r>
              <a:rPr lang="en-US" sz="2400" dirty="0" err="1" smtClean="0">
                <a:latin typeface="Baskerville Old Face" pitchFamily="18" charset="0"/>
              </a:rPr>
              <a:t>lagi</a:t>
            </a:r>
            <a:r>
              <a:rPr lang="en-US" sz="2400" dirty="0" smtClean="0">
                <a:latin typeface="Baskerville Old Face" pitchFamily="18" charset="0"/>
              </a:rPr>
              <a:t>.</a:t>
            </a:r>
          </a:p>
          <a:p>
            <a:pPr marL="0" indent="0" algn="just" eaLnBrk="1" fontAlgn="auto" hangingPunct="1">
              <a:lnSpc>
                <a:spcPct val="150000"/>
              </a:lnSpc>
              <a:spcBef>
                <a:spcPct val="0"/>
              </a:spcBef>
              <a:spcAft>
                <a:spcPts val="0"/>
              </a:spcAft>
              <a:buFont typeface="Wingdings 2" pitchFamily="18" charset="2"/>
              <a:buNone/>
              <a:defRPr/>
            </a:pPr>
            <a:r>
              <a:rPr lang="en-US" sz="2400" dirty="0" err="1" smtClean="0">
                <a:latin typeface="Baskerville Old Face" pitchFamily="18" charset="0"/>
              </a:rPr>
              <a:t>Penelitian</a:t>
            </a:r>
            <a:r>
              <a:rPr lang="en-US" sz="2400" dirty="0" smtClean="0">
                <a:latin typeface="Baskerville Old Face" pitchFamily="18" charset="0"/>
              </a:rPr>
              <a:t> </a:t>
            </a:r>
            <a:r>
              <a:rPr lang="en-US" sz="2400" dirty="0" err="1" smtClean="0">
                <a:latin typeface="Baskerville Old Face" pitchFamily="18" charset="0"/>
              </a:rPr>
              <a:t>pemasaran</a:t>
            </a:r>
            <a:r>
              <a:rPr lang="en-US" sz="2400" dirty="0" smtClean="0">
                <a:latin typeface="Baskerville Old Face" pitchFamily="18" charset="0"/>
              </a:rPr>
              <a:t> </a:t>
            </a:r>
            <a:r>
              <a:rPr lang="en-US" sz="2400" dirty="0" err="1" smtClean="0">
                <a:latin typeface="Baskerville Old Face" pitchFamily="18" charset="0"/>
              </a:rPr>
              <a:t>memberikan</a:t>
            </a:r>
            <a:r>
              <a:rPr lang="en-US" sz="2400" dirty="0" smtClean="0">
                <a:latin typeface="Baskerville Old Face" pitchFamily="18" charset="0"/>
              </a:rPr>
              <a:t> </a:t>
            </a:r>
            <a:r>
              <a:rPr lang="en-US" sz="2400" dirty="0" err="1" smtClean="0">
                <a:latin typeface="Baskerville Old Face" pitchFamily="18" charset="0"/>
              </a:rPr>
              <a:t>informasi</a:t>
            </a:r>
            <a:r>
              <a:rPr lang="en-US" sz="2400" dirty="0" smtClean="0">
                <a:latin typeface="Baskerville Old Face" pitchFamily="18" charset="0"/>
              </a:rPr>
              <a:t> </a:t>
            </a:r>
            <a:r>
              <a:rPr lang="en-US" sz="2400" dirty="0" err="1" smtClean="0">
                <a:latin typeface="Baskerville Old Face" pitchFamily="18" charset="0"/>
              </a:rPr>
              <a:t>kepada</a:t>
            </a:r>
            <a:r>
              <a:rPr lang="en-US" sz="2400" dirty="0" smtClean="0">
                <a:latin typeface="Baskerville Old Face" pitchFamily="18" charset="0"/>
              </a:rPr>
              <a:t> </a:t>
            </a:r>
            <a:r>
              <a:rPr lang="en-US" sz="2400" dirty="0" err="1" smtClean="0">
                <a:latin typeface="Baskerville Old Face" pitchFamily="18" charset="0"/>
              </a:rPr>
              <a:t>organisasi</a:t>
            </a:r>
            <a:r>
              <a:rPr lang="en-US" sz="2400" dirty="0" smtClean="0">
                <a:latin typeface="Baskerville Old Face" pitchFamily="18" charset="0"/>
              </a:rPr>
              <a:t> </a:t>
            </a:r>
            <a:r>
              <a:rPr lang="en-US" sz="2400" dirty="0" err="1" smtClean="0">
                <a:latin typeface="Baskerville Old Face" pitchFamily="18" charset="0"/>
              </a:rPr>
              <a:t>pemasaran</a:t>
            </a:r>
            <a:r>
              <a:rPr lang="en-US" sz="2400" dirty="0" smtClean="0">
                <a:latin typeface="Baskerville Old Face" pitchFamily="18" charset="0"/>
              </a:rPr>
              <a:t> </a:t>
            </a:r>
            <a:r>
              <a:rPr lang="en-US" sz="2400" dirty="0" err="1" smtClean="0">
                <a:latin typeface="Baskerville Old Face" pitchFamily="18" charset="0"/>
              </a:rPr>
              <a:t>mengenai</a:t>
            </a:r>
            <a:r>
              <a:rPr lang="en-US" sz="2400" dirty="0" smtClean="0">
                <a:latin typeface="Baskerville Old Face" pitchFamily="18" charset="0"/>
              </a:rPr>
              <a:t> </a:t>
            </a:r>
            <a:r>
              <a:rPr lang="en-US" sz="2400" dirty="0" err="1" smtClean="0">
                <a:latin typeface="Baskerville Old Face" pitchFamily="18" charset="0"/>
              </a:rPr>
              <a:t>kebutuhan</a:t>
            </a:r>
            <a:r>
              <a:rPr lang="en-US" sz="2400" dirty="0" smtClean="0">
                <a:latin typeface="Baskerville Old Face" pitchFamily="18" charset="0"/>
              </a:rPr>
              <a:t> </a:t>
            </a:r>
            <a:r>
              <a:rPr lang="en-US" sz="2400" dirty="0" err="1" smtClean="0">
                <a:latin typeface="Baskerville Old Face" pitchFamily="18" charset="0"/>
              </a:rPr>
              <a:t>konsumen</a:t>
            </a:r>
            <a:r>
              <a:rPr lang="en-US" sz="2400" dirty="0" smtClean="0">
                <a:latin typeface="Baskerville Old Face" pitchFamily="18" charset="0"/>
              </a:rPr>
              <a:t>, </a:t>
            </a:r>
            <a:r>
              <a:rPr lang="en-US" sz="2400" dirty="0" err="1" smtClean="0">
                <a:latin typeface="Baskerville Old Face" pitchFamily="18" charset="0"/>
              </a:rPr>
              <a:t>persepsi</a:t>
            </a:r>
            <a:r>
              <a:rPr lang="en-US" sz="2400" dirty="0" smtClean="0">
                <a:latin typeface="Baskerville Old Face" pitchFamily="18" charset="0"/>
              </a:rPr>
              <a:t> </a:t>
            </a:r>
            <a:r>
              <a:rPr lang="en-US" sz="2400" dirty="0" err="1" smtClean="0">
                <a:latin typeface="Baskerville Old Face" pitchFamily="18" charset="0"/>
              </a:rPr>
              <a:t>tentang</a:t>
            </a:r>
            <a:r>
              <a:rPr lang="en-US" sz="2400" dirty="0" smtClean="0">
                <a:latin typeface="Baskerville Old Face" pitchFamily="18" charset="0"/>
              </a:rPr>
              <a:t> </a:t>
            </a:r>
            <a:r>
              <a:rPr lang="en-US" sz="2400" dirty="0" err="1" smtClean="0">
                <a:latin typeface="Baskerville Old Face" pitchFamily="18" charset="0"/>
              </a:rPr>
              <a:t>karakteristik</a:t>
            </a:r>
            <a:r>
              <a:rPr lang="en-US" sz="2400" dirty="0" smtClean="0">
                <a:latin typeface="Baskerville Old Face" pitchFamily="18" charset="0"/>
              </a:rPr>
              <a:t> </a:t>
            </a:r>
            <a:r>
              <a:rPr lang="en-US" sz="2400" dirty="0" err="1" smtClean="0">
                <a:latin typeface="Baskerville Old Face" pitchFamily="18" charset="0"/>
              </a:rPr>
              <a:t>merek</a:t>
            </a:r>
            <a:r>
              <a:rPr lang="en-US" sz="2400" dirty="0" smtClean="0">
                <a:latin typeface="Baskerville Old Face" pitchFamily="18" charset="0"/>
              </a:rPr>
              <a:t>, </a:t>
            </a:r>
            <a:r>
              <a:rPr lang="en-US" sz="2400" dirty="0" err="1" smtClean="0">
                <a:latin typeface="Baskerville Old Face" pitchFamily="18" charset="0"/>
              </a:rPr>
              <a:t>dan</a:t>
            </a:r>
            <a:r>
              <a:rPr lang="en-US" sz="2400" dirty="0" smtClean="0">
                <a:latin typeface="Baskerville Old Face" pitchFamily="18" charset="0"/>
              </a:rPr>
              <a:t> </a:t>
            </a:r>
            <a:r>
              <a:rPr lang="en-US" sz="2400" dirty="0" err="1" smtClean="0">
                <a:latin typeface="Baskerville Old Face" pitchFamily="18" charset="0"/>
              </a:rPr>
              <a:t>sikap</a:t>
            </a:r>
            <a:r>
              <a:rPr lang="en-US" sz="2400" dirty="0" smtClean="0">
                <a:latin typeface="Baskerville Old Face" pitchFamily="18" charset="0"/>
              </a:rPr>
              <a:t> </a:t>
            </a:r>
            <a:r>
              <a:rPr lang="en-US" sz="2400" dirty="0" err="1" smtClean="0">
                <a:latin typeface="Baskerville Old Face" pitchFamily="18" charset="0"/>
              </a:rPr>
              <a:t>terhadap</a:t>
            </a:r>
            <a:r>
              <a:rPr lang="en-US" sz="2400" dirty="0" smtClean="0">
                <a:latin typeface="Baskerville Old Face" pitchFamily="18" charset="0"/>
              </a:rPr>
              <a:t> </a:t>
            </a:r>
            <a:r>
              <a:rPr lang="en-US" sz="2400" dirty="0" err="1" smtClean="0">
                <a:latin typeface="Baskerville Old Face" pitchFamily="18" charset="0"/>
              </a:rPr>
              <a:t>pilihan</a:t>
            </a:r>
            <a:r>
              <a:rPr lang="en-US" sz="2400" dirty="0" smtClean="0">
                <a:latin typeface="Baskerville Old Face" pitchFamily="18" charset="0"/>
              </a:rPr>
              <a:t> </a:t>
            </a:r>
            <a:r>
              <a:rPr lang="en-US" sz="2400" dirty="0" err="1" smtClean="0">
                <a:latin typeface="Baskerville Old Face" pitchFamily="18" charset="0"/>
              </a:rPr>
              <a:t>merek</a:t>
            </a:r>
            <a:r>
              <a:rPr lang="en-US" sz="2400" dirty="0" smtClean="0">
                <a:latin typeface="Baskerville Old Face" pitchFamily="18" charset="0"/>
              </a:rPr>
              <a:t>. </a:t>
            </a:r>
            <a:r>
              <a:rPr lang="en-US" sz="2400" dirty="0" err="1" smtClean="0">
                <a:latin typeface="Baskerville Old Face" pitchFamily="18" charset="0"/>
              </a:rPr>
              <a:t>Strategi</a:t>
            </a:r>
            <a:r>
              <a:rPr lang="en-US" sz="2400" dirty="0" smtClean="0">
                <a:latin typeface="Baskerville Old Face" pitchFamily="18" charset="0"/>
              </a:rPr>
              <a:t> </a:t>
            </a:r>
            <a:r>
              <a:rPr lang="en-US" sz="2400" dirty="0" err="1" smtClean="0">
                <a:latin typeface="Baskerville Old Face" pitchFamily="18" charset="0"/>
              </a:rPr>
              <a:t>pemasaran</a:t>
            </a:r>
            <a:r>
              <a:rPr lang="en-US" sz="2400" dirty="0" smtClean="0">
                <a:latin typeface="Baskerville Old Face" pitchFamily="18" charset="0"/>
              </a:rPr>
              <a:t> </a:t>
            </a:r>
            <a:r>
              <a:rPr lang="en-US" sz="2400" dirty="0" err="1" smtClean="0">
                <a:latin typeface="Baskerville Old Face" pitchFamily="18" charset="0"/>
              </a:rPr>
              <a:t>kemudian</a:t>
            </a:r>
            <a:r>
              <a:rPr lang="en-US" sz="2400" dirty="0" smtClean="0">
                <a:latin typeface="Baskerville Old Face" pitchFamily="18" charset="0"/>
              </a:rPr>
              <a:t> </a:t>
            </a:r>
            <a:r>
              <a:rPr lang="en-US" sz="2400" dirty="0" err="1" smtClean="0">
                <a:latin typeface="Baskerville Old Face" pitchFamily="18" charset="0"/>
              </a:rPr>
              <a:t>dikembangkan</a:t>
            </a:r>
            <a:r>
              <a:rPr lang="en-US" sz="2400" dirty="0" smtClean="0">
                <a:latin typeface="Baskerville Old Face" pitchFamily="18" charset="0"/>
              </a:rPr>
              <a:t> </a:t>
            </a:r>
            <a:r>
              <a:rPr lang="en-US" sz="2400" dirty="0" err="1" smtClean="0">
                <a:latin typeface="Baskerville Old Face" pitchFamily="18" charset="0"/>
              </a:rPr>
              <a:t>dan</a:t>
            </a:r>
            <a:r>
              <a:rPr lang="en-US" sz="2400" dirty="0" smtClean="0">
                <a:latin typeface="Baskerville Old Face" pitchFamily="18" charset="0"/>
              </a:rPr>
              <a:t> </a:t>
            </a:r>
            <a:r>
              <a:rPr lang="en-US" sz="2400" dirty="0" err="1" smtClean="0">
                <a:latin typeface="Baskerville Old Face" pitchFamily="18" charset="0"/>
              </a:rPr>
              <a:t>diarahkan</a:t>
            </a:r>
            <a:r>
              <a:rPr lang="en-US" sz="2400" dirty="0" smtClean="0">
                <a:latin typeface="Baskerville Old Face" pitchFamily="18" charset="0"/>
              </a:rPr>
              <a:t> </a:t>
            </a:r>
            <a:r>
              <a:rPr lang="en-US" sz="2400" dirty="0" err="1" smtClean="0">
                <a:latin typeface="Baskerville Old Face" pitchFamily="18" charset="0"/>
              </a:rPr>
              <a:t>kepada</a:t>
            </a:r>
            <a:r>
              <a:rPr lang="en-US" sz="2400" dirty="0" smtClean="0">
                <a:latin typeface="Baskerville Old Face" pitchFamily="18" charset="0"/>
              </a:rPr>
              <a:t> </a:t>
            </a:r>
            <a:r>
              <a:rPr lang="en-US" sz="2400" dirty="0" err="1" smtClean="0">
                <a:latin typeface="Baskerville Old Face" pitchFamily="18" charset="0"/>
              </a:rPr>
              <a:t>konsumen</a:t>
            </a:r>
            <a:r>
              <a:rPr lang="en-US" sz="2400" dirty="0" smtClean="0">
                <a:latin typeface="Baskerville Old Face" pitchFamily="18" charset="0"/>
              </a:rPr>
              <a:t>.</a:t>
            </a:r>
          </a:p>
          <a:p>
            <a:pPr marL="0" indent="0" algn="just" eaLnBrk="1" fontAlgn="auto" hangingPunct="1">
              <a:lnSpc>
                <a:spcPct val="150000"/>
              </a:lnSpc>
              <a:spcBef>
                <a:spcPct val="0"/>
              </a:spcBef>
              <a:spcAft>
                <a:spcPts val="0"/>
              </a:spcAft>
              <a:buFont typeface="Wingdings 2" pitchFamily="18" charset="2"/>
              <a:buNone/>
              <a:defRPr/>
            </a:pPr>
            <a:endParaRPr lang="en-US" sz="2400" dirty="0" smtClean="0">
              <a:latin typeface="Baskerville Old Face" pitchFamily="18" charset="0"/>
            </a:endParaRPr>
          </a:p>
          <a:p>
            <a:pPr algn="just" eaLnBrk="1" fontAlgn="auto" hangingPunct="1">
              <a:spcAft>
                <a:spcPts val="0"/>
              </a:spcAft>
              <a:buFont typeface="Arial" charset="0"/>
              <a:buNone/>
              <a:defRPr/>
            </a:pPr>
            <a:r>
              <a:rPr lang="en-US" sz="2400" dirty="0" smtClean="0">
                <a:latin typeface="Baskerville Old Face" pitchFamily="18" charset="0"/>
              </a:rPr>
              <a:t/>
            </a:r>
            <a:br>
              <a:rPr lang="en-US" sz="2400" dirty="0" smtClean="0">
                <a:latin typeface="Baskerville Old Face" pitchFamily="18" charset="0"/>
              </a:rPr>
            </a:br>
            <a:endParaRPr lang="en-US" sz="2400" dirty="0" smtClean="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785813"/>
            <a:ext cx="8643937" cy="5538787"/>
          </a:xfrm>
        </p:spPr>
        <p:txBody>
          <a:bodyPr rtlCol="0">
            <a:normAutofit fontScale="70000" lnSpcReduction="20000"/>
          </a:bodyPr>
          <a:lstStyle/>
          <a:p>
            <a:pPr marL="274320" indent="-274320" algn="just" eaLnBrk="1" fontAlgn="auto" hangingPunct="1">
              <a:lnSpc>
                <a:spcPct val="150000"/>
              </a:lnSpc>
              <a:spcBef>
                <a:spcPts val="0"/>
              </a:spcBef>
              <a:spcAft>
                <a:spcPts val="0"/>
              </a:spcAft>
              <a:buClr>
                <a:schemeClr val="accent3"/>
              </a:buClr>
              <a:buFont typeface="Wingdings 2"/>
              <a:buChar char=""/>
              <a:defRPr/>
            </a:pPr>
            <a:r>
              <a:rPr lang="en-US" dirty="0" err="1" smtClean="0"/>
              <a:t>Panah</a:t>
            </a:r>
            <a:r>
              <a:rPr lang="en-US" dirty="0" smtClean="0"/>
              <a:t> </a:t>
            </a:r>
            <a:r>
              <a:rPr lang="en-US" dirty="0" err="1" smtClean="0"/>
              <a:t>umpan</a:t>
            </a:r>
            <a:r>
              <a:rPr lang="en-US" dirty="0" smtClean="0"/>
              <a:t> </a:t>
            </a:r>
            <a:r>
              <a:rPr lang="en-US" dirty="0" err="1" smtClean="0"/>
              <a:t>balik</a:t>
            </a:r>
            <a:r>
              <a:rPr lang="en-US" dirty="0" smtClean="0"/>
              <a:t> </a:t>
            </a:r>
            <a:r>
              <a:rPr lang="en-US" dirty="0" err="1" smtClean="0"/>
              <a:t>mengarah</a:t>
            </a:r>
            <a:r>
              <a:rPr lang="en-US" dirty="0" smtClean="0"/>
              <a:t> </a:t>
            </a:r>
            <a:r>
              <a:rPr lang="en-US" dirty="0" err="1" smtClean="0"/>
              <a:t>kembali</a:t>
            </a:r>
            <a:r>
              <a:rPr lang="en-US" dirty="0" smtClean="0"/>
              <a:t> </a:t>
            </a:r>
            <a:r>
              <a:rPr lang="en-US" dirty="0" err="1" smtClean="0"/>
              <a:t>kepada</a:t>
            </a:r>
            <a:r>
              <a:rPr lang="en-US" dirty="0" smtClean="0"/>
              <a:t> </a:t>
            </a:r>
            <a:r>
              <a:rPr lang="en-US" dirty="0" err="1" smtClean="0"/>
              <a:t>organisasi</a:t>
            </a:r>
            <a:r>
              <a:rPr lang="en-US" dirty="0" smtClean="0"/>
              <a:t> </a:t>
            </a:r>
            <a:r>
              <a:rPr lang="en-US" dirty="0" err="1" smtClean="0"/>
              <a:t>pemasaran</a:t>
            </a:r>
            <a:r>
              <a:rPr lang="en-US" dirty="0" smtClean="0"/>
              <a:t>. </a:t>
            </a:r>
            <a:r>
              <a:rPr lang="en-US" dirty="0" err="1" smtClean="0"/>
              <a:t>Pemasar</a:t>
            </a:r>
            <a:r>
              <a:rPr lang="en-US" dirty="0" smtClean="0"/>
              <a:t> </a:t>
            </a:r>
            <a:r>
              <a:rPr lang="en-US" dirty="0" err="1" smtClean="0"/>
              <a:t>akan</a:t>
            </a:r>
            <a:r>
              <a:rPr lang="en-US" dirty="0" smtClean="0"/>
              <a:t> </a:t>
            </a:r>
            <a:r>
              <a:rPr lang="en-US" dirty="0" err="1" smtClean="0"/>
              <a:t>mengiikuti</a:t>
            </a:r>
            <a:r>
              <a:rPr lang="en-US" dirty="0" smtClean="0"/>
              <a:t> </a:t>
            </a:r>
            <a:r>
              <a:rPr lang="en-US" dirty="0" err="1" smtClean="0"/>
              <a:t>rensponsi</a:t>
            </a:r>
            <a:r>
              <a:rPr lang="en-US" dirty="0" smtClean="0"/>
              <a:t> </a:t>
            </a:r>
            <a:r>
              <a:rPr lang="en-US" dirty="0" err="1" smtClean="0"/>
              <a:t>konsumen</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saham</a:t>
            </a:r>
            <a:r>
              <a:rPr lang="en-US" dirty="0" smtClean="0"/>
              <a:t> </a:t>
            </a:r>
            <a:r>
              <a:rPr lang="en-US" dirty="0" err="1" smtClean="0"/>
              <a:t>pasar</a:t>
            </a:r>
            <a:r>
              <a:rPr lang="en-US" dirty="0" smtClean="0"/>
              <a:t> </a:t>
            </a:r>
            <a:r>
              <a:rPr lang="en-US" dirty="0" err="1" smtClean="0"/>
              <a:t>dan</a:t>
            </a:r>
            <a:r>
              <a:rPr lang="en-US" dirty="0" smtClean="0"/>
              <a:t> data </a:t>
            </a:r>
            <a:r>
              <a:rPr lang="en-US" dirty="0" err="1" smtClean="0"/>
              <a:t>penjualan</a:t>
            </a:r>
            <a:r>
              <a:rPr lang="en-US" dirty="0" smtClean="0"/>
              <a:t>. </a:t>
            </a:r>
            <a:r>
              <a:rPr lang="en-US" dirty="0" err="1" smtClean="0"/>
              <a:t>Tetapi</a:t>
            </a:r>
            <a:r>
              <a:rPr lang="en-US" dirty="0" smtClean="0"/>
              <a:t> </a:t>
            </a:r>
            <a:r>
              <a:rPr lang="en-US" dirty="0" err="1" smtClean="0"/>
              <a:t>informasi</a:t>
            </a:r>
            <a:r>
              <a:rPr lang="en-US" dirty="0" smtClean="0"/>
              <a:t> </a:t>
            </a:r>
            <a:r>
              <a:rPr lang="en-US" dirty="0" err="1" smtClean="0"/>
              <a:t>ini</a:t>
            </a:r>
            <a:r>
              <a:rPr lang="en-US" dirty="0" smtClean="0"/>
              <a:t> </a:t>
            </a:r>
            <a:r>
              <a:rPr lang="en-US" dirty="0" err="1" smtClean="0"/>
              <a:t>tidak</a:t>
            </a:r>
            <a:r>
              <a:rPr lang="en-US" dirty="0" smtClean="0"/>
              <a:t> </a:t>
            </a:r>
            <a:r>
              <a:rPr lang="en-US" dirty="0" err="1" smtClean="0"/>
              <a:t>menceritakan</a:t>
            </a:r>
            <a:r>
              <a:rPr lang="en-US" dirty="0" smtClean="0"/>
              <a:t> </a:t>
            </a:r>
            <a:r>
              <a:rPr lang="en-US" dirty="0" err="1" smtClean="0"/>
              <a:t>kepada</a:t>
            </a:r>
            <a:r>
              <a:rPr lang="en-US" dirty="0" smtClean="0"/>
              <a:t> </a:t>
            </a:r>
            <a:r>
              <a:rPr lang="en-US" dirty="0" err="1" smtClean="0"/>
              <a:t>pemasar</a:t>
            </a:r>
            <a:r>
              <a:rPr lang="en-US" dirty="0" smtClean="0"/>
              <a:t> </a:t>
            </a:r>
            <a:r>
              <a:rPr lang="en-US" dirty="0" err="1" smtClean="0"/>
              <a:t>tentang</a:t>
            </a:r>
            <a:r>
              <a:rPr lang="en-US" dirty="0" smtClean="0"/>
              <a:t> </a:t>
            </a:r>
            <a:r>
              <a:rPr lang="en-US" dirty="0" err="1" smtClean="0"/>
              <a:t>mengapa</a:t>
            </a:r>
            <a:r>
              <a:rPr lang="en-US" dirty="0" smtClean="0"/>
              <a:t> </a:t>
            </a:r>
            <a:r>
              <a:rPr lang="en-US" dirty="0" err="1" smtClean="0"/>
              <a:t>konsumen</a:t>
            </a:r>
            <a:r>
              <a:rPr lang="en-US" dirty="0" smtClean="0"/>
              <a:t> </a:t>
            </a:r>
            <a:r>
              <a:rPr lang="en-US" dirty="0" err="1" smtClean="0"/>
              <a:t>membeli</a:t>
            </a:r>
            <a:r>
              <a:rPr lang="en-US" dirty="0" smtClean="0"/>
              <a:t> </a:t>
            </a:r>
            <a:r>
              <a:rPr lang="en-US" dirty="0" err="1" smtClean="0"/>
              <a:t>atau</a:t>
            </a:r>
            <a:r>
              <a:rPr lang="en-US" dirty="0" smtClean="0"/>
              <a:t> </a:t>
            </a:r>
            <a:r>
              <a:rPr lang="en-US" dirty="0" err="1" smtClean="0"/>
              <a:t>informasi</a:t>
            </a:r>
            <a:r>
              <a:rPr lang="en-US" dirty="0" smtClean="0"/>
              <a:t> </a:t>
            </a:r>
            <a:r>
              <a:rPr lang="en-US" dirty="0" err="1" smtClean="0"/>
              <a:t>tentang</a:t>
            </a:r>
            <a:r>
              <a:rPr lang="en-US" dirty="0" smtClean="0"/>
              <a:t> </a:t>
            </a:r>
            <a:r>
              <a:rPr lang="en-US" dirty="0" err="1" smtClean="0"/>
              <a:t>kekuatan</a:t>
            </a:r>
            <a:r>
              <a:rPr lang="en-US" dirty="0" smtClean="0"/>
              <a:t> </a:t>
            </a:r>
            <a:r>
              <a:rPr lang="en-US" dirty="0" err="1" smtClean="0"/>
              <a:t>dan</a:t>
            </a:r>
            <a:r>
              <a:rPr lang="en-US" dirty="0" smtClean="0"/>
              <a:t> </a:t>
            </a:r>
            <a:r>
              <a:rPr lang="en-US" dirty="0" err="1" smtClean="0"/>
              <a:t>kelemahan</a:t>
            </a:r>
            <a:r>
              <a:rPr lang="en-US" dirty="0" smtClean="0"/>
              <a:t> </a:t>
            </a:r>
            <a:r>
              <a:rPr lang="en-US" dirty="0" err="1" smtClean="0"/>
              <a:t>dari</a:t>
            </a:r>
            <a:r>
              <a:rPr lang="en-US" dirty="0" smtClean="0"/>
              <a:t> </a:t>
            </a:r>
            <a:r>
              <a:rPr lang="en-US" dirty="0" err="1" smtClean="0"/>
              <a:t>merek</a:t>
            </a:r>
            <a:r>
              <a:rPr lang="en-US" dirty="0" smtClean="0"/>
              <a:t> </a:t>
            </a:r>
            <a:r>
              <a:rPr lang="en-US" dirty="0" err="1" smtClean="0"/>
              <a:t>pemasar</a:t>
            </a:r>
            <a:r>
              <a:rPr lang="en-US" dirty="0" smtClean="0"/>
              <a:t> </a:t>
            </a:r>
            <a:r>
              <a:rPr lang="en-US" dirty="0" err="1" smtClean="0"/>
              <a:t>secara</a:t>
            </a:r>
            <a:r>
              <a:rPr lang="en-US" dirty="0" smtClean="0"/>
              <a:t> </a:t>
            </a:r>
            <a:r>
              <a:rPr lang="en-US" dirty="0" err="1" smtClean="0"/>
              <a:t>relatif</a:t>
            </a:r>
            <a:r>
              <a:rPr lang="en-US" dirty="0" smtClean="0"/>
              <a:t> </a:t>
            </a:r>
            <a:r>
              <a:rPr lang="en-US" dirty="0" err="1" smtClean="0"/>
              <a:t>terhadap</a:t>
            </a:r>
            <a:r>
              <a:rPr lang="en-US" dirty="0" smtClean="0"/>
              <a:t> </a:t>
            </a:r>
            <a:r>
              <a:rPr lang="en-US" dirty="0" err="1" smtClean="0"/>
              <a:t>saingan</a:t>
            </a:r>
            <a:r>
              <a:rPr lang="en-US" dirty="0" smtClean="0"/>
              <a:t>. </a:t>
            </a:r>
            <a:r>
              <a:rPr lang="en-US" dirty="0" err="1" smtClean="0"/>
              <a:t>Karena</a:t>
            </a:r>
            <a:r>
              <a:rPr lang="en-US" dirty="0" smtClean="0"/>
              <a:t> </a:t>
            </a:r>
            <a:r>
              <a:rPr lang="en-US" dirty="0" err="1" smtClean="0"/>
              <a:t>itu</a:t>
            </a:r>
            <a:r>
              <a:rPr lang="en-US" dirty="0" smtClean="0"/>
              <a:t> </a:t>
            </a:r>
            <a:r>
              <a:rPr lang="en-US" dirty="0" err="1" smtClean="0"/>
              <a:t>penelitian</a:t>
            </a:r>
            <a:r>
              <a:rPr lang="en-US" dirty="0" smtClean="0"/>
              <a:t> </a:t>
            </a:r>
            <a:r>
              <a:rPr lang="en-US" dirty="0" err="1" smtClean="0"/>
              <a:t>pemasaran</a:t>
            </a:r>
            <a:r>
              <a:rPr lang="en-US" dirty="0" smtClean="0"/>
              <a:t> </a:t>
            </a:r>
            <a:r>
              <a:rPr lang="en-US" dirty="0" err="1" smtClean="0"/>
              <a:t>diperlukan</a:t>
            </a:r>
            <a:r>
              <a:rPr lang="en-US" dirty="0" smtClean="0"/>
              <a:t> </a:t>
            </a:r>
            <a:r>
              <a:rPr lang="en-US" dirty="0" err="1" smtClean="0"/>
              <a:t>pada</a:t>
            </a:r>
            <a:r>
              <a:rPr lang="en-US" dirty="0" smtClean="0"/>
              <a:t> </a:t>
            </a:r>
            <a:r>
              <a:rPr lang="en-US" dirty="0" err="1" smtClean="0"/>
              <a:t>tahap</a:t>
            </a:r>
            <a:r>
              <a:rPr lang="en-US" dirty="0" smtClean="0"/>
              <a:t> </a:t>
            </a:r>
            <a:r>
              <a:rPr lang="en-US" dirty="0" err="1" smtClean="0"/>
              <a:t>ini</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reaksi</a:t>
            </a:r>
            <a:r>
              <a:rPr lang="en-US" dirty="0" smtClean="0"/>
              <a:t> </a:t>
            </a:r>
            <a:r>
              <a:rPr lang="en-US" dirty="0" err="1" smtClean="0"/>
              <a:t>konsumen</a:t>
            </a:r>
            <a:r>
              <a:rPr lang="en-US" dirty="0" smtClean="0"/>
              <a:t> </a:t>
            </a:r>
            <a:r>
              <a:rPr lang="en-US" dirty="0" err="1" smtClean="0"/>
              <a:t>terhadap</a:t>
            </a:r>
            <a:r>
              <a:rPr lang="en-US" dirty="0" smtClean="0"/>
              <a:t> </a:t>
            </a:r>
            <a:r>
              <a:rPr lang="en-US" dirty="0" err="1" smtClean="0"/>
              <a:t>merek</a:t>
            </a:r>
            <a:r>
              <a:rPr lang="en-US" dirty="0" smtClean="0"/>
              <a:t> </a:t>
            </a:r>
            <a:r>
              <a:rPr lang="en-US" dirty="0" err="1" smtClean="0"/>
              <a:t>dan</a:t>
            </a:r>
            <a:r>
              <a:rPr lang="en-US" dirty="0" smtClean="0"/>
              <a:t> </a:t>
            </a:r>
            <a:r>
              <a:rPr lang="en-US" dirty="0" err="1" smtClean="0"/>
              <a:t>kecenderungan</a:t>
            </a:r>
            <a:r>
              <a:rPr lang="en-US" dirty="0" smtClean="0"/>
              <a:t> </a:t>
            </a:r>
            <a:r>
              <a:rPr lang="en-US" dirty="0" err="1" smtClean="0"/>
              <a:t>pembelian</a:t>
            </a:r>
            <a:r>
              <a:rPr lang="en-US" dirty="0" smtClean="0"/>
              <a:t> </a:t>
            </a:r>
            <a:r>
              <a:rPr lang="en-US" dirty="0" err="1" smtClean="0"/>
              <a:t>dimasa</a:t>
            </a:r>
            <a:r>
              <a:rPr lang="en-US" dirty="0" smtClean="0"/>
              <a:t> yang </a:t>
            </a:r>
            <a:r>
              <a:rPr lang="en-US" dirty="0" err="1" smtClean="0"/>
              <a:t>akan</a:t>
            </a:r>
            <a:r>
              <a:rPr lang="en-US" dirty="0" smtClean="0"/>
              <a:t> </a:t>
            </a:r>
            <a:r>
              <a:rPr lang="en-US" dirty="0" err="1" smtClean="0"/>
              <a:t>datang</a:t>
            </a:r>
            <a:r>
              <a:rPr lang="en-US" dirty="0" smtClean="0"/>
              <a:t>. </a:t>
            </a:r>
            <a:r>
              <a:rPr lang="en-US" dirty="0" err="1" smtClean="0"/>
              <a:t>Informasi</a:t>
            </a:r>
            <a:r>
              <a:rPr lang="en-US" dirty="0" smtClean="0"/>
              <a:t> </a:t>
            </a:r>
            <a:r>
              <a:rPr lang="en-US" dirty="0" err="1" smtClean="0"/>
              <a:t>ini</a:t>
            </a:r>
            <a:r>
              <a:rPr lang="en-US" dirty="0" smtClean="0"/>
              <a:t> </a:t>
            </a:r>
            <a:r>
              <a:rPr lang="en-US" dirty="0" err="1" smtClean="0"/>
              <a:t>mengarahkan</a:t>
            </a:r>
            <a:r>
              <a:rPr lang="en-US" dirty="0" smtClean="0"/>
              <a:t> </a:t>
            </a:r>
            <a:r>
              <a:rPr lang="en-US" dirty="0" err="1" smtClean="0"/>
              <a:t>pada</a:t>
            </a:r>
            <a:r>
              <a:rPr lang="en-US" dirty="0" smtClean="0"/>
              <a:t> </a:t>
            </a:r>
            <a:r>
              <a:rPr lang="en-US" dirty="0" err="1" smtClean="0"/>
              <a:t>manajemen</a:t>
            </a:r>
            <a:r>
              <a:rPr lang="en-US" dirty="0" smtClean="0"/>
              <a:t> </a:t>
            </a:r>
            <a:r>
              <a:rPr lang="en-US" dirty="0" err="1" smtClean="0"/>
              <a:t>untuk</a:t>
            </a:r>
            <a:r>
              <a:rPr lang="en-US" dirty="0" smtClean="0"/>
              <a:t> </a:t>
            </a:r>
            <a:r>
              <a:rPr lang="en-US" dirty="0" err="1" smtClean="0"/>
              <a:t>merumuskan</a:t>
            </a:r>
            <a:r>
              <a:rPr lang="en-US" dirty="0" smtClean="0"/>
              <a:t> </a:t>
            </a:r>
            <a:r>
              <a:rPr lang="en-US" dirty="0" err="1" smtClean="0"/>
              <a:t>kembali</a:t>
            </a:r>
            <a:r>
              <a:rPr lang="en-US" dirty="0" smtClean="0"/>
              <a:t> </a:t>
            </a:r>
            <a:r>
              <a:rPr lang="en-US" dirty="0" err="1" smtClean="0"/>
              <a:t>strategi</a:t>
            </a:r>
            <a:r>
              <a:rPr lang="en-US" dirty="0" smtClean="0"/>
              <a:t> </a:t>
            </a:r>
            <a:r>
              <a:rPr lang="en-US" dirty="0" err="1" smtClean="0"/>
              <a:t>pemasaran</a:t>
            </a:r>
            <a:r>
              <a:rPr lang="en-US" dirty="0" smtClean="0"/>
              <a:t> </a:t>
            </a:r>
            <a:r>
              <a:rPr lang="en-US" dirty="0" err="1" smtClean="0"/>
              <a:t>kearah</a:t>
            </a:r>
            <a:r>
              <a:rPr lang="en-US" dirty="0" smtClean="0"/>
              <a:t> </a:t>
            </a:r>
            <a:r>
              <a:rPr lang="en-US" dirty="0" err="1" smtClean="0"/>
              <a:t>pemenuhan</a:t>
            </a:r>
            <a:r>
              <a:rPr lang="en-US" dirty="0" smtClean="0"/>
              <a:t> </a:t>
            </a:r>
            <a:r>
              <a:rPr lang="en-US" dirty="0" err="1" smtClean="0"/>
              <a:t>kebutuhan</a:t>
            </a:r>
            <a:r>
              <a:rPr lang="en-US" dirty="0" smtClean="0"/>
              <a:t> </a:t>
            </a:r>
            <a:r>
              <a:rPr lang="en-US" dirty="0" err="1" smtClean="0"/>
              <a:t>konsumen</a:t>
            </a:r>
            <a:r>
              <a:rPr lang="en-US" dirty="0" smtClean="0"/>
              <a:t> yang </a:t>
            </a:r>
            <a:r>
              <a:rPr lang="en-US" dirty="0" err="1" smtClean="0"/>
              <a:t>lebih</a:t>
            </a:r>
            <a:r>
              <a:rPr lang="en-US" dirty="0" smtClean="0"/>
              <a:t> </a:t>
            </a:r>
            <a:r>
              <a:rPr lang="en-US" dirty="0" err="1" smtClean="0"/>
              <a:t>baik</a:t>
            </a:r>
            <a:r>
              <a:rPr lang="en-US" dirty="0" smtClean="0"/>
              <a:t>.</a:t>
            </a:r>
          </a:p>
          <a:p>
            <a:pPr marL="274320" indent="-274320" algn="just" eaLnBrk="1" fontAlgn="auto" hangingPunct="1">
              <a:lnSpc>
                <a:spcPct val="150000"/>
              </a:lnSpc>
              <a:spcBef>
                <a:spcPts val="0"/>
              </a:spcBef>
              <a:spcAft>
                <a:spcPts val="0"/>
              </a:spcAft>
              <a:buClr>
                <a:schemeClr val="accent3"/>
              </a:buClr>
              <a:buFont typeface="Wingdings 2"/>
              <a:buChar char=""/>
              <a:defRPr/>
            </a:pP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428625" y="2428875"/>
            <a:ext cx="8258175" cy="1143000"/>
          </a:xfrm>
          <a:prstGeom prst="rect">
            <a:avLst/>
          </a:prstGeom>
          <a:noFill/>
          <a:ln w="9525">
            <a:noFill/>
            <a:miter lim="800000"/>
            <a:headEnd/>
            <a:tailEnd/>
          </a:ln>
        </p:spPr>
        <p:txBody>
          <a:bodyPr lIns="45720" rIns="45720" anchor="ctr"/>
          <a:lstStyle/>
          <a:p>
            <a:pPr algn="ctr" eaLnBrk="0" hangingPunct="0">
              <a:defRPr/>
            </a:pPr>
            <a:r>
              <a:rPr lang="en-US" sz="3600" dirty="0" err="1">
                <a:solidFill>
                  <a:srgbClr val="003300"/>
                </a:solidFill>
                <a:latin typeface="Bernard MT Condensed" pitchFamily="18" charset="0"/>
                <a:ea typeface="+mj-ea"/>
                <a:cs typeface="+mj-cs"/>
              </a:rPr>
              <a:t>Pengaruh</a:t>
            </a:r>
            <a:r>
              <a:rPr lang="en-US" sz="3600" dirty="0">
                <a:solidFill>
                  <a:srgbClr val="003300"/>
                </a:solidFill>
                <a:latin typeface="Bernard MT Condensed" pitchFamily="18" charset="0"/>
                <a:ea typeface="+mj-ea"/>
                <a:cs typeface="+mj-cs"/>
              </a:rPr>
              <a:t>  </a:t>
            </a:r>
            <a:r>
              <a:rPr lang="en-US" sz="3600" dirty="0" err="1">
                <a:solidFill>
                  <a:srgbClr val="003300"/>
                </a:solidFill>
                <a:latin typeface="Bernard MT Condensed" pitchFamily="18" charset="0"/>
                <a:ea typeface="+mj-ea"/>
                <a:cs typeface="+mj-cs"/>
              </a:rPr>
              <a:t>Kebudayaan</a:t>
            </a:r>
            <a:r>
              <a:rPr lang="en-US" sz="3600" dirty="0">
                <a:solidFill>
                  <a:srgbClr val="003300"/>
                </a:solidFill>
                <a:latin typeface="Bernard MT Condensed" pitchFamily="18" charset="0"/>
                <a:ea typeface="+mj-ea"/>
                <a:cs typeface="+mj-cs"/>
              </a:rPr>
              <a:t> </a:t>
            </a:r>
            <a:br>
              <a:rPr lang="en-US" sz="3600" dirty="0">
                <a:solidFill>
                  <a:srgbClr val="003300"/>
                </a:solidFill>
                <a:latin typeface="Bernard MT Condensed" pitchFamily="18" charset="0"/>
                <a:ea typeface="+mj-ea"/>
                <a:cs typeface="+mj-cs"/>
              </a:rPr>
            </a:br>
            <a:r>
              <a:rPr lang="en-US" sz="3600" dirty="0" err="1">
                <a:solidFill>
                  <a:srgbClr val="003300"/>
                </a:solidFill>
                <a:latin typeface="Brush Script MT" pitchFamily="66" charset="0"/>
                <a:ea typeface="+mj-ea"/>
                <a:cs typeface="+mj-cs"/>
              </a:rPr>
              <a:t>terhadap</a:t>
            </a:r>
            <a:endParaRPr lang="en-US" sz="3600" dirty="0">
              <a:solidFill>
                <a:srgbClr val="003300"/>
              </a:solidFill>
              <a:latin typeface="Brush Script MT" pitchFamily="66" charset="0"/>
              <a:ea typeface="+mj-ea"/>
              <a:cs typeface="+mj-cs"/>
            </a:endParaRPr>
          </a:p>
          <a:p>
            <a:pPr algn="ctr" eaLnBrk="0" hangingPunct="0">
              <a:defRPr/>
            </a:pPr>
            <a:r>
              <a:rPr lang="en-US" sz="3600" dirty="0">
                <a:solidFill>
                  <a:srgbClr val="003300"/>
                </a:solidFill>
                <a:latin typeface="Bernard MT Condensed" pitchFamily="18" charset="0"/>
                <a:ea typeface="+mj-ea"/>
                <a:cs typeface="+mj-cs"/>
              </a:rPr>
              <a:t> </a:t>
            </a:r>
            <a:r>
              <a:rPr lang="en-US" sz="3600" dirty="0" err="1">
                <a:solidFill>
                  <a:srgbClr val="003300"/>
                </a:solidFill>
                <a:latin typeface="Bernard MT Condensed" pitchFamily="18" charset="0"/>
                <a:ea typeface="+mj-ea"/>
                <a:cs typeface="+mj-cs"/>
              </a:rPr>
              <a:t>Pembelian</a:t>
            </a:r>
            <a:r>
              <a:rPr lang="en-US" sz="3600" dirty="0">
                <a:solidFill>
                  <a:srgbClr val="003300"/>
                </a:solidFill>
                <a:latin typeface="Bernard MT Condensed" pitchFamily="18" charset="0"/>
                <a:ea typeface="+mj-ea"/>
                <a:cs typeface="+mj-cs"/>
              </a:rPr>
              <a:t>  </a:t>
            </a:r>
            <a:r>
              <a:rPr lang="en-US" sz="3600" dirty="0" err="1">
                <a:solidFill>
                  <a:srgbClr val="003300"/>
                </a:solidFill>
                <a:latin typeface="Bernard MT Condensed" pitchFamily="18" charset="0"/>
                <a:ea typeface="+mj-ea"/>
                <a:cs typeface="+mj-cs"/>
              </a:rPr>
              <a:t>dan</a:t>
            </a:r>
            <a:r>
              <a:rPr lang="en-US" sz="3600" dirty="0">
                <a:solidFill>
                  <a:srgbClr val="003300"/>
                </a:solidFill>
                <a:latin typeface="Bernard MT Condensed" pitchFamily="18" charset="0"/>
                <a:ea typeface="+mj-ea"/>
                <a:cs typeface="+mj-cs"/>
              </a:rPr>
              <a:t>  </a:t>
            </a:r>
            <a:r>
              <a:rPr lang="en-US" sz="3600" dirty="0" err="1">
                <a:solidFill>
                  <a:srgbClr val="003300"/>
                </a:solidFill>
                <a:latin typeface="Bernard MT Condensed" pitchFamily="18" charset="0"/>
                <a:ea typeface="+mj-ea"/>
                <a:cs typeface="+mj-cs"/>
              </a:rPr>
              <a:t>Konsumsi</a:t>
            </a:r>
            <a:endParaRPr lang="en-US" sz="3600" dirty="0">
              <a:solidFill>
                <a:srgbClr val="003300"/>
              </a:solidFill>
              <a:latin typeface="Bernard MT Condensed" pitchFamily="18" charset="0"/>
              <a:ea typeface="+mj-ea"/>
              <a:cs typeface="+mj-cs"/>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a:xfrm>
            <a:off x="0" y="1071563"/>
            <a:ext cx="8153400" cy="990600"/>
          </a:xfrm>
        </p:spPr>
        <p:txBody>
          <a:bodyPr/>
          <a:lstStyle/>
          <a:p>
            <a:pPr algn="r" eaLnBrk="1" hangingPunct="1"/>
            <a:r>
              <a:rPr lang="en-US" sz="2800" smtClean="0">
                <a:latin typeface="Bradley Hand ITC" pitchFamily="66" charset="0"/>
              </a:rPr>
              <a:t/>
            </a:r>
            <a:br>
              <a:rPr lang="en-US" sz="2800" smtClean="0">
                <a:latin typeface="Bradley Hand ITC" pitchFamily="66" charset="0"/>
              </a:rPr>
            </a:br>
            <a:r>
              <a:rPr lang="en-US" sz="2800" smtClean="0">
                <a:latin typeface="Bradley Hand ITC" pitchFamily="66" charset="0"/>
              </a:rPr>
              <a:t/>
            </a:r>
            <a:br>
              <a:rPr lang="en-US" sz="2800" smtClean="0">
                <a:latin typeface="Bradley Hand ITC" pitchFamily="66" charset="0"/>
              </a:rPr>
            </a:br>
            <a:r>
              <a:rPr lang="en-US" sz="4000" smtClean="0">
                <a:latin typeface="Bradley Hand ITC" pitchFamily="66" charset="0"/>
              </a:rPr>
              <a:t>Pengaruh  lingkungan</a:t>
            </a:r>
            <a:br>
              <a:rPr lang="en-US" sz="4000" smtClean="0">
                <a:latin typeface="Bradley Hand ITC" pitchFamily="66" charset="0"/>
              </a:rPr>
            </a:br>
            <a:r>
              <a:rPr lang="en-US" sz="2800" smtClean="0">
                <a:latin typeface="Bradley Hand ITC" pitchFamily="66" charset="0"/>
              </a:rPr>
              <a:t/>
            </a:r>
            <a:br>
              <a:rPr lang="en-US" sz="2800" smtClean="0">
                <a:latin typeface="Bradley Hand ITC" pitchFamily="66" charset="0"/>
              </a:rPr>
            </a:br>
            <a:endParaRPr lang="en-US" sz="2800" smtClean="0">
              <a:latin typeface="Bradley Hand ITC" pitchFamily="66" charset="0"/>
            </a:endParaRPr>
          </a:p>
        </p:txBody>
      </p:sp>
      <p:sp>
        <p:nvSpPr>
          <p:cNvPr id="4" name="TextBox 3"/>
          <p:cNvSpPr txBox="1"/>
          <p:nvPr/>
        </p:nvSpPr>
        <p:spPr>
          <a:xfrm>
            <a:off x="571500" y="2538413"/>
            <a:ext cx="2000250" cy="461962"/>
          </a:xfrm>
          <a:prstGeom prst="rect">
            <a:avLst/>
          </a:prstGeom>
          <a:blipFill>
            <a:blip r:embed="rId2"/>
            <a:tile tx="0" ty="0" sx="100000" sy="100000" flip="none" algn="tl"/>
          </a:blipFill>
        </p:spPr>
        <p:style>
          <a:lnRef idx="1">
            <a:schemeClr val="accent2"/>
          </a:lnRef>
          <a:fillRef idx="3">
            <a:schemeClr val="accent2"/>
          </a:fillRef>
          <a:effectRef idx="2">
            <a:schemeClr val="accent2"/>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BUDAYA</a:t>
            </a:r>
          </a:p>
        </p:txBody>
      </p:sp>
      <p:sp>
        <p:nvSpPr>
          <p:cNvPr id="8" name="TextBox 7"/>
          <p:cNvSpPr txBox="1"/>
          <p:nvPr/>
        </p:nvSpPr>
        <p:spPr>
          <a:xfrm>
            <a:off x="3500438" y="4895850"/>
            <a:ext cx="2286000" cy="461963"/>
          </a:xfrm>
          <a:prstGeom prst="rect">
            <a:avLst/>
          </a:prstGeom>
          <a:blipFill>
            <a:blip r:embed="rId2"/>
            <a:tile tx="0" ty="0" sx="100000" sy="100000" flip="none" algn="tl"/>
          </a:blipFill>
        </p:spPr>
        <p:style>
          <a:lnRef idx="1">
            <a:schemeClr val="accent4"/>
          </a:lnRef>
          <a:fillRef idx="3">
            <a:schemeClr val="accent4"/>
          </a:fillRef>
          <a:effectRef idx="2">
            <a:schemeClr val="accent4"/>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KELUARGA</a:t>
            </a:r>
          </a:p>
        </p:txBody>
      </p:sp>
      <p:sp>
        <p:nvSpPr>
          <p:cNvPr id="9" name="TextBox 8"/>
          <p:cNvSpPr txBox="1"/>
          <p:nvPr/>
        </p:nvSpPr>
        <p:spPr>
          <a:xfrm>
            <a:off x="1714500" y="4038600"/>
            <a:ext cx="3357563" cy="461963"/>
          </a:xfrm>
          <a:prstGeom prst="rect">
            <a:avLst/>
          </a:prstGeom>
          <a:blipFill>
            <a:blip r:embed="rId2"/>
            <a:tile tx="0" ty="0" sx="100000" sy="100000" flip="none" algn="tl"/>
          </a:blipFill>
        </p:spPr>
        <p:style>
          <a:lnRef idx="1">
            <a:schemeClr val="accent4"/>
          </a:lnRef>
          <a:fillRef idx="3">
            <a:schemeClr val="accent4"/>
          </a:fillRef>
          <a:effectRef idx="2">
            <a:schemeClr val="accent4"/>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PENGARUH PRIBADI</a:t>
            </a:r>
          </a:p>
        </p:txBody>
      </p:sp>
      <p:sp>
        <p:nvSpPr>
          <p:cNvPr id="10" name="TextBox 9"/>
          <p:cNvSpPr txBox="1"/>
          <p:nvPr/>
        </p:nvSpPr>
        <p:spPr>
          <a:xfrm>
            <a:off x="4643438" y="5681663"/>
            <a:ext cx="2000250" cy="461962"/>
          </a:xfrm>
          <a:prstGeom prst="rect">
            <a:avLst/>
          </a:prstGeom>
          <a:blipFill>
            <a:blip r:embed="rId2"/>
            <a:tile tx="0" ty="0" sx="100000" sy="100000" flip="none" algn="tl"/>
          </a:blipFill>
        </p:spPr>
        <p:style>
          <a:lnRef idx="1">
            <a:schemeClr val="accent4"/>
          </a:lnRef>
          <a:fillRef idx="3">
            <a:schemeClr val="accent4"/>
          </a:fillRef>
          <a:effectRef idx="2">
            <a:schemeClr val="accent4"/>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SITUASI</a:t>
            </a:r>
          </a:p>
        </p:txBody>
      </p:sp>
      <p:sp>
        <p:nvSpPr>
          <p:cNvPr id="11" name="TextBox 10"/>
          <p:cNvSpPr txBox="1"/>
          <p:nvPr/>
        </p:nvSpPr>
        <p:spPr>
          <a:xfrm>
            <a:off x="928688" y="3252788"/>
            <a:ext cx="2714625" cy="461962"/>
          </a:xfrm>
          <a:prstGeom prst="rect">
            <a:avLst/>
          </a:prstGeom>
          <a:blipFill>
            <a:blip r:embed="rId2"/>
            <a:tile tx="0" ty="0" sx="100000" sy="100000" flip="none" algn="tl"/>
          </a:blipFill>
        </p:spPr>
        <p:style>
          <a:lnRef idx="1">
            <a:schemeClr val="accent4"/>
          </a:lnRef>
          <a:fillRef idx="3">
            <a:schemeClr val="accent4"/>
          </a:fillRef>
          <a:effectRef idx="2">
            <a:schemeClr val="accent4"/>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KELAS SOSIAL</a:t>
            </a:r>
          </a:p>
        </p:txBody>
      </p:sp>
      <p:cxnSp>
        <p:nvCxnSpPr>
          <p:cNvPr id="19" name="Straight Connector 18"/>
          <p:cNvCxnSpPr/>
          <p:nvPr/>
        </p:nvCxnSpPr>
        <p:spPr>
          <a:xfrm>
            <a:off x="2643188" y="2855913"/>
            <a:ext cx="2071687" cy="1587"/>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21" name="Straight Arrow Connector 20"/>
          <p:cNvCxnSpPr/>
          <p:nvPr/>
        </p:nvCxnSpPr>
        <p:spPr>
          <a:xfrm rot="5400000" flipH="1" flipV="1">
            <a:off x="4500562" y="2643188"/>
            <a:ext cx="428625" cy="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26" name="Straight Connector 25"/>
          <p:cNvCxnSpPr/>
          <p:nvPr/>
        </p:nvCxnSpPr>
        <p:spPr>
          <a:xfrm>
            <a:off x="5143500" y="4284663"/>
            <a:ext cx="642938" cy="1587"/>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27" name="Straight Connector 26"/>
          <p:cNvCxnSpPr/>
          <p:nvPr/>
        </p:nvCxnSpPr>
        <p:spPr>
          <a:xfrm>
            <a:off x="5857875" y="5141913"/>
            <a:ext cx="571500" cy="1587"/>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28" name="Straight Connector 27"/>
          <p:cNvCxnSpPr/>
          <p:nvPr/>
        </p:nvCxnSpPr>
        <p:spPr>
          <a:xfrm>
            <a:off x="3714750" y="3498850"/>
            <a:ext cx="1500188" cy="1588"/>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31" name="Straight Arrow Connector 30"/>
          <p:cNvCxnSpPr/>
          <p:nvPr/>
        </p:nvCxnSpPr>
        <p:spPr>
          <a:xfrm rot="5400000" flipH="1" flipV="1">
            <a:off x="4679156" y="2964657"/>
            <a:ext cx="1071563" cy="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2" name="Straight Arrow Connector 31"/>
          <p:cNvCxnSpPr/>
          <p:nvPr/>
        </p:nvCxnSpPr>
        <p:spPr>
          <a:xfrm rot="5400000" flipH="1" flipV="1">
            <a:off x="5107781" y="3821907"/>
            <a:ext cx="2643187" cy="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3" name="Straight Arrow Connector 32"/>
          <p:cNvCxnSpPr/>
          <p:nvPr/>
        </p:nvCxnSpPr>
        <p:spPr>
          <a:xfrm rot="5400000" flipH="1" flipV="1">
            <a:off x="5393532" y="4179094"/>
            <a:ext cx="3357562" cy="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4" name="Straight Arrow Connector 33"/>
          <p:cNvCxnSpPr/>
          <p:nvPr/>
        </p:nvCxnSpPr>
        <p:spPr>
          <a:xfrm rot="5400000" flipH="1" flipV="1">
            <a:off x="4857750" y="3357563"/>
            <a:ext cx="1857375" cy="0"/>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4" name="Straight Connector 43"/>
          <p:cNvCxnSpPr/>
          <p:nvPr/>
        </p:nvCxnSpPr>
        <p:spPr>
          <a:xfrm>
            <a:off x="6715125" y="5856288"/>
            <a:ext cx="357188" cy="1587"/>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a:xfrm>
            <a:off x="457200" y="320675"/>
            <a:ext cx="7239000" cy="750888"/>
          </a:xfrm>
        </p:spPr>
        <p:txBody>
          <a:bodyPr/>
          <a:lstStyle/>
          <a:p>
            <a:pPr eaLnBrk="1" hangingPunct="1"/>
            <a:r>
              <a:rPr lang="en-US" sz="2400" smtClean="0">
                <a:latin typeface="Chiller" pitchFamily="82" charset="0"/>
              </a:rPr>
              <a:t>Pengaruh lingkungan</a:t>
            </a:r>
          </a:p>
        </p:txBody>
      </p:sp>
      <p:sp>
        <p:nvSpPr>
          <p:cNvPr id="3" name="Content Placeholder 2"/>
          <p:cNvSpPr>
            <a:spLocks noGrp="1"/>
          </p:cNvSpPr>
          <p:nvPr>
            <p:ph idx="1"/>
          </p:nvPr>
        </p:nvSpPr>
        <p:spPr>
          <a:xfrm>
            <a:off x="285750" y="928688"/>
            <a:ext cx="8643938" cy="5715000"/>
          </a:xfrm>
          <a:blipFill>
            <a:blip r:embed="rId2"/>
            <a:tile tx="0" ty="0" sx="100000" sy="100000" flip="none" algn="tl"/>
          </a:blipFill>
          <a:ln>
            <a:solidFill>
              <a:schemeClr val="accent3">
                <a:lumMod val="75000"/>
              </a:schemeClr>
            </a:solidFill>
          </a:ln>
        </p:spPr>
        <p:txBody>
          <a:bodyPr rtlCol="0">
            <a:normAutofit fontScale="92500" lnSpcReduction="10000"/>
          </a:bodyPr>
          <a:lstStyle/>
          <a:p>
            <a:pPr marL="274320" indent="-274320" eaLnBrk="1" fontAlgn="auto" hangingPunct="1">
              <a:spcAft>
                <a:spcPts val="0"/>
              </a:spcAft>
              <a:buFont typeface="Wingdings 2"/>
              <a:buNone/>
              <a:defRPr/>
            </a:pPr>
            <a:r>
              <a:rPr lang="en-US" sz="4000" b="1" dirty="0" smtClean="0">
                <a:latin typeface="Curlz MT" pitchFamily="82" charset="0"/>
              </a:rPr>
              <a:t>BUDAYA</a:t>
            </a:r>
          </a:p>
          <a:p>
            <a:pPr marL="274320" indent="-274320" eaLnBrk="1" fontAlgn="auto" hangingPunct="1">
              <a:spcAft>
                <a:spcPts val="0"/>
              </a:spcAft>
              <a:buFont typeface="Wingdings 2"/>
              <a:buNone/>
              <a:defRPr/>
            </a:pPr>
            <a:r>
              <a:rPr lang="en-US" sz="2400" b="1" dirty="0" err="1" smtClean="0">
                <a:latin typeface="Perpetua Titling MT" pitchFamily="18" charset="0"/>
              </a:rPr>
              <a:t>K</a:t>
            </a:r>
            <a:r>
              <a:rPr lang="en-US" sz="2400" b="1" dirty="0" err="1" smtClean="0">
                <a:cs typeface="Arial" pitchFamily="34" charset="0"/>
              </a:rPr>
              <a:t>asus</a:t>
            </a:r>
            <a:r>
              <a:rPr lang="en-US" sz="2400" b="1" dirty="0" smtClean="0">
                <a:cs typeface="Arial" pitchFamily="34" charset="0"/>
              </a:rPr>
              <a:t>:  </a:t>
            </a:r>
            <a:r>
              <a:rPr lang="en-US" sz="2400" b="1" i="1" dirty="0" smtClean="0">
                <a:cs typeface="Arial" pitchFamily="34" charset="0"/>
              </a:rPr>
              <a:t>Greensand</a:t>
            </a:r>
          </a:p>
          <a:p>
            <a:pPr marL="274320" indent="-274320" eaLnBrk="1" fontAlgn="auto" hangingPunct="1">
              <a:spcAft>
                <a:spcPts val="0"/>
              </a:spcAft>
              <a:buFont typeface="Wingdings 2"/>
              <a:buNone/>
              <a:defRPr/>
            </a:pPr>
            <a:r>
              <a:rPr lang="en-US" sz="2400" b="1" dirty="0" smtClean="0">
                <a:cs typeface="Arial" pitchFamily="34" charset="0"/>
              </a:rPr>
              <a:t>               </a:t>
            </a:r>
            <a:r>
              <a:rPr lang="en-US" sz="2400" b="1" dirty="0" err="1" smtClean="0">
                <a:cs typeface="Arial" pitchFamily="34" charset="0"/>
              </a:rPr>
              <a:t>Beralkohol</a:t>
            </a:r>
            <a:r>
              <a:rPr lang="en-US" sz="2400" b="1" dirty="0" smtClean="0">
                <a:cs typeface="Arial" pitchFamily="34" charset="0"/>
              </a:rPr>
              <a:t>              </a:t>
            </a:r>
            <a:r>
              <a:rPr lang="en-US" sz="2400" b="1" dirty="0" err="1" smtClean="0">
                <a:cs typeface="Arial" pitchFamily="34" charset="0"/>
              </a:rPr>
              <a:t>Pembelian</a:t>
            </a:r>
            <a:r>
              <a:rPr lang="en-US" sz="2400" b="1" dirty="0" smtClean="0">
                <a:cs typeface="Arial" pitchFamily="34" charset="0"/>
              </a:rPr>
              <a:t> </a:t>
            </a:r>
            <a:r>
              <a:rPr lang="en-US" sz="2400" b="1" dirty="0" err="1" smtClean="0">
                <a:cs typeface="Arial" pitchFamily="34" charset="0"/>
              </a:rPr>
              <a:t>terbatas</a:t>
            </a:r>
            <a:endParaRPr lang="en-US" sz="2400" b="1" dirty="0" smtClean="0">
              <a:cs typeface="Arial" pitchFamily="34" charset="0"/>
            </a:endParaRPr>
          </a:p>
          <a:p>
            <a:pPr marL="274320" indent="-274320" eaLnBrk="1" fontAlgn="auto" hangingPunct="1">
              <a:spcAft>
                <a:spcPts val="0"/>
              </a:spcAft>
              <a:buFont typeface="Wingdings 2"/>
              <a:buNone/>
              <a:defRPr/>
            </a:pPr>
            <a:r>
              <a:rPr lang="en-US" sz="2400" b="1" dirty="0" smtClean="0">
                <a:cs typeface="Arial" pitchFamily="34" charset="0"/>
              </a:rPr>
              <a:t>               Non </a:t>
            </a:r>
            <a:r>
              <a:rPr lang="en-US" sz="2400" b="1" dirty="0" err="1" smtClean="0">
                <a:cs typeface="Arial" pitchFamily="34" charset="0"/>
              </a:rPr>
              <a:t>Alkohol</a:t>
            </a:r>
            <a:r>
              <a:rPr lang="en-US" sz="2400" b="1" dirty="0" smtClean="0">
                <a:cs typeface="Arial" pitchFamily="34" charset="0"/>
              </a:rPr>
              <a:t>            </a:t>
            </a:r>
            <a:r>
              <a:rPr lang="en-US" sz="2400" b="1" dirty="0" err="1" smtClean="0">
                <a:cs typeface="Arial" pitchFamily="34" charset="0"/>
              </a:rPr>
              <a:t>Pembelian</a:t>
            </a:r>
            <a:r>
              <a:rPr lang="en-US" sz="2400" b="1" dirty="0" smtClean="0">
                <a:cs typeface="Arial" pitchFamily="34" charset="0"/>
              </a:rPr>
              <a:t> </a:t>
            </a:r>
            <a:r>
              <a:rPr lang="en-US" sz="2400" b="1" dirty="0" err="1" smtClean="0">
                <a:cs typeface="Arial" pitchFamily="34" charset="0"/>
              </a:rPr>
              <a:t>meluas</a:t>
            </a:r>
            <a:endParaRPr lang="en-US" sz="2400" b="1" dirty="0" smtClean="0">
              <a:cs typeface="Arial" pitchFamily="34" charset="0"/>
            </a:endParaRPr>
          </a:p>
          <a:p>
            <a:pPr marL="274320" indent="-274320" eaLnBrk="1" fontAlgn="auto" hangingPunct="1">
              <a:spcAft>
                <a:spcPts val="0"/>
              </a:spcAft>
              <a:buFont typeface="Wingdings 2"/>
              <a:buNone/>
              <a:defRPr/>
            </a:pPr>
            <a:endParaRPr lang="en-US" sz="2400" b="1" dirty="0" smtClean="0">
              <a:cs typeface="Arial" pitchFamily="34" charset="0"/>
            </a:endParaRPr>
          </a:p>
          <a:p>
            <a:pPr marL="274320" indent="-274320" eaLnBrk="1" fontAlgn="auto" hangingPunct="1">
              <a:spcAft>
                <a:spcPts val="0"/>
              </a:spcAft>
              <a:buFont typeface="Wingdings 2"/>
              <a:buNone/>
              <a:defRPr/>
            </a:pPr>
            <a:r>
              <a:rPr lang="en-US" sz="3600" b="1" dirty="0" err="1" smtClean="0">
                <a:latin typeface="Footlight MT Light" pitchFamily="18" charset="0"/>
                <a:cs typeface="Arial" pitchFamily="34" charset="0"/>
              </a:rPr>
              <a:t>Apa</a:t>
            </a:r>
            <a:r>
              <a:rPr lang="en-US" sz="3600" b="1" dirty="0" smtClean="0">
                <a:latin typeface="Footlight MT Light" pitchFamily="18" charset="0"/>
                <a:cs typeface="Arial" pitchFamily="34" charset="0"/>
              </a:rPr>
              <a:t> </a:t>
            </a:r>
            <a:r>
              <a:rPr lang="en-US" sz="3600" b="1" dirty="0" err="1" smtClean="0">
                <a:latin typeface="Footlight MT Light" pitchFamily="18" charset="0"/>
                <a:cs typeface="Arial" pitchFamily="34" charset="0"/>
              </a:rPr>
              <a:t>budaya</a:t>
            </a:r>
            <a:r>
              <a:rPr lang="en-US" sz="3600" b="1" dirty="0" smtClean="0">
                <a:latin typeface="Footlight MT Light" pitchFamily="18" charset="0"/>
                <a:cs typeface="Arial" pitchFamily="34" charset="0"/>
              </a:rPr>
              <a:t> </a:t>
            </a:r>
            <a:r>
              <a:rPr lang="en-US" sz="3600" b="1" dirty="0" err="1" smtClean="0">
                <a:latin typeface="Footlight MT Light" pitchFamily="18" charset="0"/>
                <a:cs typeface="Arial" pitchFamily="34" charset="0"/>
              </a:rPr>
              <a:t>itu</a:t>
            </a:r>
            <a:r>
              <a:rPr lang="en-US" sz="3600" b="1" dirty="0" smtClean="0">
                <a:latin typeface="Footlight MT Light" pitchFamily="18" charset="0"/>
                <a:cs typeface="Arial" pitchFamily="34" charset="0"/>
              </a:rPr>
              <a:t>????</a:t>
            </a:r>
          </a:p>
          <a:p>
            <a:pPr marL="990600" indent="-990600" eaLnBrk="1" fontAlgn="auto" hangingPunct="1">
              <a:lnSpc>
                <a:spcPct val="160000"/>
              </a:lnSpc>
              <a:spcBef>
                <a:spcPts val="0"/>
              </a:spcBef>
              <a:spcAft>
                <a:spcPts val="0"/>
              </a:spcAft>
              <a:buFont typeface="Wingdings 2"/>
              <a:buNone/>
              <a:defRPr/>
            </a:pPr>
            <a:r>
              <a:rPr lang="en-US" sz="3500" b="1" dirty="0" err="1" smtClean="0">
                <a:latin typeface="Chiller" pitchFamily="82" charset="0"/>
                <a:cs typeface="Arial" pitchFamily="34" charset="0"/>
              </a:rPr>
              <a:t>Budaya</a:t>
            </a:r>
            <a:r>
              <a:rPr lang="en-US" sz="2400" b="1" dirty="0" smtClean="0">
                <a:cs typeface="Arial" pitchFamily="34" charset="0"/>
              </a:rPr>
              <a:t>  </a:t>
            </a:r>
            <a:r>
              <a:rPr lang="en-US" sz="2400" b="1" dirty="0" err="1" smtClean="0">
                <a:cs typeface="Arial" pitchFamily="34" charset="0"/>
              </a:rPr>
              <a:t>adalah</a:t>
            </a:r>
            <a:r>
              <a:rPr lang="en-US" sz="2400" b="1" dirty="0" smtClean="0">
                <a:cs typeface="Arial" pitchFamily="34" charset="0"/>
              </a:rPr>
              <a:t> </a:t>
            </a:r>
            <a:r>
              <a:rPr lang="en-US" sz="2400" b="1" dirty="0" err="1" smtClean="0">
                <a:cs typeface="Arial" pitchFamily="34" charset="0"/>
              </a:rPr>
              <a:t>Kompleks</a:t>
            </a:r>
            <a:r>
              <a:rPr lang="en-US" sz="2400" b="1" dirty="0" smtClean="0">
                <a:cs typeface="Arial" pitchFamily="34" charset="0"/>
              </a:rPr>
              <a:t> </a:t>
            </a:r>
            <a:r>
              <a:rPr lang="en-US" sz="2400" b="1" dirty="0" err="1" smtClean="0">
                <a:cs typeface="Arial" pitchFamily="34" charset="0"/>
              </a:rPr>
              <a:t>nilai</a:t>
            </a:r>
            <a:r>
              <a:rPr lang="en-US" sz="2400" b="1" dirty="0" smtClean="0">
                <a:cs typeface="Arial" pitchFamily="34" charset="0"/>
              </a:rPr>
              <a:t>, </a:t>
            </a:r>
            <a:r>
              <a:rPr lang="en-US" sz="2400" b="1" dirty="0" err="1" smtClean="0">
                <a:cs typeface="Arial" pitchFamily="34" charset="0"/>
              </a:rPr>
              <a:t>gagasan</a:t>
            </a:r>
            <a:r>
              <a:rPr lang="en-US" sz="2400" b="1" dirty="0" smtClean="0">
                <a:cs typeface="Arial" pitchFamily="34" charset="0"/>
              </a:rPr>
              <a:t>, </a:t>
            </a:r>
            <a:r>
              <a:rPr lang="en-US" sz="2400" b="1" dirty="0" err="1" smtClean="0">
                <a:cs typeface="Arial" pitchFamily="34" charset="0"/>
              </a:rPr>
              <a:t>sikap</a:t>
            </a:r>
            <a:r>
              <a:rPr lang="en-US" sz="2400" b="1" dirty="0" smtClean="0">
                <a:cs typeface="Arial" pitchFamily="34" charset="0"/>
              </a:rPr>
              <a:t>, </a:t>
            </a:r>
            <a:r>
              <a:rPr lang="en-US" sz="2400" b="1" dirty="0" err="1" smtClean="0">
                <a:cs typeface="Arial" pitchFamily="34" charset="0"/>
              </a:rPr>
              <a:t>dan</a:t>
            </a:r>
            <a:r>
              <a:rPr lang="en-US" sz="2400" b="1" dirty="0" smtClean="0">
                <a:cs typeface="Arial" pitchFamily="34" charset="0"/>
              </a:rPr>
              <a:t> </a:t>
            </a:r>
            <a:r>
              <a:rPr lang="en-US" sz="2400" b="1" dirty="0" err="1" smtClean="0">
                <a:cs typeface="Arial" pitchFamily="34" charset="0"/>
              </a:rPr>
              <a:t>simbol</a:t>
            </a:r>
            <a:r>
              <a:rPr lang="en-US" sz="2400" b="1" dirty="0" smtClean="0">
                <a:cs typeface="Arial" pitchFamily="34" charset="0"/>
              </a:rPr>
              <a:t> lain yang </a:t>
            </a:r>
            <a:r>
              <a:rPr lang="en-US" sz="2400" b="1" dirty="0" err="1" smtClean="0">
                <a:cs typeface="Arial" pitchFamily="34" charset="0"/>
              </a:rPr>
              <a:t>bermakna</a:t>
            </a:r>
            <a:r>
              <a:rPr lang="en-US" sz="2400" b="1" dirty="0" smtClean="0">
                <a:cs typeface="Arial" pitchFamily="34" charset="0"/>
              </a:rPr>
              <a:t> </a:t>
            </a:r>
            <a:r>
              <a:rPr lang="en-US" sz="2400" b="1" dirty="0" err="1" smtClean="0">
                <a:cs typeface="Arial" pitchFamily="34" charset="0"/>
              </a:rPr>
              <a:t>melayani</a:t>
            </a:r>
            <a:r>
              <a:rPr lang="en-US" sz="2400" b="1" dirty="0" smtClean="0">
                <a:cs typeface="Arial" pitchFamily="34" charset="0"/>
              </a:rPr>
              <a:t> </a:t>
            </a:r>
            <a:r>
              <a:rPr lang="en-US" sz="2400" b="1" dirty="0" err="1" smtClean="0">
                <a:cs typeface="Arial" pitchFamily="34" charset="0"/>
              </a:rPr>
              <a:t>manusia</a:t>
            </a:r>
            <a:r>
              <a:rPr lang="en-US" sz="2400" b="1" dirty="0" smtClean="0">
                <a:cs typeface="Arial" pitchFamily="34" charset="0"/>
              </a:rPr>
              <a:t> </a:t>
            </a:r>
            <a:r>
              <a:rPr lang="en-US" sz="2400" b="1" dirty="0" err="1" smtClean="0">
                <a:cs typeface="Arial" pitchFamily="34" charset="0"/>
              </a:rPr>
              <a:t>untuk</a:t>
            </a:r>
            <a:r>
              <a:rPr lang="en-US" sz="2400" b="1" dirty="0" smtClean="0">
                <a:cs typeface="Arial" pitchFamily="34" charset="0"/>
              </a:rPr>
              <a:t> </a:t>
            </a:r>
            <a:r>
              <a:rPr lang="en-US" sz="2400" b="1" dirty="0" err="1" smtClean="0">
                <a:cs typeface="Arial" pitchFamily="34" charset="0"/>
              </a:rPr>
              <a:t>berkomunikasi</a:t>
            </a:r>
            <a:r>
              <a:rPr lang="en-US" sz="2400" b="1" dirty="0" smtClean="0">
                <a:cs typeface="Arial" pitchFamily="34" charset="0"/>
              </a:rPr>
              <a:t>, </a:t>
            </a:r>
            <a:r>
              <a:rPr lang="en-US" sz="2400" b="1" dirty="0" err="1" smtClean="0">
                <a:cs typeface="Arial" pitchFamily="34" charset="0"/>
              </a:rPr>
              <a:t>membuat</a:t>
            </a:r>
            <a:r>
              <a:rPr lang="en-US" sz="2400" b="1" dirty="0" smtClean="0">
                <a:cs typeface="Arial" pitchFamily="34" charset="0"/>
              </a:rPr>
              <a:t> </a:t>
            </a:r>
            <a:r>
              <a:rPr lang="en-US" sz="2400" b="1" dirty="0" err="1" smtClean="0">
                <a:cs typeface="Arial" pitchFamily="34" charset="0"/>
              </a:rPr>
              <a:t>tafsiran</a:t>
            </a:r>
            <a:r>
              <a:rPr lang="en-US" sz="2400" b="1" dirty="0" smtClean="0">
                <a:cs typeface="Arial" pitchFamily="34" charset="0"/>
              </a:rPr>
              <a:t>, </a:t>
            </a:r>
            <a:r>
              <a:rPr lang="en-US" sz="2400" b="1" dirty="0" err="1" smtClean="0">
                <a:cs typeface="Arial" pitchFamily="34" charset="0"/>
              </a:rPr>
              <a:t>dan</a:t>
            </a:r>
            <a:r>
              <a:rPr lang="en-US" sz="2400" b="1" dirty="0" smtClean="0">
                <a:cs typeface="Arial" pitchFamily="34" charset="0"/>
              </a:rPr>
              <a:t> </a:t>
            </a:r>
            <a:r>
              <a:rPr lang="en-US" sz="2400" b="1" dirty="0" err="1" smtClean="0">
                <a:cs typeface="Arial" pitchFamily="34" charset="0"/>
              </a:rPr>
              <a:t>mengevaluasi</a:t>
            </a:r>
            <a:r>
              <a:rPr lang="en-US" sz="2400" b="1" dirty="0" smtClean="0">
                <a:cs typeface="Arial" pitchFamily="34" charset="0"/>
              </a:rPr>
              <a:t> </a:t>
            </a:r>
            <a:r>
              <a:rPr lang="en-US" sz="2400" b="1" dirty="0" err="1" smtClean="0">
                <a:cs typeface="Arial" pitchFamily="34" charset="0"/>
              </a:rPr>
              <a:t>sebagai</a:t>
            </a:r>
            <a:r>
              <a:rPr lang="en-US" sz="2400" b="1" dirty="0" smtClean="0">
                <a:cs typeface="Arial" pitchFamily="34" charset="0"/>
              </a:rPr>
              <a:t> </a:t>
            </a:r>
            <a:r>
              <a:rPr lang="en-US" sz="2400" b="1" dirty="0" err="1" smtClean="0">
                <a:cs typeface="Arial" pitchFamily="34" charset="0"/>
              </a:rPr>
              <a:t>anggota</a:t>
            </a:r>
            <a:r>
              <a:rPr lang="en-US" sz="2400" b="1" dirty="0" smtClean="0">
                <a:cs typeface="Arial" pitchFamily="34" charset="0"/>
              </a:rPr>
              <a:t> </a:t>
            </a:r>
            <a:r>
              <a:rPr lang="en-US" sz="2400" b="1" dirty="0" err="1" smtClean="0">
                <a:cs typeface="Arial" pitchFamily="34" charset="0"/>
              </a:rPr>
              <a:t>masyarakat</a:t>
            </a:r>
            <a:r>
              <a:rPr lang="en-US" sz="2400" b="1" dirty="0" smtClean="0">
                <a:cs typeface="Arial" pitchFamily="34" charset="0"/>
              </a:rPr>
              <a:t>.</a:t>
            </a:r>
          </a:p>
          <a:p>
            <a:pPr marL="274320" indent="-274320" eaLnBrk="1" fontAlgn="auto" hangingPunct="1">
              <a:lnSpc>
                <a:spcPct val="160000"/>
              </a:lnSpc>
              <a:spcBef>
                <a:spcPts val="0"/>
              </a:spcBef>
              <a:spcAft>
                <a:spcPts val="0"/>
              </a:spcAft>
              <a:buFont typeface="Wingdings 2"/>
              <a:buNone/>
              <a:defRPr/>
            </a:pPr>
            <a:endParaRPr lang="en-US" sz="2400" b="1" dirty="0" smtClean="0">
              <a:cs typeface="Arial" pitchFamily="34" charset="0"/>
            </a:endParaRPr>
          </a:p>
          <a:p>
            <a:pPr marL="0" indent="0" eaLnBrk="1" fontAlgn="auto" hangingPunct="1">
              <a:lnSpc>
                <a:spcPct val="160000"/>
              </a:lnSpc>
              <a:spcBef>
                <a:spcPts val="0"/>
              </a:spcBef>
              <a:spcAft>
                <a:spcPts val="0"/>
              </a:spcAft>
              <a:buFont typeface="Wingdings 2"/>
              <a:buNone/>
              <a:defRPr/>
            </a:pPr>
            <a:r>
              <a:rPr lang="en-US" sz="2400" b="1" dirty="0" err="1" smtClean="0">
                <a:cs typeface="Arial" pitchFamily="34" charset="0"/>
              </a:rPr>
              <a:t>Budaya</a:t>
            </a:r>
            <a:r>
              <a:rPr lang="en-US" sz="2400" b="1" dirty="0" smtClean="0">
                <a:cs typeface="Arial" pitchFamily="34" charset="0"/>
              </a:rPr>
              <a:t> &amp; </a:t>
            </a:r>
            <a:r>
              <a:rPr lang="en-US" sz="2400" b="1" dirty="0" err="1" smtClean="0">
                <a:cs typeface="Arial" pitchFamily="34" charset="0"/>
              </a:rPr>
              <a:t>nilai-nilainya</a:t>
            </a:r>
            <a:r>
              <a:rPr lang="en-US" sz="2400" b="1" dirty="0" smtClean="0">
                <a:cs typeface="Arial" pitchFamily="34" charset="0"/>
              </a:rPr>
              <a:t> </a:t>
            </a:r>
            <a:r>
              <a:rPr lang="en-US" sz="2400" b="1" dirty="0" err="1" smtClean="0">
                <a:cs typeface="Arial" pitchFamily="34" charset="0"/>
              </a:rPr>
              <a:t>diteruskan</a:t>
            </a:r>
            <a:r>
              <a:rPr lang="en-US" sz="2400" b="1" dirty="0" smtClean="0">
                <a:cs typeface="Arial" pitchFamily="34" charset="0"/>
              </a:rPr>
              <a:t> </a:t>
            </a:r>
            <a:r>
              <a:rPr lang="en-US" sz="2400" b="1" dirty="0" err="1" smtClean="0">
                <a:cs typeface="Arial" pitchFamily="34" charset="0"/>
              </a:rPr>
              <a:t>dari</a:t>
            </a:r>
            <a:r>
              <a:rPr lang="en-US" sz="2400" b="1" dirty="0" smtClean="0">
                <a:cs typeface="Arial" pitchFamily="34" charset="0"/>
              </a:rPr>
              <a:t> </a:t>
            </a:r>
            <a:r>
              <a:rPr lang="en-US" sz="2400" b="1" dirty="0" err="1" smtClean="0">
                <a:cs typeface="Arial" pitchFamily="34" charset="0"/>
              </a:rPr>
              <a:t>satu</a:t>
            </a:r>
            <a:r>
              <a:rPr lang="en-US" sz="2400" b="1" dirty="0" smtClean="0">
                <a:cs typeface="Arial" pitchFamily="34" charset="0"/>
              </a:rPr>
              <a:t> </a:t>
            </a:r>
            <a:r>
              <a:rPr lang="en-US" sz="2400" b="1" dirty="0" err="1" smtClean="0">
                <a:cs typeface="Arial" pitchFamily="34" charset="0"/>
              </a:rPr>
              <a:t>generasi</a:t>
            </a:r>
            <a:r>
              <a:rPr lang="en-US" sz="2400" b="1" dirty="0" smtClean="0">
                <a:cs typeface="Arial" pitchFamily="34" charset="0"/>
              </a:rPr>
              <a:t> </a:t>
            </a:r>
            <a:r>
              <a:rPr lang="en-US" sz="2400" b="1" dirty="0" err="1" smtClean="0">
                <a:cs typeface="Arial" pitchFamily="34" charset="0"/>
              </a:rPr>
              <a:t>ke</a:t>
            </a:r>
            <a:r>
              <a:rPr lang="en-US" sz="2400" b="1" dirty="0" smtClean="0">
                <a:cs typeface="Arial" pitchFamily="34" charset="0"/>
              </a:rPr>
              <a:t> </a:t>
            </a:r>
            <a:r>
              <a:rPr lang="en-US" sz="2400" b="1" dirty="0" err="1" smtClean="0">
                <a:cs typeface="Arial" pitchFamily="34" charset="0"/>
              </a:rPr>
              <a:t>generasi</a:t>
            </a:r>
            <a:r>
              <a:rPr lang="en-US" sz="2400" b="1" dirty="0" smtClean="0">
                <a:cs typeface="Arial" pitchFamily="34" charset="0"/>
              </a:rPr>
              <a:t> lain.</a:t>
            </a:r>
            <a:endParaRPr lang="en-US" sz="2400" b="1" dirty="0">
              <a:cs typeface="Arial" pitchFamily="34" charset="0"/>
            </a:endParaRPr>
          </a:p>
        </p:txBody>
      </p:sp>
      <p:cxnSp>
        <p:nvCxnSpPr>
          <p:cNvPr id="5" name="Straight Arrow Connector 4"/>
          <p:cNvCxnSpPr/>
          <p:nvPr/>
        </p:nvCxnSpPr>
        <p:spPr>
          <a:xfrm>
            <a:off x="2714625" y="2000250"/>
            <a:ext cx="642938" cy="1588"/>
          </a:xfrm>
          <a:prstGeom prst="straightConnector1">
            <a:avLst/>
          </a:prstGeom>
          <a:ln w="38100">
            <a:solidFill>
              <a:srgbClr val="000000"/>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857500" y="2428875"/>
            <a:ext cx="642938" cy="1588"/>
          </a:xfrm>
          <a:prstGeom prst="straightConnector1">
            <a:avLst/>
          </a:prstGeom>
          <a:ln w="38100">
            <a:solidFill>
              <a:srgbClr val="000000"/>
            </a:solidFill>
            <a:prstDash val="dashDot"/>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a:xfrm>
            <a:off x="612775" y="228600"/>
            <a:ext cx="8153400" cy="990600"/>
          </a:xfrm>
        </p:spPr>
        <p:txBody>
          <a:bodyPr/>
          <a:lstStyle/>
          <a:p>
            <a:pPr eaLnBrk="1" hangingPunct="1"/>
            <a:r>
              <a:rPr lang="en-US" sz="2400" smtClean="0">
                <a:solidFill>
                  <a:srgbClr val="002060"/>
                </a:solidFill>
                <a:latin typeface="Bradley Hand ITC" pitchFamily="66" charset="0"/>
              </a:rPr>
              <a:t>Pengaruh  lingkungan </a:t>
            </a:r>
            <a:endParaRPr lang="en-US" sz="2400" smtClean="0"/>
          </a:p>
        </p:txBody>
      </p:sp>
      <p:sp>
        <p:nvSpPr>
          <p:cNvPr id="4" name="TextBox 3"/>
          <p:cNvSpPr txBox="1"/>
          <p:nvPr/>
        </p:nvSpPr>
        <p:spPr>
          <a:xfrm>
            <a:off x="214282" y="3429000"/>
            <a:ext cx="1357322" cy="523220"/>
          </a:xfrm>
          <a:prstGeom prst="rect">
            <a:avLst/>
          </a:prstGeom>
          <a:solidFill>
            <a:srgbClr val="FFFF00"/>
          </a:solidFill>
          <a:ln w="28575"/>
          <a:effectLst>
            <a:glow rad="228600">
              <a:schemeClr val="accent3">
                <a:satMod val="175000"/>
                <a:alpha val="40000"/>
              </a:schemeClr>
            </a:glow>
          </a:effectLst>
        </p:spPr>
        <p:style>
          <a:lnRef idx="0">
            <a:scrgbClr r="0" g="0" b="0"/>
          </a:lnRef>
          <a:fillRef idx="1003">
            <a:schemeClr val="dk1"/>
          </a:fillRef>
          <a:effectRef idx="0">
            <a:scrgbClr r="0" g="0" b="0"/>
          </a:effectRef>
          <a:fontRef idx="major"/>
        </p:style>
        <p:txBody>
          <a:bodyPr>
            <a:spAutoFit/>
          </a:bodyPr>
          <a:lstStyle/>
          <a:p>
            <a:pPr algn="ctr" eaLnBrk="0" hangingPunct="0">
              <a:defRPr/>
            </a:pPr>
            <a:r>
              <a:rPr lang="en-US" sz="2800" dirty="0">
                <a:latin typeface="Freestyle Script" pitchFamily="66" charset="0"/>
              </a:rPr>
              <a:t>BUDAYA</a:t>
            </a:r>
          </a:p>
        </p:txBody>
      </p:sp>
      <p:sp>
        <p:nvSpPr>
          <p:cNvPr id="5" name="TextBox 4"/>
          <p:cNvSpPr txBox="1"/>
          <p:nvPr/>
        </p:nvSpPr>
        <p:spPr>
          <a:xfrm>
            <a:off x="1928813" y="4572000"/>
            <a:ext cx="1143000" cy="646113"/>
          </a:xfrm>
          <a:prstGeom prst="rect">
            <a:avLst/>
          </a:prstGeom>
          <a:blipFill>
            <a:blip r:embed="rId2"/>
            <a:tile tx="0" ty="0" sx="100000" sy="100000" flip="none" algn="tl"/>
          </a:blipFill>
        </p:spPr>
        <p:style>
          <a:lnRef idx="0">
            <a:scrgbClr r="0" g="0" b="0"/>
          </a:lnRef>
          <a:fillRef idx="1003">
            <a:schemeClr val="dk1"/>
          </a:fillRef>
          <a:effectRef idx="0">
            <a:scrgbClr r="0" g="0" b="0"/>
          </a:effectRef>
          <a:fontRef idx="major"/>
        </p:style>
        <p:txBody>
          <a:bodyPr>
            <a:spAutoFit/>
          </a:bodyPr>
          <a:lstStyle/>
          <a:p>
            <a:pPr algn="ctr" eaLnBrk="0" hangingPunct="0">
              <a:defRPr/>
            </a:pPr>
            <a:r>
              <a:rPr lang="en-US" dirty="0">
                <a:latin typeface="Berlin Sans FB" pitchFamily="34" charset="0"/>
              </a:rPr>
              <a:t>ELEMEN MATERIL</a:t>
            </a:r>
          </a:p>
        </p:txBody>
      </p:sp>
      <p:sp>
        <p:nvSpPr>
          <p:cNvPr id="6" name="TextBox 5"/>
          <p:cNvSpPr txBox="1"/>
          <p:nvPr/>
        </p:nvSpPr>
        <p:spPr>
          <a:xfrm>
            <a:off x="1928813" y="2000250"/>
            <a:ext cx="1143000" cy="646113"/>
          </a:xfrm>
          <a:prstGeom prst="rect">
            <a:avLst/>
          </a:prstGeom>
          <a:blipFill>
            <a:blip r:embed="rId2"/>
            <a:tile tx="0" ty="0" sx="100000" sy="100000" flip="none" algn="tl"/>
          </a:blipFill>
          <a:ln>
            <a:solidFill>
              <a:srgbClr val="0070C0"/>
            </a:solidFill>
          </a:ln>
        </p:spPr>
        <p:style>
          <a:lnRef idx="0">
            <a:scrgbClr r="0" g="0" b="0"/>
          </a:lnRef>
          <a:fillRef idx="1003">
            <a:schemeClr val="dk1"/>
          </a:fillRef>
          <a:effectRef idx="0">
            <a:scrgbClr r="0" g="0" b="0"/>
          </a:effectRef>
          <a:fontRef idx="major"/>
        </p:style>
        <p:txBody>
          <a:bodyPr>
            <a:spAutoFit/>
          </a:bodyPr>
          <a:lstStyle/>
          <a:p>
            <a:pPr algn="ctr" eaLnBrk="0" hangingPunct="0">
              <a:defRPr/>
            </a:pPr>
            <a:r>
              <a:rPr lang="en-US" dirty="0">
                <a:latin typeface="Berlin Sans FB" pitchFamily="34" charset="0"/>
              </a:rPr>
              <a:t>ELEMEN ABSTRAK</a:t>
            </a:r>
          </a:p>
        </p:txBody>
      </p:sp>
      <p:sp>
        <p:nvSpPr>
          <p:cNvPr id="7" name="TextBox 6"/>
          <p:cNvSpPr txBox="1"/>
          <p:nvPr/>
        </p:nvSpPr>
        <p:spPr>
          <a:xfrm>
            <a:off x="4071938" y="1928813"/>
            <a:ext cx="3929062" cy="1477962"/>
          </a:xfrm>
          <a:prstGeom prst="rect">
            <a:avLst/>
          </a:prstGeom>
          <a:blipFill>
            <a:blip r:embed="rId3"/>
            <a:tile tx="0" ty="0" sx="100000" sy="100000" flip="none" algn="tl"/>
          </a:blipFill>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eaLnBrk="0" hangingPunct="0">
              <a:buFont typeface="Wingdings" pitchFamily="2" charset="2"/>
              <a:buChar char="v"/>
              <a:defRPr/>
            </a:pPr>
            <a:r>
              <a:rPr lang="en-US" dirty="0"/>
              <a:t> </a:t>
            </a:r>
            <a:r>
              <a:rPr lang="en-US" dirty="0" err="1">
                <a:solidFill>
                  <a:schemeClr val="tx1">
                    <a:lumMod val="95000"/>
                    <a:lumOff val="5000"/>
                  </a:schemeClr>
                </a:solidFill>
              </a:rPr>
              <a:t>Nilai</a:t>
            </a:r>
            <a:r>
              <a:rPr lang="en-US" dirty="0">
                <a:solidFill>
                  <a:schemeClr val="tx1">
                    <a:lumMod val="95000"/>
                    <a:lumOff val="5000"/>
                  </a:schemeClr>
                </a:solidFill>
              </a:rPr>
              <a:t> </a:t>
            </a:r>
          </a:p>
          <a:p>
            <a:pPr eaLnBrk="0" hangingPunct="0">
              <a:buFont typeface="Wingdings" pitchFamily="2" charset="2"/>
              <a:buChar char="v"/>
              <a:defRPr/>
            </a:pPr>
            <a:r>
              <a:rPr lang="en-US" dirty="0">
                <a:solidFill>
                  <a:schemeClr val="tx1">
                    <a:lumMod val="95000"/>
                    <a:lumOff val="5000"/>
                  </a:schemeClr>
                </a:solidFill>
              </a:rPr>
              <a:t> </a:t>
            </a:r>
            <a:r>
              <a:rPr lang="en-US" dirty="0" err="1">
                <a:solidFill>
                  <a:schemeClr val="tx1">
                    <a:lumMod val="95000"/>
                    <a:lumOff val="5000"/>
                  </a:schemeClr>
                </a:solidFill>
              </a:rPr>
              <a:t>Sikap</a:t>
            </a:r>
            <a:endParaRPr lang="en-US" dirty="0">
              <a:solidFill>
                <a:schemeClr val="tx1">
                  <a:lumMod val="95000"/>
                  <a:lumOff val="5000"/>
                </a:schemeClr>
              </a:solidFill>
            </a:endParaRPr>
          </a:p>
          <a:p>
            <a:pPr eaLnBrk="0" hangingPunct="0">
              <a:buFont typeface="Wingdings" pitchFamily="2" charset="2"/>
              <a:buChar char="v"/>
              <a:defRPr/>
            </a:pPr>
            <a:r>
              <a:rPr lang="en-US" dirty="0">
                <a:solidFill>
                  <a:schemeClr val="tx1">
                    <a:lumMod val="95000"/>
                    <a:lumOff val="5000"/>
                  </a:schemeClr>
                </a:solidFill>
              </a:rPr>
              <a:t> </a:t>
            </a:r>
            <a:r>
              <a:rPr lang="en-US" dirty="0" err="1">
                <a:solidFill>
                  <a:schemeClr val="tx1">
                    <a:lumMod val="95000"/>
                    <a:lumOff val="5000"/>
                  </a:schemeClr>
                </a:solidFill>
              </a:rPr>
              <a:t>Gagasan</a:t>
            </a:r>
            <a:endParaRPr lang="en-US" dirty="0">
              <a:solidFill>
                <a:schemeClr val="tx1">
                  <a:lumMod val="95000"/>
                  <a:lumOff val="5000"/>
                </a:schemeClr>
              </a:solidFill>
            </a:endParaRPr>
          </a:p>
          <a:p>
            <a:pPr eaLnBrk="0" hangingPunct="0">
              <a:buFont typeface="Wingdings" pitchFamily="2" charset="2"/>
              <a:buChar char="v"/>
              <a:defRPr/>
            </a:pPr>
            <a:r>
              <a:rPr lang="en-US" dirty="0">
                <a:solidFill>
                  <a:schemeClr val="tx1">
                    <a:lumMod val="95000"/>
                    <a:lumOff val="5000"/>
                  </a:schemeClr>
                </a:solidFill>
              </a:rPr>
              <a:t> </a:t>
            </a:r>
            <a:r>
              <a:rPr lang="en-US" dirty="0" err="1">
                <a:solidFill>
                  <a:schemeClr val="tx1">
                    <a:lumMod val="95000"/>
                    <a:lumOff val="5000"/>
                  </a:schemeClr>
                </a:solidFill>
              </a:rPr>
              <a:t>Tipe</a:t>
            </a:r>
            <a:r>
              <a:rPr lang="en-US" dirty="0">
                <a:solidFill>
                  <a:schemeClr val="tx1">
                    <a:lumMod val="95000"/>
                    <a:lumOff val="5000"/>
                  </a:schemeClr>
                </a:solidFill>
              </a:rPr>
              <a:t> </a:t>
            </a:r>
            <a:r>
              <a:rPr lang="en-US" dirty="0" err="1">
                <a:solidFill>
                  <a:schemeClr val="tx1">
                    <a:lumMod val="95000"/>
                    <a:lumOff val="5000"/>
                  </a:schemeClr>
                </a:solidFill>
              </a:rPr>
              <a:t>Kepribadian</a:t>
            </a:r>
            <a:endParaRPr lang="en-US" dirty="0">
              <a:solidFill>
                <a:schemeClr val="tx1">
                  <a:lumMod val="95000"/>
                  <a:lumOff val="5000"/>
                </a:schemeClr>
              </a:solidFill>
            </a:endParaRPr>
          </a:p>
          <a:p>
            <a:pPr eaLnBrk="0" hangingPunct="0">
              <a:buFont typeface="Wingdings" pitchFamily="2" charset="2"/>
              <a:buChar char="v"/>
              <a:defRPr/>
            </a:pPr>
            <a:r>
              <a:rPr lang="en-US" dirty="0">
                <a:solidFill>
                  <a:schemeClr val="tx1">
                    <a:lumMod val="95000"/>
                    <a:lumOff val="5000"/>
                  </a:schemeClr>
                </a:solidFill>
              </a:rPr>
              <a:t> </a:t>
            </a:r>
            <a:r>
              <a:rPr lang="en-US" dirty="0" err="1">
                <a:solidFill>
                  <a:schemeClr val="tx1">
                    <a:lumMod val="95000"/>
                    <a:lumOff val="5000"/>
                  </a:schemeClr>
                </a:solidFill>
              </a:rPr>
              <a:t>Gagasan</a:t>
            </a:r>
            <a:r>
              <a:rPr lang="en-US" dirty="0">
                <a:solidFill>
                  <a:schemeClr val="tx1">
                    <a:lumMod val="95000"/>
                    <a:lumOff val="5000"/>
                  </a:schemeClr>
                </a:solidFill>
              </a:rPr>
              <a:t> </a:t>
            </a:r>
            <a:r>
              <a:rPr lang="en-US" dirty="0" err="1">
                <a:solidFill>
                  <a:schemeClr val="tx1">
                    <a:lumMod val="95000"/>
                    <a:lumOff val="5000"/>
                  </a:schemeClr>
                </a:solidFill>
              </a:rPr>
              <a:t>Ringkasan</a:t>
            </a:r>
            <a:r>
              <a:rPr lang="en-US" dirty="0">
                <a:solidFill>
                  <a:schemeClr val="tx1">
                    <a:lumMod val="95000"/>
                    <a:lumOff val="5000"/>
                  </a:schemeClr>
                </a:solidFill>
              </a:rPr>
              <a:t> (co agama)</a:t>
            </a:r>
          </a:p>
        </p:txBody>
      </p:sp>
      <p:sp>
        <p:nvSpPr>
          <p:cNvPr id="8" name="TextBox 7"/>
          <p:cNvSpPr txBox="1"/>
          <p:nvPr/>
        </p:nvSpPr>
        <p:spPr>
          <a:xfrm>
            <a:off x="4071938" y="4071938"/>
            <a:ext cx="3929062" cy="1754187"/>
          </a:xfrm>
          <a:prstGeom prst="rect">
            <a:avLst/>
          </a:prstGeom>
          <a:blipFill>
            <a:blip r:embed="rId3"/>
            <a:tile tx="0" ty="0" sx="100000" sy="100000" flip="none" algn="tl"/>
          </a:blipFill>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eaLnBrk="0" hangingPunct="0">
              <a:defRPr/>
            </a:pPr>
            <a:r>
              <a:rPr lang="en-US" dirty="0" err="1">
                <a:solidFill>
                  <a:schemeClr val="tx1">
                    <a:lumMod val="95000"/>
                    <a:lumOff val="5000"/>
                  </a:schemeClr>
                </a:solidFill>
              </a:rPr>
              <a:t>Mencakup</a:t>
            </a:r>
            <a:r>
              <a:rPr lang="en-US" dirty="0">
                <a:solidFill>
                  <a:schemeClr val="tx1">
                    <a:lumMod val="95000"/>
                    <a:lumOff val="5000"/>
                  </a:schemeClr>
                </a:solidFill>
              </a:rPr>
              <a:t> </a:t>
            </a:r>
            <a:r>
              <a:rPr lang="en-US" dirty="0" err="1">
                <a:solidFill>
                  <a:schemeClr val="tx1">
                    <a:lumMod val="95000"/>
                    <a:lumOff val="5000"/>
                  </a:schemeClr>
                </a:solidFill>
              </a:rPr>
              <a:t>benda-benda</a:t>
            </a:r>
            <a:r>
              <a:rPr lang="en-US" dirty="0">
                <a:solidFill>
                  <a:schemeClr val="tx1">
                    <a:lumMod val="95000"/>
                    <a:lumOff val="5000"/>
                  </a:schemeClr>
                </a:solidFill>
              </a:rPr>
              <a:t> </a:t>
            </a:r>
            <a:r>
              <a:rPr lang="en-US" dirty="0" err="1">
                <a:solidFill>
                  <a:schemeClr val="tx1">
                    <a:lumMod val="95000"/>
                    <a:lumOff val="5000"/>
                  </a:schemeClr>
                </a:solidFill>
              </a:rPr>
              <a:t>seperti</a:t>
            </a:r>
            <a:r>
              <a:rPr lang="en-US" dirty="0">
                <a:solidFill>
                  <a:schemeClr val="tx1">
                    <a:lumMod val="95000"/>
                    <a:lumOff val="5000"/>
                  </a:schemeClr>
                </a:solidFill>
              </a:rPr>
              <a:t>: </a:t>
            </a:r>
          </a:p>
          <a:p>
            <a:pPr eaLnBrk="0" hangingPunct="0">
              <a:buFont typeface="Wingdings" pitchFamily="2" charset="2"/>
              <a:buChar char="v"/>
              <a:defRPr/>
            </a:pPr>
            <a:r>
              <a:rPr lang="en-US" dirty="0">
                <a:solidFill>
                  <a:schemeClr val="tx1">
                    <a:lumMod val="95000"/>
                    <a:lumOff val="5000"/>
                  </a:schemeClr>
                </a:solidFill>
              </a:rPr>
              <a:t> </a:t>
            </a:r>
            <a:r>
              <a:rPr lang="en-US" dirty="0" err="1">
                <a:solidFill>
                  <a:schemeClr val="tx1">
                    <a:lumMod val="95000"/>
                    <a:lumOff val="5000"/>
                  </a:schemeClr>
                </a:solidFill>
              </a:rPr>
              <a:t>Buku</a:t>
            </a:r>
            <a:endParaRPr lang="en-US" dirty="0">
              <a:solidFill>
                <a:schemeClr val="tx1">
                  <a:lumMod val="95000"/>
                  <a:lumOff val="5000"/>
                </a:schemeClr>
              </a:solidFill>
            </a:endParaRPr>
          </a:p>
          <a:p>
            <a:pPr eaLnBrk="0" hangingPunct="0">
              <a:buFont typeface="Wingdings" pitchFamily="2" charset="2"/>
              <a:buChar char="v"/>
              <a:defRPr/>
            </a:pPr>
            <a:r>
              <a:rPr lang="en-US" dirty="0">
                <a:solidFill>
                  <a:schemeClr val="tx1">
                    <a:lumMod val="95000"/>
                    <a:lumOff val="5000"/>
                  </a:schemeClr>
                </a:solidFill>
              </a:rPr>
              <a:t> </a:t>
            </a:r>
            <a:r>
              <a:rPr lang="en-US" dirty="0" err="1">
                <a:solidFill>
                  <a:schemeClr val="tx1">
                    <a:lumMod val="95000"/>
                    <a:lumOff val="5000"/>
                  </a:schemeClr>
                </a:solidFill>
              </a:rPr>
              <a:t>Komputer</a:t>
            </a:r>
            <a:r>
              <a:rPr lang="en-US" dirty="0">
                <a:solidFill>
                  <a:schemeClr val="tx1">
                    <a:lumMod val="95000"/>
                    <a:lumOff val="5000"/>
                  </a:schemeClr>
                </a:solidFill>
              </a:rPr>
              <a:t> </a:t>
            </a:r>
          </a:p>
          <a:p>
            <a:pPr eaLnBrk="0" hangingPunct="0">
              <a:buFont typeface="Wingdings" pitchFamily="2" charset="2"/>
              <a:buChar char="v"/>
              <a:defRPr/>
            </a:pPr>
            <a:r>
              <a:rPr lang="en-US" dirty="0">
                <a:solidFill>
                  <a:schemeClr val="tx1">
                    <a:lumMod val="95000"/>
                    <a:lumOff val="5000"/>
                  </a:schemeClr>
                </a:solidFill>
              </a:rPr>
              <a:t> </a:t>
            </a:r>
            <a:r>
              <a:rPr lang="en-US" dirty="0" err="1">
                <a:solidFill>
                  <a:schemeClr val="tx1">
                    <a:lumMod val="95000"/>
                    <a:lumOff val="5000"/>
                  </a:schemeClr>
                </a:solidFill>
              </a:rPr>
              <a:t>Peralatan</a:t>
            </a:r>
            <a:endParaRPr lang="en-US" dirty="0">
              <a:solidFill>
                <a:schemeClr val="tx1">
                  <a:lumMod val="95000"/>
                  <a:lumOff val="5000"/>
                </a:schemeClr>
              </a:solidFill>
            </a:endParaRPr>
          </a:p>
          <a:p>
            <a:pPr eaLnBrk="0" hangingPunct="0">
              <a:buFont typeface="Wingdings" pitchFamily="2" charset="2"/>
              <a:buChar char="v"/>
              <a:defRPr/>
            </a:pPr>
            <a:r>
              <a:rPr lang="en-US" dirty="0">
                <a:solidFill>
                  <a:schemeClr val="tx1">
                    <a:lumMod val="95000"/>
                    <a:lumOff val="5000"/>
                  </a:schemeClr>
                </a:solidFill>
              </a:rPr>
              <a:t> </a:t>
            </a:r>
            <a:r>
              <a:rPr lang="en-US" dirty="0" err="1">
                <a:solidFill>
                  <a:schemeClr val="tx1">
                    <a:lumMod val="95000"/>
                    <a:lumOff val="5000"/>
                  </a:schemeClr>
                </a:solidFill>
              </a:rPr>
              <a:t>Gedung</a:t>
            </a:r>
            <a:endParaRPr lang="en-US" dirty="0">
              <a:solidFill>
                <a:schemeClr val="tx1">
                  <a:lumMod val="95000"/>
                  <a:lumOff val="5000"/>
                </a:schemeClr>
              </a:solidFill>
            </a:endParaRPr>
          </a:p>
          <a:p>
            <a:pPr eaLnBrk="0" hangingPunct="0">
              <a:buFont typeface="Wingdings" pitchFamily="2" charset="2"/>
              <a:buChar char="v"/>
              <a:defRPr/>
            </a:pPr>
            <a:r>
              <a:rPr lang="en-US" dirty="0">
                <a:solidFill>
                  <a:schemeClr val="tx1">
                    <a:lumMod val="95000"/>
                    <a:lumOff val="5000"/>
                  </a:schemeClr>
                </a:solidFill>
              </a:rPr>
              <a:t> </a:t>
            </a:r>
            <a:r>
              <a:rPr lang="en-US" dirty="0" err="1">
                <a:solidFill>
                  <a:schemeClr val="tx1">
                    <a:lumMod val="95000"/>
                    <a:lumOff val="5000"/>
                  </a:schemeClr>
                </a:solidFill>
              </a:rPr>
              <a:t>Produk</a:t>
            </a:r>
            <a:r>
              <a:rPr lang="en-US" dirty="0">
                <a:solidFill>
                  <a:schemeClr val="tx1">
                    <a:lumMod val="95000"/>
                    <a:lumOff val="5000"/>
                  </a:schemeClr>
                </a:solidFill>
              </a:rPr>
              <a:t> </a:t>
            </a:r>
            <a:r>
              <a:rPr lang="en-US" dirty="0" err="1">
                <a:solidFill>
                  <a:schemeClr val="tx1">
                    <a:lumMod val="95000"/>
                    <a:lumOff val="5000"/>
                  </a:schemeClr>
                </a:solidFill>
              </a:rPr>
              <a:t>spesifik</a:t>
            </a:r>
            <a:r>
              <a:rPr lang="en-US" dirty="0">
                <a:solidFill>
                  <a:schemeClr val="tx1">
                    <a:lumMod val="95000"/>
                    <a:lumOff val="5000"/>
                  </a:schemeClr>
                </a:solidFill>
              </a:rPr>
              <a:t> (Co. Jeans Levis)</a:t>
            </a:r>
          </a:p>
        </p:txBody>
      </p:sp>
      <p:cxnSp>
        <p:nvCxnSpPr>
          <p:cNvPr id="12" name="Straight Connector 11"/>
          <p:cNvCxnSpPr/>
          <p:nvPr/>
        </p:nvCxnSpPr>
        <p:spPr>
          <a:xfrm rot="5400000" flipH="1" flipV="1">
            <a:off x="463550" y="2820988"/>
            <a:ext cx="928687"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465138" y="4464050"/>
            <a:ext cx="928688"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28688" y="2357438"/>
            <a:ext cx="928687" cy="15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28688" y="4929188"/>
            <a:ext cx="928687" cy="158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071813" y="2357438"/>
            <a:ext cx="1000125" cy="1587"/>
          </a:xfrm>
          <a:prstGeom prst="line">
            <a:avLst/>
          </a:prstGeom>
          <a:ln>
            <a:solidFill>
              <a:schemeClr val="tx1"/>
            </a:solidFill>
          </a:ln>
        </p:spPr>
        <p:style>
          <a:lnRef idx="2">
            <a:schemeClr val="accent2"/>
          </a:lnRef>
          <a:fillRef idx="0">
            <a:schemeClr val="accent2"/>
          </a:fillRef>
          <a:effectRef idx="1">
            <a:schemeClr val="accent2"/>
          </a:effectRef>
          <a:fontRef idx="minor">
            <a:schemeClr val="tx1"/>
          </a:fontRef>
        </p:style>
      </p:cxnSp>
      <p:cxnSp>
        <p:nvCxnSpPr>
          <p:cNvPr id="29" name="Straight Connector 28"/>
          <p:cNvCxnSpPr/>
          <p:nvPr/>
        </p:nvCxnSpPr>
        <p:spPr>
          <a:xfrm>
            <a:off x="3071813" y="4927600"/>
            <a:ext cx="1000125" cy="1588"/>
          </a:xfrm>
          <a:prstGeom prst="line">
            <a:avLst/>
          </a:prstGeom>
          <a:ln w="6350">
            <a:solidFill>
              <a:schemeClr val="tx1"/>
            </a:solidFill>
          </a:ln>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a:xfrm>
            <a:off x="612775" y="228600"/>
            <a:ext cx="8153400" cy="990600"/>
          </a:xfrm>
        </p:spPr>
        <p:txBody>
          <a:bodyPr/>
          <a:lstStyle/>
          <a:p>
            <a:pPr eaLnBrk="1" hangingPunct="1"/>
            <a:r>
              <a:rPr lang="en-US" sz="2400" smtClean="0">
                <a:latin typeface="Bradley Hand ITC" pitchFamily="66" charset="0"/>
              </a:rPr>
              <a:t>Pengaruh  lingkungan </a:t>
            </a:r>
            <a:endParaRPr lang="en-US" sz="2400" smtClean="0"/>
          </a:p>
        </p:txBody>
      </p:sp>
      <p:sp>
        <p:nvSpPr>
          <p:cNvPr id="140291" name="Content Placeholder 2"/>
          <p:cNvSpPr>
            <a:spLocks noGrp="1"/>
          </p:cNvSpPr>
          <p:nvPr>
            <p:ph idx="1"/>
          </p:nvPr>
        </p:nvSpPr>
        <p:spPr>
          <a:xfrm>
            <a:off x="612775" y="1285875"/>
            <a:ext cx="8153400" cy="4495800"/>
          </a:xfrm>
          <a:blipFill dpi="0" rotWithShape="1">
            <a:blip r:embed="rId2"/>
            <a:srcRect/>
            <a:tile tx="0" ty="0" sx="100000" sy="100000" flip="none" algn="tl"/>
          </a:blipFill>
        </p:spPr>
        <p:txBody>
          <a:bodyPr/>
          <a:lstStyle/>
          <a:p>
            <a:pPr marL="319088" indent="-319088" eaLnBrk="1" hangingPunct="1">
              <a:lnSpc>
                <a:spcPct val="160000"/>
              </a:lnSpc>
              <a:spcBef>
                <a:spcPct val="0"/>
              </a:spcBef>
              <a:buFont typeface="Wingdings 2" pitchFamily="18" charset="2"/>
              <a:buNone/>
            </a:pPr>
            <a:r>
              <a:rPr lang="en-US" sz="2400" smtClean="0">
                <a:latin typeface="Footlight MT Light" pitchFamily="18" charset="0"/>
              </a:rPr>
              <a:t>Unsur-unsur Budaya:</a:t>
            </a:r>
          </a:p>
          <a:p>
            <a:pPr marL="319088" indent="-319088" eaLnBrk="1" hangingPunct="1">
              <a:lnSpc>
                <a:spcPct val="160000"/>
              </a:lnSpc>
              <a:spcBef>
                <a:spcPct val="0"/>
              </a:spcBef>
              <a:buClr>
                <a:srgbClr val="008000"/>
              </a:buClr>
              <a:buFont typeface="Wingdings" pitchFamily="2" charset="2"/>
              <a:buChar char="Ø"/>
            </a:pPr>
            <a:r>
              <a:rPr lang="en-US" sz="2400" smtClean="0">
                <a:latin typeface="Footlight MT Light" pitchFamily="18" charset="0"/>
              </a:rPr>
              <a:t>Nilai (</a:t>
            </a:r>
            <a:r>
              <a:rPr lang="en-US" sz="2400" i="1" smtClean="0">
                <a:latin typeface="Footlight MT Light" pitchFamily="18" charset="0"/>
              </a:rPr>
              <a:t>Value</a:t>
            </a:r>
            <a:r>
              <a:rPr lang="en-US" sz="2400" smtClean="0">
                <a:latin typeface="Footlight MT Light" pitchFamily="18" charset="0"/>
              </a:rPr>
              <a:t>)</a:t>
            </a:r>
          </a:p>
          <a:p>
            <a:pPr marL="319088" indent="-319088" eaLnBrk="1" hangingPunct="1">
              <a:lnSpc>
                <a:spcPct val="160000"/>
              </a:lnSpc>
              <a:spcBef>
                <a:spcPct val="0"/>
              </a:spcBef>
              <a:buClr>
                <a:srgbClr val="008000"/>
              </a:buClr>
              <a:buFont typeface="Wingdings" pitchFamily="2" charset="2"/>
              <a:buChar char="Ø"/>
            </a:pPr>
            <a:r>
              <a:rPr lang="en-US" sz="2400" smtClean="0">
                <a:latin typeface="Footlight MT Light" pitchFamily="18" charset="0"/>
              </a:rPr>
              <a:t>Norma (</a:t>
            </a:r>
            <a:r>
              <a:rPr lang="en-US" sz="2400" i="1" smtClean="0">
                <a:latin typeface="Footlight MT Light" pitchFamily="18" charset="0"/>
              </a:rPr>
              <a:t>Norms</a:t>
            </a:r>
            <a:r>
              <a:rPr lang="en-US" sz="2400" smtClean="0">
                <a:latin typeface="Footlight MT Light" pitchFamily="18" charset="0"/>
              </a:rPr>
              <a:t>)</a:t>
            </a:r>
          </a:p>
          <a:p>
            <a:pPr marL="319088" indent="-319088" eaLnBrk="1" hangingPunct="1">
              <a:lnSpc>
                <a:spcPct val="160000"/>
              </a:lnSpc>
              <a:spcBef>
                <a:spcPct val="0"/>
              </a:spcBef>
              <a:buClr>
                <a:srgbClr val="008000"/>
              </a:buClr>
              <a:buFont typeface="Wingdings" pitchFamily="2" charset="2"/>
              <a:buChar char="Ø"/>
            </a:pPr>
            <a:r>
              <a:rPr lang="en-US" sz="2400" smtClean="0">
                <a:latin typeface="Footlight MT Light" pitchFamily="18" charset="0"/>
              </a:rPr>
              <a:t>Kebiasaan (</a:t>
            </a:r>
            <a:r>
              <a:rPr lang="en-US" sz="2400" i="1" smtClean="0">
                <a:latin typeface="Footlight MT Light" pitchFamily="18" charset="0"/>
              </a:rPr>
              <a:t>Customs</a:t>
            </a:r>
            <a:r>
              <a:rPr lang="en-US" sz="2400" smtClean="0">
                <a:latin typeface="Footlight MT Light" pitchFamily="18" charset="0"/>
              </a:rPr>
              <a:t>)</a:t>
            </a:r>
          </a:p>
          <a:p>
            <a:pPr marL="319088" indent="-319088" eaLnBrk="1" hangingPunct="1">
              <a:lnSpc>
                <a:spcPct val="160000"/>
              </a:lnSpc>
              <a:spcBef>
                <a:spcPct val="0"/>
              </a:spcBef>
              <a:buClr>
                <a:srgbClr val="008000"/>
              </a:buClr>
              <a:buFont typeface="Wingdings" pitchFamily="2" charset="2"/>
              <a:buChar char="Ø"/>
            </a:pPr>
            <a:r>
              <a:rPr lang="en-US" sz="2400" smtClean="0">
                <a:latin typeface="Footlight MT Light" pitchFamily="18" charset="0"/>
              </a:rPr>
              <a:t>Larangan  (</a:t>
            </a:r>
            <a:r>
              <a:rPr lang="en-US" sz="2400" i="1" smtClean="0">
                <a:latin typeface="Footlight MT Light" pitchFamily="18" charset="0"/>
              </a:rPr>
              <a:t>Mores</a:t>
            </a:r>
            <a:r>
              <a:rPr lang="en-US" sz="2400" smtClean="0">
                <a:latin typeface="Footlight MT Light" pitchFamily="18" charset="0"/>
              </a:rPr>
              <a:t>)</a:t>
            </a:r>
          </a:p>
          <a:p>
            <a:pPr marL="319088" indent="-319088" eaLnBrk="1" hangingPunct="1">
              <a:lnSpc>
                <a:spcPct val="160000"/>
              </a:lnSpc>
              <a:spcBef>
                <a:spcPct val="0"/>
              </a:spcBef>
              <a:buClr>
                <a:srgbClr val="008000"/>
              </a:buClr>
              <a:buFont typeface="Wingdings" pitchFamily="2" charset="2"/>
              <a:buChar char="Ø"/>
            </a:pPr>
            <a:r>
              <a:rPr lang="en-US" sz="2400" smtClean="0">
                <a:latin typeface="Footlight MT Light" pitchFamily="18" charset="0"/>
              </a:rPr>
              <a:t>Konvensi  (</a:t>
            </a:r>
            <a:r>
              <a:rPr lang="en-US" sz="2400" i="1" smtClean="0">
                <a:latin typeface="Footlight MT Light" pitchFamily="18" charset="0"/>
              </a:rPr>
              <a:t>Conventions</a:t>
            </a:r>
            <a:r>
              <a:rPr lang="en-US" sz="2400" smtClean="0">
                <a:latin typeface="Footlight MT Light" pitchFamily="18" charset="0"/>
              </a:rPr>
              <a:t>)</a:t>
            </a:r>
          </a:p>
          <a:p>
            <a:pPr marL="319088" indent="-319088" eaLnBrk="1" hangingPunct="1">
              <a:lnSpc>
                <a:spcPct val="160000"/>
              </a:lnSpc>
              <a:spcBef>
                <a:spcPct val="0"/>
              </a:spcBef>
              <a:buClr>
                <a:srgbClr val="008000"/>
              </a:buClr>
              <a:buFont typeface="Wingdings" pitchFamily="2" charset="2"/>
              <a:buChar char="Ø"/>
            </a:pPr>
            <a:r>
              <a:rPr lang="en-US" sz="2400" smtClean="0">
                <a:latin typeface="Footlight MT Light" pitchFamily="18" charset="0"/>
              </a:rPr>
              <a:t>Mitos</a:t>
            </a:r>
          </a:p>
          <a:p>
            <a:pPr marL="319088" indent="-319088" eaLnBrk="1" hangingPunct="1">
              <a:lnSpc>
                <a:spcPct val="160000"/>
              </a:lnSpc>
              <a:spcBef>
                <a:spcPct val="0"/>
              </a:spcBef>
              <a:buClr>
                <a:srgbClr val="008000"/>
              </a:buClr>
              <a:buFont typeface="Wingdings" pitchFamily="2" charset="2"/>
              <a:buChar char="Ø"/>
            </a:pPr>
            <a:r>
              <a:rPr lang="en-US" sz="2400" smtClean="0">
                <a:latin typeface="Footlight MT Light" pitchFamily="18" charset="0"/>
              </a:rPr>
              <a:t>Simbol (</a:t>
            </a:r>
            <a:r>
              <a:rPr lang="en-US" sz="2400" i="1" smtClean="0">
                <a:latin typeface="Footlight MT Light" pitchFamily="18" charset="0"/>
              </a:rPr>
              <a:t>Symbols</a:t>
            </a:r>
            <a:r>
              <a:rPr lang="en-US" sz="2400" smtClean="0">
                <a:latin typeface="Footlight MT Light" pitchFamily="18" charset="0"/>
              </a:rPr>
              <a:t>)</a:t>
            </a:r>
          </a:p>
          <a:p>
            <a:pPr marL="319088" indent="-319088" algn="r" eaLnBrk="1" hangingPunct="1">
              <a:lnSpc>
                <a:spcPct val="160000"/>
              </a:lnSpc>
              <a:spcBef>
                <a:spcPct val="0"/>
              </a:spcBef>
              <a:buClr>
                <a:srgbClr val="008000"/>
              </a:buClr>
              <a:buFont typeface="Wingdings 2" pitchFamily="18" charset="2"/>
              <a:buNone/>
            </a:pPr>
            <a:r>
              <a:rPr lang="en-US" sz="2400" smtClean="0">
                <a:latin typeface="Freestyle Script" pitchFamily="66" charset="0"/>
              </a:rPr>
              <a:t>(U. Sumarwan, 2000)</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a:xfrm>
            <a:off x="612775" y="228600"/>
            <a:ext cx="8153400" cy="990600"/>
          </a:xfrm>
        </p:spPr>
        <p:txBody>
          <a:bodyPr/>
          <a:lstStyle/>
          <a:p>
            <a:pPr eaLnBrk="1" hangingPunct="1"/>
            <a:r>
              <a:rPr lang="en-US" sz="2400" smtClean="0">
                <a:latin typeface="Bradley Hand ITC" pitchFamily="66" charset="0"/>
              </a:rPr>
              <a:t>Pengaruh  lingkungan (Budaya)</a:t>
            </a:r>
            <a:endParaRPr lang="en-US" sz="2400" smtClean="0"/>
          </a:p>
        </p:txBody>
      </p:sp>
      <p:sp>
        <p:nvSpPr>
          <p:cNvPr id="3" name="Content Placeholder 2"/>
          <p:cNvSpPr>
            <a:spLocks noGrp="1"/>
          </p:cNvSpPr>
          <p:nvPr>
            <p:ph idx="1"/>
          </p:nvPr>
        </p:nvSpPr>
        <p:spPr>
          <a:xfrm>
            <a:off x="571500" y="1214438"/>
            <a:ext cx="7858125" cy="4527550"/>
          </a:xfrm>
          <a:blipFill>
            <a:blip r:embed="rId2"/>
            <a:tile tx="0" ty="0" sx="100000" sy="100000" flip="none" algn="tl"/>
          </a:blipFill>
          <a:ln>
            <a:solidFill>
              <a:schemeClr val="accent3">
                <a:lumMod val="75000"/>
              </a:schemeClr>
            </a:solidFill>
          </a:ln>
        </p:spPr>
        <p:txBody>
          <a:bodyPr rtlCol="0">
            <a:normAutofit/>
          </a:bodyPr>
          <a:lstStyle/>
          <a:p>
            <a:pPr marL="274320" indent="-274320" eaLnBrk="1" fontAlgn="auto" hangingPunct="1">
              <a:lnSpc>
                <a:spcPct val="150000"/>
              </a:lnSpc>
              <a:spcBef>
                <a:spcPts val="0"/>
              </a:spcBef>
              <a:spcAft>
                <a:spcPts val="0"/>
              </a:spcAft>
              <a:buFont typeface="Wingdings 2"/>
              <a:buNone/>
              <a:defRPr/>
            </a:pPr>
            <a:r>
              <a:rPr lang="en-US" sz="2800" dirty="0" smtClean="0">
                <a:latin typeface="Footlight MT Light" pitchFamily="18" charset="0"/>
              </a:rPr>
              <a:t>KONSUMEN MENDAPATKAN NILAI MEREKA</a:t>
            </a:r>
          </a:p>
          <a:p>
            <a:pPr marL="274320" indent="-274320" eaLnBrk="1" fontAlgn="auto" hangingPunct="1">
              <a:lnSpc>
                <a:spcPct val="150000"/>
              </a:lnSpc>
              <a:spcBef>
                <a:spcPts val="0"/>
              </a:spcBef>
              <a:spcAft>
                <a:spcPts val="0"/>
              </a:spcAft>
              <a:buClr>
                <a:srgbClr val="FF0000"/>
              </a:buClr>
              <a:buFont typeface="Arial" pitchFamily="34" charset="0"/>
              <a:buChar char="•"/>
              <a:defRPr/>
            </a:pPr>
            <a:r>
              <a:rPr lang="en-US" sz="2800" dirty="0" err="1" smtClean="0">
                <a:latin typeface="Footlight MT Light" pitchFamily="18" charset="0"/>
              </a:rPr>
              <a:t>Budaya</a:t>
            </a:r>
            <a:r>
              <a:rPr lang="en-US" sz="2800" dirty="0" smtClean="0">
                <a:latin typeface="Footlight MT Light" pitchFamily="18" charset="0"/>
              </a:rPr>
              <a:t> </a:t>
            </a:r>
            <a:r>
              <a:rPr lang="en-US" sz="2800" dirty="0" err="1" smtClean="0">
                <a:latin typeface="Footlight MT Light" pitchFamily="18" charset="0"/>
              </a:rPr>
              <a:t>dipelajari</a:t>
            </a:r>
            <a:endParaRPr lang="en-US" sz="2800" dirty="0" smtClean="0">
              <a:latin typeface="Footlight MT Light" pitchFamily="18" charset="0"/>
            </a:endParaRPr>
          </a:p>
          <a:p>
            <a:pPr marL="274320" indent="-274320" eaLnBrk="1" fontAlgn="auto" hangingPunct="1">
              <a:lnSpc>
                <a:spcPct val="150000"/>
              </a:lnSpc>
              <a:spcBef>
                <a:spcPts val="0"/>
              </a:spcBef>
              <a:spcAft>
                <a:spcPts val="0"/>
              </a:spcAft>
              <a:buClr>
                <a:srgbClr val="FF0000"/>
              </a:buClr>
              <a:buFont typeface="Arial" pitchFamily="34" charset="0"/>
              <a:buChar char="•"/>
              <a:defRPr/>
            </a:pPr>
            <a:r>
              <a:rPr lang="en-US" sz="2800" dirty="0" err="1" smtClean="0">
                <a:latin typeface="Footlight MT Light" pitchFamily="18" charset="0"/>
              </a:rPr>
              <a:t>Budaya</a:t>
            </a:r>
            <a:r>
              <a:rPr lang="en-US" sz="2800" dirty="0" smtClean="0">
                <a:latin typeface="Footlight MT Light" pitchFamily="18" charset="0"/>
              </a:rPr>
              <a:t> </a:t>
            </a:r>
            <a:r>
              <a:rPr lang="en-US" sz="2800" dirty="0" err="1" smtClean="0">
                <a:latin typeface="Footlight MT Light" pitchFamily="18" charset="0"/>
              </a:rPr>
              <a:t>ditanamkan</a:t>
            </a:r>
            <a:endParaRPr lang="en-US" sz="2800" dirty="0" smtClean="0">
              <a:latin typeface="Footlight MT Light" pitchFamily="18" charset="0"/>
            </a:endParaRPr>
          </a:p>
          <a:p>
            <a:pPr marL="274320" indent="-274320" eaLnBrk="1" fontAlgn="auto" hangingPunct="1">
              <a:lnSpc>
                <a:spcPct val="150000"/>
              </a:lnSpc>
              <a:spcBef>
                <a:spcPts val="0"/>
              </a:spcBef>
              <a:spcAft>
                <a:spcPts val="0"/>
              </a:spcAft>
              <a:buClr>
                <a:srgbClr val="FF0000"/>
              </a:buClr>
              <a:buFont typeface="Arial" pitchFamily="34" charset="0"/>
              <a:buChar char="•"/>
              <a:defRPr/>
            </a:pPr>
            <a:r>
              <a:rPr lang="en-US" sz="2800" dirty="0" err="1" smtClean="0">
                <a:latin typeface="Footlight MT Light" pitchFamily="18" charset="0"/>
              </a:rPr>
              <a:t>Budaya</a:t>
            </a:r>
            <a:r>
              <a:rPr lang="en-US" sz="2800" dirty="0" smtClean="0">
                <a:latin typeface="Footlight MT Light" pitchFamily="18" charset="0"/>
              </a:rPr>
              <a:t> </a:t>
            </a:r>
            <a:r>
              <a:rPr lang="en-US" sz="2800" dirty="0" err="1" smtClean="0">
                <a:latin typeface="Footlight MT Light" pitchFamily="18" charset="0"/>
              </a:rPr>
              <a:t>mengganjar</a:t>
            </a:r>
            <a:r>
              <a:rPr lang="en-US" sz="2800" dirty="0" smtClean="0">
                <a:latin typeface="Footlight MT Light" pitchFamily="18" charset="0"/>
              </a:rPr>
              <a:t> </a:t>
            </a:r>
            <a:r>
              <a:rPr lang="en-US" sz="2800" dirty="0" err="1" smtClean="0">
                <a:latin typeface="Footlight MT Light" pitchFamily="18" charset="0"/>
              </a:rPr>
              <a:t>respons</a:t>
            </a:r>
            <a:r>
              <a:rPr lang="en-US" sz="2800" dirty="0" smtClean="0">
                <a:latin typeface="Footlight MT Light" pitchFamily="18" charset="0"/>
              </a:rPr>
              <a:t> yang </a:t>
            </a:r>
            <a:r>
              <a:rPr lang="en-US" sz="2800" dirty="0" err="1" smtClean="0">
                <a:latin typeface="Footlight MT Light" pitchFamily="18" charset="0"/>
              </a:rPr>
              <a:t>memuaskan</a:t>
            </a:r>
            <a:r>
              <a:rPr lang="en-US" sz="2800" dirty="0" smtClean="0">
                <a:latin typeface="Footlight MT Light" pitchFamily="18" charset="0"/>
              </a:rPr>
              <a:t> </a:t>
            </a:r>
            <a:r>
              <a:rPr lang="en-US" sz="2800" dirty="0" err="1" smtClean="0">
                <a:latin typeface="Footlight MT Light" pitchFamily="18" charset="0"/>
              </a:rPr>
              <a:t>secara</a:t>
            </a:r>
            <a:r>
              <a:rPr lang="en-US" sz="2800" dirty="0" smtClean="0">
                <a:latin typeface="Footlight MT Light" pitchFamily="18" charset="0"/>
              </a:rPr>
              <a:t> </a:t>
            </a:r>
            <a:r>
              <a:rPr lang="en-US" sz="2800" dirty="0" err="1" smtClean="0">
                <a:latin typeface="Footlight MT Light" pitchFamily="18" charset="0"/>
              </a:rPr>
              <a:t>sosial</a:t>
            </a:r>
            <a:endParaRPr lang="en-US" sz="2800" dirty="0" smtClean="0">
              <a:latin typeface="Footlight MT Light" pitchFamily="18" charset="0"/>
            </a:endParaRPr>
          </a:p>
          <a:p>
            <a:pPr marL="274320" indent="-274320" eaLnBrk="1" fontAlgn="auto" hangingPunct="1">
              <a:lnSpc>
                <a:spcPct val="150000"/>
              </a:lnSpc>
              <a:spcBef>
                <a:spcPts val="0"/>
              </a:spcBef>
              <a:spcAft>
                <a:spcPts val="0"/>
              </a:spcAft>
              <a:buClr>
                <a:srgbClr val="FF0000"/>
              </a:buClr>
              <a:buFont typeface="Arial" pitchFamily="34" charset="0"/>
              <a:buChar char="•"/>
              <a:defRPr/>
            </a:pPr>
            <a:r>
              <a:rPr lang="en-US" sz="2800" dirty="0" err="1" smtClean="0">
                <a:latin typeface="Footlight MT Light" pitchFamily="18" charset="0"/>
              </a:rPr>
              <a:t>Budaya</a:t>
            </a:r>
            <a:r>
              <a:rPr lang="en-US" sz="2800" dirty="0" smtClean="0">
                <a:latin typeface="Footlight MT Light" pitchFamily="18" charset="0"/>
              </a:rPr>
              <a:t> </a:t>
            </a:r>
            <a:r>
              <a:rPr lang="en-US" sz="2800" dirty="0" err="1" smtClean="0">
                <a:latin typeface="Footlight MT Light" pitchFamily="18" charset="0"/>
              </a:rPr>
              <a:t>bersifat</a:t>
            </a:r>
            <a:r>
              <a:rPr lang="en-US" sz="2800" dirty="0" smtClean="0">
                <a:latin typeface="Footlight MT Light" pitchFamily="18" charset="0"/>
              </a:rPr>
              <a:t> </a:t>
            </a:r>
            <a:r>
              <a:rPr lang="en-US" sz="2800" dirty="0" err="1" smtClean="0">
                <a:latin typeface="Footlight MT Light" pitchFamily="18" charset="0"/>
              </a:rPr>
              <a:t>adaptif</a:t>
            </a:r>
            <a:endParaRPr lang="en-US" sz="2800" dirty="0" smtClean="0">
              <a:latin typeface="Footlight MT Light" pitchFamily="18" charset="0"/>
            </a:endParaRPr>
          </a:p>
          <a:p>
            <a:pPr marL="274320" indent="-274320" eaLnBrk="1" fontAlgn="auto" hangingPunct="1">
              <a:lnSpc>
                <a:spcPct val="150000"/>
              </a:lnSpc>
              <a:spcBef>
                <a:spcPts val="0"/>
              </a:spcBef>
              <a:spcAft>
                <a:spcPts val="0"/>
              </a:spcAft>
              <a:buFont typeface="Wingdings 2"/>
              <a:buNone/>
              <a:defRPr/>
            </a:pPr>
            <a:endParaRPr lang="en-US" sz="2800" dirty="0">
              <a:latin typeface="Footlight MT Light" pitchFamily="18" charset="0"/>
            </a:endParaRP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a:xfrm>
            <a:off x="612775" y="0"/>
            <a:ext cx="8153400" cy="990600"/>
          </a:xfrm>
        </p:spPr>
        <p:txBody>
          <a:bodyPr/>
          <a:lstStyle/>
          <a:p>
            <a:pPr eaLnBrk="1" hangingPunct="1"/>
            <a:r>
              <a:rPr lang="en-US" sz="2400" smtClean="0">
                <a:latin typeface="Bradley Hand ITC" pitchFamily="66" charset="0"/>
              </a:rPr>
              <a:t>Pengaruh  lingkungan (Budaya)</a:t>
            </a:r>
            <a:endParaRPr lang="en-US" sz="2400" smtClean="0"/>
          </a:p>
        </p:txBody>
      </p:sp>
      <p:sp>
        <p:nvSpPr>
          <p:cNvPr id="142339" name="Content Placeholder 2"/>
          <p:cNvSpPr>
            <a:spLocks noGrp="1"/>
          </p:cNvSpPr>
          <p:nvPr>
            <p:ph idx="1"/>
          </p:nvPr>
        </p:nvSpPr>
        <p:spPr>
          <a:xfrm>
            <a:off x="500063" y="785813"/>
            <a:ext cx="8358187" cy="5929312"/>
          </a:xfrm>
          <a:blipFill dpi="0" rotWithShape="1">
            <a:blip r:embed="rId2"/>
            <a:srcRect/>
            <a:tile tx="0" ty="0" sx="100000" sy="100000" flip="none" algn="tl"/>
          </a:blipFill>
        </p:spPr>
        <p:txBody>
          <a:bodyPr/>
          <a:lstStyle/>
          <a:p>
            <a:pPr marL="273050" indent="-273050" eaLnBrk="1" hangingPunct="1">
              <a:lnSpc>
                <a:spcPct val="150000"/>
              </a:lnSpc>
              <a:spcBef>
                <a:spcPct val="0"/>
              </a:spcBef>
              <a:buFont typeface="Wingdings 2" pitchFamily="18" charset="2"/>
              <a:buNone/>
            </a:pPr>
            <a:r>
              <a:rPr lang="en-US" sz="2300" smtClean="0">
                <a:latin typeface="Footlight MT Light" pitchFamily="18" charset="0"/>
              </a:rPr>
              <a:t>Sikap dan Perilaku yang dipengaruhi Budaya:</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Kesadaran diri dan ruang (</a:t>
            </a:r>
            <a:r>
              <a:rPr lang="en-US" sz="2300" i="1" smtClean="0">
                <a:latin typeface="Footlight MT Light" pitchFamily="18" charset="0"/>
              </a:rPr>
              <a:t>sense of self and space)</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Komunikasi dan bahasa</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Pakaian dan penampilan</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Makanan dan kebiasaan makan</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Waktu dan kesadaran akan waktu</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Hubungan keluarga, organisasi, dan lembaga pemerintah</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Nilai dan norma</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Kepercayaan dan sikap</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Proses mental dan belajar</a:t>
            </a:r>
          </a:p>
          <a:p>
            <a:pPr marL="273050" indent="-273050" eaLnBrk="1" hangingPunct="1">
              <a:lnSpc>
                <a:spcPct val="150000"/>
              </a:lnSpc>
              <a:spcBef>
                <a:spcPct val="0"/>
              </a:spcBef>
              <a:buClr>
                <a:srgbClr val="003300"/>
              </a:buClr>
              <a:buFont typeface="Courier New" pitchFamily="49" charset="0"/>
              <a:buChar char="o"/>
            </a:pPr>
            <a:r>
              <a:rPr lang="en-US" sz="2300" smtClean="0">
                <a:latin typeface="Footlight MT Light" pitchFamily="18" charset="0"/>
              </a:rPr>
              <a:t>Kebiasaan kerja</a:t>
            </a: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a:xfrm>
            <a:off x="457200" y="214313"/>
            <a:ext cx="7239000" cy="536575"/>
          </a:xfrm>
        </p:spPr>
        <p:txBody>
          <a:bodyPr/>
          <a:lstStyle/>
          <a:p>
            <a:pPr eaLnBrk="1" hangingPunct="1"/>
            <a:r>
              <a:rPr lang="en-US" sz="2400" smtClean="0">
                <a:latin typeface="Bradley Hand ITC" pitchFamily="66" charset="0"/>
              </a:rPr>
              <a:t>Pengaruh  lingkungan (Budaya)</a:t>
            </a:r>
            <a:endParaRPr lang="en-US" sz="2400" smtClean="0"/>
          </a:p>
        </p:txBody>
      </p:sp>
      <p:sp>
        <p:nvSpPr>
          <p:cNvPr id="3" name="Content Placeholder 2"/>
          <p:cNvSpPr>
            <a:spLocks noGrp="1"/>
          </p:cNvSpPr>
          <p:nvPr>
            <p:ph idx="1"/>
          </p:nvPr>
        </p:nvSpPr>
        <p:spPr>
          <a:xfrm>
            <a:off x="285750" y="785813"/>
            <a:ext cx="8643938" cy="6000750"/>
          </a:xfrm>
          <a:blipFill>
            <a:blip r:embed="rId2"/>
            <a:tile tx="0" ty="0" sx="100000" sy="100000" flip="none" algn="tl"/>
          </a:blipFill>
        </p:spPr>
        <p:txBody>
          <a:bodyPr rtlCol="0">
            <a:noAutofit/>
          </a:bodyPr>
          <a:lstStyle/>
          <a:p>
            <a:pPr marL="274320" indent="-274320" eaLnBrk="1" fontAlgn="auto" hangingPunct="1">
              <a:lnSpc>
                <a:spcPct val="150000"/>
              </a:lnSpc>
              <a:spcBef>
                <a:spcPts val="0"/>
              </a:spcBef>
              <a:spcAft>
                <a:spcPts val="0"/>
              </a:spcAft>
              <a:buFont typeface="Wingdings 2"/>
              <a:buNone/>
              <a:defRPr/>
            </a:pPr>
            <a:r>
              <a:rPr lang="en-US" sz="2000" dirty="0" smtClean="0"/>
              <a:t>BUDAYA POPULER</a:t>
            </a:r>
          </a:p>
          <a:p>
            <a:pPr marL="266700" indent="-266700" eaLnBrk="1" fontAlgn="auto" hangingPunct="1">
              <a:lnSpc>
                <a:spcPct val="150000"/>
              </a:lnSpc>
              <a:spcBef>
                <a:spcPts val="0"/>
              </a:spcBef>
              <a:spcAft>
                <a:spcPts val="0"/>
              </a:spcAft>
              <a:buFont typeface="Wingdings 2"/>
              <a:buNone/>
              <a:defRPr/>
            </a:pPr>
            <a:r>
              <a:rPr lang="en-US" sz="2000" dirty="0" err="1" smtClean="0">
                <a:latin typeface="Footlight MT Light" pitchFamily="18" charset="0"/>
              </a:rPr>
              <a:t>Masyarakat</a:t>
            </a:r>
            <a:r>
              <a:rPr lang="en-US" sz="2000" dirty="0" smtClean="0">
                <a:latin typeface="Footlight MT Light" pitchFamily="18" charset="0"/>
              </a:rPr>
              <a:t> modern </a:t>
            </a:r>
            <a:r>
              <a:rPr lang="en-US" sz="2000" dirty="0" err="1" smtClean="0">
                <a:latin typeface="Footlight MT Light" pitchFamily="18" charset="0"/>
              </a:rPr>
              <a:t>yg</a:t>
            </a:r>
            <a:r>
              <a:rPr lang="en-US" sz="2000" dirty="0" smtClean="0">
                <a:latin typeface="Footlight MT Light" pitchFamily="18" charset="0"/>
              </a:rPr>
              <a:t> </a:t>
            </a:r>
            <a:r>
              <a:rPr lang="en-US" sz="2000" dirty="0" err="1" smtClean="0">
                <a:latin typeface="Footlight MT Light" pitchFamily="18" charset="0"/>
              </a:rPr>
              <a:t>hidup</a:t>
            </a:r>
            <a:r>
              <a:rPr lang="en-US" sz="2000" dirty="0" smtClean="0">
                <a:latin typeface="Footlight MT Light" pitchFamily="18" charset="0"/>
              </a:rPr>
              <a:t> </a:t>
            </a:r>
            <a:r>
              <a:rPr lang="en-US" sz="2000" dirty="0" err="1" smtClean="0">
                <a:latin typeface="Footlight MT Light" pitchFamily="18" charset="0"/>
              </a:rPr>
              <a:t>di</a:t>
            </a:r>
            <a:r>
              <a:rPr lang="en-US" sz="2000" dirty="0" smtClean="0">
                <a:latin typeface="Footlight MT Light" pitchFamily="18" charset="0"/>
              </a:rPr>
              <a:t> </a:t>
            </a:r>
            <a:r>
              <a:rPr lang="en-US" sz="2000" dirty="0" err="1" smtClean="0">
                <a:latin typeface="Footlight MT Light" pitchFamily="18" charset="0"/>
              </a:rPr>
              <a:t>hampir</a:t>
            </a:r>
            <a:r>
              <a:rPr lang="en-US" sz="2000" dirty="0" smtClean="0">
                <a:latin typeface="Footlight MT Light" pitchFamily="18" charset="0"/>
              </a:rPr>
              <a:t> </a:t>
            </a:r>
            <a:r>
              <a:rPr lang="en-US" sz="2000" dirty="0" err="1" smtClean="0">
                <a:latin typeface="Footlight MT Light" pitchFamily="18" charset="0"/>
              </a:rPr>
              <a:t>semua</a:t>
            </a:r>
            <a:r>
              <a:rPr lang="en-US" sz="2000" dirty="0" smtClean="0">
                <a:latin typeface="Footlight MT Light" pitchFamily="18" charset="0"/>
              </a:rPr>
              <a:t> </a:t>
            </a:r>
            <a:r>
              <a:rPr lang="en-US" sz="2000" dirty="0" err="1" smtClean="0">
                <a:latin typeface="Footlight MT Light" pitchFamily="18" charset="0"/>
              </a:rPr>
              <a:t>negara</a:t>
            </a:r>
            <a:r>
              <a:rPr lang="en-US" sz="2000" dirty="0" smtClean="0">
                <a:latin typeface="Footlight MT Light" pitchFamily="18" charset="0"/>
              </a:rPr>
              <a:t> </a:t>
            </a:r>
            <a:r>
              <a:rPr lang="en-US" sz="2000" dirty="0" err="1" smtClean="0">
                <a:latin typeface="Footlight MT Light" pitchFamily="18" charset="0"/>
              </a:rPr>
              <a:t>memiliki</a:t>
            </a:r>
            <a:r>
              <a:rPr lang="en-US" sz="2000" dirty="0" smtClean="0">
                <a:latin typeface="Footlight MT Light" pitchFamily="18" charset="0"/>
              </a:rPr>
              <a:t> </a:t>
            </a:r>
            <a:r>
              <a:rPr lang="en-US" sz="2000" dirty="0" err="1" smtClean="0">
                <a:latin typeface="Footlight MT Light" pitchFamily="18" charset="0"/>
              </a:rPr>
              <a:t>kesamaan</a:t>
            </a:r>
            <a:r>
              <a:rPr lang="en-US" sz="2000" dirty="0" smtClean="0">
                <a:latin typeface="Footlight MT Light" pitchFamily="18" charset="0"/>
              </a:rPr>
              <a:t> </a:t>
            </a:r>
            <a:r>
              <a:rPr lang="en-US" sz="2000" dirty="0" err="1" smtClean="0">
                <a:latin typeface="Footlight MT Light" pitchFamily="18" charset="0"/>
              </a:rPr>
              <a:t>budaya</a:t>
            </a:r>
            <a:r>
              <a:rPr lang="en-US" sz="2000" dirty="0" smtClean="0">
                <a:latin typeface="Footlight MT Light" pitchFamily="18" charset="0"/>
              </a:rPr>
              <a:t>, </a:t>
            </a:r>
            <a:r>
              <a:rPr lang="en-US" sz="2000" dirty="0" err="1" smtClean="0">
                <a:latin typeface="Footlight MT Light" pitchFamily="18" charset="0"/>
              </a:rPr>
              <a:t>yaitu</a:t>
            </a:r>
            <a:r>
              <a:rPr lang="en-US" sz="2000" dirty="0" smtClean="0">
                <a:latin typeface="Footlight MT Light" pitchFamily="18" charset="0"/>
              </a:rPr>
              <a:t> </a:t>
            </a:r>
            <a:r>
              <a:rPr lang="en-US" sz="2000" dirty="0" err="1" smtClean="0">
                <a:latin typeface="Footlight MT Light" pitchFamily="18" charset="0"/>
              </a:rPr>
              <a:t>budaya</a:t>
            </a:r>
            <a:r>
              <a:rPr lang="en-US" sz="2000" dirty="0" smtClean="0">
                <a:latin typeface="Footlight MT Light" pitchFamily="18" charset="0"/>
              </a:rPr>
              <a:t> </a:t>
            </a:r>
            <a:r>
              <a:rPr lang="en-US" sz="2000" dirty="0" err="1" smtClean="0">
                <a:latin typeface="Footlight MT Light" pitchFamily="18" charset="0"/>
              </a:rPr>
              <a:t>populer</a:t>
            </a:r>
            <a:r>
              <a:rPr lang="en-US" sz="2000" dirty="0" smtClean="0">
                <a:latin typeface="Footlight MT Light" pitchFamily="18" charset="0"/>
              </a:rPr>
              <a:t>.</a:t>
            </a:r>
          </a:p>
          <a:p>
            <a:pPr marL="274320" indent="-274320" eaLnBrk="1" fontAlgn="auto" hangingPunct="1">
              <a:lnSpc>
                <a:spcPct val="150000"/>
              </a:lnSpc>
              <a:spcBef>
                <a:spcPts val="0"/>
              </a:spcBef>
              <a:spcAft>
                <a:spcPts val="0"/>
              </a:spcAft>
              <a:buFont typeface="Wingdings 2"/>
              <a:buNone/>
              <a:defRPr/>
            </a:pPr>
            <a:r>
              <a:rPr lang="en-US" sz="2000" dirty="0" err="1" smtClean="0">
                <a:latin typeface="Footlight MT Light" pitchFamily="18" charset="0"/>
              </a:rPr>
              <a:t>Budaya</a:t>
            </a:r>
            <a:r>
              <a:rPr lang="en-US" sz="2000" dirty="0" smtClean="0">
                <a:latin typeface="Footlight MT Light" pitchFamily="18" charset="0"/>
              </a:rPr>
              <a:t> </a:t>
            </a:r>
            <a:r>
              <a:rPr lang="en-US" sz="2000" dirty="0" err="1" smtClean="0">
                <a:latin typeface="Footlight MT Light" pitchFamily="18" charset="0"/>
              </a:rPr>
              <a:t>populer</a:t>
            </a:r>
            <a:r>
              <a:rPr lang="en-US" sz="2000" dirty="0" smtClean="0">
                <a:latin typeface="Footlight MT Light" pitchFamily="18" charset="0"/>
              </a:rPr>
              <a:t> </a:t>
            </a:r>
            <a:r>
              <a:rPr lang="en-US" sz="2000" dirty="0" err="1" smtClean="0">
                <a:latin typeface="Footlight MT Light" pitchFamily="18" charset="0"/>
              </a:rPr>
              <a:t>dinikmati</a:t>
            </a:r>
            <a:r>
              <a:rPr lang="en-US" sz="2000" dirty="0" smtClean="0">
                <a:latin typeface="Footlight MT Light" pitchFamily="18" charset="0"/>
              </a:rPr>
              <a:t> </a:t>
            </a:r>
            <a:r>
              <a:rPr lang="en-US" sz="2000" dirty="0" err="1" smtClean="0">
                <a:latin typeface="Footlight MT Light" pitchFamily="18" charset="0"/>
              </a:rPr>
              <a:t>bersama</a:t>
            </a:r>
            <a:r>
              <a:rPr lang="en-US" sz="2000" dirty="0" smtClean="0">
                <a:latin typeface="Footlight MT Light" pitchFamily="18" charset="0"/>
              </a:rPr>
              <a:t> </a:t>
            </a:r>
            <a:r>
              <a:rPr lang="en-US" sz="2000" dirty="0" err="1" smtClean="0">
                <a:latin typeface="Footlight MT Light" pitchFamily="18" charset="0"/>
              </a:rPr>
              <a:t>oleh</a:t>
            </a:r>
            <a:r>
              <a:rPr lang="en-US" sz="2000" dirty="0" smtClean="0">
                <a:latin typeface="Footlight MT Light" pitchFamily="18" charset="0"/>
              </a:rPr>
              <a:t> </a:t>
            </a:r>
            <a:r>
              <a:rPr lang="en-US" sz="2000" dirty="0" err="1" smtClean="0">
                <a:latin typeface="Footlight MT Light" pitchFamily="18" charset="0"/>
              </a:rPr>
              <a:t>semua</a:t>
            </a:r>
            <a:r>
              <a:rPr lang="en-US" sz="2000" dirty="0" smtClean="0">
                <a:latin typeface="Footlight MT Light" pitchFamily="18" charset="0"/>
              </a:rPr>
              <a:t> </a:t>
            </a:r>
            <a:r>
              <a:rPr lang="en-US" sz="2000" dirty="0" err="1" smtClean="0">
                <a:latin typeface="Footlight MT Light" pitchFamily="18" charset="0"/>
              </a:rPr>
              <a:t>masyarakat</a:t>
            </a:r>
            <a:r>
              <a:rPr lang="en-US" sz="2000" dirty="0" smtClean="0">
                <a:latin typeface="Footlight MT Light" pitchFamily="18" charset="0"/>
              </a:rPr>
              <a:t> </a:t>
            </a:r>
            <a:r>
              <a:rPr lang="en-US" sz="2000" dirty="0" err="1" smtClean="0">
                <a:latin typeface="Footlight MT Light" pitchFamily="18" charset="0"/>
              </a:rPr>
              <a:t>yg</a:t>
            </a:r>
            <a:r>
              <a:rPr lang="en-US" sz="2000" dirty="0" smtClean="0">
                <a:latin typeface="Footlight MT Light" pitchFamily="18" charset="0"/>
              </a:rPr>
              <a:t> </a:t>
            </a:r>
            <a:r>
              <a:rPr lang="en-US" sz="2000" dirty="0" err="1" smtClean="0">
                <a:latin typeface="Footlight MT Light" pitchFamily="18" charset="0"/>
              </a:rPr>
              <a:t>melewati</a:t>
            </a:r>
            <a:r>
              <a:rPr lang="en-US" sz="2000" dirty="0" smtClean="0">
                <a:latin typeface="Footlight MT Light" pitchFamily="18" charset="0"/>
              </a:rPr>
              <a:t> </a:t>
            </a:r>
            <a:r>
              <a:rPr lang="en-US" sz="2000" dirty="0" err="1" smtClean="0">
                <a:latin typeface="Footlight MT Light" pitchFamily="18" charset="0"/>
              </a:rPr>
              <a:t>batas</a:t>
            </a:r>
            <a:r>
              <a:rPr lang="en-US" sz="2000" dirty="0" smtClean="0">
                <a:latin typeface="Footlight MT Light" pitchFamily="18" charset="0"/>
              </a:rPr>
              <a:t> </a:t>
            </a:r>
            <a:r>
              <a:rPr lang="en-US" sz="2000" dirty="0" err="1" smtClean="0">
                <a:latin typeface="Footlight MT Light" pitchFamily="18" charset="0"/>
              </a:rPr>
              <a:t>negara</a:t>
            </a:r>
            <a:r>
              <a:rPr lang="en-US" sz="2000" dirty="0" smtClean="0">
                <a:latin typeface="Footlight MT Light" pitchFamily="18" charset="0"/>
              </a:rPr>
              <a:t>, </a:t>
            </a:r>
            <a:r>
              <a:rPr lang="en-US" sz="2000" dirty="0" err="1" smtClean="0">
                <a:latin typeface="Footlight MT Light" pitchFamily="18" charset="0"/>
              </a:rPr>
              <a:t>bangsa</a:t>
            </a:r>
            <a:r>
              <a:rPr lang="en-US" sz="2000" dirty="0" smtClean="0">
                <a:latin typeface="Footlight MT Light" pitchFamily="18" charset="0"/>
              </a:rPr>
              <a:t>, </a:t>
            </a:r>
            <a:r>
              <a:rPr lang="en-US" sz="2000" dirty="0" err="1" smtClean="0">
                <a:latin typeface="Footlight MT Light" pitchFamily="18" charset="0"/>
              </a:rPr>
              <a:t>ras</a:t>
            </a:r>
            <a:r>
              <a:rPr lang="en-US" sz="2000" dirty="0" smtClean="0">
                <a:latin typeface="Footlight MT Light" pitchFamily="18" charset="0"/>
              </a:rPr>
              <a:t>, agama, </a:t>
            </a:r>
            <a:r>
              <a:rPr lang="en-US" sz="2000" dirty="0" err="1" smtClean="0">
                <a:latin typeface="Footlight MT Light" pitchFamily="18" charset="0"/>
              </a:rPr>
              <a:t>dan</a:t>
            </a:r>
            <a:r>
              <a:rPr lang="en-US" sz="2000" dirty="0" smtClean="0">
                <a:latin typeface="Footlight MT Light" pitchFamily="18" charset="0"/>
              </a:rPr>
              <a:t> </a:t>
            </a:r>
            <a:r>
              <a:rPr lang="en-US" sz="2000" dirty="0" err="1" smtClean="0">
                <a:latin typeface="Footlight MT Light" pitchFamily="18" charset="0"/>
              </a:rPr>
              <a:t>perbedaan-perbedaan</a:t>
            </a:r>
            <a:r>
              <a:rPr lang="en-US" sz="2000" dirty="0" smtClean="0">
                <a:latin typeface="Footlight MT Light" pitchFamily="18" charset="0"/>
              </a:rPr>
              <a:t> </a:t>
            </a:r>
            <a:r>
              <a:rPr lang="en-US" sz="2000" dirty="0" err="1" smtClean="0">
                <a:latin typeface="Footlight MT Light" pitchFamily="18" charset="0"/>
              </a:rPr>
              <a:t>lainnya</a:t>
            </a:r>
            <a:r>
              <a:rPr lang="en-US" sz="2000" dirty="0" smtClean="0">
                <a:latin typeface="Footlight MT Light" pitchFamily="18" charset="0"/>
              </a:rPr>
              <a:t>.</a:t>
            </a:r>
          </a:p>
          <a:p>
            <a:pPr marL="274320" indent="-274320" eaLnBrk="1" fontAlgn="auto" hangingPunct="1">
              <a:lnSpc>
                <a:spcPct val="150000"/>
              </a:lnSpc>
              <a:spcBef>
                <a:spcPts val="0"/>
              </a:spcBef>
              <a:spcAft>
                <a:spcPts val="0"/>
              </a:spcAft>
              <a:buFont typeface="Wingdings 2"/>
              <a:buNone/>
              <a:defRPr/>
            </a:pPr>
            <a:r>
              <a:rPr lang="en-US" sz="2000" dirty="0" err="1" smtClean="0">
                <a:latin typeface="Footlight MT Light" pitchFamily="18" charset="0"/>
              </a:rPr>
              <a:t>Mowen</a:t>
            </a:r>
            <a:r>
              <a:rPr lang="en-US" sz="2000" dirty="0" smtClean="0">
                <a:latin typeface="Footlight MT Light" pitchFamily="18" charset="0"/>
              </a:rPr>
              <a:t> </a:t>
            </a:r>
            <a:r>
              <a:rPr lang="en-US" sz="2000" dirty="0" err="1" smtClean="0">
                <a:latin typeface="Footlight MT Light" pitchFamily="18" charset="0"/>
              </a:rPr>
              <a:t>dan</a:t>
            </a:r>
            <a:r>
              <a:rPr lang="en-US" sz="2000" dirty="0" smtClean="0">
                <a:latin typeface="Footlight MT Light" pitchFamily="18" charset="0"/>
              </a:rPr>
              <a:t> Minor (1998) </a:t>
            </a:r>
            <a:r>
              <a:rPr lang="en-US" sz="2000" dirty="0" err="1" smtClean="0">
                <a:latin typeface="Footlight MT Light" pitchFamily="18" charset="0"/>
              </a:rPr>
              <a:t>mengartikan</a:t>
            </a:r>
            <a:r>
              <a:rPr lang="en-US" sz="2000" dirty="0" smtClean="0">
                <a:latin typeface="Footlight MT Light" pitchFamily="18" charset="0"/>
              </a:rPr>
              <a:t> </a:t>
            </a:r>
            <a:r>
              <a:rPr lang="en-US" sz="2000" dirty="0" err="1" smtClean="0">
                <a:latin typeface="Footlight MT Light" pitchFamily="18" charset="0"/>
              </a:rPr>
              <a:t>budaya</a:t>
            </a:r>
            <a:r>
              <a:rPr lang="en-US" sz="2000" dirty="0" smtClean="0">
                <a:latin typeface="Footlight MT Light" pitchFamily="18" charset="0"/>
              </a:rPr>
              <a:t> </a:t>
            </a:r>
            <a:r>
              <a:rPr lang="en-US" sz="2000" dirty="0" err="1" smtClean="0">
                <a:latin typeface="Footlight MT Light" pitchFamily="18" charset="0"/>
              </a:rPr>
              <a:t>populer</a:t>
            </a:r>
            <a:r>
              <a:rPr lang="en-US" sz="2000" dirty="0" smtClean="0">
                <a:latin typeface="Footlight MT Light" pitchFamily="18" charset="0"/>
              </a:rPr>
              <a:t> </a:t>
            </a:r>
            <a:r>
              <a:rPr lang="en-US" sz="2000" dirty="0" err="1" smtClean="0">
                <a:latin typeface="Footlight MT Light" pitchFamily="18" charset="0"/>
              </a:rPr>
              <a:t>sebagai</a:t>
            </a:r>
            <a:r>
              <a:rPr lang="en-US" sz="2000" dirty="0" smtClean="0">
                <a:latin typeface="Footlight MT Light" pitchFamily="18" charset="0"/>
              </a:rPr>
              <a:t> </a:t>
            </a:r>
            <a:r>
              <a:rPr lang="en-US" sz="2000" dirty="0" err="1" smtClean="0">
                <a:latin typeface="Footlight MT Light" pitchFamily="18" charset="0"/>
              </a:rPr>
              <a:t>budaya</a:t>
            </a:r>
            <a:r>
              <a:rPr lang="en-US" sz="2000" dirty="0" smtClean="0">
                <a:latin typeface="Footlight MT Light" pitchFamily="18" charset="0"/>
              </a:rPr>
              <a:t> </a:t>
            </a:r>
            <a:r>
              <a:rPr lang="en-US" sz="2000" dirty="0" err="1" smtClean="0">
                <a:latin typeface="Footlight MT Light" pitchFamily="18" charset="0"/>
              </a:rPr>
              <a:t>masyarakat</a:t>
            </a:r>
            <a:r>
              <a:rPr lang="en-US" sz="2000" dirty="0" smtClean="0">
                <a:latin typeface="Footlight MT Light" pitchFamily="18" charset="0"/>
              </a:rPr>
              <a:t> </a:t>
            </a:r>
            <a:r>
              <a:rPr lang="en-US" sz="2000" dirty="0" err="1" smtClean="0">
                <a:latin typeface="Footlight MT Light" pitchFamily="18" charset="0"/>
              </a:rPr>
              <a:t>banyak</a:t>
            </a:r>
            <a:r>
              <a:rPr lang="en-US" sz="2000" dirty="0" smtClean="0">
                <a:latin typeface="Footlight MT Light" pitchFamily="18" charset="0"/>
              </a:rPr>
              <a:t>.</a:t>
            </a:r>
          </a:p>
          <a:p>
            <a:pPr marL="274320" indent="-274320" eaLnBrk="1" fontAlgn="auto" hangingPunct="1">
              <a:lnSpc>
                <a:spcPct val="150000"/>
              </a:lnSpc>
              <a:spcBef>
                <a:spcPts val="0"/>
              </a:spcBef>
              <a:spcAft>
                <a:spcPts val="0"/>
              </a:spcAft>
              <a:buFont typeface="Wingdings 2"/>
              <a:buNone/>
              <a:defRPr/>
            </a:pPr>
            <a:r>
              <a:rPr lang="en-US" sz="2000" dirty="0" err="1" smtClean="0">
                <a:latin typeface="Footlight MT Light" pitchFamily="18" charset="0"/>
              </a:rPr>
              <a:t>Budaya</a:t>
            </a:r>
            <a:r>
              <a:rPr lang="en-US" sz="2000" dirty="0" smtClean="0">
                <a:latin typeface="Footlight MT Light" pitchFamily="18" charset="0"/>
              </a:rPr>
              <a:t> </a:t>
            </a:r>
            <a:r>
              <a:rPr lang="en-US" sz="2000" dirty="0" err="1" smtClean="0">
                <a:latin typeface="Footlight MT Light" pitchFamily="18" charset="0"/>
              </a:rPr>
              <a:t>populer</a:t>
            </a:r>
            <a:r>
              <a:rPr lang="en-US" sz="2000" dirty="0" smtClean="0">
                <a:latin typeface="Footlight MT Light" pitchFamily="18" charset="0"/>
              </a:rPr>
              <a:t>:</a:t>
            </a:r>
          </a:p>
          <a:p>
            <a:pPr marL="274320" indent="-274320" eaLnBrk="1" fontAlgn="auto" hangingPunct="1">
              <a:lnSpc>
                <a:spcPct val="150000"/>
              </a:lnSpc>
              <a:spcBef>
                <a:spcPts val="0"/>
              </a:spcBef>
              <a:spcAft>
                <a:spcPts val="0"/>
              </a:spcAft>
              <a:buFont typeface="Wingdings" pitchFamily="2" charset="2"/>
              <a:buChar char="§"/>
              <a:defRPr/>
            </a:pPr>
            <a:r>
              <a:rPr lang="en-US" sz="2000" dirty="0" err="1" smtClean="0">
                <a:latin typeface="Footlight MT Light" pitchFamily="18" charset="0"/>
              </a:rPr>
              <a:t>Mudah</a:t>
            </a:r>
            <a:r>
              <a:rPr lang="en-US" sz="2000" dirty="0" smtClean="0">
                <a:latin typeface="Footlight MT Light" pitchFamily="18" charset="0"/>
              </a:rPr>
              <a:t> </a:t>
            </a:r>
            <a:r>
              <a:rPr lang="en-US" sz="2000" dirty="0" err="1" smtClean="0">
                <a:latin typeface="Footlight MT Light" pitchFamily="18" charset="0"/>
              </a:rPr>
              <a:t>dipahami</a:t>
            </a:r>
            <a:r>
              <a:rPr lang="en-US" sz="2000" dirty="0" smtClean="0">
                <a:latin typeface="Footlight MT Light" pitchFamily="18" charset="0"/>
              </a:rPr>
              <a:t> </a:t>
            </a:r>
            <a:r>
              <a:rPr lang="en-US" sz="2000" dirty="0" err="1" smtClean="0">
                <a:latin typeface="Footlight MT Light" pitchFamily="18" charset="0"/>
              </a:rPr>
              <a:t>oleh</a:t>
            </a:r>
            <a:r>
              <a:rPr lang="en-US" sz="2000" dirty="0" smtClean="0">
                <a:latin typeface="Footlight MT Light" pitchFamily="18" charset="0"/>
              </a:rPr>
              <a:t> </a:t>
            </a:r>
            <a:r>
              <a:rPr lang="en-US" sz="2000" dirty="0" err="1" smtClean="0">
                <a:latin typeface="Footlight MT Light" pitchFamily="18" charset="0"/>
              </a:rPr>
              <a:t>sebagian</a:t>
            </a:r>
            <a:r>
              <a:rPr lang="en-US" sz="2000" dirty="0" smtClean="0">
                <a:latin typeface="Footlight MT Light" pitchFamily="18" charset="0"/>
              </a:rPr>
              <a:t> </a:t>
            </a:r>
            <a:r>
              <a:rPr lang="en-US" sz="2000" dirty="0" err="1" smtClean="0">
                <a:latin typeface="Footlight MT Light" pitchFamily="18" charset="0"/>
              </a:rPr>
              <a:t>besar</a:t>
            </a:r>
            <a:r>
              <a:rPr lang="en-US" sz="2000" dirty="0" smtClean="0">
                <a:latin typeface="Footlight MT Light" pitchFamily="18" charset="0"/>
              </a:rPr>
              <a:t> </a:t>
            </a:r>
            <a:r>
              <a:rPr lang="en-US" sz="2000" dirty="0" err="1" smtClean="0">
                <a:latin typeface="Footlight MT Light" pitchFamily="18" charset="0"/>
              </a:rPr>
              <a:t>anggota</a:t>
            </a:r>
            <a:r>
              <a:rPr lang="en-US" sz="2000" dirty="0" smtClean="0">
                <a:latin typeface="Footlight MT Light" pitchFamily="18" charset="0"/>
              </a:rPr>
              <a:t> </a:t>
            </a:r>
            <a:r>
              <a:rPr lang="en-US" sz="2000" dirty="0" err="1" smtClean="0">
                <a:latin typeface="Footlight MT Light" pitchFamily="18" charset="0"/>
              </a:rPr>
              <a:t>masyarakat</a:t>
            </a:r>
            <a:r>
              <a:rPr lang="en-US" sz="2000" dirty="0" smtClean="0">
                <a:latin typeface="Footlight MT Light" pitchFamily="18" charset="0"/>
              </a:rPr>
              <a:t>, </a:t>
            </a:r>
            <a:r>
              <a:rPr lang="en-US" sz="2000" dirty="0" err="1" smtClean="0">
                <a:latin typeface="Footlight MT Light" pitchFamily="18" charset="0"/>
              </a:rPr>
              <a:t>dan</a:t>
            </a:r>
            <a:r>
              <a:rPr lang="en-US" sz="2000" dirty="0" smtClean="0">
                <a:latin typeface="Footlight MT Light" pitchFamily="18" charset="0"/>
              </a:rPr>
              <a:t> </a:t>
            </a:r>
            <a:r>
              <a:rPr lang="en-US" sz="2000" dirty="0" err="1" smtClean="0">
                <a:latin typeface="Footlight MT Light" pitchFamily="18" charset="0"/>
              </a:rPr>
              <a:t>tidak</a:t>
            </a:r>
            <a:r>
              <a:rPr lang="en-US" sz="2000" dirty="0" smtClean="0">
                <a:latin typeface="Footlight MT Light" pitchFamily="18" charset="0"/>
              </a:rPr>
              <a:t> </a:t>
            </a:r>
            <a:r>
              <a:rPr lang="en-US" sz="2000" dirty="0" err="1" smtClean="0">
                <a:latin typeface="Footlight MT Light" pitchFamily="18" charset="0"/>
              </a:rPr>
              <a:t>memerlukan</a:t>
            </a:r>
            <a:r>
              <a:rPr lang="en-US" sz="2000" dirty="0" smtClean="0">
                <a:latin typeface="Footlight MT Light" pitchFamily="18" charset="0"/>
              </a:rPr>
              <a:t> </a:t>
            </a:r>
            <a:r>
              <a:rPr lang="en-US" sz="2000" dirty="0" err="1" smtClean="0">
                <a:latin typeface="Footlight MT Light" pitchFamily="18" charset="0"/>
              </a:rPr>
              <a:t>pengetahuan</a:t>
            </a:r>
            <a:r>
              <a:rPr lang="en-US" sz="2000" dirty="0" smtClean="0">
                <a:latin typeface="Footlight MT Light" pitchFamily="18" charset="0"/>
              </a:rPr>
              <a:t> yang </a:t>
            </a:r>
            <a:r>
              <a:rPr lang="en-US" sz="2000" dirty="0" err="1" smtClean="0">
                <a:latin typeface="Footlight MT Light" pitchFamily="18" charset="0"/>
              </a:rPr>
              <a:t>khusus</a:t>
            </a:r>
            <a:r>
              <a:rPr lang="en-US" sz="2000" dirty="0" smtClean="0">
                <a:latin typeface="Footlight MT Light" pitchFamily="18" charset="0"/>
              </a:rPr>
              <a:t> </a:t>
            </a:r>
            <a:r>
              <a:rPr lang="en-US" sz="2000" dirty="0" err="1" smtClean="0">
                <a:latin typeface="Footlight MT Light" pitchFamily="18" charset="0"/>
              </a:rPr>
              <a:t>untuk</a:t>
            </a:r>
            <a:r>
              <a:rPr lang="en-US" sz="2000" dirty="0" smtClean="0">
                <a:latin typeface="Footlight MT Light" pitchFamily="18" charset="0"/>
              </a:rPr>
              <a:t> </a:t>
            </a:r>
            <a:r>
              <a:rPr lang="en-US" sz="2000" dirty="0" err="1" smtClean="0">
                <a:latin typeface="Footlight MT Light" pitchFamily="18" charset="0"/>
              </a:rPr>
              <a:t>memahaminya</a:t>
            </a:r>
            <a:r>
              <a:rPr lang="en-US" sz="2000" dirty="0" smtClean="0">
                <a:latin typeface="Footlight MT Light" pitchFamily="18" charset="0"/>
              </a:rPr>
              <a:t>.</a:t>
            </a:r>
          </a:p>
          <a:p>
            <a:pPr marL="274320" indent="-274320" eaLnBrk="1" fontAlgn="auto" hangingPunct="1">
              <a:lnSpc>
                <a:spcPct val="150000"/>
              </a:lnSpc>
              <a:spcBef>
                <a:spcPts val="0"/>
              </a:spcBef>
              <a:spcAft>
                <a:spcPts val="0"/>
              </a:spcAft>
              <a:buFont typeface="Wingdings" pitchFamily="2" charset="2"/>
              <a:buChar char="§"/>
              <a:defRPr/>
            </a:pPr>
            <a:r>
              <a:rPr lang="en-US" sz="2000" dirty="0" err="1" smtClean="0">
                <a:latin typeface="Footlight MT Light" pitchFamily="18" charset="0"/>
              </a:rPr>
              <a:t>Bisa</a:t>
            </a:r>
            <a:r>
              <a:rPr lang="en-US" sz="2000" dirty="0" smtClean="0">
                <a:latin typeface="Footlight MT Light" pitchFamily="18" charset="0"/>
              </a:rPr>
              <a:t> </a:t>
            </a:r>
            <a:r>
              <a:rPr lang="en-US" sz="2000" dirty="0" err="1" smtClean="0">
                <a:latin typeface="Footlight MT Light" pitchFamily="18" charset="0"/>
              </a:rPr>
              <a:t>dinikmati</a:t>
            </a:r>
            <a:r>
              <a:rPr lang="en-US" sz="2000" dirty="0" smtClean="0">
                <a:latin typeface="Footlight MT Light" pitchFamily="18" charset="0"/>
              </a:rPr>
              <a:t> </a:t>
            </a:r>
            <a:r>
              <a:rPr lang="en-US" sz="2000" dirty="0" err="1" smtClean="0">
                <a:latin typeface="Footlight MT Light" pitchFamily="18" charset="0"/>
              </a:rPr>
              <a:t>oleh</a:t>
            </a:r>
            <a:r>
              <a:rPr lang="en-US" sz="2000" dirty="0" smtClean="0">
                <a:latin typeface="Footlight MT Light" pitchFamily="18" charset="0"/>
              </a:rPr>
              <a:t> </a:t>
            </a:r>
            <a:r>
              <a:rPr lang="en-US" sz="2000" dirty="0" err="1" smtClean="0">
                <a:latin typeface="Footlight MT Light" pitchFamily="18" charset="0"/>
              </a:rPr>
              <a:t>sebagian</a:t>
            </a:r>
            <a:r>
              <a:rPr lang="en-US" sz="2000" dirty="0" smtClean="0">
                <a:latin typeface="Footlight MT Light" pitchFamily="18" charset="0"/>
              </a:rPr>
              <a:t> </a:t>
            </a:r>
            <a:r>
              <a:rPr lang="en-US" sz="2000" dirty="0" err="1" smtClean="0">
                <a:latin typeface="Footlight MT Light" pitchFamily="18" charset="0"/>
              </a:rPr>
              <a:t>masyarakat</a:t>
            </a:r>
            <a:r>
              <a:rPr lang="en-US" sz="2000" dirty="0" smtClean="0">
                <a:latin typeface="Footlight MT Light" pitchFamily="18" charset="0"/>
              </a:rPr>
              <a:t> </a:t>
            </a:r>
            <a:r>
              <a:rPr lang="en-US" sz="2000" dirty="0" err="1" smtClean="0">
                <a:latin typeface="Footlight MT Light" pitchFamily="18" charset="0"/>
              </a:rPr>
              <a:t>suatu</a:t>
            </a:r>
            <a:r>
              <a:rPr lang="en-US" sz="2000" dirty="0" smtClean="0">
                <a:latin typeface="Footlight MT Light" pitchFamily="18" charset="0"/>
              </a:rPr>
              <a:t> </a:t>
            </a:r>
            <a:r>
              <a:rPr lang="en-US" sz="2000" dirty="0" err="1" smtClean="0">
                <a:latin typeface="Footlight MT Light" pitchFamily="18" charset="0"/>
              </a:rPr>
              <a:t>bangsa</a:t>
            </a:r>
            <a:endParaRPr lang="en-US" sz="2000" dirty="0" smtClean="0">
              <a:latin typeface="Footlight MT Light" pitchFamily="18" charset="0"/>
            </a:endParaRPr>
          </a:p>
          <a:p>
            <a:pPr marL="274320" indent="-274320" eaLnBrk="1" fontAlgn="auto" hangingPunct="1">
              <a:lnSpc>
                <a:spcPct val="150000"/>
              </a:lnSpc>
              <a:spcBef>
                <a:spcPts val="0"/>
              </a:spcBef>
              <a:spcAft>
                <a:spcPts val="0"/>
              </a:spcAft>
              <a:buFont typeface="Wingdings" pitchFamily="2" charset="2"/>
              <a:buChar char="§"/>
              <a:defRPr/>
            </a:pPr>
            <a:r>
              <a:rPr lang="en-US" sz="2000" dirty="0" err="1" smtClean="0">
                <a:latin typeface="Footlight MT Light" pitchFamily="18" charset="0"/>
              </a:rPr>
              <a:t>Bisa</a:t>
            </a:r>
            <a:r>
              <a:rPr lang="en-US" sz="2000" dirty="0" smtClean="0">
                <a:latin typeface="Footlight MT Light" pitchFamily="18" charset="0"/>
              </a:rPr>
              <a:t> </a:t>
            </a:r>
            <a:r>
              <a:rPr lang="en-US" sz="2000" dirty="0" err="1" smtClean="0">
                <a:latin typeface="Footlight MT Light" pitchFamily="18" charset="0"/>
              </a:rPr>
              <a:t>diperoleh</a:t>
            </a:r>
            <a:r>
              <a:rPr lang="en-US" sz="2000" dirty="0" smtClean="0">
                <a:latin typeface="Footlight MT Light" pitchFamily="18" charset="0"/>
              </a:rPr>
              <a:t> </a:t>
            </a:r>
            <a:r>
              <a:rPr lang="en-US" sz="2000" dirty="0" err="1" smtClean="0">
                <a:latin typeface="Footlight MT Light" pitchFamily="18" charset="0"/>
              </a:rPr>
              <a:t>dan</a:t>
            </a:r>
            <a:r>
              <a:rPr lang="en-US" sz="2000" dirty="0" smtClean="0">
                <a:latin typeface="Footlight MT Light" pitchFamily="18" charset="0"/>
              </a:rPr>
              <a:t> </a:t>
            </a:r>
            <a:r>
              <a:rPr lang="en-US" sz="2000" dirty="0" err="1" smtClean="0">
                <a:latin typeface="Footlight MT Light" pitchFamily="18" charset="0"/>
              </a:rPr>
              <a:t>dibeli</a:t>
            </a:r>
            <a:r>
              <a:rPr lang="en-US" sz="2000" dirty="0" smtClean="0">
                <a:latin typeface="Footlight MT Light" pitchFamily="18" charset="0"/>
              </a:rPr>
              <a:t> </a:t>
            </a:r>
            <a:r>
              <a:rPr lang="en-US" sz="2000" dirty="0" err="1" smtClean="0">
                <a:latin typeface="Footlight MT Light" pitchFamily="18" charset="0"/>
              </a:rPr>
              <a:t>dengan</a:t>
            </a:r>
            <a:r>
              <a:rPr lang="en-US" sz="2000" dirty="0" smtClean="0">
                <a:latin typeface="Footlight MT Light" pitchFamily="18" charset="0"/>
              </a:rPr>
              <a:t> </a:t>
            </a:r>
            <a:r>
              <a:rPr lang="en-US" sz="2000" dirty="0" err="1" smtClean="0">
                <a:latin typeface="Footlight MT Light" pitchFamily="18" charset="0"/>
              </a:rPr>
              <a:t>mudah</a:t>
            </a:r>
            <a:r>
              <a:rPr lang="en-US" sz="2000" dirty="0" smtClean="0">
                <a:latin typeface="Footlight MT Light" pitchFamily="18" charset="0"/>
              </a:rPr>
              <a:t>.</a:t>
            </a:r>
          </a:p>
          <a:p>
            <a:pPr marL="274320" indent="-274320" eaLnBrk="1" fontAlgn="auto" hangingPunct="1">
              <a:lnSpc>
                <a:spcPct val="150000"/>
              </a:lnSpc>
              <a:spcBef>
                <a:spcPts val="0"/>
              </a:spcBef>
              <a:spcAft>
                <a:spcPts val="0"/>
              </a:spcAft>
              <a:buFont typeface="Wingdings" pitchFamily="2" charset="2"/>
              <a:buChar char="§"/>
              <a:defRPr/>
            </a:pPr>
            <a:r>
              <a:rPr lang="en-US" sz="2000" dirty="0" err="1" smtClean="0">
                <a:latin typeface="Footlight MT Light" pitchFamily="18" charset="0"/>
              </a:rPr>
              <a:t>Akan</a:t>
            </a:r>
            <a:r>
              <a:rPr lang="en-US" sz="2000" dirty="0" smtClean="0">
                <a:latin typeface="Footlight MT Light" pitchFamily="18" charset="0"/>
              </a:rPr>
              <a:t> </a:t>
            </a:r>
            <a:r>
              <a:rPr lang="en-US" sz="2000" dirty="0" err="1" smtClean="0">
                <a:latin typeface="Footlight MT Light" pitchFamily="18" charset="0"/>
              </a:rPr>
              <a:t>mempengaruhi</a:t>
            </a:r>
            <a:r>
              <a:rPr lang="en-US" sz="2000" dirty="0" smtClean="0">
                <a:latin typeface="Footlight MT Light" pitchFamily="18" charset="0"/>
              </a:rPr>
              <a:t> </a:t>
            </a:r>
            <a:r>
              <a:rPr lang="en-US" sz="2000" dirty="0" err="1" smtClean="0">
                <a:latin typeface="Footlight MT Light" pitchFamily="18" charset="0"/>
              </a:rPr>
              <a:t>perilaku</a:t>
            </a:r>
            <a:r>
              <a:rPr lang="en-US" sz="2000" dirty="0" smtClean="0">
                <a:latin typeface="Footlight MT Light" pitchFamily="18" charset="0"/>
              </a:rPr>
              <a:t> </a:t>
            </a:r>
            <a:r>
              <a:rPr lang="en-US" sz="2000" dirty="0" err="1" smtClean="0"/>
              <a:t>konsumen</a:t>
            </a:r>
            <a:r>
              <a:rPr lang="en-US" sz="2000" dirty="0" smtClean="0">
                <a:latin typeface="Footlight MT Light" pitchFamily="18" charset="0"/>
              </a:rPr>
              <a:t>.</a:t>
            </a:r>
            <a:endParaRPr lang="en-US" sz="2000" dirty="0">
              <a:latin typeface="Footlight MT Ligh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z="2400" smtClean="0"/>
              <a:t>Perbandingan Hirarkhi </a:t>
            </a:r>
            <a:br>
              <a:rPr lang="en-US" sz="2400" smtClean="0"/>
            </a:br>
            <a:r>
              <a:rPr lang="en-US" sz="2400" smtClean="0"/>
              <a:t>Tingkat Keterlibatan Tinggi dan Rendah</a:t>
            </a:r>
          </a:p>
        </p:txBody>
      </p:sp>
      <p:sp>
        <p:nvSpPr>
          <p:cNvPr id="15363" name="Content Placeholder 2"/>
          <p:cNvSpPr>
            <a:spLocks noGrp="1"/>
          </p:cNvSpPr>
          <p:nvPr>
            <p:ph idx="1"/>
          </p:nvPr>
        </p:nvSpPr>
        <p:spPr/>
        <p:txBody>
          <a:bodyPr/>
          <a:lstStyle/>
          <a:p>
            <a:pPr eaLnBrk="1" hangingPunct="1">
              <a:buFontTx/>
              <a:buNone/>
            </a:pPr>
            <a:r>
              <a:rPr lang="en-US" sz="2400" smtClean="0">
                <a:latin typeface="Baskerville Old Face" pitchFamily="18" charset="0"/>
              </a:rPr>
              <a:t>Hirarkhi Keterlibatan Rendah</a:t>
            </a:r>
          </a:p>
          <a:p>
            <a:pPr eaLnBrk="1" hangingPunct="1">
              <a:buClr>
                <a:srgbClr val="FF0066"/>
              </a:buClr>
            </a:pPr>
            <a:r>
              <a:rPr lang="en-US" sz="2400" smtClean="0">
                <a:latin typeface="Baskerville Old Face" pitchFamily="18" charset="0"/>
              </a:rPr>
              <a:t>Kepercayaan merek dibentuk pertama dari </a:t>
            </a:r>
            <a:r>
              <a:rPr lang="en-US" sz="2400" i="1" smtClean="0">
                <a:latin typeface="Baskerville Old Face" pitchFamily="18" charset="0"/>
              </a:rPr>
              <a:t>passive learning</a:t>
            </a:r>
          </a:p>
          <a:p>
            <a:pPr eaLnBrk="1" hangingPunct="1">
              <a:buClr>
                <a:srgbClr val="FF0066"/>
              </a:buClr>
            </a:pPr>
            <a:r>
              <a:rPr lang="en-US" sz="2400" smtClean="0">
                <a:latin typeface="Baskerville Old Face" pitchFamily="18" charset="0"/>
              </a:rPr>
              <a:t>Keputusan membeli</a:t>
            </a:r>
          </a:p>
          <a:p>
            <a:pPr eaLnBrk="1" hangingPunct="1">
              <a:buClr>
                <a:srgbClr val="FF0066"/>
              </a:buClr>
            </a:pPr>
            <a:r>
              <a:rPr lang="en-US" sz="2400" smtClean="0">
                <a:latin typeface="Baskerville Old Face" pitchFamily="18" charset="0"/>
              </a:rPr>
              <a:t>Evaluasi merek sesudah pembelian mungkin dilaksanakan mungkin tidak</a:t>
            </a:r>
            <a:br>
              <a:rPr lang="en-US" sz="2400" smtClean="0">
                <a:latin typeface="Baskerville Old Face" pitchFamily="18" charset="0"/>
              </a:rPr>
            </a:br>
            <a:endParaRPr lang="en-US" sz="2400" smtClean="0">
              <a:latin typeface="Baskerville Old Face" pitchFamily="18" charset="0"/>
            </a:endParaRPr>
          </a:p>
          <a:p>
            <a:pPr eaLnBrk="1" hangingPunct="1">
              <a:buFontTx/>
              <a:buNone/>
            </a:pPr>
            <a:r>
              <a:rPr lang="en-US" sz="2400" smtClean="0">
                <a:latin typeface="Baskerville Old Face" pitchFamily="18" charset="0"/>
              </a:rPr>
              <a:t>Hirarkhi Keterlibatan Tinggi</a:t>
            </a:r>
          </a:p>
          <a:p>
            <a:pPr eaLnBrk="1" hangingPunct="1">
              <a:buClr>
                <a:srgbClr val="FF0066"/>
              </a:buClr>
              <a:buFont typeface="Courier New" pitchFamily="49" charset="0"/>
              <a:buChar char="o"/>
            </a:pPr>
            <a:r>
              <a:rPr lang="en-US" sz="2400" smtClean="0">
                <a:latin typeface="Baskerville Old Face" pitchFamily="18" charset="0"/>
              </a:rPr>
              <a:t>Kepercayaan merek dibentuk pertama dari </a:t>
            </a:r>
            <a:r>
              <a:rPr lang="en-US" sz="2400" i="1" smtClean="0">
                <a:latin typeface="Baskerville Old Face" pitchFamily="18" charset="0"/>
              </a:rPr>
              <a:t>active learning</a:t>
            </a:r>
          </a:p>
          <a:p>
            <a:pPr eaLnBrk="1" hangingPunct="1">
              <a:buClr>
                <a:srgbClr val="FF0066"/>
              </a:buClr>
              <a:buFont typeface="Courier New" pitchFamily="49" charset="0"/>
              <a:buChar char="o"/>
            </a:pPr>
            <a:r>
              <a:rPr lang="en-US" sz="2400" smtClean="0">
                <a:latin typeface="Baskerville Old Face" pitchFamily="18" charset="0"/>
              </a:rPr>
              <a:t>Evaluasi merek</a:t>
            </a:r>
          </a:p>
          <a:p>
            <a:pPr eaLnBrk="1" hangingPunct="1">
              <a:buClr>
                <a:srgbClr val="FF0066"/>
              </a:buClr>
              <a:buFont typeface="Courier New" pitchFamily="49" charset="0"/>
              <a:buChar char="o"/>
            </a:pPr>
            <a:r>
              <a:rPr lang="en-US" sz="2400" smtClean="0">
                <a:latin typeface="Baskerville Old Face" pitchFamily="18" charset="0"/>
              </a:rPr>
              <a:t>Keputusan membeli</a:t>
            </a:r>
            <a:br>
              <a:rPr lang="en-US" sz="2400" smtClean="0">
                <a:latin typeface="Baskerville Old Face" pitchFamily="18" charset="0"/>
              </a:rPr>
            </a:br>
            <a:r>
              <a:rPr lang="en-US" sz="1100" smtClean="0"/>
              <a:t/>
            </a:r>
            <a:br>
              <a:rPr lang="en-US" sz="1100" smtClean="0"/>
            </a:br>
            <a:endParaRPr lang="en-US"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a:xfrm>
            <a:off x="612775" y="228600"/>
            <a:ext cx="8153400" cy="990600"/>
          </a:xfrm>
        </p:spPr>
        <p:txBody>
          <a:bodyPr/>
          <a:lstStyle/>
          <a:p>
            <a:pPr eaLnBrk="1" hangingPunct="1"/>
            <a:r>
              <a:rPr lang="en-US" sz="2400" smtClean="0">
                <a:latin typeface="Bradley Hand ITC" pitchFamily="66" charset="0"/>
              </a:rPr>
              <a:t>Pengaruh  lingkungan (Budaya)</a:t>
            </a:r>
            <a:endParaRPr lang="en-US" sz="2400" smtClean="0"/>
          </a:p>
        </p:txBody>
      </p:sp>
      <p:sp>
        <p:nvSpPr>
          <p:cNvPr id="144387" name="Content Placeholder 2"/>
          <p:cNvSpPr>
            <a:spLocks noGrp="1"/>
          </p:cNvSpPr>
          <p:nvPr>
            <p:ph idx="1"/>
          </p:nvPr>
        </p:nvSpPr>
        <p:spPr>
          <a:xfrm>
            <a:off x="612775" y="1071563"/>
            <a:ext cx="8153400" cy="4495800"/>
          </a:xfrm>
        </p:spPr>
        <p:txBody>
          <a:bodyPr/>
          <a:lstStyle/>
          <a:p>
            <a:pPr marL="319088" indent="-319088" eaLnBrk="1" hangingPunct="1">
              <a:lnSpc>
                <a:spcPct val="170000"/>
              </a:lnSpc>
              <a:spcBef>
                <a:spcPct val="0"/>
              </a:spcBef>
              <a:buFont typeface="Wingdings 2" pitchFamily="18" charset="2"/>
              <a:buNone/>
            </a:pPr>
            <a:r>
              <a:rPr lang="en-US" sz="2200" smtClean="0"/>
              <a:t>JENIS BUDAYA POPULER</a:t>
            </a:r>
          </a:p>
          <a:p>
            <a:pPr marL="319088" indent="-319088" eaLnBrk="1" hangingPunct="1">
              <a:lnSpc>
                <a:spcPct val="170000"/>
              </a:lnSpc>
              <a:spcBef>
                <a:spcPct val="0"/>
              </a:spcBef>
              <a:buFont typeface="Wingdings" pitchFamily="2" charset="2"/>
              <a:buChar char="ü"/>
            </a:pPr>
            <a:r>
              <a:rPr lang="en-US" sz="2200" smtClean="0"/>
              <a:t>Iklan </a:t>
            </a:r>
          </a:p>
          <a:p>
            <a:pPr marL="319088" indent="-319088" eaLnBrk="1" hangingPunct="1">
              <a:lnSpc>
                <a:spcPct val="170000"/>
              </a:lnSpc>
              <a:spcBef>
                <a:spcPct val="0"/>
              </a:spcBef>
              <a:buFont typeface="Wingdings" pitchFamily="2" charset="2"/>
              <a:buChar char="ü"/>
            </a:pPr>
            <a:r>
              <a:rPr lang="en-US" sz="2200" smtClean="0"/>
              <a:t>Televisi</a:t>
            </a:r>
          </a:p>
          <a:p>
            <a:pPr marL="319088" indent="-319088" eaLnBrk="1" hangingPunct="1">
              <a:lnSpc>
                <a:spcPct val="170000"/>
              </a:lnSpc>
              <a:spcBef>
                <a:spcPct val="0"/>
              </a:spcBef>
              <a:buFont typeface="Wingdings" pitchFamily="2" charset="2"/>
              <a:buChar char="ü"/>
            </a:pPr>
            <a:r>
              <a:rPr lang="en-US" sz="2200" smtClean="0"/>
              <a:t>Musik </a:t>
            </a:r>
          </a:p>
          <a:p>
            <a:pPr marL="319088" indent="-319088" eaLnBrk="1" hangingPunct="1">
              <a:lnSpc>
                <a:spcPct val="170000"/>
              </a:lnSpc>
              <a:spcBef>
                <a:spcPct val="0"/>
              </a:spcBef>
              <a:buFont typeface="Wingdings" pitchFamily="2" charset="2"/>
              <a:buChar char="ü"/>
            </a:pPr>
            <a:r>
              <a:rPr lang="en-US" sz="2200" smtClean="0"/>
              <a:t>Radio</a:t>
            </a:r>
          </a:p>
          <a:p>
            <a:pPr marL="319088" indent="-319088" eaLnBrk="1" hangingPunct="1">
              <a:lnSpc>
                <a:spcPct val="170000"/>
              </a:lnSpc>
              <a:spcBef>
                <a:spcPct val="0"/>
              </a:spcBef>
              <a:buFont typeface="Wingdings" pitchFamily="2" charset="2"/>
              <a:buChar char="ü"/>
            </a:pPr>
            <a:r>
              <a:rPr lang="en-US" sz="2200" smtClean="0"/>
              <a:t>Pakaian dan Asesoris</a:t>
            </a:r>
          </a:p>
          <a:p>
            <a:pPr marL="319088" indent="-319088" eaLnBrk="1" hangingPunct="1">
              <a:lnSpc>
                <a:spcPct val="170000"/>
              </a:lnSpc>
              <a:spcBef>
                <a:spcPct val="0"/>
              </a:spcBef>
              <a:buFont typeface="Wingdings" pitchFamily="2" charset="2"/>
              <a:buChar char="ü"/>
            </a:pPr>
            <a:r>
              <a:rPr lang="en-US" sz="2200" smtClean="0"/>
              <a:t>Games</a:t>
            </a:r>
          </a:p>
          <a:p>
            <a:pPr marL="319088" indent="-319088" eaLnBrk="1" hangingPunct="1">
              <a:lnSpc>
                <a:spcPct val="170000"/>
              </a:lnSpc>
              <a:spcBef>
                <a:spcPct val="0"/>
              </a:spcBef>
              <a:buFont typeface="Wingdings" pitchFamily="2" charset="2"/>
              <a:buChar char="ü"/>
            </a:pPr>
            <a:r>
              <a:rPr lang="en-US" sz="2200" smtClean="0"/>
              <a:t>Film</a:t>
            </a:r>
          </a:p>
          <a:p>
            <a:pPr marL="319088" indent="-319088" eaLnBrk="1" hangingPunct="1">
              <a:lnSpc>
                <a:spcPct val="170000"/>
              </a:lnSpc>
              <a:spcBef>
                <a:spcPct val="0"/>
              </a:spcBef>
              <a:buFont typeface="Wingdings" pitchFamily="2" charset="2"/>
              <a:buChar char="ü"/>
            </a:pPr>
            <a:r>
              <a:rPr lang="en-US" sz="2200" smtClean="0"/>
              <a:t>Komputer</a:t>
            </a: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285750" y="274638"/>
            <a:ext cx="8643938" cy="939800"/>
          </a:xfrm>
        </p:spPr>
        <p:txBody>
          <a:bodyPr/>
          <a:lstStyle/>
          <a:p>
            <a:pPr eaLnBrk="1" hangingPunct="1"/>
            <a:r>
              <a:rPr lang="en-US" sz="2400" u="sng" smtClean="0">
                <a:latin typeface="Cambria" pitchFamily="18" charset="0"/>
              </a:rPr>
              <a:t>Hubungan Perilaku Konsumen dgn Budaya:</a:t>
            </a:r>
          </a:p>
        </p:txBody>
      </p:sp>
      <p:sp>
        <p:nvSpPr>
          <p:cNvPr id="145411" name="Content Placeholder 2"/>
          <p:cNvSpPr>
            <a:spLocks noGrp="1"/>
          </p:cNvSpPr>
          <p:nvPr>
            <p:ph idx="1"/>
          </p:nvPr>
        </p:nvSpPr>
        <p:spPr>
          <a:xfrm>
            <a:off x="457200" y="1500188"/>
            <a:ext cx="8186738" cy="4525962"/>
          </a:xfrm>
        </p:spPr>
        <p:txBody>
          <a:bodyPr/>
          <a:lstStyle/>
          <a:p>
            <a:pPr marL="0" indent="36513" algn="ctr" eaLnBrk="1" hangingPunct="1">
              <a:lnSpc>
                <a:spcPct val="150000"/>
              </a:lnSpc>
              <a:spcBef>
                <a:spcPct val="0"/>
              </a:spcBef>
              <a:buFont typeface="Wingdings 2" pitchFamily="18" charset="2"/>
              <a:buNone/>
            </a:pPr>
            <a:r>
              <a:rPr lang="en-US" sz="2800" smtClean="0">
                <a:latin typeface="Cambria" pitchFamily="18" charset="0"/>
              </a:rPr>
              <a:t>Budaya dpt didefinisikan sbg sejumlah total dari </a:t>
            </a:r>
            <a:r>
              <a:rPr lang="en-US" sz="2800" i="1" smtClean="0">
                <a:latin typeface="Cambria" pitchFamily="18" charset="0"/>
              </a:rPr>
              <a:t>beliefs</a:t>
            </a:r>
            <a:r>
              <a:rPr lang="en-US" sz="2800" smtClean="0">
                <a:latin typeface="Cambria" pitchFamily="18" charset="0"/>
              </a:rPr>
              <a:t>, </a:t>
            </a:r>
            <a:r>
              <a:rPr lang="en-US" sz="2800" i="1" smtClean="0">
                <a:latin typeface="Cambria" pitchFamily="18" charset="0"/>
              </a:rPr>
              <a:t>Values, </a:t>
            </a:r>
            <a:r>
              <a:rPr lang="en-US" sz="2800" smtClean="0">
                <a:latin typeface="Cambria" pitchFamily="18" charset="0"/>
              </a:rPr>
              <a:t>dan </a:t>
            </a:r>
            <a:r>
              <a:rPr lang="en-US" sz="2800" i="1" smtClean="0">
                <a:latin typeface="Cambria" pitchFamily="18" charset="0"/>
              </a:rPr>
              <a:t>customs </a:t>
            </a:r>
            <a:r>
              <a:rPr lang="en-US" sz="2800" smtClean="0">
                <a:latin typeface="Cambria" pitchFamily="18" charset="0"/>
              </a:rPr>
              <a:t>yang dipelajari yg ditujukan pd perilaku konsumen dari anggota masyarakat tertentu.</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285750"/>
            <a:ext cx="8572500" cy="6000750"/>
          </a:xfrm>
        </p:spPr>
        <p:txBody>
          <a:bodyPr rtlCol="0">
            <a:normAutofit fontScale="92500"/>
          </a:bodyPr>
          <a:lstStyle/>
          <a:p>
            <a:pPr algn="just" eaLnBrk="1" fontAlgn="auto" hangingPunct="1">
              <a:lnSpc>
                <a:spcPct val="150000"/>
              </a:lnSpc>
              <a:spcBef>
                <a:spcPts val="0"/>
              </a:spcBef>
              <a:spcAft>
                <a:spcPts val="0"/>
              </a:spcAft>
              <a:buFont typeface="Wingdings 2" pitchFamily="18" charset="2"/>
              <a:buBlip>
                <a:blip r:embed="rId2"/>
              </a:buBlip>
              <a:defRPr/>
            </a:pPr>
            <a:r>
              <a:rPr lang="en-US" sz="2000" i="1" dirty="0" smtClean="0">
                <a:latin typeface="Cambria" pitchFamily="18" charset="0"/>
              </a:rPr>
              <a:t>Values</a:t>
            </a:r>
            <a:r>
              <a:rPr lang="en-US" sz="2000" dirty="0" smtClean="0">
                <a:latin typeface="Cambria" pitchFamily="18" charset="0"/>
              </a:rPr>
              <a:t> </a:t>
            </a:r>
            <a:r>
              <a:rPr lang="en-US" sz="2000" dirty="0" err="1" smtClean="0">
                <a:latin typeface="Cambria" pitchFamily="18" charset="0"/>
              </a:rPr>
              <a:t>maupun</a:t>
            </a:r>
            <a:r>
              <a:rPr lang="en-US" sz="2000" dirty="0" smtClean="0">
                <a:latin typeface="Cambria" pitchFamily="18" charset="0"/>
              </a:rPr>
              <a:t> </a:t>
            </a:r>
            <a:r>
              <a:rPr lang="en-US" sz="2000" i="1" dirty="0" smtClean="0">
                <a:latin typeface="Cambria" pitchFamily="18" charset="0"/>
              </a:rPr>
              <a:t>beliefs</a:t>
            </a:r>
            <a:r>
              <a:rPr lang="en-US" sz="2000" dirty="0" smtClean="0">
                <a:latin typeface="Cambria" pitchFamily="18" charset="0"/>
              </a:rPr>
              <a:t> </a:t>
            </a:r>
            <a:r>
              <a:rPr lang="en-US" sz="2000" dirty="0" err="1" smtClean="0">
                <a:latin typeface="Cambria" pitchFamily="18" charset="0"/>
              </a:rPr>
              <a:t>merupakan</a:t>
            </a:r>
            <a:r>
              <a:rPr lang="en-US" sz="2000" dirty="0" smtClean="0">
                <a:latin typeface="Cambria" pitchFamily="18" charset="0"/>
              </a:rPr>
              <a:t> </a:t>
            </a:r>
            <a:r>
              <a:rPr lang="en-US" sz="2000" dirty="0" err="1" smtClean="0">
                <a:latin typeface="Cambria" pitchFamily="18" charset="0"/>
              </a:rPr>
              <a:t>konstruk</a:t>
            </a:r>
            <a:r>
              <a:rPr lang="en-US" sz="2000" dirty="0" smtClean="0">
                <a:latin typeface="Cambria" pitchFamily="18" charset="0"/>
              </a:rPr>
              <a:t> mental </a:t>
            </a:r>
            <a:r>
              <a:rPr lang="en-US" sz="2000" dirty="0" err="1" smtClean="0">
                <a:latin typeface="Cambria" pitchFamily="18" charset="0"/>
              </a:rPr>
              <a:t>yg</a:t>
            </a:r>
            <a:r>
              <a:rPr lang="en-US" sz="2000" dirty="0" smtClean="0">
                <a:latin typeface="Cambria" pitchFamily="18" charset="0"/>
              </a:rPr>
              <a:t> </a:t>
            </a:r>
            <a:r>
              <a:rPr lang="en-US" sz="2000" dirty="0" err="1" smtClean="0">
                <a:latin typeface="Cambria" pitchFamily="18" charset="0"/>
              </a:rPr>
              <a:t>mempengaruhi</a:t>
            </a:r>
            <a:r>
              <a:rPr lang="en-US" sz="2000" dirty="0" smtClean="0">
                <a:latin typeface="Cambria" pitchFamily="18" charset="0"/>
              </a:rPr>
              <a:t> </a:t>
            </a:r>
            <a:r>
              <a:rPr lang="en-US" sz="2000" dirty="0" err="1" smtClean="0">
                <a:latin typeface="Cambria" pitchFamily="18" charset="0"/>
              </a:rPr>
              <a:t>sikap</a:t>
            </a:r>
            <a:r>
              <a:rPr lang="en-US" sz="2000" dirty="0" smtClean="0">
                <a:latin typeface="Cambria" pitchFamily="18" charset="0"/>
              </a:rPr>
              <a:t> </a:t>
            </a:r>
            <a:r>
              <a:rPr lang="en-US" sz="2000" dirty="0" err="1" smtClean="0">
                <a:latin typeface="Cambria" pitchFamily="18" charset="0"/>
              </a:rPr>
              <a:t>yg</a:t>
            </a:r>
            <a:r>
              <a:rPr lang="en-US" sz="2000" dirty="0" smtClean="0">
                <a:latin typeface="Cambria" pitchFamily="18" charset="0"/>
              </a:rPr>
              <a:t> </a:t>
            </a:r>
            <a:r>
              <a:rPr lang="en-US" sz="2000" dirty="0" err="1" smtClean="0">
                <a:latin typeface="Cambria" pitchFamily="18" charset="0"/>
              </a:rPr>
              <a:t>kemudian</a:t>
            </a:r>
            <a:r>
              <a:rPr lang="en-US" sz="2000" dirty="0" smtClean="0">
                <a:latin typeface="Cambria" pitchFamily="18" charset="0"/>
              </a:rPr>
              <a:t> </a:t>
            </a:r>
            <a:r>
              <a:rPr lang="en-US" sz="2000" dirty="0" err="1" smtClean="0">
                <a:latin typeface="Cambria" pitchFamily="18" charset="0"/>
              </a:rPr>
              <a:t>berpengaruh</a:t>
            </a:r>
            <a:r>
              <a:rPr lang="en-US" sz="2000" dirty="0" smtClean="0">
                <a:latin typeface="Cambria" pitchFamily="18" charset="0"/>
              </a:rPr>
              <a:t> </a:t>
            </a:r>
            <a:r>
              <a:rPr lang="en-US" sz="2000" dirty="0" err="1" smtClean="0">
                <a:latin typeface="Cambria" pitchFamily="18" charset="0"/>
              </a:rPr>
              <a:t>terhadap</a:t>
            </a:r>
            <a:r>
              <a:rPr lang="en-US" sz="2000" dirty="0" smtClean="0">
                <a:latin typeface="Cambria" pitchFamily="18" charset="0"/>
              </a:rPr>
              <a:t> </a:t>
            </a:r>
            <a:r>
              <a:rPr lang="en-US" sz="2000" dirty="0" err="1" smtClean="0">
                <a:latin typeface="Cambria" pitchFamily="18" charset="0"/>
              </a:rPr>
              <a:t>kecenderungan</a:t>
            </a:r>
            <a:r>
              <a:rPr lang="en-US" sz="2000" dirty="0" smtClean="0">
                <a:latin typeface="Cambria" pitchFamily="18" charset="0"/>
              </a:rPr>
              <a:t> </a:t>
            </a:r>
            <a:r>
              <a:rPr lang="en-US" sz="2000" dirty="0" err="1" smtClean="0">
                <a:latin typeface="Cambria" pitchFamily="18" charset="0"/>
              </a:rPr>
              <a:t>seseorang</a:t>
            </a:r>
            <a:r>
              <a:rPr lang="en-US" sz="2000" dirty="0" smtClean="0">
                <a:latin typeface="Cambria" pitchFamily="18" charset="0"/>
              </a:rPr>
              <a:t> </a:t>
            </a:r>
            <a:r>
              <a:rPr lang="en-US" sz="2000" dirty="0" err="1" smtClean="0">
                <a:latin typeface="Cambria" pitchFamily="18" charset="0"/>
              </a:rPr>
              <a:t>untuk</a:t>
            </a:r>
            <a:r>
              <a:rPr lang="en-US" sz="2000" dirty="0" smtClean="0">
                <a:latin typeface="Cambria" pitchFamily="18" charset="0"/>
              </a:rPr>
              <a:t> </a:t>
            </a:r>
            <a:r>
              <a:rPr lang="en-US" sz="2000" dirty="0" err="1" smtClean="0">
                <a:latin typeface="Cambria" pitchFamily="18" charset="0"/>
              </a:rPr>
              <a:t>bertindak</a:t>
            </a:r>
            <a:r>
              <a:rPr lang="en-US" sz="2000" dirty="0" smtClean="0">
                <a:latin typeface="Cambria" pitchFamily="18" charset="0"/>
              </a:rPr>
              <a:t> </a:t>
            </a:r>
            <a:r>
              <a:rPr lang="en-US" sz="2000" dirty="0" err="1" smtClean="0">
                <a:latin typeface="Cambria" pitchFamily="18" charset="0"/>
              </a:rPr>
              <a:t>terhadap</a:t>
            </a:r>
            <a:r>
              <a:rPr lang="en-US" sz="2000" dirty="0" smtClean="0">
                <a:latin typeface="Cambria" pitchFamily="18" charset="0"/>
              </a:rPr>
              <a:t> </a:t>
            </a:r>
            <a:r>
              <a:rPr lang="en-US" sz="2000" dirty="0" err="1" smtClean="0">
                <a:latin typeface="Cambria" pitchFamily="18" charset="0"/>
              </a:rPr>
              <a:t>perilaku</a:t>
            </a:r>
            <a:r>
              <a:rPr lang="en-US" sz="2000" dirty="0" smtClean="0">
                <a:latin typeface="Cambria" pitchFamily="18" charset="0"/>
              </a:rPr>
              <a:t> </a:t>
            </a:r>
            <a:r>
              <a:rPr lang="en-US" sz="2000" dirty="0" err="1" smtClean="0">
                <a:latin typeface="Cambria" pitchFamily="18" charset="0"/>
              </a:rPr>
              <a:t>tertentu</a:t>
            </a:r>
            <a:r>
              <a:rPr lang="en-US" sz="2000" dirty="0" smtClean="0">
                <a:latin typeface="Cambria" pitchFamily="18" charset="0"/>
              </a:rPr>
              <a:t>. (</a:t>
            </a:r>
            <a:r>
              <a:rPr lang="en-US" sz="2000" dirty="0" err="1" smtClean="0">
                <a:latin typeface="Cambria" pitchFamily="18" charset="0"/>
              </a:rPr>
              <a:t>dijadikan</a:t>
            </a:r>
            <a:r>
              <a:rPr lang="en-US" sz="2000" dirty="0" smtClean="0">
                <a:latin typeface="Cambria" pitchFamily="18" charset="0"/>
              </a:rPr>
              <a:t> </a:t>
            </a:r>
            <a:r>
              <a:rPr lang="en-US" sz="2000" dirty="0" err="1" smtClean="0">
                <a:latin typeface="Cambria" pitchFamily="18" charset="0"/>
              </a:rPr>
              <a:t>pedoman</a:t>
            </a:r>
            <a:r>
              <a:rPr lang="en-US" sz="2000" dirty="0" smtClean="0">
                <a:latin typeface="Cambria" pitchFamily="18" charset="0"/>
              </a:rPr>
              <a:t> </a:t>
            </a:r>
            <a:r>
              <a:rPr lang="en-US" sz="2000" dirty="0" err="1" smtClean="0">
                <a:latin typeface="Cambria" pitchFamily="18" charset="0"/>
              </a:rPr>
              <a:t>dlm</a:t>
            </a:r>
            <a:r>
              <a:rPr lang="en-US" sz="2000" dirty="0" smtClean="0">
                <a:latin typeface="Cambria" pitchFamily="18" charset="0"/>
              </a:rPr>
              <a:t> </a:t>
            </a:r>
            <a:r>
              <a:rPr lang="en-US" sz="2000" dirty="0" err="1" smtClean="0">
                <a:latin typeface="Cambria" pitchFamily="18" charset="0"/>
              </a:rPr>
              <a:t>berperilaku</a:t>
            </a:r>
            <a:r>
              <a:rPr lang="en-US" sz="2000" dirty="0" smtClean="0">
                <a:latin typeface="Cambria" pitchFamily="18" charset="0"/>
              </a:rPr>
              <a:t>)</a:t>
            </a:r>
          </a:p>
          <a:p>
            <a:pPr marL="1257300" indent="-800100" algn="just" eaLnBrk="1" fontAlgn="auto" hangingPunct="1">
              <a:lnSpc>
                <a:spcPct val="150000"/>
              </a:lnSpc>
              <a:spcBef>
                <a:spcPts val="0"/>
              </a:spcBef>
              <a:spcAft>
                <a:spcPts val="0"/>
              </a:spcAft>
              <a:buFont typeface="Wingdings 2" pitchFamily="18" charset="2"/>
              <a:buNone/>
              <a:defRPr/>
            </a:pPr>
            <a:r>
              <a:rPr lang="en-US" sz="2000" dirty="0" err="1" smtClean="0">
                <a:latin typeface="Cambria" pitchFamily="18" charset="0"/>
              </a:rPr>
              <a:t>Misal</a:t>
            </a:r>
            <a:r>
              <a:rPr lang="en-US" sz="2000" dirty="0" smtClean="0">
                <a:latin typeface="Cambria" pitchFamily="18" charset="0"/>
              </a:rPr>
              <a:t>: </a:t>
            </a:r>
            <a:r>
              <a:rPr lang="en-US" sz="2000" dirty="0" err="1" smtClean="0">
                <a:latin typeface="Cambria" pitchFamily="18" charset="0"/>
              </a:rPr>
              <a:t>seorang</a:t>
            </a:r>
            <a:r>
              <a:rPr lang="en-US" sz="2000" dirty="0" smtClean="0">
                <a:latin typeface="Cambria" pitchFamily="18" charset="0"/>
              </a:rPr>
              <a:t> </a:t>
            </a:r>
            <a:r>
              <a:rPr lang="en-US" sz="2000" dirty="0" err="1" smtClean="0">
                <a:latin typeface="Cambria" pitchFamily="18" charset="0"/>
              </a:rPr>
              <a:t>konsumen</a:t>
            </a:r>
            <a:r>
              <a:rPr lang="en-US" sz="2000" dirty="0" smtClean="0">
                <a:latin typeface="Cambria" pitchFamily="18" charset="0"/>
              </a:rPr>
              <a:t> </a:t>
            </a:r>
            <a:r>
              <a:rPr lang="en-US" sz="2000" dirty="0" err="1" smtClean="0">
                <a:latin typeface="Cambria" pitchFamily="18" charset="0"/>
              </a:rPr>
              <a:t>memilih</a:t>
            </a:r>
            <a:r>
              <a:rPr lang="en-US" sz="2000" dirty="0" smtClean="0">
                <a:latin typeface="Cambria" pitchFamily="18" charset="0"/>
              </a:rPr>
              <a:t> </a:t>
            </a:r>
            <a:r>
              <a:rPr lang="en-US" sz="2000" dirty="0" err="1" smtClean="0">
                <a:latin typeface="Cambria" pitchFamily="18" charset="0"/>
              </a:rPr>
              <a:t>antara</a:t>
            </a:r>
            <a:r>
              <a:rPr lang="en-US" sz="2000" dirty="0" smtClean="0">
                <a:latin typeface="Cambria" pitchFamily="18" charset="0"/>
              </a:rPr>
              <a:t> </a:t>
            </a:r>
            <a:r>
              <a:rPr lang="en-US" sz="2000" dirty="0" err="1" smtClean="0">
                <a:latin typeface="Cambria" pitchFamily="18" charset="0"/>
              </a:rPr>
              <a:t>sepeda</a:t>
            </a:r>
            <a:r>
              <a:rPr lang="en-US" sz="2000" dirty="0" smtClean="0">
                <a:latin typeface="Cambria" pitchFamily="18" charset="0"/>
              </a:rPr>
              <a:t> motor Yamaha </a:t>
            </a:r>
            <a:r>
              <a:rPr lang="en-US" sz="2000" dirty="0" err="1" smtClean="0">
                <a:latin typeface="Cambria" pitchFamily="18" charset="0"/>
              </a:rPr>
              <a:t>dengan</a:t>
            </a:r>
            <a:r>
              <a:rPr lang="en-US" sz="2000" dirty="0" smtClean="0">
                <a:latin typeface="Cambria" pitchFamily="18" charset="0"/>
              </a:rPr>
              <a:t> Honda. </a:t>
            </a:r>
            <a:r>
              <a:rPr lang="en-US" sz="2000" dirty="0" err="1" smtClean="0">
                <a:latin typeface="Cambria" pitchFamily="18" charset="0"/>
              </a:rPr>
              <a:t>Ketika</a:t>
            </a:r>
            <a:r>
              <a:rPr lang="en-US" sz="2000" dirty="0" smtClean="0">
                <a:latin typeface="Cambria" pitchFamily="18" charset="0"/>
              </a:rPr>
              <a:t> </a:t>
            </a:r>
            <a:r>
              <a:rPr lang="en-US" sz="2000" dirty="0" err="1" smtClean="0">
                <a:latin typeface="Cambria" pitchFamily="18" charset="0"/>
              </a:rPr>
              <a:t>memilih</a:t>
            </a:r>
            <a:r>
              <a:rPr lang="en-US" sz="2000" dirty="0" smtClean="0">
                <a:latin typeface="Cambria" pitchFamily="18" charset="0"/>
              </a:rPr>
              <a:t>, </a:t>
            </a:r>
            <a:r>
              <a:rPr lang="en-US" sz="2000" dirty="0" err="1" smtClean="0">
                <a:latin typeface="Cambria" pitchFamily="18" charset="0"/>
              </a:rPr>
              <a:t>dia</a:t>
            </a:r>
            <a:r>
              <a:rPr lang="en-US" sz="2000" dirty="0" smtClean="0">
                <a:latin typeface="Cambria" pitchFamily="18" charset="0"/>
              </a:rPr>
              <a:t> </a:t>
            </a:r>
            <a:r>
              <a:rPr lang="en-US" sz="2000" dirty="0" err="1" smtClean="0">
                <a:latin typeface="Cambria" pitchFamily="18" charset="0"/>
              </a:rPr>
              <a:t>akan</a:t>
            </a:r>
            <a:r>
              <a:rPr lang="en-US" sz="2000" dirty="0" smtClean="0">
                <a:latin typeface="Cambria" pitchFamily="18" charset="0"/>
              </a:rPr>
              <a:t> </a:t>
            </a:r>
            <a:r>
              <a:rPr lang="en-US" sz="2000" dirty="0" err="1" smtClean="0">
                <a:latin typeface="Cambria" pitchFamily="18" charset="0"/>
              </a:rPr>
              <a:t>menggunakan</a:t>
            </a:r>
            <a:r>
              <a:rPr lang="en-US" sz="2000" dirty="0" smtClean="0">
                <a:latin typeface="Cambria" pitchFamily="18" charset="0"/>
              </a:rPr>
              <a:t> </a:t>
            </a:r>
            <a:r>
              <a:rPr lang="en-US" sz="2000" i="1" dirty="0" smtClean="0">
                <a:latin typeface="Cambria" pitchFamily="18" charset="0"/>
              </a:rPr>
              <a:t>values </a:t>
            </a:r>
            <a:r>
              <a:rPr lang="en-US" sz="2000" dirty="0" err="1" smtClean="0">
                <a:latin typeface="Cambria" pitchFamily="18" charset="0"/>
              </a:rPr>
              <a:t>dan</a:t>
            </a:r>
            <a:r>
              <a:rPr lang="en-US" sz="2000" i="1" dirty="0" smtClean="0">
                <a:latin typeface="Cambria" pitchFamily="18" charset="0"/>
              </a:rPr>
              <a:t> beliefs </a:t>
            </a:r>
            <a:r>
              <a:rPr lang="en-US" sz="2000" dirty="0" err="1" smtClean="0">
                <a:latin typeface="Cambria" pitchFamily="18" charset="0"/>
              </a:rPr>
              <a:t>yg</a:t>
            </a:r>
            <a:r>
              <a:rPr lang="en-US" sz="2000" dirty="0" smtClean="0">
                <a:latin typeface="Cambria" pitchFamily="18" charset="0"/>
              </a:rPr>
              <a:t> </a:t>
            </a:r>
            <a:r>
              <a:rPr lang="en-US" sz="2000" dirty="0" err="1" smtClean="0">
                <a:latin typeface="Cambria" pitchFamily="18" charset="0"/>
              </a:rPr>
              <a:t>berupa</a:t>
            </a:r>
            <a:r>
              <a:rPr lang="en-US" sz="2000" dirty="0" smtClean="0">
                <a:latin typeface="Cambria" pitchFamily="18" charset="0"/>
              </a:rPr>
              <a:t> </a:t>
            </a:r>
            <a:r>
              <a:rPr lang="en-US" sz="2000" dirty="0" err="1" smtClean="0">
                <a:latin typeface="Cambria" pitchFamily="18" charset="0"/>
              </a:rPr>
              <a:t>persepsi</a:t>
            </a:r>
            <a:r>
              <a:rPr lang="en-US" sz="2000" dirty="0" smtClean="0">
                <a:latin typeface="Cambria" pitchFamily="18" charset="0"/>
              </a:rPr>
              <a:t> </a:t>
            </a:r>
            <a:r>
              <a:rPr lang="en-US" sz="2000" dirty="0" err="1" smtClean="0">
                <a:latin typeface="Cambria" pitchFamily="18" charset="0"/>
              </a:rPr>
              <a:t>thdp</a:t>
            </a:r>
            <a:r>
              <a:rPr lang="en-US" sz="2000" dirty="0" smtClean="0">
                <a:latin typeface="Cambria" pitchFamily="18" charset="0"/>
              </a:rPr>
              <a:t> </a:t>
            </a:r>
            <a:r>
              <a:rPr lang="en-US" sz="2000" dirty="0" err="1" smtClean="0">
                <a:latin typeface="Cambria" pitchFamily="18" charset="0"/>
              </a:rPr>
              <a:t>kualitas</a:t>
            </a:r>
            <a:r>
              <a:rPr lang="en-US" sz="2000" dirty="0" smtClean="0">
                <a:latin typeface="Cambria" pitchFamily="18" charset="0"/>
              </a:rPr>
              <a:t> </a:t>
            </a:r>
            <a:r>
              <a:rPr lang="en-US" sz="2000" dirty="0" err="1" smtClean="0">
                <a:latin typeface="Cambria" pitchFamily="18" charset="0"/>
              </a:rPr>
              <a:t>yg</a:t>
            </a:r>
            <a:r>
              <a:rPr lang="en-US" sz="2000" dirty="0" smtClean="0">
                <a:latin typeface="Cambria" pitchFamily="18" charset="0"/>
              </a:rPr>
              <a:t> </a:t>
            </a:r>
            <a:r>
              <a:rPr lang="en-US" sz="2000" dirty="0" err="1" smtClean="0">
                <a:latin typeface="Cambria" pitchFamily="18" charset="0"/>
              </a:rPr>
              <a:t>akan</a:t>
            </a:r>
            <a:r>
              <a:rPr lang="en-US" sz="2000" dirty="0" smtClean="0">
                <a:latin typeface="Cambria" pitchFamily="18" charset="0"/>
              </a:rPr>
              <a:t> </a:t>
            </a:r>
            <a:r>
              <a:rPr lang="en-US" sz="2000" dirty="0" err="1" smtClean="0">
                <a:latin typeface="Cambria" pitchFamily="18" charset="0"/>
              </a:rPr>
              <a:t>didapat</a:t>
            </a:r>
            <a:r>
              <a:rPr lang="en-US" sz="2000" dirty="0" smtClean="0">
                <a:latin typeface="Cambria" pitchFamily="18" charset="0"/>
              </a:rPr>
              <a:t> &amp; </a:t>
            </a:r>
            <a:r>
              <a:rPr lang="en-US" sz="2000" dirty="0" err="1" smtClean="0">
                <a:latin typeface="Cambria" pitchFamily="18" charset="0"/>
              </a:rPr>
              <a:t>persepsi</a:t>
            </a:r>
            <a:r>
              <a:rPr lang="en-US" sz="2000" dirty="0" smtClean="0">
                <a:latin typeface="Cambria" pitchFamily="18" charset="0"/>
              </a:rPr>
              <a:t> </a:t>
            </a:r>
            <a:r>
              <a:rPr lang="en-US" sz="2000" dirty="0" err="1" smtClean="0">
                <a:latin typeface="Cambria" pitchFamily="18" charset="0"/>
              </a:rPr>
              <a:t>mengenai</a:t>
            </a:r>
            <a:r>
              <a:rPr lang="en-US" sz="2000" dirty="0" smtClean="0">
                <a:latin typeface="Cambria" pitchFamily="18" charset="0"/>
              </a:rPr>
              <a:t> </a:t>
            </a:r>
            <a:r>
              <a:rPr lang="en-US" sz="2000" dirty="0" err="1" smtClean="0">
                <a:latin typeface="Cambria" pitchFamily="18" charset="0"/>
              </a:rPr>
              <a:t>negara</a:t>
            </a:r>
            <a:r>
              <a:rPr lang="en-US" sz="2000" dirty="0" smtClean="0">
                <a:latin typeface="Cambria" pitchFamily="18" charset="0"/>
              </a:rPr>
              <a:t> </a:t>
            </a:r>
            <a:r>
              <a:rPr lang="en-US" sz="2000" dirty="0" err="1" smtClean="0">
                <a:latin typeface="Cambria" pitchFamily="18" charset="0"/>
              </a:rPr>
              <a:t>penghasil</a:t>
            </a:r>
            <a:r>
              <a:rPr lang="en-US" sz="2000" dirty="0" smtClean="0">
                <a:latin typeface="Cambria" pitchFamily="18" charset="0"/>
              </a:rPr>
              <a:t>  </a:t>
            </a:r>
            <a:r>
              <a:rPr lang="en-US" sz="2000" dirty="0" err="1" smtClean="0">
                <a:latin typeface="Cambria" pitchFamily="18" charset="0"/>
              </a:rPr>
              <a:t>otomotif</a:t>
            </a:r>
            <a:r>
              <a:rPr lang="en-US" sz="2000" dirty="0" smtClean="0">
                <a:latin typeface="Cambria" pitchFamily="18" charset="0"/>
              </a:rPr>
              <a:t> </a:t>
            </a:r>
            <a:r>
              <a:rPr lang="en-US" sz="2000" dirty="0" err="1" smtClean="0">
                <a:latin typeface="Cambria" pitchFamily="18" charset="0"/>
              </a:rPr>
              <a:t>itu</a:t>
            </a:r>
            <a:r>
              <a:rPr lang="en-US" sz="2000" dirty="0" smtClean="0">
                <a:latin typeface="Cambria" pitchFamily="18" charset="0"/>
              </a:rPr>
              <a:t> </a:t>
            </a:r>
            <a:r>
              <a:rPr lang="en-US" sz="2000" dirty="0" err="1" smtClean="0">
                <a:latin typeface="Cambria" pitchFamily="18" charset="0"/>
              </a:rPr>
              <a:t>sendiri</a:t>
            </a:r>
            <a:r>
              <a:rPr lang="en-US" sz="2000" dirty="0" smtClean="0">
                <a:latin typeface="Cambria" pitchFamily="18" charset="0"/>
              </a:rPr>
              <a:t>.</a:t>
            </a:r>
          </a:p>
          <a:p>
            <a:pPr algn="just" eaLnBrk="1" fontAlgn="auto" hangingPunct="1">
              <a:lnSpc>
                <a:spcPct val="150000"/>
              </a:lnSpc>
              <a:spcBef>
                <a:spcPts val="0"/>
              </a:spcBef>
              <a:spcAft>
                <a:spcPts val="0"/>
              </a:spcAft>
              <a:buFont typeface="Wingdings 2" pitchFamily="18" charset="2"/>
              <a:buBlip>
                <a:blip r:embed="rId2"/>
              </a:buBlip>
              <a:defRPr/>
            </a:pPr>
            <a:r>
              <a:rPr lang="en-US" sz="2000" i="1" dirty="0" smtClean="0">
                <a:latin typeface="Cambria" pitchFamily="18" charset="0"/>
              </a:rPr>
              <a:t>Customs/</a:t>
            </a:r>
            <a:r>
              <a:rPr lang="en-US" sz="2000" i="1" dirty="0" err="1" smtClean="0">
                <a:latin typeface="Cambria" pitchFamily="18" charset="0"/>
              </a:rPr>
              <a:t>kebiasaan</a:t>
            </a:r>
            <a:r>
              <a:rPr lang="en-US" sz="2000" dirty="0" smtClean="0">
                <a:latin typeface="Cambria" pitchFamily="18" charset="0"/>
              </a:rPr>
              <a:t> </a:t>
            </a:r>
            <a:r>
              <a:rPr lang="en-US" sz="2000" dirty="0" err="1" smtClean="0">
                <a:latin typeface="Cambria" pitchFamily="18" charset="0"/>
              </a:rPr>
              <a:t>terdiri</a:t>
            </a:r>
            <a:r>
              <a:rPr lang="en-US" sz="2000" dirty="0" smtClean="0">
                <a:latin typeface="Cambria" pitchFamily="18" charset="0"/>
              </a:rPr>
              <a:t> </a:t>
            </a:r>
            <a:r>
              <a:rPr lang="en-US" sz="2000" dirty="0" err="1" smtClean="0">
                <a:latin typeface="Cambria" pitchFamily="18" charset="0"/>
              </a:rPr>
              <a:t>dari</a:t>
            </a:r>
            <a:r>
              <a:rPr lang="en-US" sz="2000" dirty="0" smtClean="0">
                <a:latin typeface="Cambria" pitchFamily="18" charset="0"/>
              </a:rPr>
              <a:t> </a:t>
            </a:r>
            <a:r>
              <a:rPr lang="en-US" sz="2000" dirty="0" err="1" smtClean="0">
                <a:latin typeface="Cambria" pitchFamily="18" charset="0"/>
              </a:rPr>
              <a:t>perilaku</a:t>
            </a:r>
            <a:r>
              <a:rPr lang="en-US" sz="2000" dirty="0" smtClean="0">
                <a:latin typeface="Cambria" pitchFamily="18" charset="0"/>
              </a:rPr>
              <a:t> </a:t>
            </a:r>
            <a:r>
              <a:rPr lang="en-US" sz="2000" dirty="0" err="1" smtClean="0">
                <a:latin typeface="Cambria" pitchFamily="18" charset="0"/>
              </a:rPr>
              <a:t>rutin</a:t>
            </a:r>
            <a:r>
              <a:rPr lang="en-US" sz="2000" dirty="0" smtClean="0">
                <a:latin typeface="Cambria" pitchFamily="18" charset="0"/>
              </a:rPr>
              <a:t> </a:t>
            </a:r>
            <a:r>
              <a:rPr lang="en-US" sz="2000" dirty="0" err="1" smtClean="0">
                <a:latin typeface="Cambria" pitchFamily="18" charset="0"/>
              </a:rPr>
              <a:t>sehari-hari</a:t>
            </a:r>
            <a:r>
              <a:rPr lang="en-US" sz="2000" dirty="0" smtClean="0">
                <a:latin typeface="Cambria" pitchFamily="18" charset="0"/>
              </a:rPr>
              <a:t> </a:t>
            </a:r>
            <a:r>
              <a:rPr lang="en-US" sz="2000" dirty="0" err="1" smtClean="0">
                <a:latin typeface="Cambria" pitchFamily="18" charset="0"/>
              </a:rPr>
              <a:t>yg</a:t>
            </a:r>
            <a:r>
              <a:rPr lang="en-US" sz="2000" dirty="0" smtClean="0">
                <a:latin typeface="Cambria" pitchFamily="18" charset="0"/>
              </a:rPr>
              <a:t> </a:t>
            </a:r>
            <a:r>
              <a:rPr lang="en-US" sz="2000" dirty="0" err="1" smtClean="0">
                <a:latin typeface="Cambria" pitchFamily="18" charset="0"/>
              </a:rPr>
              <a:t>merupakan</a:t>
            </a:r>
            <a:r>
              <a:rPr lang="en-US" sz="2000" dirty="0" smtClean="0">
                <a:latin typeface="Cambria" pitchFamily="18" charset="0"/>
              </a:rPr>
              <a:t> </a:t>
            </a:r>
            <a:r>
              <a:rPr lang="en-US" sz="2000" dirty="0" err="1" smtClean="0">
                <a:latin typeface="Cambria" pitchFamily="18" charset="0"/>
              </a:rPr>
              <a:t>cara</a:t>
            </a:r>
            <a:r>
              <a:rPr lang="en-US" sz="2000" dirty="0" smtClean="0">
                <a:latin typeface="Cambria" pitchFamily="18" charset="0"/>
              </a:rPr>
              <a:t> </a:t>
            </a:r>
            <a:r>
              <a:rPr lang="en-US" sz="2000" dirty="0" err="1" smtClean="0">
                <a:latin typeface="Cambria" pitchFamily="18" charset="0"/>
              </a:rPr>
              <a:t>berperilaku</a:t>
            </a:r>
            <a:r>
              <a:rPr lang="en-US" sz="2000" dirty="0" smtClean="0">
                <a:latin typeface="Cambria" pitchFamily="18" charset="0"/>
              </a:rPr>
              <a:t> </a:t>
            </a:r>
            <a:r>
              <a:rPr lang="en-US" sz="2000" dirty="0" err="1" smtClean="0">
                <a:latin typeface="Cambria" pitchFamily="18" charset="0"/>
              </a:rPr>
              <a:t>yg</a:t>
            </a:r>
            <a:r>
              <a:rPr lang="en-US" sz="2000" dirty="0" smtClean="0">
                <a:latin typeface="Cambria" pitchFamily="18" charset="0"/>
              </a:rPr>
              <a:t> </a:t>
            </a:r>
            <a:r>
              <a:rPr lang="en-US" sz="2000" dirty="0" err="1" smtClean="0">
                <a:latin typeface="Cambria" pitchFamily="18" charset="0"/>
              </a:rPr>
              <a:t>dpt</a:t>
            </a:r>
            <a:r>
              <a:rPr lang="en-US" sz="2000" dirty="0" smtClean="0">
                <a:latin typeface="Cambria" pitchFamily="18" charset="0"/>
              </a:rPr>
              <a:t> </a:t>
            </a:r>
            <a:r>
              <a:rPr lang="en-US" sz="2000" dirty="0" err="1" smtClean="0">
                <a:latin typeface="Cambria" pitchFamily="18" charset="0"/>
              </a:rPr>
              <a:t>diterima</a:t>
            </a:r>
            <a:r>
              <a:rPr lang="en-US" sz="2000" dirty="0" smtClean="0">
                <a:latin typeface="Cambria" pitchFamily="18" charset="0"/>
              </a:rPr>
              <a:t>. </a:t>
            </a:r>
          </a:p>
          <a:p>
            <a:pPr indent="38100" algn="just" eaLnBrk="1" fontAlgn="auto" hangingPunct="1">
              <a:lnSpc>
                <a:spcPct val="150000"/>
              </a:lnSpc>
              <a:spcBef>
                <a:spcPts val="0"/>
              </a:spcBef>
              <a:spcAft>
                <a:spcPts val="0"/>
              </a:spcAft>
              <a:buFont typeface="Wingdings 2" pitchFamily="18" charset="2"/>
              <a:buNone/>
              <a:defRPr/>
            </a:pPr>
            <a:r>
              <a:rPr lang="en-US" sz="2000" i="1" dirty="0" err="1" smtClean="0">
                <a:latin typeface="Cambria" pitchFamily="18" charset="0"/>
              </a:rPr>
              <a:t>Misal</a:t>
            </a:r>
            <a:r>
              <a:rPr lang="en-US" sz="2000" dirty="0" smtClean="0">
                <a:latin typeface="Cambria" pitchFamily="18" charset="0"/>
              </a:rPr>
              <a:t>: </a:t>
            </a:r>
            <a:r>
              <a:rPr lang="en-US" sz="2000" dirty="0" err="1" smtClean="0">
                <a:latin typeface="Cambria" pitchFamily="18" charset="0"/>
              </a:rPr>
              <a:t>memberikan</a:t>
            </a:r>
            <a:r>
              <a:rPr lang="en-US" sz="2000" dirty="0" smtClean="0">
                <a:latin typeface="Cambria" pitchFamily="18" charset="0"/>
              </a:rPr>
              <a:t> </a:t>
            </a:r>
            <a:r>
              <a:rPr lang="en-US" sz="2000" dirty="0" err="1" smtClean="0">
                <a:latin typeface="Cambria" pitchFamily="18" charset="0"/>
              </a:rPr>
              <a:t>gula</a:t>
            </a:r>
            <a:r>
              <a:rPr lang="en-US" sz="2000" dirty="0" smtClean="0">
                <a:latin typeface="Cambria" pitchFamily="18" charset="0"/>
              </a:rPr>
              <a:t> </a:t>
            </a:r>
            <a:r>
              <a:rPr lang="en-US" sz="2000" dirty="0" err="1" smtClean="0">
                <a:latin typeface="Cambria" pitchFamily="18" charset="0"/>
              </a:rPr>
              <a:t>atau</a:t>
            </a:r>
            <a:r>
              <a:rPr lang="en-US" sz="2000" dirty="0" smtClean="0">
                <a:latin typeface="Cambria" pitchFamily="18" charset="0"/>
              </a:rPr>
              <a:t> </a:t>
            </a:r>
            <a:r>
              <a:rPr lang="en-US" sz="2000" dirty="0" err="1" smtClean="0">
                <a:latin typeface="Cambria" pitchFamily="18" charset="0"/>
              </a:rPr>
              <a:t>pemanis</a:t>
            </a:r>
            <a:r>
              <a:rPr lang="en-US" sz="2000" dirty="0" smtClean="0">
                <a:latin typeface="Cambria" pitchFamily="18" charset="0"/>
              </a:rPr>
              <a:t> </a:t>
            </a:r>
            <a:r>
              <a:rPr lang="en-US" sz="2000" dirty="0" err="1" smtClean="0">
                <a:latin typeface="Cambria" pitchFamily="18" charset="0"/>
              </a:rPr>
              <a:t>pada</a:t>
            </a:r>
            <a:r>
              <a:rPr lang="en-US" sz="2000" dirty="0" smtClean="0">
                <a:latin typeface="Cambria" pitchFamily="18" charset="0"/>
              </a:rPr>
              <a:t> </a:t>
            </a:r>
            <a:r>
              <a:rPr lang="en-US" sz="2000" dirty="0" err="1" smtClean="0">
                <a:latin typeface="Cambria" pitchFamily="18" charset="0"/>
              </a:rPr>
              <a:t>minuman</a:t>
            </a:r>
            <a:r>
              <a:rPr lang="en-US" sz="2000" dirty="0" smtClean="0">
                <a:latin typeface="Cambria" pitchFamily="18" charset="0"/>
              </a:rPr>
              <a:t>. </a:t>
            </a:r>
          </a:p>
          <a:p>
            <a:pPr marL="266700" indent="-266700" algn="just" eaLnBrk="1" fontAlgn="auto" hangingPunct="1">
              <a:lnSpc>
                <a:spcPct val="150000"/>
              </a:lnSpc>
              <a:spcBef>
                <a:spcPts val="0"/>
              </a:spcBef>
              <a:spcAft>
                <a:spcPts val="0"/>
              </a:spcAft>
              <a:buClr>
                <a:srgbClr val="FF0000"/>
              </a:buClr>
              <a:buFont typeface="Wingdings" pitchFamily="2" charset="2"/>
              <a:buChar char="Ø"/>
              <a:defRPr/>
            </a:pPr>
            <a:r>
              <a:rPr lang="en-US" sz="2000" dirty="0" smtClean="0">
                <a:latin typeface="Cambria" pitchFamily="18" charset="0"/>
              </a:rPr>
              <a:t> </a:t>
            </a:r>
            <a:r>
              <a:rPr lang="en-US" sz="2000" dirty="0" err="1" smtClean="0">
                <a:latin typeface="Cambria" pitchFamily="18" charset="0"/>
              </a:rPr>
              <a:t>Dgn</a:t>
            </a:r>
            <a:r>
              <a:rPr lang="en-US" sz="2000" dirty="0" smtClean="0">
                <a:latin typeface="Cambria" pitchFamily="18" charset="0"/>
              </a:rPr>
              <a:t> </a:t>
            </a:r>
            <a:r>
              <a:rPr lang="en-US" sz="2000" dirty="0" err="1" smtClean="0">
                <a:latin typeface="Cambria" pitchFamily="18" charset="0"/>
              </a:rPr>
              <a:t>memahami</a:t>
            </a:r>
            <a:r>
              <a:rPr lang="en-US" sz="2000" dirty="0" smtClean="0">
                <a:latin typeface="Cambria" pitchFamily="18" charset="0"/>
              </a:rPr>
              <a:t> </a:t>
            </a:r>
            <a:r>
              <a:rPr lang="en-US" sz="2000" dirty="0" err="1" smtClean="0">
                <a:latin typeface="Cambria" pitchFamily="18" charset="0"/>
              </a:rPr>
              <a:t>beberapa</a:t>
            </a:r>
            <a:r>
              <a:rPr lang="en-US" sz="2000" dirty="0" smtClean="0">
                <a:latin typeface="Cambria" pitchFamily="18" charset="0"/>
              </a:rPr>
              <a:t> </a:t>
            </a:r>
            <a:r>
              <a:rPr lang="en-US" sz="2000" dirty="0" err="1" smtClean="0">
                <a:latin typeface="Cambria" pitchFamily="18" charset="0"/>
              </a:rPr>
              <a:t>bentuk</a:t>
            </a:r>
            <a:r>
              <a:rPr lang="en-US" sz="2000" dirty="0" smtClean="0">
                <a:latin typeface="Cambria" pitchFamily="18" charset="0"/>
              </a:rPr>
              <a:t> </a:t>
            </a:r>
            <a:r>
              <a:rPr lang="en-US" sz="2000" dirty="0" err="1" smtClean="0">
                <a:latin typeface="Cambria" pitchFamily="18" charset="0"/>
              </a:rPr>
              <a:t>budaya</a:t>
            </a:r>
            <a:r>
              <a:rPr lang="en-US" sz="2000" dirty="0" smtClean="0">
                <a:latin typeface="Cambria" pitchFamily="18" charset="0"/>
              </a:rPr>
              <a:t> </a:t>
            </a:r>
            <a:r>
              <a:rPr lang="en-US" sz="2000" dirty="0" err="1" smtClean="0">
                <a:latin typeface="Cambria" pitchFamily="18" charset="0"/>
              </a:rPr>
              <a:t>dari</a:t>
            </a:r>
            <a:r>
              <a:rPr lang="en-US" sz="2000" dirty="0" smtClean="0">
                <a:latin typeface="Cambria" pitchFamily="18" charset="0"/>
              </a:rPr>
              <a:t> </a:t>
            </a:r>
            <a:r>
              <a:rPr lang="en-US" sz="2000" dirty="0" err="1" smtClean="0">
                <a:latin typeface="Cambria" pitchFamily="18" charset="0"/>
              </a:rPr>
              <a:t>masy</a:t>
            </a:r>
            <a:r>
              <a:rPr lang="en-US" sz="2000" dirty="0" smtClean="0">
                <a:latin typeface="Cambria" pitchFamily="18" charset="0"/>
              </a:rPr>
              <a:t>, </a:t>
            </a:r>
            <a:r>
              <a:rPr lang="en-US" sz="2000" dirty="0" err="1" smtClean="0">
                <a:latin typeface="Cambria" pitchFamily="18" charset="0"/>
              </a:rPr>
              <a:t>dpt</a:t>
            </a:r>
            <a:r>
              <a:rPr lang="en-US" sz="2000" dirty="0" smtClean="0">
                <a:latin typeface="Cambria" pitchFamily="18" charset="0"/>
              </a:rPr>
              <a:t> </a:t>
            </a:r>
            <a:r>
              <a:rPr lang="en-US" sz="2000" dirty="0" err="1" smtClean="0">
                <a:latin typeface="Cambria" pitchFamily="18" charset="0"/>
              </a:rPr>
              <a:t>membantu</a:t>
            </a:r>
            <a:r>
              <a:rPr lang="en-US" sz="2000" dirty="0" smtClean="0">
                <a:latin typeface="Cambria" pitchFamily="18" charset="0"/>
              </a:rPr>
              <a:t> marketer </a:t>
            </a:r>
            <a:r>
              <a:rPr lang="en-US" sz="2000" dirty="0" err="1" smtClean="0">
                <a:latin typeface="Cambria" pitchFamily="18" charset="0"/>
              </a:rPr>
              <a:t>dlm</a:t>
            </a:r>
            <a:r>
              <a:rPr lang="en-US" sz="2000" dirty="0" smtClean="0">
                <a:latin typeface="Cambria" pitchFamily="18" charset="0"/>
              </a:rPr>
              <a:t> </a:t>
            </a:r>
            <a:r>
              <a:rPr lang="en-US" sz="2000" dirty="0" err="1" smtClean="0">
                <a:latin typeface="Cambria" pitchFamily="18" charset="0"/>
              </a:rPr>
              <a:t>memprediksi</a:t>
            </a:r>
            <a:r>
              <a:rPr lang="en-US" sz="2000" dirty="0" smtClean="0">
                <a:latin typeface="Cambria" pitchFamily="18" charset="0"/>
              </a:rPr>
              <a:t> </a:t>
            </a:r>
            <a:r>
              <a:rPr lang="en-US" sz="2000" dirty="0" err="1" smtClean="0">
                <a:latin typeface="Cambria" pitchFamily="18" charset="0"/>
              </a:rPr>
              <a:t>penerimaan</a:t>
            </a:r>
            <a:r>
              <a:rPr lang="en-US" sz="2000" dirty="0" smtClean="0">
                <a:latin typeface="Cambria" pitchFamily="18" charset="0"/>
              </a:rPr>
              <a:t> </a:t>
            </a:r>
            <a:r>
              <a:rPr lang="en-US" sz="2000" dirty="0" err="1" smtClean="0">
                <a:latin typeface="Cambria" pitchFamily="18" charset="0"/>
              </a:rPr>
              <a:t>konsumen</a:t>
            </a:r>
            <a:r>
              <a:rPr lang="en-US" sz="2000" dirty="0" smtClean="0">
                <a:latin typeface="Cambria" pitchFamily="18" charset="0"/>
              </a:rPr>
              <a:t> </a:t>
            </a:r>
            <a:r>
              <a:rPr lang="en-US" sz="2000" dirty="0" err="1" smtClean="0">
                <a:latin typeface="Cambria" pitchFamily="18" charset="0"/>
              </a:rPr>
              <a:t>thd</a:t>
            </a:r>
            <a:r>
              <a:rPr lang="en-US" sz="2000" dirty="0" smtClean="0">
                <a:latin typeface="Cambria" pitchFamily="18" charset="0"/>
              </a:rPr>
              <a:t> </a:t>
            </a:r>
            <a:r>
              <a:rPr lang="en-US" sz="2000" dirty="0" err="1" smtClean="0">
                <a:latin typeface="Cambria" pitchFamily="18" charset="0"/>
              </a:rPr>
              <a:t>produk</a:t>
            </a:r>
            <a:r>
              <a:rPr lang="en-US" sz="2000" dirty="0" smtClean="0">
                <a:latin typeface="Cambria" pitchFamily="18" charset="0"/>
              </a:rPr>
              <a:t> </a:t>
            </a:r>
            <a:r>
              <a:rPr lang="en-US" sz="2000" dirty="0" err="1" smtClean="0">
                <a:latin typeface="Cambria" pitchFamily="18" charset="0"/>
              </a:rPr>
              <a:t>mereka</a:t>
            </a:r>
            <a:r>
              <a:rPr lang="en-US" sz="2000" dirty="0" smtClean="0">
                <a:latin typeface="Cambria" pitchFamily="18" charset="0"/>
              </a:rPr>
              <a:t> </a:t>
            </a:r>
            <a:r>
              <a:rPr lang="en-US" sz="2000" dirty="0" err="1" smtClean="0">
                <a:latin typeface="Cambria" pitchFamily="18" charset="0"/>
              </a:rPr>
              <a:t>dan</a:t>
            </a:r>
            <a:r>
              <a:rPr lang="en-US" sz="2000" dirty="0" smtClean="0">
                <a:latin typeface="Cambria" pitchFamily="18" charset="0"/>
              </a:rPr>
              <a:t> </a:t>
            </a:r>
            <a:r>
              <a:rPr lang="en-US" sz="2000" dirty="0" err="1" smtClean="0">
                <a:latin typeface="Cambria" pitchFamily="18" charset="0"/>
              </a:rPr>
              <a:t>dapat</a:t>
            </a:r>
            <a:r>
              <a:rPr lang="en-US" sz="2000" dirty="0" smtClean="0">
                <a:latin typeface="Cambria" pitchFamily="18" charset="0"/>
              </a:rPr>
              <a:t> </a:t>
            </a:r>
            <a:r>
              <a:rPr lang="en-US" sz="2000" dirty="0" err="1" smtClean="0">
                <a:latin typeface="Cambria" pitchFamily="18" charset="0"/>
              </a:rPr>
              <a:t>digunakan</a:t>
            </a:r>
            <a:r>
              <a:rPr lang="en-US" sz="2000" dirty="0" smtClean="0">
                <a:latin typeface="Cambria" pitchFamily="18" charset="0"/>
              </a:rPr>
              <a:t> </a:t>
            </a:r>
            <a:r>
              <a:rPr lang="en-US" sz="2000" dirty="0" err="1" smtClean="0">
                <a:latin typeface="Cambria" pitchFamily="18" charset="0"/>
              </a:rPr>
              <a:t>untuk</a:t>
            </a:r>
            <a:r>
              <a:rPr lang="en-US" sz="2000" dirty="0" smtClean="0">
                <a:latin typeface="Cambria" pitchFamily="18" charset="0"/>
              </a:rPr>
              <a:t> </a:t>
            </a:r>
            <a:r>
              <a:rPr lang="en-US" sz="2000" dirty="0" err="1" smtClean="0">
                <a:latin typeface="Cambria" pitchFamily="18" charset="0"/>
              </a:rPr>
              <a:t>menyusun</a:t>
            </a:r>
            <a:r>
              <a:rPr lang="en-US" sz="2000" dirty="0" smtClean="0">
                <a:latin typeface="Cambria" pitchFamily="18" charset="0"/>
              </a:rPr>
              <a:t> </a:t>
            </a:r>
            <a:r>
              <a:rPr lang="en-US" sz="2000" dirty="0" err="1" smtClean="0">
                <a:latin typeface="Cambria" pitchFamily="18" charset="0"/>
              </a:rPr>
              <a:t>strategi</a:t>
            </a:r>
            <a:r>
              <a:rPr lang="en-US" sz="2000" dirty="0" smtClean="0">
                <a:latin typeface="Cambria" pitchFamily="18" charset="0"/>
              </a:rPr>
              <a:t>  </a:t>
            </a:r>
            <a:r>
              <a:rPr lang="en-US" sz="2000" dirty="0" err="1" smtClean="0">
                <a:latin typeface="Cambria" pitchFamily="18" charset="0"/>
              </a:rPr>
              <a:t>pemasaran</a:t>
            </a:r>
            <a:r>
              <a:rPr lang="en-US" sz="2000" dirty="0" smtClean="0">
                <a:latin typeface="Cambria" pitchFamily="18" charset="0"/>
              </a:rPr>
              <a:t>.</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a:xfrm>
            <a:off x="457200" y="274638"/>
            <a:ext cx="7467600" cy="939800"/>
          </a:xfrm>
        </p:spPr>
        <p:txBody>
          <a:bodyPr/>
          <a:lstStyle/>
          <a:p>
            <a:pPr eaLnBrk="1" hangingPunct="1"/>
            <a:r>
              <a:rPr lang="en-US" sz="2400" smtClean="0">
                <a:latin typeface="Bernard MT Condensed" pitchFamily="18" charset="0"/>
              </a:rPr>
              <a:t>Dampak nilai-nilai inti terhadap pemasar</a:t>
            </a:r>
          </a:p>
        </p:txBody>
      </p:sp>
      <p:sp>
        <p:nvSpPr>
          <p:cNvPr id="147459" name="Content Placeholder 2"/>
          <p:cNvSpPr>
            <a:spLocks noGrp="1"/>
          </p:cNvSpPr>
          <p:nvPr>
            <p:ph idx="1"/>
          </p:nvPr>
        </p:nvSpPr>
        <p:spPr>
          <a:xfrm>
            <a:off x="457200" y="1600200"/>
            <a:ext cx="8401050" cy="4525963"/>
          </a:xfrm>
        </p:spPr>
        <p:txBody>
          <a:bodyPr/>
          <a:lstStyle/>
          <a:p>
            <a:pPr algn="just" eaLnBrk="1" hangingPunct="1">
              <a:lnSpc>
                <a:spcPct val="150000"/>
              </a:lnSpc>
              <a:spcBef>
                <a:spcPct val="0"/>
              </a:spcBef>
              <a:buClr>
                <a:srgbClr val="009900"/>
              </a:buClr>
            </a:pPr>
            <a:r>
              <a:rPr lang="en-US" sz="2400" smtClean="0">
                <a:latin typeface="Cambria" pitchFamily="18" charset="0"/>
              </a:rPr>
              <a:t>Dengan  memahami budaya suatu masyarakat, pemasar dapat merencanakan strategi pemasaran yaitu pada penciptaan produk, segmentasi dan promosi. </a:t>
            </a:r>
          </a:p>
          <a:p>
            <a:pPr algn="just" eaLnBrk="1" hangingPunct="1">
              <a:lnSpc>
                <a:spcPct val="150000"/>
              </a:lnSpc>
              <a:spcBef>
                <a:spcPct val="0"/>
              </a:spcBef>
              <a:buClr>
                <a:srgbClr val="009900"/>
              </a:buClr>
            </a:pPr>
            <a:r>
              <a:rPr lang="en-US" sz="2400" smtClean="0">
                <a:latin typeface="Cambria" pitchFamily="18" charset="0"/>
              </a:rPr>
              <a:t>Beragamnya budaya masyarakat bagi pemasar dijadikan peluang yg sangat baik dalam menciptakan produk.  Misal: budaya mudik lebaran membutuhkan sajadah, pakaian baru, kue, dll.</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p:nvPr>
        </p:nvSpPr>
        <p:spPr>
          <a:xfrm>
            <a:off x="457200" y="274638"/>
            <a:ext cx="7467600" cy="725487"/>
          </a:xfrm>
        </p:spPr>
        <p:txBody>
          <a:bodyPr/>
          <a:lstStyle/>
          <a:p>
            <a:pPr eaLnBrk="1" hangingPunct="1"/>
            <a:r>
              <a:rPr lang="en-US" sz="2000" smtClean="0">
                <a:latin typeface="Bernard MT Condensed" pitchFamily="18" charset="0"/>
              </a:rPr>
              <a:t>Dampak nilai-nilai inti terhadap pemasar</a:t>
            </a:r>
            <a:endParaRPr lang="en-US" sz="2000" smtClean="0"/>
          </a:p>
        </p:txBody>
      </p:sp>
      <p:sp>
        <p:nvSpPr>
          <p:cNvPr id="148483" name="Content Placeholder 2"/>
          <p:cNvSpPr>
            <a:spLocks noGrp="1"/>
          </p:cNvSpPr>
          <p:nvPr>
            <p:ph idx="1"/>
          </p:nvPr>
        </p:nvSpPr>
        <p:spPr>
          <a:xfrm>
            <a:off x="457200" y="1357313"/>
            <a:ext cx="8329613" cy="4525962"/>
          </a:xfrm>
        </p:spPr>
        <p:txBody>
          <a:bodyPr/>
          <a:lstStyle/>
          <a:p>
            <a:pPr algn="just" eaLnBrk="1" hangingPunct="1">
              <a:lnSpc>
                <a:spcPct val="150000"/>
              </a:lnSpc>
              <a:spcBef>
                <a:spcPct val="0"/>
              </a:spcBef>
            </a:pPr>
            <a:r>
              <a:rPr lang="en-US" sz="2400" smtClean="0">
                <a:latin typeface="Cambria" pitchFamily="18" charset="0"/>
              </a:rPr>
              <a:t>Implikasi pemahaman budaya suatu masyarakat &amp; ritual kebudayaannya akan membantu dalam mensegmentasi pasar. Setelah segmentasi dilakukan, strategi  promosi dapat difokuskan pd segmen sasaran saja agar efektif dan efisien.</a:t>
            </a:r>
          </a:p>
          <a:p>
            <a:pPr algn="just" eaLnBrk="1" hangingPunct="1">
              <a:lnSpc>
                <a:spcPct val="150000"/>
              </a:lnSpc>
              <a:spcBef>
                <a:spcPct val="0"/>
              </a:spcBef>
            </a:pPr>
            <a:r>
              <a:rPr lang="en-US" sz="2400" smtClean="0">
                <a:latin typeface="Cambria" pitchFamily="18" charset="0"/>
              </a:rPr>
              <a:t>Pemasar yg menginginkan memasarkan produknya di seluruh dunia perlu memahami perbedaan budaya di setiap negara.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a:xfrm>
            <a:off x="457200" y="274638"/>
            <a:ext cx="7467600" cy="725487"/>
          </a:xfrm>
        </p:spPr>
        <p:txBody>
          <a:bodyPr/>
          <a:lstStyle/>
          <a:p>
            <a:pPr eaLnBrk="1" hangingPunct="1"/>
            <a:r>
              <a:rPr lang="en-US" sz="2000" smtClean="0">
                <a:latin typeface="Bernard MT Condensed" pitchFamily="18" charset="0"/>
              </a:rPr>
              <a:t>Dampak nilai-nilai inti terhadap pemasar</a:t>
            </a:r>
            <a:endParaRPr lang="en-US" sz="2000" smtClean="0"/>
          </a:p>
        </p:txBody>
      </p:sp>
      <p:sp>
        <p:nvSpPr>
          <p:cNvPr id="149507" name="Content Placeholder 2"/>
          <p:cNvSpPr>
            <a:spLocks noGrp="1"/>
          </p:cNvSpPr>
          <p:nvPr>
            <p:ph idx="1"/>
          </p:nvPr>
        </p:nvSpPr>
        <p:spPr>
          <a:xfrm>
            <a:off x="457200" y="1000125"/>
            <a:ext cx="8329613" cy="5126038"/>
          </a:xfrm>
        </p:spPr>
        <p:txBody>
          <a:bodyPr/>
          <a:lstStyle/>
          <a:p>
            <a:pPr algn="just" eaLnBrk="1" hangingPunct="1">
              <a:lnSpc>
                <a:spcPct val="150000"/>
              </a:lnSpc>
              <a:spcBef>
                <a:spcPct val="0"/>
              </a:spcBef>
            </a:pPr>
            <a:r>
              <a:rPr lang="en-US" sz="2400" smtClean="0">
                <a:latin typeface="Cambria" pitchFamily="18" charset="0"/>
              </a:rPr>
              <a:t>Budaya pd setiap negara memiliki perbedaan yg unik shgga dlm menjalankan program pemasarannya sbg pemasar harus hati-hati sekali dlm memperhatikan bagaimana budaya suatu negara dijalankan oleh masyarakatnya.</a:t>
            </a:r>
          </a:p>
          <a:p>
            <a:pPr algn="just" eaLnBrk="1" hangingPunct="1">
              <a:lnSpc>
                <a:spcPct val="150000"/>
              </a:lnSpc>
              <a:spcBef>
                <a:spcPct val="0"/>
              </a:spcBef>
            </a:pPr>
            <a:r>
              <a:rPr lang="en-US" sz="2400" smtClean="0">
                <a:latin typeface="Cambria" pitchFamily="18" charset="0"/>
              </a:rPr>
              <a:t>Pada umumnya ritual budaya suatu bangsa menggunakan simbol-simbol sebagai refleksi kebudayaannya. Penggunaan warna, suara, dan atribut-atribut lain sangat berbeda disetiap negara sangat penting diperhatikan dlm pemasaran internasional.</a:t>
            </a:r>
          </a:p>
          <a:p>
            <a:pPr algn="just" eaLnBrk="1" hangingPunct="1">
              <a:lnSpc>
                <a:spcPct val="150000"/>
              </a:lnSpc>
              <a:spcBef>
                <a:spcPct val="0"/>
              </a:spcBef>
            </a:pPr>
            <a:endParaRPr lang="en-US" sz="2400" smtClean="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Content Placeholder 2"/>
          <p:cNvSpPr>
            <a:spLocks noGrp="1"/>
          </p:cNvSpPr>
          <p:nvPr>
            <p:ph idx="1"/>
          </p:nvPr>
        </p:nvSpPr>
        <p:spPr>
          <a:xfrm>
            <a:off x="285750" y="428625"/>
            <a:ext cx="8501063" cy="4525963"/>
          </a:xfrm>
        </p:spPr>
        <p:txBody>
          <a:bodyPr/>
          <a:lstStyle/>
          <a:p>
            <a:pPr algn="just" eaLnBrk="1" hangingPunct="1">
              <a:lnSpc>
                <a:spcPct val="150000"/>
              </a:lnSpc>
              <a:spcBef>
                <a:spcPct val="0"/>
              </a:spcBef>
            </a:pPr>
            <a:r>
              <a:rPr lang="en-US" sz="2400" smtClean="0"/>
              <a:t>Perbedaan budaya yg ada dalam masyarakat internasional akan mempengaruhi  program pemasaran internasional. Lingkungan budaya menjadi salah satu variabel yg menentukan dlm pemasaran internasional. </a:t>
            </a:r>
          </a:p>
          <a:p>
            <a:pPr algn="just" eaLnBrk="1" hangingPunct="1">
              <a:lnSpc>
                <a:spcPct val="150000"/>
              </a:lnSpc>
              <a:spcBef>
                <a:spcPct val="0"/>
              </a:spcBef>
            </a:pPr>
            <a:r>
              <a:rPr lang="en-US" sz="2400" smtClean="0"/>
              <a:t>Ketika variabel lintas budaya tdk dipahami scra mendalam, hal yg mungkin timbul adalah ketidakcocokan antara program pemasaran dgn nilai-nilai budaya pasar sasaran. </a:t>
            </a:r>
          </a:p>
          <a:p>
            <a:pPr algn="just" eaLnBrk="1" hangingPunct="1">
              <a:lnSpc>
                <a:spcPct val="150000"/>
              </a:lnSpc>
              <a:spcBef>
                <a:spcPct val="0"/>
              </a:spcBef>
            </a:pPr>
            <a:r>
              <a:rPr lang="en-US" sz="2400" smtClean="0"/>
              <a:t>Kesalahan-kesalahan memahami budaya lokal suatu negara akan mengakibatkan hal yg sangat fatal dlm memasarkan produk ke LN.</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Box 4"/>
          <p:cNvSpPr>
            <a:spLocks noGrp="1" noChangeArrowheads="1"/>
          </p:cNvSpPr>
          <p:nvPr>
            <p:ph type="title"/>
          </p:nvPr>
        </p:nvSpPr>
        <p:spPr>
          <a:xfrm>
            <a:off x="857250" y="2357438"/>
            <a:ext cx="7467600" cy="1570037"/>
          </a:xfrm>
        </p:spPr>
        <p:txBody>
          <a:bodyPr>
            <a:spAutoFit/>
          </a:bodyPr>
          <a:lstStyle/>
          <a:p>
            <a:pPr eaLnBrk="1" hangingPunct="1"/>
            <a:r>
              <a:rPr lang="en-US" sz="3200" smtClean="0">
                <a:latin typeface="Ravie" pitchFamily="82" charset="0"/>
              </a:rPr>
              <a:t> KELAS </a:t>
            </a:r>
            <a:br>
              <a:rPr lang="en-US" sz="3200" smtClean="0">
                <a:latin typeface="Ravie" pitchFamily="82" charset="0"/>
              </a:rPr>
            </a:br>
            <a:r>
              <a:rPr lang="en-US" sz="3200" smtClean="0">
                <a:latin typeface="Ravie" pitchFamily="82" charset="0"/>
              </a:rPr>
              <a:t>dan </a:t>
            </a:r>
            <a:br>
              <a:rPr lang="en-US" sz="3200" smtClean="0">
                <a:latin typeface="Ravie" pitchFamily="82" charset="0"/>
              </a:rPr>
            </a:br>
            <a:r>
              <a:rPr lang="en-US" sz="3200" smtClean="0">
                <a:latin typeface="Ravie" pitchFamily="82" charset="0"/>
              </a:rPr>
              <a:t>STATUS SOSIAL</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lstStyle/>
          <a:p>
            <a:pPr algn="r" eaLnBrk="1" hangingPunct="1"/>
            <a:r>
              <a:rPr lang="en-US" sz="2800" smtClean="0">
                <a:latin typeface="Bradley Hand ITC" pitchFamily="66" charset="0"/>
              </a:rPr>
              <a:t>Pengaruh  lingkungan</a:t>
            </a:r>
          </a:p>
        </p:txBody>
      </p:sp>
      <p:sp>
        <p:nvSpPr>
          <p:cNvPr id="4" name="TextBox 3"/>
          <p:cNvSpPr txBox="1"/>
          <p:nvPr/>
        </p:nvSpPr>
        <p:spPr>
          <a:xfrm>
            <a:off x="571500" y="1928813"/>
            <a:ext cx="2000250" cy="461962"/>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BUDAYA</a:t>
            </a:r>
          </a:p>
        </p:txBody>
      </p:sp>
      <p:sp>
        <p:nvSpPr>
          <p:cNvPr id="8" name="TextBox 7"/>
          <p:cNvSpPr txBox="1"/>
          <p:nvPr/>
        </p:nvSpPr>
        <p:spPr>
          <a:xfrm>
            <a:off x="3500438" y="4357688"/>
            <a:ext cx="2286000" cy="461962"/>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KELUARGA</a:t>
            </a:r>
          </a:p>
        </p:txBody>
      </p:sp>
      <p:sp>
        <p:nvSpPr>
          <p:cNvPr id="9" name="TextBox 8"/>
          <p:cNvSpPr txBox="1"/>
          <p:nvPr/>
        </p:nvSpPr>
        <p:spPr>
          <a:xfrm>
            <a:off x="1785938" y="3571875"/>
            <a:ext cx="3357562" cy="461963"/>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PENGARUH PRIBADI</a:t>
            </a:r>
          </a:p>
        </p:txBody>
      </p:sp>
      <p:sp>
        <p:nvSpPr>
          <p:cNvPr id="10" name="TextBox 9"/>
          <p:cNvSpPr txBox="1"/>
          <p:nvPr/>
        </p:nvSpPr>
        <p:spPr>
          <a:xfrm>
            <a:off x="4714875" y="5072063"/>
            <a:ext cx="2000250" cy="461962"/>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SITUASI</a:t>
            </a:r>
          </a:p>
        </p:txBody>
      </p:sp>
      <p:sp>
        <p:nvSpPr>
          <p:cNvPr id="11" name="TextBox 10"/>
          <p:cNvSpPr txBox="1"/>
          <p:nvPr/>
        </p:nvSpPr>
        <p:spPr>
          <a:xfrm>
            <a:off x="1000125" y="2786063"/>
            <a:ext cx="2714625" cy="461962"/>
          </a:xfrm>
          <a:prstGeom prst="rect">
            <a:avLst/>
          </a:prstGeom>
          <a:blipFill>
            <a:blip r:embed="rId2"/>
            <a:tile tx="0" ty="0" sx="100000" sy="100000" flip="none" algn="tl"/>
          </a:blipFill>
        </p:spPr>
        <p:style>
          <a:lnRef idx="1">
            <a:schemeClr val="accent2"/>
          </a:lnRef>
          <a:fillRef idx="3">
            <a:schemeClr val="accent2"/>
          </a:fillRef>
          <a:effectRef idx="2">
            <a:schemeClr val="accent2"/>
          </a:effectRef>
          <a:fontRef idx="minor">
            <a:schemeClr val="lt1"/>
          </a:fontRef>
        </p:style>
        <p:txBody>
          <a:bodyPr>
            <a:spAutoFit/>
          </a:bodyPr>
          <a:lstStyle/>
          <a:p>
            <a:pPr algn="ctr" eaLnBrk="0" hangingPunct="0">
              <a:defRPr/>
            </a:pPr>
            <a:r>
              <a:rPr lang="en-US" sz="2400" dirty="0">
                <a:solidFill>
                  <a:schemeClr val="accent3">
                    <a:lumMod val="50000"/>
                  </a:schemeClr>
                </a:solidFill>
                <a:latin typeface="Baskerville Old Face" pitchFamily="18" charset="0"/>
              </a:rPr>
              <a:t>KELAS SOSIAL</a:t>
            </a:r>
          </a:p>
        </p:txBody>
      </p:sp>
      <p:cxnSp>
        <p:nvCxnSpPr>
          <p:cNvPr id="19" name="Straight Connector 18"/>
          <p:cNvCxnSpPr/>
          <p:nvPr/>
        </p:nvCxnSpPr>
        <p:spPr>
          <a:xfrm>
            <a:off x="2643188" y="2214563"/>
            <a:ext cx="2071687" cy="1587"/>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21" name="Straight Arrow Connector 20"/>
          <p:cNvCxnSpPr/>
          <p:nvPr/>
        </p:nvCxnSpPr>
        <p:spPr>
          <a:xfrm rot="5400000" flipH="1" flipV="1">
            <a:off x="4394200" y="1892300"/>
            <a:ext cx="642938" cy="1588"/>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26" name="Straight Connector 25"/>
          <p:cNvCxnSpPr/>
          <p:nvPr/>
        </p:nvCxnSpPr>
        <p:spPr>
          <a:xfrm>
            <a:off x="5143500" y="3786188"/>
            <a:ext cx="642938" cy="1587"/>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27" name="Straight Connector 26"/>
          <p:cNvCxnSpPr/>
          <p:nvPr/>
        </p:nvCxnSpPr>
        <p:spPr>
          <a:xfrm>
            <a:off x="5857875" y="4500563"/>
            <a:ext cx="571500" cy="1587"/>
          </a:xfrm>
          <a:prstGeom prst="line">
            <a:avLst/>
          </a:prstGeom>
          <a:ln>
            <a:solidFill>
              <a:schemeClr val="tx1">
                <a:lumMod val="65000"/>
                <a:lumOff val="35000"/>
              </a:schemeClr>
            </a:solidFill>
          </a:ln>
        </p:spPr>
        <p:style>
          <a:lnRef idx="2">
            <a:schemeClr val="accent3"/>
          </a:lnRef>
          <a:fillRef idx="0">
            <a:schemeClr val="accent3"/>
          </a:fillRef>
          <a:effectRef idx="1">
            <a:schemeClr val="accent3"/>
          </a:effectRef>
          <a:fontRef idx="minor">
            <a:schemeClr val="tx1"/>
          </a:fontRef>
        </p:style>
      </p:cxnSp>
      <p:cxnSp>
        <p:nvCxnSpPr>
          <p:cNvPr id="28" name="Straight Connector 27"/>
          <p:cNvCxnSpPr/>
          <p:nvPr/>
        </p:nvCxnSpPr>
        <p:spPr>
          <a:xfrm>
            <a:off x="3714750" y="3000375"/>
            <a:ext cx="1500188" cy="1588"/>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31" name="Straight Arrow Connector 30"/>
          <p:cNvCxnSpPr/>
          <p:nvPr/>
        </p:nvCxnSpPr>
        <p:spPr>
          <a:xfrm rot="5400000" flipH="1" flipV="1">
            <a:off x="4501357" y="2285206"/>
            <a:ext cx="1428750" cy="1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2" name="Straight Arrow Connector 31"/>
          <p:cNvCxnSpPr/>
          <p:nvPr/>
        </p:nvCxnSpPr>
        <p:spPr>
          <a:xfrm rot="5400000" flipH="1" flipV="1">
            <a:off x="4965700" y="3035300"/>
            <a:ext cx="2928938" cy="1588"/>
          </a:xfrm>
          <a:prstGeom prst="straightConnector1">
            <a:avLst/>
          </a:prstGeom>
          <a:ln>
            <a:solidFill>
              <a:schemeClr val="tx1">
                <a:lumMod val="65000"/>
                <a:lumOff val="35000"/>
              </a:schemeClr>
            </a:solidFill>
            <a:tailEnd type="arrow"/>
          </a:ln>
        </p:spPr>
        <p:style>
          <a:lnRef idx="3">
            <a:schemeClr val="accent3"/>
          </a:lnRef>
          <a:fillRef idx="0">
            <a:schemeClr val="accent3"/>
          </a:fillRef>
          <a:effectRef idx="2">
            <a:schemeClr val="accent3"/>
          </a:effectRef>
          <a:fontRef idx="minor">
            <a:schemeClr val="tx1"/>
          </a:fontRef>
        </p:style>
      </p:cxnSp>
      <p:cxnSp>
        <p:nvCxnSpPr>
          <p:cNvPr id="33" name="Straight Arrow Connector 32"/>
          <p:cNvCxnSpPr/>
          <p:nvPr/>
        </p:nvCxnSpPr>
        <p:spPr>
          <a:xfrm rot="5400000" flipH="1" flipV="1">
            <a:off x="5179219" y="3464719"/>
            <a:ext cx="3787775" cy="1587"/>
          </a:xfrm>
          <a:prstGeom prst="straightConnector1">
            <a:avLst/>
          </a:prstGeom>
          <a:ln>
            <a:solidFill>
              <a:schemeClr val="tx1">
                <a:lumMod val="65000"/>
                <a:lumOff val="35000"/>
              </a:schemeClr>
            </a:solidFill>
            <a:tailEnd type="arrow"/>
          </a:ln>
        </p:spPr>
        <p:style>
          <a:lnRef idx="3">
            <a:schemeClr val="accent3"/>
          </a:lnRef>
          <a:fillRef idx="0">
            <a:schemeClr val="accent3"/>
          </a:fillRef>
          <a:effectRef idx="2">
            <a:schemeClr val="accent3"/>
          </a:effectRef>
          <a:fontRef idx="minor">
            <a:schemeClr val="tx1"/>
          </a:fontRef>
        </p:style>
      </p:cxnSp>
      <p:cxnSp>
        <p:nvCxnSpPr>
          <p:cNvPr id="34" name="Straight Arrow Connector 33"/>
          <p:cNvCxnSpPr/>
          <p:nvPr/>
        </p:nvCxnSpPr>
        <p:spPr>
          <a:xfrm rot="5400000" flipH="1" flipV="1">
            <a:off x="4679157" y="2678906"/>
            <a:ext cx="2216150" cy="1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4" name="Straight Connector 43"/>
          <p:cNvCxnSpPr/>
          <p:nvPr/>
        </p:nvCxnSpPr>
        <p:spPr>
          <a:xfrm>
            <a:off x="6715125" y="5357813"/>
            <a:ext cx="357188" cy="1587"/>
          </a:xfrm>
          <a:prstGeom prst="line">
            <a:avLst/>
          </a:prstGeom>
          <a:ln>
            <a:solidFill>
              <a:schemeClr val="tx1">
                <a:lumMod val="65000"/>
                <a:lumOff val="35000"/>
              </a:schemeClr>
            </a:solidFill>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a:xfrm>
            <a:off x="457200" y="274638"/>
            <a:ext cx="7467600" cy="796925"/>
          </a:xfrm>
        </p:spPr>
        <p:txBody>
          <a:bodyPr/>
          <a:lstStyle/>
          <a:p>
            <a:pPr eaLnBrk="1" hangingPunct="1"/>
            <a:r>
              <a:rPr lang="en-US" sz="2000" smtClean="0">
                <a:latin typeface="Pristina" pitchFamily="66" charset="0"/>
              </a:rPr>
              <a:t>PENGARUH LINGKUNGAN</a:t>
            </a:r>
            <a:br>
              <a:rPr lang="en-US" sz="2000" smtClean="0">
                <a:latin typeface="Pristina" pitchFamily="66" charset="0"/>
              </a:rPr>
            </a:br>
            <a:r>
              <a:rPr lang="en-US" sz="2000" smtClean="0">
                <a:latin typeface="Pristina" pitchFamily="66" charset="0"/>
              </a:rPr>
              <a:t>KELAS &amp; STATUS SOSIAL</a:t>
            </a:r>
          </a:p>
        </p:txBody>
      </p:sp>
      <p:sp>
        <p:nvSpPr>
          <p:cNvPr id="153603" name="Content Placeholder 2"/>
          <p:cNvSpPr>
            <a:spLocks noGrp="1"/>
          </p:cNvSpPr>
          <p:nvPr>
            <p:ph idx="1"/>
          </p:nvPr>
        </p:nvSpPr>
        <p:spPr>
          <a:xfrm>
            <a:off x="457200" y="1285875"/>
            <a:ext cx="8258175" cy="4972050"/>
          </a:xfrm>
        </p:spPr>
        <p:txBody>
          <a:bodyPr/>
          <a:lstStyle/>
          <a:p>
            <a:pPr marL="419100" indent="-382588" algn="just" eaLnBrk="1" hangingPunct="1">
              <a:lnSpc>
                <a:spcPct val="150000"/>
              </a:lnSpc>
              <a:spcBef>
                <a:spcPct val="0"/>
              </a:spcBef>
            </a:pPr>
            <a:r>
              <a:rPr lang="en-US" sz="2400" smtClean="0">
                <a:latin typeface="Bell MT" pitchFamily="18" charset="0"/>
              </a:rPr>
              <a:t>Konsumen menghubungkan merk produk dan jasa dengan kelas sosial tertentu. </a:t>
            </a:r>
          </a:p>
          <a:p>
            <a:pPr marL="419100" indent="-382588" algn="just" eaLnBrk="1" hangingPunct="1">
              <a:lnSpc>
                <a:spcPct val="150000"/>
              </a:lnSpc>
              <a:spcBef>
                <a:spcPct val="0"/>
              </a:spcBef>
              <a:buFont typeface="Wingdings 2" pitchFamily="18" charset="2"/>
              <a:buNone/>
            </a:pPr>
            <a:r>
              <a:rPr lang="en-US" sz="2400" smtClean="0">
                <a:solidFill>
                  <a:srgbClr val="FF0000"/>
                </a:solidFill>
                <a:latin typeface="Bell MT" pitchFamily="18" charset="0"/>
              </a:rPr>
              <a:t>Kelas sosial:</a:t>
            </a:r>
          </a:p>
          <a:p>
            <a:pPr marL="419100" indent="-382588" algn="just" eaLnBrk="1" hangingPunct="1">
              <a:lnSpc>
                <a:spcPct val="150000"/>
              </a:lnSpc>
              <a:spcBef>
                <a:spcPct val="0"/>
              </a:spcBef>
              <a:buFont typeface="Wingdings" pitchFamily="2" charset="2"/>
              <a:buChar char="Ø"/>
            </a:pPr>
            <a:r>
              <a:rPr lang="en-US" sz="2400" smtClean="0">
                <a:latin typeface="Bell MT" pitchFamily="18" charset="0"/>
              </a:rPr>
              <a:t> Pengelompokan orang yang sama dalam perilaku mereka berdasarkan posisi ekonomi mereka di dalam pasar (Engel et. al ,1994) </a:t>
            </a:r>
          </a:p>
          <a:p>
            <a:pPr marL="419100" indent="-382588" algn="just" eaLnBrk="1" hangingPunct="1">
              <a:lnSpc>
                <a:spcPct val="150000"/>
              </a:lnSpc>
              <a:spcBef>
                <a:spcPct val="0"/>
              </a:spcBef>
              <a:buFont typeface="Wingdings" pitchFamily="2" charset="2"/>
              <a:buChar char="Ø"/>
            </a:pPr>
            <a:r>
              <a:rPr lang="en-US" sz="2400" smtClean="0">
                <a:latin typeface="Bell MT" pitchFamily="18" charset="0"/>
              </a:rPr>
              <a:t>Pembagian masyarakat ke dalam kelas-kelas yang berbeda atau strata yang berbeda </a:t>
            </a:r>
          </a:p>
          <a:p>
            <a:pPr marL="419100" indent="-382588" algn="just" eaLnBrk="1" hangingPunct="1">
              <a:lnSpc>
                <a:spcPct val="150000"/>
              </a:lnSpc>
              <a:spcBef>
                <a:spcPct val="0"/>
              </a:spcBef>
              <a:buFont typeface="Wingdings 2" pitchFamily="18" charset="2"/>
              <a:buNone/>
            </a:pPr>
            <a:r>
              <a:rPr lang="en-US" sz="2400" smtClean="0">
                <a:latin typeface="Bell MT" pitchFamily="18" charset="0"/>
              </a:rPr>
              <a:t>    (U. Sumarwan, 2000)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eaLnBrk="1" hangingPunct="1"/>
            <a:r>
              <a:rPr lang="en-US" sz="3200" smtClean="0"/>
              <a:t>Empat Tipe Perilaku Konsumen</a:t>
            </a:r>
          </a:p>
        </p:txBody>
      </p:sp>
      <p:sp>
        <p:nvSpPr>
          <p:cNvPr id="55299" name="Content Placeholder 2"/>
          <p:cNvSpPr>
            <a:spLocks noGrp="1"/>
          </p:cNvSpPr>
          <p:nvPr>
            <p:ph idx="1"/>
          </p:nvPr>
        </p:nvSpPr>
        <p:spPr>
          <a:xfrm>
            <a:off x="457200" y="1357313"/>
            <a:ext cx="8229600" cy="4738687"/>
          </a:xfrm>
        </p:spPr>
        <p:txBody>
          <a:bodyPr rtlCol="0">
            <a:noAutofit/>
          </a:bodyPr>
          <a:lstStyle/>
          <a:p>
            <a:pPr marL="0" indent="0" algn="just" eaLnBrk="1" fontAlgn="auto" hangingPunct="1">
              <a:lnSpc>
                <a:spcPct val="150000"/>
              </a:lnSpc>
              <a:spcBef>
                <a:spcPts val="0"/>
              </a:spcBef>
              <a:spcAft>
                <a:spcPts val="0"/>
              </a:spcAft>
              <a:buFontTx/>
              <a:buNone/>
              <a:defRPr/>
            </a:pPr>
            <a:r>
              <a:rPr lang="en-US" sz="2400" dirty="0" err="1" smtClean="0"/>
              <a:t>Berdasarkan</a:t>
            </a:r>
            <a:r>
              <a:rPr lang="en-US" sz="2400" dirty="0" smtClean="0"/>
              <a:t> </a:t>
            </a:r>
            <a:r>
              <a:rPr lang="en-US" sz="2400" dirty="0" err="1" smtClean="0"/>
              <a:t>pada</a:t>
            </a:r>
            <a:r>
              <a:rPr lang="en-US" sz="2400" dirty="0" smtClean="0"/>
              <a:t> </a:t>
            </a:r>
            <a:r>
              <a:rPr lang="en-US" sz="2400" dirty="0" err="1" smtClean="0"/>
              <a:t>tingkat</a:t>
            </a:r>
            <a:r>
              <a:rPr lang="en-US" sz="2400" dirty="0" smtClean="0"/>
              <a:t> </a:t>
            </a:r>
            <a:r>
              <a:rPr lang="en-US" sz="2400" dirty="0" err="1" smtClean="0"/>
              <a:t>keterlibatan</a:t>
            </a:r>
            <a:r>
              <a:rPr lang="en-US" sz="2400" dirty="0" smtClean="0"/>
              <a:t> </a:t>
            </a:r>
            <a:r>
              <a:rPr lang="en-US" sz="2400" dirty="0" err="1" smtClean="0"/>
              <a:t>dan</a:t>
            </a:r>
            <a:r>
              <a:rPr lang="en-US" sz="2400" dirty="0" smtClean="0"/>
              <a:t> </a:t>
            </a:r>
            <a:r>
              <a:rPr lang="en-US" sz="2400" dirty="0" err="1" smtClean="0"/>
              <a:t>pengambilan</a:t>
            </a:r>
            <a:r>
              <a:rPr lang="en-US" sz="2400" dirty="0" smtClean="0"/>
              <a:t> </a:t>
            </a:r>
            <a:r>
              <a:rPr lang="en-US" sz="2400" dirty="0" err="1" smtClean="0"/>
              <a:t>keputusan</a:t>
            </a:r>
            <a:r>
              <a:rPr lang="en-US" sz="2400" dirty="0" smtClean="0"/>
              <a:t> </a:t>
            </a:r>
            <a:r>
              <a:rPr lang="en-US" sz="2400" dirty="0" err="1" smtClean="0"/>
              <a:t>ada</a:t>
            </a:r>
            <a:r>
              <a:rPr lang="en-US" sz="2400" dirty="0" smtClean="0"/>
              <a:t> </a:t>
            </a:r>
            <a:r>
              <a:rPr lang="en-US" sz="2400" dirty="0" err="1" smtClean="0"/>
              <a:t>empat</a:t>
            </a:r>
            <a:r>
              <a:rPr lang="en-US" sz="2400" dirty="0" smtClean="0"/>
              <a:t> </a:t>
            </a:r>
            <a:r>
              <a:rPr lang="en-US" sz="2400" dirty="0" err="1" smtClean="0"/>
              <a:t>tipe</a:t>
            </a:r>
            <a:r>
              <a:rPr lang="en-US" sz="2400" dirty="0" smtClean="0"/>
              <a:t> </a:t>
            </a:r>
            <a:r>
              <a:rPr lang="en-US" sz="2400" dirty="0" err="1" smtClean="0"/>
              <a:t>perilaku</a:t>
            </a:r>
            <a:r>
              <a:rPr lang="en-US" sz="2400" dirty="0" smtClean="0"/>
              <a:t> </a:t>
            </a:r>
            <a:r>
              <a:rPr lang="en-US" sz="2400" dirty="0" err="1" smtClean="0"/>
              <a:t>konsumen</a:t>
            </a:r>
            <a:endParaRPr lang="en-US" sz="2400" dirty="0" smtClean="0"/>
          </a:p>
          <a:p>
            <a:pPr algn="just" eaLnBrk="1" fontAlgn="auto" hangingPunct="1">
              <a:lnSpc>
                <a:spcPct val="150000"/>
              </a:lnSpc>
              <a:spcBef>
                <a:spcPts val="0"/>
              </a:spcBef>
              <a:spcAft>
                <a:spcPts val="0"/>
              </a:spcAft>
              <a:buFontTx/>
              <a:buNone/>
              <a:defRPr/>
            </a:pPr>
            <a:r>
              <a:rPr lang="en-US" sz="2400" dirty="0" err="1" smtClean="0"/>
              <a:t>Proses</a:t>
            </a:r>
            <a:r>
              <a:rPr lang="en-US" sz="2400" dirty="0" smtClean="0"/>
              <a:t> </a:t>
            </a:r>
            <a:r>
              <a:rPr lang="en-US" sz="2400" dirty="0" err="1" smtClean="0"/>
              <a:t>keterlibatan</a:t>
            </a:r>
            <a:r>
              <a:rPr lang="en-US" sz="2400" dirty="0" smtClean="0"/>
              <a:t> </a:t>
            </a:r>
            <a:r>
              <a:rPr lang="en-US" sz="2400" dirty="0" err="1" smtClean="0"/>
              <a:t>tinggi</a:t>
            </a:r>
            <a:r>
              <a:rPr lang="en-US" sz="2400" dirty="0" smtClean="0"/>
              <a:t> :</a:t>
            </a:r>
          </a:p>
          <a:p>
            <a:pPr marL="457200" indent="-457200" algn="just" eaLnBrk="1" fontAlgn="auto" hangingPunct="1">
              <a:lnSpc>
                <a:spcPct val="150000"/>
              </a:lnSpc>
              <a:spcBef>
                <a:spcPts val="0"/>
              </a:spcBef>
              <a:spcAft>
                <a:spcPts val="0"/>
              </a:spcAft>
              <a:buFontTx/>
              <a:buAutoNum type="arabicPeriod"/>
              <a:defRPr/>
            </a:pPr>
            <a:r>
              <a:rPr lang="en-US" sz="2400" dirty="0" err="1" smtClean="0"/>
              <a:t>Pengambilan</a:t>
            </a:r>
            <a:r>
              <a:rPr lang="en-US" sz="2400" dirty="0" smtClean="0"/>
              <a:t> </a:t>
            </a:r>
            <a:r>
              <a:rPr lang="en-US" sz="2400" dirty="0" err="1" smtClean="0"/>
              <a:t>keputusan</a:t>
            </a:r>
            <a:r>
              <a:rPr lang="en-US" sz="2400" dirty="0" smtClean="0"/>
              <a:t> yang </a:t>
            </a:r>
            <a:r>
              <a:rPr lang="en-US" sz="2400" dirty="0" err="1" smtClean="0"/>
              <a:t>kompleks</a:t>
            </a:r>
            <a:endParaRPr lang="en-US" sz="2400" dirty="0" smtClean="0"/>
          </a:p>
          <a:p>
            <a:pPr marL="457200" indent="-457200" algn="just" eaLnBrk="1" fontAlgn="auto" hangingPunct="1">
              <a:lnSpc>
                <a:spcPct val="150000"/>
              </a:lnSpc>
              <a:spcBef>
                <a:spcPts val="0"/>
              </a:spcBef>
              <a:spcAft>
                <a:spcPts val="0"/>
              </a:spcAft>
              <a:buFontTx/>
              <a:buAutoNum type="arabicPeriod"/>
              <a:defRPr/>
            </a:pPr>
            <a:r>
              <a:rPr lang="en-US" sz="2400" dirty="0" err="1" smtClean="0"/>
              <a:t>Kesetiaan</a:t>
            </a:r>
            <a:r>
              <a:rPr lang="en-US" sz="2400" dirty="0" smtClean="0"/>
              <a:t> </a:t>
            </a:r>
            <a:r>
              <a:rPr lang="en-US" sz="2400" dirty="0" err="1" smtClean="0"/>
              <a:t>merek</a:t>
            </a:r>
            <a:endParaRPr lang="en-US" sz="2400" dirty="0" smtClean="0"/>
          </a:p>
          <a:p>
            <a:pPr algn="just" eaLnBrk="1" fontAlgn="auto" hangingPunct="1">
              <a:lnSpc>
                <a:spcPct val="150000"/>
              </a:lnSpc>
              <a:spcBef>
                <a:spcPts val="0"/>
              </a:spcBef>
              <a:spcAft>
                <a:spcPts val="0"/>
              </a:spcAft>
              <a:buFontTx/>
              <a:buNone/>
              <a:defRPr/>
            </a:pPr>
            <a:r>
              <a:rPr lang="en-US" sz="2400" dirty="0" err="1" smtClean="0"/>
              <a:t>Proses</a:t>
            </a:r>
            <a:r>
              <a:rPr lang="en-US" sz="2400" dirty="0" smtClean="0"/>
              <a:t> </a:t>
            </a:r>
            <a:r>
              <a:rPr lang="en-US" sz="2400" dirty="0" err="1" smtClean="0"/>
              <a:t>keterlibatan</a:t>
            </a:r>
            <a:r>
              <a:rPr lang="en-US" sz="2400" dirty="0" smtClean="0"/>
              <a:t> </a:t>
            </a:r>
            <a:r>
              <a:rPr lang="en-US" sz="2400" dirty="0" err="1" smtClean="0"/>
              <a:t>rendah</a:t>
            </a:r>
            <a:r>
              <a:rPr lang="en-US" sz="2400" dirty="0" smtClean="0"/>
              <a:t> :</a:t>
            </a:r>
          </a:p>
          <a:p>
            <a:pPr algn="just" eaLnBrk="1" fontAlgn="auto" hangingPunct="1">
              <a:lnSpc>
                <a:spcPct val="150000"/>
              </a:lnSpc>
              <a:spcBef>
                <a:spcPts val="0"/>
              </a:spcBef>
              <a:spcAft>
                <a:spcPts val="0"/>
              </a:spcAft>
              <a:buFontTx/>
              <a:buNone/>
              <a:defRPr/>
            </a:pPr>
            <a:r>
              <a:rPr lang="en-US" sz="2400" dirty="0" smtClean="0"/>
              <a:t>3.   </a:t>
            </a:r>
            <a:r>
              <a:rPr lang="en-US" sz="2400" dirty="0" err="1" smtClean="0"/>
              <a:t>pengambilan</a:t>
            </a:r>
            <a:r>
              <a:rPr lang="en-US" sz="2400" dirty="0" smtClean="0"/>
              <a:t> </a:t>
            </a:r>
            <a:r>
              <a:rPr lang="en-US" sz="2400" dirty="0" err="1" smtClean="0"/>
              <a:t>keputusan</a:t>
            </a:r>
            <a:r>
              <a:rPr lang="en-US" sz="2400" dirty="0" smtClean="0"/>
              <a:t> </a:t>
            </a:r>
            <a:r>
              <a:rPr lang="en-US" sz="2400" dirty="0" err="1" smtClean="0"/>
              <a:t>terbatas</a:t>
            </a:r>
            <a:r>
              <a:rPr lang="en-US" sz="2400" dirty="0" smtClean="0"/>
              <a:t>, </a:t>
            </a:r>
            <a:r>
              <a:rPr lang="en-US" sz="2400" dirty="0" err="1" smtClean="0"/>
              <a:t>dan</a:t>
            </a:r>
            <a:endParaRPr lang="en-US" sz="2400" dirty="0" smtClean="0"/>
          </a:p>
          <a:p>
            <a:pPr algn="just" eaLnBrk="1" fontAlgn="auto" hangingPunct="1">
              <a:lnSpc>
                <a:spcPct val="150000"/>
              </a:lnSpc>
              <a:spcBef>
                <a:spcPts val="0"/>
              </a:spcBef>
              <a:spcAft>
                <a:spcPts val="0"/>
              </a:spcAft>
              <a:buFontTx/>
              <a:buNone/>
              <a:defRPr/>
            </a:pPr>
            <a:r>
              <a:rPr lang="en-US" sz="2400" dirty="0" smtClean="0"/>
              <a:t>4.   Inertia (</a:t>
            </a:r>
            <a:r>
              <a:rPr lang="en-US" sz="2400" dirty="0" err="1" smtClean="0"/>
              <a:t>kelambanan</a:t>
            </a:r>
            <a:r>
              <a:rPr lang="en-US" sz="2400" dirty="0" smtClean="0"/>
              <a:t>)</a:t>
            </a:r>
          </a:p>
          <a:p>
            <a:pPr algn="just" eaLnBrk="1" fontAlgn="auto" hangingPunct="1">
              <a:lnSpc>
                <a:spcPct val="150000"/>
              </a:lnSpc>
              <a:spcBef>
                <a:spcPts val="0"/>
              </a:spcBef>
              <a:spcAft>
                <a:spcPts val="0"/>
              </a:spcAft>
              <a:buFontTx/>
              <a:buNone/>
              <a:defRPr/>
            </a:pPr>
            <a:r>
              <a:rPr lang="en-US" sz="2400" dirty="0" smtClean="0"/>
              <a:t/>
            </a:r>
            <a:br>
              <a:rPr lang="en-US" sz="2400" dirty="0" smtClean="0"/>
            </a:br>
            <a:endParaRPr lang="en-US" sz="2400" dirty="0" smtClean="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63"/>
            <a:ext cx="8329613" cy="5929312"/>
          </a:xfrm>
        </p:spPr>
        <p:txBody>
          <a:bodyPr rtlCol="0">
            <a:normAutofit fontScale="70000" lnSpcReduction="20000"/>
          </a:bodyPr>
          <a:lstStyle/>
          <a:p>
            <a:pPr marL="0" indent="36513" algn="just" eaLnBrk="1" fontAlgn="auto" hangingPunct="1">
              <a:lnSpc>
                <a:spcPct val="170000"/>
              </a:lnSpc>
              <a:spcBef>
                <a:spcPts val="0"/>
              </a:spcBef>
              <a:spcAft>
                <a:spcPts val="0"/>
              </a:spcAft>
              <a:buFont typeface="Wingdings 2"/>
              <a:buNone/>
              <a:defRPr/>
            </a:pPr>
            <a:r>
              <a:rPr lang="en-US" dirty="0" err="1" smtClean="0">
                <a:latin typeface="Bell MT" pitchFamily="18" charset="0"/>
              </a:rPr>
              <a:t>Konsumen</a:t>
            </a:r>
            <a:r>
              <a:rPr lang="en-US" dirty="0" smtClean="0">
                <a:latin typeface="Bell MT" pitchFamily="18" charset="0"/>
              </a:rPr>
              <a:t> yang </a:t>
            </a:r>
            <a:r>
              <a:rPr lang="en-US" dirty="0" err="1" smtClean="0">
                <a:latin typeface="Bell MT" pitchFamily="18" charset="0"/>
              </a:rPr>
              <a:t>berada</a:t>
            </a:r>
            <a:r>
              <a:rPr lang="en-US" dirty="0" smtClean="0">
                <a:latin typeface="Bell MT" pitchFamily="18" charset="0"/>
              </a:rPr>
              <a:t> </a:t>
            </a:r>
            <a:r>
              <a:rPr lang="en-US" dirty="0" err="1" smtClean="0">
                <a:latin typeface="Bell MT" pitchFamily="18" charset="0"/>
              </a:rPr>
              <a:t>pada</a:t>
            </a:r>
            <a:r>
              <a:rPr lang="en-US" dirty="0" smtClean="0">
                <a:latin typeface="Bell MT" pitchFamily="18" charset="0"/>
              </a:rPr>
              <a:t> </a:t>
            </a:r>
            <a:r>
              <a:rPr lang="en-US" dirty="0" err="1" smtClean="0">
                <a:latin typeface="Bell MT" pitchFamily="18" charset="0"/>
              </a:rPr>
              <a:t>kelas</a:t>
            </a:r>
            <a:r>
              <a:rPr lang="en-US" dirty="0" smtClean="0">
                <a:latin typeface="Bell MT" pitchFamily="18" charset="0"/>
              </a:rPr>
              <a:t> yang </a:t>
            </a:r>
            <a:r>
              <a:rPr lang="en-US" dirty="0" err="1" smtClean="0">
                <a:latin typeface="Bell MT" pitchFamily="18" charset="0"/>
              </a:rPr>
              <a:t>sama</a:t>
            </a:r>
            <a:r>
              <a:rPr lang="en-US" dirty="0" smtClean="0">
                <a:latin typeface="Bell MT" pitchFamily="18" charset="0"/>
              </a:rPr>
              <a:t> </a:t>
            </a:r>
            <a:r>
              <a:rPr lang="en-US" dirty="0" err="1" smtClean="0">
                <a:latin typeface="Bell MT" pitchFamily="18" charset="0"/>
              </a:rPr>
              <a:t>akan</a:t>
            </a:r>
            <a:r>
              <a:rPr lang="en-US" dirty="0" smtClean="0">
                <a:latin typeface="Bell MT" pitchFamily="18" charset="0"/>
              </a:rPr>
              <a:t> </a:t>
            </a:r>
            <a:r>
              <a:rPr lang="en-US" dirty="0" err="1" smtClean="0">
                <a:latin typeface="Bell MT" pitchFamily="18" charset="0"/>
              </a:rPr>
              <a:t>menunjukkan</a:t>
            </a:r>
            <a:r>
              <a:rPr lang="en-US" dirty="0" smtClean="0">
                <a:latin typeface="Bell MT" pitchFamily="18" charset="0"/>
              </a:rPr>
              <a:t> </a:t>
            </a:r>
            <a:r>
              <a:rPr lang="en-US" dirty="0" err="1" smtClean="0">
                <a:latin typeface="Bell MT" pitchFamily="18" charset="0"/>
              </a:rPr>
              <a:t>persamaan</a:t>
            </a:r>
            <a:r>
              <a:rPr lang="en-US" dirty="0" smtClean="0">
                <a:latin typeface="Bell MT" pitchFamily="18" charset="0"/>
              </a:rPr>
              <a:t> </a:t>
            </a:r>
            <a:r>
              <a:rPr lang="en-US" dirty="0" err="1" smtClean="0">
                <a:latin typeface="Bell MT" pitchFamily="18" charset="0"/>
              </a:rPr>
              <a:t>dalam</a:t>
            </a:r>
            <a:r>
              <a:rPr lang="en-US" dirty="0" smtClean="0">
                <a:latin typeface="Bell MT" pitchFamily="18" charset="0"/>
              </a:rPr>
              <a:t> </a:t>
            </a:r>
            <a:r>
              <a:rPr lang="en-US" dirty="0" err="1" smtClean="0">
                <a:latin typeface="Bell MT" pitchFamily="18" charset="0"/>
              </a:rPr>
              <a:t>nilai-nilai</a:t>
            </a:r>
            <a:r>
              <a:rPr lang="en-US" dirty="0" smtClean="0">
                <a:latin typeface="Bell MT" pitchFamily="18" charset="0"/>
              </a:rPr>
              <a:t> yang </a:t>
            </a:r>
            <a:r>
              <a:rPr lang="en-US" dirty="0" err="1" smtClean="0">
                <a:latin typeface="Bell MT" pitchFamily="18" charset="0"/>
              </a:rPr>
              <a:t>dianut</a:t>
            </a:r>
            <a:r>
              <a:rPr lang="en-US" dirty="0" smtClean="0">
                <a:latin typeface="Bell MT" pitchFamily="18" charset="0"/>
              </a:rPr>
              <a:t>, </a:t>
            </a:r>
            <a:r>
              <a:rPr lang="en-US" dirty="0" err="1" smtClean="0">
                <a:latin typeface="Bell MT" pitchFamily="18" charset="0"/>
              </a:rPr>
              <a:t>gaya</a:t>
            </a:r>
            <a:r>
              <a:rPr lang="en-US" dirty="0" smtClean="0">
                <a:latin typeface="Bell MT" pitchFamily="18" charset="0"/>
              </a:rPr>
              <a:t> </a:t>
            </a:r>
            <a:r>
              <a:rPr lang="en-US" dirty="0" err="1" smtClean="0">
                <a:latin typeface="Bell MT" pitchFamily="18" charset="0"/>
              </a:rPr>
              <a:t>hidup</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perilaku</a:t>
            </a:r>
            <a:r>
              <a:rPr lang="en-US" dirty="0" smtClean="0">
                <a:latin typeface="Bell MT" pitchFamily="18" charset="0"/>
              </a:rPr>
              <a:t>.</a:t>
            </a:r>
          </a:p>
          <a:p>
            <a:pPr marL="420624" indent="-384048" algn="just" eaLnBrk="1" fontAlgn="auto" hangingPunct="1">
              <a:lnSpc>
                <a:spcPct val="170000"/>
              </a:lnSpc>
              <a:spcBef>
                <a:spcPts val="0"/>
              </a:spcBef>
              <a:spcAft>
                <a:spcPts val="0"/>
              </a:spcAft>
              <a:buFont typeface="Wingdings 2"/>
              <a:buNone/>
              <a:defRPr/>
            </a:pPr>
            <a:r>
              <a:rPr lang="en-US" dirty="0" err="1" smtClean="0">
                <a:latin typeface="Pristina" pitchFamily="66" charset="0"/>
              </a:rPr>
              <a:t>Kelas</a:t>
            </a:r>
            <a:r>
              <a:rPr lang="en-US" dirty="0" smtClean="0">
                <a:latin typeface="Pristina" pitchFamily="66" charset="0"/>
              </a:rPr>
              <a:t> </a:t>
            </a:r>
            <a:r>
              <a:rPr lang="en-US" dirty="0" err="1" smtClean="0">
                <a:latin typeface="Pristina" pitchFamily="66" charset="0"/>
              </a:rPr>
              <a:t>sosial</a:t>
            </a:r>
            <a:r>
              <a:rPr lang="en-US" dirty="0" smtClean="0">
                <a:latin typeface="Pristina" pitchFamily="66" charset="0"/>
              </a:rPr>
              <a:t>:</a:t>
            </a:r>
          </a:p>
          <a:p>
            <a:pPr marL="420624" indent="-384048" algn="just" eaLnBrk="1" fontAlgn="auto" hangingPunct="1">
              <a:lnSpc>
                <a:spcPct val="170000"/>
              </a:lnSpc>
              <a:spcBef>
                <a:spcPts val="0"/>
              </a:spcBef>
              <a:spcAft>
                <a:spcPts val="0"/>
              </a:spcAft>
              <a:buFont typeface="Wingdings" pitchFamily="2" charset="2"/>
              <a:buChar char="ü"/>
              <a:defRPr/>
            </a:pPr>
            <a:r>
              <a:rPr lang="en-US" dirty="0" err="1" smtClean="0">
                <a:latin typeface="Bell MT" pitchFamily="18" charset="0"/>
              </a:rPr>
              <a:t>Mengelompokkan</a:t>
            </a:r>
            <a:r>
              <a:rPr lang="en-US" dirty="0" smtClean="0">
                <a:latin typeface="Bell MT" pitchFamily="18" charset="0"/>
              </a:rPr>
              <a:t> </a:t>
            </a:r>
            <a:r>
              <a:rPr lang="en-US" dirty="0" err="1" smtClean="0">
                <a:latin typeface="Bell MT" pitchFamily="18" charset="0"/>
              </a:rPr>
              <a:t>keluarga</a:t>
            </a:r>
            <a:r>
              <a:rPr lang="en-US" dirty="0" smtClean="0">
                <a:latin typeface="Bell MT" pitchFamily="18" charset="0"/>
              </a:rPr>
              <a:t> </a:t>
            </a:r>
            <a:r>
              <a:rPr lang="en-US" dirty="0" err="1" smtClean="0">
                <a:latin typeface="Bell MT" pitchFamily="18" charset="0"/>
              </a:rPr>
              <a:t>atau</a:t>
            </a:r>
            <a:r>
              <a:rPr lang="en-US" dirty="0" smtClean="0">
                <a:latin typeface="Bell MT" pitchFamily="18" charset="0"/>
              </a:rPr>
              <a:t> </a:t>
            </a:r>
            <a:r>
              <a:rPr lang="en-US" dirty="0" err="1" smtClean="0">
                <a:latin typeface="Bell MT" pitchFamily="18" charset="0"/>
              </a:rPr>
              <a:t>rumah</a:t>
            </a:r>
            <a:r>
              <a:rPr lang="en-US" dirty="0" smtClean="0">
                <a:latin typeface="Bell MT" pitchFamily="18" charset="0"/>
              </a:rPr>
              <a:t> </a:t>
            </a:r>
            <a:r>
              <a:rPr lang="en-US" dirty="0" err="1" smtClean="0">
                <a:latin typeface="Bell MT" pitchFamily="18" charset="0"/>
              </a:rPr>
              <a:t>tangga</a:t>
            </a:r>
            <a:r>
              <a:rPr lang="en-US" dirty="0" smtClean="0">
                <a:latin typeface="Bell MT" pitchFamily="18" charset="0"/>
              </a:rPr>
              <a:t>, </a:t>
            </a:r>
            <a:r>
              <a:rPr lang="en-US" dirty="0" err="1" smtClean="0">
                <a:latin typeface="Bell MT" pitchFamily="18" charset="0"/>
              </a:rPr>
              <a:t>bukan</a:t>
            </a:r>
            <a:r>
              <a:rPr lang="en-US" dirty="0" smtClean="0">
                <a:latin typeface="Bell MT" pitchFamily="18" charset="0"/>
              </a:rPr>
              <a:t> </a:t>
            </a:r>
            <a:r>
              <a:rPr lang="en-US" dirty="0" err="1" smtClean="0">
                <a:latin typeface="Bell MT" pitchFamily="18" charset="0"/>
              </a:rPr>
              <a:t>konsumen</a:t>
            </a:r>
            <a:r>
              <a:rPr lang="en-US" dirty="0" smtClean="0">
                <a:latin typeface="Bell MT" pitchFamily="18" charset="0"/>
              </a:rPr>
              <a:t> </a:t>
            </a:r>
            <a:r>
              <a:rPr lang="en-US" dirty="0" err="1" smtClean="0">
                <a:latin typeface="Bell MT" pitchFamily="18" charset="0"/>
              </a:rPr>
              <a:t>sebagai</a:t>
            </a:r>
            <a:r>
              <a:rPr lang="en-US" dirty="0" smtClean="0">
                <a:latin typeface="Bell MT" pitchFamily="18" charset="0"/>
              </a:rPr>
              <a:t> </a:t>
            </a:r>
            <a:r>
              <a:rPr lang="en-US" dirty="0" err="1" smtClean="0">
                <a:latin typeface="Bell MT" pitchFamily="18" charset="0"/>
              </a:rPr>
              <a:t>individu</a:t>
            </a:r>
            <a:r>
              <a:rPr lang="en-US" dirty="0" smtClean="0">
                <a:latin typeface="Bell MT" pitchFamily="18" charset="0"/>
              </a:rPr>
              <a:t>.</a:t>
            </a:r>
          </a:p>
          <a:p>
            <a:pPr marL="420624" indent="-384048" algn="just" eaLnBrk="1" fontAlgn="auto" hangingPunct="1">
              <a:lnSpc>
                <a:spcPct val="170000"/>
              </a:lnSpc>
              <a:spcBef>
                <a:spcPts val="0"/>
              </a:spcBef>
              <a:spcAft>
                <a:spcPts val="0"/>
              </a:spcAft>
              <a:buFont typeface="Wingdings" pitchFamily="2" charset="2"/>
              <a:buChar char="ü"/>
              <a:defRPr/>
            </a:pPr>
            <a:r>
              <a:rPr lang="en-US" dirty="0" err="1" smtClean="0">
                <a:latin typeface="Bell MT" pitchFamily="18" charset="0"/>
              </a:rPr>
              <a:t>Akan</a:t>
            </a:r>
            <a:r>
              <a:rPr lang="en-US" dirty="0" smtClean="0">
                <a:latin typeface="Bell MT" pitchFamily="18" charset="0"/>
              </a:rPr>
              <a:t> </a:t>
            </a:r>
            <a:r>
              <a:rPr lang="en-US" dirty="0" err="1" smtClean="0">
                <a:latin typeface="Bell MT" pitchFamily="18" charset="0"/>
              </a:rPr>
              <a:t>mempengaruhi</a:t>
            </a:r>
            <a:r>
              <a:rPr lang="en-US" dirty="0" smtClean="0">
                <a:latin typeface="Bell MT" pitchFamily="18" charset="0"/>
              </a:rPr>
              <a:t> </a:t>
            </a:r>
            <a:r>
              <a:rPr lang="en-US" dirty="0" err="1" smtClean="0">
                <a:latin typeface="Bell MT" pitchFamily="18" charset="0"/>
              </a:rPr>
              <a:t>apa</a:t>
            </a:r>
            <a:r>
              <a:rPr lang="en-US" dirty="0" smtClean="0">
                <a:latin typeface="Bell MT" pitchFamily="18" charset="0"/>
              </a:rPr>
              <a:t> yang </a:t>
            </a:r>
            <a:r>
              <a:rPr lang="en-US" dirty="0" err="1" smtClean="0">
                <a:latin typeface="Bell MT" pitchFamily="18" charset="0"/>
              </a:rPr>
              <a:t>dibeli</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dikonsumsi</a:t>
            </a:r>
            <a:r>
              <a:rPr lang="en-US" dirty="0" smtClean="0">
                <a:latin typeface="Bell MT" pitchFamily="18" charset="0"/>
              </a:rPr>
              <a:t> </a:t>
            </a:r>
            <a:r>
              <a:rPr lang="en-US" dirty="0" err="1" smtClean="0">
                <a:latin typeface="Bell MT" pitchFamily="18" charset="0"/>
              </a:rPr>
              <a:t>oleh</a:t>
            </a:r>
            <a:r>
              <a:rPr lang="en-US" dirty="0" smtClean="0">
                <a:latin typeface="Bell MT" pitchFamily="18" charset="0"/>
              </a:rPr>
              <a:t> </a:t>
            </a:r>
            <a:r>
              <a:rPr lang="en-US" dirty="0" err="1" smtClean="0">
                <a:latin typeface="Bell MT" pitchFamily="18" charset="0"/>
              </a:rPr>
              <a:t>seorang</a:t>
            </a:r>
            <a:r>
              <a:rPr lang="en-US" dirty="0" smtClean="0">
                <a:latin typeface="Bell MT" pitchFamily="18" charset="0"/>
              </a:rPr>
              <a:t> </a:t>
            </a:r>
            <a:r>
              <a:rPr lang="en-US" dirty="0" err="1" smtClean="0">
                <a:latin typeface="Bell MT" pitchFamily="18" charset="0"/>
              </a:rPr>
              <a:t>konsumen</a:t>
            </a:r>
            <a:r>
              <a:rPr lang="en-US" dirty="0" smtClean="0">
                <a:latin typeface="Bell MT" pitchFamily="18" charset="0"/>
              </a:rPr>
              <a:t> </a:t>
            </a:r>
            <a:r>
              <a:rPr lang="en-US" dirty="0" err="1" smtClean="0">
                <a:latin typeface="Bell MT" pitchFamily="18" charset="0"/>
              </a:rPr>
              <a:t>atau</a:t>
            </a:r>
            <a:r>
              <a:rPr lang="en-US" dirty="0" smtClean="0">
                <a:latin typeface="Bell MT" pitchFamily="18" charset="0"/>
              </a:rPr>
              <a:t> </a:t>
            </a:r>
            <a:r>
              <a:rPr lang="en-US" dirty="0" err="1" smtClean="0">
                <a:latin typeface="Bell MT" pitchFamily="18" charset="0"/>
              </a:rPr>
              <a:t>sebuah</a:t>
            </a:r>
            <a:r>
              <a:rPr lang="en-US" dirty="0" smtClean="0">
                <a:latin typeface="Bell MT" pitchFamily="18" charset="0"/>
              </a:rPr>
              <a:t> </a:t>
            </a:r>
            <a:r>
              <a:rPr lang="en-US" dirty="0" err="1" smtClean="0">
                <a:latin typeface="Bell MT" pitchFamily="18" charset="0"/>
              </a:rPr>
              <a:t>keluarga</a:t>
            </a:r>
            <a:r>
              <a:rPr lang="en-US" dirty="0" smtClean="0">
                <a:latin typeface="Bell MT" pitchFamily="18" charset="0"/>
              </a:rPr>
              <a:t>.</a:t>
            </a:r>
          </a:p>
          <a:p>
            <a:pPr marL="420624" indent="-384048" algn="just" eaLnBrk="1" fontAlgn="auto" hangingPunct="1">
              <a:lnSpc>
                <a:spcPct val="170000"/>
              </a:lnSpc>
              <a:spcBef>
                <a:spcPts val="0"/>
              </a:spcBef>
              <a:spcAft>
                <a:spcPts val="0"/>
              </a:spcAft>
              <a:buFont typeface="Wingdings" pitchFamily="2" charset="2"/>
              <a:buChar char="ü"/>
              <a:defRPr/>
            </a:pPr>
            <a:r>
              <a:rPr lang="en-US" dirty="0" err="1" smtClean="0">
                <a:latin typeface="Bell MT" pitchFamily="18" charset="0"/>
              </a:rPr>
              <a:t>Mempengaruhi</a:t>
            </a:r>
            <a:r>
              <a:rPr lang="en-US" dirty="0" smtClean="0">
                <a:latin typeface="Bell MT" pitchFamily="18" charset="0"/>
              </a:rPr>
              <a:t> </a:t>
            </a:r>
            <a:r>
              <a:rPr lang="en-US" dirty="0" err="1" smtClean="0">
                <a:latin typeface="Bell MT" pitchFamily="18" charset="0"/>
              </a:rPr>
              <a:t>jenis</a:t>
            </a:r>
            <a:r>
              <a:rPr lang="en-US" dirty="0" smtClean="0">
                <a:latin typeface="Bell MT" pitchFamily="18" charset="0"/>
              </a:rPr>
              <a:t> </a:t>
            </a:r>
            <a:r>
              <a:rPr lang="en-US" dirty="0" err="1" smtClean="0">
                <a:latin typeface="Bell MT" pitchFamily="18" charset="0"/>
              </a:rPr>
              <a:t>produk</a:t>
            </a:r>
            <a:r>
              <a:rPr lang="en-US" dirty="0" smtClean="0">
                <a:latin typeface="Bell MT" pitchFamily="18" charset="0"/>
              </a:rPr>
              <a:t>, </a:t>
            </a:r>
            <a:r>
              <a:rPr lang="en-US" dirty="0" err="1" smtClean="0">
                <a:latin typeface="Bell MT" pitchFamily="18" charset="0"/>
              </a:rPr>
              <a:t>jenis</a:t>
            </a:r>
            <a:r>
              <a:rPr lang="en-US" dirty="0" smtClean="0">
                <a:latin typeface="Bell MT" pitchFamily="18" charset="0"/>
              </a:rPr>
              <a:t> </a:t>
            </a:r>
            <a:r>
              <a:rPr lang="en-US" dirty="0" err="1" smtClean="0">
                <a:latin typeface="Bell MT" pitchFamily="18" charset="0"/>
              </a:rPr>
              <a:t>jasa</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merk</a:t>
            </a:r>
            <a:r>
              <a:rPr lang="en-US" dirty="0" smtClean="0">
                <a:latin typeface="Bell MT" pitchFamily="18" charset="0"/>
              </a:rPr>
              <a:t> yang </a:t>
            </a:r>
            <a:r>
              <a:rPr lang="en-US" dirty="0" err="1" smtClean="0">
                <a:latin typeface="Bell MT" pitchFamily="18" charset="0"/>
              </a:rPr>
              <a:t>dikonsumsi</a:t>
            </a:r>
            <a:r>
              <a:rPr lang="en-US" dirty="0" smtClean="0">
                <a:latin typeface="Bell MT" pitchFamily="18" charset="0"/>
              </a:rPr>
              <a:t> </a:t>
            </a:r>
            <a:r>
              <a:rPr lang="en-US" dirty="0" err="1" smtClean="0">
                <a:latin typeface="Bell MT" pitchFamily="18" charset="0"/>
              </a:rPr>
              <a:t>konsumen</a:t>
            </a:r>
            <a:endParaRPr lang="en-US" dirty="0" smtClean="0">
              <a:latin typeface="Bell MT" pitchFamily="18" charset="0"/>
            </a:endParaRPr>
          </a:p>
          <a:p>
            <a:pPr marL="420624" indent="-384048" algn="just" eaLnBrk="1" fontAlgn="auto" hangingPunct="1">
              <a:lnSpc>
                <a:spcPct val="170000"/>
              </a:lnSpc>
              <a:spcBef>
                <a:spcPts val="0"/>
              </a:spcBef>
              <a:spcAft>
                <a:spcPts val="0"/>
              </a:spcAft>
              <a:buFont typeface="Wingdings" pitchFamily="2" charset="2"/>
              <a:buChar char="ü"/>
              <a:defRPr/>
            </a:pPr>
            <a:r>
              <a:rPr lang="en-US" dirty="0" err="1" smtClean="0">
                <a:latin typeface="Bell MT" pitchFamily="18" charset="0"/>
              </a:rPr>
              <a:t>Mempengaruhi</a:t>
            </a:r>
            <a:r>
              <a:rPr lang="en-US" dirty="0" smtClean="0">
                <a:latin typeface="Bell MT" pitchFamily="18" charset="0"/>
              </a:rPr>
              <a:t> </a:t>
            </a:r>
            <a:r>
              <a:rPr lang="en-US" dirty="0" err="1" smtClean="0">
                <a:latin typeface="Bell MT" pitchFamily="18" charset="0"/>
              </a:rPr>
              <a:t>pemilihan</a:t>
            </a:r>
            <a:r>
              <a:rPr lang="en-US" dirty="0" smtClean="0">
                <a:latin typeface="Bell MT" pitchFamily="18" charset="0"/>
              </a:rPr>
              <a:t> </a:t>
            </a:r>
            <a:r>
              <a:rPr lang="en-US" dirty="0" err="1" smtClean="0">
                <a:latin typeface="Bell MT" pitchFamily="18" charset="0"/>
              </a:rPr>
              <a:t>toko</a:t>
            </a:r>
            <a:r>
              <a:rPr lang="en-US" dirty="0" smtClean="0">
                <a:latin typeface="Bell MT" pitchFamily="18" charset="0"/>
              </a:rPr>
              <a:t>, </a:t>
            </a:r>
            <a:r>
              <a:rPr lang="en-US" dirty="0" err="1" smtClean="0">
                <a:latin typeface="Bell MT" pitchFamily="18" charset="0"/>
              </a:rPr>
              <a:t>tempat</a:t>
            </a:r>
            <a:r>
              <a:rPr lang="en-US" dirty="0" smtClean="0">
                <a:latin typeface="Bell MT" pitchFamily="18" charset="0"/>
              </a:rPr>
              <a:t> </a:t>
            </a:r>
            <a:r>
              <a:rPr lang="en-US" dirty="0" err="1" smtClean="0">
                <a:latin typeface="Bell MT" pitchFamily="18" charset="0"/>
              </a:rPr>
              <a:t>pendidikan</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tempat</a:t>
            </a:r>
            <a:r>
              <a:rPr lang="en-US" dirty="0" smtClean="0">
                <a:latin typeface="Bell MT" pitchFamily="18" charset="0"/>
              </a:rPr>
              <a:t> </a:t>
            </a:r>
            <a:r>
              <a:rPr lang="en-US" dirty="0" err="1" smtClean="0">
                <a:latin typeface="Bell MT" pitchFamily="18" charset="0"/>
              </a:rPr>
              <a:t>berlibur</a:t>
            </a:r>
            <a:r>
              <a:rPr lang="en-US" dirty="0" smtClean="0">
                <a:latin typeface="Bell MT" pitchFamily="18" charset="0"/>
              </a:rPr>
              <a:t> </a:t>
            </a:r>
            <a:r>
              <a:rPr lang="en-US" dirty="0" err="1" smtClean="0">
                <a:latin typeface="Bell MT" pitchFamily="18" charset="0"/>
              </a:rPr>
              <a:t>dari</a:t>
            </a:r>
            <a:r>
              <a:rPr lang="en-US" dirty="0" smtClean="0">
                <a:latin typeface="Bell MT" pitchFamily="18" charset="0"/>
              </a:rPr>
              <a:t> </a:t>
            </a:r>
            <a:r>
              <a:rPr lang="en-US" dirty="0" err="1" smtClean="0">
                <a:latin typeface="Bell MT" pitchFamily="18" charset="0"/>
              </a:rPr>
              <a:t>seorang</a:t>
            </a:r>
            <a:r>
              <a:rPr lang="en-US" dirty="0" smtClean="0">
                <a:latin typeface="Bell MT" pitchFamily="18" charset="0"/>
              </a:rPr>
              <a:t> </a:t>
            </a:r>
            <a:r>
              <a:rPr lang="en-US" dirty="0" err="1" smtClean="0">
                <a:latin typeface="Bell MT" pitchFamily="18" charset="0"/>
              </a:rPr>
              <a:t>konsumen</a:t>
            </a:r>
            <a:r>
              <a:rPr lang="en-US" dirty="0" smtClean="0">
                <a:latin typeface="Bell MT" pitchFamily="18" charset="0"/>
              </a:rPr>
              <a:t>. </a:t>
            </a:r>
            <a:endParaRPr lang="en-US" dirty="0">
              <a:latin typeface="Bell MT" pitchFamily="18" charset="0"/>
            </a:endParaRP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Content Placeholder 2"/>
          <p:cNvSpPr>
            <a:spLocks noGrp="1"/>
          </p:cNvSpPr>
          <p:nvPr>
            <p:ph idx="1"/>
          </p:nvPr>
        </p:nvSpPr>
        <p:spPr>
          <a:xfrm>
            <a:off x="457200" y="571500"/>
            <a:ext cx="7972425" cy="5554663"/>
          </a:xfrm>
        </p:spPr>
        <p:txBody>
          <a:bodyPr/>
          <a:lstStyle/>
          <a:p>
            <a:pPr marL="419100" indent="-382588" algn="just" eaLnBrk="1" hangingPunct="1">
              <a:lnSpc>
                <a:spcPct val="150000"/>
              </a:lnSpc>
              <a:spcBef>
                <a:spcPct val="0"/>
              </a:spcBef>
              <a:buFont typeface="Wingdings 2" pitchFamily="18" charset="2"/>
              <a:buNone/>
            </a:pPr>
            <a:r>
              <a:rPr lang="en-US" smtClean="0">
                <a:latin typeface="Bell MT" pitchFamily="18" charset="0"/>
              </a:rPr>
              <a:t>Perbedaan kelas sosial</a:t>
            </a:r>
          </a:p>
          <a:p>
            <a:pPr marL="419100" indent="-382588" eaLnBrk="1" hangingPunct="1">
              <a:lnSpc>
                <a:spcPct val="150000"/>
              </a:lnSpc>
              <a:spcBef>
                <a:spcPct val="0"/>
              </a:spcBef>
              <a:buFont typeface="Wingdings 2" pitchFamily="18" charset="2"/>
              <a:buNone/>
            </a:pPr>
            <a:r>
              <a:rPr lang="en-US" smtClean="0">
                <a:latin typeface="Bell MT" pitchFamily="18" charset="0"/>
              </a:rPr>
              <a:t>    Akan menggambarkan perbedaan pendidikan, pendapatan, pemilikan harta benda, gaya hidup, nilai-nilai yang dianut.</a:t>
            </a:r>
          </a:p>
          <a:p>
            <a:pPr marL="419100" indent="-382588" eaLnBrk="1" hangingPunct="1">
              <a:lnSpc>
                <a:spcPct val="150000"/>
              </a:lnSpc>
              <a:spcBef>
                <a:spcPct val="0"/>
              </a:spcBef>
              <a:buFont typeface="Wingdings 2" pitchFamily="18" charset="2"/>
              <a:buNone/>
            </a:pPr>
            <a:endParaRPr lang="en-US" smtClean="0">
              <a:latin typeface="Bell MT" pitchFamily="18" charset="0"/>
            </a:endParaRPr>
          </a:p>
          <a:p>
            <a:pPr marL="419100" indent="-382588" eaLnBrk="1" hangingPunct="1">
              <a:lnSpc>
                <a:spcPct val="150000"/>
              </a:lnSpc>
              <a:spcBef>
                <a:spcPct val="0"/>
              </a:spcBef>
              <a:buFont typeface="Wingdings 2" pitchFamily="18" charset="2"/>
              <a:buNone/>
            </a:pPr>
            <a:endParaRPr lang="en-US" smtClean="0">
              <a:latin typeface="Bell MT" pitchFamily="18" charset="0"/>
            </a:endParaRPr>
          </a:p>
          <a:p>
            <a:pPr marL="419100" indent="-382588" eaLnBrk="1" hangingPunct="1">
              <a:lnSpc>
                <a:spcPct val="150000"/>
              </a:lnSpc>
              <a:spcBef>
                <a:spcPct val="0"/>
              </a:spcBef>
              <a:buFont typeface="Wingdings 2" pitchFamily="18" charset="2"/>
              <a:buNone/>
            </a:pPr>
            <a:r>
              <a:rPr lang="en-US" smtClean="0">
                <a:latin typeface="Bell MT" pitchFamily="18" charset="0"/>
              </a:rPr>
              <a:t>                            Perilaku konsumsi </a:t>
            </a:r>
          </a:p>
          <a:p>
            <a:pPr marL="419100" indent="-382588" algn="ctr" eaLnBrk="1" hangingPunct="1">
              <a:lnSpc>
                <a:spcPct val="150000"/>
              </a:lnSpc>
              <a:spcBef>
                <a:spcPct val="0"/>
              </a:spcBef>
              <a:buFont typeface="Wingdings 2" pitchFamily="18" charset="2"/>
              <a:buNone/>
            </a:pPr>
            <a:r>
              <a:rPr lang="en-US" smtClean="0">
                <a:latin typeface="Bell MT" pitchFamily="18" charset="0"/>
              </a:rPr>
              <a:t>       Seseorang atau Keluarga</a:t>
            </a:r>
          </a:p>
          <a:p>
            <a:pPr marL="419100" indent="-382588" eaLnBrk="1" hangingPunct="1">
              <a:lnSpc>
                <a:spcPct val="150000"/>
              </a:lnSpc>
              <a:spcBef>
                <a:spcPct val="0"/>
              </a:spcBef>
              <a:buFont typeface="Wingdings 2" pitchFamily="18" charset="2"/>
              <a:buNone/>
            </a:pPr>
            <a:endParaRPr lang="en-US" smtClean="0">
              <a:latin typeface="Bell MT" pitchFamily="18" charset="0"/>
            </a:endParaRPr>
          </a:p>
        </p:txBody>
      </p:sp>
      <p:sp>
        <p:nvSpPr>
          <p:cNvPr id="5" name="Down Arrow 4"/>
          <p:cNvSpPr/>
          <p:nvPr/>
        </p:nvSpPr>
        <p:spPr>
          <a:xfrm>
            <a:off x="3071813" y="3643313"/>
            <a:ext cx="3286125" cy="1285875"/>
          </a:xfrm>
          <a:prstGeom prst="downArrow">
            <a:avLst>
              <a:gd name="adj1" fmla="val 50000"/>
              <a:gd name="adj2" fmla="val 41111"/>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55652" name="TextBox 5"/>
          <p:cNvSpPr txBox="1">
            <a:spLocks noChangeArrowheads="1"/>
          </p:cNvSpPr>
          <p:nvPr/>
        </p:nvSpPr>
        <p:spPr bwMode="auto">
          <a:xfrm>
            <a:off x="3857625" y="3916363"/>
            <a:ext cx="1714500" cy="369887"/>
          </a:xfrm>
          <a:prstGeom prst="rect">
            <a:avLst/>
          </a:prstGeom>
          <a:noFill/>
          <a:ln w="9525">
            <a:noFill/>
            <a:miter lim="800000"/>
            <a:headEnd/>
            <a:tailEnd/>
          </a:ln>
        </p:spPr>
        <p:txBody>
          <a:bodyPr>
            <a:spAutoFit/>
          </a:bodyPr>
          <a:lstStyle/>
          <a:p>
            <a:pPr eaLnBrk="0" hangingPunct="0"/>
            <a:r>
              <a:rPr lang="en-US"/>
              <a:t>mempengaruhi</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467600" cy="654050"/>
          </a:xfrm>
        </p:spPr>
        <p:txBody>
          <a:bodyPr rtlCol="0">
            <a:normAutofit fontScale="90000"/>
          </a:bodyPr>
          <a:lstStyle/>
          <a:p>
            <a:pPr eaLnBrk="1" fontAlgn="auto" hangingPunct="1">
              <a:spcAft>
                <a:spcPts val="0"/>
              </a:spcAft>
              <a:defRPr/>
            </a:pPr>
            <a:r>
              <a:rPr lang="en-US" sz="2000" dirty="0" smtClean="0">
                <a:solidFill>
                  <a:schemeClr val="accent2">
                    <a:lumMod val="60000"/>
                    <a:lumOff val="40000"/>
                  </a:schemeClr>
                </a:solidFill>
                <a:latin typeface="Pristina" pitchFamily="66" charset="0"/>
              </a:rPr>
              <a:t>PENGARUH LINGKUNGAN</a:t>
            </a:r>
            <a:br>
              <a:rPr lang="en-US" sz="2000" dirty="0" smtClean="0">
                <a:solidFill>
                  <a:schemeClr val="accent2">
                    <a:lumMod val="60000"/>
                    <a:lumOff val="40000"/>
                  </a:schemeClr>
                </a:solidFill>
                <a:latin typeface="Pristina" pitchFamily="66" charset="0"/>
              </a:rPr>
            </a:br>
            <a:r>
              <a:rPr lang="en-US" sz="2000" dirty="0" smtClean="0">
                <a:solidFill>
                  <a:schemeClr val="accent2">
                    <a:lumMod val="60000"/>
                    <a:lumOff val="40000"/>
                  </a:schemeClr>
                </a:solidFill>
                <a:latin typeface="Pristina" pitchFamily="66" charset="0"/>
              </a:rPr>
              <a:t>KELAS &amp; STATUS SOSIAL</a:t>
            </a:r>
            <a:endParaRPr lang="en-US" sz="2000" dirty="0">
              <a:solidFill>
                <a:schemeClr val="accent2">
                  <a:lumMod val="60000"/>
                  <a:lumOff val="40000"/>
                </a:schemeClr>
              </a:solidFill>
              <a:latin typeface="Pristina" pitchFamily="66" charset="0"/>
            </a:endParaRPr>
          </a:p>
        </p:txBody>
      </p:sp>
      <p:sp>
        <p:nvSpPr>
          <p:cNvPr id="156675" name="Content Placeholder 2"/>
          <p:cNvSpPr>
            <a:spLocks noGrp="1"/>
          </p:cNvSpPr>
          <p:nvPr>
            <p:ph idx="1"/>
          </p:nvPr>
        </p:nvSpPr>
        <p:spPr>
          <a:xfrm>
            <a:off x="457200" y="1600200"/>
            <a:ext cx="7972425" cy="4525963"/>
          </a:xfrm>
        </p:spPr>
        <p:txBody>
          <a:bodyPr/>
          <a:lstStyle/>
          <a:p>
            <a:pPr algn="ctr" eaLnBrk="1" hangingPunct="1">
              <a:buFont typeface="Wingdings 2" pitchFamily="18" charset="2"/>
              <a:buNone/>
            </a:pPr>
            <a:r>
              <a:rPr lang="en-US" smtClean="0">
                <a:latin typeface="Bell MT" pitchFamily="18" charset="0"/>
              </a:rPr>
              <a:t>KELAS SOSIAL = STATUS SOSIAL</a:t>
            </a:r>
          </a:p>
          <a:p>
            <a:pPr algn="ctr" eaLnBrk="1" hangingPunct="1">
              <a:buFont typeface="Wingdings 2" pitchFamily="18" charset="2"/>
              <a:buNone/>
            </a:pPr>
            <a:endParaRPr lang="en-US" smtClean="0">
              <a:latin typeface="Bell MT" pitchFamily="18" charset="0"/>
            </a:endParaRPr>
          </a:p>
          <a:p>
            <a:pPr algn="ctr" eaLnBrk="1" hangingPunct="1">
              <a:buFont typeface="Wingdings 2" pitchFamily="18" charset="2"/>
              <a:buNone/>
            </a:pPr>
            <a:r>
              <a:rPr lang="en-US" smtClean="0">
                <a:latin typeface="Bell MT" pitchFamily="18" charset="0"/>
              </a:rPr>
              <a:t>Riset mengenai Kelas Sosial sering disebut</a:t>
            </a:r>
          </a:p>
          <a:p>
            <a:pPr algn="ctr" eaLnBrk="1" hangingPunct="1">
              <a:buFont typeface="Wingdings 2" pitchFamily="18" charset="2"/>
              <a:buNone/>
            </a:pPr>
            <a:r>
              <a:rPr lang="en-US" sz="5400" smtClean="0">
                <a:latin typeface="Blackadder ITC" pitchFamily="82" charset="0"/>
              </a:rPr>
              <a:t>Social Stratification Studies</a:t>
            </a: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Content Placeholder 2"/>
          <p:cNvSpPr>
            <a:spLocks noGrp="1"/>
          </p:cNvSpPr>
          <p:nvPr>
            <p:ph idx="1"/>
          </p:nvPr>
        </p:nvSpPr>
        <p:spPr>
          <a:xfrm>
            <a:off x="457200" y="500063"/>
            <a:ext cx="8329613" cy="6000750"/>
          </a:xfrm>
        </p:spPr>
        <p:txBody>
          <a:bodyPr/>
          <a:lstStyle/>
          <a:p>
            <a:pPr marL="419100" indent="-382588" algn="just" eaLnBrk="1" hangingPunct="1">
              <a:lnSpc>
                <a:spcPct val="170000"/>
              </a:lnSpc>
              <a:spcBef>
                <a:spcPct val="0"/>
              </a:spcBef>
              <a:buFont typeface="Wingdings 2" pitchFamily="18" charset="2"/>
              <a:buNone/>
            </a:pPr>
            <a:r>
              <a:rPr lang="en-US" sz="2000" smtClean="0">
                <a:latin typeface="Bell MT" pitchFamily="18" charset="0"/>
              </a:rPr>
              <a:t>Penentu Kelas Sosial: (Engel et. al, 1994) </a:t>
            </a:r>
          </a:p>
          <a:p>
            <a:pPr marL="419100" indent="-382588" algn="just" eaLnBrk="1" hangingPunct="1">
              <a:lnSpc>
                <a:spcPct val="170000"/>
              </a:lnSpc>
              <a:spcBef>
                <a:spcPct val="0"/>
              </a:spcBef>
              <a:buFont typeface="Wingdings 2" pitchFamily="18" charset="2"/>
              <a:buBlip>
                <a:blip r:embed="rId2"/>
              </a:buBlip>
            </a:pPr>
            <a:r>
              <a:rPr lang="en-US" sz="2000" smtClean="0">
                <a:latin typeface="Bell MT" pitchFamily="18" charset="0"/>
              </a:rPr>
              <a:t>Pekerjaan</a:t>
            </a:r>
          </a:p>
          <a:p>
            <a:pPr marL="419100" indent="-382588" algn="just" eaLnBrk="1" hangingPunct="1">
              <a:lnSpc>
                <a:spcPct val="170000"/>
              </a:lnSpc>
              <a:spcBef>
                <a:spcPct val="0"/>
              </a:spcBef>
              <a:buFont typeface="Wingdings 2" pitchFamily="18" charset="2"/>
              <a:buNone/>
            </a:pPr>
            <a:r>
              <a:rPr lang="en-US" sz="2000" smtClean="0">
                <a:latin typeface="Bell MT" pitchFamily="18" charset="0"/>
              </a:rPr>
              <a:t>    Sangat mempengaruhi gaya hidup dan satu-satunya basis terpenting untuk menyampaikan prestise, kehormatan dan respek.</a:t>
            </a:r>
          </a:p>
          <a:p>
            <a:pPr marL="419100" indent="-382588" algn="just" eaLnBrk="1" hangingPunct="1">
              <a:lnSpc>
                <a:spcPct val="170000"/>
              </a:lnSpc>
              <a:spcBef>
                <a:spcPct val="0"/>
              </a:spcBef>
              <a:buFont typeface="Wingdings 2" pitchFamily="18" charset="2"/>
              <a:buBlip>
                <a:blip r:embed="rId2"/>
              </a:buBlip>
            </a:pPr>
            <a:r>
              <a:rPr lang="en-US" sz="2000" smtClean="0">
                <a:latin typeface="Bell MT" pitchFamily="18" charset="0"/>
              </a:rPr>
              <a:t>Prestasi Pribadi</a:t>
            </a:r>
          </a:p>
          <a:p>
            <a:pPr marL="419100" indent="-382588" algn="just" eaLnBrk="1" hangingPunct="1">
              <a:lnSpc>
                <a:spcPct val="170000"/>
              </a:lnSpc>
              <a:spcBef>
                <a:spcPct val="0"/>
              </a:spcBef>
              <a:buFont typeface="Wingdings 2" pitchFamily="18" charset="2"/>
              <a:buNone/>
            </a:pPr>
            <a:r>
              <a:rPr lang="en-US" sz="2000" smtClean="0">
                <a:latin typeface="Bell MT" pitchFamily="18" charset="0"/>
              </a:rPr>
              <a:t>    Individu yang berhasil/bereputasi baik cenderung akan diceritakan orang. Hal ini akan menempatkan posisinya di mata masyarakat.</a:t>
            </a:r>
          </a:p>
          <a:p>
            <a:pPr marL="419100" indent="-382588" algn="just" eaLnBrk="1" hangingPunct="1">
              <a:lnSpc>
                <a:spcPct val="170000"/>
              </a:lnSpc>
              <a:spcBef>
                <a:spcPct val="0"/>
              </a:spcBef>
              <a:buFont typeface="Wingdings 2" pitchFamily="18" charset="2"/>
              <a:buBlip>
                <a:blip r:embed="rId2"/>
              </a:buBlip>
            </a:pPr>
            <a:r>
              <a:rPr lang="en-US" sz="2000" smtClean="0">
                <a:latin typeface="Bell MT" pitchFamily="18" charset="0"/>
              </a:rPr>
              <a:t>Interaksi</a:t>
            </a:r>
          </a:p>
          <a:p>
            <a:pPr marL="419100" indent="-382588" algn="just" eaLnBrk="1" hangingPunct="1">
              <a:lnSpc>
                <a:spcPct val="170000"/>
              </a:lnSpc>
              <a:spcBef>
                <a:spcPct val="0"/>
              </a:spcBef>
              <a:buFont typeface="Wingdings 2" pitchFamily="18" charset="2"/>
              <a:buNone/>
            </a:pPr>
            <a:r>
              <a:rPr lang="en-US" sz="2000" smtClean="0">
                <a:latin typeface="Bell MT" pitchFamily="18" charset="0"/>
              </a:rPr>
              <a:t>     Orang merasa paling senang bila berada bersama orang dengan nilai dan perilaku yang sama. Interaksi biasanya terbatas pada kelas sosial langsung seseorang.</a:t>
            </a:r>
          </a:p>
          <a:p>
            <a:pPr marL="419100" indent="-382588" algn="just" eaLnBrk="1" hangingPunct="1">
              <a:lnSpc>
                <a:spcPct val="170000"/>
              </a:lnSpc>
              <a:spcBef>
                <a:spcPct val="0"/>
              </a:spcBef>
              <a:buFont typeface="Wingdings 2" pitchFamily="18" charset="2"/>
              <a:buNone/>
            </a:pPr>
            <a:endParaRPr lang="en-US" sz="2000" smtClean="0">
              <a:latin typeface="Bell MT" pitchFamily="18" charset="0"/>
            </a:endParaRP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a:xfrm>
            <a:off x="457200" y="274638"/>
            <a:ext cx="7467600" cy="582612"/>
          </a:xfrm>
        </p:spPr>
        <p:txBody>
          <a:bodyPr rtlCol="0">
            <a:normAutofit fontScale="90000"/>
          </a:bodyPr>
          <a:lstStyle/>
          <a:p>
            <a:pPr eaLnBrk="1" fontAlgn="auto" hangingPunct="1">
              <a:spcAft>
                <a:spcPts val="0"/>
              </a:spcAft>
              <a:defRPr/>
            </a:pPr>
            <a:r>
              <a:rPr lang="en-US" sz="2400" dirty="0" err="1" smtClean="0">
                <a:latin typeface="Bell MT" pitchFamily="18" charset="0"/>
              </a:rPr>
              <a:t>Penentu</a:t>
            </a:r>
            <a:r>
              <a:rPr lang="en-US" sz="2400" dirty="0" smtClean="0">
                <a:latin typeface="Bell MT" pitchFamily="18" charset="0"/>
              </a:rPr>
              <a:t> </a:t>
            </a:r>
            <a:r>
              <a:rPr lang="en-US" sz="2400" dirty="0" err="1" smtClean="0">
                <a:latin typeface="Bell MT" pitchFamily="18" charset="0"/>
              </a:rPr>
              <a:t>Kelas</a:t>
            </a:r>
            <a:r>
              <a:rPr lang="en-US" sz="2400" dirty="0" smtClean="0">
                <a:latin typeface="Bell MT" pitchFamily="18" charset="0"/>
              </a:rPr>
              <a:t> </a:t>
            </a:r>
            <a:r>
              <a:rPr lang="en-US" sz="2400" dirty="0" err="1" smtClean="0">
                <a:latin typeface="Bell MT" pitchFamily="18" charset="0"/>
              </a:rPr>
              <a:t>Sosial</a:t>
            </a:r>
            <a:r>
              <a:rPr lang="en-US" sz="2400" dirty="0" smtClean="0">
                <a:latin typeface="Bell MT" pitchFamily="18" charset="0"/>
              </a:rPr>
              <a:t>: (Engel et. al, 1994) </a:t>
            </a:r>
            <a:br>
              <a:rPr lang="en-US" sz="2400" dirty="0" smtClean="0">
                <a:latin typeface="Bell MT" pitchFamily="18" charset="0"/>
              </a:rPr>
            </a:br>
            <a:endParaRPr lang="en-US" sz="2400" dirty="0" smtClean="0"/>
          </a:p>
        </p:txBody>
      </p:sp>
      <p:sp>
        <p:nvSpPr>
          <p:cNvPr id="158723" name="Content Placeholder 2"/>
          <p:cNvSpPr>
            <a:spLocks noGrp="1"/>
          </p:cNvSpPr>
          <p:nvPr>
            <p:ph idx="1"/>
          </p:nvPr>
        </p:nvSpPr>
        <p:spPr>
          <a:xfrm>
            <a:off x="428625" y="642938"/>
            <a:ext cx="8501063" cy="4983162"/>
          </a:xfrm>
        </p:spPr>
        <p:txBody>
          <a:bodyPr/>
          <a:lstStyle/>
          <a:p>
            <a:pPr marL="419100" indent="-382588" algn="just" eaLnBrk="1" hangingPunct="1">
              <a:lnSpc>
                <a:spcPct val="150000"/>
              </a:lnSpc>
              <a:spcBef>
                <a:spcPct val="0"/>
              </a:spcBef>
              <a:buFont typeface="Wingdings 2" pitchFamily="18" charset="2"/>
              <a:buBlip>
                <a:blip r:embed="rId3"/>
              </a:buBlip>
            </a:pPr>
            <a:r>
              <a:rPr lang="en-US" sz="2400" smtClean="0">
                <a:latin typeface="Bell MT" pitchFamily="18" charset="0"/>
              </a:rPr>
              <a:t>Pemilikan </a:t>
            </a:r>
          </a:p>
          <a:p>
            <a:pPr marL="419100" indent="-382588" algn="just" eaLnBrk="1" hangingPunct="1">
              <a:lnSpc>
                <a:spcPct val="150000"/>
              </a:lnSpc>
              <a:spcBef>
                <a:spcPct val="0"/>
              </a:spcBef>
              <a:buFont typeface="Wingdings 2" pitchFamily="18" charset="2"/>
              <a:buNone/>
            </a:pPr>
            <a:r>
              <a:rPr lang="en-US" sz="2400" smtClean="0">
                <a:latin typeface="Bell MT" pitchFamily="18" charset="0"/>
              </a:rPr>
              <a:t>    Keputusan pemilikan akan sesuatu dapat menentukan kelas sosial seseorang; dilihat dari jumlah pemilikan dan sifat pilihan. </a:t>
            </a:r>
          </a:p>
          <a:p>
            <a:pPr marL="419100" indent="-382588" algn="just" eaLnBrk="1" hangingPunct="1">
              <a:lnSpc>
                <a:spcPct val="150000"/>
              </a:lnSpc>
              <a:spcBef>
                <a:spcPct val="0"/>
              </a:spcBef>
              <a:buFont typeface="Wingdings 2" pitchFamily="18" charset="2"/>
              <a:buBlip>
                <a:blip r:embed="rId3"/>
              </a:buBlip>
            </a:pPr>
            <a:r>
              <a:rPr lang="en-US" sz="2400" smtClean="0">
                <a:latin typeface="Bell MT" pitchFamily="18" charset="0"/>
              </a:rPr>
              <a:t>Orientasi Nilai </a:t>
            </a:r>
          </a:p>
          <a:p>
            <a:pPr marL="419100" indent="-382588" algn="just" eaLnBrk="1" hangingPunct="1">
              <a:lnSpc>
                <a:spcPct val="150000"/>
              </a:lnSpc>
              <a:spcBef>
                <a:spcPct val="0"/>
              </a:spcBef>
              <a:buFont typeface="Wingdings 2" pitchFamily="18" charset="2"/>
              <a:buNone/>
            </a:pPr>
            <a:r>
              <a:rPr lang="en-US" sz="2400" smtClean="0">
                <a:latin typeface="Bell MT" pitchFamily="18" charset="0"/>
              </a:rPr>
              <a:t>    Nilai (yaitu kepercayaan bersama mengenai bagaimana orang harus berperilaku) menunjukkan kelas sosial dimana ia berada.</a:t>
            </a:r>
          </a:p>
          <a:p>
            <a:pPr marL="419100" indent="-382588" algn="just" eaLnBrk="1" hangingPunct="1">
              <a:lnSpc>
                <a:spcPct val="150000"/>
              </a:lnSpc>
              <a:spcBef>
                <a:spcPct val="0"/>
              </a:spcBef>
              <a:buFont typeface="Wingdings 2" pitchFamily="18" charset="2"/>
              <a:buBlip>
                <a:blip r:embed="rId3"/>
              </a:buBlip>
            </a:pPr>
            <a:r>
              <a:rPr lang="en-US" sz="2400" smtClean="0">
                <a:latin typeface="Bell MT" pitchFamily="18" charset="0"/>
              </a:rPr>
              <a:t>Kesadaran Kelas</a:t>
            </a:r>
          </a:p>
          <a:p>
            <a:pPr marL="419100" indent="-382588" algn="just" eaLnBrk="1" hangingPunct="1">
              <a:lnSpc>
                <a:spcPct val="150000"/>
              </a:lnSpc>
              <a:spcBef>
                <a:spcPct val="0"/>
              </a:spcBef>
              <a:buFont typeface="Wingdings 2" pitchFamily="18" charset="2"/>
              <a:buNone/>
            </a:pPr>
            <a:r>
              <a:rPr lang="en-US" sz="2400" smtClean="0">
                <a:latin typeface="Bell MT" pitchFamily="18" charset="0"/>
              </a:rPr>
              <a:t>     Individu yang relatif sadar akan perbedaan kelas lebih mungkin berasal dari kelas yang lebih tinggi. </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467600" cy="725487"/>
          </a:xfrm>
        </p:spPr>
        <p:txBody>
          <a:bodyPr rtlCol="0">
            <a:normAutofit/>
          </a:bodyPr>
          <a:lstStyle/>
          <a:p>
            <a:pPr eaLnBrk="1" fontAlgn="auto" hangingPunct="1">
              <a:spcAft>
                <a:spcPts val="0"/>
              </a:spcAft>
              <a:defRPr/>
            </a:pPr>
            <a:r>
              <a:rPr lang="en-US" sz="2000" dirty="0" smtClean="0">
                <a:solidFill>
                  <a:schemeClr val="accent2">
                    <a:lumMod val="60000"/>
                    <a:lumOff val="40000"/>
                  </a:schemeClr>
                </a:solidFill>
                <a:latin typeface="Pristina" pitchFamily="66" charset="0"/>
              </a:rPr>
              <a:t>PENGARUH LINGKUNGAN</a:t>
            </a:r>
            <a:br>
              <a:rPr lang="en-US" sz="2000" dirty="0" smtClean="0">
                <a:solidFill>
                  <a:schemeClr val="accent2">
                    <a:lumMod val="60000"/>
                    <a:lumOff val="40000"/>
                  </a:schemeClr>
                </a:solidFill>
                <a:latin typeface="Pristina" pitchFamily="66" charset="0"/>
              </a:rPr>
            </a:br>
            <a:r>
              <a:rPr lang="en-US" sz="2000" dirty="0" smtClean="0">
                <a:solidFill>
                  <a:schemeClr val="accent2">
                    <a:lumMod val="60000"/>
                    <a:lumOff val="40000"/>
                  </a:schemeClr>
                </a:solidFill>
                <a:latin typeface="Pristina" pitchFamily="66" charset="0"/>
              </a:rPr>
              <a:t>KELAS &amp; STATUS SOSIAL</a:t>
            </a:r>
            <a:endParaRPr lang="en-US" sz="2000" dirty="0">
              <a:solidFill>
                <a:schemeClr val="accent2">
                  <a:lumMod val="60000"/>
                  <a:lumOff val="40000"/>
                </a:schemeClr>
              </a:solidFill>
              <a:latin typeface="Pristina" pitchFamily="66" charset="0"/>
            </a:endParaRPr>
          </a:p>
        </p:txBody>
      </p:sp>
      <p:sp>
        <p:nvSpPr>
          <p:cNvPr id="159747" name="Content Placeholder 2"/>
          <p:cNvSpPr>
            <a:spLocks noGrp="1"/>
          </p:cNvSpPr>
          <p:nvPr>
            <p:ph idx="1"/>
          </p:nvPr>
        </p:nvSpPr>
        <p:spPr>
          <a:xfrm>
            <a:off x="214313" y="1285875"/>
            <a:ext cx="8786812" cy="5286375"/>
          </a:xfrm>
        </p:spPr>
        <p:txBody>
          <a:bodyPr/>
          <a:lstStyle/>
          <a:p>
            <a:pPr eaLnBrk="1" hangingPunct="1">
              <a:buFont typeface="Wingdings 2" pitchFamily="18" charset="2"/>
              <a:buNone/>
            </a:pPr>
            <a:r>
              <a:rPr lang="en-US" smtClean="0">
                <a:latin typeface="Bell MT" pitchFamily="18" charset="0"/>
              </a:rPr>
              <a:t>Penentu Kelas Sosial: </a:t>
            </a:r>
            <a:r>
              <a:rPr lang="en-US" sz="1800" smtClean="0">
                <a:latin typeface="Bell MT" pitchFamily="18" charset="0"/>
              </a:rPr>
              <a:t>(Ujang Sumarwan, 2000)</a:t>
            </a:r>
          </a:p>
          <a:p>
            <a:pPr eaLnBrk="1" hangingPunct="1">
              <a:buFont typeface="Wingdings 2" pitchFamily="18" charset="2"/>
              <a:buNone/>
            </a:pPr>
            <a:endParaRPr lang="en-US" sz="1800" smtClean="0">
              <a:latin typeface="Bell MT" pitchFamily="18" charset="0"/>
            </a:endParaRPr>
          </a:p>
          <a:p>
            <a:pPr eaLnBrk="1" hangingPunct="1">
              <a:buFont typeface="Wingdings 2" pitchFamily="18" charset="2"/>
              <a:buNone/>
            </a:pPr>
            <a:r>
              <a:rPr lang="en-US" smtClean="0">
                <a:latin typeface="Baskerville Old Face" pitchFamily="18" charset="0"/>
              </a:rPr>
              <a:t>Variabel Ekonomi</a:t>
            </a:r>
          </a:p>
          <a:p>
            <a:pPr eaLnBrk="1" hangingPunct="1">
              <a:buFont typeface="Wingdings 2" pitchFamily="18" charset="2"/>
              <a:buNone/>
            </a:pPr>
            <a:r>
              <a:rPr lang="en-US" sz="2000" smtClean="0">
                <a:latin typeface="Bell MT" pitchFamily="18" charset="0"/>
              </a:rPr>
              <a:t>Status pekerjaan</a:t>
            </a:r>
            <a:r>
              <a:rPr lang="en-US" sz="1800" smtClean="0">
                <a:latin typeface="Bell MT" pitchFamily="18" charset="0"/>
              </a:rPr>
              <a:t>                                                                   </a:t>
            </a:r>
            <a:r>
              <a:rPr lang="en-US" smtClean="0">
                <a:latin typeface="Baskerville Old Face" pitchFamily="18" charset="0"/>
              </a:rPr>
              <a:t>Variabel Interaksi</a:t>
            </a:r>
            <a:endParaRPr lang="en-US" smtClean="0">
              <a:latin typeface="Bell MT" pitchFamily="18" charset="0"/>
            </a:endParaRPr>
          </a:p>
          <a:p>
            <a:pPr eaLnBrk="1" hangingPunct="1">
              <a:buFont typeface="Wingdings 2" pitchFamily="18" charset="2"/>
              <a:buNone/>
            </a:pPr>
            <a:r>
              <a:rPr lang="en-US" sz="2000" smtClean="0">
                <a:latin typeface="Bell MT" pitchFamily="18" charset="0"/>
              </a:rPr>
              <a:t>Pendapatan 					Prestige Individu</a:t>
            </a:r>
          </a:p>
          <a:p>
            <a:pPr eaLnBrk="1" hangingPunct="1">
              <a:buFont typeface="Wingdings 2" pitchFamily="18" charset="2"/>
              <a:buNone/>
            </a:pPr>
            <a:r>
              <a:rPr lang="en-US" sz="2000" smtClean="0">
                <a:latin typeface="Bell MT" pitchFamily="18" charset="0"/>
              </a:rPr>
              <a:t>Harta Benda					Asosiasi</a:t>
            </a:r>
          </a:p>
          <a:p>
            <a:pPr eaLnBrk="1" hangingPunct="1">
              <a:buFont typeface="Wingdings 2" pitchFamily="18" charset="2"/>
              <a:buNone/>
            </a:pPr>
            <a:r>
              <a:rPr lang="en-US" sz="1800" smtClean="0">
                <a:latin typeface="Bell MT" pitchFamily="18" charset="0"/>
              </a:rPr>
              <a:t>							</a:t>
            </a:r>
            <a:r>
              <a:rPr lang="en-US" sz="2000" smtClean="0">
                <a:latin typeface="Bell MT" pitchFamily="18" charset="0"/>
              </a:rPr>
              <a:t>Sosialisasi</a:t>
            </a:r>
          </a:p>
          <a:p>
            <a:pPr eaLnBrk="1" hangingPunct="1">
              <a:buFont typeface="Wingdings 2" pitchFamily="18" charset="2"/>
              <a:buNone/>
            </a:pPr>
            <a:r>
              <a:rPr lang="en-US" sz="2000" smtClean="0">
                <a:latin typeface="Bell MT" pitchFamily="18" charset="0"/>
              </a:rPr>
              <a:t>			</a:t>
            </a:r>
            <a:r>
              <a:rPr lang="en-US" sz="3600" smtClean="0">
                <a:latin typeface="Baskerville Old Face" pitchFamily="18" charset="0"/>
              </a:rPr>
              <a:t>Variabel Politik</a:t>
            </a:r>
          </a:p>
          <a:p>
            <a:pPr eaLnBrk="1" hangingPunct="1">
              <a:buFont typeface="Wingdings 2" pitchFamily="18" charset="2"/>
              <a:buNone/>
            </a:pPr>
            <a:r>
              <a:rPr lang="en-US" sz="3600" smtClean="0">
                <a:latin typeface="Baskerville Old Face" pitchFamily="18" charset="0"/>
              </a:rPr>
              <a:t>                     </a:t>
            </a:r>
            <a:r>
              <a:rPr lang="en-US" sz="2000" smtClean="0">
                <a:latin typeface="Baskerville Old Face" pitchFamily="18" charset="0"/>
              </a:rPr>
              <a:t>Kekuasaan</a:t>
            </a:r>
          </a:p>
          <a:p>
            <a:pPr eaLnBrk="1" hangingPunct="1">
              <a:buFont typeface="Wingdings 2" pitchFamily="18" charset="2"/>
              <a:buNone/>
            </a:pPr>
            <a:r>
              <a:rPr lang="en-US" sz="2000" smtClean="0">
                <a:latin typeface="Baskerville Old Face" pitchFamily="18" charset="0"/>
              </a:rPr>
              <a:t>			          Kesadaran Kelas</a:t>
            </a:r>
          </a:p>
          <a:p>
            <a:pPr eaLnBrk="1" hangingPunct="1">
              <a:buFont typeface="Wingdings 2" pitchFamily="18" charset="2"/>
              <a:buNone/>
            </a:pPr>
            <a:r>
              <a:rPr lang="en-US" sz="2000" smtClean="0">
                <a:latin typeface="Baskerville Old Face" pitchFamily="18" charset="0"/>
              </a:rPr>
              <a:t>			          Mobilitas</a:t>
            </a:r>
          </a:p>
          <a:p>
            <a:pPr algn="ctr" eaLnBrk="1" hangingPunct="1">
              <a:buFont typeface="Wingdings 2" pitchFamily="18" charset="2"/>
              <a:buNone/>
            </a:pPr>
            <a:endParaRPr lang="en-US" sz="2000" smtClean="0">
              <a:latin typeface="Baskerville Old Face" pitchFamily="18" charset="0"/>
            </a:endParaRPr>
          </a:p>
          <a:p>
            <a:pPr eaLnBrk="1" hangingPunct="1">
              <a:buFont typeface="Wingdings 2" pitchFamily="18" charset="2"/>
              <a:buNone/>
            </a:pPr>
            <a:endParaRPr lang="en-US" sz="1800" smtClean="0">
              <a:latin typeface="Bell MT" pitchFamily="18" charset="0"/>
            </a:endParaRPr>
          </a:p>
          <a:p>
            <a:pPr eaLnBrk="1" hangingPunct="1">
              <a:buFont typeface="Wingdings 2" pitchFamily="18" charset="2"/>
              <a:buNone/>
            </a:pPr>
            <a:endParaRPr lang="en-US" sz="1800" smtClean="0">
              <a:latin typeface="Bell MT" pitchFamily="18" charset="0"/>
            </a:endParaRPr>
          </a:p>
        </p:txBody>
      </p:sp>
      <p:sp>
        <p:nvSpPr>
          <p:cNvPr id="5" name="Right Triangle 4"/>
          <p:cNvSpPr/>
          <p:nvPr/>
        </p:nvSpPr>
        <p:spPr>
          <a:xfrm rot="20615978">
            <a:off x="3565525" y="2492375"/>
            <a:ext cx="1825625" cy="1738313"/>
          </a:xfrm>
          <a:prstGeom prst="rtTriangl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Box 4"/>
          <p:cNvSpPr txBox="1">
            <a:spLocks noChangeArrowheads="1"/>
          </p:cNvSpPr>
          <p:nvPr/>
        </p:nvSpPr>
        <p:spPr bwMode="auto">
          <a:xfrm>
            <a:off x="1071563" y="1857375"/>
            <a:ext cx="7286625" cy="2379663"/>
          </a:xfrm>
          <a:prstGeom prst="rect">
            <a:avLst/>
          </a:prstGeom>
          <a:noFill/>
          <a:ln w="9525">
            <a:noFill/>
            <a:miter lim="800000"/>
            <a:headEnd/>
            <a:tailEnd/>
          </a:ln>
        </p:spPr>
        <p:txBody>
          <a:bodyPr>
            <a:spAutoFit/>
          </a:bodyPr>
          <a:lstStyle/>
          <a:p>
            <a:pPr algn="ctr" eaLnBrk="0" hangingPunct="0"/>
            <a:endParaRPr lang="en-US" sz="2800"/>
          </a:p>
          <a:p>
            <a:pPr algn="ctr" eaLnBrk="0" hangingPunct="0">
              <a:lnSpc>
                <a:spcPct val="150000"/>
              </a:lnSpc>
            </a:pPr>
            <a:r>
              <a:rPr lang="en-US" sz="2800">
                <a:solidFill>
                  <a:srgbClr val="003300"/>
                </a:solidFill>
                <a:latin typeface="Bernard MT Condensed" pitchFamily="18" charset="0"/>
              </a:rPr>
              <a:t>Pengaruh Individu </a:t>
            </a:r>
          </a:p>
          <a:p>
            <a:pPr algn="ctr" eaLnBrk="0" hangingPunct="0">
              <a:lnSpc>
                <a:spcPct val="150000"/>
              </a:lnSpc>
            </a:pPr>
            <a:r>
              <a:rPr lang="en-US" sz="2800">
                <a:solidFill>
                  <a:srgbClr val="003300"/>
                </a:solidFill>
                <a:latin typeface="Brush Script MT" pitchFamily="66" charset="0"/>
              </a:rPr>
              <a:t>dan</a:t>
            </a:r>
            <a:r>
              <a:rPr lang="en-US" sz="2800">
                <a:solidFill>
                  <a:srgbClr val="003300"/>
                </a:solidFill>
                <a:latin typeface="Bernard MT Condensed" pitchFamily="18" charset="0"/>
              </a:rPr>
              <a:t> </a:t>
            </a:r>
          </a:p>
          <a:p>
            <a:pPr algn="ctr" eaLnBrk="0" hangingPunct="0">
              <a:lnSpc>
                <a:spcPct val="150000"/>
              </a:lnSpc>
            </a:pPr>
            <a:r>
              <a:rPr lang="en-US" sz="2800">
                <a:solidFill>
                  <a:srgbClr val="003300"/>
                </a:solidFill>
                <a:latin typeface="Bernard MT Condensed" pitchFamily="18" charset="0"/>
              </a:rPr>
              <a:t>Kelompok Acuan (referensi)</a:t>
            </a: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p:cNvSpPr>
            <a:spLocks noGrp="1"/>
          </p:cNvSpPr>
          <p:nvPr>
            <p:ph type="title"/>
          </p:nvPr>
        </p:nvSpPr>
        <p:spPr>
          <a:xfrm>
            <a:off x="428625" y="285750"/>
            <a:ext cx="8183563" cy="1050925"/>
          </a:xfrm>
        </p:spPr>
        <p:txBody>
          <a:bodyPr/>
          <a:lstStyle/>
          <a:p>
            <a:pPr algn="r" eaLnBrk="1" hangingPunct="1"/>
            <a:r>
              <a:rPr lang="en-US" sz="2800" smtClean="0">
                <a:latin typeface="Bradley Hand ITC" pitchFamily="66" charset="0"/>
              </a:rPr>
              <a:t>Pengaruh  lingkungan</a:t>
            </a:r>
          </a:p>
        </p:txBody>
      </p:sp>
      <p:sp>
        <p:nvSpPr>
          <p:cNvPr id="4" name="TextBox 3"/>
          <p:cNvSpPr txBox="1"/>
          <p:nvPr/>
        </p:nvSpPr>
        <p:spPr>
          <a:xfrm>
            <a:off x="571500" y="1928813"/>
            <a:ext cx="2000250" cy="461962"/>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BUDAYA</a:t>
            </a:r>
          </a:p>
        </p:txBody>
      </p:sp>
      <p:sp>
        <p:nvSpPr>
          <p:cNvPr id="8" name="TextBox 7"/>
          <p:cNvSpPr txBox="1"/>
          <p:nvPr/>
        </p:nvSpPr>
        <p:spPr>
          <a:xfrm>
            <a:off x="3500438" y="4357688"/>
            <a:ext cx="2286000" cy="461962"/>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KELUARGA</a:t>
            </a:r>
          </a:p>
        </p:txBody>
      </p:sp>
      <p:sp>
        <p:nvSpPr>
          <p:cNvPr id="9" name="TextBox 8"/>
          <p:cNvSpPr txBox="1"/>
          <p:nvPr/>
        </p:nvSpPr>
        <p:spPr>
          <a:xfrm>
            <a:off x="1785938" y="3571875"/>
            <a:ext cx="3357562" cy="461963"/>
          </a:xfrm>
          <a:prstGeom prst="rect">
            <a:avLst/>
          </a:prstGeom>
          <a:blipFill>
            <a:blip r:embed="rId3"/>
            <a:tile tx="0" ty="0" sx="100000" sy="100000" flip="none" algn="tl"/>
          </a:blipFill>
        </p:spPr>
        <p:style>
          <a:lnRef idx="1">
            <a:schemeClr val="accent2"/>
          </a:lnRef>
          <a:fillRef idx="3">
            <a:schemeClr val="accent2"/>
          </a:fillRef>
          <a:effectRef idx="2">
            <a:schemeClr val="accent2"/>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PENGARUH PRIBADI</a:t>
            </a:r>
          </a:p>
        </p:txBody>
      </p:sp>
      <p:sp>
        <p:nvSpPr>
          <p:cNvPr id="10" name="TextBox 9"/>
          <p:cNvSpPr txBox="1"/>
          <p:nvPr/>
        </p:nvSpPr>
        <p:spPr>
          <a:xfrm>
            <a:off x="4714875" y="5072063"/>
            <a:ext cx="2000250" cy="461962"/>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SITUASI</a:t>
            </a:r>
          </a:p>
        </p:txBody>
      </p:sp>
      <p:sp>
        <p:nvSpPr>
          <p:cNvPr id="11" name="TextBox 10"/>
          <p:cNvSpPr txBox="1"/>
          <p:nvPr/>
        </p:nvSpPr>
        <p:spPr>
          <a:xfrm>
            <a:off x="1000125" y="2786063"/>
            <a:ext cx="2714625" cy="461962"/>
          </a:xfrm>
          <a:prstGeom prst="rect">
            <a:avLst/>
          </a:prstGeom>
          <a:blipFill>
            <a:blip r:embed="rId2"/>
            <a:tile tx="0" ty="0" sx="100000" sy="100000" flip="none" algn="tl"/>
          </a:blipFill>
        </p:spPr>
        <p:style>
          <a:lnRef idx="3">
            <a:schemeClr val="lt1"/>
          </a:lnRef>
          <a:fillRef idx="1">
            <a:schemeClr val="accent1"/>
          </a:fillRef>
          <a:effectRef idx="1">
            <a:schemeClr val="accent1"/>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KELAS SOSIAL</a:t>
            </a:r>
          </a:p>
        </p:txBody>
      </p:sp>
      <p:cxnSp>
        <p:nvCxnSpPr>
          <p:cNvPr id="19" name="Straight Connector 18"/>
          <p:cNvCxnSpPr/>
          <p:nvPr/>
        </p:nvCxnSpPr>
        <p:spPr>
          <a:xfrm>
            <a:off x="2643188" y="2214563"/>
            <a:ext cx="2071687" cy="1587"/>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21" name="Straight Arrow Connector 20"/>
          <p:cNvCxnSpPr/>
          <p:nvPr/>
        </p:nvCxnSpPr>
        <p:spPr>
          <a:xfrm rot="5400000" flipH="1" flipV="1">
            <a:off x="4394200" y="1892300"/>
            <a:ext cx="642938" cy="1588"/>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26" name="Straight Connector 25"/>
          <p:cNvCxnSpPr/>
          <p:nvPr/>
        </p:nvCxnSpPr>
        <p:spPr>
          <a:xfrm>
            <a:off x="5143500" y="3786188"/>
            <a:ext cx="642938" cy="1587"/>
          </a:xfrm>
          <a:prstGeom prst="line">
            <a:avLst/>
          </a:prstGeom>
          <a:ln>
            <a:solidFill>
              <a:srgbClr val="003300"/>
            </a:solidFill>
          </a:ln>
        </p:spPr>
        <p:style>
          <a:lnRef idx="2">
            <a:schemeClr val="accent3"/>
          </a:lnRef>
          <a:fillRef idx="0">
            <a:schemeClr val="accent3"/>
          </a:fillRef>
          <a:effectRef idx="1">
            <a:schemeClr val="accent3"/>
          </a:effectRef>
          <a:fontRef idx="minor">
            <a:schemeClr val="tx1"/>
          </a:fontRef>
        </p:style>
      </p:cxnSp>
      <p:cxnSp>
        <p:nvCxnSpPr>
          <p:cNvPr id="27" name="Straight Connector 26"/>
          <p:cNvCxnSpPr/>
          <p:nvPr/>
        </p:nvCxnSpPr>
        <p:spPr>
          <a:xfrm>
            <a:off x="5857875" y="4500563"/>
            <a:ext cx="571500" cy="1587"/>
          </a:xfrm>
          <a:prstGeom prst="line">
            <a:avLst/>
          </a:prstGeom>
          <a:ln>
            <a:solidFill>
              <a:srgbClr val="003300"/>
            </a:solidFill>
          </a:ln>
        </p:spPr>
        <p:style>
          <a:lnRef idx="2">
            <a:schemeClr val="accent3"/>
          </a:lnRef>
          <a:fillRef idx="0">
            <a:schemeClr val="accent3"/>
          </a:fillRef>
          <a:effectRef idx="1">
            <a:schemeClr val="accent3"/>
          </a:effectRef>
          <a:fontRef idx="minor">
            <a:schemeClr val="tx1"/>
          </a:fontRef>
        </p:style>
      </p:cxnSp>
      <p:cxnSp>
        <p:nvCxnSpPr>
          <p:cNvPr id="28" name="Straight Connector 27"/>
          <p:cNvCxnSpPr/>
          <p:nvPr/>
        </p:nvCxnSpPr>
        <p:spPr>
          <a:xfrm>
            <a:off x="3714750" y="3000375"/>
            <a:ext cx="1500188" cy="1588"/>
          </a:xfrm>
          <a:prstGeom prst="line">
            <a:avLst/>
          </a:prstGeom>
          <a:ln>
            <a:solidFill>
              <a:srgbClr val="003300"/>
            </a:solidFill>
          </a:ln>
        </p:spPr>
        <p:style>
          <a:lnRef idx="2">
            <a:schemeClr val="accent3"/>
          </a:lnRef>
          <a:fillRef idx="0">
            <a:schemeClr val="accent3"/>
          </a:fillRef>
          <a:effectRef idx="1">
            <a:schemeClr val="accent3"/>
          </a:effectRef>
          <a:fontRef idx="minor">
            <a:schemeClr val="tx1"/>
          </a:fontRef>
        </p:style>
      </p:cxnSp>
      <p:cxnSp>
        <p:nvCxnSpPr>
          <p:cNvPr id="31" name="Straight Arrow Connector 30"/>
          <p:cNvCxnSpPr/>
          <p:nvPr/>
        </p:nvCxnSpPr>
        <p:spPr>
          <a:xfrm rot="5400000" flipH="1" flipV="1">
            <a:off x="4501357" y="2285206"/>
            <a:ext cx="1428750" cy="1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2" name="Straight Arrow Connector 31"/>
          <p:cNvCxnSpPr/>
          <p:nvPr/>
        </p:nvCxnSpPr>
        <p:spPr>
          <a:xfrm rot="5400000" flipH="1" flipV="1">
            <a:off x="4965700" y="3035300"/>
            <a:ext cx="2928938" cy="1588"/>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3" name="Straight Arrow Connector 32"/>
          <p:cNvCxnSpPr/>
          <p:nvPr/>
        </p:nvCxnSpPr>
        <p:spPr>
          <a:xfrm rot="5400000" flipH="1" flipV="1">
            <a:off x="5179219" y="3464719"/>
            <a:ext cx="3787775" cy="1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4" name="Straight Arrow Connector 33"/>
          <p:cNvCxnSpPr/>
          <p:nvPr/>
        </p:nvCxnSpPr>
        <p:spPr>
          <a:xfrm rot="5400000" flipH="1" flipV="1">
            <a:off x="4679157" y="2678906"/>
            <a:ext cx="2216150" cy="1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4" name="Straight Connector 43"/>
          <p:cNvCxnSpPr/>
          <p:nvPr/>
        </p:nvCxnSpPr>
        <p:spPr>
          <a:xfrm>
            <a:off x="6715125" y="5357813"/>
            <a:ext cx="357188" cy="1587"/>
          </a:xfrm>
          <a:prstGeom prst="line">
            <a:avLst/>
          </a:prstGeom>
          <a:ln>
            <a:solidFill>
              <a:srgbClr val="003300"/>
            </a:solidFill>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Content Placeholder 2"/>
          <p:cNvSpPr>
            <a:spLocks noGrp="1"/>
          </p:cNvSpPr>
          <p:nvPr>
            <p:ph idx="1"/>
          </p:nvPr>
        </p:nvSpPr>
        <p:spPr>
          <a:xfrm>
            <a:off x="457200" y="571500"/>
            <a:ext cx="8229600" cy="5554663"/>
          </a:xfrm>
        </p:spPr>
        <p:txBody>
          <a:bodyPr/>
          <a:lstStyle/>
          <a:p>
            <a:pPr eaLnBrk="1" hangingPunct="1"/>
            <a:r>
              <a:rPr lang="en-US" smtClean="0">
                <a:latin typeface="Bell MT" pitchFamily="18" charset="0"/>
              </a:rPr>
              <a:t>Pengaruh pribadi kerap memainkan peranan penting dalam pengambilan keputusan konsumen.</a:t>
            </a:r>
          </a:p>
          <a:p>
            <a:pPr eaLnBrk="1" hangingPunct="1"/>
            <a:endParaRPr lang="en-US" smtClean="0">
              <a:latin typeface="Bell MT" pitchFamily="18" charset="0"/>
            </a:endParaRPr>
          </a:p>
          <a:p>
            <a:pPr eaLnBrk="1" hangingPunct="1"/>
            <a:endParaRPr lang="en-US" smtClean="0">
              <a:latin typeface="Bell MT" pitchFamily="18" charset="0"/>
            </a:endParaRPr>
          </a:p>
          <a:p>
            <a:pPr eaLnBrk="1" hangingPunct="1">
              <a:buFont typeface="Wingdings 2" pitchFamily="18" charset="2"/>
              <a:buNone/>
            </a:pPr>
            <a:r>
              <a:rPr lang="en-US" smtClean="0">
                <a:latin typeface="Bell MT" pitchFamily="18" charset="0"/>
              </a:rPr>
              <a:t>       Diekspresikan                       </a:t>
            </a:r>
          </a:p>
          <a:p>
            <a:pPr eaLnBrk="1" hangingPunct="1">
              <a:buFont typeface="Wingdings 2" pitchFamily="18" charset="2"/>
              <a:buNone/>
            </a:pPr>
            <a:r>
              <a:rPr lang="en-US" smtClean="0">
                <a:latin typeface="Bell MT" pitchFamily="18" charset="0"/>
              </a:rPr>
              <a:t>						</a:t>
            </a:r>
          </a:p>
        </p:txBody>
      </p:sp>
      <p:sp>
        <p:nvSpPr>
          <p:cNvPr id="4" name="Down Arrow 3"/>
          <p:cNvSpPr/>
          <p:nvPr/>
        </p:nvSpPr>
        <p:spPr>
          <a:xfrm>
            <a:off x="1857375" y="2143125"/>
            <a:ext cx="1000125" cy="1285875"/>
          </a:xfrm>
          <a:prstGeom prst="downArrow">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62820" name="TextBox 4"/>
          <p:cNvSpPr txBox="1">
            <a:spLocks noChangeArrowheads="1"/>
          </p:cNvSpPr>
          <p:nvPr/>
        </p:nvSpPr>
        <p:spPr bwMode="auto">
          <a:xfrm>
            <a:off x="4429125" y="4500563"/>
            <a:ext cx="2827338" cy="523875"/>
          </a:xfrm>
          <a:prstGeom prst="rect">
            <a:avLst/>
          </a:prstGeom>
          <a:solidFill>
            <a:srgbClr val="FFFF00"/>
          </a:solidFill>
          <a:ln w="9525">
            <a:solidFill>
              <a:srgbClr val="FF00FF"/>
            </a:solidFill>
            <a:miter lim="800000"/>
            <a:headEnd/>
            <a:tailEnd/>
          </a:ln>
        </p:spPr>
        <p:txBody>
          <a:bodyPr>
            <a:spAutoFit/>
          </a:bodyPr>
          <a:lstStyle/>
          <a:p>
            <a:pPr eaLnBrk="0" hangingPunct="0"/>
            <a:r>
              <a:rPr lang="en-US" sz="2800">
                <a:latin typeface="Bell MT" pitchFamily="18" charset="0"/>
              </a:rPr>
              <a:t>Kelompok Acuan</a:t>
            </a:r>
          </a:p>
        </p:txBody>
      </p:sp>
      <p:sp>
        <p:nvSpPr>
          <p:cNvPr id="162821" name="TextBox 5"/>
          <p:cNvSpPr txBox="1">
            <a:spLocks noChangeArrowheads="1"/>
          </p:cNvSpPr>
          <p:nvPr/>
        </p:nvSpPr>
        <p:spPr bwMode="auto">
          <a:xfrm>
            <a:off x="4286250" y="5357813"/>
            <a:ext cx="2827338" cy="523875"/>
          </a:xfrm>
          <a:prstGeom prst="rect">
            <a:avLst/>
          </a:prstGeom>
          <a:solidFill>
            <a:srgbClr val="FFFF00"/>
          </a:solidFill>
          <a:ln w="9525">
            <a:solidFill>
              <a:srgbClr val="FF00FF"/>
            </a:solidFill>
            <a:miter lim="800000"/>
            <a:headEnd/>
            <a:tailEnd/>
          </a:ln>
        </p:spPr>
        <p:txBody>
          <a:bodyPr>
            <a:spAutoFit/>
          </a:bodyPr>
          <a:lstStyle/>
          <a:p>
            <a:pPr eaLnBrk="0" hangingPunct="0"/>
            <a:r>
              <a:rPr lang="en-US" sz="2800">
                <a:latin typeface="Bell MT" pitchFamily="18" charset="0"/>
              </a:rPr>
              <a:t>Komunikasi lisan</a:t>
            </a:r>
          </a:p>
        </p:txBody>
      </p:sp>
      <p:sp>
        <p:nvSpPr>
          <p:cNvPr id="15" name="Up Arrow 14"/>
          <p:cNvSpPr/>
          <p:nvPr/>
        </p:nvSpPr>
        <p:spPr>
          <a:xfrm>
            <a:off x="2214563" y="3857625"/>
            <a:ext cx="46037" cy="1714500"/>
          </a:xfrm>
          <a:prstGeom prst="upArrow">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6" name="Up Arrow 15"/>
          <p:cNvSpPr/>
          <p:nvPr/>
        </p:nvSpPr>
        <p:spPr>
          <a:xfrm flipH="1">
            <a:off x="2500313" y="3857625"/>
            <a:ext cx="71437" cy="1000125"/>
          </a:xfrm>
          <a:prstGeom prst="upArrow">
            <a:avLst/>
          </a:prstGeom>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cxnSp>
        <p:nvCxnSpPr>
          <p:cNvPr id="18" name="Straight Connector 17"/>
          <p:cNvCxnSpPr>
            <a:stCxn id="16" idx="2"/>
          </p:cNvCxnSpPr>
          <p:nvPr/>
        </p:nvCxnSpPr>
        <p:spPr>
          <a:xfrm rot="16200000" flipH="1">
            <a:off x="3447256" y="3947319"/>
            <a:ext cx="1588" cy="1822450"/>
          </a:xfrm>
          <a:prstGeom prst="line">
            <a:avLst/>
          </a:prstGeom>
          <a:ln w="76200">
            <a:solidFill>
              <a:schemeClr val="tx1">
                <a:lumMod val="95000"/>
                <a:lumOff val="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5" idx="2"/>
          </p:cNvCxnSpPr>
          <p:nvPr/>
        </p:nvCxnSpPr>
        <p:spPr>
          <a:xfrm rot="16200000" flipH="1">
            <a:off x="3243263" y="4565650"/>
            <a:ext cx="1588" cy="2014537"/>
          </a:xfrm>
          <a:prstGeom prst="line">
            <a:avLst/>
          </a:prstGeom>
          <a:ln w="76200">
            <a:solidFill>
              <a:schemeClr val="tx1">
                <a:lumMod val="95000"/>
                <a:lumOff val="5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Content Placeholder 2"/>
          <p:cNvSpPr>
            <a:spLocks noGrp="1"/>
          </p:cNvSpPr>
          <p:nvPr>
            <p:ph idx="1"/>
          </p:nvPr>
        </p:nvSpPr>
        <p:spPr>
          <a:xfrm>
            <a:off x="428625" y="428625"/>
            <a:ext cx="8183563" cy="5827713"/>
          </a:xfrm>
        </p:spPr>
        <p:txBody>
          <a:bodyPr/>
          <a:lstStyle/>
          <a:p>
            <a:pPr algn="just" eaLnBrk="1" hangingPunct="1">
              <a:lnSpc>
                <a:spcPct val="150000"/>
              </a:lnSpc>
              <a:spcBef>
                <a:spcPct val="0"/>
              </a:spcBef>
              <a:buFont typeface="Wingdings 2" pitchFamily="18" charset="2"/>
              <a:buNone/>
            </a:pPr>
            <a:r>
              <a:rPr lang="en-US" sz="2400" b="1" smtClean="0">
                <a:latin typeface="Gloucester MT Extra Condensed" pitchFamily="18" charset="0"/>
              </a:rPr>
              <a:t>KELOMPOK  ACUAN</a:t>
            </a:r>
          </a:p>
          <a:p>
            <a:pPr algn="just" eaLnBrk="1" hangingPunct="1">
              <a:lnSpc>
                <a:spcPct val="150000"/>
              </a:lnSpc>
              <a:spcBef>
                <a:spcPct val="0"/>
              </a:spcBef>
              <a:buFont typeface="Wingdings 2" pitchFamily="18" charset="2"/>
              <a:buBlip>
                <a:blip r:embed="rId2"/>
              </a:buBlip>
            </a:pPr>
            <a:r>
              <a:rPr lang="en-US" sz="2400" smtClean="0">
                <a:latin typeface="Bell MT" pitchFamily="18" charset="0"/>
              </a:rPr>
              <a:t>Kelompok acuan (reference group) diperkenalkan pertama kali oleh Herbert H. Hyman </a:t>
            </a:r>
          </a:p>
          <a:p>
            <a:pPr algn="just" eaLnBrk="1" hangingPunct="1">
              <a:lnSpc>
                <a:spcPct val="150000"/>
              </a:lnSpc>
              <a:spcBef>
                <a:spcPct val="0"/>
              </a:spcBef>
              <a:buFont typeface="Wingdings 2" pitchFamily="18" charset="2"/>
              <a:buNone/>
            </a:pPr>
            <a:r>
              <a:rPr lang="en-US" sz="2400" smtClean="0">
                <a:latin typeface="Bell MT" pitchFamily="18" charset="0"/>
              </a:rPr>
              <a:t>   The Psychology of Status (1942)</a:t>
            </a:r>
          </a:p>
          <a:p>
            <a:pPr algn="just" eaLnBrk="1" hangingPunct="1">
              <a:lnSpc>
                <a:spcPct val="150000"/>
              </a:lnSpc>
              <a:spcBef>
                <a:spcPct val="0"/>
              </a:spcBef>
              <a:buFont typeface="Wingdings 2" pitchFamily="18" charset="2"/>
              <a:buBlip>
                <a:blip r:embed="rId2"/>
              </a:buBlip>
            </a:pPr>
            <a:r>
              <a:rPr lang="en-US" sz="2400" smtClean="0">
                <a:latin typeface="Bell MT" pitchFamily="18" charset="0"/>
              </a:rPr>
              <a:t>Kelompok acuan merupakan orang atau kelompok orang yang mempengaruhi secara bermakna perilaku individu.</a:t>
            </a:r>
          </a:p>
          <a:p>
            <a:pPr algn="just" eaLnBrk="1" hangingPunct="1">
              <a:lnSpc>
                <a:spcPct val="150000"/>
              </a:lnSpc>
              <a:spcBef>
                <a:spcPct val="0"/>
              </a:spcBef>
              <a:buFont typeface="Wingdings 2" pitchFamily="18" charset="2"/>
              <a:buBlip>
                <a:blip r:embed="rId2"/>
              </a:buBlip>
            </a:pPr>
            <a:r>
              <a:rPr lang="en-US" sz="2400" smtClean="0">
                <a:latin typeface="Bell MT" pitchFamily="18" charset="0"/>
              </a:rPr>
              <a:t>Dalam perspektif pemasaran, kelompok acuan merupakan kelompok yang berfungsi sebagai referensi bagi seseorang dalam keputusan pembelian dan konsumsi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85750" y="285750"/>
            <a:ext cx="8429625" cy="5453063"/>
          </a:xfrm>
        </p:spPr>
        <p:txBody>
          <a:bodyPr/>
          <a:lstStyle/>
          <a:p>
            <a:pPr algn="ctr" eaLnBrk="1" hangingPunct="1">
              <a:lnSpc>
                <a:spcPct val="150000"/>
              </a:lnSpc>
              <a:spcBef>
                <a:spcPts val="0"/>
              </a:spcBef>
              <a:buFontTx/>
              <a:buNone/>
              <a:defRPr/>
            </a:pPr>
            <a:r>
              <a:rPr lang="en-US" sz="2200" dirty="0" err="1" smtClean="0"/>
              <a:t>Implikasi</a:t>
            </a:r>
            <a:r>
              <a:rPr lang="en-US" sz="2200" dirty="0" smtClean="0"/>
              <a:t> </a:t>
            </a:r>
            <a:r>
              <a:rPr lang="en-US" sz="2200" dirty="0" err="1" smtClean="0"/>
              <a:t>Strategi</a:t>
            </a:r>
            <a:r>
              <a:rPr lang="en-US" sz="2200" dirty="0" smtClean="0"/>
              <a:t> </a:t>
            </a:r>
            <a:r>
              <a:rPr lang="en-US" sz="2200" dirty="0" err="1" smtClean="0"/>
              <a:t>Pengambilan</a:t>
            </a:r>
            <a:r>
              <a:rPr lang="en-US" sz="2200" dirty="0" smtClean="0"/>
              <a:t> </a:t>
            </a:r>
            <a:r>
              <a:rPr lang="en-US" sz="2200" dirty="0" err="1" smtClean="0"/>
              <a:t>Keputusan</a:t>
            </a:r>
            <a:r>
              <a:rPr lang="en-US" sz="2200" dirty="0" smtClean="0"/>
              <a:t> </a:t>
            </a:r>
          </a:p>
          <a:p>
            <a:pPr algn="ctr" eaLnBrk="1" hangingPunct="1">
              <a:lnSpc>
                <a:spcPct val="150000"/>
              </a:lnSpc>
              <a:spcBef>
                <a:spcPts val="0"/>
              </a:spcBef>
              <a:buFontTx/>
              <a:buNone/>
              <a:defRPr/>
            </a:pPr>
            <a:r>
              <a:rPr lang="en-US" sz="2200" dirty="0" err="1" smtClean="0"/>
              <a:t>Keterlibatan</a:t>
            </a:r>
            <a:r>
              <a:rPr lang="en-US" sz="2200" dirty="0" smtClean="0"/>
              <a:t> </a:t>
            </a:r>
            <a:r>
              <a:rPr lang="en-US" sz="2200" dirty="0" err="1" smtClean="0"/>
              <a:t>Kepentingan</a:t>
            </a:r>
            <a:r>
              <a:rPr lang="en-US" sz="2200" dirty="0" smtClean="0"/>
              <a:t> </a:t>
            </a:r>
            <a:r>
              <a:rPr lang="en-US" sz="2200" dirty="0" err="1" smtClean="0"/>
              <a:t>Rendah</a:t>
            </a:r>
            <a:r>
              <a:rPr lang="en-US" sz="2200" dirty="0" smtClean="0"/>
              <a:t/>
            </a:r>
            <a:br>
              <a:rPr lang="en-US" sz="2200" dirty="0" smtClean="0"/>
            </a:br>
            <a:endParaRPr lang="en-US" sz="2200" dirty="0" smtClean="0"/>
          </a:p>
          <a:p>
            <a:pPr marL="0" indent="0" eaLnBrk="1" hangingPunct="1">
              <a:lnSpc>
                <a:spcPct val="150000"/>
              </a:lnSpc>
              <a:spcBef>
                <a:spcPts val="0"/>
              </a:spcBef>
              <a:buFontTx/>
              <a:buNone/>
              <a:defRPr/>
            </a:pPr>
            <a:r>
              <a:rPr lang="en-US" sz="2200" dirty="0" err="1" smtClean="0"/>
              <a:t>Implikasi</a:t>
            </a:r>
            <a:r>
              <a:rPr lang="en-US" sz="2200" dirty="0" smtClean="0"/>
              <a:t> </a:t>
            </a:r>
            <a:r>
              <a:rPr lang="en-US" sz="2200" dirty="0" err="1" smtClean="0"/>
              <a:t>pengambilan</a:t>
            </a:r>
            <a:r>
              <a:rPr lang="en-US" sz="2200" dirty="0" smtClean="0"/>
              <a:t> </a:t>
            </a:r>
            <a:r>
              <a:rPr lang="en-US" sz="2200" dirty="0" err="1" smtClean="0"/>
              <a:t>keputusan</a:t>
            </a:r>
            <a:r>
              <a:rPr lang="en-US" sz="2200" dirty="0" smtClean="0"/>
              <a:t> </a:t>
            </a:r>
            <a:r>
              <a:rPr lang="en-US" sz="2200" dirty="0" err="1" smtClean="0"/>
              <a:t>dengan</a:t>
            </a:r>
            <a:r>
              <a:rPr lang="en-US" sz="2200" dirty="0" smtClean="0"/>
              <a:t> </a:t>
            </a:r>
            <a:r>
              <a:rPr lang="en-US" sz="2200" dirty="0" err="1" smtClean="0"/>
              <a:t>tingkat</a:t>
            </a:r>
            <a:r>
              <a:rPr lang="en-US" sz="2200" dirty="0" smtClean="0"/>
              <a:t> </a:t>
            </a:r>
            <a:r>
              <a:rPr lang="en-US" sz="2200" dirty="0" err="1" smtClean="0"/>
              <a:t>keterlibatan</a:t>
            </a:r>
            <a:r>
              <a:rPr lang="en-US" sz="2200" dirty="0" smtClean="0"/>
              <a:t> yang </a:t>
            </a:r>
            <a:r>
              <a:rPr lang="en-US" sz="2200" dirty="0" err="1" smtClean="0"/>
              <a:t>rendah</a:t>
            </a:r>
            <a:r>
              <a:rPr lang="en-US" sz="2200" dirty="0" smtClean="0"/>
              <a:t> </a:t>
            </a:r>
            <a:r>
              <a:rPr lang="en-US" sz="2200" dirty="0" err="1" smtClean="0"/>
              <a:t>terhadap</a:t>
            </a:r>
            <a:r>
              <a:rPr lang="en-US" sz="2200" dirty="0" smtClean="0"/>
              <a:t> </a:t>
            </a:r>
            <a:r>
              <a:rPr lang="en-US" sz="2200" dirty="0" err="1" smtClean="0"/>
              <a:t>pengembangan</a:t>
            </a:r>
            <a:r>
              <a:rPr lang="en-US" sz="2200" dirty="0" smtClean="0"/>
              <a:t> </a:t>
            </a:r>
            <a:r>
              <a:rPr lang="en-US" sz="2200" dirty="0" err="1" smtClean="0"/>
              <a:t>strategi</a:t>
            </a:r>
            <a:r>
              <a:rPr lang="en-US" sz="2200" dirty="0" smtClean="0"/>
              <a:t> </a:t>
            </a:r>
            <a:r>
              <a:rPr lang="en-US" sz="2200" dirty="0" err="1" smtClean="0"/>
              <a:t>pemasaran</a:t>
            </a:r>
            <a:r>
              <a:rPr lang="en-US" sz="2200" dirty="0" smtClean="0"/>
              <a:t>, </a:t>
            </a:r>
            <a:r>
              <a:rPr lang="en-US" sz="2200" dirty="0" err="1" smtClean="0"/>
              <a:t>beberapa</a:t>
            </a:r>
            <a:r>
              <a:rPr lang="en-US" sz="2200" dirty="0" smtClean="0"/>
              <a:t> </a:t>
            </a:r>
            <a:r>
              <a:rPr lang="en-US" sz="2200" dirty="0" err="1" smtClean="0"/>
              <a:t>pertanyaan</a:t>
            </a:r>
            <a:r>
              <a:rPr lang="en-US" sz="2200" dirty="0" smtClean="0"/>
              <a:t> </a:t>
            </a:r>
            <a:r>
              <a:rPr lang="en-US" sz="2200" dirty="0" err="1" smtClean="0"/>
              <a:t>strategi</a:t>
            </a:r>
            <a:r>
              <a:rPr lang="en-US" sz="2200" dirty="0" smtClean="0"/>
              <a:t> </a:t>
            </a:r>
            <a:r>
              <a:rPr lang="en-US" sz="2200" dirty="0" err="1" smtClean="0"/>
              <a:t>muncul</a:t>
            </a:r>
            <a:r>
              <a:rPr lang="en-US" sz="2200" dirty="0" smtClean="0"/>
              <a:t> :</a:t>
            </a:r>
          </a:p>
          <a:p>
            <a:pPr eaLnBrk="1" hangingPunct="1">
              <a:lnSpc>
                <a:spcPct val="150000"/>
              </a:lnSpc>
              <a:spcBef>
                <a:spcPts val="0"/>
              </a:spcBef>
              <a:buClr>
                <a:srgbClr val="FF0066"/>
              </a:buClr>
              <a:buFont typeface="Wingdings" pitchFamily="2" charset="2"/>
              <a:buChar char="§"/>
              <a:defRPr/>
            </a:pPr>
            <a:r>
              <a:rPr lang="en-US" sz="2200" dirty="0" err="1" smtClean="0"/>
              <a:t>Haruskah</a:t>
            </a:r>
            <a:r>
              <a:rPr lang="en-US" sz="2200" dirty="0" smtClean="0"/>
              <a:t> </a:t>
            </a:r>
            <a:r>
              <a:rPr lang="en-US" sz="2200" dirty="0" err="1" smtClean="0"/>
              <a:t>pemasar</a:t>
            </a:r>
            <a:r>
              <a:rPr lang="en-US" sz="2200" dirty="0" smtClean="0"/>
              <a:t> </a:t>
            </a:r>
            <a:r>
              <a:rPr lang="en-US" sz="2200" dirty="0" err="1" smtClean="0"/>
              <a:t>berusaha</a:t>
            </a:r>
            <a:r>
              <a:rPr lang="en-US" sz="2200" dirty="0" smtClean="0"/>
              <a:t> </a:t>
            </a:r>
            <a:r>
              <a:rPr lang="en-US" sz="2200" dirty="0" err="1" smtClean="0"/>
              <a:t>membuat</a:t>
            </a:r>
            <a:r>
              <a:rPr lang="en-US" sz="2200" dirty="0" smtClean="0"/>
              <a:t> </a:t>
            </a:r>
            <a:r>
              <a:rPr lang="en-US" sz="2200" dirty="0" err="1" smtClean="0"/>
              <a:t>konsumen</a:t>
            </a:r>
            <a:r>
              <a:rPr lang="en-US" sz="2200" dirty="0" smtClean="0"/>
              <a:t> </a:t>
            </a:r>
            <a:r>
              <a:rPr lang="en-US" sz="2200" dirty="0" err="1" smtClean="0"/>
              <a:t>lebih</a:t>
            </a:r>
            <a:r>
              <a:rPr lang="en-US" sz="2200" dirty="0" smtClean="0"/>
              <a:t> </a:t>
            </a:r>
            <a:r>
              <a:rPr lang="en-US" sz="2200" dirty="0" err="1" smtClean="0"/>
              <a:t>terlibat</a:t>
            </a:r>
            <a:r>
              <a:rPr lang="en-US" sz="2200" dirty="0" smtClean="0"/>
              <a:t> </a:t>
            </a:r>
            <a:r>
              <a:rPr lang="en-US" sz="2200" dirty="0" err="1" smtClean="0"/>
              <a:t>terhadap</a:t>
            </a:r>
            <a:r>
              <a:rPr lang="en-US" sz="2200" dirty="0" smtClean="0"/>
              <a:t> </a:t>
            </a:r>
            <a:r>
              <a:rPr lang="en-US" sz="2200" dirty="0" err="1" smtClean="0"/>
              <a:t>suatu</a:t>
            </a:r>
            <a:r>
              <a:rPr lang="en-US" sz="2200" dirty="0" smtClean="0"/>
              <a:t> </a:t>
            </a:r>
            <a:r>
              <a:rPr lang="en-US" sz="2200" dirty="0" err="1" smtClean="0"/>
              <a:t>produk</a:t>
            </a:r>
            <a:r>
              <a:rPr lang="en-US" sz="2200" dirty="0" smtClean="0"/>
              <a:t> </a:t>
            </a:r>
            <a:r>
              <a:rPr lang="en-US" sz="2200" dirty="0" err="1" smtClean="0"/>
              <a:t>dengan</a:t>
            </a:r>
            <a:r>
              <a:rPr lang="en-US" sz="2200" dirty="0" smtClean="0"/>
              <a:t> </a:t>
            </a:r>
            <a:r>
              <a:rPr lang="en-US" sz="2200" dirty="0" err="1" smtClean="0"/>
              <a:t>tingkat</a:t>
            </a:r>
            <a:r>
              <a:rPr lang="en-US" sz="2200" dirty="0" smtClean="0"/>
              <a:t> </a:t>
            </a:r>
            <a:r>
              <a:rPr lang="en-US" sz="2200" dirty="0" err="1" smtClean="0"/>
              <a:t>keterlibatan</a:t>
            </a:r>
            <a:r>
              <a:rPr lang="en-US" sz="2200" dirty="0" smtClean="0"/>
              <a:t> yang </a:t>
            </a:r>
            <a:r>
              <a:rPr lang="en-US" sz="2200" dirty="0" err="1" smtClean="0"/>
              <a:t>rendah</a:t>
            </a:r>
            <a:r>
              <a:rPr lang="en-US" sz="2200" dirty="0" smtClean="0"/>
              <a:t> ?</a:t>
            </a:r>
          </a:p>
          <a:p>
            <a:pPr eaLnBrk="1" hangingPunct="1">
              <a:lnSpc>
                <a:spcPct val="150000"/>
              </a:lnSpc>
              <a:spcBef>
                <a:spcPts val="0"/>
              </a:spcBef>
              <a:buClr>
                <a:srgbClr val="FF0066"/>
              </a:buClr>
              <a:buFont typeface="Wingdings" pitchFamily="2" charset="2"/>
              <a:buChar char="§"/>
              <a:defRPr/>
            </a:pPr>
            <a:r>
              <a:rPr lang="en-US" sz="2200" dirty="0" err="1" smtClean="0"/>
              <a:t>Haruskah</a:t>
            </a:r>
            <a:r>
              <a:rPr lang="en-US" sz="2200" dirty="0" smtClean="0"/>
              <a:t> </a:t>
            </a:r>
            <a:r>
              <a:rPr lang="en-US" sz="2200" dirty="0" err="1" smtClean="0"/>
              <a:t>pemasar</a:t>
            </a:r>
            <a:r>
              <a:rPr lang="en-US" sz="2200" dirty="0" smtClean="0"/>
              <a:t> </a:t>
            </a:r>
            <a:r>
              <a:rPr lang="en-US" sz="2200" dirty="0" err="1" smtClean="0"/>
              <a:t>merek</a:t>
            </a:r>
            <a:r>
              <a:rPr lang="en-US" sz="2200" dirty="0" smtClean="0"/>
              <a:t> yang </a:t>
            </a:r>
            <a:r>
              <a:rPr lang="en-US" sz="2200" dirty="0" err="1" smtClean="0"/>
              <a:t>tidak</a:t>
            </a:r>
            <a:r>
              <a:rPr lang="en-US" sz="2200" dirty="0" smtClean="0"/>
              <a:t> </a:t>
            </a:r>
            <a:r>
              <a:rPr lang="en-US" sz="2200" dirty="0" err="1" smtClean="0"/>
              <a:t>terkenal</a:t>
            </a:r>
            <a:r>
              <a:rPr lang="en-US" sz="2200" dirty="0" smtClean="0"/>
              <a:t> </a:t>
            </a:r>
            <a:r>
              <a:rPr lang="en-US" sz="2200" dirty="0" err="1" smtClean="0"/>
              <a:t>mengambil</a:t>
            </a:r>
            <a:r>
              <a:rPr lang="en-US" sz="2200" dirty="0" smtClean="0"/>
              <a:t> </a:t>
            </a:r>
            <a:r>
              <a:rPr lang="en-US" sz="2200" dirty="0" err="1" smtClean="0"/>
              <a:t>konsumen</a:t>
            </a:r>
            <a:r>
              <a:rPr lang="en-US" sz="2200" dirty="0" smtClean="0"/>
              <a:t> </a:t>
            </a:r>
            <a:r>
              <a:rPr lang="en-US" sz="2200" dirty="0" err="1" smtClean="0"/>
              <a:t>untuk</a:t>
            </a:r>
            <a:r>
              <a:rPr lang="en-US" sz="2200" dirty="0" smtClean="0"/>
              <a:t> </a:t>
            </a:r>
            <a:r>
              <a:rPr lang="en-US" sz="2200" dirty="0" err="1" smtClean="0"/>
              <a:t>menggeser</a:t>
            </a:r>
            <a:r>
              <a:rPr lang="en-US" sz="2200" dirty="0" smtClean="0"/>
              <a:t> </a:t>
            </a:r>
            <a:r>
              <a:rPr lang="en-US" sz="2200" dirty="0" err="1" smtClean="0"/>
              <a:t>dari</a:t>
            </a:r>
            <a:r>
              <a:rPr lang="en-US" sz="2200" dirty="0" smtClean="0"/>
              <a:t> </a:t>
            </a:r>
            <a:r>
              <a:rPr lang="en-US" sz="2200" dirty="0" err="1" smtClean="0"/>
              <a:t>perilaku</a:t>
            </a:r>
            <a:r>
              <a:rPr lang="en-US" sz="2200" dirty="0" smtClean="0"/>
              <a:t> inertia </a:t>
            </a:r>
            <a:r>
              <a:rPr lang="en-US" sz="2200" dirty="0" err="1" smtClean="0"/>
              <a:t>ke</a:t>
            </a:r>
            <a:r>
              <a:rPr lang="en-US" sz="2200" dirty="0" smtClean="0"/>
              <a:t> </a:t>
            </a:r>
            <a:r>
              <a:rPr lang="en-US" sz="2200" dirty="0" err="1" smtClean="0"/>
              <a:t>pencari</a:t>
            </a:r>
            <a:r>
              <a:rPr lang="en-US" sz="2200" dirty="0" smtClean="0"/>
              <a:t> </a:t>
            </a:r>
            <a:r>
              <a:rPr lang="en-US" sz="2200" dirty="0" err="1" smtClean="0"/>
              <a:t>variasi</a:t>
            </a:r>
            <a:r>
              <a:rPr lang="en-US" sz="2200" dirty="0" smtClean="0"/>
              <a:t> ?</a:t>
            </a:r>
          </a:p>
          <a:p>
            <a:pPr eaLnBrk="1" hangingPunct="1">
              <a:lnSpc>
                <a:spcPct val="150000"/>
              </a:lnSpc>
              <a:spcBef>
                <a:spcPts val="0"/>
              </a:spcBef>
              <a:buClr>
                <a:srgbClr val="FF0066"/>
              </a:buClr>
              <a:buFont typeface="Wingdings" pitchFamily="2" charset="2"/>
              <a:buChar char="§"/>
              <a:defRPr/>
            </a:pPr>
            <a:r>
              <a:rPr lang="en-US" sz="2200" dirty="0" err="1" smtClean="0"/>
              <a:t>Haruskah</a:t>
            </a:r>
            <a:r>
              <a:rPr lang="en-US" sz="2200" dirty="0" smtClean="0"/>
              <a:t> </a:t>
            </a:r>
            <a:r>
              <a:rPr lang="en-US" sz="2200" dirty="0" err="1" smtClean="0"/>
              <a:t>pasar</a:t>
            </a:r>
            <a:r>
              <a:rPr lang="en-US" sz="2200" dirty="0" smtClean="0"/>
              <a:t> </a:t>
            </a:r>
            <a:r>
              <a:rPr lang="en-US" sz="2200" dirty="0" err="1" smtClean="0"/>
              <a:t>dikelompokkan</a:t>
            </a:r>
            <a:r>
              <a:rPr lang="en-US" sz="2200" dirty="0" smtClean="0"/>
              <a:t> </a:t>
            </a:r>
            <a:r>
              <a:rPr lang="en-US" sz="2200" dirty="0" err="1" smtClean="0"/>
              <a:t>berdasar</a:t>
            </a:r>
            <a:r>
              <a:rPr lang="en-US" sz="2200" dirty="0" smtClean="0"/>
              <a:t> </a:t>
            </a:r>
            <a:r>
              <a:rPr lang="en-US" sz="2200" dirty="0" err="1" smtClean="0"/>
              <a:t>tingkat</a:t>
            </a:r>
            <a:r>
              <a:rPr lang="en-US" sz="2200" dirty="0" smtClean="0"/>
              <a:t> </a:t>
            </a:r>
            <a:r>
              <a:rPr lang="en-US" sz="2200" dirty="0" err="1" smtClean="0"/>
              <a:t>keterlibatan</a:t>
            </a:r>
            <a:r>
              <a:rPr lang="en-US" sz="2200" dirty="0" smtClean="0"/>
              <a:t> </a:t>
            </a:r>
            <a:r>
              <a:rPr lang="en-US" sz="2200" dirty="0" err="1" smtClean="0"/>
              <a:t>konsumen</a:t>
            </a:r>
            <a:r>
              <a:rPr lang="en-US" sz="2200" dirty="0" smtClean="0"/>
              <a:t> ?</a:t>
            </a:r>
            <a:br>
              <a:rPr lang="en-US" sz="2200" dirty="0" smtClean="0"/>
            </a:br>
            <a:endParaRPr lang="en-US" sz="2200" dirty="0" smtClean="0"/>
          </a:p>
          <a:p>
            <a:pPr eaLnBrk="1" hangingPunct="1">
              <a:lnSpc>
                <a:spcPct val="150000"/>
              </a:lnSpc>
              <a:spcBef>
                <a:spcPts val="0"/>
              </a:spcBef>
              <a:buFontTx/>
              <a:buNone/>
              <a:defRPr/>
            </a:pPr>
            <a:endParaRPr lang="en-US" sz="2200" dirty="0" smtClean="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1"/>
          <p:cNvSpPr>
            <a:spLocks noGrp="1"/>
          </p:cNvSpPr>
          <p:nvPr>
            <p:ph type="title"/>
          </p:nvPr>
        </p:nvSpPr>
        <p:spPr>
          <a:xfrm>
            <a:off x="571500" y="0"/>
            <a:ext cx="8183563" cy="714375"/>
          </a:xfrm>
        </p:spPr>
        <p:txBody>
          <a:bodyPr/>
          <a:lstStyle/>
          <a:p>
            <a:pPr eaLnBrk="1" hangingPunct="1"/>
            <a:r>
              <a:rPr lang="en-US" sz="3600" smtClean="0">
                <a:latin typeface="Agency FB" pitchFamily="34" charset="0"/>
              </a:rPr>
              <a:t>Jenis Kelompok Acuan:</a:t>
            </a:r>
          </a:p>
        </p:txBody>
      </p:sp>
      <p:sp>
        <p:nvSpPr>
          <p:cNvPr id="164867" name="Content Placeholder 2"/>
          <p:cNvSpPr>
            <a:spLocks noGrp="1"/>
          </p:cNvSpPr>
          <p:nvPr>
            <p:ph idx="1"/>
          </p:nvPr>
        </p:nvSpPr>
        <p:spPr>
          <a:xfrm>
            <a:off x="285750" y="571500"/>
            <a:ext cx="8643938" cy="5286375"/>
          </a:xfrm>
        </p:spPr>
        <p:txBody>
          <a:bodyPr/>
          <a:lstStyle/>
          <a:p>
            <a:pPr marL="265113" indent="-265113" algn="just" eaLnBrk="1" hangingPunct="1">
              <a:lnSpc>
                <a:spcPct val="170000"/>
              </a:lnSpc>
              <a:spcBef>
                <a:spcPct val="0"/>
              </a:spcBef>
              <a:buFont typeface="Wingdings 2" pitchFamily="18" charset="2"/>
              <a:buBlip>
                <a:blip r:embed="rId2"/>
              </a:buBlip>
            </a:pPr>
            <a:r>
              <a:rPr lang="en-US" sz="2000" smtClean="0">
                <a:latin typeface="Arial Rounded MT Bold" pitchFamily="34" charset="0"/>
              </a:rPr>
              <a:t>Kelompok Formal dan Informal </a:t>
            </a:r>
          </a:p>
          <a:p>
            <a:pPr marL="265113" indent="-265113" algn="just" eaLnBrk="1" hangingPunct="1">
              <a:lnSpc>
                <a:spcPct val="170000"/>
              </a:lnSpc>
              <a:spcBef>
                <a:spcPct val="0"/>
              </a:spcBef>
              <a:buFont typeface="Wingdings 2" pitchFamily="18" charset="2"/>
              <a:buNone/>
            </a:pPr>
            <a:r>
              <a:rPr lang="en-US" sz="2000" smtClean="0"/>
              <a:t>  </a:t>
            </a:r>
            <a:r>
              <a:rPr lang="en-US" sz="2000" smtClean="0">
                <a:latin typeface="Forte" pitchFamily="66" charset="0"/>
              </a:rPr>
              <a:t>Kelompok formal</a:t>
            </a:r>
            <a:r>
              <a:rPr lang="en-US" sz="2000" smtClean="0">
                <a:latin typeface="Comic Sans MS" pitchFamily="66" charset="0"/>
              </a:rPr>
              <a:t> </a:t>
            </a:r>
            <a:r>
              <a:rPr lang="en-US" sz="2000" smtClean="0">
                <a:latin typeface="Brush Script MT" pitchFamily="66" charset="0"/>
              </a:rPr>
              <a:t>adalah</a:t>
            </a:r>
            <a:r>
              <a:rPr lang="en-US" sz="2000" smtClean="0">
                <a:latin typeface="Comic Sans MS" pitchFamily="66" charset="0"/>
              </a:rPr>
              <a:t> Kelompok yang memiliki struktur organisasi secara tertulis dan keanggotaan yang terdaftar secara resmi.</a:t>
            </a:r>
          </a:p>
          <a:p>
            <a:pPr marL="265113" indent="-265113" algn="just" eaLnBrk="1" hangingPunct="1">
              <a:lnSpc>
                <a:spcPct val="170000"/>
              </a:lnSpc>
              <a:spcBef>
                <a:spcPct val="0"/>
              </a:spcBef>
              <a:buFont typeface="Wingdings 2" pitchFamily="18" charset="2"/>
              <a:buNone/>
            </a:pPr>
            <a:r>
              <a:rPr lang="en-US" sz="2000" smtClean="0">
                <a:latin typeface="Comic Sans MS" pitchFamily="66" charset="0"/>
              </a:rPr>
              <a:t>   </a:t>
            </a:r>
            <a:r>
              <a:rPr lang="en-US" sz="2000" smtClean="0">
                <a:latin typeface="Forte" pitchFamily="66" charset="0"/>
              </a:rPr>
              <a:t>Kelompok informal</a:t>
            </a:r>
            <a:r>
              <a:rPr lang="en-US" sz="2000" smtClean="0">
                <a:latin typeface="Comic Sans MS" pitchFamily="66" charset="0"/>
              </a:rPr>
              <a:t> </a:t>
            </a:r>
            <a:r>
              <a:rPr lang="en-US" sz="2000" smtClean="0">
                <a:latin typeface="Brush Script MT" pitchFamily="66" charset="0"/>
              </a:rPr>
              <a:t>adalah</a:t>
            </a:r>
            <a:r>
              <a:rPr lang="en-US" sz="2000" smtClean="0">
                <a:latin typeface="Comic Sans MS" pitchFamily="66" charset="0"/>
              </a:rPr>
              <a:t> Kelompok yg tidak memiliki struktur organisasi secara tertulis dan sifat keanggotaan tidak tercatat.</a:t>
            </a:r>
          </a:p>
          <a:p>
            <a:pPr marL="265113" indent="-265113" algn="just" eaLnBrk="1" hangingPunct="1">
              <a:lnSpc>
                <a:spcPct val="170000"/>
              </a:lnSpc>
              <a:spcBef>
                <a:spcPct val="0"/>
              </a:spcBef>
              <a:buFont typeface="Wingdings 2" pitchFamily="18" charset="2"/>
              <a:buNone/>
            </a:pPr>
            <a:endParaRPr lang="en-US" sz="2000" smtClean="0"/>
          </a:p>
          <a:p>
            <a:pPr marL="265113" indent="-265113" algn="just" eaLnBrk="1" hangingPunct="1">
              <a:lnSpc>
                <a:spcPct val="170000"/>
              </a:lnSpc>
              <a:spcBef>
                <a:spcPct val="0"/>
              </a:spcBef>
              <a:buFont typeface="Wingdings 2" pitchFamily="18" charset="2"/>
              <a:buBlip>
                <a:blip r:embed="rId2"/>
              </a:buBlip>
            </a:pPr>
            <a:r>
              <a:rPr lang="en-US" sz="2000" smtClean="0">
                <a:latin typeface="Arial Rounded MT Bold" pitchFamily="34" charset="0"/>
              </a:rPr>
              <a:t>Kelompok Aspirasi dan Disosiasi</a:t>
            </a:r>
          </a:p>
          <a:p>
            <a:pPr marL="265113" indent="-265113" algn="just" eaLnBrk="1" hangingPunct="1">
              <a:lnSpc>
                <a:spcPct val="170000"/>
              </a:lnSpc>
              <a:spcBef>
                <a:spcPct val="0"/>
              </a:spcBef>
              <a:buFont typeface="Wingdings 2" pitchFamily="18" charset="2"/>
              <a:buNone/>
            </a:pPr>
            <a:r>
              <a:rPr lang="en-US" sz="2000" smtClean="0"/>
              <a:t>  </a:t>
            </a:r>
            <a:r>
              <a:rPr lang="en-US" sz="2000" b="1" smtClean="0">
                <a:latin typeface="Gloucester MT Extra Condensed" pitchFamily="18" charset="0"/>
              </a:rPr>
              <a:t>Kelompok aspirasi</a:t>
            </a:r>
            <a:r>
              <a:rPr lang="en-US" sz="2000" smtClean="0"/>
              <a:t> </a:t>
            </a:r>
            <a:r>
              <a:rPr lang="en-US" sz="2000" smtClean="0">
                <a:latin typeface="Brush Script MT" pitchFamily="66" charset="0"/>
              </a:rPr>
              <a:t>adalah</a:t>
            </a:r>
            <a:r>
              <a:rPr lang="en-US" sz="2000" smtClean="0"/>
              <a:t> kelompok yg memperlihatkan keinginan untuk mengikuti norma, nilai maupun perilaku  dari orang lain yang dijadikan kelompok acuannya.</a:t>
            </a:r>
          </a:p>
          <a:p>
            <a:pPr marL="265113" indent="-265113" algn="just" eaLnBrk="1" hangingPunct="1">
              <a:lnSpc>
                <a:spcPct val="170000"/>
              </a:lnSpc>
              <a:spcBef>
                <a:spcPct val="0"/>
              </a:spcBef>
              <a:buFont typeface="Wingdings 2" pitchFamily="18" charset="2"/>
              <a:buNone/>
            </a:pPr>
            <a:r>
              <a:rPr lang="en-US" sz="2000" smtClean="0"/>
              <a:t>  </a:t>
            </a:r>
            <a:r>
              <a:rPr lang="en-US" sz="2000" b="1" smtClean="0">
                <a:latin typeface="Gloucester MT Extra Condensed" pitchFamily="18" charset="0"/>
              </a:rPr>
              <a:t>Kelompok disosiasi</a:t>
            </a:r>
            <a:r>
              <a:rPr lang="en-US" sz="2000" smtClean="0"/>
              <a:t> </a:t>
            </a:r>
            <a:r>
              <a:rPr lang="en-US" sz="2000" smtClean="0">
                <a:latin typeface="Brush Script MT" pitchFamily="66" charset="0"/>
              </a:rPr>
              <a:t>adalah</a:t>
            </a:r>
            <a:r>
              <a:rPr lang="en-US" sz="2000" smtClean="0"/>
              <a:t> seseorang atau kelompok yang berusaha untuk menghindari asosiasi dengan kelompok acuan.</a:t>
            </a:r>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1"/>
          <p:cNvSpPr>
            <a:spLocks noGrp="1"/>
          </p:cNvSpPr>
          <p:nvPr>
            <p:ph type="title"/>
          </p:nvPr>
        </p:nvSpPr>
        <p:spPr>
          <a:xfrm>
            <a:off x="571500" y="214313"/>
            <a:ext cx="8183563" cy="428625"/>
          </a:xfrm>
        </p:spPr>
        <p:txBody>
          <a:bodyPr/>
          <a:lstStyle/>
          <a:p>
            <a:pPr eaLnBrk="1" hangingPunct="1"/>
            <a:r>
              <a:rPr lang="en-US" sz="2400" smtClean="0">
                <a:latin typeface="Harrington" pitchFamily="82" charset="0"/>
              </a:rPr>
              <a:t>3 Macam Pengaruh Kelompok Acuan:</a:t>
            </a:r>
          </a:p>
        </p:txBody>
      </p:sp>
      <p:sp>
        <p:nvSpPr>
          <p:cNvPr id="165891" name="Content Placeholder 2"/>
          <p:cNvSpPr>
            <a:spLocks noGrp="1"/>
          </p:cNvSpPr>
          <p:nvPr>
            <p:ph idx="1"/>
          </p:nvPr>
        </p:nvSpPr>
        <p:spPr>
          <a:xfrm>
            <a:off x="214313" y="642938"/>
            <a:ext cx="8643937" cy="5357812"/>
          </a:xfrm>
        </p:spPr>
        <p:txBody>
          <a:bodyPr/>
          <a:lstStyle/>
          <a:p>
            <a:pPr marL="514350" indent="-514350" algn="just" eaLnBrk="1" hangingPunct="1">
              <a:lnSpc>
                <a:spcPct val="170000"/>
              </a:lnSpc>
              <a:spcBef>
                <a:spcPct val="0"/>
              </a:spcBef>
              <a:buClr>
                <a:srgbClr val="FF0000"/>
              </a:buClr>
              <a:buFont typeface="Calibri" pitchFamily="34" charset="0"/>
              <a:buAutoNum type="arabicParenR"/>
            </a:pPr>
            <a:r>
              <a:rPr lang="en-US" sz="1900" smtClean="0">
                <a:latin typeface="Copperplate Gothic Bold" pitchFamily="34" charset="0"/>
              </a:rPr>
              <a:t>Pengaruh Normatif</a:t>
            </a:r>
          </a:p>
          <a:p>
            <a:pPr marL="514350" indent="-514350" algn="just" eaLnBrk="1" hangingPunct="1">
              <a:lnSpc>
                <a:spcPct val="170000"/>
              </a:lnSpc>
              <a:spcBef>
                <a:spcPct val="0"/>
              </a:spcBef>
              <a:buClr>
                <a:srgbClr val="FF0000"/>
              </a:buClr>
              <a:buFont typeface="Wingdings 2" pitchFamily="18" charset="2"/>
              <a:buNone/>
            </a:pPr>
            <a:r>
              <a:rPr lang="en-US" sz="1900" smtClean="0"/>
              <a:t>    </a:t>
            </a:r>
            <a:r>
              <a:rPr lang="en-US" sz="1900" smtClean="0">
                <a:latin typeface="Brush Script MT" pitchFamily="66" charset="0"/>
              </a:rPr>
              <a:t>yaitu</a:t>
            </a:r>
            <a:r>
              <a:rPr lang="en-US" sz="1900" smtClean="0"/>
              <a:t> </a:t>
            </a:r>
            <a:r>
              <a:rPr lang="en-US" sz="1900" smtClean="0">
                <a:latin typeface="Cambria" pitchFamily="18" charset="0"/>
              </a:rPr>
              <a:t>Pengaruh dari kelompok acuan terhadap seseorang melalui norma-norma sosial yang harus dipatuhi &amp; diikuti. Akan semakin kuat pengaruhnya, jika:</a:t>
            </a:r>
          </a:p>
          <a:p>
            <a:pPr marL="514350" indent="-514350" algn="just" eaLnBrk="1" hangingPunct="1">
              <a:lnSpc>
                <a:spcPct val="170000"/>
              </a:lnSpc>
              <a:spcBef>
                <a:spcPct val="0"/>
              </a:spcBef>
              <a:buClr>
                <a:srgbClr val="FF0000"/>
              </a:buClr>
              <a:buFont typeface="Wingdings 2" pitchFamily="18" charset="2"/>
              <a:buNone/>
            </a:pPr>
            <a:r>
              <a:rPr lang="en-US" sz="1900" smtClean="0">
                <a:latin typeface="Cambria" pitchFamily="18" charset="0"/>
              </a:rPr>
              <a:t>     - Tekanan kuat untuk mematuhi norma-norma yang ada.</a:t>
            </a:r>
          </a:p>
          <a:p>
            <a:pPr marL="514350" indent="-514350" algn="just" eaLnBrk="1" hangingPunct="1">
              <a:lnSpc>
                <a:spcPct val="170000"/>
              </a:lnSpc>
              <a:spcBef>
                <a:spcPct val="0"/>
              </a:spcBef>
              <a:buClr>
                <a:srgbClr val="FF0000"/>
              </a:buClr>
              <a:buFont typeface="Wingdings 2" pitchFamily="18" charset="2"/>
              <a:buNone/>
            </a:pPr>
            <a:r>
              <a:rPr lang="en-US" sz="1900" smtClean="0">
                <a:latin typeface="Cambria" pitchFamily="18" charset="0"/>
              </a:rPr>
              <a:t>     - Penerimaan sosial sebagai motivasi kuat.</a:t>
            </a:r>
          </a:p>
          <a:p>
            <a:pPr marL="514350" indent="-514350" algn="just" eaLnBrk="1" hangingPunct="1">
              <a:lnSpc>
                <a:spcPct val="170000"/>
              </a:lnSpc>
              <a:spcBef>
                <a:spcPct val="0"/>
              </a:spcBef>
              <a:buClr>
                <a:srgbClr val="FF0000"/>
              </a:buClr>
              <a:buFont typeface="Wingdings 2" pitchFamily="18" charset="2"/>
              <a:buNone/>
            </a:pPr>
            <a:r>
              <a:rPr lang="en-US" sz="1900" smtClean="0">
                <a:latin typeface="Cambria" pitchFamily="18" charset="0"/>
              </a:rPr>
              <a:t>     - Produk dan jasa yg dibeli akan terlihat sebagai simbol dari norma sosial.</a:t>
            </a:r>
          </a:p>
          <a:p>
            <a:pPr marL="514350" indent="-514350" algn="just" eaLnBrk="1" hangingPunct="1">
              <a:lnSpc>
                <a:spcPct val="170000"/>
              </a:lnSpc>
              <a:spcBef>
                <a:spcPct val="0"/>
              </a:spcBef>
              <a:buClr>
                <a:srgbClr val="FF0000"/>
              </a:buClr>
              <a:buFont typeface="Wingdings 2" pitchFamily="18" charset="2"/>
              <a:buAutoNum type="arabicParenR" startAt="2"/>
            </a:pPr>
            <a:r>
              <a:rPr lang="en-US" sz="1900" smtClean="0">
                <a:latin typeface="Copperplate Gothic Bold" pitchFamily="34" charset="0"/>
              </a:rPr>
              <a:t>Pengaruh Ekspresi Nilai</a:t>
            </a:r>
          </a:p>
          <a:p>
            <a:pPr marL="514350" indent="-514350" algn="just" eaLnBrk="1" hangingPunct="1">
              <a:lnSpc>
                <a:spcPct val="170000"/>
              </a:lnSpc>
              <a:spcBef>
                <a:spcPct val="0"/>
              </a:spcBef>
              <a:buClr>
                <a:srgbClr val="FF0000"/>
              </a:buClr>
              <a:buFont typeface="Wingdings 2" pitchFamily="18" charset="2"/>
              <a:buNone/>
            </a:pPr>
            <a:r>
              <a:rPr lang="en-US" sz="1900" smtClean="0">
                <a:latin typeface="Copperplate Gothic Bold" pitchFamily="34" charset="0"/>
              </a:rPr>
              <a:t> </a:t>
            </a:r>
            <a:r>
              <a:rPr lang="en-US" sz="1900" smtClean="0"/>
              <a:t>    </a:t>
            </a:r>
            <a:r>
              <a:rPr lang="en-US" sz="1900" smtClean="0">
                <a:latin typeface="Brush Script MT" pitchFamily="66" charset="0"/>
              </a:rPr>
              <a:t>Yaitu </a:t>
            </a:r>
            <a:r>
              <a:rPr lang="en-US" sz="1900" smtClean="0">
                <a:latin typeface="Cambria" pitchFamily="18" charset="0"/>
              </a:rPr>
              <a:t>pengaruh dari kelompok acuan terhadap seseorang dengan harapan orang tersebut dapat dipandang sama dengan kelompok acuan.</a:t>
            </a:r>
            <a:r>
              <a:rPr lang="en-US" sz="1900" smtClean="0"/>
              <a:t> </a:t>
            </a:r>
          </a:p>
          <a:p>
            <a:pPr marL="514350" indent="-514350" algn="just" eaLnBrk="1" hangingPunct="1">
              <a:lnSpc>
                <a:spcPct val="170000"/>
              </a:lnSpc>
              <a:spcBef>
                <a:spcPct val="0"/>
              </a:spcBef>
              <a:buClr>
                <a:srgbClr val="FF0000"/>
              </a:buClr>
              <a:buFont typeface="Wingdings 2" pitchFamily="18" charset="2"/>
              <a:buAutoNum type="arabicParenR" startAt="3"/>
            </a:pPr>
            <a:r>
              <a:rPr lang="en-US" sz="1900" smtClean="0">
                <a:latin typeface="Copperplate Gothic Bold" pitchFamily="34" charset="0"/>
              </a:rPr>
              <a:t>Pengaruh Informasi </a:t>
            </a:r>
          </a:p>
          <a:p>
            <a:pPr marL="514350" indent="-514350" algn="just" eaLnBrk="1" hangingPunct="1">
              <a:lnSpc>
                <a:spcPct val="170000"/>
              </a:lnSpc>
              <a:spcBef>
                <a:spcPct val="0"/>
              </a:spcBef>
              <a:buClr>
                <a:srgbClr val="FF0000"/>
              </a:buClr>
              <a:buFont typeface="Wingdings 2" pitchFamily="18" charset="2"/>
              <a:buNone/>
            </a:pPr>
            <a:r>
              <a:rPr lang="en-US" sz="1900" smtClean="0"/>
              <a:t>      </a:t>
            </a:r>
            <a:r>
              <a:rPr lang="en-US" sz="1900" smtClean="0">
                <a:latin typeface="Brush Script MT" pitchFamily="66" charset="0"/>
              </a:rPr>
              <a:t>Yaitu</a:t>
            </a:r>
            <a:r>
              <a:rPr lang="en-US" sz="1900" smtClean="0"/>
              <a:t> </a:t>
            </a:r>
            <a:r>
              <a:rPr lang="en-US" sz="1900" smtClean="0">
                <a:latin typeface="Cambria" pitchFamily="18" charset="0"/>
              </a:rPr>
              <a:t>pengaruh dari kelompok acuan yang memiliki pengetahuan dan informasi yang lebih baik</a:t>
            </a: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1"/>
          <p:cNvSpPr>
            <a:spLocks noGrp="1"/>
          </p:cNvSpPr>
          <p:nvPr>
            <p:ph type="title"/>
          </p:nvPr>
        </p:nvSpPr>
        <p:spPr>
          <a:xfrm>
            <a:off x="500063" y="214313"/>
            <a:ext cx="8183562" cy="1357312"/>
          </a:xfrm>
        </p:spPr>
        <p:txBody>
          <a:bodyPr/>
          <a:lstStyle/>
          <a:p>
            <a:pPr eaLnBrk="1" hangingPunct="1"/>
            <a:r>
              <a:rPr lang="en-US" sz="3600" smtClean="0">
                <a:latin typeface="Cambria" pitchFamily="18" charset="0"/>
              </a:rPr>
              <a:t>Beberapa kelompok Acuan yang terkait konsumen:</a:t>
            </a:r>
          </a:p>
        </p:txBody>
      </p:sp>
      <p:sp>
        <p:nvSpPr>
          <p:cNvPr id="166915" name="Content Placeholder 2"/>
          <p:cNvSpPr>
            <a:spLocks noGrp="1"/>
          </p:cNvSpPr>
          <p:nvPr>
            <p:ph idx="1"/>
          </p:nvPr>
        </p:nvSpPr>
        <p:spPr>
          <a:xfrm>
            <a:off x="428625" y="1428750"/>
            <a:ext cx="8286750" cy="4473575"/>
          </a:xfrm>
        </p:spPr>
        <p:txBody>
          <a:bodyPr/>
          <a:lstStyle/>
          <a:p>
            <a:pPr eaLnBrk="1" hangingPunct="1">
              <a:lnSpc>
                <a:spcPct val="150000"/>
              </a:lnSpc>
              <a:spcBef>
                <a:spcPct val="0"/>
              </a:spcBef>
              <a:buFont typeface="Wingdings 2" pitchFamily="18" charset="2"/>
              <a:buBlip>
                <a:blip r:embed="rId2"/>
              </a:buBlip>
            </a:pPr>
            <a:r>
              <a:rPr lang="en-US" smtClean="0">
                <a:latin typeface="Footlight MT Light" pitchFamily="18" charset="0"/>
              </a:rPr>
              <a:t>Kelompok persahabatan </a:t>
            </a:r>
          </a:p>
          <a:p>
            <a:pPr eaLnBrk="1" hangingPunct="1">
              <a:lnSpc>
                <a:spcPct val="150000"/>
              </a:lnSpc>
              <a:spcBef>
                <a:spcPct val="0"/>
              </a:spcBef>
              <a:buFont typeface="Wingdings 2" pitchFamily="18" charset="2"/>
              <a:buNone/>
            </a:pPr>
            <a:r>
              <a:rPr lang="en-US" smtClean="0">
                <a:latin typeface="Footlight MT Light" pitchFamily="18" charset="0"/>
              </a:rPr>
              <a:t>   (</a:t>
            </a:r>
            <a:r>
              <a:rPr lang="en-US" i="1" smtClean="0">
                <a:latin typeface="Brush Script MT" pitchFamily="66" charset="0"/>
              </a:rPr>
              <a:t>Friendship  or Peer Groups</a:t>
            </a:r>
            <a:r>
              <a:rPr lang="en-US" i="1" smtClean="0">
                <a:latin typeface="Footlight MT Light" pitchFamily="18" charset="0"/>
              </a:rPr>
              <a:t>)</a:t>
            </a:r>
          </a:p>
          <a:p>
            <a:pPr eaLnBrk="1" hangingPunct="1">
              <a:lnSpc>
                <a:spcPct val="150000"/>
              </a:lnSpc>
              <a:spcBef>
                <a:spcPct val="0"/>
              </a:spcBef>
              <a:buFont typeface="Wingdings 2" pitchFamily="18" charset="2"/>
              <a:buBlip>
                <a:blip r:embed="rId2"/>
              </a:buBlip>
            </a:pPr>
            <a:r>
              <a:rPr lang="en-US" smtClean="0">
                <a:latin typeface="Footlight MT Light" pitchFamily="18" charset="0"/>
              </a:rPr>
              <a:t>Kelompok Belanja (</a:t>
            </a:r>
            <a:r>
              <a:rPr lang="en-US" smtClean="0">
                <a:latin typeface="Brush Script MT" pitchFamily="66" charset="0"/>
              </a:rPr>
              <a:t>Shopping Groups</a:t>
            </a:r>
            <a:r>
              <a:rPr lang="en-US" smtClean="0">
                <a:latin typeface="Footlight MT Light" pitchFamily="18" charset="0"/>
              </a:rPr>
              <a:t>)</a:t>
            </a:r>
          </a:p>
          <a:p>
            <a:pPr eaLnBrk="1" hangingPunct="1">
              <a:lnSpc>
                <a:spcPct val="150000"/>
              </a:lnSpc>
              <a:spcBef>
                <a:spcPct val="0"/>
              </a:spcBef>
              <a:buFont typeface="Wingdings 2" pitchFamily="18" charset="2"/>
              <a:buBlip>
                <a:blip r:embed="rId2"/>
              </a:buBlip>
            </a:pPr>
            <a:r>
              <a:rPr lang="en-US" smtClean="0">
                <a:latin typeface="Footlight MT Light" pitchFamily="18" charset="0"/>
              </a:rPr>
              <a:t>Kelompok/Masyarakat Maya (</a:t>
            </a:r>
            <a:r>
              <a:rPr lang="en-US" smtClean="0">
                <a:latin typeface="Brush Script MT" pitchFamily="66" charset="0"/>
              </a:rPr>
              <a:t>Virtual Groups or Communities</a:t>
            </a:r>
            <a:r>
              <a:rPr lang="en-US" smtClean="0">
                <a:latin typeface="Footlight MT Light" pitchFamily="18" charset="0"/>
              </a:rPr>
              <a:t>) </a:t>
            </a:r>
          </a:p>
          <a:p>
            <a:pPr eaLnBrk="1" hangingPunct="1">
              <a:lnSpc>
                <a:spcPct val="150000"/>
              </a:lnSpc>
              <a:spcBef>
                <a:spcPct val="0"/>
              </a:spcBef>
              <a:buFont typeface="Wingdings 2" pitchFamily="18" charset="2"/>
              <a:buBlip>
                <a:blip r:embed="rId2"/>
              </a:buBlip>
            </a:pPr>
            <a:r>
              <a:rPr lang="en-US" smtClean="0">
                <a:latin typeface="Footlight MT Light" pitchFamily="18" charset="0"/>
              </a:rPr>
              <a:t>Kelompok Pegiat Konsumen </a:t>
            </a:r>
          </a:p>
          <a:p>
            <a:pPr eaLnBrk="1" hangingPunct="1">
              <a:lnSpc>
                <a:spcPct val="150000"/>
              </a:lnSpc>
              <a:spcBef>
                <a:spcPct val="0"/>
              </a:spcBef>
              <a:buFont typeface="Wingdings 2" pitchFamily="18" charset="2"/>
              <a:buNone/>
            </a:pPr>
            <a:r>
              <a:rPr lang="en-US" smtClean="0">
                <a:latin typeface="Footlight MT Light" pitchFamily="18" charset="0"/>
              </a:rPr>
              <a:t>   (</a:t>
            </a:r>
            <a:r>
              <a:rPr lang="en-US" smtClean="0">
                <a:latin typeface="Brush Script MT" pitchFamily="66" charset="0"/>
              </a:rPr>
              <a:t>Consumer Action Groups</a:t>
            </a:r>
            <a:r>
              <a:rPr lang="en-US" smtClean="0">
                <a:latin typeface="Footlight MT Light" pitchFamily="18" charset="0"/>
              </a:rPr>
              <a:t>)</a:t>
            </a: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1"/>
          <p:cNvSpPr>
            <a:spLocks noGrp="1"/>
          </p:cNvSpPr>
          <p:nvPr>
            <p:ph type="title"/>
          </p:nvPr>
        </p:nvSpPr>
        <p:spPr>
          <a:xfrm>
            <a:off x="428625" y="428625"/>
            <a:ext cx="8183563" cy="1050925"/>
          </a:xfrm>
        </p:spPr>
        <p:txBody>
          <a:bodyPr/>
          <a:lstStyle/>
          <a:p>
            <a:pPr eaLnBrk="1" hangingPunct="1"/>
            <a:r>
              <a:rPr lang="en-US" sz="2400" smtClean="0">
                <a:latin typeface="Cambria" pitchFamily="18" charset="0"/>
              </a:rPr>
              <a:t>Beberapa kelompok Acuan yang digunakan dalam Komunikasi Pemasaran:</a:t>
            </a:r>
          </a:p>
        </p:txBody>
      </p:sp>
      <p:sp>
        <p:nvSpPr>
          <p:cNvPr id="167939" name="Content Placeholder 2"/>
          <p:cNvSpPr>
            <a:spLocks noGrp="1"/>
          </p:cNvSpPr>
          <p:nvPr>
            <p:ph idx="1"/>
          </p:nvPr>
        </p:nvSpPr>
        <p:spPr>
          <a:xfrm>
            <a:off x="428625" y="1571625"/>
            <a:ext cx="8183563" cy="4187825"/>
          </a:xfrm>
        </p:spPr>
        <p:txBody>
          <a:bodyPr/>
          <a:lstStyle/>
          <a:p>
            <a:pPr algn="just" eaLnBrk="1" hangingPunct="1">
              <a:lnSpc>
                <a:spcPct val="150000"/>
              </a:lnSpc>
              <a:spcBef>
                <a:spcPct val="0"/>
              </a:spcBef>
              <a:buFont typeface="Wingdings 2" pitchFamily="18" charset="2"/>
              <a:buBlip>
                <a:blip r:embed="rId2"/>
              </a:buBlip>
            </a:pPr>
            <a:r>
              <a:rPr lang="en-US" sz="2400" smtClean="0"/>
              <a:t>Selebriti</a:t>
            </a:r>
          </a:p>
          <a:p>
            <a:pPr algn="just" eaLnBrk="1" hangingPunct="1">
              <a:lnSpc>
                <a:spcPct val="150000"/>
              </a:lnSpc>
              <a:spcBef>
                <a:spcPct val="0"/>
              </a:spcBef>
              <a:buFont typeface="Wingdings 2" pitchFamily="18" charset="2"/>
              <a:buBlip>
                <a:blip r:embed="rId2"/>
              </a:buBlip>
            </a:pPr>
            <a:r>
              <a:rPr lang="en-US" sz="2400" smtClean="0"/>
              <a:t>Ahli/pakar</a:t>
            </a:r>
          </a:p>
          <a:p>
            <a:pPr algn="just" eaLnBrk="1" hangingPunct="1">
              <a:lnSpc>
                <a:spcPct val="150000"/>
              </a:lnSpc>
              <a:spcBef>
                <a:spcPct val="0"/>
              </a:spcBef>
              <a:buFont typeface="Wingdings 2" pitchFamily="18" charset="2"/>
              <a:buBlip>
                <a:blip r:embed="rId2"/>
              </a:buBlip>
            </a:pPr>
            <a:r>
              <a:rPr lang="en-US" sz="2400" smtClean="0"/>
              <a:t>Orang biasa (</a:t>
            </a:r>
            <a:r>
              <a:rPr lang="en-US" sz="2400" smtClean="0">
                <a:latin typeface="Brush Script MT" pitchFamily="66" charset="0"/>
              </a:rPr>
              <a:t>the common man</a:t>
            </a:r>
            <a:r>
              <a:rPr lang="en-US" sz="2400" smtClean="0"/>
              <a:t>)</a:t>
            </a:r>
          </a:p>
          <a:p>
            <a:pPr algn="just" eaLnBrk="1" hangingPunct="1">
              <a:lnSpc>
                <a:spcPct val="150000"/>
              </a:lnSpc>
              <a:spcBef>
                <a:spcPct val="0"/>
              </a:spcBef>
              <a:buFont typeface="Wingdings 2" pitchFamily="18" charset="2"/>
              <a:buBlip>
                <a:blip r:embed="rId2"/>
              </a:buBlip>
            </a:pPr>
            <a:r>
              <a:rPr lang="en-US" sz="2400" smtClean="0"/>
              <a:t>Para eksekutif dan karyawan</a:t>
            </a:r>
          </a:p>
          <a:p>
            <a:pPr algn="just" eaLnBrk="1" hangingPunct="1">
              <a:lnSpc>
                <a:spcPct val="150000"/>
              </a:lnSpc>
              <a:spcBef>
                <a:spcPct val="0"/>
              </a:spcBef>
              <a:buFont typeface="Wingdings 2" pitchFamily="18" charset="2"/>
              <a:buBlip>
                <a:blip r:embed="rId2"/>
              </a:buBlip>
            </a:pPr>
            <a:r>
              <a:rPr lang="en-US" sz="2400" smtClean="0"/>
              <a:t>Karakter dagang/juru bicara (</a:t>
            </a:r>
            <a:r>
              <a:rPr lang="en-US" sz="2400" smtClean="0">
                <a:latin typeface="Brush Script MT" pitchFamily="66" charset="0"/>
              </a:rPr>
              <a:t>Trade or Spokes-Character</a:t>
            </a:r>
            <a:r>
              <a:rPr lang="en-US" sz="2400" smtClean="0"/>
              <a:t>)</a:t>
            </a:r>
          </a:p>
          <a:p>
            <a:pPr algn="just" eaLnBrk="1" hangingPunct="1">
              <a:lnSpc>
                <a:spcPct val="150000"/>
              </a:lnSpc>
              <a:spcBef>
                <a:spcPct val="0"/>
              </a:spcBef>
              <a:buFont typeface="Wingdings 2" pitchFamily="18" charset="2"/>
              <a:buBlip>
                <a:blip r:embed="rId2"/>
              </a:buBlip>
            </a:pPr>
            <a:r>
              <a:rPr lang="en-US" sz="2400" smtClean="0"/>
              <a:t>Penguatan lainnya sebagai kelompok acuan. (misal: ISO, YLKI, dsb)</a:t>
            </a: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1"/>
          <p:cNvSpPr>
            <a:spLocks noGrp="1"/>
          </p:cNvSpPr>
          <p:nvPr>
            <p:ph type="title"/>
          </p:nvPr>
        </p:nvSpPr>
        <p:spPr>
          <a:xfrm>
            <a:off x="428625" y="642938"/>
            <a:ext cx="8183563" cy="1000125"/>
          </a:xfrm>
        </p:spPr>
        <p:txBody>
          <a:bodyPr/>
          <a:lstStyle/>
          <a:p>
            <a:pPr eaLnBrk="1" hangingPunct="1"/>
            <a:r>
              <a:rPr lang="en-US" sz="2800" smtClean="0">
                <a:latin typeface="Arial Rounded MT Bold" pitchFamily="34" charset="0"/>
              </a:rPr>
              <a:t>Implikasi Strategi Pemasaran</a:t>
            </a:r>
          </a:p>
        </p:txBody>
      </p:sp>
      <p:sp>
        <p:nvSpPr>
          <p:cNvPr id="168963" name="Content Placeholder 2"/>
          <p:cNvSpPr>
            <a:spLocks noGrp="1"/>
          </p:cNvSpPr>
          <p:nvPr>
            <p:ph idx="1"/>
          </p:nvPr>
        </p:nvSpPr>
        <p:spPr>
          <a:xfrm>
            <a:off x="428625" y="1785938"/>
            <a:ext cx="8183563" cy="4187825"/>
          </a:xfrm>
        </p:spPr>
        <p:txBody>
          <a:bodyPr/>
          <a:lstStyle/>
          <a:p>
            <a:pPr algn="just" eaLnBrk="1" hangingPunct="1">
              <a:lnSpc>
                <a:spcPct val="150000"/>
              </a:lnSpc>
              <a:spcBef>
                <a:spcPct val="0"/>
              </a:spcBef>
              <a:buFont typeface="Wingdings 2" pitchFamily="18" charset="2"/>
              <a:buNone/>
            </a:pPr>
            <a:r>
              <a:rPr lang="en-US" sz="2800" smtClean="0">
                <a:latin typeface="Footlight MT Light" pitchFamily="18" charset="0"/>
              </a:rPr>
              <a:t>Dari Pengaruh Pribadi</a:t>
            </a:r>
          </a:p>
          <a:p>
            <a:pPr algn="just" eaLnBrk="1" hangingPunct="1">
              <a:lnSpc>
                <a:spcPct val="150000"/>
              </a:lnSpc>
              <a:spcBef>
                <a:spcPct val="0"/>
              </a:spcBef>
              <a:buFont typeface="Wingdings 2" pitchFamily="18" charset="2"/>
              <a:buNone/>
            </a:pPr>
            <a:r>
              <a:rPr lang="en-US" sz="2800" smtClean="0">
                <a:latin typeface="Footlight MT Light" pitchFamily="18" charset="0"/>
              </a:rPr>
              <a:t>   Memonitor isi pernyataan lisan</a:t>
            </a:r>
          </a:p>
          <a:p>
            <a:pPr algn="just" eaLnBrk="1" hangingPunct="1">
              <a:lnSpc>
                <a:spcPct val="150000"/>
              </a:lnSpc>
              <a:spcBef>
                <a:spcPct val="0"/>
              </a:spcBef>
              <a:buFont typeface="Wingdings 2" pitchFamily="18" charset="2"/>
              <a:buNone/>
            </a:pPr>
            <a:r>
              <a:rPr lang="en-US" sz="2800" smtClean="0">
                <a:latin typeface="Footlight MT Light" pitchFamily="18" charset="0"/>
              </a:rPr>
              <a:t>   Kepercayaan tunggal akan komunikasi lisan</a:t>
            </a:r>
          </a:p>
          <a:p>
            <a:pPr algn="just" eaLnBrk="1" hangingPunct="1">
              <a:lnSpc>
                <a:spcPct val="150000"/>
              </a:lnSpc>
              <a:spcBef>
                <a:spcPct val="0"/>
              </a:spcBef>
              <a:buFont typeface="Wingdings 2" pitchFamily="18" charset="2"/>
              <a:buNone/>
            </a:pPr>
            <a:r>
              <a:rPr lang="en-US" sz="2800" smtClean="0">
                <a:latin typeface="Footlight MT Light" pitchFamily="18" charset="0"/>
              </a:rPr>
              <a:t>   Menggunakan influencer sebagai target pasar</a:t>
            </a:r>
          </a:p>
          <a:p>
            <a:pPr algn="just" eaLnBrk="1" hangingPunct="1">
              <a:lnSpc>
                <a:spcPct val="150000"/>
              </a:lnSpc>
              <a:spcBef>
                <a:spcPct val="0"/>
              </a:spcBef>
              <a:buFont typeface="Wingdings 2" pitchFamily="18" charset="2"/>
              <a:buNone/>
            </a:pPr>
            <a:r>
              <a:rPr lang="en-US" sz="2800" smtClean="0">
                <a:latin typeface="Footlight MT Light" pitchFamily="18" charset="0"/>
              </a:rPr>
              <a:t>   Menstimulasi komunikasi lisan</a:t>
            </a:r>
          </a:p>
          <a:p>
            <a:pPr algn="just" eaLnBrk="1" hangingPunct="1">
              <a:lnSpc>
                <a:spcPct val="150000"/>
              </a:lnSpc>
              <a:spcBef>
                <a:spcPct val="0"/>
              </a:spcBef>
              <a:buFont typeface="Wingdings 2" pitchFamily="18" charset="2"/>
              <a:buNone/>
            </a:pPr>
            <a:r>
              <a:rPr lang="en-US" sz="2800" smtClean="0">
                <a:latin typeface="Footlight MT Light" pitchFamily="18" charset="0"/>
              </a:rPr>
              <a:t>   Menciptakan influencer</a:t>
            </a:r>
          </a:p>
          <a:p>
            <a:pPr algn="just" eaLnBrk="1" hangingPunct="1">
              <a:lnSpc>
                <a:spcPct val="150000"/>
              </a:lnSpc>
              <a:spcBef>
                <a:spcPct val="0"/>
              </a:spcBef>
              <a:buFont typeface="Wingdings 2" pitchFamily="18" charset="2"/>
              <a:buNone/>
            </a:pPr>
            <a:endParaRPr lang="en-US" sz="2800" smtClean="0">
              <a:latin typeface="Footlight MT Light" pitchFamily="18" charset="0"/>
            </a:endParaRP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1"/>
          <p:cNvSpPr>
            <a:spLocks noGrp="1"/>
          </p:cNvSpPr>
          <p:nvPr>
            <p:ph type="title"/>
          </p:nvPr>
        </p:nvSpPr>
        <p:spPr>
          <a:xfrm>
            <a:off x="428625" y="428625"/>
            <a:ext cx="8183563" cy="928688"/>
          </a:xfrm>
        </p:spPr>
        <p:txBody>
          <a:bodyPr/>
          <a:lstStyle/>
          <a:p>
            <a:pPr eaLnBrk="1" hangingPunct="1"/>
            <a:r>
              <a:rPr lang="en-US" sz="3600" smtClean="0">
                <a:latin typeface="Gloucester MT Extra Condensed" pitchFamily="18" charset="0"/>
              </a:rPr>
              <a:t>KOMUNIKASI   LISAN</a:t>
            </a:r>
            <a:endParaRPr lang="en-US" sz="3600" smtClean="0"/>
          </a:p>
        </p:txBody>
      </p:sp>
      <p:sp>
        <p:nvSpPr>
          <p:cNvPr id="169987" name="Content Placeholder 2"/>
          <p:cNvSpPr>
            <a:spLocks noGrp="1"/>
          </p:cNvSpPr>
          <p:nvPr>
            <p:ph idx="1"/>
          </p:nvPr>
        </p:nvSpPr>
        <p:spPr>
          <a:xfrm>
            <a:off x="500063" y="1357313"/>
            <a:ext cx="8183562" cy="4616450"/>
          </a:xfrm>
        </p:spPr>
        <p:txBody>
          <a:bodyPr/>
          <a:lstStyle/>
          <a:p>
            <a:pPr algn="just" eaLnBrk="1" hangingPunct="1">
              <a:lnSpc>
                <a:spcPct val="150000"/>
              </a:lnSpc>
              <a:spcBef>
                <a:spcPct val="0"/>
              </a:spcBef>
              <a:buClr>
                <a:srgbClr val="0000CC"/>
              </a:buClr>
              <a:buFont typeface="Courier New" pitchFamily="49" charset="0"/>
              <a:buChar char="o"/>
            </a:pPr>
            <a:r>
              <a:rPr lang="en-US" sz="2400" smtClean="0">
                <a:latin typeface="Footlight MT Light" pitchFamily="18" charset="0"/>
              </a:rPr>
              <a:t>Seorang konsumen seringkali meminta pendapat mengenai produk dan jasa kepada teman, keluarga atau kelompok acuan lainnya.</a:t>
            </a:r>
          </a:p>
          <a:p>
            <a:pPr algn="just" eaLnBrk="1" hangingPunct="1">
              <a:lnSpc>
                <a:spcPct val="150000"/>
              </a:lnSpc>
              <a:spcBef>
                <a:spcPct val="0"/>
              </a:spcBef>
              <a:buClr>
                <a:srgbClr val="0000CC"/>
              </a:buClr>
              <a:buFont typeface="Courier New" pitchFamily="49" charset="0"/>
              <a:buChar char="o"/>
            </a:pPr>
            <a:r>
              <a:rPr lang="en-US" sz="2400" smtClean="0">
                <a:latin typeface="Footlight MT Light" pitchFamily="18" charset="0"/>
              </a:rPr>
              <a:t>Proses komunikasi dengan kelompok acuan dilakukan secara lisan.</a:t>
            </a:r>
          </a:p>
          <a:p>
            <a:pPr algn="just" eaLnBrk="1" hangingPunct="1">
              <a:lnSpc>
                <a:spcPct val="150000"/>
              </a:lnSpc>
              <a:spcBef>
                <a:spcPct val="0"/>
              </a:spcBef>
              <a:buClr>
                <a:srgbClr val="0000CC"/>
              </a:buClr>
              <a:buFont typeface="Courier New" pitchFamily="49" charset="0"/>
              <a:buChar char="o"/>
            </a:pPr>
            <a:r>
              <a:rPr lang="en-US" sz="2400" smtClean="0">
                <a:latin typeface="Footlight MT Light" pitchFamily="18" charset="0"/>
              </a:rPr>
              <a:t> Kelompok acuan yang memberikan pendapat atau opini disebut pemberi pengaruh atau pemimpin opini (</a:t>
            </a:r>
            <a:r>
              <a:rPr lang="en-US" sz="2400" smtClean="0">
                <a:latin typeface="Brush Script MT" pitchFamily="66" charset="0"/>
              </a:rPr>
              <a:t>Opinion Leader</a:t>
            </a:r>
            <a:r>
              <a:rPr lang="en-US" sz="2400" smtClean="0">
                <a:latin typeface="Footlight MT Light" pitchFamily="18" charset="0"/>
              </a:rPr>
              <a:t>).</a:t>
            </a: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285750"/>
            <a:ext cx="8183562" cy="6072188"/>
          </a:xfrm>
        </p:spPr>
        <p:txBody>
          <a:bodyPr rtlCol="0">
            <a:normAutofit fontScale="70000" lnSpcReduction="20000"/>
          </a:bodyPr>
          <a:lstStyle/>
          <a:p>
            <a:pPr marL="265176" indent="-265176" algn="just" eaLnBrk="1" fontAlgn="auto" hangingPunct="1">
              <a:lnSpc>
                <a:spcPct val="170000"/>
              </a:lnSpc>
              <a:spcBef>
                <a:spcPts val="0"/>
              </a:spcBef>
              <a:spcAft>
                <a:spcPts val="0"/>
              </a:spcAft>
              <a:buFont typeface="Wingdings 2"/>
              <a:buNone/>
              <a:defRPr/>
            </a:pPr>
            <a:r>
              <a:rPr lang="en-US" dirty="0" err="1" smtClean="0">
                <a:latin typeface="Footlight MT Light" pitchFamily="18" charset="0"/>
              </a:rPr>
              <a:t>Beberapa</a:t>
            </a:r>
            <a:r>
              <a:rPr lang="en-US" dirty="0" smtClean="0">
                <a:latin typeface="Footlight MT Light" pitchFamily="18" charset="0"/>
              </a:rPr>
              <a:t> </a:t>
            </a:r>
            <a:r>
              <a:rPr lang="en-US" dirty="0" err="1" smtClean="0">
                <a:latin typeface="Footlight MT Light" pitchFamily="18" charset="0"/>
              </a:rPr>
              <a:t>alasan</a:t>
            </a:r>
            <a:r>
              <a:rPr lang="en-US" dirty="0" smtClean="0">
                <a:latin typeface="Footlight MT Light" pitchFamily="18" charset="0"/>
              </a:rPr>
              <a:t> </a:t>
            </a:r>
            <a:r>
              <a:rPr lang="en-US" dirty="0" err="1" smtClean="0">
                <a:latin typeface="Footlight MT Light" pitchFamily="18" charset="0"/>
              </a:rPr>
              <a:t>konsumen</a:t>
            </a:r>
            <a:r>
              <a:rPr lang="en-US" dirty="0" smtClean="0">
                <a:latin typeface="Footlight MT Light" pitchFamily="18" charset="0"/>
              </a:rPr>
              <a:t> </a:t>
            </a:r>
            <a:r>
              <a:rPr lang="en-US" dirty="0" err="1" smtClean="0">
                <a:latin typeface="Footlight MT Light" pitchFamily="18" charset="0"/>
              </a:rPr>
              <a:t>meminta</a:t>
            </a:r>
            <a:r>
              <a:rPr lang="en-US" dirty="0" smtClean="0">
                <a:latin typeface="Footlight MT Light" pitchFamily="18" charset="0"/>
              </a:rPr>
              <a:t> </a:t>
            </a:r>
            <a:r>
              <a:rPr lang="en-US" dirty="0" err="1" smtClean="0">
                <a:latin typeface="Footlight MT Light" pitchFamily="18" charset="0"/>
              </a:rPr>
              <a:t>pendapat</a:t>
            </a:r>
            <a:r>
              <a:rPr lang="en-US" dirty="0" smtClean="0">
                <a:latin typeface="Footlight MT Light" pitchFamily="18" charset="0"/>
              </a:rPr>
              <a:t>:</a:t>
            </a:r>
          </a:p>
          <a:p>
            <a:pPr marL="265176" indent="-265176" algn="just" eaLnBrk="1" fontAlgn="auto" hangingPunct="1">
              <a:lnSpc>
                <a:spcPct val="170000"/>
              </a:lnSpc>
              <a:spcBef>
                <a:spcPts val="0"/>
              </a:spcBef>
              <a:spcAft>
                <a:spcPts val="0"/>
              </a:spcAft>
              <a:buClr>
                <a:srgbClr val="D60093"/>
              </a:buClr>
              <a:buFont typeface="Wingdings" pitchFamily="2" charset="2"/>
              <a:buChar char="Ø"/>
              <a:defRPr/>
            </a:pPr>
            <a:r>
              <a:rPr lang="en-US" dirty="0" err="1" smtClean="0">
                <a:latin typeface="Footlight MT Light" pitchFamily="18" charset="0"/>
              </a:rPr>
              <a:t>Tidak</a:t>
            </a:r>
            <a:r>
              <a:rPr lang="en-US" dirty="0" smtClean="0">
                <a:latin typeface="Footlight MT Light" pitchFamily="18" charset="0"/>
              </a:rPr>
              <a:t> </a:t>
            </a:r>
            <a:r>
              <a:rPr lang="en-US" dirty="0" err="1" smtClean="0">
                <a:latin typeface="Footlight MT Light" pitchFamily="18" charset="0"/>
              </a:rPr>
              <a:t>memiliki</a:t>
            </a:r>
            <a:r>
              <a:rPr lang="en-US" dirty="0" smtClean="0">
                <a:latin typeface="Footlight MT Light" pitchFamily="18" charset="0"/>
              </a:rPr>
              <a:t> </a:t>
            </a:r>
            <a:r>
              <a:rPr lang="en-US" dirty="0" err="1" smtClean="0">
                <a:latin typeface="Footlight MT Light" pitchFamily="18" charset="0"/>
              </a:rPr>
              <a:t>informasi</a:t>
            </a:r>
            <a:r>
              <a:rPr lang="en-US" dirty="0" smtClean="0">
                <a:latin typeface="Footlight MT Light" pitchFamily="18" charset="0"/>
              </a:rPr>
              <a:t> yang </a:t>
            </a:r>
            <a:r>
              <a:rPr lang="en-US" dirty="0" err="1" smtClean="0">
                <a:latin typeface="Footlight MT Light" pitchFamily="18" charset="0"/>
              </a:rPr>
              <a:t>cukup</a:t>
            </a:r>
            <a:r>
              <a:rPr lang="en-US" dirty="0" smtClean="0">
                <a:latin typeface="Footlight MT Light" pitchFamily="18" charset="0"/>
              </a:rPr>
              <a:t> </a:t>
            </a:r>
            <a:r>
              <a:rPr lang="en-US" dirty="0" err="1" smtClean="0">
                <a:latin typeface="Footlight MT Light" pitchFamily="18" charset="0"/>
              </a:rPr>
              <a:t>untuk</a:t>
            </a:r>
            <a:r>
              <a:rPr lang="en-US" dirty="0" smtClean="0">
                <a:latin typeface="Footlight MT Light" pitchFamily="18" charset="0"/>
              </a:rPr>
              <a:t> </a:t>
            </a:r>
            <a:r>
              <a:rPr lang="en-US" dirty="0" err="1" smtClean="0">
                <a:latin typeface="Footlight MT Light" pitchFamily="18" charset="0"/>
              </a:rPr>
              <a:t>mengambil</a:t>
            </a:r>
            <a:r>
              <a:rPr lang="en-US" dirty="0" smtClean="0">
                <a:latin typeface="Footlight MT Light" pitchFamily="18" charset="0"/>
              </a:rPr>
              <a:t> </a:t>
            </a:r>
            <a:r>
              <a:rPr lang="en-US" dirty="0" err="1" smtClean="0">
                <a:latin typeface="Footlight MT Light" pitchFamily="18" charset="0"/>
              </a:rPr>
              <a:t>keputusan</a:t>
            </a:r>
            <a:r>
              <a:rPr lang="en-US" dirty="0" smtClean="0">
                <a:latin typeface="Footlight MT Light" pitchFamily="18" charset="0"/>
              </a:rPr>
              <a:t>.</a:t>
            </a:r>
          </a:p>
          <a:p>
            <a:pPr marL="265176" indent="-265176" algn="just" eaLnBrk="1" fontAlgn="auto" hangingPunct="1">
              <a:lnSpc>
                <a:spcPct val="170000"/>
              </a:lnSpc>
              <a:spcBef>
                <a:spcPts val="0"/>
              </a:spcBef>
              <a:spcAft>
                <a:spcPts val="0"/>
              </a:spcAft>
              <a:buClr>
                <a:srgbClr val="D60093"/>
              </a:buClr>
              <a:buFont typeface="Wingdings" pitchFamily="2" charset="2"/>
              <a:buChar char="Ø"/>
              <a:defRPr/>
            </a:pPr>
            <a:r>
              <a:rPr lang="en-US" dirty="0" err="1" smtClean="0">
                <a:latin typeface="Footlight MT Light" pitchFamily="18" charset="0"/>
              </a:rPr>
              <a:t>Produk</a:t>
            </a:r>
            <a:r>
              <a:rPr lang="en-US" dirty="0" smtClean="0">
                <a:latin typeface="Footlight MT Light" pitchFamily="18" charset="0"/>
              </a:rPr>
              <a:t> </a:t>
            </a:r>
            <a:r>
              <a:rPr lang="en-US" dirty="0" err="1" smtClean="0">
                <a:latin typeface="Footlight MT Light" pitchFamily="18" charset="0"/>
              </a:rPr>
              <a:t>bersifat</a:t>
            </a:r>
            <a:r>
              <a:rPr lang="en-US" dirty="0" smtClean="0">
                <a:latin typeface="Footlight MT Light" pitchFamily="18" charset="0"/>
              </a:rPr>
              <a:t> </a:t>
            </a:r>
            <a:r>
              <a:rPr lang="en-US" dirty="0" err="1" smtClean="0">
                <a:latin typeface="Footlight MT Light" pitchFamily="18" charset="0"/>
              </a:rPr>
              <a:t>rumit</a:t>
            </a:r>
            <a:r>
              <a:rPr lang="en-US" dirty="0" smtClean="0">
                <a:latin typeface="Footlight MT Light" pitchFamily="18" charset="0"/>
              </a:rPr>
              <a:t> </a:t>
            </a:r>
            <a:r>
              <a:rPr lang="en-US" dirty="0" err="1" smtClean="0">
                <a:latin typeface="Footlight MT Light" pitchFamily="18" charset="0"/>
              </a:rPr>
              <a:t>dan</a:t>
            </a:r>
            <a:r>
              <a:rPr lang="en-US" dirty="0" smtClean="0">
                <a:latin typeface="Footlight MT Light" pitchFamily="18" charset="0"/>
              </a:rPr>
              <a:t> </a:t>
            </a:r>
            <a:r>
              <a:rPr lang="en-US" dirty="0" err="1" smtClean="0">
                <a:latin typeface="Footlight MT Light" pitchFamily="18" charset="0"/>
              </a:rPr>
              <a:t>sulit</a:t>
            </a:r>
            <a:r>
              <a:rPr lang="en-US" dirty="0" smtClean="0">
                <a:latin typeface="Footlight MT Light" pitchFamily="18" charset="0"/>
              </a:rPr>
              <a:t> </a:t>
            </a:r>
            <a:r>
              <a:rPr lang="en-US" dirty="0" err="1" smtClean="0">
                <a:latin typeface="Footlight MT Light" pitchFamily="18" charset="0"/>
              </a:rPr>
              <a:t>dievaluasi</a:t>
            </a:r>
            <a:r>
              <a:rPr lang="en-US" dirty="0" smtClean="0">
                <a:latin typeface="Footlight MT Light" pitchFamily="18" charset="0"/>
              </a:rPr>
              <a:t> </a:t>
            </a:r>
            <a:r>
              <a:rPr lang="en-US" dirty="0" err="1" smtClean="0">
                <a:latin typeface="Footlight MT Light" pitchFamily="18" charset="0"/>
              </a:rPr>
              <a:t>dengan</a:t>
            </a:r>
            <a:r>
              <a:rPr lang="en-US" dirty="0" smtClean="0">
                <a:latin typeface="Footlight MT Light" pitchFamily="18" charset="0"/>
              </a:rPr>
              <a:t> </a:t>
            </a:r>
            <a:r>
              <a:rPr lang="en-US" dirty="0" err="1" smtClean="0">
                <a:latin typeface="Footlight MT Light" pitchFamily="18" charset="0"/>
              </a:rPr>
              <a:t>kriteria</a:t>
            </a:r>
            <a:r>
              <a:rPr lang="en-US" dirty="0" smtClean="0">
                <a:latin typeface="Footlight MT Light" pitchFamily="18" charset="0"/>
              </a:rPr>
              <a:t> yang </a:t>
            </a:r>
            <a:r>
              <a:rPr lang="en-US" dirty="0" err="1" smtClean="0">
                <a:latin typeface="Footlight MT Light" pitchFamily="18" charset="0"/>
              </a:rPr>
              <a:t>obyektif</a:t>
            </a:r>
            <a:r>
              <a:rPr lang="en-US" dirty="0" smtClean="0">
                <a:latin typeface="Footlight MT Light" pitchFamily="18" charset="0"/>
              </a:rPr>
              <a:t>.</a:t>
            </a:r>
          </a:p>
          <a:p>
            <a:pPr marL="265176" indent="-265176" algn="just" eaLnBrk="1" fontAlgn="auto" hangingPunct="1">
              <a:lnSpc>
                <a:spcPct val="170000"/>
              </a:lnSpc>
              <a:spcBef>
                <a:spcPts val="0"/>
              </a:spcBef>
              <a:spcAft>
                <a:spcPts val="0"/>
              </a:spcAft>
              <a:buClr>
                <a:srgbClr val="D60093"/>
              </a:buClr>
              <a:buFont typeface="Wingdings" pitchFamily="2" charset="2"/>
              <a:buChar char="Ø"/>
              <a:defRPr/>
            </a:pPr>
            <a:r>
              <a:rPr lang="en-US" dirty="0" err="1" smtClean="0">
                <a:latin typeface="Footlight MT Light" pitchFamily="18" charset="0"/>
              </a:rPr>
              <a:t>Tidak</a:t>
            </a:r>
            <a:r>
              <a:rPr lang="en-US" dirty="0" smtClean="0">
                <a:latin typeface="Footlight MT Light" pitchFamily="18" charset="0"/>
              </a:rPr>
              <a:t> </a:t>
            </a:r>
            <a:r>
              <a:rPr lang="en-US" dirty="0" err="1" smtClean="0">
                <a:latin typeface="Footlight MT Light" pitchFamily="18" charset="0"/>
              </a:rPr>
              <a:t>memiliki</a:t>
            </a:r>
            <a:r>
              <a:rPr lang="en-US" dirty="0" smtClean="0">
                <a:latin typeface="Footlight MT Light" pitchFamily="18" charset="0"/>
              </a:rPr>
              <a:t> </a:t>
            </a:r>
            <a:r>
              <a:rPr lang="en-US" dirty="0" err="1" smtClean="0">
                <a:latin typeface="Footlight MT Light" pitchFamily="18" charset="0"/>
              </a:rPr>
              <a:t>kemampuan</a:t>
            </a:r>
            <a:r>
              <a:rPr lang="en-US" dirty="0" smtClean="0">
                <a:latin typeface="Footlight MT Light" pitchFamily="18" charset="0"/>
              </a:rPr>
              <a:t> </a:t>
            </a:r>
            <a:r>
              <a:rPr lang="en-US" dirty="0" err="1" smtClean="0">
                <a:latin typeface="Footlight MT Light" pitchFamily="18" charset="0"/>
              </a:rPr>
              <a:t>untuk</a:t>
            </a:r>
            <a:r>
              <a:rPr lang="en-US" dirty="0" smtClean="0">
                <a:latin typeface="Footlight MT Light" pitchFamily="18" charset="0"/>
              </a:rPr>
              <a:t> </a:t>
            </a:r>
            <a:r>
              <a:rPr lang="en-US" dirty="0" err="1" smtClean="0">
                <a:latin typeface="Footlight MT Light" pitchFamily="18" charset="0"/>
              </a:rPr>
              <a:t>mengevaluasi</a:t>
            </a:r>
            <a:r>
              <a:rPr lang="en-US" dirty="0" smtClean="0">
                <a:latin typeface="Footlight MT Light" pitchFamily="18" charset="0"/>
              </a:rPr>
              <a:t> </a:t>
            </a:r>
            <a:r>
              <a:rPr lang="en-US" dirty="0" err="1" smtClean="0">
                <a:latin typeface="Footlight MT Light" pitchFamily="18" charset="0"/>
              </a:rPr>
              <a:t>produk</a:t>
            </a:r>
            <a:r>
              <a:rPr lang="en-US" dirty="0" smtClean="0">
                <a:latin typeface="Footlight MT Light" pitchFamily="18" charset="0"/>
              </a:rPr>
              <a:t>/</a:t>
            </a:r>
            <a:r>
              <a:rPr lang="en-US" dirty="0" err="1" smtClean="0">
                <a:latin typeface="Footlight MT Light" pitchFamily="18" charset="0"/>
              </a:rPr>
              <a:t>jasa</a:t>
            </a:r>
            <a:r>
              <a:rPr lang="en-US" dirty="0" smtClean="0">
                <a:latin typeface="Footlight MT Light" pitchFamily="18" charset="0"/>
              </a:rPr>
              <a:t>.</a:t>
            </a:r>
          </a:p>
          <a:p>
            <a:pPr marL="265176" indent="-265176" algn="just" eaLnBrk="1" fontAlgn="auto" hangingPunct="1">
              <a:lnSpc>
                <a:spcPct val="170000"/>
              </a:lnSpc>
              <a:spcBef>
                <a:spcPts val="0"/>
              </a:spcBef>
              <a:spcAft>
                <a:spcPts val="0"/>
              </a:spcAft>
              <a:buClr>
                <a:srgbClr val="D60093"/>
              </a:buClr>
              <a:buFont typeface="Wingdings" pitchFamily="2" charset="2"/>
              <a:buChar char="Ø"/>
              <a:defRPr/>
            </a:pPr>
            <a:r>
              <a:rPr lang="en-US" dirty="0" err="1" smtClean="0">
                <a:latin typeface="Footlight MT Light" pitchFamily="18" charset="0"/>
              </a:rPr>
              <a:t>Sumber</a:t>
            </a:r>
            <a:r>
              <a:rPr lang="en-US" dirty="0" smtClean="0">
                <a:latin typeface="Footlight MT Light" pitchFamily="18" charset="0"/>
              </a:rPr>
              <a:t> </a:t>
            </a:r>
            <a:r>
              <a:rPr lang="en-US" dirty="0" err="1" smtClean="0">
                <a:latin typeface="Footlight MT Light" pitchFamily="18" charset="0"/>
              </a:rPr>
              <a:t>informasi</a:t>
            </a:r>
            <a:r>
              <a:rPr lang="en-US" dirty="0" smtClean="0">
                <a:latin typeface="Footlight MT Light" pitchFamily="18" charset="0"/>
              </a:rPr>
              <a:t> lain </a:t>
            </a:r>
            <a:r>
              <a:rPr lang="en-US" dirty="0" err="1" smtClean="0">
                <a:latin typeface="Footlight MT Light" pitchFamily="18" charset="0"/>
              </a:rPr>
              <a:t>dianggap</a:t>
            </a:r>
            <a:r>
              <a:rPr lang="en-US" dirty="0" smtClean="0">
                <a:latin typeface="Footlight MT Light" pitchFamily="18" charset="0"/>
              </a:rPr>
              <a:t> </a:t>
            </a:r>
            <a:r>
              <a:rPr lang="en-US" dirty="0" err="1" smtClean="0">
                <a:latin typeface="Footlight MT Light" pitchFamily="18" charset="0"/>
              </a:rPr>
              <a:t>memiliki</a:t>
            </a:r>
            <a:r>
              <a:rPr lang="en-US" dirty="0" smtClean="0">
                <a:latin typeface="Footlight MT Light" pitchFamily="18" charset="0"/>
              </a:rPr>
              <a:t> </a:t>
            </a:r>
            <a:r>
              <a:rPr lang="en-US" dirty="0" err="1" smtClean="0">
                <a:latin typeface="Footlight MT Light" pitchFamily="18" charset="0"/>
              </a:rPr>
              <a:t>kredibilitas</a:t>
            </a:r>
            <a:r>
              <a:rPr lang="en-US" dirty="0" smtClean="0">
                <a:latin typeface="Footlight MT Light" pitchFamily="18" charset="0"/>
              </a:rPr>
              <a:t> </a:t>
            </a:r>
            <a:r>
              <a:rPr lang="en-US" dirty="0" err="1" smtClean="0">
                <a:latin typeface="Footlight MT Light" pitchFamily="18" charset="0"/>
              </a:rPr>
              <a:t>rendah</a:t>
            </a:r>
            <a:r>
              <a:rPr lang="en-US" dirty="0" smtClean="0">
                <a:latin typeface="Footlight MT Light" pitchFamily="18" charset="0"/>
              </a:rPr>
              <a:t>.</a:t>
            </a:r>
          </a:p>
          <a:p>
            <a:pPr marL="265176" indent="-265176" algn="just" eaLnBrk="1" fontAlgn="auto" hangingPunct="1">
              <a:lnSpc>
                <a:spcPct val="170000"/>
              </a:lnSpc>
              <a:spcBef>
                <a:spcPts val="0"/>
              </a:spcBef>
              <a:spcAft>
                <a:spcPts val="0"/>
              </a:spcAft>
              <a:buClr>
                <a:srgbClr val="D60093"/>
              </a:buClr>
              <a:buFont typeface="Wingdings" pitchFamily="2" charset="2"/>
              <a:buChar char="Ø"/>
              <a:defRPr/>
            </a:pPr>
            <a:r>
              <a:rPr lang="en-US" dirty="0" err="1" smtClean="0">
                <a:latin typeface="Footlight MT Light" pitchFamily="18" charset="0"/>
              </a:rPr>
              <a:t>Orang</a:t>
            </a:r>
            <a:r>
              <a:rPr lang="en-US" dirty="0" smtClean="0">
                <a:latin typeface="Footlight MT Light" pitchFamily="18" charset="0"/>
              </a:rPr>
              <a:t> yang </a:t>
            </a:r>
            <a:r>
              <a:rPr lang="en-US" dirty="0" err="1" smtClean="0">
                <a:latin typeface="Footlight MT Light" pitchFamily="18" charset="0"/>
              </a:rPr>
              <a:t>berpengaruh</a:t>
            </a:r>
            <a:r>
              <a:rPr lang="en-US" dirty="0" smtClean="0">
                <a:latin typeface="Footlight MT Light" pitchFamily="18" charset="0"/>
              </a:rPr>
              <a:t> </a:t>
            </a:r>
            <a:r>
              <a:rPr lang="en-US" dirty="0" err="1" smtClean="0">
                <a:latin typeface="Footlight MT Light" pitchFamily="18" charset="0"/>
              </a:rPr>
              <a:t>lebih</a:t>
            </a:r>
            <a:r>
              <a:rPr lang="en-US" dirty="0" smtClean="0">
                <a:latin typeface="Footlight MT Light" pitchFamily="18" charset="0"/>
              </a:rPr>
              <a:t> </a:t>
            </a:r>
            <a:r>
              <a:rPr lang="en-US" dirty="0" err="1" smtClean="0">
                <a:latin typeface="Footlight MT Light" pitchFamily="18" charset="0"/>
              </a:rPr>
              <a:t>mudah</a:t>
            </a:r>
            <a:r>
              <a:rPr lang="en-US" dirty="0" smtClean="0">
                <a:latin typeface="Footlight MT Light" pitchFamily="18" charset="0"/>
              </a:rPr>
              <a:t> </a:t>
            </a:r>
            <a:r>
              <a:rPr lang="en-US" dirty="0" err="1" smtClean="0">
                <a:latin typeface="Footlight MT Light" pitchFamily="18" charset="0"/>
              </a:rPr>
              <a:t>dihubungi</a:t>
            </a:r>
            <a:r>
              <a:rPr lang="en-US" dirty="0" smtClean="0">
                <a:latin typeface="Footlight MT Light" pitchFamily="18" charset="0"/>
              </a:rPr>
              <a:t> </a:t>
            </a:r>
            <a:r>
              <a:rPr lang="en-US" dirty="0" err="1" smtClean="0">
                <a:latin typeface="Footlight MT Light" pitchFamily="18" charset="0"/>
              </a:rPr>
              <a:t>daripada</a:t>
            </a:r>
            <a:r>
              <a:rPr lang="en-US" dirty="0" smtClean="0">
                <a:latin typeface="Footlight MT Light" pitchFamily="18" charset="0"/>
              </a:rPr>
              <a:t> </a:t>
            </a:r>
            <a:r>
              <a:rPr lang="en-US" dirty="0" err="1" smtClean="0">
                <a:latin typeface="Footlight MT Light" pitchFamily="18" charset="0"/>
              </a:rPr>
              <a:t>sumber</a:t>
            </a:r>
            <a:r>
              <a:rPr lang="en-US" dirty="0" smtClean="0">
                <a:latin typeface="Footlight MT Light" pitchFamily="18" charset="0"/>
              </a:rPr>
              <a:t> </a:t>
            </a:r>
            <a:r>
              <a:rPr lang="en-US" dirty="0" err="1" smtClean="0">
                <a:latin typeface="Footlight MT Light" pitchFamily="18" charset="0"/>
              </a:rPr>
              <a:t>lainnya</a:t>
            </a:r>
            <a:r>
              <a:rPr lang="en-US" dirty="0" smtClean="0">
                <a:latin typeface="Footlight MT Light" pitchFamily="18" charset="0"/>
              </a:rPr>
              <a:t>, </a:t>
            </a:r>
            <a:r>
              <a:rPr lang="en-US" dirty="0" err="1" smtClean="0">
                <a:latin typeface="Footlight MT Light" pitchFamily="18" charset="0"/>
              </a:rPr>
              <a:t>sehingga</a:t>
            </a:r>
            <a:r>
              <a:rPr lang="en-US" dirty="0" smtClean="0">
                <a:latin typeface="Footlight MT Light" pitchFamily="18" charset="0"/>
              </a:rPr>
              <a:t> </a:t>
            </a:r>
            <a:r>
              <a:rPr lang="en-US" dirty="0" err="1" smtClean="0">
                <a:latin typeface="Footlight MT Light" pitchFamily="18" charset="0"/>
              </a:rPr>
              <a:t>bisa</a:t>
            </a:r>
            <a:r>
              <a:rPr lang="en-US" dirty="0" smtClean="0">
                <a:latin typeface="Footlight MT Light" pitchFamily="18" charset="0"/>
              </a:rPr>
              <a:t> </a:t>
            </a:r>
            <a:r>
              <a:rPr lang="en-US" dirty="0" err="1" smtClean="0">
                <a:latin typeface="Footlight MT Light" pitchFamily="18" charset="0"/>
              </a:rPr>
              <a:t>menghemat</a:t>
            </a:r>
            <a:r>
              <a:rPr lang="en-US" dirty="0" smtClean="0">
                <a:latin typeface="Footlight MT Light" pitchFamily="18" charset="0"/>
              </a:rPr>
              <a:t> </a:t>
            </a:r>
            <a:r>
              <a:rPr lang="en-US" dirty="0" err="1" smtClean="0">
                <a:latin typeface="Footlight MT Light" pitchFamily="18" charset="0"/>
              </a:rPr>
              <a:t>waktu</a:t>
            </a:r>
            <a:r>
              <a:rPr lang="en-US" dirty="0" smtClean="0">
                <a:latin typeface="Footlight MT Light" pitchFamily="18" charset="0"/>
              </a:rPr>
              <a:t> </a:t>
            </a:r>
            <a:r>
              <a:rPr lang="en-US" dirty="0" err="1" smtClean="0">
                <a:latin typeface="Footlight MT Light" pitchFamily="18" charset="0"/>
              </a:rPr>
              <a:t>untuk</a:t>
            </a:r>
            <a:r>
              <a:rPr lang="en-US" dirty="0" smtClean="0">
                <a:latin typeface="Footlight MT Light" pitchFamily="18" charset="0"/>
              </a:rPr>
              <a:t> </a:t>
            </a:r>
            <a:r>
              <a:rPr lang="en-US" dirty="0" err="1" smtClean="0">
                <a:latin typeface="Footlight MT Light" pitchFamily="18" charset="0"/>
              </a:rPr>
              <a:t>berkonsultasi</a:t>
            </a:r>
            <a:r>
              <a:rPr lang="en-US" dirty="0" smtClean="0">
                <a:latin typeface="Footlight MT Light" pitchFamily="18" charset="0"/>
              </a:rPr>
              <a:t>.</a:t>
            </a:r>
          </a:p>
          <a:p>
            <a:pPr marL="265176" indent="-265176" algn="just" eaLnBrk="1" fontAlgn="auto" hangingPunct="1">
              <a:lnSpc>
                <a:spcPct val="170000"/>
              </a:lnSpc>
              <a:spcBef>
                <a:spcPts val="0"/>
              </a:spcBef>
              <a:spcAft>
                <a:spcPts val="0"/>
              </a:spcAft>
              <a:buClr>
                <a:srgbClr val="D60093"/>
              </a:buClr>
              <a:buFont typeface="Wingdings" pitchFamily="2" charset="2"/>
              <a:buChar char="Ø"/>
              <a:defRPr/>
            </a:pPr>
            <a:r>
              <a:rPr lang="en-US" dirty="0" err="1" smtClean="0">
                <a:latin typeface="Footlight MT Light" pitchFamily="18" charset="0"/>
              </a:rPr>
              <a:t>Adanya</a:t>
            </a:r>
            <a:r>
              <a:rPr lang="en-US" dirty="0" smtClean="0">
                <a:latin typeface="Footlight MT Light" pitchFamily="18" charset="0"/>
              </a:rPr>
              <a:t> </a:t>
            </a:r>
            <a:r>
              <a:rPr lang="en-US" dirty="0" err="1" smtClean="0">
                <a:latin typeface="Footlight MT Light" pitchFamily="18" charset="0"/>
              </a:rPr>
              <a:t>hubungan</a:t>
            </a:r>
            <a:r>
              <a:rPr lang="en-US" dirty="0" smtClean="0">
                <a:latin typeface="Footlight MT Light" pitchFamily="18" charset="0"/>
              </a:rPr>
              <a:t> </a:t>
            </a:r>
            <a:r>
              <a:rPr lang="en-US" dirty="0" err="1" smtClean="0">
                <a:latin typeface="Footlight MT Light" pitchFamily="18" charset="0"/>
              </a:rPr>
              <a:t>sosial</a:t>
            </a:r>
            <a:r>
              <a:rPr lang="en-US" dirty="0" smtClean="0">
                <a:latin typeface="Footlight MT Light" pitchFamily="18" charset="0"/>
              </a:rPr>
              <a:t> yang </a:t>
            </a:r>
            <a:r>
              <a:rPr lang="en-US" dirty="0" err="1" smtClean="0">
                <a:latin typeface="Footlight MT Light" pitchFamily="18" charset="0"/>
              </a:rPr>
              <a:t>kuat</a:t>
            </a:r>
            <a:r>
              <a:rPr lang="en-US" dirty="0" smtClean="0">
                <a:latin typeface="Footlight MT Light" pitchFamily="18" charset="0"/>
              </a:rPr>
              <a:t> </a:t>
            </a:r>
            <a:r>
              <a:rPr lang="en-US" dirty="0" err="1" smtClean="0">
                <a:latin typeface="Footlight MT Light" pitchFamily="18" charset="0"/>
              </a:rPr>
              <a:t>antara</a:t>
            </a:r>
            <a:r>
              <a:rPr lang="en-US" dirty="0" smtClean="0">
                <a:latin typeface="Footlight MT Light" pitchFamily="18" charset="0"/>
              </a:rPr>
              <a:t> influencer </a:t>
            </a:r>
            <a:r>
              <a:rPr lang="en-US" dirty="0" err="1" smtClean="0">
                <a:latin typeface="Footlight MT Light" pitchFamily="18" charset="0"/>
              </a:rPr>
              <a:t>dan</a:t>
            </a:r>
            <a:r>
              <a:rPr lang="en-US" dirty="0" smtClean="0">
                <a:latin typeface="Footlight MT Light" pitchFamily="18" charset="0"/>
              </a:rPr>
              <a:t> </a:t>
            </a:r>
            <a:r>
              <a:rPr lang="en-US" dirty="0" err="1" smtClean="0">
                <a:latin typeface="Footlight MT Light" pitchFamily="18" charset="0"/>
              </a:rPr>
              <a:t>konsumen</a:t>
            </a:r>
            <a:r>
              <a:rPr lang="en-US" dirty="0" smtClean="0">
                <a:latin typeface="Footlight MT Light" pitchFamily="18" charset="0"/>
              </a:rPr>
              <a:t>.</a:t>
            </a:r>
          </a:p>
          <a:p>
            <a:pPr marL="265176" indent="-265176" algn="just" eaLnBrk="1" fontAlgn="auto" hangingPunct="1">
              <a:lnSpc>
                <a:spcPct val="170000"/>
              </a:lnSpc>
              <a:spcBef>
                <a:spcPts val="0"/>
              </a:spcBef>
              <a:spcAft>
                <a:spcPts val="0"/>
              </a:spcAft>
              <a:buClr>
                <a:srgbClr val="D60093"/>
              </a:buClr>
              <a:buFont typeface="Wingdings" pitchFamily="2" charset="2"/>
              <a:buChar char="Ø"/>
              <a:defRPr/>
            </a:pPr>
            <a:r>
              <a:rPr lang="en-US" dirty="0" err="1" smtClean="0">
                <a:latin typeface="Footlight MT Light" pitchFamily="18" charset="0"/>
              </a:rPr>
              <a:t>Konsumen</a:t>
            </a:r>
            <a:r>
              <a:rPr lang="en-US" dirty="0" smtClean="0">
                <a:latin typeface="Footlight MT Light" pitchFamily="18" charset="0"/>
              </a:rPr>
              <a:t> </a:t>
            </a:r>
            <a:r>
              <a:rPr lang="en-US" dirty="0" err="1" smtClean="0">
                <a:latin typeface="Footlight MT Light" pitchFamily="18" charset="0"/>
              </a:rPr>
              <a:t>tersebut</a:t>
            </a:r>
            <a:r>
              <a:rPr lang="en-US" dirty="0" smtClean="0">
                <a:latin typeface="Footlight MT Light" pitchFamily="18" charset="0"/>
              </a:rPr>
              <a:t> </a:t>
            </a:r>
            <a:r>
              <a:rPr lang="en-US" dirty="0" err="1" smtClean="0">
                <a:latin typeface="Footlight MT Light" pitchFamily="18" charset="0"/>
              </a:rPr>
              <a:t>membutuhkan</a:t>
            </a:r>
            <a:r>
              <a:rPr lang="en-US" dirty="0" smtClean="0">
                <a:latin typeface="Footlight MT Light" pitchFamily="18" charset="0"/>
              </a:rPr>
              <a:t> </a:t>
            </a:r>
            <a:r>
              <a:rPr lang="en-US" dirty="0" err="1" smtClean="0">
                <a:latin typeface="Footlight MT Light" pitchFamily="18" charset="0"/>
              </a:rPr>
              <a:t>persetujuan</a:t>
            </a:r>
            <a:r>
              <a:rPr lang="en-US" dirty="0" smtClean="0">
                <a:latin typeface="Footlight MT Light" pitchFamily="18" charset="0"/>
              </a:rPr>
              <a:t> </a:t>
            </a:r>
            <a:r>
              <a:rPr lang="en-US" dirty="0" err="1" smtClean="0">
                <a:latin typeface="Footlight MT Light" pitchFamily="18" charset="0"/>
              </a:rPr>
              <a:t>sosial</a:t>
            </a:r>
            <a:r>
              <a:rPr lang="en-US" dirty="0" smtClean="0">
                <a:latin typeface="Footlight MT Light" pitchFamily="18" charset="0"/>
              </a:rPr>
              <a:t>.  </a:t>
            </a:r>
            <a:endParaRPr lang="en-US" dirty="0">
              <a:latin typeface="Footlight MT Light" pitchFamily="18" charset="0"/>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Box 4"/>
          <p:cNvSpPr txBox="1">
            <a:spLocks noChangeArrowheads="1"/>
          </p:cNvSpPr>
          <p:nvPr/>
        </p:nvSpPr>
        <p:spPr bwMode="auto">
          <a:xfrm>
            <a:off x="571500" y="1928813"/>
            <a:ext cx="8286750" cy="1754187"/>
          </a:xfrm>
          <a:prstGeom prst="rect">
            <a:avLst/>
          </a:prstGeom>
          <a:noFill/>
          <a:ln w="9525">
            <a:noFill/>
            <a:miter lim="800000"/>
            <a:headEnd/>
            <a:tailEnd/>
          </a:ln>
        </p:spPr>
        <p:txBody>
          <a:bodyPr>
            <a:spAutoFit/>
          </a:bodyPr>
          <a:lstStyle/>
          <a:p>
            <a:pPr algn="ctr" eaLnBrk="0" hangingPunct="0"/>
            <a:r>
              <a:rPr lang="en-US" sz="3600">
                <a:solidFill>
                  <a:srgbClr val="003300"/>
                </a:solidFill>
                <a:latin typeface="Ravie" pitchFamily="82" charset="0"/>
              </a:rPr>
              <a:t> Pengaruh Keluarga </a:t>
            </a:r>
          </a:p>
          <a:p>
            <a:pPr algn="ctr" eaLnBrk="0" hangingPunct="0"/>
            <a:r>
              <a:rPr lang="en-US" sz="3600">
                <a:solidFill>
                  <a:srgbClr val="003300"/>
                </a:solidFill>
                <a:latin typeface="Blackadder ITC" pitchFamily="82" charset="0"/>
              </a:rPr>
              <a:t>dan </a:t>
            </a:r>
          </a:p>
          <a:p>
            <a:pPr algn="ctr" eaLnBrk="0" hangingPunct="0"/>
            <a:r>
              <a:rPr lang="en-US" sz="3600">
                <a:solidFill>
                  <a:srgbClr val="003300"/>
                </a:solidFill>
                <a:latin typeface="Ravie" pitchFamily="82" charset="0"/>
              </a:rPr>
              <a:t>Rumah Tangga</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1"/>
          <p:cNvSpPr>
            <a:spLocks noGrp="1"/>
          </p:cNvSpPr>
          <p:nvPr>
            <p:ph type="title"/>
          </p:nvPr>
        </p:nvSpPr>
        <p:spPr>
          <a:xfrm>
            <a:off x="428625" y="285750"/>
            <a:ext cx="8183563" cy="1050925"/>
          </a:xfrm>
        </p:spPr>
        <p:txBody>
          <a:bodyPr/>
          <a:lstStyle/>
          <a:p>
            <a:pPr algn="r" eaLnBrk="1" hangingPunct="1"/>
            <a:r>
              <a:rPr lang="en-US" sz="2800" smtClean="0">
                <a:latin typeface="Bradley Hand ITC" pitchFamily="66" charset="0"/>
              </a:rPr>
              <a:t>Pengaruh  lingkungan</a:t>
            </a:r>
          </a:p>
        </p:txBody>
      </p:sp>
      <p:sp>
        <p:nvSpPr>
          <p:cNvPr id="4" name="TextBox 3"/>
          <p:cNvSpPr txBox="1"/>
          <p:nvPr/>
        </p:nvSpPr>
        <p:spPr>
          <a:xfrm>
            <a:off x="571500" y="1928813"/>
            <a:ext cx="2000250" cy="461962"/>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BUDAYA</a:t>
            </a:r>
          </a:p>
        </p:txBody>
      </p:sp>
      <p:sp>
        <p:nvSpPr>
          <p:cNvPr id="8" name="TextBox 7"/>
          <p:cNvSpPr txBox="1"/>
          <p:nvPr/>
        </p:nvSpPr>
        <p:spPr>
          <a:xfrm>
            <a:off x="3500438" y="4357688"/>
            <a:ext cx="2286000" cy="461962"/>
          </a:xfrm>
          <a:prstGeom prst="rect">
            <a:avLst/>
          </a:prstGeom>
          <a:blipFill>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KELUARGA</a:t>
            </a:r>
          </a:p>
        </p:txBody>
      </p:sp>
      <p:sp>
        <p:nvSpPr>
          <p:cNvPr id="9" name="TextBox 8"/>
          <p:cNvSpPr txBox="1"/>
          <p:nvPr/>
        </p:nvSpPr>
        <p:spPr>
          <a:xfrm>
            <a:off x="1785938" y="3571875"/>
            <a:ext cx="3357562" cy="461963"/>
          </a:xfrm>
          <a:prstGeom prst="rect">
            <a:avLst/>
          </a:prstGeom>
          <a:blipFill>
            <a:blip r:embed="rId2"/>
            <a:tile tx="0" ty="0" sx="100000" sy="100000" flip="none" algn="tl"/>
          </a:blipFill>
        </p:spPr>
        <p:style>
          <a:lnRef idx="1">
            <a:schemeClr val="accent2"/>
          </a:lnRef>
          <a:fillRef idx="3">
            <a:schemeClr val="accent2"/>
          </a:fillRef>
          <a:effectRef idx="2">
            <a:schemeClr val="accent2"/>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PENGARUH PRIBADI</a:t>
            </a:r>
          </a:p>
        </p:txBody>
      </p:sp>
      <p:sp>
        <p:nvSpPr>
          <p:cNvPr id="10" name="TextBox 9"/>
          <p:cNvSpPr txBox="1"/>
          <p:nvPr/>
        </p:nvSpPr>
        <p:spPr>
          <a:xfrm>
            <a:off x="4714875" y="5072063"/>
            <a:ext cx="2000250" cy="461962"/>
          </a:xfrm>
          <a:prstGeom prst="rect">
            <a:avLst/>
          </a:prstGeom>
          <a:blipFill>
            <a:blip r:embed="rId2"/>
            <a:tile tx="0" ty="0" sx="100000" sy="100000" flip="none" algn="tl"/>
          </a:blipFill>
        </p:spPr>
        <p:style>
          <a:lnRef idx="1">
            <a:schemeClr val="accent1"/>
          </a:lnRef>
          <a:fillRef idx="3">
            <a:schemeClr val="accent1"/>
          </a:fillRef>
          <a:effectRef idx="2">
            <a:schemeClr val="accent1"/>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SITUASI</a:t>
            </a:r>
          </a:p>
        </p:txBody>
      </p:sp>
      <p:sp>
        <p:nvSpPr>
          <p:cNvPr id="11" name="TextBox 10"/>
          <p:cNvSpPr txBox="1"/>
          <p:nvPr/>
        </p:nvSpPr>
        <p:spPr>
          <a:xfrm>
            <a:off x="1000125" y="2786063"/>
            <a:ext cx="2714625" cy="461962"/>
          </a:xfrm>
          <a:prstGeom prst="rect">
            <a:avLst/>
          </a:prstGeom>
          <a:blipFill>
            <a:blip r:embed="rId2"/>
            <a:tile tx="0" ty="0" sx="100000" sy="100000" flip="none" algn="tl"/>
          </a:blipFill>
        </p:spPr>
        <p:style>
          <a:lnRef idx="3">
            <a:schemeClr val="lt1"/>
          </a:lnRef>
          <a:fillRef idx="1">
            <a:schemeClr val="accent1"/>
          </a:fillRef>
          <a:effectRef idx="1">
            <a:schemeClr val="accent1"/>
          </a:effectRef>
          <a:fontRef idx="minor">
            <a:schemeClr val="lt1"/>
          </a:fontRef>
        </p:style>
        <p:txBody>
          <a:bodyPr>
            <a:spAutoFit/>
          </a:bodyPr>
          <a:lstStyle/>
          <a:p>
            <a:pPr algn="ctr" eaLnBrk="0" hangingPunct="0">
              <a:defRPr/>
            </a:pPr>
            <a:r>
              <a:rPr lang="en-US" sz="2400" dirty="0">
                <a:solidFill>
                  <a:schemeClr val="tx1"/>
                </a:solidFill>
                <a:latin typeface="Baskerville Old Face" pitchFamily="18" charset="0"/>
              </a:rPr>
              <a:t>KELAS SOSIAL</a:t>
            </a:r>
          </a:p>
        </p:txBody>
      </p:sp>
      <p:cxnSp>
        <p:nvCxnSpPr>
          <p:cNvPr id="19" name="Straight Connector 18"/>
          <p:cNvCxnSpPr/>
          <p:nvPr/>
        </p:nvCxnSpPr>
        <p:spPr>
          <a:xfrm>
            <a:off x="2643188" y="2214563"/>
            <a:ext cx="2071687" cy="1587"/>
          </a:xfrm>
          <a:prstGeom prst="line">
            <a:avLst/>
          </a:prstGeom>
          <a:ln>
            <a:solidFill>
              <a:schemeClr val="tx1"/>
            </a:solidFill>
          </a:ln>
        </p:spPr>
        <p:style>
          <a:lnRef idx="2">
            <a:schemeClr val="accent3"/>
          </a:lnRef>
          <a:fillRef idx="0">
            <a:schemeClr val="accent3"/>
          </a:fillRef>
          <a:effectRef idx="1">
            <a:schemeClr val="accent3"/>
          </a:effectRef>
          <a:fontRef idx="minor">
            <a:schemeClr val="tx1"/>
          </a:fontRef>
        </p:style>
      </p:cxnSp>
      <p:cxnSp>
        <p:nvCxnSpPr>
          <p:cNvPr id="21" name="Straight Arrow Connector 20"/>
          <p:cNvCxnSpPr/>
          <p:nvPr/>
        </p:nvCxnSpPr>
        <p:spPr>
          <a:xfrm rot="5400000" flipH="1" flipV="1">
            <a:off x="4394200" y="1892300"/>
            <a:ext cx="642938" cy="1588"/>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26" name="Straight Connector 25"/>
          <p:cNvCxnSpPr/>
          <p:nvPr/>
        </p:nvCxnSpPr>
        <p:spPr>
          <a:xfrm>
            <a:off x="5143500" y="3786188"/>
            <a:ext cx="642938" cy="1587"/>
          </a:xfrm>
          <a:prstGeom prst="line">
            <a:avLst/>
          </a:prstGeom>
          <a:ln>
            <a:solidFill>
              <a:srgbClr val="003300"/>
            </a:solidFill>
          </a:ln>
        </p:spPr>
        <p:style>
          <a:lnRef idx="2">
            <a:schemeClr val="accent3"/>
          </a:lnRef>
          <a:fillRef idx="0">
            <a:schemeClr val="accent3"/>
          </a:fillRef>
          <a:effectRef idx="1">
            <a:schemeClr val="accent3"/>
          </a:effectRef>
          <a:fontRef idx="minor">
            <a:schemeClr val="tx1"/>
          </a:fontRef>
        </p:style>
      </p:cxnSp>
      <p:cxnSp>
        <p:nvCxnSpPr>
          <p:cNvPr id="27" name="Straight Connector 26"/>
          <p:cNvCxnSpPr/>
          <p:nvPr/>
        </p:nvCxnSpPr>
        <p:spPr>
          <a:xfrm>
            <a:off x="5857875" y="4500563"/>
            <a:ext cx="571500" cy="1587"/>
          </a:xfrm>
          <a:prstGeom prst="line">
            <a:avLst/>
          </a:prstGeom>
          <a:ln>
            <a:solidFill>
              <a:srgbClr val="003300"/>
            </a:solidFill>
          </a:ln>
        </p:spPr>
        <p:style>
          <a:lnRef idx="2">
            <a:schemeClr val="accent3"/>
          </a:lnRef>
          <a:fillRef idx="0">
            <a:schemeClr val="accent3"/>
          </a:fillRef>
          <a:effectRef idx="1">
            <a:schemeClr val="accent3"/>
          </a:effectRef>
          <a:fontRef idx="minor">
            <a:schemeClr val="tx1"/>
          </a:fontRef>
        </p:style>
      </p:cxnSp>
      <p:cxnSp>
        <p:nvCxnSpPr>
          <p:cNvPr id="28" name="Straight Connector 27"/>
          <p:cNvCxnSpPr/>
          <p:nvPr/>
        </p:nvCxnSpPr>
        <p:spPr>
          <a:xfrm>
            <a:off x="3714750" y="3000375"/>
            <a:ext cx="1500188" cy="1588"/>
          </a:xfrm>
          <a:prstGeom prst="line">
            <a:avLst/>
          </a:prstGeom>
          <a:ln>
            <a:solidFill>
              <a:srgbClr val="003300"/>
            </a:solidFill>
          </a:ln>
        </p:spPr>
        <p:style>
          <a:lnRef idx="2">
            <a:schemeClr val="accent3"/>
          </a:lnRef>
          <a:fillRef idx="0">
            <a:schemeClr val="accent3"/>
          </a:fillRef>
          <a:effectRef idx="1">
            <a:schemeClr val="accent3"/>
          </a:effectRef>
          <a:fontRef idx="minor">
            <a:schemeClr val="tx1"/>
          </a:fontRef>
        </p:style>
      </p:cxnSp>
      <p:cxnSp>
        <p:nvCxnSpPr>
          <p:cNvPr id="31" name="Straight Arrow Connector 30"/>
          <p:cNvCxnSpPr/>
          <p:nvPr/>
        </p:nvCxnSpPr>
        <p:spPr>
          <a:xfrm rot="5400000" flipH="1" flipV="1">
            <a:off x="4501357" y="2285206"/>
            <a:ext cx="1428750" cy="1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2" name="Straight Arrow Connector 31"/>
          <p:cNvCxnSpPr/>
          <p:nvPr/>
        </p:nvCxnSpPr>
        <p:spPr>
          <a:xfrm rot="5400000" flipH="1" flipV="1">
            <a:off x="4965700" y="3035300"/>
            <a:ext cx="2928938" cy="1588"/>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3" name="Straight Arrow Connector 32"/>
          <p:cNvCxnSpPr/>
          <p:nvPr/>
        </p:nvCxnSpPr>
        <p:spPr>
          <a:xfrm rot="5400000" flipH="1" flipV="1">
            <a:off x="5179219" y="3464719"/>
            <a:ext cx="3787775" cy="1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34" name="Straight Arrow Connector 33"/>
          <p:cNvCxnSpPr/>
          <p:nvPr/>
        </p:nvCxnSpPr>
        <p:spPr>
          <a:xfrm rot="5400000" flipH="1" flipV="1">
            <a:off x="4679157" y="2678906"/>
            <a:ext cx="2216150" cy="1587"/>
          </a:xfrm>
          <a:prstGeom prst="straightConnector1">
            <a:avLst/>
          </a:prstGeom>
          <a:ln>
            <a:solidFill>
              <a:schemeClr val="tx1"/>
            </a:solidFill>
            <a:tailEnd type="arrow"/>
          </a:ln>
        </p:spPr>
        <p:style>
          <a:lnRef idx="3">
            <a:schemeClr val="accent3"/>
          </a:lnRef>
          <a:fillRef idx="0">
            <a:schemeClr val="accent3"/>
          </a:fillRef>
          <a:effectRef idx="2">
            <a:schemeClr val="accent3"/>
          </a:effectRef>
          <a:fontRef idx="minor">
            <a:schemeClr val="tx1"/>
          </a:fontRef>
        </p:style>
      </p:cxnSp>
      <p:cxnSp>
        <p:nvCxnSpPr>
          <p:cNvPr id="44" name="Straight Connector 43"/>
          <p:cNvCxnSpPr/>
          <p:nvPr/>
        </p:nvCxnSpPr>
        <p:spPr>
          <a:xfrm>
            <a:off x="6715125" y="5357813"/>
            <a:ext cx="357188" cy="1587"/>
          </a:xfrm>
          <a:prstGeom prst="line">
            <a:avLst/>
          </a:prstGeom>
          <a:ln>
            <a:solidFill>
              <a:srgbClr val="003300"/>
            </a:solidFill>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2"/>
          <p:cNvSpPr>
            <a:spLocks noGrp="1"/>
          </p:cNvSpPr>
          <p:nvPr>
            <p:ph type="title"/>
          </p:nvPr>
        </p:nvSpPr>
        <p:spPr>
          <a:xfrm>
            <a:off x="457200" y="0"/>
            <a:ext cx="8229600" cy="582613"/>
          </a:xfrm>
        </p:spPr>
        <p:txBody>
          <a:bodyPr/>
          <a:lstStyle/>
          <a:p>
            <a:pPr eaLnBrk="1" hangingPunct="1"/>
            <a:r>
              <a:rPr lang="en-US" sz="2800" smtClean="0">
                <a:latin typeface="Copperplate Gothic Bold" pitchFamily="34" charset="0"/>
              </a:rPr>
              <a:t>Pengertian</a:t>
            </a:r>
          </a:p>
        </p:txBody>
      </p:sp>
      <p:sp>
        <p:nvSpPr>
          <p:cNvPr id="2" name="Content Placeholder 1"/>
          <p:cNvSpPr>
            <a:spLocks noGrp="1"/>
          </p:cNvSpPr>
          <p:nvPr>
            <p:ph idx="1"/>
          </p:nvPr>
        </p:nvSpPr>
        <p:spPr>
          <a:xfrm>
            <a:off x="214313" y="571500"/>
            <a:ext cx="8715375" cy="5572125"/>
          </a:xfrm>
        </p:spPr>
        <p:txBody>
          <a:bodyPr rtlCol="0">
            <a:noAutofit/>
          </a:bodyPr>
          <a:lstStyle/>
          <a:p>
            <a:pPr marL="274320" indent="-274320" algn="just" eaLnBrk="1" fontAlgn="auto" hangingPunct="1">
              <a:lnSpc>
                <a:spcPct val="170000"/>
              </a:lnSpc>
              <a:spcBef>
                <a:spcPts val="0"/>
              </a:spcBef>
              <a:spcAft>
                <a:spcPts val="0"/>
              </a:spcAft>
              <a:buFont typeface="Wingdings 2"/>
              <a:buNone/>
              <a:defRPr/>
            </a:pPr>
            <a:r>
              <a:rPr lang="en-US" sz="2000" dirty="0" smtClean="0">
                <a:latin typeface="Freestyle Script" pitchFamily="66" charset="0"/>
              </a:rPr>
              <a:t>KELUARGA</a:t>
            </a:r>
          </a:p>
          <a:p>
            <a:pPr marL="274320" indent="-274320" algn="just" eaLnBrk="1" fontAlgn="auto" hangingPunct="1">
              <a:lnSpc>
                <a:spcPct val="170000"/>
              </a:lnSpc>
              <a:spcBef>
                <a:spcPts val="0"/>
              </a:spcBef>
              <a:spcAft>
                <a:spcPts val="0"/>
              </a:spcAft>
              <a:buFont typeface="Wingdings 2"/>
              <a:buNone/>
              <a:defRPr/>
            </a:pPr>
            <a:r>
              <a:rPr lang="en-US" sz="2000" dirty="0" err="1" smtClean="0">
                <a:latin typeface="Brush Script MT" pitchFamily="66" charset="0"/>
              </a:rPr>
              <a:t>Yaitu</a:t>
            </a:r>
            <a:r>
              <a:rPr lang="en-US" sz="2000" dirty="0" smtClean="0"/>
              <a:t> </a:t>
            </a:r>
            <a:r>
              <a:rPr lang="en-US" sz="2000" dirty="0" err="1" smtClean="0"/>
              <a:t>Kelompok</a:t>
            </a:r>
            <a:r>
              <a:rPr lang="en-US" sz="2000" dirty="0" smtClean="0"/>
              <a:t> yang </a:t>
            </a:r>
            <a:r>
              <a:rPr lang="en-US" sz="2000" dirty="0" err="1" smtClean="0"/>
              <a:t>terdiri</a:t>
            </a:r>
            <a:r>
              <a:rPr lang="en-US" sz="2000" dirty="0" smtClean="0"/>
              <a:t> </a:t>
            </a:r>
            <a:r>
              <a:rPr lang="en-US" sz="2000" dirty="0" err="1" smtClean="0"/>
              <a:t>dari</a:t>
            </a:r>
            <a:r>
              <a:rPr lang="en-US" sz="2000" dirty="0" smtClean="0"/>
              <a:t> </a:t>
            </a:r>
            <a:r>
              <a:rPr lang="en-US" sz="2000" dirty="0" err="1" smtClean="0"/>
              <a:t>dua</a:t>
            </a:r>
            <a:r>
              <a:rPr lang="en-US" sz="2000" dirty="0" smtClean="0"/>
              <a:t> </a:t>
            </a:r>
            <a:r>
              <a:rPr lang="en-US" sz="2000" dirty="0" err="1" smtClean="0"/>
              <a:t>atau</a:t>
            </a:r>
            <a:r>
              <a:rPr lang="en-US" sz="2000" dirty="0" smtClean="0"/>
              <a:t> </a:t>
            </a:r>
            <a:r>
              <a:rPr lang="en-US" sz="2000" dirty="0" err="1" smtClean="0"/>
              <a:t>lebih</a:t>
            </a:r>
            <a:r>
              <a:rPr lang="en-US" sz="2000" dirty="0" smtClean="0"/>
              <a:t> </a:t>
            </a:r>
            <a:r>
              <a:rPr lang="en-US" sz="2000" dirty="0" err="1" smtClean="0"/>
              <a:t>orang</a:t>
            </a:r>
            <a:r>
              <a:rPr lang="en-US" sz="2000" dirty="0" smtClean="0"/>
              <a:t> yang </a:t>
            </a:r>
            <a:r>
              <a:rPr lang="en-US" sz="2000" dirty="0" err="1" smtClean="0"/>
              <a:t>berhubungan</a:t>
            </a:r>
            <a:r>
              <a:rPr lang="en-US" sz="2000" dirty="0" smtClean="0"/>
              <a:t> </a:t>
            </a:r>
            <a:r>
              <a:rPr lang="en-US" sz="2000" dirty="0" err="1" smtClean="0"/>
              <a:t>melalui</a:t>
            </a:r>
            <a:r>
              <a:rPr lang="en-US" sz="2000" dirty="0" smtClean="0"/>
              <a:t> </a:t>
            </a:r>
            <a:r>
              <a:rPr lang="en-US" sz="2000" dirty="0" err="1" smtClean="0"/>
              <a:t>darah</a:t>
            </a:r>
            <a:r>
              <a:rPr lang="en-US" sz="2000" dirty="0" smtClean="0"/>
              <a:t>, </a:t>
            </a:r>
            <a:r>
              <a:rPr lang="en-US" sz="2000" dirty="0" err="1" smtClean="0"/>
              <a:t>perkawinan</a:t>
            </a:r>
            <a:r>
              <a:rPr lang="en-US" sz="2000" dirty="0" smtClean="0"/>
              <a:t>, </a:t>
            </a:r>
            <a:r>
              <a:rPr lang="en-US" sz="2000" dirty="0" err="1" smtClean="0"/>
              <a:t>atau</a:t>
            </a:r>
            <a:r>
              <a:rPr lang="en-US" sz="2000" dirty="0" smtClean="0"/>
              <a:t> </a:t>
            </a:r>
            <a:r>
              <a:rPr lang="en-US" sz="2000" dirty="0" err="1" smtClean="0"/>
              <a:t>adopsi</a:t>
            </a:r>
            <a:r>
              <a:rPr lang="en-US" sz="2000" dirty="0" smtClean="0"/>
              <a:t>  </a:t>
            </a:r>
            <a:r>
              <a:rPr lang="en-US" sz="2000" dirty="0" err="1" smtClean="0"/>
              <a:t>dan</a:t>
            </a:r>
            <a:r>
              <a:rPr lang="en-US" sz="2000" dirty="0" smtClean="0"/>
              <a:t> </a:t>
            </a:r>
            <a:r>
              <a:rPr lang="en-US" sz="2000" dirty="0" err="1" smtClean="0"/>
              <a:t>tinggal</a:t>
            </a:r>
            <a:r>
              <a:rPr lang="en-US" sz="2000" dirty="0" smtClean="0"/>
              <a:t> </a:t>
            </a:r>
            <a:r>
              <a:rPr lang="en-US" sz="2000" dirty="0" err="1" smtClean="0"/>
              <a:t>bersama</a:t>
            </a:r>
            <a:r>
              <a:rPr lang="en-US" sz="2000" dirty="0" smtClean="0"/>
              <a:t>.</a:t>
            </a:r>
          </a:p>
          <a:p>
            <a:pPr marL="274320" indent="-274320" algn="just" eaLnBrk="1" fontAlgn="auto" hangingPunct="1">
              <a:lnSpc>
                <a:spcPct val="170000"/>
              </a:lnSpc>
              <a:spcBef>
                <a:spcPts val="0"/>
              </a:spcBef>
              <a:spcAft>
                <a:spcPts val="0"/>
              </a:spcAft>
              <a:buFont typeface="Wingdings 2"/>
              <a:buNone/>
              <a:defRPr/>
            </a:pPr>
            <a:r>
              <a:rPr lang="en-US" sz="2000" dirty="0" smtClean="0">
                <a:latin typeface="Freestyle Script" pitchFamily="66" charset="0"/>
              </a:rPr>
              <a:t>RUMAH TANGGA</a:t>
            </a:r>
          </a:p>
          <a:p>
            <a:pPr marL="274320" indent="-274320" algn="just" eaLnBrk="1" fontAlgn="auto" hangingPunct="1">
              <a:lnSpc>
                <a:spcPct val="170000"/>
              </a:lnSpc>
              <a:spcBef>
                <a:spcPts val="0"/>
              </a:spcBef>
              <a:spcAft>
                <a:spcPts val="0"/>
              </a:spcAft>
              <a:buFont typeface="Wingdings 2"/>
              <a:buNone/>
              <a:defRPr/>
            </a:pPr>
            <a:r>
              <a:rPr lang="en-US" sz="2000" dirty="0" err="1" smtClean="0">
                <a:latin typeface="Footlight MT Light" pitchFamily="18" charset="0"/>
              </a:rPr>
              <a:t>Rumah</a:t>
            </a:r>
            <a:r>
              <a:rPr lang="en-US" sz="2000" dirty="0" smtClean="0">
                <a:latin typeface="Footlight MT Light" pitchFamily="18" charset="0"/>
              </a:rPr>
              <a:t> </a:t>
            </a:r>
            <a:r>
              <a:rPr lang="en-US" sz="2000" dirty="0" err="1" smtClean="0">
                <a:latin typeface="Footlight MT Light" pitchFamily="18" charset="0"/>
              </a:rPr>
              <a:t>tangga</a:t>
            </a:r>
            <a:r>
              <a:rPr lang="en-US" sz="2000" dirty="0" smtClean="0">
                <a:latin typeface="Footlight MT Light" pitchFamily="18" charset="0"/>
              </a:rPr>
              <a:t> </a:t>
            </a:r>
            <a:r>
              <a:rPr lang="en-US" sz="2000" dirty="0" err="1" smtClean="0">
                <a:latin typeface="Footlight MT Light" pitchFamily="18" charset="0"/>
              </a:rPr>
              <a:t>dibedakan</a:t>
            </a:r>
            <a:r>
              <a:rPr lang="en-US" sz="2000" dirty="0" smtClean="0">
                <a:latin typeface="Footlight MT Light" pitchFamily="18" charset="0"/>
              </a:rPr>
              <a:t> </a:t>
            </a:r>
            <a:r>
              <a:rPr lang="en-US" sz="2000" dirty="0" err="1" smtClean="0">
                <a:latin typeface="Footlight MT Light" pitchFamily="18" charset="0"/>
              </a:rPr>
              <a:t>menjadi</a:t>
            </a:r>
            <a:r>
              <a:rPr lang="en-US" sz="2000" dirty="0" smtClean="0">
                <a:latin typeface="Footlight MT Light" pitchFamily="18" charset="0"/>
              </a:rPr>
              <a:t> </a:t>
            </a:r>
            <a:r>
              <a:rPr lang="en-US" sz="2000" dirty="0" err="1" smtClean="0">
                <a:latin typeface="Footlight MT Light" pitchFamily="18" charset="0"/>
              </a:rPr>
              <a:t>dua</a:t>
            </a:r>
            <a:r>
              <a:rPr lang="en-US" sz="2000" dirty="0" smtClean="0">
                <a:latin typeface="Footlight MT Light" pitchFamily="18" charset="0"/>
              </a:rPr>
              <a:t>, </a:t>
            </a:r>
            <a:r>
              <a:rPr lang="en-US" sz="2000" dirty="0" err="1" smtClean="0">
                <a:latin typeface="Footlight MT Light" pitchFamily="18" charset="0"/>
              </a:rPr>
              <a:t>yaitu</a:t>
            </a:r>
            <a:r>
              <a:rPr lang="en-US" sz="2000" dirty="0" smtClean="0">
                <a:latin typeface="Footlight MT Light" pitchFamily="18" charset="0"/>
              </a:rPr>
              <a:t>:</a:t>
            </a:r>
          </a:p>
          <a:p>
            <a:pPr marL="514350" indent="-514350" algn="just" eaLnBrk="1" fontAlgn="auto" hangingPunct="1">
              <a:lnSpc>
                <a:spcPct val="170000"/>
              </a:lnSpc>
              <a:spcBef>
                <a:spcPts val="0"/>
              </a:spcBef>
              <a:spcAft>
                <a:spcPts val="0"/>
              </a:spcAft>
              <a:buClr>
                <a:srgbClr val="FF0000"/>
              </a:buClr>
              <a:buFont typeface="+mj-lt"/>
              <a:buAutoNum type="arabicParenR"/>
              <a:defRPr/>
            </a:pPr>
            <a:r>
              <a:rPr lang="en-US" sz="2000" dirty="0" err="1" smtClean="0">
                <a:latin typeface="Footlight MT Light" pitchFamily="18" charset="0"/>
              </a:rPr>
              <a:t>Rumah</a:t>
            </a:r>
            <a:r>
              <a:rPr lang="en-US" sz="2000" dirty="0" smtClean="0">
                <a:latin typeface="Footlight MT Light" pitchFamily="18" charset="0"/>
              </a:rPr>
              <a:t> </a:t>
            </a:r>
            <a:r>
              <a:rPr lang="en-US" sz="2000" dirty="0" err="1" smtClean="0">
                <a:latin typeface="Footlight MT Light" pitchFamily="18" charset="0"/>
              </a:rPr>
              <a:t>tangga</a:t>
            </a:r>
            <a:r>
              <a:rPr lang="en-US" sz="2000" dirty="0" smtClean="0">
                <a:latin typeface="Footlight MT Light" pitchFamily="18" charset="0"/>
              </a:rPr>
              <a:t> </a:t>
            </a:r>
            <a:r>
              <a:rPr lang="en-US" sz="2000" dirty="0" err="1" smtClean="0">
                <a:latin typeface="Footlight MT Light" pitchFamily="18" charset="0"/>
              </a:rPr>
              <a:t>biasa</a:t>
            </a:r>
            <a:r>
              <a:rPr lang="en-US" sz="2000" dirty="0" smtClean="0">
                <a:latin typeface="Footlight MT Light" pitchFamily="18" charset="0"/>
              </a:rPr>
              <a:t> </a:t>
            </a:r>
            <a:r>
              <a:rPr lang="en-US" sz="2000" dirty="0" err="1" smtClean="0">
                <a:latin typeface="Footlight MT Light" pitchFamily="18" charset="0"/>
              </a:rPr>
              <a:t>adalah</a:t>
            </a:r>
            <a:r>
              <a:rPr lang="en-US" sz="2000" dirty="0" smtClean="0">
                <a:latin typeface="Footlight MT Light" pitchFamily="18" charset="0"/>
              </a:rPr>
              <a:t> </a:t>
            </a:r>
            <a:r>
              <a:rPr lang="en-US" sz="2000" dirty="0" err="1" smtClean="0">
                <a:latin typeface="Footlight MT Light" pitchFamily="18" charset="0"/>
              </a:rPr>
              <a:t>seorang</a:t>
            </a:r>
            <a:r>
              <a:rPr lang="en-US" sz="2000" dirty="0" smtClean="0">
                <a:latin typeface="Footlight MT Light" pitchFamily="18" charset="0"/>
              </a:rPr>
              <a:t> </a:t>
            </a:r>
            <a:r>
              <a:rPr lang="en-US" sz="2000" dirty="0" err="1" smtClean="0">
                <a:latin typeface="Footlight MT Light" pitchFamily="18" charset="0"/>
              </a:rPr>
              <a:t>atau</a:t>
            </a:r>
            <a:r>
              <a:rPr lang="en-US" sz="2000" dirty="0" smtClean="0">
                <a:latin typeface="Footlight MT Light" pitchFamily="18" charset="0"/>
              </a:rPr>
              <a:t> </a:t>
            </a:r>
            <a:r>
              <a:rPr lang="en-US" sz="2000" dirty="0" err="1" smtClean="0">
                <a:latin typeface="Footlight MT Light" pitchFamily="18" charset="0"/>
              </a:rPr>
              <a:t>kelompok</a:t>
            </a:r>
            <a:r>
              <a:rPr lang="en-US" sz="2000" dirty="0" smtClean="0">
                <a:latin typeface="Footlight MT Light" pitchFamily="18" charset="0"/>
              </a:rPr>
              <a:t>  </a:t>
            </a:r>
            <a:r>
              <a:rPr lang="en-US" sz="2000" dirty="0" err="1" smtClean="0">
                <a:latin typeface="Footlight MT Light" pitchFamily="18" charset="0"/>
              </a:rPr>
              <a:t>orang</a:t>
            </a:r>
            <a:r>
              <a:rPr lang="en-US" sz="2000" dirty="0" smtClean="0">
                <a:latin typeface="Footlight MT Light" pitchFamily="18" charset="0"/>
              </a:rPr>
              <a:t> yang </a:t>
            </a:r>
            <a:r>
              <a:rPr lang="en-US" sz="2000" dirty="0" err="1" smtClean="0">
                <a:latin typeface="Footlight MT Light" pitchFamily="18" charset="0"/>
              </a:rPr>
              <a:t>mendiami</a:t>
            </a:r>
            <a:r>
              <a:rPr lang="en-US" sz="2000" dirty="0" smtClean="0">
                <a:latin typeface="Footlight MT Light" pitchFamily="18" charset="0"/>
              </a:rPr>
              <a:t> </a:t>
            </a:r>
            <a:r>
              <a:rPr lang="en-US" sz="2000" dirty="0" err="1" smtClean="0">
                <a:latin typeface="Footlight MT Light" pitchFamily="18" charset="0"/>
              </a:rPr>
              <a:t>sebagian</a:t>
            </a:r>
            <a:r>
              <a:rPr lang="en-US" sz="2000" dirty="0" smtClean="0">
                <a:latin typeface="Footlight MT Light" pitchFamily="18" charset="0"/>
              </a:rPr>
              <a:t> </a:t>
            </a:r>
            <a:r>
              <a:rPr lang="en-US" sz="2000" dirty="0" err="1" smtClean="0">
                <a:latin typeface="Footlight MT Light" pitchFamily="18" charset="0"/>
              </a:rPr>
              <a:t>atau</a:t>
            </a:r>
            <a:r>
              <a:rPr lang="en-US" sz="2000" dirty="0" smtClean="0">
                <a:latin typeface="Footlight MT Light" pitchFamily="18" charset="0"/>
              </a:rPr>
              <a:t> </a:t>
            </a:r>
            <a:r>
              <a:rPr lang="en-US" sz="2000" dirty="0" err="1" smtClean="0">
                <a:latin typeface="Footlight MT Light" pitchFamily="18" charset="0"/>
              </a:rPr>
              <a:t>seluruh</a:t>
            </a:r>
            <a:r>
              <a:rPr lang="en-US" sz="2000" dirty="0" smtClean="0">
                <a:latin typeface="Footlight MT Light" pitchFamily="18" charset="0"/>
              </a:rPr>
              <a:t> </a:t>
            </a:r>
            <a:r>
              <a:rPr lang="en-US" sz="2000" dirty="0" err="1" smtClean="0">
                <a:latin typeface="Footlight MT Light" pitchFamily="18" charset="0"/>
              </a:rPr>
              <a:t>bangunan</a:t>
            </a:r>
            <a:r>
              <a:rPr lang="en-US" sz="2000" dirty="0" smtClean="0">
                <a:latin typeface="Footlight MT Light" pitchFamily="18" charset="0"/>
              </a:rPr>
              <a:t> </a:t>
            </a:r>
            <a:r>
              <a:rPr lang="en-US" sz="2000" dirty="0" err="1" smtClean="0">
                <a:latin typeface="Footlight MT Light" pitchFamily="18" charset="0"/>
              </a:rPr>
              <a:t>fisik</a:t>
            </a:r>
            <a:r>
              <a:rPr lang="en-US" sz="2000" dirty="0" smtClean="0">
                <a:latin typeface="Footlight MT Light" pitchFamily="18" charset="0"/>
              </a:rPr>
              <a:t>/</a:t>
            </a:r>
            <a:r>
              <a:rPr lang="en-US" sz="2000" dirty="0" err="1" smtClean="0">
                <a:latin typeface="Footlight MT Light" pitchFamily="18" charset="0"/>
              </a:rPr>
              <a:t>sensus</a:t>
            </a:r>
            <a:r>
              <a:rPr lang="en-US" sz="2000" dirty="0" smtClean="0">
                <a:latin typeface="Footlight MT Light" pitchFamily="18" charset="0"/>
              </a:rPr>
              <a:t>, </a:t>
            </a:r>
            <a:r>
              <a:rPr lang="en-US" sz="2000" dirty="0" err="1" smtClean="0">
                <a:latin typeface="Footlight MT Light" pitchFamily="18" charset="0"/>
              </a:rPr>
              <a:t>dan</a:t>
            </a:r>
            <a:r>
              <a:rPr lang="en-US" sz="2000" dirty="0" smtClean="0">
                <a:latin typeface="Footlight MT Light" pitchFamily="18" charset="0"/>
              </a:rPr>
              <a:t> </a:t>
            </a:r>
            <a:r>
              <a:rPr lang="en-US" sz="2000" dirty="0" err="1" smtClean="0">
                <a:latin typeface="Footlight MT Light" pitchFamily="18" charset="0"/>
              </a:rPr>
              <a:t>biasanya</a:t>
            </a:r>
            <a:r>
              <a:rPr lang="en-US" sz="2000" dirty="0" smtClean="0">
                <a:latin typeface="Footlight MT Light" pitchFamily="18" charset="0"/>
              </a:rPr>
              <a:t> </a:t>
            </a:r>
            <a:r>
              <a:rPr lang="en-US" sz="2000" dirty="0" err="1" smtClean="0">
                <a:latin typeface="Footlight MT Light" pitchFamily="18" charset="0"/>
              </a:rPr>
              <a:t>mengurus</a:t>
            </a:r>
            <a:r>
              <a:rPr lang="en-US" sz="2000" dirty="0" smtClean="0">
                <a:latin typeface="Footlight MT Light" pitchFamily="18" charset="0"/>
              </a:rPr>
              <a:t> </a:t>
            </a:r>
            <a:r>
              <a:rPr lang="en-US" sz="2000" dirty="0" err="1" smtClean="0">
                <a:latin typeface="Footlight MT Light" pitchFamily="18" charset="0"/>
              </a:rPr>
              <a:t>kebutuhan</a:t>
            </a:r>
            <a:r>
              <a:rPr lang="en-US" sz="2000" dirty="0" smtClean="0">
                <a:latin typeface="Footlight MT Light" pitchFamily="18" charset="0"/>
              </a:rPr>
              <a:t> </a:t>
            </a:r>
            <a:r>
              <a:rPr lang="en-US" sz="2000" dirty="0" err="1" smtClean="0">
                <a:latin typeface="Footlight MT Light" pitchFamily="18" charset="0"/>
              </a:rPr>
              <a:t>sehari-hari</a:t>
            </a:r>
            <a:r>
              <a:rPr lang="en-US" sz="2000" dirty="0" smtClean="0">
                <a:latin typeface="Footlight MT Light" pitchFamily="18" charset="0"/>
              </a:rPr>
              <a:t>  </a:t>
            </a:r>
            <a:r>
              <a:rPr lang="en-US" sz="2000" dirty="0" err="1" smtClean="0">
                <a:latin typeface="Footlight MT Light" pitchFamily="18" charset="0"/>
              </a:rPr>
              <a:t>bersama</a:t>
            </a:r>
            <a:r>
              <a:rPr lang="en-US" sz="2000" dirty="0" smtClean="0">
                <a:latin typeface="Footlight MT Light" pitchFamily="18" charset="0"/>
              </a:rPr>
              <a:t> </a:t>
            </a:r>
            <a:r>
              <a:rPr lang="en-US" sz="2000" dirty="0" err="1" smtClean="0">
                <a:latin typeface="Footlight MT Light" pitchFamily="18" charset="0"/>
              </a:rPr>
              <a:t>menjadi</a:t>
            </a:r>
            <a:r>
              <a:rPr lang="en-US" sz="2000" dirty="0" smtClean="0">
                <a:latin typeface="Footlight MT Light" pitchFamily="18" charset="0"/>
              </a:rPr>
              <a:t> </a:t>
            </a:r>
            <a:r>
              <a:rPr lang="en-US" sz="2000" dirty="0" err="1" smtClean="0">
                <a:latin typeface="Footlight MT Light" pitchFamily="18" charset="0"/>
              </a:rPr>
              <a:t>satu</a:t>
            </a:r>
            <a:r>
              <a:rPr lang="en-US" sz="2000" dirty="0" smtClean="0">
                <a:latin typeface="Footlight MT Light" pitchFamily="18" charset="0"/>
              </a:rPr>
              <a:t>.</a:t>
            </a:r>
          </a:p>
          <a:p>
            <a:pPr marL="514350" indent="-514350" algn="just" eaLnBrk="1" fontAlgn="auto" hangingPunct="1">
              <a:lnSpc>
                <a:spcPct val="170000"/>
              </a:lnSpc>
              <a:spcBef>
                <a:spcPts val="0"/>
              </a:spcBef>
              <a:spcAft>
                <a:spcPts val="0"/>
              </a:spcAft>
              <a:buClr>
                <a:srgbClr val="FF0000"/>
              </a:buClr>
              <a:buFont typeface="+mj-lt"/>
              <a:buAutoNum type="arabicParenR"/>
              <a:defRPr/>
            </a:pPr>
            <a:r>
              <a:rPr lang="en-US" sz="2000" dirty="0" err="1" smtClean="0">
                <a:latin typeface="Footlight MT Light" pitchFamily="18" charset="0"/>
              </a:rPr>
              <a:t>Rumah</a:t>
            </a:r>
            <a:r>
              <a:rPr lang="en-US" sz="2000" dirty="0" smtClean="0">
                <a:latin typeface="Footlight MT Light" pitchFamily="18" charset="0"/>
              </a:rPr>
              <a:t> </a:t>
            </a:r>
            <a:r>
              <a:rPr lang="en-US" sz="2000" dirty="0" err="1" smtClean="0">
                <a:latin typeface="Footlight MT Light" pitchFamily="18" charset="0"/>
              </a:rPr>
              <a:t>tangga</a:t>
            </a:r>
            <a:r>
              <a:rPr lang="en-US" sz="2000" dirty="0" smtClean="0">
                <a:latin typeface="Footlight MT Light" pitchFamily="18" charset="0"/>
              </a:rPr>
              <a:t> </a:t>
            </a:r>
            <a:r>
              <a:rPr lang="en-US" sz="2000" dirty="0" err="1" smtClean="0">
                <a:latin typeface="Footlight MT Light" pitchFamily="18" charset="0"/>
              </a:rPr>
              <a:t>khusus</a:t>
            </a:r>
            <a:r>
              <a:rPr lang="en-US" sz="2000" dirty="0" smtClean="0">
                <a:latin typeface="Footlight MT Light" pitchFamily="18" charset="0"/>
              </a:rPr>
              <a:t>: (a)  </a:t>
            </a:r>
            <a:r>
              <a:rPr lang="en-US" sz="2000" dirty="0" err="1" smtClean="0">
                <a:latin typeface="Footlight MT Light" pitchFamily="18" charset="0"/>
              </a:rPr>
              <a:t>Orang-orang</a:t>
            </a:r>
            <a:r>
              <a:rPr lang="en-US" sz="2000" dirty="0" smtClean="0">
                <a:latin typeface="Footlight MT Light" pitchFamily="18" charset="0"/>
              </a:rPr>
              <a:t> </a:t>
            </a:r>
            <a:r>
              <a:rPr lang="en-US" sz="2000" dirty="0" err="1" smtClean="0">
                <a:latin typeface="Footlight MT Light" pitchFamily="18" charset="0"/>
              </a:rPr>
              <a:t>yg</a:t>
            </a:r>
            <a:r>
              <a:rPr lang="en-US" sz="2000" dirty="0" smtClean="0">
                <a:latin typeface="Footlight MT Light" pitchFamily="18" charset="0"/>
              </a:rPr>
              <a:t> </a:t>
            </a:r>
            <a:r>
              <a:rPr lang="en-US" sz="2000" dirty="0" err="1" smtClean="0">
                <a:latin typeface="Footlight MT Light" pitchFamily="18" charset="0"/>
              </a:rPr>
              <a:t>tinggal</a:t>
            </a:r>
            <a:r>
              <a:rPr lang="en-US" sz="2000" dirty="0" smtClean="0">
                <a:latin typeface="Footlight MT Light" pitchFamily="18" charset="0"/>
              </a:rPr>
              <a:t> </a:t>
            </a:r>
            <a:r>
              <a:rPr lang="en-US" sz="2000" dirty="0" err="1" smtClean="0">
                <a:latin typeface="Footlight MT Light" pitchFamily="18" charset="0"/>
              </a:rPr>
              <a:t>di</a:t>
            </a:r>
            <a:r>
              <a:rPr lang="en-US" sz="2000" dirty="0" smtClean="0">
                <a:latin typeface="Footlight MT Light" pitchFamily="18" charset="0"/>
              </a:rPr>
              <a:t> </a:t>
            </a:r>
            <a:r>
              <a:rPr lang="en-US" sz="2000" dirty="0" err="1" smtClean="0">
                <a:latin typeface="Footlight MT Light" pitchFamily="18" charset="0"/>
              </a:rPr>
              <a:t>asrama</a:t>
            </a:r>
            <a:r>
              <a:rPr lang="en-US" sz="2000" dirty="0" smtClean="0">
                <a:latin typeface="Footlight MT Light" pitchFamily="18" charset="0"/>
              </a:rPr>
              <a:t>, </a:t>
            </a:r>
            <a:r>
              <a:rPr lang="en-US" sz="2000" dirty="0" err="1" smtClean="0">
                <a:latin typeface="Footlight MT Light" pitchFamily="18" charset="0"/>
              </a:rPr>
              <a:t>tangsi</a:t>
            </a:r>
            <a:r>
              <a:rPr lang="en-US" sz="2000" dirty="0" smtClean="0">
                <a:latin typeface="Footlight MT Light" pitchFamily="18" charset="0"/>
              </a:rPr>
              <a:t>, </a:t>
            </a:r>
            <a:r>
              <a:rPr lang="en-US" sz="2000" dirty="0" err="1" smtClean="0">
                <a:latin typeface="Footlight MT Light" pitchFamily="18" charset="0"/>
              </a:rPr>
              <a:t>panti</a:t>
            </a:r>
            <a:r>
              <a:rPr lang="en-US" sz="2000" dirty="0" smtClean="0">
                <a:latin typeface="Footlight MT Light" pitchFamily="18" charset="0"/>
              </a:rPr>
              <a:t> </a:t>
            </a:r>
            <a:r>
              <a:rPr lang="en-US" sz="2000" dirty="0" err="1" smtClean="0">
                <a:latin typeface="Footlight MT Light" pitchFamily="18" charset="0"/>
              </a:rPr>
              <a:t>asuhan</a:t>
            </a:r>
            <a:r>
              <a:rPr lang="en-US" sz="2000" dirty="0" smtClean="0">
                <a:latin typeface="Footlight MT Light" pitchFamily="18" charset="0"/>
              </a:rPr>
              <a:t>, LP, </a:t>
            </a:r>
            <a:r>
              <a:rPr lang="en-US" sz="2000" dirty="0" err="1" smtClean="0">
                <a:latin typeface="Footlight MT Light" pitchFamily="18" charset="0"/>
              </a:rPr>
              <a:t>atau</a:t>
            </a:r>
            <a:r>
              <a:rPr lang="en-US" sz="2000" dirty="0" smtClean="0">
                <a:latin typeface="Footlight MT Light" pitchFamily="18" charset="0"/>
              </a:rPr>
              <a:t> </a:t>
            </a:r>
            <a:r>
              <a:rPr lang="en-US" sz="2000" dirty="0" err="1" smtClean="0">
                <a:latin typeface="Footlight MT Light" pitchFamily="18" charset="0"/>
              </a:rPr>
              <a:t>rumah</a:t>
            </a:r>
            <a:r>
              <a:rPr lang="en-US" sz="2000" dirty="0" smtClean="0">
                <a:latin typeface="Footlight MT Light" pitchFamily="18" charset="0"/>
              </a:rPr>
              <a:t> </a:t>
            </a:r>
            <a:r>
              <a:rPr lang="en-US" sz="2000" dirty="0" err="1" smtClean="0">
                <a:latin typeface="Footlight MT Light" pitchFamily="18" charset="0"/>
              </a:rPr>
              <a:t>tahanan</a:t>
            </a:r>
            <a:r>
              <a:rPr lang="en-US" sz="2000" dirty="0" smtClean="0">
                <a:latin typeface="Footlight MT Light" pitchFamily="18" charset="0"/>
              </a:rPr>
              <a:t> </a:t>
            </a:r>
            <a:r>
              <a:rPr lang="en-US" sz="2000" dirty="0" err="1" smtClean="0">
                <a:latin typeface="Footlight MT Light" pitchFamily="18" charset="0"/>
              </a:rPr>
              <a:t>yg</a:t>
            </a:r>
            <a:r>
              <a:rPr lang="en-US" sz="2000" dirty="0" smtClean="0">
                <a:latin typeface="Footlight MT Light" pitchFamily="18" charset="0"/>
              </a:rPr>
              <a:t> </a:t>
            </a:r>
            <a:r>
              <a:rPr lang="en-US" sz="2000" dirty="0" err="1" smtClean="0">
                <a:latin typeface="Footlight MT Light" pitchFamily="18" charset="0"/>
              </a:rPr>
              <a:t>pengurusan</a:t>
            </a:r>
            <a:r>
              <a:rPr lang="en-US" sz="2000" dirty="0" smtClean="0">
                <a:latin typeface="Footlight MT Light" pitchFamily="18" charset="0"/>
              </a:rPr>
              <a:t> </a:t>
            </a:r>
            <a:r>
              <a:rPr lang="en-US" sz="2000" dirty="0" err="1" smtClean="0">
                <a:latin typeface="Footlight MT Light" pitchFamily="18" charset="0"/>
              </a:rPr>
              <a:t>kebutuhan</a:t>
            </a:r>
            <a:r>
              <a:rPr lang="en-US" sz="2000" dirty="0" smtClean="0">
                <a:latin typeface="Footlight MT Light" pitchFamily="18" charset="0"/>
              </a:rPr>
              <a:t> </a:t>
            </a:r>
            <a:r>
              <a:rPr lang="en-US" sz="2000" dirty="0" err="1" smtClean="0">
                <a:latin typeface="Footlight MT Light" pitchFamily="18" charset="0"/>
              </a:rPr>
              <a:t>sehari-harinya</a:t>
            </a:r>
            <a:r>
              <a:rPr lang="en-US" sz="2000" dirty="0" smtClean="0">
                <a:latin typeface="Footlight MT Light" pitchFamily="18" charset="0"/>
              </a:rPr>
              <a:t> </a:t>
            </a:r>
            <a:r>
              <a:rPr lang="en-US" sz="2000" dirty="0" err="1" smtClean="0">
                <a:latin typeface="Footlight MT Light" pitchFamily="18" charset="0"/>
              </a:rPr>
              <a:t>dikelola</a:t>
            </a:r>
            <a:r>
              <a:rPr lang="en-US" sz="2000" dirty="0" smtClean="0">
                <a:latin typeface="Footlight MT Light" pitchFamily="18" charset="0"/>
              </a:rPr>
              <a:t> </a:t>
            </a:r>
            <a:r>
              <a:rPr lang="en-US" sz="2000" dirty="0" err="1" smtClean="0">
                <a:latin typeface="Footlight MT Light" pitchFamily="18" charset="0"/>
              </a:rPr>
              <a:t>oleh</a:t>
            </a:r>
            <a:r>
              <a:rPr lang="en-US" sz="2000" dirty="0" smtClean="0">
                <a:latin typeface="Footlight MT Light" pitchFamily="18" charset="0"/>
              </a:rPr>
              <a:t> </a:t>
            </a:r>
            <a:r>
              <a:rPr lang="en-US" sz="2000" dirty="0" err="1" smtClean="0">
                <a:latin typeface="Footlight MT Light" pitchFamily="18" charset="0"/>
              </a:rPr>
              <a:t>suatu</a:t>
            </a:r>
            <a:r>
              <a:rPr lang="en-US" sz="2000" dirty="0" smtClean="0">
                <a:latin typeface="Footlight MT Light" pitchFamily="18" charset="0"/>
              </a:rPr>
              <a:t> </a:t>
            </a:r>
            <a:r>
              <a:rPr lang="en-US" sz="2000" dirty="0" err="1" smtClean="0">
                <a:latin typeface="Footlight MT Light" pitchFamily="18" charset="0"/>
              </a:rPr>
              <a:t>lembaga</a:t>
            </a:r>
            <a:r>
              <a:rPr lang="en-US" sz="2000" dirty="0" smtClean="0">
                <a:latin typeface="Footlight MT Light" pitchFamily="18" charset="0"/>
              </a:rPr>
              <a:t>, </a:t>
            </a:r>
            <a:r>
              <a:rPr lang="en-US" sz="2000" dirty="0" err="1" smtClean="0">
                <a:latin typeface="Footlight MT Light" pitchFamily="18" charset="0"/>
              </a:rPr>
              <a:t>dan</a:t>
            </a:r>
            <a:r>
              <a:rPr lang="en-US" sz="2000" dirty="0" smtClean="0">
                <a:latin typeface="Footlight MT Light" pitchFamily="18" charset="0"/>
              </a:rPr>
              <a:t> (b) </a:t>
            </a:r>
            <a:r>
              <a:rPr lang="en-US" sz="2000" dirty="0" err="1" smtClean="0">
                <a:latin typeface="Footlight MT Light" pitchFamily="18" charset="0"/>
              </a:rPr>
              <a:t>Kelompok</a:t>
            </a:r>
            <a:r>
              <a:rPr lang="en-US" sz="2000" dirty="0" smtClean="0">
                <a:latin typeface="Footlight MT Light" pitchFamily="18" charset="0"/>
              </a:rPr>
              <a:t> </a:t>
            </a:r>
            <a:r>
              <a:rPr lang="en-US" sz="2000" dirty="0" err="1" smtClean="0">
                <a:latin typeface="Footlight MT Light" pitchFamily="18" charset="0"/>
              </a:rPr>
              <a:t>orang</a:t>
            </a:r>
            <a:r>
              <a:rPr lang="en-US" sz="2000" dirty="0" smtClean="0">
                <a:latin typeface="Footlight MT Light" pitchFamily="18" charset="0"/>
              </a:rPr>
              <a:t> yang </a:t>
            </a:r>
            <a:r>
              <a:rPr lang="en-US" sz="2000" dirty="0" err="1" smtClean="0">
                <a:latin typeface="Footlight MT Light" pitchFamily="18" charset="0"/>
              </a:rPr>
              <a:t>mondok</a:t>
            </a:r>
            <a:r>
              <a:rPr lang="en-US" sz="2000" dirty="0" smtClean="0">
                <a:latin typeface="Footlight MT Light" pitchFamily="18" charset="0"/>
              </a:rPr>
              <a:t> </a:t>
            </a:r>
            <a:r>
              <a:rPr lang="en-US" sz="2000" dirty="0" err="1" smtClean="0">
                <a:latin typeface="Footlight MT Light" pitchFamily="18" charset="0"/>
              </a:rPr>
              <a:t>dengan</a:t>
            </a:r>
            <a:r>
              <a:rPr lang="en-US" sz="2000" dirty="0" smtClean="0">
                <a:latin typeface="Footlight MT Light" pitchFamily="18" charset="0"/>
              </a:rPr>
              <a:t> </a:t>
            </a:r>
            <a:r>
              <a:rPr lang="en-US" sz="2000" dirty="0" err="1" smtClean="0">
                <a:latin typeface="Footlight MT Light" pitchFamily="18" charset="0"/>
              </a:rPr>
              <a:t>makan</a:t>
            </a:r>
            <a:r>
              <a:rPr lang="en-US" sz="2000" dirty="0" smtClean="0">
                <a:latin typeface="Footlight MT Light" pitchFamily="18" charset="0"/>
              </a:rPr>
              <a:t> (</a:t>
            </a:r>
            <a:r>
              <a:rPr lang="en-US" sz="2000" dirty="0" err="1" smtClean="0">
                <a:latin typeface="Footlight MT Light" pitchFamily="18" charset="0"/>
              </a:rPr>
              <a:t>indekos</a:t>
            </a:r>
            <a:r>
              <a:rPr lang="en-US" sz="2000" dirty="0" smtClean="0">
                <a:latin typeface="Footlight MT Light" pitchFamily="18" charset="0"/>
              </a:rPr>
              <a:t>) </a:t>
            </a:r>
            <a:r>
              <a:rPr lang="en-US" sz="2000" dirty="0" err="1" smtClean="0">
                <a:latin typeface="Footlight MT Light" pitchFamily="18" charset="0"/>
              </a:rPr>
              <a:t>dan</a:t>
            </a:r>
            <a:r>
              <a:rPr lang="en-US" sz="2000" dirty="0" smtClean="0">
                <a:latin typeface="Footlight MT Light" pitchFamily="18" charset="0"/>
              </a:rPr>
              <a:t> </a:t>
            </a:r>
            <a:r>
              <a:rPr lang="en-US" sz="2000" dirty="0" err="1" smtClean="0">
                <a:latin typeface="Footlight MT Light" pitchFamily="18" charset="0"/>
              </a:rPr>
              <a:t>berjumlah</a:t>
            </a:r>
            <a:r>
              <a:rPr lang="en-US" sz="2000" dirty="0" smtClean="0">
                <a:latin typeface="Footlight MT Light" pitchFamily="18" charset="0"/>
              </a:rPr>
              <a:t> 10 </a:t>
            </a:r>
            <a:r>
              <a:rPr lang="en-US" sz="2000" dirty="0" err="1" smtClean="0">
                <a:latin typeface="Footlight MT Light" pitchFamily="18" charset="0"/>
              </a:rPr>
              <a:t>orang</a:t>
            </a:r>
            <a:r>
              <a:rPr lang="en-US" sz="2000" dirty="0" smtClean="0">
                <a:latin typeface="Footlight MT Light" pitchFamily="18" charset="0"/>
              </a:rPr>
              <a:t> </a:t>
            </a:r>
            <a:r>
              <a:rPr lang="en-US" sz="2000" dirty="0" err="1" smtClean="0">
                <a:latin typeface="Footlight MT Light" pitchFamily="18" charset="0"/>
              </a:rPr>
              <a:t>atau</a:t>
            </a:r>
            <a:r>
              <a:rPr lang="en-US" sz="2000" dirty="0" smtClean="0">
                <a:latin typeface="Footlight MT Light" pitchFamily="18" charset="0"/>
              </a:rPr>
              <a:t> </a:t>
            </a:r>
            <a:r>
              <a:rPr lang="en-US" sz="2000" dirty="0" err="1" smtClean="0">
                <a:latin typeface="Footlight MT Light" pitchFamily="18" charset="0"/>
              </a:rPr>
              <a:t>lebih</a:t>
            </a:r>
            <a:r>
              <a:rPr lang="en-US" sz="2000" dirty="0" smtClean="0">
                <a:latin typeface="Footlight MT Light" pitchFamily="18" charset="0"/>
              </a:rPr>
              <a:t> .</a:t>
            </a:r>
            <a:endParaRPr lang="en-US" sz="2000" dirty="0">
              <a:latin typeface="Footlight MT Light"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1438" y="0"/>
            <a:ext cx="8229600" cy="628650"/>
          </a:xfrm>
        </p:spPr>
        <p:txBody>
          <a:bodyPr/>
          <a:lstStyle/>
          <a:p>
            <a:pPr algn="l" eaLnBrk="1" hangingPunct="1"/>
            <a:r>
              <a:rPr lang="en-US" sz="2800" b="1" smtClean="0"/>
              <a:t>Sifat dari perilaku konsumen:</a:t>
            </a:r>
            <a:endParaRPr lang="en-US" sz="2800" smtClean="0"/>
          </a:p>
        </p:txBody>
      </p:sp>
      <p:sp>
        <p:nvSpPr>
          <p:cNvPr id="18435" name="Rectangle 3"/>
          <p:cNvSpPr>
            <a:spLocks noGrp="1" noChangeArrowheads="1"/>
          </p:cNvSpPr>
          <p:nvPr>
            <p:ph idx="1"/>
          </p:nvPr>
        </p:nvSpPr>
        <p:spPr>
          <a:xfrm>
            <a:off x="214313" y="500063"/>
            <a:ext cx="8643937" cy="5167312"/>
          </a:xfrm>
        </p:spPr>
        <p:txBody>
          <a:bodyPr/>
          <a:lstStyle/>
          <a:p>
            <a:pPr algn="just" eaLnBrk="1" hangingPunct="1">
              <a:lnSpc>
                <a:spcPct val="150000"/>
              </a:lnSpc>
              <a:spcBef>
                <a:spcPct val="0"/>
              </a:spcBef>
              <a:buFontTx/>
              <a:buAutoNum type="arabicPeriod"/>
            </a:pPr>
            <a:r>
              <a:rPr lang="en-US" sz="1800" b="1" i="1" smtClean="0">
                <a:latin typeface="Bell MT" pitchFamily="18" charset="0"/>
              </a:rPr>
              <a:t>Consumer Behavior Is Dynamic</a:t>
            </a:r>
          </a:p>
          <a:p>
            <a:pPr algn="just" eaLnBrk="1" hangingPunct="1">
              <a:lnSpc>
                <a:spcPct val="150000"/>
              </a:lnSpc>
              <a:spcBef>
                <a:spcPct val="0"/>
              </a:spcBef>
              <a:buFontTx/>
              <a:buNone/>
            </a:pPr>
            <a:r>
              <a:rPr lang="en-US" sz="1800" smtClean="0">
                <a:latin typeface="Bell MT" pitchFamily="18" charset="0"/>
              </a:rPr>
              <a:t>       Perilaku konsumen dikatakan dinamis karena proses berpikir, merasakan, dan aksi dari setiap individu konsumen, kelompok konsumen, dan perhimpunan besar konsumen selalu berubah secara konstan. Suatu strategi dapat berhasil pada suatu saat dan tempat tertentu tapi gagal pada saat dan tempat lain. Karena itu suatu perusahaan harus senantiasa melakukan inovasi-inovasi secara berkala untuk meraih konsumennya.</a:t>
            </a:r>
          </a:p>
          <a:p>
            <a:pPr algn="just" eaLnBrk="1" hangingPunct="1">
              <a:lnSpc>
                <a:spcPct val="150000"/>
              </a:lnSpc>
              <a:spcBef>
                <a:spcPct val="0"/>
              </a:spcBef>
              <a:buFontTx/>
              <a:buNone/>
            </a:pPr>
            <a:r>
              <a:rPr lang="en-US" sz="1800" b="1" smtClean="0">
                <a:latin typeface="Bell MT" pitchFamily="18" charset="0"/>
              </a:rPr>
              <a:t>2.  </a:t>
            </a:r>
            <a:r>
              <a:rPr lang="en-US" sz="1800" b="1" i="1" smtClean="0">
                <a:latin typeface="Bell MT" pitchFamily="18" charset="0"/>
              </a:rPr>
              <a:t>Consumer Behavior Involves Interactions</a:t>
            </a:r>
          </a:p>
          <a:p>
            <a:pPr algn="just" eaLnBrk="1" hangingPunct="1">
              <a:lnSpc>
                <a:spcPct val="150000"/>
              </a:lnSpc>
              <a:spcBef>
                <a:spcPct val="0"/>
              </a:spcBef>
              <a:buFontTx/>
              <a:buNone/>
            </a:pPr>
            <a:r>
              <a:rPr lang="en-US" sz="1800" smtClean="0">
                <a:latin typeface="Bell MT" pitchFamily="18" charset="0"/>
              </a:rPr>
              <a:t>      Dalam perilaku konsumen terdapat interaksi antara pemikiran, perasaan, dan tindakan manusia, serta lingkungan. Semakin dalam suatu perusahaan memahami bagaimana interaksi tersebut mempengaruhi konsumen semakin baik perusahaan tersebut dalam memuaskan kebutuhan dan keinginan konsumen serta memberikan value atau nilai bagi konsumen.</a:t>
            </a:r>
          </a:p>
          <a:p>
            <a:pPr algn="just" eaLnBrk="1" hangingPunct="1">
              <a:lnSpc>
                <a:spcPct val="150000"/>
              </a:lnSpc>
              <a:spcBef>
                <a:spcPct val="0"/>
              </a:spcBef>
              <a:buFontTx/>
              <a:buNone/>
            </a:pPr>
            <a:r>
              <a:rPr lang="en-US" sz="1800" b="1" i="1" smtClean="0">
                <a:latin typeface="Bell MT" pitchFamily="18" charset="0"/>
              </a:rPr>
              <a:t>3.  Consumer Behavior Involves Exchange</a:t>
            </a:r>
          </a:p>
          <a:p>
            <a:pPr algn="just" eaLnBrk="1" hangingPunct="1">
              <a:lnSpc>
                <a:spcPct val="150000"/>
              </a:lnSpc>
              <a:spcBef>
                <a:spcPct val="0"/>
              </a:spcBef>
              <a:buFontTx/>
              <a:buNone/>
            </a:pPr>
            <a:r>
              <a:rPr lang="en-US" sz="1800" smtClean="0">
                <a:latin typeface="Bell MT" pitchFamily="18" charset="0"/>
              </a:rPr>
              <a:t>      Perilaku konsumen melibatkan pertukaran antara manusia. Dalam kata lain seseorang memberikan sesuatu untuk orang lain dan menerima sesuatu sebagai gantinya.</a:t>
            </a:r>
          </a:p>
          <a:p>
            <a:pPr algn="just" eaLnBrk="1" hangingPunct="1">
              <a:lnSpc>
                <a:spcPct val="150000"/>
              </a:lnSpc>
              <a:spcBef>
                <a:spcPct val="0"/>
              </a:spcBef>
              <a:buFontTx/>
              <a:buNone/>
            </a:pPr>
            <a:r>
              <a:rPr lang="en-US" sz="1800" smtClean="0">
                <a:latin typeface="Bell MT" pitchFamily="18" charset="0"/>
              </a:rPr>
              <a:t/>
            </a:r>
            <a:br>
              <a:rPr lang="en-US" sz="1800" smtClean="0">
                <a:latin typeface="Bell MT" pitchFamily="18" charset="0"/>
              </a:rPr>
            </a:br>
            <a:endParaRPr lang="en-US" sz="1800" smtClean="0">
              <a:latin typeface="Bell MT" pitchFamily="18" charset="0"/>
            </a:endParaRP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2"/>
          <p:cNvSpPr>
            <a:spLocks noGrp="1"/>
          </p:cNvSpPr>
          <p:nvPr>
            <p:ph type="title"/>
          </p:nvPr>
        </p:nvSpPr>
        <p:spPr>
          <a:xfrm>
            <a:off x="457200" y="152400"/>
            <a:ext cx="8229600" cy="1704975"/>
          </a:xfrm>
        </p:spPr>
        <p:txBody>
          <a:bodyPr/>
          <a:lstStyle/>
          <a:p>
            <a:pPr eaLnBrk="1" hangingPunct="1"/>
            <a:r>
              <a:rPr lang="en-US" sz="2800" smtClean="0">
                <a:latin typeface="Freestyle Script" pitchFamily="66" charset="0"/>
              </a:rPr>
              <a:t>Peranan Anggota Keluarga</a:t>
            </a:r>
            <a:br>
              <a:rPr lang="en-US" sz="2800" smtClean="0">
                <a:latin typeface="Freestyle Script" pitchFamily="66" charset="0"/>
              </a:rPr>
            </a:br>
            <a:r>
              <a:rPr lang="en-US" sz="2800" smtClean="0"/>
              <a:t>Dalam Pengambilan Keputusan Pembelian</a:t>
            </a:r>
          </a:p>
        </p:txBody>
      </p:sp>
      <p:sp>
        <p:nvSpPr>
          <p:cNvPr id="175107" name="TextBox 3"/>
          <p:cNvSpPr txBox="1">
            <a:spLocks noChangeArrowheads="1"/>
          </p:cNvSpPr>
          <p:nvPr/>
        </p:nvSpPr>
        <p:spPr bwMode="auto">
          <a:xfrm>
            <a:off x="3429000" y="2000250"/>
            <a:ext cx="1714500" cy="461963"/>
          </a:xfrm>
          <a:prstGeom prst="rect">
            <a:avLst/>
          </a:prstGeom>
          <a:solidFill>
            <a:srgbClr val="66FF66"/>
          </a:solidFill>
          <a:ln w="9525">
            <a:noFill/>
            <a:miter lim="800000"/>
            <a:headEnd/>
            <a:tailEnd/>
          </a:ln>
        </p:spPr>
        <p:txBody>
          <a:bodyPr>
            <a:spAutoFit/>
          </a:bodyPr>
          <a:lstStyle/>
          <a:p>
            <a:pPr algn="ctr" eaLnBrk="0" hangingPunct="0"/>
            <a:r>
              <a:rPr lang="en-US" sz="2400">
                <a:solidFill>
                  <a:srgbClr val="002060"/>
                </a:solidFill>
                <a:latin typeface="Poor Richard" pitchFamily="18" charset="0"/>
              </a:rPr>
              <a:t>1.  Initiator</a:t>
            </a:r>
          </a:p>
        </p:txBody>
      </p:sp>
      <p:sp>
        <p:nvSpPr>
          <p:cNvPr id="175108" name="TextBox 4"/>
          <p:cNvSpPr txBox="1">
            <a:spLocks noChangeArrowheads="1"/>
          </p:cNvSpPr>
          <p:nvPr/>
        </p:nvSpPr>
        <p:spPr bwMode="auto">
          <a:xfrm>
            <a:off x="1058863" y="4572000"/>
            <a:ext cx="2071687" cy="461963"/>
          </a:xfrm>
          <a:prstGeom prst="rect">
            <a:avLst/>
          </a:prstGeom>
          <a:solidFill>
            <a:srgbClr val="66FF66"/>
          </a:solidFill>
          <a:ln w="9525">
            <a:noFill/>
            <a:miter lim="800000"/>
            <a:headEnd/>
            <a:tailEnd/>
          </a:ln>
        </p:spPr>
        <p:txBody>
          <a:bodyPr>
            <a:spAutoFit/>
          </a:bodyPr>
          <a:lstStyle/>
          <a:p>
            <a:pPr eaLnBrk="0" hangingPunct="0"/>
            <a:r>
              <a:rPr lang="en-US" sz="2400">
                <a:solidFill>
                  <a:srgbClr val="002060"/>
                </a:solidFill>
                <a:latin typeface="Poor Richard" pitchFamily="18" charset="0"/>
              </a:rPr>
              <a:t>3.  Gatekeeper</a:t>
            </a:r>
          </a:p>
        </p:txBody>
      </p:sp>
      <p:sp>
        <p:nvSpPr>
          <p:cNvPr id="175109" name="TextBox 5"/>
          <p:cNvSpPr txBox="1">
            <a:spLocks noChangeArrowheads="1"/>
          </p:cNvSpPr>
          <p:nvPr/>
        </p:nvSpPr>
        <p:spPr bwMode="auto">
          <a:xfrm>
            <a:off x="1285875" y="3071813"/>
            <a:ext cx="1857375" cy="461962"/>
          </a:xfrm>
          <a:prstGeom prst="rect">
            <a:avLst/>
          </a:prstGeom>
          <a:solidFill>
            <a:srgbClr val="66FF66"/>
          </a:solidFill>
          <a:ln w="9525">
            <a:noFill/>
            <a:miter lim="800000"/>
            <a:headEnd/>
            <a:tailEnd/>
          </a:ln>
        </p:spPr>
        <p:txBody>
          <a:bodyPr>
            <a:spAutoFit/>
          </a:bodyPr>
          <a:lstStyle/>
          <a:p>
            <a:pPr eaLnBrk="0" hangingPunct="0"/>
            <a:r>
              <a:rPr lang="en-US" sz="2400">
                <a:solidFill>
                  <a:srgbClr val="002060"/>
                </a:solidFill>
                <a:latin typeface="Poor Richard" pitchFamily="18" charset="0"/>
              </a:rPr>
              <a:t>2. </a:t>
            </a:r>
            <a:r>
              <a:rPr lang="en-US" sz="2400">
                <a:latin typeface="Poor Richard" pitchFamily="18" charset="0"/>
              </a:rPr>
              <a:t> </a:t>
            </a:r>
            <a:r>
              <a:rPr lang="en-US" sz="2400">
                <a:solidFill>
                  <a:srgbClr val="002060"/>
                </a:solidFill>
                <a:latin typeface="Poor Richard" pitchFamily="18" charset="0"/>
              </a:rPr>
              <a:t>Influencer</a:t>
            </a:r>
          </a:p>
        </p:txBody>
      </p:sp>
      <p:sp>
        <p:nvSpPr>
          <p:cNvPr id="175110" name="TextBox 7"/>
          <p:cNvSpPr txBox="1">
            <a:spLocks noChangeArrowheads="1"/>
          </p:cNvSpPr>
          <p:nvPr/>
        </p:nvSpPr>
        <p:spPr bwMode="auto">
          <a:xfrm>
            <a:off x="3500438" y="5643563"/>
            <a:ext cx="1714500" cy="461962"/>
          </a:xfrm>
          <a:prstGeom prst="rect">
            <a:avLst/>
          </a:prstGeom>
          <a:solidFill>
            <a:srgbClr val="66FF66"/>
          </a:solidFill>
          <a:ln w="9525">
            <a:noFill/>
            <a:miter lim="800000"/>
            <a:headEnd/>
            <a:tailEnd/>
          </a:ln>
        </p:spPr>
        <p:txBody>
          <a:bodyPr>
            <a:spAutoFit/>
          </a:bodyPr>
          <a:lstStyle/>
          <a:p>
            <a:pPr algn="ctr" eaLnBrk="0" hangingPunct="0"/>
            <a:r>
              <a:rPr lang="en-US" sz="2400">
                <a:solidFill>
                  <a:srgbClr val="002060"/>
                </a:solidFill>
                <a:latin typeface="Poor Richard" pitchFamily="18" charset="0"/>
              </a:rPr>
              <a:t>4.  Decider</a:t>
            </a:r>
          </a:p>
        </p:txBody>
      </p:sp>
      <p:sp>
        <p:nvSpPr>
          <p:cNvPr id="175111" name="TextBox 8"/>
          <p:cNvSpPr txBox="1">
            <a:spLocks noChangeArrowheads="1"/>
          </p:cNvSpPr>
          <p:nvPr/>
        </p:nvSpPr>
        <p:spPr bwMode="auto">
          <a:xfrm>
            <a:off x="5143500" y="4643438"/>
            <a:ext cx="1714500" cy="461962"/>
          </a:xfrm>
          <a:prstGeom prst="rect">
            <a:avLst/>
          </a:prstGeom>
          <a:solidFill>
            <a:srgbClr val="66FF66"/>
          </a:solidFill>
          <a:ln w="9525">
            <a:noFill/>
            <a:miter lim="800000"/>
            <a:headEnd/>
            <a:tailEnd/>
          </a:ln>
        </p:spPr>
        <p:txBody>
          <a:bodyPr>
            <a:spAutoFit/>
          </a:bodyPr>
          <a:lstStyle/>
          <a:p>
            <a:pPr algn="ctr" eaLnBrk="0" hangingPunct="0"/>
            <a:r>
              <a:rPr lang="en-US" sz="2400">
                <a:solidFill>
                  <a:srgbClr val="002060"/>
                </a:solidFill>
                <a:latin typeface="Poor Richard" pitchFamily="18" charset="0"/>
              </a:rPr>
              <a:t>5.  Buyer</a:t>
            </a:r>
          </a:p>
        </p:txBody>
      </p:sp>
      <p:sp>
        <p:nvSpPr>
          <p:cNvPr id="175112" name="TextBox 9"/>
          <p:cNvSpPr txBox="1">
            <a:spLocks noChangeArrowheads="1"/>
          </p:cNvSpPr>
          <p:nvPr/>
        </p:nvSpPr>
        <p:spPr bwMode="auto">
          <a:xfrm>
            <a:off x="5072063" y="3143250"/>
            <a:ext cx="1714500" cy="461963"/>
          </a:xfrm>
          <a:prstGeom prst="rect">
            <a:avLst/>
          </a:prstGeom>
          <a:solidFill>
            <a:srgbClr val="66FF66"/>
          </a:solidFill>
          <a:ln w="9525">
            <a:noFill/>
            <a:miter lim="800000"/>
            <a:headEnd/>
            <a:tailEnd/>
          </a:ln>
        </p:spPr>
        <p:txBody>
          <a:bodyPr>
            <a:spAutoFit/>
          </a:bodyPr>
          <a:lstStyle/>
          <a:p>
            <a:pPr algn="ctr" eaLnBrk="0" hangingPunct="0"/>
            <a:r>
              <a:rPr lang="en-US" sz="2400">
                <a:solidFill>
                  <a:srgbClr val="002060"/>
                </a:solidFill>
                <a:latin typeface="Poor Richard" pitchFamily="18" charset="0"/>
              </a:rPr>
              <a:t>6.   User</a:t>
            </a:r>
          </a:p>
        </p:txBody>
      </p:sp>
      <p:sp>
        <p:nvSpPr>
          <p:cNvPr id="17" name="Down Arrow 16"/>
          <p:cNvSpPr/>
          <p:nvPr/>
        </p:nvSpPr>
        <p:spPr>
          <a:xfrm rot="2803417">
            <a:off x="2509044" y="2199481"/>
            <a:ext cx="738188" cy="930275"/>
          </a:xfrm>
          <a:prstGeom prst="downArrow">
            <a:avLst>
              <a:gd name="adj1" fmla="val 50000"/>
              <a:gd name="adj2" fmla="val 4131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8" name="Down Arrow 17"/>
          <p:cNvSpPr/>
          <p:nvPr/>
        </p:nvSpPr>
        <p:spPr>
          <a:xfrm rot="10800000">
            <a:off x="5572125" y="3643313"/>
            <a:ext cx="738188" cy="930275"/>
          </a:xfrm>
          <a:prstGeom prst="downArrow">
            <a:avLst>
              <a:gd name="adj1" fmla="val 50000"/>
              <a:gd name="adj2" fmla="val 4131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9" name="Down Arrow 18"/>
          <p:cNvSpPr/>
          <p:nvPr/>
        </p:nvSpPr>
        <p:spPr>
          <a:xfrm>
            <a:off x="1793875" y="3622675"/>
            <a:ext cx="738188" cy="930275"/>
          </a:xfrm>
          <a:prstGeom prst="downArrow">
            <a:avLst>
              <a:gd name="adj1" fmla="val 50000"/>
              <a:gd name="adj2" fmla="val 4131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0" name="Down Arrow 19"/>
          <p:cNvSpPr/>
          <p:nvPr/>
        </p:nvSpPr>
        <p:spPr>
          <a:xfrm rot="18413372">
            <a:off x="2591594" y="5190331"/>
            <a:ext cx="738188" cy="930275"/>
          </a:xfrm>
          <a:prstGeom prst="downArrow">
            <a:avLst>
              <a:gd name="adj1" fmla="val 50000"/>
              <a:gd name="adj2" fmla="val 4131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1" name="Down Arrow 20"/>
          <p:cNvSpPr/>
          <p:nvPr/>
        </p:nvSpPr>
        <p:spPr>
          <a:xfrm rot="13889417">
            <a:off x="5414169" y="5263356"/>
            <a:ext cx="738188" cy="930275"/>
          </a:xfrm>
          <a:prstGeom prst="downArrow">
            <a:avLst>
              <a:gd name="adj1" fmla="val 50000"/>
              <a:gd name="adj2" fmla="val 4131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2" name="Down Arrow 21"/>
          <p:cNvSpPr/>
          <p:nvPr/>
        </p:nvSpPr>
        <p:spPr>
          <a:xfrm rot="8211497">
            <a:off x="5360988" y="2127250"/>
            <a:ext cx="738187" cy="930275"/>
          </a:xfrm>
          <a:prstGeom prst="downArrow">
            <a:avLst>
              <a:gd name="adj1" fmla="val 50000"/>
              <a:gd name="adj2" fmla="val 4131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le 2"/>
          <p:cNvSpPr>
            <a:spLocks noGrp="1"/>
          </p:cNvSpPr>
          <p:nvPr>
            <p:ph type="title"/>
          </p:nvPr>
        </p:nvSpPr>
        <p:spPr>
          <a:xfrm>
            <a:off x="457200" y="152400"/>
            <a:ext cx="8229600" cy="990600"/>
          </a:xfrm>
        </p:spPr>
        <p:txBody>
          <a:bodyPr/>
          <a:lstStyle/>
          <a:p>
            <a:pPr eaLnBrk="1" hangingPunct="1"/>
            <a:r>
              <a:rPr lang="en-US" sz="3600" smtClean="0">
                <a:latin typeface="Blackadder ITC" pitchFamily="82" charset="0"/>
              </a:rPr>
              <a:t>Keluarga  dan Studi  Perilaku  Konsumen</a:t>
            </a:r>
          </a:p>
        </p:txBody>
      </p:sp>
      <p:sp>
        <p:nvSpPr>
          <p:cNvPr id="2" name="Content Placeholder 1"/>
          <p:cNvSpPr>
            <a:spLocks noGrp="1"/>
          </p:cNvSpPr>
          <p:nvPr>
            <p:ph idx="1"/>
          </p:nvPr>
        </p:nvSpPr>
        <p:spPr>
          <a:xfrm>
            <a:off x="457200" y="1214438"/>
            <a:ext cx="8229600" cy="4911725"/>
          </a:xfrm>
        </p:spPr>
        <p:txBody>
          <a:bodyPr rtlCol="0">
            <a:normAutofit/>
          </a:bodyPr>
          <a:lstStyle/>
          <a:p>
            <a:pPr algn="just" eaLnBrk="1" fontAlgn="auto" hangingPunct="1">
              <a:lnSpc>
                <a:spcPct val="150000"/>
              </a:lnSpc>
              <a:spcBef>
                <a:spcPts val="0"/>
              </a:spcBef>
              <a:spcAft>
                <a:spcPts val="0"/>
              </a:spcAft>
              <a:buFont typeface="Wingdings 2" pitchFamily="18" charset="2"/>
              <a:buBlip>
                <a:blip r:embed="rId2"/>
              </a:buBlip>
              <a:defRPr/>
            </a:pPr>
            <a:r>
              <a:rPr lang="en-US" sz="2000" dirty="0" err="1" smtClean="0">
                <a:latin typeface="+mj-lt"/>
              </a:rPr>
              <a:t>Rumah</a:t>
            </a:r>
            <a:r>
              <a:rPr lang="en-US" sz="2000" dirty="0" smtClean="0">
                <a:latin typeface="+mj-lt"/>
              </a:rPr>
              <a:t> </a:t>
            </a:r>
            <a:r>
              <a:rPr lang="en-US" sz="2000" dirty="0" err="1" smtClean="0">
                <a:latin typeface="+mj-lt"/>
              </a:rPr>
              <a:t>tangga</a:t>
            </a:r>
            <a:r>
              <a:rPr lang="en-US" sz="2000" dirty="0" smtClean="0">
                <a:latin typeface="+mj-lt"/>
              </a:rPr>
              <a:t> </a:t>
            </a:r>
            <a:r>
              <a:rPr lang="en-US" sz="2000" dirty="0" err="1" smtClean="0">
                <a:latin typeface="+mj-lt"/>
              </a:rPr>
              <a:t>tidak</a:t>
            </a:r>
            <a:r>
              <a:rPr lang="en-US" sz="2000" dirty="0" smtClean="0">
                <a:latin typeface="+mj-lt"/>
              </a:rPr>
              <a:t> </a:t>
            </a:r>
            <a:r>
              <a:rPr lang="en-US" sz="2000" dirty="0" err="1" smtClean="0">
                <a:latin typeface="+mj-lt"/>
              </a:rPr>
              <a:t>selalu</a:t>
            </a:r>
            <a:r>
              <a:rPr lang="en-US" sz="2000" dirty="0" smtClean="0">
                <a:latin typeface="+mj-lt"/>
              </a:rPr>
              <a:t> </a:t>
            </a:r>
            <a:r>
              <a:rPr lang="en-US" sz="2000" dirty="0" err="1" smtClean="0">
                <a:latin typeface="+mj-lt"/>
              </a:rPr>
              <a:t>berisi</a:t>
            </a:r>
            <a:r>
              <a:rPr lang="en-US" sz="2000" dirty="0" smtClean="0">
                <a:latin typeface="+mj-lt"/>
              </a:rPr>
              <a:t> </a:t>
            </a:r>
            <a:r>
              <a:rPr lang="en-US" sz="2000" dirty="0" err="1" smtClean="0">
                <a:latin typeface="+mj-lt"/>
              </a:rPr>
              <a:t>anggota</a:t>
            </a:r>
            <a:r>
              <a:rPr lang="en-US" sz="2000" dirty="0" smtClean="0">
                <a:latin typeface="+mj-lt"/>
              </a:rPr>
              <a:t> </a:t>
            </a:r>
            <a:r>
              <a:rPr lang="en-US" sz="2000" dirty="0" err="1" smtClean="0">
                <a:latin typeface="+mj-lt"/>
              </a:rPr>
              <a:t>masyarakat</a:t>
            </a:r>
            <a:r>
              <a:rPr lang="en-US" sz="2000" dirty="0" smtClean="0">
                <a:latin typeface="+mj-lt"/>
              </a:rPr>
              <a:t> </a:t>
            </a:r>
            <a:r>
              <a:rPr lang="en-US" sz="2000" dirty="0" err="1" smtClean="0">
                <a:latin typeface="+mj-lt"/>
              </a:rPr>
              <a:t>yg</a:t>
            </a:r>
            <a:r>
              <a:rPr lang="en-US" sz="2000" dirty="0" smtClean="0">
                <a:latin typeface="+mj-lt"/>
              </a:rPr>
              <a:t> </a:t>
            </a:r>
            <a:r>
              <a:rPr lang="en-US" sz="2000" dirty="0" err="1" smtClean="0">
                <a:latin typeface="+mj-lt"/>
              </a:rPr>
              <a:t>diikat</a:t>
            </a:r>
            <a:r>
              <a:rPr lang="en-US" sz="2000" dirty="0" smtClean="0">
                <a:latin typeface="+mj-lt"/>
              </a:rPr>
              <a:t> </a:t>
            </a:r>
            <a:r>
              <a:rPr lang="en-US" sz="2000" dirty="0" err="1" smtClean="0">
                <a:latin typeface="+mj-lt"/>
              </a:rPr>
              <a:t>oleh</a:t>
            </a:r>
            <a:r>
              <a:rPr lang="en-US" sz="2000" dirty="0" smtClean="0">
                <a:latin typeface="+mj-lt"/>
              </a:rPr>
              <a:t> </a:t>
            </a:r>
            <a:r>
              <a:rPr lang="en-US" sz="2000" dirty="0" err="1" smtClean="0">
                <a:latin typeface="+mj-lt"/>
              </a:rPr>
              <a:t>hubungan</a:t>
            </a:r>
            <a:r>
              <a:rPr lang="en-US" sz="2000" dirty="0" smtClean="0">
                <a:latin typeface="+mj-lt"/>
              </a:rPr>
              <a:t> </a:t>
            </a:r>
            <a:r>
              <a:rPr lang="en-US" sz="2000" dirty="0" err="1" smtClean="0">
                <a:latin typeface="+mj-lt"/>
              </a:rPr>
              <a:t>keluarga</a:t>
            </a:r>
            <a:r>
              <a:rPr lang="en-US" sz="2000" dirty="0" smtClean="0">
                <a:latin typeface="+mj-lt"/>
              </a:rPr>
              <a:t>. </a:t>
            </a:r>
            <a:r>
              <a:rPr lang="en-US" sz="2000" dirty="0" err="1" smtClean="0">
                <a:latin typeface="+mj-lt"/>
              </a:rPr>
              <a:t>Dengan</a:t>
            </a:r>
            <a:r>
              <a:rPr lang="en-US" sz="2000" dirty="0" smtClean="0">
                <a:latin typeface="+mj-lt"/>
              </a:rPr>
              <a:t> </a:t>
            </a:r>
            <a:r>
              <a:rPr lang="en-US" sz="2000" dirty="0" err="1" smtClean="0">
                <a:latin typeface="+mj-lt"/>
              </a:rPr>
              <a:t>demikian</a:t>
            </a:r>
            <a:r>
              <a:rPr lang="en-US" sz="2000" dirty="0" smtClean="0">
                <a:latin typeface="+mj-lt"/>
              </a:rPr>
              <a:t>,  </a:t>
            </a:r>
            <a:r>
              <a:rPr lang="en-US" sz="2000" dirty="0" err="1" smtClean="0">
                <a:latin typeface="+mj-lt"/>
              </a:rPr>
              <a:t>ada</a:t>
            </a:r>
            <a:r>
              <a:rPr lang="en-US" sz="2000" dirty="0" smtClean="0">
                <a:latin typeface="+mj-lt"/>
              </a:rPr>
              <a:t> </a:t>
            </a:r>
            <a:r>
              <a:rPr lang="en-US" sz="2000" dirty="0" err="1" smtClean="0">
                <a:latin typeface="+mj-lt"/>
              </a:rPr>
              <a:t>rumah</a:t>
            </a:r>
            <a:r>
              <a:rPr lang="en-US" sz="2000" dirty="0" smtClean="0">
                <a:latin typeface="+mj-lt"/>
              </a:rPr>
              <a:t> </a:t>
            </a:r>
            <a:r>
              <a:rPr lang="en-US" sz="2000" dirty="0" err="1" smtClean="0">
                <a:latin typeface="+mj-lt"/>
              </a:rPr>
              <a:t>tangga</a:t>
            </a:r>
            <a:r>
              <a:rPr lang="en-US" sz="2000" dirty="0" smtClean="0">
                <a:latin typeface="+mj-lt"/>
              </a:rPr>
              <a:t> </a:t>
            </a:r>
            <a:r>
              <a:rPr lang="en-US" sz="2000" dirty="0" err="1" smtClean="0">
                <a:latin typeface="+mj-lt"/>
              </a:rPr>
              <a:t>yg</a:t>
            </a:r>
            <a:r>
              <a:rPr lang="en-US" sz="2000" dirty="0" smtClean="0">
                <a:latin typeface="+mj-lt"/>
              </a:rPr>
              <a:t> </a:t>
            </a:r>
            <a:r>
              <a:rPr lang="en-US" sz="2000" dirty="0" err="1" smtClean="0">
                <a:latin typeface="+mj-lt"/>
              </a:rPr>
              <a:t>bukan</a:t>
            </a:r>
            <a:r>
              <a:rPr lang="en-US" sz="2000" dirty="0" smtClean="0">
                <a:latin typeface="+mj-lt"/>
              </a:rPr>
              <a:t> </a:t>
            </a:r>
            <a:r>
              <a:rPr lang="en-US" sz="2000" dirty="0" err="1" smtClean="0">
                <a:latin typeface="+mj-lt"/>
              </a:rPr>
              <a:t>keluarga</a:t>
            </a:r>
            <a:r>
              <a:rPr lang="en-US" sz="2000" dirty="0" smtClean="0">
                <a:latin typeface="+mj-lt"/>
              </a:rPr>
              <a:t> (</a:t>
            </a:r>
            <a:r>
              <a:rPr lang="en-US" sz="2000" i="1" dirty="0" smtClean="0">
                <a:latin typeface="+mj-lt"/>
              </a:rPr>
              <a:t>nonfamily household</a:t>
            </a:r>
            <a:r>
              <a:rPr lang="en-US" sz="2000" dirty="0" smtClean="0">
                <a:latin typeface="+mj-lt"/>
              </a:rPr>
              <a:t>), </a:t>
            </a:r>
            <a:r>
              <a:rPr lang="en-US" sz="2000" dirty="0" err="1" smtClean="0">
                <a:latin typeface="+mj-lt"/>
              </a:rPr>
              <a:t>misal</a:t>
            </a:r>
            <a:r>
              <a:rPr lang="en-US" sz="2000" dirty="0" smtClean="0">
                <a:latin typeface="+mj-lt"/>
              </a:rPr>
              <a:t>: </a:t>
            </a:r>
            <a:r>
              <a:rPr lang="en-US" sz="2000" dirty="0" err="1" smtClean="0">
                <a:latin typeface="+mj-lt"/>
              </a:rPr>
              <a:t>sekelompok</a:t>
            </a:r>
            <a:r>
              <a:rPr lang="en-US" sz="2000" dirty="0" smtClean="0">
                <a:latin typeface="+mj-lt"/>
              </a:rPr>
              <a:t>  </a:t>
            </a:r>
            <a:r>
              <a:rPr lang="en-US" sz="2000" dirty="0" err="1" smtClean="0">
                <a:latin typeface="+mj-lt"/>
              </a:rPr>
              <a:t>mahasiswa</a:t>
            </a:r>
            <a:r>
              <a:rPr lang="en-US" sz="2000" dirty="0" smtClean="0">
                <a:latin typeface="+mj-lt"/>
              </a:rPr>
              <a:t> yang  </a:t>
            </a:r>
            <a:r>
              <a:rPr lang="en-US" sz="2000" dirty="0" err="1" smtClean="0">
                <a:latin typeface="+mj-lt"/>
              </a:rPr>
              <a:t>tinggal</a:t>
            </a:r>
            <a:r>
              <a:rPr lang="en-US" sz="2000" dirty="0" smtClean="0">
                <a:latin typeface="+mj-lt"/>
              </a:rPr>
              <a:t> </a:t>
            </a:r>
            <a:r>
              <a:rPr lang="en-US" sz="2000" dirty="0" err="1" smtClean="0">
                <a:latin typeface="+mj-lt"/>
              </a:rPr>
              <a:t>bersama</a:t>
            </a:r>
            <a:r>
              <a:rPr lang="en-US" sz="2000" dirty="0" smtClean="0">
                <a:latin typeface="+mj-lt"/>
              </a:rPr>
              <a:t> </a:t>
            </a:r>
            <a:r>
              <a:rPr lang="en-US" sz="2000" dirty="0" err="1" smtClean="0">
                <a:latin typeface="+mj-lt"/>
              </a:rPr>
              <a:t>dlm</a:t>
            </a:r>
            <a:r>
              <a:rPr lang="en-US" sz="2000" dirty="0" smtClean="0">
                <a:latin typeface="+mj-lt"/>
              </a:rPr>
              <a:t> </a:t>
            </a:r>
            <a:r>
              <a:rPr lang="en-US" sz="2000" dirty="0" err="1" smtClean="0">
                <a:latin typeface="+mj-lt"/>
              </a:rPr>
              <a:t>satu</a:t>
            </a:r>
            <a:r>
              <a:rPr lang="en-US" sz="2000" dirty="0" smtClean="0">
                <a:latin typeface="+mj-lt"/>
              </a:rPr>
              <a:t> </a:t>
            </a:r>
            <a:r>
              <a:rPr lang="en-US" sz="2000" dirty="0" err="1" smtClean="0">
                <a:latin typeface="+mj-lt"/>
              </a:rPr>
              <a:t>rumah</a:t>
            </a:r>
            <a:r>
              <a:rPr lang="en-US" sz="2000" dirty="0" smtClean="0">
                <a:latin typeface="+mj-lt"/>
              </a:rPr>
              <a:t>. </a:t>
            </a:r>
            <a:r>
              <a:rPr lang="en-US" sz="2000" dirty="0" err="1" smtClean="0">
                <a:latin typeface="+mj-lt"/>
              </a:rPr>
              <a:t>Dlm</a:t>
            </a:r>
            <a:r>
              <a:rPr lang="en-US" sz="2000" dirty="0" smtClean="0">
                <a:latin typeface="+mj-lt"/>
              </a:rPr>
              <a:t> </a:t>
            </a:r>
            <a:r>
              <a:rPr lang="en-US" sz="2000" dirty="0" err="1" smtClean="0">
                <a:latin typeface="+mj-lt"/>
              </a:rPr>
              <a:t>hal</a:t>
            </a:r>
            <a:r>
              <a:rPr lang="en-US" sz="2000" dirty="0" smtClean="0">
                <a:latin typeface="+mj-lt"/>
              </a:rPr>
              <a:t> </a:t>
            </a:r>
            <a:r>
              <a:rPr lang="en-US" sz="2000" dirty="0" err="1" smtClean="0">
                <a:latin typeface="+mj-lt"/>
              </a:rPr>
              <a:t>itu</a:t>
            </a:r>
            <a:r>
              <a:rPr lang="en-US" sz="2000" dirty="0" smtClean="0">
                <a:latin typeface="+mj-lt"/>
              </a:rPr>
              <a:t> </a:t>
            </a:r>
            <a:r>
              <a:rPr lang="en-US" sz="2000" dirty="0" err="1" smtClean="0">
                <a:latin typeface="+mj-lt"/>
              </a:rPr>
              <a:t>mereka</a:t>
            </a:r>
            <a:r>
              <a:rPr lang="en-US" sz="2000" dirty="0" smtClean="0">
                <a:latin typeface="+mj-lt"/>
              </a:rPr>
              <a:t> </a:t>
            </a:r>
            <a:r>
              <a:rPr lang="en-US" sz="2000" dirty="0" err="1" smtClean="0">
                <a:latin typeface="+mj-lt"/>
              </a:rPr>
              <a:t>bisa</a:t>
            </a:r>
            <a:r>
              <a:rPr lang="en-US" sz="2000" dirty="0" smtClean="0">
                <a:latin typeface="+mj-lt"/>
              </a:rPr>
              <a:t> </a:t>
            </a:r>
            <a:r>
              <a:rPr lang="en-US" sz="2000" dirty="0" err="1" smtClean="0">
                <a:latin typeface="+mj-lt"/>
              </a:rPr>
              <a:t>dikatakan</a:t>
            </a:r>
            <a:r>
              <a:rPr lang="en-US" sz="2000" dirty="0" smtClean="0">
                <a:latin typeface="+mj-lt"/>
              </a:rPr>
              <a:t> </a:t>
            </a:r>
            <a:r>
              <a:rPr lang="en-US" sz="2000" dirty="0" err="1" smtClean="0">
                <a:latin typeface="+mj-lt"/>
              </a:rPr>
              <a:t>satu</a:t>
            </a:r>
            <a:r>
              <a:rPr lang="en-US" sz="2000" dirty="0" smtClean="0">
                <a:latin typeface="+mj-lt"/>
              </a:rPr>
              <a:t> </a:t>
            </a:r>
            <a:r>
              <a:rPr lang="en-US" sz="2000" dirty="0" err="1" smtClean="0">
                <a:latin typeface="+mj-lt"/>
              </a:rPr>
              <a:t>rumah</a:t>
            </a:r>
            <a:r>
              <a:rPr lang="en-US" sz="2000" dirty="0" smtClean="0">
                <a:latin typeface="+mj-lt"/>
              </a:rPr>
              <a:t> </a:t>
            </a:r>
            <a:r>
              <a:rPr lang="en-US" sz="2000" dirty="0" err="1" smtClean="0">
                <a:latin typeface="+mj-lt"/>
              </a:rPr>
              <a:t>tangga</a:t>
            </a:r>
            <a:r>
              <a:rPr lang="en-US" sz="2000" dirty="0" smtClean="0">
                <a:latin typeface="+mj-lt"/>
              </a:rPr>
              <a:t>, </a:t>
            </a:r>
            <a:r>
              <a:rPr lang="en-US" sz="2000" dirty="0" err="1" smtClean="0">
                <a:latin typeface="+mj-lt"/>
              </a:rPr>
              <a:t>tetapi</a:t>
            </a:r>
            <a:r>
              <a:rPr lang="en-US" sz="2000" dirty="0" smtClean="0">
                <a:latin typeface="+mj-lt"/>
              </a:rPr>
              <a:t> </a:t>
            </a:r>
            <a:r>
              <a:rPr lang="en-US" sz="2000" dirty="0" err="1" smtClean="0">
                <a:latin typeface="+mj-lt"/>
              </a:rPr>
              <a:t>bukan</a:t>
            </a:r>
            <a:r>
              <a:rPr lang="en-US" sz="2000" dirty="0" smtClean="0">
                <a:latin typeface="+mj-lt"/>
              </a:rPr>
              <a:t> </a:t>
            </a:r>
            <a:r>
              <a:rPr lang="en-US" sz="2000" dirty="0" err="1" smtClean="0">
                <a:latin typeface="+mj-lt"/>
              </a:rPr>
              <a:t>satu</a:t>
            </a:r>
            <a:r>
              <a:rPr lang="en-US" sz="2000" dirty="0" smtClean="0">
                <a:latin typeface="+mj-lt"/>
              </a:rPr>
              <a:t> </a:t>
            </a:r>
            <a:r>
              <a:rPr lang="en-US" sz="2000" dirty="0" err="1" smtClean="0">
                <a:latin typeface="+mj-lt"/>
              </a:rPr>
              <a:t>keluarga</a:t>
            </a:r>
            <a:r>
              <a:rPr lang="en-US" sz="2000" dirty="0" smtClean="0">
                <a:latin typeface="+mj-lt"/>
              </a:rPr>
              <a:t>.</a:t>
            </a:r>
          </a:p>
          <a:p>
            <a:pPr algn="just" eaLnBrk="1" fontAlgn="auto" hangingPunct="1">
              <a:lnSpc>
                <a:spcPct val="150000"/>
              </a:lnSpc>
              <a:spcBef>
                <a:spcPts val="0"/>
              </a:spcBef>
              <a:spcAft>
                <a:spcPts val="0"/>
              </a:spcAft>
              <a:buFont typeface="Wingdings 2" pitchFamily="18" charset="2"/>
              <a:buBlip>
                <a:blip r:embed="rId2"/>
              </a:buBlip>
              <a:defRPr/>
            </a:pPr>
            <a:r>
              <a:rPr lang="en-US" sz="2000" dirty="0" err="1" smtClean="0">
                <a:latin typeface="+mj-lt"/>
              </a:rPr>
              <a:t>Jumlah</a:t>
            </a:r>
            <a:r>
              <a:rPr lang="en-US" sz="2000" dirty="0" smtClean="0">
                <a:latin typeface="+mj-lt"/>
              </a:rPr>
              <a:t> </a:t>
            </a:r>
            <a:r>
              <a:rPr lang="en-US" sz="2000" dirty="0" err="1" smtClean="0">
                <a:latin typeface="+mj-lt"/>
              </a:rPr>
              <a:t>keluarga</a:t>
            </a:r>
            <a:r>
              <a:rPr lang="en-US" sz="2000" dirty="0" smtClean="0">
                <a:latin typeface="+mj-lt"/>
              </a:rPr>
              <a:t> </a:t>
            </a:r>
            <a:r>
              <a:rPr lang="en-US" sz="2000" dirty="0" err="1" smtClean="0">
                <a:latin typeface="+mj-lt"/>
              </a:rPr>
              <a:t>merupakan</a:t>
            </a:r>
            <a:r>
              <a:rPr lang="en-US" sz="2000" dirty="0" smtClean="0">
                <a:latin typeface="+mj-lt"/>
              </a:rPr>
              <a:t> </a:t>
            </a:r>
            <a:r>
              <a:rPr lang="en-US" sz="2000" dirty="0" err="1" smtClean="0">
                <a:latin typeface="+mj-lt"/>
              </a:rPr>
              <a:t>pasar</a:t>
            </a:r>
            <a:r>
              <a:rPr lang="en-US" sz="2000" dirty="0" smtClean="0">
                <a:latin typeface="+mj-lt"/>
              </a:rPr>
              <a:t> </a:t>
            </a:r>
            <a:r>
              <a:rPr lang="en-US" sz="2000" dirty="0" err="1" smtClean="0">
                <a:latin typeface="+mj-lt"/>
              </a:rPr>
              <a:t>potensial</a:t>
            </a:r>
            <a:r>
              <a:rPr lang="en-US" sz="2000" dirty="0" smtClean="0">
                <a:latin typeface="+mj-lt"/>
              </a:rPr>
              <a:t> yang </a:t>
            </a:r>
            <a:r>
              <a:rPr lang="en-US" sz="2000" dirty="0" err="1" smtClean="0">
                <a:latin typeface="+mj-lt"/>
              </a:rPr>
              <a:t>sangat</a:t>
            </a:r>
            <a:r>
              <a:rPr lang="en-US" sz="2000" dirty="0" smtClean="0">
                <a:latin typeface="+mj-lt"/>
              </a:rPr>
              <a:t> </a:t>
            </a:r>
            <a:r>
              <a:rPr lang="en-US" sz="2000" dirty="0" err="1" smtClean="0">
                <a:latin typeface="+mj-lt"/>
              </a:rPr>
              <a:t>penting</a:t>
            </a:r>
            <a:r>
              <a:rPr lang="en-US" sz="2000" dirty="0" smtClean="0">
                <a:latin typeface="+mj-lt"/>
              </a:rPr>
              <a:t> </a:t>
            </a:r>
            <a:r>
              <a:rPr lang="en-US" sz="2000" dirty="0" err="1" smtClean="0">
                <a:latin typeface="+mj-lt"/>
              </a:rPr>
              <a:t>untuk</a:t>
            </a:r>
            <a:r>
              <a:rPr lang="en-US" sz="2000" dirty="0" smtClean="0">
                <a:latin typeface="+mj-lt"/>
              </a:rPr>
              <a:t> </a:t>
            </a:r>
            <a:r>
              <a:rPr lang="en-US" sz="2000" dirty="0" err="1" smtClean="0">
                <a:latin typeface="+mj-lt"/>
              </a:rPr>
              <a:t>diperhatikan</a:t>
            </a:r>
            <a:r>
              <a:rPr lang="en-US" sz="2000" dirty="0" smtClean="0">
                <a:latin typeface="+mj-lt"/>
              </a:rPr>
              <a:t>.</a:t>
            </a:r>
          </a:p>
          <a:p>
            <a:pPr algn="just" eaLnBrk="1" fontAlgn="auto" hangingPunct="1">
              <a:lnSpc>
                <a:spcPct val="150000"/>
              </a:lnSpc>
              <a:spcBef>
                <a:spcPts val="0"/>
              </a:spcBef>
              <a:spcAft>
                <a:spcPts val="0"/>
              </a:spcAft>
              <a:buFont typeface="Wingdings 2" pitchFamily="18" charset="2"/>
              <a:buBlip>
                <a:blip r:embed="rId2"/>
              </a:buBlip>
              <a:defRPr/>
            </a:pPr>
            <a:r>
              <a:rPr lang="en-US" sz="2000" dirty="0" smtClean="0">
                <a:latin typeface="+mj-lt"/>
              </a:rPr>
              <a:t>Hal </a:t>
            </a:r>
            <a:r>
              <a:rPr lang="en-US" sz="2000" dirty="0" err="1" smtClean="0">
                <a:latin typeface="+mj-lt"/>
              </a:rPr>
              <a:t>tersebut</a:t>
            </a:r>
            <a:r>
              <a:rPr lang="en-US" sz="2000" dirty="0" smtClean="0">
                <a:latin typeface="+mj-lt"/>
              </a:rPr>
              <a:t> </a:t>
            </a:r>
            <a:r>
              <a:rPr lang="en-US" sz="2000" dirty="0" err="1" smtClean="0">
                <a:latin typeface="+mj-lt"/>
              </a:rPr>
              <a:t>mempengaruhi</a:t>
            </a:r>
            <a:r>
              <a:rPr lang="en-US" sz="2000" dirty="0" smtClean="0">
                <a:latin typeface="+mj-lt"/>
              </a:rPr>
              <a:t>  </a:t>
            </a:r>
            <a:r>
              <a:rPr lang="en-US" sz="2000" dirty="0" err="1" smtClean="0">
                <a:latin typeface="+mj-lt"/>
              </a:rPr>
              <a:t>bagaimana</a:t>
            </a:r>
            <a:r>
              <a:rPr lang="en-US" sz="2000" dirty="0" smtClean="0">
                <a:latin typeface="+mj-lt"/>
              </a:rPr>
              <a:t> </a:t>
            </a:r>
            <a:r>
              <a:rPr lang="en-US" sz="2000" dirty="0" err="1" smtClean="0">
                <a:latin typeface="+mj-lt"/>
              </a:rPr>
              <a:t>pola</a:t>
            </a:r>
            <a:r>
              <a:rPr lang="en-US" sz="2000" dirty="0" smtClean="0">
                <a:latin typeface="+mj-lt"/>
              </a:rPr>
              <a:t> </a:t>
            </a:r>
            <a:r>
              <a:rPr lang="en-US" sz="2000" dirty="0" err="1" smtClean="0">
                <a:latin typeface="+mj-lt"/>
              </a:rPr>
              <a:t>pengambilan</a:t>
            </a:r>
            <a:r>
              <a:rPr lang="en-US" sz="2000" dirty="0" smtClean="0">
                <a:latin typeface="+mj-lt"/>
              </a:rPr>
              <a:t> </a:t>
            </a:r>
            <a:r>
              <a:rPr lang="en-US" sz="2000" dirty="0" err="1" smtClean="0">
                <a:latin typeface="+mj-lt"/>
              </a:rPr>
              <a:t>keputusan</a:t>
            </a:r>
            <a:r>
              <a:rPr lang="en-US" sz="2000" dirty="0" smtClean="0">
                <a:latin typeface="+mj-lt"/>
              </a:rPr>
              <a:t> </a:t>
            </a:r>
            <a:r>
              <a:rPr lang="en-US" sz="2000" dirty="0" err="1" smtClean="0">
                <a:latin typeface="+mj-lt"/>
              </a:rPr>
              <a:t>di</a:t>
            </a:r>
            <a:r>
              <a:rPr lang="en-US" sz="2000" dirty="0" smtClean="0">
                <a:latin typeface="+mj-lt"/>
              </a:rPr>
              <a:t> </a:t>
            </a:r>
            <a:r>
              <a:rPr lang="en-US" sz="2000" dirty="0" err="1" smtClean="0">
                <a:latin typeface="+mj-lt"/>
              </a:rPr>
              <a:t>antara</a:t>
            </a:r>
            <a:r>
              <a:rPr lang="en-US" sz="2000" dirty="0" smtClean="0">
                <a:latin typeface="+mj-lt"/>
              </a:rPr>
              <a:t> </a:t>
            </a:r>
            <a:r>
              <a:rPr lang="en-US" sz="2000" dirty="0" err="1" smtClean="0">
                <a:latin typeface="+mj-lt"/>
              </a:rPr>
              <a:t>anggota-anggota</a:t>
            </a:r>
            <a:r>
              <a:rPr lang="en-US" sz="2000" dirty="0" smtClean="0">
                <a:latin typeface="+mj-lt"/>
              </a:rPr>
              <a:t> </a:t>
            </a:r>
            <a:r>
              <a:rPr lang="en-US" sz="2000" dirty="0" err="1" smtClean="0">
                <a:latin typeface="+mj-lt"/>
              </a:rPr>
              <a:t>keluarga</a:t>
            </a:r>
            <a:r>
              <a:rPr lang="en-US" sz="2000" dirty="0" smtClean="0">
                <a:latin typeface="+mj-lt"/>
              </a:rPr>
              <a:t>, </a:t>
            </a:r>
            <a:r>
              <a:rPr lang="en-US" sz="2000" dirty="0" err="1" smtClean="0">
                <a:latin typeface="+mj-lt"/>
              </a:rPr>
              <a:t>siapa</a:t>
            </a:r>
            <a:r>
              <a:rPr lang="en-US" sz="2000" dirty="0" smtClean="0">
                <a:latin typeface="+mj-lt"/>
              </a:rPr>
              <a:t> </a:t>
            </a:r>
            <a:r>
              <a:rPr lang="en-US" sz="2000" dirty="0" err="1" smtClean="0">
                <a:latin typeface="+mj-lt"/>
              </a:rPr>
              <a:t>mempengaruhi</a:t>
            </a:r>
            <a:r>
              <a:rPr lang="en-US" sz="2000" dirty="0" smtClean="0">
                <a:latin typeface="+mj-lt"/>
              </a:rPr>
              <a:t> </a:t>
            </a:r>
            <a:r>
              <a:rPr lang="en-US" sz="2000" dirty="0" err="1" smtClean="0">
                <a:latin typeface="+mj-lt"/>
              </a:rPr>
              <a:t>siapa</a:t>
            </a:r>
            <a:r>
              <a:rPr lang="en-US" sz="2000" dirty="0" smtClean="0">
                <a:latin typeface="+mj-lt"/>
              </a:rPr>
              <a:t>, </a:t>
            </a:r>
            <a:r>
              <a:rPr lang="en-US" sz="2000" dirty="0" err="1" smtClean="0">
                <a:latin typeface="+mj-lt"/>
              </a:rPr>
              <a:t>dan</a:t>
            </a:r>
            <a:r>
              <a:rPr lang="en-US" sz="2000" dirty="0" smtClean="0">
                <a:latin typeface="+mj-lt"/>
              </a:rPr>
              <a:t> </a:t>
            </a:r>
            <a:r>
              <a:rPr lang="en-US" sz="2000" dirty="0" err="1" smtClean="0">
                <a:latin typeface="+mj-lt"/>
              </a:rPr>
              <a:t>bagaimana</a:t>
            </a:r>
            <a:r>
              <a:rPr lang="en-US" sz="2000" dirty="0" smtClean="0">
                <a:latin typeface="+mj-lt"/>
              </a:rPr>
              <a:t> </a:t>
            </a:r>
            <a:r>
              <a:rPr lang="en-US" sz="2000" dirty="0" err="1" smtClean="0">
                <a:latin typeface="+mj-lt"/>
              </a:rPr>
              <a:t>keputusan</a:t>
            </a:r>
            <a:r>
              <a:rPr lang="en-US" sz="2000" dirty="0" smtClean="0">
                <a:latin typeface="+mj-lt"/>
              </a:rPr>
              <a:t> </a:t>
            </a:r>
            <a:r>
              <a:rPr lang="en-US" sz="2000" dirty="0" err="1" smtClean="0">
                <a:latin typeface="+mj-lt"/>
              </a:rPr>
              <a:t>pembelian</a:t>
            </a:r>
            <a:r>
              <a:rPr lang="en-US" sz="2000" dirty="0" smtClean="0">
                <a:latin typeface="+mj-lt"/>
              </a:rPr>
              <a:t> </a:t>
            </a:r>
            <a:r>
              <a:rPr lang="en-US" sz="2000" dirty="0" err="1" smtClean="0">
                <a:latin typeface="+mj-lt"/>
              </a:rPr>
              <a:t>suatu</a:t>
            </a:r>
            <a:r>
              <a:rPr lang="en-US" sz="2000" dirty="0" smtClean="0">
                <a:latin typeface="+mj-lt"/>
              </a:rPr>
              <a:t>  item </a:t>
            </a:r>
            <a:r>
              <a:rPr lang="en-US" sz="2000" dirty="0" err="1" smtClean="0">
                <a:latin typeface="+mj-lt"/>
              </a:rPr>
              <a:t>produk</a:t>
            </a:r>
            <a:r>
              <a:rPr lang="en-US" sz="2000" dirty="0" smtClean="0">
                <a:latin typeface="+mj-lt"/>
              </a:rPr>
              <a:t> </a:t>
            </a:r>
            <a:r>
              <a:rPr lang="en-US" sz="2000" dirty="0" err="1" smtClean="0">
                <a:latin typeface="+mj-lt"/>
              </a:rPr>
              <a:t>diambil</a:t>
            </a:r>
            <a:r>
              <a:rPr lang="en-US" sz="2000" dirty="0" smtClean="0">
                <a:latin typeface="+mj-lt"/>
              </a:rPr>
              <a:t>. </a:t>
            </a:r>
            <a:endParaRPr lang="en-US" sz="2000" dirty="0">
              <a:latin typeface="+mj-lt"/>
            </a:endParaRP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le 2"/>
          <p:cNvSpPr>
            <a:spLocks noGrp="1"/>
          </p:cNvSpPr>
          <p:nvPr>
            <p:ph type="title"/>
          </p:nvPr>
        </p:nvSpPr>
        <p:spPr>
          <a:xfrm>
            <a:off x="457200" y="152400"/>
            <a:ext cx="8229600" cy="847725"/>
          </a:xfrm>
        </p:spPr>
        <p:txBody>
          <a:bodyPr/>
          <a:lstStyle/>
          <a:p>
            <a:pPr eaLnBrk="1" hangingPunct="1"/>
            <a:r>
              <a:rPr lang="en-US" sz="3200" smtClean="0">
                <a:latin typeface="Blackadder ITC" pitchFamily="82" charset="0"/>
              </a:rPr>
              <a:t>Penentu Keputusan Pembelian pada Suatu Keluarga</a:t>
            </a:r>
          </a:p>
        </p:txBody>
      </p:sp>
      <p:sp>
        <p:nvSpPr>
          <p:cNvPr id="2" name="Content Placeholder 1"/>
          <p:cNvSpPr>
            <a:spLocks noGrp="1"/>
          </p:cNvSpPr>
          <p:nvPr>
            <p:ph idx="1"/>
          </p:nvPr>
        </p:nvSpPr>
        <p:spPr/>
        <p:txBody>
          <a:bodyPr rtlCol="0">
            <a:normAutofit fontScale="70000" lnSpcReduction="20000"/>
          </a:bodyPr>
          <a:lstStyle/>
          <a:p>
            <a:pPr algn="just" eaLnBrk="1" fontAlgn="auto" hangingPunct="1">
              <a:lnSpc>
                <a:spcPct val="160000"/>
              </a:lnSpc>
              <a:spcBef>
                <a:spcPts val="0"/>
              </a:spcBef>
              <a:spcAft>
                <a:spcPts val="0"/>
              </a:spcAft>
              <a:buFont typeface="Wingdings 2" pitchFamily="18" charset="2"/>
              <a:buBlip>
                <a:blip r:embed="rId2"/>
              </a:buBlip>
              <a:defRPr/>
            </a:pPr>
            <a:r>
              <a:rPr lang="en-US" dirty="0" err="1" smtClean="0">
                <a:latin typeface="+mj-lt"/>
              </a:rPr>
              <a:t>Dalam</a:t>
            </a:r>
            <a:r>
              <a:rPr lang="en-US" dirty="0" smtClean="0">
                <a:latin typeface="+mj-lt"/>
              </a:rPr>
              <a:t> </a:t>
            </a:r>
            <a:r>
              <a:rPr lang="en-US" dirty="0" err="1" smtClean="0">
                <a:latin typeface="+mj-lt"/>
              </a:rPr>
              <a:t>pengambilan</a:t>
            </a:r>
            <a:r>
              <a:rPr lang="en-US" dirty="0" smtClean="0">
                <a:latin typeface="+mj-lt"/>
              </a:rPr>
              <a:t> </a:t>
            </a:r>
            <a:r>
              <a:rPr lang="en-US" dirty="0" err="1" smtClean="0">
                <a:latin typeface="+mj-lt"/>
              </a:rPr>
              <a:t>keputusan</a:t>
            </a:r>
            <a:r>
              <a:rPr lang="en-US" dirty="0" smtClean="0">
                <a:latin typeface="+mj-lt"/>
              </a:rPr>
              <a:t> </a:t>
            </a:r>
            <a:r>
              <a:rPr lang="en-US" dirty="0" err="1" smtClean="0">
                <a:latin typeface="+mj-lt"/>
              </a:rPr>
              <a:t>keluarga</a:t>
            </a:r>
            <a:r>
              <a:rPr lang="en-US" dirty="0" smtClean="0">
                <a:latin typeface="+mj-lt"/>
              </a:rPr>
              <a:t> &amp; </a:t>
            </a:r>
            <a:r>
              <a:rPr lang="en-US" dirty="0" err="1" smtClean="0">
                <a:latin typeface="+mj-lt"/>
              </a:rPr>
              <a:t>rumah</a:t>
            </a:r>
            <a:r>
              <a:rPr lang="en-US" dirty="0" smtClean="0">
                <a:latin typeface="+mj-lt"/>
              </a:rPr>
              <a:t> </a:t>
            </a:r>
            <a:r>
              <a:rPr lang="en-US" dirty="0" err="1" smtClean="0">
                <a:latin typeface="+mj-lt"/>
              </a:rPr>
              <a:t>tangga</a:t>
            </a:r>
            <a:r>
              <a:rPr lang="en-US" dirty="0" smtClean="0">
                <a:latin typeface="+mj-lt"/>
              </a:rPr>
              <a:t> (</a:t>
            </a:r>
            <a:r>
              <a:rPr lang="en-US" dirty="0" err="1" smtClean="0">
                <a:latin typeface="+mj-lt"/>
              </a:rPr>
              <a:t>produk</a:t>
            </a:r>
            <a:r>
              <a:rPr lang="en-US" dirty="0" smtClean="0">
                <a:latin typeface="+mj-lt"/>
              </a:rPr>
              <a:t> </a:t>
            </a:r>
            <a:r>
              <a:rPr lang="en-US" dirty="0" err="1" smtClean="0">
                <a:latin typeface="+mj-lt"/>
              </a:rPr>
              <a:t>yg</a:t>
            </a:r>
            <a:r>
              <a:rPr lang="en-US" dirty="0" smtClean="0">
                <a:latin typeface="+mj-lt"/>
              </a:rPr>
              <a:t> </a:t>
            </a:r>
            <a:r>
              <a:rPr lang="en-US" dirty="0" err="1" smtClean="0">
                <a:latin typeface="+mj-lt"/>
              </a:rPr>
              <a:t>akan</a:t>
            </a:r>
            <a:r>
              <a:rPr lang="en-US" dirty="0" smtClean="0">
                <a:latin typeface="+mj-lt"/>
              </a:rPr>
              <a:t> </a:t>
            </a:r>
            <a:r>
              <a:rPr lang="en-US" dirty="0" err="1" smtClean="0">
                <a:latin typeface="+mj-lt"/>
              </a:rPr>
              <a:t>dibeli</a:t>
            </a:r>
            <a:r>
              <a:rPr lang="en-US" dirty="0" smtClean="0">
                <a:latin typeface="+mj-lt"/>
              </a:rPr>
              <a:t> </a:t>
            </a:r>
            <a:r>
              <a:rPr lang="en-US" dirty="0" err="1" smtClean="0">
                <a:latin typeface="+mj-lt"/>
              </a:rPr>
              <a:t>berhubungan</a:t>
            </a:r>
            <a:r>
              <a:rPr lang="en-US" dirty="0" smtClean="0">
                <a:latin typeface="+mj-lt"/>
              </a:rPr>
              <a:t> </a:t>
            </a:r>
            <a:r>
              <a:rPr lang="en-US" dirty="0" err="1" smtClean="0">
                <a:latin typeface="+mj-lt"/>
              </a:rPr>
              <a:t>dgn</a:t>
            </a:r>
            <a:r>
              <a:rPr lang="en-US" dirty="0" smtClean="0">
                <a:latin typeface="+mj-lt"/>
              </a:rPr>
              <a:t> </a:t>
            </a:r>
            <a:r>
              <a:rPr lang="en-US" dirty="0" err="1" smtClean="0">
                <a:latin typeface="+mj-lt"/>
              </a:rPr>
              <a:t>kepentingan</a:t>
            </a:r>
            <a:r>
              <a:rPr lang="en-US" dirty="0" smtClean="0">
                <a:latin typeface="+mj-lt"/>
              </a:rPr>
              <a:t> </a:t>
            </a:r>
            <a:r>
              <a:rPr lang="en-US" dirty="0" err="1" smtClean="0">
                <a:latin typeface="+mj-lt"/>
              </a:rPr>
              <a:t>keluarga</a:t>
            </a:r>
            <a:r>
              <a:rPr lang="en-US" dirty="0" smtClean="0">
                <a:latin typeface="+mj-lt"/>
              </a:rPr>
              <a:t> </a:t>
            </a:r>
            <a:r>
              <a:rPr lang="en-US" dirty="0" err="1" smtClean="0">
                <a:latin typeface="+mj-lt"/>
              </a:rPr>
              <a:t>atau</a:t>
            </a:r>
            <a:r>
              <a:rPr lang="en-US" dirty="0" smtClean="0">
                <a:latin typeface="+mj-lt"/>
              </a:rPr>
              <a:t> </a:t>
            </a:r>
            <a:r>
              <a:rPr lang="en-US" dirty="0" err="1" smtClean="0">
                <a:latin typeface="+mj-lt"/>
              </a:rPr>
              <a:t>individu</a:t>
            </a:r>
            <a:r>
              <a:rPr lang="en-US" dirty="0" smtClean="0">
                <a:latin typeface="+mj-lt"/>
              </a:rPr>
              <a:t> </a:t>
            </a:r>
            <a:r>
              <a:rPr lang="en-US" dirty="0" err="1" smtClean="0">
                <a:latin typeface="+mj-lt"/>
              </a:rPr>
              <a:t>dalam</a:t>
            </a:r>
            <a:r>
              <a:rPr lang="en-US" dirty="0" smtClean="0">
                <a:latin typeface="+mj-lt"/>
              </a:rPr>
              <a:t> </a:t>
            </a:r>
            <a:r>
              <a:rPr lang="en-US" dirty="0" err="1" smtClean="0">
                <a:latin typeface="+mj-lt"/>
              </a:rPr>
              <a:t>keluarga</a:t>
            </a:r>
            <a:r>
              <a:rPr lang="en-US" dirty="0" smtClean="0">
                <a:latin typeface="+mj-lt"/>
              </a:rPr>
              <a:t>), </a:t>
            </a:r>
            <a:r>
              <a:rPr lang="en-US" dirty="0" err="1" smtClean="0">
                <a:latin typeface="+mj-lt"/>
              </a:rPr>
              <a:t>konflik</a:t>
            </a:r>
            <a:r>
              <a:rPr lang="en-US" dirty="0" smtClean="0">
                <a:latin typeface="+mj-lt"/>
              </a:rPr>
              <a:t> </a:t>
            </a:r>
            <a:r>
              <a:rPr lang="en-US" dirty="0" err="1" smtClean="0">
                <a:latin typeface="+mj-lt"/>
              </a:rPr>
              <a:t>pasti</a:t>
            </a:r>
            <a:r>
              <a:rPr lang="en-US" dirty="0" smtClean="0">
                <a:latin typeface="+mj-lt"/>
              </a:rPr>
              <a:t> </a:t>
            </a:r>
            <a:r>
              <a:rPr lang="en-US" dirty="0" err="1" smtClean="0">
                <a:latin typeface="+mj-lt"/>
              </a:rPr>
              <a:t>terjadi</a:t>
            </a:r>
            <a:r>
              <a:rPr lang="en-US" dirty="0" smtClean="0">
                <a:latin typeface="+mj-lt"/>
              </a:rPr>
              <a:t>. </a:t>
            </a:r>
          </a:p>
          <a:p>
            <a:pPr algn="just" eaLnBrk="1" fontAlgn="auto" hangingPunct="1">
              <a:lnSpc>
                <a:spcPct val="160000"/>
              </a:lnSpc>
              <a:spcBef>
                <a:spcPts val="0"/>
              </a:spcBef>
              <a:spcAft>
                <a:spcPts val="0"/>
              </a:spcAft>
              <a:buFont typeface="Wingdings 2" pitchFamily="18" charset="2"/>
              <a:buBlip>
                <a:blip r:embed="rId2"/>
              </a:buBlip>
              <a:defRPr/>
            </a:pPr>
            <a:r>
              <a:rPr lang="en-US" dirty="0" err="1" smtClean="0">
                <a:latin typeface="+mj-lt"/>
              </a:rPr>
              <a:t>Keputusan</a:t>
            </a:r>
            <a:r>
              <a:rPr lang="en-US" dirty="0" smtClean="0">
                <a:latin typeface="+mj-lt"/>
              </a:rPr>
              <a:t> </a:t>
            </a:r>
            <a:r>
              <a:rPr lang="en-US" dirty="0" err="1" smtClean="0">
                <a:latin typeface="+mj-lt"/>
              </a:rPr>
              <a:t>pembelian</a:t>
            </a:r>
            <a:r>
              <a:rPr lang="en-US" dirty="0" smtClean="0">
                <a:latin typeface="+mj-lt"/>
              </a:rPr>
              <a:t> </a:t>
            </a:r>
            <a:r>
              <a:rPr lang="en-US" dirty="0" err="1" smtClean="0">
                <a:latin typeface="+mj-lt"/>
              </a:rPr>
              <a:t>suatu</a:t>
            </a:r>
            <a:r>
              <a:rPr lang="en-US" dirty="0" smtClean="0">
                <a:latin typeface="+mj-lt"/>
              </a:rPr>
              <a:t> </a:t>
            </a:r>
            <a:r>
              <a:rPr lang="en-US" dirty="0" err="1" smtClean="0">
                <a:latin typeface="+mj-lt"/>
              </a:rPr>
              <a:t>merk</a:t>
            </a:r>
            <a:r>
              <a:rPr lang="en-US" dirty="0" smtClean="0">
                <a:latin typeface="+mj-lt"/>
              </a:rPr>
              <a:t> </a:t>
            </a:r>
            <a:r>
              <a:rPr lang="en-US" dirty="0" err="1" smtClean="0">
                <a:latin typeface="+mj-lt"/>
              </a:rPr>
              <a:t>produk</a:t>
            </a:r>
            <a:r>
              <a:rPr lang="en-US" dirty="0" smtClean="0">
                <a:latin typeface="+mj-lt"/>
              </a:rPr>
              <a:t> </a:t>
            </a:r>
            <a:r>
              <a:rPr lang="en-US" dirty="0" err="1" smtClean="0">
                <a:latin typeface="+mj-lt"/>
              </a:rPr>
              <a:t>akan</a:t>
            </a:r>
            <a:r>
              <a:rPr lang="en-US" dirty="0" smtClean="0">
                <a:latin typeface="+mj-lt"/>
              </a:rPr>
              <a:t> </a:t>
            </a:r>
            <a:r>
              <a:rPr lang="en-US" dirty="0" err="1" smtClean="0">
                <a:latin typeface="+mj-lt"/>
              </a:rPr>
              <a:t>menciptakan</a:t>
            </a:r>
            <a:r>
              <a:rPr lang="en-US" dirty="0" smtClean="0">
                <a:latin typeface="+mj-lt"/>
              </a:rPr>
              <a:t> </a:t>
            </a:r>
            <a:r>
              <a:rPr lang="en-US" dirty="0" err="1" smtClean="0">
                <a:latin typeface="+mj-lt"/>
              </a:rPr>
              <a:t>konflik</a:t>
            </a:r>
            <a:r>
              <a:rPr lang="en-US" dirty="0" smtClean="0">
                <a:latin typeface="+mj-lt"/>
              </a:rPr>
              <a:t> </a:t>
            </a:r>
            <a:r>
              <a:rPr lang="en-US" dirty="0" err="1" smtClean="0">
                <a:latin typeface="+mj-lt"/>
              </a:rPr>
              <a:t>dalam</a:t>
            </a:r>
            <a:r>
              <a:rPr lang="en-US" dirty="0" smtClean="0">
                <a:latin typeface="+mj-lt"/>
              </a:rPr>
              <a:t> </a:t>
            </a:r>
            <a:r>
              <a:rPr lang="en-US" dirty="0" err="1" smtClean="0">
                <a:latin typeface="+mj-lt"/>
              </a:rPr>
              <a:t>kleuarga</a:t>
            </a:r>
            <a:r>
              <a:rPr lang="en-US" dirty="0" smtClean="0">
                <a:latin typeface="+mj-lt"/>
              </a:rPr>
              <a:t>. </a:t>
            </a:r>
          </a:p>
          <a:p>
            <a:pPr algn="just" eaLnBrk="1" fontAlgn="auto" hangingPunct="1">
              <a:lnSpc>
                <a:spcPct val="160000"/>
              </a:lnSpc>
              <a:spcBef>
                <a:spcPts val="0"/>
              </a:spcBef>
              <a:spcAft>
                <a:spcPts val="0"/>
              </a:spcAft>
              <a:buFont typeface="Wingdings 2" pitchFamily="18" charset="2"/>
              <a:buBlip>
                <a:blip r:embed="rId2"/>
              </a:buBlip>
              <a:defRPr/>
            </a:pPr>
            <a:r>
              <a:rPr lang="en-US" dirty="0" err="1" smtClean="0">
                <a:latin typeface="+mj-lt"/>
              </a:rPr>
              <a:t>Ada</a:t>
            </a:r>
            <a:r>
              <a:rPr lang="en-US" dirty="0" smtClean="0">
                <a:latin typeface="+mj-lt"/>
              </a:rPr>
              <a:t> 3 area </a:t>
            </a:r>
            <a:r>
              <a:rPr lang="en-US" dirty="0" err="1" smtClean="0">
                <a:latin typeface="+mj-lt"/>
              </a:rPr>
              <a:t>konflik</a:t>
            </a:r>
            <a:r>
              <a:rPr lang="en-US" dirty="0" smtClean="0">
                <a:latin typeface="+mj-lt"/>
              </a:rPr>
              <a:t> </a:t>
            </a:r>
            <a:r>
              <a:rPr lang="en-US" dirty="0" err="1" smtClean="0">
                <a:latin typeface="+mj-lt"/>
              </a:rPr>
              <a:t>yg</a:t>
            </a:r>
            <a:r>
              <a:rPr lang="en-US" dirty="0" smtClean="0">
                <a:latin typeface="+mj-lt"/>
              </a:rPr>
              <a:t> </a:t>
            </a:r>
            <a:r>
              <a:rPr lang="en-US" dirty="0" err="1" smtClean="0">
                <a:latin typeface="+mj-lt"/>
              </a:rPr>
              <a:t>mungkin</a:t>
            </a:r>
            <a:r>
              <a:rPr lang="en-US" dirty="0" smtClean="0">
                <a:latin typeface="+mj-lt"/>
              </a:rPr>
              <a:t> </a:t>
            </a:r>
            <a:r>
              <a:rPr lang="en-US" dirty="0" err="1" smtClean="0">
                <a:latin typeface="+mj-lt"/>
              </a:rPr>
              <a:t>terjadi</a:t>
            </a:r>
            <a:r>
              <a:rPr lang="en-US" dirty="0" smtClean="0">
                <a:latin typeface="+mj-lt"/>
              </a:rPr>
              <a:t> </a:t>
            </a:r>
            <a:r>
              <a:rPr lang="en-US" dirty="0" err="1" smtClean="0">
                <a:latin typeface="+mj-lt"/>
              </a:rPr>
              <a:t>dlm</a:t>
            </a:r>
            <a:r>
              <a:rPr lang="en-US" dirty="0" smtClean="0">
                <a:latin typeface="+mj-lt"/>
              </a:rPr>
              <a:t> </a:t>
            </a:r>
            <a:r>
              <a:rPr lang="en-US" dirty="0" err="1" smtClean="0">
                <a:latin typeface="+mj-lt"/>
              </a:rPr>
              <a:t>keluarga</a:t>
            </a:r>
            <a:r>
              <a:rPr lang="en-US" dirty="0" smtClean="0">
                <a:latin typeface="+mj-lt"/>
              </a:rPr>
              <a:t>:</a:t>
            </a:r>
          </a:p>
          <a:p>
            <a:pPr marL="785812" indent="-514350" algn="just" eaLnBrk="1" fontAlgn="auto" hangingPunct="1">
              <a:lnSpc>
                <a:spcPct val="160000"/>
              </a:lnSpc>
              <a:spcBef>
                <a:spcPts val="0"/>
              </a:spcBef>
              <a:spcAft>
                <a:spcPts val="0"/>
              </a:spcAft>
              <a:buClr>
                <a:srgbClr val="FF0000"/>
              </a:buClr>
              <a:buFont typeface="+mj-lt"/>
              <a:buAutoNum type="arabicParenR"/>
              <a:defRPr/>
            </a:pPr>
            <a:r>
              <a:rPr lang="en-US" dirty="0" err="1" smtClean="0">
                <a:latin typeface="+mj-lt"/>
              </a:rPr>
              <a:t>Siapa</a:t>
            </a:r>
            <a:r>
              <a:rPr lang="en-US" dirty="0" smtClean="0">
                <a:latin typeface="+mj-lt"/>
              </a:rPr>
              <a:t> </a:t>
            </a:r>
            <a:r>
              <a:rPr lang="en-US" dirty="0" err="1" smtClean="0">
                <a:latin typeface="+mj-lt"/>
              </a:rPr>
              <a:t>yg</a:t>
            </a:r>
            <a:r>
              <a:rPr lang="en-US" dirty="0" smtClean="0">
                <a:latin typeface="+mj-lt"/>
              </a:rPr>
              <a:t> </a:t>
            </a:r>
            <a:r>
              <a:rPr lang="en-US" dirty="0" err="1" smtClean="0">
                <a:latin typeface="+mj-lt"/>
              </a:rPr>
              <a:t>seharusnya</a:t>
            </a:r>
            <a:r>
              <a:rPr lang="en-US" dirty="0" smtClean="0">
                <a:latin typeface="+mj-lt"/>
              </a:rPr>
              <a:t> </a:t>
            </a:r>
            <a:r>
              <a:rPr lang="en-US" dirty="0" err="1" smtClean="0">
                <a:latin typeface="+mj-lt"/>
              </a:rPr>
              <a:t>membuat</a:t>
            </a:r>
            <a:r>
              <a:rPr lang="en-US" dirty="0" smtClean="0">
                <a:latin typeface="+mj-lt"/>
              </a:rPr>
              <a:t> </a:t>
            </a:r>
            <a:r>
              <a:rPr lang="en-US" dirty="0" err="1" smtClean="0">
                <a:latin typeface="+mj-lt"/>
              </a:rPr>
              <a:t>berbagai</a:t>
            </a:r>
            <a:r>
              <a:rPr lang="en-US" dirty="0" smtClean="0">
                <a:latin typeface="+mj-lt"/>
              </a:rPr>
              <a:t> </a:t>
            </a:r>
            <a:r>
              <a:rPr lang="en-US" dirty="0" err="1" smtClean="0">
                <a:latin typeface="+mj-lt"/>
              </a:rPr>
              <a:t>keputusan</a:t>
            </a:r>
            <a:endParaRPr lang="en-US" dirty="0" smtClean="0">
              <a:latin typeface="+mj-lt"/>
            </a:endParaRPr>
          </a:p>
          <a:p>
            <a:pPr marL="785812" indent="-514350" algn="just" eaLnBrk="1" fontAlgn="auto" hangingPunct="1">
              <a:lnSpc>
                <a:spcPct val="160000"/>
              </a:lnSpc>
              <a:spcBef>
                <a:spcPts val="0"/>
              </a:spcBef>
              <a:spcAft>
                <a:spcPts val="0"/>
              </a:spcAft>
              <a:buClr>
                <a:srgbClr val="FF0000"/>
              </a:buClr>
              <a:buFont typeface="+mj-lt"/>
              <a:buAutoNum type="arabicParenR"/>
              <a:defRPr/>
            </a:pPr>
            <a:r>
              <a:rPr lang="en-US" dirty="0" err="1" smtClean="0">
                <a:latin typeface="+mj-lt"/>
              </a:rPr>
              <a:t>Bagaimana</a:t>
            </a:r>
            <a:r>
              <a:rPr lang="en-US" dirty="0" smtClean="0">
                <a:latin typeface="+mj-lt"/>
              </a:rPr>
              <a:t> </a:t>
            </a:r>
            <a:r>
              <a:rPr lang="en-US" dirty="0" err="1" smtClean="0">
                <a:latin typeface="+mj-lt"/>
              </a:rPr>
              <a:t>seharusnya</a:t>
            </a:r>
            <a:r>
              <a:rPr lang="en-US" dirty="0" smtClean="0">
                <a:latin typeface="+mj-lt"/>
              </a:rPr>
              <a:t> </a:t>
            </a:r>
            <a:r>
              <a:rPr lang="en-US" dirty="0" err="1" smtClean="0">
                <a:latin typeface="+mj-lt"/>
              </a:rPr>
              <a:t>keputusan</a:t>
            </a:r>
            <a:r>
              <a:rPr lang="en-US" dirty="0" smtClean="0">
                <a:latin typeface="+mj-lt"/>
              </a:rPr>
              <a:t> </a:t>
            </a:r>
            <a:r>
              <a:rPr lang="en-US" dirty="0" err="1" smtClean="0">
                <a:latin typeface="+mj-lt"/>
              </a:rPr>
              <a:t>itu</a:t>
            </a:r>
            <a:r>
              <a:rPr lang="en-US" dirty="0" smtClean="0">
                <a:latin typeface="+mj-lt"/>
              </a:rPr>
              <a:t> </a:t>
            </a:r>
            <a:r>
              <a:rPr lang="en-US" dirty="0" err="1" smtClean="0">
                <a:latin typeface="+mj-lt"/>
              </a:rPr>
              <a:t>dibuat</a:t>
            </a:r>
            <a:endParaRPr lang="en-US" dirty="0" smtClean="0">
              <a:latin typeface="+mj-lt"/>
            </a:endParaRPr>
          </a:p>
          <a:p>
            <a:pPr marL="785812" indent="-514350" algn="just" eaLnBrk="1" fontAlgn="auto" hangingPunct="1">
              <a:lnSpc>
                <a:spcPct val="160000"/>
              </a:lnSpc>
              <a:spcBef>
                <a:spcPts val="0"/>
              </a:spcBef>
              <a:spcAft>
                <a:spcPts val="0"/>
              </a:spcAft>
              <a:buClr>
                <a:srgbClr val="FF0000"/>
              </a:buClr>
              <a:buFont typeface="+mj-lt"/>
              <a:buAutoNum type="arabicParenR"/>
              <a:defRPr/>
            </a:pPr>
            <a:r>
              <a:rPr lang="en-US" dirty="0" err="1" smtClean="0">
                <a:latin typeface="+mj-lt"/>
              </a:rPr>
              <a:t>Siapa</a:t>
            </a:r>
            <a:r>
              <a:rPr lang="en-US" dirty="0" smtClean="0">
                <a:latin typeface="+mj-lt"/>
              </a:rPr>
              <a:t> </a:t>
            </a:r>
            <a:r>
              <a:rPr lang="en-US" dirty="0" err="1" smtClean="0">
                <a:latin typeface="+mj-lt"/>
              </a:rPr>
              <a:t>yg</a:t>
            </a:r>
            <a:r>
              <a:rPr lang="en-US" dirty="0" smtClean="0">
                <a:latin typeface="+mj-lt"/>
              </a:rPr>
              <a:t> </a:t>
            </a:r>
            <a:r>
              <a:rPr lang="en-US" dirty="0" err="1" smtClean="0">
                <a:latin typeface="+mj-lt"/>
              </a:rPr>
              <a:t>seharusnya</a:t>
            </a:r>
            <a:r>
              <a:rPr lang="en-US" dirty="0" smtClean="0">
                <a:latin typeface="+mj-lt"/>
              </a:rPr>
              <a:t> </a:t>
            </a:r>
            <a:r>
              <a:rPr lang="en-US" dirty="0" err="1" smtClean="0">
                <a:latin typeface="+mj-lt"/>
              </a:rPr>
              <a:t>melaksanakan</a:t>
            </a:r>
            <a:r>
              <a:rPr lang="en-US" dirty="0" smtClean="0">
                <a:latin typeface="+mj-lt"/>
              </a:rPr>
              <a:t> </a:t>
            </a:r>
            <a:r>
              <a:rPr lang="en-US" dirty="0" err="1" smtClean="0">
                <a:latin typeface="+mj-lt"/>
              </a:rPr>
              <a:t>keputusan</a:t>
            </a:r>
            <a:endParaRPr lang="en-US" dirty="0">
              <a:latin typeface="+mj-lt"/>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57250"/>
            <a:ext cx="8401050" cy="5238750"/>
          </a:xfrm>
        </p:spPr>
        <p:txBody>
          <a:bodyPr rtlCol="0">
            <a:normAutofit fontScale="70000" lnSpcReduction="20000"/>
          </a:bodyPr>
          <a:lstStyle/>
          <a:p>
            <a:pPr marL="0" indent="0" algn="just" eaLnBrk="1" fontAlgn="auto" hangingPunct="1">
              <a:lnSpc>
                <a:spcPct val="160000"/>
              </a:lnSpc>
              <a:spcBef>
                <a:spcPts val="0"/>
              </a:spcBef>
              <a:spcAft>
                <a:spcPts val="0"/>
              </a:spcAft>
              <a:buFont typeface="Wingdings 2" pitchFamily="18" charset="2"/>
              <a:buNone/>
              <a:defRPr/>
            </a:pPr>
            <a:r>
              <a:rPr lang="en-US" dirty="0" smtClean="0"/>
              <a:t>Seymour </a:t>
            </a:r>
            <a:r>
              <a:rPr lang="en-US" dirty="0" err="1" smtClean="0"/>
              <a:t>dan</a:t>
            </a:r>
            <a:r>
              <a:rPr lang="en-US" dirty="0" smtClean="0"/>
              <a:t> </a:t>
            </a:r>
            <a:r>
              <a:rPr lang="en-US" dirty="0" err="1" smtClean="0"/>
              <a:t>Lessne</a:t>
            </a:r>
            <a:r>
              <a:rPr lang="en-US" dirty="0" smtClean="0"/>
              <a:t> (1984) </a:t>
            </a:r>
            <a:r>
              <a:rPr lang="en-US" dirty="0" err="1" smtClean="0"/>
              <a:t>mengidentifikasi</a:t>
            </a:r>
            <a:r>
              <a:rPr lang="en-US" dirty="0" smtClean="0"/>
              <a:t> </a:t>
            </a:r>
            <a:r>
              <a:rPr lang="en-US" dirty="0" err="1" smtClean="0"/>
              <a:t>ada</a:t>
            </a:r>
            <a:r>
              <a:rPr lang="en-US" dirty="0" smtClean="0"/>
              <a:t> 4 </a:t>
            </a:r>
            <a:r>
              <a:rPr lang="en-US" dirty="0" err="1" smtClean="0"/>
              <a:t>faktor</a:t>
            </a:r>
            <a:r>
              <a:rPr lang="en-US" dirty="0" smtClean="0"/>
              <a:t> </a:t>
            </a:r>
            <a:r>
              <a:rPr lang="en-US" dirty="0" err="1" smtClean="0"/>
              <a:t>yg</a:t>
            </a:r>
            <a:r>
              <a:rPr lang="en-US" dirty="0" smtClean="0"/>
              <a:t> </a:t>
            </a:r>
            <a:r>
              <a:rPr lang="en-US" dirty="0" err="1" smtClean="0"/>
              <a:t>menentukan</a:t>
            </a:r>
            <a:r>
              <a:rPr lang="en-US" dirty="0" smtClean="0"/>
              <a:t> </a:t>
            </a:r>
            <a:r>
              <a:rPr lang="en-US" dirty="0" err="1" smtClean="0"/>
              <a:t>derajad</a:t>
            </a:r>
            <a:r>
              <a:rPr lang="en-US" dirty="0" smtClean="0"/>
              <a:t> </a:t>
            </a:r>
            <a:r>
              <a:rPr lang="en-US" dirty="0" err="1" smtClean="0"/>
              <a:t>konflik</a:t>
            </a:r>
            <a:r>
              <a:rPr lang="en-US" dirty="0" smtClean="0"/>
              <a:t> </a:t>
            </a:r>
            <a:r>
              <a:rPr lang="en-US" dirty="0" err="1" smtClean="0"/>
              <a:t>dlm</a:t>
            </a:r>
            <a:r>
              <a:rPr lang="en-US" dirty="0" smtClean="0"/>
              <a:t> </a:t>
            </a:r>
            <a:r>
              <a:rPr lang="en-US" dirty="0" err="1" smtClean="0"/>
              <a:t>pembuatan</a:t>
            </a:r>
            <a:r>
              <a:rPr lang="en-US" dirty="0" smtClean="0"/>
              <a:t> </a:t>
            </a:r>
            <a:r>
              <a:rPr lang="en-US" dirty="0" err="1" smtClean="0"/>
              <a:t>keputusan</a:t>
            </a:r>
            <a:r>
              <a:rPr lang="en-US" dirty="0" smtClean="0"/>
              <a:t> </a:t>
            </a:r>
            <a:r>
              <a:rPr lang="en-US" dirty="0" err="1" smtClean="0"/>
              <a:t>keluarga</a:t>
            </a:r>
            <a:r>
              <a:rPr lang="en-US" dirty="0" smtClean="0"/>
              <a:t>, </a:t>
            </a:r>
            <a:r>
              <a:rPr lang="en-US" dirty="0" err="1" smtClean="0"/>
              <a:t>yaitu</a:t>
            </a:r>
            <a:r>
              <a:rPr lang="en-US" dirty="0" smtClean="0"/>
              <a:t>:</a:t>
            </a:r>
          </a:p>
          <a:p>
            <a:pPr marL="514350" indent="-514350" algn="just" eaLnBrk="1" fontAlgn="auto" hangingPunct="1">
              <a:lnSpc>
                <a:spcPct val="160000"/>
              </a:lnSpc>
              <a:spcBef>
                <a:spcPts val="0"/>
              </a:spcBef>
              <a:spcAft>
                <a:spcPts val="0"/>
              </a:spcAft>
              <a:buClr>
                <a:srgbClr val="FF00FF"/>
              </a:buClr>
              <a:buFont typeface="+mj-lt"/>
              <a:buAutoNum type="arabicParenR"/>
              <a:defRPr/>
            </a:pPr>
            <a:r>
              <a:rPr lang="en-US" dirty="0" err="1" smtClean="0"/>
              <a:t>Kebutuhan</a:t>
            </a:r>
            <a:r>
              <a:rPr lang="en-US" dirty="0" smtClean="0"/>
              <a:t> interpersonal</a:t>
            </a:r>
          </a:p>
          <a:p>
            <a:pPr marL="514350" indent="-514350" algn="just" eaLnBrk="1" fontAlgn="auto" hangingPunct="1">
              <a:lnSpc>
                <a:spcPct val="160000"/>
              </a:lnSpc>
              <a:spcBef>
                <a:spcPts val="0"/>
              </a:spcBef>
              <a:spcAft>
                <a:spcPts val="0"/>
              </a:spcAft>
              <a:buClr>
                <a:srgbClr val="FF00FF"/>
              </a:buClr>
              <a:buFont typeface="+mj-lt"/>
              <a:buAutoNum type="arabicParenR"/>
              <a:defRPr/>
            </a:pPr>
            <a:r>
              <a:rPr lang="en-US" dirty="0" err="1" smtClean="0"/>
              <a:t>Utilitas</a:t>
            </a:r>
            <a:r>
              <a:rPr lang="en-US" dirty="0" smtClean="0"/>
              <a:t> </a:t>
            </a:r>
            <a:r>
              <a:rPr lang="en-US" dirty="0" err="1" smtClean="0"/>
              <a:t>dan</a:t>
            </a:r>
            <a:r>
              <a:rPr lang="en-US" dirty="0" smtClean="0"/>
              <a:t> </a:t>
            </a:r>
            <a:r>
              <a:rPr lang="en-US" dirty="0" err="1" smtClean="0"/>
              <a:t>keterlibatan</a:t>
            </a:r>
            <a:r>
              <a:rPr lang="en-US" dirty="0" smtClean="0"/>
              <a:t> </a:t>
            </a:r>
            <a:r>
              <a:rPr lang="en-US" dirty="0" err="1" smtClean="0"/>
              <a:t>produk</a:t>
            </a:r>
            <a:endParaRPr lang="en-US" dirty="0" smtClean="0"/>
          </a:p>
          <a:p>
            <a:pPr marL="514350" indent="-514350" algn="just" eaLnBrk="1" fontAlgn="auto" hangingPunct="1">
              <a:lnSpc>
                <a:spcPct val="160000"/>
              </a:lnSpc>
              <a:spcBef>
                <a:spcPts val="0"/>
              </a:spcBef>
              <a:spcAft>
                <a:spcPts val="0"/>
              </a:spcAft>
              <a:buClr>
                <a:srgbClr val="FF00FF"/>
              </a:buClr>
              <a:buFont typeface="+mj-lt"/>
              <a:buAutoNum type="arabicParenR"/>
              <a:defRPr/>
            </a:pPr>
            <a:r>
              <a:rPr lang="en-US" dirty="0" err="1" smtClean="0"/>
              <a:t>Tanggung</a:t>
            </a:r>
            <a:r>
              <a:rPr lang="en-US" dirty="0" smtClean="0"/>
              <a:t> </a:t>
            </a:r>
            <a:r>
              <a:rPr lang="en-US" dirty="0" err="1" smtClean="0"/>
              <a:t>jawab</a:t>
            </a:r>
            <a:endParaRPr lang="en-US" dirty="0" smtClean="0"/>
          </a:p>
          <a:p>
            <a:pPr marL="514350" indent="-514350" algn="just" eaLnBrk="1" fontAlgn="auto" hangingPunct="1">
              <a:lnSpc>
                <a:spcPct val="160000"/>
              </a:lnSpc>
              <a:spcBef>
                <a:spcPts val="0"/>
              </a:spcBef>
              <a:spcAft>
                <a:spcPts val="0"/>
              </a:spcAft>
              <a:buClr>
                <a:srgbClr val="FF00FF"/>
              </a:buClr>
              <a:buFont typeface="+mj-lt"/>
              <a:buAutoNum type="arabicParenR"/>
              <a:defRPr/>
            </a:pPr>
            <a:r>
              <a:rPr lang="en-US" dirty="0" err="1" smtClean="0"/>
              <a:t>Kekuasaan</a:t>
            </a:r>
            <a:r>
              <a:rPr lang="en-US" dirty="0" smtClean="0"/>
              <a:t>.</a:t>
            </a:r>
          </a:p>
          <a:p>
            <a:pPr marL="0" indent="0" algn="just" eaLnBrk="1" fontAlgn="auto" hangingPunct="1">
              <a:lnSpc>
                <a:spcPct val="160000"/>
              </a:lnSpc>
              <a:spcBef>
                <a:spcPts val="0"/>
              </a:spcBef>
              <a:spcAft>
                <a:spcPts val="0"/>
              </a:spcAft>
              <a:buClr>
                <a:srgbClr val="FF00FF"/>
              </a:buClr>
              <a:buFont typeface="Wingdings 2" pitchFamily="18" charset="2"/>
              <a:buNone/>
              <a:defRPr/>
            </a:pPr>
            <a:r>
              <a:rPr lang="en-US" dirty="0" err="1" smtClean="0"/>
              <a:t>Untuk</a:t>
            </a:r>
            <a:r>
              <a:rPr lang="en-US" dirty="0" smtClean="0"/>
              <a:t> </a:t>
            </a:r>
            <a:r>
              <a:rPr lang="en-US" dirty="0" err="1" smtClean="0"/>
              <a:t>membuat</a:t>
            </a:r>
            <a:r>
              <a:rPr lang="en-US" dirty="0" smtClean="0"/>
              <a:t> program </a:t>
            </a:r>
            <a:r>
              <a:rPr lang="en-US" dirty="0" err="1" smtClean="0"/>
              <a:t>pemasaran</a:t>
            </a:r>
            <a:r>
              <a:rPr lang="en-US" dirty="0" smtClean="0"/>
              <a:t> </a:t>
            </a:r>
            <a:r>
              <a:rPr lang="en-US" dirty="0" err="1" smtClean="0"/>
              <a:t>yg</a:t>
            </a:r>
            <a:r>
              <a:rPr lang="en-US" dirty="0" smtClean="0"/>
              <a:t> </a:t>
            </a:r>
            <a:r>
              <a:rPr lang="en-US" dirty="0" err="1" smtClean="0"/>
              <a:t>berhasil</a:t>
            </a:r>
            <a:r>
              <a:rPr lang="en-US" dirty="0" smtClean="0"/>
              <a:t>, </a:t>
            </a:r>
            <a:r>
              <a:rPr lang="en-US" dirty="0" err="1" smtClean="0"/>
              <a:t>pemasar</a:t>
            </a:r>
            <a:r>
              <a:rPr lang="en-US" dirty="0" smtClean="0"/>
              <a:t> </a:t>
            </a:r>
            <a:r>
              <a:rPr lang="en-US" dirty="0" err="1" smtClean="0"/>
              <a:t>seharusnya</a:t>
            </a:r>
            <a:r>
              <a:rPr lang="en-US" dirty="0" smtClean="0"/>
              <a:t> </a:t>
            </a:r>
            <a:r>
              <a:rPr lang="en-US" dirty="0" err="1" smtClean="0"/>
              <a:t>memperhatikan</a:t>
            </a:r>
            <a:r>
              <a:rPr lang="en-US" dirty="0" smtClean="0"/>
              <a:t> &amp; </a:t>
            </a:r>
            <a:r>
              <a:rPr lang="en-US" dirty="0" err="1" smtClean="0"/>
              <a:t>menyadari</a:t>
            </a:r>
            <a:r>
              <a:rPr lang="en-US" dirty="0" smtClean="0"/>
              <a:t> </a:t>
            </a:r>
            <a:r>
              <a:rPr lang="en-US" dirty="0" err="1" smtClean="0"/>
              <a:t>bagaimana</a:t>
            </a:r>
            <a:r>
              <a:rPr lang="en-US" dirty="0" smtClean="0"/>
              <a:t> </a:t>
            </a:r>
            <a:r>
              <a:rPr lang="en-US" dirty="0" err="1" smtClean="0"/>
              <a:t>proses</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dalam</a:t>
            </a:r>
            <a:r>
              <a:rPr lang="en-US" dirty="0" smtClean="0"/>
              <a:t> </a:t>
            </a:r>
            <a:r>
              <a:rPr lang="en-US" dirty="0" err="1" smtClean="0"/>
              <a:t>keluarga</a:t>
            </a:r>
            <a:r>
              <a:rPr lang="en-US" dirty="0" smtClean="0"/>
              <a:t> </a:t>
            </a:r>
            <a:r>
              <a:rPr lang="en-US" dirty="0" err="1" smtClean="0"/>
              <a:t>terjadi</a:t>
            </a:r>
            <a:r>
              <a:rPr lang="en-US" dirty="0" smtClean="0"/>
              <a:t>. </a:t>
            </a:r>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6"/>
          <p:cNvSpPr>
            <a:spLocks noGrp="1"/>
          </p:cNvSpPr>
          <p:nvPr>
            <p:ph idx="1"/>
          </p:nvPr>
        </p:nvSpPr>
        <p:spPr>
          <a:xfrm>
            <a:off x="428625" y="642938"/>
            <a:ext cx="8229600" cy="5214937"/>
          </a:xfrm>
        </p:spPr>
        <p:txBody>
          <a:bodyPr rtlCol="0">
            <a:normAutofit fontScale="77500" lnSpcReduction="20000"/>
          </a:bodyPr>
          <a:lstStyle/>
          <a:p>
            <a:pPr algn="just" eaLnBrk="1" fontAlgn="auto" hangingPunct="1">
              <a:lnSpc>
                <a:spcPct val="160000"/>
              </a:lnSpc>
              <a:spcBef>
                <a:spcPts val="0"/>
              </a:spcBef>
              <a:spcAft>
                <a:spcPts val="0"/>
              </a:spcAft>
              <a:buFont typeface="Arial" pitchFamily="34" charset="0"/>
              <a:buChar char="•"/>
              <a:defRPr/>
            </a:pPr>
            <a:r>
              <a:rPr lang="en-US" dirty="0" err="1" smtClean="0"/>
              <a:t>Pemasar</a:t>
            </a:r>
            <a:r>
              <a:rPr lang="en-US" dirty="0" smtClean="0"/>
              <a:t> </a:t>
            </a:r>
            <a:r>
              <a:rPr lang="en-US" dirty="0" err="1" smtClean="0"/>
              <a:t>seharusnya</a:t>
            </a:r>
            <a:r>
              <a:rPr lang="en-US" dirty="0" smtClean="0"/>
              <a:t> </a:t>
            </a:r>
            <a:r>
              <a:rPr lang="en-US" dirty="0" err="1" smtClean="0"/>
              <a:t>menyadari</a:t>
            </a:r>
            <a:r>
              <a:rPr lang="en-US" dirty="0" smtClean="0"/>
              <a:t> </a:t>
            </a:r>
            <a:r>
              <a:rPr lang="en-US" dirty="0" err="1" smtClean="0"/>
              <a:t>adanya</a:t>
            </a:r>
            <a:r>
              <a:rPr lang="en-US" dirty="0" smtClean="0"/>
              <a:t> </a:t>
            </a:r>
            <a:r>
              <a:rPr lang="en-US" dirty="0" err="1" smtClean="0"/>
              <a:t>potensi</a:t>
            </a:r>
            <a:r>
              <a:rPr lang="en-US" dirty="0" smtClean="0"/>
              <a:t> </a:t>
            </a:r>
            <a:r>
              <a:rPr lang="en-US" dirty="0" err="1" smtClean="0"/>
              <a:t>konflik</a:t>
            </a:r>
            <a:r>
              <a:rPr lang="en-US" dirty="0" smtClean="0"/>
              <a:t>  </a:t>
            </a:r>
            <a:r>
              <a:rPr lang="en-US" dirty="0" err="1" smtClean="0"/>
              <a:t>dlm</a:t>
            </a:r>
            <a:r>
              <a:rPr lang="en-US" dirty="0" smtClean="0"/>
              <a:t> </a:t>
            </a:r>
            <a:r>
              <a:rPr lang="en-US" dirty="0" err="1" smtClean="0"/>
              <a:t>keluarga</a:t>
            </a:r>
            <a:r>
              <a:rPr lang="en-US" dirty="0" smtClean="0"/>
              <a:t>, </a:t>
            </a:r>
            <a:r>
              <a:rPr lang="en-US" dirty="0" err="1" smtClean="0"/>
              <a:t>sehingga</a:t>
            </a:r>
            <a:r>
              <a:rPr lang="en-US" dirty="0" smtClean="0"/>
              <a:t> </a:t>
            </a:r>
            <a:r>
              <a:rPr lang="en-US" dirty="0" err="1" smtClean="0"/>
              <a:t>dgn</a:t>
            </a:r>
            <a:r>
              <a:rPr lang="en-US" dirty="0" smtClean="0"/>
              <a:t> </a:t>
            </a:r>
            <a:r>
              <a:rPr lang="en-US" dirty="0" err="1" smtClean="0"/>
              <a:t>demikian</a:t>
            </a:r>
            <a:r>
              <a:rPr lang="en-US" dirty="0" smtClean="0"/>
              <a:t> </a:t>
            </a:r>
            <a:r>
              <a:rPr lang="en-US" dirty="0" err="1" smtClean="0"/>
              <a:t>pemasar</a:t>
            </a:r>
            <a:r>
              <a:rPr lang="en-US" dirty="0" smtClean="0"/>
              <a:t> </a:t>
            </a:r>
            <a:r>
              <a:rPr lang="en-US" dirty="0" err="1" smtClean="0"/>
              <a:t>bisa</a:t>
            </a:r>
            <a:r>
              <a:rPr lang="en-US" dirty="0" smtClean="0"/>
              <a:t> </a:t>
            </a:r>
            <a:r>
              <a:rPr lang="en-US" dirty="0" err="1" smtClean="0"/>
              <a:t>mengantisipasi</a:t>
            </a:r>
            <a:r>
              <a:rPr lang="en-US" dirty="0" smtClean="0"/>
              <a:t> </a:t>
            </a:r>
            <a:r>
              <a:rPr lang="en-US" dirty="0" err="1" smtClean="0"/>
              <a:t>dengan</a:t>
            </a:r>
            <a:r>
              <a:rPr lang="en-US" dirty="0" smtClean="0"/>
              <a:t> </a:t>
            </a:r>
            <a:r>
              <a:rPr lang="en-US" dirty="0" err="1" smtClean="0"/>
              <a:t>tindakan</a:t>
            </a:r>
            <a:r>
              <a:rPr lang="en-US" dirty="0" smtClean="0"/>
              <a:t> yang </a:t>
            </a:r>
            <a:r>
              <a:rPr lang="en-US" dirty="0" err="1" smtClean="0"/>
              <a:t>lebih</a:t>
            </a:r>
            <a:r>
              <a:rPr lang="en-US" dirty="0" smtClean="0"/>
              <a:t> </a:t>
            </a:r>
            <a:r>
              <a:rPr lang="en-US" dirty="0" err="1" smtClean="0"/>
              <a:t>baik</a:t>
            </a:r>
            <a:r>
              <a:rPr lang="en-US" dirty="0" smtClean="0"/>
              <a:t>. </a:t>
            </a:r>
          </a:p>
          <a:p>
            <a:pPr marL="1257300" indent="-985838" algn="just" eaLnBrk="1" fontAlgn="auto" hangingPunct="1">
              <a:lnSpc>
                <a:spcPct val="160000"/>
              </a:lnSpc>
              <a:spcBef>
                <a:spcPts val="0"/>
              </a:spcBef>
              <a:spcAft>
                <a:spcPts val="0"/>
              </a:spcAft>
              <a:buFont typeface="Wingdings 2" pitchFamily="18" charset="2"/>
              <a:buNone/>
              <a:defRPr/>
            </a:pPr>
            <a:r>
              <a:rPr lang="en-US" dirty="0" err="1" smtClean="0"/>
              <a:t>Misal</a:t>
            </a:r>
            <a:r>
              <a:rPr lang="en-US" dirty="0" smtClean="0"/>
              <a:t>: </a:t>
            </a:r>
            <a:r>
              <a:rPr lang="en-US" dirty="0" err="1" smtClean="0"/>
              <a:t>dalam</a:t>
            </a:r>
            <a:r>
              <a:rPr lang="en-US" dirty="0" smtClean="0"/>
              <a:t> </a:t>
            </a:r>
            <a:r>
              <a:rPr lang="en-US" dirty="0" err="1" smtClean="0"/>
              <a:t>menentukan</a:t>
            </a:r>
            <a:r>
              <a:rPr lang="en-US" dirty="0" smtClean="0"/>
              <a:t> </a:t>
            </a:r>
            <a:r>
              <a:rPr lang="en-US" dirty="0" err="1" smtClean="0"/>
              <a:t>membeli</a:t>
            </a:r>
            <a:r>
              <a:rPr lang="en-US" dirty="0" smtClean="0"/>
              <a:t> </a:t>
            </a:r>
            <a:r>
              <a:rPr lang="en-US" dirty="0" err="1" smtClean="0"/>
              <a:t>sebuah</a:t>
            </a:r>
            <a:r>
              <a:rPr lang="en-US" dirty="0" smtClean="0"/>
              <a:t> </a:t>
            </a:r>
            <a:r>
              <a:rPr lang="en-US" dirty="0" err="1" smtClean="0"/>
              <a:t>rumah</a:t>
            </a:r>
            <a:r>
              <a:rPr lang="en-US" dirty="0" smtClean="0"/>
              <a:t> yang </a:t>
            </a:r>
            <a:r>
              <a:rPr lang="en-US" dirty="0" err="1" smtClean="0"/>
              <a:t>akan</a:t>
            </a:r>
            <a:r>
              <a:rPr lang="en-US" dirty="0" smtClean="0"/>
              <a:t> </a:t>
            </a:r>
            <a:r>
              <a:rPr lang="en-US" dirty="0" err="1" smtClean="0"/>
              <a:t>dibeli</a:t>
            </a:r>
            <a:r>
              <a:rPr lang="en-US" dirty="0" smtClean="0"/>
              <a:t>, </a:t>
            </a:r>
            <a:r>
              <a:rPr lang="en-US" dirty="0" err="1" smtClean="0"/>
              <a:t>suami</a:t>
            </a:r>
            <a:r>
              <a:rPr lang="en-US" dirty="0" smtClean="0"/>
              <a:t> &amp; </a:t>
            </a:r>
            <a:r>
              <a:rPr lang="en-US" dirty="0" err="1" smtClean="0"/>
              <a:t>istri</a:t>
            </a:r>
            <a:r>
              <a:rPr lang="en-US" dirty="0" smtClean="0"/>
              <a:t> </a:t>
            </a:r>
            <a:r>
              <a:rPr lang="en-US" dirty="0" err="1" smtClean="0"/>
              <a:t>mempunyai</a:t>
            </a:r>
            <a:r>
              <a:rPr lang="en-US" dirty="0" smtClean="0"/>
              <a:t> </a:t>
            </a:r>
            <a:r>
              <a:rPr lang="en-US" dirty="0" err="1" smtClean="0"/>
              <a:t>kriteria</a:t>
            </a:r>
            <a:r>
              <a:rPr lang="en-US" dirty="0" smtClean="0"/>
              <a:t> yang </a:t>
            </a:r>
            <a:r>
              <a:rPr lang="en-US" dirty="0" err="1" smtClean="0"/>
              <a:t>berbeda</a:t>
            </a:r>
            <a:r>
              <a:rPr lang="en-US" dirty="0" smtClean="0"/>
              <a:t>. </a:t>
            </a:r>
            <a:r>
              <a:rPr lang="en-US" dirty="0" err="1" smtClean="0"/>
              <a:t>Istri</a:t>
            </a:r>
            <a:r>
              <a:rPr lang="en-US" dirty="0" smtClean="0"/>
              <a:t> </a:t>
            </a:r>
            <a:r>
              <a:rPr lang="en-US" dirty="0" err="1" smtClean="0"/>
              <a:t>lebih</a:t>
            </a:r>
            <a:r>
              <a:rPr lang="en-US" dirty="0" smtClean="0"/>
              <a:t> </a:t>
            </a:r>
            <a:r>
              <a:rPr lang="en-US" dirty="0" err="1" smtClean="0"/>
              <a:t>menekankan</a:t>
            </a:r>
            <a:r>
              <a:rPr lang="en-US" dirty="0" smtClean="0"/>
              <a:t> pd </a:t>
            </a:r>
            <a:r>
              <a:rPr lang="en-US" dirty="0" err="1" smtClean="0"/>
              <a:t>keindahan</a:t>
            </a:r>
            <a:r>
              <a:rPr lang="en-US" dirty="0" smtClean="0"/>
              <a:t> </a:t>
            </a:r>
            <a:r>
              <a:rPr lang="en-US" dirty="0" err="1" smtClean="0"/>
              <a:t>rumah</a:t>
            </a:r>
            <a:r>
              <a:rPr lang="en-US" dirty="0" smtClean="0"/>
              <a:t> </a:t>
            </a:r>
            <a:r>
              <a:rPr lang="en-US" dirty="0" err="1" smtClean="0"/>
              <a:t>di</a:t>
            </a:r>
            <a:r>
              <a:rPr lang="en-US" dirty="0" smtClean="0"/>
              <a:t> </a:t>
            </a:r>
            <a:r>
              <a:rPr lang="en-US" dirty="0" err="1" smtClean="0"/>
              <a:t>dalam</a:t>
            </a:r>
            <a:r>
              <a:rPr lang="en-US" dirty="0" smtClean="0"/>
              <a:t> </a:t>
            </a:r>
            <a:r>
              <a:rPr lang="en-US" dirty="0" err="1" smtClean="0"/>
              <a:t>dan</a:t>
            </a:r>
            <a:r>
              <a:rPr lang="en-US" dirty="0" smtClean="0"/>
              <a:t> </a:t>
            </a:r>
            <a:r>
              <a:rPr lang="en-US" dirty="0" err="1" smtClean="0"/>
              <a:t>sekitarnya</a:t>
            </a:r>
            <a:r>
              <a:rPr lang="en-US" dirty="0" smtClean="0"/>
              <a:t>, </a:t>
            </a:r>
            <a:r>
              <a:rPr lang="en-US" dirty="0" err="1" smtClean="0"/>
              <a:t>kenyamanan</a:t>
            </a:r>
            <a:r>
              <a:rPr lang="en-US" dirty="0" smtClean="0"/>
              <a:t> </a:t>
            </a:r>
            <a:r>
              <a:rPr lang="en-US" dirty="0" err="1" smtClean="0"/>
              <a:t>dan</a:t>
            </a:r>
            <a:r>
              <a:rPr lang="en-US" dirty="0" smtClean="0"/>
              <a:t> </a:t>
            </a:r>
            <a:r>
              <a:rPr lang="en-US" dirty="0" err="1" smtClean="0"/>
              <a:t>harga</a:t>
            </a:r>
            <a:r>
              <a:rPr lang="en-US" dirty="0" smtClean="0"/>
              <a:t>. </a:t>
            </a:r>
            <a:r>
              <a:rPr lang="en-US" dirty="0" err="1" smtClean="0"/>
              <a:t>Sedang</a:t>
            </a:r>
            <a:r>
              <a:rPr lang="en-US" dirty="0" smtClean="0"/>
              <a:t> </a:t>
            </a:r>
            <a:r>
              <a:rPr lang="en-US" dirty="0" err="1" smtClean="0"/>
              <a:t>suami</a:t>
            </a:r>
            <a:r>
              <a:rPr lang="en-US" dirty="0" smtClean="0"/>
              <a:t> </a:t>
            </a:r>
            <a:r>
              <a:rPr lang="en-US" dirty="0" err="1" smtClean="0"/>
              <a:t>lebih</a:t>
            </a:r>
            <a:r>
              <a:rPr lang="en-US" dirty="0" smtClean="0"/>
              <a:t> </a:t>
            </a:r>
            <a:r>
              <a:rPr lang="en-US" dirty="0" err="1" smtClean="0"/>
              <a:t>menekankan</a:t>
            </a:r>
            <a:r>
              <a:rPr lang="en-US" dirty="0" smtClean="0"/>
              <a:t> </a:t>
            </a:r>
            <a:r>
              <a:rPr lang="en-US" dirty="0" err="1" smtClean="0"/>
              <a:t>pada</a:t>
            </a:r>
            <a:r>
              <a:rPr lang="en-US" dirty="0" smtClean="0"/>
              <a:t> </a:t>
            </a:r>
            <a:r>
              <a:rPr lang="en-US" dirty="0" err="1" smtClean="0"/>
              <a:t>keamanan</a:t>
            </a:r>
            <a:r>
              <a:rPr lang="en-US" dirty="0" smtClean="0"/>
              <a:t>, </a:t>
            </a:r>
            <a:r>
              <a:rPr lang="en-US" dirty="0" err="1" smtClean="0"/>
              <a:t>jauh</a:t>
            </a:r>
            <a:r>
              <a:rPr lang="en-US" dirty="0" smtClean="0"/>
              <a:t> </a:t>
            </a:r>
            <a:r>
              <a:rPr lang="en-US" dirty="0" err="1" smtClean="0"/>
              <a:t>atau</a:t>
            </a:r>
            <a:r>
              <a:rPr lang="en-US" dirty="0" smtClean="0"/>
              <a:t> </a:t>
            </a:r>
            <a:r>
              <a:rPr lang="en-US" dirty="0" err="1" smtClean="0"/>
              <a:t>dekat</a:t>
            </a:r>
            <a:r>
              <a:rPr lang="en-US" dirty="0" smtClean="0"/>
              <a:t> </a:t>
            </a:r>
            <a:r>
              <a:rPr lang="en-US" dirty="0" err="1" smtClean="0"/>
              <a:t>dari</a:t>
            </a:r>
            <a:r>
              <a:rPr lang="en-US" dirty="0" smtClean="0"/>
              <a:t> </a:t>
            </a:r>
            <a:r>
              <a:rPr lang="en-US" dirty="0" err="1" smtClean="0"/>
              <a:t>tempat</a:t>
            </a:r>
            <a:r>
              <a:rPr lang="en-US" dirty="0" smtClean="0"/>
              <a:t> </a:t>
            </a:r>
            <a:r>
              <a:rPr lang="en-US" dirty="0" err="1" smtClean="0"/>
              <a:t>kerja</a:t>
            </a:r>
            <a:r>
              <a:rPr lang="en-US" dirty="0" smtClean="0"/>
              <a:t>. </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p:txBody>
          <a:bodyPr rtlCol="0">
            <a:normAutofit fontScale="90000"/>
          </a:bodyPr>
          <a:lstStyle/>
          <a:p>
            <a:pPr eaLnBrk="1" fontAlgn="auto" hangingPunct="1">
              <a:spcAft>
                <a:spcPts val="0"/>
              </a:spcAft>
              <a:defRPr/>
            </a:pPr>
            <a:r>
              <a:rPr smtClean="0">
                <a:latin typeface="Freestyle Script" pitchFamily="66" charset="0"/>
              </a:rPr>
              <a:t>Peranan Suami dan Istri</a:t>
            </a:r>
            <a:br>
              <a:rPr smtClean="0">
                <a:latin typeface="Freestyle Script" pitchFamily="66" charset="0"/>
              </a:rPr>
            </a:br>
            <a:r>
              <a:rPr sz="3100" smtClean="0"/>
              <a:t>Dalam Pengambilan Keputusan Pembelian</a:t>
            </a:r>
            <a:endParaRPr sz="3100"/>
          </a:p>
        </p:txBody>
      </p:sp>
      <p:sp>
        <p:nvSpPr>
          <p:cNvPr id="180227" name="Content Placeholder 1"/>
          <p:cNvSpPr>
            <a:spLocks noGrp="1"/>
          </p:cNvSpPr>
          <p:nvPr>
            <p:ph idx="1"/>
          </p:nvPr>
        </p:nvSpPr>
        <p:spPr>
          <a:xfrm>
            <a:off x="457200" y="1643063"/>
            <a:ext cx="8229600" cy="4452937"/>
          </a:xfrm>
        </p:spPr>
        <p:txBody>
          <a:bodyPr/>
          <a:lstStyle/>
          <a:p>
            <a:pPr marL="514350" indent="-514350" eaLnBrk="1" hangingPunct="1">
              <a:lnSpc>
                <a:spcPct val="150000"/>
              </a:lnSpc>
              <a:spcBef>
                <a:spcPct val="0"/>
              </a:spcBef>
              <a:buClr>
                <a:srgbClr val="D60093"/>
              </a:buClr>
              <a:buFont typeface="Constantia" pitchFamily="18" charset="0"/>
              <a:buAutoNum type="arabicParenR"/>
            </a:pPr>
            <a:r>
              <a:rPr lang="en-US" sz="2800" smtClean="0"/>
              <a:t>Istri dominan</a:t>
            </a:r>
          </a:p>
          <a:p>
            <a:pPr marL="514350" indent="-514350" eaLnBrk="1" hangingPunct="1">
              <a:lnSpc>
                <a:spcPct val="150000"/>
              </a:lnSpc>
              <a:spcBef>
                <a:spcPct val="0"/>
              </a:spcBef>
              <a:buClr>
                <a:srgbClr val="D60093"/>
              </a:buClr>
              <a:buFont typeface="Constantia" pitchFamily="18" charset="0"/>
              <a:buAutoNum type="arabicParenR"/>
            </a:pPr>
            <a:r>
              <a:rPr lang="en-US" sz="2800" smtClean="0"/>
              <a:t>Suami dominan</a:t>
            </a:r>
          </a:p>
          <a:p>
            <a:pPr marL="514350" indent="-514350" eaLnBrk="1" hangingPunct="1">
              <a:lnSpc>
                <a:spcPct val="150000"/>
              </a:lnSpc>
              <a:spcBef>
                <a:spcPct val="0"/>
              </a:spcBef>
              <a:buClr>
                <a:srgbClr val="D60093"/>
              </a:buClr>
              <a:buFont typeface="Constantia" pitchFamily="18" charset="0"/>
              <a:buAutoNum type="arabicParenR"/>
            </a:pPr>
            <a:r>
              <a:rPr lang="en-US" sz="2800" smtClean="0"/>
              <a:t>Keputusan Otonomi</a:t>
            </a:r>
          </a:p>
          <a:p>
            <a:pPr marL="514350" indent="-514350" eaLnBrk="1" hangingPunct="1">
              <a:lnSpc>
                <a:spcPct val="150000"/>
              </a:lnSpc>
              <a:spcBef>
                <a:spcPct val="0"/>
              </a:spcBef>
              <a:buClr>
                <a:srgbClr val="D60093"/>
              </a:buClr>
              <a:buFont typeface="Constantia" pitchFamily="18" charset="0"/>
              <a:buAutoNum type="arabicParenR"/>
            </a:pPr>
            <a:r>
              <a:rPr lang="en-US" sz="2800" smtClean="0"/>
              <a:t>Keputusan Bersama</a:t>
            </a:r>
          </a:p>
          <a:p>
            <a:pPr marL="514350" indent="-514350" eaLnBrk="1" hangingPunct="1">
              <a:lnSpc>
                <a:spcPct val="150000"/>
              </a:lnSpc>
              <a:spcBef>
                <a:spcPct val="0"/>
              </a:spcBef>
              <a:buClr>
                <a:srgbClr val="D60093"/>
              </a:buClr>
              <a:buFont typeface="Wingdings 2" pitchFamily="18" charset="2"/>
              <a:buNone/>
            </a:pPr>
            <a:endParaRPr lang="en-US" smtClean="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itle 2"/>
          <p:cNvSpPr>
            <a:spLocks noGrp="1"/>
          </p:cNvSpPr>
          <p:nvPr>
            <p:ph type="title"/>
          </p:nvPr>
        </p:nvSpPr>
        <p:spPr>
          <a:xfrm>
            <a:off x="457200" y="152400"/>
            <a:ext cx="8229600" cy="990600"/>
          </a:xfrm>
        </p:spPr>
        <p:txBody>
          <a:bodyPr/>
          <a:lstStyle/>
          <a:p>
            <a:pPr eaLnBrk="1" hangingPunct="1"/>
            <a:r>
              <a:rPr lang="en-US" sz="3600" smtClean="0">
                <a:latin typeface="Chiller" pitchFamily="82" charset="0"/>
              </a:rPr>
              <a:t>Family Life Cycle (FLC)</a:t>
            </a:r>
          </a:p>
        </p:txBody>
      </p:sp>
      <p:sp>
        <p:nvSpPr>
          <p:cNvPr id="2" name="Content Placeholder 1"/>
          <p:cNvSpPr>
            <a:spLocks noGrp="1"/>
          </p:cNvSpPr>
          <p:nvPr>
            <p:ph idx="1"/>
          </p:nvPr>
        </p:nvSpPr>
        <p:spPr>
          <a:xfrm>
            <a:off x="457200" y="1285875"/>
            <a:ext cx="8229600" cy="5072063"/>
          </a:xfrm>
        </p:spPr>
        <p:txBody>
          <a:bodyPr rtlCol="0">
            <a:normAutofit/>
          </a:bodyPr>
          <a:lstStyle/>
          <a:p>
            <a:pPr marL="1171575" indent="-1171575" algn="just" eaLnBrk="1" fontAlgn="auto" hangingPunct="1">
              <a:lnSpc>
                <a:spcPct val="170000"/>
              </a:lnSpc>
              <a:spcBef>
                <a:spcPts val="0"/>
              </a:spcBef>
              <a:spcAft>
                <a:spcPts val="0"/>
              </a:spcAft>
              <a:buFont typeface="Wingdings 2" pitchFamily="18" charset="2"/>
              <a:buNone/>
              <a:defRPr/>
            </a:pPr>
            <a:r>
              <a:rPr lang="en-US" sz="2000" i="1" dirty="0" err="1" smtClean="0">
                <a:latin typeface="Blackadder ITC" pitchFamily="82" charset="0"/>
              </a:rPr>
              <a:t>Adalah</a:t>
            </a:r>
            <a:r>
              <a:rPr lang="en-US" sz="2000" dirty="0" smtClean="0"/>
              <a:t> </a:t>
            </a:r>
            <a:r>
              <a:rPr lang="en-US" sz="2000" dirty="0" err="1" smtClean="0"/>
              <a:t>Tahap-tahap</a:t>
            </a:r>
            <a:r>
              <a:rPr lang="en-US" sz="2000" dirty="0" smtClean="0"/>
              <a:t> </a:t>
            </a:r>
            <a:r>
              <a:rPr lang="en-US" sz="2000" dirty="0" err="1" smtClean="0"/>
              <a:t>perjalanan</a:t>
            </a:r>
            <a:r>
              <a:rPr lang="en-US" sz="2000" dirty="0" smtClean="0"/>
              <a:t> </a:t>
            </a:r>
            <a:r>
              <a:rPr lang="en-US" sz="2000" dirty="0" err="1" smtClean="0"/>
              <a:t>hidup</a:t>
            </a:r>
            <a:r>
              <a:rPr lang="en-US" sz="2000" dirty="0" smtClean="0"/>
              <a:t> </a:t>
            </a:r>
            <a:r>
              <a:rPr lang="en-US" sz="2000" dirty="0" err="1" smtClean="0"/>
              <a:t>yg</a:t>
            </a:r>
            <a:r>
              <a:rPr lang="en-US" sz="2000" dirty="0" smtClean="0"/>
              <a:t> </a:t>
            </a:r>
            <a:r>
              <a:rPr lang="en-US" sz="2000" dirty="0" err="1" smtClean="0"/>
              <a:t>dilalui</a:t>
            </a:r>
            <a:r>
              <a:rPr lang="en-US" sz="2000" dirty="0" smtClean="0"/>
              <a:t> </a:t>
            </a:r>
            <a:r>
              <a:rPr lang="en-US" sz="2000" dirty="0" err="1" smtClean="0"/>
              <a:t>oleh</a:t>
            </a:r>
            <a:r>
              <a:rPr lang="en-US" sz="2000" dirty="0" smtClean="0"/>
              <a:t> </a:t>
            </a:r>
            <a:r>
              <a:rPr lang="en-US" sz="2000" dirty="0" err="1" smtClean="0"/>
              <a:t>kebanyakan</a:t>
            </a:r>
            <a:r>
              <a:rPr lang="en-US" sz="2000" dirty="0" smtClean="0"/>
              <a:t> </a:t>
            </a:r>
            <a:r>
              <a:rPr lang="en-US" sz="2000" dirty="0" err="1" smtClean="0"/>
              <a:t>keluarga</a:t>
            </a:r>
            <a:r>
              <a:rPr lang="en-US" sz="2000" dirty="0" smtClean="0"/>
              <a:t> </a:t>
            </a:r>
            <a:r>
              <a:rPr lang="en-US" sz="2000" dirty="0" err="1" smtClean="0"/>
              <a:t>dimulai</a:t>
            </a:r>
            <a:r>
              <a:rPr lang="en-US" sz="2000" dirty="0" smtClean="0"/>
              <a:t> </a:t>
            </a:r>
            <a:r>
              <a:rPr lang="en-US" sz="2000" dirty="0" err="1" smtClean="0"/>
              <a:t>dari</a:t>
            </a:r>
            <a:r>
              <a:rPr lang="en-US" sz="2000" dirty="0" smtClean="0"/>
              <a:t> </a:t>
            </a:r>
            <a:r>
              <a:rPr lang="en-US" sz="2000" dirty="0" err="1" smtClean="0"/>
              <a:t>masa</a:t>
            </a:r>
            <a:r>
              <a:rPr lang="en-US" sz="2000" dirty="0" smtClean="0"/>
              <a:t> </a:t>
            </a:r>
            <a:r>
              <a:rPr lang="en-US" sz="2000" dirty="0" err="1" smtClean="0"/>
              <a:t>lajang</a:t>
            </a:r>
            <a:r>
              <a:rPr lang="en-US" sz="2000" dirty="0" smtClean="0"/>
              <a:t>, </a:t>
            </a:r>
            <a:r>
              <a:rPr lang="en-US" sz="2000" dirty="0" err="1" smtClean="0"/>
              <a:t>perkawinan</a:t>
            </a:r>
            <a:r>
              <a:rPr lang="en-US" sz="2000" dirty="0" smtClean="0"/>
              <a:t>, </a:t>
            </a:r>
            <a:r>
              <a:rPr lang="en-US" sz="2000" dirty="0" err="1" smtClean="0"/>
              <a:t>keluarga</a:t>
            </a:r>
            <a:r>
              <a:rPr lang="en-US" sz="2000" dirty="0" smtClean="0"/>
              <a:t> </a:t>
            </a:r>
            <a:r>
              <a:rPr lang="en-US" sz="2000" dirty="0" err="1" smtClean="0"/>
              <a:t>dgn</a:t>
            </a:r>
            <a:r>
              <a:rPr lang="en-US" sz="2000" dirty="0" smtClean="0"/>
              <a:t> </a:t>
            </a:r>
            <a:r>
              <a:rPr lang="en-US" sz="2000" dirty="0" err="1" smtClean="0"/>
              <a:t>anak-anak</a:t>
            </a:r>
            <a:r>
              <a:rPr lang="en-US" sz="2000" dirty="0" smtClean="0"/>
              <a:t> </a:t>
            </a:r>
            <a:r>
              <a:rPr lang="en-US" sz="2000" dirty="0" err="1" smtClean="0"/>
              <a:t>yg</a:t>
            </a:r>
            <a:r>
              <a:rPr lang="en-US" sz="2000" dirty="0" smtClean="0"/>
              <a:t> </a:t>
            </a:r>
            <a:r>
              <a:rPr lang="en-US" sz="2000" dirty="0" err="1" smtClean="0"/>
              <a:t>sudah</a:t>
            </a:r>
            <a:r>
              <a:rPr lang="en-US" sz="2000" dirty="0" smtClean="0"/>
              <a:t> </a:t>
            </a:r>
            <a:r>
              <a:rPr lang="en-US" sz="2000" dirty="0" err="1" smtClean="0"/>
              <a:t>hidup</a:t>
            </a:r>
            <a:r>
              <a:rPr lang="en-US" sz="2000" dirty="0" smtClean="0"/>
              <a:t> </a:t>
            </a:r>
            <a:r>
              <a:rPr lang="en-US" sz="2000" dirty="0" err="1" smtClean="0"/>
              <a:t>sendiri</a:t>
            </a:r>
            <a:r>
              <a:rPr lang="en-US" sz="2000" dirty="0" smtClean="0"/>
              <a:t>, </a:t>
            </a:r>
            <a:r>
              <a:rPr lang="en-US" sz="2000" dirty="0" err="1" smtClean="0"/>
              <a:t>dan</a:t>
            </a:r>
            <a:r>
              <a:rPr lang="en-US" sz="2000" dirty="0" smtClean="0"/>
              <a:t> </a:t>
            </a:r>
            <a:r>
              <a:rPr lang="en-US" sz="2000" dirty="0" err="1" smtClean="0"/>
              <a:t>diakhiri</a:t>
            </a:r>
            <a:r>
              <a:rPr lang="en-US" sz="2000" dirty="0" smtClean="0"/>
              <a:t> </a:t>
            </a:r>
            <a:r>
              <a:rPr lang="en-US" sz="2000" dirty="0" err="1" smtClean="0"/>
              <a:t>dengan</a:t>
            </a:r>
            <a:r>
              <a:rPr lang="en-US" sz="2000" dirty="0" smtClean="0"/>
              <a:t> </a:t>
            </a:r>
            <a:r>
              <a:rPr lang="en-US" sz="2000" dirty="0" err="1" smtClean="0"/>
              <a:t>terurainya</a:t>
            </a:r>
            <a:r>
              <a:rPr lang="en-US" sz="2000" dirty="0" smtClean="0"/>
              <a:t> unit </a:t>
            </a:r>
            <a:r>
              <a:rPr lang="en-US" sz="2000" dirty="0" err="1" smtClean="0"/>
              <a:t>dasar</a:t>
            </a:r>
            <a:r>
              <a:rPr lang="en-US" sz="2000" dirty="0" smtClean="0"/>
              <a:t> </a:t>
            </a:r>
            <a:r>
              <a:rPr lang="en-US" sz="2000" dirty="0" err="1" smtClean="0"/>
              <a:t>keluarga</a:t>
            </a:r>
            <a:r>
              <a:rPr lang="en-US" sz="2000" dirty="0" smtClean="0"/>
              <a:t> (</a:t>
            </a:r>
            <a:r>
              <a:rPr lang="en-US" sz="2000" dirty="0" err="1" smtClean="0"/>
              <a:t>misal</a:t>
            </a:r>
            <a:r>
              <a:rPr lang="en-US" sz="2000" dirty="0" smtClean="0"/>
              <a:t> </a:t>
            </a:r>
            <a:r>
              <a:rPr lang="en-US" sz="2000" dirty="0" err="1" smtClean="0"/>
              <a:t>karena</a:t>
            </a:r>
            <a:r>
              <a:rPr lang="en-US" sz="2000" dirty="0" smtClean="0"/>
              <a:t> </a:t>
            </a:r>
            <a:r>
              <a:rPr lang="en-US" sz="2000" dirty="0" err="1" smtClean="0"/>
              <a:t>kematian</a:t>
            </a:r>
            <a:r>
              <a:rPr lang="en-US" sz="2000" dirty="0" smtClean="0"/>
              <a:t> </a:t>
            </a:r>
            <a:r>
              <a:rPr lang="en-US" sz="2000" dirty="0" err="1" smtClean="0"/>
              <a:t>si</a:t>
            </a:r>
            <a:r>
              <a:rPr lang="en-US" sz="2000" dirty="0" smtClean="0"/>
              <a:t> </a:t>
            </a:r>
            <a:r>
              <a:rPr lang="en-US" sz="2000" dirty="0" err="1" smtClean="0"/>
              <a:t>suami</a:t>
            </a:r>
            <a:r>
              <a:rPr lang="en-US" sz="2000" dirty="0" smtClean="0"/>
              <a:t> </a:t>
            </a:r>
            <a:r>
              <a:rPr lang="en-US" sz="2000" dirty="0" err="1" smtClean="0"/>
              <a:t>atau</a:t>
            </a:r>
            <a:r>
              <a:rPr lang="en-US" sz="2000" dirty="0" smtClean="0"/>
              <a:t> </a:t>
            </a:r>
            <a:r>
              <a:rPr lang="en-US" sz="2000" dirty="0" err="1" smtClean="0"/>
              <a:t>istri</a:t>
            </a:r>
            <a:r>
              <a:rPr lang="en-US" sz="2000" dirty="0" smtClean="0"/>
              <a:t>).</a:t>
            </a:r>
          </a:p>
          <a:p>
            <a:pPr marL="1171575" indent="-1171575" algn="just" eaLnBrk="1" fontAlgn="auto" hangingPunct="1">
              <a:lnSpc>
                <a:spcPct val="170000"/>
              </a:lnSpc>
              <a:spcBef>
                <a:spcPts val="0"/>
              </a:spcBef>
              <a:spcAft>
                <a:spcPts val="0"/>
              </a:spcAft>
              <a:buFont typeface="Wingdings 2" pitchFamily="18" charset="2"/>
              <a:buNone/>
              <a:defRPr/>
            </a:pPr>
            <a:endParaRPr lang="en-US" sz="2000" dirty="0" smtClean="0"/>
          </a:p>
          <a:p>
            <a:pPr marL="0" indent="0" algn="just" eaLnBrk="1" fontAlgn="auto" hangingPunct="1">
              <a:lnSpc>
                <a:spcPct val="170000"/>
              </a:lnSpc>
              <a:spcBef>
                <a:spcPts val="0"/>
              </a:spcBef>
              <a:spcAft>
                <a:spcPts val="0"/>
              </a:spcAft>
              <a:buFont typeface="Wingdings 2" pitchFamily="18" charset="2"/>
              <a:buNone/>
              <a:defRPr/>
            </a:pPr>
            <a:r>
              <a:rPr lang="en-US" sz="2000" dirty="0" err="1" smtClean="0"/>
              <a:t>Analisis</a:t>
            </a:r>
            <a:r>
              <a:rPr lang="en-US" sz="2000" dirty="0" smtClean="0"/>
              <a:t> FLC </a:t>
            </a:r>
            <a:r>
              <a:rPr lang="en-US" sz="2000" dirty="0" err="1" smtClean="0"/>
              <a:t>merupakan</a:t>
            </a:r>
            <a:r>
              <a:rPr lang="en-US" sz="2000" dirty="0" smtClean="0"/>
              <a:t> </a:t>
            </a:r>
            <a:r>
              <a:rPr lang="en-US" sz="2000" dirty="0" err="1" smtClean="0"/>
              <a:t>alat</a:t>
            </a:r>
            <a:r>
              <a:rPr lang="en-US" sz="2000" dirty="0" smtClean="0"/>
              <a:t> </a:t>
            </a:r>
            <a:r>
              <a:rPr lang="en-US" sz="2000" dirty="0" err="1" smtClean="0"/>
              <a:t>strategi</a:t>
            </a:r>
            <a:r>
              <a:rPr lang="en-US" sz="2000" dirty="0" smtClean="0"/>
              <a:t> </a:t>
            </a:r>
            <a:r>
              <a:rPr lang="en-US" sz="2000" dirty="0" err="1" smtClean="0"/>
              <a:t>pemasaran</a:t>
            </a:r>
            <a:r>
              <a:rPr lang="en-US" sz="2000" dirty="0" smtClean="0"/>
              <a:t> </a:t>
            </a:r>
            <a:r>
              <a:rPr lang="en-US" sz="2000" dirty="0" err="1" smtClean="0"/>
              <a:t>yg</a:t>
            </a:r>
            <a:r>
              <a:rPr lang="en-US" sz="2000" dirty="0" smtClean="0"/>
              <a:t> </a:t>
            </a:r>
            <a:r>
              <a:rPr lang="en-US" sz="2000" dirty="0" err="1" smtClean="0"/>
              <a:t>penting</a:t>
            </a:r>
            <a:r>
              <a:rPr lang="en-US" sz="2000" dirty="0" smtClean="0"/>
              <a:t> </a:t>
            </a:r>
            <a:r>
              <a:rPr lang="en-US" sz="2000" dirty="0" err="1" smtClean="0"/>
              <a:t>karena</a:t>
            </a:r>
            <a:r>
              <a:rPr lang="en-US" sz="2000" dirty="0" smtClean="0"/>
              <a:t> </a:t>
            </a:r>
            <a:r>
              <a:rPr lang="en-US" sz="2000" dirty="0" err="1" smtClean="0"/>
              <a:t>dari</a:t>
            </a:r>
            <a:r>
              <a:rPr lang="en-US" sz="2000" dirty="0" smtClean="0"/>
              <a:t> </a:t>
            </a:r>
            <a:r>
              <a:rPr lang="en-US" sz="2000" dirty="0" err="1" smtClean="0"/>
              <a:t>analisis</a:t>
            </a:r>
            <a:r>
              <a:rPr lang="en-US" sz="2000" dirty="0" smtClean="0"/>
              <a:t> </a:t>
            </a:r>
            <a:r>
              <a:rPr lang="en-US" sz="2000" dirty="0" err="1" smtClean="0"/>
              <a:t>itu</a:t>
            </a:r>
            <a:r>
              <a:rPr lang="en-US" sz="2000" dirty="0" smtClean="0"/>
              <a:t> unit-unit </a:t>
            </a:r>
            <a:r>
              <a:rPr lang="en-US" sz="2000" dirty="0" err="1" smtClean="0"/>
              <a:t>keluarga</a:t>
            </a:r>
            <a:r>
              <a:rPr lang="en-US" sz="2000" dirty="0" smtClean="0"/>
              <a:t> </a:t>
            </a:r>
            <a:r>
              <a:rPr lang="en-US" sz="2000" dirty="0" err="1" smtClean="0"/>
              <a:t>dpt</a:t>
            </a:r>
            <a:r>
              <a:rPr lang="en-US" sz="2000" dirty="0" smtClean="0"/>
              <a:t> </a:t>
            </a:r>
            <a:r>
              <a:rPr lang="en-US" sz="2000" dirty="0" err="1" smtClean="0"/>
              <a:t>di</a:t>
            </a:r>
            <a:r>
              <a:rPr lang="en-US" sz="2000" dirty="0" smtClean="0"/>
              <a:t> </a:t>
            </a:r>
            <a:r>
              <a:rPr lang="en-US" sz="2000" dirty="0" err="1" smtClean="0"/>
              <a:t>kelompokkan</a:t>
            </a:r>
            <a:r>
              <a:rPr lang="en-US" sz="2000" dirty="0" smtClean="0"/>
              <a:t> </a:t>
            </a:r>
            <a:r>
              <a:rPr lang="en-US" sz="2000" dirty="0" err="1" smtClean="0"/>
              <a:t>menjadi</a:t>
            </a:r>
            <a:r>
              <a:rPr lang="en-US" sz="2000" dirty="0" smtClean="0"/>
              <a:t> </a:t>
            </a:r>
            <a:r>
              <a:rPr lang="en-US" sz="2000" dirty="0" err="1" smtClean="0"/>
              <a:t>kelompok</a:t>
            </a:r>
            <a:r>
              <a:rPr lang="en-US" sz="2000" dirty="0" smtClean="0"/>
              <a:t>@ </a:t>
            </a:r>
            <a:r>
              <a:rPr lang="en-US" sz="2000" dirty="0" err="1" smtClean="0"/>
              <a:t>yg</a:t>
            </a:r>
            <a:r>
              <a:rPr lang="en-US" sz="2000" dirty="0" smtClean="0"/>
              <a:t> </a:t>
            </a:r>
            <a:r>
              <a:rPr lang="en-US" sz="2000" dirty="0" err="1" smtClean="0"/>
              <a:t>signifikan</a:t>
            </a:r>
            <a:r>
              <a:rPr lang="en-US" sz="2000" dirty="0" smtClean="0"/>
              <a:t> </a:t>
            </a:r>
            <a:r>
              <a:rPr lang="en-US" sz="2000" dirty="0" err="1" smtClean="0"/>
              <a:t>untuk</a:t>
            </a:r>
            <a:r>
              <a:rPr lang="en-US" sz="2000" dirty="0" smtClean="0"/>
              <a:t> </a:t>
            </a:r>
            <a:r>
              <a:rPr lang="en-US" sz="2000" dirty="0" err="1" smtClean="0"/>
              <a:t>segmentasi</a:t>
            </a:r>
            <a:r>
              <a:rPr lang="en-US" sz="2000" dirty="0" smtClean="0"/>
              <a:t> </a:t>
            </a:r>
            <a:r>
              <a:rPr lang="en-US" sz="2000" dirty="0" err="1" smtClean="0"/>
              <a:t>dan</a:t>
            </a:r>
            <a:r>
              <a:rPr lang="en-US" sz="2000" dirty="0" smtClean="0"/>
              <a:t> </a:t>
            </a:r>
            <a:r>
              <a:rPr lang="en-US" sz="2000" dirty="0" err="1" smtClean="0"/>
              <a:t>selanjutnya</a:t>
            </a:r>
            <a:r>
              <a:rPr lang="en-US" sz="2000" dirty="0" smtClean="0"/>
              <a:t> </a:t>
            </a:r>
            <a:r>
              <a:rPr lang="en-US" sz="2000" dirty="0" err="1" smtClean="0"/>
              <a:t>menentukan</a:t>
            </a:r>
            <a:r>
              <a:rPr lang="en-US" sz="2000" dirty="0" smtClean="0"/>
              <a:t> </a:t>
            </a:r>
            <a:r>
              <a:rPr lang="en-US" sz="2000" dirty="0" err="1" smtClean="0"/>
              <a:t>pasar-pasar</a:t>
            </a:r>
            <a:r>
              <a:rPr lang="en-US" sz="2000" dirty="0" smtClean="0"/>
              <a:t> </a:t>
            </a:r>
            <a:r>
              <a:rPr lang="en-US" sz="2000" dirty="0" err="1" smtClean="0"/>
              <a:t>sasaran</a:t>
            </a:r>
            <a:r>
              <a:rPr lang="en-US" sz="2000" dirty="0" smtClean="0"/>
              <a:t>. </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itle 2"/>
          <p:cNvSpPr>
            <a:spLocks noGrp="1"/>
          </p:cNvSpPr>
          <p:nvPr>
            <p:ph type="title"/>
          </p:nvPr>
        </p:nvSpPr>
        <p:spPr/>
        <p:txBody>
          <a:bodyPr/>
          <a:lstStyle/>
          <a:p>
            <a:pPr eaLnBrk="1" hangingPunct="1"/>
            <a:r>
              <a:rPr lang="en-US" sz="2800" smtClean="0"/>
              <a:t>Siklus Hidup Keluarga (FLC)</a:t>
            </a:r>
          </a:p>
        </p:txBody>
      </p:sp>
      <p:sp>
        <p:nvSpPr>
          <p:cNvPr id="182275" name="Content Placeholder 1"/>
          <p:cNvSpPr>
            <a:spLocks noGrp="1"/>
          </p:cNvSpPr>
          <p:nvPr>
            <p:ph idx="1"/>
          </p:nvPr>
        </p:nvSpPr>
        <p:spPr>
          <a:xfrm>
            <a:off x="457200" y="1831975"/>
            <a:ext cx="8229600" cy="4525963"/>
          </a:xfrm>
        </p:spPr>
        <p:txBody>
          <a:bodyPr/>
          <a:lstStyle/>
          <a:p>
            <a:pPr algn="just" eaLnBrk="1" hangingPunct="1">
              <a:lnSpc>
                <a:spcPct val="150000"/>
              </a:lnSpc>
              <a:spcBef>
                <a:spcPct val="0"/>
              </a:spcBef>
              <a:buClr>
                <a:srgbClr val="990033"/>
              </a:buClr>
              <a:buFont typeface="Wingdings" pitchFamily="2" charset="2"/>
              <a:buChar char="v"/>
            </a:pPr>
            <a:r>
              <a:rPr lang="en-US" sz="2000" smtClean="0"/>
              <a:t> </a:t>
            </a:r>
            <a:r>
              <a:rPr lang="en-US" sz="2000" smtClean="0">
                <a:latin typeface="Footlight MT Light" pitchFamily="18" charset="0"/>
              </a:rPr>
              <a:t>Menggambarkan tahap-tahap yang dijalani oleh sebuah keluarga dengan semakin meningkatnya usia anggota keluarga.</a:t>
            </a:r>
          </a:p>
          <a:p>
            <a:pPr algn="just" eaLnBrk="1" hangingPunct="1">
              <a:lnSpc>
                <a:spcPct val="150000"/>
              </a:lnSpc>
              <a:spcBef>
                <a:spcPct val="0"/>
              </a:spcBef>
              <a:buClr>
                <a:srgbClr val="990033"/>
              </a:buClr>
              <a:buFont typeface="Wingdings" pitchFamily="2" charset="2"/>
              <a:buChar char="v"/>
            </a:pPr>
            <a:r>
              <a:rPr lang="en-US" sz="2000" smtClean="0">
                <a:latin typeface="Footlight MT Light" pitchFamily="18" charset="0"/>
              </a:rPr>
              <a:t>Setiap tahap keluarga akan menggambarkan  kebutuhan yang berbeda.</a:t>
            </a:r>
          </a:p>
          <a:p>
            <a:pPr algn="just" eaLnBrk="1" hangingPunct="1">
              <a:lnSpc>
                <a:spcPct val="150000"/>
              </a:lnSpc>
              <a:spcBef>
                <a:spcPct val="0"/>
              </a:spcBef>
              <a:buClr>
                <a:srgbClr val="990033"/>
              </a:buClr>
              <a:buFont typeface="Wingdings" pitchFamily="2" charset="2"/>
              <a:buChar char="v"/>
            </a:pPr>
            <a:r>
              <a:rPr lang="en-US" sz="2000" smtClean="0">
                <a:latin typeface="Footlight MT Light" pitchFamily="18" charset="0"/>
              </a:rPr>
              <a:t>Sehingga keluargapun akan membutuhkan produk dan jasa yang berbeda.</a:t>
            </a:r>
          </a:p>
          <a:p>
            <a:pPr algn="just" eaLnBrk="1" hangingPunct="1">
              <a:lnSpc>
                <a:spcPct val="150000"/>
              </a:lnSpc>
              <a:spcBef>
                <a:spcPct val="0"/>
              </a:spcBef>
              <a:buClr>
                <a:srgbClr val="990033"/>
              </a:buClr>
              <a:buFont typeface="Wingdings" pitchFamily="2" charset="2"/>
              <a:buChar char="v"/>
            </a:pPr>
            <a:r>
              <a:rPr lang="en-US" sz="2000" smtClean="0">
                <a:latin typeface="Footlight MT Light" pitchFamily="18" charset="0"/>
              </a:rPr>
              <a:t>Merujuk pada gagasan bahwa keluarga bergerak melalui serangkaian tahapan dlm kebiasaan@ yang terus berkembang.</a:t>
            </a:r>
            <a:endParaRPr lang="en-US" sz="2000" smtClean="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tle 2"/>
          <p:cNvSpPr>
            <a:spLocks noGrp="1"/>
          </p:cNvSpPr>
          <p:nvPr>
            <p:ph type="title"/>
          </p:nvPr>
        </p:nvSpPr>
        <p:spPr>
          <a:xfrm>
            <a:off x="428625" y="428625"/>
            <a:ext cx="8229600" cy="5348288"/>
          </a:xfrm>
        </p:spPr>
        <p:txBody>
          <a:bodyPr/>
          <a:lstStyle/>
          <a:p>
            <a:pPr eaLnBrk="1" hangingPunct="1">
              <a:lnSpc>
                <a:spcPct val="150000"/>
              </a:lnSpc>
            </a:pPr>
            <a:r>
              <a:rPr lang="en-US" sz="2000" smtClean="0">
                <a:latin typeface="Agency FB" pitchFamily="34" charset="0"/>
              </a:rPr>
              <a:t>Ciri-ciri setiap tahap dlm FLC yg relevan untuk kiat-kiat pemasaran: </a:t>
            </a:r>
            <a:br>
              <a:rPr lang="en-US" sz="2000" smtClean="0">
                <a:latin typeface="Agency FB" pitchFamily="34" charset="0"/>
              </a:rPr>
            </a:br>
            <a:r>
              <a:rPr lang="en-US" sz="2000" smtClean="0">
                <a:latin typeface="Agency FB" pitchFamily="34" charset="0"/>
              </a:rPr>
              <a:t> ** Lajang. Mempunyai cukup pendapatan siap konsumsi &amp; cenderung    membelanjakannya untuk mendukung gaya hidup hura-hura, seperti hiburan, liburan, pakaian, dll.</a:t>
            </a:r>
            <a:br>
              <a:rPr lang="en-US" sz="2000" smtClean="0">
                <a:latin typeface="Agency FB" pitchFamily="34" charset="0"/>
              </a:rPr>
            </a:br>
            <a:r>
              <a:rPr lang="en-US" sz="2000" smtClean="0">
                <a:latin typeface="Agency FB" pitchFamily="34" charset="0"/>
              </a:rPr>
              <a:t>** Bulan madu. Berpendapatan cukup karena keduanya bekerja. Pada masa ini pasangan memerlukan barang@ tahan lama untuk rumah mereka yang baru. </a:t>
            </a:r>
            <a:br>
              <a:rPr lang="en-US" sz="2000" smtClean="0">
                <a:latin typeface="Agency FB" pitchFamily="34" charset="0"/>
              </a:rPr>
            </a:br>
            <a:r>
              <a:rPr lang="en-US" sz="2000" smtClean="0">
                <a:latin typeface="Agency FB" pitchFamily="34" charset="0"/>
              </a:rPr>
              <a:t>** Menjadi orang tua, adalah masa pasca bulan madu. Pasangan sudah memiliki anak. Kebutuhan akan alat@ perlengkapan bayi/anak lebih mendesak, dan biasanya si istri tinggal di rumah.</a:t>
            </a:r>
            <a:br>
              <a:rPr lang="en-US" sz="2000" smtClean="0">
                <a:latin typeface="Agency FB" pitchFamily="34" charset="0"/>
              </a:rPr>
            </a:br>
            <a:r>
              <a:rPr lang="en-US" sz="2000" smtClean="0">
                <a:latin typeface="Agency FB" pitchFamily="34" charset="0"/>
              </a:rPr>
              <a:t>**Anak-anak mulai meninggalkan rumah, pasangan ini mulai melakukan kegiatan yg dulu tdk sempat mereka lakukan karena harus mengasuh anak.                 MisaL: berwisata.</a:t>
            </a:r>
            <a:br>
              <a:rPr lang="en-US" sz="2000" smtClean="0">
                <a:latin typeface="Agency FB" pitchFamily="34" charset="0"/>
              </a:rPr>
            </a:br>
            <a:r>
              <a:rPr lang="en-US" sz="2000" smtClean="0">
                <a:latin typeface="Agency FB" pitchFamily="34" charset="0"/>
              </a:rPr>
              <a:t>** Terurai, suami atau istri yang masih hidup cenderung untuk menempuh gaya hidup yang lebih sederhana.</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tle 2"/>
          <p:cNvSpPr>
            <a:spLocks noGrp="1"/>
          </p:cNvSpPr>
          <p:nvPr>
            <p:ph type="title"/>
          </p:nvPr>
        </p:nvSpPr>
        <p:spPr>
          <a:xfrm>
            <a:off x="457200" y="152400"/>
            <a:ext cx="8229600" cy="847725"/>
          </a:xfrm>
        </p:spPr>
        <p:txBody>
          <a:bodyPr/>
          <a:lstStyle/>
          <a:p>
            <a:pPr eaLnBrk="1" hangingPunct="1"/>
            <a:r>
              <a:rPr lang="en-US" sz="2400" smtClean="0">
                <a:latin typeface="Agency FB" pitchFamily="34" charset="0"/>
              </a:rPr>
              <a:t>Terapan FLC  pada  pemasaran meliputi: </a:t>
            </a:r>
          </a:p>
        </p:txBody>
      </p:sp>
      <p:sp>
        <p:nvSpPr>
          <p:cNvPr id="2" name="Content Placeholder 1"/>
          <p:cNvSpPr>
            <a:spLocks noGrp="1"/>
          </p:cNvSpPr>
          <p:nvPr>
            <p:ph idx="1"/>
          </p:nvPr>
        </p:nvSpPr>
        <p:spPr/>
        <p:txBody>
          <a:bodyPr rtlCol="0">
            <a:normAutofit fontScale="70000" lnSpcReduction="20000"/>
          </a:bodyPr>
          <a:lstStyle/>
          <a:p>
            <a:pPr algn="just" eaLnBrk="1" fontAlgn="auto" hangingPunct="1">
              <a:lnSpc>
                <a:spcPct val="160000"/>
              </a:lnSpc>
              <a:spcBef>
                <a:spcPts val="0"/>
              </a:spcBef>
              <a:spcAft>
                <a:spcPts val="0"/>
              </a:spcAft>
              <a:buFont typeface="Wingdings 2" pitchFamily="18" charset="2"/>
              <a:buBlip>
                <a:blip r:embed="rId2"/>
              </a:buBlip>
              <a:defRPr/>
            </a:pPr>
            <a:r>
              <a:rPr lang="en-US" dirty="0" smtClean="0"/>
              <a:t>FLC </a:t>
            </a:r>
            <a:r>
              <a:rPr lang="en-US" dirty="0" err="1" smtClean="0"/>
              <a:t>sangat</a:t>
            </a:r>
            <a:r>
              <a:rPr lang="en-US" dirty="0" smtClean="0"/>
              <a:t> </a:t>
            </a:r>
            <a:r>
              <a:rPr lang="en-US" dirty="0" err="1" smtClean="0"/>
              <a:t>membantu</a:t>
            </a:r>
            <a:r>
              <a:rPr lang="en-US" dirty="0" smtClean="0"/>
              <a:t> </a:t>
            </a:r>
            <a:r>
              <a:rPr lang="en-US" dirty="0" err="1" smtClean="0"/>
              <a:t>pemasar</a:t>
            </a:r>
            <a:r>
              <a:rPr lang="en-US" dirty="0" smtClean="0"/>
              <a:t> </a:t>
            </a:r>
            <a:r>
              <a:rPr lang="en-US" dirty="0" err="1" smtClean="0"/>
              <a:t>dlm</a:t>
            </a:r>
            <a:r>
              <a:rPr lang="en-US" dirty="0" smtClean="0"/>
              <a:t> </a:t>
            </a:r>
            <a:r>
              <a:rPr lang="en-US" dirty="0" err="1" smtClean="0"/>
              <a:t>membuat</a:t>
            </a:r>
            <a:r>
              <a:rPr lang="en-US" dirty="0" smtClean="0"/>
              <a:t> </a:t>
            </a:r>
            <a:r>
              <a:rPr lang="en-US" dirty="0" err="1" smtClean="0"/>
              <a:t>segmentasi</a:t>
            </a:r>
            <a:r>
              <a:rPr lang="en-US" dirty="0" smtClean="0"/>
              <a:t> </a:t>
            </a:r>
            <a:r>
              <a:rPr lang="en-US" dirty="0" err="1" smtClean="0"/>
              <a:t>pasar</a:t>
            </a:r>
            <a:r>
              <a:rPr lang="en-US" dirty="0" smtClean="0"/>
              <a:t>.</a:t>
            </a:r>
          </a:p>
          <a:p>
            <a:pPr algn="just" eaLnBrk="1" fontAlgn="auto" hangingPunct="1">
              <a:lnSpc>
                <a:spcPct val="160000"/>
              </a:lnSpc>
              <a:spcBef>
                <a:spcPts val="0"/>
              </a:spcBef>
              <a:spcAft>
                <a:spcPts val="0"/>
              </a:spcAft>
              <a:buFont typeface="Wingdings 2" pitchFamily="18" charset="2"/>
              <a:buBlip>
                <a:blip r:embed="rId2"/>
              </a:buBlip>
              <a:defRPr/>
            </a:pPr>
            <a:r>
              <a:rPr lang="en-US" dirty="0" smtClean="0"/>
              <a:t>Model FLC </a:t>
            </a:r>
            <a:r>
              <a:rPr lang="en-US" dirty="0" err="1" smtClean="0"/>
              <a:t>memberikan</a:t>
            </a:r>
            <a:r>
              <a:rPr lang="en-US" dirty="0" smtClean="0"/>
              <a:t> </a:t>
            </a:r>
            <a:r>
              <a:rPr lang="en-US" dirty="0" err="1" smtClean="0"/>
              <a:t>pengertian</a:t>
            </a:r>
            <a:r>
              <a:rPr lang="en-US" dirty="0" smtClean="0"/>
              <a:t> </a:t>
            </a:r>
            <a:r>
              <a:rPr lang="en-US" dirty="0" err="1" smtClean="0"/>
              <a:t>yg</a:t>
            </a:r>
            <a:r>
              <a:rPr lang="en-US" dirty="0" smtClean="0"/>
              <a:t> </a:t>
            </a:r>
            <a:r>
              <a:rPr lang="en-US" dirty="0" err="1" smtClean="0"/>
              <a:t>lebih</a:t>
            </a:r>
            <a:r>
              <a:rPr lang="en-US" dirty="0" smtClean="0"/>
              <a:t> </a:t>
            </a:r>
            <a:r>
              <a:rPr lang="en-US" dirty="0" err="1" smtClean="0"/>
              <a:t>mendalam</a:t>
            </a:r>
            <a:r>
              <a:rPr lang="en-US" dirty="0" smtClean="0"/>
              <a:t> </a:t>
            </a:r>
            <a:r>
              <a:rPr lang="en-US" dirty="0" err="1" smtClean="0"/>
              <a:t>tentang</a:t>
            </a:r>
            <a:r>
              <a:rPr lang="en-US" dirty="0" smtClean="0"/>
              <a:t> </a:t>
            </a:r>
            <a:r>
              <a:rPr lang="en-US" dirty="0" err="1" smtClean="0"/>
              <a:t>aktivitas-aktivitas</a:t>
            </a:r>
            <a:r>
              <a:rPr lang="en-US" dirty="0" smtClean="0"/>
              <a:t> </a:t>
            </a:r>
            <a:r>
              <a:rPr lang="en-US" dirty="0" err="1" smtClean="0"/>
              <a:t>konsumsi</a:t>
            </a:r>
            <a:r>
              <a:rPr lang="en-US" dirty="0" smtClean="0"/>
              <a:t> </a:t>
            </a:r>
            <a:r>
              <a:rPr lang="en-US" dirty="0" err="1" smtClean="0"/>
              <a:t>yg</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diperoleh</a:t>
            </a:r>
            <a:r>
              <a:rPr lang="en-US" dirty="0" smtClean="0"/>
              <a:t> </a:t>
            </a:r>
            <a:r>
              <a:rPr lang="en-US" dirty="0" err="1" smtClean="0"/>
              <a:t>dengan</a:t>
            </a:r>
            <a:r>
              <a:rPr lang="en-US" dirty="0" smtClean="0"/>
              <a:t> </a:t>
            </a:r>
            <a:r>
              <a:rPr lang="en-US" dirty="0" err="1" smtClean="0"/>
              <a:t>hanya</a:t>
            </a:r>
            <a:r>
              <a:rPr lang="en-US" dirty="0" smtClean="0"/>
              <a:t> </a:t>
            </a:r>
            <a:r>
              <a:rPr lang="en-US" dirty="0" err="1" smtClean="0"/>
              <a:t>menggunakan</a:t>
            </a:r>
            <a:r>
              <a:rPr lang="en-US" dirty="0" smtClean="0"/>
              <a:t> </a:t>
            </a:r>
            <a:r>
              <a:rPr lang="en-US" dirty="0" err="1" smtClean="0"/>
              <a:t>variabel</a:t>
            </a:r>
            <a:r>
              <a:rPr lang="en-US" dirty="0" smtClean="0"/>
              <a:t> </a:t>
            </a:r>
            <a:r>
              <a:rPr lang="en-US" dirty="0" err="1" smtClean="0"/>
              <a:t>demografik</a:t>
            </a:r>
            <a:r>
              <a:rPr lang="en-US" dirty="0" smtClean="0"/>
              <a:t>.</a:t>
            </a:r>
          </a:p>
          <a:p>
            <a:pPr marL="1171575" indent="-900113" algn="just" eaLnBrk="1" fontAlgn="auto" hangingPunct="1">
              <a:lnSpc>
                <a:spcPct val="160000"/>
              </a:lnSpc>
              <a:spcBef>
                <a:spcPts val="0"/>
              </a:spcBef>
              <a:spcAft>
                <a:spcPts val="0"/>
              </a:spcAft>
              <a:buFont typeface="Wingdings 2" pitchFamily="18" charset="2"/>
              <a:buNone/>
              <a:defRPr/>
            </a:pPr>
            <a:r>
              <a:rPr lang="en-US" dirty="0" err="1" smtClean="0"/>
              <a:t>Misal</a:t>
            </a:r>
            <a:r>
              <a:rPr lang="en-US" dirty="0" smtClean="0"/>
              <a:t>: 2 </a:t>
            </a:r>
            <a:r>
              <a:rPr lang="en-US" dirty="0" err="1" smtClean="0"/>
              <a:t>orang</a:t>
            </a:r>
            <a:r>
              <a:rPr lang="en-US" dirty="0" smtClean="0"/>
              <a:t> </a:t>
            </a:r>
            <a:r>
              <a:rPr lang="en-US" dirty="0" err="1" smtClean="0"/>
              <a:t>anak</a:t>
            </a:r>
            <a:r>
              <a:rPr lang="en-US" dirty="0" smtClean="0"/>
              <a:t> </a:t>
            </a:r>
            <a:r>
              <a:rPr lang="en-US" dirty="0" err="1" smtClean="0"/>
              <a:t>dengan</a:t>
            </a:r>
            <a:r>
              <a:rPr lang="en-US" dirty="0" smtClean="0"/>
              <a:t> </a:t>
            </a:r>
            <a:r>
              <a:rPr lang="en-US" dirty="0" err="1" smtClean="0"/>
              <a:t>pendapatan</a:t>
            </a:r>
            <a:r>
              <a:rPr lang="en-US" dirty="0" smtClean="0"/>
              <a:t> yang </a:t>
            </a:r>
            <a:r>
              <a:rPr lang="en-US" dirty="0" err="1" smtClean="0"/>
              <a:t>sama</a:t>
            </a:r>
            <a:r>
              <a:rPr lang="en-US" dirty="0" smtClean="0"/>
              <a:t> </a:t>
            </a:r>
            <a:r>
              <a:rPr lang="en-US" dirty="0" err="1" smtClean="0"/>
              <a:t>akan</a:t>
            </a:r>
            <a:r>
              <a:rPr lang="en-US" dirty="0" smtClean="0"/>
              <a:t> </a:t>
            </a:r>
            <a:r>
              <a:rPr lang="en-US" dirty="0" err="1" smtClean="0"/>
              <a:t>mempunyai</a:t>
            </a:r>
            <a:r>
              <a:rPr lang="en-US" dirty="0" smtClean="0"/>
              <a:t> </a:t>
            </a:r>
            <a:r>
              <a:rPr lang="en-US" dirty="0" err="1" smtClean="0"/>
              <a:t>perilaku</a:t>
            </a:r>
            <a:r>
              <a:rPr lang="en-US" dirty="0" smtClean="0"/>
              <a:t> </a:t>
            </a:r>
            <a:r>
              <a:rPr lang="en-US" dirty="0" err="1" smtClean="0"/>
              <a:t>konsumsi</a:t>
            </a:r>
            <a:r>
              <a:rPr lang="en-US" dirty="0" smtClean="0"/>
              <a:t> </a:t>
            </a:r>
            <a:r>
              <a:rPr lang="en-US" dirty="0" err="1" smtClean="0"/>
              <a:t>yg</a:t>
            </a:r>
            <a:r>
              <a:rPr lang="en-US" dirty="0" smtClean="0"/>
              <a:t> </a:t>
            </a:r>
            <a:r>
              <a:rPr lang="en-US" dirty="0" err="1" smtClean="0"/>
              <a:t>sangat</a:t>
            </a:r>
            <a:r>
              <a:rPr lang="en-US" dirty="0" smtClean="0"/>
              <a:t> </a:t>
            </a:r>
            <a:r>
              <a:rPr lang="en-US" dirty="0" err="1" smtClean="0"/>
              <a:t>berbeda</a:t>
            </a:r>
            <a:r>
              <a:rPr lang="en-US" dirty="0" smtClean="0"/>
              <a:t> </a:t>
            </a:r>
            <a:r>
              <a:rPr lang="en-US" dirty="0" err="1" smtClean="0"/>
              <a:t>bila</a:t>
            </a:r>
            <a:r>
              <a:rPr lang="en-US" dirty="0" smtClean="0"/>
              <a:t> yang </a:t>
            </a:r>
            <a:r>
              <a:rPr lang="en-US" dirty="0" err="1" smtClean="0"/>
              <a:t>satu</a:t>
            </a:r>
            <a:r>
              <a:rPr lang="en-US" dirty="0" smtClean="0"/>
              <a:t> </a:t>
            </a:r>
            <a:r>
              <a:rPr lang="en-US" dirty="0" err="1" smtClean="0"/>
              <a:t>berkeluarga</a:t>
            </a:r>
            <a:r>
              <a:rPr lang="en-US" dirty="0" smtClean="0"/>
              <a:t> </a:t>
            </a:r>
            <a:r>
              <a:rPr lang="en-US" dirty="0" err="1" smtClean="0"/>
              <a:t>dan</a:t>
            </a:r>
            <a:r>
              <a:rPr lang="en-US" dirty="0" smtClean="0"/>
              <a:t> </a:t>
            </a:r>
            <a:r>
              <a:rPr lang="en-US" dirty="0" err="1" smtClean="0"/>
              <a:t>satu</a:t>
            </a:r>
            <a:r>
              <a:rPr lang="en-US" dirty="0" smtClean="0"/>
              <a:t> </a:t>
            </a:r>
            <a:r>
              <a:rPr lang="en-US" dirty="0" err="1" smtClean="0"/>
              <a:t>lagi</a:t>
            </a:r>
            <a:r>
              <a:rPr lang="en-US" dirty="0" smtClean="0"/>
              <a:t> </a:t>
            </a:r>
            <a:r>
              <a:rPr lang="en-US" dirty="0" err="1" smtClean="0"/>
              <a:t>masih</a:t>
            </a:r>
            <a:r>
              <a:rPr lang="en-US" dirty="0" smtClean="0"/>
              <a:t> </a:t>
            </a:r>
            <a:r>
              <a:rPr lang="en-US" dirty="0" err="1" smtClean="0"/>
              <a:t>lajang</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0"/>
            <a:ext cx="8229600" cy="557213"/>
          </a:xfrm>
        </p:spPr>
        <p:txBody>
          <a:bodyPr/>
          <a:lstStyle/>
          <a:p>
            <a:pPr eaLnBrk="1" hangingPunct="1"/>
            <a:r>
              <a:rPr lang="en-US" sz="2400" smtClean="0"/>
              <a:t>PERANAN DALAM PENGAMBILAN KEPUTUSAN</a:t>
            </a:r>
          </a:p>
        </p:txBody>
      </p:sp>
      <p:sp>
        <p:nvSpPr>
          <p:cNvPr id="19459" name="Content Placeholder 2"/>
          <p:cNvSpPr>
            <a:spLocks noGrp="1"/>
          </p:cNvSpPr>
          <p:nvPr>
            <p:ph idx="1"/>
          </p:nvPr>
        </p:nvSpPr>
        <p:spPr>
          <a:xfrm>
            <a:off x="71438" y="428625"/>
            <a:ext cx="9144000" cy="5024438"/>
          </a:xfrm>
        </p:spPr>
        <p:txBody>
          <a:bodyPr/>
          <a:lstStyle/>
          <a:p>
            <a:pPr eaLnBrk="1" hangingPunct="1">
              <a:lnSpc>
                <a:spcPct val="150000"/>
              </a:lnSpc>
              <a:spcBef>
                <a:spcPct val="0"/>
              </a:spcBef>
              <a:buFontTx/>
              <a:buBlip>
                <a:blip r:embed="rId3"/>
              </a:buBlip>
            </a:pPr>
            <a:r>
              <a:rPr lang="en-US" sz="2300" smtClean="0">
                <a:latin typeface="Colonna MT" pitchFamily="82" charset="0"/>
              </a:rPr>
              <a:t>INITIATOR</a:t>
            </a:r>
          </a:p>
          <a:p>
            <a:pPr eaLnBrk="1" hangingPunct="1">
              <a:lnSpc>
                <a:spcPct val="150000"/>
              </a:lnSpc>
              <a:spcBef>
                <a:spcPct val="0"/>
              </a:spcBef>
              <a:buFontTx/>
              <a:buNone/>
            </a:pPr>
            <a:r>
              <a:rPr lang="en-US" sz="2300" smtClean="0">
                <a:latin typeface="Colonna MT" pitchFamily="82" charset="0"/>
              </a:rPr>
              <a:t>    </a:t>
            </a:r>
            <a:r>
              <a:rPr lang="en-US" sz="2300" smtClean="0">
                <a:latin typeface="Footlight MT Light" pitchFamily="18" charset="0"/>
              </a:rPr>
              <a:t>Yang pertama kali menyadari adanya kebutuhan; Pengusul ide</a:t>
            </a:r>
            <a:endParaRPr lang="en-US" sz="2300" smtClean="0">
              <a:latin typeface="Colonna MT" pitchFamily="82" charset="0"/>
            </a:endParaRPr>
          </a:p>
          <a:p>
            <a:pPr eaLnBrk="1" hangingPunct="1">
              <a:lnSpc>
                <a:spcPct val="150000"/>
              </a:lnSpc>
              <a:spcBef>
                <a:spcPct val="0"/>
              </a:spcBef>
              <a:buFontTx/>
              <a:buBlip>
                <a:blip r:embed="rId3"/>
              </a:buBlip>
            </a:pPr>
            <a:r>
              <a:rPr lang="en-US" sz="2300" smtClean="0">
                <a:latin typeface="Colonna MT" pitchFamily="82" charset="0"/>
              </a:rPr>
              <a:t>INFLUENCER</a:t>
            </a:r>
          </a:p>
          <a:p>
            <a:pPr eaLnBrk="1" hangingPunct="1">
              <a:lnSpc>
                <a:spcPct val="150000"/>
              </a:lnSpc>
              <a:spcBef>
                <a:spcPct val="0"/>
              </a:spcBef>
              <a:buFontTx/>
              <a:buNone/>
            </a:pPr>
            <a:r>
              <a:rPr lang="en-US" sz="2300" smtClean="0">
                <a:latin typeface="Colonna MT" pitchFamily="82" charset="0"/>
              </a:rPr>
              <a:t>    </a:t>
            </a:r>
            <a:r>
              <a:rPr lang="en-US" sz="2300" smtClean="0">
                <a:latin typeface="Footlight MT Light" pitchFamily="18" charset="0"/>
              </a:rPr>
              <a:t>Pemberi pengaruh; yang pendapatnya mempengaruhi keputusan pembelian</a:t>
            </a:r>
            <a:endParaRPr lang="en-US" sz="2300" smtClean="0">
              <a:latin typeface="Colonna MT" pitchFamily="82" charset="0"/>
            </a:endParaRPr>
          </a:p>
          <a:p>
            <a:pPr eaLnBrk="1" hangingPunct="1">
              <a:lnSpc>
                <a:spcPct val="150000"/>
              </a:lnSpc>
              <a:spcBef>
                <a:spcPct val="0"/>
              </a:spcBef>
              <a:buFontTx/>
              <a:buBlip>
                <a:blip r:embed="rId3"/>
              </a:buBlip>
            </a:pPr>
            <a:r>
              <a:rPr lang="en-US" sz="2300" smtClean="0">
                <a:latin typeface="Colonna MT" pitchFamily="82" charset="0"/>
              </a:rPr>
              <a:t>DECIDER</a:t>
            </a:r>
          </a:p>
          <a:p>
            <a:pPr eaLnBrk="1" hangingPunct="1">
              <a:lnSpc>
                <a:spcPct val="150000"/>
              </a:lnSpc>
              <a:spcBef>
                <a:spcPct val="0"/>
              </a:spcBef>
              <a:buFontTx/>
              <a:buNone/>
            </a:pPr>
            <a:r>
              <a:rPr lang="en-US" sz="2300" smtClean="0">
                <a:latin typeface="Colonna MT" pitchFamily="82" charset="0"/>
              </a:rPr>
              <a:t>    </a:t>
            </a:r>
            <a:r>
              <a:rPr lang="en-US" sz="2300" smtClean="0">
                <a:latin typeface="Footlight MT Light" pitchFamily="18" charset="0"/>
              </a:rPr>
              <a:t>Pengambil keputusan; memiliki wewenang keuangan dan kekuasaan untuk menentukan pilihan akhir </a:t>
            </a:r>
            <a:endParaRPr lang="en-US" sz="2300" smtClean="0">
              <a:latin typeface="Colonna MT" pitchFamily="82" charset="0"/>
            </a:endParaRPr>
          </a:p>
          <a:p>
            <a:pPr eaLnBrk="1" hangingPunct="1">
              <a:lnSpc>
                <a:spcPct val="150000"/>
              </a:lnSpc>
              <a:spcBef>
                <a:spcPct val="0"/>
              </a:spcBef>
              <a:buFontTx/>
              <a:buBlip>
                <a:blip r:embed="rId3"/>
              </a:buBlip>
            </a:pPr>
            <a:r>
              <a:rPr lang="en-US" sz="2300" smtClean="0">
                <a:latin typeface="Colonna MT" pitchFamily="82" charset="0"/>
              </a:rPr>
              <a:t>BUYER</a:t>
            </a:r>
          </a:p>
          <a:p>
            <a:pPr eaLnBrk="1" hangingPunct="1">
              <a:lnSpc>
                <a:spcPct val="150000"/>
              </a:lnSpc>
              <a:spcBef>
                <a:spcPct val="0"/>
              </a:spcBef>
              <a:buFontTx/>
              <a:buNone/>
            </a:pPr>
            <a:r>
              <a:rPr lang="en-US" sz="2300" smtClean="0">
                <a:latin typeface="Colonna MT" pitchFamily="82" charset="0"/>
              </a:rPr>
              <a:t>     </a:t>
            </a:r>
            <a:r>
              <a:rPr lang="en-US" sz="2300" smtClean="0">
                <a:latin typeface="Footlight MT Light" pitchFamily="18" charset="0"/>
              </a:rPr>
              <a:t>Pembeli,  orang yang melakukan pembelian aktual; agen pembelian</a:t>
            </a:r>
          </a:p>
          <a:p>
            <a:pPr eaLnBrk="1" hangingPunct="1">
              <a:lnSpc>
                <a:spcPct val="150000"/>
              </a:lnSpc>
              <a:spcBef>
                <a:spcPct val="0"/>
              </a:spcBef>
              <a:buFontTx/>
              <a:buBlip>
                <a:blip r:embed="rId3"/>
              </a:buBlip>
            </a:pPr>
            <a:r>
              <a:rPr lang="en-US" sz="2300" smtClean="0">
                <a:latin typeface="Colonna MT" pitchFamily="82" charset="0"/>
              </a:rPr>
              <a:t>USER</a:t>
            </a:r>
          </a:p>
          <a:p>
            <a:pPr eaLnBrk="1" hangingPunct="1">
              <a:lnSpc>
                <a:spcPct val="150000"/>
              </a:lnSpc>
              <a:spcBef>
                <a:spcPct val="0"/>
              </a:spcBef>
              <a:buFontTx/>
              <a:buNone/>
            </a:pPr>
            <a:r>
              <a:rPr lang="en-US" sz="2300" smtClean="0">
                <a:latin typeface="Colonna MT" pitchFamily="82" charset="0"/>
              </a:rPr>
              <a:t>    </a:t>
            </a:r>
            <a:r>
              <a:rPr lang="en-US" sz="2300" smtClean="0">
                <a:latin typeface="Footlight MT Light" pitchFamily="18" charset="0"/>
              </a:rPr>
              <a:t>Pemakai; konsumen aktual</a:t>
            </a:r>
            <a:endParaRPr lang="en-US" sz="2300" smtClean="0">
              <a:latin typeface="Colonna MT" pitchFamily="82" charset="0"/>
            </a:endParaRP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Box 4"/>
          <p:cNvSpPr txBox="1">
            <a:spLocks noChangeArrowheads="1"/>
          </p:cNvSpPr>
          <p:nvPr/>
        </p:nvSpPr>
        <p:spPr bwMode="auto">
          <a:xfrm>
            <a:off x="1285875" y="2400300"/>
            <a:ext cx="6429375" cy="1314450"/>
          </a:xfrm>
          <a:prstGeom prst="rect">
            <a:avLst/>
          </a:prstGeom>
          <a:noFill/>
          <a:ln w="9525">
            <a:noFill/>
            <a:miter lim="800000"/>
            <a:headEnd/>
            <a:tailEnd/>
          </a:ln>
        </p:spPr>
        <p:txBody>
          <a:bodyPr>
            <a:spAutoFit/>
          </a:bodyPr>
          <a:lstStyle/>
          <a:p>
            <a:pPr algn="ctr" eaLnBrk="0" hangingPunct="0">
              <a:lnSpc>
                <a:spcPct val="150000"/>
              </a:lnSpc>
            </a:pPr>
            <a:r>
              <a:rPr lang="en-US" sz="2800">
                <a:solidFill>
                  <a:srgbClr val="003300"/>
                </a:solidFill>
                <a:latin typeface="Ravie" pitchFamily="82" charset="0"/>
              </a:rPr>
              <a:t> Pengaruh </a:t>
            </a:r>
          </a:p>
          <a:p>
            <a:pPr algn="ctr" eaLnBrk="0" hangingPunct="0">
              <a:lnSpc>
                <a:spcPct val="150000"/>
              </a:lnSpc>
            </a:pPr>
            <a:r>
              <a:rPr lang="en-US" sz="2800">
                <a:solidFill>
                  <a:srgbClr val="003300"/>
                </a:solidFill>
                <a:latin typeface="Ravie" pitchFamily="82" charset="0"/>
              </a:rPr>
              <a:t>Situasi</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1500" y="357188"/>
            <a:ext cx="7772400" cy="642937"/>
          </a:xfrm>
        </p:spPr>
        <p:txBody>
          <a:bodyPr rtlCol="0">
            <a:normAutofit/>
          </a:bodyPr>
          <a:lstStyle/>
          <a:p>
            <a:pPr algn="ctr" eaLnBrk="1" fontAlgn="auto" hangingPunct="1">
              <a:spcAft>
                <a:spcPts val="0"/>
              </a:spcAft>
              <a:defRPr/>
            </a:pPr>
            <a:r>
              <a:rPr lang="en-US" sz="2000" dirty="0" smtClean="0">
                <a:latin typeface="Baskerville Old Face" pitchFamily="18" charset="0"/>
              </a:rPr>
              <a:t>PENGERTIAN PENGARUH SITUASI</a:t>
            </a:r>
            <a:endParaRPr lang="en-US" sz="2000" dirty="0">
              <a:latin typeface="Baskerville Old Face" pitchFamily="18" charset="0"/>
            </a:endParaRPr>
          </a:p>
        </p:txBody>
      </p:sp>
      <p:sp>
        <p:nvSpPr>
          <p:cNvPr id="2" name="Text Placeholder 1"/>
          <p:cNvSpPr>
            <a:spLocks noGrp="1"/>
          </p:cNvSpPr>
          <p:nvPr>
            <p:ph type="body" idx="1"/>
          </p:nvPr>
        </p:nvSpPr>
        <p:spPr>
          <a:xfrm>
            <a:off x="428625" y="857250"/>
            <a:ext cx="8223250" cy="5364163"/>
          </a:xfrm>
        </p:spPr>
        <p:txBody>
          <a:bodyPr rtlCol="0">
            <a:normAutofit fontScale="70000" lnSpcReduction="20000"/>
          </a:bodyPr>
          <a:lstStyle/>
          <a:p>
            <a:pPr marL="171450" indent="-117475" algn="just" eaLnBrk="1" fontAlgn="auto" hangingPunct="1">
              <a:lnSpc>
                <a:spcPct val="160000"/>
              </a:lnSpc>
              <a:spcBef>
                <a:spcPts val="0"/>
              </a:spcBef>
              <a:spcAft>
                <a:spcPts val="0"/>
              </a:spcAft>
              <a:buClr>
                <a:schemeClr val="accent1">
                  <a:lumMod val="75000"/>
                </a:schemeClr>
              </a:buClr>
              <a:buFont typeface="Wingdings" pitchFamily="2" charset="2"/>
              <a:buChar char="Ø"/>
              <a:defRPr/>
            </a:pPr>
            <a:r>
              <a:rPr lang="en-US" dirty="0" smtClean="0">
                <a:solidFill>
                  <a:schemeClr val="tx1"/>
                </a:solidFill>
              </a:rPr>
              <a:t> </a:t>
            </a:r>
            <a:r>
              <a:rPr lang="en-US" sz="3100" dirty="0" err="1" smtClean="0">
                <a:solidFill>
                  <a:schemeClr val="tx1"/>
                </a:solidFill>
                <a:latin typeface="Footlight MT Light" pitchFamily="18" charset="0"/>
              </a:rPr>
              <a:t>Salah</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satu</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variabel</a:t>
            </a:r>
            <a:r>
              <a:rPr lang="en-US" sz="3100" dirty="0" smtClean="0">
                <a:solidFill>
                  <a:schemeClr val="tx1"/>
                </a:solidFill>
                <a:latin typeface="Footlight MT Light" pitchFamily="18" charset="0"/>
              </a:rPr>
              <a:t> yang </a:t>
            </a:r>
            <a:r>
              <a:rPr lang="en-US" sz="3100" dirty="0" err="1" smtClean="0">
                <a:solidFill>
                  <a:schemeClr val="tx1"/>
                </a:solidFill>
                <a:latin typeface="Footlight MT Light" pitchFamily="18" charset="0"/>
              </a:rPr>
              <a:t>mempengaruhi</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keputusan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pembelian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konsumen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adalah</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situasi</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ketika</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konsumen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melakukan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pembelian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dan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menggunakan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suatu</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merk</a:t>
            </a:r>
            <a:r>
              <a:rPr lang="en-US" sz="3100" dirty="0" smtClean="0">
                <a:solidFill>
                  <a:schemeClr val="tx1"/>
                </a:solidFill>
                <a:latin typeface="Footlight MT Light" pitchFamily="18" charset="0"/>
              </a:rPr>
              <a:t>. </a:t>
            </a:r>
          </a:p>
          <a:p>
            <a:pPr algn="just" eaLnBrk="1" fontAlgn="auto" hangingPunct="1">
              <a:lnSpc>
                <a:spcPct val="160000"/>
              </a:lnSpc>
              <a:spcBef>
                <a:spcPts val="0"/>
              </a:spcBef>
              <a:spcAft>
                <a:spcPts val="0"/>
              </a:spcAft>
              <a:buClr>
                <a:schemeClr val="accent1">
                  <a:lumMod val="75000"/>
                </a:schemeClr>
              </a:buClr>
              <a:buFont typeface="Wingdings"/>
              <a:buNone/>
              <a:defRPr/>
            </a:pPr>
            <a:endParaRPr lang="en-US" sz="3100" dirty="0" smtClean="0">
              <a:solidFill>
                <a:schemeClr val="tx1"/>
              </a:solidFill>
              <a:latin typeface="Footlight MT Light" pitchFamily="18" charset="0"/>
            </a:endParaRPr>
          </a:p>
          <a:p>
            <a:pPr marL="266700" indent="-212725" algn="just" eaLnBrk="1" fontAlgn="auto" hangingPunct="1">
              <a:lnSpc>
                <a:spcPct val="160000"/>
              </a:lnSpc>
              <a:spcBef>
                <a:spcPts val="0"/>
              </a:spcBef>
              <a:spcAft>
                <a:spcPts val="0"/>
              </a:spcAft>
              <a:buClr>
                <a:schemeClr val="accent1">
                  <a:lumMod val="75000"/>
                </a:schemeClr>
              </a:buClr>
              <a:buFont typeface="Wingdings" pitchFamily="2" charset="2"/>
              <a:buChar char="Ø"/>
              <a:defRPr/>
            </a:pPr>
            <a:r>
              <a:rPr lang="en-US" sz="3100" dirty="0" smtClean="0">
                <a:solidFill>
                  <a:schemeClr val="tx1"/>
                </a:solidFill>
                <a:latin typeface="Footlight MT Light" pitchFamily="18" charset="0"/>
              </a:rPr>
              <a:t>SITUASI </a:t>
            </a:r>
            <a:r>
              <a:rPr lang="en-US" sz="3100" i="1" dirty="0" err="1" smtClean="0">
                <a:solidFill>
                  <a:schemeClr val="tx1"/>
                </a:solidFill>
                <a:latin typeface="Footlight MT Light" pitchFamily="18" charset="0"/>
              </a:rPr>
              <a:t>adalah</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Suatu</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kondisi</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atau</a:t>
            </a:r>
            <a:r>
              <a:rPr lang="en-US" sz="3100" dirty="0" smtClean="0">
                <a:solidFill>
                  <a:schemeClr val="tx1"/>
                </a:solidFill>
                <a:latin typeface="Footlight MT Light" pitchFamily="18" charset="0"/>
              </a:rPr>
              <a:t> setting </a:t>
            </a:r>
            <a:r>
              <a:rPr lang="en-US" sz="3100" dirty="0" err="1" smtClean="0">
                <a:solidFill>
                  <a:schemeClr val="tx1"/>
                </a:solidFill>
                <a:latin typeface="Footlight MT Light" pitchFamily="18" charset="0"/>
              </a:rPr>
              <a:t>sementara</a:t>
            </a:r>
            <a:r>
              <a:rPr lang="en-US" sz="3100" dirty="0" smtClean="0">
                <a:solidFill>
                  <a:schemeClr val="tx1"/>
                </a:solidFill>
                <a:latin typeface="Footlight MT Light" pitchFamily="18" charset="0"/>
              </a:rPr>
              <a:t> yang </a:t>
            </a:r>
            <a:r>
              <a:rPr lang="en-US" sz="3100" dirty="0" err="1" smtClean="0">
                <a:solidFill>
                  <a:schemeClr val="tx1"/>
                </a:solidFill>
                <a:latin typeface="Footlight MT Light" pitchFamily="18" charset="0"/>
              </a:rPr>
              <a:t>muncul</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dalam</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lingkungan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pada</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waktu</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dan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tempat</a:t>
            </a:r>
            <a:r>
              <a:rPr lang="en-US" sz="3100" dirty="0" smtClean="0">
                <a:solidFill>
                  <a:schemeClr val="tx1"/>
                </a:solidFill>
                <a:latin typeface="Footlight MT Light" pitchFamily="18" charset="0"/>
              </a:rPr>
              <a:t> yang </a:t>
            </a:r>
            <a:r>
              <a:rPr lang="en-US" sz="3100" dirty="0" err="1" smtClean="0">
                <a:solidFill>
                  <a:schemeClr val="tx1"/>
                </a:solidFill>
                <a:latin typeface="Footlight MT Light" pitchFamily="18" charset="0"/>
              </a:rPr>
              <a:t>spesifik</a:t>
            </a:r>
            <a:r>
              <a:rPr lang="en-US" sz="3100" dirty="0" smtClean="0">
                <a:solidFill>
                  <a:schemeClr val="tx1"/>
                </a:solidFill>
                <a:latin typeface="Footlight MT Light" pitchFamily="18" charset="0"/>
              </a:rPr>
              <a:t>.</a:t>
            </a:r>
          </a:p>
          <a:p>
            <a:pPr marL="266700" indent="-212725" algn="just" eaLnBrk="1" fontAlgn="auto" hangingPunct="1">
              <a:lnSpc>
                <a:spcPct val="160000"/>
              </a:lnSpc>
              <a:spcBef>
                <a:spcPts val="0"/>
              </a:spcBef>
              <a:spcAft>
                <a:spcPts val="0"/>
              </a:spcAft>
              <a:buClr>
                <a:schemeClr val="accent1">
                  <a:lumMod val="75000"/>
                </a:schemeClr>
              </a:buClr>
              <a:defRPr/>
            </a:pPr>
            <a:endParaRPr lang="en-US" sz="3100" dirty="0" smtClean="0">
              <a:solidFill>
                <a:schemeClr val="tx1"/>
              </a:solidFill>
              <a:latin typeface="Footlight MT Light" pitchFamily="18" charset="0"/>
            </a:endParaRPr>
          </a:p>
          <a:p>
            <a:pPr marL="266700" indent="-212725" algn="just" eaLnBrk="1" fontAlgn="auto" hangingPunct="1">
              <a:lnSpc>
                <a:spcPct val="160000"/>
              </a:lnSpc>
              <a:spcBef>
                <a:spcPts val="0"/>
              </a:spcBef>
              <a:spcAft>
                <a:spcPts val="0"/>
              </a:spcAft>
              <a:buClr>
                <a:schemeClr val="accent1">
                  <a:lumMod val="75000"/>
                </a:schemeClr>
              </a:buClr>
              <a:buFont typeface="Wingdings" pitchFamily="2" charset="2"/>
              <a:buChar char="Ø"/>
              <a:defRPr/>
            </a:pPr>
            <a:r>
              <a:rPr lang="en-US" sz="3100" dirty="0" err="1" smtClean="0">
                <a:solidFill>
                  <a:schemeClr val="tx1"/>
                </a:solidFill>
                <a:latin typeface="Footlight MT Light" pitchFamily="18" charset="0"/>
              </a:rPr>
              <a:t>Situasi</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mempengaruhi</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persepsi</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pemilihan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dan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perilaku</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pembelian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konsumen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terhadap</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suatu</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merk</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dan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pada</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akhirnya</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akan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mempengaruhi</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strategi</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pemasaran</a:t>
            </a:r>
            <a:r>
              <a:rPr lang="en-US" sz="3100" dirty="0" smtClean="0">
                <a:solidFill>
                  <a:schemeClr val="tx1"/>
                </a:solidFill>
                <a:latin typeface="Footlight MT Light" pitchFamily="18" charset="0"/>
              </a:rPr>
              <a:t> yang </a:t>
            </a:r>
            <a:r>
              <a:rPr lang="en-US" sz="3100" dirty="0" err="1" smtClean="0">
                <a:solidFill>
                  <a:schemeClr val="tx1"/>
                </a:solidFill>
                <a:latin typeface="Footlight MT Light" pitchFamily="18" charset="0"/>
              </a:rPr>
              <a:t>akan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diterapkan</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oleh</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seorang</a:t>
            </a:r>
            <a:r>
              <a:rPr lang="en-US" sz="3100" dirty="0" smtClean="0">
                <a:solidFill>
                  <a:schemeClr val="tx1"/>
                </a:solidFill>
                <a:latin typeface="Footlight MT Light" pitchFamily="18" charset="0"/>
              </a:rPr>
              <a:t> </a:t>
            </a:r>
            <a:r>
              <a:rPr lang="en-US" sz="3100" dirty="0" err="1" smtClean="0">
                <a:solidFill>
                  <a:schemeClr val="tx1"/>
                </a:solidFill>
                <a:latin typeface="Footlight MT Light" pitchFamily="18" charset="0"/>
              </a:rPr>
              <a:t>pemasar</a:t>
            </a:r>
            <a:r>
              <a:rPr lang="en-US" sz="3100" dirty="0" smtClean="0">
                <a:solidFill>
                  <a:schemeClr val="tx1"/>
                </a:solidFill>
                <a:latin typeface="Footlight MT Light" pitchFamily="18" charset="0"/>
              </a:rPr>
              <a:t>. </a:t>
            </a:r>
            <a:endParaRPr lang="en-US" sz="3100" dirty="0">
              <a:solidFill>
                <a:schemeClr val="tx1"/>
              </a:solidFill>
            </a:endParaRP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2938" y="142875"/>
            <a:ext cx="8156575" cy="571500"/>
          </a:xfrm>
        </p:spPr>
        <p:txBody>
          <a:bodyPr rtlCol="0">
            <a:normAutofit/>
          </a:bodyPr>
          <a:lstStyle/>
          <a:p>
            <a:pPr eaLnBrk="1" fontAlgn="auto" hangingPunct="1">
              <a:spcAft>
                <a:spcPts val="0"/>
              </a:spcAft>
              <a:defRPr/>
            </a:pPr>
            <a:r>
              <a:rPr lang="en-US" sz="2400" dirty="0" err="1" smtClean="0"/>
              <a:t>Pengaruh</a:t>
            </a:r>
            <a:r>
              <a:rPr lang="en-US" sz="2400" dirty="0" smtClean="0"/>
              <a:t> </a:t>
            </a:r>
            <a:r>
              <a:rPr lang="en-US" sz="2400" dirty="0" err="1" smtClean="0"/>
              <a:t>Variabel</a:t>
            </a:r>
            <a:r>
              <a:rPr lang="en-US" sz="2400" dirty="0" smtClean="0"/>
              <a:t> </a:t>
            </a:r>
            <a:r>
              <a:rPr lang="en-US" sz="2400" dirty="0" err="1" smtClean="0"/>
              <a:t>Situasi</a:t>
            </a:r>
            <a:r>
              <a:rPr lang="en-US" sz="2400" dirty="0" smtClean="0"/>
              <a:t> </a:t>
            </a:r>
            <a:r>
              <a:rPr lang="en-US" sz="2400" dirty="0" err="1" smtClean="0"/>
              <a:t>pada</a:t>
            </a:r>
            <a:r>
              <a:rPr lang="en-US" sz="2400" dirty="0" smtClean="0"/>
              <a:t> </a:t>
            </a:r>
            <a:r>
              <a:rPr lang="en-US" sz="2400" dirty="0" err="1" smtClean="0"/>
              <a:t>Perilaku</a:t>
            </a:r>
            <a:r>
              <a:rPr lang="en-US" sz="2400" dirty="0" smtClean="0"/>
              <a:t> </a:t>
            </a:r>
            <a:r>
              <a:rPr lang="en-US" sz="2400" dirty="0" err="1" smtClean="0"/>
              <a:t>Konsumen</a:t>
            </a:r>
            <a:r>
              <a:rPr lang="en-US" sz="2400" dirty="0" smtClean="0"/>
              <a:t>:</a:t>
            </a:r>
            <a:endParaRPr lang="en-US" sz="2400" dirty="0"/>
          </a:p>
        </p:txBody>
      </p:sp>
      <p:sp>
        <p:nvSpPr>
          <p:cNvPr id="2" name="Text Placeholder 1"/>
          <p:cNvSpPr>
            <a:spLocks noGrp="1"/>
          </p:cNvSpPr>
          <p:nvPr>
            <p:ph type="body" idx="1"/>
          </p:nvPr>
        </p:nvSpPr>
        <p:spPr>
          <a:xfrm>
            <a:off x="71438" y="1928813"/>
            <a:ext cx="8858250" cy="5214937"/>
          </a:xfrm>
        </p:spPr>
        <p:txBody>
          <a:bodyPr rtlCol="0">
            <a:noAutofit/>
          </a:bodyPr>
          <a:lstStyle/>
          <a:p>
            <a:pPr algn="just" eaLnBrk="1" fontAlgn="auto" hangingPunct="1">
              <a:lnSpc>
                <a:spcPct val="160000"/>
              </a:lnSpc>
              <a:spcBef>
                <a:spcPts val="0"/>
              </a:spcBef>
              <a:spcAft>
                <a:spcPts val="0"/>
              </a:spcAft>
              <a:buFont typeface="Wingdings" pitchFamily="2" charset="2"/>
              <a:buBlip>
                <a:blip r:embed="rId2"/>
              </a:buBlip>
              <a:defRPr/>
            </a:pPr>
            <a:r>
              <a:rPr lang="en-US" dirty="0" smtClean="0">
                <a:solidFill>
                  <a:schemeClr val="tx1"/>
                </a:solidFill>
                <a:latin typeface="Footlight MT Light" pitchFamily="18" charset="0"/>
              </a:rPr>
              <a:t>  </a:t>
            </a:r>
            <a:r>
              <a:rPr lang="en-US" i="1" dirty="0" smtClean="0">
                <a:solidFill>
                  <a:schemeClr val="tx1"/>
                </a:solidFill>
                <a:latin typeface="Footlight MT Light" pitchFamily="18" charset="0"/>
              </a:rPr>
              <a:t>Communication Situation </a:t>
            </a:r>
            <a:r>
              <a:rPr lang="en-US" dirty="0" smtClean="0">
                <a:solidFill>
                  <a:schemeClr val="tx1"/>
                </a:solidFill>
                <a:latin typeface="Footlight MT Light" pitchFamily="18" charset="0"/>
              </a:rPr>
              <a:t>(</a:t>
            </a:r>
            <a:r>
              <a:rPr lang="en-US" dirty="0" err="1" smtClean="0">
                <a:solidFill>
                  <a:schemeClr val="tx1"/>
                </a:solidFill>
                <a:latin typeface="Footlight MT Light" pitchFamily="18" charset="0"/>
              </a:rPr>
              <a:t>Situasi</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komunikasi</a:t>
            </a:r>
            <a:r>
              <a:rPr lang="en-US" dirty="0" smtClean="0">
                <a:solidFill>
                  <a:schemeClr val="tx1"/>
                </a:solidFill>
                <a:latin typeface="Footlight MT Light" pitchFamily="18" charset="0"/>
              </a:rPr>
              <a:t>)</a:t>
            </a:r>
          </a:p>
          <a:p>
            <a:pPr marL="361950" indent="-307975" algn="just" eaLnBrk="1" fontAlgn="auto" hangingPunct="1">
              <a:lnSpc>
                <a:spcPct val="160000"/>
              </a:lnSpc>
              <a:spcBef>
                <a:spcPts val="0"/>
              </a:spcBef>
              <a:spcAft>
                <a:spcPts val="0"/>
              </a:spcAft>
              <a:buFont typeface="Arial" pitchFamily="34" charset="0"/>
              <a:buNone/>
              <a:defRPr/>
            </a:pP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Suatu</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kondisi</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atau</a:t>
            </a:r>
            <a:r>
              <a:rPr lang="en-US" dirty="0" smtClean="0">
                <a:solidFill>
                  <a:schemeClr val="tx1"/>
                </a:solidFill>
                <a:latin typeface="Footlight MT Light" pitchFamily="18" charset="0"/>
              </a:rPr>
              <a:t> setting </a:t>
            </a:r>
            <a:r>
              <a:rPr lang="en-US" dirty="0" err="1" smtClean="0">
                <a:solidFill>
                  <a:schemeClr val="tx1"/>
                </a:solidFill>
                <a:latin typeface="Footlight MT Light" pitchFamily="18" charset="0"/>
              </a:rPr>
              <a:t>ketika</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seorang</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konsumen</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sedang</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terterpa</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informasi</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suatu</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produk</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jasa</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atau</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merk</a:t>
            </a:r>
            <a:r>
              <a:rPr lang="en-US" dirty="0" smtClean="0">
                <a:solidFill>
                  <a:schemeClr val="tx1"/>
                </a:solidFill>
                <a:latin typeface="Footlight MT Light" pitchFamily="18" charset="0"/>
              </a:rPr>
              <a:t>. </a:t>
            </a:r>
          </a:p>
          <a:p>
            <a:pPr marL="361950" algn="just" eaLnBrk="1" fontAlgn="auto" hangingPunct="1">
              <a:lnSpc>
                <a:spcPct val="160000"/>
              </a:lnSpc>
              <a:spcBef>
                <a:spcPts val="0"/>
              </a:spcBef>
              <a:spcAft>
                <a:spcPts val="0"/>
              </a:spcAft>
              <a:buFont typeface="Arial" pitchFamily="34" charset="0"/>
              <a:buNone/>
              <a:defRPr/>
            </a:pPr>
            <a:r>
              <a:rPr lang="en-US" dirty="0" err="1" smtClean="0">
                <a:solidFill>
                  <a:schemeClr val="tx1"/>
                </a:solidFill>
              </a:rPr>
              <a:t>Bila</a:t>
            </a:r>
            <a:r>
              <a:rPr lang="en-US" dirty="0" smtClean="0">
                <a:solidFill>
                  <a:schemeClr val="tx1"/>
                </a:solidFill>
              </a:rPr>
              <a:t> </a:t>
            </a:r>
            <a:r>
              <a:rPr lang="en-US" dirty="0" err="1" smtClean="0">
                <a:solidFill>
                  <a:schemeClr val="tx1"/>
                </a:solidFill>
              </a:rPr>
              <a:t>konsumen</a:t>
            </a:r>
            <a:r>
              <a:rPr lang="en-US" dirty="0" smtClean="0">
                <a:solidFill>
                  <a:schemeClr val="tx1"/>
                </a:solidFill>
              </a:rPr>
              <a:t> </a:t>
            </a:r>
            <a:r>
              <a:rPr lang="en-US" dirty="0" err="1" smtClean="0">
                <a:solidFill>
                  <a:schemeClr val="tx1"/>
                </a:solidFill>
              </a:rPr>
              <a:t>sedang</a:t>
            </a:r>
            <a:r>
              <a:rPr lang="en-US" dirty="0" smtClean="0">
                <a:solidFill>
                  <a:schemeClr val="tx1"/>
                </a:solidFill>
              </a:rPr>
              <a:t> </a:t>
            </a:r>
            <a:r>
              <a:rPr lang="en-US" dirty="0" err="1" smtClean="0">
                <a:solidFill>
                  <a:schemeClr val="tx1"/>
                </a:solidFill>
              </a:rPr>
              <a:t>membutuhkan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maka</a:t>
            </a:r>
            <a:r>
              <a:rPr lang="en-US" dirty="0" smtClean="0">
                <a:solidFill>
                  <a:schemeClr val="tx1"/>
                </a:solidFill>
              </a:rPr>
              <a:t> </a:t>
            </a:r>
            <a:r>
              <a:rPr lang="en-US" dirty="0" err="1" smtClean="0">
                <a:solidFill>
                  <a:schemeClr val="tx1"/>
                </a:solidFill>
              </a:rPr>
              <a:t>dia</a:t>
            </a:r>
            <a:r>
              <a:rPr lang="en-US" dirty="0" smtClean="0">
                <a:solidFill>
                  <a:schemeClr val="tx1"/>
                </a:solidFill>
              </a:rPr>
              <a:t> </a:t>
            </a:r>
            <a:r>
              <a:rPr lang="en-US" dirty="0" err="1" smtClean="0">
                <a:solidFill>
                  <a:schemeClr val="tx1"/>
                </a:solidFill>
              </a:rPr>
              <a:t>akan</a:t>
            </a:r>
            <a:r>
              <a:rPr lang="en-US" dirty="0" smtClean="0">
                <a:solidFill>
                  <a:schemeClr val="tx1"/>
                </a:solidFill>
              </a:rPr>
              <a:t> </a:t>
            </a:r>
            <a:r>
              <a:rPr lang="en-US" dirty="0" err="1" smtClean="0">
                <a:solidFill>
                  <a:schemeClr val="tx1"/>
                </a:solidFill>
              </a:rPr>
              <a:t>berada</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situasi</a:t>
            </a:r>
            <a:r>
              <a:rPr lang="en-US" dirty="0" smtClean="0">
                <a:solidFill>
                  <a:schemeClr val="tx1"/>
                </a:solidFill>
              </a:rPr>
              <a:t> yang </a:t>
            </a:r>
            <a:r>
              <a:rPr lang="en-US" dirty="0" err="1" smtClean="0">
                <a:solidFill>
                  <a:schemeClr val="tx1"/>
                </a:solidFill>
              </a:rPr>
              <a:t>kondusif</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menerima</a:t>
            </a:r>
            <a:r>
              <a:rPr lang="en-US" dirty="0" smtClean="0">
                <a:solidFill>
                  <a:schemeClr val="tx1"/>
                </a:solidFill>
              </a:rPr>
              <a:t> </a:t>
            </a:r>
            <a:r>
              <a:rPr lang="en-US" dirty="0" err="1" smtClean="0">
                <a:solidFill>
                  <a:schemeClr val="tx1"/>
                </a:solidFill>
              </a:rPr>
              <a:t>informasi</a:t>
            </a:r>
            <a:r>
              <a:rPr lang="en-US" dirty="0" smtClean="0">
                <a:solidFill>
                  <a:schemeClr val="tx1"/>
                </a:solidFill>
              </a:rPr>
              <a:t> </a:t>
            </a:r>
            <a:r>
              <a:rPr lang="en-US" dirty="0" err="1" smtClean="0">
                <a:solidFill>
                  <a:schemeClr val="tx1"/>
                </a:solidFill>
              </a:rPr>
              <a:t>itu</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membentuk</a:t>
            </a:r>
            <a:r>
              <a:rPr lang="en-US" dirty="0" smtClean="0">
                <a:solidFill>
                  <a:schemeClr val="tx1"/>
                </a:solidFill>
              </a:rPr>
              <a:t> </a:t>
            </a:r>
            <a:r>
              <a:rPr lang="en-US" dirty="0" err="1" smtClean="0">
                <a:solidFill>
                  <a:schemeClr val="tx1"/>
                </a:solidFill>
              </a:rPr>
              <a:t>persepsi</a:t>
            </a:r>
            <a:r>
              <a:rPr lang="en-US" dirty="0" smtClean="0">
                <a:solidFill>
                  <a:schemeClr val="tx1"/>
                </a:solidFill>
              </a:rPr>
              <a:t> yang </a:t>
            </a:r>
            <a:r>
              <a:rPr lang="en-US" dirty="0" err="1" smtClean="0">
                <a:solidFill>
                  <a:schemeClr val="tx1"/>
                </a:solidFill>
              </a:rPr>
              <a:t>penting</a:t>
            </a:r>
            <a:r>
              <a:rPr lang="en-US" dirty="0" smtClean="0">
                <a:solidFill>
                  <a:schemeClr val="tx1"/>
                </a:solidFill>
              </a:rPr>
              <a:t> </a:t>
            </a:r>
            <a:r>
              <a:rPr lang="en-US" dirty="0" err="1" smtClean="0">
                <a:solidFill>
                  <a:schemeClr val="tx1"/>
                </a:solidFill>
              </a:rPr>
              <a:t>tentang</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Apabila</a:t>
            </a:r>
            <a:r>
              <a:rPr lang="en-US" dirty="0" smtClean="0">
                <a:solidFill>
                  <a:schemeClr val="tx1"/>
                </a:solidFill>
              </a:rPr>
              <a:t> </a:t>
            </a:r>
            <a:r>
              <a:rPr lang="en-US" dirty="0" err="1" smtClean="0">
                <a:solidFill>
                  <a:schemeClr val="tx1"/>
                </a:solidFill>
              </a:rPr>
              <a:t>seseorang</a:t>
            </a:r>
            <a:r>
              <a:rPr lang="en-US" dirty="0" smtClean="0">
                <a:solidFill>
                  <a:schemeClr val="tx1"/>
                </a:solidFill>
              </a:rPr>
              <a:t> </a:t>
            </a:r>
            <a:r>
              <a:rPr lang="en-US" dirty="0" err="1" smtClean="0">
                <a:solidFill>
                  <a:schemeClr val="tx1"/>
                </a:solidFill>
              </a:rPr>
              <a:t>baru</a:t>
            </a:r>
            <a:r>
              <a:rPr lang="en-US" dirty="0" smtClean="0">
                <a:solidFill>
                  <a:schemeClr val="tx1"/>
                </a:solidFill>
              </a:rPr>
              <a:t> </a:t>
            </a:r>
            <a:r>
              <a:rPr lang="en-US" dirty="0" err="1" smtClean="0">
                <a:solidFill>
                  <a:schemeClr val="tx1"/>
                </a:solidFill>
              </a:rPr>
              <a:t>saja</a:t>
            </a:r>
            <a:r>
              <a:rPr lang="en-US" dirty="0" smtClean="0">
                <a:solidFill>
                  <a:schemeClr val="tx1"/>
                </a:solidFill>
              </a:rPr>
              <a:t> </a:t>
            </a:r>
            <a:r>
              <a:rPr lang="en-US" dirty="0" err="1" smtClean="0">
                <a:solidFill>
                  <a:schemeClr val="tx1"/>
                </a:solidFill>
              </a:rPr>
              <a:t>mengetahui</a:t>
            </a:r>
            <a:r>
              <a:rPr lang="en-US" dirty="0" smtClean="0">
                <a:solidFill>
                  <a:schemeClr val="tx1"/>
                </a:solidFill>
              </a:rPr>
              <a:t> </a:t>
            </a:r>
            <a:r>
              <a:rPr lang="en-US" dirty="0" err="1" smtClean="0">
                <a:solidFill>
                  <a:schemeClr val="tx1"/>
                </a:solidFill>
              </a:rPr>
              <a:t>bahwa</a:t>
            </a:r>
            <a:r>
              <a:rPr lang="en-US" dirty="0" smtClean="0">
                <a:solidFill>
                  <a:schemeClr val="tx1"/>
                </a:solidFill>
              </a:rPr>
              <a:t> </a:t>
            </a:r>
            <a:r>
              <a:rPr lang="en-US" dirty="0" err="1" smtClean="0">
                <a:solidFill>
                  <a:schemeClr val="tx1"/>
                </a:solidFill>
              </a:rPr>
              <a:t>dia</a:t>
            </a:r>
            <a:r>
              <a:rPr lang="en-US" dirty="0" smtClean="0">
                <a:solidFill>
                  <a:schemeClr val="tx1"/>
                </a:solidFill>
              </a:rPr>
              <a:t> </a:t>
            </a:r>
            <a:r>
              <a:rPr lang="en-US" dirty="0" err="1" smtClean="0">
                <a:solidFill>
                  <a:schemeClr val="tx1"/>
                </a:solidFill>
              </a:rPr>
              <a:t>gagal</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ujiannya</a:t>
            </a:r>
            <a:r>
              <a:rPr lang="en-US" dirty="0" smtClean="0">
                <a:solidFill>
                  <a:schemeClr val="tx1"/>
                </a:solidFill>
              </a:rPr>
              <a:t>, </a:t>
            </a:r>
            <a:r>
              <a:rPr lang="en-US" dirty="0" err="1" smtClean="0">
                <a:solidFill>
                  <a:schemeClr val="tx1"/>
                </a:solidFill>
              </a:rPr>
              <a:t>dia</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akan</a:t>
            </a:r>
            <a:r>
              <a:rPr lang="en-US" dirty="0" smtClean="0">
                <a:solidFill>
                  <a:schemeClr val="tx1"/>
                </a:solidFill>
              </a:rPr>
              <a:t> </a:t>
            </a:r>
            <a:r>
              <a:rPr lang="en-US" dirty="0" err="1" smtClean="0">
                <a:solidFill>
                  <a:schemeClr val="tx1"/>
                </a:solidFill>
              </a:rPr>
              <a:t>memperhatikan</a:t>
            </a:r>
            <a:r>
              <a:rPr lang="en-US" dirty="0" smtClean="0">
                <a:solidFill>
                  <a:schemeClr val="tx1"/>
                </a:solidFill>
              </a:rPr>
              <a:t> </a:t>
            </a:r>
            <a:r>
              <a:rPr lang="en-US" dirty="0" err="1" smtClean="0">
                <a:solidFill>
                  <a:schemeClr val="tx1"/>
                </a:solidFill>
              </a:rPr>
              <a:t>komunikasi</a:t>
            </a:r>
            <a:r>
              <a:rPr lang="en-US" dirty="0" smtClean="0">
                <a:solidFill>
                  <a:schemeClr val="tx1"/>
                </a:solidFill>
              </a:rPr>
              <a:t> </a:t>
            </a:r>
            <a:r>
              <a:rPr lang="en-US" dirty="0" err="1" smtClean="0">
                <a:solidFill>
                  <a:schemeClr val="tx1"/>
                </a:solidFill>
              </a:rPr>
              <a:t>pemasaran</a:t>
            </a:r>
            <a:r>
              <a:rPr lang="en-US" dirty="0" smtClean="0">
                <a:solidFill>
                  <a:schemeClr val="tx1"/>
                </a:solidFill>
              </a:rPr>
              <a:t> yang </a:t>
            </a:r>
            <a:r>
              <a:rPr lang="en-US" dirty="0" err="1" smtClean="0">
                <a:solidFill>
                  <a:schemeClr val="tx1"/>
                </a:solidFill>
              </a:rPr>
              <a:t>sedang</a:t>
            </a:r>
            <a:r>
              <a:rPr lang="en-US" dirty="0" smtClean="0">
                <a:solidFill>
                  <a:schemeClr val="tx1"/>
                </a:solidFill>
              </a:rPr>
              <a:t> </a:t>
            </a:r>
            <a:r>
              <a:rPr lang="en-US" dirty="0" err="1" smtClean="0">
                <a:solidFill>
                  <a:schemeClr val="tx1"/>
                </a:solidFill>
              </a:rPr>
              <a:t>berlangsung</a:t>
            </a:r>
            <a:r>
              <a:rPr lang="en-US" dirty="0" smtClean="0">
                <a:solidFill>
                  <a:schemeClr val="tx1"/>
                </a:solidFill>
              </a:rPr>
              <a:t>.</a:t>
            </a:r>
          </a:p>
          <a:p>
            <a:pPr algn="just" eaLnBrk="1" fontAlgn="auto" hangingPunct="1">
              <a:lnSpc>
                <a:spcPct val="160000"/>
              </a:lnSpc>
              <a:spcBef>
                <a:spcPts val="0"/>
              </a:spcBef>
              <a:spcAft>
                <a:spcPts val="0"/>
              </a:spcAft>
              <a:buFont typeface="Wingdings" pitchFamily="2" charset="2"/>
              <a:buBlip>
                <a:blip r:embed="rId2"/>
              </a:buBlip>
              <a:defRPr/>
            </a:pPr>
            <a:r>
              <a:rPr lang="en-US" i="1" dirty="0" smtClean="0">
                <a:solidFill>
                  <a:schemeClr val="tx1"/>
                </a:solidFill>
                <a:latin typeface="Footlight MT Light" pitchFamily="18" charset="0"/>
              </a:rPr>
              <a:t>  Purchase Situation </a:t>
            </a:r>
            <a:r>
              <a:rPr lang="en-US" dirty="0" smtClean="0">
                <a:solidFill>
                  <a:schemeClr val="tx1"/>
                </a:solidFill>
                <a:latin typeface="Footlight MT Light" pitchFamily="18" charset="0"/>
              </a:rPr>
              <a:t>(</a:t>
            </a:r>
            <a:r>
              <a:rPr lang="en-US" dirty="0" err="1" smtClean="0">
                <a:solidFill>
                  <a:schemeClr val="tx1"/>
                </a:solidFill>
                <a:latin typeface="Footlight MT Light" pitchFamily="18" charset="0"/>
              </a:rPr>
              <a:t>Situasi</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pembelian</a:t>
            </a:r>
            <a:r>
              <a:rPr lang="en-US" dirty="0" smtClean="0">
                <a:solidFill>
                  <a:schemeClr val="tx1"/>
                </a:solidFill>
                <a:latin typeface="Footlight MT Light" pitchFamily="18" charset="0"/>
              </a:rPr>
              <a:t>)</a:t>
            </a:r>
          </a:p>
          <a:p>
            <a:pPr marL="542925" indent="-488950" algn="just" eaLnBrk="1" fontAlgn="auto" hangingPunct="1">
              <a:lnSpc>
                <a:spcPct val="160000"/>
              </a:lnSpc>
              <a:spcBef>
                <a:spcPts val="0"/>
              </a:spcBef>
              <a:spcAft>
                <a:spcPts val="0"/>
              </a:spcAft>
              <a:buFont typeface="Arial" pitchFamily="34" charset="0"/>
              <a:buNone/>
              <a:defRPr/>
            </a:pP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Suatu</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situasi</a:t>
            </a:r>
            <a:r>
              <a:rPr lang="en-US" dirty="0" smtClean="0">
                <a:solidFill>
                  <a:schemeClr val="tx1"/>
                </a:solidFill>
                <a:latin typeface="Footlight MT Light" pitchFamily="18" charset="0"/>
              </a:rPr>
              <a:t> yang </a:t>
            </a:r>
            <a:r>
              <a:rPr lang="en-US" dirty="0" err="1" smtClean="0">
                <a:solidFill>
                  <a:schemeClr val="tx1"/>
                </a:solidFill>
                <a:latin typeface="Footlight MT Light" pitchFamily="18" charset="0"/>
              </a:rPr>
              <a:t>dihadapi</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ketika</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akan</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melakukan</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pembelian</a:t>
            </a:r>
            <a:r>
              <a:rPr lang="en-US" dirty="0" smtClean="0">
                <a:solidFill>
                  <a:schemeClr val="tx1"/>
                </a:solidFill>
                <a:latin typeface="Footlight MT Light" pitchFamily="18" charset="0"/>
              </a:rPr>
              <a:t>.</a:t>
            </a:r>
          </a:p>
          <a:p>
            <a:pPr marL="542925" indent="-488950" algn="just" eaLnBrk="1" fontAlgn="auto" hangingPunct="1">
              <a:lnSpc>
                <a:spcPct val="160000"/>
              </a:lnSpc>
              <a:spcBef>
                <a:spcPts val="0"/>
              </a:spcBef>
              <a:spcAft>
                <a:spcPts val="0"/>
              </a:spcAft>
              <a:buFont typeface="Arial" pitchFamily="34" charset="0"/>
              <a:buNone/>
              <a:defRPr/>
            </a:pPr>
            <a:r>
              <a:rPr lang="en-US" dirty="0" smtClean="0">
                <a:solidFill>
                  <a:schemeClr val="tx1"/>
                </a:solidFill>
              </a:rPr>
              <a:t>      </a:t>
            </a:r>
            <a:r>
              <a:rPr lang="en-US" dirty="0" err="1" smtClean="0">
                <a:solidFill>
                  <a:schemeClr val="tx1"/>
                </a:solidFill>
              </a:rPr>
              <a:t>Misal</a:t>
            </a:r>
            <a:r>
              <a:rPr lang="en-US" dirty="0" smtClean="0">
                <a:solidFill>
                  <a:schemeClr val="tx1"/>
                </a:solidFill>
              </a:rPr>
              <a:t>: </a:t>
            </a:r>
            <a:r>
              <a:rPr lang="en-US" dirty="0" err="1" smtClean="0">
                <a:solidFill>
                  <a:schemeClr val="tx1"/>
                </a:solidFill>
              </a:rPr>
              <a:t>Bila</a:t>
            </a:r>
            <a:r>
              <a:rPr lang="en-US" dirty="0" smtClean="0">
                <a:solidFill>
                  <a:schemeClr val="tx1"/>
                </a:solidFill>
              </a:rPr>
              <a:t> </a:t>
            </a:r>
            <a:r>
              <a:rPr lang="en-US" dirty="0" err="1" smtClean="0">
                <a:solidFill>
                  <a:schemeClr val="tx1"/>
                </a:solidFill>
              </a:rPr>
              <a:t>seseorang</a:t>
            </a:r>
            <a:r>
              <a:rPr lang="en-US" dirty="0" smtClean="0">
                <a:solidFill>
                  <a:schemeClr val="tx1"/>
                </a:solidFill>
              </a:rPr>
              <a:t> </a:t>
            </a:r>
            <a:r>
              <a:rPr lang="en-US" dirty="0" err="1" smtClean="0">
                <a:solidFill>
                  <a:schemeClr val="tx1"/>
                </a:solidFill>
              </a:rPr>
              <a:t>berbelanja</a:t>
            </a:r>
            <a:r>
              <a:rPr lang="en-US" dirty="0" smtClean="0">
                <a:solidFill>
                  <a:schemeClr val="tx1"/>
                </a:solidFill>
              </a:rPr>
              <a:t> </a:t>
            </a:r>
            <a:r>
              <a:rPr lang="en-US" dirty="0" err="1" smtClean="0">
                <a:solidFill>
                  <a:schemeClr val="tx1"/>
                </a:solidFill>
              </a:rPr>
              <a:t>sendiri</a:t>
            </a:r>
            <a:r>
              <a:rPr lang="en-US" dirty="0" smtClean="0">
                <a:solidFill>
                  <a:schemeClr val="tx1"/>
                </a:solidFill>
              </a:rPr>
              <a:t>, </a:t>
            </a:r>
            <a:r>
              <a:rPr lang="en-US" dirty="0" err="1" smtClean="0">
                <a:solidFill>
                  <a:schemeClr val="tx1"/>
                </a:solidFill>
              </a:rPr>
              <a:t>dia</a:t>
            </a:r>
            <a:r>
              <a:rPr lang="en-US" dirty="0" smtClean="0">
                <a:solidFill>
                  <a:schemeClr val="tx1"/>
                </a:solidFill>
              </a:rPr>
              <a:t> </a:t>
            </a:r>
            <a:r>
              <a:rPr lang="en-US" dirty="0" err="1" smtClean="0">
                <a:solidFill>
                  <a:schemeClr val="tx1"/>
                </a:solidFill>
              </a:rPr>
              <a:t>tdk</a:t>
            </a:r>
            <a:r>
              <a:rPr lang="en-US" dirty="0" smtClean="0">
                <a:solidFill>
                  <a:schemeClr val="tx1"/>
                </a:solidFill>
              </a:rPr>
              <a:t> </a:t>
            </a:r>
            <a:r>
              <a:rPr lang="en-US" dirty="0" err="1" smtClean="0">
                <a:solidFill>
                  <a:schemeClr val="tx1"/>
                </a:solidFill>
              </a:rPr>
              <a:t>akan</a:t>
            </a:r>
            <a:r>
              <a:rPr lang="en-US" dirty="0" smtClean="0">
                <a:solidFill>
                  <a:schemeClr val="tx1"/>
                </a:solidFill>
              </a:rPr>
              <a:t> </a:t>
            </a:r>
            <a:r>
              <a:rPr lang="en-US" dirty="0" err="1" smtClean="0">
                <a:solidFill>
                  <a:schemeClr val="tx1"/>
                </a:solidFill>
              </a:rPr>
              <a:t>melakukan</a:t>
            </a:r>
            <a:r>
              <a:rPr lang="en-US" dirty="0" smtClean="0">
                <a:solidFill>
                  <a:schemeClr val="tx1"/>
                </a:solidFill>
              </a:rPr>
              <a:t> </a:t>
            </a:r>
            <a:r>
              <a:rPr lang="en-US" dirty="0" err="1" smtClean="0">
                <a:solidFill>
                  <a:schemeClr val="tx1"/>
                </a:solidFill>
              </a:rPr>
              <a:t>bnyk</a:t>
            </a:r>
            <a:r>
              <a:rPr lang="en-US" dirty="0" smtClean="0">
                <a:solidFill>
                  <a:schemeClr val="tx1"/>
                </a:solidFill>
              </a:rPr>
              <a:t> </a:t>
            </a:r>
            <a:r>
              <a:rPr lang="en-US" dirty="0" err="1" smtClean="0">
                <a:solidFill>
                  <a:schemeClr val="tx1"/>
                </a:solidFill>
              </a:rPr>
              <a:t>pencarian</a:t>
            </a:r>
            <a:r>
              <a:rPr lang="en-US" dirty="0" smtClean="0">
                <a:solidFill>
                  <a:schemeClr val="tx1"/>
                </a:solidFill>
              </a:rPr>
              <a:t> </a:t>
            </a:r>
            <a:r>
              <a:rPr lang="en-US" dirty="0" err="1" smtClean="0">
                <a:solidFill>
                  <a:schemeClr val="tx1"/>
                </a:solidFill>
              </a:rPr>
              <a:t>informasi</a:t>
            </a:r>
            <a:r>
              <a:rPr lang="en-US" dirty="0" smtClean="0">
                <a:solidFill>
                  <a:schemeClr val="tx1"/>
                </a:solidFill>
              </a:rPr>
              <a:t>, </a:t>
            </a:r>
            <a:r>
              <a:rPr lang="en-US" dirty="0" err="1" smtClean="0">
                <a:solidFill>
                  <a:schemeClr val="tx1"/>
                </a:solidFill>
              </a:rPr>
              <a:t>seperti</a:t>
            </a:r>
            <a:r>
              <a:rPr lang="en-US" dirty="0" smtClean="0">
                <a:solidFill>
                  <a:schemeClr val="tx1"/>
                </a:solidFill>
              </a:rPr>
              <a:t> </a:t>
            </a:r>
            <a:r>
              <a:rPr lang="en-US" dirty="0" err="1" smtClean="0">
                <a:solidFill>
                  <a:schemeClr val="tx1"/>
                </a:solidFill>
              </a:rPr>
              <a:t>apabila</a:t>
            </a:r>
            <a:r>
              <a:rPr lang="en-US" dirty="0" smtClean="0">
                <a:solidFill>
                  <a:schemeClr val="tx1"/>
                </a:solidFill>
              </a:rPr>
              <a:t> </a:t>
            </a:r>
            <a:r>
              <a:rPr lang="en-US" dirty="0" err="1" smtClean="0">
                <a:solidFill>
                  <a:schemeClr val="tx1"/>
                </a:solidFill>
              </a:rPr>
              <a:t>dia</a:t>
            </a:r>
            <a:r>
              <a:rPr lang="en-US" dirty="0" smtClean="0">
                <a:solidFill>
                  <a:schemeClr val="tx1"/>
                </a:solidFill>
              </a:rPr>
              <a:t> </a:t>
            </a:r>
            <a:r>
              <a:rPr lang="en-US" dirty="0" err="1" smtClean="0">
                <a:solidFill>
                  <a:schemeClr val="tx1"/>
                </a:solidFill>
              </a:rPr>
              <a:t>pergi</a:t>
            </a:r>
            <a:r>
              <a:rPr lang="en-US" dirty="0" smtClean="0">
                <a:solidFill>
                  <a:schemeClr val="tx1"/>
                </a:solidFill>
              </a:rPr>
              <a:t> </a:t>
            </a:r>
            <a:r>
              <a:rPr lang="en-US" dirty="0" err="1" smtClean="0">
                <a:solidFill>
                  <a:schemeClr val="tx1"/>
                </a:solidFill>
              </a:rPr>
              <a:t>dgn</a:t>
            </a:r>
            <a:r>
              <a:rPr lang="en-US" dirty="0" smtClean="0">
                <a:solidFill>
                  <a:schemeClr val="tx1"/>
                </a:solidFill>
              </a:rPr>
              <a:t> </a:t>
            </a:r>
            <a:r>
              <a:rPr lang="en-US" dirty="0" err="1" smtClean="0">
                <a:solidFill>
                  <a:schemeClr val="tx1"/>
                </a:solidFill>
              </a:rPr>
              <a:t>teman-temannya</a:t>
            </a:r>
            <a:r>
              <a:rPr lang="en-US" dirty="0" smtClean="0">
                <a:solidFill>
                  <a:schemeClr val="tx1"/>
                </a:solidFill>
              </a:rPr>
              <a:t> </a:t>
            </a:r>
            <a:r>
              <a:rPr lang="en-US" dirty="0" err="1" smtClean="0">
                <a:solidFill>
                  <a:schemeClr val="tx1"/>
                </a:solidFill>
              </a:rPr>
              <a:t>ataupun</a:t>
            </a:r>
            <a:r>
              <a:rPr lang="en-US" dirty="0" smtClean="0">
                <a:solidFill>
                  <a:schemeClr val="tx1"/>
                </a:solidFill>
              </a:rPr>
              <a:t> </a:t>
            </a:r>
            <a:r>
              <a:rPr lang="en-US" dirty="0" err="1" smtClean="0">
                <a:solidFill>
                  <a:schemeClr val="tx1"/>
                </a:solidFill>
              </a:rPr>
              <a:t>keluarganya</a:t>
            </a:r>
            <a:r>
              <a:rPr lang="en-US" dirty="0" smtClean="0">
                <a:solidFill>
                  <a:schemeClr val="tx1"/>
                </a:solidFill>
              </a:rPr>
              <a:t>.</a:t>
            </a:r>
            <a:endParaRPr lang="en-US" dirty="0" smtClean="0">
              <a:solidFill>
                <a:schemeClr val="tx1"/>
              </a:solidFill>
              <a:latin typeface="Footlight MT Light" pitchFamily="18" charset="0"/>
            </a:endParaRPr>
          </a:p>
          <a:p>
            <a:pPr algn="just" eaLnBrk="1" fontAlgn="auto" hangingPunct="1">
              <a:lnSpc>
                <a:spcPct val="160000"/>
              </a:lnSpc>
              <a:spcBef>
                <a:spcPts val="0"/>
              </a:spcBef>
              <a:spcAft>
                <a:spcPts val="0"/>
              </a:spcAft>
              <a:buFont typeface="Arial" pitchFamily="34" charset="0"/>
              <a:buNone/>
              <a:defRPr/>
            </a:pPr>
            <a:endParaRPr lang="en-US" dirty="0" smtClean="0">
              <a:solidFill>
                <a:schemeClr val="tx1"/>
              </a:solidFill>
              <a:latin typeface="Footlight MT Light" pitchFamily="18" charset="0"/>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2938" y="785813"/>
            <a:ext cx="7772400" cy="285750"/>
          </a:xfrm>
        </p:spPr>
        <p:txBody>
          <a:bodyPr rtlCol="0">
            <a:normAutofit fontScale="90000"/>
          </a:bodyPr>
          <a:lstStyle/>
          <a:p>
            <a:pPr eaLnBrk="1" fontAlgn="auto" hangingPunct="1">
              <a:spcAft>
                <a:spcPts val="0"/>
              </a:spcAft>
              <a:defRPr/>
            </a:pPr>
            <a:r>
              <a:rPr lang="en-US" sz="2000" dirty="0" err="1" smtClean="0"/>
              <a:t>Pengaruh</a:t>
            </a:r>
            <a:r>
              <a:rPr lang="en-US" sz="2000" dirty="0" smtClean="0"/>
              <a:t> </a:t>
            </a:r>
            <a:r>
              <a:rPr lang="en-US" sz="2000" dirty="0" err="1" smtClean="0"/>
              <a:t>Variabel</a:t>
            </a:r>
            <a:r>
              <a:rPr lang="en-US" sz="2000" dirty="0" smtClean="0"/>
              <a:t> </a:t>
            </a:r>
            <a:r>
              <a:rPr lang="en-US" sz="2000" dirty="0" err="1" smtClean="0"/>
              <a:t>Situasi</a:t>
            </a:r>
            <a:r>
              <a:rPr lang="en-US" sz="2000" dirty="0" smtClean="0"/>
              <a:t> </a:t>
            </a:r>
            <a:r>
              <a:rPr lang="en-US" sz="2000" dirty="0" err="1" smtClean="0"/>
              <a:t>pada</a:t>
            </a:r>
            <a:r>
              <a:rPr lang="en-US" sz="2000" dirty="0" smtClean="0"/>
              <a:t> </a:t>
            </a:r>
            <a:r>
              <a:rPr lang="en-US" sz="2000" dirty="0" err="1" smtClean="0"/>
              <a:t>Perilaku</a:t>
            </a:r>
            <a:r>
              <a:rPr lang="en-US" sz="2000" dirty="0" smtClean="0"/>
              <a:t> </a:t>
            </a:r>
            <a:r>
              <a:rPr lang="en-US" sz="2000" dirty="0" err="1" smtClean="0"/>
              <a:t>Konsumen</a:t>
            </a:r>
            <a:r>
              <a:rPr lang="en-US" sz="2000" dirty="0" smtClean="0"/>
              <a:t>:</a:t>
            </a:r>
            <a:endParaRPr lang="en-US" sz="2000" dirty="0"/>
          </a:p>
        </p:txBody>
      </p:sp>
      <p:sp>
        <p:nvSpPr>
          <p:cNvPr id="2" name="Text Placeholder 1"/>
          <p:cNvSpPr>
            <a:spLocks noGrp="1"/>
          </p:cNvSpPr>
          <p:nvPr>
            <p:ph type="body" idx="1"/>
          </p:nvPr>
        </p:nvSpPr>
        <p:spPr>
          <a:xfrm>
            <a:off x="357188" y="1350963"/>
            <a:ext cx="8151812" cy="5507037"/>
          </a:xfrm>
        </p:spPr>
        <p:txBody>
          <a:bodyPr rtlCol="0">
            <a:normAutofit/>
          </a:bodyPr>
          <a:lstStyle/>
          <a:p>
            <a:pPr algn="just" eaLnBrk="1" fontAlgn="auto" hangingPunct="1">
              <a:lnSpc>
                <a:spcPct val="150000"/>
              </a:lnSpc>
              <a:spcBef>
                <a:spcPts val="0"/>
              </a:spcBef>
              <a:spcAft>
                <a:spcPts val="0"/>
              </a:spcAft>
              <a:buFont typeface="Wingdings" pitchFamily="2" charset="2"/>
              <a:buBlip>
                <a:blip r:embed="rId2"/>
              </a:buBlip>
              <a:defRPr/>
            </a:pPr>
            <a:r>
              <a:rPr lang="en-US" i="1" dirty="0" smtClean="0">
                <a:solidFill>
                  <a:schemeClr val="tx1"/>
                </a:solidFill>
                <a:latin typeface="Footlight MT Light" pitchFamily="18" charset="0"/>
              </a:rPr>
              <a:t>Consumption Situation</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Situasi</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konsumsi</a:t>
            </a:r>
            <a:r>
              <a:rPr lang="en-US" dirty="0" smtClean="0">
                <a:solidFill>
                  <a:schemeClr val="tx1"/>
                </a:solidFill>
                <a:latin typeface="Footlight MT Light" pitchFamily="18" charset="0"/>
              </a:rPr>
              <a:t>/</a:t>
            </a:r>
            <a:r>
              <a:rPr lang="en-US" dirty="0" err="1" smtClean="0">
                <a:solidFill>
                  <a:schemeClr val="tx1"/>
                </a:solidFill>
                <a:latin typeface="Footlight MT Light" pitchFamily="18" charset="0"/>
              </a:rPr>
              <a:t>penggunaan</a:t>
            </a:r>
            <a:r>
              <a:rPr lang="en-US" dirty="0" smtClean="0">
                <a:solidFill>
                  <a:schemeClr val="tx1"/>
                </a:solidFill>
                <a:latin typeface="Footlight MT Light" pitchFamily="18" charset="0"/>
              </a:rPr>
              <a:t>)</a:t>
            </a:r>
          </a:p>
          <a:p>
            <a:pPr marL="266700" indent="-212725" algn="just" eaLnBrk="1" fontAlgn="auto" hangingPunct="1">
              <a:lnSpc>
                <a:spcPct val="150000"/>
              </a:lnSpc>
              <a:spcBef>
                <a:spcPts val="0"/>
              </a:spcBef>
              <a:spcAft>
                <a:spcPts val="0"/>
              </a:spcAft>
              <a:buFont typeface="Arial" pitchFamily="34" charset="0"/>
              <a:buNone/>
              <a:defRPr/>
            </a:pP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Suatu</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situasi</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dimana</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seorang</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konsumen</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menggunakan</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merk</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tertentu</a:t>
            </a:r>
            <a:r>
              <a:rPr lang="en-US" dirty="0" smtClean="0">
                <a:solidFill>
                  <a:schemeClr val="tx1"/>
                </a:solidFill>
                <a:latin typeface="Footlight MT Light" pitchFamily="18" charset="0"/>
              </a:rPr>
              <a:t>. </a:t>
            </a:r>
            <a:r>
              <a:rPr lang="en-US" dirty="0" err="1" smtClean="0">
                <a:solidFill>
                  <a:schemeClr val="tx1"/>
                </a:solidFill>
                <a:latin typeface="Footlight MT Light" pitchFamily="18" charset="0"/>
              </a:rPr>
              <a:t>Misal</a:t>
            </a:r>
            <a:r>
              <a:rPr lang="en-US" dirty="0" smtClean="0">
                <a:solidFill>
                  <a:schemeClr val="tx1"/>
                </a:solidFill>
                <a:latin typeface="Footlight MT Light" pitchFamily="18" charset="0"/>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waktu</a:t>
            </a:r>
            <a:r>
              <a:rPr lang="en-US" dirty="0" smtClean="0">
                <a:solidFill>
                  <a:schemeClr val="tx1"/>
                </a:solidFill>
              </a:rPr>
              <a:t> </a:t>
            </a:r>
            <a:r>
              <a:rPr lang="en-US" dirty="0" err="1" smtClean="0">
                <a:solidFill>
                  <a:schemeClr val="tx1"/>
                </a:solidFill>
              </a:rPr>
              <a:t>orang</a:t>
            </a:r>
            <a:r>
              <a:rPr lang="en-US" dirty="0" smtClean="0">
                <a:solidFill>
                  <a:schemeClr val="tx1"/>
                </a:solidFill>
              </a:rPr>
              <a:t> </a:t>
            </a:r>
            <a:r>
              <a:rPr lang="en-US" dirty="0" err="1" smtClean="0">
                <a:solidFill>
                  <a:schemeClr val="tx1"/>
                </a:solidFill>
              </a:rPr>
              <a:t>ingin</a:t>
            </a:r>
            <a:r>
              <a:rPr lang="en-US" dirty="0" smtClean="0">
                <a:solidFill>
                  <a:schemeClr val="tx1"/>
                </a:solidFill>
              </a:rPr>
              <a:t> </a:t>
            </a:r>
            <a:r>
              <a:rPr lang="en-US" dirty="0" err="1" smtClean="0">
                <a:solidFill>
                  <a:schemeClr val="tx1"/>
                </a:solidFill>
              </a:rPr>
              <a:t>menjamu</a:t>
            </a:r>
            <a:r>
              <a:rPr lang="en-US" dirty="0" smtClean="0">
                <a:solidFill>
                  <a:schemeClr val="tx1"/>
                </a:solidFill>
              </a:rPr>
              <a:t> </a:t>
            </a:r>
            <a:r>
              <a:rPr lang="en-US" dirty="0" err="1" smtClean="0">
                <a:solidFill>
                  <a:schemeClr val="tx1"/>
                </a:solidFill>
              </a:rPr>
              <a:t>tamu</a:t>
            </a:r>
            <a:r>
              <a:rPr lang="en-US" dirty="0" smtClean="0">
                <a:solidFill>
                  <a:schemeClr val="tx1"/>
                </a:solidFill>
              </a:rPr>
              <a:t> yang </a:t>
            </a:r>
            <a:r>
              <a:rPr lang="en-US" dirty="0" err="1" smtClean="0">
                <a:solidFill>
                  <a:schemeClr val="tx1"/>
                </a:solidFill>
              </a:rPr>
              <a:t>penting</a:t>
            </a:r>
            <a:r>
              <a:rPr lang="en-US" dirty="0" smtClean="0">
                <a:solidFill>
                  <a:schemeClr val="tx1"/>
                </a:solidFill>
              </a:rPr>
              <a:t> </a:t>
            </a:r>
            <a:r>
              <a:rPr lang="en-US" dirty="0" err="1" smtClean="0">
                <a:solidFill>
                  <a:schemeClr val="tx1"/>
                </a:solidFill>
              </a:rPr>
              <a:t>bagi</a:t>
            </a:r>
            <a:r>
              <a:rPr lang="en-US" dirty="0" smtClean="0">
                <a:solidFill>
                  <a:schemeClr val="tx1"/>
                </a:solidFill>
              </a:rPr>
              <a:t> </a:t>
            </a:r>
            <a:r>
              <a:rPr lang="en-US" dirty="0" err="1" smtClean="0">
                <a:solidFill>
                  <a:schemeClr val="tx1"/>
                </a:solidFill>
              </a:rPr>
              <a:t>dia</a:t>
            </a:r>
            <a:r>
              <a:rPr lang="en-US" dirty="0" smtClean="0">
                <a:solidFill>
                  <a:schemeClr val="tx1"/>
                </a:solidFill>
              </a:rPr>
              <a:t>, </a:t>
            </a:r>
            <a:r>
              <a:rPr lang="en-US" dirty="0" err="1" smtClean="0">
                <a:solidFill>
                  <a:schemeClr val="tx1"/>
                </a:solidFill>
              </a:rPr>
              <a:t>dia</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akan</a:t>
            </a:r>
            <a:r>
              <a:rPr lang="en-US" dirty="0" smtClean="0">
                <a:solidFill>
                  <a:schemeClr val="tx1"/>
                </a:solidFill>
              </a:rPr>
              <a:t> </a:t>
            </a:r>
            <a:r>
              <a:rPr lang="en-US" dirty="0" err="1" smtClean="0">
                <a:solidFill>
                  <a:schemeClr val="tx1"/>
                </a:solidFill>
              </a:rPr>
              <a:t>memakai</a:t>
            </a:r>
            <a:r>
              <a:rPr lang="en-US" dirty="0" smtClean="0">
                <a:solidFill>
                  <a:schemeClr val="tx1"/>
                </a:solidFill>
              </a:rPr>
              <a:t> </a:t>
            </a:r>
            <a:r>
              <a:rPr lang="en-US" dirty="0" err="1" smtClean="0">
                <a:solidFill>
                  <a:schemeClr val="tx1"/>
                </a:solidFill>
              </a:rPr>
              <a:t>alat-alat</a:t>
            </a:r>
            <a:r>
              <a:rPr lang="en-US" dirty="0" smtClean="0">
                <a:solidFill>
                  <a:schemeClr val="tx1"/>
                </a:solidFill>
              </a:rPr>
              <a:t> </a:t>
            </a:r>
            <a:r>
              <a:rPr lang="en-US" dirty="0" err="1" smtClean="0">
                <a:solidFill>
                  <a:schemeClr val="tx1"/>
                </a:solidFill>
              </a:rPr>
              <a:t>makan</a:t>
            </a:r>
            <a:r>
              <a:rPr lang="en-US" dirty="0" smtClean="0">
                <a:solidFill>
                  <a:schemeClr val="tx1"/>
                </a:solidFill>
              </a:rPr>
              <a:t> yang </a:t>
            </a:r>
            <a:r>
              <a:rPr lang="en-US" dirty="0" err="1" smtClean="0">
                <a:solidFill>
                  <a:schemeClr val="tx1"/>
                </a:solidFill>
              </a:rPr>
              <a:t>biasa</a:t>
            </a:r>
            <a:r>
              <a:rPr lang="en-US" dirty="0" smtClean="0">
                <a:solidFill>
                  <a:schemeClr val="tx1"/>
                </a:solidFill>
              </a:rPr>
              <a:t> </a:t>
            </a:r>
            <a:r>
              <a:rPr lang="en-US" dirty="0" err="1" smtClean="0">
                <a:solidFill>
                  <a:schemeClr val="tx1"/>
                </a:solidFill>
              </a:rPr>
              <a:t>dia</a:t>
            </a:r>
            <a:r>
              <a:rPr lang="en-US" dirty="0" smtClean="0">
                <a:solidFill>
                  <a:schemeClr val="tx1"/>
                </a:solidFill>
              </a:rPr>
              <a:t> </a:t>
            </a:r>
            <a:r>
              <a:rPr lang="en-US" dirty="0" err="1" smtClean="0">
                <a:solidFill>
                  <a:schemeClr val="tx1"/>
                </a:solidFill>
              </a:rPr>
              <a:t>pakai</a:t>
            </a:r>
            <a:r>
              <a:rPr lang="en-US" dirty="0" smtClean="0">
                <a:solidFill>
                  <a:schemeClr val="tx1"/>
                </a:solidFill>
              </a:rPr>
              <a:t>, </a:t>
            </a:r>
            <a:r>
              <a:rPr lang="en-US" dirty="0" err="1" smtClean="0">
                <a:solidFill>
                  <a:schemeClr val="tx1"/>
                </a:solidFill>
              </a:rPr>
              <a:t>tetapi</a:t>
            </a:r>
            <a:r>
              <a:rPr lang="en-US" dirty="0" smtClean="0">
                <a:solidFill>
                  <a:schemeClr val="tx1"/>
                </a:solidFill>
              </a:rPr>
              <a:t> </a:t>
            </a:r>
            <a:r>
              <a:rPr lang="en-US" dirty="0" err="1" smtClean="0">
                <a:solidFill>
                  <a:schemeClr val="tx1"/>
                </a:solidFill>
              </a:rPr>
              <a:t>akan</a:t>
            </a:r>
            <a:r>
              <a:rPr lang="en-US" dirty="0" smtClean="0">
                <a:solidFill>
                  <a:schemeClr val="tx1"/>
                </a:solidFill>
              </a:rPr>
              <a:t> </a:t>
            </a:r>
            <a:r>
              <a:rPr lang="en-US" dirty="0" err="1" smtClean="0">
                <a:solidFill>
                  <a:schemeClr val="tx1"/>
                </a:solidFill>
              </a:rPr>
              <a:t>membutuhkan</a:t>
            </a:r>
            <a:r>
              <a:rPr lang="en-US" dirty="0" smtClean="0">
                <a:solidFill>
                  <a:schemeClr val="tx1"/>
                </a:solidFill>
              </a:rPr>
              <a:t> </a:t>
            </a:r>
            <a:r>
              <a:rPr lang="en-US" dirty="0" err="1" smtClean="0">
                <a:solidFill>
                  <a:schemeClr val="tx1"/>
                </a:solidFill>
              </a:rPr>
              <a:t>peralatan</a:t>
            </a:r>
            <a:r>
              <a:rPr lang="en-US" dirty="0" smtClean="0">
                <a:solidFill>
                  <a:schemeClr val="tx1"/>
                </a:solidFill>
              </a:rPr>
              <a:t> </a:t>
            </a:r>
            <a:r>
              <a:rPr lang="en-US" dirty="0" err="1" smtClean="0">
                <a:solidFill>
                  <a:schemeClr val="tx1"/>
                </a:solidFill>
              </a:rPr>
              <a:t>makan</a:t>
            </a:r>
            <a:r>
              <a:rPr lang="en-US" dirty="0" smtClean="0">
                <a:solidFill>
                  <a:schemeClr val="tx1"/>
                </a:solidFill>
              </a:rPr>
              <a:t> yang </a:t>
            </a:r>
            <a:r>
              <a:rPr lang="en-US" dirty="0" err="1" smtClean="0">
                <a:solidFill>
                  <a:schemeClr val="tx1"/>
                </a:solidFill>
              </a:rPr>
              <a:t>lebih</a:t>
            </a:r>
            <a:r>
              <a:rPr lang="en-US" dirty="0" smtClean="0">
                <a:solidFill>
                  <a:schemeClr val="tx1"/>
                </a:solidFill>
              </a:rPr>
              <a:t> </a:t>
            </a:r>
            <a:r>
              <a:rPr lang="en-US" dirty="0" err="1" smtClean="0">
                <a:solidFill>
                  <a:schemeClr val="tx1"/>
                </a:solidFill>
              </a:rPr>
              <a:t>bagus</a:t>
            </a:r>
            <a:r>
              <a:rPr lang="en-US" dirty="0" smtClean="0">
                <a:solidFill>
                  <a:schemeClr val="tx1"/>
                </a:solidFill>
              </a:rPr>
              <a:t>.</a:t>
            </a:r>
          </a:p>
          <a:p>
            <a:pPr marL="266700" indent="-212725" algn="just" eaLnBrk="1" fontAlgn="auto" hangingPunct="1">
              <a:lnSpc>
                <a:spcPct val="150000"/>
              </a:lnSpc>
              <a:spcBef>
                <a:spcPts val="0"/>
              </a:spcBef>
              <a:spcAft>
                <a:spcPts val="0"/>
              </a:spcAft>
              <a:buFont typeface="Wingdings" pitchFamily="2" charset="2"/>
              <a:buBlip>
                <a:blip r:embed="rId2"/>
              </a:buBlip>
              <a:defRPr/>
            </a:pPr>
            <a:r>
              <a:rPr lang="en-US" b="1" dirty="0" err="1" smtClean="0">
                <a:solidFill>
                  <a:schemeClr val="tx1"/>
                </a:solidFill>
              </a:rPr>
              <a:t>Situasi</a:t>
            </a:r>
            <a:r>
              <a:rPr lang="en-US" b="1" dirty="0" smtClean="0">
                <a:solidFill>
                  <a:schemeClr val="tx1"/>
                </a:solidFill>
              </a:rPr>
              <a:t> </a:t>
            </a:r>
            <a:r>
              <a:rPr lang="en-US" b="1" dirty="0" err="1" smtClean="0">
                <a:solidFill>
                  <a:schemeClr val="tx1"/>
                </a:solidFill>
              </a:rPr>
              <a:t>Penggantian</a:t>
            </a:r>
            <a:r>
              <a:rPr lang="en-US" b="1" dirty="0" smtClean="0">
                <a:solidFill>
                  <a:schemeClr val="tx1"/>
                </a:solidFill>
              </a:rPr>
              <a:t> </a:t>
            </a:r>
            <a:r>
              <a:rPr lang="en-US" b="1" dirty="0" err="1" smtClean="0">
                <a:solidFill>
                  <a:schemeClr val="tx1"/>
                </a:solidFill>
              </a:rPr>
              <a:t>Produk</a:t>
            </a:r>
            <a:r>
              <a:rPr lang="en-US" b="1" dirty="0" smtClean="0">
                <a:solidFill>
                  <a:schemeClr val="tx1"/>
                </a:solidFill>
              </a:rPr>
              <a:t> :</a:t>
            </a:r>
            <a:r>
              <a:rPr lang="en-US" dirty="0" smtClean="0">
                <a:solidFill>
                  <a:schemeClr val="tx1"/>
                </a:solidFill>
              </a:rPr>
              <a:t> </a:t>
            </a:r>
            <a:r>
              <a:rPr lang="en-US" dirty="0" err="1" smtClean="0">
                <a:solidFill>
                  <a:schemeClr val="tx1"/>
                </a:solidFill>
              </a:rPr>
              <a:t>keputusan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membuang</a:t>
            </a:r>
            <a:r>
              <a:rPr lang="en-US" dirty="0" smtClean="0">
                <a:solidFill>
                  <a:schemeClr val="tx1"/>
                </a:solidFill>
              </a:rPr>
              <a:t> </a:t>
            </a:r>
            <a:r>
              <a:rPr lang="en-US" dirty="0" err="1" smtClean="0">
                <a:solidFill>
                  <a:schemeClr val="tx1"/>
                </a:solidFill>
              </a:rPr>
              <a:t>bungkus</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sebelum</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sesudah</a:t>
            </a:r>
            <a:r>
              <a:rPr lang="en-US" dirty="0" smtClean="0">
                <a:solidFill>
                  <a:schemeClr val="tx1"/>
                </a:solidFill>
              </a:rPr>
              <a:t> </a:t>
            </a:r>
            <a:r>
              <a:rPr lang="en-US" dirty="0" err="1" smtClean="0">
                <a:solidFill>
                  <a:schemeClr val="tx1"/>
                </a:solidFill>
              </a:rPr>
              <a:t>konsumsi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keputusan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menyingkirkan</a:t>
            </a:r>
            <a:r>
              <a:rPr lang="en-US" dirty="0" smtClean="0">
                <a:solidFill>
                  <a:schemeClr val="tx1"/>
                </a:solidFill>
              </a:rPr>
              <a:t> </a:t>
            </a:r>
            <a:r>
              <a:rPr lang="en-US" dirty="0" err="1" smtClean="0">
                <a:solidFill>
                  <a:schemeClr val="tx1"/>
                </a:solidFill>
              </a:rPr>
              <a:t>produk</a:t>
            </a:r>
            <a:r>
              <a:rPr lang="en-US" dirty="0" smtClean="0">
                <a:solidFill>
                  <a:schemeClr val="tx1"/>
                </a:solidFill>
              </a:rPr>
              <a:t> yang </a:t>
            </a:r>
            <a:r>
              <a:rPr lang="en-US" dirty="0" err="1" smtClean="0">
                <a:solidFill>
                  <a:schemeClr val="tx1"/>
                </a:solidFill>
              </a:rPr>
              <a:t>sudah</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dipakai</a:t>
            </a:r>
            <a:r>
              <a:rPr lang="en-US" dirty="0" smtClean="0">
                <a:solidFill>
                  <a:schemeClr val="tx1"/>
                </a:solidFill>
              </a:rPr>
              <a:t> </a:t>
            </a:r>
            <a:r>
              <a:rPr lang="en-US" dirty="0" err="1" smtClean="0">
                <a:solidFill>
                  <a:schemeClr val="tx1"/>
                </a:solidFill>
              </a:rPr>
              <a:t>lagi</a:t>
            </a:r>
            <a:r>
              <a:rPr lang="en-US" dirty="0" smtClean="0">
                <a:solidFill>
                  <a:schemeClr val="tx1"/>
                </a:solidFill>
              </a:rPr>
              <a:t>.</a:t>
            </a:r>
          </a:p>
          <a:p>
            <a:pPr marL="542925" indent="-488950" algn="just" eaLnBrk="1" fontAlgn="auto" hangingPunct="1">
              <a:lnSpc>
                <a:spcPct val="150000"/>
              </a:lnSpc>
              <a:spcBef>
                <a:spcPts val="0"/>
              </a:spcBef>
              <a:spcAft>
                <a:spcPts val="0"/>
              </a:spcAft>
              <a:buFont typeface="Arial" pitchFamily="34" charset="0"/>
              <a:buNone/>
              <a:defRPr/>
            </a:pPr>
            <a:endParaRPr lang="en-US" dirty="0" smtClean="0">
              <a:solidFill>
                <a:schemeClr val="tx1"/>
              </a:solidFill>
              <a:latin typeface="Footlight MT Light" pitchFamily="18" charset="0"/>
            </a:endParaRPr>
          </a:p>
          <a:p>
            <a:pPr algn="just" eaLnBrk="1" fontAlgn="auto" hangingPunct="1">
              <a:lnSpc>
                <a:spcPct val="150000"/>
              </a:lnSpc>
              <a:spcBef>
                <a:spcPts val="0"/>
              </a:spcBef>
              <a:spcAft>
                <a:spcPts val="0"/>
              </a:spcAft>
              <a:buFont typeface="Wingdings" pitchFamily="2" charset="2"/>
              <a:buBlip>
                <a:blip r:embed="rId2"/>
              </a:buBlip>
              <a:defRPr/>
            </a:pPr>
            <a:endParaRPr lang="en-US" dirty="0" smtClean="0">
              <a:solidFill>
                <a:schemeClr val="tx1"/>
              </a:solidFill>
              <a:latin typeface="Footlight MT Light" pitchFamily="18" charset="0"/>
            </a:endParaRPr>
          </a:p>
          <a:p>
            <a:pPr algn="just" eaLnBrk="1" fontAlgn="auto" hangingPunct="1">
              <a:lnSpc>
                <a:spcPct val="150000"/>
              </a:lnSpc>
              <a:spcBef>
                <a:spcPts val="0"/>
              </a:spcBef>
              <a:spcAft>
                <a:spcPts val="0"/>
              </a:spcAft>
              <a:buFont typeface="Arial" pitchFamily="34" charset="0"/>
              <a:buNone/>
              <a:defRPr/>
            </a:pPr>
            <a:endParaRPr lang="en-US" dirty="0">
              <a:solidFill>
                <a:schemeClr val="tx1"/>
              </a:solidFill>
            </a:endParaRP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7188" y="214313"/>
            <a:ext cx="7772400" cy="571500"/>
          </a:xfrm>
        </p:spPr>
        <p:txBody>
          <a:bodyPr rtlCol="0">
            <a:normAutofit/>
          </a:bodyPr>
          <a:lstStyle/>
          <a:p>
            <a:pPr eaLnBrk="1" fontAlgn="auto" hangingPunct="1">
              <a:spcAft>
                <a:spcPts val="0"/>
              </a:spcAft>
              <a:defRPr/>
            </a:pPr>
            <a:r>
              <a:rPr lang="en-US" sz="2400" dirty="0" err="1" smtClean="0"/>
              <a:t>Sifat-sifat</a:t>
            </a:r>
            <a:r>
              <a:rPr lang="en-US" sz="2400" dirty="0" smtClean="0"/>
              <a:t> </a:t>
            </a:r>
            <a:r>
              <a:rPr lang="en-US" sz="2400" dirty="0" err="1" smtClean="0"/>
              <a:t>Pengaruh</a:t>
            </a:r>
            <a:r>
              <a:rPr lang="en-US" sz="2400" dirty="0" smtClean="0"/>
              <a:t> </a:t>
            </a:r>
            <a:r>
              <a:rPr lang="en-US" sz="2400" dirty="0" err="1" smtClean="0"/>
              <a:t>Situasional</a:t>
            </a:r>
            <a:endParaRPr lang="en-US" sz="2400" dirty="0"/>
          </a:p>
        </p:txBody>
      </p:sp>
      <p:sp>
        <p:nvSpPr>
          <p:cNvPr id="189443" name="Text Placeholder 1"/>
          <p:cNvSpPr>
            <a:spLocks noGrp="1"/>
          </p:cNvSpPr>
          <p:nvPr>
            <p:ph type="body" idx="1"/>
          </p:nvPr>
        </p:nvSpPr>
        <p:spPr>
          <a:xfrm>
            <a:off x="357188" y="1000125"/>
            <a:ext cx="8223250" cy="5006975"/>
          </a:xfrm>
        </p:spPr>
        <p:txBody>
          <a:bodyPr/>
          <a:lstStyle/>
          <a:p>
            <a:pPr algn="just" eaLnBrk="1" hangingPunct="1">
              <a:lnSpc>
                <a:spcPct val="150000"/>
              </a:lnSpc>
              <a:spcBef>
                <a:spcPct val="0"/>
              </a:spcBef>
            </a:pPr>
            <a:r>
              <a:rPr lang="en-US" sz="2400" smtClean="0">
                <a:solidFill>
                  <a:schemeClr val="tx1"/>
                </a:solidFill>
              </a:rPr>
              <a:t>Pengaruh situasional adalah faktor-faktor yang penting dalam waktu dan di tempat pengamatan yang tidak ada hubungannya dengan atribut pribadi ataupun stimulus, mempunyai efek yang sistematis dan bisa dilihat, terhadap perilaku seseorang.</a:t>
            </a:r>
          </a:p>
          <a:p>
            <a:pPr algn="just" eaLnBrk="1" hangingPunct="1">
              <a:lnSpc>
                <a:spcPct val="150000"/>
              </a:lnSpc>
              <a:spcBef>
                <a:spcPct val="0"/>
              </a:spcBef>
            </a:pPr>
            <a:r>
              <a:rPr lang="en-US" sz="2400" smtClean="0">
                <a:solidFill>
                  <a:schemeClr val="tx1"/>
                </a:solidFill>
              </a:rPr>
              <a:t> Jadi, situasi merupakan faktor-faktor di luar dan dipisahkan dari produk dan atau iklan tentang produk yang mempengaruhi konsumen. Konsumen tidak merespon stimulus pemasaran itu saja, tetapi bersama-sama dengan situasi.</a:t>
            </a:r>
          </a:p>
          <a:p>
            <a:pPr algn="just" eaLnBrk="1" hangingPunct="1">
              <a:lnSpc>
                <a:spcPct val="150000"/>
              </a:lnSpc>
              <a:spcBef>
                <a:spcPct val="0"/>
              </a:spcBef>
            </a:pPr>
            <a:endParaRPr lang="en-US" sz="2400" smtClean="0">
              <a:solidFill>
                <a:schemeClr val="tx1"/>
              </a:solidFill>
            </a:endParaRP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4375" y="285750"/>
            <a:ext cx="8156575" cy="777875"/>
          </a:xfrm>
        </p:spPr>
        <p:txBody>
          <a:bodyPr rtlCol="0">
            <a:noAutofit/>
          </a:bodyPr>
          <a:lstStyle/>
          <a:p>
            <a:pPr eaLnBrk="1" fontAlgn="auto" hangingPunct="1">
              <a:spcAft>
                <a:spcPts val="0"/>
              </a:spcAft>
              <a:defRPr/>
            </a:pPr>
            <a:r>
              <a:rPr lang="en-US" sz="2800" dirty="0" err="1" smtClean="0"/>
              <a:t>Klasifikasi</a:t>
            </a:r>
            <a:r>
              <a:rPr lang="en-US" sz="2800" dirty="0" smtClean="0"/>
              <a:t> </a:t>
            </a:r>
            <a:r>
              <a:rPr lang="en-US" sz="2800" dirty="0" err="1" smtClean="0"/>
              <a:t>Situasional</a:t>
            </a:r>
            <a:r>
              <a:rPr lang="en-US" sz="2800" dirty="0" smtClean="0"/>
              <a:t/>
            </a:r>
            <a:br>
              <a:rPr lang="en-US" sz="2800" dirty="0" smtClean="0"/>
            </a:br>
            <a:endParaRPr lang="en-US" sz="2800" dirty="0"/>
          </a:p>
        </p:txBody>
      </p:sp>
      <p:sp>
        <p:nvSpPr>
          <p:cNvPr id="190467" name="Text Placeholder 1"/>
          <p:cNvSpPr>
            <a:spLocks noGrp="1"/>
          </p:cNvSpPr>
          <p:nvPr>
            <p:ph type="body" idx="1"/>
          </p:nvPr>
        </p:nvSpPr>
        <p:spPr>
          <a:xfrm>
            <a:off x="571500" y="2071688"/>
            <a:ext cx="8286750" cy="4286250"/>
          </a:xfrm>
        </p:spPr>
        <p:txBody>
          <a:bodyPr/>
          <a:lstStyle/>
          <a:p>
            <a:pPr marL="361950" indent="-307975" algn="just" eaLnBrk="1" hangingPunct="1">
              <a:lnSpc>
                <a:spcPct val="150000"/>
              </a:lnSpc>
              <a:spcBef>
                <a:spcPct val="0"/>
              </a:spcBef>
              <a:buFont typeface="Wingdings" pitchFamily="2" charset="2"/>
              <a:buBlip>
                <a:blip r:embed="rId2"/>
              </a:buBlip>
            </a:pPr>
            <a:r>
              <a:rPr lang="en-US" sz="2400" b="1" smtClean="0">
                <a:solidFill>
                  <a:schemeClr val="tx1"/>
                </a:solidFill>
                <a:latin typeface="Bell MT" pitchFamily="18" charset="0"/>
              </a:rPr>
              <a:t> Lingkungan Fisik : </a:t>
            </a:r>
            <a:r>
              <a:rPr lang="en-US" sz="2400" smtClean="0">
                <a:solidFill>
                  <a:schemeClr val="tx1"/>
                </a:solidFill>
                <a:latin typeface="Bell MT" pitchFamily="18" charset="0"/>
              </a:rPr>
              <a:t>termasuk dekorasi, suara, aroma, pencahayaan, cuaca dan susunan barang dagangan (produk) dan benda-benda lain yang mengelilingi obyek stimulus.</a:t>
            </a:r>
          </a:p>
          <a:p>
            <a:pPr marL="361950" indent="-307975" algn="just" eaLnBrk="1" hangingPunct="1">
              <a:lnSpc>
                <a:spcPct val="150000"/>
              </a:lnSpc>
              <a:spcBef>
                <a:spcPct val="0"/>
              </a:spcBef>
              <a:buFont typeface="Wingdings" pitchFamily="2" charset="2"/>
              <a:buBlip>
                <a:blip r:embed="rId2"/>
              </a:buBlip>
            </a:pPr>
            <a:r>
              <a:rPr lang="en-US" sz="2400" b="1" smtClean="0">
                <a:solidFill>
                  <a:schemeClr val="tx1"/>
                </a:solidFill>
                <a:latin typeface="Bell MT" pitchFamily="18" charset="0"/>
              </a:rPr>
              <a:t>Lingkungan Sosial :</a:t>
            </a:r>
            <a:r>
              <a:rPr lang="en-US" sz="2400" smtClean="0">
                <a:solidFill>
                  <a:schemeClr val="tx1"/>
                </a:solidFill>
                <a:latin typeface="Bell MT" pitchFamily="18" charset="0"/>
              </a:rPr>
              <a:t> adalah individu-individu yang juga hadir atau berada di tempat yang sama pada waktu pembelian atau konsumsi. Walaupun tampaknya orang membeli dan berbelanja dengan maksud mendapatkan produk tertentu, Konsumen akan merasa nyaman saat berbelanja di suatu tempat yang di datangi oleh konsumen-konsumen lain yang kelasnya sama.</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 Placeholder 1"/>
          <p:cNvSpPr>
            <a:spLocks noGrp="1"/>
          </p:cNvSpPr>
          <p:nvPr>
            <p:ph type="body" idx="1"/>
          </p:nvPr>
        </p:nvSpPr>
        <p:spPr>
          <a:xfrm>
            <a:off x="428625" y="428625"/>
            <a:ext cx="8358188" cy="5786438"/>
          </a:xfrm>
        </p:spPr>
        <p:txBody>
          <a:bodyPr/>
          <a:lstStyle/>
          <a:p>
            <a:pPr marL="361950" indent="-307975" algn="just" eaLnBrk="1" hangingPunct="1">
              <a:lnSpc>
                <a:spcPct val="150000"/>
              </a:lnSpc>
              <a:spcBef>
                <a:spcPct val="0"/>
              </a:spcBef>
              <a:buFont typeface="Wingdings" pitchFamily="2" charset="2"/>
              <a:buBlip>
                <a:blip r:embed="rId2"/>
              </a:buBlip>
            </a:pPr>
            <a:r>
              <a:rPr lang="en-US" b="1" smtClean="0">
                <a:solidFill>
                  <a:schemeClr val="tx1"/>
                </a:solidFill>
                <a:latin typeface="Bell MT" pitchFamily="18" charset="0"/>
              </a:rPr>
              <a:t> Lingkungan Waktu :</a:t>
            </a:r>
            <a:r>
              <a:rPr lang="en-US" smtClean="0">
                <a:solidFill>
                  <a:schemeClr val="tx1"/>
                </a:solidFill>
                <a:latin typeface="Bell MT" pitchFamily="18" charset="0"/>
              </a:rPr>
              <a:t> waktu yang tersedia untuk berbelanja, sangat mempengaruhi keputusan konsumen untuk menentukan pilihannya.  Contoh; Layanan antar cepat.</a:t>
            </a:r>
          </a:p>
          <a:p>
            <a:pPr marL="361950" indent="-307975" algn="just" eaLnBrk="1" hangingPunct="1">
              <a:lnSpc>
                <a:spcPct val="150000"/>
              </a:lnSpc>
              <a:spcBef>
                <a:spcPct val="0"/>
              </a:spcBef>
              <a:buFont typeface="Wingdings" pitchFamily="2" charset="2"/>
              <a:buBlip>
                <a:blip r:embed="rId2"/>
              </a:buBlip>
            </a:pPr>
            <a:r>
              <a:rPr lang="en-US" b="1" smtClean="0">
                <a:solidFill>
                  <a:schemeClr val="tx1"/>
                </a:solidFill>
              </a:rPr>
              <a:t> </a:t>
            </a:r>
            <a:r>
              <a:rPr lang="en-US" b="1" smtClean="0">
                <a:solidFill>
                  <a:schemeClr val="tx1"/>
                </a:solidFill>
                <a:latin typeface="Bell MT" pitchFamily="18" charset="0"/>
              </a:rPr>
              <a:t>Tujuan Konsumsi :</a:t>
            </a:r>
            <a:r>
              <a:rPr lang="en-US" smtClean="0">
                <a:solidFill>
                  <a:schemeClr val="tx1"/>
                </a:solidFill>
                <a:latin typeface="Bell MT" pitchFamily="18" charset="0"/>
              </a:rPr>
              <a:t> Marketer membagi tujuan itu menjadi pembelian untuk digunakan atau dikonsumsi sendiri dan pembelian untuk diberikan kepada orang lain sebagai hadiah. Dalam pembelian untuk digunakan sendiri, konsumen lebih yakin tentang apa yang sudah diputuskannya. Maka pertimbangan dan proses pengambilan keputusan konsumen akan menjadi rumit dan memerlukan waktu yang agak lama.</a:t>
            </a:r>
            <a:br>
              <a:rPr lang="en-US" smtClean="0">
                <a:solidFill>
                  <a:schemeClr val="tx1"/>
                </a:solidFill>
                <a:latin typeface="Bell MT" pitchFamily="18" charset="0"/>
              </a:rPr>
            </a:br>
            <a:r>
              <a:rPr lang="en-US" smtClean="0">
                <a:solidFill>
                  <a:schemeClr val="tx1"/>
                </a:solidFill>
                <a:latin typeface="Bell MT" pitchFamily="18" charset="0"/>
              </a:rPr>
              <a:t/>
            </a:r>
            <a:br>
              <a:rPr lang="en-US" smtClean="0">
                <a:solidFill>
                  <a:schemeClr val="tx1"/>
                </a:solidFill>
                <a:latin typeface="Bell MT" pitchFamily="18" charset="0"/>
              </a:rPr>
            </a:br>
            <a:endParaRPr lang="en-US" smtClean="0">
              <a:solidFill>
                <a:schemeClr val="tx1"/>
              </a:solidFill>
              <a:latin typeface="Bell MT" pitchFamily="18" charset="0"/>
            </a:endParaRP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706438" y="285750"/>
            <a:ext cx="8156575" cy="487363"/>
          </a:xfrm>
        </p:spPr>
        <p:txBody>
          <a:bodyPr rtlCol="0">
            <a:normAutofit/>
          </a:bodyPr>
          <a:lstStyle/>
          <a:p>
            <a:pPr eaLnBrk="1" fontAlgn="auto" hangingPunct="1">
              <a:spcAft>
                <a:spcPts val="0"/>
              </a:spcAft>
              <a:defRPr/>
            </a:pPr>
            <a:r>
              <a:rPr lang="en-US" sz="1800" dirty="0" err="1" smtClean="0"/>
              <a:t>Klasifikasi</a:t>
            </a:r>
            <a:r>
              <a:rPr lang="en-US" sz="1800" dirty="0" smtClean="0"/>
              <a:t> </a:t>
            </a:r>
            <a:r>
              <a:rPr lang="en-US" sz="1800" dirty="0" err="1" smtClean="0"/>
              <a:t>Situasional</a:t>
            </a:r>
            <a:endParaRPr lang="en-US" sz="1800" dirty="0"/>
          </a:p>
        </p:txBody>
      </p:sp>
      <p:sp>
        <p:nvSpPr>
          <p:cNvPr id="2" name="Text Placeholder 1"/>
          <p:cNvSpPr>
            <a:spLocks noGrp="1"/>
          </p:cNvSpPr>
          <p:nvPr>
            <p:ph type="body" idx="1"/>
          </p:nvPr>
        </p:nvSpPr>
        <p:spPr>
          <a:xfrm>
            <a:off x="357188" y="4357688"/>
            <a:ext cx="8501062" cy="977900"/>
          </a:xfrm>
        </p:spPr>
        <p:txBody>
          <a:bodyPr rtlCol="0">
            <a:noAutofit/>
          </a:bodyPr>
          <a:lstStyle/>
          <a:p>
            <a:pPr marL="361950" indent="-307975" algn="just" eaLnBrk="1" fontAlgn="auto" hangingPunct="1">
              <a:lnSpc>
                <a:spcPct val="150000"/>
              </a:lnSpc>
              <a:spcBef>
                <a:spcPts val="0"/>
              </a:spcBef>
              <a:spcAft>
                <a:spcPts val="0"/>
              </a:spcAft>
              <a:buFont typeface="Wingdings" pitchFamily="2" charset="2"/>
              <a:buBlip>
                <a:blip r:embed="rId2"/>
              </a:buBlip>
              <a:defRPr/>
            </a:pPr>
            <a:r>
              <a:rPr lang="en-US" b="1" dirty="0" smtClean="0">
                <a:solidFill>
                  <a:schemeClr val="tx1"/>
                </a:solidFill>
                <a:latin typeface="Bell MT" pitchFamily="18" charset="0"/>
              </a:rPr>
              <a:t> </a:t>
            </a:r>
            <a:r>
              <a:rPr lang="en-US" b="1" dirty="0" err="1" smtClean="0">
                <a:solidFill>
                  <a:schemeClr val="tx1"/>
                </a:solidFill>
                <a:latin typeface="Bell MT" pitchFamily="18" charset="0"/>
              </a:rPr>
              <a:t>Suasana</a:t>
            </a:r>
            <a:r>
              <a:rPr lang="en-US" b="1" dirty="0" smtClean="0">
                <a:solidFill>
                  <a:schemeClr val="tx1"/>
                </a:solidFill>
                <a:latin typeface="Bell MT" pitchFamily="18" charset="0"/>
              </a:rPr>
              <a:t> </a:t>
            </a:r>
            <a:r>
              <a:rPr lang="en-US" b="1" dirty="0" err="1" smtClean="0">
                <a:solidFill>
                  <a:schemeClr val="tx1"/>
                </a:solidFill>
                <a:latin typeface="Bell MT" pitchFamily="18" charset="0"/>
              </a:rPr>
              <a:t>hati</a:t>
            </a:r>
            <a:r>
              <a:rPr lang="en-US" b="1" dirty="0" smtClean="0">
                <a:solidFill>
                  <a:schemeClr val="tx1"/>
                </a:solidFill>
                <a:latin typeface="Bell MT" pitchFamily="18" charset="0"/>
              </a:rPr>
              <a:t> </a:t>
            </a:r>
            <a:r>
              <a:rPr lang="en-US" b="1" dirty="0" err="1" smtClean="0">
                <a:solidFill>
                  <a:schemeClr val="tx1"/>
                </a:solidFill>
                <a:latin typeface="Bell MT" pitchFamily="18" charset="0"/>
              </a:rPr>
              <a:t>Konsumen</a:t>
            </a:r>
            <a:r>
              <a:rPr lang="en-US" b="1" dirty="0" smtClean="0">
                <a:solidFill>
                  <a:schemeClr val="tx1"/>
                </a:solidFill>
                <a:latin typeface="Bell MT" pitchFamily="18" charset="0"/>
              </a:rPr>
              <a:t> </a:t>
            </a:r>
            <a:r>
              <a:rPr lang="en-US" b="1" dirty="0" err="1" smtClean="0">
                <a:solidFill>
                  <a:schemeClr val="tx1"/>
                </a:solidFill>
                <a:latin typeface="Bell MT" pitchFamily="18" charset="0"/>
              </a:rPr>
              <a:t>dan</a:t>
            </a:r>
            <a:r>
              <a:rPr lang="en-US" b="1" dirty="0" smtClean="0">
                <a:solidFill>
                  <a:schemeClr val="tx1"/>
                </a:solidFill>
                <a:latin typeface="Bell MT" pitchFamily="18" charset="0"/>
              </a:rPr>
              <a:t> </a:t>
            </a:r>
            <a:r>
              <a:rPr lang="en-US" b="1" dirty="0" err="1" smtClean="0">
                <a:solidFill>
                  <a:schemeClr val="tx1"/>
                </a:solidFill>
                <a:latin typeface="Bell MT" pitchFamily="18" charset="0"/>
              </a:rPr>
              <a:t>atau</a:t>
            </a:r>
            <a:r>
              <a:rPr lang="en-US" b="1" dirty="0" smtClean="0">
                <a:solidFill>
                  <a:schemeClr val="tx1"/>
                </a:solidFill>
                <a:latin typeface="Bell MT" pitchFamily="18" charset="0"/>
              </a:rPr>
              <a:t> </a:t>
            </a:r>
            <a:r>
              <a:rPr lang="en-US" b="1" dirty="0" err="1" smtClean="0">
                <a:solidFill>
                  <a:schemeClr val="tx1"/>
                </a:solidFill>
                <a:latin typeface="Bell MT" pitchFamily="18" charset="0"/>
              </a:rPr>
              <a:t>Kondisi</a:t>
            </a:r>
            <a:r>
              <a:rPr lang="en-US" b="1" dirty="0" smtClean="0">
                <a:solidFill>
                  <a:schemeClr val="tx1"/>
                </a:solidFill>
                <a:latin typeface="Bell MT" pitchFamily="18" charset="0"/>
              </a:rPr>
              <a:t> </a:t>
            </a:r>
            <a:r>
              <a:rPr lang="en-US" b="1" dirty="0" err="1" smtClean="0">
                <a:solidFill>
                  <a:schemeClr val="tx1"/>
                </a:solidFill>
                <a:latin typeface="Bell MT" pitchFamily="18" charset="0"/>
              </a:rPr>
              <a:t>Sementara</a:t>
            </a:r>
            <a:r>
              <a:rPr lang="en-US" b="1" dirty="0" smtClean="0">
                <a:solidFill>
                  <a:schemeClr val="tx1"/>
                </a:solidFill>
                <a:latin typeface="Bell MT" pitchFamily="18" charset="0"/>
              </a:rPr>
              <a:t> </a:t>
            </a:r>
            <a:r>
              <a:rPr lang="en-US" b="1" dirty="0" err="1" smtClean="0">
                <a:solidFill>
                  <a:schemeClr val="tx1"/>
                </a:solidFill>
                <a:latin typeface="Bell MT" pitchFamily="18" charset="0"/>
              </a:rPr>
              <a:t>saat</a:t>
            </a:r>
            <a:r>
              <a:rPr lang="en-US" b="1" dirty="0" smtClean="0">
                <a:solidFill>
                  <a:schemeClr val="tx1"/>
                </a:solidFill>
                <a:latin typeface="Bell MT" pitchFamily="18" charset="0"/>
              </a:rPr>
              <a:t> </a:t>
            </a:r>
            <a:r>
              <a:rPr lang="en-US" b="1" dirty="0" err="1" smtClean="0">
                <a:solidFill>
                  <a:schemeClr val="tx1"/>
                </a:solidFill>
                <a:latin typeface="Bell MT" pitchFamily="18" charset="0"/>
              </a:rPr>
              <a:t>Pembelian</a:t>
            </a:r>
            <a:r>
              <a:rPr lang="en-US" b="1" dirty="0" smtClean="0">
                <a:solidFill>
                  <a:schemeClr val="tx1"/>
                </a:solidFill>
                <a:latin typeface="Bell MT" pitchFamily="18" charset="0"/>
              </a:rPr>
              <a:t> :</a:t>
            </a:r>
            <a:r>
              <a:rPr lang="en-US" dirty="0" smtClean="0">
                <a:solidFill>
                  <a:schemeClr val="tx1"/>
                </a:solidFill>
                <a:latin typeface="Bell MT" pitchFamily="18" charset="0"/>
              </a:rPr>
              <a:t> </a:t>
            </a:r>
            <a:r>
              <a:rPr lang="en-US" dirty="0" err="1" smtClean="0">
                <a:solidFill>
                  <a:schemeClr val="tx1"/>
                </a:solidFill>
                <a:latin typeface="Bell MT" pitchFamily="18" charset="0"/>
              </a:rPr>
              <a:t>Suasana</a:t>
            </a:r>
            <a:r>
              <a:rPr lang="en-US" dirty="0" smtClean="0">
                <a:solidFill>
                  <a:schemeClr val="tx1"/>
                </a:solidFill>
                <a:latin typeface="Bell MT" pitchFamily="18" charset="0"/>
              </a:rPr>
              <a:t> </a:t>
            </a:r>
            <a:r>
              <a:rPr lang="en-US" dirty="0" err="1" smtClean="0">
                <a:solidFill>
                  <a:schemeClr val="tx1"/>
                </a:solidFill>
                <a:latin typeface="Bell MT" pitchFamily="18" charset="0"/>
              </a:rPr>
              <a:t>hati</a:t>
            </a:r>
            <a:r>
              <a:rPr lang="en-US" dirty="0" smtClean="0">
                <a:solidFill>
                  <a:schemeClr val="tx1"/>
                </a:solidFill>
                <a:latin typeface="Bell MT" pitchFamily="18" charset="0"/>
              </a:rPr>
              <a:t> yang </a:t>
            </a:r>
            <a:r>
              <a:rPr lang="en-US" dirty="0" err="1" smtClean="0">
                <a:solidFill>
                  <a:schemeClr val="tx1"/>
                </a:solidFill>
                <a:latin typeface="Bell MT" pitchFamily="18" charset="0"/>
              </a:rPr>
              <a:t>positif</a:t>
            </a:r>
            <a:r>
              <a:rPr lang="en-US" dirty="0" smtClean="0">
                <a:solidFill>
                  <a:schemeClr val="tx1"/>
                </a:solidFill>
                <a:latin typeface="Bell MT" pitchFamily="18" charset="0"/>
              </a:rPr>
              <a:t> </a:t>
            </a:r>
            <a:r>
              <a:rPr lang="en-US" dirty="0" err="1" smtClean="0">
                <a:solidFill>
                  <a:schemeClr val="tx1"/>
                </a:solidFill>
                <a:latin typeface="Bell MT" pitchFamily="18" charset="0"/>
              </a:rPr>
              <a:t>mendorong</a:t>
            </a:r>
            <a:r>
              <a:rPr lang="en-US" dirty="0" smtClean="0">
                <a:solidFill>
                  <a:schemeClr val="tx1"/>
                </a:solidFill>
                <a:latin typeface="Bell MT" pitchFamily="18" charset="0"/>
              </a:rPr>
              <a:t> </a:t>
            </a:r>
            <a:r>
              <a:rPr lang="en-US" dirty="0" err="1" smtClean="0">
                <a:solidFill>
                  <a:schemeClr val="tx1"/>
                </a:solidFill>
                <a:latin typeface="Bell MT" pitchFamily="18" charset="0"/>
              </a:rPr>
              <a:t>pembelian</a:t>
            </a:r>
            <a:r>
              <a:rPr lang="en-US" dirty="0" smtClean="0">
                <a:solidFill>
                  <a:schemeClr val="tx1"/>
                </a:solidFill>
                <a:latin typeface="Bell MT" pitchFamily="18" charset="0"/>
              </a:rPr>
              <a:t> impulsive. </a:t>
            </a:r>
            <a:r>
              <a:rPr lang="en-US" dirty="0" err="1" smtClean="0">
                <a:solidFill>
                  <a:schemeClr val="tx1"/>
                </a:solidFill>
                <a:latin typeface="Bell MT" pitchFamily="18" charset="0"/>
              </a:rPr>
              <a:t>Harus</a:t>
            </a:r>
            <a:r>
              <a:rPr lang="en-US" dirty="0" smtClean="0">
                <a:solidFill>
                  <a:schemeClr val="tx1"/>
                </a:solidFill>
                <a:latin typeface="Bell MT" pitchFamily="18" charset="0"/>
              </a:rPr>
              <a:t> </a:t>
            </a:r>
            <a:r>
              <a:rPr lang="en-US" dirty="0" err="1" smtClean="0">
                <a:solidFill>
                  <a:schemeClr val="tx1"/>
                </a:solidFill>
                <a:latin typeface="Bell MT" pitchFamily="18" charset="0"/>
              </a:rPr>
              <a:t>di</a:t>
            </a:r>
            <a:r>
              <a:rPr lang="en-US" dirty="0" smtClean="0">
                <a:solidFill>
                  <a:schemeClr val="tx1"/>
                </a:solidFill>
                <a:latin typeface="Bell MT" pitchFamily="18" charset="0"/>
              </a:rPr>
              <a:t> </a:t>
            </a:r>
            <a:r>
              <a:rPr lang="en-US" dirty="0" err="1" smtClean="0">
                <a:solidFill>
                  <a:schemeClr val="tx1"/>
                </a:solidFill>
                <a:latin typeface="Bell MT" pitchFamily="18" charset="0"/>
              </a:rPr>
              <a:t>perhatikan</a:t>
            </a:r>
            <a:r>
              <a:rPr lang="en-US" dirty="0" smtClean="0">
                <a:solidFill>
                  <a:schemeClr val="tx1"/>
                </a:solidFill>
                <a:latin typeface="Bell MT" pitchFamily="18" charset="0"/>
              </a:rPr>
              <a:t> </a:t>
            </a:r>
            <a:r>
              <a:rPr lang="en-US" dirty="0" err="1" smtClean="0">
                <a:solidFill>
                  <a:schemeClr val="tx1"/>
                </a:solidFill>
                <a:latin typeface="Bell MT" pitchFamily="18" charset="0"/>
              </a:rPr>
              <a:t>Kondisi</a:t>
            </a:r>
            <a:r>
              <a:rPr lang="en-US" dirty="0" smtClean="0">
                <a:solidFill>
                  <a:schemeClr val="tx1"/>
                </a:solidFill>
                <a:latin typeface="Bell MT" pitchFamily="18" charset="0"/>
              </a:rPr>
              <a:t> </a:t>
            </a:r>
            <a:r>
              <a:rPr lang="en-US" dirty="0" err="1" smtClean="0">
                <a:solidFill>
                  <a:schemeClr val="tx1"/>
                </a:solidFill>
                <a:latin typeface="Bell MT" pitchFamily="18" charset="0"/>
              </a:rPr>
              <a:t>sementara</a:t>
            </a:r>
            <a:r>
              <a:rPr lang="en-US" dirty="0" smtClean="0">
                <a:solidFill>
                  <a:schemeClr val="tx1"/>
                </a:solidFill>
                <a:latin typeface="Bell MT" pitchFamily="18" charset="0"/>
              </a:rPr>
              <a:t> </a:t>
            </a:r>
            <a:r>
              <a:rPr lang="en-US" dirty="0" err="1" smtClean="0">
                <a:solidFill>
                  <a:schemeClr val="tx1"/>
                </a:solidFill>
                <a:latin typeface="Bell MT" pitchFamily="18" charset="0"/>
              </a:rPr>
              <a:t>konsumen</a:t>
            </a:r>
            <a:r>
              <a:rPr lang="en-US" dirty="0" smtClean="0">
                <a:solidFill>
                  <a:schemeClr val="tx1"/>
                </a:solidFill>
                <a:latin typeface="Bell MT" pitchFamily="18" charset="0"/>
              </a:rPr>
              <a:t>, </a:t>
            </a:r>
            <a:r>
              <a:rPr lang="en-US" dirty="0" err="1" smtClean="0">
                <a:solidFill>
                  <a:schemeClr val="tx1"/>
                </a:solidFill>
                <a:latin typeface="Bell MT" pitchFamily="18" charset="0"/>
              </a:rPr>
              <a:t>seperti</a:t>
            </a:r>
            <a:r>
              <a:rPr lang="en-US" dirty="0" smtClean="0">
                <a:solidFill>
                  <a:schemeClr val="tx1"/>
                </a:solidFill>
                <a:latin typeface="Bell MT" pitchFamily="18" charset="0"/>
              </a:rPr>
              <a:t> </a:t>
            </a:r>
            <a:r>
              <a:rPr lang="en-US" dirty="0" err="1" smtClean="0">
                <a:solidFill>
                  <a:schemeClr val="tx1"/>
                </a:solidFill>
                <a:latin typeface="Bell MT" pitchFamily="18" charset="0"/>
              </a:rPr>
              <a:t>lelah</a:t>
            </a:r>
            <a:r>
              <a:rPr lang="en-US" dirty="0" smtClean="0">
                <a:solidFill>
                  <a:schemeClr val="tx1"/>
                </a:solidFill>
                <a:latin typeface="Bell MT" pitchFamily="18" charset="0"/>
              </a:rPr>
              <a:t>, </a:t>
            </a:r>
            <a:r>
              <a:rPr lang="en-US" dirty="0" err="1" smtClean="0">
                <a:solidFill>
                  <a:schemeClr val="tx1"/>
                </a:solidFill>
                <a:latin typeface="Bell MT" pitchFamily="18" charset="0"/>
              </a:rPr>
              <a:t>gembira</a:t>
            </a:r>
            <a:r>
              <a:rPr lang="en-US" dirty="0" smtClean="0">
                <a:solidFill>
                  <a:schemeClr val="tx1"/>
                </a:solidFill>
                <a:latin typeface="Bell MT" pitchFamily="18" charset="0"/>
              </a:rPr>
              <a:t>, </a:t>
            </a:r>
            <a:r>
              <a:rPr lang="en-US" dirty="0" err="1" smtClean="0">
                <a:solidFill>
                  <a:schemeClr val="tx1"/>
                </a:solidFill>
                <a:latin typeface="Bell MT" pitchFamily="18" charset="0"/>
              </a:rPr>
              <a:t>marah,kecewa</a:t>
            </a:r>
            <a:r>
              <a:rPr lang="en-US" dirty="0" smtClean="0">
                <a:solidFill>
                  <a:schemeClr val="tx1"/>
                </a:solidFill>
                <a:latin typeface="Bell MT" pitchFamily="18" charset="0"/>
              </a:rPr>
              <a:t> </a:t>
            </a:r>
            <a:r>
              <a:rPr lang="en-US" dirty="0" err="1" smtClean="0">
                <a:solidFill>
                  <a:schemeClr val="tx1"/>
                </a:solidFill>
                <a:latin typeface="Bell MT" pitchFamily="18" charset="0"/>
              </a:rPr>
              <a:t>akan</a:t>
            </a:r>
            <a:r>
              <a:rPr lang="en-US" dirty="0" smtClean="0">
                <a:solidFill>
                  <a:schemeClr val="tx1"/>
                </a:solidFill>
                <a:latin typeface="Bell MT" pitchFamily="18" charset="0"/>
              </a:rPr>
              <a:t> </a:t>
            </a:r>
            <a:r>
              <a:rPr lang="en-US" dirty="0" err="1" smtClean="0">
                <a:solidFill>
                  <a:schemeClr val="tx1"/>
                </a:solidFill>
                <a:latin typeface="Bell MT" pitchFamily="18" charset="0"/>
              </a:rPr>
              <a:t>mempengaruhi</a:t>
            </a:r>
            <a:r>
              <a:rPr lang="en-US" dirty="0" smtClean="0">
                <a:solidFill>
                  <a:schemeClr val="tx1"/>
                </a:solidFill>
                <a:latin typeface="Bell MT" pitchFamily="18" charset="0"/>
              </a:rPr>
              <a:t> </a:t>
            </a:r>
            <a:r>
              <a:rPr lang="en-US" dirty="0" err="1" smtClean="0">
                <a:solidFill>
                  <a:schemeClr val="tx1"/>
                </a:solidFill>
                <a:latin typeface="Bell MT" pitchFamily="18" charset="0"/>
              </a:rPr>
              <a:t>keputusan</a:t>
            </a:r>
            <a:r>
              <a:rPr lang="en-US" dirty="0" smtClean="0">
                <a:solidFill>
                  <a:schemeClr val="tx1"/>
                </a:solidFill>
                <a:latin typeface="Bell MT" pitchFamily="18" charset="0"/>
              </a:rPr>
              <a:t> yang </a:t>
            </a:r>
            <a:r>
              <a:rPr lang="en-US" dirty="0" err="1" smtClean="0">
                <a:solidFill>
                  <a:schemeClr val="tx1"/>
                </a:solidFill>
                <a:latin typeface="Bell MT" pitchFamily="18" charset="0"/>
              </a:rPr>
              <a:t>akan</a:t>
            </a:r>
            <a:r>
              <a:rPr lang="en-US" dirty="0" smtClean="0">
                <a:solidFill>
                  <a:schemeClr val="tx1"/>
                </a:solidFill>
                <a:latin typeface="Bell MT" pitchFamily="18" charset="0"/>
              </a:rPr>
              <a:t> </a:t>
            </a:r>
            <a:r>
              <a:rPr lang="en-US" dirty="0" err="1" smtClean="0">
                <a:solidFill>
                  <a:schemeClr val="tx1"/>
                </a:solidFill>
                <a:latin typeface="Bell MT" pitchFamily="18" charset="0"/>
              </a:rPr>
              <a:t>di</a:t>
            </a:r>
            <a:r>
              <a:rPr lang="en-US" dirty="0" smtClean="0">
                <a:solidFill>
                  <a:schemeClr val="tx1"/>
                </a:solidFill>
                <a:latin typeface="Bell MT" pitchFamily="18" charset="0"/>
              </a:rPr>
              <a:t> </a:t>
            </a:r>
            <a:r>
              <a:rPr lang="en-US" dirty="0" err="1" smtClean="0">
                <a:solidFill>
                  <a:schemeClr val="tx1"/>
                </a:solidFill>
                <a:latin typeface="Bell MT" pitchFamily="18" charset="0"/>
              </a:rPr>
              <a:t>pilih</a:t>
            </a:r>
            <a:r>
              <a:rPr lang="en-US" dirty="0" smtClean="0">
                <a:solidFill>
                  <a:schemeClr val="tx1"/>
                </a:solidFill>
                <a:latin typeface="Bell MT" pitchFamily="18" charset="0"/>
              </a:rPr>
              <a:t> </a:t>
            </a:r>
            <a:r>
              <a:rPr lang="en-US" dirty="0" err="1" smtClean="0">
                <a:solidFill>
                  <a:schemeClr val="tx1"/>
                </a:solidFill>
                <a:latin typeface="Bell MT" pitchFamily="18" charset="0"/>
              </a:rPr>
              <a:t>konsumen</a:t>
            </a:r>
            <a:r>
              <a:rPr lang="en-US" dirty="0" smtClean="0">
                <a:solidFill>
                  <a:schemeClr val="tx1"/>
                </a:solidFill>
                <a:latin typeface="Bell MT" pitchFamily="18" charset="0"/>
              </a:rPr>
              <a:t>.</a:t>
            </a:r>
          </a:p>
          <a:p>
            <a:pPr marL="361950" indent="-307975" algn="just" eaLnBrk="1" fontAlgn="auto" hangingPunct="1">
              <a:lnSpc>
                <a:spcPct val="150000"/>
              </a:lnSpc>
              <a:spcBef>
                <a:spcPts val="0"/>
              </a:spcBef>
              <a:spcAft>
                <a:spcPts val="0"/>
              </a:spcAft>
              <a:buFont typeface="Wingdings" pitchFamily="2" charset="2"/>
              <a:buBlip>
                <a:blip r:embed="rId2"/>
              </a:buBlip>
              <a:defRPr/>
            </a:pPr>
            <a:r>
              <a:rPr lang="en-US" b="1" dirty="0" err="1" smtClean="0">
                <a:solidFill>
                  <a:schemeClr val="tx1"/>
                </a:solidFill>
                <a:latin typeface="Bell MT" pitchFamily="18" charset="0"/>
              </a:rPr>
              <a:t>Situasi</a:t>
            </a:r>
            <a:r>
              <a:rPr lang="en-US" b="1" dirty="0" smtClean="0">
                <a:solidFill>
                  <a:schemeClr val="tx1"/>
                </a:solidFill>
                <a:latin typeface="Bell MT" pitchFamily="18" charset="0"/>
              </a:rPr>
              <a:t> </a:t>
            </a:r>
            <a:r>
              <a:rPr lang="en-US" b="1" dirty="0" err="1" smtClean="0">
                <a:solidFill>
                  <a:schemeClr val="tx1"/>
                </a:solidFill>
                <a:latin typeface="Bell MT" pitchFamily="18" charset="0"/>
              </a:rPr>
              <a:t>Hari-hari</a:t>
            </a:r>
            <a:r>
              <a:rPr lang="en-US" b="1" dirty="0" smtClean="0">
                <a:solidFill>
                  <a:schemeClr val="tx1"/>
                </a:solidFill>
                <a:latin typeface="Bell MT" pitchFamily="18" charset="0"/>
              </a:rPr>
              <a:t> </a:t>
            </a:r>
            <a:r>
              <a:rPr lang="en-US" b="1" dirty="0" err="1" smtClean="0">
                <a:solidFill>
                  <a:schemeClr val="tx1"/>
                </a:solidFill>
                <a:latin typeface="Bell MT" pitchFamily="18" charset="0"/>
              </a:rPr>
              <a:t>tertentu</a:t>
            </a:r>
            <a:r>
              <a:rPr lang="en-US" b="1" dirty="0" smtClean="0">
                <a:solidFill>
                  <a:schemeClr val="tx1"/>
                </a:solidFill>
                <a:latin typeface="Bell MT" pitchFamily="18" charset="0"/>
              </a:rPr>
              <a:t> (</a:t>
            </a:r>
            <a:r>
              <a:rPr lang="en-US" b="1" dirty="0" err="1" smtClean="0">
                <a:solidFill>
                  <a:schemeClr val="tx1"/>
                </a:solidFill>
                <a:latin typeface="Bell MT" pitchFamily="18" charset="0"/>
              </a:rPr>
              <a:t>hari-hari</a:t>
            </a:r>
            <a:r>
              <a:rPr lang="en-US" b="1" dirty="0" smtClean="0">
                <a:solidFill>
                  <a:schemeClr val="tx1"/>
                </a:solidFill>
                <a:latin typeface="Bell MT" pitchFamily="18" charset="0"/>
              </a:rPr>
              <a:t> </a:t>
            </a:r>
            <a:r>
              <a:rPr lang="en-US" b="1" dirty="0" err="1" smtClean="0">
                <a:solidFill>
                  <a:schemeClr val="tx1"/>
                </a:solidFill>
                <a:latin typeface="Bell MT" pitchFamily="18" charset="0"/>
              </a:rPr>
              <a:t>besar</a:t>
            </a:r>
            <a:r>
              <a:rPr lang="en-US" b="1" dirty="0" smtClean="0">
                <a:solidFill>
                  <a:schemeClr val="tx1"/>
                </a:solidFill>
                <a:latin typeface="Bell MT" pitchFamily="18" charset="0"/>
              </a:rPr>
              <a:t>): </a:t>
            </a:r>
            <a:r>
              <a:rPr lang="en-US" dirty="0" err="1" smtClean="0">
                <a:solidFill>
                  <a:schemeClr val="tx1"/>
                </a:solidFill>
                <a:latin typeface="Bell MT" pitchFamily="18" charset="0"/>
              </a:rPr>
              <a:t>situasi</a:t>
            </a:r>
            <a:r>
              <a:rPr lang="en-US" dirty="0" smtClean="0">
                <a:solidFill>
                  <a:schemeClr val="tx1"/>
                </a:solidFill>
                <a:latin typeface="Bell MT" pitchFamily="18" charset="0"/>
              </a:rPr>
              <a:t> </a:t>
            </a:r>
            <a:r>
              <a:rPr lang="en-US" dirty="0" err="1" smtClean="0">
                <a:solidFill>
                  <a:schemeClr val="tx1"/>
                </a:solidFill>
                <a:latin typeface="Bell MT" pitchFamily="18" charset="0"/>
              </a:rPr>
              <a:t>ini</a:t>
            </a:r>
            <a:r>
              <a:rPr lang="en-US" dirty="0" smtClean="0">
                <a:solidFill>
                  <a:schemeClr val="tx1"/>
                </a:solidFill>
                <a:latin typeface="Bell MT" pitchFamily="18" charset="0"/>
              </a:rPr>
              <a:t> </a:t>
            </a:r>
            <a:r>
              <a:rPr lang="en-US" dirty="0" err="1" smtClean="0">
                <a:solidFill>
                  <a:schemeClr val="tx1"/>
                </a:solidFill>
                <a:latin typeface="Bell MT" pitchFamily="18" charset="0"/>
              </a:rPr>
              <a:t>adalah</a:t>
            </a:r>
            <a:r>
              <a:rPr lang="en-US" dirty="0" smtClean="0">
                <a:solidFill>
                  <a:schemeClr val="tx1"/>
                </a:solidFill>
                <a:latin typeface="Bell MT" pitchFamily="18" charset="0"/>
              </a:rPr>
              <a:t> </a:t>
            </a:r>
            <a:r>
              <a:rPr lang="en-US" dirty="0" err="1" smtClean="0">
                <a:solidFill>
                  <a:schemeClr val="tx1"/>
                </a:solidFill>
                <a:latin typeface="Bell MT" pitchFamily="18" charset="0"/>
              </a:rPr>
              <a:t>perilaku</a:t>
            </a:r>
            <a:r>
              <a:rPr lang="en-US" dirty="0" smtClean="0">
                <a:solidFill>
                  <a:schemeClr val="tx1"/>
                </a:solidFill>
                <a:latin typeface="Bell MT" pitchFamily="18" charset="0"/>
              </a:rPr>
              <a:t> yang </a:t>
            </a:r>
            <a:r>
              <a:rPr lang="en-US" dirty="0" err="1" smtClean="0">
                <a:solidFill>
                  <a:schemeClr val="tx1"/>
                </a:solidFill>
                <a:latin typeface="Bell MT" pitchFamily="18" charset="0"/>
              </a:rPr>
              <a:t>sering</a:t>
            </a:r>
            <a:r>
              <a:rPr lang="en-US" dirty="0" smtClean="0">
                <a:solidFill>
                  <a:schemeClr val="tx1"/>
                </a:solidFill>
                <a:latin typeface="Bell MT" pitchFamily="18" charset="0"/>
              </a:rPr>
              <a:t> </a:t>
            </a:r>
            <a:r>
              <a:rPr lang="en-US" dirty="0" err="1" smtClean="0">
                <a:solidFill>
                  <a:schemeClr val="tx1"/>
                </a:solidFill>
                <a:latin typeface="Bell MT" pitchFamily="18" charset="0"/>
              </a:rPr>
              <a:t>berhubungan</a:t>
            </a:r>
            <a:r>
              <a:rPr lang="en-US" dirty="0" smtClean="0">
                <a:solidFill>
                  <a:schemeClr val="tx1"/>
                </a:solidFill>
                <a:latin typeface="Bell MT" pitchFamily="18" charset="0"/>
              </a:rPr>
              <a:t> yang </a:t>
            </a:r>
            <a:r>
              <a:rPr lang="en-US" dirty="0" err="1" smtClean="0">
                <a:solidFill>
                  <a:schemeClr val="tx1"/>
                </a:solidFill>
                <a:latin typeface="Bell MT" pitchFamily="18" charset="0"/>
              </a:rPr>
              <a:t>mempunyai</a:t>
            </a:r>
            <a:r>
              <a:rPr lang="en-US" dirty="0" smtClean="0">
                <a:solidFill>
                  <a:schemeClr val="tx1"/>
                </a:solidFill>
                <a:latin typeface="Bell MT" pitchFamily="18" charset="0"/>
              </a:rPr>
              <a:t> </a:t>
            </a:r>
            <a:r>
              <a:rPr lang="en-US" dirty="0" err="1" smtClean="0">
                <a:solidFill>
                  <a:schemeClr val="tx1"/>
                </a:solidFill>
                <a:latin typeface="Bell MT" pitchFamily="18" charset="0"/>
              </a:rPr>
              <a:t>arti</a:t>
            </a:r>
            <a:r>
              <a:rPr lang="en-US" dirty="0" smtClean="0">
                <a:solidFill>
                  <a:schemeClr val="tx1"/>
                </a:solidFill>
                <a:latin typeface="Bell MT" pitchFamily="18" charset="0"/>
              </a:rPr>
              <a:t> </a:t>
            </a:r>
            <a:r>
              <a:rPr lang="en-US" dirty="0" err="1" smtClean="0">
                <a:solidFill>
                  <a:schemeClr val="tx1"/>
                </a:solidFill>
                <a:latin typeface="Bell MT" pitchFamily="18" charset="0"/>
              </a:rPr>
              <a:t>simbolik</a:t>
            </a:r>
            <a:r>
              <a:rPr lang="en-US" dirty="0" smtClean="0">
                <a:solidFill>
                  <a:schemeClr val="tx1"/>
                </a:solidFill>
                <a:latin typeface="Bell MT" pitchFamily="18" charset="0"/>
              </a:rPr>
              <a:t> </a:t>
            </a:r>
            <a:r>
              <a:rPr lang="en-US" dirty="0" err="1" smtClean="0">
                <a:solidFill>
                  <a:schemeClr val="tx1"/>
                </a:solidFill>
                <a:latin typeface="Bell MT" pitchFamily="18" charset="0"/>
              </a:rPr>
              <a:t>dan</a:t>
            </a:r>
            <a:r>
              <a:rPr lang="en-US" dirty="0" smtClean="0">
                <a:solidFill>
                  <a:schemeClr val="tx1"/>
                </a:solidFill>
                <a:latin typeface="Bell MT" pitchFamily="18" charset="0"/>
              </a:rPr>
              <a:t> </a:t>
            </a:r>
            <a:r>
              <a:rPr lang="en-US" dirty="0" err="1" smtClean="0">
                <a:solidFill>
                  <a:schemeClr val="tx1"/>
                </a:solidFill>
                <a:latin typeface="Bell MT" pitchFamily="18" charset="0"/>
              </a:rPr>
              <a:t>dilakukan</a:t>
            </a:r>
            <a:r>
              <a:rPr lang="en-US" dirty="0" smtClean="0">
                <a:solidFill>
                  <a:schemeClr val="tx1"/>
                </a:solidFill>
                <a:latin typeface="Bell MT" pitchFamily="18" charset="0"/>
              </a:rPr>
              <a:t> </a:t>
            </a:r>
            <a:r>
              <a:rPr lang="en-US" dirty="0" err="1" smtClean="0">
                <a:solidFill>
                  <a:schemeClr val="tx1"/>
                </a:solidFill>
                <a:latin typeface="Bell MT" pitchFamily="18" charset="0"/>
              </a:rPr>
              <a:t>untuk</a:t>
            </a:r>
            <a:r>
              <a:rPr lang="en-US" dirty="0" smtClean="0">
                <a:solidFill>
                  <a:schemeClr val="tx1"/>
                </a:solidFill>
                <a:latin typeface="Bell MT" pitchFamily="18" charset="0"/>
              </a:rPr>
              <a:t> </a:t>
            </a:r>
            <a:r>
              <a:rPr lang="en-US" dirty="0" err="1" smtClean="0">
                <a:solidFill>
                  <a:schemeClr val="tx1"/>
                </a:solidFill>
                <a:latin typeface="Bell MT" pitchFamily="18" charset="0"/>
              </a:rPr>
              <a:t>merespon</a:t>
            </a:r>
            <a:r>
              <a:rPr lang="en-US" dirty="0" smtClean="0">
                <a:solidFill>
                  <a:schemeClr val="tx1"/>
                </a:solidFill>
                <a:latin typeface="Bell MT" pitchFamily="18" charset="0"/>
              </a:rPr>
              <a:t> </a:t>
            </a:r>
            <a:r>
              <a:rPr lang="en-US" dirty="0" err="1" smtClean="0">
                <a:solidFill>
                  <a:schemeClr val="tx1"/>
                </a:solidFill>
                <a:latin typeface="Bell MT" pitchFamily="18" charset="0"/>
              </a:rPr>
              <a:t>peristiwa-peristiwa</a:t>
            </a:r>
            <a:r>
              <a:rPr lang="en-US" dirty="0" smtClean="0">
                <a:solidFill>
                  <a:schemeClr val="tx1"/>
                </a:solidFill>
                <a:latin typeface="Bell MT" pitchFamily="18" charset="0"/>
              </a:rPr>
              <a:t> </a:t>
            </a:r>
            <a:r>
              <a:rPr lang="en-US" dirty="0" err="1" smtClean="0">
                <a:solidFill>
                  <a:schemeClr val="tx1"/>
                </a:solidFill>
                <a:latin typeface="Bell MT" pitchFamily="18" charset="0"/>
              </a:rPr>
              <a:t>sosial</a:t>
            </a:r>
            <a:r>
              <a:rPr lang="en-US" dirty="0" smtClean="0">
                <a:solidFill>
                  <a:schemeClr val="tx1"/>
                </a:solidFill>
                <a:latin typeface="Bell MT" pitchFamily="18" charset="0"/>
              </a:rPr>
              <a:t>. </a:t>
            </a:r>
          </a:p>
          <a:p>
            <a:pPr marL="361950" algn="just" eaLnBrk="1" fontAlgn="auto" hangingPunct="1">
              <a:lnSpc>
                <a:spcPct val="150000"/>
              </a:lnSpc>
              <a:spcBef>
                <a:spcPts val="0"/>
              </a:spcBef>
              <a:spcAft>
                <a:spcPts val="0"/>
              </a:spcAft>
              <a:buFont typeface="Arial" pitchFamily="34" charset="0"/>
              <a:buNone/>
              <a:defRPr/>
            </a:pPr>
            <a:r>
              <a:rPr lang="en-US" dirty="0" err="1" smtClean="0">
                <a:solidFill>
                  <a:schemeClr val="tx1"/>
                </a:solidFill>
                <a:latin typeface="Bell MT" pitchFamily="18" charset="0"/>
              </a:rPr>
              <a:t>Contoh</a:t>
            </a:r>
            <a:r>
              <a:rPr lang="en-US" dirty="0" smtClean="0">
                <a:solidFill>
                  <a:schemeClr val="tx1"/>
                </a:solidFill>
                <a:latin typeface="Bell MT" pitchFamily="18" charset="0"/>
              </a:rPr>
              <a:t>; </a:t>
            </a:r>
            <a:r>
              <a:rPr lang="en-US" dirty="0" err="1" smtClean="0">
                <a:solidFill>
                  <a:schemeClr val="tx1"/>
                </a:solidFill>
                <a:latin typeface="Bell MT" pitchFamily="18" charset="0"/>
              </a:rPr>
              <a:t>Konsumen</a:t>
            </a:r>
            <a:r>
              <a:rPr lang="en-US" dirty="0" smtClean="0">
                <a:solidFill>
                  <a:schemeClr val="tx1"/>
                </a:solidFill>
                <a:latin typeface="Bell MT" pitchFamily="18" charset="0"/>
              </a:rPr>
              <a:t> yang </a:t>
            </a:r>
            <a:r>
              <a:rPr lang="en-US" dirty="0" err="1" smtClean="0">
                <a:solidFill>
                  <a:schemeClr val="tx1"/>
                </a:solidFill>
                <a:latin typeface="Bell MT" pitchFamily="18" charset="0"/>
              </a:rPr>
              <a:t>beragama</a:t>
            </a:r>
            <a:r>
              <a:rPr lang="en-US" dirty="0" smtClean="0">
                <a:solidFill>
                  <a:schemeClr val="tx1"/>
                </a:solidFill>
                <a:latin typeface="Bell MT" pitchFamily="18" charset="0"/>
              </a:rPr>
              <a:t> Kristen </a:t>
            </a:r>
            <a:r>
              <a:rPr lang="en-US" dirty="0" err="1" smtClean="0">
                <a:solidFill>
                  <a:schemeClr val="tx1"/>
                </a:solidFill>
                <a:latin typeface="Bell MT" pitchFamily="18" charset="0"/>
              </a:rPr>
              <a:t>akan</a:t>
            </a:r>
            <a:r>
              <a:rPr lang="en-US" dirty="0" smtClean="0">
                <a:solidFill>
                  <a:schemeClr val="tx1"/>
                </a:solidFill>
                <a:latin typeface="Bell MT" pitchFamily="18" charset="0"/>
              </a:rPr>
              <a:t> </a:t>
            </a:r>
            <a:r>
              <a:rPr lang="en-US" dirty="0" err="1" smtClean="0">
                <a:solidFill>
                  <a:schemeClr val="tx1"/>
                </a:solidFill>
                <a:latin typeface="Bell MT" pitchFamily="18" charset="0"/>
              </a:rPr>
              <a:t>banyak</a:t>
            </a:r>
            <a:r>
              <a:rPr lang="en-US" dirty="0" smtClean="0">
                <a:solidFill>
                  <a:schemeClr val="tx1"/>
                </a:solidFill>
                <a:latin typeface="Bell MT" pitchFamily="18" charset="0"/>
              </a:rPr>
              <a:t> yang </a:t>
            </a:r>
            <a:r>
              <a:rPr lang="en-US" dirty="0" err="1" smtClean="0">
                <a:solidFill>
                  <a:schemeClr val="tx1"/>
                </a:solidFill>
                <a:latin typeface="Bell MT" pitchFamily="18" charset="0"/>
              </a:rPr>
              <a:t>membeli</a:t>
            </a:r>
            <a:r>
              <a:rPr lang="en-US" dirty="0" smtClean="0">
                <a:solidFill>
                  <a:schemeClr val="tx1"/>
                </a:solidFill>
                <a:latin typeface="Bell MT" pitchFamily="18" charset="0"/>
              </a:rPr>
              <a:t> </a:t>
            </a:r>
            <a:r>
              <a:rPr lang="en-US" dirty="0" err="1" smtClean="0">
                <a:solidFill>
                  <a:schemeClr val="tx1"/>
                </a:solidFill>
                <a:latin typeface="Bell MT" pitchFamily="18" charset="0"/>
              </a:rPr>
              <a:t>peralatan</a:t>
            </a:r>
            <a:r>
              <a:rPr lang="en-US" dirty="0" smtClean="0">
                <a:solidFill>
                  <a:schemeClr val="tx1"/>
                </a:solidFill>
                <a:latin typeface="Bell MT" pitchFamily="18" charset="0"/>
              </a:rPr>
              <a:t> natal </a:t>
            </a:r>
            <a:r>
              <a:rPr lang="en-US" dirty="0" err="1" smtClean="0">
                <a:solidFill>
                  <a:schemeClr val="tx1"/>
                </a:solidFill>
                <a:latin typeface="Bell MT" pitchFamily="18" charset="0"/>
              </a:rPr>
              <a:t>pada</a:t>
            </a:r>
            <a:r>
              <a:rPr lang="en-US" dirty="0" smtClean="0">
                <a:solidFill>
                  <a:schemeClr val="tx1"/>
                </a:solidFill>
                <a:latin typeface="Bell MT" pitchFamily="18" charset="0"/>
              </a:rPr>
              <a:t> </a:t>
            </a:r>
            <a:r>
              <a:rPr lang="en-US" dirty="0" err="1" smtClean="0">
                <a:solidFill>
                  <a:schemeClr val="tx1"/>
                </a:solidFill>
                <a:latin typeface="Bell MT" pitchFamily="18" charset="0"/>
              </a:rPr>
              <a:t>saat</a:t>
            </a:r>
            <a:r>
              <a:rPr lang="en-US" dirty="0" smtClean="0">
                <a:solidFill>
                  <a:schemeClr val="tx1"/>
                </a:solidFill>
                <a:latin typeface="Bell MT" pitchFamily="18" charset="0"/>
              </a:rPr>
              <a:t> </a:t>
            </a:r>
            <a:r>
              <a:rPr lang="en-US" dirty="0" err="1" smtClean="0">
                <a:solidFill>
                  <a:schemeClr val="tx1"/>
                </a:solidFill>
                <a:latin typeface="Bell MT" pitchFamily="18" charset="0"/>
              </a:rPr>
              <a:t>akan</a:t>
            </a:r>
            <a:r>
              <a:rPr lang="en-US" dirty="0" smtClean="0">
                <a:solidFill>
                  <a:schemeClr val="tx1"/>
                </a:solidFill>
                <a:latin typeface="Bell MT" pitchFamily="18" charset="0"/>
              </a:rPr>
              <a:t> </a:t>
            </a:r>
            <a:r>
              <a:rPr lang="en-US" dirty="0" err="1" smtClean="0">
                <a:solidFill>
                  <a:schemeClr val="tx1"/>
                </a:solidFill>
                <a:latin typeface="Bell MT" pitchFamily="18" charset="0"/>
              </a:rPr>
              <a:t>merayakan</a:t>
            </a:r>
            <a:r>
              <a:rPr lang="en-US" dirty="0" smtClean="0">
                <a:solidFill>
                  <a:schemeClr val="tx1"/>
                </a:solidFill>
                <a:latin typeface="Bell MT" pitchFamily="18" charset="0"/>
              </a:rPr>
              <a:t> </a:t>
            </a:r>
            <a:r>
              <a:rPr lang="en-US" dirty="0" err="1" smtClean="0">
                <a:solidFill>
                  <a:schemeClr val="tx1"/>
                </a:solidFill>
                <a:latin typeface="Bell MT" pitchFamily="18" charset="0"/>
              </a:rPr>
              <a:t>hari</a:t>
            </a:r>
            <a:r>
              <a:rPr lang="en-US" dirty="0" smtClean="0">
                <a:solidFill>
                  <a:schemeClr val="tx1"/>
                </a:solidFill>
                <a:latin typeface="Bell MT" pitchFamily="18" charset="0"/>
              </a:rPr>
              <a:t> natal.</a:t>
            </a:r>
          </a:p>
          <a:p>
            <a:pPr algn="just" eaLnBrk="1" fontAlgn="auto" hangingPunct="1">
              <a:lnSpc>
                <a:spcPct val="150000"/>
              </a:lnSpc>
              <a:spcBef>
                <a:spcPts val="0"/>
              </a:spcBef>
              <a:spcAft>
                <a:spcPts val="0"/>
              </a:spcAft>
              <a:buFont typeface="Arial" pitchFamily="34" charset="0"/>
              <a:buNone/>
              <a:defRPr/>
            </a:pPr>
            <a:endParaRPr lang="en-US" dirty="0">
              <a:solidFill>
                <a:schemeClr val="tx1"/>
              </a:solidFill>
              <a:latin typeface="Bell MT" pitchFamily="18" charset="0"/>
            </a:endParaRP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2938" y="357188"/>
            <a:ext cx="7772400" cy="1362075"/>
          </a:xfrm>
        </p:spPr>
        <p:txBody>
          <a:bodyPr rtlCol="0">
            <a:normAutofit/>
          </a:bodyPr>
          <a:lstStyle/>
          <a:p>
            <a:pPr eaLnBrk="1" fontAlgn="auto" hangingPunct="1">
              <a:spcAft>
                <a:spcPts val="0"/>
              </a:spcAft>
              <a:defRPr/>
            </a:pPr>
            <a:r>
              <a:rPr lang="en-US" sz="2800" dirty="0" smtClean="0"/>
              <a:t>MODEL </a:t>
            </a:r>
            <a:r>
              <a:rPr lang="en-US" sz="2800" dirty="0" err="1" smtClean="0"/>
              <a:t>Pengaruh</a:t>
            </a:r>
            <a:r>
              <a:rPr lang="en-US" sz="2800" dirty="0" smtClean="0"/>
              <a:t> SITUASI:</a:t>
            </a:r>
            <a:endParaRPr lang="en-US" sz="2800" dirty="0"/>
          </a:p>
        </p:txBody>
      </p:sp>
      <p:sp>
        <p:nvSpPr>
          <p:cNvPr id="4" name="Rectangle 3"/>
          <p:cNvSpPr/>
          <p:nvPr/>
        </p:nvSpPr>
        <p:spPr>
          <a:xfrm>
            <a:off x="357188" y="2071688"/>
            <a:ext cx="2143125" cy="642937"/>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2400" dirty="0">
                <a:solidFill>
                  <a:schemeClr val="tx1"/>
                </a:solidFill>
                <a:latin typeface="Comic Sans MS" pitchFamily="66" charset="0"/>
              </a:rPr>
              <a:t>SITUATION</a:t>
            </a:r>
          </a:p>
        </p:txBody>
      </p:sp>
      <p:sp>
        <p:nvSpPr>
          <p:cNvPr id="5" name="Rectangle 4"/>
          <p:cNvSpPr/>
          <p:nvPr/>
        </p:nvSpPr>
        <p:spPr>
          <a:xfrm>
            <a:off x="357188" y="4929188"/>
            <a:ext cx="2071687" cy="642937"/>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2400" dirty="0">
                <a:solidFill>
                  <a:schemeClr val="tx1"/>
                </a:solidFill>
                <a:latin typeface="Comic Sans MS" pitchFamily="66" charset="0"/>
              </a:rPr>
              <a:t>PRODUCT</a:t>
            </a:r>
          </a:p>
        </p:txBody>
      </p:sp>
      <p:sp>
        <p:nvSpPr>
          <p:cNvPr id="6" name="Rectangle 5"/>
          <p:cNvSpPr/>
          <p:nvPr/>
        </p:nvSpPr>
        <p:spPr>
          <a:xfrm>
            <a:off x="2500313" y="3714750"/>
            <a:ext cx="2000250" cy="64293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2400" dirty="0">
                <a:solidFill>
                  <a:schemeClr val="tx1"/>
                </a:solidFill>
                <a:latin typeface="Comic Sans MS" pitchFamily="66" charset="0"/>
              </a:rPr>
              <a:t>CONSUMER</a:t>
            </a:r>
          </a:p>
        </p:txBody>
      </p:sp>
      <p:sp>
        <p:nvSpPr>
          <p:cNvPr id="7" name="Rectangle 6"/>
          <p:cNvSpPr/>
          <p:nvPr/>
        </p:nvSpPr>
        <p:spPr>
          <a:xfrm>
            <a:off x="5143500" y="3714750"/>
            <a:ext cx="1071563" cy="64293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dirty="0">
                <a:solidFill>
                  <a:schemeClr val="tx1"/>
                </a:solidFill>
                <a:latin typeface="Comic Sans MS" pitchFamily="66" charset="0"/>
              </a:rPr>
              <a:t>Decision</a:t>
            </a:r>
          </a:p>
          <a:p>
            <a:pPr algn="ctr" eaLnBrk="0" hangingPunct="0">
              <a:defRPr/>
            </a:pPr>
            <a:r>
              <a:rPr lang="en-US" dirty="0">
                <a:solidFill>
                  <a:schemeClr val="tx1"/>
                </a:solidFill>
                <a:latin typeface="Comic Sans MS" pitchFamily="66" charset="0"/>
              </a:rPr>
              <a:t>Making</a:t>
            </a:r>
          </a:p>
        </p:txBody>
      </p:sp>
      <p:sp>
        <p:nvSpPr>
          <p:cNvPr id="8" name="Rectangle 7"/>
          <p:cNvSpPr/>
          <p:nvPr/>
        </p:nvSpPr>
        <p:spPr>
          <a:xfrm>
            <a:off x="6643688" y="3643313"/>
            <a:ext cx="2286000" cy="78581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2400" dirty="0">
                <a:solidFill>
                  <a:schemeClr val="tx1"/>
                </a:solidFill>
                <a:latin typeface="Comic Sans MS" pitchFamily="66" charset="0"/>
              </a:rPr>
              <a:t>PURCHASING BEHAVIOUR</a:t>
            </a:r>
          </a:p>
        </p:txBody>
      </p:sp>
      <p:sp>
        <p:nvSpPr>
          <p:cNvPr id="9" name="Up-Down Arrow 8"/>
          <p:cNvSpPr/>
          <p:nvPr/>
        </p:nvSpPr>
        <p:spPr>
          <a:xfrm>
            <a:off x="1000125" y="3000375"/>
            <a:ext cx="500063" cy="1571625"/>
          </a:xfrm>
          <a:prstGeom prst="up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schemeClr val="accent2">
                  <a:lumMod val="60000"/>
                  <a:lumOff val="40000"/>
                </a:schemeClr>
              </a:solidFill>
            </a:endParaRPr>
          </a:p>
        </p:txBody>
      </p:sp>
      <p:sp>
        <p:nvSpPr>
          <p:cNvPr id="10" name="Left-Up Arrow 9"/>
          <p:cNvSpPr/>
          <p:nvPr/>
        </p:nvSpPr>
        <p:spPr>
          <a:xfrm>
            <a:off x="2786063" y="4500563"/>
            <a:ext cx="714375" cy="857250"/>
          </a:xfrm>
          <a:prstGeom prst="lef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1" name="Left-Up Arrow 10"/>
          <p:cNvSpPr/>
          <p:nvPr/>
        </p:nvSpPr>
        <p:spPr>
          <a:xfrm rot="16200000">
            <a:off x="2750344" y="2321719"/>
            <a:ext cx="1000125" cy="785813"/>
          </a:xfrm>
          <a:prstGeom prst="leftUp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2" name="Left-Right Arrow 11"/>
          <p:cNvSpPr/>
          <p:nvPr/>
        </p:nvSpPr>
        <p:spPr>
          <a:xfrm>
            <a:off x="4572000" y="3857625"/>
            <a:ext cx="500063" cy="285750"/>
          </a:xfrm>
          <a:prstGeom prst="lef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3" name="Pentagon 12"/>
          <p:cNvSpPr/>
          <p:nvPr/>
        </p:nvSpPr>
        <p:spPr>
          <a:xfrm>
            <a:off x="6286500" y="3857625"/>
            <a:ext cx="285750" cy="285750"/>
          </a:xfrm>
          <a:prstGeom prst="homePlat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5750" y="357188"/>
            <a:ext cx="8434388" cy="571500"/>
          </a:xfrm>
          <a:ln>
            <a:solidFill>
              <a:schemeClr val="accent1">
                <a:lumMod val="50000"/>
              </a:schemeClr>
            </a:solidFill>
          </a:ln>
        </p:spPr>
        <p:txBody>
          <a:bodyPr rtlCol="0">
            <a:normAutofit/>
          </a:bodyPr>
          <a:lstStyle/>
          <a:p>
            <a:pPr eaLnBrk="1" fontAlgn="auto" hangingPunct="1">
              <a:spcAft>
                <a:spcPts val="0"/>
              </a:spcAft>
              <a:defRPr/>
            </a:pPr>
            <a:r>
              <a:rPr lang="en-US" sz="2000" dirty="0" err="1" smtClean="0"/>
              <a:t>Penggunaan</a:t>
            </a:r>
            <a:r>
              <a:rPr lang="en-US" sz="2000" dirty="0" smtClean="0"/>
              <a:t> </a:t>
            </a:r>
            <a:r>
              <a:rPr lang="en-US" sz="2000" dirty="0" err="1" smtClean="0"/>
              <a:t>Variabel</a:t>
            </a:r>
            <a:r>
              <a:rPr lang="en-US" sz="2000" dirty="0" smtClean="0"/>
              <a:t> </a:t>
            </a:r>
            <a:r>
              <a:rPr lang="en-US" sz="2000" dirty="0" err="1" smtClean="0"/>
              <a:t>Situasi</a:t>
            </a:r>
            <a:r>
              <a:rPr lang="en-US" sz="2000" dirty="0" smtClean="0"/>
              <a:t> </a:t>
            </a:r>
            <a:r>
              <a:rPr lang="en-US" sz="2000" dirty="0" err="1" smtClean="0"/>
              <a:t>pada</a:t>
            </a:r>
            <a:r>
              <a:rPr lang="en-US" sz="2000" dirty="0" smtClean="0"/>
              <a:t> </a:t>
            </a:r>
            <a:r>
              <a:rPr lang="en-US" sz="2000" dirty="0" err="1" smtClean="0"/>
              <a:t>Strategi</a:t>
            </a:r>
            <a:r>
              <a:rPr lang="en-US" sz="2000" dirty="0" smtClean="0"/>
              <a:t> </a:t>
            </a:r>
            <a:r>
              <a:rPr lang="en-US" sz="2000" dirty="0" err="1" smtClean="0"/>
              <a:t>Pemasaran</a:t>
            </a:r>
            <a:r>
              <a:rPr lang="en-US" sz="2000" dirty="0" smtClean="0"/>
              <a:t>:</a:t>
            </a:r>
            <a:endParaRPr lang="en-US" sz="2000" dirty="0"/>
          </a:p>
        </p:txBody>
      </p:sp>
      <p:sp>
        <p:nvSpPr>
          <p:cNvPr id="2" name="Text Placeholder 1"/>
          <p:cNvSpPr>
            <a:spLocks noGrp="1"/>
          </p:cNvSpPr>
          <p:nvPr>
            <p:ph type="body" idx="1"/>
          </p:nvPr>
        </p:nvSpPr>
        <p:spPr>
          <a:xfrm>
            <a:off x="357188" y="1357313"/>
            <a:ext cx="8429625" cy="3214687"/>
          </a:xfrm>
        </p:spPr>
        <p:txBody>
          <a:bodyPr rtlCol="0">
            <a:normAutofit fontScale="92500" lnSpcReduction="10000"/>
          </a:bodyPr>
          <a:lstStyle/>
          <a:p>
            <a:pPr algn="just" eaLnBrk="1" fontAlgn="auto" hangingPunct="1">
              <a:lnSpc>
                <a:spcPct val="160000"/>
              </a:lnSpc>
              <a:spcBef>
                <a:spcPts val="0"/>
              </a:spcBef>
              <a:spcAft>
                <a:spcPts val="0"/>
              </a:spcAft>
              <a:buFont typeface="Wingdings" pitchFamily="2" charset="2"/>
              <a:buBlip>
                <a:blip r:embed="rId2"/>
              </a:buBlip>
              <a:defRPr/>
            </a:pPr>
            <a:r>
              <a:rPr lang="en-US" sz="24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Bagaimana</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suatu</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pasar</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disegmentasikan</a:t>
            </a:r>
            <a:endParaRPr lang="en-US" sz="2800" dirty="0" smtClean="0">
              <a:solidFill>
                <a:schemeClr val="tx1"/>
              </a:solidFill>
              <a:latin typeface="Footlight MT Light" pitchFamily="18" charset="0"/>
            </a:endParaRPr>
          </a:p>
          <a:p>
            <a:pPr algn="just" eaLnBrk="1" fontAlgn="auto" hangingPunct="1">
              <a:lnSpc>
                <a:spcPct val="160000"/>
              </a:lnSpc>
              <a:spcBef>
                <a:spcPts val="0"/>
              </a:spcBef>
              <a:spcAft>
                <a:spcPts val="0"/>
              </a:spcAft>
              <a:buFont typeface="Wingdings" pitchFamily="2" charset="2"/>
              <a:buBlip>
                <a:blip r:embed="rId2"/>
              </a:buBlip>
              <a:defRPr/>
            </a:pPr>
            <a:r>
              <a:rPr lang="en-US" sz="2800" dirty="0" err="1" smtClean="0">
                <a:solidFill>
                  <a:schemeClr val="tx1"/>
                </a:solidFill>
                <a:latin typeface="Footlight MT Light" pitchFamily="18" charset="0"/>
              </a:rPr>
              <a:t>Bagaimana</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sebuah</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produk</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baru</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dikembangkan</a:t>
            </a:r>
            <a:endParaRPr lang="en-US" sz="2800" dirty="0" smtClean="0">
              <a:solidFill>
                <a:schemeClr val="tx1"/>
              </a:solidFill>
              <a:latin typeface="Footlight MT Light" pitchFamily="18" charset="0"/>
            </a:endParaRPr>
          </a:p>
          <a:p>
            <a:pPr algn="just" eaLnBrk="1" fontAlgn="auto" hangingPunct="1">
              <a:lnSpc>
                <a:spcPct val="160000"/>
              </a:lnSpc>
              <a:spcBef>
                <a:spcPts val="0"/>
              </a:spcBef>
              <a:spcAft>
                <a:spcPts val="0"/>
              </a:spcAft>
              <a:buFont typeface="Wingdings" pitchFamily="2" charset="2"/>
              <a:buBlip>
                <a:blip r:embed="rId2"/>
              </a:buBlip>
              <a:defRPr/>
            </a:pPr>
            <a:r>
              <a:rPr lang="en-US" sz="2800" dirty="0" err="1" smtClean="0">
                <a:solidFill>
                  <a:schemeClr val="tx1"/>
                </a:solidFill>
                <a:latin typeface="Footlight MT Light" pitchFamily="18" charset="0"/>
              </a:rPr>
              <a:t>Bagaimana</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sebuah</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produk</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diposisikan</a:t>
            </a:r>
            <a:endParaRPr lang="en-US" sz="2800" dirty="0" smtClean="0">
              <a:solidFill>
                <a:schemeClr val="tx1"/>
              </a:solidFill>
              <a:latin typeface="Footlight MT Light" pitchFamily="18" charset="0"/>
            </a:endParaRPr>
          </a:p>
          <a:p>
            <a:pPr algn="just" eaLnBrk="1" fontAlgn="auto" hangingPunct="1">
              <a:lnSpc>
                <a:spcPct val="160000"/>
              </a:lnSpc>
              <a:spcBef>
                <a:spcPts val="0"/>
              </a:spcBef>
              <a:spcAft>
                <a:spcPts val="0"/>
              </a:spcAft>
              <a:buFont typeface="Wingdings" pitchFamily="2" charset="2"/>
              <a:buBlip>
                <a:blip r:embed="rId2"/>
              </a:buBlip>
              <a:defRPr/>
            </a:pPr>
            <a:r>
              <a:rPr lang="en-US" sz="2800" dirty="0" err="1" smtClean="0">
                <a:solidFill>
                  <a:schemeClr val="tx1"/>
                </a:solidFill>
                <a:latin typeface="Footlight MT Light" pitchFamily="18" charset="0"/>
              </a:rPr>
              <a:t>Bagaimana</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sebuah</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produk</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diiklankan</a:t>
            </a:r>
            <a:endParaRPr lang="en-US" sz="2800" dirty="0" smtClean="0">
              <a:solidFill>
                <a:schemeClr val="tx1"/>
              </a:solidFill>
              <a:latin typeface="Footlight MT Light" pitchFamily="18" charset="0"/>
            </a:endParaRPr>
          </a:p>
          <a:p>
            <a:pPr algn="just" eaLnBrk="1" fontAlgn="auto" hangingPunct="1">
              <a:lnSpc>
                <a:spcPct val="160000"/>
              </a:lnSpc>
              <a:spcBef>
                <a:spcPts val="0"/>
              </a:spcBef>
              <a:spcAft>
                <a:spcPts val="0"/>
              </a:spcAft>
              <a:buFont typeface="Wingdings" pitchFamily="2" charset="2"/>
              <a:buBlip>
                <a:blip r:embed="rId2"/>
              </a:buBlip>
              <a:defRPr/>
            </a:pPr>
            <a:r>
              <a:rPr lang="en-US" sz="2800" dirty="0" err="1" smtClean="0">
                <a:solidFill>
                  <a:schemeClr val="tx1"/>
                </a:solidFill>
                <a:latin typeface="Footlight MT Light" pitchFamily="18" charset="0"/>
              </a:rPr>
              <a:t>Bagaimana</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sebuah</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merk</a:t>
            </a:r>
            <a:r>
              <a:rPr lang="en-US" sz="2800" dirty="0" smtClean="0">
                <a:solidFill>
                  <a:schemeClr val="tx1"/>
                </a:solidFill>
                <a:latin typeface="Footlight MT Light" pitchFamily="18" charset="0"/>
              </a:rPr>
              <a:t> </a:t>
            </a:r>
            <a:r>
              <a:rPr lang="en-US" sz="2800" dirty="0" err="1" smtClean="0">
                <a:solidFill>
                  <a:schemeClr val="tx1"/>
                </a:solidFill>
                <a:latin typeface="Footlight MT Light" pitchFamily="18" charset="0"/>
              </a:rPr>
              <a:t>didistribusikan</a:t>
            </a:r>
            <a:endParaRPr lang="en-US" sz="2800" dirty="0">
              <a:solidFill>
                <a:schemeClr val="tx1"/>
              </a:solidFill>
              <a:latin typeface="Footlight MT Light"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z="3200" smtClean="0"/>
              <a:t>Model perilaku Pengambilan Keputusan Konsumen </a:t>
            </a:r>
          </a:p>
        </p:txBody>
      </p:sp>
      <p:sp>
        <p:nvSpPr>
          <p:cNvPr id="4" name="TextBox 3"/>
          <p:cNvSpPr txBox="1"/>
          <p:nvPr/>
        </p:nvSpPr>
        <p:spPr>
          <a:xfrm>
            <a:off x="1571625" y="3143250"/>
            <a:ext cx="1436688" cy="646113"/>
          </a:xfrm>
          <a:prstGeom prst="rect">
            <a:avLst/>
          </a:prstGeom>
          <a:solidFill>
            <a:schemeClr val="bg2">
              <a:lumMod val="75000"/>
              <a:lumOff val="25000"/>
            </a:schemeClr>
          </a:solidFill>
        </p:spPr>
        <p:txBody>
          <a:bodyPr wrap="none">
            <a:spAutoFit/>
          </a:bodyPr>
          <a:lstStyle/>
          <a:p>
            <a:pPr algn="ctr" eaLnBrk="0" hangingPunct="0">
              <a:defRPr/>
            </a:pPr>
            <a:r>
              <a:rPr lang="en-US" dirty="0"/>
              <a:t>PERBEDAAN</a:t>
            </a:r>
          </a:p>
          <a:p>
            <a:pPr algn="ctr" eaLnBrk="0" hangingPunct="0">
              <a:defRPr/>
            </a:pPr>
            <a:r>
              <a:rPr lang="en-US" dirty="0"/>
              <a:t>INDIVIDU</a:t>
            </a:r>
          </a:p>
        </p:txBody>
      </p:sp>
      <p:sp>
        <p:nvSpPr>
          <p:cNvPr id="5" name="TextBox 4"/>
          <p:cNvSpPr txBox="1"/>
          <p:nvPr/>
        </p:nvSpPr>
        <p:spPr>
          <a:xfrm>
            <a:off x="5857875" y="3143250"/>
            <a:ext cx="1470025" cy="646113"/>
          </a:xfrm>
          <a:prstGeom prst="rect">
            <a:avLst/>
          </a:prstGeom>
          <a:solidFill>
            <a:schemeClr val="bg2">
              <a:lumMod val="75000"/>
              <a:lumOff val="25000"/>
            </a:schemeClr>
          </a:solidFill>
        </p:spPr>
        <p:txBody>
          <a:bodyPr wrap="none">
            <a:spAutoFit/>
          </a:bodyPr>
          <a:lstStyle/>
          <a:p>
            <a:pPr algn="ctr" eaLnBrk="0" hangingPunct="0">
              <a:defRPr/>
            </a:pPr>
            <a:r>
              <a:rPr lang="en-US" dirty="0"/>
              <a:t>PROSES</a:t>
            </a:r>
          </a:p>
          <a:p>
            <a:pPr algn="ctr" eaLnBrk="0" hangingPunct="0">
              <a:defRPr/>
            </a:pPr>
            <a:r>
              <a:rPr lang="en-US" dirty="0"/>
              <a:t>PSIKOLOGIS</a:t>
            </a:r>
          </a:p>
        </p:txBody>
      </p:sp>
      <p:sp>
        <p:nvSpPr>
          <p:cNvPr id="20485" name="TextBox 5"/>
          <p:cNvSpPr txBox="1">
            <a:spLocks noChangeArrowheads="1"/>
          </p:cNvSpPr>
          <p:nvPr/>
        </p:nvSpPr>
        <p:spPr bwMode="auto">
          <a:xfrm>
            <a:off x="3786188" y="4429125"/>
            <a:ext cx="1455737" cy="646113"/>
          </a:xfrm>
          <a:prstGeom prst="rect">
            <a:avLst/>
          </a:prstGeom>
          <a:solidFill>
            <a:srgbClr val="00B050"/>
          </a:solidFill>
          <a:ln w="9525">
            <a:noFill/>
            <a:miter lim="800000"/>
            <a:headEnd/>
            <a:tailEnd/>
          </a:ln>
        </p:spPr>
        <p:txBody>
          <a:bodyPr wrap="none">
            <a:spAutoFit/>
          </a:bodyPr>
          <a:lstStyle/>
          <a:p>
            <a:pPr algn="ctr" eaLnBrk="0" hangingPunct="0"/>
            <a:r>
              <a:rPr lang="en-US"/>
              <a:t>STRATEGI </a:t>
            </a:r>
          </a:p>
          <a:p>
            <a:pPr algn="ctr" eaLnBrk="0" hangingPunct="0"/>
            <a:r>
              <a:rPr lang="en-US"/>
              <a:t>PEMASARAN</a:t>
            </a:r>
          </a:p>
        </p:txBody>
      </p:sp>
      <p:sp>
        <p:nvSpPr>
          <p:cNvPr id="7" name="TextBox 6"/>
          <p:cNvSpPr txBox="1"/>
          <p:nvPr/>
        </p:nvSpPr>
        <p:spPr>
          <a:xfrm>
            <a:off x="3714750" y="2000250"/>
            <a:ext cx="1581150" cy="646113"/>
          </a:xfrm>
          <a:prstGeom prst="rect">
            <a:avLst/>
          </a:prstGeom>
          <a:solidFill>
            <a:schemeClr val="bg2">
              <a:lumMod val="75000"/>
              <a:lumOff val="25000"/>
            </a:schemeClr>
          </a:solidFill>
        </p:spPr>
        <p:txBody>
          <a:bodyPr wrap="none">
            <a:spAutoFit/>
          </a:bodyPr>
          <a:lstStyle/>
          <a:p>
            <a:pPr algn="ctr" eaLnBrk="0" hangingPunct="0">
              <a:defRPr/>
            </a:pPr>
            <a:r>
              <a:rPr lang="en-US" dirty="0"/>
              <a:t>PENGARUH</a:t>
            </a:r>
          </a:p>
          <a:p>
            <a:pPr algn="ctr" eaLnBrk="0" hangingPunct="0">
              <a:defRPr/>
            </a:pPr>
            <a:r>
              <a:rPr lang="en-US" dirty="0"/>
              <a:t>LINGKUNGAN</a:t>
            </a:r>
          </a:p>
        </p:txBody>
      </p:sp>
      <p:sp>
        <p:nvSpPr>
          <p:cNvPr id="20487" name="TextBox 7"/>
          <p:cNvSpPr txBox="1">
            <a:spLocks noChangeArrowheads="1"/>
          </p:cNvSpPr>
          <p:nvPr/>
        </p:nvSpPr>
        <p:spPr bwMode="auto">
          <a:xfrm>
            <a:off x="3786188" y="3214688"/>
            <a:ext cx="1431925" cy="646112"/>
          </a:xfrm>
          <a:prstGeom prst="rect">
            <a:avLst/>
          </a:prstGeom>
          <a:solidFill>
            <a:srgbClr val="00B050"/>
          </a:solidFill>
          <a:ln w="9525">
            <a:noFill/>
            <a:miter lim="800000"/>
            <a:headEnd/>
            <a:tailEnd/>
          </a:ln>
        </p:spPr>
        <p:txBody>
          <a:bodyPr wrap="none">
            <a:spAutoFit/>
          </a:bodyPr>
          <a:lstStyle/>
          <a:p>
            <a:pPr algn="ctr" eaLnBrk="0" hangingPunct="0"/>
            <a:r>
              <a:rPr lang="en-US"/>
              <a:t>PROSES</a:t>
            </a:r>
          </a:p>
          <a:p>
            <a:pPr algn="ctr" eaLnBrk="0" hangingPunct="0"/>
            <a:r>
              <a:rPr lang="en-US"/>
              <a:t>KEPUTUSAN</a:t>
            </a:r>
          </a:p>
        </p:txBody>
      </p:sp>
      <p:sp>
        <p:nvSpPr>
          <p:cNvPr id="20488" name="Down Arrow 8"/>
          <p:cNvSpPr>
            <a:spLocks noChangeArrowheads="1"/>
          </p:cNvSpPr>
          <p:nvPr/>
        </p:nvSpPr>
        <p:spPr bwMode="auto">
          <a:xfrm>
            <a:off x="4286250" y="2714625"/>
            <a:ext cx="357188" cy="357188"/>
          </a:xfrm>
          <a:prstGeom prst="downArrow">
            <a:avLst>
              <a:gd name="adj1" fmla="val 50000"/>
              <a:gd name="adj2" fmla="val 50000"/>
            </a:avLst>
          </a:prstGeom>
          <a:solidFill>
            <a:schemeClr val="accent1"/>
          </a:solidFill>
          <a:ln w="12700" cap="sq" algn="ctr">
            <a:solidFill>
              <a:schemeClr val="tx1"/>
            </a:solidFill>
            <a:round/>
            <a:headEnd type="none" w="sm" len="sm"/>
            <a:tailEnd type="none" w="sm" len="sm"/>
          </a:ln>
        </p:spPr>
        <p:txBody>
          <a:bodyPr/>
          <a:lstStyle/>
          <a:p>
            <a:pPr eaLnBrk="0" hangingPunct="0"/>
            <a:endParaRPr lang="id-ID"/>
          </a:p>
        </p:txBody>
      </p:sp>
      <p:sp>
        <p:nvSpPr>
          <p:cNvPr id="20489" name="Down Arrow 9"/>
          <p:cNvSpPr>
            <a:spLocks noChangeArrowheads="1"/>
          </p:cNvSpPr>
          <p:nvPr/>
        </p:nvSpPr>
        <p:spPr bwMode="auto">
          <a:xfrm>
            <a:off x="4286250" y="3929063"/>
            <a:ext cx="357188" cy="357187"/>
          </a:xfrm>
          <a:prstGeom prst="downArrow">
            <a:avLst>
              <a:gd name="adj1" fmla="val 50000"/>
              <a:gd name="adj2" fmla="val 50000"/>
            </a:avLst>
          </a:prstGeom>
          <a:solidFill>
            <a:schemeClr val="accent1"/>
          </a:solidFill>
          <a:ln w="12700" cap="sq" algn="ctr">
            <a:solidFill>
              <a:schemeClr val="tx1"/>
            </a:solidFill>
            <a:round/>
            <a:headEnd type="none" w="sm" len="sm"/>
            <a:tailEnd type="none" w="sm" len="sm"/>
          </a:ln>
        </p:spPr>
        <p:txBody>
          <a:bodyPr/>
          <a:lstStyle/>
          <a:p>
            <a:pPr eaLnBrk="0" hangingPunct="0"/>
            <a:endParaRPr lang="id-ID"/>
          </a:p>
        </p:txBody>
      </p:sp>
      <p:sp>
        <p:nvSpPr>
          <p:cNvPr id="20490" name="Right Arrow 10"/>
          <p:cNvSpPr>
            <a:spLocks noChangeArrowheads="1"/>
          </p:cNvSpPr>
          <p:nvPr/>
        </p:nvSpPr>
        <p:spPr bwMode="auto">
          <a:xfrm>
            <a:off x="3071813" y="3286125"/>
            <a:ext cx="642937" cy="357188"/>
          </a:xfrm>
          <a:prstGeom prst="rightArrow">
            <a:avLst>
              <a:gd name="adj1" fmla="val 50000"/>
              <a:gd name="adj2" fmla="val 50000"/>
            </a:avLst>
          </a:prstGeom>
          <a:solidFill>
            <a:schemeClr val="accent1"/>
          </a:solidFill>
          <a:ln w="12700" cap="sq" algn="ctr">
            <a:solidFill>
              <a:schemeClr val="tx1"/>
            </a:solidFill>
            <a:round/>
            <a:headEnd type="none" w="sm" len="sm"/>
            <a:tailEnd type="none" w="sm" len="sm"/>
          </a:ln>
        </p:spPr>
        <p:txBody>
          <a:bodyPr/>
          <a:lstStyle/>
          <a:p>
            <a:pPr eaLnBrk="0" hangingPunct="0"/>
            <a:endParaRPr lang="id-ID"/>
          </a:p>
        </p:txBody>
      </p:sp>
      <p:sp>
        <p:nvSpPr>
          <p:cNvPr id="20491" name="Right Arrow 11"/>
          <p:cNvSpPr>
            <a:spLocks noChangeArrowheads="1"/>
          </p:cNvSpPr>
          <p:nvPr/>
        </p:nvSpPr>
        <p:spPr bwMode="auto">
          <a:xfrm rot="10800000">
            <a:off x="5214938" y="3286125"/>
            <a:ext cx="642937" cy="357188"/>
          </a:xfrm>
          <a:prstGeom prst="rightArrow">
            <a:avLst>
              <a:gd name="adj1" fmla="val 50000"/>
              <a:gd name="adj2" fmla="val 50000"/>
            </a:avLst>
          </a:prstGeom>
          <a:solidFill>
            <a:schemeClr val="accent1"/>
          </a:solidFill>
          <a:ln w="12700" cap="sq" algn="ctr">
            <a:solidFill>
              <a:schemeClr val="tx1"/>
            </a:solidFill>
            <a:round/>
            <a:headEnd type="none" w="sm" len="sm"/>
            <a:tailEnd type="none" w="sm" len="sm"/>
          </a:ln>
        </p:spPr>
        <p:txBody>
          <a:bodyPr/>
          <a:lstStyle/>
          <a:p>
            <a:pPr eaLnBrk="0" hangingPunct="0"/>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328738"/>
          </a:xfrm>
        </p:spPr>
        <p:txBody>
          <a:bodyPr/>
          <a:lstStyle/>
          <a:p>
            <a:pPr eaLnBrk="1" hangingPunct="1"/>
            <a:r>
              <a:rPr lang="en-US" sz="4000" smtClean="0">
                <a:latin typeface="Footlight MT Light" pitchFamily="18" charset="0"/>
              </a:rPr>
              <a:t>Mengapa Perlu Memahami </a:t>
            </a:r>
            <a:br>
              <a:rPr lang="en-US" sz="4000" smtClean="0">
                <a:latin typeface="Footlight MT Light" pitchFamily="18" charset="0"/>
              </a:rPr>
            </a:br>
            <a:r>
              <a:rPr lang="en-US" sz="4000" smtClean="0">
                <a:latin typeface="Footlight MT Light" pitchFamily="18" charset="0"/>
              </a:rPr>
              <a:t>Perilaku Konsumen ???</a:t>
            </a:r>
          </a:p>
        </p:txBody>
      </p:sp>
      <p:sp>
        <p:nvSpPr>
          <p:cNvPr id="3075" name="Text Box 7"/>
          <p:cNvSpPr txBox="1">
            <a:spLocks noChangeArrowheads="1"/>
          </p:cNvSpPr>
          <p:nvPr/>
        </p:nvSpPr>
        <p:spPr bwMode="auto">
          <a:xfrm>
            <a:off x="3708400" y="1916113"/>
            <a:ext cx="1728788" cy="396875"/>
          </a:xfrm>
          <a:prstGeom prst="rect">
            <a:avLst/>
          </a:prstGeom>
          <a:solidFill>
            <a:srgbClr val="FFFF00"/>
          </a:solidFill>
          <a:ln w="12700" cap="sq">
            <a:noFill/>
            <a:miter lim="800000"/>
            <a:headEnd type="none" w="sm" len="sm"/>
            <a:tailEnd type="none" w="sm" len="sm"/>
          </a:ln>
        </p:spPr>
        <p:txBody>
          <a:bodyPr>
            <a:spAutoFit/>
          </a:bodyPr>
          <a:lstStyle/>
          <a:p>
            <a:pPr algn="ctr" eaLnBrk="0" hangingPunct="0">
              <a:spcBef>
                <a:spcPct val="50000"/>
              </a:spcBef>
            </a:pPr>
            <a:r>
              <a:rPr lang="en-US" sz="2000"/>
              <a:t>Pemasar</a:t>
            </a:r>
          </a:p>
        </p:txBody>
      </p:sp>
      <p:sp>
        <p:nvSpPr>
          <p:cNvPr id="3076" name="Text Box 8"/>
          <p:cNvSpPr txBox="1">
            <a:spLocks noChangeArrowheads="1"/>
          </p:cNvSpPr>
          <p:nvPr/>
        </p:nvSpPr>
        <p:spPr bwMode="auto">
          <a:xfrm>
            <a:off x="3203575" y="2781300"/>
            <a:ext cx="2879725" cy="779463"/>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en-US"/>
              <a:t>Berkewajiban</a:t>
            </a:r>
          </a:p>
          <a:p>
            <a:pPr algn="ctr" eaLnBrk="0" hangingPunct="0">
              <a:spcBef>
                <a:spcPct val="50000"/>
              </a:spcBef>
            </a:pPr>
            <a:r>
              <a:rPr lang="en-US"/>
              <a:t> Memahami Konsumen</a:t>
            </a:r>
          </a:p>
        </p:txBody>
      </p:sp>
      <p:sp>
        <p:nvSpPr>
          <p:cNvPr id="3077" name="Text Box 9"/>
          <p:cNvSpPr txBox="1">
            <a:spLocks noChangeArrowheads="1"/>
          </p:cNvSpPr>
          <p:nvPr/>
        </p:nvSpPr>
        <p:spPr bwMode="auto">
          <a:xfrm>
            <a:off x="2268538" y="3933825"/>
            <a:ext cx="4895850" cy="1192213"/>
          </a:xfrm>
          <a:prstGeom prst="rect">
            <a:avLst/>
          </a:prstGeom>
          <a:noFill/>
          <a:ln w="12700" cap="sq">
            <a:noFill/>
            <a:miter lim="800000"/>
            <a:headEnd type="none" w="sm" len="sm"/>
            <a:tailEnd type="none" w="sm" len="sm"/>
          </a:ln>
        </p:spPr>
        <p:txBody>
          <a:bodyPr>
            <a:spAutoFit/>
          </a:bodyPr>
          <a:lstStyle/>
          <a:p>
            <a:pPr eaLnBrk="0" hangingPunct="0">
              <a:spcBef>
                <a:spcPct val="50000"/>
              </a:spcBef>
              <a:buFont typeface="Wingdings" pitchFamily="2" charset="2"/>
              <a:buChar char="Ø"/>
            </a:pPr>
            <a:r>
              <a:rPr lang="en-US"/>
              <a:t>Mengetahui apa yg dibutuhkan konsumen</a:t>
            </a:r>
          </a:p>
          <a:p>
            <a:pPr eaLnBrk="0" hangingPunct="0">
              <a:spcBef>
                <a:spcPct val="50000"/>
              </a:spcBef>
              <a:buFont typeface="Wingdings" pitchFamily="2" charset="2"/>
              <a:buChar char="Ø"/>
            </a:pPr>
            <a:r>
              <a:rPr lang="en-US"/>
              <a:t>Mengetahui apa seleranya</a:t>
            </a:r>
          </a:p>
          <a:p>
            <a:pPr eaLnBrk="0" hangingPunct="0">
              <a:spcBef>
                <a:spcPct val="50000"/>
              </a:spcBef>
              <a:buFont typeface="Wingdings" pitchFamily="2" charset="2"/>
              <a:buChar char="Ø"/>
            </a:pPr>
            <a:r>
              <a:rPr lang="en-US"/>
              <a:t>Bagaimana konsumen mengambil keputusan</a:t>
            </a:r>
          </a:p>
        </p:txBody>
      </p:sp>
      <p:sp>
        <p:nvSpPr>
          <p:cNvPr id="3078" name="Line 11"/>
          <p:cNvSpPr>
            <a:spLocks noChangeShapeType="1"/>
          </p:cNvSpPr>
          <p:nvPr/>
        </p:nvSpPr>
        <p:spPr bwMode="auto">
          <a:xfrm>
            <a:off x="4572000" y="2349500"/>
            <a:ext cx="0" cy="358775"/>
          </a:xfrm>
          <a:prstGeom prst="line">
            <a:avLst/>
          </a:prstGeom>
          <a:noFill/>
          <a:ln w="57150" cap="sq">
            <a:solidFill>
              <a:schemeClr val="tx1"/>
            </a:solidFill>
            <a:round/>
            <a:headEnd type="none" w="sm" len="sm"/>
            <a:tailEnd type="triangle" w="sm" len="sm"/>
          </a:ln>
        </p:spPr>
        <p:txBody>
          <a:bodyPr/>
          <a:lstStyle/>
          <a:p>
            <a:endParaRPr lang="id-ID"/>
          </a:p>
        </p:txBody>
      </p:sp>
      <p:sp>
        <p:nvSpPr>
          <p:cNvPr id="3079" name="Line 12"/>
          <p:cNvSpPr>
            <a:spLocks noChangeShapeType="1"/>
          </p:cNvSpPr>
          <p:nvPr/>
        </p:nvSpPr>
        <p:spPr bwMode="auto">
          <a:xfrm>
            <a:off x="4572000" y="3573463"/>
            <a:ext cx="0" cy="358775"/>
          </a:xfrm>
          <a:prstGeom prst="line">
            <a:avLst/>
          </a:prstGeom>
          <a:noFill/>
          <a:ln w="57150" cap="sq">
            <a:solidFill>
              <a:srgbClr val="FF0000"/>
            </a:solidFill>
            <a:round/>
            <a:headEnd type="none" w="sm" len="sm"/>
            <a:tailEnd type="triangle" w="sm" len="sm"/>
          </a:ln>
        </p:spPr>
        <p:txBody>
          <a:bodyPr/>
          <a:lstStyle/>
          <a:p>
            <a:endParaRPr lang="id-ID"/>
          </a:p>
        </p:txBody>
      </p:sp>
      <p:sp>
        <p:nvSpPr>
          <p:cNvPr id="3080" name="Line 14"/>
          <p:cNvSpPr>
            <a:spLocks noChangeShapeType="1"/>
          </p:cNvSpPr>
          <p:nvPr/>
        </p:nvSpPr>
        <p:spPr bwMode="auto">
          <a:xfrm>
            <a:off x="4572000" y="3573463"/>
            <a:ext cx="0" cy="358775"/>
          </a:xfrm>
          <a:prstGeom prst="line">
            <a:avLst/>
          </a:prstGeom>
          <a:noFill/>
          <a:ln w="57150" cap="sq">
            <a:solidFill>
              <a:srgbClr val="FF0000"/>
            </a:solidFill>
            <a:round/>
            <a:headEnd type="none" w="sm" len="sm"/>
            <a:tailEnd type="triangle" w="sm" len="sm"/>
          </a:ln>
        </p:spPr>
        <p:txBody>
          <a:bodyPr/>
          <a:lstStyle/>
          <a:p>
            <a:endParaRPr lang="id-ID"/>
          </a:p>
        </p:txBody>
      </p:sp>
      <p:sp>
        <p:nvSpPr>
          <p:cNvPr id="3081" name="Line 16"/>
          <p:cNvSpPr>
            <a:spLocks noChangeShapeType="1"/>
          </p:cNvSpPr>
          <p:nvPr/>
        </p:nvSpPr>
        <p:spPr bwMode="auto">
          <a:xfrm>
            <a:off x="4572000" y="3573463"/>
            <a:ext cx="0" cy="358775"/>
          </a:xfrm>
          <a:prstGeom prst="line">
            <a:avLst/>
          </a:prstGeom>
          <a:noFill/>
          <a:ln w="57150" cap="sq">
            <a:solidFill>
              <a:srgbClr val="FF0000"/>
            </a:solidFill>
            <a:round/>
            <a:headEnd type="none" w="sm" len="sm"/>
            <a:tailEnd type="triangle" w="sm" len="sm"/>
          </a:ln>
        </p:spPr>
        <p:txBody>
          <a:bodyPr/>
          <a:lstStyle/>
          <a:p>
            <a:endParaRPr lang="id-ID"/>
          </a:p>
        </p:txBody>
      </p:sp>
      <p:sp>
        <p:nvSpPr>
          <p:cNvPr id="3082" name="Text Box 17"/>
          <p:cNvSpPr txBox="1">
            <a:spLocks noChangeArrowheads="1"/>
          </p:cNvSpPr>
          <p:nvPr/>
        </p:nvSpPr>
        <p:spPr bwMode="auto">
          <a:xfrm>
            <a:off x="3635375" y="5589588"/>
            <a:ext cx="1943100" cy="366712"/>
          </a:xfrm>
          <a:prstGeom prst="rect">
            <a:avLst/>
          </a:prstGeom>
          <a:solidFill>
            <a:srgbClr val="FFFF00"/>
          </a:solidFill>
          <a:ln w="12700" cap="sq">
            <a:noFill/>
            <a:miter lim="800000"/>
            <a:headEnd type="none" w="sm" len="sm"/>
            <a:tailEnd type="none" w="sm" len="sm"/>
          </a:ln>
        </p:spPr>
        <p:txBody>
          <a:bodyPr>
            <a:spAutoFit/>
          </a:bodyPr>
          <a:lstStyle/>
          <a:p>
            <a:pPr algn="ctr" eaLnBrk="0" hangingPunct="0">
              <a:spcBef>
                <a:spcPct val="50000"/>
              </a:spcBef>
            </a:pPr>
            <a:r>
              <a:rPr lang="en-US"/>
              <a:t>KONSUMEN</a:t>
            </a:r>
          </a:p>
        </p:txBody>
      </p:sp>
      <p:sp>
        <p:nvSpPr>
          <p:cNvPr id="3083" name="Line 18"/>
          <p:cNvSpPr>
            <a:spLocks noChangeShapeType="1"/>
          </p:cNvSpPr>
          <p:nvPr/>
        </p:nvSpPr>
        <p:spPr bwMode="auto">
          <a:xfrm>
            <a:off x="4572000" y="3573463"/>
            <a:ext cx="0" cy="358775"/>
          </a:xfrm>
          <a:prstGeom prst="line">
            <a:avLst/>
          </a:prstGeom>
          <a:noFill/>
          <a:ln w="57150" cap="sq">
            <a:solidFill>
              <a:schemeClr val="tx1"/>
            </a:solidFill>
            <a:round/>
            <a:headEnd type="none" w="sm" len="sm"/>
            <a:tailEnd type="triangle" w="sm" len="sm"/>
          </a:ln>
        </p:spPr>
        <p:txBody>
          <a:bodyPr/>
          <a:lstStyle/>
          <a:p>
            <a:endParaRPr lang="id-ID"/>
          </a:p>
        </p:txBody>
      </p:sp>
      <p:sp>
        <p:nvSpPr>
          <p:cNvPr id="3084" name="Line 19"/>
          <p:cNvSpPr>
            <a:spLocks noChangeShapeType="1"/>
          </p:cNvSpPr>
          <p:nvPr/>
        </p:nvSpPr>
        <p:spPr bwMode="auto">
          <a:xfrm>
            <a:off x="4572000" y="5118100"/>
            <a:ext cx="0" cy="358775"/>
          </a:xfrm>
          <a:prstGeom prst="line">
            <a:avLst/>
          </a:prstGeom>
          <a:noFill/>
          <a:ln w="57150" cap="sq">
            <a:solidFill>
              <a:schemeClr val="tx1"/>
            </a:solidFill>
            <a:round/>
            <a:headEnd type="none" w="sm" len="sm"/>
            <a:tailEnd type="triangle" w="sm" len="sm"/>
          </a:ln>
        </p:spPr>
        <p:txBody>
          <a:bodyPr/>
          <a:lstStyle/>
          <a:p>
            <a:endParaRPr lang="id-ID"/>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28625" y="2643188"/>
            <a:ext cx="8229600" cy="2071687"/>
          </a:xfrm>
        </p:spPr>
        <p:txBody>
          <a:bodyPr/>
          <a:lstStyle/>
          <a:p>
            <a:pPr eaLnBrk="1" hangingPunct="1">
              <a:lnSpc>
                <a:spcPct val="150000"/>
              </a:lnSpc>
            </a:pPr>
            <a:r>
              <a:rPr lang="en-US" sz="5400" smtClean="0">
                <a:solidFill>
                  <a:srgbClr val="003300"/>
                </a:solidFill>
                <a:latin typeface="Bernard MT Condensed" pitchFamily="18" charset="0"/>
              </a:rPr>
              <a:t>SEGMENTASI PASAR</a:t>
            </a:r>
            <a:br>
              <a:rPr lang="en-US" sz="5400" smtClean="0">
                <a:solidFill>
                  <a:srgbClr val="003300"/>
                </a:solidFill>
                <a:latin typeface="Bernard MT Condensed" pitchFamily="18" charset="0"/>
              </a:rPr>
            </a:br>
            <a:r>
              <a:rPr lang="en-US" sz="5400" smtClean="0">
                <a:solidFill>
                  <a:srgbClr val="003300"/>
                </a:solidFill>
                <a:latin typeface="Bernard MT Condensed" pitchFamily="18" charset="0"/>
              </a:rPr>
              <a:t> </a:t>
            </a:r>
            <a:r>
              <a:rPr lang="en-US" sz="5400" smtClean="0">
                <a:solidFill>
                  <a:srgbClr val="003300"/>
                </a:solidFill>
                <a:latin typeface="Chiller" pitchFamily="82" charset="0"/>
              </a:rPr>
              <a:t>DAN</a:t>
            </a:r>
            <a:r>
              <a:rPr lang="en-US" sz="5400" smtClean="0">
                <a:solidFill>
                  <a:srgbClr val="003300"/>
                </a:solidFill>
                <a:latin typeface="Bernard MT Condensed" pitchFamily="18" charset="0"/>
              </a:rPr>
              <a:t> </a:t>
            </a:r>
            <a:br>
              <a:rPr lang="en-US" sz="5400" smtClean="0">
                <a:solidFill>
                  <a:srgbClr val="003300"/>
                </a:solidFill>
                <a:latin typeface="Bernard MT Condensed" pitchFamily="18" charset="0"/>
              </a:rPr>
            </a:br>
            <a:r>
              <a:rPr lang="en-US" sz="5400" smtClean="0">
                <a:solidFill>
                  <a:srgbClr val="003300"/>
                </a:solidFill>
                <a:latin typeface="Bernard MT Condensed" pitchFamily="18" charset="0"/>
              </a:rPr>
              <a:t>ANALISIS DEMOGRAFIS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214313" y="714375"/>
            <a:ext cx="8572500" cy="5741988"/>
          </a:xfrm>
        </p:spPr>
        <p:txBody>
          <a:bodyPr rtlCol="0">
            <a:noAutofit/>
          </a:bodyPr>
          <a:lstStyle/>
          <a:p>
            <a:pPr marL="0" indent="0" algn="just" eaLnBrk="1" fontAlgn="auto" hangingPunct="1">
              <a:lnSpc>
                <a:spcPct val="160000"/>
              </a:lnSpc>
              <a:spcBef>
                <a:spcPts val="0"/>
              </a:spcBef>
              <a:spcAft>
                <a:spcPts val="0"/>
              </a:spcAft>
              <a:buFont typeface="Wingdings 2" pitchFamily="18" charset="2"/>
              <a:buNone/>
              <a:defRPr/>
            </a:pPr>
            <a:r>
              <a:rPr lang="en-US" sz="2800" b="1" u="sng" dirty="0" err="1" smtClean="0">
                <a:latin typeface="Footlight MT Light" pitchFamily="18" charset="0"/>
              </a:rPr>
              <a:t>Faktor-faktor</a:t>
            </a:r>
            <a:r>
              <a:rPr lang="en-US" sz="2800" b="1" u="sng" dirty="0" smtClean="0">
                <a:latin typeface="Footlight MT Light" pitchFamily="18" charset="0"/>
              </a:rPr>
              <a:t> Yang </a:t>
            </a:r>
            <a:r>
              <a:rPr lang="en-US" sz="2800" b="1" u="sng" dirty="0" err="1" smtClean="0">
                <a:latin typeface="Footlight MT Light" pitchFamily="18" charset="0"/>
              </a:rPr>
              <a:t>Mempengaruhi</a:t>
            </a:r>
            <a:r>
              <a:rPr lang="en-US" sz="2800" b="1" u="sng" dirty="0" smtClean="0">
                <a:latin typeface="Footlight MT Light" pitchFamily="18" charset="0"/>
              </a:rPr>
              <a:t> </a:t>
            </a:r>
            <a:r>
              <a:rPr lang="en-US" sz="2800" b="1" u="sng" dirty="0" err="1" smtClean="0">
                <a:latin typeface="Footlight MT Light" pitchFamily="18" charset="0"/>
              </a:rPr>
              <a:t>Perilaku</a:t>
            </a:r>
            <a:r>
              <a:rPr lang="en-US" sz="2800" b="1" u="sng" dirty="0" smtClean="0">
                <a:latin typeface="Footlight MT Light" pitchFamily="18" charset="0"/>
              </a:rPr>
              <a:t> </a:t>
            </a:r>
            <a:r>
              <a:rPr lang="en-US" sz="2800" b="1" u="sng" dirty="0" err="1" smtClean="0">
                <a:latin typeface="Footlight MT Light" pitchFamily="18" charset="0"/>
              </a:rPr>
              <a:t>Pelanggan</a:t>
            </a:r>
            <a:endParaRPr lang="en-US" sz="2800" b="1" u="sng" dirty="0" smtClean="0">
              <a:latin typeface="Footlight MT Light" pitchFamily="18" charset="0"/>
            </a:endParaRPr>
          </a:p>
          <a:p>
            <a:pPr marL="0" indent="0" algn="just" eaLnBrk="1" fontAlgn="auto" hangingPunct="1">
              <a:lnSpc>
                <a:spcPct val="160000"/>
              </a:lnSpc>
              <a:spcBef>
                <a:spcPts val="0"/>
              </a:spcBef>
              <a:spcAft>
                <a:spcPts val="0"/>
              </a:spcAft>
              <a:buFont typeface="Wingdings 2" pitchFamily="18" charset="2"/>
              <a:buNone/>
              <a:defRPr/>
            </a:pPr>
            <a:r>
              <a:rPr lang="en-US" sz="2800" dirty="0" err="1" smtClean="0">
                <a:latin typeface="Footlight MT Light" pitchFamily="18" charset="0"/>
              </a:rPr>
              <a:t>Dibedakan</a:t>
            </a:r>
            <a:r>
              <a:rPr lang="en-US" sz="2800" dirty="0" smtClean="0">
                <a:latin typeface="Footlight MT Light" pitchFamily="18" charset="0"/>
              </a:rPr>
              <a:t> </a:t>
            </a:r>
            <a:r>
              <a:rPr lang="en-US" sz="2800" dirty="0" err="1" smtClean="0">
                <a:latin typeface="Footlight MT Light" pitchFamily="18" charset="0"/>
              </a:rPr>
              <a:t>menjadi</a:t>
            </a:r>
            <a:r>
              <a:rPr lang="en-US" sz="2800" dirty="0" smtClean="0">
                <a:latin typeface="Footlight MT Light" pitchFamily="18" charset="0"/>
              </a:rPr>
              <a:t> 2 </a:t>
            </a:r>
            <a:r>
              <a:rPr lang="en-US" sz="2800" dirty="0" err="1" smtClean="0">
                <a:latin typeface="Footlight MT Light" pitchFamily="18" charset="0"/>
              </a:rPr>
              <a:t>bagian</a:t>
            </a:r>
            <a:r>
              <a:rPr lang="en-US" sz="2800" dirty="0" smtClean="0">
                <a:latin typeface="Footlight MT Light" pitchFamily="18" charset="0"/>
              </a:rPr>
              <a:t> </a:t>
            </a:r>
            <a:r>
              <a:rPr lang="en-US" sz="2800" dirty="0" err="1" smtClean="0">
                <a:latin typeface="Footlight MT Light" pitchFamily="18" charset="0"/>
              </a:rPr>
              <a:t>yaitu</a:t>
            </a:r>
            <a:r>
              <a:rPr lang="en-US" sz="2800" dirty="0" smtClean="0">
                <a:latin typeface="Footlight MT Light" pitchFamily="18" charset="0"/>
              </a:rPr>
              <a:t>: </a:t>
            </a:r>
          </a:p>
          <a:p>
            <a:pPr marL="457200" indent="-457200" algn="just" eaLnBrk="1" fontAlgn="auto" hangingPunct="1">
              <a:lnSpc>
                <a:spcPct val="160000"/>
              </a:lnSpc>
              <a:spcBef>
                <a:spcPts val="0"/>
              </a:spcBef>
              <a:spcAft>
                <a:spcPts val="0"/>
              </a:spcAft>
              <a:buFont typeface="+mj-lt"/>
              <a:buAutoNum type="arabicPeriod"/>
              <a:defRPr/>
            </a:pPr>
            <a:r>
              <a:rPr lang="en-US" sz="2800" dirty="0" err="1" smtClean="0">
                <a:latin typeface="Footlight MT Light" pitchFamily="18" charset="0"/>
              </a:rPr>
              <a:t>Faktor-faktor</a:t>
            </a:r>
            <a:r>
              <a:rPr lang="en-US" sz="2800" dirty="0" smtClean="0">
                <a:latin typeface="Footlight MT Light" pitchFamily="18" charset="0"/>
              </a:rPr>
              <a:t> yang </a:t>
            </a:r>
            <a:r>
              <a:rPr lang="en-US" sz="2800" dirty="0" err="1" smtClean="0">
                <a:latin typeface="Footlight MT Light" pitchFamily="18" charset="0"/>
              </a:rPr>
              <a:t>berasal</a:t>
            </a:r>
            <a:r>
              <a:rPr lang="en-US" sz="2800" dirty="0" smtClean="0">
                <a:latin typeface="Footlight MT Light" pitchFamily="18" charset="0"/>
              </a:rPr>
              <a:t> </a:t>
            </a:r>
            <a:r>
              <a:rPr lang="en-US" sz="2800" dirty="0" err="1" smtClean="0">
                <a:latin typeface="Footlight MT Light" pitchFamily="18" charset="0"/>
              </a:rPr>
              <a:t>dari</a:t>
            </a:r>
            <a:r>
              <a:rPr lang="en-US" sz="2800" dirty="0" smtClean="0">
                <a:latin typeface="Footlight MT Light" pitchFamily="18" charset="0"/>
              </a:rPr>
              <a:t> </a:t>
            </a:r>
            <a:r>
              <a:rPr lang="en-US" sz="2800" dirty="0" err="1" smtClean="0">
                <a:latin typeface="Footlight MT Light" pitchFamily="18" charset="0"/>
              </a:rPr>
              <a:t>dalam</a:t>
            </a:r>
            <a:r>
              <a:rPr lang="en-US" sz="2800" dirty="0" smtClean="0">
                <a:latin typeface="Footlight MT Light" pitchFamily="18" charset="0"/>
              </a:rPr>
              <a:t> </a:t>
            </a:r>
            <a:r>
              <a:rPr lang="en-US" sz="2800" dirty="0" err="1" smtClean="0">
                <a:latin typeface="Footlight MT Light" pitchFamily="18" charset="0"/>
              </a:rPr>
              <a:t>diri</a:t>
            </a:r>
            <a:r>
              <a:rPr lang="en-US" sz="2800" dirty="0" smtClean="0">
                <a:latin typeface="Footlight MT Light" pitchFamily="18" charset="0"/>
              </a:rPr>
              <a:t> </a:t>
            </a:r>
            <a:r>
              <a:rPr lang="en-US" sz="2800" dirty="0" err="1" smtClean="0">
                <a:latin typeface="Footlight MT Light" pitchFamily="18" charset="0"/>
              </a:rPr>
              <a:t>pribadi</a:t>
            </a:r>
            <a:r>
              <a:rPr lang="en-US" sz="2800" dirty="0" smtClean="0">
                <a:latin typeface="Footlight MT Light" pitchFamily="18" charset="0"/>
              </a:rPr>
              <a:t> </a:t>
            </a:r>
            <a:r>
              <a:rPr lang="en-US" sz="2800" dirty="0" err="1" smtClean="0">
                <a:latin typeface="Footlight MT Light" pitchFamily="18" charset="0"/>
              </a:rPr>
              <a:t>seorang</a:t>
            </a:r>
            <a:r>
              <a:rPr lang="en-US" sz="2800" dirty="0" smtClean="0">
                <a:latin typeface="Footlight MT Light" pitchFamily="18" charset="0"/>
              </a:rPr>
              <a:t> </a:t>
            </a:r>
            <a:r>
              <a:rPr lang="en-US" sz="2800" dirty="0" err="1" smtClean="0">
                <a:latin typeface="Footlight MT Light" pitchFamily="18" charset="0"/>
              </a:rPr>
              <a:t>konsumen</a:t>
            </a:r>
            <a:r>
              <a:rPr lang="en-US" sz="2800" dirty="0" smtClean="0">
                <a:latin typeface="Footlight MT Light" pitchFamily="18" charset="0"/>
              </a:rPr>
              <a:t> </a:t>
            </a:r>
          </a:p>
          <a:p>
            <a:pPr marL="457200" indent="-457200" algn="just" eaLnBrk="1" fontAlgn="auto" hangingPunct="1">
              <a:lnSpc>
                <a:spcPct val="160000"/>
              </a:lnSpc>
              <a:spcBef>
                <a:spcPts val="0"/>
              </a:spcBef>
              <a:spcAft>
                <a:spcPts val="0"/>
              </a:spcAft>
              <a:buFont typeface="+mj-lt"/>
              <a:buAutoNum type="arabicPeriod"/>
              <a:defRPr/>
            </a:pPr>
            <a:r>
              <a:rPr lang="en-US" sz="2800" dirty="0" err="1" smtClean="0">
                <a:latin typeface="Footlight MT Light" pitchFamily="18" charset="0"/>
              </a:rPr>
              <a:t>Faktor-faktor</a:t>
            </a:r>
            <a:r>
              <a:rPr lang="en-US" sz="2800" dirty="0" smtClean="0">
                <a:latin typeface="Footlight MT Light" pitchFamily="18" charset="0"/>
              </a:rPr>
              <a:t> yang </a:t>
            </a:r>
            <a:r>
              <a:rPr lang="en-US" sz="2800" dirty="0" err="1" smtClean="0">
                <a:latin typeface="Footlight MT Light" pitchFamily="18" charset="0"/>
              </a:rPr>
              <a:t>berasal</a:t>
            </a:r>
            <a:r>
              <a:rPr lang="en-US" sz="2800" dirty="0" smtClean="0">
                <a:latin typeface="Footlight MT Light" pitchFamily="18" charset="0"/>
              </a:rPr>
              <a:t> </a:t>
            </a:r>
            <a:r>
              <a:rPr lang="en-US" sz="2800" dirty="0" err="1" smtClean="0">
                <a:latin typeface="Footlight MT Light" pitchFamily="18" charset="0"/>
              </a:rPr>
              <a:t>dari</a:t>
            </a:r>
            <a:r>
              <a:rPr lang="en-US" sz="2800" dirty="0" smtClean="0">
                <a:latin typeface="Footlight MT Light" pitchFamily="18" charset="0"/>
              </a:rPr>
              <a:t> </a:t>
            </a:r>
            <a:r>
              <a:rPr lang="en-US" sz="2800" dirty="0" err="1" smtClean="0">
                <a:latin typeface="Footlight MT Light" pitchFamily="18" charset="0"/>
              </a:rPr>
              <a:t>lingkungan</a:t>
            </a:r>
            <a:r>
              <a:rPr lang="en-US" sz="2800" dirty="0" smtClean="0">
                <a:latin typeface="Footlight MT Light" pitchFamily="18" charset="0"/>
              </a:rPr>
              <a:t> </a:t>
            </a:r>
            <a:r>
              <a:rPr lang="en-US" sz="2800" dirty="0" err="1" smtClean="0">
                <a:latin typeface="Footlight MT Light" pitchFamily="18" charset="0"/>
              </a:rPr>
              <a:t>sekitar</a:t>
            </a:r>
            <a:r>
              <a:rPr lang="en-US" sz="2800" dirty="0" smtClean="0">
                <a:latin typeface="Footlight MT Light" pitchFamily="18" charset="0"/>
              </a:rPr>
              <a:t> </a:t>
            </a:r>
            <a:r>
              <a:rPr lang="en-US" sz="2800" dirty="0" err="1" smtClean="0">
                <a:latin typeface="Footlight MT Light" pitchFamily="18" charset="0"/>
              </a:rPr>
              <a:t>seorang</a:t>
            </a:r>
            <a:r>
              <a:rPr lang="en-US" sz="2800" dirty="0" smtClean="0">
                <a:latin typeface="Footlight MT Light" pitchFamily="18" charset="0"/>
              </a:rPr>
              <a:t> </a:t>
            </a:r>
            <a:r>
              <a:rPr lang="en-US" sz="2800" dirty="0" err="1" smtClean="0">
                <a:latin typeface="Footlight MT Light" pitchFamily="18" charset="0"/>
              </a:rPr>
              <a:t>konsumen</a:t>
            </a:r>
            <a:r>
              <a:rPr lang="en-US" sz="2800" dirty="0" smtClean="0">
                <a:latin typeface="Footlight MT Light" pitchFamily="18" charset="0"/>
              </a:rPr>
              <a:t>.</a:t>
            </a:r>
          </a:p>
          <a:p>
            <a:pPr marL="457200" indent="-457200" algn="just" eaLnBrk="1" fontAlgn="auto" hangingPunct="1">
              <a:lnSpc>
                <a:spcPct val="160000"/>
              </a:lnSpc>
              <a:spcBef>
                <a:spcPts val="0"/>
              </a:spcBef>
              <a:spcAft>
                <a:spcPts val="0"/>
              </a:spcAft>
              <a:buFont typeface="Wingdings 2" pitchFamily="18" charset="2"/>
              <a:buNone/>
              <a:defRPr/>
            </a:pPr>
            <a:r>
              <a:rPr lang="en-US" sz="2800" dirty="0" smtClean="0">
                <a:latin typeface="Footlight MT Light" pitchFamily="18" charset="0"/>
              </a:rPr>
              <a:t/>
            </a:r>
            <a:br>
              <a:rPr lang="en-US" sz="2800" dirty="0" smtClean="0">
                <a:latin typeface="Footlight MT Light" pitchFamily="18" charset="0"/>
              </a:rPr>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2800" dirty="0" smtClean="0">
              <a:latin typeface="Bodoni MT"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285750" y="285750"/>
            <a:ext cx="8472488" cy="6027738"/>
          </a:xfrm>
        </p:spPr>
        <p:txBody>
          <a:bodyPr/>
          <a:lstStyle/>
          <a:p>
            <a:pPr algn="just" eaLnBrk="1" hangingPunct="1">
              <a:lnSpc>
                <a:spcPct val="150000"/>
              </a:lnSpc>
              <a:spcBef>
                <a:spcPct val="0"/>
              </a:spcBef>
              <a:buFont typeface="Wingdings 2" pitchFamily="18" charset="2"/>
              <a:buAutoNum type="alphaUcPeriod"/>
            </a:pPr>
            <a:r>
              <a:rPr lang="en-US" sz="2400" b="1" i="1" smtClean="0"/>
              <a:t>Individual Determinants of Consumer Behavior (4):</a:t>
            </a:r>
          </a:p>
          <a:p>
            <a:pPr algn="just" eaLnBrk="1" hangingPunct="1">
              <a:lnSpc>
                <a:spcPct val="150000"/>
              </a:lnSpc>
              <a:spcBef>
                <a:spcPct val="0"/>
              </a:spcBef>
              <a:buFont typeface="Arial" charset="0"/>
              <a:buNone/>
            </a:pPr>
            <a:r>
              <a:rPr lang="en-US" sz="2400" b="1" i="1" smtClean="0"/>
              <a:t> </a:t>
            </a:r>
            <a:r>
              <a:rPr lang="en-US" sz="2400" b="1" i="1" smtClean="0">
                <a:solidFill>
                  <a:srgbClr val="FF0000"/>
                </a:solidFill>
              </a:rPr>
              <a:t>    </a:t>
            </a:r>
            <a:r>
              <a:rPr lang="en-US" sz="2400" i="1" smtClean="0"/>
              <a:t>1. </a:t>
            </a:r>
            <a:r>
              <a:rPr lang="en-US" sz="2400" b="1" smtClean="0">
                <a:solidFill>
                  <a:srgbClr val="003300"/>
                </a:solidFill>
              </a:rPr>
              <a:t>Demografis, psikografis, dan kepribadian</a:t>
            </a:r>
          </a:p>
          <a:p>
            <a:pPr algn="just" eaLnBrk="1" hangingPunct="1">
              <a:lnSpc>
                <a:spcPct val="150000"/>
              </a:lnSpc>
              <a:spcBef>
                <a:spcPct val="0"/>
              </a:spcBef>
              <a:buFont typeface="Wingdings 2" pitchFamily="18" charset="2"/>
              <a:buNone/>
            </a:pPr>
            <a:r>
              <a:rPr lang="en-US" sz="2400" smtClean="0"/>
              <a:t>             </a:t>
            </a:r>
            <a:r>
              <a:rPr lang="en-US" sz="2400" smtClean="0">
                <a:latin typeface="Footlight MT Light" pitchFamily="18" charset="0"/>
              </a:rPr>
              <a:t>Demografis berhubungan dengan ukuran, struktur, dan pendistribusian populasi. Demografis berperan penting dalam pemasaran. Demografis membantu peramalan trend suatu produk bertahun-tahun mendatang serta perubahan permintaan dan pola konsumsi.</a:t>
            </a:r>
          </a:p>
          <a:p>
            <a:pPr algn="just" eaLnBrk="1" hangingPunct="1">
              <a:lnSpc>
                <a:spcPct val="150000"/>
              </a:lnSpc>
              <a:spcBef>
                <a:spcPct val="0"/>
              </a:spcBef>
              <a:buFont typeface="Wingdings 2" pitchFamily="18" charset="2"/>
              <a:buNone/>
            </a:pPr>
            <a:r>
              <a:rPr lang="en-US" sz="2400" smtClean="0">
                <a:latin typeface="Footlight MT Light" pitchFamily="18" charset="0"/>
              </a:rPr>
              <a:t>             Psikografis adalah sebuah teknik operasional untuk mengukur gaya hidup. Dalam kata lain psikografis adalah penelitian mengenai profil psikologi dari konsumen. Psikografis memberikan pengukuran secara kuantitatif maupun kualitatif. </a:t>
            </a:r>
          </a:p>
          <a:p>
            <a:pPr algn="just" eaLnBrk="1" hangingPunct="1">
              <a:lnSpc>
                <a:spcPct val="150000"/>
              </a:lnSpc>
              <a:spcBef>
                <a:spcPct val="0"/>
              </a:spcBef>
              <a:buFont typeface="Wingdings 2" pitchFamily="18" charset="2"/>
              <a:buNone/>
            </a:pPr>
            <a:r>
              <a:rPr lang="en-US" sz="2400" smtClean="0">
                <a:latin typeface="Footlight MT Light" pitchFamily="18"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320675"/>
            <a:ext cx="7239000" cy="393700"/>
          </a:xfrm>
        </p:spPr>
        <p:txBody>
          <a:bodyPr/>
          <a:lstStyle/>
          <a:p>
            <a:pPr algn="l" eaLnBrk="1" hangingPunct="1"/>
            <a:r>
              <a:rPr lang="en-US" sz="1400" i="1" smtClean="0">
                <a:solidFill>
                  <a:srgbClr val="FF0000"/>
                </a:solidFill>
              </a:rPr>
              <a:t>A. Individual Determinants of Consumer Behavior (4):</a:t>
            </a:r>
            <a:br>
              <a:rPr lang="en-US" sz="1400" i="1" smtClean="0">
                <a:solidFill>
                  <a:srgbClr val="FF0000"/>
                </a:solidFill>
              </a:rPr>
            </a:br>
            <a:r>
              <a:rPr lang="en-US" sz="1400" smtClean="0">
                <a:solidFill>
                  <a:srgbClr val="003300"/>
                </a:solidFill>
                <a:latin typeface="Chiller" pitchFamily="82" charset="0"/>
              </a:rPr>
              <a:t/>
            </a:r>
            <a:br>
              <a:rPr lang="en-US" sz="1400" smtClean="0">
                <a:solidFill>
                  <a:srgbClr val="003300"/>
                </a:solidFill>
                <a:latin typeface="Chiller" pitchFamily="82" charset="0"/>
              </a:rPr>
            </a:br>
            <a:r>
              <a:rPr lang="en-US" sz="1400" smtClean="0">
                <a:solidFill>
                  <a:srgbClr val="009900"/>
                </a:solidFill>
                <a:latin typeface="Chiller" pitchFamily="82" charset="0"/>
              </a:rPr>
              <a:t>   </a:t>
            </a:r>
            <a:endParaRPr lang="en-US" sz="1400" smtClean="0">
              <a:solidFill>
                <a:srgbClr val="009900"/>
              </a:solidFill>
              <a:latin typeface="Book Antiqua" pitchFamily="18" charset="0"/>
            </a:endParaRPr>
          </a:p>
        </p:txBody>
      </p:sp>
      <p:sp>
        <p:nvSpPr>
          <p:cNvPr id="24579" name="Content Placeholder 2"/>
          <p:cNvSpPr>
            <a:spLocks noGrp="1"/>
          </p:cNvSpPr>
          <p:nvPr>
            <p:ph idx="1"/>
          </p:nvPr>
        </p:nvSpPr>
        <p:spPr>
          <a:xfrm>
            <a:off x="214313" y="544513"/>
            <a:ext cx="8572500" cy="5956300"/>
          </a:xfrm>
        </p:spPr>
        <p:txBody>
          <a:bodyPr/>
          <a:lstStyle/>
          <a:p>
            <a:pPr marL="95250" indent="-95250" algn="just" eaLnBrk="1" hangingPunct="1">
              <a:lnSpc>
                <a:spcPct val="150000"/>
              </a:lnSpc>
              <a:spcBef>
                <a:spcPts val="0"/>
              </a:spcBef>
              <a:buFont typeface="Wingdings 2" pitchFamily="18" charset="2"/>
              <a:buNone/>
              <a:defRPr/>
            </a:pPr>
            <a:r>
              <a:rPr lang="en-US" sz="2200" b="1" dirty="0" smtClean="0">
                <a:latin typeface="Footlight MT Light" pitchFamily="18" charset="0"/>
              </a:rPr>
              <a:t>     </a:t>
            </a:r>
            <a:r>
              <a:rPr lang="en-US" sz="2200" dirty="0" err="1" smtClean="0">
                <a:latin typeface="Footlight MT Light" pitchFamily="18" charset="0"/>
              </a:rPr>
              <a:t>Bila</a:t>
            </a:r>
            <a:r>
              <a:rPr lang="en-US" sz="2200" dirty="0" smtClean="0">
                <a:latin typeface="Footlight MT Light" pitchFamily="18" charset="0"/>
              </a:rPr>
              <a:t> </a:t>
            </a:r>
            <a:r>
              <a:rPr lang="en-US" sz="2200" dirty="0" err="1" smtClean="0">
                <a:latin typeface="Footlight MT Light" pitchFamily="18" charset="0"/>
              </a:rPr>
              <a:t>demografis</a:t>
            </a:r>
            <a:r>
              <a:rPr lang="en-US" sz="2200" dirty="0" smtClean="0">
                <a:latin typeface="Footlight MT Light" pitchFamily="18" charset="0"/>
              </a:rPr>
              <a:t> </a:t>
            </a:r>
            <a:r>
              <a:rPr lang="en-US" sz="2200" dirty="0" err="1" smtClean="0">
                <a:latin typeface="Footlight MT Light" pitchFamily="18" charset="0"/>
              </a:rPr>
              <a:t>menjelaskan</a:t>
            </a:r>
            <a:r>
              <a:rPr lang="en-US" sz="2200" dirty="0" smtClean="0">
                <a:latin typeface="Footlight MT Light" pitchFamily="18" charset="0"/>
              </a:rPr>
              <a:t> </a:t>
            </a:r>
            <a:r>
              <a:rPr lang="en-US" sz="2200" dirty="0" err="1" smtClean="0">
                <a:latin typeface="Footlight MT Light" pitchFamily="18" charset="0"/>
              </a:rPr>
              <a:t>siapa</a:t>
            </a:r>
            <a:r>
              <a:rPr lang="en-US" sz="2200" dirty="0" smtClean="0">
                <a:latin typeface="Footlight MT Light" pitchFamily="18" charset="0"/>
              </a:rPr>
              <a:t> yang </a:t>
            </a:r>
            <a:r>
              <a:rPr lang="en-US" sz="2200" dirty="0" err="1" smtClean="0">
                <a:latin typeface="Footlight MT Light" pitchFamily="18" charset="0"/>
              </a:rPr>
              <a:t>membeli</a:t>
            </a:r>
            <a:r>
              <a:rPr lang="en-US" sz="2200" dirty="0" smtClean="0">
                <a:latin typeface="Footlight MT Light" pitchFamily="18" charset="0"/>
              </a:rPr>
              <a:t> </a:t>
            </a:r>
            <a:r>
              <a:rPr lang="en-US" sz="2200" dirty="0" err="1" smtClean="0">
                <a:latin typeface="Footlight MT Light" pitchFamily="18" charset="0"/>
              </a:rPr>
              <a:t>suatu</a:t>
            </a:r>
            <a:r>
              <a:rPr lang="en-US" sz="2200" dirty="0" smtClean="0">
                <a:latin typeface="Footlight MT Light" pitchFamily="18" charset="0"/>
              </a:rPr>
              <a:t> </a:t>
            </a:r>
            <a:r>
              <a:rPr lang="en-US" sz="2200" dirty="0" err="1" smtClean="0">
                <a:latin typeface="Footlight MT Light" pitchFamily="18" charset="0"/>
              </a:rPr>
              <a:t>produk</a:t>
            </a:r>
            <a:r>
              <a:rPr lang="en-US" sz="2200" dirty="0" smtClean="0">
                <a:latin typeface="Footlight MT Light" pitchFamily="18" charset="0"/>
              </a:rPr>
              <a:t>, </a:t>
            </a:r>
            <a:r>
              <a:rPr lang="en-US" sz="2200" dirty="0" err="1" smtClean="0">
                <a:latin typeface="Footlight MT Light" pitchFamily="18" charset="0"/>
              </a:rPr>
              <a:t>psikografis</a:t>
            </a:r>
            <a:r>
              <a:rPr lang="en-US" sz="2200" dirty="0" smtClean="0">
                <a:latin typeface="Footlight MT Light" pitchFamily="18" charset="0"/>
              </a:rPr>
              <a:t> </a:t>
            </a:r>
            <a:r>
              <a:rPr lang="en-US" sz="2200" dirty="0" err="1" smtClean="0">
                <a:latin typeface="Footlight MT Light" pitchFamily="18" charset="0"/>
              </a:rPr>
              <a:t>menekankan</a:t>
            </a:r>
            <a:r>
              <a:rPr lang="en-US" sz="2200" dirty="0" smtClean="0">
                <a:latin typeface="Footlight MT Light" pitchFamily="18" charset="0"/>
              </a:rPr>
              <a:t> </a:t>
            </a:r>
            <a:r>
              <a:rPr lang="en-US" sz="2200" dirty="0" err="1" smtClean="0">
                <a:latin typeface="Footlight MT Light" pitchFamily="18" charset="0"/>
              </a:rPr>
              <a:t>pada</a:t>
            </a:r>
            <a:r>
              <a:rPr lang="en-US" sz="2200" dirty="0" smtClean="0">
                <a:latin typeface="Footlight MT Light" pitchFamily="18" charset="0"/>
              </a:rPr>
              <a:t> </a:t>
            </a:r>
            <a:r>
              <a:rPr lang="en-US" sz="2200" dirty="0" err="1" smtClean="0">
                <a:latin typeface="Footlight MT Light" pitchFamily="18" charset="0"/>
              </a:rPr>
              <a:t>penjelasan</a:t>
            </a:r>
            <a:r>
              <a:rPr lang="en-US" sz="2200" dirty="0" smtClean="0">
                <a:latin typeface="Footlight MT Light" pitchFamily="18" charset="0"/>
              </a:rPr>
              <a:t> </a:t>
            </a:r>
            <a:r>
              <a:rPr lang="en-US" sz="2200" dirty="0" err="1" smtClean="0">
                <a:latin typeface="Footlight MT Light" pitchFamily="18" charset="0"/>
              </a:rPr>
              <a:t>mengapa</a:t>
            </a:r>
            <a:r>
              <a:rPr lang="en-US" sz="2200" dirty="0" smtClean="0">
                <a:latin typeface="Footlight MT Light" pitchFamily="18" charset="0"/>
              </a:rPr>
              <a:t> </a:t>
            </a:r>
            <a:r>
              <a:rPr lang="en-US" sz="2200" dirty="0" err="1" smtClean="0">
                <a:latin typeface="Footlight MT Light" pitchFamily="18" charset="0"/>
              </a:rPr>
              <a:t>produk</a:t>
            </a:r>
            <a:r>
              <a:rPr lang="en-US" sz="2200" dirty="0" smtClean="0">
                <a:latin typeface="Footlight MT Light" pitchFamily="18" charset="0"/>
              </a:rPr>
              <a:t> </a:t>
            </a:r>
            <a:r>
              <a:rPr lang="en-US" sz="2200" dirty="0" err="1" smtClean="0">
                <a:latin typeface="Footlight MT Light" pitchFamily="18" charset="0"/>
              </a:rPr>
              <a:t>tersebut</a:t>
            </a:r>
            <a:r>
              <a:rPr lang="en-US" sz="2200" dirty="0" smtClean="0">
                <a:latin typeface="Footlight MT Light" pitchFamily="18" charset="0"/>
              </a:rPr>
              <a:t> </a:t>
            </a:r>
            <a:r>
              <a:rPr lang="en-US" sz="2200" dirty="0" err="1" smtClean="0">
                <a:latin typeface="Footlight MT Light" pitchFamily="18" charset="0"/>
              </a:rPr>
              <a:t>dibeli</a:t>
            </a:r>
            <a:r>
              <a:rPr lang="en-US" sz="2200" dirty="0" smtClean="0">
                <a:latin typeface="Footlight MT Light" pitchFamily="18" charset="0"/>
              </a:rPr>
              <a:t>. </a:t>
            </a:r>
          </a:p>
          <a:p>
            <a:pPr marL="95250" indent="-95250" algn="just" eaLnBrk="1" hangingPunct="1">
              <a:lnSpc>
                <a:spcPct val="150000"/>
              </a:lnSpc>
              <a:spcBef>
                <a:spcPts val="0"/>
              </a:spcBef>
              <a:buFont typeface="Wingdings 2" pitchFamily="18" charset="2"/>
              <a:buNone/>
              <a:defRPr/>
            </a:pPr>
            <a:r>
              <a:rPr lang="en-US" sz="2200" dirty="0" smtClean="0">
                <a:latin typeface="Footlight MT Light" pitchFamily="18" charset="0"/>
              </a:rPr>
              <a:t>     </a:t>
            </a:r>
            <a:r>
              <a:rPr lang="en-US" sz="2200" dirty="0" err="1" smtClean="0">
                <a:latin typeface="Footlight MT Light" pitchFamily="18" charset="0"/>
              </a:rPr>
              <a:t>Sangat</a:t>
            </a:r>
            <a:r>
              <a:rPr lang="en-US" sz="2200" dirty="0" smtClean="0">
                <a:latin typeface="Footlight MT Light" pitchFamily="18" charset="0"/>
              </a:rPr>
              <a:t> </a:t>
            </a:r>
            <a:r>
              <a:rPr lang="en-US" sz="2200" dirty="0" err="1" smtClean="0">
                <a:latin typeface="Footlight MT Light" pitchFamily="18" charset="0"/>
              </a:rPr>
              <a:t>penting</a:t>
            </a:r>
            <a:r>
              <a:rPr lang="en-US" sz="2200" dirty="0" smtClean="0">
                <a:latin typeface="Footlight MT Light" pitchFamily="18" charset="0"/>
              </a:rPr>
              <a:t> </a:t>
            </a:r>
            <a:r>
              <a:rPr lang="en-US" sz="2200" dirty="0" err="1" smtClean="0">
                <a:latin typeface="Footlight MT Light" pitchFamily="18" charset="0"/>
              </a:rPr>
              <a:t>untuk</a:t>
            </a:r>
            <a:r>
              <a:rPr lang="en-US" sz="2200" dirty="0" smtClean="0">
                <a:latin typeface="Footlight MT Light" pitchFamily="18" charset="0"/>
              </a:rPr>
              <a:t> </a:t>
            </a:r>
            <a:r>
              <a:rPr lang="en-US" sz="2200" dirty="0" err="1" smtClean="0">
                <a:latin typeface="Footlight MT Light" pitchFamily="18" charset="0"/>
              </a:rPr>
              <a:t>meneliti</a:t>
            </a:r>
            <a:r>
              <a:rPr lang="en-US" sz="2200" dirty="0" smtClean="0">
                <a:latin typeface="Footlight MT Light" pitchFamily="18" charset="0"/>
              </a:rPr>
              <a:t> </a:t>
            </a:r>
            <a:r>
              <a:rPr lang="en-US" sz="2200" dirty="0" err="1" smtClean="0">
                <a:latin typeface="Footlight MT Light" pitchFamily="18" charset="0"/>
              </a:rPr>
              <a:t>faktor</a:t>
            </a:r>
            <a:r>
              <a:rPr lang="en-US" sz="2200" dirty="0" smtClean="0">
                <a:latin typeface="Footlight MT Light" pitchFamily="18" charset="0"/>
              </a:rPr>
              <a:t> </a:t>
            </a:r>
            <a:r>
              <a:rPr lang="en-US" sz="2200" dirty="0" err="1" smtClean="0">
                <a:latin typeface="Footlight MT Light" pitchFamily="18" charset="0"/>
              </a:rPr>
              <a:t>psikografis</a:t>
            </a:r>
            <a:r>
              <a:rPr lang="en-US" sz="2200" dirty="0" smtClean="0">
                <a:latin typeface="Footlight MT Light" pitchFamily="18" charset="0"/>
              </a:rPr>
              <a:t> </a:t>
            </a:r>
            <a:r>
              <a:rPr lang="en-US" sz="2200" dirty="0" err="1" smtClean="0">
                <a:latin typeface="Footlight MT Light" pitchFamily="18" charset="0"/>
              </a:rPr>
              <a:t>termasuk</a:t>
            </a:r>
            <a:r>
              <a:rPr lang="en-US" sz="2200" dirty="0" smtClean="0">
                <a:latin typeface="Footlight MT Light" pitchFamily="18" charset="0"/>
              </a:rPr>
              <a:t> </a:t>
            </a:r>
            <a:r>
              <a:rPr lang="en-US" sz="2200" dirty="0" err="1" smtClean="0">
                <a:latin typeface="Footlight MT Light" pitchFamily="18" charset="0"/>
              </a:rPr>
              <a:t>kepercayaan</a:t>
            </a:r>
            <a:r>
              <a:rPr lang="en-US" sz="2200" dirty="0" smtClean="0">
                <a:latin typeface="Footlight MT Light" pitchFamily="18" charset="0"/>
              </a:rPr>
              <a:t> </a:t>
            </a:r>
            <a:r>
              <a:rPr lang="en-US" sz="2200" dirty="0" err="1" smtClean="0">
                <a:latin typeface="Footlight MT Light" pitchFamily="18" charset="0"/>
              </a:rPr>
              <a:t>dan</a:t>
            </a:r>
            <a:r>
              <a:rPr lang="en-US" sz="2200" dirty="0" smtClean="0">
                <a:latin typeface="Footlight MT Light" pitchFamily="18" charset="0"/>
              </a:rPr>
              <a:t> </a:t>
            </a:r>
            <a:r>
              <a:rPr lang="en-US" sz="2200" dirty="0" err="1" smtClean="0">
                <a:latin typeface="Footlight MT Light" pitchFamily="18" charset="0"/>
              </a:rPr>
              <a:t>nilai</a:t>
            </a:r>
            <a:r>
              <a:rPr lang="en-US" sz="2200" dirty="0" smtClean="0">
                <a:latin typeface="Footlight MT Light" pitchFamily="18" charset="0"/>
              </a:rPr>
              <a:t> </a:t>
            </a:r>
            <a:r>
              <a:rPr lang="en-US" sz="2200" dirty="0" err="1" smtClean="0">
                <a:latin typeface="Footlight MT Light" pitchFamily="18" charset="0"/>
              </a:rPr>
              <a:t>karena</a:t>
            </a:r>
            <a:r>
              <a:rPr lang="en-US" sz="2200" dirty="0" smtClean="0">
                <a:latin typeface="Footlight MT Light" pitchFamily="18" charset="0"/>
              </a:rPr>
              <a:t> </a:t>
            </a:r>
            <a:r>
              <a:rPr lang="en-US" sz="2200" dirty="0" err="1" smtClean="0">
                <a:latin typeface="Footlight MT Light" pitchFamily="18" charset="0"/>
              </a:rPr>
              <a:t>kesuksesan</a:t>
            </a:r>
            <a:r>
              <a:rPr lang="en-US" sz="2200" dirty="0" smtClean="0">
                <a:latin typeface="Footlight MT Light" pitchFamily="18" charset="0"/>
              </a:rPr>
              <a:t> </a:t>
            </a:r>
            <a:r>
              <a:rPr lang="en-US" sz="2200" dirty="0" err="1" smtClean="0">
                <a:latin typeface="Footlight MT Light" pitchFamily="18" charset="0"/>
              </a:rPr>
              <a:t>industri</a:t>
            </a:r>
            <a:r>
              <a:rPr lang="en-US" sz="2200" dirty="0" smtClean="0">
                <a:latin typeface="Footlight MT Light" pitchFamily="18" charset="0"/>
              </a:rPr>
              <a:t> </a:t>
            </a:r>
            <a:r>
              <a:rPr lang="en-US" sz="2200" dirty="0" err="1" smtClean="0">
                <a:latin typeface="Footlight MT Light" pitchFamily="18" charset="0"/>
              </a:rPr>
              <a:t>organik</a:t>
            </a:r>
            <a:r>
              <a:rPr lang="en-US" sz="2200" dirty="0" smtClean="0">
                <a:latin typeface="Footlight MT Light" pitchFamily="18" charset="0"/>
              </a:rPr>
              <a:t> </a:t>
            </a:r>
            <a:r>
              <a:rPr lang="en-US" sz="2200" dirty="0" err="1" smtClean="0">
                <a:latin typeface="Footlight MT Light" pitchFamily="18" charset="0"/>
              </a:rPr>
              <a:t>akan</a:t>
            </a:r>
            <a:r>
              <a:rPr lang="en-US" sz="2200" dirty="0" smtClean="0">
                <a:latin typeface="Footlight MT Light" pitchFamily="18" charset="0"/>
              </a:rPr>
              <a:t> </a:t>
            </a:r>
            <a:r>
              <a:rPr lang="en-US" sz="2200" dirty="0" err="1" smtClean="0">
                <a:latin typeface="Footlight MT Light" pitchFamily="18" charset="0"/>
              </a:rPr>
              <a:t>bergantung</a:t>
            </a:r>
            <a:r>
              <a:rPr lang="en-US" sz="2200" dirty="0" smtClean="0">
                <a:latin typeface="Footlight MT Light" pitchFamily="18" charset="0"/>
              </a:rPr>
              <a:t> </a:t>
            </a:r>
            <a:r>
              <a:rPr lang="en-US" sz="2200" dirty="0" err="1" smtClean="0">
                <a:latin typeface="Footlight MT Light" pitchFamily="18" charset="0"/>
              </a:rPr>
              <a:t>pada</a:t>
            </a:r>
            <a:r>
              <a:rPr lang="en-US" sz="2200" dirty="0" smtClean="0">
                <a:latin typeface="Footlight MT Light" pitchFamily="18" charset="0"/>
              </a:rPr>
              <a:t> </a:t>
            </a:r>
            <a:r>
              <a:rPr lang="en-US" sz="2200" dirty="0" err="1" smtClean="0">
                <a:latin typeface="Footlight MT Light" pitchFamily="18" charset="0"/>
              </a:rPr>
              <a:t>tingkat</a:t>
            </a:r>
            <a:r>
              <a:rPr lang="en-US" sz="2200" dirty="0" smtClean="0">
                <a:latin typeface="Footlight MT Light" pitchFamily="18" charset="0"/>
              </a:rPr>
              <a:t> </a:t>
            </a:r>
            <a:r>
              <a:rPr lang="en-US" sz="2200" dirty="0" err="1" smtClean="0">
                <a:latin typeface="Footlight MT Light" pitchFamily="18" charset="0"/>
              </a:rPr>
              <a:t>kemampuan</a:t>
            </a:r>
            <a:r>
              <a:rPr lang="en-US" sz="2200" dirty="0" smtClean="0">
                <a:latin typeface="Footlight MT Light" pitchFamily="18" charset="0"/>
              </a:rPr>
              <a:t> </a:t>
            </a:r>
            <a:r>
              <a:rPr lang="en-US" sz="2200" dirty="0" err="1" smtClean="0">
                <a:latin typeface="Footlight MT Light" pitchFamily="18" charset="0"/>
              </a:rPr>
              <a:t>memobilisasi</a:t>
            </a:r>
            <a:r>
              <a:rPr lang="en-US" sz="2200" dirty="0" smtClean="0">
                <a:latin typeface="Footlight MT Light" pitchFamily="18" charset="0"/>
              </a:rPr>
              <a:t> </a:t>
            </a:r>
            <a:r>
              <a:rPr lang="en-US" sz="2200" dirty="0" err="1" smtClean="0">
                <a:latin typeface="Footlight MT Light" pitchFamily="18" charset="0"/>
              </a:rPr>
              <a:t>konsumen</a:t>
            </a:r>
            <a:r>
              <a:rPr lang="en-US" sz="2200" dirty="0" smtClean="0">
                <a:latin typeface="Footlight MT Light" pitchFamily="18" charset="0"/>
              </a:rPr>
              <a:t> </a:t>
            </a:r>
            <a:r>
              <a:rPr lang="en-US" sz="2200" dirty="0" err="1" smtClean="0">
                <a:latin typeface="Footlight MT Light" pitchFamily="18" charset="0"/>
              </a:rPr>
              <a:t>untuk</a:t>
            </a:r>
            <a:r>
              <a:rPr lang="en-US" sz="2200" dirty="0" smtClean="0">
                <a:latin typeface="Footlight MT Light" pitchFamily="18" charset="0"/>
              </a:rPr>
              <a:t> </a:t>
            </a:r>
            <a:r>
              <a:rPr lang="en-US" sz="2200" dirty="0" err="1" smtClean="0">
                <a:latin typeface="Footlight MT Light" pitchFamily="18" charset="0"/>
              </a:rPr>
              <a:t>menerima</a:t>
            </a:r>
            <a:r>
              <a:rPr lang="en-US" sz="2200" dirty="0" smtClean="0">
                <a:latin typeface="Footlight MT Light" pitchFamily="18" charset="0"/>
              </a:rPr>
              <a:t> </a:t>
            </a:r>
            <a:r>
              <a:rPr lang="en-US" sz="2200" dirty="0" err="1" smtClean="0">
                <a:latin typeface="Footlight MT Light" pitchFamily="18" charset="0"/>
              </a:rPr>
              <a:t>produk</a:t>
            </a:r>
            <a:r>
              <a:rPr lang="en-US" sz="2200" dirty="0" smtClean="0">
                <a:latin typeface="Footlight MT Light" pitchFamily="18" charset="0"/>
              </a:rPr>
              <a:t> </a:t>
            </a:r>
            <a:r>
              <a:rPr lang="en-US" sz="2200" dirty="0" err="1" smtClean="0">
                <a:latin typeface="Footlight MT Light" pitchFamily="18" charset="0"/>
              </a:rPr>
              <a:t>organik</a:t>
            </a:r>
            <a:r>
              <a:rPr lang="en-US" sz="2200" dirty="0" smtClean="0">
                <a:latin typeface="Footlight MT Light" pitchFamily="18" charset="0"/>
              </a:rPr>
              <a:t> (Lea &amp; </a:t>
            </a:r>
            <a:r>
              <a:rPr lang="en-US" sz="2200" dirty="0" err="1" smtClean="0">
                <a:latin typeface="Footlight MT Light" pitchFamily="18" charset="0"/>
              </a:rPr>
              <a:t>Worsley</a:t>
            </a:r>
            <a:r>
              <a:rPr lang="en-US" sz="2200" dirty="0" smtClean="0">
                <a:latin typeface="Footlight MT Light" pitchFamily="18" charset="0"/>
              </a:rPr>
              <a:t>, 2005).</a:t>
            </a:r>
          </a:p>
          <a:p>
            <a:pPr marL="95250" indent="-95250" algn="just" eaLnBrk="1" hangingPunct="1">
              <a:lnSpc>
                <a:spcPct val="150000"/>
              </a:lnSpc>
              <a:spcBef>
                <a:spcPts val="0"/>
              </a:spcBef>
              <a:buFont typeface="Wingdings 2" pitchFamily="18" charset="2"/>
              <a:buNone/>
              <a:defRPr/>
            </a:pPr>
            <a:r>
              <a:rPr lang="en-US" sz="2200" dirty="0" smtClean="0">
                <a:latin typeface="Footlight MT Light" pitchFamily="18" charset="0"/>
              </a:rPr>
              <a:t>     </a:t>
            </a:r>
            <a:r>
              <a:rPr lang="en-US" sz="2200" dirty="0" err="1" smtClean="0">
                <a:latin typeface="Footlight MT Light" pitchFamily="18" charset="0"/>
              </a:rPr>
              <a:t>Kepribadian</a:t>
            </a:r>
            <a:r>
              <a:rPr lang="en-US" sz="2200" dirty="0" smtClean="0">
                <a:latin typeface="Footlight MT Light" pitchFamily="18" charset="0"/>
              </a:rPr>
              <a:t> </a:t>
            </a:r>
            <a:r>
              <a:rPr lang="en-US" sz="2200" dirty="0" err="1" smtClean="0">
                <a:latin typeface="Footlight MT Light" pitchFamily="18" charset="0"/>
              </a:rPr>
              <a:t>dalam</a:t>
            </a:r>
            <a:r>
              <a:rPr lang="en-US" sz="2200" dirty="0" smtClean="0">
                <a:latin typeface="Footlight MT Light" pitchFamily="18" charset="0"/>
              </a:rPr>
              <a:t> </a:t>
            </a:r>
            <a:r>
              <a:rPr lang="en-US" sz="2200" dirty="0" err="1" smtClean="0">
                <a:latin typeface="Footlight MT Light" pitchFamily="18" charset="0"/>
              </a:rPr>
              <a:t>bidang</a:t>
            </a:r>
            <a:r>
              <a:rPr lang="en-US" sz="2200" dirty="0" smtClean="0">
                <a:latin typeface="Footlight MT Light" pitchFamily="18" charset="0"/>
              </a:rPr>
              <a:t> </a:t>
            </a:r>
            <a:r>
              <a:rPr lang="en-US" sz="2200" dirty="0" err="1" smtClean="0">
                <a:latin typeface="Footlight MT Light" pitchFamily="18" charset="0"/>
              </a:rPr>
              <a:t>pemasaran</a:t>
            </a:r>
            <a:r>
              <a:rPr lang="en-US" sz="2200" dirty="0" smtClean="0">
                <a:latin typeface="Footlight MT Light" pitchFamily="18" charset="0"/>
              </a:rPr>
              <a:t> </a:t>
            </a:r>
            <a:r>
              <a:rPr lang="en-US" sz="2200" dirty="0" err="1" smtClean="0">
                <a:latin typeface="Footlight MT Light" pitchFamily="18" charset="0"/>
              </a:rPr>
              <a:t>memiliki</a:t>
            </a:r>
            <a:r>
              <a:rPr lang="en-US" sz="2200" dirty="0" smtClean="0">
                <a:latin typeface="Footlight MT Light" pitchFamily="18" charset="0"/>
              </a:rPr>
              <a:t> </a:t>
            </a:r>
            <a:r>
              <a:rPr lang="en-US" sz="2200" dirty="0" err="1" smtClean="0">
                <a:latin typeface="Footlight MT Light" pitchFamily="18" charset="0"/>
              </a:rPr>
              <a:t>arti</a:t>
            </a:r>
            <a:r>
              <a:rPr lang="en-US" sz="2200" dirty="0" smtClean="0">
                <a:latin typeface="Footlight MT Light" pitchFamily="18" charset="0"/>
              </a:rPr>
              <a:t> </a:t>
            </a:r>
            <a:r>
              <a:rPr lang="en-US" sz="2200" dirty="0" err="1" smtClean="0">
                <a:latin typeface="Footlight MT Light" pitchFamily="18" charset="0"/>
              </a:rPr>
              <a:t>sebagai</a:t>
            </a:r>
            <a:r>
              <a:rPr lang="en-US" sz="2200" dirty="0" smtClean="0">
                <a:latin typeface="Footlight MT Light" pitchFamily="18" charset="0"/>
              </a:rPr>
              <a:t> </a:t>
            </a:r>
            <a:r>
              <a:rPr lang="en-US" sz="2200" dirty="0" err="1" smtClean="0">
                <a:latin typeface="Footlight MT Light" pitchFamily="18" charset="0"/>
              </a:rPr>
              <a:t>respon</a:t>
            </a:r>
            <a:r>
              <a:rPr lang="en-US" sz="2200" dirty="0" smtClean="0">
                <a:latin typeface="Footlight MT Light" pitchFamily="18" charset="0"/>
              </a:rPr>
              <a:t> yang </a:t>
            </a:r>
            <a:r>
              <a:rPr lang="en-US" sz="2200" dirty="0" err="1" smtClean="0">
                <a:latin typeface="Footlight MT Light" pitchFamily="18" charset="0"/>
              </a:rPr>
              <a:t>konsisten</a:t>
            </a:r>
            <a:r>
              <a:rPr lang="en-US" sz="2200" dirty="0" smtClean="0">
                <a:latin typeface="Footlight MT Light" pitchFamily="18" charset="0"/>
              </a:rPr>
              <a:t> </a:t>
            </a:r>
            <a:r>
              <a:rPr lang="en-US" sz="2200" dirty="0" err="1" smtClean="0">
                <a:latin typeface="Footlight MT Light" pitchFamily="18" charset="0"/>
              </a:rPr>
              <a:t>terhadap</a:t>
            </a:r>
            <a:r>
              <a:rPr lang="en-US" sz="2200" dirty="0" smtClean="0">
                <a:latin typeface="Footlight MT Light" pitchFamily="18" charset="0"/>
              </a:rPr>
              <a:t> </a:t>
            </a:r>
            <a:r>
              <a:rPr lang="en-US" sz="2200" dirty="0" err="1" smtClean="0">
                <a:latin typeface="Footlight MT Light" pitchFamily="18" charset="0"/>
              </a:rPr>
              <a:t>pengaruh</a:t>
            </a:r>
            <a:r>
              <a:rPr lang="en-US" sz="2200" dirty="0" smtClean="0">
                <a:latin typeface="Footlight MT Light" pitchFamily="18" charset="0"/>
              </a:rPr>
              <a:t> </a:t>
            </a:r>
            <a:r>
              <a:rPr lang="en-US" sz="2200" dirty="0" err="1" smtClean="0">
                <a:latin typeface="Footlight MT Light" pitchFamily="18" charset="0"/>
              </a:rPr>
              <a:t>lingkungan</a:t>
            </a:r>
            <a:r>
              <a:rPr lang="en-US" sz="2200" dirty="0" smtClean="0">
                <a:latin typeface="Footlight MT Light" pitchFamily="18" charset="0"/>
              </a:rPr>
              <a:t>. </a:t>
            </a:r>
            <a:r>
              <a:rPr lang="en-US" sz="2200" dirty="0" err="1" smtClean="0">
                <a:latin typeface="Footlight MT Light" pitchFamily="18" charset="0"/>
              </a:rPr>
              <a:t>Kepribadian</a:t>
            </a:r>
            <a:r>
              <a:rPr lang="en-US" sz="2200" dirty="0" smtClean="0">
                <a:latin typeface="Footlight MT Light" pitchFamily="18" charset="0"/>
              </a:rPr>
              <a:t> </a:t>
            </a:r>
            <a:r>
              <a:rPr lang="en-US" sz="2200" dirty="0" err="1" smtClean="0">
                <a:latin typeface="Footlight MT Light" pitchFamily="18" charset="0"/>
              </a:rPr>
              <a:t>adalah</a:t>
            </a:r>
            <a:r>
              <a:rPr lang="en-US" sz="2200" dirty="0" smtClean="0">
                <a:latin typeface="Footlight MT Light" pitchFamily="18" charset="0"/>
              </a:rPr>
              <a:t> </a:t>
            </a:r>
            <a:r>
              <a:rPr lang="en-US" sz="2200" dirty="0" err="1" smtClean="0">
                <a:latin typeface="Footlight MT Light" pitchFamily="18" charset="0"/>
              </a:rPr>
              <a:t>tampilan</a:t>
            </a:r>
            <a:r>
              <a:rPr lang="en-US" sz="2200" dirty="0" smtClean="0">
                <a:latin typeface="Footlight MT Light" pitchFamily="18" charset="0"/>
              </a:rPr>
              <a:t> </a:t>
            </a:r>
            <a:r>
              <a:rPr lang="en-US" sz="2200" dirty="0" err="1" smtClean="0">
                <a:latin typeface="Footlight MT Light" pitchFamily="18" charset="0"/>
              </a:rPr>
              <a:t>psikologi</a:t>
            </a:r>
            <a:r>
              <a:rPr lang="en-US" sz="2200" dirty="0" smtClean="0">
                <a:latin typeface="Footlight MT Light" pitchFamily="18" charset="0"/>
              </a:rPr>
              <a:t> </a:t>
            </a:r>
            <a:r>
              <a:rPr lang="en-US" sz="2200" dirty="0" err="1" smtClean="0">
                <a:latin typeface="Footlight MT Light" pitchFamily="18" charset="0"/>
              </a:rPr>
              <a:t>individu</a:t>
            </a:r>
            <a:r>
              <a:rPr lang="en-US" sz="2200" dirty="0" smtClean="0">
                <a:latin typeface="Footlight MT Light" pitchFamily="18" charset="0"/>
              </a:rPr>
              <a:t> yang </a:t>
            </a:r>
            <a:r>
              <a:rPr lang="en-US" sz="2200" dirty="0" err="1" smtClean="0">
                <a:latin typeface="Footlight MT Light" pitchFamily="18" charset="0"/>
              </a:rPr>
              <a:t>unik</a:t>
            </a:r>
            <a:r>
              <a:rPr lang="en-US" sz="2200" dirty="0" smtClean="0">
                <a:latin typeface="Footlight MT Light" pitchFamily="18" charset="0"/>
              </a:rPr>
              <a:t> </a:t>
            </a:r>
            <a:r>
              <a:rPr lang="en-US" sz="2200" dirty="0" err="1" smtClean="0">
                <a:latin typeface="Footlight MT Light" pitchFamily="18" charset="0"/>
              </a:rPr>
              <a:t>dimana</a:t>
            </a:r>
            <a:r>
              <a:rPr lang="en-US" sz="2200" dirty="0" smtClean="0">
                <a:latin typeface="Footlight MT Light" pitchFamily="18" charset="0"/>
              </a:rPr>
              <a:t> </a:t>
            </a:r>
            <a:r>
              <a:rPr lang="en-US" sz="2200" dirty="0" err="1" smtClean="0">
                <a:latin typeface="Footlight MT Light" pitchFamily="18" charset="0"/>
              </a:rPr>
              <a:t>mempengaruhi</a:t>
            </a:r>
            <a:r>
              <a:rPr lang="en-US" sz="2200" dirty="0" smtClean="0">
                <a:latin typeface="Footlight MT Light" pitchFamily="18" charset="0"/>
              </a:rPr>
              <a:t> </a:t>
            </a:r>
            <a:r>
              <a:rPr lang="en-US" sz="2200" dirty="0" err="1" smtClean="0">
                <a:latin typeface="Footlight MT Light" pitchFamily="18" charset="0"/>
              </a:rPr>
              <a:t>secara</a:t>
            </a:r>
            <a:r>
              <a:rPr lang="en-US" sz="2200" dirty="0" smtClean="0">
                <a:latin typeface="Footlight MT Light" pitchFamily="18" charset="0"/>
              </a:rPr>
              <a:t> </a:t>
            </a:r>
            <a:r>
              <a:rPr lang="en-US" sz="2200" dirty="0" err="1" smtClean="0">
                <a:latin typeface="Footlight MT Light" pitchFamily="18" charset="0"/>
              </a:rPr>
              <a:t>konsisten</a:t>
            </a:r>
            <a:r>
              <a:rPr lang="en-US" sz="2200" dirty="0" smtClean="0">
                <a:latin typeface="Footlight MT Light" pitchFamily="18" charset="0"/>
              </a:rPr>
              <a:t> </a:t>
            </a:r>
            <a:r>
              <a:rPr lang="en-US" sz="2200" dirty="0" err="1" smtClean="0">
                <a:latin typeface="Footlight MT Light" pitchFamily="18" charset="0"/>
              </a:rPr>
              <a:t>bagaimana</a:t>
            </a:r>
            <a:r>
              <a:rPr lang="en-US" sz="2200" dirty="0" smtClean="0">
                <a:latin typeface="Footlight MT Light" pitchFamily="18" charset="0"/>
              </a:rPr>
              <a:t> </a:t>
            </a:r>
            <a:r>
              <a:rPr lang="en-US" sz="2200" dirty="0" err="1" smtClean="0">
                <a:latin typeface="Footlight MT Light" pitchFamily="18" charset="0"/>
              </a:rPr>
              <a:t>seseorang</a:t>
            </a:r>
            <a:r>
              <a:rPr lang="en-US" sz="2200" dirty="0" smtClean="0">
                <a:latin typeface="Footlight MT Light" pitchFamily="18" charset="0"/>
              </a:rPr>
              <a:t> </a:t>
            </a:r>
            <a:r>
              <a:rPr lang="en-US" sz="2200" dirty="0" err="1" smtClean="0">
                <a:latin typeface="Footlight MT Light" pitchFamily="18" charset="0"/>
              </a:rPr>
              <a:t>merespon</a:t>
            </a:r>
            <a:r>
              <a:rPr lang="en-US" sz="2200" dirty="0" smtClean="0">
                <a:latin typeface="Footlight MT Light" pitchFamily="18" charset="0"/>
              </a:rPr>
              <a:t> </a:t>
            </a:r>
            <a:r>
              <a:rPr lang="en-US" sz="2200" dirty="0" err="1" smtClean="0">
                <a:latin typeface="Footlight MT Light" pitchFamily="18" charset="0"/>
              </a:rPr>
              <a:t>lingkungannya</a:t>
            </a:r>
            <a:r>
              <a:rPr lang="en-US" sz="2200" dirty="0" smtClean="0">
                <a:latin typeface="Footlight MT Light" pitchFamily="18" charset="0"/>
              </a:rPr>
              <a:t>.</a:t>
            </a:r>
          </a:p>
          <a:p>
            <a:pPr algn="just" eaLnBrk="1" hangingPunct="1">
              <a:lnSpc>
                <a:spcPct val="150000"/>
              </a:lnSpc>
              <a:spcBef>
                <a:spcPts val="0"/>
              </a:spcBef>
              <a:buFont typeface="Wingdings 2" pitchFamily="18" charset="2"/>
              <a:buNone/>
              <a:defRPr/>
            </a:pPr>
            <a:r>
              <a:rPr lang="en-US" sz="2200" dirty="0" smtClean="0">
                <a:latin typeface="Footlight MT Light" pitchFamily="18" charset="0"/>
              </a:rPr>
              <a:t/>
            </a:r>
            <a:br>
              <a:rPr lang="en-US" sz="2200" dirty="0" smtClean="0">
                <a:latin typeface="Footlight MT Light" pitchFamily="18" charset="0"/>
              </a:rPr>
            </a:br>
            <a:endParaRPr lang="en-US" sz="2200" dirty="0" smtClean="0">
              <a:latin typeface="Footlight MT Light" pitchFamily="18" charset="0"/>
            </a:endParaRPr>
          </a:p>
          <a:p>
            <a:pPr eaLnBrk="1" hangingPunct="1">
              <a:lnSpc>
                <a:spcPct val="150000"/>
              </a:lnSpc>
              <a:spcBef>
                <a:spcPts val="0"/>
              </a:spcBef>
              <a:buFont typeface="Wingdings 2" pitchFamily="18" charset="2"/>
              <a:buNone/>
              <a:defRPr/>
            </a:pPr>
            <a:endParaRPr lang="en-US" sz="22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1438" y="34925"/>
            <a:ext cx="7239000" cy="393700"/>
          </a:xfrm>
        </p:spPr>
        <p:txBody>
          <a:bodyPr/>
          <a:lstStyle/>
          <a:p>
            <a:pPr algn="l" eaLnBrk="1" hangingPunct="1"/>
            <a:r>
              <a:rPr lang="en-US" sz="1400" i="1" smtClean="0">
                <a:solidFill>
                  <a:srgbClr val="FF0000"/>
                </a:solidFill>
              </a:rPr>
              <a:t>A. Individual Determinants of Consumer Behavior (4):</a:t>
            </a:r>
            <a:endParaRPr lang="en-US" sz="1400" smtClean="0"/>
          </a:p>
        </p:txBody>
      </p:sp>
      <p:sp>
        <p:nvSpPr>
          <p:cNvPr id="25603" name="Content Placeholder 2"/>
          <p:cNvSpPr>
            <a:spLocks noGrp="1"/>
          </p:cNvSpPr>
          <p:nvPr>
            <p:ph idx="1"/>
          </p:nvPr>
        </p:nvSpPr>
        <p:spPr>
          <a:xfrm>
            <a:off x="-71438" y="500063"/>
            <a:ext cx="9144001" cy="4846637"/>
          </a:xfrm>
        </p:spPr>
        <p:txBody>
          <a:bodyPr/>
          <a:lstStyle/>
          <a:p>
            <a:pPr algn="just" eaLnBrk="1" hangingPunct="1">
              <a:lnSpc>
                <a:spcPct val="150000"/>
              </a:lnSpc>
              <a:spcBef>
                <a:spcPct val="0"/>
              </a:spcBef>
              <a:buFont typeface="Wingdings 2" pitchFamily="18" charset="2"/>
              <a:buNone/>
              <a:tabLst>
                <a:tab pos="5105400" algn="l"/>
              </a:tabLst>
            </a:pPr>
            <a:r>
              <a:rPr lang="en-US" sz="2200" b="1" smtClean="0">
                <a:solidFill>
                  <a:srgbClr val="003300"/>
                </a:solidFill>
                <a:latin typeface="Footlight MT Light" pitchFamily="18" charset="0"/>
              </a:rPr>
              <a:t>2. Motivasi konsumen</a:t>
            </a:r>
          </a:p>
          <a:p>
            <a:pPr algn="just" eaLnBrk="1" hangingPunct="1">
              <a:lnSpc>
                <a:spcPct val="150000"/>
              </a:lnSpc>
              <a:spcBef>
                <a:spcPct val="0"/>
              </a:spcBef>
              <a:buFont typeface="Wingdings 2" pitchFamily="18" charset="2"/>
              <a:buNone/>
              <a:tabLst>
                <a:tab pos="5105400" algn="l"/>
              </a:tabLst>
            </a:pPr>
            <a:r>
              <a:rPr lang="en-US" sz="2200" smtClean="0">
                <a:latin typeface="Footlight MT Light" pitchFamily="18" charset="0"/>
              </a:rPr>
              <a:t>     Dalam menjawab pertanyaan mengenai mengapa seseorang membeli produk tertentu, hal ini berhubungan dengan motivasi seorang konsumen. </a:t>
            </a:r>
          </a:p>
          <a:p>
            <a:pPr algn="just" eaLnBrk="1" hangingPunct="1">
              <a:lnSpc>
                <a:spcPct val="150000"/>
              </a:lnSpc>
              <a:spcBef>
                <a:spcPct val="0"/>
              </a:spcBef>
              <a:buFont typeface="Wingdings 2" pitchFamily="18" charset="2"/>
              <a:buNone/>
              <a:tabLst>
                <a:tab pos="5105400" algn="l"/>
              </a:tabLst>
            </a:pPr>
            <a:r>
              <a:rPr lang="en-US" sz="2200" smtClean="0">
                <a:latin typeface="Footlight MT Light" pitchFamily="18" charset="0"/>
              </a:rPr>
              <a:t>    Motivasi konsumen mewakili dorongan untuk memuaskan kebutuhan baik yang bersifat fisiologis maupun psikologis melalui pembelian dan penggunaan suatu produk.</a:t>
            </a:r>
          </a:p>
          <a:p>
            <a:pPr algn="just" eaLnBrk="1" hangingPunct="1">
              <a:lnSpc>
                <a:spcPct val="150000"/>
              </a:lnSpc>
              <a:spcBef>
                <a:spcPct val="0"/>
              </a:spcBef>
              <a:buFont typeface="Wingdings 2" pitchFamily="18" charset="2"/>
              <a:buNone/>
              <a:tabLst>
                <a:tab pos="5105400" algn="l"/>
              </a:tabLst>
            </a:pPr>
            <a:r>
              <a:rPr lang="en-US" sz="2200" b="1" smtClean="0">
                <a:solidFill>
                  <a:srgbClr val="003300"/>
                </a:solidFill>
                <a:latin typeface="Footlight MT Light" pitchFamily="18" charset="0"/>
              </a:rPr>
              <a:t>3. Pengetahuan konsumen</a:t>
            </a:r>
          </a:p>
          <a:p>
            <a:pPr algn="just" eaLnBrk="1" hangingPunct="1">
              <a:lnSpc>
                <a:spcPct val="150000"/>
              </a:lnSpc>
              <a:spcBef>
                <a:spcPct val="0"/>
              </a:spcBef>
              <a:buFont typeface="Wingdings 2" pitchFamily="18" charset="2"/>
              <a:buNone/>
              <a:tabLst>
                <a:tab pos="5105400" algn="l"/>
              </a:tabLst>
            </a:pPr>
            <a:r>
              <a:rPr lang="en-US" sz="2200" smtClean="0">
                <a:latin typeface="Footlight MT Light" pitchFamily="18" charset="0"/>
              </a:rPr>
              <a:t>     Pengetahuan konsumen dapat diartikan sebagai himpunan dari jumlah total atas informasi yang dimemori yang relevan dengan pembelian produk dan penggunaan produk. Misalnya apakah makanan organik itu, kandungan nutrisi yang terdapat di dalamnya, manfaatnya bagi kesehatan, dan lain-lain.</a:t>
            </a:r>
          </a:p>
          <a:p>
            <a:pPr algn="just" eaLnBrk="1" hangingPunct="1">
              <a:lnSpc>
                <a:spcPct val="150000"/>
              </a:lnSpc>
              <a:spcBef>
                <a:spcPct val="0"/>
              </a:spcBef>
              <a:buFont typeface="Wingdings 2" pitchFamily="18" charset="2"/>
              <a:buNone/>
              <a:tabLst>
                <a:tab pos="5105400" algn="l"/>
              </a:tabLst>
            </a:pPr>
            <a:r>
              <a:rPr lang="en-US" sz="2200" smtClean="0">
                <a:latin typeface="Footlight MT Light" pitchFamily="18" charset="0"/>
              </a:rPr>
              <a:t/>
            </a:r>
            <a:br>
              <a:rPr lang="en-US" sz="2200" smtClean="0">
                <a:latin typeface="Footlight MT Light" pitchFamily="18" charset="0"/>
              </a:rPr>
            </a:br>
            <a:endParaRPr lang="en-US" sz="2200" smtClean="0">
              <a:latin typeface="Footlight MT Light" pitchFamily="18" charset="0"/>
            </a:endParaRPr>
          </a:p>
          <a:p>
            <a:pPr algn="just" eaLnBrk="1" hangingPunct="1">
              <a:lnSpc>
                <a:spcPct val="150000"/>
              </a:lnSpc>
              <a:spcBef>
                <a:spcPct val="0"/>
              </a:spcBef>
              <a:buFont typeface="Wingdings 2" pitchFamily="18" charset="2"/>
              <a:buNone/>
              <a:tabLst>
                <a:tab pos="5105400" algn="l"/>
              </a:tabLst>
            </a:pPr>
            <a:endParaRPr lang="en-US" sz="22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noGrp="1"/>
          </p:cNvSpPr>
          <p:nvPr>
            <p:ph idx="1"/>
          </p:nvPr>
        </p:nvSpPr>
        <p:spPr>
          <a:xfrm>
            <a:off x="214313" y="142875"/>
            <a:ext cx="8643937" cy="6357938"/>
          </a:xfrm>
        </p:spPr>
        <p:txBody>
          <a:bodyPr rtlCol="0">
            <a:noAutofit/>
          </a:bodyPr>
          <a:lstStyle/>
          <a:p>
            <a:pPr marL="533400" indent="-533400" algn="just" eaLnBrk="1" fontAlgn="auto" hangingPunct="1">
              <a:spcAft>
                <a:spcPts val="0"/>
              </a:spcAft>
              <a:buFont typeface="Wingdings 2" pitchFamily="18" charset="2"/>
              <a:buNone/>
              <a:defRPr/>
            </a:pPr>
            <a:r>
              <a:rPr lang="en-US" sz="2000" b="1" dirty="0" smtClean="0">
                <a:solidFill>
                  <a:srgbClr val="003300"/>
                </a:solidFill>
              </a:rPr>
              <a:t>4.Intensi, </a:t>
            </a:r>
            <a:r>
              <a:rPr lang="en-US" sz="2000" b="1" dirty="0" err="1" smtClean="0">
                <a:solidFill>
                  <a:srgbClr val="003300"/>
                </a:solidFill>
              </a:rPr>
              <a:t>sikap</a:t>
            </a:r>
            <a:r>
              <a:rPr lang="en-US" sz="2000" b="1" dirty="0" smtClean="0">
                <a:solidFill>
                  <a:srgbClr val="003300"/>
                </a:solidFill>
              </a:rPr>
              <a:t>, </a:t>
            </a:r>
            <a:r>
              <a:rPr lang="en-US" sz="2000" b="1" dirty="0" err="1" smtClean="0">
                <a:solidFill>
                  <a:srgbClr val="003300"/>
                </a:solidFill>
              </a:rPr>
              <a:t>kepercayaan</a:t>
            </a:r>
            <a:r>
              <a:rPr lang="en-US" sz="2000" b="1" dirty="0" smtClean="0">
                <a:solidFill>
                  <a:srgbClr val="003300"/>
                </a:solidFill>
              </a:rPr>
              <a:t>, </a:t>
            </a:r>
            <a:r>
              <a:rPr lang="en-US" sz="2000" b="1" dirty="0" err="1" smtClean="0">
                <a:solidFill>
                  <a:srgbClr val="003300"/>
                </a:solidFill>
              </a:rPr>
              <a:t>dan</a:t>
            </a:r>
            <a:r>
              <a:rPr lang="en-US" sz="2000" b="1" dirty="0" smtClean="0">
                <a:solidFill>
                  <a:srgbClr val="003300"/>
                </a:solidFill>
              </a:rPr>
              <a:t> </a:t>
            </a:r>
            <a:r>
              <a:rPr lang="en-US" sz="2000" b="1" dirty="0" err="1" smtClean="0">
                <a:solidFill>
                  <a:srgbClr val="003300"/>
                </a:solidFill>
              </a:rPr>
              <a:t>perasaan</a:t>
            </a:r>
            <a:r>
              <a:rPr lang="en-US" sz="2000" b="1" dirty="0" smtClean="0">
                <a:solidFill>
                  <a:srgbClr val="003300"/>
                </a:solidFill>
              </a:rPr>
              <a:t> </a:t>
            </a:r>
            <a:r>
              <a:rPr lang="en-US" sz="2000" b="1" dirty="0" err="1" smtClean="0">
                <a:solidFill>
                  <a:srgbClr val="003300"/>
                </a:solidFill>
              </a:rPr>
              <a:t>konsumen</a:t>
            </a:r>
            <a:endParaRPr lang="en-US" sz="2000" b="1" dirty="0" smtClean="0">
              <a:solidFill>
                <a:srgbClr val="003300"/>
              </a:solidFill>
            </a:endParaRPr>
          </a:p>
          <a:p>
            <a:pPr marL="533400" indent="-266700" algn="just" eaLnBrk="1" fontAlgn="auto" hangingPunct="1">
              <a:spcAft>
                <a:spcPts val="0"/>
              </a:spcAft>
              <a:buFont typeface="Wingdings 2" pitchFamily="18" charset="2"/>
              <a:buNone/>
              <a:defRPr/>
            </a:pPr>
            <a:r>
              <a:rPr lang="en-US" sz="2000" dirty="0" smtClean="0">
                <a:solidFill>
                  <a:srgbClr val="003300"/>
                </a:solidFill>
              </a:rPr>
              <a:t>* </a:t>
            </a:r>
            <a:r>
              <a:rPr lang="en-US" sz="2000" b="1" i="1" dirty="0" err="1" smtClean="0"/>
              <a:t>Intensi</a:t>
            </a:r>
            <a:r>
              <a:rPr lang="en-US" sz="2000" dirty="0" smtClean="0"/>
              <a:t> </a:t>
            </a:r>
            <a:r>
              <a:rPr lang="en-US" sz="2000" dirty="0" err="1" smtClean="0"/>
              <a:t>adalah</a:t>
            </a:r>
            <a:r>
              <a:rPr lang="en-US" sz="2000" dirty="0" smtClean="0"/>
              <a:t> </a:t>
            </a:r>
            <a:r>
              <a:rPr lang="en-US" sz="2000" dirty="0" err="1" smtClean="0"/>
              <a:t>pendapat</a:t>
            </a:r>
            <a:r>
              <a:rPr lang="en-US" sz="2000" dirty="0" smtClean="0"/>
              <a:t> </a:t>
            </a:r>
            <a:r>
              <a:rPr lang="en-US" sz="2000" dirty="0" err="1" smtClean="0"/>
              <a:t>subjektif</a:t>
            </a:r>
            <a:r>
              <a:rPr lang="en-US" sz="2000" dirty="0" smtClean="0"/>
              <a:t> </a:t>
            </a:r>
            <a:r>
              <a:rPr lang="en-US" sz="2000" dirty="0" err="1" smtClean="0"/>
              <a:t>mengenai</a:t>
            </a:r>
            <a:r>
              <a:rPr lang="en-US" sz="2000" dirty="0" smtClean="0"/>
              <a:t> </a:t>
            </a:r>
            <a:r>
              <a:rPr lang="en-US" sz="2000" dirty="0" err="1" smtClean="0"/>
              <a:t>bagaimana</a:t>
            </a:r>
            <a:r>
              <a:rPr lang="en-US" sz="2000" dirty="0" smtClean="0"/>
              <a:t> </a:t>
            </a:r>
            <a:r>
              <a:rPr lang="en-US" sz="2000" dirty="0" err="1" smtClean="0"/>
              <a:t>seseorang</a:t>
            </a:r>
            <a:r>
              <a:rPr lang="en-US" sz="2000" dirty="0" smtClean="0"/>
              <a:t> </a:t>
            </a:r>
            <a:r>
              <a:rPr lang="en-US" sz="2000" dirty="0" err="1" smtClean="0"/>
              <a:t>bersikap</a:t>
            </a:r>
            <a:r>
              <a:rPr lang="en-US" sz="2000" dirty="0" smtClean="0"/>
              <a:t> </a:t>
            </a:r>
            <a:r>
              <a:rPr lang="en-US" sz="2000" dirty="0" err="1" smtClean="0"/>
              <a:t>di</a:t>
            </a:r>
            <a:r>
              <a:rPr lang="en-US" sz="2000" dirty="0" smtClean="0"/>
              <a:t> </a:t>
            </a:r>
            <a:r>
              <a:rPr lang="en-US" sz="2000" dirty="0" err="1" smtClean="0"/>
              <a:t>masa</a:t>
            </a:r>
            <a:r>
              <a:rPr lang="en-US" sz="2000" dirty="0" smtClean="0"/>
              <a:t> </a:t>
            </a:r>
            <a:r>
              <a:rPr lang="en-US" sz="2000" dirty="0" err="1" smtClean="0"/>
              <a:t>depan</a:t>
            </a:r>
            <a:r>
              <a:rPr lang="en-US" sz="2000" dirty="0" smtClean="0"/>
              <a:t>. </a:t>
            </a:r>
          </a:p>
          <a:p>
            <a:pPr algn="just" eaLnBrk="1" fontAlgn="auto" hangingPunct="1">
              <a:spcAft>
                <a:spcPts val="0"/>
              </a:spcAft>
              <a:buFont typeface="Wingdings 2" pitchFamily="18" charset="2"/>
              <a:buNone/>
              <a:tabLst>
                <a:tab pos="533400" algn="l"/>
                <a:tab pos="723900" algn="l"/>
              </a:tabLst>
              <a:defRPr/>
            </a:pPr>
            <a:r>
              <a:rPr lang="en-US" sz="2000" dirty="0" smtClean="0"/>
              <a:t>        </a:t>
            </a:r>
            <a:r>
              <a:rPr lang="en-US" sz="2000" dirty="0" err="1" smtClean="0"/>
              <a:t>Ada</a:t>
            </a:r>
            <a:r>
              <a:rPr lang="en-US" sz="2000" dirty="0" smtClean="0"/>
              <a:t> </a:t>
            </a:r>
            <a:r>
              <a:rPr lang="en-US" sz="2000" dirty="0" err="1" smtClean="0"/>
              <a:t>beberapa</a:t>
            </a:r>
            <a:r>
              <a:rPr lang="en-US" sz="2000" dirty="0" smtClean="0"/>
              <a:t> </a:t>
            </a:r>
            <a:r>
              <a:rPr lang="en-US" sz="2000" dirty="0" err="1" smtClean="0"/>
              <a:t>jenis</a:t>
            </a:r>
            <a:r>
              <a:rPr lang="en-US" sz="2000" dirty="0" smtClean="0"/>
              <a:t> </a:t>
            </a:r>
            <a:r>
              <a:rPr lang="en-US" sz="2000" dirty="0" err="1" smtClean="0"/>
              <a:t>intensi</a:t>
            </a:r>
            <a:r>
              <a:rPr lang="en-US" sz="2000" dirty="0" smtClean="0"/>
              <a:t> </a:t>
            </a:r>
            <a:r>
              <a:rPr lang="en-US" sz="2000" dirty="0" err="1" smtClean="0"/>
              <a:t>konsumen</a:t>
            </a:r>
            <a:r>
              <a:rPr lang="en-US" sz="2000" dirty="0" smtClean="0"/>
              <a:t>, </a:t>
            </a:r>
            <a:r>
              <a:rPr lang="en-US" sz="2000" dirty="0" err="1" smtClean="0"/>
              <a:t>yaitu</a:t>
            </a:r>
            <a:r>
              <a:rPr lang="en-US" sz="2000" dirty="0" smtClean="0"/>
              <a:t>:</a:t>
            </a:r>
          </a:p>
          <a:p>
            <a:pPr marL="800100" indent="-800100" algn="just" eaLnBrk="1" fontAlgn="auto" hangingPunct="1">
              <a:spcAft>
                <a:spcPts val="0"/>
              </a:spcAft>
              <a:buFont typeface="Wingdings 2" pitchFamily="18" charset="2"/>
              <a:buNone/>
              <a:defRPr/>
            </a:pPr>
            <a:r>
              <a:rPr lang="en-US" sz="2000" dirty="0" smtClean="0"/>
              <a:t>       1) </a:t>
            </a:r>
            <a:r>
              <a:rPr lang="en-US" sz="2000" b="1" i="1" dirty="0" err="1" smtClean="0"/>
              <a:t>Intensi</a:t>
            </a:r>
            <a:r>
              <a:rPr lang="en-US" sz="2000" b="1" i="1" dirty="0" smtClean="0"/>
              <a:t> </a:t>
            </a:r>
            <a:r>
              <a:rPr lang="en-US" sz="2000" b="1" i="1" dirty="0" err="1" smtClean="0"/>
              <a:t>pembelian</a:t>
            </a:r>
            <a:r>
              <a:rPr lang="en-US" sz="2000" dirty="0" smtClean="0"/>
              <a:t> </a:t>
            </a:r>
            <a:r>
              <a:rPr lang="en-US" sz="2000" dirty="0" err="1" smtClean="0"/>
              <a:t>adalah</a:t>
            </a:r>
            <a:r>
              <a:rPr lang="en-US" sz="2000" dirty="0" smtClean="0"/>
              <a:t> </a:t>
            </a:r>
            <a:r>
              <a:rPr lang="en-US" sz="2000" dirty="0" err="1" smtClean="0"/>
              <a:t>pendapat</a:t>
            </a:r>
            <a:r>
              <a:rPr lang="en-US" sz="2000" dirty="0" smtClean="0"/>
              <a:t> </a:t>
            </a:r>
            <a:r>
              <a:rPr lang="en-US" sz="2000" dirty="0" err="1" smtClean="0"/>
              <a:t>mengenai</a:t>
            </a:r>
            <a:r>
              <a:rPr lang="en-US" sz="2000" dirty="0" smtClean="0"/>
              <a:t> </a:t>
            </a:r>
            <a:r>
              <a:rPr lang="en-US" sz="2000" dirty="0" err="1" smtClean="0"/>
              <a:t>apa</a:t>
            </a:r>
            <a:r>
              <a:rPr lang="en-US" sz="2000" dirty="0" smtClean="0"/>
              <a:t> yang </a:t>
            </a:r>
            <a:r>
              <a:rPr lang="en-US" sz="2000" dirty="0" err="1" smtClean="0"/>
              <a:t>akan</a:t>
            </a:r>
            <a:r>
              <a:rPr lang="en-US" sz="2000" dirty="0" smtClean="0"/>
              <a:t> </a:t>
            </a:r>
            <a:r>
              <a:rPr lang="en-US" sz="2000" dirty="0" err="1" smtClean="0"/>
              <a:t>dibeli</a:t>
            </a:r>
            <a:r>
              <a:rPr lang="en-US" sz="2000" dirty="0" smtClean="0"/>
              <a:t>. </a:t>
            </a:r>
            <a:r>
              <a:rPr lang="en-US" sz="2000" dirty="0" err="1" smtClean="0"/>
              <a:t>Intensi</a:t>
            </a:r>
            <a:r>
              <a:rPr lang="en-US" sz="2000" dirty="0" smtClean="0"/>
              <a:t>   </a:t>
            </a:r>
            <a:r>
              <a:rPr lang="en-US" sz="2000" dirty="0" err="1" smtClean="0"/>
              <a:t>pembelian</a:t>
            </a:r>
            <a:r>
              <a:rPr lang="en-US" sz="2000" dirty="0" smtClean="0"/>
              <a:t> </a:t>
            </a:r>
            <a:r>
              <a:rPr lang="en-US" sz="2000" dirty="0" err="1" smtClean="0"/>
              <a:t>kembali</a:t>
            </a:r>
            <a:r>
              <a:rPr lang="en-US" sz="2000" dirty="0" smtClean="0"/>
              <a:t> </a:t>
            </a:r>
            <a:r>
              <a:rPr lang="en-US" sz="2000" dirty="0" err="1" smtClean="0"/>
              <a:t>adalah</a:t>
            </a:r>
            <a:r>
              <a:rPr lang="en-US" sz="2000" dirty="0" smtClean="0"/>
              <a:t> </a:t>
            </a:r>
            <a:r>
              <a:rPr lang="en-US" sz="2000" dirty="0" err="1" smtClean="0"/>
              <a:t>apakah</a:t>
            </a:r>
            <a:r>
              <a:rPr lang="en-US" sz="2000" dirty="0" smtClean="0"/>
              <a:t> </a:t>
            </a:r>
            <a:r>
              <a:rPr lang="en-US" sz="2000" dirty="0" err="1" smtClean="0"/>
              <a:t>akan</a:t>
            </a:r>
            <a:r>
              <a:rPr lang="en-US" sz="2000" dirty="0" smtClean="0"/>
              <a:t> </a:t>
            </a:r>
            <a:r>
              <a:rPr lang="en-US" sz="2000" dirty="0" err="1" smtClean="0"/>
              <a:t>membeli</a:t>
            </a:r>
            <a:r>
              <a:rPr lang="en-US" sz="2000" dirty="0" smtClean="0"/>
              <a:t> </a:t>
            </a:r>
            <a:r>
              <a:rPr lang="en-US" sz="2000" dirty="0" err="1" smtClean="0"/>
              <a:t>barang</a:t>
            </a:r>
            <a:r>
              <a:rPr lang="en-US" sz="2000" dirty="0" smtClean="0"/>
              <a:t> yang </a:t>
            </a:r>
            <a:r>
              <a:rPr lang="en-US" sz="2000" dirty="0" err="1" smtClean="0"/>
              <a:t>sama</a:t>
            </a:r>
            <a:r>
              <a:rPr lang="en-US" sz="2000" dirty="0" smtClean="0"/>
              <a:t> </a:t>
            </a:r>
            <a:r>
              <a:rPr lang="en-US" sz="2000" dirty="0" err="1" smtClean="0"/>
              <a:t>dengan</a:t>
            </a:r>
            <a:r>
              <a:rPr lang="en-US" sz="2000" dirty="0" smtClean="0"/>
              <a:t> </a:t>
            </a:r>
            <a:r>
              <a:rPr lang="en-US" sz="2000" dirty="0" err="1" smtClean="0"/>
              <a:t>sebelumnya</a:t>
            </a:r>
            <a:r>
              <a:rPr lang="en-US" sz="2000" dirty="0" smtClean="0"/>
              <a:t>. </a:t>
            </a:r>
          </a:p>
          <a:p>
            <a:pPr marL="800100" indent="-800100" algn="just" eaLnBrk="1" fontAlgn="auto" hangingPunct="1">
              <a:spcAft>
                <a:spcPts val="0"/>
              </a:spcAft>
              <a:buFont typeface="Wingdings 2" pitchFamily="18" charset="2"/>
              <a:buNone/>
              <a:tabLst>
                <a:tab pos="533400" algn="l"/>
                <a:tab pos="723900" algn="l"/>
              </a:tabLst>
              <a:defRPr/>
            </a:pPr>
            <a:r>
              <a:rPr lang="en-US" sz="2000" b="1" i="1" dirty="0" smtClean="0"/>
              <a:t>        2)</a:t>
            </a:r>
            <a:r>
              <a:rPr lang="en-US" sz="2000" b="1" i="1" dirty="0" err="1" smtClean="0"/>
              <a:t>Intensi</a:t>
            </a:r>
            <a:r>
              <a:rPr lang="en-US" sz="2000" b="1" i="1" dirty="0" smtClean="0"/>
              <a:t> </a:t>
            </a:r>
            <a:r>
              <a:rPr lang="en-US" sz="2000" b="1" i="1" dirty="0" err="1" smtClean="0"/>
              <a:t>pembelanjaan</a:t>
            </a:r>
            <a:r>
              <a:rPr lang="en-US" sz="2000" dirty="0" smtClean="0"/>
              <a:t> </a:t>
            </a:r>
            <a:r>
              <a:rPr lang="en-US" sz="2000" dirty="0" err="1" smtClean="0"/>
              <a:t>adalah</a:t>
            </a:r>
            <a:r>
              <a:rPr lang="en-US" sz="2000" dirty="0" smtClean="0"/>
              <a:t> </a:t>
            </a:r>
            <a:r>
              <a:rPr lang="en-US" sz="2000" dirty="0" err="1" smtClean="0"/>
              <a:t>dimana</a:t>
            </a:r>
            <a:r>
              <a:rPr lang="en-US" sz="2000" dirty="0" smtClean="0"/>
              <a:t> </a:t>
            </a:r>
            <a:r>
              <a:rPr lang="en-US" sz="2000" dirty="0" err="1" smtClean="0"/>
              <a:t>konsumen</a:t>
            </a:r>
            <a:r>
              <a:rPr lang="en-US" sz="2000" dirty="0" smtClean="0"/>
              <a:t> </a:t>
            </a:r>
            <a:r>
              <a:rPr lang="en-US" sz="2000" dirty="0" err="1" smtClean="0"/>
              <a:t>akan</a:t>
            </a:r>
            <a:r>
              <a:rPr lang="en-US" sz="2000" dirty="0" smtClean="0"/>
              <a:t> </a:t>
            </a:r>
            <a:r>
              <a:rPr lang="en-US" sz="2000" dirty="0" err="1" smtClean="0"/>
              <a:t>merencanakan</a:t>
            </a:r>
            <a:r>
              <a:rPr lang="en-US" sz="2000" dirty="0" smtClean="0"/>
              <a:t> </a:t>
            </a:r>
            <a:r>
              <a:rPr lang="en-US" sz="2000" dirty="0" err="1" smtClean="0"/>
              <a:t>sebuah</a:t>
            </a:r>
            <a:r>
              <a:rPr lang="en-US" sz="2000" dirty="0" smtClean="0"/>
              <a:t> </a:t>
            </a:r>
            <a:r>
              <a:rPr lang="en-US" sz="2000" dirty="0" err="1" smtClean="0"/>
              <a:t>produk</a:t>
            </a:r>
            <a:r>
              <a:rPr lang="en-US" sz="2000" dirty="0" smtClean="0"/>
              <a:t> </a:t>
            </a:r>
            <a:r>
              <a:rPr lang="en-US" sz="2000" dirty="0" err="1" smtClean="0"/>
              <a:t>akan</a:t>
            </a:r>
            <a:r>
              <a:rPr lang="en-US" sz="2000" dirty="0" smtClean="0"/>
              <a:t> </a:t>
            </a:r>
            <a:r>
              <a:rPr lang="en-US" sz="2000" dirty="0" err="1" smtClean="0"/>
              <a:t>dibeli</a:t>
            </a:r>
            <a:r>
              <a:rPr lang="en-US" sz="2000" dirty="0" smtClean="0"/>
              <a:t>. </a:t>
            </a:r>
          </a:p>
          <a:p>
            <a:pPr marL="723900" indent="-723900" algn="just" eaLnBrk="1" fontAlgn="auto" hangingPunct="1">
              <a:spcAft>
                <a:spcPts val="0"/>
              </a:spcAft>
              <a:buFont typeface="Wingdings 2" pitchFamily="18" charset="2"/>
              <a:buNone/>
              <a:tabLst>
                <a:tab pos="533400" algn="l"/>
                <a:tab pos="723900" algn="l"/>
              </a:tabLst>
              <a:defRPr/>
            </a:pPr>
            <a:r>
              <a:rPr lang="en-US" sz="2000" b="1" i="1" dirty="0" smtClean="0"/>
              <a:t>       3) </a:t>
            </a:r>
            <a:r>
              <a:rPr lang="en-US" sz="2000" b="1" i="1" dirty="0" err="1" smtClean="0"/>
              <a:t>Intensi</a:t>
            </a:r>
            <a:r>
              <a:rPr lang="en-US" sz="2000" b="1" i="1" dirty="0" smtClean="0"/>
              <a:t> </a:t>
            </a:r>
            <a:r>
              <a:rPr lang="en-US" sz="2000" b="1" i="1" dirty="0" err="1" smtClean="0"/>
              <a:t>pengeluaran</a:t>
            </a:r>
            <a:r>
              <a:rPr lang="en-US" sz="2000" dirty="0" smtClean="0"/>
              <a:t> </a:t>
            </a:r>
            <a:r>
              <a:rPr lang="en-US" sz="2000" dirty="0" err="1" smtClean="0"/>
              <a:t>adalah</a:t>
            </a:r>
            <a:r>
              <a:rPr lang="en-US" sz="2000" dirty="0" smtClean="0"/>
              <a:t> </a:t>
            </a:r>
            <a:r>
              <a:rPr lang="en-US" sz="2000" dirty="0" err="1" smtClean="0"/>
              <a:t>berapa</a:t>
            </a:r>
            <a:r>
              <a:rPr lang="en-US" sz="2000" dirty="0" smtClean="0"/>
              <a:t> </a:t>
            </a:r>
            <a:r>
              <a:rPr lang="en-US" sz="2000" dirty="0" err="1" smtClean="0"/>
              <a:t>banyak</a:t>
            </a:r>
            <a:r>
              <a:rPr lang="en-US" sz="2000" dirty="0" smtClean="0"/>
              <a:t> </a:t>
            </a:r>
            <a:r>
              <a:rPr lang="en-US" sz="2000" dirty="0" err="1" smtClean="0"/>
              <a:t>uang</a:t>
            </a:r>
            <a:r>
              <a:rPr lang="en-US" sz="2000" dirty="0" smtClean="0"/>
              <a:t> yang </a:t>
            </a:r>
            <a:r>
              <a:rPr lang="en-US" sz="2000" dirty="0" err="1" smtClean="0"/>
              <a:t>akan</a:t>
            </a:r>
            <a:r>
              <a:rPr lang="en-US" sz="2000" dirty="0" smtClean="0"/>
              <a:t> </a:t>
            </a:r>
            <a:r>
              <a:rPr lang="en-US" sz="2000" dirty="0" err="1" smtClean="0"/>
              <a:t>digunakan</a:t>
            </a:r>
            <a:r>
              <a:rPr lang="en-US" sz="2000" dirty="0" smtClean="0"/>
              <a:t>. </a:t>
            </a:r>
            <a:r>
              <a:rPr lang="en-US" sz="2000" b="1" i="1" dirty="0" err="1" smtClean="0"/>
              <a:t>Intensi</a:t>
            </a:r>
            <a:r>
              <a:rPr lang="en-US" sz="2000" b="1" i="1" dirty="0" smtClean="0"/>
              <a:t> </a:t>
            </a:r>
            <a:r>
              <a:rPr lang="en-US" sz="2000" b="1" i="1" dirty="0" err="1" smtClean="0"/>
              <a:t>pencarian</a:t>
            </a:r>
            <a:r>
              <a:rPr lang="en-US" sz="2000" dirty="0" smtClean="0"/>
              <a:t> </a:t>
            </a:r>
            <a:r>
              <a:rPr lang="en-US" sz="2000" dirty="0" err="1" smtClean="0"/>
              <a:t>mengindikasikan</a:t>
            </a:r>
            <a:r>
              <a:rPr lang="en-US" sz="2000" dirty="0" smtClean="0"/>
              <a:t> </a:t>
            </a:r>
            <a:r>
              <a:rPr lang="en-US" sz="2000" dirty="0" err="1" smtClean="0"/>
              <a:t>keinginan</a:t>
            </a:r>
            <a:r>
              <a:rPr lang="en-US" sz="2000" dirty="0" smtClean="0"/>
              <a:t> </a:t>
            </a:r>
            <a:r>
              <a:rPr lang="en-US" sz="2000" dirty="0" err="1" smtClean="0"/>
              <a:t>seseorang</a:t>
            </a:r>
            <a:r>
              <a:rPr lang="en-US" sz="2000" dirty="0" smtClean="0"/>
              <a:t> </a:t>
            </a:r>
            <a:r>
              <a:rPr lang="en-US" sz="2000" dirty="0" err="1" smtClean="0"/>
              <a:t>untuk</a:t>
            </a:r>
            <a:r>
              <a:rPr lang="en-US" sz="2000" dirty="0" smtClean="0"/>
              <a:t> </a:t>
            </a:r>
            <a:r>
              <a:rPr lang="en-US" sz="2000" dirty="0" err="1" smtClean="0"/>
              <a:t>melakukan</a:t>
            </a:r>
            <a:r>
              <a:rPr lang="en-US" sz="2000" dirty="0" smtClean="0"/>
              <a:t> </a:t>
            </a:r>
            <a:r>
              <a:rPr lang="en-US" sz="2000" dirty="0" err="1" smtClean="0"/>
              <a:t>pencarian</a:t>
            </a:r>
            <a:r>
              <a:rPr lang="en-US" sz="2000" dirty="0" smtClean="0"/>
              <a:t>. </a:t>
            </a:r>
          </a:p>
          <a:p>
            <a:pPr marL="723900" indent="-723900" algn="just" eaLnBrk="1" fontAlgn="auto" hangingPunct="1">
              <a:spcAft>
                <a:spcPts val="0"/>
              </a:spcAft>
              <a:buFont typeface="Wingdings 2" pitchFamily="18" charset="2"/>
              <a:buNone/>
              <a:tabLst>
                <a:tab pos="533400" algn="l"/>
                <a:tab pos="723900" algn="l"/>
              </a:tabLst>
              <a:defRPr/>
            </a:pPr>
            <a:r>
              <a:rPr lang="en-US" sz="2000" b="1" i="1" dirty="0" smtClean="0"/>
              <a:t>       4)  </a:t>
            </a:r>
            <a:r>
              <a:rPr lang="en-US" sz="2000" b="1" i="1" dirty="0" err="1" smtClean="0"/>
              <a:t>Intensi</a:t>
            </a:r>
            <a:r>
              <a:rPr lang="en-US" sz="2000" b="1" i="1" dirty="0" smtClean="0"/>
              <a:t> </a:t>
            </a:r>
            <a:r>
              <a:rPr lang="en-US" sz="2000" b="1" i="1" dirty="0" err="1" smtClean="0"/>
              <a:t>konsumsi</a:t>
            </a:r>
            <a:r>
              <a:rPr lang="en-US" sz="2000" b="1" i="1" dirty="0" smtClean="0"/>
              <a:t> </a:t>
            </a:r>
            <a:r>
              <a:rPr lang="en-US" sz="2000" dirty="0" err="1" smtClean="0"/>
              <a:t>adalah</a:t>
            </a:r>
            <a:r>
              <a:rPr lang="en-US" sz="2000" dirty="0" smtClean="0"/>
              <a:t> </a:t>
            </a:r>
            <a:r>
              <a:rPr lang="en-US" sz="2000" dirty="0" err="1" smtClean="0"/>
              <a:t>keinginan</a:t>
            </a:r>
            <a:r>
              <a:rPr lang="en-US" sz="2000" dirty="0" smtClean="0"/>
              <a:t> </a:t>
            </a:r>
            <a:r>
              <a:rPr lang="en-US" sz="2000" dirty="0" err="1" smtClean="0"/>
              <a:t>seseorang</a:t>
            </a:r>
            <a:r>
              <a:rPr lang="en-US" sz="2000" dirty="0" smtClean="0"/>
              <a:t> </a:t>
            </a:r>
            <a:r>
              <a:rPr lang="en-US" sz="2000" dirty="0" err="1" smtClean="0"/>
              <a:t>untuk</a:t>
            </a:r>
            <a:r>
              <a:rPr lang="en-US" sz="2000" dirty="0" smtClean="0"/>
              <a:t> </a:t>
            </a:r>
            <a:r>
              <a:rPr lang="en-US" sz="2000" dirty="0" err="1" smtClean="0"/>
              <a:t>terikat</a:t>
            </a:r>
            <a:r>
              <a:rPr lang="en-US" sz="2000" dirty="0" smtClean="0"/>
              <a:t> </a:t>
            </a:r>
            <a:r>
              <a:rPr lang="en-US" sz="2000" dirty="0" err="1" smtClean="0"/>
              <a:t>dalam</a:t>
            </a:r>
            <a:r>
              <a:rPr lang="en-US" sz="2000" dirty="0" smtClean="0"/>
              <a:t> </a:t>
            </a:r>
            <a:r>
              <a:rPr lang="en-US" sz="2000" dirty="0" err="1" smtClean="0"/>
              <a:t>aktifitas</a:t>
            </a:r>
            <a:r>
              <a:rPr lang="en-US" sz="2000" dirty="0" smtClean="0"/>
              <a:t> </a:t>
            </a:r>
            <a:r>
              <a:rPr lang="en-US" sz="2000" dirty="0" err="1" smtClean="0"/>
              <a:t>konsumsi</a:t>
            </a:r>
            <a:r>
              <a:rPr lang="en-US" sz="2000" dirty="0" smtClean="0"/>
              <a:t>.</a:t>
            </a:r>
          </a:p>
          <a:p>
            <a:pPr algn="just" eaLnBrk="1" fontAlgn="auto" hangingPunct="1">
              <a:spcAft>
                <a:spcPts val="0"/>
              </a:spcAft>
              <a:buFont typeface="Wingdings 2" pitchFamily="18" charset="2"/>
              <a:buNone/>
              <a:defRPr/>
            </a:pPr>
            <a:r>
              <a:rPr lang="en-US" sz="2000" b="1" dirty="0" smtClean="0"/>
              <a:t>     * </a:t>
            </a:r>
            <a:r>
              <a:rPr lang="en-US" sz="2000" b="1" dirty="0" err="1" smtClean="0"/>
              <a:t>Sikap</a:t>
            </a:r>
            <a:r>
              <a:rPr lang="en-US" sz="2000" dirty="0" smtClean="0"/>
              <a:t> </a:t>
            </a:r>
            <a:r>
              <a:rPr lang="en-US" sz="2000" dirty="0" err="1" smtClean="0"/>
              <a:t>mewakili</a:t>
            </a:r>
            <a:r>
              <a:rPr lang="en-US" sz="2000" dirty="0" smtClean="0"/>
              <a:t> </a:t>
            </a:r>
            <a:r>
              <a:rPr lang="en-US" sz="2000" dirty="0" err="1" smtClean="0"/>
              <a:t>apa</a:t>
            </a:r>
            <a:r>
              <a:rPr lang="en-US" sz="2000" dirty="0" smtClean="0"/>
              <a:t> yang </a:t>
            </a:r>
            <a:r>
              <a:rPr lang="en-US" sz="2000" dirty="0" err="1" smtClean="0"/>
              <a:t>disukai</a:t>
            </a:r>
            <a:r>
              <a:rPr lang="en-US" sz="2000" dirty="0" smtClean="0"/>
              <a:t> </a:t>
            </a:r>
            <a:r>
              <a:rPr lang="en-US" sz="2000" dirty="0" err="1" smtClean="0"/>
              <a:t>maupun</a:t>
            </a:r>
            <a:r>
              <a:rPr lang="en-US" sz="2000" dirty="0" smtClean="0"/>
              <a:t> </a:t>
            </a:r>
            <a:r>
              <a:rPr lang="en-US" sz="2000" dirty="0" err="1" smtClean="0"/>
              <a:t>tidak</a:t>
            </a:r>
            <a:r>
              <a:rPr lang="en-US" sz="2000" dirty="0" smtClean="0"/>
              <a:t> </a:t>
            </a:r>
            <a:r>
              <a:rPr lang="en-US" sz="2000" dirty="0" err="1" smtClean="0"/>
              <a:t>disukai</a:t>
            </a:r>
            <a:r>
              <a:rPr lang="en-US" sz="2000" dirty="0" smtClean="0"/>
              <a:t> </a:t>
            </a:r>
            <a:r>
              <a:rPr lang="en-US" sz="2000" dirty="0" err="1" smtClean="0"/>
              <a:t>oleh</a:t>
            </a:r>
            <a:r>
              <a:rPr lang="en-US" sz="2000" dirty="0" smtClean="0"/>
              <a:t> </a:t>
            </a:r>
            <a:r>
              <a:rPr lang="en-US" sz="2000" dirty="0" err="1" smtClean="0"/>
              <a:t>seseorang</a:t>
            </a:r>
            <a:r>
              <a:rPr lang="en-US" sz="2000" dirty="0" smtClean="0"/>
              <a:t>. </a:t>
            </a:r>
            <a:r>
              <a:rPr lang="en-US" sz="2000" dirty="0" err="1" smtClean="0"/>
              <a:t>Sikap</a:t>
            </a:r>
            <a:r>
              <a:rPr lang="en-US" sz="2000" dirty="0" smtClean="0"/>
              <a:t> </a:t>
            </a:r>
            <a:r>
              <a:rPr lang="en-US" sz="2000" dirty="0" err="1" smtClean="0"/>
              <a:t>seorang</a:t>
            </a:r>
            <a:r>
              <a:rPr lang="en-US" sz="2000" dirty="0" smtClean="0"/>
              <a:t> </a:t>
            </a:r>
            <a:r>
              <a:rPr lang="en-US" sz="2000" dirty="0" err="1" smtClean="0"/>
              <a:t>konsumen</a:t>
            </a:r>
            <a:r>
              <a:rPr lang="en-US" sz="2000" dirty="0" smtClean="0"/>
              <a:t> </a:t>
            </a:r>
            <a:r>
              <a:rPr lang="en-US" sz="2000" dirty="0" err="1" smtClean="0"/>
              <a:t>mendorong</a:t>
            </a:r>
            <a:r>
              <a:rPr lang="en-US" sz="2000" dirty="0" smtClean="0"/>
              <a:t> </a:t>
            </a:r>
            <a:r>
              <a:rPr lang="en-US" sz="2000" dirty="0" err="1" smtClean="0"/>
              <a:t>konsumen</a:t>
            </a:r>
            <a:r>
              <a:rPr lang="en-US" sz="2000" dirty="0" smtClean="0"/>
              <a:t> </a:t>
            </a:r>
            <a:r>
              <a:rPr lang="en-US" sz="2000" dirty="0" err="1" smtClean="0"/>
              <a:t>untuk</a:t>
            </a:r>
            <a:r>
              <a:rPr lang="en-US" sz="2000" dirty="0" smtClean="0"/>
              <a:t> </a:t>
            </a:r>
            <a:r>
              <a:rPr lang="en-US" sz="2000" dirty="0" err="1" smtClean="0"/>
              <a:t>melakukan</a:t>
            </a:r>
            <a:r>
              <a:rPr lang="en-US" sz="2000" dirty="0" smtClean="0"/>
              <a:t> </a:t>
            </a:r>
            <a:r>
              <a:rPr lang="en-US" sz="2000" dirty="0" err="1" smtClean="0"/>
              <a:t>pemilihan</a:t>
            </a:r>
            <a:r>
              <a:rPr lang="en-US" sz="2000" dirty="0" smtClean="0"/>
              <a:t> </a:t>
            </a:r>
            <a:r>
              <a:rPr lang="en-US" sz="2000" dirty="0" err="1" smtClean="0"/>
              <a:t>terhadap</a:t>
            </a:r>
            <a:r>
              <a:rPr lang="en-US" sz="2000" dirty="0" smtClean="0"/>
              <a:t> </a:t>
            </a:r>
            <a:r>
              <a:rPr lang="en-US" sz="2000" dirty="0" err="1" smtClean="0"/>
              <a:t>beberapa</a:t>
            </a:r>
            <a:r>
              <a:rPr lang="en-US" sz="2000" dirty="0" smtClean="0"/>
              <a:t> </a:t>
            </a:r>
            <a:r>
              <a:rPr lang="en-US" sz="2000" dirty="0" err="1" smtClean="0"/>
              <a:t>produk</a:t>
            </a:r>
            <a:r>
              <a:rPr lang="en-US" sz="2000" dirty="0" smtClean="0"/>
              <a:t>. </a:t>
            </a:r>
            <a:r>
              <a:rPr lang="en-US" sz="2000" dirty="0" err="1" smtClean="0"/>
              <a:t>Sehingga</a:t>
            </a:r>
            <a:r>
              <a:rPr lang="en-US" sz="2000" dirty="0" smtClean="0"/>
              <a:t> </a:t>
            </a:r>
            <a:r>
              <a:rPr lang="en-US" sz="2000" dirty="0" err="1" smtClean="0"/>
              <a:t>sikap</a:t>
            </a:r>
            <a:r>
              <a:rPr lang="en-US" sz="2000" dirty="0" smtClean="0"/>
              <a:t> </a:t>
            </a:r>
            <a:r>
              <a:rPr lang="en-US" sz="2000" dirty="0" err="1" smtClean="0"/>
              <a:t>terkadang</a:t>
            </a:r>
            <a:r>
              <a:rPr lang="en-US" sz="2000" dirty="0" smtClean="0"/>
              <a:t> </a:t>
            </a:r>
            <a:r>
              <a:rPr lang="en-US" sz="2000" dirty="0" err="1" smtClean="0"/>
              <a:t>diukur</a:t>
            </a:r>
            <a:r>
              <a:rPr lang="en-US" sz="2000" dirty="0" smtClean="0"/>
              <a:t> </a:t>
            </a:r>
            <a:r>
              <a:rPr lang="en-US" sz="2000" dirty="0" err="1" smtClean="0"/>
              <a:t>dalam</a:t>
            </a:r>
            <a:r>
              <a:rPr lang="en-US" sz="2000" dirty="0" smtClean="0"/>
              <a:t> </a:t>
            </a:r>
            <a:r>
              <a:rPr lang="en-US" sz="2000" dirty="0" err="1" smtClean="0"/>
              <a:t>bentuk</a:t>
            </a:r>
            <a:r>
              <a:rPr lang="en-US" sz="2000" dirty="0" smtClean="0"/>
              <a:t> </a:t>
            </a:r>
            <a:r>
              <a:rPr lang="en-US" sz="2000" dirty="0" err="1" smtClean="0"/>
              <a:t>preferensi</a:t>
            </a:r>
            <a:r>
              <a:rPr lang="en-US" sz="2000" dirty="0" smtClean="0"/>
              <a:t> </a:t>
            </a:r>
            <a:r>
              <a:rPr lang="en-US" sz="2000" dirty="0" err="1" smtClean="0"/>
              <a:t>atau</a:t>
            </a:r>
            <a:r>
              <a:rPr lang="en-US" sz="2000" dirty="0" smtClean="0"/>
              <a:t> </a:t>
            </a:r>
            <a:r>
              <a:rPr lang="en-US" sz="2000" dirty="0" err="1" smtClean="0"/>
              <a:t>pilihan</a:t>
            </a:r>
            <a:r>
              <a:rPr lang="en-US" sz="2000" dirty="0" smtClean="0"/>
              <a:t> </a:t>
            </a:r>
            <a:r>
              <a:rPr lang="en-US" sz="2000" dirty="0" err="1" smtClean="0"/>
              <a:t>konsumen</a:t>
            </a:r>
            <a:r>
              <a:rPr lang="en-US" sz="2000" dirty="0" smtClean="0"/>
              <a:t>. </a:t>
            </a:r>
            <a:r>
              <a:rPr lang="en-US" sz="2000" dirty="0" err="1" smtClean="0"/>
              <a:t>Preferensi</a:t>
            </a:r>
            <a:r>
              <a:rPr lang="en-US" sz="2000" dirty="0" smtClean="0"/>
              <a:t> </a:t>
            </a:r>
            <a:r>
              <a:rPr lang="en-US" sz="2000" dirty="0" err="1" smtClean="0"/>
              <a:t>itu</a:t>
            </a:r>
            <a:r>
              <a:rPr lang="en-US" sz="2000" dirty="0" smtClean="0"/>
              <a:t> </a:t>
            </a:r>
            <a:r>
              <a:rPr lang="en-US" sz="2000" dirty="0" err="1" smtClean="0"/>
              <a:t>sendiri</a:t>
            </a:r>
            <a:r>
              <a:rPr lang="en-US" sz="2000" dirty="0" smtClean="0"/>
              <a:t> </a:t>
            </a:r>
            <a:r>
              <a:rPr lang="en-US" sz="2000" dirty="0" err="1" smtClean="0"/>
              <a:t>dapat</a:t>
            </a:r>
            <a:r>
              <a:rPr lang="en-US" sz="2000" dirty="0" smtClean="0"/>
              <a:t> </a:t>
            </a:r>
            <a:r>
              <a:rPr lang="en-US" sz="2000" dirty="0" err="1" smtClean="0"/>
              <a:t>dikatakan</a:t>
            </a:r>
            <a:r>
              <a:rPr lang="en-US" sz="2000" dirty="0" smtClean="0"/>
              <a:t> </a:t>
            </a:r>
            <a:r>
              <a:rPr lang="en-US" sz="2000" dirty="0" err="1" smtClean="0"/>
              <a:t>sebagai</a:t>
            </a:r>
            <a:r>
              <a:rPr lang="en-US" sz="2000" dirty="0" smtClean="0"/>
              <a:t> </a:t>
            </a:r>
            <a:r>
              <a:rPr lang="en-US" sz="2000" dirty="0" err="1" smtClean="0"/>
              <a:t>suatu</a:t>
            </a:r>
            <a:r>
              <a:rPr lang="en-US" sz="2000" dirty="0" smtClean="0"/>
              <a:t> </a:t>
            </a:r>
            <a:r>
              <a:rPr lang="en-US" sz="2000" dirty="0" err="1" smtClean="0"/>
              <a:t>sikap</a:t>
            </a:r>
            <a:r>
              <a:rPr lang="en-US" sz="2000" dirty="0" smtClean="0"/>
              <a:t> </a:t>
            </a:r>
            <a:r>
              <a:rPr lang="en-US" sz="2000" dirty="0" err="1" smtClean="0"/>
              <a:t>terhadap</a:t>
            </a:r>
            <a:r>
              <a:rPr lang="en-US" sz="2000" dirty="0" smtClean="0"/>
              <a:t> </a:t>
            </a:r>
            <a:r>
              <a:rPr lang="en-US" sz="2000" dirty="0" err="1" smtClean="0"/>
              <a:t>sebuah</a:t>
            </a:r>
            <a:r>
              <a:rPr lang="en-US" sz="2000" dirty="0" smtClean="0"/>
              <a:t> </a:t>
            </a:r>
            <a:r>
              <a:rPr lang="en-US" sz="2000" dirty="0" err="1" smtClean="0"/>
              <a:t>objek</a:t>
            </a:r>
            <a:r>
              <a:rPr lang="en-US" sz="2000" dirty="0" smtClean="0"/>
              <a:t> </a:t>
            </a:r>
            <a:r>
              <a:rPr lang="en-US" sz="2000" dirty="0" err="1" smtClean="0"/>
              <a:t>dan</a:t>
            </a:r>
            <a:r>
              <a:rPr lang="en-US" sz="2000" dirty="0" smtClean="0"/>
              <a:t> </a:t>
            </a:r>
            <a:r>
              <a:rPr lang="en-US" sz="2000" dirty="0" err="1" smtClean="0"/>
              <a:t>relasinya</a:t>
            </a:r>
            <a:r>
              <a:rPr lang="en-US" sz="2000" dirty="0" smtClean="0"/>
              <a:t> </a:t>
            </a:r>
            <a:r>
              <a:rPr lang="en-US" sz="2000" dirty="0" err="1" smtClean="0"/>
              <a:t>terhadap</a:t>
            </a:r>
            <a:r>
              <a:rPr lang="en-US" sz="2000" dirty="0" smtClean="0"/>
              <a:t> </a:t>
            </a:r>
            <a:r>
              <a:rPr lang="en-US" sz="2000" dirty="0" err="1" smtClean="0"/>
              <a:t>objek</a:t>
            </a:r>
            <a:r>
              <a:rPr lang="en-US" sz="2000" dirty="0" smtClean="0"/>
              <a:t> lain. </a:t>
            </a:r>
          </a:p>
          <a:p>
            <a:pPr algn="just" eaLnBrk="1" fontAlgn="auto" hangingPunct="1">
              <a:spcAft>
                <a:spcPts val="0"/>
              </a:spcAft>
              <a:buFont typeface="Wingdings 2" pitchFamily="18" charset="2"/>
              <a:buNone/>
              <a:defRPr/>
            </a:pPr>
            <a:r>
              <a:rPr lang="en-US" sz="2000" dirty="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Content Placeholder 2"/>
          <p:cNvSpPr>
            <a:spLocks noGrp="1"/>
          </p:cNvSpPr>
          <p:nvPr>
            <p:ph idx="1"/>
          </p:nvPr>
        </p:nvSpPr>
        <p:spPr>
          <a:xfrm>
            <a:off x="285750" y="357188"/>
            <a:ext cx="8572500" cy="6099175"/>
          </a:xfrm>
        </p:spPr>
        <p:txBody>
          <a:bodyPr rtlCol="0">
            <a:noAutofit/>
          </a:bodyPr>
          <a:lstStyle/>
          <a:p>
            <a:pPr marL="895350" indent="-895350" algn="just" eaLnBrk="1" fontAlgn="auto" hangingPunct="1">
              <a:lnSpc>
                <a:spcPct val="150000"/>
              </a:lnSpc>
              <a:spcBef>
                <a:spcPts val="0"/>
              </a:spcBef>
              <a:spcAft>
                <a:spcPts val="0"/>
              </a:spcAft>
              <a:buFont typeface="Wingdings 2" pitchFamily="18" charset="2"/>
              <a:buNone/>
              <a:defRPr/>
            </a:pPr>
            <a:r>
              <a:rPr lang="en-US" sz="1800" b="1" i="1" dirty="0" smtClean="0">
                <a:solidFill>
                  <a:srgbClr val="003300"/>
                </a:solidFill>
              </a:rPr>
              <a:t>4. </a:t>
            </a:r>
            <a:r>
              <a:rPr lang="en-US" sz="1800" b="1" i="1" dirty="0" err="1" smtClean="0">
                <a:solidFill>
                  <a:srgbClr val="003300"/>
                </a:solidFill>
              </a:rPr>
              <a:t>Intensi</a:t>
            </a:r>
            <a:r>
              <a:rPr lang="en-US" sz="1800" b="1" i="1" dirty="0" smtClean="0">
                <a:solidFill>
                  <a:srgbClr val="003300"/>
                </a:solidFill>
              </a:rPr>
              <a:t>, </a:t>
            </a:r>
            <a:r>
              <a:rPr lang="en-US" sz="1800" b="1" i="1" dirty="0" err="1" smtClean="0">
                <a:solidFill>
                  <a:srgbClr val="003300"/>
                </a:solidFill>
              </a:rPr>
              <a:t>sikap</a:t>
            </a:r>
            <a:r>
              <a:rPr lang="en-US" sz="1800" b="1" i="1" dirty="0" smtClean="0">
                <a:solidFill>
                  <a:srgbClr val="003300"/>
                </a:solidFill>
              </a:rPr>
              <a:t>, </a:t>
            </a:r>
            <a:r>
              <a:rPr lang="en-US" sz="1800" b="1" i="1" dirty="0" err="1" smtClean="0">
                <a:solidFill>
                  <a:srgbClr val="003300"/>
                </a:solidFill>
              </a:rPr>
              <a:t>kepercayaan</a:t>
            </a:r>
            <a:r>
              <a:rPr lang="en-US" sz="1800" b="1" i="1" dirty="0" smtClean="0">
                <a:solidFill>
                  <a:srgbClr val="003300"/>
                </a:solidFill>
              </a:rPr>
              <a:t>, </a:t>
            </a:r>
            <a:r>
              <a:rPr lang="en-US" sz="1800" b="1" i="1" dirty="0" err="1" smtClean="0">
                <a:solidFill>
                  <a:srgbClr val="003300"/>
                </a:solidFill>
              </a:rPr>
              <a:t>dan</a:t>
            </a:r>
            <a:r>
              <a:rPr lang="en-US" sz="1800" b="1" i="1" dirty="0" smtClean="0">
                <a:solidFill>
                  <a:srgbClr val="003300"/>
                </a:solidFill>
              </a:rPr>
              <a:t> </a:t>
            </a:r>
            <a:r>
              <a:rPr lang="en-US" sz="1800" b="1" i="1" dirty="0" err="1" smtClean="0">
                <a:solidFill>
                  <a:srgbClr val="003300"/>
                </a:solidFill>
              </a:rPr>
              <a:t>perasaan</a:t>
            </a:r>
            <a:r>
              <a:rPr lang="en-US" sz="1800" b="1" i="1" dirty="0" smtClean="0">
                <a:solidFill>
                  <a:srgbClr val="003300"/>
                </a:solidFill>
              </a:rPr>
              <a:t> </a:t>
            </a:r>
            <a:r>
              <a:rPr lang="en-US" sz="1800" b="1" i="1" dirty="0" err="1" smtClean="0">
                <a:solidFill>
                  <a:srgbClr val="003300"/>
                </a:solidFill>
              </a:rPr>
              <a:t>konsumen</a:t>
            </a:r>
            <a:endParaRPr lang="en-US" sz="1800" b="1" i="1" dirty="0" smtClean="0">
              <a:solidFill>
                <a:srgbClr val="003300"/>
              </a:solidFill>
            </a:endParaRPr>
          </a:p>
          <a:p>
            <a:pPr marL="895350" indent="-895350" algn="just" eaLnBrk="1" fontAlgn="auto" hangingPunct="1">
              <a:lnSpc>
                <a:spcPct val="150000"/>
              </a:lnSpc>
              <a:spcBef>
                <a:spcPts val="0"/>
              </a:spcBef>
              <a:spcAft>
                <a:spcPts val="0"/>
              </a:spcAft>
              <a:buFont typeface="Wingdings 2" pitchFamily="18" charset="2"/>
              <a:buNone/>
              <a:defRPr/>
            </a:pPr>
            <a:endParaRPr lang="en-US" sz="2400" b="1" i="1" dirty="0" smtClean="0">
              <a:solidFill>
                <a:srgbClr val="003300"/>
              </a:solidFill>
            </a:endParaRPr>
          </a:p>
          <a:p>
            <a:pPr marL="266700" indent="-266700" algn="just" eaLnBrk="1" fontAlgn="auto" hangingPunct="1">
              <a:lnSpc>
                <a:spcPct val="150000"/>
              </a:lnSpc>
              <a:spcBef>
                <a:spcPts val="0"/>
              </a:spcBef>
              <a:spcAft>
                <a:spcPts val="0"/>
              </a:spcAft>
              <a:defRPr/>
            </a:pPr>
            <a:r>
              <a:rPr lang="en-US" sz="2400" b="1" dirty="0" err="1" smtClean="0"/>
              <a:t>Kepercayaan</a:t>
            </a:r>
            <a:r>
              <a:rPr lang="en-US" sz="2400" b="1" dirty="0" smtClean="0"/>
              <a:t> </a:t>
            </a:r>
            <a:r>
              <a:rPr lang="en-US" sz="2400" dirty="0" err="1" smtClean="0"/>
              <a:t>dapat</a:t>
            </a:r>
            <a:r>
              <a:rPr lang="en-US" sz="2400" dirty="0" smtClean="0"/>
              <a:t> </a:t>
            </a:r>
            <a:r>
              <a:rPr lang="en-US" sz="2400" dirty="0" err="1" smtClean="0"/>
              <a:t>didefinisikan</a:t>
            </a:r>
            <a:r>
              <a:rPr lang="en-US" sz="2400" dirty="0" smtClean="0"/>
              <a:t> </a:t>
            </a:r>
            <a:r>
              <a:rPr lang="en-US" sz="2400" dirty="0" err="1" smtClean="0"/>
              <a:t>sebagai</a:t>
            </a:r>
            <a:r>
              <a:rPr lang="en-US" sz="2400" dirty="0" smtClean="0"/>
              <a:t> </a:t>
            </a:r>
            <a:r>
              <a:rPr lang="en-US" sz="2400" dirty="0" err="1" smtClean="0"/>
              <a:t>penilaian</a:t>
            </a:r>
            <a:r>
              <a:rPr lang="en-US" sz="2400" dirty="0" smtClean="0"/>
              <a:t> </a:t>
            </a:r>
            <a:r>
              <a:rPr lang="en-US" sz="2400" dirty="0" err="1" smtClean="0"/>
              <a:t>subjektif</a:t>
            </a:r>
            <a:r>
              <a:rPr lang="en-US" sz="2400" dirty="0" smtClean="0"/>
              <a:t> </a:t>
            </a:r>
            <a:r>
              <a:rPr lang="en-US" sz="2400" dirty="0" err="1" smtClean="0"/>
              <a:t>mengenai</a:t>
            </a:r>
            <a:r>
              <a:rPr lang="en-US" sz="2400" dirty="0" smtClean="0"/>
              <a:t> </a:t>
            </a:r>
            <a:r>
              <a:rPr lang="en-US" sz="2400" dirty="0" err="1" smtClean="0"/>
              <a:t>hubungan</a:t>
            </a:r>
            <a:r>
              <a:rPr lang="en-US" sz="2400" dirty="0" smtClean="0"/>
              <a:t> </a:t>
            </a:r>
            <a:r>
              <a:rPr lang="en-US" sz="2400" dirty="0" err="1" smtClean="0"/>
              <a:t>antara</a:t>
            </a:r>
            <a:r>
              <a:rPr lang="en-US" sz="2400" dirty="0" smtClean="0"/>
              <a:t> </a:t>
            </a:r>
            <a:r>
              <a:rPr lang="en-US" sz="2400" dirty="0" err="1" smtClean="0"/>
              <a:t>dua</a:t>
            </a:r>
            <a:r>
              <a:rPr lang="en-US" sz="2400" dirty="0" smtClean="0"/>
              <a:t> </a:t>
            </a:r>
            <a:r>
              <a:rPr lang="en-US" sz="2400" dirty="0" err="1" smtClean="0"/>
              <a:t>atau</a:t>
            </a:r>
            <a:r>
              <a:rPr lang="en-US" sz="2400" dirty="0" smtClean="0"/>
              <a:t> </a:t>
            </a:r>
            <a:r>
              <a:rPr lang="en-US" sz="2400" dirty="0" err="1" smtClean="0"/>
              <a:t>lebih</a:t>
            </a:r>
            <a:r>
              <a:rPr lang="en-US" sz="2400" dirty="0" smtClean="0"/>
              <a:t> </a:t>
            </a:r>
            <a:r>
              <a:rPr lang="en-US" sz="2400" dirty="0" err="1" smtClean="0"/>
              <a:t>benda</a:t>
            </a:r>
            <a:r>
              <a:rPr lang="en-US" sz="2400" dirty="0" smtClean="0"/>
              <a:t>. </a:t>
            </a:r>
            <a:r>
              <a:rPr lang="en-US" sz="2400" dirty="0" err="1" smtClean="0"/>
              <a:t>Suatu</a:t>
            </a:r>
            <a:r>
              <a:rPr lang="en-US" sz="2400" dirty="0" smtClean="0"/>
              <a:t> </a:t>
            </a:r>
            <a:r>
              <a:rPr lang="en-US" sz="2400" dirty="0" err="1" smtClean="0"/>
              <a:t>kepercayaan</a:t>
            </a:r>
            <a:r>
              <a:rPr lang="en-US" sz="2400" dirty="0" smtClean="0"/>
              <a:t> </a:t>
            </a:r>
            <a:r>
              <a:rPr lang="en-US" sz="2400" dirty="0" err="1" smtClean="0"/>
              <a:t>dibentuk</a:t>
            </a:r>
            <a:r>
              <a:rPr lang="en-US" sz="2400" dirty="0" smtClean="0"/>
              <a:t> </a:t>
            </a:r>
            <a:r>
              <a:rPr lang="en-US" sz="2400" dirty="0" err="1" smtClean="0"/>
              <a:t>dari</a:t>
            </a:r>
            <a:r>
              <a:rPr lang="en-US" sz="2400" dirty="0" smtClean="0"/>
              <a:t> </a:t>
            </a:r>
            <a:r>
              <a:rPr lang="en-US" sz="2400" dirty="0" err="1" smtClean="0"/>
              <a:t>pengetahuan</a:t>
            </a:r>
            <a:r>
              <a:rPr lang="en-US" sz="2400" dirty="0" smtClean="0"/>
              <a:t>. </a:t>
            </a:r>
            <a:r>
              <a:rPr lang="en-US" sz="2400" dirty="0" err="1" smtClean="0"/>
              <a:t>Apa</a:t>
            </a:r>
            <a:r>
              <a:rPr lang="en-US" sz="2400" dirty="0" smtClean="0"/>
              <a:t> yang </a:t>
            </a:r>
            <a:r>
              <a:rPr lang="en-US" sz="2400" dirty="0" err="1" smtClean="0"/>
              <a:t>telah</a:t>
            </a:r>
            <a:r>
              <a:rPr lang="en-US" sz="2400" dirty="0" smtClean="0"/>
              <a:t> </a:t>
            </a:r>
            <a:r>
              <a:rPr lang="en-US" sz="2400" dirty="0" err="1" smtClean="0"/>
              <a:t>seseorang</a:t>
            </a:r>
            <a:r>
              <a:rPr lang="en-US" sz="2400" dirty="0" smtClean="0"/>
              <a:t> </a:t>
            </a:r>
            <a:r>
              <a:rPr lang="en-US" sz="2400" dirty="0" err="1" smtClean="0"/>
              <a:t>pelajari</a:t>
            </a:r>
            <a:r>
              <a:rPr lang="en-US" sz="2400" dirty="0" smtClean="0"/>
              <a:t> </a:t>
            </a:r>
            <a:r>
              <a:rPr lang="en-US" sz="2400" dirty="0" err="1" smtClean="0"/>
              <a:t>mengenai</a:t>
            </a:r>
            <a:r>
              <a:rPr lang="en-US" sz="2400" dirty="0" smtClean="0"/>
              <a:t> </a:t>
            </a:r>
            <a:r>
              <a:rPr lang="en-US" sz="2400" dirty="0" err="1" smtClean="0"/>
              <a:t>suatu</a:t>
            </a:r>
            <a:r>
              <a:rPr lang="en-US" sz="2400" dirty="0" smtClean="0"/>
              <a:t> </a:t>
            </a:r>
            <a:r>
              <a:rPr lang="en-US" sz="2400" dirty="0" err="1" smtClean="0"/>
              <a:t>produk</a:t>
            </a:r>
            <a:r>
              <a:rPr lang="en-US" sz="2400" dirty="0" smtClean="0"/>
              <a:t> </a:t>
            </a:r>
            <a:r>
              <a:rPr lang="en-US" sz="2400" dirty="0" err="1" smtClean="0"/>
              <a:t>mendorong</a:t>
            </a:r>
            <a:r>
              <a:rPr lang="en-US" sz="2400" dirty="0" smtClean="0"/>
              <a:t> </a:t>
            </a:r>
            <a:r>
              <a:rPr lang="en-US" sz="2400" dirty="0" err="1" smtClean="0"/>
              <a:t>timbulnya</a:t>
            </a:r>
            <a:r>
              <a:rPr lang="en-US" sz="2400" dirty="0" smtClean="0"/>
              <a:t> </a:t>
            </a:r>
            <a:r>
              <a:rPr lang="en-US" sz="2400" dirty="0" err="1" smtClean="0"/>
              <a:t>kepercayaan</a:t>
            </a:r>
            <a:r>
              <a:rPr lang="en-US" sz="2400" dirty="0" smtClean="0"/>
              <a:t> </a:t>
            </a:r>
            <a:r>
              <a:rPr lang="en-US" sz="2400" dirty="0" err="1" smtClean="0"/>
              <a:t>tertentu</a:t>
            </a:r>
            <a:r>
              <a:rPr lang="en-US" sz="2400" dirty="0" smtClean="0"/>
              <a:t> </a:t>
            </a:r>
            <a:r>
              <a:rPr lang="en-US" sz="2400" dirty="0" err="1" smtClean="0"/>
              <a:t>mengenai</a:t>
            </a:r>
            <a:r>
              <a:rPr lang="en-US" sz="2400" dirty="0" smtClean="0"/>
              <a:t> </a:t>
            </a:r>
            <a:r>
              <a:rPr lang="en-US" sz="2400" dirty="0" err="1" smtClean="0"/>
              <a:t>produk</a:t>
            </a:r>
            <a:r>
              <a:rPr lang="en-US" sz="2400" dirty="0" smtClean="0"/>
              <a:t> </a:t>
            </a:r>
            <a:r>
              <a:rPr lang="en-US" sz="2400" dirty="0" err="1" smtClean="0"/>
              <a:t>tersebut</a:t>
            </a:r>
            <a:r>
              <a:rPr lang="en-US" sz="2400" dirty="0" smtClean="0"/>
              <a:t>.</a:t>
            </a:r>
          </a:p>
          <a:p>
            <a:pPr marL="266700" indent="-266700" algn="just" eaLnBrk="1" fontAlgn="auto" hangingPunct="1">
              <a:lnSpc>
                <a:spcPct val="150000"/>
              </a:lnSpc>
              <a:spcBef>
                <a:spcPts val="0"/>
              </a:spcBef>
              <a:spcAft>
                <a:spcPts val="0"/>
              </a:spcAft>
              <a:defRPr/>
            </a:pPr>
            <a:r>
              <a:rPr lang="en-US" sz="2400" b="1" dirty="0" err="1" smtClean="0"/>
              <a:t>Perasaan</a:t>
            </a:r>
            <a:r>
              <a:rPr lang="en-US" sz="2400" b="1" dirty="0" smtClean="0"/>
              <a:t> </a:t>
            </a:r>
            <a:r>
              <a:rPr lang="en-US" sz="2400" dirty="0" err="1" smtClean="0"/>
              <a:t>adalah</a:t>
            </a:r>
            <a:r>
              <a:rPr lang="en-US" sz="2400" dirty="0" smtClean="0"/>
              <a:t> </a:t>
            </a:r>
            <a:r>
              <a:rPr lang="en-US" sz="2400" dirty="0" err="1" smtClean="0"/>
              <a:t>suatu</a:t>
            </a:r>
            <a:r>
              <a:rPr lang="en-US" sz="2400" dirty="0" smtClean="0"/>
              <a:t> </a:t>
            </a:r>
            <a:r>
              <a:rPr lang="en-US" sz="2400" dirty="0" err="1" smtClean="0"/>
              <a:t>keadaan</a:t>
            </a:r>
            <a:r>
              <a:rPr lang="en-US" sz="2400" dirty="0" smtClean="0"/>
              <a:t> yang </a:t>
            </a:r>
            <a:r>
              <a:rPr lang="en-US" sz="2400" dirty="0" err="1" smtClean="0"/>
              <a:t>memiliki</a:t>
            </a:r>
            <a:r>
              <a:rPr lang="en-US" sz="2400" dirty="0" smtClean="0"/>
              <a:t> </a:t>
            </a:r>
            <a:r>
              <a:rPr lang="en-US" sz="2400" dirty="0" err="1" smtClean="0"/>
              <a:t>pengaruh</a:t>
            </a:r>
            <a:r>
              <a:rPr lang="en-US" sz="2400" dirty="0" smtClean="0"/>
              <a:t> (</a:t>
            </a:r>
            <a:r>
              <a:rPr lang="en-US" sz="2400" dirty="0" err="1" smtClean="0"/>
              <a:t>seperti</a:t>
            </a:r>
            <a:r>
              <a:rPr lang="en-US" sz="2400" dirty="0" smtClean="0"/>
              <a:t> mood </a:t>
            </a:r>
            <a:r>
              <a:rPr lang="en-US" sz="2400" dirty="0" err="1" smtClean="0"/>
              <a:t>seseorang</a:t>
            </a:r>
            <a:r>
              <a:rPr lang="en-US" sz="2400" dirty="0" smtClean="0"/>
              <a:t>) </a:t>
            </a:r>
            <a:r>
              <a:rPr lang="en-US" sz="2400" dirty="0" err="1" smtClean="0"/>
              <a:t>atau</a:t>
            </a:r>
            <a:r>
              <a:rPr lang="en-US" sz="2400" dirty="0" smtClean="0"/>
              <a:t> </a:t>
            </a:r>
            <a:r>
              <a:rPr lang="en-US" sz="2400" dirty="0" err="1" smtClean="0"/>
              <a:t>reaksi</a:t>
            </a:r>
            <a:r>
              <a:rPr lang="en-US" sz="2400" dirty="0" smtClean="0"/>
              <a:t>. </a:t>
            </a:r>
            <a:r>
              <a:rPr lang="en-US" sz="2400" dirty="0" err="1" smtClean="0"/>
              <a:t>Perasaan</a:t>
            </a:r>
            <a:r>
              <a:rPr lang="en-US" sz="2400" dirty="0" smtClean="0"/>
              <a:t> </a:t>
            </a:r>
            <a:r>
              <a:rPr lang="en-US" sz="2400" dirty="0" err="1" smtClean="0"/>
              <a:t>dapat</a:t>
            </a:r>
            <a:r>
              <a:rPr lang="en-US" sz="2400" dirty="0" smtClean="0"/>
              <a:t> </a:t>
            </a:r>
            <a:r>
              <a:rPr lang="en-US" sz="2400" dirty="0" err="1" smtClean="0"/>
              <a:t>bersifat</a:t>
            </a:r>
            <a:r>
              <a:rPr lang="en-US" sz="2400" dirty="0" smtClean="0"/>
              <a:t> </a:t>
            </a:r>
            <a:r>
              <a:rPr lang="en-US" sz="2400" dirty="0" err="1" smtClean="0"/>
              <a:t>positif</a:t>
            </a:r>
            <a:r>
              <a:rPr lang="en-US" sz="2400" dirty="0" smtClean="0"/>
              <a:t> </a:t>
            </a:r>
            <a:r>
              <a:rPr lang="en-US" sz="2400" dirty="0" err="1" smtClean="0"/>
              <a:t>maupun</a:t>
            </a:r>
            <a:r>
              <a:rPr lang="en-US" sz="2400" dirty="0" smtClean="0"/>
              <a:t> </a:t>
            </a:r>
            <a:r>
              <a:rPr lang="en-US" sz="2400" dirty="0" err="1" smtClean="0"/>
              <a:t>negatif</a:t>
            </a:r>
            <a:r>
              <a:rPr lang="en-US" sz="2400" dirty="0" smtClean="0"/>
              <a:t> </a:t>
            </a:r>
            <a:r>
              <a:rPr lang="en-US" sz="2400" dirty="0" err="1" smtClean="0"/>
              <a:t>tergantung</a:t>
            </a:r>
            <a:r>
              <a:rPr lang="en-US" sz="2400" dirty="0" smtClean="0"/>
              <a:t> </a:t>
            </a:r>
            <a:r>
              <a:rPr lang="en-US" sz="2400" dirty="0" err="1" smtClean="0"/>
              <a:t>kepada</a:t>
            </a:r>
            <a:r>
              <a:rPr lang="en-US" sz="2400" dirty="0" smtClean="0"/>
              <a:t> </a:t>
            </a:r>
            <a:r>
              <a:rPr lang="en-US" sz="2400" dirty="0" err="1" smtClean="0"/>
              <a:t>setiap</a:t>
            </a:r>
            <a:r>
              <a:rPr lang="en-US" sz="2400" dirty="0" smtClean="0"/>
              <a:t> </a:t>
            </a:r>
            <a:r>
              <a:rPr lang="en-US" sz="2400" dirty="0" err="1" smtClean="0"/>
              <a:t>individu</a:t>
            </a:r>
            <a:r>
              <a:rPr lang="en-US" sz="2400" dirty="0" smtClean="0"/>
              <a:t>. </a:t>
            </a:r>
            <a:r>
              <a:rPr lang="en-US" sz="2400" dirty="0" err="1" smtClean="0"/>
              <a:t>Perasaan</a:t>
            </a:r>
            <a:r>
              <a:rPr lang="en-US" sz="2400" dirty="0" smtClean="0"/>
              <a:t> </a:t>
            </a:r>
            <a:r>
              <a:rPr lang="en-US" sz="2400" dirty="0" err="1" smtClean="0"/>
              <a:t>juga</a:t>
            </a:r>
            <a:r>
              <a:rPr lang="en-US" sz="2400" dirty="0" smtClean="0"/>
              <a:t> </a:t>
            </a:r>
            <a:r>
              <a:rPr lang="en-US" sz="2400" dirty="0" err="1" smtClean="0"/>
              <a:t>memiliki</a:t>
            </a:r>
            <a:r>
              <a:rPr lang="en-US" sz="2400" dirty="0" smtClean="0"/>
              <a:t> </a:t>
            </a:r>
            <a:r>
              <a:rPr lang="en-US" sz="2400" dirty="0" err="1" smtClean="0"/>
              <a:t>pengaruh</a:t>
            </a:r>
            <a:r>
              <a:rPr lang="en-US" sz="2400" dirty="0" smtClean="0"/>
              <a:t> </a:t>
            </a:r>
            <a:r>
              <a:rPr lang="en-US" sz="2400" dirty="0" err="1" smtClean="0"/>
              <a:t>terhadap</a:t>
            </a:r>
            <a:r>
              <a:rPr lang="en-US" sz="2400" dirty="0" smtClean="0"/>
              <a:t> </a:t>
            </a:r>
            <a:r>
              <a:rPr lang="en-US" sz="2400" dirty="0" err="1" smtClean="0"/>
              <a:t>penentuan</a:t>
            </a:r>
            <a:r>
              <a:rPr lang="en-US" sz="2400" dirty="0" smtClean="0"/>
              <a:t> </a:t>
            </a:r>
            <a:r>
              <a:rPr lang="en-US" sz="2400" dirty="0" err="1" smtClean="0"/>
              <a:t>sikap</a:t>
            </a:r>
            <a:r>
              <a:rPr lang="en-US" sz="2400" dirty="0" smtClean="0"/>
              <a:t> </a:t>
            </a:r>
            <a:r>
              <a:rPr lang="en-US" sz="2400" dirty="0" err="1" smtClean="0"/>
              <a:t>seorang</a:t>
            </a:r>
            <a:r>
              <a:rPr lang="en-US" sz="2400" dirty="0" smtClean="0"/>
              <a:t> </a:t>
            </a:r>
            <a:r>
              <a:rPr lang="en-US" sz="2400" dirty="0" err="1" smtClean="0"/>
              <a:t>konsumen</a:t>
            </a:r>
            <a:r>
              <a:rPr lang="en-US" sz="2400" dirty="0" smtClean="0"/>
              <a:t>.</a:t>
            </a:r>
          </a:p>
          <a:p>
            <a:pPr algn="just" eaLnBrk="1" fontAlgn="auto" hangingPunct="1">
              <a:lnSpc>
                <a:spcPct val="150000"/>
              </a:lnSpc>
              <a:spcBef>
                <a:spcPts val="0"/>
              </a:spcBef>
              <a:spcAft>
                <a:spcPts val="0"/>
              </a:spcAft>
              <a:buFont typeface="Wingdings 2" pitchFamily="18" charset="2"/>
              <a:buNone/>
              <a:defRPr/>
            </a:pPr>
            <a:endParaRPr lang="en-US"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214313" y="0"/>
            <a:ext cx="8572500" cy="5956300"/>
          </a:xfrm>
        </p:spPr>
        <p:txBody>
          <a:bodyPr/>
          <a:lstStyle/>
          <a:p>
            <a:pPr marL="171450" indent="-171450" eaLnBrk="1" hangingPunct="1">
              <a:lnSpc>
                <a:spcPct val="150000"/>
              </a:lnSpc>
              <a:spcBef>
                <a:spcPct val="0"/>
              </a:spcBef>
              <a:buFont typeface="Wingdings 2" pitchFamily="18" charset="2"/>
              <a:buNone/>
              <a:defRPr/>
            </a:pPr>
            <a:r>
              <a:rPr lang="en-US" sz="2400" b="1" i="1" dirty="0" smtClean="0"/>
              <a:t>B. Environmental Influences on Consumer Behavior (3)</a:t>
            </a:r>
            <a:r>
              <a:rPr lang="en-US" sz="2400" i="1" dirty="0" smtClean="0"/>
              <a:t/>
            </a:r>
            <a:br>
              <a:rPr lang="en-US" sz="2400" i="1" dirty="0" smtClean="0"/>
            </a:br>
            <a:r>
              <a:rPr lang="en-US" sz="2400" i="1" dirty="0" smtClean="0"/>
              <a:t>1)   </a:t>
            </a:r>
            <a:r>
              <a:rPr lang="en-US" sz="2400" b="1" dirty="0" err="1" smtClean="0">
                <a:solidFill>
                  <a:srgbClr val="003300"/>
                </a:solidFill>
              </a:rPr>
              <a:t>Budaya</a:t>
            </a:r>
            <a:r>
              <a:rPr lang="en-US" sz="2400" b="1" dirty="0" smtClean="0">
                <a:solidFill>
                  <a:srgbClr val="003300"/>
                </a:solidFill>
              </a:rPr>
              <a:t>, </a:t>
            </a:r>
            <a:r>
              <a:rPr lang="en-US" sz="2400" b="1" dirty="0" err="1" smtClean="0">
                <a:solidFill>
                  <a:srgbClr val="003300"/>
                </a:solidFill>
              </a:rPr>
              <a:t>etnisitas</a:t>
            </a:r>
            <a:r>
              <a:rPr lang="en-US" sz="2400" b="1" dirty="0" smtClean="0">
                <a:solidFill>
                  <a:srgbClr val="003300"/>
                </a:solidFill>
              </a:rPr>
              <a:t>, </a:t>
            </a:r>
            <a:r>
              <a:rPr lang="en-US" sz="2400" b="1" dirty="0" err="1" smtClean="0">
                <a:solidFill>
                  <a:srgbClr val="003300"/>
                </a:solidFill>
              </a:rPr>
              <a:t>dan</a:t>
            </a:r>
            <a:r>
              <a:rPr lang="en-US" sz="2400" b="1" dirty="0" smtClean="0">
                <a:solidFill>
                  <a:srgbClr val="003300"/>
                </a:solidFill>
              </a:rPr>
              <a:t> </a:t>
            </a:r>
            <a:r>
              <a:rPr lang="en-US" sz="2400" b="1" dirty="0" err="1" smtClean="0">
                <a:solidFill>
                  <a:srgbClr val="003300"/>
                </a:solidFill>
              </a:rPr>
              <a:t>kelas</a:t>
            </a:r>
            <a:r>
              <a:rPr lang="en-US" sz="2400" b="1" dirty="0" smtClean="0">
                <a:solidFill>
                  <a:srgbClr val="003300"/>
                </a:solidFill>
              </a:rPr>
              <a:t> </a:t>
            </a:r>
            <a:r>
              <a:rPr lang="en-US" sz="2400" b="1" dirty="0" err="1" smtClean="0">
                <a:solidFill>
                  <a:srgbClr val="003300"/>
                </a:solidFill>
              </a:rPr>
              <a:t>sosial</a:t>
            </a:r>
            <a:endParaRPr lang="en-US" sz="2400" b="1" dirty="0" smtClean="0">
              <a:solidFill>
                <a:srgbClr val="003300"/>
              </a:solidFill>
            </a:endParaRPr>
          </a:p>
          <a:p>
            <a:pPr marL="533400" indent="-533400" algn="just" eaLnBrk="1" hangingPunct="1">
              <a:lnSpc>
                <a:spcPct val="150000"/>
              </a:lnSpc>
              <a:spcBef>
                <a:spcPct val="0"/>
              </a:spcBef>
              <a:buFont typeface="Wingdings 2" pitchFamily="18" charset="2"/>
              <a:buNone/>
              <a:defRPr/>
            </a:pPr>
            <a:r>
              <a:rPr lang="en-US" sz="2400" dirty="0" smtClean="0">
                <a:solidFill>
                  <a:srgbClr val="003300"/>
                </a:solidFill>
              </a:rPr>
              <a:t>      * </a:t>
            </a:r>
            <a:r>
              <a:rPr lang="en-US" sz="2400" b="1" i="1" dirty="0" err="1" smtClean="0">
                <a:solidFill>
                  <a:srgbClr val="003300"/>
                </a:solidFill>
              </a:rPr>
              <a:t>Budaya</a:t>
            </a:r>
            <a:r>
              <a:rPr lang="en-US" sz="2400" dirty="0" smtClean="0"/>
              <a:t> </a:t>
            </a:r>
            <a:r>
              <a:rPr lang="en-US" sz="2400" dirty="0" err="1" smtClean="0"/>
              <a:t>adalah</a:t>
            </a:r>
            <a:r>
              <a:rPr lang="en-US" sz="2400" dirty="0" smtClean="0"/>
              <a:t> </a:t>
            </a:r>
            <a:r>
              <a:rPr lang="en-US" sz="2400" dirty="0" err="1" smtClean="0"/>
              <a:t>kumpulan</a:t>
            </a:r>
            <a:r>
              <a:rPr lang="en-US" sz="2400" dirty="0" smtClean="0"/>
              <a:t> </a:t>
            </a:r>
            <a:r>
              <a:rPr lang="en-US" sz="2400" dirty="0" err="1" smtClean="0"/>
              <a:t>nilai</a:t>
            </a:r>
            <a:r>
              <a:rPr lang="en-US" sz="2400" dirty="0" smtClean="0"/>
              <a:t>, </a:t>
            </a:r>
            <a:r>
              <a:rPr lang="en-US" sz="2400" dirty="0" err="1" smtClean="0"/>
              <a:t>ide</a:t>
            </a:r>
            <a:r>
              <a:rPr lang="en-US" sz="2400" dirty="0" smtClean="0"/>
              <a:t>, </a:t>
            </a:r>
            <a:r>
              <a:rPr lang="en-US" sz="2400" dirty="0" err="1" smtClean="0"/>
              <a:t>artefak</a:t>
            </a:r>
            <a:r>
              <a:rPr lang="en-US" sz="2400" dirty="0" smtClean="0"/>
              <a:t>, </a:t>
            </a:r>
            <a:r>
              <a:rPr lang="en-US" sz="2400" dirty="0" err="1" smtClean="0"/>
              <a:t>dan</a:t>
            </a:r>
            <a:r>
              <a:rPr lang="en-US" sz="2400" dirty="0" smtClean="0"/>
              <a:t> </a:t>
            </a:r>
            <a:r>
              <a:rPr lang="en-US" sz="2400" dirty="0" err="1" smtClean="0"/>
              <a:t>simbol-simbol</a:t>
            </a:r>
            <a:r>
              <a:rPr lang="en-US" sz="2400" dirty="0" smtClean="0"/>
              <a:t> lain yang </a:t>
            </a:r>
            <a:r>
              <a:rPr lang="en-US" sz="2400" dirty="0" err="1" smtClean="0"/>
              <a:t>membantu</a:t>
            </a:r>
            <a:r>
              <a:rPr lang="en-US" sz="2400" dirty="0" smtClean="0"/>
              <a:t> </a:t>
            </a:r>
            <a:r>
              <a:rPr lang="en-US" sz="2400" dirty="0" err="1" smtClean="0"/>
              <a:t>seseorang</a:t>
            </a:r>
            <a:r>
              <a:rPr lang="en-US" sz="2400" dirty="0" smtClean="0"/>
              <a:t> </a:t>
            </a:r>
            <a:r>
              <a:rPr lang="en-US" sz="2400" dirty="0" err="1" smtClean="0"/>
              <a:t>untuk</a:t>
            </a:r>
            <a:r>
              <a:rPr lang="en-US" sz="2400" dirty="0" smtClean="0"/>
              <a:t> </a:t>
            </a:r>
            <a:r>
              <a:rPr lang="en-US" sz="2400" dirty="0" err="1" smtClean="0"/>
              <a:t>berkomunikasi</a:t>
            </a:r>
            <a:r>
              <a:rPr lang="en-US" sz="2400" dirty="0" smtClean="0"/>
              <a:t>, </a:t>
            </a:r>
            <a:r>
              <a:rPr lang="en-US" sz="2400" dirty="0" err="1" smtClean="0"/>
              <a:t>mengartikan</a:t>
            </a:r>
            <a:r>
              <a:rPr lang="en-US" sz="2400" dirty="0" smtClean="0"/>
              <a:t>, </a:t>
            </a:r>
            <a:r>
              <a:rPr lang="en-US" sz="2400" dirty="0" err="1" smtClean="0"/>
              <a:t>dan</a:t>
            </a:r>
            <a:r>
              <a:rPr lang="en-US" sz="2400" dirty="0" smtClean="0"/>
              <a:t> </a:t>
            </a:r>
            <a:r>
              <a:rPr lang="en-US" sz="2400" dirty="0" err="1" smtClean="0"/>
              <a:t>mengevaluasi</a:t>
            </a:r>
            <a:r>
              <a:rPr lang="en-US" sz="2400" dirty="0" smtClean="0"/>
              <a:t> </a:t>
            </a:r>
            <a:r>
              <a:rPr lang="en-US" sz="2400" dirty="0" err="1" smtClean="0"/>
              <a:t>sebagai</a:t>
            </a:r>
            <a:r>
              <a:rPr lang="en-US" sz="2400" dirty="0" smtClean="0"/>
              <a:t> </a:t>
            </a:r>
            <a:r>
              <a:rPr lang="en-US" sz="2400" dirty="0" err="1" smtClean="0"/>
              <a:t>bagian</a:t>
            </a:r>
            <a:r>
              <a:rPr lang="en-US" sz="2400" dirty="0" smtClean="0"/>
              <a:t> </a:t>
            </a:r>
            <a:r>
              <a:rPr lang="en-US" sz="2400" dirty="0" err="1" smtClean="0"/>
              <a:t>dari</a:t>
            </a:r>
            <a:r>
              <a:rPr lang="en-US" sz="2400" dirty="0" smtClean="0"/>
              <a:t> </a:t>
            </a:r>
            <a:r>
              <a:rPr lang="en-US" sz="2400" dirty="0" err="1" smtClean="0"/>
              <a:t>suatu</a:t>
            </a:r>
            <a:r>
              <a:rPr lang="en-US" sz="2400" dirty="0" smtClean="0"/>
              <a:t> </a:t>
            </a:r>
            <a:r>
              <a:rPr lang="en-US" sz="2400" dirty="0" err="1" smtClean="0"/>
              <a:t>lingkungan</a:t>
            </a:r>
            <a:r>
              <a:rPr lang="en-US" sz="2400" dirty="0" smtClean="0"/>
              <a:t>. </a:t>
            </a:r>
            <a:r>
              <a:rPr lang="en-US" sz="2400" dirty="0" err="1" smtClean="0"/>
              <a:t>Budaya</a:t>
            </a:r>
            <a:r>
              <a:rPr lang="en-US" sz="2400" dirty="0" smtClean="0"/>
              <a:t> </a:t>
            </a:r>
            <a:r>
              <a:rPr lang="en-US" sz="2400" dirty="0" err="1" smtClean="0"/>
              <a:t>terbagi</a:t>
            </a:r>
            <a:r>
              <a:rPr lang="en-US" sz="2400" dirty="0" smtClean="0"/>
              <a:t> </a:t>
            </a:r>
            <a:r>
              <a:rPr lang="en-US" sz="2400" dirty="0" err="1" smtClean="0"/>
              <a:t>menjadi</a:t>
            </a:r>
            <a:r>
              <a:rPr lang="en-US" sz="2400" dirty="0" smtClean="0"/>
              <a:t> </a:t>
            </a:r>
            <a:r>
              <a:rPr lang="en-US" sz="2400" dirty="0" err="1" smtClean="0"/>
              <a:t>dua</a:t>
            </a:r>
            <a:r>
              <a:rPr lang="en-US" sz="2400" dirty="0" smtClean="0"/>
              <a:t> </a:t>
            </a:r>
            <a:r>
              <a:rPr lang="en-US" sz="2400" dirty="0" err="1" smtClean="0"/>
              <a:t>yaitu</a:t>
            </a:r>
            <a:r>
              <a:rPr lang="en-US" sz="2400" dirty="0" smtClean="0"/>
              <a:t> </a:t>
            </a:r>
            <a:r>
              <a:rPr lang="en-US" sz="2400" dirty="0" err="1" smtClean="0"/>
              <a:t>abstrak</a:t>
            </a:r>
            <a:r>
              <a:rPr lang="en-US" sz="2400" dirty="0" smtClean="0"/>
              <a:t> </a:t>
            </a:r>
            <a:r>
              <a:rPr lang="en-US" sz="2400" dirty="0" err="1" smtClean="0"/>
              <a:t>dan</a:t>
            </a:r>
            <a:r>
              <a:rPr lang="en-US" sz="2400" dirty="0" smtClean="0"/>
              <a:t> </a:t>
            </a:r>
            <a:r>
              <a:rPr lang="en-US" sz="2400" dirty="0" err="1" smtClean="0"/>
              <a:t>elemen</a:t>
            </a:r>
            <a:r>
              <a:rPr lang="en-US" sz="2400" dirty="0" smtClean="0"/>
              <a:t> material yang </a:t>
            </a:r>
            <a:r>
              <a:rPr lang="en-US" sz="2400" dirty="0" err="1" smtClean="0"/>
              <a:t>memberikan</a:t>
            </a:r>
            <a:r>
              <a:rPr lang="en-US" sz="2400" dirty="0" smtClean="0"/>
              <a:t> </a:t>
            </a:r>
            <a:r>
              <a:rPr lang="en-US" sz="2400" dirty="0" err="1" smtClean="0"/>
              <a:t>kemampuan</a:t>
            </a:r>
            <a:r>
              <a:rPr lang="en-US" sz="2400" dirty="0" smtClean="0"/>
              <a:t> </a:t>
            </a:r>
            <a:r>
              <a:rPr lang="en-US" sz="2400" dirty="0" err="1" smtClean="0"/>
              <a:t>bagi</a:t>
            </a:r>
            <a:r>
              <a:rPr lang="en-US" sz="2400" dirty="0" smtClean="0"/>
              <a:t> </a:t>
            </a:r>
            <a:r>
              <a:rPr lang="en-US" sz="2400" dirty="0" err="1" smtClean="0"/>
              <a:t>seseorang</a:t>
            </a:r>
            <a:r>
              <a:rPr lang="en-US" sz="2400" dirty="0" smtClean="0"/>
              <a:t> </a:t>
            </a:r>
            <a:r>
              <a:rPr lang="en-US" sz="2400" dirty="0" err="1" smtClean="0"/>
              <a:t>untuk</a:t>
            </a:r>
            <a:r>
              <a:rPr lang="en-US" sz="2400" dirty="0" smtClean="0"/>
              <a:t> </a:t>
            </a:r>
            <a:r>
              <a:rPr lang="en-US" sz="2400" dirty="0" err="1" smtClean="0"/>
              <a:t>mendefinisikan</a:t>
            </a:r>
            <a:r>
              <a:rPr lang="en-US" sz="2400" dirty="0" smtClean="0"/>
              <a:t>, </a:t>
            </a:r>
            <a:r>
              <a:rPr lang="en-US" sz="2400" dirty="0" err="1" smtClean="0"/>
              <a:t>mengevaluasi</a:t>
            </a:r>
            <a:r>
              <a:rPr lang="en-US" sz="2400" dirty="0" smtClean="0"/>
              <a:t>, </a:t>
            </a:r>
            <a:r>
              <a:rPr lang="en-US" sz="2400" dirty="0" err="1" smtClean="0"/>
              <a:t>dan</a:t>
            </a:r>
            <a:r>
              <a:rPr lang="en-US" sz="2400" dirty="0" smtClean="0"/>
              <a:t> </a:t>
            </a:r>
            <a:r>
              <a:rPr lang="en-US" sz="2400" dirty="0" err="1" smtClean="0"/>
              <a:t>membedakan</a:t>
            </a:r>
            <a:r>
              <a:rPr lang="en-US" sz="2400" dirty="0" smtClean="0"/>
              <a:t> </a:t>
            </a:r>
            <a:r>
              <a:rPr lang="en-US" sz="2400" dirty="0" err="1" smtClean="0"/>
              <a:t>antarbudaya</a:t>
            </a:r>
            <a:r>
              <a:rPr lang="en-US" sz="2400" dirty="0" smtClean="0"/>
              <a:t>. </a:t>
            </a:r>
            <a:r>
              <a:rPr lang="en-US" sz="2400" dirty="0" err="1" smtClean="0"/>
              <a:t>Elemen</a:t>
            </a:r>
            <a:r>
              <a:rPr lang="en-US" sz="2400" dirty="0" smtClean="0"/>
              <a:t> </a:t>
            </a:r>
            <a:r>
              <a:rPr lang="en-US" sz="2400" dirty="0" err="1" smtClean="0"/>
              <a:t>abstrak</a:t>
            </a:r>
            <a:r>
              <a:rPr lang="en-US" sz="2400" dirty="0" smtClean="0"/>
              <a:t> </a:t>
            </a:r>
            <a:r>
              <a:rPr lang="en-US" sz="2400" dirty="0" err="1" smtClean="0"/>
              <a:t>terdiri</a:t>
            </a:r>
            <a:r>
              <a:rPr lang="en-US" sz="2400" dirty="0" smtClean="0"/>
              <a:t> </a:t>
            </a:r>
            <a:r>
              <a:rPr lang="en-US" sz="2400" dirty="0" err="1" smtClean="0"/>
              <a:t>atas</a:t>
            </a:r>
            <a:r>
              <a:rPr lang="en-US" sz="2400" dirty="0" smtClean="0"/>
              <a:t> </a:t>
            </a:r>
            <a:r>
              <a:rPr lang="en-US" sz="2400" dirty="0" err="1" smtClean="0"/>
              <a:t>nilai-nilai</a:t>
            </a:r>
            <a:r>
              <a:rPr lang="en-US" sz="2400" dirty="0" smtClean="0"/>
              <a:t>, </a:t>
            </a:r>
            <a:r>
              <a:rPr lang="en-US" sz="2400" dirty="0" err="1" smtClean="0"/>
              <a:t>sikap</a:t>
            </a:r>
            <a:r>
              <a:rPr lang="en-US" sz="2400" dirty="0" smtClean="0"/>
              <a:t>, </a:t>
            </a:r>
            <a:r>
              <a:rPr lang="en-US" sz="2400" dirty="0" err="1" smtClean="0"/>
              <a:t>ide</a:t>
            </a:r>
            <a:r>
              <a:rPr lang="en-US" sz="2400" dirty="0" smtClean="0"/>
              <a:t>, </a:t>
            </a:r>
            <a:r>
              <a:rPr lang="en-US" sz="2400" dirty="0" err="1" smtClean="0"/>
              <a:t>tipe</a:t>
            </a:r>
            <a:r>
              <a:rPr lang="en-US" sz="2400" dirty="0" smtClean="0"/>
              <a:t> </a:t>
            </a:r>
            <a:r>
              <a:rPr lang="en-US" sz="2400" dirty="0" err="1" smtClean="0"/>
              <a:t>kepribadian</a:t>
            </a:r>
            <a:r>
              <a:rPr lang="en-US" sz="2400" dirty="0" smtClean="0"/>
              <a:t>, </a:t>
            </a:r>
            <a:r>
              <a:rPr lang="en-US" sz="2400" dirty="0" err="1" smtClean="0"/>
              <a:t>dan</a:t>
            </a:r>
            <a:r>
              <a:rPr lang="en-US" sz="2400" dirty="0" smtClean="0"/>
              <a:t> </a:t>
            </a:r>
            <a:r>
              <a:rPr lang="en-US" sz="2400" dirty="0" err="1" smtClean="0"/>
              <a:t>kesimpulan</a:t>
            </a:r>
            <a:r>
              <a:rPr lang="en-US" sz="2400" dirty="0" smtClean="0"/>
              <a:t> </a:t>
            </a:r>
            <a:r>
              <a:rPr lang="en-US" sz="2400" dirty="0" err="1" smtClean="0"/>
              <a:t>gagasan</a:t>
            </a:r>
            <a:r>
              <a:rPr lang="en-US" sz="2400" dirty="0" smtClean="0"/>
              <a:t> </a:t>
            </a:r>
            <a:r>
              <a:rPr lang="en-US" sz="2400" dirty="0" err="1" smtClean="0"/>
              <a:t>seperti</a:t>
            </a:r>
            <a:r>
              <a:rPr lang="en-US" sz="2400" dirty="0" smtClean="0"/>
              <a:t> agama </a:t>
            </a:r>
            <a:r>
              <a:rPr lang="en-US" sz="2400" dirty="0" err="1" smtClean="0"/>
              <a:t>atau</a:t>
            </a:r>
            <a:r>
              <a:rPr lang="en-US" sz="2400" dirty="0" smtClean="0"/>
              <a:t> </a:t>
            </a:r>
            <a:r>
              <a:rPr lang="en-US" sz="2400" dirty="0" err="1" smtClean="0"/>
              <a:t>politik</a:t>
            </a:r>
            <a:r>
              <a:rPr lang="en-US" sz="2400" dirty="0" smtClean="0"/>
              <a:t>. Material </a:t>
            </a:r>
            <a:r>
              <a:rPr lang="en-US" sz="2400" dirty="0" err="1" smtClean="0"/>
              <a:t>komponen</a:t>
            </a:r>
            <a:r>
              <a:rPr lang="en-US" sz="2400" dirty="0" smtClean="0"/>
              <a:t> </a:t>
            </a:r>
            <a:r>
              <a:rPr lang="en-US" sz="2400" dirty="0" err="1" smtClean="0"/>
              <a:t>terdiri</a:t>
            </a:r>
            <a:r>
              <a:rPr lang="en-US" sz="2400" dirty="0" smtClean="0"/>
              <a:t> </a:t>
            </a:r>
            <a:r>
              <a:rPr lang="en-US" sz="2400" dirty="0" err="1" smtClean="0"/>
              <a:t>atas</a:t>
            </a:r>
            <a:r>
              <a:rPr lang="en-US" sz="2400" dirty="0" smtClean="0"/>
              <a:t> </a:t>
            </a:r>
            <a:r>
              <a:rPr lang="en-US" sz="2400" dirty="0" err="1" smtClean="0"/>
              <a:t>benda-benda</a:t>
            </a:r>
            <a:r>
              <a:rPr lang="en-US" sz="2400" dirty="0" smtClean="0"/>
              <a:t> </a:t>
            </a:r>
            <a:r>
              <a:rPr lang="en-US" sz="2400" dirty="0" err="1" smtClean="0"/>
              <a:t>seperti</a:t>
            </a:r>
            <a:r>
              <a:rPr lang="en-US" sz="2400" dirty="0" smtClean="0"/>
              <a:t> </a:t>
            </a:r>
            <a:r>
              <a:rPr lang="en-US" sz="2400" dirty="0" err="1" smtClean="0"/>
              <a:t>buku</a:t>
            </a:r>
            <a:r>
              <a:rPr lang="en-US" sz="2400" dirty="0" smtClean="0"/>
              <a:t>, </a:t>
            </a:r>
            <a:r>
              <a:rPr lang="en-US" sz="2400" dirty="0" err="1" smtClean="0"/>
              <a:t>komputer</a:t>
            </a:r>
            <a:r>
              <a:rPr lang="en-US" sz="2400" dirty="0" smtClean="0"/>
              <a:t>, </a:t>
            </a:r>
            <a:r>
              <a:rPr lang="en-US" sz="2400" dirty="0" err="1" smtClean="0"/>
              <a:t>gedung</a:t>
            </a:r>
            <a:r>
              <a:rPr lang="en-US" sz="2400" dirty="0" smtClean="0"/>
              <a:t>, </a:t>
            </a:r>
            <a:r>
              <a:rPr lang="en-US" sz="2400" dirty="0" err="1" smtClean="0"/>
              <a:t>peralatan</a:t>
            </a:r>
            <a:r>
              <a:rPr lang="en-US" sz="2400" dirty="0" smtClean="0"/>
              <a:t>, </a:t>
            </a:r>
            <a:r>
              <a:rPr lang="en-US" sz="2400" dirty="0" err="1" smtClean="0"/>
              <a:t>dan</a:t>
            </a:r>
            <a:r>
              <a:rPr lang="en-US" sz="2400" dirty="0" smtClean="0"/>
              <a:t> lain-lain.</a:t>
            </a:r>
          </a:p>
          <a:p>
            <a:pPr algn="just" eaLnBrk="1" hangingPunct="1">
              <a:lnSpc>
                <a:spcPct val="150000"/>
              </a:lnSpc>
              <a:spcBef>
                <a:spcPct val="0"/>
              </a:spcBef>
              <a:buFont typeface="Wingdings 2" pitchFamily="18" charset="2"/>
              <a:buNone/>
              <a:defRPr/>
            </a:pPr>
            <a:r>
              <a:rPr lang="en-US" sz="2400" dirty="0" smtClean="0"/>
              <a:t/>
            </a:r>
            <a:br>
              <a:rPr lang="en-US" sz="2400" dirty="0" smtClean="0"/>
            </a:br>
            <a:endParaRPr lang="en-US"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1438" y="0"/>
            <a:ext cx="7543800" cy="393700"/>
          </a:xfrm>
        </p:spPr>
        <p:txBody>
          <a:bodyPr/>
          <a:lstStyle/>
          <a:p>
            <a:pPr eaLnBrk="1" hangingPunct="1"/>
            <a:r>
              <a:rPr lang="en-US" sz="1400" i="1" smtClean="0">
                <a:solidFill>
                  <a:srgbClr val="FF0000"/>
                </a:solidFill>
              </a:rPr>
              <a:t>B. Environmental Influences on Consumer Behavior (3)</a:t>
            </a:r>
            <a:endParaRPr lang="en-US" sz="1400" smtClean="0"/>
          </a:p>
        </p:txBody>
      </p:sp>
      <p:sp>
        <p:nvSpPr>
          <p:cNvPr id="29699" name="Content Placeholder 2"/>
          <p:cNvSpPr>
            <a:spLocks noGrp="1"/>
          </p:cNvSpPr>
          <p:nvPr>
            <p:ph idx="1"/>
          </p:nvPr>
        </p:nvSpPr>
        <p:spPr>
          <a:xfrm>
            <a:off x="285750" y="357188"/>
            <a:ext cx="8501063" cy="5313362"/>
          </a:xfrm>
        </p:spPr>
        <p:txBody>
          <a:bodyPr/>
          <a:lstStyle/>
          <a:p>
            <a:pPr eaLnBrk="1" hangingPunct="1">
              <a:lnSpc>
                <a:spcPct val="150000"/>
              </a:lnSpc>
              <a:spcBef>
                <a:spcPct val="0"/>
              </a:spcBef>
              <a:buFont typeface="Wingdings 2" pitchFamily="18" charset="2"/>
              <a:buNone/>
            </a:pPr>
            <a:r>
              <a:rPr lang="en-US" sz="2200" b="1" smtClean="0">
                <a:solidFill>
                  <a:srgbClr val="003300"/>
                </a:solidFill>
              </a:rPr>
              <a:t>Budaya, etnisitas, dan kelas sosial</a:t>
            </a:r>
            <a:endParaRPr lang="en-US" sz="2200" b="1" i="1" smtClean="0">
              <a:solidFill>
                <a:srgbClr val="003300"/>
              </a:solidFill>
            </a:endParaRPr>
          </a:p>
          <a:p>
            <a:pPr algn="just" eaLnBrk="1" hangingPunct="1">
              <a:lnSpc>
                <a:spcPct val="150000"/>
              </a:lnSpc>
              <a:spcBef>
                <a:spcPct val="0"/>
              </a:spcBef>
              <a:buFont typeface="Wingdings 2" pitchFamily="18" charset="2"/>
              <a:buNone/>
            </a:pPr>
            <a:r>
              <a:rPr lang="en-US" sz="2200" b="1" i="1" smtClean="0">
                <a:solidFill>
                  <a:srgbClr val="003300"/>
                </a:solidFill>
              </a:rPr>
              <a:t>  * Etnisitas</a:t>
            </a:r>
            <a:r>
              <a:rPr lang="en-US" sz="2200" smtClean="0"/>
              <a:t> adalah suatu elemen penting dalam menentukan suatu budaya dan memprediksi keinginan dan perilaku konsumen. Perilaku konsumen adalah suatu fungsi dari perasaan etnisitas sebagaimana dengan identitas budaya, keadaan sosial, dan tipe produk.</a:t>
            </a:r>
          </a:p>
          <a:p>
            <a:pPr algn="just" eaLnBrk="1" hangingPunct="1">
              <a:lnSpc>
                <a:spcPct val="150000"/>
              </a:lnSpc>
              <a:spcBef>
                <a:spcPct val="0"/>
              </a:spcBef>
              <a:buFont typeface="Wingdings 2" pitchFamily="18" charset="2"/>
              <a:buNone/>
            </a:pPr>
            <a:r>
              <a:rPr lang="en-US" sz="2200" i="1" smtClean="0">
                <a:solidFill>
                  <a:srgbClr val="003300"/>
                </a:solidFill>
              </a:rPr>
              <a:t>  </a:t>
            </a:r>
            <a:r>
              <a:rPr lang="en-US" sz="2200" b="1" i="1" smtClean="0">
                <a:solidFill>
                  <a:srgbClr val="003300"/>
                </a:solidFill>
              </a:rPr>
              <a:t>* Kelas sosial</a:t>
            </a:r>
            <a:r>
              <a:rPr lang="en-US" sz="2200" i="1" smtClean="0">
                <a:solidFill>
                  <a:srgbClr val="003300"/>
                </a:solidFill>
              </a:rPr>
              <a:t> </a:t>
            </a:r>
            <a:r>
              <a:rPr lang="en-US" sz="2200" smtClean="0"/>
              <a:t>dapat didefinisikan sebagai divisi yang bersifat relatif permanen dan homogenus dalam suatu kumpulan sosial dimana individual atau keluarga saling bertukar nilai, gaya hidup, ketertarikan, kekayaan, status, pendidikan, posisi ekonomi, dan perilaku yang sama. Penelitian pemasaran seringkali berfokus pada variabel-variabel kelas sosial karena penentuan produk apa yang akan dibeli oleh konsumen ditentukan oleh kelas sosial.</a:t>
            </a:r>
          </a:p>
          <a:p>
            <a:pPr algn="just" eaLnBrk="1" hangingPunct="1">
              <a:lnSpc>
                <a:spcPct val="150000"/>
              </a:lnSpc>
              <a:spcBef>
                <a:spcPct val="0"/>
              </a:spcBef>
              <a:buFont typeface="Wingdings 2" pitchFamily="18" charset="2"/>
              <a:buNone/>
            </a:pPr>
            <a:r>
              <a:rPr lang="en-US" sz="2200" smtClean="0"/>
              <a:t/>
            </a:r>
            <a:br>
              <a:rPr lang="en-US" sz="2200" smtClean="0"/>
            </a:br>
            <a:endParaRPr lang="en-US" sz="22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242888" y="285750"/>
            <a:ext cx="8472487" cy="6099175"/>
          </a:xfrm>
        </p:spPr>
        <p:txBody>
          <a:bodyPr/>
          <a:lstStyle/>
          <a:p>
            <a:pPr algn="just" eaLnBrk="1" hangingPunct="1">
              <a:lnSpc>
                <a:spcPct val="150000"/>
              </a:lnSpc>
              <a:spcBef>
                <a:spcPct val="0"/>
              </a:spcBef>
              <a:buFont typeface="Wingdings 2" pitchFamily="18" charset="2"/>
              <a:buNone/>
            </a:pPr>
            <a:r>
              <a:rPr lang="en-US" sz="2200" i="1" smtClean="0">
                <a:solidFill>
                  <a:srgbClr val="FF0000"/>
                </a:solidFill>
              </a:rPr>
              <a:t>B. Environmental Influences on Consumer Behavior (3)</a:t>
            </a:r>
          </a:p>
          <a:p>
            <a:pPr algn="just" eaLnBrk="1" hangingPunct="1">
              <a:lnSpc>
                <a:spcPct val="150000"/>
              </a:lnSpc>
              <a:spcBef>
                <a:spcPct val="0"/>
              </a:spcBef>
              <a:buFont typeface="Wingdings 2" pitchFamily="18" charset="2"/>
              <a:buNone/>
            </a:pPr>
            <a:endParaRPr lang="en-US" sz="2200" b="1" smtClean="0">
              <a:solidFill>
                <a:srgbClr val="003300"/>
              </a:solidFill>
            </a:endParaRPr>
          </a:p>
          <a:p>
            <a:pPr algn="just" eaLnBrk="1" hangingPunct="1">
              <a:lnSpc>
                <a:spcPct val="150000"/>
              </a:lnSpc>
              <a:spcBef>
                <a:spcPct val="0"/>
              </a:spcBef>
              <a:buFont typeface="Wingdings 2" pitchFamily="18" charset="2"/>
              <a:buNone/>
            </a:pPr>
            <a:r>
              <a:rPr lang="en-US" sz="2200" b="1" smtClean="0">
                <a:solidFill>
                  <a:srgbClr val="003300"/>
                </a:solidFill>
              </a:rPr>
              <a:t>2.Keluarga dan pengaruh rumah tangga</a:t>
            </a:r>
          </a:p>
          <a:p>
            <a:pPr algn="just" eaLnBrk="1" hangingPunct="1">
              <a:lnSpc>
                <a:spcPct val="150000"/>
              </a:lnSpc>
              <a:spcBef>
                <a:spcPct val="0"/>
              </a:spcBef>
              <a:buFont typeface="Wingdings 2" pitchFamily="18" charset="2"/>
              <a:buNone/>
            </a:pPr>
            <a:r>
              <a:rPr lang="en-US" sz="2200" smtClean="0"/>
              <a:t>     Secara ilmiah </a:t>
            </a:r>
            <a:r>
              <a:rPr lang="en-US" sz="2200" b="1" smtClean="0"/>
              <a:t>keluarga</a:t>
            </a:r>
            <a:r>
              <a:rPr lang="en-US" sz="2200" smtClean="0"/>
              <a:t> dapat diartikan sebagai sekelompok yang terdiri dari dua atau lebih individu yang berhubungan darah, pernikahan, atau adopsi yang tinggal berdampingan. </a:t>
            </a:r>
          </a:p>
          <a:p>
            <a:pPr algn="just" eaLnBrk="1" hangingPunct="1">
              <a:lnSpc>
                <a:spcPct val="150000"/>
              </a:lnSpc>
              <a:spcBef>
                <a:spcPct val="0"/>
              </a:spcBef>
              <a:buFont typeface="Wingdings 2" pitchFamily="18" charset="2"/>
              <a:buNone/>
            </a:pPr>
            <a:r>
              <a:rPr lang="en-US" sz="2200" smtClean="0"/>
              <a:t>     Sedangkan </a:t>
            </a:r>
            <a:r>
              <a:rPr lang="en-US" sz="2200" b="1" smtClean="0"/>
              <a:t>rumah tangga</a:t>
            </a:r>
            <a:r>
              <a:rPr lang="en-US" sz="2200" smtClean="0"/>
              <a:t> adalah semua orang, baik yang berelasi maupun tidak berelasi yang menempati sebuah unit rumah. Keluarga maupun pengaruh rumah tangga mempengaruhi sikap pembelian konsumen. </a:t>
            </a:r>
          </a:p>
          <a:p>
            <a:pPr algn="just" eaLnBrk="1" hangingPunct="1">
              <a:lnSpc>
                <a:spcPct val="150000"/>
              </a:lnSpc>
              <a:spcBef>
                <a:spcPct val="0"/>
              </a:spcBef>
              <a:buFont typeface="Wingdings 2" pitchFamily="18" charset="2"/>
              <a:buNone/>
            </a:pPr>
            <a:r>
              <a:rPr lang="en-US" sz="2200" smtClean="0"/>
              <a:t>   Misalnya kelahiran anak mempengaruhi suatu keluarga untuk menambah perabotan, bahan makanan bayi, dan lain-lain.</a:t>
            </a:r>
          </a:p>
          <a:p>
            <a:pPr algn="just" eaLnBrk="1" hangingPunct="1">
              <a:lnSpc>
                <a:spcPct val="150000"/>
              </a:lnSpc>
              <a:spcBef>
                <a:spcPct val="0"/>
              </a:spcBef>
              <a:buFont typeface="Wingdings 2" pitchFamily="18" charset="2"/>
              <a:buNone/>
            </a:pPr>
            <a:endParaRPr lang="en-US" sz="2200" smtClean="0"/>
          </a:p>
          <a:p>
            <a:pPr algn="just" eaLnBrk="1" hangingPunct="1">
              <a:lnSpc>
                <a:spcPct val="150000"/>
              </a:lnSpc>
              <a:spcBef>
                <a:spcPct val="0"/>
              </a:spcBef>
              <a:buFont typeface="Wingdings 2" pitchFamily="18" charset="2"/>
              <a:buNone/>
            </a:pPr>
            <a:endParaRPr lang="en-US" sz="22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511175"/>
          </a:xfrm>
          <a:ln>
            <a:solidFill>
              <a:schemeClr val="folHlink"/>
            </a:solidFill>
          </a:ln>
        </p:spPr>
        <p:txBody>
          <a:bodyPr rtlCol="0">
            <a:normAutofit fontScale="90000"/>
          </a:bodyPr>
          <a:lstStyle/>
          <a:p>
            <a:pPr eaLnBrk="1" fontAlgn="auto" hangingPunct="1">
              <a:spcAft>
                <a:spcPts val="0"/>
              </a:spcAft>
              <a:defRPr/>
            </a:pPr>
            <a:r>
              <a:rPr lang="en-US" sz="4000" dirty="0" err="1" smtClean="0">
                <a:latin typeface="Footlight MT Light" pitchFamily="18" charset="0"/>
              </a:rPr>
              <a:t>Alasan</a:t>
            </a:r>
            <a:r>
              <a:rPr lang="en-US" sz="4000" dirty="0" smtClean="0">
                <a:latin typeface="Footlight MT Light" pitchFamily="18" charset="0"/>
              </a:rPr>
              <a:t> </a:t>
            </a:r>
            <a:r>
              <a:rPr lang="en-US" sz="4000" dirty="0" err="1" smtClean="0">
                <a:latin typeface="Footlight MT Light" pitchFamily="18" charset="0"/>
              </a:rPr>
              <a:t>mempelajari</a:t>
            </a:r>
            <a:r>
              <a:rPr lang="en-US" sz="4000" dirty="0" smtClean="0">
                <a:latin typeface="Footlight MT Light" pitchFamily="18" charset="0"/>
              </a:rPr>
              <a:t> </a:t>
            </a:r>
            <a:r>
              <a:rPr lang="en-US" sz="4000" dirty="0" err="1" smtClean="0">
                <a:latin typeface="Footlight MT Light" pitchFamily="18" charset="0"/>
              </a:rPr>
              <a:t>Perilaku</a:t>
            </a:r>
            <a:r>
              <a:rPr lang="en-US" sz="4000" dirty="0" smtClean="0">
                <a:latin typeface="Footlight MT Light" pitchFamily="18" charset="0"/>
              </a:rPr>
              <a:t> </a:t>
            </a:r>
            <a:r>
              <a:rPr lang="en-US" sz="4000" dirty="0" err="1" smtClean="0">
                <a:latin typeface="Footlight MT Light" pitchFamily="18" charset="0"/>
              </a:rPr>
              <a:t>Konsumen</a:t>
            </a:r>
            <a:endParaRPr lang="en-US" sz="4000" dirty="0" smtClean="0">
              <a:latin typeface="Footlight MT Light" pitchFamily="18" charset="0"/>
            </a:endParaRPr>
          </a:p>
        </p:txBody>
      </p:sp>
      <p:sp>
        <p:nvSpPr>
          <p:cNvPr id="4099" name="Rectangle 3"/>
          <p:cNvSpPr>
            <a:spLocks noGrp="1" noChangeArrowheads="1"/>
          </p:cNvSpPr>
          <p:nvPr>
            <p:ph idx="1"/>
          </p:nvPr>
        </p:nvSpPr>
        <p:spPr>
          <a:xfrm>
            <a:off x="214313" y="785813"/>
            <a:ext cx="9144000" cy="5453062"/>
          </a:xfrm>
        </p:spPr>
        <p:txBody>
          <a:bodyPr/>
          <a:lstStyle/>
          <a:p>
            <a:pPr marL="361950" indent="-361950" algn="just" eaLnBrk="1" hangingPunct="1">
              <a:lnSpc>
                <a:spcPct val="150000"/>
              </a:lnSpc>
              <a:spcBef>
                <a:spcPts val="0"/>
              </a:spcBef>
              <a:buFontTx/>
              <a:buAutoNum type="arabicPeriod"/>
              <a:defRPr/>
            </a:pPr>
            <a:r>
              <a:rPr lang="en-US" sz="2000" dirty="0" err="1" smtClean="0"/>
              <a:t>Analisis</a:t>
            </a:r>
            <a:r>
              <a:rPr lang="en-US" sz="2000" dirty="0" smtClean="0"/>
              <a:t> </a:t>
            </a:r>
            <a:r>
              <a:rPr lang="en-US" sz="2000" dirty="0" err="1" smtClean="0"/>
              <a:t>Konsumen</a:t>
            </a:r>
            <a:r>
              <a:rPr lang="en-US" sz="2000" dirty="0" smtClean="0"/>
              <a:t> </a:t>
            </a:r>
            <a:r>
              <a:rPr lang="en-US" sz="2000" dirty="0" err="1" smtClean="0"/>
              <a:t>sebagai</a:t>
            </a:r>
            <a:r>
              <a:rPr lang="en-US" sz="2000" dirty="0" smtClean="0"/>
              <a:t> </a:t>
            </a:r>
            <a:r>
              <a:rPr lang="en-US" sz="2000" dirty="0" err="1" smtClean="0"/>
              <a:t>Dasar</a:t>
            </a:r>
            <a:r>
              <a:rPr lang="en-US" sz="2000" dirty="0" smtClean="0"/>
              <a:t> </a:t>
            </a:r>
            <a:r>
              <a:rPr lang="en-US" sz="2000" dirty="0" err="1" smtClean="0"/>
              <a:t>Manajemen</a:t>
            </a:r>
            <a:r>
              <a:rPr lang="en-US" sz="2000" dirty="0" smtClean="0"/>
              <a:t> </a:t>
            </a:r>
            <a:r>
              <a:rPr lang="en-US" sz="2000" dirty="0" err="1" smtClean="0"/>
              <a:t>Pemasaran</a:t>
            </a:r>
            <a:r>
              <a:rPr lang="en-US" sz="2000" dirty="0" smtClean="0"/>
              <a:t>.</a:t>
            </a:r>
          </a:p>
          <a:p>
            <a:pPr marL="361950" indent="-361950" algn="just" eaLnBrk="1" hangingPunct="1">
              <a:lnSpc>
                <a:spcPct val="150000"/>
              </a:lnSpc>
              <a:spcBef>
                <a:spcPts val="0"/>
              </a:spcBef>
              <a:buFontTx/>
              <a:buNone/>
              <a:defRPr/>
            </a:pPr>
            <a:r>
              <a:rPr lang="en-US" sz="2000" dirty="0" smtClean="0"/>
              <a:t>          </a:t>
            </a:r>
            <a:r>
              <a:rPr lang="en-US" sz="2000" dirty="0" err="1" smtClean="0"/>
              <a:t>Analisis</a:t>
            </a:r>
            <a:r>
              <a:rPr lang="en-US" sz="2000" dirty="0" smtClean="0"/>
              <a:t> </a:t>
            </a:r>
            <a:r>
              <a:rPr lang="en-US" sz="2000" dirty="0" err="1" smtClean="0"/>
              <a:t>ini</a:t>
            </a:r>
            <a:r>
              <a:rPr lang="en-US" sz="2000" dirty="0" smtClean="0"/>
              <a:t> </a:t>
            </a:r>
            <a:r>
              <a:rPr lang="en-US" sz="2000" dirty="0" err="1" smtClean="0"/>
              <a:t>akan</a:t>
            </a:r>
            <a:r>
              <a:rPr lang="en-US" sz="2000" dirty="0" smtClean="0"/>
              <a:t> </a:t>
            </a:r>
            <a:r>
              <a:rPr lang="en-US" sz="2000" dirty="0" err="1" smtClean="0"/>
              <a:t>membantu</a:t>
            </a:r>
            <a:r>
              <a:rPr lang="en-US" sz="2000" dirty="0" smtClean="0"/>
              <a:t> </a:t>
            </a:r>
            <a:r>
              <a:rPr lang="en-US" sz="2000" dirty="0" err="1" smtClean="0"/>
              <a:t>para</a:t>
            </a:r>
            <a:r>
              <a:rPr lang="en-US" sz="2000" dirty="0" smtClean="0"/>
              <a:t> </a:t>
            </a:r>
            <a:r>
              <a:rPr lang="en-US" sz="2000" dirty="0" err="1" smtClean="0"/>
              <a:t>manajer</a:t>
            </a:r>
            <a:r>
              <a:rPr lang="en-US" sz="2000" dirty="0" smtClean="0"/>
              <a:t> </a:t>
            </a:r>
            <a:r>
              <a:rPr lang="en-US" sz="2000" dirty="0" err="1" smtClean="0"/>
              <a:t>untuk</a:t>
            </a:r>
            <a:r>
              <a:rPr lang="en-US" sz="2000" dirty="0" smtClean="0"/>
              <a:t>:</a:t>
            </a:r>
          </a:p>
          <a:p>
            <a:pPr marL="361950" indent="-361950" algn="just" eaLnBrk="1" hangingPunct="1">
              <a:lnSpc>
                <a:spcPct val="150000"/>
              </a:lnSpc>
              <a:spcBef>
                <a:spcPts val="0"/>
              </a:spcBef>
              <a:buFontTx/>
              <a:buNone/>
              <a:defRPr/>
            </a:pPr>
            <a:r>
              <a:rPr lang="en-US" sz="2000" dirty="0" smtClean="0"/>
              <a:t>          a) </a:t>
            </a:r>
            <a:r>
              <a:rPr lang="en-US" sz="2000" dirty="0" err="1" smtClean="0"/>
              <a:t>Mendesain</a:t>
            </a:r>
            <a:r>
              <a:rPr lang="en-US" sz="2000" dirty="0" smtClean="0"/>
              <a:t> </a:t>
            </a:r>
            <a:r>
              <a:rPr lang="en-US" sz="2000" dirty="0" err="1" smtClean="0"/>
              <a:t>bauran</a:t>
            </a:r>
            <a:r>
              <a:rPr lang="en-US" sz="2000" dirty="0" smtClean="0"/>
              <a:t> </a:t>
            </a:r>
            <a:r>
              <a:rPr lang="en-US" sz="2000" dirty="0" err="1" smtClean="0"/>
              <a:t>pemasaran</a:t>
            </a:r>
            <a:endParaRPr lang="en-US" sz="2000" dirty="0" smtClean="0"/>
          </a:p>
          <a:p>
            <a:pPr marL="361950" indent="-361950" algn="just" eaLnBrk="1" hangingPunct="1">
              <a:lnSpc>
                <a:spcPct val="150000"/>
              </a:lnSpc>
              <a:spcBef>
                <a:spcPts val="0"/>
              </a:spcBef>
              <a:buFontTx/>
              <a:buNone/>
              <a:defRPr/>
            </a:pPr>
            <a:r>
              <a:rPr lang="en-US" sz="2000" dirty="0" smtClean="0"/>
              <a:t>          b) </a:t>
            </a:r>
            <a:r>
              <a:rPr lang="en-US" sz="2000" dirty="0" err="1" smtClean="0"/>
              <a:t>Mensegmen</a:t>
            </a:r>
            <a:r>
              <a:rPr lang="en-US" sz="2000" dirty="0" smtClean="0"/>
              <a:t> </a:t>
            </a:r>
            <a:r>
              <a:rPr lang="en-US" sz="2000" dirty="0" err="1" smtClean="0"/>
              <a:t>pasar</a:t>
            </a:r>
            <a:r>
              <a:rPr lang="en-US" sz="2000" dirty="0" smtClean="0"/>
              <a:t> </a:t>
            </a:r>
            <a:r>
              <a:rPr lang="en-US" sz="2000" dirty="0" err="1" smtClean="0"/>
              <a:t>bisnis</a:t>
            </a:r>
            <a:endParaRPr lang="en-US" sz="2000" dirty="0" smtClean="0"/>
          </a:p>
          <a:p>
            <a:pPr marL="361950" indent="-361950" algn="just" eaLnBrk="1" hangingPunct="1">
              <a:lnSpc>
                <a:spcPct val="150000"/>
              </a:lnSpc>
              <a:spcBef>
                <a:spcPts val="0"/>
              </a:spcBef>
              <a:buFontTx/>
              <a:buNone/>
              <a:defRPr/>
            </a:pPr>
            <a:r>
              <a:rPr lang="en-US" sz="2000" dirty="0" smtClean="0"/>
              <a:t>          c) </a:t>
            </a:r>
            <a:r>
              <a:rPr lang="en-US" sz="2000" dirty="0" err="1" smtClean="0"/>
              <a:t>Memposisikan</a:t>
            </a:r>
            <a:r>
              <a:rPr lang="en-US" sz="2000" dirty="0" smtClean="0"/>
              <a:t> </a:t>
            </a:r>
            <a:r>
              <a:rPr lang="en-US" sz="2000" dirty="0" err="1" smtClean="0"/>
              <a:t>dan</a:t>
            </a:r>
            <a:r>
              <a:rPr lang="en-US" sz="2000" dirty="0" smtClean="0"/>
              <a:t> </a:t>
            </a:r>
            <a:r>
              <a:rPr lang="en-US" sz="2000" dirty="0" err="1" smtClean="0"/>
              <a:t>mendiferinsiasikan</a:t>
            </a:r>
            <a:r>
              <a:rPr lang="en-US" sz="2000" dirty="0" smtClean="0"/>
              <a:t> </a:t>
            </a:r>
            <a:r>
              <a:rPr lang="en-US" sz="2000" dirty="0" err="1" smtClean="0"/>
              <a:t>produk</a:t>
            </a:r>
            <a:endParaRPr lang="en-US" sz="2000" dirty="0" smtClean="0"/>
          </a:p>
          <a:p>
            <a:pPr marL="361950" indent="-361950" algn="just" eaLnBrk="1" hangingPunct="1">
              <a:lnSpc>
                <a:spcPct val="150000"/>
              </a:lnSpc>
              <a:spcBef>
                <a:spcPts val="0"/>
              </a:spcBef>
              <a:buFontTx/>
              <a:buNone/>
              <a:defRPr/>
            </a:pPr>
            <a:r>
              <a:rPr lang="en-US" sz="2000" dirty="0" smtClean="0"/>
              <a:t>          d) </a:t>
            </a:r>
            <a:r>
              <a:rPr lang="en-US" sz="2000" dirty="0" err="1" smtClean="0"/>
              <a:t>Melaksanakan</a:t>
            </a:r>
            <a:r>
              <a:rPr lang="en-US" sz="2000" dirty="0" smtClean="0"/>
              <a:t> </a:t>
            </a:r>
            <a:r>
              <a:rPr lang="en-US" sz="2000" dirty="0" err="1" smtClean="0"/>
              <a:t>analisis</a:t>
            </a:r>
            <a:r>
              <a:rPr lang="en-US" sz="2000" dirty="0" smtClean="0"/>
              <a:t> </a:t>
            </a:r>
            <a:r>
              <a:rPr lang="en-US" sz="2000" dirty="0" err="1" smtClean="0"/>
              <a:t>lingkungan</a:t>
            </a:r>
            <a:endParaRPr lang="en-US" sz="2000" dirty="0" smtClean="0"/>
          </a:p>
          <a:p>
            <a:pPr marL="361950" indent="-361950" algn="just" eaLnBrk="1" hangingPunct="1">
              <a:lnSpc>
                <a:spcPct val="150000"/>
              </a:lnSpc>
              <a:spcBef>
                <a:spcPts val="0"/>
              </a:spcBef>
              <a:buFontTx/>
              <a:buNone/>
              <a:defRPr/>
            </a:pPr>
            <a:r>
              <a:rPr lang="en-US" sz="2000" dirty="0" smtClean="0"/>
              <a:t>          e) </a:t>
            </a:r>
            <a:r>
              <a:rPr lang="en-US" sz="2000" dirty="0" err="1" smtClean="0"/>
              <a:t>Mengembangkan</a:t>
            </a:r>
            <a:r>
              <a:rPr lang="en-US" sz="2000" dirty="0" smtClean="0"/>
              <a:t>  </a:t>
            </a:r>
            <a:r>
              <a:rPr lang="en-US" sz="2000" dirty="0" err="1" smtClean="0"/>
              <a:t>studi</a:t>
            </a:r>
            <a:r>
              <a:rPr lang="en-US" sz="2000" dirty="0" smtClean="0"/>
              <a:t> </a:t>
            </a:r>
            <a:r>
              <a:rPr lang="en-US" sz="2000" dirty="0" err="1" smtClean="0"/>
              <a:t>riset</a:t>
            </a:r>
            <a:r>
              <a:rPr lang="en-US" sz="2000" dirty="0" smtClean="0"/>
              <a:t> </a:t>
            </a:r>
            <a:r>
              <a:rPr lang="en-US" sz="2000" dirty="0" err="1" smtClean="0"/>
              <a:t>pasar</a:t>
            </a:r>
            <a:endParaRPr lang="en-US" sz="2000" dirty="0" smtClean="0"/>
          </a:p>
          <a:p>
            <a:pPr marL="361950" indent="-361950" algn="just" eaLnBrk="1" hangingPunct="1">
              <a:lnSpc>
                <a:spcPct val="150000"/>
              </a:lnSpc>
              <a:spcBef>
                <a:spcPts val="0"/>
              </a:spcBef>
              <a:buFontTx/>
              <a:buAutoNum type="arabicPeriod" startAt="2"/>
              <a:defRPr/>
            </a:pPr>
            <a:r>
              <a:rPr lang="en-US" sz="2000" dirty="0" err="1" smtClean="0"/>
              <a:t>Memainkan</a:t>
            </a:r>
            <a:r>
              <a:rPr lang="en-US" sz="2000" dirty="0" smtClean="0"/>
              <a:t> </a:t>
            </a:r>
            <a:r>
              <a:rPr lang="en-US" sz="2000" dirty="0" err="1" smtClean="0"/>
              <a:t>peranan</a:t>
            </a:r>
            <a:r>
              <a:rPr lang="en-US" sz="2000" dirty="0" smtClean="0"/>
              <a:t> </a:t>
            </a:r>
            <a:r>
              <a:rPr lang="en-US" sz="2000" dirty="0" err="1" smtClean="0"/>
              <a:t>yg</a:t>
            </a:r>
            <a:r>
              <a:rPr lang="en-US" sz="2000" dirty="0" smtClean="0"/>
              <a:t> </a:t>
            </a:r>
            <a:r>
              <a:rPr lang="en-US" sz="2000" dirty="0" err="1" smtClean="0"/>
              <a:t>penting</a:t>
            </a:r>
            <a:r>
              <a:rPr lang="en-US" sz="2000" dirty="0" smtClean="0"/>
              <a:t> </a:t>
            </a:r>
            <a:r>
              <a:rPr lang="en-US" sz="2000" dirty="0" err="1" smtClean="0"/>
              <a:t>dlm</a:t>
            </a:r>
            <a:r>
              <a:rPr lang="en-US" sz="2000" dirty="0" smtClean="0"/>
              <a:t> </a:t>
            </a:r>
            <a:r>
              <a:rPr lang="en-US" sz="2000" dirty="0" err="1" smtClean="0"/>
              <a:t>pengembangan</a:t>
            </a:r>
            <a:r>
              <a:rPr lang="en-US" sz="2000" dirty="0" smtClean="0"/>
              <a:t> </a:t>
            </a:r>
            <a:r>
              <a:rPr lang="en-US" sz="2000" dirty="0" err="1" smtClean="0"/>
              <a:t>kebijakan</a:t>
            </a:r>
            <a:r>
              <a:rPr lang="en-US" sz="2000" dirty="0" smtClean="0"/>
              <a:t> </a:t>
            </a:r>
            <a:r>
              <a:rPr lang="en-US" sz="2000" dirty="0" err="1" smtClean="0"/>
              <a:t>publik</a:t>
            </a:r>
            <a:r>
              <a:rPr lang="en-US" sz="2000" dirty="0" smtClean="0"/>
              <a:t>.</a:t>
            </a:r>
          </a:p>
          <a:p>
            <a:pPr marL="361950" indent="-361950" algn="just" eaLnBrk="1" hangingPunct="1">
              <a:lnSpc>
                <a:spcPct val="150000"/>
              </a:lnSpc>
              <a:spcBef>
                <a:spcPts val="0"/>
              </a:spcBef>
              <a:buFontTx/>
              <a:buAutoNum type="arabicPeriod" startAt="2"/>
              <a:defRPr/>
            </a:pPr>
            <a:r>
              <a:rPr lang="en-US" sz="2000" dirty="0" err="1" smtClean="0"/>
              <a:t>Akan</a:t>
            </a:r>
            <a:r>
              <a:rPr lang="en-US" sz="2000" dirty="0" smtClean="0"/>
              <a:t> </a:t>
            </a:r>
            <a:r>
              <a:rPr lang="en-US" sz="2000" dirty="0" err="1" smtClean="0"/>
              <a:t>memungkinkan</a:t>
            </a:r>
            <a:r>
              <a:rPr lang="en-US" sz="2000" dirty="0" smtClean="0"/>
              <a:t> </a:t>
            </a:r>
            <a:r>
              <a:rPr lang="en-US" sz="2000" dirty="0" err="1" smtClean="0"/>
              <a:t>seseorang</a:t>
            </a:r>
            <a:r>
              <a:rPr lang="en-US" sz="2000" dirty="0" smtClean="0"/>
              <a:t> </a:t>
            </a:r>
            <a:r>
              <a:rPr lang="en-US" sz="2000" dirty="0" err="1" smtClean="0"/>
              <a:t>menjadi</a:t>
            </a:r>
            <a:r>
              <a:rPr lang="en-US" sz="2000" dirty="0" smtClean="0"/>
              <a:t> </a:t>
            </a:r>
            <a:r>
              <a:rPr lang="en-US" sz="2000" dirty="0" err="1" smtClean="0"/>
              <a:t>konsumen</a:t>
            </a:r>
            <a:r>
              <a:rPr lang="en-US" sz="2000" dirty="0" smtClean="0"/>
              <a:t> yang </a:t>
            </a:r>
            <a:r>
              <a:rPr lang="en-US" sz="2000" dirty="0" err="1" smtClean="0"/>
              <a:t>lebih</a:t>
            </a:r>
            <a:r>
              <a:rPr lang="en-US" sz="2000" dirty="0" smtClean="0"/>
              <a:t> </a:t>
            </a:r>
            <a:r>
              <a:rPr lang="en-US" sz="2000" dirty="0" err="1" smtClean="0"/>
              <a:t>efektif</a:t>
            </a:r>
            <a:r>
              <a:rPr lang="en-US" sz="2000" dirty="0" smtClean="0"/>
              <a:t>.</a:t>
            </a:r>
          </a:p>
          <a:p>
            <a:pPr marL="361950" indent="-361950" algn="just" eaLnBrk="1" hangingPunct="1">
              <a:lnSpc>
                <a:spcPct val="150000"/>
              </a:lnSpc>
              <a:spcBef>
                <a:spcPts val="0"/>
              </a:spcBef>
              <a:buFontTx/>
              <a:buAutoNum type="arabicPeriod" startAt="2"/>
              <a:defRPr/>
            </a:pPr>
            <a:r>
              <a:rPr lang="en-US" sz="2000" dirty="0" err="1" smtClean="0"/>
              <a:t>Analisis</a:t>
            </a:r>
            <a:r>
              <a:rPr lang="en-US" sz="2000" dirty="0" smtClean="0"/>
              <a:t> </a:t>
            </a:r>
            <a:r>
              <a:rPr lang="en-US" sz="2000" dirty="0" err="1" smtClean="0"/>
              <a:t>konsumen</a:t>
            </a:r>
            <a:r>
              <a:rPr lang="en-US" sz="2000" dirty="0" smtClean="0"/>
              <a:t> </a:t>
            </a:r>
            <a:r>
              <a:rPr lang="en-US" sz="2000" dirty="0" err="1" smtClean="0"/>
              <a:t>memberikan</a:t>
            </a:r>
            <a:r>
              <a:rPr lang="en-US" sz="2000" dirty="0" smtClean="0"/>
              <a:t> </a:t>
            </a:r>
            <a:r>
              <a:rPr lang="en-US" sz="2000" dirty="0" err="1" smtClean="0"/>
              <a:t>pengetahuan</a:t>
            </a:r>
            <a:r>
              <a:rPr lang="en-US" sz="2000" dirty="0" smtClean="0"/>
              <a:t> </a:t>
            </a:r>
            <a:r>
              <a:rPr lang="en-US" sz="2000" dirty="0" err="1" smtClean="0"/>
              <a:t>menyeluruh</a:t>
            </a:r>
            <a:r>
              <a:rPr lang="en-US" sz="2000" dirty="0" smtClean="0"/>
              <a:t> </a:t>
            </a:r>
            <a:r>
              <a:rPr lang="en-US" sz="2000" dirty="0" err="1" smtClean="0"/>
              <a:t>ttng</a:t>
            </a:r>
            <a:r>
              <a:rPr lang="en-US" sz="2000" dirty="0" smtClean="0"/>
              <a:t> </a:t>
            </a:r>
            <a:r>
              <a:rPr lang="en-US" sz="2000" dirty="0" err="1" smtClean="0"/>
              <a:t>perilaku</a:t>
            </a:r>
            <a:r>
              <a:rPr lang="en-US" sz="2000" dirty="0" smtClean="0"/>
              <a:t> </a:t>
            </a:r>
            <a:r>
              <a:rPr lang="en-US" sz="2000" dirty="0" err="1" smtClean="0"/>
              <a:t>manusia</a:t>
            </a:r>
            <a:r>
              <a:rPr lang="en-US" sz="2000" dirty="0" smtClean="0"/>
              <a:t>.</a:t>
            </a:r>
          </a:p>
          <a:p>
            <a:pPr marL="361950" indent="-361950" algn="just" eaLnBrk="1" hangingPunct="1">
              <a:lnSpc>
                <a:spcPct val="150000"/>
              </a:lnSpc>
              <a:spcBef>
                <a:spcPts val="0"/>
              </a:spcBef>
              <a:buFontTx/>
              <a:buAutoNum type="arabicPeriod" startAt="2"/>
              <a:defRPr/>
            </a:pPr>
            <a:r>
              <a:rPr lang="en-US" sz="2000" dirty="0" err="1" smtClean="0"/>
              <a:t>Studi</a:t>
            </a:r>
            <a:r>
              <a:rPr lang="en-US" sz="2000" dirty="0" smtClean="0"/>
              <a:t> </a:t>
            </a:r>
            <a:r>
              <a:rPr lang="en-US" sz="2000" dirty="0" err="1" smtClean="0"/>
              <a:t>perilaku</a:t>
            </a:r>
            <a:r>
              <a:rPr lang="en-US" sz="2000" dirty="0" smtClean="0"/>
              <a:t> </a:t>
            </a:r>
            <a:r>
              <a:rPr lang="en-US" sz="2000" dirty="0" err="1" smtClean="0"/>
              <a:t>konsumen</a:t>
            </a:r>
            <a:r>
              <a:rPr lang="en-US" sz="2000" dirty="0" smtClean="0"/>
              <a:t> </a:t>
            </a:r>
            <a:r>
              <a:rPr lang="en-US" sz="2000" dirty="0" err="1" smtClean="0"/>
              <a:t>juga</a:t>
            </a:r>
            <a:r>
              <a:rPr lang="en-US" sz="2000" dirty="0" smtClean="0"/>
              <a:t> </a:t>
            </a:r>
            <a:r>
              <a:rPr lang="en-US" sz="2000" dirty="0" err="1" smtClean="0"/>
              <a:t>memberikan</a:t>
            </a:r>
            <a:r>
              <a:rPr lang="en-US" sz="2000" dirty="0" smtClean="0"/>
              <a:t> </a:t>
            </a:r>
            <a:r>
              <a:rPr lang="en-US" sz="2000" dirty="0" err="1" smtClean="0"/>
              <a:t>tiga</a:t>
            </a:r>
            <a:r>
              <a:rPr lang="en-US" sz="2000" dirty="0" smtClean="0"/>
              <a:t> </a:t>
            </a:r>
            <a:r>
              <a:rPr lang="en-US" sz="2000" dirty="0" err="1" smtClean="0"/>
              <a:t>jenis</a:t>
            </a:r>
            <a:r>
              <a:rPr lang="en-US" sz="2000" dirty="0" smtClean="0"/>
              <a:t> </a:t>
            </a:r>
            <a:r>
              <a:rPr lang="en-US" sz="2000" dirty="0" err="1" smtClean="0"/>
              <a:t>informasi</a:t>
            </a:r>
            <a:r>
              <a:rPr lang="en-US" sz="2000" dirty="0" smtClean="0"/>
              <a:t> :</a:t>
            </a:r>
          </a:p>
          <a:p>
            <a:pPr marL="361950" indent="-361950" algn="just" eaLnBrk="1" hangingPunct="1">
              <a:lnSpc>
                <a:spcPct val="150000"/>
              </a:lnSpc>
              <a:spcBef>
                <a:spcPts val="0"/>
              </a:spcBef>
              <a:buFontTx/>
              <a:buNone/>
              <a:defRPr/>
            </a:pPr>
            <a:r>
              <a:rPr lang="en-US" sz="2000" dirty="0" smtClean="0"/>
              <a:t>          a) </a:t>
            </a:r>
            <a:r>
              <a:rPr lang="en-US" sz="2000" dirty="0" err="1" smtClean="0"/>
              <a:t>Orientasi</a:t>
            </a:r>
            <a:r>
              <a:rPr lang="en-US" sz="2000" dirty="0" smtClean="0"/>
              <a:t> </a:t>
            </a:r>
            <a:r>
              <a:rPr lang="en-US" sz="2000" dirty="0" err="1" smtClean="0"/>
              <a:t>Konsumen</a:t>
            </a:r>
            <a:r>
              <a:rPr lang="en-US" sz="2000" dirty="0" smtClean="0"/>
              <a:t>; b) </a:t>
            </a:r>
            <a:r>
              <a:rPr lang="en-US" sz="2000" dirty="0" err="1" smtClean="0"/>
              <a:t>Fakta-fakta</a:t>
            </a:r>
            <a:r>
              <a:rPr lang="en-US" sz="2000" dirty="0" smtClean="0"/>
              <a:t> </a:t>
            </a:r>
            <a:r>
              <a:rPr lang="en-US" sz="2000" dirty="0" err="1" smtClean="0"/>
              <a:t>tentang</a:t>
            </a:r>
            <a:r>
              <a:rPr lang="en-US" sz="2000" dirty="0" smtClean="0"/>
              <a:t> </a:t>
            </a:r>
            <a:r>
              <a:rPr lang="en-US" sz="2000" dirty="0" err="1" smtClean="0"/>
              <a:t>perilaku</a:t>
            </a:r>
            <a:r>
              <a:rPr lang="en-US" sz="2000" dirty="0" smtClean="0"/>
              <a:t> </a:t>
            </a:r>
            <a:r>
              <a:rPr lang="en-US" sz="2000" dirty="0" err="1" smtClean="0"/>
              <a:t>manusia</a:t>
            </a:r>
            <a:endParaRPr lang="en-US" sz="2000" dirty="0" smtClean="0"/>
          </a:p>
          <a:p>
            <a:pPr marL="361950" indent="-361950" algn="just" eaLnBrk="1" hangingPunct="1">
              <a:lnSpc>
                <a:spcPct val="150000"/>
              </a:lnSpc>
              <a:spcBef>
                <a:spcPts val="0"/>
              </a:spcBef>
              <a:buFontTx/>
              <a:buNone/>
              <a:defRPr/>
            </a:pPr>
            <a:r>
              <a:rPr lang="en-US" sz="2000" dirty="0" smtClean="0"/>
              <a:t>          c) </a:t>
            </a:r>
            <a:r>
              <a:rPr lang="en-US" sz="2000" dirty="0" err="1" smtClean="0"/>
              <a:t>Teori-teori</a:t>
            </a:r>
            <a:r>
              <a:rPr lang="en-US" sz="2000" dirty="0" smtClean="0"/>
              <a:t> yang </a:t>
            </a:r>
            <a:r>
              <a:rPr lang="en-US" sz="2000" dirty="0" err="1" smtClean="0"/>
              <a:t>menjadi</a:t>
            </a:r>
            <a:r>
              <a:rPr lang="en-US" sz="2000" dirty="0" smtClean="0"/>
              <a:t> </a:t>
            </a:r>
            <a:r>
              <a:rPr lang="en-US" sz="2000" dirty="0" err="1" smtClean="0"/>
              <a:t>pedoman</a:t>
            </a:r>
            <a:r>
              <a:rPr lang="en-US" sz="2000" dirty="0" smtClean="0"/>
              <a:t> </a:t>
            </a:r>
            <a:r>
              <a:rPr lang="en-US" sz="2000" dirty="0" err="1" smtClean="0"/>
              <a:t>proses</a:t>
            </a:r>
            <a:r>
              <a:rPr lang="en-US" sz="2000" dirty="0" smtClean="0"/>
              <a:t> </a:t>
            </a:r>
            <a:r>
              <a:rPr lang="en-US" sz="2000" dirty="0" err="1" smtClean="0"/>
              <a:t>pemikiran</a:t>
            </a:r>
            <a:endParaRPr lang="en-US" sz="2000" dirty="0" smtClean="0"/>
          </a:p>
          <a:p>
            <a:pPr marL="630238" indent="-630238" algn="just" eaLnBrk="1" hangingPunct="1">
              <a:lnSpc>
                <a:spcPct val="150000"/>
              </a:lnSpc>
              <a:spcBef>
                <a:spcPts val="0"/>
              </a:spcBef>
              <a:buFontTx/>
              <a:buNone/>
              <a:defRPr/>
            </a:pPr>
            <a:endParaRPr lang="en-US"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1438" y="-71438"/>
            <a:ext cx="7239000" cy="465138"/>
          </a:xfrm>
        </p:spPr>
        <p:txBody>
          <a:bodyPr/>
          <a:lstStyle/>
          <a:p>
            <a:pPr eaLnBrk="1" hangingPunct="1"/>
            <a:r>
              <a:rPr lang="en-US" sz="1400" i="1" smtClean="0">
                <a:solidFill>
                  <a:srgbClr val="FF0000"/>
                </a:solidFill>
              </a:rPr>
              <a:t>B. Environmental Influences on Consumer Behavior (3)</a:t>
            </a:r>
            <a:endParaRPr lang="en-US" sz="1400" smtClean="0"/>
          </a:p>
        </p:txBody>
      </p:sp>
      <p:sp>
        <p:nvSpPr>
          <p:cNvPr id="94211" name="Content Placeholder 2"/>
          <p:cNvSpPr>
            <a:spLocks noGrp="1"/>
          </p:cNvSpPr>
          <p:nvPr>
            <p:ph idx="1"/>
          </p:nvPr>
        </p:nvSpPr>
        <p:spPr>
          <a:xfrm>
            <a:off x="0" y="214313"/>
            <a:ext cx="9144000" cy="5527675"/>
          </a:xfrm>
        </p:spPr>
        <p:txBody>
          <a:bodyPr rtlCol="0">
            <a:noAutofit/>
          </a:bodyPr>
          <a:lstStyle/>
          <a:p>
            <a:pPr algn="just" eaLnBrk="1" fontAlgn="auto" hangingPunct="1">
              <a:lnSpc>
                <a:spcPct val="150000"/>
              </a:lnSpc>
              <a:spcBef>
                <a:spcPts val="0"/>
              </a:spcBef>
              <a:spcAft>
                <a:spcPts val="0"/>
              </a:spcAft>
              <a:buFont typeface="Wingdings 2" pitchFamily="18" charset="2"/>
              <a:buNone/>
              <a:defRPr/>
            </a:pPr>
            <a:r>
              <a:rPr lang="en-US" sz="2200" b="1" dirty="0" smtClean="0">
                <a:solidFill>
                  <a:srgbClr val="003300"/>
                </a:solidFill>
              </a:rPr>
              <a:t>3. </a:t>
            </a:r>
            <a:r>
              <a:rPr lang="en-US" sz="2200" b="1" dirty="0" err="1" smtClean="0">
                <a:solidFill>
                  <a:srgbClr val="003300"/>
                </a:solidFill>
              </a:rPr>
              <a:t>Kelompok</a:t>
            </a:r>
            <a:r>
              <a:rPr lang="en-US" sz="2200" b="1" dirty="0" smtClean="0">
                <a:solidFill>
                  <a:srgbClr val="003300"/>
                </a:solidFill>
              </a:rPr>
              <a:t> </a:t>
            </a:r>
            <a:r>
              <a:rPr lang="en-US" sz="2200" b="1" dirty="0" err="1" smtClean="0">
                <a:solidFill>
                  <a:srgbClr val="003300"/>
                </a:solidFill>
              </a:rPr>
              <a:t>dan</a:t>
            </a:r>
            <a:r>
              <a:rPr lang="en-US" sz="2200" b="1" dirty="0" smtClean="0">
                <a:solidFill>
                  <a:srgbClr val="003300"/>
                </a:solidFill>
              </a:rPr>
              <a:t> </a:t>
            </a:r>
            <a:r>
              <a:rPr lang="en-US" sz="2200" b="1" dirty="0" err="1" smtClean="0">
                <a:solidFill>
                  <a:srgbClr val="003300"/>
                </a:solidFill>
              </a:rPr>
              <a:t>pengaruh</a:t>
            </a:r>
            <a:r>
              <a:rPr lang="en-US" sz="2200" b="1" dirty="0" smtClean="0">
                <a:solidFill>
                  <a:srgbClr val="003300"/>
                </a:solidFill>
              </a:rPr>
              <a:t> personal</a:t>
            </a:r>
          </a:p>
          <a:p>
            <a:pPr algn="just" eaLnBrk="1" fontAlgn="auto" hangingPunct="1">
              <a:lnSpc>
                <a:spcPct val="150000"/>
              </a:lnSpc>
              <a:spcBef>
                <a:spcPts val="0"/>
              </a:spcBef>
              <a:spcAft>
                <a:spcPts val="0"/>
              </a:spcAft>
              <a:buFont typeface="Wingdings 2" pitchFamily="18" charset="2"/>
              <a:buNone/>
              <a:defRPr/>
            </a:pPr>
            <a:r>
              <a:rPr lang="en-US" sz="2200" dirty="0" smtClean="0"/>
              <a:t>     </a:t>
            </a:r>
            <a:r>
              <a:rPr lang="en-US" sz="2200" dirty="0" err="1" smtClean="0"/>
              <a:t>Suatu</a:t>
            </a:r>
            <a:r>
              <a:rPr lang="en-US" sz="2200" dirty="0" smtClean="0"/>
              <a:t> </a:t>
            </a:r>
            <a:r>
              <a:rPr lang="en-US" sz="2200" dirty="0" err="1" smtClean="0"/>
              <a:t>perilaku</a:t>
            </a:r>
            <a:r>
              <a:rPr lang="en-US" sz="2200" dirty="0" smtClean="0"/>
              <a:t> </a:t>
            </a:r>
            <a:r>
              <a:rPr lang="en-US" sz="2200" dirty="0" err="1" smtClean="0"/>
              <a:t>konsumen</a:t>
            </a:r>
            <a:r>
              <a:rPr lang="en-US" sz="2200" dirty="0" smtClean="0"/>
              <a:t> </a:t>
            </a:r>
            <a:r>
              <a:rPr lang="en-US" sz="2200" dirty="0" err="1" smtClean="0"/>
              <a:t>tak</a:t>
            </a:r>
            <a:r>
              <a:rPr lang="en-US" sz="2200" dirty="0" smtClean="0"/>
              <a:t> </a:t>
            </a:r>
            <a:r>
              <a:rPr lang="en-US" sz="2200" dirty="0" err="1" smtClean="0"/>
              <a:t>lepas</a:t>
            </a:r>
            <a:r>
              <a:rPr lang="en-US" sz="2200" dirty="0" smtClean="0"/>
              <a:t> </a:t>
            </a:r>
            <a:r>
              <a:rPr lang="en-US" sz="2200" dirty="0" err="1" smtClean="0"/>
              <a:t>dari</a:t>
            </a:r>
            <a:r>
              <a:rPr lang="en-US" sz="2200" dirty="0" smtClean="0"/>
              <a:t> </a:t>
            </a:r>
            <a:r>
              <a:rPr lang="en-US" sz="2200" dirty="0" err="1" smtClean="0"/>
              <a:t>pengaruh</a:t>
            </a:r>
            <a:r>
              <a:rPr lang="en-US" sz="2200" dirty="0" smtClean="0"/>
              <a:t> </a:t>
            </a:r>
            <a:r>
              <a:rPr lang="en-US" sz="2200" dirty="0" err="1" smtClean="0"/>
              <a:t>kelompok</a:t>
            </a:r>
            <a:r>
              <a:rPr lang="en-US" sz="2200" dirty="0" smtClean="0"/>
              <a:t> </a:t>
            </a:r>
            <a:r>
              <a:rPr lang="en-US" sz="2200" dirty="0" err="1" smtClean="0"/>
              <a:t>dan</a:t>
            </a:r>
            <a:r>
              <a:rPr lang="en-US" sz="2200" dirty="0" smtClean="0"/>
              <a:t> personal yang </a:t>
            </a:r>
            <a:r>
              <a:rPr lang="en-US" sz="2200" dirty="0" err="1" smtClean="0"/>
              <a:t>dianutnya</a:t>
            </a:r>
            <a:r>
              <a:rPr lang="en-US" sz="2200" dirty="0" smtClean="0"/>
              <a:t>. </a:t>
            </a:r>
          </a:p>
          <a:p>
            <a:pPr algn="just" eaLnBrk="1" fontAlgn="auto" hangingPunct="1">
              <a:lnSpc>
                <a:spcPct val="150000"/>
              </a:lnSpc>
              <a:spcBef>
                <a:spcPts val="0"/>
              </a:spcBef>
              <a:spcAft>
                <a:spcPts val="0"/>
              </a:spcAft>
              <a:buFont typeface="Wingdings 2" pitchFamily="18" charset="2"/>
              <a:buNone/>
              <a:defRPr/>
            </a:pPr>
            <a:r>
              <a:rPr lang="en-US" sz="2200" b="1" dirty="0" smtClean="0"/>
              <a:t>    Reference group</a:t>
            </a:r>
            <a:r>
              <a:rPr lang="en-US" sz="2200" dirty="0" smtClean="0"/>
              <a:t> </a:t>
            </a:r>
            <a:r>
              <a:rPr lang="en-US" sz="2200" dirty="0" err="1" smtClean="0"/>
              <a:t>adalah</a:t>
            </a:r>
            <a:r>
              <a:rPr lang="en-US" sz="2200" dirty="0" smtClean="0"/>
              <a:t> </a:t>
            </a:r>
            <a:r>
              <a:rPr lang="en-US" sz="2200" dirty="0" err="1" smtClean="0"/>
              <a:t>seseorang</a:t>
            </a:r>
            <a:r>
              <a:rPr lang="en-US" sz="2200" dirty="0" smtClean="0"/>
              <a:t> </a:t>
            </a:r>
            <a:r>
              <a:rPr lang="en-US" sz="2200" dirty="0" err="1" smtClean="0"/>
              <a:t>atau</a:t>
            </a:r>
            <a:r>
              <a:rPr lang="en-US" sz="2200" dirty="0" smtClean="0"/>
              <a:t> </a:t>
            </a:r>
            <a:r>
              <a:rPr lang="en-US" sz="2200" dirty="0" err="1" smtClean="0"/>
              <a:t>sekelompok</a:t>
            </a:r>
            <a:r>
              <a:rPr lang="en-US" sz="2200" dirty="0" smtClean="0"/>
              <a:t> </a:t>
            </a:r>
            <a:r>
              <a:rPr lang="en-US" sz="2200" dirty="0" err="1" smtClean="0"/>
              <a:t>orang</a:t>
            </a:r>
            <a:r>
              <a:rPr lang="en-US" sz="2200" dirty="0" smtClean="0"/>
              <a:t> yang </a:t>
            </a:r>
            <a:r>
              <a:rPr lang="en-US" sz="2200" dirty="0" err="1" smtClean="0"/>
              <a:t>mempengaruhi</a:t>
            </a:r>
            <a:r>
              <a:rPr lang="en-US" sz="2200" dirty="0" smtClean="0"/>
              <a:t> </a:t>
            </a:r>
            <a:r>
              <a:rPr lang="en-US" sz="2200" dirty="0" err="1" smtClean="0"/>
              <a:t>perilaku</a:t>
            </a:r>
            <a:r>
              <a:rPr lang="en-US" sz="2200" dirty="0" smtClean="0"/>
              <a:t> </a:t>
            </a:r>
            <a:r>
              <a:rPr lang="en-US" sz="2200" dirty="0" err="1" smtClean="0"/>
              <a:t>individu</a:t>
            </a:r>
            <a:r>
              <a:rPr lang="en-US" sz="2200" dirty="0" smtClean="0"/>
              <a:t> </a:t>
            </a:r>
            <a:r>
              <a:rPr lang="en-US" sz="2200" dirty="0" err="1" smtClean="0"/>
              <a:t>secara</a:t>
            </a:r>
            <a:r>
              <a:rPr lang="en-US" sz="2200" dirty="0" smtClean="0"/>
              <a:t> </a:t>
            </a:r>
            <a:r>
              <a:rPr lang="en-US" sz="2200" dirty="0" err="1" smtClean="0"/>
              <a:t>signifikan</a:t>
            </a:r>
            <a:r>
              <a:rPr lang="en-US" sz="2200" dirty="0" smtClean="0"/>
              <a:t>. Reference group </a:t>
            </a:r>
            <a:r>
              <a:rPr lang="en-US" sz="2200" dirty="0" err="1" smtClean="0"/>
              <a:t>dapat</a:t>
            </a:r>
            <a:r>
              <a:rPr lang="en-US" sz="2200" dirty="0" smtClean="0"/>
              <a:t> </a:t>
            </a:r>
            <a:r>
              <a:rPr lang="en-US" sz="2200" dirty="0" err="1" smtClean="0"/>
              <a:t>berupa</a:t>
            </a:r>
            <a:r>
              <a:rPr lang="en-US" sz="2200" dirty="0" smtClean="0"/>
              <a:t> </a:t>
            </a:r>
            <a:r>
              <a:rPr lang="en-US" sz="2200" dirty="0" err="1" smtClean="0"/>
              <a:t>artis</a:t>
            </a:r>
            <a:r>
              <a:rPr lang="en-US" sz="2200" dirty="0" smtClean="0"/>
              <a:t>, </a:t>
            </a:r>
            <a:r>
              <a:rPr lang="en-US" sz="2200" dirty="0" err="1" smtClean="0"/>
              <a:t>atlit</a:t>
            </a:r>
            <a:r>
              <a:rPr lang="en-US" sz="2200" dirty="0" smtClean="0"/>
              <a:t>, </a:t>
            </a:r>
            <a:r>
              <a:rPr lang="en-US" sz="2200" dirty="0" err="1" smtClean="0"/>
              <a:t>tokoh</a:t>
            </a:r>
            <a:r>
              <a:rPr lang="en-US" sz="2200" dirty="0" smtClean="0"/>
              <a:t> </a:t>
            </a:r>
            <a:r>
              <a:rPr lang="en-US" sz="2200" dirty="0" err="1" smtClean="0"/>
              <a:t>politik</a:t>
            </a:r>
            <a:r>
              <a:rPr lang="en-US" sz="2200" dirty="0" smtClean="0"/>
              <a:t>, </a:t>
            </a:r>
            <a:r>
              <a:rPr lang="en-US" sz="2200" dirty="0" err="1" smtClean="0"/>
              <a:t>kelompok</a:t>
            </a:r>
            <a:r>
              <a:rPr lang="en-US" sz="2200" dirty="0" smtClean="0"/>
              <a:t> </a:t>
            </a:r>
            <a:r>
              <a:rPr lang="en-US" sz="2200" dirty="0" err="1" smtClean="0"/>
              <a:t>musik</a:t>
            </a:r>
            <a:r>
              <a:rPr lang="en-US" sz="2200" dirty="0" smtClean="0"/>
              <a:t>, </a:t>
            </a:r>
            <a:r>
              <a:rPr lang="en-US" sz="2200" dirty="0" err="1" smtClean="0"/>
              <a:t>partai</a:t>
            </a:r>
            <a:r>
              <a:rPr lang="en-US" sz="2200" dirty="0" smtClean="0"/>
              <a:t> </a:t>
            </a:r>
            <a:r>
              <a:rPr lang="en-US" sz="2200" dirty="0" err="1" smtClean="0"/>
              <a:t>politik</a:t>
            </a:r>
            <a:r>
              <a:rPr lang="en-US" sz="2200" dirty="0" smtClean="0"/>
              <a:t>, </a:t>
            </a:r>
            <a:r>
              <a:rPr lang="en-US" sz="2200" dirty="0" err="1" smtClean="0"/>
              <a:t>dll</a:t>
            </a:r>
            <a:r>
              <a:rPr lang="en-US" sz="2200" dirty="0" smtClean="0"/>
              <a:t>. </a:t>
            </a:r>
          </a:p>
          <a:p>
            <a:pPr algn="just" eaLnBrk="1" fontAlgn="auto" hangingPunct="1">
              <a:lnSpc>
                <a:spcPct val="150000"/>
              </a:lnSpc>
              <a:spcBef>
                <a:spcPts val="0"/>
              </a:spcBef>
              <a:spcAft>
                <a:spcPts val="0"/>
              </a:spcAft>
              <a:buFont typeface="Wingdings 2" pitchFamily="18" charset="2"/>
              <a:buNone/>
              <a:defRPr/>
            </a:pPr>
            <a:r>
              <a:rPr lang="en-US" sz="2200" dirty="0" smtClean="0"/>
              <a:t>    </a:t>
            </a:r>
            <a:r>
              <a:rPr lang="en-US" sz="2200" i="1" u="sng" dirty="0" smtClean="0"/>
              <a:t>Reference group </a:t>
            </a:r>
            <a:r>
              <a:rPr lang="en-US" sz="2200" i="1" u="sng" dirty="0" err="1" smtClean="0"/>
              <a:t>mempengaruhi</a:t>
            </a:r>
            <a:r>
              <a:rPr lang="en-US" sz="2200" i="1" u="sng" dirty="0" smtClean="0"/>
              <a:t> </a:t>
            </a:r>
            <a:r>
              <a:rPr lang="en-US" sz="2200" i="1" u="sng" dirty="0" err="1" smtClean="0"/>
              <a:t>dalam</a:t>
            </a:r>
            <a:r>
              <a:rPr lang="en-US" sz="2200" i="1" u="sng" dirty="0" smtClean="0"/>
              <a:t> </a:t>
            </a:r>
            <a:r>
              <a:rPr lang="en-US" sz="2200" i="1" u="sng" dirty="0" err="1" smtClean="0"/>
              <a:t>beberapa</a:t>
            </a:r>
            <a:r>
              <a:rPr lang="en-US" sz="2200" i="1" u="sng" dirty="0" smtClean="0"/>
              <a:t> </a:t>
            </a:r>
            <a:r>
              <a:rPr lang="en-US" sz="2200" i="1" u="sng" dirty="0" err="1" smtClean="0"/>
              <a:t>cara</a:t>
            </a:r>
            <a:r>
              <a:rPr lang="en-US" sz="2200" i="1" u="sng" dirty="0" smtClean="0"/>
              <a:t>:</a:t>
            </a:r>
            <a:r>
              <a:rPr lang="en-US" sz="2200" i="1" dirty="0" smtClean="0"/>
              <a:t> </a:t>
            </a:r>
          </a:p>
          <a:p>
            <a:pPr algn="just" eaLnBrk="1" fontAlgn="auto" hangingPunct="1">
              <a:lnSpc>
                <a:spcPct val="150000"/>
              </a:lnSpc>
              <a:spcBef>
                <a:spcPts val="0"/>
              </a:spcBef>
              <a:spcAft>
                <a:spcPts val="0"/>
              </a:spcAft>
              <a:buFont typeface="Wingdings 2" pitchFamily="18" charset="2"/>
              <a:buNone/>
              <a:defRPr/>
            </a:pPr>
            <a:r>
              <a:rPr lang="en-US" sz="2200" i="1" dirty="0" smtClean="0"/>
              <a:t>    a) </a:t>
            </a:r>
            <a:r>
              <a:rPr lang="en-US" sz="2200" dirty="0" smtClean="0"/>
              <a:t>Reference group </a:t>
            </a:r>
            <a:r>
              <a:rPr lang="en-US" sz="2200" dirty="0" err="1" smtClean="0"/>
              <a:t>menciptakan</a:t>
            </a:r>
            <a:r>
              <a:rPr lang="en-US" sz="2200" dirty="0" smtClean="0"/>
              <a:t> </a:t>
            </a:r>
            <a:r>
              <a:rPr lang="en-US" sz="2200" dirty="0" err="1" smtClean="0"/>
              <a:t>sosialisasi</a:t>
            </a:r>
            <a:r>
              <a:rPr lang="en-US" sz="2200" dirty="0" smtClean="0"/>
              <a:t> </a:t>
            </a:r>
            <a:r>
              <a:rPr lang="en-US" sz="2200" dirty="0" err="1" smtClean="0"/>
              <a:t>atas</a:t>
            </a:r>
            <a:r>
              <a:rPr lang="en-US" sz="2200" dirty="0" smtClean="0"/>
              <a:t> </a:t>
            </a:r>
            <a:r>
              <a:rPr lang="en-US" sz="2200" dirty="0" err="1" smtClean="0"/>
              <a:t>individu</a:t>
            </a:r>
            <a:r>
              <a:rPr lang="en-US" sz="2200" dirty="0" smtClean="0"/>
              <a:t>. </a:t>
            </a:r>
          </a:p>
          <a:p>
            <a:pPr marL="628650" indent="-628650" algn="just" eaLnBrk="1" fontAlgn="auto" hangingPunct="1">
              <a:lnSpc>
                <a:spcPct val="150000"/>
              </a:lnSpc>
              <a:spcBef>
                <a:spcPts val="0"/>
              </a:spcBef>
              <a:spcAft>
                <a:spcPts val="0"/>
              </a:spcAft>
              <a:buFont typeface="Wingdings 2" pitchFamily="18" charset="2"/>
              <a:buNone/>
              <a:defRPr/>
            </a:pPr>
            <a:r>
              <a:rPr lang="en-US" sz="2200" dirty="0" smtClean="0"/>
              <a:t>    b) Reference group </a:t>
            </a:r>
            <a:r>
              <a:rPr lang="en-US" sz="2200" dirty="0" err="1" smtClean="0"/>
              <a:t>berperan</a:t>
            </a:r>
            <a:r>
              <a:rPr lang="en-US" sz="2200" dirty="0" smtClean="0"/>
              <a:t> </a:t>
            </a:r>
            <a:r>
              <a:rPr lang="en-US" sz="2200" dirty="0" err="1" smtClean="0"/>
              <a:t>penting</a:t>
            </a:r>
            <a:r>
              <a:rPr lang="en-US" sz="2200" dirty="0" smtClean="0"/>
              <a:t> </a:t>
            </a:r>
            <a:r>
              <a:rPr lang="en-US" sz="2200" dirty="0" err="1" smtClean="0"/>
              <a:t>dalam</a:t>
            </a:r>
            <a:r>
              <a:rPr lang="en-US" sz="2200" dirty="0" smtClean="0"/>
              <a:t> </a:t>
            </a:r>
            <a:r>
              <a:rPr lang="en-US" sz="2200" dirty="0" err="1" smtClean="0"/>
              <a:t>membangun</a:t>
            </a:r>
            <a:r>
              <a:rPr lang="en-US" sz="2200" dirty="0" smtClean="0"/>
              <a:t>  </a:t>
            </a:r>
            <a:r>
              <a:rPr lang="en-US" sz="2200" dirty="0" err="1" smtClean="0"/>
              <a:t>dan</a:t>
            </a:r>
            <a:r>
              <a:rPr lang="en-US" sz="2200" dirty="0" smtClean="0"/>
              <a:t> </a:t>
            </a:r>
            <a:r>
              <a:rPr lang="en-US" sz="2200" dirty="0" err="1" smtClean="0"/>
              <a:t>mengevaluasi</a:t>
            </a:r>
            <a:r>
              <a:rPr lang="en-US" sz="2200" dirty="0" smtClean="0"/>
              <a:t> </a:t>
            </a:r>
            <a:r>
              <a:rPr lang="en-US" sz="2200" dirty="0" err="1" smtClean="0"/>
              <a:t>konsep</a:t>
            </a:r>
            <a:r>
              <a:rPr lang="en-US" sz="2200" dirty="0" smtClean="0"/>
              <a:t> </a:t>
            </a:r>
            <a:r>
              <a:rPr lang="en-US" sz="2200" dirty="0" err="1" smtClean="0"/>
              <a:t>seseorang</a:t>
            </a:r>
            <a:r>
              <a:rPr lang="en-US" sz="2200" dirty="0" smtClean="0"/>
              <a:t> </a:t>
            </a:r>
            <a:r>
              <a:rPr lang="en-US" sz="2200" dirty="0" err="1" smtClean="0"/>
              <a:t>dan</a:t>
            </a:r>
            <a:r>
              <a:rPr lang="en-US" sz="2200" dirty="0" smtClean="0"/>
              <a:t> </a:t>
            </a:r>
            <a:r>
              <a:rPr lang="en-US" sz="2200" dirty="0" err="1" smtClean="0"/>
              <a:t>membandingkannya</a:t>
            </a:r>
            <a:r>
              <a:rPr lang="en-US" sz="2200" dirty="0" smtClean="0"/>
              <a:t> </a:t>
            </a:r>
            <a:r>
              <a:rPr lang="en-US" sz="2200" dirty="0" err="1" smtClean="0"/>
              <a:t>dengan</a:t>
            </a:r>
            <a:r>
              <a:rPr lang="en-US" sz="2200" dirty="0" smtClean="0"/>
              <a:t> </a:t>
            </a:r>
            <a:r>
              <a:rPr lang="en-US" sz="2200" dirty="0" err="1" smtClean="0"/>
              <a:t>orang</a:t>
            </a:r>
            <a:r>
              <a:rPr lang="en-US" sz="2200" dirty="0" smtClean="0"/>
              <a:t> lain. </a:t>
            </a:r>
          </a:p>
          <a:p>
            <a:pPr marL="628650" indent="-628650" algn="just" eaLnBrk="1" fontAlgn="auto" hangingPunct="1">
              <a:lnSpc>
                <a:spcPct val="150000"/>
              </a:lnSpc>
              <a:spcBef>
                <a:spcPts val="0"/>
              </a:spcBef>
              <a:spcAft>
                <a:spcPts val="0"/>
              </a:spcAft>
              <a:buFont typeface="Wingdings 2" pitchFamily="18" charset="2"/>
              <a:buNone/>
              <a:defRPr/>
            </a:pPr>
            <a:r>
              <a:rPr lang="en-US" sz="2200" dirty="0" smtClean="0"/>
              <a:t>     c) Reference group </a:t>
            </a:r>
            <a:r>
              <a:rPr lang="en-US" sz="2200" dirty="0" err="1" smtClean="0"/>
              <a:t>menjadi</a:t>
            </a:r>
            <a:r>
              <a:rPr lang="en-US" sz="2200" dirty="0" smtClean="0"/>
              <a:t> </a:t>
            </a:r>
            <a:r>
              <a:rPr lang="en-US" sz="2200" dirty="0" err="1" smtClean="0"/>
              <a:t>alat</a:t>
            </a:r>
            <a:r>
              <a:rPr lang="en-US" sz="2200" dirty="0" smtClean="0"/>
              <a:t> </a:t>
            </a:r>
            <a:r>
              <a:rPr lang="en-US" sz="2200" dirty="0" err="1" smtClean="0"/>
              <a:t>untuk</a:t>
            </a:r>
            <a:r>
              <a:rPr lang="en-US" sz="2200" dirty="0" smtClean="0"/>
              <a:t> </a:t>
            </a:r>
            <a:r>
              <a:rPr lang="en-US" sz="2200" dirty="0" err="1" smtClean="0"/>
              <a:t>mendapatkan</a:t>
            </a:r>
            <a:r>
              <a:rPr lang="en-US" sz="2200" dirty="0" smtClean="0"/>
              <a:t> </a:t>
            </a:r>
            <a:r>
              <a:rPr lang="en-US" sz="2200" dirty="0" err="1" smtClean="0"/>
              <a:t>pemenuhan</a:t>
            </a:r>
            <a:r>
              <a:rPr lang="en-US" sz="2200" dirty="0" smtClean="0"/>
              <a:t> </a:t>
            </a:r>
            <a:r>
              <a:rPr lang="en-US" sz="2200" dirty="0" err="1" smtClean="0"/>
              <a:t>norma</a:t>
            </a:r>
            <a:r>
              <a:rPr lang="en-US" sz="2200" dirty="0" smtClean="0"/>
              <a:t> </a:t>
            </a:r>
            <a:r>
              <a:rPr lang="en-US" sz="2200" dirty="0" err="1" smtClean="0"/>
              <a:t>dalam</a:t>
            </a:r>
            <a:r>
              <a:rPr lang="en-US" sz="2200" dirty="0" smtClean="0"/>
              <a:t> </a:t>
            </a:r>
            <a:r>
              <a:rPr lang="en-US" sz="2200" dirty="0" err="1" smtClean="0"/>
              <a:t>sebuah</a:t>
            </a:r>
            <a:r>
              <a:rPr lang="en-US" sz="2200" dirty="0" smtClean="0"/>
              <a:t> </a:t>
            </a:r>
            <a:r>
              <a:rPr lang="en-US" sz="2200" dirty="0" err="1" smtClean="0"/>
              <a:t>kelompok</a:t>
            </a:r>
            <a:r>
              <a:rPr lang="en-US" sz="2200" dirty="0" smtClean="0"/>
              <a:t> </a:t>
            </a:r>
            <a:r>
              <a:rPr lang="en-US" sz="2200" dirty="0" err="1" smtClean="0"/>
              <a:t>sosial</a:t>
            </a:r>
            <a:r>
              <a:rPr lang="en-US" sz="2200" dirty="0" smtClean="0"/>
              <a:t>.</a:t>
            </a:r>
          </a:p>
          <a:p>
            <a:pPr algn="just" eaLnBrk="1" fontAlgn="auto" hangingPunct="1">
              <a:lnSpc>
                <a:spcPct val="150000"/>
              </a:lnSpc>
              <a:spcBef>
                <a:spcPts val="0"/>
              </a:spcBef>
              <a:spcAft>
                <a:spcPts val="0"/>
              </a:spcAft>
              <a:buFont typeface="Wingdings 2" pitchFamily="18" charset="2"/>
              <a:buNone/>
              <a:defRPr/>
            </a:pPr>
            <a:endParaRPr lang="en-US" sz="22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320675"/>
            <a:ext cx="7239000" cy="679450"/>
          </a:xfrm>
        </p:spPr>
        <p:txBody>
          <a:bodyPr/>
          <a:lstStyle/>
          <a:p>
            <a:pPr eaLnBrk="1" hangingPunct="1"/>
            <a:r>
              <a:rPr lang="en-US" sz="2800" smtClean="0"/>
              <a:t>Segmentasi pasar:</a:t>
            </a:r>
          </a:p>
        </p:txBody>
      </p:sp>
      <p:sp>
        <p:nvSpPr>
          <p:cNvPr id="32771" name="Content Placeholder 2"/>
          <p:cNvSpPr>
            <a:spLocks noGrp="1"/>
          </p:cNvSpPr>
          <p:nvPr>
            <p:ph idx="1"/>
          </p:nvPr>
        </p:nvSpPr>
        <p:spPr>
          <a:xfrm>
            <a:off x="428625" y="1143000"/>
            <a:ext cx="8215313" cy="5170488"/>
          </a:xfrm>
        </p:spPr>
        <p:txBody>
          <a:bodyPr/>
          <a:lstStyle/>
          <a:p>
            <a:pPr algn="ctr" eaLnBrk="1" hangingPunct="1">
              <a:buFont typeface="Wingdings 2" pitchFamily="18" charset="2"/>
              <a:buNone/>
            </a:pPr>
            <a:r>
              <a:rPr lang="en-US" sz="2800" smtClean="0">
                <a:latin typeface="Footlight MT Light" pitchFamily="18" charset="0"/>
              </a:rPr>
              <a:t>Membagi pasar menjadi lebih homogen sehingga relatif mempunyai kebutuhan dan keinginan yang sama.</a:t>
            </a:r>
          </a:p>
          <a:p>
            <a:pPr algn="ctr" eaLnBrk="1" hangingPunct="1">
              <a:buFont typeface="Wingdings 2" pitchFamily="18" charset="2"/>
              <a:buNone/>
            </a:pPr>
            <a:r>
              <a:rPr lang="en-US" sz="2800" smtClean="0">
                <a:latin typeface="Footlight MT Light" pitchFamily="18" charset="0"/>
              </a:rPr>
              <a:t>(Irawan, 1996:51)</a:t>
            </a:r>
          </a:p>
          <a:p>
            <a:pPr algn="ctr" eaLnBrk="1" hangingPunct="1">
              <a:buFont typeface="Wingdings 2" pitchFamily="18" charset="2"/>
              <a:buNone/>
            </a:pPr>
            <a:endParaRPr lang="en-US" sz="2800" smtClean="0">
              <a:latin typeface="Footlight MT Light" pitchFamily="18" charset="0"/>
            </a:endParaRPr>
          </a:p>
          <a:p>
            <a:pPr algn="ctr" eaLnBrk="1" hangingPunct="1">
              <a:buFont typeface="Wingdings 2" pitchFamily="18" charset="2"/>
              <a:buNone/>
            </a:pPr>
            <a:r>
              <a:rPr lang="en-US" sz="2800" smtClean="0">
                <a:latin typeface="Footlight MT Light" pitchFamily="18" charset="0"/>
              </a:rPr>
              <a:t>Segmentasi (pengelompokan pasar) </a:t>
            </a:r>
            <a:r>
              <a:rPr lang="en-US" sz="2800" i="1" smtClean="0">
                <a:latin typeface="Footlight MT Light" pitchFamily="18" charset="0"/>
              </a:rPr>
              <a:t>adalah </a:t>
            </a:r>
            <a:r>
              <a:rPr lang="en-US" sz="2800" smtClean="0">
                <a:latin typeface="Footlight MT Light" pitchFamily="18" charset="0"/>
              </a:rPr>
              <a:t>Pembagian daripada pasar secara keseluruhan ke dalam kelompok-kelompok untuk penyesuaian yang lebih tepat dan konkret dari suatu produk, sesuai dengan keinginan, kebutuhan serta karakteristik konsumen. </a:t>
            </a:r>
            <a:r>
              <a:rPr lang="en-US" smtClean="0">
                <a:latin typeface="Footlight MT Light" pitchFamily="18" charset="0"/>
              </a:rPr>
              <a:t> </a:t>
            </a:r>
          </a:p>
          <a:p>
            <a:pPr algn="ctr" eaLnBrk="1" hangingPunct="1">
              <a:buFont typeface="Wingdings 2" pitchFamily="18" charset="2"/>
              <a:buNone/>
            </a:pPr>
            <a:r>
              <a:rPr lang="en-US" sz="2000" smtClean="0">
                <a:latin typeface="Footlight MT Light" pitchFamily="18" charset="0"/>
              </a:rPr>
              <a:t>(M. Mursid, 2008:33)</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63"/>
            <a:ext cx="8186738" cy="5813425"/>
          </a:xfrm>
        </p:spPr>
        <p:txBody>
          <a:bodyPr rtlCol="0">
            <a:noAutofit/>
          </a:bodyPr>
          <a:lstStyle/>
          <a:p>
            <a:pPr algn="just" eaLnBrk="1" fontAlgn="auto" hangingPunct="1">
              <a:lnSpc>
                <a:spcPct val="170000"/>
              </a:lnSpc>
              <a:spcBef>
                <a:spcPts val="0"/>
              </a:spcBef>
              <a:spcAft>
                <a:spcPts val="0"/>
              </a:spcAft>
              <a:buFont typeface="Wingdings 2" pitchFamily="18" charset="2"/>
              <a:buNone/>
              <a:defRPr/>
            </a:pPr>
            <a:r>
              <a:rPr lang="en-US" sz="2300" dirty="0" err="1" smtClean="0">
                <a:latin typeface="Footlight MT Light" pitchFamily="18" charset="0"/>
              </a:rPr>
              <a:t>Tujuan</a:t>
            </a:r>
            <a:r>
              <a:rPr lang="en-US" sz="2300" dirty="0" smtClean="0">
                <a:latin typeface="Footlight MT Light" pitchFamily="18" charset="0"/>
              </a:rPr>
              <a:t> </a:t>
            </a:r>
            <a:r>
              <a:rPr lang="en-US" sz="2300" dirty="0" err="1" smtClean="0">
                <a:latin typeface="Footlight MT Light" pitchFamily="18" charset="0"/>
              </a:rPr>
              <a:t>dari</a:t>
            </a:r>
            <a:r>
              <a:rPr lang="en-US" sz="2300" dirty="0" smtClean="0">
                <a:latin typeface="Footlight MT Light" pitchFamily="18" charset="0"/>
              </a:rPr>
              <a:t> </a:t>
            </a:r>
            <a:r>
              <a:rPr lang="en-US" sz="2300" dirty="0" err="1" smtClean="0">
                <a:latin typeface="Footlight MT Light" pitchFamily="18" charset="0"/>
              </a:rPr>
              <a:t>pengelompokan</a:t>
            </a:r>
            <a:r>
              <a:rPr lang="en-US" sz="2300" dirty="0" smtClean="0">
                <a:latin typeface="Footlight MT Light" pitchFamily="18" charset="0"/>
              </a:rPr>
              <a:t> </a:t>
            </a:r>
            <a:r>
              <a:rPr lang="en-US" sz="2300" dirty="0" err="1" smtClean="0">
                <a:latin typeface="Footlight MT Light" pitchFamily="18" charset="0"/>
              </a:rPr>
              <a:t>adalah</a:t>
            </a:r>
            <a:r>
              <a:rPr lang="en-US" sz="2300" dirty="0" smtClean="0">
                <a:latin typeface="Footlight MT Light" pitchFamily="18" charset="0"/>
              </a:rPr>
              <a:t> </a:t>
            </a:r>
            <a:r>
              <a:rPr lang="en-US" sz="2300" dirty="0" err="1" smtClean="0">
                <a:latin typeface="Footlight MT Light" pitchFamily="18" charset="0"/>
              </a:rPr>
              <a:t>untuk</a:t>
            </a:r>
            <a:r>
              <a:rPr lang="en-US" sz="2300" dirty="0" smtClean="0">
                <a:latin typeface="Footlight MT Light" pitchFamily="18" charset="0"/>
              </a:rPr>
              <a:t> </a:t>
            </a:r>
            <a:r>
              <a:rPr lang="en-US" sz="2300" dirty="0" err="1" smtClean="0">
                <a:latin typeface="Footlight MT Light" pitchFamily="18" charset="0"/>
              </a:rPr>
              <a:t>menentukan</a:t>
            </a:r>
            <a:r>
              <a:rPr lang="en-US" sz="2300" dirty="0" smtClean="0">
                <a:latin typeface="Footlight MT Light" pitchFamily="18" charset="0"/>
              </a:rPr>
              <a:t> </a:t>
            </a:r>
            <a:r>
              <a:rPr lang="en-US" sz="2300" dirty="0" err="1" smtClean="0">
                <a:latin typeface="Footlight MT Light" pitchFamily="18" charset="0"/>
              </a:rPr>
              <a:t>perbedaan-perbedaan</a:t>
            </a:r>
            <a:r>
              <a:rPr lang="en-US" sz="2300" dirty="0" smtClean="0">
                <a:latin typeface="Footlight MT Light" pitchFamily="18" charset="0"/>
              </a:rPr>
              <a:t> </a:t>
            </a:r>
            <a:r>
              <a:rPr lang="en-US" sz="2300" dirty="0" err="1" smtClean="0">
                <a:latin typeface="Footlight MT Light" pitchFamily="18" charset="0"/>
              </a:rPr>
              <a:t>di</a:t>
            </a:r>
            <a:r>
              <a:rPr lang="en-US" sz="2300" dirty="0" smtClean="0">
                <a:latin typeface="Footlight MT Light" pitchFamily="18" charset="0"/>
              </a:rPr>
              <a:t> </a:t>
            </a:r>
            <a:r>
              <a:rPr lang="en-US" sz="2300" dirty="0" err="1" smtClean="0">
                <a:latin typeface="Footlight MT Light" pitchFamily="18" charset="0"/>
              </a:rPr>
              <a:t>antara</a:t>
            </a:r>
            <a:r>
              <a:rPr lang="en-US" sz="2300" dirty="0" smtClean="0">
                <a:latin typeface="Footlight MT Light" pitchFamily="18" charset="0"/>
              </a:rPr>
              <a:t> </a:t>
            </a:r>
            <a:r>
              <a:rPr lang="en-US" sz="2300" dirty="0" err="1" smtClean="0">
                <a:latin typeface="Footlight MT Light" pitchFamily="18" charset="0"/>
              </a:rPr>
              <a:t>pembeli</a:t>
            </a:r>
            <a:r>
              <a:rPr lang="en-US" sz="2300" dirty="0" smtClean="0">
                <a:latin typeface="Footlight MT Light" pitchFamily="18" charset="0"/>
              </a:rPr>
              <a:t>, yang </a:t>
            </a:r>
            <a:r>
              <a:rPr lang="en-US" sz="2300" dirty="0" err="1" smtClean="0">
                <a:latin typeface="Footlight MT Light" pitchFamily="18" charset="0"/>
              </a:rPr>
              <a:t>mungkin</a:t>
            </a:r>
            <a:r>
              <a:rPr lang="en-US" sz="2300" dirty="0" smtClean="0">
                <a:latin typeface="Footlight MT Light" pitchFamily="18" charset="0"/>
              </a:rPr>
              <a:t> </a:t>
            </a:r>
            <a:r>
              <a:rPr lang="en-US" sz="2300" dirty="0" err="1" smtClean="0">
                <a:latin typeface="Footlight MT Light" pitchFamily="18" charset="0"/>
              </a:rPr>
              <a:t>mengakibatkan</a:t>
            </a:r>
            <a:r>
              <a:rPr lang="en-US" sz="2300" dirty="0" smtClean="0">
                <a:latin typeface="Footlight MT Light" pitchFamily="18" charset="0"/>
              </a:rPr>
              <a:t> </a:t>
            </a:r>
            <a:r>
              <a:rPr lang="en-US" sz="2300" dirty="0" err="1" smtClean="0">
                <a:latin typeface="Footlight MT Light" pitchFamily="18" charset="0"/>
              </a:rPr>
              <a:t>preferensi</a:t>
            </a:r>
            <a:r>
              <a:rPr lang="en-US" sz="2300" dirty="0" smtClean="0">
                <a:latin typeface="Footlight MT Light" pitchFamily="18" charset="0"/>
              </a:rPr>
              <a:t> (</a:t>
            </a:r>
            <a:r>
              <a:rPr lang="en-US" sz="2300" dirty="0" err="1" smtClean="0">
                <a:latin typeface="Footlight MT Light" pitchFamily="18" charset="0"/>
              </a:rPr>
              <a:t>pemilihan</a:t>
            </a:r>
            <a:r>
              <a:rPr lang="en-US" sz="2300" dirty="0" smtClean="0">
                <a:latin typeface="Footlight MT Light" pitchFamily="18" charset="0"/>
              </a:rPr>
              <a:t>) </a:t>
            </a:r>
            <a:r>
              <a:rPr lang="en-US" sz="2300" dirty="0" err="1" smtClean="0">
                <a:latin typeface="Footlight MT Light" pitchFamily="18" charset="0"/>
              </a:rPr>
              <a:t>barang-barang</a:t>
            </a:r>
            <a:r>
              <a:rPr lang="en-US" sz="2300" dirty="0" smtClean="0">
                <a:latin typeface="Footlight MT Light" pitchFamily="18" charset="0"/>
              </a:rPr>
              <a:t> yang </a:t>
            </a:r>
            <a:r>
              <a:rPr lang="en-US" sz="2300" dirty="0" err="1" smtClean="0">
                <a:latin typeface="Footlight MT Light" pitchFamily="18" charset="0"/>
              </a:rPr>
              <a:t>mereka</a:t>
            </a:r>
            <a:r>
              <a:rPr lang="en-US" sz="2300" dirty="0" smtClean="0">
                <a:latin typeface="Footlight MT Light" pitchFamily="18" charset="0"/>
              </a:rPr>
              <a:t> </a:t>
            </a:r>
            <a:r>
              <a:rPr lang="en-US" sz="2300" dirty="0" err="1" smtClean="0">
                <a:latin typeface="Footlight MT Light" pitchFamily="18" charset="0"/>
              </a:rPr>
              <a:t>inginkan</a:t>
            </a:r>
            <a:r>
              <a:rPr lang="en-US" sz="2300" dirty="0" smtClean="0">
                <a:latin typeface="Footlight MT Light" pitchFamily="18" charset="0"/>
              </a:rPr>
              <a:t> </a:t>
            </a:r>
            <a:r>
              <a:rPr lang="en-US" sz="2300" dirty="0" err="1" smtClean="0">
                <a:latin typeface="Footlight MT Light" pitchFamily="18" charset="0"/>
              </a:rPr>
              <a:t>itu</a:t>
            </a:r>
            <a:r>
              <a:rPr lang="en-US" sz="2300" dirty="0" smtClean="0">
                <a:latin typeface="Footlight MT Light" pitchFamily="18" charset="0"/>
              </a:rPr>
              <a:t> </a:t>
            </a:r>
            <a:r>
              <a:rPr lang="en-US" sz="2300" dirty="0" err="1" smtClean="0">
                <a:latin typeface="Footlight MT Light" pitchFamily="18" charset="0"/>
              </a:rPr>
              <a:t>berbeda-beda</a:t>
            </a:r>
            <a:r>
              <a:rPr lang="en-US" sz="2300" dirty="0" smtClean="0">
                <a:latin typeface="Footlight MT Light" pitchFamily="18" charset="0"/>
              </a:rPr>
              <a:t> pula. </a:t>
            </a:r>
          </a:p>
          <a:p>
            <a:pPr algn="just" eaLnBrk="1" fontAlgn="auto" hangingPunct="1">
              <a:lnSpc>
                <a:spcPct val="170000"/>
              </a:lnSpc>
              <a:spcBef>
                <a:spcPts val="0"/>
              </a:spcBef>
              <a:spcAft>
                <a:spcPts val="0"/>
              </a:spcAft>
              <a:buFont typeface="Wingdings 2" pitchFamily="18" charset="2"/>
              <a:buNone/>
              <a:defRPr/>
            </a:pPr>
            <a:r>
              <a:rPr lang="en-US" sz="2300" dirty="0" smtClean="0">
                <a:latin typeface="Footlight MT Light" pitchFamily="18" charset="0"/>
              </a:rPr>
              <a:t>Perusahaan </a:t>
            </a:r>
            <a:r>
              <a:rPr lang="en-US" sz="2300" dirty="0" err="1" smtClean="0">
                <a:latin typeface="Footlight MT Light" pitchFamily="18" charset="0"/>
              </a:rPr>
              <a:t>dapat</a:t>
            </a:r>
            <a:r>
              <a:rPr lang="en-US" sz="2300" dirty="0" smtClean="0">
                <a:latin typeface="Footlight MT Light" pitchFamily="18" charset="0"/>
              </a:rPr>
              <a:t> </a:t>
            </a:r>
            <a:r>
              <a:rPr lang="en-US" sz="2300" dirty="0" err="1" smtClean="0">
                <a:latin typeface="Footlight MT Light" pitchFamily="18" charset="0"/>
              </a:rPr>
              <a:t>membagi</a:t>
            </a:r>
            <a:r>
              <a:rPr lang="en-US" sz="2300" dirty="0" smtClean="0">
                <a:latin typeface="Footlight MT Light" pitchFamily="18" charset="0"/>
              </a:rPr>
              <a:t> </a:t>
            </a:r>
            <a:r>
              <a:rPr lang="en-US" sz="2300" dirty="0" err="1" smtClean="0">
                <a:latin typeface="Footlight MT Light" pitchFamily="18" charset="0"/>
              </a:rPr>
              <a:t>pasarnya</a:t>
            </a:r>
            <a:r>
              <a:rPr lang="en-US" sz="2300" dirty="0" smtClean="0">
                <a:latin typeface="Footlight MT Light" pitchFamily="18" charset="0"/>
              </a:rPr>
              <a:t> </a:t>
            </a:r>
            <a:r>
              <a:rPr lang="en-US" sz="2300" dirty="0" err="1" smtClean="0">
                <a:latin typeface="Footlight MT Light" pitchFamily="18" charset="0"/>
              </a:rPr>
              <a:t>menjadi</a:t>
            </a:r>
            <a:r>
              <a:rPr lang="en-US" sz="2300" dirty="0" smtClean="0">
                <a:latin typeface="Footlight MT Light" pitchFamily="18" charset="0"/>
              </a:rPr>
              <a:t> </a:t>
            </a:r>
            <a:r>
              <a:rPr lang="en-US" sz="2300" dirty="0" err="1" smtClean="0">
                <a:latin typeface="Footlight MT Light" pitchFamily="18" charset="0"/>
              </a:rPr>
              <a:t>bagian-bagian</a:t>
            </a:r>
            <a:r>
              <a:rPr lang="en-US" sz="2300" dirty="0" smtClean="0">
                <a:latin typeface="Footlight MT Light" pitchFamily="18" charset="0"/>
              </a:rPr>
              <a:t> </a:t>
            </a:r>
            <a:r>
              <a:rPr lang="en-US" sz="2300" dirty="0" err="1" smtClean="0">
                <a:latin typeface="Footlight MT Light" pitchFamily="18" charset="0"/>
              </a:rPr>
              <a:t>pasar</a:t>
            </a:r>
            <a:r>
              <a:rPr lang="en-US" sz="2300" dirty="0" smtClean="0">
                <a:latin typeface="Footlight MT Light" pitchFamily="18" charset="0"/>
              </a:rPr>
              <a:t> </a:t>
            </a:r>
            <a:r>
              <a:rPr lang="en-US" sz="2300" dirty="0" err="1" smtClean="0">
                <a:latin typeface="Footlight MT Light" pitchFamily="18" charset="0"/>
              </a:rPr>
              <a:t>dengan</a:t>
            </a:r>
            <a:r>
              <a:rPr lang="en-US" sz="2300" dirty="0" smtClean="0">
                <a:latin typeface="Footlight MT Light" pitchFamily="18" charset="0"/>
              </a:rPr>
              <a:t> </a:t>
            </a:r>
            <a:r>
              <a:rPr lang="en-US" sz="2300" dirty="0" err="1" smtClean="0">
                <a:latin typeface="Footlight MT Light" pitchFamily="18" charset="0"/>
              </a:rPr>
              <a:t>segmen</a:t>
            </a:r>
            <a:r>
              <a:rPr lang="en-US" sz="2300" dirty="0" smtClean="0">
                <a:latin typeface="Footlight MT Light" pitchFamily="18" charset="0"/>
              </a:rPr>
              <a:t> yang </a:t>
            </a:r>
            <a:r>
              <a:rPr lang="en-US" sz="2300" dirty="0" err="1" smtClean="0">
                <a:latin typeface="Footlight MT Light" pitchFamily="18" charset="0"/>
              </a:rPr>
              <a:t>bersifat</a:t>
            </a:r>
            <a:r>
              <a:rPr lang="en-US" sz="2300" dirty="0" smtClean="0">
                <a:latin typeface="Footlight MT Light" pitchFamily="18" charset="0"/>
              </a:rPr>
              <a:t> </a:t>
            </a:r>
            <a:r>
              <a:rPr lang="en-US" sz="2300" dirty="0" err="1" smtClean="0">
                <a:latin typeface="Footlight MT Light" pitchFamily="18" charset="0"/>
              </a:rPr>
              <a:t>homogen</a:t>
            </a:r>
            <a:r>
              <a:rPr lang="en-US" sz="2300" dirty="0" smtClean="0">
                <a:latin typeface="Footlight MT Light" pitchFamily="18" charset="0"/>
              </a:rPr>
              <a:t>. </a:t>
            </a:r>
            <a:r>
              <a:rPr lang="en-US" sz="2300" dirty="0" err="1" smtClean="0">
                <a:latin typeface="Footlight MT Light" pitchFamily="18" charset="0"/>
              </a:rPr>
              <a:t>Dalam</a:t>
            </a:r>
            <a:r>
              <a:rPr lang="en-US" sz="2300" dirty="0" smtClean="0">
                <a:latin typeface="Footlight MT Light" pitchFamily="18" charset="0"/>
              </a:rPr>
              <a:t> </a:t>
            </a:r>
            <a:r>
              <a:rPr lang="en-US" sz="2300" dirty="0" err="1" smtClean="0">
                <a:latin typeface="Footlight MT Light" pitchFamily="18" charset="0"/>
              </a:rPr>
              <a:t>kenyataannya</a:t>
            </a:r>
            <a:r>
              <a:rPr lang="en-US" sz="2300" dirty="0" smtClean="0">
                <a:latin typeface="Footlight MT Light" pitchFamily="18" charset="0"/>
              </a:rPr>
              <a:t> </a:t>
            </a:r>
            <a:r>
              <a:rPr lang="en-US" sz="2300" dirty="0" err="1" smtClean="0">
                <a:latin typeface="Footlight MT Light" pitchFamily="18" charset="0"/>
              </a:rPr>
              <a:t>banyak</a:t>
            </a:r>
            <a:r>
              <a:rPr lang="en-US" sz="2300" dirty="0" smtClean="0">
                <a:latin typeface="Footlight MT Light" pitchFamily="18" charset="0"/>
              </a:rPr>
              <a:t> </a:t>
            </a:r>
            <a:r>
              <a:rPr lang="en-US" sz="2300" dirty="0" err="1" smtClean="0">
                <a:latin typeface="Footlight MT Light" pitchFamily="18" charset="0"/>
              </a:rPr>
              <a:t>produk</a:t>
            </a:r>
            <a:r>
              <a:rPr lang="en-US" sz="2300" dirty="0" smtClean="0">
                <a:latin typeface="Footlight MT Light" pitchFamily="18" charset="0"/>
              </a:rPr>
              <a:t> yang </a:t>
            </a:r>
            <a:r>
              <a:rPr lang="en-US" sz="2300" dirty="0" err="1" smtClean="0">
                <a:latin typeface="Footlight MT Light" pitchFamily="18" charset="0"/>
              </a:rPr>
              <a:t>bersifat</a:t>
            </a:r>
            <a:r>
              <a:rPr lang="en-US" sz="2300" dirty="0" smtClean="0">
                <a:latin typeface="Footlight MT Light" pitchFamily="18" charset="0"/>
              </a:rPr>
              <a:t> </a:t>
            </a:r>
            <a:r>
              <a:rPr lang="en-US" sz="2300" dirty="0" err="1" smtClean="0">
                <a:latin typeface="Footlight MT Light" pitchFamily="18" charset="0"/>
              </a:rPr>
              <a:t>heterogen</a:t>
            </a:r>
            <a:r>
              <a:rPr lang="en-US" sz="2300" dirty="0" smtClean="0">
                <a:latin typeface="Footlight MT Light" pitchFamily="18" charset="0"/>
              </a:rPr>
              <a:t>. </a:t>
            </a:r>
          </a:p>
          <a:p>
            <a:pPr algn="just" eaLnBrk="1" fontAlgn="auto" hangingPunct="1">
              <a:lnSpc>
                <a:spcPct val="170000"/>
              </a:lnSpc>
              <a:spcBef>
                <a:spcPts val="0"/>
              </a:spcBef>
              <a:spcAft>
                <a:spcPts val="0"/>
              </a:spcAft>
              <a:buFont typeface="Wingdings 2" pitchFamily="18" charset="2"/>
              <a:buNone/>
              <a:defRPr/>
            </a:pPr>
            <a:r>
              <a:rPr lang="en-US" sz="2300" dirty="0" err="1" smtClean="0">
                <a:latin typeface="Footlight MT Light" pitchFamily="18" charset="0"/>
              </a:rPr>
              <a:t>Homogenitas</a:t>
            </a:r>
            <a:r>
              <a:rPr lang="en-US" sz="2300" dirty="0" smtClean="0">
                <a:latin typeface="Footlight MT Light" pitchFamily="18" charset="0"/>
              </a:rPr>
              <a:t> </a:t>
            </a:r>
            <a:r>
              <a:rPr lang="en-US" sz="2300" dirty="0" err="1" smtClean="0">
                <a:latin typeface="Footlight MT Light" pitchFamily="18" charset="0"/>
              </a:rPr>
              <a:t>diperlukan</a:t>
            </a:r>
            <a:r>
              <a:rPr lang="en-US" sz="2300" dirty="0" smtClean="0">
                <a:latin typeface="Footlight MT Light" pitchFamily="18" charset="0"/>
              </a:rPr>
              <a:t> </a:t>
            </a:r>
            <a:r>
              <a:rPr lang="en-US" sz="2300" dirty="0" err="1" smtClean="0">
                <a:latin typeface="Footlight MT Light" pitchFamily="18" charset="0"/>
              </a:rPr>
              <a:t>karena</a:t>
            </a:r>
            <a:r>
              <a:rPr lang="en-US" sz="2300" dirty="0" smtClean="0">
                <a:latin typeface="Footlight MT Light" pitchFamily="18" charset="0"/>
              </a:rPr>
              <a:t> </a:t>
            </a:r>
            <a:r>
              <a:rPr lang="en-US" sz="2300" dirty="0" err="1" smtClean="0">
                <a:latin typeface="Footlight MT Light" pitchFamily="18" charset="0"/>
              </a:rPr>
              <a:t>ada</a:t>
            </a:r>
            <a:r>
              <a:rPr lang="en-US" sz="2300" dirty="0" smtClean="0">
                <a:latin typeface="Footlight MT Light" pitchFamily="18" charset="0"/>
              </a:rPr>
              <a:t> </a:t>
            </a:r>
            <a:r>
              <a:rPr lang="en-US" sz="2300" dirty="0" err="1" smtClean="0">
                <a:latin typeface="Footlight MT Light" pitchFamily="18" charset="0"/>
              </a:rPr>
              <a:t>perbedaan</a:t>
            </a:r>
            <a:r>
              <a:rPr lang="en-US" sz="2300" dirty="0" smtClean="0">
                <a:latin typeface="Footlight MT Light" pitchFamily="18" charset="0"/>
              </a:rPr>
              <a:t> </a:t>
            </a:r>
            <a:r>
              <a:rPr lang="en-US" sz="2300" dirty="0" err="1" smtClean="0">
                <a:latin typeface="Footlight MT Light" pitchFamily="18" charset="0"/>
              </a:rPr>
              <a:t>dalam</a:t>
            </a:r>
            <a:r>
              <a:rPr lang="en-US" sz="2300" dirty="0" smtClean="0">
                <a:latin typeface="Footlight MT Light" pitchFamily="18" charset="0"/>
              </a:rPr>
              <a:t> </a:t>
            </a:r>
            <a:r>
              <a:rPr lang="en-US" sz="2300" dirty="0" err="1" smtClean="0">
                <a:latin typeface="Footlight MT Light" pitchFamily="18" charset="0"/>
              </a:rPr>
              <a:t>berbagai</a:t>
            </a:r>
            <a:r>
              <a:rPr lang="en-US" sz="2300" dirty="0" smtClean="0">
                <a:latin typeface="Footlight MT Light" pitchFamily="18" charset="0"/>
              </a:rPr>
              <a:t> </a:t>
            </a:r>
            <a:r>
              <a:rPr lang="en-US" sz="2300" dirty="0" err="1" smtClean="0">
                <a:latin typeface="Footlight MT Light" pitchFamily="18" charset="0"/>
              </a:rPr>
              <a:t>kebiasaan</a:t>
            </a:r>
            <a:r>
              <a:rPr lang="en-US" sz="2300" dirty="0" smtClean="0">
                <a:latin typeface="Footlight MT Light" pitchFamily="18" charset="0"/>
              </a:rPr>
              <a:t> </a:t>
            </a:r>
            <a:r>
              <a:rPr lang="en-US" sz="2300" dirty="0" err="1" smtClean="0">
                <a:latin typeface="Footlight MT Light" pitchFamily="18" charset="0"/>
              </a:rPr>
              <a:t>membeli</a:t>
            </a:r>
            <a:r>
              <a:rPr lang="en-US" sz="2300" dirty="0" smtClean="0">
                <a:latin typeface="Footlight MT Light" pitchFamily="18" charset="0"/>
              </a:rPr>
              <a:t>, </a:t>
            </a:r>
            <a:r>
              <a:rPr lang="en-US" sz="2300" dirty="0" err="1" smtClean="0">
                <a:latin typeface="Footlight MT Light" pitchFamily="18" charset="0"/>
              </a:rPr>
              <a:t>kebutuhan</a:t>
            </a:r>
            <a:r>
              <a:rPr lang="en-US" sz="2300" dirty="0" smtClean="0">
                <a:latin typeface="Footlight MT Light" pitchFamily="18" charset="0"/>
              </a:rPr>
              <a:t> </a:t>
            </a:r>
            <a:r>
              <a:rPr lang="en-US" sz="2300" dirty="0" err="1" smtClean="0">
                <a:latin typeface="Footlight MT Light" pitchFamily="18" charset="0"/>
              </a:rPr>
              <a:t>motivasi</a:t>
            </a:r>
            <a:r>
              <a:rPr lang="en-US" sz="2300" dirty="0" smtClean="0">
                <a:latin typeface="Footlight MT Light" pitchFamily="18" charset="0"/>
              </a:rPr>
              <a:t> </a:t>
            </a:r>
            <a:r>
              <a:rPr lang="en-US" sz="2300" dirty="0" err="1" smtClean="0">
                <a:latin typeface="Footlight MT Light" pitchFamily="18" charset="0"/>
              </a:rPr>
              <a:t>pembeli</a:t>
            </a:r>
            <a:r>
              <a:rPr lang="en-US" sz="2300" dirty="0" smtClean="0">
                <a:latin typeface="Footlight MT Light" pitchFamily="18" charset="0"/>
              </a:rPr>
              <a:t>, </a:t>
            </a:r>
            <a:r>
              <a:rPr lang="en-US" sz="2300" dirty="0" err="1" smtClean="0">
                <a:latin typeface="Footlight MT Light" pitchFamily="18" charset="0"/>
              </a:rPr>
              <a:t>cara</a:t>
            </a:r>
            <a:r>
              <a:rPr lang="en-US" sz="2300" dirty="0" smtClean="0">
                <a:latin typeface="Footlight MT Light" pitchFamily="18" charset="0"/>
              </a:rPr>
              <a:t> </a:t>
            </a:r>
            <a:r>
              <a:rPr lang="en-US" sz="2300" dirty="0" err="1" smtClean="0">
                <a:latin typeface="Footlight MT Light" pitchFamily="18" charset="0"/>
              </a:rPr>
              <a:t>penggunaan</a:t>
            </a:r>
            <a:r>
              <a:rPr lang="en-US" sz="2300" dirty="0" smtClean="0">
                <a:latin typeface="Footlight MT Light" pitchFamily="18" charset="0"/>
              </a:rPr>
              <a:t> </a:t>
            </a:r>
            <a:r>
              <a:rPr lang="en-US" sz="2300" dirty="0" err="1" smtClean="0">
                <a:latin typeface="Footlight MT Light" pitchFamily="18" charset="0"/>
              </a:rPr>
              <a:t>barang</a:t>
            </a:r>
            <a:r>
              <a:rPr lang="en-US" sz="2300" dirty="0" smtClean="0">
                <a:latin typeface="Footlight MT Light" pitchFamily="18" charset="0"/>
              </a:rPr>
              <a:t>, </a:t>
            </a:r>
            <a:r>
              <a:rPr lang="en-US" sz="2300" dirty="0" err="1" smtClean="0">
                <a:latin typeface="Footlight MT Light" pitchFamily="18" charset="0"/>
              </a:rPr>
              <a:t>tujuan</a:t>
            </a:r>
            <a:r>
              <a:rPr lang="en-US" sz="2300" dirty="0" smtClean="0">
                <a:latin typeface="Footlight MT Light" pitchFamily="18" charset="0"/>
              </a:rPr>
              <a:t> </a:t>
            </a:r>
            <a:r>
              <a:rPr lang="en-US" sz="2300" dirty="0" err="1" smtClean="0">
                <a:latin typeface="Footlight MT Light" pitchFamily="18" charset="0"/>
              </a:rPr>
              <a:t>pembelian</a:t>
            </a:r>
            <a:r>
              <a:rPr lang="en-US" sz="2300" dirty="0" smtClean="0">
                <a:latin typeface="Footlight MT Light" pitchFamily="18" charset="0"/>
              </a:rPr>
              <a:t>, </a:t>
            </a:r>
            <a:r>
              <a:rPr lang="en-US" sz="2300" dirty="0" err="1" smtClean="0">
                <a:latin typeface="Footlight MT Light" pitchFamily="18" charset="0"/>
              </a:rPr>
              <a:t>dan</a:t>
            </a:r>
            <a:r>
              <a:rPr lang="en-US" sz="2300" dirty="0" smtClean="0">
                <a:latin typeface="Footlight MT Light" pitchFamily="18" charset="0"/>
              </a:rPr>
              <a:t> </a:t>
            </a:r>
            <a:r>
              <a:rPr lang="en-US" sz="2300" dirty="0" err="1" smtClean="0">
                <a:latin typeface="Footlight MT Light" pitchFamily="18" charset="0"/>
              </a:rPr>
              <a:t>sebagainya</a:t>
            </a:r>
            <a:r>
              <a:rPr lang="en-US" sz="2300" dirty="0" smtClean="0">
                <a:latin typeface="Footlight MT Light" pitchFamily="18" charset="0"/>
              </a:rPr>
              <a:t>.</a:t>
            </a:r>
          </a:p>
          <a:p>
            <a:pPr algn="just" eaLnBrk="1" fontAlgn="auto" hangingPunct="1">
              <a:lnSpc>
                <a:spcPct val="170000"/>
              </a:lnSpc>
              <a:spcBef>
                <a:spcPts val="0"/>
              </a:spcBef>
              <a:spcAft>
                <a:spcPts val="0"/>
              </a:spcAft>
              <a:buFont typeface="Wingdings 2" pitchFamily="18" charset="2"/>
              <a:buNone/>
              <a:defRPr/>
            </a:pPr>
            <a:endParaRPr lang="en-US" sz="2300" dirty="0" smtClean="0">
              <a:latin typeface="Footlight MT Light" pitchFamily="18" charset="0"/>
            </a:endParaRPr>
          </a:p>
          <a:p>
            <a:pPr marL="514350" indent="-514350" algn="just" eaLnBrk="1" fontAlgn="auto" hangingPunct="1">
              <a:lnSpc>
                <a:spcPct val="170000"/>
              </a:lnSpc>
              <a:spcBef>
                <a:spcPts val="0"/>
              </a:spcBef>
              <a:spcAft>
                <a:spcPts val="0"/>
              </a:spcAft>
              <a:buFont typeface="Wingdings 2" pitchFamily="18" charset="2"/>
              <a:buNone/>
              <a:defRPr/>
            </a:pPr>
            <a:endParaRPr lang="en-US" sz="2300" dirty="0" smtClean="0">
              <a:latin typeface="Footlight MT Light" pitchFamily="18" charset="0"/>
            </a:endParaRPr>
          </a:p>
          <a:p>
            <a:pPr marL="514350" indent="-514350" algn="just" eaLnBrk="1" fontAlgn="auto" hangingPunct="1">
              <a:lnSpc>
                <a:spcPct val="170000"/>
              </a:lnSpc>
              <a:spcBef>
                <a:spcPts val="0"/>
              </a:spcBef>
              <a:spcAft>
                <a:spcPts val="0"/>
              </a:spcAft>
              <a:buFont typeface="Wingdings 2" pitchFamily="18" charset="2"/>
              <a:buNone/>
              <a:defRPr/>
            </a:pPr>
            <a:r>
              <a:rPr lang="en-US" sz="2300" dirty="0" smtClean="0">
                <a:latin typeface="Footlight MT Light" pitchFamily="18" charset="0"/>
              </a:rPr>
              <a:t> </a:t>
            </a:r>
            <a:endParaRPr lang="en-US" sz="2300" dirty="0">
              <a:latin typeface="Footlight MT Light"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000125" y="214313"/>
            <a:ext cx="7239000" cy="393700"/>
          </a:xfrm>
        </p:spPr>
        <p:txBody>
          <a:bodyPr/>
          <a:lstStyle/>
          <a:p>
            <a:pPr eaLnBrk="1" hangingPunct="1"/>
            <a:r>
              <a:rPr lang="en-US" sz="2800" smtClean="0">
                <a:latin typeface="Bernard MT Condensed" pitchFamily="18" charset="0"/>
              </a:rPr>
              <a:t>Manfaat segmentasi pasar</a:t>
            </a:r>
            <a:r>
              <a:rPr lang="en-US" sz="2000" smtClean="0">
                <a:latin typeface="Bernard MT Condensed" pitchFamily="18" charset="0"/>
              </a:rPr>
              <a:t> (KOTLER, 1997):</a:t>
            </a:r>
          </a:p>
        </p:txBody>
      </p:sp>
      <p:sp>
        <p:nvSpPr>
          <p:cNvPr id="34819" name="Content Placeholder 2"/>
          <p:cNvSpPr>
            <a:spLocks noGrp="1"/>
          </p:cNvSpPr>
          <p:nvPr>
            <p:ph idx="1"/>
          </p:nvPr>
        </p:nvSpPr>
        <p:spPr>
          <a:xfrm>
            <a:off x="285750" y="642938"/>
            <a:ext cx="8358188" cy="5313362"/>
          </a:xfrm>
        </p:spPr>
        <p:txBody>
          <a:bodyPr/>
          <a:lstStyle/>
          <a:p>
            <a:pPr algn="just" eaLnBrk="1" hangingPunct="1">
              <a:lnSpc>
                <a:spcPct val="150000"/>
              </a:lnSpc>
              <a:spcBef>
                <a:spcPct val="0"/>
              </a:spcBef>
            </a:pPr>
            <a:r>
              <a:rPr lang="en-US" sz="2400" smtClean="0">
                <a:latin typeface="Bell MT" pitchFamily="18" charset="0"/>
              </a:rPr>
              <a:t>Dapat diperoleh posisi bersaing yang lebih baik bagi produk bersangkutan.</a:t>
            </a:r>
          </a:p>
          <a:p>
            <a:pPr algn="just" eaLnBrk="1" hangingPunct="1">
              <a:lnSpc>
                <a:spcPct val="150000"/>
              </a:lnSpc>
              <a:spcBef>
                <a:spcPct val="0"/>
              </a:spcBef>
            </a:pPr>
            <a:r>
              <a:rPr lang="en-US" sz="2400" smtClean="0">
                <a:latin typeface="Bell MT" pitchFamily="18" charset="0"/>
              </a:rPr>
              <a:t>Guna mendapatkan posisi yg lebih efektif &amp; lebih menarik dalam pasar yang terbatas.</a:t>
            </a:r>
          </a:p>
          <a:p>
            <a:pPr algn="just" eaLnBrk="1" hangingPunct="1">
              <a:lnSpc>
                <a:spcPct val="150000"/>
              </a:lnSpc>
              <a:spcBef>
                <a:spcPct val="0"/>
              </a:spcBef>
            </a:pPr>
            <a:r>
              <a:rPr lang="en-US" sz="2400" smtClean="0">
                <a:latin typeface="Bell MT" pitchFamily="18" charset="0"/>
              </a:rPr>
              <a:t>Memisahkan dua atau lebih merk perusahaan yang sama untuk meminimalisasi kanibalisasi.</a:t>
            </a:r>
          </a:p>
          <a:p>
            <a:pPr algn="just" eaLnBrk="1" hangingPunct="1">
              <a:lnSpc>
                <a:spcPct val="150000"/>
              </a:lnSpc>
              <a:spcBef>
                <a:spcPct val="0"/>
              </a:spcBef>
            </a:pPr>
            <a:r>
              <a:rPr lang="en-US" sz="2400" smtClean="0">
                <a:latin typeface="Bell MT" pitchFamily="18" charset="0"/>
              </a:rPr>
              <a:t>Guna mendapatkan celah atau peluang pasar yang dapat dimanfaatkan untuk pemasaran produk baru atau merk baru.</a:t>
            </a:r>
          </a:p>
          <a:p>
            <a:pPr algn="just" eaLnBrk="1" hangingPunct="1">
              <a:lnSpc>
                <a:spcPct val="150000"/>
              </a:lnSpc>
              <a:spcBef>
                <a:spcPct val="0"/>
              </a:spcBef>
            </a:pPr>
            <a:r>
              <a:rPr lang="en-US" sz="2400" smtClean="0">
                <a:latin typeface="Bell MT" pitchFamily="18" charset="0"/>
              </a:rPr>
              <a:t>Mengidentifikasi konsumen baru yang potensial</a:t>
            </a:r>
          </a:p>
          <a:p>
            <a:pPr algn="just" eaLnBrk="1" hangingPunct="1">
              <a:lnSpc>
                <a:spcPct val="150000"/>
              </a:lnSpc>
              <a:spcBef>
                <a:spcPct val="0"/>
              </a:spcBef>
            </a:pPr>
            <a:r>
              <a:rPr lang="en-US" sz="2400" smtClean="0">
                <a:latin typeface="Bell MT" pitchFamily="18" charset="0"/>
              </a:rPr>
              <a:t>Meningkatkan kemampuan strategi pemasaran.</a:t>
            </a:r>
          </a:p>
          <a:p>
            <a:pPr algn="just" eaLnBrk="1" hangingPunct="1">
              <a:lnSpc>
                <a:spcPct val="150000"/>
              </a:lnSpc>
              <a:spcBef>
                <a:spcPct val="0"/>
              </a:spcBef>
              <a:buFont typeface="Wingdings 2" pitchFamily="18" charset="2"/>
              <a:buNone/>
            </a:pPr>
            <a:endParaRPr lang="en-US" sz="2400" smtClean="0">
              <a:latin typeface="Bell MT"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62000" y="214313"/>
            <a:ext cx="7239000" cy="608012"/>
          </a:xfrm>
        </p:spPr>
        <p:txBody>
          <a:bodyPr/>
          <a:lstStyle/>
          <a:p>
            <a:pPr eaLnBrk="1" hangingPunct="1"/>
            <a:r>
              <a:rPr lang="en-US" sz="2800" smtClean="0">
                <a:latin typeface="Bernard MT Condensed" pitchFamily="18" charset="0"/>
              </a:rPr>
              <a:t>Kriteria  efektifitas  segmentasi: </a:t>
            </a:r>
          </a:p>
        </p:txBody>
      </p:sp>
      <p:sp>
        <p:nvSpPr>
          <p:cNvPr id="98307" name="Content Placeholder 2"/>
          <p:cNvSpPr>
            <a:spLocks noGrp="1"/>
          </p:cNvSpPr>
          <p:nvPr>
            <p:ph idx="1"/>
          </p:nvPr>
        </p:nvSpPr>
        <p:spPr>
          <a:xfrm>
            <a:off x="0" y="687388"/>
            <a:ext cx="8929688" cy="5099050"/>
          </a:xfrm>
        </p:spPr>
        <p:txBody>
          <a:bodyPr rtlCol="0">
            <a:noAutofit/>
          </a:bodyPr>
          <a:lstStyle/>
          <a:p>
            <a:pPr marL="514350" indent="-514350" algn="just" eaLnBrk="1" fontAlgn="auto" hangingPunct="1">
              <a:lnSpc>
                <a:spcPct val="170000"/>
              </a:lnSpc>
              <a:spcBef>
                <a:spcPts val="0"/>
              </a:spcBef>
              <a:spcAft>
                <a:spcPts val="0"/>
              </a:spcAft>
              <a:buFont typeface="Trebuchet MS" pitchFamily="34" charset="0"/>
              <a:buAutoNum type="arabicPeriod"/>
              <a:defRPr/>
            </a:pPr>
            <a:r>
              <a:rPr lang="en-US" sz="2000" dirty="0" err="1" smtClean="0">
                <a:latin typeface="Century" pitchFamily="18" charset="0"/>
              </a:rPr>
              <a:t>Dapat</a:t>
            </a:r>
            <a:r>
              <a:rPr lang="en-US" sz="2000" dirty="0" smtClean="0">
                <a:latin typeface="Century" pitchFamily="18" charset="0"/>
              </a:rPr>
              <a:t> </a:t>
            </a:r>
            <a:r>
              <a:rPr lang="en-US" sz="2000" dirty="0" err="1" smtClean="0">
                <a:latin typeface="Century" pitchFamily="18" charset="0"/>
              </a:rPr>
              <a:t>diukur</a:t>
            </a:r>
            <a:r>
              <a:rPr lang="en-US" sz="2000" dirty="0" smtClean="0">
                <a:latin typeface="Century" pitchFamily="18" charset="0"/>
              </a:rPr>
              <a:t> (</a:t>
            </a:r>
            <a:r>
              <a:rPr lang="en-US" sz="2000" i="1" dirty="0" smtClean="0">
                <a:latin typeface="Century" pitchFamily="18" charset="0"/>
              </a:rPr>
              <a:t>measureable</a:t>
            </a:r>
            <a:r>
              <a:rPr lang="en-US" sz="2000" dirty="0" smtClean="0">
                <a:latin typeface="Century" pitchFamily="18" charset="0"/>
              </a:rPr>
              <a:t>).   </a:t>
            </a:r>
          </a:p>
          <a:p>
            <a:pPr marL="514350" indent="-514350" algn="just" eaLnBrk="1" fontAlgn="auto" hangingPunct="1">
              <a:lnSpc>
                <a:spcPct val="170000"/>
              </a:lnSpc>
              <a:spcBef>
                <a:spcPts val="0"/>
              </a:spcBef>
              <a:spcAft>
                <a:spcPts val="0"/>
              </a:spcAft>
              <a:buFont typeface="Wingdings 2" pitchFamily="18" charset="2"/>
              <a:buNone/>
              <a:defRPr/>
            </a:pPr>
            <a:r>
              <a:rPr lang="en-US" sz="2000" dirty="0" smtClean="0">
                <a:latin typeface="Century" pitchFamily="18" charset="0"/>
              </a:rPr>
              <a:t>       </a:t>
            </a:r>
            <a:r>
              <a:rPr lang="en-US" sz="2000" dirty="0" err="1" smtClean="0">
                <a:latin typeface="Century" pitchFamily="18" charset="0"/>
              </a:rPr>
              <a:t>Ukuran</a:t>
            </a:r>
            <a:r>
              <a:rPr lang="en-US" sz="2000" dirty="0" smtClean="0">
                <a:latin typeface="Century" pitchFamily="18" charset="0"/>
              </a:rPr>
              <a:t>, </a:t>
            </a:r>
            <a:r>
              <a:rPr lang="en-US" sz="2000" dirty="0" err="1" smtClean="0">
                <a:latin typeface="Century" pitchFamily="18" charset="0"/>
              </a:rPr>
              <a:t>daya</a:t>
            </a:r>
            <a:r>
              <a:rPr lang="en-US" sz="2000" dirty="0" smtClean="0">
                <a:latin typeface="Century" pitchFamily="18" charset="0"/>
              </a:rPr>
              <a:t> </a:t>
            </a:r>
            <a:r>
              <a:rPr lang="en-US" sz="2000" dirty="0" err="1" smtClean="0">
                <a:latin typeface="Century" pitchFamily="18" charset="0"/>
              </a:rPr>
              <a:t>beli</a:t>
            </a:r>
            <a:r>
              <a:rPr lang="en-US" sz="2000" dirty="0" smtClean="0">
                <a:latin typeface="Century" pitchFamily="18" charset="0"/>
              </a:rPr>
              <a:t> &amp; profit </a:t>
            </a:r>
            <a:r>
              <a:rPr lang="en-US" sz="2000" dirty="0" err="1" smtClean="0">
                <a:latin typeface="Century" pitchFamily="18" charset="0"/>
              </a:rPr>
              <a:t>segmen</a:t>
            </a:r>
            <a:r>
              <a:rPr lang="en-US" sz="2000" dirty="0" smtClean="0">
                <a:latin typeface="Century" pitchFamily="18" charset="0"/>
              </a:rPr>
              <a:t> </a:t>
            </a:r>
            <a:r>
              <a:rPr lang="en-US" sz="2000" dirty="0" err="1" smtClean="0">
                <a:latin typeface="Century" pitchFamily="18" charset="0"/>
              </a:rPr>
              <a:t>yg</a:t>
            </a:r>
            <a:r>
              <a:rPr lang="en-US" sz="2000" dirty="0" smtClean="0">
                <a:latin typeface="Century" pitchFamily="18" charset="0"/>
              </a:rPr>
              <a:t> </a:t>
            </a:r>
            <a:r>
              <a:rPr lang="en-US" sz="2000" dirty="0" err="1" smtClean="0">
                <a:latin typeface="Century" pitchFamily="18" charset="0"/>
              </a:rPr>
              <a:t>dihasilkan</a:t>
            </a:r>
            <a:r>
              <a:rPr lang="en-US" sz="2000" dirty="0" smtClean="0">
                <a:latin typeface="Century" pitchFamily="18" charset="0"/>
              </a:rPr>
              <a:t> hrs </a:t>
            </a:r>
            <a:r>
              <a:rPr lang="en-US" sz="2000" dirty="0" err="1" smtClean="0">
                <a:latin typeface="Century" pitchFamily="18" charset="0"/>
              </a:rPr>
              <a:t>dpt</a:t>
            </a:r>
            <a:r>
              <a:rPr lang="en-US" sz="2000" dirty="0" smtClean="0">
                <a:latin typeface="Century" pitchFamily="18" charset="0"/>
              </a:rPr>
              <a:t> </a:t>
            </a:r>
            <a:r>
              <a:rPr lang="en-US" sz="2000" dirty="0" err="1" smtClean="0">
                <a:latin typeface="Century" pitchFamily="18" charset="0"/>
              </a:rPr>
              <a:t>diukur</a:t>
            </a:r>
            <a:r>
              <a:rPr lang="en-US" sz="2000" dirty="0" smtClean="0">
                <a:latin typeface="Century" pitchFamily="18" charset="0"/>
              </a:rPr>
              <a:t>.</a:t>
            </a:r>
          </a:p>
          <a:p>
            <a:pPr marL="514350" indent="-514350" algn="just" eaLnBrk="1" fontAlgn="auto" hangingPunct="1">
              <a:lnSpc>
                <a:spcPct val="170000"/>
              </a:lnSpc>
              <a:spcBef>
                <a:spcPts val="0"/>
              </a:spcBef>
              <a:spcAft>
                <a:spcPts val="0"/>
              </a:spcAft>
              <a:buFont typeface="+mj-lt"/>
              <a:buAutoNum type="arabicPeriod" startAt="2"/>
              <a:defRPr/>
            </a:pPr>
            <a:r>
              <a:rPr lang="en-US" sz="2000" dirty="0" err="1" smtClean="0">
                <a:latin typeface="Century" pitchFamily="18" charset="0"/>
              </a:rPr>
              <a:t>Dapat</a:t>
            </a:r>
            <a:r>
              <a:rPr lang="en-US" sz="2000" dirty="0" smtClean="0">
                <a:latin typeface="Century" pitchFamily="18" charset="0"/>
              </a:rPr>
              <a:t> </a:t>
            </a:r>
            <a:r>
              <a:rPr lang="en-US" sz="2000" dirty="0" err="1" smtClean="0">
                <a:latin typeface="Century" pitchFamily="18" charset="0"/>
              </a:rPr>
              <a:t>dicapai</a:t>
            </a:r>
            <a:r>
              <a:rPr lang="en-US" sz="2000" dirty="0" smtClean="0">
                <a:latin typeface="Century" pitchFamily="18" charset="0"/>
              </a:rPr>
              <a:t> (</a:t>
            </a:r>
            <a:r>
              <a:rPr lang="en-US" sz="2000" i="1" dirty="0" smtClean="0">
                <a:latin typeface="Century" pitchFamily="18" charset="0"/>
              </a:rPr>
              <a:t>accessible</a:t>
            </a:r>
            <a:r>
              <a:rPr lang="en-US" sz="2000" dirty="0" smtClean="0">
                <a:latin typeface="Century" pitchFamily="18" charset="0"/>
              </a:rPr>
              <a:t>).    </a:t>
            </a:r>
          </a:p>
          <a:p>
            <a:pPr marL="514350" indent="-514350" algn="just" eaLnBrk="1" fontAlgn="auto" hangingPunct="1">
              <a:lnSpc>
                <a:spcPct val="170000"/>
              </a:lnSpc>
              <a:spcBef>
                <a:spcPts val="0"/>
              </a:spcBef>
              <a:spcAft>
                <a:spcPts val="0"/>
              </a:spcAft>
              <a:buFont typeface="Wingdings 2" pitchFamily="18" charset="2"/>
              <a:buNone/>
              <a:defRPr/>
            </a:pPr>
            <a:r>
              <a:rPr lang="en-US" sz="2000" dirty="0" smtClean="0">
                <a:latin typeface="Century" pitchFamily="18" charset="0"/>
              </a:rPr>
              <a:t>        </a:t>
            </a:r>
            <a:r>
              <a:rPr lang="en-US" sz="2000" dirty="0" err="1" smtClean="0">
                <a:latin typeface="Century" pitchFamily="18" charset="0"/>
              </a:rPr>
              <a:t>Kriteria</a:t>
            </a:r>
            <a:r>
              <a:rPr lang="en-US" sz="2000" dirty="0" smtClean="0">
                <a:latin typeface="Century" pitchFamily="18" charset="0"/>
              </a:rPr>
              <a:t> </a:t>
            </a:r>
            <a:r>
              <a:rPr lang="en-US" sz="2000" dirty="0" err="1" smtClean="0">
                <a:latin typeface="Century" pitchFamily="18" charset="0"/>
              </a:rPr>
              <a:t>ini</a:t>
            </a:r>
            <a:r>
              <a:rPr lang="en-US" sz="2000" dirty="0" smtClean="0">
                <a:latin typeface="Century" pitchFamily="18" charset="0"/>
              </a:rPr>
              <a:t> </a:t>
            </a:r>
            <a:r>
              <a:rPr lang="en-US" sz="2000" dirty="0" err="1" smtClean="0">
                <a:latin typeface="Century" pitchFamily="18" charset="0"/>
              </a:rPr>
              <a:t>mengacu</a:t>
            </a:r>
            <a:r>
              <a:rPr lang="en-US" sz="2000" dirty="0" smtClean="0">
                <a:latin typeface="Century" pitchFamily="18" charset="0"/>
              </a:rPr>
              <a:t> </a:t>
            </a:r>
            <a:r>
              <a:rPr lang="en-US" sz="2000" dirty="0" err="1" smtClean="0">
                <a:latin typeface="Century" pitchFamily="18" charset="0"/>
              </a:rPr>
              <a:t>pada</a:t>
            </a:r>
            <a:r>
              <a:rPr lang="en-US" sz="2000" dirty="0" smtClean="0">
                <a:latin typeface="Century" pitchFamily="18" charset="0"/>
              </a:rPr>
              <a:t> </a:t>
            </a:r>
            <a:r>
              <a:rPr lang="en-US" sz="2000" dirty="0" err="1" smtClean="0">
                <a:latin typeface="Century" pitchFamily="18" charset="0"/>
              </a:rPr>
              <a:t>kemampuan</a:t>
            </a:r>
            <a:r>
              <a:rPr lang="en-US" sz="2000" dirty="0" smtClean="0">
                <a:latin typeface="Century" pitchFamily="18" charset="0"/>
              </a:rPr>
              <a:t> </a:t>
            </a:r>
            <a:r>
              <a:rPr lang="en-US" sz="2000" dirty="0" err="1" smtClean="0">
                <a:latin typeface="Century" pitchFamily="18" charset="0"/>
              </a:rPr>
              <a:t>perusahaan</a:t>
            </a:r>
            <a:r>
              <a:rPr lang="en-US" sz="2000" dirty="0" smtClean="0">
                <a:latin typeface="Century" pitchFamily="18" charset="0"/>
              </a:rPr>
              <a:t> </a:t>
            </a:r>
            <a:r>
              <a:rPr lang="en-US" sz="2000" dirty="0" err="1" smtClean="0">
                <a:latin typeface="Century" pitchFamily="18" charset="0"/>
              </a:rPr>
              <a:t>untuk</a:t>
            </a:r>
            <a:r>
              <a:rPr lang="en-US" sz="2000" dirty="0" smtClean="0">
                <a:latin typeface="Century" pitchFamily="18" charset="0"/>
              </a:rPr>
              <a:t> </a:t>
            </a:r>
            <a:r>
              <a:rPr lang="en-US" sz="2000" dirty="0" err="1" smtClean="0">
                <a:latin typeface="Century" pitchFamily="18" charset="0"/>
              </a:rPr>
              <a:t>memasuki</a:t>
            </a:r>
            <a:r>
              <a:rPr lang="en-US" sz="2000" dirty="0" smtClean="0">
                <a:latin typeface="Century" pitchFamily="18" charset="0"/>
              </a:rPr>
              <a:t> </a:t>
            </a:r>
            <a:r>
              <a:rPr lang="en-US" sz="2000" dirty="0" err="1" smtClean="0">
                <a:latin typeface="Century" pitchFamily="18" charset="0"/>
              </a:rPr>
              <a:t>dan</a:t>
            </a:r>
            <a:r>
              <a:rPr lang="en-US" sz="2000" dirty="0" smtClean="0">
                <a:latin typeface="Century" pitchFamily="18" charset="0"/>
              </a:rPr>
              <a:t> </a:t>
            </a:r>
            <a:r>
              <a:rPr lang="en-US" sz="2000" dirty="0" err="1" smtClean="0">
                <a:latin typeface="Century" pitchFamily="18" charset="0"/>
              </a:rPr>
              <a:t>mendekati</a:t>
            </a:r>
            <a:r>
              <a:rPr lang="en-US" sz="2000" dirty="0" smtClean="0">
                <a:latin typeface="Century" pitchFamily="18" charset="0"/>
              </a:rPr>
              <a:t> </a:t>
            </a:r>
            <a:r>
              <a:rPr lang="en-US" sz="2000" dirty="0" err="1" smtClean="0">
                <a:latin typeface="Century" pitchFamily="18" charset="0"/>
              </a:rPr>
              <a:t>kelompok</a:t>
            </a:r>
            <a:r>
              <a:rPr lang="en-US" sz="2000" dirty="0" smtClean="0">
                <a:latin typeface="Century" pitchFamily="18" charset="0"/>
              </a:rPr>
              <a:t> </a:t>
            </a:r>
            <a:r>
              <a:rPr lang="en-US" sz="2000" dirty="0" err="1" smtClean="0">
                <a:latin typeface="Century" pitchFamily="18" charset="0"/>
              </a:rPr>
              <a:t>pasar</a:t>
            </a:r>
            <a:r>
              <a:rPr lang="en-US" sz="2000" dirty="0" smtClean="0">
                <a:latin typeface="Century" pitchFamily="18" charset="0"/>
              </a:rPr>
              <a:t> yang </a:t>
            </a:r>
            <a:r>
              <a:rPr lang="en-US" sz="2000" dirty="0" err="1" smtClean="0">
                <a:latin typeface="Century" pitchFamily="18" charset="0"/>
              </a:rPr>
              <a:t>dimaksud</a:t>
            </a:r>
            <a:r>
              <a:rPr lang="en-US" sz="2000" dirty="0" smtClean="0">
                <a:latin typeface="Century" pitchFamily="18" charset="0"/>
              </a:rPr>
              <a:t>. </a:t>
            </a:r>
            <a:r>
              <a:rPr lang="en-US" sz="2000" dirty="0" err="1" smtClean="0">
                <a:latin typeface="Century" pitchFamily="18" charset="0"/>
              </a:rPr>
              <a:t>Segmen</a:t>
            </a:r>
            <a:r>
              <a:rPr lang="en-US" sz="2000" dirty="0" smtClean="0">
                <a:latin typeface="Century" pitchFamily="18" charset="0"/>
              </a:rPr>
              <a:t> </a:t>
            </a:r>
            <a:r>
              <a:rPr lang="en-US" sz="2000" dirty="0" err="1" smtClean="0">
                <a:latin typeface="Century" pitchFamily="18" charset="0"/>
              </a:rPr>
              <a:t>dapat</a:t>
            </a:r>
            <a:r>
              <a:rPr lang="en-US" sz="2000" dirty="0" smtClean="0">
                <a:latin typeface="Century" pitchFamily="18" charset="0"/>
              </a:rPr>
              <a:t> </a:t>
            </a:r>
            <a:r>
              <a:rPr lang="en-US" sz="2000" dirty="0" err="1" smtClean="0">
                <a:latin typeface="Century" pitchFamily="18" charset="0"/>
              </a:rPr>
              <a:t>dijangkau</a:t>
            </a:r>
            <a:r>
              <a:rPr lang="en-US" sz="2000" dirty="0" smtClean="0">
                <a:latin typeface="Century" pitchFamily="18" charset="0"/>
              </a:rPr>
              <a:t> </a:t>
            </a:r>
            <a:r>
              <a:rPr lang="en-US" sz="2000" dirty="0" err="1" smtClean="0">
                <a:latin typeface="Century" pitchFamily="18" charset="0"/>
              </a:rPr>
              <a:t>dan</a:t>
            </a:r>
            <a:r>
              <a:rPr lang="en-US" sz="2000" dirty="0" smtClean="0">
                <a:latin typeface="Century" pitchFamily="18" charset="0"/>
              </a:rPr>
              <a:t> </a:t>
            </a:r>
            <a:r>
              <a:rPr lang="en-US" sz="2000" dirty="0" err="1" smtClean="0">
                <a:latin typeface="Century" pitchFamily="18" charset="0"/>
              </a:rPr>
              <a:t>dilayani</a:t>
            </a:r>
            <a:r>
              <a:rPr lang="en-US" sz="2000" dirty="0" smtClean="0">
                <a:latin typeface="Century" pitchFamily="18" charset="0"/>
              </a:rPr>
              <a:t> </a:t>
            </a:r>
            <a:r>
              <a:rPr lang="en-US" sz="2000" dirty="0" err="1" smtClean="0">
                <a:latin typeface="Century" pitchFamily="18" charset="0"/>
              </a:rPr>
              <a:t>secara</a:t>
            </a:r>
            <a:r>
              <a:rPr lang="en-US" sz="2000" dirty="0" smtClean="0">
                <a:latin typeface="Century" pitchFamily="18" charset="0"/>
              </a:rPr>
              <a:t> </a:t>
            </a:r>
            <a:r>
              <a:rPr lang="en-US" sz="2000" dirty="0" err="1" smtClean="0">
                <a:latin typeface="Century" pitchFamily="18" charset="0"/>
              </a:rPr>
              <a:t>efektif</a:t>
            </a:r>
            <a:r>
              <a:rPr lang="en-US" sz="2000" dirty="0" smtClean="0">
                <a:latin typeface="Century" pitchFamily="18" charset="0"/>
              </a:rPr>
              <a:t>.</a:t>
            </a:r>
          </a:p>
          <a:p>
            <a:pPr marL="514350" indent="-514350" algn="just" eaLnBrk="1" fontAlgn="auto" hangingPunct="1">
              <a:lnSpc>
                <a:spcPct val="170000"/>
              </a:lnSpc>
              <a:spcBef>
                <a:spcPts val="0"/>
              </a:spcBef>
              <a:spcAft>
                <a:spcPts val="0"/>
              </a:spcAft>
              <a:buFont typeface="+mj-lt"/>
              <a:buAutoNum type="arabicPeriod" startAt="3"/>
              <a:defRPr/>
            </a:pPr>
            <a:r>
              <a:rPr lang="en-US" sz="2000" dirty="0" err="1" smtClean="0">
                <a:latin typeface="Century" pitchFamily="18" charset="0"/>
              </a:rPr>
              <a:t>Cukup</a:t>
            </a:r>
            <a:r>
              <a:rPr lang="en-US" sz="2000" dirty="0" smtClean="0">
                <a:latin typeface="Century" pitchFamily="18" charset="0"/>
              </a:rPr>
              <a:t> </a:t>
            </a:r>
            <a:r>
              <a:rPr lang="en-US" sz="2000" dirty="0" err="1" smtClean="0">
                <a:latin typeface="Century" pitchFamily="18" charset="0"/>
              </a:rPr>
              <a:t>besarannya</a:t>
            </a:r>
            <a:r>
              <a:rPr lang="en-US" sz="2000" dirty="0" smtClean="0">
                <a:latin typeface="Century" pitchFamily="18" charset="0"/>
              </a:rPr>
              <a:t> (</a:t>
            </a:r>
            <a:r>
              <a:rPr lang="en-US" sz="2000" i="1" dirty="0" smtClean="0">
                <a:latin typeface="Century" pitchFamily="18" charset="0"/>
              </a:rPr>
              <a:t>substantially</a:t>
            </a:r>
            <a:r>
              <a:rPr lang="en-US" sz="2000" dirty="0" smtClean="0">
                <a:latin typeface="Century" pitchFamily="18" charset="0"/>
              </a:rPr>
              <a:t>).     </a:t>
            </a:r>
          </a:p>
          <a:p>
            <a:pPr marL="514350" indent="-514350" algn="just" eaLnBrk="1" fontAlgn="auto" hangingPunct="1">
              <a:lnSpc>
                <a:spcPct val="170000"/>
              </a:lnSpc>
              <a:spcBef>
                <a:spcPts val="0"/>
              </a:spcBef>
              <a:spcAft>
                <a:spcPts val="0"/>
              </a:spcAft>
              <a:buFont typeface="Wingdings 2" pitchFamily="18" charset="2"/>
              <a:buNone/>
              <a:defRPr/>
            </a:pPr>
            <a:r>
              <a:rPr lang="en-US" sz="2000" dirty="0" smtClean="0">
                <a:latin typeface="Century" pitchFamily="18" charset="0"/>
              </a:rPr>
              <a:t>       </a:t>
            </a:r>
            <a:r>
              <a:rPr lang="en-US" sz="2000" dirty="0" err="1" smtClean="0">
                <a:latin typeface="Century" pitchFamily="18" charset="0"/>
              </a:rPr>
              <a:t>Segmen</a:t>
            </a:r>
            <a:r>
              <a:rPr lang="en-US" sz="2000" dirty="0" smtClean="0">
                <a:latin typeface="Century" pitchFamily="18" charset="0"/>
              </a:rPr>
              <a:t> </a:t>
            </a:r>
            <a:r>
              <a:rPr lang="en-US" sz="2000" dirty="0" err="1" smtClean="0">
                <a:latin typeface="Century" pitchFamily="18" charset="0"/>
              </a:rPr>
              <a:t>pasar</a:t>
            </a:r>
            <a:r>
              <a:rPr lang="en-US" sz="2000" dirty="0" smtClean="0">
                <a:latin typeface="Century" pitchFamily="18" charset="0"/>
              </a:rPr>
              <a:t> </a:t>
            </a:r>
            <a:r>
              <a:rPr lang="en-US" sz="2000" dirty="0" err="1" smtClean="0">
                <a:latin typeface="Century" pitchFamily="18" charset="0"/>
              </a:rPr>
              <a:t>cukup</a:t>
            </a:r>
            <a:r>
              <a:rPr lang="en-US" sz="2000" dirty="0" smtClean="0">
                <a:latin typeface="Century" pitchFamily="18" charset="0"/>
              </a:rPr>
              <a:t> </a:t>
            </a:r>
            <a:r>
              <a:rPr lang="en-US" sz="2000" dirty="0" err="1" smtClean="0">
                <a:latin typeface="Century" pitchFamily="18" charset="0"/>
              </a:rPr>
              <a:t>besar</a:t>
            </a:r>
            <a:r>
              <a:rPr lang="en-US" sz="2000" dirty="0" smtClean="0">
                <a:latin typeface="Century" pitchFamily="18" charset="0"/>
              </a:rPr>
              <a:t> &amp; </a:t>
            </a:r>
            <a:r>
              <a:rPr lang="en-US" sz="2000" dirty="0" err="1" smtClean="0">
                <a:latin typeface="Century" pitchFamily="18" charset="0"/>
              </a:rPr>
              <a:t>cukup</a:t>
            </a:r>
            <a:r>
              <a:rPr lang="en-US" sz="2000" dirty="0" smtClean="0">
                <a:latin typeface="Century" pitchFamily="18" charset="0"/>
              </a:rPr>
              <a:t> </a:t>
            </a:r>
            <a:r>
              <a:rPr lang="en-US" sz="2000" dirty="0" err="1" smtClean="0">
                <a:latin typeface="Century" pitchFamily="18" charset="0"/>
              </a:rPr>
              <a:t>menguntungkan</a:t>
            </a:r>
            <a:r>
              <a:rPr lang="en-US" sz="2000" dirty="0" smtClean="0">
                <a:latin typeface="Century" pitchFamily="18" charset="0"/>
              </a:rPr>
              <a:t> </a:t>
            </a:r>
            <a:r>
              <a:rPr lang="en-US" sz="2000" dirty="0" err="1" smtClean="0">
                <a:latin typeface="Century" pitchFamily="18" charset="0"/>
              </a:rPr>
              <a:t>apabila</a:t>
            </a:r>
            <a:r>
              <a:rPr lang="en-US" sz="2000" dirty="0" smtClean="0">
                <a:latin typeface="Century" pitchFamily="18" charset="0"/>
              </a:rPr>
              <a:t> </a:t>
            </a:r>
            <a:r>
              <a:rPr lang="en-US" sz="2000" dirty="0" err="1" smtClean="0">
                <a:latin typeface="Century" pitchFamily="18" charset="0"/>
              </a:rPr>
              <a:t>digarap</a:t>
            </a:r>
            <a:r>
              <a:rPr lang="en-US" sz="2000" dirty="0" smtClean="0">
                <a:latin typeface="Century" pitchFamily="18" charset="0"/>
              </a:rPr>
              <a:t>.</a:t>
            </a:r>
          </a:p>
          <a:p>
            <a:pPr marL="514350" indent="-514350" algn="just" eaLnBrk="1" fontAlgn="auto" hangingPunct="1">
              <a:lnSpc>
                <a:spcPct val="170000"/>
              </a:lnSpc>
              <a:spcBef>
                <a:spcPts val="0"/>
              </a:spcBef>
              <a:spcAft>
                <a:spcPts val="0"/>
              </a:spcAft>
              <a:buFont typeface="+mj-lt"/>
              <a:buAutoNum type="arabicPeriod" startAt="4"/>
              <a:defRPr/>
            </a:pPr>
            <a:r>
              <a:rPr lang="en-US" sz="2000" dirty="0" err="1" smtClean="0">
                <a:latin typeface="Century" pitchFamily="18" charset="0"/>
              </a:rPr>
              <a:t>Berbeda</a:t>
            </a:r>
            <a:r>
              <a:rPr lang="en-US" sz="2000" dirty="0" smtClean="0">
                <a:latin typeface="Century" pitchFamily="18" charset="0"/>
              </a:rPr>
              <a:t> (</a:t>
            </a:r>
            <a:r>
              <a:rPr lang="en-US" sz="2000" i="1" dirty="0" smtClean="0">
                <a:latin typeface="Century" pitchFamily="18" charset="0"/>
              </a:rPr>
              <a:t>distinctive</a:t>
            </a:r>
            <a:r>
              <a:rPr lang="en-US" sz="2000" dirty="0" smtClean="0">
                <a:latin typeface="Century" pitchFamily="18" charset="0"/>
              </a:rPr>
              <a:t>).     </a:t>
            </a:r>
          </a:p>
          <a:p>
            <a:pPr marL="514350" indent="19050" algn="just" eaLnBrk="1" fontAlgn="auto" hangingPunct="1">
              <a:lnSpc>
                <a:spcPct val="170000"/>
              </a:lnSpc>
              <a:spcBef>
                <a:spcPts val="0"/>
              </a:spcBef>
              <a:spcAft>
                <a:spcPts val="0"/>
              </a:spcAft>
              <a:buFont typeface="Wingdings 2" pitchFamily="18" charset="2"/>
              <a:buNone/>
              <a:defRPr/>
            </a:pPr>
            <a:r>
              <a:rPr lang="en-US" sz="2000" dirty="0" err="1" smtClean="0">
                <a:latin typeface="Century" pitchFamily="18" charset="0"/>
              </a:rPr>
              <a:t>Segmen</a:t>
            </a:r>
            <a:r>
              <a:rPr lang="en-US" sz="2000" dirty="0" smtClean="0">
                <a:latin typeface="Century" pitchFamily="18" charset="0"/>
              </a:rPr>
              <a:t> </a:t>
            </a:r>
            <a:r>
              <a:rPr lang="en-US" sz="2000" dirty="0" err="1" smtClean="0">
                <a:latin typeface="Century" pitchFamily="18" charset="0"/>
              </a:rPr>
              <a:t>tersebut</a:t>
            </a:r>
            <a:r>
              <a:rPr lang="en-US" sz="2000" dirty="0" smtClean="0">
                <a:latin typeface="Century" pitchFamily="18" charset="0"/>
              </a:rPr>
              <a:t> </a:t>
            </a:r>
            <a:r>
              <a:rPr lang="en-US" sz="2000" dirty="0" err="1" smtClean="0">
                <a:latin typeface="Century" pitchFamily="18" charset="0"/>
              </a:rPr>
              <a:t>memiliki</a:t>
            </a:r>
            <a:r>
              <a:rPr lang="en-US" sz="2000" dirty="0" smtClean="0">
                <a:latin typeface="Century" pitchFamily="18" charset="0"/>
              </a:rPr>
              <a:t> </a:t>
            </a:r>
            <a:r>
              <a:rPr lang="en-US" sz="2000" dirty="0" err="1" smtClean="0">
                <a:latin typeface="Century" pitchFamily="18" charset="0"/>
              </a:rPr>
              <a:t>karakteristik</a:t>
            </a:r>
            <a:r>
              <a:rPr lang="en-US" sz="2000" dirty="0" smtClean="0">
                <a:latin typeface="Century" pitchFamily="18" charset="0"/>
              </a:rPr>
              <a:t> </a:t>
            </a:r>
            <a:r>
              <a:rPr lang="en-US" sz="2000" dirty="0" err="1" smtClean="0">
                <a:latin typeface="Century" pitchFamily="18" charset="0"/>
              </a:rPr>
              <a:t>dan</a:t>
            </a:r>
            <a:r>
              <a:rPr lang="en-US" sz="2000" dirty="0" smtClean="0">
                <a:latin typeface="Century" pitchFamily="18" charset="0"/>
              </a:rPr>
              <a:t> </a:t>
            </a:r>
            <a:r>
              <a:rPr lang="en-US" sz="2000" dirty="0" err="1" smtClean="0">
                <a:latin typeface="Century" pitchFamily="18" charset="0"/>
              </a:rPr>
              <a:t>perilaku</a:t>
            </a:r>
            <a:r>
              <a:rPr lang="en-US" sz="2000" dirty="0" smtClean="0">
                <a:latin typeface="Century" pitchFamily="18" charset="0"/>
              </a:rPr>
              <a:t> </a:t>
            </a:r>
            <a:r>
              <a:rPr lang="en-US" sz="2000" dirty="0" err="1" smtClean="0">
                <a:latin typeface="Century" pitchFamily="18" charset="0"/>
              </a:rPr>
              <a:t>pembelian</a:t>
            </a:r>
            <a:r>
              <a:rPr lang="en-US" sz="2000" dirty="0" smtClean="0">
                <a:latin typeface="Century" pitchFamily="18" charset="0"/>
              </a:rPr>
              <a:t> yang </a:t>
            </a:r>
            <a:r>
              <a:rPr lang="en-US" sz="2000" dirty="0" err="1" smtClean="0">
                <a:latin typeface="Century" pitchFamily="18" charset="0"/>
              </a:rPr>
              <a:t>berbeda</a:t>
            </a:r>
            <a:r>
              <a:rPr lang="en-US" sz="2000" dirty="0" smtClean="0">
                <a:latin typeface="Century" pitchFamily="18" charset="0"/>
              </a:rPr>
              <a:t> </a:t>
            </a:r>
            <a:r>
              <a:rPr lang="en-US" sz="2000" dirty="0" err="1" smtClean="0">
                <a:latin typeface="Century" pitchFamily="18" charset="0"/>
              </a:rPr>
              <a:t>dari</a:t>
            </a:r>
            <a:r>
              <a:rPr lang="en-US" sz="2000" dirty="0" smtClean="0">
                <a:latin typeface="Century" pitchFamily="18" charset="0"/>
              </a:rPr>
              <a:t> </a:t>
            </a:r>
            <a:r>
              <a:rPr lang="en-US" sz="2000" dirty="0" err="1" smtClean="0">
                <a:latin typeface="Century" pitchFamily="18" charset="0"/>
              </a:rPr>
              <a:t>segmen-segmen</a:t>
            </a:r>
            <a:r>
              <a:rPr lang="en-US" sz="2000" dirty="0" smtClean="0">
                <a:latin typeface="Century" pitchFamily="18" charset="0"/>
              </a:rPr>
              <a:t> lain.</a:t>
            </a:r>
          </a:p>
          <a:p>
            <a:pPr marL="514350" indent="-514350" algn="just" eaLnBrk="1" fontAlgn="auto" hangingPunct="1">
              <a:lnSpc>
                <a:spcPct val="170000"/>
              </a:lnSpc>
              <a:spcBef>
                <a:spcPts val="0"/>
              </a:spcBef>
              <a:spcAft>
                <a:spcPts val="0"/>
              </a:spcAft>
              <a:buFont typeface="Trebuchet MS" pitchFamily="34" charset="0"/>
              <a:buAutoNum type="arabicPeriod"/>
              <a:defRPr/>
            </a:pPr>
            <a:endParaRPr lang="en-US" sz="2000" dirty="0" smtClean="0">
              <a:latin typeface="Century"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50"/>
            <a:ext cx="8786813" cy="5561013"/>
          </a:xfrm>
        </p:spPr>
        <p:txBody>
          <a:bodyPr rtlCol="0">
            <a:noAutofit/>
          </a:bodyPr>
          <a:lstStyle/>
          <a:p>
            <a:pPr algn="ctr" eaLnBrk="1" fontAlgn="auto" hangingPunct="1">
              <a:lnSpc>
                <a:spcPct val="150000"/>
              </a:lnSpc>
              <a:spcBef>
                <a:spcPts val="0"/>
              </a:spcBef>
              <a:spcAft>
                <a:spcPts val="0"/>
              </a:spcAft>
              <a:buFont typeface="Wingdings 2" pitchFamily="18" charset="2"/>
              <a:buNone/>
              <a:defRPr/>
            </a:pPr>
            <a:r>
              <a:rPr lang="en-US" sz="4000" dirty="0" err="1" smtClean="0">
                <a:solidFill>
                  <a:schemeClr val="bg2">
                    <a:lumMod val="10000"/>
                  </a:schemeClr>
                </a:solidFill>
                <a:latin typeface="Chiller" pitchFamily="82" charset="0"/>
              </a:rPr>
              <a:t>Kaitan</a:t>
            </a:r>
            <a:r>
              <a:rPr lang="en-US" sz="4000" dirty="0" smtClean="0">
                <a:solidFill>
                  <a:schemeClr val="bg2">
                    <a:lumMod val="10000"/>
                  </a:schemeClr>
                </a:solidFill>
                <a:latin typeface="Chiller" pitchFamily="82" charset="0"/>
              </a:rPr>
              <a:t> </a:t>
            </a:r>
            <a:r>
              <a:rPr lang="en-US" sz="4000" dirty="0" err="1" smtClean="0">
                <a:solidFill>
                  <a:schemeClr val="bg2">
                    <a:lumMod val="10000"/>
                  </a:schemeClr>
                </a:solidFill>
                <a:latin typeface="Chiller" pitchFamily="82" charset="0"/>
              </a:rPr>
              <a:t>segmentasi</a:t>
            </a:r>
            <a:r>
              <a:rPr lang="en-US" sz="4000" dirty="0" smtClean="0">
                <a:solidFill>
                  <a:schemeClr val="bg2">
                    <a:lumMod val="10000"/>
                  </a:schemeClr>
                </a:solidFill>
                <a:latin typeface="Chiller" pitchFamily="82" charset="0"/>
              </a:rPr>
              <a:t> </a:t>
            </a:r>
            <a:r>
              <a:rPr lang="en-US" sz="4000" dirty="0" err="1" smtClean="0">
                <a:solidFill>
                  <a:schemeClr val="bg2">
                    <a:lumMod val="10000"/>
                  </a:schemeClr>
                </a:solidFill>
                <a:latin typeface="Chiller" pitchFamily="82" charset="0"/>
              </a:rPr>
              <a:t>pasar</a:t>
            </a:r>
            <a:r>
              <a:rPr lang="en-US" sz="4000" dirty="0" smtClean="0">
                <a:solidFill>
                  <a:schemeClr val="bg2">
                    <a:lumMod val="10000"/>
                  </a:schemeClr>
                </a:solidFill>
                <a:latin typeface="Chiller" pitchFamily="82" charset="0"/>
              </a:rPr>
              <a:t> </a:t>
            </a:r>
            <a:r>
              <a:rPr lang="en-US" sz="4000" dirty="0" err="1" smtClean="0">
                <a:solidFill>
                  <a:schemeClr val="bg2">
                    <a:lumMod val="10000"/>
                  </a:schemeClr>
                </a:solidFill>
                <a:latin typeface="Chiller" pitchFamily="82" charset="0"/>
              </a:rPr>
              <a:t>dengan</a:t>
            </a:r>
            <a:r>
              <a:rPr lang="en-US" sz="4000" dirty="0" smtClean="0">
                <a:solidFill>
                  <a:schemeClr val="bg2">
                    <a:lumMod val="10000"/>
                  </a:schemeClr>
                </a:solidFill>
                <a:latin typeface="Chiller" pitchFamily="82" charset="0"/>
              </a:rPr>
              <a:t> </a:t>
            </a:r>
            <a:r>
              <a:rPr lang="en-US" sz="4000" dirty="0" err="1" smtClean="0">
                <a:solidFill>
                  <a:schemeClr val="bg2">
                    <a:lumMod val="10000"/>
                  </a:schemeClr>
                </a:solidFill>
                <a:latin typeface="Chiller" pitchFamily="82" charset="0"/>
              </a:rPr>
              <a:t>profitabilitas</a:t>
            </a:r>
            <a:r>
              <a:rPr lang="en-US" sz="4000" dirty="0" smtClean="0">
                <a:solidFill>
                  <a:schemeClr val="bg2">
                    <a:lumMod val="10000"/>
                  </a:schemeClr>
                </a:solidFill>
                <a:latin typeface="Chiller" pitchFamily="82" charset="0"/>
              </a:rPr>
              <a:t>:</a:t>
            </a:r>
          </a:p>
          <a:p>
            <a:pPr eaLnBrk="1" fontAlgn="auto" hangingPunct="1">
              <a:lnSpc>
                <a:spcPct val="150000"/>
              </a:lnSpc>
              <a:spcBef>
                <a:spcPts val="0"/>
              </a:spcBef>
              <a:spcAft>
                <a:spcPts val="0"/>
              </a:spcAft>
              <a:buFont typeface="Wingdings 2" pitchFamily="18" charset="2"/>
              <a:buNone/>
              <a:defRPr/>
            </a:pPr>
            <a:endParaRPr lang="en-US" sz="2400" dirty="0" smtClean="0">
              <a:latin typeface="Footlight MT Light" pitchFamily="18" charset="0"/>
            </a:endParaRPr>
          </a:p>
          <a:p>
            <a:pPr algn="just" eaLnBrk="1" fontAlgn="auto" hangingPunct="1">
              <a:lnSpc>
                <a:spcPct val="150000"/>
              </a:lnSpc>
              <a:spcBef>
                <a:spcPts val="0"/>
              </a:spcBef>
              <a:spcAft>
                <a:spcPts val="0"/>
              </a:spcAft>
              <a:buFont typeface="Wingdings 2" pitchFamily="18" charset="2"/>
              <a:buNone/>
              <a:defRPr/>
            </a:pPr>
            <a:r>
              <a:rPr lang="en-US" sz="2400" dirty="0" smtClean="0">
                <a:latin typeface="Footlight MT Light" pitchFamily="18" charset="0"/>
              </a:rPr>
              <a:t>     </a:t>
            </a:r>
            <a:r>
              <a:rPr lang="en-US" sz="2400" dirty="0" err="1" smtClean="0">
                <a:latin typeface="Footlight MT Light" pitchFamily="18" charset="0"/>
              </a:rPr>
              <a:t>Segmentasi</a:t>
            </a:r>
            <a:r>
              <a:rPr lang="en-US" sz="2400" dirty="0" smtClean="0">
                <a:latin typeface="Footlight MT Light" pitchFamily="18" charset="0"/>
              </a:rPr>
              <a:t> </a:t>
            </a:r>
            <a:r>
              <a:rPr lang="en-US" sz="2400" dirty="0" err="1" smtClean="0">
                <a:latin typeface="Footlight MT Light" pitchFamily="18" charset="0"/>
              </a:rPr>
              <a:t>berupa</a:t>
            </a:r>
            <a:r>
              <a:rPr lang="en-US" sz="2400" dirty="0" smtClean="0">
                <a:latin typeface="Footlight MT Light" pitchFamily="18" charset="0"/>
              </a:rPr>
              <a:t> </a:t>
            </a:r>
            <a:r>
              <a:rPr lang="en-US" sz="2400" dirty="0" err="1" smtClean="0">
                <a:latin typeface="Footlight MT Light" pitchFamily="18" charset="0"/>
              </a:rPr>
              <a:t>proses</a:t>
            </a:r>
            <a:r>
              <a:rPr lang="en-US" sz="2400" dirty="0" smtClean="0">
                <a:latin typeface="Footlight MT Light" pitchFamily="18" charset="0"/>
              </a:rPr>
              <a:t> </a:t>
            </a:r>
            <a:r>
              <a:rPr lang="en-US" sz="2400" dirty="0" err="1" smtClean="0">
                <a:latin typeface="Footlight MT Light" pitchFamily="18" charset="0"/>
              </a:rPr>
              <a:t>keseluruhan</a:t>
            </a:r>
            <a:r>
              <a:rPr lang="en-US" sz="2400" dirty="0" smtClean="0">
                <a:latin typeface="Footlight MT Light" pitchFamily="18" charset="0"/>
              </a:rPr>
              <a:t> </a:t>
            </a:r>
            <a:r>
              <a:rPr lang="en-US" sz="2400" dirty="0" err="1" smtClean="0">
                <a:latin typeface="Footlight MT Light" pitchFamily="18" charset="0"/>
              </a:rPr>
              <a:t>dari</a:t>
            </a:r>
            <a:r>
              <a:rPr lang="en-US" sz="2400" dirty="0" smtClean="0">
                <a:latin typeface="Footlight MT Light" pitchFamily="18" charset="0"/>
              </a:rPr>
              <a:t> </a:t>
            </a:r>
            <a:r>
              <a:rPr lang="en-US" sz="2400" dirty="0" err="1" smtClean="0">
                <a:latin typeface="Footlight MT Light" pitchFamily="18" charset="0"/>
              </a:rPr>
              <a:t>perusahaan</a:t>
            </a:r>
            <a:r>
              <a:rPr lang="en-US" sz="2400" dirty="0" smtClean="0">
                <a:latin typeface="Footlight MT Light" pitchFamily="18" charset="0"/>
              </a:rPr>
              <a:t> </a:t>
            </a:r>
            <a:r>
              <a:rPr lang="en-US" sz="2400" dirty="0" err="1" smtClean="0">
                <a:latin typeface="Footlight MT Light" pitchFamily="18" charset="0"/>
              </a:rPr>
              <a:t>untuk</a:t>
            </a:r>
            <a:r>
              <a:rPr lang="en-US" sz="2400" dirty="0" smtClean="0">
                <a:latin typeface="Footlight MT Light" pitchFamily="18" charset="0"/>
              </a:rPr>
              <a:t> </a:t>
            </a:r>
            <a:r>
              <a:rPr lang="en-US" sz="2400" dirty="0" err="1" smtClean="0">
                <a:latin typeface="Footlight MT Light" pitchFamily="18" charset="0"/>
              </a:rPr>
              <a:t>memperhatikan</a:t>
            </a:r>
            <a:r>
              <a:rPr lang="en-US" sz="2400" dirty="0" smtClean="0">
                <a:latin typeface="Footlight MT Light" pitchFamily="18" charset="0"/>
              </a:rPr>
              <a:t> </a:t>
            </a:r>
            <a:r>
              <a:rPr lang="en-US" sz="2400" dirty="0" err="1" smtClean="0">
                <a:latin typeface="Footlight MT Light" pitchFamily="18" charset="0"/>
              </a:rPr>
              <a:t>pembeli</a:t>
            </a:r>
            <a:r>
              <a:rPr lang="en-US" sz="2400" dirty="0" smtClean="0">
                <a:latin typeface="Footlight MT Light" pitchFamily="18" charset="0"/>
              </a:rPr>
              <a:t> </a:t>
            </a:r>
            <a:r>
              <a:rPr lang="en-US" sz="2400" dirty="0" err="1" smtClean="0">
                <a:latin typeface="Footlight MT Light" pitchFamily="18" charset="0"/>
              </a:rPr>
              <a:t>dari</a:t>
            </a:r>
            <a:r>
              <a:rPr lang="en-US" sz="2400" dirty="0" smtClean="0">
                <a:latin typeface="Footlight MT Light" pitchFamily="18" charset="0"/>
              </a:rPr>
              <a:t> </a:t>
            </a:r>
            <a:r>
              <a:rPr lang="en-US" sz="2400" dirty="0" err="1" smtClean="0">
                <a:latin typeface="Footlight MT Light" pitchFamily="18" charset="0"/>
              </a:rPr>
              <a:t>tiap-tiap</a:t>
            </a:r>
            <a:r>
              <a:rPr lang="en-US" sz="2400" dirty="0" smtClean="0">
                <a:latin typeface="Footlight MT Light" pitchFamily="18" charset="0"/>
              </a:rPr>
              <a:t> </a:t>
            </a:r>
            <a:r>
              <a:rPr lang="en-US" sz="2400" dirty="0" err="1" smtClean="0">
                <a:latin typeface="Footlight MT Light" pitchFamily="18" charset="0"/>
              </a:rPr>
              <a:t>segmen</a:t>
            </a:r>
            <a:r>
              <a:rPr lang="en-US" sz="2400" dirty="0" smtClean="0">
                <a:latin typeface="Footlight MT Light" pitchFamily="18" charset="0"/>
              </a:rPr>
              <a:t>. </a:t>
            </a:r>
            <a:r>
              <a:rPr lang="en-US" sz="2400" dirty="0" err="1" smtClean="0">
                <a:latin typeface="Footlight MT Light" pitchFamily="18" charset="0"/>
              </a:rPr>
              <a:t>Sehingga</a:t>
            </a:r>
            <a:r>
              <a:rPr lang="en-US" sz="2400" dirty="0" smtClean="0">
                <a:latin typeface="Footlight MT Light" pitchFamily="18" charset="0"/>
              </a:rPr>
              <a:t> </a:t>
            </a:r>
            <a:r>
              <a:rPr lang="en-US" sz="2400" dirty="0" err="1" smtClean="0">
                <a:latin typeface="Footlight MT Light" pitchFamily="18" charset="0"/>
              </a:rPr>
              <a:t>untuk</a:t>
            </a:r>
            <a:r>
              <a:rPr lang="en-US" sz="2400" dirty="0" smtClean="0">
                <a:latin typeface="Footlight MT Light" pitchFamily="18" charset="0"/>
              </a:rPr>
              <a:t> </a:t>
            </a:r>
            <a:r>
              <a:rPr lang="en-US" sz="2400" dirty="0" err="1" smtClean="0">
                <a:latin typeface="Footlight MT Light" pitchFamily="18" charset="0"/>
              </a:rPr>
              <a:t>memudahkan</a:t>
            </a:r>
            <a:r>
              <a:rPr lang="en-US" sz="2400" dirty="0" smtClean="0">
                <a:latin typeface="Footlight MT Light" pitchFamily="18" charset="0"/>
              </a:rPr>
              <a:t> </a:t>
            </a:r>
            <a:r>
              <a:rPr lang="en-US" sz="2400" dirty="0" err="1" smtClean="0">
                <a:latin typeface="Footlight MT Light" pitchFamily="18" charset="0"/>
              </a:rPr>
              <a:t>bagi</a:t>
            </a:r>
            <a:r>
              <a:rPr lang="en-US" sz="2400" dirty="0" smtClean="0">
                <a:latin typeface="Footlight MT Light" pitchFamily="18" charset="0"/>
              </a:rPr>
              <a:t> </a:t>
            </a:r>
            <a:r>
              <a:rPr lang="en-US" sz="2400" dirty="0" err="1" smtClean="0">
                <a:latin typeface="Footlight MT Light" pitchFamily="18" charset="0"/>
              </a:rPr>
              <a:t>pengusaha</a:t>
            </a:r>
            <a:r>
              <a:rPr lang="en-US" sz="2400" dirty="0" smtClean="0">
                <a:latin typeface="Footlight MT Light" pitchFamily="18" charset="0"/>
              </a:rPr>
              <a:t> </a:t>
            </a:r>
            <a:r>
              <a:rPr lang="en-US" sz="2400" dirty="0" err="1" smtClean="0">
                <a:latin typeface="Footlight MT Light" pitchFamily="18" charset="0"/>
              </a:rPr>
              <a:t>dalam</a:t>
            </a:r>
            <a:r>
              <a:rPr lang="en-US" sz="2400" dirty="0" smtClean="0">
                <a:latin typeface="Footlight MT Light" pitchFamily="18" charset="0"/>
              </a:rPr>
              <a:t> </a:t>
            </a:r>
            <a:r>
              <a:rPr lang="en-US" sz="2400" dirty="0" err="1" smtClean="0">
                <a:latin typeface="Footlight MT Light" pitchFamily="18" charset="0"/>
              </a:rPr>
              <a:t>melihatnya</a:t>
            </a:r>
            <a:r>
              <a:rPr lang="en-US" sz="2400" dirty="0" smtClean="0">
                <a:latin typeface="Footlight MT Light" pitchFamily="18" charset="0"/>
              </a:rPr>
              <a:t> </a:t>
            </a:r>
            <a:r>
              <a:rPr lang="en-US" sz="2400" dirty="0" err="1" smtClean="0">
                <a:latin typeface="Footlight MT Light" pitchFamily="18" charset="0"/>
              </a:rPr>
              <a:t>dibuatlah</a:t>
            </a:r>
            <a:r>
              <a:rPr lang="en-US" sz="2400" dirty="0" smtClean="0">
                <a:latin typeface="Footlight MT Light" pitchFamily="18" charset="0"/>
              </a:rPr>
              <a:t> </a:t>
            </a:r>
            <a:r>
              <a:rPr lang="en-US" sz="2400" dirty="0" err="1" smtClean="0">
                <a:latin typeface="Footlight MT Light" pitchFamily="18" charset="0"/>
              </a:rPr>
              <a:t>beberapa</a:t>
            </a:r>
            <a:r>
              <a:rPr lang="en-US" sz="2400" dirty="0" smtClean="0">
                <a:latin typeface="Footlight MT Light" pitchFamily="18" charset="0"/>
              </a:rPr>
              <a:t> </a:t>
            </a:r>
            <a:r>
              <a:rPr lang="en-US" sz="2400" dirty="0" err="1" smtClean="0">
                <a:latin typeface="Footlight MT Light" pitchFamily="18" charset="0"/>
              </a:rPr>
              <a:t>kelompok</a:t>
            </a:r>
            <a:r>
              <a:rPr lang="en-US" sz="2400" dirty="0" smtClean="0">
                <a:latin typeface="Footlight MT Light" pitchFamily="18" charset="0"/>
              </a:rPr>
              <a:t> </a:t>
            </a:r>
            <a:r>
              <a:rPr lang="en-US" sz="2400" dirty="0" err="1" smtClean="0">
                <a:latin typeface="Footlight MT Light" pitchFamily="18" charset="0"/>
              </a:rPr>
              <a:t>saja</a:t>
            </a:r>
            <a:r>
              <a:rPr lang="en-US" sz="2400" dirty="0" smtClean="0">
                <a:latin typeface="Footlight MT Light" pitchFamily="18" charset="0"/>
              </a:rPr>
              <a:t>. </a:t>
            </a:r>
            <a:r>
              <a:rPr lang="en-US" sz="2400" dirty="0" err="1" smtClean="0">
                <a:latin typeface="Footlight MT Light" pitchFamily="18" charset="0"/>
              </a:rPr>
              <a:t>Untuk</a:t>
            </a:r>
            <a:r>
              <a:rPr lang="en-US" sz="2400" dirty="0" smtClean="0">
                <a:latin typeface="Footlight MT Light" pitchFamily="18" charset="0"/>
              </a:rPr>
              <a:t> </a:t>
            </a:r>
            <a:r>
              <a:rPr lang="en-US" sz="2400" dirty="0" err="1" smtClean="0">
                <a:latin typeface="Footlight MT Light" pitchFamily="18" charset="0"/>
              </a:rPr>
              <a:t>membuat</a:t>
            </a:r>
            <a:r>
              <a:rPr lang="en-US" sz="2400" dirty="0" smtClean="0">
                <a:latin typeface="Footlight MT Light" pitchFamily="18" charset="0"/>
              </a:rPr>
              <a:t> </a:t>
            </a:r>
            <a:r>
              <a:rPr lang="en-US" sz="2400" dirty="0" err="1" smtClean="0">
                <a:latin typeface="Footlight MT Light" pitchFamily="18" charset="0"/>
              </a:rPr>
              <a:t>kelompok</a:t>
            </a:r>
            <a:r>
              <a:rPr lang="en-US" sz="2400" dirty="0" smtClean="0">
                <a:latin typeface="Footlight MT Light" pitchFamily="18" charset="0"/>
              </a:rPr>
              <a:t> </a:t>
            </a:r>
            <a:r>
              <a:rPr lang="en-US" sz="2400" dirty="0" err="1" smtClean="0">
                <a:latin typeface="Footlight MT Light" pitchFamily="18" charset="0"/>
              </a:rPr>
              <a:t>tersebut</a:t>
            </a:r>
            <a:r>
              <a:rPr lang="en-US" sz="2400" dirty="0" smtClean="0">
                <a:latin typeface="Footlight MT Light" pitchFamily="18" charset="0"/>
              </a:rPr>
              <a:t> </a:t>
            </a:r>
            <a:r>
              <a:rPr lang="en-US" sz="2400" dirty="0" err="1" smtClean="0">
                <a:latin typeface="Footlight MT Light" pitchFamily="18" charset="0"/>
              </a:rPr>
              <a:t>dibuatlah</a:t>
            </a:r>
            <a:r>
              <a:rPr lang="en-US" sz="2400" dirty="0" smtClean="0">
                <a:latin typeface="Footlight MT Light" pitchFamily="18" charset="0"/>
              </a:rPr>
              <a:t> </a:t>
            </a:r>
            <a:r>
              <a:rPr lang="en-US" sz="2400" dirty="0" err="1" smtClean="0">
                <a:latin typeface="Footlight MT Light" pitchFamily="18" charset="0"/>
              </a:rPr>
              <a:t>beberapa</a:t>
            </a:r>
            <a:r>
              <a:rPr lang="en-US" sz="2400" dirty="0" smtClean="0">
                <a:latin typeface="Footlight MT Light" pitchFamily="18" charset="0"/>
              </a:rPr>
              <a:t> </a:t>
            </a:r>
            <a:r>
              <a:rPr lang="en-US" sz="2400" dirty="0" err="1" smtClean="0">
                <a:latin typeface="Footlight MT Light" pitchFamily="18" charset="0"/>
              </a:rPr>
              <a:t>kriteria</a:t>
            </a:r>
            <a:r>
              <a:rPr lang="en-US" sz="2400" dirty="0" smtClean="0">
                <a:latin typeface="Footlight MT Light" pitchFamily="18" charset="0"/>
              </a:rPr>
              <a:t>  </a:t>
            </a:r>
            <a:r>
              <a:rPr lang="en-US" sz="2400" dirty="0" err="1" smtClean="0">
                <a:latin typeface="Footlight MT Light" pitchFamily="18" charset="0"/>
              </a:rPr>
              <a:t>tertentu</a:t>
            </a:r>
            <a:r>
              <a:rPr lang="en-US" sz="2400" dirty="0" smtClean="0">
                <a:latin typeface="Footlight MT Light" pitchFamily="18" charset="0"/>
              </a:rPr>
              <a:t> </a:t>
            </a:r>
            <a:r>
              <a:rPr lang="en-US" sz="2400" dirty="0" err="1" smtClean="0">
                <a:latin typeface="Footlight MT Light" pitchFamily="18" charset="0"/>
              </a:rPr>
              <a:t>untuk</a:t>
            </a:r>
            <a:r>
              <a:rPr lang="en-US" sz="2400" dirty="0" smtClean="0">
                <a:latin typeface="Footlight MT Light" pitchFamily="18" charset="0"/>
              </a:rPr>
              <a:t> </a:t>
            </a:r>
            <a:r>
              <a:rPr lang="en-US" sz="2400" dirty="0" err="1" smtClean="0">
                <a:latin typeface="Footlight MT Light" pitchFamily="18" charset="0"/>
              </a:rPr>
              <a:t>memperoleh</a:t>
            </a:r>
            <a:r>
              <a:rPr lang="en-US" sz="2400" dirty="0" smtClean="0">
                <a:latin typeface="Footlight MT Light" pitchFamily="18" charset="0"/>
              </a:rPr>
              <a:t> </a:t>
            </a:r>
            <a:r>
              <a:rPr lang="en-US" sz="2400" dirty="0" err="1" smtClean="0">
                <a:latin typeface="Footlight MT Light" pitchFamily="18" charset="0"/>
              </a:rPr>
              <a:t>pengelompokan</a:t>
            </a:r>
            <a:r>
              <a:rPr lang="en-US" sz="2400" dirty="0" smtClean="0">
                <a:latin typeface="Footlight MT Light" pitchFamily="18" charset="0"/>
              </a:rPr>
              <a:t> yang </a:t>
            </a:r>
            <a:r>
              <a:rPr lang="en-US" sz="2400" dirty="0" err="1" smtClean="0">
                <a:latin typeface="Footlight MT Light" pitchFamily="18" charset="0"/>
              </a:rPr>
              <a:t>baik</a:t>
            </a:r>
            <a:r>
              <a:rPr lang="en-US" sz="2400" dirty="0" smtClean="0">
                <a:latin typeface="Footlight MT Light" pitchFamily="18" charset="0"/>
              </a:rPr>
              <a:t>. </a:t>
            </a:r>
            <a:r>
              <a:rPr lang="en-US" sz="2400" dirty="0" err="1" smtClean="0">
                <a:latin typeface="Footlight MT Light" pitchFamily="18" charset="0"/>
              </a:rPr>
              <a:t>Karena</a:t>
            </a:r>
            <a:r>
              <a:rPr lang="en-US" sz="2400" dirty="0" smtClean="0">
                <a:latin typeface="Footlight MT Light" pitchFamily="18" charset="0"/>
              </a:rPr>
              <a:t> </a:t>
            </a:r>
            <a:r>
              <a:rPr lang="en-US" sz="2400" dirty="0" err="1" smtClean="0">
                <a:latin typeface="Footlight MT Light" pitchFamily="18" charset="0"/>
              </a:rPr>
              <a:t>pada</a:t>
            </a:r>
            <a:r>
              <a:rPr lang="en-US" sz="2400" dirty="0" smtClean="0">
                <a:latin typeface="Footlight MT Light" pitchFamily="18" charset="0"/>
              </a:rPr>
              <a:t> </a:t>
            </a:r>
            <a:r>
              <a:rPr lang="en-US" sz="2400" dirty="0" err="1" smtClean="0">
                <a:latin typeface="Footlight MT Light" pitchFamily="18" charset="0"/>
              </a:rPr>
              <a:t>akhirnya</a:t>
            </a:r>
            <a:r>
              <a:rPr lang="en-US" sz="2400" dirty="0" smtClean="0">
                <a:latin typeface="Footlight MT Light" pitchFamily="18" charset="0"/>
              </a:rPr>
              <a:t> </a:t>
            </a:r>
            <a:r>
              <a:rPr lang="en-US" sz="2400" dirty="0" err="1" smtClean="0">
                <a:latin typeface="Footlight MT Light" pitchFamily="18" charset="0"/>
              </a:rPr>
              <a:t>segmentasi</a:t>
            </a:r>
            <a:r>
              <a:rPr lang="en-US" sz="2400" dirty="0" smtClean="0">
                <a:latin typeface="Footlight MT Light" pitchFamily="18" charset="0"/>
              </a:rPr>
              <a:t> </a:t>
            </a:r>
            <a:r>
              <a:rPr lang="en-US" sz="2400" dirty="0" err="1" smtClean="0">
                <a:latin typeface="Footlight MT Light" pitchFamily="18" charset="0"/>
              </a:rPr>
              <a:t>ini</a:t>
            </a:r>
            <a:r>
              <a:rPr lang="en-US" sz="2400" dirty="0" smtClean="0">
                <a:latin typeface="Footlight MT Light" pitchFamily="18" charset="0"/>
              </a:rPr>
              <a:t> </a:t>
            </a:r>
            <a:r>
              <a:rPr lang="en-US" sz="2400" dirty="0" err="1" smtClean="0">
                <a:latin typeface="Footlight MT Light" pitchFamily="18" charset="0"/>
              </a:rPr>
              <a:t>dapat</a:t>
            </a:r>
            <a:r>
              <a:rPr lang="en-US" sz="2400" dirty="0" smtClean="0">
                <a:latin typeface="Footlight MT Light" pitchFamily="18" charset="0"/>
              </a:rPr>
              <a:t> </a:t>
            </a:r>
            <a:r>
              <a:rPr lang="en-US" sz="2400" dirty="0" err="1" smtClean="0">
                <a:latin typeface="Footlight MT Light" pitchFamily="18" charset="0"/>
              </a:rPr>
              <a:t>berguna</a:t>
            </a:r>
            <a:r>
              <a:rPr lang="en-US" sz="2400" dirty="0" smtClean="0">
                <a:latin typeface="Footlight MT Light" pitchFamily="18" charset="0"/>
              </a:rPr>
              <a:t> </a:t>
            </a:r>
            <a:r>
              <a:rPr lang="en-US" sz="2400" dirty="0" err="1" smtClean="0">
                <a:latin typeface="Footlight MT Light" pitchFamily="18" charset="0"/>
              </a:rPr>
              <a:t>untuk</a:t>
            </a:r>
            <a:r>
              <a:rPr lang="en-US" sz="2400" dirty="0" smtClean="0">
                <a:latin typeface="Footlight MT Light" pitchFamily="18" charset="0"/>
              </a:rPr>
              <a:t> </a:t>
            </a:r>
            <a:r>
              <a:rPr lang="en-US" sz="2400" dirty="0" err="1" smtClean="0">
                <a:latin typeface="Footlight MT Light" pitchFamily="18" charset="0"/>
              </a:rPr>
              <a:t>meningkatkan</a:t>
            </a:r>
            <a:r>
              <a:rPr lang="en-US" sz="2400" dirty="0" smtClean="0">
                <a:latin typeface="Footlight MT Light" pitchFamily="18" charset="0"/>
              </a:rPr>
              <a:t> </a:t>
            </a:r>
            <a:r>
              <a:rPr lang="en-US" sz="2400" dirty="0" err="1" smtClean="0">
                <a:latin typeface="Footlight MT Light" pitchFamily="18" charset="0"/>
              </a:rPr>
              <a:t>laba</a:t>
            </a:r>
            <a:r>
              <a:rPr lang="en-US" sz="2400" dirty="0" smtClean="0">
                <a:latin typeface="Footlight MT Light" pitchFamily="18" charset="0"/>
              </a:rPr>
              <a:t> </a:t>
            </a:r>
            <a:r>
              <a:rPr lang="en-US" sz="2400" dirty="0" err="1" smtClean="0">
                <a:latin typeface="Footlight MT Light" pitchFamily="18" charset="0"/>
              </a:rPr>
              <a:t>bagi</a:t>
            </a:r>
            <a:r>
              <a:rPr lang="en-US" sz="2400" dirty="0" smtClean="0">
                <a:latin typeface="Footlight MT Light" pitchFamily="18" charset="0"/>
              </a:rPr>
              <a:t> </a:t>
            </a:r>
            <a:r>
              <a:rPr lang="en-US" sz="2400" dirty="0" err="1" smtClean="0">
                <a:latin typeface="Footlight MT Light" pitchFamily="18" charset="0"/>
              </a:rPr>
              <a:t>perusahaan</a:t>
            </a:r>
            <a:r>
              <a:rPr lang="en-US" sz="2400" dirty="0" smtClean="0">
                <a:latin typeface="Footlight MT Light" pitchFamily="18" charset="0"/>
              </a:rPr>
              <a:t>.</a:t>
            </a:r>
            <a:endParaRPr lang="en-US" sz="2400" dirty="0">
              <a:latin typeface="Footlight MT Light"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39800"/>
          </a:xfrm>
        </p:spPr>
        <p:txBody>
          <a:bodyPr rtlCol="0">
            <a:noAutofit/>
          </a:bodyPr>
          <a:lstStyle/>
          <a:p>
            <a:pPr eaLnBrk="1" fontAlgn="auto" hangingPunct="1">
              <a:spcAft>
                <a:spcPts val="0"/>
              </a:spcAft>
              <a:defRPr/>
            </a:pPr>
            <a:r>
              <a:rPr lang="en-US" sz="3600" dirty="0" err="1" smtClean="0">
                <a:solidFill>
                  <a:schemeClr val="bg2">
                    <a:lumMod val="10000"/>
                  </a:schemeClr>
                </a:solidFill>
                <a:latin typeface="Chiller" pitchFamily="82" charset="0"/>
              </a:rPr>
              <a:t>Penggunaan</a:t>
            </a:r>
            <a:r>
              <a:rPr lang="en-US" sz="3600" dirty="0" smtClean="0">
                <a:solidFill>
                  <a:schemeClr val="bg2">
                    <a:lumMod val="10000"/>
                  </a:schemeClr>
                </a:solidFill>
                <a:latin typeface="Chiller" pitchFamily="82" charset="0"/>
              </a:rPr>
              <a:t> </a:t>
            </a:r>
            <a:r>
              <a:rPr lang="en-US" sz="3600" dirty="0" err="1" smtClean="0">
                <a:solidFill>
                  <a:schemeClr val="bg2">
                    <a:lumMod val="10000"/>
                  </a:schemeClr>
                </a:solidFill>
                <a:latin typeface="Chiller" pitchFamily="82" charset="0"/>
              </a:rPr>
              <a:t>segmentasi</a:t>
            </a:r>
            <a:r>
              <a:rPr lang="en-US" sz="3600" dirty="0" smtClean="0">
                <a:solidFill>
                  <a:schemeClr val="bg2">
                    <a:lumMod val="10000"/>
                  </a:schemeClr>
                </a:solidFill>
                <a:latin typeface="Chiller" pitchFamily="82" charset="0"/>
              </a:rPr>
              <a:t> </a:t>
            </a:r>
            <a:r>
              <a:rPr lang="en-US" sz="3600" dirty="0" err="1" smtClean="0">
                <a:solidFill>
                  <a:schemeClr val="bg2">
                    <a:lumMod val="10000"/>
                  </a:schemeClr>
                </a:solidFill>
                <a:latin typeface="Chiller" pitchFamily="82" charset="0"/>
              </a:rPr>
              <a:t>pasar</a:t>
            </a:r>
            <a:r>
              <a:rPr lang="en-US" sz="3600" dirty="0" smtClean="0">
                <a:solidFill>
                  <a:schemeClr val="bg2">
                    <a:lumMod val="10000"/>
                  </a:schemeClr>
                </a:solidFill>
                <a:latin typeface="Chiller" pitchFamily="82" charset="0"/>
              </a:rPr>
              <a:t> </a:t>
            </a:r>
            <a:r>
              <a:rPr lang="en-US" sz="3600" dirty="0" err="1" smtClean="0">
                <a:solidFill>
                  <a:schemeClr val="bg2">
                    <a:lumMod val="10000"/>
                  </a:schemeClr>
                </a:solidFill>
                <a:latin typeface="Chiller" pitchFamily="82" charset="0"/>
              </a:rPr>
              <a:t>dalam</a:t>
            </a:r>
            <a:r>
              <a:rPr lang="en-US" sz="3600" dirty="0" smtClean="0">
                <a:solidFill>
                  <a:schemeClr val="bg2">
                    <a:lumMod val="10000"/>
                  </a:schemeClr>
                </a:solidFill>
                <a:latin typeface="Chiller" pitchFamily="82" charset="0"/>
              </a:rPr>
              <a:t> </a:t>
            </a:r>
            <a:r>
              <a:rPr lang="en-US" sz="3600" dirty="0" err="1" smtClean="0">
                <a:solidFill>
                  <a:schemeClr val="bg2">
                    <a:lumMod val="10000"/>
                  </a:schemeClr>
                </a:solidFill>
                <a:latin typeface="Chiller" pitchFamily="82" charset="0"/>
              </a:rPr>
              <a:t>penetapan</a:t>
            </a:r>
            <a:r>
              <a:rPr lang="en-US" sz="3600" dirty="0" smtClean="0">
                <a:solidFill>
                  <a:schemeClr val="bg2">
                    <a:lumMod val="10000"/>
                  </a:schemeClr>
                </a:solidFill>
                <a:latin typeface="Chiller" pitchFamily="82" charset="0"/>
              </a:rPr>
              <a:t> </a:t>
            </a:r>
            <a:r>
              <a:rPr lang="en-US" sz="3600" dirty="0" err="1" smtClean="0">
                <a:solidFill>
                  <a:schemeClr val="bg2">
                    <a:lumMod val="10000"/>
                  </a:schemeClr>
                </a:solidFill>
                <a:latin typeface="Chiller" pitchFamily="82" charset="0"/>
              </a:rPr>
              <a:t>strategi</a:t>
            </a:r>
            <a:r>
              <a:rPr lang="en-US" sz="3600" dirty="0" smtClean="0">
                <a:solidFill>
                  <a:schemeClr val="bg2">
                    <a:lumMod val="10000"/>
                  </a:schemeClr>
                </a:solidFill>
                <a:latin typeface="Chiller" pitchFamily="82" charset="0"/>
              </a:rPr>
              <a:t> </a:t>
            </a:r>
            <a:r>
              <a:rPr lang="en-US" sz="3600" dirty="0" err="1" smtClean="0">
                <a:solidFill>
                  <a:schemeClr val="bg2">
                    <a:lumMod val="10000"/>
                  </a:schemeClr>
                </a:solidFill>
                <a:latin typeface="Chiller" pitchFamily="82" charset="0"/>
              </a:rPr>
              <a:t>pemasaran</a:t>
            </a:r>
            <a:endParaRPr lang="en-US" sz="3600" dirty="0">
              <a:solidFill>
                <a:schemeClr val="bg2">
                  <a:lumMod val="10000"/>
                </a:schemeClr>
              </a:solidFill>
              <a:latin typeface="Chiller" pitchFamily="82" charset="0"/>
            </a:endParaRPr>
          </a:p>
        </p:txBody>
      </p:sp>
      <p:sp>
        <p:nvSpPr>
          <p:cNvPr id="37891" name="Content Placeholder 2"/>
          <p:cNvSpPr>
            <a:spLocks noGrp="1"/>
          </p:cNvSpPr>
          <p:nvPr>
            <p:ph idx="1"/>
          </p:nvPr>
        </p:nvSpPr>
        <p:spPr>
          <a:xfrm>
            <a:off x="457200" y="1214438"/>
            <a:ext cx="8401050" cy="5241925"/>
          </a:xfrm>
        </p:spPr>
        <p:txBody>
          <a:bodyPr/>
          <a:lstStyle/>
          <a:p>
            <a:pPr algn="just" eaLnBrk="1" hangingPunct="1">
              <a:lnSpc>
                <a:spcPct val="150000"/>
              </a:lnSpc>
              <a:spcBef>
                <a:spcPct val="0"/>
              </a:spcBef>
              <a:buClr>
                <a:srgbClr val="00B0F0"/>
              </a:buClr>
            </a:pPr>
            <a:r>
              <a:rPr lang="en-US" sz="2400" smtClean="0">
                <a:latin typeface="Footlight MT Light" pitchFamily="18" charset="0"/>
              </a:rPr>
              <a:t>Pasar sasaran mempunyai pengertian yang berbeda dengan bagian pasar. Pasar sasaran merupakan pasar yang akan dilayani. Sedangkan bagian pasar mengelompokkan pasar yang bersifat heterogen menjadi kelompok yang homogen. </a:t>
            </a:r>
          </a:p>
          <a:p>
            <a:pPr algn="just" eaLnBrk="1" hangingPunct="1">
              <a:lnSpc>
                <a:spcPct val="150000"/>
              </a:lnSpc>
              <a:spcBef>
                <a:spcPct val="0"/>
              </a:spcBef>
              <a:buClr>
                <a:srgbClr val="00B0F0"/>
              </a:buClr>
            </a:pPr>
            <a:r>
              <a:rPr lang="en-US" sz="2400" smtClean="0">
                <a:latin typeface="Footlight MT Light" pitchFamily="18" charset="0"/>
              </a:rPr>
              <a:t>Penentuan pasar sasaran adalah keputusan perusahaan mengenai pasar manakah yang akan dilayani. </a:t>
            </a:r>
          </a:p>
          <a:p>
            <a:pPr algn="just" eaLnBrk="1" hangingPunct="1">
              <a:lnSpc>
                <a:spcPct val="150000"/>
              </a:lnSpc>
              <a:spcBef>
                <a:spcPct val="0"/>
              </a:spcBef>
              <a:buClr>
                <a:srgbClr val="00B0F0"/>
              </a:buClr>
            </a:pPr>
            <a:r>
              <a:rPr lang="en-US" sz="2400" smtClean="0">
                <a:latin typeface="Footlight MT Light" pitchFamily="18" charset="0"/>
              </a:rPr>
              <a:t>Konsumen dalam memilih dalam suatu pembelian yang dianggap penting apakah mutu, harga, pelayanan, dll. Oleh sebab itu perusahaan harus melakukan pengenalan segmen preferensi yang berbeda dalam pasaran.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75"/>
            <a:ext cx="8229600" cy="5411788"/>
          </a:xfrm>
        </p:spPr>
        <p:txBody>
          <a:bodyPr rtlCol="0">
            <a:normAutofit fontScale="92500"/>
          </a:bodyPr>
          <a:lstStyle/>
          <a:p>
            <a:pPr algn="just" eaLnBrk="1" fontAlgn="auto" hangingPunct="1">
              <a:lnSpc>
                <a:spcPct val="150000"/>
              </a:lnSpc>
              <a:spcBef>
                <a:spcPts val="0"/>
              </a:spcBef>
              <a:spcAft>
                <a:spcPts val="0"/>
              </a:spcAft>
              <a:buFont typeface="Wingdings 2" pitchFamily="18" charset="2"/>
              <a:buNone/>
              <a:defRPr/>
            </a:pPr>
            <a:r>
              <a:rPr lang="en-US" dirty="0" smtClean="0">
                <a:latin typeface="Footlight MT Light" pitchFamily="18" charset="0"/>
              </a:rPr>
              <a:t>VARIABEL UNTUK MENSEGMENTASIKAN PASAR:</a:t>
            </a:r>
          </a:p>
          <a:p>
            <a:pPr algn="just" eaLnBrk="1" fontAlgn="auto" hangingPunct="1">
              <a:lnSpc>
                <a:spcPct val="150000"/>
              </a:lnSpc>
              <a:spcBef>
                <a:spcPts val="0"/>
              </a:spcBef>
              <a:spcAft>
                <a:spcPts val="0"/>
              </a:spcAft>
              <a:buFont typeface="Wingdings 2" pitchFamily="18" charset="2"/>
              <a:buNone/>
              <a:defRPr/>
            </a:pPr>
            <a:r>
              <a:rPr lang="en-US" sz="1400" dirty="0" smtClean="0"/>
              <a:t>(</a:t>
            </a:r>
            <a:r>
              <a:rPr lang="en-US" sz="1400" dirty="0" err="1" smtClean="0"/>
              <a:t>Irawan</a:t>
            </a:r>
            <a:r>
              <a:rPr lang="en-US" sz="1400" dirty="0" smtClean="0"/>
              <a:t>, 1996:51)</a:t>
            </a:r>
          </a:p>
          <a:p>
            <a:pPr algn="just" eaLnBrk="1" fontAlgn="auto" hangingPunct="1">
              <a:lnSpc>
                <a:spcPct val="150000"/>
              </a:lnSpc>
              <a:spcBef>
                <a:spcPts val="0"/>
              </a:spcBef>
              <a:spcAft>
                <a:spcPts val="0"/>
              </a:spcAft>
              <a:buFont typeface="Wingdings 2" pitchFamily="18" charset="2"/>
              <a:buNone/>
              <a:defRPr/>
            </a:pPr>
            <a:endParaRPr lang="en-US" dirty="0" smtClean="0">
              <a:latin typeface="Footlight MT Light" pitchFamily="18" charset="0"/>
            </a:endParaRPr>
          </a:p>
          <a:p>
            <a:pPr marL="514350" indent="-514350" algn="just" eaLnBrk="1" fontAlgn="auto" hangingPunct="1">
              <a:lnSpc>
                <a:spcPct val="150000"/>
              </a:lnSpc>
              <a:spcBef>
                <a:spcPts val="0"/>
              </a:spcBef>
              <a:spcAft>
                <a:spcPts val="0"/>
              </a:spcAft>
              <a:buFont typeface="+mj-lt"/>
              <a:buAutoNum type="arabicPeriod"/>
              <a:defRPr/>
            </a:pPr>
            <a:r>
              <a:rPr lang="en-US" dirty="0" err="1" smtClean="0">
                <a:latin typeface="Footlight MT Light" pitchFamily="18" charset="0"/>
              </a:rPr>
              <a:t>Faktor</a:t>
            </a:r>
            <a:r>
              <a:rPr lang="en-US" dirty="0" smtClean="0">
                <a:latin typeface="Footlight MT Light" pitchFamily="18" charset="0"/>
              </a:rPr>
              <a:t> </a:t>
            </a:r>
            <a:r>
              <a:rPr lang="en-US" dirty="0" err="1" smtClean="0">
                <a:latin typeface="Footlight MT Light" pitchFamily="18" charset="0"/>
              </a:rPr>
              <a:t>geografis</a:t>
            </a:r>
            <a:r>
              <a:rPr lang="en-US" dirty="0" smtClean="0">
                <a:latin typeface="Footlight MT Light" pitchFamily="18" charset="0"/>
              </a:rPr>
              <a:t> (</a:t>
            </a:r>
            <a:r>
              <a:rPr lang="en-US" i="1" dirty="0" smtClean="0">
                <a:latin typeface="Footlight MT Light" pitchFamily="18" charset="0"/>
              </a:rPr>
              <a:t>Geographic Segmentation</a:t>
            </a:r>
            <a:r>
              <a:rPr lang="en-US" dirty="0" smtClean="0">
                <a:latin typeface="Footlight MT Light" pitchFamily="18" charset="0"/>
              </a:rPr>
              <a:t>)</a:t>
            </a:r>
          </a:p>
          <a:p>
            <a:pPr marL="514350" indent="-514350" algn="just" eaLnBrk="1" fontAlgn="auto" hangingPunct="1">
              <a:lnSpc>
                <a:spcPct val="150000"/>
              </a:lnSpc>
              <a:spcBef>
                <a:spcPts val="0"/>
              </a:spcBef>
              <a:spcAft>
                <a:spcPts val="0"/>
              </a:spcAft>
              <a:buFont typeface="+mj-lt"/>
              <a:buAutoNum type="arabicPeriod"/>
              <a:defRPr/>
            </a:pPr>
            <a:r>
              <a:rPr lang="en-US" dirty="0" err="1" smtClean="0">
                <a:latin typeface="Footlight MT Light" pitchFamily="18" charset="0"/>
              </a:rPr>
              <a:t>Faktor</a:t>
            </a:r>
            <a:r>
              <a:rPr lang="en-US" dirty="0" smtClean="0">
                <a:latin typeface="Footlight MT Light" pitchFamily="18" charset="0"/>
              </a:rPr>
              <a:t> </a:t>
            </a:r>
            <a:r>
              <a:rPr lang="en-US" dirty="0" err="1" smtClean="0">
                <a:latin typeface="Footlight MT Light" pitchFamily="18" charset="0"/>
              </a:rPr>
              <a:t>demografis</a:t>
            </a:r>
            <a:r>
              <a:rPr lang="en-US" dirty="0" smtClean="0">
                <a:latin typeface="Footlight MT Light" pitchFamily="18" charset="0"/>
              </a:rPr>
              <a:t> (</a:t>
            </a:r>
            <a:r>
              <a:rPr lang="en-US" i="1" dirty="0" smtClean="0">
                <a:latin typeface="Footlight MT Light" pitchFamily="18" charset="0"/>
              </a:rPr>
              <a:t>Demographic Segmentation</a:t>
            </a:r>
            <a:r>
              <a:rPr lang="en-US" dirty="0" smtClean="0">
                <a:latin typeface="Footlight MT Light" pitchFamily="18" charset="0"/>
              </a:rPr>
              <a:t>)</a:t>
            </a:r>
          </a:p>
          <a:p>
            <a:pPr marL="514350" indent="-514350" algn="just" eaLnBrk="1" fontAlgn="auto" hangingPunct="1">
              <a:lnSpc>
                <a:spcPct val="150000"/>
              </a:lnSpc>
              <a:spcBef>
                <a:spcPts val="0"/>
              </a:spcBef>
              <a:spcAft>
                <a:spcPts val="0"/>
              </a:spcAft>
              <a:buFont typeface="+mj-lt"/>
              <a:buAutoNum type="arabicPeriod"/>
              <a:defRPr/>
            </a:pPr>
            <a:r>
              <a:rPr lang="en-US" dirty="0" err="1" smtClean="0">
                <a:latin typeface="Footlight MT Light" pitchFamily="18" charset="0"/>
              </a:rPr>
              <a:t>Segmentasi</a:t>
            </a:r>
            <a:r>
              <a:rPr lang="en-US" dirty="0" smtClean="0">
                <a:latin typeface="Footlight MT Light" pitchFamily="18" charset="0"/>
              </a:rPr>
              <a:t> </a:t>
            </a:r>
            <a:r>
              <a:rPr lang="en-US" dirty="0" err="1" smtClean="0">
                <a:latin typeface="Footlight MT Light" pitchFamily="18" charset="0"/>
              </a:rPr>
              <a:t>psikografis</a:t>
            </a:r>
            <a:r>
              <a:rPr lang="en-US" dirty="0" smtClean="0">
                <a:latin typeface="Footlight MT Light" pitchFamily="18" charset="0"/>
              </a:rPr>
              <a:t> </a:t>
            </a:r>
            <a:r>
              <a:rPr lang="en-US" sz="2000" dirty="0" smtClean="0">
                <a:latin typeface="Footlight MT Light" pitchFamily="18" charset="0"/>
              </a:rPr>
              <a:t>(</a:t>
            </a:r>
            <a:r>
              <a:rPr lang="en-US" sz="2000" i="1" dirty="0" smtClean="0">
                <a:latin typeface="Footlight MT Light" pitchFamily="18" charset="0"/>
              </a:rPr>
              <a:t>Demographic Segmentation</a:t>
            </a:r>
            <a:r>
              <a:rPr lang="en-US" sz="2000" dirty="0" smtClean="0">
                <a:latin typeface="Footlight MT Light" pitchFamily="18" charset="0"/>
              </a:rPr>
              <a:t>)</a:t>
            </a:r>
          </a:p>
          <a:p>
            <a:pPr marL="514350" indent="-514350" algn="just" eaLnBrk="1" fontAlgn="auto" hangingPunct="1">
              <a:lnSpc>
                <a:spcPct val="150000"/>
              </a:lnSpc>
              <a:spcBef>
                <a:spcPts val="0"/>
              </a:spcBef>
              <a:spcAft>
                <a:spcPts val="0"/>
              </a:spcAft>
              <a:buFont typeface="+mj-lt"/>
              <a:buAutoNum type="arabicPeriod"/>
              <a:defRPr/>
            </a:pPr>
            <a:r>
              <a:rPr lang="en-US" dirty="0" err="1" smtClean="0">
                <a:latin typeface="Footlight MT Light" pitchFamily="18" charset="0"/>
              </a:rPr>
              <a:t>Segmentasi</a:t>
            </a:r>
            <a:r>
              <a:rPr lang="en-US" dirty="0" smtClean="0">
                <a:latin typeface="Footlight MT Light" pitchFamily="18" charset="0"/>
              </a:rPr>
              <a:t> </a:t>
            </a:r>
            <a:r>
              <a:rPr lang="en-US" dirty="0" err="1" smtClean="0">
                <a:latin typeface="Footlight MT Light" pitchFamily="18" charset="0"/>
              </a:rPr>
              <a:t>perilaku</a:t>
            </a:r>
            <a:r>
              <a:rPr lang="en-US" dirty="0" smtClean="0">
                <a:latin typeface="Footlight MT Light" pitchFamily="18" charset="0"/>
              </a:rPr>
              <a:t> (</a:t>
            </a:r>
            <a:r>
              <a:rPr lang="en-US" i="1" dirty="0" err="1" smtClean="0">
                <a:latin typeface="Footlight MT Light" pitchFamily="18" charset="0"/>
              </a:rPr>
              <a:t>Behaviour</a:t>
            </a:r>
            <a:r>
              <a:rPr lang="en-US" i="1" dirty="0" smtClean="0">
                <a:latin typeface="Footlight MT Light" pitchFamily="18" charset="0"/>
              </a:rPr>
              <a:t> Segmentation</a:t>
            </a:r>
            <a:r>
              <a:rPr lang="en-US" dirty="0" smtClean="0">
                <a:latin typeface="Footlight MT Light" pitchFamily="18" charset="0"/>
              </a:rPr>
              <a:t>)</a:t>
            </a:r>
          </a:p>
          <a:p>
            <a:pPr algn="just" eaLnBrk="1" fontAlgn="auto" hangingPunct="1">
              <a:lnSpc>
                <a:spcPct val="150000"/>
              </a:lnSpc>
              <a:spcBef>
                <a:spcPts val="0"/>
              </a:spcBef>
              <a:spcAft>
                <a:spcPts val="0"/>
              </a:spcAft>
              <a:buFont typeface="Wingdings 2" pitchFamily="18" charset="2"/>
              <a:buNone/>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214313"/>
            <a:ext cx="8643937" cy="6242050"/>
          </a:xfrm>
        </p:spPr>
        <p:txBody>
          <a:bodyPr rtlCol="0">
            <a:normAutofit fontScale="85000" lnSpcReduction="20000"/>
          </a:bodyPr>
          <a:lstStyle/>
          <a:p>
            <a:pPr algn="just" eaLnBrk="1" fontAlgn="auto" hangingPunct="1">
              <a:lnSpc>
                <a:spcPct val="150000"/>
              </a:lnSpc>
              <a:spcBef>
                <a:spcPts val="0"/>
              </a:spcBef>
              <a:spcAft>
                <a:spcPts val="0"/>
              </a:spcAft>
              <a:buFont typeface="Wingdings 2" pitchFamily="18" charset="2"/>
              <a:buNone/>
              <a:defRPr/>
            </a:pPr>
            <a:r>
              <a:rPr lang="en-US" sz="2000" i="1" u="sng" dirty="0" smtClean="0">
                <a:latin typeface="Footlight MT Light" pitchFamily="18" charset="0"/>
              </a:rPr>
              <a:t>Ad:</a:t>
            </a:r>
          </a:p>
          <a:p>
            <a:pPr marL="514350" indent="-514350" algn="just" eaLnBrk="1" fontAlgn="auto" hangingPunct="1">
              <a:lnSpc>
                <a:spcPct val="150000"/>
              </a:lnSpc>
              <a:spcBef>
                <a:spcPts val="0"/>
              </a:spcBef>
              <a:spcAft>
                <a:spcPts val="0"/>
              </a:spcAft>
              <a:buFont typeface="+mj-lt"/>
              <a:buAutoNum type="arabicPeriod"/>
              <a:defRPr/>
            </a:pPr>
            <a:r>
              <a:rPr lang="en-US" dirty="0" err="1" smtClean="0">
                <a:latin typeface="Footlight MT Light" pitchFamily="18" charset="0"/>
              </a:rPr>
              <a:t>Faktor</a:t>
            </a:r>
            <a:r>
              <a:rPr lang="en-US" dirty="0" smtClean="0">
                <a:latin typeface="Footlight MT Light" pitchFamily="18" charset="0"/>
              </a:rPr>
              <a:t> </a:t>
            </a:r>
            <a:r>
              <a:rPr lang="en-US" dirty="0" err="1" smtClean="0">
                <a:latin typeface="Footlight MT Light" pitchFamily="18" charset="0"/>
              </a:rPr>
              <a:t>geografis</a:t>
            </a:r>
            <a:r>
              <a:rPr lang="en-US" dirty="0" smtClean="0">
                <a:latin typeface="Footlight MT Light" pitchFamily="18" charset="0"/>
              </a:rPr>
              <a:t> (</a:t>
            </a:r>
            <a:r>
              <a:rPr lang="en-US" i="1" dirty="0" smtClean="0">
                <a:latin typeface="Footlight MT Light" pitchFamily="18" charset="0"/>
              </a:rPr>
              <a:t>Geographic Segmentation</a:t>
            </a:r>
            <a:r>
              <a:rPr lang="en-US" dirty="0" smtClean="0">
                <a:latin typeface="Footlight MT Light" pitchFamily="18" charset="0"/>
              </a:rPr>
              <a:t>) </a:t>
            </a:r>
          </a:p>
          <a:p>
            <a:pPr marL="514350" indent="-514350" algn="just" eaLnBrk="1" fontAlgn="auto" hangingPunct="1">
              <a:lnSpc>
                <a:spcPct val="150000"/>
              </a:lnSpc>
              <a:spcBef>
                <a:spcPts val="0"/>
              </a:spcBef>
              <a:spcAft>
                <a:spcPts val="0"/>
              </a:spcAft>
              <a:buFont typeface="Arial" charset="0"/>
              <a:buNone/>
              <a:defRPr/>
            </a:pPr>
            <a:r>
              <a:rPr lang="en-US" dirty="0" smtClean="0">
                <a:latin typeface="Footlight MT Light" pitchFamily="18" charset="0"/>
              </a:rPr>
              <a:t>      </a:t>
            </a:r>
            <a:r>
              <a:rPr lang="en-US" dirty="0" err="1" smtClean="0">
                <a:latin typeface="Footlight MT Light" pitchFamily="18" charset="0"/>
              </a:rPr>
              <a:t>membagi</a:t>
            </a:r>
            <a:r>
              <a:rPr lang="en-US" dirty="0" smtClean="0">
                <a:latin typeface="Footlight MT Light" pitchFamily="18" charset="0"/>
              </a:rPr>
              <a:t> </a:t>
            </a:r>
            <a:r>
              <a:rPr lang="en-US" dirty="0" err="1" smtClean="0">
                <a:latin typeface="Footlight MT Light" pitchFamily="18" charset="0"/>
              </a:rPr>
              <a:t>pasar</a:t>
            </a:r>
            <a:r>
              <a:rPr lang="en-US" dirty="0" smtClean="0">
                <a:latin typeface="Footlight MT Light" pitchFamily="18" charset="0"/>
              </a:rPr>
              <a:t> </a:t>
            </a:r>
            <a:r>
              <a:rPr lang="en-US" dirty="0" err="1" smtClean="0">
                <a:latin typeface="Footlight MT Light" pitchFamily="18" charset="0"/>
              </a:rPr>
              <a:t>menjadi</a:t>
            </a:r>
            <a:r>
              <a:rPr lang="en-US" dirty="0" smtClean="0">
                <a:latin typeface="Footlight MT Light" pitchFamily="18" charset="0"/>
              </a:rPr>
              <a:t> unit </a:t>
            </a:r>
            <a:r>
              <a:rPr lang="en-US" dirty="0" err="1" smtClean="0">
                <a:latin typeface="Footlight MT Light" pitchFamily="18" charset="0"/>
              </a:rPr>
              <a:t>geografis</a:t>
            </a:r>
            <a:r>
              <a:rPr lang="en-US" dirty="0" smtClean="0">
                <a:latin typeface="Footlight MT Light" pitchFamily="18" charset="0"/>
              </a:rPr>
              <a:t>.</a:t>
            </a:r>
          </a:p>
          <a:p>
            <a:pPr marL="514350" indent="-514350" algn="just" eaLnBrk="1" fontAlgn="auto" hangingPunct="1">
              <a:lnSpc>
                <a:spcPct val="150000"/>
              </a:lnSpc>
              <a:spcBef>
                <a:spcPts val="0"/>
              </a:spcBef>
              <a:spcAft>
                <a:spcPts val="0"/>
              </a:spcAft>
              <a:buFont typeface="Wingdings 2" pitchFamily="18" charset="2"/>
              <a:buNone/>
              <a:defRPr/>
            </a:pPr>
            <a:r>
              <a:rPr lang="en-US" dirty="0" smtClean="0">
                <a:latin typeface="Footlight MT Light" pitchFamily="18" charset="0"/>
              </a:rPr>
              <a:t>      </a:t>
            </a:r>
            <a:r>
              <a:rPr lang="en-US" dirty="0" err="1" smtClean="0">
                <a:latin typeface="Footlight MT Light" pitchFamily="18" charset="0"/>
              </a:rPr>
              <a:t>Misal</a:t>
            </a:r>
            <a:r>
              <a:rPr lang="en-US" dirty="0" smtClean="0">
                <a:latin typeface="Footlight MT Light" pitchFamily="18" charset="0"/>
              </a:rPr>
              <a:t>: </a:t>
            </a:r>
            <a:r>
              <a:rPr lang="en-US" dirty="0" err="1" smtClean="0">
                <a:latin typeface="Footlight MT Light" pitchFamily="18" charset="0"/>
              </a:rPr>
              <a:t>negara</a:t>
            </a:r>
            <a:r>
              <a:rPr lang="en-US" dirty="0" smtClean="0">
                <a:latin typeface="Footlight MT Light" pitchFamily="18" charset="0"/>
              </a:rPr>
              <a:t>, </a:t>
            </a:r>
            <a:r>
              <a:rPr lang="en-US" dirty="0" err="1" smtClean="0">
                <a:latin typeface="Footlight MT Light" pitchFamily="18" charset="0"/>
              </a:rPr>
              <a:t>propinsi</a:t>
            </a:r>
            <a:r>
              <a:rPr lang="en-US" dirty="0" smtClean="0">
                <a:latin typeface="Footlight MT Light" pitchFamily="18" charset="0"/>
              </a:rPr>
              <a:t>, </a:t>
            </a:r>
            <a:r>
              <a:rPr lang="en-US" dirty="0" err="1" smtClean="0">
                <a:latin typeface="Footlight MT Light" pitchFamily="18" charset="0"/>
              </a:rPr>
              <a:t>kabupaten</a:t>
            </a:r>
            <a:r>
              <a:rPr lang="en-US" dirty="0" smtClean="0">
                <a:latin typeface="Footlight MT Light" pitchFamily="18" charset="0"/>
              </a:rPr>
              <a:t>, </a:t>
            </a:r>
            <a:r>
              <a:rPr lang="en-US" dirty="0" err="1" smtClean="0">
                <a:latin typeface="Footlight MT Light" pitchFamily="18" charset="0"/>
              </a:rPr>
              <a:t>kotamadya</a:t>
            </a:r>
            <a:r>
              <a:rPr lang="en-US" dirty="0" smtClean="0">
                <a:latin typeface="Footlight MT Light" pitchFamily="18" charset="0"/>
              </a:rPr>
              <a:t> </a:t>
            </a:r>
          </a:p>
          <a:p>
            <a:pPr marL="514350" indent="-514350" algn="just" eaLnBrk="1" fontAlgn="auto" hangingPunct="1">
              <a:lnSpc>
                <a:spcPct val="150000"/>
              </a:lnSpc>
              <a:spcBef>
                <a:spcPts val="0"/>
              </a:spcBef>
              <a:spcAft>
                <a:spcPts val="0"/>
              </a:spcAft>
              <a:buFont typeface="Wingdings 2" pitchFamily="18" charset="2"/>
              <a:buNone/>
              <a:defRPr/>
            </a:pPr>
            <a:r>
              <a:rPr lang="en-US" dirty="0" smtClean="0">
                <a:latin typeface="Footlight MT Light" pitchFamily="18" charset="0"/>
              </a:rPr>
              <a:t>      </a:t>
            </a:r>
            <a:r>
              <a:rPr lang="en-US" sz="2200" dirty="0" smtClean="0">
                <a:latin typeface="Footlight MT Light" pitchFamily="18" charset="0"/>
              </a:rPr>
              <a:t>Unilever </a:t>
            </a:r>
            <a:r>
              <a:rPr lang="en-US" sz="2200" dirty="0" err="1" smtClean="0">
                <a:latin typeface="Footlight MT Light" pitchFamily="18" charset="0"/>
              </a:rPr>
              <a:t>mengambil</a:t>
            </a:r>
            <a:r>
              <a:rPr lang="en-US" sz="2200" dirty="0" smtClean="0">
                <a:latin typeface="Footlight MT Light" pitchFamily="18" charset="0"/>
              </a:rPr>
              <a:t> </a:t>
            </a:r>
            <a:r>
              <a:rPr lang="en-US" sz="2200" dirty="0" err="1" smtClean="0">
                <a:latin typeface="Footlight MT Light" pitchFamily="18" charset="0"/>
              </a:rPr>
              <a:t>kebijaksanaan</a:t>
            </a:r>
            <a:r>
              <a:rPr lang="en-US" sz="2200" dirty="0" smtClean="0">
                <a:latin typeface="Footlight MT Light" pitchFamily="18" charset="0"/>
              </a:rPr>
              <a:t> </a:t>
            </a:r>
            <a:r>
              <a:rPr lang="en-US" sz="2200" dirty="0" err="1" smtClean="0">
                <a:latin typeface="Footlight MT Light" pitchFamily="18" charset="0"/>
              </a:rPr>
              <a:t>dengan</a:t>
            </a:r>
            <a:r>
              <a:rPr lang="en-US" sz="2200" dirty="0" smtClean="0">
                <a:latin typeface="Footlight MT Light" pitchFamily="18" charset="0"/>
              </a:rPr>
              <a:t> </a:t>
            </a:r>
            <a:r>
              <a:rPr lang="en-US" sz="2200" dirty="0" err="1" smtClean="0">
                <a:latin typeface="Footlight MT Light" pitchFamily="18" charset="0"/>
              </a:rPr>
              <a:t>harga</a:t>
            </a:r>
            <a:r>
              <a:rPr lang="en-US" sz="2200" dirty="0" smtClean="0">
                <a:latin typeface="Footlight MT Light" pitchFamily="18" charset="0"/>
              </a:rPr>
              <a:t> </a:t>
            </a:r>
            <a:r>
              <a:rPr lang="en-US" sz="2200" dirty="0" err="1" smtClean="0">
                <a:latin typeface="Footlight MT Light" pitchFamily="18" charset="0"/>
              </a:rPr>
              <a:t>yg</a:t>
            </a:r>
            <a:r>
              <a:rPr lang="en-US" sz="2200" dirty="0" smtClean="0">
                <a:latin typeface="Footlight MT Light" pitchFamily="18" charset="0"/>
              </a:rPr>
              <a:t> uniform </a:t>
            </a:r>
            <a:r>
              <a:rPr lang="en-US" sz="2200" dirty="0" err="1" smtClean="0">
                <a:latin typeface="Footlight MT Light" pitchFamily="18" charset="0"/>
              </a:rPr>
              <a:t>untuk</a:t>
            </a:r>
            <a:r>
              <a:rPr lang="en-US" sz="2200" dirty="0" smtClean="0">
                <a:latin typeface="Footlight MT Light" pitchFamily="18" charset="0"/>
              </a:rPr>
              <a:t> </a:t>
            </a:r>
            <a:r>
              <a:rPr lang="en-US" sz="2200" dirty="0" err="1" smtClean="0">
                <a:latin typeface="Footlight MT Light" pitchFamily="18" charset="0"/>
              </a:rPr>
              <a:t>semua</a:t>
            </a:r>
            <a:r>
              <a:rPr lang="en-US" sz="2200" dirty="0" smtClean="0">
                <a:latin typeface="Footlight MT Light" pitchFamily="18" charset="0"/>
              </a:rPr>
              <a:t> </a:t>
            </a:r>
            <a:r>
              <a:rPr lang="en-US" sz="2200" dirty="0" err="1" smtClean="0">
                <a:latin typeface="Footlight MT Light" pitchFamily="18" charset="0"/>
              </a:rPr>
              <a:t>daerah-daerah</a:t>
            </a:r>
            <a:r>
              <a:rPr lang="en-US" sz="2200" dirty="0" smtClean="0">
                <a:latin typeface="Footlight MT Light" pitchFamily="18" charset="0"/>
              </a:rPr>
              <a:t> </a:t>
            </a:r>
            <a:r>
              <a:rPr lang="en-US" sz="2200" dirty="0" err="1" smtClean="0">
                <a:latin typeface="Footlight MT Light" pitchFamily="18" charset="0"/>
              </a:rPr>
              <a:t>di</a:t>
            </a:r>
            <a:r>
              <a:rPr lang="en-US" sz="2200" dirty="0" smtClean="0">
                <a:latin typeface="Footlight MT Light" pitchFamily="18" charset="0"/>
              </a:rPr>
              <a:t> </a:t>
            </a:r>
            <a:r>
              <a:rPr lang="en-US" sz="2200" dirty="0" err="1" smtClean="0">
                <a:latin typeface="Footlight MT Light" pitchFamily="18" charset="0"/>
              </a:rPr>
              <a:t>kawasan</a:t>
            </a:r>
            <a:r>
              <a:rPr lang="en-US" sz="2200" dirty="0" smtClean="0">
                <a:latin typeface="Footlight MT Light" pitchFamily="18" charset="0"/>
              </a:rPr>
              <a:t> Indonesia </a:t>
            </a:r>
            <a:r>
              <a:rPr lang="en-US" sz="2200" dirty="0" err="1" smtClean="0">
                <a:latin typeface="Footlight MT Light" pitchFamily="18" charset="0"/>
              </a:rPr>
              <a:t>dan</a:t>
            </a:r>
            <a:r>
              <a:rPr lang="en-US" sz="2200" dirty="0" smtClean="0">
                <a:latin typeface="Footlight MT Light" pitchFamily="18" charset="0"/>
              </a:rPr>
              <a:t> </a:t>
            </a:r>
            <a:r>
              <a:rPr lang="en-US" sz="2200" dirty="0" err="1" smtClean="0">
                <a:latin typeface="Footlight MT Light" pitchFamily="18" charset="0"/>
              </a:rPr>
              <a:t>umumnya</a:t>
            </a:r>
            <a:r>
              <a:rPr lang="en-US" sz="2200" dirty="0" smtClean="0">
                <a:latin typeface="Footlight MT Light" pitchFamily="18" charset="0"/>
              </a:rPr>
              <a:t> </a:t>
            </a:r>
            <a:r>
              <a:rPr lang="en-US" sz="2200" dirty="0" err="1" smtClean="0">
                <a:latin typeface="Footlight MT Light" pitchFamily="18" charset="0"/>
              </a:rPr>
              <a:t>biaya</a:t>
            </a:r>
            <a:r>
              <a:rPr lang="en-US" sz="2200" dirty="0" smtClean="0">
                <a:latin typeface="Footlight MT Light" pitchFamily="18" charset="0"/>
              </a:rPr>
              <a:t> </a:t>
            </a:r>
            <a:r>
              <a:rPr lang="en-US" sz="2200" dirty="0" err="1" smtClean="0">
                <a:latin typeface="Footlight MT Light" pitchFamily="18" charset="0"/>
              </a:rPr>
              <a:t>distribusi</a:t>
            </a:r>
            <a:r>
              <a:rPr lang="en-US" sz="2200" dirty="0" smtClean="0">
                <a:latin typeface="Footlight MT Light" pitchFamily="18" charset="0"/>
              </a:rPr>
              <a:t> </a:t>
            </a:r>
            <a:r>
              <a:rPr lang="en-US" sz="2200" dirty="0" err="1" smtClean="0">
                <a:latin typeface="Footlight MT Light" pitchFamily="18" charset="0"/>
              </a:rPr>
              <a:t>ini</a:t>
            </a:r>
            <a:r>
              <a:rPr lang="en-US" sz="2200" dirty="0" smtClean="0">
                <a:latin typeface="Footlight MT Light" pitchFamily="18" charset="0"/>
              </a:rPr>
              <a:t> </a:t>
            </a:r>
            <a:r>
              <a:rPr lang="en-US" sz="2200" dirty="0" err="1" smtClean="0">
                <a:latin typeface="Footlight MT Light" pitchFamily="18" charset="0"/>
              </a:rPr>
              <a:t>ditanggung</a:t>
            </a:r>
            <a:r>
              <a:rPr lang="en-US" sz="2200" dirty="0" smtClean="0">
                <a:latin typeface="Footlight MT Light" pitchFamily="18" charset="0"/>
              </a:rPr>
              <a:t> </a:t>
            </a:r>
            <a:r>
              <a:rPr lang="en-US" sz="2200" dirty="0" err="1" smtClean="0">
                <a:latin typeface="Footlight MT Light" pitchFamily="18" charset="0"/>
              </a:rPr>
              <a:t>si</a:t>
            </a:r>
            <a:r>
              <a:rPr lang="en-US" sz="2200" dirty="0" smtClean="0">
                <a:latin typeface="Footlight MT Light" pitchFamily="18" charset="0"/>
              </a:rPr>
              <a:t> </a:t>
            </a:r>
            <a:r>
              <a:rPr lang="en-US" sz="2200" dirty="0" err="1" smtClean="0">
                <a:latin typeface="Footlight MT Light" pitchFamily="18" charset="0"/>
              </a:rPr>
              <a:t>produsen</a:t>
            </a:r>
            <a:r>
              <a:rPr lang="en-US" sz="2200" dirty="0" smtClean="0">
                <a:latin typeface="Footlight MT Light" pitchFamily="18" charset="0"/>
              </a:rPr>
              <a:t>. Hal </a:t>
            </a:r>
            <a:r>
              <a:rPr lang="en-US" sz="2200" dirty="0" err="1" smtClean="0">
                <a:latin typeface="Footlight MT Light" pitchFamily="18" charset="0"/>
              </a:rPr>
              <a:t>ini</a:t>
            </a:r>
            <a:r>
              <a:rPr lang="en-US" sz="2200" dirty="0" smtClean="0">
                <a:latin typeface="Footlight MT Light" pitchFamily="18" charset="0"/>
              </a:rPr>
              <a:t> </a:t>
            </a:r>
            <a:r>
              <a:rPr lang="en-US" sz="2200" dirty="0" err="1" smtClean="0">
                <a:latin typeface="Footlight MT Light" pitchFamily="18" charset="0"/>
              </a:rPr>
              <a:t>tidak</a:t>
            </a:r>
            <a:r>
              <a:rPr lang="en-US" sz="2200" dirty="0" smtClean="0">
                <a:latin typeface="Footlight MT Light" pitchFamily="18" charset="0"/>
              </a:rPr>
              <a:t> lain </a:t>
            </a:r>
            <a:r>
              <a:rPr lang="en-US" sz="2200" dirty="0" err="1" smtClean="0">
                <a:latin typeface="Footlight MT Light" pitchFamily="18" charset="0"/>
              </a:rPr>
              <a:t>dimaksudkan</a:t>
            </a:r>
            <a:r>
              <a:rPr lang="en-US" sz="2200" dirty="0" smtClean="0">
                <a:latin typeface="Footlight MT Light" pitchFamily="18" charset="0"/>
              </a:rPr>
              <a:t> </a:t>
            </a:r>
            <a:r>
              <a:rPr lang="en-US" sz="2200" dirty="0" err="1" smtClean="0">
                <a:latin typeface="Footlight MT Light" pitchFamily="18" charset="0"/>
              </a:rPr>
              <a:t>untuk</a:t>
            </a:r>
            <a:r>
              <a:rPr lang="en-US" sz="2200" dirty="0" smtClean="0">
                <a:latin typeface="Footlight MT Light" pitchFamily="18" charset="0"/>
              </a:rPr>
              <a:t> </a:t>
            </a:r>
            <a:r>
              <a:rPr lang="en-US" sz="2200" dirty="0" err="1" smtClean="0">
                <a:latin typeface="Footlight MT Light" pitchFamily="18" charset="0"/>
              </a:rPr>
              <a:t>mencegah</a:t>
            </a:r>
            <a:r>
              <a:rPr lang="en-US" sz="2200" dirty="0" smtClean="0">
                <a:latin typeface="Footlight MT Light" pitchFamily="18" charset="0"/>
              </a:rPr>
              <a:t> </a:t>
            </a:r>
            <a:r>
              <a:rPr lang="en-US" sz="2200" dirty="0" err="1" smtClean="0">
                <a:latin typeface="Footlight MT Light" pitchFamily="18" charset="0"/>
              </a:rPr>
              <a:t>timbulnya</a:t>
            </a:r>
            <a:r>
              <a:rPr lang="en-US" sz="2200" dirty="0" smtClean="0">
                <a:latin typeface="Footlight MT Light" pitchFamily="18" charset="0"/>
              </a:rPr>
              <a:t> </a:t>
            </a:r>
            <a:r>
              <a:rPr lang="en-US" sz="2200" dirty="0" err="1" smtClean="0">
                <a:latin typeface="Footlight MT Light" pitchFamily="18" charset="0"/>
              </a:rPr>
              <a:t>spekulasi</a:t>
            </a:r>
            <a:r>
              <a:rPr lang="en-US" sz="2200" dirty="0" smtClean="0">
                <a:latin typeface="Footlight MT Light" pitchFamily="18" charset="0"/>
              </a:rPr>
              <a:t> </a:t>
            </a:r>
            <a:r>
              <a:rPr lang="en-US" sz="2200" dirty="0" err="1" smtClean="0">
                <a:latin typeface="Footlight MT Light" pitchFamily="18" charset="0"/>
              </a:rPr>
              <a:t>atas</a:t>
            </a:r>
            <a:r>
              <a:rPr lang="en-US" sz="2200" dirty="0" smtClean="0">
                <a:latin typeface="Footlight MT Light" pitchFamily="18" charset="0"/>
              </a:rPr>
              <a:t> </a:t>
            </a:r>
            <a:r>
              <a:rPr lang="en-US" sz="2200" dirty="0" err="1" smtClean="0">
                <a:latin typeface="Footlight MT Light" pitchFamily="18" charset="0"/>
              </a:rPr>
              <a:t>barang-barang</a:t>
            </a:r>
            <a:r>
              <a:rPr lang="en-US" sz="2200" dirty="0" smtClean="0">
                <a:latin typeface="Footlight MT Light" pitchFamily="18" charset="0"/>
              </a:rPr>
              <a:t> </a:t>
            </a:r>
            <a:r>
              <a:rPr lang="en-US" sz="2200" dirty="0" err="1" smtClean="0">
                <a:latin typeface="Footlight MT Light" pitchFamily="18" charset="0"/>
              </a:rPr>
              <a:t>produksi</a:t>
            </a:r>
            <a:r>
              <a:rPr lang="en-US" sz="2200" dirty="0" smtClean="0">
                <a:latin typeface="Footlight MT Light" pitchFamily="18" charset="0"/>
              </a:rPr>
              <a:t> </a:t>
            </a:r>
            <a:r>
              <a:rPr lang="en-US" sz="2200" dirty="0" err="1" smtClean="0">
                <a:latin typeface="Footlight MT Light" pitchFamily="18" charset="0"/>
              </a:rPr>
              <a:t>mereka</a:t>
            </a:r>
            <a:r>
              <a:rPr lang="en-US" sz="2200" dirty="0" smtClean="0">
                <a:latin typeface="Footlight MT Light" pitchFamily="18" charset="0"/>
              </a:rPr>
              <a:t>. </a:t>
            </a:r>
          </a:p>
          <a:p>
            <a:pPr marL="514350" indent="-514350" algn="just" eaLnBrk="1" fontAlgn="auto" hangingPunct="1">
              <a:lnSpc>
                <a:spcPct val="150000"/>
              </a:lnSpc>
              <a:spcBef>
                <a:spcPts val="0"/>
              </a:spcBef>
              <a:spcAft>
                <a:spcPts val="0"/>
              </a:spcAft>
              <a:buFont typeface="Wingdings 2" pitchFamily="18" charset="2"/>
              <a:buAutoNum type="arabicPeriod" startAt="2"/>
              <a:defRPr/>
            </a:pPr>
            <a:r>
              <a:rPr lang="en-US" dirty="0" err="1" smtClean="0">
                <a:latin typeface="Footlight MT Light" pitchFamily="18" charset="0"/>
              </a:rPr>
              <a:t>Faktor</a:t>
            </a:r>
            <a:r>
              <a:rPr lang="en-US" dirty="0" smtClean="0">
                <a:latin typeface="Footlight MT Light" pitchFamily="18" charset="0"/>
              </a:rPr>
              <a:t> </a:t>
            </a:r>
            <a:r>
              <a:rPr lang="en-US" dirty="0" err="1" smtClean="0">
                <a:latin typeface="Footlight MT Light" pitchFamily="18" charset="0"/>
              </a:rPr>
              <a:t>demografis</a:t>
            </a:r>
            <a:r>
              <a:rPr lang="en-US" dirty="0" smtClean="0">
                <a:latin typeface="Footlight MT Light" pitchFamily="18" charset="0"/>
              </a:rPr>
              <a:t> (</a:t>
            </a:r>
            <a:r>
              <a:rPr lang="en-US" i="1" dirty="0" smtClean="0">
                <a:latin typeface="Footlight MT Light" pitchFamily="18" charset="0"/>
              </a:rPr>
              <a:t>Demographic Segmentation</a:t>
            </a:r>
            <a:r>
              <a:rPr lang="en-US" dirty="0" smtClean="0">
                <a:latin typeface="Footlight MT Light" pitchFamily="18" charset="0"/>
              </a:rPr>
              <a:t>)</a:t>
            </a:r>
          </a:p>
          <a:p>
            <a:pPr marL="514350" indent="-514350" algn="just" eaLnBrk="1" fontAlgn="auto" hangingPunct="1">
              <a:lnSpc>
                <a:spcPct val="150000"/>
              </a:lnSpc>
              <a:spcBef>
                <a:spcPts val="0"/>
              </a:spcBef>
              <a:spcAft>
                <a:spcPts val="0"/>
              </a:spcAft>
              <a:buFont typeface="Wingdings 2" pitchFamily="18" charset="2"/>
              <a:buNone/>
              <a:defRPr/>
            </a:pPr>
            <a:r>
              <a:rPr lang="en-US" dirty="0" smtClean="0">
                <a:latin typeface="Footlight MT Light" pitchFamily="18" charset="0"/>
              </a:rPr>
              <a:t>      </a:t>
            </a:r>
            <a:r>
              <a:rPr lang="en-US" dirty="0" err="1" smtClean="0">
                <a:latin typeface="Footlight MT Light" pitchFamily="18" charset="0"/>
              </a:rPr>
              <a:t>Memisahkan</a:t>
            </a:r>
            <a:r>
              <a:rPr lang="en-US" dirty="0" smtClean="0">
                <a:latin typeface="Footlight MT Light" pitchFamily="18" charset="0"/>
              </a:rPr>
              <a:t> </a:t>
            </a:r>
            <a:r>
              <a:rPr lang="en-US" dirty="0" err="1" smtClean="0">
                <a:latin typeface="Footlight MT Light" pitchFamily="18" charset="0"/>
              </a:rPr>
              <a:t>pasar</a:t>
            </a:r>
            <a:r>
              <a:rPr lang="en-US" dirty="0" smtClean="0">
                <a:latin typeface="Footlight MT Light" pitchFamily="18" charset="0"/>
              </a:rPr>
              <a:t> </a:t>
            </a:r>
            <a:r>
              <a:rPr lang="en-US" dirty="0" err="1" smtClean="0">
                <a:latin typeface="Footlight MT Light" pitchFamily="18" charset="0"/>
              </a:rPr>
              <a:t>ke</a:t>
            </a:r>
            <a:r>
              <a:rPr lang="en-US" dirty="0" smtClean="0">
                <a:latin typeface="Footlight MT Light" pitchFamily="18" charset="0"/>
              </a:rPr>
              <a:t> </a:t>
            </a:r>
            <a:r>
              <a:rPr lang="en-US" dirty="0" err="1" smtClean="0">
                <a:latin typeface="Footlight MT Light" pitchFamily="18" charset="0"/>
              </a:rPr>
              <a:t>dalam</a:t>
            </a:r>
            <a:r>
              <a:rPr lang="en-US" dirty="0" smtClean="0">
                <a:latin typeface="Footlight MT Light" pitchFamily="18" charset="0"/>
              </a:rPr>
              <a:t> </a:t>
            </a:r>
            <a:r>
              <a:rPr lang="en-US" dirty="0" err="1" smtClean="0">
                <a:latin typeface="Footlight MT Light" pitchFamily="18" charset="0"/>
              </a:rPr>
              <a:t>kelompok-kelompok</a:t>
            </a:r>
            <a:r>
              <a:rPr lang="en-US" dirty="0" smtClean="0">
                <a:latin typeface="Footlight MT Light" pitchFamily="18" charset="0"/>
              </a:rPr>
              <a:t> yang </a:t>
            </a:r>
            <a:r>
              <a:rPr lang="en-US" dirty="0" err="1" smtClean="0">
                <a:latin typeface="Footlight MT Light" pitchFamily="18" charset="0"/>
              </a:rPr>
              <a:t>didasarkan</a:t>
            </a:r>
            <a:r>
              <a:rPr lang="en-US" dirty="0" smtClean="0">
                <a:latin typeface="Footlight MT Light" pitchFamily="18" charset="0"/>
              </a:rPr>
              <a:t> </a:t>
            </a:r>
            <a:r>
              <a:rPr lang="en-US" dirty="0" err="1" smtClean="0">
                <a:latin typeface="Footlight MT Light" pitchFamily="18" charset="0"/>
              </a:rPr>
              <a:t>pada</a:t>
            </a:r>
            <a:r>
              <a:rPr lang="en-US" dirty="0" smtClean="0">
                <a:latin typeface="Footlight MT Light" pitchFamily="18" charset="0"/>
              </a:rPr>
              <a:t> </a:t>
            </a:r>
            <a:r>
              <a:rPr lang="en-US" dirty="0" err="1" smtClean="0">
                <a:latin typeface="Footlight MT Light" pitchFamily="18" charset="0"/>
              </a:rPr>
              <a:t>variabel</a:t>
            </a:r>
            <a:r>
              <a:rPr lang="en-US" dirty="0" smtClean="0">
                <a:latin typeface="Footlight MT Light" pitchFamily="18" charset="0"/>
              </a:rPr>
              <a:t> </a:t>
            </a:r>
            <a:r>
              <a:rPr lang="en-US" dirty="0" err="1" smtClean="0">
                <a:latin typeface="Footlight MT Light" pitchFamily="18" charset="0"/>
              </a:rPr>
              <a:t>demografis</a:t>
            </a:r>
            <a:r>
              <a:rPr lang="en-US" dirty="0" smtClean="0">
                <a:latin typeface="Footlight MT Light" pitchFamily="18" charset="0"/>
              </a:rPr>
              <a:t>.</a:t>
            </a:r>
          </a:p>
          <a:p>
            <a:pPr marL="514350" indent="-514350" algn="just" eaLnBrk="1" fontAlgn="auto" hangingPunct="1">
              <a:lnSpc>
                <a:spcPct val="150000"/>
              </a:lnSpc>
              <a:spcBef>
                <a:spcPts val="0"/>
              </a:spcBef>
              <a:spcAft>
                <a:spcPts val="0"/>
              </a:spcAft>
              <a:buFont typeface="Wingdings 2" pitchFamily="18" charset="2"/>
              <a:buNone/>
              <a:defRPr/>
            </a:pPr>
            <a:r>
              <a:rPr lang="en-US" dirty="0" smtClean="0">
                <a:latin typeface="Footlight MT Light" pitchFamily="18" charset="0"/>
              </a:rPr>
              <a:t>     </a:t>
            </a:r>
            <a:r>
              <a:rPr lang="en-US" sz="2200" dirty="0" err="1" smtClean="0">
                <a:latin typeface="Footlight MT Light" pitchFamily="18" charset="0"/>
              </a:rPr>
              <a:t>Misal</a:t>
            </a:r>
            <a:r>
              <a:rPr lang="en-US" sz="2200" dirty="0" smtClean="0">
                <a:latin typeface="Footlight MT Light" pitchFamily="18" charset="0"/>
              </a:rPr>
              <a:t>: </a:t>
            </a:r>
            <a:r>
              <a:rPr lang="en-US" sz="2200" dirty="0" err="1" smtClean="0">
                <a:latin typeface="Footlight MT Light" pitchFamily="18" charset="0"/>
              </a:rPr>
              <a:t>umur</a:t>
            </a:r>
            <a:r>
              <a:rPr lang="en-US" sz="2200" dirty="0" smtClean="0">
                <a:latin typeface="Footlight MT Light" pitchFamily="18" charset="0"/>
              </a:rPr>
              <a:t>, </a:t>
            </a:r>
            <a:r>
              <a:rPr lang="en-US" sz="2200" dirty="0" err="1" smtClean="0">
                <a:latin typeface="Footlight MT Light" pitchFamily="18" charset="0"/>
              </a:rPr>
              <a:t>jenis</a:t>
            </a:r>
            <a:r>
              <a:rPr lang="en-US" sz="2200" dirty="0" smtClean="0">
                <a:latin typeface="Footlight MT Light" pitchFamily="18" charset="0"/>
              </a:rPr>
              <a:t> </a:t>
            </a:r>
            <a:r>
              <a:rPr lang="en-US" sz="2200" dirty="0" err="1" smtClean="0">
                <a:latin typeface="Footlight MT Light" pitchFamily="18" charset="0"/>
              </a:rPr>
              <a:t>kelamin</a:t>
            </a:r>
            <a:r>
              <a:rPr lang="en-US" sz="2200" dirty="0" smtClean="0">
                <a:latin typeface="Footlight MT Light" pitchFamily="18" charset="0"/>
              </a:rPr>
              <a:t>, </a:t>
            </a:r>
            <a:r>
              <a:rPr lang="en-US" sz="2200" dirty="0" err="1" smtClean="0">
                <a:latin typeface="Footlight MT Light" pitchFamily="18" charset="0"/>
              </a:rPr>
              <a:t>penghasilan</a:t>
            </a:r>
            <a:r>
              <a:rPr lang="en-US" sz="2200" dirty="0" smtClean="0">
                <a:latin typeface="Footlight MT Light" pitchFamily="18" charset="0"/>
              </a:rPr>
              <a:t> </a:t>
            </a:r>
            <a:r>
              <a:rPr lang="en-US" sz="2200" dirty="0" err="1" smtClean="0">
                <a:latin typeface="Footlight MT Light" pitchFamily="18" charset="0"/>
              </a:rPr>
              <a:t>dan</a:t>
            </a:r>
            <a:r>
              <a:rPr lang="en-US" sz="2200" dirty="0" smtClean="0">
                <a:latin typeface="Footlight MT Light" pitchFamily="18" charset="0"/>
              </a:rPr>
              <a:t> </a:t>
            </a:r>
            <a:r>
              <a:rPr lang="en-US" sz="2200" dirty="0" err="1" smtClean="0">
                <a:latin typeface="Footlight MT Light" pitchFamily="18" charset="0"/>
              </a:rPr>
              <a:t>pekerjaan</a:t>
            </a:r>
            <a:r>
              <a:rPr lang="en-US" sz="2200" dirty="0" smtClean="0">
                <a:latin typeface="Footlight MT Light" pitchFamily="18" charset="0"/>
              </a:rPr>
              <a:t>, </a:t>
            </a:r>
            <a:r>
              <a:rPr lang="en-US" sz="2200" dirty="0" err="1" smtClean="0">
                <a:latin typeface="Footlight MT Light" pitchFamily="18" charset="0"/>
              </a:rPr>
              <a:t>alasannya</a:t>
            </a:r>
            <a:r>
              <a:rPr lang="en-US" sz="2200" dirty="0" smtClean="0">
                <a:latin typeface="Footlight MT Light" pitchFamily="18" charset="0"/>
              </a:rPr>
              <a:t>, </a:t>
            </a:r>
            <a:r>
              <a:rPr lang="en-US" sz="2200" dirty="0" err="1" smtClean="0">
                <a:latin typeface="Footlight MT Light" pitchFamily="18" charset="0"/>
              </a:rPr>
              <a:t>keinginan</a:t>
            </a:r>
            <a:r>
              <a:rPr lang="en-US" sz="2200" dirty="0" smtClean="0">
                <a:latin typeface="Footlight MT Light" pitchFamily="18" charset="0"/>
              </a:rPr>
              <a:t> </a:t>
            </a:r>
            <a:r>
              <a:rPr lang="en-US" sz="2200" dirty="0" err="1" smtClean="0">
                <a:latin typeface="Footlight MT Light" pitchFamily="18" charset="0"/>
              </a:rPr>
              <a:t>dan</a:t>
            </a:r>
            <a:r>
              <a:rPr lang="en-US" sz="2200" dirty="0" smtClean="0">
                <a:latin typeface="Footlight MT Light" pitchFamily="18" charset="0"/>
              </a:rPr>
              <a:t> </a:t>
            </a:r>
            <a:r>
              <a:rPr lang="en-US" sz="2200" dirty="0" err="1" smtClean="0">
                <a:latin typeface="Footlight MT Light" pitchFamily="18" charset="0"/>
              </a:rPr>
              <a:t>tingkat</a:t>
            </a:r>
            <a:r>
              <a:rPr lang="en-US" sz="2200" dirty="0" smtClean="0">
                <a:latin typeface="Footlight MT Light" pitchFamily="18" charset="0"/>
              </a:rPr>
              <a:t> </a:t>
            </a:r>
            <a:r>
              <a:rPr lang="en-US" sz="2200" dirty="0" err="1" smtClean="0">
                <a:latin typeface="Footlight MT Light" pitchFamily="18" charset="0"/>
              </a:rPr>
              <a:t>penggunaan</a:t>
            </a:r>
            <a:r>
              <a:rPr lang="en-US" sz="2200" dirty="0" smtClean="0">
                <a:latin typeface="Footlight MT Light" pitchFamily="18" charset="0"/>
              </a:rPr>
              <a:t> </a:t>
            </a:r>
            <a:r>
              <a:rPr lang="en-US" sz="2200" dirty="0" err="1" smtClean="0">
                <a:latin typeface="Footlight MT Light" pitchFamily="18" charset="0"/>
              </a:rPr>
              <a:t>konsumsi</a:t>
            </a:r>
            <a:r>
              <a:rPr lang="en-US" sz="2200" dirty="0" smtClean="0">
                <a:latin typeface="Footlight MT Light" pitchFamily="18" charset="0"/>
              </a:rPr>
              <a:t> </a:t>
            </a:r>
            <a:r>
              <a:rPr lang="en-US" sz="2200" dirty="0" err="1" smtClean="0">
                <a:latin typeface="Footlight MT Light" pitchFamily="18" charset="0"/>
              </a:rPr>
              <a:t>sering</a:t>
            </a:r>
            <a:r>
              <a:rPr lang="en-US" sz="2200" dirty="0" smtClean="0">
                <a:latin typeface="Footlight MT Light" pitchFamily="18" charset="0"/>
              </a:rPr>
              <a:t> </a:t>
            </a:r>
            <a:r>
              <a:rPr lang="en-US" sz="2200" dirty="0" err="1" smtClean="0">
                <a:latin typeface="Footlight MT Light" pitchFamily="18" charset="0"/>
              </a:rPr>
              <a:t>berkaitan</a:t>
            </a:r>
            <a:r>
              <a:rPr lang="en-US" sz="2200" dirty="0" smtClean="0">
                <a:latin typeface="Footlight MT Light" pitchFamily="18" charset="0"/>
              </a:rPr>
              <a:t> </a:t>
            </a:r>
            <a:r>
              <a:rPr lang="en-US" sz="2200" dirty="0" err="1" smtClean="0">
                <a:latin typeface="Footlight MT Light" pitchFamily="18" charset="0"/>
              </a:rPr>
              <a:t>dengan</a:t>
            </a:r>
            <a:r>
              <a:rPr lang="en-US" sz="2200" dirty="0" smtClean="0">
                <a:latin typeface="Footlight MT Light" pitchFamily="18" charset="0"/>
              </a:rPr>
              <a:t> </a:t>
            </a:r>
            <a:r>
              <a:rPr lang="en-US" sz="2200" dirty="0" err="1" smtClean="0">
                <a:latin typeface="Footlight MT Light" pitchFamily="18" charset="0"/>
              </a:rPr>
              <a:t>variabel</a:t>
            </a:r>
            <a:r>
              <a:rPr lang="en-US" sz="2200" dirty="0" smtClean="0">
                <a:latin typeface="Footlight MT Light" pitchFamily="18" charset="0"/>
              </a:rPr>
              <a:t> </a:t>
            </a:r>
            <a:r>
              <a:rPr lang="en-US" sz="2200" dirty="0" err="1" smtClean="0">
                <a:latin typeface="Footlight MT Light" pitchFamily="18" charset="0"/>
              </a:rPr>
              <a:t>demografis</a:t>
            </a:r>
            <a:r>
              <a:rPr lang="en-US" sz="2200" dirty="0" smtClean="0">
                <a:latin typeface="Footlight MT Light" pitchFamily="18" charset="0"/>
              </a:rPr>
              <a:t>.</a:t>
            </a:r>
          </a:p>
          <a:p>
            <a:pPr marL="514350" indent="-514350" algn="just" eaLnBrk="1" fontAlgn="auto" hangingPunct="1">
              <a:lnSpc>
                <a:spcPct val="150000"/>
              </a:lnSpc>
              <a:spcBef>
                <a:spcPts val="0"/>
              </a:spcBef>
              <a:spcAft>
                <a:spcPts val="0"/>
              </a:spcAft>
              <a:buFont typeface="Wingdings 2" pitchFamily="18" charset="2"/>
              <a:buNone/>
              <a:defRPr/>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320675"/>
            <a:ext cx="7239000" cy="608013"/>
          </a:xfrm>
        </p:spPr>
        <p:txBody>
          <a:bodyPr/>
          <a:lstStyle/>
          <a:p>
            <a:pPr eaLnBrk="1" hangingPunct="1"/>
            <a:r>
              <a:rPr lang="en-US" sz="1800" smtClean="0"/>
              <a:t>Karakteristik daripada demographic segmentation:</a:t>
            </a:r>
          </a:p>
        </p:txBody>
      </p:sp>
      <p:sp>
        <p:nvSpPr>
          <p:cNvPr id="40963" name="Content Placeholder 2"/>
          <p:cNvSpPr>
            <a:spLocks noGrp="1"/>
          </p:cNvSpPr>
          <p:nvPr>
            <p:ph idx="1"/>
          </p:nvPr>
        </p:nvSpPr>
        <p:spPr>
          <a:xfrm>
            <a:off x="500063" y="1428750"/>
            <a:ext cx="7239000" cy="4846638"/>
          </a:xfrm>
        </p:spPr>
        <p:txBody>
          <a:bodyPr/>
          <a:lstStyle/>
          <a:p>
            <a:pPr marL="514350" indent="-514350" eaLnBrk="1" hangingPunct="1">
              <a:buFont typeface="Trebuchet MS" pitchFamily="34" charset="0"/>
              <a:buAutoNum type="arabicPeriod"/>
            </a:pPr>
            <a:r>
              <a:rPr lang="en-US" sz="2000" smtClean="0"/>
              <a:t>Age group (kelompok umur)</a:t>
            </a:r>
          </a:p>
          <a:p>
            <a:pPr marL="514350" indent="-514350" eaLnBrk="1" hangingPunct="1">
              <a:buFont typeface="Trebuchet MS" pitchFamily="34" charset="0"/>
              <a:buAutoNum type="arabicPeriod"/>
            </a:pPr>
            <a:r>
              <a:rPr lang="en-US" sz="2000" smtClean="0"/>
              <a:t>Sex (jenis kelamin)</a:t>
            </a:r>
          </a:p>
          <a:p>
            <a:pPr marL="514350" indent="-514350" eaLnBrk="1" hangingPunct="1">
              <a:buFont typeface="Trebuchet MS" pitchFamily="34" charset="0"/>
              <a:buAutoNum type="arabicPeriod"/>
            </a:pPr>
            <a:r>
              <a:rPr lang="en-US" sz="2000" smtClean="0"/>
              <a:t>Family size (besarnya keluarga)</a:t>
            </a:r>
          </a:p>
          <a:p>
            <a:pPr marL="514350" indent="-514350" eaLnBrk="1" hangingPunct="1">
              <a:buFont typeface="Trebuchet MS" pitchFamily="34" charset="0"/>
              <a:buAutoNum type="arabicPeriod"/>
            </a:pPr>
            <a:r>
              <a:rPr lang="en-US" sz="2000" smtClean="0"/>
              <a:t>Family life cycle (siklus penghidupan keluarga)</a:t>
            </a:r>
          </a:p>
          <a:p>
            <a:pPr marL="514350" indent="-514350" eaLnBrk="1" hangingPunct="1">
              <a:buFont typeface="Trebuchet MS" pitchFamily="34" charset="0"/>
              <a:buAutoNum type="arabicPeriod"/>
            </a:pPr>
            <a:r>
              <a:rPr lang="en-US" sz="2000" smtClean="0"/>
              <a:t>Income (pendapatan)</a:t>
            </a:r>
          </a:p>
          <a:p>
            <a:pPr marL="514350" indent="-514350" eaLnBrk="1" hangingPunct="1">
              <a:buFont typeface="Trebuchet MS" pitchFamily="34" charset="0"/>
              <a:buAutoNum type="arabicPeriod"/>
            </a:pPr>
            <a:r>
              <a:rPr lang="en-US" sz="2000" smtClean="0"/>
              <a:t>Occupation (jabatan)</a:t>
            </a:r>
          </a:p>
          <a:p>
            <a:pPr marL="514350" indent="-514350" eaLnBrk="1" hangingPunct="1">
              <a:buFont typeface="Trebuchet MS" pitchFamily="34" charset="0"/>
              <a:buAutoNum type="arabicPeriod"/>
            </a:pPr>
            <a:r>
              <a:rPr lang="en-US" sz="2000" smtClean="0"/>
              <a:t>Education (pendidikan)</a:t>
            </a:r>
          </a:p>
          <a:p>
            <a:pPr marL="514350" indent="-514350" eaLnBrk="1" hangingPunct="1">
              <a:buFont typeface="Trebuchet MS" pitchFamily="34" charset="0"/>
              <a:buAutoNum type="arabicPeriod"/>
            </a:pPr>
            <a:r>
              <a:rPr lang="en-US" sz="2000" smtClean="0"/>
              <a:t>Religion (agama)</a:t>
            </a:r>
          </a:p>
          <a:p>
            <a:pPr marL="514350" indent="-514350" eaLnBrk="1" hangingPunct="1">
              <a:buFont typeface="Trebuchet MS" pitchFamily="34" charset="0"/>
              <a:buAutoNum type="arabicPeriod"/>
            </a:pPr>
            <a:r>
              <a:rPr lang="en-US" sz="2000" smtClean="0"/>
              <a:t>Race (suku bangsa)</a:t>
            </a:r>
          </a:p>
          <a:p>
            <a:pPr marL="514350" indent="-514350" eaLnBrk="1" hangingPunct="1">
              <a:buFont typeface="Trebuchet MS" pitchFamily="34" charset="0"/>
              <a:buAutoNum type="arabicPeriod"/>
            </a:pPr>
            <a:r>
              <a:rPr lang="en-US" sz="2000" smtClean="0"/>
              <a:t>Nationality (suku bangsa)</a:t>
            </a:r>
          </a:p>
          <a:p>
            <a:pPr marL="514350" indent="-514350" eaLnBrk="1" hangingPunct="1">
              <a:buFont typeface="Trebuchet MS" pitchFamily="34" charset="0"/>
              <a:buAutoNum type="arabicPeriod"/>
            </a:pPr>
            <a:r>
              <a:rPr lang="en-US" sz="2000" smtClean="0"/>
              <a:t>Sosial class (klasifikasi sosial)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00063" y="0"/>
            <a:ext cx="8229600" cy="725488"/>
          </a:xfrm>
        </p:spPr>
        <p:txBody>
          <a:bodyPr/>
          <a:lstStyle/>
          <a:p>
            <a:pPr eaLnBrk="1" hangingPunct="1"/>
            <a:r>
              <a:rPr lang="en-US" u="sng" smtClean="0">
                <a:latin typeface="Footlight MT Light" pitchFamily="18" charset="0"/>
              </a:rPr>
              <a:t>Pengertian</a:t>
            </a:r>
          </a:p>
        </p:txBody>
      </p:sp>
      <p:sp>
        <p:nvSpPr>
          <p:cNvPr id="5123" name="Rectangle 3"/>
          <p:cNvSpPr>
            <a:spLocks noGrp="1" noChangeArrowheads="1"/>
          </p:cNvSpPr>
          <p:nvPr>
            <p:ph idx="1"/>
          </p:nvPr>
        </p:nvSpPr>
        <p:spPr>
          <a:xfrm>
            <a:off x="285750" y="642938"/>
            <a:ext cx="8534400" cy="4881562"/>
          </a:xfrm>
        </p:spPr>
        <p:txBody>
          <a:bodyPr/>
          <a:lstStyle/>
          <a:p>
            <a:pPr algn="just" eaLnBrk="1" hangingPunct="1">
              <a:lnSpc>
                <a:spcPct val="150000"/>
              </a:lnSpc>
              <a:spcBef>
                <a:spcPct val="0"/>
              </a:spcBef>
            </a:pPr>
            <a:r>
              <a:rPr lang="en-US" sz="2000" b="1" smtClean="0"/>
              <a:t>James F. Engel, et. Al (1994)</a:t>
            </a:r>
          </a:p>
          <a:p>
            <a:pPr algn="just" eaLnBrk="1" hangingPunct="1">
              <a:lnSpc>
                <a:spcPct val="150000"/>
              </a:lnSpc>
              <a:spcBef>
                <a:spcPct val="0"/>
              </a:spcBef>
              <a:buFontTx/>
              <a:buNone/>
            </a:pPr>
            <a:r>
              <a:rPr lang="en-US" sz="2000" smtClean="0"/>
              <a:t>     </a:t>
            </a:r>
            <a:r>
              <a:rPr lang="en-US" sz="2000" i="1" smtClean="0"/>
              <a:t>Tindakan yg langsung terlibat dlm mendapatkan, mengkonsumsi dan menghabiskan produk dan jasa, termasuk proses keputusan yang mendahului dan mengikuti tindakan-tindakan tersebut.</a:t>
            </a:r>
          </a:p>
          <a:p>
            <a:pPr algn="just" eaLnBrk="1" hangingPunct="1">
              <a:lnSpc>
                <a:spcPct val="150000"/>
              </a:lnSpc>
              <a:spcBef>
                <a:spcPct val="0"/>
              </a:spcBef>
              <a:buFont typeface="Wingdings" pitchFamily="2" charset="2"/>
              <a:buChar char="§"/>
            </a:pPr>
            <a:r>
              <a:rPr lang="en-US" sz="2000" b="1" smtClean="0"/>
              <a:t>Schiffman dan Kanuk (1994)</a:t>
            </a:r>
          </a:p>
          <a:p>
            <a:pPr algn="just" eaLnBrk="1" hangingPunct="1">
              <a:lnSpc>
                <a:spcPct val="150000"/>
              </a:lnSpc>
              <a:spcBef>
                <a:spcPct val="0"/>
              </a:spcBef>
              <a:buFont typeface="Wingdings" pitchFamily="2" charset="2"/>
              <a:buNone/>
            </a:pPr>
            <a:r>
              <a:rPr lang="en-US" sz="2000" smtClean="0"/>
              <a:t>     </a:t>
            </a:r>
            <a:r>
              <a:rPr lang="en-US" sz="2000" i="1" smtClean="0"/>
              <a:t>Istilah perilaku konsumen diartikan sebagai perilaku yg diperlihatkan konsumen dalam mencari, membeli, menggunakan, mengevaluasi dan menghabiskan produk dan jasa yang mereka harapkan akan memuaskan kebutuhan mereka.</a:t>
            </a:r>
          </a:p>
          <a:p>
            <a:pPr algn="just" eaLnBrk="1" hangingPunct="1">
              <a:lnSpc>
                <a:spcPct val="150000"/>
              </a:lnSpc>
              <a:spcBef>
                <a:spcPct val="0"/>
              </a:spcBef>
              <a:buFont typeface="Wingdings" pitchFamily="2" charset="2"/>
              <a:buChar char="§"/>
            </a:pPr>
            <a:r>
              <a:rPr lang="en-US" sz="2000" b="1" smtClean="0"/>
              <a:t>Loudon dan Albert (1993)</a:t>
            </a:r>
          </a:p>
          <a:p>
            <a:pPr algn="just" eaLnBrk="1" hangingPunct="1">
              <a:lnSpc>
                <a:spcPct val="150000"/>
              </a:lnSpc>
              <a:spcBef>
                <a:spcPct val="0"/>
              </a:spcBef>
              <a:buFont typeface="Wingdings" pitchFamily="2" charset="2"/>
              <a:buNone/>
            </a:pPr>
            <a:r>
              <a:rPr lang="en-US" sz="2000" smtClean="0"/>
              <a:t>     </a:t>
            </a:r>
            <a:r>
              <a:rPr lang="en-US" sz="2000" i="1" smtClean="0"/>
              <a:t>Perilaku konsumen adalah proses keputusan dan aktivitas fisik individu yang terlibat dalam mengevaluasi, mendapatkan, menggunakan, atau memberikan barang dan jasa yang diperolehnya.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0"/>
            <a:ext cx="7239000" cy="357188"/>
          </a:xfrm>
        </p:spPr>
        <p:txBody>
          <a:bodyPr/>
          <a:lstStyle/>
          <a:p>
            <a:pPr eaLnBrk="1" hangingPunct="1"/>
            <a:r>
              <a:rPr lang="en-US" sz="1400" i="1" u="sng" smtClean="0">
                <a:latin typeface="Footlight MT Light" pitchFamily="18" charset="0"/>
              </a:rPr>
              <a:t>ad:</a:t>
            </a:r>
            <a:endParaRPr lang="en-US" sz="1400" smtClean="0"/>
          </a:p>
        </p:txBody>
      </p:sp>
      <p:sp>
        <p:nvSpPr>
          <p:cNvPr id="3" name="Content Placeholder 2"/>
          <p:cNvSpPr>
            <a:spLocks noGrp="1"/>
          </p:cNvSpPr>
          <p:nvPr>
            <p:ph idx="1"/>
          </p:nvPr>
        </p:nvSpPr>
        <p:spPr>
          <a:xfrm>
            <a:off x="214313" y="214313"/>
            <a:ext cx="8715375" cy="5572125"/>
          </a:xfrm>
        </p:spPr>
        <p:txBody>
          <a:bodyPr rtlCol="0">
            <a:noAutofit/>
          </a:bodyPr>
          <a:lstStyle/>
          <a:p>
            <a:pPr marL="514350" indent="-514350" algn="just" eaLnBrk="1" fontAlgn="auto" hangingPunct="1">
              <a:lnSpc>
                <a:spcPct val="150000"/>
              </a:lnSpc>
              <a:spcBef>
                <a:spcPts val="0"/>
              </a:spcBef>
              <a:spcAft>
                <a:spcPts val="0"/>
              </a:spcAft>
              <a:buFont typeface="Wingdings 2" pitchFamily="18" charset="2"/>
              <a:buNone/>
              <a:defRPr/>
            </a:pPr>
            <a:r>
              <a:rPr lang="en-US" sz="1900" dirty="0" smtClean="0">
                <a:latin typeface="Footlight MT Light" pitchFamily="18" charset="0"/>
              </a:rPr>
              <a:t>3.    </a:t>
            </a:r>
            <a:r>
              <a:rPr lang="en-US" sz="1900" dirty="0" err="1" smtClean="0">
                <a:latin typeface="Footlight MT Light" pitchFamily="18" charset="0"/>
              </a:rPr>
              <a:t>Segmentasi</a:t>
            </a:r>
            <a:r>
              <a:rPr lang="en-US" sz="1900" dirty="0" smtClean="0">
                <a:latin typeface="Footlight MT Light" pitchFamily="18" charset="0"/>
              </a:rPr>
              <a:t> </a:t>
            </a:r>
            <a:r>
              <a:rPr lang="en-US" sz="1900" dirty="0" err="1" smtClean="0">
                <a:latin typeface="Footlight MT Light" pitchFamily="18" charset="0"/>
              </a:rPr>
              <a:t>psikografis</a:t>
            </a:r>
            <a:r>
              <a:rPr lang="en-US" sz="1900" dirty="0" smtClean="0">
                <a:latin typeface="Footlight MT Light" pitchFamily="18" charset="0"/>
              </a:rPr>
              <a:t> (</a:t>
            </a:r>
            <a:r>
              <a:rPr lang="en-US" sz="1900" i="1" dirty="0" smtClean="0">
                <a:latin typeface="Footlight MT Light" pitchFamily="18" charset="0"/>
              </a:rPr>
              <a:t>Demographic Segmentation</a:t>
            </a:r>
            <a:r>
              <a:rPr lang="en-US" sz="1900" dirty="0" smtClean="0">
                <a:latin typeface="Footlight MT Light" pitchFamily="18" charset="0"/>
              </a:rPr>
              <a:t>)</a:t>
            </a:r>
          </a:p>
          <a:p>
            <a:pPr marL="514350" indent="-514350" algn="just" eaLnBrk="1" fontAlgn="auto" hangingPunct="1">
              <a:lnSpc>
                <a:spcPct val="150000"/>
              </a:lnSpc>
              <a:spcBef>
                <a:spcPts val="0"/>
              </a:spcBef>
              <a:spcAft>
                <a:spcPts val="0"/>
              </a:spcAft>
              <a:buFont typeface="Wingdings 2" pitchFamily="18" charset="2"/>
              <a:buNone/>
              <a:defRPr/>
            </a:pPr>
            <a:r>
              <a:rPr lang="en-US" sz="1900" dirty="0" smtClean="0">
                <a:latin typeface="Footlight MT Light" pitchFamily="18" charset="0"/>
              </a:rPr>
              <a:t>       </a:t>
            </a:r>
            <a:r>
              <a:rPr lang="en-US" sz="1900" dirty="0" err="1" smtClean="0">
                <a:latin typeface="Footlight MT Light" pitchFamily="18" charset="0"/>
              </a:rPr>
              <a:t>Segmentasi</a:t>
            </a:r>
            <a:r>
              <a:rPr lang="en-US" sz="1900" dirty="0" smtClean="0">
                <a:latin typeface="Footlight MT Light" pitchFamily="18" charset="0"/>
              </a:rPr>
              <a:t> </a:t>
            </a:r>
            <a:r>
              <a:rPr lang="en-US" sz="1900" dirty="0" err="1" smtClean="0">
                <a:latin typeface="Footlight MT Light" pitchFamily="18" charset="0"/>
              </a:rPr>
              <a:t>ini</a:t>
            </a:r>
            <a:r>
              <a:rPr lang="en-US" sz="1900" dirty="0" smtClean="0">
                <a:latin typeface="Footlight MT Light" pitchFamily="18" charset="0"/>
              </a:rPr>
              <a:t> </a:t>
            </a:r>
            <a:r>
              <a:rPr lang="en-US" sz="1900" dirty="0" err="1" smtClean="0">
                <a:latin typeface="Footlight MT Light" pitchFamily="18" charset="0"/>
              </a:rPr>
              <a:t>membedakan</a:t>
            </a:r>
            <a:r>
              <a:rPr lang="en-US" sz="1900" dirty="0" smtClean="0">
                <a:latin typeface="Footlight MT Light" pitchFamily="18" charset="0"/>
              </a:rPr>
              <a:t> </a:t>
            </a:r>
            <a:r>
              <a:rPr lang="en-US" sz="1900" dirty="0" err="1" smtClean="0">
                <a:latin typeface="Footlight MT Light" pitchFamily="18" charset="0"/>
              </a:rPr>
              <a:t>berbagai</a:t>
            </a:r>
            <a:r>
              <a:rPr lang="en-US" sz="1900" dirty="0" smtClean="0">
                <a:latin typeface="Footlight MT Light" pitchFamily="18" charset="0"/>
              </a:rPr>
              <a:t> </a:t>
            </a:r>
            <a:r>
              <a:rPr lang="en-US" sz="1900" dirty="0" err="1" smtClean="0">
                <a:latin typeface="Footlight MT Light" pitchFamily="18" charset="0"/>
              </a:rPr>
              <a:t>macam</a:t>
            </a:r>
            <a:r>
              <a:rPr lang="en-US" sz="1900" dirty="0" smtClean="0">
                <a:latin typeface="Footlight MT Light" pitchFamily="18" charset="0"/>
              </a:rPr>
              <a:t> </a:t>
            </a:r>
            <a:r>
              <a:rPr lang="en-US" sz="1900" dirty="0" err="1" smtClean="0">
                <a:latin typeface="Footlight MT Light" pitchFamily="18" charset="0"/>
              </a:rPr>
              <a:t>kebutuhan</a:t>
            </a:r>
            <a:r>
              <a:rPr lang="en-US" sz="1900" dirty="0" smtClean="0">
                <a:latin typeface="Footlight MT Light" pitchFamily="18" charset="0"/>
              </a:rPr>
              <a:t> </a:t>
            </a:r>
            <a:r>
              <a:rPr lang="en-US" sz="1900" dirty="0" err="1" smtClean="0">
                <a:latin typeface="Footlight MT Light" pitchFamily="18" charset="0"/>
              </a:rPr>
              <a:t>pembeli</a:t>
            </a:r>
            <a:r>
              <a:rPr lang="en-US" sz="1900" dirty="0" smtClean="0">
                <a:latin typeface="Footlight MT Light" pitchFamily="18" charset="0"/>
              </a:rPr>
              <a:t> </a:t>
            </a:r>
            <a:r>
              <a:rPr lang="en-US" sz="1900" dirty="0" err="1" smtClean="0">
                <a:latin typeface="Footlight MT Light" pitchFamily="18" charset="0"/>
              </a:rPr>
              <a:t>adalah</a:t>
            </a:r>
            <a:r>
              <a:rPr lang="en-US" sz="1900" dirty="0" smtClean="0">
                <a:latin typeface="Footlight MT Light" pitchFamily="18" charset="0"/>
              </a:rPr>
              <a:t> </a:t>
            </a:r>
            <a:r>
              <a:rPr lang="en-US" sz="1900" dirty="0" err="1" smtClean="0">
                <a:latin typeface="Footlight MT Light" pitchFamily="18" charset="0"/>
              </a:rPr>
              <a:t>timbul</a:t>
            </a:r>
            <a:r>
              <a:rPr lang="en-US" sz="1900" dirty="0" smtClean="0">
                <a:latin typeface="Footlight MT Light" pitchFamily="18" charset="0"/>
              </a:rPr>
              <a:t> </a:t>
            </a:r>
            <a:r>
              <a:rPr lang="en-US" sz="1900" dirty="0" err="1" smtClean="0">
                <a:latin typeface="Footlight MT Light" pitchFamily="18" charset="0"/>
              </a:rPr>
              <a:t>sebagai</a:t>
            </a:r>
            <a:r>
              <a:rPr lang="en-US" sz="1900" dirty="0" smtClean="0">
                <a:latin typeface="Footlight MT Light" pitchFamily="18" charset="0"/>
              </a:rPr>
              <a:t> </a:t>
            </a:r>
            <a:r>
              <a:rPr lang="en-US" sz="1900" dirty="0" err="1" smtClean="0">
                <a:latin typeface="Footlight MT Light" pitchFamily="18" charset="0"/>
              </a:rPr>
              <a:t>hasil</a:t>
            </a:r>
            <a:r>
              <a:rPr lang="en-US" sz="1900" dirty="0" smtClean="0">
                <a:latin typeface="Footlight MT Light" pitchFamily="18" charset="0"/>
              </a:rPr>
              <a:t> </a:t>
            </a:r>
            <a:r>
              <a:rPr lang="en-US" sz="1900" dirty="0" err="1" smtClean="0">
                <a:latin typeface="Footlight MT Light" pitchFamily="18" charset="0"/>
              </a:rPr>
              <a:t>dari</a:t>
            </a:r>
            <a:r>
              <a:rPr lang="en-US" sz="1900" dirty="0" smtClean="0">
                <a:latin typeface="Footlight MT Light" pitchFamily="18" charset="0"/>
              </a:rPr>
              <a:t> </a:t>
            </a:r>
            <a:r>
              <a:rPr lang="en-US" sz="1900" dirty="0" err="1" smtClean="0">
                <a:latin typeface="Footlight MT Light" pitchFamily="18" charset="0"/>
              </a:rPr>
              <a:t>kenyataan</a:t>
            </a:r>
            <a:r>
              <a:rPr lang="en-US" sz="1900" dirty="0" smtClean="0">
                <a:latin typeface="Footlight MT Light" pitchFamily="18" charset="0"/>
              </a:rPr>
              <a:t> </a:t>
            </a:r>
            <a:r>
              <a:rPr lang="en-US" sz="1900" dirty="0" err="1" smtClean="0">
                <a:latin typeface="Footlight MT Light" pitchFamily="18" charset="0"/>
              </a:rPr>
              <a:t>bahwa</a:t>
            </a:r>
            <a:r>
              <a:rPr lang="en-US" sz="1900" dirty="0" smtClean="0">
                <a:latin typeface="Footlight MT Light" pitchFamily="18" charset="0"/>
              </a:rPr>
              <a:t> </a:t>
            </a:r>
            <a:r>
              <a:rPr lang="en-US" sz="1900" dirty="0" err="1" smtClean="0">
                <a:latin typeface="Footlight MT Light" pitchFamily="18" charset="0"/>
              </a:rPr>
              <a:t>kebutuhan</a:t>
            </a:r>
            <a:r>
              <a:rPr lang="en-US" sz="1900" dirty="0" smtClean="0">
                <a:latin typeface="Footlight MT Light" pitchFamily="18" charset="0"/>
              </a:rPr>
              <a:t> </a:t>
            </a:r>
            <a:r>
              <a:rPr lang="en-US" sz="1900" dirty="0" err="1" smtClean="0">
                <a:latin typeface="Footlight MT Light" pitchFamily="18" charset="0"/>
              </a:rPr>
              <a:t>pembeli</a:t>
            </a:r>
            <a:r>
              <a:rPr lang="en-US" sz="1900" dirty="0" smtClean="0">
                <a:latin typeface="Footlight MT Light" pitchFamily="18" charset="0"/>
              </a:rPr>
              <a:t> </a:t>
            </a:r>
            <a:r>
              <a:rPr lang="en-US" sz="1900" dirty="0" err="1" smtClean="0">
                <a:latin typeface="Footlight MT Light" pitchFamily="18" charset="0"/>
              </a:rPr>
              <a:t>lebih</a:t>
            </a:r>
            <a:r>
              <a:rPr lang="en-US" sz="1900" dirty="0" smtClean="0">
                <a:latin typeface="Footlight MT Light" pitchFamily="18" charset="0"/>
              </a:rPr>
              <a:t> </a:t>
            </a:r>
            <a:r>
              <a:rPr lang="en-US" sz="1900" dirty="0" err="1" smtClean="0">
                <a:latin typeface="Footlight MT Light" pitchFamily="18" charset="0"/>
              </a:rPr>
              <a:t>berbeda</a:t>
            </a:r>
            <a:r>
              <a:rPr lang="en-US" sz="1900" dirty="0" smtClean="0">
                <a:latin typeface="Footlight MT Light" pitchFamily="18" charset="0"/>
              </a:rPr>
              <a:t> </a:t>
            </a:r>
            <a:r>
              <a:rPr lang="en-US" sz="1900" dirty="0" err="1" smtClean="0">
                <a:latin typeface="Footlight MT Light" pitchFamily="18" charset="0"/>
              </a:rPr>
              <a:t>sepanjang</a:t>
            </a:r>
            <a:r>
              <a:rPr lang="en-US" sz="1900" dirty="0" smtClean="0">
                <a:latin typeface="Footlight MT Light" pitchFamily="18" charset="0"/>
              </a:rPr>
              <a:t> </a:t>
            </a:r>
            <a:r>
              <a:rPr lang="en-US" sz="1900" i="1" dirty="0" smtClean="0">
                <a:latin typeface="Footlight MT Light" pitchFamily="18" charset="0"/>
              </a:rPr>
              <a:t>life style</a:t>
            </a:r>
            <a:r>
              <a:rPr lang="en-US" sz="1900" dirty="0" smtClean="0">
                <a:latin typeface="Footlight MT Light" pitchFamily="18" charset="0"/>
              </a:rPr>
              <a:t> </a:t>
            </a:r>
            <a:r>
              <a:rPr lang="en-US" sz="1900" dirty="0" err="1" smtClean="0">
                <a:latin typeface="Footlight MT Light" pitchFamily="18" charset="0"/>
              </a:rPr>
              <a:t>atau</a:t>
            </a:r>
            <a:r>
              <a:rPr lang="en-US" sz="1900" dirty="0" smtClean="0">
                <a:latin typeface="Footlight MT Light" pitchFamily="18" charset="0"/>
              </a:rPr>
              <a:t> </a:t>
            </a:r>
            <a:r>
              <a:rPr lang="en-US" sz="1900" i="1" dirty="0" smtClean="0">
                <a:latin typeface="Footlight MT Light" pitchFamily="18" charset="0"/>
              </a:rPr>
              <a:t>personality life </a:t>
            </a:r>
            <a:r>
              <a:rPr lang="en-US" sz="1900" dirty="0" err="1" smtClean="0">
                <a:latin typeface="Footlight MT Light" pitchFamily="18" charset="0"/>
              </a:rPr>
              <a:t>daripada</a:t>
            </a:r>
            <a:r>
              <a:rPr lang="en-US" sz="1900" dirty="0" smtClean="0">
                <a:latin typeface="Footlight MT Light" pitchFamily="18" charset="0"/>
              </a:rPr>
              <a:t> </a:t>
            </a:r>
            <a:r>
              <a:rPr lang="en-US" sz="1900" i="1" dirty="0" smtClean="0">
                <a:latin typeface="Footlight MT Light" pitchFamily="18" charset="0"/>
              </a:rPr>
              <a:t>demographic lives.</a:t>
            </a:r>
            <a:r>
              <a:rPr lang="en-US" sz="1900" dirty="0" smtClean="0">
                <a:latin typeface="Footlight MT Light" pitchFamily="18" charset="0"/>
              </a:rPr>
              <a:t>        </a:t>
            </a:r>
          </a:p>
          <a:p>
            <a:pPr marL="514350" indent="-514350" algn="just" eaLnBrk="1" fontAlgn="auto" hangingPunct="1">
              <a:lnSpc>
                <a:spcPct val="150000"/>
              </a:lnSpc>
              <a:spcBef>
                <a:spcPts val="0"/>
              </a:spcBef>
              <a:spcAft>
                <a:spcPts val="0"/>
              </a:spcAft>
              <a:buFont typeface="Wingdings 2" pitchFamily="18" charset="2"/>
              <a:buNone/>
              <a:defRPr/>
            </a:pPr>
            <a:r>
              <a:rPr lang="en-US" sz="1900" dirty="0" smtClean="0">
                <a:latin typeface="Footlight MT Light" pitchFamily="18" charset="0"/>
              </a:rPr>
              <a:t>      Para </a:t>
            </a:r>
            <a:r>
              <a:rPr lang="en-US" sz="1900" dirty="0" err="1" smtClean="0">
                <a:latin typeface="Footlight MT Light" pitchFamily="18" charset="0"/>
              </a:rPr>
              <a:t>konsumen</a:t>
            </a:r>
            <a:r>
              <a:rPr lang="en-US" sz="1900" dirty="0" smtClean="0">
                <a:latin typeface="Footlight MT Light" pitchFamily="18" charset="0"/>
              </a:rPr>
              <a:t> </a:t>
            </a:r>
            <a:r>
              <a:rPr lang="en-US" sz="1900" dirty="0" err="1" smtClean="0">
                <a:latin typeface="Footlight MT Light" pitchFamily="18" charset="0"/>
              </a:rPr>
              <a:t>dibagi</a:t>
            </a:r>
            <a:r>
              <a:rPr lang="en-US" sz="1900" dirty="0" smtClean="0">
                <a:latin typeface="Footlight MT Light" pitchFamily="18" charset="0"/>
              </a:rPr>
              <a:t> </a:t>
            </a:r>
            <a:r>
              <a:rPr lang="en-US" sz="1900" dirty="0" err="1" smtClean="0">
                <a:latin typeface="Footlight MT Light" pitchFamily="18" charset="0"/>
              </a:rPr>
              <a:t>dalam</a:t>
            </a:r>
            <a:r>
              <a:rPr lang="en-US" sz="1900" dirty="0" smtClean="0">
                <a:latin typeface="Footlight MT Light" pitchFamily="18" charset="0"/>
              </a:rPr>
              <a:t> </a:t>
            </a:r>
            <a:r>
              <a:rPr lang="en-US" sz="1900" dirty="0" err="1" smtClean="0">
                <a:latin typeface="Footlight MT Light" pitchFamily="18" charset="0"/>
              </a:rPr>
              <a:t>beberapa</a:t>
            </a:r>
            <a:r>
              <a:rPr lang="en-US" sz="1900" dirty="0" smtClean="0">
                <a:latin typeface="Footlight MT Light" pitchFamily="18" charset="0"/>
              </a:rPr>
              <a:t> </a:t>
            </a:r>
            <a:r>
              <a:rPr lang="en-US" sz="1900" dirty="0" err="1" smtClean="0">
                <a:latin typeface="Footlight MT Light" pitchFamily="18" charset="0"/>
              </a:rPr>
              <a:t>kelompok</a:t>
            </a:r>
            <a:r>
              <a:rPr lang="en-US" sz="1900" dirty="0" smtClean="0">
                <a:latin typeface="Footlight MT Light" pitchFamily="18" charset="0"/>
              </a:rPr>
              <a:t>:</a:t>
            </a:r>
          </a:p>
          <a:p>
            <a:pPr marL="2152650" indent="-2152650" algn="just" eaLnBrk="1" fontAlgn="auto" hangingPunct="1">
              <a:lnSpc>
                <a:spcPct val="150000"/>
              </a:lnSpc>
              <a:spcBef>
                <a:spcPts val="0"/>
              </a:spcBef>
              <a:spcAft>
                <a:spcPts val="0"/>
              </a:spcAft>
              <a:buFont typeface="Wingdings 2" pitchFamily="18" charset="2"/>
              <a:buNone/>
              <a:defRPr/>
            </a:pPr>
            <a:r>
              <a:rPr lang="en-US" sz="1900" dirty="0" smtClean="0">
                <a:latin typeface="Footlight MT Light" pitchFamily="18" charset="0"/>
              </a:rPr>
              <a:t>        a) </a:t>
            </a:r>
            <a:r>
              <a:rPr lang="en-US" sz="1900" i="1" dirty="0" smtClean="0">
                <a:latin typeface="Footlight MT Light" pitchFamily="18" charset="0"/>
              </a:rPr>
              <a:t>Swingers  :   </a:t>
            </a:r>
            <a:r>
              <a:rPr lang="en-US" sz="1900" dirty="0" err="1" smtClean="0">
                <a:latin typeface="Footlight MT Light" pitchFamily="18" charset="0"/>
              </a:rPr>
              <a:t>mereka</a:t>
            </a:r>
            <a:r>
              <a:rPr lang="en-US" sz="1900" dirty="0" smtClean="0">
                <a:latin typeface="Footlight MT Light" pitchFamily="18" charset="0"/>
              </a:rPr>
              <a:t> yang </a:t>
            </a:r>
            <a:r>
              <a:rPr lang="en-US" sz="1900" dirty="0" err="1" smtClean="0">
                <a:latin typeface="Footlight MT Light" pitchFamily="18" charset="0"/>
              </a:rPr>
              <a:t>selalu</a:t>
            </a:r>
            <a:r>
              <a:rPr lang="en-US" sz="1900" dirty="0" smtClean="0">
                <a:latin typeface="Footlight MT Light" pitchFamily="18" charset="0"/>
              </a:rPr>
              <a:t> </a:t>
            </a:r>
            <a:r>
              <a:rPr lang="en-US" sz="1900" dirty="0" err="1" smtClean="0">
                <a:latin typeface="Footlight MT Light" pitchFamily="18" charset="0"/>
              </a:rPr>
              <a:t>mencari</a:t>
            </a:r>
            <a:r>
              <a:rPr lang="en-US" sz="1900" dirty="0" smtClean="0">
                <a:latin typeface="Footlight MT Light" pitchFamily="18" charset="0"/>
              </a:rPr>
              <a:t> </a:t>
            </a:r>
            <a:r>
              <a:rPr lang="en-US" sz="1900" dirty="0" err="1" smtClean="0">
                <a:latin typeface="Footlight MT Light" pitchFamily="18" charset="0"/>
              </a:rPr>
              <a:t>barang</a:t>
            </a:r>
            <a:r>
              <a:rPr lang="en-US" sz="1900" dirty="0" smtClean="0">
                <a:latin typeface="Footlight MT Light" pitchFamily="18" charset="0"/>
              </a:rPr>
              <a:t> yang </a:t>
            </a:r>
            <a:r>
              <a:rPr lang="en-US" sz="1900" dirty="0" err="1" smtClean="0">
                <a:latin typeface="Footlight MT Light" pitchFamily="18" charset="0"/>
              </a:rPr>
              <a:t>mutakhir</a:t>
            </a:r>
            <a:r>
              <a:rPr lang="en-US" sz="1900" dirty="0" smtClean="0">
                <a:latin typeface="Footlight MT Light" pitchFamily="18" charset="0"/>
              </a:rPr>
              <a:t> (</a:t>
            </a:r>
            <a:r>
              <a:rPr lang="en-US" sz="1900" i="1" dirty="0" smtClean="0">
                <a:latin typeface="Footlight MT Light" pitchFamily="18" charset="0"/>
              </a:rPr>
              <a:t>up to date</a:t>
            </a:r>
            <a:r>
              <a:rPr lang="en-US" sz="1900" dirty="0" smtClean="0">
                <a:latin typeface="Footlight MT Light" pitchFamily="18" charset="0"/>
              </a:rPr>
              <a:t>) </a:t>
            </a:r>
            <a:r>
              <a:rPr lang="en-US" sz="1900" dirty="0" err="1" smtClean="0">
                <a:latin typeface="Footlight MT Light" pitchFamily="18" charset="0"/>
              </a:rPr>
              <a:t>dan</a:t>
            </a:r>
            <a:r>
              <a:rPr lang="en-US" sz="1900" dirty="0" smtClean="0">
                <a:latin typeface="Footlight MT Light" pitchFamily="18" charset="0"/>
              </a:rPr>
              <a:t> </a:t>
            </a:r>
            <a:r>
              <a:rPr lang="en-US" sz="1900" dirty="0" err="1" smtClean="0">
                <a:latin typeface="Footlight MT Light" pitchFamily="18" charset="0"/>
              </a:rPr>
              <a:t>gerak</a:t>
            </a:r>
            <a:r>
              <a:rPr lang="en-US" sz="1900" dirty="0" smtClean="0">
                <a:latin typeface="Footlight MT Light" pitchFamily="18" charset="0"/>
              </a:rPr>
              <a:t> </a:t>
            </a:r>
            <a:r>
              <a:rPr lang="en-US" sz="1900" dirty="0" err="1" smtClean="0">
                <a:latin typeface="Footlight MT Light" pitchFamily="18" charset="0"/>
              </a:rPr>
              <a:t>cepat</a:t>
            </a:r>
            <a:r>
              <a:rPr lang="en-US" sz="1900" dirty="0" smtClean="0">
                <a:latin typeface="Footlight MT Light" pitchFamily="18" charset="0"/>
              </a:rPr>
              <a:t>, </a:t>
            </a:r>
            <a:r>
              <a:rPr lang="en-US" sz="1900" dirty="0" err="1" smtClean="0">
                <a:latin typeface="Footlight MT Light" pitchFamily="18" charset="0"/>
              </a:rPr>
              <a:t>cara</a:t>
            </a:r>
            <a:r>
              <a:rPr lang="en-US" sz="1900" dirty="0" smtClean="0">
                <a:latin typeface="Footlight MT Light" pitchFamily="18" charset="0"/>
              </a:rPr>
              <a:t> </a:t>
            </a:r>
            <a:r>
              <a:rPr lang="en-US" sz="1900" dirty="0" err="1" smtClean="0">
                <a:latin typeface="Footlight MT Light" pitchFamily="18" charset="0"/>
              </a:rPr>
              <a:t>hidup</a:t>
            </a:r>
            <a:r>
              <a:rPr lang="en-US" sz="1900" dirty="0" smtClean="0">
                <a:latin typeface="Footlight MT Light" pitchFamily="18" charset="0"/>
              </a:rPr>
              <a:t> </a:t>
            </a:r>
            <a:r>
              <a:rPr lang="en-US" sz="1900" dirty="0" err="1" smtClean="0">
                <a:latin typeface="Footlight MT Light" pitchFamily="18" charset="0"/>
              </a:rPr>
              <a:t>mereka</a:t>
            </a:r>
            <a:r>
              <a:rPr lang="en-US" sz="1900" dirty="0" smtClean="0">
                <a:latin typeface="Footlight MT Light" pitchFamily="18" charset="0"/>
              </a:rPr>
              <a:t> </a:t>
            </a:r>
            <a:r>
              <a:rPr lang="en-US" sz="1900" dirty="0" err="1" smtClean="0">
                <a:latin typeface="Footlight MT Light" pitchFamily="18" charset="0"/>
              </a:rPr>
              <a:t>adalah</a:t>
            </a:r>
            <a:r>
              <a:rPr lang="en-US" sz="1900" dirty="0" smtClean="0">
                <a:latin typeface="Footlight MT Light" pitchFamily="18" charset="0"/>
              </a:rPr>
              <a:t> </a:t>
            </a:r>
            <a:r>
              <a:rPr lang="en-US" sz="1900" dirty="0" err="1" smtClean="0">
                <a:latin typeface="Footlight MT Light" pitchFamily="18" charset="0"/>
              </a:rPr>
              <a:t>mementingkan</a:t>
            </a:r>
            <a:r>
              <a:rPr lang="en-US" sz="1900" dirty="0" smtClean="0">
                <a:latin typeface="Footlight MT Light" pitchFamily="18" charset="0"/>
              </a:rPr>
              <a:t> </a:t>
            </a:r>
            <a:r>
              <a:rPr lang="en-US" sz="1900" dirty="0" err="1" smtClean="0">
                <a:latin typeface="Footlight MT Light" pitchFamily="18" charset="0"/>
              </a:rPr>
              <a:t>kesenangan</a:t>
            </a:r>
            <a:r>
              <a:rPr lang="en-US" sz="1900" dirty="0" smtClean="0">
                <a:latin typeface="Footlight MT Light" pitchFamily="18" charset="0"/>
              </a:rPr>
              <a:t>. (</a:t>
            </a:r>
            <a:r>
              <a:rPr lang="en-US" sz="1900" dirty="0" err="1" smtClean="0">
                <a:latin typeface="Footlight MT Light" pitchFamily="18" charset="0"/>
              </a:rPr>
              <a:t>gaya</a:t>
            </a:r>
            <a:r>
              <a:rPr lang="en-US" sz="1900" dirty="0" smtClean="0">
                <a:latin typeface="Footlight MT Light" pitchFamily="18" charset="0"/>
              </a:rPr>
              <a:t> </a:t>
            </a:r>
            <a:r>
              <a:rPr lang="en-US" sz="1900" dirty="0" err="1" smtClean="0">
                <a:latin typeface="Footlight MT Light" pitchFamily="18" charset="0"/>
              </a:rPr>
              <a:t>hidup</a:t>
            </a:r>
            <a:r>
              <a:rPr lang="en-US" sz="1900" dirty="0" smtClean="0">
                <a:latin typeface="Footlight MT Light" pitchFamily="18" charset="0"/>
              </a:rPr>
              <a:t>)</a:t>
            </a:r>
          </a:p>
          <a:p>
            <a:pPr marL="2152650" indent="-2152650" algn="just" eaLnBrk="1" fontAlgn="auto" hangingPunct="1">
              <a:lnSpc>
                <a:spcPct val="150000"/>
              </a:lnSpc>
              <a:spcBef>
                <a:spcPts val="0"/>
              </a:spcBef>
              <a:spcAft>
                <a:spcPts val="0"/>
              </a:spcAft>
              <a:buFont typeface="Wingdings 2" pitchFamily="18" charset="2"/>
              <a:buNone/>
              <a:defRPr/>
            </a:pPr>
            <a:r>
              <a:rPr lang="en-US" sz="1900" dirty="0" smtClean="0">
                <a:latin typeface="Footlight MT Light" pitchFamily="18" charset="0"/>
              </a:rPr>
              <a:t>        b) </a:t>
            </a:r>
            <a:r>
              <a:rPr lang="en-US" sz="1900" i="1" dirty="0" smtClean="0">
                <a:latin typeface="Footlight MT Light" pitchFamily="18" charset="0"/>
              </a:rPr>
              <a:t>Seekers   : </a:t>
            </a:r>
            <a:r>
              <a:rPr lang="en-US" sz="1900" dirty="0" err="1" smtClean="0">
                <a:latin typeface="Footlight MT Light" pitchFamily="18" charset="0"/>
              </a:rPr>
              <a:t>Kelompok</a:t>
            </a:r>
            <a:r>
              <a:rPr lang="en-US" sz="1900" dirty="0" smtClean="0">
                <a:latin typeface="Footlight MT Light" pitchFamily="18" charset="0"/>
              </a:rPr>
              <a:t> </a:t>
            </a:r>
            <a:r>
              <a:rPr lang="en-US" sz="1900" dirty="0" err="1" smtClean="0">
                <a:latin typeface="Footlight MT Light" pitchFamily="18" charset="0"/>
              </a:rPr>
              <a:t>yg</a:t>
            </a:r>
            <a:r>
              <a:rPr lang="en-US" sz="1900" dirty="0" smtClean="0">
                <a:latin typeface="Footlight MT Light" pitchFamily="18" charset="0"/>
              </a:rPr>
              <a:t> </a:t>
            </a:r>
            <a:r>
              <a:rPr lang="en-US" sz="1900" dirty="0" err="1" smtClean="0">
                <a:latin typeface="Footlight MT Light" pitchFamily="18" charset="0"/>
              </a:rPr>
              <a:t>selalu</a:t>
            </a:r>
            <a:r>
              <a:rPr lang="en-US" sz="1900" dirty="0" smtClean="0">
                <a:latin typeface="Footlight MT Light" pitchFamily="18" charset="0"/>
              </a:rPr>
              <a:t> </a:t>
            </a:r>
            <a:r>
              <a:rPr lang="en-US" sz="1900" dirty="0" err="1" smtClean="0">
                <a:latin typeface="Footlight MT Light" pitchFamily="18" charset="0"/>
              </a:rPr>
              <a:t>membeli</a:t>
            </a:r>
            <a:r>
              <a:rPr lang="en-US" sz="1900" dirty="0" smtClean="0">
                <a:latin typeface="Footlight MT Light" pitchFamily="18" charset="0"/>
              </a:rPr>
              <a:t> </a:t>
            </a:r>
            <a:r>
              <a:rPr lang="en-US" sz="1900" dirty="0" err="1" smtClean="0">
                <a:latin typeface="Footlight MT Light" pitchFamily="18" charset="0"/>
              </a:rPr>
              <a:t>barang-barang</a:t>
            </a:r>
            <a:r>
              <a:rPr lang="en-US" sz="1900" dirty="0" smtClean="0">
                <a:latin typeface="Footlight MT Light" pitchFamily="18" charset="0"/>
              </a:rPr>
              <a:t> </a:t>
            </a:r>
            <a:r>
              <a:rPr lang="en-US" sz="1900" dirty="0" err="1" smtClean="0">
                <a:latin typeface="Footlight MT Light" pitchFamily="18" charset="0"/>
              </a:rPr>
              <a:t>yg</a:t>
            </a:r>
            <a:r>
              <a:rPr lang="en-US" sz="1900" dirty="0" smtClean="0">
                <a:latin typeface="Footlight MT Light" pitchFamily="18" charset="0"/>
              </a:rPr>
              <a:t> </a:t>
            </a:r>
            <a:r>
              <a:rPr lang="en-US" sz="1900" dirty="0" err="1" smtClean="0">
                <a:latin typeface="Footlight MT Light" pitchFamily="18" charset="0"/>
              </a:rPr>
              <a:t>dpt</a:t>
            </a:r>
            <a:r>
              <a:rPr lang="en-US" sz="1900" dirty="0" smtClean="0">
                <a:latin typeface="Footlight MT Light" pitchFamily="18" charset="0"/>
              </a:rPr>
              <a:t> </a:t>
            </a:r>
            <a:r>
              <a:rPr lang="en-US" sz="1900" dirty="0" err="1" smtClean="0">
                <a:latin typeface="Footlight MT Light" pitchFamily="18" charset="0"/>
              </a:rPr>
              <a:t>mencerminkan</a:t>
            </a:r>
            <a:r>
              <a:rPr lang="en-US" sz="1900" dirty="0" smtClean="0">
                <a:latin typeface="Footlight MT Light" pitchFamily="18" charset="0"/>
              </a:rPr>
              <a:t> </a:t>
            </a:r>
            <a:r>
              <a:rPr lang="en-US" sz="1900" dirty="0" err="1" smtClean="0">
                <a:latin typeface="Footlight MT Light" pitchFamily="18" charset="0"/>
              </a:rPr>
              <a:t>kedudukan</a:t>
            </a:r>
            <a:r>
              <a:rPr lang="en-US" sz="1900" dirty="0" smtClean="0">
                <a:latin typeface="Footlight MT Light" pitchFamily="18" charset="0"/>
              </a:rPr>
              <a:t> </a:t>
            </a:r>
            <a:r>
              <a:rPr lang="en-US" sz="1900" dirty="0" err="1" smtClean="0">
                <a:latin typeface="Footlight MT Light" pitchFamily="18" charset="0"/>
              </a:rPr>
              <a:t>mereka</a:t>
            </a:r>
            <a:r>
              <a:rPr lang="en-US" sz="1900" dirty="0" smtClean="0">
                <a:latin typeface="Footlight MT Light" pitchFamily="18" charset="0"/>
              </a:rPr>
              <a:t> yang </a:t>
            </a:r>
            <a:r>
              <a:rPr lang="en-US" sz="1900" dirty="0" err="1" smtClean="0">
                <a:latin typeface="Footlight MT Light" pitchFamily="18" charset="0"/>
              </a:rPr>
              <a:t>tinggi</a:t>
            </a:r>
            <a:r>
              <a:rPr lang="en-US" sz="1900" dirty="0" smtClean="0">
                <a:latin typeface="Footlight MT Light" pitchFamily="18" charset="0"/>
              </a:rPr>
              <a:t> </a:t>
            </a:r>
            <a:r>
              <a:rPr lang="en-US" sz="1900" dirty="0" err="1" smtClean="0">
                <a:latin typeface="Footlight MT Light" pitchFamily="18" charset="0"/>
              </a:rPr>
              <a:t>di</a:t>
            </a:r>
            <a:r>
              <a:rPr lang="en-US" sz="1900" dirty="0" smtClean="0">
                <a:latin typeface="Footlight MT Light" pitchFamily="18" charset="0"/>
              </a:rPr>
              <a:t> </a:t>
            </a:r>
            <a:r>
              <a:rPr lang="en-US" sz="1900" dirty="0" err="1" smtClean="0">
                <a:latin typeface="Footlight MT Light" pitchFamily="18" charset="0"/>
              </a:rPr>
              <a:t>masyarakat</a:t>
            </a:r>
            <a:r>
              <a:rPr lang="en-US" sz="1900" dirty="0" smtClean="0">
                <a:latin typeface="Footlight MT Light" pitchFamily="18" charset="0"/>
              </a:rPr>
              <a:t>. (</a:t>
            </a:r>
            <a:r>
              <a:rPr lang="en-US" sz="1900" dirty="0" err="1" smtClean="0">
                <a:latin typeface="Footlight MT Light" pitchFamily="18" charset="0"/>
              </a:rPr>
              <a:t>kelas</a:t>
            </a:r>
            <a:r>
              <a:rPr lang="en-US" sz="1900" dirty="0" smtClean="0">
                <a:latin typeface="Footlight MT Light" pitchFamily="18" charset="0"/>
              </a:rPr>
              <a:t> </a:t>
            </a:r>
            <a:r>
              <a:rPr lang="en-US" sz="1900" dirty="0" err="1" smtClean="0">
                <a:latin typeface="Footlight MT Light" pitchFamily="18" charset="0"/>
              </a:rPr>
              <a:t>sosial</a:t>
            </a:r>
            <a:r>
              <a:rPr lang="en-US" sz="1900" dirty="0" smtClean="0">
                <a:latin typeface="Footlight MT Light" pitchFamily="18" charset="0"/>
              </a:rPr>
              <a:t>)</a:t>
            </a:r>
          </a:p>
          <a:p>
            <a:pPr marL="2152650" indent="-2152650" algn="just" eaLnBrk="1" fontAlgn="auto" hangingPunct="1">
              <a:lnSpc>
                <a:spcPct val="150000"/>
              </a:lnSpc>
              <a:spcBef>
                <a:spcPts val="0"/>
              </a:spcBef>
              <a:spcAft>
                <a:spcPts val="0"/>
              </a:spcAft>
              <a:buFont typeface="Wingdings 2" pitchFamily="18" charset="2"/>
              <a:buNone/>
              <a:defRPr/>
            </a:pPr>
            <a:r>
              <a:rPr lang="en-US" sz="1900" dirty="0" smtClean="0">
                <a:latin typeface="Footlight MT Light" pitchFamily="18" charset="0"/>
              </a:rPr>
              <a:t>        c) </a:t>
            </a:r>
            <a:r>
              <a:rPr lang="en-US" sz="1900" i="1" dirty="0" smtClean="0">
                <a:latin typeface="Footlight MT Light" pitchFamily="18" charset="0"/>
              </a:rPr>
              <a:t>Plain Joes :  </a:t>
            </a:r>
            <a:r>
              <a:rPr lang="en-US" sz="1900" dirty="0" err="1" smtClean="0">
                <a:latin typeface="Footlight MT Light" pitchFamily="18" charset="0"/>
              </a:rPr>
              <a:t>Kelompok</a:t>
            </a:r>
            <a:r>
              <a:rPr lang="en-US" sz="1900" dirty="0" smtClean="0">
                <a:latin typeface="Footlight MT Light" pitchFamily="18" charset="0"/>
              </a:rPr>
              <a:t> yang </a:t>
            </a:r>
            <a:r>
              <a:rPr lang="en-US" sz="1900" dirty="0" err="1" smtClean="0">
                <a:latin typeface="Footlight MT Light" pitchFamily="18" charset="0"/>
              </a:rPr>
              <a:t>selalu</a:t>
            </a:r>
            <a:r>
              <a:rPr lang="en-US" sz="1900" dirty="0" smtClean="0">
                <a:latin typeface="Footlight MT Light" pitchFamily="18" charset="0"/>
              </a:rPr>
              <a:t> </a:t>
            </a:r>
            <a:r>
              <a:rPr lang="en-US" sz="1900" dirty="0" err="1" smtClean="0">
                <a:latin typeface="Footlight MT Light" pitchFamily="18" charset="0"/>
              </a:rPr>
              <a:t>mencari</a:t>
            </a:r>
            <a:r>
              <a:rPr lang="en-US" sz="1900" dirty="0" smtClean="0">
                <a:latin typeface="Footlight MT Light" pitchFamily="18" charset="0"/>
              </a:rPr>
              <a:t> </a:t>
            </a:r>
            <a:r>
              <a:rPr lang="en-US" sz="1900" dirty="0" err="1" smtClean="0">
                <a:latin typeface="Footlight MT Light" pitchFamily="18" charset="0"/>
              </a:rPr>
              <a:t>barang-barang</a:t>
            </a:r>
            <a:r>
              <a:rPr lang="en-US" sz="1900" dirty="0" smtClean="0">
                <a:latin typeface="Footlight MT Light" pitchFamily="18" charset="0"/>
              </a:rPr>
              <a:t> yang </a:t>
            </a:r>
            <a:r>
              <a:rPr lang="en-US" sz="1900" dirty="0" err="1" smtClean="0">
                <a:latin typeface="Footlight MT Light" pitchFamily="18" charset="0"/>
              </a:rPr>
              <a:t>biasa</a:t>
            </a:r>
            <a:r>
              <a:rPr lang="en-US" sz="1900" dirty="0" smtClean="0">
                <a:latin typeface="Footlight MT Light" pitchFamily="18" charset="0"/>
              </a:rPr>
              <a:t>, yang </a:t>
            </a:r>
            <a:r>
              <a:rPr lang="en-US" sz="1900" dirty="0" err="1" smtClean="0">
                <a:latin typeface="Footlight MT Light" pitchFamily="18" charset="0"/>
              </a:rPr>
              <a:t>tidak</a:t>
            </a:r>
            <a:r>
              <a:rPr lang="en-US" sz="1900" dirty="0" smtClean="0">
                <a:latin typeface="Footlight MT Light" pitchFamily="18" charset="0"/>
              </a:rPr>
              <a:t> </a:t>
            </a:r>
            <a:r>
              <a:rPr lang="en-US" sz="1900" dirty="0" err="1" smtClean="0">
                <a:latin typeface="Footlight MT Light" pitchFamily="18" charset="0"/>
              </a:rPr>
              <a:t>mencolok</a:t>
            </a:r>
            <a:r>
              <a:rPr lang="en-US" sz="1900" dirty="0" smtClean="0">
                <a:latin typeface="Footlight MT Light" pitchFamily="18" charset="0"/>
              </a:rPr>
              <a:t> </a:t>
            </a:r>
            <a:r>
              <a:rPr lang="en-US" sz="1900" dirty="0" err="1" smtClean="0">
                <a:latin typeface="Footlight MT Light" pitchFamily="18" charset="0"/>
              </a:rPr>
              <a:t>mata</a:t>
            </a:r>
            <a:r>
              <a:rPr lang="en-US" sz="1900" dirty="0" smtClean="0">
                <a:latin typeface="Footlight MT Light" pitchFamily="18" charset="0"/>
              </a:rPr>
              <a:t>, </a:t>
            </a:r>
            <a:r>
              <a:rPr lang="en-US" sz="1900" dirty="0" err="1" smtClean="0">
                <a:latin typeface="Footlight MT Light" pitchFamily="18" charset="0"/>
              </a:rPr>
              <a:t>akan</a:t>
            </a:r>
            <a:r>
              <a:rPr lang="en-US" sz="1900" dirty="0" smtClean="0">
                <a:latin typeface="Footlight MT Light" pitchFamily="18" charset="0"/>
              </a:rPr>
              <a:t> </a:t>
            </a:r>
            <a:r>
              <a:rPr lang="en-US" sz="1900" dirty="0" err="1" smtClean="0">
                <a:latin typeface="Footlight MT Light" pitchFamily="18" charset="0"/>
              </a:rPr>
              <a:t>tetapi</a:t>
            </a:r>
            <a:r>
              <a:rPr lang="en-US" sz="1900" dirty="0" smtClean="0">
                <a:latin typeface="Footlight MT Light" pitchFamily="18" charset="0"/>
              </a:rPr>
              <a:t> </a:t>
            </a:r>
            <a:r>
              <a:rPr lang="en-US" sz="1900" dirty="0" err="1" smtClean="0">
                <a:latin typeface="Footlight MT Light" pitchFamily="18" charset="0"/>
              </a:rPr>
              <a:t>dapat</a:t>
            </a:r>
            <a:r>
              <a:rPr lang="en-US" sz="1900" dirty="0" smtClean="0">
                <a:latin typeface="Footlight MT Light" pitchFamily="18" charset="0"/>
              </a:rPr>
              <a:t> </a:t>
            </a:r>
            <a:r>
              <a:rPr lang="en-US" sz="1900" dirty="0" err="1" smtClean="0">
                <a:latin typeface="Footlight MT Light" pitchFamily="18" charset="0"/>
              </a:rPr>
              <a:t>memenuhi</a:t>
            </a:r>
            <a:r>
              <a:rPr lang="en-US" sz="1900" dirty="0" smtClean="0">
                <a:latin typeface="Footlight MT Light" pitchFamily="18" charset="0"/>
              </a:rPr>
              <a:t> </a:t>
            </a:r>
            <a:r>
              <a:rPr lang="en-US" sz="1900" dirty="0" err="1" smtClean="0">
                <a:latin typeface="Footlight MT Light" pitchFamily="18" charset="0"/>
              </a:rPr>
              <a:t>kebutuhan</a:t>
            </a:r>
            <a:r>
              <a:rPr lang="en-US" sz="1900" dirty="0" smtClean="0">
                <a:latin typeface="Footlight MT Light" pitchFamily="18" charset="0"/>
              </a:rPr>
              <a:t>.</a:t>
            </a:r>
            <a:r>
              <a:rPr lang="en-US" sz="1900" i="1" dirty="0" smtClean="0">
                <a:latin typeface="Footlight MT Light" pitchFamily="18" charset="0"/>
              </a:rPr>
              <a:t> </a:t>
            </a:r>
          </a:p>
          <a:p>
            <a:pPr marL="514350" indent="-514350" algn="just" eaLnBrk="1" fontAlgn="auto" hangingPunct="1">
              <a:lnSpc>
                <a:spcPct val="150000"/>
              </a:lnSpc>
              <a:spcBef>
                <a:spcPts val="0"/>
              </a:spcBef>
              <a:spcAft>
                <a:spcPts val="0"/>
              </a:spcAft>
              <a:buFont typeface="Wingdings 2" pitchFamily="18" charset="2"/>
              <a:buNone/>
              <a:defRPr/>
            </a:pPr>
            <a:r>
              <a:rPr lang="en-US" sz="1900" dirty="0" smtClean="0">
                <a:latin typeface="Footlight MT Light" pitchFamily="18" charset="0"/>
              </a:rPr>
              <a:t>4.  </a:t>
            </a:r>
            <a:r>
              <a:rPr lang="en-US" sz="1900" dirty="0" err="1" smtClean="0">
                <a:latin typeface="Footlight MT Light" pitchFamily="18" charset="0"/>
              </a:rPr>
              <a:t>Segmentasi</a:t>
            </a:r>
            <a:r>
              <a:rPr lang="en-US" sz="1900" dirty="0" smtClean="0">
                <a:latin typeface="Footlight MT Light" pitchFamily="18" charset="0"/>
              </a:rPr>
              <a:t> </a:t>
            </a:r>
            <a:r>
              <a:rPr lang="en-US" sz="1900" dirty="0" err="1" smtClean="0">
                <a:latin typeface="Footlight MT Light" pitchFamily="18" charset="0"/>
              </a:rPr>
              <a:t>perilaku</a:t>
            </a:r>
            <a:r>
              <a:rPr lang="en-US" sz="1900" dirty="0" smtClean="0">
                <a:latin typeface="Footlight MT Light" pitchFamily="18" charset="0"/>
              </a:rPr>
              <a:t> (</a:t>
            </a:r>
            <a:r>
              <a:rPr lang="en-US" sz="1900" i="1" dirty="0" err="1" smtClean="0">
                <a:latin typeface="Footlight MT Light" pitchFamily="18" charset="0"/>
              </a:rPr>
              <a:t>Behaviour</a:t>
            </a:r>
            <a:r>
              <a:rPr lang="en-US" sz="1900" i="1" dirty="0" smtClean="0">
                <a:latin typeface="Footlight MT Light" pitchFamily="18" charset="0"/>
              </a:rPr>
              <a:t> Segmentation</a:t>
            </a:r>
            <a:r>
              <a:rPr lang="en-US" sz="1900" dirty="0" smtClean="0">
                <a:latin typeface="Footlight MT Light" pitchFamily="18" charset="0"/>
              </a:rPr>
              <a:t>)</a:t>
            </a:r>
          </a:p>
          <a:p>
            <a:pPr marL="266700" indent="-266700" algn="just" eaLnBrk="1" fontAlgn="auto" hangingPunct="1">
              <a:lnSpc>
                <a:spcPct val="150000"/>
              </a:lnSpc>
              <a:spcBef>
                <a:spcPts val="0"/>
              </a:spcBef>
              <a:spcAft>
                <a:spcPts val="0"/>
              </a:spcAft>
              <a:buFont typeface="Wingdings 2" pitchFamily="18" charset="2"/>
              <a:buNone/>
              <a:defRPr/>
            </a:pPr>
            <a:r>
              <a:rPr lang="en-US" sz="1900" dirty="0" smtClean="0"/>
              <a:t>     </a:t>
            </a:r>
            <a:r>
              <a:rPr lang="en-US" sz="1900" dirty="0" err="1" smtClean="0">
                <a:latin typeface="Footlight MT Light" pitchFamily="18" charset="0"/>
              </a:rPr>
              <a:t>Konsumen</a:t>
            </a:r>
            <a:r>
              <a:rPr lang="en-US" sz="1900" dirty="0" smtClean="0">
                <a:latin typeface="Footlight MT Light" pitchFamily="18" charset="0"/>
              </a:rPr>
              <a:t> </a:t>
            </a:r>
            <a:r>
              <a:rPr lang="en-US" sz="1900" dirty="0" err="1" smtClean="0">
                <a:latin typeface="Footlight MT Light" pitchFamily="18" charset="0"/>
              </a:rPr>
              <a:t>dibagi</a:t>
            </a:r>
            <a:r>
              <a:rPr lang="en-US" sz="1900" dirty="0" smtClean="0">
                <a:latin typeface="Footlight MT Light" pitchFamily="18" charset="0"/>
              </a:rPr>
              <a:t> </a:t>
            </a:r>
            <a:r>
              <a:rPr lang="en-US" sz="1900" dirty="0" err="1" smtClean="0">
                <a:latin typeface="Footlight MT Light" pitchFamily="18" charset="0"/>
              </a:rPr>
              <a:t>menjadi</a:t>
            </a:r>
            <a:r>
              <a:rPr lang="en-US" sz="1900" dirty="0" smtClean="0">
                <a:latin typeface="Footlight MT Light" pitchFamily="18" charset="0"/>
              </a:rPr>
              <a:t> </a:t>
            </a:r>
            <a:r>
              <a:rPr lang="en-US" sz="1900" dirty="0" err="1" smtClean="0">
                <a:latin typeface="Footlight MT Light" pitchFamily="18" charset="0"/>
              </a:rPr>
              <a:t>beberapa</a:t>
            </a:r>
            <a:r>
              <a:rPr lang="en-US" sz="1900" dirty="0" smtClean="0">
                <a:latin typeface="Footlight MT Light" pitchFamily="18" charset="0"/>
              </a:rPr>
              <a:t> </a:t>
            </a:r>
            <a:r>
              <a:rPr lang="en-US" sz="1900" dirty="0" err="1" smtClean="0">
                <a:latin typeface="Footlight MT Light" pitchFamily="18" charset="0"/>
              </a:rPr>
              <a:t>kelompok</a:t>
            </a:r>
            <a:r>
              <a:rPr lang="en-US" sz="1900" dirty="0" smtClean="0">
                <a:latin typeface="Footlight MT Light" pitchFamily="18" charset="0"/>
              </a:rPr>
              <a:t> </a:t>
            </a:r>
            <a:r>
              <a:rPr lang="en-US" sz="1900" dirty="0" err="1" smtClean="0">
                <a:latin typeface="Footlight MT Light" pitchFamily="18" charset="0"/>
              </a:rPr>
              <a:t>menurut</a:t>
            </a:r>
            <a:r>
              <a:rPr lang="en-US" sz="1900" dirty="0" smtClean="0">
                <a:latin typeface="Footlight MT Light" pitchFamily="18" charset="0"/>
              </a:rPr>
              <a:t> </a:t>
            </a:r>
            <a:r>
              <a:rPr lang="en-US" sz="1900" dirty="0" err="1" smtClean="0">
                <a:latin typeface="Footlight MT Light" pitchFamily="18" charset="0"/>
              </a:rPr>
              <a:t>tingkat</a:t>
            </a:r>
            <a:r>
              <a:rPr lang="en-US" sz="1900" dirty="0" smtClean="0">
                <a:latin typeface="Footlight MT Light" pitchFamily="18" charset="0"/>
              </a:rPr>
              <a:t> </a:t>
            </a:r>
            <a:r>
              <a:rPr lang="en-US" sz="1900" dirty="0" err="1" smtClean="0">
                <a:latin typeface="Footlight MT Light" pitchFamily="18" charset="0"/>
              </a:rPr>
              <a:t>pengetahuan</a:t>
            </a:r>
            <a:r>
              <a:rPr lang="en-US" sz="1900" dirty="0" smtClean="0">
                <a:latin typeface="Footlight MT Light" pitchFamily="18" charset="0"/>
              </a:rPr>
              <a:t>, </a:t>
            </a:r>
            <a:r>
              <a:rPr lang="en-US" sz="1900" dirty="0" err="1" smtClean="0">
                <a:latin typeface="Footlight MT Light" pitchFamily="18" charset="0"/>
              </a:rPr>
              <a:t>sikap</a:t>
            </a:r>
            <a:r>
              <a:rPr lang="en-US" sz="1900" dirty="0" smtClean="0">
                <a:latin typeface="Footlight MT Light" pitchFamily="18" charset="0"/>
              </a:rPr>
              <a:t> </a:t>
            </a:r>
            <a:r>
              <a:rPr lang="en-US" sz="1900" dirty="0" err="1" smtClean="0">
                <a:latin typeface="Footlight MT Light" pitchFamily="18" charset="0"/>
              </a:rPr>
              <a:t>atau</a:t>
            </a:r>
            <a:r>
              <a:rPr lang="en-US" sz="1900" dirty="0" smtClean="0">
                <a:latin typeface="Footlight MT Light" pitchFamily="18" charset="0"/>
              </a:rPr>
              <a:t> </a:t>
            </a:r>
            <a:r>
              <a:rPr lang="en-US" sz="1900" dirty="0" err="1" smtClean="0">
                <a:latin typeface="Footlight MT Light" pitchFamily="18" charset="0"/>
              </a:rPr>
              <a:t>tanggapan</a:t>
            </a:r>
            <a:r>
              <a:rPr lang="en-US" sz="1900" dirty="0" smtClean="0">
                <a:latin typeface="Footlight MT Light" pitchFamily="18" charset="0"/>
              </a:rPr>
              <a:t> </a:t>
            </a:r>
            <a:r>
              <a:rPr lang="en-US" sz="1900" dirty="0" err="1" smtClean="0">
                <a:latin typeface="Footlight MT Light" pitchFamily="18" charset="0"/>
              </a:rPr>
              <a:t>terhadap</a:t>
            </a:r>
            <a:r>
              <a:rPr lang="en-US" sz="1900" dirty="0" smtClean="0">
                <a:latin typeface="Footlight MT Light" pitchFamily="18" charset="0"/>
              </a:rPr>
              <a:t> </a:t>
            </a:r>
            <a:r>
              <a:rPr lang="en-US" sz="1900" dirty="0" err="1" smtClean="0">
                <a:latin typeface="Footlight MT Light" pitchFamily="18" charset="0"/>
              </a:rPr>
              <a:t>produksi</a:t>
            </a:r>
            <a:r>
              <a:rPr lang="en-US" sz="1900" dirty="0" smtClean="0">
                <a:latin typeface="Footlight MT Light" pitchFamily="18" charset="0"/>
              </a:rPr>
              <a:t> </a:t>
            </a:r>
            <a:r>
              <a:rPr lang="en-US" sz="1900" dirty="0" err="1" smtClean="0">
                <a:latin typeface="Footlight MT Light" pitchFamily="18" charset="0"/>
              </a:rPr>
              <a:t>tersebut</a:t>
            </a:r>
            <a:r>
              <a:rPr lang="en-US" sz="1900" dirty="0" smtClean="0">
                <a:latin typeface="Footlight MT Light" pitchFamily="18" charset="0"/>
              </a:rPr>
              <a:t>.</a:t>
            </a:r>
            <a:endParaRPr lang="en-US" sz="1900" dirty="0" smtClean="0"/>
          </a:p>
          <a:p>
            <a:pPr marL="514350" indent="-514350" algn="just" eaLnBrk="1" fontAlgn="auto" hangingPunct="1">
              <a:lnSpc>
                <a:spcPct val="150000"/>
              </a:lnSpc>
              <a:spcBef>
                <a:spcPts val="0"/>
              </a:spcBef>
              <a:spcAft>
                <a:spcPts val="0"/>
              </a:spcAft>
              <a:buFont typeface="Wingdings 2" pitchFamily="18" charset="2"/>
              <a:buNone/>
              <a:defRPr/>
            </a:pPr>
            <a:endParaRPr lang="en-US" sz="1900" dirty="0" smtClean="0">
              <a:latin typeface="Footlight MT Light" pitchFamily="18" charset="0"/>
            </a:endParaRPr>
          </a:p>
          <a:p>
            <a:pPr marL="514350" indent="-514350" algn="just" eaLnBrk="1" fontAlgn="auto" hangingPunct="1">
              <a:lnSpc>
                <a:spcPct val="150000"/>
              </a:lnSpc>
              <a:spcBef>
                <a:spcPts val="0"/>
              </a:spcBef>
              <a:spcAft>
                <a:spcPts val="0"/>
              </a:spcAft>
              <a:buFont typeface="Arial" charset="0"/>
              <a:buNone/>
              <a:defRPr/>
            </a:pPr>
            <a:endParaRPr lang="en-US" sz="1900" dirty="0" smtClean="0">
              <a:latin typeface="Footlight MT Light" pitchFamily="18" charset="0"/>
            </a:endParaRPr>
          </a:p>
          <a:p>
            <a:pPr algn="just" eaLnBrk="1" fontAlgn="auto" hangingPunct="1">
              <a:lnSpc>
                <a:spcPct val="150000"/>
              </a:lnSpc>
              <a:spcBef>
                <a:spcPts val="0"/>
              </a:spcBef>
              <a:spcAft>
                <a:spcPts val="0"/>
              </a:spcAft>
              <a:buFont typeface="Wingdings 2" pitchFamily="18" charset="2"/>
              <a:buNone/>
              <a:defRPr/>
            </a:pPr>
            <a:endParaRPr lang="en-US" sz="19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28625" y="2286000"/>
            <a:ext cx="8229600" cy="1219200"/>
          </a:xfrm>
        </p:spPr>
        <p:txBody>
          <a:bodyPr/>
          <a:lstStyle/>
          <a:p>
            <a:pPr eaLnBrk="1" hangingPunct="1">
              <a:lnSpc>
                <a:spcPct val="150000"/>
              </a:lnSpc>
            </a:pPr>
            <a:r>
              <a:rPr lang="en-US" sz="4800" smtClean="0">
                <a:latin typeface="Algerian" pitchFamily="82" charset="0"/>
              </a:rPr>
              <a:t>Proses Pengambilan Keputusan oleh Konsumen</a:t>
            </a:r>
            <a:endParaRPr lang="en-US" sz="4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285750" y="0"/>
            <a:ext cx="8429625" cy="4525963"/>
          </a:xfrm>
        </p:spPr>
        <p:txBody>
          <a:bodyPr/>
          <a:lstStyle/>
          <a:p>
            <a:pPr algn="just" eaLnBrk="1" hangingPunct="1">
              <a:lnSpc>
                <a:spcPct val="150000"/>
              </a:lnSpc>
              <a:spcBef>
                <a:spcPct val="0"/>
              </a:spcBef>
            </a:pPr>
            <a:r>
              <a:rPr lang="en-US" smtClean="0">
                <a:latin typeface="Cambria" pitchFamily="18" charset="0"/>
              </a:rPr>
              <a:t>Pengambilan keputusan dapat dianggap sebagai suatu hasil atau keluaran dari proses mental, yang membawa pada pemilihan suatu jalur tindakan di antara beberapa alternatif yang tersedia. Setiap proses pengambilan keputusan selalu menghasilkan satu </a:t>
            </a:r>
            <a:r>
              <a:rPr lang="en-US" u="sng" smtClean="0">
                <a:latin typeface="Cambria" pitchFamily="18" charset="0"/>
                <a:hlinkClick r:id="rId2" action="ppaction://hlinkfile"/>
              </a:rPr>
              <a:t>pilihan</a:t>
            </a:r>
            <a:r>
              <a:rPr lang="en-US" smtClean="0">
                <a:latin typeface="Cambria" pitchFamily="18" charset="0"/>
              </a:rPr>
              <a:t> final. Keluarannya bisa berupa suatu </a:t>
            </a:r>
            <a:r>
              <a:rPr lang="en-US" u="sng" smtClean="0">
                <a:latin typeface="Cambria" pitchFamily="18" charset="0"/>
                <a:hlinkClick r:id="rId3" action="ppaction://hlinkfile"/>
              </a:rPr>
              <a:t>tindakan</a:t>
            </a:r>
            <a:r>
              <a:rPr lang="en-US" smtClean="0">
                <a:latin typeface="Cambria" pitchFamily="18" charset="0"/>
              </a:rPr>
              <a:t> (aksi) atau suatu </a:t>
            </a:r>
            <a:r>
              <a:rPr lang="en-US" u="sng" smtClean="0">
                <a:latin typeface="Cambria" pitchFamily="18" charset="0"/>
                <a:hlinkClick r:id="rId4" action="ppaction://hlinkfile"/>
              </a:rPr>
              <a:t>opini</a:t>
            </a:r>
            <a:r>
              <a:rPr lang="en-US" smtClean="0">
                <a:latin typeface="Cambria" pitchFamily="18" charset="0"/>
              </a:rPr>
              <a:t> terhadap pilihan.</a:t>
            </a:r>
          </a:p>
          <a:p>
            <a:pPr algn="just" eaLnBrk="1" hangingPunct="1">
              <a:lnSpc>
                <a:spcPct val="150000"/>
              </a:lnSpc>
              <a:spcBef>
                <a:spcPct val="0"/>
              </a:spcBef>
            </a:pPr>
            <a:endParaRPr lang="en-US" smtClean="0">
              <a:latin typeface="Cambria"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357188"/>
            <a:ext cx="8429625" cy="4525962"/>
          </a:xfrm>
        </p:spPr>
        <p:txBody>
          <a:bodyPr rtlCol="0">
            <a:noAutofit/>
          </a:bodyPr>
          <a:lstStyle/>
          <a:p>
            <a:pPr marL="85725" indent="-49213" algn="just" eaLnBrk="1" fontAlgn="auto" hangingPunct="1">
              <a:lnSpc>
                <a:spcPct val="170000"/>
              </a:lnSpc>
              <a:spcBef>
                <a:spcPts val="0"/>
              </a:spcBef>
              <a:spcAft>
                <a:spcPts val="0"/>
              </a:spcAft>
              <a:buFont typeface="Wingdings 2"/>
              <a:buNone/>
              <a:defRPr/>
            </a:pPr>
            <a:r>
              <a:rPr lang="en-US" sz="2000" b="1" dirty="0" err="1" smtClean="0">
                <a:latin typeface="Cambria" pitchFamily="18" charset="0"/>
              </a:rPr>
              <a:t>Tiga</a:t>
            </a:r>
            <a:r>
              <a:rPr lang="en-US" sz="2000" b="1" dirty="0" smtClean="0">
                <a:latin typeface="Cambria" pitchFamily="18" charset="0"/>
              </a:rPr>
              <a:t> </a:t>
            </a:r>
            <a:r>
              <a:rPr lang="en-US" sz="2000" b="1" dirty="0" err="1" smtClean="0">
                <a:latin typeface="Cambria" pitchFamily="18" charset="0"/>
              </a:rPr>
              <a:t>cara</a:t>
            </a:r>
            <a:r>
              <a:rPr lang="en-US" sz="2000" b="1" dirty="0" smtClean="0">
                <a:latin typeface="Cambria" pitchFamily="18" charset="0"/>
              </a:rPr>
              <a:t>/model </a:t>
            </a:r>
            <a:r>
              <a:rPr lang="en-US" sz="2000" b="1" dirty="0" err="1" smtClean="0">
                <a:latin typeface="Cambria" pitchFamily="18" charset="0"/>
              </a:rPr>
              <a:t>analisis</a:t>
            </a:r>
            <a:r>
              <a:rPr lang="en-US" sz="2000" b="1" dirty="0" smtClean="0">
                <a:latin typeface="Cambria" pitchFamily="18" charset="0"/>
              </a:rPr>
              <a:t> </a:t>
            </a:r>
            <a:r>
              <a:rPr lang="en-US" sz="2000" b="1" dirty="0" err="1" smtClean="0">
                <a:latin typeface="Cambria" pitchFamily="18" charset="0"/>
              </a:rPr>
              <a:t>pengambilan</a:t>
            </a:r>
            <a:r>
              <a:rPr lang="en-US" sz="2000" b="1" dirty="0" smtClean="0">
                <a:latin typeface="Cambria" pitchFamily="18" charset="0"/>
              </a:rPr>
              <a:t>  </a:t>
            </a:r>
            <a:r>
              <a:rPr lang="en-US" sz="2000" b="1" dirty="0" err="1" smtClean="0">
                <a:latin typeface="Cambria" pitchFamily="18" charset="0"/>
              </a:rPr>
              <a:t>keputusan</a:t>
            </a:r>
            <a:r>
              <a:rPr lang="en-US" sz="2000" b="1" dirty="0" smtClean="0">
                <a:latin typeface="Cambria" pitchFamily="18" charset="0"/>
              </a:rPr>
              <a:t> </a:t>
            </a:r>
            <a:r>
              <a:rPr lang="en-US" sz="2000" b="1" dirty="0" err="1" smtClean="0">
                <a:latin typeface="Cambria" pitchFamily="18" charset="0"/>
              </a:rPr>
              <a:t>konsumen</a:t>
            </a:r>
            <a:r>
              <a:rPr lang="en-US" sz="2000" b="1" dirty="0" smtClean="0">
                <a:latin typeface="Cambria" pitchFamily="18" charset="0"/>
              </a:rPr>
              <a:t>, </a:t>
            </a:r>
            <a:r>
              <a:rPr lang="en-US" sz="2000" b="1" dirty="0" err="1" smtClean="0">
                <a:latin typeface="Cambria" pitchFamily="18" charset="0"/>
              </a:rPr>
              <a:t>yakni</a:t>
            </a:r>
            <a:r>
              <a:rPr lang="en-US" sz="2000" b="1" dirty="0" smtClean="0">
                <a:latin typeface="Cambria" pitchFamily="18" charset="0"/>
              </a:rPr>
              <a:t>: </a:t>
            </a:r>
          </a:p>
          <a:p>
            <a:pPr marL="420624" indent="-384048" algn="just" eaLnBrk="1" fontAlgn="auto" hangingPunct="1">
              <a:lnSpc>
                <a:spcPct val="170000"/>
              </a:lnSpc>
              <a:spcBef>
                <a:spcPts val="0"/>
              </a:spcBef>
              <a:spcAft>
                <a:spcPts val="0"/>
              </a:spcAft>
              <a:buFont typeface="Wingdings 2"/>
              <a:buChar char=""/>
              <a:defRPr/>
            </a:pPr>
            <a:r>
              <a:rPr lang="en-US" sz="2200" b="1" i="1" dirty="0" smtClean="0">
                <a:latin typeface="Cambria" pitchFamily="18" charset="0"/>
              </a:rPr>
              <a:t>Economic models</a:t>
            </a:r>
            <a:r>
              <a:rPr lang="en-US" sz="2200" b="1" dirty="0" smtClean="0">
                <a:latin typeface="Cambria" pitchFamily="18" charset="0"/>
              </a:rPr>
              <a:t>, </a:t>
            </a:r>
            <a:r>
              <a:rPr lang="en-US" sz="2200" dirty="0" err="1" smtClean="0">
                <a:latin typeface="Cambria" pitchFamily="18" charset="0"/>
              </a:rPr>
              <a:t>pengambilan</a:t>
            </a:r>
            <a:r>
              <a:rPr lang="en-US" sz="2200" dirty="0" smtClean="0">
                <a:latin typeface="Cambria" pitchFamily="18" charset="0"/>
              </a:rPr>
              <a:t> </a:t>
            </a:r>
            <a:r>
              <a:rPr lang="en-US" sz="2200" dirty="0" err="1" smtClean="0">
                <a:latin typeface="Cambria" pitchFamily="18" charset="0"/>
              </a:rPr>
              <a:t>keputusan</a:t>
            </a:r>
            <a:r>
              <a:rPr lang="en-US" sz="2200" dirty="0" smtClean="0">
                <a:latin typeface="Cambria" pitchFamily="18" charset="0"/>
              </a:rPr>
              <a:t> </a:t>
            </a:r>
            <a:r>
              <a:rPr lang="en-US" sz="2200" dirty="0" err="1" smtClean="0">
                <a:latin typeface="Cambria" pitchFamily="18" charset="0"/>
              </a:rPr>
              <a:t>diambil</a:t>
            </a:r>
            <a:r>
              <a:rPr lang="en-US" sz="2200" dirty="0" smtClean="0">
                <a:latin typeface="Cambria" pitchFamily="18" charset="0"/>
              </a:rPr>
              <a:t> </a:t>
            </a:r>
            <a:r>
              <a:rPr lang="en-US" sz="2200" dirty="0" err="1" smtClean="0">
                <a:latin typeface="Cambria" pitchFamily="18" charset="0"/>
              </a:rPr>
              <a:t>berdasarkan</a:t>
            </a:r>
            <a:r>
              <a:rPr lang="en-US" sz="2200" dirty="0" smtClean="0">
                <a:latin typeface="Cambria" pitchFamily="18" charset="0"/>
              </a:rPr>
              <a:t> </a:t>
            </a:r>
            <a:r>
              <a:rPr lang="en-US" sz="2200" dirty="0" err="1" smtClean="0">
                <a:latin typeface="Cambria" pitchFamily="18" charset="0"/>
              </a:rPr>
              <a:t>alasan</a:t>
            </a:r>
            <a:r>
              <a:rPr lang="en-US" sz="2200" dirty="0" smtClean="0">
                <a:latin typeface="Cambria" pitchFamily="18" charset="0"/>
              </a:rPr>
              <a:t> </a:t>
            </a:r>
            <a:r>
              <a:rPr lang="en-US" sz="2200" dirty="0" err="1" smtClean="0">
                <a:latin typeface="Cambria" pitchFamily="18" charset="0"/>
              </a:rPr>
              <a:t>ekonomis</a:t>
            </a:r>
            <a:r>
              <a:rPr lang="en-US" sz="2200" dirty="0" smtClean="0">
                <a:latin typeface="Cambria" pitchFamily="18" charset="0"/>
              </a:rPr>
              <a:t> </a:t>
            </a:r>
            <a:r>
              <a:rPr lang="en-US" sz="2200" dirty="0" err="1" smtClean="0">
                <a:latin typeface="Cambria" pitchFamily="18" charset="0"/>
              </a:rPr>
              <a:t>dan</a:t>
            </a:r>
            <a:r>
              <a:rPr lang="en-US" sz="2200" dirty="0" smtClean="0">
                <a:latin typeface="Cambria" pitchFamily="18" charset="0"/>
              </a:rPr>
              <a:t> </a:t>
            </a:r>
            <a:r>
              <a:rPr lang="en-US" sz="2200" dirty="0" err="1" smtClean="0">
                <a:latin typeface="Cambria" pitchFamily="18" charset="0"/>
              </a:rPr>
              <a:t>bersifat</a:t>
            </a:r>
            <a:r>
              <a:rPr lang="en-US" sz="2200" dirty="0" smtClean="0">
                <a:latin typeface="Cambria" pitchFamily="18" charset="0"/>
              </a:rPr>
              <a:t> </a:t>
            </a:r>
            <a:r>
              <a:rPr lang="en-US" sz="2200" dirty="0" err="1" smtClean="0">
                <a:latin typeface="Cambria" pitchFamily="18" charset="0"/>
              </a:rPr>
              <a:t>lebih</a:t>
            </a:r>
            <a:r>
              <a:rPr lang="en-US" sz="2200" dirty="0" smtClean="0">
                <a:latin typeface="Cambria" pitchFamily="18" charset="0"/>
              </a:rPr>
              <a:t> </a:t>
            </a:r>
            <a:r>
              <a:rPr lang="en-US" sz="2200" dirty="0" err="1" smtClean="0">
                <a:latin typeface="Cambria" pitchFamily="18" charset="0"/>
              </a:rPr>
              <a:t>rasional</a:t>
            </a:r>
            <a:r>
              <a:rPr lang="en-US" sz="2200" dirty="0" smtClean="0">
                <a:latin typeface="Cambria" pitchFamily="18" charset="0"/>
              </a:rPr>
              <a:t>. </a:t>
            </a:r>
          </a:p>
          <a:p>
            <a:pPr marL="420624" indent="-384048" algn="just" eaLnBrk="1" fontAlgn="auto" hangingPunct="1">
              <a:lnSpc>
                <a:spcPct val="170000"/>
              </a:lnSpc>
              <a:spcBef>
                <a:spcPts val="0"/>
              </a:spcBef>
              <a:spcAft>
                <a:spcPts val="0"/>
              </a:spcAft>
              <a:buFont typeface="Wingdings 2"/>
              <a:buChar char=""/>
              <a:defRPr/>
            </a:pPr>
            <a:r>
              <a:rPr lang="en-US" sz="2200" b="1" i="1" dirty="0" smtClean="0">
                <a:latin typeface="Cambria" pitchFamily="18" charset="0"/>
              </a:rPr>
              <a:t>Psychological models</a:t>
            </a:r>
            <a:r>
              <a:rPr lang="en-US" sz="2200" b="1" dirty="0" smtClean="0">
                <a:latin typeface="Cambria" pitchFamily="18" charset="0"/>
              </a:rPr>
              <a:t>, </a:t>
            </a:r>
            <a:r>
              <a:rPr lang="en-US" sz="2200" dirty="0" err="1" smtClean="0">
                <a:latin typeface="Cambria" pitchFamily="18" charset="0"/>
              </a:rPr>
              <a:t>diambil</a:t>
            </a:r>
            <a:r>
              <a:rPr lang="en-US" sz="2200" dirty="0" smtClean="0">
                <a:latin typeface="Cambria" pitchFamily="18" charset="0"/>
              </a:rPr>
              <a:t> </a:t>
            </a:r>
            <a:r>
              <a:rPr lang="en-US" sz="2200" dirty="0" err="1" smtClean="0">
                <a:latin typeface="Cambria" pitchFamily="18" charset="0"/>
              </a:rPr>
              <a:t>lebih</a:t>
            </a:r>
            <a:r>
              <a:rPr lang="en-US" sz="2200" dirty="0" smtClean="0">
                <a:latin typeface="Cambria" pitchFamily="18" charset="0"/>
              </a:rPr>
              <a:t> </a:t>
            </a:r>
            <a:r>
              <a:rPr lang="en-US" sz="2200" dirty="0" err="1" smtClean="0">
                <a:latin typeface="Cambria" pitchFamily="18" charset="0"/>
              </a:rPr>
              <a:t>banyak</a:t>
            </a:r>
            <a:r>
              <a:rPr lang="en-US" sz="2200" dirty="0" smtClean="0">
                <a:latin typeface="Cambria" pitchFamily="18" charset="0"/>
              </a:rPr>
              <a:t> </a:t>
            </a:r>
            <a:r>
              <a:rPr lang="en-US" sz="2200" dirty="0" err="1" smtClean="0">
                <a:latin typeface="Cambria" pitchFamily="18" charset="0"/>
              </a:rPr>
              <a:t>karena</a:t>
            </a:r>
            <a:r>
              <a:rPr lang="en-US" sz="2200" dirty="0" smtClean="0">
                <a:latin typeface="Cambria" pitchFamily="18" charset="0"/>
              </a:rPr>
              <a:t> </a:t>
            </a:r>
            <a:r>
              <a:rPr lang="en-US" sz="2200" dirty="0" err="1" smtClean="0">
                <a:latin typeface="Cambria" pitchFamily="18" charset="0"/>
              </a:rPr>
              <a:t>alasan</a:t>
            </a:r>
            <a:r>
              <a:rPr lang="en-US" sz="2200" dirty="0" smtClean="0">
                <a:latin typeface="Cambria" pitchFamily="18" charset="0"/>
              </a:rPr>
              <a:t> </a:t>
            </a:r>
            <a:r>
              <a:rPr lang="en-US" sz="2200" dirty="0" err="1" smtClean="0">
                <a:latin typeface="Cambria" pitchFamily="18" charset="0"/>
              </a:rPr>
              <a:t>psikologis</a:t>
            </a:r>
            <a:r>
              <a:rPr lang="en-US" sz="2200" dirty="0" smtClean="0">
                <a:latin typeface="Cambria" pitchFamily="18" charset="0"/>
              </a:rPr>
              <a:t> </a:t>
            </a:r>
            <a:r>
              <a:rPr lang="en-US" sz="2200" dirty="0" err="1" smtClean="0">
                <a:latin typeface="Cambria" pitchFamily="18" charset="0"/>
              </a:rPr>
              <a:t>dan</a:t>
            </a:r>
            <a:r>
              <a:rPr lang="en-US" sz="2200" dirty="0" smtClean="0">
                <a:latin typeface="Cambria" pitchFamily="18" charset="0"/>
              </a:rPr>
              <a:t> </a:t>
            </a:r>
            <a:r>
              <a:rPr lang="en-US" sz="2200" dirty="0" err="1" smtClean="0">
                <a:latin typeface="Cambria" pitchFamily="18" charset="0"/>
              </a:rPr>
              <a:t>sejumlah</a:t>
            </a:r>
            <a:r>
              <a:rPr lang="en-US" sz="2200" dirty="0" smtClean="0">
                <a:latin typeface="Cambria" pitchFamily="18" charset="0"/>
              </a:rPr>
              <a:t> </a:t>
            </a:r>
            <a:r>
              <a:rPr lang="en-US" sz="2200" dirty="0" err="1" smtClean="0">
                <a:latin typeface="Cambria" pitchFamily="18" charset="0"/>
              </a:rPr>
              <a:t>faktor</a:t>
            </a:r>
            <a:r>
              <a:rPr lang="en-US" sz="2200" dirty="0" smtClean="0">
                <a:latin typeface="Cambria" pitchFamily="18" charset="0"/>
              </a:rPr>
              <a:t> </a:t>
            </a:r>
            <a:r>
              <a:rPr lang="en-US" sz="2200" dirty="0" err="1" smtClean="0">
                <a:latin typeface="Cambria" pitchFamily="18" charset="0"/>
              </a:rPr>
              <a:t>sosiologis</a:t>
            </a:r>
            <a:r>
              <a:rPr lang="en-US" sz="2200" dirty="0" smtClean="0">
                <a:latin typeface="Cambria" pitchFamily="18" charset="0"/>
              </a:rPr>
              <a:t> </a:t>
            </a:r>
            <a:r>
              <a:rPr lang="en-US" sz="2200" dirty="0" err="1" smtClean="0">
                <a:latin typeface="Cambria" pitchFamily="18" charset="0"/>
              </a:rPr>
              <a:t>seperti</a:t>
            </a:r>
            <a:r>
              <a:rPr lang="en-US" sz="2200" dirty="0" smtClean="0">
                <a:latin typeface="Cambria" pitchFamily="18" charset="0"/>
              </a:rPr>
              <a:t> </a:t>
            </a:r>
            <a:r>
              <a:rPr lang="en-US" sz="2200" dirty="0" err="1" smtClean="0">
                <a:latin typeface="Cambria" pitchFamily="18" charset="0"/>
              </a:rPr>
              <a:t>pengaruh</a:t>
            </a:r>
            <a:r>
              <a:rPr lang="en-US" sz="2200" dirty="0" smtClean="0">
                <a:latin typeface="Cambria" pitchFamily="18" charset="0"/>
              </a:rPr>
              <a:t> </a:t>
            </a:r>
            <a:r>
              <a:rPr lang="en-US" sz="2200" dirty="0" err="1" smtClean="0">
                <a:latin typeface="Cambria" pitchFamily="18" charset="0"/>
              </a:rPr>
              <a:t>keluarga</a:t>
            </a:r>
            <a:r>
              <a:rPr lang="en-US" sz="2200" dirty="0" smtClean="0">
                <a:latin typeface="Cambria" pitchFamily="18" charset="0"/>
              </a:rPr>
              <a:t> </a:t>
            </a:r>
            <a:r>
              <a:rPr lang="en-US" sz="2200" dirty="0" err="1" smtClean="0">
                <a:latin typeface="Cambria" pitchFamily="18" charset="0"/>
              </a:rPr>
              <a:t>dan</a:t>
            </a:r>
            <a:r>
              <a:rPr lang="en-US" sz="2200" dirty="0" smtClean="0">
                <a:latin typeface="Cambria" pitchFamily="18" charset="0"/>
              </a:rPr>
              <a:t> </a:t>
            </a:r>
            <a:r>
              <a:rPr lang="en-US" sz="2200" dirty="0" err="1" smtClean="0">
                <a:latin typeface="Cambria" pitchFamily="18" charset="0"/>
              </a:rPr>
              <a:t>budaya</a:t>
            </a:r>
            <a:r>
              <a:rPr lang="en-US" sz="2200" dirty="0" smtClean="0">
                <a:latin typeface="Cambria" pitchFamily="18" charset="0"/>
              </a:rPr>
              <a:t>.</a:t>
            </a:r>
          </a:p>
          <a:p>
            <a:pPr marL="420624" indent="-384048" algn="just" eaLnBrk="1" fontAlgn="auto" hangingPunct="1">
              <a:lnSpc>
                <a:spcPct val="170000"/>
              </a:lnSpc>
              <a:spcBef>
                <a:spcPts val="0"/>
              </a:spcBef>
              <a:spcAft>
                <a:spcPts val="0"/>
              </a:spcAft>
              <a:buFont typeface="Wingdings 2"/>
              <a:buChar char=""/>
              <a:defRPr/>
            </a:pPr>
            <a:r>
              <a:rPr lang="en-US" sz="2200" b="1" i="1" dirty="0" smtClean="0">
                <a:latin typeface="Cambria" pitchFamily="18" charset="0"/>
              </a:rPr>
              <a:t>Consumer </a:t>
            </a:r>
            <a:r>
              <a:rPr lang="en-US" sz="2200" b="1" i="1" dirty="0" err="1" smtClean="0">
                <a:latin typeface="Cambria" pitchFamily="18" charset="0"/>
              </a:rPr>
              <a:t>behaviour</a:t>
            </a:r>
            <a:r>
              <a:rPr lang="en-US" sz="2200" b="1" i="1" dirty="0" smtClean="0">
                <a:latin typeface="Cambria" pitchFamily="18" charset="0"/>
              </a:rPr>
              <a:t> models</a:t>
            </a:r>
            <a:r>
              <a:rPr lang="en-US" sz="2200" b="1" dirty="0" smtClean="0">
                <a:latin typeface="Cambria" pitchFamily="18" charset="0"/>
              </a:rPr>
              <a:t>. </a:t>
            </a:r>
            <a:r>
              <a:rPr lang="en-US" sz="2200" dirty="0" smtClean="0">
                <a:latin typeface="Cambria" pitchFamily="18" charset="0"/>
              </a:rPr>
              <a:t>Model yang </a:t>
            </a:r>
            <a:r>
              <a:rPr lang="en-US" sz="2200" dirty="0" err="1" smtClean="0">
                <a:latin typeface="Cambria" pitchFamily="18" charset="0"/>
              </a:rPr>
              <a:t>umumnya</a:t>
            </a:r>
            <a:r>
              <a:rPr lang="en-US" sz="2200" dirty="0" smtClean="0">
                <a:latin typeface="Cambria" pitchFamily="18" charset="0"/>
              </a:rPr>
              <a:t> </a:t>
            </a:r>
            <a:r>
              <a:rPr lang="en-US" sz="2200" dirty="0" err="1" smtClean="0">
                <a:latin typeface="Cambria" pitchFamily="18" charset="0"/>
              </a:rPr>
              <a:t>diambil</a:t>
            </a:r>
            <a:r>
              <a:rPr lang="en-US" sz="2200" dirty="0" smtClean="0">
                <a:latin typeface="Cambria" pitchFamily="18" charset="0"/>
              </a:rPr>
              <a:t> </a:t>
            </a:r>
            <a:r>
              <a:rPr lang="en-US" sz="2200" dirty="0" err="1" smtClean="0">
                <a:latin typeface="Cambria" pitchFamily="18" charset="0"/>
              </a:rPr>
              <a:t>kebanyakan</a:t>
            </a:r>
            <a:r>
              <a:rPr lang="en-US" sz="2200" dirty="0" smtClean="0">
                <a:latin typeface="Cambria" pitchFamily="18" charset="0"/>
              </a:rPr>
              <a:t> </a:t>
            </a:r>
            <a:r>
              <a:rPr lang="en-US" sz="2200" dirty="0" err="1" smtClean="0">
                <a:latin typeface="Cambria" pitchFamily="18" charset="0"/>
              </a:rPr>
              <a:t>konsumen</a:t>
            </a:r>
            <a:r>
              <a:rPr lang="en-US" sz="2200" dirty="0" smtClean="0">
                <a:latin typeface="Cambria" pitchFamily="18" charset="0"/>
              </a:rPr>
              <a:t>. </a:t>
            </a:r>
            <a:r>
              <a:rPr lang="en-US" sz="2200" dirty="0" err="1" smtClean="0">
                <a:latin typeface="Cambria" pitchFamily="18" charset="0"/>
              </a:rPr>
              <a:t>Dilandasi</a:t>
            </a:r>
            <a:r>
              <a:rPr lang="en-US" sz="2200" dirty="0" smtClean="0">
                <a:latin typeface="Cambria" pitchFamily="18" charset="0"/>
              </a:rPr>
              <a:t> </a:t>
            </a:r>
            <a:r>
              <a:rPr lang="en-US" sz="2200" dirty="0" err="1" smtClean="0">
                <a:latin typeface="Cambria" pitchFamily="18" charset="0"/>
              </a:rPr>
              <a:t>oleh</a:t>
            </a:r>
            <a:r>
              <a:rPr lang="en-US" sz="2200" dirty="0" smtClean="0">
                <a:latin typeface="Cambria" pitchFamily="18" charset="0"/>
              </a:rPr>
              <a:t> </a:t>
            </a:r>
            <a:r>
              <a:rPr lang="en-US" sz="2200" dirty="0" err="1" smtClean="0">
                <a:latin typeface="Cambria" pitchFamily="18" charset="0"/>
              </a:rPr>
              <a:t>faktor</a:t>
            </a:r>
            <a:r>
              <a:rPr lang="en-US" sz="2200" dirty="0" smtClean="0">
                <a:latin typeface="Cambria" pitchFamily="18" charset="0"/>
              </a:rPr>
              <a:t> </a:t>
            </a:r>
            <a:r>
              <a:rPr lang="en-US" sz="2200" dirty="0" err="1" smtClean="0">
                <a:latin typeface="Cambria" pitchFamily="18" charset="0"/>
              </a:rPr>
              <a:t>ekonomis</a:t>
            </a:r>
            <a:r>
              <a:rPr lang="en-US" sz="2200" dirty="0" smtClean="0">
                <a:latin typeface="Cambria" pitchFamily="18" charset="0"/>
              </a:rPr>
              <a:t>, </a:t>
            </a:r>
            <a:r>
              <a:rPr lang="en-US" sz="2200" dirty="0" err="1" smtClean="0">
                <a:latin typeface="Cambria" pitchFamily="18" charset="0"/>
              </a:rPr>
              <a:t>rasional</a:t>
            </a:r>
            <a:r>
              <a:rPr lang="en-US" sz="2200" dirty="0" smtClean="0">
                <a:latin typeface="Cambria" pitchFamily="18" charset="0"/>
              </a:rPr>
              <a:t> </a:t>
            </a:r>
            <a:r>
              <a:rPr lang="en-US" sz="2200" dirty="0" err="1" smtClean="0">
                <a:latin typeface="Cambria" pitchFamily="18" charset="0"/>
              </a:rPr>
              <a:t>dan</a:t>
            </a:r>
            <a:r>
              <a:rPr lang="en-US" sz="2200" dirty="0" smtClean="0">
                <a:latin typeface="Cambria" pitchFamily="18" charset="0"/>
              </a:rPr>
              <a:t> </a:t>
            </a:r>
            <a:r>
              <a:rPr lang="en-US" sz="2200" dirty="0" err="1" smtClean="0">
                <a:latin typeface="Cambria" pitchFamily="18" charset="0"/>
              </a:rPr>
              <a:t>psikologis</a:t>
            </a:r>
            <a:r>
              <a:rPr lang="en-US" sz="2200" dirty="0" smtClean="0">
                <a:latin typeface="Cambria" pitchFamily="18" charset="0"/>
              </a:rPr>
              <a:t>. </a:t>
            </a:r>
            <a:r>
              <a:rPr lang="en-US" sz="2200" dirty="0" err="1" smtClean="0">
                <a:latin typeface="Cambria" pitchFamily="18" charset="0"/>
              </a:rPr>
              <a:t>Proses</a:t>
            </a:r>
            <a:r>
              <a:rPr lang="en-US" sz="2200" dirty="0" smtClean="0">
                <a:latin typeface="Cambria" pitchFamily="18" charset="0"/>
              </a:rPr>
              <a:t> </a:t>
            </a:r>
            <a:r>
              <a:rPr lang="en-US" sz="2200" dirty="0" err="1" smtClean="0">
                <a:latin typeface="Cambria" pitchFamily="18" charset="0"/>
              </a:rPr>
              <a:t>sederhana</a:t>
            </a:r>
            <a:r>
              <a:rPr lang="en-US" sz="2200" dirty="0" smtClean="0">
                <a:latin typeface="Cambria" pitchFamily="18" charset="0"/>
              </a:rPr>
              <a:t> </a:t>
            </a:r>
            <a:r>
              <a:rPr lang="en-US" sz="2200" dirty="0" err="1" smtClean="0">
                <a:latin typeface="Cambria" pitchFamily="18" charset="0"/>
              </a:rPr>
              <a:t>pengambilan</a:t>
            </a:r>
            <a:r>
              <a:rPr lang="en-US" sz="2200" dirty="0" smtClean="0">
                <a:latin typeface="Cambria" pitchFamily="18" charset="0"/>
              </a:rPr>
              <a:t> </a:t>
            </a:r>
            <a:r>
              <a:rPr lang="en-US" sz="2200" dirty="0" err="1" smtClean="0">
                <a:latin typeface="Cambria" pitchFamily="18" charset="0"/>
              </a:rPr>
              <a:t>keputusan</a:t>
            </a:r>
            <a:r>
              <a:rPr lang="en-US" sz="2200" dirty="0" smtClean="0">
                <a:latin typeface="Cambria" pitchFamily="18" charset="0"/>
              </a:rPr>
              <a:t> </a:t>
            </a:r>
            <a:r>
              <a:rPr lang="en-US" sz="2200" dirty="0" err="1" smtClean="0">
                <a:latin typeface="Cambria" pitchFamily="18" charset="0"/>
              </a:rPr>
              <a:t>melalui</a:t>
            </a:r>
            <a:r>
              <a:rPr lang="en-US" sz="2200" dirty="0" smtClean="0">
                <a:latin typeface="Cambria" pitchFamily="18" charset="0"/>
              </a:rPr>
              <a:t> </a:t>
            </a:r>
            <a:r>
              <a:rPr lang="en-US" sz="2200" dirty="0" err="1" smtClean="0">
                <a:latin typeface="Cambria" pitchFamily="18" charset="0"/>
              </a:rPr>
              <a:t>tiga</a:t>
            </a:r>
            <a:r>
              <a:rPr lang="en-US" sz="2200" dirty="0" smtClean="0">
                <a:latin typeface="Cambria" pitchFamily="18" charset="0"/>
              </a:rPr>
              <a:t> </a:t>
            </a:r>
            <a:r>
              <a:rPr lang="en-US" sz="2200" dirty="0" err="1" smtClean="0">
                <a:latin typeface="Cambria" pitchFamily="18" charset="0"/>
              </a:rPr>
              <a:t>tahap</a:t>
            </a:r>
            <a:r>
              <a:rPr lang="en-US" sz="2200" b="1" dirty="0" smtClean="0">
                <a:latin typeface="Cambria" pitchFamily="18" charset="0"/>
              </a:rPr>
              <a:t>.</a:t>
            </a:r>
            <a:endParaRPr lang="en-US" sz="2200" dirty="0" smtClean="0">
              <a:latin typeface="Cambria" pitchFamily="18" charset="0"/>
            </a:endParaRPr>
          </a:p>
          <a:p>
            <a:pPr marL="420624" indent="-384048" eaLnBrk="1" fontAlgn="auto" hangingPunct="1">
              <a:lnSpc>
                <a:spcPct val="170000"/>
              </a:lnSpc>
              <a:spcBef>
                <a:spcPts val="0"/>
              </a:spcBef>
              <a:spcAft>
                <a:spcPts val="0"/>
              </a:spcAft>
              <a:buFont typeface="Wingdings 2"/>
              <a:buChar char=""/>
              <a:defRPr/>
            </a:pPr>
            <a:endParaRPr lang="en-US" sz="2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357188"/>
            <a:ext cx="8501063" cy="1060450"/>
          </a:xfrm>
        </p:spPr>
        <p:txBody>
          <a:bodyPr rtlCol="0">
            <a:normAutofit fontScale="90000"/>
          </a:bodyPr>
          <a:lstStyle/>
          <a:p>
            <a:pPr eaLnBrk="1" fontAlgn="auto" hangingPunct="1">
              <a:spcAft>
                <a:spcPts val="0"/>
              </a:spcAft>
              <a:defRPr/>
            </a:pPr>
            <a:r>
              <a:rPr lang="en-US" sz="2800" dirty="0" err="1" smtClean="0">
                <a:latin typeface="Cambria" pitchFamily="18" charset="0"/>
              </a:rPr>
              <a:t>Proses</a:t>
            </a:r>
            <a:r>
              <a:rPr lang="en-US" sz="2800" dirty="0" smtClean="0">
                <a:latin typeface="Cambria" pitchFamily="18" charset="0"/>
              </a:rPr>
              <a:t> </a:t>
            </a:r>
            <a:r>
              <a:rPr lang="en-US" sz="2800" dirty="0" err="1" smtClean="0">
                <a:latin typeface="Cambria" pitchFamily="18" charset="0"/>
              </a:rPr>
              <a:t>sederhana</a:t>
            </a:r>
            <a:r>
              <a:rPr lang="en-US" sz="2800" dirty="0" smtClean="0">
                <a:latin typeface="Cambria" pitchFamily="18" charset="0"/>
              </a:rPr>
              <a:t> </a:t>
            </a:r>
            <a:r>
              <a:rPr lang="en-US" sz="2800" dirty="0" err="1" smtClean="0">
                <a:latin typeface="Cambria" pitchFamily="18" charset="0"/>
              </a:rPr>
              <a:t>pengambilan</a:t>
            </a:r>
            <a:r>
              <a:rPr lang="en-US" sz="2800" dirty="0" smtClean="0">
                <a:latin typeface="Cambria" pitchFamily="18" charset="0"/>
              </a:rPr>
              <a:t> </a:t>
            </a:r>
            <a:r>
              <a:rPr lang="en-US" sz="2800" dirty="0" err="1" smtClean="0">
                <a:latin typeface="Cambria" pitchFamily="18" charset="0"/>
              </a:rPr>
              <a:t>keputusan</a:t>
            </a:r>
            <a:r>
              <a:rPr lang="en-US" sz="2800" dirty="0" smtClean="0">
                <a:latin typeface="Cambria" pitchFamily="18" charset="0"/>
              </a:rPr>
              <a:t> </a:t>
            </a:r>
            <a:r>
              <a:rPr lang="en-US" sz="2800" dirty="0" err="1" smtClean="0">
                <a:latin typeface="Cambria" pitchFamily="18" charset="0"/>
              </a:rPr>
              <a:t>melalui</a:t>
            </a:r>
            <a:r>
              <a:rPr lang="en-US" sz="2800" dirty="0" smtClean="0">
                <a:latin typeface="Cambria" pitchFamily="18" charset="0"/>
              </a:rPr>
              <a:t> </a:t>
            </a:r>
            <a:r>
              <a:rPr lang="en-US" sz="2800" dirty="0" err="1" smtClean="0">
                <a:latin typeface="Cambria" pitchFamily="18" charset="0"/>
              </a:rPr>
              <a:t>tiga</a:t>
            </a:r>
            <a:r>
              <a:rPr lang="en-US" sz="2800" dirty="0" smtClean="0">
                <a:latin typeface="Cambria" pitchFamily="18" charset="0"/>
              </a:rPr>
              <a:t> </a:t>
            </a:r>
            <a:r>
              <a:rPr lang="en-US" sz="2800" dirty="0" err="1" smtClean="0">
                <a:latin typeface="Cambria" pitchFamily="18" charset="0"/>
              </a:rPr>
              <a:t>tahap</a:t>
            </a:r>
            <a:r>
              <a:rPr lang="en-US" sz="2800" b="1" dirty="0" smtClean="0">
                <a:latin typeface="Cambria" pitchFamily="18" charset="0"/>
              </a:rPr>
              <a:t>:</a:t>
            </a:r>
            <a:r>
              <a:rPr lang="en-US" sz="2800" dirty="0" smtClean="0">
                <a:latin typeface="Cambria" pitchFamily="18" charset="0"/>
              </a:rPr>
              <a:t/>
            </a:r>
            <a:br>
              <a:rPr lang="en-US" sz="2800" dirty="0" smtClean="0">
                <a:latin typeface="Cambria" pitchFamily="18" charset="0"/>
              </a:rPr>
            </a:br>
            <a:endParaRPr lang="en-US" sz="2800" dirty="0"/>
          </a:p>
        </p:txBody>
      </p:sp>
      <p:sp>
        <p:nvSpPr>
          <p:cNvPr id="46083" name="Content Placeholder 2"/>
          <p:cNvSpPr>
            <a:spLocks noGrp="1"/>
          </p:cNvSpPr>
          <p:nvPr>
            <p:ph idx="1"/>
          </p:nvPr>
        </p:nvSpPr>
        <p:spPr/>
        <p:txBody>
          <a:bodyPr/>
          <a:lstStyle/>
          <a:p>
            <a:pPr algn="ctr" eaLnBrk="1" hangingPunct="1">
              <a:buFont typeface="Wingdings 2" pitchFamily="18" charset="2"/>
              <a:buNone/>
            </a:pPr>
            <a:r>
              <a:rPr lang="en-US" b="1" i="1" smtClean="0">
                <a:latin typeface="Cambria" pitchFamily="18" charset="0"/>
              </a:rPr>
              <a:t>Input</a:t>
            </a:r>
            <a:r>
              <a:rPr lang="en-US" b="1" smtClean="0">
                <a:latin typeface="Cambria" pitchFamily="18" charset="0"/>
              </a:rPr>
              <a:t> </a:t>
            </a:r>
            <a:r>
              <a:rPr lang="en-US" smtClean="0">
                <a:latin typeface="Cambria" pitchFamily="18" charset="0"/>
              </a:rPr>
              <a:t>( Pengaruh Eksternal)</a:t>
            </a:r>
          </a:p>
          <a:p>
            <a:pPr eaLnBrk="1" hangingPunct="1">
              <a:buFont typeface="Wingdings 2" pitchFamily="18" charset="2"/>
              <a:buNone/>
            </a:pPr>
            <a:r>
              <a:rPr lang="en-US" b="1" smtClean="0">
                <a:latin typeface="Cambria" pitchFamily="18" charset="0"/>
              </a:rPr>
              <a:t>					↕</a:t>
            </a:r>
            <a:endParaRPr lang="en-US" smtClean="0">
              <a:latin typeface="Cambria" pitchFamily="18" charset="0"/>
            </a:endParaRPr>
          </a:p>
          <a:p>
            <a:pPr algn="ctr" eaLnBrk="1" hangingPunct="1">
              <a:buFont typeface="Wingdings 2" pitchFamily="18" charset="2"/>
              <a:buNone/>
            </a:pPr>
            <a:r>
              <a:rPr lang="en-US" b="1" i="1" smtClean="0">
                <a:latin typeface="Cambria" pitchFamily="18" charset="0"/>
              </a:rPr>
              <a:t>Process</a:t>
            </a:r>
            <a:r>
              <a:rPr lang="en-US" smtClean="0">
                <a:latin typeface="Cambria" pitchFamily="18" charset="0"/>
              </a:rPr>
              <a:t> ( Pengambilan Keputusan Konsumen)</a:t>
            </a:r>
          </a:p>
          <a:p>
            <a:pPr eaLnBrk="1" hangingPunct="1">
              <a:buFont typeface="Wingdings 2" pitchFamily="18" charset="2"/>
              <a:buNone/>
            </a:pPr>
            <a:r>
              <a:rPr lang="en-US" b="1" smtClean="0">
                <a:latin typeface="Cambria" pitchFamily="18" charset="0"/>
              </a:rPr>
              <a:t>					↕</a:t>
            </a:r>
          </a:p>
          <a:p>
            <a:pPr algn="ctr" eaLnBrk="1" hangingPunct="1">
              <a:buFont typeface="Wingdings 2" pitchFamily="18" charset="2"/>
              <a:buNone/>
            </a:pPr>
            <a:r>
              <a:rPr lang="en-US" b="1" i="1" smtClean="0">
                <a:latin typeface="Cambria" pitchFamily="18" charset="0"/>
              </a:rPr>
              <a:t>Output</a:t>
            </a:r>
            <a:r>
              <a:rPr lang="en-US" smtClean="0">
                <a:latin typeface="Cambria" pitchFamily="18" charset="0"/>
              </a:rPr>
              <a:t> ( Perilaku Setelah Keputusan )</a:t>
            </a:r>
          </a:p>
          <a:p>
            <a:pPr eaLnBrk="1" hangingPunct="1">
              <a:buFont typeface="Wingdings 2" pitchFamily="18" charset="2"/>
              <a:buNone/>
            </a:pPr>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714375" y="1000125"/>
            <a:ext cx="7467600" cy="4525963"/>
          </a:xfrm>
        </p:spPr>
        <p:txBody>
          <a:bodyPr/>
          <a:lstStyle/>
          <a:p>
            <a:pPr eaLnBrk="1" hangingPunct="1">
              <a:buFont typeface="Wingdings 2" pitchFamily="18" charset="2"/>
              <a:buNone/>
            </a:pPr>
            <a:r>
              <a:rPr lang="en-US" b="1" smtClean="0"/>
              <a:t>INPUT :</a:t>
            </a:r>
            <a:endParaRPr lang="en-US" smtClean="0"/>
          </a:p>
          <a:p>
            <a:pPr eaLnBrk="1" hangingPunct="1"/>
            <a:r>
              <a:rPr lang="en-US" smtClean="0"/>
              <a:t>Usaha Pemasaran Perusahaan </a:t>
            </a:r>
          </a:p>
          <a:p>
            <a:pPr eaLnBrk="1" hangingPunct="1"/>
            <a:r>
              <a:rPr lang="en-US" smtClean="0"/>
              <a:t>Produk </a:t>
            </a:r>
          </a:p>
          <a:p>
            <a:pPr eaLnBrk="1" hangingPunct="1"/>
            <a:r>
              <a:rPr lang="en-US" smtClean="0"/>
              <a:t>Promosi </a:t>
            </a:r>
          </a:p>
          <a:p>
            <a:pPr eaLnBrk="1" hangingPunct="1"/>
            <a:r>
              <a:rPr lang="en-US" smtClean="0"/>
              <a:t>Harga </a:t>
            </a:r>
          </a:p>
          <a:p>
            <a:pPr eaLnBrk="1" hangingPunct="1"/>
            <a:r>
              <a:rPr lang="en-US" smtClean="0"/>
              <a:t>Saluran Distribusi </a:t>
            </a:r>
          </a:p>
          <a:p>
            <a:pPr eaLnBrk="1" hangingPunct="1"/>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z="3200" b="1" smtClean="0">
                <a:latin typeface="Cambria" pitchFamily="18" charset="0"/>
              </a:rPr>
              <a:t>PROCESS</a:t>
            </a:r>
            <a:r>
              <a:rPr lang="en-US" sz="3200" smtClean="0">
                <a:latin typeface="Cambria" pitchFamily="18" charset="0"/>
              </a:rPr>
              <a:t> terdiri dari tiga komponen yang saling berkaitan:</a:t>
            </a:r>
          </a:p>
        </p:txBody>
      </p:sp>
      <p:sp>
        <p:nvSpPr>
          <p:cNvPr id="3" name="Content Placeholder 2"/>
          <p:cNvSpPr>
            <a:spLocks noGrp="1"/>
          </p:cNvSpPr>
          <p:nvPr>
            <p:ph idx="1"/>
          </p:nvPr>
        </p:nvSpPr>
        <p:spPr>
          <a:xfrm>
            <a:off x="457200" y="1357313"/>
            <a:ext cx="7972425" cy="5214937"/>
          </a:xfrm>
        </p:spPr>
        <p:txBody>
          <a:bodyPr rtlCol="0">
            <a:noAutofit/>
          </a:bodyPr>
          <a:lstStyle/>
          <a:p>
            <a:pPr marL="550926" indent="-514350" algn="just" eaLnBrk="1" fontAlgn="auto" hangingPunct="1">
              <a:lnSpc>
                <a:spcPct val="170000"/>
              </a:lnSpc>
              <a:spcBef>
                <a:spcPts val="0"/>
              </a:spcBef>
              <a:spcAft>
                <a:spcPts val="0"/>
              </a:spcAft>
              <a:buFont typeface="+mj-lt"/>
              <a:buAutoNum type="arabicParenR"/>
              <a:defRPr/>
            </a:pPr>
            <a:r>
              <a:rPr lang="en-US" sz="2200" dirty="0" err="1" smtClean="0">
                <a:latin typeface="Cambria" pitchFamily="18" charset="0"/>
              </a:rPr>
              <a:t>Faktor</a:t>
            </a:r>
            <a:r>
              <a:rPr lang="en-US" sz="2200" dirty="0" smtClean="0">
                <a:latin typeface="Cambria" pitchFamily="18" charset="0"/>
              </a:rPr>
              <a:t> </a:t>
            </a:r>
            <a:r>
              <a:rPr lang="en-US" sz="2200" dirty="0" err="1" smtClean="0">
                <a:latin typeface="Cambria" pitchFamily="18" charset="0"/>
              </a:rPr>
              <a:t>Psikologis</a:t>
            </a:r>
            <a:r>
              <a:rPr lang="en-US" sz="2200" dirty="0" smtClean="0">
                <a:latin typeface="Cambria" pitchFamily="18" charset="0"/>
              </a:rPr>
              <a:t> </a:t>
            </a:r>
          </a:p>
          <a:p>
            <a:pPr marL="722376" lvl="1" indent="-274320" algn="just" eaLnBrk="1" fontAlgn="auto" hangingPunct="1">
              <a:lnSpc>
                <a:spcPct val="170000"/>
              </a:lnSpc>
              <a:spcBef>
                <a:spcPts val="0"/>
              </a:spcBef>
              <a:spcAft>
                <a:spcPts val="0"/>
              </a:spcAft>
              <a:buFont typeface="Wingdings 2"/>
              <a:buChar char=""/>
              <a:defRPr/>
            </a:pPr>
            <a:r>
              <a:rPr lang="en-US" sz="2200" dirty="0" err="1" smtClean="0">
                <a:latin typeface="Cambria" pitchFamily="18" charset="0"/>
              </a:rPr>
              <a:t>Motivasi</a:t>
            </a:r>
            <a:r>
              <a:rPr lang="en-US" sz="2200" dirty="0" smtClean="0">
                <a:latin typeface="Cambria" pitchFamily="18" charset="0"/>
              </a:rPr>
              <a:t> </a:t>
            </a:r>
          </a:p>
          <a:p>
            <a:pPr marL="722376" lvl="1" indent="-274320" algn="just" eaLnBrk="1" fontAlgn="auto" hangingPunct="1">
              <a:lnSpc>
                <a:spcPct val="170000"/>
              </a:lnSpc>
              <a:spcBef>
                <a:spcPts val="0"/>
              </a:spcBef>
              <a:spcAft>
                <a:spcPts val="0"/>
              </a:spcAft>
              <a:buFont typeface="Wingdings 2"/>
              <a:buChar char=""/>
              <a:defRPr/>
            </a:pPr>
            <a:r>
              <a:rPr lang="en-US" sz="2200" dirty="0" err="1" smtClean="0">
                <a:latin typeface="Cambria" pitchFamily="18" charset="0"/>
              </a:rPr>
              <a:t>Persepsi</a:t>
            </a:r>
            <a:r>
              <a:rPr lang="en-US" sz="2200" dirty="0" smtClean="0">
                <a:latin typeface="Cambria" pitchFamily="18" charset="0"/>
              </a:rPr>
              <a:t> </a:t>
            </a:r>
            <a:r>
              <a:rPr lang="en-US" sz="2200" dirty="0" err="1" smtClean="0">
                <a:latin typeface="Cambria" pitchFamily="18" charset="0"/>
              </a:rPr>
              <a:t>Pengetahuan</a:t>
            </a:r>
            <a:r>
              <a:rPr lang="en-US" sz="2200" dirty="0" smtClean="0">
                <a:latin typeface="Cambria" pitchFamily="18" charset="0"/>
              </a:rPr>
              <a:t> </a:t>
            </a:r>
          </a:p>
          <a:p>
            <a:pPr marL="722376" lvl="1" indent="-274320" algn="just" eaLnBrk="1" fontAlgn="auto" hangingPunct="1">
              <a:lnSpc>
                <a:spcPct val="170000"/>
              </a:lnSpc>
              <a:spcBef>
                <a:spcPts val="0"/>
              </a:spcBef>
              <a:spcAft>
                <a:spcPts val="0"/>
              </a:spcAft>
              <a:buFont typeface="Wingdings 2"/>
              <a:buChar char=""/>
              <a:defRPr/>
            </a:pPr>
            <a:r>
              <a:rPr lang="en-US" sz="2200" dirty="0" err="1" smtClean="0">
                <a:latin typeface="Cambria" pitchFamily="18" charset="0"/>
              </a:rPr>
              <a:t>Kepribadian</a:t>
            </a:r>
            <a:r>
              <a:rPr lang="en-US" sz="2200" dirty="0" smtClean="0">
                <a:latin typeface="Cambria" pitchFamily="18" charset="0"/>
              </a:rPr>
              <a:t> </a:t>
            </a:r>
          </a:p>
          <a:p>
            <a:pPr marL="722376" lvl="1" indent="-274320" algn="just" eaLnBrk="1" fontAlgn="auto" hangingPunct="1">
              <a:lnSpc>
                <a:spcPct val="170000"/>
              </a:lnSpc>
              <a:spcBef>
                <a:spcPts val="0"/>
              </a:spcBef>
              <a:spcAft>
                <a:spcPts val="0"/>
              </a:spcAft>
              <a:buFont typeface="Wingdings 2"/>
              <a:buChar char=""/>
              <a:defRPr/>
            </a:pPr>
            <a:r>
              <a:rPr lang="en-US" sz="2200" dirty="0" err="1" smtClean="0">
                <a:latin typeface="Cambria" pitchFamily="18" charset="0"/>
              </a:rPr>
              <a:t>Sikap</a:t>
            </a:r>
            <a:r>
              <a:rPr lang="en-US" sz="2200" dirty="0" smtClean="0">
                <a:latin typeface="Cambria" pitchFamily="18" charset="0"/>
              </a:rPr>
              <a:t> </a:t>
            </a:r>
          </a:p>
          <a:p>
            <a:pPr marL="550926" indent="-514350" algn="just" eaLnBrk="1" fontAlgn="auto" hangingPunct="1">
              <a:lnSpc>
                <a:spcPct val="170000"/>
              </a:lnSpc>
              <a:spcBef>
                <a:spcPts val="0"/>
              </a:spcBef>
              <a:spcAft>
                <a:spcPts val="0"/>
              </a:spcAft>
              <a:buFont typeface="+mj-lt"/>
              <a:buAutoNum type="arabicParenR"/>
              <a:defRPr/>
            </a:pPr>
            <a:r>
              <a:rPr lang="en-US" sz="2200" dirty="0" err="1" smtClean="0">
                <a:latin typeface="Cambria" pitchFamily="18" charset="0"/>
              </a:rPr>
              <a:t>Pengenalan</a:t>
            </a:r>
            <a:r>
              <a:rPr lang="en-US" sz="2200" dirty="0" smtClean="0">
                <a:latin typeface="Cambria" pitchFamily="18" charset="0"/>
              </a:rPr>
              <a:t> </a:t>
            </a:r>
            <a:r>
              <a:rPr lang="en-US" sz="2200" dirty="0" err="1" smtClean="0">
                <a:latin typeface="Cambria" pitchFamily="18" charset="0"/>
              </a:rPr>
              <a:t>kebutuhan</a:t>
            </a:r>
            <a:r>
              <a:rPr lang="en-US" sz="2200" dirty="0" smtClean="0">
                <a:latin typeface="Cambria" pitchFamily="18" charset="0"/>
              </a:rPr>
              <a:t>, </a:t>
            </a:r>
            <a:r>
              <a:rPr lang="en-US" sz="2200" dirty="0" err="1" smtClean="0">
                <a:latin typeface="Cambria" pitchFamily="18" charset="0"/>
              </a:rPr>
              <a:t>penyelidikan</a:t>
            </a:r>
            <a:r>
              <a:rPr lang="en-US" sz="2200" dirty="0" smtClean="0">
                <a:latin typeface="Cambria" pitchFamily="18" charset="0"/>
              </a:rPr>
              <a:t> </a:t>
            </a:r>
            <a:r>
              <a:rPr lang="en-US" sz="2200" dirty="0" err="1" smtClean="0">
                <a:latin typeface="Cambria" pitchFamily="18" charset="0"/>
              </a:rPr>
              <a:t>sebelum</a:t>
            </a:r>
            <a:r>
              <a:rPr lang="en-US" sz="2200" dirty="0" smtClean="0">
                <a:latin typeface="Cambria" pitchFamily="18" charset="0"/>
              </a:rPr>
              <a:t> </a:t>
            </a:r>
            <a:r>
              <a:rPr lang="en-US" sz="2200" dirty="0" err="1" smtClean="0">
                <a:latin typeface="Cambria" pitchFamily="18" charset="0"/>
              </a:rPr>
              <a:t>pembelian</a:t>
            </a:r>
            <a:r>
              <a:rPr lang="en-US" sz="2200" dirty="0" smtClean="0">
                <a:latin typeface="Cambria" pitchFamily="18" charset="0"/>
              </a:rPr>
              <a:t>, </a:t>
            </a:r>
            <a:r>
              <a:rPr lang="en-US" sz="2200" dirty="0" err="1" smtClean="0">
                <a:latin typeface="Cambria" pitchFamily="18" charset="0"/>
              </a:rPr>
              <a:t>evaluasi</a:t>
            </a:r>
            <a:r>
              <a:rPr lang="en-US" sz="2200" dirty="0" smtClean="0">
                <a:latin typeface="Cambria" pitchFamily="18" charset="0"/>
              </a:rPr>
              <a:t> </a:t>
            </a:r>
            <a:r>
              <a:rPr lang="en-US" sz="2200" dirty="0" err="1" smtClean="0">
                <a:latin typeface="Cambria" pitchFamily="18" charset="0"/>
              </a:rPr>
              <a:t>terhadap</a:t>
            </a:r>
            <a:r>
              <a:rPr lang="en-US" sz="2200" dirty="0" smtClean="0">
                <a:latin typeface="Cambria" pitchFamily="18" charset="0"/>
              </a:rPr>
              <a:t> </a:t>
            </a:r>
            <a:r>
              <a:rPr lang="en-US" sz="2200" dirty="0" err="1" smtClean="0">
                <a:latin typeface="Cambria" pitchFamily="18" charset="0"/>
              </a:rPr>
              <a:t>kebutuhan</a:t>
            </a:r>
            <a:r>
              <a:rPr lang="en-US" sz="2200" dirty="0" smtClean="0">
                <a:latin typeface="Cambria" pitchFamily="18" charset="0"/>
              </a:rPr>
              <a:t>. </a:t>
            </a:r>
          </a:p>
          <a:p>
            <a:pPr marL="550926" indent="-514350" algn="just" eaLnBrk="1" fontAlgn="auto" hangingPunct="1">
              <a:lnSpc>
                <a:spcPct val="170000"/>
              </a:lnSpc>
              <a:spcBef>
                <a:spcPts val="0"/>
              </a:spcBef>
              <a:spcAft>
                <a:spcPts val="0"/>
              </a:spcAft>
              <a:buFont typeface="+mj-lt"/>
              <a:buAutoNum type="arabicParenR"/>
              <a:defRPr/>
            </a:pPr>
            <a:r>
              <a:rPr lang="en-US" sz="2200" dirty="0" err="1" smtClean="0">
                <a:latin typeface="Cambria" pitchFamily="18" charset="0"/>
              </a:rPr>
              <a:t>Pengalaman</a:t>
            </a:r>
            <a:r>
              <a:rPr lang="en-US" sz="2200" dirty="0" smtClean="0">
                <a:latin typeface="Cambria" pitchFamily="18" charset="0"/>
              </a:rPr>
              <a:t>. </a:t>
            </a:r>
            <a:r>
              <a:rPr lang="en-US" sz="2200" dirty="0" err="1" smtClean="0">
                <a:latin typeface="Cambria" pitchFamily="18" charset="0"/>
              </a:rPr>
              <a:t>dalam</a:t>
            </a:r>
            <a:r>
              <a:rPr lang="en-US" sz="2200" dirty="0" smtClean="0">
                <a:latin typeface="Cambria" pitchFamily="18" charset="0"/>
              </a:rPr>
              <a:t> </a:t>
            </a:r>
            <a:r>
              <a:rPr lang="en-US" sz="2200" dirty="0" err="1" smtClean="0">
                <a:latin typeface="Cambria" pitchFamily="18" charset="0"/>
              </a:rPr>
              <a:t>prakteknya</a:t>
            </a:r>
            <a:r>
              <a:rPr lang="en-US" sz="2200" dirty="0" smtClean="0">
                <a:latin typeface="Cambria" pitchFamily="18" charset="0"/>
              </a:rPr>
              <a:t>, </a:t>
            </a:r>
            <a:r>
              <a:rPr lang="en-US" sz="2200" dirty="0" err="1" smtClean="0">
                <a:latin typeface="Cambria" pitchFamily="18" charset="0"/>
              </a:rPr>
              <a:t>bisa</a:t>
            </a:r>
            <a:r>
              <a:rPr lang="en-US" sz="2200" dirty="0" smtClean="0">
                <a:latin typeface="Cambria" pitchFamily="18" charset="0"/>
              </a:rPr>
              <a:t> </a:t>
            </a:r>
            <a:r>
              <a:rPr lang="en-US" sz="2200" dirty="0" err="1" smtClean="0">
                <a:latin typeface="Cambria" pitchFamily="18" charset="0"/>
              </a:rPr>
              <a:t>berasal</a:t>
            </a:r>
            <a:r>
              <a:rPr lang="en-US" sz="2200" dirty="0" smtClean="0">
                <a:latin typeface="Cambria" pitchFamily="18" charset="0"/>
              </a:rPr>
              <a:t> </a:t>
            </a:r>
            <a:r>
              <a:rPr lang="en-US" sz="2200" dirty="0" err="1" smtClean="0">
                <a:latin typeface="Cambria" pitchFamily="18" charset="0"/>
              </a:rPr>
              <a:t>dari</a:t>
            </a:r>
            <a:r>
              <a:rPr lang="en-US" sz="2200" dirty="0" smtClean="0">
                <a:latin typeface="Cambria" pitchFamily="18" charset="0"/>
              </a:rPr>
              <a:t> OUTPUT </a:t>
            </a:r>
            <a:r>
              <a:rPr lang="en-US" sz="2200" dirty="0" err="1" smtClean="0">
                <a:latin typeface="Cambria" pitchFamily="18" charset="0"/>
              </a:rPr>
              <a:t>dan</a:t>
            </a:r>
            <a:r>
              <a:rPr lang="en-US" sz="2200" dirty="0" smtClean="0">
                <a:latin typeface="Cambria" pitchFamily="18" charset="0"/>
              </a:rPr>
              <a:t> </a:t>
            </a:r>
            <a:r>
              <a:rPr lang="en-US" sz="2200" dirty="0" err="1" smtClean="0">
                <a:latin typeface="Cambria" pitchFamily="18" charset="0"/>
              </a:rPr>
              <a:t>mempengaruhi</a:t>
            </a:r>
            <a:r>
              <a:rPr lang="en-US" sz="2200" dirty="0" smtClean="0">
                <a:latin typeface="Cambria" pitchFamily="18" charset="0"/>
              </a:rPr>
              <a:t> </a:t>
            </a:r>
            <a:r>
              <a:rPr lang="en-US" sz="2200" dirty="0" err="1" smtClean="0">
                <a:latin typeface="Cambria" pitchFamily="18" charset="0"/>
              </a:rPr>
              <a:t>faktor</a:t>
            </a:r>
            <a:r>
              <a:rPr lang="en-US" sz="2200" dirty="0" smtClean="0">
                <a:latin typeface="Cambria" pitchFamily="18" charset="0"/>
              </a:rPr>
              <a:t> </a:t>
            </a:r>
            <a:r>
              <a:rPr lang="en-US" sz="2200" dirty="0" err="1" smtClean="0">
                <a:latin typeface="Cambria" pitchFamily="18" charset="0"/>
              </a:rPr>
              <a:t>psikologis</a:t>
            </a:r>
            <a:r>
              <a:rPr lang="en-US" sz="2200" dirty="0" smtClean="0">
                <a:latin typeface="Cambria" pitchFamily="18" charset="0"/>
              </a:rPr>
              <a:t> </a:t>
            </a:r>
            <a:r>
              <a:rPr lang="en-US" sz="2200" dirty="0" err="1" smtClean="0">
                <a:latin typeface="Cambria" pitchFamily="18" charset="0"/>
              </a:rPr>
              <a:t>dalam</a:t>
            </a:r>
            <a:r>
              <a:rPr lang="en-US" sz="2200" dirty="0" smtClean="0">
                <a:latin typeface="Cambria" pitchFamily="18" charset="0"/>
              </a:rPr>
              <a:t> process. </a:t>
            </a:r>
          </a:p>
          <a:p>
            <a:pPr marL="420624" indent="-384048" eaLnBrk="1" fontAlgn="auto" hangingPunct="1">
              <a:lnSpc>
                <a:spcPct val="170000"/>
              </a:lnSpc>
              <a:spcBef>
                <a:spcPts val="0"/>
              </a:spcBef>
              <a:spcAft>
                <a:spcPts val="0"/>
              </a:spcAft>
              <a:buFont typeface="Wingdings 2"/>
              <a:buNone/>
              <a:defRPr/>
            </a:pPr>
            <a:endParaRPr lang="en-US" sz="22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813"/>
            <a:ext cx="8043863" cy="5340350"/>
          </a:xfrm>
        </p:spPr>
        <p:txBody>
          <a:bodyPr rtlCol="0">
            <a:normAutofit fontScale="85000" lnSpcReduction="10000"/>
          </a:bodyPr>
          <a:lstStyle/>
          <a:p>
            <a:pPr marL="420624" indent="-384048" algn="just" eaLnBrk="1" fontAlgn="auto" hangingPunct="1">
              <a:lnSpc>
                <a:spcPct val="150000"/>
              </a:lnSpc>
              <a:spcBef>
                <a:spcPts val="0"/>
              </a:spcBef>
              <a:spcAft>
                <a:spcPts val="0"/>
              </a:spcAft>
              <a:buFont typeface="Wingdings 2"/>
              <a:buNone/>
              <a:defRPr/>
            </a:pPr>
            <a:r>
              <a:rPr lang="en-US" b="1" i="1" dirty="0" smtClean="0">
                <a:latin typeface="Cambria" pitchFamily="18" charset="0"/>
              </a:rPr>
              <a:t>OUTPUT:</a:t>
            </a:r>
            <a:endParaRPr lang="en-US" i="1" dirty="0" smtClean="0">
              <a:latin typeface="Cambria" pitchFamily="18" charset="0"/>
            </a:endParaRPr>
          </a:p>
          <a:p>
            <a:pPr marL="420624" indent="-384048" algn="just" eaLnBrk="1" fontAlgn="auto" hangingPunct="1">
              <a:lnSpc>
                <a:spcPct val="150000"/>
              </a:lnSpc>
              <a:spcBef>
                <a:spcPts val="0"/>
              </a:spcBef>
              <a:spcAft>
                <a:spcPts val="0"/>
              </a:spcAft>
              <a:buFont typeface="Wingdings 2"/>
              <a:buChar char=""/>
              <a:defRPr/>
            </a:pPr>
            <a:r>
              <a:rPr lang="en-US" dirty="0" err="1" smtClean="0">
                <a:latin typeface="Cambria" pitchFamily="18" charset="0"/>
              </a:rPr>
              <a:t>Pembelian</a:t>
            </a:r>
            <a:r>
              <a:rPr lang="en-US" dirty="0" smtClean="0">
                <a:latin typeface="Cambria" pitchFamily="18" charset="0"/>
              </a:rPr>
              <a:t> </a:t>
            </a:r>
          </a:p>
          <a:p>
            <a:pPr marL="420624" indent="-384048" algn="just" eaLnBrk="1" fontAlgn="auto" hangingPunct="1">
              <a:lnSpc>
                <a:spcPct val="150000"/>
              </a:lnSpc>
              <a:spcBef>
                <a:spcPts val="0"/>
              </a:spcBef>
              <a:spcAft>
                <a:spcPts val="0"/>
              </a:spcAft>
              <a:buFont typeface="Wingdings 2"/>
              <a:buChar char=""/>
              <a:defRPr/>
            </a:pPr>
            <a:r>
              <a:rPr lang="en-US" dirty="0" err="1" smtClean="0">
                <a:latin typeface="Cambria" pitchFamily="18" charset="0"/>
              </a:rPr>
              <a:t>Percobaan</a:t>
            </a:r>
            <a:r>
              <a:rPr lang="en-US" dirty="0" smtClean="0">
                <a:latin typeface="Cambria" pitchFamily="18" charset="0"/>
              </a:rPr>
              <a:t> </a:t>
            </a:r>
          </a:p>
          <a:p>
            <a:pPr marL="420624" indent="-384048" algn="just" eaLnBrk="1" fontAlgn="auto" hangingPunct="1">
              <a:lnSpc>
                <a:spcPct val="150000"/>
              </a:lnSpc>
              <a:spcBef>
                <a:spcPts val="0"/>
              </a:spcBef>
              <a:spcAft>
                <a:spcPts val="0"/>
              </a:spcAft>
              <a:buFont typeface="Wingdings 2"/>
              <a:buChar char=""/>
              <a:defRPr/>
            </a:pPr>
            <a:r>
              <a:rPr lang="en-US" dirty="0" err="1" smtClean="0">
                <a:latin typeface="Cambria" pitchFamily="18" charset="0"/>
              </a:rPr>
              <a:t>Pembelian</a:t>
            </a:r>
            <a:r>
              <a:rPr lang="en-US" dirty="0" smtClean="0">
                <a:latin typeface="Cambria" pitchFamily="18" charset="0"/>
              </a:rPr>
              <a:t> </a:t>
            </a:r>
            <a:r>
              <a:rPr lang="en-US" dirty="0" err="1" smtClean="0">
                <a:latin typeface="Cambria" pitchFamily="18" charset="0"/>
              </a:rPr>
              <a:t>ulang</a:t>
            </a:r>
            <a:r>
              <a:rPr lang="en-US" dirty="0" smtClean="0">
                <a:latin typeface="Cambria" pitchFamily="18" charset="0"/>
              </a:rPr>
              <a:t> </a:t>
            </a:r>
          </a:p>
          <a:p>
            <a:pPr marL="0" indent="36513" algn="just" eaLnBrk="1" fontAlgn="auto" hangingPunct="1">
              <a:lnSpc>
                <a:spcPct val="150000"/>
              </a:lnSpc>
              <a:spcBef>
                <a:spcPts val="0"/>
              </a:spcBef>
              <a:spcAft>
                <a:spcPts val="0"/>
              </a:spcAft>
              <a:buFont typeface="Wingdings 2"/>
              <a:buNone/>
              <a:defRPr/>
            </a:pPr>
            <a:r>
              <a:rPr lang="en-US" dirty="0" err="1" smtClean="0">
                <a:latin typeface="Cambria" pitchFamily="18" charset="0"/>
              </a:rPr>
              <a:t>Evaluasi</a:t>
            </a:r>
            <a:r>
              <a:rPr lang="en-US" dirty="0" smtClean="0">
                <a:latin typeface="Cambria" pitchFamily="18" charset="0"/>
              </a:rPr>
              <a:t> </a:t>
            </a:r>
            <a:r>
              <a:rPr lang="en-US" dirty="0" err="1" smtClean="0">
                <a:latin typeface="Cambria" pitchFamily="18" charset="0"/>
              </a:rPr>
              <a:t>setelah</a:t>
            </a:r>
            <a:r>
              <a:rPr lang="en-US" dirty="0" smtClean="0">
                <a:latin typeface="Cambria" pitchFamily="18" charset="0"/>
              </a:rPr>
              <a:t> </a:t>
            </a:r>
            <a:r>
              <a:rPr lang="en-US" dirty="0" err="1" smtClean="0">
                <a:latin typeface="Cambria" pitchFamily="18" charset="0"/>
              </a:rPr>
              <a:t>pembelian</a:t>
            </a:r>
            <a:r>
              <a:rPr lang="en-US" dirty="0" smtClean="0">
                <a:latin typeface="Cambria" pitchFamily="18" charset="0"/>
              </a:rPr>
              <a:t>. </a:t>
            </a:r>
            <a:r>
              <a:rPr lang="en-US" dirty="0" err="1" smtClean="0">
                <a:latin typeface="Cambria" pitchFamily="18" charset="0"/>
              </a:rPr>
              <a:t>Ini</a:t>
            </a:r>
            <a:r>
              <a:rPr lang="en-US" dirty="0" smtClean="0">
                <a:latin typeface="Cambria" pitchFamily="18" charset="0"/>
              </a:rPr>
              <a:t> </a:t>
            </a:r>
            <a:r>
              <a:rPr lang="en-US" dirty="0" err="1" smtClean="0">
                <a:latin typeface="Cambria" pitchFamily="18" charset="0"/>
              </a:rPr>
              <a:t>akan</a:t>
            </a:r>
            <a:r>
              <a:rPr lang="en-US" dirty="0" smtClean="0">
                <a:latin typeface="Cambria" pitchFamily="18" charset="0"/>
              </a:rPr>
              <a:t> </a:t>
            </a:r>
            <a:r>
              <a:rPr lang="en-US" dirty="0" err="1" smtClean="0">
                <a:latin typeface="Cambria" pitchFamily="18" charset="0"/>
              </a:rPr>
              <a:t>menjadi</a:t>
            </a:r>
            <a:r>
              <a:rPr lang="en-US" dirty="0" smtClean="0">
                <a:latin typeface="Cambria" pitchFamily="18" charset="0"/>
              </a:rPr>
              <a:t> </a:t>
            </a:r>
            <a:r>
              <a:rPr lang="en-US" dirty="0" err="1" smtClean="0">
                <a:latin typeface="Cambria" pitchFamily="18" charset="0"/>
              </a:rPr>
              <a:t>kontribusi</a:t>
            </a:r>
            <a:r>
              <a:rPr lang="en-US" dirty="0" smtClean="0">
                <a:latin typeface="Cambria" pitchFamily="18" charset="0"/>
              </a:rPr>
              <a:t> </a:t>
            </a:r>
            <a:r>
              <a:rPr lang="en-US" dirty="0" err="1" smtClean="0">
                <a:latin typeface="Cambria" pitchFamily="18" charset="0"/>
              </a:rPr>
              <a:t>penting</a:t>
            </a:r>
            <a:r>
              <a:rPr lang="en-US" dirty="0" smtClean="0">
                <a:latin typeface="Cambria" pitchFamily="18" charset="0"/>
              </a:rPr>
              <a:t> </a:t>
            </a:r>
            <a:r>
              <a:rPr lang="en-US" dirty="0" err="1" smtClean="0">
                <a:latin typeface="Cambria" pitchFamily="18" charset="0"/>
              </a:rPr>
              <a:t>dalam</a:t>
            </a:r>
            <a:r>
              <a:rPr lang="en-US" dirty="0" smtClean="0">
                <a:latin typeface="Cambria" pitchFamily="18" charset="0"/>
              </a:rPr>
              <a:t> </a:t>
            </a:r>
            <a:r>
              <a:rPr lang="en-US" dirty="0" err="1" smtClean="0">
                <a:latin typeface="Cambria" pitchFamily="18" charset="0"/>
              </a:rPr>
              <a:t>unsur</a:t>
            </a:r>
            <a:r>
              <a:rPr lang="en-US" dirty="0" smtClean="0">
                <a:latin typeface="Cambria" pitchFamily="18" charset="0"/>
              </a:rPr>
              <a:t> </a:t>
            </a:r>
            <a:r>
              <a:rPr lang="en-US" b="1" dirty="0" err="1" smtClean="0">
                <a:latin typeface="Cambria" pitchFamily="18" charset="0"/>
              </a:rPr>
              <a:t>pengalaman</a:t>
            </a:r>
            <a:r>
              <a:rPr lang="en-US" b="1" dirty="0" smtClean="0">
                <a:latin typeface="Cambria" pitchFamily="18" charset="0"/>
              </a:rPr>
              <a:t> </a:t>
            </a:r>
            <a:r>
              <a:rPr lang="en-US" b="1" dirty="0" err="1" smtClean="0">
                <a:latin typeface="Cambria" pitchFamily="18" charset="0"/>
              </a:rPr>
              <a:t>di</a:t>
            </a:r>
            <a:r>
              <a:rPr lang="en-US" b="1" dirty="0" smtClean="0">
                <a:latin typeface="Cambria" pitchFamily="18" charset="0"/>
              </a:rPr>
              <a:t> </a:t>
            </a:r>
            <a:r>
              <a:rPr lang="en-US" b="1" dirty="0" err="1" smtClean="0">
                <a:latin typeface="Cambria" pitchFamily="18" charset="0"/>
              </a:rPr>
              <a:t>tahap</a:t>
            </a:r>
            <a:r>
              <a:rPr lang="en-US" b="1" dirty="0" smtClean="0">
                <a:latin typeface="Cambria" pitchFamily="18" charset="0"/>
              </a:rPr>
              <a:t> process</a:t>
            </a:r>
            <a:r>
              <a:rPr lang="en-US" dirty="0" smtClean="0">
                <a:latin typeface="Cambria" pitchFamily="18" charset="0"/>
              </a:rPr>
              <a:t>, yang </a:t>
            </a:r>
            <a:r>
              <a:rPr lang="en-US" dirty="0" err="1" smtClean="0">
                <a:latin typeface="Cambria" pitchFamily="18" charset="0"/>
              </a:rPr>
              <a:t>pada</a:t>
            </a:r>
            <a:r>
              <a:rPr lang="en-US" dirty="0" smtClean="0">
                <a:latin typeface="Cambria" pitchFamily="18" charset="0"/>
              </a:rPr>
              <a:t> </a:t>
            </a:r>
            <a:r>
              <a:rPr lang="en-US" dirty="0" err="1" smtClean="0">
                <a:latin typeface="Cambria" pitchFamily="18" charset="0"/>
              </a:rPr>
              <a:t>akhirnya</a:t>
            </a:r>
            <a:r>
              <a:rPr lang="en-US" dirty="0" smtClean="0">
                <a:latin typeface="Cambria" pitchFamily="18" charset="0"/>
              </a:rPr>
              <a:t> </a:t>
            </a:r>
            <a:r>
              <a:rPr lang="en-US" dirty="0" err="1" smtClean="0">
                <a:latin typeface="Cambria" pitchFamily="18" charset="0"/>
              </a:rPr>
              <a:t>akan</a:t>
            </a:r>
            <a:r>
              <a:rPr lang="en-US" dirty="0" smtClean="0">
                <a:latin typeface="Cambria" pitchFamily="18" charset="0"/>
              </a:rPr>
              <a:t> </a:t>
            </a:r>
            <a:r>
              <a:rPr lang="en-US" dirty="0" err="1" smtClean="0">
                <a:latin typeface="Cambria" pitchFamily="18" charset="0"/>
              </a:rPr>
              <a:t>mempengaruhi</a:t>
            </a:r>
            <a:r>
              <a:rPr lang="en-US" dirty="0" smtClean="0">
                <a:latin typeface="Cambria" pitchFamily="18" charset="0"/>
              </a:rPr>
              <a:t> </a:t>
            </a:r>
            <a:r>
              <a:rPr lang="en-US" b="1" dirty="0" err="1" smtClean="0">
                <a:latin typeface="Cambria" pitchFamily="18" charset="0"/>
              </a:rPr>
              <a:t>faktor</a:t>
            </a:r>
            <a:r>
              <a:rPr lang="en-US" b="1" dirty="0" smtClean="0">
                <a:latin typeface="Cambria" pitchFamily="18" charset="0"/>
              </a:rPr>
              <a:t> </a:t>
            </a:r>
            <a:r>
              <a:rPr lang="en-US" b="1" dirty="0" err="1" smtClean="0">
                <a:latin typeface="Cambria" pitchFamily="18" charset="0"/>
              </a:rPr>
              <a:t>psikologis</a:t>
            </a:r>
            <a:r>
              <a:rPr lang="en-US" dirty="0" smtClean="0">
                <a:latin typeface="Cambria" pitchFamily="18" charset="0"/>
              </a:rPr>
              <a:t> </a:t>
            </a:r>
            <a:r>
              <a:rPr lang="en-US" dirty="0" err="1" smtClean="0">
                <a:latin typeface="Cambria" pitchFamily="18" charset="0"/>
              </a:rPr>
              <a:t>dalam</a:t>
            </a:r>
            <a:r>
              <a:rPr lang="en-US" dirty="0" smtClean="0">
                <a:latin typeface="Cambria" pitchFamily="18" charset="0"/>
              </a:rPr>
              <a:t> </a:t>
            </a:r>
            <a:r>
              <a:rPr lang="en-US" dirty="0" err="1" smtClean="0">
                <a:latin typeface="Cambria" pitchFamily="18" charset="0"/>
              </a:rPr>
              <a:t>proses</a:t>
            </a:r>
            <a:r>
              <a:rPr lang="en-US" dirty="0" smtClean="0">
                <a:latin typeface="Cambria" pitchFamily="18" charset="0"/>
              </a:rPr>
              <a:t> </a:t>
            </a:r>
            <a:r>
              <a:rPr lang="en-US" dirty="0" err="1" smtClean="0">
                <a:latin typeface="Cambria" pitchFamily="18" charset="0"/>
              </a:rPr>
              <a:t>pengambilan</a:t>
            </a:r>
            <a:r>
              <a:rPr lang="en-US" dirty="0" smtClean="0">
                <a:latin typeface="Cambria" pitchFamily="18" charset="0"/>
              </a:rPr>
              <a:t> </a:t>
            </a:r>
            <a:r>
              <a:rPr lang="en-US" dirty="0" err="1" smtClean="0">
                <a:latin typeface="Cambria" pitchFamily="18" charset="0"/>
              </a:rPr>
              <a:t>keputusan</a:t>
            </a:r>
            <a:r>
              <a:rPr lang="en-US" dirty="0" smtClean="0">
                <a:latin typeface="Cambria" pitchFamily="18" charset="0"/>
              </a:rPr>
              <a:t> </a:t>
            </a:r>
            <a:r>
              <a:rPr lang="en-US" dirty="0" err="1" smtClean="0">
                <a:latin typeface="Cambria" pitchFamily="18" charset="0"/>
              </a:rPr>
              <a:t>berikutnya</a:t>
            </a:r>
            <a:r>
              <a:rPr lang="en-US" dirty="0" smtClean="0">
                <a:latin typeface="Cambria" pitchFamily="18" charset="0"/>
              </a:rPr>
              <a:t>.</a:t>
            </a:r>
            <a:endParaRPr lang="en-US" dirty="0">
              <a:latin typeface="Cambria"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274638"/>
            <a:ext cx="8186738" cy="725487"/>
          </a:xfrm>
        </p:spPr>
        <p:txBody>
          <a:bodyPr/>
          <a:lstStyle/>
          <a:p>
            <a:pPr eaLnBrk="1" hangingPunct="1"/>
            <a:r>
              <a:rPr lang="en-US" sz="2800" smtClean="0">
                <a:latin typeface="Cambria" pitchFamily="18" charset="0"/>
              </a:rPr>
              <a:t>TIPE – TIPE PROSES PENGAMBILAN KEPUTUSAN</a:t>
            </a:r>
          </a:p>
        </p:txBody>
      </p:sp>
      <p:sp>
        <p:nvSpPr>
          <p:cNvPr id="3" name="Content Placeholder 2"/>
          <p:cNvSpPr>
            <a:spLocks noGrp="1"/>
          </p:cNvSpPr>
          <p:nvPr>
            <p:ph idx="1"/>
          </p:nvPr>
        </p:nvSpPr>
        <p:spPr>
          <a:xfrm>
            <a:off x="428625" y="1143000"/>
            <a:ext cx="8215313" cy="5214938"/>
          </a:xfrm>
        </p:spPr>
        <p:txBody>
          <a:bodyPr rtlCol="0">
            <a:normAutofit fontScale="70000" lnSpcReduction="20000"/>
          </a:bodyPr>
          <a:lstStyle/>
          <a:p>
            <a:pPr marL="550926" indent="-514350" algn="just" eaLnBrk="1" fontAlgn="auto" hangingPunct="1">
              <a:lnSpc>
                <a:spcPct val="170000"/>
              </a:lnSpc>
              <a:spcBef>
                <a:spcPts val="0"/>
              </a:spcBef>
              <a:spcAft>
                <a:spcPts val="0"/>
              </a:spcAft>
              <a:buFont typeface="+mj-lt"/>
              <a:buAutoNum type="arabicParenR"/>
              <a:defRPr/>
            </a:pPr>
            <a:r>
              <a:rPr lang="en-US" u="sng" dirty="0" err="1" smtClean="0">
                <a:latin typeface="Cambria" pitchFamily="18" charset="0"/>
                <a:hlinkClick r:id="rId2" action="ppaction://hlinkfile"/>
              </a:rPr>
              <a:t>Pengenalan</a:t>
            </a:r>
            <a:r>
              <a:rPr lang="en-US" u="sng" dirty="0" smtClean="0">
                <a:latin typeface="Cambria" pitchFamily="18" charset="0"/>
                <a:hlinkClick r:id="rId2" action="ppaction://hlinkfile"/>
              </a:rPr>
              <a:t> </a:t>
            </a:r>
            <a:r>
              <a:rPr lang="en-US" u="sng" dirty="0" err="1" smtClean="0">
                <a:latin typeface="Cambria" pitchFamily="18" charset="0"/>
                <a:hlinkClick r:id="rId2" action="ppaction://hlinkfile"/>
              </a:rPr>
              <a:t>masalah</a:t>
            </a:r>
            <a:r>
              <a:rPr lang="en-US" dirty="0" smtClean="0">
                <a:latin typeface="Cambria" pitchFamily="18" charset="0"/>
              </a:rPr>
              <a:t> (</a:t>
            </a:r>
            <a:r>
              <a:rPr lang="en-US" i="1" dirty="0" smtClean="0">
                <a:latin typeface="Cambria" pitchFamily="18" charset="0"/>
              </a:rPr>
              <a:t>problem recognition</a:t>
            </a:r>
            <a:r>
              <a:rPr lang="en-US" dirty="0" smtClean="0">
                <a:latin typeface="Cambria" pitchFamily="18" charset="0"/>
              </a:rPr>
              <a:t>). </a:t>
            </a:r>
            <a:r>
              <a:rPr lang="en-US" dirty="0" err="1" smtClean="0">
                <a:latin typeface="Cambria" pitchFamily="18" charset="0"/>
              </a:rPr>
              <a:t>Konsumen</a:t>
            </a:r>
            <a:r>
              <a:rPr lang="en-US" dirty="0" smtClean="0">
                <a:latin typeface="Cambria" pitchFamily="18" charset="0"/>
              </a:rPr>
              <a:t> </a:t>
            </a:r>
            <a:r>
              <a:rPr lang="en-US" dirty="0" err="1" smtClean="0">
                <a:latin typeface="Cambria" pitchFamily="18" charset="0"/>
              </a:rPr>
              <a:t>akan</a:t>
            </a:r>
            <a:r>
              <a:rPr lang="en-US" dirty="0" smtClean="0">
                <a:latin typeface="Cambria" pitchFamily="18" charset="0"/>
              </a:rPr>
              <a:t> </a:t>
            </a:r>
            <a:r>
              <a:rPr lang="en-US" dirty="0" err="1" smtClean="0">
                <a:latin typeface="Cambria" pitchFamily="18" charset="0"/>
              </a:rPr>
              <a:t>membeli</a:t>
            </a:r>
            <a:r>
              <a:rPr lang="en-US" dirty="0" smtClean="0">
                <a:latin typeface="Cambria" pitchFamily="18" charset="0"/>
              </a:rPr>
              <a:t> </a:t>
            </a:r>
            <a:r>
              <a:rPr lang="en-US" dirty="0" err="1" smtClean="0">
                <a:latin typeface="Cambria" pitchFamily="18" charset="0"/>
              </a:rPr>
              <a:t>suatu</a:t>
            </a:r>
            <a:r>
              <a:rPr lang="en-US" dirty="0" smtClean="0">
                <a:latin typeface="Cambria" pitchFamily="18" charset="0"/>
              </a:rPr>
              <a:t> </a:t>
            </a:r>
            <a:r>
              <a:rPr lang="en-US" dirty="0" err="1" smtClean="0">
                <a:latin typeface="Cambria" pitchFamily="18" charset="0"/>
              </a:rPr>
              <a:t>produk</a:t>
            </a:r>
            <a:r>
              <a:rPr lang="en-US" dirty="0" smtClean="0">
                <a:latin typeface="Cambria" pitchFamily="18" charset="0"/>
              </a:rPr>
              <a:t> </a:t>
            </a:r>
            <a:r>
              <a:rPr lang="en-US" dirty="0" err="1" smtClean="0">
                <a:latin typeface="Cambria" pitchFamily="18" charset="0"/>
              </a:rPr>
              <a:t>sebagai</a:t>
            </a:r>
            <a:r>
              <a:rPr lang="en-US" dirty="0" smtClean="0">
                <a:latin typeface="Cambria" pitchFamily="18" charset="0"/>
              </a:rPr>
              <a:t> </a:t>
            </a:r>
            <a:r>
              <a:rPr lang="en-US" u="sng" dirty="0" err="1" smtClean="0">
                <a:latin typeface="Cambria" pitchFamily="18" charset="0"/>
                <a:hlinkClick r:id="rId3" action="ppaction://hlinkfile"/>
              </a:rPr>
              <a:t>solusi</a:t>
            </a:r>
            <a:r>
              <a:rPr lang="en-US" dirty="0" smtClean="0">
                <a:latin typeface="Cambria" pitchFamily="18" charset="0"/>
              </a:rPr>
              <a:t> </a:t>
            </a:r>
            <a:r>
              <a:rPr lang="en-US" dirty="0" err="1" smtClean="0">
                <a:latin typeface="Cambria" pitchFamily="18" charset="0"/>
              </a:rPr>
              <a:t>atas</a:t>
            </a:r>
            <a:r>
              <a:rPr lang="en-US" dirty="0" smtClean="0">
                <a:latin typeface="Cambria" pitchFamily="18" charset="0"/>
              </a:rPr>
              <a:t> </a:t>
            </a:r>
            <a:r>
              <a:rPr lang="en-US" dirty="0" err="1" smtClean="0">
                <a:latin typeface="Cambria" pitchFamily="18" charset="0"/>
              </a:rPr>
              <a:t>permasalahan</a:t>
            </a:r>
            <a:r>
              <a:rPr lang="en-US" dirty="0" smtClean="0">
                <a:latin typeface="Cambria" pitchFamily="18" charset="0"/>
              </a:rPr>
              <a:t> yang </a:t>
            </a:r>
            <a:r>
              <a:rPr lang="en-US" dirty="0" err="1" smtClean="0">
                <a:latin typeface="Cambria" pitchFamily="18" charset="0"/>
              </a:rPr>
              <a:t>dihadapinya</a:t>
            </a:r>
            <a:r>
              <a:rPr lang="en-US" dirty="0" smtClean="0">
                <a:latin typeface="Cambria" pitchFamily="18" charset="0"/>
              </a:rPr>
              <a:t>. </a:t>
            </a:r>
            <a:r>
              <a:rPr lang="en-US" dirty="0" err="1" smtClean="0">
                <a:latin typeface="Cambria" pitchFamily="18" charset="0"/>
              </a:rPr>
              <a:t>Tanpa</a:t>
            </a:r>
            <a:r>
              <a:rPr lang="en-US" dirty="0" smtClean="0">
                <a:latin typeface="Cambria" pitchFamily="18" charset="0"/>
              </a:rPr>
              <a:t> </a:t>
            </a:r>
            <a:r>
              <a:rPr lang="en-US" dirty="0" err="1" smtClean="0">
                <a:latin typeface="Cambria" pitchFamily="18" charset="0"/>
              </a:rPr>
              <a:t>adanya</a:t>
            </a:r>
            <a:r>
              <a:rPr lang="en-US" dirty="0" smtClean="0">
                <a:latin typeface="Cambria" pitchFamily="18" charset="0"/>
              </a:rPr>
              <a:t> </a:t>
            </a:r>
            <a:r>
              <a:rPr lang="en-US" dirty="0" err="1" smtClean="0">
                <a:latin typeface="Cambria" pitchFamily="18" charset="0"/>
              </a:rPr>
              <a:t>pengenalan</a:t>
            </a:r>
            <a:r>
              <a:rPr lang="en-US" dirty="0" smtClean="0">
                <a:latin typeface="Cambria" pitchFamily="18" charset="0"/>
              </a:rPr>
              <a:t> </a:t>
            </a:r>
            <a:r>
              <a:rPr lang="en-US" dirty="0" err="1" smtClean="0">
                <a:latin typeface="Cambria" pitchFamily="18" charset="0"/>
              </a:rPr>
              <a:t>masalah</a:t>
            </a:r>
            <a:r>
              <a:rPr lang="en-US" dirty="0" smtClean="0">
                <a:latin typeface="Cambria" pitchFamily="18" charset="0"/>
              </a:rPr>
              <a:t> yang </a:t>
            </a:r>
            <a:r>
              <a:rPr lang="en-US" dirty="0" err="1" smtClean="0">
                <a:latin typeface="Cambria" pitchFamily="18" charset="0"/>
              </a:rPr>
              <a:t>muncul</a:t>
            </a:r>
            <a:r>
              <a:rPr lang="en-US" dirty="0" smtClean="0">
                <a:latin typeface="Cambria" pitchFamily="18" charset="0"/>
              </a:rPr>
              <a:t>, </a:t>
            </a:r>
            <a:r>
              <a:rPr lang="en-US" dirty="0" err="1" smtClean="0">
                <a:latin typeface="Cambria" pitchFamily="18" charset="0"/>
              </a:rPr>
              <a:t>konsumen</a:t>
            </a:r>
            <a:r>
              <a:rPr lang="en-US" dirty="0" smtClean="0">
                <a:latin typeface="Cambria" pitchFamily="18" charset="0"/>
              </a:rPr>
              <a:t> </a:t>
            </a:r>
            <a:r>
              <a:rPr lang="en-US" dirty="0" err="1" smtClean="0">
                <a:latin typeface="Cambria" pitchFamily="18" charset="0"/>
              </a:rPr>
              <a:t>tidak</a:t>
            </a:r>
            <a:r>
              <a:rPr lang="en-US" dirty="0" smtClean="0">
                <a:latin typeface="Cambria" pitchFamily="18" charset="0"/>
              </a:rPr>
              <a:t>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menentukan</a:t>
            </a:r>
            <a:r>
              <a:rPr lang="en-US" dirty="0" smtClean="0">
                <a:latin typeface="Cambria" pitchFamily="18" charset="0"/>
              </a:rPr>
              <a:t> </a:t>
            </a:r>
            <a:r>
              <a:rPr lang="en-US" dirty="0" err="1" smtClean="0">
                <a:latin typeface="Cambria" pitchFamily="18" charset="0"/>
              </a:rPr>
              <a:t>produk</a:t>
            </a:r>
            <a:r>
              <a:rPr lang="en-US" dirty="0" smtClean="0">
                <a:latin typeface="Cambria" pitchFamily="18" charset="0"/>
              </a:rPr>
              <a:t> yang </a:t>
            </a:r>
            <a:r>
              <a:rPr lang="en-US" dirty="0" err="1" smtClean="0">
                <a:latin typeface="Cambria" pitchFamily="18" charset="0"/>
              </a:rPr>
              <a:t>akan</a:t>
            </a:r>
            <a:r>
              <a:rPr lang="en-US" dirty="0" smtClean="0">
                <a:latin typeface="Cambria" pitchFamily="18" charset="0"/>
              </a:rPr>
              <a:t> </a:t>
            </a:r>
            <a:r>
              <a:rPr lang="en-US" dirty="0" err="1" smtClean="0">
                <a:latin typeface="Cambria" pitchFamily="18" charset="0"/>
              </a:rPr>
              <a:t>dibeli</a:t>
            </a:r>
            <a:r>
              <a:rPr lang="en-US" dirty="0" smtClean="0">
                <a:latin typeface="Cambria" pitchFamily="18" charset="0"/>
              </a:rPr>
              <a:t>.</a:t>
            </a:r>
          </a:p>
          <a:p>
            <a:pPr marL="550926" indent="-514350" algn="just" eaLnBrk="1" fontAlgn="auto" hangingPunct="1">
              <a:lnSpc>
                <a:spcPct val="170000"/>
              </a:lnSpc>
              <a:spcBef>
                <a:spcPts val="0"/>
              </a:spcBef>
              <a:spcAft>
                <a:spcPts val="0"/>
              </a:spcAft>
              <a:buFont typeface="+mj-lt"/>
              <a:buAutoNum type="arabicParenR"/>
              <a:defRPr/>
            </a:pPr>
            <a:r>
              <a:rPr lang="en-US" u="sng" dirty="0" err="1" smtClean="0">
                <a:latin typeface="Cambria" pitchFamily="18" charset="0"/>
                <a:hlinkClick r:id="rId4" action="ppaction://hlinkfile"/>
              </a:rPr>
              <a:t>Pencarian</a:t>
            </a:r>
            <a:r>
              <a:rPr lang="en-US" u="sng" dirty="0" smtClean="0">
                <a:latin typeface="Cambria" pitchFamily="18" charset="0"/>
                <a:hlinkClick r:id="rId4" action="ppaction://hlinkfile"/>
              </a:rPr>
              <a:t> </a:t>
            </a:r>
            <a:r>
              <a:rPr lang="en-US" u="sng" dirty="0" err="1" smtClean="0">
                <a:latin typeface="Cambria" pitchFamily="18" charset="0"/>
                <a:hlinkClick r:id="rId4" action="ppaction://hlinkfile"/>
              </a:rPr>
              <a:t>informasi</a:t>
            </a:r>
            <a:r>
              <a:rPr lang="en-US" dirty="0" smtClean="0">
                <a:latin typeface="Cambria" pitchFamily="18" charset="0"/>
              </a:rPr>
              <a:t> (</a:t>
            </a:r>
            <a:r>
              <a:rPr lang="en-US" i="1" dirty="0" smtClean="0">
                <a:latin typeface="Cambria" pitchFamily="18" charset="0"/>
              </a:rPr>
              <a:t>information source</a:t>
            </a:r>
            <a:r>
              <a:rPr lang="en-US" dirty="0" smtClean="0">
                <a:latin typeface="Cambria" pitchFamily="18" charset="0"/>
              </a:rPr>
              <a:t>). </a:t>
            </a:r>
            <a:r>
              <a:rPr lang="en-US" dirty="0" err="1" smtClean="0">
                <a:latin typeface="Cambria" pitchFamily="18" charset="0"/>
              </a:rPr>
              <a:t>Setelah</a:t>
            </a:r>
            <a:r>
              <a:rPr lang="en-US" dirty="0" smtClean="0">
                <a:latin typeface="Cambria" pitchFamily="18" charset="0"/>
              </a:rPr>
              <a:t> </a:t>
            </a:r>
            <a:r>
              <a:rPr lang="en-US" dirty="0" err="1" smtClean="0">
                <a:latin typeface="Cambria" pitchFamily="18" charset="0"/>
              </a:rPr>
              <a:t>memahami</a:t>
            </a:r>
            <a:r>
              <a:rPr lang="en-US" dirty="0" smtClean="0">
                <a:latin typeface="Cambria" pitchFamily="18" charset="0"/>
              </a:rPr>
              <a:t> </a:t>
            </a:r>
            <a:r>
              <a:rPr lang="en-US" dirty="0" err="1" smtClean="0">
                <a:latin typeface="Cambria" pitchFamily="18" charset="0"/>
              </a:rPr>
              <a:t>masalah</a:t>
            </a:r>
            <a:r>
              <a:rPr lang="en-US" dirty="0" smtClean="0">
                <a:latin typeface="Cambria" pitchFamily="18" charset="0"/>
              </a:rPr>
              <a:t> yang </a:t>
            </a:r>
            <a:r>
              <a:rPr lang="en-US" dirty="0" err="1" smtClean="0">
                <a:latin typeface="Cambria" pitchFamily="18" charset="0"/>
              </a:rPr>
              <a:t>ada</a:t>
            </a:r>
            <a:r>
              <a:rPr lang="en-US" dirty="0" smtClean="0">
                <a:latin typeface="Cambria" pitchFamily="18" charset="0"/>
              </a:rPr>
              <a:t>, </a:t>
            </a:r>
            <a:r>
              <a:rPr lang="en-US" dirty="0" err="1" smtClean="0">
                <a:latin typeface="Cambria" pitchFamily="18" charset="0"/>
              </a:rPr>
              <a:t>konsumen</a:t>
            </a:r>
            <a:r>
              <a:rPr lang="en-US" dirty="0" smtClean="0">
                <a:latin typeface="Cambria" pitchFamily="18" charset="0"/>
              </a:rPr>
              <a:t> </a:t>
            </a:r>
            <a:r>
              <a:rPr lang="en-US" dirty="0" err="1" smtClean="0">
                <a:latin typeface="Cambria" pitchFamily="18" charset="0"/>
              </a:rPr>
              <a:t>akan</a:t>
            </a:r>
            <a:r>
              <a:rPr lang="en-US" dirty="0" smtClean="0">
                <a:latin typeface="Cambria" pitchFamily="18" charset="0"/>
              </a:rPr>
              <a:t> </a:t>
            </a:r>
            <a:r>
              <a:rPr lang="en-US" dirty="0" err="1" smtClean="0">
                <a:latin typeface="Cambria" pitchFamily="18" charset="0"/>
              </a:rPr>
              <a:t>ter</a:t>
            </a:r>
            <a:r>
              <a:rPr lang="en-US" u="sng" dirty="0" err="1" smtClean="0">
                <a:latin typeface="Cambria" pitchFamily="18" charset="0"/>
                <a:hlinkClick r:id="rId5" action="ppaction://hlinkfile"/>
              </a:rPr>
              <a:t>motivasi</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mencari</a:t>
            </a:r>
            <a:r>
              <a:rPr lang="en-US" dirty="0" smtClean="0">
                <a:latin typeface="Cambria" pitchFamily="18" charset="0"/>
              </a:rPr>
              <a:t> </a:t>
            </a:r>
            <a:r>
              <a:rPr lang="en-US" dirty="0" err="1" smtClean="0">
                <a:latin typeface="Cambria" pitchFamily="18" charset="0"/>
              </a:rPr>
              <a:t>informasi</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menyelesaikan</a:t>
            </a:r>
            <a:r>
              <a:rPr lang="en-US" dirty="0" smtClean="0">
                <a:latin typeface="Cambria" pitchFamily="18" charset="0"/>
              </a:rPr>
              <a:t> </a:t>
            </a:r>
            <a:r>
              <a:rPr lang="en-US" dirty="0" err="1" smtClean="0">
                <a:latin typeface="Cambria" pitchFamily="18" charset="0"/>
              </a:rPr>
              <a:t>permasalahan</a:t>
            </a:r>
            <a:r>
              <a:rPr lang="en-US" dirty="0" smtClean="0">
                <a:latin typeface="Cambria" pitchFamily="18" charset="0"/>
              </a:rPr>
              <a:t> yang </a:t>
            </a:r>
            <a:r>
              <a:rPr lang="en-US" dirty="0" err="1" smtClean="0">
                <a:latin typeface="Cambria" pitchFamily="18" charset="0"/>
              </a:rPr>
              <a:t>ada</a:t>
            </a:r>
            <a:r>
              <a:rPr lang="en-US" dirty="0" smtClean="0">
                <a:latin typeface="Cambria" pitchFamily="18" charset="0"/>
              </a:rPr>
              <a:t> </a:t>
            </a:r>
            <a:r>
              <a:rPr lang="en-US" dirty="0" err="1" smtClean="0">
                <a:latin typeface="Cambria" pitchFamily="18" charset="0"/>
              </a:rPr>
              <a:t>melalui</a:t>
            </a:r>
            <a:r>
              <a:rPr lang="en-US" dirty="0" smtClean="0">
                <a:latin typeface="Cambria" pitchFamily="18" charset="0"/>
              </a:rPr>
              <a:t> </a:t>
            </a:r>
            <a:r>
              <a:rPr lang="en-US" dirty="0" err="1" smtClean="0">
                <a:latin typeface="Cambria" pitchFamily="18" charset="0"/>
              </a:rPr>
              <a:t>pencarian</a:t>
            </a:r>
            <a:r>
              <a:rPr lang="en-US" dirty="0" smtClean="0">
                <a:latin typeface="Cambria" pitchFamily="18" charset="0"/>
              </a:rPr>
              <a:t> </a:t>
            </a:r>
            <a:r>
              <a:rPr lang="en-US" u="sng" dirty="0" err="1" smtClean="0">
                <a:latin typeface="Cambria" pitchFamily="18" charset="0"/>
                <a:hlinkClick r:id="rId6" action="ppaction://hlinkfile"/>
              </a:rPr>
              <a:t>informasi</a:t>
            </a:r>
            <a:r>
              <a:rPr lang="en-US" dirty="0" smtClean="0">
                <a:latin typeface="Cambria" pitchFamily="18" charset="0"/>
              </a:rPr>
              <a:t>. </a:t>
            </a:r>
            <a:r>
              <a:rPr lang="en-US" dirty="0" err="1" smtClean="0">
                <a:latin typeface="Cambria" pitchFamily="18" charset="0"/>
              </a:rPr>
              <a:t>Proses</a:t>
            </a:r>
            <a:r>
              <a:rPr lang="en-US" dirty="0" smtClean="0">
                <a:latin typeface="Cambria" pitchFamily="18" charset="0"/>
              </a:rPr>
              <a:t> </a:t>
            </a:r>
            <a:r>
              <a:rPr lang="en-US" dirty="0" err="1" smtClean="0">
                <a:latin typeface="Cambria" pitchFamily="18" charset="0"/>
              </a:rPr>
              <a:t>pencarian</a:t>
            </a:r>
            <a:r>
              <a:rPr lang="en-US" dirty="0" smtClean="0">
                <a:latin typeface="Cambria" pitchFamily="18" charset="0"/>
              </a:rPr>
              <a:t> </a:t>
            </a:r>
            <a:r>
              <a:rPr lang="en-US" dirty="0" err="1" smtClean="0">
                <a:latin typeface="Cambria" pitchFamily="18" charset="0"/>
              </a:rPr>
              <a:t>informasi</a:t>
            </a:r>
            <a:r>
              <a:rPr lang="en-US" dirty="0" smtClean="0">
                <a:latin typeface="Cambria" pitchFamily="18" charset="0"/>
              </a:rPr>
              <a:t> </a:t>
            </a:r>
            <a:r>
              <a:rPr lang="en-US" dirty="0" err="1" smtClean="0">
                <a:latin typeface="Cambria" pitchFamily="18" charset="0"/>
              </a:rPr>
              <a:t>dapat</a:t>
            </a:r>
            <a:r>
              <a:rPr lang="en-US" dirty="0" smtClean="0">
                <a:latin typeface="Cambria" pitchFamily="18" charset="0"/>
              </a:rPr>
              <a:t> </a:t>
            </a:r>
            <a:r>
              <a:rPr lang="en-US" dirty="0" err="1" smtClean="0">
                <a:latin typeface="Cambria" pitchFamily="18" charset="0"/>
              </a:rPr>
              <a:t>berasal</a:t>
            </a:r>
            <a:r>
              <a:rPr lang="en-US" dirty="0" smtClean="0">
                <a:latin typeface="Cambria" pitchFamily="18" charset="0"/>
              </a:rPr>
              <a:t> </a:t>
            </a:r>
            <a:r>
              <a:rPr lang="en-US" dirty="0" err="1" smtClean="0">
                <a:latin typeface="Cambria" pitchFamily="18" charset="0"/>
              </a:rPr>
              <a:t>dari</a:t>
            </a:r>
            <a:r>
              <a:rPr lang="en-US" dirty="0" smtClean="0">
                <a:latin typeface="Cambria" pitchFamily="18" charset="0"/>
              </a:rPr>
              <a:t> </a:t>
            </a:r>
            <a:r>
              <a:rPr lang="en-US" dirty="0" err="1" smtClean="0">
                <a:latin typeface="Cambria" pitchFamily="18" charset="0"/>
              </a:rPr>
              <a:t>dalam</a:t>
            </a:r>
            <a:r>
              <a:rPr lang="en-US" dirty="0" smtClean="0">
                <a:latin typeface="Cambria" pitchFamily="18" charset="0"/>
              </a:rPr>
              <a:t> </a:t>
            </a:r>
            <a:r>
              <a:rPr lang="en-US" u="sng" dirty="0" err="1" smtClean="0">
                <a:latin typeface="Cambria" pitchFamily="18" charset="0"/>
                <a:hlinkClick r:id="rId7" action="ppaction://hlinkfile"/>
              </a:rPr>
              <a:t>memori</a:t>
            </a:r>
            <a:r>
              <a:rPr lang="en-US" dirty="0" smtClean="0">
                <a:latin typeface="Cambria" pitchFamily="18" charset="0"/>
              </a:rPr>
              <a:t> (</a:t>
            </a:r>
            <a:r>
              <a:rPr lang="en-US" i="1" dirty="0" smtClean="0">
                <a:latin typeface="Cambria" pitchFamily="18" charset="0"/>
              </a:rPr>
              <a:t>internal</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a:t>
            </a:r>
            <a:r>
              <a:rPr lang="en-US" dirty="0" err="1" smtClean="0">
                <a:latin typeface="Cambria" pitchFamily="18" charset="0"/>
              </a:rPr>
              <a:t>berdasarkan</a:t>
            </a:r>
            <a:r>
              <a:rPr lang="en-US" dirty="0" smtClean="0">
                <a:latin typeface="Cambria" pitchFamily="18" charset="0"/>
              </a:rPr>
              <a:t> </a:t>
            </a:r>
            <a:r>
              <a:rPr lang="en-US" u="sng" dirty="0" err="1" smtClean="0">
                <a:latin typeface="Cambria" pitchFamily="18" charset="0"/>
                <a:hlinkClick r:id="rId8" action="ppaction://hlinkfile"/>
              </a:rPr>
              <a:t>pengalaman</a:t>
            </a:r>
            <a:r>
              <a:rPr lang="en-US" dirty="0" smtClean="0">
                <a:latin typeface="Cambria" pitchFamily="18" charset="0"/>
              </a:rPr>
              <a:t> </a:t>
            </a:r>
            <a:r>
              <a:rPr lang="en-US" dirty="0" err="1" smtClean="0">
                <a:latin typeface="Cambria" pitchFamily="18" charset="0"/>
              </a:rPr>
              <a:t>orang</a:t>
            </a:r>
            <a:r>
              <a:rPr lang="en-US" dirty="0" smtClean="0">
                <a:latin typeface="Cambria" pitchFamily="18" charset="0"/>
              </a:rPr>
              <a:t> lain (</a:t>
            </a:r>
            <a:r>
              <a:rPr lang="en-US" i="1" dirty="0" err="1" smtClean="0">
                <a:latin typeface="Cambria" pitchFamily="18" charset="0"/>
              </a:rPr>
              <a:t>eksternal</a:t>
            </a:r>
            <a:r>
              <a:rPr lang="en-US" dirty="0" smtClean="0">
                <a:latin typeface="Cambria" pitchFamily="18" charset="0"/>
              </a:rPr>
              <a:t>). </a:t>
            </a:r>
          </a:p>
          <a:p>
            <a:pPr marL="420624" indent="-384048" algn="just" eaLnBrk="1" fontAlgn="auto" hangingPunct="1">
              <a:lnSpc>
                <a:spcPct val="170000"/>
              </a:lnSpc>
              <a:spcBef>
                <a:spcPts val="0"/>
              </a:spcBef>
              <a:spcAft>
                <a:spcPts val="0"/>
              </a:spcAft>
              <a:buFont typeface="Wingdings 2"/>
              <a:buNone/>
              <a:defRPr/>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274638"/>
            <a:ext cx="8229600" cy="439737"/>
          </a:xfrm>
        </p:spPr>
        <p:txBody>
          <a:bodyPr/>
          <a:lstStyle/>
          <a:p>
            <a:pPr eaLnBrk="1" hangingPunct="1"/>
            <a:r>
              <a:rPr lang="en-US" sz="1400" smtClean="0">
                <a:latin typeface="Cambria" pitchFamily="18" charset="0"/>
              </a:rPr>
              <a:t>TIPE – TIPE PROSES PENGAMBILAN KEPUTUSAN</a:t>
            </a:r>
            <a:endParaRPr lang="en-US" sz="1400" smtClean="0"/>
          </a:p>
        </p:txBody>
      </p:sp>
      <p:sp>
        <p:nvSpPr>
          <p:cNvPr id="3" name="Content Placeholder 2"/>
          <p:cNvSpPr>
            <a:spLocks noGrp="1"/>
          </p:cNvSpPr>
          <p:nvPr>
            <p:ph idx="1"/>
          </p:nvPr>
        </p:nvSpPr>
        <p:spPr>
          <a:xfrm>
            <a:off x="457200" y="1000125"/>
            <a:ext cx="8329613" cy="5126038"/>
          </a:xfrm>
        </p:spPr>
        <p:txBody>
          <a:bodyPr rtlCol="0">
            <a:normAutofit fontScale="70000" lnSpcReduction="20000"/>
          </a:bodyPr>
          <a:lstStyle/>
          <a:p>
            <a:pPr marL="550926" indent="-514350" algn="just" eaLnBrk="1" fontAlgn="auto" hangingPunct="1">
              <a:lnSpc>
                <a:spcPct val="170000"/>
              </a:lnSpc>
              <a:spcBef>
                <a:spcPts val="0"/>
              </a:spcBef>
              <a:spcAft>
                <a:spcPts val="0"/>
              </a:spcAft>
              <a:buFont typeface="+mj-lt"/>
              <a:buAutoNum type="arabicParenR" startAt="3"/>
              <a:defRPr/>
            </a:pPr>
            <a:r>
              <a:rPr lang="en-US" u="sng" dirty="0" err="1" smtClean="0">
                <a:latin typeface="Cambria" pitchFamily="18" charset="0"/>
                <a:hlinkClick r:id="rId2" action="ppaction://hlinkfile"/>
              </a:rPr>
              <a:t>Mengevaluasi</a:t>
            </a:r>
            <a:r>
              <a:rPr lang="en-US" u="sng" dirty="0" smtClean="0">
                <a:latin typeface="Cambria" pitchFamily="18" charset="0"/>
                <a:hlinkClick r:id="rId2" action="ppaction://hlinkfile"/>
              </a:rPr>
              <a:t> </a:t>
            </a:r>
            <a:r>
              <a:rPr lang="en-US" u="sng" dirty="0" err="1" smtClean="0">
                <a:latin typeface="Cambria" pitchFamily="18" charset="0"/>
                <a:hlinkClick r:id="rId2" action="ppaction://hlinkfile"/>
              </a:rPr>
              <a:t>alternatif</a:t>
            </a:r>
            <a:r>
              <a:rPr lang="en-US" dirty="0" smtClean="0">
                <a:latin typeface="Cambria" pitchFamily="18" charset="0"/>
              </a:rPr>
              <a:t> (</a:t>
            </a:r>
            <a:r>
              <a:rPr lang="en-US" i="1" dirty="0" smtClean="0">
                <a:latin typeface="Cambria" pitchFamily="18" charset="0"/>
              </a:rPr>
              <a:t>alternative evaluation</a:t>
            </a:r>
            <a:r>
              <a:rPr lang="en-US" dirty="0" smtClean="0">
                <a:latin typeface="Cambria" pitchFamily="18" charset="0"/>
              </a:rPr>
              <a:t>).</a:t>
            </a:r>
            <a:r>
              <a:rPr lang="en-US" dirty="0" err="1" smtClean="0">
                <a:latin typeface="Cambria" pitchFamily="18" charset="0"/>
              </a:rPr>
              <a:t>Setelah</a:t>
            </a:r>
            <a:r>
              <a:rPr lang="en-US" dirty="0" smtClean="0">
                <a:latin typeface="Cambria" pitchFamily="18" charset="0"/>
              </a:rPr>
              <a:t> </a:t>
            </a:r>
            <a:r>
              <a:rPr lang="en-US" dirty="0" err="1" smtClean="0">
                <a:latin typeface="Cambria" pitchFamily="18" charset="0"/>
              </a:rPr>
              <a:t>konsumen</a:t>
            </a:r>
            <a:r>
              <a:rPr lang="en-US" dirty="0" smtClean="0">
                <a:latin typeface="Cambria" pitchFamily="18" charset="0"/>
              </a:rPr>
              <a:t> </a:t>
            </a:r>
            <a:r>
              <a:rPr lang="en-US" dirty="0" err="1" smtClean="0">
                <a:latin typeface="Cambria" pitchFamily="18" charset="0"/>
              </a:rPr>
              <a:t>mendapat</a:t>
            </a:r>
            <a:r>
              <a:rPr lang="en-US" dirty="0" smtClean="0">
                <a:latin typeface="Cambria" pitchFamily="18" charset="0"/>
              </a:rPr>
              <a:t> </a:t>
            </a:r>
            <a:r>
              <a:rPr lang="en-US" dirty="0" err="1" smtClean="0">
                <a:latin typeface="Cambria" pitchFamily="18" charset="0"/>
              </a:rPr>
              <a:t>berbagai</a:t>
            </a:r>
            <a:r>
              <a:rPr lang="en-US" dirty="0" smtClean="0">
                <a:latin typeface="Cambria" pitchFamily="18" charset="0"/>
              </a:rPr>
              <a:t> </a:t>
            </a:r>
            <a:r>
              <a:rPr lang="en-US" dirty="0" err="1" smtClean="0">
                <a:latin typeface="Cambria" pitchFamily="18" charset="0"/>
              </a:rPr>
              <a:t>macam</a:t>
            </a:r>
            <a:r>
              <a:rPr lang="en-US" dirty="0" smtClean="0">
                <a:latin typeface="Cambria" pitchFamily="18" charset="0"/>
              </a:rPr>
              <a:t> </a:t>
            </a:r>
            <a:r>
              <a:rPr lang="en-US" dirty="0" err="1" smtClean="0">
                <a:latin typeface="Cambria" pitchFamily="18" charset="0"/>
              </a:rPr>
              <a:t>informasi</a:t>
            </a:r>
            <a:r>
              <a:rPr lang="en-US" dirty="0" smtClean="0">
                <a:latin typeface="Cambria" pitchFamily="18" charset="0"/>
              </a:rPr>
              <a:t>, </a:t>
            </a:r>
            <a:r>
              <a:rPr lang="en-US" dirty="0" err="1" smtClean="0">
                <a:latin typeface="Cambria" pitchFamily="18" charset="0"/>
              </a:rPr>
              <a:t>konsumen</a:t>
            </a:r>
            <a:r>
              <a:rPr lang="en-US" dirty="0" smtClean="0">
                <a:latin typeface="Cambria" pitchFamily="18" charset="0"/>
              </a:rPr>
              <a:t> </a:t>
            </a:r>
            <a:r>
              <a:rPr lang="en-US" dirty="0" err="1" smtClean="0">
                <a:latin typeface="Cambria" pitchFamily="18" charset="0"/>
              </a:rPr>
              <a:t>akan</a:t>
            </a:r>
            <a:r>
              <a:rPr lang="en-US" dirty="0" smtClean="0">
                <a:latin typeface="Cambria" pitchFamily="18" charset="0"/>
              </a:rPr>
              <a:t> </a:t>
            </a:r>
            <a:r>
              <a:rPr lang="en-US" dirty="0" err="1" smtClean="0">
                <a:latin typeface="Cambria" pitchFamily="18" charset="0"/>
              </a:rPr>
              <a:t>mengevaluasi</a:t>
            </a:r>
            <a:r>
              <a:rPr lang="en-US" dirty="0" smtClean="0">
                <a:latin typeface="Cambria" pitchFamily="18" charset="0"/>
              </a:rPr>
              <a:t> </a:t>
            </a:r>
            <a:r>
              <a:rPr lang="en-US" u="sng" dirty="0" err="1" smtClean="0">
                <a:latin typeface="Cambria" pitchFamily="18" charset="0"/>
                <a:hlinkClick r:id="rId3" action="ppaction://hlinkfile"/>
              </a:rPr>
              <a:t>alternatif</a:t>
            </a:r>
            <a:r>
              <a:rPr lang="en-US" dirty="0" smtClean="0">
                <a:latin typeface="Cambria" pitchFamily="18" charset="0"/>
              </a:rPr>
              <a:t> yang </a:t>
            </a:r>
            <a:r>
              <a:rPr lang="en-US" dirty="0" err="1" smtClean="0">
                <a:latin typeface="Cambria" pitchFamily="18" charset="0"/>
              </a:rPr>
              <a:t>ada</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mengatasi</a:t>
            </a:r>
            <a:r>
              <a:rPr lang="en-US" dirty="0" smtClean="0">
                <a:latin typeface="Cambria" pitchFamily="18" charset="0"/>
              </a:rPr>
              <a:t> </a:t>
            </a:r>
            <a:r>
              <a:rPr lang="en-US" dirty="0" err="1" smtClean="0">
                <a:latin typeface="Cambria" pitchFamily="18" charset="0"/>
              </a:rPr>
              <a:t>permasalahan</a:t>
            </a:r>
            <a:r>
              <a:rPr lang="en-US" dirty="0" smtClean="0">
                <a:latin typeface="Cambria" pitchFamily="18" charset="0"/>
              </a:rPr>
              <a:t> yang </a:t>
            </a:r>
            <a:r>
              <a:rPr lang="en-US" dirty="0" err="1" smtClean="0">
                <a:latin typeface="Cambria" pitchFamily="18" charset="0"/>
              </a:rPr>
              <a:t>dihadapinya</a:t>
            </a:r>
            <a:r>
              <a:rPr lang="en-US" dirty="0" smtClean="0">
                <a:latin typeface="Cambria" pitchFamily="18" charset="0"/>
              </a:rPr>
              <a:t>.</a:t>
            </a:r>
          </a:p>
          <a:p>
            <a:pPr marL="550926" indent="-514350" algn="just" eaLnBrk="1" fontAlgn="auto" hangingPunct="1">
              <a:lnSpc>
                <a:spcPct val="170000"/>
              </a:lnSpc>
              <a:spcBef>
                <a:spcPts val="0"/>
              </a:spcBef>
              <a:spcAft>
                <a:spcPts val="0"/>
              </a:spcAft>
              <a:buFont typeface="+mj-lt"/>
              <a:buAutoNum type="arabicParenR" startAt="3"/>
              <a:defRPr/>
            </a:pPr>
            <a:r>
              <a:rPr lang="en-US" u="sng" dirty="0" err="1" smtClean="0">
                <a:latin typeface="Cambria" pitchFamily="18" charset="0"/>
                <a:hlinkClick r:id="rId4" action="ppaction://hlinkfile"/>
              </a:rPr>
              <a:t>Keputusan</a:t>
            </a:r>
            <a:r>
              <a:rPr lang="en-US" u="sng" dirty="0" smtClean="0">
                <a:latin typeface="Cambria" pitchFamily="18" charset="0"/>
                <a:hlinkClick r:id="rId4" action="ppaction://hlinkfile"/>
              </a:rPr>
              <a:t> </a:t>
            </a:r>
            <a:r>
              <a:rPr lang="en-US" u="sng" dirty="0" err="1" smtClean="0">
                <a:latin typeface="Cambria" pitchFamily="18" charset="0"/>
                <a:hlinkClick r:id="rId4" action="ppaction://hlinkfile"/>
              </a:rPr>
              <a:t>pembelian</a:t>
            </a:r>
            <a:r>
              <a:rPr lang="en-US" dirty="0" smtClean="0">
                <a:latin typeface="Cambria" pitchFamily="18" charset="0"/>
              </a:rPr>
              <a:t> (</a:t>
            </a:r>
            <a:r>
              <a:rPr lang="en-US" i="1" dirty="0" smtClean="0">
                <a:latin typeface="Cambria" pitchFamily="18" charset="0"/>
              </a:rPr>
              <a:t>purchase decision</a:t>
            </a:r>
            <a:r>
              <a:rPr lang="en-US" dirty="0" smtClean="0">
                <a:latin typeface="Cambria" pitchFamily="18" charset="0"/>
              </a:rPr>
              <a:t>).</a:t>
            </a:r>
            <a:r>
              <a:rPr lang="en-US" dirty="0" err="1" smtClean="0">
                <a:latin typeface="Cambria" pitchFamily="18" charset="0"/>
              </a:rPr>
              <a:t>Setelah</a:t>
            </a:r>
            <a:r>
              <a:rPr lang="en-US" dirty="0" smtClean="0">
                <a:latin typeface="Cambria" pitchFamily="18" charset="0"/>
              </a:rPr>
              <a:t> </a:t>
            </a:r>
            <a:r>
              <a:rPr lang="en-US" dirty="0" err="1" smtClean="0">
                <a:latin typeface="Cambria" pitchFamily="18" charset="0"/>
              </a:rPr>
              <a:t>konsumen</a:t>
            </a:r>
            <a:r>
              <a:rPr lang="en-US" dirty="0" smtClean="0">
                <a:latin typeface="Cambria" pitchFamily="18" charset="0"/>
              </a:rPr>
              <a:t> </a:t>
            </a:r>
            <a:r>
              <a:rPr lang="en-US" dirty="0" err="1" smtClean="0">
                <a:latin typeface="Cambria" pitchFamily="18" charset="0"/>
              </a:rPr>
              <a:t>mengevaluasi</a:t>
            </a:r>
            <a:r>
              <a:rPr lang="en-US" dirty="0" smtClean="0">
                <a:latin typeface="Cambria" pitchFamily="18" charset="0"/>
              </a:rPr>
              <a:t> </a:t>
            </a:r>
            <a:r>
              <a:rPr lang="en-US" dirty="0" err="1" smtClean="0">
                <a:latin typeface="Cambria" pitchFamily="18" charset="0"/>
              </a:rPr>
              <a:t>beberapa</a:t>
            </a:r>
            <a:r>
              <a:rPr lang="en-US" dirty="0" smtClean="0">
                <a:latin typeface="Cambria" pitchFamily="18" charset="0"/>
              </a:rPr>
              <a:t> </a:t>
            </a:r>
            <a:r>
              <a:rPr lang="en-US" dirty="0" err="1" smtClean="0">
                <a:latin typeface="Cambria" pitchFamily="18" charset="0"/>
              </a:rPr>
              <a:t>alternatif</a:t>
            </a:r>
            <a:r>
              <a:rPr lang="en-US" dirty="0" smtClean="0">
                <a:latin typeface="Cambria" pitchFamily="18" charset="0"/>
              </a:rPr>
              <a:t> </a:t>
            </a:r>
            <a:r>
              <a:rPr lang="en-US" u="sng" dirty="0" err="1" smtClean="0">
                <a:latin typeface="Cambria" pitchFamily="18" charset="0"/>
                <a:hlinkClick r:id="rId5" action="ppaction://hlinkfile"/>
              </a:rPr>
              <a:t>strategis</a:t>
            </a:r>
            <a:r>
              <a:rPr lang="en-US" dirty="0" smtClean="0">
                <a:latin typeface="Cambria" pitchFamily="18" charset="0"/>
              </a:rPr>
              <a:t> yang </a:t>
            </a:r>
            <a:r>
              <a:rPr lang="en-US" dirty="0" err="1" smtClean="0">
                <a:latin typeface="Cambria" pitchFamily="18" charset="0"/>
              </a:rPr>
              <a:t>ada</a:t>
            </a:r>
            <a:r>
              <a:rPr lang="en-US" dirty="0" smtClean="0">
                <a:latin typeface="Cambria" pitchFamily="18" charset="0"/>
              </a:rPr>
              <a:t>, </a:t>
            </a:r>
            <a:r>
              <a:rPr lang="en-US" dirty="0" err="1" smtClean="0">
                <a:latin typeface="Cambria" pitchFamily="18" charset="0"/>
              </a:rPr>
              <a:t>konsumen</a:t>
            </a:r>
            <a:r>
              <a:rPr lang="en-US" dirty="0" smtClean="0">
                <a:latin typeface="Cambria" pitchFamily="18" charset="0"/>
              </a:rPr>
              <a:t> </a:t>
            </a:r>
            <a:r>
              <a:rPr lang="en-US" dirty="0" err="1" smtClean="0">
                <a:latin typeface="Cambria" pitchFamily="18" charset="0"/>
              </a:rPr>
              <a:t>akan</a:t>
            </a:r>
            <a:r>
              <a:rPr lang="en-US" dirty="0" smtClean="0">
                <a:latin typeface="Cambria" pitchFamily="18" charset="0"/>
              </a:rPr>
              <a:t> </a:t>
            </a:r>
            <a:r>
              <a:rPr lang="en-US" dirty="0" err="1" smtClean="0">
                <a:latin typeface="Cambria" pitchFamily="18" charset="0"/>
              </a:rPr>
              <a:t>membuat</a:t>
            </a:r>
            <a:r>
              <a:rPr lang="en-US" dirty="0" smtClean="0">
                <a:latin typeface="Cambria" pitchFamily="18" charset="0"/>
              </a:rPr>
              <a:t> </a:t>
            </a:r>
            <a:r>
              <a:rPr lang="en-US" dirty="0" err="1" smtClean="0">
                <a:latin typeface="Cambria" pitchFamily="18" charset="0"/>
              </a:rPr>
              <a:t>keputusan</a:t>
            </a:r>
            <a:r>
              <a:rPr lang="en-US" dirty="0" smtClean="0">
                <a:latin typeface="Cambria" pitchFamily="18" charset="0"/>
              </a:rPr>
              <a:t> </a:t>
            </a:r>
            <a:r>
              <a:rPr lang="en-US" dirty="0" err="1" smtClean="0">
                <a:latin typeface="Cambria" pitchFamily="18" charset="0"/>
              </a:rPr>
              <a:t>pembelian.Terkadang</a:t>
            </a:r>
            <a:r>
              <a:rPr lang="en-US" dirty="0" smtClean="0">
                <a:latin typeface="Cambria" pitchFamily="18" charset="0"/>
              </a:rPr>
              <a:t> </a:t>
            </a:r>
            <a:r>
              <a:rPr lang="en-US" u="sng" dirty="0" err="1" smtClean="0">
                <a:latin typeface="Cambria" pitchFamily="18" charset="0"/>
                <a:hlinkClick r:id="rId6" action="ppaction://hlinkfile"/>
              </a:rPr>
              <a:t>waktu</a:t>
            </a:r>
            <a:r>
              <a:rPr lang="en-US" dirty="0" smtClean="0">
                <a:latin typeface="Cambria" pitchFamily="18" charset="0"/>
              </a:rPr>
              <a:t> yang </a:t>
            </a:r>
            <a:r>
              <a:rPr lang="en-US" dirty="0" err="1" smtClean="0">
                <a:latin typeface="Cambria" pitchFamily="18" charset="0"/>
              </a:rPr>
              <a:t>dibutuhkan</a:t>
            </a:r>
            <a:r>
              <a:rPr lang="en-US" dirty="0" smtClean="0">
                <a:latin typeface="Cambria" pitchFamily="18" charset="0"/>
              </a:rPr>
              <a:t> </a:t>
            </a:r>
            <a:r>
              <a:rPr lang="en-US" dirty="0" err="1" smtClean="0">
                <a:latin typeface="Cambria" pitchFamily="18" charset="0"/>
              </a:rPr>
              <a:t>antara</a:t>
            </a:r>
            <a:r>
              <a:rPr lang="en-US" dirty="0" smtClean="0">
                <a:latin typeface="Cambria" pitchFamily="18" charset="0"/>
              </a:rPr>
              <a:t> </a:t>
            </a:r>
            <a:r>
              <a:rPr lang="en-US" dirty="0" err="1" smtClean="0">
                <a:latin typeface="Cambria" pitchFamily="18" charset="0"/>
              </a:rPr>
              <a:t>membuat</a:t>
            </a:r>
            <a:r>
              <a:rPr lang="en-US" dirty="0" smtClean="0">
                <a:latin typeface="Cambria" pitchFamily="18" charset="0"/>
              </a:rPr>
              <a:t> </a:t>
            </a:r>
            <a:r>
              <a:rPr lang="en-US" dirty="0" err="1" smtClean="0">
                <a:latin typeface="Cambria" pitchFamily="18" charset="0"/>
              </a:rPr>
              <a:t>keputusan</a:t>
            </a:r>
            <a:r>
              <a:rPr lang="en-US" dirty="0" smtClean="0">
                <a:latin typeface="Cambria" pitchFamily="18" charset="0"/>
              </a:rPr>
              <a:t> </a:t>
            </a:r>
            <a:r>
              <a:rPr lang="en-US" dirty="0" err="1" smtClean="0">
                <a:latin typeface="Cambria" pitchFamily="18" charset="0"/>
              </a:rPr>
              <a:t>pembelian</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menciptakan</a:t>
            </a:r>
            <a:r>
              <a:rPr lang="en-US" dirty="0" smtClean="0">
                <a:latin typeface="Cambria" pitchFamily="18" charset="0"/>
              </a:rPr>
              <a:t> </a:t>
            </a:r>
            <a:r>
              <a:rPr lang="en-US" dirty="0" err="1" smtClean="0">
                <a:latin typeface="Cambria" pitchFamily="18" charset="0"/>
              </a:rPr>
              <a:t>pembelian</a:t>
            </a:r>
            <a:r>
              <a:rPr lang="en-US" dirty="0" smtClean="0">
                <a:latin typeface="Cambria" pitchFamily="18" charset="0"/>
              </a:rPr>
              <a:t> yang </a:t>
            </a:r>
            <a:r>
              <a:rPr lang="en-US" u="sng" dirty="0" err="1" smtClean="0">
                <a:latin typeface="Cambria" pitchFamily="18" charset="0"/>
                <a:hlinkClick r:id="rId7" action="ppaction://hlinkfile"/>
              </a:rPr>
              <a:t>aktual</a:t>
            </a:r>
            <a:r>
              <a:rPr lang="en-US" dirty="0" smtClean="0">
                <a:latin typeface="Cambria" pitchFamily="18" charset="0"/>
              </a:rPr>
              <a:t> </a:t>
            </a:r>
            <a:r>
              <a:rPr lang="en-US" dirty="0" err="1" smtClean="0">
                <a:latin typeface="Cambria" pitchFamily="18" charset="0"/>
              </a:rPr>
              <a:t>tidak</a:t>
            </a:r>
            <a:r>
              <a:rPr lang="en-US" dirty="0" smtClean="0">
                <a:latin typeface="Cambria" pitchFamily="18" charset="0"/>
              </a:rPr>
              <a:t> </a:t>
            </a:r>
            <a:r>
              <a:rPr lang="en-US" dirty="0" err="1" smtClean="0">
                <a:latin typeface="Cambria" pitchFamily="18" charset="0"/>
              </a:rPr>
              <a:t>sama</a:t>
            </a:r>
            <a:r>
              <a:rPr lang="en-US" dirty="0" smtClean="0">
                <a:latin typeface="Cambria" pitchFamily="18" charset="0"/>
              </a:rPr>
              <a:t> </a:t>
            </a:r>
            <a:r>
              <a:rPr lang="en-US" dirty="0" err="1" smtClean="0">
                <a:latin typeface="Cambria" pitchFamily="18" charset="0"/>
              </a:rPr>
              <a:t>dikarenakan</a:t>
            </a:r>
            <a:r>
              <a:rPr lang="en-US" dirty="0" smtClean="0">
                <a:latin typeface="Cambria" pitchFamily="18" charset="0"/>
              </a:rPr>
              <a:t> </a:t>
            </a:r>
            <a:r>
              <a:rPr lang="en-US" dirty="0" err="1" smtClean="0">
                <a:latin typeface="Cambria" pitchFamily="18" charset="0"/>
              </a:rPr>
              <a:t>adanya</a:t>
            </a:r>
            <a:r>
              <a:rPr lang="en-US" dirty="0" smtClean="0">
                <a:latin typeface="Cambria" pitchFamily="18" charset="0"/>
              </a:rPr>
              <a:t> </a:t>
            </a:r>
            <a:r>
              <a:rPr lang="en-US" dirty="0" err="1" smtClean="0">
                <a:latin typeface="Cambria" pitchFamily="18" charset="0"/>
              </a:rPr>
              <a:t>hal-hal</a:t>
            </a:r>
            <a:r>
              <a:rPr lang="en-US" dirty="0" smtClean="0">
                <a:latin typeface="Cambria" pitchFamily="18" charset="0"/>
              </a:rPr>
              <a:t> lain yang </a:t>
            </a:r>
            <a:r>
              <a:rPr lang="en-US" dirty="0" err="1" smtClean="0">
                <a:latin typeface="Cambria" pitchFamily="18" charset="0"/>
              </a:rPr>
              <a:t>perlu</a:t>
            </a:r>
            <a:r>
              <a:rPr lang="en-US" dirty="0" smtClean="0">
                <a:latin typeface="Cambria" pitchFamily="18" charset="0"/>
              </a:rPr>
              <a:t> </a:t>
            </a:r>
            <a:r>
              <a:rPr lang="en-US" dirty="0" err="1" smtClean="0">
                <a:latin typeface="Cambria" pitchFamily="18" charset="0"/>
              </a:rPr>
              <a:t>dipertimbangkan</a:t>
            </a:r>
            <a:r>
              <a:rPr lang="en-US" dirty="0" smtClean="0">
                <a:latin typeface="Cambria" pitchFamily="18" charset="0"/>
              </a:rPr>
              <a:t>.</a:t>
            </a:r>
          </a:p>
          <a:p>
            <a:pPr marL="420624" indent="-384048" algn="just" eaLnBrk="1" fontAlgn="auto" hangingPunct="1">
              <a:lnSpc>
                <a:spcPct val="170000"/>
              </a:lnSpc>
              <a:spcBef>
                <a:spcPts val="0"/>
              </a:spcBef>
              <a:spcAft>
                <a:spcPts val="0"/>
              </a:spcAft>
              <a:buFont typeface="Wingdings 2"/>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0"/>
            <a:ext cx="8229600" cy="511175"/>
          </a:xfrm>
        </p:spPr>
        <p:txBody>
          <a:bodyPr/>
          <a:lstStyle/>
          <a:p>
            <a:pPr eaLnBrk="1" hangingPunct="1"/>
            <a:r>
              <a:rPr lang="en-US" smtClean="0">
                <a:latin typeface="Footlight MT Light" pitchFamily="18" charset="0"/>
              </a:rPr>
              <a:t>Pengertian</a:t>
            </a:r>
            <a:endParaRPr lang="en-US" smtClean="0"/>
          </a:p>
        </p:txBody>
      </p:sp>
      <p:sp>
        <p:nvSpPr>
          <p:cNvPr id="6147" name="Content Placeholder 2"/>
          <p:cNvSpPr>
            <a:spLocks noGrp="1"/>
          </p:cNvSpPr>
          <p:nvPr>
            <p:ph idx="1"/>
          </p:nvPr>
        </p:nvSpPr>
        <p:spPr>
          <a:xfrm>
            <a:off x="71438" y="642938"/>
            <a:ext cx="8929687" cy="5214937"/>
          </a:xfrm>
        </p:spPr>
        <p:txBody>
          <a:bodyPr/>
          <a:lstStyle/>
          <a:p>
            <a:pPr algn="just" eaLnBrk="1" hangingPunct="1">
              <a:lnSpc>
                <a:spcPct val="160000"/>
              </a:lnSpc>
              <a:spcBef>
                <a:spcPct val="0"/>
              </a:spcBef>
              <a:buFont typeface="Wingdings" pitchFamily="2" charset="2"/>
              <a:buChar char="v"/>
            </a:pPr>
            <a:r>
              <a:rPr lang="en-US" sz="1800" smtClean="0"/>
              <a:t>Menurut Mowen (1995), </a:t>
            </a:r>
          </a:p>
          <a:p>
            <a:pPr algn="just" eaLnBrk="1" hangingPunct="1">
              <a:lnSpc>
                <a:spcPct val="160000"/>
              </a:lnSpc>
              <a:spcBef>
                <a:spcPct val="0"/>
              </a:spcBef>
              <a:buFontTx/>
              <a:buNone/>
            </a:pPr>
            <a:r>
              <a:rPr lang="en-US" sz="1800" smtClean="0"/>
              <a:t>    </a:t>
            </a:r>
            <a:r>
              <a:rPr lang="en-US" sz="1800" i="1" smtClean="0"/>
              <a:t>“ Consumer behavior is defined as the study of the buying units and the exchange processes involved in acquiring, consume, disposing of goods, services, experiences, and ideas” (p.5).</a:t>
            </a:r>
          </a:p>
          <a:p>
            <a:pPr algn="just" eaLnBrk="1" hangingPunct="1">
              <a:lnSpc>
                <a:spcPct val="160000"/>
              </a:lnSpc>
              <a:spcBef>
                <a:spcPct val="0"/>
              </a:spcBef>
              <a:buFont typeface="Wingdings" pitchFamily="2" charset="2"/>
              <a:buChar char="v"/>
            </a:pPr>
            <a:r>
              <a:rPr lang="en-US" sz="1800" smtClean="0"/>
              <a:t>Perilaku konsumen adalah aktivitas seseorang saat mendapatkan, mengkonsumsi, dan membuang barang atau jasa (Blackwell, Miniard, &amp; Engel, 2001).</a:t>
            </a:r>
          </a:p>
          <a:p>
            <a:pPr algn="just" eaLnBrk="1" hangingPunct="1">
              <a:lnSpc>
                <a:spcPct val="160000"/>
              </a:lnSpc>
              <a:spcBef>
                <a:spcPct val="0"/>
              </a:spcBef>
              <a:buFont typeface="Wingdings" pitchFamily="2" charset="2"/>
              <a:buChar char="v"/>
            </a:pPr>
            <a:r>
              <a:rPr lang="en-US" sz="1800" smtClean="0"/>
              <a:t>The American Marketing Association mendefinisikan perilaku konsumen sebagai :</a:t>
            </a:r>
          </a:p>
          <a:p>
            <a:pPr algn="just" eaLnBrk="1" hangingPunct="1">
              <a:lnSpc>
                <a:spcPct val="160000"/>
              </a:lnSpc>
              <a:spcBef>
                <a:spcPct val="0"/>
              </a:spcBef>
              <a:buFontTx/>
              <a:buNone/>
            </a:pPr>
            <a:r>
              <a:rPr lang="en-US" sz="1800" smtClean="0"/>
              <a:t>    “Interaksi dinamis dari pengaruh dan kesadaran, perilaku, dan lingkungan dimana manusia melakukan pertukaran aspek hidupnya. Dalam kata lain perilaku konsumen mengikutkan pikiran dan perasaan yang dialami manusia dan aksi yang dilakukan saat proses konsumsi (Peter &amp; Olson, 2005). </a:t>
            </a:r>
          </a:p>
          <a:p>
            <a:pPr algn="just" eaLnBrk="1" hangingPunct="1">
              <a:lnSpc>
                <a:spcPct val="160000"/>
              </a:lnSpc>
              <a:spcBef>
                <a:spcPct val="0"/>
              </a:spcBef>
              <a:buFont typeface="Wingdings" pitchFamily="2" charset="2"/>
              <a:buChar char="v"/>
            </a:pPr>
            <a:r>
              <a:rPr lang="en-US" sz="1800" smtClean="0"/>
              <a:t>Perilaku konsumen menitikberatkan pd aktivitas yg berhubungan dgn konsumsi dari individu. Perilaku konsumen berhubungan dgn alasan dan tekanan yang mempengaruhi pemilihan, pembelian, penggunaan, dan pembuangan barang dan jasa yang bertujuan untuk memuaskan kebutuhan dan keinginan pribadi (Hanna &amp; Wozniak, 2001).</a:t>
            </a:r>
          </a:p>
          <a:p>
            <a:pPr algn="just" eaLnBrk="1" hangingPunct="1">
              <a:lnSpc>
                <a:spcPct val="160000"/>
              </a:lnSpc>
              <a:spcBef>
                <a:spcPct val="0"/>
              </a:spcBef>
              <a:buFont typeface="Arial" charset="0"/>
              <a:buNone/>
            </a:pPr>
            <a:r>
              <a:rPr lang="en-US" sz="1800" smtClean="0"/>
              <a:t/>
            </a:r>
            <a:br>
              <a:rPr lang="en-US" sz="1800" smtClean="0"/>
            </a:br>
            <a:endParaRPr lang="en-US" sz="1800" smtClean="0"/>
          </a:p>
          <a:p>
            <a:pPr eaLnBrk="1" hangingPunct="1">
              <a:lnSpc>
                <a:spcPct val="160000"/>
              </a:lnSpc>
              <a:spcBef>
                <a:spcPct val="0"/>
              </a:spcBef>
              <a:buFontTx/>
              <a:buNone/>
            </a:pPr>
            <a:endParaRPr lang="en-US" sz="180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74638"/>
            <a:ext cx="7467600" cy="225425"/>
          </a:xfrm>
        </p:spPr>
        <p:txBody>
          <a:bodyPr/>
          <a:lstStyle/>
          <a:p>
            <a:pPr eaLnBrk="1" hangingPunct="1"/>
            <a:r>
              <a:rPr lang="en-US" sz="1600" smtClean="0">
                <a:latin typeface="Cambria" pitchFamily="18" charset="0"/>
              </a:rPr>
              <a:t>TIPE – TIPE PROSES PENGAMBILAN KEPUTUSAN</a:t>
            </a:r>
            <a:endParaRPr lang="en-US" sz="1600" smtClean="0"/>
          </a:p>
        </p:txBody>
      </p:sp>
      <p:sp>
        <p:nvSpPr>
          <p:cNvPr id="3" name="Content Placeholder 2"/>
          <p:cNvSpPr>
            <a:spLocks noGrp="1"/>
          </p:cNvSpPr>
          <p:nvPr>
            <p:ph idx="1"/>
          </p:nvPr>
        </p:nvSpPr>
        <p:spPr>
          <a:xfrm>
            <a:off x="285750" y="714375"/>
            <a:ext cx="8329613" cy="5643563"/>
          </a:xfrm>
        </p:spPr>
        <p:txBody>
          <a:bodyPr rtlCol="0">
            <a:noAutofit/>
          </a:bodyPr>
          <a:lstStyle/>
          <a:p>
            <a:pPr marL="550926" indent="-514350" algn="just" eaLnBrk="1" fontAlgn="auto" hangingPunct="1">
              <a:lnSpc>
                <a:spcPct val="170000"/>
              </a:lnSpc>
              <a:spcBef>
                <a:spcPts val="0"/>
              </a:spcBef>
              <a:spcAft>
                <a:spcPts val="0"/>
              </a:spcAft>
              <a:buFont typeface="+mj-lt"/>
              <a:buAutoNum type="arabicParenR" startAt="5"/>
              <a:defRPr/>
            </a:pPr>
            <a:r>
              <a:rPr lang="en-US" sz="2000" u="sng" dirty="0" err="1" smtClean="0">
                <a:latin typeface="Cambria" pitchFamily="18" charset="0"/>
                <a:hlinkClick r:id="rId2" action="ppaction://hlinkfile"/>
              </a:rPr>
              <a:t>Evaluasi</a:t>
            </a:r>
            <a:r>
              <a:rPr lang="en-US" sz="2000" u="sng" dirty="0" smtClean="0">
                <a:latin typeface="Cambria" pitchFamily="18" charset="0"/>
                <a:hlinkClick r:id="rId2" action="ppaction://hlinkfile"/>
              </a:rPr>
              <a:t> </a:t>
            </a:r>
            <a:r>
              <a:rPr lang="en-US" sz="2000" u="sng" dirty="0" err="1" smtClean="0">
                <a:latin typeface="Cambria" pitchFamily="18" charset="0"/>
                <a:hlinkClick r:id="rId2" action="ppaction://hlinkfile"/>
              </a:rPr>
              <a:t>pasca</a:t>
            </a:r>
            <a:r>
              <a:rPr lang="en-US" sz="2000" u="sng" dirty="0" smtClean="0">
                <a:latin typeface="Cambria" pitchFamily="18" charset="0"/>
                <a:hlinkClick r:id="rId2" action="ppaction://hlinkfile"/>
              </a:rPr>
              <a:t> </a:t>
            </a:r>
            <a:r>
              <a:rPr lang="en-US" sz="2000" u="sng" dirty="0" err="1" smtClean="0">
                <a:latin typeface="Cambria" pitchFamily="18" charset="0"/>
                <a:hlinkClick r:id="rId2" action="ppaction://hlinkfile"/>
              </a:rPr>
              <a:t>pembelian</a:t>
            </a:r>
            <a:r>
              <a:rPr lang="en-US" sz="2000" dirty="0" smtClean="0">
                <a:latin typeface="Cambria" pitchFamily="18" charset="0"/>
              </a:rPr>
              <a:t> (</a:t>
            </a:r>
            <a:r>
              <a:rPr lang="en-US" sz="2000" i="1" dirty="0" smtClean="0">
                <a:latin typeface="Cambria" pitchFamily="18" charset="0"/>
              </a:rPr>
              <a:t>post-purchase evaluation</a:t>
            </a:r>
            <a:r>
              <a:rPr lang="en-US" sz="2000" dirty="0" smtClean="0">
                <a:latin typeface="Cambria" pitchFamily="18" charset="0"/>
              </a:rPr>
              <a:t>)</a:t>
            </a:r>
            <a:r>
              <a:rPr lang="en-US" sz="2000" dirty="0" err="1" smtClean="0">
                <a:latin typeface="Cambria" pitchFamily="18" charset="0"/>
              </a:rPr>
              <a:t>merupakan</a:t>
            </a:r>
            <a:r>
              <a:rPr lang="en-US" sz="2000" dirty="0" smtClean="0">
                <a:latin typeface="Cambria" pitchFamily="18" charset="0"/>
              </a:rPr>
              <a:t> </a:t>
            </a:r>
            <a:r>
              <a:rPr lang="en-US" sz="2000" dirty="0" err="1" smtClean="0">
                <a:latin typeface="Cambria" pitchFamily="18" charset="0"/>
              </a:rPr>
              <a:t>proses</a:t>
            </a:r>
            <a:r>
              <a:rPr lang="en-US" sz="2000" dirty="0" smtClean="0">
                <a:latin typeface="Cambria" pitchFamily="18" charset="0"/>
              </a:rPr>
              <a:t> </a:t>
            </a:r>
            <a:r>
              <a:rPr lang="en-US" sz="2000" dirty="0" err="1" smtClean="0">
                <a:latin typeface="Cambria" pitchFamily="18" charset="0"/>
              </a:rPr>
              <a:t>evaluasi</a:t>
            </a:r>
            <a:r>
              <a:rPr lang="en-US" sz="2000" dirty="0" smtClean="0">
                <a:latin typeface="Cambria" pitchFamily="18" charset="0"/>
              </a:rPr>
              <a:t> yang </a:t>
            </a:r>
            <a:r>
              <a:rPr lang="en-US" sz="2000" dirty="0" err="1" smtClean="0">
                <a:latin typeface="Cambria" pitchFamily="18" charset="0"/>
              </a:rPr>
              <a:t>dilakukan</a:t>
            </a:r>
            <a:r>
              <a:rPr lang="en-US" sz="2000" dirty="0" smtClean="0">
                <a:latin typeface="Cambria" pitchFamily="18" charset="0"/>
              </a:rPr>
              <a:t> </a:t>
            </a:r>
            <a:r>
              <a:rPr lang="en-US" sz="2000" dirty="0" err="1" smtClean="0">
                <a:latin typeface="Cambria" pitchFamily="18" charset="0"/>
              </a:rPr>
              <a:t>konsumen</a:t>
            </a:r>
            <a:r>
              <a:rPr lang="en-US" sz="2000" dirty="0" smtClean="0">
                <a:latin typeface="Cambria" pitchFamily="18" charset="0"/>
              </a:rPr>
              <a:t> </a:t>
            </a:r>
            <a:r>
              <a:rPr lang="en-US" sz="2000" dirty="0" err="1" smtClean="0">
                <a:latin typeface="Cambria" pitchFamily="18" charset="0"/>
              </a:rPr>
              <a:t>tidak</a:t>
            </a:r>
            <a:r>
              <a:rPr lang="en-US" sz="2000" dirty="0" smtClean="0">
                <a:latin typeface="Cambria" pitchFamily="18" charset="0"/>
              </a:rPr>
              <a:t> </a:t>
            </a:r>
            <a:r>
              <a:rPr lang="en-US" sz="2000" dirty="0" err="1" smtClean="0">
                <a:latin typeface="Cambria" pitchFamily="18" charset="0"/>
              </a:rPr>
              <a:t>hanya</a:t>
            </a:r>
            <a:r>
              <a:rPr lang="en-US" sz="2000" dirty="0" smtClean="0">
                <a:latin typeface="Cambria" pitchFamily="18" charset="0"/>
              </a:rPr>
              <a:t> </a:t>
            </a:r>
            <a:r>
              <a:rPr lang="en-US" sz="2000" dirty="0" err="1" smtClean="0">
                <a:latin typeface="Cambria" pitchFamily="18" charset="0"/>
              </a:rPr>
              <a:t>berakhir</a:t>
            </a:r>
            <a:r>
              <a:rPr lang="en-US" sz="2000" dirty="0" smtClean="0">
                <a:latin typeface="Cambria" pitchFamily="18" charset="0"/>
              </a:rPr>
              <a:t> </a:t>
            </a:r>
            <a:r>
              <a:rPr lang="en-US" sz="2000" dirty="0" err="1" smtClean="0">
                <a:latin typeface="Cambria" pitchFamily="18" charset="0"/>
              </a:rPr>
              <a:t>pada</a:t>
            </a:r>
            <a:r>
              <a:rPr lang="en-US" sz="2000" dirty="0" smtClean="0">
                <a:latin typeface="Cambria" pitchFamily="18" charset="0"/>
              </a:rPr>
              <a:t> </a:t>
            </a:r>
            <a:r>
              <a:rPr lang="en-US" sz="2000" dirty="0" err="1" smtClean="0">
                <a:latin typeface="Cambria" pitchFamily="18" charset="0"/>
              </a:rPr>
              <a:t>tahap</a:t>
            </a:r>
            <a:r>
              <a:rPr lang="en-US" sz="2000" dirty="0" smtClean="0">
                <a:latin typeface="Cambria" pitchFamily="18" charset="0"/>
              </a:rPr>
              <a:t> </a:t>
            </a:r>
            <a:r>
              <a:rPr lang="en-US" sz="2000" dirty="0" err="1" smtClean="0">
                <a:latin typeface="Cambria" pitchFamily="18" charset="0"/>
              </a:rPr>
              <a:t>pembuatan</a:t>
            </a:r>
            <a:r>
              <a:rPr lang="en-US" sz="2000" dirty="0" smtClean="0">
                <a:latin typeface="Cambria" pitchFamily="18" charset="0"/>
              </a:rPr>
              <a:t> </a:t>
            </a:r>
            <a:r>
              <a:rPr lang="en-US" sz="2000" dirty="0" err="1" smtClean="0">
                <a:latin typeface="Cambria" pitchFamily="18" charset="0"/>
              </a:rPr>
              <a:t>keputusan</a:t>
            </a:r>
            <a:r>
              <a:rPr lang="en-US" sz="2000" dirty="0" smtClean="0">
                <a:latin typeface="Cambria" pitchFamily="18" charset="0"/>
              </a:rPr>
              <a:t> </a:t>
            </a:r>
            <a:r>
              <a:rPr lang="en-US" sz="2000" dirty="0" err="1" smtClean="0">
                <a:latin typeface="Cambria" pitchFamily="18" charset="0"/>
              </a:rPr>
              <a:t>pembelian</a:t>
            </a:r>
            <a:r>
              <a:rPr lang="en-US" sz="2000" dirty="0" smtClean="0">
                <a:latin typeface="Cambria" pitchFamily="18" charset="0"/>
              </a:rPr>
              <a:t>. </a:t>
            </a:r>
            <a:r>
              <a:rPr lang="en-US" sz="2000" dirty="0" err="1" smtClean="0">
                <a:latin typeface="Cambria" pitchFamily="18" charset="0"/>
              </a:rPr>
              <a:t>Setelah</a:t>
            </a:r>
            <a:r>
              <a:rPr lang="en-US" sz="2000" dirty="0" smtClean="0">
                <a:latin typeface="Cambria" pitchFamily="18" charset="0"/>
              </a:rPr>
              <a:t> </a:t>
            </a:r>
            <a:r>
              <a:rPr lang="en-US" sz="2000" dirty="0" err="1" smtClean="0">
                <a:latin typeface="Cambria" pitchFamily="18" charset="0"/>
              </a:rPr>
              <a:t>membeli</a:t>
            </a:r>
            <a:r>
              <a:rPr lang="en-US" sz="2000" dirty="0" smtClean="0">
                <a:latin typeface="Cambria" pitchFamily="18" charset="0"/>
              </a:rPr>
              <a:t> </a:t>
            </a:r>
            <a:r>
              <a:rPr lang="en-US" sz="2000" u="sng" dirty="0" err="1" smtClean="0">
                <a:latin typeface="Cambria" pitchFamily="18" charset="0"/>
                <a:hlinkClick r:id="rId3" action="ppaction://hlinkfile"/>
              </a:rPr>
              <a:t>produk</a:t>
            </a:r>
            <a:r>
              <a:rPr lang="en-US" sz="2000" dirty="0" smtClean="0">
                <a:latin typeface="Cambria" pitchFamily="18" charset="0"/>
              </a:rPr>
              <a:t> </a:t>
            </a:r>
            <a:r>
              <a:rPr lang="en-US" sz="2000" dirty="0" err="1" smtClean="0">
                <a:latin typeface="Cambria" pitchFamily="18" charset="0"/>
              </a:rPr>
              <a:t>tersebut</a:t>
            </a:r>
            <a:r>
              <a:rPr lang="en-US" sz="2000" dirty="0" smtClean="0">
                <a:latin typeface="Cambria" pitchFamily="18" charset="0"/>
              </a:rPr>
              <a:t>, </a:t>
            </a:r>
            <a:r>
              <a:rPr lang="en-US" sz="2000" dirty="0" err="1" smtClean="0">
                <a:latin typeface="Cambria" pitchFamily="18" charset="0"/>
              </a:rPr>
              <a:t>konsumen</a:t>
            </a:r>
            <a:r>
              <a:rPr lang="en-US" sz="2000" dirty="0" smtClean="0">
                <a:latin typeface="Cambria" pitchFamily="18" charset="0"/>
              </a:rPr>
              <a:t> </a:t>
            </a:r>
            <a:r>
              <a:rPr lang="en-US" sz="2000" dirty="0" err="1" smtClean="0">
                <a:latin typeface="Cambria" pitchFamily="18" charset="0"/>
              </a:rPr>
              <a:t>akan</a:t>
            </a:r>
            <a:r>
              <a:rPr lang="en-US" sz="2000" dirty="0" smtClean="0">
                <a:latin typeface="Cambria" pitchFamily="18" charset="0"/>
              </a:rPr>
              <a:t> </a:t>
            </a:r>
            <a:r>
              <a:rPr lang="en-US" sz="2000" dirty="0" err="1" smtClean="0">
                <a:latin typeface="Cambria" pitchFamily="18" charset="0"/>
              </a:rPr>
              <a:t>melakukan</a:t>
            </a:r>
            <a:r>
              <a:rPr lang="en-US" sz="2000" dirty="0" smtClean="0">
                <a:latin typeface="Cambria" pitchFamily="18" charset="0"/>
              </a:rPr>
              <a:t> </a:t>
            </a:r>
            <a:r>
              <a:rPr lang="en-US" sz="2000" u="sng" dirty="0" err="1" smtClean="0">
                <a:latin typeface="Cambria" pitchFamily="18" charset="0"/>
                <a:hlinkClick r:id="rId4" action="ppaction://hlinkfile"/>
              </a:rPr>
              <a:t>evaluasi</a:t>
            </a:r>
            <a:r>
              <a:rPr lang="en-US" sz="2000" dirty="0" smtClean="0">
                <a:latin typeface="Cambria" pitchFamily="18" charset="0"/>
              </a:rPr>
              <a:t> </a:t>
            </a:r>
            <a:r>
              <a:rPr lang="en-US" sz="2000" dirty="0" err="1" smtClean="0">
                <a:latin typeface="Cambria" pitchFamily="18" charset="0"/>
              </a:rPr>
              <a:t>apakah</a:t>
            </a:r>
            <a:r>
              <a:rPr lang="en-US" sz="2000" dirty="0" smtClean="0">
                <a:latin typeface="Cambria" pitchFamily="18" charset="0"/>
              </a:rPr>
              <a:t> </a:t>
            </a:r>
            <a:r>
              <a:rPr lang="en-US" sz="2000" dirty="0" err="1" smtClean="0">
                <a:latin typeface="Cambria" pitchFamily="18" charset="0"/>
              </a:rPr>
              <a:t>produk</a:t>
            </a:r>
            <a:r>
              <a:rPr lang="en-US" sz="2000" dirty="0" smtClean="0">
                <a:latin typeface="Cambria" pitchFamily="18" charset="0"/>
              </a:rPr>
              <a:t> </a:t>
            </a:r>
            <a:r>
              <a:rPr lang="en-US" sz="2000" dirty="0" err="1" smtClean="0">
                <a:latin typeface="Cambria" pitchFamily="18" charset="0"/>
              </a:rPr>
              <a:t>tersebut</a:t>
            </a:r>
            <a:r>
              <a:rPr lang="en-US" sz="2000" dirty="0" smtClean="0">
                <a:latin typeface="Cambria" pitchFamily="18" charset="0"/>
              </a:rPr>
              <a:t> </a:t>
            </a:r>
            <a:r>
              <a:rPr lang="en-US" sz="2000" dirty="0" err="1" smtClean="0">
                <a:latin typeface="Cambria" pitchFamily="18" charset="0"/>
              </a:rPr>
              <a:t>sesuai</a:t>
            </a:r>
            <a:r>
              <a:rPr lang="en-US" sz="2000" dirty="0" smtClean="0">
                <a:latin typeface="Cambria" pitchFamily="18" charset="0"/>
              </a:rPr>
              <a:t> </a:t>
            </a:r>
            <a:r>
              <a:rPr lang="en-US" sz="2000" dirty="0" err="1" smtClean="0">
                <a:latin typeface="Cambria" pitchFamily="18" charset="0"/>
              </a:rPr>
              <a:t>dengan</a:t>
            </a:r>
            <a:r>
              <a:rPr lang="en-US" sz="2000" dirty="0" smtClean="0">
                <a:latin typeface="Cambria" pitchFamily="18" charset="0"/>
              </a:rPr>
              <a:t> </a:t>
            </a:r>
            <a:r>
              <a:rPr lang="en-US" sz="2000" dirty="0" err="1" smtClean="0">
                <a:latin typeface="Cambria" pitchFamily="18" charset="0"/>
              </a:rPr>
              <a:t>harapannya</a:t>
            </a:r>
            <a:r>
              <a:rPr lang="en-US" sz="2000" dirty="0" smtClean="0">
                <a:latin typeface="Cambria" pitchFamily="18" charset="0"/>
              </a:rPr>
              <a:t>. </a:t>
            </a:r>
            <a:r>
              <a:rPr lang="en-US" sz="2000" dirty="0" err="1" smtClean="0">
                <a:latin typeface="Cambria" pitchFamily="18" charset="0"/>
              </a:rPr>
              <a:t>Dalam</a:t>
            </a:r>
            <a:r>
              <a:rPr lang="en-US" sz="2000" dirty="0" smtClean="0">
                <a:latin typeface="Cambria" pitchFamily="18" charset="0"/>
              </a:rPr>
              <a:t> </a:t>
            </a:r>
            <a:r>
              <a:rPr lang="en-US" sz="2000" dirty="0" err="1" smtClean="0">
                <a:latin typeface="Cambria" pitchFamily="18" charset="0"/>
              </a:rPr>
              <a:t>hal</a:t>
            </a:r>
            <a:r>
              <a:rPr lang="en-US" sz="2000" dirty="0" smtClean="0">
                <a:latin typeface="Cambria" pitchFamily="18" charset="0"/>
              </a:rPr>
              <a:t> </a:t>
            </a:r>
            <a:r>
              <a:rPr lang="en-US" sz="2000" dirty="0" err="1" smtClean="0">
                <a:latin typeface="Cambria" pitchFamily="18" charset="0"/>
              </a:rPr>
              <a:t>ini</a:t>
            </a:r>
            <a:r>
              <a:rPr lang="en-US" sz="2000" dirty="0" smtClean="0">
                <a:latin typeface="Cambria" pitchFamily="18" charset="0"/>
              </a:rPr>
              <a:t>, </a:t>
            </a:r>
            <a:r>
              <a:rPr lang="en-US" sz="2000" dirty="0" err="1" smtClean="0">
                <a:latin typeface="Cambria" pitchFamily="18" charset="0"/>
              </a:rPr>
              <a:t>terjadi</a:t>
            </a:r>
            <a:r>
              <a:rPr lang="en-US" sz="2000" dirty="0" smtClean="0">
                <a:latin typeface="Cambria" pitchFamily="18" charset="0"/>
              </a:rPr>
              <a:t> </a:t>
            </a:r>
            <a:r>
              <a:rPr lang="en-US" sz="2000" u="sng" dirty="0" err="1" smtClean="0">
                <a:latin typeface="Cambria" pitchFamily="18" charset="0"/>
                <a:hlinkClick r:id="rId5" action="ppaction://hlinkfile"/>
              </a:rPr>
              <a:t>kepuasan</a:t>
            </a:r>
            <a:r>
              <a:rPr lang="en-US" sz="2000" dirty="0" smtClean="0">
                <a:latin typeface="Cambria" pitchFamily="18" charset="0"/>
              </a:rPr>
              <a:t> </a:t>
            </a:r>
            <a:r>
              <a:rPr lang="en-US" sz="2000" dirty="0" err="1" smtClean="0">
                <a:latin typeface="Cambria" pitchFamily="18" charset="0"/>
              </a:rPr>
              <a:t>dan</a:t>
            </a:r>
            <a:r>
              <a:rPr lang="en-US" sz="2000" dirty="0" smtClean="0">
                <a:latin typeface="Cambria" pitchFamily="18" charset="0"/>
              </a:rPr>
              <a:t> </a:t>
            </a:r>
            <a:r>
              <a:rPr lang="en-US" sz="2000" u="sng" dirty="0" err="1" smtClean="0">
                <a:latin typeface="Cambria" pitchFamily="18" charset="0"/>
                <a:hlinkClick r:id="rId6" action="ppaction://hlinkfile"/>
              </a:rPr>
              <a:t>ketidakpuasan</a:t>
            </a:r>
            <a:r>
              <a:rPr lang="en-US" sz="2000" dirty="0" smtClean="0">
                <a:latin typeface="Cambria" pitchFamily="18" charset="0"/>
              </a:rPr>
              <a:t> </a:t>
            </a:r>
            <a:r>
              <a:rPr lang="en-US" sz="2000" dirty="0" err="1" smtClean="0">
                <a:latin typeface="Cambria" pitchFamily="18" charset="0"/>
              </a:rPr>
              <a:t>konsumen</a:t>
            </a:r>
            <a:r>
              <a:rPr lang="en-US" sz="2000" dirty="0" smtClean="0">
                <a:latin typeface="Cambria" pitchFamily="18" charset="0"/>
              </a:rPr>
              <a:t>. </a:t>
            </a:r>
            <a:r>
              <a:rPr lang="en-US" sz="2000" dirty="0" err="1" smtClean="0">
                <a:latin typeface="Cambria" pitchFamily="18" charset="0"/>
              </a:rPr>
              <a:t>Konsumen</a:t>
            </a:r>
            <a:r>
              <a:rPr lang="en-US" sz="2000" dirty="0" smtClean="0">
                <a:latin typeface="Cambria" pitchFamily="18" charset="0"/>
              </a:rPr>
              <a:t> </a:t>
            </a:r>
            <a:r>
              <a:rPr lang="en-US" sz="2000" dirty="0" err="1" smtClean="0">
                <a:latin typeface="Cambria" pitchFamily="18" charset="0"/>
              </a:rPr>
              <a:t>akan</a:t>
            </a:r>
            <a:r>
              <a:rPr lang="en-US" sz="2000" dirty="0" smtClean="0">
                <a:latin typeface="Cambria" pitchFamily="18" charset="0"/>
              </a:rPr>
              <a:t> </a:t>
            </a:r>
            <a:r>
              <a:rPr lang="en-US" sz="2000" dirty="0" err="1" smtClean="0">
                <a:latin typeface="Cambria" pitchFamily="18" charset="0"/>
              </a:rPr>
              <a:t>puas</a:t>
            </a:r>
            <a:r>
              <a:rPr lang="en-US" sz="2000" dirty="0" smtClean="0">
                <a:latin typeface="Cambria" pitchFamily="18" charset="0"/>
              </a:rPr>
              <a:t> </a:t>
            </a:r>
            <a:r>
              <a:rPr lang="en-US" sz="2000" dirty="0" err="1" smtClean="0">
                <a:latin typeface="Cambria" pitchFamily="18" charset="0"/>
              </a:rPr>
              <a:t>jika</a:t>
            </a:r>
            <a:r>
              <a:rPr lang="en-US" sz="2000" dirty="0" smtClean="0">
                <a:latin typeface="Cambria" pitchFamily="18" charset="0"/>
              </a:rPr>
              <a:t> </a:t>
            </a:r>
            <a:r>
              <a:rPr lang="en-US" sz="2000" dirty="0" err="1" smtClean="0">
                <a:latin typeface="Cambria" pitchFamily="18" charset="0"/>
              </a:rPr>
              <a:t>produk</a:t>
            </a:r>
            <a:r>
              <a:rPr lang="en-US" sz="2000" dirty="0" smtClean="0">
                <a:latin typeface="Cambria" pitchFamily="18" charset="0"/>
              </a:rPr>
              <a:t> </a:t>
            </a:r>
            <a:r>
              <a:rPr lang="en-US" sz="2000" dirty="0" err="1" smtClean="0">
                <a:latin typeface="Cambria" pitchFamily="18" charset="0"/>
              </a:rPr>
              <a:t>tersebut</a:t>
            </a:r>
            <a:r>
              <a:rPr lang="en-US" sz="2000" dirty="0" smtClean="0">
                <a:latin typeface="Cambria" pitchFamily="18" charset="0"/>
              </a:rPr>
              <a:t> </a:t>
            </a:r>
            <a:r>
              <a:rPr lang="en-US" sz="2000" dirty="0" err="1" smtClean="0">
                <a:latin typeface="Cambria" pitchFamily="18" charset="0"/>
              </a:rPr>
              <a:t>sesuai</a:t>
            </a:r>
            <a:r>
              <a:rPr lang="en-US" sz="2000" dirty="0" smtClean="0">
                <a:latin typeface="Cambria" pitchFamily="18" charset="0"/>
              </a:rPr>
              <a:t> </a:t>
            </a:r>
            <a:r>
              <a:rPr lang="en-US" sz="2000" dirty="0" err="1" smtClean="0">
                <a:latin typeface="Cambria" pitchFamily="18" charset="0"/>
              </a:rPr>
              <a:t>dengan</a:t>
            </a:r>
            <a:r>
              <a:rPr lang="en-US" sz="2000" dirty="0" smtClean="0">
                <a:latin typeface="Cambria" pitchFamily="18" charset="0"/>
              </a:rPr>
              <a:t> </a:t>
            </a:r>
            <a:r>
              <a:rPr lang="en-US" sz="2000" dirty="0" err="1" smtClean="0">
                <a:latin typeface="Cambria" pitchFamily="18" charset="0"/>
              </a:rPr>
              <a:t>harapannya</a:t>
            </a:r>
            <a:r>
              <a:rPr lang="en-US" sz="2000" dirty="0" smtClean="0">
                <a:latin typeface="Cambria" pitchFamily="18" charset="0"/>
              </a:rPr>
              <a:t> </a:t>
            </a:r>
            <a:r>
              <a:rPr lang="en-US" sz="2000" dirty="0" err="1" smtClean="0">
                <a:latin typeface="Cambria" pitchFamily="18" charset="0"/>
              </a:rPr>
              <a:t>dan</a:t>
            </a:r>
            <a:r>
              <a:rPr lang="en-US" sz="2000" dirty="0" smtClean="0">
                <a:latin typeface="Cambria" pitchFamily="18" charset="0"/>
              </a:rPr>
              <a:t> </a:t>
            </a:r>
            <a:r>
              <a:rPr lang="en-US" sz="2000" dirty="0" err="1" smtClean="0">
                <a:latin typeface="Cambria" pitchFamily="18" charset="0"/>
              </a:rPr>
              <a:t>selanjutnya</a:t>
            </a:r>
            <a:r>
              <a:rPr lang="en-US" sz="2000" dirty="0" smtClean="0">
                <a:latin typeface="Cambria" pitchFamily="18" charset="0"/>
              </a:rPr>
              <a:t> </a:t>
            </a:r>
            <a:r>
              <a:rPr lang="en-US" sz="2000" dirty="0" err="1" smtClean="0">
                <a:latin typeface="Cambria" pitchFamily="18" charset="0"/>
              </a:rPr>
              <a:t>akan</a:t>
            </a:r>
            <a:r>
              <a:rPr lang="en-US" sz="2000" dirty="0" smtClean="0">
                <a:latin typeface="Cambria" pitchFamily="18" charset="0"/>
              </a:rPr>
              <a:t> </a:t>
            </a:r>
            <a:r>
              <a:rPr lang="en-US" sz="2000" dirty="0" err="1" smtClean="0">
                <a:latin typeface="Cambria" pitchFamily="18" charset="0"/>
              </a:rPr>
              <a:t>meningkatkan</a:t>
            </a:r>
            <a:r>
              <a:rPr lang="en-US" sz="2000" dirty="0" smtClean="0">
                <a:latin typeface="Cambria" pitchFamily="18" charset="0"/>
              </a:rPr>
              <a:t> </a:t>
            </a:r>
            <a:r>
              <a:rPr lang="en-US" sz="2000" u="sng" dirty="0" err="1" smtClean="0">
                <a:latin typeface="Cambria" pitchFamily="18" charset="0"/>
                <a:hlinkClick r:id="rId7" action="ppaction://hlinkfile"/>
              </a:rPr>
              <a:t>permintaan</a:t>
            </a:r>
            <a:r>
              <a:rPr lang="en-US" sz="2000" dirty="0" smtClean="0">
                <a:latin typeface="Cambria" pitchFamily="18" charset="0"/>
              </a:rPr>
              <a:t> </a:t>
            </a:r>
            <a:r>
              <a:rPr lang="en-US" sz="2000" dirty="0" err="1" smtClean="0">
                <a:latin typeface="Cambria" pitchFamily="18" charset="0"/>
              </a:rPr>
              <a:t>akan</a:t>
            </a:r>
            <a:r>
              <a:rPr lang="en-US" sz="2000" dirty="0" smtClean="0">
                <a:latin typeface="Cambria" pitchFamily="18" charset="0"/>
              </a:rPr>
              <a:t> </a:t>
            </a:r>
            <a:r>
              <a:rPr lang="en-US" sz="2000" u="sng" dirty="0" err="1" smtClean="0">
                <a:latin typeface="Cambria" pitchFamily="18" charset="0"/>
                <a:hlinkClick r:id="rId8" action="ppaction://hlinkfile"/>
              </a:rPr>
              <a:t>merek</a:t>
            </a:r>
            <a:r>
              <a:rPr lang="en-US" sz="2000" dirty="0" smtClean="0">
                <a:latin typeface="Cambria" pitchFamily="18" charset="0"/>
              </a:rPr>
              <a:t> </a:t>
            </a:r>
            <a:r>
              <a:rPr lang="en-US" sz="2000" dirty="0" err="1" smtClean="0">
                <a:latin typeface="Cambria" pitchFamily="18" charset="0"/>
              </a:rPr>
              <a:t>produk</a:t>
            </a:r>
            <a:r>
              <a:rPr lang="en-US" sz="2000" dirty="0" smtClean="0">
                <a:latin typeface="Cambria" pitchFamily="18" charset="0"/>
              </a:rPr>
              <a:t> </a:t>
            </a:r>
            <a:r>
              <a:rPr lang="en-US" sz="2000" dirty="0" err="1" smtClean="0">
                <a:latin typeface="Cambria" pitchFamily="18" charset="0"/>
              </a:rPr>
              <a:t>tersebut</a:t>
            </a:r>
            <a:r>
              <a:rPr lang="en-US" sz="2000" dirty="0" smtClean="0">
                <a:latin typeface="Cambria" pitchFamily="18" charset="0"/>
              </a:rPr>
              <a:t> </a:t>
            </a:r>
            <a:r>
              <a:rPr lang="en-US" sz="2000" dirty="0" err="1" smtClean="0">
                <a:latin typeface="Cambria" pitchFamily="18" charset="0"/>
              </a:rPr>
              <a:t>di</a:t>
            </a:r>
            <a:r>
              <a:rPr lang="en-US" sz="2000" dirty="0" smtClean="0">
                <a:latin typeface="Cambria" pitchFamily="18" charset="0"/>
              </a:rPr>
              <a:t> </a:t>
            </a:r>
            <a:r>
              <a:rPr lang="en-US" sz="2000" dirty="0" err="1" smtClean="0">
                <a:latin typeface="Cambria" pitchFamily="18" charset="0"/>
              </a:rPr>
              <a:t>masa</a:t>
            </a:r>
            <a:r>
              <a:rPr lang="en-US" sz="2000" dirty="0" smtClean="0">
                <a:latin typeface="Cambria" pitchFamily="18" charset="0"/>
              </a:rPr>
              <a:t> </a:t>
            </a:r>
            <a:r>
              <a:rPr lang="en-US" sz="2000" dirty="0" err="1" smtClean="0">
                <a:latin typeface="Cambria" pitchFamily="18" charset="0"/>
              </a:rPr>
              <a:t>depan</a:t>
            </a:r>
            <a:r>
              <a:rPr lang="en-US" sz="2000" dirty="0" smtClean="0">
                <a:latin typeface="Cambria" pitchFamily="18" charset="0"/>
              </a:rPr>
              <a:t>. </a:t>
            </a:r>
            <a:r>
              <a:rPr lang="en-US" sz="2000" dirty="0" err="1" smtClean="0">
                <a:latin typeface="Cambria" pitchFamily="18" charset="0"/>
              </a:rPr>
              <a:t>Sebaliknya</a:t>
            </a:r>
            <a:r>
              <a:rPr lang="en-US" sz="2000" dirty="0" smtClean="0">
                <a:latin typeface="Cambria" pitchFamily="18" charset="0"/>
              </a:rPr>
              <a:t>, </a:t>
            </a:r>
            <a:r>
              <a:rPr lang="en-US" sz="2000" dirty="0" err="1" smtClean="0">
                <a:latin typeface="Cambria" pitchFamily="18" charset="0"/>
              </a:rPr>
              <a:t>konsumen</a:t>
            </a:r>
            <a:r>
              <a:rPr lang="en-US" sz="2000" dirty="0" smtClean="0">
                <a:latin typeface="Cambria" pitchFamily="18" charset="0"/>
              </a:rPr>
              <a:t> </a:t>
            </a:r>
            <a:r>
              <a:rPr lang="en-US" sz="2000" dirty="0" err="1" smtClean="0">
                <a:latin typeface="Cambria" pitchFamily="18" charset="0"/>
              </a:rPr>
              <a:t>akan</a:t>
            </a:r>
            <a:r>
              <a:rPr lang="en-US" sz="2000" dirty="0" smtClean="0">
                <a:latin typeface="Cambria" pitchFamily="18" charset="0"/>
              </a:rPr>
              <a:t> </a:t>
            </a:r>
            <a:r>
              <a:rPr lang="en-US" sz="2000" dirty="0" err="1" smtClean="0">
                <a:latin typeface="Cambria" pitchFamily="18" charset="0"/>
              </a:rPr>
              <a:t>merasa</a:t>
            </a:r>
            <a:r>
              <a:rPr lang="en-US" sz="2000" dirty="0" smtClean="0">
                <a:latin typeface="Cambria" pitchFamily="18" charset="0"/>
              </a:rPr>
              <a:t> </a:t>
            </a:r>
            <a:r>
              <a:rPr lang="en-US" sz="2000" dirty="0" err="1" smtClean="0">
                <a:latin typeface="Cambria" pitchFamily="18" charset="0"/>
              </a:rPr>
              <a:t>tidak</a:t>
            </a:r>
            <a:r>
              <a:rPr lang="en-US" sz="2000" dirty="0" smtClean="0">
                <a:latin typeface="Cambria" pitchFamily="18" charset="0"/>
              </a:rPr>
              <a:t> </a:t>
            </a:r>
            <a:r>
              <a:rPr lang="en-US" sz="2000" dirty="0" err="1" smtClean="0">
                <a:latin typeface="Cambria" pitchFamily="18" charset="0"/>
              </a:rPr>
              <a:t>puas</a:t>
            </a:r>
            <a:r>
              <a:rPr lang="en-US" sz="2000" dirty="0" smtClean="0">
                <a:latin typeface="Cambria" pitchFamily="18" charset="0"/>
              </a:rPr>
              <a:t> </a:t>
            </a:r>
            <a:r>
              <a:rPr lang="en-US" sz="2000" dirty="0" err="1" smtClean="0">
                <a:latin typeface="Cambria" pitchFamily="18" charset="0"/>
              </a:rPr>
              <a:t>jika</a:t>
            </a:r>
            <a:r>
              <a:rPr lang="en-US" sz="2000" dirty="0" smtClean="0">
                <a:latin typeface="Cambria" pitchFamily="18" charset="0"/>
              </a:rPr>
              <a:t> </a:t>
            </a:r>
            <a:r>
              <a:rPr lang="en-US" sz="2000" dirty="0" err="1" smtClean="0">
                <a:latin typeface="Cambria" pitchFamily="18" charset="0"/>
              </a:rPr>
              <a:t>produk</a:t>
            </a:r>
            <a:r>
              <a:rPr lang="en-US" sz="2000" dirty="0" smtClean="0">
                <a:latin typeface="Cambria" pitchFamily="18" charset="0"/>
              </a:rPr>
              <a:t> </a:t>
            </a:r>
            <a:r>
              <a:rPr lang="en-US" sz="2000" dirty="0" err="1" smtClean="0">
                <a:latin typeface="Cambria" pitchFamily="18" charset="0"/>
              </a:rPr>
              <a:t>tersebut</a:t>
            </a:r>
            <a:r>
              <a:rPr lang="en-US" sz="2000" dirty="0" smtClean="0">
                <a:latin typeface="Cambria" pitchFamily="18" charset="0"/>
              </a:rPr>
              <a:t> </a:t>
            </a:r>
            <a:r>
              <a:rPr lang="en-US" sz="2000" dirty="0" err="1" smtClean="0">
                <a:latin typeface="Cambria" pitchFamily="18" charset="0"/>
              </a:rPr>
              <a:t>tidak</a:t>
            </a:r>
            <a:r>
              <a:rPr lang="en-US" sz="2000" dirty="0" smtClean="0">
                <a:latin typeface="Cambria" pitchFamily="18" charset="0"/>
              </a:rPr>
              <a:t> </a:t>
            </a:r>
            <a:r>
              <a:rPr lang="en-US" sz="2000" dirty="0" err="1" smtClean="0">
                <a:latin typeface="Cambria" pitchFamily="18" charset="0"/>
              </a:rPr>
              <a:t>sesuai</a:t>
            </a:r>
            <a:r>
              <a:rPr lang="en-US" sz="2000" dirty="0" smtClean="0">
                <a:latin typeface="Cambria" pitchFamily="18" charset="0"/>
              </a:rPr>
              <a:t> </a:t>
            </a:r>
            <a:r>
              <a:rPr lang="en-US" sz="2000" dirty="0" err="1" smtClean="0">
                <a:latin typeface="Cambria" pitchFamily="18" charset="0"/>
              </a:rPr>
              <a:t>dengan</a:t>
            </a:r>
            <a:r>
              <a:rPr lang="en-US" sz="2000" dirty="0" smtClean="0">
                <a:latin typeface="Cambria" pitchFamily="18" charset="0"/>
              </a:rPr>
              <a:t> </a:t>
            </a:r>
            <a:r>
              <a:rPr lang="en-US" sz="2000" dirty="0" err="1" smtClean="0">
                <a:latin typeface="Cambria" pitchFamily="18" charset="0"/>
              </a:rPr>
              <a:t>harapannya</a:t>
            </a:r>
            <a:r>
              <a:rPr lang="en-US" sz="2000" dirty="0" smtClean="0">
                <a:latin typeface="Cambria" pitchFamily="18" charset="0"/>
              </a:rPr>
              <a:t> </a:t>
            </a:r>
            <a:r>
              <a:rPr lang="en-US" sz="2000" dirty="0" err="1" smtClean="0">
                <a:latin typeface="Cambria" pitchFamily="18" charset="0"/>
              </a:rPr>
              <a:t>dan</a:t>
            </a:r>
            <a:r>
              <a:rPr lang="en-US" sz="2000" dirty="0" smtClean="0">
                <a:latin typeface="Cambria" pitchFamily="18" charset="0"/>
              </a:rPr>
              <a:t> </a:t>
            </a:r>
            <a:r>
              <a:rPr lang="en-US" sz="2000" dirty="0" err="1" smtClean="0">
                <a:latin typeface="Cambria" pitchFamily="18" charset="0"/>
              </a:rPr>
              <a:t>hal</a:t>
            </a:r>
            <a:r>
              <a:rPr lang="en-US" sz="2000" dirty="0" smtClean="0">
                <a:latin typeface="Cambria" pitchFamily="18" charset="0"/>
              </a:rPr>
              <a:t> </a:t>
            </a:r>
            <a:r>
              <a:rPr lang="en-US" sz="2000" dirty="0" err="1" smtClean="0">
                <a:latin typeface="Cambria" pitchFamily="18" charset="0"/>
              </a:rPr>
              <a:t>ini</a:t>
            </a:r>
            <a:r>
              <a:rPr lang="en-US" sz="2000" dirty="0" smtClean="0">
                <a:latin typeface="Cambria" pitchFamily="18" charset="0"/>
              </a:rPr>
              <a:t> </a:t>
            </a:r>
            <a:r>
              <a:rPr lang="en-US" sz="2000" dirty="0" err="1" smtClean="0">
                <a:latin typeface="Cambria" pitchFamily="18" charset="0"/>
              </a:rPr>
              <a:t>akan</a:t>
            </a:r>
            <a:r>
              <a:rPr lang="en-US" sz="2000" dirty="0" smtClean="0">
                <a:latin typeface="Cambria" pitchFamily="18" charset="0"/>
              </a:rPr>
              <a:t> </a:t>
            </a:r>
            <a:r>
              <a:rPr lang="en-US" sz="2000" dirty="0" err="1" smtClean="0">
                <a:latin typeface="Cambria" pitchFamily="18" charset="0"/>
              </a:rPr>
              <a:t>menurunkan</a:t>
            </a:r>
            <a:r>
              <a:rPr lang="en-US" sz="2000" dirty="0" smtClean="0">
                <a:latin typeface="Cambria" pitchFamily="18" charset="0"/>
              </a:rPr>
              <a:t> </a:t>
            </a:r>
            <a:r>
              <a:rPr lang="en-US" sz="2000" dirty="0" err="1" smtClean="0">
                <a:latin typeface="Cambria" pitchFamily="18" charset="0"/>
              </a:rPr>
              <a:t>permintaan</a:t>
            </a:r>
            <a:r>
              <a:rPr lang="en-US" sz="2000" dirty="0" smtClean="0">
                <a:latin typeface="Cambria" pitchFamily="18" charset="0"/>
              </a:rPr>
              <a:t> </a:t>
            </a:r>
            <a:r>
              <a:rPr lang="en-US" sz="2000" dirty="0" err="1" smtClean="0">
                <a:latin typeface="Cambria" pitchFamily="18" charset="0"/>
              </a:rPr>
              <a:t>konsumen</a:t>
            </a:r>
            <a:r>
              <a:rPr lang="en-US" sz="2000" dirty="0" smtClean="0">
                <a:latin typeface="Cambria" pitchFamily="18" charset="0"/>
              </a:rPr>
              <a:t> </a:t>
            </a:r>
            <a:r>
              <a:rPr lang="en-US" sz="2000" dirty="0" err="1" smtClean="0">
                <a:latin typeface="Cambria" pitchFamily="18" charset="0"/>
              </a:rPr>
              <a:t>di</a:t>
            </a:r>
            <a:r>
              <a:rPr lang="en-US" sz="2000" dirty="0" smtClean="0">
                <a:latin typeface="Cambria" pitchFamily="18" charset="0"/>
              </a:rPr>
              <a:t> </a:t>
            </a:r>
            <a:r>
              <a:rPr lang="en-US" sz="2000" dirty="0" err="1" smtClean="0">
                <a:latin typeface="Cambria" pitchFamily="18" charset="0"/>
              </a:rPr>
              <a:t>masa</a:t>
            </a:r>
            <a:r>
              <a:rPr lang="en-US" sz="2000" dirty="0" smtClean="0">
                <a:latin typeface="Cambria" pitchFamily="18" charset="0"/>
              </a:rPr>
              <a:t> </a:t>
            </a:r>
            <a:r>
              <a:rPr lang="en-US" sz="2000" dirty="0" err="1" smtClean="0">
                <a:latin typeface="Cambria" pitchFamily="18" charset="0"/>
              </a:rPr>
              <a:t>depan</a:t>
            </a:r>
            <a:endParaRPr lang="en-US" sz="2000" dirty="0" smtClean="0">
              <a:latin typeface="Cambria" pitchFamily="18" charset="0"/>
            </a:endParaRPr>
          </a:p>
          <a:p>
            <a:pPr marL="420624" indent="-384048" algn="just" eaLnBrk="1" fontAlgn="auto" hangingPunct="1">
              <a:lnSpc>
                <a:spcPct val="170000"/>
              </a:lnSpc>
              <a:spcBef>
                <a:spcPts val="0"/>
              </a:spcBef>
              <a:spcAft>
                <a:spcPts val="0"/>
              </a:spcAft>
              <a:buFont typeface="Wingdings 2"/>
              <a:buNone/>
              <a:defRPr/>
            </a:pPr>
            <a:endParaRPr lang="en-US" sz="2000" dirty="0">
              <a:latin typeface="Cambria"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600" dirty="0" smtClean="0">
                <a:latin typeface="Cambria" pitchFamily="18" charset="0"/>
              </a:rPr>
              <a:t>FAKTOR-FAKTOR YANG MEMPENGARUHI PEMECAHAN MASALAH</a:t>
            </a:r>
            <a:endParaRPr lang="en-US" sz="3600" dirty="0">
              <a:latin typeface="Cambria" pitchFamily="18" charset="0"/>
            </a:endParaRPr>
          </a:p>
        </p:txBody>
      </p:sp>
      <p:sp>
        <p:nvSpPr>
          <p:cNvPr id="3" name="Content Placeholder 2"/>
          <p:cNvSpPr>
            <a:spLocks noGrp="1"/>
          </p:cNvSpPr>
          <p:nvPr>
            <p:ph idx="1"/>
          </p:nvPr>
        </p:nvSpPr>
        <p:spPr/>
        <p:txBody>
          <a:bodyPr rtlCol="0">
            <a:normAutofit fontScale="70000" lnSpcReduction="20000"/>
          </a:bodyPr>
          <a:lstStyle/>
          <a:p>
            <a:pPr marL="420624" indent="-384048" algn="just" eaLnBrk="1" fontAlgn="auto" hangingPunct="1">
              <a:lnSpc>
                <a:spcPct val="170000"/>
              </a:lnSpc>
              <a:spcBef>
                <a:spcPts val="0"/>
              </a:spcBef>
              <a:spcAft>
                <a:spcPts val="0"/>
              </a:spcAft>
              <a:buFont typeface="Wingdings 2"/>
              <a:buChar char=""/>
              <a:defRPr/>
            </a:pPr>
            <a:r>
              <a:rPr lang="en-US" dirty="0" err="1" smtClean="0">
                <a:latin typeface="Cambria" pitchFamily="18" charset="0"/>
              </a:rPr>
              <a:t>Alternatif-alternatif</a:t>
            </a:r>
            <a:r>
              <a:rPr lang="en-US" dirty="0" smtClean="0">
                <a:latin typeface="Cambria" pitchFamily="18" charset="0"/>
              </a:rPr>
              <a:t> </a:t>
            </a:r>
            <a:r>
              <a:rPr lang="en-US" dirty="0" err="1" smtClean="0">
                <a:latin typeface="Cambria" pitchFamily="18" charset="0"/>
              </a:rPr>
              <a:t>dibedakan</a:t>
            </a:r>
            <a:r>
              <a:rPr lang="en-US" dirty="0" smtClean="0">
                <a:latin typeface="Cambria" pitchFamily="18" charset="0"/>
              </a:rPr>
              <a:t> </a:t>
            </a:r>
            <a:r>
              <a:rPr lang="en-US" dirty="0" err="1" smtClean="0">
                <a:latin typeface="Cambria" pitchFamily="18" charset="0"/>
              </a:rPr>
              <a:t>dengan</a:t>
            </a:r>
            <a:r>
              <a:rPr lang="en-US" dirty="0" smtClean="0">
                <a:latin typeface="Cambria" pitchFamily="18" charset="0"/>
              </a:rPr>
              <a:t> </a:t>
            </a:r>
            <a:r>
              <a:rPr lang="en-US" dirty="0" err="1" smtClean="0">
                <a:latin typeface="Cambria" pitchFamily="18" charset="0"/>
              </a:rPr>
              <a:t>cara</a:t>
            </a:r>
            <a:r>
              <a:rPr lang="en-US" dirty="0" smtClean="0">
                <a:latin typeface="Cambria" pitchFamily="18" charset="0"/>
              </a:rPr>
              <a:t> yang </a:t>
            </a:r>
            <a:r>
              <a:rPr lang="en-US" dirty="0" err="1" smtClean="0">
                <a:latin typeface="Cambria" pitchFamily="18" charset="0"/>
              </a:rPr>
              <a:t>relevan</a:t>
            </a:r>
            <a:r>
              <a:rPr lang="en-US" dirty="0" smtClean="0">
                <a:latin typeface="Cambria" pitchFamily="18" charset="0"/>
              </a:rPr>
              <a:t>, </a:t>
            </a:r>
            <a:r>
              <a:rPr lang="en-US" dirty="0" err="1" smtClean="0">
                <a:latin typeface="Cambria" pitchFamily="18" charset="0"/>
              </a:rPr>
              <a:t>misalnya</a:t>
            </a:r>
            <a:r>
              <a:rPr lang="en-US" dirty="0" smtClean="0">
                <a:latin typeface="Cambria" pitchFamily="18" charset="0"/>
              </a:rPr>
              <a:t> </a:t>
            </a:r>
            <a:r>
              <a:rPr lang="en-US" dirty="0" err="1" smtClean="0">
                <a:latin typeface="Cambria" pitchFamily="18" charset="0"/>
              </a:rPr>
              <a:t>pembelian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alternatif</a:t>
            </a:r>
            <a:r>
              <a:rPr lang="en-US" dirty="0" smtClean="0">
                <a:latin typeface="Cambria" pitchFamily="18" charset="0"/>
              </a:rPr>
              <a:t> </a:t>
            </a:r>
            <a:r>
              <a:rPr lang="en-US" dirty="0" err="1" smtClean="0">
                <a:latin typeface="Cambria" pitchFamily="18" charset="0"/>
              </a:rPr>
              <a:t>pemilihan</a:t>
            </a:r>
            <a:r>
              <a:rPr lang="en-US" dirty="0" smtClean="0">
                <a:latin typeface="Cambria" pitchFamily="18" charset="0"/>
              </a:rPr>
              <a:t> </a:t>
            </a:r>
            <a:r>
              <a:rPr lang="en-US" dirty="0" err="1" smtClean="0">
                <a:latin typeface="Cambria" pitchFamily="18" charset="0"/>
              </a:rPr>
              <a:t>adalah</a:t>
            </a:r>
            <a:r>
              <a:rPr lang="en-US" dirty="0" smtClean="0">
                <a:latin typeface="Cambria" pitchFamily="18" charset="0"/>
              </a:rPr>
              <a:t> </a:t>
            </a:r>
            <a:r>
              <a:rPr lang="en-US" dirty="0" err="1" smtClean="0">
                <a:latin typeface="Cambria" pitchFamily="18" charset="0"/>
              </a:rPr>
              <a:t>lingkungan</a:t>
            </a:r>
            <a:r>
              <a:rPr lang="en-US" dirty="0" smtClean="0">
                <a:latin typeface="Cambria" pitchFamily="18" charset="0"/>
              </a:rPr>
              <a:t> </a:t>
            </a:r>
            <a:r>
              <a:rPr lang="en-US" dirty="0" err="1" smtClean="0">
                <a:latin typeface="Cambria" pitchFamily="18" charset="0"/>
              </a:rPr>
              <a:t>rumah</a:t>
            </a:r>
            <a:r>
              <a:rPr lang="en-US" dirty="0" smtClean="0">
                <a:latin typeface="Cambria" pitchFamily="18" charset="0"/>
              </a:rPr>
              <a:t> (</a:t>
            </a:r>
            <a:r>
              <a:rPr lang="en-US" dirty="0" err="1" smtClean="0">
                <a:latin typeface="Cambria" pitchFamily="18" charset="0"/>
              </a:rPr>
              <a:t>bersih</a:t>
            </a:r>
            <a:r>
              <a:rPr lang="en-US" dirty="0" smtClean="0">
                <a:latin typeface="Cambria" pitchFamily="18" charset="0"/>
              </a:rPr>
              <a:t>, </a:t>
            </a:r>
            <a:r>
              <a:rPr lang="en-US" dirty="0" err="1" smtClean="0">
                <a:latin typeface="Cambria" pitchFamily="18" charset="0"/>
              </a:rPr>
              <a:t>tidak</a:t>
            </a:r>
            <a:r>
              <a:rPr lang="en-US" dirty="0" smtClean="0">
                <a:latin typeface="Cambria" pitchFamily="18" charset="0"/>
              </a:rPr>
              <a:t> </a:t>
            </a:r>
            <a:r>
              <a:rPr lang="en-US" dirty="0" err="1" smtClean="0">
                <a:latin typeface="Cambria" pitchFamily="18" charset="0"/>
              </a:rPr>
              <a:t>banjir</a:t>
            </a:r>
            <a:r>
              <a:rPr lang="en-US" dirty="0" smtClean="0">
                <a:latin typeface="Cambria" pitchFamily="18" charset="0"/>
              </a:rPr>
              <a:t>, </a:t>
            </a:r>
            <a:r>
              <a:rPr lang="en-US" dirty="0" err="1" smtClean="0">
                <a:latin typeface="Cambria" pitchFamily="18" charset="0"/>
              </a:rPr>
              <a:t>dekat</a:t>
            </a:r>
            <a:r>
              <a:rPr lang="en-US" dirty="0" smtClean="0">
                <a:latin typeface="Cambria" pitchFamily="18" charset="0"/>
              </a:rPr>
              <a:t> </a:t>
            </a:r>
            <a:r>
              <a:rPr lang="en-US" dirty="0" err="1" smtClean="0">
                <a:latin typeface="Cambria" pitchFamily="18" charset="0"/>
              </a:rPr>
              <a:t>kota</a:t>
            </a:r>
            <a:r>
              <a:rPr lang="en-US" dirty="0" smtClean="0">
                <a:latin typeface="Cambria" pitchFamily="18" charset="0"/>
              </a:rPr>
              <a:t> </a:t>
            </a:r>
            <a:r>
              <a:rPr lang="en-US" dirty="0" err="1" smtClean="0">
                <a:latin typeface="Cambria" pitchFamily="18" charset="0"/>
              </a:rPr>
              <a:t>atau</a:t>
            </a:r>
            <a:r>
              <a:rPr lang="en-US" dirty="0" smtClean="0">
                <a:latin typeface="Cambria" pitchFamily="18" charset="0"/>
              </a:rPr>
              <a:t> </a:t>
            </a:r>
            <a:r>
              <a:rPr lang="en-US" dirty="0" err="1" smtClean="0">
                <a:latin typeface="Cambria" pitchFamily="18" charset="0"/>
              </a:rPr>
              <a:t>mudah</a:t>
            </a:r>
            <a:r>
              <a:rPr lang="en-US" dirty="0" smtClean="0">
                <a:latin typeface="Cambria" pitchFamily="18" charset="0"/>
              </a:rPr>
              <a:t> </a:t>
            </a:r>
            <a:r>
              <a:rPr lang="en-US" dirty="0" err="1" smtClean="0">
                <a:latin typeface="Cambria" pitchFamily="18" charset="0"/>
              </a:rPr>
              <a:t>transportasi</a:t>
            </a:r>
            <a:r>
              <a:rPr lang="en-US" dirty="0" smtClean="0">
                <a:latin typeface="Cambria" pitchFamily="18" charset="0"/>
              </a:rPr>
              <a:t>), </a:t>
            </a:r>
            <a:r>
              <a:rPr lang="en-US" dirty="0" err="1" smtClean="0">
                <a:latin typeface="Cambria" pitchFamily="18" charset="0"/>
              </a:rPr>
              <a:t>bahan</a:t>
            </a:r>
            <a:r>
              <a:rPr lang="en-US" dirty="0" smtClean="0">
                <a:latin typeface="Cambria" pitchFamily="18" charset="0"/>
              </a:rPr>
              <a:t> </a:t>
            </a:r>
            <a:r>
              <a:rPr lang="en-US" dirty="0" err="1" smtClean="0">
                <a:latin typeface="Cambria" pitchFamily="18" charset="0"/>
              </a:rPr>
              <a:t>baku</a:t>
            </a:r>
            <a:r>
              <a:rPr lang="en-US" dirty="0" smtClean="0">
                <a:latin typeface="Cambria" pitchFamily="18" charset="0"/>
              </a:rPr>
              <a:t>, </a:t>
            </a:r>
            <a:r>
              <a:rPr lang="en-US" dirty="0" err="1" smtClean="0">
                <a:latin typeface="Cambria" pitchFamily="18" charset="0"/>
              </a:rPr>
              <a:t>harga</a:t>
            </a:r>
            <a:r>
              <a:rPr lang="en-US" dirty="0" smtClean="0">
                <a:latin typeface="Cambria" pitchFamily="18" charset="0"/>
              </a:rPr>
              <a:t> (</a:t>
            </a:r>
            <a:r>
              <a:rPr lang="en-US" dirty="0" err="1" smtClean="0">
                <a:latin typeface="Cambria" pitchFamily="18" charset="0"/>
              </a:rPr>
              <a:t>cicilan</a:t>
            </a:r>
            <a:r>
              <a:rPr lang="en-US" dirty="0" smtClean="0">
                <a:latin typeface="Cambria" pitchFamily="18" charset="0"/>
              </a:rPr>
              <a:t> </a:t>
            </a:r>
            <a:r>
              <a:rPr lang="en-US" dirty="0" err="1" smtClean="0">
                <a:latin typeface="Cambria" pitchFamily="18" charset="0"/>
              </a:rPr>
              <a:t>rendah</a:t>
            </a:r>
            <a:r>
              <a:rPr lang="en-US" dirty="0" smtClean="0">
                <a:latin typeface="Cambria" pitchFamily="18" charset="0"/>
              </a:rPr>
              <a:t> </a:t>
            </a:r>
            <a:r>
              <a:rPr lang="en-US" dirty="0" err="1" smtClean="0">
                <a:latin typeface="Cambria" pitchFamily="18" charset="0"/>
              </a:rPr>
              <a:t>dan</a:t>
            </a:r>
            <a:r>
              <a:rPr lang="en-US" dirty="0" smtClean="0">
                <a:latin typeface="Cambria" pitchFamily="18" charset="0"/>
              </a:rPr>
              <a:t> lama). </a:t>
            </a:r>
          </a:p>
          <a:p>
            <a:pPr marL="420624" indent="-384048" algn="just" eaLnBrk="1" fontAlgn="auto" hangingPunct="1">
              <a:lnSpc>
                <a:spcPct val="170000"/>
              </a:lnSpc>
              <a:spcBef>
                <a:spcPts val="0"/>
              </a:spcBef>
              <a:spcAft>
                <a:spcPts val="0"/>
              </a:spcAft>
              <a:buFont typeface="Wingdings 2"/>
              <a:buChar char=""/>
              <a:defRPr/>
            </a:pPr>
            <a:r>
              <a:rPr lang="en-US" dirty="0" err="1" smtClean="0">
                <a:latin typeface="Cambria" pitchFamily="18" charset="0"/>
              </a:rPr>
              <a:t>Tersedia</a:t>
            </a:r>
            <a:r>
              <a:rPr lang="en-US" dirty="0" smtClean="0">
                <a:latin typeface="Cambria" pitchFamily="18" charset="0"/>
              </a:rPr>
              <a:t> </a:t>
            </a:r>
            <a:r>
              <a:rPr lang="en-US" dirty="0" err="1" smtClean="0">
                <a:latin typeface="Cambria" pitchFamily="18" charset="0"/>
              </a:rPr>
              <a:t>waktu</a:t>
            </a:r>
            <a:r>
              <a:rPr lang="en-US" dirty="0" smtClean="0">
                <a:latin typeface="Cambria" pitchFamily="18" charset="0"/>
              </a:rPr>
              <a:t> yang </a:t>
            </a:r>
            <a:r>
              <a:rPr lang="en-US" dirty="0" err="1" smtClean="0">
                <a:latin typeface="Cambria" pitchFamily="18" charset="0"/>
              </a:rPr>
              <a:t>memadai</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pertimbangan</a:t>
            </a:r>
            <a:r>
              <a:rPr lang="en-US" dirty="0" smtClean="0">
                <a:latin typeface="Cambria" pitchFamily="18" charset="0"/>
              </a:rPr>
              <a:t> yang </a:t>
            </a:r>
            <a:r>
              <a:rPr lang="en-US" dirty="0" err="1" smtClean="0">
                <a:latin typeface="Cambria" pitchFamily="18" charset="0"/>
              </a:rPr>
              <a:t>mendalam</a:t>
            </a:r>
            <a:r>
              <a:rPr lang="en-US" dirty="0" smtClean="0">
                <a:latin typeface="Cambria" pitchFamily="18" charset="0"/>
              </a:rPr>
              <a:t> </a:t>
            </a:r>
            <a:r>
              <a:rPr lang="en-US" dirty="0" err="1" smtClean="0">
                <a:latin typeface="Cambria" pitchFamily="18" charset="0"/>
              </a:rPr>
              <a:t>untuk</a:t>
            </a:r>
            <a:r>
              <a:rPr lang="en-US" dirty="0" smtClean="0">
                <a:latin typeface="Cambria" pitchFamily="18" charset="0"/>
              </a:rPr>
              <a:t> </a:t>
            </a:r>
            <a:r>
              <a:rPr lang="en-US" dirty="0" err="1" smtClean="0">
                <a:latin typeface="Cambria" pitchFamily="18" charset="0"/>
              </a:rPr>
              <a:t>membeli</a:t>
            </a:r>
            <a:r>
              <a:rPr lang="en-US" dirty="0" smtClean="0">
                <a:latin typeface="Cambria" pitchFamily="18" charset="0"/>
              </a:rPr>
              <a:t> </a:t>
            </a:r>
            <a:r>
              <a:rPr lang="en-US" dirty="0" err="1" smtClean="0">
                <a:latin typeface="Cambria" pitchFamily="18" charset="0"/>
              </a:rPr>
              <a:t>produk</a:t>
            </a:r>
            <a:r>
              <a:rPr lang="en-US" dirty="0" smtClean="0">
                <a:latin typeface="Cambria" pitchFamily="18" charset="0"/>
              </a:rPr>
              <a:t>. </a:t>
            </a:r>
          </a:p>
          <a:p>
            <a:pPr marL="420624" indent="-384048" algn="just" eaLnBrk="1" fontAlgn="auto" hangingPunct="1">
              <a:lnSpc>
                <a:spcPct val="170000"/>
              </a:lnSpc>
              <a:spcBef>
                <a:spcPts val="0"/>
              </a:spcBef>
              <a:spcAft>
                <a:spcPts val="0"/>
              </a:spcAft>
              <a:buFont typeface="Wingdings 2"/>
              <a:buChar char=""/>
              <a:defRPr/>
            </a:pPr>
            <a:r>
              <a:rPr lang="en-US" dirty="0" err="1" smtClean="0">
                <a:latin typeface="Cambria" pitchFamily="18" charset="0"/>
              </a:rPr>
              <a:t>Terdapat</a:t>
            </a:r>
            <a:r>
              <a:rPr lang="en-US" dirty="0" smtClean="0">
                <a:latin typeface="Cambria" pitchFamily="18" charset="0"/>
              </a:rPr>
              <a:t> </a:t>
            </a:r>
            <a:r>
              <a:rPr lang="en-US" dirty="0" err="1" smtClean="0">
                <a:latin typeface="Cambria" pitchFamily="18" charset="0"/>
              </a:rPr>
              <a:t>tingkat</a:t>
            </a:r>
            <a:r>
              <a:rPr lang="en-US" dirty="0" smtClean="0">
                <a:latin typeface="Cambria" pitchFamily="18" charset="0"/>
              </a:rPr>
              <a:t> </a:t>
            </a:r>
            <a:r>
              <a:rPr lang="en-US" dirty="0" err="1" smtClean="0">
                <a:latin typeface="Cambria" pitchFamily="18" charset="0"/>
              </a:rPr>
              <a:t>keterlibatan</a:t>
            </a:r>
            <a:r>
              <a:rPr lang="en-US" dirty="0" smtClean="0">
                <a:latin typeface="Cambria" pitchFamily="18" charset="0"/>
              </a:rPr>
              <a:t> (</a:t>
            </a:r>
            <a:r>
              <a:rPr lang="en-US" dirty="0" err="1" smtClean="0">
                <a:latin typeface="Cambria" pitchFamily="18" charset="0"/>
              </a:rPr>
              <a:t>relevansi</a:t>
            </a:r>
            <a:r>
              <a:rPr lang="en-US" dirty="0" smtClean="0">
                <a:latin typeface="Cambria" pitchFamily="18" charset="0"/>
              </a:rPr>
              <a:t> </a:t>
            </a:r>
            <a:r>
              <a:rPr lang="en-US" dirty="0" err="1" smtClean="0">
                <a:latin typeface="Cambria" pitchFamily="18" charset="0"/>
              </a:rPr>
              <a:t>pribadi</a:t>
            </a:r>
            <a:r>
              <a:rPr lang="en-US" dirty="0" smtClean="0">
                <a:latin typeface="Cambria" pitchFamily="18" charset="0"/>
              </a:rPr>
              <a:t>) yang </a:t>
            </a:r>
            <a:r>
              <a:rPr lang="en-US" dirty="0" err="1" smtClean="0">
                <a:latin typeface="Cambria" pitchFamily="18" charset="0"/>
              </a:rPr>
              <a:t>tinggi</a:t>
            </a:r>
            <a:r>
              <a:rPr lang="en-US" dirty="0" smtClean="0">
                <a:latin typeface="Cambria" pitchFamily="18" charset="0"/>
              </a:rPr>
              <a:t> yang </a:t>
            </a:r>
            <a:r>
              <a:rPr lang="en-US" dirty="0" err="1" smtClean="0">
                <a:latin typeface="Cambria" pitchFamily="18" charset="0"/>
              </a:rPr>
              <a:t>menyertai</a:t>
            </a:r>
            <a:r>
              <a:rPr lang="en-US" dirty="0" smtClean="0">
                <a:latin typeface="Cambria" pitchFamily="18" charset="0"/>
              </a:rPr>
              <a:t> </a:t>
            </a:r>
            <a:r>
              <a:rPr lang="en-US" dirty="0" err="1" smtClean="0">
                <a:latin typeface="Cambria" pitchFamily="18" charset="0"/>
              </a:rPr>
              <a:t>pembelian</a:t>
            </a:r>
            <a:r>
              <a:rPr lang="en-US" dirty="0" smtClean="0">
                <a:latin typeface="Cambria" pitchFamily="18" charset="0"/>
              </a:rPr>
              <a:t>. </a:t>
            </a:r>
          </a:p>
          <a:p>
            <a:pPr marL="420624" indent="-384048" algn="just" eaLnBrk="1" fontAlgn="auto" hangingPunct="1">
              <a:lnSpc>
                <a:spcPct val="170000"/>
              </a:lnSpc>
              <a:spcBef>
                <a:spcPts val="0"/>
              </a:spcBef>
              <a:spcAft>
                <a:spcPts val="0"/>
              </a:spcAft>
              <a:buFont typeface="Wingdings 2"/>
              <a:buNone/>
              <a:defRPr/>
            </a:pP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00" cy="939800"/>
          </a:xfrm>
        </p:spPr>
        <p:txBody>
          <a:bodyPr rtlCol="0">
            <a:normAutofit fontScale="90000"/>
          </a:bodyPr>
          <a:lstStyle/>
          <a:p>
            <a:pPr eaLnBrk="1" fontAlgn="auto" hangingPunct="1">
              <a:spcAft>
                <a:spcPts val="0"/>
              </a:spcAft>
              <a:defRPr/>
            </a:pPr>
            <a:r>
              <a:rPr lang="en-US" sz="3200" dirty="0" err="1" smtClean="0">
                <a:latin typeface="Bell MT" pitchFamily="18" charset="0"/>
              </a:rPr>
              <a:t>Terdapat</a:t>
            </a:r>
            <a:r>
              <a:rPr lang="en-US" sz="3200" dirty="0" smtClean="0">
                <a:latin typeface="Bell MT" pitchFamily="18" charset="0"/>
              </a:rPr>
              <a:t> 5 </a:t>
            </a:r>
            <a:r>
              <a:rPr lang="en-US" sz="3200" dirty="0" err="1" smtClean="0">
                <a:latin typeface="Bell MT" pitchFamily="18" charset="0"/>
              </a:rPr>
              <a:t>faktor</a:t>
            </a:r>
            <a:r>
              <a:rPr lang="en-US" sz="3200" dirty="0" smtClean="0">
                <a:latin typeface="Bell MT" pitchFamily="18" charset="0"/>
              </a:rPr>
              <a:t> internal yang </a:t>
            </a:r>
            <a:r>
              <a:rPr lang="en-US" sz="3200" dirty="0" err="1" smtClean="0">
                <a:latin typeface="Bell MT" pitchFamily="18" charset="0"/>
              </a:rPr>
              <a:t>relevan</a:t>
            </a:r>
            <a:r>
              <a:rPr lang="en-US" sz="3200" dirty="0" smtClean="0">
                <a:latin typeface="Bell MT" pitchFamily="18" charset="0"/>
              </a:rPr>
              <a:t> </a:t>
            </a:r>
            <a:r>
              <a:rPr lang="en-US" sz="3200" dirty="0" err="1" smtClean="0">
                <a:latin typeface="Bell MT" pitchFamily="18" charset="0"/>
              </a:rPr>
              <a:t>terhadap</a:t>
            </a:r>
            <a:r>
              <a:rPr lang="en-US" sz="3200" dirty="0" smtClean="0">
                <a:latin typeface="Bell MT" pitchFamily="18" charset="0"/>
              </a:rPr>
              <a:t> </a:t>
            </a:r>
            <a:r>
              <a:rPr lang="en-US" sz="3200" dirty="0" err="1" smtClean="0">
                <a:latin typeface="Bell MT" pitchFamily="18" charset="0"/>
              </a:rPr>
              <a:t>proses</a:t>
            </a:r>
            <a:r>
              <a:rPr lang="en-US" sz="3200" dirty="0" smtClean="0">
                <a:latin typeface="Bell MT" pitchFamily="18" charset="0"/>
              </a:rPr>
              <a:t> </a:t>
            </a:r>
            <a:r>
              <a:rPr lang="en-US" sz="3200" dirty="0" err="1" smtClean="0">
                <a:latin typeface="Bell MT" pitchFamily="18" charset="0"/>
              </a:rPr>
              <a:t>pembuatan</a:t>
            </a:r>
            <a:r>
              <a:rPr lang="en-US" sz="3200" dirty="0" smtClean="0">
                <a:latin typeface="Bell MT" pitchFamily="18" charset="0"/>
              </a:rPr>
              <a:t> </a:t>
            </a:r>
            <a:r>
              <a:rPr lang="en-US" sz="3200" dirty="0" err="1" smtClean="0">
                <a:latin typeface="Bell MT" pitchFamily="18" charset="0"/>
              </a:rPr>
              <a:t>keputusan</a:t>
            </a:r>
            <a:r>
              <a:rPr lang="en-US" sz="3200" dirty="0" smtClean="0">
                <a:latin typeface="Bell MT" pitchFamily="18" charset="0"/>
              </a:rPr>
              <a:t> </a:t>
            </a:r>
            <a:r>
              <a:rPr lang="en-US" sz="3200" dirty="0" err="1" smtClean="0">
                <a:latin typeface="Bell MT" pitchFamily="18" charset="0"/>
              </a:rPr>
              <a:t>pembelian</a:t>
            </a:r>
            <a:r>
              <a:rPr lang="en-US" sz="3200" dirty="0" smtClean="0">
                <a:latin typeface="Bell MT" pitchFamily="18" charset="0"/>
              </a:rPr>
              <a:t>:</a:t>
            </a:r>
            <a:endParaRPr lang="en-US" sz="3200" dirty="0">
              <a:latin typeface="Bell MT" pitchFamily="18" charset="0"/>
            </a:endParaRPr>
          </a:p>
        </p:txBody>
      </p:sp>
      <p:sp>
        <p:nvSpPr>
          <p:cNvPr id="54275" name="Content Placeholder 2"/>
          <p:cNvSpPr>
            <a:spLocks noGrp="1"/>
          </p:cNvSpPr>
          <p:nvPr>
            <p:ph idx="1"/>
          </p:nvPr>
        </p:nvSpPr>
        <p:spPr>
          <a:xfrm>
            <a:off x="285750" y="1660525"/>
            <a:ext cx="8572500" cy="4911725"/>
          </a:xfrm>
        </p:spPr>
        <p:txBody>
          <a:bodyPr/>
          <a:lstStyle/>
          <a:p>
            <a:pPr marL="446088" lvl="2" indent="-446088" algn="just" eaLnBrk="1" hangingPunct="1">
              <a:lnSpc>
                <a:spcPct val="150000"/>
              </a:lnSpc>
              <a:spcBef>
                <a:spcPct val="0"/>
              </a:spcBef>
              <a:buFont typeface="Franklin Gothic Book" pitchFamily="34" charset="0"/>
              <a:buAutoNum type="arabicParenR"/>
            </a:pPr>
            <a:r>
              <a:rPr lang="en-US" u="sng" smtClean="0">
                <a:latin typeface="Cambria" pitchFamily="18" charset="0"/>
                <a:hlinkClick r:id="rId2" action="ppaction://hlinkfile"/>
              </a:rPr>
              <a:t>Motivasi</a:t>
            </a:r>
            <a:r>
              <a:rPr lang="en-US" smtClean="0">
                <a:latin typeface="Cambria" pitchFamily="18" charset="0"/>
              </a:rPr>
              <a:t> (</a:t>
            </a:r>
            <a:r>
              <a:rPr lang="en-US" i="1" smtClean="0">
                <a:latin typeface="Cambria" pitchFamily="18" charset="0"/>
              </a:rPr>
              <a:t>motivation</a:t>
            </a:r>
            <a:r>
              <a:rPr lang="en-US" smtClean="0">
                <a:latin typeface="Cambria" pitchFamily="18" charset="0"/>
              </a:rPr>
              <a:t>) merupakan suatu </a:t>
            </a:r>
            <a:r>
              <a:rPr lang="en-US" u="sng" smtClean="0">
                <a:latin typeface="Cambria" pitchFamily="18" charset="0"/>
                <a:hlinkClick r:id="rId3" action="ppaction://hlinkfile"/>
              </a:rPr>
              <a:t>dorongan</a:t>
            </a:r>
            <a:r>
              <a:rPr lang="en-US" smtClean="0">
                <a:latin typeface="Cambria" pitchFamily="18" charset="0"/>
              </a:rPr>
              <a:t> yang ada dalam diri </a:t>
            </a:r>
            <a:r>
              <a:rPr lang="en-US" u="sng" smtClean="0">
                <a:latin typeface="Cambria" pitchFamily="18" charset="0"/>
                <a:hlinkClick r:id="rId4" action="ppaction://hlinkfile"/>
              </a:rPr>
              <a:t>manusia</a:t>
            </a:r>
            <a:r>
              <a:rPr lang="en-US" smtClean="0">
                <a:latin typeface="Cambria" pitchFamily="18" charset="0"/>
              </a:rPr>
              <a:t> untuk mencapai tujuan tertentu. </a:t>
            </a:r>
          </a:p>
          <a:p>
            <a:pPr marL="446088" lvl="2" indent="-446088" algn="just" eaLnBrk="1" hangingPunct="1">
              <a:lnSpc>
                <a:spcPct val="150000"/>
              </a:lnSpc>
              <a:spcBef>
                <a:spcPct val="0"/>
              </a:spcBef>
              <a:buFont typeface="Franklin Gothic Book" pitchFamily="34" charset="0"/>
              <a:buAutoNum type="arabicParenR"/>
            </a:pPr>
            <a:r>
              <a:rPr lang="en-US" u="sng" smtClean="0">
                <a:latin typeface="Cambria" pitchFamily="18" charset="0"/>
                <a:hlinkClick r:id="rId5" action="ppaction://hlinkfile"/>
              </a:rPr>
              <a:t>Persepsi</a:t>
            </a:r>
            <a:r>
              <a:rPr lang="en-US" smtClean="0">
                <a:latin typeface="Cambria" pitchFamily="18" charset="0"/>
              </a:rPr>
              <a:t> (</a:t>
            </a:r>
            <a:r>
              <a:rPr lang="en-US" i="1" smtClean="0">
                <a:latin typeface="Cambria" pitchFamily="18" charset="0"/>
              </a:rPr>
              <a:t>perception</a:t>
            </a:r>
            <a:r>
              <a:rPr lang="en-US" smtClean="0">
                <a:latin typeface="Cambria" pitchFamily="18" charset="0"/>
              </a:rPr>
              <a:t>) merupakan hasil pemaknaan seseorang terhadap </a:t>
            </a:r>
            <a:r>
              <a:rPr lang="en-US" u="sng" smtClean="0">
                <a:latin typeface="Cambria" pitchFamily="18" charset="0"/>
                <a:hlinkClick r:id="rId6" action="ppaction://hlinkfile"/>
              </a:rPr>
              <a:t>stimulus</a:t>
            </a:r>
            <a:r>
              <a:rPr lang="en-US" smtClean="0">
                <a:latin typeface="Cambria" pitchFamily="18" charset="0"/>
              </a:rPr>
              <a:t> atau </a:t>
            </a:r>
            <a:r>
              <a:rPr lang="en-US" u="sng" smtClean="0">
                <a:latin typeface="Cambria" pitchFamily="18" charset="0"/>
                <a:hlinkClick r:id="rId7" action="ppaction://hlinkfile"/>
              </a:rPr>
              <a:t>kejadian</a:t>
            </a:r>
            <a:r>
              <a:rPr lang="en-US" smtClean="0">
                <a:latin typeface="Cambria" pitchFamily="18" charset="0"/>
              </a:rPr>
              <a:t> yang diterimanya berdasarkan informasi dan </a:t>
            </a:r>
            <a:r>
              <a:rPr lang="en-US" u="sng" smtClean="0">
                <a:latin typeface="Cambria" pitchFamily="18" charset="0"/>
                <a:hlinkClick r:id="rId8" action="ppaction://hlinkfile"/>
              </a:rPr>
              <a:t>pengalamannya</a:t>
            </a:r>
            <a:r>
              <a:rPr lang="en-US" smtClean="0">
                <a:latin typeface="Cambria" pitchFamily="18" charset="0"/>
              </a:rPr>
              <a:t> terhadap rangsangan tersebut.</a:t>
            </a:r>
          </a:p>
          <a:p>
            <a:pPr marL="446088" lvl="2" indent="-446088" algn="just" eaLnBrk="1" hangingPunct="1">
              <a:lnSpc>
                <a:spcPct val="150000"/>
              </a:lnSpc>
              <a:spcBef>
                <a:spcPct val="0"/>
              </a:spcBef>
              <a:buFont typeface="Franklin Gothic Book" pitchFamily="34" charset="0"/>
              <a:buAutoNum type="arabicParenR"/>
            </a:pPr>
            <a:r>
              <a:rPr lang="en-US" u="sng" smtClean="0">
                <a:latin typeface="Cambria" pitchFamily="18" charset="0"/>
                <a:hlinkClick r:id="rId9" action="ppaction://hlinkfile"/>
              </a:rPr>
              <a:t>Pembentukan sikap</a:t>
            </a:r>
            <a:r>
              <a:rPr lang="en-US" smtClean="0">
                <a:latin typeface="Cambria" pitchFamily="18" charset="0"/>
              </a:rPr>
              <a:t> (</a:t>
            </a:r>
            <a:r>
              <a:rPr lang="en-US" i="1" smtClean="0">
                <a:latin typeface="Cambria" pitchFamily="18" charset="0"/>
              </a:rPr>
              <a:t>attitude formation</a:t>
            </a:r>
            <a:r>
              <a:rPr lang="en-US" smtClean="0">
                <a:latin typeface="Cambria" pitchFamily="18" charset="0"/>
              </a:rPr>
              <a:t>) merupakan penilaian yang ada dalam diri seseorang yang mencerminkan </a:t>
            </a:r>
            <a:r>
              <a:rPr lang="en-US" u="sng" smtClean="0">
                <a:latin typeface="Cambria" pitchFamily="18" charset="0"/>
                <a:hlinkClick r:id="rId10" action="ppaction://hlinkfile"/>
              </a:rPr>
              <a:t>sikap</a:t>
            </a:r>
            <a:r>
              <a:rPr lang="en-US" smtClean="0">
                <a:latin typeface="Cambria" pitchFamily="18" charset="0"/>
              </a:rPr>
              <a:t> suka/tidak suka seseorang akan suatu hal.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457200" y="428625"/>
            <a:ext cx="8229600" cy="5697538"/>
          </a:xfrm>
        </p:spPr>
        <p:txBody>
          <a:bodyPr/>
          <a:lstStyle/>
          <a:p>
            <a:pPr marL="457200" lvl="2" indent="-457200" algn="just" eaLnBrk="1" hangingPunct="1">
              <a:lnSpc>
                <a:spcPct val="150000"/>
              </a:lnSpc>
              <a:spcBef>
                <a:spcPct val="0"/>
              </a:spcBef>
              <a:buFont typeface="Calibri" pitchFamily="34" charset="0"/>
              <a:buAutoNum type="arabicParenR" startAt="4"/>
            </a:pPr>
            <a:r>
              <a:rPr lang="en-US" u="sng" smtClean="0">
                <a:latin typeface="Cambria" pitchFamily="18" charset="0"/>
                <a:hlinkClick r:id="rId2" action="ppaction://hlinkfile"/>
              </a:rPr>
              <a:t>Integrasi</a:t>
            </a:r>
            <a:r>
              <a:rPr lang="en-US" smtClean="0">
                <a:latin typeface="Cambria" pitchFamily="18" charset="0"/>
              </a:rPr>
              <a:t> (</a:t>
            </a:r>
            <a:r>
              <a:rPr lang="en-US" i="1" smtClean="0">
                <a:latin typeface="Cambria" pitchFamily="18" charset="0"/>
              </a:rPr>
              <a:t>integration</a:t>
            </a:r>
            <a:r>
              <a:rPr lang="en-US" smtClean="0">
                <a:latin typeface="Cambria" pitchFamily="18" charset="0"/>
              </a:rPr>
              <a:t>) merupakan kesatuan antara sikap dan </a:t>
            </a:r>
            <a:r>
              <a:rPr lang="en-US" u="sng" smtClean="0">
                <a:latin typeface="Cambria" pitchFamily="18" charset="0"/>
                <a:hlinkClick r:id="rId3" action="ppaction://hlinkfile"/>
              </a:rPr>
              <a:t>tindakan</a:t>
            </a:r>
            <a:r>
              <a:rPr lang="en-US" smtClean="0">
                <a:latin typeface="Cambria" pitchFamily="18" charset="0"/>
              </a:rPr>
              <a:t>. Integrasi merupakan respon atas sikap yang diambil. Perasaan suka akan mendorong seseorang untuk membeli dan perasaan tidak suka akan membulatkan tekad seseorang untuk tidak membeli produk tersebut.</a:t>
            </a:r>
          </a:p>
          <a:p>
            <a:pPr marL="457200" lvl="2" indent="-457200" algn="just" eaLnBrk="1" hangingPunct="1">
              <a:lnSpc>
                <a:spcPct val="150000"/>
              </a:lnSpc>
              <a:spcBef>
                <a:spcPct val="0"/>
              </a:spcBef>
              <a:buFont typeface="Calibri" pitchFamily="34" charset="0"/>
              <a:buAutoNum type="arabicParenR" startAt="4"/>
            </a:pPr>
            <a:r>
              <a:rPr lang="en-US" u="sng" smtClean="0">
                <a:latin typeface="Cambria" pitchFamily="18" charset="0"/>
                <a:hlinkClick r:id="rId4" action="ppaction://hlinkfile"/>
              </a:rPr>
              <a:t>Pembelajaran</a:t>
            </a:r>
            <a:r>
              <a:rPr lang="en-US" smtClean="0">
                <a:latin typeface="Cambria" pitchFamily="18" charset="0"/>
              </a:rPr>
              <a:t> (</a:t>
            </a:r>
            <a:r>
              <a:rPr lang="en-US" i="1" smtClean="0">
                <a:latin typeface="Cambria" pitchFamily="18" charset="0"/>
              </a:rPr>
              <a:t>learning</a:t>
            </a:r>
            <a:r>
              <a:rPr lang="en-US" smtClean="0">
                <a:latin typeface="Cambria" pitchFamily="18" charset="0"/>
              </a:rPr>
              <a:t>) merupakan proses belajar yang dilakukan seseorang setelah membeli </a:t>
            </a:r>
            <a:r>
              <a:rPr lang="en-US" u="sng" smtClean="0">
                <a:latin typeface="Cambria" pitchFamily="18" charset="0"/>
                <a:hlinkClick r:id="rId5" action="ppaction://hlinkfile"/>
              </a:rPr>
              <a:t>produk</a:t>
            </a:r>
            <a:r>
              <a:rPr lang="en-US" smtClean="0">
                <a:latin typeface="Cambria" pitchFamily="18" charset="0"/>
              </a:rPr>
              <a:t> tersebut dengan melihat apakah produk tersebut memiliki </a:t>
            </a:r>
            <a:r>
              <a:rPr lang="en-US" u="sng" smtClean="0">
                <a:latin typeface="Cambria" pitchFamily="18" charset="0"/>
                <a:hlinkClick r:id="rId6" action="ppaction://hlinkfile"/>
              </a:rPr>
              <a:t>kegunaan</a:t>
            </a:r>
            <a:r>
              <a:rPr lang="en-US" smtClean="0">
                <a:latin typeface="Cambria" pitchFamily="18" charset="0"/>
              </a:rPr>
              <a:t> dan akan dijadikan sebagai alternatif dalam pembelian selanjutnya.</a:t>
            </a:r>
          </a:p>
          <a:p>
            <a:pPr>
              <a:buFont typeface="Arial" charset="0"/>
              <a:buNone/>
            </a:pPr>
            <a:endParaRPr lang="en-US" sz="24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57188" y="274638"/>
            <a:ext cx="8215312" cy="1143000"/>
          </a:xfrm>
        </p:spPr>
        <p:txBody>
          <a:bodyPr/>
          <a:lstStyle/>
          <a:p>
            <a:pPr eaLnBrk="1" hangingPunct="1"/>
            <a:r>
              <a:rPr lang="en-US" sz="3200" smtClean="0">
                <a:latin typeface="Baskerville Old Face" pitchFamily="18" charset="0"/>
              </a:rPr>
              <a:t>Memahami cara pengambilan keputusan yang berbeda dari biasanya:</a:t>
            </a:r>
          </a:p>
        </p:txBody>
      </p:sp>
      <p:sp>
        <p:nvSpPr>
          <p:cNvPr id="105475" name="Content Placeholder 2"/>
          <p:cNvSpPr>
            <a:spLocks noGrp="1"/>
          </p:cNvSpPr>
          <p:nvPr>
            <p:ph idx="1"/>
          </p:nvPr>
        </p:nvSpPr>
        <p:spPr>
          <a:xfrm>
            <a:off x="457200" y="1600200"/>
            <a:ext cx="8472488" cy="4525963"/>
          </a:xfrm>
        </p:spPr>
        <p:txBody>
          <a:bodyPr rtlCol="0">
            <a:normAutofit fontScale="92500" lnSpcReduction="20000"/>
          </a:bodyPr>
          <a:lstStyle/>
          <a:p>
            <a:pPr algn="just" eaLnBrk="1" fontAlgn="auto" hangingPunct="1">
              <a:lnSpc>
                <a:spcPct val="150000"/>
              </a:lnSpc>
              <a:spcBef>
                <a:spcPct val="0"/>
              </a:spcBef>
              <a:spcAft>
                <a:spcPts val="0"/>
              </a:spcAft>
              <a:buFont typeface="Wingdings 2" pitchFamily="18" charset="2"/>
              <a:buNone/>
              <a:defRPr/>
            </a:pPr>
            <a:r>
              <a:rPr lang="en-US" dirty="0" err="1" smtClean="0">
                <a:latin typeface="Baskerville Old Face" pitchFamily="18" charset="0"/>
              </a:rPr>
              <a:t>Terdapat</a:t>
            </a:r>
            <a:r>
              <a:rPr lang="en-US" dirty="0" smtClean="0">
                <a:latin typeface="Baskerville Old Face" pitchFamily="18" charset="0"/>
              </a:rPr>
              <a:t> 2 </a:t>
            </a:r>
            <a:r>
              <a:rPr lang="en-US" dirty="0" err="1" smtClean="0">
                <a:latin typeface="Baskerville Old Face" pitchFamily="18" charset="0"/>
              </a:rPr>
              <a:t>tipe</a:t>
            </a:r>
            <a:r>
              <a:rPr lang="en-US" dirty="0" smtClean="0">
                <a:latin typeface="Baskerville Old Face" pitchFamily="18" charset="0"/>
              </a:rPr>
              <a:t> </a:t>
            </a:r>
            <a:r>
              <a:rPr lang="en-US" dirty="0" err="1" smtClean="0">
                <a:latin typeface="Baskerville Old Face" pitchFamily="18" charset="0"/>
              </a:rPr>
              <a:t>keterlibatan</a:t>
            </a:r>
            <a:r>
              <a:rPr lang="en-US" dirty="0" smtClean="0">
                <a:latin typeface="Baskerville Old Face" pitchFamily="18" charset="0"/>
              </a:rPr>
              <a:t> </a:t>
            </a:r>
            <a:r>
              <a:rPr lang="en-US" dirty="0" err="1" smtClean="0">
                <a:latin typeface="Baskerville Old Face" pitchFamily="18" charset="0"/>
              </a:rPr>
              <a:t>konsumen</a:t>
            </a:r>
            <a:r>
              <a:rPr lang="en-US" dirty="0" smtClean="0">
                <a:latin typeface="Baskerville Old Face" pitchFamily="18" charset="0"/>
              </a:rPr>
              <a:t> </a:t>
            </a:r>
            <a:r>
              <a:rPr lang="en-US" dirty="0" err="1" smtClean="0">
                <a:latin typeface="Baskerville Old Face" pitchFamily="18" charset="0"/>
              </a:rPr>
              <a:t>yaitu</a:t>
            </a:r>
            <a:r>
              <a:rPr lang="en-US" dirty="0" smtClean="0">
                <a:latin typeface="Baskerville Old Face" pitchFamily="18" charset="0"/>
              </a:rPr>
              <a:t>:</a:t>
            </a:r>
          </a:p>
          <a:p>
            <a:pPr algn="just" eaLnBrk="1" fontAlgn="auto" hangingPunct="1">
              <a:lnSpc>
                <a:spcPct val="150000"/>
              </a:lnSpc>
              <a:spcBef>
                <a:spcPct val="0"/>
              </a:spcBef>
              <a:spcAft>
                <a:spcPts val="0"/>
              </a:spcAft>
              <a:buFont typeface="Arial" pitchFamily="34" charset="0"/>
              <a:buChar char="•"/>
              <a:defRPr/>
            </a:pPr>
            <a:r>
              <a:rPr lang="en-US" dirty="0" smtClean="0">
                <a:latin typeface="Baskerville Old Face" pitchFamily="18" charset="0"/>
              </a:rPr>
              <a:t> </a:t>
            </a:r>
            <a:r>
              <a:rPr lang="en-US" dirty="0" err="1" smtClean="0">
                <a:latin typeface="Baskerville Old Face" pitchFamily="18" charset="0"/>
              </a:rPr>
              <a:t>Keterlibatan</a:t>
            </a:r>
            <a:r>
              <a:rPr lang="en-US" dirty="0" smtClean="0">
                <a:latin typeface="Baskerville Old Face" pitchFamily="18" charset="0"/>
              </a:rPr>
              <a:t> </a:t>
            </a:r>
            <a:r>
              <a:rPr lang="en-US" dirty="0" err="1" smtClean="0">
                <a:latin typeface="Baskerville Old Face" pitchFamily="18" charset="0"/>
              </a:rPr>
              <a:t>situasional</a:t>
            </a:r>
            <a:r>
              <a:rPr lang="en-US" dirty="0" smtClean="0">
                <a:latin typeface="Baskerville Old Face" pitchFamily="18" charset="0"/>
              </a:rPr>
              <a:t> (</a:t>
            </a:r>
            <a:r>
              <a:rPr lang="en-US" i="1" dirty="0" err="1" smtClean="0">
                <a:latin typeface="Baskerville Old Face" pitchFamily="18" charset="0"/>
              </a:rPr>
              <a:t>situasional</a:t>
            </a:r>
            <a:r>
              <a:rPr lang="en-US" i="1" dirty="0" smtClean="0">
                <a:latin typeface="Baskerville Old Face" pitchFamily="18" charset="0"/>
              </a:rPr>
              <a:t> involvement</a:t>
            </a:r>
            <a:r>
              <a:rPr lang="en-US" dirty="0" smtClean="0">
                <a:latin typeface="Baskerville Old Face" pitchFamily="18" charset="0"/>
              </a:rPr>
              <a:t>), </a:t>
            </a:r>
            <a:r>
              <a:rPr lang="en-US" dirty="0" err="1" smtClean="0">
                <a:latin typeface="Baskerville Old Face" pitchFamily="18" charset="0"/>
              </a:rPr>
              <a:t>hanya</a:t>
            </a:r>
            <a:r>
              <a:rPr lang="en-US" dirty="0" smtClean="0">
                <a:latin typeface="Baskerville Old Face" pitchFamily="18" charset="0"/>
              </a:rPr>
              <a:t> </a:t>
            </a:r>
            <a:r>
              <a:rPr lang="en-US" dirty="0" err="1" smtClean="0">
                <a:latin typeface="Baskerville Old Face" pitchFamily="18" charset="0"/>
              </a:rPr>
              <a:t>terjadi</a:t>
            </a:r>
            <a:r>
              <a:rPr lang="en-US" dirty="0" smtClean="0">
                <a:latin typeface="Baskerville Old Face" pitchFamily="18" charset="0"/>
              </a:rPr>
              <a:t> </a:t>
            </a:r>
            <a:r>
              <a:rPr lang="en-US" dirty="0" err="1" smtClean="0">
                <a:latin typeface="Baskerville Old Face" pitchFamily="18" charset="0"/>
              </a:rPr>
              <a:t>seketika</a:t>
            </a:r>
            <a:r>
              <a:rPr lang="en-US" dirty="0" smtClean="0">
                <a:latin typeface="Baskerville Old Face" pitchFamily="18" charset="0"/>
              </a:rPr>
              <a:t> </a:t>
            </a:r>
            <a:r>
              <a:rPr lang="en-US" dirty="0" err="1" smtClean="0">
                <a:latin typeface="Baskerville Old Face" pitchFamily="18" charset="0"/>
              </a:rPr>
              <a:t>pada</a:t>
            </a:r>
            <a:r>
              <a:rPr lang="en-US" dirty="0" smtClean="0">
                <a:latin typeface="Baskerville Old Face" pitchFamily="18" charset="0"/>
              </a:rPr>
              <a:t> </a:t>
            </a:r>
            <a:r>
              <a:rPr lang="en-US" dirty="0" err="1" smtClean="0">
                <a:latin typeface="Baskerville Old Face" pitchFamily="18" charset="0"/>
              </a:rPr>
              <a:t>situasi</a:t>
            </a:r>
            <a:r>
              <a:rPr lang="en-US" dirty="0" smtClean="0">
                <a:latin typeface="Baskerville Old Face" pitchFamily="18" charset="0"/>
              </a:rPr>
              <a:t> </a:t>
            </a:r>
            <a:r>
              <a:rPr lang="en-US" dirty="0" err="1" smtClean="0">
                <a:latin typeface="Baskerville Old Face" pitchFamily="18" charset="0"/>
              </a:rPr>
              <a:t>khusus</a:t>
            </a:r>
            <a:r>
              <a:rPr lang="en-US" dirty="0" smtClean="0">
                <a:latin typeface="Baskerville Old Face" pitchFamily="18" charset="0"/>
              </a:rPr>
              <a:t> </a:t>
            </a:r>
            <a:r>
              <a:rPr lang="en-US" dirty="0" err="1" smtClean="0">
                <a:latin typeface="Baskerville Old Face" pitchFamily="18" charset="0"/>
              </a:rPr>
              <a:t>dan</a:t>
            </a:r>
            <a:r>
              <a:rPr lang="en-US" dirty="0" smtClean="0">
                <a:latin typeface="Baskerville Old Face" pitchFamily="18" charset="0"/>
              </a:rPr>
              <a:t> </a:t>
            </a:r>
            <a:r>
              <a:rPr lang="en-US" dirty="0" err="1" smtClean="0">
                <a:latin typeface="Baskerville Old Face" pitchFamily="18" charset="0"/>
              </a:rPr>
              <a:t>temporer</a:t>
            </a:r>
            <a:r>
              <a:rPr lang="en-US" dirty="0" smtClean="0">
                <a:latin typeface="Baskerville Old Face" pitchFamily="18" charset="0"/>
              </a:rPr>
              <a:t> </a:t>
            </a:r>
            <a:r>
              <a:rPr lang="en-US" dirty="0" err="1" smtClean="0">
                <a:latin typeface="Baskerville Old Face" pitchFamily="18" charset="0"/>
              </a:rPr>
              <a:t>sifatnya</a:t>
            </a:r>
            <a:r>
              <a:rPr lang="en-US" dirty="0" smtClean="0">
                <a:latin typeface="Baskerville Old Face" pitchFamily="18" charset="0"/>
              </a:rPr>
              <a:t>.</a:t>
            </a:r>
          </a:p>
          <a:p>
            <a:pPr indent="38100" algn="just" eaLnBrk="1" fontAlgn="auto" hangingPunct="1">
              <a:lnSpc>
                <a:spcPct val="150000"/>
              </a:lnSpc>
              <a:spcBef>
                <a:spcPct val="0"/>
              </a:spcBef>
              <a:spcAft>
                <a:spcPts val="0"/>
              </a:spcAft>
              <a:buFont typeface="Wingdings 2" pitchFamily="18" charset="2"/>
              <a:buNone/>
              <a:defRPr/>
            </a:pPr>
            <a:r>
              <a:rPr lang="en-US" dirty="0" err="1" smtClean="0">
                <a:latin typeface="Baskerville Old Face" pitchFamily="18" charset="0"/>
              </a:rPr>
              <a:t>Misal</a:t>
            </a:r>
            <a:r>
              <a:rPr lang="en-US" dirty="0" smtClean="0">
                <a:latin typeface="Baskerville Old Face" pitchFamily="18" charset="0"/>
              </a:rPr>
              <a:t>: </a:t>
            </a:r>
            <a:r>
              <a:rPr lang="en-US" dirty="0" err="1" smtClean="0">
                <a:latin typeface="Baskerville Old Face" pitchFamily="18" charset="0"/>
              </a:rPr>
              <a:t>misalnya</a:t>
            </a:r>
            <a:r>
              <a:rPr lang="en-US" dirty="0" smtClean="0">
                <a:latin typeface="Baskerville Old Face" pitchFamily="18" charset="0"/>
              </a:rPr>
              <a:t> </a:t>
            </a:r>
            <a:r>
              <a:rPr lang="en-US" dirty="0" err="1" smtClean="0">
                <a:latin typeface="Baskerville Old Face" pitchFamily="18" charset="0"/>
              </a:rPr>
              <a:t>mahasiswa</a:t>
            </a:r>
            <a:r>
              <a:rPr lang="en-US" dirty="0" smtClean="0">
                <a:latin typeface="Baskerville Old Face" pitchFamily="18" charset="0"/>
              </a:rPr>
              <a:t> </a:t>
            </a:r>
            <a:r>
              <a:rPr lang="en-US" dirty="0" err="1" smtClean="0">
                <a:latin typeface="Baskerville Old Face" pitchFamily="18" charset="0"/>
              </a:rPr>
              <a:t>membutuhkan</a:t>
            </a:r>
            <a:r>
              <a:rPr lang="en-US" dirty="0" smtClean="0">
                <a:latin typeface="Baskerville Old Face" pitchFamily="18" charset="0"/>
              </a:rPr>
              <a:t> </a:t>
            </a:r>
            <a:r>
              <a:rPr lang="en-US" dirty="0" err="1" smtClean="0">
                <a:latin typeface="Baskerville Old Face" pitchFamily="18" charset="0"/>
              </a:rPr>
              <a:t>pakaian</a:t>
            </a:r>
            <a:r>
              <a:rPr lang="en-US" dirty="0" smtClean="0">
                <a:latin typeface="Baskerville Old Face" pitchFamily="18" charset="0"/>
              </a:rPr>
              <a:t> </a:t>
            </a:r>
            <a:r>
              <a:rPr lang="en-US" dirty="0" err="1" smtClean="0">
                <a:latin typeface="Baskerville Old Face" pitchFamily="18" charset="0"/>
              </a:rPr>
              <a:t>untuk</a:t>
            </a:r>
            <a:r>
              <a:rPr lang="en-US" dirty="0" smtClean="0">
                <a:latin typeface="Baskerville Old Face" pitchFamily="18" charset="0"/>
              </a:rPr>
              <a:t> </a:t>
            </a:r>
            <a:r>
              <a:rPr lang="en-US" dirty="0" err="1" smtClean="0">
                <a:latin typeface="Baskerville Old Face" pitchFamily="18" charset="0"/>
              </a:rPr>
              <a:t>dipakai</a:t>
            </a:r>
            <a:r>
              <a:rPr lang="en-US" dirty="0" smtClean="0">
                <a:latin typeface="Baskerville Old Face" pitchFamily="18" charset="0"/>
              </a:rPr>
              <a:t> </a:t>
            </a:r>
            <a:r>
              <a:rPr lang="en-US" dirty="0" err="1" smtClean="0">
                <a:latin typeface="Baskerville Old Face" pitchFamily="18" charset="0"/>
              </a:rPr>
              <a:t>saat</a:t>
            </a:r>
            <a:r>
              <a:rPr lang="en-US" dirty="0" smtClean="0">
                <a:latin typeface="Baskerville Old Face" pitchFamily="18" charset="0"/>
              </a:rPr>
              <a:t> </a:t>
            </a:r>
            <a:r>
              <a:rPr lang="en-US" dirty="0" err="1" smtClean="0">
                <a:latin typeface="Baskerville Old Face" pitchFamily="18" charset="0"/>
              </a:rPr>
              <a:t>praktek</a:t>
            </a:r>
            <a:r>
              <a:rPr lang="en-US" dirty="0" smtClean="0">
                <a:latin typeface="Baskerville Old Face" pitchFamily="18" charset="0"/>
              </a:rPr>
              <a:t> </a:t>
            </a:r>
            <a:r>
              <a:rPr lang="en-US" dirty="0" err="1" smtClean="0">
                <a:latin typeface="Baskerville Old Face" pitchFamily="18" charset="0"/>
              </a:rPr>
              <a:t>kerja</a:t>
            </a:r>
            <a:r>
              <a:rPr lang="en-US" dirty="0" smtClean="0">
                <a:latin typeface="Baskerville Old Face" pitchFamily="18" charset="0"/>
              </a:rPr>
              <a:t>.</a:t>
            </a:r>
          </a:p>
          <a:p>
            <a:pPr algn="just" eaLnBrk="1" fontAlgn="auto" hangingPunct="1">
              <a:lnSpc>
                <a:spcPct val="150000"/>
              </a:lnSpc>
              <a:spcBef>
                <a:spcPct val="0"/>
              </a:spcBef>
              <a:spcAft>
                <a:spcPts val="0"/>
              </a:spcAft>
              <a:buFont typeface="Arial" pitchFamily="34" charset="0"/>
              <a:buChar char="•"/>
              <a:defRPr/>
            </a:pPr>
            <a:r>
              <a:rPr lang="en-US" dirty="0" err="1" smtClean="0">
                <a:latin typeface="Baskerville Old Face" pitchFamily="18" charset="0"/>
              </a:rPr>
              <a:t>Keterlibatan</a:t>
            </a:r>
            <a:r>
              <a:rPr lang="en-US" dirty="0" smtClean="0">
                <a:latin typeface="Baskerville Old Face" pitchFamily="18" charset="0"/>
              </a:rPr>
              <a:t> </a:t>
            </a:r>
            <a:r>
              <a:rPr lang="en-US" dirty="0" err="1" smtClean="0">
                <a:latin typeface="Baskerville Old Face" pitchFamily="18" charset="0"/>
              </a:rPr>
              <a:t>tahan</a:t>
            </a:r>
            <a:r>
              <a:rPr lang="en-US" dirty="0" smtClean="0">
                <a:latin typeface="Baskerville Old Face" pitchFamily="18" charset="0"/>
              </a:rPr>
              <a:t> lama (</a:t>
            </a:r>
            <a:r>
              <a:rPr lang="en-US" i="1" dirty="0" smtClean="0">
                <a:latin typeface="Baskerville Old Face" pitchFamily="18" charset="0"/>
              </a:rPr>
              <a:t>enduring involvement</a:t>
            </a:r>
            <a:r>
              <a:rPr lang="en-US" dirty="0" smtClean="0">
                <a:latin typeface="Baskerville Old Face" pitchFamily="18" charset="0"/>
              </a:rPr>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274638"/>
            <a:ext cx="8329613" cy="1143000"/>
          </a:xfrm>
        </p:spPr>
        <p:txBody>
          <a:bodyPr/>
          <a:lstStyle/>
          <a:p>
            <a:pPr algn="just" eaLnBrk="1" hangingPunct="1"/>
            <a:r>
              <a:rPr lang="en-US" sz="2800" smtClean="0">
                <a:latin typeface="Arial Narrow" pitchFamily="34" charset="0"/>
              </a:rPr>
              <a:t>Skinner membedakan dua tipe penguatan (ganjaran) yang mempengaruhi pengambilan keputusan untuk pembelian ulang:</a:t>
            </a:r>
          </a:p>
        </p:txBody>
      </p:sp>
      <p:sp>
        <p:nvSpPr>
          <p:cNvPr id="106499" name="Content Placeholder 2"/>
          <p:cNvSpPr>
            <a:spLocks noGrp="1"/>
          </p:cNvSpPr>
          <p:nvPr>
            <p:ph idx="1"/>
          </p:nvPr>
        </p:nvSpPr>
        <p:spPr>
          <a:xfrm>
            <a:off x="214313" y="1600200"/>
            <a:ext cx="8643937" cy="4525963"/>
          </a:xfrm>
        </p:spPr>
        <p:txBody>
          <a:bodyPr rtlCol="0">
            <a:normAutofit fontScale="77500" lnSpcReduction="20000"/>
          </a:bodyPr>
          <a:lstStyle/>
          <a:p>
            <a:pPr marL="550862" indent="-514350" algn="just" eaLnBrk="1" fontAlgn="auto" hangingPunct="1">
              <a:lnSpc>
                <a:spcPct val="160000"/>
              </a:lnSpc>
              <a:spcBef>
                <a:spcPts val="0"/>
              </a:spcBef>
              <a:spcAft>
                <a:spcPts val="0"/>
              </a:spcAft>
              <a:buClr>
                <a:srgbClr val="FF0000"/>
              </a:buClr>
              <a:buFont typeface="+mj-lt"/>
              <a:buAutoNum type="arabicParenR"/>
              <a:defRPr/>
            </a:pPr>
            <a:r>
              <a:rPr lang="en-US" dirty="0" err="1" smtClean="0">
                <a:latin typeface="Arial Narrow" pitchFamily="34" charset="0"/>
              </a:rPr>
              <a:t>Penguatan</a:t>
            </a:r>
            <a:r>
              <a:rPr lang="en-US" dirty="0" smtClean="0">
                <a:latin typeface="Arial Narrow" pitchFamily="34" charset="0"/>
              </a:rPr>
              <a:t> </a:t>
            </a:r>
            <a:r>
              <a:rPr lang="en-US" dirty="0" err="1" smtClean="0">
                <a:latin typeface="Arial Narrow" pitchFamily="34" charset="0"/>
              </a:rPr>
              <a:t>positif</a:t>
            </a:r>
            <a:r>
              <a:rPr lang="en-US" dirty="0" smtClean="0">
                <a:latin typeface="Arial Narrow" pitchFamily="34" charset="0"/>
              </a:rPr>
              <a:t>, </a:t>
            </a:r>
            <a:r>
              <a:rPr lang="en-US" dirty="0" err="1" smtClean="0">
                <a:latin typeface="Arial Narrow" pitchFamily="34" charset="0"/>
              </a:rPr>
              <a:t>terdiri</a:t>
            </a:r>
            <a:r>
              <a:rPr lang="en-US" dirty="0" smtClean="0">
                <a:latin typeface="Arial Narrow" pitchFamily="34" charset="0"/>
              </a:rPr>
              <a:t> </a:t>
            </a:r>
            <a:r>
              <a:rPr lang="en-US" dirty="0" err="1" smtClean="0">
                <a:latin typeface="Arial Narrow" pitchFamily="34" charset="0"/>
              </a:rPr>
              <a:t>dari</a:t>
            </a:r>
            <a:r>
              <a:rPr lang="en-US" dirty="0" smtClean="0">
                <a:latin typeface="Arial Narrow" pitchFamily="34" charset="0"/>
              </a:rPr>
              <a:t> </a:t>
            </a:r>
            <a:r>
              <a:rPr lang="en-US" dirty="0" err="1" smtClean="0">
                <a:latin typeface="Arial Narrow" pitchFamily="34" charset="0"/>
              </a:rPr>
              <a:t>berbagai</a:t>
            </a:r>
            <a:r>
              <a:rPr lang="en-US" dirty="0" smtClean="0">
                <a:latin typeface="Arial Narrow" pitchFamily="34" charset="0"/>
              </a:rPr>
              <a:t> </a:t>
            </a:r>
            <a:r>
              <a:rPr lang="en-US" dirty="0" err="1" smtClean="0">
                <a:latin typeface="Arial Narrow" pitchFamily="34" charset="0"/>
              </a:rPr>
              <a:t>peristiwa</a:t>
            </a:r>
            <a:r>
              <a:rPr lang="en-US" dirty="0" smtClean="0">
                <a:latin typeface="Arial Narrow" pitchFamily="34" charset="0"/>
              </a:rPr>
              <a:t> yang </a:t>
            </a:r>
            <a:r>
              <a:rPr lang="en-US" dirty="0" err="1" smtClean="0">
                <a:latin typeface="Arial Narrow" pitchFamily="34" charset="0"/>
              </a:rPr>
              <a:t>memperkuat</a:t>
            </a:r>
            <a:r>
              <a:rPr lang="en-US" dirty="0" smtClean="0">
                <a:latin typeface="Arial Narrow" pitchFamily="34" charset="0"/>
              </a:rPr>
              <a:t> </a:t>
            </a:r>
            <a:r>
              <a:rPr lang="en-US" dirty="0" err="1" smtClean="0">
                <a:latin typeface="Arial Narrow" pitchFamily="34" charset="0"/>
              </a:rPr>
              <a:t>kemungkinan</a:t>
            </a:r>
            <a:r>
              <a:rPr lang="en-US" dirty="0" smtClean="0">
                <a:latin typeface="Arial Narrow" pitchFamily="34" charset="0"/>
              </a:rPr>
              <a:t> </a:t>
            </a:r>
            <a:r>
              <a:rPr lang="en-US" dirty="0" err="1" smtClean="0">
                <a:latin typeface="Arial Narrow" pitchFamily="34" charset="0"/>
              </a:rPr>
              <a:t>timbulnya</a:t>
            </a:r>
            <a:r>
              <a:rPr lang="en-US" dirty="0" smtClean="0">
                <a:latin typeface="Arial Narrow" pitchFamily="34" charset="0"/>
              </a:rPr>
              <a:t> </a:t>
            </a:r>
            <a:r>
              <a:rPr lang="en-US" dirty="0" err="1" smtClean="0">
                <a:latin typeface="Arial Narrow" pitchFamily="34" charset="0"/>
              </a:rPr>
              <a:t>tanggapan</a:t>
            </a:r>
            <a:r>
              <a:rPr lang="en-US" dirty="0" smtClean="0">
                <a:latin typeface="Arial Narrow" pitchFamily="34" charset="0"/>
              </a:rPr>
              <a:t> </a:t>
            </a:r>
            <a:r>
              <a:rPr lang="en-US" dirty="0" err="1" smtClean="0">
                <a:latin typeface="Arial Narrow" pitchFamily="34" charset="0"/>
              </a:rPr>
              <a:t>khusus</a:t>
            </a:r>
            <a:r>
              <a:rPr lang="en-US" dirty="0" smtClean="0">
                <a:latin typeface="Arial Narrow" pitchFamily="34" charset="0"/>
              </a:rPr>
              <a:t>.</a:t>
            </a:r>
          </a:p>
          <a:p>
            <a:pPr marL="549275" indent="-15875" algn="just" eaLnBrk="1" fontAlgn="auto" hangingPunct="1">
              <a:lnSpc>
                <a:spcPct val="160000"/>
              </a:lnSpc>
              <a:spcBef>
                <a:spcPts val="0"/>
              </a:spcBef>
              <a:spcAft>
                <a:spcPts val="0"/>
              </a:spcAft>
              <a:buClr>
                <a:srgbClr val="FF0000"/>
              </a:buClr>
              <a:buFont typeface="Wingdings 2" pitchFamily="18" charset="2"/>
              <a:buNone/>
              <a:defRPr/>
            </a:pPr>
            <a:r>
              <a:rPr lang="en-US" i="1" dirty="0" err="1" smtClean="0">
                <a:latin typeface="Arial Narrow" pitchFamily="34" charset="0"/>
              </a:rPr>
              <a:t>Misal</a:t>
            </a:r>
            <a:r>
              <a:rPr lang="en-US" dirty="0" smtClean="0">
                <a:latin typeface="Arial Narrow" pitchFamily="34" charset="0"/>
              </a:rPr>
              <a:t>: </a:t>
            </a:r>
            <a:r>
              <a:rPr lang="en-US" dirty="0" err="1" smtClean="0">
                <a:latin typeface="Arial Narrow" pitchFamily="34" charset="0"/>
              </a:rPr>
              <a:t>Iklan</a:t>
            </a:r>
            <a:r>
              <a:rPr lang="en-US" dirty="0" smtClean="0">
                <a:latin typeface="Arial Narrow" pitchFamily="34" charset="0"/>
              </a:rPr>
              <a:t> Pond’s </a:t>
            </a:r>
            <a:r>
              <a:rPr lang="en-US" dirty="0" err="1" smtClean="0">
                <a:latin typeface="Arial Narrow" pitchFamily="34" charset="0"/>
              </a:rPr>
              <a:t>yg</a:t>
            </a:r>
            <a:r>
              <a:rPr lang="en-US" dirty="0" smtClean="0">
                <a:latin typeface="Arial Narrow" pitchFamily="34" charset="0"/>
              </a:rPr>
              <a:t> </a:t>
            </a:r>
            <a:r>
              <a:rPr lang="en-US" dirty="0" err="1" smtClean="0">
                <a:latin typeface="Arial Narrow" pitchFamily="34" charset="0"/>
              </a:rPr>
              <a:t>membuat</a:t>
            </a:r>
            <a:r>
              <a:rPr lang="en-US" dirty="0" smtClean="0">
                <a:latin typeface="Arial Narrow" pitchFamily="34" charset="0"/>
              </a:rPr>
              <a:t> </a:t>
            </a:r>
            <a:r>
              <a:rPr lang="en-US" dirty="0" err="1" smtClean="0">
                <a:latin typeface="Arial Narrow" pitchFamily="34" charset="0"/>
              </a:rPr>
              <a:t>kulit</a:t>
            </a:r>
            <a:r>
              <a:rPr lang="en-US" dirty="0" smtClean="0">
                <a:latin typeface="Arial Narrow" pitchFamily="34" charset="0"/>
              </a:rPr>
              <a:t> </a:t>
            </a:r>
            <a:r>
              <a:rPr lang="en-US" dirty="0" err="1" smtClean="0">
                <a:latin typeface="Arial Narrow" pitchFamily="34" charset="0"/>
              </a:rPr>
              <a:t>wajah</a:t>
            </a:r>
            <a:r>
              <a:rPr lang="en-US" dirty="0" smtClean="0">
                <a:latin typeface="Arial Narrow" pitchFamily="34" charset="0"/>
              </a:rPr>
              <a:t> </a:t>
            </a:r>
            <a:r>
              <a:rPr lang="en-US" dirty="0" err="1" smtClean="0">
                <a:latin typeface="Arial Narrow" pitchFamily="34" charset="0"/>
              </a:rPr>
              <a:t>putih</a:t>
            </a:r>
            <a:r>
              <a:rPr lang="en-US" dirty="0" smtClean="0">
                <a:latin typeface="Arial Narrow" pitchFamily="34" charset="0"/>
              </a:rPr>
              <a:t>, </a:t>
            </a:r>
            <a:r>
              <a:rPr lang="en-US" dirty="0" err="1" smtClean="0">
                <a:latin typeface="Arial Narrow" pitchFamily="34" charset="0"/>
              </a:rPr>
              <a:t>akan</a:t>
            </a:r>
            <a:r>
              <a:rPr lang="en-US" dirty="0" smtClean="0">
                <a:latin typeface="Arial Narrow" pitchFamily="34" charset="0"/>
              </a:rPr>
              <a:t> </a:t>
            </a:r>
            <a:r>
              <a:rPr lang="en-US" dirty="0" err="1" smtClean="0">
                <a:latin typeface="Arial Narrow" pitchFamily="34" charset="0"/>
              </a:rPr>
              <a:t>membuat</a:t>
            </a:r>
            <a:r>
              <a:rPr lang="en-US" dirty="0" smtClean="0">
                <a:latin typeface="Arial Narrow" pitchFamily="34" charset="0"/>
              </a:rPr>
              <a:t> </a:t>
            </a:r>
            <a:r>
              <a:rPr lang="en-US" dirty="0" err="1" smtClean="0">
                <a:latin typeface="Arial Narrow" pitchFamily="34" charset="0"/>
              </a:rPr>
              <a:t>konsumen</a:t>
            </a:r>
            <a:r>
              <a:rPr lang="en-US" dirty="0" smtClean="0">
                <a:latin typeface="Arial Narrow" pitchFamily="34" charset="0"/>
              </a:rPr>
              <a:t> </a:t>
            </a:r>
            <a:r>
              <a:rPr lang="en-US" dirty="0" err="1" smtClean="0">
                <a:latin typeface="Arial Narrow" pitchFamily="34" charset="0"/>
              </a:rPr>
              <a:t>tertarik</a:t>
            </a:r>
            <a:r>
              <a:rPr lang="en-US" dirty="0" smtClean="0">
                <a:latin typeface="Arial Narrow" pitchFamily="34" charset="0"/>
              </a:rPr>
              <a:t> </a:t>
            </a:r>
            <a:r>
              <a:rPr lang="en-US" dirty="0" err="1" smtClean="0">
                <a:latin typeface="Arial Narrow" pitchFamily="34" charset="0"/>
              </a:rPr>
              <a:t>membeli</a:t>
            </a:r>
            <a:r>
              <a:rPr lang="en-US" dirty="0" smtClean="0">
                <a:latin typeface="Arial Narrow" pitchFamily="34" charset="0"/>
              </a:rPr>
              <a:t> </a:t>
            </a:r>
            <a:r>
              <a:rPr lang="en-US" dirty="0" err="1" smtClean="0">
                <a:latin typeface="Arial Narrow" pitchFamily="34" charset="0"/>
              </a:rPr>
              <a:t>berulang-ulang</a:t>
            </a:r>
            <a:r>
              <a:rPr lang="en-US" dirty="0" smtClean="0">
                <a:latin typeface="Arial Narrow" pitchFamily="34" charset="0"/>
              </a:rPr>
              <a:t>.</a:t>
            </a:r>
          </a:p>
          <a:p>
            <a:pPr marL="550862" indent="-514350" algn="just" eaLnBrk="1" fontAlgn="auto" hangingPunct="1">
              <a:lnSpc>
                <a:spcPct val="160000"/>
              </a:lnSpc>
              <a:spcBef>
                <a:spcPts val="0"/>
              </a:spcBef>
              <a:spcAft>
                <a:spcPts val="0"/>
              </a:spcAft>
              <a:buClr>
                <a:srgbClr val="FF0000"/>
              </a:buClr>
              <a:buFont typeface="+mj-lt"/>
              <a:buAutoNum type="arabicParenR" startAt="2"/>
              <a:defRPr/>
            </a:pPr>
            <a:r>
              <a:rPr lang="en-US" dirty="0" err="1" smtClean="0">
                <a:latin typeface="Arial Narrow" pitchFamily="34" charset="0"/>
              </a:rPr>
              <a:t>Penguatan</a:t>
            </a:r>
            <a:r>
              <a:rPr lang="en-US" dirty="0" smtClean="0">
                <a:latin typeface="Arial Narrow" pitchFamily="34" charset="0"/>
              </a:rPr>
              <a:t> </a:t>
            </a:r>
            <a:r>
              <a:rPr lang="en-US" dirty="0" err="1" smtClean="0">
                <a:latin typeface="Arial Narrow" pitchFamily="34" charset="0"/>
              </a:rPr>
              <a:t>Negatif</a:t>
            </a:r>
            <a:r>
              <a:rPr lang="en-US" dirty="0" smtClean="0">
                <a:latin typeface="Arial Narrow" pitchFamily="34" charset="0"/>
              </a:rPr>
              <a:t> </a:t>
            </a:r>
            <a:r>
              <a:rPr lang="en-US" dirty="0" err="1" smtClean="0">
                <a:latin typeface="Arial Narrow" pitchFamily="34" charset="0"/>
              </a:rPr>
              <a:t>merupakan</a:t>
            </a:r>
            <a:r>
              <a:rPr lang="en-US" dirty="0" smtClean="0">
                <a:latin typeface="Arial Narrow" pitchFamily="34" charset="0"/>
              </a:rPr>
              <a:t> </a:t>
            </a:r>
            <a:r>
              <a:rPr lang="en-US" dirty="0" err="1" smtClean="0">
                <a:latin typeface="Arial Narrow" pitchFamily="34" charset="0"/>
              </a:rPr>
              <a:t>hasil</a:t>
            </a:r>
            <a:r>
              <a:rPr lang="en-US" dirty="0" smtClean="0">
                <a:latin typeface="Arial Narrow" pitchFamily="34" charset="0"/>
              </a:rPr>
              <a:t> </a:t>
            </a:r>
            <a:r>
              <a:rPr lang="en-US" dirty="0" err="1" smtClean="0">
                <a:latin typeface="Arial Narrow" pitchFamily="34" charset="0"/>
              </a:rPr>
              <a:t>yg</a:t>
            </a:r>
            <a:r>
              <a:rPr lang="en-US" dirty="0" smtClean="0">
                <a:latin typeface="Arial Narrow" pitchFamily="34" charset="0"/>
              </a:rPr>
              <a:t> </a:t>
            </a:r>
            <a:r>
              <a:rPr lang="en-US" dirty="0" err="1" smtClean="0">
                <a:latin typeface="Arial Narrow" pitchFamily="34" charset="0"/>
              </a:rPr>
              <a:t>tidak</a:t>
            </a:r>
            <a:r>
              <a:rPr lang="en-US" dirty="0" smtClean="0">
                <a:latin typeface="Arial Narrow" pitchFamily="34" charset="0"/>
              </a:rPr>
              <a:t> </a:t>
            </a:r>
            <a:r>
              <a:rPr lang="en-US" dirty="0" err="1" smtClean="0">
                <a:latin typeface="Arial Narrow" pitchFamily="34" charset="0"/>
              </a:rPr>
              <a:t>menyenangkan</a:t>
            </a:r>
            <a:r>
              <a:rPr lang="en-US" dirty="0" smtClean="0">
                <a:latin typeface="Arial Narrow" pitchFamily="34" charset="0"/>
              </a:rPr>
              <a:t> </a:t>
            </a:r>
            <a:r>
              <a:rPr lang="en-US" dirty="0" err="1" smtClean="0">
                <a:latin typeface="Arial Narrow" pitchFamily="34" charset="0"/>
              </a:rPr>
              <a:t>atau</a:t>
            </a:r>
            <a:r>
              <a:rPr lang="en-US" dirty="0" smtClean="0">
                <a:latin typeface="Arial Narrow" pitchFamily="34" charset="0"/>
              </a:rPr>
              <a:t> </a:t>
            </a:r>
            <a:r>
              <a:rPr lang="en-US" dirty="0" err="1" smtClean="0">
                <a:latin typeface="Arial Narrow" pitchFamily="34" charset="0"/>
              </a:rPr>
              <a:t>negatif</a:t>
            </a:r>
            <a:r>
              <a:rPr lang="en-US" dirty="0" smtClean="0">
                <a:latin typeface="Arial Narrow" pitchFamily="34" charset="0"/>
              </a:rPr>
              <a:t> yang </a:t>
            </a:r>
            <a:r>
              <a:rPr lang="en-US" dirty="0" err="1" smtClean="0">
                <a:latin typeface="Arial Narrow" pitchFamily="34" charset="0"/>
              </a:rPr>
              <a:t>juga</a:t>
            </a:r>
            <a:r>
              <a:rPr lang="en-US" dirty="0" smtClean="0">
                <a:latin typeface="Arial Narrow" pitchFamily="34" charset="0"/>
              </a:rPr>
              <a:t> </a:t>
            </a:r>
            <a:r>
              <a:rPr lang="en-US" dirty="0" err="1" smtClean="0">
                <a:latin typeface="Arial Narrow" pitchFamily="34" charset="0"/>
              </a:rPr>
              <a:t>membantu</a:t>
            </a:r>
            <a:r>
              <a:rPr lang="en-US" dirty="0" smtClean="0">
                <a:latin typeface="Arial Narrow" pitchFamily="34" charset="0"/>
              </a:rPr>
              <a:t> </a:t>
            </a:r>
            <a:r>
              <a:rPr lang="en-US" dirty="0" err="1" smtClean="0">
                <a:latin typeface="Arial Narrow" pitchFamily="34" charset="0"/>
              </a:rPr>
              <a:t>mendorong</a:t>
            </a:r>
            <a:r>
              <a:rPr lang="en-US" dirty="0" smtClean="0">
                <a:latin typeface="Arial Narrow" pitchFamily="34" charset="0"/>
              </a:rPr>
              <a:t> </a:t>
            </a:r>
            <a:r>
              <a:rPr lang="en-US" dirty="0" err="1" smtClean="0">
                <a:latin typeface="Arial Narrow" pitchFamily="34" charset="0"/>
              </a:rPr>
              <a:t>timbulnya</a:t>
            </a:r>
            <a:r>
              <a:rPr lang="en-US" dirty="0" smtClean="0">
                <a:latin typeface="Arial Narrow" pitchFamily="34" charset="0"/>
              </a:rPr>
              <a:t> </a:t>
            </a:r>
            <a:r>
              <a:rPr lang="en-US" dirty="0" err="1" smtClean="0">
                <a:latin typeface="Arial Narrow" pitchFamily="34" charset="0"/>
              </a:rPr>
              <a:t>perilaku</a:t>
            </a:r>
            <a:r>
              <a:rPr lang="en-US" dirty="0" smtClean="0">
                <a:latin typeface="Arial Narrow" pitchFamily="34" charset="0"/>
              </a:rPr>
              <a:t> </a:t>
            </a:r>
            <a:r>
              <a:rPr lang="en-US" dirty="0" err="1" smtClean="0">
                <a:latin typeface="Arial Narrow" pitchFamily="34" charset="0"/>
              </a:rPr>
              <a:t>khusus</a:t>
            </a:r>
            <a:r>
              <a:rPr lang="en-US" dirty="0" smtClean="0">
                <a:latin typeface="Arial Narrow" pitchFamily="34" charset="0"/>
              </a:rPr>
              <a:t>.</a:t>
            </a:r>
          </a:p>
          <a:p>
            <a:pPr marL="549275" indent="-15875" algn="just" eaLnBrk="1" fontAlgn="auto" hangingPunct="1">
              <a:lnSpc>
                <a:spcPct val="160000"/>
              </a:lnSpc>
              <a:spcBef>
                <a:spcPts val="0"/>
              </a:spcBef>
              <a:spcAft>
                <a:spcPts val="0"/>
              </a:spcAft>
              <a:buClr>
                <a:srgbClr val="FF0000"/>
              </a:buClr>
              <a:buFont typeface="Wingdings 2" pitchFamily="18" charset="2"/>
              <a:buNone/>
              <a:defRPr/>
            </a:pPr>
            <a:r>
              <a:rPr lang="en-US" i="1" dirty="0" err="1" smtClean="0">
                <a:latin typeface="Arial Narrow" pitchFamily="34" charset="0"/>
              </a:rPr>
              <a:t>Misal</a:t>
            </a:r>
            <a:r>
              <a:rPr lang="en-US" dirty="0" smtClean="0">
                <a:latin typeface="Arial Narrow" pitchFamily="34" charset="0"/>
              </a:rPr>
              <a:t>: </a:t>
            </a:r>
            <a:r>
              <a:rPr lang="en-US" dirty="0" err="1" smtClean="0">
                <a:latin typeface="Arial Narrow" pitchFamily="34" charset="0"/>
              </a:rPr>
              <a:t>Iklan</a:t>
            </a:r>
            <a:r>
              <a:rPr lang="en-US" dirty="0" smtClean="0">
                <a:latin typeface="Arial Narrow" pitchFamily="34" charset="0"/>
              </a:rPr>
              <a:t> </a:t>
            </a:r>
            <a:r>
              <a:rPr lang="en-US" dirty="0" err="1" smtClean="0">
                <a:latin typeface="Arial Narrow" pitchFamily="34" charset="0"/>
              </a:rPr>
              <a:t>Natur</a:t>
            </a:r>
            <a:r>
              <a:rPr lang="en-US" dirty="0" smtClean="0">
                <a:latin typeface="Arial Narrow" pitchFamily="34" charset="0"/>
              </a:rPr>
              <a:t> E </a:t>
            </a:r>
            <a:r>
              <a:rPr lang="en-US" dirty="0" err="1" smtClean="0">
                <a:latin typeface="Arial Narrow" pitchFamily="34" charset="0"/>
              </a:rPr>
              <a:t>yg</a:t>
            </a:r>
            <a:r>
              <a:rPr lang="en-US" dirty="0" smtClean="0">
                <a:latin typeface="Arial Narrow" pitchFamily="34" charset="0"/>
              </a:rPr>
              <a:t> </a:t>
            </a:r>
            <a:r>
              <a:rPr lang="en-US" dirty="0" err="1" smtClean="0">
                <a:latin typeface="Arial Narrow" pitchFamily="34" charset="0"/>
              </a:rPr>
              <a:t>memberikan</a:t>
            </a:r>
            <a:r>
              <a:rPr lang="en-US" dirty="0" smtClean="0">
                <a:latin typeface="Arial Narrow" pitchFamily="34" charset="0"/>
              </a:rPr>
              <a:t> </a:t>
            </a:r>
            <a:r>
              <a:rPr lang="en-US" dirty="0" err="1" smtClean="0">
                <a:latin typeface="Arial Narrow" pitchFamily="34" charset="0"/>
              </a:rPr>
              <a:t>penguatan</a:t>
            </a:r>
            <a:r>
              <a:rPr lang="en-US" dirty="0" smtClean="0">
                <a:latin typeface="Arial Narrow" pitchFamily="34" charset="0"/>
              </a:rPr>
              <a:t> </a:t>
            </a:r>
            <a:r>
              <a:rPr lang="en-US" dirty="0" err="1" smtClean="0">
                <a:latin typeface="Arial Narrow" pitchFamily="34" charset="0"/>
              </a:rPr>
              <a:t>positif</a:t>
            </a:r>
            <a:r>
              <a:rPr lang="en-US" dirty="0" smtClean="0">
                <a:latin typeface="Arial Narrow" pitchFamily="34" charset="0"/>
              </a:rPr>
              <a:t> </a:t>
            </a:r>
            <a:r>
              <a:rPr lang="en-US" dirty="0" err="1" smtClean="0">
                <a:latin typeface="Arial Narrow" pitchFamily="34" charset="0"/>
              </a:rPr>
              <a:t>maupun</a:t>
            </a:r>
            <a:r>
              <a:rPr lang="en-US" dirty="0" smtClean="0">
                <a:latin typeface="Arial Narrow" pitchFamily="34" charset="0"/>
              </a:rPr>
              <a:t> </a:t>
            </a:r>
            <a:r>
              <a:rPr lang="en-US" dirty="0" err="1" smtClean="0">
                <a:latin typeface="Arial Narrow" pitchFamily="34" charset="0"/>
              </a:rPr>
              <a:t>negatif</a:t>
            </a:r>
            <a:r>
              <a:rPr lang="en-US" dirty="0" smtClean="0">
                <a:latin typeface="Arial Narrow" pitchFamily="34" charset="0"/>
              </a:rPr>
              <a:t> </a:t>
            </a:r>
            <a:r>
              <a:rPr lang="en-US" dirty="0" err="1" smtClean="0">
                <a:latin typeface="Arial Narrow" pitchFamily="34" charset="0"/>
              </a:rPr>
              <a:t>dpt</a:t>
            </a:r>
            <a:r>
              <a:rPr lang="en-US" dirty="0" smtClean="0">
                <a:latin typeface="Arial Narrow" pitchFamily="34" charset="0"/>
              </a:rPr>
              <a:t> </a:t>
            </a:r>
            <a:r>
              <a:rPr lang="en-US" dirty="0" err="1" smtClean="0">
                <a:latin typeface="Arial Narrow" pitchFamily="34" charset="0"/>
              </a:rPr>
              <a:t>digunakan</a:t>
            </a:r>
            <a:r>
              <a:rPr lang="en-US" dirty="0" smtClean="0">
                <a:latin typeface="Arial Narrow" pitchFamily="34" charset="0"/>
              </a:rPr>
              <a:t> </a:t>
            </a:r>
            <a:r>
              <a:rPr lang="en-US" dirty="0" err="1" smtClean="0">
                <a:latin typeface="Arial Narrow" pitchFamily="34" charset="0"/>
              </a:rPr>
              <a:t>untuk</a:t>
            </a:r>
            <a:r>
              <a:rPr lang="en-US" dirty="0" smtClean="0">
                <a:latin typeface="Arial Narrow" pitchFamily="34" charset="0"/>
              </a:rPr>
              <a:t> </a:t>
            </a:r>
            <a:r>
              <a:rPr lang="en-US" dirty="0" err="1" smtClean="0">
                <a:latin typeface="Arial Narrow" pitchFamily="34" charset="0"/>
              </a:rPr>
              <a:t>menimbulkan</a:t>
            </a:r>
            <a:r>
              <a:rPr lang="en-US" dirty="0" smtClean="0">
                <a:latin typeface="Arial Narrow" pitchFamily="34" charset="0"/>
              </a:rPr>
              <a:t> </a:t>
            </a:r>
            <a:r>
              <a:rPr lang="en-US" dirty="0" err="1" smtClean="0">
                <a:latin typeface="Arial Narrow" pitchFamily="34" charset="0"/>
              </a:rPr>
              <a:t>tanggapan</a:t>
            </a:r>
            <a:r>
              <a:rPr lang="en-US" dirty="0" smtClean="0">
                <a:latin typeface="Arial Narrow" pitchFamily="34" charset="0"/>
              </a:rPr>
              <a:t> </a:t>
            </a:r>
            <a:r>
              <a:rPr lang="en-US" dirty="0" err="1" smtClean="0">
                <a:latin typeface="Arial Narrow" pitchFamily="34" charset="0"/>
              </a:rPr>
              <a:t>yg</a:t>
            </a:r>
            <a:r>
              <a:rPr lang="en-US" dirty="0" smtClean="0">
                <a:latin typeface="Arial Narrow" pitchFamily="34" charset="0"/>
              </a:rPr>
              <a:t> </a:t>
            </a:r>
            <a:r>
              <a:rPr lang="en-US" dirty="0" err="1" smtClean="0">
                <a:latin typeface="Arial Narrow" pitchFamily="34" charset="0"/>
              </a:rPr>
              <a:t>diinginkan</a:t>
            </a:r>
            <a:r>
              <a:rPr lang="en-US" dirty="0" smtClean="0">
                <a:latin typeface="Arial Narrow" pitchFamily="34" charset="0"/>
              </a:rPr>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28625" y="714375"/>
            <a:ext cx="8329613" cy="1143000"/>
          </a:xfrm>
        </p:spPr>
        <p:txBody>
          <a:bodyPr/>
          <a:lstStyle/>
          <a:p>
            <a:pPr algn="just" eaLnBrk="1" hangingPunct="1"/>
            <a:r>
              <a:rPr lang="en-US" sz="3200" smtClean="0">
                <a:latin typeface="Bodoni MT" pitchFamily="18" charset="0"/>
              </a:rPr>
              <a:t>Pengambilan keputusan konsumen adalah bukan proses yang seragam. Ada perbedaan antara :</a:t>
            </a:r>
          </a:p>
        </p:txBody>
      </p:sp>
      <p:sp>
        <p:nvSpPr>
          <p:cNvPr id="58371" name="Content Placeholder 2"/>
          <p:cNvSpPr>
            <a:spLocks noGrp="1"/>
          </p:cNvSpPr>
          <p:nvPr>
            <p:ph idx="1"/>
          </p:nvPr>
        </p:nvSpPr>
        <p:spPr>
          <a:xfrm>
            <a:off x="428625" y="2357438"/>
            <a:ext cx="8358188" cy="3571875"/>
          </a:xfrm>
        </p:spPr>
        <p:txBody>
          <a:bodyPr/>
          <a:lstStyle/>
          <a:p>
            <a:pPr marL="549275" indent="-514350" algn="just" eaLnBrk="1" hangingPunct="1">
              <a:lnSpc>
                <a:spcPct val="150000"/>
              </a:lnSpc>
              <a:spcBef>
                <a:spcPct val="0"/>
              </a:spcBef>
              <a:buFont typeface="Wingdings 2" pitchFamily="18" charset="2"/>
              <a:buAutoNum type="arabicParenBoth"/>
            </a:pPr>
            <a:r>
              <a:rPr lang="en-US" smtClean="0">
                <a:latin typeface="Bodoni MT" pitchFamily="18" charset="0"/>
              </a:rPr>
              <a:t>pengambilan keputusan, dan </a:t>
            </a:r>
          </a:p>
          <a:p>
            <a:pPr marL="549275" indent="-514350" algn="just" eaLnBrk="1" hangingPunct="1">
              <a:lnSpc>
                <a:spcPct val="150000"/>
              </a:lnSpc>
              <a:spcBef>
                <a:spcPct val="0"/>
              </a:spcBef>
              <a:buFont typeface="Wingdings 2" pitchFamily="18" charset="2"/>
              <a:buAutoNum type="arabicParenBoth"/>
            </a:pPr>
            <a:r>
              <a:rPr lang="en-US" smtClean="0">
                <a:latin typeface="Bodoni MT" pitchFamily="18" charset="0"/>
              </a:rPr>
              <a:t>keputusan dengan keterlibatan kepentingan yang tinggi dan keputusan dengan keterlibatan kepentingan yang rendah.</a:t>
            </a:r>
          </a:p>
          <a:p>
            <a:pPr marL="549275" indent="-514350" algn="just" eaLnBrk="1" hangingPunct="1">
              <a:lnSpc>
                <a:spcPct val="150000"/>
              </a:lnSpc>
              <a:spcBef>
                <a:spcPct val="0"/>
              </a:spcBef>
              <a:buFont typeface="Wingdings 2" pitchFamily="18" charset="2"/>
              <a:buNone/>
            </a:pPr>
            <a:r>
              <a:rPr lang="en-US" smtClean="0">
                <a:latin typeface="Bodoni MT" pitchFamily="18" charset="0"/>
              </a:rPr>
              <a:t/>
            </a:r>
            <a:br>
              <a:rPr lang="en-US" smtClean="0">
                <a:latin typeface="Bodoni MT" pitchFamily="18" charset="0"/>
              </a:rPr>
            </a:br>
            <a:endParaRPr lang="en-US" smtClean="0">
              <a:latin typeface="Bodoni MT"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428625"/>
            <a:ext cx="8572500" cy="5483225"/>
          </a:xfrm>
        </p:spPr>
        <p:txBody>
          <a:bodyPr rtlCol="0">
            <a:noAutofit/>
          </a:bodyPr>
          <a:lstStyle/>
          <a:p>
            <a:pPr marL="0" indent="0" algn="just" eaLnBrk="1" fontAlgn="auto" hangingPunct="1">
              <a:spcAft>
                <a:spcPts val="0"/>
              </a:spcAft>
              <a:buFont typeface="Wingdings 2"/>
              <a:buNone/>
              <a:defRPr/>
            </a:pPr>
            <a:r>
              <a:rPr lang="en-US" sz="2400" b="1" i="1" dirty="0" err="1" smtClean="0">
                <a:latin typeface="Cambria" pitchFamily="18" charset="0"/>
              </a:rPr>
              <a:t>Kesimpulan</a:t>
            </a:r>
            <a:r>
              <a:rPr lang="en-US" sz="2400" b="1" i="1" dirty="0" smtClean="0">
                <a:latin typeface="Cambria" pitchFamily="18" charset="0"/>
              </a:rPr>
              <a:t>: </a:t>
            </a:r>
          </a:p>
          <a:p>
            <a:pPr marL="265113" indent="-265113" algn="just" eaLnBrk="1" fontAlgn="auto" hangingPunct="1">
              <a:lnSpc>
                <a:spcPct val="150000"/>
              </a:lnSpc>
              <a:spcBef>
                <a:spcPts val="0"/>
              </a:spcBef>
              <a:spcAft>
                <a:spcPts val="0"/>
              </a:spcAft>
              <a:buClr>
                <a:srgbClr val="C00000"/>
              </a:buClr>
              <a:buFont typeface="Courier New" pitchFamily="49" charset="0"/>
              <a:buChar char="o"/>
              <a:defRPr/>
            </a:pPr>
            <a:r>
              <a:rPr lang="en-US" sz="2400" dirty="0" smtClean="0">
                <a:latin typeface="Cambria" pitchFamily="18" charset="0"/>
              </a:rPr>
              <a:t> </a:t>
            </a:r>
            <a:r>
              <a:rPr lang="en-US" sz="2400" dirty="0" err="1" smtClean="0">
                <a:latin typeface="Cambria" pitchFamily="18" charset="0"/>
              </a:rPr>
              <a:t>Pada</a:t>
            </a:r>
            <a:r>
              <a:rPr lang="en-US" sz="2400" dirty="0" smtClean="0">
                <a:latin typeface="Cambria" pitchFamily="18" charset="0"/>
              </a:rPr>
              <a:t> </a:t>
            </a:r>
            <a:r>
              <a:rPr lang="en-US" sz="2400" dirty="0" err="1" smtClean="0">
                <a:latin typeface="Cambria" pitchFamily="18" charset="0"/>
              </a:rPr>
              <a:t>kenyataannya</a:t>
            </a:r>
            <a:r>
              <a:rPr lang="en-US" sz="2400" dirty="0" smtClean="0">
                <a:latin typeface="Cambria" pitchFamily="18" charset="0"/>
              </a:rPr>
              <a:t> </a:t>
            </a:r>
            <a:r>
              <a:rPr lang="en-US" sz="2400" dirty="0" err="1" smtClean="0">
                <a:latin typeface="Cambria" pitchFamily="18" charset="0"/>
              </a:rPr>
              <a:t>proses</a:t>
            </a:r>
            <a:r>
              <a:rPr lang="en-US" sz="2400" dirty="0" smtClean="0">
                <a:latin typeface="Cambria" pitchFamily="18" charset="0"/>
              </a:rPr>
              <a:t> </a:t>
            </a:r>
            <a:r>
              <a:rPr lang="en-US" sz="2400" dirty="0" err="1" smtClean="0">
                <a:latin typeface="Cambria" pitchFamily="18" charset="0"/>
              </a:rPr>
              <a:t>pengambilan</a:t>
            </a:r>
            <a:r>
              <a:rPr lang="en-US" sz="2400" dirty="0" smtClean="0">
                <a:latin typeface="Cambria" pitchFamily="18" charset="0"/>
              </a:rPr>
              <a:t> </a:t>
            </a:r>
            <a:r>
              <a:rPr lang="en-US" sz="2400" dirty="0" err="1" smtClean="0">
                <a:latin typeface="Cambria" pitchFamily="18" charset="0"/>
              </a:rPr>
              <a:t>keputusan</a:t>
            </a:r>
            <a:r>
              <a:rPr lang="en-US" sz="2400" dirty="0" smtClean="0">
                <a:latin typeface="Cambria" pitchFamily="18" charset="0"/>
              </a:rPr>
              <a:t> yang </a:t>
            </a:r>
            <a:r>
              <a:rPr lang="en-US" sz="2400" dirty="0" err="1" smtClean="0">
                <a:latin typeface="Cambria" pitchFamily="18" charset="0"/>
              </a:rPr>
              <a:t>dilakukan</a:t>
            </a:r>
            <a:r>
              <a:rPr lang="en-US" sz="2400" dirty="0" smtClean="0">
                <a:latin typeface="Cambria" pitchFamily="18" charset="0"/>
              </a:rPr>
              <a:t> </a:t>
            </a:r>
            <a:r>
              <a:rPr lang="en-US" sz="2400" dirty="0" err="1" smtClean="0">
                <a:latin typeface="Cambria" pitchFamily="18" charset="0"/>
              </a:rPr>
              <a:t>oleh</a:t>
            </a:r>
            <a:r>
              <a:rPr lang="en-US" sz="2400" dirty="0" smtClean="0">
                <a:latin typeface="Cambria" pitchFamily="18" charset="0"/>
              </a:rPr>
              <a:t> </a:t>
            </a:r>
            <a:r>
              <a:rPr lang="en-US" sz="2400" dirty="0" err="1" smtClean="0">
                <a:latin typeface="Cambria" pitchFamily="18" charset="0"/>
              </a:rPr>
              <a:t>konsumen</a:t>
            </a:r>
            <a:r>
              <a:rPr lang="en-US" sz="2400" dirty="0" smtClean="0">
                <a:latin typeface="Cambria" pitchFamily="18" charset="0"/>
              </a:rPr>
              <a:t> </a:t>
            </a:r>
            <a:r>
              <a:rPr lang="en-US" sz="2400" dirty="0" err="1" smtClean="0">
                <a:latin typeface="Cambria" pitchFamily="18" charset="0"/>
              </a:rPr>
              <a:t>tidak</a:t>
            </a:r>
            <a:r>
              <a:rPr lang="en-US" sz="2400" dirty="0" smtClean="0">
                <a:latin typeface="Cambria" pitchFamily="18" charset="0"/>
              </a:rPr>
              <a:t> </a:t>
            </a:r>
            <a:r>
              <a:rPr lang="en-US" sz="2400" dirty="0" err="1" smtClean="0">
                <a:latin typeface="Cambria" pitchFamily="18" charset="0"/>
              </a:rPr>
              <a:t>selamanya</a:t>
            </a:r>
            <a:r>
              <a:rPr lang="en-US" sz="2400" dirty="0" smtClean="0">
                <a:latin typeface="Cambria" pitchFamily="18" charset="0"/>
              </a:rPr>
              <a:t> </a:t>
            </a:r>
            <a:r>
              <a:rPr lang="en-US" sz="2400" dirty="0" err="1" smtClean="0">
                <a:latin typeface="Cambria" pitchFamily="18" charset="0"/>
              </a:rPr>
              <a:t>merupakan</a:t>
            </a:r>
            <a:r>
              <a:rPr lang="en-US" sz="2400" dirty="0" smtClean="0">
                <a:latin typeface="Cambria" pitchFamily="18" charset="0"/>
              </a:rPr>
              <a:t> </a:t>
            </a:r>
            <a:r>
              <a:rPr lang="en-US" sz="2400" dirty="0" err="1" smtClean="0">
                <a:latin typeface="Cambria" pitchFamily="18" charset="0"/>
              </a:rPr>
              <a:t>proses</a:t>
            </a:r>
            <a:r>
              <a:rPr lang="en-US" sz="2400" dirty="0" smtClean="0">
                <a:latin typeface="Cambria" pitchFamily="18" charset="0"/>
              </a:rPr>
              <a:t> yang </a:t>
            </a:r>
            <a:r>
              <a:rPr lang="en-US" sz="2400" dirty="0" err="1" smtClean="0">
                <a:latin typeface="Cambria" pitchFamily="18" charset="0"/>
              </a:rPr>
              <a:t>rasional</a:t>
            </a:r>
            <a:r>
              <a:rPr lang="en-US" sz="2400" dirty="0" smtClean="0">
                <a:latin typeface="Cambria" pitchFamily="18" charset="0"/>
              </a:rPr>
              <a:t>, </a:t>
            </a:r>
            <a:r>
              <a:rPr lang="en-US" sz="2400" dirty="0" err="1" smtClean="0">
                <a:latin typeface="Cambria" pitchFamily="18" charset="0"/>
              </a:rPr>
              <a:t>karena</a:t>
            </a:r>
            <a:r>
              <a:rPr lang="en-US" sz="2400" dirty="0" smtClean="0">
                <a:latin typeface="Cambria" pitchFamily="18" charset="0"/>
              </a:rPr>
              <a:t> </a:t>
            </a:r>
            <a:r>
              <a:rPr lang="en-US" sz="2400" dirty="0" err="1" smtClean="0">
                <a:latin typeface="Cambria" pitchFamily="18" charset="0"/>
              </a:rPr>
              <a:t>seringkali</a:t>
            </a:r>
            <a:r>
              <a:rPr lang="en-US" sz="2400" dirty="0" smtClean="0">
                <a:latin typeface="Cambria" pitchFamily="18" charset="0"/>
              </a:rPr>
              <a:t> </a:t>
            </a:r>
            <a:r>
              <a:rPr lang="en-US" sz="2400" dirty="0" err="1" smtClean="0">
                <a:latin typeface="Cambria" pitchFamily="18" charset="0"/>
              </a:rPr>
              <a:t>disebabkan</a:t>
            </a:r>
            <a:r>
              <a:rPr lang="en-US" sz="2400" dirty="0" smtClean="0">
                <a:latin typeface="Cambria" pitchFamily="18" charset="0"/>
              </a:rPr>
              <a:t> </a:t>
            </a:r>
            <a:r>
              <a:rPr lang="en-US" sz="2400" dirty="0" err="1" smtClean="0">
                <a:latin typeface="Cambria" pitchFamily="18" charset="0"/>
              </a:rPr>
              <a:t>oleh</a:t>
            </a:r>
            <a:r>
              <a:rPr lang="en-US" sz="2400" dirty="0" smtClean="0">
                <a:latin typeface="Cambria" pitchFamily="18" charset="0"/>
              </a:rPr>
              <a:t> </a:t>
            </a:r>
            <a:r>
              <a:rPr lang="en-US" sz="2400" dirty="0" err="1" smtClean="0">
                <a:latin typeface="Cambria" pitchFamily="18" charset="0"/>
              </a:rPr>
              <a:t>perilaku</a:t>
            </a:r>
            <a:r>
              <a:rPr lang="en-US" sz="2400" dirty="0" smtClean="0">
                <a:latin typeface="Cambria" pitchFamily="18" charset="0"/>
              </a:rPr>
              <a:t> </a:t>
            </a:r>
            <a:r>
              <a:rPr lang="en-US" sz="2400" dirty="0" err="1" smtClean="0">
                <a:latin typeface="Cambria" pitchFamily="18" charset="0"/>
              </a:rPr>
              <a:t>konsumen</a:t>
            </a:r>
            <a:r>
              <a:rPr lang="en-US" sz="2400" dirty="0" smtClean="0">
                <a:latin typeface="Cambria" pitchFamily="18" charset="0"/>
              </a:rPr>
              <a:t>. </a:t>
            </a:r>
            <a:r>
              <a:rPr lang="en-US" sz="2400" dirty="0" err="1" smtClean="0">
                <a:latin typeface="Cambria" pitchFamily="18" charset="0"/>
              </a:rPr>
              <a:t>Mis</a:t>
            </a:r>
            <a:r>
              <a:rPr lang="en-US" sz="2400" dirty="0" smtClean="0">
                <a:latin typeface="Cambria" pitchFamily="18" charset="0"/>
              </a:rPr>
              <a:t>: </a:t>
            </a:r>
            <a:r>
              <a:rPr lang="en-US" sz="2400" dirty="0" err="1" smtClean="0">
                <a:latin typeface="Cambria" pitchFamily="18" charset="0"/>
              </a:rPr>
              <a:t>Sebuah</a:t>
            </a:r>
            <a:r>
              <a:rPr lang="en-US" sz="2400" dirty="0" smtClean="0">
                <a:latin typeface="Cambria" pitchFamily="18" charset="0"/>
              </a:rPr>
              <a:t> </a:t>
            </a:r>
            <a:r>
              <a:rPr lang="en-US" sz="2400" dirty="0" err="1" smtClean="0">
                <a:latin typeface="Cambria" pitchFamily="18" charset="0"/>
              </a:rPr>
              <a:t>mobil</a:t>
            </a:r>
            <a:r>
              <a:rPr lang="en-US" sz="2400" dirty="0" smtClean="0">
                <a:latin typeface="Cambria" pitchFamily="18" charset="0"/>
              </a:rPr>
              <a:t> yang </a:t>
            </a:r>
            <a:r>
              <a:rPr lang="en-US" sz="2400" dirty="0" err="1" smtClean="0">
                <a:latin typeface="Cambria" pitchFamily="18" charset="0"/>
              </a:rPr>
              <a:t>bisa</a:t>
            </a:r>
            <a:r>
              <a:rPr lang="en-US" sz="2400" dirty="0" smtClean="0">
                <a:latin typeface="Cambria" pitchFamily="18" charset="0"/>
              </a:rPr>
              <a:t> </a:t>
            </a:r>
            <a:r>
              <a:rPr lang="en-US" sz="2400" dirty="0" err="1" smtClean="0">
                <a:latin typeface="Cambria" pitchFamily="18" charset="0"/>
              </a:rPr>
              <a:t>berjalan</a:t>
            </a:r>
            <a:r>
              <a:rPr lang="en-US" sz="2400" dirty="0" smtClean="0">
                <a:latin typeface="Cambria" pitchFamily="18" charset="0"/>
              </a:rPr>
              <a:t> </a:t>
            </a:r>
            <a:r>
              <a:rPr lang="en-US" sz="2400" dirty="0" err="1" smtClean="0">
                <a:latin typeface="Cambria" pitchFamily="18" charset="0"/>
              </a:rPr>
              <a:t>di</a:t>
            </a:r>
            <a:r>
              <a:rPr lang="en-US" sz="2400" dirty="0" smtClean="0">
                <a:latin typeface="Cambria" pitchFamily="18" charset="0"/>
              </a:rPr>
              <a:t> </a:t>
            </a:r>
            <a:r>
              <a:rPr lang="en-US" sz="2400" dirty="0" err="1" smtClean="0">
                <a:latin typeface="Cambria" pitchFamily="18" charset="0"/>
              </a:rPr>
              <a:t>jalan</a:t>
            </a:r>
            <a:r>
              <a:rPr lang="en-US" sz="2400" dirty="0" smtClean="0">
                <a:latin typeface="Cambria" pitchFamily="18" charset="0"/>
              </a:rPr>
              <a:t> yang </a:t>
            </a:r>
            <a:r>
              <a:rPr lang="en-US" sz="2400" dirty="0" err="1" smtClean="0">
                <a:latin typeface="Cambria" pitchFamily="18" charset="0"/>
              </a:rPr>
              <a:t>terjal</a:t>
            </a:r>
            <a:r>
              <a:rPr lang="en-US" sz="2400" dirty="0" smtClean="0">
                <a:latin typeface="Cambria" pitchFamily="18" charset="0"/>
              </a:rPr>
              <a:t> </a:t>
            </a:r>
            <a:r>
              <a:rPr lang="en-US" sz="2400" dirty="0" err="1" smtClean="0">
                <a:latin typeface="Cambria" pitchFamily="18" charset="0"/>
              </a:rPr>
              <a:t>tidak</a:t>
            </a:r>
            <a:r>
              <a:rPr lang="en-US" sz="2400" dirty="0" smtClean="0">
                <a:latin typeface="Cambria" pitchFamily="18" charset="0"/>
              </a:rPr>
              <a:t> </a:t>
            </a:r>
            <a:r>
              <a:rPr lang="en-US" sz="2400" dirty="0" err="1" smtClean="0">
                <a:latin typeface="Cambria" pitchFamily="18" charset="0"/>
              </a:rPr>
              <a:t>pernah</a:t>
            </a:r>
            <a:r>
              <a:rPr lang="en-US" sz="2400" dirty="0" smtClean="0">
                <a:latin typeface="Cambria" pitchFamily="18" charset="0"/>
              </a:rPr>
              <a:t> </a:t>
            </a:r>
            <a:r>
              <a:rPr lang="en-US" sz="2400" dirty="0" err="1" smtClean="0">
                <a:latin typeface="Cambria" pitchFamily="18" charset="0"/>
              </a:rPr>
              <a:t>digunakan</a:t>
            </a:r>
            <a:r>
              <a:rPr lang="en-US" sz="2400" dirty="0" smtClean="0">
                <a:latin typeface="Cambria" pitchFamily="18" charset="0"/>
              </a:rPr>
              <a:t> </a:t>
            </a:r>
            <a:r>
              <a:rPr lang="en-US" sz="2400" dirty="0" err="1" smtClean="0">
                <a:latin typeface="Cambria" pitchFamily="18" charset="0"/>
              </a:rPr>
              <a:t>oleh</a:t>
            </a:r>
            <a:r>
              <a:rPr lang="en-US" sz="2400" dirty="0" smtClean="0">
                <a:latin typeface="Cambria" pitchFamily="18" charset="0"/>
              </a:rPr>
              <a:t> </a:t>
            </a:r>
            <a:r>
              <a:rPr lang="en-US" sz="2400" dirty="0" err="1" smtClean="0">
                <a:latin typeface="Cambria" pitchFamily="18" charset="0"/>
              </a:rPr>
              <a:t>pemiliknya</a:t>
            </a:r>
            <a:r>
              <a:rPr lang="en-US" sz="2400" dirty="0" smtClean="0">
                <a:latin typeface="Cambria" pitchFamily="18" charset="0"/>
              </a:rPr>
              <a:t>, </a:t>
            </a:r>
            <a:r>
              <a:rPr lang="en-US" sz="2400" dirty="0" err="1" smtClean="0">
                <a:latin typeface="Cambria" pitchFamily="18" charset="0"/>
              </a:rPr>
              <a:t>namun</a:t>
            </a:r>
            <a:r>
              <a:rPr lang="en-US" sz="2400" dirty="0" smtClean="0">
                <a:latin typeface="Cambria" pitchFamily="18" charset="0"/>
              </a:rPr>
              <a:t> </a:t>
            </a:r>
            <a:r>
              <a:rPr lang="en-US" sz="2400" dirty="0" err="1" smtClean="0">
                <a:latin typeface="Cambria" pitchFamily="18" charset="0"/>
              </a:rPr>
              <a:t>mereka</a:t>
            </a:r>
            <a:r>
              <a:rPr lang="en-US" sz="2400" dirty="0" smtClean="0">
                <a:latin typeface="Cambria" pitchFamily="18" charset="0"/>
              </a:rPr>
              <a:t> </a:t>
            </a:r>
            <a:r>
              <a:rPr lang="en-US" sz="2400" dirty="0" err="1" smtClean="0">
                <a:latin typeface="Cambria" pitchFamily="18" charset="0"/>
              </a:rPr>
              <a:t>cukup</a:t>
            </a:r>
            <a:r>
              <a:rPr lang="en-US" sz="2400" dirty="0" smtClean="0">
                <a:latin typeface="Cambria" pitchFamily="18" charset="0"/>
              </a:rPr>
              <a:t> </a:t>
            </a:r>
            <a:r>
              <a:rPr lang="en-US" sz="2400" dirty="0" err="1" smtClean="0">
                <a:latin typeface="Cambria" pitchFamily="18" charset="0"/>
              </a:rPr>
              <a:t>senang</a:t>
            </a:r>
            <a:r>
              <a:rPr lang="en-US" sz="2400" dirty="0" smtClean="0">
                <a:latin typeface="Cambria" pitchFamily="18" charset="0"/>
              </a:rPr>
              <a:t> </a:t>
            </a:r>
            <a:r>
              <a:rPr lang="en-US" sz="2400" dirty="0" err="1" smtClean="0">
                <a:latin typeface="Cambria" pitchFamily="18" charset="0"/>
              </a:rPr>
              <a:t>ketika</a:t>
            </a:r>
            <a:r>
              <a:rPr lang="en-US" sz="2400" dirty="0" smtClean="0">
                <a:latin typeface="Cambria" pitchFamily="18" charset="0"/>
              </a:rPr>
              <a:t> </a:t>
            </a:r>
            <a:r>
              <a:rPr lang="en-US" sz="2400" dirty="0" err="1" smtClean="0">
                <a:latin typeface="Cambria" pitchFamily="18" charset="0"/>
              </a:rPr>
              <a:t>mereka</a:t>
            </a:r>
            <a:r>
              <a:rPr lang="en-US" sz="2400" dirty="0" smtClean="0">
                <a:latin typeface="Cambria" pitchFamily="18" charset="0"/>
              </a:rPr>
              <a:t> </a:t>
            </a:r>
            <a:r>
              <a:rPr lang="en-US" sz="2400" dirty="0" err="1" smtClean="0">
                <a:latin typeface="Cambria" pitchFamily="18" charset="0"/>
              </a:rPr>
              <a:t>mengetahui</a:t>
            </a:r>
            <a:r>
              <a:rPr lang="en-US" sz="2400" dirty="0" smtClean="0">
                <a:latin typeface="Cambria" pitchFamily="18" charset="0"/>
              </a:rPr>
              <a:t> </a:t>
            </a:r>
            <a:r>
              <a:rPr lang="en-US" sz="2400" dirty="0" err="1" smtClean="0">
                <a:latin typeface="Cambria" pitchFamily="18" charset="0"/>
              </a:rPr>
              <a:t>bahwa</a:t>
            </a:r>
            <a:r>
              <a:rPr lang="en-US" sz="2400" dirty="0" smtClean="0">
                <a:latin typeface="Cambria" pitchFamily="18" charset="0"/>
              </a:rPr>
              <a:t> </a:t>
            </a:r>
            <a:r>
              <a:rPr lang="en-US" sz="2400" dirty="0" err="1" smtClean="0">
                <a:latin typeface="Cambria" pitchFamily="18" charset="0"/>
              </a:rPr>
              <a:t>mobil</a:t>
            </a:r>
            <a:r>
              <a:rPr lang="en-US" sz="2400" dirty="0" smtClean="0">
                <a:latin typeface="Cambria" pitchFamily="18" charset="0"/>
              </a:rPr>
              <a:t> </a:t>
            </a:r>
            <a:r>
              <a:rPr lang="en-US" sz="2400" dirty="0" err="1" smtClean="0">
                <a:latin typeface="Cambria" pitchFamily="18" charset="0"/>
              </a:rPr>
              <a:t>mereka</a:t>
            </a:r>
            <a:r>
              <a:rPr lang="en-US" sz="2400" dirty="0" smtClean="0">
                <a:latin typeface="Cambria" pitchFamily="18" charset="0"/>
              </a:rPr>
              <a:t> </a:t>
            </a:r>
            <a:r>
              <a:rPr lang="en-US" sz="2400" dirty="0" err="1" smtClean="0">
                <a:latin typeface="Cambria" pitchFamily="18" charset="0"/>
              </a:rPr>
              <a:t>dapat</a:t>
            </a:r>
            <a:r>
              <a:rPr lang="en-US" sz="2400" dirty="0" smtClean="0">
                <a:latin typeface="Cambria" pitchFamily="18" charset="0"/>
              </a:rPr>
              <a:t> </a:t>
            </a:r>
            <a:r>
              <a:rPr lang="en-US" sz="2400" dirty="0" err="1" smtClean="0">
                <a:latin typeface="Cambria" pitchFamily="18" charset="0"/>
              </a:rPr>
              <a:t>dikendarai</a:t>
            </a:r>
            <a:r>
              <a:rPr lang="en-US" sz="2400" dirty="0" smtClean="0">
                <a:latin typeface="Cambria" pitchFamily="18" charset="0"/>
              </a:rPr>
              <a:t> </a:t>
            </a:r>
            <a:r>
              <a:rPr lang="en-US" sz="2400" dirty="0" err="1" smtClean="0">
                <a:latin typeface="Cambria" pitchFamily="18" charset="0"/>
              </a:rPr>
              <a:t>pada</a:t>
            </a:r>
            <a:r>
              <a:rPr lang="en-US" sz="2400" dirty="0" smtClean="0">
                <a:latin typeface="Cambria" pitchFamily="18" charset="0"/>
              </a:rPr>
              <a:t> </a:t>
            </a:r>
            <a:r>
              <a:rPr lang="en-US" sz="2400" dirty="0" err="1" smtClean="0">
                <a:latin typeface="Cambria" pitchFamily="18" charset="0"/>
              </a:rPr>
              <a:t>jalan</a:t>
            </a:r>
            <a:r>
              <a:rPr lang="en-US" sz="2400" dirty="0" smtClean="0">
                <a:latin typeface="Cambria" pitchFamily="18" charset="0"/>
              </a:rPr>
              <a:t> </a:t>
            </a:r>
            <a:r>
              <a:rPr lang="en-US" sz="2400" dirty="0" err="1" smtClean="0">
                <a:latin typeface="Cambria" pitchFamily="18" charset="0"/>
              </a:rPr>
              <a:t>terjal</a:t>
            </a:r>
            <a:r>
              <a:rPr lang="en-US" sz="2400" dirty="0" smtClean="0">
                <a:latin typeface="Cambria" pitchFamily="18" charset="0"/>
              </a:rPr>
              <a:t>.</a:t>
            </a:r>
          </a:p>
          <a:p>
            <a:pPr marL="265113" indent="-265113" algn="just" eaLnBrk="1" fontAlgn="auto" hangingPunct="1">
              <a:lnSpc>
                <a:spcPct val="150000"/>
              </a:lnSpc>
              <a:spcBef>
                <a:spcPts val="0"/>
              </a:spcBef>
              <a:spcAft>
                <a:spcPts val="0"/>
              </a:spcAft>
              <a:buClr>
                <a:srgbClr val="C00000"/>
              </a:buClr>
              <a:buFont typeface="Courier New" pitchFamily="49" charset="0"/>
              <a:buChar char="o"/>
              <a:defRPr/>
            </a:pPr>
            <a:r>
              <a:rPr lang="en-US" sz="2400" dirty="0" smtClean="0">
                <a:latin typeface="Cambria" pitchFamily="18" charset="0"/>
              </a:rPr>
              <a:t> </a:t>
            </a:r>
            <a:r>
              <a:rPr lang="en-US" sz="2400" dirty="0" err="1" smtClean="0">
                <a:latin typeface="Cambria" pitchFamily="18" charset="0"/>
              </a:rPr>
              <a:t>Pemecahan</a:t>
            </a:r>
            <a:r>
              <a:rPr lang="en-US" sz="2400" dirty="0" smtClean="0">
                <a:latin typeface="Cambria" pitchFamily="18" charset="0"/>
              </a:rPr>
              <a:t> </a:t>
            </a:r>
            <a:r>
              <a:rPr lang="en-US" sz="2400" dirty="0" err="1" smtClean="0">
                <a:latin typeface="Cambria" pitchFamily="18" charset="0"/>
              </a:rPr>
              <a:t>masalah</a:t>
            </a:r>
            <a:r>
              <a:rPr lang="en-US" sz="2400" dirty="0" smtClean="0">
                <a:latin typeface="Cambria" pitchFamily="18" charset="0"/>
              </a:rPr>
              <a:t> </a:t>
            </a:r>
            <a:r>
              <a:rPr lang="en-US" sz="2400" dirty="0" err="1" smtClean="0">
                <a:latin typeface="Cambria" pitchFamily="18" charset="0"/>
              </a:rPr>
              <a:t>konsumen</a:t>
            </a:r>
            <a:r>
              <a:rPr lang="en-US" sz="2400" dirty="0" smtClean="0">
                <a:latin typeface="Cambria" pitchFamily="18" charset="0"/>
              </a:rPr>
              <a:t> </a:t>
            </a:r>
            <a:r>
              <a:rPr lang="en-US" sz="2400" dirty="0" err="1" smtClean="0">
                <a:latin typeface="Cambria" pitchFamily="18" charset="0"/>
              </a:rPr>
              <a:t>tidak</a:t>
            </a:r>
            <a:r>
              <a:rPr lang="en-US" sz="2400" dirty="0" smtClean="0">
                <a:latin typeface="Cambria" pitchFamily="18" charset="0"/>
              </a:rPr>
              <a:t> </a:t>
            </a:r>
            <a:r>
              <a:rPr lang="en-US" sz="2400" dirty="0" err="1" smtClean="0">
                <a:latin typeface="Cambria" pitchFamily="18" charset="0"/>
              </a:rPr>
              <a:t>selamanya</a:t>
            </a:r>
            <a:r>
              <a:rPr lang="en-US" sz="2400" dirty="0" smtClean="0">
                <a:latin typeface="Cambria" pitchFamily="18" charset="0"/>
              </a:rPr>
              <a:t> </a:t>
            </a:r>
            <a:r>
              <a:rPr lang="en-US" sz="2400" dirty="0" err="1" smtClean="0">
                <a:latin typeface="Cambria" pitchFamily="18" charset="0"/>
              </a:rPr>
              <a:t>berakhir</a:t>
            </a:r>
            <a:r>
              <a:rPr lang="en-US" sz="2400" dirty="0" smtClean="0">
                <a:latin typeface="Cambria" pitchFamily="18" charset="0"/>
              </a:rPr>
              <a:t> </a:t>
            </a:r>
            <a:r>
              <a:rPr lang="en-US" sz="2400" dirty="0" err="1" smtClean="0">
                <a:latin typeface="Cambria" pitchFamily="18" charset="0"/>
              </a:rPr>
              <a:t>dengan</a:t>
            </a:r>
            <a:r>
              <a:rPr lang="en-US" sz="2400" dirty="0" smtClean="0">
                <a:latin typeface="Cambria" pitchFamily="18" charset="0"/>
              </a:rPr>
              <a:t> </a:t>
            </a:r>
            <a:r>
              <a:rPr lang="en-US" sz="2400" dirty="0" err="1" smtClean="0">
                <a:latin typeface="Cambria" pitchFamily="18" charset="0"/>
              </a:rPr>
              <a:t>sebuah</a:t>
            </a:r>
            <a:r>
              <a:rPr lang="en-US" sz="2400" dirty="0" smtClean="0">
                <a:latin typeface="Cambria" pitchFamily="18" charset="0"/>
              </a:rPr>
              <a:t> </a:t>
            </a:r>
            <a:r>
              <a:rPr lang="en-US" sz="2400" dirty="0" err="1" smtClean="0">
                <a:latin typeface="Cambria" pitchFamily="18" charset="0"/>
              </a:rPr>
              <a:t>pembelian</a:t>
            </a:r>
            <a:r>
              <a:rPr lang="en-US" sz="2400" dirty="0" smtClean="0">
                <a:latin typeface="Cambria" pitchFamily="18" charset="0"/>
              </a:rPr>
              <a:t>. </a:t>
            </a:r>
            <a:r>
              <a:rPr lang="en-US" sz="2400" dirty="0" err="1" smtClean="0">
                <a:latin typeface="Cambria" pitchFamily="18" charset="0"/>
              </a:rPr>
              <a:t>Seorang</a:t>
            </a:r>
            <a:r>
              <a:rPr lang="en-US" sz="2400" dirty="0" smtClean="0">
                <a:latin typeface="Cambria" pitchFamily="18" charset="0"/>
              </a:rPr>
              <a:t> </a:t>
            </a:r>
            <a:r>
              <a:rPr lang="en-US" sz="2400" dirty="0" err="1" smtClean="0">
                <a:latin typeface="Cambria" pitchFamily="18" charset="0"/>
              </a:rPr>
              <a:t>konsumen</a:t>
            </a:r>
            <a:r>
              <a:rPr lang="en-US" sz="2400" dirty="0" smtClean="0">
                <a:latin typeface="Cambria" pitchFamily="18" charset="0"/>
              </a:rPr>
              <a:t> </a:t>
            </a:r>
            <a:r>
              <a:rPr lang="en-US" sz="2400" dirty="0" err="1" smtClean="0">
                <a:latin typeface="Cambria" pitchFamily="18" charset="0"/>
              </a:rPr>
              <a:t>dapat</a:t>
            </a:r>
            <a:r>
              <a:rPr lang="en-US" sz="2400" dirty="0" smtClean="0">
                <a:latin typeface="Cambria" pitchFamily="18" charset="0"/>
              </a:rPr>
              <a:t> </a:t>
            </a:r>
            <a:r>
              <a:rPr lang="en-US" sz="2400" dirty="0" err="1" smtClean="0">
                <a:latin typeface="Cambria" pitchFamily="18" charset="0"/>
              </a:rPr>
              <a:t>menundanya</a:t>
            </a:r>
            <a:r>
              <a:rPr lang="en-US" sz="2400" dirty="0" smtClean="0">
                <a:latin typeface="Cambria" pitchFamily="18" charset="0"/>
              </a:rPr>
              <a:t> </a:t>
            </a:r>
            <a:r>
              <a:rPr lang="en-US" sz="2400" dirty="0" err="1" smtClean="0">
                <a:latin typeface="Cambria" pitchFamily="18" charset="0"/>
              </a:rPr>
              <a:t>atau</a:t>
            </a:r>
            <a:r>
              <a:rPr lang="en-US" sz="2400" dirty="0" smtClean="0">
                <a:latin typeface="Cambria" pitchFamily="18" charset="0"/>
              </a:rPr>
              <a:t> </a:t>
            </a:r>
            <a:r>
              <a:rPr lang="en-US" sz="2400" dirty="0" err="1" smtClean="0">
                <a:latin typeface="Cambria" pitchFamily="18" charset="0"/>
              </a:rPr>
              <a:t>bahkan</a:t>
            </a:r>
            <a:r>
              <a:rPr lang="en-US" sz="2400" dirty="0" smtClean="0">
                <a:latin typeface="Cambria" pitchFamily="18" charset="0"/>
              </a:rPr>
              <a:t> </a:t>
            </a:r>
            <a:r>
              <a:rPr lang="en-US" sz="2400" dirty="0" err="1" smtClean="0">
                <a:latin typeface="Cambria" pitchFamily="18" charset="0"/>
              </a:rPr>
              <a:t>tidak</a:t>
            </a:r>
            <a:r>
              <a:rPr lang="en-US" sz="2400" dirty="0" smtClean="0">
                <a:latin typeface="Cambria" pitchFamily="18" charset="0"/>
              </a:rPr>
              <a:t> </a:t>
            </a:r>
            <a:r>
              <a:rPr lang="en-US" sz="2400" dirty="0" err="1" smtClean="0">
                <a:latin typeface="Cambria" pitchFamily="18" charset="0"/>
              </a:rPr>
              <a:t>melakukan</a:t>
            </a:r>
            <a:r>
              <a:rPr lang="en-US" sz="2400" dirty="0" smtClean="0">
                <a:latin typeface="Cambria" pitchFamily="18" charset="0"/>
              </a:rPr>
              <a:t> </a:t>
            </a:r>
            <a:r>
              <a:rPr lang="en-US" sz="2400" dirty="0" err="1" smtClean="0">
                <a:latin typeface="Cambria" pitchFamily="18" charset="0"/>
              </a:rPr>
              <a:t>pembelian</a:t>
            </a:r>
            <a:r>
              <a:rPr lang="en-US" sz="2400" dirty="0" smtClean="0">
                <a:latin typeface="Cambria" pitchFamily="18" charset="0"/>
              </a:rPr>
              <a:t> </a:t>
            </a:r>
            <a:r>
              <a:rPr lang="en-US" sz="2400" dirty="0" err="1" smtClean="0">
                <a:latin typeface="Cambria" pitchFamily="18" charset="0"/>
              </a:rPr>
              <a:t>sama</a:t>
            </a:r>
            <a:r>
              <a:rPr lang="en-US" sz="2400" dirty="0" smtClean="0">
                <a:latin typeface="Cambria" pitchFamily="18" charset="0"/>
              </a:rPr>
              <a:t> </a:t>
            </a:r>
            <a:r>
              <a:rPr lang="en-US" sz="2400" dirty="0" err="1" smtClean="0">
                <a:latin typeface="Cambria" pitchFamily="18" charset="0"/>
              </a:rPr>
              <a:t>sekali</a:t>
            </a:r>
            <a:r>
              <a:rPr lang="en-US" sz="2400" dirty="0" smtClean="0">
                <a:latin typeface="Cambria" pitchFamily="18" charset="0"/>
              </a:rPr>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274638"/>
            <a:ext cx="7467600" cy="582612"/>
          </a:xfrm>
        </p:spPr>
        <p:txBody>
          <a:bodyPr/>
          <a:lstStyle/>
          <a:p>
            <a:pPr eaLnBrk="1" hangingPunct="1"/>
            <a:r>
              <a:rPr lang="en-US" sz="1800" b="1" i="1" smtClean="0">
                <a:latin typeface="Cambria" pitchFamily="18" charset="0"/>
              </a:rPr>
              <a:t>Kesimpulan: </a:t>
            </a:r>
            <a:br>
              <a:rPr lang="en-US" sz="1800" b="1" i="1" smtClean="0">
                <a:latin typeface="Cambria" pitchFamily="18" charset="0"/>
              </a:rPr>
            </a:br>
            <a:endParaRPr lang="en-US" sz="1800" smtClean="0"/>
          </a:p>
        </p:txBody>
      </p:sp>
      <p:sp>
        <p:nvSpPr>
          <p:cNvPr id="60419" name="Content Placeholder 2"/>
          <p:cNvSpPr>
            <a:spLocks noGrp="1"/>
          </p:cNvSpPr>
          <p:nvPr>
            <p:ph idx="1"/>
          </p:nvPr>
        </p:nvSpPr>
        <p:spPr>
          <a:xfrm>
            <a:off x="500063" y="857250"/>
            <a:ext cx="8286750" cy="4525963"/>
          </a:xfrm>
        </p:spPr>
        <p:txBody>
          <a:bodyPr/>
          <a:lstStyle/>
          <a:p>
            <a:pPr algn="just" eaLnBrk="1" hangingPunct="1">
              <a:lnSpc>
                <a:spcPct val="150000"/>
              </a:lnSpc>
              <a:spcBef>
                <a:spcPct val="0"/>
              </a:spcBef>
            </a:pPr>
            <a:r>
              <a:rPr lang="en-US" sz="2400" smtClean="0">
                <a:latin typeface="Cambria" pitchFamily="18" charset="0"/>
              </a:rPr>
              <a:t>Konsumen menunda pilihan mereka ketika pilihan yang tersedia tidak memuaskan. Setelah melakukan pembelian, konsumen sering kali berfikir dua kali dan membayangkan bahwa mereka telah melakukan pilihan yang tepat. Hasil dari ketegangan ini disebut kejanggalan – perasaan ketidak pastian tentang betul tidaknya keputusan yang telah dibuat. Hal ini dapat membuat konsumen mencari informasi tambahan untuk memberikan keyakinan pada mereka bahwa produk yang mereka beli tersebut telah benar dan mengurangi ketegangan yang ada. </a:t>
            </a:r>
          </a:p>
          <a:p>
            <a:pPr eaLnBrk="1" hangingPunct="1">
              <a:lnSpc>
                <a:spcPct val="150000"/>
              </a:lnSpc>
              <a:spcBef>
                <a:spcPct val="0"/>
              </a:spcBef>
            </a:pPr>
            <a:endParaRPr lang="en-US" sz="24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500063" y="2643188"/>
            <a:ext cx="8229600" cy="1219200"/>
          </a:xfrm>
        </p:spPr>
        <p:txBody>
          <a:bodyPr/>
          <a:lstStyle/>
          <a:p>
            <a:pPr eaLnBrk="1" hangingPunct="1">
              <a:lnSpc>
                <a:spcPct val="150000"/>
              </a:lnSpc>
            </a:pPr>
            <a:r>
              <a:rPr lang="en-US" sz="6000" smtClean="0">
                <a:solidFill>
                  <a:srgbClr val="003300"/>
                </a:solidFill>
                <a:latin typeface="Bodoni MT Condensed" pitchFamily="18" charset="0"/>
              </a:rPr>
              <a:t>EVALUASI  ALTERNATIF </a:t>
            </a:r>
            <a:br>
              <a:rPr lang="en-US" sz="6000" smtClean="0">
                <a:solidFill>
                  <a:srgbClr val="003300"/>
                </a:solidFill>
                <a:latin typeface="Bodoni MT Condensed" pitchFamily="18" charset="0"/>
              </a:rPr>
            </a:br>
            <a:r>
              <a:rPr lang="en-US" sz="6000" smtClean="0">
                <a:solidFill>
                  <a:srgbClr val="003300"/>
                </a:solidFill>
                <a:latin typeface="Bodoni MT Condensed" pitchFamily="18" charset="0"/>
              </a:rPr>
              <a:t>SEBELUM  PEMBELIAN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511175"/>
          </a:xfrm>
        </p:spPr>
        <p:txBody>
          <a:bodyPr/>
          <a:lstStyle/>
          <a:p>
            <a:pPr eaLnBrk="1" hangingPunct="1"/>
            <a:r>
              <a:rPr lang="en-US" smtClean="0">
                <a:latin typeface="Footlight MT Light" pitchFamily="18" charset="0"/>
              </a:rPr>
              <a:t>Pengertian</a:t>
            </a:r>
          </a:p>
        </p:txBody>
      </p:sp>
      <p:sp>
        <p:nvSpPr>
          <p:cNvPr id="7171" name="Rectangle 3"/>
          <p:cNvSpPr>
            <a:spLocks noGrp="1" noChangeArrowheads="1"/>
          </p:cNvSpPr>
          <p:nvPr>
            <p:ph idx="1"/>
          </p:nvPr>
        </p:nvSpPr>
        <p:spPr>
          <a:xfrm>
            <a:off x="214313" y="928688"/>
            <a:ext cx="8715375" cy="4708525"/>
          </a:xfrm>
        </p:spPr>
        <p:txBody>
          <a:bodyPr/>
          <a:lstStyle/>
          <a:p>
            <a:pPr marL="444500" indent="-428625" algn="just" eaLnBrk="1" hangingPunct="1">
              <a:lnSpc>
                <a:spcPct val="150000"/>
              </a:lnSpc>
              <a:spcBef>
                <a:spcPct val="0"/>
              </a:spcBef>
              <a:buFont typeface="Wingdings" pitchFamily="2" charset="2"/>
              <a:buChar char="§"/>
            </a:pPr>
            <a:r>
              <a:rPr lang="en-US" sz="2800" smtClean="0"/>
              <a:t>Menurut Ujang Sumarwan (2000), s</a:t>
            </a:r>
            <a:r>
              <a:rPr lang="en-US" sz="2400" smtClean="0"/>
              <a:t>ecara sederhana, studi perilaku    konsumen meliputi hal-hal sebagai berikut:</a:t>
            </a:r>
          </a:p>
          <a:p>
            <a:pPr marL="444500" indent="-428625" algn="just" eaLnBrk="1" hangingPunct="1">
              <a:lnSpc>
                <a:spcPct val="150000"/>
              </a:lnSpc>
              <a:spcBef>
                <a:spcPct val="0"/>
              </a:spcBef>
              <a:buFont typeface="Wingdings" pitchFamily="2" charset="2"/>
              <a:buNone/>
            </a:pPr>
            <a:r>
              <a:rPr lang="en-US" sz="2400" smtClean="0"/>
              <a:t>    - Apa yg dibeli konsumen? (</a:t>
            </a:r>
            <a:r>
              <a:rPr lang="en-US" sz="2400" b="1" i="1" smtClean="0"/>
              <a:t>what</a:t>
            </a:r>
            <a:r>
              <a:rPr lang="en-US" sz="2400" i="1" smtClean="0"/>
              <a:t> the buy</a:t>
            </a:r>
            <a:r>
              <a:rPr lang="en-US" sz="2400" smtClean="0"/>
              <a:t>?)</a:t>
            </a:r>
          </a:p>
          <a:p>
            <a:pPr marL="444500" indent="-428625" algn="just" eaLnBrk="1" hangingPunct="1">
              <a:lnSpc>
                <a:spcPct val="150000"/>
              </a:lnSpc>
              <a:spcBef>
                <a:spcPct val="0"/>
              </a:spcBef>
              <a:buFont typeface="Wingdings" pitchFamily="2" charset="2"/>
              <a:buNone/>
            </a:pPr>
            <a:r>
              <a:rPr lang="en-US" sz="2400" smtClean="0"/>
              <a:t>    - Mengapa konsumen membelinya?  (</a:t>
            </a:r>
            <a:r>
              <a:rPr lang="en-US" sz="2400" b="1" i="1" smtClean="0"/>
              <a:t>why</a:t>
            </a:r>
            <a:r>
              <a:rPr lang="en-US" sz="2400" i="1" smtClean="0"/>
              <a:t> they buy it</a:t>
            </a:r>
            <a:r>
              <a:rPr lang="en-US" sz="2400" smtClean="0"/>
              <a:t>?)</a:t>
            </a:r>
          </a:p>
          <a:p>
            <a:pPr marL="444500" indent="-428625" algn="just" eaLnBrk="1" hangingPunct="1">
              <a:lnSpc>
                <a:spcPct val="150000"/>
              </a:lnSpc>
              <a:spcBef>
                <a:spcPct val="0"/>
              </a:spcBef>
              <a:buFont typeface="Wingdings" pitchFamily="2" charset="2"/>
              <a:buNone/>
            </a:pPr>
            <a:r>
              <a:rPr lang="en-US" sz="2400" smtClean="0"/>
              <a:t>    - Kapan mereka membelinya? (</a:t>
            </a:r>
            <a:r>
              <a:rPr lang="en-US" sz="2400" b="1" i="1" smtClean="0"/>
              <a:t>when</a:t>
            </a:r>
            <a:r>
              <a:rPr lang="en-US" sz="2400" i="1" smtClean="0"/>
              <a:t> they buy it</a:t>
            </a:r>
            <a:r>
              <a:rPr lang="en-US" sz="2400" smtClean="0"/>
              <a:t>?)</a:t>
            </a:r>
          </a:p>
          <a:p>
            <a:pPr marL="444500" indent="-428625" algn="just" eaLnBrk="1" hangingPunct="1">
              <a:lnSpc>
                <a:spcPct val="150000"/>
              </a:lnSpc>
              <a:spcBef>
                <a:spcPct val="0"/>
              </a:spcBef>
              <a:buFont typeface="Wingdings" pitchFamily="2" charset="2"/>
              <a:buNone/>
            </a:pPr>
            <a:r>
              <a:rPr lang="en-US" sz="2400" smtClean="0"/>
              <a:t>    - Dimana mereka membelinya? (</a:t>
            </a:r>
            <a:r>
              <a:rPr lang="en-US" sz="2400" b="1" i="1" smtClean="0"/>
              <a:t>where</a:t>
            </a:r>
            <a:r>
              <a:rPr lang="en-US" sz="2400" i="1" smtClean="0"/>
              <a:t> they buy it</a:t>
            </a:r>
            <a:r>
              <a:rPr lang="en-US" sz="2400" smtClean="0"/>
              <a:t>?)</a:t>
            </a:r>
          </a:p>
          <a:p>
            <a:pPr marL="444500" indent="-428625" algn="just" eaLnBrk="1" hangingPunct="1">
              <a:lnSpc>
                <a:spcPct val="150000"/>
              </a:lnSpc>
              <a:spcBef>
                <a:spcPct val="0"/>
              </a:spcBef>
              <a:buFont typeface="Wingdings" pitchFamily="2" charset="2"/>
              <a:buNone/>
            </a:pPr>
            <a:r>
              <a:rPr lang="en-US" sz="2400" smtClean="0"/>
              <a:t>    - Berapa sering mereka membelinya?  (</a:t>
            </a:r>
            <a:r>
              <a:rPr lang="en-US" sz="2400" b="1" i="1" smtClean="0"/>
              <a:t>How often they buy it</a:t>
            </a:r>
            <a:r>
              <a:rPr lang="en-US" sz="2400" smtClean="0"/>
              <a:t>?)</a:t>
            </a:r>
          </a:p>
          <a:p>
            <a:pPr marL="444500" indent="-428625" algn="just" eaLnBrk="1" hangingPunct="1">
              <a:lnSpc>
                <a:spcPct val="150000"/>
              </a:lnSpc>
              <a:spcBef>
                <a:spcPct val="0"/>
              </a:spcBef>
              <a:buFont typeface="Wingdings" pitchFamily="2" charset="2"/>
              <a:buNone/>
            </a:pPr>
            <a:r>
              <a:rPr lang="en-US" sz="2400" smtClean="0"/>
              <a:t>    - Berapa sering mereka menggunakannya?</a:t>
            </a:r>
          </a:p>
          <a:p>
            <a:pPr marL="444500" indent="-428625" algn="just" eaLnBrk="1" hangingPunct="1">
              <a:lnSpc>
                <a:spcPct val="150000"/>
              </a:lnSpc>
              <a:spcBef>
                <a:spcPct val="0"/>
              </a:spcBef>
              <a:buFont typeface="Wingdings" pitchFamily="2" charset="2"/>
              <a:buNone/>
            </a:pPr>
            <a:r>
              <a:rPr lang="en-US" sz="2400" smtClean="0"/>
              <a:t>      (</a:t>
            </a:r>
            <a:r>
              <a:rPr lang="en-US" sz="2400" b="1" i="1" smtClean="0"/>
              <a:t>How often they use it</a:t>
            </a:r>
            <a:r>
              <a:rPr lang="en-US" sz="2400" smtClean="0"/>
              <a:t>?)</a:t>
            </a:r>
          </a:p>
          <a:p>
            <a:pPr marL="444500" indent="-428625" algn="just" eaLnBrk="1" hangingPunct="1">
              <a:lnSpc>
                <a:spcPct val="150000"/>
              </a:lnSpc>
              <a:spcBef>
                <a:spcPct val="0"/>
              </a:spcBef>
              <a:buFont typeface="Wingdings" pitchFamily="2" charset="2"/>
              <a:buNone/>
            </a:pPr>
            <a:endParaRPr lang="en-US" sz="240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Content Placeholder 1"/>
          <p:cNvSpPr>
            <a:spLocks noGrp="1"/>
          </p:cNvSpPr>
          <p:nvPr>
            <p:ph idx="1"/>
          </p:nvPr>
        </p:nvSpPr>
        <p:spPr>
          <a:xfrm>
            <a:off x="214313" y="642938"/>
            <a:ext cx="8715375" cy="5453062"/>
          </a:xfrm>
        </p:spPr>
        <p:txBody>
          <a:bodyPr rtlCol="0">
            <a:noAutofit/>
          </a:bodyPr>
          <a:lstStyle/>
          <a:p>
            <a:pPr marL="266700" indent="-266700" algn="just" eaLnBrk="1" fontAlgn="auto" hangingPunct="1">
              <a:lnSpc>
                <a:spcPct val="160000"/>
              </a:lnSpc>
              <a:spcBef>
                <a:spcPts val="0"/>
              </a:spcBef>
              <a:spcAft>
                <a:spcPts val="0"/>
              </a:spcAft>
              <a:buFont typeface="Wingdings 2"/>
              <a:buBlip>
                <a:blip r:embed="rId2"/>
              </a:buBlip>
              <a:defRPr/>
            </a:pPr>
            <a:r>
              <a:rPr lang="en-US" sz="2400" dirty="0" err="1" smtClean="0">
                <a:latin typeface="Bell MT" pitchFamily="18" charset="0"/>
              </a:rPr>
              <a:t>Setelah</a:t>
            </a:r>
            <a:r>
              <a:rPr lang="en-US" sz="2400" dirty="0" smtClean="0">
                <a:latin typeface="Bell MT" pitchFamily="18" charset="0"/>
              </a:rPr>
              <a:t> </a:t>
            </a:r>
            <a:r>
              <a:rPr lang="en-US" sz="2400" dirty="0" err="1" smtClean="0">
                <a:latin typeface="Bell MT" pitchFamily="18" charset="0"/>
              </a:rPr>
              <a:t>konsumen</a:t>
            </a:r>
            <a:r>
              <a:rPr lang="en-US" sz="2400" dirty="0" smtClean="0">
                <a:latin typeface="Bell MT" pitchFamily="18" charset="0"/>
              </a:rPr>
              <a:t> </a:t>
            </a:r>
            <a:r>
              <a:rPr lang="en-US" sz="2400" dirty="0" err="1" smtClean="0">
                <a:latin typeface="Bell MT" pitchFamily="18" charset="0"/>
              </a:rPr>
              <a:t>menerima</a:t>
            </a:r>
            <a:r>
              <a:rPr lang="en-US" sz="2400" dirty="0" smtClean="0">
                <a:latin typeface="Bell MT" pitchFamily="18" charset="0"/>
              </a:rPr>
              <a:t> </a:t>
            </a:r>
            <a:r>
              <a:rPr lang="en-US" sz="2400" dirty="0" err="1" smtClean="0">
                <a:latin typeface="Bell MT" pitchFamily="18" charset="0"/>
              </a:rPr>
              <a:t>pengaruh</a:t>
            </a:r>
            <a:r>
              <a:rPr lang="en-US" sz="2400" dirty="0" smtClean="0">
                <a:latin typeface="Bell MT" pitchFamily="18" charset="0"/>
              </a:rPr>
              <a:t> </a:t>
            </a:r>
            <a:r>
              <a:rPr lang="en-US" sz="2400" dirty="0" err="1" smtClean="0">
                <a:latin typeface="Bell MT" pitchFamily="18" charset="0"/>
              </a:rPr>
              <a:t>dalam</a:t>
            </a:r>
            <a:r>
              <a:rPr lang="en-US" sz="2400" dirty="0" smtClean="0">
                <a:latin typeface="Bell MT" pitchFamily="18" charset="0"/>
              </a:rPr>
              <a:t> </a:t>
            </a:r>
            <a:r>
              <a:rPr lang="en-US" sz="2400" dirty="0" err="1" smtClean="0">
                <a:latin typeface="Bell MT" pitchFamily="18" charset="0"/>
              </a:rPr>
              <a:t>kehidupannya</a:t>
            </a:r>
            <a:r>
              <a:rPr lang="en-US" sz="2400" dirty="0" smtClean="0">
                <a:latin typeface="Bell MT" pitchFamily="18" charset="0"/>
              </a:rPr>
              <a:t> </a:t>
            </a:r>
            <a:r>
              <a:rPr lang="en-US" sz="2400" dirty="0" err="1" smtClean="0">
                <a:latin typeface="Bell MT" pitchFamily="18" charset="0"/>
              </a:rPr>
              <a:t>maka</a:t>
            </a:r>
            <a:r>
              <a:rPr lang="en-US" sz="2400" dirty="0" smtClean="0">
                <a:latin typeface="Bell MT" pitchFamily="18" charset="0"/>
              </a:rPr>
              <a:t> </a:t>
            </a:r>
            <a:r>
              <a:rPr lang="en-US" sz="2400" dirty="0" err="1" smtClean="0">
                <a:latin typeface="Bell MT" pitchFamily="18" charset="0"/>
              </a:rPr>
              <a:t>mereka</a:t>
            </a:r>
            <a:r>
              <a:rPr lang="en-US" sz="2400" dirty="0" smtClean="0">
                <a:latin typeface="Bell MT" pitchFamily="18" charset="0"/>
              </a:rPr>
              <a:t> </a:t>
            </a:r>
            <a:r>
              <a:rPr lang="en-US" sz="2400" dirty="0" err="1" smtClean="0">
                <a:latin typeface="Bell MT" pitchFamily="18" charset="0"/>
              </a:rPr>
              <a:t>sampai</a:t>
            </a:r>
            <a:r>
              <a:rPr lang="en-US" sz="2400" dirty="0" smtClean="0">
                <a:latin typeface="Bell MT" pitchFamily="18" charset="0"/>
              </a:rPr>
              <a:t> </a:t>
            </a:r>
            <a:r>
              <a:rPr lang="en-US" sz="2400" dirty="0" err="1" smtClean="0">
                <a:latin typeface="Bell MT" pitchFamily="18" charset="0"/>
              </a:rPr>
              <a:t>pada</a:t>
            </a:r>
            <a:r>
              <a:rPr lang="en-US" sz="2400" dirty="0" smtClean="0">
                <a:latin typeface="Bell MT" pitchFamily="18" charset="0"/>
              </a:rPr>
              <a:t> </a:t>
            </a:r>
            <a:r>
              <a:rPr lang="en-US" sz="2400" dirty="0" err="1" smtClean="0">
                <a:latin typeface="Bell MT" pitchFamily="18" charset="0"/>
              </a:rPr>
              <a:t>keputusan</a:t>
            </a:r>
            <a:r>
              <a:rPr lang="en-US" sz="2400" dirty="0" smtClean="0">
                <a:latin typeface="Bell MT" pitchFamily="18" charset="0"/>
              </a:rPr>
              <a:t> </a:t>
            </a:r>
            <a:r>
              <a:rPr lang="en-US" sz="2400" dirty="0" err="1" smtClean="0">
                <a:latin typeface="Bell MT" pitchFamily="18" charset="0"/>
              </a:rPr>
              <a:t>membeli</a:t>
            </a:r>
            <a:r>
              <a:rPr lang="en-US" sz="2400" dirty="0" smtClean="0">
                <a:latin typeface="Bell MT" pitchFamily="18" charset="0"/>
              </a:rPr>
              <a:t> </a:t>
            </a:r>
            <a:r>
              <a:rPr lang="en-US" sz="2400" dirty="0" err="1" smtClean="0">
                <a:latin typeface="Bell MT" pitchFamily="18" charset="0"/>
              </a:rPr>
              <a:t>atau</a:t>
            </a:r>
            <a:r>
              <a:rPr lang="en-US" sz="2400" dirty="0" smtClean="0">
                <a:latin typeface="Bell MT" pitchFamily="18" charset="0"/>
              </a:rPr>
              <a:t> </a:t>
            </a:r>
            <a:r>
              <a:rPr lang="en-US" sz="2400" dirty="0" err="1" smtClean="0">
                <a:latin typeface="Bell MT" pitchFamily="18" charset="0"/>
              </a:rPr>
              <a:t>menolak</a:t>
            </a:r>
            <a:r>
              <a:rPr lang="en-US" sz="2400" dirty="0" smtClean="0">
                <a:latin typeface="Bell MT" pitchFamily="18" charset="0"/>
              </a:rPr>
              <a:t> </a:t>
            </a:r>
            <a:r>
              <a:rPr lang="en-US" sz="2400" dirty="0" err="1" smtClean="0">
                <a:latin typeface="Bell MT" pitchFamily="18" charset="0"/>
              </a:rPr>
              <a:t>produk</a:t>
            </a:r>
            <a:r>
              <a:rPr lang="en-US" sz="2400" dirty="0" smtClean="0">
                <a:latin typeface="Bell MT" pitchFamily="18" charset="0"/>
              </a:rPr>
              <a:t>. </a:t>
            </a:r>
          </a:p>
          <a:p>
            <a:pPr marL="266700" indent="-266700" algn="just" eaLnBrk="1" fontAlgn="auto" hangingPunct="1">
              <a:lnSpc>
                <a:spcPct val="160000"/>
              </a:lnSpc>
              <a:spcBef>
                <a:spcPts val="0"/>
              </a:spcBef>
              <a:spcAft>
                <a:spcPts val="0"/>
              </a:spcAft>
              <a:buFont typeface="Wingdings 2"/>
              <a:buBlip>
                <a:blip r:embed="rId2"/>
              </a:buBlip>
              <a:defRPr/>
            </a:pPr>
            <a:r>
              <a:rPr lang="en-US" sz="2400" dirty="0" err="1" smtClean="0">
                <a:latin typeface="Bell MT" pitchFamily="18" charset="0"/>
              </a:rPr>
              <a:t>Pemasar</a:t>
            </a:r>
            <a:r>
              <a:rPr lang="en-US" sz="2400" dirty="0" smtClean="0">
                <a:latin typeface="Bell MT" pitchFamily="18" charset="0"/>
              </a:rPr>
              <a:t> </a:t>
            </a:r>
            <a:r>
              <a:rPr lang="en-US" sz="2400" dirty="0" err="1" smtClean="0">
                <a:latin typeface="Bell MT" pitchFamily="18" charset="0"/>
              </a:rPr>
              <a:t>dianggap</a:t>
            </a:r>
            <a:r>
              <a:rPr lang="en-US" sz="2400" dirty="0" smtClean="0">
                <a:latin typeface="Bell MT" pitchFamily="18" charset="0"/>
              </a:rPr>
              <a:t> </a:t>
            </a:r>
            <a:r>
              <a:rPr lang="en-US" sz="2400" dirty="0" err="1" smtClean="0">
                <a:latin typeface="Bell MT" pitchFamily="18" charset="0"/>
              </a:rPr>
              <a:t>berhasil</a:t>
            </a:r>
            <a:r>
              <a:rPr lang="en-US" sz="2400" dirty="0" smtClean="0">
                <a:latin typeface="Bell MT" pitchFamily="18" charset="0"/>
              </a:rPr>
              <a:t> </a:t>
            </a:r>
            <a:r>
              <a:rPr lang="en-US" sz="2400" dirty="0" err="1" smtClean="0">
                <a:latin typeface="Bell MT" pitchFamily="18" charset="0"/>
              </a:rPr>
              <a:t>kalau</a:t>
            </a:r>
            <a:r>
              <a:rPr lang="en-US" sz="2400" dirty="0" smtClean="0">
                <a:latin typeface="Bell MT" pitchFamily="18" charset="0"/>
              </a:rPr>
              <a:t> </a:t>
            </a:r>
            <a:r>
              <a:rPr lang="en-US" sz="2400" dirty="0" err="1" smtClean="0">
                <a:latin typeface="Bell MT" pitchFamily="18" charset="0"/>
              </a:rPr>
              <a:t>pengaruh-pengaruh</a:t>
            </a:r>
            <a:r>
              <a:rPr lang="en-US" sz="2400" dirty="0" smtClean="0">
                <a:latin typeface="Bell MT" pitchFamily="18" charset="0"/>
              </a:rPr>
              <a:t> yang </a:t>
            </a:r>
            <a:r>
              <a:rPr lang="en-US" sz="2400" dirty="0" err="1" smtClean="0">
                <a:latin typeface="Bell MT" pitchFamily="18" charset="0"/>
              </a:rPr>
              <a:t>diberikannya</a:t>
            </a:r>
            <a:r>
              <a:rPr lang="en-US" sz="2400" dirty="0" smtClean="0">
                <a:latin typeface="Bell MT" pitchFamily="18" charset="0"/>
              </a:rPr>
              <a:t> </a:t>
            </a:r>
            <a:r>
              <a:rPr lang="en-US" sz="2400" dirty="0" err="1" smtClean="0">
                <a:latin typeface="Bell MT" pitchFamily="18" charset="0"/>
              </a:rPr>
              <a:t>menghasilkan</a:t>
            </a:r>
            <a:r>
              <a:rPr lang="en-US" sz="2400" dirty="0" smtClean="0">
                <a:latin typeface="Bell MT" pitchFamily="18" charset="0"/>
              </a:rPr>
              <a:t> </a:t>
            </a:r>
            <a:r>
              <a:rPr lang="en-US" sz="2400" dirty="0" err="1" smtClean="0">
                <a:latin typeface="Bell MT" pitchFamily="18" charset="0"/>
              </a:rPr>
              <a:t>pembelian</a:t>
            </a:r>
            <a:r>
              <a:rPr lang="en-US" sz="2400" dirty="0" smtClean="0">
                <a:latin typeface="Bell MT" pitchFamily="18" charset="0"/>
              </a:rPr>
              <a:t> </a:t>
            </a:r>
            <a:r>
              <a:rPr lang="en-US" sz="2400" dirty="0" err="1" smtClean="0">
                <a:latin typeface="Bell MT" pitchFamily="18" charset="0"/>
              </a:rPr>
              <a:t>dan</a:t>
            </a:r>
            <a:r>
              <a:rPr lang="en-US" sz="2400" dirty="0" smtClean="0">
                <a:latin typeface="Bell MT" pitchFamily="18" charset="0"/>
              </a:rPr>
              <a:t> </a:t>
            </a:r>
            <a:r>
              <a:rPr lang="en-US" sz="2400" dirty="0" err="1" smtClean="0">
                <a:latin typeface="Bell MT" pitchFamily="18" charset="0"/>
              </a:rPr>
              <a:t>atau</a:t>
            </a:r>
            <a:r>
              <a:rPr lang="en-US" sz="2400" dirty="0" smtClean="0">
                <a:latin typeface="Bell MT" pitchFamily="18" charset="0"/>
              </a:rPr>
              <a:t> </a:t>
            </a:r>
            <a:r>
              <a:rPr lang="en-US" sz="2400" dirty="0" err="1" smtClean="0">
                <a:latin typeface="Bell MT" pitchFamily="18" charset="0"/>
              </a:rPr>
              <a:t>dikonsumsi</a:t>
            </a:r>
            <a:r>
              <a:rPr lang="en-US" sz="2400" dirty="0" smtClean="0">
                <a:latin typeface="Bell MT" pitchFamily="18" charset="0"/>
              </a:rPr>
              <a:t> </a:t>
            </a:r>
            <a:r>
              <a:rPr lang="en-US" sz="2400" dirty="0" err="1" smtClean="0">
                <a:latin typeface="Bell MT" pitchFamily="18" charset="0"/>
              </a:rPr>
              <a:t>oleh</a:t>
            </a:r>
            <a:r>
              <a:rPr lang="en-US" sz="2400" dirty="0" smtClean="0">
                <a:latin typeface="Bell MT" pitchFamily="18" charset="0"/>
              </a:rPr>
              <a:t> </a:t>
            </a:r>
            <a:r>
              <a:rPr lang="en-US" sz="2400" dirty="0" err="1" smtClean="0">
                <a:latin typeface="Bell MT" pitchFamily="18" charset="0"/>
              </a:rPr>
              <a:t>konsumen</a:t>
            </a:r>
            <a:r>
              <a:rPr lang="en-US" sz="2400" dirty="0" smtClean="0">
                <a:latin typeface="Bell MT" pitchFamily="18" charset="0"/>
              </a:rPr>
              <a:t>.</a:t>
            </a:r>
          </a:p>
          <a:p>
            <a:pPr marL="266700" indent="-266700" algn="just" eaLnBrk="1" fontAlgn="auto" hangingPunct="1">
              <a:lnSpc>
                <a:spcPct val="160000"/>
              </a:lnSpc>
              <a:spcBef>
                <a:spcPts val="0"/>
              </a:spcBef>
              <a:spcAft>
                <a:spcPts val="0"/>
              </a:spcAft>
              <a:buFont typeface="Wingdings 2"/>
              <a:buBlip>
                <a:blip r:embed="rId2"/>
              </a:buBlip>
              <a:defRPr/>
            </a:pPr>
            <a:r>
              <a:rPr lang="en-US" sz="2400" dirty="0" err="1" smtClean="0">
                <a:latin typeface="Bell MT" pitchFamily="18" charset="0"/>
              </a:rPr>
              <a:t>Keputusan</a:t>
            </a:r>
            <a:r>
              <a:rPr lang="en-US" sz="2400" dirty="0" smtClean="0">
                <a:latin typeface="Bell MT" pitchFamily="18" charset="0"/>
              </a:rPr>
              <a:t> </a:t>
            </a:r>
            <a:r>
              <a:rPr lang="en-US" sz="2400" dirty="0" err="1" smtClean="0">
                <a:latin typeface="Bell MT" pitchFamily="18" charset="0"/>
              </a:rPr>
              <a:t>konsumen</a:t>
            </a:r>
            <a:r>
              <a:rPr lang="en-US" sz="2400" dirty="0" smtClean="0">
                <a:latin typeface="Bell MT" pitchFamily="18" charset="0"/>
              </a:rPr>
              <a:t>, </a:t>
            </a:r>
            <a:r>
              <a:rPr lang="en-US" sz="2400" dirty="0" err="1" smtClean="0">
                <a:latin typeface="Bell MT" pitchFamily="18" charset="0"/>
              </a:rPr>
              <a:t>tingkatan-tingkatan</a:t>
            </a:r>
            <a:r>
              <a:rPr lang="en-US" sz="2400" dirty="0" smtClean="0">
                <a:latin typeface="Bell MT" pitchFamily="18" charset="0"/>
              </a:rPr>
              <a:t> </a:t>
            </a:r>
            <a:r>
              <a:rPr lang="en-US" sz="2400" dirty="0" err="1" smtClean="0">
                <a:latin typeface="Bell MT" pitchFamily="18" charset="0"/>
              </a:rPr>
              <a:t>dalam</a:t>
            </a:r>
            <a:r>
              <a:rPr lang="en-US" sz="2400" dirty="0" smtClean="0">
                <a:latin typeface="Bell MT" pitchFamily="18" charset="0"/>
              </a:rPr>
              <a:t> </a:t>
            </a:r>
            <a:r>
              <a:rPr lang="en-US" sz="2400" dirty="0" err="1" smtClean="0">
                <a:latin typeface="Bell MT" pitchFamily="18" charset="0"/>
              </a:rPr>
              <a:t>pengambilan</a:t>
            </a:r>
            <a:r>
              <a:rPr lang="en-US" sz="2400" dirty="0" smtClean="0">
                <a:latin typeface="Bell MT" pitchFamily="18" charset="0"/>
              </a:rPr>
              <a:t> </a:t>
            </a:r>
            <a:r>
              <a:rPr lang="en-US" sz="2400" dirty="0" err="1" smtClean="0">
                <a:latin typeface="Bell MT" pitchFamily="18" charset="0"/>
              </a:rPr>
              <a:t>keputusan</a:t>
            </a:r>
            <a:r>
              <a:rPr lang="en-US" sz="2400" dirty="0" smtClean="0">
                <a:latin typeface="Bell MT" pitchFamily="18" charset="0"/>
              </a:rPr>
              <a:t>, </a:t>
            </a:r>
            <a:r>
              <a:rPr lang="en-US" sz="2400" dirty="0" err="1" smtClean="0">
                <a:latin typeface="Bell MT" pitchFamily="18" charset="0"/>
              </a:rPr>
              <a:t>serta</a:t>
            </a:r>
            <a:r>
              <a:rPr lang="en-US" sz="2400" dirty="0" smtClean="0">
                <a:latin typeface="Bell MT" pitchFamily="18" charset="0"/>
              </a:rPr>
              <a:t> </a:t>
            </a:r>
            <a:r>
              <a:rPr lang="en-US" sz="2400" dirty="0" err="1" smtClean="0">
                <a:latin typeface="Bell MT" pitchFamily="18" charset="0"/>
              </a:rPr>
              <a:t>pengambilan</a:t>
            </a:r>
            <a:r>
              <a:rPr lang="en-US" sz="2400" dirty="0" smtClean="0">
                <a:latin typeface="Bell MT" pitchFamily="18" charset="0"/>
              </a:rPr>
              <a:t> </a:t>
            </a:r>
            <a:r>
              <a:rPr lang="en-US" sz="2400" dirty="0" err="1" smtClean="0">
                <a:latin typeface="Bell MT" pitchFamily="18" charset="0"/>
              </a:rPr>
              <a:t>keputusan</a:t>
            </a:r>
            <a:r>
              <a:rPr lang="en-US" sz="2400" dirty="0" smtClean="0">
                <a:latin typeface="Bell MT" pitchFamily="18" charset="0"/>
              </a:rPr>
              <a:t> </a:t>
            </a:r>
            <a:r>
              <a:rPr lang="en-US" sz="2400" dirty="0" err="1" smtClean="0">
                <a:latin typeface="Bell MT" pitchFamily="18" charset="0"/>
              </a:rPr>
              <a:t>dari</a:t>
            </a:r>
            <a:r>
              <a:rPr lang="en-US" sz="2400" dirty="0" smtClean="0">
                <a:latin typeface="Bell MT" pitchFamily="18" charset="0"/>
              </a:rPr>
              <a:t> </a:t>
            </a:r>
            <a:r>
              <a:rPr lang="en-US" sz="2400" dirty="0" err="1" smtClean="0">
                <a:latin typeface="Bell MT" pitchFamily="18" charset="0"/>
              </a:rPr>
              <a:t>sudut</a:t>
            </a:r>
            <a:r>
              <a:rPr lang="en-US" sz="2400" dirty="0" smtClean="0">
                <a:latin typeface="Bell MT" pitchFamily="18" charset="0"/>
              </a:rPr>
              <a:t> </a:t>
            </a:r>
            <a:r>
              <a:rPr lang="en-US" sz="2400" dirty="0" err="1" smtClean="0">
                <a:latin typeface="Bell MT" pitchFamily="18" charset="0"/>
              </a:rPr>
              <a:t>pandang</a:t>
            </a:r>
            <a:r>
              <a:rPr lang="en-US" sz="2400" dirty="0" smtClean="0">
                <a:latin typeface="Bell MT" pitchFamily="18" charset="0"/>
              </a:rPr>
              <a:t> yang </a:t>
            </a:r>
            <a:r>
              <a:rPr lang="en-US" sz="2400" dirty="0" err="1" smtClean="0">
                <a:latin typeface="Bell MT" pitchFamily="18" charset="0"/>
              </a:rPr>
              <a:t>berbeda</a:t>
            </a:r>
            <a:r>
              <a:rPr lang="en-US" sz="2400" dirty="0" smtClean="0">
                <a:latin typeface="Bell MT" pitchFamily="18" charset="0"/>
              </a:rPr>
              <a:t> </a:t>
            </a:r>
            <a:r>
              <a:rPr lang="en-US" sz="2400" dirty="0" err="1" smtClean="0">
                <a:latin typeface="Bell MT" pitchFamily="18" charset="0"/>
              </a:rPr>
              <a:t>bukan</a:t>
            </a:r>
            <a:r>
              <a:rPr lang="en-US" sz="2400" dirty="0" smtClean="0">
                <a:latin typeface="Bell MT" pitchFamily="18" charset="0"/>
              </a:rPr>
              <a:t> </a:t>
            </a:r>
            <a:r>
              <a:rPr lang="en-US" sz="2400" dirty="0" err="1" smtClean="0">
                <a:latin typeface="Bell MT" pitchFamily="18" charset="0"/>
              </a:rPr>
              <a:t>hanya</a:t>
            </a:r>
            <a:r>
              <a:rPr lang="en-US" sz="2400" dirty="0" smtClean="0">
                <a:latin typeface="Bell MT" pitchFamily="18" charset="0"/>
              </a:rPr>
              <a:t> </a:t>
            </a:r>
            <a:r>
              <a:rPr lang="en-US" sz="2400" dirty="0" err="1" smtClean="0">
                <a:latin typeface="Bell MT" pitchFamily="18" charset="0"/>
              </a:rPr>
              <a:t>untuk</a:t>
            </a:r>
            <a:r>
              <a:rPr lang="en-US" sz="2400" dirty="0" smtClean="0">
                <a:latin typeface="Bell MT" pitchFamily="18" charset="0"/>
              </a:rPr>
              <a:t> </a:t>
            </a:r>
            <a:r>
              <a:rPr lang="en-US" sz="2400" dirty="0" err="1" smtClean="0">
                <a:latin typeface="Bell MT" pitchFamily="18" charset="0"/>
              </a:rPr>
              <a:t>menyangkut</a:t>
            </a:r>
            <a:r>
              <a:rPr lang="en-US" sz="2400" dirty="0" smtClean="0">
                <a:latin typeface="Bell MT" pitchFamily="18" charset="0"/>
              </a:rPr>
              <a:t> </a:t>
            </a:r>
            <a:r>
              <a:rPr lang="en-US" sz="2400" dirty="0" err="1" smtClean="0">
                <a:latin typeface="Bell MT" pitchFamily="18" charset="0"/>
              </a:rPr>
              <a:t>keputusan</a:t>
            </a:r>
            <a:r>
              <a:rPr lang="en-US" sz="2400" dirty="0" smtClean="0">
                <a:latin typeface="Bell MT" pitchFamily="18" charset="0"/>
              </a:rPr>
              <a:t> </a:t>
            </a:r>
            <a:r>
              <a:rPr lang="en-US" sz="2400" dirty="0" err="1" smtClean="0">
                <a:latin typeface="Bell MT" pitchFamily="18" charset="0"/>
              </a:rPr>
              <a:t>untuk</a:t>
            </a:r>
            <a:r>
              <a:rPr lang="en-US" sz="2400" dirty="0" smtClean="0">
                <a:latin typeface="Bell MT" pitchFamily="18" charset="0"/>
              </a:rPr>
              <a:t> </a:t>
            </a:r>
            <a:r>
              <a:rPr lang="en-US" sz="2400" dirty="0" err="1" smtClean="0">
                <a:latin typeface="Bell MT" pitchFamily="18" charset="0"/>
              </a:rPr>
              <a:t>membeli</a:t>
            </a:r>
            <a:r>
              <a:rPr lang="en-US" sz="2400" dirty="0" smtClean="0">
                <a:latin typeface="Bell MT" pitchFamily="18" charset="0"/>
              </a:rPr>
              <a:t>, </a:t>
            </a:r>
            <a:r>
              <a:rPr lang="en-US" sz="2400" dirty="0" err="1" smtClean="0">
                <a:latin typeface="Bell MT" pitchFamily="18" charset="0"/>
              </a:rPr>
              <a:t>melainkan</a:t>
            </a:r>
            <a:r>
              <a:rPr lang="en-US" sz="2400" dirty="0" smtClean="0">
                <a:latin typeface="Bell MT" pitchFamily="18" charset="0"/>
              </a:rPr>
              <a:t> </a:t>
            </a:r>
            <a:r>
              <a:rPr lang="en-US" sz="2400" dirty="0" err="1" smtClean="0">
                <a:latin typeface="Bell MT" pitchFamily="18" charset="0"/>
              </a:rPr>
              <a:t>untuk</a:t>
            </a:r>
            <a:r>
              <a:rPr lang="en-US" sz="2400" dirty="0" smtClean="0">
                <a:latin typeface="Bell MT" pitchFamily="18" charset="0"/>
              </a:rPr>
              <a:t> </a:t>
            </a:r>
            <a:r>
              <a:rPr lang="en-US" sz="2400" dirty="0" err="1" smtClean="0">
                <a:latin typeface="Bell MT" pitchFamily="18" charset="0"/>
              </a:rPr>
              <a:t>disimpan</a:t>
            </a:r>
            <a:r>
              <a:rPr lang="en-US" sz="2400" dirty="0" smtClean="0">
                <a:latin typeface="Bell MT" pitchFamily="18" charset="0"/>
              </a:rPr>
              <a:t> </a:t>
            </a:r>
            <a:r>
              <a:rPr lang="en-US" sz="2400" dirty="0" err="1" smtClean="0">
                <a:latin typeface="Bell MT" pitchFamily="18" charset="0"/>
              </a:rPr>
              <a:t>dan</a:t>
            </a:r>
            <a:r>
              <a:rPr lang="en-US" sz="2400" dirty="0" smtClean="0">
                <a:latin typeface="Bell MT" pitchFamily="18" charset="0"/>
              </a:rPr>
              <a:t> </a:t>
            </a:r>
            <a:r>
              <a:rPr lang="en-US" sz="2400" dirty="0" err="1" smtClean="0">
                <a:latin typeface="Bell MT" pitchFamily="18" charset="0"/>
              </a:rPr>
              <a:t>dimiliki</a:t>
            </a:r>
            <a:r>
              <a:rPr lang="en-US" sz="2400" dirty="0" smtClean="0">
                <a:latin typeface="Bell MT" pitchFamily="18" charset="0"/>
              </a:rPr>
              <a:t> </a:t>
            </a:r>
            <a:r>
              <a:rPr lang="en-US" sz="2400" dirty="0" err="1" smtClean="0">
                <a:latin typeface="Bell MT" pitchFamily="18" charset="0"/>
              </a:rPr>
              <a:t>oleh</a:t>
            </a:r>
            <a:r>
              <a:rPr lang="en-US" sz="2400" dirty="0" smtClean="0">
                <a:latin typeface="Bell MT" pitchFamily="18" charset="0"/>
              </a:rPr>
              <a:t> </a:t>
            </a:r>
            <a:r>
              <a:rPr lang="en-US" sz="2400" dirty="0" err="1" smtClean="0">
                <a:latin typeface="Bell MT" pitchFamily="18" charset="0"/>
              </a:rPr>
              <a:t>konsumen</a:t>
            </a:r>
            <a:r>
              <a:rPr lang="en-US" sz="2400" dirty="0" smtClean="0">
                <a:latin typeface="Bell MT" pitchFamily="18" charset="0"/>
              </a:rPr>
              <a:t>.</a:t>
            </a:r>
          </a:p>
          <a:p>
            <a:pPr eaLnBrk="1" fontAlgn="auto" hangingPunct="1">
              <a:spcAft>
                <a:spcPts val="0"/>
              </a:spcAft>
              <a:buFont typeface="Wingdings 2"/>
              <a:buNone/>
              <a:defRPr/>
            </a:pPr>
            <a:endParaRPr lang="en-US" sz="2400"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74638"/>
            <a:ext cx="8229600" cy="582612"/>
          </a:xfrm>
        </p:spPr>
        <p:txBody>
          <a:bodyPr/>
          <a:lstStyle/>
          <a:p>
            <a:pPr eaLnBrk="1" hangingPunct="1"/>
            <a:r>
              <a:rPr lang="en-US" b="1" smtClean="0"/>
              <a:t>Konsep Keputusan</a:t>
            </a:r>
            <a:endParaRPr lang="en-US" smtClean="0"/>
          </a:p>
        </p:txBody>
      </p:sp>
      <p:sp>
        <p:nvSpPr>
          <p:cNvPr id="63491" name="Content Placeholder 2"/>
          <p:cNvSpPr>
            <a:spLocks noGrp="1"/>
          </p:cNvSpPr>
          <p:nvPr>
            <p:ph idx="1"/>
          </p:nvPr>
        </p:nvSpPr>
        <p:spPr>
          <a:xfrm>
            <a:off x="0" y="1000125"/>
            <a:ext cx="8991600" cy="4525963"/>
          </a:xfrm>
        </p:spPr>
        <p:txBody>
          <a:bodyPr/>
          <a:lstStyle/>
          <a:p>
            <a:pPr algn="just" eaLnBrk="1" hangingPunct="1">
              <a:lnSpc>
                <a:spcPct val="160000"/>
              </a:lnSpc>
              <a:spcBef>
                <a:spcPct val="0"/>
              </a:spcBef>
            </a:pPr>
            <a:r>
              <a:rPr lang="en-US" sz="2400" smtClean="0">
                <a:latin typeface="Bell MT" pitchFamily="18" charset="0"/>
              </a:rPr>
              <a:t>Keputusan adalah suatu pemilihan tindakan dari dua atau lebih pilihan alternatif. </a:t>
            </a:r>
          </a:p>
          <a:p>
            <a:pPr algn="just" eaLnBrk="1" hangingPunct="1">
              <a:lnSpc>
                <a:spcPct val="160000"/>
              </a:lnSpc>
              <a:spcBef>
                <a:spcPct val="0"/>
              </a:spcBef>
            </a:pPr>
            <a:r>
              <a:rPr lang="en-US" sz="2400" smtClean="0">
                <a:latin typeface="Bell MT" pitchFamily="18" charset="0"/>
              </a:rPr>
              <a:t>Bila seseorang dihadapkan pada dua pilihan, yaitu membeli dan tidak membeli tapi memilih membeli, maka dia ada dalam posisi membuat keputusan. Semua orang mengambil keputusan setiap hari dalam hidupnya tanpa disadari. Dalam proses pengambilan keputusan, konsumen harus melakukan pemecahan masalah dalam kebutuhan yang dirasakan dan keinginannya untuk memenuhi kebutuhan dengan konsumsi produk atau jasa yang sesuai.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71438"/>
            <a:ext cx="8229600" cy="654051"/>
          </a:xfrm>
        </p:spPr>
        <p:txBody>
          <a:bodyPr/>
          <a:lstStyle/>
          <a:p>
            <a:pPr eaLnBrk="1" hangingPunct="1"/>
            <a:r>
              <a:rPr lang="en-US" sz="2400" smtClean="0"/>
              <a:t>Tiga tingkatan dalam pemecahan MASALAH</a:t>
            </a:r>
          </a:p>
        </p:txBody>
      </p:sp>
      <p:sp>
        <p:nvSpPr>
          <p:cNvPr id="3" name="Content Placeholder 2"/>
          <p:cNvSpPr>
            <a:spLocks noGrp="1"/>
          </p:cNvSpPr>
          <p:nvPr>
            <p:ph idx="1"/>
          </p:nvPr>
        </p:nvSpPr>
        <p:spPr>
          <a:xfrm>
            <a:off x="0" y="642938"/>
            <a:ext cx="8991600" cy="5715000"/>
          </a:xfrm>
        </p:spPr>
        <p:txBody>
          <a:bodyPr rtlCol="0">
            <a:noAutofit/>
          </a:bodyPr>
          <a:lstStyle/>
          <a:p>
            <a:pPr marL="361950" indent="-361950" algn="just" eaLnBrk="1" fontAlgn="auto" hangingPunct="1">
              <a:lnSpc>
                <a:spcPct val="150000"/>
              </a:lnSpc>
              <a:spcBef>
                <a:spcPts val="0"/>
              </a:spcBef>
              <a:spcAft>
                <a:spcPts val="0"/>
              </a:spcAft>
              <a:buClr>
                <a:srgbClr val="FF0000"/>
              </a:buClr>
              <a:buFont typeface="+mj-lt"/>
              <a:buAutoNum type="arabicParenR"/>
              <a:defRPr/>
            </a:pPr>
            <a:r>
              <a:rPr lang="en-US" sz="2400" i="1" dirty="0" err="1" smtClean="0">
                <a:latin typeface="Bell MT" pitchFamily="18" charset="0"/>
              </a:rPr>
              <a:t>Pemecahan</a:t>
            </a:r>
            <a:r>
              <a:rPr lang="en-US" sz="2400" i="1" dirty="0" smtClean="0">
                <a:latin typeface="Bell MT" pitchFamily="18" charset="0"/>
              </a:rPr>
              <a:t> </a:t>
            </a:r>
            <a:r>
              <a:rPr lang="en-US" sz="2400" i="1" dirty="0" err="1" smtClean="0">
                <a:latin typeface="Bell MT" pitchFamily="18" charset="0"/>
              </a:rPr>
              <a:t>masalah</a:t>
            </a:r>
            <a:r>
              <a:rPr lang="en-US" sz="2400" i="1" dirty="0" smtClean="0">
                <a:latin typeface="Bell MT" pitchFamily="18" charset="0"/>
              </a:rPr>
              <a:t> yang </a:t>
            </a:r>
            <a:r>
              <a:rPr lang="en-US" sz="2400" i="1" dirty="0" err="1" smtClean="0">
                <a:latin typeface="Bell MT" pitchFamily="18" charset="0"/>
              </a:rPr>
              <a:t>mensyaratkan</a:t>
            </a:r>
            <a:r>
              <a:rPr lang="en-US" sz="2400" i="1" dirty="0" smtClean="0">
                <a:latin typeface="Bell MT" pitchFamily="18" charset="0"/>
              </a:rPr>
              <a:t> </a:t>
            </a:r>
            <a:r>
              <a:rPr lang="en-US" sz="2400" i="1" dirty="0" err="1" smtClean="0">
                <a:latin typeface="Bell MT" pitchFamily="18" charset="0"/>
              </a:rPr>
              <a:t>respons</a:t>
            </a:r>
            <a:r>
              <a:rPr lang="en-US" sz="2400" i="1" dirty="0" smtClean="0">
                <a:latin typeface="Bell MT" pitchFamily="18" charset="0"/>
              </a:rPr>
              <a:t> yang </a:t>
            </a:r>
            <a:r>
              <a:rPr lang="en-US" sz="2400" i="1" dirty="0" err="1" smtClean="0">
                <a:latin typeface="Bell MT" pitchFamily="18" charset="0"/>
              </a:rPr>
              <a:t>rutin</a:t>
            </a:r>
            <a:r>
              <a:rPr lang="en-US" sz="2400" i="1" dirty="0" smtClean="0">
                <a:latin typeface="Bell MT" pitchFamily="18" charset="0"/>
              </a:rPr>
              <a:t>.</a:t>
            </a:r>
          </a:p>
          <a:p>
            <a:pPr indent="19050" algn="just" eaLnBrk="1" fontAlgn="auto" hangingPunct="1">
              <a:lnSpc>
                <a:spcPct val="150000"/>
              </a:lnSpc>
              <a:spcBef>
                <a:spcPts val="0"/>
              </a:spcBef>
              <a:spcAft>
                <a:spcPts val="0"/>
              </a:spcAft>
              <a:buFont typeface="Wingdings 2"/>
              <a:buNone/>
              <a:defRPr/>
            </a:pPr>
            <a:r>
              <a:rPr lang="en-US" sz="2400" dirty="0" err="1" smtClean="0">
                <a:latin typeface="Bell MT" pitchFamily="18" charset="0"/>
              </a:rPr>
              <a:t>Keputusan</a:t>
            </a:r>
            <a:r>
              <a:rPr lang="en-US" sz="2400" dirty="0" smtClean="0">
                <a:latin typeface="Bell MT" pitchFamily="18" charset="0"/>
              </a:rPr>
              <a:t> yang </a:t>
            </a:r>
            <a:r>
              <a:rPr lang="en-US" sz="2400" dirty="0" err="1" smtClean="0">
                <a:latin typeface="Bell MT" pitchFamily="18" charset="0"/>
              </a:rPr>
              <a:t>diambil</a:t>
            </a:r>
            <a:r>
              <a:rPr lang="en-US" sz="2400" dirty="0" smtClean="0">
                <a:latin typeface="Bell MT" pitchFamily="18" charset="0"/>
              </a:rPr>
              <a:t> </a:t>
            </a:r>
            <a:r>
              <a:rPr lang="en-US" sz="2400" dirty="0" err="1" smtClean="0">
                <a:latin typeface="Bell MT" pitchFamily="18" charset="0"/>
              </a:rPr>
              <a:t>tidak</a:t>
            </a:r>
            <a:r>
              <a:rPr lang="en-US" sz="2400" dirty="0" smtClean="0">
                <a:latin typeface="Bell MT" pitchFamily="18" charset="0"/>
              </a:rPr>
              <a:t> </a:t>
            </a:r>
            <a:r>
              <a:rPr lang="en-US" sz="2400" dirty="0" err="1" smtClean="0">
                <a:latin typeface="Bell MT" pitchFamily="18" charset="0"/>
              </a:rPr>
              <a:t>disertai</a:t>
            </a:r>
            <a:r>
              <a:rPr lang="en-US" sz="2400" dirty="0" smtClean="0">
                <a:latin typeface="Bell MT" pitchFamily="18" charset="0"/>
              </a:rPr>
              <a:t> </a:t>
            </a:r>
            <a:r>
              <a:rPr lang="en-US" sz="2400" dirty="0" err="1" smtClean="0">
                <a:latin typeface="Bell MT" pitchFamily="18" charset="0"/>
              </a:rPr>
              <a:t>dengan</a:t>
            </a:r>
            <a:r>
              <a:rPr lang="en-US" sz="2400" dirty="0" smtClean="0">
                <a:latin typeface="Bell MT" pitchFamily="18" charset="0"/>
              </a:rPr>
              <a:t> </a:t>
            </a:r>
            <a:r>
              <a:rPr lang="en-US" sz="2400" dirty="0" err="1" smtClean="0">
                <a:latin typeface="Bell MT" pitchFamily="18" charset="0"/>
              </a:rPr>
              <a:t>usaha</a:t>
            </a:r>
            <a:r>
              <a:rPr lang="en-US" sz="2400" dirty="0" smtClean="0">
                <a:latin typeface="Bell MT" pitchFamily="18" charset="0"/>
              </a:rPr>
              <a:t> yang </a:t>
            </a:r>
            <a:r>
              <a:rPr lang="en-US" sz="2400" dirty="0" err="1" smtClean="0">
                <a:latin typeface="Bell MT" pitchFamily="18" charset="0"/>
              </a:rPr>
              <a:t>cukup</a:t>
            </a:r>
            <a:r>
              <a:rPr lang="en-US" sz="2400" dirty="0" smtClean="0">
                <a:latin typeface="Bell MT" pitchFamily="18" charset="0"/>
              </a:rPr>
              <a:t> </a:t>
            </a:r>
            <a:r>
              <a:rPr lang="en-US" sz="2400" dirty="0" err="1" smtClean="0">
                <a:latin typeface="Bell MT" pitchFamily="18" charset="0"/>
              </a:rPr>
              <a:t>untuk</a:t>
            </a:r>
            <a:r>
              <a:rPr lang="en-US" sz="2400" dirty="0" smtClean="0">
                <a:latin typeface="Bell MT" pitchFamily="18" charset="0"/>
              </a:rPr>
              <a:t> </a:t>
            </a:r>
            <a:r>
              <a:rPr lang="en-US" sz="2400" dirty="0" err="1" smtClean="0">
                <a:latin typeface="Bell MT" pitchFamily="18" charset="0"/>
              </a:rPr>
              <a:t>mencari</a:t>
            </a:r>
            <a:r>
              <a:rPr lang="en-US" sz="2400" dirty="0" smtClean="0">
                <a:latin typeface="Bell MT" pitchFamily="18" charset="0"/>
              </a:rPr>
              <a:t> </a:t>
            </a:r>
            <a:r>
              <a:rPr lang="en-US" sz="2400" dirty="0" err="1" smtClean="0">
                <a:latin typeface="Bell MT" pitchFamily="18" charset="0"/>
              </a:rPr>
              <a:t>informasi</a:t>
            </a:r>
            <a:r>
              <a:rPr lang="en-US" sz="2400" dirty="0" smtClean="0">
                <a:latin typeface="Bell MT" pitchFamily="18" charset="0"/>
              </a:rPr>
              <a:t> </a:t>
            </a:r>
            <a:r>
              <a:rPr lang="en-US" sz="2400" dirty="0" err="1" smtClean="0">
                <a:latin typeface="Bell MT" pitchFamily="18" charset="0"/>
              </a:rPr>
              <a:t>dan</a:t>
            </a:r>
            <a:r>
              <a:rPr lang="en-US" sz="2400" dirty="0" smtClean="0">
                <a:latin typeface="Bell MT" pitchFamily="18" charset="0"/>
              </a:rPr>
              <a:t> </a:t>
            </a:r>
            <a:r>
              <a:rPr lang="en-US" sz="2400" dirty="0" err="1" smtClean="0">
                <a:latin typeface="Bell MT" pitchFamily="18" charset="0"/>
              </a:rPr>
              <a:t>menentukan</a:t>
            </a:r>
            <a:r>
              <a:rPr lang="en-US" sz="2400" dirty="0" smtClean="0">
                <a:latin typeface="Bell MT" pitchFamily="18" charset="0"/>
              </a:rPr>
              <a:t> </a:t>
            </a:r>
            <a:r>
              <a:rPr lang="en-US" sz="2400" dirty="0" err="1" smtClean="0">
                <a:latin typeface="Bell MT" pitchFamily="18" charset="0"/>
              </a:rPr>
              <a:t>alternatif</a:t>
            </a:r>
            <a:r>
              <a:rPr lang="en-US" sz="2400" dirty="0" smtClean="0">
                <a:latin typeface="Bell MT" pitchFamily="18" charset="0"/>
              </a:rPr>
              <a:t>. </a:t>
            </a:r>
            <a:r>
              <a:rPr lang="en-US" sz="2400" dirty="0" err="1" smtClean="0">
                <a:latin typeface="Bell MT" pitchFamily="18" charset="0"/>
              </a:rPr>
              <a:t>Pemecahan</a:t>
            </a:r>
            <a:r>
              <a:rPr lang="en-US" sz="2400" dirty="0" smtClean="0">
                <a:latin typeface="Bell MT" pitchFamily="18" charset="0"/>
              </a:rPr>
              <a:t> </a:t>
            </a:r>
            <a:r>
              <a:rPr lang="en-US" sz="2400" dirty="0" err="1" smtClean="0">
                <a:latin typeface="Bell MT" pitchFamily="18" charset="0"/>
              </a:rPr>
              <a:t>masalah</a:t>
            </a:r>
            <a:r>
              <a:rPr lang="en-US" sz="2400" dirty="0" smtClean="0">
                <a:latin typeface="Bell MT" pitchFamily="18" charset="0"/>
              </a:rPr>
              <a:t> </a:t>
            </a:r>
            <a:r>
              <a:rPr lang="en-US" sz="2400" dirty="0" err="1" smtClean="0">
                <a:latin typeface="Bell MT" pitchFamily="18" charset="0"/>
              </a:rPr>
              <a:t>dengan</a:t>
            </a:r>
            <a:r>
              <a:rPr lang="en-US" sz="2400" dirty="0" smtClean="0">
                <a:latin typeface="Bell MT" pitchFamily="18" charset="0"/>
              </a:rPr>
              <a:t> </a:t>
            </a:r>
            <a:r>
              <a:rPr lang="en-US" sz="2400" dirty="0" err="1" smtClean="0">
                <a:latin typeface="Bell MT" pitchFamily="18" charset="0"/>
              </a:rPr>
              <a:t>proses</a:t>
            </a:r>
            <a:r>
              <a:rPr lang="en-US" sz="2400" dirty="0" smtClean="0">
                <a:latin typeface="Bell MT" pitchFamily="18" charset="0"/>
              </a:rPr>
              <a:t> yang </a:t>
            </a:r>
            <a:r>
              <a:rPr lang="en-US" sz="2400" dirty="0" err="1" smtClean="0">
                <a:latin typeface="Bell MT" pitchFamily="18" charset="0"/>
              </a:rPr>
              <a:t>tidak</a:t>
            </a:r>
            <a:r>
              <a:rPr lang="en-US" sz="2400" dirty="0" smtClean="0">
                <a:latin typeface="Bell MT" pitchFamily="18" charset="0"/>
              </a:rPr>
              <a:t> </a:t>
            </a:r>
            <a:r>
              <a:rPr lang="en-US" sz="2400" dirty="0" err="1" smtClean="0">
                <a:latin typeface="Bell MT" pitchFamily="18" charset="0"/>
              </a:rPr>
              <a:t>berbelit-belit</a:t>
            </a:r>
            <a:r>
              <a:rPr lang="en-US" sz="2400" dirty="0" smtClean="0">
                <a:latin typeface="Bell MT" pitchFamily="18" charset="0"/>
              </a:rPr>
              <a:t> (</a:t>
            </a:r>
            <a:r>
              <a:rPr lang="en-US" sz="2400" dirty="0" err="1" smtClean="0">
                <a:latin typeface="Bell MT" pitchFamily="18" charset="0"/>
              </a:rPr>
              <a:t>terbatas</a:t>
            </a:r>
            <a:r>
              <a:rPr lang="en-US" sz="2400" dirty="0" smtClean="0">
                <a:latin typeface="Bell MT" pitchFamily="18" charset="0"/>
              </a:rPr>
              <a:t>).</a:t>
            </a:r>
          </a:p>
          <a:p>
            <a:pPr marL="361950" algn="just" eaLnBrk="1" fontAlgn="auto" hangingPunct="1">
              <a:lnSpc>
                <a:spcPct val="150000"/>
              </a:lnSpc>
              <a:spcBef>
                <a:spcPts val="0"/>
              </a:spcBef>
              <a:spcAft>
                <a:spcPts val="0"/>
              </a:spcAft>
              <a:buClr>
                <a:srgbClr val="FF0000"/>
              </a:buClr>
              <a:buFont typeface="+mj-lt"/>
              <a:buAutoNum type="arabicParenR" startAt="2"/>
              <a:defRPr/>
            </a:pPr>
            <a:r>
              <a:rPr lang="en-US" sz="2400" i="1" dirty="0" err="1" smtClean="0">
                <a:latin typeface="Bell MT" pitchFamily="18" charset="0"/>
              </a:rPr>
              <a:t>Pemecahan</a:t>
            </a:r>
            <a:r>
              <a:rPr lang="en-US" sz="2400" i="1" dirty="0" smtClean="0">
                <a:latin typeface="Bell MT" pitchFamily="18" charset="0"/>
              </a:rPr>
              <a:t> </a:t>
            </a:r>
            <a:r>
              <a:rPr lang="en-US" sz="2400" i="1" dirty="0" err="1" smtClean="0">
                <a:latin typeface="Bell MT" pitchFamily="18" charset="0"/>
              </a:rPr>
              <a:t>masalah</a:t>
            </a:r>
            <a:r>
              <a:rPr lang="en-US" sz="2400" i="1" dirty="0" smtClean="0">
                <a:latin typeface="Bell MT" pitchFamily="18" charset="0"/>
              </a:rPr>
              <a:t> </a:t>
            </a:r>
            <a:r>
              <a:rPr lang="en-US" sz="2400" i="1" dirty="0" err="1" smtClean="0">
                <a:latin typeface="Bell MT" pitchFamily="18" charset="0"/>
              </a:rPr>
              <a:t>ini</a:t>
            </a:r>
            <a:r>
              <a:rPr lang="en-US" sz="2400" i="1" dirty="0" smtClean="0">
                <a:latin typeface="Bell MT" pitchFamily="18" charset="0"/>
              </a:rPr>
              <a:t> </a:t>
            </a:r>
            <a:r>
              <a:rPr lang="en-US" sz="2400" i="1" dirty="0" err="1" smtClean="0">
                <a:latin typeface="Bell MT" pitchFamily="18" charset="0"/>
              </a:rPr>
              <a:t>menyebabkan</a:t>
            </a:r>
            <a:r>
              <a:rPr lang="en-US" sz="2400" i="1" dirty="0" smtClean="0">
                <a:latin typeface="Bell MT" pitchFamily="18" charset="0"/>
              </a:rPr>
              <a:t> </a:t>
            </a:r>
            <a:r>
              <a:rPr lang="en-US" sz="2400" i="1" dirty="0" err="1" smtClean="0">
                <a:latin typeface="Bell MT" pitchFamily="18" charset="0"/>
              </a:rPr>
              <a:t>seseorang</a:t>
            </a:r>
            <a:r>
              <a:rPr lang="en-US" sz="2400" i="1" dirty="0" smtClean="0">
                <a:latin typeface="Bell MT" pitchFamily="18" charset="0"/>
              </a:rPr>
              <a:t> </a:t>
            </a:r>
            <a:r>
              <a:rPr lang="en-US" sz="2400" i="1" dirty="0" err="1" smtClean="0">
                <a:latin typeface="Bell MT" pitchFamily="18" charset="0"/>
              </a:rPr>
              <a:t>tidak</a:t>
            </a:r>
            <a:r>
              <a:rPr lang="en-US" sz="2400" i="1" dirty="0" smtClean="0">
                <a:latin typeface="Bell MT" pitchFamily="18" charset="0"/>
              </a:rPr>
              <a:t> </a:t>
            </a:r>
            <a:r>
              <a:rPr lang="en-US" sz="2400" i="1" dirty="0" err="1" smtClean="0">
                <a:latin typeface="Bell MT" pitchFamily="18" charset="0"/>
              </a:rPr>
              <a:t>peduli</a:t>
            </a:r>
            <a:r>
              <a:rPr lang="en-US" sz="2400" i="1" dirty="0" smtClean="0">
                <a:latin typeface="Bell MT" pitchFamily="18" charset="0"/>
              </a:rPr>
              <a:t> </a:t>
            </a:r>
            <a:r>
              <a:rPr lang="en-US" sz="2400" i="1" dirty="0" err="1" smtClean="0">
                <a:latin typeface="Bell MT" pitchFamily="18" charset="0"/>
              </a:rPr>
              <a:t>dgn</a:t>
            </a:r>
            <a:r>
              <a:rPr lang="en-US" sz="2400" i="1" dirty="0" smtClean="0">
                <a:latin typeface="Bell MT" pitchFamily="18" charset="0"/>
              </a:rPr>
              <a:t> </a:t>
            </a:r>
            <a:r>
              <a:rPr lang="en-US" sz="2400" i="1" dirty="0" err="1" smtClean="0">
                <a:latin typeface="Bell MT" pitchFamily="18" charset="0"/>
              </a:rPr>
              <a:t>ada</a:t>
            </a:r>
            <a:r>
              <a:rPr lang="en-US" sz="2400" i="1" dirty="0" smtClean="0">
                <a:latin typeface="Bell MT" pitchFamily="18" charset="0"/>
              </a:rPr>
              <a:t> </a:t>
            </a:r>
            <a:r>
              <a:rPr lang="en-US" sz="2400" i="1" dirty="0" err="1" smtClean="0">
                <a:latin typeface="Bell MT" pitchFamily="18" charset="0"/>
              </a:rPr>
              <a:t>tidaknya</a:t>
            </a:r>
            <a:r>
              <a:rPr lang="en-US" sz="2400" i="1" dirty="0" smtClean="0">
                <a:latin typeface="Bell MT" pitchFamily="18" charset="0"/>
              </a:rPr>
              <a:t> </a:t>
            </a:r>
            <a:r>
              <a:rPr lang="en-US" sz="2400" i="1" dirty="0" err="1" smtClean="0">
                <a:latin typeface="Bell MT" pitchFamily="18" charset="0"/>
              </a:rPr>
              <a:t>informasi</a:t>
            </a:r>
            <a:r>
              <a:rPr lang="en-US" sz="2400" dirty="0" smtClean="0">
                <a:latin typeface="Bell MT" pitchFamily="18" charset="0"/>
              </a:rPr>
              <a:t> </a:t>
            </a:r>
            <a:r>
              <a:rPr lang="en-US" sz="2400" dirty="0" err="1" smtClean="0">
                <a:latin typeface="Bell MT" pitchFamily="18" charset="0"/>
              </a:rPr>
              <a:t>dgn</a:t>
            </a:r>
            <a:r>
              <a:rPr lang="en-US" sz="2400" dirty="0" smtClean="0">
                <a:latin typeface="Bell MT" pitchFamily="18" charset="0"/>
              </a:rPr>
              <a:t> </a:t>
            </a:r>
            <a:r>
              <a:rPr lang="en-US" sz="2400" dirty="0" err="1" smtClean="0">
                <a:latin typeface="Bell MT" pitchFamily="18" charset="0"/>
              </a:rPr>
              <a:t>menggunakan</a:t>
            </a:r>
            <a:r>
              <a:rPr lang="en-US" sz="2400" dirty="0" smtClean="0">
                <a:latin typeface="Bell MT" pitchFamily="18" charset="0"/>
              </a:rPr>
              <a:t> </a:t>
            </a:r>
            <a:r>
              <a:rPr lang="en-US" sz="2400" dirty="0" err="1" smtClean="0">
                <a:latin typeface="Bell MT" pitchFamily="18" charset="0"/>
              </a:rPr>
              <a:t>kriteria</a:t>
            </a:r>
            <a:r>
              <a:rPr lang="en-US" sz="2400" dirty="0" smtClean="0">
                <a:latin typeface="Bell MT" pitchFamily="18" charset="0"/>
              </a:rPr>
              <a:t> </a:t>
            </a:r>
            <a:r>
              <a:rPr lang="en-US" sz="2400" dirty="0" err="1" smtClean="0">
                <a:latin typeface="Bell MT" pitchFamily="18" charset="0"/>
              </a:rPr>
              <a:t>yg</a:t>
            </a:r>
            <a:r>
              <a:rPr lang="en-US" sz="2400" dirty="0" smtClean="0">
                <a:latin typeface="Bell MT" pitchFamily="18" charset="0"/>
              </a:rPr>
              <a:t> </a:t>
            </a:r>
            <a:r>
              <a:rPr lang="en-US" sz="2400" dirty="0" err="1" smtClean="0">
                <a:latin typeface="Bell MT" pitchFamily="18" charset="0"/>
              </a:rPr>
              <a:t>kurang</a:t>
            </a:r>
            <a:r>
              <a:rPr lang="en-US" sz="2400" dirty="0" smtClean="0">
                <a:latin typeface="Bell MT" pitchFamily="18" charset="0"/>
              </a:rPr>
              <a:t> </a:t>
            </a:r>
            <a:r>
              <a:rPr lang="en-US" sz="2400" dirty="0" err="1" smtClean="0">
                <a:latin typeface="Bell MT" pitchFamily="18" charset="0"/>
              </a:rPr>
              <a:t>lebih</a:t>
            </a:r>
            <a:r>
              <a:rPr lang="en-US" sz="2400" dirty="0" smtClean="0">
                <a:latin typeface="Bell MT" pitchFamily="18" charset="0"/>
              </a:rPr>
              <a:t> </a:t>
            </a:r>
            <a:r>
              <a:rPr lang="en-US" sz="2400" dirty="0" err="1" smtClean="0">
                <a:latin typeface="Bell MT" pitchFamily="18" charset="0"/>
              </a:rPr>
              <a:t>sudah</a:t>
            </a:r>
            <a:r>
              <a:rPr lang="en-US" sz="2400" dirty="0" smtClean="0">
                <a:latin typeface="Bell MT" pitchFamily="18" charset="0"/>
              </a:rPr>
              <a:t> </a:t>
            </a:r>
            <a:r>
              <a:rPr lang="en-US" sz="2400" dirty="0" err="1" smtClean="0">
                <a:latin typeface="Bell MT" pitchFamily="18" charset="0"/>
              </a:rPr>
              <a:t>terbentuk</a:t>
            </a:r>
            <a:r>
              <a:rPr lang="en-US" sz="2400" dirty="0" smtClean="0">
                <a:latin typeface="Bell MT" pitchFamily="18" charset="0"/>
              </a:rPr>
              <a:t>, </a:t>
            </a:r>
            <a:r>
              <a:rPr lang="en-US" sz="2400" dirty="0" err="1" smtClean="0">
                <a:latin typeface="Bell MT" pitchFamily="18" charset="0"/>
              </a:rPr>
              <a:t>untuk</a:t>
            </a:r>
            <a:r>
              <a:rPr lang="en-US" sz="2400" dirty="0" smtClean="0">
                <a:latin typeface="Bell MT" pitchFamily="18" charset="0"/>
              </a:rPr>
              <a:t> </a:t>
            </a:r>
            <a:r>
              <a:rPr lang="en-US" sz="2400" dirty="0" err="1" smtClean="0">
                <a:latin typeface="Bell MT" pitchFamily="18" charset="0"/>
              </a:rPr>
              <a:t>mengevaluasi</a:t>
            </a:r>
            <a:r>
              <a:rPr lang="en-US" sz="2400" dirty="0" smtClean="0">
                <a:latin typeface="Bell MT" pitchFamily="18" charset="0"/>
              </a:rPr>
              <a:t> </a:t>
            </a:r>
            <a:r>
              <a:rPr lang="en-US" sz="2400" dirty="0" err="1" smtClean="0">
                <a:latin typeface="Bell MT" pitchFamily="18" charset="0"/>
              </a:rPr>
              <a:t>kategori</a:t>
            </a:r>
            <a:r>
              <a:rPr lang="en-US" sz="2400" dirty="0" smtClean="0">
                <a:latin typeface="Bell MT" pitchFamily="18" charset="0"/>
              </a:rPr>
              <a:t> </a:t>
            </a:r>
            <a:r>
              <a:rPr lang="en-US" sz="2400" dirty="0" err="1" smtClean="0">
                <a:latin typeface="Bell MT" pitchFamily="18" charset="0"/>
              </a:rPr>
              <a:t>produk</a:t>
            </a:r>
            <a:r>
              <a:rPr lang="en-US" sz="2400" dirty="0" smtClean="0">
                <a:latin typeface="Bell MT" pitchFamily="18" charset="0"/>
              </a:rPr>
              <a:t> &amp; </a:t>
            </a:r>
            <a:r>
              <a:rPr lang="en-US" sz="2400" dirty="0" err="1" smtClean="0">
                <a:latin typeface="Bell MT" pitchFamily="18" charset="0"/>
              </a:rPr>
              <a:t>mereknya</a:t>
            </a:r>
            <a:r>
              <a:rPr lang="en-US" sz="2400" dirty="0" smtClean="0">
                <a:latin typeface="Bell MT" pitchFamily="18" charset="0"/>
              </a:rPr>
              <a:t>. </a:t>
            </a:r>
          </a:p>
          <a:p>
            <a:pPr marL="361950" algn="just" eaLnBrk="1" fontAlgn="auto" hangingPunct="1">
              <a:lnSpc>
                <a:spcPct val="150000"/>
              </a:lnSpc>
              <a:spcBef>
                <a:spcPts val="0"/>
              </a:spcBef>
              <a:spcAft>
                <a:spcPts val="0"/>
              </a:spcAft>
              <a:buClr>
                <a:srgbClr val="FF0000"/>
              </a:buClr>
              <a:buFont typeface="+mj-lt"/>
              <a:buAutoNum type="arabicParenR" startAt="2"/>
              <a:defRPr/>
            </a:pPr>
            <a:r>
              <a:rPr lang="en-US" sz="2400" i="1" dirty="0" err="1" smtClean="0">
                <a:latin typeface="Bell MT" pitchFamily="18" charset="0"/>
              </a:rPr>
              <a:t>Pemecahan</a:t>
            </a:r>
            <a:r>
              <a:rPr lang="en-US" sz="2400" i="1" dirty="0" smtClean="0">
                <a:latin typeface="Bell MT" pitchFamily="18" charset="0"/>
              </a:rPr>
              <a:t> </a:t>
            </a:r>
            <a:r>
              <a:rPr lang="en-US" sz="2400" i="1" dirty="0" err="1" smtClean="0">
                <a:latin typeface="Bell MT" pitchFamily="18" charset="0"/>
              </a:rPr>
              <a:t>masalah</a:t>
            </a:r>
            <a:r>
              <a:rPr lang="en-US" sz="2400" i="1" dirty="0" smtClean="0">
                <a:latin typeface="Bell MT" pitchFamily="18" charset="0"/>
              </a:rPr>
              <a:t> </a:t>
            </a:r>
            <a:r>
              <a:rPr lang="en-US" sz="2400" i="1" dirty="0" err="1" smtClean="0">
                <a:latin typeface="Bell MT" pitchFamily="18" charset="0"/>
              </a:rPr>
              <a:t>yg</a:t>
            </a:r>
            <a:r>
              <a:rPr lang="en-US" sz="2400" i="1" dirty="0" smtClean="0">
                <a:latin typeface="Bell MT" pitchFamily="18" charset="0"/>
              </a:rPr>
              <a:t> </a:t>
            </a:r>
            <a:r>
              <a:rPr lang="en-US" sz="2400" i="1" dirty="0" err="1" smtClean="0">
                <a:latin typeface="Bell MT" pitchFamily="18" charset="0"/>
              </a:rPr>
              <a:t>dilakukan</a:t>
            </a:r>
            <a:r>
              <a:rPr lang="en-US" sz="2400" i="1" dirty="0" smtClean="0">
                <a:latin typeface="Bell MT" pitchFamily="18" charset="0"/>
              </a:rPr>
              <a:t> </a:t>
            </a:r>
            <a:r>
              <a:rPr lang="en-US" sz="2400" i="1" dirty="0" err="1" smtClean="0">
                <a:latin typeface="Bell MT" pitchFamily="18" charset="0"/>
              </a:rPr>
              <a:t>dengan</a:t>
            </a:r>
            <a:r>
              <a:rPr lang="en-US" sz="2400" i="1" dirty="0" smtClean="0">
                <a:latin typeface="Bell MT" pitchFamily="18" charset="0"/>
              </a:rPr>
              <a:t> </a:t>
            </a:r>
            <a:r>
              <a:rPr lang="en-US" sz="2400" i="1" dirty="0" err="1" smtClean="0">
                <a:latin typeface="Bell MT" pitchFamily="18" charset="0"/>
              </a:rPr>
              <a:t>upaya</a:t>
            </a:r>
            <a:r>
              <a:rPr lang="en-US" sz="2400" i="1" dirty="0" smtClean="0">
                <a:latin typeface="Bell MT" pitchFamily="18" charset="0"/>
              </a:rPr>
              <a:t> yang </a:t>
            </a:r>
            <a:r>
              <a:rPr lang="en-US" sz="2400" i="1" dirty="0" err="1" smtClean="0">
                <a:latin typeface="Bell MT" pitchFamily="18" charset="0"/>
              </a:rPr>
              <a:t>lebih</a:t>
            </a:r>
            <a:r>
              <a:rPr lang="en-US" sz="2400" i="1" dirty="0" smtClean="0">
                <a:latin typeface="Bell MT" pitchFamily="18" charset="0"/>
              </a:rPr>
              <a:t> </a:t>
            </a:r>
            <a:r>
              <a:rPr lang="en-US" sz="2400" i="1" dirty="0" err="1" smtClean="0">
                <a:latin typeface="Bell MT" pitchFamily="18" charset="0"/>
              </a:rPr>
              <a:t>berhati-hati</a:t>
            </a:r>
            <a:r>
              <a:rPr lang="en-US" sz="2400" i="1" dirty="0" smtClean="0">
                <a:latin typeface="Bell MT" pitchFamily="18" charset="0"/>
              </a:rPr>
              <a:t> </a:t>
            </a:r>
            <a:r>
              <a:rPr lang="en-US" sz="2400" i="1" dirty="0" err="1" smtClean="0">
                <a:latin typeface="Bell MT" pitchFamily="18" charset="0"/>
              </a:rPr>
              <a:t>dan</a:t>
            </a:r>
            <a:r>
              <a:rPr lang="en-US" sz="2400" i="1" dirty="0" smtClean="0">
                <a:latin typeface="Bell MT" pitchFamily="18" charset="0"/>
              </a:rPr>
              <a:t> </a:t>
            </a:r>
            <a:r>
              <a:rPr lang="en-US" sz="2400" i="1" dirty="0" err="1" smtClean="0">
                <a:latin typeface="Bell MT" pitchFamily="18" charset="0"/>
              </a:rPr>
              <a:t>penuh</a:t>
            </a:r>
            <a:r>
              <a:rPr lang="en-US" sz="2400" i="1" dirty="0" smtClean="0">
                <a:latin typeface="Bell MT" pitchFamily="18" charset="0"/>
              </a:rPr>
              <a:t> </a:t>
            </a:r>
            <a:r>
              <a:rPr lang="en-US" sz="2400" i="1" dirty="0" err="1" smtClean="0">
                <a:latin typeface="Bell MT" pitchFamily="18" charset="0"/>
              </a:rPr>
              <a:t>pertimbangan</a:t>
            </a:r>
            <a:r>
              <a:rPr lang="en-US" sz="2400" i="1" dirty="0" smtClean="0">
                <a:latin typeface="Bell MT" pitchFamily="18" charset="0"/>
              </a:rPr>
              <a:t> (</a:t>
            </a:r>
            <a:r>
              <a:rPr lang="en-US" sz="2400" i="1" dirty="0" err="1" smtClean="0">
                <a:latin typeface="Bell MT" pitchFamily="18" charset="0"/>
              </a:rPr>
              <a:t>pemecahan</a:t>
            </a:r>
            <a:r>
              <a:rPr lang="en-US" sz="2400" i="1" dirty="0" smtClean="0">
                <a:latin typeface="Bell MT" pitchFamily="18" charset="0"/>
              </a:rPr>
              <a:t> </a:t>
            </a:r>
            <a:r>
              <a:rPr lang="en-US" sz="2400" i="1" dirty="0" err="1" smtClean="0">
                <a:latin typeface="Bell MT" pitchFamily="18" charset="0"/>
              </a:rPr>
              <a:t>masalah</a:t>
            </a:r>
            <a:r>
              <a:rPr lang="en-US" sz="2400" i="1" dirty="0" smtClean="0">
                <a:latin typeface="Bell MT" pitchFamily="18" charset="0"/>
              </a:rPr>
              <a:t> yang </a:t>
            </a:r>
            <a:r>
              <a:rPr lang="en-US" sz="2400" i="1" dirty="0" err="1" smtClean="0">
                <a:latin typeface="Bell MT" pitchFamily="18" charset="0"/>
              </a:rPr>
              <a:t>intensif</a:t>
            </a:r>
            <a:r>
              <a:rPr lang="en-US" sz="2400" i="1" dirty="0" smtClean="0">
                <a:latin typeface="Bell MT" pitchFamily="18" charset="0"/>
              </a:rPr>
              <a:t>).  </a:t>
            </a:r>
            <a:r>
              <a:rPr lang="en-US" sz="2400" dirty="0" smtClean="0">
                <a:latin typeface="Bell MT" pitchFamily="18" charset="0"/>
              </a:rPr>
              <a:t>Di </a:t>
            </a:r>
            <a:r>
              <a:rPr lang="en-US" sz="2400" dirty="0" err="1" smtClean="0">
                <a:latin typeface="Bell MT" pitchFamily="18" charset="0"/>
              </a:rPr>
              <a:t>tingkat</a:t>
            </a:r>
            <a:r>
              <a:rPr lang="en-US" sz="2400" dirty="0" smtClean="0">
                <a:latin typeface="Bell MT" pitchFamily="18" charset="0"/>
              </a:rPr>
              <a:t> </a:t>
            </a:r>
            <a:r>
              <a:rPr lang="en-US" sz="2400" dirty="0" err="1" smtClean="0">
                <a:latin typeface="Bell MT" pitchFamily="18" charset="0"/>
              </a:rPr>
              <a:t>ini</a:t>
            </a:r>
            <a:r>
              <a:rPr lang="en-US" sz="2400" dirty="0" smtClean="0">
                <a:latin typeface="Bell MT" pitchFamily="18" charset="0"/>
              </a:rPr>
              <a:t> </a:t>
            </a:r>
            <a:r>
              <a:rPr lang="en-US" sz="2400" dirty="0" err="1" smtClean="0">
                <a:latin typeface="Bell MT" pitchFamily="18" charset="0"/>
              </a:rPr>
              <a:t>konsumen</a:t>
            </a:r>
            <a:r>
              <a:rPr lang="en-US" sz="2400" dirty="0" smtClean="0">
                <a:latin typeface="Bell MT" pitchFamily="18" charset="0"/>
              </a:rPr>
              <a:t> </a:t>
            </a:r>
            <a:r>
              <a:rPr lang="en-US" sz="2400" dirty="0" err="1" smtClean="0">
                <a:latin typeface="Bell MT" pitchFamily="18" charset="0"/>
              </a:rPr>
              <a:t>memerlukan</a:t>
            </a:r>
            <a:r>
              <a:rPr lang="en-US" sz="2400" dirty="0" smtClean="0">
                <a:latin typeface="Bell MT" pitchFamily="18" charset="0"/>
              </a:rPr>
              <a:t> </a:t>
            </a:r>
            <a:r>
              <a:rPr lang="en-US" sz="2400" dirty="0" err="1" smtClean="0">
                <a:latin typeface="Bell MT" pitchFamily="18" charset="0"/>
              </a:rPr>
              <a:t>informasi</a:t>
            </a:r>
            <a:r>
              <a:rPr lang="en-US" sz="2400" dirty="0" smtClean="0">
                <a:latin typeface="Bell MT" pitchFamily="18" charset="0"/>
              </a:rPr>
              <a:t> yang relative </a:t>
            </a:r>
            <a:r>
              <a:rPr lang="en-US" sz="2400" dirty="0" err="1" smtClean="0">
                <a:latin typeface="Bell MT" pitchFamily="18" charset="0"/>
              </a:rPr>
              <a:t>lengkap</a:t>
            </a:r>
            <a:r>
              <a:rPr lang="en-US" sz="2400" dirty="0" smtClean="0">
                <a:latin typeface="Bell MT" pitchFamily="18" charset="0"/>
              </a:rPr>
              <a:t> </a:t>
            </a:r>
            <a:r>
              <a:rPr lang="en-US" sz="2400" dirty="0" err="1" smtClean="0">
                <a:latin typeface="Bell MT" pitchFamily="18" charset="0"/>
              </a:rPr>
              <a:t>untuk</a:t>
            </a:r>
            <a:r>
              <a:rPr lang="en-US" sz="2400" dirty="0" smtClean="0">
                <a:latin typeface="Bell MT" pitchFamily="18" charset="0"/>
              </a:rPr>
              <a:t> </a:t>
            </a:r>
            <a:r>
              <a:rPr lang="en-US" sz="2400" dirty="0" err="1" smtClean="0">
                <a:latin typeface="Bell MT" pitchFamily="18" charset="0"/>
              </a:rPr>
              <a:t>membentuk</a:t>
            </a:r>
            <a:r>
              <a:rPr lang="en-US" sz="2400" dirty="0" smtClean="0">
                <a:latin typeface="Bell MT" pitchFamily="18" charset="0"/>
              </a:rPr>
              <a:t> </a:t>
            </a:r>
            <a:r>
              <a:rPr lang="en-US" sz="2400" dirty="0" err="1" smtClean="0">
                <a:latin typeface="Bell MT" pitchFamily="18" charset="0"/>
              </a:rPr>
              <a:t>kriteria</a:t>
            </a:r>
            <a:r>
              <a:rPr lang="en-US" sz="2400" dirty="0" smtClean="0">
                <a:latin typeface="Bell MT" pitchFamily="18" charset="0"/>
              </a:rPr>
              <a:t> </a:t>
            </a:r>
            <a:r>
              <a:rPr lang="en-US" sz="2400" dirty="0" err="1" smtClean="0">
                <a:latin typeface="Bell MT" pitchFamily="18" charset="0"/>
              </a:rPr>
              <a:t>evaluasi</a:t>
            </a:r>
            <a:r>
              <a:rPr lang="en-US" sz="2400" dirty="0" smtClean="0">
                <a:latin typeface="Bell MT" pitchFamily="18" charset="0"/>
              </a:rPr>
              <a:t> </a:t>
            </a:r>
            <a:r>
              <a:rPr lang="en-US" sz="2400" dirty="0" err="1" smtClean="0">
                <a:latin typeface="Bell MT" pitchFamily="18" charset="0"/>
              </a:rPr>
              <a:t>dari</a:t>
            </a:r>
            <a:r>
              <a:rPr lang="en-US" sz="2400" dirty="0" smtClean="0">
                <a:latin typeface="Bell MT" pitchFamily="18" charset="0"/>
              </a:rPr>
              <a:t> </a:t>
            </a:r>
            <a:r>
              <a:rPr lang="en-US" sz="2400" dirty="0" err="1" smtClean="0">
                <a:latin typeface="Bell MT" pitchFamily="18" charset="0"/>
              </a:rPr>
              <a:t>kriteria</a:t>
            </a:r>
            <a:r>
              <a:rPr lang="en-US" sz="2400" dirty="0" smtClean="0">
                <a:latin typeface="Bell MT" pitchFamily="18" charset="0"/>
              </a:rPr>
              <a:t> yang </a:t>
            </a:r>
            <a:r>
              <a:rPr lang="en-US" sz="2400" dirty="0" err="1" smtClean="0">
                <a:latin typeface="Bell MT" pitchFamily="18" charset="0"/>
              </a:rPr>
              <a:t>baku</a:t>
            </a:r>
            <a:r>
              <a:rPr lang="en-US" sz="2400" dirty="0" smtClean="0">
                <a:latin typeface="Bell MT" pitchFamily="18" charset="0"/>
              </a:rPr>
              <a:t>. </a:t>
            </a:r>
            <a:endParaRPr lang="en-US" sz="2000" dirty="0">
              <a:latin typeface="Bell MT"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sz="3200" b="1" smtClean="0">
                <a:latin typeface="Agency FB" pitchFamily="34" charset="0"/>
              </a:rPr>
              <a:t>Aspek-Aspek  Pemilihan  Keputusan:</a:t>
            </a:r>
            <a:endParaRPr lang="en-US" sz="3200" smtClean="0">
              <a:latin typeface="Agency FB" pitchFamily="34" charset="0"/>
            </a:endParaRPr>
          </a:p>
        </p:txBody>
      </p:sp>
      <p:sp>
        <p:nvSpPr>
          <p:cNvPr id="3" name="Content Placeholder 2"/>
          <p:cNvSpPr>
            <a:spLocks noGrp="1"/>
          </p:cNvSpPr>
          <p:nvPr>
            <p:ph idx="1"/>
          </p:nvPr>
        </p:nvSpPr>
        <p:spPr>
          <a:xfrm>
            <a:off x="285750" y="1357313"/>
            <a:ext cx="8686800" cy="4722812"/>
          </a:xfrm>
        </p:spPr>
        <p:txBody>
          <a:bodyPr rtlCol="0">
            <a:normAutofit fontScale="85000" lnSpcReduction="20000"/>
          </a:bodyPr>
          <a:lstStyle/>
          <a:p>
            <a:pPr algn="just" eaLnBrk="1" fontAlgn="auto" hangingPunct="1">
              <a:lnSpc>
                <a:spcPct val="160000"/>
              </a:lnSpc>
              <a:spcBef>
                <a:spcPts val="0"/>
              </a:spcBef>
              <a:spcAft>
                <a:spcPts val="0"/>
              </a:spcAft>
              <a:buClr>
                <a:srgbClr val="0000CC"/>
              </a:buClr>
              <a:buFont typeface="Wingdings" pitchFamily="2" charset="2"/>
              <a:buChar char="Ø"/>
              <a:defRPr/>
            </a:pPr>
            <a:r>
              <a:rPr lang="en-US" dirty="0" err="1" smtClean="0">
                <a:latin typeface="Bell MT" pitchFamily="18" charset="0"/>
              </a:rPr>
              <a:t>Produk</a:t>
            </a:r>
            <a:r>
              <a:rPr lang="en-US" dirty="0" smtClean="0">
                <a:latin typeface="Bell MT" pitchFamily="18" charset="0"/>
              </a:rPr>
              <a:t> yang </a:t>
            </a:r>
            <a:r>
              <a:rPr lang="en-US" dirty="0" err="1" smtClean="0">
                <a:latin typeface="Bell MT" pitchFamily="18" charset="0"/>
              </a:rPr>
              <a:t>murah</a:t>
            </a:r>
            <a:r>
              <a:rPr lang="en-US" dirty="0" smtClean="0">
                <a:latin typeface="Bell MT" pitchFamily="18" charset="0"/>
              </a:rPr>
              <a:t> – </a:t>
            </a:r>
            <a:r>
              <a:rPr lang="en-US" dirty="0" err="1" smtClean="0">
                <a:latin typeface="Bell MT" pitchFamily="18" charset="0"/>
              </a:rPr>
              <a:t>Produk</a:t>
            </a:r>
            <a:r>
              <a:rPr lang="en-US" dirty="0" smtClean="0">
                <a:latin typeface="Bell MT" pitchFamily="18" charset="0"/>
              </a:rPr>
              <a:t> yang </a:t>
            </a:r>
            <a:r>
              <a:rPr lang="en-US" dirty="0" err="1" smtClean="0">
                <a:latin typeface="Bell MT" pitchFamily="18" charset="0"/>
              </a:rPr>
              <a:t>lebih</a:t>
            </a:r>
            <a:r>
              <a:rPr lang="en-US" dirty="0" smtClean="0">
                <a:latin typeface="Bell MT" pitchFamily="18" charset="0"/>
              </a:rPr>
              <a:t> </a:t>
            </a:r>
            <a:r>
              <a:rPr lang="en-US" dirty="0" err="1" smtClean="0">
                <a:latin typeface="Bell MT" pitchFamily="18" charset="0"/>
              </a:rPr>
              <a:t>mahal</a:t>
            </a:r>
            <a:endParaRPr lang="en-US" dirty="0" smtClean="0">
              <a:latin typeface="Bell MT" pitchFamily="18" charset="0"/>
            </a:endParaRPr>
          </a:p>
          <a:p>
            <a:pPr algn="just" eaLnBrk="1" fontAlgn="auto" hangingPunct="1">
              <a:lnSpc>
                <a:spcPct val="160000"/>
              </a:lnSpc>
              <a:spcBef>
                <a:spcPts val="0"/>
              </a:spcBef>
              <a:spcAft>
                <a:spcPts val="0"/>
              </a:spcAft>
              <a:buClr>
                <a:srgbClr val="0000CC"/>
              </a:buClr>
              <a:buFont typeface="Wingdings" pitchFamily="2" charset="2"/>
              <a:buChar char="Ø"/>
              <a:defRPr/>
            </a:pPr>
            <a:r>
              <a:rPr lang="en-US" dirty="0" err="1" smtClean="0">
                <a:latin typeface="Bell MT" pitchFamily="18" charset="0"/>
              </a:rPr>
              <a:t>Pembelian</a:t>
            </a:r>
            <a:r>
              <a:rPr lang="en-US" dirty="0" smtClean="0">
                <a:latin typeface="Bell MT" pitchFamily="18" charset="0"/>
              </a:rPr>
              <a:t> yang </a:t>
            </a:r>
            <a:r>
              <a:rPr lang="en-US" dirty="0" err="1" smtClean="0">
                <a:latin typeface="Bell MT" pitchFamily="18" charset="0"/>
              </a:rPr>
              <a:t>sering</a:t>
            </a:r>
            <a:r>
              <a:rPr lang="en-US" dirty="0" smtClean="0">
                <a:latin typeface="Bell MT" pitchFamily="18" charset="0"/>
              </a:rPr>
              <a:t> – </a:t>
            </a:r>
            <a:r>
              <a:rPr lang="en-US" dirty="0" err="1" smtClean="0">
                <a:latin typeface="Bell MT" pitchFamily="18" charset="0"/>
              </a:rPr>
              <a:t>Pembelian</a:t>
            </a:r>
            <a:r>
              <a:rPr lang="en-US" dirty="0" smtClean="0">
                <a:latin typeface="Bell MT" pitchFamily="18" charset="0"/>
              </a:rPr>
              <a:t> yang </a:t>
            </a:r>
            <a:r>
              <a:rPr lang="en-US" dirty="0" err="1" smtClean="0">
                <a:latin typeface="Bell MT" pitchFamily="18" charset="0"/>
              </a:rPr>
              <a:t>jarang</a:t>
            </a:r>
            <a:endParaRPr lang="en-US" dirty="0" smtClean="0">
              <a:latin typeface="Bell MT" pitchFamily="18" charset="0"/>
            </a:endParaRPr>
          </a:p>
          <a:p>
            <a:pPr algn="just" eaLnBrk="1" fontAlgn="auto" hangingPunct="1">
              <a:lnSpc>
                <a:spcPct val="160000"/>
              </a:lnSpc>
              <a:spcBef>
                <a:spcPts val="0"/>
              </a:spcBef>
              <a:spcAft>
                <a:spcPts val="0"/>
              </a:spcAft>
              <a:buClr>
                <a:srgbClr val="0000CC"/>
              </a:buClr>
              <a:buFont typeface="Wingdings" pitchFamily="2" charset="2"/>
              <a:buChar char="Ø"/>
              <a:defRPr/>
            </a:pPr>
            <a:r>
              <a:rPr lang="en-US" dirty="0" err="1" smtClean="0">
                <a:latin typeface="Bell MT" pitchFamily="18" charset="0"/>
              </a:rPr>
              <a:t>Keterlibatan</a:t>
            </a:r>
            <a:r>
              <a:rPr lang="en-US" dirty="0" smtClean="0">
                <a:latin typeface="Bell MT" pitchFamily="18" charset="0"/>
              </a:rPr>
              <a:t> </a:t>
            </a:r>
            <a:r>
              <a:rPr lang="en-US" dirty="0" err="1" smtClean="0">
                <a:latin typeface="Bell MT" pitchFamily="18" charset="0"/>
              </a:rPr>
              <a:t>rendah</a:t>
            </a:r>
            <a:r>
              <a:rPr lang="en-US" dirty="0" smtClean="0">
                <a:latin typeface="Bell MT" pitchFamily="18" charset="0"/>
              </a:rPr>
              <a:t> – </a:t>
            </a:r>
            <a:r>
              <a:rPr lang="en-US" dirty="0" err="1" smtClean="0">
                <a:latin typeface="Bell MT" pitchFamily="18" charset="0"/>
              </a:rPr>
              <a:t>Keterlibatan</a:t>
            </a:r>
            <a:r>
              <a:rPr lang="en-US" dirty="0" smtClean="0">
                <a:latin typeface="Bell MT" pitchFamily="18" charset="0"/>
              </a:rPr>
              <a:t> </a:t>
            </a:r>
            <a:r>
              <a:rPr lang="en-US" dirty="0" err="1" smtClean="0">
                <a:latin typeface="Bell MT" pitchFamily="18" charset="0"/>
              </a:rPr>
              <a:t>tinggi</a:t>
            </a:r>
            <a:r>
              <a:rPr lang="en-US" dirty="0" smtClean="0">
                <a:latin typeface="Bell MT" pitchFamily="18" charset="0"/>
              </a:rPr>
              <a:t> </a:t>
            </a:r>
          </a:p>
          <a:p>
            <a:pPr algn="just" eaLnBrk="1" fontAlgn="auto" hangingPunct="1">
              <a:lnSpc>
                <a:spcPct val="160000"/>
              </a:lnSpc>
              <a:spcBef>
                <a:spcPts val="0"/>
              </a:spcBef>
              <a:spcAft>
                <a:spcPts val="0"/>
              </a:spcAft>
              <a:buClr>
                <a:srgbClr val="0000CC"/>
              </a:buClr>
              <a:buFont typeface="Wingdings" pitchFamily="2" charset="2"/>
              <a:buChar char="Ø"/>
              <a:defRPr/>
            </a:pPr>
            <a:r>
              <a:rPr lang="en-US" dirty="0" err="1" smtClean="0">
                <a:latin typeface="Bell MT" pitchFamily="18" charset="0"/>
              </a:rPr>
              <a:t>Kelas</a:t>
            </a:r>
            <a:r>
              <a:rPr lang="en-US" dirty="0" smtClean="0">
                <a:latin typeface="Bell MT" pitchFamily="18" charset="0"/>
              </a:rPr>
              <a:t> </a:t>
            </a:r>
            <a:r>
              <a:rPr lang="en-US" dirty="0" err="1" smtClean="0">
                <a:latin typeface="Bell MT" pitchFamily="18" charset="0"/>
              </a:rPr>
              <a:t>produk</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merek</a:t>
            </a:r>
            <a:r>
              <a:rPr lang="en-US" dirty="0" smtClean="0">
                <a:latin typeface="Bell MT" pitchFamily="18" charset="0"/>
              </a:rPr>
              <a:t> </a:t>
            </a:r>
            <a:r>
              <a:rPr lang="en-US" dirty="0" err="1" smtClean="0">
                <a:latin typeface="Bell MT" pitchFamily="18" charset="0"/>
              </a:rPr>
              <a:t>kurang</a:t>
            </a:r>
            <a:r>
              <a:rPr lang="en-US" dirty="0" smtClean="0">
                <a:latin typeface="Bell MT" pitchFamily="18" charset="0"/>
              </a:rPr>
              <a:t> </a:t>
            </a:r>
            <a:r>
              <a:rPr lang="en-US" dirty="0" err="1" smtClean="0">
                <a:latin typeface="Bell MT" pitchFamily="18" charset="0"/>
              </a:rPr>
              <a:t>terkenal</a:t>
            </a:r>
            <a:r>
              <a:rPr lang="en-US" dirty="0" smtClean="0">
                <a:latin typeface="Bell MT" pitchFamily="18" charset="0"/>
              </a:rPr>
              <a:t>- </a:t>
            </a:r>
            <a:r>
              <a:rPr lang="en-US" dirty="0" err="1" smtClean="0">
                <a:latin typeface="Bell MT" pitchFamily="18" charset="0"/>
              </a:rPr>
              <a:t>Kelas</a:t>
            </a:r>
            <a:r>
              <a:rPr lang="en-US" dirty="0" smtClean="0">
                <a:latin typeface="Bell MT" pitchFamily="18" charset="0"/>
              </a:rPr>
              <a:t> </a:t>
            </a:r>
            <a:r>
              <a:rPr lang="en-US" dirty="0" err="1" smtClean="0">
                <a:latin typeface="Bell MT" pitchFamily="18" charset="0"/>
              </a:rPr>
              <a:t>produk</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merek</a:t>
            </a:r>
            <a:r>
              <a:rPr lang="en-US" dirty="0" smtClean="0">
                <a:latin typeface="Bell MT" pitchFamily="18" charset="0"/>
              </a:rPr>
              <a:t> </a:t>
            </a:r>
            <a:r>
              <a:rPr lang="en-US" dirty="0" err="1" smtClean="0">
                <a:latin typeface="Bell MT" pitchFamily="18" charset="0"/>
              </a:rPr>
              <a:t>terkenal</a:t>
            </a:r>
            <a:r>
              <a:rPr lang="en-US" dirty="0" smtClean="0">
                <a:latin typeface="Bell MT" pitchFamily="18" charset="0"/>
              </a:rPr>
              <a:t> </a:t>
            </a:r>
          </a:p>
          <a:p>
            <a:pPr algn="just" eaLnBrk="1" fontAlgn="auto" hangingPunct="1">
              <a:lnSpc>
                <a:spcPct val="160000"/>
              </a:lnSpc>
              <a:spcBef>
                <a:spcPts val="0"/>
              </a:spcBef>
              <a:spcAft>
                <a:spcPts val="0"/>
              </a:spcAft>
              <a:buClr>
                <a:srgbClr val="0000CC"/>
              </a:buClr>
              <a:buFont typeface="Wingdings" pitchFamily="2" charset="2"/>
              <a:buChar char="Ø"/>
              <a:defRPr/>
            </a:pPr>
            <a:r>
              <a:rPr lang="en-US" dirty="0" err="1" smtClean="0">
                <a:latin typeface="Bell MT" pitchFamily="18" charset="0"/>
              </a:rPr>
              <a:t>Pembelian</a:t>
            </a:r>
            <a:r>
              <a:rPr lang="en-US" dirty="0" smtClean="0">
                <a:latin typeface="Bell MT" pitchFamily="18" charset="0"/>
              </a:rPr>
              <a:t> </a:t>
            </a:r>
            <a:r>
              <a:rPr lang="en-US" dirty="0" err="1" smtClean="0">
                <a:latin typeface="Bell MT" pitchFamily="18" charset="0"/>
              </a:rPr>
              <a:t>dengan</a:t>
            </a:r>
            <a:r>
              <a:rPr lang="en-US" dirty="0" smtClean="0">
                <a:latin typeface="Bell MT" pitchFamily="18" charset="0"/>
              </a:rPr>
              <a:t> </a:t>
            </a:r>
            <a:r>
              <a:rPr lang="en-US" dirty="0" err="1" smtClean="0">
                <a:latin typeface="Bell MT" pitchFamily="18" charset="0"/>
              </a:rPr>
              <a:t>pertimbangan</a:t>
            </a:r>
            <a:r>
              <a:rPr lang="en-US" dirty="0" smtClean="0">
                <a:latin typeface="Bell MT" pitchFamily="18" charset="0"/>
              </a:rPr>
              <a:t> &amp; – </a:t>
            </a:r>
            <a:r>
              <a:rPr lang="en-US" dirty="0" err="1" smtClean="0">
                <a:latin typeface="Bell MT" pitchFamily="18" charset="0"/>
              </a:rPr>
              <a:t>Pembelian</a:t>
            </a:r>
            <a:r>
              <a:rPr lang="en-US" dirty="0" smtClean="0">
                <a:latin typeface="Bell MT" pitchFamily="18" charset="0"/>
              </a:rPr>
              <a:t> </a:t>
            </a:r>
            <a:r>
              <a:rPr lang="en-US" dirty="0" err="1" smtClean="0">
                <a:latin typeface="Bell MT" pitchFamily="18" charset="0"/>
              </a:rPr>
              <a:t>tanpa</a:t>
            </a:r>
            <a:r>
              <a:rPr lang="en-US" dirty="0" smtClean="0">
                <a:latin typeface="Bell MT" pitchFamily="18" charset="0"/>
              </a:rPr>
              <a:t>   </a:t>
            </a:r>
            <a:r>
              <a:rPr lang="en-US" dirty="0" err="1" smtClean="0">
                <a:latin typeface="Bell MT" pitchFamily="18" charset="0"/>
              </a:rPr>
              <a:t>pertimbangan</a:t>
            </a:r>
            <a:r>
              <a:rPr lang="en-US" dirty="0" smtClean="0">
                <a:latin typeface="Bell MT" pitchFamily="18" charset="0"/>
              </a:rPr>
              <a:t> </a:t>
            </a:r>
          </a:p>
          <a:p>
            <a:pPr algn="just" eaLnBrk="1" fontAlgn="auto" hangingPunct="1">
              <a:lnSpc>
                <a:spcPct val="160000"/>
              </a:lnSpc>
              <a:spcBef>
                <a:spcPts val="0"/>
              </a:spcBef>
              <a:spcAft>
                <a:spcPts val="0"/>
              </a:spcAft>
              <a:buClr>
                <a:srgbClr val="0000CC"/>
              </a:buClr>
              <a:buFont typeface="Wingdings" pitchFamily="2" charset="2"/>
              <a:buChar char="Ø"/>
              <a:defRPr/>
            </a:pPr>
            <a:r>
              <a:rPr lang="en-US" dirty="0" err="1" smtClean="0">
                <a:latin typeface="Bell MT" pitchFamily="18" charset="0"/>
              </a:rPr>
              <a:t>Pencarian</a:t>
            </a:r>
            <a:r>
              <a:rPr lang="en-US" dirty="0" smtClean="0">
                <a:latin typeface="Bell MT" pitchFamily="18" charset="0"/>
              </a:rPr>
              <a:t> yang </a:t>
            </a:r>
            <a:r>
              <a:rPr lang="en-US" dirty="0" err="1" smtClean="0">
                <a:latin typeface="Bell MT" pitchFamily="18" charset="0"/>
              </a:rPr>
              <a:t>kurang</a:t>
            </a:r>
            <a:r>
              <a:rPr lang="en-US" dirty="0" smtClean="0">
                <a:latin typeface="Bell MT" pitchFamily="18" charset="0"/>
              </a:rPr>
              <a:t> </a:t>
            </a:r>
            <a:r>
              <a:rPr lang="en-US" dirty="0" err="1" smtClean="0">
                <a:latin typeface="Bell MT" pitchFamily="18" charset="0"/>
              </a:rPr>
              <a:t>matang</a:t>
            </a:r>
            <a:r>
              <a:rPr lang="en-US" dirty="0" smtClean="0">
                <a:latin typeface="Bell MT" pitchFamily="18" charset="0"/>
              </a:rPr>
              <a:t> </a:t>
            </a:r>
            <a:r>
              <a:rPr lang="en-US" dirty="0" err="1" smtClean="0">
                <a:latin typeface="Bell MT" pitchFamily="18" charset="0"/>
              </a:rPr>
              <a:t>dan</a:t>
            </a:r>
            <a:r>
              <a:rPr lang="en-US" dirty="0" smtClean="0">
                <a:latin typeface="Bell MT" pitchFamily="18" charset="0"/>
              </a:rPr>
              <a:t> </a:t>
            </a:r>
            <a:r>
              <a:rPr lang="en-US" dirty="0" err="1" smtClean="0">
                <a:latin typeface="Bell MT" pitchFamily="18" charset="0"/>
              </a:rPr>
              <a:t>pencarian</a:t>
            </a:r>
            <a:r>
              <a:rPr lang="en-US" dirty="0" smtClean="0">
                <a:latin typeface="Bell MT" pitchFamily="18" charset="0"/>
              </a:rPr>
              <a:t> </a:t>
            </a:r>
            <a:r>
              <a:rPr lang="en-US" dirty="0" err="1" smtClean="0">
                <a:latin typeface="Bell MT" pitchFamily="18" charset="0"/>
              </a:rPr>
              <a:t>intensif</a:t>
            </a:r>
            <a:r>
              <a:rPr lang="en-US" dirty="0" smtClean="0">
                <a:latin typeface="Bell MT" pitchFamily="18" charset="0"/>
              </a:rPr>
              <a:t> </a:t>
            </a:r>
            <a:endParaRPr lang="en-US" dirty="0">
              <a:latin typeface="Bell MT"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04800" y="285750"/>
            <a:ext cx="8686800" cy="642938"/>
          </a:xfrm>
        </p:spPr>
        <p:txBody>
          <a:bodyPr/>
          <a:lstStyle/>
          <a:p>
            <a:pPr eaLnBrk="1" hangingPunct="1"/>
            <a:r>
              <a:rPr lang="en-US" sz="2400" smtClean="0">
                <a:latin typeface="Agency FB" pitchFamily="34" charset="0"/>
              </a:rPr>
              <a:t>Empat  sudut pandang dalam menganalisis pengambilan keputusan konsumen:</a:t>
            </a:r>
          </a:p>
        </p:txBody>
      </p:sp>
      <p:sp>
        <p:nvSpPr>
          <p:cNvPr id="3" name="Content Placeholder 2"/>
          <p:cNvSpPr>
            <a:spLocks noGrp="1"/>
          </p:cNvSpPr>
          <p:nvPr>
            <p:ph idx="1"/>
          </p:nvPr>
        </p:nvSpPr>
        <p:spPr>
          <a:xfrm>
            <a:off x="0" y="857250"/>
            <a:ext cx="8991600" cy="5500688"/>
          </a:xfrm>
        </p:spPr>
        <p:txBody>
          <a:bodyPr rtlCol="0">
            <a:noAutofit/>
          </a:bodyPr>
          <a:lstStyle/>
          <a:p>
            <a:pPr marL="361950" indent="-361950" algn="just" eaLnBrk="1" fontAlgn="auto" hangingPunct="1">
              <a:lnSpc>
                <a:spcPct val="150000"/>
              </a:lnSpc>
              <a:spcBef>
                <a:spcPts val="0"/>
              </a:spcBef>
              <a:spcAft>
                <a:spcPts val="0"/>
              </a:spcAft>
              <a:buClr>
                <a:srgbClr val="FF0000"/>
              </a:buClr>
              <a:buFont typeface="+mj-lt"/>
              <a:buAutoNum type="arabicParenR"/>
              <a:defRPr/>
            </a:pPr>
            <a:r>
              <a:rPr lang="en-US" sz="2100" b="1" dirty="0" err="1" smtClean="0"/>
              <a:t>Sudut</a:t>
            </a:r>
            <a:r>
              <a:rPr lang="en-US" sz="2100" b="1" dirty="0" smtClean="0"/>
              <a:t> Pandang  </a:t>
            </a:r>
            <a:r>
              <a:rPr lang="en-US" sz="2100" b="1" dirty="0" err="1" smtClean="0"/>
              <a:t>Ekonomis</a:t>
            </a:r>
            <a:endParaRPr lang="en-US" sz="2100" dirty="0" smtClean="0"/>
          </a:p>
          <a:p>
            <a:pPr indent="19050" algn="just" eaLnBrk="1" fontAlgn="auto" hangingPunct="1">
              <a:lnSpc>
                <a:spcPct val="170000"/>
              </a:lnSpc>
              <a:spcBef>
                <a:spcPts val="0"/>
              </a:spcBef>
              <a:spcAft>
                <a:spcPts val="0"/>
              </a:spcAft>
              <a:buFont typeface="Wingdings 2"/>
              <a:buNone/>
              <a:defRPr/>
            </a:pPr>
            <a:r>
              <a:rPr lang="en-US" sz="2100" dirty="0" err="1" smtClean="0"/>
              <a:t>Konsumen</a:t>
            </a:r>
            <a:r>
              <a:rPr lang="en-US" sz="2100" dirty="0" smtClean="0"/>
              <a:t> </a:t>
            </a:r>
            <a:r>
              <a:rPr lang="en-US" sz="2100" dirty="0" err="1" smtClean="0"/>
              <a:t>sebagai</a:t>
            </a:r>
            <a:r>
              <a:rPr lang="en-US" sz="2100" dirty="0" smtClean="0"/>
              <a:t> </a:t>
            </a:r>
            <a:r>
              <a:rPr lang="en-US" sz="2100" dirty="0" err="1" smtClean="0"/>
              <a:t>orang</a:t>
            </a:r>
            <a:r>
              <a:rPr lang="en-US" sz="2100" dirty="0" smtClean="0"/>
              <a:t> yang </a:t>
            </a:r>
            <a:r>
              <a:rPr lang="en-US" sz="2100" dirty="0" err="1" smtClean="0"/>
              <a:t>membuat</a:t>
            </a:r>
            <a:r>
              <a:rPr lang="en-US" sz="2100" dirty="0" smtClean="0"/>
              <a:t> </a:t>
            </a:r>
            <a:r>
              <a:rPr lang="en-US" sz="2100" dirty="0" err="1" smtClean="0"/>
              <a:t>keputusan</a:t>
            </a:r>
            <a:r>
              <a:rPr lang="en-US" sz="2100" dirty="0" smtClean="0"/>
              <a:t> </a:t>
            </a:r>
            <a:r>
              <a:rPr lang="en-US" sz="2100" dirty="0" err="1" smtClean="0"/>
              <a:t>secara</a:t>
            </a:r>
            <a:r>
              <a:rPr lang="en-US" sz="2100" dirty="0" smtClean="0"/>
              <a:t> </a:t>
            </a:r>
            <a:r>
              <a:rPr lang="en-US" sz="2100" dirty="0" err="1" smtClean="0"/>
              <a:t>rasional</a:t>
            </a:r>
            <a:r>
              <a:rPr lang="en-US" sz="2100" dirty="0" smtClean="0"/>
              <a:t>, yang </a:t>
            </a:r>
            <a:r>
              <a:rPr lang="en-US" sz="2100" dirty="0" err="1" smtClean="0"/>
              <a:t>mengetahui</a:t>
            </a:r>
            <a:r>
              <a:rPr lang="en-US" sz="2100" dirty="0" smtClean="0"/>
              <a:t> </a:t>
            </a:r>
            <a:r>
              <a:rPr lang="en-US" sz="2100" dirty="0" err="1" smtClean="0"/>
              <a:t>semua</a:t>
            </a:r>
            <a:r>
              <a:rPr lang="en-US" sz="2100" dirty="0" smtClean="0"/>
              <a:t> alternative </a:t>
            </a:r>
            <a:r>
              <a:rPr lang="en-US" sz="2100" dirty="0" err="1" smtClean="0"/>
              <a:t>produk</a:t>
            </a:r>
            <a:r>
              <a:rPr lang="en-US" sz="2100" dirty="0" smtClean="0"/>
              <a:t> yang </a:t>
            </a:r>
            <a:r>
              <a:rPr lang="en-US" sz="2100" dirty="0" err="1" smtClean="0"/>
              <a:t>tersedia</a:t>
            </a:r>
            <a:r>
              <a:rPr lang="en-US" sz="2100" dirty="0" smtClean="0"/>
              <a:t> </a:t>
            </a:r>
            <a:r>
              <a:rPr lang="en-US" sz="2100" dirty="0" err="1" smtClean="0"/>
              <a:t>dan</a:t>
            </a:r>
            <a:r>
              <a:rPr lang="en-US" sz="2100" dirty="0" smtClean="0"/>
              <a:t> </a:t>
            </a:r>
            <a:r>
              <a:rPr lang="en-US" sz="2100" dirty="0" err="1" smtClean="0"/>
              <a:t>harus</a:t>
            </a:r>
            <a:r>
              <a:rPr lang="en-US" sz="2100" dirty="0" smtClean="0"/>
              <a:t> </a:t>
            </a:r>
            <a:r>
              <a:rPr lang="en-US" sz="2100" dirty="0" err="1" smtClean="0"/>
              <a:t>mampu</a:t>
            </a:r>
            <a:r>
              <a:rPr lang="en-US" sz="2100" dirty="0" smtClean="0"/>
              <a:t> </a:t>
            </a:r>
            <a:r>
              <a:rPr lang="en-US" sz="2100" dirty="0" err="1" smtClean="0"/>
              <a:t>membuat</a:t>
            </a:r>
            <a:r>
              <a:rPr lang="en-US" sz="2100" dirty="0" smtClean="0"/>
              <a:t> </a:t>
            </a:r>
            <a:r>
              <a:rPr lang="en-US" sz="2100" dirty="0" err="1" smtClean="0"/>
              <a:t>peringkat</a:t>
            </a:r>
            <a:r>
              <a:rPr lang="en-US" sz="2100" dirty="0" smtClean="0"/>
              <a:t> </a:t>
            </a:r>
            <a:r>
              <a:rPr lang="en-US" sz="2100" dirty="0" err="1" smtClean="0"/>
              <a:t>dari</a:t>
            </a:r>
            <a:r>
              <a:rPr lang="en-US" sz="2100" dirty="0" smtClean="0"/>
              <a:t> </a:t>
            </a:r>
            <a:r>
              <a:rPr lang="en-US" sz="2100" dirty="0" err="1" smtClean="0"/>
              <a:t>setiap</a:t>
            </a:r>
            <a:r>
              <a:rPr lang="en-US" sz="2100" dirty="0" smtClean="0"/>
              <a:t> alternative yang </a:t>
            </a:r>
            <a:r>
              <a:rPr lang="en-US" sz="2100" dirty="0" err="1" smtClean="0"/>
              <a:t>ditentukan</a:t>
            </a:r>
            <a:r>
              <a:rPr lang="en-US" sz="2100" dirty="0" smtClean="0"/>
              <a:t> </a:t>
            </a:r>
            <a:r>
              <a:rPr lang="en-US" sz="2100" dirty="0" err="1" smtClean="0"/>
              <a:t>dipertimbangkan</a:t>
            </a:r>
            <a:r>
              <a:rPr lang="en-US" sz="2100" dirty="0" smtClean="0"/>
              <a:t> </a:t>
            </a:r>
            <a:r>
              <a:rPr lang="en-US" sz="2100" dirty="0" err="1" smtClean="0"/>
              <a:t>dari</a:t>
            </a:r>
            <a:r>
              <a:rPr lang="en-US" sz="2100" dirty="0" smtClean="0"/>
              <a:t> </a:t>
            </a:r>
            <a:r>
              <a:rPr lang="en-US" sz="2100" dirty="0" err="1" smtClean="0"/>
              <a:t>kegunaan</a:t>
            </a:r>
            <a:r>
              <a:rPr lang="en-US" sz="2100" dirty="0" smtClean="0"/>
              <a:t> </a:t>
            </a:r>
            <a:r>
              <a:rPr lang="en-US" sz="2100" dirty="0" err="1" smtClean="0"/>
              <a:t>dan</a:t>
            </a:r>
            <a:r>
              <a:rPr lang="en-US" sz="2100" dirty="0" smtClean="0"/>
              <a:t> </a:t>
            </a:r>
            <a:r>
              <a:rPr lang="en-US" sz="2100" dirty="0" err="1" smtClean="0"/>
              <a:t>kerugiannya</a:t>
            </a:r>
            <a:r>
              <a:rPr lang="en-US" sz="2100" dirty="0" smtClean="0"/>
              <a:t> </a:t>
            </a:r>
            <a:r>
              <a:rPr lang="en-US" sz="2100" dirty="0" err="1" smtClean="0"/>
              <a:t>serta</a:t>
            </a:r>
            <a:r>
              <a:rPr lang="en-US" sz="2100" dirty="0" smtClean="0"/>
              <a:t> </a:t>
            </a:r>
            <a:r>
              <a:rPr lang="en-US" sz="2100" dirty="0" err="1" smtClean="0"/>
              <a:t>harus</a:t>
            </a:r>
            <a:r>
              <a:rPr lang="en-US" sz="2100" dirty="0" smtClean="0"/>
              <a:t> </a:t>
            </a:r>
            <a:r>
              <a:rPr lang="en-US" sz="2100" dirty="0" err="1" smtClean="0"/>
              <a:t>dapat</a:t>
            </a:r>
            <a:r>
              <a:rPr lang="en-US" sz="2100" dirty="0" smtClean="0"/>
              <a:t> </a:t>
            </a:r>
            <a:r>
              <a:rPr lang="en-US" sz="2100" dirty="0" err="1" smtClean="0"/>
              <a:t>mengidentifikasikan</a:t>
            </a:r>
            <a:r>
              <a:rPr lang="en-US" sz="2100" dirty="0" smtClean="0"/>
              <a:t> </a:t>
            </a:r>
            <a:r>
              <a:rPr lang="en-US" sz="2100" dirty="0" err="1" smtClean="0"/>
              <a:t>satu</a:t>
            </a:r>
            <a:r>
              <a:rPr lang="en-US" sz="2100" dirty="0" smtClean="0"/>
              <a:t> </a:t>
            </a:r>
            <a:r>
              <a:rPr lang="en-US" sz="2100" dirty="0" err="1" smtClean="0"/>
              <a:t>alternatif</a:t>
            </a:r>
            <a:r>
              <a:rPr lang="en-US" sz="2100" dirty="0" smtClean="0"/>
              <a:t> yang </a:t>
            </a:r>
            <a:r>
              <a:rPr lang="en-US" sz="2100" dirty="0" err="1" smtClean="0"/>
              <a:t>terbaik</a:t>
            </a:r>
            <a:r>
              <a:rPr lang="en-US" sz="2100" dirty="0" smtClean="0"/>
              <a:t>, </a:t>
            </a:r>
            <a:r>
              <a:rPr lang="en-US" sz="2100" dirty="0" err="1" smtClean="0"/>
              <a:t>disebut</a:t>
            </a:r>
            <a:r>
              <a:rPr lang="en-US" sz="2100" dirty="0" smtClean="0"/>
              <a:t> </a:t>
            </a:r>
            <a:r>
              <a:rPr lang="en-US" sz="2100" i="1" dirty="0" err="1" smtClean="0"/>
              <a:t>economicman</a:t>
            </a:r>
            <a:r>
              <a:rPr lang="en-US" sz="2100" dirty="0" smtClean="0"/>
              <a:t>. </a:t>
            </a:r>
          </a:p>
          <a:p>
            <a:pPr marL="361950" indent="-361950" algn="just" eaLnBrk="1" fontAlgn="auto" hangingPunct="1">
              <a:lnSpc>
                <a:spcPct val="170000"/>
              </a:lnSpc>
              <a:spcBef>
                <a:spcPts val="0"/>
              </a:spcBef>
              <a:spcAft>
                <a:spcPts val="0"/>
              </a:spcAft>
              <a:buClr>
                <a:srgbClr val="FF0000"/>
              </a:buClr>
              <a:buFont typeface="+mj-lt"/>
              <a:buAutoNum type="arabicParenR" startAt="2"/>
              <a:defRPr/>
            </a:pPr>
            <a:r>
              <a:rPr lang="en-US" sz="2100" b="1" dirty="0" err="1" smtClean="0"/>
              <a:t>Sudut</a:t>
            </a:r>
            <a:r>
              <a:rPr lang="en-US" sz="2100" b="1" dirty="0" smtClean="0"/>
              <a:t> Pandang  </a:t>
            </a:r>
            <a:r>
              <a:rPr lang="en-US" sz="2100" b="1" dirty="0" err="1" smtClean="0"/>
              <a:t>Pasif</a:t>
            </a:r>
            <a:r>
              <a:rPr lang="en-US" sz="2100" b="1" dirty="0" smtClean="0"/>
              <a:t>.</a:t>
            </a:r>
            <a:endParaRPr lang="en-US" sz="2100" dirty="0" smtClean="0"/>
          </a:p>
          <a:p>
            <a:pPr marL="361950" lvl="1" indent="0" algn="just" eaLnBrk="1" fontAlgn="auto" hangingPunct="1">
              <a:lnSpc>
                <a:spcPct val="170000"/>
              </a:lnSpc>
              <a:spcBef>
                <a:spcPts val="0"/>
              </a:spcBef>
              <a:spcAft>
                <a:spcPts val="0"/>
              </a:spcAft>
              <a:buFont typeface="Wingdings 2"/>
              <a:buNone/>
              <a:defRPr/>
            </a:pPr>
            <a:r>
              <a:rPr lang="en-US" sz="2100" dirty="0" err="1" smtClean="0"/>
              <a:t>Sudut</a:t>
            </a:r>
            <a:r>
              <a:rPr lang="en-US" sz="2100" dirty="0" smtClean="0"/>
              <a:t> </a:t>
            </a:r>
            <a:r>
              <a:rPr lang="en-US" sz="2100" dirty="0" err="1" smtClean="0"/>
              <a:t>pandang</a:t>
            </a:r>
            <a:r>
              <a:rPr lang="en-US" sz="2100" dirty="0" smtClean="0"/>
              <a:t> </a:t>
            </a:r>
            <a:r>
              <a:rPr lang="en-US" sz="2100" dirty="0" err="1" smtClean="0"/>
              <a:t>ini</a:t>
            </a:r>
            <a:r>
              <a:rPr lang="en-US" sz="2100" dirty="0" smtClean="0"/>
              <a:t> </a:t>
            </a:r>
            <a:r>
              <a:rPr lang="en-US" sz="2100" dirty="0" err="1" smtClean="0"/>
              <a:t>berlawanan</a:t>
            </a:r>
            <a:r>
              <a:rPr lang="en-US" sz="2100" dirty="0" smtClean="0"/>
              <a:t> </a:t>
            </a:r>
            <a:r>
              <a:rPr lang="en-US" sz="2100" dirty="0" err="1" smtClean="0"/>
              <a:t>dengan</a:t>
            </a:r>
            <a:r>
              <a:rPr lang="en-US" sz="2100" dirty="0" smtClean="0"/>
              <a:t> </a:t>
            </a:r>
            <a:r>
              <a:rPr lang="en-US" sz="2100" dirty="0" err="1" smtClean="0"/>
              <a:t>sudut</a:t>
            </a:r>
            <a:r>
              <a:rPr lang="en-US" sz="2100" dirty="0" smtClean="0"/>
              <a:t> </a:t>
            </a:r>
            <a:r>
              <a:rPr lang="en-US" sz="2100" dirty="0" err="1" smtClean="0"/>
              <a:t>pandang</a:t>
            </a:r>
            <a:r>
              <a:rPr lang="en-US" sz="2100" dirty="0" smtClean="0"/>
              <a:t> </a:t>
            </a:r>
            <a:r>
              <a:rPr lang="en-US" sz="2100" dirty="0" err="1" smtClean="0"/>
              <a:t>ekonomis</a:t>
            </a:r>
            <a:r>
              <a:rPr lang="en-US" sz="2100" dirty="0" smtClean="0"/>
              <a:t>, </a:t>
            </a:r>
            <a:r>
              <a:rPr lang="en-US" sz="2100" dirty="0" err="1" smtClean="0"/>
              <a:t>konsumen</a:t>
            </a:r>
            <a:r>
              <a:rPr lang="en-US" sz="2100" dirty="0" smtClean="0"/>
              <a:t> </a:t>
            </a:r>
            <a:r>
              <a:rPr lang="en-US" sz="2100" dirty="0" err="1" smtClean="0"/>
              <a:t>pada</a:t>
            </a:r>
            <a:r>
              <a:rPr lang="en-US" sz="2100" dirty="0" smtClean="0"/>
              <a:t> </a:t>
            </a:r>
            <a:r>
              <a:rPr lang="en-US" sz="2100" dirty="0" err="1" smtClean="0"/>
              <a:t>dasarnya</a:t>
            </a:r>
            <a:r>
              <a:rPr lang="en-US" sz="2100" dirty="0" smtClean="0"/>
              <a:t> </a:t>
            </a:r>
            <a:r>
              <a:rPr lang="en-US" sz="2100" dirty="0" err="1" smtClean="0"/>
              <a:t>pasrah</a:t>
            </a:r>
            <a:r>
              <a:rPr lang="en-US" sz="2100" dirty="0" smtClean="0"/>
              <a:t> </a:t>
            </a:r>
            <a:r>
              <a:rPr lang="en-US" sz="2100" dirty="0" err="1" smtClean="0"/>
              <a:t>pada</a:t>
            </a:r>
            <a:r>
              <a:rPr lang="en-US" sz="2100" dirty="0" smtClean="0"/>
              <a:t> </a:t>
            </a:r>
            <a:r>
              <a:rPr lang="en-US" sz="2100" dirty="0" err="1" smtClean="0"/>
              <a:t>kepentingan</a:t>
            </a:r>
            <a:r>
              <a:rPr lang="en-US" sz="2100" dirty="0" smtClean="0"/>
              <a:t> </a:t>
            </a:r>
            <a:r>
              <a:rPr lang="en-US" sz="2100" dirty="0" err="1" smtClean="0"/>
              <a:t>sendiri</a:t>
            </a:r>
            <a:r>
              <a:rPr lang="en-US" sz="2100" dirty="0" smtClean="0"/>
              <a:t> </a:t>
            </a:r>
            <a:r>
              <a:rPr lang="en-US" sz="2100" dirty="0" err="1" smtClean="0"/>
              <a:t>dan</a:t>
            </a:r>
            <a:r>
              <a:rPr lang="en-US" sz="2100" dirty="0" smtClean="0"/>
              <a:t> </a:t>
            </a:r>
            <a:r>
              <a:rPr lang="en-US" sz="2100" dirty="0" err="1" smtClean="0"/>
              <a:t>menerima</a:t>
            </a:r>
            <a:r>
              <a:rPr lang="en-US" sz="2100" dirty="0" smtClean="0"/>
              <a:t> </a:t>
            </a:r>
            <a:r>
              <a:rPr lang="en-US" sz="2100" dirty="0" err="1" smtClean="0"/>
              <a:t>secara</a:t>
            </a:r>
            <a:r>
              <a:rPr lang="en-US" sz="2100" dirty="0" smtClean="0"/>
              <a:t> </a:t>
            </a:r>
            <a:r>
              <a:rPr lang="en-US" sz="2100" dirty="0" err="1" smtClean="0"/>
              <a:t>pasif</a:t>
            </a:r>
            <a:r>
              <a:rPr lang="en-US" sz="2100" dirty="0" smtClean="0"/>
              <a:t> </a:t>
            </a:r>
            <a:r>
              <a:rPr lang="en-US" sz="2100" dirty="0" err="1" smtClean="0"/>
              <a:t>usaha-usaha</a:t>
            </a:r>
            <a:r>
              <a:rPr lang="en-US" sz="2100" dirty="0" smtClean="0"/>
              <a:t> </a:t>
            </a:r>
            <a:r>
              <a:rPr lang="en-US" sz="2100" dirty="0" err="1" smtClean="0"/>
              <a:t>promosi</a:t>
            </a:r>
            <a:r>
              <a:rPr lang="en-US" sz="2100" dirty="0" smtClean="0"/>
              <a:t> </a:t>
            </a:r>
            <a:r>
              <a:rPr lang="en-US" sz="2100" dirty="0" err="1" smtClean="0"/>
              <a:t>dari</a:t>
            </a:r>
            <a:r>
              <a:rPr lang="en-US" sz="2100" dirty="0" smtClean="0"/>
              <a:t> </a:t>
            </a:r>
            <a:r>
              <a:rPr lang="en-US" sz="2100" dirty="0" err="1" smtClean="0"/>
              <a:t>para</a:t>
            </a:r>
            <a:r>
              <a:rPr lang="en-US" sz="2100" dirty="0" smtClean="0"/>
              <a:t> </a:t>
            </a:r>
            <a:r>
              <a:rPr lang="en-US" sz="2100" dirty="0" err="1" smtClean="0"/>
              <a:t>pemasar</a:t>
            </a:r>
            <a:r>
              <a:rPr lang="en-US" sz="2100" dirty="0" smtClean="0"/>
              <a:t>. </a:t>
            </a:r>
            <a:r>
              <a:rPr lang="en-US" sz="2100" dirty="0" err="1" smtClean="0"/>
              <a:t>Konsumen</a:t>
            </a:r>
            <a:r>
              <a:rPr lang="en-US" sz="2100" dirty="0" smtClean="0"/>
              <a:t> </a:t>
            </a:r>
            <a:r>
              <a:rPr lang="en-US" sz="2100" dirty="0" err="1" smtClean="0"/>
              <a:t>dianggap</a:t>
            </a:r>
            <a:r>
              <a:rPr lang="en-US" sz="2100" dirty="0" smtClean="0"/>
              <a:t> </a:t>
            </a:r>
            <a:r>
              <a:rPr lang="en-US" sz="2100" dirty="0" err="1" smtClean="0"/>
              <a:t>sebagai</a:t>
            </a:r>
            <a:r>
              <a:rPr lang="en-US" sz="2100" dirty="0" smtClean="0"/>
              <a:t> </a:t>
            </a:r>
            <a:r>
              <a:rPr lang="en-US" sz="2100" dirty="0" err="1" smtClean="0"/>
              <a:t>pembeli</a:t>
            </a:r>
            <a:r>
              <a:rPr lang="en-US" sz="2100" dirty="0" smtClean="0"/>
              <a:t> yang impulsive </a:t>
            </a:r>
            <a:r>
              <a:rPr lang="en-US" sz="2100" dirty="0" err="1" smtClean="0"/>
              <a:t>dan</a:t>
            </a:r>
            <a:r>
              <a:rPr lang="en-US" sz="2100" dirty="0" smtClean="0"/>
              <a:t> </a:t>
            </a:r>
            <a:r>
              <a:rPr lang="en-US" sz="2100" dirty="0" err="1" smtClean="0"/>
              <a:t>irasional</a:t>
            </a:r>
            <a:r>
              <a:rPr lang="en-US" sz="2100" dirty="0" smtClean="0"/>
              <a:t>.</a:t>
            </a:r>
          </a:p>
          <a:p>
            <a:pPr algn="just" eaLnBrk="1" fontAlgn="auto" hangingPunct="1">
              <a:lnSpc>
                <a:spcPct val="150000"/>
              </a:lnSpc>
              <a:spcBef>
                <a:spcPts val="0"/>
              </a:spcBef>
              <a:spcAft>
                <a:spcPts val="0"/>
              </a:spcAft>
              <a:buFont typeface="Wingdings 2"/>
              <a:buNone/>
              <a:defRPr/>
            </a:pPr>
            <a:endParaRPr lang="en-US" sz="2100"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274638"/>
            <a:ext cx="8229600" cy="439737"/>
          </a:xfrm>
        </p:spPr>
        <p:txBody>
          <a:bodyPr/>
          <a:lstStyle/>
          <a:p>
            <a:pPr eaLnBrk="1" hangingPunct="1"/>
            <a:r>
              <a:rPr lang="en-US" sz="1600" smtClean="0">
                <a:solidFill>
                  <a:srgbClr val="0000CC"/>
                </a:solidFill>
                <a:latin typeface="Agency FB" pitchFamily="34" charset="0"/>
              </a:rPr>
              <a:t>Empat  sudut pandang dalam menganalisis pengambilan keputusan konsumen:……………………………</a:t>
            </a:r>
          </a:p>
        </p:txBody>
      </p:sp>
      <p:sp>
        <p:nvSpPr>
          <p:cNvPr id="3" name="Content Placeholder 2"/>
          <p:cNvSpPr>
            <a:spLocks noGrp="1"/>
          </p:cNvSpPr>
          <p:nvPr>
            <p:ph idx="1"/>
          </p:nvPr>
        </p:nvSpPr>
        <p:spPr>
          <a:xfrm>
            <a:off x="304800" y="785813"/>
            <a:ext cx="8686800" cy="4865687"/>
          </a:xfrm>
        </p:spPr>
        <p:txBody>
          <a:bodyPr rtlCol="0">
            <a:noAutofit/>
          </a:bodyPr>
          <a:lstStyle/>
          <a:p>
            <a:pPr marL="514350" indent="-514350" algn="just" eaLnBrk="1" fontAlgn="auto" hangingPunct="1">
              <a:lnSpc>
                <a:spcPct val="170000"/>
              </a:lnSpc>
              <a:spcBef>
                <a:spcPts val="0"/>
              </a:spcBef>
              <a:spcAft>
                <a:spcPts val="0"/>
              </a:spcAft>
              <a:buClr>
                <a:srgbClr val="FF0000"/>
              </a:buClr>
              <a:buFont typeface="+mj-lt"/>
              <a:buAutoNum type="arabicParenR" startAt="3"/>
              <a:defRPr/>
            </a:pPr>
            <a:r>
              <a:rPr lang="en-US" sz="2000" b="1" dirty="0" err="1" smtClean="0"/>
              <a:t>Sudut</a:t>
            </a:r>
            <a:r>
              <a:rPr lang="en-US" sz="2000" b="1" dirty="0" smtClean="0"/>
              <a:t> Pandang </a:t>
            </a:r>
            <a:r>
              <a:rPr lang="en-US" sz="2000" b="1" dirty="0" err="1" smtClean="0"/>
              <a:t>Kognitif</a:t>
            </a:r>
            <a:endParaRPr lang="en-US" sz="2000" dirty="0" smtClean="0"/>
          </a:p>
          <a:p>
            <a:pPr indent="19050" algn="just" eaLnBrk="1" fontAlgn="auto" hangingPunct="1">
              <a:lnSpc>
                <a:spcPct val="170000"/>
              </a:lnSpc>
              <a:spcBef>
                <a:spcPts val="0"/>
              </a:spcBef>
              <a:spcAft>
                <a:spcPts val="0"/>
              </a:spcAft>
              <a:buFont typeface="Wingdings 2"/>
              <a:buNone/>
              <a:defRPr/>
            </a:pPr>
            <a:r>
              <a:rPr lang="en-US" sz="2000" dirty="0" err="1" smtClean="0"/>
              <a:t>Konsumen</a:t>
            </a:r>
            <a:r>
              <a:rPr lang="en-US" sz="2000" dirty="0" smtClean="0"/>
              <a:t> </a:t>
            </a:r>
            <a:r>
              <a:rPr lang="en-US" sz="2000" dirty="0" err="1" smtClean="0"/>
              <a:t>sebagai</a:t>
            </a:r>
            <a:r>
              <a:rPr lang="en-US" sz="2000" dirty="0" smtClean="0"/>
              <a:t> </a:t>
            </a:r>
            <a:r>
              <a:rPr lang="en-US" sz="2000" i="1" dirty="0" smtClean="0"/>
              <a:t>cognitive man</a:t>
            </a:r>
            <a:r>
              <a:rPr lang="en-US" sz="2000" dirty="0" smtClean="0"/>
              <a:t> </a:t>
            </a:r>
            <a:r>
              <a:rPr lang="en-US" sz="2000" dirty="0" err="1" smtClean="0"/>
              <a:t>atau</a:t>
            </a:r>
            <a:r>
              <a:rPr lang="en-US" sz="2000" dirty="0" smtClean="0"/>
              <a:t> </a:t>
            </a:r>
            <a:r>
              <a:rPr lang="en-US" sz="2000" dirty="0" err="1" smtClean="0"/>
              <a:t>sebagai</a:t>
            </a:r>
            <a:r>
              <a:rPr lang="en-US" sz="2000" dirty="0" smtClean="0"/>
              <a:t> </a:t>
            </a:r>
            <a:r>
              <a:rPr lang="en-US" sz="2000" i="1" dirty="0" smtClean="0"/>
              <a:t>problem solver</a:t>
            </a:r>
            <a:r>
              <a:rPr lang="en-US" sz="2000" dirty="0" smtClean="0"/>
              <a:t>. </a:t>
            </a:r>
            <a:r>
              <a:rPr lang="en-US" sz="2000" dirty="0" err="1" smtClean="0"/>
              <a:t>Konsumen</a:t>
            </a:r>
            <a:r>
              <a:rPr lang="en-US" sz="2000" dirty="0" smtClean="0"/>
              <a:t> </a:t>
            </a:r>
            <a:r>
              <a:rPr lang="en-US" sz="2000" dirty="0" err="1" smtClean="0"/>
              <a:t>merupakan</a:t>
            </a:r>
            <a:r>
              <a:rPr lang="en-US" sz="2000" dirty="0" smtClean="0"/>
              <a:t> </a:t>
            </a:r>
            <a:r>
              <a:rPr lang="en-US" sz="2000" dirty="0" err="1" smtClean="0"/>
              <a:t>pengolah</a:t>
            </a:r>
            <a:r>
              <a:rPr lang="en-US" sz="2000" dirty="0" smtClean="0"/>
              <a:t> </a:t>
            </a:r>
            <a:r>
              <a:rPr lang="en-US" sz="2000" dirty="0" err="1" smtClean="0"/>
              <a:t>informasi</a:t>
            </a:r>
            <a:r>
              <a:rPr lang="en-US" sz="2000" dirty="0" smtClean="0"/>
              <a:t> yang </a:t>
            </a:r>
            <a:r>
              <a:rPr lang="en-US" sz="2000" dirty="0" err="1" smtClean="0"/>
              <a:t>selalu</a:t>
            </a:r>
            <a:r>
              <a:rPr lang="en-US" sz="2000" dirty="0" smtClean="0"/>
              <a:t> </a:t>
            </a:r>
            <a:r>
              <a:rPr lang="en-US" sz="2000" dirty="0" err="1" smtClean="0"/>
              <a:t>mencari</a:t>
            </a:r>
            <a:r>
              <a:rPr lang="en-US" sz="2000" dirty="0" smtClean="0"/>
              <a:t> </a:t>
            </a:r>
            <a:r>
              <a:rPr lang="en-US" sz="2000" dirty="0" err="1" smtClean="0"/>
              <a:t>dan</a:t>
            </a:r>
            <a:r>
              <a:rPr lang="en-US" sz="2000" dirty="0" smtClean="0"/>
              <a:t> </a:t>
            </a:r>
            <a:r>
              <a:rPr lang="en-US" sz="2000" dirty="0" err="1" smtClean="0"/>
              <a:t>mengevaluasi</a:t>
            </a:r>
            <a:r>
              <a:rPr lang="en-US" sz="2000" dirty="0" smtClean="0"/>
              <a:t> </a:t>
            </a:r>
            <a:r>
              <a:rPr lang="en-US" sz="2000" dirty="0" err="1" smtClean="0"/>
              <a:t>informasi</a:t>
            </a:r>
            <a:r>
              <a:rPr lang="en-US" sz="2000" dirty="0" smtClean="0"/>
              <a:t> </a:t>
            </a:r>
            <a:r>
              <a:rPr lang="en-US" sz="2000" dirty="0" err="1" smtClean="0"/>
              <a:t>tentang</a:t>
            </a:r>
            <a:r>
              <a:rPr lang="en-US" sz="2000" dirty="0" smtClean="0"/>
              <a:t> </a:t>
            </a:r>
            <a:r>
              <a:rPr lang="en-US" sz="2000" dirty="0" err="1" smtClean="0"/>
              <a:t>produk</a:t>
            </a:r>
            <a:r>
              <a:rPr lang="en-US" sz="2000" dirty="0" smtClean="0"/>
              <a:t> </a:t>
            </a:r>
            <a:r>
              <a:rPr lang="en-US" sz="2000" dirty="0" err="1" smtClean="0"/>
              <a:t>dan</a:t>
            </a:r>
            <a:r>
              <a:rPr lang="en-US" sz="2000" dirty="0" smtClean="0"/>
              <a:t> </a:t>
            </a:r>
            <a:r>
              <a:rPr lang="en-US" sz="2000" dirty="0" err="1" smtClean="0"/>
              <a:t>gerai</a:t>
            </a:r>
            <a:r>
              <a:rPr lang="en-US" sz="2000" dirty="0" smtClean="0"/>
              <a:t>. </a:t>
            </a:r>
            <a:r>
              <a:rPr lang="en-US" sz="2000" dirty="0" err="1" smtClean="0"/>
              <a:t>Pengolah</a:t>
            </a:r>
            <a:r>
              <a:rPr lang="en-US" sz="2000" dirty="0" smtClean="0"/>
              <a:t> </a:t>
            </a:r>
            <a:r>
              <a:rPr lang="en-US" sz="2000" dirty="0" err="1" smtClean="0"/>
              <a:t>informasi</a:t>
            </a:r>
            <a:r>
              <a:rPr lang="en-US" sz="2000" dirty="0" smtClean="0"/>
              <a:t> </a:t>
            </a:r>
            <a:r>
              <a:rPr lang="en-US" sz="2000" dirty="0" err="1" smtClean="0"/>
              <a:t>selalu</a:t>
            </a:r>
            <a:r>
              <a:rPr lang="en-US" sz="2000" dirty="0" smtClean="0"/>
              <a:t> </a:t>
            </a:r>
            <a:r>
              <a:rPr lang="en-US" sz="2000" dirty="0" err="1" smtClean="0"/>
              <a:t>berujung</a:t>
            </a:r>
            <a:r>
              <a:rPr lang="en-US" sz="2000" dirty="0" smtClean="0"/>
              <a:t> </a:t>
            </a:r>
            <a:r>
              <a:rPr lang="en-US" sz="2000" dirty="0" err="1" smtClean="0"/>
              <a:t>pada</a:t>
            </a:r>
            <a:r>
              <a:rPr lang="en-US" sz="2000" dirty="0" smtClean="0"/>
              <a:t> </a:t>
            </a:r>
            <a:r>
              <a:rPr lang="en-US" sz="2000" dirty="0" err="1" smtClean="0"/>
              <a:t>pembentukan</a:t>
            </a:r>
            <a:r>
              <a:rPr lang="en-US" sz="2000" dirty="0" smtClean="0"/>
              <a:t> </a:t>
            </a:r>
            <a:r>
              <a:rPr lang="en-US" sz="2000" dirty="0" err="1" smtClean="0"/>
              <a:t>pilihan</a:t>
            </a:r>
            <a:r>
              <a:rPr lang="en-US" sz="2000" dirty="0" smtClean="0"/>
              <a:t>, </a:t>
            </a:r>
            <a:r>
              <a:rPr lang="en-US" sz="2000" dirty="0" err="1" smtClean="0"/>
              <a:t>terjadi</a:t>
            </a:r>
            <a:r>
              <a:rPr lang="en-US" sz="2000" dirty="0" smtClean="0"/>
              <a:t> </a:t>
            </a:r>
            <a:r>
              <a:rPr lang="en-US" sz="2000" dirty="0" err="1" smtClean="0"/>
              <a:t>inisiatif</a:t>
            </a:r>
            <a:r>
              <a:rPr lang="en-US" sz="2000" dirty="0" smtClean="0"/>
              <a:t> </a:t>
            </a:r>
            <a:r>
              <a:rPr lang="en-US" sz="2000" dirty="0" err="1" smtClean="0"/>
              <a:t>untuk</a:t>
            </a:r>
            <a:r>
              <a:rPr lang="en-US" sz="2000" dirty="0" smtClean="0"/>
              <a:t> </a:t>
            </a:r>
            <a:r>
              <a:rPr lang="en-US" sz="2000" dirty="0" err="1" smtClean="0"/>
              <a:t>membeli</a:t>
            </a:r>
            <a:r>
              <a:rPr lang="en-US" sz="2000" dirty="0" smtClean="0"/>
              <a:t>/</a:t>
            </a:r>
            <a:r>
              <a:rPr lang="en-US" sz="2000" dirty="0" err="1" smtClean="0"/>
              <a:t>menolak</a:t>
            </a:r>
            <a:r>
              <a:rPr lang="en-US" sz="2000" dirty="0" smtClean="0"/>
              <a:t> </a:t>
            </a:r>
            <a:r>
              <a:rPr lang="en-US" sz="2000" dirty="0" err="1" smtClean="0"/>
              <a:t>produk</a:t>
            </a:r>
            <a:r>
              <a:rPr lang="en-US" sz="2000" dirty="0" smtClean="0"/>
              <a:t>. </a:t>
            </a:r>
          </a:p>
          <a:p>
            <a:pPr marL="514350" indent="-514350" algn="just" eaLnBrk="1" fontAlgn="auto" hangingPunct="1">
              <a:lnSpc>
                <a:spcPct val="170000"/>
              </a:lnSpc>
              <a:spcBef>
                <a:spcPts val="0"/>
              </a:spcBef>
              <a:spcAft>
                <a:spcPts val="0"/>
              </a:spcAft>
              <a:buClr>
                <a:srgbClr val="FF0000"/>
              </a:buClr>
              <a:buFont typeface="+mj-lt"/>
              <a:buAutoNum type="arabicParenR" startAt="4"/>
              <a:defRPr/>
            </a:pPr>
            <a:r>
              <a:rPr lang="en-US" sz="2000" b="1" dirty="0" err="1" smtClean="0"/>
              <a:t>Sudut</a:t>
            </a:r>
            <a:r>
              <a:rPr lang="en-US" sz="2000" b="1" dirty="0" smtClean="0"/>
              <a:t> Pandang </a:t>
            </a:r>
            <a:r>
              <a:rPr lang="en-US" sz="2000" b="1" dirty="0" err="1" smtClean="0"/>
              <a:t>Emosional</a:t>
            </a:r>
            <a:endParaRPr lang="en-US" sz="2000" dirty="0" smtClean="0"/>
          </a:p>
          <a:p>
            <a:pPr indent="19050" algn="just" eaLnBrk="1" fontAlgn="auto" hangingPunct="1">
              <a:lnSpc>
                <a:spcPct val="170000"/>
              </a:lnSpc>
              <a:spcBef>
                <a:spcPts val="0"/>
              </a:spcBef>
              <a:spcAft>
                <a:spcPts val="0"/>
              </a:spcAft>
              <a:buFont typeface="Wingdings 2"/>
              <a:buNone/>
              <a:defRPr/>
            </a:pPr>
            <a:r>
              <a:rPr lang="en-US" sz="2000" dirty="0" err="1" smtClean="0"/>
              <a:t>Menekankan</a:t>
            </a:r>
            <a:r>
              <a:rPr lang="en-US" sz="2000" dirty="0" smtClean="0"/>
              <a:t> </a:t>
            </a:r>
            <a:r>
              <a:rPr lang="en-US" sz="2000" dirty="0" err="1" smtClean="0"/>
              <a:t>emosi</a:t>
            </a:r>
            <a:r>
              <a:rPr lang="en-US" sz="2000" dirty="0" smtClean="0"/>
              <a:t> </a:t>
            </a:r>
            <a:r>
              <a:rPr lang="en-US" sz="2000" dirty="0" err="1" smtClean="0"/>
              <a:t>sebagai</a:t>
            </a:r>
            <a:r>
              <a:rPr lang="en-US" sz="2000" dirty="0" smtClean="0"/>
              <a:t> </a:t>
            </a:r>
            <a:r>
              <a:rPr lang="en-US" sz="2000" dirty="0" err="1" smtClean="0"/>
              <a:t>pendorong</a:t>
            </a:r>
            <a:r>
              <a:rPr lang="en-US" sz="2000" dirty="0" smtClean="0"/>
              <a:t> </a:t>
            </a:r>
            <a:r>
              <a:rPr lang="en-US" sz="2000" dirty="0" err="1" smtClean="0"/>
              <a:t>utama</a:t>
            </a:r>
            <a:r>
              <a:rPr lang="en-US" sz="2000" dirty="0" smtClean="0"/>
              <a:t>, </a:t>
            </a:r>
            <a:r>
              <a:rPr lang="en-US" sz="2000" dirty="0" err="1" smtClean="0"/>
              <a:t>sehingga</a:t>
            </a:r>
            <a:r>
              <a:rPr lang="en-US" sz="2000" dirty="0" smtClean="0"/>
              <a:t> </a:t>
            </a:r>
            <a:r>
              <a:rPr lang="en-US" sz="2000" dirty="0" err="1" smtClean="0"/>
              <a:t>konsumen</a:t>
            </a:r>
            <a:r>
              <a:rPr lang="en-US" sz="2000" dirty="0" smtClean="0"/>
              <a:t> </a:t>
            </a:r>
            <a:r>
              <a:rPr lang="en-US" sz="2000" dirty="0" err="1" smtClean="0"/>
              <a:t>membeli</a:t>
            </a:r>
            <a:r>
              <a:rPr lang="en-US" sz="2000" dirty="0" smtClean="0"/>
              <a:t> </a:t>
            </a:r>
            <a:r>
              <a:rPr lang="en-US" sz="2000" dirty="0" err="1" smtClean="0"/>
              <a:t>suatu</a:t>
            </a:r>
            <a:r>
              <a:rPr lang="en-US" sz="2000" dirty="0" smtClean="0"/>
              <a:t> </a:t>
            </a:r>
            <a:r>
              <a:rPr lang="en-US" sz="2000" dirty="0" err="1" smtClean="0"/>
              <a:t>produk</a:t>
            </a:r>
            <a:r>
              <a:rPr lang="en-US" sz="2000" dirty="0" smtClean="0"/>
              <a:t>. </a:t>
            </a:r>
            <a:r>
              <a:rPr lang="en-US" sz="2000" dirty="0" err="1" smtClean="0"/>
              <a:t>Favoritisme</a:t>
            </a:r>
            <a:r>
              <a:rPr lang="en-US" sz="2000" dirty="0" smtClean="0"/>
              <a:t>, Benda-</a:t>
            </a:r>
            <a:r>
              <a:rPr lang="en-US" sz="2000" dirty="0" err="1" smtClean="0"/>
              <a:t>benda</a:t>
            </a:r>
            <a:r>
              <a:rPr lang="en-US" sz="2000" dirty="0" smtClean="0"/>
              <a:t> yang </a:t>
            </a:r>
            <a:r>
              <a:rPr lang="en-US" sz="2000" dirty="0" err="1" smtClean="0"/>
              <a:t>menimbulkan</a:t>
            </a:r>
            <a:r>
              <a:rPr lang="en-US" sz="2000" dirty="0" smtClean="0"/>
              <a:t> </a:t>
            </a:r>
            <a:r>
              <a:rPr lang="en-US" sz="2000" dirty="0" err="1" smtClean="0"/>
              <a:t>kenangan</a:t>
            </a:r>
            <a:r>
              <a:rPr lang="en-US" sz="2000" dirty="0" smtClean="0"/>
              <a:t> </a:t>
            </a:r>
            <a:r>
              <a:rPr lang="en-US" sz="2000" dirty="0" err="1" smtClean="0"/>
              <a:t>juga</a:t>
            </a:r>
            <a:r>
              <a:rPr lang="en-US" sz="2000" dirty="0" smtClean="0"/>
              <a:t> </a:t>
            </a:r>
            <a:r>
              <a:rPr lang="en-US" sz="2000" dirty="0" err="1" smtClean="0"/>
              <a:t>dibeli</a:t>
            </a:r>
            <a:r>
              <a:rPr lang="en-US" sz="2000" dirty="0" smtClean="0"/>
              <a:t> </a:t>
            </a:r>
            <a:r>
              <a:rPr lang="en-US" sz="2000" dirty="0" err="1" smtClean="0"/>
              <a:t>berdasarkan</a:t>
            </a:r>
            <a:r>
              <a:rPr lang="en-US" sz="2000" dirty="0" smtClean="0"/>
              <a:t> </a:t>
            </a:r>
            <a:r>
              <a:rPr lang="en-US" sz="2000" dirty="0" err="1" smtClean="0"/>
              <a:t>emosi</a:t>
            </a:r>
            <a:r>
              <a:rPr lang="en-US" sz="2000" dirty="0" smtClean="0"/>
              <a:t>. </a:t>
            </a:r>
            <a:r>
              <a:rPr lang="en-US" sz="2000" dirty="0" err="1" smtClean="0"/>
              <a:t>Anggapan</a:t>
            </a:r>
            <a:r>
              <a:rPr lang="en-US" sz="2000" dirty="0" smtClean="0"/>
              <a:t> </a:t>
            </a:r>
            <a:r>
              <a:rPr lang="en-US" sz="2000" i="1" dirty="0" smtClean="0"/>
              <a:t>emotional man</a:t>
            </a:r>
            <a:r>
              <a:rPr lang="en-US" sz="2000" dirty="0" smtClean="0"/>
              <a:t> </a:t>
            </a:r>
            <a:r>
              <a:rPr lang="en-US" sz="2000" dirty="0" err="1" smtClean="0"/>
              <a:t>itu</a:t>
            </a:r>
            <a:r>
              <a:rPr lang="en-US" sz="2000" dirty="0" smtClean="0"/>
              <a:t> </a:t>
            </a:r>
            <a:r>
              <a:rPr lang="en-US" sz="2000" dirty="0" err="1" smtClean="0"/>
              <a:t>tidak</a:t>
            </a:r>
            <a:r>
              <a:rPr lang="en-US" sz="2000" dirty="0" smtClean="0"/>
              <a:t> </a:t>
            </a:r>
            <a:r>
              <a:rPr lang="en-US" sz="2000" dirty="0" err="1" smtClean="0"/>
              <a:t>rasional</a:t>
            </a:r>
            <a:r>
              <a:rPr lang="en-US" sz="2000" dirty="0" smtClean="0"/>
              <a:t> </a:t>
            </a:r>
            <a:r>
              <a:rPr lang="en-US" sz="2000" dirty="0" err="1" smtClean="0"/>
              <a:t>adalah</a:t>
            </a:r>
            <a:r>
              <a:rPr lang="en-US" sz="2000" dirty="0" smtClean="0"/>
              <a:t> </a:t>
            </a:r>
            <a:r>
              <a:rPr lang="en-US" sz="2000" dirty="0" err="1" smtClean="0"/>
              <a:t>tidak</a:t>
            </a:r>
            <a:r>
              <a:rPr lang="en-US" sz="2000" dirty="0" smtClean="0"/>
              <a:t> </a:t>
            </a:r>
            <a:r>
              <a:rPr lang="en-US" sz="2000" dirty="0" err="1" smtClean="0"/>
              <a:t>benar</a:t>
            </a:r>
            <a:r>
              <a:rPr lang="en-US" sz="2000" dirty="0" smtClean="0"/>
              <a:t>. </a:t>
            </a:r>
            <a:r>
              <a:rPr lang="en-US" sz="2000" dirty="0" err="1" smtClean="0"/>
              <a:t>Mendapatkan</a:t>
            </a:r>
            <a:r>
              <a:rPr lang="en-US" sz="2000" dirty="0" smtClean="0"/>
              <a:t> </a:t>
            </a:r>
            <a:r>
              <a:rPr lang="en-US" sz="2000" dirty="0" err="1" smtClean="0"/>
              <a:t>produk</a:t>
            </a:r>
            <a:r>
              <a:rPr lang="en-US" sz="2000" dirty="0" smtClean="0"/>
              <a:t> yang </a:t>
            </a:r>
            <a:r>
              <a:rPr lang="en-US" sz="2000" dirty="0" err="1" smtClean="0"/>
              <a:t>membuat</a:t>
            </a:r>
            <a:r>
              <a:rPr lang="en-US" sz="2000" dirty="0" smtClean="0"/>
              <a:t> </a:t>
            </a:r>
            <a:r>
              <a:rPr lang="en-US" sz="2000" dirty="0" err="1" smtClean="0"/>
              <a:t>perasaannya</a:t>
            </a:r>
            <a:r>
              <a:rPr lang="en-US" sz="2000" dirty="0" smtClean="0"/>
              <a:t> </a:t>
            </a:r>
            <a:r>
              <a:rPr lang="en-US" sz="2000" dirty="0" err="1" smtClean="0"/>
              <a:t>lebih</a:t>
            </a:r>
            <a:r>
              <a:rPr lang="en-US" sz="2000" dirty="0" smtClean="0"/>
              <a:t> </a:t>
            </a:r>
            <a:r>
              <a:rPr lang="en-US" sz="2000" dirty="0" err="1" smtClean="0"/>
              <a:t>baik</a:t>
            </a:r>
            <a:r>
              <a:rPr lang="en-US" sz="2000" dirty="0" smtClean="0"/>
              <a:t> </a:t>
            </a:r>
            <a:r>
              <a:rPr lang="en-US" sz="2000" dirty="0" err="1" smtClean="0"/>
              <a:t>merupakan</a:t>
            </a:r>
            <a:r>
              <a:rPr lang="en-US" sz="2000" dirty="0" smtClean="0"/>
              <a:t> </a:t>
            </a:r>
            <a:r>
              <a:rPr lang="en-US" sz="2000" dirty="0" err="1" smtClean="0"/>
              <a:t>keputusan</a:t>
            </a:r>
            <a:r>
              <a:rPr lang="en-US" sz="2000" dirty="0" smtClean="0"/>
              <a:t> yang </a:t>
            </a:r>
            <a:r>
              <a:rPr lang="en-US" sz="2000" dirty="0" err="1" smtClean="0"/>
              <a:t>rasional</a:t>
            </a:r>
            <a:r>
              <a:rPr lang="en-US" sz="2000" dirty="0" smtClean="0"/>
              <a:t>.</a:t>
            </a:r>
          </a:p>
          <a:p>
            <a:pPr marL="514350" indent="-514350" algn="just" eaLnBrk="1" fontAlgn="auto" hangingPunct="1">
              <a:lnSpc>
                <a:spcPct val="170000"/>
              </a:lnSpc>
              <a:spcBef>
                <a:spcPts val="0"/>
              </a:spcBef>
              <a:spcAft>
                <a:spcPts val="0"/>
              </a:spcAft>
              <a:buClr>
                <a:srgbClr val="FF0000"/>
              </a:buClr>
              <a:buFont typeface="Wingdings 2"/>
              <a:buNone/>
              <a:defRPr/>
            </a:pPr>
            <a:endParaRPr lang="en-US" sz="2000" dirty="0" smtClean="0"/>
          </a:p>
          <a:p>
            <a:pPr marL="514350" indent="-514350" algn="just" eaLnBrk="1" fontAlgn="auto" hangingPunct="1">
              <a:lnSpc>
                <a:spcPct val="170000"/>
              </a:lnSpc>
              <a:spcBef>
                <a:spcPts val="0"/>
              </a:spcBef>
              <a:spcAft>
                <a:spcPts val="0"/>
              </a:spcAft>
              <a:buClr>
                <a:srgbClr val="FF0000"/>
              </a:buClr>
              <a:buFont typeface="Wingdings 2"/>
              <a:buNone/>
              <a:defRPr/>
            </a:pPr>
            <a:endParaRPr lang="en-US" sz="20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304800" y="304800"/>
            <a:ext cx="8686800" cy="838200"/>
          </a:xfrm>
        </p:spPr>
        <p:txBody>
          <a:bodyPr/>
          <a:lstStyle/>
          <a:p>
            <a:pPr eaLnBrk="1" hangingPunct="1"/>
            <a:r>
              <a:rPr lang="en-US" sz="2000" b="1" smtClean="0">
                <a:latin typeface="Bell MT" pitchFamily="18" charset="0"/>
              </a:rPr>
              <a:t>Model Sederhana Untuk Menggambarkan Pengambilan Keputusan Konsumen:</a:t>
            </a:r>
            <a:endParaRPr lang="en-US" sz="2000" smtClean="0">
              <a:latin typeface="Bell MT" pitchFamily="18" charset="0"/>
            </a:endParaRPr>
          </a:p>
        </p:txBody>
      </p:sp>
      <p:sp>
        <p:nvSpPr>
          <p:cNvPr id="131075" name="Content Placeholder 2"/>
          <p:cNvSpPr>
            <a:spLocks noGrp="1"/>
          </p:cNvSpPr>
          <p:nvPr>
            <p:ph idx="1"/>
          </p:nvPr>
        </p:nvSpPr>
        <p:spPr>
          <a:xfrm>
            <a:off x="304800" y="1071563"/>
            <a:ext cx="8686800" cy="5357812"/>
          </a:xfrm>
        </p:spPr>
        <p:txBody>
          <a:bodyPr rtlCol="0">
            <a:normAutofit fontScale="92500" lnSpcReduction="10000"/>
          </a:bodyPr>
          <a:lstStyle/>
          <a:p>
            <a:pPr marL="457200" indent="-457200" eaLnBrk="1" fontAlgn="auto" hangingPunct="1">
              <a:lnSpc>
                <a:spcPct val="150000"/>
              </a:lnSpc>
              <a:spcBef>
                <a:spcPts val="0"/>
              </a:spcBef>
              <a:spcAft>
                <a:spcPts val="0"/>
              </a:spcAft>
              <a:buClr>
                <a:srgbClr val="0000CC"/>
              </a:buClr>
              <a:buFont typeface="+mj-lt"/>
              <a:buAutoNum type="arabicParenR"/>
              <a:defRPr/>
            </a:pPr>
            <a:r>
              <a:rPr lang="en-US" sz="2400" b="1" dirty="0" err="1" smtClean="0">
                <a:latin typeface="Bell MT" pitchFamily="18" charset="0"/>
              </a:rPr>
              <a:t>Pengaruh</a:t>
            </a:r>
            <a:r>
              <a:rPr lang="en-US" sz="2400" b="1" dirty="0" smtClean="0">
                <a:latin typeface="Bell MT" pitchFamily="18" charset="0"/>
              </a:rPr>
              <a:t> </a:t>
            </a:r>
            <a:r>
              <a:rPr lang="en-US" sz="2400" b="1" dirty="0" err="1" smtClean="0">
                <a:latin typeface="Bell MT" pitchFamily="18" charset="0"/>
              </a:rPr>
              <a:t>Eksternal</a:t>
            </a:r>
            <a:r>
              <a:rPr lang="en-US" sz="2400" b="1" dirty="0" smtClean="0">
                <a:latin typeface="Bell MT" pitchFamily="18" charset="0"/>
              </a:rPr>
              <a:t> :</a:t>
            </a:r>
          </a:p>
          <a:p>
            <a:pPr marL="457200" indent="0" eaLnBrk="1" fontAlgn="auto" hangingPunct="1">
              <a:lnSpc>
                <a:spcPct val="150000"/>
              </a:lnSpc>
              <a:spcBef>
                <a:spcPts val="0"/>
              </a:spcBef>
              <a:spcAft>
                <a:spcPts val="0"/>
              </a:spcAft>
              <a:buFont typeface="Wingdings 2" pitchFamily="18" charset="2"/>
              <a:buNone/>
              <a:defRPr/>
            </a:pPr>
            <a:r>
              <a:rPr lang="en-US" sz="2400" dirty="0" smtClean="0">
                <a:latin typeface="Bell MT" pitchFamily="18" charset="0"/>
              </a:rPr>
              <a:t>Usaha-</a:t>
            </a:r>
            <a:r>
              <a:rPr lang="en-US" sz="2400" dirty="0" err="1" smtClean="0">
                <a:latin typeface="Bell MT" pitchFamily="18" charset="0"/>
              </a:rPr>
              <a:t>usaha</a:t>
            </a:r>
            <a:r>
              <a:rPr lang="en-US" sz="2400" dirty="0" smtClean="0">
                <a:latin typeface="Bell MT" pitchFamily="18" charset="0"/>
              </a:rPr>
              <a:t> </a:t>
            </a:r>
            <a:r>
              <a:rPr lang="en-US" sz="2400" dirty="0" err="1" smtClean="0">
                <a:latin typeface="Bell MT" pitchFamily="18" charset="0"/>
              </a:rPr>
              <a:t>pemasaran</a:t>
            </a:r>
            <a:r>
              <a:rPr lang="en-US" sz="2400" dirty="0" smtClean="0">
                <a:latin typeface="Bell MT" pitchFamily="18" charset="0"/>
              </a:rPr>
              <a:t> </a:t>
            </a:r>
            <a:r>
              <a:rPr lang="en-US" sz="2400" dirty="0" err="1" smtClean="0">
                <a:latin typeface="Bell MT" pitchFamily="18" charset="0"/>
              </a:rPr>
              <a:t>pemasaran</a:t>
            </a:r>
            <a:r>
              <a:rPr lang="en-US" sz="2400" dirty="0" smtClean="0">
                <a:latin typeface="Bell MT" pitchFamily="18" charset="0"/>
              </a:rPr>
              <a:t> </a:t>
            </a:r>
            <a:r>
              <a:rPr lang="en-US" sz="2400" dirty="0" err="1" smtClean="0">
                <a:latin typeface="Bell MT" pitchFamily="18" charset="0"/>
              </a:rPr>
              <a:t>lingkungan</a:t>
            </a:r>
            <a:r>
              <a:rPr lang="en-US" sz="2400" dirty="0" smtClean="0">
                <a:latin typeface="Bell MT" pitchFamily="18" charset="0"/>
              </a:rPr>
              <a:t> </a:t>
            </a:r>
            <a:r>
              <a:rPr lang="en-US" sz="2400" dirty="0" err="1" smtClean="0">
                <a:latin typeface="Bell MT" pitchFamily="18" charset="0"/>
              </a:rPr>
              <a:t>sosial</a:t>
            </a:r>
            <a:r>
              <a:rPr lang="en-US" sz="2400" dirty="0" smtClean="0">
                <a:latin typeface="Bell MT" pitchFamily="18" charset="0"/>
              </a:rPr>
              <a:t> </a:t>
            </a:r>
            <a:r>
              <a:rPr lang="en-US" sz="2400" dirty="0" err="1" smtClean="0">
                <a:latin typeface="Bell MT" pitchFamily="18" charset="0"/>
              </a:rPr>
              <a:t>budaya</a:t>
            </a:r>
            <a:r>
              <a:rPr lang="en-US" sz="2400" dirty="0" smtClean="0">
                <a:latin typeface="Bell MT" pitchFamily="18" charset="0"/>
              </a:rPr>
              <a:t>, </a:t>
            </a:r>
            <a:r>
              <a:rPr lang="en-US" sz="2400" dirty="0" err="1" smtClean="0">
                <a:latin typeface="Bell MT" pitchFamily="18" charset="0"/>
              </a:rPr>
              <a:t>seperti</a:t>
            </a:r>
            <a:r>
              <a:rPr lang="en-US" sz="2400" dirty="0" smtClean="0">
                <a:latin typeface="Bell MT" pitchFamily="18" charset="0"/>
              </a:rPr>
              <a:t> :</a:t>
            </a:r>
          </a:p>
          <a:p>
            <a:pPr marL="457200" indent="0" eaLnBrk="1" fontAlgn="auto" hangingPunct="1">
              <a:lnSpc>
                <a:spcPct val="150000"/>
              </a:lnSpc>
              <a:spcBef>
                <a:spcPts val="0"/>
              </a:spcBef>
              <a:spcAft>
                <a:spcPts val="0"/>
              </a:spcAft>
              <a:buFont typeface="Arial" pitchFamily="34" charset="0"/>
              <a:buChar char="•"/>
              <a:defRPr/>
            </a:pPr>
            <a:r>
              <a:rPr lang="en-US" sz="2400" dirty="0" err="1" smtClean="0">
                <a:latin typeface="Bell MT" pitchFamily="18" charset="0"/>
              </a:rPr>
              <a:t>keluarga</a:t>
            </a:r>
            <a:r>
              <a:rPr lang="en-US" sz="2400" dirty="0" smtClean="0">
                <a:latin typeface="Bell MT" pitchFamily="18" charset="0"/>
              </a:rPr>
              <a:t> </a:t>
            </a:r>
          </a:p>
          <a:p>
            <a:pPr marL="457200" indent="0" eaLnBrk="1" fontAlgn="auto" hangingPunct="1">
              <a:lnSpc>
                <a:spcPct val="150000"/>
              </a:lnSpc>
              <a:spcBef>
                <a:spcPts val="0"/>
              </a:spcBef>
              <a:spcAft>
                <a:spcPts val="0"/>
              </a:spcAft>
              <a:buFont typeface="Arial" pitchFamily="34" charset="0"/>
              <a:buChar char="•"/>
              <a:defRPr/>
            </a:pPr>
            <a:r>
              <a:rPr lang="en-US" sz="2400" dirty="0" err="1" smtClean="0">
                <a:latin typeface="Bell MT" pitchFamily="18" charset="0"/>
              </a:rPr>
              <a:t>sumber</a:t>
            </a:r>
            <a:r>
              <a:rPr lang="en-US" sz="2400" dirty="0" smtClean="0">
                <a:latin typeface="Bell MT" pitchFamily="18" charset="0"/>
              </a:rPr>
              <a:t> informal </a:t>
            </a:r>
          </a:p>
          <a:p>
            <a:pPr marL="457200" indent="0" eaLnBrk="1" fontAlgn="auto" hangingPunct="1">
              <a:lnSpc>
                <a:spcPct val="150000"/>
              </a:lnSpc>
              <a:spcBef>
                <a:spcPts val="0"/>
              </a:spcBef>
              <a:spcAft>
                <a:spcPts val="0"/>
              </a:spcAft>
              <a:buFont typeface="Arial" pitchFamily="34" charset="0"/>
              <a:buChar char="•"/>
              <a:defRPr/>
            </a:pPr>
            <a:r>
              <a:rPr lang="en-US" sz="2400" dirty="0" err="1" smtClean="0">
                <a:latin typeface="Bell MT" pitchFamily="18" charset="0"/>
              </a:rPr>
              <a:t>sumber</a:t>
            </a:r>
            <a:r>
              <a:rPr lang="en-US" sz="2400" dirty="0" smtClean="0">
                <a:latin typeface="Bell MT" pitchFamily="18" charset="0"/>
              </a:rPr>
              <a:t> non </a:t>
            </a:r>
            <a:r>
              <a:rPr lang="en-US" sz="2400" dirty="0" err="1" smtClean="0">
                <a:latin typeface="Bell MT" pitchFamily="18" charset="0"/>
              </a:rPr>
              <a:t>komersial</a:t>
            </a:r>
            <a:r>
              <a:rPr lang="en-US" sz="2400" dirty="0" smtClean="0">
                <a:latin typeface="Bell MT" pitchFamily="18" charset="0"/>
              </a:rPr>
              <a:t> </a:t>
            </a:r>
          </a:p>
          <a:p>
            <a:pPr marL="457200" indent="0" eaLnBrk="1" fontAlgn="auto" hangingPunct="1">
              <a:lnSpc>
                <a:spcPct val="150000"/>
              </a:lnSpc>
              <a:spcBef>
                <a:spcPts val="0"/>
              </a:spcBef>
              <a:spcAft>
                <a:spcPts val="0"/>
              </a:spcAft>
              <a:buFont typeface="Arial" pitchFamily="34" charset="0"/>
              <a:buChar char="•"/>
              <a:defRPr/>
            </a:pPr>
            <a:r>
              <a:rPr lang="en-US" sz="2400" dirty="0" err="1" smtClean="0">
                <a:latin typeface="Bell MT" pitchFamily="18" charset="0"/>
              </a:rPr>
              <a:t>kelas</a:t>
            </a:r>
            <a:r>
              <a:rPr lang="en-US" sz="2400" dirty="0" smtClean="0">
                <a:latin typeface="Bell MT" pitchFamily="18" charset="0"/>
              </a:rPr>
              <a:t> </a:t>
            </a:r>
            <a:r>
              <a:rPr lang="en-US" sz="2400" dirty="0" err="1" smtClean="0">
                <a:latin typeface="Bell MT" pitchFamily="18" charset="0"/>
              </a:rPr>
              <a:t>sosial</a:t>
            </a:r>
            <a:r>
              <a:rPr lang="en-US" sz="2400" dirty="0" smtClean="0">
                <a:latin typeface="Bell MT" pitchFamily="18" charset="0"/>
              </a:rPr>
              <a:t> </a:t>
            </a:r>
          </a:p>
          <a:p>
            <a:pPr marL="457200" indent="0" eaLnBrk="1" fontAlgn="auto" hangingPunct="1">
              <a:lnSpc>
                <a:spcPct val="150000"/>
              </a:lnSpc>
              <a:spcBef>
                <a:spcPts val="0"/>
              </a:spcBef>
              <a:spcAft>
                <a:spcPts val="0"/>
              </a:spcAft>
              <a:buFont typeface="Arial" pitchFamily="34" charset="0"/>
              <a:buChar char="•"/>
              <a:defRPr/>
            </a:pPr>
            <a:r>
              <a:rPr lang="en-US" sz="2400" dirty="0" err="1" smtClean="0">
                <a:latin typeface="Bell MT" pitchFamily="18" charset="0"/>
              </a:rPr>
              <a:t>budaya</a:t>
            </a:r>
            <a:r>
              <a:rPr lang="en-US" sz="2400" dirty="0" smtClean="0">
                <a:latin typeface="Bell MT" pitchFamily="18" charset="0"/>
              </a:rPr>
              <a:t> </a:t>
            </a:r>
            <a:r>
              <a:rPr lang="en-US" sz="2400" dirty="0" err="1" smtClean="0">
                <a:latin typeface="Bell MT" pitchFamily="18" charset="0"/>
              </a:rPr>
              <a:t>dan</a:t>
            </a:r>
            <a:r>
              <a:rPr lang="en-US" sz="2400" dirty="0" smtClean="0">
                <a:latin typeface="Bell MT" pitchFamily="18" charset="0"/>
              </a:rPr>
              <a:t> sub </a:t>
            </a:r>
            <a:r>
              <a:rPr lang="en-US" sz="2400" dirty="0" err="1" smtClean="0">
                <a:latin typeface="Bell MT" pitchFamily="18" charset="0"/>
              </a:rPr>
              <a:t>budaya</a:t>
            </a:r>
            <a:r>
              <a:rPr lang="en-US" sz="2400" dirty="0" smtClean="0">
                <a:latin typeface="Bell MT" pitchFamily="18" charset="0"/>
              </a:rPr>
              <a:t> </a:t>
            </a:r>
          </a:p>
          <a:p>
            <a:pPr marL="457200" indent="-457200" eaLnBrk="1" fontAlgn="auto" hangingPunct="1">
              <a:lnSpc>
                <a:spcPct val="150000"/>
              </a:lnSpc>
              <a:spcBef>
                <a:spcPts val="0"/>
              </a:spcBef>
              <a:spcAft>
                <a:spcPts val="0"/>
              </a:spcAft>
              <a:buClr>
                <a:srgbClr val="0000CC"/>
              </a:buClr>
              <a:buFont typeface="+mj-lt"/>
              <a:buAutoNum type="arabicParenR" startAt="2"/>
              <a:defRPr/>
            </a:pPr>
            <a:r>
              <a:rPr lang="en-US" sz="2400" b="1" dirty="0" err="1" smtClean="0">
                <a:latin typeface="Bell MT" pitchFamily="18" charset="0"/>
              </a:rPr>
              <a:t>Pengambilan</a:t>
            </a:r>
            <a:r>
              <a:rPr lang="en-US" sz="2400" b="1" dirty="0" smtClean="0">
                <a:latin typeface="Bell MT" pitchFamily="18" charset="0"/>
              </a:rPr>
              <a:t> </a:t>
            </a:r>
            <a:r>
              <a:rPr lang="en-US" sz="2400" b="1" dirty="0" err="1" smtClean="0">
                <a:latin typeface="Bell MT" pitchFamily="18" charset="0"/>
              </a:rPr>
              <a:t>Keputusan</a:t>
            </a:r>
            <a:r>
              <a:rPr lang="en-US" sz="2400" b="1" dirty="0" smtClean="0">
                <a:latin typeface="Bell MT" pitchFamily="18" charset="0"/>
              </a:rPr>
              <a:t> </a:t>
            </a:r>
            <a:r>
              <a:rPr lang="en-US" sz="2400" b="1" dirty="0" err="1" smtClean="0">
                <a:latin typeface="Bell MT" pitchFamily="18" charset="0"/>
              </a:rPr>
              <a:t>Pada</a:t>
            </a:r>
            <a:r>
              <a:rPr lang="en-US" sz="2400" b="1" dirty="0" smtClean="0">
                <a:latin typeface="Bell MT" pitchFamily="18" charset="0"/>
              </a:rPr>
              <a:t> </a:t>
            </a:r>
            <a:r>
              <a:rPr lang="en-US" sz="2400" b="1" dirty="0" err="1" smtClean="0">
                <a:latin typeface="Bell MT" pitchFamily="18" charset="0"/>
              </a:rPr>
              <a:t>Konsumen</a:t>
            </a:r>
            <a:endParaRPr lang="en-US" sz="2400" b="1" dirty="0" smtClean="0">
              <a:latin typeface="Bell MT" pitchFamily="18" charset="0"/>
            </a:endParaRPr>
          </a:p>
          <a:p>
            <a:pPr indent="114300" eaLnBrk="1" fontAlgn="auto" hangingPunct="1">
              <a:lnSpc>
                <a:spcPct val="150000"/>
              </a:lnSpc>
              <a:spcBef>
                <a:spcPts val="0"/>
              </a:spcBef>
              <a:spcAft>
                <a:spcPts val="0"/>
              </a:spcAft>
              <a:buClr>
                <a:srgbClr val="002060"/>
              </a:buClr>
              <a:buFont typeface="Wingdings" pitchFamily="2" charset="2"/>
              <a:buChar char="v"/>
              <a:defRPr/>
            </a:pPr>
            <a:r>
              <a:rPr lang="en-US" sz="2400" dirty="0" err="1" smtClean="0">
                <a:latin typeface="Bell MT" pitchFamily="18" charset="0"/>
              </a:rPr>
              <a:t>Sadar</a:t>
            </a:r>
            <a:r>
              <a:rPr lang="en-US" sz="2400" dirty="0" smtClean="0">
                <a:latin typeface="Bell MT" pitchFamily="18" charset="0"/>
              </a:rPr>
              <a:t> </a:t>
            </a:r>
            <a:r>
              <a:rPr lang="en-US" sz="2400" dirty="0" err="1" smtClean="0">
                <a:latin typeface="Bell MT" pitchFamily="18" charset="0"/>
              </a:rPr>
              <a:t>akan</a:t>
            </a:r>
            <a:r>
              <a:rPr lang="en-US" sz="2400" dirty="0" smtClean="0">
                <a:latin typeface="Bell MT" pitchFamily="18" charset="0"/>
              </a:rPr>
              <a:t> </a:t>
            </a:r>
            <a:r>
              <a:rPr lang="en-US" sz="2400" dirty="0" err="1" smtClean="0">
                <a:latin typeface="Bell MT" pitchFamily="18" charset="0"/>
              </a:rPr>
              <a:t>kebutuhan</a:t>
            </a:r>
            <a:endParaRPr lang="en-US" sz="2400" dirty="0" smtClean="0">
              <a:latin typeface="Bell MT" pitchFamily="18" charset="0"/>
            </a:endParaRPr>
          </a:p>
          <a:p>
            <a:pPr indent="114300" eaLnBrk="1" fontAlgn="auto" hangingPunct="1">
              <a:lnSpc>
                <a:spcPct val="150000"/>
              </a:lnSpc>
              <a:spcBef>
                <a:spcPts val="0"/>
              </a:spcBef>
              <a:spcAft>
                <a:spcPts val="0"/>
              </a:spcAft>
              <a:buClr>
                <a:srgbClr val="002060"/>
              </a:buClr>
              <a:buFont typeface="Wingdings" pitchFamily="2" charset="2"/>
              <a:buChar char="v"/>
              <a:defRPr/>
            </a:pPr>
            <a:r>
              <a:rPr lang="en-US" sz="2400" dirty="0" err="1" smtClean="0">
                <a:latin typeface="Bell MT" pitchFamily="18" charset="0"/>
              </a:rPr>
              <a:t>Mencari</a:t>
            </a:r>
            <a:r>
              <a:rPr lang="en-US" sz="2400" dirty="0" smtClean="0">
                <a:latin typeface="Bell MT" pitchFamily="18" charset="0"/>
              </a:rPr>
              <a:t> </a:t>
            </a:r>
            <a:r>
              <a:rPr lang="en-US" sz="2400" dirty="0" err="1" smtClean="0">
                <a:latin typeface="Bell MT" pitchFamily="18" charset="0"/>
              </a:rPr>
              <a:t>sebelum</a:t>
            </a:r>
            <a:r>
              <a:rPr lang="en-US" sz="2400" dirty="0" smtClean="0">
                <a:latin typeface="Bell MT" pitchFamily="18" charset="0"/>
              </a:rPr>
              <a:t> </a:t>
            </a:r>
            <a:r>
              <a:rPr lang="en-US" sz="2400" dirty="0" err="1" smtClean="0">
                <a:latin typeface="Bell MT" pitchFamily="18" charset="0"/>
              </a:rPr>
              <a:t>membeli</a:t>
            </a:r>
            <a:endParaRPr lang="en-US" sz="2400" dirty="0" smtClean="0">
              <a:latin typeface="Bell MT" pitchFamily="18" charset="0"/>
            </a:endParaRPr>
          </a:p>
          <a:p>
            <a:pPr indent="114300" eaLnBrk="1" fontAlgn="auto" hangingPunct="1">
              <a:lnSpc>
                <a:spcPct val="150000"/>
              </a:lnSpc>
              <a:spcBef>
                <a:spcPts val="0"/>
              </a:spcBef>
              <a:spcAft>
                <a:spcPts val="0"/>
              </a:spcAft>
              <a:buClr>
                <a:srgbClr val="002060"/>
              </a:buClr>
              <a:buFont typeface="Wingdings" pitchFamily="2" charset="2"/>
              <a:buChar char="v"/>
              <a:defRPr/>
            </a:pPr>
            <a:r>
              <a:rPr lang="en-US" sz="2400" dirty="0" err="1" smtClean="0">
                <a:latin typeface="Bell MT" pitchFamily="18" charset="0"/>
              </a:rPr>
              <a:t>Mengevaluasi</a:t>
            </a:r>
            <a:r>
              <a:rPr lang="en-US" sz="2400" dirty="0" smtClean="0">
                <a:latin typeface="Bell MT" pitchFamily="18" charset="0"/>
              </a:rPr>
              <a:t> </a:t>
            </a:r>
            <a:r>
              <a:rPr lang="en-US" sz="2400" dirty="0" err="1" smtClean="0">
                <a:latin typeface="Bell MT" pitchFamily="18" charset="0"/>
              </a:rPr>
              <a:t>alternatif</a:t>
            </a:r>
            <a:endParaRPr lang="en-US" sz="2400" dirty="0" smtClean="0">
              <a:latin typeface="Bell MT" pitchFamily="18" charset="0"/>
            </a:endParaRPr>
          </a:p>
          <a:p>
            <a:pPr marL="457200" indent="0" eaLnBrk="1" fontAlgn="auto" hangingPunct="1">
              <a:lnSpc>
                <a:spcPct val="150000"/>
              </a:lnSpc>
              <a:spcBef>
                <a:spcPts val="0"/>
              </a:spcBef>
              <a:spcAft>
                <a:spcPts val="0"/>
              </a:spcAft>
              <a:buClr>
                <a:srgbClr val="0000CC"/>
              </a:buClr>
              <a:buFont typeface="Wingdings 2" pitchFamily="18" charset="2"/>
              <a:buNone/>
              <a:defRPr/>
            </a:pPr>
            <a:endParaRPr lang="en-US" sz="2400" dirty="0" smtClean="0">
              <a:latin typeface="Bell MT" pitchFamily="18" charset="0"/>
            </a:endParaRPr>
          </a:p>
          <a:p>
            <a:pPr eaLnBrk="1" fontAlgn="auto" hangingPunct="1">
              <a:lnSpc>
                <a:spcPct val="150000"/>
              </a:lnSpc>
              <a:spcBef>
                <a:spcPts val="0"/>
              </a:spcBef>
              <a:spcAft>
                <a:spcPts val="0"/>
              </a:spcAft>
              <a:buFont typeface="Wingdings 2" pitchFamily="18" charset="2"/>
              <a:buNone/>
              <a:defRPr/>
            </a:pPr>
            <a:endParaRPr lang="en-US" dirty="0" smtClean="0">
              <a:latin typeface="Bell MT"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325" y="188913"/>
            <a:ext cx="8686800" cy="4525962"/>
          </a:xfrm>
        </p:spPr>
        <p:txBody>
          <a:bodyPr rtlCol="0">
            <a:noAutofit/>
          </a:bodyPr>
          <a:lstStyle/>
          <a:p>
            <a:pPr marL="514350" indent="-514350" eaLnBrk="1" fontAlgn="auto" hangingPunct="1">
              <a:lnSpc>
                <a:spcPct val="160000"/>
              </a:lnSpc>
              <a:spcBef>
                <a:spcPts val="0"/>
              </a:spcBef>
              <a:spcAft>
                <a:spcPts val="0"/>
              </a:spcAft>
              <a:buClr>
                <a:srgbClr val="0000CC"/>
              </a:buClr>
              <a:buFont typeface="+mj-lt"/>
              <a:buAutoNum type="arabicParenR" startAt="3"/>
              <a:defRPr/>
            </a:pPr>
            <a:r>
              <a:rPr lang="en-US" sz="2400" b="1" dirty="0" smtClean="0">
                <a:latin typeface="Bell MT" pitchFamily="18" charset="0"/>
              </a:rPr>
              <a:t>Area </a:t>
            </a:r>
            <a:r>
              <a:rPr lang="en-US" sz="2400" b="1" dirty="0" err="1" smtClean="0">
                <a:latin typeface="Bell MT" pitchFamily="18" charset="0"/>
              </a:rPr>
              <a:t>psikologis</a:t>
            </a:r>
            <a:r>
              <a:rPr lang="en-US" sz="2400" b="1" dirty="0" smtClean="0">
                <a:latin typeface="Bell MT" pitchFamily="18" charset="0"/>
              </a:rPr>
              <a:t> :</a:t>
            </a:r>
            <a:endParaRPr lang="en-US" sz="2400" dirty="0" smtClean="0">
              <a:latin typeface="Bell MT" pitchFamily="18" charset="0"/>
            </a:endParaRPr>
          </a:p>
          <a:p>
            <a:pPr indent="190500" eaLnBrk="1" fontAlgn="auto" hangingPunct="1">
              <a:lnSpc>
                <a:spcPct val="160000"/>
              </a:lnSpc>
              <a:spcBef>
                <a:spcPts val="0"/>
              </a:spcBef>
              <a:spcAft>
                <a:spcPts val="0"/>
              </a:spcAft>
              <a:buFont typeface="Arial" pitchFamily="34" charset="0"/>
              <a:buChar char="•"/>
              <a:defRPr/>
            </a:pPr>
            <a:r>
              <a:rPr lang="en-US" sz="2400" dirty="0" err="1" smtClean="0">
                <a:latin typeface="Bell MT" pitchFamily="18" charset="0"/>
              </a:rPr>
              <a:t>Motivasi</a:t>
            </a:r>
            <a:endParaRPr lang="en-US" sz="2400" dirty="0" smtClean="0">
              <a:latin typeface="Bell MT" pitchFamily="18" charset="0"/>
            </a:endParaRPr>
          </a:p>
          <a:p>
            <a:pPr indent="190500" eaLnBrk="1" fontAlgn="auto" hangingPunct="1">
              <a:lnSpc>
                <a:spcPct val="160000"/>
              </a:lnSpc>
              <a:spcBef>
                <a:spcPts val="0"/>
              </a:spcBef>
              <a:spcAft>
                <a:spcPts val="0"/>
              </a:spcAft>
              <a:buFont typeface="Arial" pitchFamily="34" charset="0"/>
              <a:buChar char="•"/>
              <a:defRPr/>
            </a:pPr>
            <a:r>
              <a:rPr lang="en-US" sz="2400" dirty="0" err="1" smtClean="0">
                <a:latin typeface="Bell MT" pitchFamily="18" charset="0"/>
              </a:rPr>
              <a:t>Persepsi</a:t>
            </a:r>
            <a:endParaRPr lang="en-US" sz="2400" dirty="0" smtClean="0">
              <a:latin typeface="Bell MT" pitchFamily="18" charset="0"/>
            </a:endParaRPr>
          </a:p>
          <a:p>
            <a:pPr indent="190500" eaLnBrk="1" fontAlgn="auto" hangingPunct="1">
              <a:lnSpc>
                <a:spcPct val="160000"/>
              </a:lnSpc>
              <a:spcBef>
                <a:spcPts val="0"/>
              </a:spcBef>
              <a:spcAft>
                <a:spcPts val="0"/>
              </a:spcAft>
              <a:buFont typeface="Arial" pitchFamily="34" charset="0"/>
              <a:buChar char="•"/>
              <a:defRPr/>
            </a:pPr>
            <a:r>
              <a:rPr lang="en-US" sz="2400" dirty="0" err="1" smtClean="0">
                <a:latin typeface="Bell MT" pitchFamily="18" charset="0"/>
              </a:rPr>
              <a:t>Pembelajaran</a:t>
            </a:r>
            <a:endParaRPr lang="en-US" sz="2400" dirty="0" smtClean="0">
              <a:latin typeface="Bell MT" pitchFamily="18" charset="0"/>
            </a:endParaRPr>
          </a:p>
          <a:p>
            <a:pPr indent="190500" eaLnBrk="1" fontAlgn="auto" hangingPunct="1">
              <a:lnSpc>
                <a:spcPct val="160000"/>
              </a:lnSpc>
              <a:spcBef>
                <a:spcPts val="0"/>
              </a:spcBef>
              <a:spcAft>
                <a:spcPts val="0"/>
              </a:spcAft>
              <a:buFont typeface="Arial" pitchFamily="34" charset="0"/>
              <a:buChar char="•"/>
              <a:defRPr/>
            </a:pPr>
            <a:r>
              <a:rPr lang="en-US" sz="2400" dirty="0" err="1" smtClean="0">
                <a:latin typeface="Bell MT" pitchFamily="18" charset="0"/>
              </a:rPr>
              <a:t>Kepribadian</a:t>
            </a:r>
            <a:endParaRPr lang="en-US" sz="2400" dirty="0" smtClean="0">
              <a:latin typeface="Bell MT" pitchFamily="18" charset="0"/>
            </a:endParaRPr>
          </a:p>
          <a:p>
            <a:pPr indent="190500" eaLnBrk="1" fontAlgn="auto" hangingPunct="1">
              <a:lnSpc>
                <a:spcPct val="160000"/>
              </a:lnSpc>
              <a:spcBef>
                <a:spcPts val="0"/>
              </a:spcBef>
              <a:spcAft>
                <a:spcPts val="0"/>
              </a:spcAft>
              <a:buFont typeface="Arial" pitchFamily="34" charset="0"/>
              <a:buChar char="•"/>
              <a:defRPr/>
            </a:pPr>
            <a:r>
              <a:rPr lang="en-US" sz="2400" dirty="0" err="1" smtClean="0">
                <a:latin typeface="Bell MT" pitchFamily="18" charset="0"/>
              </a:rPr>
              <a:t>Sikap</a:t>
            </a:r>
            <a:endParaRPr lang="en-US" sz="2400" dirty="0" smtClean="0">
              <a:latin typeface="Bell MT" pitchFamily="18" charset="0"/>
            </a:endParaRPr>
          </a:p>
          <a:p>
            <a:pPr marL="514350" indent="-514350" eaLnBrk="1" fontAlgn="auto" hangingPunct="1">
              <a:lnSpc>
                <a:spcPct val="160000"/>
              </a:lnSpc>
              <a:spcBef>
                <a:spcPts val="0"/>
              </a:spcBef>
              <a:spcAft>
                <a:spcPts val="0"/>
              </a:spcAft>
              <a:buClr>
                <a:srgbClr val="0000CC"/>
              </a:buClr>
              <a:buFont typeface="+mj-lt"/>
              <a:buAutoNum type="arabicParenR" startAt="4"/>
              <a:defRPr/>
            </a:pPr>
            <a:r>
              <a:rPr lang="en-US" sz="2400" b="1" dirty="0" err="1" smtClean="0">
                <a:latin typeface="Bell MT" pitchFamily="18" charset="0"/>
              </a:rPr>
              <a:t>Perilaku</a:t>
            </a:r>
            <a:r>
              <a:rPr lang="en-US" sz="2400" b="1" dirty="0" smtClean="0">
                <a:latin typeface="Bell MT" pitchFamily="18" charset="0"/>
              </a:rPr>
              <a:t> </a:t>
            </a:r>
            <a:r>
              <a:rPr lang="en-US" sz="2400" b="1" dirty="0" err="1" smtClean="0">
                <a:latin typeface="Bell MT" pitchFamily="18" charset="0"/>
              </a:rPr>
              <a:t>Setelah</a:t>
            </a:r>
            <a:r>
              <a:rPr lang="en-US" sz="2400" b="1" dirty="0" smtClean="0">
                <a:latin typeface="Bell MT" pitchFamily="18" charset="0"/>
              </a:rPr>
              <a:t> </a:t>
            </a:r>
            <a:r>
              <a:rPr lang="en-US" sz="2400" b="1" dirty="0" err="1" smtClean="0">
                <a:latin typeface="Bell MT" pitchFamily="18" charset="0"/>
              </a:rPr>
              <a:t>Keputusan</a:t>
            </a:r>
            <a:r>
              <a:rPr lang="en-US" sz="2400" b="1" dirty="0" smtClean="0">
                <a:latin typeface="Bell MT" pitchFamily="18" charset="0"/>
              </a:rPr>
              <a:t> </a:t>
            </a:r>
            <a:r>
              <a:rPr lang="en-US" sz="2400" b="1" dirty="0" err="1" smtClean="0">
                <a:latin typeface="Bell MT" pitchFamily="18" charset="0"/>
              </a:rPr>
              <a:t>Pembelian</a:t>
            </a:r>
            <a:r>
              <a:rPr lang="en-US" sz="2400" b="1" dirty="0" smtClean="0">
                <a:latin typeface="Bell MT" pitchFamily="18" charset="0"/>
              </a:rPr>
              <a:t>:</a:t>
            </a:r>
            <a:endParaRPr lang="en-US" sz="2400" dirty="0" smtClean="0">
              <a:latin typeface="Bell MT" pitchFamily="18" charset="0"/>
            </a:endParaRPr>
          </a:p>
          <a:p>
            <a:pPr indent="19050" eaLnBrk="1" fontAlgn="auto" hangingPunct="1">
              <a:lnSpc>
                <a:spcPct val="160000"/>
              </a:lnSpc>
              <a:spcBef>
                <a:spcPts val="0"/>
              </a:spcBef>
              <a:spcAft>
                <a:spcPts val="0"/>
              </a:spcAft>
              <a:buFont typeface="Arial" pitchFamily="34" charset="0"/>
              <a:buChar char="•"/>
              <a:defRPr/>
            </a:pPr>
            <a:r>
              <a:rPr lang="en-US" sz="2400" dirty="0" err="1" smtClean="0">
                <a:latin typeface="Bell MT" pitchFamily="18" charset="0"/>
              </a:rPr>
              <a:t>Percobaan</a:t>
            </a:r>
            <a:endParaRPr lang="en-US" sz="2400" dirty="0" smtClean="0">
              <a:latin typeface="Bell MT" pitchFamily="18" charset="0"/>
            </a:endParaRPr>
          </a:p>
          <a:p>
            <a:pPr indent="19050" eaLnBrk="1" fontAlgn="auto" hangingPunct="1">
              <a:lnSpc>
                <a:spcPct val="160000"/>
              </a:lnSpc>
              <a:spcBef>
                <a:spcPts val="0"/>
              </a:spcBef>
              <a:spcAft>
                <a:spcPts val="0"/>
              </a:spcAft>
              <a:buFont typeface="Arial" pitchFamily="34" charset="0"/>
              <a:buChar char="•"/>
              <a:defRPr/>
            </a:pPr>
            <a:r>
              <a:rPr lang="en-US" sz="2400" dirty="0" err="1" smtClean="0">
                <a:latin typeface="Bell MT" pitchFamily="18" charset="0"/>
              </a:rPr>
              <a:t>Pembelian</a:t>
            </a:r>
            <a:r>
              <a:rPr lang="en-US" sz="2400" dirty="0" smtClean="0">
                <a:latin typeface="Bell MT" pitchFamily="18" charset="0"/>
              </a:rPr>
              <a:t> </a:t>
            </a:r>
            <a:r>
              <a:rPr lang="en-US" sz="2400" dirty="0" err="1" smtClean="0">
                <a:latin typeface="Bell MT" pitchFamily="18" charset="0"/>
              </a:rPr>
              <a:t>ulang</a:t>
            </a:r>
            <a:endParaRPr lang="en-US" sz="2400" dirty="0" smtClean="0">
              <a:latin typeface="Bell MT" pitchFamily="18" charset="0"/>
            </a:endParaRPr>
          </a:p>
          <a:p>
            <a:pPr marL="0" indent="19050" eaLnBrk="1" fontAlgn="auto" hangingPunct="1">
              <a:lnSpc>
                <a:spcPct val="160000"/>
              </a:lnSpc>
              <a:spcBef>
                <a:spcPts val="0"/>
              </a:spcBef>
              <a:spcAft>
                <a:spcPts val="0"/>
              </a:spcAft>
              <a:buClr>
                <a:srgbClr val="0000CC"/>
              </a:buClr>
              <a:buFont typeface="+mj-lt"/>
              <a:buAutoNum type="arabicParenR" startAt="5"/>
              <a:defRPr/>
            </a:pPr>
            <a:r>
              <a:rPr lang="en-US" sz="2400" dirty="0" smtClean="0">
                <a:latin typeface="Bell MT" pitchFamily="18" charset="0"/>
              </a:rPr>
              <a:t>   </a:t>
            </a:r>
            <a:r>
              <a:rPr lang="en-US" sz="2400" b="1" dirty="0" err="1" smtClean="0">
                <a:latin typeface="Bell MT" pitchFamily="18" charset="0"/>
              </a:rPr>
              <a:t>Evaluasi</a:t>
            </a:r>
            <a:r>
              <a:rPr lang="en-US" sz="2400" b="1" dirty="0" smtClean="0">
                <a:latin typeface="Bell MT" pitchFamily="18" charset="0"/>
              </a:rPr>
              <a:t> </a:t>
            </a:r>
            <a:r>
              <a:rPr lang="en-US" sz="2400" b="1" dirty="0" err="1" smtClean="0">
                <a:latin typeface="Bell MT" pitchFamily="18" charset="0"/>
              </a:rPr>
              <a:t>Setelah</a:t>
            </a:r>
            <a:r>
              <a:rPr lang="en-US" sz="2400" b="1" dirty="0" smtClean="0">
                <a:latin typeface="Bell MT" pitchFamily="18" charset="0"/>
              </a:rPr>
              <a:t> </a:t>
            </a:r>
            <a:r>
              <a:rPr lang="en-US" sz="2400" b="1" dirty="0" err="1" smtClean="0">
                <a:latin typeface="Bell MT" pitchFamily="18" charset="0"/>
              </a:rPr>
              <a:t>Pembelian</a:t>
            </a:r>
            <a:endParaRPr lang="en-US" sz="2400" dirty="0" smtClean="0">
              <a:latin typeface="Bell MT" pitchFamily="18" charset="0"/>
            </a:endParaRPr>
          </a:p>
          <a:p>
            <a:pPr marL="0" indent="19050" eaLnBrk="1" fontAlgn="auto" hangingPunct="1">
              <a:lnSpc>
                <a:spcPct val="160000"/>
              </a:lnSpc>
              <a:spcBef>
                <a:spcPts val="0"/>
              </a:spcBef>
              <a:spcAft>
                <a:spcPts val="0"/>
              </a:spcAft>
              <a:buClr>
                <a:srgbClr val="0000CC"/>
              </a:buClr>
              <a:buFont typeface="Wingdings 2" pitchFamily="18" charset="2"/>
              <a:buNone/>
              <a:defRPr/>
            </a:pPr>
            <a:endParaRPr lang="en-US" sz="2400" dirty="0" smtClean="0">
              <a:latin typeface="Bell MT" pitchFamily="18" charset="0"/>
            </a:endParaRPr>
          </a:p>
          <a:p>
            <a:pPr eaLnBrk="1" fontAlgn="auto" hangingPunct="1">
              <a:lnSpc>
                <a:spcPct val="160000"/>
              </a:lnSpc>
              <a:spcBef>
                <a:spcPts val="0"/>
              </a:spcBef>
              <a:spcAft>
                <a:spcPts val="0"/>
              </a:spcAft>
              <a:buFont typeface="Wingdings 2" pitchFamily="18" charset="2"/>
              <a:buNone/>
              <a:defRPr/>
            </a:pPr>
            <a:endParaRPr lang="en-US" sz="2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2"/>
          <p:cNvSpPr>
            <a:spLocks noGrp="1"/>
          </p:cNvSpPr>
          <p:nvPr>
            <p:ph type="title"/>
          </p:nvPr>
        </p:nvSpPr>
        <p:spPr>
          <a:xfrm>
            <a:off x="500063" y="2214563"/>
            <a:ext cx="8229600" cy="1647825"/>
          </a:xfrm>
        </p:spPr>
        <p:txBody>
          <a:bodyPr/>
          <a:lstStyle/>
          <a:p>
            <a:pPr eaLnBrk="1" hangingPunct="1"/>
            <a:r>
              <a:rPr lang="en-US" sz="5400" smtClean="0">
                <a:solidFill>
                  <a:srgbClr val="003300"/>
                </a:solidFill>
                <a:latin typeface="Lucida Handwriting" pitchFamily="66" charset="0"/>
              </a:rPr>
              <a:t>PEMBELIAN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63" y="214313"/>
            <a:ext cx="8229600" cy="571500"/>
          </a:xfrm>
        </p:spPr>
        <p:txBody>
          <a:bodyPr rtlCol="0">
            <a:noAutofit/>
          </a:bodyPr>
          <a:lstStyle/>
          <a:p>
            <a:pPr eaLnBrk="1" fontAlgn="auto" hangingPunct="1">
              <a:spcAft>
                <a:spcPts val="0"/>
              </a:spcAft>
              <a:defRPr/>
            </a:pPr>
            <a:r>
              <a:rPr lang="en-US" sz="3200" b="1" dirty="0" err="1" smtClean="0">
                <a:latin typeface="+mn-lt"/>
              </a:rPr>
              <a:t>Tipe</a:t>
            </a:r>
            <a:r>
              <a:rPr lang="en-US" sz="3200" b="1" dirty="0" smtClean="0">
                <a:latin typeface="+mn-lt"/>
              </a:rPr>
              <a:t> – </a:t>
            </a:r>
            <a:r>
              <a:rPr lang="en-US" sz="3200" b="1" dirty="0" err="1" smtClean="0">
                <a:latin typeface="+mn-lt"/>
              </a:rPr>
              <a:t>Tipe</a:t>
            </a:r>
            <a:r>
              <a:rPr lang="en-US" sz="3200" b="1" dirty="0" smtClean="0">
                <a:latin typeface="+mn-lt"/>
              </a:rPr>
              <a:t> </a:t>
            </a:r>
            <a:r>
              <a:rPr lang="en-US" sz="3200" b="1" dirty="0" err="1" smtClean="0">
                <a:latin typeface="+mn-lt"/>
              </a:rPr>
              <a:t>Perilaku</a:t>
            </a:r>
            <a:r>
              <a:rPr lang="en-US" sz="3200" b="1" dirty="0" smtClean="0">
                <a:latin typeface="+mn-lt"/>
              </a:rPr>
              <a:t> </a:t>
            </a:r>
            <a:r>
              <a:rPr lang="en-US" sz="3200" b="1" dirty="0" err="1" smtClean="0">
                <a:latin typeface="+mn-lt"/>
              </a:rPr>
              <a:t>Pembelian</a:t>
            </a:r>
            <a:r>
              <a:rPr lang="en-US" sz="3200" b="1" dirty="0" smtClean="0">
                <a:latin typeface="+mn-lt"/>
              </a:rPr>
              <a:t>:</a:t>
            </a:r>
            <a:endParaRPr sz="3200">
              <a:latin typeface="+mn-lt"/>
            </a:endParaRPr>
          </a:p>
        </p:txBody>
      </p:sp>
      <p:sp>
        <p:nvSpPr>
          <p:cNvPr id="113666" name="Content Placeholder 1"/>
          <p:cNvSpPr>
            <a:spLocks noGrp="1"/>
          </p:cNvSpPr>
          <p:nvPr>
            <p:ph idx="1"/>
          </p:nvPr>
        </p:nvSpPr>
        <p:spPr>
          <a:xfrm>
            <a:off x="357188" y="857250"/>
            <a:ext cx="8501062" cy="5573713"/>
          </a:xfrm>
        </p:spPr>
        <p:txBody>
          <a:bodyPr rtlCol="0">
            <a:noAutofit/>
          </a:bodyPr>
          <a:lstStyle/>
          <a:p>
            <a:pPr marL="0" indent="0" algn="just" eaLnBrk="1" fontAlgn="auto" hangingPunct="1">
              <a:lnSpc>
                <a:spcPct val="170000"/>
              </a:lnSpc>
              <a:spcBef>
                <a:spcPts val="0"/>
              </a:spcBef>
              <a:spcAft>
                <a:spcPts val="0"/>
              </a:spcAft>
              <a:buClr>
                <a:schemeClr val="accent3"/>
              </a:buClr>
              <a:buFont typeface="Georgia"/>
              <a:buNone/>
              <a:defRPr/>
            </a:pPr>
            <a:r>
              <a:rPr lang="en-US" sz="2000" dirty="0" err="1" smtClean="0"/>
              <a:t>Menurut</a:t>
            </a:r>
            <a:r>
              <a:rPr lang="en-US" sz="2000" dirty="0" smtClean="0"/>
              <a:t> </a:t>
            </a:r>
            <a:r>
              <a:rPr lang="en-US" sz="2000" dirty="0" err="1" smtClean="0"/>
              <a:t>Wilkie</a:t>
            </a:r>
            <a:r>
              <a:rPr lang="en-US" sz="2000" dirty="0" smtClean="0"/>
              <a:t> (1990), </a:t>
            </a:r>
            <a:r>
              <a:rPr lang="en-US" sz="2000" dirty="0" err="1" smtClean="0"/>
              <a:t>tipe</a:t>
            </a:r>
            <a:r>
              <a:rPr lang="en-US" sz="2000" dirty="0" smtClean="0"/>
              <a:t> </a:t>
            </a:r>
            <a:r>
              <a:rPr lang="en-US" sz="2000" dirty="0" err="1" smtClean="0"/>
              <a:t>perilaku</a:t>
            </a:r>
            <a:r>
              <a:rPr lang="en-US" sz="2000" dirty="0" smtClean="0"/>
              <a:t> </a:t>
            </a:r>
            <a:r>
              <a:rPr lang="en-US" sz="2000" dirty="0" err="1" smtClean="0"/>
              <a:t>konsumen</a:t>
            </a:r>
            <a:r>
              <a:rPr lang="en-US" sz="2000" dirty="0" smtClean="0"/>
              <a:t> </a:t>
            </a:r>
            <a:r>
              <a:rPr lang="en-US" sz="2000" dirty="0" err="1" smtClean="0"/>
              <a:t>dalam</a:t>
            </a:r>
            <a:r>
              <a:rPr lang="en-US" sz="2000" dirty="0" smtClean="0"/>
              <a:t> </a:t>
            </a:r>
            <a:r>
              <a:rPr lang="en-US" sz="2000" dirty="0" err="1" smtClean="0"/>
              <a:t>melakukan</a:t>
            </a:r>
            <a:r>
              <a:rPr lang="en-US" sz="2000" dirty="0" smtClean="0"/>
              <a:t> </a:t>
            </a:r>
            <a:r>
              <a:rPr lang="en-US" sz="2000" dirty="0" err="1" smtClean="0"/>
              <a:t>pembelian</a:t>
            </a:r>
            <a:r>
              <a:rPr lang="en-US" sz="2000" dirty="0" smtClean="0"/>
              <a:t> </a:t>
            </a:r>
            <a:r>
              <a:rPr lang="en-US" sz="2000" dirty="0" err="1" smtClean="0"/>
              <a:t>dikelompokkan</a:t>
            </a:r>
            <a:r>
              <a:rPr lang="en-US" sz="2000" dirty="0" smtClean="0"/>
              <a:t> </a:t>
            </a:r>
            <a:r>
              <a:rPr lang="en-US" sz="2000" dirty="0" err="1" smtClean="0"/>
              <a:t>menjadi</a:t>
            </a:r>
            <a:r>
              <a:rPr lang="en-US" sz="2000" dirty="0" smtClean="0"/>
              <a:t> </a:t>
            </a:r>
            <a:r>
              <a:rPr lang="en-US" sz="2000" dirty="0" err="1" smtClean="0"/>
              <a:t>empat</a:t>
            </a:r>
            <a:r>
              <a:rPr lang="en-US" sz="2000" dirty="0" smtClean="0"/>
              <a:t> </a:t>
            </a:r>
            <a:r>
              <a:rPr lang="en-US" sz="2000" dirty="0" err="1" smtClean="0"/>
              <a:t>berdasarkan</a:t>
            </a:r>
            <a:r>
              <a:rPr lang="en-US" sz="2000" dirty="0" smtClean="0"/>
              <a:t> </a:t>
            </a:r>
            <a:r>
              <a:rPr lang="en-US" sz="2000" dirty="0" err="1" smtClean="0"/>
              <a:t>tingkat</a:t>
            </a:r>
            <a:r>
              <a:rPr lang="en-US" sz="2000" dirty="0" smtClean="0"/>
              <a:t> </a:t>
            </a:r>
            <a:r>
              <a:rPr lang="en-US" sz="2000" dirty="0" err="1" smtClean="0"/>
              <a:t>keterlibatan</a:t>
            </a:r>
            <a:r>
              <a:rPr lang="en-US" sz="2000" dirty="0" smtClean="0"/>
              <a:t> </a:t>
            </a:r>
            <a:r>
              <a:rPr lang="en-US" sz="2000" dirty="0" err="1" smtClean="0"/>
              <a:t>pembeli</a:t>
            </a:r>
            <a:r>
              <a:rPr lang="en-US" sz="2000" dirty="0" smtClean="0"/>
              <a:t> </a:t>
            </a:r>
            <a:r>
              <a:rPr lang="en-US" sz="2000" dirty="0" err="1" smtClean="0"/>
              <a:t>dan</a:t>
            </a:r>
            <a:r>
              <a:rPr lang="en-US" sz="2000" dirty="0" smtClean="0"/>
              <a:t> </a:t>
            </a:r>
            <a:r>
              <a:rPr lang="en-US" sz="2000" dirty="0" err="1" smtClean="0"/>
              <a:t>tingkat</a:t>
            </a:r>
            <a:r>
              <a:rPr lang="en-US" sz="2000" dirty="0" smtClean="0"/>
              <a:t> </a:t>
            </a:r>
            <a:r>
              <a:rPr lang="en-US" sz="2000" dirty="0" err="1" smtClean="0"/>
              <a:t>keterlibatan</a:t>
            </a:r>
            <a:r>
              <a:rPr lang="en-US" sz="2000" dirty="0" smtClean="0"/>
              <a:t> </a:t>
            </a:r>
            <a:r>
              <a:rPr lang="en-US" sz="2000" dirty="0" err="1" smtClean="0"/>
              <a:t>diferensiasi</a:t>
            </a:r>
            <a:r>
              <a:rPr lang="en-US" sz="2000" dirty="0" smtClean="0"/>
              <a:t> </a:t>
            </a:r>
            <a:r>
              <a:rPr lang="en-US" sz="2000" dirty="0" err="1" smtClean="0"/>
              <a:t>merek</a:t>
            </a:r>
            <a:r>
              <a:rPr lang="en-US" sz="2000" dirty="0" smtClean="0"/>
              <a:t>, </a:t>
            </a:r>
            <a:r>
              <a:rPr lang="en-US" sz="2000" dirty="0" err="1" smtClean="0"/>
              <a:t>yaitu</a:t>
            </a:r>
            <a:r>
              <a:rPr lang="en-US" sz="2000" dirty="0" smtClean="0"/>
              <a:t>:</a:t>
            </a:r>
          </a:p>
          <a:p>
            <a:pPr marL="361950" indent="-361950" algn="just" eaLnBrk="1" fontAlgn="auto" hangingPunct="1">
              <a:lnSpc>
                <a:spcPct val="170000"/>
              </a:lnSpc>
              <a:spcBef>
                <a:spcPts val="0"/>
              </a:spcBef>
              <a:spcAft>
                <a:spcPts val="0"/>
              </a:spcAft>
              <a:buClr>
                <a:srgbClr val="0066FF"/>
              </a:buClr>
              <a:buFont typeface="+mj-lt"/>
              <a:buAutoNum type="arabicParenR"/>
              <a:defRPr/>
            </a:pPr>
            <a:r>
              <a:rPr lang="en-US" sz="2000" b="1" dirty="0" smtClean="0"/>
              <a:t>Budget Allocation (</a:t>
            </a:r>
            <a:r>
              <a:rPr lang="en-US" sz="2000" b="1" dirty="0" err="1" smtClean="0"/>
              <a:t>Pengalokasian</a:t>
            </a:r>
            <a:r>
              <a:rPr lang="en-US" sz="2000" b="1" dirty="0" smtClean="0"/>
              <a:t> budget)</a:t>
            </a:r>
            <a:endParaRPr lang="en-US" sz="2000" dirty="0" smtClean="0"/>
          </a:p>
          <a:p>
            <a:pPr indent="-3175" algn="just" eaLnBrk="1" fontAlgn="auto" hangingPunct="1">
              <a:lnSpc>
                <a:spcPct val="170000"/>
              </a:lnSpc>
              <a:spcBef>
                <a:spcPts val="0"/>
              </a:spcBef>
              <a:spcAft>
                <a:spcPts val="0"/>
              </a:spcAft>
              <a:buClr>
                <a:schemeClr val="accent3"/>
              </a:buClr>
              <a:buFont typeface="Georgia"/>
              <a:buNone/>
              <a:defRPr/>
            </a:pPr>
            <a:r>
              <a:rPr lang="en-US" sz="2000" dirty="0" err="1" smtClean="0"/>
              <a:t>Pilihan</a:t>
            </a:r>
            <a:r>
              <a:rPr lang="en-US" sz="2000" dirty="0" smtClean="0"/>
              <a:t> </a:t>
            </a:r>
            <a:r>
              <a:rPr lang="en-US" sz="2000" dirty="0" err="1" smtClean="0"/>
              <a:t>konsumen</a:t>
            </a:r>
            <a:r>
              <a:rPr lang="en-US" sz="2000" dirty="0" smtClean="0"/>
              <a:t> </a:t>
            </a:r>
            <a:r>
              <a:rPr lang="en-US" sz="2000" dirty="0" err="1" smtClean="0"/>
              <a:t>terhadap</a:t>
            </a:r>
            <a:r>
              <a:rPr lang="en-US" sz="2000" dirty="0" smtClean="0"/>
              <a:t> </a:t>
            </a:r>
            <a:r>
              <a:rPr lang="en-US" sz="2000" dirty="0" err="1" smtClean="0"/>
              <a:t>suatu</a:t>
            </a:r>
            <a:r>
              <a:rPr lang="en-US" sz="2000" dirty="0" smtClean="0"/>
              <a:t> </a:t>
            </a:r>
            <a:r>
              <a:rPr lang="en-US" sz="2000" dirty="0" err="1" smtClean="0"/>
              <a:t>barang</a:t>
            </a:r>
            <a:r>
              <a:rPr lang="en-US" sz="2000" dirty="0" smtClean="0"/>
              <a:t> </a:t>
            </a:r>
            <a:r>
              <a:rPr lang="en-US" sz="2000" dirty="0" err="1" smtClean="0"/>
              <a:t>dipengaruhi</a:t>
            </a:r>
            <a:r>
              <a:rPr lang="en-US" sz="2000" dirty="0" smtClean="0"/>
              <a:t> </a:t>
            </a:r>
            <a:r>
              <a:rPr lang="en-US" sz="2000" dirty="0" err="1" smtClean="0"/>
              <a:t>oleh</a:t>
            </a:r>
            <a:r>
              <a:rPr lang="en-US" sz="2000" dirty="0" smtClean="0"/>
              <a:t> </a:t>
            </a:r>
            <a:r>
              <a:rPr lang="en-US" sz="2000" dirty="0" err="1" smtClean="0"/>
              <a:t>cara</a:t>
            </a:r>
            <a:r>
              <a:rPr lang="en-US" sz="2000" dirty="0" smtClean="0"/>
              <a:t> </a:t>
            </a:r>
            <a:r>
              <a:rPr lang="en-US" sz="2000" dirty="0" err="1" smtClean="0"/>
              <a:t>bagaimana</a:t>
            </a:r>
            <a:r>
              <a:rPr lang="en-US" sz="2000" dirty="0" smtClean="0"/>
              <a:t> </a:t>
            </a:r>
            <a:r>
              <a:rPr lang="en-US" sz="2000" dirty="0" err="1" smtClean="0"/>
              <a:t>membelanjakan</a:t>
            </a:r>
            <a:r>
              <a:rPr lang="en-US" sz="2000" dirty="0" smtClean="0"/>
              <a:t> </a:t>
            </a:r>
            <a:r>
              <a:rPr lang="en-US" sz="2000" dirty="0" err="1" smtClean="0"/>
              <a:t>atau</a:t>
            </a:r>
            <a:r>
              <a:rPr lang="en-US" sz="2000" dirty="0" smtClean="0"/>
              <a:t> </a:t>
            </a:r>
            <a:r>
              <a:rPr lang="en-US" sz="2000" dirty="0" err="1" smtClean="0"/>
              <a:t>menyimpan</a:t>
            </a:r>
            <a:r>
              <a:rPr lang="en-US" sz="2000" dirty="0" smtClean="0"/>
              <a:t> </a:t>
            </a:r>
            <a:r>
              <a:rPr lang="en-US" sz="2000" dirty="0" err="1" smtClean="0"/>
              <a:t>dana</a:t>
            </a:r>
            <a:r>
              <a:rPr lang="en-US" sz="2000" dirty="0" smtClean="0"/>
              <a:t> yang </a:t>
            </a:r>
            <a:r>
              <a:rPr lang="en-US" sz="2000" dirty="0" err="1" smtClean="0"/>
              <a:t>tersedia</a:t>
            </a:r>
            <a:r>
              <a:rPr lang="en-US" sz="2000" dirty="0" smtClean="0"/>
              <a:t>, </a:t>
            </a:r>
            <a:r>
              <a:rPr lang="en-US" sz="2000" dirty="0" err="1" smtClean="0"/>
              <a:t>kapan</a:t>
            </a:r>
            <a:r>
              <a:rPr lang="en-US" sz="2000" dirty="0" smtClean="0"/>
              <a:t> </a:t>
            </a:r>
            <a:r>
              <a:rPr lang="en-US" sz="2000" dirty="0" err="1" smtClean="0"/>
              <a:t>waktu</a:t>
            </a:r>
            <a:r>
              <a:rPr lang="en-US" sz="2000" dirty="0" smtClean="0"/>
              <a:t> yang </a:t>
            </a:r>
            <a:r>
              <a:rPr lang="en-US" sz="2000" dirty="0" err="1" smtClean="0"/>
              <a:t>tepat</a:t>
            </a:r>
            <a:r>
              <a:rPr lang="en-US" sz="2000" dirty="0" smtClean="0"/>
              <a:t> </a:t>
            </a:r>
            <a:r>
              <a:rPr lang="en-US" sz="2000" dirty="0" err="1" smtClean="0"/>
              <a:t>untuk</a:t>
            </a:r>
            <a:r>
              <a:rPr lang="en-US" sz="2000" dirty="0" smtClean="0"/>
              <a:t> </a:t>
            </a:r>
            <a:r>
              <a:rPr lang="en-US" sz="2000" dirty="0" err="1" smtClean="0"/>
              <a:t>membelanjakan</a:t>
            </a:r>
            <a:r>
              <a:rPr lang="en-US" sz="2000" dirty="0" smtClean="0"/>
              <a:t> </a:t>
            </a:r>
            <a:r>
              <a:rPr lang="en-US" sz="2000" dirty="0" err="1" smtClean="0"/>
              <a:t>uang</a:t>
            </a:r>
            <a:r>
              <a:rPr lang="en-US" sz="2000" dirty="0" smtClean="0"/>
              <a:t> </a:t>
            </a:r>
            <a:r>
              <a:rPr lang="en-US" sz="2000" dirty="0" err="1" smtClean="0"/>
              <a:t>dan</a:t>
            </a:r>
            <a:r>
              <a:rPr lang="en-US" sz="2000" dirty="0" smtClean="0"/>
              <a:t> </a:t>
            </a:r>
            <a:r>
              <a:rPr lang="en-US" sz="2000" dirty="0" err="1" smtClean="0"/>
              <a:t>apakah</a:t>
            </a:r>
            <a:r>
              <a:rPr lang="en-US" sz="2000" dirty="0" smtClean="0"/>
              <a:t> </a:t>
            </a:r>
            <a:r>
              <a:rPr lang="en-US" sz="2000" dirty="0" err="1" smtClean="0"/>
              <a:t>perlu</a:t>
            </a:r>
            <a:r>
              <a:rPr lang="en-US" sz="2000" dirty="0" smtClean="0"/>
              <a:t> </a:t>
            </a:r>
            <a:r>
              <a:rPr lang="en-US" sz="2000" dirty="0" err="1" smtClean="0"/>
              <a:t>melakukan</a:t>
            </a:r>
            <a:r>
              <a:rPr lang="en-US" sz="2000" dirty="0" smtClean="0"/>
              <a:t> </a:t>
            </a:r>
            <a:r>
              <a:rPr lang="en-US" sz="2000" dirty="0" err="1" smtClean="0"/>
              <a:t>pinjaman</a:t>
            </a:r>
            <a:r>
              <a:rPr lang="en-US" sz="2000" dirty="0" smtClean="0"/>
              <a:t> </a:t>
            </a:r>
            <a:r>
              <a:rPr lang="en-US" sz="2000" dirty="0" err="1" smtClean="0"/>
              <a:t>untuk</a:t>
            </a:r>
            <a:r>
              <a:rPr lang="en-US" sz="2000" dirty="0" smtClean="0"/>
              <a:t> </a:t>
            </a:r>
            <a:r>
              <a:rPr lang="en-US" sz="2000" dirty="0" err="1" smtClean="0"/>
              <a:t>melakukan</a:t>
            </a:r>
            <a:r>
              <a:rPr lang="en-US" sz="2000" dirty="0" smtClean="0"/>
              <a:t> </a:t>
            </a:r>
            <a:r>
              <a:rPr lang="en-US" sz="2000" dirty="0" err="1" smtClean="0"/>
              <a:t>pembelian</a:t>
            </a:r>
            <a:r>
              <a:rPr lang="en-US" sz="2000" dirty="0" smtClean="0"/>
              <a:t>.</a:t>
            </a:r>
          </a:p>
          <a:p>
            <a:pPr marL="361950" indent="-361950" algn="just" eaLnBrk="1" fontAlgn="auto" hangingPunct="1">
              <a:lnSpc>
                <a:spcPct val="170000"/>
              </a:lnSpc>
              <a:spcBef>
                <a:spcPts val="0"/>
              </a:spcBef>
              <a:spcAft>
                <a:spcPts val="0"/>
              </a:spcAft>
              <a:buClr>
                <a:srgbClr val="0066FF"/>
              </a:buClr>
              <a:buFont typeface="+mj-lt"/>
              <a:buAutoNum type="arabicParenR" startAt="2"/>
              <a:defRPr/>
            </a:pPr>
            <a:r>
              <a:rPr lang="en-US" sz="2000" b="1" dirty="0" smtClean="0"/>
              <a:t>Product Purchase or Not (</a:t>
            </a:r>
            <a:r>
              <a:rPr lang="en-US" sz="2000" b="1" dirty="0" err="1" smtClean="0"/>
              <a:t>Membeli</a:t>
            </a:r>
            <a:r>
              <a:rPr lang="en-US" sz="2000" b="1" dirty="0" smtClean="0"/>
              <a:t> </a:t>
            </a:r>
            <a:r>
              <a:rPr lang="en-US" sz="2000" b="1" dirty="0" err="1" smtClean="0"/>
              <a:t>produk</a:t>
            </a:r>
            <a:r>
              <a:rPr lang="en-US" sz="2000" b="1" dirty="0" smtClean="0"/>
              <a:t> </a:t>
            </a:r>
            <a:r>
              <a:rPr lang="en-US" sz="2000" b="1" dirty="0" err="1" smtClean="0"/>
              <a:t>atau</a:t>
            </a:r>
            <a:r>
              <a:rPr lang="en-US" sz="2000" b="1" dirty="0" smtClean="0"/>
              <a:t> </a:t>
            </a:r>
            <a:r>
              <a:rPr lang="en-US" sz="2000" b="1" dirty="0" err="1" smtClean="0"/>
              <a:t>tidak</a:t>
            </a:r>
            <a:r>
              <a:rPr lang="en-US" sz="2000" b="1" dirty="0" smtClean="0"/>
              <a:t>)</a:t>
            </a:r>
            <a:endParaRPr lang="en-US" sz="2000" dirty="0" smtClean="0"/>
          </a:p>
          <a:p>
            <a:pPr indent="-3175" algn="just" eaLnBrk="1" fontAlgn="auto" hangingPunct="1">
              <a:lnSpc>
                <a:spcPct val="170000"/>
              </a:lnSpc>
              <a:spcBef>
                <a:spcPts val="0"/>
              </a:spcBef>
              <a:spcAft>
                <a:spcPts val="0"/>
              </a:spcAft>
              <a:buClr>
                <a:schemeClr val="accent3"/>
              </a:buClr>
              <a:buFont typeface="Georgia"/>
              <a:buNone/>
              <a:defRPr/>
            </a:pPr>
            <a:r>
              <a:rPr lang="en-US" sz="2000" dirty="0" err="1" smtClean="0"/>
              <a:t>Perilaku</a:t>
            </a:r>
            <a:r>
              <a:rPr lang="en-US" sz="2000" dirty="0" smtClean="0"/>
              <a:t> </a:t>
            </a:r>
            <a:r>
              <a:rPr lang="en-US" sz="2000" dirty="0" err="1" smtClean="0"/>
              <a:t>pembelian</a:t>
            </a:r>
            <a:r>
              <a:rPr lang="en-US" sz="2000" dirty="0" smtClean="0"/>
              <a:t> yang </a:t>
            </a:r>
            <a:r>
              <a:rPr lang="en-US" sz="2000" dirty="0" err="1" smtClean="0"/>
              <a:t>menggambarkan</a:t>
            </a:r>
            <a:r>
              <a:rPr lang="en-US" sz="2000" dirty="0" smtClean="0"/>
              <a:t> </a:t>
            </a:r>
            <a:r>
              <a:rPr lang="en-US" sz="2000" dirty="0" err="1" smtClean="0"/>
              <a:t>pilihan</a:t>
            </a:r>
            <a:r>
              <a:rPr lang="en-US" sz="2000" dirty="0" smtClean="0"/>
              <a:t> yang </a:t>
            </a:r>
            <a:r>
              <a:rPr lang="en-US" sz="2000" dirty="0" err="1" smtClean="0"/>
              <a:t>dibuat</a:t>
            </a:r>
            <a:r>
              <a:rPr lang="en-US" sz="2000" dirty="0" smtClean="0"/>
              <a:t> </a:t>
            </a:r>
            <a:r>
              <a:rPr lang="en-US" sz="2000" dirty="0" err="1" smtClean="0"/>
              <a:t>oleh</a:t>
            </a:r>
            <a:r>
              <a:rPr lang="en-US" sz="2000" dirty="0" smtClean="0"/>
              <a:t> </a:t>
            </a:r>
            <a:r>
              <a:rPr lang="en-US" sz="2000" dirty="0" err="1" smtClean="0"/>
              <a:t>konsumen</a:t>
            </a:r>
            <a:r>
              <a:rPr lang="en-US" sz="2000" dirty="0" smtClean="0"/>
              <a:t>, </a:t>
            </a:r>
            <a:r>
              <a:rPr lang="en-US" sz="2000" dirty="0" err="1" smtClean="0"/>
              <a:t>berkenaan</a:t>
            </a:r>
            <a:r>
              <a:rPr lang="en-US" sz="2000" dirty="0" smtClean="0"/>
              <a:t> </a:t>
            </a:r>
            <a:r>
              <a:rPr lang="en-US" sz="2000" dirty="0" err="1" smtClean="0"/>
              <a:t>dengan</a:t>
            </a:r>
            <a:r>
              <a:rPr lang="en-US" sz="2000" dirty="0" smtClean="0"/>
              <a:t> </a:t>
            </a:r>
            <a:r>
              <a:rPr lang="en-US" sz="2000" dirty="0" err="1" smtClean="0"/>
              <a:t>tiap</a:t>
            </a:r>
            <a:r>
              <a:rPr lang="en-US" sz="2000" dirty="0" smtClean="0"/>
              <a:t> </a:t>
            </a:r>
            <a:r>
              <a:rPr lang="en-US" sz="2000" dirty="0" err="1" smtClean="0"/>
              <a:t>kategori</a:t>
            </a:r>
            <a:r>
              <a:rPr lang="en-US" sz="2000" dirty="0" smtClean="0"/>
              <a:t> </a:t>
            </a:r>
            <a:r>
              <a:rPr lang="en-US" sz="2000" dirty="0" err="1" smtClean="0"/>
              <a:t>produk</a:t>
            </a:r>
            <a:r>
              <a:rPr lang="en-US" sz="2000" dirty="0" smtClean="0"/>
              <a:t> </a:t>
            </a:r>
            <a:r>
              <a:rPr lang="en-US" sz="2000" dirty="0" err="1" smtClean="0"/>
              <a:t>atau</a:t>
            </a:r>
            <a:r>
              <a:rPr lang="en-US" sz="2000" dirty="0" smtClean="0"/>
              <a:t> </a:t>
            </a:r>
            <a:r>
              <a:rPr lang="en-US" sz="2000" dirty="0" err="1" smtClean="0"/>
              <a:t>jasa</a:t>
            </a:r>
            <a:r>
              <a:rPr lang="en-US" sz="2000" dirty="0" smtClean="0"/>
              <a:t> </a:t>
            </a:r>
            <a:r>
              <a:rPr lang="en-US" sz="2000" dirty="0" err="1" smtClean="0"/>
              <a:t>itu</a:t>
            </a:r>
            <a:r>
              <a:rPr lang="en-US" sz="2000" dirty="0" smtClean="0"/>
              <a:t> </a:t>
            </a:r>
            <a:r>
              <a:rPr lang="en-US" sz="2000" dirty="0" err="1" smtClean="0"/>
              <a:t>sendiri</a:t>
            </a:r>
            <a:r>
              <a:rPr lang="en-US" sz="2000" dirty="0" smtClean="0"/>
              <a:t>.</a:t>
            </a:r>
          </a:p>
          <a:p>
            <a:pPr marL="0" indent="0" algn="just" eaLnBrk="1" fontAlgn="auto" hangingPunct="1">
              <a:lnSpc>
                <a:spcPct val="170000"/>
              </a:lnSpc>
              <a:spcBef>
                <a:spcPts val="0"/>
              </a:spcBef>
              <a:spcAft>
                <a:spcPts val="0"/>
              </a:spcAft>
              <a:buClr>
                <a:schemeClr val="accent3"/>
              </a:buClr>
              <a:buFont typeface="Georgia"/>
              <a:buNone/>
              <a:defRPr/>
            </a:pPr>
            <a:endParaRPr lang="en-US" sz="2000" dirty="0" smtClean="0"/>
          </a:p>
          <a:p>
            <a:pPr marL="0" indent="0" algn="just" eaLnBrk="1" fontAlgn="auto" hangingPunct="1">
              <a:lnSpc>
                <a:spcPct val="170000"/>
              </a:lnSpc>
              <a:spcBef>
                <a:spcPts val="0"/>
              </a:spcBef>
              <a:spcAft>
                <a:spcPts val="0"/>
              </a:spcAft>
              <a:buClr>
                <a:schemeClr val="accent3"/>
              </a:buClr>
              <a:buFont typeface="Georgia"/>
              <a:buNone/>
              <a:defRPr/>
            </a:pPr>
            <a:r>
              <a:rPr lang="en-US" sz="2000" dirty="0" smtClean="0"/>
              <a:t/>
            </a:r>
            <a:br>
              <a:rPr lang="en-US" sz="2000" dirty="0" smtClean="0"/>
            </a:br>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285750" y="214313"/>
            <a:ext cx="8572500" cy="4495800"/>
          </a:xfrm>
        </p:spPr>
        <p:txBody>
          <a:bodyPr/>
          <a:lstStyle/>
          <a:p>
            <a:pPr algn="just" eaLnBrk="1" hangingPunct="1">
              <a:lnSpc>
                <a:spcPct val="160000"/>
              </a:lnSpc>
              <a:spcBef>
                <a:spcPct val="0"/>
              </a:spcBef>
            </a:pPr>
            <a:r>
              <a:rPr lang="en-US" sz="2000" smtClean="0">
                <a:latin typeface="Cambria" pitchFamily="18" charset="0"/>
              </a:rPr>
              <a:t>Perilaku Konsumen merupakan tingkah laku dari konsumen, dimana mereka dapat mengilustrasikan pencarian untuk membeli, menggunakan, mengevaluasi dan memperbaiki suatu produk dan jasa mereka. </a:t>
            </a:r>
          </a:p>
          <a:p>
            <a:pPr algn="just" eaLnBrk="1" hangingPunct="1">
              <a:lnSpc>
                <a:spcPct val="160000"/>
              </a:lnSpc>
              <a:spcBef>
                <a:spcPct val="0"/>
              </a:spcBef>
            </a:pPr>
            <a:r>
              <a:rPr lang="en-US" sz="2000" smtClean="0">
                <a:latin typeface="Cambria" pitchFamily="18" charset="0"/>
              </a:rPr>
              <a:t>Pengertian lainnya mengenai Perilaku Konsumen adalah </a:t>
            </a:r>
            <a:r>
              <a:rPr lang="en-US" sz="2000" u="sng" smtClean="0">
                <a:latin typeface="Cambria" pitchFamily="18" charset="0"/>
                <a:hlinkClick r:id="rId2" action="ppaction://hlinkfile"/>
              </a:rPr>
              <a:t>proses</a:t>
            </a:r>
            <a:r>
              <a:rPr lang="en-US" sz="2000" smtClean="0">
                <a:latin typeface="Cambria" pitchFamily="18" charset="0"/>
              </a:rPr>
              <a:t> dan </a:t>
            </a:r>
            <a:r>
              <a:rPr lang="en-US" sz="2000" u="sng" smtClean="0">
                <a:latin typeface="Cambria" pitchFamily="18" charset="0"/>
                <a:hlinkClick r:id="rId3" action="ppaction://hlinkfile"/>
              </a:rPr>
              <a:t>aktivitas</a:t>
            </a:r>
            <a:r>
              <a:rPr lang="en-US" sz="2000" smtClean="0">
                <a:latin typeface="Cambria" pitchFamily="18" charset="0"/>
              </a:rPr>
              <a:t> ketika seseorang berhubungan dengan </a:t>
            </a:r>
            <a:r>
              <a:rPr lang="en-US" sz="2000" u="sng" smtClean="0">
                <a:latin typeface="Cambria" pitchFamily="18" charset="0"/>
                <a:hlinkClick r:id="rId4" action="ppaction://hlinkfile"/>
              </a:rPr>
              <a:t>pencarian</a:t>
            </a:r>
            <a:r>
              <a:rPr lang="en-US" sz="2000" smtClean="0">
                <a:latin typeface="Cambria" pitchFamily="18" charset="0"/>
              </a:rPr>
              <a:t>, </a:t>
            </a:r>
            <a:r>
              <a:rPr lang="en-US" sz="2000" u="sng" smtClean="0">
                <a:latin typeface="Cambria" pitchFamily="18" charset="0"/>
                <a:hlinkClick r:id="rId5" action="ppaction://hlinkfile"/>
              </a:rPr>
              <a:t>pemilihan</a:t>
            </a:r>
            <a:r>
              <a:rPr lang="en-US" sz="2000" smtClean="0">
                <a:latin typeface="Cambria" pitchFamily="18" charset="0"/>
              </a:rPr>
              <a:t>, </a:t>
            </a:r>
            <a:r>
              <a:rPr lang="en-US" sz="2000" u="sng" smtClean="0">
                <a:latin typeface="Cambria" pitchFamily="18" charset="0"/>
                <a:hlinkClick r:id="rId6" action="ppaction://hlinkfile"/>
              </a:rPr>
              <a:t>pembelian</a:t>
            </a:r>
            <a:r>
              <a:rPr lang="en-US" sz="2000" smtClean="0">
                <a:latin typeface="Cambria" pitchFamily="18" charset="0"/>
              </a:rPr>
              <a:t>, </a:t>
            </a:r>
            <a:r>
              <a:rPr lang="en-US" sz="2000" u="sng" smtClean="0">
                <a:latin typeface="Cambria" pitchFamily="18" charset="0"/>
                <a:hlinkClick r:id="rId7" action="ppaction://hlinkfile"/>
              </a:rPr>
              <a:t>penggunaan</a:t>
            </a:r>
            <a:r>
              <a:rPr lang="en-US" sz="2000" smtClean="0">
                <a:latin typeface="Cambria" pitchFamily="18" charset="0"/>
              </a:rPr>
              <a:t>, serta peng</a:t>
            </a:r>
            <a:r>
              <a:rPr lang="en-US" sz="2000" u="sng" smtClean="0">
                <a:latin typeface="Cambria" pitchFamily="18" charset="0"/>
                <a:hlinkClick r:id="rId8" action="ppaction://hlinkfile"/>
              </a:rPr>
              <a:t>evaluasian</a:t>
            </a:r>
            <a:r>
              <a:rPr lang="en-US" sz="2000" smtClean="0">
                <a:latin typeface="Cambria" pitchFamily="18" charset="0"/>
              </a:rPr>
              <a:t> </a:t>
            </a:r>
            <a:r>
              <a:rPr lang="en-US" sz="2000" u="sng" smtClean="0">
                <a:latin typeface="Cambria" pitchFamily="18" charset="0"/>
                <a:hlinkClick r:id="rId9" action="ppaction://hlinkfile"/>
              </a:rPr>
              <a:t>produk</a:t>
            </a:r>
            <a:r>
              <a:rPr lang="en-US" sz="2000" smtClean="0">
                <a:latin typeface="Cambria" pitchFamily="18" charset="0"/>
              </a:rPr>
              <a:t> dan </a:t>
            </a:r>
            <a:r>
              <a:rPr lang="en-US" sz="2000" u="sng" smtClean="0">
                <a:latin typeface="Cambria" pitchFamily="18" charset="0"/>
                <a:hlinkClick r:id="rId10" action="ppaction://hlinkfile"/>
              </a:rPr>
              <a:t>jasa</a:t>
            </a:r>
            <a:r>
              <a:rPr lang="en-US" sz="2000" smtClean="0">
                <a:latin typeface="Cambria" pitchFamily="18" charset="0"/>
              </a:rPr>
              <a:t> demi memenuhi </a:t>
            </a:r>
            <a:r>
              <a:rPr lang="en-US" sz="2000" u="sng" smtClean="0">
                <a:latin typeface="Cambria" pitchFamily="18" charset="0"/>
                <a:hlinkClick r:id="rId11" action="ppaction://hlinkfile"/>
              </a:rPr>
              <a:t>kebutuhan</a:t>
            </a:r>
            <a:r>
              <a:rPr lang="en-US" sz="2000" smtClean="0">
                <a:latin typeface="Cambria" pitchFamily="18" charset="0"/>
              </a:rPr>
              <a:t> dan </a:t>
            </a:r>
            <a:r>
              <a:rPr lang="en-US" sz="2000" u="sng" smtClean="0">
                <a:latin typeface="Cambria" pitchFamily="18" charset="0"/>
                <a:hlinkClick r:id="rId12" action="ppaction://hlinkfile"/>
              </a:rPr>
              <a:t>keinginan</a:t>
            </a:r>
            <a:r>
              <a:rPr lang="en-US" sz="2000" smtClean="0">
                <a:latin typeface="Cambria" pitchFamily="18" charset="0"/>
              </a:rPr>
              <a:t>.</a:t>
            </a:r>
          </a:p>
          <a:p>
            <a:pPr algn="just" eaLnBrk="1" hangingPunct="1">
              <a:lnSpc>
                <a:spcPct val="160000"/>
              </a:lnSpc>
              <a:spcBef>
                <a:spcPct val="0"/>
              </a:spcBef>
            </a:pPr>
            <a:r>
              <a:rPr lang="en-US" sz="2000" smtClean="0">
                <a:latin typeface="Cambria" pitchFamily="18" charset="0"/>
              </a:rPr>
              <a:t>Perilaku </a:t>
            </a:r>
            <a:r>
              <a:rPr lang="en-US" sz="2000" u="sng" smtClean="0">
                <a:latin typeface="Cambria" pitchFamily="18" charset="0"/>
                <a:hlinkClick r:id="rId13" action="ppaction://hlinkfile"/>
              </a:rPr>
              <a:t>konsumen</a:t>
            </a:r>
            <a:r>
              <a:rPr lang="en-US" sz="2000" smtClean="0">
                <a:latin typeface="Cambria" pitchFamily="18" charset="0"/>
              </a:rPr>
              <a:t> merupakan hal-hal yang mendasari konsumen untuk membuat keputusan pembelian. Untuk barang ber</a:t>
            </a:r>
            <a:r>
              <a:rPr lang="en-US" sz="2000" u="sng" smtClean="0">
                <a:latin typeface="Cambria" pitchFamily="18" charset="0"/>
                <a:hlinkClick r:id="rId14" action="ppaction://hlinkfile"/>
              </a:rPr>
              <a:t>harga</a:t>
            </a:r>
            <a:r>
              <a:rPr lang="en-US" sz="2000" smtClean="0">
                <a:latin typeface="Cambria" pitchFamily="18" charset="0"/>
              </a:rPr>
              <a:t> jual rendah (</a:t>
            </a:r>
            <a:r>
              <a:rPr lang="en-US" sz="2000" i="1" smtClean="0">
                <a:latin typeface="Cambria" pitchFamily="18" charset="0"/>
              </a:rPr>
              <a:t>low-involvement</a:t>
            </a:r>
            <a:r>
              <a:rPr lang="en-US" sz="2000" smtClean="0">
                <a:latin typeface="Cambria" pitchFamily="18" charset="0"/>
              </a:rPr>
              <a:t>) proses pengambilan keputusan dilakukan dengan </a:t>
            </a:r>
            <a:r>
              <a:rPr lang="en-US" sz="2000" u="sng" smtClean="0">
                <a:latin typeface="Cambria" pitchFamily="18" charset="0"/>
                <a:hlinkClick r:id="rId15" action="ppaction://hlinkfile"/>
              </a:rPr>
              <a:t>mudah</a:t>
            </a:r>
            <a:r>
              <a:rPr lang="en-US" sz="2000" smtClean="0">
                <a:latin typeface="Cambria" pitchFamily="18" charset="0"/>
              </a:rPr>
              <a:t>, sedangkan untuk barang berharga jual tinggi (</a:t>
            </a:r>
            <a:r>
              <a:rPr lang="en-US" sz="2000" i="1" smtClean="0">
                <a:latin typeface="Cambria" pitchFamily="18" charset="0"/>
              </a:rPr>
              <a:t>high-involvement</a:t>
            </a:r>
            <a:r>
              <a:rPr lang="en-US" sz="2000" smtClean="0">
                <a:latin typeface="Cambria" pitchFamily="18" charset="0"/>
              </a:rPr>
              <a:t>) proses pengambilan keputusan dilakukan dengan dengan </a:t>
            </a:r>
            <a:r>
              <a:rPr lang="en-US" sz="2000" u="sng" smtClean="0">
                <a:latin typeface="Cambria" pitchFamily="18" charset="0"/>
                <a:hlinkClick r:id="rId16" action="ppaction://hlinkfile"/>
              </a:rPr>
              <a:t>pertimbangan</a:t>
            </a:r>
            <a:r>
              <a:rPr lang="en-US" sz="2000" smtClean="0">
                <a:latin typeface="Cambria" pitchFamily="18" charset="0"/>
              </a:rPr>
              <a:t> yang matang.</a:t>
            </a:r>
          </a:p>
          <a:p>
            <a:pPr algn="just" eaLnBrk="1" hangingPunct="1">
              <a:lnSpc>
                <a:spcPct val="160000"/>
              </a:lnSpc>
              <a:spcBef>
                <a:spcPct val="0"/>
              </a:spcBef>
            </a:pPr>
            <a:endParaRPr lang="en-US" sz="2000" smtClean="0"/>
          </a:p>
          <a:p>
            <a:pPr algn="just" eaLnBrk="1" hangingPunct="1">
              <a:lnSpc>
                <a:spcPct val="160000"/>
              </a:lnSpc>
              <a:spcBef>
                <a:spcPct val="0"/>
              </a:spcBef>
            </a:pPr>
            <a:endParaRPr lang="en-US" sz="2000" smtClean="0">
              <a:latin typeface="Cambria" pitchFamily="18" charset="0"/>
            </a:endParaRPr>
          </a:p>
          <a:p>
            <a:pPr algn="just" eaLnBrk="1" hangingPunct="1">
              <a:lnSpc>
                <a:spcPct val="160000"/>
              </a:lnSpc>
              <a:spcBef>
                <a:spcPct val="0"/>
              </a:spcBef>
              <a:buFontTx/>
              <a:buNone/>
            </a:pPr>
            <a:endParaRPr lang="en-US" sz="200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357188" y="714375"/>
            <a:ext cx="8229600" cy="500063"/>
          </a:xfrm>
        </p:spPr>
        <p:txBody>
          <a:bodyPr rtlCol="0">
            <a:noAutofit/>
          </a:bodyPr>
          <a:lstStyle/>
          <a:p>
            <a:pPr eaLnBrk="1" fontAlgn="auto" hangingPunct="1">
              <a:spcAft>
                <a:spcPts val="0"/>
              </a:spcAft>
              <a:defRPr/>
            </a:pPr>
            <a:r>
              <a:rPr lang="en-US" sz="1600" b="1" i="1" dirty="0" err="1" smtClean="0">
                <a:latin typeface="+mn-lt"/>
              </a:rPr>
              <a:t>Tipe</a:t>
            </a:r>
            <a:r>
              <a:rPr lang="en-US" sz="1600" b="1" i="1" dirty="0" smtClean="0">
                <a:latin typeface="+mn-lt"/>
              </a:rPr>
              <a:t> – </a:t>
            </a:r>
            <a:r>
              <a:rPr lang="en-US" sz="1600" b="1" i="1" dirty="0" err="1" smtClean="0">
                <a:latin typeface="+mn-lt"/>
              </a:rPr>
              <a:t>Tipe</a:t>
            </a:r>
            <a:r>
              <a:rPr lang="en-US" sz="1600" b="1" i="1" dirty="0" smtClean="0">
                <a:latin typeface="+mn-lt"/>
              </a:rPr>
              <a:t> </a:t>
            </a:r>
            <a:r>
              <a:rPr lang="en-US" sz="1600" b="1" i="1" dirty="0" err="1" smtClean="0">
                <a:latin typeface="+mn-lt"/>
              </a:rPr>
              <a:t>Perilaku</a:t>
            </a:r>
            <a:r>
              <a:rPr lang="en-US" sz="1600" b="1" i="1" dirty="0" smtClean="0">
                <a:latin typeface="+mn-lt"/>
              </a:rPr>
              <a:t> </a:t>
            </a:r>
            <a:r>
              <a:rPr lang="en-US" sz="1600" b="1" i="1" dirty="0" err="1" smtClean="0">
                <a:latin typeface="+mn-lt"/>
              </a:rPr>
              <a:t>Pembelian</a:t>
            </a:r>
            <a:r>
              <a:rPr lang="en-US" sz="1600" b="1" i="1" dirty="0" smtClean="0">
                <a:latin typeface="+mn-lt"/>
              </a:rPr>
              <a:t>:</a:t>
            </a:r>
            <a:endParaRPr sz="1600" i="1">
              <a:latin typeface="+mn-lt"/>
            </a:endParaRPr>
          </a:p>
        </p:txBody>
      </p:sp>
      <p:sp>
        <p:nvSpPr>
          <p:cNvPr id="3" name="Content Placeholder 2"/>
          <p:cNvSpPr>
            <a:spLocks noGrp="1"/>
          </p:cNvSpPr>
          <p:nvPr>
            <p:ph idx="1"/>
          </p:nvPr>
        </p:nvSpPr>
        <p:spPr>
          <a:xfrm>
            <a:off x="285750" y="1214438"/>
            <a:ext cx="8572500" cy="5359400"/>
          </a:xfrm>
        </p:spPr>
        <p:txBody>
          <a:bodyPr rtlCol="0">
            <a:noAutofit/>
          </a:bodyPr>
          <a:lstStyle/>
          <a:p>
            <a:pPr marL="624078" indent="-514350" algn="just" eaLnBrk="1" fontAlgn="auto" hangingPunct="1">
              <a:lnSpc>
                <a:spcPct val="160000"/>
              </a:lnSpc>
              <a:spcBef>
                <a:spcPts val="0"/>
              </a:spcBef>
              <a:spcAft>
                <a:spcPts val="0"/>
              </a:spcAft>
              <a:buClr>
                <a:srgbClr val="0066FF"/>
              </a:buClr>
              <a:buFont typeface="+mj-lt"/>
              <a:buAutoNum type="arabicParenR" startAt="3"/>
              <a:defRPr/>
            </a:pPr>
            <a:r>
              <a:rPr lang="en-US" sz="2200" b="1" i="1" dirty="0" smtClean="0"/>
              <a:t>Store Patronage </a:t>
            </a:r>
            <a:r>
              <a:rPr lang="en-US" sz="2200" b="1" dirty="0" smtClean="0"/>
              <a:t>(</a:t>
            </a:r>
            <a:r>
              <a:rPr lang="en-US" sz="2200" b="1" dirty="0" err="1" smtClean="0"/>
              <a:t>Pemilihan</a:t>
            </a:r>
            <a:r>
              <a:rPr lang="en-US" sz="2200" b="1" dirty="0" smtClean="0"/>
              <a:t> </a:t>
            </a:r>
            <a:r>
              <a:rPr lang="en-US" sz="2200" b="1" dirty="0" err="1" smtClean="0"/>
              <a:t>tempat</a:t>
            </a:r>
            <a:r>
              <a:rPr lang="en-US" sz="2200" b="1" dirty="0" smtClean="0"/>
              <a:t> </a:t>
            </a:r>
            <a:r>
              <a:rPr lang="en-US" sz="2200" b="1" dirty="0" err="1" smtClean="0"/>
              <a:t>untuk</a:t>
            </a:r>
            <a:r>
              <a:rPr lang="en-US" sz="2200" b="1" dirty="0" smtClean="0"/>
              <a:t> </a:t>
            </a:r>
            <a:r>
              <a:rPr lang="en-US" sz="2200" b="1" dirty="0" err="1" smtClean="0"/>
              <a:t>mendapatkan</a:t>
            </a:r>
            <a:r>
              <a:rPr lang="en-US" sz="2200" b="1" dirty="0" smtClean="0"/>
              <a:t> </a:t>
            </a:r>
            <a:r>
              <a:rPr lang="en-US" sz="2200" b="1" dirty="0" err="1" smtClean="0"/>
              <a:t>produk</a:t>
            </a:r>
            <a:r>
              <a:rPr lang="en-US" sz="2200" b="1" dirty="0" smtClean="0"/>
              <a:t>)</a:t>
            </a:r>
          </a:p>
          <a:p>
            <a:pPr marL="623888" indent="4763" algn="just" eaLnBrk="1" fontAlgn="auto" hangingPunct="1">
              <a:lnSpc>
                <a:spcPct val="160000"/>
              </a:lnSpc>
              <a:spcBef>
                <a:spcPts val="0"/>
              </a:spcBef>
              <a:spcAft>
                <a:spcPts val="0"/>
              </a:spcAft>
              <a:buClr>
                <a:srgbClr val="0066FF"/>
              </a:buClr>
              <a:buFont typeface="Georgia"/>
              <a:buNone/>
              <a:defRPr/>
            </a:pPr>
            <a:r>
              <a:rPr lang="en-US" sz="2200" dirty="0" err="1" smtClean="0"/>
              <a:t>Perilaku</a:t>
            </a:r>
            <a:r>
              <a:rPr lang="en-US" sz="2200" dirty="0" smtClean="0"/>
              <a:t> </a:t>
            </a:r>
            <a:r>
              <a:rPr lang="en-US" sz="2200" dirty="0" err="1" smtClean="0"/>
              <a:t>pembelian</a:t>
            </a:r>
            <a:r>
              <a:rPr lang="en-US" sz="2200" dirty="0" smtClean="0"/>
              <a:t> </a:t>
            </a:r>
            <a:r>
              <a:rPr lang="en-US" sz="2200" dirty="0" err="1" smtClean="0"/>
              <a:t>berdasarkan</a:t>
            </a:r>
            <a:r>
              <a:rPr lang="en-US" sz="2200" dirty="0" smtClean="0"/>
              <a:t> </a:t>
            </a:r>
            <a:r>
              <a:rPr lang="en-US" sz="2200" dirty="0" err="1" smtClean="0"/>
              <a:t>pilihan</a:t>
            </a:r>
            <a:r>
              <a:rPr lang="en-US" sz="2200" dirty="0" smtClean="0"/>
              <a:t> </a:t>
            </a:r>
            <a:r>
              <a:rPr lang="en-US" sz="2200" dirty="0" err="1" smtClean="0"/>
              <a:t>konsumen</a:t>
            </a:r>
            <a:r>
              <a:rPr lang="en-US" sz="2200" dirty="0" smtClean="0"/>
              <a:t>, </a:t>
            </a:r>
            <a:r>
              <a:rPr lang="en-US" sz="2200" dirty="0" err="1" smtClean="0"/>
              <a:t>berdasarkan</a:t>
            </a:r>
            <a:r>
              <a:rPr lang="en-US" sz="2200" dirty="0" smtClean="0"/>
              <a:t> </a:t>
            </a:r>
            <a:r>
              <a:rPr lang="en-US" sz="2200" dirty="0" err="1" smtClean="0"/>
              <a:t>tempat</a:t>
            </a:r>
            <a:r>
              <a:rPr lang="en-US" sz="2200" dirty="0" smtClean="0"/>
              <a:t> </a:t>
            </a:r>
            <a:r>
              <a:rPr lang="en-US" sz="2200" dirty="0" err="1" smtClean="0"/>
              <a:t>atau</a:t>
            </a:r>
            <a:r>
              <a:rPr lang="en-US" sz="2200" dirty="0" smtClean="0"/>
              <a:t> </a:t>
            </a:r>
            <a:r>
              <a:rPr lang="en-US" sz="2200" dirty="0" err="1" smtClean="0"/>
              <a:t>di</a:t>
            </a:r>
            <a:r>
              <a:rPr lang="en-US" sz="2200" dirty="0" smtClean="0"/>
              <a:t> </a:t>
            </a:r>
            <a:r>
              <a:rPr lang="en-US" sz="2200" dirty="0" err="1" smtClean="0"/>
              <a:t>mana</a:t>
            </a:r>
            <a:r>
              <a:rPr lang="en-US" sz="2200" dirty="0" smtClean="0"/>
              <a:t> </a:t>
            </a:r>
            <a:r>
              <a:rPr lang="en-US" sz="2200" dirty="0" err="1" smtClean="0"/>
              <a:t>konsumen</a:t>
            </a:r>
            <a:r>
              <a:rPr lang="en-US" sz="2200" dirty="0" smtClean="0"/>
              <a:t> </a:t>
            </a:r>
            <a:r>
              <a:rPr lang="en-US" sz="2200" dirty="0" err="1" smtClean="0"/>
              <a:t>akan</a:t>
            </a:r>
            <a:r>
              <a:rPr lang="en-US" sz="2200" dirty="0" smtClean="0"/>
              <a:t> </a:t>
            </a:r>
            <a:r>
              <a:rPr lang="en-US" sz="2200" dirty="0" err="1" smtClean="0"/>
              <a:t>melaksanakan</a:t>
            </a:r>
            <a:r>
              <a:rPr lang="en-US" sz="2200" dirty="0" smtClean="0"/>
              <a:t> </a:t>
            </a:r>
            <a:r>
              <a:rPr lang="en-US" sz="2200" dirty="0" err="1" smtClean="0"/>
              <a:t>pembelian</a:t>
            </a:r>
            <a:r>
              <a:rPr lang="en-US" sz="2200" dirty="0" smtClean="0"/>
              <a:t> </a:t>
            </a:r>
            <a:r>
              <a:rPr lang="en-US" sz="2200" dirty="0" err="1" smtClean="0"/>
              <a:t>produk</a:t>
            </a:r>
            <a:r>
              <a:rPr lang="en-US" sz="2200" dirty="0" smtClean="0"/>
              <a:t> </a:t>
            </a:r>
            <a:r>
              <a:rPr lang="en-US" sz="2200" dirty="0" err="1" smtClean="0"/>
              <a:t>atau</a:t>
            </a:r>
            <a:r>
              <a:rPr lang="en-US" sz="2200" dirty="0" smtClean="0"/>
              <a:t> </a:t>
            </a:r>
            <a:r>
              <a:rPr lang="en-US" sz="2200" dirty="0" err="1" smtClean="0"/>
              <a:t>jasa</a:t>
            </a:r>
            <a:r>
              <a:rPr lang="en-US" sz="2200" dirty="0" smtClean="0"/>
              <a:t> </a:t>
            </a:r>
            <a:r>
              <a:rPr lang="en-US" sz="2200" dirty="0" err="1" smtClean="0"/>
              <a:t>tersebut</a:t>
            </a:r>
            <a:r>
              <a:rPr lang="en-US" sz="2200" dirty="0" smtClean="0"/>
              <a:t>. </a:t>
            </a:r>
            <a:r>
              <a:rPr lang="en-US" sz="2200" dirty="0" err="1" smtClean="0"/>
              <a:t>Misalnya</a:t>
            </a:r>
            <a:r>
              <a:rPr lang="en-US" sz="2200" dirty="0" smtClean="0"/>
              <a:t>, </a:t>
            </a:r>
            <a:r>
              <a:rPr lang="en-US" sz="2200" dirty="0" err="1" smtClean="0"/>
              <a:t>apakah</a:t>
            </a:r>
            <a:r>
              <a:rPr lang="en-US" sz="2200" dirty="0" smtClean="0"/>
              <a:t> </a:t>
            </a:r>
            <a:r>
              <a:rPr lang="en-US" sz="2200" dirty="0" err="1" smtClean="0"/>
              <a:t>lokasi</a:t>
            </a:r>
            <a:r>
              <a:rPr lang="en-US" sz="2200" dirty="0" smtClean="0"/>
              <a:t> bakery </a:t>
            </a:r>
            <a:r>
              <a:rPr lang="en-US" sz="2200" dirty="0" err="1" smtClean="0"/>
              <a:t>menjadi</a:t>
            </a:r>
            <a:r>
              <a:rPr lang="en-US" sz="2200" dirty="0" smtClean="0"/>
              <a:t> </a:t>
            </a:r>
            <a:r>
              <a:rPr lang="en-US" sz="2200" dirty="0" err="1" smtClean="0"/>
              <a:t>salah</a:t>
            </a:r>
            <a:r>
              <a:rPr lang="en-US" sz="2200" dirty="0" smtClean="0"/>
              <a:t> </a:t>
            </a:r>
            <a:r>
              <a:rPr lang="en-US" sz="2200" dirty="0" err="1" smtClean="0"/>
              <a:t>satu</a:t>
            </a:r>
            <a:r>
              <a:rPr lang="en-US" sz="2200" dirty="0" smtClean="0"/>
              <a:t> </a:t>
            </a:r>
            <a:r>
              <a:rPr lang="en-US" sz="2200" dirty="0" err="1" smtClean="0"/>
              <a:t>faktor</a:t>
            </a:r>
            <a:r>
              <a:rPr lang="en-US" sz="2200" dirty="0" smtClean="0"/>
              <a:t> yang </a:t>
            </a:r>
            <a:r>
              <a:rPr lang="en-US" sz="2200" dirty="0" err="1" smtClean="0"/>
              <a:t>menentukan</a:t>
            </a:r>
            <a:r>
              <a:rPr lang="en-US" sz="2200" dirty="0" smtClean="0"/>
              <a:t> </a:t>
            </a:r>
            <a:r>
              <a:rPr lang="en-US" sz="2200" dirty="0" err="1" smtClean="0"/>
              <a:t>konsumen</a:t>
            </a:r>
            <a:r>
              <a:rPr lang="en-US" sz="2200" dirty="0" smtClean="0"/>
              <a:t> </a:t>
            </a:r>
            <a:r>
              <a:rPr lang="en-US" sz="2200" dirty="0" err="1" smtClean="0"/>
              <a:t>dalam</a:t>
            </a:r>
            <a:r>
              <a:rPr lang="en-US" sz="2200" dirty="0" smtClean="0"/>
              <a:t> </a:t>
            </a:r>
            <a:r>
              <a:rPr lang="en-US" sz="2200" dirty="0" err="1" smtClean="0"/>
              <a:t>melakukan</a:t>
            </a:r>
            <a:r>
              <a:rPr lang="en-US" sz="2200" dirty="0" smtClean="0"/>
              <a:t> </a:t>
            </a:r>
            <a:r>
              <a:rPr lang="en-US" sz="2200" dirty="0" err="1" smtClean="0"/>
              <a:t>proses</a:t>
            </a:r>
            <a:r>
              <a:rPr lang="en-US" sz="2200" dirty="0" smtClean="0"/>
              <a:t> </a:t>
            </a:r>
            <a:r>
              <a:rPr lang="en-US" sz="2200" dirty="0" err="1" smtClean="0"/>
              <a:t>pembelian</a:t>
            </a:r>
            <a:r>
              <a:rPr lang="en-US" sz="2200" dirty="0" smtClean="0"/>
              <a:t>.</a:t>
            </a:r>
          </a:p>
          <a:p>
            <a:pPr marL="624078" indent="-514350" algn="just" eaLnBrk="1" fontAlgn="auto" hangingPunct="1">
              <a:lnSpc>
                <a:spcPct val="160000"/>
              </a:lnSpc>
              <a:spcBef>
                <a:spcPts val="0"/>
              </a:spcBef>
              <a:spcAft>
                <a:spcPts val="0"/>
              </a:spcAft>
              <a:buClr>
                <a:srgbClr val="0066FF"/>
              </a:buClr>
              <a:buFont typeface="+mj-lt"/>
              <a:buAutoNum type="arabicParenR" startAt="4"/>
              <a:defRPr/>
            </a:pPr>
            <a:r>
              <a:rPr lang="en-US" sz="2200" b="1" i="1" dirty="0" smtClean="0"/>
              <a:t>Brand and Style Decision </a:t>
            </a:r>
            <a:r>
              <a:rPr lang="en-US" sz="2200" b="1" dirty="0" smtClean="0"/>
              <a:t>(</a:t>
            </a:r>
            <a:r>
              <a:rPr lang="en-US" sz="2200" b="1" dirty="0" err="1" smtClean="0"/>
              <a:t>Keputusan</a:t>
            </a:r>
            <a:r>
              <a:rPr lang="en-US" sz="2200" b="1" dirty="0" smtClean="0"/>
              <a:t> </a:t>
            </a:r>
            <a:r>
              <a:rPr lang="en-US" sz="2200" b="1" dirty="0" err="1" smtClean="0"/>
              <a:t>atas</a:t>
            </a:r>
            <a:r>
              <a:rPr lang="en-US" sz="2200" b="1" dirty="0" smtClean="0"/>
              <a:t> </a:t>
            </a:r>
            <a:r>
              <a:rPr lang="en-US" sz="2200" b="1" dirty="0" err="1" smtClean="0"/>
              <a:t>merek</a:t>
            </a:r>
            <a:r>
              <a:rPr lang="en-US" sz="2200" b="1" dirty="0" smtClean="0"/>
              <a:t> &amp; </a:t>
            </a:r>
            <a:r>
              <a:rPr lang="en-US" sz="2200" b="1" dirty="0" err="1" smtClean="0"/>
              <a:t>gaya</a:t>
            </a:r>
            <a:r>
              <a:rPr lang="en-US" sz="2200" b="1" dirty="0" smtClean="0"/>
              <a:t>)</a:t>
            </a:r>
            <a:endParaRPr lang="en-US" sz="2200" dirty="0" smtClean="0"/>
          </a:p>
          <a:p>
            <a:pPr marL="628650" indent="0" algn="just" eaLnBrk="1" fontAlgn="auto" hangingPunct="1">
              <a:lnSpc>
                <a:spcPct val="160000"/>
              </a:lnSpc>
              <a:spcBef>
                <a:spcPts val="0"/>
              </a:spcBef>
              <a:spcAft>
                <a:spcPts val="0"/>
              </a:spcAft>
              <a:buClr>
                <a:schemeClr val="accent3"/>
              </a:buClr>
              <a:buFont typeface="Georgia"/>
              <a:buNone/>
              <a:defRPr/>
            </a:pPr>
            <a:r>
              <a:rPr lang="en-US" sz="2200" dirty="0" err="1" smtClean="0"/>
              <a:t>Pilihan</a:t>
            </a:r>
            <a:r>
              <a:rPr lang="en-US" sz="2200" dirty="0" smtClean="0"/>
              <a:t> </a:t>
            </a:r>
            <a:r>
              <a:rPr lang="en-US" sz="2200" dirty="0" err="1" smtClean="0"/>
              <a:t>konsumen</a:t>
            </a:r>
            <a:r>
              <a:rPr lang="en-US" sz="2200" dirty="0" smtClean="0"/>
              <a:t> </a:t>
            </a:r>
            <a:r>
              <a:rPr lang="en-US" sz="2200" dirty="0" err="1" smtClean="0"/>
              <a:t>untuk</a:t>
            </a:r>
            <a:r>
              <a:rPr lang="en-US" sz="2200" dirty="0" smtClean="0"/>
              <a:t> </a:t>
            </a:r>
            <a:r>
              <a:rPr lang="en-US" sz="2200" dirty="0" err="1" smtClean="0"/>
              <a:t>memutuskan</a:t>
            </a:r>
            <a:r>
              <a:rPr lang="en-US" sz="2200" dirty="0" smtClean="0"/>
              <a:t> </a:t>
            </a:r>
            <a:r>
              <a:rPr lang="en-US" sz="2200" dirty="0" err="1" smtClean="0"/>
              <a:t>secara</a:t>
            </a:r>
            <a:r>
              <a:rPr lang="en-US" sz="2200" dirty="0" smtClean="0"/>
              <a:t> </a:t>
            </a:r>
            <a:r>
              <a:rPr lang="en-US" sz="2200" dirty="0" err="1" smtClean="0"/>
              <a:t>terperinci</a:t>
            </a:r>
            <a:r>
              <a:rPr lang="en-US" sz="2200" dirty="0" smtClean="0"/>
              <a:t> </a:t>
            </a:r>
            <a:r>
              <a:rPr lang="en-US" sz="2200" dirty="0" err="1" smtClean="0"/>
              <a:t>mengenai</a:t>
            </a:r>
            <a:r>
              <a:rPr lang="en-US" sz="2200" dirty="0" smtClean="0"/>
              <a:t> </a:t>
            </a:r>
            <a:r>
              <a:rPr lang="en-US" sz="2200" dirty="0" err="1" smtClean="0"/>
              <a:t>produk</a:t>
            </a:r>
            <a:r>
              <a:rPr lang="en-US" sz="2200" dirty="0" smtClean="0"/>
              <a:t> </a:t>
            </a:r>
            <a:r>
              <a:rPr lang="en-US" sz="2200" dirty="0" err="1" smtClean="0"/>
              <a:t>apa</a:t>
            </a:r>
            <a:r>
              <a:rPr lang="en-US" sz="2200" dirty="0" smtClean="0"/>
              <a:t> yang </a:t>
            </a:r>
            <a:r>
              <a:rPr lang="en-US" sz="2200" dirty="0" err="1" smtClean="0"/>
              <a:t>sebenarnya</a:t>
            </a:r>
            <a:r>
              <a:rPr lang="en-US" sz="2200" dirty="0" smtClean="0"/>
              <a:t> </a:t>
            </a:r>
            <a:r>
              <a:rPr lang="en-US" sz="2200" dirty="0" err="1" smtClean="0"/>
              <a:t>ingin</a:t>
            </a:r>
            <a:r>
              <a:rPr lang="en-US" sz="2200" dirty="0" smtClean="0"/>
              <a:t> </a:t>
            </a:r>
            <a:r>
              <a:rPr lang="en-US" sz="2200" dirty="0" err="1" smtClean="0"/>
              <a:t>dibeli</a:t>
            </a:r>
            <a:r>
              <a:rPr lang="en-US" sz="2200" dirty="0" smtClean="0"/>
              <a:t>.</a:t>
            </a:r>
          </a:p>
          <a:p>
            <a:pPr marL="365760" indent="-256032" algn="just" eaLnBrk="1" fontAlgn="auto" hangingPunct="1">
              <a:lnSpc>
                <a:spcPct val="160000"/>
              </a:lnSpc>
              <a:spcBef>
                <a:spcPts val="0"/>
              </a:spcBef>
              <a:spcAft>
                <a:spcPts val="0"/>
              </a:spcAft>
              <a:buClr>
                <a:schemeClr val="accent3"/>
              </a:buClr>
              <a:buFont typeface="Georgia"/>
              <a:buChar char="•"/>
              <a:defRPr/>
            </a:pPr>
            <a:endParaRPr lang="en-US" sz="22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428625"/>
            <a:ext cx="8472487" cy="785813"/>
          </a:xfrm>
        </p:spPr>
        <p:txBody>
          <a:bodyPr rtlCol="0">
            <a:normAutofit/>
          </a:bodyPr>
          <a:lstStyle/>
          <a:p>
            <a:pPr eaLnBrk="1" fontAlgn="auto" hangingPunct="1">
              <a:spcAft>
                <a:spcPts val="0"/>
              </a:spcAft>
              <a:defRPr/>
            </a:pPr>
            <a:r>
              <a:rPr lang="en-US" sz="2800" dirty="0" smtClean="0">
                <a:latin typeface="+mn-lt"/>
              </a:rPr>
              <a:t>EMPAT TIPE PROSES PEMBELIAN KONSUMEN :</a:t>
            </a:r>
            <a:endParaRPr lang="en-US" sz="2800" dirty="0">
              <a:latin typeface="+mn-lt"/>
            </a:endParaRPr>
          </a:p>
        </p:txBody>
      </p:sp>
      <p:sp>
        <p:nvSpPr>
          <p:cNvPr id="3" name="Content Placeholder 2"/>
          <p:cNvSpPr>
            <a:spLocks noGrp="1"/>
          </p:cNvSpPr>
          <p:nvPr>
            <p:ph idx="1"/>
          </p:nvPr>
        </p:nvSpPr>
        <p:spPr>
          <a:xfrm>
            <a:off x="457200" y="1428750"/>
            <a:ext cx="8229600" cy="5145088"/>
          </a:xfrm>
        </p:spPr>
        <p:txBody>
          <a:bodyPr rtlCol="0">
            <a:normAutofit fontScale="85000" lnSpcReduction="10000"/>
          </a:bodyPr>
          <a:lstStyle/>
          <a:p>
            <a:pPr marL="623888" indent="-623888" algn="just" eaLnBrk="1" fontAlgn="auto" hangingPunct="1">
              <a:lnSpc>
                <a:spcPct val="150000"/>
              </a:lnSpc>
              <a:spcBef>
                <a:spcPts val="0"/>
              </a:spcBef>
              <a:spcAft>
                <a:spcPts val="0"/>
              </a:spcAft>
              <a:buClr>
                <a:srgbClr val="7030A0"/>
              </a:buClr>
              <a:buFont typeface="+mj-lt"/>
              <a:buAutoNum type="arabicParenR"/>
              <a:defRPr/>
            </a:pPr>
            <a:r>
              <a:rPr lang="en-US" dirty="0" err="1" smtClean="0"/>
              <a:t>Proses</a:t>
            </a:r>
            <a:r>
              <a:rPr lang="en-US" dirty="0" smtClean="0"/>
              <a:t> “ Complex Decision Making “, </a:t>
            </a:r>
            <a:r>
              <a:rPr lang="en-US" dirty="0" err="1" smtClean="0"/>
              <a:t>terjadi</a:t>
            </a:r>
            <a:r>
              <a:rPr lang="en-US" dirty="0" smtClean="0"/>
              <a:t> </a:t>
            </a:r>
            <a:r>
              <a:rPr lang="en-US" dirty="0" err="1" smtClean="0"/>
              <a:t>bila</a:t>
            </a:r>
            <a:r>
              <a:rPr lang="en-US" dirty="0" smtClean="0"/>
              <a:t> </a:t>
            </a:r>
            <a:r>
              <a:rPr lang="en-US" dirty="0" err="1" smtClean="0"/>
              <a:t>keterlibatan</a:t>
            </a:r>
            <a:r>
              <a:rPr lang="en-US" dirty="0" smtClean="0"/>
              <a:t> </a:t>
            </a:r>
            <a:r>
              <a:rPr lang="en-US" dirty="0" err="1" smtClean="0"/>
              <a:t>kepentingan</a:t>
            </a:r>
            <a:r>
              <a:rPr lang="en-US" dirty="0" smtClean="0"/>
              <a:t> </a:t>
            </a:r>
            <a:r>
              <a:rPr lang="en-US" dirty="0" err="1" smtClean="0"/>
              <a:t>tinggi</a:t>
            </a:r>
            <a:r>
              <a:rPr lang="en-US" dirty="0" smtClean="0"/>
              <a:t> </a:t>
            </a:r>
            <a:r>
              <a:rPr lang="en-US" dirty="0" err="1" smtClean="0"/>
              <a:t>pada</a:t>
            </a:r>
            <a:r>
              <a:rPr lang="en-US" dirty="0" smtClean="0"/>
              <a:t> </a:t>
            </a:r>
            <a:r>
              <a:rPr lang="en-US" dirty="0" err="1" smtClean="0"/>
              <a:t>pengambilan</a:t>
            </a:r>
            <a:r>
              <a:rPr lang="en-US" dirty="0" smtClean="0"/>
              <a:t> </a:t>
            </a:r>
            <a:r>
              <a:rPr lang="en-US" dirty="0" err="1" smtClean="0"/>
              <a:t>keputusan</a:t>
            </a:r>
            <a:r>
              <a:rPr lang="en-US" dirty="0" smtClean="0"/>
              <a:t> yang </a:t>
            </a:r>
            <a:r>
              <a:rPr lang="en-US" dirty="0" err="1" smtClean="0"/>
              <a:t>terjadi</a:t>
            </a:r>
            <a:r>
              <a:rPr lang="en-US" dirty="0" smtClean="0"/>
              <a:t>. </a:t>
            </a:r>
          </a:p>
          <a:p>
            <a:pPr marL="623888" indent="-623888" algn="just" eaLnBrk="1" fontAlgn="auto" hangingPunct="1">
              <a:lnSpc>
                <a:spcPct val="150000"/>
              </a:lnSpc>
              <a:spcBef>
                <a:spcPts val="0"/>
              </a:spcBef>
              <a:spcAft>
                <a:spcPts val="0"/>
              </a:spcAft>
              <a:buClr>
                <a:srgbClr val="7030A0"/>
              </a:buClr>
              <a:buFont typeface="+mj-lt"/>
              <a:buAutoNum type="arabicParenR"/>
              <a:defRPr/>
            </a:pPr>
            <a:r>
              <a:rPr lang="en-US" dirty="0" err="1" smtClean="0"/>
              <a:t>Proses</a:t>
            </a:r>
            <a:r>
              <a:rPr lang="en-US" dirty="0" smtClean="0"/>
              <a:t> “ Brand Loyalty “. </a:t>
            </a:r>
            <a:r>
              <a:rPr lang="en-US" dirty="0" err="1" smtClean="0"/>
              <a:t>Ketika</a:t>
            </a:r>
            <a:r>
              <a:rPr lang="en-US" dirty="0" smtClean="0"/>
              <a:t> </a:t>
            </a:r>
            <a:r>
              <a:rPr lang="en-US" dirty="0" err="1" smtClean="0"/>
              <a:t>pilihan</a:t>
            </a:r>
            <a:r>
              <a:rPr lang="en-US" dirty="0" smtClean="0"/>
              <a:t> </a:t>
            </a:r>
            <a:r>
              <a:rPr lang="en-US" dirty="0" err="1" smtClean="0"/>
              <a:t>berulang</a:t>
            </a:r>
            <a:r>
              <a:rPr lang="en-US" dirty="0" smtClean="0"/>
              <a:t>, </a:t>
            </a:r>
            <a:r>
              <a:rPr lang="en-US" dirty="0" err="1" smtClean="0"/>
              <a:t>konsumen</a:t>
            </a:r>
            <a:r>
              <a:rPr lang="en-US" dirty="0" smtClean="0"/>
              <a:t> </a:t>
            </a:r>
            <a:r>
              <a:rPr lang="en-US" dirty="0" err="1" smtClean="0"/>
              <a:t>belajar</a:t>
            </a:r>
            <a:r>
              <a:rPr lang="en-US" dirty="0" smtClean="0"/>
              <a:t> </a:t>
            </a:r>
            <a:r>
              <a:rPr lang="en-US" dirty="0" err="1" smtClean="0"/>
              <a:t>dari</a:t>
            </a:r>
            <a:r>
              <a:rPr lang="en-US" dirty="0" smtClean="0"/>
              <a:t> </a:t>
            </a:r>
            <a:r>
              <a:rPr lang="en-US" dirty="0" err="1" smtClean="0"/>
              <a:t>pengalaman</a:t>
            </a:r>
            <a:r>
              <a:rPr lang="en-US" dirty="0" smtClean="0"/>
              <a:t> </a:t>
            </a:r>
            <a:r>
              <a:rPr lang="en-US" dirty="0" err="1" smtClean="0"/>
              <a:t>masa</a:t>
            </a:r>
            <a:r>
              <a:rPr lang="en-US" dirty="0" smtClean="0"/>
              <a:t> </a:t>
            </a:r>
            <a:r>
              <a:rPr lang="en-US" dirty="0" err="1" smtClean="0"/>
              <a:t>lalu</a:t>
            </a:r>
            <a:r>
              <a:rPr lang="en-US" dirty="0" smtClean="0"/>
              <a:t> </a:t>
            </a:r>
            <a:r>
              <a:rPr lang="en-US" dirty="0" err="1" smtClean="0"/>
              <a:t>dan</a:t>
            </a:r>
            <a:r>
              <a:rPr lang="en-US" dirty="0" smtClean="0"/>
              <a:t> </a:t>
            </a:r>
            <a:r>
              <a:rPr lang="en-US" dirty="0" err="1" smtClean="0"/>
              <a:t>membeli</a:t>
            </a:r>
            <a:r>
              <a:rPr lang="en-US" dirty="0" smtClean="0"/>
              <a:t> </a:t>
            </a:r>
            <a:r>
              <a:rPr lang="en-US" dirty="0" err="1" smtClean="0"/>
              <a:t>merek</a:t>
            </a:r>
            <a:r>
              <a:rPr lang="en-US" dirty="0" smtClean="0"/>
              <a:t> yang </a:t>
            </a:r>
            <a:r>
              <a:rPr lang="en-US" dirty="0" err="1" smtClean="0"/>
              <a:t>memberikan</a:t>
            </a:r>
            <a:r>
              <a:rPr lang="en-US" dirty="0" smtClean="0"/>
              <a:t> </a:t>
            </a:r>
            <a:r>
              <a:rPr lang="en-US" dirty="0" err="1" smtClean="0"/>
              <a:t>kepuasan</a:t>
            </a:r>
            <a:r>
              <a:rPr lang="en-US" dirty="0" smtClean="0"/>
              <a:t> </a:t>
            </a:r>
            <a:r>
              <a:rPr lang="en-US" dirty="0" err="1" smtClean="0"/>
              <a:t>dengan</a:t>
            </a:r>
            <a:r>
              <a:rPr lang="en-US" dirty="0" smtClean="0"/>
              <a:t> </a:t>
            </a:r>
            <a:r>
              <a:rPr lang="en-US" dirty="0" err="1" smtClean="0"/>
              <a:t>sedikit</a:t>
            </a:r>
            <a:r>
              <a:rPr lang="en-US" dirty="0" smtClean="0"/>
              <a:t> </a:t>
            </a:r>
            <a:r>
              <a:rPr lang="en-US" dirty="0" err="1" smtClean="0"/>
              <a:t>atau</a:t>
            </a:r>
            <a:r>
              <a:rPr lang="en-US" dirty="0" smtClean="0"/>
              <a:t> </a:t>
            </a:r>
            <a:r>
              <a:rPr lang="en-US" dirty="0" err="1" smtClean="0"/>
              <a:t>tidak</a:t>
            </a:r>
            <a:r>
              <a:rPr lang="en-US" dirty="0" smtClean="0"/>
              <a:t> </a:t>
            </a:r>
            <a:r>
              <a:rPr lang="en-US" dirty="0" err="1" smtClean="0"/>
              <a:t>ada</a:t>
            </a:r>
            <a:r>
              <a:rPr lang="en-US" dirty="0" smtClean="0"/>
              <a:t> </a:t>
            </a:r>
            <a:r>
              <a:rPr lang="en-US" dirty="0" err="1" smtClean="0"/>
              <a:t>proses</a:t>
            </a:r>
            <a:r>
              <a:rPr lang="en-US" dirty="0" smtClean="0"/>
              <a:t> </a:t>
            </a:r>
            <a:r>
              <a:rPr lang="en-US" dirty="0" err="1" smtClean="0"/>
              <a:t>pertimbangan</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p>
          <a:p>
            <a:pPr marL="623888" indent="-623888" algn="just" eaLnBrk="1" fontAlgn="auto" hangingPunct="1">
              <a:lnSpc>
                <a:spcPct val="150000"/>
              </a:lnSpc>
              <a:spcBef>
                <a:spcPts val="0"/>
              </a:spcBef>
              <a:spcAft>
                <a:spcPts val="0"/>
              </a:spcAft>
              <a:buClr>
                <a:srgbClr val="7030A0"/>
              </a:buClr>
              <a:buFont typeface="Georgia"/>
              <a:buNone/>
              <a:defRPr/>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57188" y="285750"/>
            <a:ext cx="8329612" cy="714375"/>
          </a:xfrm>
        </p:spPr>
        <p:txBody>
          <a:bodyPr rtlCol="0">
            <a:normAutofit/>
          </a:bodyPr>
          <a:lstStyle/>
          <a:p>
            <a:pPr eaLnBrk="1" fontAlgn="auto" hangingPunct="1">
              <a:spcAft>
                <a:spcPts val="0"/>
              </a:spcAft>
              <a:defRPr/>
            </a:pPr>
            <a:r>
              <a:rPr lang="en-US" sz="1400" dirty="0" smtClean="0">
                <a:latin typeface="+mn-lt"/>
              </a:rPr>
              <a:t>EMPAT TIPE PROSES PEMBELIAN KONSUMEN:</a:t>
            </a:r>
            <a:endParaRPr lang="en-US" sz="1400" dirty="0">
              <a:latin typeface="+mn-lt"/>
            </a:endParaRPr>
          </a:p>
        </p:txBody>
      </p:sp>
      <p:sp>
        <p:nvSpPr>
          <p:cNvPr id="3" name="Content Placeholder 2"/>
          <p:cNvSpPr>
            <a:spLocks noGrp="1"/>
          </p:cNvSpPr>
          <p:nvPr>
            <p:ph idx="1"/>
          </p:nvPr>
        </p:nvSpPr>
        <p:spPr>
          <a:xfrm>
            <a:off x="457200" y="1285875"/>
            <a:ext cx="8229600" cy="5287963"/>
          </a:xfrm>
        </p:spPr>
        <p:txBody>
          <a:bodyPr rtlCol="0">
            <a:normAutofit fontScale="70000" lnSpcReduction="20000"/>
          </a:bodyPr>
          <a:lstStyle/>
          <a:p>
            <a:pPr marL="624078" indent="-514350" algn="just" eaLnBrk="1" fontAlgn="auto" hangingPunct="1">
              <a:lnSpc>
                <a:spcPct val="160000"/>
              </a:lnSpc>
              <a:spcBef>
                <a:spcPts val="0"/>
              </a:spcBef>
              <a:spcAft>
                <a:spcPts val="0"/>
              </a:spcAft>
              <a:buClr>
                <a:srgbClr val="7030A0"/>
              </a:buClr>
              <a:buFont typeface="+mj-lt"/>
              <a:buAutoNum type="arabicParenR" startAt="3"/>
              <a:defRPr/>
            </a:pPr>
            <a:r>
              <a:rPr lang="en-US" dirty="0" err="1" smtClean="0"/>
              <a:t>Proses</a:t>
            </a:r>
            <a:r>
              <a:rPr lang="en-US" dirty="0" smtClean="0"/>
              <a:t> “ Limited Decision Making “. </a:t>
            </a:r>
            <a:r>
              <a:rPr lang="en-US" dirty="0" err="1" smtClean="0"/>
              <a:t>Pencarian</a:t>
            </a:r>
            <a:r>
              <a:rPr lang="en-US" dirty="0" smtClean="0"/>
              <a:t> </a:t>
            </a:r>
            <a:r>
              <a:rPr lang="en-US" dirty="0" err="1" smtClean="0"/>
              <a:t>informasi</a:t>
            </a:r>
            <a:r>
              <a:rPr lang="en-US" dirty="0" smtClean="0"/>
              <a:t> </a:t>
            </a:r>
            <a:r>
              <a:rPr lang="en-US" dirty="0" err="1" smtClean="0"/>
              <a:t>dan</a:t>
            </a:r>
            <a:r>
              <a:rPr lang="en-US" dirty="0" smtClean="0"/>
              <a:t> </a:t>
            </a:r>
            <a:r>
              <a:rPr lang="en-US" dirty="0" err="1" smtClean="0"/>
              <a:t>evaluasi</a:t>
            </a:r>
            <a:r>
              <a:rPr lang="en-US" dirty="0" smtClean="0"/>
              <a:t> </a:t>
            </a:r>
            <a:r>
              <a:rPr lang="en-US" dirty="0" err="1" smtClean="0"/>
              <a:t>terhadap</a:t>
            </a:r>
            <a:r>
              <a:rPr lang="en-US" dirty="0" smtClean="0"/>
              <a:t> </a:t>
            </a:r>
            <a:r>
              <a:rPr lang="en-US" dirty="0" err="1" smtClean="0"/>
              <a:t>pilihan</a:t>
            </a:r>
            <a:r>
              <a:rPr lang="en-US" dirty="0" smtClean="0"/>
              <a:t> </a:t>
            </a:r>
            <a:r>
              <a:rPr lang="en-US" dirty="0" err="1" smtClean="0"/>
              <a:t>merek</a:t>
            </a:r>
            <a:r>
              <a:rPr lang="en-US" dirty="0" smtClean="0"/>
              <a:t> </a:t>
            </a:r>
            <a:r>
              <a:rPr lang="en-US" dirty="0" err="1" smtClean="0"/>
              <a:t>lebih</a:t>
            </a:r>
            <a:r>
              <a:rPr lang="en-US" dirty="0" smtClean="0"/>
              <a:t> </a:t>
            </a:r>
            <a:r>
              <a:rPr lang="en-US" dirty="0" err="1" smtClean="0"/>
              <a:t>terbatas</a:t>
            </a:r>
            <a:r>
              <a:rPr lang="en-US" dirty="0" smtClean="0"/>
              <a:t> </a:t>
            </a:r>
            <a:r>
              <a:rPr lang="en-US" dirty="0" err="1" smtClean="0"/>
              <a:t>dibanding</a:t>
            </a:r>
            <a:r>
              <a:rPr lang="en-US" dirty="0" smtClean="0"/>
              <a:t> </a:t>
            </a:r>
            <a:r>
              <a:rPr lang="en-US" dirty="0" err="1" smtClean="0"/>
              <a:t>pada</a:t>
            </a:r>
            <a:r>
              <a:rPr lang="en-US" dirty="0" smtClean="0"/>
              <a:t> </a:t>
            </a:r>
            <a:r>
              <a:rPr lang="en-US" dirty="0" err="1" smtClean="0"/>
              <a:t>proses</a:t>
            </a:r>
            <a:r>
              <a:rPr lang="en-US" dirty="0" smtClean="0"/>
              <a:t> </a:t>
            </a:r>
            <a:r>
              <a:rPr lang="en-US" dirty="0" err="1" smtClean="0"/>
              <a:t>pengambilan</a:t>
            </a:r>
            <a:r>
              <a:rPr lang="en-US" dirty="0" smtClean="0"/>
              <a:t> </a:t>
            </a:r>
            <a:r>
              <a:rPr lang="en-US" dirty="0" err="1" smtClean="0"/>
              <a:t>keputusan</a:t>
            </a:r>
            <a:r>
              <a:rPr lang="en-US" dirty="0" smtClean="0"/>
              <a:t> yang </a:t>
            </a:r>
            <a:r>
              <a:rPr lang="en-US" dirty="0" err="1" smtClean="0"/>
              <a:t>komplek</a:t>
            </a:r>
            <a:r>
              <a:rPr lang="en-US" dirty="0" smtClean="0"/>
              <a:t>.</a:t>
            </a:r>
          </a:p>
          <a:p>
            <a:pPr marL="624078" indent="-514350" algn="just" eaLnBrk="1" fontAlgn="auto" hangingPunct="1">
              <a:lnSpc>
                <a:spcPct val="160000"/>
              </a:lnSpc>
              <a:spcBef>
                <a:spcPts val="0"/>
              </a:spcBef>
              <a:spcAft>
                <a:spcPts val="0"/>
              </a:spcAft>
              <a:buClr>
                <a:srgbClr val="7030A0"/>
              </a:buClr>
              <a:buFont typeface="+mj-lt"/>
              <a:buAutoNum type="arabicParenR" startAt="3"/>
              <a:defRPr/>
            </a:pPr>
            <a:r>
              <a:rPr lang="en-US" dirty="0" err="1" smtClean="0"/>
              <a:t>Proses</a:t>
            </a:r>
            <a:r>
              <a:rPr lang="en-US" dirty="0" smtClean="0"/>
              <a:t> “ Inertia “. Tingkat </a:t>
            </a:r>
            <a:r>
              <a:rPr lang="en-US" dirty="0" err="1" smtClean="0"/>
              <a:t>kepentingan</a:t>
            </a:r>
            <a:r>
              <a:rPr lang="en-US" dirty="0" smtClean="0"/>
              <a:t> </a:t>
            </a:r>
            <a:r>
              <a:rPr lang="en-US" dirty="0" err="1" smtClean="0"/>
              <a:t>dengan</a:t>
            </a:r>
            <a:r>
              <a:rPr lang="en-US" dirty="0" smtClean="0"/>
              <a:t> </a:t>
            </a:r>
            <a:r>
              <a:rPr lang="en-US" dirty="0" err="1" smtClean="0"/>
              <a:t>barang</a:t>
            </a:r>
            <a:r>
              <a:rPr lang="en-US" dirty="0" smtClean="0"/>
              <a:t> </a:t>
            </a:r>
            <a:r>
              <a:rPr lang="en-US" dirty="0" err="1" smtClean="0"/>
              <a:t>adalah</a:t>
            </a:r>
            <a:r>
              <a:rPr lang="en-US" dirty="0" smtClean="0"/>
              <a:t> </a:t>
            </a:r>
            <a:r>
              <a:rPr lang="en-US" dirty="0" err="1" smtClean="0"/>
              <a:t>rendah</a:t>
            </a:r>
            <a:r>
              <a:rPr lang="en-US" dirty="0" smtClean="0"/>
              <a:t> </a:t>
            </a:r>
            <a:r>
              <a:rPr lang="en-US" dirty="0" err="1" smtClean="0"/>
              <a:t>dan</a:t>
            </a:r>
            <a:r>
              <a:rPr lang="en-US" dirty="0" smtClean="0"/>
              <a:t> </a:t>
            </a:r>
            <a:r>
              <a:rPr lang="en-US" dirty="0" err="1" smtClean="0"/>
              <a:t>tidak</a:t>
            </a:r>
            <a:r>
              <a:rPr lang="en-US" dirty="0" smtClean="0"/>
              <a:t> </a:t>
            </a:r>
            <a:r>
              <a:rPr lang="en-US" dirty="0" err="1" smtClean="0"/>
              <a:t>ada</a:t>
            </a:r>
            <a:r>
              <a:rPr lang="en-US" dirty="0" smtClean="0"/>
              <a:t> </a:t>
            </a:r>
            <a:r>
              <a:rPr lang="en-US" dirty="0" err="1" smtClean="0"/>
              <a:t>pengambilan</a:t>
            </a:r>
            <a:r>
              <a:rPr lang="en-US" dirty="0" smtClean="0"/>
              <a:t> </a:t>
            </a:r>
            <a:r>
              <a:rPr lang="en-US" dirty="0" err="1" smtClean="0"/>
              <a:t>keputusan</a:t>
            </a:r>
            <a:r>
              <a:rPr lang="en-US" dirty="0" smtClean="0"/>
              <a:t>. </a:t>
            </a:r>
          </a:p>
          <a:p>
            <a:pPr marL="623888" indent="4763" algn="just" eaLnBrk="1" fontAlgn="auto" hangingPunct="1">
              <a:lnSpc>
                <a:spcPct val="160000"/>
              </a:lnSpc>
              <a:spcBef>
                <a:spcPts val="0"/>
              </a:spcBef>
              <a:spcAft>
                <a:spcPts val="0"/>
              </a:spcAft>
              <a:buClr>
                <a:srgbClr val="7030A0"/>
              </a:buClr>
              <a:buFont typeface="Georgia"/>
              <a:buNone/>
              <a:defRPr/>
            </a:pPr>
            <a:r>
              <a:rPr lang="en-US" dirty="0" smtClean="0"/>
              <a:t>Inertia </a:t>
            </a:r>
            <a:r>
              <a:rPr lang="en-US" dirty="0" err="1" smtClean="0"/>
              <a:t>berarti</a:t>
            </a:r>
            <a:r>
              <a:rPr lang="en-US" dirty="0" smtClean="0"/>
              <a:t> </a:t>
            </a:r>
            <a:r>
              <a:rPr lang="en-US" dirty="0" err="1" smtClean="0"/>
              <a:t>konsumen</a:t>
            </a:r>
            <a:r>
              <a:rPr lang="en-US" dirty="0" smtClean="0"/>
              <a:t> </a:t>
            </a:r>
            <a:r>
              <a:rPr lang="en-US" dirty="0" err="1" smtClean="0"/>
              <a:t>membeli</a:t>
            </a:r>
            <a:r>
              <a:rPr lang="en-US" dirty="0" smtClean="0"/>
              <a:t> </a:t>
            </a:r>
            <a:r>
              <a:rPr lang="en-US" dirty="0" err="1" smtClean="0"/>
              <a:t>merek</a:t>
            </a:r>
            <a:r>
              <a:rPr lang="en-US" dirty="0" smtClean="0"/>
              <a:t> yang </a:t>
            </a:r>
            <a:r>
              <a:rPr lang="en-US" dirty="0" err="1" smtClean="0"/>
              <a:t>sama</a:t>
            </a:r>
            <a:r>
              <a:rPr lang="en-US" dirty="0" smtClean="0"/>
              <a:t> </a:t>
            </a:r>
            <a:r>
              <a:rPr lang="en-US" dirty="0" err="1" smtClean="0"/>
              <a:t>bukan</a:t>
            </a:r>
            <a:r>
              <a:rPr lang="en-US" dirty="0" smtClean="0"/>
              <a:t> </a:t>
            </a:r>
            <a:r>
              <a:rPr lang="en-US" dirty="0" err="1" smtClean="0"/>
              <a:t>karena</a:t>
            </a:r>
            <a:r>
              <a:rPr lang="en-US" dirty="0" smtClean="0"/>
              <a:t> loyal </a:t>
            </a:r>
            <a:r>
              <a:rPr lang="en-US" dirty="0" err="1" smtClean="0"/>
              <a:t>kepada</a:t>
            </a:r>
            <a:r>
              <a:rPr lang="en-US" dirty="0" smtClean="0"/>
              <a:t> </a:t>
            </a:r>
            <a:r>
              <a:rPr lang="en-US" dirty="0" err="1" smtClean="0"/>
              <a:t>merek</a:t>
            </a:r>
            <a:r>
              <a:rPr lang="en-US" dirty="0" smtClean="0"/>
              <a:t> </a:t>
            </a:r>
            <a:r>
              <a:rPr lang="en-US" dirty="0" err="1" smtClean="0"/>
              <a:t>tersebut</a:t>
            </a:r>
            <a:r>
              <a:rPr lang="en-US" dirty="0" smtClean="0"/>
              <a:t>, </a:t>
            </a:r>
            <a:r>
              <a:rPr lang="en-US" dirty="0" err="1" smtClean="0"/>
              <a:t>tetapi</a:t>
            </a:r>
            <a:r>
              <a:rPr lang="en-US" dirty="0" smtClean="0"/>
              <a:t> </a:t>
            </a:r>
            <a:r>
              <a:rPr lang="en-US" dirty="0" err="1" smtClean="0"/>
              <a:t>karena</a:t>
            </a:r>
            <a:r>
              <a:rPr lang="en-US" dirty="0" smtClean="0"/>
              <a:t> </a:t>
            </a:r>
            <a:r>
              <a:rPr lang="en-US" dirty="0" err="1" smtClean="0"/>
              <a:t>tidak</a:t>
            </a:r>
            <a:r>
              <a:rPr lang="en-US" dirty="0" smtClean="0"/>
              <a:t> </a:t>
            </a:r>
            <a:r>
              <a:rPr lang="en-US" dirty="0" err="1" smtClean="0"/>
              <a:t>ada</a:t>
            </a:r>
            <a:r>
              <a:rPr lang="en-US" dirty="0" smtClean="0"/>
              <a:t> </a:t>
            </a:r>
            <a:r>
              <a:rPr lang="en-US" dirty="0" err="1" smtClean="0"/>
              <a:t>waktu</a:t>
            </a:r>
            <a:r>
              <a:rPr lang="en-US" dirty="0" smtClean="0"/>
              <a:t> yang </a:t>
            </a:r>
            <a:r>
              <a:rPr lang="en-US" dirty="0" err="1" smtClean="0"/>
              <a:t>cukup</a:t>
            </a:r>
            <a:r>
              <a:rPr lang="en-US" dirty="0" smtClean="0"/>
              <a:t> </a:t>
            </a:r>
            <a:r>
              <a:rPr lang="en-US" dirty="0" err="1" smtClean="0"/>
              <a:t>dan</a:t>
            </a:r>
            <a:r>
              <a:rPr lang="en-US" dirty="0" smtClean="0"/>
              <a:t> </a:t>
            </a:r>
            <a:r>
              <a:rPr lang="en-US" dirty="0" err="1" smtClean="0"/>
              <a:t>ada</a:t>
            </a:r>
            <a:r>
              <a:rPr lang="en-US" dirty="0" smtClean="0"/>
              <a:t> </a:t>
            </a:r>
            <a:r>
              <a:rPr lang="en-US" dirty="0" err="1" smtClean="0"/>
              <a:t>hambatan</a:t>
            </a:r>
            <a:r>
              <a:rPr lang="en-US" dirty="0" smtClean="0"/>
              <a:t> </a:t>
            </a:r>
            <a:r>
              <a:rPr lang="en-US" dirty="0" err="1" smtClean="0"/>
              <a:t>untuk</a:t>
            </a:r>
            <a:r>
              <a:rPr lang="en-US" dirty="0" smtClean="0"/>
              <a:t> </a:t>
            </a:r>
            <a:r>
              <a:rPr lang="en-US" dirty="0" err="1" smtClean="0"/>
              <a:t>mencari</a:t>
            </a:r>
            <a:r>
              <a:rPr lang="en-US" dirty="0" smtClean="0"/>
              <a:t> </a:t>
            </a:r>
            <a:r>
              <a:rPr lang="en-US" dirty="0" err="1" smtClean="0"/>
              <a:t>alternatif</a:t>
            </a:r>
            <a:r>
              <a:rPr lang="en-US" dirty="0" smtClean="0"/>
              <a:t>, </a:t>
            </a:r>
            <a:r>
              <a:rPr lang="en-US" dirty="0" err="1" smtClean="0"/>
              <a:t>proses</a:t>
            </a:r>
            <a:r>
              <a:rPr lang="en-US" dirty="0" smtClean="0"/>
              <a:t> </a:t>
            </a:r>
            <a:r>
              <a:rPr lang="en-US" dirty="0" err="1" smtClean="0"/>
              <a:t>pencarian</a:t>
            </a:r>
            <a:r>
              <a:rPr lang="en-US" dirty="0" smtClean="0"/>
              <a:t> </a:t>
            </a:r>
            <a:r>
              <a:rPr lang="en-US" dirty="0" err="1" smtClean="0"/>
              <a:t>informasi</a:t>
            </a:r>
            <a:r>
              <a:rPr lang="en-US" dirty="0" smtClean="0"/>
              <a:t> </a:t>
            </a:r>
            <a:r>
              <a:rPr lang="en-US" dirty="0" err="1" smtClean="0"/>
              <a:t>pasif</a:t>
            </a:r>
            <a:r>
              <a:rPr lang="en-US" dirty="0" smtClean="0"/>
              <a:t> </a:t>
            </a:r>
            <a:r>
              <a:rPr lang="en-US" dirty="0" err="1" smtClean="0"/>
              <a:t>terhadap</a:t>
            </a:r>
            <a:r>
              <a:rPr lang="en-US" dirty="0" smtClean="0"/>
              <a:t> </a:t>
            </a:r>
            <a:r>
              <a:rPr lang="en-US" dirty="0" err="1" smtClean="0"/>
              <a:t>evaluasi</a:t>
            </a:r>
            <a:r>
              <a:rPr lang="en-US" dirty="0" smtClean="0"/>
              <a:t> </a:t>
            </a:r>
            <a:r>
              <a:rPr lang="en-US" dirty="0" err="1" smtClean="0"/>
              <a:t>dan</a:t>
            </a:r>
            <a:r>
              <a:rPr lang="en-US" dirty="0" smtClean="0"/>
              <a:t> </a:t>
            </a:r>
            <a:r>
              <a:rPr lang="en-US" dirty="0" err="1" smtClean="0"/>
              <a:t>pemilihan</a:t>
            </a:r>
            <a:r>
              <a:rPr lang="en-US" dirty="0" smtClean="0"/>
              <a:t> </a:t>
            </a:r>
            <a:r>
              <a:rPr lang="en-US" dirty="0" err="1" smtClean="0"/>
              <a:t>merek</a:t>
            </a:r>
            <a:r>
              <a:rPr lang="en-US" dirty="0" smtClean="0"/>
              <a:t>.</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7188" y="0"/>
            <a:ext cx="8501062" cy="928688"/>
          </a:xfrm>
        </p:spPr>
        <p:txBody>
          <a:bodyPr rtlCol="0">
            <a:normAutofit/>
          </a:bodyPr>
          <a:lstStyle/>
          <a:p>
            <a:pPr eaLnBrk="1" fontAlgn="auto" hangingPunct="1">
              <a:spcAft>
                <a:spcPts val="0"/>
              </a:spcAft>
              <a:defRPr/>
            </a:pPr>
            <a:r>
              <a:rPr lang="en-US" sz="2400" dirty="0" smtClean="0">
                <a:latin typeface="+mn-lt"/>
              </a:rPr>
              <a:t>2  (</a:t>
            </a:r>
            <a:r>
              <a:rPr lang="en-US" sz="2400" dirty="0" err="1" smtClean="0">
                <a:latin typeface="+mn-lt"/>
              </a:rPr>
              <a:t>dua</a:t>
            </a:r>
            <a:r>
              <a:rPr lang="en-US" sz="2400" dirty="0" smtClean="0">
                <a:latin typeface="+mn-lt"/>
              </a:rPr>
              <a:t>) </a:t>
            </a:r>
            <a:r>
              <a:rPr lang="en-US" sz="2400" dirty="0" err="1" smtClean="0">
                <a:latin typeface="+mn-lt"/>
              </a:rPr>
              <a:t>faktor</a:t>
            </a:r>
            <a:r>
              <a:rPr lang="en-US" sz="2400" dirty="0" smtClean="0">
                <a:latin typeface="+mn-lt"/>
              </a:rPr>
              <a:t> yang </a:t>
            </a:r>
            <a:r>
              <a:rPr lang="en-US" sz="2400" dirty="0" err="1" smtClean="0">
                <a:latin typeface="+mn-lt"/>
              </a:rPr>
              <a:t>dapat</a:t>
            </a:r>
            <a:r>
              <a:rPr lang="en-US" sz="2400" dirty="0" smtClean="0">
                <a:latin typeface="+mn-lt"/>
              </a:rPr>
              <a:t> </a:t>
            </a:r>
            <a:r>
              <a:rPr lang="en-US" sz="2400" dirty="0" err="1" smtClean="0">
                <a:latin typeface="+mn-lt"/>
              </a:rPr>
              <a:t>mempengaruhi</a:t>
            </a:r>
            <a:r>
              <a:rPr lang="en-US" sz="2400" dirty="0" smtClean="0">
                <a:latin typeface="+mn-lt"/>
              </a:rPr>
              <a:t> </a:t>
            </a:r>
            <a:r>
              <a:rPr lang="en-US" sz="2400" dirty="0" err="1" smtClean="0">
                <a:latin typeface="+mn-lt"/>
              </a:rPr>
              <a:t>maksud</a:t>
            </a:r>
            <a:r>
              <a:rPr lang="en-US" sz="2400" dirty="0" smtClean="0">
                <a:latin typeface="+mn-lt"/>
              </a:rPr>
              <a:t> </a:t>
            </a:r>
            <a:r>
              <a:rPr lang="en-US" sz="2400" dirty="0" err="1" smtClean="0">
                <a:latin typeface="+mn-lt"/>
              </a:rPr>
              <a:t>pembelian</a:t>
            </a:r>
            <a:r>
              <a:rPr lang="en-US" sz="2400" dirty="0" smtClean="0">
                <a:latin typeface="+mn-lt"/>
              </a:rPr>
              <a:t> </a:t>
            </a:r>
            <a:r>
              <a:rPr lang="en-US" sz="2400" dirty="0" err="1" smtClean="0">
                <a:latin typeface="+mn-lt"/>
              </a:rPr>
              <a:t>dan</a:t>
            </a:r>
            <a:r>
              <a:rPr lang="en-US" sz="2400" dirty="0" smtClean="0">
                <a:latin typeface="+mn-lt"/>
              </a:rPr>
              <a:t> </a:t>
            </a:r>
            <a:r>
              <a:rPr lang="en-US" sz="2400" dirty="0" err="1" smtClean="0">
                <a:latin typeface="+mn-lt"/>
              </a:rPr>
              <a:t>keputusan</a:t>
            </a:r>
            <a:r>
              <a:rPr lang="en-US" sz="2400" dirty="0" smtClean="0">
                <a:latin typeface="+mn-lt"/>
              </a:rPr>
              <a:t> </a:t>
            </a:r>
            <a:r>
              <a:rPr lang="en-US" sz="2400" dirty="0" err="1" smtClean="0">
                <a:latin typeface="+mn-lt"/>
              </a:rPr>
              <a:t>pembelian</a:t>
            </a:r>
            <a:r>
              <a:rPr lang="en-US" sz="2400" dirty="0" smtClean="0">
                <a:latin typeface="+mn-lt"/>
              </a:rPr>
              <a:t> </a:t>
            </a:r>
            <a:r>
              <a:rPr lang="en-US" sz="2400" dirty="0" err="1" smtClean="0">
                <a:latin typeface="+mn-lt"/>
              </a:rPr>
              <a:t>yaitu</a:t>
            </a:r>
            <a:r>
              <a:rPr lang="en-US" sz="2400" dirty="0" smtClean="0">
                <a:latin typeface="+mn-lt"/>
              </a:rPr>
              <a:t>: </a:t>
            </a:r>
            <a:endParaRPr lang="en-US" sz="2400" dirty="0">
              <a:latin typeface="+mn-lt"/>
            </a:endParaRPr>
          </a:p>
        </p:txBody>
      </p:sp>
      <p:sp>
        <p:nvSpPr>
          <p:cNvPr id="4" name="Content Placeholder 3"/>
          <p:cNvSpPr>
            <a:spLocks noGrp="1"/>
          </p:cNvSpPr>
          <p:nvPr>
            <p:ph idx="1"/>
          </p:nvPr>
        </p:nvSpPr>
        <p:spPr>
          <a:xfrm>
            <a:off x="214313" y="1214438"/>
            <a:ext cx="8715375" cy="4324350"/>
          </a:xfrm>
        </p:spPr>
        <p:txBody>
          <a:bodyPr rtlCol="0">
            <a:noAutofit/>
          </a:bodyPr>
          <a:lstStyle/>
          <a:p>
            <a:pPr marL="566737" indent="-457200" algn="just" eaLnBrk="1" fontAlgn="auto" hangingPunct="1">
              <a:lnSpc>
                <a:spcPct val="150000"/>
              </a:lnSpc>
              <a:spcBef>
                <a:spcPts val="0"/>
              </a:spcBef>
              <a:spcAft>
                <a:spcPts val="0"/>
              </a:spcAft>
              <a:buClr>
                <a:srgbClr val="FF0000"/>
              </a:buClr>
              <a:buFont typeface="+mj-lt"/>
              <a:buAutoNum type="arabicParenR"/>
              <a:defRPr/>
            </a:pPr>
            <a:r>
              <a:rPr lang="en-US" sz="2300" dirty="0" err="1" smtClean="0"/>
              <a:t>Sikap</a:t>
            </a:r>
            <a:r>
              <a:rPr lang="en-US" sz="2300" dirty="0" smtClean="0"/>
              <a:t> </a:t>
            </a:r>
            <a:r>
              <a:rPr lang="en-US" sz="2300" dirty="0" err="1" smtClean="0"/>
              <a:t>atau</a:t>
            </a:r>
            <a:r>
              <a:rPr lang="en-US" sz="2300" dirty="0" smtClean="0"/>
              <a:t> </a:t>
            </a:r>
            <a:r>
              <a:rPr lang="en-US" sz="2300" dirty="0" err="1" smtClean="0"/>
              <a:t>pendirian</a:t>
            </a:r>
            <a:r>
              <a:rPr lang="en-US" sz="2300" dirty="0" smtClean="0"/>
              <a:t> </a:t>
            </a:r>
            <a:r>
              <a:rPr lang="en-US" sz="2300" dirty="0" err="1" smtClean="0"/>
              <a:t>orang</a:t>
            </a:r>
            <a:r>
              <a:rPr lang="en-US" sz="2300" dirty="0" smtClean="0"/>
              <a:t> lain, </a:t>
            </a:r>
            <a:r>
              <a:rPr lang="en-US" sz="2300" dirty="0" err="1" smtClean="0"/>
              <a:t>sampai</a:t>
            </a:r>
            <a:r>
              <a:rPr lang="en-US" sz="2300" dirty="0" smtClean="0"/>
              <a:t> </a:t>
            </a:r>
            <a:r>
              <a:rPr lang="en-US" sz="2300" dirty="0" err="1" smtClean="0"/>
              <a:t>di</a:t>
            </a:r>
            <a:r>
              <a:rPr lang="en-US" sz="2300" dirty="0" smtClean="0"/>
              <a:t> </a:t>
            </a:r>
            <a:r>
              <a:rPr lang="en-US" sz="2300" dirty="0" err="1" smtClean="0"/>
              <a:t>mana</a:t>
            </a:r>
            <a:r>
              <a:rPr lang="en-US" sz="2300" dirty="0" smtClean="0"/>
              <a:t>  </a:t>
            </a:r>
            <a:r>
              <a:rPr lang="en-US" sz="2300" dirty="0" err="1" smtClean="0"/>
              <a:t>pendirian</a:t>
            </a:r>
            <a:r>
              <a:rPr lang="en-US" sz="2300" dirty="0" smtClean="0"/>
              <a:t> </a:t>
            </a:r>
            <a:r>
              <a:rPr lang="en-US" sz="2300" dirty="0" err="1" smtClean="0"/>
              <a:t>orang</a:t>
            </a:r>
            <a:r>
              <a:rPr lang="en-US" sz="2300" dirty="0" smtClean="0"/>
              <a:t> lain </a:t>
            </a:r>
            <a:r>
              <a:rPr lang="en-US" sz="2300" dirty="0" err="1" smtClean="0"/>
              <a:t>dapat</a:t>
            </a:r>
            <a:r>
              <a:rPr lang="en-US" sz="2300" dirty="0" smtClean="0"/>
              <a:t> </a:t>
            </a:r>
            <a:r>
              <a:rPr lang="en-US" sz="2300" dirty="0" err="1" smtClean="0"/>
              <a:t>mengurangi</a:t>
            </a:r>
            <a:r>
              <a:rPr lang="en-US" sz="2300" dirty="0" smtClean="0"/>
              <a:t> </a:t>
            </a:r>
            <a:r>
              <a:rPr lang="en-US" sz="2300" dirty="0" err="1" smtClean="0"/>
              <a:t>altematif</a:t>
            </a:r>
            <a:r>
              <a:rPr lang="en-US" sz="2300" dirty="0" smtClean="0"/>
              <a:t> yang </a:t>
            </a:r>
            <a:r>
              <a:rPr lang="en-US" sz="2300" dirty="0" err="1" smtClean="0"/>
              <a:t>disukai</a:t>
            </a:r>
            <a:r>
              <a:rPr lang="en-US" sz="2300" dirty="0" smtClean="0"/>
              <a:t> </a:t>
            </a:r>
            <a:r>
              <a:rPr lang="en-US" sz="2300" dirty="0" err="1" smtClean="0"/>
              <a:t>seseorang</a:t>
            </a:r>
            <a:r>
              <a:rPr lang="en-US" sz="2300" dirty="0" smtClean="0"/>
              <a:t> </a:t>
            </a:r>
            <a:r>
              <a:rPr lang="en-US" sz="2300" dirty="0" err="1" smtClean="0"/>
              <a:t>tergantung</a:t>
            </a:r>
            <a:r>
              <a:rPr lang="en-US" sz="2300" dirty="0" smtClean="0"/>
              <a:t> </a:t>
            </a:r>
            <a:r>
              <a:rPr lang="en-US" sz="2300" dirty="0" err="1" smtClean="0"/>
              <a:t>pada</a:t>
            </a:r>
            <a:r>
              <a:rPr lang="en-US" sz="2300" dirty="0" smtClean="0"/>
              <a:t> </a:t>
            </a:r>
            <a:r>
              <a:rPr lang="en-US" sz="2300" dirty="0" err="1" smtClean="0"/>
              <a:t>dua</a:t>
            </a:r>
            <a:r>
              <a:rPr lang="en-US" sz="2300" dirty="0" smtClean="0"/>
              <a:t> </a:t>
            </a:r>
            <a:r>
              <a:rPr lang="en-US" sz="2300" dirty="0" err="1" smtClean="0"/>
              <a:t>hal</a:t>
            </a:r>
            <a:r>
              <a:rPr lang="en-US" sz="2300" dirty="0" smtClean="0"/>
              <a:t> </a:t>
            </a:r>
            <a:r>
              <a:rPr lang="en-US" sz="2300" dirty="0" err="1" smtClean="0"/>
              <a:t>yaitu</a:t>
            </a:r>
            <a:r>
              <a:rPr lang="en-US" sz="2300" dirty="0" smtClean="0"/>
              <a:t> (1) </a:t>
            </a:r>
            <a:r>
              <a:rPr lang="en-US" sz="2300" dirty="0" err="1" smtClean="0"/>
              <a:t>intensitas</a:t>
            </a:r>
            <a:r>
              <a:rPr lang="en-US" sz="2300" dirty="0" smtClean="0"/>
              <a:t>  </a:t>
            </a:r>
            <a:r>
              <a:rPr lang="en-US" sz="2300" dirty="0" err="1" smtClean="0"/>
              <a:t>dari</a:t>
            </a:r>
            <a:r>
              <a:rPr lang="en-US" sz="2300" dirty="0" smtClean="0"/>
              <a:t>  </a:t>
            </a:r>
            <a:r>
              <a:rPr lang="en-US" sz="2300" dirty="0" err="1" smtClean="0"/>
              <a:t>pendirian</a:t>
            </a:r>
            <a:r>
              <a:rPr lang="en-US" sz="2300" dirty="0" smtClean="0"/>
              <a:t>  </a:t>
            </a:r>
            <a:r>
              <a:rPr lang="en-US" sz="2300" dirty="0" err="1" smtClean="0"/>
              <a:t>negatif</a:t>
            </a:r>
            <a:r>
              <a:rPr lang="en-US" sz="2300" dirty="0" smtClean="0"/>
              <a:t>  </a:t>
            </a:r>
            <a:r>
              <a:rPr lang="en-US" sz="2300" dirty="0" err="1" smtClean="0"/>
              <a:t>orang</a:t>
            </a:r>
            <a:r>
              <a:rPr lang="en-US" sz="2300" dirty="0" smtClean="0"/>
              <a:t>  lain </a:t>
            </a:r>
            <a:r>
              <a:rPr lang="en-US" sz="2300" dirty="0" err="1" smtClean="0"/>
              <a:t>terhadap</a:t>
            </a:r>
            <a:r>
              <a:rPr lang="en-US" sz="2300" dirty="0" smtClean="0"/>
              <a:t> </a:t>
            </a:r>
            <a:r>
              <a:rPr lang="en-US" sz="2300" dirty="0" err="1" smtClean="0"/>
              <a:t>alternatif</a:t>
            </a:r>
            <a:r>
              <a:rPr lang="en-US" sz="2300" dirty="0" smtClean="0"/>
              <a:t> yang </a:t>
            </a:r>
            <a:r>
              <a:rPr lang="en-US" sz="2300" dirty="0" err="1" smtClean="0"/>
              <a:t>disukai</a:t>
            </a:r>
            <a:r>
              <a:rPr lang="en-US" sz="2300" dirty="0" smtClean="0"/>
              <a:t> </a:t>
            </a:r>
            <a:r>
              <a:rPr lang="en-US" sz="2300" dirty="0" err="1" smtClean="0"/>
              <a:t>konsumen</a:t>
            </a:r>
            <a:r>
              <a:rPr lang="en-US" sz="2300" dirty="0" smtClean="0"/>
              <a:t>, (2) </a:t>
            </a:r>
            <a:r>
              <a:rPr lang="en-US" sz="2300" dirty="0" err="1" smtClean="0"/>
              <a:t>motivasi</a:t>
            </a:r>
            <a:r>
              <a:rPr lang="en-US" sz="2300" dirty="0" smtClean="0"/>
              <a:t> </a:t>
            </a:r>
            <a:r>
              <a:rPr lang="en-US" sz="2300" dirty="0" err="1" smtClean="0"/>
              <a:t>konsumen</a:t>
            </a:r>
            <a:r>
              <a:rPr lang="en-US" sz="2300" dirty="0" smtClean="0"/>
              <a:t> </a:t>
            </a:r>
            <a:r>
              <a:rPr lang="en-US" sz="2300" dirty="0" err="1" smtClean="0"/>
              <a:t>untuk</a:t>
            </a:r>
            <a:r>
              <a:rPr lang="en-US" sz="2300" dirty="0" smtClean="0"/>
              <a:t> </a:t>
            </a:r>
            <a:r>
              <a:rPr lang="en-US" sz="2300" dirty="0" err="1" smtClean="0"/>
              <a:t>menuruti</a:t>
            </a:r>
            <a:r>
              <a:rPr lang="en-US" sz="2300" dirty="0" smtClean="0"/>
              <a:t> </a:t>
            </a:r>
            <a:r>
              <a:rPr lang="en-US" sz="2300" dirty="0" err="1" smtClean="0"/>
              <a:t>keinginan</a:t>
            </a:r>
            <a:r>
              <a:rPr lang="en-US" sz="2300" dirty="0" smtClean="0"/>
              <a:t> </a:t>
            </a:r>
            <a:r>
              <a:rPr lang="en-US" sz="2300" dirty="0" err="1" smtClean="0"/>
              <a:t>orang</a:t>
            </a:r>
            <a:r>
              <a:rPr lang="en-US" sz="2300" dirty="0" smtClean="0"/>
              <a:t> lain. </a:t>
            </a:r>
          </a:p>
          <a:p>
            <a:pPr marL="566737" indent="-457200" algn="just" eaLnBrk="1" fontAlgn="auto" hangingPunct="1">
              <a:lnSpc>
                <a:spcPct val="150000"/>
              </a:lnSpc>
              <a:spcBef>
                <a:spcPts val="0"/>
              </a:spcBef>
              <a:spcAft>
                <a:spcPts val="0"/>
              </a:spcAft>
              <a:buClr>
                <a:srgbClr val="FF0000"/>
              </a:buClr>
              <a:buFont typeface="+mj-lt"/>
              <a:buAutoNum type="arabicParenR"/>
              <a:defRPr/>
            </a:pPr>
            <a:r>
              <a:rPr lang="en-US" sz="2300" dirty="0" err="1" smtClean="0"/>
              <a:t>Faktor</a:t>
            </a:r>
            <a:r>
              <a:rPr lang="en-US" sz="2300" dirty="0" smtClean="0"/>
              <a:t> </a:t>
            </a:r>
            <a:r>
              <a:rPr lang="en-US" sz="2300" dirty="0" err="1" smtClean="0"/>
              <a:t>situasi</a:t>
            </a:r>
            <a:r>
              <a:rPr lang="en-US" sz="2300" dirty="0" smtClean="0"/>
              <a:t> yang </a:t>
            </a:r>
            <a:r>
              <a:rPr lang="en-US" sz="2300" dirty="0" err="1" smtClean="0"/>
              <a:t>tidak</a:t>
            </a:r>
            <a:r>
              <a:rPr lang="en-US" sz="2300" dirty="0" smtClean="0"/>
              <a:t> </a:t>
            </a:r>
            <a:r>
              <a:rPr lang="en-US" sz="2300" dirty="0" err="1" smtClean="0"/>
              <a:t>diantisipasi</a:t>
            </a:r>
            <a:r>
              <a:rPr lang="en-US" sz="2300" dirty="0" smtClean="0"/>
              <a:t>. </a:t>
            </a:r>
            <a:r>
              <a:rPr lang="en-US" sz="2300" dirty="0" err="1" smtClean="0"/>
              <a:t>Konsumen</a:t>
            </a:r>
            <a:r>
              <a:rPr lang="en-US" sz="2300" dirty="0" smtClean="0"/>
              <a:t> </a:t>
            </a:r>
            <a:r>
              <a:rPr lang="en-US" sz="2300" dirty="0" err="1" smtClean="0"/>
              <a:t>membentuk</a:t>
            </a:r>
            <a:r>
              <a:rPr lang="en-US" sz="2300" dirty="0" smtClean="0"/>
              <a:t> </a:t>
            </a:r>
            <a:r>
              <a:rPr lang="en-US" sz="2300" dirty="0" err="1" smtClean="0"/>
              <a:t>suatu</a:t>
            </a:r>
            <a:r>
              <a:rPr lang="en-US" sz="2300" dirty="0" smtClean="0"/>
              <a:t> </a:t>
            </a:r>
            <a:r>
              <a:rPr lang="en-US" sz="2300" dirty="0" err="1" smtClean="0"/>
              <a:t>maksud</a:t>
            </a:r>
            <a:r>
              <a:rPr lang="en-US" sz="2300" dirty="0" smtClean="0"/>
              <a:t> </a:t>
            </a:r>
            <a:r>
              <a:rPr lang="en-US" sz="2300" dirty="0" err="1" smtClean="0"/>
              <a:t>pembelian</a:t>
            </a:r>
            <a:r>
              <a:rPr lang="en-US" sz="2300" dirty="0" smtClean="0"/>
              <a:t> </a:t>
            </a:r>
            <a:r>
              <a:rPr lang="en-US" sz="2300" dirty="0" err="1" smtClean="0"/>
              <a:t>atas</a:t>
            </a:r>
            <a:r>
              <a:rPr lang="en-US" sz="2300" dirty="0" smtClean="0"/>
              <a:t> </a:t>
            </a:r>
            <a:r>
              <a:rPr lang="en-US" sz="2300" dirty="0" err="1" smtClean="0"/>
              <a:t>dasar</a:t>
            </a:r>
            <a:r>
              <a:rPr lang="en-US" sz="2300" dirty="0" smtClean="0"/>
              <a:t> </a:t>
            </a:r>
            <a:r>
              <a:rPr lang="en-US" sz="2300" dirty="0" err="1" smtClean="0"/>
              <a:t>faktor-faktor</a:t>
            </a:r>
            <a:r>
              <a:rPr lang="en-US" sz="2300" dirty="0" smtClean="0"/>
              <a:t>  </a:t>
            </a:r>
            <a:r>
              <a:rPr lang="en-US" sz="2300" dirty="0" err="1" smtClean="0"/>
              <a:t>seperti</a:t>
            </a:r>
            <a:r>
              <a:rPr lang="en-US" sz="2300" dirty="0" smtClean="0"/>
              <a:t> </a:t>
            </a:r>
            <a:r>
              <a:rPr lang="en-US" sz="2300" dirty="0" err="1" smtClean="0"/>
              <a:t>pendapatan</a:t>
            </a:r>
            <a:r>
              <a:rPr lang="en-US" sz="2300" dirty="0" smtClean="0"/>
              <a:t> </a:t>
            </a:r>
            <a:r>
              <a:rPr lang="en-US" sz="2300" dirty="0" err="1" smtClean="0"/>
              <a:t>keluarga</a:t>
            </a:r>
            <a:r>
              <a:rPr lang="en-US" sz="2300" dirty="0" smtClean="0"/>
              <a:t>, </a:t>
            </a:r>
            <a:r>
              <a:rPr lang="en-US" sz="2300" dirty="0" err="1" smtClean="0"/>
              <a:t>harga</a:t>
            </a:r>
            <a:r>
              <a:rPr lang="en-US" sz="2300" dirty="0" smtClean="0"/>
              <a:t> yang </a:t>
            </a:r>
            <a:r>
              <a:rPr lang="en-US" sz="2300" dirty="0" err="1" smtClean="0"/>
              <a:t>diharapkan</a:t>
            </a:r>
            <a:r>
              <a:rPr lang="en-US" sz="2300" dirty="0" smtClean="0"/>
              <a:t> </a:t>
            </a:r>
            <a:r>
              <a:rPr lang="en-US" sz="2300" dirty="0" err="1" smtClean="0"/>
              <a:t>dan</a:t>
            </a:r>
            <a:r>
              <a:rPr lang="en-US" sz="2300" dirty="0" smtClean="0"/>
              <a:t> </a:t>
            </a:r>
            <a:r>
              <a:rPr lang="en-US" sz="2300" dirty="0" err="1" smtClean="0"/>
              <a:t>manfaat</a:t>
            </a:r>
            <a:r>
              <a:rPr lang="en-US" sz="2300" dirty="0" smtClean="0"/>
              <a:t> </a:t>
            </a:r>
            <a:r>
              <a:rPr lang="en-US" sz="2300" dirty="0" err="1" smtClean="0"/>
              <a:t>produk</a:t>
            </a:r>
            <a:r>
              <a:rPr lang="en-US" sz="2300" dirty="0" smtClean="0"/>
              <a:t> yang </a:t>
            </a:r>
            <a:r>
              <a:rPr lang="en-US" sz="2300" dirty="0" err="1" smtClean="0"/>
              <a:t>diinginkan</a:t>
            </a:r>
            <a:r>
              <a:rPr lang="en-US" sz="2300" dirty="0" smtClean="0"/>
              <a:t>. </a:t>
            </a:r>
          </a:p>
          <a:p>
            <a:pPr algn="just" eaLnBrk="1" fontAlgn="auto" hangingPunct="1">
              <a:lnSpc>
                <a:spcPct val="150000"/>
              </a:lnSpc>
              <a:spcBef>
                <a:spcPts val="0"/>
              </a:spcBef>
              <a:spcAft>
                <a:spcPts val="0"/>
              </a:spcAft>
              <a:buFont typeface="Georgia" pitchFamily="18" charset="0"/>
              <a:buNone/>
              <a:defRPr/>
            </a:pPr>
            <a:endParaRPr lang="en-US" sz="23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357188" y="285750"/>
            <a:ext cx="8329612" cy="714375"/>
          </a:xfrm>
        </p:spPr>
        <p:txBody>
          <a:bodyPr/>
          <a:lstStyle/>
          <a:p>
            <a:pPr eaLnBrk="1" hangingPunct="1"/>
            <a:r>
              <a:rPr lang="en-US" sz="2400" smtClean="0">
                <a:latin typeface="Bernard MT Condensed" pitchFamily="18" charset="0"/>
              </a:rPr>
              <a:t>HUBUNGAN PERILAKU DENGAN PEMBELIAN </a:t>
            </a:r>
          </a:p>
        </p:txBody>
      </p:sp>
      <p:sp>
        <p:nvSpPr>
          <p:cNvPr id="3" name="Content Placeholder 2"/>
          <p:cNvSpPr>
            <a:spLocks noGrp="1"/>
          </p:cNvSpPr>
          <p:nvPr>
            <p:ph idx="1"/>
          </p:nvPr>
        </p:nvSpPr>
        <p:spPr>
          <a:xfrm>
            <a:off x="214313" y="1143000"/>
            <a:ext cx="8715375" cy="5287963"/>
          </a:xfrm>
        </p:spPr>
        <p:txBody>
          <a:bodyPr rtlCol="0">
            <a:noAutofit/>
          </a:bodyPr>
          <a:lstStyle/>
          <a:p>
            <a:pPr marL="95250" indent="14288" algn="just" eaLnBrk="1" fontAlgn="auto" hangingPunct="1">
              <a:lnSpc>
                <a:spcPct val="150000"/>
              </a:lnSpc>
              <a:spcBef>
                <a:spcPts val="0"/>
              </a:spcBef>
              <a:spcAft>
                <a:spcPts val="0"/>
              </a:spcAft>
              <a:buClr>
                <a:schemeClr val="accent3"/>
              </a:buClr>
              <a:buFont typeface="Georgia"/>
              <a:buNone/>
              <a:defRPr/>
            </a:pPr>
            <a:r>
              <a:rPr lang="en-US" sz="2400" dirty="0" err="1" smtClean="0"/>
              <a:t>Pelanggan</a:t>
            </a:r>
            <a:r>
              <a:rPr lang="en-US" sz="2400" dirty="0" smtClean="0"/>
              <a:t> </a:t>
            </a:r>
            <a:r>
              <a:rPr lang="en-US" sz="2400" dirty="0" err="1" smtClean="0"/>
              <a:t>dalam</a:t>
            </a:r>
            <a:r>
              <a:rPr lang="en-US" sz="2400" dirty="0" smtClean="0"/>
              <a:t> </a:t>
            </a:r>
            <a:r>
              <a:rPr lang="en-US" sz="2400" dirty="0" err="1" smtClean="0"/>
              <a:t>memutuskan</a:t>
            </a:r>
            <a:r>
              <a:rPr lang="en-US" sz="2400" dirty="0" smtClean="0"/>
              <a:t> </a:t>
            </a:r>
            <a:r>
              <a:rPr lang="en-US" sz="2400" dirty="0" err="1" smtClean="0"/>
              <a:t>pembelian</a:t>
            </a:r>
            <a:r>
              <a:rPr lang="en-US" sz="2400" dirty="0" smtClean="0"/>
              <a:t> </a:t>
            </a:r>
            <a:r>
              <a:rPr lang="en-US" sz="2400" dirty="0" err="1" smtClean="0"/>
              <a:t>suatu</a:t>
            </a:r>
            <a:r>
              <a:rPr lang="en-US" sz="2400" dirty="0" smtClean="0"/>
              <a:t> </a:t>
            </a:r>
            <a:r>
              <a:rPr lang="en-US" sz="2400" dirty="0" err="1" smtClean="0"/>
              <a:t>produk</a:t>
            </a:r>
            <a:r>
              <a:rPr lang="en-US" sz="2400" dirty="0" smtClean="0"/>
              <a:t> </a:t>
            </a:r>
            <a:r>
              <a:rPr lang="en-US" sz="2400" dirty="0" err="1" smtClean="0"/>
              <a:t>ada</a:t>
            </a:r>
            <a:r>
              <a:rPr lang="en-US" sz="2400" dirty="0" smtClean="0"/>
              <a:t> 2  (</a:t>
            </a:r>
            <a:r>
              <a:rPr lang="en-US" sz="2400" dirty="0" err="1" smtClean="0"/>
              <a:t>dua</a:t>
            </a:r>
            <a:r>
              <a:rPr lang="en-US" sz="2400" dirty="0" smtClean="0"/>
              <a:t>) </a:t>
            </a:r>
            <a:r>
              <a:rPr lang="en-US" sz="2400" dirty="0" err="1" smtClean="0"/>
              <a:t>kepentingan</a:t>
            </a:r>
            <a:r>
              <a:rPr lang="en-US" sz="2400" dirty="0" smtClean="0"/>
              <a:t> </a:t>
            </a:r>
            <a:r>
              <a:rPr lang="en-US" sz="2400" dirty="0" err="1" smtClean="0"/>
              <a:t>utama</a:t>
            </a:r>
            <a:r>
              <a:rPr lang="en-US" sz="2400" dirty="0" smtClean="0"/>
              <a:t> yang </a:t>
            </a:r>
            <a:r>
              <a:rPr lang="en-US" sz="2400" dirty="0" err="1" smtClean="0"/>
              <a:t>diperhatikannya</a:t>
            </a:r>
            <a:r>
              <a:rPr lang="en-US" sz="2400" dirty="0" smtClean="0"/>
              <a:t> </a:t>
            </a:r>
            <a:r>
              <a:rPr lang="en-US" sz="2400" dirty="0" err="1" smtClean="0"/>
              <a:t>yaitu</a:t>
            </a:r>
            <a:r>
              <a:rPr lang="en-US" sz="2400" dirty="0" smtClean="0"/>
              <a:t>: </a:t>
            </a:r>
          </a:p>
          <a:p>
            <a:pPr marL="624078" indent="-514350" algn="just" eaLnBrk="1" fontAlgn="auto" hangingPunct="1">
              <a:lnSpc>
                <a:spcPct val="150000"/>
              </a:lnSpc>
              <a:spcBef>
                <a:spcPts val="0"/>
              </a:spcBef>
              <a:spcAft>
                <a:spcPts val="0"/>
              </a:spcAft>
              <a:buClr>
                <a:schemeClr val="accent3"/>
              </a:buClr>
              <a:buFont typeface="Georgia"/>
              <a:buAutoNum type="arabicPeriod"/>
              <a:defRPr/>
            </a:pPr>
            <a:r>
              <a:rPr lang="en-US" sz="2400" dirty="0" err="1" smtClean="0"/>
              <a:t>Keputusannya</a:t>
            </a:r>
            <a:r>
              <a:rPr lang="en-US" sz="2400" dirty="0" smtClean="0"/>
              <a:t> </a:t>
            </a:r>
            <a:r>
              <a:rPr lang="en-US" sz="2400" dirty="0" err="1" smtClean="0"/>
              <a:t>pada</a:t>
            </a:r>
            <a:r>
              <a:rPr lang="en-US" sz="2400" dirty="0" smtClean="0"/>
              <a:t> </a:t>
            </a:r>
            <a:r>
              <a:rPr lang="en-US" sz="2400" dirty="0" err="1" smtClean="0"/>
              <a:t>ketersediaan</a:t>
            </a:r>
            <a:r>
              <a:rPr lang="en-US" sz="2400" dirty="0" smtClean="0"/>
              <a:t> </a:t>
            </a:r>
            <a:r>
              <a:rPr lang="en-US" sz="2400" dirty="0" err="1" smtClean="0"/>
              <a:t>dan</a:t>
            </a:r>
            <a:r>
              <a:rPr lang="en-US" sz="2400" dirty="0" smtClean="0"/>
              <a:t> </a:t>
            </a:r>
            <a:r>
              <a:rPr lang="en-US" sz="2400" dirty="0" err="1" smtClean="0"/>
              <a:t>kegunaan</a:t>
            </a:r>
            <a:r>
              <a:rPr lang="en-US" sz="2400" dirty="0" smtClean="0"/>
              <a:t> </a:t>
            </a:r>
            <a:r>
              <a:rPr lang="en-US" sz="2400" dirty="0" err="1" smtClean="0"/>
              <a:t>suatu</a:t>
            </a:r>
            <a:r>
              <a:rPr lang="en-US" sz="2400" dirty="0" smtClean="0"/>
              <a:t> </a:t>
            </a:r>
            <a:r>
              <a:rPr lang="en-US" sz="2400" dirty="0" err="1" smtClean="0"/>
              <a:t>produk</a:t>
            </a:r>
            <a:r>
              <a:rPr lang="en-US" sz="2400" dirty="0" smtClean="0"/>
              <a:t>. </a:t>
            </a:r>
            <a:r>
              <a:rPr lang="en-US" sz="2400" dirty="0" err="1" smtClean="0"/>
              <a:t>Konsumen</a:t>
            </a:r>
            <a:r>
              <a:rPr lang="en-US" sz="2400" dirty="0" smtClean="0"/>
              <a:t> </a:t>
            </a:r>
            <a:r>
              <a:rPr lang="en-US" sz="2400" dirty="0" err="1" smtClean="0"/>
              <a:t>akan</a:t>
            </a:r>
            <a:r>
              <a:rPr lang="en-US" sz="2400" dirty="0" smtClean="0"/>
              <a:t> </a:t>
            </a:r>
            <a:r>
              <a:rPr lang="en-US" sz="2400" dirty="0" err="1" smtClean="0"/>
              <a:t>memutuskan</a:t>
            </a:r>
            <a:r>
              <a:rPr lang="en-US" sz="2400" dirty="0" smtClean="0"/>
              <a:t>  </a:t>
            </a:r>
            <a:r>
              <a:rPr lang="en-US" sz="2400" dirty="0" err="1" smtClean="0"/>
              <a:t>untuk</a:t>
            </a:r>
            <a:r>
              <a:rPr lang="en-US" sz="2400" dirty="0" smtClean="0"/>
              <a:t>  </a:t>
            </a:r>
            <a:r>
              <a:rPr lang="en-US" sz="2400" dirty="0" err="1" smtClean="0"/>
              <a:t>membeli</a:t>
            </a:r>
            <a:r>
              <a:rPr lang="en-US" sz="2400" dirty="0" smtClean="0"/>
              <a:t>  </a:t>
            </a:r>
            <a:r>
              <a:rPr lang="en-US" sz="2400" dirty="0" err="1" smtClean="0"/>
              <a:t>suatu</a:t>
            </a:r>
            <a:r>
              <a:rPr lang="en-US" sz="2400" dirty="0" smtClean="0"/>
              <a:t>  </a:t>
            </a:r>
            <a:r>
              <a:rPr lang="en-US" sz="2400" dirty="0" err="1" smtClean="0"/>
              <a:t>produk</a:t>
            </a:r>
            <a:r>
              <a:rPr lang="en-US" sz="2400" dirty="0" smtClean="0"/>
              <a:t>, </a:t>
            </a:r>
            <a:r>
              <a:rPr lang="en-US" sz="2400" dirty="0" err="1" smtClean="0"/>
              <a:t>jika</a:t>
            </a:r>
            <a:r>
              <a:rPr lang="en-US" sz="2400" dirty="0" smtClean="0"/>
              <a:t> </a:t>
            </a:r>
            <a:r>
              <a:rPr lang="en-US" sz="2400" dirty="0" err="1" smtClean="0"/>
              <a:t>produk</a:t>
            </a:r>
            <a:r>
              <a:rPr lang="en-US" sz="2400" dirty="0" smtClean="0"/>
              <a:t> yang </a:t>
            </a:r>
            <a:r>
              <a:rPr lang="en-US" sz="2400" dirty="0" err="1" smtClean="0"/>
              <a:t>ditawarkan</a:t>
            </a:r>
            <a:r>
              <a:rPr lang="en-US" sz="2400" dirty="0" smtClean="0"/>
              <a:t> </a:t>
            </a:r>
            <a:r>
              <a:rPr lang="en-US" sz="2400" dirty="0" err="1" smtClean="0"/>
              <a:t>tersebut</a:t>
            </a:r>
            <a:r>
              <a:rPr lang="en-US" sz="2400" dirty="0" smtClean="0"/>
              <a:t> </a:t>
            </a:r>
            <a:r>
              <a:rPr lang="en-US" sz="2400" dirty="0" err="1" smtClean="0"/>
              <a:t>tersedia</a:t>
            </a:r>
            <a:r>
              <a:rPr lang="en-US" sz="2400" dirty="0" smtClean="0"/>
              <a:t> </a:t>
            </a:r>
            <a:r>
              <a:rPr lang="en-US" sz="2400" dirty="0" err="1" smtClean="0"/>
              <a:t>dan</a:t>
            </a:r>
            <a:r>
              <a:rPr lang="en-US" sz="2400" dirty="0" smtClean="0"/>
              <a:t> </a:t>
            </a:r>
            <a:r>
              <a:rPr lang="en-US" sz="2400" dirty="0" err="1" smtClean="0"/>
              <a:t>bermanfaat</a:t>
            </a:r>
            <a:r>
              <a:rPr lang="en-US" sz="2400" dirty="0" smtClean="0"/>
              <a:t> </a:t>
            </a:r>
            <a:r>
              <a:rPr lang="en-US" sz="2400" dirty="0" err="1" smtClean="0"/>
              <a:t>baginya</a:t>
            </a:r>
            <a:r>
              <a:rPr lang="en-US" sz="2400" dirty="0" smtClean="0"/>
              <a:t>. </a:t>
            </a:r>
          </a:p>
          <a:p>
            <a:pPr marL="624078" indent="-514350" algn="just" eaLnBrk="1" fontAlgn="auto" hangingPunct="1">
              <a:lnSpc>
                <a:spcPct val="150000"/>
              </a:lnSpc>
              <a:spcBef>
                <a:spcPts val="0"/>
              </a:spcBef>
              <a:spcAft>
                <a:spcPts val="0"/>
              </a:spcAft>
              <a:buClr>
                <a:schemeClr val="accent3"/>
              </a:buClr>
              <a:buFont typeface="Georgia"/>
              <a:buAutoNum type="arabicPeriod"/>
              <a:defRPr/>
            </a:pPr>
            <a:r>
              <a:rPr lang="en-US" sz="2400" dirty="0" err="1" smtClean="0"/>
              <a:t>Keputusan</a:t>
            </a:r>
            <a:r>
              <a:rPr lang="en-US" sz="2400" dirty="0" smtClean="0"/>
              <a:t> </a:t>
            </a:r>
            <a:r>
              <a:rPr lang="en-US" sz="2400" dirty="0" err="1" smtClean="0"/>
              <a:t>pada</a:t>
            </a:r>
            <a:r>
              <a:rPr lang="en-US" sz="2400" dirty="0" smtClean="0"/>
              <a:t> </a:t>
            </a:r>
            <a:r>
              <a:rPr lang="en-US" sz="2400" dirty="0" err="1" smtClean="0"/>
              <a:t>hubungan</a:t>
            </a:r>
            <a:r>
              <a:rPr lang="en-US" sz="2400" dirty="0" smtClean="0"/>
              <a:t> </a:t>
            </a:r>
            <a:r>
              <a:rPr lang="en-US" sz="2400" dirty="0" err="1" smtClean="0"/>
              <a:t>dari</a:t>
            </a:r>
            <a:r>
              <a:rPr lang="en-US" sz="2400" dirty="0" smtClean="0"/>
              <a:t> </a:t>
            </a:r>
            <a:r>
              <a:rPr lang="en-US" sz="2400" dirty="0" err="1" smtClean="0"/>
              <a:t>produk</a:t>
            </a:r>
            <a:r>
              <a:rPr lang="en-US" sz="2400" dirty="0" smtClean="0"/>
              <a:t>  </a:t>
            </a:r>
            <a:r>
              <a:rPr lang="en-US" sz="2400" dirty="0" err="1" smtClean="0"/>
              <a:t>atau</a:t>
            </a:r>
            <a:r>
              <a:rPr lang="en-US" sz="2400" dirty="0" smtClean="0"/>
              <a:t> </a:t>
            </a:r>
            <a:r>
              <a:rPr lang="en-US" sz="2400" dirty="0" err="1" smtClean="0"/>
              <a:t>jasa</a:t>
            </a:r>
            <a:r>
              <a:rPr lang="en-US" sz="2400" dirty="0" smtClean="0"/>
              <a:t>, </a:t>
            </a:r>
            <a:r>
              <a:rPr lang="en-US" sz="2400" dirty="0" err="1" smtClean="0"/>
              <a:t>konsumen</a:t>
            </a:r>
            <a:r>
              <a:rPr lang="en-US" sz="2400" dirty="0" smtClean="0"/>
              <a:t> </a:t>
            </a:r>
            <a:r>
              <a:rPr lang="en-US" sz="2400" dirty="0" err="1" smtClean="0"/>
              <a:t>akan</a:t>
            </a:r>
            <a:r>
              <a:rPr lang="en-US" sz="2400" dirty="0" smtClean="0"/>
              <a:t> </a:t>
            </a:r>
            <a:r>
              <a:rPr lang="en-US" sz="2400" dirty="0" err="1" smtClean="0"/>
              <a:t>memutuskan</a:t>
            </a:r>
            <a:r>
              <a:rPr lang="en-US" sz="2400" dirty="0" smtClean="0"/>
              <a:t> </a:t>
            </a:r>
            <a:r>
              <a:rPr lang="en-US" sz="2400" dirty="0" err="1" smtClean="0"/>
              <a:t>untuk</a:t>
            </a:r>
            <a:r>
              <a:rPr lang="en-US" sz="2400" dirty="0" smtClean="0"/>
              <a:t> </a:t>
            </a:r>
            <a:r>
              <a:rPr lang="en-US" sz="2400" dirty="0" err="1" smtClean="0"/>
              <a:t>membeli</a:t>
            </a:r>
            <a:r>
              <a:rPr lang="en-US" sz="2400" dirty="0" smtClean="0"/>
              <a:t> </a:t>
            </a:r>
            <a:r>
              <a:rPr lang="en-US" sz="2400" dirty="0" err="1" smtClean="0"/>
              <a:t>suatu</a:t>
            </a:r>
            <a:r>
              <a:rPr lang="en-US" sz="2400" dirty="0" smtClean="0"/>
              <a:t> </a:t>
            </a:r>
            <a:r>
              <a:rPr lang="en-US" sz="2400" dirty="0" err="1" smtClean="0"/>
              <a:t>produk</a:t>
            </a:r>
            <a:r>
              <a:rPr lang="en-US" sz="2400" dirty="0" smtClean="0"/>
              <a:t> </a:t>
            </a:r>
            <a:r>
              <a:rPr lang="en-US" sz="2400" dirty="0" err="1" smtClean="0"/>
              <a:t>jika</a:t>
            </a:r>
            <a:r>
              <a:rPr lang="en-US" sz="2400" dirty="0" smtClean="0"/>
              <a:t> </a:t>
            </a:r>
            <a:r>
              <a:rPr lang="en-US" sz="2400" dirty="0" err="1" smtClean="0"/>
              <a:t>produk</a:t>
            </a:r>
            <a:r>
              <a:rPr lang="en-US" sz="2400" dirty="0" smtClean="0"/>
              <a:t> </a:t>
            </a:r>
            <a:r>
              <a:rPr lang="en-US" sz="2400" dirty="0" err="1" smtClean="0"/>
              <a:t>tersebut</a:t>
            </a:r>
            <a:r>
              <a:rPr lang="en-US" sz="2400" dirty="0" smtClean="0"/>
              <a:t> </a:t>
            </a:r>
            <a:r>
              <a:rPr lang="en-US" sz="2400" dirty="0" err="1" smtClean="0"/>
              <a:t>mempunyai</a:t>
            </a:r>
            <a:r>
              <a:rPr lang="en-US" sz="2400" dirty="0" smtClean="0"/>
              <a:t> </a:t>
            </a:r>
            <a:r>
              <a:rPr lang="en-US" sz="2400" dirty="0" err="1" smtClean="0"/>
              <a:t>hubungan</a:t>
            </a:r>
            <a:r>
              <a:rPr lang="en-US" sz="2400" dirty="0" smtClean="0"/>
              <a:t> </a:t>
            </a:r>
            <a:r>
              <a:rPr lang="en-US" sz="2400" dirty="0" err="1" smtClean="0"/>
              <a:t>dengan</a:t>
            </a:r>
            <a:r>
              <a:rPr lang="en-US" sz="2400" dirty="0" smtClean="0"/>
              <a:t> yang </a:t>
            </a:r>
            <a:r>
              <a:rPr lang="en-US" sz="2400" dirty="0" err="1" smtClean="0"/>
              <a:t>diinginkan</a:t>
            </a:r>
            <a:r>
              <a:rPr lang="en-US" sz="2400" dirty="0" smtClean="0"/>
              <a:t> </a:t>
            </a:r>
            <a:r>
              <a:rPr lang="en-US" sz="2400" dirty="0" err="1" smtClean="0"/>
              <a:t>konsumen</a:t>
            </a:r>
            <a:r>
              <a:rPr lang="en-US" sz="2400" dirty="0" smtClean="0"/>
              <a:t>. </a:t>
            </a:r>
          </a:p>
          <a:p>
            <a:pPr marL="365760" indent="-256032" algn="just" eaLnBrk="1" fontAlgn="auto" hangingPunct="1">
              <a:lnSpc>
                <a:spcPct val="150000"/>
              </a:lnSpc>
              <a:spcBef>
                <a:spcPts val="0"/>
              </a:spcBef>
              <a:spcAft>
                <a:spcPts val="0"/>
              </a:spcAft>
              <a:buClr>
                <a:schemeClr val="accent3"/>
              </a:buClr>
              <a:buFont typeface="Georgia"/>
              <a:buNone/>
              <a:defRPr/>
            </a:pPr>
            <a:endParaRPr lang="en-US"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625" y="2214563"/>
            <a:ext cx="8229600" cy="1219200"/>
          </a:xfrm>
        </p:spPr>
        <p:txBody>
          <a:bodyPr rtlCol="0">
            <a:normAutofit fontScale="90000"/>
          </a:bodyPr>
          <a:lstStyle/>
          <a:p>
            <a:pPr eaLnBrk="1" fontAlgn="auto" hangingPunct="1">
              <a:lnSpc>
                <a:spcPct val="150000"/>
              </a:lnSpc>
              <a:spcAft>
                <a:spcPts val="0"/>
              </a:spcAft>
              <a:defRPr/>
            </a:pPr>
            <a:r>
              <a:rPr smtClean="0">
                <a:solidFill>
                  <a:srgbClr val="003300"/>
                </a:solidFill>
                <a:latin typeface="+mn-lt"/>
              </a:rPr>
              <a:t>SUMBER DAYA KONSUMEN </a:t>
            </a:r>
            <a:br>
              <a:rPr smtClean="0">
                <a:solidFill>
                  <a:srgbClr val="003300"/>
                </a:solidFill>
                <a:latin typeface="+mn-lt"/>
              </a:rPr>
            </a:br>
            <a:r>
              <a:rPr err="1" smtClean="0">
                <a:solidFill>
                  <a:srgbClr val="003300"/>
                </a:solidFill>
                <a:latin typeface="Blackadder ITC" pitchFamily="82" charset="0"/>
              </a:rPr>
              <a:t>dan</a:t>
            </a:r>
            <a:r>
              <a:rPr smtClean="0">
                <a:solidFill>
                  <a:srgbClr val="003300"/>
                </a:solidFill>
                <a:latin typeface="Blackadder ITC" pitchFamily="82" charset="0"/>
              </a:rPr>
              <a:t> </a:t>
            </a:r>
            <a:r>
              <a:rPr smtClean="0">
                <a:solidFill>
                  <a:srgbClr val="003300"/>
                </a:solidFill>
                <a:latin typeface="+mn-lt"/>
              </a:rPr>
              <a:t/>
            </a:r>
            <a:br>
              <a:rPr smtClean="0">
                <a:solidFill>
                  <a:srgbClr val="003300"/>
                </a:solidFill>
                <a:latin typeface="+mn-lt"/>
              </a:rPr>
            </a:br>
            <a:r>
              <a:rPr smtClean="0">
                <a:solidFill>
                  <a:srgbClr val="003300"/>
                </a:solidFill>
                <a:latin typeface="+mn-lt"/>
              </a:rPr>
              <a:t>PENGETAHUAN</a:t>
            </a:r>
            <a:endParaRPr>
              <a:solidFill>
                <a:srgbClr val="003300"/>
              </a:solidFill>
              <a:latin typeface="+mn-lt"/>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sz="3600" smtClean="0">
                <a:latin typeface="Gloucester MT Extra Condensed" pitchFamily="18" charset="0"/>
              </a:rPr>
              <a:t>SUMBER DAYA KONSUMEN </a:t>
            </a:r>
            <a:r>
              <a:rPr lang="en-US" sz="3600" smtClean="0">
                <a:latin typeface="Chiller" pitchFamily="82" charset="0"/>
              </a:rPr>
              <a:t>dan</a:t>
            </a:r>
            <a:r>
              <a:rPr lang="en-US" sz="3600" smtClean="0">
                <a:latin typeface="Gloucester MT Extra Condensed" pitchFamily="18" charset="0"/>
              </a:rPr>
              <a:t> PENGETAHUAN</a:t>
            </a:r>
          </a:p>
        </p:txBody>
      </p:sp>
      <p:sp>
        <p:nvSpPr>
          <p:cNvPr id="78851" name="TextBox 4"/>
          <p:cNvSpPr txBox="1">
            <a:spLocks noChangeArrowheads="1"/>
          </p:cNvSpPr>
          <p:nvPr/>
        </p:nvSpPr>
        <p:spPr bwMode="auto">
          <a:xfrm>
            <a:off x="4357688" y="1500188"/>
            <a:ext cx="3643312" cy="769937"/>
          </a:xfrm>
          <a:prstGeom prst="rect">
            <a:avLst/>
          </a:prstGeom>
          <a:noFill/>
          <a:ln w="9525">
            <a:noFill/>
            <a:miter lim="800000"/>
            <a:headEnd/>
            <a:tailEnd/>
          </a:ln>
        </p:spPr>
        <p:txBody>
          <a:bodyPr>
            <a:spAutoFit/>
          </a:bodyPr>
          <a:lstStyle/>
          <a:p>
            <a:pPr eaLnBrk="0" hangingPunct="0"/>
            <a:r>
              <a:rPr lang="en-US" sz="4400">
                <a:latin typeface="Playbill" pitchFamily="82" charset="0"/>
              </a:rPr>
              <a:t>Perbedaan Individu </a:t>
            </a:r>
          </a:p>
        </p:txBody>
      </p:sp>
      <p:sp>
        <p:nvSpPr>
          <p:cNvPr id="78852" name="TextBox 5"/>
          <p:cNvSpPr txBox="1">
            <a:spLocks noChangeArrowheads="1"/>
          </p:cNvSpPr>
          <p:nvPr/>
        </p:nvSpPr>
        <p:spPr bwMode="auto">
          <a:xfrm>
            <a:off x="928688" y="2571750"/>
            <a:ext cx="2928937" cy="369888"/>
          </a:xfrm>
          <a:prstGeom prst="rect">
            <a:avLst/>
          </a:prstGeom>
          <a:blipFill dpi="0" rotWithShape="1">
            <a:blip r:embed="rId2"/>
            <a:srcRect/>
            <a:tile tx="0" ty="0" sx="100000" sy="100000" flip="none" algn="tl"/>
          </a:blipFill>
          <a:ln w="9525">
            <a:noFill/>
            <a:miter lim="800000"/>
            <a:headEnd/>
            <a:tailEnd/>
          </a:ln>
        </p:spPr>
        <p:txBody>
          <a:bodyPr>
            <a:spAutoFit/>
          </a:bodyPr>
          <a:lstStyle/>
          <a:p>
            <a:pPr algn="ctr" eaLnBrk="0" hangingPunct="0"/>
            <a:r>
              <a:rPr lang="en-US"/>
              <a:t>Sumber Daya Konsumen</a:t>
            </a:r>
          </a:p>
        </p:txBody>
      </p:sp>
      <p:sp>
        <p:nvSpPr>
          <p:cNvPr id="78853" name="TextBox 6"/>
          <p:cNvSpPr txBox="1">
            <a:spLocks noChangeArrowheads="1"/>
          </p:cNvSpPr>
          <p:nvPr/>
        </p:nvSpPr>
        <p:spPr bwMode="auto">
          <a:xfrm>
            <a:off x="1571625" y="3143250"/>
            <a:ext cx="2928938" cy="369888"/>
          </a:xfrm>
          <a:prstGeom prst="rect">
            <a:avLst/>
          </a:prstGeom>
          <a:blipFill dpi="0" rotWithShape="1">
            <a:blip r:embed="rId3"/>
            <a:srcRect/>
            <a:tile tx="0" ty="0" sx="100000" sy="100000" flip="none" algn="tl"/>
          </a:blipFill>
          <a:ln w="9525">
            <a:noFill/>
            <a:miter lim="800000"/>
            <a:headEnd/>
            <a:tailEnd/>
          </a:ln>
        </p:spPr>
        <p:txBody>
          <a:bodyPr>
            <a:spAutoFit/>
          </a:bodyPr>
          <a:lstStyle/>
          <a:p>
            <a:pPr algn="ctr" eaLnBrk="0" hangingPunct="0"/>
            <a:r>
              <a:rPr lang="en-US"/>
              <a:t>Motivasi dan Keterlibatan</a:t>
            </a:r>
          </a:p>
        </p:txBody>
      </p:sp>
      <p:sp>
        <p:nvSpPr>
          <p:cNvPr id="78854" name="TextBox 7"/>
          <p:cNvSpPr txBox="1">
            <a:spLocks noChangeArrowheads="1"/>
          </p:cNvSpPr>
          <p:nvPr/>
        </p:nvSpPr>
        <p:spPr bwMode="auto">
          <a:xfrm>
            <a:off x="2428875" y="3786188"/>
            <a:ext cx="2428875" cy="369887"/>
          </a:xfrm>
          <a:prstGeom prst="rect">
            <a:avLst/>
          </a:prstGeom>
          <a:blipFill dpi="0" rotWithShape="1">
            <a:blip r:embed="rId3"/>
            <a:srcRect/>
            <a:tile tx="0" ty="0" sx="100000" sy="100000" flip="none" algn="tl"/>
          </a:blipFill>
          <a:ln w="9525">
            <a:noFill/>
            <a:miter lim="800000"/>
            <a:headEnd/>
            <a:tailEnd/>
          </a:ln>
        </p:spPr>
        <p:txBody>
          <a:bodyPr>
            <a:spAutoFit/>
          </a:bodyPr>
          <a:lstStyle/>
          <a:p>
            <a:pPr algn="ctr" eaLnBrk="0" hangingPunct="0"/>
            <a:r>
              <a:rPr lang="en-US"/>
              <a:t>Pengetahuan</a:t>
            </a:r>
          </a:p>
        </p:txBody>
      </p:sp>
      <p:sp>
        <p:nvSpPr>
          <p:cNvPr id="78855" name="TextBox 8"/>
          <p:cNvSpPr txBox="1">
            <a:spLocks noChangeArrowheads="1"/>
          </p:cNvSpPr>
          <p:nvPr/>
        </p:nvSpPr>
        <p:spPr bwMode="auto">
          <a:xfrm>
            <a:off x="3571875" y="4500563"/>
            <a:ext cx="1500188" cy="369887"/>
          </a:xfrm>
          <a:prstGeom prst="rect">
            <a:avLst/>
          </a:prstGeom>
          <a:blipFill dpi="0" rotWithShape="1">
            <a:blip r:embed="rId3"/>
            <a:srcRect/>
            <a:tile tx="0" ty="0" sx="100000" sy="100000" flip="none" algn="tl"/>
          </a:blipFill>
          <a:ln w="9525">
            <a:noFill/>
            <a:miter lim="800000"/>
            <a:headEnd/>
            <a:tailEnd/>
          </a:ln>
        </p:spPr>
        <p:txBody>
          <a:bodyPr>
            <a:spAutoFit/>
          </a:bodyPr>
          <a:lstStyle/>
          <a:p>
            <a:pPr algn="ctr" eaLnBrk="0" hangingPunct="0"/>
            <a:r>
              <a:rPr lang="en-US"/>
              <a:t>Sikap </a:t>
            </a:r>
          </a:p>
        </p:txBody>
      </p:sp>
      <p:sp>
        <p:nvSpPr>
          <p:cNvPr id="78856" name="TextBox 9"/>
          <p:cNvSpPr txBox="1">
            <a:spLocks noChangeArrowheads="1"/>
          </p:cNvSpPr>
          <p:nvPr/>
        </p:nvSpPr>
        <p:spPr bwMode="auto">
          <a:xfrm>
            <a:off x="2643188" y="5143500"/>
            <a:ext cx="3286125" cy="369888"/>
          </a:xfrm>
          <a:prstGeom prst="rect">
            <a:avLst/>
          </a:prstGeom>
          <a:blipFill dpi="0" rotWithShape="1">
            <a:blip r:embed="rId3"/>
            <a:srcRect/>
            <a:tile tx="0" ty="0" sx="100000" sy="100000" flip="none" algn="tl"/>
          </a:blipFill>
          <a:ln w="9525">
            <a:noFill/>
            <a:miter lim="800000"/>
            <a:headEnd/>
            <a:tailEnd/>
          </a:ln>
        </p:spPr>
        <p:txBody>
          <a:bodyPr>
            <a:spAutoFit/>
          </a:bodyPr>
          <a:lstStyle/>
          <a:p>
            <a:pPr algn="ctr" eaLnBrk="0" hangingPunct="0"/>
            <a:r>
              <a:rPr lang="en-US"/>
              <a:t>Kepribadian dan Gaya Hidup</a:t>
            </a:r>
          </a:p>
        </p:txBody>
      </p:sp>
      <p:cxnSp>
        <p:nvCxnSpPr>
          <p:cNvPr id="19" name="Straight Connector 18"/>
          <p:cNvCxnSpPr/>
          <p:nvPr/>
        </p:nvCxnSpPr>
        <p:spPr>
          <a:xfrm>
            <a:off x="3857625" y="2784475"/>
            <a:ext cx="928688" cy="158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4536281" y="2536032"/>
            <a:ext cx="5000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4501357" y="2499519"/>
            <a:ext cx="571500" cy="1587"/>
          </a:xfrm>
          <a:prstGeom prst="straightConnector1">
            <a:avLst/>
          </a:prstGeom>
          <a:ln w="31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00563" y="3286125"/>
            <a:ext cx="714375"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857750" y="4000500"/>
            <a:ext cx="785813"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072063" y="4714875"/>
            <a:ext cx="928687" cy="158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929313" y="5357813"/>
            <a:ext cx="500062" cy="158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4679951" y="2749550"/>
            <a:ext cx="1071562" cy="1587"/>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flipH="1" flipV="1">
            <a:off x="4857750" y="3786188"/>
            <a:ext cx="3144837" cy="1588"/>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4750594" y="3464719"/>
            <a:ext cx="2501900" cy="1588"/>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flipH="1" flipV="1">
            <a:off x="4751388" y="3106738"/>
            <a:ext cx="1785937" cy="15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sz="3600" smtClean="0">
                <a:latin typeface="Bodoni MT Poster Compressed" pitchFamily="18" charset="0"/>
              </a:rPr>
              <a:t>Sumber daya konsumen</a:t>
            </a:r>
          </a:p>
        </p:txBody>
      </p:sp>
      <p:sp>
        <p:nvSpPr>
          <p:cNvPr id="79875" name="TextBox 3"/>
          <p:cNvSpPr txBox="1">
            <a:spLocks noChangeArrowheads="1"/>
          </p:cNvSpPr>
          <p:nvPr/>
        </p:nvSpPr>
        <p:spPr bwMode="auto">
          <a:xfrm>
            <a:off x="571500" y="1500188"/>
            <a:ext cx="7215188" cy="369887"/>
          </a:xfrm>
          <a:prstGeom prst="rect">
            <a:avLst/>
          </a:prstGeom>
          <a:noFill/>
          <a:ln w="9525">
            <a:noFill/>
            <a:miter lim="800000"/>
            <a:headEnd/>
            <a:tailEnd/>
          </a:ln>
        </p:spPr>
        <p:txBody>
          <a:bodyPr>
            <a:spAutoFit/>
          </a:bodyPr>
          <a:lstStyle/>
          <a:p>
            <a:pPr eaLnBrk="0" hangingPunct="0"/>
            <a:r>
              <a:rPr lang="en-US"/>
              <a:t>3 sumber daya utama konsumen</a:t>
            </a:r>
          </a:p>
        </p:txBody>
      </p:sp>
      <p:sp>
        <p:nvSpPr>
          <p:cNvPr id="7" name="Rounded Rectangle 6"/>
          <p:cNvSpPr/>
          <p:nvPr/>
        </p:nvSpPr>
        <p:spPr>
          <a:xfrm>
            <a:off x="2357438" y="2000250"/>
            <a:ext cx="5286375" cy="1500188"/>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solidFill>
                <a:schemeClr val="tx1"/>
              </a:solidFill>
            </a:endParaRPr>
          </a:p>
        </p:txBody>
      </p:sp>
      <p:sp>
        <p:nvSpPr>
          <p:cNvPr id="79877" name="TextBox 7"/>
          <p:cNvSpPr txBox="1">
            <a:spLocks noChangeArrowheads="1"/>
          </p:cNvSpPr>
          <p:nvPr/>
        </p:nvSpPr>
        <p:spPr bwMode="auto">
          <a:xfrm>
            <a:off x="3214688" y="2214563"/>
            <a:ext cx="1143000" cy="369887"/>
          </a:xfrm>
          <a:prstGeom prst="rect">
            <a:avLst/>
          </a:prstGeom>
          <a:solidFill>
            <a:srgbClr val="FFFF00"/>
          </a:solidFill>
          <a:ln w="9525">
            <a:noFill/>
            <a:miter lim="800000"/>
            <a:headEnd/>
            <a:tailEnd/>
          </a:ln>
        </p:spPr>
        <p:txBody>
          <a:bodyPr>
            <a:spAutoFit/>
          </a:bodyPr>
          <a:lstStyle/>
          <a:p>
            <a:pPr eaLnBrk="0" hangingPunct="0"/>
            <a:r>
              <a:rPr lang="en-US"/>
              <a:t>Ekonomi</a:t>
            </a:r>
          </a:p>
        </p:txBody>
      </p:sp>
      <p:sp>
        <p:nvSpPr>
          <p:cNvPr id="79878" name="TextBox 8"/>
          <p:cNvSpPr txBox="1">
            <a:spLocks noChangeArrowheads="1"/>
          </p:cNvSpPr>
          <p:nvPr/>
        </p:nvSpPr>
        <p:spPr bwMode="auto">
          <a:xfrm>
            <a:off x="4357688" y="2571750"/>
            <a:ext cx="1214437" cy="369888"/>
          </a:xfrm>
          <a:prstGeom prst="rect">
            <a:avLst/>
          </a:prstGeom>
          <a:solidFill>
            <a:srgbClr val="FFFF00"/>
          </a:solidFill>
          <a:ln w="9525">
            <a:noFill/>
            <a:miter lim="800000"/>
            <a:headEnd/>
            <a:tailEnd/>
          </a:ln>
        </p:spPr>
        <p:txBody>
          <a:bodyPr>
            <a:spAutoFit/>
          </a:bodyPr>
          <a:lstStyle/>
          <a:p>
            <a:pPr algn="ctr" eaLnBrk="0" hangingPunct="0"/>
            <a:r>
              <a:rPr lang="en-US"/>
              <a:t>Temporal</a:t>
            </a:r>
          </a:p>
        </p:txBody>
      </p:sp>
      <p:sp>
        <p:nvSpPr>
          <p:cNvPr id="79879" name="TextBox 9"/>
          <p:cNvSpPr txBox="1">
            <a:spLocks noChangeArrowheads="1"/>
          </p:cNvSpPr>
          <p:nvPr/>
        </p:nvSpPr>
        <p:spPr bwMode="auto">
          <a:xfrm>
            <a:off x="5572125" y="2928938"/>
            <a:ext cx="1285875" cy="369887"/>
          </a:xfrm>
          <a:prstGeom prst="rect">
            <a:avLst/>
          </a:prstGeom>
          <a:solidFill>
            <a:srgbClr val="FFFF00"/>
          </a:solidFill>
          <a:ln w="9525">
            <a:noFill/>
            <a:miter lim="800000"/>
            <a:headEnd/>
            <a:tailEnd/>
          </a:ln>
        </p:spPr>
        <p:txBody>
          <a:bodyPr>
            <a:spAutoFit/>
          </a:bodyPr>
          <a:lstStyle/>
          <a:p>
            <a:pPr algn="ctr" eaLnBrk="0" hangingPunct="0"/>
            <a:r>
              <a:rPr lang="en-US"/>
              <a:t>Kognitif</a:t>
            </a:r>
          </a:p>
        </p:txBody>
      </p:sp>
      <p:cxnSp>
        <p:nvCxnSpPr>
          <p:cNvPr id="18" name="Straight Connector 17"/>
          <p:cNvCxnSpPr/>
          <p:nvPr/>
        </p:nvCxnSpPr>
        <p:spPr>
          <a:xfrm>
            <a:off x="2000250" y="2428875"/>
            <a:ext cx="1214438"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1679575" y="2106613"/>
            <a:ext cx="642937"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flipV="1">
            <a:off x="1215231" y="2285207"/>
            <a:ext cx="1000125"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749301" y="2463800"/>
            <a:ext cx="1357312"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714500" y="2786063"/>
            <a:ext cx="2643188" cy="158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428750" y="3143250"/>
            <a:ext cx="4143375"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Down Arrow 43"/>
          <p:cNvSpPr/>
          <p:nvPr/>
        </p:nvSpPr>
        <p:spPr>
          <a:xfrm>
            <a:off x="3071813" y="3571875"/>
            <a:ext cx="3500437" cy="1071563"/>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9887" name="TextBox 44"/>
          <p:cNvSpPr txBox="1">
            <a:spLocks noChangeArrowheads="1"/>
          </p:cNvSpPr>
          <p:nvPr/>
        </p:nvSpPr>
        <p:spPr bwMode="auto">
          <a:xfrm>
            <a:off x="4214813" y="3857625"/>
            <a:ext cx="1357312" cy="3698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a:noFill/>
            <a:miter lim="800000"/>
            <a:headEnd/>
            <a:tailEnd/>
          </a:ln>
        </p:spPr>
        <p:txBody>
          <a:bodyPr>
            <a:spAutoFit/>
          </a:bodyPr>
          <a:lstStyle/>
          <a:p>
            <a:pPr algn="ctr" eaLnBrk="0" hangingPunct="0">
              <a:defRPr/>
            </a:pPr>
            <a:r>
              <a:rPr lang="en-US"/>
              <a:t>digunakan</a:t>
            </a:r>
          </a:p>
        </p:txBody>
      </p:sp>
      <p:sp>
        <p:nvSpPr>
          <p:cNvPr id="52" name="Rounded Rectangle 51"/>
          <p:cNvSpPr/>
          <p:nvPr/>
        </p:nvSpPr>
        <p:spPr>
          <a:xfrm>
            <a:off x="1928813" y="4857750"/>
            <a:ext cx="5786437" cy="1428750"/>
          </a:xfrm>
          <a:prstGeom prst="roundRect">
            <a:avLst/>
          </a:prstGeom>
          <a:blipFill>
            <a:blip r:embed="rId4"/>
            <a:tile tx="0" ty="0" sx="100000" sy="100000" flip="none" algn="tl"/>
          </a:blip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9889" name="TextBox 53"/>
          <p:cNvSpPr txBox="1">
            <a:spLocks noChangeArrowheads="1"/>
          </p:cNvSpPr>
          <p:nvPr/>
        </p:nvSpPr>
        <p:spPr bwMode="auto">
          <a:xfrm>
            <a:off x="4143375" y="4714875"/>
            <a:ext cx="1643063" cy="369888"/>
          </a:xfrm>
          <a:prstGeom prst="rect">
            <a:avLst/>
          </a:prstGeom>
          <a:solidFill>
            <a:srgbClr val="7030A0"/>
          </a:solidFill>
          <a:ln w="9525">
            <a:noFill/>
            <a:miter lim="800000"/>
            <a:headEnd/>
            <a:tailEnd/>
          </a:ln>
        </p:spPr>
        <p:txBody>
          <a:bodyPr>
            <a:spAutoFit/>
          </a:bodyPr>
          <a:lstStyle/>
          <a:p>
            <a:pPr algn="ctr" eaLnBrk="0" hangingPunct="0"/>
            <a:r>
              <a:rPr lang="en-US"/>
              <a:t>PERTUKARAN</a:t>
            </a:r>
          </a:p>
        </p:txBody>
      </p:sp>
      <p:sp>
        <p:nvSpPr>
          <p:cNvPr id="79890" name="TextBox 54"/>
          <p:cNvSpPr txBox="1">
            <a:spLocks noChangeArrowheads="1"/>
          </p:cNvSpPr>
          <p:nvPr/>
        </p:nvSpPr>
        <p:spPr bwMode="auto">
          <a:xfrm>
            <a:off x="2286000" y="5429250"/>
            <a:ext cx="1428750" cy="369888"/>
          </a:xfrm>
          <a:prstGeom prst="rect">
            <a:avLst/>
          </a:prstGeom>
          <a:solidFill>
            <a:srgbClr val="FFFF00"/>
          </a:solidFill>
          <a:ln w="9525">
            <a:noFill/>
            <a:miter lim="800000"/>
            <a:headEnd/>
            <a:tailEnd/>
          </a:ln>
        </p:spPr>
        <p:txBody>
          <a:bodyPr>
            <a:spAutoFit/>
          </a:bodyPr>
          <a:lstStyle/>
          <a:p>
            <a:pPr algn="ctr" eaLnBrk="0" hangingPunct="0"/>
            <a:r>
              <a:rPr lang="en-US"/>
              <a:t>KONSUMEN</a:t>
            </a:r>
          </a:p>
        </p:txBody>
      </p:sp>
      <p:sp>
        <p:nvSpPr>
          <p:cNvPr id="79891" name="TextBox 55"/>
          <p:cNvSpPr txBox="1">
            <a:spLocks noChangeArrowheads="1"/>
          </p:cNvSpPr>
          <p:nvPr/>
        </p:nvSpPr>
        <p:spPr bwMode="auto">
          <a:xfrm>
            <a:off x="6286500" y="5429250"/>
            <a:ext cx="1214438" cy="369888"/>
          </a:xfrm>
          <a:prstGeom prst="rect">
            <a:avLst/>
          </a:prstGeom>
          <a:solidFill>
            <a:srgbClr val="FFFF00"/>
          </a:solidFill>
          <a:ln w="9525">
            <a:noFill/>
            <a:miter lim="800000"/>
            <a:headEnd/>
            <a:tailEnd/>
          </a:ln>
        </p:spPr>
        <p:txBody>
          <a:bodyPr>
            <a:spAutoFit/>
          </a:bodyPr>
          <a:lstStyle/>
          <a:p>
            <a:pPr algn="ctr" eaLnBrk="0" hangingPunct="0"/>
            <a:r>
              <a:rPr lang="en-US"/>
              <a:t>PEMASAR</a:t>
            </a:r>
          </a:p>
        </p:txBody>
      </p:sp>
      <p:sp>
        <p:nvSpPr>
          <p:cNvPr id="79892" name="TextBox 58"/>
          <p:cNvSpPr txBox="1">
            <a:spLocks noChangeArrowheads="1"/>
          </p:cNvSpPr>
          <p:nvPr/>
        </p:nvSpPr>
        <p:spPr bwMode="auto">
          <a:xfrm>
            <a:off x="3929063" y="5214938"/>
            <a:ext cx="2214562" cy="307975"/>
          </a:xfrm>
          <a:prstGeom prst="rect">
            <a:avLst/>
          </a:prstGeom>
          <a:noFill/>
          <a:ln w="9525">
            <a:noFill/>
            <a:miter lim="800000"/>
            <a:headEnd/>
            <a:tailEnd/>
          </a:ln>
        </p:spPr>
        <p:txBody>
          <a:bodyPr>
            <a:spAutoFit/>
          </a:bodyPr>
          <a:lstStyle/>
          <a:p>
            <a:pPr algn="ctr" eaLnBrk="0" hangingPunct="0"/>
            <a:r>
              <a:rPr lang="en-US" sz="1400"/>
              <a:t>Uang, waktu &amp; Perhatian</a:t>
            </a:r>
          </a:p>
        </p:txBody>
      </p:sp>
      <p:sp>
        <p:nvSpPr>
          <p:cNvPr id="79893" name="TextBox 59"/>
          <p:cNvSpPr txBox="1">
            <a:spLocks noChangeArrowheads="1"/>
          </p:cNvSpPr>
          <p:nvPr/>
        </p:nvSpPr>
        <p:spPr bwMode="auto">
          <a:xfrm>
            <a:off x="4071938" y="5786438"/>
            <a:ext cx="1714500" cy="307975"/>
          </a:xfrm>
          <a:prstGeom prst="rect">
            <a:avLst/>
          </a:prstGeom>
          <a:noFill/>
          <a:ln w="9525">
            <a:noFill/>
            <a:miter lim="800000"/>
            <a:headEnd/>
            <a:tailEnd/>
          </a:ln>
        </p:spPr>
        <p:txBody>
          <a:bodyPr>
            <a:spAutoFit/>
          </a:bodyPr>
          <a:lstStyle/>
          <a:p>
            <a:pPr algn="ctr" eaLnBrk="0" hangingPunct="0"/>
            <a:r>
              <a:rPr lang="en-US" sz="1400"/>
              <a:t>Barang &amp; Jasa</a:t>
            </a:r>
          </a:p>
        </p:txBody>
      </p:sp>
      <p:cxnSp>
        <p:nvCxnSpPr>
          <p:cNvPr id="64" name="Straight Arrow Connector 63"/>
          <p:cNvCxnSpPr/>
          <p:nvPr/>
        </p:nvCxnSpPr>
        <p:spPr>
          <a:xfrm>
            <a:off x="3857625" y="5572125"/>
            <a:ext cx="2428875"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3786188" y="5713413"/>
            <a:ext cx="2428875"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612775" y="-71438"/>
            <a:ext cx="8153400" cy="790576"/>
          </a:xfrm>
        </p:spPr>
        <p:txBody>
          <a:bodyPr/>
          <a:lstStyle/>
          <a:p>
            <a:pPr eaLnBrk="1" hangingPunct="1"/>
            <a:r>
              <a:rPr lang="en-US" sz="2800" smtClean="0">
                <a:latin typeface="Bernard MT Condensed" pitchFamily="18" charset="0"/>
              </a:rPr>
              <a:t>Sumber daya ekonomi - Uang</a:t>
            </a:r>
          </a:p>
        </p:txBody>
      </p:sp>
      <p:sp>
        <p:nvSpPr>
          <p:cNvPr id="80899" name="Content Placeholder 2"/>
          <p:cNvSpPr>
            <a:spLocks noGrp="1"/>
          </p:cNvSpPr>
          <p:nvPr>
            <p:ph idx="1"/>
          </p:nvPr>
        </p:nvSpPr>
        <p:spPr>
          <a:xfrm>
            <a:off x="357188" y="714375"/>
            <a:ext cx="8572500" cy="4495800"/>
          </a:xfrm>
        </p:spPr>
        <p:txBody>
          <a:bodyPr/>
          <a:lstStyle/>
          <a:p>
            <a:pPr algn="just" eaLnBrk="1" hangingPunct="1">
              <a:lnSpc>
                <a:spcPct val="150000"/>
              </a:lnSpc>
              <a:spcBef>
                <a:spcPct val="0"/>
              </a:spcBef>
              <a:buFont typeface="Wingdings" pitchFamily="2" charset="2"/>
              <a:buNone/>
            </a:pPr>
            <a:r>
              <a:rPr lang="en-US" sz="2400" smtClean="0">
                <a:latin typeface="Arial Unicode MS" pitchFamily="34" charset="-128"/>
                <a:ea typeface="Arial Unicode MS" pitchFamily="34" charset="-128"/>
                <a:cs typeface="Arial Unicode MS" pitchFamily="34" charset="-128"/>
              </a:rPr>
              <a:t>Keputusan konsumen sehubungan dengan produk dan merk sangat dipengaruhi oleh jumlah sumber daya ekonomi yang dipunyai atau mungkin dipunyai pada masa akan datang.</a:t>
            </a:r>
          </a:p>
          <a:p>
            <a:pPr algn="just" eaLnBrk="1" hangingPunct="1">
              <a:lnSpc>
                <a:spcPct val="150000"/>
              </a:lnSpc>
              <a:spcBef>
                <a:spcPct val="0"/>
              </a:spcBef>
              <a:buFont typeface="Wingdings" pitchFamily="2" charset="2"/>
              <a:buNone/>
            </a:pPr>
            <a:r>
              <a:rPr lang="en-US" sz="2400" smtClean="0">
                <a:latin typeface="Arial Unicode MS" pitchFamily="34" charset="-128"/>
                <a:ea typeface="Arial Unicode MS" pitchFamily="34" charset="-128"/>
                <a:cs typeface="Arial Unicode MS" pitchFamily="34" charset="-128"/>
              </a:rPr>
              <a:t>Untuk menjadi konsumen diperlukan uang.</a:t>
            </a:r>
          </a:p>
          <a:p>
            <a:pPr algn="just" eaLnBrk="1" hangingPunct="1">
              <a:lnSpc>
                <a:spcPct val="150000"/>
              </a:lnSpc>
              <a:spcBef>
                <a:spcPct val="0"/>
              </a:spcBef>
              <a:buFont typeface="Wingdings" pitchFamily="2" charset="2"/>
              <a:buNone/>
            </a:pPr>
            <a:r>
              <a:rPr lang="en-US" sz="2400" smtClean="0">
                <a:latin typeface="Arial Unicode MS" pitchFamily="34" charset="-128"/>
                <a:ea typeface="Arial Unicode MS" pitchFamily="34" charset="-128"/>
                <a:cs typeface="Arial Unicode MS" pitchFamily="34" charset="-128"/>
              </a:rPr>
              <a:t>Kartu kredit juga memadai.</a:t>
            </a:r>
          </a:p>
          <a:p>
            <a:pPr algn="just" eaLnBrk="1" hangingPunct="1">
              <a:lnSpc>
                <a:spcPct val="150000"/>
              </a:lnSpc>
              <a:spcBef>
                <a:spcPct val="0"/>
              </a:spcBef>
              <a:buFont typeface="Wingdings" pitchFamily="2" charset="2"/>
              <a:buNone/>
            </a:pPr>
            <a:r>
              <a:rPr lang="en-US" sz="2400" smtClean="0">
                <a:latin typeface="Arial Unicode MS" pitchFamily="34" charset="-128"/>
                <a:ea typeface="Arial Unicode MS" pitchFamily="34" charset="-128"/>
                <a:cs typeface="Arial Unicode MS" pitchFamily="34" charset="-128"/>
              </a:rPr>
              <a:t>Untuk itu, pembelian sangat dipengaruhi oleh pendapatan konsumen.</a:t>
            </a:r>
          </a:p>
          <a:p>
            <a:pPr algn="just" eaLnBrk="1" hangingPunct="1">
              <a:lnSpc>
                <a:spcPct val="150000"/>
              </a:lnSpc>
              <a:spcBef>
                <a:spcPct val="0"/>
              </a:spcBef>
              <a:buFont typeface="Wingdings" pitchFamily="2" charset="2"/>
              <a:buNone/>
            </a:pPr>
            <a:r>
              <a:rPr lang="en-US" sz="2400" smtClean="0">
                <a:latin typeface="Arial Unicode MS" pitchFamily="34" charset="-128"/>
                <a:ea typeface="Arial Unicode MS" pitchFamily="34" charset="-128"/>
                <a:cs typeface="Arial Unicode MS" pitchFamily="34" charset="-128"/>
              </a:rPr>
              <a:t>Pun demikian, harapan konsumen mengenai pendapatan masa datang menjadi variabel penting dalam meramalkan perilaku konsumen.</a:t>
            </a:r>
          </a:p>
          <a:p>
            <a:pPr algn="just" eaLnBrk="1" hangingPunct="1">
              <a:lnSpc>
                <a:spcPct val="150000"/>
              </a:lnSpc>
              <a:spcBef>
                <a:spcPct val="0"/>
              </a:spcBef>
              <a:buFont typeface="Wingdings" pitchFamily="2" charset="2"/>
              <a:buNone/>
            </a:pPr>
            <a:endParaRPr lang="en-US" sz="2400" smtClean="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hangingPunct="1"/>
            <a:r>
              <a:rPr lang="en-US" sz="2800" smtClean="0">
                <a:latin typeface="Bernard MT Condensed" pitchFamily="18" charset="0"/>
              </a:rPr>
              <a:t>Sumber daya Temporal - waktu</a:t>
            </a:r>
            <a:endParaRPr lang="en-US" sz="2800" smtClean="0"/>
          </a:p>
        </p:txBody>
      </p:sp>
      <p:sp>
        <p:nvSpPr>
          <p:cNvPr id="81923" name="Content Placeholder 2"/>
          <p:cNvSpPr>
            <a:spLocks noGrp="1"/>
          </p:cNvSpPr>
          <p:nvPr>
            <p:ph idx="1"/>
          </p:nvPr>
        </p:nvSpPr>
        <p:spPr>
          <a:xfrm>
            <a:off x="571500" y="1571625"/>
            <a:ext cx="8153400" cy="4495800"/>
          </a:xfrm>
        </p:spPr>
        <p:txBody>
          <a:bodyPr/>
          <a:lstStyle/>
          <a:p>
            <a:pPr eaLnBrk="1" hangingPunct="1">
              <a:buFont typeface="Wingdings" pitchFamily="2" charset="2"/>
              <a:buChar char="§"/>
            </a:pPr>
            <a:r>
              <a:rPr lang="en-US" sz="2400" smtClean="0">
                <a:latin typeface="Footlight MT Light" pitchFamily="18" charset="0"/>
              </a:rPr>
              <a:t>Waktu menjadi variabel yang semakin penting dalam memahami perilaku konsumen.</a:t>
            </a:r>
          </a:p>
          <a:p>
            <a:pPr eaLnBrk="1" hangingPunct="1">
              <a:buFont typeface="Wingdings" pitchFamily="2" charset="2"/>
              <a:buChar char="§"/>
            </a:pPr>
            <a:r>
              <a:rPr lang="en-US" sz="2400" smtClean="0">
                <a:latin typeface="Footlight MT Light" pitchFamily="18" charset="0"/>
              </a:rPr>
              <a:t>Karena konsumen mayoritas semakin mengalami kemiskinan akan waktu.</a:t>
            </a:r>
          </a:p>
          <a:p>
            <a:pPr eaLnBrk="1" hangingPunct="1">
              <a:buFont typeface="Wingdings" pitchFamily="2" charset="2"/>
              <a:buChar char="§"/>
            </a:pPr>
            <a:r>
              <a:rPr lang="en-US" sz="2400" smtClean="0">
                <a:latin typeface="Footlight MT Light" pitchFamily="18" charset="0"/>
              </a:rPr>
              <a:t>Namun demikian ada sebagian waktu yang dihabiskan untuk kegiatan yang sangat pribadi yaitu waktu senggang.</a:t>
            </a:r>
          </a:p>
          <a:p>
            <a:pPr eaLnBrk="1" hangingPunct="1">
              <a:buFont typeface="Wingdings" pitchFamily="2" charset="2"/>
              <a:buChar char="§"/>
            </a:pPr>
            <a:r>
              <a:rPr lang="en-US" sz="2400" smtClean="0">
                <a:latin typeface="Footlight MT Light" pitchFamily="18" charset="0"/>
              </a:rPr>
              <a:t>Konsep tradisional mengenai waktu senggang</a:t>
            </a:r>
          </a:p>
          <a:p>
            <a:pPr eaLnBrk="1" hangingPunct="1">
              <a:buFont typeface="Wingdings" pitchFamily="2" charset="2"/>
              <a:buNone/>
            </a:pPr>
            <a:endParaRPr lang="en-US" sz="2400" smtClean="0">
              <a:latin typeface="Footlight MT Light" pitchFamily="18" charset="0"/>
            </a:endParaRPr>
          </a:p>
          <a:p>
            <a:pPr eaLnBrk="1" hangingPunct="1">
              <a:buFont typeface="Wingdings" pitchFamily="2" charset="2"/>
              <a:buChar char="§"/>
            </a:pPr>
            <a:r>
              <a:rPr lang="en-US" sz="2400" smtClean="0">
                <a:latin typeface="Footlight MT Light" pitchFamily="18" charset="0"/>
              </a:rPr>
              <a:t>Konsep kontemporer mengenai waktu senggang</a:t>
            </a:r>
          </a:p>
          <a:p>
            <a:pPr eaLnBrk="1" hangingPunct="1">
              <a:buFont typeface="Wingdings" pitchFamily="2" charset="2"/>
              <a:buNone/>
            </a:pPr>
            <a:endParaRPr lang="en-US" sz="2400" smtClean="0">
              <a:latin typeface="Footlight MT Light" pitchFamily="18" charset="0"/>
            </a:endParaRPr>
          </a:p>
        </p:txBody>
      </p:sp>
      <p:sp>
        <p:nvSpPr>
          <p:cNvPr id="6" name="Rectangle 5"/>
          <p:cNvSpPr/>
          <p:nvPr/>
        </p:nvSpPr>
        <p:spPr>
          <a:xfrm>
            <a:off x="3571875" y="4572000"/>
            <a:ext cx="5000625" cy="35718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dirty="0">
                <a:solidFill>
                  <a:schemeClr val="tx1"/>
                </a:solidFill>
              </a:rPr>
              <a:t>SENGGANG</a:t>
            </a:r>
          </a:p>
        </p:txBody>
      </p:sp>
      <p:sp>
        <p:nvSpPr>
          <p:cNvPr id="7" name="Rectangle 6"/>
          <p:cNvSpPr/>
          <p:nvPr/>
        </p:nvSpPr>
        <p:spPr>
          <a:xfrm>
            <a:off x="1143000" y="4572000"/>
            <a:ext cx="2428875" cy="357188"/>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dirty="0"/>
              <a:t>KERJA</a:t>
            </a:r>
          </a:p>
        </p:txBody>
      </p:sp>
      <p:sp>
        <p:nvSpPr>
          <p:cNvPr id="8" name="Rectangle 7"/>
          <p:cNvSpPr/>
          <p:nvPr/>
        </p:nvSpPr>
        <p:spPr>
          <a:xfrm>
            <a:off x="3500438" y="5500688"/>
            <a:ext cx="3286125" cy="357187"/>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dirty="0"/>
              <a:t>TAK ADA WAKTU LELUASA</a:t>
            </a:r>
          </a:p>
        </p:txBody>
      </p:sp>
      <p:sp>
        <p:nvSpPr>
          <p:cNvPr id="9" name="Rectangle 8"/>
          <p:cNvSpPr/>
          <p:nvPr/>
        </p:nvSpPr>
        <p:spPr>
          <a:xfrm>
            <a:off x="6786563" y="5500688"/>
            <a:ext cx="1785937" cy="357187"/>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dirty="0">
                <a:solidFill>
                  <a:schemeClr val="tx1"/>
                </a:solidFill>
              </a:rPr>
              <a:t>SENGGANG</a:t>
            </a:r>
          </a:p>
        </p:txBody>
      </p:sp>
      <p:sp>
        <p:nvSpPr>
          <p:cNvPr id="10" name="Rectangle 9"/>
          <p:cNvSpPr/>
          <p:nvPr/>
        </p:nvSpPr>
        <p:spPr>
          <a:xfrm>
            <a:off x="1071563" y="5500688"/>
            <a:ext cx="2428875" cy="357187"/>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dirty="0"/>
              <a:t>KERJA</a:t>
            </a:r>
          </a:p>
        </p:txBody>
      </p:sp>
      <p:sp>
        <p:nvSpPr>
          <p:cNvPr id="81929" name="TextBox 10"/>
          <p:cNvSpPr txBox="1">
            <a:spLocks noChangeArrowheads="1"/>
          </p:cNvSpPr>
          <p:nvPr/>
        </p:nvSpPr>
        <p:spPr bwMode="auto">
          <a:xfrm>
            <a:off x="1285875" y="6000750"/>
            <a:ext cx="2214563" cy="369888"/>
          </a:xfrm>
          <a:prstGeom prst="rect">
            <a:avLst/>
          </a:prstGeom>
          <a:noFill/>
          <a:ln w="9525">
            <a:noFill/>
            <a:miter lim="800000"/>
            <a:headEnd/>
            <a:tailEnd/>
          </a:ln>
        </p:spPr>
        <p:txBody>
          <a:bodyPr>
            <a:spAutoFit/>
          </a:bodyPr>
          <a:lstStyle/>
          <a:p>
            <a:pPr eaLnBrk="0" hangingPunct="0"/>
            <a:r>
              <a:rPr lang="en-US"/>
              <a:t>Waktu dibayar</a:t>
            </a:r>
          </a:p>
        </p:txBody>
      </p:sp>
      <p:sp>
        <p:nvSpPr>
          <p:cNvPr id="81930" name="TextBox 11"/>
          <p:cNvSpPr txBox="1">
            <a:spLocks noChangeArrowheads="1"/>
          </p:cNvSpPr>
          <p:nvPr/>
        </p:nvSpPr>
        <p:spPr bwMode="auto">
          <a:xfrm>
            <a:off x="4214813" y="6000750"/>
            <a:ext cx="2214562" cy="369888"/>
          </a:xfrm>
          <a:prstGeom prst="rect">
            <a:avLst/>
          </a:prstGeom>
          <a:noFill/>
          <a:ln w="9525">
            <a:noFill/>
            <a:miter lim="800000"/>
            <a:headEnd/>
            <a:tailEnd/>
          </a:ln>
        </p:spPr>
        <p:txBody>
          <a:bodyPr>
            <a:spAutoFit/>
          </a:bodyPr>
          <a:lstStyle/>
          <a:p>
            <a:pPr eaLnBrk="0" hangingPunct="0"/>
            <a:r>
              <a:rPr lang="en-US"/>
              <a:t>Waktu wajib</a:t>
            </a:r>
          </a:p>
        </p:txBody>
      </p:sp>
      <p:sp>
        <p:nvSpPr>
          <p:cNvPr id="81931" name="TextBox 12"/>
          <p:cNvSpPr txBox="1">
            <a:spLocks noChangeArrowheads="1"/>
          </p:cNvSpPr>
          <p:nvPr/>
        </p:nvSpPr>
        <p:spPr bwMode="auto">
          <a:xfrm>
            <a:off x="6786563" y="6000750"/>
            <a:ext cx="1785937" cy="369888"/>
          </a:xfrm>
          <a:prstGeom prst="rect">
            <a:avLst/>
          </a:prstGeom>
          <a:noFill/>
          <a:ln w="9525">
            <a:noFill/>
            <a:miter lim="800000"/>
            <a:headEnd/>
            <a:tailEnd/>
          </a:ln>
        </p:spPr>
        <p:txBody>
          <a:bodyPr>
            <a:spAutoFit/>
          </a:bodyPr>
          <a:lstStyle/>
          <a:p>
            <a:pPr eaLnBrk="0" hangingPunct="0"/>
            <a:r>
              <a:rPr lang="en-US"/>
              <a:t>Waktu leluasa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813"/>
            <a:ext cx="8229600" cy="5340350"/>
          </a:xfrm>
        </p:spPr>
        <p:txBody>
          <a:bodyPr rtlCol="0">
            <a:normAutofit/>
          </a:bodyPr>
          <a:lstStyle/>
          <a:p>
            <a:pPr algn="ctr" eaLnBrk="1" fontAlgn="auto" hangingPunct="1">
              <a:lnSpc>
                <a:spcPct val="150000"/>
              </a:lnSpc>
              <a:spcBef>
                <a:spcPts val="0"/>
              </a:spcBef>
              <a:spcAft>
                <a:spcPts val="0"/>
              </a:spcAft>
              <a:buFontTx/>
              <a:buNone/>
              <a:defRPr/>
            </a:pPr>
            <a:r>
              <a:rPr lang="en-US" u="sng" dirty="0" err="1" smtClean="0">
                <a:latin typeface="Berlin Sans FB" pitchFamily="34" charset="0"/>
              </a:rPr>
              <a:t>Fokus</a:t>
            </a:r>
            <a:r>
              <a:rPr lang="en-US" u="sng" dirty="0" smtClean="0">
                <a:latin typeface="Berlin Sans FB" pitchFamily="34" charset="0"/>
              </a:rPr>
              <a:t> </a:t>
            </a:r>
            <a:r>
              <a:rPr lang="en-US" u="sng" dirty="0" err="1" smtClean="0">
                <a:latin typeface="Berlin Sans FB" pitchFamily="34" charset="0"/>
              </a:rPr>
              <a:t>perilaku</a:t>
            </a:r>
            <a:r>
              <a:rPr lang="en-US" u="sng" dirty="0" smtClean="0">
                <a:latin typeface="Berlin Sans FB" pitchFamily="34" charset="0"/>
              </a:rPr>
              <a:t> </a:t>
            </a:r>
            <a:r>
              <a:rPr lang="en-US" u="sng" dirty="0" err="1" smtClean="0">
                <a:latin typeface="Berlin Sans FB" pitchFamily="34" charset="0"/>
              </a:rPr>
              <a:t>konsumen</a:t>
            </a:r>
            <a:r>
              <a:rPr lang="en-US" u="sng" dirty="0" smtClean="0">
                <a:latin typeface="Berlin Sans FB" pitchFamily="34" charset="0"/>
              </a:rPr>
              <a:t> :</a:t>
            </a:r>
          </a:p>
          <a:p>
            <a:pPr indent="19050" algn="just" eaLnBrk="1" fontAlgn="auto" hangingPunct="1">
              <a:lnSpc>
                <a:spcPct val="150000"/>
              </a:lnSpc>
              <a:spcBef>
                <a:spcPts val="0"/>
              </a:spcBef>
              <a:spcAft>
                <a:spcPts val="0"/>
              </a:spcAft>
              <a:buFontTx/>
              <a:buNone/>
              <a:defRPr/>
            </a:pPr>
            <a:r>
              <a:rPr lang="en-US" dirty="0" err="1" smtClean="0">
                <a:latin typeface="Bell MT" pitchFamily="18" charset="0"/>
              </a:rPr>
              <a:t>Bagaimana</a:t>
            </a:r>
            <a:r>
              <a:rPr lang="en-US" dirty="0" smtClean="0">
                <a:latin typeface="Bell MT" pitchFamily="18" charset="0"/>
              </a:rPr>
              <a:t> </a:t>
            </a:r>
            <a:r>
              <a:rPr lang="en-US" dirty="0" err="1" smtClean="0">
                <a:latin typeface="Bell MT" pitchFamily="18" charset="0"/>
              </a:rPr>
              <a:t>individu</a:t>
            </a:r>
            <a:r>
              <a:rPr lang="en-US" dirty="0" smtClean="0">
                <a:latin typeface="Bell MT" pitchFamily="18" charset="0"/>
              </a:rPr>
              <a:t> </a:t>
            </a:r>
            <a:r>
              <a:rPr lang="en-US" dirty="0" err="1" smtClean="0">
                <a:latin typeface="Bell MT" pitchFamily="18" charset="0"/>
              </a:rPr>
              <a:t>membuat</a:t>
            </a:r>
            <a:r>
              <a:rPr lang="en-US" dirty="0" smtClean="0">
                <a:latin typeface="Bell MT" pitchFamily="18" charset="0"/>
              </a:rPr>
              <a:t> </a:t>
            </a:r>
            <a:r>
              <a:rPr lang="en-US" dirty="0" err="1" smtClean="0">
                <a:latin typeface="Bell MT" pitchFamily="18" charset="0"/>
              </a:rPr>
              <a:t>keputusan</a:t>
            </a:r>
            <a:r>
              <a:rPr lang="en-US" dirty="0" smtClean="0">
                <a:latin typeface="Bell MT" pitchFamily="18" charset="0"/>
              </a:rPr>
              <a:t> </a:t>
            </a:r>
            <a:r>
              <a:rPr lang="en-US" dirty="0" err="1" smtClean="0">
                <a:latin typeface="Bell MT" pitchFamily="18" charset="0"/>
              </a:rPr>
              <a:t>untuk</a:t>
            </a:r>
            <a:r>
              <a:rPr lang="en-US" dirty="0" smtClean="0">
                <a:latin typeface="Bell MT" pitchFamily="18" charset="0"/>
              </a:rPr>
              <a:t> </a:t>
            </a:r>
            <a:r>
              <a:rPr lang="en-US" dirty="0" err="1" smtClean="0">
                <a:latin typeface="Bell MT" pitchFamily="18" charset="0"/>
              </a:rPr>
              <a:t>menggunakan</a:t>
            </a:r>
            <a:r>
              <a:rPr lang="en-US" dirty="0" smtClean="0">
                <a:latin typeface="Bell MT" pitchFamily="18" charset="0"/>
              </a:rPr>
              <a:t> </a:t>
            </a:r>
            <a:r>
              <a:rPr lang="en-US" dirty="0" err="1" smtClean="0">
                <a:latin typeface="Bell MT" pitchFamily="18" charset="0"/>
              </a:rPr>
              <a:t>sumber</a:t>
            </a:r>
            <a:r>
              <a:rPr lang="en-US" dirty="0" smtClean="0">
                <a:latin typeface="Bell MT" pitchFamily="18" charset="0"/>
              </a:rPr>
              <a:t> </a:t>
            </a:r>
            <a:r>
              <a:rPr lang="en-US" dirty="0" err="1" smtClean="0">
                <a:latin typeface="Bell MT" pitchFamily="18" charset="0"/>
              </a:rPr>
              <a:t>daya</a:t>
            </a:r>
            <a:r>
              <a:rPr lang="en-US" dirty="0" smtClean="0">
                <a:latin typeface="Bell MT" pitchFamily="18" charset="0"/>
              </a:rPr>
              <a:t> </a:t>
            </a:r>
            <a:r>
              <a:rPr lang="en-US" dirty="0" err="1" smtClean="0">
                <a:latin typeface="Bell MT" pitchFamily="18" charset="0"/>
              </a:rPr>
              <a:t>mereka</a:t>
            </a:r>
            <a:r>
              <a:rPr lang="en-US" dirty="0" smtClean="0">
                <a:latin typeface="Bell MT" pitchFamily="18" charset="0"/>
              </a:rPr>
              <a:t> yang </a:t>
            </a:r>
            <a:r>
              <a:rPr lang="en-US" dirty="0" err="1" smtClean="0">
                <a:latin typeface="Bell MT" pitchFamily="18" charset="0"/>
              </a:rPr>
              <a:t>telah</a:t>
            </a:r>
            <a:r>
              <a:rPr lang="en-US" dirty="0" smtClean="0">
                <a:latin typeface="Bell MT" pitchFamily="18" charset="0"/>
              </a:rPr>
              <a:t> </a:t>
            </a:r>
            <a:r>
              <a:rPr lang="en-US" dirty="0" err="1" smtClean="0">
                <a:latin typeface="Bell MT" pitchFamily="18" charset="0"/>
              </a:rPr>
              <a:t>tersedia</a:t>
            </a:r>
            <a:r>
              <a:rPr lang="en-US" dirty="0" smtClean="0">
                <a:latin typeface="Bell MT" pitchFamily="18" charset="0"/>
              </a:rPr>
              <a:t> </a:t>
            </a:r>
            <a:r>
              <a:rPr lang="en-US" dirty="0" err="1" smtClean="0">
                <a:latin typeface="Bell MT" pitchFamily="18" charset="0"/>
              </a:rPr>
              <a:t>untuk</a:t>
            </a:r>
            <a:r>
              <a:rPr lang="en-US" dirty="0" smtClean="0">
                <a:latin typeface="Bell MT" pitchFamily="18" charset="0"/>
              </a:rPr>
              <a:t> </a:t>
            </a:r>
            <a:r>
              <a:rPr lang="en-US" dirty="0" err="1" smtClean="0">
                <a:latin typeface="Bell MT" pitchFamily="18" charset="0"/>
              </a:rPr>
              <a:t>mengkonsumsi</a:t>
            </a:r>
            <a:r>
              <a:rPr lang="en-US" dirty="0" smtClean="0">
                <a:latin typeface="Bell MT" pitchFamily="18" charset="0"/>
              </a:rPr>
              <a:t> </a:t>
            </a:r>
            <a:r>
              <a:rPr lang="en-US" dirty="0" err="1" smtClean="0">
                <a:latin typeface="Bell MT" pitchFamily="18" charset="0"/>
              </a:rPr>
              <a:t>suatu</a:t>
            </a:r>
            <a:r>
              <a:rPr lang="en-US" dirty="0" smtClean="0">
                <a:latin typeface="Bell MT" pitchFamily="18" charset="0"/>
              </a:rPr>
              <a:t> </a:t>
            </a:r>
            <a:r>
              <a:rPr lang="en-US" dirty="0" err="1" smtClean="0">
                <a:latin typeface="Bell MT" pitchFamily="18" charset="0"/>
              </a:rPr>
              <a:t>barang</a:t>
            </a:r>
            <a:r>
              <a:rPr lang="en-US" dirty="0" smtClean="0">
                <a:latin typeface="Bell MT" pitchFamily="18" charset="0"/>
              </a:rPr>
              <a:t>.</a:t>
            </a:r>
            <a:endParaRPr lang="en-US" dirty="0">
              <a:latin typeface="Bell MT"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457200" y="274638"/>
            <a:ext cx="8229600" cy="511175"/>
          </a:xfrm>
        </p:spPr>
        <p:txBody>
          <a:bodyPr/>
          <a:lstStyle/>
          <a:p>
            <a:pPr eaLnBrk="1" hangingPunct="1"/>
            <a:r>
              <a:rPr lang="en-US" sz="2000" smtClean="0">
                <a:latin typeface="Bernard MT Condensed" pitchFamily="18" charset="0"/>
              </a:rPr>
              <a:t>Sumber daya Temporal - waktu</a:t>
            </a:r>
            <a:endParaRPr lang="en-US" sz="2000" smtClean="0"/>
          </a:p>
        </p:txBody>
      </p:sp>
      <p:sp>
        <p:nvSpPr>
          <p:cNvPr id="82947" name="Content Placeholder 2"/>
          <p:cNvSpPr>
            <a:spLocks noGrp="1"/>
          </p:cNvSpPr>
          <p:nvPr>
            <p:ph idx="1"/>
          </p:nvPr>
        </p:nvSpPr>
        <p:spPr>
          <a:xfrm>
            <a:off x="285750" y="642938"/>
            <a:ext cx="8643938" cy="4495800"/>
          </a:xfrm>
        </p:spPr>
        <p:txBody>
          <a:bodyPr/>
          <a:lstStyle/>
          <a:p>
            <a:pPr marL="0" indent="0" eaLnBrk="1" hangingPunct="1">
              <a:lnSpc>
                <a:spcPct val="150000"/>
              </a:lnSpc>
              <a:spcBef>
                <a:spcPts val="0"/>
              </a:spcBef>
              <a:buFont typeface="Wingdings" pitchFamily="2" charset="2"/>
              <a:buNone/>
              <a:defRPr/>
            </a:pPr>
            <a:r>
              <a:rPr lang="en-US" sz="2400" dirty="0" err="1" smtClean="0">
                <a:latin typeface="Footlight MT Light" pitchFamily="18" charset="0"/>
              </a:rPr>
              <a:t>Produk</a:t>
            </a:r>
            <a:r>
              <a:rPr lang="en-US" sz="2400" dirty="0" smtClean="0">
                <a:latin typeface="Footlight MT Light" pitchFamily="18" charset="0"/>
              </a:rPr>
              <a:t> yang </a:t>
            </a:r>
            <a:r>
              <a:rPr lang="en-US" sz="2400" dirty="0" err="1" smtClean="0">
                <a:latin typeface="Footlight MT Light" pitchFamily="18" charset="0"/>
              </a:rPr>
              <a:t>diklasifikasikan</a:t>
            </a:r>
            <a:r>
              <a:rPr lang="en-US" sz="2400" dirty="0" smtClean="0">
                <a:latin typeface="Footlight MT Light" pitchFamily="18" charset="0"/>
              </a:rPr>
              <a:t> </a:t>
            </a:r>
            <a:r>
              <a:rPr lang="en-US" sz="2400" dirty="0" err="1" smtClean="0">
                <a:latin typeface="Footlight MT Light" pitchFamily="18" charset="0"/>
              </a:rPr>
              <a:t>menurut</a:t>
            </a:r>
            <a:r>
              <a:rPr lang="en-US" sz="2400" dirty="0" smtClean="0">
                <a:latin typeface="Footlight MT Light" pitchFamily="18" charset="0"/>
              </a:rPr>
              <a:t> </a:t>
            </a:r>
            <a:r>
              <a:rPr lang="en-US" sz="2400" dirty="0" err="1" smtClean="0">
                <a:latin typeface="Footlight MT Light" pitchFamily="18" charset="0"/>
              </a:rPr>
              <a:t>sifat</a:t>
            </a:r>
            <a:r>
              <a:rPr lang="en-US" sz="2400" dirty="0" smtClean="0">
                <a:latin typeface="Footlight MT Light" pitchFamily="18" charset="0"/>
              </a:rPr>
              <a:t> </a:t>
            </a:r>
            <a:r>
              <a:rPr lang="en-US" sz="2400" dirty="0" err="1" smtClean="0">
                <a:latin typeface="Footlight MT Light" pitchFamily="18" charset="0"/>
              </a:rPr>
              <a:t>waktu</a:t>
            </a:r>
            <a:r>
              <a:rPr lang="en-US" sz="2400" dirty="0" smtClean="0">
                <a:latin typeface="Footlight MT Light" pitchFamily="18" charset="0"/>
              </a:rPr>
              <a:t> </a:t>
            </a:r>
            <a:r>
              <a:rPr lang="en-US" sz="2400" dirty="0" err="1" smtClean="0">
                <a:latin typeface="Footlight MT Light" pitchFamily="18" charset="0"/>
              </a:rPr>
              <a:t>konsumen</a:t>
            </a:r>
            <a:r>
              <a:rPr lang="en-US" sz="2400" dirty="0" smtClean="0">
                <a:latin typeface="Footlight MT Light" pitchFamily="18" charset="0"/>
              </a:rPr>
              <a:t> </a:t>
            </a:r>
            <a:r>
              <a:rPr lang="en-US" sz="2400" dirty="0" err="1" smtClean="0">
                <a:latin typeface="Footlight MT Light" pitchFamily="18" charset="0"/>
              </a:rPr>
              <a:t>disebut</a:t>
            </a:r>
            <a:r>
              <a:rPr lang="en-US" sz="2400" dirty="0" smtClean="0">
                <a:latin typeface="Footlight MT Light" pitchFamily="18" charset="0"/>
              </a:rPr>
              <a:t> </a:t>
            </a:r>
            <a:r>
              <a:rPr lang="en-US" sz="2400" dirty="0" err="1" smtClean="0">
                <a:latin typeface="Footlight MT Light" pitchFamily="18" charset="0"/>
              </a:rPr>
              <a:t>barang</a:t>
            </a:r>
            <a:r>
              <a:rPr lang="en-US" sz="2400" dirty="0" smtClean="0">
                <a:latin typeface="Footlight MT Light" pitchFamily="18" charset="0"/>
              </a:rPr>
              <a:t> </a:t>
            </a:r>
            <a:r>
              <a:rPr lang="en-US" sz="2400" dirty="0" err="1" smtClean="0">
                <a:latin typeface="Footlight MT Light" pitchFamily="18" charset="0"/>
              </a:rPr>
              <a:t>waktu</a:t>
            </a:r>
            <a:r>
              <a:rPr lang="en-US" sz="2400" dirty="0" smtClean="0">
                <a:latin typeface="Footlight MT Light" pitchFamily="18" charset="0"/>
              </a:rPr>
              <a:t> (</a:t>
            </a:r>
            <a:r>
              <a:rPr lang="en-US" sz="2400" i="1" dirty="0" smtClean="0">
                <a:latin typeface="Footlight MT Light" pitchFamily="18" charset="0"/>
              </a:rPr>
              <a:t>time goods</a:t>
            </a:r>
            <a:r>
              <a:rPr lang="en-US" sz="2400" dirty="0" smtClean="0">
                <a:latin typeface="Footlight MT Light" pitchFamily="18" charset="0"/>
              </a:rPr>
              <a:t>)</a:t>
            </a:r>
          </a:p>
          <a:p>
            <a:pPr eaLnBrk="1" hangingPunct="1">
              <a:lnSpc>
                <a:spcPct val="150000"/>
              </a:lnSpc>
              <a:spcBef>
                <a:spcPts val="0"/>
              </a:spcBef>
              <a:buClr>
                <a:srgbClr val="003300"/>
              </a:buClr>
              <a:buFont typeface="Wingdings" pitchFamily="2" charset="2"/>
              <a:buChar char="§"/>
              <a:defRPr/>
            </a:pPr>
            <a:r>
              <a:rPr lang="en-US" sz="2400" dirty="0" err="1" smtClean="0">
                <a:latin typeface="Footlight MT Light" pitchFamily="18" charset="0"/>
              </a:rPr>
              <a:t>Barang</a:t>
            </a:r>
            <a:r>
              <a:rPr lang="en-US" sz="2400" dirty="0" smtClean="0">
                <a:latin typeface="Footlight MT Light" pitchFamily="18" charset="0"/>
              </a:rPr>
              <a:t> yang </a:t>
            </a:r>
            <a:r>
              <a:rPr lang="en-US" sz="2400" dirty="0" err="1" smtClean="0">
                <a:latin typeface="Footlight MT Light" pitchFamily="18" charset="0"/>
              </a:rPr>
              <a:t>menggunakan</a:t>
            </a:r>
            <a:r>
              <a:rPr lang="en-US" sz="2400" dirty="0" smtClean="0">
                <a:latin typeface="Footlight MT Light" pitchFamily="18" charset="0"/>
              </a:rPr>
              <a:t> </a:t>
            </a:r>
            <a:r>
              <a:rPr lang="en-US" sz="2400" dirty="0" err="1" smtClean="0">
                <a:latin typeface="Footlight MT Light" pitchFamily="18" charset="0"/>
              </a:rPr>
              <a:t>waktu</a:t>
            </a:r>
            <a:endParaRPr lang="en-US" sz="2400" dirty="0" smtClean="0">
              <a:latin typeface="Footlight MT Light" pitchFamily="18" charset="0"/>
            </a:endParaRPr>
          </a:p>
          <a:p>
            <a:pPr eaLnBrk="1" hangingPunct="1">
              <a:lnSpc>
                <a:spcPct val="150000"/>
              </a:lnSpc>
              <a:spcBef>
                <a:spcPts val="0"/>
              </a:spcBef>
              <a:buClr>
                <a:srgbClr val="003300"/>
              </a:buClr>
              <a:buFont typeface="Wingdings" pitchFamily="2" charset="2"/>
              <a:buNone/>
              <a:defRPr/>
            </a:pPr>
            <a:r>
              <a:rPr lang="en-US" sz="2400" dirty="0" smtClean="0">
                <a:latin typeface="Footlight MT Light" pitchFamily="18" charset="0"/>
              </a:rPr>
              <a:t>    </a:t>
            </a:r>
            <a:r>
              <a:rPr lang="en-US" sz="2400" dirty="0" err="1" smtClean="0">
                <a:latin typeface="Footlight MT Light" pitchFamily="18" charset="0"/>
              </a:rPr>
              <a:t>Produk</a:t>
            </a:r>
            <a:r>
              <a:rPr lang="en-US" sz="2400" dirty="0" smtClean="0">
                <a:latin typeface="Footlight MT Light" pitchFamily="18" charset="0"/>
              </a:rPr>
              <a:t> yang </a:t>
            </a:r>
            <a:r>
              <a:rPr lang="en-US" sz="2400" dirty="0" err="1" smtClean="0">
                <a:latin typeface="Footlight MT Light" pitchFamily="18" charset="0"/>
              </a:rPr>
              <a:t>memerlukan</a:t>
            </a:r>
            <a:r>
              <a:rPr lang="en-US" sz="2400" dirty="0" smtClean="0">
                <a:latin typeface="Footlight MT Light" pitchFamily="18" charset="0"/>
              </a:rPr>
              <a:t> </a:t>
            </a:r>
            <a:r>
              <a:rPr lang="en-US" sz="2400" dirty="0" err="1" smtClean="0">
                <a:latin typeface="Footlight MT Light" pitchFamily="18" charset="0"/>
              </a:rPr>
              <a:t>pemakaian</a:t>
            </a:r>
            <a:r>
              <a:rPr lang="en-US" sz="2400" dirty="0" smtClean="0">
                <a:latin typeface="Footlight MT Light" pitchFamily="18" charset="0"/>
              </a:rPr>
              <a:t> </a:t>
            </a:r>
            <a:r>
              <a:rPr lang="en-US" sz="2400" dirty="0" err="1" smtClean="0">
                <a:latin typeface="Footlight MT Light" pitchFamily="18" charset="0"/>
              </a:rPr>
              <a:t>waktu</a:t>
            </a:r>
            <a:r>
              <a:rPr lang="en-US" sz="2400" dirty="0" smtClean="0">
                <a:latin typeface="Footlight MT Light" pitchFamily="18" charset="0"/>
              </a:rPr>
              <a:t> </a:t>
            </a:r>
            <a:r>
              <a:rPr lang="en-US" sz="2400" dirty="0" err="1" smtClean="0">
                <a:latin typeface="Footlight MT Light" pitchFamily="18" charset="0"/>
              </a:rPr>
              <a:t>dalam</a:t>
            </a:r>
            <a:r>
              <a:rPr lang="en-US" sz="2400" dirty="0" smtClean="0">
                <a:latin typeface="Footlight MT Light" pitchFamily="18" charset="0"/>
              </a:rPr>
              <a:t>  </a:t>
            </a:r>
            <a:r>
              <a:rPr lang="en-US" sz="2400" dirty="0" err="1" smtClean="0">
                <a:latin typeface="Footlight MT Light" pitchFamily="18" charset="0"/>
              </a:rPr>
              <a:t>mengkonsumsinya</a:t>
            </a:r>
            <a:r>
              <a:rPr lang="en-US" sz="2400" dirty="0" smtClean="0">
                <a:latin typeface="Footlight MT Light" pitchFamily="18" charset="0"/>
              </a:rPr>
              <a:t>. </a:t>
            </a:r>
          </a:p>
          <a:p>
            <a:pPr eaLnBrk="1" hangingPunct="1">
              <a:lnSpc>
                <a:spcPct val="150000"/>
              </a:lnSpc>
              <a:spcBef>
                <a:spcPts val="0"/>
              </a:spcBef>
              <a:buClr>
                <a:srgbClr val="003300"/>
              </a:buClr>
              <a:buFont typeface="Wingdings" pitchFamily="2" charset="2"/>
              <a:buNone/>
              <a:defRPr/>
            </a:pPr>
            <a:r>
              <a:rPr lang="en-US" sz="2400" dirty="0" smtClean="0">
                <a:latin typeface="Footlight MT Light" pitchFamily="18" charset="0"/>
              </a:rPr>
              <a:t>    </a:t>
            </a:r>
            <a:r>
              <a:rPr lang="en-US" sz="2400" dirty="0" err="1" smtClean="0">
                <a:latin typeface="Footlight MT Light" pitchFamily="18" charset="0"/>
              </a:rPr>
              <a:t>Contoh</a:t>
            </a:r>
            <a:r>
              <a:rPr lang="en-US" sz="2400" dirty="0" smtClean="0">
                <a:latin typeface="Footlight MT Light" pitchFamily="18" charset="0"/>
              </a:rPr>
              <a:t>: </a:t>
            </a:r>
            <a:r>
              <a:rPr lang="en-US" sz="2400" dirty="0" err="1" smtClean="0">
                <a:latin typeface="Footlight MT Light" pitchFamily="18" charset="0"/>
              </a:rPr>
              <a:t>menonton</a:t>
            </a:r>
            <a:r>
              <a:rPr lang="en-US" sz="2400" dirty="0" smtClean="0">
                <a:latin typeface="Footlight MT Light" pitchFamily="18" charset="0"/>
              </a:rPr>
              <a:t> TV, </a:t>
            </a:r>
            <a:r>
              <a:rPr lang="en-US" sz="2400" dirty="0" err="1" smtClean="0">
                <a:latin typeface="Footlight MT Light" pitchFamily="18" charset="0"/>
              </a:rPr>
              <a:t>memancing</a:t>
            </a:r>
            <a:r>
              <a:rPr lang="en-US" sz="2400" dirty="0" smtClean="0">
                <a:latin typeface="Footlight MT Light" pitchFamily="18" charset="0"/>
              </a:rPr>
              <a:t>, </a:t>
            </a:r>
            <a:r>
              <a:rPr lang="en-US" sz="2400" dirty="0" err="1" smtClean="0">
                <a:latin typeface="Footlight MT Light" pitchFamily="18" charset="0"/>
              </a:rPr>
              <a:t>sepakbola</a:t>
            </a:r>
            <a:r>
              <a:rPr lang="en-US" sz="2400" dirty="0" smtClean="0">
                <a:latin typeface="Footlight MT Light" pitchFamily="18" charset="0"/>
              </a:rPr>
              <a:t> (</a:t>
            </a:r>
            <a:r>
              <a:rPr lang="en-US" sz="2400" dirty="0" err="1" smtClean="0">
                <a:latin typeface="Footlight MT Light" pitchFamily="18" charset="0"/>
              </a:rPr>
              <a:t>waktu</a:t>
            </a:r>
            <a:r>
              <a:rPr lang="en-US" sz="2400" dirty="0" smtClean="0">
                <a:latin typeface="Footlight MT Light" pitchFamily="18" charset="0"/>
              </a:rPr>
              <a:t> </a:t>
            </a:r>
            <a:r>
              <a:rPr lang="en-US" sz="2400" dirty="0" err="1" smtClean="0">
                <a:latin typeface="Footlight MT Light" pitchFamily="18" charset="0"/>
              </a:rPr>
              <a:t>senggang</a:t>
            </a:r>
            <a:r>
              <a:rPr lang="en-US" sz="2400" dirty="0" smtClean="0">
                <a:latin typeface="Footlight MT Light" pitchFamily="18" charset="0"/>
              </a:rPr>
              <a:t>), </a:t>
            </a:r>
            <a:r>
              <a:rPr lang="en-US" sz="2400" dirty="0" err="1" smtClean="0">
                <a:latin typeface="Footlight MT Light" pitchFamily="18" charset="0"/>
              </a:rPr>
              <a:t>tidur</a:t>
            </a:r>
            <a:r>
              <a:rPr lang="en-US" sz="2400" dirty="0" smtClean="0">
                <a:latin typeface="Footlight MT Light" pitchFamily="18" charset="0"/>
              </a:rPr>
              <a:t>, </a:t>
            </a:r>
            <a:r>
              <a:rPr lang="en-US" sz="2400" dirty="0" err="1" smtClean="0">
                <a:latin typeface="Footlight MT Light" pitchFamily="18" charset="0"/>
              </a:rPr>
              <a:t>perawatan</a:t>
            </a:r>
            <a:r>
              <a:rPr lang="en-US" sz="2400" dirty="0" smtClean="0">
                <a:latin typeface="Footlight MT Light" pitchFamily="18" charset="0"/>
              </a:rPr>
              <a:t> </a:t>
            </a:r>
            <a:r>
              <a:rPr lang="en-US" sz="2400" dirty="0" err="1" smtClean="0">
                <a:latin typeface="Footlight MT Light" pitchFamily="18" charset="0"/>
              </a:rPr>
              <a:t>pribadi</a:t>
            </a:r>
            <a:r>
              <a:rPr lang="en-US" sz="2400" dirty="0" smtClean="0">
                <a:latin typeface="Footlight MT Light" pitchFamily="18" charset="0"/>
              </a:rPr>
              <a:t>, </a:t>
            </a:r>
            <a:r>
              <a:rPr lang="en-US" sz="2400" dirty="0" err="1" smtClean="0">
                <a:latin typeface="Footlight MT Light" pitchFamily="18" charset="0"/>
              </a:rPr>
              <a:t>pulang</a:t>
            </a:r>
            <a:r>
              <a:rPr lang="en-US" sz="2400" dirty="0" smtClean="0">
                <a:latin typeface="Footlight MT Light" pitchFamily="18" charset="0"/>
              </a:rPr>
              <a:t> </a:t>
            </a:r>
            <a:r>
              <a:rPr lang="en-US" sz="2400" dirty="0" err="1" smtClean="0">
                <a:latin typeface="Footlight MT Light" pitchFamily="18" charset="0"/>
              </a:rPr>
              <a:t>pergi</a:t>
            </a:r>
            <a:r>
              <a:rPr lang="en-US" sz="2400" dirty="0" smtClean="0">
                <a:latin typeface="Footlight MT Light" pitchFamily="18" charset="0"/>
              </a:rPr>
              <a:t>, </a:t>
            </a:r>
            <a:r>
              <a:rPr lang="en-US" sz="2400" dirty="0" err="1" smtClean="0">
                <a:latin typeface="Footlight MT Light" pitchFamily="18" charset="0"/>
              </a:rPr>
              <a:t>belajar</a:t>
            </a:r>
            <a:r>
              <a:rPr lang="en-US" sz="2400" dirty="0" smtClean="0">
                <a:latin typeface="Footlight MT Light" pitchFamily="18" charset="0"/>
              </a:rPr>
              <a:t> (</a:t>
            </a:r>
            <a:r>
              <a:rPr lang="en-US" sz="2400" dirty="0" err="1" smtClean="0">
                <a:latin typeface="Footlight MT Light" pitchFamily="18" charset="0"/>
              </a:rPr>
              <a:t>waktu</a:t>
            </a:r>
            <a:r>
              <a:rPr lang="en-US" sz="2400" dirty="0" smtClean="0">
                <a:latin typeface="Footlight MT Light" pitchFamily="18" charset="0"/>
              </a:rPr>
              <a:t> </a:t>
            </a:r>
            <a:r>
              <a:rPr lang="en-US" sz="2400" dirty="0" err="1" smtClean="0">
                <a:latin typeface="Footlight MT Light" pitchFamily="18" charset="0"/>
              </a:rPr>
              <a:t>wajib</a:t>
            </a:r>
            <a:r>
              <a:rPr lang="en-US" sz="2400" dirty="0" smtClean="0">
                <a:latin typeface="Footlight MT Light" pitchFamily="18" charset="0"/>
              </a:rPr>
              <a:t>)</a:t>
            </a:r>
          </a:p>
          <a:p>
            <a:pPr eaLnBrk="1" hangingPunct="1">
              <a:lnSpc>
                <a:spcPct val="150000"/>
              </a:lnSpc>
              <a:spcBef>
                <a:spcPts val="0"/>
              </a:spcBef>
              <a:buClr>
                <a:srgbClr val="003300"/>
              </a:buClr>
              <a:buFont typeface="Wingdings" pitchFamily="2" charset="2"/>
              <a:buChar char="§"/>
              <a:defRPr/>
            </a:pPr>
            <a:r>
              <a:rPr lang="en-US" sz="2400" dirty="0" err="1" smtClean="0">
                <a:latin typeface="Footlight MT Light" pitchFamily="18" charset="0"/>
              </a:rPr>
              <a:t>Barang</a:t>
            </a:r>
            <a:r>
              <a:rPr lang="en-US" sz="2400" dirty="0" smtClean="0">
                <a:latin typeface="Footlight MT Light" pitchFamily="18" charset="0"/>
              </a:rPr>
              <a:t> </a:t>
            </a:r>
            <a:r>
              <a:rPr lang="en-US" sz="2400" dirty="0" err="1" smtClean="0">
                <a:latin typeface="Footlight MT Light" pitchFamily="18" charset="0"/>
              </a:rPr>
              <a:t>penghemat</a:t>
            </a:r>
            <a:r>
              <a:rPr lang="en-US" sz="2400" dirty="0" smtClean="0">
                <a:latin typeface="Footlight MT Light" pitchFamily="18" charset="0"/>
              </a:rPr>
              <a:t> </a:t>
            </a:r>
            <a:r>
              <a:rPr lang="en-US" sz="2400" dirty="0" err="1" smtClean="0">
                <a:latin typeface="Footlight MT Light" pitchFamily="18" charset="0"/>
              </a:rPr>
              <a:t>waktu</a:t>
            </a:r>
            <a:endParaRPr lang="en-US" sz="2400" dirty="0" smtClean="0">
              <a:latin typeface="Footlight MT Light" pitchFamily="18" charset="0"/>
            </a:endParaRPr>
          </a:p>
          <a:p>
            <a:pPr eaLnBrk="1" hangingPunct="1">
              <a:lnSpc>
                <a:spcPct val="150000"/>
              </a:lnSpc>
              <a:spcBef>
                <a:spcPts val="0"/>
              </a:spcBef>
              <a:buClr>
                <a:srgbClr val="003300"/>
              </a:buClr>
              <a:buFont typeface="Wingdings" pitchFamily="2" charset="2"/>
              <a:buNone/>
              <a:defRPr/>
            </a:pPr>
            <a:r>
              <a:rPr lang="en-US" sz="2400" dirty="0" smtClean="0">
                <a:latin typeface="Footlight MT Light" pitchFamily="18" charset="0"/>
              </a:rPr>
              <a:t>    </a:t>
            </a:r>
            <a:r>
              <a:rPr lang="en-US" sz="2400" dirty="0" err="1" smtClean="0">
                <a:latin typeface="Footlight MT Light" pitchFamily="18" charset="0"/>
              </a:rPr>
              <a:t>Produk</a:t>
            </a:r>
            <a:r>
              <a:rPr lang="en-US" sz="2400" dirty="0" smtClean="0">
                <a:latin typeface="Footlight MT Light" pitchFamily="18" charset="0"/>
              </a:rPr>
              <a:t> yang </a:t>
            </a:r>
            <a:r>
              <a:rPr lang="en-US" sz="2400" dirty="0" err="1" smtClean="0">
                <a:latin typeface="Footlight MT Light" pitchFamily="18" charset="0"/>
              </a:rPr>
              <a:t>menghemat</a:t>
            </a:r>
            <a:r>
              <a:rPr lang="en-US" sz="2400" dirty="0" smtClean="0">
                <a:latin typeface="Footlight MT Light" pitchFamily="18" charset="0"/>
              </a:rPr>
              <a:t> </a:t>
            </a:r>
            <a:r>
              <a:rPr lang="en-US" sz="2400" dirty="0" err="1" smtClean="0">
                <a:latin typeface="Footlight MT Light" pitchFamily="18" charset="0"/>
              </a:rPr>
              <a:t>waktu</a:t>
            </a:r>
            <a:r>
              <a:rPr lang="en-US" sz="2400" dirty="0" smtClean="0">
                <a:latin typeface="Footlight MT Light" pitchFamily="18" charset="0"/>
              </a:rPr>
              <a:t> </a:t>
            </a:r>
            <a:r>
              <a:rPr lang="en-US" sz="2400" dirty="0" err="1" smtClean="0">
                <a:latin typeface="Footlight MT Light" pitchFamily="18" charset="0"/>
              </a:rPr>
              <a:t>memungkinkan</a:t>
            </a:r>
            <a:r>
              <a:rPr lang="en-US" sz="2400" dirty="0" smtClean="0">
                <a:latin typeface="Footlight MT Light" pitchFamily="18" charset="0"/>
              </a:rPr>
              <a:t> </a:t>
            </a:r>
            <a:r>
              <a:rPr lang="en-US" sz="2400" dirty="0" err="1" smtClean="0">
                <a:latin typeface="Footlight MT Light" pitchFamily="18" charset="0"/>
              </a:rPr>
              <a:t>konsumen</a:t>
            </a:r>
            <a:r>
              <a:rPr lang="en-US" sz="2400" dirty="0" smtClean="0">
                <a:latin typeface="Footlight MT Light" pitchFamily="18" charset="0"/>
              </a:rPr>
              <a:t> </a:t>
            </a:r>
            <a:r>
              <a:rPr lang="en-US" sz="2400" dirty="0" err="1" smtClean="0">
                <a:latin typeface="Footlight MT Light" pitchFamily="18" charset="0"/>
              </a:rPr>
              <a:t>meningkatkan</a:t>
            </a:r>
            <a:r>
              <a:rPr lang="en-US" sz="2400" dirty="0" smtClean="0">
                <a:latin typeface="Footlight MT Light" pitchFamily="18" charset="0"/>
              </a:rPr>
              <a:t> </a:t>
            </a:r>
            <a:r>
              <a:rPr lang="en-US" sz="2400" dirty="0" err="1" smtClean="0">
                <a:latin typeface="Footlight MT Light" pitchFamily="18" charset="0"/>
              </a:rPr>
              <a:t>waktu</a:t>
            </a:r>
            <a:r>
              <a:rPr lang="en-US" sz="2400" dirty="0" smtClean="0">
                <a:latin typeface="Footlight MT Light" pitchFamily="18" charset="0"/>
              </a:rPr>
              <a:t> </a:t>
            </a:r>
            <a:r>
              <a:rPr lang="en-US" sz="2400" dirty="0" err="1" smtClean="0">
                <a:latin typeface="Footlight MT Light" pitchFamily="18" charset="0"/>
              </a:rPr>
              <a:t>leluasa</a:t>
            </a:r>
            <a:r>
              <a:rPr lang="en-US" sz="2400" dirty="0" smtClean="0">
                <a:latin typeface="Footlight MT Light" pitchFamily="18" charset="0"/>
              </a:rPr>
              <a:t> </a:t>
            </a:r>
            <a:r>
              <a:rPr lang="en-US" sz="2400" dirty="0" err="1" smtClean="0">
                <a:latin typeface="Footlight MT Light" pitchFamily="18" charset="0"/>
              </a:rPr>
              <a:t>mereka</a:t>
            </a:r>
            <a:r>
              <a:rPr lang="en-US" sz="2400" dirty="0" smtClean="0">
                <a:latin typeface="Footlight MT Light" pitchFamily="18" charset="0"/>
              </a:rPr>
              <a:t>.  </a:t>
            </a:r>
          </a:p>
          <a:p>
            <a:pPr eaLnBrk="1" hangingPunct="1">
              <a:lnSpc>
                <a:spcPct val="150000"/>
              </a:lnSpc>
              <a:spcBef>
                <a:spcPts val="0"/>
              </a:spcBef>
              <a:buClr>
                <a:srgbClr val="003300"/>
              </a:buClr>
              <a:buFont typeface="Wingdings" pitchFamily="2" charset="2"/>
              <a:buNone/>
              <a:defRPr/>
            </a:pPr>
            <a:r>
              <a:rPr lang="en-US" sz="2400" dirty="0" smtClean="0">
                <a:latin typeface="Footlight MT Light" pitchFamily="18" charset="0"/>
              </a:rPr>
              <a:t>    </a:t>
            </a:r>
            <a:r>
              <a:rPr lang="en-US" sz="2400" dirty="0" err="1" smtClean="0">
                <a:latin typeface="Footlight MT Light" pitchFamily="18" charset="0"/>
              </a:rPr>
              <a:t>Contoh</a:t>
            </a:r>
            <a:r>
              <a:rPr lang="en-US" sz="2400" dirty="0" smtClean="0">
                <a:latin typeface="Footlight MT Light" pitchFamily="18" charset="0"/>
              </a:rPr>
              <a:t>: </a:t>
            </a:r>
            <a:r>
              <a:rPr lang="en-US" sz="2400" dirty="0" err="1" smtClean="0">
                <a:latin typeface="Footlight MT Light" pitchFamily="18" charset="0"/>
              </a:rPr>
              <a:t>mesin</a:t>
            </a:r>
            <a:r>
              <a:rPr lang="en-US" sz="2400" dirty="0" smtClean="0">
                <a:latin typeface="Footlight MT Light" pitchFamily="18" charset="0"/>
              </a:rPr>
              <a:t> </a:t>
            </a:r>
            <a:r>
              <a:rPr lang="en-US" sz="2400" dirty="0" err="1" smtClean="0">
                <a:latin typeface="Footlight MT Light" pitchFamily="18" charset="0"/>
              </a:rPr>
              <a:t>cuci</a:t>
            </a:r>
            <a:r>
              <a:rPr lang="en-US" sz="2400" dirty="0" smtClean="0">
                <a:latin typeface="Footlight MT Light" pitchFamily="18" charset="0"/>
              </a:rPr>
              <a:t>, </a:t>
            </a:r>
            <a:r>
              <a:rPr lang="en-US" sz="2400" dirty="0" err="1" smtClean="0">
                <a:latin typeface="Footlight MT Light" pitchFamily="18" charset="0"/>
              </a:rPr>
              <a:t>pemotong</a:t>
            </a:r>
            <a:r>
              <a:rPr lang="en-US" sz="2400" dirty="0" smtClean="0">
                <a:latin typeface="Footlight MT Light" pitchFamily="18" charset="0"/>
              </a:rPr>
              <a:t> </a:t>
            </a:r>
            <a:r>
              <a:rPr lang="en-US" sz="2400" dirty="0" err="1" smtClean="0">
                <a:latin typeface="Footlight MT Light" pitchFamily="18" charset="0"/>
              </a:rPr>
              <a:t>rumput</a:t>
            </a:r>
            <a:r>
              <a:rPr lang="en-US" sz="2400" dirty="0" smtClean="0">
                <a:latin typeface="Footlight MT Light" pitchFamily="18" charset="0"/>
              </a:rPr>
              <a:t>, fast food</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457200" y="274638"/>
            <a:ext cx="8229600" cy="582612"/>
          </a:xfrm>
        </p:spPr>
        <p:txBody>
          <a:bodyPr/>
          <a:lstStyle/>
          <a:p>
            <a:pPr eaLnBrk="1" hangingPunct="1"/>
            <a:r>
              <a:rPr lang="en-US" sz="3200" smtClean="0">
                <a:latin typeface="Bernard MT Condensed" pitchFamily="18" charset="0"/>
              </a:rPr>
              <a:t>Sumber daya Kognitif - Perhatian</a:t>
            </a:r>
            <a:endParaRPr lang="en-US" sz="3200" smtClean="0"/>
          </a:p>
        </p:txBody>
      </p:sp>
      <p:sp>
        <p:nvSpPr>
          <p:cNvPr id="83971" name="Content Placeholder 2"/>
          <p:cNvSpPr>
            <a:spLocks noGrp="1"/>
          </p:cNvSpPr>
          <p:nvPr>
            <p:ph idx="1"/>
          </p:nvPr>
        </p:nvSpPr>
        <p:spPr>
          <a:xfrm>
            <a:off x="214313" y="714375"/>
            <a:ext cx="8715375" cy="5126038"/>
          </a:xfrm>
        </p:spPr>
        <p:txBody>
          <a:bodyPr/>
          <a:lstStyle/>
          <a:p>
            <a:pPr algn="just" eaLnBrk="1" hangingPunct="1">
              <a:lnSpc>
                <a:spcPct val="150000"/>
              </a:lnSpc>
              <a:spcBef>
                <a:spcPct val="0"/>
              </a:spcBef>
              <a:buClr>
                <a:srgbClr val="FF0066"/>
              </a:buClr>
              <a:buFont typeface="Wingdings" pitchFamily="2" charset="2"/>
              <a:buChar char="q"/>
            </a:pPr>
            <a:r>
              <a:rPr lang="en-US" sz="2400" smtClean="0">
                <a:latin typeface="Footlight MT Light" pitchFamily="18" charset="0"/>
              </a:rPr>
              <a:t>Sumber daya kognitif menggambarkan kapasitas mental yang tersedia untuk menjalankan pelbagai kegiatan pengolahan informasi.</a:t>
            </a:r>
          </a:p>
          <a:p>
            <a:pPr algn="just" eaLnBrk="1" hangingPunct="1">
              <a:lnSpc>
                <a:spcPct val="150000"/>
              </a:lnSpc>
              <a:spcBef>
                <a:spcPct val="0"/>
              </a:spcBef>
              <a:buClr>
                <a:srgbClr val="FF0066"/>
              </a:buClr>
              <a:buFont typeface="Wingdings" pitchFamily="2" charset="2"/>
              <a:buChar char="q"/>
            </a:pPr>
            <a:r>
              <a:rPr lang="en-US" sz="2400" smtClean="0">
                <a:latin typeface="Footlight MT Light" pitchFamily="18" charset="0"/>
              </a:rPr>
              <a:t>Alokasi kapasitas kognitif dikenal sebagai perhatian (</a:t>
            </a:r>
            <a:r>
              <a:rPr lang="en-US" sz="2400" i="1" smtClean="0">
                <a:latin typeface="Footlight MT Light" pitchFamily="18" charset="0"/>
              </a:rPr>
              <a:t>attention</a:t>
            </a:r>
            <a:r>
              <a:rPr lang="en-US" sz="2400" smtClean="0">
                <a:latin typeface="Footlight MT Light" pitchFamily="18" charset="0"/>
              </a:rPr>
              <a:t>).</a:t>
            </a:r>
          </a:p>
          <a:p>
            <a:pPr algn="just" eaLnBrk="1" hangingPunct="1">
              <a:lnSpc>
                <a:spcPct val="150000"/>
              </a:lnSpc>
              <a:spcBef>
                <a:spcPct val="0"/>
              </a:spcBef>
              <a:buClr>
                <a:srgbClr val="FF0066"/>
              </a:buClr>
              <a:buFont typeface="Wingdings" pitchFamily="2" charset="2"/>
              <a:buNone/>
            </a:pPr>
            <a:r>
              <a:rPr lang="en-US" sz="2400" smtClean="0">
                <a:latin typeface="Footlight MT Light" pitchFamily="18" charset="0"/>
              </a:rPr>
              <a:t>    Perhatian terdiri dari dua dimensi:</a:t>
            </a:r>
          </a:p>
          <a:p>
            <a:pPr algn="just" eaLnBrk="1" hangingPunct="1">
              <a:lnSpc>
                <a:spcPct val="150000"/>
              </a:lnSpc>
              <a:spcBef>
                <a:spcPct val="0"/>
              </a:spcBef>
              <a:buClr>
                <a:srgbClr val="FF0066"/>
              </a:buClr>
              <a:buFont typeface="Wingdings" pitchFamily="2" charset="2"/>
              <a:buNone/>
            </a:pPr>
            <a:r>
              <a:rPr lang="en-US" sz="2400" smtClean="0">
                <a:latin typeface="Footlight MT Light" pitchFamily="18" charset="0"/>
              </a:rPr>
              <a:t>    - Arahan (</a:t>
            </a:r>
            <a:r>
              <a:rPr lang="en-US" sz="2400" i="1" smtClean="0">
                <a:latin typeface="Footlight MT Light" pitchFamily="18" charset="0"/>
              </a:rPr>
              <a:t>direction</a:t>
            </a:r>
            <a:r>
              <a:rPr lang="en-US" sz="2400" smtClean="0">
                <a:latin typeface="Footlight MT Light" pitchFamily="18" charset="0"/>
              </a:rPr>
              <a:t>) menggambarkan fokus perhatian</a:t>
            </a:r>
          </a:p>
          <a:p>
            <a:pPr algn="just" eaLnBrk="1" hangingPunct="1">
              <a:lnSpc>
                <a:spcPct val="150000"/>
              </a:lnSpc>
              <a:spcBef>
                <a:spcPct val="0"/>
              </a:spcBef>
              <a:buClr>
                <a:srgbClr val="FF0066"/>
              </a:buClr>
              <a:buFont typeface="Wingdings" pitchFamily="2" charset="2"/>
              <a:buNone/>
            </a:pPr>
            <a:r>
              <a:rPr lang="en-US" sz="2400" smtClean="0">
                <a:latin typeface="Footlight MT Light" pitchFamily="18" charset="0"/>
              </a:rPr>
              <a:t>    - Intensitas mengacu pada jumlah kapasitas yang difokuskan pada arahan tertentu.</a:t>
            </a:r>
          </a:p>
          <a:p>
            <a:pPr algn="just" eaLnBrk="1" hangingPunct="1">
              <a:lnSpc>
                <a:spcPct val="150000"/>
              </a:lnSpc>
              <a:spcBef>
                <a:spcPct val="0"/>
              </a:spcBef>
              <a:buClr>
                <a:srgbClr val="FF0066"/>
              </a:buClr>
              <a:buFont typeface="Wingdings" pitchFamily="2" charset="2"/>
              <a:buNone/>
            </a:pPr>
            <a:r>
              <a:rPr lang="en-US" sz="2400" smtClean="0">
                <a:latin typeface="Footlight MT Light" pitchFamily="18" charset="0"/>
              </a:rPr>
              <a:t>    Karena kapasitas tersebut terbatas, orang harus selektif dalam apa yg mereka perhatikan dan berapa banyak perhatian dialokasikan selama pengolahan informasi.</a:t>
            </a:r>
          </a:p>
          <a:p>
            <a:pPr algn="just" eaLnBrk="1" hangingPunct="1">
              <a:lnSpc>
                <a:spcPct val="150000"/>
              </a:lnSpc>
              <a:spcBef>
                <a:spcPct val="0"/>
              </a:spcBef>
              <a:buClr>
                <a:srgbClr val="FF0066"/>
              </a:buClr>
              <a:buFont typeface="Wingdings" pitchFamily="2" charset="2"/>
              <a:buNone/>
            </a:pPr>
            <a:endParaRPr lang="en-US" smtClean="0">
              <a:latin typeface="Footlight MT Light"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457200" y="71438"/>
            <a:ext cx="8229600" cy="725487"/>
          </a:xfrm>
        </p:spPr>
        <p:txBody>
          <a:bodyPr/>
          <a:lstStyle/>
          <a:p>
            <a:pPr eaLnBrk="1" hangingPunct="1"/>
            <a:r>
              <a:rPr lang="en-US" sz="3600" smtClean="0">
                <a:latin typeface="Gloucester MT Extra Condensed" pitchFamily="18" charset="0"/>
              </a:rPr>
              <a:t>SUMBER DAYA KONSUMEN </a:t>
            </a:r>
            <a:r>
              <a:rPr lang="en-US" sz="3600" smtClean="0">
                <a:latin typeface="Chiller" pitchFamily="82" charset="0"/>
              </a:rPr>
              <a:t>dan</a:t>
            </a:r>
            <a:r>
              <a:rPr lang="en-US" sz="3600" smtClean="0">
                <a:latin typeface="Gloucester MT Extra Condensed" pitchFamily="18" charset="0"/>
              </a:rPr>
              <a:t> PENGETAHUAN</a:t>
            </a:r>
          </a:p>
        </p:txBody>
      </p:sp>
      <p:sp>
        <p:nvSpPr>
          <p:cNvPr id="84995" name="Content Placeholder 2"/>
          <p:cNvSpPr>
            <a:spLocks noGrp="1"/>
          </p:cNvSpPr>
          <p:nvPr>
            <p:ph idx="1"/>
          </p:nvPr>
        </p:nvSpPr>
        <p:spPr>
          <a:xfrm>
            <a:off x="357188" y="857250"/>
            <a:ext cx="8408987" cy="4495800"/>
          </a:xfrm>
        </p:spPr>
        <p:txBody>
          <a:bodyPr/>
          <a:lstStyle/>
          <a:p>
            <a:pPr marL="514350" indent="-514350" algn="just" eaLnBrk="1" hangingPunct="1">
              <a:lnSpc>
                <a:spcPct val="150000"/>
              </a:lnSpc>
              <a:spcBef>
                <a:spcPct val="0"/>
              </a:spcBef>
              <a:buFont typeface="Wingdings" pitchFamily="2" charset="2"/>
              <a:buNone/>
            </a:pPr>
            <a:r>
              <a:rPr lang="en-US" sz="3600" smtClean="0">
                <a:latin typeface="Chiller" pitchFamily="82" charset="0"/>
              </a:rPr>
              <a:t>Arti pengetahuan</a:t>
            </a:r>
          </a:p>
          <a:p>
            <a:pPr marL="514350" indent="-514350" algn="just" eaLnBrk="1" hangingPunct="1">
              <a:lnSpc>
                <a:spcPct val="150000"/>
              </a:lnSpc>
              <a:spcBef>
                <a:spcPct val="0"/>
              </a:spcBef>
              <a:buFont typeface="Wingdings" pitchFamily="2" charset="2"/>
              <a:buChar char="§"/>
            </a:pPr>
            <a:r>
              <a:rPr lang="en-US" sz="2400" smtClean="0"/>
              <a:t>Pengetahuan konsumen akan mempengaruhi keputusan pembelian.</a:t>
            </a:r>
          </a:p>
          <a:p>
            <a:pPr marL="514350" indent="-514350" algn="just" eaLnBrk="1" hangingPunct="1">
              <a:lnSpc>
                <a:spcPct val="150000"/>
              </a:lnSpc>
              <a:spcBef>
                <a:spcPct val="0"/>
              </a:spcBef>
              <a:buFont typeface="Wingdings" pitchFamily="2" charset="2"/>
              <a:buChar char="§"/>
            </a:pPr>
            <a:r>
              <a:rPr lang="en-US" sz="2400" smtClean="0"/>
              <a:t>Apa yang dibeli, berapa banyak yang dibeli, dimana membeli dan kapan membeli akan tergantung kepada pengetahuan konsumen tentang hal-hal tersebut.</a:t>
            </a:r>
          </a:p>
          <a:p>
            <a:pPr marL="514350" indent="-514350" algn="just" eaLnBrk="1" hangingPunct="1">
              <a:lnSpc>
                <a:spcPct val="150000"/>
              </a:lnSpc>
              <a:spcBef>
                <a:spcPct val="0"/>
              </a:spcBef>
              <a:buFont typeface="Wingdings" pitchFamily="2" charset="2"/>
              <a:buChar char="§"/>
            </a:pPr>
            <a:r>
              <a:rPr lang="en-US" sz="2400" smtClean="0"/>
              <a:t>PENGETAHUAN KONSUMEN </a:t>
            </a:r>
            <a:r>
              <a:rPr lang="en-US" sz="2400" i="1" smtClean="0"/>
              <a:t>adalah</a:t>
            </a:r>
            <a:r>
              <a:rPr lang="en-US" sz="2400" smtClean="0"/>
              <a:t>  Semua informasi yang dimiliki konsumen mengenai berbagai macam produk, serta pengetahuan lainnya yang terkait dan informasi yang berhubungan dengan fungsinya sebagai konsumen.</a:t>
            </a:r>
          </a:p>
          <a:p>
            <a:pPr marL="514350" indent="-514350" algn="just" eaLnBrk="1" hangingPunct="1">
              <a:lnSpc>
                <a:spcPct val="150000"/>
              </a:lnSpc>
              <a:spcBef>
                <a:spcPct val="0"/>
              </a:spcBef>
              <a:buFont typeface="Wingdings" pitchFamily="2" charset="2"/>
              <a:buNone/>
            </a:pPr>
            <a:endParaRPr lang="en-US" sz="200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r>
              <a:rPr lang="en-US" sz="2800" smtClean="0">
                <a:latin typeface="Harrington" pitchFamily="82" charset="0"/>
              </a:rPr>
              <a:t>Pengetahuan Konsumen terbagi menjadi 3, yaitu: </a:t>
            </a:r>
          </a:p>
        </p:txBody>
      </p:sp>
      <p:sp>
        <p:nvSpPr>
          <p:cNvPr id="86019" name="Content Placeholder 2"/>
          <p:cNvSpPr>
            <a:spLocks noGrp="1"/>
          </p:cNvSpPr>
          <p:nvPr>
            <p:ph idx="1"/>
          </p:nvPr>
        </p:nvSpPr>
        <p:spPr>
          <a:xfrm>
            <a:off x="612775" y="2071688"/>
            <a:ext cx="8153400" cy="4024312"/>
          </a:xfrm>
        </p:spPr>
        <p:txBody>
          <a:bodyPr/>
          <a:lstStyle/>
          <a:p>
            <a:pPr eaLnBrk="1" hangingPunct="1">
              <a:buFont typeface="Wingdings" pitchFamily="2" charset="2"/>
              <a:buChar char="Ø"/>
            </a:pPr>
            <a:r>
              <a:rPr lang="en-US" smtClean="0">
                <a:latin typeface="Century" pitchFamily="18" charset="0"/>
              </a:rPr>
              <a:t>Pengetahuan  produk</a:t>
            </a:r>
          </a:p>
          <a:p>
            <a:pPr eaLnBrk="1" hangingPunct="1">
              <a:buFont typeface="Wingdings" pitchFamily="2" charset="2"/>
              <a:buChar char="Ø"/>
            </a:pPr>
            <a:r>
              <a:rPr lang="en-US" smtClean="0">
                <a:latin typeface="Century" pitchFamily="18" charset="0"/>
              </a:rPr>
              <a:t>Pengetahuan  pembelian</a:t>
            </a:r>
          </a:p>
          <a:p>
            <a:pPr eaLnBrk="1" hangingPunct="1">
              <a:buFont typeface="Wingdings" pitchFamily="2" charset="2"/>
              <a:buChar char="Ø"/>
            </a:pPr>
            <a:r>
              <a:rPr lang="en-US" smtClean="0">
                <a:latin typeface="Century" pitchFamily="18" charset="0"/>
              </a:rPr>
              <a:t>Pengetahuan  pemakaian</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457200" y="274638"/>
            <a:ext cx="8229600" cy="511175"/>
          </a:xfrm>
        </p:spPr>
        <p:txBody>
          <a:bodyPr/>
          <a:lstStyle/>
          <a:p>
            <a:pPr eaLnBrk="1" hangingPunct="1"/>
            <a:r>
              <a:rPr lang="en-US" sz="3600" smtClean="0"/>
              <a:t>Pengetahuan Produk</a:t>
            </a:r>
          </a:p>
        </p:txBody>
      </p:sp>
      <p:sp>
        <p:nvSpPr>
          <p:cNvPr id="87043" name="Content Placeholder 2"/>
          <p:cNvSpPr>
            <a:spLocks noGrp="1"/>
          </p:cNvSpPr>
          <p:nvPr>
            <p:ph idx="1"/>
          </p:nvPr>
        </p:nvSpPr>
        <p:spPr>
          <a:xfrm>
            <a:off x="457200" y="785813"/>
            <a:ext cx="8229600" cy="4911725"/>
          </a:xfrm>
        </p:spPr>
        <p:txBody>
          <a:bodyPr/>
          <a:lstStyle/>
          <a:p>
            <a:pPr marL="319088" indent="-319088" algn="just" eaLnBrk="1" hangingPunct="1">
              <a:lnSpc>
                <a:spcPct val="170000"/>
              </a:lnSpc>
              <a:spcBef>
                <a:spcPct val="0"/>
              </a:spcBef>
              <a:buFont typeface="Wingdings" pitchFamily="2" charset="2"/>
              <a:buBlip>
                <a:blip r:embed="rId2"/>
              </a:buBlip>
            </a:pPr>
            <a:r>
              <a:rPr lang="en-US" sz="2000" smtClean="0">
                <a:latin typeface="Century Schoolbook" pitchFamily="18" charset="0"/>
              </a:rPr>
              <a:t>Pengetahuan produk adalah kumpulan berbagai macam informasi mengenai produk.</a:t>
            </a:r>
          </a:p>
          <a:p>
            <a:pPr marL="319088" indent="-319088" algn="just" eaLnBrk="1" hangingPunct="1">
              <a:lnSpc>
                <a:spcPct val="170000"/>
              </a:lnSpc>
              <a:spcBef>
                <a:spcPct val="0"/>
              </a:spcBef>
              <a:buFont typeface="Wingdings" pitchFamily="2" charset="2"/>
              <a:buBlip>
                <a:blip r:embed="rId2"/>
              </a:buBlip>
            </a:pPr>
            <a:r>
              <a:rPr lang="en-US" sz="2000" smtClean="0">
                <a:latin typeface="Century Schoolbook" pitchFamily="18" charset="0"/>
              </a:rPr>
              <a:t>Pengetahuan ini meliputi kategori produk, merek, terminologi produk, atribut atau fitur produk, harga produk dan kepercayaan mengenai produk.</a:t>
            </a:r>
          </a:p>
          <a:p>
            <a:pPr marL="319088" indent="-319088" algn="just" eaLnBrk="1" hangingPunct="1">
              <a:lnSpc>
                <a:spcPct val="170000"/>
              </a:lnSpc>
              <a:spcBef>
                <a:spcPct val="0"/>
              </a:spcBef>
              <a:buFont typeface="Wingdings" pitchFamily="2" charset="2"/>
              <a:buNone/>
            </a:pPr>
            <a:endParaRPr lang="en-US" sz="2000" smtClean="0">
              <a:latin typeface="Harrington" pitchFamily="82" charset="0"/>
            </a:endParaRPr>
          </a:p>
          <a:p>
            <a:pPr marL="319088" indent="-319088" algn="just" eaLnBrk="1" hangingPunct="1">
              <a:lnSpc>
                <a:spcPct val="170000"/>
              </a:lnSpc>
              <a:spcBef>
                <a:spcPct val="0"/>
              </a:spcBef>
              <a:buFont typeface="Wingdings" pitchFamily="2" charset="2"/>
              <a:buNone/>
            </a:pPr>
            <a:r>
              <a:rPr lang="en-US" sz="2000" smtClean="0">
                <a:latin typeface="Harrington" pitchFamily="82" charset="0"/>
              </a:rPr>
              <a:t>Jenis Pengetahuan Produk:</a:t>
            </a:r>
          </a:p>
          <a:p>
            <a:pPr marL="319088" indent="-319088" algn="just" eaLnBrk="1" hangingPunct="1">
              <a:lnSpc>
                <a:spcPct val="170000"/>
              </a:lnSpc>
              <a:spcBef>
                <a:spcPct val="0"/>
              </a:spcBef>
              <a:buFont typeface="Wingdings" pitchFamily="2" charset="2"/>
              <a:buChar char="Ø"/>
            </a:pPr>
            <a:r>
              <a:rPr lang="en-US" sz="2000" smtClean="0">
                <a:latin typeface="Cambria" pitchFamily="18" charset="0"/>
              </a:rPr>
              <a:t>Pengetahuan tentang karakteristik/atribut produk</a:t>
            </a:r>
          </a:p>
          <a:p>
            <a:pPr marL="319088" indent="-319088" algn="just" eaLnBrk="1" hangingPunct="1">
              <a:lnSpc>
                <a:spcPct val="170000"/>
              </a:lnSpc>
              <a:spcBef>
                <a:spcPct val="0"/>
              </a:spcBef>
              <a:buFont typeface="Wingdings" pitchFamily="2" charset="2"/>
              <a:buChar char="Ø"/>
            </a:pPr>
            <a:r>
              <a:rPr lang="en-US" sz="2000" smtClean="0">
                <a:latin typeface="Cambria" pitchFamily="18" charset="0"/>
              </a:rPr>
              <a:t>Pengetahuan tentang manfaat produk</a:t>
            </a:r>
          </a:p>
          <a:p>
            <a:pPr marL="319088" indent="-319088" algn="just" eaLnBrk="1" hangingPunct="1">
              <a:lnSpc>
                <a:spcPct val="170000"/>
              </a:lnSpc>
              <a:spcBef>
                <a:spcPct val="0"/>
              </a:spcBef>
              <a:buFont typeface="Wingdings" pitchFamily="2" charset="2"/>
              <a:buChar char="Ø"/>
            </a:pPr>
            <a:r>
              <a:rPr lang="en-US" sz="2000" smtClean="0">
                <a:latin typeface="Cambria" pitchFamily="18" charset="0"/>
              </a:rPr>
              <a:t>Pengetahuan tentang kepuasan yang diberikan produk kepada konsumen.</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Content Placeholder 2"/>
          <p:cNvSpPr>
            <a:spLocks noGrp="1"/>
          </p:cNvSpPr>
          <p:nvPr>
            <p:ph idx="1"/>
          </p:nvPr>
        </p:nvSpPr>
        <p:spPr>
          <a:xfrm>
            <a:off x="457200" y="500063"/>
            <a:ext cx="8229600" cy="5626100"/>
          </a:xfrm>
        </p:spPr>
        <p:txBody>
          <a:bodyPr/>
          <a:lstStyle/>
          <a:p>
            <a:pPr algn="just" eaLnBrk="1" hangingPunct="1">
              <a:lnSpc>
                <a:spcPct val="150000"/>
              </a:lnSpc>
              <a:spcBef>
                <a:spcPct val="0"/>
              </a:spcBef>
              <a:buFont typeface="Wingdings" pitchFamily="2" charset="2"/>
              <a:buNone/>
            </a:pPr>
            <a:r>
              <a:rPr lang="en-US" sz="2200" smtClean="0">
                <a:latin typeface="Berlin Sans FB" pitchFamily="34" charset="0"/>
              </a:rPr>
              <a:t>Pengetahuan  Atribut  Produk</a:t>
            </a:r>
          </a:p>
          <a:p>
            <a:pPr algn="just" eaLnBrk="1" hangingPunct="1">
              <a:lnSpc>
                <a:spcPct val="150000"/>
              </a:lnSpc>
              <a:spcBef>
                <a:spcPct val="0"/>
              </a:spcBef>
              <a:buFont typeface="Wingdings" pitchFamily="2" charset="2"/>
              <a:buChar char="§"/>
            </a:pPr>
            <a:r>
              <a:rPr lang="en-US" sz="2200" smtClean="0">
                <a:latin typeface="Footlight MT Light" pitchFamily="18" charset="0"/>
              </a:rPr>
              <a:t>Seorang konsumen akan melihat suatu produk berdasarkan kepada karakteristik atau ciri atau atribut dari produk tersebut.</a:t>
            </a:r>
          </a:p>
          <a:p>
            <a:pPr algn="just" eaLnBrk="1" hangingPunct="1">
              <a:lnSpc>
                <a:spcPct val="150000"/>
              </a:lnSpc>
              <a:spcBef>
                <a:spcPct val="0"/>
              </a:spcBef>
              <a:buFont typeface="Wingdings" pitchFamily="2" charset="2"/>
              <a:buChar char="§"/>
            </a:pPr>
            <a:r>
              <a:rPr lang="en-US" sz="2200" smtClean="0">
                <a:latin typeface="Footlight MT Light" pitchFamily="18" charset="0"/>
              </a:rPr>
              <a:t>Setiap konsumen mungkin memiliki kemampuan yang berbeda dalam menyebutkan karaktersitik/atribut dari suatu produk. Hal ini disebabkan perbedaan pengetahuan yang dimilikinya.</a:t>
            </a:r>
          </a:p>
          <a:p>
            <a:pPr algn="just" eaLnBrk="1" hangingPunct="1">
              <a:lnSpc>
                <a:spcPct val="150000"/>
              </a:lnSpc>
              <a:spcBef>
                <a:spcPct val="0"/>
              </a:spcBef>
              <a:buFont typeface="Wingdings" pitchFamily="2" charset="2"/>
              <a:buChar char="§"/>
            </a:pPr>
            <a:r>
              <a:rPr lang="en-US" sz="2200" smtClean="0">
                <a:latin typeface="Footlight MT Light" pitchFamily="18" charset="0"/>
              </a:rPr>
              <a:t>Pengetahuan mengenai atribut tersebut akan mempengaruhi pengambilan keputusan konsumen.</a:t>
            </a:r>
          </a:p>
          <a:p>
            <a:pPr algn="just" eaLnBrk="1" hangingPunct="1">
              <a:lnSpc>
                <a:spcPct val="150000"/>
              </a:lnSpc>
              <a:spcBef>
                <a:spcPct val="0"/>
              </a:spcBef>
              <a:buFont typeface="Wingdings" pitchFamily="2" charset="2"/>
              <a:buChar char="§"/>
            </a:pPr>
            <a:r>
              <a:rPr lang="en-US" sz="2200" smtClean="0">
                <a:latin typeface="Footlight MT Light" pitchFamily="18" charset="0"/>
              </a:rPr>
              <a:t>Pengetahuan yang lebih banyak akan memudahkan konsumen dalam memilih  produk yang akan dibelinya.</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8472488" cy="5768975"/>
          </a:xfrm>
        </p:spPr>
        <p:txBody>
          <a:bodyPr rtlCol="0">
            <a:noAutofit/>
          </a:bodyPr>
          <a:lstStyle/>
          <a:p>
            <a:pPr marL="320040" indent="-320040" algn="just" eaLnBrk="1" fontAlgn="auto" hangingPunct="1">
              <a:lnSpc>
                <a:spcPct val="150000"/>
              </a:lnSpc>
              <a:spcBef>
                <a:spcPts val="0"/>
              </a:spcBef>
              <a:spcAft>
                <a:spcPts val="0"/>
              </a:spcAft>
              <a:buFont typeface="Wingdings"/>
              <a:buNone/>
              <a:defRPr/>
            </a:pPr>
            <a:r>
              <a:rPr lang="en-US" sz="2200" dirty="0" err="1" smtClean="0">
                <a:latin typeface="Berlin Sans FB" pitchFamily="34" charset="0"/>
              </a:rPr>
              <a:t>Pengetahuan</a:t>
            </a:r>
            <a:r>
              <a:rPr lang="en-US" sz="2200" dirty="0" smtClean="0">
                <a:latin typeface="Berlin Sans FB" pitchFamily="34" charset="0"/>
              </a:rPr>
              <a:t>  </a:t>
            </a:r>
            <a:r>
              <a:rPr lang="en-US" sz="2200" dirty="0" err="1" smtClean="0">
                <a:latin typeface="Berlin Sans FB" pitchFamily="34" charset="0"/>
              </a:rPr>
              <a:t>Manfaat</a:t>
            </a:r>
            <a:r>
              <a:rPr lang="en-US" sz="2200" dirty="0" smtClean="0">
                <a:latin typeface="Berlin Sans FB" pitchFamily="34" charset="0"/>
              </a:rPr>
              <a:t>  </a:t>
            </a:r>
            <a:r>
              <a:rPr lang="en-US" sz="2200" dirty="0" err="1" smtClean="0">
                <a:latin typeface="Berlin Sans FB" pitchFamily="34" charset="0"/>
              </a:rPr>
              <a:t>Produk</a:t>
            </a:r>
            <a:endParaRPr lang="en-US" sz="2200" dirty="0" smtClean="0">
              <a:latin typeface="Berlin Sans FB" pitchFamily="34" charset="0"/>
            </a:endParaRPr>
          </a:p>
          <a:p>
            <a:pPr marL="320040" indent="-320040" algn="just" eaLnBrk="1" fontAlgn="auto" hangingPunct="1">
              <a:lnSpc>
                <a:spcPct val="150000"/>
              </a:lnSpc>
              <a:spcBef>
                <a:spcPts val="0"/>
              </a:spcBef>
              <a:spcAft>
                <a:spcPts val="0"/>
              </a:spcAft>
              <a:buFont typeface="Courier New" pitchFamily="49" charset="0"/>
              <a:buChar char="o"/>
              <a:defRPr/>
            </a:pPr>
            <a:r>
              <a:rPr lang="en-US" sz="2200" dirty="0" err="1" smtClean="0">
                <a:latin typeface="Footlight MT Light" pitchFamily="18" charset="0"/>
              </a:rPr>
              <a:t>Seorang</a:t>
            </a:r>
            <a:r>
              <a:rPr lang="en-US" sz="2200" dirty="0" smtClean="0">
                <a:latin typeface="Footlight MT Light" pitchFamily="18" charset="0"/>
              </a:rPr>
              <a:t> </a:t>
            </a:r>
            <a:r>
              <a:rPr lang="en-US" sz="2200" dirty="0" err="1" smtClean="0">
                <a:latin typeface="Footlight MT Light" pitchFamily="18" charset="0"/>
              </a:rPr>
              <a:t>konsumen</a:t>
            </a:r>
            <a:r>
              <a:rPr lang="en-US" sz="2200" dirty="0" smtClean="0">
                <a:latin typeface="Footlight MT Light" pitchFamily="18" charset="0"/>
              </a:rPr>
              <a:t> </a:t>
            </a:r>
            <a:r>
              <a:rPr lang="en-US" sz="2200" dirty="0" err="1" smtClean="0">
                <a:latin typeface="Footlight MT Light" pitchFamily="18" charset="0"/>
              </a:rPr>
              <a:t>mengkonsumsi</a:t>
            </a:r>
            <a:r>
              <a:rPr lang="en-US" sz="2200" dirty="0" smtClean="0">
                <a:latin typeface="Footlight MT Light" pitchFamily="18" charset="0"/>
              </a:rPr>
              <a:t> </a:t>
            </a:r>
            <a:r>
              <a:rPr lang="en-US" sz="2200" dirty="0" err="1" smtClean="0">
                <a:latin typeface="Footlight MT Light" pitchFamily="18" charset="0"/>
              </a:rPr>
              <a:t>sayuran</a:t>
            </a:r>
            <a:r>
              <a:rPr lang="en-US" sz="2200" dirty="0" smtClean="0">
                <a:latin typeface="Footlight MT Light" pitchFamily="18" charset="0"/>
              </a:rPr>
              <a:t> </a:t>
            </a:r>
            <a:r>
              <a:rPr lang="en-US" sz="2200" dirty="0" err="1" smtClean="0">
                <a:latin typeface="Footlight MT Light" pitchFamily="18" charset="0"/>
              </a:rPr>
              <a:t>dan</a:t>
            </a:r>
            <a:r>
              <a:rPr lang="en-US" sz="2200" dirty="0" smtClean="0">
                <a:latin typeface="Footlight MT Light" pitchFamily="18" charset="0"/>
              </a:rPr>
              <a:t> </a:t>
            </a:r>
            <a:r>
              <a:rPr lang="en-US" sz="2200" dirty="0" err="1" smtClean="0">
                <a:latin typeface="Footlight MT Light" pitchFamily="18" charset="0"/>
              </a:rPr>
              <a:t>buah-buahan</a:t>
            </a:r>
            <a:r>
              <a:rPr lang="en-US" sz="2200" dirty="0" smtClean="0">
                <a:latin typeface="Footlight MT Light" pitchFamily="18" charset="0"/>
              </a:rPr>
              <a:t> </a:t>
            </a:r>
            <a:r>
              <a:rPr lang="en-US" sz="2200" dirty="0" err="1" smtClean="0">
                <a:latin typeface="Footlight MT Light" pitchFamily="18" charset="0"/>
              </a:rPr>
              <a:t>karena</a:t>
            </a:r>
            <a:r>
              <a:rPr lang="en-US" sz="2200" dirty="0" smtClean="0">
                <a:latin typeface="Footlight MT Light" pitchFamily="18" charset="0"/>
              </a:rPr>
              <a:t> </a:t>
            </a:r>
            <a:r>
              <a:rPr lang="en-US" sz="2200" dirty="0" err="1" smtClean="0">
                <a:latin typeface="Footlight MT Light" pitchFamily="18" charset="0"/>
              </a:rPr>
              <a:t>mengetahui</a:t>
            </a:r>
            <a:r>
              <a:rPr lang="en-US" sz="2200" dirty="0" smtClean="0">
                <a:latin typeface="Footlight MT Light" pitchFamily="18" charset="0"/>
              </a:rPr>
              <a:t> </a:t>
            </a:r>
            <a:r>
              <a:rPr lang="en-US" sz="2200" dirty="0" err="1" smtClean="0">
                <a:latin typeface="Footlight MT Light" pitchFamily="18" charset="0"/>
              </a:rPr>
              <a:t>manfaat</a:t>
            </a:r>
            <a:r>
              <a:rPr lang="en-US" sz="2200" dirty="0" smtClean="0">
                <a:latin typeface="Footlight MT Light" pitchFamily="18" charset="0"/>
              </a:rPr>
              <a:t> </a:t>
            </a:r>
            <a:r>
              <a:rPr lang="en-US" sz="2200" dirty="0" err="1" smtClean="0">
                <a:latin typeface="Footlight MT Light" pitchFamily="18" charset="0"/>
              </a:rPr>
              <a:t>produk</a:t>
            </a:r>
            <a:r>
              <a:rPr lang="en-US" sz="2200" dirty="0" smtClean="0">
                <a:latin typeface="Footlight MT Light" pitchFamily="18" charset="0"/>
              </a:rPr>
              <a:t> </a:t>
            </a:r>
            <a:r>
              <a:rPr lang="en-US" sz="2200" dirty="0" err="1" smtClean="0">
                <a:latin typeface="Footlight MT Light" pitchFamily="18" charset="0"/>
              </a:rPr>
              <a:t>tersebut</a:t>
            </a:r>
            <a:r>
              <a:rPr lang="en-US" sz="2200" dirty="0" smtClean="0">
                <a:latin typeface="Footlight MT Light" pitchFamily="18" charset="0"/>
              </a:rPr>
              <a:t> </a:t>
            </a:r>
            <a:r>
              <a:rPr lang="en-US" sz="2200" dirty="0" err="1" smtClean="0">
                <a:latin typeface="Footlight MT Light" pitchFamily="18" charset="0"/>
              </a:rPr>
              <a:t>bagi</a:t>
            </a:r>
            <a:r>
              <a:rPr lang="en-US" sz="2200" dirty="0" smtClean="0">
                <a:latin typeface="Footlight MT Light" pitchFamily="18" charset="0"/>
              </a:rPr>
              <a:t> </a:t>
            </a:r>
            <a:r>
              <a:rPr lang="en-US" sz="2200" dirty="0" err="1" smtClean="0">
                <a:latin typeface="Footlight MT Light" pitchFamily="18" charset="0"/>
              </a:rPr>
              <a:t>kesehatan</a:t>
            </a:r>
            <a:r>
              <a:rPr lang="en-US" sz="2200" dirty="0" smtClean="0">
                <a:latin typeface="Footlight MT Light" pitchFamily="18" charset="0"/>
              </a:rPr>
              <a:t> </a:t>
            </a:r>
            <a:r>
              <a:rPr lang="en-US" sz="2200" dirty="0" err="1" smtClean="0">
                <a:latin typeface="Footlight MT Light" pitchFamily="18" charset="0"/>
              </a:rPr>
              <a:t>tubuhnya</a:t>
            </a:r>
            <a:r>
              <a:rPr lang="en-US" sz="2200" dirty="0" smtClean="0">
                <a:latin typeface="Footlight MT Light" pitchFamily="18" charset="0"/>
              </a:rPr>
              <a:t>. </a:t>
            </a:r>
            <a:r>
              <a:rPr lang="en-US" sz="2200" dirty="0" err="1" smtClean="0">
                <a:latin typeface="Footlight MT Light" pitchFamily="18" charset="0"/>
              </a:rPr>
              <a:t>Manfaat</a:t>
            </a:r>
            <a:r>
              <a:rPr lang="en-US" sz="2200" dirty="0" smtClean="0">
                <a:latin typeface="Footlight MT Light" pitchFamily="18" charset="0"/>
              </a:rPr>
              <a:t> yang </a:t>
            </a:r>
            <a:r>
              <a:rPr lang="en-US" sz="2200" dirty="0" err="1" smtClean="0">
                <a:latin typeface="Footlight MT Light" pitchFamily="18" charset="0"/>
              </a:rPr>
              <a:t>dirasakan</a:t>
            </a:r>
            <a:r>
              <a:rPr lang="en-US" sz="2200" dirty="0" smtClean="0">
                <a:latin typeface="Footlight MT Light" pitchFamily="18" charset="0"/>
              </a:rPr>
              <a:t> </a:t>
            </a:r>
            <a:r>
              <a:rPr lang="en-US" sz="2200" dirty="0" err="1" smtClean="0">
                <a:latin typeface="Footlight MT Light" pitchFamily="18" charset="0"/>
              </a:rPr>
              <a:t>konsumen</a:t>
            </a:r>
            <a:r>
              <a:rPr lang="en-US" sz="2200" dirty="0" smtClean="0">
                <a:latin typeface="Footlight MT Light" pitchFamily="18" charset="0"/>
              </a:rPr>
              <a:t> </a:t>
            </a:r>
            <a:r>
              <a:rPr lang="en-US" sz="2200" dirty="0" err="1" smtClean="0">
                <a:latin typeface="Footlight MT Light" pitchFamily="18" charset="0"/>
              </a:rPr>
              <a:t>setelah</a:t>
            </a:r>
            <a:r>
              <a:rPr lang="en-US" sz="2200" dirty="0" smtClean="0">
                <a:latin typeface="Footlight MT Light" pitchFamily="18" charset="0"/>
              </a:rPr>
              <a:t> </a:t>
            </a:r>
            <a:r>
              <a:rPr lang="en-US" sz="2200" dirty="0" err="1" smtClean="0">
                <a:latin typeface="Footlight MT Light" pitchFamily="18" charset="0"/>
              </a:rPr>
              <a:t>mengkonsumsi</a:t>
            </a:r>
            <a:r>
              <a:rPr lang="en-US" sz="2200" dirty="0" smtClean="0">
                <a:latin typeface="Footlight MT Light" pitchFamily="18" charset="0"/>
              </a:rPr>
              <a:t> </a:t>
            </a:r>
            <a:r>
              <a:rPr lang="en-US" sz="2200" dirty="0" err="1" smtClean="0">
                <a:latin typeface="Footlight MT Light" pitchFamily="18" charset="0"/>
              </a:rPr>
              <a:t>sayuran</a:t>
            </a:r>
            <a:r>
              <a:rPr lang="en-US" sz="2200" dirty="0" smtClean="0">
                <a:latin typeface="Footlight MT Light" pitchFamily="18" charset="0"/>
              </a:rPr>
              <a:t> </a:t>
            </a:r>
            <a:r>
              <a:rPr lang="en-US" sz="2200" dirty="0" err="1" smtClean="0">
                <a:latin typeface="Footlight MT Light" pitchFamily="18" charset="0"/>
              </a:rPr>
              <a:t>dan</a:t>
            </a:r>
            <a:r>
              <a:rPr lang="en-US" sz="2200" dirty="0" smtClean="0">
                <a:latin typeface="Footlight MT Light" pitchFamily="18" charset="0"/>
              </a:rPr>
              <a:t> </a:t>
            </a:r>
            <a:r>
              <a:rPr lang="en-US" sz="2200" dirty="0" err="1" smtClean="0">
                <a:latin typeface="Footlight MT Light" pitchFamily="18" charset="0"/>
              </a:rPr>
              <a:t>buah-buahan</a:t>
            </a:r>
            <a:r>
              <a:rPr lang="en-US" sz="2200" dirty="0" smtClean="0">
                <a:latin typeface="Footlight MT Light" pitchFamily="18" charset="0"/>
              </a:rPr>
              <a:t> </a:t>
            </a:r>
            <a:r>
              <a:rPr lang="en-US" sz="2200" dirty="0" err="1" smtClean="0">
                <a:latin typeface="Footlight MT Light" pitchFamily="18" charset="0"/>
              </a:rPr>
              <a:t>adalah</a:t>
            </a:r>
            <a:r>
              <a:rPr lang="en-US" sz="2200" dirty="0" smtClean="0">
                <a:latin typeface="Footlight MT Light" pitchFamily="18" charset="0"/>
              </a:rPr>
              <a:t> </a:t>
            </a:r>
            <a:r>
              <a:rPr lang="en-US" sz="2200" dirty="0" err="1" smtClean="0">
                <a:latin typeface="Footlight MT Light" pitchFamily="18" charset="0"/>
              </a:rPr>
              <a:t>memperlancar</a:t>
            </a:r>
            <a:r>
              <a:rPr lang="en-US" sz="2200" dirty="0" smtClean="0">
                <a:latin typeface="Footlight MT Light" pitchFamily="18" charset="0"/>
              </a:rPr>
              <a:t> BAB.</a:t>
            </a:r>
          </a:p>
          <a:p>
            <a:pPr marL="320040" indent="-320040" algn="just" eaLnBrk="1" fontAlgn="auto" hangingPunct="1">
              <a:lnSpc>
                <a:spcPct val="150000"/>
              </a:lnSpc>
              <a:spcBef>
                <a:spcPts val="0"/>
              </a:spcBef>
              <a:spcAft>
                <a:spcPts val="0"/>
              </a:spcAft>
              <a:buFont typeface="Courier New" pitchFamily="49" charset="0"/>
              <a:buChar char="o"/>
              <a:defRPr/>
            </a:pPr>
            <a:r>
              <a:rPr lang="en-US" sz="2200" dirty="0" err="1" smtClean="0">
                <a:latin typeface="Footlight MT Light" pitchFamily="18" charset="0"/>
              </a:rPr>
              <a:t>Inilah</a:t>
            </a:r>
            <a:r>
              <a:rPr lang="en-US" sz="2200" dirty="0" smtClean="0">
                <a:latin typeface="Footlight MT Light" pitchFamily="18" charset="0"/>
              </a:rPr>
              <a:t> yang </a:t>
            </a:r>
            <a:r>
              <a:rPr lang="en-US" sz="2200" dirty="0" err="1" smtClean="0">
                <a:latin typeface="Footlight MT Light" pitchFamily="18" charset="0"/>
              </a:rPr>
              <a:t>disebut</a:t>
            </a:r>
            <a:r>
              <a:rPr lang="en-US" sz="2200" dirty="0" smtClean="0">
                <a:latin typeface="Footlight MT Light" pitchFamily="18" charset="0"/>
              </a:rPr>
              <a:t> </a:t>
            </a:r>
            <a:r>
              <a:rPr lang="en-US" sz="2200" dirty="0" err="1" smtClean="0">
                <a:latin typeface="Footlight MT Light" pitchFamily="18" charset="0"/>
              </a:rPr>
              <a:t>sebagai</a:t>
            </a:r>
            <a:r>
              <a:rPr lang="en-US" sz="2200" dirty="0" smtClean="0">
                <a:latin typeface="Footlight MT Light" pitchFamily="18" charset="0"/>
              </a:rPr>
              <a:t> </a:t>
            </a:r>
            <a:r>
              <a:rPr lang="en-US" sz="2200" dirty="0" err="1" smtClean="0">
                <a:latin typeface="Footlight MT Light" pitchFamily="18" charset="0"/>
              </a:rPr>
              <a:t>pengetahuan</a:t>
            </a:r>
            <a:r>
              <a:rPr lang="en-US" sz="2200" dirty="0" smtClean="0">
                <a:latin typeface="Footlight MT Light" pitchFamily="18" charset="0"/>
              </a:rPr>
              <a:t> </a:t>
            </a:r>
            <a:r>
              <a:rPr lang="en-US" sz="2200" dirty="0" err="1" smtClean="0">
                <a:latin typeface="Footlight MT Light" pitchFamily="18" charset="0"/>
              </a:rPr>
              <a:t>tentang</a:t>
            </a:r>
            <a:r>
              <a:rPr lang="en-US" sz="2200" dirty="0" smtClean="0">
                <a:latin typeface="Footlight MT Light" pitchFamily="18" charset="0"/>
              </a:rPr>
              <a:t> </a:t>
            </a:r>
            <a:r>
              <a:rPr lang="en-US" sz="2200" dirty="0" err="1" smtClean="0">
                <a:latin typeface="Footlight MT Light" pitchFamily="18" charset="0"/>
              </a:rPr>
              <a:t>manfaat</a:t>
            </a:r>
            <a:r>
              <a:rPr lang="en-US" sz="2200" dirty="0" smtClean="0">
                <a:latin typeface="Footlight MT Light" pitchFamily="18" charset="0"/>
              </a:rPr>
              <a:t> </a:t>
            </a:r>
            <a:r>
              <a:rPr lang="en-US" sz="2200" dirty="0" err="1" smtClean="0">
                <a:latin typeface="Footlight MT Light" pitchFamily="18" charset="0"/>
              </a:rPr>
              <a:t>produk</a:t>
            </a:r>
            <a:r>
              <a:rPr lang="en-US" sz="2200" dirty="0" smtClean="0">
                <a:latin typeface="Footlight MT Light" pitchFamily="18" charset="0"/>
              </a:rPr>
              <a:t>.</a:t>
            </a:r>
          </a:p>
          <a:p>
            <a:pPr marL="320040" indent="-320040" algn="just" eaLnBrk="1" fontAlgn="auto" hangingPunct="1">
              <a:lnSpc>
                <a:spcPct val="150000"/>
              </a:lnSpc>
              <a:spcBef>
                <a:spcPts val="0"/>
              </a:spcBef>
              <a:spcAft>
                <a:spcPts val="0"/>
              </a:spcAft>
              <a:buFont typeface="Wingdings"/>
              <a:buNone/>
              <a:defRPr/>
            </a:pPr>
            <a:r>
              <a:rPr lang="en-US" sz="2200" dirty="0" err="1" smtClean="0">
                <a:latin typeface="Footlight MT Light" pitchFamily="18" charset="0"/>
              </a:rPr>
              <a:t>Dua</a:t>
            </a:r>
            <a:r>
              <a:rPr lang="en-US" sz="2200" dirty="0" smtClean="0">
                <a:latin typeface="Footlight MT Light" pitchFamily="18" charset="0"/>
              </a:rPr>
              <a:t> </a:t>
            </a:r>
            <a:r>
              <a:rPr lang="en-US" sz="2200" dirty="0" err="1" smtClean="0">
                <a:latin typeface="Footlight MT Light" pitchFamily="18" charset="0"/>
              </a:rPr>
              <a:t>jenis</a:t>
            </a:r>
            <a:r>
              <a:rPr lang="en-US" sz="2200" dirty="0" smtClean="0">
                <a:latin typeface="Footlight MT Light" pitchFamily="18" charset="0"/>
              </a:rPr>
              <a:t> </a:t>
            </a:r>
            <a:r>
              <a:rPr lang="en-US" sz="2200" dirty="0" err="1" smtClean="0">
                <a:latin typeface="Footlight MT Light" pitchFamily="18" charset="0"/>
              </a:rPr>
              <a:t>manfaat</a:t>
            </a:r>
            <a:r>
              <a:rPr lang="en-US" sz="2200" dirty="0" smtClean="0">
                <a:latin typeface="Footlight MT Light" pitchFamily="18" charset="0"/>
              </a:rPr>
              <a:t>:</a:t>
            </a:r>
          </a:p>
          <a:p>
            <a:pPr marL="514350" indent="-514350" algn="just" eaLnBrk="1" fontAlgn="auto" hangingPunct="1">
              <a:lnSpc>
                <a:spcPct val="150000"/>
              </a:lnSpc>
              <a:spcBef>
                <a:spcPts val="0"/>
              </a:spcBef>
              <a:spcAft>
                <a:spcPts val="0"/>
              </a:spcAft>
              <a:buClr>
                <a:srgbClr val="002060"/>
              </a:buClr>
              <a:buFont typeface="+mj-lt"/>
              <a:buAutoNum type="arabicParenR"/>
              <a:defRPr/>
            </a:pPr>
            <a:r>
              <a:rPr lang="en-US" sz="2200" dirty="0" err="1" smtClean="0">
                <a:latin typeface="Harrington" pitchFamily="82" charset="0"/>
              </a:rPr>
              <a:t>Manfaat</a:t>
            </a:r>
            <a:r>
              <a:rPr lang="en-US" sz="2200" dirty="0" smtClean="0">
                <a:latin typeface="Harrington" pitchFamily="82" charset="0"/>
              </a:rPr>
              <a:t> </a:t>
            </a:r>
            <a:r>
              <a:rPr lang="en-US" sz="2200" dirty="0" err="1" smtClean="0">
                <a:latin typeface="Harrington" pitchFamily="82" charset="0"/>
              </a:rPr>
              <a:t>fungsional</a:t>
            </a:r>
            <a:r>
              <a:rPr lang="en-US" sz="2200" dirty="0" smtClean="0">
                <a:latin typeface="Cambria" pitchFamily="18" charset="0"/>
              </a:rPr>
              <a:t>, </a:t>
            </a:r>
            <a:r>
              <a:rPr lang="en-US" sz="2200" dirty="0" err="1" smtClean="0">
                <a:latin typeface="Cambria" pitchFamily="18" charset="0"/>
              </a:rPr>
              <a:t>yaitu</a:t>
            </a:r>
            <a:r>
              <a:rPr lang="en-US" sz="2200" dirty="0" smtClean="0">
                <a:latin typeface="Cambria" pitchFamily="18" charset="0"/>
              </a:rPr>
              <a:t> </a:t>
            </a:r>
            <a:r>
              <a:rPr lang="en-US" sz="2200" dirty="0" err="1" smtClean="0">
                <a:latin typeface="Cambria" pitchFamily="18" charset="0"/>
              </a:rPr>
              <a:t>manfaat</a:t>
            </a:r>
            <a:r>
              <a:rPr lang="en-US" sz="2200" dirty="0" smtClean="0">
                <a:latin typeface="Cambria" pitchFamily="18" charset="0"/>
              </a:rPr>
              <a:t> yang </a:t>
            </a:r>
            <a:r>
              <a:rPr lang="en-US" sz="2200" dirty="0" err="1" smtClean="0">
                <a:latin typeface="Cambria" pitchFamily="18" charset="0"/>
              </a:rPr>
              <a:t>dirasakan</a:t>
            </a:r>
            <a:r>
              <a:rPr lang="en-US" sz="2200" dirty="0" smtClean="0">
                <a:latin typeface="Cambria" pitchFamily="18" charset="0"/>
              </a:rPr>
              <a:t> </a:t>
            </a:r>
            <a:r>
              <a:rPr lang="en-US" sz="2200" dirty="0" err="1" smtClean="0">
                <a:latin typeface="Cambria" pitchFamily="18" charset="0"/>
              </a:rPr>
              <a:t>konsumen</a:t>
            </a:r>
            <a:r>
              <a:rPr lang="en-US" sz="2200" dirty="0" smtClean="0">
                <a:latin typeface="Cambria" pitchFamily="18" charset="0"/>
              </a:rPr>
              <a:t> </a:t>
            </a:r>
            <a:r>
              <a:rPr lang="en-US" sz="2200" dirty="0" err="1" smtClean="0">
                <a:latin typeface="Cambria" pitchFamily="18" charset="0"/>
              </a:rPr>
              <a:t>secara</a:t>
            </a:r>
            <a:r>
              <a:rPr lang="en-US" sz="2200" dirty="0" smtClean="0">
                <a:latin typeface="Cambria" pitchFamily="18" charset="0"/>
              </a:rPr>
              <a:t> </a:t>
            </a:r>
            <a:r>
              <a:rPr lang="en-US" sz="2200" dirty="0" err="1" smtClean="0">
                <a:latin typeface="Cambria" pitchFamily="18" charset="0"/>
              </a:rPr>
              <a:t>fisiologis</a:t>
            </a:r>
            <a:r>
              <a:rPr lang="en-US" sz="2200" dirty="0" smtClean="0">
                <a:latin typeface="Cambria" pitchFamily="18" charset="0"/>
              </a:rPr>
              <a:t>.</a:t>
            </a:r>
          </a:p>
          <a:p>
            <a:pPr marL="514350" indent="-514350" algn="just" eaLnBrk="1" fontAlgn="auto" hangingPunct="1">
              <a:lnSpc>
                <a:spcPct val="150000"/>
              </a:lnSpc>
              <a:spcBef>
                <a:spcPts val="0"/>
              </a:spcBef>
              <a:spcAft>
                <a:spcPts val="0"/>
              </a:spcAft>
              <a:buClr>
                <a:srgbClr val="002060"/>
              </a:buClr>
              <a:buFont typeface="+mj-lt"/>
              <a:buAutoNum type="arabicParenR"/>
              <a:defRPr/>
            </a:pPr>
            <a:r>
              <a:rPr lang="en-US" sz="2200" dirty="0" err="1" smtClean="0">
                <a:latin typeface="Harrington" pitchFamily="82" charset="0"/>
              </a:rPr>
              <a:t>Manfaat</a:t>
            </a:r>
            <a:r>
              <a:rPr lang="en-US" sz="2200" dirty="0" smtClean="0">
                <a:latin typeface="Harrington" pitchFamily="82" charset="0"/>
              </a:rPr>
              <a:t> </a:t>
            </a:r>
            <a:r>
              <a:rPr lang="en-US" sz="2200" dirty="0" err="1" smtClean="0">
                <a:latin typeface="Harrington" pitchFamily="82" charset="0"/>
              </a:rPr>
              <a:t>psikososial</a:t>
            </a:r>
            <a:r>
              <a:rPr lang="en-US" sz="2200" dirty="0" smtClean="0">
                <a:latin typeface="Cambria" pitchFamily="18" charset="0"/>
              </a:rPr>
              <a:t>, </a:t>
            </a:r>
            <a:r>
              <a:rPr lang="en-US" sz="2200" dirty="0" err="1" smtClean="0">
                <a:latin typeface="Cambria" pitchFamily="18" charset="0"/>
              </a:rPr>
              <a:t>yaitu</a:t>
            </a:r>
            <a:r>
              <a:rPr lang="en-US" sz="2200" dirty="0" smtClean="0">
                <a:latin typeface="Cambria" pitchFamily="18" charset="0"/>
              </a:rPr>
              <a:t> </a:t>
            </a:r>
            <a:r>
              <a:rPr lang="en-US" sz="2200" dirty="0" err="1" smtClean="0">
                <a:latin typeface="Cambria" pitchFamily="18" charset="0"/>
              </a:rPr>
              <a:t>aspek</a:t>
            </a:r>
            <a:r>
              <a:rPr lang="en-US" sz="2200" dirty="0" smtClean="0">
                <a:latin typeface="Cambria" pitchFamily="18" charset="0"/>
              </a:rPr>
              <a:t> </a:t>
            </a:r>
            <a:r>
              <a:rPr lang="en-US" sz="2200" dirty="0" err="1" smtClean="0">
                <a:latin typeface="Cambria" pitchFamily="18" charset="0"/>
              </a:rPr>
              <a:t>psikologis</a:t>
            </a:r>
            <a:r>
              <a:rPr lang="en-US" sz="2200" dirty="0" smtClean="0">
                <a:latin typeface="Cambria" pitchFamily="18" charset="0"/>
              </a:rPr>
              <a:t> </a:t>
            </a:r>
            <a:r>
              <a:rPr lang="en-US" sz="2200" dirty="0" err="1" smtClean="0">
                <a:latin typeface="Cambria" pitchFamily="18" charset="0"/>
              </a:rPr>
              <a:t>dan</a:t>
            </a:r>
            <a:r>
              <a:rPr lang="en-US" sz="2200" dirty="0" smtClean="0">
                <a:latin typeface="Cambria" pitchFamily="18" charset="0"/>
              </a:rPr>
              <a:t> </a:t>
            </a:r>
            <a:r>
              <a:rPr lang="en-US" sz="2200" dirty="0" err="1" smtClean="0">
                <a:latin typeface="Cambria" pitchFamily="18" charset="0"/>
              </a:rPr>
              <a:t>aspek</a:t>
            </a:r>
            <a:r>
              <a:rPr lang="en-US" sz="2200" dirty="0" smtClean="0">
                <a:latin typeface="Cambria" pitchFamily="18" charset="0"/>
              </a:rPr>
              <a:t> </a:t>
            </a:r>
            <a:r>
              <a:rPr lang="en-US" sz="2200" dirty="0" err="1" smtClean="0">
                <a:latin typeface="Cambria" pitchFamily="18" charset="0"/>
              </a:rPr>
              <a:t>sosial</a:t>
            </a:r>
            <a:r>
              <a:rPr lang="en-US" sz="2200" dirty="0" smtClean="0">
                <a:latin typeface="Cambria" pitchFamily="18" charset="0"/>
              </a:rPr>
              <a:t> yang </a:t>
            </a:r>
            <a:r>
              <a:rPr lang="en-US" sz="2200" dirty="0" err="1" smtClean="0">
                <a:latin typeface="Cambria" pitchFamily="18" charset="0"/>
              </a:rPr>
              <a:t>dirasakan</a:t>
            </a:r>
            <a:r>
              <a:rPr lang="en-US" sz="2200" dirty="0" smtClean="0">
                <a:latin typeface="Cambria" pitchFamily="18" charset="0"/>
              </a:rPr>
              <a:t> </a:t>
            </a:r>
            <a:r>
              <a:rPr lang="en-US" sz="2200" dirty="0" err="1" smtClean="0">
                <a:latin typeface="Cambria" pitchFamily="18" charset="0"/>
              </a:rPr>
              <a:t>konsumen</a:t>
            </a:r>
            <a:r>
              <a:rPr lang="en-US" sz="2200" dirty="0" smtClean="0">
                <a:latin typeface="Cambria" pitchFamily="18" charset="0"/>
              </a:rPr>
              <a:t> </a:t>
            </a:r>
            <a:r>
              <a:rPr lang="en-US" sz="2200" dirty="0" err="1" smtClean="0">
                <a:latin typeface="Cambria" pitchFamily="18" charset="0"/>
              </a:rPr>
              <a:t>setelah</a:t>
            </a:r>
            <a:r>
              <a:rPr lang="en-US" sz="2200" dirty="0" smtClean="0">
                <a:latin typeface="Cambria" pitchFamily="18" charset="0"/>
              </a:rPr>
              <a:t> </a:t>
            </a:r>
            <a:r>
              <a:rPr lang="en-US" sz="2200" dirty="0" err="1" smtClean="0">
                <a:latin typeface="Cambria" pitchFamily="18" charset="0"/>
              </a:rPr>
              <a:t>mengkonsumsi</a:t>
            </a:r>
            <a:r>
              <a:rPr lang="en-US" sz="2200" dirty="0" smtClean="0">
                <a:latin typeface="Cambria" pitchFamily="18" charset="0"/>
              </a:rPr>
              <a:t> </a:t>
            </a:r>
            <a:r>
              <a:rPr lang="en-US" sz="2200" dirty="0" err="1" smtClean="0">
                <a:latin typeface="Cambria" pitchFamily="18" charset="0"/>
              </a:rPr>
              <a:t>suatu</a:t>
            </a:r>
            <a:r>
              <a:rPr lang="en-US" sz="2200" dirty="0" smtClean="0">
                <a:latin typeface="Cambria" pitchFamily="18" charset="0"/>
              </a:rPr>
              <a:t> </a:t>
            </a:r>
            <a:r>
              <a:rPr lang="en-US" sz="2200" dirty="0" err="1" smtClean="0">
                <a:latin typeface="Cambria" pitchFamily="18" charset="0"/>
              </a:rPr>
              <a:t>produk</a:t>
            </a:r>
            <a:r>
              <a:rPr lang="en-US" sz="2200" dirty="0" smtClean="0">
                <a:latin typeface="Cambria" pitchFamily="18" charset="0"/>
              </a:rPr>
              <a:t>. </a:t>
            </a:r>
          </a:p>
          <a:p>
            <a:pPr marL="320040" indent="-320040" algn="just" eaLnBrk="1" fontAlgn="auto" hangingPunct="1">
              <a:lnSpc>
                <a:spcPct val="150000"/>
              </a:lnSpc>
              <a:spcBef>
                <a:spcPts val="0"/>
              </a:spcBef>
              <a:spcAft>
                <a:spcPts val="0"/>
              </a:spcAft>
              <a:buFont typeface="Courier New" pitchFamily="49" charset="0"/>
              <a:buChar char="o"/>
              <a:defRPr/>
            </a:pPr>
            <a:endParaRPr lang="en-US" sz="2200" dirty="0" smtClean="0">
              <a:latin typeface="Footlight MT Light" pitchFamily="18" charset="0"/>
            </a:endParaRPr>
          </a:p>
          <a:p>
            <a:pPr marL="320040" indent="-320040" algn="just" eaLnBrk="1" fontAlgn="auto" hangingPunct="1">
              <a:lnSpc>
                <a:spcPct val="150000"/>
              </a:lnSpc>
              <a:spcBef>
                <a:spcPts val="0"/>
              </a:spcBef>
              <a:spcAft>
                <a:spcPts val="0"/>
              </a:spcAft>
              <a:buFont typeface="Wingdings"/>
              <a:buChar char=""/>
              <a:defRPr/>
            </a:pPr>
            <a:endParaRPr lang="en-US" sz="22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pPr eaLnBrk="1" hangingPunct="1"/>
            <a:r>
              <a:rPr lang="en-US" sz="3600" smtClean="0"/>
              <a:t>Pengetahuan Pembelian</a:t>
            </a:r>
          </a:p>
        </p:txBody>
      </p:sp>
      <p:sp>
        <p:nvSpPr>
          <p:cNvPr id="90115" name="Content Placeholder 2"/>
          <p:cNvSpPr>
            <a:spLocks noGrp="1"/>
          </p:cNvSpPr>
          <p:nvPr>
            <p:ph idx="1"/>
          </p:nvPr>
        </p:nvSpPr>
        <p:spPr>
          <a:xfrm>
            <a:off x="612775" y="1214438"/>
            <a:ext cx="8153400" cy="4881562"/>
          </a:xfrm>
        </p:spPr>
        <p:txBody>
          <a:bodyPr/>
          <a:lstStyle/>
          <a:p>
            <a:pPr algn="just" eaLnBrk="1" hangingPunct="1">
              <a:lnSpc>
                <a:spcPct val="150000"/>
              </a:lnSpc>
              <a:spcBef>
                <a:spcPct val="0"/>
              </a:spcBef>
              <a:buFont typeface="Wingdings" pitchFamily="2" charset="2"/>
              <a:buBlip>
                <a:blip r:embed="rId2"/>
              </a:buBlip>
            </a:pPr>
            <a:r>
              <a:rPr lang="en-US" sz="2400" smtClean="0">
                <a:latin typeface="Footlight MT Light" pitchFamily="18" charset="0"/>
              </a:rPr>
              <a:t>Pengetahuan pembelian terdiri atas pengetahuan tentang toko, lokasi produk di dalam toko dan penempatan produk yang sebenarnya di dalam toko tersebut.</a:t>
            </a:r>
          </a:p>
          <a:p>
            <a:pPr algn="just" eaLnBrk="1" hangingPunct="1">
              <a:lnSpc>
                <a:spcPct val="150000"/>
              </a:lnSpc>
              <a:spcBef>
                <a:spcPct val="0"/>
              </a:spcBef>
              <a:buFont typeface="Wingdings" pitchFamily="2" charset="2"/>
              <a:buBlip>
                <a:blip r:embed="rId2"/>
              </a:buBlip>
            </a:pPr>
            <a:r>
              <a:rPr lang="en-US" sz="2400" smtClean="0">
                <a:latin typeface="Footlight MT Light" pitchFamily="18" charset="0"/>
              </a:rPr>
              <a:t>Konsumen cenderung lebih senang mengunjungi toko yang sudah dikenalnya untuk berbelanja, karena telah mengetahui dimana letak produk di dalam toko tersebut.</a:t>
            </a:r>
          </a:p>
          <a:p>
            <a:pPr algn="just" eaLnBrk="1" hangingPunct="1">
              <a:lnSpc>
                <a:spcPct val="150000"/>
              </a:lnSpc>
              <a:spcBef>
                <a:spcPct val="0"/>
              </a:spcBef>
              <a:buFont typeface="Wingdings" pitchFamily="2" charset="2"/>
              <a:buBlip>
                <a:blip r:embed="rId2"/>
              </a:buBlip>
            </a:pPr>
            <a:r>
              <a:rPr lang="en-US" sz="2400" smtClean="0">
                <a:latin typeface="Footlight MT Light" pitchFamily="18" charset="0"/>
              </a:rPr>
              <a:t>Hal ini akan memudahkan konsumen untuk berbelanja karena konsumen bisa menghemat waktu dalam mencari lokasi produk.</a:t>
            </a:r>
          </a:p>
        </p:txBody>
      </p:sp>
    </p:spTree>
  </p:cSld>
  <p:clrMapOvr>
    <a:masterClrMapping/>
  </p:clrMapOvr>
  <p:transition>
    <p:wheel spokes="2"/>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Box 4"/>
          <p:cNvSpPr txBox="1">
            <a:spLocks noChangeArrowheads="1"/>
          </p:cNvSpPr>
          <p:nvPr/>
        </p:nvSpPr>
        <p:spPr bwMode="auto">
          <a:xfrm>
            <a:off x="1143000" y="1357313"/>
            <a:ext cx="6643688" cy="1816100"/>
          </a:xfrm>
          <a:prstGeom prst="rect">
            <a:avLst/>
          </a:prstGeom>
          <a:solidFill>
            <a:srgbClr val="FFC000"/>
          </a:solidFill>
          <a:ln w="9525">
            <a:noFill/>
            <a:miter lim="800000"/>
            <a:headEnd/>
            <a:tailEnd/>
          </a:ln>
        </p:spPr>
        <p:txBody>
          <a:bodyPr>
            <a:spAutoFit/>
          </a:bodyPr>
          <a:lstStyle/>
          <a:p>
            <a:pPr algn="ctr" eaLnBrk="0" hangingPunct="0"/>
            <a:endParaRPr lang="en-US" sz="2800">
              <a:latin typeface="Playbill" pitchFamily="82" charset="0"/>
            </a:endParaRPr>
          </a:p>
          <a:p>
            <a:pPr algn="ctr" eaLnBrk="0" hangingPunct="0"/>
            <a:endParaRPr lang="en-US" sz="2800">
              <a:latin typeface="Playbill" pitchFamily="82" charset="0"/>
            </a:endParaRPr>
          </a:p>
          <a:p>
            <a:pPr algn="ctr" eaLnBrk="0" hangingPunct="0"/>
            <a:endParaRPr lang="en-US" sz="2800">
              <a:latin typeface="Playbill" pitchFamily="82" charset="0"/>
            </a:endParaRPr>
          </a:p>
          <a:p>
            <a:pPr algn="ctr" eaLnBrk="0" hangingPunct="0"/>
            <a:endParaRPr lang="en-US" sz="2800">
              <a:latin typeface="Playbill" pitchFamily="82" charset="0"/>
            </a:endParaRPr>
          </a:p>
        </p:txBody>
      </p:sp>
      <p:sp>
        <p:nvSpPr>
          <p:cNvPr id="91139" name="Title 1"/>
          <p:cNvSpPr>
            <a:spLocks noGrp="1"/>
          </p:cNvSpPr>
          <p:nvPr>
            <p:ph type="title"/>
          </p:nvPr>
        </p:nvSpPr>
        <p:spPr>
          <a:xfrm>
            <a:off x="457200" y="274638"/>
            <a:ext cx="8229600" cy="725487"/>
          </a:xfrm>
        </p:spPr>
        <p:txBody>
          <a:bodyPr/>
          <a:lstStyle/>
          <a:p>
            <a:pPr eaLnBrk="1" hangingPunct="1"/>
            <a:r>
              <a:rPr lang="en-US" sz="2800" smtClean="0">
                <a:latin typeface="Chiller" pitchFamily="82" charset="0"/>
              </a:rPr>
              <a:t>Pengetahuan Pembelian</a:t>
            </a:r>
          </a:p>
        </p:txBody>
      </p:sp>
      <p:sp>
        <p:nvSpPr>
          <p:cNvPr id="91140" name="TextBox 3"/>
          <p:cNvSpPr txBox="1">
            <a:spLocks noChangeArrowheads="1"/>
          </p:cNvSpPr>
          <p:nvPr/>
        </p:nvSpPr>
        <p:spPr bwMode="auto">
          <a:xfrm>
            <a:off x="3571875" y="1143000"/>
            <a:ext cx="2000250" cy="523875"/>
          </a:xfrm>
          <a:prstGeom prst="rect">
            <a:avLst/>
          </a:prstGeom>
          <a:solidFill>
            <a:srgbClr val="FF0066"/>
          </a:solidFill>
          <a:ln w="9525">
            <a:noFill/>
            <a:miter lim="800000"/>
            <a:headEnd/>
            <a:tailEnd/>
          </a:ln>
        </p:spPr>
        <p:txBody>
          <a:bodyPr>
            <a:spAutoFit/>
          </a:bodyPr>
          <a:lstStyle/>
          <a:p>
            <a:pPr algn="ctr" eaLnBrk="0" hangingPunct="0"/>
            <a:r>
              <a:rPr lang="en-US" sz="2800">
                <a:latin typeface="Playbill" pitchFamily="82" charset="0"/>
              </a:rPr>
              <a:t>Perilaku Membeli</a:t>
            </a:r>
          </a:p>
        </p:txBody>
      </p:sp>
      <p:sp>
        <p:nvSpPr>
          <p:cNvPr id="91141" name="TextBox 6"/>
          <p:cNvSpPr txBox="1">
            <a:spLocks noChangeArrowheads="1"/>
          </p:cNvSpPr>
          <p:nvPr/>
        </p:nvSpPr>
        <p:spPr bwMode="auto">
          <a:xfrm>
            <a:off x="6072188" y="1976438"/>
            <a:ext cx="1643062" cy="523875"/>
          </a:xfrm>
          <a:prstGeom prst="rect">
            <a:avLst/>
          </a:prstGeom>
          <a:solidFill>
            <a:srgbClr val="00B0F0"/>
          </a:solidFill>
          <a:ln w="9525">
            <a:noFill/>
            <a:miter lim="800000"/>
            <a:headEnd/>
            <a:tailEnd/>
          </a:ln>
        </p:spPr>
        <p:txBody>
          <a:bodyPr>
            <a:spAutoFit/>
          </a:bodyPr>
          <a:lstStyle/>
          <a:p>
            <a:pPr algn="ctr" eaLnBrk="0" hangingPunct="0"/>
            <a:r>
              <a:rPr lang="en-US" sz="2800">
                <a:latin typeface="Playbill" pitchFamily="82" charset="0"/>
              </a:rPr>
              <a:t>Transaction</a:t>
            </a:r>
          </a:p>
        </p:txBody>
      </p:sp>
      <p:sp>
        <p:nvSpPr>
          <p:cNvPr id="8" name="Right Arrow 7"/>
          <p:cNvSpPr/>
          <p:nvPr/>
        </p:nvSpPr>
        <p:spPr>
          <a:xfrm>
            <a:off x="3000375" y="2143125"/>
            <a:ext cx="357188" cy="2143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 name="Right Arrow 8"/>
          <p:cNvSpPr/>
          <p:nvPr/>
        </p:nvSpPr>
        <p:spPr>
          <a:xfrm>
            <a:off x="5643563" y="2143125"/>
            <a:ext cx="357187" cy="2143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1144" name="TextBox 12"/>
          <p:cNvSpPr txBox="1">
            <a:spLocks noChangeArrowheads="1"/>
          </p:cNvSpPr>
          <p:nvPr/>
        </p:nvSpPr>
        <p:spPr bwMode="auto">
          <a:xfrm>
            <a:off x="1285875" y="1976438"/>
            <a:ext cx="1571625" cy="523875"/>
          </a:xfrm>
          <a:prstGeom prst="rect">
            <a:avLst/>
          </a:prstGeom>
          <a:solidFill>
            <a:srgbClr val="00B0F0"/>
          </a:solidFill>
          <a:ln w="9525">
            <a:noFill/>
            <a:miter lim="800000"/>
            <a:headEnd/>
            <a:tailEnd/>
          </a:ln>
        </p:spPr>
        <p:txBody>
          <a:bodyPr>
            <a:spAutoFit/>
          </a:bodyPr>
          <a:lstStyle/>
          <a:p>
            <a:pPr algn="ctr" eaLnBrk="0" hangingPunct="0"/>
            <a:r>
              <a:rPr lang="en-US" sz="2800">
                <a:latin typeface="Playbill" pitchFamily="82" charset="0"/>
              </a:rPr>
              <a:t>Store contact</a:t>
            </a:r>
          </a:p>
        </p:txBody>
      </p:sp>
      <p:sp>
        <p:nvSpPr>
          <p:cNvPr id="91145" name="TextBox 14"/>
          <p:cNvSpPr txBox="1">
            <a:spLocks noChangeArrowheads="1"/>
          </p:cNvSpPr>
          <p:nvPr/>
        </p:nvSpPr>
        <p:spPr bwMode="auto">
          <a:xfrm>
            <a:off x="3429000" y="1976438"/>
            <a:ext cx="2000250" cy="523875"/>
          </a:xfrm>
          <a:prstGeom prst="rect">
            <a:avLst/>
          </a:prstGeom>
          <a:solidFill>
            <a:srgbClr val="00B0F0"/>
          </a:solidFill>
          <a:ln w="9525">
            <a:noFill/>
            <a:miter lim="800000"/>
            <a:headEnd/>
            <a:tailEnd/>
          </a:ln>
        </p:spPr>
        <p:txBody>
          <a:bodyPr>
            <a:spAutoFit/>
          </a:bodyPr>
          <a:lstStyle/>
          <a:p>
            <a:pPr algn="ctr" eaLnBrk="0" hangingPunct="0"/>
            <a:r>
              <a:rPr lang="en-US" sz="2800">
                <a:latin typeface="Playbill" pitchFamily="82" charset="0"/>
              </a:rPr>
              <a:t>Product contact</a:t>
            </a:r>
          </a:p>
        </p:txBody>
      </p:sp>
      <p:sp>
        <p:nvSpPr>
          <p:cNvPr id="91146" name="TextBox 15"/>
          <p:cNvSpPr txBox="1">
            <a:spLocks noChangeArrowheads="1"/>
          </p:cNvSpPr>
          <p:nvPr/>
        </p:nvSpPr>
        <p:spPr bwMode="auto">
          <a:xfrm>
            <a:off x="285750" y="3211513"/>
            <a:ext cx="8643938" cy="3646487"/>
          </a:xfrm>
          <a:prstGeom prst="rect">
            <a:avLst/>
          </a:prstGeom>
          <a:noFill/>
          <a:ln w="9525">
            <a:noFill/>
            <a:miter lim="800000"/>
            <a:headEnd/>
            <a:tailEnd/>
          </a:ln>
        </p:spPr>
        <p:txBody>
          <a:bodyPr>
            <a:spAutoFit/>
          </a:bodyPr>
          <a:lstStyle/>
          <a:p>
            <a:pPr algn="just" eaLnBrk="0" hangingPunct="0">
              <a:lnSpc>
                <a:spcPct val="150000"/>
              </a:lnSpc>
            </a:pPr>
            <a:r>
              <a:rPr lang="en-US" sz="2200">
                <a:latin typeface="Playbill" pitchFamily="82" charset="0"/>
              </a:rPr>
              <a:t>Store contact </a:t>
            </a:r>
            <a:r>
              <a:rPr lang="en-US" sz="2200">
                <a:latin typeface="Footlight MT Light" pitchFamily="18" charset="0"/>
              </a:rPr>
              <a:t>meliputi tindakan mencari outlet, pergi ke outlet dan memasuki outlet.</a:t>
            </a:r>
          </a:p>
          <a:p>
            <a:pPr algn="just" eaLnBrk="0" hangingPunct="0">
              <a:lnSpc>
                <a:spcPct val="150000"/>
              </a:lnSpc>
            </a:pPr>
            <a:r>
              <a:rPr lang="en-US" sz="2200">
                <a:latin typeface="Playbill" pitchFamily="82" charset="0"/>
              </a:rPr>
              <a:t>Product contact</a:t>
            </a:r>
            <a:r>
              <a:rPr lang="en-US" sz="2200">
                <a:latin typeface="Footlight MT Light" pitchFamily="18" charset="0"/>
              </a:rPr>
              <a:t>, konsumen akan mencari lokasi produk, mengambil produk tersebut dan membawanya ke kasir.</a:t>
            </a:r>
          </a:p>
          <a:p>
            <a:pPr algn="just" eaLnBrk="0" hangingPunct="0">
              <a:lnSpc>
                <a:spcPct val="150000"/>
              </a:lnSpc>
            </a:pPr>
            <a:r>
              <a:rPr lang="en-US" sz="2200">
                <a:latin typeface="Playbill" pitchFamily="82" charset="0"/>
              </a:rPr>
              <a:t>Transaction</a:t>
            </a:r>
            <a:r>
              <a:rPr lang="en-US" sz="2200">
                <a:latin typeface="Footlight MT Light" pitchFamily="18" charset="0"/>
              </a:rPr>
              <a:t>, konsumen akan membayar produk tersebut dengan tunai, kartu kredit, kartu debet, atau alat pembayaran lainnya. </a:t>
            </a:r>
          </a:p>
          <a:p>
            <a:pPr algn="just" eaLnBrk="0" hangingPunct="0">
              <a:lnSpc>
                <a:spcPct val="150000"/>
              </a:lnSpc>
            </a:pPr>
            <a:r>
              <a:rPr lang="en-US" sz="2200">
                <a:latin typeface="Footlight MT Light" pitchFamily="18" charset="0"/>
              </a:rPr>
              <a:t>Peter dan Olson (1999)</a:t>
            </a:r>
          </a:p>
        </p:txBody>
      </p:sp>
    </p:spTree>
  </p:cSld>
  <p:clrMapOvr>
    <a:masterClrMapping/>
  </p:clrMapOvr>
  <p:transition>
    <p:wedg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457200" y="274638"/>
            <a:ext cx="8229600" cy="796925"/>
          </a:xfrm>
        </p:spPr>
        <p:txBody>
          <a:bodyPr/>
          <a:lstStyle/>
          <a:p>
            <a:pPr eaLnBrk="1" hangingPunct="1"/>
            <a:r>
              <a:rPr lang="en-US" smtClean="0"/>
              <a:t>Pengetahuan Pemakaian</a:t>
            </a:r>
          </a:p>
        </p:txBody>
      </p:sp>
      <p:sp>
        <p:nvSpPr>
          <p:cNvPr id="92163" name="Content Placeholder 2"/>
          <p:cNvSpPr>
            <a:spLocks noGrp="1"/>
          </p:cNvSpPr>
          <p:nvPr>
            <p:ph idx="1"/>
          </p:nvPr>
        </p:nvSpPr>
        <p:spPr>
          <a:xfrm>
            <a:off x="214313" y="1000125"/>
            <a:ext cx="8472487" cy="4525963"/>
          </a:xfrm>
        </p:spPr>
        <p:txBody>
          <a:bodyPr/>
          <a:lstStyle/>
          <a:p>
            <a:pPr algn="just" eaLnBrk="1" hangingPunct="1">
              <a:lnSpc>
                <a:spcPct val="150000"/>
              </a:lnSpc>
              <a:spcBef>
                <a:spcPct val="0"/>
              </a:spcBef>
              <a:buFont typeface="Wingdings" pitchFamily="2" charset="2"/>
              <a:buChar char="v"/>
            </a:pPr>
            <a:r>
              <a:rPr lang="en-US" sz="2400" smtClean="0">
                <a:latin typeface="Footlight MT Light" pitchFamily="18" charset="0"/>
              </a:rPr>
              <a:t>Suatu produk akan memberikan manfaat kepada konsumen jika produk tersebut telah digunakan/dikonsumsi</a:t>
            </a:r>
          </a:p>
          <a:p>
            <a:pPr algn="just" eaLnBrk="1" hangingPunct="1">
              <a:lnSpc>
                <a:spcPct val="150000"/>
              </a:lnSpc>
              <a:spcBef>
                <a:spcPct val="0"/>
              </a:spcBef>
              <a:buFont typeface="Wingdings" pitchFamily="2" charset="2"/>
              <a:buChar char="v"/>
            </a:pPr>
            <a:r>
              <a:rPr lang="en-US" sz="2400" smtClean="0">
                <a:latin typeface="Footlight MT Light" pitchFamily="18" charset="0"/>
              </a:rPr>
              <a:t>Agar produk tersebut bisa memberikan manfaat yang maksimal dan kepuasan yang tinggi, maka konsumen  harus bisa menggunakan/mengkonsumsi produk tersebut dengan benar.</a:t>
            </a:r>
          </a:p>
          <a:p>
            <a:pPr algn="just" eaLnBrk="1" hangingPunct="1">
              <a:lnSpc>
                <a:spcPct val="150000"/>
              </a:lnSpc>
              <a:spcBef>
                <a:spcPct val="0"/>
              </a:spcBef>
              <a:buFont typeface="Wingdings" pitchFamily="2" charset="2"/>
              <a:buChar char="v"/>
            </a:pPr>
            <a:r>
              <a:rPr lang="en-US" sz="2400" smtClean="0">
                <a:latin typeface="Footlight MT Light" pitchFamily="18" charset="0"/>
              </a:rPr>
              <a:t>Produsen berkewajiban untuk memberikan informasi yang cukup agar konsumen mengetahui cara pemakaian suatu produk.  </a:t>
            </a:r>
          </a:p>
          <a:p>
            <a:pPr algn="just" eaLnBrk="1" hangingPunct="1">
              <a:lnSpc>
                <a:spcPct val="150000"/>
              </a:lnSpc>
              <a:spcBef>
                <a:spcPct val="0"/>
              </a:spcBef>
              <a:buFont typeface="Wingdings" pitchFamily="2" charset="2"/>
              <a:buChar char="v"/>
            </a:pPr>
            <a:r>
              <a:rPr lang="en-US" sz="2400" smtClean="0">
                <a:latin typeface="Footlight MT Light" pitchFamily="18" charset="0"/>
              </a:rPr>
              <a:t>Pengetahuan pemakaian suatu produk adalah penting bagi konsumen.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00063" y="500063"/>
            <a:ext cx="8229600" cy="1143000"/>
          </a:xfrm>
        </p:spPr>
        <p:txBody>
          <a:bodyPr/>
          <a:lstStyle/>
          <a:p>
            <a:pPr algn="l" eaLnBrk="1" hangingPunct="1"/>
            <a:r>
              <a:rPr lang="en-US" sz="3600" smtClean="0">
                <a:latin typeface="Bodoni MT" pitchFamily="18" charset="0"/>
              </a:rPr>
              <a:t>Pikiran yang benar tentang konsumen</a:t>
            </a:r>
          </a:p>
        </p:txBody>
      </p:sp>
      <p:sp>
        <p:nvSpPr>
          <p:cNvPr id="10243" name="Content Placeholder 2"/>
          <p:cNvSpPr>
            <a:spLocks noGrp="1"/>
          </p:cNvSpPr>
          <p:nvPr>
            <p:ph idx="1"/>
          </p:nvPr>
        </p:nvSpPr>
        <p:spPr>
          <a:xfrm>
            <a:off x="457200" y="1647825"/>
            <a:ext cx="8229600" cy="4495800"/>
          </a:xfrm>
        </p:spPr>
        <p:txBody>
          <a:bodyPr/>
          <a:lstStyle/>
          <a:p>
            <a:pPr eaLnBrk="1" hangingPunct="1">
              <a:buFontTx/>
              <a:buBlip>
                <a:blip r:embed="rId2"/>
              </a:buBlip>
            </a:pPr>
            <a:r>
              <a:rPr lang="en-US" smtClean="0"/>
              <a:t>Konsumen adalah raja</a:t>
            </a:r>
          </a:p>
          <a:p>
            <a:pPr eaLnBrk="1" hangingPunct="1">
              <a:buFontTx/>
              <a:buBlip>
                <a:blip r:embed="rId2"/>
              </a:buBlip>
            </a:pPr>
            <a:r>
              <a:rPr lang="en-US" smtClean="0"/>
              <a:t>Motivasi dan perilaku konsumen dapat dimengerti melalui penelitian</a:t>
            </a:r>
          </a:p>
          <a:p>
            <a:pPr eaLnBrk="1" hangingPunct="1">
              <a:buFontTx/>
              <a:buBlip>
                <a:blip r:embed="rId2"/>
              </a:buBlip>
            </a:pPr>
            <a:r>
              <a:rPr lang="en-US" smtClean="0"/>
              <a:t>Perilaku konsumen dapat dipengaruhi</a:t>
            </a:r>
          </a:p>
          <a:p>
            <a:pPr eaLnBrk="1" hangingPunct="1">
              <a:buFontTx/>
              <a:buBlip>
                <a:blip r:embed="rId2"/>
              </a:buBlip>
            </a:pPr>
            <a:r>
              <a:rPr lang="en-US" smtClean="0"/>
              <a:t>Pengaruh konsumen sah secara sosial.</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428625" y="2571750"/>
            <a:ext cx="8229600" cy="1219200"/>
          </a:xfrm>
        </p:spPr>
        <p:txBody>
          <a:bodyPr/>
          <a:lstStyle/>
          <a:p>
            <a:pPr eaLnBrk="1" hangingPunct="1">
              <a:lnSpc>
                <a:spcPct val="150000"/>
              </a:lnSpc>
            </a:pPr>
            <a:r>
              <a:rPr lang="en-US" smtClean="0">
                <a:solidFill>
                  <a:srgbClr val="003300"/>
                </a:solidFill>
                <a:latin typeface="Bernard MT Condensed" pitchFamily="18" charset="0"/>
              </a:rPr>
              <a:t>SIKAP, MOTIVASI </a:t>
            </a:r>
            <a:br>
              <a:rPr lang="en-US" smtClean="0">
                <a:solidFill>
                  <a:srgbClr val="003300"/>
                </a:solidFill>
                <a:latin typeface="Bernard MT Condensed" pitchFamily="18" charset="0"/>
              </a:rPr>
            </a:br>
            <a:r>
              <a:rPr lang="en-US" smtClean="0">
                <a:solidFill>
                  <a:srgbClr val="003300"/>
                </a:solidFill>
                <a:latin typeface="Brush Script MT" pitchFamily="66" charset="0"/>
              </a:rPr>
              <a:t>Dan</a:t>
            </a:r>
            <a:r>
              <a:rPr lang="en-US" smtClean="0">
                <a:solidFill>
                  <a:srgbClr val="003300"/>
                </a:solidFill>
                <a:latin typeface="Bernard MT Condensed" pitchFamily="18" charset="0"/>
              </a:rPr>
              <a:t> </a:t>
            </a:r>
            <a:br>
              <a:rPr lang="en-US" smtClean="0">
                <a:solidFill>
                  <a:srgbClr val="003300"/>
                </a:solidFill>
                <a:latin typeface="Bernard MT Condensed" pitchFamily="18" charset="0"/>
              </a:rPr>
            </a:br>
            <a:r>
              <a:rPr lang="en-US" smtClean="0">
                <a:solidFill>
                  <a:srgbClr val="003300"/>
                </a:solidFill>
                <a:latin typeface="Bernard MT Condensed" pitchFamily="18" charset="0"/>
              </a:rPr>
              <a:t>KONSEP DIRI</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1"/>
          </p:nvPr>
        </p:nvSpPr>
        <p:spPr>
          <a:xfrm>
            <a:off x="285750" y="571500"/>
            <a:ext cx="8372475" cy="4572000"/>
          </a:xfrm>
        </p:spPr>
        <p:txBody>
          <a:bodyPr/>
          <a:lstStyle/>
          <a:p>
            <a:pPr algn="just" eaLnBrk="1" hangingPunct="1">
              <a:lnSpc>
                <a:spcPct val="150000"/>
              </a:lnSpc>
              <a:spcBef>
                <a:spcPct val="0"/>
              </a:spcBef>
              <a:buFont typeface="Wingdings 2" pitchFamily="18" charset="2"/>
              <a:buNone/>
            </a:pPr>
            <a:r>
              <a:rPr lang="en-US" sz="2400" smtClean="0">
                <a:latin typeface="Copperplate Gothic Bold" pitchFamily="34" charset="0"/>
              </a:rPr>
              <a:t>Sikap</a:t>
            </a:r>
          </a:p>
          <a:p>
            <a:pPr algn="just" eaLnBrk="1" hangingPunct="1">
              <a:lnSpc>
                <a:spcPct val="150000"/>
              </a:lnSpc>
              <a:spcBef>
                <a:spcPct val="0"/>
              </a:spcBef>
              <a:buFont typeface="Wingdings 2" pitchFamily="18" charset="2"/>
              <a:buBlip>
                <a:blip r:embed="rId2"/>
              </a:buBlip>
            </a:pPr>
            <a:r>
              <a:rPr lang="en-US" sz="2400" smtClean="0">
                <a:latin typeface="Century Schoolbook" pitchFamily="18" charset="0"/>
              </a:rPr>
              <a:t>Melalui tindakan dan proses pembelajaran, orang akan mendapatkan kepercayaan dan sikap yg kemudian akan mempengaruhi perilaku pembeli. </a:t>
            </a:r>
          </a:p>
          <a:p>
            <a:pPr algn="just" eaLnBrk="1" hangingPunct="1">
              <a:lnSpc>
                <a:spcPct val="150000"/>
              </a:lnSpc>
              <a:spcBef>
                <a:spcPct val="0"/>
              </a:spcBef>
              <a:buFont typeface="Wingdings 2" pitchFamily="18" charset="2"/>
              <a:buBlip>
                <a:blip r:embed="rId2"/>
              </a:buBlip>
            </a:pPr>
            <a:r>
              <a:rPr lang="en-US" sz="2400" smtClean="0">
                <a:latin typeface="Century Schoolbook" pitchFamily="18" charset="0"/>
              </a:rPr>
              <a:t>Kepercayaan adalah suatu pemikiran deskriptif yg dimiliki seseorang tentang sesuatu. </a:t>
            </a:r>
          </a:p>
          <a:p>
            <a:pPr algn="just" eaLnBrk="1" hangingPunct="1">
              <a:lnSpc>
                <a:spcPct val="150000"/>
              </a:lnSpc>
              <a:spcBef>
                <a:spcPct val="0"/>
              </a:spcBef>
              <a:buFont typeface="Wingdings 2" pitchFamily="18" charset="2"/>
              <a:buBlip>
                <a:blip r:embed="rId2"/>
              </a:buBlip>
            </a:pPr>
            <a:r>
              <a:rPr lang="en-US" sz="2400" smtClean="0">
                <a:latin typeface="Century Schoolbook" pitchFamily="18" charset="0"/>
              </a:rPr>
              <a:t>Suatu sikap menjelaskan suatu organisasi  dari motivasi, perasaan emosional, persepsi dan proses kognitif kepada suatu aspek.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2"/>
          <p:cNvSpPr>
            <a:spLocks noGrp="1"/>
          </p:cNvSpPr>
          <p:nvPr>
            <p:ph type="title"/>
          </p:nvPr>
        </p:nvSpPr>
        <p:spPr>
          <a:xfrm>
            <a:off x="457200" y="274638"/>
            <a:ext cx="8229600" cy="654050"/>
          </a:xfrm>
        </p:spPr>
        <p:txBody>
          <a:bodyPr/>
          <a:lstStyle/>
          <a:p>
            <a:pPr eaLnBrk="1" hangingPunct="1"/>
            <a:r>
              <a:rPr lang="en-US" smtClean="0"/>
              <a:t>Pengertian Sikap</a:t>
            </a:r>
          </a:p>
        </p:txBody>
      </p:sp>
      <p:sp>
        <p:nvSpPr>
          <p:cNvPr id="95235" name="Content Placeholder 1"/>
          <p:cNvSpPr>
            <a:spLocks noGrp="1"/>
          </p:cNvSpPr>
          <p:nvPr>
            <p:ph idx="1"/>
          </p:nvPr>
        </p:nvSpPr>
        <p:spPr>
          <a:xfrm>
            <a:off x="457200" y="857250"/>
            <a:ext cx="8401050" cy="4525963"/>
          </a:xfrm>
        </p:spPr>
        <p:txBody>
          <a:bodyPr/>
          <a:lstStyle/>
          <a:p>
            <a:pPr algn="just" eaLnBrk="1" hangingPunct="1">
              <a:lnSpc>
                <a:spcPct val="150000"/>
              </a:lnSpc>
              <a:spcBef>
                <a:spcPct val="0"/>
              </a:spcBef>
              <a:buFont typeface="Wingdings 2" pitchFamily="18" charset="2"/>
              <a:buBlip>
                <a:blip r:embed="rId2"/>
              </a:buBlip>
            </a:pPr>
            <a:r>
              <a:rPr lang="en-US" smtClean="0"/>
              <a:t>Hawkins (1980):</a:t>
            </a:r>
          </a:p>
          <a:p>
            <a:pPr algn="just" eaLnBrk="1" hangingPunct="1">
              <a:lnSpc>
                <a:spcPct val="150000"/>
              </a:lnSpc>
              <a:spcBef>
                <a:spcPct val="0"/>
              </a:spcBef>
              <a:buFont typeface="Wingdings 2" pitchFamily="18" charset="2"/>
              <a:buNone/>
            </a:pPr>
            <a:r>
              <a:rPr lang="en-US" smtClean="0"/>
              <a:t>    Cara kita berfikir, merasakan dan bertindak terhadap beberapa aspek.  </a:t>
            </a:r>
          </a:p>
          <a:p>
            <a:pPr algn="just" eaLnBrk="1" hangingPunct="1">
              <a:lnSpc>
                <a:spcPct val="150000"/>
              </a:lnSpc>
              <a:spcBef>
                <a:spcPct val="0"/>
              </a:spcBef>
              <a:buFont typeface="Wingdings 2" pitchFamily="18" charset="2"/>
              <a:buBlip>
                <a:blip r:embed="rId2"/>
              </a:buBlip>
            </a:pPr>
            <a:r>
              <a:rPr lang="en-US" smtClean="0"/>
              <a:t>Gordon dalam Hartono Sastrowijoyo (2005):</a:t>
            </a:r>
          </a:p>
          <a:p>
            <a:pPr algn="just" eaLnBrk="1" hangingPunct="1">
              <a:lnSpc>
                <a:spcPct val="150000"/>
              </a:lnSpc>
              <a:spcBef>
                <a:spcPct val="0"/>
              </a:spcBef>
              <a:buFont typeface="Wingdings 2" pitchFamily="18" charset="2"/>
              <a:buNone/>
            </a:pPr>
            <a:r>
              <a:rPr lang="en-US" smtClean="0"/>
              <a:t>    Sikap adalah mempelajari kecenderungan memberikan tanggapan pada suatu obyek baik disenangi  maupun tidak disenangi secara konsisten.</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2"/>
          <p:cNvSpPr>
            <a:spLocks noGrp="1"/>
          </p:cNvSpPr>
          <p:nvPr>
            <p:ph type="title"/>
          </p:nvPr>
        </p:nvSpPr>
        <p:spPr>
          <a:xfrm>
            <a:off x="457200" y="0"/>
            <a:ext cx="8229600" cy="439738"/>
          </a:xfrm>
        </p:spPr>
        <p:txBody>
          <a:bodyPr/>
          <a:lstStyle/>
          <a:p>
            <a:pPr eaLnBrk="1" hangingPunct="1"/>
            <a:r>
              <a:rPr lang="en-US" sz="3200" smtClean="0"/>
              <a:t>Fungsi sikap:</a:t>
            </a:r>
          </a:p>
        </p:txBody>
      </p:sp>
      <p:sp>
        <p:nvSpPr>
          <p:cNvPr id="96259" name="Content Placeholder 1"/>
          <p:cNvSpPr>
            <a:spLocks noGrp="1"/>
          </p:cNvSpPr>
          <p:nvPr>
            <p:ph idx="1"/>
          </p:nvPr>
        </p:nvSpPr>
        <p:spPr>
          <a:xfrm>
            <a:off x="285750" y="428625"/>
            <a:ext cx="8401050" cy="4525963"/>
          </a:xfrm>
        </p:spPr>
        <p:txBody>
          <a:bodyPr/>
          <a:lstStyle/>
          <a:p>
            <a:pPr marL="273050" indent="-273050" algn="just" eaLnBrk="1" hangingPunct="1">
              <a:lnSpc>
                <a:spcPct val="170000"/>
              </a:lnSpc>
              <a:spcBef>
                <a:spcPct val="0"/>
              </a:spcBef>
              <a:buFont typeface="Wingdings 2" pitchFamily="18" charset="2"/>
              <a:buBlip>
                <a:blip r:embed="rId2"/>
              </a:buBlip>
            </a:pPr>
            <a:r>
              <a:rPr lang="en-US" sz="2000" smtClean="0">
                <a:latin typeface="Century Schoolbook" pitchFamily="18" charset="0"/>
              </a:rPr>
              <a:t>Penyesuaian. Fungsi ini mengarahkan manusia menuju obyek yg menyenangkan atau menjauhi obyek yang tidak menyenangkan.</a:t>
            </a:r>
          </a:p>
          <a:p>
            <a:pPr marL="273050" indent="-273050" algn="just" eaLnBrk="1" hangingPunct="1">
              <a:lnSpc>
                <a:spcPct val="170000"/>
              </a:lnSpc>
              <a:spcBef>
                <a:spcPct val="0"/>
              </a:spcBef>
              <a:buFont typeface="Wingdings 2" pitchFamily="18" charset="2"/>
              <a:buBlip>
                <a:blip r:embed="rId2"/>
              </a:buBlip>
            </a:pPr>
            <a:r>
              <a:rPr lang="en-US" sz="2000" smtClean="0">
                <a:latin typeface="Century Schoolbook" pitchFamily="18" charset="0"/>
              </a:rPr>
              <a:t>Pertahanan diri. Sikap dibentuk untuk melindungi ego atau citra diri thd ancaman serta membantu untuk memenuhi suatu fungsi dalam mempertahankan diri.</a:t>
            </a:r>
          </a:p>
          <a:p>
            <a:pPr marL="273050" indent="-273050" algn="just" eaLnBrk="1" hangingPunct="1">
              <a:lnSpc>
                <a:spcPct val="170000"/>
              </a:lnSpc>
              <a:spcBef>
                <a:spcPct val="0"/>
              </a:spcBef>
              <a:buFont typeface="Wingdings 2" pitchFamily="18" charset="2"/>
              <a:buBlip>
                <a:blip r:embed="rId2"/>
              </a:buBlip>
            </a:pPr>
            <a:r>
              <a:rPr lang="en-US" sz="2000" smtClean="0">
                <a:latin typeface="Century Schoolbook" pitchFamily="18" charset="0"/>
              </a:rPr>
              <a:t>Ekspresi Nilai. Sikap ini mengekspresikan nilai-nilai tertentu dalam suatu usaha untuk menerjemahkan nilai-nilai tersebut ke dlm sesuatu yg lebih nyata dan lebih mudah mudah ditampakkan.</a:t>
            </a:r>
          </a:p>
          <a:p>
            <a:pPr marL="273050" indent="-273050" algn="just" eaLnBrk="1" hangingPunct="1">
              <a:lnSpc>
                <a:spcPct val="170000"/>
              </a:lnSpc>
              <a:spcBef>
                <a:spcPct val="0"/>
              </a:spcBef>
              <a:buFont typeface="Wingdings 2" pitchFamily="18" charset="2"/>
              <a:buBlip>
                <a:blip r:embed="rId2"/>
              </a:buBlip>
            </a:pPr>
            <a:r>
              <a:rPr lang="en-US" sz="2000" smtClean="0">
                <a:latin typeface="Century Schoolbook" pitchFamily="18" charset="0"/>
              </a:rPr>
              <a:t>Pengetahuan. Manusia membutuhkan suatu dunia yg mempunyai susunan teratur rapi, oleh karena itu mereka mencari konsistensi, stabilitas, definisi dan pemahaman dari suatu kebutuhan yg selanjutnya berkembanglah sikap ke arah pencarian pengetahuan.</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2"/>
          <p:cNvSpPr>
            <a:spLocks noGrp="1"/>
          </p:cNvSpPr>
          <p:nvPr>
            <p:ph type="title"/>
          </p:nvPr>
        </p:nvSpPr>
        <p:spPr>
          <a:xfrm>
            <a:off x="500063" y="0"/>
            <a:ext cx="8229600" cy="500063"/>
          </a:xfrm>
        </p:spPr>
        <p:txBody>
          <a:bodyPr/>
          <a:lstStyle/>
          <a:p>
            <a:pPr eaLnBrk="1" hangingPunct="1"/>
            <a:r>
              <a:rPr lang="en-US" sz="2400" smtClean="0"/>
              <a:t>Fungsi  sikap:</a:t>
            </a:r>
          </a:p>
        </p:txBody>
      </p:sp>
      <p:sp>
        <p:nvSpPr>
          <p:cNvPr id="97283" name="Content Placeholder 1"/>
          <p:cNvSpPr>
            <a:spLocks noGrp="1"/>
          </p:cNvSpPr>
          <p:nvPr>
            <p:ph idx="1"/>
          </p:nvPr>
        </p:nvSpPr>
        <p:spPr>
          <a:xfrm>
            <a:off x="285750" y="642938"/>
            <a:ext cx="8572500" cy="5238750"/>
          </a:xfrm>
        </p:spPr>
        <p:txBody>
          <a:bodyPr/>
          <a:lstStyle/>
          <a:p>
            <a:pPr marL="273050" indent="-273050" algn="just" eaLnBrk="1" hangingPunct="1">
              <a:lnSpc>
                <a:spcPct val="170000"/>
              </a:lnSpc>
              <a:spcBef>
                <a:spcPct val="0"/>
              </a:spcBef>
              <a:buFont typeface="Wingdings 2" pitchFamily="18" charset="2"/>
              <a:buBlip>
                <a:blip r:embed="rId2"/>
              </a:buBlip>
            </a:pPr>
            <a:r>
              <a:rPr lang="en-US" sz="2000" smtClean="0"/>
              <a:t>Utilitarian. Mengacu pd ide bhw orang mengekspresikan perasaan untuk memaksimalkan hukuman yg mereka terima dari orang lain.</a:t>
            </a:r>
          </a:p>
          <a:p>
            <a:pPr marL="273050" indent="-273050" algn="just" eaLnBrk="1" hangingPunct="1">
              <a:lnSpc>
                <a:spcPct val="170000"/>
              </a:lnSpc>
              <a:spcBef>
                <a:spcPct val="0"/>
              </a:spcBef>
              <a:buFont typeface="Wingdings 2" pitchFamily="18" charset="2"/>
              <a:buBlip>
                <a:blip r:embed="rId2"/>
              </a:buBlip>
            </a:pPr>
            <a:r>
              <a:rPr lang="en-US" sz="2000" smtClean="0"/>
              <a:t>Pembelaan Ego. Fungsi sikap sebagai pembela ego adalah melindungi orang dari kebenaran mendasar tentang diri sendiri atau dari kenyataan kekejaman dunia luar.</a:t>
            </a:r>
          </a:p>
          <a:p>
            <a:pPr marL="273050" indent="-273050" algn="just" eaLnBrk="1" hangingPunct="1">
              <a:lnSpc>
                <a:spcPct val="170000"/>
              </a:lnSpc>
              <a:spcBef>
                <a:spcPct val="0"/>
              </a:spcBef>
              <a:buFont typeface="Wingdings 2" pitchFamily="18" charset="2"/>
              <a:buBlip>
                <a:blip r:embed="rId2"/>
              </a:buBlip>
            </a:pPr>
            <a:r>
              <a:rPr lang="en-US" sz="2000" smtClean="0"/>
              <a:t>Pertahanan harga diri. Adalah mekanisme pembelaan orang fanatik yg tidak mau mengakui kegelisahan diri mereka yg paling mendasar. </a:t>
            </a:r>
          </a:p>
          <a:p>
            <a:pPr marL="273050" indent="-273050" algn="just" eaLnBrk="1" hangingPunct="1">
              <a:lnSpc>
                <a:spcPct val="170000"/>
              </a:lnSpc>
              <a:spcBef>
                <a:spcPct val="0"/>
              </a:spcBef>
              <a:buFont typeface="Wingdings 2" pitchFamily="18" charset="2"/>
              <a:buBlip>
                <a:blip r:embed="rId2"/>
              </a:buBlip>
            </a:pPr>
            <a:r>
              <a:rPr lang="en-US" sz="2000" smtClean="0"/>
              <a:t>Pengetahuan. Sikap digunakan sebagai standar yg membantu seseorang untuk memahami dunia mereka.</a:t>
            </a:r>
          </a:p>
          <a:p>
            <a:pPr marL="273050" indent="-273050" algn="just" eaLnBrk="1" hangingPunct="1">
              <a:lnSpc>
                <a:spcPct val="170000"/>
              </a:lnSpc>
              <a:spcBef>
                <a:spcPct val="0"/>
              </a:spcBef>
              <a:buFont typeface="Wingdings 2" pitchFamily="18" charset="2"/>
              <a:buBlip>
                <a:blip r:embed="rId2"/>
              </a:buBlip>
            </a:pPr>
            <a:r>
              <a:rPr lang="en-US" sz="2000" smtClean="0"/>
              <a:t>Nilai ekspresi/fungsi identitas sosial. Mengacu pd bagaimana seseorang mengekspresikan nilai sentral mereka kepada orang lain. </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2"/>
          <p:cNvSpPr>
            <a:spLocks noGrp="1"/>
          </p:cNvSpPr>
          <p:nvPr>
            <p:ph type="title"/>
          </p:nvPr>
        </p:nvSpPr>
        <p:spPr>
          <a:xfrm>
            <a:off x="457200" y="-71438"/>
            <a:ext cx="8229600" cy="725488"/>
          </a:xfrm>
        </p:spPr>
        <p:txBody>
          <a:bodyPr/>
          <a:lstStyle/>
          <a:p>
            <a:pPr eaLnBrk="1" hangingPunct="1"/>
            <a:r>
              <a:rPr lang="en-US" sz="2800" smtClean="0"/>
              <a:t>Komponen Sikap</a:t>
            </a:r>
          </a:p>
        </p:txBody>
      </p:sp>
      <p:sp>
        <p:nvSpPr>
          <p:cNvPr id="98307" name="Content Placeholder 1"/>
          <p:cNvSpPr>
            <a:spLocks noGrp="1"/>
          </p:cNvSpPr>
          <p:nvPr>
            <p:ph idx="1"/>
          </p:nvPr>
        </p:nvSpPr>
        <p:spPr>
          <a:xfrm>
            <a:off x="0" y="428625"/>
            <a:ext cx="9001125" cy="5286375"/>
          </a:xfrm>
        </p:spPr>
        <p:txBody>
          <a:bodyPr/>
          <a:lstStyle/>
          <a:p>
            <a:pPr marL="273050" indent="-273050" algn="just" eaLnBrk="1" hangingPunct="1">
              <a:lnSpc>
                <a:spcPct val="170000"/>
              </a:lnSpc>
              <a:spcBef>
                <a:spcPct val="0"/>
              </a:spcBef>
              <a:buClr>
                <a:srgbClr val="0000CC"/>
              </a:buClr>
              <a:buFont typeface="Wingdings" pitchFamily="2" charset="2"/>
              <a:buChar char="v"/>
            </a:pPr>
            <a:r>
              <a:rPr lang="en-US" sz="2000" smtClean="0">
                <a:latin typeface="Century Schoolbook" pitchFamily="18" charset="0"/>
              </a:rPr>
              <a:t>Kognitif </a:t>
            </a:r>
          </a:p>
          <a:p>
            <a:pPr marL="273050" indent="-273050" algn="just" eaLnBrk="1" hangingPunct="1">
              <a:lnSpc>
                <a:spcPct val="170000"/>
              </a:lnSpc>
              <a:spcBef>
                <a:spcPct val="0"/>
              </a:spcBef>
              <a:buClr>
                <a:srgbClr val="0000CC"/>
              </a:buClr>
              <a:buFont typeface="Wingdings 2" pitchFamily="18" charset="2"/>
              <a:buNone/>
            </a:pPr>
            <a:r>
              <a:rPr lang="en-US" sz="2000" smtClean="0">
                <a:latin typeface="Century Schoolbook" pitchFamily="18" charset="0"/>
              </a:rPr>
              <a:t>   Berisi kepercayaan seseorang mengenai apa yang berlaku atau apa yang benar bagi obyek sikap. Sekali kepercayaan itu telah terbentuk maka ia akan menjadi dasar seseorang mengenai apa yang dapat diharapkan dari obyek tertentu.</a:t>
            </a:r>
          </a:p>
          <a:p>
            <a:pPr marL="273050" indent="-273050" algn="just" eaLnBrk="1" hangingPunct="1">
              <a:lnSpc>
                <a:spcPct val="170000"/>
              </a:lnSpc>
              <a:spcBef>
                <a:spcPct val="0"/>
              </a:spcBef>
              <a:buClr>
                <a:srgbClr val="0000CC"/>
              </a:buClr>
              <a:buFont typeface="Wingdings" pitchFamily="2" charset="2"/>
              <a:buChar char="v"/>
            </a:pPr>
            <a:r>
              <a:rPr lang="en-US" sz="2000" smtClean="0">
                <a:latin typeface="Century Schoolbook" pitchFamily="18" charset="0"/>
              </a:rPr>
              <a:t> Afektif</a:t>
            </a:r>
          </a:p>
          <a:p>
            <a:pPr marL="273050" indent="-273050" algn="just" eaLnBrk="1" hangingPunct="1">
              <a:lnSpc>
                <a:spcPct val="170000"/>
              </a:lnSpc>
              <a:spcBef>
                <a:spcPct val="0"/>
              </a:spcBef>
              <a:buClr>
                <a:srgbClr val="0000CC"/>
              </a:buClr>
              <a:buFont typeface="Wingdings 2" pitchFamily="18" charset="2"/>
              <a:buNone/>
            </a:pPr>
            <a:r>
              <a:rPr lang="en-US" sz="2000" smtClean="0">
                <a:latin typeface="Century Schoolbook" pitchFamily="18" charset="0"/>
              </a:rPr>
              <a:t>    Menyangkut masalah emosional subyektif seseorang thd suatu obyek sikap. Misal: konsumen menyatakan “saya menyukai produk X” tanpa informasi kognitif atau kepercayaan tentang produk tersebut.</a:t>
            </a:r>
          </a:p>
          <a:p>
            <a:pPr marL="273050" indent="-273050" algn="just" eaLnBrk="1" hangingPunct="1">
              <a:lnSpc>
                <a:spcPct val="170000"/>
              </a:lnSpc>
              <a:spcBef>
                <a:spcPct val="0"/>
              </a:spcBef>
              <a:buClr>
                <a:srgbClr val="0000CC"/>
              </a:buClr>
              <a:buFont typeface="Wingdings" pitchFamily="2" charset="2"/>
              <a:buChar char="v"/>
            </a:pPr>
            <a:r>
              <a:rPr lang="en-US" sz="2000" smtClean="0">
                <a:latin typeface="Century Schoolbook" pitchFamily="18" charset="0"/>
              </a:rPr>
              <a:t>Konatif (perilaku)</a:t>
            </a:r>
          </a:p>
          <a:p>
            <a:pPr marL="273050" indent="-273050" algn="just" eaLnBrk="1" hangingPunct="1">
              <a:lnSpc>
                <a:spcPct val="170000"/>
              </a:lnSpc>
              <a:spcBef>
                <a:spcPct val="0"/>
              </a:spcBef>
              <a:buClr>
                <a:srgbClr val="0000CC"/>
              </a:buClr>
              <a:buFont typeface="Wingdings 2" pitchFamily="18" charset="2"/>
              <a:buNone/>
            </a:pPr>
            <a:r>
              <a:rPr lang="en-US" sz="2000" smtClean="0">
                <a:latin typeface="Century Schoolbook" pitchFamily="18" charset="0"/>
              </a:rPr>
              <a:t>   Respon dari seseorang terhadap obyek/aktivitas. Seperti keputusan membeli/tidaknya suatu produk memperlihatkan komponen behavioral.</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2"/>
          <p:cNvSpPr>
            <a:spLocks noGrp="1"/>
          </p:cNvSpPr>
          <p:nvPr>
            <p:ph type="title"/>
          </p:nvPr>
        </p:nvSpPr>
        <p:spPr/>
        <p:txBody>
          <a:bodyPr/>
          <a:lstStyle/>
          <a:p>
            <a:pPr eaLnBrk="1" hangingPunct="1"/>
            <a:r>
              <a:rPr lang="en-US" sz="2800" smtClean="0"/>
              <a:t>Ciri-ciri sikap:</a:t>
            </a:r>
          </a:p>
        </p:txBody>
      </p:sp>
      <p:sp>
        <p:nvSpPr>
          <p:cNvPr id="2" name="Content Placeholder 1"/>
          <p:cNvSpPr>
            <a:spLocks noGrp="1"/>
          </p:cNvSpPr>
          <p:nvPr>
            <p:ph idx="1"/>
          </p:nvPr>
        </p:nvSpPr>
        <p:spPr/>
        <p:txBody>
          <a:bodyPr rtlCol="0">
            <a:normAutofit fontScale="62500" lnSpcReduction="20000"/>
          </a:bodyPr>
          <a:lstStyle/>
          <a:p>
            <a:pPr marL="274320" indent="-274320" algn="just" eaLnBrk="1" fontAlgn="auto" hangingPunct="1">
              <a:lnSpc>
                <a:spcPct val="170000"/>
              </a:lnSpc>
              <a:spcBef>
                <a:spcPts val="0"/>
              </a:spcBef>
              <a:spcAft>
                <a:spcPts val="0"/>
              </a:spcAft>
              <a:buClr>
                <a:srgbClr val="0000CC"/>
              </a:buClr>
              <a:buFont typeface="Wingdings" pitchFamily="2" charset="2"/>
              <a:buChar char="Ø"/>
              <a:defRPr/>
            </a:pPr>
            <a:r>
              <a:rPr lang="en-US" dirty="0" err="1" smtClean="0">
                <a:latin typeface="Century Schoolbook" pitchFamily="18" charset="0"/>
              </a:rPr>
              <a:t>Sikap</a:t>
            </a:r>
            <a:r>
              <a:rPr lang="en-US" dirty="0" smtClean="0">
                <a:latin typeface="Century Schoolbook" pitchFamily="18" charset="0"/>
              </a:rPr>
              <a:t> </a:t>
            </a:r>
            <a:r>
              <a:rPr lang="en-US" dirty="0" err="1" smtClean="0">
                <a:latin typeface="Century Schoolbook" pitchFamily="18" charset="0"/>
              </a:rPr>
              <a:t>selalu</a:t>
            </a:r>
            <a:r>
              <a:rPr lang="en-US" dirty="0" smtClean="0">
                <a:latin typeface="Century Schoolbook" pitchFamily="18" charset="0"/>
              </a:rPr>
              <a:t> </a:t>
            </a:r>
            <a:r>
              <a:rPr lang="en-US" dirty="0" err="1" smtClean="0">
                <a:latin typeface="Century Schoolbook" pitchFamily="18" charset="0"/>
              </a:rPr>
              <a:t>menggambarkan</a:t>
            </a:r>
            <a:r>
              <a:rPr lang="en-US" dirty="0" smtClean="0">
                <a:latin typeface="Century Schoolbook" pitchFamily="18" charset="0"/>
              </a:rPr>
              <a:t> </a:t>
            </a:r>
            <a:r>
              <a:rPr lang="en-US" dirty="0" err="1" smtClean="0">
                <a:latin typeface="Century Schoolbook" pitchFamily="18" charset="0"/>
              </a:rPr>
              <a:t>hubungan</a:t>
            </a:r>
            <a:r>
              <a:rPr lang="en-US" dirty="0" smtClean="0">
                <a:latin typeface="Century Schoolbook" pitchFamily="18" charset="0"/>
              </a:rPr>
              <a:t> </a:t>
            </a:r>
            <a:r>
              <a:rPr lang="en-US" dirty="0" err="1" smtClean="0">
                <a:latin typeface="Century Schoolbook" pitchFamily="18" charset="0"/>
              </a:rPr>
              <a:t>subyek</a:t>
            </a:r>
            <a:r>
              <a:rPr lang="en-US" dirty="0" smtClean="0">
                <a:latin typeface="Century Schoolbook" pitchFamily="18" charset="0"/>
              </a:rPr>
              <a:t> </a:t>
            </a:r>
            <a:r>
              <a:rPr lang="en-US" dirty="0" err="1" smtClean="0">
                <a:latin typeface="Century Schoolbook" pitchFamily="18" charset="0"/>
              </a:rPr>
              <a:t>dengan</a:t>
            </a:r>
            <a:r>
              <a:rPr lang="en-US" dirty="0" smtClean="0">
                <a:latin typeface="Century Schoolbook" pitchFamily="18" charset="0"/>
              </a:rPr>
              <a:t> </a:t>
            </a:r>
            <a:r>
              <a:rPr lang="en-US" dirty="0" err="1" smtClean="0">
                <a:latin typeface="Century Schoolbook" pitchFamily="18" charset="0"/>
              </a:rPr>
              <a:t>objek</a:t>
            </a:r>
            <a:r>
              <a:rPr lang="en-US" dirty="0" smtClean="0">
                <a:latin typeface="Century Schoolbook" pitchFamily="18" charset="0"/>
              </a:rPr>
              <a:t>.</a:t>
            </a:r>
          </a:p>
          <a:p>
            <a:pPr marL="274320" indent="-274320" algn="just" eaLnBrk="1" fontAlgn="auto" hangingPunct="1">
              <a:lnSpc>
                <a:spcPct val="170000"/>
              </a:lnSpc>
              <a:spcBef>
                <a:spcPts val="0"/>
              </a:spcBef>
              <a:spcAft>
                <a:spcPts val="0"/>
              </a:spcAft>
              <a:buClr>
                <a:srgbClr val="0000CC"/>
              </a:buClr>
              <a:buFont typeface="Wingdings" pitchFamily="2" charset="2"/>
              <a:buChar char="Ø"/>
              <a:defRPr/>
            </a:pPr>
            <a:r>
              <a:rPr lang="en-US" dirty="0" err="1" smtClean="0">
                <a:latin typeface="Century Schoolbook" pitchFamily="18" charset="0"/>
              </a:rPr>
              <a:t>Sikap</a:t>
            </a:r>
            <a:r>
              <a:rPr lang="en-US" dirty="0" smtClean="0">
                <a:latin typeface="Century Schoolbook" pitchFamily="18" charset="0"/>
              </a:rPr>
              <a:t> </a:t>
            </a:r>
            <a:r>
              <a:rPr lang="en-US" dirty="0" err="1" smtClean="0">
                <a:latin typeface="Century Schoolbook" pitchFamily="18" charset="0"/>
              </a:rPr>
              <a:t>tidak</a:t>
            </a:r>
            <a:r>
              <a:rPr lang="en-US" dirty="0" smtClean="0">
                <a:latin typeface="Century Schoolbook" pitchFamily="18" charset="0"/>
              </a:rPr>
              <a:t> </a:t>
            </a:r>
            <a:r>
              <a:rPr lang="en-US" dirty="0" err="1" smtClean="0">
                <a:latin typeface="Century Schoolbook" pitchFamily="18" charset="0"/>
              </a:rPr>
              <a:t>dibawa</a:t>
            </a:r>
            <a:r>
              <a:rPr lang="en-US" dirty="0" smtClean="0">
                <a:latin typeface="Century Schoolbook" pitchFamily="18" charset="0"/>
              </a:rPr>
              <a:t> </a:t>
            </a:r>
            <a:r>
              <a:rPr lang="en-US" dirty="0" err="1" smtClean="0">
                <a:latin typeface="Century Schoolbook" pitchFamily="18" charset="0"/>
              </a:rPr>
              <a:t>sejak</a:t>
            </a:r>
            <a:r>
              <a:rPr lang="en-US" dirty="0" smtClean="0">
                <a:latin typeface="Century Schoolbook" pitchFamily="18" charset="0"/>
              </a:rPr>
              <a:t> </a:t>
            </a:r>
            <a:r>
              <a:rPr lang="en-US" dirty="0" err="1" smtClean="0">
                <a:latin typeface="Century Schoolbook" pitchFamily="18" charset="0"/>
              </a:rPr>
              <a:t>lahir</a:t>
            </a:r>
            <a:r>
              <a:rPr lang="en-US" dirty="0" smtClean="0">
                <a:latin typeface="Century Schoolbook" pitchFamily="18" charset="0"/>
              </a:rPr>
              <a:t> </a:t>
            </a:r>
            <a:r>
              <a:rPr lang="en-US" dirty="0" err="1" smtClean="0">
                <a:latin typeface="Century Schoolbook" pitchFamily="18" charset="0"/>
              </a:rPr>
              <a:t>tetapi</a:t>
            </a:r>
            <a:r>
              <a:rPr lang="en-US" dirty="0" smtClean="0">
                <a:latin typeface="Century Schoolbook" pitchFamily="18" charset="0"/>
              </a:rPr>
              <a:t> “</a:t>
            </a:r>
            <a:r>
              <a:rPr lang="en-US" dirty="0" err="1" smtClean="0">
                <a:latin typeface="Century Schoolbook" pitchFamily="18" charset="0"/>
              </a:rPr>
              <a:t>dipelajari</a:t>
            </a:r>
            <a:r>
              <a:rPr lang="en-US" dirty="0" smtClean="0">
                <a:latin typeface="Century Schoolbook" pitchFamily="18" charset="0"/>
              </a:rPr>
              <a:t>” </a:t>
            </a:r>
            <a:r>
              <a:rPr lang="en-US" dirty="0" err="1" smtClean="0">
                <a:latin typeface="Century Schoolbook" pitchFamily="18" charset="0"/>
              </a:rPr>
              <a:t>berdasarkan</a:t>
            </a:r>
            <a:r>
              <a:rPr lang="en-US" dirty="0" smtClean="0">
                <a:latin typeface="Century Schoolbook" pitchFamily="18" charset="0"/>
              </a:rPr>
              <a:t> </a:t>
            </a:r>
            <a:r>
              <a:rPr lang="en-US" dirty="0" err="1" smtClean="0">
                <a:latin typeface="Century Schoolbook" pitchFamily="18" charset="0"/>
              </a:rPr>
              <a:t>pengalaman</a:t>
            </a:r>
            <a:r>
              <a:rPr lang="en-US" dirty="0" smtClean="0">
                <a:latin typeface="Century Schoolbook" pitchFamily="18" charset="0"/>
              </a:rPr>
              <a:t> </a:t>
            </a:r>
            <a:r>
              <a:rPr lang="en-US" dirty="0" err="1" smtClean="0">
                <a:latin typeface="Century Schoolbook" pitchFamily="18" charset="0"/>
              </a:rPr>
              <a:t>dan</a:t>
            </a:r>
            <a:r>
              <a:rPr lang="en-US" dirty="0" smtClean="0">
                <a:latin typeface="Century Schoolbook" pitchFamily="18" charset="0"/>
              </a:rPr>
              <a:t> </a:t>
            </a:r>
            <a:r>
              <a:rPr lang="en-US" dirty="0" err="1" smtClean="0">
                <a:latin typeface="Century Schoolbook" pitchFamily="18" charset="0"/>
              </a:rPr>
              <a:t>latihan</a:t>
            </a:r>
            <a:r>
              <a:rPr lang="en-US" dirty="0" smtClean="0">
                <a:latin typeface="Century Schoolbook" pitchFamily="18" charset="0"/>
              </a:rPr>
              <a:t>.</a:t>
            </a:r>
          </a:p>
          <a:p>
            <a:pPr marL="274320" indent="-274320" algn="just" eaLnBrk="1" fontAlgn="auto" hangingPunct="1">
              <a:lnSpc>
                <a:spcPct val="170000"/>
              </a:lnSpc>
              <a:spcBef>
                <a:spcPts val="0"/>
              </a:spcBef>
              <a:spcAft>
                <a:spcPts val="0"/>
              </a:spcAft>
              <a:buClr>
                <a:srgbClr val="0000CC"/>
              </a:buClr>
              <a:buFont typeface="Wingdings" pitchFamily="2" charset="2"/>
              <a:buChar char="Ø"/>
              <a:defRPr/>
            </a:pPr>
            <a:r>
              <a:rPr lang="en-US" dirty="0" err="1" smtClean="0">
                <a:latin typeface="Century Schoolbook" pitchFamily="18" charset="0"/>
              </a:rPr>
              <a:t>Karena</a:t>
            </a:r>
            <a:r>
              <a:rPr lang="en-US" dirty="0" smtClean="0">
                <a:latin typeface="Century Schoolbook" pitchFamily="18" charset="0"/>
              </a:rPr>
              <a:t> </a:t>
            </a:r>
            <a:r>
              <a:rPr lang="en-US" dirty="0" err="1" smtClean="0">
                <a:latin typeface="Century Schoolbook" pitchFamily="18" charset="0"/>
              </a:rPr>
              <a:t>sikap</a:t>
            </a:r>
            <a:r>
              <a:rPr lang="en-US" dirty="0" smtClean="0">
                <a:latin typeface="Century Schoolbook" pitchFamily="18" charset="0"/>
              </a:rPr>
              <a:t> </a:t>
            </a:r>
            <a:r>
              <a:rPr lang="en-US" dirty="0" err="1" smtClean="0">
                <a:latin typeface="Century Schoolbook" pitchFamily="18" charset="0"/>
              </a:rPr>
              <a:t>dapat</a:t>
            </a:r>
            <a:r>
              <a:rPr lang="en-US" dirty="0" smtClean="0">
                <a:latin typeface="Century Schoolbook" pitchFamily="18" charset="0"/>
              </a:rPr>
              <a:t> “</a:t>
            </a:r>
            <a:r>
              <a:rPr lang="en-US" dirty="0" err="1" smtClean="0">
                <a:latin typeface="Century Schoolbook" pitchFamily="18" charset="0"/>
              </a:rPr>
              <a:t>dipelajari</a:t>
            </a:r>
            <a:r>
              <a:rPr lang="en-US" dirty="0" smtClean="0">
                <a:latin typeface="Century Schoolbook" pitchFamily="18" charset="0"/>
              </a:rPr>
              <a:t>” </a:t>
            </a:r>
            <a:r>
              <a:rPr lang="en-US" dirty="0" err="1" smtClean="0">
                <a:latin typeface="Century Schoolbook" pitchFamily="18" charset="0"/>
              </a:rPr>
              <a:t>maka</a:t>
            </a:r>
            <a:r>
              <a:rPr lang="en-US" dirty="0" smtClean="0">
                <a:latin typeface="Century Schoolbook" pitchFamily="18" charset="0"/>
              </a:rPr>
              <a:t> </a:t>
            </a:r>
            <a:r>
              <a:rPr lang="en-US" dirty="0" err="1" smtClean="0">
                <a:latin typeface="Century Schoolbook" pitchFamily="18" charset="0"/>
              </a:rPr>
              <a:t>sikap</a:t>
            </a:r>
            <a:r>
              <a:rPr lang="en-US" dirty="0" smtClean="0">
                <a:latin typeface="Century Schoolbook" pitchFamily="18" charset="0"/>
              </a:rPr>
              <a:t> </a:t>
            </a:r>
            <a:r>
              <a:rPr lang="en-US" dirty="0" err="1" smtClean="0">
                <a:latin typeface="Century Schoolbook" pitchFamily="18" charset="0"/>
              </a:rPr>
              <a:t>dapat</a:t>
            </a:r>
            <a:r>
              <a:rPr lang="en-US" dirty="0" smtClean="0">
                <a:latin typeface="Century Schoolbook" pitchFamily="18" charset="0"/>
              </a:rPr>
              <a:t> </a:t>
            </a:r>
            <a:r>
              <a:rPr lang="en-US" dirty="0" err="1" smtClean="0">
                <a:latin typeface="Century Schoolbook" pitchFamily="18" charset="0"/>
              </a:rPr>
              <a:t>diubah</a:t>
            </a:r>
            <a:r>
              <a:rPr lang="en-US" dirty="0" smtClean="0">
                <a:latin typeface="Century Schoolbook" pitchFamily="18" charset="0"/>
              </a:rPr>
              <a:t> </a:t>
            </a:r>
            <a:r>
              <a:rPr lang="en-US" dirty="0" err="1" smtClean="0">
                <a:latin typeface="Century Schoolbook" pitchFamily="18" charset="0"/>
              </a:rPr>
              <a:t>meskipun</a:t>
            </a:r>
            <a:r>
              <a:rPr lang="en-US" dirty="0" smtClean="0">
                <a:latin typeface="Century Schoolbook" pitchFamily="18" charset="0"/>
              </a:rPr>
              <a:t> </a:t>
            </a:r>
            <a:r>
              <a:rPr lang="en-US" dirty="0" err="1" smtClean="0">
                <a:latin typeface="Century Schoolbook" pitchFamily="18" charset="0"/>
              </a:rPr>
              <a:t>sulit</a:t>
            </a:r>
            <a:r>
              <a:rPr lang="en-US" dirty="0" smtClean="0">
                <a:latin typeface="Century Schoolbook" pitchFamily="18" charset="0"/>
              </a:rPr>
              <a:t>.</a:t>
            </a:r>
          </a:p>
          <a:p>
            <a:pPr marL="274320" indent="-274320" algn="just" eaLnBrk="1" fontAlgn="auto" hangingPunct="1">
              <a:lnSpc>
                <a:spcPct val="170000"/>
              </a:lnSpc>
              <a:spcBef>
                <a:spcPts val="0"/>
              </a:spcBef>
              <a:spcAft>
                <a:spcPts val="0"/>
              </a:spcAft>
              <a:buClr>
                <a:srgbClr val="0000CC"/>
              </a:buClr>
              <a:buFont typeface="Wingdings" pitchFamily="2" charset="2"/>
              <a:buChar char="Ø"/>
              <a:defRPr/>
            </a:pPr>
            <a:r>
              <a:rPr lang="en-US" dirty="0" err="1" smtClean="0">
                <a:latin typeface="Century Schoolbook" pitchFamily="18" charset="0"/>
              </a:rPr>
              <a:t>Sikap</a:t>
            </a:r>
            <a:r>
              <a:rPr lang="en-US" dirty="0" smtClean="0">
                <a:latin typeface="Century Schoolbook" pitchFamily="18" charset="0"/>
              </a:rPr>
              <a:t> </a:t>
            </a:r>
            <a:r>
              <a:rPr lang="en-US" dirty="0" err="1" smtClean="0">
                <a:latin typeface="Century Schoolbook" pitchFamily="18" charset="0"/>
              </a:rPr>
              <a:t>tidak</a:t>
            </a:r>
            <a:r>
              <a:rPr lang="en-US" dirty="0" smtClean="0">
                <a:latin typeface="Century Schoolbook" pitchFamily="18" charset="0"/>
              </a:rPr>
              <a:t> </a:t>
            </a:r>
            <a:r>
              <a:rPr lang="en-US" dirty="0" err="1" smtClean="0">
                <a:latin typeface="Century Schoolbook" pitchFamily="18" charset="0"/>
              </a:rPr>
              <a:t>menghilang</a:t>
            </a:r>
            <a:r>
              <a:rPr lang="en-US" dirty="0" smtClean="0">
                <a:latin typeface="Century Schoolbook" pitchFamily="18" charset="0"/>
              </a:rPr>
              <a:t> </a:t>
            </a:r>
            <a:r>
              <a:rPr lang="en-US" dirty="0" err="1" smtClean="0">
                <a:latin typeface="Century Schoolbook" pitchFamily="18" charset="0"/>
              </a:rPr>
              <a:t>walau</a:t>
            </a:r>
            <a:r>
              <a:rPr lang="en-US" dirty="0" smtClean="0">
                <a:latin typeface="Century Schoolbook" pitchFamily="18" charset="0"/>
              </a:rPr>
              <a:t> </a:t>
            </a:r>
            <a:r>
              <a:rPr lang="en-US" dirty="0" err="1" smtClean="0">
                <a:latin typeface="Century Schoolbook" pitchFamily="18" charset="0"/>
              </a:rPr>
              <a:t>kebutuhan</a:t>
            </a:r>
            <a:r>
              <a:rPr lang="en-US" dirty="0" smtClean="0">
                <a:latin typeface="Century Schoolbook" pitchFamily="18" charset="0"/>
              </a:rPr>
              <a:t> </a:t>
            </a:r>
            <a:r>
              <a:rPr lang="en-US" dirty="0" err="1" smtClean="0">
                <a:latin typeface="Century Schoolbook" pitchFamily="18" charset="0"/>
              </a:rPr>
              <a:t>sudah</a:t>
            </a:r>
            <a:r>
              <a:rPr lang="en-US" dirty="0" smtClean="0">
                <a:latin typeface="Century Schoolbook" pitchFamily="18" charset="0"/>
              </a:rPr>
              <a:t> </a:t>
            </a:r>
            <a:r>
              <a:rPr lang="en-US" dirty="0" err="1" smtClean="0">
                <a:latin typeface="Century Schoolbook" pitchFamily="18" charset="0"/>
              </a:rPr>
              <a:t>terpenuhi</a:t>
            </a:r>
            <a:r>
              <a:rPr lang="en-US" dirty="0" smtClean="0">
                <a:latin typeface="Century Schoolbook" pitchFamily="18" charset="0"/>
              </a:rPr>
              <a:t>.</a:t>
            </a:r>
          </a:p>
          <a:p>
            <a:pPr marL="274320" indent="-274320" algn="just" eaLnBrk="1" fontAlgn="auto" hangingPunct="1">
              <a:lnSpc>
                <a:spcPct val="170000"/>
              </a:lnSpc>
              <a:spcBef>
                <a:spcPts val="0"/>
              </a:spcBef>
              <a:spcAft>
                <a:spcPts val="0"/>
              </a:spcAft>
              <a:buClr>
                <a:srgbClr val="0000CC"/>
              </a:buClr>
              <a:buFont typeface="Wingdings" pitchFamily="2" charset="2"/>
              <a:buChar char="Ø"/>
              <a:defRPr/>
            </a:pPr>
            <a:r>
              <a:rPr lang="en-US" dirty="0" err="1" smtClean="0">
                <a:latin typeface="Century Schoolbook" pitchFamily="18" charset="0"/>
              </a:rPr>
              <a:t>Sikap</a:t>
            </a:r>
            <a:r>
              <a:rPr lang="en-US" dirty="0" smtClean="0">
                <a:latin typeface="Century Schoolbook" pitchFamily="18" charset="0"/>
              </a:rPr>
              <a:t> </a:t>
            </a:r>
            <a:r>
              <a:rPr lang="en-US" dirty="0" err="1" smtClean="0">
                <a:latin typeface="Century Schoolbook" pitchFamily="18" charset="0"/>
              </a:rPr>
              <a:t>tidak</a:t>
            </a:r>
            <a:r>
              <a:rPr lang="en-US" dirty="0" smtClean="0">
                <a:latin typeface="Century Schoolbook" pitchFamily="18" charset="0"/>
              </a:rPr>
              <a:t> </a:t>
            </a:r>
            <a:r>
              <a:rPr lang="en-US" dirty="0" err="1" smtClean="0">
                <a:latin typeface="Century Schoolbook" pitchFamily="18" charset="0"/>
              </a:rPr>
              <a:t>hanya</a:t>
            </a:r>
            <a:r>
              <a:rPr lang="en-US" dirty="0" smtClean="0">
                <a:latin typeface="Century Schoolbook" pitchFamily="18" charset="0"/>
              </a:rPr>
              <a:t> </a:t>
            </a:r>
            <a:r>
              <a:rPr lang="en-US" dirty="0" err="1" smtClean="0">
                <a:latin typeface="Century Schoolbook" pitchFamily="18" charset="0"/>
              </a:rPr>
              <a:t>satu</a:t>
            </a:r>
            <a:r>
              <a:rPr lang="en-US" dirty="0" smtClean="0">
                <a:latin typeface="Century Schoolbook" pitchFamily="18" charset="0"/>
              </a:rPr>
              <a:t> </a:t>
            </a:r>
            <a:r>
              <a:rPr lang="en-US" dirty="0" err="1" smtClean="0">
                <a:latin typeface="Century Schoolbook" pitchFamily="18" charset="0"/>
              </a:rPr>
              <a:t>macam</a:t>
            </a:r>
            <a:r>
              <a:rPr lang="en-US" dirty="0" smtClean="0">
                <a:latin typeface="Century Schoolbook" pitchFamily="18" charset="0"/>
              </a:rPr>
              <a:t> </a:t>
            </a:r>
            <a:r>
              <a:rPr lang="en-US" dirty="0" err="1" smtClean="0">
                <a:latin typeface="Century Schoolbook" pitchFamily="18" charset="0"/>
              </a:rPr>
              <a:t>saja</a:t>
            </a:r>
            <a:r>
              <a:rPr lang="en-US" dirty="0" smtClean="0">
                <a:latin typeface="Century Schoolbook" pitchFamily="18" charset="0"/>
              </a:rPr>
              <a:t> </a:t>
            </a:r>
            <a:r>
              <a:rPr lang="en-US" dirty="0" err="1" smtClean="0">
                <a:latin typeface="Century Schoolbook" pitchFamily="18" charset="0"/>
              </a:rPr>
              <a:t>melainkan</a:t>
            </a:r>
            <a:r>
              <a:rPr lang="en-US" dirty="0" smtClean="0">
                <a:latin typeface="Century Schoolbook" pitchFamily="18" charset="0"/>
              </a:rPr>
              <a:t> </a:t>
            </a:r>
            <a:r>
              <a:rPr lang="en-US" dirty="0" err="1" smtClean="0">
                <a:latin typeface="Century Schoolbook" pitchFamily="18" charset="0"/>
              </a:rPr>
              <a:t>sangat</a:t>
            </a:r>
            <a:r>
              <a:rPr lang="en-US" dirty="0" smtClean="0">
                <a:latin typeface="Century Schoolbook" pitchFamily="18" charset="0"/>
              </a:rPr>
              <a:t> </a:t>
            </a:r>
            <a:r>
              <a:rPr lang="en-US" dirty="0" err="1" smtClean="0">
                <a:latin typeface="Century Schoolbook" pitchFamily="18" charset="0"/>
              </a:rPr>
              <a:t>beragam</a:t>
            </a:r>
            <a:r>
              <a:rPr lang="en-US" dirty="0" smtClean="0">
                <a:latin typeface="Century Schoolbook" pitchFamily="18" charset="0"/>
              </a:rPr>
              <a:t> </a:t>
            </a:r>
            <a:r>
              <a:rPr lang="en-US" dirty="0" err="1" smtClean="0">
                <a:latin typeface="Century Schoolbook" pitchFamily="18" charset="0"/>
              </a:rPr>
              <a:t>sesuai</a:t>
            </a:r>
            <a:r>
              <a:rPr lang="en-US" dirty="0" smtClean="0">
                <a:latin typeface="Century Schoolbook" pitchFamily="18" charset="0"/>
              </a:rPr>
              <a:t> </a:t>
            </a:r>
            <a:r>
              <a:rPr lang="en-US" dirty="0" err="1" smtClean="0">
                <a:latin typeface="Century Schoolbook" pitchFamily="18" charset="0"/>
              </a:rPr>
              <a:t>dengan</a:t>
            </a:r>
            <a:r>
              <a:rPr lang="en-US" dirty="0" smtClean="0">
                <a:latin typeface="Century Schoolbook" pitchFamily="18" charset="0"/>
              </a:rPr>
              <a:t> </a:t>
            </a:r>
            <a:r>
              <a:rPr lang="en-US" dirty="0" err="1" smtClean="0">
                <a:latin typeface="Century Schoolbook" pitchFamily="18" charset="0"/>
              </a:rPr>
              <a:t>objek</a:t>
            </a:r>
            <a:r>
              <a:rPr lang="en-US" dirty="0" smtClean="0">
                <a:latin typeface="Century Schoolbook" pitchFamily="18" charset="0"/>
              </a:rPr>
              <a:t> </a:t>
            </a:r>
            <a:r>
              <a:rPr lang="en-US" dirty="0" err="1" smtClean="0">
                <a:latin typeface="Century Schoolbook" pitchFamily="18" charset="0"/>
              </a:rPr>
              <a:t>yg</a:t>
            </a:r>
            <a:r>
              <a:rPr lang="en-US" dirty="0" smtClean="0">
                <a:latin typeface="Century Schoolbook" pitchFamily="18" charset="0"/>
              </a:rPr>
              <a:t> </a:t>
            </a:r>
            <a:r>
              <a:rPr lang="en-US" dirty="0" err="1" smtClean="0">
                <a:latin typeface="Century Schoolbook" pitchFamily="18" charset="0"/>
              </a:rPr>
              <a:t>menjadi</a:t>
            </a:r>
            <a:r>
              <a:rPr lang="en-US" dirty="0" smtClean="0">
                <a:latin typeface="Century Schoolbook" pitchFamily="18" charset="0"/>
              </a:rPr>
              <a:t> </a:t>
            </a:r>
            <a:r>
              <a:rPr lang="en-US" dirty="0" err="1" smtClean="0">
                <a:latin typeface="Century Schoolbook" pitchFamily="18" charset="0"/>
              </a:rPr>
              <a:t>pusat</a:t>
            </a:r>
            <a:r>
              <a:rPr lang="en-US" dirty="0" smtClean="0">
                <a:latin typeface="Century Schoolbook" pitchFamily="18" charset="0"/>
              </a:rPr>
              <a:t> </a:t>
            </a:r>
            <a:r>
              <a:rPr lang="en-US" dirty="0" err="1" smtClean="0">
                <a:latin typeface="Century Schoolbook" pitchFamily="18" charset="0"/>
              </a:rPr>
              <a:t>perhatiannya</a:t>
            </a:r>
            <a:r>
              <a:rPr lang="en-US" dirty="0" smtClean="0">
                <a:latin typeface="Century Schoolbook" pitchFamily="18" charset="0"/>
              </a:rPr>
              <a:t>.</a:t>
            </a:r>
          </a:p>
          <a:p>
            <a:pPr marL="274320" indent="-274320" algn="just" eaLnBrk="1" fontAlgn="auto" hangingPunct="1">
              <a:lnSpc>
                <a:spcPct val="170000"/>
              </a:lnSpc>
              <a:spcBef>
                <a:spcPts val="0"/>
              </a:spcBef>
              <a:spcAft>
                <a:spcPts val="0"/>
              </a:spcAft>
              <a:buClr>
                <a:srgbClr val="0000CC"/>
              </a:buClr>
              <a:buFont typeface="Wingdings" pitchFamily="2" charset="2"/>
              <a:buChar char="Ø"/>
              <a:defRPr/>
            </a:pPr>
            <a:r>
              <a:rPr lang="en-US" dirty="0" err="1" smtClean="0">
                <a:latin typeface="Century Schoolbook" pitchFamily="18" charset="0"/>
              </a:rPr>
              <a:t>Dalam</a:t>
            </a:r>
            <a:r>
              <a:rPr lang="en-US" dirty="0" smtClean="0">
                <a:latin typeface="Century Schoolbook" pitchFamily="18" charset="0"/>
              </a:rPr>
              <a:t> </a:t>
            </a:r>
            <a:r>
              <a:rPr lang="en-US" dirty="0" err="1" smtClean="0">
                <a:latin typeface="Century Schoolbook" pitchFamily="18" charset="0"/>
              </a:rPr>
              <a:t>sikap</a:t>
            </a:r>
            <a:r>
              <a:rPr lang="en-US" dirty="0" smtClean="0">
                <a:latin typeface="Century Schoolbook" pitchFamily="18" charset="0"/>
              </a:rPr>
              <a:t> </a:t>
            </a:r>
            <a:r>
              <a:rPr lang="en-US" dirty="0" err="1" smtClean="0">
                <a:latin typeface="Century Schoolbook" pitchFamily="18" charset="0"/>
              </a:rPr>
              <a:t>tersangkut</a:t>
            </a:r>
            <a:r>
              <a:rPr lang="en-US" dirty="0" smtClean="0">
                <a:latin typeface="Century Schoolbook" pitchFamily="18" charset="0"/>
              </a:rPr>
              <a:t> </a:t>
            </a:r>
            <a:r>
              <a:rPr lang="en-US" dirty="0" err="1" smtClean="0">
                <a:latin typeface="Century Schoolbook" pitchFamily="18" charset="0"/>
              </a:rPr>
              <a:t>faktor</a:t>
            </a:r>
            <a:r>
              <a:rPr lang="en-US" dirty="0" smtClean="0">
                <a:latin typeface="Century Schoolbook" pitchFamily="18" charset="0"/>
              </a:rPr>
              <a:t> </a:t>
            </a:r>
            <a:r>
              <a:rPr lang="en-US" dirty="0" err="1" smtClean="0">
                <a:latin typeface="Century Schoolbook" pitchFamily="18" charset="0"/>
              </a:rPr>
              <a:t>motivasi</a:t>
            </a:r>
            <a:r>
              <a:rPr lang="en-US" dirty="0" smtClean="0">
                <a:latin typeface="Century Schoolbook" pitchFamily="18" charset="0"/>
              </a:rPr>
              <a:t> </a:t>
            </a:r>
            <a:r>
              <a:rPr lang="en-US" dirty="0" err="1" smtClean="0">
                <a:latin typeface="Century Schoolbook" pitchFamily="18" charset="0"/>
              </a:rPr>
              <a:t>dan</a:t>
            </a:r>
            <a:r>
              <a:rPr lang="en-US" dirty="0" smtClean="0">
                <a:latin typeface="Century Schoolbook" pitchFamily="18" charset="0"/>
              </a:rPr>
              <a:t> </a:t>
            </a:r>
            <a:r>
              <a:rPr lang="en-US" dirty="0" err="1" smtClean="0">
                <a:latin typeface="Century Schoolbook" pitchFamily="18" charset="0"/>
              </a:rPr>
              <a:t>perasaan</a:t>
            </a:r>
            <a:r>
              <a:rPr lang="en-US" dirty="0" smtClean="0">
                <a:latin typeface="Century Schoolbook" pitchFamily="18" charset="0"/>
              </a:rPr>
              <a:t>.</a:t>
            </a:r>
            <a:endParaRPr lang="en-US" dirty="0">
              <a:latin typeface="Century Schoolbook"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2"/>
          <p:cNvSpPr>
            <a:spLocks noGrp="1"/>
          </p:cNvSpPr>
          <p:nvPr>
            <p:ph type="title"/>
          </p:nvPr>
        </p:nvSpPr>
        <p:spPr/>
        <p:txBody>
          <a:bodyPr/>
          <a:lstStyle/>
          <a:p>
            <a:pPr eaLnBrk="1" hangingPunct="1"/>
            <a:r>
              <a:rPr lang="en-US" sz="3200" smtClean="0"/>
              <a:t>Penggunaan Multiatribute Attitude Model untuk memahami Sikap konsumen</a:t>
            </a:r>
          </a:p>
        </p:txBody>
      </p:sp>
      <p:sp>
        <p:nvSpPr>
          <p:cNvPr id="2" name="Content Placeholder 1"/>
          <p:cNvSpPr>
            <a:spLocks noGrp="1"/>
          </p:cNvSpPr>
          <p:nvPr>
            <p:ph idx="1"/>
          </p:nvPr>
        </p:nvSpPr>
        <p:spPr>
          <a:xfrm>
            <a:off x="457200" y="1524000"/>
            <a:ext cx="8229600" cy="5048250"/>
          </a:xfrm>
        </p:spPr>
        <p:txBody>
          <a:bodyPr rtlCol="0">
            <a:normAutofit fontScale="62500" lnSpcReduction="20000"/>
          </a:bodyPr>
          <a:lstStyle/>
          <a:p>
            <a:pPr marL="274320" indent="-274320" algn="just" eaLnBrk="1" fontAlgn="auto" hangingPunct="1">
              <a:lnSpc>
                <a:spcPct val="160000"/>
              </a:lnSpc>
              <a:spcBef>
                <a:spcPts val="0"/>
              </a:spcBef>
              <a:spcAft>
                <a:spcPts val="0"/>
              </a:spcAft>
              <a:buFont typeface="Wingdings 2"/>
              <a:buBlip>
                <a:blip r:embed="rId2"/>
              </a:buBlip>
              <a:defRPr/>
            </a:pPr>
            <a:r>
              <a:rPr lang="en-US" i="1" dirty="0" smtClean="0"/>
              <a:t>The attribute-toward-object model</a:t>
            </a:r>
          </a:p>
          <a:p>
            <a:pPr marL="274320" indent="-274320" algn="just" eaLnBrk="1" fontAlgn="auto" hangingPunct="1">
              <a:lnSpc>
                <a:spcPct val="160000"/>
              </a:lnSpc>
              <a:spcBef>
                <a:spcPts val="0"/>
              </a:spcBef>
              <a:spcAft>
                <a:spcPts val="0"/>
              </a:spcAft>
              <a:buFont typeface="Wingdings 2"/>
              <a:buNone/>
              <a:defRPr/>
            </a:pPr>
            <a:r>
              <a:rPr lang="en-US" i="1" dirty="0" smtClean="0"/>
              <a:t>   </a:t>
            </a:r>
            <a:r>
              <a:rPr lang="en-US" dirty="0" err="1" smtClean="0"/>
              <a:t>Digunakan</a:t>
            </a:r>
            <a:r>
              <a:rPr lang="en-US" dirty="0" smtClean="0"/>
              <a:t> </a:t>
            </a:r>
            <a:r>
              <a:rPr lang="en-US" dirty="0" err="1" smtClean="0"/>
              <a:t>khususnya</a:t>
            </a:r>
            <a:r>
              <a:rPr lang="en-US" dirty="0" smtClean="0"/>
              <a:t> </a:t>
            </a:r>
            <a:r>
              <a:rPr lang="en-US" dirty="0" err="1" smtClean="0"/>
              <a:t>menilai</a:t>
            </a:r>
            <a:r>
              <a:rPr lang="en-US" dirty="0" smtClean="0"/>
              <a:t> </a:t>
            </a:r>
            <a:r>
              <a:rPr lang="en-US" dirty="0" err="1" smtClean="0"/>
              <a:t>sikap</a:t>
            </a:r>
            <a:r>
              <a:rPr lang="en-US" dirty="0" smtClean="0"/>
              <a:t> </a:t>
            </a:r>
            <a:r>
              <a:rPr lang="en-US" dirty="0" err="1" smtClean="0"/>
              <a:t>konsumen</a:t>
            </a:r>
            <a:r>
              <a:rPr lang="en-US" dirty="0" smtClean="0"/>
              <a:t> </a:t>
            </a:r>
            <a:r>
              <a:rPr lang="en-US" dirty="0" err="1" smtClean="0"/>
              <a:t>terhadap</a:t>
            </a:r>
            <a:r>
              <a:rPr lang="en-US" dirty="0" smtClean="0"/>
              <a:t> </a:t>
            </a:r>
            <a:r>
              <a:rPr lang="en-US" dirty="0" err="1" smtClean="0"/>
              <a:t>satu</a:t>
            </a:r>
            <a:r>
              <a:rPr lang="en-US" dirty="0" smtClean="0"/>
              <a:t> </a:t>
            </a:r>
            <a:r>
              <a:rPr lang="en-US" dirty="0" err="1" smtClean="0"/>
              <a:t>kategori</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merk</a:t>
            </a:r>
            <a:r>
              <a:rPr lang="en-US" dirty="0" smtClean="0"/>
              <a:t> </a:t>
            </a:r>
            <a:r>
              <a:rPr lang="en-US" dirty="0" err="1" smtClean="0"/>
              <a:t>spesifik</a:t>
            </a:r>
            <a:r>
              <a:rPr lang="en-US" dirty="0" smtClean="0"/>
              <a:t>.</a:t>
            </a:r>
          </a:p>
          <a:p>
            <a:pPr marL="274320" indent="-274320" algn="just" eaLnBrk="1" fontAlgn="auto" hangingPunct="1">
              <a:lnSpc>
                <a:spcPct val="160000"/>
              </a:lnSpc>
              <a:spcBef>
                <a:spcPts val="0"/>
              </a:spcBef>
              <a:spcAft>
                <a:spcPts val="0"/>
              </a:spcAft>
              <a:buFont typeface="Wingdings 2"/>
              <a:buBlip>
                <a:blip r:embed="rId2"/>
              </a:buBlip>
              <a:defRPr/>
            </a:pPr>
            <a:r>
              <a:rPr lang="en-US" i="1" dirty="0" smtClean="0"/>
              <a:t>The attitude-toward-behavior model</a:t>
            </a:r>
          </a:p>
          <a:p>
            <a:pPr marL="274320" indent="-274320" algn="just" eaLnBrk="1" fontAlgn="auto" hangingPunct="1">
              <a:lnSpc>
                <a:spcPct val="160000"/>
              </a:lnSpc>
              <a:spcBef>
                <a:spcPts val="0"/>
              </a:spcBef>
              <a:spcAft>
                <a:spcPts val="0"/>
              </a:spcAft>
              <a:buFont typeface="Wingdings 2"/>
              <a:buNone/>
              <a:defRPr/>
            </a:pPr>
            <a:r>
              <a:rPr lang="en-US" i="1" dirty="0" smtClean="0"/>
              <a:t>    </a:t>
            </a:r>
            <a:r>
              <a:rPr lang="en-US" dirty="0" err="1" smtClean="0"/>
              <a:t>Digunakan</a:t>
            </a:r>
            <a:r>
              <a:rPr lang="en-US" dirty="0" smtClean="0"/>
              <a:t> </a:t>
            </a:r>
            <a:r>
              <a:rPr lang="en-US" dirty="0" err="1" smtClean="0"/>
              <a:t>untuk</a:t>
            </a:r>
            <a:r>
              <a:rPr lang="en-US" dirty="0" smtClean="0"/>
              <a:t> </a:t>
            </a:r>
            <a:r>
              <a:rPr lang="en-US" dirty="0" err="1" smtClean="0"/>
              <a:t>menilai</a:t>
            </a:r>
            <a:r>
              <a:rPr lang="en-US" dirty="0" smtClean="0"/>
              <a:t> </a:t>
            </a:r>
            <a:r>
              <a:rPr lang="en-US" dirty="0" err="1" smtClean="0"/>
              <a:t>tanggapan</a:t>
            </a:r>
            <a:r>
              <a:rPr lang="en-US" dirty="0" smtClean="0"/>
              <a:t> </a:t>
            </a:r>
            <a:r>
              <a:rPr lang="en-US" dirty="0" err="1" smtClean="0"/>
              <a:t>konsumen</a:t>
            </a:r>
            <a:r>
              <a:rPr lang="en-US" dirty="0" smtClean="0"/>
              <a:t> </a:t>
            </a:r>
            <a:r>
              <a:rPr lang="en-US" dirty="0" err="1" smtClean="0"/>
              <a:t>melalui</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daripada</a:t>
            </a:r>
            <a:r>
              <a:rPr lang="en-US" dirty="0" smtClean="0"/>
              <a:t> </a:t>
            </a:r>
            <a:r>
              <a:rPr lang="en-US" dirty="0" err="1" smtClean="0"/>
              <a:t>sikap</a:t>
            </a:r>
            <a:r>
              <a:rPr lang="en-US" dirty="0" smtClean="0"/>
              <a:t> </a:t>
            </a:r>
            <a:r>
              <a:rPr lang="en-US" dirty="0" err="1" smtClean="0"/>
              <a:t>terhadap</a:t>
            </a:r>
            <a:r>
              <a:rPr lang="en-US" dirty="0" smtClean="0"/>
              <a:t> </a:t>
            </a:r>
            <a:r>
              <a:rPr lang="en-US" dirty="0" err="1" smtClean="0"/>
              <a:t>objek</a:t>
            </a:r>
            <a:r>
              <a:rPr lang="en-US" dirty="0" smtClean="0"/>
              <a:t>. </a:t>
            </a:r>
          </a:p>
          <a:p>
            <a:pPr marL="274320" indent="-274320" algn="just" eaLnBrk="1" fontAlgn="auto" hangingPunct="1">
              <a:lnSpc>
                <a:spcPct val="160000"/>
              </a:lnSpc>
              <a:spcBef>
                <a:spcPts val="0"/>
              </a:spcBef>
              <a:spcAft>
                <a:spcPts val="0"/>
              </a:spcAft>
              <a:buFont typeface="Wingdings 2"/>
              <a:buBlip>
                <a:blip r:embed="rId2"/>
              </a:buBlip>
              <a:defRPr/>
            </a:pPr>
            <a:r>
              <a:rPr lang="en-US" i="1" dirty="0" smtClean="0"/>
              <a:t>Theory of-reasoned-action model</a:t>
            </a:r>
          </a:p>
          <a:p>
            <a:pPr marL="274320" indent="-274320" algn="just" eaLnBrk="1" fontAlgn="auto" hangingPunct="1">
              <a:lnSpc>
                <a:spcPct val="160000"/>
              </a:lnSpc>
              <a:spcBef>
                <a:spcPts val="0"/>
              </a:spcBef>
              <a:spcAft>
                <a:spcPts val="0"/>
              </a:spcAft>
              <a:buFont typeface="Wingdings 2"/>
              <a:buNone/>
              <a:defRPr/>
            </a:pPr>
            <a:r>
              <a:rPr lang="en-US" i="1" dirty="0" smtClean="0"/>
              <a:t>   </a:t>
            </a:r>
            <a:r>
              <a:rPr lang="en-US" dirty="0" smtClean="0"/>
              <a:t> </a:t>
            </a:r>
            <a:r>
              <a:rPr lang="en-US" dirty="0" err="1" smtClean="0"/>
              <a:t>Menurut</a:t>
            </a:r>
            <a:r>
              <a:rPr lang="en-US" dirty="0" smtClean="0"/>
              <a:t> </a:t>
            </a:r>
            <a:r>
              <a:rPr lang="en-US" dirty="0" err="1" smtClean="0"/>
              <a:t>teori</a:t>
            </a:r>
            <a:r>
              <a:rPr lang="en-US" dirty="0" smtClean="0"/>
              <a:t> </a:t>
            </a:r>
            <a:r>
              <a:rPr lang="en-US" dirty="0" err="1" smtClean="0"/>
              <a:t>ini</a:t>
            </a:r>
            <a:r>
              <a:rPr lang="en-US" dirty="0" smtClean="0"/>
              <a:t> </a:t>
            </a:r>
            <a:r>
              <a:rPr lang="en-US" dirty="0" err="1" smtClean="0"/>
              <a:t>pengukuran</a:t>
            </a:r>
            <a:r>
              <a:rPr lang="en-US" dirty="0" smtClean="0"/>
              <a:t> </a:t>
            </a:r>
            <a:r>
              <a:rPr lang="en-US" dirty="0" err="1" smtClean="0"/>
              <a:t>sikap</a:t>
            </a:r>
            <a:r>
              <a:rPr lang="en-US" dirty="0" smtClean="0"/>
              <a:t> </a:t>
            </a:r>
            <a:r>
              <a:rPr lang="en-US" dirty="0" err="1" smtClean="0"/>
              <a:t>yg</a:t>
            </a:r>
            <a:r>
              <a:rPr lang="en-US" dirty="0" smtClean="0"/>
              <a:t> </a:t>
            </a:r>
            <a:r>
              <a:rPr lang="en-US" dirty="0" err="1" smtClean="0"/>
              <a:t>tepat</a:t>
            </a:r>
            <a:r>
              <a:rPr lang="en-US" dirty="0" smtClean="0"/>
              <a:t> </a:t>
            </a:r>
            <a:r>
              <a:rPr lang="en-US" dirty="0" err="1" smtClean="0"/>
              <a:t>seharusnya</a:t>
            </a:r>
            <a:r>
              <a:rPr lang="en-US" dirty="0" smtClean="0"/>
              <a:t> </a:t>
            </a:r>
            <a:r>
              <a:rPr lang="en-US" dirty="0" err="1" smtClean="0"/>
              <a:t>didasarkan</a:t>
            </a:r>
            <a:r>
              <a:rPr lang="en-US" dirty="0" smtClean="0"/>
              <a:t> </a:t>
            </a:r>
            <a:r>
              <a:rPr lang="en-US" dirty="0" err="1" smtClean="0"/>
              <a:t>pada</a:t>
            </a:r>
            <a:r>
              <a:rPr lang="en-US" dirty="0" smtClean="0"/>
              <a:t> </a:t>
            </a:r>
            <a:r>
              <a:rPr lang="en-US" dirty="0" err="1" smtClean="0"/>
              <a:t>tindakan</a:t>
            </a:r>
            <a:r>
              <a:rPr lang="en-US" dirty="0" smtClean="0"/>
              <a:t> </a:t>
            </a:r>
            <a:r>
              <a:rPr lang="en-US" dirty="0" err="1" smtClean="0"/>
              <a:t>pembelian</a:t>
            </a:r>
            <a:r>
              <a:rPr lang="en-US" dirty="0" smtClean="0"/>
              <a:t> </a:t>
            </a:r>
            <a:r>
              <a:rPr lang="en-US" dirty="0" err="1" smtClean="0"/>
              <a:t>atau</a:t>
            </a:r>
            <a:r>
              <a:rPr lang="en-US" dirty="0" smtClean="0"/>
              <a:t> </a:t>
            </a:r>
            <a:r>
              <a:rPr lang="en-US" dirty="0" err="1" smtClean="0"/>
              <a:t>penggunaan</a:t>
            </a:r>
            <a:r>
              <a:rPr lang="en-US" dirty="0" smtClean="0"/>
              <a:t> </a:t>
            </a:r>
            <a:r>
              <a:rPr lang="en-US" dirty="0" err="1" smtClean="0"/>
              <a:t>merk</a:t>
            </a:r>
            <a:r>
              <a:rPr lang="en-US" dirty="0" smtClean="0"/>
              <a:t> </a:t>
            </a:r>
            <a:r>
              <a:rPr lang="en-US" dirty="0" err="1" smtClean="0"/>
              <a:t>produk</a:t>
            </a:r>
            <a:r>
              <a:rPr lang="en-US" dirty="0" smtClean="0"/>
              <a:t> </a:t>
            </a:r>
            <a:r>
              <a:rPr lang="en-US" dirty="0" err="1" smtClean="0"/>
              <a:t>bukan</a:t>
            </a:r>
            <a:r>
              <a:rPr lang="en-US" dirty="0" smtClean="0"/>
              <a:t> </a:t>
            </a:r>
            <a:r>
              <a:rPr lang="en-US" dirty="0" err="1" smtClean="0"/>
              <a:t>pada</a:t>
            </a:r>
            <a:r>
              <a:rPr lang="en-US" dirty="0" smtClean="0"/>
              <a:t> </a:t>
            </a:r>
            <a:r>
              <a:rPr lang="en-US" dirty="0" err="1" smtClean="0"/>
              <a:t>merk</a:t>
            </a:r>
            <a:r>
              <a:rPr lang="en-US" dirty="0" smtClean="0"/>
              <a:t> </a:t>
            </a:r>
            <a:r>
              <a:rPr lang="en-US" dirty="0" err="1" smtClean="0"/>
              <a:t>itu</a:t>
            </a:r>
            <a:r>
              <a:rPr lang="en-US" dirty="0" smtClean="0"/>
              <a:t> </a:t>
            </a:r>
            <a:r>
              <a:rPr lang="en-US" dirty="0" err="1" smtClean="0"/>
              <a:t>sendiri</a:t>
            </a:r>
            <a:r>
              <a:rPr lang="en-US" dirty="0" smtClean="0"/>
              <a:t>. </a:t>
            </a:r>
            <a:r>
              <a:rPr lang="en-US" dirty="0" err="1" smtClean="0"/>
              <a:t>Tindakan</a:t>
            </a:r>
            <a:r>
              <a:rPr lang="en-US" dirty="0" smtClean="0"/>
              <a:t> </a:t>
            </a:r>
            <a:r>
              <a:rPr lang="en-US" dirty="0" err="1" smtClean="0"/>
              <a:t>pembelian</a:t>
            </a:r>
            <a:r>
              <a:rPr lang="en-US" dirty="0" smtClean="0"/>
              <a:t> </a:t>
            </a:r>
            <a:r>
              <a:rPr lang="en-US" dirty="0" err="1" smtClean="0"/>
              <a:t>dan</a:t>
            </a:r>
            <a:r>
              <a:rPr lang="en-US" dirty="0" smtClean="0"/>
              <a:t> </a:t>
            </a:r>
            <a:r>
              <a:rPr lang="en-US" dirty="0" err="1" smtClean="0"/>
              <a:t>mengkonsumsi</a:t>
            </a:r>
            <a:r>
              <a:rPr lang="en-US" dirty="0" smtClean="0"/>
              <a:t> </a:t>
            </a:r>
            <a:r>
              <a:rPr lang="en-US" dirty="0" err="1" smtClean="0"/>
              <a:t>produk</a:t>
            </a:r>
            <a:r>
              <a:rPr lang="en-US" dirty="0" smtClean="0"/>
              <a:t> </a:t>
            </a:r>
            <a:r>
              <a:rPr lang="en-US" dirty="0" err="1" smtClean="0"/>
              <a:t>pada</a:t>
            </a:r>
            <a:r>
              <a:rPr lang="en-US" dirty="0" smtClean="0"/>
              <a:t> </a:t>
            </a:r>
            <a:r>
              <a:rPr lang="en-US" dirty="0" err="1" smtClean="0"/>
              <a:t>akhirnya</a:t>
            </a:r>
            <a:r>
              <a:rPr lang="en-US" dirty="0" smtClean="0"/>
              <a:t> </a:t>
            </a:r>
            <a:r>
              <a:rPr lang="en-US" dirty="0" err="1" smtClean="0"/>
              <a:t>akan</a:t>
            </a:r>
            <a:r>
              <a:rPr lang="en-US" dirty="0" smtClean="0"/>
              <a:t> </a:t>
            </a:r>
            <a:r>
              <a:rPr lang="en-US" dirty="0" err="1" smtClean="0"/>
              <a:t>menentukan</a:t>
            </a:r>
            <a:r>
              <a:rPr lang="en-US" dirty="0" smtClean="0"/>
              <a:t> </a:t>
            </a:r>
            <a:r>
              <a:rPr lang="en-US" dirty="0" err="1" smtClean="0"/>
              <a:t>tingkat</a:t>
            </a:r>
            <a:r>
              <a:rPr lang="en-US" dirty="0" smtClean="0"/>
              <a:t> </a:t>
            </a:r>
            <a:r>
              <a:rPr lang="en-US" dirty="0" err="1" smtClean="0"/>
              <a:t>kepuasan</a:t>
            </a:r>
            <a:r>
              <a:rPr lang="en-US" dirty="0" smtClean="0"/>
              <a:t>.</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2"/>
          <p:cNvSpPr>
            <a:spLocks noGrp="1"/>
          </p:cNvSpPr>
          <p:nvPr>
            <p:ph type="title"/>
          </p:nvPr>
        </p:nvSpPr>
        <p:spPr/>
        <p:txBody>
          <a:bodyPr/>
          <a:lstStyle/>
          <a:p>
            <a:pPr eaLnBrk="1" hangingPunct="1"/>
            <a:r>
              <a:rPr lang="en-US" smtClean="0">
                <a:latin typeface="Copperplate Gothic Bold" pitchFamily="34" charset="0"/>
              </a:rPr>
              <a:t>MOTIVASI</a:t>
            </a:r>
          </a:p>
        </p:txBody>
      </p:sp>
      <p:sp>
        <p:nvSpPr>
          <p:cNvPr id="101379" name="Content Placeholder 1"/>
          <p:cNvSpPr>
            <a:spLocks noGrp="1"/>
          </p:cNvSpPr>
          <p:nvPr>
            <p:ph idx="1"/>
          </p:nvPr>
        </p:nvSpPr>
        <p:spPr>
          <a:xfrm>
            <a:off x="457200" y="1214438"/>
            <a:ext cx="8229600" cy="4525962"/>
          </a:xfrm>
        </p:spPr>
        <p:txBody>
          <a:bodyPr/>
          <a:lstStyle/>
          <a:p>
            <a:pPr algn="just" eaLnBrk="1" hangingPunct="1">
              <a:lnSpc>
                <a:spcPct val="150000"/>
              </a:lnSpc>
              <a:spcBef>
                <a:spcPct val="0"/>
              </a:spcBef>
              <a:buClr>
                <a:srgbClr val="003300"/>
              </a:buClr>
              <a:buFont typeface="Wingdings" pitchFamily="2" charset="2"/>
              <a:buChar char="Ø"/>
            </a:pPr>
            <a:r>
              <a:rPr lang="en-US" sz="2800" smtClean="0">
                <a:latin typeface="Century Schoolbook" pitchFamily="18" charset="0"/>
              </a:rPr>
              <a:t>Muncul karena adanya kebutuhan yang dirasakan konsumen.</a:t>
            </a:r>
          </a:p>
          <a:p>
            <a:pPr algn="just" eaLnBrk="1" hangingPunct="1">
              <a:lnSpc>
                <a:spcPct val="150000"/>
              </a:lnSpc>
              <a:spcBef>
                <a:spcPct val="0"/>
              </a:spcBef>
              <a:buClr>
                <a:srgbClr val="003300"/>
              </a:buClr>
              <a:buFont typeface="Wingdings" pitchFamily="2" charset="2"/>
              <a:buChar char="Ø"/>
            </a:pPr>
            <a:r>
              <a:rPr lang="en-US" sz="2800" smtClean="0"/>
              <a:t>Kebutuhan muncul karena konsumen merasakan ketidaknyamanan antara yang seharusnya dirasakan dan yang sesungguhnya dirasakan.</a:t>
            </a:r>
          </a:p>
          <a:p>
            <a:pPr algn="just" eaLnBrk="1" hangingPunct="1">
              <a:lnSpc>
                <a:spcPct val="150000"/>
              </a:lnSpc>
              <a:spcBef>
                <a:spcPct val="0"/>
              </a:spcBef>
              <a:buClr>
                <a:srgbClr val="003300"/>
              </a:buClr>
              <a:buFont typeface="Wingdings" pitchFamily="2" charset="2"/>
              <a:buChar char="Ø"/>
            </a:pPr>
            <a:r>
              <a:rPr lang="en-US" sz="2800" smtClean="0"/>
              <a:t>Kebutuhan yang dirasakan tersebut mendorong seseorang untuk melakukan tindakan pemenuhan kebutuhan tersebut. Inilah yang disebut MOTIVASI.</a:t>
            </a:r>
          </a:p>
          <a:p>
            <a:pPr eaLnBrk="1" hangingPunct="1">
              <a:lnSpc>
                <a:spcPct val="150000"/>
              </a:lnSpc>
              <a:spcBef>
                <a:spcPct val="0"/>
              </a:spcBef>
              <a:buClr>
                <a:srgbClr val="003300"/>
              </a:buClr>
              <a:buFont typeface="Wingdings" pitchFamily="2" charset="2"/>
              <a:buChar char="Ø"/>
            </a:pPr>
            <a:endParaRPr lang="en-US" sz="2800" smtClean="0">
              <a:latin typeface="Century Schoolbook"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2"/>
          <p:cNvSpPr>
            <a:spLocks noGrp="1"/>
          </p:cNvSpPr>
          <p:nvPr>
            <p:ph type="title"/>
          </p:nvPr>
        </p:nvSpPr>
        <p:spPr/>
        <p:txBody>
          <a:bodyPr/>
          <a:lstStyle/>
          <a:p>
            <a:pPr eaLnBrk="1" hangingPunct="1"/>
            <a:r>
              <a:rPr lang="en-US" sz="2000" smtClean="0">
                <a:latin typeface="Copperplate Gothic Bold" pitchFamily="34" charset="0"/>
              </a:rPr>
              <a:t>MOTIVASI</a:t>
            </a:r>
            <a:endParaRPr lang="en-US" sz="2000" smtClean="0"/>
          </a:p>
        </p:txBody>
      </p:sp>
      <p:sp>
        <p:nvSpPr>
          <p:cNvPr id="119810" name="Text Box 2"/>
          <p:cNvSpPr txBox="1">
            <a:spLocks noChangeArrowheads="1"/>
          </p:cNvSpPr>
          <p:nvPr/>
        </p:nvSpPr>
        <p:spPr bwMode="auto">
          <a:xfrm>
            <a:off x="357188" y="1857375"/>
            <a:ext cx="3429000" cy="800100"/>
          </a:xfrm>
          <a:prstGeom prst="rect">
            <a:avLst/>
          </a:prstGeom>
          <a:solidFill>
            <a:srgbClr val="9BBB59"/>
          </a:solidFill>
          <a:ln w="38100">
            <a:solidFill>
              <a:srgbClr val="F2F2F2"/>
            </a:solidFill>
            <a:miter lim="800000"/>
            <a:headEnd/>
            <a:tailEnd/>
          </a:ln>
          <a:effectLst>
            <a:outerShdw dist="107763" dir="13500000" algn="ctr" rotWithShape="0">
              <a:srgbClr val="4E6128">
                <a:alpha val="50000"/>
              </a:srgbClr>
            </a:outerShdw>
          </a:effectLst>
        </p:spPr>
        <p:txBody>
          <a:bodyPr/>
          <a:lstStyle/>
          <a:p>
            <a:pPr algn="ctr" eaLnBrk="0" hangingPunct="0">
              <a:spcAft>
                <a:spcPts val="1000"/>
              </a:spcAft>
              <a:defRPr/>
            </a:pPr>
            <a:r>
              <a:rPr lang="en-US" sz="1600" dirty="0">
                <a:latin typeface="Cambria" pitchFamily="18" charset="0"/>
              </a:rPr>
              <a:t>FELT NEED</a:t>
            </a:r>
          </a:p>
          <a:p>
            <a:pPr algn="ctr" eaLnBrk="0" hangingPunct="0">
              <a:spcAft>
                <a:spcPts val="1000"/>
              </a:spcAft>
              <a:defRPr/>
            </a:pPr>
            <a:r>
              <a:rPr lang="en-US" sz="1600" dirty="0" err="1">
                <a:latin typeface="Cambria" pitchFamily="18" charset="0"/>
              </a:rPr>
              <a:t>Kebutuhan</a:t>
            </a:r>
            <a:r>
              <a:rPr lang="en-US" sz="1600" dirty="0">
                <a:latin typeface="Cambria" pitchFamily="18" charset="0"/>
              </a:rPr>
              <a:t> </a:t>
            </a:r>
            <a:r>
              <a:rPr lang="en-US" sz="1600" dirty="0" err="1">
                <a:latin typeface="Cambria" pitchFamily="18" charset="0"/>
              </a:rPr>
              <a:t>yg</a:t>
            </a:r>
            <a:r>
              <a:rPr lang="en-US" sz="1600" dirty="0">
                <a:latin typeface="Cambria" pitchFamily="18" charset="0"/>
              </a:rPr>
              <a:t> </a:t>
            </a:r>
            <a:r>
              <a:rPr lang="en-US" sz="1600" dirty="0" err="1">
                <a:latin typeface="Cambria" pitchFamily="18" charset="0"/>
              </a:rPr>
              <a:t>dirasakan</a:t>
            </a:r>
            <a:r>
              <a:rPr lang="en-US" sz="1600" dirty="0">
                <a:latin typeface="Cambria" pitchFamily="18" charset="0"/>
              </a:rPr>
              <a:t> </a:t>
            </a:r>
            <a:r>
              <a:rPr lang="en-US" sz="1600" dirty="0" err="1">
                <a:latin typeface="Cambria" pitchFamily="18" charset="0"/>
              </a:rPr>
              <a:t>konsumen</a:t>
            </a:r>
            <a:endParaRPr lang="en-US" sz="1600" dirty="0"/>
          </a:p>
        </p:txBody>
      </p:sp>
      <p:sp>
        <p:nvSpPr>
          <p:cNvPr id="119811" name="Text Box 3"/>
          <p:cNvSpPr txBox="1">
            <a:spLocks noChangeArrowheads="1"/>
          </p:cNvSpPr>
          <p:nvPr/>
        </p:nvSpPr>
        <p:spPr bwMode="auto">
          <a:xfrm>
            <a:off x="2571750" y="3643313"/>
            <a:ext cx="1241425" cy="357187"/>
          </a:xfrm>
          <a:prstGeom prst="rect">
            <a:avLst/>
          </a:prstGeom>
          <a:solidFill>
            <a:srgbClr val="4BACC6"/>
          </a:solidFill>
          <a:ln w="38100">
            <a:noFill/>
            <a:miter lim="800000"/>
            <a:headEnd/>
            <a:tailEnd/>
          </a:ln>
          <a:effectLst>
            <a:outerShdw dist="28398" dir="3806097" algn="ctr" rotWithShape="0">
              <a:srgbClr val="205867">
                <a:alpha val="50000"/>
              </a:srgbClr>
            </a:outerShdw>
          </a:effectLst>
        </p:spPr>
        <p:txBody>
          <a:bodyPr/>
          <a:lstStyle/>
          <a:p>
            <a:pPr eaLnBrk="0" hangingPunct="0">
              <a:spcAft>
                <a:spcPts val="1000"/>
              </a:spcAft>
              <a:defRPr/>
            </a:pPr>
            <a:r>
              <a:rPr lang="en-US" sz="1600" dirty="0" err="1">
                <a:latin typeface="Calibri" pitchFamily="34" charset="0"/>
              </a:rPr>
              <a:t>dimunculkan</a:t>
            </a:r>
            <a:endParaRPr lang="en-US" sz="1600" dirty="0"/>
          </a:p>
        </p:txBody>
      </p:sp>
      <p:sp>
        <p:nvSpPr>
          <p:cNvPr id="119812" name="Text Box 4"/>
          <p:cNvSpPr txBox="1">
            <a:spLocks noChangeArrowheads="1"/>
          </p:cNvSpPr>
          <p:nvPr/>
        </p:nvSpPr>
        <p:spPr bwMode="auto">
          <a:xfrm>
            <a:off x="5214938" y="2286000"/>
            <a:ext cx="3357562" cy="800100"/>
          </a:xfrm>
          <a:prstGeom prst="rect">
            <a:avLst/>
          </a:prstGeom>
          <a:solidFill>
            <a:srgbClr val="9BBB59"/>
          </a:solidFill>
          <a:ln w="38100">
            <a:solidFill>
              <a:srgbClr val="F2F2F2"/>
            </a:solidFill>
            <a:miter lim="800000"/>
            <a:headEnd/>
            <a:tailEnd/>
          </a:ln>
          <a:effectLst>
            <a:outerShdw dist="107763" dir="13500000" algn="ctr" rotWithShape="0">
              <a:srgbClr val="4E6128">
                <a:alpha val="50000"/>
              </a:srgbClr>
            </a:outerShdw>
          </a:effectLst>
        </p:spPr>
        <p:txBody>
          <a:bodyPr/>
          <a:lstStyle/>
          <a:p>
            <a:pPr algn="ctr" eaLnBrk="0" hangingPunct="0">
              <a:spcAft>
                <a:spcPts val="1000"/>
              </a:spcAft>
              <a:defRPr/>
            </a:pPr>
            <a:r>
              <a:rPr lang="en-US" sz="1600" dirty="0">
                <a:latin typeface="Cambria" pitchFamily="18" charset="0"/>
              </a:rPr>
              <a:t>FAKTOR DIRI KONSUMEN</a:t>
            </a:r>
          </a:p>
          <a:p>
            <a:pPr algn="ctr" eaLnBrk="0" hangingPunct="0">
              <a:spcAft>
                <a:spcPts val="1000"/>
              </a:spcAft>
              <a:defRPr/>
            </a:pPr>
            <a:r>
              <a:rPr lang="en-US" sz="1600" dirty="0" err="1">
                <a:latin typeface="Cambria" pitchFamily="18" charset="0"/>
              </a:rPr>
              <a:t>Misal</a:t>
            </a:r>
            <a:r>
              <a:rPr lang="en-US" sz="1600" dirty="0">
                <a:latin typeface="Cambria" pitchFamily="18" charset="0"/>
              </a:rPr>
              <a:t>: rasa </a:t>
            </a:r>
            <a:r>
              <a:rPr lang="en-US" sz="1600" dirty="0" err="1">
                <a:latin typeface="Cambria" pitchFamily="18" charset="0"/>
              </a:rPr>
              <a:t>lapar</a:t>
            </a:r>
            <a:r>
              <a:rPr lang="en-US" sz="1600" dirty="0">
                <a:latin typeface="Cambria" pitchFamily="18" charset="0"/>
              </a:rPr>
              <a:t>, </a:t>
            </a:r>
            <a:r>
              <a:rPr lang="en-US" sz="1600" dirty="0" err="1">
                <a:latin typeface="Cambria" pitchFamily="18" charset="0"/>
              </a:rPr>
              <a:t>haus</a:t>
            </a:r>
            <a:r>
              <a:rPr lang="en-US" sz="1600" dirty="0">
                <a:latin typeface="Cambria" pitchFamily="18" charset="0"/>
              </a:rPr>
              <a:t>, rasa </a:t>
            </a:r>
            <a:r>
              <a:rPr lang="en-US" sz="1600" dirty="0" err="1">
                <a:latin typeface="Cambria" pitchFamily="18" charset="0"/>
              </a:rPr>
              <a:t>sakit</a:t>
            </a:r>
            <a:endParaRPr lang="en-US" sz="1600" dirty="0"/>
          </a:p>
        </p:txBody>
      </p:sp>
      <p:sp>
        <p:nvSpPr>
          <p:cNvPr id="119813" name="Text Box 5"/>
          <p:cNvSpPr txBox="1">
            <a:spLocks noChangeArrowheads="1"/>
          </p:cNvSpPr>
          <p:nvPr/>
        </p:nvSpPr>
        <p:spPr bwMode="auto">
          <a:xfrm>
            <a:off x="5286375" y="4286250"/>
            <a:ext cx="3357563" cy="1047750"/>
          </a:xfrm>
          <a:prstGeom prst="rect">
            <a:avLst/>
          </a:prstGeom>
          <a:solidFill>
            <a:srgbClr val="9BBB59"/>
          </a:solidFill>
          <a:ln w="38100">
            <a:solidFill>
              <a:srgbClr val="F2F2F2"/>
            </a:solidFill>
            <a:miter lim="800000"/>
            <a:headEnd/>
            <a:tailEnd/>
          </a:ln>
          <a:effectLst>
            <a:outerShdw dist="107763" dir="13500000" algn="ctr" rotWithShape="0">
              <a:srgbClr val="4E6128">
                <a:alpha val="50000"/>
              </a:srgbClr>
            </a:outerShdw>
          </a:effectLst>
        </p:spPr>
        <p:txBody>
          <a:bodyPr/>
          <a:lstStyle/>
          <a:p>
            <a:pPr algn="ctr" eaLnBrk="0" hangingPunct="0">
              <a:spcAft>
                <a:spcPts val="1000"/>
              </a:spcAft>
              <a:defRPr/>
            </a:pPr>
            <a:r>
              <a:rPr lang="en-US" sz="1600" dirty="0">
                <a:latin typeface="Cambria" pitchFamily="18" charset="0"/>
              </a:rPr>
              <a:t>FAKTOR LUAR KONSUMEN</a:t>
            </a:r>
          </a:p>
          <a:p>
            <a:pPr algn="ctr" eaLnBrk="0" hangingPunct="0">
              <a:spcAft>
                <a:spcPts val="1000"/>
              </a:spcAft>
              <a:defRPr/>
            </a:pPr>
            <a:r>
              <a:rPr lang="en-US" sz="1600" dirty="0" err="1">
                <a:latin typeface="Cambria" pitchFamily="18" charset="0"/>
              </a:rPr>
              <a:t>Mis</a:t>
            </a:r>
            <a:r>
              <a:rPr lang="en-US" sz="1600" dirty="0">
                <a:latin typeface="Cambria" pitchFamily="18" charset="0"/>
              </a:rPr>
              <a:t>: Aroma </a:t>
            </a:r>
            <a:r>
              <a:rPr lang="en-US" sz="1600" dirty="0" err="1">
                <a:latin typeface="Cambria" pitchFamily="18" charset="0"/>
              </a:rPr>
              <a:t>makanan</a:t>
            </a:r>
            <a:r>
              <a:rPr lang="en-US" sz="1600" dirty="0">
                <a:latin typeface="Cambria" pitchFamily="18" charset="0"/>
              </a:rPr>
              <a:t> </a:t>
            </a:r>
            <a:r>
              <a:rPr lang="en-US" sz="1600" dirty="0" err="1">
                <a:latin typeface="Cambria" pitchFamily="18" charset="0"/>
              </a:rPr>
              <a:t>restoran</a:t>
            </a:r>
            <a:r>
              <a:rPr lang="en-US" sz="1600" dirty="0">
                <a:latin typeface="Cambria" pitchFamily="18" charset="0"/>
              </a:rPr>
              <a:t>, </a:t>
            </a:r>
            <a:r>
              <a:rPr lang="en-US" sz="1600" dirty="0" err="1">
                <a:latin typeface="Cambria" pitchFamily="18" charset="0"/>
              </a:rPr>
              <a:t>iklan</a:t>
            </a:r>
            <a:r>
              <a:rPr lang="en-US" sz="1600" dirty="0">
                <a:latin typeface="Cambria" pitchFamily="18" charset="0"/>
              </a:rPr>
              <a:t> </a:t>
            </a:r>
            <a:r>
              <a:rPr lang="en-US" sz="1600" dirty="0" err="1">
                <a:latin typeface="Cambria" pitchFamily="18" charset="0"/>
              </a:rPr>
              <a:t>produk</a:t>
            </a:r>
            <a:r>
              <a:rPr lang="en-US" sz="1600" dirty="0">
                <a:latin typeface="Cambria" pitchFamily="18" charset="0"/>
              </a:rPr>
              <a:t>, </a:t>
            </a:r>
            <a:r>
              <a:rPr lang="en-US" sz="1600" dirty="0" err="1">
                <a:latin typeface="Cambria" pitchFamily="18" charset="0"/>
              </a:rPr>
              <a:t>bujukan</a:t>
            </a:r>
            <a:r>
              <a:rPr lang="en-US" sz="1600" dirty="0">
                <a:latin typeface="Cambria" pitchFamily="18" charset="0"/>
              </a:rPr>
              <a:t> </a:t>
            </a:r>
            <a:r>
              <a:rPr lang="en-US" sz="1600" dirty="0" err="1">
                <a:latin typeface="Cambria" pitchFamily="18" charset="0"/>
              </a:rPr>
              <a:t>teman</a:t>
            </a:r>
            <a:endParaRPr lang="en-US" sz="1600" dirty="0"/>
          </a:p>
        </p:txBody>
      </p:sp>
      <p:cxnSp>
        <p:nvCxnSpPr>
          <p:cNvPr id="9" name="Straight Connector 8"/>
          <p:cNvCxnSpPr/>
          <p:nvPr/>
        </p:nvCxnSpPr>
        <p:spPr>
          <a:xfrm rot="5400000">
            <a:off x="1355725" y="3214688"/>
            <a:ext cx="1144587" cy="1588"/>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394076" y="3749675"/>
            <a:ext cx="2214562" cy="1587"/>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928813" y="3786188"/>
            <a:ext cx="714375" cy="1587"/>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786188" y="3786188"/>
            <a:ext cx="714375" cy="1587"/>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0563" y="4857750"/>
            <a:ext cx="714375" cy="1588"/>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00563" y="2643188"/>
            <a:ext cx="714375" cy="1587"/>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2695</TotalTime>
  <Words>10834</Words>
  <Application>Microsoft Office PowerPoint</Application>
  <PresentationFormat>On-screen Show (4:3)</PresentationFormat>
  <Paragraphs>1033</Paragraphs>
  <Slides>189</Slides>
  <Notes>16</Notes>
  <HiddenSlides>0</HiddenSlides>
  <MMClips>0</MMClips>
  <ScaleCrop>false</ScaleCrop>
  <HeadingPairs>
    <vt:vector size="6" baseType="variant">
      <vt:variant>
        <vt:lpstr>Fonts Used</vt:lpstr>
      </vt:variant>
      <vt:variant>
        <vt:i4>49</vt:i4>
      </vt:variant>
      <vt:variant>
        <vt:lpstr>Theme</vt:lpstr>
      </vt:variant>
      <vt:variant>
        <vt:i4>1</vt:i4>
      </vt:variant>
      <vt:variant>
        <vt:lpstr>Slide Titles</vt:lpstr>
      </vt:variant>
      <vt:variant>
        <vt:i4>189</vt:i4>
      </vt:variant>
    </vt:vector>
  </HeadingPairs>
  <TitlesOfParts>
    <vt:vector size="239" baseType="lpstr">
      <vt:lpstr>Tahoma</vt:lpstr>
      <vt:lpstr>Arial</vt:lpstr>
      <vt:lpstr>Calibri</vt:lpstr>
      <vt:lpstr>Bernard MT Condensed</vt:lpstr>
      <vt:lpstr>Footlight MT Light</vt:lpstr>
      <vt:lpstr>Wingdings</vt:lpstr>
      <vt:lpstr>Cambria</vt:lpstr>
      <vt:lpstr>Berlin Sans FB</vt:lpstr>
      <vt:lpstr>Bell MT</vt:lpstr>
      <vt:lpstr>Bodoni MT</vt:lpstr>
      <vt:lpstr>Rage Italic</vt:lpstr>
      <vt:lpstr>Agency FB</vt:lpstr>
      <vt:lpstr>Arial Unicode MS</vt:lpstr>
      <vt:lpstr>Baskerville Old Face</vt:lpstr>
      <vt:lpstr>Courier New</vt:lpstr>
      <vt:lpstr>Colonna MT</vt:lpstr>
      <vt:lpstr>Chiller</vt:lpstr>
      <vt:lpstr>Wingdings 2</vt:lpstr>
      <vt:lpstr>Book Antiqua</vt:lpstr>
      <vt:lpstr>Century</vt:lpstr>
      <vt:lpstr>Trebuchet MS</vt:lpstr>
      <vt:lpstr>Algerian</vt:lpstr>
      <vt:lpstr>Franklin Gothic Book</vt:lpstr>
      <vt:lpstr>Arial Narrow</vt:lpstr>
      <vt:lpstr>Bodoni MT Condensed</vt:lpstr>
      <vt:lpstr>Lucida Handwriting</vt:lpstr>
      <vt:lpstr>Georgia</vt:lpstr>
      <vt:lpstr>Blackadder ITC</vt:lpstr>
      <vt:lpstr>Gloucester MT Extra Condensed</vt:lpstr>
      <vt:lpstr>Playbill</vt:lpstr>
      <vt:lpstr>Bodoni MT Poster Compressed</vt:lpstr>
      <vt:lpstr>Harrington</vt:lpstr>
      <vt:lpstr>Century Schoolbook</vt:lpstr>
      <vt:lpstr>Brush Script MT</vt:lpstr>
      <vt:lpstr>Copperplate Gothic Bold</vt:lpstr>
      <vt:lpstr>Bodoni MT Black</vt:lpstr>
      <vt:lpstr>French Script MT</vt:lpstr>
      <vt:lpstr>Wingdings 3</vt:lpstr>
      <vt:lpstr>Arial Rounded MT Bold</vt:lpstr>
      <vt:lpstr>Bradley Hand ITC</vt:lpstr>
      <vt:lpstr>Curlz MT</vt:lpstr>
      <vt:lpstr>Perpetua Titling MT</vt:lpstr>
      <vt:lpstr>Freestyle Script</vt:lpstr>
      <vt:lpstr>Ravie</vt:lpstr>
      <vt:lpstr>Pristina</vt:lpstr>
      <vt:lpstr>Forte</vt:lpstr>
      <vt:lpstr>Comic Sans MS</vt:lpstr>
      <vt:lpstr>Poor Richard</vt:lpstr>
      <vt:lpstr>Constantia</vt:lpstr>
      <vt:lpstr>Office Theme</vt:lpstr>
      <vt:lpstr>PENDAHULUAN</vt:lpstr>
      <vt:lpstr>Mengapa Perlu Memahami  Perilaku Konsumen ???</vt:lpstr>
      <vt:lpstr>Alasan mempelajari Perilaku Konsumen</vt:lpstr>
      <vt:lpstr>Pengertian</vt:lpstr>
      <vt:lpstr>Pengertian</vt:lpstr>
      <vt:lpstr>Pengertian</vt:lpstr>
      <vt:lpstr>Slide 7</vt:lpstr>
      <vt:lpstr>Slide 8</vt:lpstr>
      <vt:lpstr>Pikiran yang benar tentang konsumen</vt:lpstr>
      <vt:lpstr>Memahami konsumen</vt:lpstr>
      <vt:lpstr>Memahami konsumen</vt:lpstr>
      <vt:lpstr>PENGAMBILAN KEPUTUSAN  DENGAN KETERLIBATAN YANG RENDAH</vt:lpstr>
      <vt:lpstr>Slide 13</vt:lpstr>
      <vt:lpstr>Perbandingan Hirarkhi  Tingkat Keterlibatan Tinggi dan Rendah</vt:lpstr>
      <vt:lpstr>Empat Tipe Perilaku Konsumen</vt:lpstr>
      <vt:lpstr>Slide 16</vt:lpstr>
      <vt:lpstr>Sifat dari perilaku konsumen:</vt:lpstr>
      <vt:lpstr>PERANAN DALAM PENGAMBILAN KEPUTUSAN</vt:lpstr>
      <vt:lpstr>Model perilaku Pengambilan Keputusan Konsumen </vt:lpstr>
      <vt:lpstr>SEGMENTASI PASAR  DAN  ANALISIS DEMOGRAFIS</vt:lpstr>
      <vt:lpstr>Slide 21</vt:lpstr>
      <vt:lpstr>Slide 22</vt:lpstr>
      <vt:lpstr>A. Individual Determinants of Consumer Behavior (4):     </vt:lpstr>
      <vt:lpstr>A. Individual Determinants of Consumer Behavior (4):</vt:lpstr>
      <vt:lpstr>Slide 25</vt:lpstr>
      <vt:lpstr>Slide 26</vt:lpstr>
      <vt:lpstr>Slide 27</vt:lpstr>
      <vt:lpstr>B. Environmental Influences on Consumer Behavior (3)</vt:lpstr>
      <vt:lpstr>Slide 29</vt:lpstr>
      <vt:lpstr>B. Environmental Influences on Consumer Behavior (3)</vt:lpstr>
      <vt:lpstr>Segmentasi pasar:</vt:lpstr>
      <vt:lpstr>Slide 32</vt:lpstr>
      <vt:lpstr>Manfaat segmentasi pasar (KOTLER, 1997):</vt:lpstr>
      <vt:lpstr>Kriteria  efektifitas  segmentasi: </vt:lpstr>
      <vt:lpstr>Slide 35</vt:lpstr>
      <vt:lpstr>Penggunaan segmentasi pasar dalam penetapan strategi pemasaran</vt:lpstr>
      <vt:lpstr>Slide 37</vt:lpstr>
      <vt:lpstr>Slide 38</vt:lpstr>
      <vt:lpstr>Karakteristik daripada demographic segmentation:</vt:lpstr>
      <vt:lpstr>ad:</vt:lpstr>
      <vt:lpstr>Proses Pengambilan Keputusan oleh Konsumen</vt:lpstr>
      <vt:lpstr>Slide 42</vt:lpstr>
      <vt:lpstr>Slide 43</vt:lpstr>
      <vt:lpstr>Proses sederhana pengambilan keputusan melalui tiga tahap: </vt:lpstr>
      <vt:lpstr>Slide 45</vt:lpstr>
      <vt:lpstr>PROCESS terdiri dari tiga komponen yang saling berkaitan:</vt:lpstr>
      <vt:lpstr>Slide 47</vt:lpstr>
      <vt:lpstr>TIPE – TIPE PROSES PENGAMBILAN KEPUTUSAN</vt:lpstr>
      <vt:lpstr>TIPE – TIPE PROSES PENGAMBILAN KEPUTUSAN</vt:lpstr>
      <vt:lpstr>TIPE – TIPE PROSES PENGAMBILAN KEPUTUSAN</vt:lpstr>
      <vt:lpstr>FAKTOR-FAKTOR YANG MEMPENGARUHI PEMECAHAN MASALAH</vt:lpstr>
      <vt:lpstr>Terdapat 5 faktor internal yang relevan terhadap proses pembuatan keputusan pembelian:</vt:lpstr>
      <vt:lpstr>Slide 53</vt:lpstr>
      <vt:lpstr>Memahami cara pengambilan keputusan yang berbeda dari biasanya:</vt:lpstr>
      <vt:lpstr>Skinner membedakan dua tipe penguatan (ganjaran) yang mempengaruhi pengambilan keputusan untuk pembelian ulang:</vt:lpstr>
      <vt:lpstr>Pengambilan keputusan konsumen adalah bukan proses yang seragam. Ada perbedaan antara :</vt:lpstr>
      <vt:lpstr>Slide 57</vt:lpstr>
      <vt:lpstr>Kesimpulan:  </vt:lpstr>
      <vt:lpstr>EVALUASI  ALTERNATIF  SEBELUM  PEMBELIAN</vt:lpstr>
      <vt:lpstr>Slide 60</vt:lpstr>
      <vt:lpstr>Konsep Keputusan</vt:lpstr>
      <vt:lpstr>Tiga tingkatan dalam pemecahan MASALAH</vt:lpstr>
      <vt:lpstr>Aspek-Aspek  Pemilihan  Keputusan:</vt:lpstr>
      <vt:lpstr>Empat  sudut pandang dalam menganalisis pengambilan keputusan konsumen:</vt:lpstr>
      <vt:lpstr>Empat  sudut pandang dalam menganalisis pengambilan keputusan konsumen:……………………………</vt:lpstr>
      <vt:lpstr>Model Sederhana Untuk Menggambarkan Pengambilan Keputusan Konsumen:</vt:lpstr>
      <vt:lpstr>Slide 67</vt:lpstr>
      <vt:lpstr>PEMBELIAN</vt:lpstr>
      <vt:lpstr>Tipe – Tipe Perilaku Pembelian:</vt:lpstr>
      <vt:lpstr>Tipe – Tipe Perilaku Pembelian:</vt:lpstr>
      <vt:lpstr>EMPAT TIPE PROSES PEMBELIAN KONSUMEN :</vt:lpstr>
      <vt:lpstr>EMPAT TIPE PROSES PEMBELIAN KONSUMEN:</vt:lpstr>
      <vt:lpstr>2  (dua) faktor yang dapat mempengaruhi maksud pembelian dan keputusan pembelian yaitu: </vt:lpstr>
      <vt:lpstr>HUBUNGAN PERILAKU DENGAN PEMBELIAN </vt:lpstr>
      <vt:lpstr>SUMBER DAYA KONSUMEN  dan  PENGETAHUAN</vt:lpstr>
      <vt:lpstr>SUMBER DAYA KONSUMEN dan PENGETAHUAN</vt:lpstr>
      <vt:lpstr>Sumber daya konsumen</vt:lpstr>
      <vt:lpstr>Sumber daya ekonomi - Uang</vt:lpstr>
      <vt:lpstr>Sumber daya Temporal - waktu</vt:lpstr>
      <vt:lpstr>Sumber daya Temporal - waktu</vt:lpstr>
      <vt:lpstr>Sumber daya Kognitif - Perhatian</vt:lpstr>
      <vt:lpstr>SUMBER DAYA KONSUMEN dan PENGETAHUAN</vt:lpstr>
      <vt:lpstr>Pengetahuan Konsumen terbagi menjadi 3, yaitu: </vt:lpstr>
      <vt:lpstr>Pengetahuan Produk</vt:lpstr>
      <vt:lpstr>Slide 85</vt:lpstr>
      <vt:lpstr>Slide 86</vt:lpstr>
      <vt:lpstr>Pengetahuan Pembelian</vt:lpstr>
      <vt:lpstr>Pengetahuan Pembelian</vt:lpstr>
      <vt:lpstr>Pengetahuan Pemakaian</vt:lpstr>
      <vt:lpstr>SIKAP, MOTIVASI  Dan  KONSEP DIRI</vt:lpstr>
      <vt:lpstr>Slide 91</vt:lpstr>
      <vt:lpstr>Pengertian Sikap</vt:lpstr>
      <vt:lpstr>Fungsi sikap:</vt:lpstr>
      <vt:lpstr>Fungsi  sikap:</vt:lpstr>
      <vt:lpstr>Komponen Sikap</vt:lpstr>
      <vt:lpstr>Ciri-ciri sikap:</vt:lpstr>
      <vt:lpstr>Penggunaan Multiatribute Attitude Model untuk memahami Sikap konsumen</vt:lpstr>
      <vt:lpstr>MOTIVASI</vt:lpstr>
      <vt:lpstr>MOTIVASI</vt:lpstr>
      <vt:lpstr>Teori kebutuhan Model Hirarki Kebutuhan Maslow</vt:lpstr>
      <vt:lpstr>Motivasi dan strategi pemasaran</vt:lpstr>
      <vt:lpstr>Motivasi dan strategi pemasaran</vt:lpstr>
      <vt:lpstr>Dinamika Proses Motivasi</vt:lpstr>
      <vt:lpstr>Tujuan motivasi Konsumen</vt:lpstr>
      <vt:lpstr>Memahami kebutuhan konsumen</vt:lpstr>
      <vt:lpstr>Kepribadian, Nilai  dan  Gaya hidup</vt:lpstr>
      <vt:lpstr>Slide 107</vt:lpstr>
      <vt:lpstr>Batasan Kepribadian:</vt:lpstr>
      <vt:lpstr>Slide 109</vt:lpstr>
      <vt:lpstr>Slide 110</vt:lpstr>
      <vt:lpstr>Slide 111</vt:lpstr>
      <vt:lpstr>Slide 112</vt:lpstr>
      <vt:lpstr>Slide 113</vt:lpstr>
      <vt:lpstr>Slide 114</vt:lpstr>
      <vt:lpstr>Slide 115</vt:lpstr>
      <vt:lpstr>Mempengaruhi Sikap  dan  Perilaku</vt:lpstr>
      <vt:lpstr>Slide 117</vt:lpstr>
      <vt:lpstr>Slide 118</vt:lpstr>
      <vt:lpstr>Beberapa hal tentang sikap:</vt:lpstr>
      <vt:lpstr>Faktor-faktor yang Mempengaruhi Sikap:</vt:lpstr>
      <vt:lpstr>Faktor-faktor yang Mempengaruhi Sikap:</vt:lpstr>
      <vt:lpstr>Faktor-faktor yang Mempengaruhi Sikap:</vt:lpstr>
      <vt:lpstr>Faktor-faktor yang Mempengaruhi Sikap:</vt:lpstr>
      <vt:lpstr>Slide 124</vt:lpstr>
      <vt:lpstr>Slide 125</vt:lpstr>
      <vt:lpstr>Slide 126</vt:lpstr>
      <vt:lpstr>Slide 127</vt:lpstr>
      <vt:lpstr>Slide 128</vt:lpstr>
      <vt:lpstr>Slide 129</vt:lpstr>
      <vt:lpstr>Slide 130</vt:lpstr>
      <vt:lpstr>Slide 131</vt:lpstr>
      <vt:lpstr>Slide 132</vt:lpstr>
      <vt:lpstr>  Pengaruh  lingkungan  </vt:lpstr>
      <vt:lpstr>Pengaruh lingkungan</vt:lpstr>
      <vt:lpstr>Pengaruh  lingkungan </vt:lpstr>
      <vt:lpstr>Pengaruh  lingkungan </vt:lpstr>
      <vt:lpstr>Pengaruh  lingkungan (Budaya)</vt:lpstr>
      <vt:lpstr>Pengaruh  lingkungan (Budaya)</vt:lpstr>
      <vt:lpstr>Pengaruh  lingkungan (Budaya)</vt:lpstr>
      <vt:lpstr>Pengaruh  lingkungan (Budaya)</vt:lpstr>
      <vt:lpstr>Hubungan Perilaku Konsumen dgn Budaya:</vt:lpstr>
      <vt:lpstr>Slide 142</vt:lpstr>
      <vt:lpstr>Dampak nilai-nilai inti terhadap pemasar</vt:lpstr>
      <vt:lpstr>Dampak nilai-nilai inti terhadap pemasar</vt:lpstr>
      <vt:lpstr>Dampak nilai-nilai inti terhadap pemasar</vt:lpstr>
      <vt:lpstr>Slide 146</vt:lpstr>
      <vt:lpstr> KELAS  dan  STATUS SOSIAL</vt:lpstr>
      <vt:lpstr>Pengaruh  lingkungan</vt:lpstr>
      <vt:lpstr>PENGARUH LINGKUNGAN KELAS &amp; STATUS SOSIAL</vt:lpstr>
      <vt:lpstr>Slide 150</vt:lpstr>
      <vt:lpstr>Slide 151</vt:lpstr>
      <vt:lpstr>PENGARUH LINGKUNGAN KELAS &amp; STATUS SOSIAL</vt:lpstr>
      <vt:lpstr>Slide 153</vt:lpstr>
      <vt:lpstr>Penentu Kelas Sosial: (Engel et. al, 1994)  </vt:lpstr>
      <vt:lpstr>PENGARUH LINGKUNGAN KELAS &amp; STATUS SOSIAL</vt:lpstr>
      <vt:lpstr>Slide 156</vt:lpstr>
      <vt:lpstr>Pengaruh  lingkungan</vt:lpstr>
      <vt:lpstr>Slide 158</vt:lpstr>
      <vt:lpstr>Slide 159</vt:lpstr>
      <vt:lpstr>Jenis Kelompok Acuan:</vt:lpstr>
      <vt:lpstr>3 Macam Pengaruh Kelompok Acuan:</vt:lpstr>
      <vt:lpstr>Beberapa kelompok Acuan yang terkait konsumen:</vt:lpstr>
      <vt:lpstr>Beberapa kelompok Acuan yang digunakan dalam Komunikasi Pemasaran:</vt:lpstr>
      <vt:lpstr>Implikasi Strategi Pemasaran</vt:lpstr>
      <vt:lpstr>KOMUNIKASI   LISAN</vt:lpstr>
      <vt:lpstr>Slide 166</vt:lpstr>
      <vt:lpstr>Slide 167</vt:lpstr>
      <vt:lpstr>Pengaruh  lingkungan</vt:lpstr>
      <vt:lpstr>Pengertian</vt:lpstr>
      <vt:lpstr>Peranan Anggota Keluarga Dalam Pengambilan Keputusan Pembelian</vt:lpstr>
      <vt:lpstr>Keluarga  dan Studi  Perilaku  Konsumen</vt:lpstr>
      <vt:lpstr>Penentu Keputusan Pembelian pada Suatu Keluarga</vt:lpstr>
      <vt:lpstr>Slide 173</vt:lpstr>
      <vt:lpstr>Slide 174</vt:lpstr>
      <vt:lpstr>Peranan Suami dan Istri Dalam Pengambilan Keputusan Pembelian</vt:lpstr>
      <vt:lpstr>Family Life Cycle (FLC)</vt:lpstr>
      <vt:lpstr>Siklus Hidup Keluarga (FLC)</vt:lpstr>
      <vt:lpstr>Ciri-ciri setiap tahap dlm FLC yg relevan untuk kiat-kiat pemasaran:   ** Lajang. Mempunyai cukup pendapatan siap konsumsi &amp; cenderung    membelanjakannya untuk mendukung gaya hidup hura-hura, seperti hiburan, liburan, pakaian, dll. ** Bulan madu. Berpendapatan cukup karena keduanya bekerja. Pada masa ini pasangan memerlukan barang@ tahan lama untuk rumah mereka yang baru.  ** Menjadi orang tua, adalah masa pasca bulan madu. Pasangan sudah memiliki anak. Kebutuhan akan alat@ perlengkapan bayi/anak lebih mendesak, dan biasanya si istri tinggal di rumah. **Anak-anak mulai meninggalkan rumah, pasangan ini mulai melakukan kegiatan yg dulu tdk sempat mereka lakukan karena harus mengasuh anak.                 MisaL: berwisata. ** Terurai, suami atau istri yang masih hidup cenderung untuk menempuh gaya hidup yang lebih sederhana.</vt:lpstr>
      <vt:lpstr>Terapan FLC  pada  pemasaran meliputi: </vt:lpstr>
      <vt:lpstr>Slide 180</vt:lpstr>
      <vt:lpstr>PENGERTIAN PENGARUH SITUASI</vt:lpstr>
      <vt:lpstr>Pengaruh Variabel Situasi pada Perilaku Konsumen:</vt:lpstr>
      <vt:lpstr>Pengaruh Variabel Situasi pada Perilaku Konsumen:</vt:lpstr>
      <vt:lpstr>Sifat-sifat Pengaruh Situasional</vt:lpstr>
      <vt:lpstr>Klasifikasi Situasional </vt:lpstr>
      <vt:lpstr>Slide 186</vt:lpstr>
      <vt:lpstr>Klasifikasi Situasional</vt:lpstr>
      <vt:lpstr>MODEL Pengaruh SITUASI:</vt:lpstr>
      <vt:lpstr>Penggunaan Variabel Situasi pada Strategi Pemasaran: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KONSUMEN</dc:title>
  <dc:creator>Axioo</dc:creator>
  <cp:lastModifiedBy>SISTEM</cp:lastModifiedBy>
  <cp:revision>317</cp:revision>
  <dcterms:created xsi:type="dcterms:W3CDTF">2011-02-28T01:42:19Z</dcterms:created>
  <dcterms:modified xsi:type="dcterms:W3CDTF">2018-04-02T22:43:41Z</dcterms:modified>
</cp:coreProperties>
</file>