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52" autoAdjust="0"/>
  </p:normalViewPr>
  <p:slideViewPr>
    <p:cSldViewPr>
      <p:cViewPr varScale="1">
        <p:scale>
          <a:sx n="53" d="100"/>
          <a:sy n="53" d="100"/>
        </p:scale>
        <p:origin x="-177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D1253-3400-4972-81EA-469592A502F9}" type="datetimeFigureOut">
              <a:rPr lang="en-US" smtClean="0"/>
              <a:t>4/16/2015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8EEAC0-094D-4674-BF0A-3CA0DAF91AA9}" type="slidenum">
              <a:rPr lang="en-US" smtClean="0"/>
              <a:t>‹#›</a:t>
            </a:fld>
            <a:endParaRPr lang="en-US"/>
          </a:p>
        </p:txBody>
      </p:sp>
    </p:spTree>
    <p:extLst>
      <p:ext uri="{BB962C8B-B14F-4D97-AF65-F5344CB8AC3E}">
        <p14:creationId xmlns:p14="http://schemas.microsoft.com/office/powerpoint/2010/main" val="169683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Aspect &gt;&gt; a category of verbs or verbal inflections that expresses such features as the continuity, repetition, or completeness of the action described</a:t>
            </a:r>
            <a:endParaRPr lang="en-US" dirty="0"/>
          </a:p>
        </p:txBody>
      </p:sp>
      <p:sp>
        <p:nvSpPr>
          <p:cNvPr id="4" name="Slide Number Placeholder 3"/>
          <p:cNvSpPr>
            <a:spLocks noGrp="1"/>
          </p:cNvSpPr>
          <p:nvPr>
            <p:ph type="sldNum" sz="quarter" idx="10"/>
          </p:nvPr>
        </p:nvSpPr>
        <p:spPr/>
        <p:txBody>
          <a:bodyPr/>
          <a:lstStyle/>
          <a:p>
            <a:fld id="{CA8EEAC0-094D-4674-BF0A-3CA0DAF91AA9}" type="slidenum">
              <a:rPr lang="en-US" smtClean="0"/>
              <a:t>2</a:t>
            </a:fld>
            <a:endParaRPr lang="en-US"/>
          </a:p>
        </p:txBody>
      </p:sp>
    </p:spTree>
    <p:extLst>
      <p:ext uri="{BB962C8B-B14F-4D97-AF65-F5344CB8AC3E}">
        <p14:creationId xmlns:p14="http://schemas.microsoft.com/office/powerpoint/2010/main" val="2836554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Mood &gt;&gt; a category of the verb or verbal inflections that expresses semantic and grammatical differences, including such forms as the indicative, subjunctive, and imperative</a:t>
            </a:r>
            <a:endParaRPr lang="en-US" dirty="0"/>
          </a:p>
        </p:txBody>
      </p:sp>
      <p:sp>
        <p:nvSpPr>
          <p:cNvPr id="4" name="Slide Number Placeholder 3"/>
          <p:cNvSpPr>
            <a:spLocks noGrp="1"/>
          </p:cNvSpPr>
          <p:nvPr>
            <p:ph type="sldNum" sz="quarter" idx="10"/>
          </p:nvPr>
        </p:nvSpPr>
        <p:spPr/>
        <p:txBody>
          <a:bodyPr/>
          <a:lstStyle/>
          <a:p>
            <a:fld id="{CA8EEAC0-094D-4674-BF0A-3CA0DAF91AA9}" type="slidenum">
              <a:rPr lang="en-US" smtClean="0"/>
              <a:t>3</a:t>
            </a:fld>
            <a:endParaRPr lang="en-US"/>
          </a:p>
        </p:txBody>
      </p:sp>
    </p:spTree>
    <p:extLst>
      <p:ext uri="{BB962C8B-B14F-4D97-AF65-F5344CB8AC3E}">
        <p14:creationId xmlns:p14="http://schemas.microsoft.com/office/powerpoint/2010/main" val="1524515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Clr>
                <a:srgbClr val="330066"/>
              </a:buClr>
              <a:buSzPct val="70000"/>
              <a:buFont typeface="Wingdings" pitchFamily="2" charset="2"/>
              <a:buNone/>
            </a:pPr>
            <a:endParaRPr lang="en-US" sz="3200" b="1">
              <a:solidFill>
                <a:srgbClr val="000000"/>
              </a:solidFill>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Clr>
                <a:srgbClr val="330066"/>
              </a:buClr>
              <a:buSzPct val="70000"/>
              <a:buFont typeface="Wingdings" pitchFamily="2" charset="2"/>
              <a:buNone/>
            </a:pPr>
            <a:endParaRPr lang="en-US" sz="3200" b="1">
              <a:solidFill>
                <a:srgbClr val="000000"/>
              </a:solidFill>
            </a:endParaRPr>
          </a:p>
        </p:txBody>
      </p:sp>
      <p:sp>
        <p:nvSpPr>
          <p:cNvPr id="109571"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smtClean="0"/>
              <a:t>Click to edit Master title style</a:t>
            </a:r>
          </a:p>
        </p:txBody>
      </p:sp>
      <p:sp>
        <p:nvSpPr>
          <p:cNvPr id="10957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smtClean="0"/>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fld id="{67AC1EBF-D416-4F4A-9159-2F5AB62DDA11}" type="datetime1">
              <a:rPr lang="en-US" altLang="en-US">
                <a:solidFill>
                  <a:srgbClr val="000000"/>
                </a:solidFill>
              </a:rPr>
              <a:pPr>
                <a:defRPr/>
              </a:pPr>
              <a:t>4/16/2015</a:t>
            </a:fld>
            <a:endParaRPr lang="en-US" altLang="en-US">
              <a:solidFill>
                <a:srgbClr val="000000"/>
              </a:solidFill>
            </a:endParaRPr>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solidFill>
                <a:srgbClr val="000000"/>
              </a:solidFill>
            </a:endParaRPr>
          </a:p>
        </p:txBody>
      </p:sp>
      <p:sp>
        <p:nvSpPr>
          <p:cNvPr id="40" name="Rectangle 7"/>
          <p:cNvSpPr>
            <a:spLocks noGrp="1" noChangeArrowheads="1"/>
          </p:cNvSpPr>
          <p:nvPr>
            <p:ph type="sldNum" sz="quarter" idx="12"/>
          </p:nvPr>
        </p:nvSpPr>
        <p:spPr/>
        <p:txBody>
          <a:bodyPr/>
          <a:lstStyle>
            <a:lvl1pPr>
              <a:defRPr/>
            </a:lvl1pPr>
          </a:lstStyle>
          <a:p>
            <a:pPr>
              <a:defRPr/>
            </a:pPr>
            <a:fld id="{BADA5DA2-FC02-4D43-97AA-F42F2E6E7ED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85058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9540820F-6FD7-4371-8257-6C62C222A39A}" type="datetime1">
              <a:rPr lang="en-US" altLang="en-US">
                <a:solidFill>
                  <a:srgbClr val="000000"/>
                </a:solidFill>
              </a:rPr>
              <a:pPr>
                <a:defRPr/>
              </a:pPr>
              <a:t>4/16/2015</a:t>
            </a:fld>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0F330A3B-EEE1-4480-8E24-9CFCC83F40A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71784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BF6D5A24-833C-4C45-9191-9A06B975ABCB}" type="datetime1">
              <a:rPr lang="en-US" altLang="en-US">
                <a:solidFill>
                  <a:srgbClr val="000000"/>
                </a:solidFill>
              </a:rPr>
              <a:pPr>
                <a:defRPr/>
              </a:pPr>
              <a:t>4/16/2015</a:t>
            </a:fld>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8E50B7E6-EE61-4717-ABD2-0B31F0DFD59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63664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DDDB8E20-F89F-4B7D-8797-56D0E0C54C8E}" type="datetime1">
              <a:rPr lang="en-US" altLang="en-US">
                <a:solidFill>
                  <a:srgbClr val="000000"/>
                </a:solidFill>
              </a:rPr>
              <a:pPr>
                <a:defRPr/>
              </a:pPr>
              <a:t>4/16/2015</a:t>
            </a:fld>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3388148B-A649-46DC-93C0-4B61FEBDEF2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113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74C01318-D6E1-4A7B-B0DB-4DE04230813D}" type="datetime1">
              <a:rPr lang="en-US" altLang="en-US">
                <a:solidFill>
                  <a:srgbClr val="000000"/>
                </a:solidFill>
              </a:rPr>
              <a:pPr>
                <a:defRPr/>
              </a:pPr>
              <a:t>4/16/2015</a:t>
            </a:fld>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E9F9904B-6EC7-438E-A71A-BC27AB38EA2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3050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A88C4D13-43B0-49D9-BA63-F716E22ADCFC}" type="datetime1">
              <a:rPr lang="en-US" altLang="en-US">
                <a:solidFill>
                  <a:srgbClr val="000000"/>
                </a:solidFill>
              </a:rPr>
              <a:pPr>
                <a:defRPr/>
              </a:pPr>
              <a:t>4/16/2015</a:t>
            </a:fld>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4F2983B5-D9AB-4A63-BCE2-9F08370CB22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5228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DAF36608-F790-4380-B430-91C6F1CC8E10}" type="datetime1">
              <a:rPr lang="en-US" altLang="en-US">
                <a:solidFill>
                  <a:srgbClr val="000000"/>
                </a:solidFill>
              </a:rPr>
              <a:pPr>
                <a:defRPr/>
              </a:pPr>
              <a:t>4/16/2015</a:t>
            </a:fld>
            <a:endParaRPr lang="en-US" alt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a:defRPr/>
            </a:pPr>
            <a:fld id="{0B520DAF-CB52-45A6-BA35-BEF10341EAC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4957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E567105F-FBDC-43F5-8FDC-6A2148AF807C}" type="datetime1">
              <a:rPr lang="en-US" altLang="en-US">
                <a:solidFill>
                  <a:srgbClr val="000000"/>
                </a:solidFill>
              </a:rPr>
              <a:pPr>
                <a:defRPr/>
              </a:pPr>
              <a:t>4/16/2015</a:t>
            </a:fld>
            <a:endParaRPr lang="en-US" alt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a:defRPr/>
            </a:pPr>
            <a:fld id="{EA0135B7-CAD8-4D58-93DD-2C3CED72E43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92706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45AE2EA8-4D90-492E-9495-838C470015E9}" type="datetime1">
              <a:rPr lang="en-US" altLang="en-US">
                <a:solidFill>
                  <a:srgbClr val="000000"/>
                </a:solidFill>
              </a:rPr>
              <a:pPr>
                <a:defRPr/>
              </a:pPr>
              <a:t>4/16/2015</a:t>
            </a:fld>
            <a:endParaRPr lang="en-US" alt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BD051AB6-661B-4938-90FC-5C5FD8C4AC7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8905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EAD9E43-594F-4EA0-97CA-2C039727A01D}" type="datetime1">
              <a:rPr lang="en-US" altLang="en-US">
                <a:solidFill>
                  <a:srgbClr val="000000"/>
                </a:solidFill>
              </a:rPr>
              <a:pPr>
                <a:defRPr/>
              </a:pPr>
              <a:t>4/16/2015</a:t>
            </a:fld>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3738E699-73EA-4170-ABDA-DA8FCF48194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082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D28C8EC8-41C6-4F88-8D3A-EB1E20F2C922}" type="datetime1">
              <a:rPr lang="en-US" altLang="en-US">
                <a:solidFill>
                  <a:srgbClr val="000000"/>
                </a:solidFill>
              </a:rPr>
              <a:pPr>
                <a:defRPr/>
              </a:pPr>
              <a:t>4/16/2015</a:t>
            </a:fld>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a:defRPr/>
            </a:pPr>
            <a:fld id="{C5402FD8-3588-4365-922C-C40BDD8373F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4482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Clr>
                <a:srgbClr val="330066"/>
              </a:buClr>
              <a:buSzPct val="70000"/>
              <a:buFont typeface="Wingdings" pitchFamily="2" charset="2"/>
              <a:buNone/>
            </a:pPr>
            <a:endParaRPr lang="en-US" sz="3200" b="1">
              <a:solidFill>
                <a:srgbClr val="000000"/>
              </a:solidFill>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8549"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b="0"/>
            </a:lvl1pPr>
          </a:lstStyle>
          <a:p>
            <a:pPr fontAlgn="base">
              <a:spcAft>
                <a:spcPct val="0"/>
              </a:spcAft>
              <a:defRPr/>
            </a:pPr>
            <a:fld id="{402D1628-6518-4037-A408-141C3ECC435B}" type="datetime1">
              <a:rPr lang="en-US" altLang="en-US">
                <a:solidFill>
                  <a:srgbClr val="000000"/>
                </a:solidFill>
              </a:rPr>
              <a:pPr fontAlgn="base">
                <a:spcAft>
                  <a:spcPct val="0"/>
                </a:spcAft>
                <a:defRPr/>
              </a:pPr>
              <a:t>4/16/2015</a:t>
            </a:fld>
            <a:endParaRPr lang="en-US" altLang="en-US">
              <a:solidFill>
                <a:srgbClr val="000000"/>
              </a:solidFill>
            </a:endParaRPr>
          </a:p>
        </p:txBody>
      </p:sp>
      <p:sp>
        <p:nvSpPr>
          <p:cNvPr id="108550"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b="0"/>
            </a:lvl1pPr>
          </a:lstStyle>
          <a:p>
            <a:pPr fontAlgn="base">
              <a:spcAft>
                <a:spcPct val="0"/>
              </a:spcAft>
              <a:defRPr/>
            </a:pPr>
            <a:endParaRPr lang="en-US" altLang="en-US">
              <a:solidFill>
                <a:srgbClr val="000000"/>
              </a:solidFill>
            </a:endParaRPr>
          </a:p>
        </p:txBody>
      </p:sp>
      <p:sp>
        <p:nvSpPr>
          <p:cNvPr id="108551"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b="0"/>
            </a:lvl1pPr>
          </a:lstStyle>
          <a:p>
            <a:pPr fontAlgn="base">
              <a:spcAft>
                <a:spcPct val="0"/>
              </a:spcAft>
              <a:defRPr/>
            </a:pPr>
            <a:fld id="{631AE9DF-450C-45E0-B457-F551F61259A0}" type="slidenum">
              <a:rPr lang="en-US" altLang="en-US">
                <a:solidFill>
                  <a:srgbClr val="000000"/>
                </a:solidFill>
              </a:rPr>
              <a:pPr fontAlgn="base">
                <a:spcAft>
                  <a:spcPct val="0"/>
                </a:spcAft>
                <a:defRPr/>
              </a:pPr>
              <a:t>‹#›</a:t>
            </a:fld>
            <a:endParaRPr lang="en-US" altLang="en-US">
              <a:solidFill>
                <a:srgbClr val="000000"/>
              </a:solidFill>
            </a:endParaRPr>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34" name="Oval 10"/>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35" name="Oval 11"/>
            <p:cNvSpPr>
              <a:spLocks noChangeArrowheads="1"/>
            </p:cNvSpPr>
            <p:nvPr/>
          </p:nvSpPr>
          <p:spPr bwMode="auto">
            <a:xfrm>
              <a:off x="5360" y="960"/>
              <a:ext cx="76"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36" name="Oval 12"/>
            <p:cNvSpPr>
              <a:spLocks noChangeArrowheads="1"/>
            </p:cNvSpPr>
            <p:nvPr/>
          </p:nvSpPr>
          <p:spPr bwMode="auto">
            <a:xfrm>
              <a:off x="5136" y="1072"/>
              <a:ext cx="80" cy="7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37" name="Oval 13"/>
            <p:cNvSpPr>
              <a:spLocks noChangeArrowheads="1"/>
            </p:cNvSpPr>
            <p:nvPr/>
          </p:nvSpPr>
          <p:spPr bwMode="auto">
            <a:xfrm>
              <a:off x="5248" y="1072"/>
              <a:ext cx="79" cy="7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38" name="Oval 14"/>
            <p:cNvSpPr>
              <a:spLocks noChangeArrowheads="1"/>
            </p:cNvSpPr>
            <p:nvPr/>
          </p:nvSpPr>
          <p:spPr bwMode="auto">
            <a:xfrm>
              <a:off x="5360" y="1072"/>
              <a:ext cx="76" cy="7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39" name="Oval 15"/>
            <p:cNvSpPr>
              <a:spLocks noChangeArrowheads="1"/>
            </p:cNvSpPr>
            <p:nvPr/>
          </p:nvSpPr>
          <p:spPr bwMode="auto">
            <a:xfrm>
              <a:off x="5472" y="1072"/>
              <a:ext cx="76" cy="7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40" name="Oval 16"/>
            <p:cNvSpPr>
              <a:spLocks noChangeArrowheads="1"/>
            </p:cNvSpPr>
            <p:nvPr/>
          </p:nvSpPr>
          <p:spPr bwMode="auto">
            <a:xfrm>
              <a:off x="5136" y="1184"/>
              <a:ext cx="80" cy="76"/>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41" name="Oval 17"/>
            <p:cNvSpPr>
              <a:spLocks noChangeArrowheads="1"/>
            </p:cNvSpPr>
            <p:nvPr/>
          </p:nvSpPr>
          <p:spPr bwMode="auto">
            <a:xfrm>
              <a:off x="5248" y="1184"/>
              <a:ext cx="79" cy="76"/>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42" name="Oval 18"/>
            <p:cNvSpPr>
              <a:spLocks noChangeArrowheads="1"/>
            </p:cNvSpPr>
            <p:nvPr/>
          </p:nvSpPr>
          <p:spPr bwMode="auto">
            <a:xfrm>
              <a:off x="5360" y="1184"/>
              <a:ext cx="76" cy="76"/>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43" name="Oval 19"/>
            <p:cNvSpPr>
              <a:spLocks noChangeArrowheads="1"/>
            </p:cNvSpPr>
            <p:nvPr/>
          </p:nvSpPr>
          <p:spPr bwMode="auto">
            <a:xfrm>
              <a:off x="5472" y="1184"/>
              <a:ext cx="76" cy="76"/>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44" name="Oval 20"/>
            <p:cNvSpPr>
              <a:spLocks noChangeArrowheads="1"/>
            </p:cNvSpPr>
            <p:nvPr/>
          </p:nvSpPr>
          <p:spPr bwMode="auto">
            <a:xfrm>
              <a:off x="5584" y="1184"/>
              <a:ext cx="80" cy="76"/>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46" name="Oval 22"/>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47" name="Oval 23"/>
            <p:cNvSpPr>
              <a:spLocks noChangeArrowheads="1"/>
            </p:cNvSpPr>
            <p:nvPr/>
          </p:nvSpPr>
          <p:spPr bwMode="auto">
            <a:xfrm>
              <a:off x="5360" y="1296"/>
              <a:ext cx="76"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48" name="Oval 24"/>
            <p:cNvSpPr>
              <a:spLocks noChangeArrowheads="1"/>
            </p:cNvSpPr>
            <p:nvPr/>
          </p:nvSpPr>
          <p:spPr bwMode="auto">
            <a:xfrm>
              <a:off x="5472" y="1296"/>
              <a:ext cx="76"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50" name="Oval 26"/>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51" name="Oval 27"/>
            <p:cNvSpPr>
              <a:spLocks noChangeArrowheads="1"/>
            </p:cNvSpPr>
            <p:nvPr/>
          </p:nvSpPr>
          <p:spPr bwMode="auto">
            <a:xfrm>
              <a:off x="5360" y="1408"/>
              <a:ext cx="76"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52" name="Oval 28"/>
            <p:cNvSpPr>
              <a:spLocks noChangeArrowheads="1"/>
            </p:cNvSpPr>
            <p:nvPr/>
          </p:nvSpPr>
          <p:spPr bwMode="auto">
            <a:xfrm>
              <a:off x="5472" y="1408"/>
              <a:ext cx="76"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54" name="Oval 30"/>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55" name="Oval 31"/>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56" name="Oval 32"/>
            <p:cNvSpPr>
              <a:spLocks noChangeArrowheads="1"/>
            </p:cNvSpPr>
            <p:nvPr/>
          </p:nvSpPr>
          <p:spPr bwMode="auto">
            <a:xfrm>
              <a:off x="5360" y="1520"/>
              <a:ext cx="76"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57" name="Oval 33"/>
            <p:cNvSpPr>
              <a:spLocks noChangeArrowheads="1"/>
            </p:cNvSpPr>
            <p:nvPr/>
          </p:nvSpPr>
          <p:spPr bwMode="auto">
            <a:xfrm>
              <a:off x="5472" y="1520"/>
              <a:ext cx="76"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58" name="Oval 34"/>
            <p:cNvSpPr>
              <a:spLocks noChangeArrowheads="1"/>
            </p:cNvSpPr>
            <p:nvPr/>
          </p:nvSpPr>
          <p:spPr bwMode="auto">
            <a:xfrm>
              <a:off x="5136" y="1632"/>
              <a:ext cx="80" cy="76"/>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59" name="Oval 35"/>
            <p:cNvSpPr>
              <a:spLocks noChangeArrowheads="1"/>
            </p:cNvSpPr>
            <p:nvPr/>
          </p:nvSpPr>
          <p:spPr bwMode="auto">
            <a:xfrm>
              <a:off x="5248" y="1632"/>
              <a:ext cx="79" cy="76"/>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60" name="Oval 36"/>
            <p:cNvSpPr>
              <a:spLocks noChangeArrowheads="1"/>
            </p:cNvSpPr>
            <p:nvPr/>
          </p:nvSpPr>
          <p:spPr bwMode="auto">
            <a:xfrm>
              <a:off x="5360" y="1632"/>
              <a:ext cx="76" cy="7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61" name="Oval 37"/>
            <p:cNvSpPr>
              <a:spLocks noChangeArrowheads="1"/>
            </p:cNvSpPr>
            <p:nvPr/>
          </p:nvSpPr>
          <p:spPr bwMode="auto">
            <a:xfrm>
              <a:off x="5472" y="1632"/>
              <a:ext cx="76" cy="7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62" name="Oval 38"/>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sp>
          <p:nvSpPr>
            <p:cNvPr id="1063" name="Oval 39"/>
            <p:cNvSpPr>
              <a:spLocks noChangeArrowheads="1"/>
            </p:cNvSpPr>
            <p:nvPr/>
          </p:nvSpPr>
          <p:spPr bwMode="auto">
            <a:xfrm>
              <a:off x="5472" y="1744"/>
              <a:ext cx="76"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6pPr>
              <a:lvl7pPr marL="29718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7pPr>
              <a:lvl8pPr marL="34290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8pPr>
              <a:lvl9pPr marL="3886200" indent="-228600" eaLnBrk="0" fontAlgn="base" hangingPunct="0">
                <a:spcBef>
                  <a:spcPct val="20000"/>
                </a:spcBef>
                <a:spcAft>
                  <a:spcPct val="0"/>
                </a:spcAft>
                <a:buClr>
                  <a:schemeClr val="tx2"/>
                </a:buClr>
                <a:buSzPct val="70000"/>
                <a:buFont typeface="Wingdings" pitchFamily="2" charset="2"/>
                <a:defRPr sz="3200" b="1">
                  <a:solidFill>
                    <a:schemeClr val="tx1"/>
                  </a:solidFill>
                  <a:latin typeface="Arial" charset="0"/>
                </a:defRPr>
              </a:lvl9pPr>
            </a:lstStyle>
            <a:p>
              <a:pPr eaLnBrk="1" fontAlgn="base" hangingPunct="1">
                <a:spcBef>
                  <a:spcPct val="20000"/>
                </a:spcBef>
                <a:spcAft>
                  <a:spcPct val="0"/>
                </a:spcAft>
                <a:buClr>
                  <a:srgbClr val="330066"/>
                </a:buClr>
                <a:buSzPct val="70000"/>
                <a:buFont typeface="Wingdings" pitchFamily="2" charset="2"/>
                <a:buNone/>
                <a:defRPr/>
              </a:pPr>
              <a:endParaRPr lang="en-US" altLang="en-US" smtClean="0">
                <a:solidFill>
                  <a:srgbClr val="000000"/>
                </a:solidFill>
              </a:endParaRPr>
            </a:p>
          </p:txBody>
        </p:sp>
      </p:grpSp>
    </p:spTree>
    <p:extLst>
      <p:ext uri="{BB962C8B-B14F-4D97-AF65-F5344CB8AC3E}">
        <p14:creationId xmlns:p14="http://schemas.microsoft.com/office/powerpoint/2010/main" val="140552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dt" sz="quarter" idx="10"/>
          </p:nvPr>
        </p:nvSpPr>
        <p:spPr>
          <a:noFill/>
        </p:spPr>
        <p:txBody>
          <a:bodyPr/>
          <a:lstStyle>
            <a:lvl1pPr eaLnBrk="0" hangingPunct="0">
              <a:buChar char="l"/>
              <a:defRPr sz="3000">
                <a:solidFill>
                  <a:schemeClr val="tx1"/>
                </a:solidFill>
                <a:latin typeface="Arial" charset="0"/>
              </a:defRPr>
            </a:lvl1pPr>
            <a:lvl2pPr marL="742950" indent="-285750" eaLnBrk="0" hangingPunct="0">
              <a:buClr>
                <a:schemeClr val="accent2"/>
              </a:buClr>
              <a:buChar char="l"/>
              <a:defRPr sz="2600">
                <a:solidFill>
                  <a:schemeClr val="tx1"/>
                </a:solidFill>
                <a:latin typeface="Arial" charset="0"/>
              </a:defRPr>
            </a:lvl2pPr>
            <a:lvl3pPr marL="1143000" indent="-228600" eaLnBrk="0" hangingPunct="0">
              <a:buClr>
                <a:schemeClr val="accent1"/>
              </a:buClr>
              <a:buChar char="l"/>
              <a:defRPr sz="2300">
                <a:solidFill>
                  <a:schemeClr val="tx1"/>
                </a:solidFill>
                <a:latin typeface="Arial" charset="0"/>
              </a:defRPr>
            </a:lvl3pPr>
            <a:lvl4pPr marL="1600200" indent="-228600" eaLnBrk="0" hangingPunct="0">
              <a:buSzPct val="75000"/>
              <a:buChar char="§"/>
              <a:defRPr sz="2000">
                <a:solidFill>
                  <a:schemeClr val="tx1"/>
                </a:solidFill>
                <a:latin typeface="Arial" charset="0"/>
              </a:defRPr>
            </a:lvl4pPr>
            <a:lvl5pPr marL="2057400" indent="-228600" eaLnBrk="0" hangingPunct="0">
              <a:buClr>
                <a:schemeClr val="folHlink"/>
              </a:buClr>
              <a:buSzPct val="8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buFontTx/>
              <a:buNone/>
            </a:pPr>
            <a:fld id="{5954F06D-8A0E-4D0B-A2A2-C2E4EB4D62A8}" type="datetime1">
              <a:rPr lang="en-US" altLang="en-US" sz="1000" smtClean="0">
                <a:solidFill>
                  <a:srgbClr val="000000"/>
                </a:solidFill>
              </a:rPr>
              <a:pPr eaLnBrk="1" hangingPunct="1">
                <a:buFontTx/>
                <a:buNone/>
              </a:pPr>
              <a:t>4/16/2015</a:t>
            </a:fld>
            <a:endParaRPr lang="en-US" altLang="en-US" sz="1000" smtClean="0">
              <a:solidFill>
                <a:srgbClr val="000000"/>
              </a:solidFill>
            </a:endParaRPr>
          </a:p>
        </p:txBody>
      </p:sp>
      <p:sp>
        <p:nvSpPr>
          <p:cNvPr id="3075" name="Rectangle 7"/>
          <p:cNvSpPr>
            <a:spLocks noGrp="1" noChangeArrowheads="1"/>
          </p:cNvSpPr>
          <p:nvPr>
            <p:ph type="sldNum" sz="quarter" idx="12"/>
          </p:nvPr>
        </p:nvSpPr>
        <p:spPr>
          <a:noFill/>
        </p:spPr>
        <p:txBody>
          <a:bodyPr/>
          <a:lstStyle>
            <a:lvl1pPr eaLnBrk="0" hangingPunct="0">
              <a:buChar char="l"/>
              <a:defRPr sz="3000">
                <a:solidFill>
                  <a:schemeClr val="tx1"/>
                </a:solidFill>
                <a:latin typeface="Arial" charset="0"/>
              </a:defRPr>
            </a:lvl1pPr>
            <a:lvl2pPr marL="742950" indent="-285750" eaLnBrk="0" hangingPunct="0">
              <a:buClr>
                <a:schemeClr val="accent2"/>
              </a:buClr>
              <a:buChar char="l"/>
              <a:defRPr sz="2600">
                <a:solidFill>
                  <a:schemeClr val="tx1"/>
                </a:solidFill>
                <a:latin typeface="Arial" charset="0"/>
              </a:defRPr>
            </a:lvl2pPr>
            <a:lvl3pPr marL="1143000" indent="-228600" eaLnBrk="0" hangingPunct="0">
              <a:buClr>
                <a:schemeClr val="accent1"/>
              </a:buClr>
              <a:buChar char="l"/>
              <a:defRPr sz="2300">
                <a:solidFill>
                  <a:schemeClr val="tx1"/>
                </a:solidFill>
                <a:latin typeface="Arial" charset="0"/>
              </a:defRPr>
            </a:lvl3pPr>
            <a:lvl4pPr marL="1600200" indent="-228600" eaLnBrk="0" hangingPunct="0">
              <a:buSzPct val="75000"/>
              <a:buChar char="§"/>
              <a:defRPr sz="2000">
                <a:solidFill>
                  <a:schemeClr val="tx1"/>
                </a:solidFill>
                <a:latin typeface="Arial" charset="0"/>
              </a:defRPr>
            </a:lvl4pPr>
            <a:lvl5pPr marL="2057400" indent="-228600" eaLnBrk="0" hangingPunct="0">
              <a:buClr>
                <a:schemeClr val="folHlink"/>
              </a:buClr>
              <a:buSzPct val="8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buFontTx/>
              <a:buNone/>
            </a:pPr>
            <a:fld id="{9FB64BB0-7D09-4D20-9C72-3362815B057C}" type="slidenum">
              <a:rPr lang="en-US" altLang="en-US" sz="1000" smtClean="0">
                <a:solidFill>
                  <a:srgbClr val="000000"/>
                </a:solidFill>
              </a:rPr>
              <a:pPr eaLnBrk="1" hangingPunct="1">
                <a:buFontTx/>
                <a:buNone/>
              </a:pPr>
              <a:t>1</a:t>
            </a:fld>
            <a:endParaRPr lang="en-US" altLang="en-US" sz="1000" smtClean="0">
              <a:solidFill>
                <a:srgbClr val="000000"/>
              </a:solidFill>
            </a:endParaRPr>
          </a:p>
        </p:txBody>
      </p:sp>
      <p:sp>
        <p:nvSpPr>
          <p:cNvPr id="3076" name="Rectangle 2"/>
          <p:cNvSpPr>
            <a:spLocks noGrp="1" noChangeArrowheads="1"/>
          </p:cNvSpPr>
          <p:nvPr>
            <p:ph type="ctrTitle"/>
          </p:nvPr>
        </p:nvSpPr>
        <p:spPr>
          <a:xfrm>
            <a:off x="755650" y="836613"/>
            <a:ext cx="7772400" cy="1470025"/>
          </a:xfrm>
        </p:spPr>
        <p:txBody>
          <a:bodyPr/>
          <a:lstStyle/>
          <a:p>
            <a:pPr eaLnBrk="1" hangingPunct="1"/>
            <a:r>
              <a:rPr lang="en-US" altLang="en-US" dirty="0" smtClean="0">
                <a:solidFill>
                  <a:schemeClr val="tx1"/>
                </a:solidFill>
                <a:latin typeface="Courier New" panose="02070309020205020404" pitchFamily="49" charset="0"/>
                <a:cs typeface="Courier New" panose="02070309020205020404" pitchFamily="49" charset="0"/>
              </a:rPr>
              <a:t>Introduction to </a:t>
            </a:r>
            <a:br>
              <a:rPr lang="en-US" altLang="en-US" dirty="0" smtClean="0">
                <a:solidFill>
                  <a:schemeClr val="tx1"/>
                </a:solidFill>
                <a:latin typeface="Courier New" panose="02070309020205020404" pitchFamily="49" charset="0"/>
                <a:cs typeface="Courier New" panose="02070309020205020404" pitchFamily="49" charset="0"/>
              </a:rPr>
            </a:br>
            <a:r>
              <a:rPr lang="en-US" altLang="en-US" dirty="0" smtClean="0">
                <a:solidFill>
                  <a:schemeClr val="tx1"/>
                </a:solidFill>
                <a:latin typeface="Courier New" panose="02070309020205020404" pitchFamily="49" charset="0"/>
                <a:cs typeface="Courier New" panose="02070309020205020404" pitchFamily="49" charset="0"/>
              </a:rPr>
              <a:t>English Syntax</a:t>
            </a:r>
          </a:p>
        </p:txBody>
      </p:sp>
      <p:sp>
        <p:nvSpPr>
          <p:cNvPr id="3077" name="Rectangle 3"/>
          <p:cNvSpPr>
            <a:spLocks noGrp="1" noChangeArrowheads="1"/>
          </p:cNvSpPr>
          <p:nvPr>
            <p:ph type="subTitle" idx="1"/>
          </p:nvPr>
        </p:nvSpPr>
        <p:spPr>
          <a:xfrm>
            <a:off x="1371600" y="2276475"/>
            <a:ext cx="6400800" cy="1008063"/>
          </a:xfrm>
        </p:spPr>
        <p:txBody>
          <a:bodyPr/>
          <a:lstStyle/>
          <a:p>
            <a:pPr eaLnBrk="1" hangingPunct="1"/>
            <a:endParaRPr lang="en-US" altLang="en-US" dirty="0" smtClean="0">
              <a:latin typeface="Courier New" panose="02070309020205020404" pitchFamily="49" charset="0"/>
              <a:cs typeface="Courier New" panose="02070309020205020404" pitchFamily="49" charset="0"/>
            </a:endParaRPr>
          </a:p>
        </p:txBody>
      </p:sp>
      <p:sp>
        <p:nvSpPr>
          <p:cNvPr id="3078" name="Text Box 5"/>
          <p:cNvSpPr txBox="1">
            <a:spLocks noChangeArrowheads="1"/>
          </p:cNvSpPr>
          <p:nvPr/>
        </p:nvSpPr>
        <p:spPr bwMode="auto">
          <a:xfrm>
            <a:off x="1619250" y="3789363"/>
            <a:ext cx="63373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buChar char="l"/>
              <a:defRPr sz="3000">
                <a:solidFill>
                  <a:schemeClr val="tx1"/>
                </a:solidFill>
                <a:latin typeface="Arial" charset="0"/>
              </a:defRPr>
            </a:lvl1pPr>
            <a:lvl2pPr marL="742950" indent="-285750" eaLnBrk="0" hangingPunct="0">
              <a:buClr>
                <a:schemeClr val="accent2"/>
              </a:buClr>
              <a:buChar char="l"/>
              <a:defRPr sz="2600">
                <a:solidFill>
                  <a:schemeClr val="tx1"/>
                </a:solidFill>
                <a:latin typeface="Arial" charset="0"/>
              </a:defRPr>
            </a:lvl2pPr>
            <a:lvl3pPr marL="1143000" indent="-228600" eaLnBrk="0" hangingPunct="0">
              <a:buClr>
                <a:schemeClr val="accent1"/>
              </a:buClr>
              <a:buChar char="l"/>
              <a:defRPr sz="2300">
                <a:solidFill>
                  <a:schemeClr val="tx1"/>
                </a:solidFill>
                <a:latin typeface="Arial" charset="0"/>
              </a:defRPr>
            </a:lvl3pPr>
            <a:lvl4pPr marL="1600200" indent="-228600" eaLnBrk="0" hangingPunct="0">
              <a:buSzPct val="75000"/>
              <a:buChar char="§"/>
              <a:defRPr sz="2000">
                <a:solidFill>
                  <a:schemeClr val="tx1"/>
                </a:solidFill>
                <a:latin typeface="Arial" charset="0"/>
              </a:defRPr>
            </a:lvl4pPr>
            <a:lvl5pPr marL="2057400" indent="-228600" eaLnBrk="0" hangingPunct="0">
              <a:buClr>
                <a:schemeClr val="folHlink"/>
              </a:buClr>
              <a:buSzPct val="8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en-US" sz="2800" b="1" dirty="0">
                <a:solidFill>
                  <a:srgbClr val="000000"/>
                </a:solidFill>
                <a:latin typeface="Courier New" panose="02070309020205020404" pitchFamily="49" charset="0"/>
                <a:cs typeface="Courier New" panose="02070309020205020404" pitchFamily="49" charset="0"/>
              </a:rPr>
              <a:t>Syntax: </a:t>
            </a:r>
            <a:r>
              <a:rPr lang="en-US" altLang="en-US" sz="2800" b="1" dirty="0" smtClean="0">
                <a:solidFill>
                  <a:srgbClr val="000000"/>
                </a:solidFill>
                <a:latin typeface="Courier New" panose="02070309020205020404" pitchFamily="49" charset="0"/>
                <a:cs typeface="Courier New" panose="02070309020205020404" pitchFamily="49" charset="0"/>
              </a:rPr>
              <a:t>The </a:t>
            </a:r>
            <a:r>
              <a:rPr lang="en-US" altLang="en-US" sz="2800" b="1" dirty="0">
                <a:solidFill>
                  <a:srgbClr val="000000"/>
                </a:solidFill>
                <a:latin typeface="Courier New" panose="02070309020205020404" pitchFamily="49" charset="0"/>
                <a:cs typeface="Courier New" panose="02070309020205020404" pitchFamily="49" charset="0"/>
              </a:rPr>
              <a:t>analysis of sentence </a:t>
            </a:r>
            <a:r>
              <a:rPr lang="en-US" altLang="en-US" sz="2800" b="1" dirty="0" smtClean="0">
                <a:solidFill>
                  <a:srgbClr val="000000"/>
                </a:solidFill>
                <a:latin typeface="Courier New" panose="02070309020205020404" pitchFamily="49" charset="0"/>
                <a:cs typeface="Courier New" panose="02070309020205020404" pitchFamily="49" charset="0"/>
              </a:rPr>
              <a:t>structure</a:t>
            </a:r>
          </a:p>
          <a:p>
            <a:pPr algn="ctr" eaLnBrk="1" fontAlgn="base" hangingPunct="1">
              <a:spcBef>
                <a:spcPct val="50000"/>
              </a:spcBef>
              <a:spcAft>
                <a:spcPct val="0"/>
              </a:spcAft>
              <a:buFontTx/>
              <a:buNone/>
            </a:pPr>
            <a:r>
              <a:rPr lang="en-US" altLang="en-US" sz="2800" b="1" dirty="0" smtClean="0">
                <a:solidFill>
                  <a:srgbClr val="000000"/>
                </a:solidFill>
                <a:latin typeface="Courier New" panose="02070309020205020404" pitchFamily="49" charset="0"/>
                <a:cs typeface="Courier New" panose="02070309020205020404" pitchFamily="49" charset="0"/>
              </a:rPr>
              <a:t>-CLAUSES AND SENTENCES-</a:t>
            </a:r>
            <a:endParaRPr lang="en-US" altLang="en-US" sz="2800" b="1" dirty="0">
              <a:solidFill>
                <a:srgbClr val="00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58223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5125"/>
          </a:xfrm>
        </p:spPr>
        <p:txBody>
          <a:bodyPr/>
          <a:lstStyle/>
          <a:p>
            <a:pPr marL="0" indent="0">
              <a:buNone/>
            </a:pPr>
            <a:r>
              <a:rPr lang="en-US" dirty="0"/>
              <a:t>Other examples of noun complement clauses are: </a:t>
            </a:r>
            <a:endParaRPr lang="en-US" dirty="0" smtClean="0"/>
          </a:p>
          <a:p>
            <a:pPr marL="0" indent="0">
              <a:buNone/>
            </a:pPr>
            <a:endParaRPr lang="en-US" dirty="0"/>
          </a:p>
          <a:p>
            <a:pPr marL="514350" indent="-514350">
              <a:buSzPct val="100000"/>
              <a:buFont typeface="+mj-lt"/>
              <a:buAutoNum type="arabicPeriod"/>
            </a:pPr>
            <a:r>
              <a:rPr lang="en-US" dirty="0" smtClean="0"/>
              <a:t>Who </a:t>
            </a:r>
            <a:r>
              <a:rPr lang="en-US" dirty="0"/>
              <a:t>thought up the proposal that </a:t>
            </a:r>
            <a:r>
              <a:rPr lang="en-US" dirty="0" smtClean="0"/>
              <a:t>the committee </a:t>
            </a:r>
            <a:r>
              <a:rPr lang="en-US" dirty="0"/>
              <a:t>be abolished?</a:t>
            </a:r>
          </a:p>
          <a:p>
            <a:pPr marL="514350" indent="-514350">
              <a:buSzPct val="100000"/>
              <a:buFont typeface="+mj-lt"/>
              <a:buAutoNum type="arabicPeriod"/>
            </a:pPr>
            <a:r>
              <a:rPr lang="en-US" dirty="0" smtClean="0"/>
              <a:t>There </a:t>
            </a:r>
            <a:r>
              <a:rPr lang="en-US" dirty="0"/>
              <a:t>was a plan that we would visit Glasgow today but the weather is terrible.</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2484988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944562"/>
          </a:xfrm>
        </p:spPr>
        <p:txBody>
          <a:bodyPr/>
          <a:lstStyle/>
          <a:p>
            <a:r>
              <a:rPr lang="en-US" dirty="0"/>
              <a:t>Relative clauses</a:t>
            </a:r>
          </a:p>
        </p:txBody>
      </p:sp>
      <p:sp>
        <p:nvSpPr>
          <p:cNvPr id="3" name="Content Placeholder 2"/>
          <p:cNvSpPr>
            <a:spLocks noGrp="1"/>
          </p:cNvSpPr>
          <p:nvPr>
            <p:ph idx="1"/>
          </p:nvPr>
        </p:nvSpPr>
        <p:spPr>
          <a:xfrm>
            <a:off x="457200" y="1295400"/>
            <a:ext cx="8229600" cy="4835525"/>
          </a:xfrm>
        </p:spPr>
        <p:txBody>
          <a:bodyPr/>
          <a:lstStyle/>
          <a:p>
            <a:r>
              <a:rPr lang="en-US" sz="2800" u="sng" dirty="0"/>
              <a:t>Complement clauses</a:t>
            </a:r>
            <a:r>
              <a:rPr lang="en-US" sz="2800" dirty="0"/>
              <a:t> modify verbs and nouns; </a:t>
            </a:r>
            <a:r>
              <a:rPr lang="en-US" sz="2800" u="sng" dirty="0"/>
              <a:t>relative clauses</a:t>
            </a:r>
            <a:r>
              <a:rPr lang="en-US" sz="2800" dirty="0"/>
              <a:t> modify nouns. </a:t>
            </a:r>
            <a:endParaRPr lang="en-US" sz="2800" dirty="0" smtClean="0"/>
          </a:p>
          <a:p>
            <a:r>
              <a:rPr lang="en-US" sz="2800" dirty="0" smtClean="0"/>
              <a:t>In </a:t>
            </a:r>
            <a:r>
              <a:rPr lang="en-US" sz="2800" dirty="0"/>
              <a:t>older descriptions, relative clauses are called </a:t>
            </a:r>
            <a:r>
              <a:rPr lang="en-US" sz="2800" u="sng" dirty="0"/>
              <a:t>adjective clauses</a:t>
            </a:r>
            <a:r>
              <a:rPr lang="en-US" sz="2800" dirty="0"/>
              <a:t>, reflecting the fact that adjectives also modify nouns</a:t>
            </a:r>
            <a:r>
              <a:rPr lang="en-US" sz="2800" dirty="0" smtClean="0"/>
              <a:t>.</a:t>
            </a:r>
          </a:p>
          <a:p>
            <a:r>
              <a:rPr lang="en-US" dirty="0" smtClean="0"/>
              <a:t>Examples:</a:t>
            </a:r>
          </a:p>
          <a:p>
            <a:pPr marL="349250" lvl="1" indent="0">
              <a:buNone/>
            </a:pPr>
            <a:r>
              <a:rPr lang="en-US" sz="2000" dirty="0" smtClean="0"/>
              <a:t>The </a:t>
            </a:r>
            <a:r>
              <a:rPr lang="en-US" sz="2000" dirty="0"/>
              <a:t>cottage which </a:t>
            </a:r>
            <a:r>
              <a:rPr lang="en-US" sz="2000" dirty="0" err="1"/>
              <a:t>Mrs</a:t>
            </a:r>
            <a:r>
              <a:rPr lang="en-US" sz="2000" dirty="0"/>
              <a:t> Dashwood accepted was rather small.</a:t>
            </a:r>
          </a:p>
          <a:p>
            <a:pPr marL="349250" lvl="1" indent="0">
              <a:buNone/>
            </a:pPr>
            <a:r>
              <a:rPr lang="en-US" sz="2000" dirty="0" smtClean="0"/>
              <a:t>The </a:t>
            </a:r>
            <a:r>
              <a:rPr lang="en-US" sz="2000" dirty="0"/>
              <a:t>gentleman who saved </a:t>
            </a:r>
            <a:r>
              <a:rPr lang="en-US" sz="2000" dirty="0" err="1"/>
              <a:t>Mariannewas</a:t>
            </a:r>
            <a:r>
              <a:rPr lang="en-US" sz="2000" dirty="0"/>
              <a:t> Willoughby.</a:t>
            </a:r>
          </a:p>
          <a:p>
            <a:pPr marL="349250" lvl="1" indent="0">
              <a:buNone/>
            </a:pPr>
            <a:r>
              <a:rPr lang="en-US" sz="2000" dirty="0" smtClean="0"/>
              <a:t>The </a:t>
            </a:r>
            <a:r>
              <a:rPr lang="en-US" sz="2000" dirty="0"/>
              <a:t>book which Marianne was reading contained poems by Cowper.</a:t>
            </a:r>
          </a:p>
          <a:p>
            <a:pPr marL="349250" lvl="1" indent="0">
              <a:buNone/>
            </a:pPr>
            <a:r>
              <a:rPr lang="en-US" sz="2000" dirty="0" smtClean="0"/>
              <a:t>The </a:t>
            </a:r>
            <a:r>
              <a:rPr lang="en-US" sz="2000" dirty="0"/>
              <a:t>building that we liked is in Thornton Lacey.</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2013401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Adverbial clauses</a:t>
            </a:r>
          </a:p>
        </p:txBody>
      </p:sp>
      <p:sp>
        <p:nvSpPr>
          <p:cNvPr id="3" name="Content Placeholder 2"/>
          <p:cNvSpPr>
            <a:spLocks noGrp="1"/>
          </p:cNvSpPr>
          <p:nvPr>
            <p:ph idx="1"/>
          </p:nvPr>
        </p:nvSpPr>
        <p:spPr/>
        <p:txBody>
          <a:bodyPr/>
          <a:lstStyle/>
          <a:p>
            <a:r>
              <a:rPr lang="en-US" sz="2800" dirty="0"/>
              <a:t>The name ‘adverbial’ suggests that adverbial clauses modify verbs; but they modify whole clauses. </a:t>
            </a:r>
            <a:endParaRPr lang="en-US" sz="2800" dirty="0" smtClean="0"/>
          </a:p>
          <a:p>
            <a:r>
              <a:rPr lang="en-US" sz="2800" dirty="0" smtClean="0"/>
              <a:t>Their </a:t>
            </a:r>
            <a:r>
              <a:rPr lang="en-US" sz="2800" dirty="0"/>
              <a:t>other key property is that they are </a:t>
            </a:r>
            <a:r>
              <a:rPr lang="en-US" sz="2800" u="sng" dirty="0"/>
              <a:t>adjuncts</a:t>
            </a:r>
            <a:r>
              <a:rPr lang="en-US" sz="2800" dirty="0"/>
              <a:t>, since they are typically optional constituents in sentences. </a:t>
            </a:r>
            <a:endParaRPr lang="en-US" sz="2800" dirty="0" smtClean="0"/>
          </a:p>
          <a:p>
            <a:r>
              <a:rPr lang="en-US" sz="2800" dirty="0" smtClean="0"/>
              <a:t>They are traditionally </a:t>
            </a:r>
            <a:r>
              <a:rPr lang="en-US" sz="2800" dirty="0"/>
              <a:t>classified according to their meaning, for example adverbial clauses of </a:t>
            </a:r>
            <a:r>
              <a:rPr lang="en-US" sz="2800" u="sng" dirty="0"/>
              <a:t>reason</a:t>
            </a:r>
            <a:r>
              <a:rPr lang="en-US" sz="2800" dirty="0"/>
              <a:t>, </a:t>
            </a:r>
            <a:r>
              <a:rPr lang="en-US" sz="2800" u="sng" dirty="0"/>
              <a:t>time</a:t>
            </a:r>
            <a:r>
              <a:rPr lang="en-US" sz="2800" dirty="0"/>
              <a:t>, </a:t>
            </a:r>
            <a:r>
              <a:rPr lang="en-US" sz="2800" u="sng" dirty="0"/>
              <a:t>concession</a:t>
            </a:r>
            <a:r>
              <a:rPr lang="en-US" sz="2800" dirty="0"/>
              <a:t>, </a:t>
            </a:r>
            <a:r>
              <a:rPr lang="en-US" sz="2800" u="sng" dirty="0"/>
              <a:t>manner or condition</a:t>
            </a:r>
            <a:r>
              <a:rPr lang="en-US" sz="2800" dirty="0"/>
              <a:t>, as illustrated below:</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12</a:t>
            </a:fld>
            <a:endParaRPr lang="en-US" altLang="en-US">
              <a:solidFill>
                <a:srgbClr val="000000"/>
              </a:solidFill>
            </a:endParaRPr>
          </a:p>
        </p:txBody>
      </p:sp>
    </p:spTree>
    <p:extLst>
      <p:ext uri="{BB962C8B-B14F-4D97-AF65-F5344CB8AC3E}">
        <p14:creationId xmlns:p14="http://schemas.microsoft.com/office/powerpoint/2010/main" val="3606721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5125"/>
          </a:xfrm>
        </p:spPr>
        <p:txBody>
          <a:bodyPr/>
          <a:lstStyle/>
          <a:p>
            <a:pPr marL="0" indent="0">
              <a:buNone/>
            </a:pPr>
            <a:r>
              <a:rPr lang="en-US" dirty="0"/>
              <a:t>a. Reason</a:t>
            </a:r>
          </a:p>
          <a:p>
            <a:pPr marL="0" indent="0">
              <a:buNone/>
            </a:pPr>
            <a:r>
              <a:rPr lang="en-US" dirty="0" smtClean="0"/>
              <a:t>“Because </a:t>
            </a:r>
            <a:r>
              <a:rPr lang="en-US" dirty="0"/>
              <a:t>Marianne loved Willoughby, she refused to believe that he had deserted </a:t>
            </a:r>
            <a:r>
              <a:rPr lang="en-US" dirty="0" smtClean="0"/>
              <a:t>her”.</a:t>
            </a:r>
          </a:p>
          <a:p>
            <a:pPr marL="0" indent="0">
              <a:buNone/>
            </a:pPr>
            <a:endParaRPr lang="en-US" dirty="0"/>
          </a:p>
          <a:p>
            <a:pPr marL="349250" lvl="1" indent="0">
              <a:buNone/>
            </a:pPr>
            <a:r>
              <a:rPr lang="en-US" sz="2400" dirty="0" smtClean="0"/>
              <a:t>*The </a:t>
            </a:r>
            <a:r>
              <a:rPr lang="en-US" sz="2400" dirty="0"/>
              <a:t>adverbial clause of reason in "Because Marianne loved Willoughby", gives the reason (or the writer uses it to give the reason) why Marianne refused to believe that Willoughby had gone. It modifies the main clause </a:t>
            </a:r>
            <a:r>
              <a:rPr lang="en-US" sz="2400" dirty="0" smtClean="0"/>
              <a:t>“she refused </a:t>
            </a:r>
            <a:r>
              <a:rPr lang="en-US" sz="2400" dirty="0"/>
              <a:t>to believe that he had deserted </a:t>
            </a:r>
            <a:r>
              <a:rPr lang="en-US" sz="2400" dirty="0" smtClean="0"/>
              <a:t>her”.</a:t>
            </a:r>
            <a:endParaRPr lang="en-US" sz="2400" dirty="0"/>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13</a:t>
            </a:fld>
            <a:endParaRPr lang="en-US" altLang="en-US">
              <a:solidFill>
                <a:srgbClr val="000000"/>
              </a:solidFill>
            </a:endParaRPr>
          </a:p>
        </p:txBody>
      </p:sp>
    </p:spTree>
    <p:extLst>
      <p:ext uri="{BB962C8B-B14F-4D97-AF65-F5344CB8AC3E}">
        <p14:creationId xmlns:p14="http://schemas.microsoft.com/office/powerpoint/2010/main" val="3751173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b</a:t>
            </a:r>
            <a:r>
              <a:rPr lang="en-US" dirty="0" smtClean="0"/>
              <a:t>. Time</a:t>
            </a:r>
          </a:p>
          <a:p>
            <a:pPr marL="0" indent="0">
              <a:buNone/>
            </a:pPr>
            <a:endParaRPr lang="en-US" dirty="0"/>
          </a:p>
          <a:p>
            <a:pPr marL="0" indent="0" algn="ctr">
              <a:buNone/>
            </a:pPr>
            <a:r>
              <a:rPr lang="en-US" dirty="0" smtClean="0"/>
              <a:t>“When </a:t>
            </a:r>
            <a:r>
              <a:rPr lang="en-US" dirty="0"/>
              <a:t>Fanny returned, she found Tom Bertram very ill</a:t>
            </a:r>
            <a:r>
              <a:rPr lang="en-US" dirty="0" smtClean="0"/>
              <a:t>.”</a:t>
            </a:r>
            <a:endParaRPr lang="en-US" dirty="0"/>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14</a:t>
            </a:fld>
            <a:endParaRPr lang="en-US" altLang="en-US">
              <a:solidFill>
                <a:srgbClr val="000000"/>
              </a:solidFill>
            </a:endParaRPr>
          </a:p>
        </p:txBody>
      </p:sp>
    </p:spTree>
    <p:extLst>
      <p:ext uri="{BB962C8B-B14F-4D97-AF65-F5344CB8AC3E}">
        <p14:creationId xmlns:p14="http://schemas.microsoft.com/office/powerpoint/2010/main" val="4164981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8925"/>
          </a:xfrm>
        </p:spPr>
        <p:txBody>
          <a:bodyPr/>
          <a:lstStyle/>
          <a:p>
            <a:pPr marL="0" indent="0">
              <a:buNone/>
            </a:pPr>
            <a:r>
              <a:rPr lang="en-US" dirty="0"/>
              <a:t>c. Concession</a:t>
            </a:r>
          </a:p>
          <a:p>
            <a:pPr marL="0" indent="0" algn="ctr">
              <a:buNone/>
            </a:pPr>
            <a:endParaRPr lang="en-US" dirty="0" smtClean="0"/>
          </a:p>
          <a:p>
            <a:pPr marL="0" indent="0" algn="ctr">
              <a:buNone/>
            </a:pPr>
            <a:r>
              <a:rPr lang="en-US" dirty="0" smtClean="0"/>
              <a:t>“Although </a:t>
            </a:r>
            <a:r>
              <a:rPr lang="en-US" dirty="0" err="1"/>
              <a:t>Mr</a:t>
            </a:r>
            <a:r>
              <a:rPr lang="en-US" dirty="0"/>
              <a:t> D’Arcy disliked </a:t>
            </a:r>
            <a:r>
              <a:rPr lang="en-US" dirty="0" err="1"/>
              <a:t>Mrs</a:t>
            </a:r>
            <a:r>
              <a:rPr lang="en-US" dirty="0"/>
              <a:t> </a:t>
            </a:r>
            <a:r>
              <a:rPr lang="en-US" dirty="0" err="1"/>
              <a:t>Bennet</a:t>
            </a:r>
            <a:r>
              <a:rPr lang="en-US" dirty="0"/>
              <a:t> he married Elizabeth</a:t>
            </a:r>
            <a:r>
              <a:rPr lang="en-US" dirty="0" smtClean="0"/>
              <a:t>.”</a:t>
            </a:r>
          </a:p>
          <a:p>
            <a:pPr marL="0" indent="0">
              <a:buNone/>
            </a:pPr>
            <a:endParaRPr lang="en-US" dirty="0"/>
          </a:p>
          <a:p>
            <a:pPr marL="349250" lvl="1" indent="0">
              <a:buNone/>
            </a:pPr>
            <a:r>
              <a:rPr lang="en-US" sz="2400" dirty="0" smtClean="0"/>
              <a:t>*The </a:t>
            </a:r>
            <a:r>
              <a:rPr lang="en-US" sz="2400" dirty="0"/>
              <a:t>adverbial clause of concession in "Although </a:t>
            </a:r>
            <a:r>
              <a:rPr lang="en-US" sz="2400" dirty="0" err="1"/>
              <a:t>Mr</a:t>
            </a:r>
            <a:r>
              <a:rPr lang="en-US" sz="2400" dirty="0"/>
              <a:t> D’Arcy disliked </a:t>
            </a:r>
            <a:r>
              <a:rPr lang="en-US" sz="2400" dirty="0" err="1"/>
              <a:t>Mrs</a:t>
            </a:r>
            <a:r>
              <a:rPr lang="en-US" sz="2400" dirty="0"/>
              <a:t> </a:t>
            </a:r>
            <a:r>
              <a:rPr lang="en-US" sz="2400" dirty="0" err="1"/>
              <a:t>Bennet</a:t>
            </a:r>
            <a:r>
              <a:rPr lang="en-US" sz="2400" dirty="0"/>
              <a:t>", conveys a concession. The writer says, as it were, ‘OK. I concede that he didn’t like </a:t>
            </a:r>
            <a:r>
              <a:rPr lang="en-US" sz="2400" dirty="0" err="1"/>
              <a:t>Mrs</a:t>
            </a:r>
            <a:r>
              <a:rPr lang="en-US" sz="2400" dirty="0"/>
              <a:t> </a:t>
            </a:r>
            <a:r>
              <a:rPr lang="en-US" sz="2400" dirty="0" err="1"/>
              <a:t>Bennet</a:t>
            </a:r>
            <a:r>
              <a:rPr lang="en-US" sz="2400" dirty="0"/>
              <a:t>. Nonetheless he married Elizabeth.’ The </a:t>
            </a:r>
            <a:r>
              <a:rPr lang="en-US" sz="2400" dirty="0" smtClean="0"/>
              <a:t>adverbial </a:t>
            </a:r>
            <a:r>
              <a:rPr lang="en-US" sz="2400" dirty="0"/>
              <a:t>clause modifies the main clause "he married Elizabeth."</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15</a:t>
            </a:fld>
            <a:endParaRPr lang="en-US" altLang="en-US">
              <a:solidFill>
                <a:srgbClr val="000000"/>
              </a:solidFill>
            </a:endParaRPr>
          </a:p>
        </p:txBody>
      </p:sp>
    </p:spTree>
    <p:extLst>
      <p:ext uri="{BB962C8B-B14F-4D97-AF65-F5344CB8AC3E}">
        <p14:creationId xmlns:p14="http://schemas.microsoft.com/office/powerpoint/2010/main" val="469440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8925"/>
          </a:xfrm>
        </p:spPr>
        <p:txBody>
          <a:bodyPr/>
          <a:lstStyle/>
          <a:p>
            <a:pPr marL="0" indent="0">
              <a:buNone/>
            </a:pPr>
            <a:r>
              <a:rPr lang="en-US" dirty="0"/>
              <a:t>d</a:t>
            </a:r>
            <a:r>
              <a:rPr lang="en-US" dirty="0" smtClean="0"/>
              <a:t>. Manner</a:t>
            </a:r>
            <a:endParaRPr lang="en-US" dirty="0"/>
          </a:p>
          <a:p>
            <a:pPr marL="0" indent="0">
              <a:buNone/>
            </a:pPr>
            <a:endParaRPr lang="en-US" dirty="0" smtClean="0"/>
          </a:p>
          <a:p>
            <a:pPr marL="0" indent="0" algn="ctr">
              <a:buNone/>
            </a:pPr>
            <a:r>
              <a:rPr lang="en-US" dirty="0" smtClean="0"/>
              <a:t>“Henry </a:t>
            </a:r>
            <a:r>
              <a:rPr lang="en-US" dirty="0"/>
              <a:t>changed his plans as the mood took </a:t>
            </a:r>
            <a:r>
              <a:rPr lang="en-US" dirty="0" smtClean="0"/>
              <a:t>him”</a:t>
            </a:r>
          </a:p>
          <a:p>
            <a:pPr marL="0" indent="0">
              <a:buNone/>
            </a:pPr>
            <a:endParaRPr lang="en-US" dirty="0"/>
          </a:p>
          <a:p>
            <a:pPr marL="0" indent="0">
              <a:buNone/>
            </a:pPr>
            <a:r>
              <a:rPr lang="en-US" dirty="0" smtClean="0"/>
              <a:t>*The </a:t>
            </a:r>
            <a:r>
              <a:rPr lang="en-US" dirty="0"/>
              <a:t>adverbial clause of manner in "as the mood took him", describes the manner in which Henry changed his plans and modifies the main clause "Henry changed his plans."</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16</a:t>
            </a:fld>
            <a:endParaRPr lang="en-US" altLang="en-US">
              <a:solidFill>
                <a:srgbClr val="000000"/>
              </a:solidFill>
            </a:endParaRPr>
          </a:p>
        </p:txBody>
      </p:sp>
    </p:spTree>
    <p:extLst>
      <p:ext uri="{BB962C8B-B14F-4D97-AF65-F5344CB8AC3E}">
        <p14:creationId xmlns:p14="http://schemas.microsoft.com/office/powerpoint/2010/main" val="2138962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92725"/>
          </a:xfrm>
        </p:spPr>
        <p:txBody>
          <a:bodyPr/>
          <a:lstStyle/>
          <a:p>
            <a:pPr marL="0" indent="0">
              <a:buNone/>
            </a:pPr>
            <a:r>
              <a:rPr lang="en-US" dirty="0"/>
              <a:t>e. Condition</a:t>
            </a:r>
          </a:p>
          <a:p>
            <a:pPr marL="0" indent="0">
              <a:buNone/>
            </a:pPr>
            <a:endParaRPr lang="en-US" dirty="0" smtClean="0"/>
          </a:p>
          <a:p>
            <a:pPr marL="0" indent="0" algn="ctr">
              <a:buNone/>
            </a:pPr>
            <a:r>
              <a:rPr lang="en-US" dirty="0" smtClean="0"/>
              <a:t>“If </a:t>
            </a:r>
            <a:r>
              <a:rPr lang="en-US" dirty="0"/>
              <a:t>Emma had left Hartfield, </a:t>
            </a:r>
            <a:r>
              <a:rPr lang="en-US" dirty="0" smtClean="0"/>
              <a:t>Mr. </a:t>
            </a:r>
            <a:r>
              <a:rPr lang="en-US" dirty="0"/>
              <a:t>Woodhouse would have been </a:t>
            </a:r>
            <a:r>
              <a:rPr lang="en-US" dirty="0" smtClean="0"/>
              <a:t>unhappy”</a:t>
            </a:r>
          </a:p>
          <a:p>
            <a:pPr marL="0" indent="0">
              <a:buNone/>
            </a:pPr>
            <a:endParaRPr lang="en-US" dirty="0"/>
          </a:p>
          <a:p>
            <a:pPr marL="349250" lvl="1" indent="0">
              <a:buNone/>
            </a:pPr>
            <a:r>
              <a:rPr lang="en-US" sz="2000" dirty="0" smtClean="0"/>
              <a:t>*The </a:t>
            </a:r>
            <a:r>
              <a:rPr lang="en-US" sz="2000" dirty="0"/>
              <a:t>adverbial clause of condition "If Emma had left Hartfield" conveys the circumstances or conditions under which a particular situation would have arisen. The situation is </a:t>
            </a:r>
            <a:r>
              <a:rPr lang="en-US" sz="2000" dirty="0" smtClean="0"/>
              <a:t>Mr. </a:t>
            </a:r>
            <a:r>
              <a:rPr lang="en-US" sz="2000" dirty="0"/>
              <a:t>Woodhouse being unhappy, and the writer </a:t>
            </a:r>
            <a:r>
              <a:rPr lang="en-US" sz="2000" dirty="0" smtClean="0"/>
              <a:t>declares </a:t>
            </a:r>
            <a:r>
              <a:rPr lang="en-US" sz="2000" dirty="0"/>
              <a:t>that this situation did not actually come about but would have done; Emma’s leaving Hartfield would have brought it about. The crucial fact is the relationship between the two situations; </a:t>
            </a:r>
            <a:r>
              <a:rPr lang="en-US" sz="2000" dirty="0" smtClean="0"/>
              <a:t>Mr. </a:t>
            </a:r>
            <a:r>
              <a:rPr lang="en-US" sz="2000" dirty="0" err="1"/>
              <a:t>Woodhouse’s</a:t>
            </a:r>
            <a:r>
              <a:rPr lang="en-US" sz="2000" dirty="0"/>
              <a:t> </a:t>
            </a:r>
            <a:r>
              <a:rPr lang="en-US" sz="2000" dirty="0" smtClean="0"/>
              <a:t>being unhappy </a:t>
            </a:r>
            <a:r>
              <a:rPr lang="en-US" sz="2000" dirty="0"/>
              <a:t>is conditional upon Emma’s leaving Hartfield. The adverbial clause of condition modifies the main clause "</a:t>
            </a:r>
            <a:r>
              <a:rPr lang="en-US" sz="2000" dirty="0" smtClean="0"/>
              <a:t>Mr. </a:t>
            </a:r>
            <a:r>
              <a:rPr lang="en-US" sz="2000" dirty="0"/>
              <a:t>Woodhouse would have been unhappy."</a:t>
            </a:r>
            <a:endParaRPr lang="en-US" sz="4000" dirty="0"/>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17</a:t>
            </a:fld>
            <a:endParaRPr lang="en-US" altLang="en-US">
              <a:solidFill>
                <a:srgbClr val="000000"/>
              </a:solidFill>
            </a:endParaRPr>
          </a:p>
        </p:txBody>
      </p:sp>
    </p:spTree>
    <p:extLst>
      <p:ext uri="{BB962C8B-B14F-4D97-AF65-F5344CB8AC3E}">
        <p14:creationId xmlns:p14="http://schemas.microsoft.com/office/powerpoint/2010/main" val="206096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Complementizers</a:t>
            </a:r>
            <a:r>
              <a:rPr lang="en-US" dirty="0" smtClean="0"/>
              <a:t> </a:t>
            </a:r>
            <a:r>
              <a:rPr lang="en-US" dirty="0"/>
              <a:t>and subordinating conjunction</a:t>
            </a:r>
          </a:p>
        </p:txBody>
      </p:sp>
      <p:sp>
        <p:nvSpPr>
          <p:cNvPr id="3" name="Content Placeholder 2"/>
          <p:cNvSpPr>
            <a:spLocks noGrp="1"/>
          </p:cNvSpPr>
          <p:nvPr>
            <p:ph idx="1"/>
          </p:nvPr>
        </p:nvSpPr>
        <p:spPr/>
        <p:txBody>
          <a:bodyPr/>
          <a:lstStyle/>
          <a:p>
            <a:r>
              <a:rPr lang="en-US" sz="2200" dirty="0"/>
              <a:t>In grammars from before, say, 1965, the words introducing complement clauses and adverbial clauses were generally known as "subordinating conjunctions", and words such as "and" or "but" were known as "coordinating </a:t>
            </a:r>
            <a:r>
              <a:rPr lang="en-US" sz="2200" dirty="0" smtClean="0"/>
              <a:t>conjunctions</a:t>
            </a:r>
            <a:r>
              <a:rPr lang="en-US" sz="2200" dirty="0"/>
              <a:t>". </a:t>
            </a:r>
            <a:r>
              <a:rPr lang="en-US" sz="2200" u="sng" dirty="0"/>
              <a:t>Coordinating conjunctions</a:t>
            </a:r>
            <a:r>
              <a:rPr lang="en-US" sz="2200" dirty="0"/>
              <a:t> join clauses that have the same status. </a:t>
            </a:r>
            <a:r>
              <a:rPr lang="en-US" sz="2200" u="sng" dirty="0"/>
              <a:t>Subordinating conjunctions</a:t>
            </a:r>
            <a:r>
              <a:rPr lang="en-US" sz="2200" dirty="0"/>
              <a:t> introduce subordinate clauses</a:t>
            </a:r>
            <a:r>
              <a:rPr lang="en-US" sz="2200" dirty="0" smtClean="0"/>
              <a:t>.</a:t>
            </a:r>
          </a:p>
          <a:p>
            <a:r>
              <a:rPr lang="en-US" sz="2200" dirty="0"/>
              <a:t>Since 1965 or so, the term ‘</a:t>
            </a:r>
            <a:r>
              <a:rPr lang="en-US" sz="2200" u="sng" dirty="0" err="1" smtClean="0"/>
              <a:t>complementizer</a:t>
            </a:r>
            <a:r>
              <a:rPr lang="en-US" sz="2200" dirty="0"/>
              <a:t>’ has been used in one of the major theories of syntax not just for subordinating conjunctions introducing complement clauses but for all subordinating conjunctions. </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4116179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a:t>
            </a:r>
            <a:r>
              <a:rPr lang="en-US" dirty="0"/>
              <a:t>clauses</a:t>
            </a:r>
          </a:p>
        </p:txBody>
      </p:sp>
      <p:sp>
        <p:nvSpPr>
          <p:cNvPr id="3" name="Content Placeholder 2"/>
          <p:cNvSpPr>
            <a:spLocks noGrp="1"/>
          </p:cNvSpPr>
          <p:nvPr>
            <p:ph idx="1"/>
          </p:nvPr>
        </p:nvSpPr>
        <p:spPr/>
        <p:txBody>
          <a:bodyPr/>
          <a:lstStyle/>
          <a:p>
            <a:pPr marL="514350" indent="-514350">
              <a:buSzPct val="100000"/>
              <a:buFont typeface="+mj-lt"/>
              <a:buAutoNum type="alphaUcPeriod"/>
            </a:pPr>
            <a:r>
              <a:rPr lang="en-US" dirty="0" smtClean="0"/>
              <a:t>Does </a:t>
            </a:r>
            <a:r>
              <a:rPr lang="en-US" dirty="0"/>
              <a:t>it modify another clause? If it does, it is an ADVERBIAL CLAUSE.</a:t>
            </a:r>
          </a:p>
          <a:p>
            <a:pPr marL="514350" indent="-514350">
              <a:buSzPct val="100000"/>
              <a:buFont typeface="+mj-lt"/>
              <a:buAutoNum type="alphaUcPeriod"/>
            </a:pPr>
            <a:r>
              <a:rPr lang="en-US" dirty="0" smtClean="0"/>
              <a:t>Does </a:t>
            </a:r>
            <a:r>
              <a:rPr lang="en-US" dirty="0"/>
              <a:t>it modify a verb? If it does, it is a (VERB) COMPLEMENT CLAUSE.</a:t>
            </a:r>
          </a:p>
          <a:p>
            <a:pPr marL="514350" indent="-514350">
              <a:buSzPct val="100000"/>
              <a:buFont typeface="+mj-lt"/>
              <a:buAutoNum type="alphaUcPeriod"/>
            </a:pPr>
            <a:r>
              <a:rPr lang="en-US" dirty="0" smtClean="0"/>
              <a:t>Does </a:t>
            </a:r>
            <a:r>
              <a:rPr lang="en-US" dirty="0"/>
              <a:t>it modify a noun? If it does, it could be a RELATIVE CLAUSE or a COMPLEMENT CLAUSE</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2219260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What are the major properties of a clause?</a:t>
            </a:r>
          </a:p>
        </p:txBody>
      </p:sp>
      <p:sp>
        <p:nvSpPr>
          <p:cNvPr id="3" name="Content Placeholder 2"/>
          <p:cNvSpPr>
            <a:spLocks noGrp="1"/>
          </p:cNvSpPr>
          <p:nvPr>
            <p:ph idx="1"/>
          </p:nvPr>
        </p:nvSpPr>
        <p:spPr>
          <a:xfrm>
            <a:off x="457200" y="1524000"/>
            <a:ext cx="8229600" cy="4606925"/>
          </a:xfrm>
        </p:spPr>
        <p:txBody>
          <a:bodyPr/>
          <a:lstStyle/>
          <a:p>
            <a:r>
              <a:rPr lang="en-US" sz="2800" dirty="0"/>
              <a:t>Each clause contains a finite verb; that is, a verb marked for tense. Finite verbs are traditionally </a:t>
            </a:r>
            <a:r>
              <a:rPr lang="en-US" sz="2800" dirty="0" smtClean="0"/>
              <a:t>said </a:t>
            </a:r>
            <a:r>
              <a:rPr lang="en-US" sz="2800" dirty="0"/>
              <a:t>to be marked for </a:t>
            </a:r>
            <a:r>
              <a:rPr lang="en-US" sz="2800" u="sng" dirty="0"/>
              <a:t>tense</a:t>
            </a:r>
            <a:r>
              <a:rPr lang="en-US" sz="2800" dirty="0"/>
              <a:t>, </a:t>
            </a:r>
            <a:r>
              <a:rPr lang="en-US" sz="2800" u="sng" dirty="0"/>
              <a:t>person</a:t>
            </a:r>
            <a:r>
              <a:rPr lang="en-US" sz="2800" dirty="0"/>
              <a:t> and </a:t>
            </a:r>
            <a:r>
              <a:rPr lang="en-US" sz="2800" u="sng" dirty="0"/>
              <a:t>number</a:t>
            </a:r>
            <a:r>
              <a:rPr lang="en-US" sz="2800" dirty="0" smtClean="0"/>
              <a:t>.</a:t>
            </a:r>
          </a:p>
          <a:p>
            <a:r>
              <a:rPr lang="en-US" sz="2800" dirty="0"/>
              <a:t>In each clause, the finite verb is accompanied by its complements and </a:t>
            </a:r>
            <a:r>
              <a:rPr lang="en-US" sz="2800" dirty="0" smtClean="0"/>
              <a:t>adjuncts.</a:t>
            </a:r>
          </a:p>
          <a:p>
            <a:r>
              <a:rPr lang="en-US" sz="2800" dirty="0"/>
              <a:t>Each clause is marked for aspect </a:t>
            </a:r>
            <a:r>
              <a:rPr lang="en-US" sz="2800" dirty="0" smtClean="0"/>
              <a:t>and </a:t>
            </a:r>
            <a:r>
              <a:rPr lang="en-US" sz="2800" dirty="0"/>
              <a:t>the aspect can be changed: compare </a:t>
            </a:r>
            <a:r>
              <a:rPr lang="en-US" sz="2800" i="1" u="sng" dirty="0" smtClean="0"/>
              <a:t>Wickham </a:t>
            </a:r>
            <a:r>
              <a:rPr lang="en-US" sz="2800" i="1" u="sng" dirty="0"/>
              <a:t>was eloping with </a:t>
            </a:r>
            <a:r>
              <a:rPr lang="en-US" sz="2800" i="1" u="sng" dirty="0" smtClean="0"/>
              <a:t>Lydia</a:t>
            </a:r>
            <a:r>
              <a:rPr lang="en-US" sz="2800" u="sng" dirty="0" smtClean="0"/>
              <a:t> </a:t>
            </a:r>
            <a:r>
              <a:rPr lang="en-US" sz="2800" b="1" dirty="0" smtClean="0"/>
              <a:t>as </a:t>
            </a:r>
            <a:r>
              <a:rPr lang="en-US" sz="2800" b="1" dirty="0"/>
              <a:t>opposed to </a:t>
            </a:r>
            <a:r>
              <a:rPr lang="en-US" sz="2800" i="1" u="sng" dirty="0"/>
              <a:t>Wickham eloped with Lydia</a:t>
            </a:r>
            <a:r>
              <a:rPr lang="en-US" sz="2800" dirty="0"/>
              <a:t>.</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2</a:t>
            </a:fld>
            <a:endParaRPr lang="en-US" altLang="en-US">
              <a:solidFill>
                <a:srgbClr val="000000"/>
              </a:solidFill>
            </a:endParaRPr>
          </a:p>
        </p:txBody>
      </p:sp>
    </p:spTree>
    <p:extLst>
      <p:ext uri="{BB962C8B-B14F-4D97-AF65-F5344CB8AC3E}">
        <p14:creationId xmlns:p14="http://schemas.microsoft.com/office/powerpoint/2010/main" val="704816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8925"/>
          </a:xfrm>
        </p:spPr>
        <p:txBody>
          <a:bodyPr/>
          <a:lstStyle/>
          <a:p>
            <a:pPr marL="0" indent="0">
              <a:buNone/>
            </a:pPr>
            <a:r>
              <a:rPr lang="en-US" dirty="0"/>
              <a:t>C(</a:t>
            </a:r>
            <a:r>
              <a:rPr lang="en-US" dirty="0" err="1"/>
              <a:t>i</a:t>
            </a:r>
            <a:r>
              <a:rPr lang="en-US" dirty="0"/>
              <a:t>) Is the subordinate clause introduced by a WH word such as who, which, where, or by a prepositional phrase such as in which? If it is, it is a relative clause.</a:t>
            </a:r>
          </a:p>
          <a:p>
            <a:pPr marL="0" indent="0">
              <a:buNone/>
            </a:pPr>
            <a:endParaRPr lang="en-US" dirty="0"/>
          </a:p>
          <a:p>
            <a:pPr marL="0" indent="0">
              <a:buNone/>
            </a:pPr>
            <a:r>
              <a:rPr lang="en-US" dirty="0"/>
              <a:t>C(ii) Is the subordinate clause introduced by that? If it is, it could be either a relative clause or a complement clause. If it is a relative clause, that can be replaced by "which" and so on. If it is a complement clause, "that" </a:t>
            </a:r>
            <a:r>
              <a:rPr lang="en-US" dirty="0" smtClean="0"/>
              <a:t>cannot </a:t>
            </a:r>
            <a:r>
              <a:rPr lang="en-US" dirty="0"/>
              <a:t>be replaced by a WH word.</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20</a:t>
            </a:fld>
            <a:endParaRPr lang="en-US" altLang="en-US">
              <a:solidFill>
                <a:srgbClr val="000000"/>
              </a:solidFill>
            </a:endParaRPr>
          </a:p>
        </p:txBody>
      </p:sp>
    </p:spTree>
    <p:extLst>
      <p:ext uri="{BB962C8B-B14F-4D97-AF65-F5344CB8AC3E}">
        <p14:creationId xmlns:p14="http://schemas.microsoft.com/office/powerpoint/2010/main" val="31436832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comment</a:t>
            </a:r>
          </a:p>
        </p:txBody>
      </p:sp>
      <p:sp>
        <p:nvSpPr>
          <p:cNvPr id="3" name="Content Placeholder 2"/>
          <p:cNvSpPr>
            <a:spLocks noGrp="1"/>
          </p:cNvSpPr>
          <p:nvPr>
            <p:ph idx="1"/>
          </p:nvPr>
        </p:nvSpPr>
        <p:spPr/>
        <p:txBody>
          <a:bodyPr/>
          <a:lstStyle/>
          <a:p>
            <a:pPr marL="0" indent="0">
              <a:buNone/>
            </a:pPr>
            <a:r>
              <a:rPr lang="en-US" sz="2800" dirty="0"/>
              <a:t>In the above examples, the relative and complement clauses are introduced by "that", "who" and "which". Relative and complement clauses often follow their head noun or verb directly, without a </a:t>
            </a:r>
            <a:r>
              <a:rPr lang="en-US" sz="2800" dirty="0" err="1" smtClean="0"/>
              <a:t>complementizer</a:t>
            </a:r>
            <a:r>
              <a:rPr lang="en-US" sz="2800" dirty="0" smtClean="0"/>
              <a:t>, </a:t>
            </a:r>
            <a:r>
              <a:rPr lang="en-US" sz="2800" dirty="0"/>
              <a:t>as in</a:t>
            </a:r>
            <a:r>
              <a:rPr lang="en-US" sz="2800" dirty="0" smtClean="0"/>
              <a:t>:</a:t>
            </a:r>
          </a:p>
          <a:p>
            <a:pPr marL="0" indent="0">
              <a:buNone/>
            </a:pPr>
            <a:endParaRPr lang="en-US" sz="2400" dirty="0" smtClean="0"/>
          </a:p>
          <a:p>
            <a:pPr marL="457200" indent="-457200">
              <a:buSzPct val="100000"/>
              <a:buFont typeface="+mj-lt"/>
              <a:buAutoNum type="arabicPeriod"/>
            </a:pPr>
            <a:r>
              <a:rPr lang="en-US" sz="2400" dirty="0"/>
              <a:t>I love the food they cook in the halls of residence</a:t>
            </a:r>
            <a:r>
              <a:rPr lang="en-US" sz="2400" dirty="0" smtClean="0"/>
              <a:t>.</a:t>
            </a:r>
          </a:p>
          <a:p>
            <a:pPr marL="457200" indent="-457200">
              <a:buSzPct val="100000"/>
              <a:buFont typeface="+mj-lt"/>
              <a:buAutoNum type="arabicPeriod"/>
            </a:pPr>
            <a:r>
              <a:rPr lang="en-US" sz="2400" dirty="0"/>
              <a:t>A motorist has reported the road is blocked at </a:t>
            </a:r>
            <a:r>
              <a:rPr lang="en-US" sz="2400" dirty="0" err="1"/>
              <a:t>Soutra</a:t>
            </a:r>
            <a:r>
              <a:rPr lang="en-US" sz="2400" dirty="0"/>
              <a:t> Hill</a:t>
            </a:r>
            <a:r>
              <a:rPr lang="en-US" sz="2400" dirty="0" smtClean="0"/>
              <a:t>.</a:t>
            </a:r>
          </a:p>
          <a:p>
            <a:pPr marL="457200" indent="-457200">
              <a:buSzPct val="100000"/>
              <a:buFont typeface="+mj-lt"/>
              <a:buAutoNum type="arabicPeriod"/>
            </a:pPr>
            <a:r>
              <a:rPr lang="en-US" sz="2400" dirty="0"/>
              <a:t>I am delighted at the idea they might demolish the Appleton Tower.</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21</a:t>
            </a:fld>
            <a:endParaRPr lang="en-US" altLang="en-US">
              <a:solidFill>
                <a:srgbClr val="000000"/>
              </a:solidFill>
            </a:endParaRPr>
          </a:p>
        </p:txBody>
      </p:sp>
    </p:spTree>
    <p:extLst>
      <p:ext uri="{BB962C8B-B14F-4D97-AF65-F5344CB8AC3E}">
        <p14:creationId xmlns:p14="http://schemas.microsoft.com/office/powerpoint/2010/main" val="11684697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92725"/>
          </a:xfrm>
        </p:spPr>
        <p:txBody>
          <a:bodyPr/>
          <a:lstStyle/>
          <a:p>
            <a:r>
              <a:rPr lang="en-US" dirty="0"/>
              <a:t>The lack of a </a:t>
            </a:r>
            <a:r>
              <a:rPr lang="en-US" dirty="0" err="1" smtClean="0"/>
              <a:t>complementizer</a:t>
            </a:r>
            <a:r>
              <a:rPr lang="en-US" dirty="0" smtClean="0"/>
              <a:t> </a:t>
            </a:r>
            <a:r>
              <a:rPr lang="en-US" dirty="0"/>
              <a:t>does not affect the rules of thumb. </a:t>
            </a:r>
            <a:endParaRPr lang="en-US" dirty="0" smtClean="0"/>
          </a:p>
          <a:p>
            <a:r>
              <a:rPr lang="en-US" dirty="0" smtClean="0"/>
              <a:t>Example </a:t>
            </a:r>
            <a:r>
              <a:rPr lang="en-US" dirty="0"/>
              <a:t>(b) contains a verb complement clause, "the road is blocked at </a:t>
            </a:r>
            <a:r>
              <a:rPr lang="en-US" dirty="0" err="1"/>
              <a:t>Soutra</a:t>
            </a:r>
            <a:r>
              <a:rPr lang="en-US" dirty="0"/>
              <a:t> Hill", which modifies "reported"; (a) contains a relative clause, "they cook in </a:t>
            </a:r>
            <a:r>
              <a:rPr lang="en-US" dirty="0" smtClean="0"/>
              <a:t>the </a:t>
            </a:r>
            <a:r>
              <a:rPr lang="en-US" dirty="0"/>
              <a:t>halls of residence", modifying "food"; and (c) contains a complement clause, "they might demolish the Appleton Tower", modifying the noun "idea"</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4818037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Exercises</a:t>
            </a:r>
          </a:p>
        </p:txBody>
      </p:sp>
      <p:sp>
        <p:nvSpPr>
          <p:cNvPr id="3" name="Content Placeholder 2"/>
          <p:cNvSpPr>
            <a:spLocks noGrp="1"/>
          </p:cNvSpPr>
          <p:nvPr>
            <p:ph idx="1"/>
          </p:nvPr>
        </p:nvSpPr>
        <p:spPr/>
        <p:txBody>
          <a:bodyPr/>
          <a:lstStyle/>
          <a:p>
            <a:pPr marL="0" indent="0">
              <a:buNone/>
            </a:pPr>
            <a:r>
              <a:rPr lang="en-US" dirty="0"/>
              <a:t>The following exercises contain sentences consisting of two or more clauses. </a:t>
            </a:r>
            <a:r>
              <a:rPr lang="en-US" dirty="0" smtClean="0"/>
              <a:t>Analyze </a:t>
            </a:r>
            <a:r>
              <a:rPr lang="en-US" dirty="0"/>
              <a:t>each sentence into its clauses and state the type of each clause – main clause, adverbial clause (of reason, concession and so on), relative </a:t>
            </a:r>
            <a:r>
              <a:rPr lang="en-US" dirty="0" smtClean="0"/>
              <a:t>clause</a:t>
            </a:r>
            <a:r>
              <a:rPr lang="en-US" dirty="0"/>
              <a:t>, complement clause.</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23</a:t>
            </a:fld>
            <a:endParaRPr lang="en-US" altLang="en-US">
              <a:solidFill>
                <a:srgbClr val="000000"/>
              </a:solidFill>
            </a:endParaRPr>
          </a:p>
        </p:txBody>
      </p:sp>
    </p:spTree>
    <p:extLst>
      <p:ext uri="{BB962C8B-B14F-4D97-AF65-F5344CB8AC3E}">
        <p14:creationId xmlns:p14="http://schemas.microsoft.com/office/powerpoint/2010/main" val="3064099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521325"/>
          </a:xfrm>
        </p:spPr>
        <p:txBody>
          <a:bodyPr/>
          <a:lstStyle/>
          <a:p>
            <a:pPr marL="0" indent="0">
              <a:buNone/>
            </a:pPr>
            <a:r>
              <a:rPr lang="en-US" sz="1900" dirty="0" smtClean="0"/>
              <a:t>A.</a:t>
            </a:r>
          </a:p>
          <a:p>
            <a:pPr>
              <a:buSzPct val="100000"/>
              <a:buFont typeface="+mj-lt"/>
              <a:buAutoNum type="arabicPeriod"/>
            </a:pPr>
            <a:r>
              <a:rPr lang="en-US" sz="1900" dirty="0" smtClean="0"/>
              <a:t>Jane </a:t>
            </a:r>
            <a:r>
              <a:rPr lang="en-US" sz="1900" dirty="0"/>
              <a:t>believes that the earrings she got from Susan are real </a:t>
            </a:r>
            <a:r>
              <a:rPr lang="en-US" sz="1900" dirty="0" smtClean="0"/>
              <a:t>silver.</a:t>
            </a:r>
          </a:p>
          <a:p>
            <a:pPr>
              <a:buSzPct val="100000"/>
              <a:buFont typeface="+mj-lt"/>
              <a:buAutoNum type="arabicPeriod"/>
            </a:pPr>
            <a:r>
              <a:rPr lang="en-US" sz="1900" dirty="0" smtClean="0"/>
              <a:t> I’ll believe it when I see it.</a:t>
            </a:r>
          </a:p>
          <a:p>
            <a:pPr>
              <a:buSzPct val="100000"/>
              <a:buFont typeface="+mj-lt"/>
              <a:buAutoNum type="arabicPeriod"/>
            </a:pPr>
            <a:r>
              <a:rPr lang="en-US" sz="1900" dirty="0" smtClean="0"/>
              <a:t>If </a:t>
            </a:r>
            <a:r>
              <a:rPr lang="en-US" sz="1900" dirty="0"/>
              <a:t>you think Scotland are ever going to win the European Championship, you must be a real optimist.</a:t>
            </a:r>
          </a:p>
          <a:p>
            <a:pPr>
              <a:buSzPct val="100000"/>
              <a:buFont typeface="+mj-lt"/>
              <a:buAutoNum type="arabicPeriod"/>
            </a:pPr>
            <a:r>
              <a:rPr lang="en-US" sz="1900" dirty="0" smtClean="0"/>
              <a:t>The </a:t>
            </a:r>
            <a:r>
              <a:rPr lang="en-US" sz="1900" dirty="0"/>
              <a:t>article in which the theory was put forward is now unobtainable.</a:t>
            </a:r>
          </a:p>
          <a:p>
            <a:pPr>
              <a:buSzPct val="100000"/>
              <a:buFont typeface="+mj-lt"/>
              <a:buAutoNum type="arabicPeriod"/>
            </a:pPr>
            <a:r>
              <a:rPr lang="en-US" sz="1900" dirty="0" smtClean="0"/>
              <a:t>That </a:t>
            </a:r>
            <a:r>
              <a:rPr lang="en-US" sz="1900" dirty="0"/>
              <a:t>Helen is to marry the man she met on holiday has surprised all her friends.</a:t>
            </a:r>
          </a:p>
          <a:p>
            <a:pPr>
              <a:buSzPct val="100000"/>
              <a:buFont typeface="+mj-lt"/>
              <a:buAutoNum type="arabicPeriod"/>
            </a:pPr>
            <a:r>
              <a:rPr lang="en-US" sz="1900" dirty="0" smtClean="0"/>
              <a:t>Celia </a:t>
            </a:r>
            <a:r>
              <a:rPr lang="en-US" sz="1900" dirty="0"/>
              <a:t>did not say that you could keep the book that you borrowed.</a:t>
            </a:r>
          </a:p>
          <a:p>
            <a:pPr>
              <a:buSzPct val="100000"/>
              <a:buFont typeface="+mj-lt"/>
              <a:buAutoNum type="arabicPeriod"/>
            </a:pPr>
            <a:r>
              <a:rPr lang="en-US" sz="1900" dirty="0" smtClean="0"/>
              <a:t>Because </a:t>
            </a:r>
            <a:r>
              <a:rPr lang="en-US" sz="1900" dirty="0"/>
              <a:t>you are flying non-stop, you will probably have severe jet-lag.</a:t>
            </a:r>
          </a:p>
          <a:p>
            <a:pPr>
              <a:buSzPct val="100000"/>
              <a:buFont typeface="+mj-lt"/>
              <a:buAutoNum type="arabicPeriod"/>
            </a:pPr>
            <a:r>
              <a:rPr lang="en-US" sz="1900" dirty="0" smtClean="0"/>
              <a:t>He </a:t>
            </a:r>
            <a:r>
              <a:rPr lang="en-US" sz="1900" dirty="0"/>
              <a:t>promised that he would be here on time, though I find it difficult to rely on him.</a:t>
            </a:r>
          </a:p>
          <a:p>
            <a:pPr>
              <a:buSzPct val="100000"/>
              <a:buFont typeface="+mj-lt"/>
              <a:buAutoNum type="arabicPeriod"/>
            </a:pPr>
            <a:r>
              <a:rPr lang="en-US" sz="1900" dirty="0" smtClean="0"/>
              <a:t>The </a:t>
            </a:r>
            <a:r>
              <a:rPr lang="en-US" sz="1900" dirty="0"/>
              <a:t>woman whose car you think you have dented is our MP.</a:t>
            </a:r>
          </a:p>
          <a:p>
            <a:pPr>
              <a:buSzPct val="100000"/>
              <a:buFont typeface="+mj-lt"/>
              <a:buAutoNum type="arabicPeriod"/>
            </a:pPr>
            <a:r>
              <a:rPr lang="en-US" sz="1900" dirty="0" smtClean="0"/>
              <a:t>That </a:t>
            </a:r>
            <a:r>
              <a:rPr lang="en-US" sz="1900" dirty="0"/>
              <a:t>you don’t like my home-made vodka I find difficult to believe.</a:t>
            </a:r>
          </a:p>
          <a:p>
            <a:pPr>
              <a:buSzPct val="100000"/>
              <a:buFont typeface="+mj-lt"/>
              <a:buAutoNum type="arabicPeriod"/>
            </a:pPr>
            <a:r>
              <a:rPr lang="en-US" sz="1900" dirty="0" smtClean="0"/>
              <a:t>Since </a:t>
            </a:r>
            <a:r>
              <a:rPr lang="en-US" sz="1900" dirty="0"/>
              <a:t>you think you are ready to sit the test, come along tomorrow.</a:t>
            </a:r>
          </a:p>
          <a:p>
            <a:pPr>
              <a:buSzPct val="100000"/>
              <a:buFont typeface="+mj-lt"/>
              <a:buAutoNum type="arabicPeriod"/>
            </a:pPr>
            <a:r>
              <a:rPr lang="en-US" sz="1900" dirty="0" smtClean="0"/>
              <a:t>That </a:t>
            </a:r>
            <a:r>
              <a:rPr lang="en-US" sz="1900" dirty="0"/>
              <a:t>the club regained the trophy dismayed the teams that had better players.</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24</a:t>
            </a:fld>
            <a:endParaRPr lang="en-US" altLang="en-US">
              <a:solidFill>
                <a:srgbClr val="000000"/>
              </a:solidFill>
            </a:endParaRPr>
          </a:p>
        </p:txBody>
      </p:sp>
    </p:spTree>
    <p:extLst>
      <p:ext uri="{BB962C8B-B14F-4D97-AF65-F5344CB8AC3E}">
        <p14:creationId xmlns:p14="http://schemas.microsoft.com/office/powerpoint/2010/main" val="29438133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521325"/>
          </a:xfrm>
        </p:spPr>
        <p:txBody>
          <a:bodyPr/>
          <a:lstStyle/>
          <a:p>
            <a:pPr marL="0" indent="0">
              <a:buNone/>
            </a:pPr>
            <a:r>
              <a:rPr lang="en-US" sz="2400" dirty="0"/>
              <a:t>B</a:t>
            </a:r>
            <a:r>
              <a:rPr lang="en-US" sz="2400" dirty="0" smtClean="0"/>
              <a:t>.</a:t>
            </a:r>
          </a:p>
          <a:p>
            <a:pPr marL="457200" lvl="0" indent="-457200">
              <a:buSzPct val="100000"/>
              <a:buFont typeface="+mj-lt"/>
              <a:buAutoNum type="arabicPeriod"/>
            </a:pPr>
            <a:r>
              <a:rPr lang="en-US" sz="2800" dirty="0"/>
              <a:t>We regret that the plan is impracticable.</a:t>
            </a:r>
          </a:p>
          <a:p>
            <a:pPr marL="457200" lvl="0" indent="-457200">
              <a:buSzPct val="100000"/>
              <a:buFont typeface="+mj-lt"/>
              <a:buAutoNum type="arabicPeriod"/>
            </a:pPr>
            <a:r>
              <a:rPr lang="en-US" sz="2800" dirty="0"/>
              <a:t>They accept the theory that the world is flat.</a:t>
            </a:r>
          </a:p>
          <a:p>
            <a:pPr marL="457200" lvl="0" indent="-457200">
              <a:buSzPct val="100000"/>
              <a:buFont typeface="+mj-lt"/>
              <a:buAutoNum type="arabicPeriod"/>
            </a:pPr>
            <a:r>
              <a:rPr lang="en-US" sz="2800" dirty="0"/>
              <a:t>They accept the theory that the group proposed.</a:t>
            </a:r>
          </a:p>
          <a:p>
            <a:pPr marL="457200" lvl="0" indent="-457200">
              <a:buSzPct val="100000"/>
              <a:buFont typeface="+mj-lt"/>
              <a:buAutoNum type="arabicPeriod"/>
            </a:pPr>
            <a:r>
              <a:rPr lang="en-US" sz="2800" dirty="0"/>
              <a:t>Did Fiona say who would be at the party?</a:t>
            </a:r>
          </a:p>
          <a:p>
            <a:pPr marL="457200" lvl="0" indent="-457200">
              <a:buSzPct val="100000"/>
              <a:buFont typeface="+mj-lt"/>
              <a:buAutoNum type="arabicPeriod"/>
            </a:pPr>
            <a:r>
              <a:rPr lang="en-US" sz="2800" dirty="0"/>
              <a:t>Which of the candidates will be elected is quite unpredictable.</a:t>
            </a:r>
          </a:p>
          <a:p>
            <a:pPr marL="457200" lvl="0" indent="-457200">
              <a:buSzPct val="100000"/>
              <a:buFont typeface="+mj-lt"/>
              <a:buAutoNum type="arabicPeriod"/>
            </a:pPr>
            <a:r>
              <a:rPr lang="en-US" sz="2800" dirty="0"/>
              <a:t>It is believed by some historians that Napoleon was poisoned.</a:t>
            </a:r>
          </a:p>
          <a:p>
            <a:pPr marL="0" indent="0">
              <a:buNone/>
            </a:pPr>
            <a:endParaRPr lang="en-US" sz="2400" dirty="0" smtClean="0"/>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4949716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marL="0" indent="0">
              <a:buNone/>
            </a:pPr>
            <a:r>
              <a:rPr lang="en-US" dirty="0" smtClean="0"/>
              <a:t>C.</a:t>
            </a:r>
          </a:p>
          <a:p>
            <a:pPr marL="514350" lvl="0" indent="-514350">
              <a:buSzPct val="100000"/>
              <a:buFont typeface="+mj-lt"/>
              <a:buAutoNum type="arabicPeriod"/>
            </a:pPr>
            <a:r>
              <a:rPr lang="en-US" dirty="0"/>
              <a:t>Kirsty went out and forgot to switch off the gas fire.</a:t>
            </a:r>
          </a:p>
          <a:p>
            <a:pPr marL="514350" lvl="0" indent="-514350">
              <a:buSzPct val="100000"/>
              <a:buFont typeface="+mj-lt"/>
              <a:buAutoNum type="arabicPeriod"/>
            </a:pPr>
            <a:r>
              <a:rPr lang="en-US" dirty="0"/>
              <a:t>We know that she wrote several novels and threw them away.</a:t>
            </a:r>
          </a:p>
          <a:p>
            <a:pPr marL="514350" lvl="0" indent="-514350">
              <a:buSzPct val="100000"/>
              <a:buFont typeface="+mj-lt"/>
              <a:buAutoNum type="arabicPeriod"/>
            </a:pPr>
            <a:r>
              <a:rPr lang="en-US" dirty="0"/>
              <a:t>The editors who ignored the ban and printed the story might find themselves in prison.</a:t>
            </a:r>
          </a:p>
          <a:p>
            <a:pPr marL="514350" lvl="0" indent="-514350">
              <a:buSzPct val="100000"/>
              <a:buFont typeface="+mj-lt"/>
              <a:buAutoNum type="arabicPeriod"/>
            </a:pPr>
            <a:r>
              <a:rPr lang="en-US" dirty="0"/>
              <a:t>If you go walking on the hills in winter and do not take proper equipment, you are asking for trouble.</a:t>
            </a:r>
          </a:p>
          <a:p>
            <a:pPr marL="0" indent="0">
              <a:buNone/>
            </a:pPr>
            <a:endParaRPr lang="en-US" dirty="0"/>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39289805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pPr marL="0" indent="0">
              <a:buSzPct val="100000"/>
              <a:buNone/>
            </a:pPr>
            <a:r>
              <a:rPr lang="en-US" sz="2000" dirty="0" smtClean="0"/>
              <a:t>D.</a:t>
            </a:r>
          </a:p>
          <a:p>
            <a:pPr marL="457200" lvl="0" indent="-457200">
              <a:buSzPct val="100000"/>
              <a:buFont typeface="+mj-lt"/>
              <a:buAutoNum type="arabicPeriod"/>
            </a:pPr>
            <a:r>
              <a:rPr lang="en-US" sz="2000" dirty="0"/>
              <a:t>They are pioneering a new geography in which they will establish when new races settled in particular regions.</a:t>
            </a:r>
          </a:p>
          <a:p>
            <a:pPr marL="457200" lvl="0" indent="-457200">
              <a:buSzPct val="100000"/>
              <a:buFont typeface="+mj-lt"/>
              <a:buAutoNum type="arabicPeriod"/>
            </a:pPr>
            <a:r>
              <a:rPr lang="en-US" sz="2000" dirty="0"/>
              <a:t>A geneticist says the Pacific islands are an ideal testing ground for the theory that the Pacific was colonized from west to east.</a:t>
            </a:r>
          </a:p>
          <a:p>
            <a:pPr marL="457200" lvl="0" indent="-457200">
              <a:buSzPct val="100000"/>
              <a:buFont typeface="+mj-lt"/>
              <a:buAutoNum type="arabicPeriod"/>
            </a:pPr>
            <a:r>
              <a:rPr lang="en-US" sz="2000" dirty="0"/>
              <a:t>The history begins with the day when the chief medical officer for Vanuatu noticed that a large number of people there suffered from </a:t>
            </a:r>
            <a:r>
              <a:rPr lang="en-US" sz="2000" dirty="0" err="1"/>
              <a:t>anaemia</a:t>
            </a:r>
            <a:r>
              <a:rPr lang="en-US" sz="2000" dirty="0"/>
              <a:t>.</a:t>
            </a:r>
          </a:p>
          <a:p>
            <a:pPr marL="457200" lvl="0" indent="-457200">
              <a:buSzPct val="100000"/>
              <a:buFont typeface="+mj-lt"/>
              <a:buAutoNum type="arabicPeriod"/>
            </a:pPr>
            <a:r>
              <a:rPr lang="en-US" sz="2000" dirty="0"/>
              <a:t>He was advised to treat them with iron supplements so he contacted scientists at Oxford who found that half of the donors suffered from alpha-</a:t>
            </a:r>
            <a:r>
              <a:rPr lang="en-US" sz="2000" dirty="0" err="1"/>
              <a:t>thalassaemia</a:t>
            </a:r>
            <a:r>
              <a:rPr lang="en-US" sz="2000" dirty="0"/>
              <a:t>, which is usually linked to the presence of malaria.</a:t>
            </a:r>
          </a:p>
          <a:p>
            <a:pPr marL="457200" lvl="0" indent="-457200">
              <a:buSzPct val="100000"/>
              <a:buFont typeface="+mj-lt"/>
              <a:buAutoNum type="arabicPeriod"/>
            </a:pPr>
            <a:r>
              <a:rPr lang="en-US" sz="2000" dirty="0"/>
              <a:t>It seems that the gene protects against malaria, since carriers of the alpha 3.7 mutant will not die of malaria even if they contract a severe bout.</a:t>
            </a:r>
          </a:p>
          <a:p>
            <a:pPr marL="457200" lvl="0" indent="-457200">
              <a:buSzPct val="100000"/>
              <a:buFont typeface="+mj-lt"/>
              <a:buAutoNum type="arabicPeriod"/>
            </a:pPr>
            <a:r>
              <a:rPr lang="en-US" sz="2000" dirty="0"/>
              <a:t>Although anthropological studies have been inconclusive, previous biological research has suggested that there was no contact while the Melanesians were moving east.</a:t>
            </a:r>
          </a:p>
          <a:p>
            <a:pPr marL="457200" indent="-457200">
              <a:buSzPct val="100000"/>
              <a:buFont typeface="+mj-lt"/>
              <a:buAutoNum type="arabicPeriod"/>
            </a:pPr>
            <a:endParaRPr lang="en-US" sz="2000" dirty="0"/>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27</a:t>
            </a:fld>
            <a:endParaRPr lang="en-US" altLang="en-US">
              <a:solidFill>
                <a:srgbClr val="000000"/>
              </a:solidFill>
            </a:endParaRPr>
          </a:p>
        </p:txBody>
      </p:sp>
    </p:spTree>
    <p:extLst>
      <p:ext uri="{BB962C8B-B14F-4D97-AF65-F5344CB8AC3E}">
        <p14:creationId xmlns:p14="http://schemas.microsoft.com/office/powerpoint/2010/main" val="235520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r>
              <a:rPr lang="en-US" sz="2400" dirty="0"/>
              <a:t>Each clause has mood. </a:t>
            </a:r>
            <a:endParaRPr lang="en-US" sz="2400" dirty="0" smtClean="0"/>
          </a:p>
          <a:p>
            <a:pPr marL="0" indent="0">
              <a:buNone/>
            </a:pPr>
            <a:endParaRPr lang="en-US" sz="2400" dirty="0" smtClean="0"/>
          </a:p>
          <a:p>
            <a:pPr marL="0" indent="0">
              <a:buNone/>
            </a:pPr>
            <a:r>
              <a:rPr lang="en-US" sz="2400" dirty="0" smtClean="0"/>
              <a:t>Mood </a:t>
            </a:r>
            <a:r>
              <a:rPr lang="en-US" sz="2400" dirty="0"/>
              <a:t>has to do with two sets of </a:t>
            </a:r>
            <a:r>
              <a:rPr lang="en-US" sz="2400" dirty="0" smtClean="0"/>
              <a:t>distinctions:</a:t>
            </a:r>
            <a:endParaRPr lang="en-US" sz="2400" dirty="0"/>
          </a:p>
          <a:p>
            <a:pPr marL="457200" indent="-457200">
              <a:buSzPct val="100000"/>
              <a:buFont typeface="+mj-lt"/>
              <a:buAutoNum type="arabicPeriod"/>
            </a:pPr>
            <a:r>
              <a:rPr lang="en-US" sz="2400" dirty="0" smtClean="0"/>
              <a:t>First</a:t>
            </a:r>
            <a:r>
              <a:rPr lang="en-US" sz="2400" dirty="0"/>
              <a:t>, there are the </a:t>
            </a:r>
            <a:r>
              <a:rPr lang="en-US" sz="2400" dirty="0" smtClean="0"/>
              <a:t>distinctions </a:t>
            </a:r>
            <a:r>
              <a:rPr lang="en-US" sz="2400" dirty="0"/>
              <a:t>between making statements (Wickham eloped with Lydia), asking questions (Did </a:t>
            </a:r>
            <a:r>
              <a:rPr lang="en-US" sz="2400" dirty="0" smtClean="0"/>
              <a:t>Wickham </a:t>
            </a:r>
            <a:r>
              <a:rPr lang="en-US" sz="2400" dirty="0"/>
              <a:t>elope with Lydia</a:t>
            </a:r>
            <a:r>
              <a:rPr lang="en-US" sz="2400" dirty="0" smtClean="0"/>
              <a:t>?), and </a:t>
            </a:r>
            <a:r>
              <a:rPr lang="en-US" sz="2400" dirty="0"/>
              <a:t>issuing commands (Elope with Lydia!). </a:t>
            </a:r>
          </a:p>
          <a:p>
            <a:pPr marL="457200" indent="-457200">
              <a:buSzPct val="100000"/>
              <a:buFont typeface="+mj-lt"/>
              <a:buAutoNum type="arabicPeriod"/>
            </a:pPr>
            <a:r>
              <a:rPr lang="en-US" sz="2400" dirty="0" smtClean="0"/>
              <a:t>The second </a:t>
            </a:r>
            <a:r>
              <a:rPr lang="en-US" sz="2400" dirty="0"/>
              <a:t>set of distinctions has to do with whether the speaker or writer presents an event as </a:t>
            </a:r>
            <a:r>
              <a:rPr lang="en-US" sz="2400" dirty="0" smtClean="0"/>
              <a:t>possible </a:t>
            </a:r>
            <a:r>
              <a:rPr lang="en-US" sz="2400" dirty="0"/>
              <a:t>(He may have eloped with Lydia) or as necessary (He must have eloped with Lydia) or </a:t>
            </a:r>
            <a:r>
              <a:rPr lang="en-US" sz="2400" dirty="0" smtClean="0"/>
              <a:t>as </a:t>
            </a:r>
            <a:r>
              <a:rPr lang="en-US" sz="2400" dirty="0"/>
              <a:t>a fact (He did elope with Lydia</a:t>
            </a:r>
            <a:r>
              <a:rPr lang="en-US" sz="2400" dirty="0" smtClean="0"/>
              <a:t>.)</a:t>
            </a:r>
            <a:endParaRPr lang="en-US" sz="2400" dirty="0"/>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3</a:t>
            </a:fld>
            <a:endParaRPr lang="en-US" altLang="en-US">
              <a:solidFill>
                <a:srgbClr val="000000"/>
              </a:solidFill>
            </a:endParaRPr>
          </a:p>
        </p:txBody>
      </p:sp>
    </p:spTree>
    <p:extLst>
      <p:ext uri="{BB962C8B-B14F-4D97-AF65-F5344CB8AC3E}">
        <p14:creationId xmlns:p14="http://schemas.microsoft.com/office/powerpoint/2010/main" val="3077650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5125"/>
          </a:xfrm>
        </p:spPr>
        <p:txBody>
          <a:bodyPr/>
          <a:lstStyle/>
          <a:p>
            <a:r>
              <a:rPr lang="en-US" dirty="0"/>
              <a:t>Clauses describe situations, the participants in them (for example, </a:t>
            </a:r>
            <a:r>
              <a:rPr lang="en-US" i="1" dirty="0"/>
              <a:t>Agents</a:t>
            </a:r>
            <a:r>
              <a:rPr lang="en-US" dirty="0"/>
              <a:t> carrying out actions on </a:t>
            </a:r>
            <a:r>
              <a:rPr lang="en-US" i="1" dirty="0"/>
              <a:t>Patients</a:t>
            </a:r>
            <a:r>
              <a:rPr lang="en-US" dirty="0"/>
              <a:t>, as in </a:t>
            </a:r>
            <a:r>
              <a:rPr lang="en-US" i="1" dirty="0"/>
              <a:t>Frank [Agent] persuaded </a:t>
            </a:r>
            <a:r>
              <a:rPr lang="en-US" i="1" dirty="0" smtClean="0"/>
              <a:t>Jane [</a:t>
            </a:r>
            <a:r>
              <a:rPr lang="en-US" i="1" dirty="0"/>
              <a:t>Patient] to keep the secret</a:t>
            </a:r>
            <a:r>
              <a:rPr lang="en-US" dirty="0"/>
              <a:t>, and the circumstances in which they take place, </a:t>
            </a:r>
            <a:r>
              <a:rPr lang="en-US" dirty="0" smtClean="0"/>
              <a:t>as </a:t>
            </a:r>
            <a:r>
              <a:rPr lang="en-US" dirty="0"/>
              <a:t>in </a:t>
            </a:r>
            <a:r>
              <a:rPr lang="en-US" i="1" dirty="0"/>
              <a:t>Frank Churchill was in Hartfield [place] in June [time</a:t>
            </a:r>
            <a:r>
              <a:rPr lang="en-US" i="1" dirty="0" smtClean="0"/>
              <a:t>])</a:t>
            </a:r>
            <a:r>
              <a:rPr lang="en-US" dirty="0" smtClean="0"/>
              <a:t>.</a:t>
            </a:r>
            <a:endParaRPr lang="en-US" dirty="0"/>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4</a:t>
            </a:fld>
            <a:endParaRPr lang="en-US" altLang="en-US">
              <a:solidFill>
                <a:srgbClr val="000000"/>
              </a:solidFill>
            </a:endParaRPr>
          </a:p>
        </p:txBody>
      </p:sp>
    </p:spTree>
    <p:extLst>
      <p:ext uri="{BB962C8B-B14F-4D97-AF65-F5344CB8AC3E}">
        <p14:creationId xmlns:p14="http://schemas.microsoft.com/office/powerpoint/2010/main" val="4174971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944562"/>
          </a:xfrm>
        </p:spPr>
        <p:txBody>
          <a:bodyPr/>
          <a:lstStyle/>
          <a:p>
            <a:r>
              <a:rPr lang="en-US" dirty="0"/>
              <a:t>Main and subordinate clauses</a:t>
            </a:r>
          </a:p>
        </p:txBody>
      </p:sp>
      <p:sp>
        <p:nvSpPr>
          <p:cNvPr id="3" name="Content Placeholder 2"/>
          <p:cNvSpPr>
            <a:spLocks noGrp="1"/>
          </p:cNvSpPr>
          <p:nvPr>
            <p:ph idx="1"/>
          </p:nvPr>
        </p:nvSpPr>
        <p:spPr>
          <a:xfrm>
            <a:off x="457200" y="1371600"/>
            <a:ext cx="8229600" cy="4759325"/>
          </a:xfrm>
        </p:spPr>
        <p:txBody>
          <a:bodyPr/>
          <a:lstStyle/>
          <a:p>
            <a:r>
              <a:rPr lang="en-US" u="sng" dirty="0"/>
              <a:t>Compound sentences </a:t>
            </a:r>
            <a:r>
              <a:rPr lang="en-US" dirty="0"/>
              <a:t>consist of two or more clauses joined by conjunctions</a:t>
            </a:r>
            <a:r>
              <a:rPr lang="en-US" dirty="0" smtClean="0"/>
              <a:t>.</a:t>
            </a:r>
          </a:p>
          <a:p>
            <a:pPr marL="349250" lvl="1" indent="0">
              <a:buNone/>
            </a:pPr>
            <a:r>
              <a:rPr lang="en-US" dirty="0" smtClean="0"/>
              <a:t>Example: </a:t>
            </a:r>
          </a:p>
          <a:p>
            <a:pPr marL="863600" lvl="1" indent="-514350">
              <a:buSzPct val="100000"/>
              <a:buFont typeface="+mj-lt"/>
              <a:buAutoNum type="arabicPeriod"/>
            </a:pPr>
            <a:r>
              <a:rPr lang="en-US" dirty="0" smtClean="0"/>
              <a:t>Captain </a:t>
            </a:r>
            <a:r>
              <a:rPr lang="en-US" dirty="0" err="1"/>
              <a:t>Benwick</a:t>
            </a:r>
            <a:r>
              <a:rPr lang="en-US" dirty="0"/>
              <a:t> married Louisa </a:t>
            </a:r>
            <a:r>
              <a:rPr lang="en-US" dirty="0" err="1"/>
              <a:t>Hayter</a:t>
            </a:r>
            <a:r>
              <a:rPr lang="en-US" dirty="0"/>
              <a:t> and Captain Wentworth married Anne Elliott.</a:t>
            </a:r>
          </a:p>
          <a:p>
            <a:pPr marL="863600" lvl="1" indent="-514350">
              <a:buSzPct val="100000"/>
              <a:buFont typeface="+mj-lt"/>
              <a:buAutoNum type="arabicPeriod"/>
            </a:pPr>
            <a:r>
              <a:rPr lang="en-US" dirty="0" smtClean="0"/>
              <a:t>Henry </a:t>
            </a:r>
            <a:r>
              <a:rPr lang="en-US" dirty="0"/>
              <a:t>Crawford loved Fanny but Fanny loved Edmund.</a:t>
            </a:r>
          </a:p>
          <a:p>
            <a:pPr marL="863600" lvl="1" indent="-514350">
              <a:buSzPct val="100000"/>
              <a:buFont typeface="+mj-lt"/>
              <a:buAutoNum type="arabicPeriod"/>
            </a:pPr>
            <a:r>
              <a:rPr lang="en-US" dirty="0" err="1" smtClean="0"/>
              <a:t>Mr</a:t>
            </a:r>
            <a:r>
              <a:rPr lang="en-US" dirty="0" smtClean="0"/>
              <a:t> </a:t>
            </a:r>
            <a:r>
              <a:rPr lang="en-US" dirty="0"/>
              <a:t>Bingley became tired of Jane or </a:t>
            </a:r>
            <a:r>
              <a:rPr lang="en-US" dirty="0" err="1"/>
              <a:t>Mr</a:t>
            </a:r>
            <a:r>
              <a:rPr lang="en-US" dirty="0"/>
              <a:t> D’Arcy persuaded </a:t>
            </a:r>
            <a:r>
              <a:rPr lang="en-US" dirty="0" err="1"/>
              <a:t>Mr</a:t>
            </a:r>
            <a:r>
              <a:rPr lang="en-US" dirty="0"/>
              <a:t> Bingley to go to London.</a:t>
            </a:r>
          </a:p>
          <a:p>
            <a:pPr marL="0" indent="0">
              <a:buNone/>
            </a:pPr>
            <a:endParaRPr lang="en-US" dirty="0"/>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5</a:t>
            </a:fld>
            <a:endParaRPr lang="en-US" altLang="en-US">
              <a:solidFill>
                <a:srgbClr val="000000"/>
              </a:solidFill>
            </a:endParaRPr>
          </a:p>
        </p:txBody>
      </p:sp>
    </p:spTree>
    <p:extLst>
      <p:ext uri="{BB962C8B-B14F-4D97-AF65-F5344CB8AC3E}">
        <p14:creationId xmlns:p14="http://schemas.microsoft.com/office/powerpoint/2010/main" val="1267506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Subordinate clauses</a:t>
            </a:r>
          </a:p>
        </p:txBody>
      </p:sp>
      <p:sp>
        <p:nvSpPr>
          <p:cNvPr id="3" name="Content Placeholder 2"/>
          <p:cNvSpPr>
            <a:spLocks noGrp="1"/>
          </p:cNvSpPr>
          <p:nvPr>
            <p:ph idx="1"/>
          </p:nvPr>
        </p:nvSpPr>
        <p:spPr/>
        <p:txBody>
          <a:bodyPr/>
          <a:lstStyle/>
          <a:p>
            <a:r>
              <a:rPr lang="en-US" u="sng" dirty="0"/>
              <a:t>Complex sentences </a:t>
            </a:r>
            <a:r>
              <a:rPr lang="en-US" dirty="0"/>
              <a:t>consist of a main clause and one or more other clauses subordinate to it. That is, one clause, the main clause, is preeminent in a complex sentence and the other clauses, the subordinate clauses, </a:t>
            </a:r>
            <a:r>
              <a:rPr lang="en-US" dirty="0" smtClean="0"/>
              <a:t>are subject </a:t>
            </a:r>
            <a:r>
              <a:rPr lang="en-US" dirty="0"/>
              <a:t>to certain limitations</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2736570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Complement clauses</a:t>
            </a:r>
          </a:p>
        </p:txBody>
      </p:sp>
      <p:sp>
        <p:nvSpPr>
          <p:cNvPr id="3" name="Content Placeholder 2"/>
          <p:cNvSpPr>
            <a:spLocks noGrp="1"/>
          </p:cNvSpPr>
          <p:nvPr>
            <p:ph idx="1"/>
          </p:nvPr>
        </p:nvSpPr>
        <p:spPr/>
        <p:txBody>
          <a:bodyPr/>
          <a:lstStyle/>
          <a:p>
            <a:pPr marL="514350" indent="-514350">
              <a:buSzPct val="100000"/>
              <a:buFont typeface="+mj-lt"/>
              <a:buAutoNum type="alphaUcPeriod"/>
            </a:pPr>
            <a:r>
              <a:rPr lang="en-US" dirty="0" smtClean="0"/>
              <a:t>Elizabeth </a:t>
            </a:r>
            <a:r>
              <a:rPr lang="en-US" dirty="0"/>
              <a:t>regretted that she had met </a:t>
            </a:r>
            <a:r>
              <a:rPr lang="en-US" dirty="0" smtClean="0"/>
              <a:t>Wickham.</a:t>
            </a:r>
          </a:p>
          <a:p>
            <a:pPr marL="514350" indent="-514350">
              <a:buSzPct val="100000"/>
              <a:buFont typeface="+mj-lt"/>
              <a:buAutoNum type="alphaUcPeriod"/>
            </a:pPr>
            <a:r>
              <a:rPr lang="en-US" dirty="0" smtClean="0"/>
              <a:t>Catherine </a:t>
            </a:r>
            <a:r>
              <a:rPr lang="en-US" dirty="0"/>
              <a:t>feared that the Abbey was haunted</a:t>
            </a:r>
            <a:r>
              <a:rPr lang="en-US" dirty="0" smtClean="0"/>
              <a:t>.</a:t>
            </a:r>
          </a:p>
          <a:p>
            <a:pPr marL="0" indent="0">
              <a:buSzPct val="100000"/>
              <a:buNone/>
            </a:pPr>
            <a:r>
              <a:rPr lang="en-US" sz="2000" dirty="0"/>
              <a:t>These clauses were traditionally called </a:t>
            </a:r>
            <a:r>
              <a:rPr lang="en-US" sz="2000" u="sng" dirty="0"/>
              <a:t>‘noun clauses’</a:t>
            </a:r>
            <a:r>
              <a:rPr lang="en-US" sz="2000" dirty="0"/>
              <a:t>, because they occur in slots in the main  clause that can be occupied by ordinary noun phrases – </a:t>
            </a:r>
            <a:r>
              <a:rPr lang="en-US" sz="2000" dirty="0" smtClean="0"/>
              <a:t>“Elizabeth </a:t>
            </a:r>
            <a:r>
              <a:rPr lang="en-US" sz="2000" dirty="0"/>
              <a:t>regretted her </a:t>
            </a:r>
            <a:r>
              <a:rPr lang="en-US" sz="2000" dirty="0" smtClean="0"/>
              <a:t>actions” </a:t>
            </a:r>
            <a:r>
              <a:rPr lang="en-US" sz="2000" dirty="0"/>
              <a:t>and </a:t>
            </a:r>
            <a:r>
              <a:rPr lang="en-US" sz="2000" dirty="0" smtClean="0"/>
              <a:t>“Catherine </a:t>
            </a:r>
            <a:r>
              <a:rPr lang="en-US" sz="2000" dirty="0"/>
              <a:t>feared the General’s </a:t>
            </a:r>
            <a:r>
              <a:rPr lang="en-US" sz="2000" dirty="0" smtClean="0"/>
              <a:t>temper”. </a:t>
            </a:r>
            <a:r>
              <a:rPr lang="en-US" sz="2000" dirty="0"/>
              <a:t>The contemporary label </a:t>
            </a:r>
            <a:r>
              <a:rPr lang="en-US" sz="2000" u="sng" dirty="0"/>
              <a:t>‘complement clause’</a:t>
            </a:r>
            <a:r>
              <a:rPr lang="en-US" sz="2000" dirty="0"/>
              <a:t> reflects the  relationship between the clauses and the verb of the main clause: </a:t>
            </a:r>
            <a:r>
              <a:rPr lang="en-US" sz="2000" dirty="0" smtClean="0"/>
              <a:t>“Elizabeth regretted” </a:t>
            </a:r>
            <a:r>
              <a:rPr lang="en-US" sz="2000" dirty="0"/>
              <a:t>and </a:t>
            </a:r>
            <a:r>
              <a:rPr lang="en-US" sz="2000" dirty="0" smtClean="0"/>
              <a:t>“Catherine feared” </a:t>
            </a:r>
            <a:r>
              <a:rPr lang="en-US" sz="2000" dirty="0"/>
              <a:t>are incomplete pieces of syntax which require a modifier, either a noun phrase as in the immediately preceding examples or a clause.</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4220974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92725"/>
          </a:xfrm>
        </p:spPr>
        <p:txBody>
          <a:bodyPr/>
          <a:lstStyle/>
          <a:p>
            <a:pPr marL="514350" indent="-514350">
              <a:buSzPct val="100000"/>
              <a:buFont typeface="+mj-lt"/>
              <a:buAutoNum type="alphaUcPeriod" startAt="3"/>
            </a:pPr>
            <a:r>
              <a:rPr lang="en-US" dirty="0"/>
              <a:t>Complement clauses also occur to the left of verbs, as in:</a:t>
            </a:r>
          </a:p>
          <a:p>
            <a:pPr marL="0" indent="0">
              <a:buSzPct val="100000"/>
              <a:buNone/>
            </a:pPr>
            <a:endParaRPr lang="en-US" dirty="0" smtClean="0"/>
          </a:p>
          <a:p>
            <a:pPr marL="0" indent="0" algn="ctr">
              <a:buSzPct val="100000"/>
              <a:buNone/>
            </a:pPr>
            <a:r>
              <a:rPr lang="en-US" dirty="0" smtClean="0"/>
              <a:t>"</a:t>
            </a:r>
            <a:r>
              <a:rPr lang="en-US" dirty="0"/>
              <a:t>That Anne was in conversation with </a:t>
            </a:r>
            <a:r>
              <a:rPr lang="en-US" dirty="0" smtClean="0"/>
              <a:t>Mr. Elliott dismayed </a:t>
            </a:r>
            <a:r>
              <a:rPr lang="en-US" dirty="0"/>
              <a:t>Captain </a:t>
            </a:r>
            <a:r>
              <a:rPr lang="en-US" dirty="0" smtClean="0"/>
              <a:t>Wentworth.“</a:t>
            </a:r>
          </a:p>
          <a:p>
            <a:pPr marL="0" indent="0" algn="ctr">
              <a:buSzPct val="100000"/>
              <a:buNone/>
            </a:pPr>
            <a:endParaRPr lang="en-US" dirty="0" smtClean="0"/>
          </a:p>
          <a:p>
            <a:pPr marL="514350" indent="-514350">
              <a:buSzPct val="100000"/>
              <a:buFont typeface="+mj-lt"/>
              <a:buAutoNum type="alphaUcPeriod" startAt="4"/>
            </a:pPr>
            <a:r>
              <a:rPr lang="en-US" sz="2400" dirty="0"/>
              <a:t>The skeleton of the sentence above is </a:t>
            </a:r>
            <a:r>
              <a:rPr lang="en-US" sz="2400" dirty="0" smtClean="0"/>
              <a:t>“[ </a:t>
            </a:r>
            <a:r>
              <a:rPr lang="en-US" sz="2400" dirty="0"/>
              <a:t>] dismayed Captain </a:t>
            </a:r>
            <a:r>
              <a:rPr lang="en-US" sz="2400" dirty="0" smtClean="0"/>
              <a:t>Wentworth”, </a:t>
            </a:r>
            <a:r>
              <a:rPr lang="en-US" sz="2400" dirty="0"/>
              <a:t>the square brackets marking the slot waiting for some constituent. The slot could be filled by a noun phrase such as </a:t>
            </a:r>
            <a:r>
              <a:rPr lang="en-US" sz="2400" dirty="0" smtClean="0"/>
              <a:t>“Her words” </a:t>
            </a:r>
            <a:r>
              <a:rPr lang="en-US" sz="2400" dirty="0"/>
              <a:t>but in the sentence </a:t>
            </a:r>
            <a:r>
              <a:rPr lang="en-US" sz="2400" dirty="0" smtClean="0"/>
              <a:t>above </a:t>
            </a:r>
            <a:r>
              <a:rPr lang="en-US" sz="2400" dirty="0"/>
              <a:t>is filled by the complement clause "That Anne was in conversation with </a:t>
            </a:r>
            <a:r>
              <a:rPr lang="en-US" sz="2400" dirty="0" err="1"/>
              <a:t>Mr</a:t>
            </a:r>
            <a:r>
              <a:rPr lang="en-US" sz="2400" dirty="0"/>
              <a:t> Elliott".</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109442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5125"/>
          </a:xfrm>
        </p:spPr>
        <p:txBody>
          <a:bodyPr/>
          <a:lstStyle/>
          <a:p>
            <a:pPr marL="514350" indent="-514350">
              <a:buSzPct val="100000"/>
              <a:buFont typeface="+mj-lt"/>
              <a:buAutoNum type="alphaUcPeriod" startAt="5"/>
            </a:pPr>
            <a:r>
              <a:rPr lang="en-US" dirty="0"/>
              <a:t>Complement clauses can modify a noun, as in</a:t>
            </a:r>
            <a:r>
              <a:rPr lang="en-US" dirty="0" smtClean="0"/>
              <a:t>:</a:t>
            </a:r>
          </a:p>
          <a:p>
            <a:pPr marL="0" indent="0" algn="ctr">
              <a:buSzPct val="100000"/>
              <a:buNone/>
            </a:pPr>
            <a:r>
              <a:rPr lang="en-US" dirty="0" smtClean="0"/>
              <a:t>“Fanny </a:t>
            </a:r>
            <a:r>
              <a:rPr lang="en-US" dirty="0"/>
              <a:t>was delighted by the idea that she could subscribe to a </a:t>
            </a:r>
            <a:r>
              <a:rPr lang="en-US" dirty="0" smtClean="0"/>
              <a:t>library”</a:t>
            </a:r>
          </a:p>
          <a:p>
            <a:pPr marL="0" indent="0">
              <a:buSzPct val="100000"/>
              <a:buNone/>
            </a:pPr>
            <a:endParaRPr lang="en-US" dirty="0" smtClean="0"/>
          </a:p>
          <a:p>
            <a:pPr marL="0" indent="0">
              <a:buSzPct val="100000"/>
              <a:buNone/>
            </a:pPr>
            <a:r>
              <a:rPr lang="en-US" dirty="0" smtClean="0"/>
              <a:t>*</a:t>
            </a:r>
            <a:r>
              <a:rPr lang="en-US" sz="2400" dirty="0"/>
              <a:t>The sequence </a:t>
            </a:r>
            <a:r>
              <a:rPr lang="en-US" sz="2400" dirty="0" smtClean="0"/>
              <a:t>“Fanny </a:t>
            </a:r>
            <a:r>
              <a:rPr lang="en-US" sz="2400" dirty="0"/>
              <a:t>was delighted by the </a:t>
            </a:r>
            <a:r>
              <a:rPr lang="en-US" sz="2400" dirty="0" smtClean="0"/>
              <a:t>idea” is </a:t>
            </a:r>
            <a:r>
              <a:rPr lang="en-US" sz="2400" dirty="0"/>
              <a:t>a complete clause. The additional </a:t>
            </a:r>
            <a:r>
              <a:rPr lang="en-US" sz="2400" dirty="0" smtClean="0"/>
              <a:t>“that </a:t>
            </a:r>
            <a:r>
              <a:rPr lang="en-US" sz="2400" dirty="0"/>
              <a:t>she could  subscribe to a </a:t>
            </a:r>
            <a:r>
              <a:rPr lang="en-US" sz="2400" dirty="0" smtClean="0"/>
              <a:t>library” </a:t>
            </a:r>
            <a:r>
              <a:rPr lang="en-US" sz="2400" dirty="0"/>
              <a:t>conveys the content of the idea. It is not required to complete the syntax, but as we will see later it is </a:t>
            </a:r>
            <a:r>
              <a:rPr lang="en-US" sz="2400" dirty="0" smtClean="0"/>
              <a:t>not </a:t>
            </a:r>
            <a:r>
              <a:rPr lang="en-US" sz="2400" dirty="0"/>
              <a:t>a relative clause and has been given the label ‘complement clause’ because it fills out the meaning of the word idea</a:t>
            </a:r>
          </a:p>
        </p:txBody>
      </p:sp>
      <p:sp>
        <p:nvSpPr>
          <p:cNvPr id="4" name="Date Placeholder 3"/>
          <p:cNvSpPr>
            <a:spLocks noGrp="1"/>
          </p:cNvSpPr>
          <p:nvPr>
            <p:ph type="dt" sz="half" idx="10"/>
          </p:nvPr>
        </p:nvSpPr>
        <p:spPr/>
        <p:txBody>
          <a:bodyPr/>
          <a:lstStyle/>
          <a:p>
            <a:pPr>
              <a:defRPr/>
            </a:pPr>
            <a:fld id="{DDDB8E20-F89F-4B7D-8797-56D0E0C54C8E}" type="datetime1">
              <a:rPr lang="en-US" altLang="en-US" smtClean="0">
                <a:solidFill>
                  <a:srgbClr val="000000"/>
                </a:solidFill>
              </a:rPr>
              <a:pPr>
                <a:defRPr/>
              </a:pPr>
              <a:t>4/16/2015</a:t>
            </a:fld>
            <a:endParaRPr lang="en-US" alt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3388148B-A649-46DC-93C0-4B61FEBDEF21}" type="slidenum">
              <a:rPr lang="en-US" altLang="en-US" smtClean="0">
                <a:solidFill>
                  <a:srgbClr val="000000"/>
                </a:solidFill>
              </a:rPr>
              <a:pPr>
                <a:defRPr/>
              </a:pPr>
              <a:t>9</a:t>
            </a:fld>
            <a:endParaRPr lang="en-US" altLang="en-US">
              <a:solidFill>
                <a:srgbClr val="000000"/>
              </a:solidFill>
            </a:endParaRPr>
          </a:p>
        </p:txBody>
      </p:sp>
    </p:spTree>
    <p:extLst>
      <p:ext uri="{BB962C8B-B14F-4D97-AF65-F5344CB8AC3E}">
        <p14:creationId xmlns:p14="http://schemas.microsoft.com/office/powerpoint/2010/main" val="63919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571500" marR="0" indent="-5715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defRPr kumimoji="0" lang="en-US" altLang="en-US"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571500" marR="0" indent="-5715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defRPr kumimoji="0" lang="en-US" altLang="en-US" sz="3200" b="1" i="0" u="none" strike="noStrike" cap="none" normalizeH="0" baseline="0" smtClean="0">
            <a:ln>
              <a:noFill/>
            </a:ln>
            <a:solidFill>
              <a:schemeClr val="tx1"/>
            </a:solidFill>
            <a:effectLst/>
            <a:latin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2193</Words>
  <Application>Microsoft Office PowerPoint</Application>
  <PresentationFormat>On-screen Show (4:3)</PresentationFormat>
  <Paragraphs>182</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Network</vt:lpstr>
      <vt:lpstr>Introduction to  English Syntax</vt:lpstr>
      <vt:lpstr>What are the major properties of a clause?</vt:lpstr>
      <vt:lpstr>PowerPoint Presentation</vt:lpstr>
      <vt:lpstr>PowerPoint Presentation</vt:lpstr>
      <vt:lpstr>Main and subordinate clauses</vt:lpstr>
      <vt:lpstr>Subordinate clauses</vt:lpstr>
      <vt:lpstr>Complement clauses</vt:lpstr>
      <vt:lpstr>PowerPoint Presentation</vt:lpstr>
      <vt:lpstr>PowerPoint Presentation</vt:lpstr>
      <vt:lpstr>PowerPoint Presentation</vt:lpstr>
      <vt:lpstr>Relative clauses</vt:lpstr>
      <vt:lpstr>Adverbial clauses</vt:lpstr>
      <vt:lpstr>PowerPoint Presentation</vt:lpstr>
      <vt:lpstr>PowerPoint Presentation</vt:lpstr>
      <vt:lpstr>PowerPoint Presentation</vt:lpstr>
      <vt:lpstr>PowerPoint Presentation</vt:lpstr>
      <vt:lpstr>PowerPoint Presentation</vt:lpstr>
      <vt:lpstr>Complementizers and subordinating conjunction</vt:lpstr>
      <vt:lpstr>Recognizing clauses</vt:lpstr>
      <vt:lpstr>PowerPoint Presentation</vt:lpstr>
      <vt:lpstr>Final comment</vt:lpstr>
      <vt:lpstr>PowerPoint Presentation</vt:lpstr>
      <vt:lpstr>Exercises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English Syntax</dc:title>
  <dc:creator>Rekha</dc:creator>
  <cp:lastModifiedBy>Rusfandi</cp:lastModifiedBy>
  <cp:revision>23</cp:revision>
  <dcterms:created xsi:type="dcterms:W3CDTF">2014-12-02T05:14:32Z</dcterms:created>
  <dcterms:modified xsi:type="dcterms:W3CDTF">2015-04-16T03:18:00Z</dcterms:modified>
</cp:coreProperties>
</file>