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72" r:id="rId6"/>
    <p:sldId id="269" r:id="rId7"/>
    <p:sldId id="273" r:id="rId8"/>
    <p:sldId id="276" r:id="rId9"/>
    <p:sldId id="270" r:id="rId10"/>
    <p:sldId id="275" r:id="rId11"/>
    <p:sldId id="277" r:id="rId12"/>
    <p:sldId id="281" r:id="rId13"/>
    <p:sldId id="279" r:id="rId14"/>
    <p:sldId id="280" r:id="rId15"/>
    <p:sldId id="283" r:id="rId16"/>
    <p:sldId id="282" r:id="rId17"/>
    <p:sldId id="284" r:id="rId18"/>
    <p:sldId id="285" r:id="rId19"/>
    <p:sldId id="286" r:id="rId20"/>
    <p:sldId id="287" r:id="rId21"/>
    <p:sldId id="257" r:id="rId22"/>
    <p:sldId id="288" r:id="rId23"/>
    <p:sldId id="260" r:id="rId24"/>
    <p:sldId id="261" r:id="rId25"/>
    <p:sldId id="262" r:id="rId26"/>
    <p:sldId id="290" r:id="rId27"/>
    <p:sldId id="291" r:id="rId28"/>
    <p:sldId id="292" r:id="rId29"/>
    <p:sldId id="293"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21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9"/>
          <p:cNvSpPr>
            <a:spLocks noGrp="1" noChangeArrowheads="1"/>
          </p:cNvSpPr>
          <p:nvPr>
            <p:ph type="dt" sz="half" idx="10"/>
          </p:nvPr>
        </p:nvSpPr>
        <p:spPr>
          <a:ln/>
        </p:spPr>
        <p:txBody>
          <a:bodyPr/>
          <a:lstStyle>
            <a:lvl1pPr>
              <a:defRPr/>
            </a:lvl1pPr>
          </a:lstStyle>
          <a:p>
            <a:pPr>
              <a:defRPr/>
            </a:pPr>
            <a:endParaRPr lang="en-US"/>
          </a:p>
        </p:txBody>
      </p:sp>
      <p:sp>
        <p:nvSpPr>
          <p:cNvPr id="4" name="Rectangle 20"/>
          <p:cNvSpPr>
            <a:spLocks noGrp="1" noChangeArrowheads="1"/>
          </p:cNvSpPr>
          <p:nvPr>
            <p:ph type="ftr" sz="quarter" idx="11"/>
          </p:nvPr>
        </p:nvSpPr>
        <p:spPr>
          <a:ln/>
        </p:spPr>
        <p:txBody>
          <a:bodyPr/>
          <a:lstStyle>
            <a:lvl1pPr>
              <a:defRPr/>
            </a:lvl1pPr>
          </a:lstStyle>
          <a:p>
            <a:pPr>
              <a:defRPr/>
            </a:pPr>
            <a:endParaRPr lang="en-US"/>
          </a:p>
        </p:txBody>
      </p:sp>
      <p:sp>
        <p:nvSpPr>
          <p:cNvPr id="5" name="Rectangle 21"/>
          <p:cNvSpPr>
            <a:spLocks noGrp="1" noChangeArrowheads="1"/>
          </p:cNvSpPr>
          <p:nvPr>
            <p:ph type="sldNum" sz="quarter" idx="12"/>
          </p:nvPr>
        </p:nvSpPr>
        <p:spPr>
          <a:ln/>
        </p:spPr>
        <p:txBody>
          <a:bodyPr/>
          <a:lstStyle>
            <a:lvl1pPr>
              <a:defRPr/>
            </a:lvl1pPr>
          </a:lstStyle>
          <a:p>
            <a:pPr>
              <a:defRPr/>
            </a:pPr>
            <a:fld id="{769368DB-0A31-4B11-BF1F-62818EE0EBA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49000-D002-4F0F-AFF8-CC2581F657C2}" type="datetimeFigureOut">
              <a:rPr lang="id-ID" smtClean="0"/>
              <a:pPr/>
              <a:t>18/06/2015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EB4A439-F532-47CA-B8DD-8E8DEB3C7112}"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49000-D002-4F0F-AFF8-CC2581F657C2}" type="datetimeFigureOut">
              <a:rPr lang="id-ID" smtClean="0"/>
              <a:pPr/>
              <a:t>18/06/2015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B4A439-F532-47CA-B8DD-8E8DEB3C711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12.xml"/><Relationship Id="rId7" Type="http://schemas.openxmlformats.org/officeDocument/2006/relationships/slide" Target="slide18.xml"/><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slide" Target="slide17.xml"/><Relationship Id="rId11" Type="http://schemas.openxmlformats.org/officeDocument/2006/relationships/slide" Target="slide21.xml"/><Relationship Id="rId5" Type="http://schemas.openxmlformats.org/officeDocument/2006/relationships/slide" Target="slide16.xml"/><Relationship Id="rId10" Type="http://schemas.openxmlformats.org/officeDocument/2006/relationships/slide" Target="slide19.xml"/><Relationship Id="rId4" Type="http://schemas.openxmlformats.org/officeDocument/2006/relationships/slide" Target="slide14.xml"/><Relationship Id="rId9" Type="http://schemas.openxmlformats.org/officeDocument/2006/relationships/slide" Target="slide15.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Teori%20Tektonik.AVI" TargetMode="External"/><Relationship Id="rId1" Type="http://schemas.openxmlformats.org/officeDocument/2006/relationships/slideLayout" Target="../slideLayouts/slideLayout2.xml"/><Relationship Id="rId5" Type="http://schemas.openxmlformats.org/officeDocument/2006/relationships/hyperlink" Target="Sirkum%20pasifik%20dan%20transfom.AVI" TargetMode="External"/><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Pergerakan%20benua,%20terbentuknya%20pegunungan%20himalaya,%20persebaran%20lempeng.flv"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6.png"/><Relationship Id="rId1" Type="http://schemas.openxmlformats.org/officeDocument/2006/relationships/slideLayout" Target="../slideLayouts/slideLayout12.xml"/><Relationship Id="rId5" Type="http://schemas.openxmlformats.org/officeDocument/2006/relationships/slide" Target="slide29.xml"/><Relationship Id="rId4" Type="http://schemas.openxmlformats.org/officeDocument/2006/relationships/slide" Target="slide28.xml"/></Relationships>
</file>

<file path=ppt/slides/_rels/slide2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arus%20konveksi,%20konvergen%20dan%20divergen.flv" TargetMode="External"/><Relationship Id="rId2" Type="http://schemas.openxmlformats.org/officeDocument/2006/relationships/image" Target="../media/image9.jpeg"/><Relationship Id="rId1" Type="http://schemas.openxmlformats.org/officeDocument/2006/relationships/slideLayout" Target="../slideLayouts/slideLayout12.xml"/><Relationship Id="rId4" Type="http://schemas.openxmlformats.org/officeDocument/2006/relationships/slide" Target="slide24.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arus%20konveksi,%20konvergen%20dan%20divergen.flv" TargetMode="External"/><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Transfom.AVI" TargetMode="External"/><Relationship Id="rId1" Type="http://schemas.openxmlformats.org/officeDocument/2006/relationships/slideLayout" Target="../slideLayouts/slideLayout2.xml"/><Relationship Id="rId5" Type="http://schemas.openxmlformats.org/officeDocument/2006/relationships/slide" Target="slide24.xml"/><Relationship Id="rId4" Type="http://schemas.openxmlformats.org/officeDocument/2006/relationships/image" Target="../media/image12.gif"/></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6.xml"/><Relationship Id="rId4" Type="http://schemas.openxmlformats.org/officeDocument/2006/relationships/slide" Target="slide9.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33"/>
            <a:ext cx="7772400" cy="2743218"/>
          </a:xfrm>
        </p:spPr>
        <p:style>
          <a:lnRef idx="1">
            <a:schemeClr val="accent4"/>
          </a:lnRef>
          <a:fillRef idx="3">
            <a:schemeClr val="accent4"/>
          </a:fillRef>
          <a:effectRef idx="2">
            <a:schemeClr val="accent4"/>
          </a:effectRef>
          <a:fontRef idx="minor">
            <a:schemeClr val="lt1"/>
          </a:fontRef>
        </p:style>
        <p:txBody>
          <a:bodyPr/>
          <a:lstStyle/>
          <a:p>
            <a:r>
              <a:rPr lang="id-ID" dirty="0" smtClean="0"/>
              <a:t>TENAGA GEOLOGI &amp;</a:t>
            </a:r>
            <a:br>
              <a:rPr lang="id-ID" dirty="0" smtClean="0"/>
            </a:br>
            <a:r>
              <a:rPr lang="id-ID" dirty="0" smtClean="0"/>
              <a:t>TEORI-TEORI TEKTONISME</a:t>
            </a:r>
            <a:endParaRPr lang="id-ID" dirty="0"/>
          </a:p>
        </p:txBody>
      </p:sp>
      <p:sp>
        <p:nvSpPr>
          <p:cNvPr id="3" name="Subtitle 2"/>
          <p:cNvSpPr>
            <a:spLocks noGrp="1"/>
          </p:cNvSpPr>
          <p:nvPr>
            <p:ph type="subTitle" idx="1"/>
          </p:nvPr>
        </p:nvSpPr>
        <p:spPr/>
        <p:txBody>
          <a:bodyPr/>
          <a:lstStyle/>
          <a:p>
            <a:r>
              <a:rPr lang="id-ID" dirty="0" smtClean="0">
                <a:solidFill>
                  <a:srgbClr val="FF0000"/>
                </a:solidFill>
              </a:rPr>
              <a:t>Yuli Ifana Sari, M.Pd.</a:t>
            </a:r>
            <a:endParaRPr lang="id-ID"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57916"/>
          </a:xfrm>
        </p:spPr>
        <p:txBody>
          <a:bodyPr>
            <a:normAutofit fontScale="85000" lnSpcReduction="20000"/>
          </a:bodyPr>
          <a:lstStyle/>
          <a:p>
            <a:r>
              <a:rPr lang="id-ID" dirty="0" smtClean="0"/>
              <a:t>Panas matahari yang memasuki atmosfer bumi, yang sampai di permukaan bumi hanya sekitar 50%, diserap atmosfer sekitar 15%, dan 35% dipantulkan ke luar atmosfer.</a:t>
            </a:r>
          </a:p>
          <a:p>
            <a:r>
              <a:rPr lang="id-ID" dirty="0" smtClean="0"/>
              <a:t>15% yang diserap atmosfer diubah menjadi energi potensial yang dapat diubah menjadi tenaga kinetik, digunakan menggerakkan udara menjadi angin.</a:t>
            </a:r>
          </a:p>
          <a:p>
            <a:r>
              <a:rPr lang="id-ID" dirty="0" smtClean="0"/>
              <a:t> 50% yang sampai ke permukaan bumi digunakan untuk menguapkan air, konveksi udara, dan radiasi gelombang panjang yang diserap atmosfer. Begitu selanjutnya air hujan yang jatuh mengalir ke tempat yang lebih rendah melalui sungai. </a:t>
            </a:r>
          </a:p>
          <a:p>
            <a:r>
              <a:rPr lang="id-ID" dirty="0" smtClean="0"/>
              <a:t>Air sungai yang mengalir selanjutnya mengerosi dan membawa endapan dan di tempat lain diendapkan lagi, dan seterusnya akan mengubah bentuk-bentuk permukaan bumi.</a:t>
            </a:r>
          </a:p>
          <a:p>
            <a:endParaRPr lang="id-ID" dirty="0"/>
          </a:p>
        </p:txBody>
      </p:sp>
      <p:sp>
        <p:nvSpPr>
          <p:cNvPr id="4" name="Oval 3">
            <a:hlinkClick r:id="rId2" action="ppaction://hlinksldjump"/>
          </p:cNvPr>
          <p:cNvSpPr/>
          <p:nvPr/>
        </p:nvSpPr>
        <p:spPr>
          <a:xfrm>
            <a:off x="428596" y="6215082"/>
            <a:ext cx="714380" cy="4286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480" y="274638"/>
            <a:ext cx="5429288" cy="1143000"/>
          </a:xfrm>
        </p:spPr>
        <p:style>
          <a:lnRef idx="1">
            <a:schemeClr val="accent3"/>
          </a:lnRef>
          <a:fillRef idx="3">
            <a:schemeClr val="accent3"/>
          </a:fillRef>
          <a:effectRef idx="2">
            <a:schemeClr val="accent3"/>
          </a:effectRef>
          <a:fontRef idx="minor">
            <a:schemeClr val="lt1"/>
          </a:fontRef>
        </p:style>
        <p:txBody>
          <a:bodyPr/>
          <a:lstStyle/>
          <a:p>
            <a:r>
              <a:rPr lang="id-ID" dirty="0" smtClean="0"/>
              <a:t>Teori- teori Tektonisme</a:t>
            </a:r>
            <a:endParaRPr lang="id-ID" dirty="0"/>
          </a:p>
        </p:txBody>
      </p:sp>
      <p:sp>
        <p:nvSpPr>
          <p:cNvPr id="4" name="Oval 3"/>
          <p:cNvSpPr/>
          <p:nvPr/>
        </p:nvSpPr>
        <p:spPr>
          <a:xfrm>
            <a:off x="928662" y="2786058"/>
            <a:ext cx="1285884"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hlinkClick r:id="rId2" action="ppaction://hlinksldjump"/>
              </a:rPr>
              <a:t>1858</a:t>
            </a:r>
            <a:endParaRPr lang="id-ID" sz="2400" dirty="0"/>
          </a:p>
        </p:txBody>
      </p:sp>
      <p:sp>
        <p:nvSpPr>
          <p:cNvPr id="5" name="Oval 4"/>
          <p:cNvSpPr/>
          <p:nvPr/>
        </p:nvSpPr>
        <p:spPr>
          <a:xfrm>
            <a:off x="285720" y="1142984"/>
            <a:ext cx="1285884"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hlinkClick r:id="rId3" action="ppaction://hlinksldjump"/>
              </a:rPr>
              <a:t>1847</a:t>
            </a:r>
            <a:endParaRPr lang="id-ID" sz="2400" dirty="0"/>
          </a:p>
        </p:txBody>
      </p:sp>
      <p:sp>
        <p:nvSpPr>
          <p:cNvPr id="6" name="Oval 5"/>
          <p:cNvSpPr/>
          <p:nvPr/>
        </p:nvSpPr>
        <p:spPr>
          <a:xfrm>
            <a:off x="2857488" y="2714620"/>
            <a:ext cx="1285884"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hlinkClick r:id="rId4" action="ppaction://hlinksldjump"/>
              </a:rPr>
              <a:t>1884</a:t>
            </a:r>
            <a:endParaRPr lang="id-ID" sz="2400" dirty="0"/>
          </a:p>
        </p:txBody>
      </p:sp>
      <p:sp>
        <p:nvSpPr>
          <p:cNvPr id="7" name="Oval 6"/>
          <p:cNvSpPr/>
          <p:nvPr/>
        </p:nvSpPr>
        <p:spPr>
          <a:xfrm>
            <a:off x="6929454" y="2786058"/>
            <a:ext cx="1285884"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hlinkClick r:id="rId5" action="ppaction://hlinksldjump"/>
              </a:rPr>
              <a:t>1928</a:t>
            </a:r>
            <a:endParaRPr lang="id-ID" sz="2400" dirty="0"/>
          </a:p>
        </p:txBody>
      </p:sp>
      <p:sp>
        <p:nvSpPr>
          <p:cNvPr id="8" name="Oval 7"/>
          <p:cNvSpPr/>
          <p:nvPr/>
        </p:nvSpPr>
        <p:spPr>
          <a:xfrm>
            <a:off x="7000892" y="5000636"/>
            <a:ext cx="1285884"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hlinkClick r:id="rId6" action="ppaction://hlinksldjump"/>
              </a:rPr>
              <a:t>1950</a:t>
            </a:r>
            <a:endParaRPr lang="id-ID" sz="2400" dirty="0"/>
          </a:p>
        </p:txBody>
      </p:sp>
      <p:sp>
        <p:nvSpPr>
          <p:cNvPr id="9" name="Oval 8"/>
          <p:cNvSpPr/>
          <p:nvPr/>
        </p:nvSpPr>
        <p:spPr>
          <a:xfrm>
            <a:off x="4929190" y="5072074"/>
            <a:ext cx="1285884"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hlinkClick r:id="rId7" action="ppaction://hlinksldjump"/>
              </a:rPr>
              <a:t>1962</a:t>
            </a:r>
            <a:endParaRPr lang="id-ID" sz="2400" dirty="0"/>
          </a:p>
        </p:txBody>
      </p:sp>
      <p:sp>
        <p:nvSpPr>
          <p:cNvPr id="10" name="Oval 9"/>
          <p:cNvSpPr/>
          <p:nvPr/>
        </p:nvSpPr>
        <p:spPr>
          <a:xfrm>
            <a:off x="1071538" y="5000636"/>
            <a:ext cx="1285884"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hlinkClick r:id="rId8" action="ppaction://hlinksldjump"/>
              </a:rPr>
              <a:t>1967</a:t>
            </a:r>
            <a:endParaRPr lang="id-ID" sz="2400" dirty="0"/>
          </a:p>
        </p:txBody>
      </p:sp>
      <p:sp>
        <p:nvSpPr>
          <p:cNvPr id="11" name="Oval 10">
            <a:hlinkClick r:id="rId9" action="ppaction://hlinksldjump"/>
          </p:cNvPr>
          <p:cNvSpPr/>
          <p:nvPr/>
        </p:nvSpPr>
        <p:spPr>
          <a:xfrm>
            <a:off x="4786314" y="2786058"/>
            <a:ext cx="1285884"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t>1915</a:t>
            </a:r>
            <a:endParaRPr lang="id-ID" sz="2400" dirty="0"/>
          </a:p>
        </p:txBody>
      </p:sp>
      <p:sp>
        <p:nvSpPr>
          <p:cNvPr id="12" name="Oval 11"/>
          <p:cNvSpPr/>
          <p:nvPr/>
        </p:nvSpPr>
        <p:spPr>
          <a:xfrm>
            <a:off x="2857488" y="5000636"/>
            <a:ext cx="1428760" cy="1000132"/>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id-ID" sz="2400" dirty="0" smtClean="0">
                <a:hlinkClick r:id="rId10" action="ppaction://hlinksldjump"/>
              </a:rPr>
              <a:t>1968</a:t>
            </a:r>
            <a:endParaRPr lang="id-ID" sz="2400" dirty="0"/>
          </a:p>
        </p:txBody>
      </p:sp>
      <p:sp>
        <p:nvSpPr>
          <p:cNvPr id="13" name="Isosceles Triangle 12">
            <a:hlinkClick r:id="rId11" action="ppaction://hlinksldjump"/>
          </p:cNvPr>
          <p:cNvSpPr/>
          <p:nvPr/>
        </p:nvSpPr>
        <p:spPr>
          <a:xfrm>
            <a:off x="500034" y="5929330"/>
            <a:ext cx="571504" cy="642942"/>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143668"/>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id-ID" dirty="0" smtClean="0"/>
              <a:t>James Dana dr Amerika Serikat (1847) dan Elie de Baumant di Eropa(1852) mengemukakan pendapatnya mengenai permukaan bumi yang tidak rata. </a:t>
            </a:r>
          </a:p>
          <a:p>
            <a:r>
              <a:rPr lang="id-ID" dirty="0" smtClean="0"/>
              <a:t>Permukaan bumi tidak rata karena bagian bawahnya mengalami pendinginan secara drastis, sehingga permukaan bumi mengerut. </a:t>
            </a:r>
          </a:p>
          <a:p>
            <a:r>
              <a:rPr lang="id-ID" dirty="0" smtClean="0"/>
              <a:t>Pemikiran demikian sering disebut </a:t>
            </a:r>
            <a:r>
              <a:rPr lang="id-ID" b="1" dirty="0" smtClean="0"/>
              <a:t>Teori Kontraksi.</a:t>
            </a:r>
          </a:p>
          <a:p>
            <a:r>
              <a:rPr lang="id-ID" u="sng" dirty="0" smtClean="0"/>
              <a:t>Kritik: </a:t>
            </a:r>
            <a:r>
              <a:rPr lang="id-ID" dirty="0" smtClean="0"/>
              <a:t>bumi tidak akan mengalami pendinginan secara drastis karena di dalam bumi terdapat banyak unsur radioaktif yang selalu memancarkan panas, reaksi-reaksi antar unsur penyusun batuan menghasilkan panas, pergeseran kerak bumi menghasilkan panas, rotasi bumi menghasilkan panas.</a:t>
            </a:r>
            <a:endParaRPr lang="id-ID" dirty="0"/>
          </a:p>
        </p:txBody>
      </p:sp>
      <p:sp>
        <p:nvSpPr>
          <p:cNvPr id="4" name="Oval 3">
            <a:hlinkClick r:id="rId2" action="ppaction://hlinksldjump"/>
          </p:cNvPr>
          <p:cNvSpPr/>
          <p:nvPr/>
        </p:nvSpPr>
        <p:spPr>
          <a:xfrm>
            <a:off x="357158" y="6072206"/>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4612" y="1357299"/>
            <a:ext cx="5972188" cy="3357586"/>
          </a:xfrm>
        </p:spPr>
        <p:style>
          <a:lnRef idx="2">
            <a:schemeClr val="accent2"/>
          </a:lnRef>
          <a:fillRef idx="1">
            <a:schemeClr val="lt1"/>
          </a:fillRef>
          <a:effectRef idx="0">
            <a:schemeClr val="accent2"/>
          </a:effectRef>
          <a:fontRef idx="minor">
            <a:schemeClr val="dk1"/>
          </a:fontRef>
        </p:style>
        <p:txBody>
          <a:bodyPr/>
          <a:lstStyle/>
          <a:p>
            <a:pPr>
              <a:buNone/>
            </a:pPr>
            <a:r>
              <a:rPr lang="id-ID" dirty="0" smtClean="0"/>
              <a:t>		Tahun 1858, Antonio Sneider mengaitkannya dengan cerita Alkitab dan beranggapan bahwa dahulu daratan Amerika dan Eropa terpisah oleh lautan Atlantik pada zaman air bah. </a:t>
            </a:r>
          </a:p>
          <a:p>
            <a:endParaRPr lang="id-ID" dirty="0"/>
          </a:p>
        </p:txBody>
      </p:sp>
      <p:sp>
        <p:nvSpPr>
          <p:cNvPr id="4" name="Oval 3">
            <a:hlinkClick r:id="rId2" action="ppaction://hlinksldjump"/>
          </p:cNvPr>
          <p:cNvSpPr/>
          <p:nvPr/>
        </p:nvSpPr>
        <p:spPr>
          <a:xfrm>
            <a:off x="357158" y="6000768"/>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28" y="500042"/>
            <a:ext cx="7258072" cy="5929354"/>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id-ID" dirty="0" smtClean="0"/>
              <a:t>Eduard Zuess (The Face of the Earth, 1884), dan Frank B. Taylor (1910) mengemukkan pandangannya bahwa mula-mula ada dua benua yang berlokasi di kedua kutub bumi. </a:t>
            </a:r>
          </a:p>
          <a:p>
            <a:r>
              <a:rPr lang="id-ID" dirty="0" smtClean="0"/>
              <a:t>Benua-benua tersebut diberi nama Laurasia di utara dan Gondwana di selatan. </a:t>
            </a:r>
          </a:p>
          <a:p>
            <a:r>
              <a:rPr lang="id-ID" dirty="0" smtClean="0"/>
              <a:t>Kemudian keduanya bergerak perlahan-lahan kearah ekuator, terpecah menjadi beberapa benua seperti yang ada sekarang. </a:t>
            </a:r>
          </a:p>
          <a:p>
            <a:r>
              <a:rPr lang="id-ID" dirty="0" smtClean="0"/>
              <a:t>Amerika Selatan, Australia, India, dikatakan dahulu bagian dari benua Gondwana, sedang benua lain bagian dari benua Laurentia. Pandangan ini banyak menarik perhatian para ahli geologi mengingat bentuk setangkup benua-benua tersebut.</a:t>
            </a:r>
          </a:p>
          <a:p>
            <a:r>
              <a:rPr lang="id-ID" u="sng" dirty="0" smtClean="0"/>
              <a:t>Tanda tanya:  </a:t>
            </a:r>
            <a:r>
              <a:rPr lang="id-ID" dirty="0" smtClean="0"/>
              <a:t>apa yang menyebabkan terjadinya pergeseran ke arah ekuator.</a:t>
            </a:r>
            <a:endParaRPr lang="id-ID" dirty="0"/>
          </a:p>
        </p:txBody>
      </p:sp>
      <p:sp>
        <p:nvSpPr>
          <p:cNvPr id="4" name="Oval 3">
            <a:hlinkClick r:id="rId2" action="ppaction://hlinksldjump"/>
          </p:cNvPr>
          <p:cNvSpPr/>
          <p:nvPr/>
        </p:nvSpPr>
        <p:spPr>
          <a:xfrm>
            <a:off x="357158" y="6000768"/>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28" y="357166"/>
            <a:ext cx="7429552" cy="6286520"/>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r>
              <a:rPr lang="id-ID" dirty="0" smtClean="0"/>
              <a:t>Tahun 1915 Alfred Wegener dalam bukunya The Origin of Continent’s and Ocean’s mengemukakan teorinya yang terkenal sebagai teori pergeseran benua (Continental Drift Theory) dan diterima di kalangan ahli geologi sampai tahun 1960-an.</a:t>
            </a:r>
          </a:p>
          <a:p>
            <a:r>
              <a:rPr lang="id-ID" dirty="0" smtClean="0"/>
              <a:t> Menurut Wegener semula benua-benua yang ada sekarang bergabung jadi satu yang diberi nama Benua Pangaa (Pangeae). </a:t>
            </a:r>
          </a:p>
          <a:p>
            <a:r>
              <a:rPr lang="id-ID" dirty="0" smtClean="0"/>
              <a:t>Permulaan Mesozoikum benua Pangeae ini bergerak secara perlahan-lahan kearah ekuator dan ke arah barat melintasi lautan sehingga terpecah-pecah dan menempati posisi seperti yang sekarang. </a:t>
            </a:r>
          </a:p>
          <a:p>
            <a:r>
              <a:rPr lang="id-ID" dirty="0" smtClean="0"/>
              <a:t>Pergeseran ke arah ekuator didorong oleh gaya sentrifugal akibat rotasi bumi, sedang pergeseran ke arah barat seperti pergeseran pasang yang dipengaruhi oleh gaya tarik bulan dan rotasi. </a:t>
            </a:r>
          </a:p>
          <a:p>
            <a:r>
              <a:rPr lang="id-ID" dirty="0" smtClean="0"/>
              <a:t>Teorinya diperkuat dengan bentuk benua-benua, misalnya antara Amerika Selatan dengan Afrika yang bila disambung nampaknya persis bersambung. </a:t>
            </a:r>
          </a:p>
          <a:p>
            <a:r>
              <a:rPr lang="id-ID" dirty="0" smtClean="0"/>
              <a:t>Selain itu diperkuat dengan kesamaan facies litologi dan paleontologi periode Cretaceus di kedua benua tersebut (pantai timur Brazil dan pantai barat Afrika). </a:t>
            </a:r>
          </a:p>
          <a:p>
            <a:r>
              <a:rPr lang="id-ID" dirty="0" smtClean="0"/>
              <a:t>Penjelasannya hampir sempurna sehingga lama dipercayai ahli geologi, namun tahun 1960-an para ahli geologi mulai meragukan bagaimana benua yang demikian besar dan berat dapat bergeser di atas dasar lautan</a:t>
            </a:r>
            <a:endParaRPr lang="id-ID" dirty="0"/>
          </a:p>
        </p:txBody>
      </p:sp>
      <p:sp>
        <p:nvSpPr>
          <p:cNvPr id="4" name="Oval 3">
            <a:hlinkClick r:id="rId2" action="ppaction://hlinksldjump"/>
          </p:cNvPr>
          <p:cNvSpPr/>
          <p:nvPr/>
        </p:nvSpPr>
        <p:spPr>
          <a:xfrm>
            <a:off x="357158" y="6000768"/>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571480"/>
            <a:ext cx="7329510" cy="6000792"/>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id-ID" dirty="0" smtClean="0"/>
              <a:t>Pemikiran lain muncul, seperti adanya aliran konveksi dalam lapisan Asthenosfer, dimana pengaruhnya sampai ke kerak bumi di atasnya, dikenal sebagai teori konveksi. </a:t>
            </a:r>
          </a:p>
          <a:p>
            <a:r>
              <a:rPr lang="id-ID" dirty="0" smtClean="0"/>
              <a:t>Penyebab dari aliran konveksi ini diduga sebagai akibat perbedaan densitas di lapisan atas dan bawah dalam asthenosfer. </a:t>
            </a:r>
          </a:p>
          <a:p>
            <a:r>
              <a:rPr lang="id-ID" dirty="0" smtClean="0"/>
              <a:t>Arthur Holmes (1928) dari Inggris yang pertama kali menganggap aliran konveksi di asthenosfer sebagai penyebab dari pergeseran benua. </a:t>
            </a:r>
          </a:p>
          <a:p>
            <a:endParaRPr lang="id-ID" dirty="0"/>
          </a:p>
        </p:txBody>
      </p:sp>
      <p:sp>
        <p:nvSpPr>
          <p:cNvPr id="4" name="Oval 3">
            <a:hlinkClick r:id="rId2" action="ppaction://hlinksldjump"/>
          </p:cNvPr>
          <p:cNvSpPr/>
          <p:nvPr/>
        </p:nvSpPr>
        <p:spPr>
          <a:xfrm>
            <a:off x="357158" y="6000768"/>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id-ID" dirty="0" smtClean="0"/>
              <a:t>Sesudah Perang Duni II, sejak tahun 1950-an, alat-alat seperti echosounder, magnetometer, gravimeter, dan seismografmulai dikembangkan sehingga memungkinkan penelitian geologi di dasar laut yang dalam. </a:t>
            </a:r>
          </a:p>
          <a:p>
            <a:r>
              <a:rPr lang="id-ID" dirty="0" smtClean="0"/>
              <a:t>Terungkaplah bahwa bukan hanya benua yang bergeser melainkan dasar laut juga mengalami pergeseran. </a:t>
            </a:r>
          </a:p>
          <a:p>
            <a:r>
              <a:rPr lang="id-ID" dirty="0" smtClean="0"/>
              <a:t>Diketemukan adanya rangkaian pegunungan dasar laut yang umumnya terletak di tengah dasar lautan yang dikenal sebagai Mid-Oceanic Ridge. Arah pergeseran dasar laut yaitu dari Mid-Oceanic Ridge ke kedua arah yang berlawanan.</a:t>
            </a:r>
            <a:endParaRPr lang="id-ID" dirty="0"/>
          </a:p>
        </p:txBody>
      </p:sp>
      <p:sp>
        <p:nvSpPr>
          <p:cNvPr id="4" name="Oval 3">
            <a:hlinkClick r:id="rId2" action="ppaction://hlinksldjump"/>
          </p:cNvPr>
          <p:cNvSpPr/>
          <p:nvPr/>
        </p:nvSpPr>
        <p:spPr>
          <a:xfrm>
            <a:off x="357158" y="6000768"/>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id-ID" dirty="0" smtClean="0"/>
              <a:t>Tahun 1962 Harry H. Hess dalam bukunya History of the Ocean Basin, mengemukakan hipotesisnya bahwa aliran konveksi di asthenosfer ada yang sampai ke permukaan bumi yaitu di Mid-Oceanic Ridge. </a:t>
            </a:r>
          </a:p>
          <a:p>
            <a:r>
              <a:rPr lang="id-ID" dirty="0" smtClean="0"/>
              <a:t>Di puncak Mid-Oceanic Ridge tersebut lava mengalir keluar kemudian menyebar ke kedua lereng pegunungan tersebut. </a:t>
            </a:r>
          </a:p>
          <a:p>
            <a:r>
              <a:rPr lang="id-ID" dirty="0" smtClean="0"/>
              <a:t>Ahli geologi dasar laut Amerika Serikat, Robert Dietz, kemudian mengembangkan hipotesis Hess. </a:t>
            </a:r>
          </a:p>
          <a:p>
            <a:r>
              <a:rPr lang="id-ID" dirty="0" smtClean="0"/>
              <a:t>Perkembangan penelitian topografi dasar laut membawa bukti-bukti baru mengenai terjadinya pergeseran dasar laut dari arah Mid-Oceanic Ridge ke kedua sisinya. </a:t>
            </a:r>
            <a:endParaRPr lang="id-ID" dirty="0"/>
          </a:p>
        </p:txBody>
      </p:sp>
      <p:sp>
        <p:nvSpPr>
          <p:cNvPr id="4" name="Oval 3">
            <a:hlinkClick r:id="rId2" action="ppaction://hlinksldjump"/>
          </p:cNvPr>
          <p:cNvSpPr/>
          <p:nvPr/>
        </p:nvSpPr>
        <p:spPr>
          <a:xfrm>
            <a:off x="357158" y="6000768"/>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id-ID" dirty="0" smtClean="0"/>
              <a:t>Kenyataan seperti itu juga terlihat oleh Ekspedisi Glomar Challenger pada tahun 1968.</a:t>
            </a:r>
          </a:p>
          <a:p>
            <a:r>
              <a:rPr lang="id-ID" dirty="0" smtClean="0"/>
              <a:t>Penyelidikan umur sedimen dasar laut juga mendukung hipotesis tersebut, dimana makin jauh dari Mid-Oceanic Ridge, makin tua umur batuan sediment. </a:t>
            </a:r>
          </a:p>
          <a:p>
            <a:r>
              <a:rPr lang="id-ID" dirty="0" smtClean="0"/>
              <a:t>Ini berarti ada pergeseran dasar laut dari arah Mid-Oceanic Ridge. </a:t>
            </a:r>
          </a:p>
          <a:p>
            <a:r>
              <a:rPr lang="id-ID" dirty="0" smtClean="0"/>
              <a:t>Beberapa dari Mid-Oceanic Ridge tersebut adalah : Mid-Atlantic Ridge, East Pasific Rise, Atlantic-Indian Ridge, Pasific-Antarctic Ridge. </a:t>
            </a:r>
            <a:endParaRPr lang="id-ID" dirty="0"/>
          </a:p>
        </p:txBody>
      </p:sp>
      <p:sp>
        <p:nvSpPr>
          <p:cNvPr id="4" name="Oval 3">
            <a:hlinkClick r:id="rId2" action="ppaction://hlinksldjump"/>
          </p:cNvPr>
          <p:cNvSpPr/>
          <p:nvPr/>
        </p:nvSpPr>
        <p:spPr>
          <a:xfrm>
            <a:off x="357158" y="6000768"/>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KERJA\KANJURUHAN\Geomorfologi Dasar\2011\MATERI\Pertemuan ke-4-5\1.jpg"/>
          <p:cNvPicPr>
            <a:picLocks noChangeAspect="1" noChangeArrowheads="1"/>
          </p:cNvPicPr>
          <p:nvPr/>
        </p:nvPicPr>
        <p:blipFill>
          <a:blip r:embed="rId2"/>
          <a:srcRect/>
          <a:stretch>
            <a:fillRect/>
          </a:stretch>
        </p:blipFill>
        <p:spPr bwMode="auto">
          <a:xfrm>
            <a:off x="0" y="990600"/>
            <a:ext cx="9144000" cy="5867400"/>
          </a:xfrm>
          <a:prstGeom prst="rect">
            <a:avLst/>
          </a:prstGeom>
          <a:noFill/>
          <a:ln w="9525">
            <a:noFill/>
            <a:miter lim="800000"/>
            <a:headEnd/>
            <a:tailEnd/>
          </a:ln>
        </p:spPr>
      </p:pic>
      <p:sp>
        <p:nvSpPr>
          <p:cNvPr id="3" name="Rectangle 2"/>
          <p:cNvSpPr/>
          <p:nvPr/>
        </p:nvSpPr>
        <p:spPr>
          <a:xfrm>
            <a:off x="609600" y="76200"/>
            <a:ext cx="8001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d-ID" sz="3600" dirty="0"/>
              <a:t>Bentuk Permukaan Bumi di Daratan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Effect transition="in" filter="diamond(in)">
                                      <p:cBhvr>
                                        <p:cTn id="12"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id-ID" dirty="0" smtClean="0"/>
              <a:t>Tahun 1967 ahli Geofisika Inggris, Dan Mc Kenzie dan Robert Parker menampilkan hipotesis baru yang menyempurnakan hipotesis-hipotesis sebelumnya seperti teori pergeseran benua, pemekaran lantai samudera (sea-floor spreading) dan teori konveksi (convection theory) menjadi satu kesatuan konsep yang sangat berharga dan diterima luas oleh kalangan geolog di seluruh dunia (Menard, 1974). </a:t>
            </a:r>
          </a:p>
          <a:p>
            <a:r>
              <a:rPr lang="id-ID" dirty="0" smtClean="0"/>
              <a:t>Teori tersebut dikenal sebagai Teori Tektonik Lempeng (Plate Tectonic Theory). </a:t>
            </a:r>
            <a:endParaRPr lang="id-ID" dirty="0"/>
          </a:p>
        </p:txBody>
      </p:sp>
      <p:sp>
        <p:nvSpPr>
          <p:cNvPr id="4" name="Oval 3">
            <a:hlinkClick r:id="rId2" action="ppaction://hlinksldjump"/>
          </p:cNvPr>
          <p:cNvSpPr/>
          <p:nvPr/>
        </p:nvSpPr>
        <p:spPr>
          <a:xfrm>
            <a:off x="357158" y="6000768"/>
            <a:ext cx="1000132"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pPr eaLnBrk="1" hangingPunct="1">
              <a:defRPr/>
            </a:pPr>
            <a:r>
              <a:rPr lang="en-US" sz="4000" dirty="0" smtClean="0">
                <a:hlinkClick r:id="rId2" action="ppaction://hlinkfile"/>
              </a:rPr>
              <a:t>TEORI TEKTONIK LEMPENG</a:t>
            </a:r>
            <a:br>
              <a:rPr lang="en-US" sz="4000" dirty="0" smtClean="0">
                <a:hlinkClick r:id="rId2" action="ppaction://hlinkfile"/>
              </a:rPr>
            </a:br>
            <a:r>
              <a:rPr lang="en-US" sz="4000" dirty="0" smtClean="0">
                <a:solidFill>
                  <a:schemeClr val="hlink"/>
                </a:solidFill>
                <a:hlinkClick r:id="rId2" action="ppaction://hlinkfile"/>
              </a:rPr>
              <a:t>(Plate Tectonic </a:t>
            </a:r>
            <a:r>
              <a:rPr lang="en-US" sz="4000" dirty="0" err="1" smtClean="0">
                <a:solidFill>
                  <a:schemeClr val="hlink"/>
                </a:solidFill>
                <a:hlinkClick r:id="rId2" action="ppaction://hlinkfile"/>
              </a:rPr>
              <a:t>Teory</a:t>
            </a:r>
            <a:r>
              <a:rPr lang="en-US" sz="4000" dirty="0" smtClean="0">
                <a:solidFill>
                  <a:schemeClr val="hlink"/>
                </a:solidFill>
                <a:hlinkClick r:id="rId2" action="ppaction://hlinkfile"/>
              </a:rPr>
              <a:t>)</a:t>
            </a:r>
          </a:p>
        </p:txBody>
      </p:sp>
      <p:sp>
        <p:nvSpPr>
          <p:cNvPr id="280579" name="Rectangle 3"/>
          <p:cNvSpPr>
            <a:spLocks noGrp="1" noChangeArrowheads="1"/>
          </p:cNvSpPr>
          <p:nvPr>
            <p:ph type="body" idx="1"/>
          </p:nvPr>
        </p:nvSpPr>
        <p:spPr>
          <a:xfrm>
            <a:off x="457200" y="2133600"/>
            <a:ext cx="8229600" cy="3962400"/>
          </a:xfrm>
        </p:spPr>
        <p:style>
          <a:lnRef idx="3">
            <a:schemeClr val="lt1"/>
          </a:lnRef>
          <a:fillRef idx="1">
            <a:schemeClr val="accent3"/>
          </a:fillRef>
          <a:effectRef idx="1">
            <a:schemeClr val="accent3"/>
          </a:effectRef>
          <a:fontRef idx="minor">
            <a:schemeClr val="lt1"/>
          </a:fontRef>
        </p:style>
        <p:txBody>
          <a:bodyPr>
            <a:normAutofit fontScale="85000" lnSpcReduction="20000"/>
          </a:bodyPr>
          <a:lstStyle/>
          <a:p>
            <a:pPr>
              <a:buNone/>
              <a:defRPr/>
            </a:pPr>
            <a:r>
              <a:rPr lang="en-US" dirty="0" smtClean="0">
                <a:sym typeface="Wingdings 2" pitchFamily="18" charset="2"/>
              </a:rPr>
              <a:t>  </a:t>
            </a:r>
            <a:r>
              <a:rPr lang="id-ID" dirty="0" smtClean="0">
                <a:solidFill>
                  <a:srgbClr val="FF0000"/>
                </a:solidFill>
              </a:rPr>
              <a:t>Lempeng litosfer adalah lapisan terluar bumi yang terdiri dari kerak bumi dan litosfer, mengapung di atas lapisan yang agak lunak yaitu astenosfer.</a:t>
            </a:r>
          </a:p>
          <a:p>
            <a:pPr>
              <a:buNone/>
              <a:defRPr/>
            </a:pPr>
            <a:r>
              <a:rPr lang="en-US" dirty="0" smtClean="0">
                <a:solidFill>
                  <a:srgbClr val="FF0000"/>
                </a:solidFill>
                <a:sym typeface="Wingdings 2" pitchFamily="18" charset="2"/>
              </a:rPr>
              <a:t> </a:t>
            </a:r>
            <a:r>
              <a:rPr lang="id-ID" dirty="0" smtClean="0">
                <a:solidFill>
                  <a:schemeClr val="tx1"/>
                </a:solidFill>
                <a:hlinkClick r:id="rId3" action="ppaction://hlinksldjump"/>
              </a:rPr>
              <a:t>Lempeng ini sangat mobil karena terpengaruh oleh arus konveksi yang terjadi di lapisan astenosfer. Akibat arus konveksi di astenosfer maka lempeng litosfer di atasnya terdorong sehingga akhirnya pecah menjadi beberapa bagian yaitu Lempeng Pasifik, Lempeng Amerika Utara, Lempeng Amerika Selatan, Lempeng Hindia dan Australia, Lempeng Afrika, Lempeng Eurasia dan Lempeng Antarktika.</a:t>
            </a:r>
            <a:r>
              <a:rPr lang="id-ID" dirty="0" smtClean="0">
                <a:solidFill>
                  <a:schemeClr val="tx1"/>
                </a:solidFill>
              </a:rPr>
              <a:t> </a:t>
            </a:r>
            <a:endParaRPr lang="id-ID" dirty="0" smtClean="0">
              <a:solidFill>
                <a:schemeClr val="tx1"/>
              </a:solidFill>
              <a:sym typeface="Wingdings 2" pitchFamily="18" charset="2"/>
            </a:endParaRPr>
          </a:p>
          <a:p>
            <a:pPr eaLnBrk="1" hangingPunct="1">
              <a:buFontTx/>
              <a:buNone/>
              <a:defRPr/>
            </a:pPr>
            <a:endParaRPr lang="en-US" dirty="0" smtClean="0">
              <a:solidFill>
                <a:schemeClr val="tx1"/>
              </a:solidFill>
              <a:sym typeface="Wingdings 2" pitchFamily="18" charset="2"/>
            </a:endParaRPr>
          </a:p>
        </p:txBody>
      </p:sp>
      <p:sp>
        <p:nvSpPr>
          <p:cNvPr id="4" name="Oval 3">
            <a:hlinkClick r:id="rId4" action="ppaction://hlinksldjump"/>
          </p:cNvPr>
          <p:cNvSpPr/>
          <p:nvPr/>
        </p:nvSpPr>
        <p:spPr>
          <a:xfrm>
            <a:off x="357158" y="6000768"/>
            <a:ext cx="785818" cy="857232"/>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
        <p:nvSpPr>
          <p:cNvPr id="5" name="Isosceles Triangle 4">
            <a:hlinkClick r:id="rId5" action="ppaction://hlinkfile"/>
          </p:cNvPr>
          <p:cNvSpPr/>
          <p:nvPr/>
        </p:nvSpPr>
        <p:spPr>
          <a:xfrm>
            <a:off x="857224" y="1500174"/>
            <a:ext cx="642942" cy="57150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80578"/>
                                        </p:tgtEl>
                                        <p:attrNameLst>
                                          <p:attrName>style.visibility</p:attrName>
                                        </p:attrNameLst>
                                      </p:cBhvr>
                                      <p:to>
                                        <p:strVal val="visible"/>
                                      </p:to>
                                    </p:set>
                                    <p:animEffect transition="in" filter="diamond(in)">
                                      <p:cBhvr>
                                        <p:cTn id="7" dur="2000"/>
                                        <p:tgtEl>
                                          <p:spTgt spid="28057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80579">
                                            <p:bg/>
                                          </p:spTgt>
                                        </p:tgtEl>
                                        <p:attrNameLst>
                                          <p:attrName>style.visibility</p:attrName>
                                        </p:attrNameLst>
                                      </p:cBhvr>
                                      <p:to>
                                        <p:strVal val="visible"/>
                                      </p:to>
                                    </p:set>
                                    <p:animEffect transition="in" filter="diamond(in)">
                                      <p:cBhvr>
                                        <p:cTn id="12" dur="2000"/>
                                        <p:tgtEl>
                                          <p:spTgt spid="280579">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280579">
                                            <p:txEl>
                                              <p:pRg st="0" end="0"/>
                                            </p:txEl>
                                          </p:spTgt>
                                        </p:tgtEl>
                                        <p:attrNameLst>
                                          <p:attrName>style.visibility</p:attrName>
                                        </p:attrNameLst>
                                      </p:cBhvr>
                                      <p:to>
                                        <p:strVal val="visible"/>
                                      </p:to>
                                    </p:set>
                                    <p:animEffect transition="in" filter="diamond(in)">
                                      <p:cBhvr>
                                        <p:cTn id="17" dur="2000"/>
                                        <p:tgtEl>
                                          <p:spTgt spid="28057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80579">
                                            <p:txEl>
                                              <p:pRg st="1" end="1"/>
                                            </p:txEl>
                                          </p:spTgt>
                                        </p:tgtEl>
                                        <p:attrNameLst>
                                          <p:attrName>style.visibility</p:attrName>
                                        </p:attrNameLst>
                                      </p:cBhvr>
                                      <p:to>
                                        <p:strVal val="visible"/>
                                      </p:to>
                                    </p:set>
                                    <p:animEffect transition="in" filter="diamond(in)">
                                      <p:cBhvr>
                                        <p:cTn id="22" dur="2000"/>
                                        <p:tgtEl>
                                          <p:spTgt spid="280579">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amond(in)">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animBg="1"/>
      <p:bldP spid="280579" grpId="0" build="p" animBg="1"/>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body" sz="half" idx="1"/>
          </p:nvPr>
        </p:nvSpPr>
        <p:spPr>
          <a:xfrm>
            <a:off x="571472" y="838200"/>
            <a:ext cx="8343928" cy="876288"/>
          </a:xfrm>
          <a:noFill/>
        </p:spPr>
        <p:txBody>
          <a:bodyPr lIns="91423" tIns="45712" rIns="91423" bIns="45712"/>
          <a:lstStyle/>
          <a:p>
            <a:pPr marL="0" indent="0">
              <a:lnSpc>
                <a:spcPct val="80000"/>
              </a:lnSpc>
              <a:buFontTx/>
              <a:buNone/>
            </a:pPr>
            <a:r>
              <a:rPr lang="en-US" sz="1600" b="1" dirty="0" err="1" smtClean="0">
                <a:latin typeface="Tahoma" pitchFamily="34" charset="0"/>
                <a:hlinkClick r:id="rId2" action="ppaction://hlinkfile"/>
              </a:rPr>
              <a:t>Kerak</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bumi</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kita</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terdiri</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dari</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lempeng</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benua</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dan</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lempeng</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samudera</a:t>
            </a:r>
            <a:r>
              <a:rPr lang="en-US" sz="1600" b="1" dirty="0" smtClean="0">
                <a:latin typeface="Tahoma" pitchFamily="34" charset="0"/>
                <a:hlinkClick r:id="rId2" action="ppaction://hlinkfile"/>
              </a:rPr>
              <a:t>,</a:t>
            </a:r>
          </a:p>
          <a:p>
            <a:pPr marL="0" indent="0">
              <a:lnSpc>
                <a:spcPct val="80000"/>
              </a:lnSpc>
              <a:buFontTx/>
              <a:buNone/>
            </a:pPr>
            <a:r>
              <a:rPr lang="en-US" sz="1600" b="1" dirty="0" smtClean="0">
                <a:latin typeface="Tahoma" pitchFamily="34" charset="0"/>
                <a:hlinkClick r:id="rId2" action="ppaction://hlinkfile"/>
              </a:rPr>
              <a:t>yang </a:t>
            </a:r>
            <a:r>
              <a:rPr lang="en-US" sz="1600" b="1" dirty="0" err="1" smtClean="0">
                <a:latin typeface="Tahoma" pitchFamily="34" charset="0"/>
                <a:hlinkClick r:id="rId2" action="ppaction://hlinkfile"/>
              </a:rPr>
              <a:t>tersusun</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seperti</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sebuah</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permainan</a:t>
            </a:r>
            <a:r>
              <a:rPr lang="en-US" sz="1600" b="1" dirty="0" smtClean="0">
                <a:latin typeface="Tahoma" pitchFamily="34" charset="0"/>
                <a:hlinkClick r:id="rId2" action="ppaction://hlinkfile"/>
              </a:rPr>
              <a:t> </a:t>
            </a:r>
            <a:r>
              <a:rPr lang="en-US" sz="1600" b="1" u="sng" dirty="0" smtClean="0">
                <a:latin typeface="Tahoma" pitchFamily="34" charset="0"/>
                <a:hlinkClick r:id="rId2" action="ppaction://hlinkfile"/>
              </a:rPr>
              <a:t>puzzle</a:t>
            </a:r>
            <a:r>
              <a:rPr lang="en-US" sz="1600" b="1" dirty="0" smtClean="0">
                <a:latin typeface="Tahoma" pitchFamily="34" charset="0"/>
                <a:hlinkClick r:id="rId2" action="ppaction://hlinkfile"/>
              </a:rPr>
              <a:t> </a:t>
            </a:r>
            <a:r>
              <a:rPr lang="en-US" sz="1600" b="1" dirty="0" err="1" smtClean="0">
                <a:latin typeface="Tahoma" pitchFamily="34" charset="0"/>
                <a:hlinkClick r:id="rId2" action="ppaction://hlinkfile"/>
              </a:rPr>
              <a:t>raksasa</a:t>
            </a:r>
            <a:r>
              <a:rPr lang="id-ID" sz="1600" b="1" dirty="0" smtClean="0">
                <a:latin typeface="Tahoma" pitchFamily="34" charset="0"/>
                <a:hlinkClick r:id="rId2" action="ppaction://hlinkfile"/>
              </a:rPr>
              <a:t>.</a:t>
            </a:r>
            <a:endParaRPr lang="en-US" sz="1600" b="1" dirty="0" smtClean="0">
              <a:latin typeface="Tahoma" pitchFamily="34" charset="0"/>
            </a:endParaRPr>
          </a:p>
        </p:txBody>
      </p:sp>
      <p:sp>
        <p:nvSpPr>
          <p:cNvPr id="97289" name="Rectangle 9"/>
          <p:cNvSpPr>
            <a:spLocks noChangeArrowheads="1"/>
          </p:cNvSpPr>
          <p:nvPr/>
        </p:nvSpPr>
        <p:spPr bwMode="auto">
          <a:xfrm>
            <a:off x="288925" y="76200"/>
            <a:ext cx="5711835" cy="825500"/>
          </a:xfrm>
          <a:prstGeom prst="rect">
            <a:avLst/>
          </a:prstGeom>
          <a:noFill/>
          <a:ln w="9525">
            <a:noFill/>
            <a:miter lim="800000"/>
            <a:headEnd/>
            <a:tailEnd/>
          </a:ln>
          <a:effectLst>
            <a:outerShdw dist="53882" dir="8100000" algn="ctr" rotWithShape="0">
              <a:srgbClr val="0000FF">
                <a:alpha val="50000"/>
              </a:srgbClr>
            </a:outerShdw>
          </a:effectLst>
        </p:spPr>
        <p:txBody>
          <a:bodyPr lIns="91436" tIns="45718" rIns="91436" bIns="45718" anchor="ctr"/>
          <a:lstStyle/>
          <a:p>
            <a:pPr algn="l">
              <a:defRPr/>
            </a:pPr>
            <a:r>
              <a:rPr lang="en-US" sz="4000" dirty="0" err="1">
                <a:solidFill>
                  <a:srgbClr val="FFFF00"/>
                </a:solidFill>
                <a:effectLst>
                  <a:outerShdw blurRad="38100" dist="38100" dir="2700000" algn="tl">
                    <a:srgbClr val="000000"/>
                  </a:outerShdw>
                </a:effectLst>
                <a:latin typeface="Cooper Black" pitchFamily="18" charset="0"/>
              </a:rPr>
              <a:t>Susunan</a:t>
            </a:r>
            <a:r>
              <a:rPr lang="en-US" sz="4000" dirty="0">
                <a:solidFill>
                  <a:srgbClr val="FFFF00"/>
                </a:solidFill>
                <a:effectLst>
                  <a:outerShdw blurRad="38100" dist="38100" dir="2700000" algn="tl">
                    <a:srgbClr val="000000"/>
                  </a:outerShdw>
                </a:effectLst>
                <a:latin typeface="Cooper Black" pitchFamily="18" charset="0"/>
              </a:rPr>
              <a:t> </a:t>
            </a:r>
            <a:r>
              <a:rPr lang="en-US" sz="4000" dirty="0" err="1">
                <a:solidFill>
                  <a:srgbClr val="FFFF00"/>
                </a:solidFill>
                <a:effectLst>
                  <a:outerShdw blurRad="38100" dist="38100" dir="2700000" algn="tl">
                    <a:srgbClr val="000000"/>
                  </a:outerShdw>
                </a:effectLst>
                <a:latin typeface="Cooper Black" pitchFamily="18" charset="0"/>
              </a:rPr>
              <a:t>Kerak</a:t>
            </a:r>
            <a:r>
              <a:rPr lang="en-US" sz="4000" dirty="0">
                <a:solidFill>
                  <a:srgbClr val="FFFF00"/>
                </a:solidFill>
                <a:effectLst>
                  <a:outerShdw blurRad="38100" dist="38100" dir="2700000" algn="tl">
                    <a:srgbClr val="000000"/>
                  </a:outerShdw>
                </a:effectLst>
                <a:latin typeface="Cooper Black" pitchFamily="18" charset="0"/>
              </a:rPr>
              <a:t> </a:t>
            </a:r>
            <a:r>
              <a:rPr lang="en-US" sz="4000" dirty="0" err="1" smtClean="0">
                <a:solidFill>
                  <a:srgbClr val="FFFF00"/>
                </a:solidFill>
                <a:effectLst>
                  <a:outerShdw blurRad="38100" dist="38100" dir="2700000" algn="tl">
                    <a:srgbClr val="000000"/>
                  </a:outerShdw>
                </a:effectLst>
                <a:latin typeface="Cooper Black" pitchFamily="18" charset="0"/>
              </a:rPr>
              <a:t>Bumi</a:t>
            </a:r>
            <a:endParaRPr lang="en-US" sz="4000" dirty="0">
              <a:solidFill>
                <a:srgbClr val="FFFF00"/>
              </a:solidFill>
              <a:effectLst>
                <a:outerShdw blurRad="38100" dist="38100" dir="2700000" algn="tl">
                  <a:srgbClr val="000000"/>
                </a:outerShdw>
              </a:effectLst>
              <a:latin typeface="Cooper Black" pitchFamily="18" charset="0"/>
            </a:endParaRPr>
          </a:p>
        </p:txBody>
      </p:sp>
      <p:pic>
        <p:nvPicPr>
          <p:cNvPr id="3074" name="Picture 2" descr="D:\350px-plates_tect2_id-svg.png"/>
          <p:cNvPicPr>
            <a:picLocks noChangeAspect="1" noChangeArrowheads="1"/>
          </p:cNvPicPr>
          <p:nvPr/>
        </p:nvPicPr>
        <p:blipFill>
          <a:blip r:embed="rId3"/>
          <a:srcRect/>
          <a:stretch>
            <a:fillRect/>
          </a:stretch>
        </p:blipFill>
        <p:spPr bwMode="auto">
          <a:xfrm>
            <a:off x="714348" y="1292596"/>
            <a:ext cx="7786742" cy="585118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7289"/>
                                        </p:tgtEl>
                                        <p:attrNameLst>
                                          <p:attrName>style.visibility</p:attrName>
                                        </p:attrNameLst>
                                      </p:cBhvr>
                                      <p:to>
                                        <p:strVal val="visible"/>
                                      </p:to>
                                    </p:set>
                                    <p:animEffect transition="in" filter="diamond(in)">
                                      <p:cBhvr>
                                        <p:cTn id="7" dur="2000"/>
                                        <p:tgtEl>
                                          <p:spTgt spid="9728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434">
                                            <p:txEl>
                                              <p:pRg st="0" end="0"/>
                                            </p:txEl>
                                          </p:spTgt>
                                        </p:tgtEl>
                                        <p:attrNameLst>
                                          <p:attrName>style.visibility</p:attrName>
                                        </p:attrNameLst>
                                      </p:cBhvr>
                                      <p:to>
                                        <p:strVal val="visible"/>
                                      </p:to>
                                    </p:set>
                                    <p:animEffect transition="in" filter="diamond(in)">
                                      <p:cBhvr>
                                        <p:cTn id="12" dur="2000"/>
                                        <p:tgtEl>
                                          <p:spTgt spid="184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8434">
                                            <p:txEl>
                                              <p:pRg st="1" end="1"/>
                                            </p:txEl>
                                          </p:spTgt>
                                        </p:tgtEl>
                                        <p:attrNameLst>
                                          <p:attrName>style.visibility</p:attrName>
                                        </p:attrNameLst>
                                      </p:cBhvr>
                                      <p:to>
                                        <p:strVal val="visible"/>
                                      </p:to>
                                    </p:set>
                                    <p:animEffect transition="in" filter="diamond(in)">
                                      <p:cBhvr>
                                        <p:cTn id="17" dur="2000"/>
                                        <p:tgtEl>
                                          <p:spTgt spid="1843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diamond(in)">
                                      <p:cBhvr>
                                        <p:cTn id="22"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P spid="9728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dk_encyc_Bumi_1.JPG"/>
          <p:cNvPicPr>
            <a:picLocks noGrp="1" noChangeAspect="1" noChangeArrowheads="1"/>
          </p:cNvPicPr>
          <p:nvPr>
            <p:ph/>
          </p:nvPr>
        </p:nvPicPr>
        <p:blipFill>
          <a:blip r:embed="rId2"/>
          <a:srcRect/>
          <a:stretch>
            <a:fillRect/>
          </a:stretch>
        </p:blipFill>
        <p:spPr bwMode="auto">
          <a:xfrm>
            <a:off x="571472" y="367235"/>
            <a:ext cx="8143932" cy="6490765"/>
          </a:xfrm>
          <a:prstGeom prst="rect">
            <a:avLst/>
          </a:prstGeom>
          <a:noFill/>
        </p:spPr>
      </p:pic>
      <p:sp>
        <p:nvSpPr>
          <p:cNvPr id="3" name="Oval 2">
            <a:hlinkClick r:id="rId3" action="ppaction://hlinksldjump"/>
          </p:cNvPr>
          <p:cNvSpPr/>
          <p:nvPr/>
        </p:nvSpPr>
        <p:spPr>
          <a:xfrm>
            <a:off x="0" y="5929330"/>
            <a:ext cx="642910" cy="5715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Text Box 6"/>
          <p:cNvSpPr txBox="1">
            <a:spLocks noChangeArrowheads="1"/>
          </p:cNvSpPr>
          <p:nvPr/>
        </p:nvSpPr>
        <p:spPr bwMode="auto">
          <a:xfrm>
            <a:off x="2133600" y="5410200"/>
            <a:ext cx="838200" cy="366713"/>
          </a:xfrm>
          <a:prstGeom prst="rect">
            <a:avLst/>
          </a:prstGeom>
          <a:noFill/>
          <a:ln w="9525">
            <a:noFill/>
            <a:miter lim="800000"/>
            <a:headEnd/>
            <a:tailEnd/>
          </a:ln>
        </p:spPr>
        <p:txBody>
          <a:bodyPr>
            <a:spAutoFit/>
          </a:bodyPr>
          <a:lstStyle/>
          <a:p>
            <a:pPr>
              <a:spcBef>
                <a:spcPct val="50000"/>
              </a:spcBef>
            </a:pPr>
            <a:endParaRPr lang="id-ID"/>
          </a:p>
        </p:txBody>
      </p:sp>
      <p:pic>
        <p:nvPicPr>
          <p:cNvPr id="2050" name="Picture 2" descr="D:\batas lempeng.png"/>
          <p:cNvPicPr>
            <a:picLocks noGrp="1" noChangeAspect="1" noChangeArrowheads="1"/>
          </p:cNvPicPr>
          <p:nvPr>
            <p:ph/>
          </p:nvPr>
        </p:nvPicPr>
        <p:blipFill>
          <a:blip r:embed="rId2"/>
          <a:srcRect/>
          <a:stretch>
            <a:fillRect/>
          </a:stretch>
        </p:blipFill>
        <p:spPr bwMode="auto">
          <a:xfrm>
            <a:off x="71406" y="1803089"/>
            <a:ext cx="8990846" cy="4983497"/>
          </a:xfrm>
          <a:prstGeom prst="rect">
            <a:avLst/>
          </a:prstGeom>
          <a:noFill/>
        </p:spPr>
      </p:pic>
      <p:sp>
        <p:nvSpPr>
          <p:cNvPr id="6" name="Rectangle 3"/>
          <p:cNvSpPr txBox="1">
            <a:spLocks noChangeArrowheads="1"/>
          </p:cNvSpPr>
          <p:nvPr/>
        </p:nvSpPr>
        <p:spPr>
          <a:xfrm>
            <a:off x="0" y="52382"/>
            <a:ext cx="9144000" cy="2162172"/>
          </a:xfrm>
          <a:prstGeom prst="rect">
            <a:avLst/>
          </a:prstGeom>
        </p:spPr>
        <p:txBody>
          <a:bodyPr>
            <a:normAutofit fontScale="92500" lnSpcReduction="20000"/>
          </a:bodyPr>
          <a:lstStyle/>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Masing-masing</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lempeng</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itu</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bergerak</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dengan</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kecepatan</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6 cm/</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tahun</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(1 – 13 cm)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kearah</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tertentu</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sehingga</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perbatasan</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lempeng</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itu</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dapat</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sym typeface="Wingdings" pitchFamily="2" charset="2"/>
              </a:rPr>
              <a:t>dibedakan</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p>
          <a:p>
            <a:pPr marL="609600" lvl="0" indent="-609600">
              <a:spcBef>
                <a:spcPct val="20000"/>
              </a:spcBef>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1</a:t>
            </a:r>
            <a:r>
              <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a:t>
            </a:r>
            <a:r>
              <a:rPr lang="en-US" sz="2400" dirty="0" smtClean="0">
                <a:sym typeface="Wingdings" pitchFamily="2" charset="2"/>
              </a:rPr>
              <a:t> </a:t>
            </a:r>
            <a:r>
              <a:rPr lang="en-US" sz="2400" dirty="0" smtClean="0">
                <a:sym typeface="Wingdings" pitchFamily="2" charset="2"/>
                <a:hlinkClick r:id="rId3" action="ppaction://hlinksldjump"/>
              </a:rPr>
              <a:t>Convergent boundaries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609600" lvl="0" indent="-609600">
              <a:spcBef>
                <a:spcPct val="20000"/>
              </a:spcBef>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2</a:t>
            </a:r>
            <a:r>
              <a:rPr lang="en-US" sz="2400" dirty="0" smtClean="0">
                <a:sym typeface="Wingdings" pitchFamily="2" charset="2"/>
              </a:rPr>
              <a:t>. </a:t>
            </a:r>
            <a:r>
              <a:rPr lang="en-US" sz="2400" dirty="0" smtClean="0">
                <a:sym typeface="Wingdings" pitchFamily="2" charset="2"/>
                <a:hlinkClick r:id="rId4" action="ppaction://hlinksldjump"/>
              </a:rPr>
              <a:t>Divergent Boundaries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endParaRP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3. </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hlinkClick r:id="rId5" action="ppaction://hlinksldjump"/>
              </a:rPr>
              <a:t>Shear</a:t>
            </a:r>
            <a:r>
              <a:rPr kumimoji="0" lang="id-ID"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hlinkClick r:id="rId5" action="ppaction://hlinksldjump"/>
              </a:rPr>
              <a:t>/Transform</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hlinkClick r:id="rId5" action="ppaction://hlinksldjump"/>
              </a:rPr>
              <a:t> Boundaries</a:t>
            </a: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p>
          <a:p>
            <a:pPr marL="609600" marR="0" lvl="0" indent="-60960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sym typeface="Wingdings" pitchFamily="2" charset="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diamond(in)">
                                      <p:cBhvr>
                                        <p:cTn id="12"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1.gif"/>
          <p:cNvPicPr>
            <a:picLocks noGrp="1"/>
          </p:cNvPicPr>
          <p:nvPr>
            <p:ph/>
          </p:nvPr>
        </p:nvPicPr>
        <p:blipFill>
          <a:blip r:embed="rId2"/>
          <a:srcRect/>
          <a:stretch>
            <a:fillRect/>
          </a:stretch>
        </p:blipFill>
        <p:spPr bwMode="auto">
          <a:xfrm>
            <a:off x="357158" y="1071546"/>
            <a:ext cx="8429684" cy="55007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tektoniklempeng.jpg"/>
          <p:cNvPicPr>
            <a:picLocks noGrp="1" noChangeAspect="1" noChangeArrowheads="1"/>
          </p:cNvPicPr>
          <p:nvPr>
            <p:ph idx="1"/>
          </p:nvPr>
        </p:nvPicPr>
        <p:blipFill>
          <a:blip r:embed="rId2"/>
          <a:srcRect/>
          <a:stretch>
            <a:fillRect/>
          </a:stretch>
        </p:blipFill>
        <p:spPr bwMode="auto">
          <a:xfrm>
            <a:off x="0" y="1071546"/>
            <a:ext cx="9143999" cy="560151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subduksi1.jpg"/>
          <p:cNvPicPr>
            <a:picLocks noGrp="1" noChangeAspect="1" noChangeArrowheads="1"/>
          </p:cNvPicPr>
          <p:nvPr>
            <p:ph/>
          </p:nvPr>
        </p:nvPicPr>
        <p:blipFill>
          <a:blip r:embed="rId2"/>
          <a:srcRect/>
          <a:stretch>
            <a:fillRect/>
          </a:stretch>
        </p:blipFill>
        <p:spPr bwMode="auto">
          <a:xfrm>
            <a:off x="117361" y="894556"/>
            <a:ext cx="8740919" cy="5989148"/>
          </a:xfrm>
          <a:prstGeom prst="rect">
            <a:avLst/>
          </a:prstGeom>
          <a:noFill/>
        </p:spPr>
      </p:pic>
      <p:sp>
        <p:nvSpPr>
          <p:cNvPr id="3" name="Oval 2"/>
          <p:cNvSpPr/>
          <p:nvPr/>
        </p:nvSpPr>
        <p:spPr>
          <a:xfrm>
            <a:off x="2571736" y="0"/>
            <a:ext cx="3929090" cy="7857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ym typeface="Wingdings" pitchFamily="2" charset="2"/>
                <a:hlinkClick r:id="rId3" action="ppaction://hlinkfile"/>
              </a:rPr>
              <a:t>Convergent boundaries</a:t>
            </a:r>
            <a:endParaRPr lang="id-ID" dirty="0"/>
          </a:p>
        </p:txBody>
      </p:sp>
      <p:sp>
        <p:nvSpPr>
          <p:cNvPr id="4" name="Oval 3">
            <a:hlinkClick r:id="rId4" action="ppaction://hlinksldjump"/>
          </p:cNvPr>
          <p:cNvSpPr/>
          <p:nvPr/>
        </p:nvSpPr>
        <p:spPr>
          <a:xfrm>
            <a:off x="285720" y="5857892"/>
            <a:ext cx="714380" cy="64294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098"/>
                                        </p:tgtEl>
                                        <p:attrNameLst>
                                          <p:attrName>style.visibility</p:attrName>
                                        </p:attrNameLst>
                                      </p:cBhvr>
                                      <p:to>
                                        <p:strVal val="visible"/>
                                      </p:to>
                                    </p:set>
                                    <p:animEffect transition="in" filter="diamond(in)">
                                      <p:cBhvr>
                                        <p:cTn id="12" dur="2000"/>
                                        <p:tgtEl>
                                          <p:spTgt spid="409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ym typeface="Wingdings" pitchFamily="2" charset="2"/>
                <a:hlinkClick r:id="rId2" action="ppaction://hlinkfile"/>
              </a:rPr>
              <a:t>Divergent Boundaries</a:t>
            </a:r>
            <a:endParaRPr lang="id-ID" dirty="0"/>
          </a:p>
        </p:txBody>
      </p:sp>
      <p:pic>
        <p:nvPicPr>
          <p:cNvPr id="6146" name="Picture 2" descr="D:\obj50-1.jpg"/>
          <p:cNvPicPr>
            <a:picLocks noGrp="1" noChangeAspect="1" noChangeArrowheads="1"/>
          </p:cNvPicPr>
          <p:nvPr>
            <p:ph idx="1"/>
          </p:nvPr>
        </p:nvPicPr>
        <p:blipFill>
          <a:blip r:embed="rId3"/>
          <a:srcRect/>
          <a:stretch>
            <a:fillRect/>
          </a:stretch>
        </p:blipFill>
        <p:spPr bwMode="auto">
          <a:xfrm>
            <a:off x="1214414" y="2071678"/>
            <a:ext cx="6929486" cy="4318375"/>
          </a:xfrm>
          <a:prstGeom prst="rect">
            <a:avLst/>
          </a:prstGeom>
          <a:noFill/>
        </p:spPr>
      </p:pic>
      <p:sp>
        <p:nvSpPr>
          <p:cNvPr id="4" name="Oval 3">
            <a:hlinkClick r:id="rId4" action="ppaction://hlinksldjump"/>
          </p:cNvPr>
          <p:cNvSpPr/>
          <p:nvPr/>
        </p:nvSpPr>
        <p:spPr>
          <a:xfrm>
            <a:off x="285720" y="5857892"/>
            <a:ext cx="714380" cy="64294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46"/>
                                        </p:tgtEl>
                                        <p:attrNameLst>
                                          <p:attrName>style.visibility</p:attrName>
                                        </p:attrNameLst>
                                      </p:cBhvr>
                                      <p:to>
                                        <p:strVal val="visible"/>
                                      </p:to>
                                    </p:set>
                                    <p:animEffect transition="in" filter="diamond(in)">
                                      <p:cBhvr>
                                        <p:cTn id="12" dur="2000"/>
                                        <p:tgtEl>
                                          <p:spTgt spid="614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400684" cy="1143000"/>
          </a:xfrm>
        </p:spPr>
        <p:txBody>
          <a:bodyPr>
            <a:normAutofit fontScale="90000"/>
          </a:bodyPr>
          <a:lstStyle/>
          <a:p>
            <a:r>
              <a:rPr lang="en-US" dirty="0" smtClean="0">
                <a:sym typeface="Wingdings" pitchFamily="2" charset="2"/>
                <a:hlinkClick r:id="rId2" action="ppaction://hlinkfile"/>
              </a:rPr>
              <a:t>Shear</a:t>
            </a:r>
            <a:r>
              <a:rPr lang="id-ID" dirty="0" smtClean="0">
                <a:sym typeface="Wingdings" pitchFamily="2" charset="2"/>
                <a:hlinkClick r:id="rId2" action="ppaction://hlinkfile"/>
              </a:rPr>
              <a:t>/Transform</a:t>
            </a:r>
            <a:r>
              <a:rPr lang="en-US" dirty="0" smtClean="0">
                <a:sym typeface="Wingdings" pitchFamily="2" charset="2"/>
                <a:hlinkClick r:id="rId2" action="ppaction://hlinkfile"/>
              </a:rPr>
              <a:t> Boundaries</a:t>
            </a:r>
            <a:endParaRPr lang="id-ID" dirty="0"/>
          </a:p>
        </p:txBody>
      </p:sp>
      <p:pic>
        <p:nvPicPr>
          <p:cNvPr id="7170" name="Picture 2" descr="D:\transform.jpg"/>
          <p:cNvPicPr>
            <a:picLocks noGrp="1" noChangeAspect="1" noChangeArrowheads="1"/>
          </p:cNvPicPr>
          <p:nvPr>
            <p:ph idx="1"/>
          </p:nvPr>
        </p:nvPicPr>
        <p:blipFill>
          <a:blip r:embed="rId3"/>
          <a:srcRect/>
          <a:stretch>
            <a:fillRect/>
          </a:stretch>
        </p:blipFill>
        <p:spPr bwMode="auto">
          <a:xfrm>
            <a:off x="207017" y="3571875"/>
            <a:ext cx="6198199" cy="3071835"/>
          </a:xfrm>
          <a:prstGeom prst="rect">
            <a:avLst/>
          </a:prstGeom>
          <a:noFill/>
        </p:spPr>
      </p:pic>
      <p:pic>
        <p:nvPicPr>
          <p:cNvPr id="7171" name="Picture 3" descr="D:\Transformfaults.gif"/>
          <p:cNvPicPr>
            <a:picLocks noChangeAspect="1" noChangeArrowheads="1"/>
          </p:cNvPicPr>
          <p:nvPr/>
        </p:nvPicPr>
        <p:blipFill>
          <a:blip r:embed="rId4"/>
          <a:srcRect/>
          <a:stretch>
            <a:fillRect/>
          </a:stretch>
        </p:blipFill>
        <p:spPr bwMode="auto">
          <a:xfrm>
            <a:off x="5780724" y="214290"/>
            <a:ext cx="3220432" cy="4357718"/>
          </a:xfrm>
          <a:prstGeom prst="rect">
            <a:avLst/>
          </a:prstGeom>
          <a:noFill/>
        </p:spPr>
      </p:pic>
      <p:sp>
        <p:nvSpPr>
          <p:cNvPr id="5" name="Oval 4">
            <a:hlinkClick r:id="rId5" action="ppaction://hlinksldjump"/>
          </p:cNvPr>
          <p:cNvSpPr/>
          <p:nvPr/>
        </p:nvSpPr>
        <p:spPr>
          <a:xfrm>
            <a:off x="142844" y="5929330"/>
            <a:ext cx="714380" cy="642942"/>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Effect transition="in" filter="diamond(in)">
                                      <p:cBhvr>
                                        <p:cTn id="12" dur="2000"/>
                                        <p:tgtEl>
                                          <p:spTgt spid="717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171"/>
                                        </p:tgtEl>
                                        <p:attrNameLst>
                                          <p:attrName>style.visibility</p:attrName>
                                        </p:attrNameLst>
                                      </p:cBhvr>
                                      <p:to>
                                        <p:strVal val="visible"/>
                                      </p:to>
                                    </p:set>
                                    <p:animEffect transition="in" filter="diamond(in)">
                                      <p:cBhvr>
                                        <p:cTn id="17" dur="2000"/>
                                        <p:tgtEl>
                                          <p:spTgt spid="717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a:ln>
            <a:solidFill>
              <a:srgbClr val="00B0F0"/>
            </a:solidFill>
          </a:ln>
        </p:spPr>
        <p:txBody>
          <a:bodyPr>
            <a:normAutofit fontScale="90000"/>
          </a:bodyPr>
          <a:lstStyle/>
          <a:p>
            <a:pPr algn="ctr" eaLnBrk="1" fontAlgn="auto" hangingPunct="1">
              <a:spcAft>
                <a:spcPts val="0"/>
              </a:spcAft>
              <a:defRPr/>
            </a:pPr>
            <a:r>
              <a:rPr lang="id-ID" dirty="0" smtClean="0"/>
              <a:t>Bentuk Permukaan Bumi di Lautan</a:t>
            </a:r>
            <a:endParaRPr lang="id-ID" dirty="0"/>
          </a:p>
        </p:txBody>
      </p:sp>
      <p:pic>
        <p:nvPicPr>
          <p:cNvPr id="10243" name="Picture 2" descr="D:\KERJA\KANJURUHAN\Geomorfologi Dasar\2011\MATERI\Pertemuan ke-4-5\bentuk dasar laut 1.jpg"/>
          <p:cNvPicPr>
            <a:picLocks noGrp="1" noChangeAspect="1" noChangeArrowheads="1"/>
          </p:cNvPicPr>
          <p:nvPr>
            <p:ph idx="1"/>
          </p:nvPr>
        </p:nvPicPr>
        <p:blipFill>
          <a:blip r:embed="rId2"/>
          <a:srcRect/>
          <a:stretch>
            <a:fillRect/>
          </a:stretch>
        </p:blipFill>
        <p:spPr>
          <a:xfrm>
            <a:off x="228600" y="1828800"/>
            <a:ext cx="8382000" cy="4648200"/>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243"/>
                                        </p:tgtEl>
                                        <p:attrNameLst>
                                          <p:attrName>style.visibility</p:attrName>
                                        </p:attrNameLst>
                                      </p:cBhvr>
                                      <p:to>
                                        <p:strVal val="visible"/>
                                      </p:to>
                                    </p:set>
                                    <p:animEffect transition="in" filter="diamond(in)">
                                      <p:cBhvr>
                                        <p:cTn id="12" dur="2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D:\KERJA\KANJURUHAN\Geomorfologi Dasar\2011\MATERI\Pertemuan ke-4-5\bentuk dasar laut 2.jpg"/>
          <p:cNvPicPr>
            <a:picLocks noGrp="1" noChangeAspect="1" noChangeArrowheads="1"/>
          </p:cNvPicPr>
          <p:nvPr>
            <p:ph idx="1"/>
          </p:nvPr>
        </p:nvPicPr>
        <p:blipFill>
          <a:blip r:embed="rId2"/>
          <a:srcRect/>
          <a:stretch>
            <a:fillRect/>
          </a:stretch>
        </p:blipFill>
        <p:spPr>
          <a:xfrm>
            <a:off x="142844" y="990600"/>
            <a:ext cx="8818563" cy="5486400"/>
          </a:xfrm>
          <a:noFill/>
        </p:spPr>
      </p:pic>
      <p:sp>
        <p:nvSpPr>
          <p:cNvPr id="3" name="Oval 2">
            <a:hlinkClick r:id="rId3" action="ppaction://hlinksldjump"/>
          </p:cNvPr>
          <p:cNvSpPr/>
          <p:nvPr/>
        </p:nvSpPr>
        <p:spPr>
          <a:xfrm>
            <a:off x="357158" y="6000768"/>
            <a:ext cx="928694" cy="714356"/>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diamond(in)">
                                      <p:cBhvr>
                                        <p:cTn id="7" dur="2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0298" y="5214950"/>
            <a:ext cx="4357718"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Variasi bentuk Permukaan  </a:t>
            </a:r>
            <a:r>
              <a:rPr lang="id-ID" sz="2800" dirty="0" smtClean="0">
                <a:hlinkClick r:id="rId2" action="ppaction://hlinksldjump"/>
              </a:rPr>
              <a:t>Bumi</a:t>
            </a:r>
            <a:endParaRPr lang="id-ID" sz="2800" dirty="0"/>
          </a:p>
        </p:txBody>
      </p:sp>
      <p:sp>
        <p:nvSpPr>
          <p:cNvPr id="5" name="Oval 4"/>
          <p:cNvSpPr/>
          <p:nvPr/>
        </p:nvSpPr>
        <p:spPr>
          <a:xfrm>
            <a:off x="1000100" y="1643050"/>
            <a:ext cx="2357454" cy="1857388"/>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sz="2800" dirty="0" smtClean="0"/>
              <a:t>Tenaga </a:t>
            </a:r>
            <a:r>
              <a:rPr lang="id-ID" sz="2800" dirty="0" smtClean="0">
                <a:hlinkClick r:id="rId3" action="ppaction://hlinksldjump"/>
              </a:rPr>
              <a:t>Endogen</a:t>
            </a:r>
            <a:endParaRPr lang="id-ID" sz="2800" dirty="0"/>
          </a:p>
        </p:txBody>
      </p:sp>
      <p:sp>
        <p:nvSpPr>
          <p:cNvPr id="6" name="Oval 5"/>
          <p:cNvSpPr/>
          <p:nvPr/>
        </p:nvSpPr>
        <p:spPr>
          <a:xfrm>
            <a:off x="5500694" y="1643050"/>
            <a:ext cx="2357454" cy="192882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id-ID" sz="2800" dirty="0" smtClean="0"/>
              <a:t>Tenaga </a:t>
            </a:r>
            <a:r>
              <a:rPr lang="id-ID" sz="2800" dirty="0" smtClean="0">
                <a:hlinkClick r:id="rId4" action="ppaction://hlinksldjump"/>
              </a:rPr>
              <a:t>Eksogen</a:t>
            </a:r>
            <a:endParaRPr lang="id-ID" sz="2800" dirty="0"/>
          </a:p>
        </p:txBody>
      </p:sp>
      <p:cxnSp>
        <p:nvCxnSpPr>
          <p:cNvPr id="11" name="Straight Arrow Connector 10"/>
          <p:cNvCxnSpPr/>
          <p:nvPr/>
        </p:nvCxnSpPr>
        <p:spPr>
          <a:xfrm rot="5400000">
            <a:off x="4911331" y="3375421"/>
            <a:ext cx="1571636" cy="196454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rot="16200000" flipH="1">
            <a:off x="2589595" y="3089667"/>
            <a:ext cx="1643076" cy="246461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Rounded Rectangle 12"/>
          <p:cNvSpPr/>
          <p:nvPr/>
        </p:nvSpPr>
        <p:spPr>
          <a:xfrm>
            <a:off x="3500430" y="428604"/>
            <a:ext cx="1857388" cy="164307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id-ID" sz="2800" dirty="0" smtClean="0"/>
              <a:t>TENAGA </a:t>
            </a:r>
            <a:r>
              <a:rPr lang="id-ID" sz="2800" dirty="0" smtClean="0">
                <a:hlinkClick r:id="rId5" action="ppaction://hlinksldjump"/>
              </a:rPr>
              <a:t>GEOLOGI</a:t>
            </a:r>
            <a:endParaRPr lang="id-ID" sz="2800" dirty="0"/>
          </a:p>
        </p:txBody>
      </p:sp>
      <p:cxnSp>
        <p:nvCxnSpPr>
          <p:cNvPr id="15" name="Straight Arrow Connector 14"/>
          <p:cNvCxnSpPr>
            <a:stCxn id="13" idx="2"/>
          </p:cNvCxnSpPr>
          <p:nvPr/>
        </p:nvCxnSpPr>
        <p:spPr>
          <a:xfrm rot="5400000">
            <a:off x="3643306" y="1785926"/>
            <a:ext cx="500066" cy="107157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a:stCxn id="13" idx="2"/>
          </p:cNvCxnSpPr>
          <p:nvPr/>
        </p:nvCxnSpPr>
        <p:spPr>
          <a:xfrm rot="16200000" flipH="1">
            <a:off x="4714876" y="1785926"/>
            <a:ext cx="500066" cy="107157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Oval 20">
            <a:hlinkClick r:id="rId6" action="ppaction://hlinksldjump"/>
          </p:cNvPr>
          <p:cNvSpPr/>
          <p:nvPr/>
        </p:nvSpPr>
        <p:spPr>
          <a:xfrm>
            <a:off x="428596" y="6215082"/>
            <a:ext cx="714380" cy="4286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amond(in)">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diamond(in)">
                                      <p:cBhvr>
                                        <p:cTn id="17" dur="20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diamond(in)">
                                      <p:cBhvr>
                                        <p:cTn id="27" dur="2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amond(in)">
                                      <p:cBhvr>
                                        <p:cTn id="32" dur="2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amond(in)">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amond(in)">
                                      <p:cBhvr>
                                        <p:cTn id="4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042" y="785794"/>
            <a:ext cx="6286544" cy="5626121"/>
          </a:xfrm>
        </p:spPr>
        <p:txBody>
          <a:bodyPr>
            <a:normAutofit/>
          </a:bodyPr>
          <a:lstStyle/>
          <a:p>
            <a:pPr>
              <a:buNone/>
            </a:pPr>
            <a:r>
              <a:rPr lang="id-ID" dirty="0" smtClean="0"/>
              <a:t>		Tenaga Geologi merupakan tenaga yang menyebabkan terjadinya perubahan di permukaan bumi maupun di dalam bumi bersumber dari dua heat engines (mesin yang mengubah energi panas menjadi energi mekanik), yang satu terletak </a:t>
            </a:r>
            <a:r>
              <a:rPr lang="id-ID" b="1" dirty="0" smtClean="0"/>
              <a:t>di dalam bumi/TENAGA ENDOGEN </a:t>
            </a:r>
            <a:r>
              <a:rPr lang="id-ID" dirty="0" smtClean="0"/>
              <a:t>dan yang lain </a:t>
            </a:r>
            <a:r>
              <a:rPr lang="id-ID" b="1" dirty="0" smtClean="0"/>
              <a:t>di luar bumi/TENAGA EKSOGEN</a:t>
            </a:r>
            <a:r>
              <a:rPr lang="id-ID" dirty="0" smtClean="0"/>
              <a:t>. </a:t>
            </a:r>
          </a:p>
        </p:txBody>
      </p:sp>
      <p:sp>
        <p:nvSpPr>
          <p:cNvPr id="4" name="Oval 3">
            <a:hlinkClick r:id="rId2" action="ppaction://hlinksldjump"/>
          </p:cNvPr>
          <p:cNvSpPr/>
          <p:nvPr/>
        </p:nvSpPr>
        <p:spPr>
          <a:xfrm>
            <a:off x="428596" y="6215082"/>
            <a:ext cx="714380" cy="4286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786478"/>
          </a:xfrm>
        </p:spPr>
        <p:txBody>
          <a:bodyPr>
            <a:normAutofit fontScale="92500" lnSpcReduction="10000"/>
          </a:bodyPr>
          <a:lstStyle/>
          <a:p>
            <a:r>
              <a:rPr lang="id-ID" b="1" i="1" dirty="0" smtClean="0"/>
              <a:t>Heat engine </a:t>
            </a:r>
            <a:r>
              <a:rPr lang="id-ID" dirty="0" smtClean="0"/>
              <a:t>yang ada di dalam bumi tenaganya berasal dari </a:t>
            </a:r>
            <a:r>
              <a:rPr lang="id-ID" b="1" dirty="0" smtClean="0"/>
              <a:t>aliran panas </a:t>
            </a:r>
            <a:r>
              <a:rPr lang="id-ID" dirty="0" smtClean="0"/>
              <a:t>dari bagian dalam yang lebih panas ke permukaan bumi yang dingin.</a:t>
            </a:r>
          </a:p>
          <a:p>
            <a:r>
              <a:rPr lang="id-ID" dirty="0" smtClean="0"/>
              <a:t> Letusan gunungapi adalah hasil dari mesin ini. Tenaga dari dalam ini membentuk permukaan bumi yang dikenal sebagai tenaga endogen, tenaga yang kita kenal sebagai tenaga yang membangun bentuk-bentuk permukaan bumi. </a:t>
            </a:r>
          </a:p>
          <a:p>
            <a:r>
              <a:rPr lang="id-ID" dirty="0" smtClean="0"/>
              <a:t>Tenaga endogen ini yang menyebabkan erupsi/letusan gunungapi, menyebabkan terjadinya gempa dan membangun bentuk-bentuk permukaan bumi seperti terjadinya pegunungan,lipatan, patahan dan sebagainya. </a:t>
            </a:r>
          </a:p>
          <a:p>
            <a:pPr>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1285861"/>
            <a:ext cx="6572296" cy="4286280"/>
          </a:xfrm>
        </p:spPr>
        <p:txBody>
          <a:bodyPr>
            <a:normAutofit/>
          </a:bodyPr>
          <a:lstStyle/>
          <a:p>
            <a:pPr>
              <a:buNone/>
            </a:pPr>
            <a:r>
              <a:rPr lang="id-ID" dirty="0" smtClean="0"/>
              <a:t>	Contoh: </a:t>
            </a:r>
          </a:p>
          <a:p>
            <a:pPr>
              <a:buNone/>
            </a:pPr>
            <a:r>
              <a:rPr lang="id-ID" dirty="0" smtClean="0"/>
              <a:t>	Air yang dipanas di teko akan menguap dan uapnya itu menggerakkan kipas dari kertas yang diletakkan di atasnya. Berarti tenaga panas berubah menjadi tenaga mekanik yang menggerakkan kipas kertas di atasnya. </a:t>
            </a:r>
          </a:p>
        </p:txBody>
      </p:sp>
      <p:sp>
        <p:nvSpPr>
          <p:cNvPr id="4" name="Oval 3">
            <a:hlinkClick r:id="rId2" action="ppaction://hlinksldjump"/>
          </p:cNvPr>
          <p:cNvSpPr/>
          <p:nvPr/>
        </p:nvSpPr>
        <p:spPr>
          <a:xfrm>
            <a:off x="428596" y="6215082"/>
            <a:ext cx="714380" cy="42860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Mesin yang asalnya dari luar bumi berasal dari </a:t>
            </a:r>
            <a:r>
              <a:rPr lang="id-ID" b="1" dirty="0" smtClean="0"/>
              <a:t>energi panas matahari</a:t>
            </a:r>
            <a:r>
              <a:rPr lang="id-ID" dirty="0" smtClean="0"/>
              <a:t> yang menggerakkan lautan menjadi arus, gelombang dan atmosfer menghasilkan awan, menggerakkan angin, menghasilkan hujan, salju dan lain-lain, dengan segala bentuk-bentuk hasil erosinya seperti yang kita lihat di permukaan bumi sehari-hari. </a:t>
            </a:r>
          </a:p>
          <a:p>
            <a:r>
              <a:rPr lang="id-ID" dirty="0" smtClean="0"/>
              <a:t>Tenaga ini kita kenal sebagai tenaga eksogen, tenaga yang merusak/mengubah bentuk-bentuk permukaan bumi yang dibangun oleh tenaga endogen.</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1200</Words>
  <Application>Microsoft Office PowerPoint</Application>
  <PresentationFormat>On-screen Show (4:3)</PresentationFormat>
  <Paragraphs>77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TENAGA GEOLOGI &amp; TEORI-TEORI TEKTONISME</vt:lpstr>
      <vt:lpstr>Slide 2</vt:lpstr>
      <vt:lpstr>Bentuk Permukaan Bumi di Lautan</vt:lpstr>
      <vt:lpstr>Slide 4</vt:lpstr>
      <vt:lpstr>Slide 5</vt:lpstr>
      <vt:lpstr>Slide 6</vt:lpstr>
      <vt:lpstr>Slide 7</vt:lpstr>
      <vt:lpstr>Slide 8</vt:lpstr>
      <vt:lpstr>Slide 9</vt:lpstr>
      <vt:lpstr>Slide 10</vt:lpstr>
      <vt:lpstr>Teori- teori Tektonisme</vt:lpstr>
      <vt:lpstr>Slide 12</vt:lpstr>
      <vt:lpstr>Slide 13</vt:lpstr>
      <vt:lpstr>Slide 14</vt:lpstr>
      <vt:lpstr>Slide 15</vt:lpstr>
      <vt:lpstr>Slide 16</vt:lpstr>
      <vt:lpstr>Slide 17</vt:lpstr>
      <vt:lpstr>Slide 18</vt:lpstr>
      <vt:lpstr>Slide 19</vt:lpstr>
      <vt:lpstr>Slide 20</vt:lpstr>
      <vt:lpstr>TEORI TEKTONIK LEMPENG (Plate Tectonic Teory)</vt:lpstr>
      <vt:lpstr>Slide 22</vt:lpstr>
      <vt:lpstr>Slide 23</vt:lpstr>
      <vt:lpstr>Slide 24</vt:lpstr>
      <vt:lpstr>Slide 25</vt:lpstr>
      <vt:lpstr>Slide 26</vt:lpstr>
      <vt:lpstr>Slide 27</vt:lpstr>
      <vt:lpstr>Divergent Boundaries</vt:lpstr>
      <vt:lpstr>Shear/Transform Boundaries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TEORI-TEORI TEKTONISME</dc:title>
  <dc:creator>mafia</dc:creator>
  <cp:lastModifiedBy>yuli ifana</cp:lastModifiedBy>
  <cp:revision>120</cp:revision>
  <dcterms:created xsi:type="dcterms:W3CDTF">2012-11-08T14:21:16Z</dcterms:created>
  <dcterms:modified xsi:type="dcterms:W3CDTF">2015-06-18T06:10:46Z</dcterms:modified>
</cp:coreProperties>
</file>