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ppt/slides/slide153.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51" r:id="rId1"/>
  </p:sldMasterIdLst>
  <p:sldIdLst>
    <p:sldId id="256" r:id="rId2"/>
    <p:sldId id="258" r:id="rId3"/>
    <p:sldId id="262" r:id="rId4"/>
    <p:sldId id="259" r:id="rId5"/>
    <p:sldId id="389" r:id="rId6"/>
    <p:sldId id="390" r:id="rId7"/>
    <p:sldId id="392" r:id="rId8"/>
    <p:sldId id="393" r:id="rId9"/>
    <p:sldId id="394" r:id="rId10"/>
    <p:sldId id="395" r:id="rId11"/>
    <p:sldId id="396" r:id="rId12"/>
    <p:sldId id="397" r:id="rId13"/>
    <p:sldId id="398" r:id="rId14"/>
    <p:sldId id="399" r:id="rId15"/>
    <p:sldId id="400" r:id="rId16"/>
    <p:sldId id="401" r:id="rId17"/>
    <p:sldId id="402" r:id="rId18"/>
    <p:sldId id="404" r:id="rId19"/>
    <p:sldId id="405" r:id="rId20"/>
    <p:sldId id="406" r:id="rId21"/>
    <p:sldId id="409" r:id="rId22"/>
    <p:sldId id="410" r:id="rId23"/>
    <p:sldId id="411" r:id="rId24"/>
    <p:sldId id="412" r:id="rId25"/>
    <p:sldId id="413" r:id="rId26"/>
    <p:sldId id="414" r:id="rId27"/>
    <p:sldId id="407" r:id="rId28"/>
    <p:sldId id="415" r:id="rId29"/>
    <p:sldId id="416" r:id="rId30"/>
    <p:sldId id="417" r:id="rId31"/>
    <p:sldId id="418" r:id="rId32"/>
    <p:sldId id="419" r:id="rId33"/>
    <p:sldId id="420" r:id="rId34"/>
    <p:sldId id="408" r:id="rId35"/>
    <p:sldId id="421" r:id="rId36"/>
    <p:sldId id="422" r:id="rId37"/>
    <p:sldId id="423" r:id="rId38"/>
    <p:sldId id="424" r:id="rId39"/>
    <p:sldId id="425" r:id="rId40"/>
    <p:sldId id="440" r:id="rId41"/>
    <p:sldId id="441" r:id="rId42"/>
    <p:sldId id="426" r:id="rId43"/>
    <p:sldId id="442" r:id="rId44"/>
    <p:sldId id="443" r:id="rId45"/>
    <p:sldId id="427" r:id="rId46"/>
    <p:sldId id="428" r:id="rId47"/>
    <p:sldId id="429" r:id="rId48"/>
    <p:sldId id="430" r:id="rId49"/>
    <p:sldId id="431" r:id="rId50"/>
    <p:sldId id="432" r:id="rId51"/>
    <p:sldId id="433" r:id="rId52"/>
    <p:sldId id="434" r:id="rId53"/>
    <p:sldId id="435" r:id="rId54"/>
    <p:sldId id="436" r:id="rId55"/>
    <p:sldId id="437" r:id="rId56"/>
    <p:sldId id="438" r:id="rId57"/>
    <p:sldId id="439" r:id="rId58"/>
    <p:sldId id="444" r:id="rId59"/>
    <p:sldId id="445" r:id="rId60"/>
    <p:sldId id="446" r:id="rId61"/>
    <p:sldId id="447" r:id="rId62"/>
    <p:sldId id="448" r:id="rId63"/>
    <p:sldId id="449" r:id="rId64"/>
    <p:sldId id="450" r:id="rId65"/>
    <p:sldId id="451" r:id="rId66"/>
    <p:sldId id="452" r:id="rId67"/>
    <p:sldId id="453" r:id="rId68"/>
    <p:sldId id="454" r:id="rId69"/>
    <p:sldId id="455" r:id="rId70"/>
    <p:sldId id="456" r:id="rId71"/>
    <p:sldId id="457" r:id="rId72"/>
    <p:sldId id="458" r:id="rId73"/>
    <p:sldId id="459" r:id="rId74"/>
    <p:sldId id="460" r:id="rId75"/>
    <p:sldId id="461" r:id="rId76"/>
    <p:sldId id="462" r:id="rId77"/>
    <p:sldId id="463" r:id="rId78"/>
    <p:sldId id="464" r:id="rId79"/>
    <p:sldId id="465" r:id="rId80"/>
    <p:sldId id="466" r:id="rId81"/>
    <p:sldId id="467" r:id="rId82"/>
    <p:sldId id="468" r:id="rId83"/>
    <p:sldId id="469" r:id="rId84"/>
    <p:sldId id="470" r:id="rId85"/>
    <p:sldId id="471" r:id="rId86"/>
    <p:sldId id="472" r:id="rId87"/>
    <p:sldId id="473" r:id="rId88"/>
    <p:sldId id="474" r:id="rId89"/>
    <p:sldId id="475" r:id="rId90"/>
    <p:sldId id="476" r:id="rId91"/>
    <p:sldId id="477" r:id="rId92"/>
    <p:sldId id="478" r:id="rId93"/>
    <p:sldId id="479" r:id="rId94"/>
    <p:sldId id="480" r:id="rId95"/>
    <p:sldId id="481" r:id="rId96"/>
    <p:sldId id="486" r:id="rId97"/>
    <p:sldId id="487" r:id="rId98"/>
    <p:sldId id="488" r:id="rId99"/>
    <p:sldId id="489" r:id="rId100"/>
    <p:sldId id="490" r:id="rId101"/>
    <p:sldId id="491" r:id="rId102"/>
    <p:sldId id="492" r:id="rId103"/>
    <p:sldId id="493" r:id="rId104"/>
    <p:sldId id="494" r:id="rId105"/>
    <p:sldId id="495" r:id="rId106"/>
    <p:sldId id="496" r:id="rId107"/>
    <p:sldId id="497" r:id="rId108"/>
    <p:sldId id="498" r:id="rId109"/>
    <p:sldId id="482" r:id="rId110"/>
    <p:sldId id="483" r:id="rId111"/>
    <p:sldId id="484" r:id="rId112"/>
    <p:sldId id="485" r:id="rId113"/>
    <p:sldId id="499" r:id="rId114"/>
    <p:sldId id="500" r:id="rId115"/>
    <p:sldId id="501" r:id="rId116"/>
    <p:sldId id="502" r:id="rId117"/>
    <p:sldId id="503" r:id="rId118"/>
    <p:sldId id="504" r:id="rId119"/>
    <p:sldId id="505" r:id="rId120"/>
    <p:sldId id="506" r:id="rId121"/>
    <p:sldId id="507" r:id="rId122"/>
    <p:sldId id="508" r:id="rId123"/>
    <p:sldId id="509" r:id="rId124"/>
    <p:sldId id="510" r:id="rId125"/>
    <p:sldId id="511" r:id="rId126"/>
    <p:sldId id="515" r:id="rId127"/>
    <p:sldId id="512" r:id="rId128"/>
    <p:sldId id="513" r:id="rId129"/>
    <p:sldId id="514" r:id="rId130"/>
    <p:sldId id="516" r:id="rId131"/>
    <p:sldId id="517" r:id="rId132"/>
    <p:sldId id="518" r:id="rId133"/>
    <p:sldId id="519" r:id="rId134"/>
    <p:sldId id="520" r:id="rId135"/>
    <p:sldId id="521" r:id="rId136"/>
    <p:sldId id="522" r:id="rId137"/>
    <p:sldId id="523" r:id="rId138"/>
    <p:sldId id="524" r:id="rId139"/>
    <p:sldId id="525" r:id="rId140"/>
    <p:sldId id="526" r:id="rId141"/>
    <p:sldId id="527" r:id="rId142"/>
    <p:sldId id="528" r:id="rId143"/>
    <p:sldId id="529" r:id="rId144"/>
    <p:sldId id="530" r:id="rId145"/>
    <p:sldId id="539" r:id="rId146"/>
    <p:sldId id="540" r:id="rId147"/>
    <p:sldId id="531" r:id="rId148"/>
    <p:sldId id="532" r:id="rId149"/>
    <p:sldId id="533" r:id="rId150"/>
    <p:sldId id="534" r:id="rId151"/>
    <p:sldId id="535" r:id="rId152"/>
    <p:sldId id="536" r:id="rId153"/>
    <p:sldId id="537" r:id="rId154"/>
    <p:sldId id="538" r:id="rId155"/>
    <p:sldId id="541" r:id="rId156"/>
    <p:sldId id="542" r:id="rId157"/>
    <p:sldId id="543" r:id="rId158"/>
    <p:sldId id="544" r:id="rId159"/>
    <p:sldId id="545" r:id="rId160"/>
    <p:sldId id="546" r:id="rId16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tableStyles" Target="tableStyle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a:lstStyle/>
          <a:p>
            <a:pPr>
              <a:defRPr/>
            </a:pPr>
            <a:fld id="{101FDF89-D5D7-42BC-A872-BA7DAC8FBB93}" type="slidenum">
              <a:rPr lang="en-US" smtClean="0"/>
              <a:pPr>
                <a:defRPr/>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BCF7055-AC37-42DD-B9B1-3F76B9F37137}"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8BC217C-D85F-41FB-A545-4F05D7C435B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ADBCC3D-51A4-4DC7-8FAA-43263454074D}"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924800" y="6416675"/>
            <a:ext cx="762000" cy="365125"/>
          </a:xfrm>
        </p:spPr>
        <p:txBody>
          <a:bodyPr/>
          <a:lstStyle/>
          <a:p>
            <a:pPr>
              <a:defRPr/>
            </a:pPr>
            <a:fld id="{66D1D8FD-8B82-4C16-B2FC-8AEEF80BDFD2}"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F8C6C8F-C628-47A3-B578-5A2A3C6299F4}"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5CF900E-0A1F-43E3-81B7-C806ED818B46}"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F3D86E2-A9F9-4B28-9608-2E4A8C3A4765}"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D3A69CF-0309-4AD7-8002-D9D771A40365}"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19A2E4C-9082-4B1B-9BAA-2BC68ADD9136}"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685FAF8-61DF-4E90-B8A7-36F15B83FACC}"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fld id="{CC7091F7-FFDD-400E-A5AB-D4D7597FA152}" type="datetimeFigureOut">
              <a:rPr lang="en-US" smtClean="0"/>
              <a:pPr>
                <a:defRPr/>
              </a:pPr>
              <a:t>3/11/2015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9B14CF6C-492D-4E07-BCC8-A732AADDBF58}"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4352" r:id="rId1"/>
    <p:sldLayoutId id="2147484353" r:id="rId2"/>
    <p:sldLayoutId id="2147484354" r:id="rId3"/>
    <p:sldLayoutId id="2147484355" r:id="rId4"/>
    <p:sldLayoutId id="2147484356" r:id="rId5"/>
    <p:sldLayoutId id="2147484357" r:id="rId6"/>
    <p:sldLayoutId id="2147484358" r:id="rId7"/>
    <p:sldLayoutId id="2147484359" r:id="rId8"/>
    <p:sldLayoutId id="2147484360" r:id="rId9"/>
    <p:sldLayoutId id="2147484361" r:id="rId10"/>
    <p:sldLayoutId id="2147484362"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jpeg"/></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r>
              <a:rPr lang="en-US" altLang="ko-KR" sz="4200" smtClean="0">
                <a:solidFill>
                  <a:srgbClr val="FFFF00"/>
                </a:solidFill>
                <a:latin typeface="Papyrus" pitchFamily="66" charset="0"/>
                <a:ea typeface="굴림" pitchFamily="34" charset="-127"/>
              </a:rPr>
              <a:t>KEWIRAUSAHAAN</a:t>
            </a:r>
            <a:br>
              <a:rPr lang="en-US" altLang="ko-KR" sz="4200" smtClean="0">
                <a:solidFill>
                  <a:srgbClr val="FFFF00"/>
                </a:solidFill>
                <a:latin typeface="Papyrus" pitchFamily="66" charset="0"/>
                <a:ea typeface="굴림" pitchFamily="34" charset="-127"/>
              </a:rPr>
            </a:br>
            <a:r>
              <a:rPr lang="en-US" altLang="ko-KR" sz="4200" smtClean="0">
                <a:solidFill>
                  <a:srgbClr val="FFFF00"/>
                </a:solidFill>
                <a:latin typeface="Papyrus" pitchFamily="66" charset="0"/>
                <a:ea typeface="굴림" pitchFamily="34" charset="-127"/>
              </a:rPr>
              <a:t>(ENTREPREUNERSHIP)</a:t>
            </a:r>
            <a:endParaRPr lang="en-US" sz="4200" smtClean="0">
              <a:solidFill>
                <a:srgbClr val="FFFF00"/>
              </a:solidFill>
              <a:latin typeface="Papyrus" pitchFamily="66" charset="0"/>
            </a:endParaRPr>
          </a:p>
        </p:txBody>
      </p:sp>
      <p:sp>
        <p:nvSpPr>
          <p:cNvPr id="5123" name="Rectangle 3"/>
          <p:cNvSpPr>
            <a:spLocks noGrp="1" noChangeArrowheads="1"/>
          </p:cNvSpPr>
          <p:nvPr>
            <p:ph type="subTitle" idx="1"/>
          </p:nvPr>
        </p:nvSpPr>
        <p:spPr/>
        <p:txBody>
          <a:bodyPr rtlCol="0">
            <a:normAutofit/>
          </a:bodyPr>
          <a:lstStyle/>
          <a:p>
            <a:pPr fontAlgn="auto">
              <a:spcAft>
                <a:spcPts val="0"/>
              </a:spcAft>
              <a:buFont typeface="Wingdings 2"/>
              <a:buNone/>
              <a:defRPr/>
            </a:pPr>
            <a:r>
              <a:rPr lang="en-US" altLang="ko-KR" smtClean="0">
                <a:latin typeface="Papyrus" pitchFamily="66" charset="0"/>
                <a:ea typeface="굴림" pitchFamily="34" charset="-127"/>
              </a:rPr>
              <a:t>By :</a:t>
            </a:r>
          </a:p>
          <a:p>
            <a:pPr fontAlgn="auto">
              <a:spcAft>
                <a:spcPts val="0"/>
              </a:spcAft>
              <a:buFont typeface="Wingdings 2"/>
              <a:buNone/>
              <a:defRPr/>
            </a:pPr>
            <a:r>
              <a:rPr lang="en-US" altLang="ko-KR" smtClean="0">
                <a:latin typeface="Papyrus" pitchFamily="66" charset="0"/>
                <a:ea typeface="굴림" pitchFamily="34" charset="-127"/>
              </a:rPr>
              <a:t>	</a:t>
            </a:r>
            <a:r>
              <a:rPr lang="en-US" altLang="ko-KR" sz="2400" smtClean="0">
                <a:latin typeface="Papyrus" pitchFamily="66" charset="0"/>
                <a:ea typeface="굴림" pitchFamily="34" charset="-127"/>
              </a:rPr>
              <a:t>Dimas Pratidina Puri AH, S.Pt., MM</a:t>
            </a:r>
            <a:endParaRPr lang="en-US" sz="2400" smtClean="0">
              <a:latin typeface="Papyru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p:cNvPicPr>
            <a:picLocks noChangeAspect="1" noChangeArrowheads="1"/>
          </p:cNvPicPr>
          <p:nvPr/>
        </p:nvPicPr>
        <p:blipFill>
          <a:blip r:embed="rId2" cstate="print"/>
          <a:srcRect/>
          <a:stretch>
            <a:fillRect/>
          </a:stretch>
        </p:blipFill>
        <p:spPr bwMode="auto">
          <a:xfrm>
            <a:off x="539750" y="333375"/>
            <a:ext cx="3240088" cy="2778125"/>
          </a:xfrm>
          <a:prstGeom prst="rect">
            <a:avLst/>
          </a:prstGeom>
          <a:noFill/>
          <a:ln w="9525">
            <a:noFill/>
            <a:miter lim="800000"/>
            <a:headEnd/>
            <a:tailEnd/>
          </a:ln>
        </p:spPr>
      </p:pic>
      <p:pic>
        <p:nvPicPr>
          <p:cNvPr id="22531" name="Picture 5"/>
          <p:cNvPicPr>
            <a:picLocks noChangeAspect="1" noChangeArrowheads="1"/>
          </p:cNvPicPr>
          <p:nvPr/>
        </p:nvPicPr>
        <p:blipFill>
          <a:blip r:embed="rId3" cstate="print"/>
          <a:srcRect/>
          <a:stretch>
            <a:fillRect/>
          </a:stretch>
        </p:blipFill>
        <p:spPr bwMode="auto">
          <a:xfrm>
            <a:off x="5076825" y="333375"/>
            <a:ext cx="2808288" cy="3240088"/>
          </a:xfrm>
          <a:prstGeom prst="rect">
            <a:avLst/>
          </a:prstGeom>
          <a:noFill/>
          <a:ln w="9525">
            <a:noFill/>
            <a:miter lim="800000"/>
            <a:headEnd/>
            <a:tailEnd/>
          </a:ln>
        </p:spPr>
      </p:pic>
      <p:pic>
        <p:nvPicPr>
          <p:cNvPr id="22532" name="Picture 6"/>
          <p:cNvPicPr>
            <a:picLocks noChangeAspect="1" noChangeArrowheads="1"/>
          </p:cNvPicPr>
          <p:nvPr/>
        </p:nvPicPr>
        <p:blipFill>
          <a:blip r:embed="rId4" cstate="print"/>
          <a:srcRect/>
          <a:stretch>
            <a:fillRect/>
          </a:stretch>
        </p:blipFill>
        <p:spPr bwMode="auto">
          <a:xfrm>
            <a:off x="684213" y="4149725"/>
            <a:ext cx="2552700" cy="1790700"/>
          </a:xfrm>
          <a:prstGeom prst="rect">
            <a:avLst/>
          </a:prstGeom>
          <a:noFill/>
          <a:ln w="9525">
            <a:noFill/>
            <a:miter lim="800000"/>
            <a:headEnd/>
            <a:tailEnd/>
          </a:ln>
        </p:spPr>
      </p:pic>
      <p:pic>
        <p:nvPicPr>
          <p:cNvPr id="22533" name="Picture 7"/>
          <p:cNvPicPr>
            <a:picLocks noChangeAspect="1" noChangeArrowheads="1"/>
          </p:cNvPicPr>
          <p:nvPr/>
        </p:nvPicPr>
        <p:blipFill>
          <a:blip r:embed="rId5" cstate="print"/>
          <a:srcRect/>
          <a:stretch>
            <a:fillRect/>
          </a:stretch>
        </p:blipFill>
        <p:spPr bwMode="auto">
          <a:xfrm>
            <a:off x="4500563" y="3860800"/>
            <a:ext cx="3671887" cy="2376488"/>
          </a:xfrm>
          <a:prstGeom prst="rect">
            <a:avLst/>
          </a:prstGeom>
          <a:noFill/>
          <a:ln w="9525">
            <a:noFill/>
            <a:miter lim="800000"/>
            <a:headEnd/>
            <a:tailEnd/>
          </a:ln>
        </p:spPr>
      </p:pic>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US" altLang="ko-KR" smtClean="0">
                <a:latin typeface="Comic Sans MS" pitchFamily="66" charset="0"/>
                <a:ea typeface="굴림" pitchFamily="34" charset="-127"/>
              </a:rPr>
              <a:t>SUMBER-SUMBER MODAL</a:t>
            </a:r>
            <a:endParaRPr lang="en-US" smtClean="0">
              <a:latin typeface="Comic Sans MS" pitchFamily="66" charset="0"/>
              <a:ea typeface="굴림" pitchFamily="34" charset="-127"/>
            </a:endParaRPr>
          </a:p>
        </p:txBody>
      </p:sp>
      <p:sp>
        <p:nvSpPr>
          <p:cNvPr id="114691" name="Rectangle 3"/>
          <p:cNvSpPr>
            <a:spLocks noGrp="1" noChangeArrowheads="1"/>
          </p:cNvSpPr>
          <p:nvPr>
            <p:ph idx="1"/>
          </p:nvPr>
        </p:nvSpPr>
        <p:spPr/>
        <p:txBody>
          <a:bodyPr/>
          <a:lstStyle/>
          <a:p>
            <a:pPr lvl="1">
              <a:buFont typeface="Wingdings" pitchFamily="2" charset="2"/>
              <a:buNone/>
            </a:pPr>
            <a:r>
              <a:rPr lang="en-US" altLang="ko-KR" smtClean="0">
                <a:latin typeface="Comic Sans MS" pitchFamily="66" charset="0"/>
                <a:ea typeface="굴림" pitchFamily="34" charset="-127"/>
              </a:rPr>
              <a:t>Kebutuhan modal,baik modal investasi maupun modal kerja dapat dicari dari berbagai sumber dana yg ada yaitu modal sendiri atau modal pinjaman .</a:t>
            </a:r>
          </a:p>
          <a:p>
            <a:pPr lvl="1">
              <a:buFont typeface="Wingdings" pitchFamily="2" charset="2"/>
              <a:buNone/>
            </a:pPr>
            <a:r>
              <a:rPr lang="en-US" altLang="ko-KR" smtClean="0">
                <a:latin typeface="Comic Sans MS" pitchFamily="66" charset="0"/>
                <a:ea typeface="굴림" pitchFamily="34" charset="-127"/>
              </a:rPr>
              <a:t>Modal sendiri adalah modal dari pemilik usaha.</a:t>
            </a:r>
          </a:p>
          <a:p>
            <a:pPr lvl="1">
              <a:buFont typeface="Wingdings" pitchFamily="2" charset="2"/>
              <a:buNone/>
            </a:pPr>
            <a:r>
              <a:rPr lang="en-US" altLang="ko-KR" smtClean="0">
                <a:latin typeface="Comic Sans MS" pitchFamily="66" charset="0"/>
                <a:ea typeface="굴림" pitchFamily="34" charset="-127"/>
              </a:rPr>
              <a:t>Modal asing adalah modal dari luar perusahaan.</a:t>
            </a:r>
          </a:p>
          <a:p>
            <a:pPr lvl="1">
              <a:buFont typeface="Wingdings" pitchFamily="2" charset="2"/>
              <a:buNone/>
            </a:pPr>
            <a:r>
              <a:rPr lang="en-US" altLang="ko-KR" smtClean="0">
                <a:latin typeface="Comic Sans MS" pitchFamily="66" charset="0"/>
                <a:ea typeface="굴림" pitchFamily="34" charset="-127"/>
              </a:rPr>
              <a:t>Pembiayaan suatu usaha dapat diperoleh secara gabungan;modal sendiri dng modal pinjaman</a:t>
            </a:r>
            <a:endParaRPr lang="en-US" smtClean="0">
              <a:latin typeface="Comic Sans MS" pitchFamily="66" charset="0"/>
              <a:ea typeface="굴림" pitchFamily="34" charset="-127"/>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r>
              <a:rPr lang="en-US" altLang="ko-KR" sz="3400" smtClean="0">
                <a:latin typeface="Comic Sans MS" pitchFamily="66" charset="0"/>
                <a:ea typeface="굴림" pitchFamily="34" charset="-127"/>
              </a:rPr>
              <a:t>Untuk memperoleh modal usaha perlu diperhatikan :</a:t>
            </a:r>
            <a:endParaRPr lang="en-US" sz="3400" smtClean="0">
              <a:latin typeface="Comic Sans MS" pitchFamily="66" charset="0"/>
              <a:ea typeface="굴림" pitchFamily="34" charset="-127"/>
            </a:endParaRPr>
          </a:p>
        </p:txBody>
      </p:sp>
      <p:sp>
        <p:nvSpPr>
          <p:cNvPr id="115715" name="Rectangle 3"/>
          <p:cNvSpPr>
            <a:spLocks noGrp="1" noChangeArrowheads="1"/>
          </p:cNvSpPr>
          <p:nvPr>
            <p:ph idx="1"/>
          </p:nvPr>
        </p:nvSpPr>
        <p:spPr/>
        <p:txBody>
          <a:bodyPr/>
          <a:lstStyle/>
          <a:p>
            <a:pPr>
              <a:buFont typeface="Wingdings" pitchFamily="2" charset="2"/>
              <a:buNone/>
            </a:pPr>
            <a:r>
              <a:rPr lang="en-US" altLang="ko-KR" smtClean="0">
                <a:latin typeface="Comic Sans MS" pitchFamily="66" charset="0"/>
                <a:ea typeface="굴림" pitchFamily="34" charset="-127"/>
              </a:rPr>
              <a:t>1.Tujuan perusahaan</a:t>
            </a:r>
          </a:p>
          <a:p>
            <a:pPr>
              <a:buFont typeface="Wingdings" pitchFamily="2" charset="2"/>
              <a:buNone/>
            </a:pPr>
            <a:r>
              <a:rPr lang="en-US" altLang="ko-KR" smtClean="0">
                <a:latin typeface="Comic Sans MS" pitchFamily="66" charset="0"/>
                <a:ea typeface="굴림" pitchFamily="34" charset="-127"/>
              </a:rPr>
              <a:t>2.Masa pengembalian modal</a:t>
            </a:r>
          </a:p>
          <a:p>
            <a:pPr>
              <a:buFont typeface="Wingdings" pitchFamily="2" charset="2"/>
              <a:buNone/>
            </a:pPr>
            <a:r>
              <a:rPr lang="en-US" altLang="ko-KR" smtClean="0">
                <a:latin typeface="Comic Sans MS" pitchFamily="66" charset="0"/>
                <a:ea typeface="굴림" pitchFamily="34" charset="-127"/>
              </a:rPr>
              <a:t>3.Biaya yg dikeluarkan</a:t>
            </a:r>
          </a:p>
          <a:p>
            <a:pPr>
              <a:buFont typeface="Wingdings" pitchFamily="2" charset="2"/>
              <a:buNone/>
            </a:pPr>
            <a:r>
              <a:rPr lang="en-US" altLang="ko-KR" smtClean="0">
                <a:latin typeface="Comic Sans MS" pitchFamily="66" charset="0"/>
                <a:ea typeface="굴림" pitchFamily="34" charset="-127"/>
              </a:rPr>
              <a:t>4.Estimasi keuntungan</a:t>
            </a:r>
            <a:endParaRPr lang="en-US" smtClean="0">
              <a:latin typeface="Comic Sans MS" pitchFamily="66" charset="0"/>
              <a:ea typeface="굴림" pitchFamily="34" charset="-127"/>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US" altLang="ko-KR" smtClean="0">
                <a:latin typeface="Comic Sans MS" pitchFamily="66" charset="0"/>
                <a:ea typeface="굴림" pitchFamily="34" charset="-127"/>
              </a:rPr>
              <a:t>Pengertian Modal Sendiri</a:t>
            </a:r>
            <a:endParaRPr lang="en-US" smtClean="0">
              <a:latin typeface="Comic Sans MS" pitchFamily="66" charset="0"/>
              <a:ea typeface="굴림" pitchFamily="34" charset="-127"/>
            </a:endParaRPr>
          </a:p>
        </p:txBody>
      </p:sp>
      <p:sp>
        <p:nvSpPr>
          <p:cNvPr id="116739" name="Rectangle 3"/>
          <p:cNvSpPr>
            <a:spLocks noGrp="1" noChangeArrowheads="1"/>
          </p:cNvSpPr>
          <p:nvPr>
            <p:ph idx="1"/>
          </p:nvPr>
        </p:nvSpPr>
        <p:spPr/>
        <p:txBody>
          <a:bodyPr/>
          <a:lstStyle/>
          <a:p>
            <a:r>
              <a:rPr lang="en-US" altLang="ko-KR" smtClean="0">
                <a:latin typeface="Comic Sans MS" pitchFamily="66" charset="0"/>
                <a:ea typeface="굴림" pitchFamily="34" charset="-127"/>
              </a:rPr>
              <a:t>Modal sendiri adalah modal yg diperoleh dari pemilik perusahaan dgn cara mengeluarkan saham.</a:t>
            </a:r>
          </a:p>
          <a:p>
            <a:pPr>
              <a:buFont typeface="Wingdings" pitchFamily="2" charset="2"/>
              <a:buNone/>
            </a:pPr>
            <a:r>
              <a:rPr lang="en-US" altLang="ko-KR" smtClean="0">
                <a:latin typeface="Comic Sans MS" pitchFamily="66" charset="0"/>
                <a:ea typeface="굴림" pitchFamily="34" charset="-127"/>
              </a:rPr>
              <a:t>	Keuntungan menggunakan modal sendiri untuk membiayai suatu usaha adalah tidak adanya beban biaya bunga,tetapi hanya membayar deviden</a:t>
            </a:r>
            <a:endParaRPr lang="en-US" smtClean="0">
              <a:latin typeface="Comic Sans MS" pitchFamily="66" charset="0"/>
              <a:ea typeface="굴림" pitchFamily="34" charset="-127"/>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altLang="ko-KR" smtClean="0">
                <a:latin typeface="Comic Sans MS" pitchFamily="66" charset="0"/>
                <a:ea typeface="굴림" pitchFamily="34" charset="-127"/>
              </a:rPr>
              <a:t>Pengertian Modal asing (pinjaman)</a:t>
            </a:r>
            <a:endParaRPr lang="en-US" smtClean="0">
              <a:latin typeface="Comic Sans MS" pitchFamily="66" charset="0"/>
              <a:ea typeface="굴림" pitchFamily="34" charset="-127"/>
            </a:endParaRPr>
          </a:p>
        </p:txBody>
      </p:sp>
      <p:sp>
        <p:nvSpPr>
          <p:cNvPr id="117763" name="Rectangle 3"/>
          <p:cNvSpPr>
            <a:spLocks noGrp="1" noChangeArrowheads="1"/>
          </p:cNvSpPr>
          <p:nvPr>
            <p:ph idx="1"/>
          </p:nvPr>
        </p:nvSpPr>
        <p:spPr/>
        <p:txBody>
          <a:bodyPr/>
          <a:lstStyle/>
          <a:p>
            <a:r>
              <a:rPr lang="en-US" altLang="ko-KR" smtClean="0">
                <a:latin typeface="Comic Sans MS" pitchFamily="66" charset="0"/>
                <a:ea typeface="굴림" pitchFamily="34" charset="-127"/>
              </a:rPr>
              <a:t>Modal asing atau modal pinjaman adalah modal yg diperoleh dari pihak luar perusahaan dan diperoleh dari pinjaman.</a:t>
            </a:r>
          </a:p>
          <a:p>
            <a:r>
              <a:rPr lang="en-US" altLang="ko-KR" smtClean="0">
                <a:latin typeface="Comic Sans MS" pitchFamily="66" charset="0"/>
                <a:ea typeface="굴림" pitchFamily="34" charset="-127"/>
              </a:rPr>
              <a:t>Penggunaan modal pinjaman untuk membiayai suatu usaha akan menimbulkan beban biaya bunga,biaya administrasi,serta biaya provisi dan komisi yg besarnya relatif</a:t>
            </a:r>
            <a:endParaRPr lang="en-US" smtClean="0">
              <a:latin typeface="Comic Sans MS" pitchFamily="66" charset="0"/>
              <a:ea typeface="굴림" pitchFamily="34" charset="-127"/>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altLang="ko-KR" sz="3400" smtClean="0">
                <a:latin typeface="Comic Sans MS" pitchFamily="66" charset="0"/>
                <a:ea typeface="굴림" pitchFamily="34" charset="-127"/>
              </a:rPr>
              <a:t>Sumber dana modal asing diperoleh dari :</a:t>
            </a:r>
            <a:endParaRPr lang="en-US" sz="3400" smtClean="0">
              <a:latin typeface="Comic Sans MS" pitchFamily="66" charset="0"/>
              <a:ea typeface="굴림" pitchFamily="34" charset="-127"/>
            </a:endParaRPr>
          </a:p>
        </p:txBody>
      </p:sp>
      <p:sp>
        <p:nvSpPr>
          <p:cNvPr id="118787" name="Rectangle 3"/>
          <p:cNvSpPr>
            <a:spLocks noGrp="1" noChangeArrowheads="1"/>
          </p:cNvSpPr>
          <p:nvPr>
            <p:ph idx="1"/>
          </p:nvPr>
        </p:nvSpPr>
        <p:spPr/>
        <p:txBody>
          <a:bodyPr/>
          <a:lstStyle/>
          <a:p>
            <a:pPr>
              <a:buFont typeface="Wingdings" pitchFamily="2" charset="2"/>
              <a:buNone/>
            </a:pPr>
            <a:r>
              <a:rPr lang="en-US" altLang="ko-KR" sz="2800" smtClean="0">
                <a:latin typeface="Comic Sans MS" pitchFamily="66" charset="0"/>
                <a:ea typeface="굴림" pitchFamily="34" charset="-127"/>
              </a:rPr>
              <a:t>    1.Pinjaman dari dana perbankan,baik Bank swasta,pemerintah dan perbankan asing.</a:t>
            </a:r>
          </a:p>
          <a:p>
            <a:pPr>
              <a:buFont typeface="Wingdings" pitchFamily="2" charset="2"/>
              <a:buNone/>
            </a:pPr>
            <a:endParaRPr lang="en-US" altLang="ko-KR" sz="2800" smtClean="0">
              <a:latin typeface="Comic Sans MS" pitchFamily="66" charset="0"/>
              <a:ea typeface="굴림" pitchFamily="34" charset="-127"/>
            </a:endParaRPr>
          </a:p>
          <a:p>
            <a:pPr>
              <a:buFont typeface="Wingdings" pitchFamily="2" charset="2"/>
              <a:buNone/>
            </a:pPr>
            <a:r>
              <a:rPr lang="en-US" altLang="ko-KR" sz="2800" smtClean="0">
                <a:latin typeface="Comic Sans MS" pitchFamily="66" charset="0"/>
                <a:ea typeface="굴림" pitchFamily="34" charset="-127"/>
              </a:rPr>
              <a:t>	2.Pinjaman dari lembaga keuangan seperti perusahaan pegadaian,modal venture,asuransi,leasing,dana pensiun,koperasi atau lembaga pembiayaan lainnya.</a:t>
            </a:r>
          </a:p>
          <a:p>
            <a:pPr>
              <a:buFont typeface="Wingdings" pitchFamily="2" charset="2"/>
              <a:buNone/>
            </a:pPr>
            <a:endParaRPr lang="en-US" altLang="ko-KR" sz="2800" smtClean="0">
              <a:latin typeface="Comic Sans MS" pitchFamily="66" charset="0"/>
              <a:ea typeface="굴림" pitchFamily="34" charset="-127"/>
            </a:endParaRPr>
          </a:p>
          <a:p>
            <a:pPr>
              <a:buFont typeface="Wingdings" pitchFamily="2" charset="2"/>
              <a:buNone/>
            </a:pPr>
            <a:r>
              <a:rPr lang="en-US" altLang="ko-KR" sz="2800" smtClean="0">
                <a:latin typeface="Comic Sans MS" pitchFamily="66" charset="0"/>
                <a:ea typeface="굴림" pitchFamily="34" charset="-127"/>
              </a:rPr>
              <a:t>	3.Pinjaman dari perusahaan non keuangan</a:t>
            </a:r>
            <a:endParaRPr lang="en-US" sz="2800" smtClean="0">
              <a:latin typeface="Comic Sans MS" pitchFamily="66" charset="0"/>
              <a:ea typeface="굴림" pitchFamily="34" charset="-127"/>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ltLang="ko-KR" sz="3400" smtClean="0">
                <a:ea typeface="굴림" pitchFamily="34" charset="-127"/>
              </a:rPr>
              <a:t>Kelebihan dan kekurangan suatu modal</a:t>
            </a:r>
            <a:endParaRPr lang="en-US" sz="3400" smtClean="0">
              <a:ea typeface="굴림" pitchFamily="34" charset="-127"/>
            </a:endParaRPr>
          </a:p>
        </p:txBody>
      </p:sp>
      <p:sp>
        <p:nvSpPr>
          <p:cNvPr id="119811" name="Rectangle 3"/>
          <p:cNvSpPr>
            <a:spLocks noGrp="1" noChangeArrowheads="1"/>
          </p:cNvSpPr>
          <p:nvPr>
            <p:ph idx="1"/>
          </p:nvPr>
        </p:nvSpPr>
        <p:spPr/>
        <p:txBody>
          <a:bodyPr/>
          <a:lstStyle/>
          <a:p>
            <a:r>
              <a:rPr lang="en-US" altLang="ko-KR" smtClean="0">
                <a:ea typeface="굴림" pitchFamily="34" charset="-127"/>
              </a:rPr>
              <a:t>Kelebihan Modal Sendiri :</a:t>
            </a:r>
          </a:p>
          <a:p>
            <a:pPr>
              <a:buFont typeface="Wingdings" pitchFamily="2" charset="2"/>
              <a:buNone/>
            </a:pPr>
            <a:r>
              <a:rPr lang="en-US" altLang="ko-KR" smtClean="0">
                <a:ea typeface="굴림" pitchFamily="34" charset="-127"/>
              </a:rPr>
              <a:t>	A.Tidak ada biaya;bunga atau administrasi,</a:t>
            </a:r>
          </a:p>
          <a:p>
            <a:pPr>
              <a:buFont typeface="Wingdings" pitchFamily="2" charset="2"/>
              <a:buNone/>
            </a:pPr>
            <a:r>
              <a:rPr lang="en-US" altLang="ko-KR" smtClean="0">
                <a:ea typeface="굴림" pitchFamily="34" charset="-127"/>
              </a:rPr>
              <a:t>	B.Tidak tergantung kpd pihak lain</a:t>
            </a:r>
          </a:p>
          <a:p>
            <a:pPr>
              <a:buFont typeface="Wingdings" pitchFamily="2" charset="2"/>
              <a:buNone/>
            </a:pPr>
            <a:r>
              <a:rPr lang="en-US" altLang="ko-KR" smtClean="0">
                <a:ea typeface="굴림" pitchFamily="34" charset="-127"/>
              </a:rPr>
              <a:t>	C.Tanpa memerlukan persyaratan yg rumit.</a:t>
            </a:r>
          </a:p>
          <a:p>
            <a:pPr>
              <a:buFont typeface="Wingdings" pitchFamily="2" charset="2"/>
              <a:buNone/>
            </a:pPr>
            <a:r>
              <a:rPr lang="en-US" altLang="ko-KR" smtClean="0">
                <a:ea typeface="굴림" pitchFamily="34" charset="-127"/>
              </a:rPr>
              <a:t>	D.Tidak ada keharusan pengembalian modal</a:t>
            </a:r>
            <a:endParaRPr lang="en-US" smtClean="0">
              <a:ea typeface="굴림" pitchFamily="34" charset="-127"/>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endParaRPr lang="id-ID" smtClean="0"/>
          </a:p>
        </p:txBody>
      </p:sp>
      <p:sp>
        <p:nvSpPr>
          <p:cNvPr id="120835" name="Rectangle 3"/>
          <p:cNvSpPr>
            <a:spLocks noGrp="1" noChangeArrowheads="1"/>
          </p:cNvSpPr>
          <p:nvPr>
            <p:ph idx="1"/>
          </p:nvPr>
        </p:nvSpPr>
        <p:spPr/>
        <p:txBody>
          <a:bodyPr/>
          <a:lstStyle/>
          <a:p>
            <a:r>
              <a:rPr lang="en-US" altLang="ko-KR" smtClean="0">
                <a:ea typeface="굴림" pitchFamily="34" charset="-127"/>
              </a:rPr>
              <a:t>Kekurangan Modal sendiri:</a:t>
            </a:r>
          </a:p>
          <a:p>
            <a:pPr>
              <a:buFont typeface="Wingdings" pitchFamily="2" charset="2"/>
              <a:buNone/>
            </a:pPr>
            <a:r>
              <a:rPr lang="en-US" altLang="ko-KR" smtClean="0">
                <a:ea typeface="굴림" pitchFamily="34" charset="-127"/>
              </a:rPr>
              <a:t>	A.Jumlahnya terbatas</a:t>
            </a:r>
          </a:p>
          <a:p>
            <a:pPr>
              <a:buFont typeface="Wingdings" pitchFamily="2" charset="2"/>
              <a:buNone/>
            </a:pPr>
            <a:r>
              <a:rPr lang="en-US" altLang="ko-KR" smtClean="0">
                <a:ea typeface="굴림" pitchFamily="34" charset="-127"/>
              </a:rPr>
              <a:t>	B.Perolehan relatif lebih sulit,</a:t>
            </a:r>
          </a:p>
          <a:p>
            <a:pPr>
              <a:buFont typeface="Wingdings" pitchFamily="2" charset="2"/>
              <a:buNone/>
            </a:pPr>
            <a:r>
              <a:rPr lang="en-US" altLang="ko-KR" smtClean="0">
                <a:ea typeface="굴림" pitchFamily="34" charset="-127"/>
              </a:rPr>
              <a:t>	C.Kurang motivasi</a:t>
            </a:r>
          </a:p>
          <a:p>
            <a:pPr>
              <a:buFont typeface="Wingdings" pitchFamily="2" charset="2"/>
              <a:buNone/>
            </a:pPr>
            <a:endParaRPr lang="en-US" smtClean="0">
              <a:ea typeface="굴림" pitchFamily="34" charset="-127"/>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endParaRPr lang="id-ID" smtClean="0"/>
          </a:p>
        </p:txBody>
      </p:sp>
      <p:sp>
        <p:nvSpPr>
          <p:cNvPr id="121859" name="Rectangle 3"/>
          <p:cNvSpPr>
            <a:spLocks noGrp="1" noChangeArrowheads="1"/>
          </p:cNvSpPr>
          <p:nvPr>
            <p:ph idx="1"/>
          </p:nvPr>
        </p:nvSpPr>
        <p:spPr/>
        <p:txBody>
          <a:bodyPr/>
          <a:lstStyle/>
          <a:p>
            <a:pPr>
              <a:lnSpc>
                <a:spcPct val="90000"/>
              </a:lnSpc>
            </a:pPr>
            <a:r>
              <a:rPr lang="en-US" altLang="ko-KR" smtClean="0">
                <a:ea typeface="굴림" pitchFamily="34" charset="-127"/>
              </a:rPr>
              <a:t>Kelebihan Modal Pinjaman</a:t>
            </a:r>
          </a:p>
          <a:p>
            <a:pPr>
              <a:lnSpc>
                <a:spcPct val="90000"/>
              </a:lnSpc>
              <a:buFont typeface="Wingdings" pitchFamily="2" charset="2"/>
              <a:buNone/>
            </a:pPr>
            <a:r>
              <a:rPr lang="en-US" altLang="ko-KR" smtClean="0">
                <a:ea typeface="굴림" pitchFamily="34" charset="-127"/>
              </a:rPr>
              <a:t>A.Jumlah tidak terbatas</a:t>
            </a:r>
          </a:p>
          <a:p>
            <a:pPr>
              <a:lnSpc>
                <a:spcPct val="90000"/>
              </a:lnSpc>
              <a:buFont typeface="Wingdings" pitchFamily="2" charset="2"/>
              <a:buNone/>
            </a:pPr>
            <a:r>
              <a:rPr lang="en-US" altLang="ko-KR" smtClean="0">
                <a:ea typeface="굴림" pitchFamily="34" charset="-127"/>
              </a:rPr>
              <a:t>B.Motivasi usaha tinggi</a:t>
            </a:r>
          </a:p>
          <a:p>
            <a:pPr>
              <a:lnSpc>
                <a:spcPct val="90000"/>
              </a:lnSpc>
            </a:pPr>
            <a:r>
              <a:rPr lang="en-US" altLang="ko-KR" smtClean="0">
                <a:ea typeface="굴림" pitchFamily="34" charset="-127"/>
              </a:rPr>
              <a:t>Kekurangan Modal Pinjaman</a:t>
            </a:r>
          </a:p>
          <a:p>
            <a:pPr>
              <a:lnSpc>
                <a:spcPct val="90000"/>
              </a:lnSpc>
              <a:buFont typeface="Wingdings" pitchFamily="2" charset="2"/>
              <a:buNone/>
            </a:pPr>
            <a:r>
              <a:rPr lang="en-US" altLang="ko-KR" smtClean="0">
                <a:ea typeface="굴림" pitchFamily="34" charset="-127"/>
              </a:rPr>
              <a:t>A.Dikenakan berbagai biaya;bunga dan administrasi</a:t>
            </a:r>
          </a:p>
          <a:p>
            <a:pPr>
              <a:lnSpc>
                <a:spcPct val="90000"/>
              </a:lnSpc>
              <a:buFont typeface="Wingdings" pitchFamily="2" charset="2"/>
              <a:buNone/>
            </a:pPr>
            <a:r>
              <a:rPr lang="en-US" altLang="ko-KR" smtClean="0">
                <a:ea typeface="굴림" pitchFamily="34" charset="-127"/>
              </a:rPr>
              <a:t>B.Harus dikembalikan</a:t>
            </a:r>
          </a:p>
          <a:p>
            <a:pPr>
              <a:lnSpc>
                <a:spcPct val="90000"/>
              </a:lnSpc>
              <a:buFont typeface="Wingdings" pitchFamily="2" charset="2"/>
              <a:buNone/>
            </a:pPr>
            <a:r>
              <a:rPr lang="en-US" altLang="ko-KR" smtClean="0">
                <a:ea typeface="굴림" pitchFamily="34" charset="-127"/>
              </a:rPr>
              <a:t>C.Beban moral</a:t>
            </a:r>
            <a:endParaRPr lang="en-US" smtClean="0">
              <a:ea typeface="굴림" pitchFamily="34" charset="-127"/>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endParaRPr lang="id-ID" smtClean="0"/>
          </a:p>
        </p:txBody>
      </p:sp>
      <p:sp>
        <p:nvSpPr>
          <p:cNvPr id="122883" name="Rectangle 3"/>
          <p:cNvSpPr>
            <a:spLocks noGrp="1" noChangeArrowheads="1"/>
          </p:cNvSpPr>
          <p:nvPr>
            <p:ph idx="1"/>
          </p:nvPr>
        </p:nvSpPr>
        <p:spPr/>
        <p:txBody>
          <a:bodyPr/>
          <a:lstStyle/>
          <a:p>
            <a:r>
              <a:rPr lang="en-US" altLang="ko-KR" smtClean="0">
                <a:ea typeface="굴림" pitchFamily="34" charset="-127"/>
              </a:rPr>
              <a:t>Kelebihan Modal Campuran;prosentasi modal pinjaman disesuaikan dng kebutuhan atas kekurangan modal sendiri</a:t>
            </a:r>
            <a:endParaRPr lang="en-US" smtClean="0">
              <a:ea typeface="굴림" pitchFamily="34" charset="-127"/>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p:txBody>
          <a:bodyPr/>
          <a:lstStyle/>
          <a:p>
            <a:r>
              <a:rPr lang="en-US" sz="3400" smtClean="0">
                <a:latin typeface="Comic Sans MS" pitchFamily="66" charset="0"/>
                <a:ea typeface="굴림" pitchFamily="34" charset="-127"/>
              </a:rPr>
              <a:t>TEKNIK MENENTUKAN LOKASI &amp; LAYOUT</a:t>
            </a:r>
          </a:p>
        </p:txBody>
      </p:sp>
      <p:sp>
        <p:nvSpPr>
          <p:cNvPr id="123907" name="Rectangle 3"/>
          <p:cNvSpPr>
            <a:spLocks noGrp="1" noChangeArrowheads="1"/>
          </p:cNvSpPr>
          <p:nvPr>
            <p:ph idx="1"/>
          </p:nvPr>
        </p:nvSpPr>
        <p:spPr/>
        <p:txBody>
          <a:bodyPr/>
          <a:lstStyle/>
          <a:p>
            <a:r>
              <a:rPr lang="en-US" altLang="ko-KR" sz="2800" smtClean="0">
                <a:ea typeface="굴림" pitchFamily="34" charset="-127"/>
              </a:rPr>
              <a:t>Layout yg perlu dilakukan adalah terhadap gedung,tempat parkir,bentuk gedung,ruangan,kursi,meja, lemari,mesin,peralatan dsb</a:t>
            </a:r>
          </a:p>
          <a:p>
            <a:r>
              <a:rPr lang="en-US" altLang="ko-KR" sz="2800" smtClean="0">
                <a:ea typeface="굴림" pitchFamily="34" charset="-127"/>
              </a:rPr>
              <a:t>Penentuan layout juga perlu dilakukan secara cermat dng mempertimbangkan berbagai faktor,seperti keamanan,kenyamanan,keindahan,efisiensi,  biaya,fleksibilitas,dan pertimbangan lainnya</a:t>
            </a:r>
            <a:endParaRPr lang="en-US" sz="2800" smtClean="0">
              <a:ea typeface="굴림" pitchFamily="34" charset="-127"/>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4"/>
          <p:cNvPicPr>
            <a:picLocks noChangeAspect="1" noChangeArrowheads="1"/>
          </p:cNvPicPr>
          <p:nvPr/>
        </p:nvPicPr>
        <p:blipFill>
          <a:blip r:embed="rId2" cstate="print"/>
          <a:srcRect/>
          <a:stretch>
            <a:fillRect/>
          </a:stretch>
        </p:blipFill>
        <p:spPr bwMode="auto">
          <a:xfrm>
            <a:off x="684213" y="476250"/>
            <a:ext cx="2790825" cy="1638300"/>
          </a:xfrm>
          <a:prstGeom prst="rect">
            <a:avLst/>
          </a:prstGeom>
          <a:noFill/>
          <a:ln w="9525">
            <a:noFill/>
            <a:miter lim="800000"/>
            <a:headEnd/>
            <a:tailEnd/>
          </a:ln>
        </p:spPr>
      </p:pic>
      <p:pic>
        <p:nvPicPr>
          <p:cNvPr id="23555" name="Picture 5"/>
          <p:cNvPicPr>
            <a:picLocks noChangeAspect="1" noChangeArrowheads="1"/>
          </p:cNvPicPr>
          <p:nvPr/>
        </p:nvPicPr>
        <p:blipFill>
          <a:blip r:embed="rId3" cstate="print"/>
          <a:srcRect/>
          <a:stretch>
            <a:fillRect/>
          </a:stretch>
        </p:blipFill>
        <p:spPr bwMode="auto">
          <a:xfrm>
            <a:off x="4716463" y="476250"/>
            <a:ext cx="2428875" cy="1876425"/>
          </a:xfrm>
          <a:prstGeom prst="rect">
            <a:avLst/>
          </a:prstGeom>
          <a:noFill/>
          <a:ln w="9525">
            <a:noFill/>
            <a:miter lim="800000"/>
            <a:headEnd/>
            <a:tailEnd/>
          </a:ln>
        </p:spPr>
      </p:pic>
      <p:pic>
        <p:nvPicPr>
          <p:cNvPr id="23556" name="Picture 6"/>
          <p:cNvPicPr>
            <a:picLocks noChangeAspect="1" noChangeArrowheads="1"/>
          </p:cNvPicPr>
          <p:nvPr/>
        </p:nvPicPr>
        <p:blipFill>
          <a:blip r:embed="rId4" cstate="print"/>
          <a:srcRect/>
          <a:stretch>
            <a:fillRect/>
          </a:stretch>
        </p:blipFill>
        <p:spPr bwMode="auto">
          <a:xfrm>
            <a:off x="1258888" y="2997200"/>
            <a:ext cx="2305050" cy="2736850"/>
          </a:xfrm>
          <a:prstGeom prst="rect">
            <a:avLst/>
          </a:prstGeom>
          <a:noFill/>
          <a:ln w="9525">
            <a:noFill/>
            <a:miter lim="800000"/>
            <a:headEnd/>
            <a:tailEnd/>
          </a:ln>
        </p:spPr>
      </p:pic>
      <p:pic>
        <p:nvPicPr>
          <p:cNvPr id="23557" name="Picture 7"/>
          <p:cNvPicPr>
            <a:picLocks noChangeAspect="1" noChangeArrowheads="1"/>
          </p:cNvPicPr>
          <p:nvPr/>
        </p:nvPicPr>
        <p:blipFill>
          <a:blip r:embed="rId5" cstate="print"/>
          <a:srcRect/>
          <a:stretch>
            <a:fillRect/>
          </a:stretch>
        </p:blipFill>
        <p:spPr bwMode="auto">
          <a:xfrm>
            <a:off x="5148263" y="3644900"/>
            <a:ext cx="2143125" cy="2143125"/>
          </a:xfrm>
          <a:prstGeom prst="rect">
            <a:avLst/>
          </a:prstGeom>
          <a:noFill/>
          <a:ln w="9525">
            <a:noFill/>
            <a:miter lim="800000"/>
            <a:headEnd/>
            <a:tailEnd/>
          </a:ln>
        </p:spPr>
      </p:pic>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altLang="ko-KR" smtClean="0">
                <a:ea typeface="굴림" pitchFamily="34" charset="-127"/>
              </a:rPr>
              <a:t>Jenis-jenis lokasi</a:t>
            </a:r>
            <a:endParaRPr lang="en-US" smtClean="0">
              <a:ea typeface="굴림" pitchFamily="34" charset="-127"/>
            </a:endParaRPr>
          </a:p>
        </p:txBody>
      </p:sp>
      <p:sp>
        <p:nvSpPr>
          <p:cNvPr id="124931" name="Rectangle 3"/>
          <p:cNvSpPr>
            <a:spLocks noGrp="1" noChangeArrowheads="1"/>
          </p:cNvSpPr>
          <p:nvPr>
            <p:ph idx="1"/>
          </p:nvPr>
        </p:nvSpPr>
        <p:spPr/>
        <p:txBody>
          <a:bodyPr/>
          <a:lstStyle/>
          <a:p>
            <a:r>
              <a:rPr lang="en-US" altLang="ko-KR" smtClean="0">
                <a:ea typeface="굴림" pitchFamily="34" charset="-127"/>
              </a:rPr>
              <a:t>1.Lokasi untuk kantor pusat;</a:t>
            </a:r>
          </a:p>
          <a:p>
            <a:r>
              <a:rPr lang="en-US" altLang="ko-KR" smtClean="0">
                <a:ea typeface="굴림" pitchFamily="34" charset="-127"/>
              </a:rPr>
              <a:t>2.lokasi untuk pabrik;</a:t>
            </a:r>
          </a:p>
          <a:p>
            <a:r>
              <a:rPr lang="en-US" altLang="ko-KR" smtClean="0">
                <a:ea typeface="굴림" pitchFamily="34" charset="-127"/>
              </a:rPr>
              <a:t>3.lokasi untuk gudang;</a:t>
            </a:r>
          </a:p>
          <a:p>
            <a:r>
              <a:rPr lang="en-US" altLang="ko-KR" smtClean="0">
                <a:ea typeface="굴림" pitchFamily="34" charset="-127"/>
              </a:rPr>
              <a:t>4.lokasi untuk kantor cabang</a:t>
            </a:r>
            <a:endParaRPr lang="en-US" smtClean="0">
              <a:ea typeface="굴림" pitchFamily="34" charset="-127"/>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altLang="ko-KR" smtClean="0">
                <a:ea typeface="굴림" pitchFamily="34" charset="-127"/>
              </a:rPr>
              <a:t>Pertimbangan menentukan lokasi</a:t>
            </a:r>
            <a:endParaRPr lang="en-US" smtClean="0">
              <a:ea typeface="굴림" pitchFamily="34" charset="-127"/>
            </a:endParaRPr>
          </a:p>
        </p:txBody>
      </p:sp>
      <p:sp>
        <p:nvSpPr>
          <p:cNvPr id="125955" name="Rectangle 3"/>
          <p:cNvSpPr>
            <a:spLocks noGrp="1" noChangeArrowheads="1"/>
          </p:cNvSpPr>
          <p:nvPr>
            <p:ph idx="1"/>
          </p:nvPr>
        </p:nvSpPr>
        <p:spPr/>
        <p:txBody>
          <a:bodyPr/>
          <a:lstStyle/>
          <a:p>
            <a:pPr>
              <a:lnSpc>
                <a:spcPct val="90000"/>
              </a:lnSpc>
            </a:pPr>
            <a:r>
              <a:rPr lang="en-US" altLang="ko-KR" sz="2800" smtClean="0">
                <a:ea typeface="굴림" pitchFamily="34" charset="-127"/>
              </a:rPr>
              <a:t>1.Jenis usaha yg dijalankan;</a:t>
            </a:r>
          </a:p>
          <a:p>
            <a:pPr>
              <a:lnSpc>
                <a:spcPct val="90000"/>
              </a:lnSpc>
            </a:pPr>
            <a:r>
              <a:rPr lang="en-US" altLang="ko-KR" sz="2800" smtClean="0">
                <a:ea typeface="굴림" pitchFamily="34" charset="-127"/>
              </a:rPr>
              <a:t>2.dekat konsumen atau pasar</a:t>
            </a:r>
          </a:p>
          <a:p>
            <a:pPr>
              <a:lnSpc>
                <a:spcPct val="90000"/>
              </a:lnSpc>
            </a:pPr>
            <a:r>
              <a:rPr lang="en-US" altLang="ko-KR" sz="2800" smtClean="0">
                <a:ea typeface="굴림" pitchFamily="34" charset="-127"/>
              </a:rPr>
              <a:t>3.dekat dng bahan baku;</a:t>
            </a:r>
          </a:p>
          <a:p>
            <a:pPr>
              <a:lnSpc>
                <a:spcPct val="90000"/>
              </a:lnSpc>
            </a:pPr>
            <a:r>
              <a:rPr lang="en-US" altLang="ko-KR" sz="2800" smtClean="0">
                <a:ea typeface="굴림" pitchFamily="34" charset="-127"/>
              </a:rPr>
              <a:t>4.ketersediaan tenaga kerja;</a:t>
            </a:r>
          </a:p>
          <a:p>
            <a:pPr>
              <a:lnSpc>
                <a:spcPct val="90000"/>
              </a:lnSpc>
            </a:pPr>
            <a:r>
              <a:rPr lang="en-US" altLang="ko-KR" sz="2800" smtClean="0">
                <a:ea typeface="굴림" pitchFamily="34" charset="-127"/>
              </a:rPr>
              <a:t>5.sarana dan prasarana;</a:t>
            </a:r>
          </a:p>
          <a:p>
            <a:pPr>
              <a:lnSpc>
                <a:spcPct val="90000"/>
              </a:lnSpc>
            </a:pPr>
            <a:r>
              <a:rPr lang="en-US" altLang="ko-KR" sz="2800" smtClean="0">
                <a:ea typeface="굴림" pitchFamily="34" charset="-127"/>
              </a:rPr>
              <a:t>6.dekat dng pusat pemerintahan;</a:t>
            </a:r>
          </a:p>
          <a:p>
            <a:pPr>
              <a:lnSpc>
                <a:spcPct val="90000"/>
              </a:lnSpc>
            </a:pPr>
            <a:r>
              <a:rPr lang="en-US" altLang="ko-KR" sz="2800" smtClean="0">
                <a:ea typeface="굴림" pitchFamily="34" charset="-127"/>
              </a:rPr>
              <a:t>7.dekat dng lembaga keuangan;</a:t>
            </a:r>
          </a:p>
          <a:p>
            <a:pPr>
              <a:lnSpc>
                <a:spcPct val="90000"/>
              </a:lnSpc>
            </a:pPr>
            <a:r>
              <a:rPr lang="en-US" altLang="ko-KR" sz="2800" smtClean="0">
                <a:ea typeface="굴림" pitchFamily="34" charset="-127"/>
              </a:rPr>
              <a:t>8.berada dikawasan industri;</a:t>
            </a:r>
          </a:p>
          <a:p>
            <a:pPr>
              <a:lnSpc>
                <a:spcPct val="90000"/>
              </a:lnSpc>
            </a:pPr>
            <a:r>
              <a:rPr lang="en-US" altLang="ko-KR" sz="2800" smtClean="0">
                <a:ea typeface="굴림" pitchFamily="34" charset="-127"/>
              </a:rPr>
              <a:t>9.kondisi masyarakat setempat</a:t>
            </a:r>
            <a:endParaRPr lang="en-US" sz="2800" smtClean="0"/>
          </a:p>
          <a:p>
            <a:pPr>
              <a:lnSpc>
                <a:spcPct val="90000"/>
              </a:lnSpc>
              <a:buFont typeface="Wingdings" pitchFamily="2" charset="2"/>
              <a:buNone/>
            </a:pPr>
            <a:endParaRPr lang="en-US" sz="2800" smtClean="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US" smtClean="0"/>
              <a:t>MENGELOLA SDM</a:t>
            </a:r>
          </a:p>
        </p:txBody>
      </p:sp>
      <p:sp>
        <p:nvSpPr>
          <p:cNvPr id="126979" name="Rectangle 3"/>
          <p:cNvSpPr>
            <a:spLocks noGrp="1" noChangeArrowheads="1"/>
          </p:cNvSpPr>
          <p:nvPr>
            <p:ph idx="1"/>
          </p:nvPr>
        </p:nvSpPr>
        <p:spPr/>
        <p:txBody>
          <a:bodyPr/>
          <a:lstStyle/>
          <a:p>
            <a:pPr>
              <a:buFont typeface="Wingdings" pitchFamily="2" charset="2"/>
              <a:buNone/>
            </a:pPr>
            <a:r>
              <a:rPr lang="en-US" smtClean="0"/>
              <a:t>Sumber daya manusia (SDM) merupakan kemampuan terpadu dari daya pikir, daya fisik dan memiliki prestasi kerja yang dimiliki tiap individu</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p:cNvSpPr>
            <a:spLocks noGrp="1"/>
          </p:cNvSpPr>
          <p:nvPr>
            <p:ph type="title"/>
          </p:nvPr>
        </p:nvSpPr>
        <p:spPr/>
        <p:txBody>
          <a:bodyPr/>
          <a:lstStyle/>
          <a:p>
            <a:r>
              <a:rPr lang="en-US" smtClean="0"/>
              <a:t>KOMPONEN SUMBER DAYA MANUSIA </a:t>
            </a:r>
          </a:p>
        </p:txBody>
      </p:sp>
      <p:sp>
        <p:nvSpPr>
          <p:cNvPr id="128003" name="Content Placeholder 2"/>
          <p:cNvSpPr>
            <a:spLocks noGrp="1"/>
          </p:cNvSpPr>
          <p:nvPr>
            <p:ph idx="1"/>
          </p:nvPr>
        </p:nvSpPr>
        <p:spPr/>
        <p:txBody>
          <a:bodyPr/>
          <a:lstStyle/>
          <a:p>
            <a:pPr marL="514350" indent="-514350">
              <a:buFont typeface="Wingdings" pitchFamily="2" charset="2"/>
              <a:buAutoNum type="arabicPeriod"/>
            </a:pPr>
            <a:r>
              <a:rPr lang="en-US" smtClean="0"/>
              <a:t>Kualitas pekerjaan dan inovatifnya </a:t>
            </a:r>
          </a:p>
          <a:p>
            <a:pPr marL="514350" indent="-514350">
              <a:buFont typeface="Wingdings" pitchFamily="2" charset="2"/>
              <a:buAutoNum type="arabicPeriod"/>
            </a:pPr>
            <a:r>
              <a:rPr lang="en-US" smtClean="0"/>
              <a:t>Kejujuran dalam bekerja </a:t>
            </a:r>
          </a:p>
          <a:p>
            <a:pPr marL="514350" indent="-514350">
              <a:buFont typeface="Wingdings" pitchFamily="2" charset="2"/>
              <a:buAutoNum type="arabicPeriod"/>
            </a:pPr>
            <a:r>
              <a:rPr lang="en-US" smtClean="0"/>
              <a:t>Kehadiran dalam bekerja </a:t>
            </a:r>
          </a:p>
          <a:p>
            <a:pPr marL="514350" indent="-514350">
              <a:buFont typeface="Wingdings" pitchFamily="2" charset="2"/>
              <a:buAutoNum type="arabicPeriod"/>
            </a:pPr>
            <a:r>
              <a:rPr lang="en-US" smtClean="0"/>
              <a:t>Sikap dalam bekerja </a:t>
            </a:r>
          </a:p>
          <a:p>
            <a:pPr marL="514350" indent="-514350">
              <a:buFont typeface="Wingdings" pitchFamily="2" charset="2"/>
              <a:buAutoNum type="arabicPeriod"/>
            </a:pPr>
            <a:r>
              <a:rPr lang="en-US" smtClean="0"/>
              <a:t>Inisiatif dan kreatif </a:t>
            </a:r>
          </a:p>
          <a:p>
            <a:pPr marL="514350" indent="-514350">
              <a:buFont typeface="Wingdings" pitchFamily="2" charset="2"/>
              <a:buAutoNum type="arabicPeriod"/>
            </a:pPr>
            <a:r>
              <a:rPr lang="en-US" smtClean="0"/>
              <a:t>Kerjasama dengan pihak lain </a:t>
            </a:r>
          </a:p>
          <a:p>
            <a:pPr marL="514350" indent="-514350">
              <a:buFont typeface="Wingdings" pitchFamily="2" charset="2"/>
              <a:buAutoNum type="arabicPeriod"/>
            </a:pPr>
            <a:r>
              <a:rPr lang="en-US" smtClean="0"/>
              <a:t>Keandalan dalam bekerja </a:t>
            </a:r>
          </a:p>
          <a:p>
            <a:pPr marL="514350" indent="-514350">
              <a:buFont typeface="Wingdings" pitchFamily="2" charset="2"/>
              <a:buAutoNum type="arabicPeriod"/>
            </a:pPr>
            <a:r>
              <a:rPr lang="en-US" smtClean="0"/>
              <a:t>Pengetahuan tentang pekerjaan</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p:txBody>
          <a:bodyPr/>
          <a:lstStyle/>
          <a:p>
            <a:endParaRPr lang="id-ID" smtClean="0"/>
          </a:p>
        </p:txBody>
      </p:sp>
      <p:sp>
        <p:nvSpPr>
          <p:cNvPr id="129027" name="Content Placeholder 2"/>
          <p:cNvSpPr>
            <a:spLocks noGrp="1"/>
          </p:cNvSpPr>
          <p:nvPr>
            <p:ph idx="1"/>
          </p:nvPr>
        </p:nvSpPr>
        <p:spPr/>
        <p:txBody>
          <a:bodyPr/>
          <a:lstStyle/>
          <a:p>
            <a:pPr>
              <a:buFont typeface="Wingdings" pitchFamily="2" charset="2"/>
              <a:buNone/>
            </a:pPr>
            <a:r>
              <a:rPr lang="en-US" smtClean="0"/>
              <a:t>9. Tanggung jawab terhadap pekerjaan </a:t>
            </a:r>
          </a:p>
          <a:p>
            <a:pPr>
              <a:buFont typeface="Wingdings" pitchFamily="2" charset="2"/>
              <a:buNone/>
            </a:pPr>
            <a:r>
              <a:rPr lang="en-US" smtClean="0"/>
              <a:t>10. Pemanfaatan waktu dalam bekerja</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1"/>
          <p:cNvSpPr>
            <a:spLocks noGrp="1"/>
          </p:cNvSpPr>
          <p:nvPr>
            <p:ph type="title"/>
          </p:nvPr>
        </p:nvSpPr>
        <p:spPr>
          <a:xfrm>
            <a:off x="428625" y="357188"/>
            <a:ext cx="8229600" cy="1143000"/>
          </a:xfrm>
        </p:spPr>
        <p:txBody>
          <a:bodyPr rtlCol="0">
            <a:normAutofit fontScale="90000"/>
          </a:bodyPr>
          <a:lstStyle/>
          <a:p>
            <a:pPr fontAlgn="auto">
              <a:spcAft>
                <a:spcPts val="0"/>
              </a:spcAft>
              <a:defRPr/>
            </a:pPr>
            <a:r>
              <a:rPr smtClean="0"/>
              <a:t>FUNGSI DAN TUJUAN MENGELOLA SDM</a:t>
            </a:r>
          </a:p>
        </p:txBody>
      </p:sp>
      <p:sp>
        <p:nvSpPr>
          <p:cNvPr id="130051" name="Content Placeholder 2"/>
          <p:cNvSpPr>
            <a:spLocks noGrp="1"/>
          </p:cNvSpPr>
          <p:nvPr>
            <p:ph idx="1"/>
          </p:nvPr>
        </p:nvSpPr>
        <p:spPr/>
        <p:txBody>
          <a:bodyPr/>
          <a:lstStyle/>
          <a:p>
            <a:r>
              <a:rPr lang="en-US" smtClean="0"/>
              <a:t>1. Fungsi pengadaan tenaga kerja</a:t>
            </a:r>
          </a:p>
          <a:p>
            <a:pPr>
              <a:buFont typeface="Wingdings" pitchFamily="2" charset="2"/>
              <a:buNone/>
            </a:pPr>
            <a:r>
              <a:rPr lang="en-US" smtClean="0"/>
              <a:t>meliputi kegiatan penentuan kebutuhan tenaga kerja (baik mengenai mutu maupun jumlahnya), mencari sumber-sumber tenaga kerja secara efektif dan efisien, mengadakan seleksi terhadap para pelamar, menempatkan tenaga kerja sesuai dengan posisi yang sesuai, </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p:txBody>
          <a:bodyPr/>
          <a:lstStyle/>
          <a:p>
            <a:endParaRPr lang="id-ID" smtClean="0"/>
          </a:p>
        </p:txBody>
      </p:sp>
      <p:sp>
        <p:nvSpPr>
          <p:cNvPr id="131075" name="Content Placeholder 2"/>
          <p:cNvSpPr>
            <a:spLocks noGrp="1"/>
          </p:cNvSpPr>
          <p:nvPr>
            <p:ph idx="1"/>
          </p:nvPr>
        </p:nvSpPr>
        <p:spPr/>
        <p:txBody>
          <a:bodyPr/>
          <a:lstStyle/>
          <a:p>
            <a:pPr>
              <a:buFont typeface="Wingdings" pitchFamily="2" charset="2"/>
              <a:buNone/>
            </a:pPr>
            <a:r>
              <a:rPr lang="en-US" smtClean="0"/>
              <a:t>dan memberikan pendidikan serta latihan yang diperlukan untuk pelaksanaan tugas bagi para tenaga kerja baru</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p:cNvSpPr>
            <a:spLocks noGrp="1"/>
          </p:cNvSpPr>
          <p:nvPr>
            <p:ph type="title"/>
          </p:nvPr>
        </p:nvSpPr>
        <p:spPr/>
        <p:txBody>
          <a:bodyPr/>
          <a:lstStyle/>
          <a:p>
            <a:endParaRPr lang="id-ID" smtClean="0"/>
          </a:p>
        </p:txBody>
      </p:sp>
      <p:sp>
        <p:nvSpPr>
          <p:cNvPr id="132099" name="Content Placeholder 2"/>
          <p:cNvSpPr>
            <a:spLocks noGrp="1"/>
          </p:cNvSpPr>
          <p:nvPr>
            <p:ph idx="1"/>
          </p:nvPr>
        </p:nvSpPr>
        <p:spPr/>
        <p:txBody>
          <a:bodyPr/>
          <a:lstStyle/>
          <a:p>
            <a:pPr>
              <a:buFont typeface="Wingdings" pitchFamily="2" charset="2"/>
              <a:buNone/>
            </a:pPr>
            <a:r>
              <a:rPr lang="en-US" smtClean="0"/>
              <a:t>2. Fungsi pemeliharaan tenaga kerja</a:t>
            </a:r>
          </a:p>
          <a:p>
            <a:pPr>
              <a:buFont typeface="Wingdings" pitchFamily="2" charset="2"/>
              <a:buNone/>
            </a:pPr>
            <a:r>
              <a:rPr lang="en-US" smtClean="0"/>
              <a:t>mencakup pelaksanaan program-program ekonomis maupun non-ekonomis, yang diharapkan dapat memberikan ketentraman kerja bagi pekerja, sehingga mereka dapat bekerja dengan tenang dan penuh konsentrasi guna menghasilkan prestasi kerja yang diharapkan oleh organisasi.</a:t>
            </a: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p:txBody>
          <a:bodyPr rtlCol="0">
            <a:normAutofit fontScale="90000"/>
          </a:bodyPr>
          <a:lstStyle/>
          <a:p>
            <a:pPr fontAlgn="auto">
              <a:spcAft>
                <a:spcPts val="0"/>
              </a:spcAft>
              <a:defRPr/>
            </a:pPr>
            <a:r>
              <a:rPr smtClean="0"/>
              <a:t>TUJUAN MANAJEMEN SUMBER DAYA MANUSIA</a:t>
            </a:r>
          </a:p>
        </p:txBody>
      </p:sp>
      <p:sp>
        <p:nvSpPr>
          <p:cNvPr id="133123" name="Content Placeholder 2"/>
          <p:cNvSpPr>
            <a:spLocks noGrp="1"/>
          </p:cNvSpPr>
          <p:nvPr>
            <p:ph idx="1"/>
          </p:nvPr>
        </p:nvSpPr>
        <p:spPr/>
        <p:txBody>
          <a:bodyPr/>
          <a:lstStyle/>
          <a:p>
            <a:pPr>
              <a:buFont typeface="Wingdings" pitchFamily="2" charset="2"/>
              <a:buNone/>
            </a:pPr>
            <a:r>
              <a:rPr lang="en-US" smtClean="0"/>
              <a:t>Tujuan manajemen SDM adalah menigkatkan kontribusi produktif orang-orang yang ada dalam perusahaan melalui sejumlah cara yang bertanggung jawab secara strategis, etis, dan sosial.</a:t>
            </a: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p:txBody>
          <a:bodyPr rtlCol="0">
            <a:normAutofit fontScale="90000"/>
          </a:bodyPr>
          <a:lstStyle/>
          <a:p>
            <a:pPr fontAlgn="auto">
              <a:spcAft>
                <a:spcPts val="0"/>
              </a:spcAft>
              <a:defRPr/>
            </a:pPr>
            <a:r>
              <a:rPr smtClean="0"/>
              <a:t>PELAKSANAAN PENGELOLAAN SUMBER DAYA MANUSIA</a:t>
            </a:r>
          </a:p>
        </p:txBody>
      </p:sp>
      <p:sp>
        <p:nvSpPr>
          <p:cNvPr id="134147" name="Content Placeholder 2"/>
          <p:cNvSpPr>
            <a:spLocks noGrp="1"/>
          </p:cNvSpPr>
          <p:nvPr>
            <p:ph idx="1"/>
          </p:nvPr>
        </p:nvSpPr>
        <p:spPr/>
        <p:txBody>
          <a:bodyPr/>
          <a:lstStyle/>
          <a:p>
            <a:r>
              <a:rPr lang="en-US" sz="3600" smtClean="0"/>
              <a:t>Mutasi</a:t>
            </a:r>
          </a:p>
          <a:p>
            <a:r>
              <a:rPr lang="en-US" sz="3600" smtClean="0"/>
              <a:t>Promosi</a:t>
            </a:r>
          </a:p>
          <a:p>
            <a:r>
              <a:rPr lang="en-US" sz="3600" smtClean="0"/>
              <a:t>Motivasi</a:t>
            </a:r>
          </a:p>
          <a:p>
            <a:r>
              <a:rPr lang="en-US" sz="3600" smtClean="0"/>
              <a:t>Actuating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MENDIRIKAN USAHA</a:t>
            </a:r>
          </a:p>
        </p:txBody>
      </p:sp>
      <p:sp>
        <p:nvSpPr>
          <p:cNvPr id="24579" name="Rectangle 3"/>
          <p:cNvSpPr>
            <a:spLocks noGrp="1" noChangeArrowheads="1"/>
          </p:cNvSpPr>
          <p:nvPr>
            <p:ph idx="1"/>
          </p:nvPr>
        </p:nvSpPr>
        <p:spPr/>
        <p:txBody>
          <a:bodyPr/>
          <a:lstStyle/>
          <a:p>
            <a:pPr>
              <a:buFont typeface="Wingdings" pitchFamily="2" charset="2"/>
              <a:buNone/>
            </a:pPr>
            <a:r>
              <a:rPr lang="en-US" altLang="ko-KR" smtClean="0">
                <a:latin typeface="Comic Sans MS" pitchFamily="66" charset="0"/>
                <a:ea typeface="굴림" pitchFamily="34" charset="-127"/>
              </a:rPr>
              <a:t>Ada beberapa alasan/sebab seseorang memulai merintis usahanya :</a:t>
            </a:r>
          </a:p>
          <a:p>
            <a:r>
              <a:rPr lang="en-US" altLang="ko-KR" smtClean="0">
                <a:latin typeface="Comic Sans MS" pitchFamily="66" charset="0"/>
                <a:ea typeface="굴림" pitchFamily="34" charset="-127"/>
              </a:rPr>
              <a:t>1.Faktor keluarga pengusaha</a:t>
            </a:r>
          </a:p>
          <a:p>
            <a:r>
              <a:rPr lang="en-US" altLang="ko-KR" smtClean="0">
                <a:latin typeface="Comic Sans MS" pitchFamily="66" charset="0"/>
                <a:ea typeface="굴림" pitchFamily="34" charset="-127"/>
              </a:rPr>
              <a:t>2.Sengaja terjun menjadi pengusaha</a:t>
            </a:r>
          </a:p>
          <a:p>
            <a:r>
              <a:rPr lang="en-US" altLang="ko-KR" smtClean="0">
                <a:latin typeface="Comic Sans MS" pitchFamily="66" charset="0"/>
                <a:ea typeface="굴림" pitchFamily="34" charset="-127"/>
              </a:rPr>
              <a:t>3.Kerja sampingan ( Iseng )</a:t>
            </a:r>
          </a:p>
          <a:p>
            <a:r>
              <a:rPr lang="en-US" altLang="ko-KR" smtClean="0">
                <a:latin typeface="Comic Sans MS" pitchFamily="66" charset="0"/>
                <a:ea typeface="굴림" pitchFamily="34" charset="-127"/>
              </a:rPr>
              <a:t>4.Coba-coba</a:t>
            </a:r>
          </a:p>
          <a:p>
            <a:r>
              <a:rPr lang="en-US" altLang="ko-KR" smtClean="0">
                <a:latin typeface="Comic Sans MS" pitchFamily="66" charset="0"/>
                <a:ea typeface="굴림" pitchFamily="34" charset="-127"/>
              </a:rPr>
              <a:t>5.Terpaksa</a:t>
            </a:r>
            <a:endParaRPr lang="en-US" smtClean="0">
              <a:latin typeface="Comic Sans MS" pitchFamily="66" charset="0"/>
            </a:endParaRPr>
          </a:p>
          <a:p>
            <a:pPr>
              <a:buFont typeface="Wingdings" pitchFamily="2" charset="2"/>
              <a:buNone/>
            </a:pPr>
            <a:endParaRPr lang="en-US" smtClean="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p:txBody>
          <a:bodyPr/>
          <a:lstStyle/>
          <a:p>
            <a:r>
              <a:rPr lang="en-US" smtClean="0"/>
              <a:t>MUTASI</a:t>
            </a:r>
          </a:p>
        </p:txBody>
      </p:sp>
      <p:sp>
        <p:nvSpPr>
          <p:cNvPr id="135171" name="Content Placeholder 2"/>
          <p:cNvSpPr>
            <a:spLocks noGrp="1"/>
          </p:cNvSpPr>
          <p:nvPr>
            <p:ph idx="1"/>
          </p:nvPr>
        </p:nvSpPr>
        <p:spPr/>
        <p:txBody>
          <a:bodyPr/>
          <a:lstStyle/>
          <a:p>
            <a:pPr>
              <a:buFont typeface="Wingdings" pitchFamily="2" charset="2"/>
              <a:buNone/>
            </a:pPr>
            <a:r>
              <a:rPr lang="en-US" smtClean="0"/>
              <a:t>Mutasi adalah kegiatan dari pimpinan perusahaan untuk memindahkan karyawan dari suatu pekerjaan ke pekerjaan lain yang dianggap setingkat/sejajar. Mutasi merupakan aspek yang penting untuk menghilangkan rasa jemu/bosan menghadapi pekerjaan pada diri pegawai. </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p:cNvSpPr>
            <a:spLocks noGrp="1"/>
          </p:cNvSpPr>
          <p:nvPr>
            <p:ph type="title"/>
          </p:nvPr>
        </p:nvSpPr>
        <p:spPr/>
        <p:txBody>
          <a:bodyPr/>
          <a:lstStyle/>
          <a:p>
            <a:endParaRPr lang="id-ID" smtClean="0"/>
          </a:p>
        </p:txBody>
      </p:sp>
      <p:sp>
        <p:nvSpPr>
          <p:cNvPr id="136195" name="Content Placeholder 2"/>
          <p:cNvSpPr>
            <a:spLocks noGrp="1"/>
          </p:cNvSpPr>
          <p:nvPr>
            <p:ph idx="1"/>
          </p:nvPr>
        </p:nvSpPr>
        <p:spPr/>
        <p:txBody>
          <a:bodyPr/>
          <a:lstStyle/>
          <a:p>
            <a:pPr>
              <a:buFont typeface="Wingdings" pitchFamily="2" charset="2"/>
              <a:buNone/>
            </a:pPr>
            <a:r>
              <a:rPr lang="en-US" smtClean="0"/>
              <a:t>Mutasi akan terjadi bila adanya lowongan suatu jabatan yang harus segera diisi oleh SDM yang berkualitas</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p:nvPr>
        </p:nvSpPr>
        <p:spPr/>
        <p:txBody>
          <a:bodyPr/>
          <a:lstStyle/>
          <a:p>
            <a:r>
              <a:rPr lang="en-US" smtClean="0"/>
              <a:t>PROMOSI</a:t>
            </a:r>
          </a:p>
        </p:txBody>
      </p:sp>
      <p:sp>
        <p:nvSpPr>
          <p:cNvPr id="137219" name="Content Placeholder 2"/>
          <p:cNvSpPr>
            <a:spLocks noGrp="1"/>
          </p:cNvSpPr>
          <p:nvPr>
            <p:ph idx="1"/>
          </p:nvPr>
        </p:nvSpPr>
        <p:spPr/>
        <p:txBody>
          <a:bodyPr/>
          <a:lstStyle/>
          <a:p>
            <a:pPr>
              <a:buFont typeface="Wingdings" pitchFamily="2" charset="2"/>
              <a:buNone/>
            </a:pPr>
            <a:r>
              <a:rPr lang="en-US" smtClean="0"/>
              <a:t>Promosi adalah kenaikan jabatan yang lebih tinggi, baik kekuasaan maupun tanggungjawabnya dalam struktur organisasi perusahaan. Promosi merupakan alat untuk meningkatkan SDM yang berkualitas, meningkatkan prestasi, dan moral pegawai di dalam</a:t>
            </a: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p:txBody>
          <a:bodyPr/>
          <a:lstStyle/>
          <a:p>
            <a:r>
              <a:rPr lang="en-US" smtClean="0"/>
              <a:t>MOTIVASI</a:t>
            </a:r>
          </a:p>
        </p:txBody>
      </p:sp>
      <p:sp>
        <p:nvSpPr>
          <p:cNvPr id="138243" name="Content Placeholder 2"/>
          <p:cNvSpPr>
            <a:spLocks noGrp="1"/>
          </p:cNvSpPr>
          <p:nvPr>
            <p:ph idx="1"/>
          </p:nvPr>
        </p:nvSpPr>
        <p:spPr/>
        <p:txBody>
          <a:bodyPr/>
          <a:lstStyle/>
          <a:p>
            <a:pPr>
              <a:buFont typeface="Wingdings" pitchFamily="2" charset="2"/>
              <a:buNone/>
            </a:pPr>
            <a:r>
              <a:rPr lang="en-US" smtClean="0"/>
              <a:t>Motivasi adalah suatu perangsang dan dorongan bagi karyawan agar bekerja lebih giat dan produktif. Motivasi dapat berupa inspirasi, semangat dan dorongan kepada karyawan agar dapat bekerja dengan baik sesuai dengan keinginan wirausaha. </a:t>
            </a: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p:txBody>
          <a:bodyPr rtlCol="0">
            <a:normAutofit fontScale="90000"/>
          </a:bodyPr>
          <a:lstStyle/>
          <a:p>
            <a:pPr fontAlgn="auto">
              <a:spcAft>
                <a:spcPts val="0"/>
              </a:spcAft>
              <a:defRPr/>
            </a:pPr>
            <a:r>
              <a:rPr sz="4000" smtClean="0"/>
              <a:t>Pemberian motivasi bisa dengan dua cara:</a:t>
            </a:r>
          </a:p>
        </p:txBody>
      </p:sp>
      <p:sp>
        <p:nvSpPr>
          <p:cNvPr id="139267" name="Content Placeholder 2"/>
          <p:cNvSpPr>
            <a:spLocks noGrp="1"/>
          </p:cNvSpPr>
          <p:nvPr>
            <p:ph idx="1"/>
          </p:nvPr>
        </p:nvSpPr>
        <p:spPr/>
        <p:txBody>
          <a:bodyPr/>
          <a:lstStyle/>
          <a:p>
            <a:pPr>
              <a:buFont typeface="Wingdings" pitchFamily="2" charset="2"/>
              <a:buNone/>
            </a:pPr>
            <a:r>
              <a:rPr lang="en-US" smtClean="0"/>
              <a:t>1) Pemberian insentif semimaterial: pemberian motivasi ini tidak dalam bentuk pemberian uang, seperti : penempatan pegawai ditempat yang tepat, memberikan latihan pendidikan, kursus, dll 2) Pemberian insentif material: pemberian motivasi dengan memberikan upah/gaji/bonus yang memadai dan cukup untuk keperluan hidupnya</a:t>
            </a:r>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1"/>
          <p:cNvSpPr>
            <a:spLocks noGrp="1"/>
          </p:cNvSpPr>
          <p:nvPr>
            <p:ph type="title"/>
          </p:nvPr>
        </p:nvSpPr>
        <p:spPr/>
        <p:txBody>
          <a:bodyPr/>
          <a:lstStyle/>
          <a:p>
            <a:r>
              <a:rPr lang="en-US" smtClean="0"/>
              <a:t>ACTUATING (Pergerakan)</a:t>
            </a:r>
          </a:p>
        </p:txBody>
      </p:sp>
      <p:sp>
        <p:nvSpPr>
          <p:cNvPr id="140291" name="Content Placeholder 2"/>
          <p:cNvSpPr>
            <a:spLocks noGrp="1"/>
          </p:cNvSpPr>
          <p:nvPr>
            <p:ph idx="1"/>
          </p:nvPr>
        </p:nvSpPr>
        <p:spPr/>
        <p:txBody>
          <a:bodyPr/>
          <a:lstStyle/>
          <a:p>
            <a:pPr>
              <a:buFont typeface="Wingdings" pitchFamily="2" charset="2"/>
              <a:buNone/>
            </a:pPr>
            <a:r>
              <a:rPr lang="en-US" smtClean="0"/>
              <a:t>Actuating adalah suatu tindakan untuk mengusahakan agar semua anggota kelompok berusaha untuk mencapai sasaran yang sesuai dengan perencanaan manajerial  dan organisasi. </a:t>
            </a: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1"/>
          <p:cNvSpPr>
            <a:spLocks noGrp="1"/>
          </p:cNvSpPr>
          <p:nvPr>
            <p:ph type="title"/>
          </p:nvPr>
        </p:nvSpPr>
        <p:spPr/>
        <p:txBody>
          <a:bodyPr/>
          <a:lstStyle/>
          <a:p>
            <a:r>
              <a:rPr lang="en-US" smtClean="0"/>
              <a:t>Fungsi Actuating</a:t>
            </a:r>
          </a:p>
        </p:txBody>
      </p:sp>
      <p:sp>
        <p:nvSpPr>
          <p:cNvPr id="141315" name="Content Placeholder 2"/>
          <p:cNvSpPr>
            <a:spLocks noGrp="1"/>
          </p:cNvSpPr>
          <p:nvPr>
            <p:ph idx="1"/>
          </p:nvPr>
        </p:nvSpPr>
        <p:spPr/>
        <p:txBody>
          <a:bodyPr/>
          <a:lstStyle/>
          <a:p>
            <a:r>
              <a:rPr lang="en-US" smtClean="0"/>
              <a:t>Mempengaruhi orang-orang agar bersedia menjadi pengikut</a:t>
            </a:r>
          </a:p>
          <a:p>
            <a:r>
              <a:rPr lang="en-US" smtClean="0"/>
              <a:t>Menaklukan daya tolak seseorang</a:t>
            </a:r>
          </a:p>
          <a:p>
            <a:r>
              <a:rPr lang="en-US" smtClean="0"/>
              <a:t>Membuat orang dapat mengerjakan tugasnya dengan baik</a:t>
            </a:r>
          </a:p>
          <a:p>
            <a:r>
              <a:rPr lang="en-US" smtClean="0"/>
              <a:t>Memberikan tugas dan penjelasan rutin terhadap pekerjaan</a:t>
            </a:r>
          </a:p>
          <a:p>
            <a:r>
              <a:rPr lang="en-US" smtClean="0"/>
              <a:t>Menjelaskan kebijakan yang ditetapkan</a:t>
            </a: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1"/>
          <p:cNvSpPr>
            <a:spLocks noGrp="1"/>
          </p:cNvSpPr>
          <p:nvPr>
            <p:ph type="title"/>
          </p:nvPr>
        </p:nvSpPr>
        <p:spPr/>
        <p:txBody>
          <a:bodyPr/>
          <a:lstStyle/>
          <a:p>
            <a:r>
              <a:rPr lang="en-US" smtClean="0"/>
              <a:t>ANALISIS DALAM JABATAN</a:t>
            </a:r>
          </a:p>
        </p:txBody>
      </p:sp>
      <p:sp>
        <p:nvSpPr>
          <p:cNvPr id="142339" name="Content Placeholder 2"/>
          <p:cNvSpPr>
            <a:spLocks noGrp="1"/>
          </p:cNvSpPr>
          <p:nvPr>
            <p:ph idx="1"/>
          </p:nvPr>
        </p:nvSpPr>
        <p:spPr/>
        <p:txBody>
          <a:bodyPr/>
          <a:lstStyle/>
          <a:p>
            <a:r>
              <a:rPr lang="en-US" smtClean="0"/>
              <a:t>Dalam melaksanakankan analisis jabatan ada beberapa prinsip-prinsip yang perlu diperhatikan, yaitu:  Proses analisis jabatan dilakukan untuk memahami tanggung jawab pada setiap jabatan dan kontribusi hasil jabatan tersebut terhadap pencapaian hasil atau tujuan organisasi.  </a:t>
            </a: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457200" y="274638"/>
            <a:ext cx="8229600" cy="153987"/>
          </a:xfrm>
        </p:spPr>
        <p:txBody>
          <a:bodyPr rtlCol="0">
            <a:normAutofit fontScale="90000"/>
          </a:bodyPr>
          <a:lstStyle/>
          <a:p>
            <a:pPr fontAlgn="auto">
              <a:spcAft>
                <a:spcPts val="0"/>
              </a:spcAft>
              <a:defRPr/>
            </a:pPr>
            <a:endParaRPr lang="id-ID" smtClean="0"/>
          </a:p>
        </p:txBody>
      </p:sp>
      <p:sp>
        <p:nvSpPr>
          <p:cNvPr id="143363" name="Content Placeholder 2"/>
          <p:cNvSpPr>
            <a:spLocks noGrp="1"/>
          </p:cNvSpPr>
          <p:nvPr>
            <p:ph idx="1"/>
          </p:nvPr>
        </p:nvSpPr>
        <p:spPr>
          <a:xfrm>
            <a:off x="457200" y="285750"/>
            <a:ext cx="8229600" cy="5845175"/>
          </a:xfrm>
        </p:spPr>
        <p:txBody>
          <a:bodyPr/>
          <a:lstStyle/>
          <a:p>
            <a:pPr>
              <a:buFont typeface="Wingdings" pitchFamily="2" charset="2"/>
              <a:buNone/>
            </a:pPr>
            <a:r>
              <a:rPr lang="en-US" smtClean="0"/>
              <a:t>Objek dari kegiatan analisis ini adalah jabatan, bukanlah pemegang jabatan yang memangku jabatan tersebut. Meskipun data diperoleh dari si pemegang jabatan  melalui pengamatan, wawancara atau pun kuesioner/angket, produk yang menjadi hasil analisis jabatan  adalah berupa uraian jabatan (job description) atau spesifikasi jabatan (specifications of the job), bukan suatu uraian tentang orang (description of the person).  </a:t>
            </a:r>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1"/>
          <p:cNvSpPr>
            <a:spLocks noGrp="1"/>
          </p:cNvSpPr>
          <p:nvPr>
            <p:ph type="title"/>
          </p:nvPr>
        </p:nvSpPr>
        <p:spPr/>
        <p:txBody>
          <a:bodyPr/>
          <a:lstStyle/>
          <a:p>
            <a:endParaRPr lang="id-ID" smtClean="0"/>
          </a:p>
        </p:txBody>
      </p:sp>
      <p:sp>
        <p:nvSpPr>
          <p:cNvPr id="144387" name="Content Placeholder 2"/>
          <p:cNvSpPr>
            <a:spLocks noGrp="1"/>
          </p:cNvSpPr>
          <p:nvPr>
            <p:ph idx="1"/>
          </p:nvPr>
        </p:nvSpPr>
        <p:spPr/>
        <p:txBody>
          <a:bodyPr/>
          <a:lstStyle/>
          <a:p>
            <a:pPr>
              <a:buFont typeface="Wingdings" pitchFamily="2" charset="2"/>
              <a:buNone/>
            </a:pPr>
            <a:r>
              <a:rPr lang="en-US" smtClean="0"/>
              <a:t>Jabatan yang akan dideskripsikan kedalam uraian jabatan merupakan jabatan yang sesuai dengan struktur organisasi pada saat ini</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8"/>
          <p:cNvSpPr>
            <a:spLocks noGrp="1" noChangeArrowheads="1"/>
          </p:cNvSpPr>
          <p:nvPr>
            <p:ph type="title"/>
          </p:nvPr>
        </p:nvSpPr>
        <p:spPr/>
        <p:txBody>
          <a:bodyPr/>
          <a:lstStyle/>
          <a:p>
            <a:endParaRPr lang="id-ID" smtClean="0"/>
          </a:p>
        </p:txBody>
      </p:sp>
      <p:sp>
        <p:nvSpPr>
          <p:cNvPr id="25603" name="Rectangle 9"/>
          <p:cNvSpPr>
            <a:spLocks noGrp="1" noChangeArrowheads="1"/>
          </p:cNvSpPr>
          <p:nvPr>
            <p:ph idx="1"/>
          </p:nvPr>
        </p:nvSpPr>
        <p:spPr>
          <a:xfrm>
            <a:off x="457200" y="836613"/>
            <a:ext cx="8229600" cy="5294312"/>
          </a:xfrm>
        </p:spPr>
        <p:txBody>
          <a:bodyPr/>
          <a:lstStyle/>
          <a:p>
            <a:pPr>
              <a:buFont typeface="Wingdings" pitchFamily="2" charset="2"/>
              <a:buNone/>
            </a:pPr>
            <a:r>
              <a:rPr lang="en-US" altLang="ko-KR" smtClean="0">
                <a:latin typeface="Comic Sans MS" pitchFamily="66" charset="0"/>
                <a:ea typeface="굴림" pitchFamily="34" charset="-127"/>
              </a:rPr>
              <a:t>Ada beberapa cara memulai usaha :</a:t>
            </a:r>
          </a:p>
          <a:p>
            <a:r>
              <a:rPr lang="en-US" altLang="ko-KR" smtClean="0">
                <a:latin typeface="Comic Sans MS" pitchFamily="66" charset="0"/>
                <a:ea typeface="굴림" pitchFamily="34" charset="-127"/>
              </a:rPr>
              <a:t>1.Mendirikan usaha baru</a:t>
            </a:r>
          </a:p>
          <a:p>
            <a:r>
              <a:rPr lang="en-US" altLang="ko-KR" smtClean="0">
                <a:latin typeface="Comic Sans MS" pitchFamily="66" charset="0"/>
                <a:ea typeface="굴림" pitchFamily="34" charset="-127"/>
              </a:rPr>
              <a:t>2.Membeli perusahaan</a:t>
            </a:r>
          </a:p>
          <a:p>
            <a:r>
              <a:rPr lang="en-US" altLang="ko-KR" smtClean="0">
                <a:latin typeface="Comic Sans MS" pitchFamily="66" charset="0"/>
                <a:ea typeface="굴림" pitchFamily="34" charset="-127"/>
              </a:rPr>
              <a:t>3.Kerjasama manajemen dg sistem waralaba ( Franchising )  yaitu memakai nama dan manajemen perusahaan lain.</a:t>
            </a:r>
          </a:p>
          <a:p>
            <a:pPr>
              <a:buFont typeface="Wingdings" pitchFamily="2" charset="2"/>
              <a:buNone/>
            </a:pPr>
            <a:r>
              <a:rPr lang="en-US" altLang="ko-KR" smtClean="0">
                <a:latin typeface="Comic Sans MS" pitchFamily="66" charset="0"/>
                <a:ea typeface="굴림" pitchFamily="34" charset="-127"/>
              </a:rPr>
              <a:t>   Perusahaan pemilik nama disebut perusahaan induk ( Franchisor ) dan perusahaan yg menggunakan Franchise</a:t>
            </a:r>
            <a:endParaRPr lang="en-US" smtClean="0">
              <a:latin typeface="Comic Sans MS" pitchFamily="66" charset="0"/>
            </a:endParaRPr>
          </a:p>
          <a:p>
            <a:pPr>
              <a:buFont typeface="Wingdings" pitchFamily="2" charset="2"/>
              <a:buNone/>
            </a:pPr>
            <a:endParaRPr lang="en-US" smtClean="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p:txBody>
          <a:bodyPr/>
          <a:lstStyle/>
          <a:p>
            <a:r>
              <a:rPr lang="en-US" smtClean="0"/>
              <a:t>KEGUNAAN ANALISIS JABATAN</a:t>
            </a:r>
          </a:p>
        </p:txBody>
      </p:sp>
      <p:sp>
        <p:nvSpPr>
          <p:cNvPr id="145411" name="Content Placeholder 2"/>
          <p:cNvSpPr>
            <a:spLocks noGrp="1"/>
          </p:cNvSpPr>
          <p:nvPr>
            <p:ph idx="1"/>
          </p:nvPr>
        </p:nvSpPr>
        <p:spPr/>
        <p:txBody>
          <a:bodyPr/>
          <a:lstStyle/>
          <a:p>
            <a:r>
              <a:rPr lang="en-US" smtClean="0"/>
              <a:t>Fungsi Administrasi</a:t>
            </a:r>
          </a:p>
          <a:p>
            <a:r>
              <a:rPr lang="en-US" smtClean="0"/>
              <a:t>Fungsi Maintenance</a:t>
            </a: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p:txBody>
          <a:bodyPr rtlCol="0">
            <a:normAutofit fontScale="90000"/>
          </a:bodyPr>
          <a:lstStyle/>
          <a:p>
            <a:pPr fontAlgn="auto">
              <a:spcAft>
                <a:spcPts val="0"/>
              </a:spcAft>
              <a:defRPr/>
            </a:pPr>
            <a:r>
              <a:rPr smtClean="0"/>
              <a:t>Fungsi Administrasi</a:t>
            </a:r>
            <a:br>
              <a:rPr smtClean="0"/>
            </a:br>
            <a:endParaRPr smtClean="0"/>
          </a:p>
        </p:txBody>
      </p:sp>
      <p:sp>
        <p:nvSpPr>
          <p:cNvPr id="146435" name="Content Placeholder 2"/>
          <p:cNvSpPr>
            <a:spLocks noGrp="1"/>
          </p:cNvSpPr>
          <p:nvPr>
            <p:ph idx="1"/>
          </p:nvPr>
        </p:nvSpPr>
        <p:spPr/>
        <p:txBody>
          <a:bodyPr/>
          <a:lstStyle/>
          <a:p>
            <a:pPr>
              <a:buFont typeface="Wingdings" pitchFamily="2" charset="2"/>
              <a:buNone/>
            </a:pPr>
            <a:r>
              <a:rPr lang="en-US" smtClean="0"/>
              <a:t>Fungsi ini erat hubungannya dengan dokumen yang berhubungan juga dengan fungsi control dan pengendaliannya. Bagi perusahaan yang telah menggunakan ISO akan sangat membutuhkan hal ini. </a:t>
            </a: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Title 1"/>
          <p:cNvSpPr>
            <a:spLocks noGrp="1"/>
          </p:cNvSpPr>
          <p:nvPr>
            <p:ph type="title"/>
          </p:nvPr>
        </p:nvSpPr>
        <p:spPr/>
        <p:txBody>
          <a:bodyPr/>
          <a:lstStyle/>
          <a:p>
            <a:endParaRPr lang="id-ID" smtClean="0"/>
          </a:p>
        </p:txBody>
      </p:sp>
      <p:sp>
        <p:nvSpPr>
          <p:cNvPr id="147459" name="Content Placeholder 2"/>
          <p:cNvSpPr>
            <a:spLocks noGrp="1"/>
          </p:cNvSpPr>
          <p:nvPr>
            <p:ph idx="1"/>
          </p:nvPr>
        </p:nvSpPr>
        <p:spPr/>
        <p:txBody>
          <a:bodyPr/>
          <a:lstStyle/>
          <a:p>
            <a:pPr>
              <a:buFont typeface="Wingdings" pitchFamily="2" charset="2"/>
              <a:buNone/>
            </a:pPr>
            <a:r>
              <a:rPr lang="en-US" smtClean="0"/>
              <a:t>Seluruh fungsi dalam pengelolaan SDM membutuhkan job description dalam melakukan berbagai kegiatan darirekruitment, seleksi dan penempatan pegawai baru, merancang program pendidikan dan pelatihan yang dibutuhkan, melakukan penilaian dan standar hasil kerja, dan melakukan evaluasi kerja</a:t>
            </a: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1"/>
          <p:cNvSpPr>
            <a:spLocks noGrp="1"/>
          </p:cNvSpPr>
          <p:nvPr>
            <p:ph type="title"/>
          </p:nvPr>
        </p:nvSpPr>
        <p:spPr/>
        <p:txBody>
          <a:bodyPr/>
          <a:lstStyle/>
          <a:p>
            <a:r>
              <a:rPr lang="en-US" smtClean="0"/>
              <a:t>Fungsi Maintenance</a:t>
            </a:r>
          </a:p>
        </p:txBody>
      </p:sp>
      <p:sp>
        <p:nvSpPr>
          <p:cNvPr id="148483" name="Content Placeholder 2"/>
          <p:cNvSpPr>
            <a:spLocks noGrp="1"/>
          </p:cNvSpPr>
          <p:nvPr>
            <p:ph idx="1"/>
          </p:nvPr>
        </p:nvSpPr>
        <p:spPr/>
        <p:txBody>
          <a:bodyPr/>
          <a:lstStyle/>
          <a:p>
            <a:pPr>
              <a:buFont typeface="Wingdings" pitchFamily="2" charset="2"/>
              <a:buNone/>
            </a:pPr>
            <a:r>
              <a:rPr lang="en-US" smtClean="0"/>
              <a:t>Bagi perusahaan, evaluasi dan pengembangan organisasi menjadi perhatian yang khusus dalam menjawab tantangan kebutuhan bisnis yang sangat kompetitif saat ini. hasil job analysis ini dapat digunakan untuk pengembangan organisasi, perencanaan tenaga kerja, perencanaan karir dan konseling kerjanya</a:t>
            </a: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itle 1"/>
          <p:cNvSpPr>
            <a:spLocks noGrp="1"/>
          </p:cNvSpPr>
          <p:nvPr>
            <p:ph type="title"/>
          </p:nvPr>
        </p:nvSpPr>
        <p:spPr/>
        <p:txBody>
          <a:bodyPr/>
          <a:lstStyle/>
          <a:p>
            <a:r>
              <a:rPr lang="id-ID" smtClean="0"/>
              <a:t>Pasar dan Pemasaran</a:t>
            </a:r>
          </a:p>
        </p:txBody>
      </p:sp>
      <p:sp>
        <p:nvSpPr>
          <p:cNvPr id="149507" name="Content Placeholder 2"/>
          <p:cNvSpPr>
            <a:spLocks noGrp="1"/>
          </p:cNvSpPr>
          <p:nvPr>
            <p:ph idx="1"/>
          </p:nvPr>
        </p:nvSpPr>
        <p:spPr/>
        <p:txBody>
          <a:bodyPr/>
          <a:lstStyle/>
          <a:p>
            <a:r>
              <a:rPr lang="id-ID" smtClean="0"/>
              <a:t>Pasar adalah tempat pertemuan pembeli dan penjual dalam melaksanakan transaksi jual beli.</a:t>
            </a:r>
          </a:p>
          <a:p>
            <a:r>
              <a:rPr lang="id-ID" smtClean="0"/>
              <a:t>Pemasaran adalah suatu proses sosial dan manajerial dimana individu dan kelompok memperoleh apa yang mereka butuhkan dan inginkan dengan cara menciptakan serta mempertukarkan produk dan nilai dengan pihak lain.</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Title 1"/>
          <p:cNvSpPr>
            <a:spLocks noGrp="1"/>
          </p:cNvSpPr>
          <p:nvPr>
            <p:ph type="title"/>
          </p:nvPr>
        </p:nvSpPr>
        <p:spPr/>
        <p:txBody>
          <a:bodyPr/>
          <a:lstStyle/>
          <a:p>
            <a:r>
              <a:rPr lang="id-ID" smtClean="0"/>
              <a:t>Permintaan</a:t>
            </a:r>
          </a:p>
        </p:txBody>
      </p:sp>
      <p:sp>
        <p:nvSpPr>
          <p:cNvPr id="3" name="Content Placeholder 2"/>
          <p:cNvSpPr>
            <a:spLocks noGrp="1"/>
          </p:cNvSpPr>
          <p:nvPr>
            <p:ph idx="1"/>
          </p:nvPr>
        </p:nvSpPr>
        <p:spPr/>
        <p:txBody>
          <a:bodyPr rtlCol="0">
            <a:normAutofit/>
          </a:bodyPr>
          <a:lstStyle/>
          <a:p>
            <a:pPr marL="274320" indent="-274320" fontAlgn="auto">
              <a:spcAft>
                <a:spcPts val="0"/>
              </a:spcAft>
              <a:buFont typeface="Wingdings" pitchFamily="2" charset="2"/>
              <a:buNone/>
              <a:defRPr/>
            </a:pPr>
            <a:r>
              <a:rPr lang="id-ID" dirty="0" smtClean="0"/>
              <a:t>Faktor yang mempengaruhi permintaan suatu barang atau jasa:</a:t>
            </a:r>
          </a:p>
          <a:p>
            <a:pPr marL="514350" indent="-514350" fontAlgn="auto">
              <a:spcAft>
                <a:spcPts val="0"/>
              </a:spcAft>
              <a:buFont typeface="Wingdings" pitchFamily="2" charset="2"/>
              <a:buAutoNum type="arabicPeriod"/>
              <a:defRPr/>
            </a:pPr>
            <a:r>
              <a:rPr lang="id-ID" dirty="0" smtClean="0"/>
              <a:t>Harga barang </a:t>
            </a:r>
          </a:p>
          <a:p>
            <a:pPr marL="514350" indent="-514350" fontAlgn="auto">
              <a:spcAft>
                <a:spcPts val="0"/>
              </a:spcAft>
              <a:buFont typeface="Wingdings" pitchFamily="2" charset="2"/>
              <a:buAutoNum type="arabicPeriod"/>
              <a:defRPr/>
            </a:pPr>
            <a:r>
              <a:rPr lang="id-ID" dirty="0" smtClean="0"/>
              <a:t>Harga barang lain yang memiliki hubungan</a:t>
            </a:r>
          </a:p>
          <a:p>
            <a:pPr marL="514350" indent="-514350" fontAlgn="auto">
              <a:spcAft>
                <a:spcPts val="0"/>
              </a:spcAft>
              <a:buFont typeface="Wingdings" pitchFamily="2" charset="2"/>
              <a:buAutoNum type="arabicPeriod"/>
              <a:defRPr/>
            </a:pPr>
            <a:r>
              <a:rPr lang="id-ID" dirty="0" smtClean="0"/>
              <a:t>Pendapatan</a:t>
            </a:r>
          </a:p>
          <a:p>
            <a:pPr marL="514350" indent="-514350" fontAlgn="auto">
              <a:spcAft>
                <a:spcPts val="0"/>
              </a:spcAft>
              <a:buFont typeface="Wingdings" pitchFamily="2" charset="2"/>
              <a:buAutoNum type="arabicPeriod"/>
              <a:defRPr/>
            </a:pPr>
            <a:r>
              <a:rPr lang="id-ID" dirty="0" smtClean="0"/>
              <a:t>Selera</a:t>
            </a:r>
          </a:p>
          <a:p>
            <a:pPr marL="514350" indent="-514350" fontAlgn="auto">
              <a:spcAft>
                <a:spcPts val="0"/>
              </a:spcAft>
              <a:buFont typeface="Wingdings" pitchFamily="2" charset="2"/>
              <a:buAutoNum type="arabicPeriod"/>
              <a:defRPr/>
            </a:pPr>
            <a:r>
              <a:rPr lang="id-ID" dirty="0" smtClean="0"/>
              <a:t>Jumlah penduduk</a:t>
            </a:r>
            <a:endParaRPr lang="id-ID"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Title 1"/>
          <p:cNvSpPr>
            <a:spLocks noGrp="1"/>
          </p:cNvSpPr>
          <p:nvPr>
            <p:ph type="title"/>
          </p:nvPr>
        </p:nvSpPr>
        <p:spPr/>
        <p:txBody>
          <a:bodyPr/>
          <a:lstStyle/>
          <a:p>
            <a:r>
              <a:rPr lang="id-ID" smtClean="0"/>
              <a:t>Penawaran</a:t>
            </a:r>
          </a:p>
        </p:txBody>
      </p:sp>
      <p:sp>
        <p:nvSpPr>
          <p:cNvPr id="3" name="Content Placeholder 2"/>
          <p:cNvSpPr>
            <a:spLocks noGrp="1"/>
          </p:cNvSpPr>
          <p:nvPr>
            <p:ph idx="1"/>
          </p:nvPr>
        </p:nvSpPr>
        <p:spPr/>
        <p:txBody>
          <a:bodyPr rtlCol="0">
            <a:normAutofit/>
          </a:bodyPr>
          <a:lstStyle/>
          <a:p>
            <a:pPr marL="274320" indent="-274320" fontAlgn="auto">
              <a:spcAft>
                <a:spcPts val="0"/>
              </a:spcAft>
              <a:buFont typeface="Wingdings" pitchFamily="2" charset="2"/>
              <a:buNone/>
              <a:defRPr/>
            </a:pPr>
            <a:r>
              <a:rPr lang="id-ID" dirty="0" smtClean="0"/>
              <a:t>Faktor yang mempengaruhi suatu penawaran barang atau jasa :</a:t>
            </a:r>
          </a:p>
          <a:p>
            <a:pPr marL="514350" indent="-514350" fontAlgn="auto">
              <a:spcAft>
                <a:spcPts val="0"/>
              </a:spcAft>
              <a:buFont typeface="Wingdings" pitchFamily="2" charset="2"/>
              <a:buAutoNum type="arabicPeriod"/>
              <a:defRPr/>
            </a:pPr>
            <a:r>
              <a:rPr lang="id-ID" dirty="0" smtClean="0"/>
              <a:t>Harga barang</a:t>
            </a:r>
          </a:p>
          <a:p>
            <a:pPr marL="514350" indent="-514350" fontAlgn="auto">
              <a:spcAft>
                <a:spcPts val="0"/>
              </a:spcAft>
              <a:buFont typeface="Wingdings" pitchFamily="2" charset="2"/>
              <a:buAutoNum type="arabicPeriod"/>
              <a:defRPr/>
            </a:pPr>
            <a:r>
              <a:rPr lang="id-ID" dirty="0" smtClean="0"/>
              <a:t>Harga barang yang memiliki hubungan</a:t>
            </a:r>
          </a:p>
          <a:p>
            <a:pPr marL="514350" indent="-514350" fontAlgn="auto">
              <a:spcAft>
                <a:spcPts val="0"/>
              </a:spcAft>
              <a:buFont typeface="Wingdings" pitchFamily="2" charset="2"/>
              <a:buAutoNum type="arabicPeriod"/>
              <a:defRPr/>
            </a:pPr>
            <a:r>
              <a:rPr lang="id-ID" dirty="0" smtClean="0"/>
              <a:t>Teknologi yang digunakan</a:t>
            </a:r>
          </a:p>
          <a:p>
            <a:pPr marL="514350" indent="-514350" fontAlgn="auto">
              <a:spcAft>
                <a:spcPts val="0"/>
              </a:spcAft>
              <a:buFont typeface="Wingdings" pitchFamily="2" charset="2"/>
              <a:buAutoNum type="arabicPeriod"/>
              <a:defRPr/>
            </a:pPr>
            <a:r>
              <a:rPr lang="id-ID" dirty="0" smtClean="0"/>
              <a:t>Harga input (ongkos produksi)</a:t>
            </a:r>
          </a:p>
          <a:p>
            <a:pPr marL="514350" indent="-514350" fontAlgn="auto">
              <a:spcAft>
                <a:spcPts val="0"/>
              </a:spcAft>
              <a:buFont typeface="Wingdings" pitchFamily="2" charset="2"/>
              <a:buAutoNum type="arabicPeriod"/>
              <a:defRPr/>
            </a:pPr>
            <a:r>
              <a:rPr lang="id-ID" dirty="0" smtClean="0"/>
              <a:t>Tujuan Perusahaan</a:t>
            </a:r>
          </a:p>
          <a:p>
            <a:pPr marL="514350" indent="-514350" fontAlgn="auto">
              <a:spcAft>
                <a:spcPts val="0"/>
              </a:spcAft>
              <a:buFont typeface="Wingdings" pitchFamily="2" charset="2"/>
              <a:buNone/>
              <a:defRPr/>
            </a:pPr>
            <a:r>
              <a:rPr lang="id-ID" dirty="0" smtClean="0"/>
              <a:t> </a:t>
            </a:r>
            <a:endParaRPr lang="id-ID"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itle 1"/>
          <p:cNvSpPr>
            <a:spLocks noGrp="1"/>
          </p:cNvSpPr>
          <p:nvPr>
            <p:ph type="title"/>
          </p:nvPr>
        </p:nvSpPr>
        <p:spPr/>
        <p:txBody>
          <a:bodyPr/>
          <a:lstStyle/>
          <a:p>
            <a:r>
              <a:rPr lang="id-ID" smtClean="0"/>
              <a:t>Segmentasi Pasar</a:t>
            </a:r>
          </a:p>
        </p:txBody>
      </p:sp>
      <p:sp>
        <p:nvSpPr>
          <p:cNvPr id="152579" name="Content Placeholder 2"/>
          <p:cNvSpPr>
            <a:spLocks noGrp="1"/>
          </p:cNvSpPr>
          <p:nvPr>
            <p:ph idx="1"/>
          </p:nvPr>
        </p:nvSpPr>
        <p:spPr/>
        <p:txBody>
          <a:bodyPr/>
          <a:lstStyle/>
          <a:p>
            <a:pPr>
              <a:buFont typeface="Wingdings" pitchFamily="2" charset="2"/>
              <a:buNone/>
            </a:pPr>
            <a:r>
              <a:rPr lang="id-ID" smtClean="0"/>
              <a:t>adalah membagi-bagi pasar menjadi beberapa kelompok pembeli berbeda yang mungkin memerlukan produk atau jasa yang berbeda pula </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itle 1"/>
          <p:cNvSpPr>
            <a:spLocks noGrp="1"/>
          </p:cNvSpPr>
          <p:nvPr>
            <p:ph type="title"/>
          </p:nvPr>
        </p:nvSpPr>
        <p:spPr/>
        <p:txBody>
          <a:bodyPr/>
          <a:lstStyle/>
          <a:p>
            <a:r>
              <a:rPr lang="id-ID" smtClean="0"/>
              <a:t>Segmentasi berdasarkan geografik</a:t>
            </a:r>
          </a:p>
        </p:txBody>
      </p:sp>
      <p:sp>
        <p:nvSpPr>
          <p:cNvPr id="153603" name="Content Placeholder 2"/>
          <p:cNvSpPr>
            <a:spLocks noGrp="1"/>
          </p:cNvSpPr>
          <p:nvPr>
            <p:ph idx="1"/>
          </p:nvPr>
        </p:nvSpPr>
        <p:spPr/>
        <p:txBody>
          <a:bodyPr/>
          <a:lstStyle/>
          <a:p>
            <a:r>
              <a:rPr lang="id-ID" smtClean="0"/>
              <a:t>Bangsa</a:t>
            </a:r>
          </a:p>
          <a:p>
            <a:r>
              <a:rPr lang="id-ID" smtClean="0"/>
              <a:t>Provinsi</a:t>
            </a:r>
          </a:p>
          <a:p>
            <a:r>
              <a:rPr lang="id-ID" smtClean="0"/>
              <a:t>Kabupaten</a:t>
            </a:r>
          </a:p>
          <a:p>
            <a:r>
              <a:rPr lang="id-ID" smtClean="0"/>
              <a:t>Kecamatan</a:t>
            </a:r>
          </a:p>
          <a:p>
            <a:pPr>
              <a:buFont typeface="Wingdings" pitchFamily="2" charset="2"/>
              <a:buNone/>
            </a:pPr>
            <a:endParaRPr lang="id-ID" smtClean="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itle 1"/>
          <p:cNvSpPr>
            <a:spLocks noGrp="1"/>
          </p:cNvSpPr>
          <p:nvPr>
            <p:ph type="title"/>
          </p:nvPr>
        </p:nvSpPr>
        <p:spPr/>
        <p:txBody>
          <a:bodyPr/>
          <a:lstStyle/>
          <a:p>
            <a:r>
              <a:rPr lang="id-ID" smtClean="0"/>
              <a:t>Segmentasi berdasarkan demografik</a:t>
            </a:r>
          </a:p>
        </p:txBody>
      </p:sp>
      <p:sp>
        <p:nvSpPr>
          <p:cNvPr id="154627" name="Content Placeholder 2"/>
          <p:cNvSpPr>
            <a:spLocks noGrp="1"/>
          </p:cNvSpPr>
          <p:nvPr>
            <p:ph idx="1"/>
          </p:nvPr>
        </p:nvSpPr>
        <p:spPr/>
        <p:txBody>
          <a:bodyPr/>
          <a:lstStyle/>
          <a:p>
            <a:r>
              <a:rPr lang="id-ID" sz="2800" smtClean="0"/>
              <a:t>Umur</a:t>
            </a:r>
          </a:p>
          <a:p>
            <a:r>
              <a:rPr lang="id-ID" sz="2800" smtClean="0"/>
              <a:t>Jenis kelamin</a:t>
            </a:r>
          </a:p>
          <a:p>
            <a:r>
              <a:rPr lang="id-ID" sz="2800" smtClean="0"/>
              <a:t>Ukuran keluarga</a:t>
            </a:r>
          </a:p>
          <a:p>
            <a:r>
              <a:rPr lang="id-ID" sz="2800" smtClean="0"/>
              <a:t>Pendapatan</a:t>
            </a:r>
          </a:p>
          <a:p>
            <a:r>
              <a:rPr lang="id-ID" sz="2800" smtClean="0"/>
              <a:t>Pekerjaan</a:t>
            </a:r>
          </a:p>
          <a:p>
            <a:r>
              <a:rPr lang="id-ID" sz="2800" smtClean="0"/>
              <a:t>Pendidikan</a:t>
            </a:r>
          </a:p>
          <a:p>
            <a:r>
              <a:rPr lang="id-ID" sz="2800" smtClean="0"/>
              <a:t>Agama</a:t>
            </a:r>
          </a:p>
          <a:p>
            <a:r>
              <a:rPr lang="id-ID" sz="2800" smtClean="0"/>
              <a:t>Ras</a:t>
            </a:r>
          </a:p>
          <a:p>
            <a:r>
              <a:rPr lang="id-ID" sz="2800" smtClean="0"/>
              <a:t>Kebangsaan</a:t>
            </a:r>
          </a:p>
          <a:p>
            <a:endParaRPr lang="id-ID" smtClean="0"/>
          </a:p>
          <a:p>
            <a:endParaRPr lang="id-ID" smtClean="0"/>
          </a:p>
          <a:p>
            <a:endParaRPr lang="id-ID"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30175"/>
          </a:xfrm>
        </p:spPr>
        <p:txBody>
          <a:bodyPr rtlCol="0">
            <a:normAutofit fontScale="90000"/>
          </a:bodyPr>
          <a:lstStyle/>
          <a:p>
            <a:pPr fontAlgn="auto">
              <a:spcAft>
                <a:spcPts val="0"/>
              </a:spcAft>
              <a:defRPr/>
            </a:pPr>
            <a:endParaRPr lang="id-ID" sz="3400" smtClean="0"/>
          </a:p>
        </p:txBody>
      </p:sp>
      <p:sp>
        <p:nvSpPr>
          <p:cNvPr id="26627" name="Rectangle 3"/>
          <p:cNvSpPr>
            <a:spLocks noGrp="1" noChangeArrowheads="1"/>
          </p:cNvSpPr>
          <p:nvPr>
            <p:ph idx="1"/>
          </p:nvPr>
        </p:nvSpPr>
        <p:spPr>
          <a:xfrm>
            <a:off x="457200" y="476250"/>
            <a:ext cx="8229600" cy="5654675"/>
          </a:xfrm>
        </p:spPr>
        <p:txBody>
          <a:bodyPr/>
          <a:lstStyle/>
          <a:p>
            <a:pPr>
              <a:lnSpc>
                <a:spcPct val="90000"/>
              </a:lnSpc>
              <a:buFont typeface="Wingdings" pitchFamily="2" charset="2"/>
              <a:buNone/>
            </a:pPr>
            <a:r>
              <a:rPr lang="en-US" altLang="ko-KR" sz="3600" smtClean="0">
                <a:latin typeface="Comic Sans MS" pitchFamily="66" charset="0"/>
                <a:ea typeface="굴림" pitchFamily="34" charset="-127"/>
              </a:rPr>
              <a:t>Dukungan manajemen yg diberikan oleh Franchisor berupa :</a:t>
            </a:r>
          </a:p>
          <a:p>
            <a:pPr>
              <a:lnSpc>
                <a:spcPct val="90000"/>
              </a:lnSpc>
              <a:buFont typeface="Wingdings" pitchFamily="2" charset="2"/>
              <a:buNone/>
            </a:pPr>
            <a:r>
              <a:rPr lang="en-US" altLang="ko-KR" smtClean="0">
                <a:latin typeface="Comic Sans MS" pitchFamily="66" charset="0"/>
                <a:ea typeface="굴림" pitchFamily="34" charset="-127"/>
              </a:rPr>
              <a:t>1.Pemilihan lokasi usaha</a:t>
            </a:r>
          </a:p>
          <a:p>
            <a:pPr>
              <a:lnSpc>
                <a:spcPct val="90000"/>
              </a:lnSpc>
              <a:buFont typeface="Wingdings" pitchFamily="2" charset="2"/>
              <a:buNone/>
            </a:pPr>
            <a:r>
              <a:rPr lang="en-US" altLang="ko-KR" smtClean="0">
                <a:latin typeface="Comic Sans MS" pitchFamily="66" charset="0"/>
                <a:ea typeface="굴림" pitchFamily="34" charset="-127"/>
              </a:rPr>
              <a:t>2.Bentuk bangunan</a:t>
            </a:r>
          </a:p>
          <a:p>
            <a:pPr>
              <a:lnSpc>
                <a:spcPct val="90000"/>
              </a:lnSpc>
              <a:buFont typeface="Wingdings" pitchFamily="2" charset="2"/>
              <a:buNone/>
            </a:pPr>
            <a:r>
              <a:rPr lang="en-US" altLang="ko-KR" smtClean="0">
                <a:latin typeface="Comic Sans MS" pitchFamily="66" charset="0"/>
                <a:ea typeface="굴림" pitchFamily="34" charset="-127"/>
              </a:rPr>
              <a:t>3.Lay out gedung dan ruangan</a:t>
            </a:r>
          </a:p>
          <a:p>
            <a:pPr>
              <a:lnSpc>
                <a:spcPct val="90000"/>
              </a:lnSpc>
              <a:buFont typeface="Wingdings" pitchFamily="2" charset="2"/>
              <a:buNone/>
            </a:pPr>
            <a:r>
              <a:rPr lang="en-US" altLang="ko-KR" smtClean="0">
                <a:latin typeface="Comic Sans MS" pitchFamily="66" charset="0"/>
                <a:ea typeface="굴림" pitchFamily="34" charset="-127"/>
              </a:rPr>
              <a:t>4.Peralatan yg diperlukan</a:t>
            </a:r>
          </a:p>
          <a:p>
            <a:pPr>
              <a:lnSpc>
                <a:spcPct val="90000"/>
              </a:lnSpc>
              <a:buFont typeface="Wingdings" pitchFamily="2" charset="2"/>
              <a:buNone/>
            </a:pPr>
            <a:r>
              <a:rPr lang="en-US" altLang="ko-KR" smtClean="0">
                <a:latin typeface="Comic Sans MS" pitchFamily="66" charset="0"/>
                <a:ea typeface="굴림" pitchFamily="34" charset="-127"/>
              </a:rPr>
              <a:t>5.Pemilihan karyawan</a:t>
            </a:r>
          </a:p>
          <a:p>
            <a:pPr>
              <a:lnSpc>
                <a:spcPct val="90000"/>
              </a:lnSpc>
              <a:buFont typeface="Wingdings" pitchFamily="2" charset="2"/>
              <a:buNone/>
            </a:pPr>
            <a:r>
              <a:rPr lang="en-US" altLang="ko-KR" smtClean="0">
                <a:latin typeface="Comic Sans MS" pitchFamily="66" charset="0"/>
                <a:ea typeface="굴림" pitchFamily="34" charset="-127"/>
              </a:rPr>
              <a:t>6.Penentuan atau penyediaan bahan baku atau produk</a:t>
            </a:r>
          </a:p>
          <a:p>
            <a:pPr>
              <a:lnSpc>
                <a:spcPct val="90000"/>
              </a:lnSpc>
              <a:buFont typeface="Wingdings" pitchFamily="2" charset="2"/>
              <a:buNone/>
            </a:pPr>
            <a:r>
              <a:rPr lang="en-US" altLang="ko-KR" smtClean="0">
                <a:latin typeface="Comic Sans MS" pitchFamily="66" charset="0"/>
                <a:ea typeface="굴림" pitchFamily="34" charset="-127"/>
              </a:rPr>
              <a:t>7. Iklan bersama</a:t>
            </a:r>
            <a:endParaRPr lang="en-US" smtClean="0">
              <a:latin typeface="Comic Sans MS" pitchFamily="66" charset="0"/>
              <a:ea typeface="굴림" pitchFamily="34" charset="-127"/>
            </a:endParaRP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itle 1"/>
          <p:cNvSpPr>
            <a:spLocks noGrp="1"/>
          </p:cNvSpPr>
          <p:nvPr>
            <p:ph type="title"/>
          </p:nvPr>
        </p:nvSpPr>
        <p:spPr/>
        <p:txBody>
          <a:bodyPr/>
          <a:lstStyle/>
          <a:p>
            <a:r>
              <a:rPr lang="id-ID" smtClean="0"/>
              <a:t>Segmentasi berdasarkan psikografik</a:t>
            </a:r>
          </a:p>
        </p:txBody>
      </p:sp>
      <p:sp>
        <p:nvSpPr>
          <p:cNvPr id="155651" name="Content Placeholder 2"/>
          <p:cNvSpPr>
            <a:spLocks noGrp="1"/>
          </p:cNvSpPr>
          <p:nvPr>
            <p:ph idx="1"/>
          </p:nvPr>
        </p:nvSpPr>
        <p:spPr/>
        <p:txBody>
          <a:bodyPr/>
          <a:lstStyle/>
          <a:p>
            <a:r>
              <a:rPr lang="id-ID" smtClean="0"/>
              <a:t>Kelas sosial</a:t>
            </a:r>
          </a:p>
          <a:p>
            <a:r>
              <a:rPr lang="id-ID" smtClean="0"/>
              <a:t>Gaya hidup</a:t>
            </a:r>
          </a:p>
          <a:p>
            <a:r>
              <a:rPr lang="id-ID" smtClean="0"/>
              <a:t>Karakteristik kepribadian</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itle 1"/>
          <p:cNvSpPr>
            <a:spLocks noGrp="1"/>
          </p:cNvSpPr>
          <p:nvPr>
            <p:ph type="title"/>
          </p:nvPr>
        </p:nvSpPr>
        <p:spPr/>
        <p:txBody>
          <a:bodyPr/>
          <a:lstStyle/>
          <a:p>
            <a:r>
              <a:rPr lang="id-ID" smtClean="0"/>
              <a:t>Segmentasi berdasarkan perilaku</a:t>
            </a:r>
          </a:p>
        </p:txBody>
      </p:sp>
      <p:sp>
        <p:nvSpPr>
          <p:cNvPr id="156675" name="Content Placeholder 2"/>
          <p:cNvSpPr>
            <a:spLocks noGrp="1"/>
          </p:cNvSpPr>
          <p:nvPr>
            <p:ph idx="1"/>
          </p:nvPr>
        </p:nvSpPr>
        <p:spPr/>
        <p:txBody>
          <a:bodyPr/>
          <a:lstStyle/>
          <a:p>
            <a:r>
              <a:rPr lang="id-ID" smtClean="0"/>
              <a:t>Pengetahuan</a:t>
            </a:r>
          </a:p>
          <a:p>
            <a:r>
              <a:rPr lang="id-ID" smtClean="0"/>
              <a:t>Sikap</a:t>
            </a:r>
          </a:p>
          <a:p>
            <a:r>
              <a:rPr lang="id-ID" smtClean="0"/>
              <a:t>Kegunaan</a:t>
            </a:r>
          </a:p>
          <a:p>
            <a:r>
              <a:rPr lang="id-ID" smtClean="0"/>
              <a:t>Tanggapan terhadap suatu produk</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itle 1"/>
          <p:cNvSpPr>
            <a:spLocks noGrp="1"/>
          </p:cNvSpPr>
          <p:nvPr>
            <p:ph type="title"/>
          </p:nvPr>
        </p:nvSpPr>
        <p:spPr/>
        <p:txBody>
          <a:bodyPr/>
          <a:lstStyle/>
          <a:p>
            <a:r>
              <a:rPr lang="id-ID" smtClean="0"/>
              <a:t>Proses Pemasaran</a:t>
            </a:r>
          </a:p>
        </p:txBody>
      </p:sp>
      <p:sp>
        <p:nvSpPr>
          <p:cNvPr id="157699" name="Content Placeholder 2"/>
          <p:cNvSpPr>
            <a:spLocks noGrp="1"/>
          </p:cNvSpPr>
          <p:nvPr>
            <p:ph idx="1"/>
          </p:nvPr>
        </p:nvSpPr>
        <p:spPr/>
        <p:txBody>
          <a:bodyPr/>
          <a:lstStyle/>
          <a:p>
            <a:r>
              <a:rPr lang="id-ID" smtClean="0"/>
              <a:t>Analisa Pasar</a:t>
            </a:r>
          </a:p>
          <a:p>
            <a:r>
              <a:rPr lang="id-ID" smtClean="0"/>
              <a:t>Analisa Pesaing</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Title 1"/>
          <p:cNvSpPr>
            <a:spLocks noGrp="1"/>
          </p:cNvSpPr>
          <p:nvPr>
            <p:ph type="title"/>
          </p:nvPr>
        </p:nvSpPr>
        <p:spPr/>
        <p:txBody>
          <a:bodyPr/>
          <a:lstStyle/>
          <a:p>
            <a:r>
              <a:rPr lang="id-ID" smtClean="0"/>
              <a:t>Analisa Pasar </a:t>
            </a:r>
          </a:p>
        </p:txBody>
      </p:sp>
      <p:sp>
        <p:nvSpPr>
          <p:cNvPr id="3" name="Content Placeholder 2"/>
          <p:cNvSpPr>
            <a:spLocks noGrp="1"/>
          </p:cNvSpPr>
          <p:nvPr>
            <p:ph idx="1"/>
          </p:nvPr>
        </p:nvSpPr>
        <p:spPr/>
        <p:txBody>
          <a:bodyPr rtlCol="0">
            <a:normAutofit/>
          </a:bodyPr>
          <a:lstStyle/>
          <a:p>
            <a:pPr marL="274320" indent="-274320" fontAlgn="auto">
              <a:spcAft>
                <a:spcPts val="0"/>
              </a:spcAft>
              <a:buFont typeface="Wingdings" pitchFamily="2" charset="2"/>
              <a:buNone/>
              <a:defRPr/>
            </a:pPr>
            <a:r>
              <a:rPr lang="id-ID" dirty="0" smtClean="0"/>
              <a:t>Faktor yang penting dalam analisa pasar adalah:</a:t>
            </a:r>
          </a:p>
          <a:p>
            <a:pPr marL="514350" indent="-514350" fontAlgn="auto">
              <a:spcAft>
                <a:spcPts val="0"/>
              </a:spcAft>
              <a:buFont typeface="Wingdings" pitchFamily="2" charset="2"/>
              <a:buAutoNum type="arabicPeriod"/>
              <a:defRPr/>
            </a:pPr>
            <a:r>
              <a:rPr lang="id-ID" dirty="0" smtClean="0"/>
              <a:t>Struktur penduduk</a:t>
            </a:r>
          </a:p>
          <a:p>
            <a:pPr marL="514350" indent="-514350" fontAlgn="auto">
              <a:spcAft>
                <a:spcPts val="0"/>
              </a:spcAft>
              <a:buFont typeface="Wingdings" pitchFamily="2" charset="2"/>
              <a:buAutoNum type="arabicPeriod"/>
              <a:defRPr/>
            </a:pPr>
            <a:r>
              <a:rPr lang="id-ID" dirty="0" smtClean="0"/>
              <a:t>Daya beli</a:t>
            </a:r>
          </a:p>
          <a:p>
            <a:pPr marL="514350" indent="-514350" fontAlgn="auto">
              <a:spcAft>
                <a:spcPts val="0"/>
              </a:spcAft>
              <a:buFont typeface="Wingdings" pitchFamily="2" charset="2"/>
              <a:buAutoNum type="arabicPeriod"/>
              <a:defRPr/>
            </a:pPr>
            <a:r>
              <a:rPr lang="id-ID" dirty="0" smtClean="0"/>
              <a:t>Pola konsumsi</a:t>
            </a:r>
          </a:p>
          <a:p>
            <a:pPr marL="274320" indent="-274320" fontAlgn="auto">
              <a:spcAft>
                <a:spcPts val="0"/>
              </a:spcAft>
              <a:buFont typeface="Wingdings" pitchFamily="2" charset="2"/>
              <a:buNone/>
              <a:defRPr/>
            </a:pPr>
            <a:endParaRPr lang="id-ID"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itle 1"/>
          <p:cNvSpPr>
            <a:spLocks noGrp="1"/>
          </p:cNvSpPr>
          <p:nvPr>
            <p:ph type="title"/>
          </p:nvPr>
        </p:nvSpPr>
        <p:spPr/>
        <p:txBody>
          <a:bodyPr/>
          <a:lstStyle/>
          <a:p>
            <a:r>
              <a:rPr lang="id-ID" smtClean="0"/>
              <a:t>Analisa Pesaing</a:t>
            </a:r>
          </a:p>
        </p:txBody>
      </p:sp>
      <p:sp>
        <p:nvSpPr>
          <p:cNvPr id="159747" name="Content Placeholder 2"/>
          <p:cNvSpPr>
            <a:spLocks noGrp="1"/>
          </p:cNvSpPr>
          <p:nvPr>
            <p:ph idx="1"/>
          </p:nvPr>
        </p:nvSpPr>
        <p:spPr/>
        <p:txBody>
          <a:bodyPr/>
          <a:lstStyle/>
          <a:p>
            <a:r>
              <a:rPr lang="id-ID" smtClean="0"/>
              <a:t>Persaingan sempurna</a:t>
            </a:r>
          </a:p>
          <a:p>
            <a:r>
              <a:rPr lang="id-ID" smtClean="0"/>
              <a:t>Monopoli</a:t>
            </a:r>
          </a:p>
          <a:p>
            <a:r>
              <a:rPr lang="id-ID" smtClean="0"/>
              <a:t>Monopolistik</a:t>
            </a:r>
          </a:p>
          <a:p>
            <a:r>
              <a:rPr lang="id-ID" smtClean="0"/>
              <a:t>Oligopoli</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itle 2"/>
          <p:cNvSpPr>
            <a:spLocks noGrp="1"/>
          </p:cNvSpPr>
          <p:nvPr>
            <p:ph type="title"/>
          </p:nvPr>
        </p:nvSpPr>
        <p:spPr/>
        <p:txBody>
          <a:bodyPr/>
          <a:lstStyle/>
          <a:p>
            <a:r>
              <a:rPr lang="id-ID" smtClean="0"/>
              <a:t>Starategi Menghadapi Pesaing</a:t>
            </a:r>
          </a:p>
        </p:txBody>
      </p:sp>
      <p:sp>
        <p:nvSpPr>
          <p:cNvPr id="160771" name="Content Placeholder 1"/>
          <p:cNvSpPr>
            <a:spLocks noGrp="1"/>
          </p:cNvSpPr>
          <p:nvPr>
            <p:ph idx="1"/>
          </p:nvPr>
        </p:nvSpPr>
        <p:spPr/>
        <p:txBody>
          <a:bodyPr/>
          <a:lstStyle/>
          <a:p>
            <a:r>
              <a:rPr lang="id-ID" smtClean="0"/>
              <a:t>Strategi Memimpin Pasar</a:t>
            </a:r>
          </a:p>
          <a:p>
            <a:r>
              <a:rPr lang="id-ID" smtClean="0"/>
              <a:t>Strategi Penantang Pasar</a:t>
            </a:r>
          </a:p>
          <a:p>
            <a:r>
              <a:rPr lang="id-ID" smtClean="0"/>
              <a:t>Strategi Pengikut Pasar</a:t>
            </a:r>
          </a:p>
          <a:p>
            <a:endParaRPr lang="id-ID" smtClean="0"/>
          </a:p>
        </p:txBody>
      </p:sp>
    </p:spTree>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itle 2"/>
          <p:cNvSpPr>
            <a:spLocks noGrp="1"/>
          </p:cNvSpPr>
          <p:nvPr>
            <p:ph type="title"/>
          </p:nvPr>
        </p:nvSpPr>
        <p:spPr/>
        <p:txBody>
          <a:bodyPr/>
          <a:lstStyle/>
          <a:p>
            <a:r>
              <a:rPr lang="id-ID" smtClean="0"/>
              <a:t>Strategi Penyerangan</a:t>
            </a:r>
          </a:p>
        </p:txBody>
      </p:sp>
      <p:sp>
        <p:nvSpPr>
          <p:cNvPr id="161795" name="Content Placeholder 1"/>
          <p:cNvSpPr>
            <a:spLocks noGrp="1"/>
          </p:cNvSpPr>
          <p:nvPr>
            <p:ph idx="1"/>
          </p:nvPr>
        </p:nvSpPr>
        <p:spPr/>
        <p:txBody>
          <a:bodyPr/>
          <a:lstStyle/>
          <a:p>
            <a:r>
              <a:rPr lang="id-ID" smtClean="0"/>
              <a:t>Frontal</a:t>
            </a:r>
          </a:p>
          <a:p>
            <a:r>
              <a:rPr lang="id-ID" smtClean="0"/>
              <a:t>Samping </a:t>
            </a:r>
          </a:p>
          <a:p>
            <a:r>
              <a:rPr lang="id-ID" smtClean="0"/>
              <a:t>Pengepungan</a:t>
            </a:r>
          </a:p>
          <a:p>
            <a:r>
              <a:rPr lang="id-ID" smtClean="0"/>
              <a:t>Melambung</a:t>
            </a:r>
          </a:p>
          <a:p>
            <a:r>
              <a:rPr lang="id-ID" smtClean="0"/>
              <a:t>Gerilya</a:t>
            </a:r>
          </a:p>
        </p:txBody>
      </p:sp>
    </p:spTree>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itle 2"/>
          <p:cNvSpPr>
            <a:spLocks noGrp="1"/>
          </p:cNvSpPr>
          <p:nvPr>
            <p:ph type="title"/>
          </p:nvPr>
        </p:nvSpPr>
        <p:spPr/>
        <p:txBody>
          <a:bodyPr/>
          <a:lstStyle/>
          <a:p>
            <a:r>
              <a:rPr lang="id-ID" smtClean="0"/>
              <a:t>CUSTOMER SERVICE (CS)</a:t>
            </a:r>
          </a:p>
        </p:txBody>
      </p:sp>
      <p:sp>
        <p:nvSpPr>
          <p:cNvPr id="162819" name="Content Placeholder 1"/>
          <p:cNvSpPr>
            <a:spLocks noGrp="1"/>
          </p:cNvSpPr>
          <p:nvPr>
            <p:ph idx="1"/>
          </p:nvPr>
        </p:nvSpPr>
        <p:spPr/>
        <p:txBody>
          <a:bodyPr/>
          <a:lstStyle/>
          <a:p>
            <a:pPr>
              <a:buFont typeface="Wingdings 2" pitchFamily="18" charset="2"/>
              <a:buNone/>
            </a:pPr>
            <a:r>
              <a:rPr lang="id-ID" smtClean="0"/>
              <a:t>Merupakan kegiatan yang ditujukan untuk memberikan kepuasan kepada pelanggan melalui pelayanan yang dapat memenuhi keinginan dan kebutuhan pelanggan.</a:t>
            </a:r>
          </a:p>
        </p:txBody>
      </p:sp>
    </p:spTree>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itle 2"/>
          <p:cNvSpPr>
            <a:spLocks noGrp="1"/>
          </p:cNvSpPr>
          <p:nvPr>
            <p:ph type="title"/>
          </p:nvPr>
        </p:nvSpPr>
        <p:spPr/>
        <p:txBody>
          <a:bodyPr/>
          <a:lstStyle/>
          <a:p>
            <a:r>
              <a:rPr lang="id-ID" smtClean="0"/>
              <a:t>Fungsi CS</a:t>
            </a:r>
          </a:p>
        </p:txBody>
      </p:sp>
      <p:sp>
        <p:nvSpPr>
          <p:cNvPr id="163843" name="Content Placeholder 1"/>
          <p:cNvSpPr>
            <a:spLocks noGrp="1"/>
          </p:cNvSpPr>
          <p:nvPr>
            <p:ph idx="1"/>
          </p:nvPr>
        </p:nvSpPr>
        <p:spPr/>
        <p:txBody>
          <a:bodyPr/>
          <a:lstStyle/>
          <a:p>
            <a:pPr marL="514350" indent="-514350">
              <a:buFont typeface="Wingdings 2" pitchFamily="18" charset="2"/>
              <a:buAutoNum type="arabicPeriod"/>
            </a:pPr>
            <a:r>
              <a:rPr lang="id-ID" smtClean="0"/>
              <a:t>Sebagai Resepsionis</a:t>
            </a:r>
          </a:p>
          <a:p>
            <a:pPr marL="514350" indent="-514350">
              <a:buFont typeface="Wingdings 2" pitchFamily="18" charset="2"/>
              <a:buAutoNum type="arabicPeriod"/>
            </a:pPr>
            <a:r>
              <a:rPr lang="id-ID" smtClean="0"/>
              <a:t>Sebagai Deskman</a:t>
            </a:r>
          </a:p>
          <a:p>
            <a:pPr marL="514350" indent="-514350">
              <a:buFont typeface="Wingdings 2" pitchFamily="18" charset="2"/>
              <a:buAutoNum type="arabicPeriod"/>
            </a:pPr>
            <a:r>
              <a:rPr lang="id-ID" smtClean="0"/>
              <a:t>Sebagai Salesman</a:t>
            </a:r>
          </a:p>
          <a:p>
            <a:pPr marL="514350" indent="-514350">
              <a:buFont typeface="Wingdings 2" pitchFamily="18" charset="2"/>
              <a:buAutoNum type="arabicPeriod"/>
            </a:pPr>
            <a:r>
              <a:rPr lang="id-ID" smtClean="0"/>
              <a:t>Sebagai Customer Relation Officer</a:t>
            </a:r>
          </a:p>
          <a:p>
            <a:pPr marL="514350" indent="-514350">
              <a:buFont typeface="Wingdings 2" pitchFamily="18" charset="2"/>
              <a:buAutoNum type="arabicPeriod"/>
            </a:pPr>
            <a:r>
              <a:rPr lang="id-ID" smtClean="0"/>
              <a:t>Sebagai Komunikator</a:t>
            </a:r>
          </a:p>
          <a:p>
            <a:pPr marL="514350" indent="-514350">
              <a:buFont typeface="Wingdings 2" pitchFamily="18" charset="2"/>
              <a:buAutoNum type="arabicPeriod"/>
            </a:pPr>
            <a:endParaRPr lang="id-ID" smtClean="0"/>
          </a:p>
        </p:txBody>
      </p:sp>
    </p:spTree>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Title 2"/>
          <p:cNvSpPr>
            <a:spLocks noGrp="1"/>
          </p:cNvSpPr>
          <p:nvPr>
            <p:ph type="title"/>
          </p:nvPr>
        </p:nvSpPr>
        <p:spPr/>
        <p:txBody>
          <a:bodyPr/>
          <a:lstStyle/>
          <a:p>
            <a:r>
              <a:rPr lang="id-ID" smtClean="0"/>
              <a:t>Dasar-dasar Pelayanan</a:t>
            </a:r>
          </a:p>
        </p:txBody>
      </p:sp>
      <p:sp>
        <p:nvSpPr>
          <p:cNvPr id="164867" name="Content Placeholder 1"/>
          <p:cNvSpPr>
            <a:spLocks noGrp="1"/>
          </p:cNvSpPr>
          <p:nvPr>
            <p:ph idx="1"/>
          </p:nvPr>
        </p:nvSpPr>
        <p:spPr/>
        <p:txBody>
          <a:bodyPr/>
          <a:lstStyle/>
          <a:p>
            <a:pPr marL="514350" indent="-514350">
              <a:buFont typeface="Wingdings 2" pitchFamily="18" charset="2"/>
              <a:buAutoNum type="arabicPeriod"/>
            </a:pPr>
            <a:r>
              <a:rPr lang="id-ID" smtClean="0"/>
              <a:t>Berpakaian dan berpenampilan</a:t>
            </a:r>
          </a:p>
          <a:p>
            <a:pPr marL="514350" indent="-514350">
              <a:buFont typeface="Wingdings 2" pitchFamily="18" charset="2"/>
              <a:buAutoNum type="arabicPeriod"/>
            </a:pPr>
            <a:r>
              <a:rPr lang="id-ID" smtClean="0"/>
              <a:t>Percaya Diri, Bersikap Akrab, dan Penuh dengan senyum</a:t>
            </a:r>
          </a:p>
          <a:p>
            <a:pPr marL="514350" indent="-514350">
              <a:buFont typeface="Wingdings 2" pitchFamily="18" charset="2"/>
              <a:buAutoNum type="arabicPeriod"/>
            </a:pPr>
            <a:r>
              <a:rPr lang="id-ID" smtClean="0"/>
              <a:t>Menyapa dengan lembut</a:t>
            </a:r>
          </a:p>
          <a:p>
            <a:pPr marL="514350" indent="-514350">
              <a:buFont typeface="Wingdings 2" pitchFamily="18" charset="2"/>
              <a:buAutoNum type="arabicPeriod"/>
            </a:pPr>
            <a:r>
              <a:rPr lang="id-ID" smtClean="0"/>
              <a:t>Tenang, Sopan, Hormat, dan tekun</a:t>
            </a:r>
          </a:p>
          <a:p>
            <a:pPr marL="514350" indent="-514350">
              <a:buFont typeface="Wingdings 2" pitchFamily="18" charset="2"/>
              <a:buAutoNum type="arabicPeriod"/>
            </a:pPr>
            <a:r>
              <a:rPr lang="id-ID" smtClean="0"/>
              <a:t>Berbicara</a:t>
            </a:r>
          </a:p>
          <a:p>
            <a:pPr marL="514350" indent="-514350" algn="just">
              <a:buFont typeface="Wingdings 2" pitchFamily="18" charset="2"/>
              <a:buAutoNum type="arabicPeriod"/>
            </a:pPr>
            <a:r>
              <a:rPr lang="id-ID" smtClean="0"/>
              <a:t>Jangan menyela</a:t>
            </a:r>
          </a:p>
          <a:p>
            <a:pPr marL="514350" indent="-514350" algn="just">
              <a:buFont typeface="Wingdings 2" pitchFamily="18" charset="2"/>
              <a:buAutoNum type="arabicPeriod"/>
            </a:pPr>
            <a:r>
              <a:rPr lang="id-ID" smtClean="0"/>
              <a:t>Mampu meyakinkan pelanggan</a:t>
            </a:r>
          </a:p>
          <a:p>
            <a:pPr marL="514350" indent="-514350">
              <a:buFont typeface="Wingdings 2" pitchFamily="18" charset="2"/>
              <a:buAutoNum type="arabicPeriod"/>
            </a:pPr>
            <a:endParaRPr lang="id-ID"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mtClean="0"/>
              <a:t>BIDANG USAHA</a:t>
            </a:r>
          </a:p>
        </p:txBody>
      </p:sp>
      <p:sp>
        <p:nvSpPr>
          <p:cNvPr id="27651" name="Rectangle 3"/>
          <p:cNvSpPr>
            <a:spLocks noGrp="1" noChangeArrowheads="1"/>
          </p:cNvSpPr>
          <p:nvPr>
            <p:ph idx="1"/>
          </p:nvPr>
        </p:nvSpPr>
        <p:spPr/>
        <p:txBody>
          <a:bodyPr/>
          <a:lstStyle/>
          <a:p>
            <a:pPr marL="609600" indent="-609600">
              <a:buFont typeface="Wingdings" pitchFamily="2" charset="2"/>
              <a:buNone/>
            </a:pPr>
            <a:r>
              <a:rPr lang="en-US" smtClean="0"/>
              <a:t>Faktor-faktor yang ikut menentukan bidang usaha yang akan digeluti :</a:t>
            </a:r>
          </a:p>
          <a:p>
            <a:pPr marL="609600" indent="-609600">
              <a:buFont typeface="Wingdings" pitchFamily="2" charset="2"/>
              <a:buAutoNum type="arabicPeriod"/>
            </a:pPr>
            <a:r>
              <a:rPr lang="en-US" smtClean="0"/>
              <a:t>Minat/bakat</a:t>
            </a:r>
          </a:p>
          <a:p>
            <a:pPr marL="609600" indent="-609600">
              <a:buFont typeface="Wingdings" pitchFamily="2" charset="2"/>
              <a:buAutoNum type="arabicPeriod"/>
            </a:pPr>
            <a:r>
              <a:rPr lang="en-US" smtClean="0"/>
              <a:t>Modal</a:t>
            </a:r>
          </a:p>
          <a:p>
            <a:pPr marL="609600" indent="-609600">
              <a:buFont typeface="Wingdings" pitchFamily="2" charset="2"/>
              <a:buAutoNum type="arabicPeriod"/>
            </a:pPr>
            <a:r>
              <a:rPr lang="en-US" smtClean="0"/>
              <a:t>Waktu</a:t>
            </a:r>
          </a:p>
          <a:p>
            <a:pPr marL="609600" indent="-609600">
              <a:buFont typeface="Wingdings" pitchFamily="2" charset="2"/>
              <a:buAutoNum type="arabicPeriod"/>
            </a:pPr>
            <a:r>
              <a:rPr lang="en-US" smtClean="0"/>
              <a:t>Laba</a:t>
            </a:r>
          </a:p>
          <a:p>
            <a:pPr marL="609600" indent="-609600">
              <a:buFont typeface="Wingdings" pitchFamily="2" charset="2"/>
              <a:buAutoNum type="arabicPeriod"/>
            </a:pPr>
            <a:r>
              <a:rPr lang="en-US" smtClean="0"/>
              <a:t>Pengalaman</a:t>
            </a:r>
          </a:p>
        </p:txBody>
      </p:sp>
    </p:spTree>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Title 2"/>
          <p:cNvSpPr>
            <a:spLocks noGrp="1"/>
          </p:cNvSpPr>
          <p:nvPr>
            <p:ph type="title"/>
          </p:nvPr>
        </p:nvSpPr>
        <p:spPr/>
        <p:txBody>
          <a:bodyPr/>
          <a:lstStyle/>
          <a:p>
            <a:r>
              <a:rPr lang="id-ID" smtClean="0"/>
              <a:t>Sifat-sifat Konsumen</a:t>
            </a:r>
          </a:p>
        </p:txBody>
      </p:sp>
      <p:sp>
        <p:nvSpPr>
          <p:cNvPr id="165891" name="Content Placeholder 1"/>
          <p:cNvSpPr>
            <a:spLocks noGrp="1"/>
          </p:cNvSpPr>
          <p:nvPr>
            <p:ph idx="1"/>
          </p:nvPr>
        </p:nvSpPr>
        <p:spPr/>
        <p:txBody>
          <a:bodyPr/>
          <a:lstStyle/>
          <a:p>
            <a:r>
              <a:rPr lang="id-ID" smtClean="0"/>
              <a:t>Dianggap Raja</a:t>
            </a:r>
          </a:p>
          <a:p>
            <a:r>
              <a:rPr lang="id-ID" smtClean="0"/>
              <a:t>Mau dipenuhi keinginan dan kebutuhannya</a:t>
            </a:r>
          </a:p>
          <a:p>
            <a:r>
              <a:rPr lang="id-ID" smtClean="0"/>
              <a:t>Tidak mau didebat dan tidak mau disinggung</a:t>
            </a:r>
          </a:p>
          <a:p>
            <a:r>
              <a:rPr lang="id-ID" smtClean="0"/>
              <a:t>Mau di perhatikan</a:t>
            </a:r>
          </a:p>
          <a:p>
            <a:r>
              <a:rPr lang="id-ID" smtClean="0"/>
              <a:t>Sumber pendapatan</a:t>
            </a:r>
          </a:p>
        </p:txBody>
      </p:sp>
    </p:spTree>
  </p:cSld>
  <p:clrMapOvr>
    <a:masterClrMapping/>
  </p:clrMapOvr>
  <p:timing>
    <p:tnLst>
      <p:par>
        <p:cTn id="1" dur="indefinite" restart="never" nodeType="tmRoot"/>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Title 2"/>
          <p:cNvSpPr>
            <a:spLocks noGrp="1"/>
          </p:cNvSpPr>
          <p:nvPr>
            <p:ph type="title"/>
          </p:nvPr>
        </p:nvSpPr>
        <p:spPr/>
        <p:txBody>
          <a:bodyPr/>
          <a:lstStyle/>
          <a:p>
            <a:r>
              <a:rPr lang="id-ID" smtClean="0"/>
              <a:t>Sikap dalam melayani pelanggan</a:t>
            </a:r>
          </a:p>
        </p:txBody>
      </p:sp>
      <p:sp>
        <p:nvSpPr>
          <p:cNvPr id="166915" name="Content Placeholder 1"/>
          <p:cNvSpPr>
            <a:spLocks noGrp="1"/>
          </p:cNvSpPr>
          <p:nvPr>
            <p:ph idx="1"/>
          </p:nvPr>
        </p:nvSpPr>
        <p:spPr/>
        <p:txBody>
          <a:bodyPr/>
          <a:lstStyle/>
          <a:p>
            <a:r>
              <a:rPr lang="id-ID" smtClean="0"/>
              <a:t>Memberi kesempatan pelanggan berbicara</a:t>
            </a:r>
          </a:p>
          <a:p>
            <a:r>
              <a:rPr lang="id-ID" smtClean="0"/>
              <a:t>Mendengerkan baik-baik</a:t>
            </a:r>
          </a:p>
          <a:p>
            <a:r>
              <a:rPr lang="id-ID" smtClean="0"/>
              <a:t>Tidak menyela pembicaraan</a:t>
            </a:r>
          </a:p>
          <a:p>
            <a:r>
              <a:rPr lang="id-ID" smtClean="0"/>
              <a:t>Ajukan pertanyaan</a:t>
            </a:r>
          </a:p>
          <a:p>
            <a:r>
              <a:rPr lang="id-ID" smtClean="0"/>
              <a:t>Tidak mudah tersinggung dan marah</a:t>
            </a:r>
          </a:p>
          <a:p>
            <a:r>
              <a:rPr lang="id-ID" smtClean="0"/>
              <a:t>Jangan Mendebat pelanggan</a:t>
            </a:r>
          </a:p>
          <a:p>
            <a:r>
              <a:rPr lang="id-ID" smtClean="0"/>
              <a:t>Menjaga sikap sopan, ramah, dan selalu berlaku tenang</a:t>
            </a:r>
          </a:p>
          <a:p>
            <a:r>
              <a:rPr lang="id-ID" smtClean="0"/>
              <a:t>Jangan menangani hal-hal yang bukan wewenangnya</a:t>
            </a:r>
          </a:p>
          <a:p>
            <a:r>
              <a:rPr lang="id-ID" smtClean="0"/>
              <a:t>Tunjukkan sikap perhatian dan sikap ingin membantu</a:t>
            </a:r>
          </a:p>
        </p:txBody>
      </p:sp>
    </p:spTree>
  </p:cSld>
  <p:clrMapOvr>
    <a:masterClrMapping/>
  </p:clrMapOvr>
  <p:timing>
    <p:tnLst>
      <p:par>
        <p:cTn id="1" dur="indefinite" restart="never" nodeType="tmRoot"/>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Title 2"/>
          <p:cNvSpPr>
            <a:spLocks noGrp="1"/>
          </p:cNvSpPr>
          <p:nvPr>
            <p:ph type="title"/>
          </p:nvPr>
        </p:nvSpPr>
        <p:spPr/>
        <p:txBody>
          <a:bodyPr/>
          <a:lstStyle/>
          <a:p>
            <a:r>
              <a:rPr lang="id-ID" smtClean="0"/>
              <a:t>Ciri-ciri Pelayanan yg baik</a:t>
            </a:r>
          </a:p>
        </p:txBody>
      </p:sp>
      <p:sp>
        <p:nvSpPr>
          <p:cNvPr id="167939" name="Content Placeholder 1"/>
          <p:cNvSpPr>
            <a:spLocks noGrp="1"/>
          </p:cNvSpPr>
          <p:nvPr>
            <p:ph idx="1"/>
          </p:nvPr>
        </p:nvSpPr>
        <p:spPr/>
        <p:txBody>
          <a:bodyPr/>
          <a:lstStyle/>
          <a:p>
            <a:r>
              <a:rPr lang="id-ID" smtClean="0"/>
              <a:t>Tersedia karyawan yg baik</a:t>
            </a:r>
          </a:p>
          <a:p>
            <a:r>
              <a:rPr lang="id-ID" smtClean="0"/>
              <a:t>Tersedia sarana dan prasarana</a:t>
            </a:r>
          </a:p>
          <a:p>
            <a:r>
              <a:rPr lang="id-ID" smtClean="0"/>
              <a:t>Bertanggung jawab</a:t>
            </a:r>
          </a:p>
          <a:p>
            <a:r>
              <a:rPr lang="id-ID" smtClean="0"/>
              <a:t>Mampu melayani secara cepat dan tepat </a:t>
            </a:r>
          </a:p>
          <a:p>
            <a:r>
              <a:rPr lang="id-ID" smtClean="0"/>
              <a:t>Mampu berkomunikasi </a:t>
            </a:r>
          </a:p>
          <a:p>
            <a:r>
              <a:rPr lang="id-ID" smtClean="0"/>
              <a:t>Memberikan jaminan kerahasiaan</a:t>
            </a:r>
          </a:p>
          <a:p>
            <a:r>
              <a:rPr lang="id-ID" smtClean="0"/>
              <a:t>Memiliki Pengetahuan dan kemampuan</a:t>
            </a:r>
          </a:p>
          <a:p>
            <a:r>
              <a:rPr lang="id-ID" smtClean="0"/>
              <a:t>Berusaha memahami kebutuhan pelanggan</a:t>
            </a:r>
          </a:p>
          <a:p>
            <a:r>
              <a:rPr lang="id-ID" smtClean="0"/>
              <a:t>Mampu memberikan kepercayaan</a:t>
            </a:r>
          </a:p>
        </p:txBody>
      </p:sp>
    </p:spTree>
  </p:cSld>
  <p:clrMapOvr>
    <a:masterClrMapping/>
  </p:clrMapOvr>
  <p:timing>
    <p:tnLst>
      <p:par>
        <p:cTn id="1" dur="indefinite" restart="never" nodeType="tmRoot"/>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Title 2"/>
          <p:cNvSpPr>
            <a:spLocks noGrp="1"/>
          </p:cNvSpPr>
          <p:nvPr>
            <p:ph type="title"/>
          </p:nvPr>
        </p:nvSpPr>
        <p:spPr/>
        <p:txBody>
          <a:bodyPr/>
          <a:lstStyle/>
          <a:p>
            <a:r>
              <a:rPr lang="id-ID" smtClean="0"/>
              <a:t>Syarat CS</a:t>
            </a:r>
          </a:p>
        </p:txBody>
      </p:sp>
      <p:sp>
        <p:nvSpPr>
          <p:cNvPr id="168963" name="Content Placeholder 1"/>
          <p:cNvSpPr>
            <a:spLocks noGrp="1"/>
          </p:cNvSpPr>
          <p:nvPr>
            <p:ph idx="1"/>
          </p:nvPr>
        </p:nvSpPr>
        <p:spPr/>
        <p:txBody>
          <a:bodyPr/>
          <a:lstStyle/>
          <a:p>
            <a:r>
              <a:rPr lang="id-ID" smtClean="0"/>
              <a:t>Fisik</a:t>
            </a:r>
          </a:p>
          <a:p>
            <a:r>
              <a:rPr lang="id-ID" smtClean="0"/>
              <a:t>Mental</a:t>
            </a:r>
          </a:p>
          <a:p>
            <a:r>
              <a:rPr lang="id-ID" smtClean="0"/>
              <a:t>Kepribadian</a:t>
            </a:r>
          </a:p>
          <a:p>
            <a:r>
              <a:rPr lang="id-ID" smtClean="0"/>
              <a:t>Sosial</a:t>
            </a:r>
          </a:p>
        </p:txBody>
      </p:sp>
    </p:spTree>
  </p:cSld>
  <p:clrMapOvr>
    <a:masterClrMapping/>
  </p:clrMapOvr>
  <p:timing>
    <p:tnLst>
      <p:par>
        <p:cTn id="1" dur="indefinite" restart="never" nodeType="tmRoot"/>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Title 2"/>
          <p:cNvSpPr>
            <a:spLocks noGrp="1"/>
          </p:cNvSpPr>
          <p:nvPr>
            <p:ph type="title"/>
          </p:nvPr>
        </p:nvSpPr>
        <p:spPr/>
        <p:txBody>
          <a:bodyPr/>
          <a:lstStyle/>
          <a:p>
            <a:r>
              <a:rPr lang="id-ID" smtClean="0"/>
              <a:t>Alasan Pelanggan Kabur</a:t>
            </a:r>
          </a:p>
        </p:txBody>
      </p:sp>
      <p:sp>
        <p:nvSpPr>
          <p:cNvPr id="169987" name="Content Placeholder 1"/>
          <p:cNvSpPr>
            <a:spLocks noGrp="1"/>
          </p:cNvSpPr>
          <p:nvPr>
            <p:ph idx="1"/>
          </p:nvPr>
        </p:nvSpPr>
        <p:spPr/>
        <p:txBody>
          <a:bodyPr/>
          <a:lstStyle/>
          <a:p>
            <a:r>
              <a:rPr lang="id-ID" smtClean="0"/>
              <a:t>Pelayanan tidak memuaskan</a:t>
            </a:r>
          </a:p>
          <a:p>
            <a:r>
              <a:rPr lang="id-ID" smtClean="0"/>
              <a:t>Produk yang tidak baik</a:t>
            </a:r>
          </a:p>
          <a:p>
            <a:r>
              <a:rPr lang="id-ID" smtClean="0"/>
              <a:t>Ingkar Janji dan tidak tepat waktu</a:t>
            </a:r>
          </a:p>
          <a:p>
            <a:r>
              <a:rPr lang="id-ID" smtClean="0"/>
              <a:t>Biaya relatif mahal</a:t>
            </a:r>
          </a:p>
          <a:p>
            <a:endParaRPr lang="id-ID" smtClean="0"/>
          </a:p>
        </p:txBody>
      </p:sp>
    </p:spTree>
  </p:cSld>
  <p:clrMapOvr>
    <a:masterClrMapping/>
  </p:clrMapOvr>
  <p:timing>
    <p:tnLst>
      <p:par>
        <p:cTn id="1" dur="indefinite" restart="never" nodeType="tmRoot"/>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itle 2"/>
          <p:cNvSpPr>
            <a:spLocks noGrp="1"/>
          </p:cNvSpPr>
          <p:nvPr>
            <p:ph type="title"/>
          </p:nvPr>
        </p:nvSpPr>
        <p:spPr/>
        <p:txBody>
          <a:bodyPr/>
          <a:lstStyle/>
          <a:p>
            <a:r>
              <a:rPr lang="id-ID" smtClean="0"/>
              <a:t>PERLINDUNGAN USAHA</a:t>
            </a:r>
          </a:p>
        </p:txBody>
      </p:sp>
      <p:sp>
        <p:nvSpPr>
          <p:cNvPr id="2" name="Content Placeholder 1"/>
          <p:cNvSpPr>
            <a:spLocks noGrp="1"/>
          </p:cNvSpPr>
          <p:nvPr>
            <p:ph idx="1"/>
          </p:nvPr>
        </p:nvSpPr>
        <p:spPr/>
        <p:txBody>
          <a:bodyPr rtlCol="0">
            <a:normAutofit/>
          </a:bodyPr>
          <a:lstStyle/>
          <a:p>
            <a:pPr fontAlgn="auto">
              <a:spcAft>
                <a:spcPts val="0"/>
              </a:spcAft>
              <a:buFont typeface="Wingdings 2" pitchFamily="18" charset="2"/>
              <a:buNone/>
              <a:defRPr/>
            </a:pPr>
            <a:r>
              <a:rPr lang="id-ID" dirty="0" smtClean="0"/>
              <a:t>Resiko dalam sebuah usaha dapat terjadi karena 2hal :</a:t>
            </a:r>
          </a:p>
          <a:p>
            <a:pPr marL="514350" indent="-514350" fontAlgn="auto">
              <a:spcAft>
                <a:spcPts val="0"/>
              </a:spcAft>
              <a:buFont typeface="Wingdings 2" pitchFamily="18" charset="2"/>
              <a:buAutoNum type="arabicPeriod"/>
              <a:defRPr/>
            </a:pPr>
            <a:r>
              <a:rPr lang="id-ID" dirty="0" smtClean="0"/>
              <a:t>Unsur kesengajaan</a:t>
            </a:r>
          </a:p>
          <a:p>
            <a:pPr marL="514350" indent="-514350" fontAlgn="auto">
              <a:spcAft>
                <a:spcPts val="0"/>
              </a:spcAft>
              <a:buFont typeface="Wingdings 2" pitchFamily="18" charset="2"/>
              <a:buAutoNum type="arabicPeriod"/>
              <a:defRPr/>
            </a:pPr>
            <a:r>
              <a:rPr lang="id-ID" dirty="0" smtClean="0"/>
              <a:t>Unsur ketidaksengajaan</a:t>
            </a:r>
            <a:endParaRPr lang="id-ID" dirty="0"/>
          </a:p>
        </p:txBody>
      </p:sp>
    </p:spTree>
  </p:cSld>
  <p:clrMapOvr>
    <a:masterClrMapping/>
  </p:clrMapOvr>
  <p:timing>
    <p:tnLst>
      <p:par>
        <p:cTn id="1" dur="indefinite" restart="never" nodeType="tmRoot"/>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Title 2"/>
          <p:cNvSpPr>
            <a:spLocks noGrp="1"/>
          </p:cNvSpPr>
          <p:nvPr>
            <p:ph type="title"/>
          </p:nvPr>
        </p:nvSpPr>
        <p:spPr/>
        <p:txBody>
          <a:bodyPr/>
          <a:lstStyle/>
          <a:p>
            <a:r>
              <a:rPr lang="id-ID" smtClean="0"/>
              <a:t>Cara melindungi usaha</a:t>
            </a:r>
          </a:p>
        </p:txBody>
      </p:sp>
      <p:sp>
        <p:nvSpPr>
          <p:cNvPr id="172035" name="Content Placeholder 1"/>
          <p:cNvSpPr>
            <a:spLocks noGrp="1"/>
          </p:cNvSpPr>
          <p:nvPr>
            <p:ph idx="1"/>
          </p:nvPr>
        </p:nvSpPr>
        <p:spPr/>
        <p:txBody>
          <a:bodyPr/>
          <a:lstStyle/>
          <a:p>
            <a:r>
              <a:rPr lang="id-ID" smtClean="0"/>
              <a:t>1. Menetapkan Prosedur Kerja</a:t>
            </a:r>
          </a:p>
          <a:p>
            <a:r>
              <a:rPr lang="id-ID" smtClean="0"/>
              <a:t>2. Menyediakan alat pengaman</a:t>
            </a:r>
          </a:p>
          <a:p>
            <a:r>
              <a:rPr lang="id-ID" smtClean="0"/>
              <a:t>3. Asuransi</a:t>
            </a:r>
          </a:p>
        </p:txBody>
      </p:sp>
    </p:spTree>
  </p:cSld>
  <p:clrMapOvr>
    <a:masterClrMapping/>
  </p:clrMapOvr>
  <p:timing>
    <p:tnLst>
      <p:par>
        <p:cTn id="1" dur="indefinite" restart="never" nodeType="tmRoot"/>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itle 2"/>
          <p:cNvSpPr>
            <a:spLocks noGrp="1"/>
          </p:cNvSpPr>
          <p:nvPr>
            <p:ph type="title"/>
          </p:nvPr>
        </p:nvSpPr>
        <p:spPr/>
        <p:txBody>
          <a:bodyPr/>
          <a:lstStyle/>
          <a:p>
            <a:r>
              <a:rPr lang="id-ID" smtClean="0"/>
              <a:t>Jenis-Jenis Resiko Kerugian</a:t>
            </a:r>
          </a:p>
        </p:txBody>
      </p:sp>
      <p:sp>
        <p:nvSpPr>
          <p:cNvPr id="173059" name="Content Placeholder 1"/>
          <p:cNvSpPr>
            <a:spLocks noGrp="1"/>
          </p:cNvSpPr>
          <p:nvPr>
            <p:ph idx="1"/>
          </p:nvPr>
        </p:nvSpPr>
        <p:spPr/>
        <p:txBody>
          <a:bodyPr/>
          <a:lstStyle/>
          <a:p>
            <a:r>
              <a:rPr lang="id-ID" smtClean="0"/>
              <a:t>1. Resiko Jiwa</a:t>
            </a:r>
          </a:p>
          <a:p>
            <a:r>
              <a:rPr lang="id-ID" smtClean="0"/>
              <a:t>2. Resiko Kehilangan Harta</a:t>
            </a:r>
          </a:p>
          <a:p>
            <a:r>
              <a:rPr lang="id-ID" smtClean="0"/>
              <a:t>3. Resiko Kerusakan Harta</a:t>
            </a:r>
          </a:p>
          <a:p>
            <a:r>
              <a:rPr lang="id-ID" smtClean="0"/>
              <a:t>4. Resiko Penggantian kepada pihak lain</a:t>
            </a:r>
          </a:p>
        </p:txBody>
      </p:sp>
    </p:spTree>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Title 2"/>
          <p:cNvSpPr>
            <a:spLocks noGrp="1"/>
          </p:cNvSpPr>
          <p:nvPr>
            <p:ph type="title"/>
          </p:nvPr>
        </p:nvSpPr>
        <p:spPr/>
        <p:txBody>
          <a:bodyPr/>
          <a:lstStyle/>
          <a:p>
            <a:r>
              <a:rPr lang="id-ID" smtClean="0"/>
              <a:t>Klasifikasi Resiko dalam asuransi :</a:t>
            </a:r>
          </a:p>
        </p:txBody>
      </p:sp>
      <p:sp>
        <p:nvSpPr>
          <p:cNvPr id="174083" name="Content Placeholder 1"/>
          <p:cNvSpPr>
            <a:spLocks noGrp="1"/>
          </p:cNvSpPr>
          <p:nvPr>
            <p:ph idx="1"/>
          </p:nvPr>
        </p:nvSpPr>
        <p:spPr/>
        <p:txBody>
          <a:bodyPr/>
          <a:lstStyle/>
          <a:p>
            <a:r>
              <a:rPr lang="id-ID" smtClean="0"/>
              <a:t>1. Resiko Murni : rumah terbakar, mobil tertabrak</a:t>
            </a:r>
          </a:p>
          <a:p>
            <a:r>
              <a:rPr lang="id-ID" smtClean="0"/>
              <a:t>2. Resiko Individu </a:t>
            </a:r>
          </a:p>
          <a:p>
            <a:r>
              <a:rPr lang="id-ID" smtClean="0"/>
              <a:t>    a. Resiko Pribadi : sakit, meninggal dunia</a:t>
            </a:r>
          </a:p>
          <a:p>
            <a:r>
              <a:rPr lang="id-ID" smtClean="0"/>
              <a:t>    b. Resiko Harta : kehilangan harta benda karena     pencurian</a:t>
            </a:r>
          </a:p>
          <a:p>
            <a:r>
              <a:rPr lang="id-ID" smtClean="0"/>
              <a:t>    c. Resiko tanggung gugat; merupakan resiko menanggung kerugian seseorang</a:t>
            </a:r>
          </a:p>
        </p:txBody>
      </p:sp>
    </p:spTree>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itle 2"/>
          <p:cNvSpPr>
            <a:spLocks noGrp="1"/>
          </p:cNvSpPr>
          <p:nvPr>
            <p:ph type="title"/>
          </p:nvPr>
        </p:nvSpPr>
        <p:spPr/>
        <p:txBody>
          <a:bodyPr/>
          <a:lstStyle/>
          <a:p>
            <a:r>
              <a:rPr lang="id-ID" smtClean="0"/>
              <a:t>Jenis-Jenis Asuransi</a:t>
            </a:r>
          </a:p>
        </p:txBody>
      </p:sp>
      <p:sp>
        <p:nvSpPr>
          <p:cNvPr id="175107" name="Content Placeholder 1"/>
          <p:cNvSpPr>
            <a:spLocks noGrp="1"/>
          </p:cNvSpPr>
          <p:nvPr>
            <p:ph idx="1"/>
          </p:nvPr>
        </p:nvSpPr>
        <p:spPr/>
        <p:txBody>
          <a:bodyPr/>
          <a:lstStyle/>
          <a:p>
            <a:r>
              <a:rPr lang="id-ID" smtClean="0"/>
              <a:t>1. Dilihat dari segi fungsinya :</a:t>
            </a:r>
          </a:p>
          <a:p>
            <a:r>
              <a:rPr lang="id-ID" smtClean="0"/>
              <a:t>a. Asuransi Kerugian : kebakaran, kecelakaan, pencurian</a:t>
            </a:r>
          </a:p>
          <a:p>
            <a:r>
              <a:rPr lang="id-ID" smtClean="0"/>
              <a:t>b. Asuransi Jiwa : asuransi berjangka, tabungan, seumur hidup</a:t>
            </a:r>
          </a:p>
          <a:p>
            <a:endParaRPr lang="id-ID" smtClean="0"/>
          </a:p>
          <a:p>
            <a:r>
              <a:rPr lang="id-ID" smtClean="0"/>
              <a:t>2. Dilihat dari segi kepemilikan :</a:t>
            </a:r>
          </a:p>
          <a:p>
            <a:r>
              <a:rPr lang="id-ID" smtClean="0"/>
              <a:t>a. Pemerintah		c. Asing</a:t>
            </a:r>
          </a:p>
          <a:p>
            <a:r>
              <a:rPr lang="id-ID" smtClean="0"/>
              <a:t>b. Swasta nasional	d. Campuran</a:t>
            </a:r>
          </a:p>
          <a:p>
            <a:endParaRPr lang="id-ID"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z="3400" smtClean="0">
                <a:latin typeface="Comic Sans MS" pitchFamily="66" charset="0"/>
              </a:rPr>
              <a:t>Contoh bidang usaha yang bisa di kembangkan :</a:t>
            </a:r>
            <a:r>
              <a:rPr lang="en-US" sz="3400" smtClean="0"/>
              <a:t> </a:t>
            </a:r>
          </a:p>
        </p:txBody>
      </p:sp>
      <p:sp>
        <p:nvSpPr>
          <p:cNvPr id="28675" name="Rectangle 3"/>
          <p:cNvSpPr>
            <a:spLocks noGrp="1" noChangeArrowheads="1"/>
          </p:cNvSpPr>
          <p:nvPr>
            <p:ph idx="1"/>
          </p:nvPr>
        </p:nvSpPr>
        <p:spPr/>
        <p:txBody>
          <a:bodyPr/>
          <a:lstStyle/>
          <a:p>
            <a:pPr>
              <a:lnSpc>
                <a:spcPct val="90000"/>
              </a:lnSpc>
            </a:pPr>
            <a:r>
              <a:rPr lang="en-US" smtClean="0">
                <a:latin typeface="Comic Sans MS" pitchFamily="66" charset="0"/>
              </a:rPr>
              <a:t>Bidang kecantikan</a:t>
            </a:r>
          </a:p>
          <a:p>
            <a:pPr>
              <a:lnSpc>
                <a:spcPct val="90000"/>
              </a:lnSpc>
            </a:pPr>
            <a:r>
              <a:rPr lang="en-US" smtClean="0">
                <a:latin typeface="Comic Sans MS" pitchFamily="66" charset="0"/>
              </a:rPr>
              <a:t>Bidang ketrampilan</a:t>
            </a:r>
          </a:p>
          <a:p>
            <a:pPr>
              <a:lnSpc>
                <a:spcPct val="90000"/>
              </a:lnSpc>
            </a:pPr>
            <a:r>
              <a:rPr lang="en-US" smtClean="0">
                <a:latin typeface="Comic Sans MS" pitchFamily="66" charset="0"/>
              </a:rPr>
              <a:t>Bidang konsultan</a:t>
            </a:r>
          </a:p>
          <a:p>
            <a:pPr>
              <a:lnSpc>
                <a:spcPct val="90000"/>
              </a:lnSpc>
            </a:pPr>
            <a:r>
              <a:rPr lang="en-US" smtClean="0">
                <a:latin typeface="Comic Sans MS" pitchFamily="66" charset="0"/>
              </a:rPr>
              <a:t>Bidang industri</a:t>
            </a:r>
          </a:p>
          <a:p>
            <a:pPr>
              <a:lnSpc>
                <a:spcPct val="90000"/>
              </a:lnSpc>
            </a:pPr>
            <a:r>
              <a:rPr lang="en-US" smtClean="0">
                <a:latin typeface="Comic Sans MS" pitchFamily="66" charset="0"/>
              </a:rPr>
              <a:t>Bidang pertambangan</a:t>
            </a:r>
          </a:p>
          <a:p>
            <a:pPr>
              <a:lnSpc>
                <a:spcPct val="90000"/>
              </a:lnSpc>
            </a:pPr>
            <a:r>
              <a:rPr lang="en-US" smtClean="0">
                <a:latin typeface="Comic Sans MS" pitchFamily="66" charset="0"/>
              </a:rPr>
              <a:t>Bidang kelautan</a:t>
            </a:r>
          </a:p>
          <a:p>
            <a:pPr>
              <a:lnSpc>
                <a:spcPct val="90000"/>
              </a:lnSpc>
            </a:pPr>
            <a:r>
              <a:rPr lang="en-US" smtClean="0">
                <a:latin typeface="Comic Sans MS" pitchFamily="66" charset="0"/>
              </a:rPr>
              <a:t>Bidang peternakan/perikanan</a:t>
            </a:r>
          </a:p>
          <a:p>
            <a:pPr>
              <a:lnSpc>
                <a:spcPct val="90000"/>
              </a:lnSpc>
            </a:pPr>
            <a:r>
              <a:rPr lang="en-US" smtClean="0">
                <a:latin typeface="Comic Sans MS" pitchFamily="66" charset="0"/>
              </a:rPr>
              <a:t>Bidang agribisnis</a:t>
            </a:r>
          </a:p>
        </p:txBody>
      </p:sp>
    </p:spTree>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Title 2"/>
          <p:cNvSpPr>
            <a:spLocks noGrp="1"/>
          </p:cNvSpPr>
          <p:nvPr>
            <p:ph type="title"/>
          </p:nvPr>
        </p:nvSpPr>
        <p:spPr/>
        <p:txBody>
          <a:bodyPr/>
          <a:lstStyle/>
          <a:p>
            <a:r>
              <a:rPr lang="id-ID" smtClean="0"/>
              <a:t>Tujuan dari asuransi</a:t>
            </a:r>
          </a:p>
        </p:txBody>
      </p:sp>
      <p:sp>
        <p:nvSpPr>
          <p:cNvPr id="176131" name="Content Placeholder 1"/>
          <p:cNvSpPr>
            <a:spLocks noGrp="1"/>
          </p:cNvSpPr>
          <p:nvPr>
            <p:ph idx="1"/>
          </p:nvPr>
        </p:nvSpPr>
        <p:spPr/>
        <p:txBody>
          <a:bodyPr/>
          <a:lstStyle/>
          <a:p>
            <a:r>
              <a:rPr lang="id-ID" smtClean="0"/>
              <a:t>1. memberi rasa aman</a:t>
            </a:r>
          </a:p>
          <a:p>
            <a:r>
              <a:rPr lang="id-ID" smtClean="0"/>
              <a:t>2. memberi rasa tenang dalam perusahaan</a:t>
            </a:r>
          </a:p>
          <a:p>
            <a:r>
              <a:rPr lang="id-ID" smtClean="0"/>
              <a:t>3. suatu simpanan yang pada saat jatuh tempo dapat diambil</a:t>
            </a:r>
          </a:p>
          <a:p>
            <a:r>
              <a:rPr lang="id-ID" smtClean="0"/>
              <a:t>4. terhindar dari resiko kerugian</a:t>
            </a:r>
          </a:p>
          <a:p>
            <a:r>
              <a:rPr lang="id-ID" smtClean="0"/>
              <a:t>5. terhindar dari resiko kehilangan</a:t>
            </a:r>
          </a:p>
          <a:p>
            <a:r>
              <a:rPr lang="id-ID" smtClean="0"/>
              <a:t>6. memperoleh penghasilan di masa mendatang</a:t>
            </a:r>
          </a:p>
          <a:p>
            <a:r>
              <a:rPr lang="id-ID" smtClean="0"/>
              <a:t>7. memperoleh penggantian akibat kerusakan, kehilangan milik sendiri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130175"/>
          </a:xfrm>
        </p:spPr>
        <p:txBody>
          <a:bodyPr rtlCol="0">
            <a:normAutofit fontScale="90000"/>
          </a:bodyPr>
          <a:lstStyle/>
          <a:p>
            <a:pPr fontAlgn="auto">
              <a:spcAft>
                <a:spcPts val="0"/>
              </a:spcAft>
              <a:defRPr/>
            </a:pPr>
            <a:endParaRPr lang="id-ID" sz="3400" smtClean="0"/>
          </a:p>
        </p:txBody>
      </p:sp>
      <p:sp>
        <p:nvSpPr>
          <p:cNvPr id="29699" name="Rectangle 3"/>
          <p:cNvSpPr>
            <a:spLocks noGrp="1" noChangeArrowheads="1"/>
          </p:cNvSpPr>
          <p:nvPr>
            <p:ph idx="1"/>
          </p:nvPr>
        </p:nvSpPr>
        <p:spPr>
          <a:xfrm>
            <a:off x="457200" y="549275"/>
            <a:ext cx="8229600" cy="5581650"/>
          </a:xfrm>
        </p:spPr>
        <p:txBody>
          <a:bodyPr/>
          <a:lstStyle/>
          <a:p>
            <a:r>
              <a:rPr lang="en-US" smtClean="0">
                <a:latin typeface="Comic Sans MS" pitchFamily="66" charset="0"/>
              </a:rPr>
              <a:t>Bidang perdagangan</a:t>
            </a:r>
          </a:p>
          <a:p>
            <a:r>
              <a:rPr lang="en-US" smtClean="0">
                <a:latin typeface="Comic Sans MS" pitchFamily="66" charset="0"/>
              </a:rPr>
              <a:t>Bidang pendidikan</a:t>
            </a:r>
          </a:p>
          <a:p>
            <a:r>
              <a:rPr lang="en-US" smtClean="0">
                <a:latin typeface="Comic Sans MS" pitchFamily="66" charset="0"/>
              </a:rPr>
              <a:t>Bidang percetakan</a:t>
            </a:r>
          </a:p>
          <a:p>
            <a:r>
              <a:rPr lang="en-US" smtClean="0">
                <a:latin typeface="Comic Sans MS" pitchFamily="66" charset="0"/>
              </a:rPr>
              <a:t>Bidang seni</a:t>
            </a:r>
          </a:p>
          <a:p>
            <a:r>
              <a:rPr lang="en-US" smtClean="0">
                <a:latin typeface="Comic Sans MS" pitchFamily="66" charset="0"/>
              </a:rPr>
              <a:t>Bidang kesehatan</a:t>
            </a:r>
          </a:p>
          <a:p>
            <a:r>
              <a:rPr lang="en-US" smtClean="0">
                <a:latin typeface="Comic Sans MS" pitchFamily="66" charset="0"/>
              </a:rPr>
              <a:t>Bidang pariwisata</a:t>
            </a:r>
          </a:p>
          <a:p>
            <a:r>
              <a:rPr lang="en-US" smtClean="0">
                <a:latin typeface="Comic Sans MS" pitchFamily="66" charset="0"/>
              </a:rPr>
              <a:t>dll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0" y="260350"/>
            <a:ext cx="8015288" cy="914400"/>
          </a:xfrm>
        </p:spPr>
        <p:txBody>
          <a:bodyPr/>
          <a:lstStyle/>
          <a:p>
            <a:r>
              <a:rPr lang="en-US" altLang="ko-KR" smtClean="0">
                <a:latin typeface="Comic Sans MS" pitchFamily="66" charset="0"/>
                <a:ea typeface="굴림" pitchFamily="34" charset="-127"/>
              </a:rPr>
              <a:t>Jenis badan hukum yg dpt dipilih</a:t>
            </a:r>
            <a:endParaRPr lang="en-US" smtClean="0">
              <a:latin typeface="Comic Sans MS" pitchFamily="66" charset="0"/>
            </a:endParaRPr>
          </a:p>
        </p:txBody>
      </p:sp>
      <p:sp>
        <p:nvSpPr>
          <p:cNvPr id="30723" name="Rectangle 3"/>
          <p:cNvSpPr>
            <a:spLocks noGrp="1" noChangeArrowheads="1"/>
          </p:cNvSpPr>
          <p:nvPr>
            <p:ph type="body" idx="4294967295"/>
          </p:nvPr>
        </p:nvSpPr>
        <p:spPr>
          <a:xfrm>
            <a:off x="0" y="1600200"/>
            <a:ext cx="8229600" cy="4530725"/>
          </a:xfrm>
        </p:spPr>
        <p:txBody>
          <a:bodyPr/>
          <a:lstStyle/>
          <a:p>
            <a:r>
              <a:rPr lang="en-US" altLang="ko-KR" smtClean="0">
                <a:latin typeface="Comic Sans MS" pitchFamily="66" charset="0"/>
                <a:ea typeface="굴림" pitchFamily="34" charset="-127"/>
              </a:rPr>
              <a:t>1.Perusahaan Perseorangan</a:t>
            </a:r>
          </a:p>
          <a:p>
            <a:r>
              <a:rPr lang="en-US" altLang="ko-KR" smtClean="0">
                <a:latin typeface="Comic Sans MS" pitchFamily="66" charset="0"/>
                <a:ea typeface="굴림" pitchFamily="34" charset="-127"/>
              </a:rPr>
              <a:t>2.Firma</a:t>
            </a:r>
          </a:p>
          <a:p>
            <a:r>
              <a:rPr lang="en-US" altLang="ko-KR" smtClean="0">
                <a:latin typeface="Comic Sans MS" pitchFamily="66" charset="0"/>
                <a:ea typeface="굴림" pitchFamily="34" charset="-127"/>
              </a:rPr>
              <a:t>3.Perseroan Komanditer (CV)</a:t>
            </a:r>
          </a:p>
          <a:p>
            <a:r>
              <a:rPr lang="en-US" altLang="ko-KR" smtClean="0">
                <a:latin typeface="Comic Sans MS" pitchFamily="66" charset="0"/>
                <a:ea typeface="굴림" pitchFamily="34" charset="-127"/>
              </a:rPr>
              <a:t>4.Koperasi</a:t>
            </a:r>
          </a:p>
          <a:p>
            <a:r>
              <a:rPr lang="en-US" altLang="ko-KR" smtClean="0">
                <a:latin typeface="Comic Sans MS" pitchFamily="66" charset="0"/>
                <a:ea typeface="굴림" pitchFamily="34" charset="-127"/>
              </a:rPr>
              <a:t>5.Yayasan</a:t>
            </a:r>
          </a:p>
          <a:p>
            <a:r>
              <a:rPr lang="en-US" altLang="ko-KR" smtClean="0">
                <a:latin typeface="Comic Sans MS" pitchFamily="66" charset="0"/>
                <a:ea typeface="굴림" pitchFamily="34" charset="-127"/>
              </a:rPr>
              <a:t>6.Perseroan Terbatas</a:t>
            </a:r>
            <a:endParaRPr lang="en-US" smtClean="0">
              <a:latin typeface="Comic Sans MS" pitchFamily="66"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274638"/>
            <a:ext cx="8229600" cy="850900"/>
          </a:xfrm>
        </p:spPr>
        <p:txBody>
          <a:bodyPr/>
          <a:lstStyle/>
          <a:p>
            <a:r>
              <a:rPr lang="en-US" smtClean="0">
                <a:latin typeface="Papyrus" pitchFamily="66" charset="0"/>
              </a:rPr>
              <a:t>1. Perusahaan perseorangan</a:t>
            </a:r>
          </a:p>
        </p:txBody>
      </p:sp>
      <p:sp>
        <p:nvSpPr>
          <p:cNvPr id="31747" name="Rectangle 3"/>
          <p:cNvSpPr>
            <a:spLocks noGrp="1" noChangeArrowheads="1"/>
          </p:cNvSpPr>
          <p:nvPr>
            <p:ph idx="1"/>
          </p:nvPr>
        </p:nvSpPr>
        <p:spPr>
          <a:xfrm>
            <a:off x="457200" y="1125538"/>
            <a:ext cx="8229600" cy="5005387"/>
          </a:xfrm>
        </p:spPr>
        <p:txBody>
          <a:bodyPr/>
          <a:lstStyle/>
          <a:p>
            <a:pPr>
              <a:lnSpc>
                <a:spcPct val="90000"/>
              </a:lnSpc>
              <a:buFont typeface="Wingdings" pitchFamily="2" charset="2"/>
              <a:buNone/>
            </a:pPr>
            <a:r>
              <a:rPr lang="en-US" sz="2800" smtClean="0">
                <a:latin typeface="Comic Sans MS" pitchFamily="66" charset="0"/>
              </a:rPr>
              <a:t>Merupakan usaha milik pribadi/sendiri. Perusahan ini biasanya dipimpin oleh pemilik usaha sekaligus menjadi penanggung jawab atas segala aktivitas perusahaan. Perusahaan perseorangan memiliki struktur yang sederahana dengan kepemilikan tunggal serta memiliki tanggung jawab tidak terbatas terhadap seluruh utang perusahaan yang dimiliki perusahaan. Artinya, apabila harta kekayaan perusahaan tidak mencukupi untuk membayar kewajibannya maka akan digunakan harta milik pribadi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4294967295"/>
          </p:nvPr>
        </p:nvSpPr>
        <p:spPr>
          <a:xfrm>
            <a:off x="539552" y="1484784"/>
            <a:ext cx="7924800" cy="4419600"/>
          </a:xfrm>
        </p:spPr>
        <p:txBody>
          <a:bodyPr/>
          <a:lstStyle/>
          <a:p>
            <a:pPr marL="609600" indent="-609600"/>
            <a:r>
              <a:rPr lang="en-US" altLang="ko-KR" sz="2800" dirty="0" smtClean="0">
                <a:latin typeface="Papyrus" pitchFamily="66" charset="0"/>
                <a:ea typeface="굴림" pitchFamily="34" charset="-127"/>
              </a:rPr>
              <a:t>KONTRAK PERKULIAHAN</a:t>
            </a:r>
          </a:p>
          <a:p>
            <a:pPr marL="609600" indent="-609600">
              <a:buFont typeface="Wingdings" pitchFamily="2" charset="2"/>
              <a:buAutoNum type="arabicPeriod"/>
            </a:pPr>
            <a:r>
              <a:rPr lang="en-US" altLang="ko-KR" sz="2800" dirty="0" smtClean="0">
                <a:latin typeface="Papyrus" pitchFamily="66" charset="0"/>
                <a:ea typeface="굴림" pitchFamily="34" charset="-127"/>
              </a:rPr>
              <a:t>Batas </a:t>
            </a:r>
            <a:r>
              <a:rPr lang="en-US" altLang="ko-KR" sz="2800" dirty="0" err="1" smtClean="0">
                <a:latin typeface="Papyrus" pitchFamily="66" charset="0"/>
                <a:ea typeface="굴림" pitchFamily="34" charset="-127"/>
              </a:rPr>
              <a:t>waktu</a:t>
            </a:r>
            <a:r>
              <a:rPr lang="en-US" altLang="ko-KR" sz="2800" dirty="0" smtClean="0">
                <a:latin typeface="Papyrus" pitchFamily="66" charset="0"/>
                <a:ea typeface="굴림" pitchFamily="34" charset="-127"/>
              </a:rPr>
              <a:t> </a:t>
            </a:r>
            <a:r>
              <a:rPr lang="en-US" altLang="ko-KR" sz="2800" dirty="0" err="1" smtClean="0">
                <a:latin typeface="Papyrus" pitchFamily="66" charset="0"/>
                <a:ea typeface="굴림" pitchFamily="34" charset="-127"/>
              </a:rPr>
              <a:t>keterlambatan</a:t>
            </a:r>
            <a:r>
              <a:rPr lang="en-US" altLang="ko-KR" sz="2800" dirty="0" smtClean="0">
                <a:latin typeface="Papyrus" pitchFamily="66" charset="0"/>
                <a:ea typeface="굴림" pitchFamily="34" charset="-127"/>
              </a:rPr>
              <a:t> </a:t>
            </a:r>
            <a:r>
              <a:rPr lang="en-US" altLang="ko-KR" sz="2800" dirty="0" err="1" smtClean="0">
                <a:latin typeface="Papyrus" pitchFamily="66" charset="0"/>
                <a:ea typeface="굴림" pitchFamily="34" charset="-127"/>
              </a:rPr>
              <a:t>sampai</a:t>
            </a:r>
            <a:r>
              <a:rPr lang="en-US" altLang="ko-KR" sz="2800" dirty="0" smtClean="0">
                <a:latin typeface="Papyrus" pitchFamily="66" charset="0"/>
                <a:ea typeface="굴림" pitchFamily="34" charset="-127"/>
              </a:rPr>
              <a:t> 20 </a:t>
            </a:r>
            <a:r>
              <a:rPr lang="en-US" altLang="ko-KR" sz="2800" dirty="0" err="1" smtClean="0">
                <a:latin typeface="Papyrus" pitchFamily="66" charset="0"/>
                <a:ea typeface="굴림" pitchFamily="34" charset="-127"/>
              </a:rPr>
              <a:t>menit</a:t>
            </a:r>
            <a:r>
              <a:rPr lang="en-US" altLang="ko-KR" sz="2800" dirty="0" smtClean="0">
                <a:latin typeface="Papyrus" pitchFamily="66" charset="0"/>
                <a:ea typeface="굴림" pitchFamily="34" charset="-127"/>
              </a:rPr>
              <a:t>.</a:t>
            </a:r>
          </a:p>
          <a:p>
            <a:pPr marL="609600" indent="-609600">
              <a:buFont typeface="Wingdings" pitchFamily="2" charset="2"/>
              <a:buAutoNum type="arabicPeriod"/>
            </a:pPr>
            <a:r>
              <a:rPr lang="en-US" altLang="ko-KR" sz="2800" dirty="0" err="1" smtClean="0">
                <a:latin typeface="Papyrus" pitchFamily="66" charset="0"/>
                <a:ea typeface="굴림" pitchFamily="34" charset="-127"/>
              </a:rPr>
              <a:t>Selama</a:t>
            </a:r>
            <a:r>
              <a:rPr lang="en-US" altLang="ko-KR" sz="2800" dirty="0" smtClean="0">
                <a:latin typeface="Papyrus" pitchFamily="66" charset="0"/>
                <a:ea typeface="굴림" pitchFamily="34" charset="-127"/>
              </a:rPr>
              <a:t> </a:t>
            </a:r>
            <a:r>
              <a:rPr lang="en-US" altLang="ko-KR" sz="2800" dirty="0" err="1" smtClean="0">
                <a:latin typeface="Papyrus" pitchFamily="66" charset="0"/>
                <a:ea typeface="굴림" pitchFamily="34" charset="-127"/>
              </a:rPr>
              <a:t>mengikuti</a:t>
            </a:r>
            <a:r>
              <a:rPr lang="en-US" altLang="ko-KR" sz="2800" dirty="0" smtClean="0">
                <a:latin typeface="Papyrus" pitchFamily="66" charset="0"/>
                <a:ea typeface="굴림" pitchFamily="34" charset="-127"/>
              </a:rPr>
              <a:t> </a:t>
            </a:r>
            <a:r>
              <a:rPr lang="en-US" altLang="ko-KR" sz="2800" dirty="0" err="1" smtClean="0">
                <a:latin typeface="Papyrus" pitchFamily="66" charset="0"/>
                <a:ea typeface="굴림" pitchFamily="34" charset="-127"/>
              </a:rPr>
              <a:t>perkuliahan</a:t>
            </a:r>
            <a:r>
              <a:rPr lang="en-US" altLang="ko-KR" sz="2800" dirty="0" smtClean="0">
                <a:latin typeface="Papyrus" pitchFamily="66" charset="0"/>
                <a:ea typeface="굴림" pitchFamily="34" charset="-127"/>
              </a:rPr>
              <a:t> </a:t>
            </a:r>
            <a:r>
              <a:rPr lang="en-US" altLang="ko-KR" sz="2800" dirty="0" err="1" smtClean="0">
                <a:latin typeface="Papyrus" pitchFamily="66" charset="0"/>
                <a:ea typeface="굴림" pitchFamily="34" charset="-127"/>
              </a:rPr>
              <a:t>memakai</a:t>
            </a:r>
            <a:r>
              <a:rPr lang="en-US" altLang="ko-KR" sz="2800" dirty="0" smtClean="0">
                <a:latin typeface="Papyrus" pitchFamily="66" charset="0"/>
                <a:ea typeface="굴림" pitchFamily="34" charset="-127"/>
              </a:rPr>
              <a:t> </a:t>
            </a:r>
            <a:r>
              <a:rPr lang="en-US" altLang="ko-KR" sz="2800" dirty="0" err="1" smtClean="0">
                <a:latin typeface="Papyrus" pitchFamily="66" charset="0"/>
                <a:ea typeface="굴림" pitchFamily="34" charset="-127"/>
              </a:rPr>
              <a:t>pakaian</a:t>
            </a:r>
            <a:r>
              <a:rPr lang="en-US" altLang="ko-KR" sz="2800" dirty="0" smtClean="0">
                <a:latin typeface="Papyrus" pitchFamily="66" charset="0"/>
                <a:ea typeface="굴림" pitchFamily="34" charset="-127"/>
              </a:rPr>
              <a:t> </a:t>
            </a:r>
            <a:r>
              <a:rPr lang="en-US" altLang="ko-KR" sz="2800" dirty="0" err="1" smtClean="0">
                <a:latin typeface="Papyrus" pitchFamily="66" charset="0"/>
                <a:ea typeface="굴림" pitchFamily="34" charset="-127"/>
              </a:rPr>
              <a:t>rapi</a:t>
            </a:r>
            <a:r>
              <a:rPr lang="en-US" altLang="ko-KR" sz="2800" dirty="0" smtClean="0">
                <a:latin typeface="Papyrus" pitchFamily="66" charset="0"/>
                <a:ea typeface="굴림" pitchFamily="34" charset="-127"/>
              </a:rPr>
              <a:t>, </a:t>
            </a:r>
            <a:r>
              <a:rPr lang="en-US" altLang="ko-KR" sz="2800" dirty="0" err="1" smtClean="0">
                <a:latin typeface="Papyrus" pitchFamily="66" charset="0"/>
                <a:ea typeface="굴림" pitchFamily="34" charset="-127"/>
              </a:rPr>
              <a:t>sopan</a:t>
            </a:r>
            <a:r>
              <a:rPr lang="en-US" altLang="ko-KR" sz="2800" dirty="0" smtClean="0">
                <a:latin typeface="Papyrus" pitchFamily="66" charset="0"/>
                <a:ea typeface="굴림" pitchFamily="34" charset="-127"/>
              </a:rPr>
              <a:t>, </a:t>
            </a:r>
            <a:r>
              <a:rPr lang="en-US" altLang="ko-KR" sz="2800" dirty="0" err="1" smtClean="0">
                <a:latin typeface="Papyrus" pitchFamily="66" charset="0"/>
                <a:ea typeface="굴림" pitchFamily="34" charset="-127"/>
              </a:rPr>
              <a:t>bersepatu</a:t>
            </a:r>
            <a:r>
              <a:rPr lang="en-US" altLang="ko-KR" sz="2800" dirty="0" smtClean="0">
                <a:latin typeface="Papyrus" pitchFamily="66" charset="0"/>
                <a:ea typeface="굴림" pitchFamily="34" charset="-127"/>
              </a:rPr>
              <a:t>, </a:t>
            </a:r>
            <a:r>
              <a:rPr lang="en-US" altLang="ko-KR" sz="2800" dirty="0" err="1" smtClean="0">
                <a:latin typeface="Papyrus" pitchFamily="66" charset="0"/>
                <a:ea typeface="굴림" pitchFamily="34" charset="-127"/>
              </a:rPr>
              <a:t>tidak</a:t>
            </a:r>
            <a:r>
              <a:rPr lang="en-US" altLang="ko-KR" sz="2800" dirty="0" smtClean="0">
                <a:latin typeface="Papyrus" pitchFamily="66" charset="0"/>
                <a:ea typeface="굴림" pitchFamily="34" charset="-127"/>
              </a:rPr>
              <a:t> </a:t>
            </a:r>
            <a:r>
              <a:rPr lang="en-US" altLang="ko-KR" sz="2800" dirty="0" err="1" smtClean="0">
                <a:latin typeface="Papyrus" pitchFamily="66" charset="0"/>
                <a:ea typeface="굴림" pitchFamily="34" charset="-127"/>
              </a:rPr>
              <a:t>diperkenankan</a:t>
            </a:r>
            <a:r>
              <a:rPr lang="en-US" altLang="ko-KR" sz="2800" dirty="0" smtClean="0">
                <a:latin typeface="Papyrus" pitchFamily="66" charset="0"/>
                <a:ea typeface="굴림" pitchFamily="34" charset="-127"/>
              </a:rPr>
              <a:t> </a:t>
            </a:r>
            <a:r>
              <a:rPr lang="en-US" altLang="ko-KR" sz="2800" dirty="0" err="1" smtClean="0">
                <a:latin typeface="Papyrus" pitchFamily="66" charset="0"/>
                <a:ea typeface="굴림" pitchFamily="34" charset="-127"/>
              </a:rPr>
              <a:t>memakai</a:t>
            </a:r>
            <a:r>
              <a:rPr lang="en-US" altLang="ko-KR" sz="2800" dirty="0" smtClean="0">
                <a:latin typeface="Papyrus" pitchFamily="66" charset="0"/>
                <a:ea typeface="굴림" pitchFamily="34" charset="-127"/>
              </a:rPr>
              <a:t> </a:t>
            </a:r>
            <a:r>
              <a:rPr lang="en-US" altLang="ko-KR" sz="2800" dirty="0" err="1" smtClean="0">
                <a:latin typeface="Papyrus" pitchFamily="66" charset="0"/>
                <a:ea typeface="굴림" pitchFamily="34" charset="-127"/>
              </a:rPr>
              <a:t>kaos</a:t>
            </a:r>
            <a:r>
              <a:rPr lang="en-US" altLang="ko-KR" sz="2800" dirty="0" smtClean="0">
                <a:latin typeface="Papyrus" pitchFamily="66" charset="0"/>
                <a:ea typeface="굴림" pitchFamily="34" charset="-127"/>
              </a:rPr>
              <a:t> oblong, </a:t>
            </a:r>
            <a:r>
              <a:rPr lang="en-US" altLang="ko-KR" sz="2800" dirty="0" err="1" smtClean="0">
                <a:latin typeface="Papyrus" pitchFamily="66" charset="0"/>
                <a:ea typeface="굴림" pitchFamily="34" charset="-127"/>
              </a:rPr>
              <a:t>jaket</a:t>
            </a:r>
            <a:r>
              <a:rPr lang="en-US" altLang="ko-KR" sz="2800" dirty="0" smtClean="0">
                <a:latin typeface="Papyrus" pitchFamily="66" charset="0"/>
                <a:ea typeface="굴림" pitchFamily="34" charset="-127"/>
              </a:rPr>
              <a:t> (</a:t>
            </a:r>
            <a:r>
              <a:rPr lang="en-US" altLang="ko-KR" sz="2800" dirty="0" err="1" smtClean="0">
                <a:latin typeface="Papyrus" pitchFamily="66" charset="0"/>
                <a:ea typeface="굴림" pitchFamily="34" charset="-127"/>
              </a:rPr>
              <a:t>kecuali</a:t>
            </a:r>
            <a:r>
              <a:rPr lang="en-US" altLang="ko-KR" sz="2800" dirty="0" smtClean="0">
                <a:latin typeface="Papyrus" pitchFamily="66" charset="0"/>
                <a:ea typeface="굴림" pitchFamily="34" charset="-127"/>
              </a:rPr>
              <a:t> </a:t>
            </a:r>
            <a:r>
              <a:rPr lang="en-US" altLang="ko-KR" sz="2800" dirty="0" err="1" smtClean="0">
                <a:latin typeface="Papyrus" pitchFamily="66" charset="0"/>
                <a:ea typeface="굴림" pitchFamily="34" charset="-127"/>
              </a:rPr>
              <a:t>sakit</a:t>
            </a:r>
            <a:r>
              <a:rPr lang="en-US" altLang="ko-KR" sz="2800" dirty="0" smtClean="0">
                <a:latin typeface="Papyrus" pitchFamily="66" charset="0"/>
                <a:ea typeface="굴림" pitchFamily="34" charset="-127"/>
              </a:rPr>
              <a:t>).</a:t>
            </a:r>
          </a:p>
          <a:p>
            <a:pPr marL="609600" indent="-609600">
              <a:buFont typeface="Wingdings" pitchFamily="2" charset="2"/>
              <a:buAutoNum type="arabicPeriod"/>
            </a:pPr>
            <a:r>
              <a:rPr lang="en-US" altLang="ko-KR" sz="2800" dirty="0" smtClean="0">
                <a:latin typeface="Papyrus" pitchFamily="66" charset="0"/>
                <a:ea typeface="굴림" pitchFamily="34" charset="-127"/>
              </a:rPr>
              <a:t>HP </a:t>
            </a:r>
            <a:r>
              <a:rPr lang="en-US" altLang="ko-KR" sz="2800" dirty="0" err="1" smtClean="0">
                <a:latin typeface="Papyrus" pitchFamily="66" charset="0"/>
                <a:ea typeface="굴림" pitchFamily="34" charset="-127"/>
              </a:rPr>
              <a:t>mohon</a:t>
            </a:r>
            <a:r>
              <a:rPr lang="en-US" altLang="ko-KR" sz="2800" dirty="0" smtClean="0">
                <a:latin typeface="Papyrus" pitchFamily="66" charset="0"/>
                <a:ea typeface="굴림" pitchFamily="34" charset="-127"/>
              </a:rPr>
              <a:t> </a:t>
            </a:r>
            <a:r>
              <a:rPr lang="en-US" altLang="ko-KR" sz="2800" dirty="0" err="1" smtClean="0">
                <a:latin typeface="Papyrus" pitchFamily="66" charset="0"/>
                <a:ea typeface="굴림" pitchFamily="34" charset="-127"/>
              </a:rPr>
              <a:t>di</a:t>
            </a:r>
            <a:r>
              <a:rPr lang="en-US" altLang="ko-KR" sz="2800" dirty="0" smtClean="0">
                <a:latin typeface="Papyrus" pitchFamily="66" charset="0"/>
                <a:ea typeface="굴림" pitchFamily="34" charset="-127"/>
              </a:rPr>
              <a:t> </a:t>
            </a:r>
            <a:r>
              <a:rPr lang="en-US" altLang="ko-KR" sz="2800" i="1" dirty="0" smtClean="0">
                <a:latin typeface="Papyrus" pitchFamily="66" charset="0"/>
                <a:ea typeface="굴림" pitchFamily="34" charset="-127"/>
              </a:rPr>
              <a:t>silent</a:t>
            </a:r>
            <a:r>
              <a:rPr lang="en-US" altLang="ko-KR" sz="2800" dirty="0" smtClean="0">
                <a:latin typeface="Papyrus" pitchFamily="66" charset="0"/>
                <a:ea typeface="굴림" pitchFamily="34" charset="-127"/>
              </a:rPr>
              <a:t>. </a:t>
            </a:r>
          </a:p>
          <a:p>
            <a:pPr marL="609600" indent="-609600">
              <a:buFont typeface="Wingdings" pitchFamily="2" charset="2"/>
              <a:buAutoNum type="arabicPeriod"/>
            </a:pPr>
            <a:r>
              <a:rPr lang="en-US" altLang="ko-KR" sz="2800" dirty="0" err="1" smtClean="0">
                <a:latin typeface="Papyrus" pitchFamily="66" charset="0"/>
                <a:ea typeface="굴림" pitchFamily="34" charset="-127"/>
              </a:rPr>
              <a:t>Penilaian</a:t>
            </a:r>
            <a:r>
              <a:rPr lang="en-US" altLang="ko-KR" sz="2800" dirty="0" smtClean="0">
                <a:latin typeface="Papyrus" pitchFamily="66" charset="0"/>
                <a:ea typeface="굴림" pitchFamily="34" charset="-127"/>
              </a:rPr>
              <a:t> : </a:t>
            </a:r>
            <a:r>
              <a:rPr lang="en-US" altLang="ko-KR" sz="2800" dirty="0" err="1" smtClean="0">
                <a:latin typeface="Papyrus" pitchFamily="66" charset="0"/>
                <a:ea typeface="굴림" pitchFamily="34" charset="-127"/>
              </a:rPr>
              <a:t>Kehadiran</a:t>
            </a:r>
            <a:r>
              <a:rPr lang="en-US" altLang="ko-KR" sz="2800" dirty="0" smtClean="0">
                <a:latin typeface="Papyrus" pitchFamily="66" charset="0"/>
                <a:ea typeface="굴림" pitchFamily="34" charset="-127"/>
              </a:rPr>
              <a:t> 15%,  </a:t>
            </a:r>
            <a:r>
              <a:rPr lang="en-US" altLang="ko-KR" sz="2800" dirty="0" err="1" smtClean="0">
                <a:latin typeface="Papyrus" pitchFamily="66" charset="0"/>
                <a:ea typeface="굴림" pitchFamily="34" charset="-127"/>
              </a:rPr>
              <a:t>Tugas</a:t>
            </a:r>
            <a:r>
              <a:rPr lang="en-US" altLang="ko-KR" sz="2800" dirty="0" smtClean="0">
                <a:latin typeface="Papyrus" pitchFamily="66" charset="0"/>
                <a:ea typeface="굴림" pitchFamily="34" charset="-127"/>
              </a:rPr>
              <a:t> 15%, Lain2 10%, UTS 25 %, UAS 35 %</a:t>
            </a:r>
          </a:p>
          <a:p>
            <a:pPr marL="609600" indent="-609600">
              <a:buFont typeface="Wingdings" pitchFamily="2" charset="2"/>
              <a:buAutoNum type="arabicPeriod"/>
            </a:pPr>
            <a:r>
              <a:rPr lang="en-US" altLang="ko-KR" sz="2800" dirty="0" err="1" smtClean="0">
                <a:latin typeface="Papyrus" pitchFamily="66" charset="0"/>
                <a:ea typeface="굴림" pitchFamily="34" charset="-127"/>
              </a:rPr>
              <a:t>Wajib</a:t>
            </a:r>
            <a:r>
              <a:rPr lang="en-US" altLang="ko-KR" sz="2800" dirty="0" smtClean="0">
                <a:latin typeface="Papyrus" pitchFamily="66" charset="0"/>
                <a:ea typeface="굴림" pitchFamily="34" charset="-127"/>
              </a:rPr>
              <a:t> </a:t>
            </a:r>
            <a:r>
              <a:rPr lang="en-US" altLang="ko-KR" sz="2800" dirty="0" err="1" smtClean="0">
                <a:latin typeface="Papyrus" pitchFamily="66" charset="0"/>
                <a:ea typeface="굴림" pitchFamily="34" charset="-127"/>
              </a:rPr>
              <a:t>kehadiran</a:t>
            </a:r>
            <a:r>
              <a:rPr lang="en-US" altLang="ko-KR" sz="2800" dirty="0" smtClean="0">
                <a:latin typeface="Papyrus" pitchFamily="66" charset="0"/>
                <a:ea typeface="굴림" pitchFamily="34" charset="-127"/>
              </a:rPr>
              <a:t> 75 % </a:t>
            </a:r>
            <a:r>
              <a:rPr lang="en-US" altLang="ko-KR" sz="2800" dirty="0" err="1" smtClean="0">
                <a:latin typeface="Papyrus" pitchFamily="66" charset="0"/>
                <a:ea typeface="굴림" pitchFamily="34" charset="-127"/>
              </a:rPr>
              <a:t>dr</a:t>
            </a:r>
            <a:r>
              <a:rPr lang="en-US" altLang="ko-KR" sz="2800" dirty="0" smtClean="0">
                <a:latin typeface="Papyrus" pitchFamily="66" charset="0"/>
                <a:ea typeface="굴림" pitchFamily="34" charset="-127"/>
              </a:rPr>
              <a:t> </a:t>
            </a:r>
            <a:r>
              <a:rPr lang="en-US" altLang="ko-KR" sz="2800" dirty="0" err="1" smtClean="0">
                <a:latin typeface="Papyrus" pitchFamily="66" charset="0"/>
                <a:ea typeface="굴림" pitchFamily="34" charset="-127"/>
              </a:rPr>
              <a:t>perkuliahan</a:t>
            </a:r>
            <a:endParaRPr lang="en-US" altLang="ko-KR" sz="2800" dirty="0" smtClean="0">
              <a:latin typeface="Papyrus" pitchFamily="66" charset="0"/>
              <a:ea typeface="굴림" pitchFamily="34" charset="-127"/>
            </a:endParaRPr>
          </a:p>
          <a:p>
            <a:pPr marL="609600" indent="-609600">
              <a:buFont typeface="Wingdings" pitchFamily="2" charset="2"/>
              <a:buAutoNum type="arabicPeriod"/>
            </a:pPr>
            <a:endParaRPr lang="en-US" altLang="ko-KR" sz="2800" dirty="0" smtClean="0">
              <a:latin typeface="Papyrus" pitchFamily="66" charset="0"/>
              <a:ea typeface="굴림" pitchFamily="34" charset="-127"/>
            </a:endParaRPr>
          </a:p>
          <a:p>
            <a:pPr marL="609600" indent="-609600"/>
            <a:endParaRPr lang="en-US" dirty="0" smtClean="0">
              <a:latin typeface="Comic Sans MS"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333375"/>
            <a:ext cx="8229600" cy="719138"/>
          </a:xfrm>
        </p:spPr>
        <p:txBody>
          <a:bodyPr rtlCol="0">
            <a:normAutofit fontScale="90000"/>
          </a:bodyPr>
          <a:lstStyle/>
          <a:p>
            <a:pPr fontAlgn="auto">
              <a:spcAft>
                <a:spcPts val="0"/>
              </a:spcAft>
              <a:defRPr/>
            </a:pPr>
            <a:r>
              <a:rPr smtClean="0">
                <a:latin typeface="Papyrus" pitchFamily="66" charset="0"/>
              </a:rPr>
              <a:t>Kelebihannya :</a:t>
            </a:r>
          </a:p>
        </p:txBody>
      </p:sp>
      <p:sp>
        <p:nvSpPr>
          <p:cNvPr id="32771" name="Rectangle 3"/>
          <p:cNvSpPr>
            <a:spLocks noGrp="1" noChangeArrowheads="1"/>
          </p:cNvSpPr>
          <p:nvPr>
            <p:ph idx="1"/>
          </p:nvPr>
        </p:nvSpPr>
        <p:spPr>
          <a:xfrm>
            <a:off x="457200" y="1052513"/>
            <a:ext cx="8229600" cy="5078412"/>
          </a:xfrm>
        </p:spPr>
        <p:txBody>
          <a:bodyPr/>
          <a:lstStyle/>
          <a:p>
            <a:pPr>
              <a:lnSpc>
                <a:spcPct val="90000"/>
              </a:lnSpc>
            </a:pPr>
            <a:r>
              <a:rPr lang="en-US" smtClean="0">
                <a:latin typeface="Comic Sans MS" pitchFamily="66" charset="0"/>
              </a:rPr>
              <a:t>Pendirian perusahaan sangat mudah dan tidak berbelit-belit .</a:t>
            </a:r>
          </a:p>
          <a:p>
            <a:pPr>
              <a:lnSpc>
                <a:spcPct val="90000"/>
              </a:lnSpc>
            </a:pPr>
            <a:r>
              <a:rPr lang="en-US" smtClean="0">
                <a:latin typeface="Comic Sans MS" pitchFamily="66" charset="0"/>
              </a:rPr>
              <a:t>Perusahaan perseorangan cocok untuk usaha yang relatif kecil atau mereka yang memiliki modal dan bidang usaha yang terbatas.</a:t>
            </a:r>
          </a:p>
          <a:p>
            <a:pPr>
              <a:lnSpc>
                <a:spcPct val="90000"/>
              </a:lnSpc>
            </a:pPr>
            <a:r>
              <a:rPr lang="en-US" smtClean="0">
                <a:latin typeface="Comic Sans MS" pitchFamily="66" charset="0"/>
              </a:rPr>
              <a:t>Tidak terlalu memerlukan akta formal (akta notaris), sehingga pemilik tidak perlu mengeluarkan biaya yang berlebihan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130175"/>
          </a:xfrm>
        </p:spPr>
        <p:txBody>
          <a:bodyPr rtlCol="0">
            <a:normAutofit fontScale="90000"/>
          </a:bodyPr>
          <a:lstStyle/>
          <a:p>
            <a:pPr fontAlgn="auto">
              <a:spcAft>
                <a:spcPts val="0"/>
              </a:spcAft>
              <a:defRPr/>
            </a:pPr>
            <a:endParaRPr lang="id-ID" sz="3400" smtClean="0"/>
          </a:p>
        </p:txBody>
      </p:sp>
      <p:sp>
        <p:nvSpPr>
          <p:cNvPr id="33795" name="Rectangle 3"/>
          <p:cNvSpPr>
            <a:spLocks noGrp="1" noChangeArrowheads="1"/>
          </p:cNvSpPr>
          <p:nvPr>
            <p:ph idx="1"/>
          </p:nvPr>
        </p:nvSpPr>
        <p:spPr>
          <a:xfrm>
            <a:off x="457200" y="549275"/>
            <a:ext cx="8229600" cy="5581650"/>
          </a:xfrm>
        </p:spPr>
        <p:txBody>
          <a:bodyPr/>
          <a:lstStyle/>
          <a:p>
            <a:r>
              <a:rPr lang="en-US" smtClean="0">
                <a:latin typeface="Comic Sans MS" pitchFamily="66" charset="0"/>
              </a:rPr>
              <a:t>Memilki keleluasaan dalam hal mengambil keputusan baik menentukan arah perusahaan atau hal-hal yang berkaitan dengan keuangan perusahaan.</a:t>
            </a:r>
          </a:p>
          <a:p>
            <a:r>
              <a:rPr lang="en-US" smtClean="0">
                <a:latin typeface="Comic Sans MS" pitchFamily="66" charset="0"/>
              </a:rPr>
              <a:t>Dalam hal peraturan, tidak terlalu banyak peraturan pemerintah yang mengatur perusahaan jenis ini, sehingga pemilik bebas melakukan aktivitasnya.</a:t>
            </a:r>
          </a:p>
          <a:p>
            <a:endParaRPr lang="en-US" smtClean="0">
              <a:latin typeface="Comic Sans MS" pitchFamily="66"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93662"/>
          </a:xfrm>
        </p:spPr>
        <p:txBody>
          <a:bodyPr rtlCol="0">
            <a:normAutofit fontScale="90000"/>
          </a:bodyPr>
          <a:lstStyle/>
          <a:p>
            <a:pPr fontAlgn="auto">
              <a:spcAft>
                <a:spcPts val="0"/>
              </a:spcAft>
              <a:defRPr/>
            </a:pPr>
            <a:endParaRPr lang="id-ID" sz="3400" smtClean="0"/>
          </a:p>
        </p:txBody>
      </p:sp>
      <p:sp>
        <p:nvSpPr>
          <p:cNvPr id="34819" name="Rectangle 3"/>
          <p:cNvSpPr>
            <a:spLocks noGrp="1" noChangeArrowheads="1"/>
          </p:cNvSpPr>
          <p:nvPr>
            <p:ph idx="1"/>
          </p:nvPr>
        </p:nvSpPr>
        <p:spPr>
          <a:xfrm>
            <a:off x="457200" y="620713"/>
            <a:ext cx="8229600" cy="5510212"/>
          </a:xfrm>
        </p:spPr>
        <p:txBody>
          <a:bodyPr/>
          <a:lstStyle/>
          <a:p>
            <a:r>
              <a:rPr lang="en-US" smtClean="0">
                <a:latin typeface="Comic Sans MS" pitchFamily="66" charset="0"/>
              </a:rPr>
              <a:t>Semua keuntungan menjadi dan dimiliki oleh pemilik dan dapat digunakan secara bebas oleh pemilik </a:t>
            </a:r>
          </a:p>
          <a:p>
            <a:r>
              <a:rPr lang="en-US" smtClean="0">
                <a:latin typeface="Comic Sans MS" pitchFamily="66" charset="0"/>
              </a:rPr>
              <a:t>Dalam hal pajak pemilik tidak perlu membayar pajak perseroan, walaupun  semua pendapatan harus bayar  pajak  perorangan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706437"/>
          </a:xfrm>
        </p:spPr>
        <p:txBody>
          <a:bodyPr rtlCol="0">
            <a:normAutofit fontScale="90000"/>
          </a:bodyPr>
          <a:lstStyle/>
          <a:p>
            <a:pPr fontAlgn="auto">
              <a:spcAft>
                <a:spcPts val="0"/>
              </a:spcAft>
              <a:defRPr/>
            </a:pPr>
            <a:r>
              <a:rPr smtClean="0">
                <a:latin typeface="Papyrus" pitchFamily="66" charset="0"/>
              </a:rPr>
              <a:t>Kekurangannya :</a:t>
            </a:r>
          </a:p>
        </p:txBody>
      </p:sp>
      <p:sp>
        <p:nvSpPr>
          <p:cNvPr id="35843" name="Rectangle 3"/>
          <p:cNvSpPr>
            <a:spLocks noGrp="1" noChangeArrowheads="1"/>
          </p:cNvSpPr>
          <p:nvPr>
            <p:ph idx="1"/>
          </p:nvPr>
        </p:nvSpPr>
        <p:spPr>
          <a:xfrm>
            <a:off x="468313" y="1196975"/>
            <a:ext cx="8229600" cy="5184775"/>
          </a:xfrm>
        </p:spPr>
        <p:txBody>
          <a:bodyPr/>
          <a:lstStyle/>
          <a:p>
            <a:r>
              <a:rPr lang="en-US" smtClean="0"/>
              <a:t>Lebih sulit memperoleh modal yang artinya jika perusahaan ini ingin mendapatkan tambahan modal atau investasi dari perbankan relatif sulit, terutama untuk jumlah yang besar</a:t>
            </a:r>
          </a:p>
          <a:p>
            <a:r>
              <a:rPr lang="en-US" smtClean="0"/>
              <a:t>Perusahaan perseorangan relatif sulit mengikuti tender karena kesulitan dalam memenuhi persyaratan kelengkapan dokumen dan jumlah dana yang tersedia </a:t>
            </a:r>
          </a:p>
          <a:p>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274638"/>
            <a:ext cx="8229600" cy="130175"/>
          </a:xfrm>
        </p:spPr>
        <p:txBody>
          <a:bodyPr rtlCol="0">
            <a:normAutofit fontScale="90000"/>
          </a:bodyPr>
          <a:lstStyle/>
          <a:p>
            <a:pPr fontAlgn="auto">
              <a:spcAft>
                <a:spcPts val="0"/>
              </a:spcAft>
              <a:defRPr/>
            </a:pPr>
            <a:endParaRPr lang="id-ID" sz="3400" smtClean="0"/>
          </a:p>
        </p:txBody>
      </p:sp>
      <p:sp>
        <p:nvSpPr>
          <p:cNvPr id="36867" name="Rectangle 3"/>
          <p:cNvSpPr>
            <a:spLocks noGrp="1" noChangeArrowheads="1"/>
          </p:cNvSpPr>
          <p:nvPr>
            <p:ph idx="1"/>
          </p:nvPr>
        </p:nvSpPr>
        <p:spPr>
          <a:xfrm>
            <a:off x="457200" y="620713"/>
            <a:ext cx="8229600" cy="5510212"/>
          </a:xfrm>
        </p:spPr>
        <p:txBody>
          <a:bodyPr/>
          <a:lstStyle/>
          <a:p>
            <a:r>
              <a:rPr lang="en-US" smtClean="0">
                <a:latin typeface="Comic Sans MS" pitchFamily="66" charset="0"/>
              </a:rPr>
              <a:t>Pemilik perusahaan perseorangan bertanggung jawab terhadap utang perusahaan secara penuh </a:t>
            </a:r>
          </a:p>
          <a:p>
            <a:r>
              <a:rPr lang="en-US" smtClean="0">
                <a:latin typeface="Comic Sans MS" pitchFamily="66" charset="0"/>
              </a:rPr>
              <a:t>Biasanya kelangsungan hidup atau umur perusahaan relatif lebih  singkat. Hal ini disebabkan sulitnya mencari pengganti pemilik perusahaan apabila pemilik meninggal dunia, sehingga terjadi kefakuman yang menyebabkan kelangsungan hidup perusahaan berakhir</a:t>
            </a:r>
            <a:r>
              <a:rPr lang="en-US" smtClean="0"/>
              <a:t> </a:t>
            </a:r>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274637"/>
          </a:xfrm>
        </p:spPr>
        <p:txBody>
          <a:bodyPr rtlCol="0">
            <a:normAutofit fontScale="90000"/>
          </a:bodyPr>
          <a:lstStyle/>
          <a:p>
            <a:pPr fontAlgn="auto">
              <a:spcAft>
                <a:spcPts val="0"/>
              </a:spcAft>
              <a:defRPr/>
            </a:pPr>
            <a:endParaRPr lang="id-ID" sz="3400" smtClean="0"/>
          </a:p>
        </p:txBody>
      </p:sp>
      <p:sp>
        <p:nvSpPr>
          <p:cNvPr id="37891" name="Rectangle 3"/>
          <p:cNvSpPr>
            <a:spLocks noGrp="1" noChangeArrowheads="1"/>
          </p:cNvSpPr>
          <p:nvPr>
            <p:ph idx="1"/>
          </p:nvPr>
        </p:nvSpPr>
        <p:spPr>
          <a:xfrm>
            <a:off x="468313" y="692150"/>
            <a:ext cx="8229600" cy="5395913"/>
          </a:xfrm>
        </p:spPr>
        <p:txBody>
          <a:bodyPr/>
          <a:lstStyle/>
          <a:p>
            <a:r>
              <a:rPr lang="en-US" smtClean="0">
                <a:latin typeface="Comic Sans MS" pitchFamily="66" charset="0"/>
              </a:rPr>
              <a:t>Perusahaan akan sulit berkembang jika menggunakan badan hukum perseorangan. Hal ini dikarenakan kesulitan dalam mengelola usaha yang hanya berada dalam satu tangan. Sehingga jika ingin memperbesar perusahaan harus mengubah badan hukumnya terlebih dahulu </a:t>
            </a:r>
          </a:p>
          <a:p>
            <a:pPr>
              <a:buFont typeface="Wingdings" pitchFamily="2" charset="2"/>
              <a:buNone/>
            </a:pPr>
            <a:endParaRPr lang="en-US" smtClean="0">
              <a:latin typeface="Comic Sans MS"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201612"/>
          </a:xfrm>
        </p:spPr>
        <p:txBody>
          <a:bodyPr rtlCol="0">
            <a:normAutofit fontScale="90000"/>
          </a:bodyPr>
          <a:lstStyle/>
          <a:p>
            <a:pPr fontAlgn="auto">
              <a:spcAft>
                <a:spcPts val="0"/>
              </a:spcAft>
              <a:defRPr/>
            </a:pPr>
            <a:endParaRPr lang="id-ID" sz="3400" smtClean="0"/>
          </a:p>
        </p:txBody>
      </p:sp>
      <p:sp>
        <p:nvSpPr>
          <p:cNvPr id="38915" name="Rectangle 3"/>
          <p:cNvSpPr>
            <a:spLocks noGrp="1" noChangeArrowheads="1"/>
          </p:cNvSpPr>
          <p:nvPr>
            <p:ph idx="1"/>
          </p:nvPr>
        </p:nvSpPr>
        <p:spPr>
          <a:xfrm>
            <a:off x="457200" y="765175"/>
            <a:ext cx="8229600" cy="5365750"/>
          </a:xfrm>
        </p:spPr>
        <p:txBody>
          <a:bodyPr/>
          <a:lstStyle/>
          <a:p>
            <a:r>
              <a:rPr lang="en-US" smtClean="0">
                <a:latin typeface="Comic Sans MS" pitchFamily="66" charset="0"/>
              </a:rPr>
              <a:t>Dalam menjalankan aktivitasnya perusahaan perseorangan tidak megelola administrasinya secara baik, sehingga dokumentasi dari setiap transaksi sulit untuk dicari. Bahkan terkadang setiap transaksi tidak didukung dengan dokumen yang seharusnya dibutuhkan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latin typeface="Papyrus" pitchFamily="66" charset="0"/>
              </a:rPr>
              <a:t>2. Firma</a:t>
            </a:r>
          </a:p>
        </p:txBody>
      </p:sp>
      <p:sp>
        <p:nvSpPr>
          <p:cNvPr id="39939" name="Rectangle 3"/>
          <p:cNvSpPr>
            <a:spLocks noGrp="1" noChangeArrowheads="1"/>
          </p:cNvSpPr>
          <p:nvPr>
            <p:ph idx="1"/>
          </p:nvPr>
        </p:nvSpPr>
        <p:spPr>
          <a:xfrm>
            <a:off x="457200" y="1125538"/>
            <a:ext cx="8229600" cy="5327650"/>
          </a:xfrm>
        </p:spPr>
        <p:txBody>
          <a:bodyPr/>
          <a:lstStyle/>
          <a:p>
            <a:pPr>
              <a:buFont typeface="Wingdings" pitchFamily="2" charset="2"/>
              <a:buNone/>
            </a:pPr>
            <a:r>
              <a:rPr lang="en-US" sz="2800" smtClean="0">
                <a:latin typeface="Comic Sans MS" pitchFamily="66" charset="0"/>
              </a:rPr>
              <a:t>Merupakan usaha yang pendiriannya dilakukan oleh 2 orang atau lebih dan menjalankan perusahaan atas nama perusahaan. Pendiriannya dilakukan dgn cara melalui akte notaris dan akte dibawah tangan. Kepemimpinan firma berada sepenuhnya di tangan pemilik sekaligus bertanggung jawab terhadap segala resiko yang mungkin timbul, seperti masalah utang piutang. Modal firma diperoleh dari mereka yang terlibat dalam firma dan besarnya tergantung kesepakatan dari para pihak yang terlibat</a:t>
            </a:r>
            <a:r>
              <a:rPr lang="en-US" sz="2800"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8229600" cy="633412"/>
          </a:xfrm>
        </p:spPr>
        <p:txBody>
          <a:bodyPr/>
          <a:lstStyle/>
          <a:p>
            <a:r>
              <a:rPr lang="en-US" sz="3400" smtClean="0">
                <a:latin typeface="Papyrus" pitchFamily="66" charset="0"/>
              </a:rPr>
              <a:t>Kelebihannya</a:t>
            </a:r>
            <a:r>
              <a:rPr lang="en-US" sz="3400" smtClean="0"/>
              <a:t> :</a:t>
            </a:r>
          </a:p>
        </p:txBody>
      </p:sp>
      <p:sp>
        <p:nvSpPr>
          <p:cNvPr id="40963" name="Rectangle 3"/>
          <p:cNvSpPr>
            <a:spLocks noGrp="1" noChangeArrowheads="1"/>
          </p:cNvSpPr>
          <p:nvPr>
            <p:ph idx="1"/>
          </p:nvPr>
        </p:nvSpPr>
        <p:spPr>
          <a:xfrm>
            <a:off x="468313" y="1052513"/>
            <a:ext cx="8229600" cy="5400675"/>
          </a:xfrm>
        </p:spPr>
        <p:txBody>
          <a:bodyPr/>
          <a:lstStyle/>
          <a:p>
            <a:pPr>
              <a:lnSpc>
                <a:spcPct val="90000"/>
              </a:lnSpc>
            </a:pPr>
            <a:r>
              <a:rPr lang="en-US" smtClean="0">
                <a:latin typeface="Comic Sans MS" pitchFamily="66" charset="0"/>
              </a:rPr>
              <a:t>Untuk mendirikan firma relatif mudah, tidak memerlukan persyaratan yang berat. Namun jika dibandingkan dengan perusahaan perseorangan lebih sedikit berat kerena dalam firma perlu kesepakatan para pihak yang akan mendirikan firma</a:t>
            </a:r>
          </a:p>
          <a:p>
            <a:pPr>
              <a:lnSpc>
                <a:spcPct val="90000"/>
              </a:lnSpc>
            </a:pPr>
            <a:r>
              <a:rPr lang="en-US" smtClean="0">
                <a:latin typeface="Comic Sans MS" pitchFamily="66" charset="0"/>
              </a:rPr>
              <a:t>Dalam pendirian firma tidak terlalu memerlukan akta formal, karea dapat menggunakan akta dibawah tangan (tidak formal)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201612"/>
          </a:xfrm>
        </p:spPr>
        <p:txBody>
          <a:bodyPr rtlCol="0">
            <a:normAutofit fontScale="90000"/>
          </a:bodyPr>
          <a:lstStyle/>
          <a:p>
            <a:pPr fontAlgn="auto">
              <a:spcAft>
                <a:spcPts val="0"/>
              </a:spcAft>
              <a:defRPr/>
            </a:pPr>
            <a:endParaRPr lang="id-ID" sz="3400" smtClean="0"/>
          </a:p>
        </p:txBody>
      </p:sp>
      <p:sp>
        <p:nvSpPr>
          <p:cNvPr id="41987" name="Rectangle 3"/>
          <p:cNvSpPr>
            <a:spLocks noGrp="1" noChangeArrowheads="1"/>
          </p:cNvSpPr>
          <p:nvPr>
            <p:ph idx="1"/>
          </p:nvPr>
        </p:nvSpPr>
        <p:spPr>
          <a:xfrm>
            <a:off x="457200" y="692150"/>
            <a:ext cx="8229600" cy="5689600"/>
          </a:xfrm>
        </p:spPr>
        <p:txBody>
          <a:bodyPr/>
          <a:lstStyle/>
          <a:p>
            <a:r>
              <a:rPr lang="en-US" smtClean="0">
                <a:latin typeface="Comic Sans MS" pitchFamily="66" charset="0"/>
              </a:rPr>
              <a:t>Lebih mudah memperoleh modal, karena pihak perbankan lebih mempercayainya. Apalagi jika firma tersebut didirikan dengan akta resmi dan juga tidak terlalu banyak peraturan permerintah yang mengatur </a:t>
            </a:r>
          </a:p>
          <a:p>
            <a:r>
              <a:rPr lang="en-US" smtClean="0">
                <a:latin typeface="Comic Sans MS" pitchFamily="66" charset="0"/>
              </a:rPr>
              <a:t>Lebih mudah berkembang karena dipegang lebih dari satu orang, sehingga lebih terbuka terhadap berbagai pendapat atau kritikan untuk kemajuan usaha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0" y="274638"/>
            <a:ext cx="8229600" cy="1143000"/>
          </a:xfrm>
        </p:spPr>
        <p:txBody>
          <a:bodyPr/>
          <a:lstStyle/>
          <a:p>
            <a:r>
              <a:rPr lang="en-US" altLang="ko-KR" smtClean="0">
                <a:latin typeface="Comic Sans MS" pitchFamily="66" charset="0"/>
                <a:ea typeface="굴림" pitchFamily="34" charset="-127"/>
              </a:rPr>
              <a:t>SILABI</a:t>
            </a:r>
            <a:endParaRPr lang="en-US" smtClean="0">
              <a:latin typeface="Comic Sans MS" pitchFamily="66" charset="0"/>
            </a:endParaRPr>
          </a:p>
        </p:txBody>
      </p:sp>
      <p:sp>
        <p:nvSpPr>
          <p:cNvPr id="15363" name="Rectangle 3"/>
          <p:cNvSpPr>
            <a:spLocks noGrp="1" noChangeArrowheads="1"/>
          </p:cNvSpPr>
          <p:nvPr>
            <p:ph type="body" idx="4294967295"/>
          </p:nvPr>
        </p:nvSpPr>
        <p:spPr>
          <a:xfrm>
            <a:off x="0" y="1600200"/>
            <a:ext cx="8229600" cy="4530725"/>
          </a:xfrm>
        </p:spPr>
        <p:txBody>
          <a:bodyPr/>
          <a:lstStyle/>
          <a:p>
            <a:r>
              <a:rPr lang="en-US" altLang="ko-KR" smtClean="0">
                <a:latin typeface="Comic Sans MS" pitchFamily="66" charset="0"/>
                <a:ea typeface="굴림" pitchFamily="34" charset="-127"/>
              </a:rPr>
              <a:t>1. Kontrak Perkuliahan &amp; Silabi</a:t>
            </a:r>
          </a:p>
          <a:p>
            <a:r>
              <a:rPr lang="en-US" altLang="ko-KR" smtClean="0">
                <a:latin typeface="Comic Sans MS" pitchFamily="66" charset="0"/>
                <a:ea typeface="굴림" pitchFamily="34" charset="-127"/>
              </a:rPr>
              <a:t>2. Pendahuluan</a:t>
            </a:r>
          </a:p>
          <a:p>
            <a:pPr>
              <a:buFont typeface="Wingdings" pitchFamily="2" charset="2"/>
              <a:buNone/>
            </a:pPr>
            <a:r>
              <a:rPr lang="en-US" altLang="ko-KR" smtClean="0">
                <a:latin typeface="Comic Sans MS" pitchFamily="66" charset="0"/>
                <a:ea typeface="굴림" pitchFamily="34" charset="-127"/>
              </a:rPr>
              <a:t>       (</a:t>
            </a:r>
            <a:r>
              <a:rPr lang="en-US" altLang="ko-KR" sz="2800" smtClean="0">
                <a:latin typeface="Comic Sans MS" pitchFamily="66" charset="0"/>
                <a:ea typeface="굴림" pitchFamily="34" charset="-127"/>
              </a:rPr>
              <a:t>Definisi, karakteristik,ciri-ciri,kiat   menjadi wirausahaan</a:t>
            </a:r>
            <a:r>
              <a:rPr lang="en-US" altLang="ko-KR" smtClean="0">
                <a:latin typeface="Comic Sans MS" pitchFamily="66" charset="0"/>
                <a:ea typeface="굴림" pitchFamily="34" charset="-127"/>
              </a:rPr>
              <a:t>)</a:t>
            </a:r>
          </a:p>
          <a:p>
            <a:r>
              <a:rPr lang="en-US" altLang="ko-KR" smtClean="0">
                <a:latin typeface="Comic Sans MS" pitchFamily="66" charset="0"/>
                <a:ea typeface="굴림" pitchFamily="34" charset="-127"/>
              </a:rPr>
              <a:t>3. Mendirikan Usaha</a:t>
            </a:r>
          </a:p>
          <a:p>
            <a:r>
              <a:rPr lang="en-US" altLang="ko-KR" smtClean="0">
                <a:latin typeface="Comic Sans MS" pitchFamily="66" charset="0"/>
                <a:ea typeface="굴림" pitchFamily="34" charset="-127"/>
              </a:rPr>
              <a:t>4. Bentuk Organisasi Usaha</a:t>
            </a:r>
          </a:p>
          <a:p>
            <a:r>
              <a:rPr lang="en-US" altLang="ko-KR" smtClean="0">
                <a:latin typeface="Comic Sans MS" pitchFamily="66" charset="0"/>
                <a:ea typeface="굴림" pitchFamily="34" charset="-127"/>
              </a:rPr>
              <a:t>5. Modal &amp; Bank</a:t>
            </a:r>
          </a:p>
          <a:p>
            <a:endParaRPr lang="en-US" altLang="ko-KR" smtClean="0">
              <a:ea typeface="굴림" pitchFamily="34" charset="-127"/>
            </a:endParaRPr>
          </a:p>
          <a:p>
            <a:endParaRPr lang="en-US"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777875"/>
          </a:xfrm>
        </p:spPr>
        <p:txBody>
          <a:bodyPr/>
          <a:lstStyle/>
          <a:p>
            <a:r>
              <a:rPr lang="en-US" smtClean="0">
                <a:latin typeface="Papyrus" pitchFamily="66" charset="0"/>
              </a:rPr>
              <a:t>Kekurangannya :</a:t>
            </a:r>
          </a:p>
        </p:txBody>
      </p:sp>
      <p:sp>
        <p:nvSpPr>
          <p:cNvPr id="43011" name="Rectangle 3"/>
          <p:cNvSpPr>
            <a:spLocks noGrp="1" noChangeArrowheads="1"/>
          </p:cNvSpPr>
          <p:nvPr>
            <p:ph idx="1"/>
          </p:nvPr>
        </p:nvSpPr>
        <p:spPr>
          <a:xfrm>
            <a:off x="457200" y="1052513"/>
            <a:ext cx="8229600" cy="5329237"/>
          </a:xfrm>
        </p:spPr>
        <p:txBody>
          <a:bodyPr/>
          <a:lstStyle/>
          <a:p>
            <a:r>
              <a:rPr lang="en-US" sz="3600" smtClean="0">
                <a:latin typeface="Comic Sans MS" pitchFamily="66" charset="0"/>
              </a:rPr>
              <a:t>Pemilik firma memiliki tanggung jawab yang tidak terbatas atas utang yang dimilikinya </a:t>
            </a:r>
          </a:p>
          <a:p>
            <a:r>
              <a:rPr lang="en-US" sz="3600" smtClean="0">
                <a:latin typeface="Comic Sans MS" pitchFamily="66" charset="0"/>
              </a:rPr>
              <a:t>Apabila salah satu pihak pemilik firma meninggal dunia atau mengundurkan diri, maka akan mengancam kelangsungan hidup perusahaan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201612"/>
          </a:xfrm>
        </p:spPr>
        <p:txBody>
          <a:bodyPr rtlCol="0">
            <a:normAutofit fontScale="90000"/>
          </a:bodyPr>
          <a:lstStyle/>
          <a:p>
            <a:pPr fontAlgn="auto">
              <a:spcAft>
                <a:spcPts val="0"/>
              </a:spcAft>
              <a:defRPr/>
            </a:pPr>
            <a:endParaRPr lang="id-ID" sz="3400" smtClean="0"/>
          </a:p>
        </p:txBody>
      </p:sp>
      <p:sp>
        <p:nvSpPr>
          <p:cNvPr id="44035" name="Rectangle 3"/>
          <p:cNvSpPr>
            <a:spLocks noGrp="1" noChangeArrowheads="1"/>
          </p:cNvSpPr>
          <p:nvPr>
            <p:ph idx="1"/>
          </p:nvPr>
        </p:nvSpPr>
        <p:spPr>
          <a:xfrm>
            <a:off x="457200" y="620713"/>
            <a:ext cx="8229600" cy="5510212"/>
          </a:xfrm>
        </p:spPr>
        <p:txBody>
          <a:bodyPr/>
          <a:lstStyle/>
          <a:p>
            <a:r>
              <a:rPr lang="en-US" smtClean="0">
                <a:latin typeface="Comic Sans MS" pitchFamily="66" charset="0"/>
              </a:rPr>
              <a:t>Kesulitan dalam peralihan kepemimpinan karena berbagai kepentingan para pihak yang terlibat dan juga sering terjadi konflik kepentingan sehingga dapat mengancam kemajuan usahanya </a:t>
            </a:r>
          </a:p>
          <a:p>
            <a:r>
              <a:rPr lang="en-US" smtClean="0">
                <a:latin typeface="Comic Sans MS" pitchFamily="66" charset="0"/>
              </a:rPr>
              <a:t>Kesulitan dalam menghimpun dana untuk jumlah besar, serta mengikuti tender dalam jumlah tertentu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ko-KR" smtClean="0">
                <a:latin typeface="Papyrus" pitchFamily="66" charset="0"/>
                <a:ea typeface="굴림" pitchFamily="34" charset="-127"/>
              </a:rPr>
              <a:t>3.Perseroan Komanditer (CV)</a:t>
            </a:r>
            <a:endParaRPr lang="en-US" smtClean="0">
              <a:latin typeface="Papyrus" pitchFamily="66" charset="0"/>
              <a:ea typeface="굴림" pitchFamily="34" charset="-127"/>
            </a:endParaRPr>
          </a:p>
        </p:txBody>
      </p:sp>
      <p:sp>
        <p:nvSpPr>
          <p:cNvPr id="45059" name="Rectangle 3"/>
          <p:cNvSpPr>
            <a:spLocks noGrp="1" noChangeArrowheads="1"/>
          </p:cNvSpPr>
          <p:nvPr>
            <p:ph idx="1"/>
          </p:nvPr>
        </p:nvSpPr>
        <p:spPr/>
        <p:txBody>
          <a:bodyPr/>
          <a:lstStyle/>
          <a:p>
            <a:pPr>
              <a:buFont typeface="Wingdings" pitchFamily="2" charset="2"/>
              <a:buNone/>
            </a:pPr>
            <a:r>
              <a:rPr lang="en-US" smtClean="0">
                <a:latin typeface="Comic Sans MS" pitchFamily="66" charset="0"/>
              </a:rPr>
              <a:t>Komanditier atau Commanditaire Vennootshcap merupakan salah satu bentuk usaha yang dipilih oleh para pengusaha yang ingin melakukan kegiatan usaha dengan modal yang terbatas. CV merupakan badan usaha yang tidak berbadan hukum dan kekayaan para pendirinya tidak terpisahkan dari kekayaan CV</a:t>
            </a:r>
            <a:r>
              <a:rPr lang="en-US" smtClean="0"/>
              <a: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smtClean="0">
                <a:latin typeface="Papyrus" pitchFamily="66" charset="0"/>
              </a:rPr>
              <a:t>Karateristik badan usaha CV:</a:t>
            </a:r>
            <a:r>
              <a:rPr lang="en-US" smtClean="0"/>
              <a:t> </a:t>
            </a:r>
          </a:p>
        </p:txBody>
      </p:sp>
      <p:sp>
        <p:nvSpPr>
          <p:cNvPr id="46083" name="Rectangle 3"/>
          <p:cNvSpPr>
            <a:spLocks noGrp="1" noChangeArrowheads="1"/>
          </p:cNvSpPr>
          <p:nvPr>
            <p:ph idx="1"/>
          </p:nvPr>
        </p:nvSpPr>
        <p:spPr/>
        <p:txBody>
          <a:bodyPr/>
          <a:lstStyle/>
          <a:p>
            <a:r>
              <a:rPr lang="en-US" smtClean="0">
                <a:latin typeface="Comic Sans MS" pitchFamily="66" charset="0"/>
              </a:rPr>
              <a:t>CV didirikan minimal 2 orang, dimana salah satu pihak bertindak sebagai Persero Komplementer (Persero Aktif) yaitu persero pengurus yang menjabat sebagai direktur, sedangkan yang lainnya bertindak sebagai Persero Komanditer (Persero Pasif)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8229600" cy="130175"/>
          </a:xfrm>
        </p:spPr>
        <p:txBody>
          <a:bodyPr rtlCol="0">
            <a:normAutofit fontScale="90000"/>
          </a:bodyPr>
          <a:lstStyle/>
          <a:p>
            <a:pPr fontAlgn="auto">
              <a:spcAft>
                <a:spcPts val="0"/>
              </a:spcAft>
              <a:defRPr/>
            </a:pPr>
            <a:endParaRPr lang="id-ID" sz="3400" smtClean="0"/>
          </a:p>
        </p:txBody>
      </p:sp>
      <p:sp>
        <p:nvSpPr>
          <p:cNvPr id="47107" name="Rectangle 3"/>
          <p:cNvSpPr>
            <a:spLocks noGrp="1" noChangeArrowheads="1"/>
          </p:cNvSpPr>
          <p:nvPr>
            <p:ph idx="1"/>
          </p:nvPr>
        </p:nvSpPr>
        <p:spPr>
          <a:xfrm>
            <a:off x="457200" y="476250"/>
            <a:ext cx="8229600" cy="5654675"/>
          </a:xfrm>
        </p:spPr>
        <p:txBody>
          <a:bodyPr/>
          <a:lstStyle/>
          <a:p>
            <a:pPr>
              <a:lnSpc>
                <a:spcPct val="90000"/>
              </a:lnSpc>
            </a:pPr>
            <a:r>
              <a:rPr lang="en-US" smtClean="0">
                <a:latin typeface="Comic Sans MS" pitchFamily="66" charset="0"/>
              </a:rPr>
              <a:t>Seorang persero aktif akan bertindak melakukan segala tindakan pengurusan atas perseroan. Dengan demikian, apabila terjadi kerugian maka persero aktif yang bertanggung jawab secara penuh dengan seluruh harta pribadinya untuk menggantikan kerugian </a:t>
            </a:r>
          </a:p>
          <a:p>
            <a:pPr>
              <a:lnSpc>
                <a:spcPct val="90000"/>
              </a:lnSpc>
            </a:pPr>
            <a:r>
              <a:rPr lang="en-US" smtClean="0">
                <a:latin typeface="Comic Sans MS" pitchFamily="66" charset="0"/>
              </a:rPr>
              <a:t>Adapun untuk persero komanditer, karena dia hanya bisa bertindak selaku </a:t>
            </a:r>
            <a:r>
              <a:rPr lang="en-US" i="1" smtClean="0">
                <a:latin typeface="Comic Sans MS" pitchFamily="66" charset="0"/>
              </a:rPr>
              <a:t>sleeping patner</a:t>
            </a:r>
            <a:r>
              <a:rPr lang="en-US" smtClean="0">
                <a:latin typeface="Comic Sans MS" pitchFamily="66" charset="0"/>
              </a:rPr>
              <a:t>, maka dia hanya bertanggung jawab sebesar modal yang disetorkannya ke dalam perseroan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smtClean="0">
                <a:latin typeface="Papyrus" pitchFamily="66" charset="0"/>
              </a:rPr>
              <a:t>Kelebihannya :</a:t>
            </a:r>
          </a:p>
        </p:txBody>
      </p:sp>
      <p:sp>
        <p:nvSpPr>
          <p:cNvPr id="48131" name="Rectangle 3"/>
          <p:cNvSpPr>
            <a:spLocks noGrp="1" noChangeArrowheads="1"/>
          </p:cNvSpPr>
          <p:nvPr>
            <p:ph idx="1"/>
          </p:nvPr>
        </p:nvSpPr>
        <p:spPr/>
        <p:txBody>
          <a:bodyPr/>
          <a:lstStyle/>
          <a:p>
            <a:r>
              <a:rPr lang="en-US" smtClean="0"/>
              <a:t>Bentuk CV sudah dikenal masyarakat, terutama masyarakat bisnis kecil dan menegah, sehingga memudahkan perusahaan ikut dalam berbagai kegiatan </a:t>
            </a:r>
          </a:p>
          <a:p>
            <a:r>
              <a:rPr lang="en-US" smtClean="0"/>
              <a:t>CV lebih mudah dalam memperoleh modal, karena pihak perbankan lebih mempercayainya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8229600" cy="201612"/>
          </a:xfrm>
        </p:spPr>
        <p:txBody>
          <a:bodyPr rtlCol="0">
            <a:normAutofit fontScale="90000"/>
          </a:bodyPr>
          <a:lstStyle/>
          <a:p>
            <a:pPr fontAlgn="auto">
              <a:spcAft>
                <a:spcPts val="0"/>
              </a:spcAft>
              <a:defRPr/>
            </a:pPr>
            <a:endParaRPr lang="id-ID" sz="3400" smtClean="0"/>
          </a:p>
        </p:txBody>
      </p:sp>
      <p:sp>
        <p:nvSpPr>
          <p:cNvPr id="49155" name="Rectangle 3"/>
          <p:cNvSpPr>
            <a:spLocks noGrp="1" noChangeArrowheads="1"/>
          </p:cNvSpPr>
          <p:nvPr>
            <p:ph idx="1"/>
          </p:nvPr>
        </p:nvSpPr>
        <p:spPr>
          <a:xfrm>
            <a:off x="457200" y="620713"/>
            <a:ext cx="8229600" cy="5510212"/>
          </a:xfrm>
        </p:spPr>
        <p:txBody>
          <a:bodyPr/>
          <a:lstStyle/>
          <a:p>
            <a:r>
              <a:rPr lang="en-US" sz="2800" smtClean="0">
                <a:latin typeface="Comic Sans MS" pitchFamily="66" charset="0"/>
              </a:rPr>
              <a:t>Lebih mudah berkembang karena manajemen dipegang oleh orang yang ahli dan dipercaya oleh sekutu lainnya </a:t>
            </a:r>
          </a:p>
          <a:p>
            <a:r>
              <a:rPr lang="en-US" sz="2800" smtClean="0">
                <a:latin typeface="Comic Sans MS" pitchFamily="66" charset="0"/>
              </a:rPr>
              <a:t>CV lebih fleksibel, karena tanggung jawab terbatas hanya pada sekutu Komanditer sedangkan yang mengurus perusahaan dan mempunyai tanggung jawab tidak terbatas hanya sekutu komplementer </a:t>
            </a:r>
          </a:p>
          <a:p>
            <a:r>
              <a:rPr lang="en-US" sz="2800" smtClean="0">
                <a:latin typeface="Comic Sans MS" pitchFamily="66" charset="0"/>
              </a:rPr>
              <a:t>Pengenaan pajak hanya satu kali, yaitu pada badan usaha saja. Pembagian keuntungan atau laba yang diberikan kepada sekutu Komanditer tidak lagi dikenakan pajak penghasilan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mtClean="0">
                <a:latin typeface="Papyrus" pitchFamily="66" charset="0"/>
              </a:rPr>
              <a:t>Kekurangannnya :</a:t>
            </a:r>
          </a:p>
        </p:txBody>
      </p:sp>
      <p:sp>
        <p:nvSpPr>
          <p:cNvPr id="50179" name="Rectangle 3"/>
          <p:cNvSpPr>
            <a:spLocks noGrp="1" noChangeArrowheads="1"/>
          </p:cNvSpPr>
          <p:nvPr>
            <p:ph idx="1"/>
          </p:nvPr>
        </p:nvSpPr>
        <p:spPr/>
        <p:txBody>
          <a:bodyPr/>
          <a:lstStyle/>
          <a:p>
            <a:pPr>
              <a:lnSpc>
                <a:spcPct val="90000"/>
              </a:lnSpc>
            </a:pPr>
            <a:r>
              <a:rPr lang="en-US" smtClean="0">
                <a:latin typeface="Comic Sans MS" pitchFamily="66" charset="0"/>
              </a:rPr>
              <a:t>Untuk mendirikan CV untuk saat ini relative lebih sulit, karena memerlukan syarat yang cukup banyak dibandingkan dengan firma. Pendirian CV harus melalui akta notaris  dan didaftarkan di Departemen Kehakiman </a:t>
            </a:r>
          </a:p>
          <a:p>
            <a:pPr>
              <a:lnSpc>
                <a:spcPct val="90000"/>
              </a:lnSpc>
            </a:pPr>
            <a:r>
              <a:rPr lang="en-US" smtClean="0">
                <a:latin typeface="Comic Sans MS" pitchFamily="66" charset="0"/>
              </a:rPr>
              <a:t>tanggung jawab akan menjadi tanggung jawab pribadi apabila sekutu komanditer menjadi sekutu aktif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ltLang="ko-KR" smtClean="0">
                <a:latin typeface="Papyrus" pitchFamily="66" charset="0"/>
                <a:ea typeface="굴림" pitchFamily="34" charset="-127"/>
              </a:rPr>
              <a:t>4.Koperasi</a:t>
            </a:r>
            <a:endParaRPr lang="en-US" smtClean="0">
              <a:latin typeface="Papyrus" pitchFamily="66" charset="0"/>
              <a:ea typeface="굴림" pitchFamily="34" charset="-127"/>
            </a:endParaRPr>
          </a:p>
        </p:txBody>
      </p:sp>
      <p:sp>
        <p:nvSpPr>
          <p:cNvPr id="51203" name="Rectangle 3"/>
          <p:cNvSpPr>
            <a:spLocks noGrp="1" noChangeArrowheads="1"/>
          </p:cNvSpPr>
          <p:nvPr>
            <p:ph idx="1"/>
          </p:nvPr>
        </p:nvSpPr>
        <p:spPr/>
        <p:txBody>
          <a:bodyPr/>
          <a:lstStyle/>
          <a:p>
            <a:pPr>
              <a:buFont typeface="Wingdings" pitchFamily="2" charset="2"/>
              <a:buNone/>
            </a:pPr>
            <a:r>
              <a:rPr lang="en-US" sz="3600" smtClean="0">
                <a:latin typeface="Comic Sans MS" pitchFamily="66" charset="0"/>
              </a:rPr>
              <a:t>merupakan badan usaha yang terdiri dari kumpulan orang-orang yang bertujuan mensejahterakan para anggotanya, walaupun dalam praktiknya koperasi juga melayani kepentingan umum.</a:t>
            </a:r>
          </a:p>
          <a:p>
            <a:pPr>
              <a:buFont typeface="Wingdings" pitchFamily="2" charset="2"/>
              <a:buNone/>
            </a:pPr>
            <a:r>
              <a:rPr lang="en-US" smtClean="0"/>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4638"/>
            <a:ext cx="8229600" cy="633412"/>
          </a:xfrm>
        </p:spPr>
        <p:txBody>
          <a:bodyPr rtlCol="0">
            <a:normAutofit fontScale="90000"/>
          </a:bodyPr>
          <a:lstStyle/>
          <a:p>
            <a:pPr fontAlgn="auto">
              <a:spcAft>
                <a:spcPts val="0"/>
              </a:spcAft>
              <a:defRPr/>
            </a:pPr>
            <a:r>
              <a:rPr sz="2800" b="1" smtClean="0">
                <a:latin typeface="Papyrus" pitchFamily="66" charset="0"/>
              </a:rPr>
              <a:t>Macam-Macam Koperasi</a:t>
            </a:r>
            <a:r>
              <a:rPr sz="3200" b="1" smtClean="0">
                <a:latin typeface="Papyrus" pitchFamily="66" charset="0"/>
              </a:rPr>
              <a:t/>
            </a:r>
            <a:br>
              <a:rPr sz="3200" b="1" smtClean="0">
                <a:latin typeface="Papyrus" pitchFamily="66" charset="0"/>
              </a:rPr>
            </a:br>
            <a:endParaRPr sz="3400" smtClean="0">
              <a:latin typeface="Papyrus" pitchFamily="66" charset="0"/>
            </a:endParaRPr>
          </a:p>
        </p:txBody>
      </p:sp>
      <p:sp>
        <p:nvSpPr>
          <p:cNvPr id="52227" name="Rectangle 3"/>
          <p:cNvSpPr>
            <a:spLocks noGrp="1" noChangeArrowheads="1"/>
          </p:cNvSpPr>
          <p:nvPr>
            <p:ph idx="1"/>
          </p:nvPr>
        </p:nvSpPr>
        <p:spPr>
          <a:xfrm>
            <a:off x="457200" y="1052513"/>
            <a:ext cx="8229600" cy="5078412"/>
          </a:xfrm>
        </p:spPr>
        <p:txBody>
          <a:bodyPr/>
          <a:lstStyle/>
          <a:p>
            <a:pPr marL="609600" indent="-609600">
              <a:buFont typeface="Wingdings" pitchFamily="2" charset="2"/>
              <a:buAutoNum type="arabicPeriod"/>
            </a:pPr>
            <a:r>
              <a:rPr lang="en-US" sz="3600" b="1" smtClean="0">
                <a:latin typeface="Comic Sans MS" pitchFamily="66" charset="0"/>
              </a:rPr>
              <a:t>Berdasarkan jenis usahanya :</a:t>
            </a:r>
          </a:p>
          <a:p>
            <a:pPr marL="609600" indent="-609600">
              <a:buFont typeface="Wingdings" pitchFamily="2" charset="2"/>
              <a:buNone/>
            </a:pPr>
            <a:r>
              <a:rPr lang="en-US" sz="3600" b="1" smtClean="0">
                <a:latin typeface="Comic Sans MS" pitchFamily="66" charset="0"/>
              </a:rPr>
              <a:t>a. Koperasi produksi</a:t>
            </a:r>
          </a:p>
          <a:p>
            <a:pPr marL="609600" indent="-609600">
              <a:buFont typeface="Wingdings" pitchFamily="2" charset="2"/>
              <a:buNone/>
            </a:pPr>
            <a:r>
              <a:rPr lang="en-US" sz="3600" b="1" smtClean="0">
                <a:latin typeface="Comic Sans MS" pitchFamily="66" charset="0"/>
              </a:rPr>
              <a:t>b. Koperasi konsumsi</a:t>
            </a:r>
          </a:p>
          <a:p>
            <a:pPr marL="609600" indent="-609600">
              <a:buFont typeface="Wingdings" pitchFamily="2" charset="2"/>
              <a:buNone/>
            </a:pPr>
            <a:r>
              <a:rPr lang="en-US" sz="3600" b="1" smtClean="0">
                <a:latin typeface="Comic Sans MS" pitchFamily="66" charset="0"/>
              </a:rPr>
              <a:t>c. Koperasi Simpan Pinjam (KSP)</a:t>
            </a:r>
          </a:p>
          <a:p>
            <a:pPr marL="609600" indent="-609600">
              <a:buFont typeface="Wingdings" pitchFamily="2" charset="2"/>
              <a:buNone/>
            </a:pPr>
            <a:r>
              <a:rPr lang="en-US" sz="3600" b="1" smtClean="0">
                <a:latin typeface="Comic Sans MS" pitchFamily="66" charset="0"/>
              </a:rPr>
              <a:t>d. Koperasi Serba Usaha (KSU)</a:t>
            </a:r>
          </a:p>
          <a:p>
            <a:pPr marL="609600" indent="-609600">
              <a:buFont typeface="Wingdings" pitchFamily="2" charset="2"/>
              <a:buNone/>
            </a:pPr>
            <a:endParaRPr lang="en-US" sz="3600" b="1" smtClean="0">
              <a:latin typeface="Comic Sans MS" pitchFamily="66" charset="0"/>
            </a:endParaRPr>
          </a:p>
          <a:p>
            <a:pPr marL="609600" indent="-609600">
              <a:buFont typeface="Wingdings" pitchFamily="2" charset="2"/>
              <a:buNone/>
            </a:pPr>
            <a:endParaRPr lang="en-US" sz="3600" smtClean="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4294967295"/>
          </p:nvPr>
        </p:nvSpPr>
        <p:spPr>
          <a:xfrm>
            <a:off x="0" y="1600200"/>
            <a:ext cx="8229600" cy="4530725"/>
          </a:xfrm>
        </p:spPr>
        <p:txBody>
          <a:bodyPr/>
          <a:lstStyle/>
          <a:p>
            <a:r>
              <a:rPr lang="en-US" smtClean="0">
                <a:latin typeface="Comic Sans MS" pitchFamily="66" charset="0"/>
              </a:rPr>
              <a:t>6. </a:t>
            </a:r>
            <a:r>
              <a:rPr lang="en-US" altLang="ko-KR" smtClean="0">
                <a:latin typeface="Comic Sans MS" pitchFamily="66" charset="0"/>
                <a:ea typeface="굴림" pitchFamily="34" charset="-127"/>
              </a:rPr>
              <a:t>Investasi</a:t>
            </a:r>
            <a:endParaRPr lang="en-US" smtClean="0">
              <a:latin typeface="Comic Sans MS" pitchFamily="66" charset="0"/>
            </a:endParaRPr>
          </a:p>
          <a:p>
            <a:r>
              <a:rPr lang="en-US" smtClean="0">
                <a:latin typeface="Comic Sans MS" pitchFamily="66" charset="0"/>
              </a:rPr>
              <a:t>7. UTS</a:t>
            </a:r>
          </a:p>
          <a:p>
            <a:r>
              <a:rPr lang="en-US" smtClean="0">
                <a:latin typeface="Comic Sans MS" pitchFamily="66" charset="0"/>
              </a:rPr>
              <a:t>8. Teknik Penentuan Lokasi &amp; Layout</a:t>
            </a:r>
          </a:p>
          <a:p>
            <a:r>
              <a:rPr lang="en-US" altLang="ko-KR" smtClean="0">
                <a:latin typeface="Comic Sans MS" pitchFamily="66" charset="0"/>
                <a:ea typeface="굴림" pitchFamily="34" charset="-127"/>
              </a:rPr>
              <a:t>9. Mengelola SDM</a:t>
            </a:r>
            <a:endParaRPr lang="en-US" smtClean="0">
              <a:latin typeface="Comic Sans MS" pitchFamily="66" charset="0"/>
            </a:endParaRPr>
          </a:p>
          <a:p>
            <a:r>
              <a:rPr lang="en-US" smtClean="0">
                <a:latin typeface="Comic Sans MS" pitchFamily="66" charset="0"/>
              </a:rPr>
              <a:t>10. Pasar &amp; Pemasaran</a:t>
            </a:r>
          </a:p>
          <a:p>
            <a:r>
              <a:rPr lang="en-US" smtClean="0">
                <a:latin typeface="Comic Sans MS" pitchFamily="66" charset="0"/>
              </a:rPr>
              <a:t>11. Perlindungan Usaha</a:t>
            </a:r>
          </a:p>
          <a:p>
            <a:r>
              <a:rPr lang="en-US" smtClean="0">
                <a:latin typeface="Comic Sans MS" pitchFamily="66" charset="0"/>
              </a:rPr>
              <a:t>12. Analisis Pesaing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sz="3400" b="1" smtClean="0">
                <a:latin typeface="Comic Sans MS" pitchFamily="66" charset="0"/>
              </a:rPr>
              <a:t>2. Berdasarkan keanggotaannya</a:t>
            </a:r>
            <a:r>
              <a:rPr lang="en-US" sz="3400" b="1" smtClean="0"/>
              <a:t/>
            </a:r>
            <a:br>
              <a:rPr lang="en-US" sz="3400" b="1" smtClean="0"/>
            </a:br>
            <a:endParaRPr lang="en-US" sz="3400" b="1" smtClean="0"/>
          </a:p>
        </p:txBody>
      </p:sp>
      <p:sp>
        <p:nvSpPr>
          <p:cNvPr id="53251" name="Rectangle 3"/>
          <p:cNvSpPr>
            <a:spLocks noGrp="1" noChangeArrowheads="1"/>
          </p:cNvSpPr>
          <p:nvPr>
            <p:ph idx="1"/>
          </p:nvPr>
        </p:nvSpPr>
        <p:spPr/>
        <p:txBody>
          <a:bodyPr/>
          <a:lstStyle/>
          <a:p>
            <a:pPr>
              <a:buFont typeface="Wingdings" pitchFamily="2" charset="2"/>
              <a:buNone/>
            </a:pPr>
            <a:r>
              <a:rPr lang="en-US" sz="3600" b="1" smtClean="0">
                <a:latin typeface="Comic Sans MS" pitchFamily="66" charset="0"/>
              </a:rPr>
              <a:t>a. Koperasi Pegawai Negeri (KPN)</a:t>
            </a:r>
          </a:p>
          <a:p>
            <a:pPr>
              <a:buFont typeface="Wingdings" pitchFamily="2" charset="2"/>
              <a:buNone/>
            </a:pPr>
            <a:r>
              <a:rPr lang="en-US" sz="3600" b="1" smtClean="0">
                <a:latin typeface="Comic Sans MS" pitchFamily="66" charset="0"/>
              </a:rPr>
              <a:t>b. Koperasi Pasar (Koppas)</a:t>
            </a:r>
          </a:p>
          <a:p>
            <a:pPr>
              <a:buFont typeface="Wingdings" pitchFamily="2" charset="2"/>
              <a:buNone/>
            </a:pPr>
            <a:r>
              <a:rPr lang="en-US" sz="3600" b="1" smtClean="0">
                <a:latin typeface="Comic Sans MS" pitchFamily="66" charset="0"/>
              </a:rPr>
              <a:t>c. Koperasi Unit Desa (KUD)</a:t>
            </a:r>
          </a:p>
          <a:p>
            <a:pPr>
              <a:buFont typeface="Wingdings" pitchFamily="2" charset="2"/>
              <a:buNone/>
            </a:pPr>
            <a:r>
              <a:rPr lang="en-US" sz="3600" b="1" smtClean="0">
                <a:latin typeface="Comic Sans MS" pitchFamily="66" charset="0"/>
              </a:rPr>
              <a:t>d. Koperasi Sekolah</a:t>
            </a:r>
          </a:p>
          <a:p>
            <a:pPr>
              <a:buFont typeface="Wingdings" pitchFamily="2" charset="2"/>
              <a:buNone/>
            </a:pPr>
            <a:endParaRPr lang="en-US" sz="3600" b="1" smtClean="0">
              <a:latin typeface="Comic Sans MS" pitchFamily="66" charset="0"/>
            </a:endParaRPr>
          </a:p>
          <a:p>
            <a:pPr>
              <a:buFont typeface="Wingdings" pitchFamily="2" charset="2"/>
              <a:buNone/>
            </a:pPr>
            <a:endParaRPr lang="en-US" smtClean="0"/>
          </a:p>
          <a:p>
            <a:pPr>
              <a:buFont typeface="Wingdings" pitchFamily="2" charset="2"/>
              <a:buNone/>
            </a:pPr>
            <a:endParaRPr lang="en-US"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z="3400" b="1" smtClean="0">
                <a:latin typeface="Comic Sans MS" pitchFamily="66" charset="0"/>
              </a:rPr>
              <a:t>3. Berdasarkan Tingkatannya</a:t>
            </a:r>
            <a:br>
              <a:rPr lang="en-US" sz="3400" b="1" smtClean="0">
                <a:latin typeface="Comic Sans MS" pitchFamily="66" charset="0"/>
              </a:rPr>
            </a:br>
            <a:endParaRPr lang="en-US" sz="3400" b="1" smtClean="0">
              <a:latin typeface="Comic Sans MS" pitchFamily="66" charset="0"/>
            </a:endParaRPr>
          </a:p>
        </p:txBody>
      </p:sp>
      <p:sp>
        <p:nvSpPr>
          <p:cNvPr id="54275" name="Rectangle 3"/>
          <p:cNvSpPr>
            <a:spLocks noGrp="1" noChangeArrowheads="1"/>
          </p:cNvSpPr>
          <p:nvPr>
            <p:ph idx="1"/>
          </p:nvPr>
        </p:nvSpPr>
        <p:spPr/>
        <p:txBody>
          <a:bodyPr/>
          <a:lstStyle/>
          <a:p>
            <a:pPr marL="609600" indent="-609600">
              <a:buFont typeface="Wingdings" pitchFamily="2" charset="2"/>
              <a:buAutoNum type="alphaLcPeriod"/>
            </a:pPr>
            <a:r>
              <a:rPr lang="en-US" b="1" smtClean="0"/>
              <a:t>Koperasi primer, merupakan koperasi yang beranggotakan orang-orang. Anggota koperasi primer paling sedikit 20 orang</a:t>
            </a:r>
            <a:r>
              <a:rPr lang="en-US" smtClean="0"/>
              <a:t> </a:t>
            </a:r>
            <a:endParaRPr lang="en-US" b="1" smtClean="0"/>
          </a:p>
          <a:p>
            <a:pPr marL="609600" indent="-609600">
              <a:buFont typeface="Wingdings" pitchFamily="2" charset="2"/>
              <a:buNone/>
            </a:pPr>
            <a:r>
              <a:rPr lang="en-US" b="1" smtClean="0"/>
              <a:t>b. Koperasi sekunder, merupakan koperasi yang beranggotakan beberapa koperasi</a:t>
            </a:r>
            <a:r>
              <a:rPr lang="en-US" smtClean="0"/>
              <a:t>.</a:t>
            </a:r>
            <a:endParaRPr lang="en-US" b="1" smtClean="0"/>
          </a:p>
          <a:p>
            <a:pPr marL="609600" indent="-609600">
              <a:buFont typeface="Wingdings" pitchFamily="2" charset="2"/>
              <a:buNone/>
            </a:pPr>
            <a:endParaRPr lang="en-US"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74638"/>
            <a:ext cx="8229600" cy="201612"/>
          </a:xfrm>
        </p:spPr>
        <p:txBody>
          <a:bodyPr rtlCol="0">
            <a:normAutofit fontScale="90000"/>
          </a:bodyPr>
          <a:lstStyle/>
          <a:p>
            <a:pPr fontAlgn="auto">
              <a:spcAft>
                <a:spcPts val="0"/>
              </a:spcAft>
              <a:defRPr/>
            </a:pPr>
            <a:endParaRPr lang="id-ID" sz="3400" smtClean="0"/>
          </a:p>
        </p:txBody>
      </p:sp>
      <p:sp>
        <p:nvSpPr>
          <p:cNvPr id="55299" name="Rectangle 3"/>
          <p:cNvSpPr>
            <a:spLocks noGrp="1" noChangeArrowheads="1"/>
          </p:cNvSpPr>
          <p:nvPr>
            <p:ph idx="1"/>
          </p:nvPr>
        </p:nvSpPr>
        <p:spPr>
          <a:xfrm>
            <a:off x="457200" y="620713"/>
            <a:ext cx="8229600" cy="5510212"/>
          </a:xfrm>
        </p:spPr>
        <p:txBody>
          <a:bodyPr/>
          <a:lstStyle/>
          <a:p>
            <a:pPr>
              <a:buFont typeface="Wingdings" pitchFamily="2" charset="2"/>
              <a:buNone/>
            </a:pPr>
            <a:r>
              <a:rPr lang="en-US" smtClean="0">
                <a:latin typeface="Comic Sans MS" pitchFamily="66" charset="0"/>
              </a:rPr>
              <a:t>Modal koperasi terdiri dari modal sendiri dan modal pinjaman. Modal sendiri berasal dari simpanan pokok, simpanan wajib, dana cadangan, atau hibah. Modal pinjaman berasal dari anggota koperasi lainnya, bank dan lembaga keuangan lainnya, atau melalui penerbitan obligasi serta surat utang lainnya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smtClean="0">
                <a:latin typeface="Papyrus" pitchFamily="66" charset="0"/>
              </a:rPr>
              <a:t>Kelebihannya :</a:t>
            </a:r>
          </a:p>
        </p:txBody>
      </p:sp>
      <p:sp>
        <p:nvSpPr>
          <p:cNvPr id="56323" name="Rectangle 3"/>
          <p:cNvSpPr>
            <a:spLocks noGrp="1" noChangeArrowheads="1"/>
          </p:cNvSpPr>
          <p:nvPr>
            <p:ph idx="1"/>
          </p:nvPr>
        </p:nvSpPr>
        <p:spPr/>
        <p:txBody>
          <a:bodyPr/>
          <a:lstStyle/>
          <a:p>
            <a:pPr marL="609600" indent="-609600">
              <a:lnSpc>
                <a:spcPct val="90000"/>
              </a:lnSpc>
              <a:buFont typeface="Wingdings" pitchFamily="2" charset="2"/>
              <a:buAutoNum type="alphaLcPeriod"/>
            </a:pPr>
            <a:r>
              <a:rPr lang="en-US" smtClean="0">
                <a:latin typeface="Comic Sans MS" pitchFamily="66" charset="0"/>
              </a:rPr>
              <a:t>Bersifat terbuka dan sukarela.</a:t>
            </a:r>
          </a:p>
          <a:p>
            <a:pPr marL="609600" indent="-609600">
              <a:lnSpc>
                <a:spcPct val="90000"/>
              </a:lnSpc>
              <a:buFont typeface="Wingdings" pitchFamily="2" charset="2"/>
              <a:buAutoNum type="alphaLcPeriod"/>
            </a:pPr>
            <a:r>
              <a:rPr lang="en-US" smtClean="0">
                <a:latin typeface="Comic Sans MS" pitchFamily="66" charset="0"/>
              </a:rPr>
              <a:t>Besarnya simpanan pokok dan simpanan wajib tidak memberatkan anggota.</a:t>
            </a:r>
          </a:p>
          <a:p>
            <a:pPr marL="609600" indent="-609600">
              <a:lnSpc>
                <a:spcPct val="90000"/>
              </a:lnSpc>
              <a:buFont typeface="Wingdings" pitchFamily="2" charset="2"/>
              <a:buAutoNum type="alphaLcPeriod"/>
            </a:pPr>
            <a:r>
              <a:rPr lang="en-US" smtClean="0">
                <a:latin typeface="Comic Sans MS" pitchFamily="66" charset="0"/>
              </a:rPr>
              <a:t>Setiap anggota memiliki hak suara yang sama, bukan berdasarkan besarnya modal</a:t>
            </a:r>
          </a:p>
          <a:p>
            <a:pPr marL="609600" indent="-609600">
              <a:lnSpc>
                <a:spcPct val="90000"/>
              </a:lnSpc>
              <a:buFont typeface="Wingdings" pitchFamily="2" charset="2"/>
              <a:buAutoNum type="alphaLcPeriod"/>
            </a:pPr>
            <a:r>
              <a:rPr lang="en-US" smtClean="0">
                <a:latin typeface="Comic Sans MS" pitchFamily="66" charset="0"/>
              </a:rPr>
              <a:t>Bertujuan meningkatkan kesejahteraan anggota dan bukan sematamata mencari keuntungan.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smtClean="0">
                <a:latin typeface="Papyrus" pitchFamily="66" charset="0"/>
              </a:rPr>
              <a:t>Kelemahanny</a:t>
            </a:r>
            <a:r>
              <a:rPr lang="en-US" smtClean="0"/>
              <a:t>a :</a:t>
            </a:r>
          </a:p>
        </p:txBody>
      </p:sp>
      <p:sp>
        <p:nvSpPr>
          <p:cNvPr id="57347" name="Rectangle 3"/>
          <p:cNvSpPr>
            <a:spLocks noGrp="1" noChangeArrowheads="1"/>
          </p:cNvSpPr>
          <p:nvPr>
            <p:ph idx="1"/>
          </p:nvPr>
        </p:nvSpPr>
        <p:spPr/>
        <p:txBody>
          <a:bodyPr/>
          <a:lstStyle/>
          <a:p>
            <a:r>
              <a:rPr lang="en-US" smtClean="0">
                <a:latin typeface="Comic Sans MS" pitchFamily="66" charset="0"/>
              </a:rPr>
              <a:t>Koperasi sulit berkembang karena modal terbatas </a:t>
            </a:r>
          </a:p>
          <a:p>
            <a:r>
              <a:rPr lang="en-US" smtClean="0">
                <a:latin typeface="Comic Sans MS" pitchFamily="66" charset="0"/>
              </a:rPr>
              <a:t>Kurang cakapnya pengurus dalam mengelola koperasi. </a:t>
            </a:r>
          </a:p>
          <a:p>
            <a:r>
              <a:rPr lang="en-US" smtClean="0">
                <a:latin typeface="Comic Sans MS" pitchFamily="66" charset="0"/>
              </a:rPr>
              <a:t>Pengurus kadang-kadang tidak jujur </a:t>
            </a:r>
          </a:p>
          <a:p>
            <a:r>
              <a:rPr lang="en-US" smtClean="0">
                <a:latin typeface="Comic Sans MS" pitchFamily="66" charset="0"/>
              </a:rPr>
              <a:t>Kurangnya kerja sama antara pengurus, pengawas dan anggotanya.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ltLang="ko-KR" smtClean="0">
                <a:latin typeface="Papyrus" pitchFamily="66" charset="0"/>
                <a:ea typeface="굴림" pitchFamily="34" charset="-127"/>
              </a:rPr>
              <a:t>5.Yayasan</a:t>
            </a:r>
            <a:endParaRPr lang="en-US" smtClean="0">
              <a:latin typeface="Papyrus" pitchFamily="66" charset="0"/>
              <a:ea typeface="굴림" pitchFamily="34" charset="-127"/>
            </a:endParaRPr>
          </a:p>
        </p:txBody>
      </p:sp>
      <p:sp>
        <p:nvSpPr>
          <p:cNvPr id="58371" name="Rectangle 3"/>
          <p:cNvSpPr>
            <a:spLocks noGrp="1" noChangeArrowheads="1"/>
          </p:cNvSpPr>
          <p:nvPr>
            <p:ph idx="1"/>
          </p:nvPr>
        </p:nvSpPr>
        <p:spPr/>
        <p:txBody>
          <a:bodyPr/>
          <a:lstStyle/>
          <a:p>
            <a:pPr>
              <a:buFont typeface="Wingdings" pitchFamily="2" charset="2"/>
              <a:buNone/>
            </a:pPr>
            <a:r>
              <a:rPr lang="en-US" smtClean="0">
                <a:latin typeface="Comic Sans MS" pitchFamily="66" charset="0"/>
              </a:rPr>
              <a:t>merupakan badan usaha yang dibentuk untuk kegiatan sosial atau pelayanan masyarakat. Tujuannya memberikan pelayanan seperti kesehatan atau pendidikan atau pemberdayaan masyarakat umum dan tidak mencari keuntungan. Modal berasal dari sumbangan, wakaf, hibah, atau sumbangan lainnya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4638"/>
            <a:ext cx="8229600" cy="274637"/>
          </a:xfrm>
        </p:spPr>
        <p:txBody>
          <a:bodyPr rtlCol="0">
            <a:normAutofit fontScale="90000"/>
          </a:bodyPr>
          <a:lstStyle/>
          <a:p>
            <a:pPr fontAlgn="auto">
              <a:spcAft>
                <a:spcPts val="0"/>
              </a:spcAft>
              <a:defRPr/>
            </a:pPr>
            <a:endParaRPr lang="id-ID" sz="3400" smtClean="0"/>
          </a:p>
        </p:txBody>
      </p:sp>
      <p:sp>
        <p:nvSpPr>
          <p:cNvPr id="59395" name="Rectangle 3"/>
          <p:cNvSpPr>
            <a:spLocks noGrp="1" noChangeArrowheads="1"/>
          </p:cNvSpPr>
          <p:nvPr>
            <p:ph idx="1"/>
          </p:nvPr>
        </p:nvSpPr>
        <p:spPr>
          <a:xfrm>
            <a:off x="457200" y="620713"/>
            <a:ext cx="8229600" cy="5510212"/>
          </a:xfrm>
        </p:spPr>
        <p:txBody>
          <a:bodyPr/>
          <a:lstStyle/>
          <a:p>
            <a:pPr marL="609600" indent="-609600">
              <a:buFont typeface="Wingdings" pitchFamily="2" charset="2"/>
              <a:buNone/>
            </a:pPr>
            <a:r>
              <a:rPr lang="id-ID" sz="3600" smtClean="0">
                <a:latin typeface="Comic Sans MS" pitchFamily="66" charset="0"/>
              </a:rPr>
              <a:t>Dalam menjalankan kegiatannya sehari-hari yayasan mempunyai organ yang terdiri atas</a:t>
            </a:r>
            <a:r>
              <a:rPr lang="en-US" sz="3600" smtClean="0">
                <a:latin typeface="Comic Sans MS" pitchFamily="66" charset="0"/>
              </a:rPr>
              <a:t> :</a:t>
            </a:r>
          </a:p>
          <a:p>
            <a:pPr marL="971550" lvl="1" indent="-514350"/>
            <a:r>
              <a:rPr lang="id-ID" sz="3600" smtClean="0">
                <a:latin typeface="Comic Sans MS" pitchFamily="66" charset="0"/>
              </a:rPr>
              <a:t>Pembina</a:t>
            </a:r>
          </a:p>
          <a:p>
            <a:pPr marL="971550" lvl="1" indent="-514350"/>
            <a:r>
              <a:rPr lang="id-ID" sz="3600" smtClean="0">
                <a:latin typeface="Comic Sans MS" pitchFamily="66" charset="0"/>
              </a:rPr>
              <a:t>Pengurus</a:t>
            </a:r>
          </a:p>
          <a:p>
            <a:pPr marL="971550" lvl="1" indent="-514350"/>
            <a:r>
              <a:rPr lang="id-ID" sz="3600" smtClean="0">
                <a:latin typeface="Comic Sans MS" pitchFamily="66" charset="0"/>
              </a:rPr>
              <a:t>Pengawas</a:t>
            </a:r>
            <a:endParaRPr lang="en-US" sz="3600" smtClean="0">
              <a:latin typeface="Comic Sans MS" pitchFamily="66"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id-ID" sz="3400" smtClean="0">
                <a:latin typeface="Papyrus" pitchFamily="66" charset="0"/>
              </a:rPr>
              <a:t>Ketentuan, syarat, dan pendirian yayasan antara lain</a:t>
            </a:r>
            <a:r>
              <a:rPr lang="en-US" sz="3400" smtClean="0"/>
              <a:t> </a:t>
            </a:r>
          </a:p>
        </p:txBody>
      </p:sp>
      <p:sp>
        <p:nvSpPr>
          <p:cNvPr id="60419" name="Rectangle 3"/>
          <p:cNvSpPr>
            <a:spLocks noGrp="1" noChangeArrowheads="1"/>
          </p:cNvSpPr>
          <p:nvPr>
            <p:ph idx="1"/>
          </p:nvPr>
        </p:nvSpPr>
        <p:spPr/>
        <p:txBody>
          <a:bodyPr/>
          <a:lstStyle/>
          <a:p>
            <a:pPr marL="609600" indent="-609600">
              <a:lnSpc>
                <a:spcPct val="90000"/>
              </a:lnSpc>
            </a:pPr>
            <a:r>
              <a:rPr lang="id-ID" smtClean="0">
                <a:latin typeface="Comic Sans MS" pitchFamily="66" charset="0"/>
              </a:rPr>
              <a:t>Yayasan didirikan oleh satu orang atau lebih dengan memisahkan sebagian harta kekayaan pendirinya sebagai kekayaan awal.</a:t>
            </a:r>
          </a:p>
          <a:p>
            <a:pPr marL="609600" indent="-609600">
              <a:lnSpc>
                <a:spcPct val="90000"/>
              </a:lnSpc>
            </a:pPr>
            <a:r>
              <a:rPr lang="id-ID" smtClean="0">
                <a:latin typeface="Comic Sans MS" pitchFamily="66" charset="0"/>
              </a:rPr>
              <a:t>Pendirian yayasan dilakukan dengan akta notaris dan dibuat dalam bahasa Indonesia.</a:t>
            </a:r>
          </a:p>
          <a:p>
            <a:pPr marL="609600" indent="-609600">
              <a:lnSpc>
                <a:spcPct val="90000"/>
              </a:lnSpc>
            </a:pPr>
            <a:r>
              <a:rPr lang="id-ID" smtClean="0">
                <a:latin typeface="Comic Sans MS" pitchFamily="66" charset="0"/>
              </a:rPr>
              <a:t>Yayasan dapat didirikan berdasarkkan surat wasiat</a:t>
            </a:r>
            <a:r>
              <a:rPr lang="en-US" smtClean="0">
                <a:latin typeface="Comic Sans MS" pitchFamily="66" charset="0"/>
              </a:rPr>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201612"/>
          </a:xfrm>
        </p:spPr>
        <p:txBody>
          <a:bodyPr rtlCol="0">
            <a:normAutofit fontScale="90000"/>
          </a:bodyPr>
          <a:lstStyle/>
          <a:p>
            <a:pPr fontAlgn="auto">
              <a:spcAft>
                <a:spcPts val="0"/>
              </a:spcAft>
              <a:defRPr/>
            </a:pPr>
            <a:endParaRPr lang="id-ID" sz="3400" smtClean="0"/>
          </a:p>
        </p:txBody>
      </p:sp>
      <p:sp>
        <p:nvSpPr>
          <p:cNvPr id="61443" name="Rectangle 3"/>
          <p:cNvSpPr>
            <a:spLocks noGrp="1" noChangeArrowheads="1"/>
          </p:cNvSpPr>
          <p:nvPr>
            <p:ph idx="1"/>
          </p:nvPr>
        </p:nvSpPr>
        <p:spPr>
          <a:xfrm>
            <a:off x="457200" y="620713"/>
            <a:ext cx="8229600" cy="5510212"/>
          </a:xfrm>
        </p:spPr>
        <p:txBody>
          <a:bodyPr/>
          <a:lstStyle/>
          <a:p>
            <a:pPr marL="609600" indent="-609600"/>
            <a:r>
              <a:rPr lang="id-ID" smtClean="0">
                <a:latin typeface="Comic Sans MS" pitchFamily="66" charset="0"/>
              </a:rPr>
              <a:t>Yayasan memperoleh status badan hukum setelah akta pendirian yayasan memperoleh pengesahan dari materi.</a:t>
            </a:r>
          </a:p>
          <a:p>
            <a:pPr marL="609600" indent="-609600"/>
            <a:r>
              <a:rPr lang="id-ID" smtClean="0">
                <a:latin typeface="Comic Sans MS" pitchFamily="66" charset="0"/>
              </a:rPr>
              <a:t>Kewenangan materi dalam memberikan pengesahan akta pendirian yayasan sebagai hukum dilaksanakan oleh Kepala Kantor Wilayah Departemen Kehakiman dan Hak Asasi Manusia atas nama menteri, yang wilayah kerjanya meliputi tempat kedudukan yayasan</a:t>
            </a:r>
            <a:r>
              <a:rPr lang="en-US" smtClean="0">
                <a:latin typeface="Comic Sans MS" pitchFamily="66" charset="0"/>
              </a:rPr>
              <a: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57200" y="274638"/>
            <a:ext cx="8229600" cy="130175"/>
          </a:xfrm>
        </p:spPr>
        <p:txBody>
          <a:bodyPr rtlCol="0">
            <a:normAutofit fontScale="90000"/>
          </a:bodyPr>
          <a:lstStyle/>
          <a:p>
            <a:pPr fontAlgn="auto">
              <a:spcAft>
                <a:spcPts val="0"/>
              </a:spcAft>
              <a:defRPr/>
            </a:pPr>
            <a:endParaRPr lang="id-ID" sz="3400" smtClean="0"/>
          </a:p>
        </p:txBody>
      </p:sp>
      <p:sp>
        <p:nvSpPr>
          <p:cNvPr id="62467" name="Rectangle 3"/>
          <p:cNvSpPr>
            <a:spLocks noGrp="1" noChangeArrowheads="1"/>
          </p:cNvSpPr>
          <p:nvPr>
            <p:ph idx="1"/>
          </p:nvPr>
        </p:nvSpPr>
        <p:spPr>
          <a:xfrm>
            <a:off x="457200" y="549275"/>
            <a:ext cx="8229600" cy="5581650"/>
          </a:xfrm>
        </p:spPr>
        <p:txBody>
          <a:bodyPr/>
          <a:lstStyle/>
          <a:p>
            <a:r>
              <a:rPr lang="id-ID" smtClean="0">
                <a:latin typeface="Comic Sans MS" pitchFamily="66" charset="0"/>
              </a:rPr>
              <a:t>Dalam memberikan pengesahan, Kepala Kantor Departemen Kehakiman dan Hak Asasi Manusia dapat meminta pertimbangan instalasi terkait</a:t>
            </a:r>
            <a:r>
              <a:rPr lang="en-US" smtClean="0">
                <a:latin typeface="Comic Sans MS" pitchFamily="66"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endParaRPr lang="id-ID" smtClean="0"/>
          </a:p>
        </p:txBody>
      </p:sp>
      <p:sp>
        <p:nvSpPr>
          <p:cNvPr id="17411" name="Rectangle 3"/>
          <p:cNvSpPr>
            <a:spLocks noGrp="1" noChangeArrowheads="1"/>
          </p:cNvSpPr>
          <p:nvPr>
            <p:ph idx="1"/>
          </p:nvPr>
        </p:nvSpPr>
        <p:spPr/>
        <p:txBody>
          <a:bodyPr/>
          <a:lstStyle/>
          <a:p>
            <a:r>
              <a:rPr lang="en-US" smtClean="0">
                <a:latin typeface="Comic Sans MS" pitchFamily="66" charset="0"/>
              </a:rPr>
              <a:t>13. Analisa &amp; Kelayakan Usaha</a:t>
            </a:r>
          </a:p>
          <a:p>
            <a:r>
              <a:rPr lang="en-US" smtClean="0">
                <a:latin typeface="Comic Sans MS" pitchFamily="66" charset="0"/>
              </a:rPr>
              <a:t>14.UAS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ltLang="ko-KR" smtClean="0">
                <a:latin typeface="Papyrus" pitchFamily="66" charset="0"/>
                <a:ea typeface="굴림" pitchFamily="34" charset="-127"/>
              </a:rPr>
              <a:t>6.Perseroan Terbatas</a:t>
            </a:r>
            <a:endParaRPr lang="en-US" smtClean="0">
              <a:latin typeface="Papyrus" pitchFamily="66" charset="0"/>
              <a:ea typeface="굴림" pitchFamily="34" charset="-127"/>
            </a:endParaRPr>
          </a:p>
        </p:txBody>
      </p:sp>
      <p:sp>
        <p:nvSpPr>
          <p:cNvPr id="63491" name="Rectangle 3"/>
          <p:cNvSpPr>
            <a:spLocks noGrp="1" noChangeArrowheads="1"/>
          </p:cNvSpPr>
          <p:nvPr>
            <p:ph idx="1"/>
          </p:nvPr>
        </p:nvSpPr>
        <p:spPr/>
        <p:txBody>
          <a:bodyPr/>
          <a:lstStyle/>
          <a:p>
            <a:pPr>
              <a:buFont typeface="Wingdings" pitchFamily="2" charset="2"/>
              <a:buNone/>
            </a:pPr>
            <a:r>
              <a:rPr lang="en-US" sz="2800" smtClean="0">
                <a:latin typeface="Comic Sans MS" pitchFamily="66" charset="0"/>
              </a:rPr>
              <a:t>Ciri-ciri dari perusahaan yang berbentuk badan hukum perseroan terbatas, yaitu :</a:t>
            </a:r>
          </a:p>
          <a:p>
            <a:pPr>
              <a:buFont typeface="Wingdings" pitchFamily="2" charset="2"/>
              <a:buNone/>
            </a:pPr>
            <a:r>
              <a:rPr lang="en-US" sz="2800" smtClean="0">
                <a:latin typeface="Comic Sans MS" pitchFamily="66" charset="0"/>
              </a:rPr>
              <a:t>1. Kewajiban terhadap pihak luar, terbatas hanya kepada modal yang disetorkannya. Artinya, jika perusahaan menanggung utang, maka kewajiban pemilik hanya terbatas kepada modal yang disetorkan. Oleh karena itu harta pribadi tidak ikut dijaminkan untuk membayar kewajiban tersebut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274638"/>
            <a:ext cx="8229600" cy="130175"/>
          </a:xfrm>
        </p:spPr>
        <p:txBody>
          <a:bodyPr rtlCol="0">
            <a:normAutofit fontScale="90000"/>
          </a:bodyPr>
          <a:lstStyle/>
          <a:p>
            <a:pPr fontAlgn="auto">
              <a:spcAft>
                <a:spcPts val="0"/>
              </a:spcAft>
              <a:defRPr/>
            </a:pPr>
            <a:endParaRPr lang="id-ID" sz="3400" smtClean="0"/>
          </a:p>
        </p:txBody>
      </p:sp>
      <p:sp>
        <p:nvSpPr>
          <p:cNvPr id="64515" name="Rectangle 3"/>
          <p:cNvSpPr>
            <a:spLocks noGrp="1" noChangeArrowheads="1"/>
          </p:cNvSpPr>
          <p:nvPr>
            <p:ph idx="1"/>
          </p:nvPr>
        </p:nvSpPr>
        <p:spPr>
          <a:xfrm>
            <a:off x="457200" y="476250"/>
            <a:ext cx="8229600" cy="5654675"/>
          </a:xfrm>
        </p:spPr>
        <p:txBody>
          <a:bodyPr/>
          <a:lstStyle/>
          <a:p>
            <a:pPr>
              <a:buFont typeface="Wingdings" pitchFamily="2" charset="2"/>
              <a:buNone/>
            </a:pPr>
            <a:r>
              <a:rPr lang="en-US" sz="2800" smtClean="0"/>
              <a:t>2. </a:t>
            </a:r>
            <a:r>
              <a:rPr lang="en-US" sz="2800" smtClean="0">
                <a:latin typeface="Comic Sans MS" pitchFamily="66" charset="0"/>
              </a:rPr>
              <a:t>Kemudahan alih kepemilikan, artinya jika seseorang memegang saham perusahaan tersebut kemudian ingin menjualnya dengan berbagai sebab, maka dengan mudah dapat dipindahtangankan atau dijual ke pihak lain.</a:t>
            </a:r>
          </a:p>
          <a:p>
            <a:pPr>
              <a:buFont typeface="Wingdings" pitchFamily="2" charset="2"/>
              <a:buNone/>
            </a:pPr>
            <a:r>
              <a:rPr lang="en-US" sz="2800" smtClean="0">
                <a:latin typeface="Comic Sans MS" pitchFamily="66" charset="0"/>
              </a:rPr>
              <a:t>3.Usia PT tidak terbatas, artinya perusahaan yang berbentuk perseroan terbatas memiliki usia yang tidak terbatas, selama masih mampu untuk beroperasi walaupun pemilik atau manajemennya meninggal dunia dapat dilanjutkan oleh pemilik saham lainnya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457200" y="274638"/>
            <a:ext cx="8229600" cy="130175"/>
          </a:xfrm>
        </p:spPr>
        <p:txBody>
          <a:bodyPr rtlCol="0">
            <a:normAutofit fontScale="90000"/>
          </a:bodyPr>
          <a:lstStyle/>
          <a:p>
            <a:pPr fontAlgn="auto">
              <a:spcAft>
                <a:spcPts val="0"/>
              </a:spcAft>
              <a:defRPr/>
            </a:pPr>
            <a:endParaRPr lang="id-ID" sz="3400" smtClean="0"/>
          </a:p>
        </p:txBody>
      </p:sp>
      <p:sp>
        <p:nvSpPr>
          <p:cNvPr id="65539" name="Rectangle 3"/>
          <p:cNvSpPr>
            <a:spLocks noGrp="1" noChangeArrowheads="1"/>
          </p:cNvSpPr>
          <p:nvPr>
            <p:ph idx="1"/>
          </p:nvPr>
        </p:nvSpPr>
        <p:spPr>
          <a:xfrm>
            <a:off x="457200" y="549275"/>
            <a:ext cx="8229600" cy="5581650"/>
          </a:xfrm>
        </p:spPr>
        <p:txBody>
          <a:bodyPr/>
          <a:lstStyle/>
          <a:p>
            <a:pPr marL="609600" indent="-609600">
              <a:buFont typeface="Wingdings" pitchFamily="2" charset="2"/>
              <a:buNone/>
            </a:pPr>
            <a:r>
              <a:rPr lang="en-US" smtClean="0">
                <a:latin typeface="Comic Sans MS" pitchFamily="66" charset="0"/>
              </a:rPr>
              <a:t>4.  Kemampuan untuk menghimpun dana dalam jumlah yang besar, artinya jika perusahaan ingin memperoleh modal dalam jumlah yang besar, maka dengan mudah pihak kreditor untuk mempercayainya.</a:t>
            </a:r>
          </a:p>
          <a:p>
            <a:pPr marL="609600" indent="-609600">
              <a:buFont typeface="Wingdings" pitchFamily="2" charset="2"/>
              <a:buNone/>
            </a:pPr>
            <a:r>
              <a:rPr lang="en-US" smtClean="0">
                <a:latin typeface="Comic Sans MS" pitchFamily="66" charset="0"/>
              </a:rPr>
              <a:t>5.  Kebebasan untuk melakukan berbagai aktivitas bisnis, baik jenis atau bidang usaha maupun wilayah operasinya lebih luas dan beragam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sz="3400" smtClean="0">
                <a:latin typeface="Papyrus" pitchFamily="66" charset="0"/>
              </a:rPr>
              <a:t>Macam-macam perseroan terbatas yang dilihat dari berbagai sudut pandang, yakni</a:t>
            </a:r>
            <a:r>
              <a:rPr lang="en-US" sz="3400" smtClean="0"/>
              <a:t> </a:t>
            </a:r>
          </a:p>
        </p:txBody>
      </p:sp>
      <p:sp>
        <p:nvSpPr>
          <p:cNvPr id="66563" name="Rectangle 3"/>
          <p:cNvSpPr>
            <a:spLocks noGrp="1" noChangeArrowheads="1"/>
          </p:cNvSpPr>
          <p:nvPr>
            <p:ph idx="1"/>
          </p:nvPr>
        </p:nvSpPr>
        <p:spPr>
          <a:xfrm>
            <a:off x="457200" y="1600200"/>
            <a:ext cx="8229600" cy="4852988"/>
          </a:xfrm>
        </p:spPr>
        <p:txBody>
          <a:bodyPr/>
          <a:lstStyle/>
          <a:p>
            <a:pPr marL="609600" indent="-609600">
              <a:buFont typeface="Wingdings" pitchFamily="2" charset="2"/>
              <a:buNone/>
            </a:pPr>
            <a:r>
              <a:rPr lang="en-US" sz="2800" smtClean="0">
                <a:latin typeface="Comic Sans MS" pitchFamily="66" charset="0"/>
              </a:rPr>
              <a:t>1. Dilihat dari segi kepemilikan :</a:t>
            </a:r>
          </a:p>
          <a:p>
            <a:pPr marL="609600" indent="-609600"/>
            <a:r>
              <a:rPr lang="en-US" sz="2800" smtClean="0">
                <a:latin typeface="Comic Sans MS" pitchFamily="66" charset="0"/>
              </a:rPr>
              <a:t>Perseroan Terbatas Biasa, merupakan PT dimana para pendirinya, pemegang saham dan pengurusnya adalah warga Negara Indonesia dan badan hukum Indonesia </a:t>
            </a:r>
          </a:p>
          <a:p>
            <a:pPr marL="609600" indent="-609600"/>
            <a:r>
              <a:rPr lang="en-US" sz="2800" smtClean="0">
                <a:latin typeface="Comic Sans MS" pitchFamily="66" charset="0"/>
              </a:rPr>
              <a:t>Perseroan Terbatas Terbuka, Merupakan PT yang didirikan dalam rangka penanaman modal yang dimungkinkan warga negara asing atau badan hukum asing menjadi pendiri, pemegang saham, dan pengurusnya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274638"/>
            <a:ext cx="8229600" cy="201612"/>
          </a:xfrm>
        </p:spPr>
        <p:txBody>
          <a:bodyPr/>
          <a:lstStyle/>
          <a:p>
            <a:endParaRPr lang="id-ID" sz="3400" smtClean="0"/>
          </a:p>
        </p:txBody>
      </p:sp>
      <p:sp>
        <p:nvSpPr>
          <p:cNvPr id="67587" name="Rectangle 3"/>
          <p:cNvSpPr>
            <a:spLocks noGrp="1" noChangeArrowheads="1"/>
          </p:cNvSpPr>
          <p:nvPr>
            <p:ph idx="1"/>
          </p:nvPr>
        </p:nvSpPr>
        <p:spPr>
          <a:xfrm>
            <a:off x="457200" y="620713"/>
            <a:ext cx="8229600" cy="5510212"/>
          </a:xfrm>
        </p:spPr>
        <p:txBody>
          <a:bodyPr/>
          <a:lstStyle/>
          <a:p>
            <a:pPr marL="609600" indent="-609600"/>
            <a:r>
              <a:rPr lang="en-US" smtClean="0">
                <a:latin typeface="Comic Sans MS" pitchFamily="66" charset="0"/>
              </a:rPr>
              <a:t>Perseroan Terbatas  PERSERO, Merupakan PT milik pemerintah melalui Badan Usaha Milik Negara (BUMN). Perseroan terbatas jenis ini sebagian besar pengaturannya tunduk pada ketentuan tentang Badan Usaha Milik Negara. Biasanya perusahaan jenis ini. Kata perseroan ditulis di belakang nama perseroan terbatas tersebut. Contoh: PT Telkom (Persero)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sz="3400" smtClean="0">
                <a:latin typeface="Comic Sans MS" pitchFamily="66" charset="0"/>
              </a:rPr>
              <a:t>2. Dilihat dari segi status perseroan terbatas terbagi dalam</a:t>
            </a:r>
            <a:r>
              <a:rPr lang="en-US" sz="3400" smtClean="0"/>
              <a:t> :</a:t>
            </a:r>
          </a:p>
        </p:txBody>
      </p:sp>
      <p:sp>
        <p:nvSpPr>
          <p:cNvPr id="68611" name="Rectangle 3"/>
          <p:cNvSpPr>
            <a:spLocks noGrp="1" noChangeArrowheads="1"/>
          </p:cNvSpPr>
          <p:nvPr>
            <p:ph idx="1"/>
          </p:nvPr>
        </p:nvSpPr>
        <p:spPr/>
        <p:txBody>
          <a:bodyPr/>
          <a:lstStyle/>
          <a:p>
            <a:pPr marL="609600" indent="-609600">
              <a:lnSpc>
                <a:spcPct val="80000"/>
              </a:lnSpc>
            </a:pPr>
            <a:r>
              <a:rPr lang="en-US" sz="2800" smtClean="0">
                <a:latin typeface="Comic Sans MS" pitchFamily="66" charset="0"/>
              </a:rPr>
              <a:t>Perseroan Tertutup, Perseroan tertutup merupakan Perseroan Terbatas yang modal dan jumlah pemegang sahamnya memenuhi kriteria tertentu dan perseroan yang tidak melakukan penawaran umum </a:t>
            </a:r>
          </a:p>
          <a:p>
            <a:pPr marL="609600" indent="-609600">
              <a:lnSpc>
                <a:spcPct val="80000"/>
              </a:lnSpc>
            </a:pPr>
            <a:r>
              <a:rPr lang="en-US" sz="2800" smtClean="0">
                <a:latin typeface="Comic Sans MS" pitchFamily="66" charset="0"/>
              </a:rPr>
              <a:t>Perseroan Terbuka, Perseroan Terbuka maksudnya adalah perseroan yang modal dan jumlah pemegang sahamnya memenuhi kriteria tertentu dan perseroan yang melakukan penawaran umum, sesuai dengan peraturan perundang-undangan di bidang pasar modal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ltLang="ko-KR" smtClean="0">
                <a:latin typeface="Papyrus" pitchFamily="66" charset="0"/>
                <a:ea typeface="굴림" pitchFamily="34" charset="-127"/>
              </a:rPr>
              <a:t>JENIS-JENIS IJIN USAHA</a:t>
            </a:r>
            <a:endParaRPr lang="en-US" smtClean="0">
              <a:latin typeface="Papyrus" pitchFamily="66" charset="0"/>
              <a:ea typeface="굴림" pitchFamily="34" charset="-127"/>
            </a:endParaRPr>
          </a:p>
        </p:txBody>
      </p:sp>
      <p:sp>
        <p:nvSpPr>
          <p:cNvPr id="69635" name="Rectangle 3"/>
          <p:cNvSpPr>
            <a:spLocks noGrp="1" noChangeArrowheads="1"/>
          </p:cNvSpPr>
          <p:nvPr>
            <p:ph idx="1"/>
          </p:nvPr>
        </p:nvSpPr>
        <p:spPr/>
        <p:txBody>
          <a:bodyPr/>
          <a:lstStyle/>
          <a:p>
            <a:pPr>
              <a:lnSpc>
                <a:spcPct val="90000"/>
              </a:lnSpc>
              <a:buFont typeface="Wingdings" pitchFamily="2" charset="2"/>
              <a:buNone/>
            </a:pPr>
            <a:r>
              <a:rPr lang="en-US" altLang="ko-KR" smtClean="0">
                <a:latin typeface="Comic Sans MS" pitchFamily="66" charset="0"/>
                <a:ea typeface="굴림" pitchFamily="34" charset="-127"/>
              </a:rPr>
              <a:t>Dokumen yg diperlukan oleh suatu usaha :</a:t>
            </a:r>
          </a:p>
          <a:p>
            <a:pPr>
              <a:lnSpc>
                <a:spcPct val="90000"/>
              </a:lnSpc>
              <a:buFont typeface="Wingdings" pitchFamily="2" charset="2"/>
              <a:buNone/>
            </a:pPr>
            <a:r>
              <a:rPr lang="en-US" altLang="ko-KR" smtClean="0">
                <a:latin typeface="Comic Sans MS" pitchFamily="66" charset="0"/>
                <a:ea typeface="굴림" pitchFamily="34" charset="-127"/>
              </a:rPr>
              <a:t>	1.Tanda Daftar Perusahaan</a:t>
            </a:r>
          </a:p>
          <a:p>
            <a:pPr>
              <a:lnSpc>
                <a:spcPct val="90000"/>
              </a:lnSpc>
              <a:buFont typeface="Wingdings" pitchFamily="2" charset="2"/>
              <a:buNone/>
            </a:pPr>
            <a:r>
              <a:rPr lang="en-US" altLang="ko-KR" smtClean="0">
                <a:latin typeface="Comic Sans MS" pitchFamily="66" charset="0"/>
                <a:ea typeface="굴림" pitchFamily="34" charset="-127"/>
              </a:rPr>
              <a:t>	2.Nomor Pokok Wajib Pajak ( NPWP )</a:t>
            </a:r>
          </a:p>
          <a:p>
            <a:pPr>
              <a:lnSpc>
                <a:spcPct val="90000"/>
              </a:lnSpc>
              <a:buFont typeface="Wingdings" pitchFamily="2" charset="2"/>
              <a:buNone/>
            </a:pPr>
            <a:r>
              <a:rPr lang="en-US" altLang="ko-KR" smtClean="0">
                <a:latin typeface="Comic Sans MS" pitchFamily="66" charset="0"/>
                <a:ea typeface="굴림" pitchFamily="34" charset="-127"/>
              </a:rPr>
              <a:t>	3.Bukti Diri</a:t>
            </a:r>
          </a:p>
          <a:p>
            <a:pPr>
              <a:lnSpc>
                <a:spcPct val="90000"/>
              </a:lnSpc>
              <a:buFont typeface="Wingdings" pitchFamily="2" charset="2"/>
              <a:buNone/>
            </a:pPr>
            <a:r>
              <a:rPr lang="en-US" altLang="ko-KR" smtClean="0">
                <a:latin typeface="Comic Sans MS" pitchFamily="66" charset="0"/>
                <a:ea typeface="굴림" pitchFamily="34" charset="-127"/>
              </a:rPr>
              <a:t>Jenis Ijin Usaha</a:t>
            </a:r>
          </a:p>
          <a:p>
            <a:pPr>
              <a:lnSpc>
                <a:spcPct val="90000"/>
              </a:lnSpc>
            </a:pPr>
            <a:r>
              <a:rPr lang="en-US" altLang="ko-KR" smtClean="0">
                <a:latin typeface="Comic Sans MS" pitchFamily="66" charset="0"/>
                <a:ea typeface="굴림" pitchFamily="34" charset="-127"/>
              </a:rPr>
              <a:t>1.Surat izin usaha perdagangan</a:t>
            </a:r>
          </a:p>
          <a:p>
            <a:pPr>
              <a:lnSpc>
                <a:spcPct val="90000"/>
              </a:lnSpc>
            </a:pPr>
            <a:r>
              <a:rPr lang="en-US" altLang="ko-KR" smtClean="0">
                <a:latin typeface="Comic Sans MS" pitchFamily="66" charset="0"/>
                <a:ea typeface="굴림" pitchFamily="34" charset="-127"/>
              </a:rPr>
              <a:t>2.Surat izin usaha industri</a:t>
            </a:r>
          </a:p>
          <a:p>
            <a:pPr>
              <a:lnSpc>
                <a:spcPct val="90000"/>
              </a:lnSpc>
            </a:pPr>
            <a:r>
              <a:rPr lang="en-US" altLang="ko-KR" smtClean="0">
                <a:latin typeface="Comic Sans MS" pitchFamily="66" charset="0"/>
                <a:ea typeface="굴림" pitchFamily="34" charset="-127"/>
              </a:rPr>
              <a:t>3.izin domisili</a:t>
            </a:r>
          </a:p>
          <a:p>
            <a:pPr>
              <a:lnSpc>
                <a:spcPct val="90000"/>
              </a:lnSpc>
              <a:buFont typeface="Wingdings" pitchFamily="2" charset="2"/>
              <a:buNone/>
            </a:pPr>
            <a:endParaRPr lang="en-US"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74638"/>
            <a:ext cx="8229600" cy="346075"/>
          </a:xfrm>
        </p:spPr>
        <p:txBody>
          <a:bodyPr/>
          <a:lstStyle/>
          <a:p>
            <a:endParaRPr lang="id-ID" sz="3400" smtClean="0"/>
          </a:p>
        </p:txBody>
      </p:sp>
      <p:sp>
        <p:nvSpPr>
          <p:cNvPr id="70659" name="Rectangle 3"/>
          <p:cNvSpPr>
            <a:spLocks noGrp="1" noChangeArrowheads="1"/>
          </p:cNvSpPr>
          <p:nvPr>
            <p:ph idx="1"/>
          </p:nvPr>
        </p:nvSpPr>
        <p:spPr>
          <a:xfrm>
            <a:off x="457200" y="981075"/>
            <a:ext cx="8229600" cy="5149850"/>
          </a:xfrm>
        </p:spPr>
        <p:txBody>
          <a:bodyPr/>
          <a:lstStyle/>
          <a:p>
            <a:pPr>
              <a:buFont typeface="Wingdings" pitchFamily="2" charset="2"/>
              <a:buNone/>
            </a:pPr>
            <a:r>
              <a:rPr lang="en-US" altLang="ko-KR" sz="3600" smtClean="0">
                <a:latin typeface="Comic Sans MS" pitchFamily="66" charset="0"/>
                <a:ea typeface="굴림" pitchFamily="34" charset="-127"/>
              </a:rPr>
              <a:t>4.Izin mendirikan bangunan ( IMB )</a:t>
            </a:r>
          </a:p>
          <a:p>
            <a:pPr>
              <a:buFont typeface="Wingdings" pitchFamily="2" charset="2"/>
              <a:buNone/>
            </a:pPr>
            <a:r>
              <a:rPr lang="en-US" altLang="ko-KR" sz="3600" smtClean="0">
                <a:latin typeface="Comic Sans MS" pitchFamily="66" charset="0"/>
                <a:ea typeface="굴림" pitchFamily="34" charset="-127"/>
              </a:rPr>
              <a:t>5.Izin dari Departemen teknis sesuai dng  bidang usaha</a:t>
            </a:r>
            <a:endParaRPr lang="en-US" sz="3600" smtClean="0">
              <a:latin typeface="Comic Sans MS" pitchFamily="66" charset="0"/>
              <a:ea typeface="굴림" pitchFamily="34" charset="-127"/>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sz="2800" smtClean="0">
                <a:latin typeface="Papyrus" pitchFamily="66" charset="0"/>
              </a:rPr>
              <a:t>BENTUK ORGANISASI USAHA</a:t>
            </a:r>
          </a:p>
        </p:txBody>
      </p:sp>
      <p:sp>
        <p:nvSpPr>
          <p:cNvPr id="71683" name="Rectangle 3"/>
          <p:cNvSpPr>
            <a:spLocks noGrp="1" noChangeArrowheads="1"/>
          </p:cNvSpPr>
          <p:nvPr>
            <p:ph idx="1"/>
          </p:nvPr>
        </p:nvSpPr>
        <p:spPr/>
        <p:txBody>
          <a:bodyPr/>
          <a:lstStyle/>
          <a:p>
            <a:r>
              <a:rPr lang="en-US" sz="3600" smtClean="0">
                <a:latin typeface="Comic Sans MS" pitchFamily="66" charset="0"/>
              </a:rPr>
              <a:t>Pengertian manajemen adalah proses perencanaan, pengorganisasian dan penggunakan sumberdaya organisasi lainnya agar mencapai tujuan organisasi yang telah ditetapkan</a:t>
            </a:r>
            <a:r>
              <a:rPr lang="en-US" smtClean="0"/>
              <a:t>.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idx="4294967295"/>
          </p:nvPr>
        </p:nvSpPr>
        <p:spPr>
          <a:xfrm>
            <a:off x="0" y="274638"/>
            <a:ext cx="8229600" cy="1143000"/>
          </a:xfrm>
        </p:spPr>
        <p:txBody>
          <a:bodyPr/>
          <a:lstStyle/>
          <a:p>
            <a:r>
              <a:rPr lang="en-US" sz="4000" smtClean="0">
                <a:latin typeface="Papyrus" pitchFamily="66" charset="0"/>
              </a:rPr>
              <a:t>Definisi menurut ahli :</a:t>
            </a:r>
          </a:p>
        </p:txBody>
      </p:sp>
      <p:sp>
        <p:nvSpPr>
          <p:cNvPr id="72707" name="Rectangle 3"/>
          <p:cNvSpPr>
            <a:spLocks noGrp="1" noChangeArrowheads="1"/>
          </p:cNvSpPr>
          <p:nvPr>
            <p:ph type="body" idx="4294967295"/>
          </p:nvPr>
        </p:nvSpPr>
        <p:spPr>
          <a:xfrm>
            <a:off x="0" y="1600200"/>
            <a:ext cx="8229600" cy="4530725"/>
          </a:xfrm>
        </p:spPr>
        <p:txBody>
          <a:bodyPr/>
          <a:lstStyle/>
          <a:p>
            <a:pPr>
              <a:lnSpc>
                <a:spcPct val="90000"/>
              </a:lnSpc>
            </a:pPr>
            <a:r>
              <a:rPr lang="en-US" sz="2800" smtClean="0">
                <a:latin typeface="Comic Sans MS" pitchFamily="66" charset="0"/>
              </a:rPr>
              <a:t>G. R. Tery : manajemen adalah usaha-usaha untuk mencapai tujuan yang telah ditetapkan lebih dulu dengan mempergunakan kegiatan orang lain.</a:t>
            </a:r>
          </a:p>
          <a:p>
            <a:pPr>
              <a:lnSpc>
                <a:spcPct val="90000"/>
              </a:lnSpc>
            </a:pPr>
            <a:r>
              <a:rPr lang="en-US" sz="2800" smtClean="0">
                <a:latin typeface="Comic Sans MS" pitchFamily="66" charset="0"/>
              </a:rPr>
              <a:t>Albert Lepawsky : manajemen adalah tenaga/kekuatan yang memimpin, memberi petunjuk dan membimbing suatu organisasi dalam mencapai tujuan yang ditentukan terlebih dahulu.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en-US" smtClean="0"/>
              <a:t>Wirausahawan (Entrepreneur)</a:t>
            </a:r>
          </a:p>
        </p:txBody>
      </p:sp>
      <p:sp>
        <p:nvSpPr>
          <p:cNvPr id="18435" name="Rectangle 3"/>
          <p:cNvSpPr>
            <a:spLocks noGrp="1" noChangeArrowheads="1"/>
          </p:cNvSpPr>
          <p:nvPr>
            <p:ph idx="1"/>
          </p:nvPr>
        </p:nvSpPr>
        <p:spPr/>
        <p:txBody>
          <a:bodyPr/>
          <a:lstStyle/>
          <a:p>
            <a:pPr marL="609600" indent="-609600"/>
            <a:r>
              <a:rPr lang="en-US" smtClean="0"/>
              <a:t>Definisi : orang yang berjiwa berani mengambil resiko untuk membuka usaha dalam berbagai kesempatan.</a:t>
            </a:r>
          </a:p>
          <a:p>
            <a:pPr marL="609600" indent="-609600"/>
            <a:r>
              <a:rPr lang="en-US" smtClean="0"/>
              <a:t>Ciri-ciri wirausahawan yg berhasil:</a:t>
            </a:r>
          </a:p>
          <a:p>
            <a:pPr marL="609600" indent="-609600">
              <a:buFont typeface="Wingdings" pitchFamily="2" charset="2"/>
              <a:buAutoNum type="arabicPeriod"/>
            </a:pPr>
            <a:r>
              <a:rPr lang="en-US" smtClean="0"/>
              <a:t>Memiliki visi &amp; misi yang jelas</a:t>
            </a:r>
          </a:p>
          <a:p>
            <a:pPr marL="609600" indent="-609600">
              <a:buFont typeface="Wingdings" pitchFamily="2" charset="2"/>
              <a:buAutoNum type="arabicPeriod"/>
            </a:pPr>
            <a:r>
              <a:rPr lang="en-US" smtClean="0"/>
              <a:t>Inisiatif &amp; selalu proaktif</a:t>
            </a:r>
          </a:p>
          <a:p>
            <a:pPr marL="609600" indent="-609600">
              <a:buFont typeface="Wingdings" pitchFamily="2" charset="2"/>
              <a:buAutoNum type="arabicPeriod"/>
            </a:pPr>
            <a:r>
              <a:rPr lang="en-US" smtClean="0"/>
              <a:t>Berorientasi pada prestasi</a:t>
            </a:r>
          </a:p>
          <a:p>
            <a:pPr marL="609600" indent="-609600">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type="body" idx="4294967295"/>
          </p:nvPr>
        </p:nvSpPr>
        <p:spPr>
          <a:xfrm>
            <a:off x="0" y="381000"/>
            <a:ext cx="7696200" cy="5638800"/>
          </a:xfrm>
        </p:spPr>
        <p:txBody>
          <a:bodyPr/>
          <a:lstStyle/>
          <a:p>
            <a:pPr>
              <a:lnSpc>
                <a:spcPct val="90000"/>
              </a:lnSpc>
            </a:pPr>
            <a:r>
              <a:rPr lang="en-US" smtClean="0">
                <a:latin typeface="Comic Sans MS" pitchFamily="66" charset="0"/>
              </a:rPr>
              <a:t>John D. Millet : Manajemen adalah proses pembimbingan, pengarahan serta pemberian fasilitas kerja kepada orang-orang yang diorganisir dalam kelompok-kelompok.</a:t>
            </a:r>
          </a:p>
          <a:p>
            <a:pPr>
              <a:lnSpc>
                <a:spcPct val="90000"/>
              </a:lnSpc>
            </a:pPr>
            <a:r>
              <a:rPr lang="en-US" smtClean="0">
                <a:latin typeface="Comic Sans MS" pitchFamily="66" charset="0"/>
              </a:rPr>
              <a:t>Dalton E. MC. Farland : Manajemen adalah suatu proses yang mana manajer sebagai mencipta, mengarahkan, memelihara dan melaksanakan tujuan organisasi melalui koordinasi dan kerjasama dari usaha manusia. </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idx="4294967295"/>
          </p:nvPr>
        </p:nvSpPr>
        <p:spPr>
          <a:xfrm>
            <a:off x="0" y="274638"/>
            <a:ext cx="8229600" cy="708025"/>
          </a:xfrm>
        </p:spPr>
        <p:txBody>
          <a:bodyPr/>
          <a:lstStyle/>
          <a:p>
            <a:r>
              <a:rPr lang="en-US" sz="4000" smtClean="0">
                <a:latin typeface="Papyrus" pitchFamily="66" charset="0"/>
              </a:rPr>
              <a:t>Pentingnya Manajemen :</a:t>
            </a:r>
          </a:p>
        </p:txBody>
      </p:sp>
      <p:sp>
        <p:nvSpPr>
          <p:cNvPr id="74755" name="Rectangle 3"/>
          <p:cNvSpPr>
            <a:spLocks noGrp="1" noChangeArrowheads="1"/>
          </p:cNvSpPr>
          <p:nvPr>
            <p:ph type="body" idx="4294967295"/>
          </p:nvPr>
        </p:nvSpPr>
        <p:spPr>
          <a:xfrm>
            <a:off x="0" y="1143000"/>
            <a:ext cx="7696200" cy="4724400"/>
          </a:xfrm>
        </p:spPr>
        <p:txBody>
          <a:bodyPr/>
          <a:lstStyle/>
          <a:p>
            <a:r>
              <a:rPr lang="en-US" smtClean="0">
                <a:latin typeface="Comic Sans MS" pitchFamily="66" charset="0"/>
              </a:rPr>
              <a:t>Merupakan suatu kekuatan yang mempunyai fungsi sebagai alat pemersatu, penggerak dan pengkoordinir faktor alam, tenaga kerja dan modal.</a:t>
            </a:r>
          </a:p>
          <a:p>
            <a:r>
              <a:rPr lang="en-US" smtClean="0">
                <a:latin typeface="Comic Sans MS" pitchFamily="66" charset="0"/>
              </a:rPr>
              <a:t>Merupakan suatu sistem kerja yang rasional dalam pencapaian tujuan organisasi, sehingga menhasilkan efektivitas dan efisiensi kerja.</a:t>
            </a:r>
          </a:p>
          <a:p>
            <a:pPr>
              <a:buFont typeface="Wingdings" pitchFamily="2" charset="2"/>
              <a:buNone/>
            </a:pPr>
            <a:endParaRPr lang="en-US" smtClean="0">
              <a:latin typeface="Comic Sans MS" pitchFamily="66" charset="0"/>
            </a:endParaRPr>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Grp="1" noChangeArrowheads="1"/>
          </p:cNvSpPr>
          <p:nvPr>
            <p:ph type="body" idx="4294967295"/>
          </p:nvPr>
        </p:nvSpPr>
        <p:spPr>
          <a:xfrm>
            <a:off x="0" y="533400"/>
            <a:ext cx="7696200" cy="4953000"/>
          </a:xfrm>
        </p:spPr>
        <p:txBody>
          <a:bodyPr/>
          <a:lstStyle/>
          <a:p>
            <a:r>
              <a:rPr lang="en-US" smtClean="0">
                <a:latin typeface="Comic Sans MS" pitchFamily="66" charset="0"/>
              </a:rPr>
              <a:t>Mempunyai prinsip yang universal sehingga dapat dipergunakan dalam setiap usaha kerjasama dengan tidak melepaskan keyakinan serta tujuan dari organisasi tersebut.</a:t>
            </a:r>
          </a:p>
          <a:p>
            <a:r>
              <a:rPr lang="en-US" smtClean="0">
                <a:latin typeface="Comic Sans MS" pitchFamily="66" charset="0"/>
              </a:rPr>
              <a:t>Membawa organisasi kepada kedudukan yang lebih tinggi.</a:t>
            </a:r>
          </a:p>
          <a:p>
            <a:r>
              <a:rPr lang="en-US" smtClean="0">
                <a:latin typeface="Comic Sans MS" pitchFamily="66" charset="0"/>
              </a:rPr>
              <a:t>Untuk menangani dengan tepat suatu kegiatan/usaha.</a:t>
            </a:r>
          </a:p>
          <a:p>
            <a:endParaRPr lang="en-US" smtClean="0">
              <a:latin typeface="Comic Sans MS" pitchFamily="66"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sz="4000" smtClean="0">
                <a:latin typeface="Papyrus" pitchFamily="66" charset="0"/>
              </a:rPr>
              <a:t>Fungsi Manajemen :</a:t>
            </a:r>
          </a:p>
        </p:txBody>
      </p:sp>
      <p:sp>
        <p:nvSpPr>
          <p:cNvPr id="76803" name="Rectangle 3"/>
          <p:cNvSpPr>
            <a:spLocks noGrp="1" noChangeArrowheads="1"/>
          </p:cNvSpPr>
          <p:nvPr>
            <p:ph idx="1"/>
          </p:nvPr>
        </p:nvSpPr>
        <p:spPr/>
        <p:txBody>
          <a:bodyPr/>
          <a:lstStyle/>
          <a:p>
            <a:pPr>
              <a:buFont typeface="Wingdings" pitchFamily="2" charset="2"/>
              <a:buNone/>
            </a:pPr>
            <a:r>
              <a:rPr lang="en-US" sz="4000" smtClean="0">
                <a:latin typeface="Comic Sans MS" pitchFamily="66" charset="0"/>
              </a:rPr>
              <a:t>1.Planning/ </a:t>
            </a:r>
            <a:r>
              <a:rPr lang="en-US" altLang="ko-KR" sz="4000" smtClean="0">
                <a:latin typeface="Comic Sans MS" pitchFamily="66" charset="0"/>
                <a:ea typeface="굴림" pitchFamily="34" charset="-127"/>
              </a:rPr>
              <a:t>Perencanaan adalah proses menentukan arah yg akan ditempuh dan kegiatan yg diperlukan untuk mencapai tujuan yg telah ditetapkan.</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idx="4294967295"/>
          </p:nvPr>
        </p:nvSpPr>
        <p:spPr>
          <a:xfrm>
            <a:off x="0" y="274638"/>
            <a:ext cx="8229600" cy="1143000"/>
          </a:xfrm>
        </p:spPr>
        <p:txBody>
          <a:bodyPr/>
          <a:lstStyle/>
          <a:p>
            <a:r>
              <a:rPr lang="en-US" smtClean="0"/>
              <a:t>Kegiatan dalam planning :</a:t>
            </a:r>
          </a:p>
        </p:txBody>
      </p:sp>
      <p:sp>
        <p:nvSpPr>
          <p:cNvPr id="77827" name="Rectangle 3"/>
          <p:cNvSpPr>
            <a:spLocks noGrp="1" noChangeArrowheads="1"/>
          </p:cNvSpPr>
          <p:nvPr>
            <p:ph type="body" idx="4294967295"/>
          </p:nvPr>
        </p:nvSpPr>
        <p:spPr>
          <a:xfrm>
            <a:off x="0" y="1600200"/>
            <a:ext cx="8229600" cy="4530725"/>
          </a:xfrm>
        </p:spPr>
        <p:txBody>
          <a:bodyPr/>
          <a:lstStyle/>
          <a:p>
            <a:pPr marL="609600" indent="-609600">
              <a:lnSpc>
                <a:spcPct val="90000"/>
              </a:lnSpc>
              <a:buFontTx/>
              <a:buAutoNum type="arabicPeriod"/>
            </a:pPr>
            <a:r>
              <a:rPr lang="en-US" smtClean="0"/>
              <a:t>Audit : menentukan keadaan organisasi sekarang.</a:t>
            </a:r>
          </a:p>
          <a:p>
            <a:pPr marL="609600" indent="-609600">
              <a:lnSpc>
                <a:spcPct val="90000"/>
              </a:lnSpc>
              <a:buFontTx/>
              <a:buAutoNum type="arabicPeriod"/>
            </a:pPr>
            <a:r>
              <a:rPr lang="en-US" smtClean="0"/>
              <a:t>Survey lingkungan.</a:t>
            </a:r>
          </a:p>
          <a:p>
            <a:pPr marL="609600" indent="-609600">
              <a:lnSpc>
                <a:spcPct val="90000"/>
              </a:lnSpc>
              <a:buFontTx/>
              <a:buAutoNum type="arabicPeriod"/>
            </a:pPr>
            <a:r>
              <a:rPr lang="en-US" smtClean="0"/>
              <a:t>Menentukan tujuan dan strategi yang akan digunakan.</a:t>
            </a:r>
          </a:p>
          <a:p>
            <a:pPr marL="609600" indent="-609600">
              <a:lnSpc>
                <a:spcPct val="90000"/>
              </a:lnSpc>
              <a:buFontTx/>
              <a:buAutoNum type="arabicPeriod"/>
            </a:pPr>
            <a:r>
              <a:rPr lang="en-US" smtClean="0"/>
              <a:t>Meramalkan keadaan masa mendatang.</a:t>
            </a:r>
          </a:p>
          <a:p>
            <a:pPr marL="609600" indent="-609600">
              <a:lnSpc>
                <a:spcPct val="90000"/>
              </a:lnSpc>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type="body" idx="4294967295"/>
          </p:nvPr>
        </p:nvSpPr>
        <p:spPr>
          <a:xfrm>
            <a:off x="0" y="533400"/>
            <a:ext cx="7696200" cy="4953000"/>
          </a:xfrm>
        </p:spPr>
        <p:txBody>
          <a:bodyPr/>
          <a:lstStyle/>
          <a:p>
            <a:pPr>
              <a:buFont typeface="Wingdings" pitchFamily="2" charset="2"/>
              <a:buNone/>
            </a:pPr>
            <a:r>
              <a:rPr lang="en-US" smtClean="0"/>
              <a:t>5. Menetapkan standar/indikator keberhasilan dalam pencapaian tujuan dan target bisnis.</a:t>
            </a:r>
          </a:p>
          <a:p>
            <a:pPr>
              <a:buFont typeface="Wingdings" pitchFamily="2" charset="2"/>
              <a:buNone/>
            </a:pPr>
            <a:r>
              <a:rPr lang="en-US" smtClean="0"/>
              <a:t>6. Menentukan sumber-sumber daya yang diperlukan</a:t>
            </a:r>
          </a:p>
          <a:p>
            <a:pPr>
              <a:buFont typeface="Wingdings" pitchFamily="2" charset="2"/>
              <a:buNone/>
            </a:pPr>
            <a:r>
              <a:rPr lang="en-US" smtClean="0"/>
              <a:t>7. Berkomunikasi selama proses perencanaan.</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a:xfrm>
            <a:off x="0" y="274638"/>
            <a:ext cx="8229600" cy="1143000"/>
          </a:xfrm>
        </p:spPr>
        <p:txBody>
          <a:bodyPr/>
          <a:lstStyle/>
          <a:p>
            <a:r>
              <a:rPr lang="en-US" smtClean="0">
                <a:latin typeface="Papyrus" pitchFamily="66" charset="0"/>
              </a:rPr>
              <a:t>2. Organizing</a:t>
            </a:r>
          </a:p>
        </p:txBody>
      </p:sp>
      <p:sp>
        <p:nvSpPr>
          <p:cNvPr id="79875" name="Rectangle 3"/>
          <p:cNvSpPr>
            <a:spLocks noGrp="1" noChangeArrowheads="1"/>
          </p:cNvSpPr>
          <p:nvPr>
            <p:ph type="body" idx="4294967295"/>
          </p:nvPr>
        </p:nvSpPr>
        <p:spPr>
          <a:xfrm>
            <a:off x="0" y="1600200"/>
            <a:ext cx="8229600" cy="4530725"/>
          </a:xfrm>
        </p:spPr>
        <p:txBody>
          <a:bodyPr/>
          <a:lstStyle/>
          <a:p>
            <a:pPr>
              <a:buFont typeface="Wingdings" pitchFamily="2" charset="2"/>
              <a:buNone/>
            </a:pPr>
            <a:r>
              <a:rPr lang="en-US" sz="3600" smtClean="0">
                <a:latin typeface="Comic Sans MS" pitchFamily="66" charset="0"/>
              </a:rPr>
              <a:t>Mengelompokkan dan menentukan berbagai kegiatan penting dan memberikan kekuasaan untuk melaksanakan kegiatan tersebut.</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idx="4294967295"/>
          </p:nvPr>
        </p:nvSpPr>
        <p:spPr>
          <a:xfrm>
            <a:off x="0" y="274638"/>
            <a:ext cx="8229600" cy="1143000"/>
          </a:xfrm>
        </p:spPr>
        <p:txBody>
          <a:bodyPr/>
          <a:lstStyle/>
          <a:p>
            <a:r>
              <a:rPr lang="en-US" smtClean="0"/>
              <a:t>Kegiatan dalam organizing</a:t>
            </a:r>
          </a:p>
        </p:txBody>
      </p:sp>
      <p:sp>
        <p:nvSpPr>
          <p:cNvPr id="80899" name="Rectangle 3"/>
          <p:cNvSpPr>
            <a:spLocks noGrp="1" noChangeArrowheads="1"/>
          </p:cNvSpPr>
          <p:nvPr>
            <p:ph type="body" idx="4294967295"/>
          </p:nvPr>
        </p:nvSpPr>
        <p:spPr>
          <a:xfrm>
            <a:off x="0" y="1600200"/>
            <a:ext cx="8229600" cy="4530725"/>
          </a:xfrm>
        </p:spPr>
        <p:txBody>
          <a:bodyPr/>
          <a:lstStyle/>
          <a:p>
            <a:pPr>
              <a:buFont typeface="Wingdings" pitchFamily="2" charset="2"/>
              <a:buNone/>
            </a:pPr>
            <a:r>
              <a:rPr lang="en-US" smtClean="0"/>
              <a:t>1. Mengalokasikan sumber daya, merumuskan dan menetapkan tugas, dan menetapkan prosedur yang diperlukan.</a:t>
            </a:r>
          </a:p>
          <a:p>
            <a:pPr>
              <a:buFont typeface="Wingdings" pitchFamily="2" charset="2"/>
              <a:buNone/>
            </a:pPr>
            <a:r>
              <a:rPr lang="en-US" smtClean="0"/>
              <a:t>2. Menetapkan struktur organisasi yang menunjukkan adanya garis kewenangan dan tanggungjawab.</a:t>
            </a:r>
            <a:r>
              <a:rPr lang="en-US" b="1" smtClean="0"/>
              <a:t> </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3"/>
          <p:cNvSpPr>
            <a:spLocks noGrp="1" noChangeArrowheads="1"/>
          </p:cNvSpPr>
          <p:nvPr>
            <p:ph type="body" idx="4294967295"/>
          </p:nvPr>
        </p:nvSpPr>
        <p:spPr>
          <a:xfrm>
            <a:off x="0" y="304800"/>
            <a:ext cx="7696200" cy="5181600"/>
          </a:xfrm>
        </p:spPr>
        <p:txBody>
          <a:bodyPr/>
          <a:lstStyle/>
          <a:p>
            <a:pPr>
              <a:buFont typeface="Wingdings" pitchFamily="2" charset="2"/>
              <a:buNone/>
            </a:pPr>
            <a:r>
              <a:rPr lang="en-US" sz="4000" smtClean="0">
                <a:latin typeface="Comic Sans MS" pitchFamily="66" charset="0"/>
              </a:rPr>
              <a:t>3. Kegiatan perekrutan, penyeleksian, pelatihan dan pengembangan sumber daya manusia/tenaga kerja.</a:t>
            </a:r>
          </a:p>
          <a:p>
            <a:pPr>
              <a:buFont typeface="Wingdings" pitchFamily="2" charset="2"/>
              <a:buNone/>
            </a:pPr>
            <a:r>
              <a:rPr lang="en-US" sz="4000" smtClean="0">
                <a:latin typeface="Comic Sans MS" pitchFamily="66" charset="0"/>
              </a:rPr>
              <a:t>4. Kegiatan penempatan sumber daya manusia pada posisi yang paling tepat</a:t>
            </a:r>
            <a:r>
              <a:rPr lang="en-US" sz="4000" b="1" smtClean="0">
                <a:latin typeface="Comic Sans MS" pitchFamily="66" charset="0"/>
              </a:rPr>
              <a:t>. </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a:xfrm>
            <a:off x="0" y="274638"/>
            <a:ext cx="8229600" cy="1143000"/>
          </a:xfrm>
        </p:spPr>
        <p:txBody>
          <a:bodyPr/>
          <a:lstStyle/>
          <a:p>
            <a:r>
              <a:rPr lang="en-US" smtClean="0">
                <a:latin typeface="Papyrus" pitchFamily="66" charset="0"/>
              </a:rPr>
              <a:t>STAFFING</a:t>
            </a:r>
          </a:p>
        </p:txBody>
      </p:sp>
      <p:sp>
        <p:nvSpPr>
          <p:cNvPr id="82947" name="Rectangle 3"/>
          <p:cNvSpPr>
            <a:spLocks noGrp="1" noChangeArrowheads="1"/>
          </p:cNvSpPr>
          <p:nvPr>
            <p:ph type="body" idx="4294967295"/>
          </p:nvPr>
        </p:nvSpPr>
        <p:spPr>
          <a:xfrm>
            <a:off x="0" y="1600200"/>
            <a:ext cx="8229600" cy="4530725"/>
          </a:xfrm>
        </p:spPr>
        <p:txBody>
          <a:bodyPr/>
          <a:lstStyle/>
          <a:p>
            <a:pPr>
              <a:buFont typeface="Wingdings" pitchFamily="2" charset="2"/>
              <a:buNone/>
            </a:pPr>
            <a:r>
              <a:rPr lang="en-US" sz="4400" smtClean="0">
                <a:latin typeface="Comic Sans MS" pitchFamily="66" charset="0"/>
              </a:rPr>
              <a:t>Menentukan keperluan sumber daya manusia, penyaringan, pelatihan, dan pengembangan tenaga kerja.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130175"/>
          </a:xfrm>
        </p:spPr>
        <p:txBody>
          <a:bodyPr rtlCol="0">
            <a:normAutofit fontScale="90000"/>
          </a:bodyPr>
          <a:lstStyle/>
          <a:p>
            <a:pPr fontAlgn="auto">
              <a:spcAft>
                <a:spcPts val="0"/>
              </a:spcAft>
              <a:defRPr/>
            </a:pPr>
            <a:endParaRPr lang="id-ID" sz="3400" smtClean="0"/>
          </a:p>
        </p:txBody>
      </p:sp>
      <p:sp>
        <p:nvSpPr>
          <p:cNvPr id="19459" name="Rectangle 3"/>
          <p:cNvSpPr>
            <a:spLocks noGrp="1" noChangeArrowheads="1"/>
          </p:cNvSpPr>
          <p:nvPr>
            <p:ph idx="1"/>
          </p:nvPr>
        </p:nvSpPr>
        <p:spPr>
          <a:xfrm>
            <a:off x="457200" y="476250"/>
            <a:ext cx="8229600" cy="5654675"/>
          </a:xfrm>
        </p:spPr>
        <p:txBody>
          <a:bodyPr/>
          <a:lstStyle/>
          <a:p>
            <a:pPr>
              <a:buFont typeface="Wingdings" pitchFamily="2" charset="2"/>
              <a:buNone/>
            </a:pPr>
            <a:r>
              <a:rPr lang="en-US" smtClean="0"/>
              <a:t>4. Berani mengambil resiko</a:t>
            </a:r>
          </a:p>
          <a:p>
            <a:pPr>
              <a:buFont typeface="Wingdings" pitchFamily="2" charset="2"/>
              <a:buNone/>
            </a:pPr>
            <a:r>
              <a:rPr lang="en-US" smtClean="0"/>
              <a:t>5. Bekerja keras</a:t>
            </a:r>
          </a:p>
          <a:p>
            <a:pPr>
              <a:buFont typeface="Wingdings" pitchFamily="2" charset="2"/>
              <a:buNone/>
            </a:pPr>
            <a:r>
              <a:rPr lang="en-US" smtClean="0"/>
              <a:t>6. Bertanggungjawab</a:t>
            </a:r>
          </a:p>
          <a:p>
            <a:pPr>
              <a:buFont typeface="Wingdings" pitchFamily="2" charset="2"/>
              <a:buNone/>
            </a:pPr>
            <a:r>
              <a:rPr lang="en-US" smtClean="0"/>
              <a:t>7. Memiliki komitmen</a:t>
            </a:r>
          </a:p>
          <a:p>
            <a:pPr>
              <a:buFont typeface="Wingdings" pitchFamily="2" charset="2"/>
              <a:buNone/>
            </a:pPr>
            <a:r>
              <a:rPr lang="en-US" smtClean="0"/>
              <a:t>8. Mengembangkan hubungan baik dengan berbagai pihak</a:t>
            </a:r>
          </a:p>
          <a:p>
            <a:pPr>
              <a:buFont typeface="Wingdings" pitchFamily="2" charset="2"/>
              <a:buNone/>
            </a:pPr>
            <a:endParaRPr lang="en-US" smtClean="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0" y="274638"/>
            <a:ext cx="8229600" cy="1143000"/>
          </a:xfrm>
        </p:spPr>
        <p:txBody>
          <a:bodyPr/>
          <a:lstStyle/>
          <a:p>
            <a:r>
              <a:rPr lang="en-US" smtClean="0">
                <a:latin typeface="Papyrus" pitchFamily="66" charset="0"/>
              </a:rPr>
              <a:t>Kegiatan dalam Staffing :</a:t>
            </a:r>
          </a:p>
        </p:txBody>
      </p:sp>
      <p:sp>
        <p:nvSpPr>
          <p:cNvPr id="83971" name="Rectangle 3"/>
          <p:cNvSpPr>
            <a:spLocks noGrp="1" noChangeArrowheads="1"/>
          </p:cNvSpPr>
          <p:nvPr>
            <p:ph type="body" idx="4294967295"/>
          </p:nvPr>
        </p:nvSpPr>
        <p:spPr>
          <a:xfrm>
            <a:off x="0" y="1600200"/>
            <a:ext cx="8229600" cy="4530725"/>
          </a:xfrm>
        </p:spPr>
        <p:txBody>
          <a:bodyPr/>
          <a:lstStyle/>
          <a:p>
            <a:pPr marL="609600" indent="-609600">
              <a:buFontTx/>
              <a:buAutoNum type="arabicPeriod"/>
            </a:pPr>
            <a:r>
              <a:rPr lang="en-US" sz="4400" smtClean="0">
                <a:latin typeface="Comic Sans MS" pitchFamily="66" charset="0"/>
              </a:rPr>
              <a:t>Menentukan kebutuhan pegawai.</a:t>
            </a:r>
          </a:p>
          <a:p>
            <a:pPr marL="609600" indent="-609600">
              <a:buFontTx/>
              <a:buAutoNum type="arabicPeriod"/>
            </a:pPr>
            <a:r>
              <a:rPr lang="en-US" sz="4400" smtClean="0">
                <a:latin typeface="Comic Sans MS" pitchFamily="66" charset="0"/>
              </a:rPr>
              <a:t>Melatih dan mengembangkan kemampuan pegawai.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a:xfrm>
            <a:off x="0" y="274638"/>
            <a:ext cx="8229600" cy="1143000"/>
          </a:xfrm>
        </p:spPr>
        <p:txBody>
          <a:bodyPr/>
          <a:lstStyle/>
          <a:p>
            <a:r>
              <a:rPr lang="en-US" smtClean="0">
                <a:latin typeface="Papyrus" pitchFamily="66" charset="0"/>
              </a:rPr>
              <a:t>MOTIVATING</a:t>
            </a:r>
          </a:p>
        </p:txBody>
      </p:sp>
      <p:sp>
        <p:nvSpPr>
          <p:cNvPr id="84995" name="Rectangle 3"/>
          <p:cNvSpPr>
            <a:spLocks noGrp="1" noChangeArrowheads="1"/>
          </p:cNvSpPr>
          <p:nvPr>
            <p:ph type="body" idx="4294967295"/>
          </p:nvPr>
        </p:nvSpPr>
        <p:spPr>
          <a:xfrm>
            <a:off x="0" y="1600200"/>
            <a:ext cx="8229600" cy="4530725"/>
          </a:xfrm>
        </p:spPr>
        <p:txBody>
          <a:bodyPr/>
          <a:lstStyle/>
          <a:p>
            <a:pPr>
              <a:buFont typeface="Wingdings" pitchFamily="2" charset="2"/>
              <a:buNone/>
            </a:pPr>
            <a:r>
              <a:rPr lang="en-US" sz="4400" smtClean="0">
                <a:latin typeface="Comic Sans MS" pitchFamily="66" charset="0"/>
              </a:rPr>
              <a:t>Mengarahkan atau menyalurkan perilaku manusia kearah tujua yang ingin dicapai.</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0" y="274638"/>
            <a:ext cx="8229600" cy="1143000"/>
          </a:xfrm>
        </p:spPr>
        <p:txBody>
          <a:bodyPr/>
          <a:lstStyle/>
          <a:p>
            <a:r>
              <a:rPr lang="en-US" smtClean="0">
                <a:latin typeface="Papyrus" pitchFamily="66" charset="0"/>
              </a:rPr>
              <a:t>Kegiatan dalam Motivating :</a:t>
            </a:r>
          </a:p>
        </p:txBody>
      </p:sp>
      <p:sp>
        <p:nvSpPr>
          <p:cNvPr id="86019" name="Rectangle 3"/>
          <p:cNvSpPr>
            <a:spLocks noGrp="1" noChangeArrowheads="1"/>
          </p:cNvSpPr>
          <p:nvPr>
            <p:ph type="body" idx="4294967295"/>
          </p:nvPr>
        </p:nvSpPr>
        <p:spPr>
          <a:xfrm>
            <a:off x="0" y="1600200"/>
            <a:ext cx="8229600" cy="4530725"/>
          </a:xfrm>
        </p:spPr>
        <p:txBody>
          <a:bodyPr/>
          <a:lstStyle/>
          <a:p>
            <a:pPr>
              <a:buFont typeface="Wingdings" pitchFamily="2" charset="2"/>
              <a:buNone/>
            </a:pPr>
            <a:r>
              <a:rPr lang="en-US" smtClean="0">
                <a:latin typeface="Comic Sans MS" pitchFamily="66" charset="0"/>
              </a:rPr>
              <a:t>1. Memberikan tugas dan penjelasan rutin mengenai pekerjaan.</a:t>
            </a:r>
          </a:p>
          <a:p>
            <a:pPr>
              <a:buFont typeface="Wingdings" pitchFamily="2" charset="2"/>
              <a:buNone/>
            </a:pPr>
            <a:r>
              <a:rPr lang="en-US" smtClean="0">
                <a:latin typeface="Comic Sans MS" pitchFamily="66" charset="0"/>
              </a:rPr>
              <a:t>2.Pemberian motivasi kepada tenaga kerja agar dapat bekerja secara efektif dan efisien dalam pencapaian tujuan</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3"/>
          <p:cNvSpPr>
            <a:spLocks noGrp="1" noChangeArrowheads="1"/>
          </p:cNvSpPr>
          <p:nvPr>
            <p:ph type="body" idx="4294967295"/>
          </p:nvPr>
        </p:nvSpPr>
        <p:spPr>
          <a:xfrm>
            <a:off x="0" y="533400"/>
            <a:ext cx="7696200" cy="4953000"/>
          </a:xfrm>
        </p:spPr>
        <p:txBody>
          <a:bodyPr/>
          <a:lstStyle/>
          <a:p>
            <a:pPr>
              <a:buFont typeface="Wingdings" pitchFamily="2" charset="2"/>
              <a:buNone/>
            </a:pPr>
            <a:r>
              <a:rPr lang="en-US" smtClean="0"/>
              <a:t>3. Menjelaskan kebijakan yang ditetapkan.</a:t>
            </a:r>
          </a:p>
          <a:p>
            <a:pPr>
              <a:buFont typeface="Wingdings" pitchFamily="2" charset="2"/>
              <a:buNone/>
            </a:pPr>
            <a:r>
              <a:rPr lang="en-US" smtClean="0"/>
              <a:t>4. Pemberian bonus dalam meningkatkan motivasi.</a:t>
            </a:r>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a:xfrm>
            <a:off x="0" y="274638"/>
            <a:ext cx="8229600" cy="1143000"/>
          </a:xfrm>
        </p:spPr>
        <p:txBody>
          <a:bodyPr/>
          <a:lstStyle/>
          <a:p>
            <a:r>
              <a:rPr lang="en-US" smtClean="0"/>
              <a:t>CONTROLLING</a:t>
            </a:r>
          </a:p>
        </p:txBody>
      </p:sp>
      <p:sp>
        <p:nvSpPr>
          <p:cNvPr id="88067" name="Rectangle 3"/>
          <p:cNvSpPr>
            <a:spLocks noGrp="1" noChangeArrowheads="1"/>
          </p:cNvSpPr>
          <p:nvPr>
            <p:ph type="body" idx="4294967295"/>
          </p:nvPr>
        </p:nvSpPr>
        <p:spPr>
          <a:xfrm>
            <a:off x="0" y="1600200"/>
            <a:ext cx="8229600" cy="4530725"/>
          </a:xfrm>
        </p:spPr>
        <p:txBody>
          <a:bodyPr/>
          <a:lstStyle/>
          <a:p>
            <a:pPr>
              <a:lnSpc>
                <a:spcPct val="90000"/>
              </a:lnSpc>
              <a:buFont typeface="Wingdings" pitchFamily="2" charset="2"/>
              <a:buNone/>
            </a:pPr>
            <a:r>
              <a:rPr lang="en-US" smtClean="0"/>
              <a:t>proses yang dilakukan untuk memastikan seluruh rangkaian kegiatan yang telah direncanakan dan diorganisasikan dapat berjalan sesuai dengan target yang diharapkan sekalipun berbagai perubahan terjadi dalam lingkungan dunia bisnis yang dihadapi</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idx="4294967295"/>
          </p:nvPr>
        </p:nvSpPr>
        <p:spPr>
          <a:xfrm>
            <a:off x="0" y="274638"/>
            <a:ext cx="8229600" cy="1143000"/>
          </a:xfrm>
        </p:spPr>
        <p:txBody>
          <a:bodyPr/>
          <a:lstStyle/>
          <a:p>
            <a:r>
              <a:rPr lang="en-US" smtClean="0">
                <a:latin typeface="Papyrus" pitchFamily="66" charset="0"/>
              </a:rPr>
              <a:t>Kegiatan dalam Controlling :</a:t>
            </a:r>
          </a:p>
        </p:txBody>
      </p:sp>
      <p:sp>
        <p:nvSpPr>
          <p:cNvPr id="89091" name="Rectangle 3"/>
          <p:cNvSpPr>
            <a:spLocks noGrp="1" noChangeArrowheads="1"/>
          </p:cNvSpPr>
          <p:nvPr>
            <p:ph type="body" idx="4294967295"/>
          </p:nvPr>
        </p:nvSpPr>
        <p:spPr>
          <a:xfrm>
            <a:off x="0" y="1600200"/>
            <a:ext cx="8229600" cy="4530725"/>
          </a:xfrm>
        </p:spPr>
        <p:txBody>
          <a:bodyPr/>
          <a:lstStyle/>
          <a:p>
            <a:pPr marL="609600" indent="-609600">
              <a:buFontTx/>
              <a:buAutoNum type="arabicPeriod"/>
            </a:pPr>
            <a:r>
              <a:rPr lang="en-US" smtClean="0">
                <a:latin typeface="Comic Sans MS" pitchFamily="66" charset="0"/>
              </a:rPr>
              <a:t>Mengevaluasi keberhasilan dalam pencapaian tujuan dan target bisnis sesuai dengan indikator yang telah ditetapkan.</a:t>
            </a:r>
          </a:p>
          <a:p>
            <a:pPr marL="609600" indent="-609600">
              <a:buFontTx/>
              <a:buAutoNum type="arabicPeriod"/>
            </a:pPr>
            <a:r>
              <a:rPr lang="en-US" smtClean="0">
                <a:latin typeface="Comic Sans MS" pitchFamily="66" charset="0"/>
              </a:rPr>
              <a:t>Mengambil langkah klarifikasi dan koreksi atas penyimpangan yang mungkin ditemukan.</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3"/>
          <p:cNvSpPr>
            <a:spLocks noGrp="1" noChangeArrowheads="1"/>
          </p:cNvSpPr>
          <p:nvPr>
            <p:ph type="body" idx="4294967295"/>
          </p:nvPr>
        </p:nvSpPr>
        <p:spPr>
          <a:xfrm>
            <a:off x="0" y="533400"/>
            <a:ext cx="7696200" cy="4953000"/>
          </a:xfrm>
        </p:spPr>
        <p:txBody>
          <a:bodyPr/>
          <a:lstStyle/>
          <a:p>
            <a:pPr>
              <a:buFont typeface="Wingdings" pitchFamily="2" charset="2"/>
              <a:buNone/>
            </a:pPr>
            <a:r>
              <a:rPr lang="en-US" smtClean="0">
                <a:latin typeface="Comic Sans MS" pitchFamily="66" charset="0"/>
              </a:rPr>
              <a:t>3. Melakukan berbagai alternatif solusi atas berbagai masalah yang terkait dengan pencapaian tujuan dan target bisnis .</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smtClean="0"/>
              <a:t>JENIS &amp; BENTUK ORGANISASI</a:t>
            </a:r>
          </a:p>
        </p:txBody>
      </p:sp>
      <p:sp>
        <p:nvSpPr>
          <p:cNvPr id="91139" name="Rectangle 3"/>
          <p:cNvSpPr>
            <a:spLocks noGrp="1" noChangeArrowheads="1"/>
          </p:cNvSpPr>
          <p:nvPr>
            <p:ph idx="1"/>
          </p:nvPr>
        </p:nvSpPr>
        <p:spPr/>
        <p:txBody>
          <a:bodyPr/>
          <a:lstStyle/>
          <a:p>
            <a:pPr marL="609600" indent="-609600">
              <a:buFont typeface="Wingdings" pitchFamily="2" charset="2"/>
              <a:buAutoNum type="arabicPeriod"/>
            </a:pPr>
            <a:r>
              <a:rPr lang="en-US" sz="4400" smtClean="0">
                <a:latin typeface="Comic Sans MS" pitchFamily="66" charset="0"/>
              </a:rPr>
              <a:t>Berdasarkan jumlah pimpinan :</a:t>
            </a:r>
          </a:p>
          <a:p>
            <a:pPr marL="609600" indent="-609600">
              <a:buFont typeface="Wingdings" pitchFamily="2" charset="2"/>
              <a:buNone/>
            </a:pPr>
            <a:r>
              <a:rPr lang="en-US" altLang="ko-KR" smtClean="0">
                <a:latin typeface="Comic Sans MS" pitchFamily="66" charset="0"/>
                <a:ea typeface="굴림" pitchFamily="34" charset="-127"/>
              </a:rPr>
              <a:t>a.   Pimpinan puncak satu orang contoh perusahaan perseorangan.</a:t>
            </a:r>
          </a:p>
          <a:p>
            <a:pPr marL="609600" indent="-609600">
              <a:buFont typeface="Wingdings" pitchFamily="2" charset="2"/>
              <a:buNone/>
            </a:pPr>
            <a:r>
              <a:rPr lang="en-US" altLang="ko-KR" smtClean="0">
                <a:latin typeface="Comic Sans MS" pitchFamily="66" charset="0"/>
                <a:ea typeface="굴림" pitchFamily="34" charset="-127"/>
              </a:rPr>
              <a:t>b.  Pimpinan puncak lebih dari satu orang atau dewan misalnya perseroan terbatas atau Firma</a:t>
            </a:r>
            <a:r>
              <a:rPr lang="en-US" smtClean="0"/>
              <a:t> </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sz="3400" smtClean="0"/>
              <a:t>2. Berdasarkan hubungan wewenang:</a:t>
            </a:r>
          </a:p>
        </p:txBody>
      </p:sp>
      <p:sp>
        <p:nvSpPr>
          <p:cNvPr id="92163" name="Rectangle 3"/>
          <p:cNvSpPr>
            <a:spLocks noGrp="1" noChangeArrowheads="1"/>
          </p:cNvSpPr>
          <p:nvPr>
            <p:ph idx="1"/>
          </p:nvPr>
        </p:nvSpPr>
        <p:spPr/>
        <p:txBody>
          <a:bodyPr/>
          <a:lstStyle/>
          <a:p>
            <a:pPr>
              <a:buFont typeface="Wingdings" pitchFamily="2" charset="2"/>
              <a:buNone/>
            </a:pPr>
            <a:r>
              <a:rPr lang="en-US" sz="4400" smtClean="0">
                <a:latin typeface="Comic Sans MS" pitchFamily="66" charset="0"/>
              </a:rPr>
              <a:t>a. Line Organization</a:t>
            </a:r>
          </a:p>
          <a:p>
            <a:pPr>
              <a:buFont typeface="Wingdings" pitchFamily="2" charset="2"/>
              <a:buNone/>
            </a:pPr>
            <a:r>
              <a:rPr lang="en-US" smtClean="0">
                <a:latin typeface="Comic Sans MS" pitchFamily="66" charset="0"/>
              </a:rPr>
              <a:t>Tugas perencanaan, pengendalian berada di satu orang, </a:t>
            </a:r>
            <a:r>
              <a:rPr lang="en-US" i="1" smtClean="0">
                <a:latin typeface="Comic Sans MS" pitchFamily="66" charset="0"/>
              </a:rPr>
              <a:t>line authority</a:t>
            </a:r>
            <a:r>
              <a:rPr lang="en-US" smtClean="0">
                <a:latin typeface="Comic Sans MS" pitchFamily="66" charset="0"/>
              </a:rPr>
              <a:t> langsung dari pimpinan kpd bawahan</a:t>
            </a:r>
          </a:p>
          <a:p>
            <a:pPr>
              <a:buFont typeface="Wingdings" pitchFamily="2" charset="2"/>
              <a:buNone/>
            </a:pPr>
            <a:endParaRPr lang="en-US" smtClean="0">
              <a:latin typeface="Comic Sans MS" pitchFamily="66" charset="0"/>
            </a:endParaRPr>
          </a:p>
          <a:p>
            <a:pPr>
              <a:buFont typeface="Wingdings" pitchFamily="2" charset="2"/>
              <a:buNone/>
            </a:pPr>
            <a:endParaRPr lang="en-US" smtClean="0">
              <a:latin typeface="Comic Sans MS" pitchFamily="66" charset="0"/>
            </a:endParaRPr>
          </a:p>
        </p:txBody>
      </p:sp>
      <p:grpSp>
        <p:nvGrpSpPr>
          <p:cNvPr id="92164" name="Group 19"/>
          <p:cNvGrpSpPr>
            <a:grpSpLocks/>
          </p:cNvGrpSpPr>
          <p:nvPr/>
        </p:nvGrpSpPr>
        <p:grpSpPr bwMode="auto">
          <a:xfrm>
            <a:off x="1371600" y="3962400"/>
            <a:ext cx="6553200" cy="2209800"/>
            <a:chOff x="864" y="2541"/>
            <a:chExt cx="4128" cy="1248"/>
          </a:xfrm>
        </p:grpSpPr>
        <p:sp>
          <p:nvSpPr>
            <p:cNvPr id="92165" name="Text Box 10"/>
            <p:cNvSpPr txBox="1">
              <a:spLocks noChangeArrowheads="1"/>
            </p:cNvSpPr>
            <p:nvPr/>
          </p:nvSpPr>
          <p:spPr bwMode="auto">
            <a:xfrm>
              <a:off x="1584" y="3552"/>
              <a:ext cx="1296" cy="237"/>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endParaRPr lang="id-ID" sz="3200"/>
            </a:p>
          </p:txBody>
        </p:sp>
        <p:sp>
          <p:nvSpPr>
            <p:cNvPr id="92166" name="Text Box 4"/>
            <p:cNvSpPr txBox="1">
              <a:spLocks noChangeArrowheads="1"/>
            </p:cNvSpPr>
            <p:nvPr/>
          </p:nvSpPr>
          <p:spPr bwMode="auto">
            <a:xfrm>
              <a:off x="2208" y="2541"/>
              <a:ext cx="1728" cy="330"/>
            </a:xfrm>
            <a:prstGeom prst="rect">
              <a:avLst/>
            </a:prstGeom>
            <a:solidFill>
              <a:srgbClr val="FFFF00"/>
            </a:solidFill>
            <a:ln w="9525">
              <a:solidFill>
                <a:schemeClr val="tx1"/>
              </a:solidFill>
              <a:miter lim="800000"/>
              <a:headEnd/>
              <a:tailEnd/>
            </a:ln>
          </p:spPr>
          <p:txBody>
            <a:bodyPr>
              <a:spAutoFit/>
            </a:bodyPr>
            <a:lstStyle/>
            <a:p>
              <a:pPr algn="ctr">
                <a:spcBef>
                  <a:spcPct val="50000"/>
                </a:spcBef>
              </a:pPr>
              <a:r>
                <a:rPr lang="en-US" sz="3200">
                  <a:solidFill>
                    <a:srgbClr val="000000"/>
                  </a:solidFill>
                </a:rPr>
                <a:t>PIMPINAN</a:t>
              </a:r>
            </a:p>
          </p:txBody>
        </p:sp>
        <p:sp>
          <p:nvSpPr>
            <p:cNvPr id="92167" name="Text Box 5"/>
            <p:cNvSpPr txBox="1">
              <a:spLocks noChangeArrowheads="1"/>
            </p:cNvSpPr>
            <p:nvPr/>
          </p:nvSpPr>
          <p:spPr bwMode="auto">
            <a:xfrm>
              <a:off x="864" y="2979"/>
              <a:ext cx="1824" cy="330"/>
            </a:xfrm>
            <a:prstGeom prst="rect">
              <a:avLst/>
            </a:prstGeom>
            <a:solidFill>
              <a:schemeClr val="hlink"/>
            </a:solidFill>
            <a:ln w="9525">
              <a:solidFill>
                <a:schemeClr val="tx1"/>
              </a:solidFill>
              <a:miter lim="800000"/>
              <a:headEnd/>
              <a:tailEnd/>
            </a:ln>
          </p:spPr>
          <p:txBody>
            <a:bodyPr>
              <a:spAutoFit/>
            </a:bodyPr>
            <a:lstStyle/>
            <a:p>
              <a:pPr algn="ctr">
                <a:spcBef>
                  <a:spcPct val="50000"/>
                </a:spcBef>
              </a:pPr>
              <a:r>
                <a:rPr lang="en-US" sz="3200">
                  <a:solidFill>
                    <a:srgbClr val="000000"/>
                  </a:solidFill>
                </a:rPr>
                <a:t>SUPERVISOR</a:t>
              </a:r>
            </a:p>
          </p:txBody>
        </p:sp>
        <p:sp>
          <p:nvSpPr>
            <p:cNvPr id="92168" name="Text Box 6"/>
            <p:cNvSpPr txBox="1">
              <a:spLocks noChangeArrowheads="1"/>
            </p:cNvSpPr>
            <p:nvPr/>
          </p:nvSpPr>
          <p:spPr bwMode="auto">
            <a:xfrm>
              <a:off x="3168" y="2976"/>
              <a:ext cx="1824" cy="330"/>
            </a:xfrm>
            <a:prstGeom prst="rect">
              <a:avLst/>
            </a:prstGeom>
            <a:solidFill>
              <a:schemeClr val="hlink"/>
            </a:solidFill>
            <a:ln w="9525">
              <a:solidFill>
                <a:schemeClr val="tx1"/>
              </a:solidFill>
              <a:miter lim="800000"/>
              <a:headEnd/>
              <a:tailEnd/>
            </a:ln>
          </p:spPr>
          <p:txBody>
            <a:bodyPr>
              <a:spAutoFit/>
            </a:bodyPr>
            <a:lstStyle/>
            <a:p>
              <a:pPr algn="ctr">
                <a:spcBef>
                  <a:spcPct val="50000"/>
                </a:spcBef>
              </a:pPr>
              <a:r>
                <a:rPr lang="en-US" sz="3200">
                  <a:solidFill>
                    <a:srgbClr val="000000"/>
                  </a:solidFill>
                </a:rPr>
                <a:t>SUPERVISOR</a:t>
              </a:r>
            </a:p>
          </p:txBody>
        </p:sp>
        <p:sp>
          <p:nvSpPr>
            <p:cNvPr id="92169" name="Text Box 9"/>
            <p:cNvSpPr txBox="1">
              <a:spLocks noChangeArrowheads="1"/>
            </p:cNvSpPr>
            <p:nvPr/>
          </p:nvSpPr>
          <p:spPr bwMode="auto">
            <a:xfrm>
              <a:off x="1488" y="3456"/>
              <a:ext cx="1296" cy="237"/>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endParaRPr lang="id-ID" sz="3200"/>
            </a:p>
          </p:txBody>
        </p:sp>
        <p:sp>
          <p:nvSpPr>
            <p:cNvPr id="92170" name="Text Box 7"/>
            <p:cNvSpPr txBox="1">
              <a:spLocks noChangeArrowheads="1"/>
            </p:cNvSpPr>
            <p:nvPr/>
          </p:nvSpPr>
          <p:spPr bwMode="auto">
            <a:xfrm>
              <a:off x="1392" y="3363"/>
              <a:ext cx="1296" cy="237"/>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3200"/>
                <a:t>PEKERJA</a:t>
              </a:r>
            </a:p>
          </p:txBody>
        </p:sp>
        <p:sp>
          <p:nvSpPr>
            <p:cNvPr id="92171" name="Text Box 11"/>
            <p:cNvSpPr txBox="1">
              <a:spLocks noChangeArrowheads="1"/>
            </p:cNvSpPr>
            <p:nvPr/>
          </p:nvSpPr>
          <p:spPr bwMode="auto">
            <a:xfrm>
              <a:off x="3360" y="3549"/>
              <a:ext cx="1296" cy="237"/>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endParaRPr lang="id-ID" sz="3200"/>
            </a:p>
          </p:txBody>
        </p:sp>
        <p:sp>
          <p:nvSpPr>
            <p:cNvPr id="92172" name="Text Box 12"/>
            <p:cNvSpPr txBox="1">
              <a:spLocks noChangeArrowheads="1"/>
            </p:cNvSpPr>
            <p:nvPr/>
          </p:nvSpPr>
          <p:spPr bwMode="auto">
            <a:xfrm>
              <a:off x="3264" y="3453"/>
              <a:ext cx="1296" cy="237"/>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endParaRPr lang="id-ID" sz="3200"/>
            </a:p>
          </p:txBody>
        </p:sp>
        <p:sp>
          <p:nvSpPr>
            <p:cNvPr id="92173" name="Text Box 13"/>
            <p:cNvSpPr txBox="1">
              <a:spLocks noChangeArrowheads="1"/>
            </p:cNvSpPr>
            <p:nvPr/>
          </p:nvSpPr>
          <p:spPr bwMode="auto">
            <a:xfrm>
              <a:off x="3168" y="3360"/>
              <a:ext cx="1296" cy="237"/>
            </a:xfrm>
            <a:prstGeom prst="rect">
              <a:avLst/>
            </a:prstGeom>
            <a:solidFill>
              <a:schemeClr val="accent1"/>
            </a:solidFill>
            <a:ln w="9525">
              <a:solidFill>
                <a:schemeClr val="tx1"/>
              </a:solidFill>
              <a:miter lim="800000"/>
              <a:headEnd/>
              <a:tailEnd/>
            </a:ln>
          </p:spPr>
          <p:txBody>
            <a:bodyPr>
              <a:spAutoFit/>
            </a:bodyPr>
            <a:lstStyle/>
            <a:p>
              <a:pPr algn="ctr">
                <a:spcBef>
                  <a:spcPct val="50000"/>
                </a:spcBef>
              </a:pPr>
              <a:r>
                <a:rPr lang="en-US" sz="3200"/>
                <a:t>PEKERJA</a:t>
              </a:r>
            </a:p>
          </p:txBody>
        </p:sp>
        <p:sp>
          <p:nvSpPr>
            <p:cNvPr id="92174" name="Freeform 15"/>
            <p:cNvSpPr>
              <a:spLocks/>
            </p:cNvSpPr>
            <p:nvPr/>
          </p:nvSpPr>
          <p:spPr bwMode="auto">
            <a:xfrm>
              <a:off x="2016" y="2784"/>
              <a:ext cx="864" cy="192"/>
            </a:xfrm>
            <a:custGeom>
              <a:avLst/>
              <a:gdLst>
                <a:gd name="T0" fmla="*/ 864 w 864"/>
                <a:gd name="T1" fmla="*/ 0 h 192"/>
                <a:gd name="T2" fmla="*/ 864 w 864"/>
                <a:gd name="T3" fmla="*/ 96 h 192"/>
                <a:gd name="T4" fmla="*/ 0 w 864"/>
                <a:gd name="T5" fmla="*/ 96 h 192"/>
                <a:gd name="T6" fmla="*/ 0 w 864"/>
                <a:gd name="T7" fmla="*/ 192 h 192"/>
                <a:gd name="T8" fmla="*/ 0 60000 65536"/>
                <a:gd name="T9" fmla="*/ 0 60000 65536"/>
                <a:gd name="T10" fmla="*/ 0 60000 65536"/>
                <a:gd name="T11" fmla="*/ 0 60000 65536"/>
                <a:gd name="T12" fmla="*/ 0 w 864"/>
                <a:gd name="T13" fmla="*/ 0 h 192"/>
                <a:gd name="T14" fmla="*/ 864 w 864"/>
                <a:gd name="T15" fmla="*/ 192 h 192"/>
              </a:gdLst>
              <a:ahLst/>
              <a:cxnLst>
                <a:cxn ang="T8">
                  <a:pos x="T0" y="T1"/>
                </a:cxn>
                <a:cxn ang="T9">
                  <a:pos x="T2" y="T3"/>
                </a:cxn>
                <a:cxn ang="T10">
                  <a:pos x="T4" y="T5"/>
                </a:cxn>
                <a:cxn ang="T11">
                  <a:pos x="T6" y="T7"/>
                </a:cxn>
              </a:cxnLst>
              <a:rect l="T12" t="T13" r="T14" b="T15"/>
              <a:pathLst>
                <a:path w="864" h="192">
                  <a:moveTo>
                    <a:pt x="864" y="0"/>
                  </a:moveTo>
                  <a:lnTo>
                    <a:pt x="864" y="96"/>
                  </a:lnTo>
                  <a:lnTo>
                    <a:pt x="0" y="96"/>
                  </a:lnTo>
                  <a:lnTo>
                    <a:pt x="0" y="192"/>
                  </a:lnTo>
                </a:path>
              </a:pathLst>
            </a:custGeom>
            <a:noFill/>
            <a:ln w="28575">
              <a:solidFill>
                <a:schemeClr val="tx1"/>
              </a:solidFill>
              <a:round/>
              <a:headEnd/>
              <a:tailEnd/>
            </a:ln>
          </p:spPr>
          <p:txBody>
            <a:bodyPr/>
            <a:lstStyle/>
            <a:p>
              <a:endParaRPr lang="en-US"/>
            </a:p>
          </p:txBody>
        </p:sp>
        <p:sp>
          <p:nvSpPr>
            <p:cNvPr id="92175" name="Freeform 16"/>
            <p:cNvSpPr>
              <a:spLocks/>
            </p:cNvSpPr>
            <p:nvPr/>
          </p:nvSpPr>
          <p:spPr bwMode="auto">
            <a:xfrm>
              <a:off x="2880" y="2880"/>
              <a:ext cx="960" cy="96"/>
            </a:xfrm>
            <a:custGeom>
              <a:avLst/>
              <a:gdLst>
                <a:gd name="T0" fmla="*/ 0 w 960"/>
                <a:gd name="T1" fmla="*/ 0 h 96"/>
                <a:gd name="T2" fmla="*/ 960 w 960"/>
                <a:gd name="T3" fmla="*/ 0 h 96"/>
                <a:gd name="T4" fmla="*/ 960 w 960"/>
                <a:gd name="T5" fmla="*/ 96 h 96"/>
                <a:gd name="T6" fmla="*/ 0 60000 65536"/>
                <a:gd name="T7" fmla="*/ 0 60000 65536"/>
                <a:gd name="T8" fmla="*/ 0 60000 65536"/>
                <a:gd name="T9" fmla="*/ 0 w 960"/>
                <a:gd name="T10" fmla="*/ 0 h 96"/>
                <a:gd name="T11" fmla="*/ 960 w 960"/>
                <a:gd name="T12" fmla="*/ 96 h 96"/>
              </a:gdLst>
              <a:ahLst/>
              <a:cxnLst>
                <a:cxn ang="T6">
                  <a:pos x="T0" y="T1"/>
                </a:cxn>
                <a:cxn ang="T7">
                  <a:pos x="T2" y="T3"/>
                </a:cxn>
                <a:cxn ang="T8">
                  <a:pos x="T4" y="T5"/>
                </a:cxn>
              </a:cxnLst>
              <a:rect l="T9" t="T10" r="T11" b="T12"/>
              <a:pathLst>
                <a:path w="960" h="96">
                  <a:moveTo>
                    <a:pt x="0" y="0"/>
                  </a:moveTo>
                  <a:lnTo>
                    <a:pt x="960" y="0"/>
                  </a:lnTo>
                  <a:lnTo>
                    <a:pt x="960" y="96"/>
                  </a:lnTo>
                </a:path>
              </a:pathLst>
            </a:custGeom>
            <a:noFill/>
            <a:ln w="28575">
              <a:solidFill>
                <a:schemeClr val="tx1"/>
              </a:solidFill>
              <a:round/>
              <a:headEnd/>
              <a:tailEnd/>
            </a:ln>
          </p:spPr>
          <p:txBody>
            <a:bodyPr/>
            <a:lstStyle/>
            <a:p>
              <a:endParaRPr lang="en-US"/>
            </a:p>
          </p:txBody>
        </p:sp>
        <p:sp>
          <p:nvSpPr>
            <p:cNvPr id="92176" name="Line 17"/>
            <p:cNvSpPr>
              <a:spLocks noChangeShapeType="1"/>
            </p:cNvSpPr>
            <p:nvPr/>
          </p:nvSpPr>
          <p:spPr bwMode="auto">
            <a:xfrm>
              <a:off x="2016" y="3216"/>
              <a:ext cx="0" cy="144"/>
            </a:xfrm>
            <a:prstGeom prst="line">
              <a:avLst/>
            </a:prstGeom>
            <a:noFill/>
            <a:ln w="28575">
              <a:solidFill>
                <a:schemeClr val="tx1"/>
              </a:solidFill>
              <a:round/>
              <a:headEnd/>
              <a:tailEnd/>
            </a:ln>
          </p:spPr>
          <p:txBody>
            <a:bodyPr/>
            <a:lstStyle/>
            <a:p>
              <a:endParaRPr lang="en-US"/>
            </a:p>
          </p:txBody>
        </p:sp>
        <p:sp>
          <p:nvSpPr>
            <p:cNvPr id="92177" name="Line 18"/>
            <p:cNvSpPr>
              <a:spLocks noChangeShapeType="1"/>
            </p:cNvSpPr>
            <p:nvPr/>
          </p:nvSpPr>
          <p:spPr bwMode="auto">
            <a:xfrm>
              <a:off x="3840" y="3216"/>
              <a:ext cx="0" cy="144"/>
            </a:xfrm>
            <a:prstGeom prst="line">
              <a:avLst/>
            </a:prstGeom>
            <a:noFill/>
            <a:ln w="28575">
              <a:solidFill>
                <a:schemeClr val="tx1"/>
              </a:solidFill>
              <a:round/>
              <a:headEnd/>
              <a:tailEnd/>
            </a:ln>
          </p:spPr>
          <p:txBody>
            <a:bodyPr/>
            <a:lstStyle/>
            <a:p>
              <a:endParaRPr lang="en-US"/>
            </a:p>
          </p:txBody>
        </p:sp>
      </p:gr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rrowheads="1"/>
          </p:cNvSpPr>
          <p:nvPr>
            <p:ph type="title" idx="4294967295"/>
          </p:nvPr>
        </p:nvSpPr>
        <p:spPr>
          <a:xfrm>
            <a:off x="0" y="274638"/>
            <a:ext cx="8229600" cy="1143000"/>
          </a:xfrm>
        </p:spPr>
        <p:txBody>
          <a:bodyPr/>
          <a:lstStyle/>
          <a:p>
            <a:r>
              <a:rPr lang="en-US" smtClean="0"/>
              <a:t>Ciri </a:t>
            </a:r>
            <a:r>
              <a:rPr lang="en-US" i="1" smtClean="0"/>
              <a:t>line organization</a:t>
            </a:r>
            <a:endParaRPr lang="en-US" smtClean="0"/>
          </a:p>
        </p:txBody>
      </p:sp>
      <p:sp>
        <p:nvSpPr>
          <p:cNvPr id="93187" name="Rectangle 3"/>
          <p:cNvSpPr>
            <a:spLocks noGrp="1" noRot="1" noChangeArrowheads="1"/>
          </p:cNvSpPr>
          <p:nvPr>
            <p:ph type="body" idx="4294967295"/>
          </p:nvPr>
        </p:nvSpPr>
        <p:spPr>
          <a:xfrm>
            <a:off x="0" y="1600200"/>
            <a:ext cx="8229600" cy="4530725"/>
          </a:xfrm>
        </p:spPr>
        <p:txBody>
          <a:bodyPr/>
          <a:lstStyle/>
          <a:p>
            <a:pPr>
              <a:lnSpc>
                <a:spcPct val="90000"/>
              </a:lnSpc>
            </a:pPr>
            <a:r>
              <a:rPr lang="en-US" sz="2800" smtClean="0"/>
              <a:t>Tujuan organisasi sederhana</a:t>
            </a:r>
          </a:p>
          <a:p>
            <a:pPr>
              <a:lnSpc>
                <a:spcPct val="90000"/>
              </a:lnSpc>
            </a:pPr>
            <a:r>
              <a:rPr lang="en-US" sz="2800" smtClean="0"/>
              <a:t>Organisasinya kecil</a:t>
            </a:r>
          </a:p>
          <a:p>
            <a:pPr>
              <a:lnSpc>
                <a:spcPct val="90000"/>
              </a:lnSpc>
            </a:pPr>
            <a:r>
              <a:rPr lang="en-US" sz="2800" smtClean="0"/>
              <a:t>Jumlah karyawan sedikit</a:t>
            </a:r>
          </a:p>
          <a:p>
            <a:pPr>
              <a:lnSpc>
                <a:spcPct val="90000"/>
              </a:lnSpc>
            </a:pPr>
            <a:r>
              <a:rPr lang="en-US" sz="2800" smtClean="0"/>
              <a:t>Pimpinan dan karyawan saling mengenal &amp; dpt berhubungan setiap hari</a:t>
            </a:r>
          </a:p>
          <a:p>
            <a:pPr>
              <a:lnSpc>
                <a:spcPct val="90000"/>
              </a:lnSpc>
            </a:pPr>
            <a:r>
              <a:rPr lang="en-US" sz="2800" smtClean="0"/>
              <a:t>Hubungan pimpinan-karyawan bersifat langsung</a:t>
            </a:r>
          </a:p>
          <a:p>
            <a:pPr>
              <a:lnSpc>
                <a:spcPct val="90000"/>
              </a:lnSpc>
            </a:pPr>
            <a:r>
              <a:rPr lang="en-US" sz="2800" smtClean="0"/>
              <a:t>Tingkat spesialisasi, alat yg diperlukan tidak begitu tingi  tdk beraneka ragam</a:t>
            </a:r>
          </a:p>
          <a:p>
            <a:pPr>
              <a:lnSpc>
                <a:spcPct val="90000"/>
              </a:lnSpc>
            </a:pPr>
            <a:endParaRPr lang="en-US" sz="28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Kiat Menjadi Pengusaha :</a:t>
            </a:r>
          </a:p>
        </p:txBody>
      </p:sp>
      <p:sp>
        <p:nvSpPr>
          <p:cNvPr id="20483" name="Rectangle 3"/>
          <p:cNvSpPr>
            <a:spLocks noGrp="1" noChangeArrowheads="1"/>
          </p:cNvSpPr>
          <p:nvPr>
            <p:ph idx="1"/>
          </p:nvPr>
        </p:nvSpPr>
        <p:spPr/>
        <p:txBody>
          <a:bodyPr/>
          <a:lstStyle/>
          <a:p>
            <a:r>
              <a:rPr lang="en-US" smtClean="0"/>
              <a:t>Memiliki rasa percaya diri</a:t>
            </a:r>
          </a:p>
          <a:p>
            <a:r>
              <a:rPr lang="en-US" smtClean="0"/>
              <a:t>Fokus pada kekuatan</a:t>
            </a:r>
          </a:p>
          <a:p>
            <a:r>
              <a:rPr lang="en-US" smtClean="0"/>
              <a:t>Tangkap peluang sebanyak mungkin</a:t>
            </a:r>
          </a:p>
          <a:p>
            <a:r>
              <a:rPr lang="en-US" smtClean="0"/>
              <a:t>Berani mengambil keputusan</a:t>
            </a:r>
          </a:p>
          <a:p>
            <a:r>
              <a:rPr lang="en-US" smtClean="0"/>
              <a:t>Berjiwa pemimpin</a:t>
            </a:r>
          </a:p>
          <a:p>
            <a:r>
              <a:rPr lang="en-US" smtClean="0"/>
              <a:t>Mau membuat perencanaan</a:t>
            </a:r>
          </a:p>
          <a:p>
            <a:r>
              <a:rPr lang="en-US" smtClean="0"/>
              <a:t>Kerja keras &amp; disiplin</a:t>
            </a:r>
          </a:p>
          <a:p>
            <a:endParaRPr lang="en-US" smtClean="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rrowheads="1"/>
          </p:cNvSpPr>
          <p:nvPr>
            <p:ph type="title" idx="4294967295"/>
          </p:nvPr>
        </p:nvSpPr>
        <p:spPr>
          <a:xfrm>
            <a:off x="0" y="274638"/>
            <a:ext cx="8229600" cy="1143000"/>
          </a:xfrm>
        </p:spPr>
        <p:txBody>
          <a:bodyPr/>
          <a:lstStyle/>
          <a:p>
            <a:r>
              <a:rPr lang="en-US" sz="3600" smtClean="0">
                <a:latin typeface="Papyrus" pitchFamily="66" charset="0"/>
              </a:rPr>
              <a:t>b. Line &amp; staff organization</a:t>
            </a:r>
          </a:p>
        </p:txBody>
      </p:sp>
      <p:sp>
        <p:nvSpPr>
          <p:cNvPr id="94211" name="Rectangle 3"/>
          <p:cNvSpPr>
            <a:spLocks noGrp="1" noRot="1" noChangeArrowheads="1"/>
          </p:cNvSpPr>
          <p:nvPr>
            <p:ph type="body" idx="4294967295"/>
          </p:nvPr>
        </p:nvSpPr>
        <p:spPr>
          <a:xfrm>
            <a:off x="0" y="1981200"/>
            <a:ext cx="8229600" cy="4343400"/>
          </a:xfrm>
        </p:spPr>
        <p:txBody>
          <a:bodyPr/>
          <a:lstStyle/>
          <a:p>
            <a:pPr marL="533400" indent="-533400">
              <a:lnSpc>
                <a:spcPct val="90000"/>
              </a:lnSpc>
            </a:pPr>
            <a:r>
              <a:rPr lang="en-US" smtClean="0"/>
              <a:t>Ciri :</a:t>
            </a:r>
          </a:p>
          <a:p>
            <a:pPr marL="914400" lvl="1" indent="-457200">
              <a:lnSpc>
                <a:spcPct val="90000"/>
              </a:lnSpc>
            </a:pPr>
            <a:r>
              <a:rPr lang="en-US" sz="3200" smtClean="0"/>
              <a:t>Organisasi besar, kompleks</a:t>
            </a:r>
          </a:p>
          <a:p>
            <a:pPr marL="914400" lvl="1" indent="-457200">
              <a:lnSpc>
                <a:spcPct val="90000"/>
              </a:lnSpc>
            </a:pPr>
            <a:r>
              <a:rPr lang="en-US" sz="3200" smtClean="0"/>
              <a:t>Jumlah karyawan banyak</a:t>
            </a:r>
          </a:p>
          <a:p>
            <a:pPr marL="914400" lvl="1" indent="-457200">
              <a:lnSpc>
                <a:spcPct val="90000"/>
              </a:lnSpc>
            </a:pPr>
            <a:r>
              <a:rPr lang="en-US" sz="3200" smtClean="0"/>
              <a:t>Daerah kerja luas</a:t>
            </a:r>
          </a:p>
          <a:p>
            <a:pPr marL="914400" lvl="1" indent="-457200">
              <a:lnSpc>
                <a:spcPct val="90000"/>
              </a:lnSpc>
            </a:pPr>
            <a:r>
              <a:rPr lang="en-US" sz="3200" smtClean="0"/>
              <a:t>Hubg kerja yg bersifat langsung tdk mungkin lagi</a:t>
            </a:r>
          </a:p>
          <a:p>
            <a:pPr marL="914400" lvl="1" indent="-457200">
              <a:lnSpc>
                <a:spcPct val="90000"/>
              </a:lnSpc>
            </a:pPr>
            <a:r>
              <a:rPr lang="en-US" sz="3200" smtClean="0"/>
              <a:t>Pimpinan-karyawan bisa tidak saling mengenal</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Content Placeholder 2"/>
          <p:cNvSpPr>
            <a:spLocks noGrp="1"/>
          </p:cNvSpPr>
          <p:nvPr>
            <p:ph idx="4294967295"/>
          </p:nvPr>
        </p:nvSpPr>
        <p:spPr>
          <a:xfrm>
            <a:off x="0" y="990600"/>
            <a:ext cx="8229600" cy="5562600"/>
          </a:xfrm>
        </p:spPr>
        <p:txBody>
          <a:bodyPr/>
          <a:lstStyle/>
          <a:p>
            <a:pPr marL="914400" lvl="1" indent="-457200">
              <a:lnSpc>
                <a:spcPct val="90000"/>
              </a:lnSpc>
            </a:pPr>
            <a:r>
              <a:rPr lang="en-US" sz="3200" smtClean="0"/>
              <a:t>Spesialisasi beraneka ragam &amp; digunakan scr optimal</a:t>
            </a:r>
          </a:p>
          <a:p>
            <a:pPr marL="914400" lvl="1" indent="-457200">
              <a:lnSpc>
                <a:spcPct val="90000"/>
              </a:lnSpc>
            </a:pPr>
            <a:r>
              <a:rPr lang="en-US" sz="3200" smtClean="0"/>
              <a:t>Terdapat 3 komponen utama :</a:t>
            </a:r>
          </a:p>
          <a:p>
            <a:pPr marL="1295400" lvl="2" indent="-381000">
              <a:lnSpc>
                <a:spcPct val="90000"/>
              </a:lnSpc>
              <a:buFont typeface="Wingdings" pitchFamily="2" charset="2"/>
              <a:buAutoNum type="arabicPeriod"/>
            </a:pPr>
            <a:r>
              <a:rPr lang="en-US" sz="3200" smtClean="0"/>
              <a:t>Pimpinan (pengendali, pnanggung jawab, menetukan tujuan, kebijaksanaan, keputusan)</a:t>
            </a:r>
          </a:p>
          <a:p>
            <a:pPr marL="1295400" lvl="2" indent="-381000">
              <a:lnSpc>
                <a:spcPct val="90000"/>
              </a:lnSpc>
              <a:buFont typeface="Wingdings" pitchFamily="2" charset="2"/>
              <a:buAutoNum type="arabicPeriod"/>
            </a:pPr>
            <a:r>
              <a:rPr lang="en-US" sz="3200" smtClean="0"/>
              <a:t>Staf (pembantu pimp) : staf koordinasi (nasihat, pengawasan), staf teknik (pelayanan teknis)</a:t>
            </a:r>
          </a:p>
          <a:p>
            <a:pPr marL="1295400" lvl="2" indent="-381000">
              <a:lnSpc>
                <a:spcPct val="90000"/>
              </a:lnSpc>
              <a:buFont typeface="Wingdings" pitchFamily="2" charset="2"/>
              <a:buAutoNum type="arabicPeriod"/>
            </a:pPr>
            <a:r>
              <a:rPr lang="en-US" sz="3200" smtClean="0"/>
              <a:t>Pelaksana : pelaksana tugas </a:t>
            </a:r>
          </a:p>
          <a:p>
            <a:pPr>
              <a:buFont typeface="Wingdings" pitchFamily="2" charset="2"/>
              <a:buNone/>
            </a:pPr>
            <a:endParaRPr lang="en-US" smtClean="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ext Box 4"/>
          <p:cNvSpPr txBox="1">
            <a:spLocks noChangeArrowheads="1"/>
          </p:cNvSpPr>
          <p:nvPr/>
        </p:nvSpPr>
        <p:spPr bwMode="auto">
          <a:xfrm>
            <a:off x="3200400" y="838200"/>
            <a:ext cx="3276600" cy="584200"/>
          </a:xfrm>
          <a:prstGeom prst="rect">
            <a:avLst/>
          </a:prstGeom>
          <a:noFill/>
          <a:ln w="9525">
            <a:solidFill>
              <a:schemeClr val="tx1"/>
            </a:solidFill>
            <a:miter lim="800000"/>
            <a:headEnd/>
            <a:tailEnd/>
          </a:ln>
        </p:spPr>
        <p:txBody>
          <a:bodyPr>
            <a:spAutoFit/>
          </a:bodyPr>
          <a:lstStyle/>
          <a:p>
            <a:pPr algn="ctr">
              <a:spcBef>
                <a:spcPct val="50000"/>
              </a:spcBef>
            </a:pPr>
            <a:r>
              <a:rPr lang="en-US" sz="3200"/>
              <a:t>MANAJER</a:t>
            </a:r>
          </a:p>
        </p:txBody>
      </p:sp>
      <p:grpSp>
        <p:nvGrpSpPr>
          <p:cNvPr id="96259" name="Group 8"/>
          <p:cNvGrpSpPr>
            <a:grpSpLocks/>
          </p:cNvGrpSpPr>
          <p:nvPr/>
        </p:nvGrpSpPr>
        <p:grpSpPr bwMode="auto">
          <a:xfrm>
            <a:off x="457200" y="1905000"/>
            <a:ext cx="3810000" cy="381000"/>
            <a:chOff x="288" y="1200"/>
            <a:chExt cx="2400" cy="240"/>
          </a:xfrm>
        </p:grpSpPr>
        <p:sp>
          <p:nvSpPr>
            <p:cNvPr id="96272" name="Text Box 5"/>
            <p:cNvSpPr txBox="1">
              <a:spLocks noChangeArrowheads="1"/>
            </p:cNvSpPr>
            <p:nvPr/>
          </p:nvSpPr>
          <p:spPr bwMode="auto">
            <a:xfrm>
              <a:off x="288" y="1200"/>
              <a:ext cx="2400" cy="218"/>
            </a:xfrm>
            <a:prstGeom prst="rect">
              <a:avLst/>
            </a:prstGeom>
            <a:noFill/>
            <a:ln w="9525">
              <a:solidFill>
                <a:schemeClr val="tx1"/>
              </a:solidFill>
              <a:miter lim="800000"/>
              <a:headEnd/>
              <a:tailEnd/>
            </a:ln>
          </p:spPr>
          <p:txBody>
            <a:bodyPr>
              <a:spAutoFit/>
            </a:bodyPr>
            <a:lstStyle/>
            <a:p>
              <a:pPr>
                <a:spcBef>
                  <a:spcPct val="50000"/>
                </a:spcBef>
              </a:pPr>
              <a:r>
                <a:rPr lang="en-US" sz="1600"/>
                <a:t>KEUANGAN    PERSONALIA   DLL</a:t>
              </a:r>
            </a:p>
          </p:txBody>
        </p:sp>
        <p:sp>
          <p:nvSpPr>
            <p:cNvPr id="96273" name="Line 6"/>
            <p:cNvSpPr>
              <a:spLocks noChangeShapeType="1"/>
            </p:cNvSpPr>
            <p:nvPr/>
          </p:nvSpPr>
          <p:spPr bwMode="auto">
            <a:xfrm>
              <a:off x="1152" y="1200"/>
              <a:ext cx="0" cy="240"/>
            </a:xfrm>
            <a:prstGeom prst="line">
              <a:avLst/>
            </a:prstGeom>
            <a:noFill/>
            <a:ln w="9525">
              <a:solidFill>
                <a:schemeClr val="tx1"/>
              </a:solidFill>
              <a:round/>
              <a:headEnd/>
              <a:tailEnd/>
            </a:ln>
          </p:spPr>
          <p:txBody>
            <a:bodyPr/>
            <a:lstStyle/>
            <a:p>
              <a:endParaRPr lang="en-US"/>
            </a:p>
          </p:txBody>
        </p:sp>
        <p:sp>
          <p:nvSpPr>
            <p:cNvPr id="96274" name="Line 7"/>
            <p:cNvSpPr>
              <a:spLocks noChangeShapeType="1"/>
            </p:cNvSpPr>
            <p:nvPr/>
          </p:nvSpPr>
          <p:spPr bwMode="auto">
            <a:xfrm>
              <a:off x="2064" y="1200"/>
              <a:ext cx="0" cy="240"/>
            </a:xfrm>
            <a:prstGeom prst="line">
              <a:avLst/>
            </a:prstGeom>
            <a:noFill/>
            <a:ln w="9525">
              <a:solidFill>
                <a:schemeClr val="tx1"/>
              </a:solidFill>
              <a:round/>
              <a:headEnd/>
              <a:tailEnd/>
            </a:ln>
          </p:spPr>
          <p:txBody>
            <a:bodyPr/>
            <a:lstStyle/>
            <a:p>
              <a:endParaRPr lang="en-US"/>
            </a:p>
          </p:txBody>
        </p:sp>
      </p:grpSp>
      <p:grpSp>
        <p:nvGrpSpPr>
          <p:cNvPr id="96260" name="Group 13"/>
          <p:cNvGrpSpPr>
            <a:grpSpLocks/>
          </p:cNvGrpSpPr>
          <p:nvPr/>
        </p:nvGrpSpPr>
        <p:grpSpPr bwMode="auto">
          <a:xfrm>
            <a:off x="5029200" y="1905000"/>
            <a:ext cx="3810000" cy="381000"/>
            <a:chOff x="3168" y="1200"/>
            <a:chExt cx="2400" cy="240"/>
          </a:xfrm>
        </p:grpSpPr>
        <p:sp>
          <p:nvSpPr>
            <p:cNvPr id="96269" name="Text Box 10"/>
            <p:cNvSpPr txBox="1">
              <a:spLocks noChangeArrowheads="1"/>
            </p:cNvSpPr>
            <p:nvPr/>
          </p:nvSpPr>
          <p:spPr bwMode="auto">
            <a:xfrm>
              <a:off x="3168" y="1200"/>
              <a:ext cx="2400" cy="218"/>
            </a:xfrm>
            <a:prstGeom prst="rect">
              <a:avLst/>
            </a:prstGeom>
            <a:noFill/>
            <a:ln w="9525">
              <a:solidFill>
                <a:schemeClr val="tx1"/>
              </a:solidFill>
              <a:miter lim="800000"/>
              <a:headEnd/>
              <a:tailEnd/>
            </a:ln>
          </p:spPr>
          <p:txBody>
            <a:bodyPr>
              <a:spAutoFit/>
            </a:bodyPr>
            <a:lstStyle/>
            <a:p>
              <a:pPr>
                <a:spcBef>
                  <a:spcPct val="50000"/>
                </a:spcBef>
              </a:pPr>
              <a:r>
                <a:rPr lang="en-US" sz="1600"/>
                <a:t>PLANNING      PENGAWASAN   DLL</a:t>
              </a:r>
            </a:p>
          </p:txBody>
        </p:sp>
        <p:sp>
          <p:nvSpPr>
            <p:cNvPr id="96270" name="Line 11"/>
            <p:cNvSpPr>
              <a:spLocks noChangeShapeType="1"/>
            </p:cNvSpPr>
            <p:nvPr/>
          </p:nvSpPr>
          <p:spPr bwMode="auto">
            <a:xfrm>
              <a:off x="4032" y="1200"/>
              <a:ext cx="0" cy="240"/>
            </a:xfrm>
            <a:prstGeom prst="line">
              <a:avLst/>
            </a:prstGeom>
            <a:noFill/>
            <a:ln w="9525">
              <a:solidFill>
                <a:schemeClr val="tx1"/>
              </a:solidFill>
              <a:round/>
              <a:headEnd/>
              <a:tailEnd/>
            </a:ln>
          </p:spPr>
          <p:txBody>
            <a:bodyPr/>
            <a:lstStyle/>
            <a:p>
              <a:endParaRPr lang="en-US"/>
            </a:p>
          </p:txBody>
        </p:sp>
        <p:sp>
          <p:nvSpPr>
            <p:cNvPr id="96271" name="Line 12"/>
            <p:cNvSpPr>
              <a:spLocks noChangeShapeType="1"/>
            </p:cNvSpPr>
            <p:nvPr/>
          </p:nvSpPr>
          <p:spPr bwMode="auto">
            <a:xfrm>
              <a:off x="5040" y="1200"/>
              <a:ext cx="0" cy="240"/>
            </a:xfrm>
            <a:prstGeom prst="line">
              <a:avLst/>
            </a:prstGeom>
            <a:noFill/>
            <a:ln w="9525">
              <a:solidFill>
                <a:schemeClr val="tx1"/>
              </a:solidFill>
              <a:round/>
              <a:headEnd/>
              <a:tailEnd/>
            </a:ln>
          </p:spPr>
          <p:txBody>
            <a:bodyPr/>
            <a:lstStyle/>
            <a:p>
              <a:endParaRPr lang="en-US"/>
            </a:p>
          </p:txBody>
        </p:sp>
      </p:grpSp>
      <p:sp>
        <p:nvSpPr>
          <p:cNvPr id="96261" name="Text Box 14"/>
          <p:cNvSpPr txBox="1">
            <a:spLocks noChangeArrowheads="1"/>
          </p:cNvSpPr>
          <p:nvPr/>
        </p:nvSpPr>
        <p:spPr bwMode="auto">
          <a:xfrm>
            <a:off x="1828800" y="3429000"/>
            <a:ext cx="1600200" cy="523875"/>
          </a:xfrm>
          <a:prstGeom prst="rect">
            <a:avLst/>
          </a:prstGeom>
          <a:noFill/>
          <a:ln w="9525">
            <a:solidFill>
              <a:schemeClr val="tx1"/>
            </a:solidFill>
            <a:miter lim="800000"/>
            <a:headEnd/>
            <a:tailEnd/>
          </a:ln>
        </p:spPr>
        <p:txBody>
          <a:bodyPr>
            <a:spAutoFit/>
          </a:bodyPr>
          <a:lstStyle/>
          <a:p>
            <a:pPr algn="ctr">
              <a:spcBef>
                <a:spcPct val="50000"/>
              </a:spcBef>
            </a:pPr>
            <a:r>
              <a:rPr lang="en-US" sz="2800"/>
              <a:t>UNIT</a:t>
            </a:r>
          </a:p>
        </p:txBody>
      </p:sp>
      <p:sp>
        <p:nvSpPr>
          <p:cNvPr id="96262" name="Text Box 15"/>
          <p:cNvSpPr txBox="1">
            <a:spLocks noChangeArrowheads="1"/>
          </p:cNvSpPr>
          <p:nvPr/>
        </p:nvSpPr>
        <p:spPr bwMode="auto">
          <a:xfrm>
            <a:off x="3810000" y="3433763"/>
            <a:ext cx="1600200" cy="523875"/>
          </a:xfrm>
          <a:prstGeom prst="rect">
            <a:avLst/>
          </a:prstGeom>
          <a:noFill/>
          <a:ln w="9525">
            <a:solidFill>
              <a:schemeClr val="tx1"/>
            </a:solidFill>
            <a:miter lim="800000"/>
            <a:headEnd/>
            <a:tailEnd/>
          </a:ln>
        </p:spPr>
        <p:txBody>
          <a:bodyPr>
            <a:spAutoFit/>
          </a:bodyPr>
          <a:lstStyle/>
          <a:p>
            <a:pPr algn="ctr">
              <a:spcBef>
                <a:spcPct val="50000"/>
              </a:spcBef>
            </a:pPr>
            <a:r>
              <a:rPr lang="en-US" sz="2800"/>
              <a:t>UNIT</a:t>
            </a:r>
          </a:p>
        </p:txBody>
      </p:sp>
      <p:sp>
        <p:nvSpPr>
          <p:cNvPr id="96263" name="Text Box 16"/>
          <p:cNvSpPr txBox="1">
            <a:spLocks noChangeArrowheads="1"/>
          </p:cNvSpPr>
          <p:nvPr/>
        </p:nvSpPr>
        <p:spPr bwMode="auto">
          <a:xfrm>
            <a:off x="5791200" y="3429000"/>
            <a:ext cx="1600200" cy="523875"/>
          </a:xfrm>
          <a:prstGeom prst="rect">
            <a:avLst/>
          </a:prstGeom>
          <a:noFill/>
          <a:ln w="9525">
            <a:solidFill>
              <a:schemeClr val="tx1"/>
            </a:solidFill>
            <a:miter lim="800000"/>
            <a:headEnd/>
            <a:tailEnd/>
          </a:ln>
        </p:spPr>
        <p:txBody>
          <a:bodyPr>
            <a:spAutoFit/>
          </a:bodyPr>
          <a:lstStyle/>
          <a:p>
            <a:pPr algn="ctr">
              <a:spcBef>
                <a:spcPct val="50000"/>
              </a:spcBef>
            </a:pPr>
            <a:r>
              <a:rPr lang="en-US" sz="2800"/>
              <a:t>UNIT</a:t>
            </a:r>
          </a:p>
        </p:txBody>
      </p:sp>
      <p:sp>
        <p:nvSpPr>
          <p:cNvPr id="96264" name="Freeform 17"/>
          <p:cNvSpPr>
            <a:spLocks/>
          </p:cNvSpPr>
          <p:nvPr/>
        </p:nvSpPr>
        <p:spPr bwMode="auto">
          <a:xfrm>
            <a:off x="1905000" y="1219200"/>
            <a:ext cx="2743200" cy="685800"/>
          </a:xfrm>
          <a:custGeom>
            <a:avLst/>
            <a:gdLst>
              <a:gd name="T0" fmla="*/ 2147483647 w 1728"/>
              <a:gd name="T1" fmla="*/ 0 h 432"/>
              <a:gd name="T2" fmla="*/ 2147483647 w 1728"/>
              <a:gd name="T3" fmla="*/ 2147483647 h 432"/>
              <a:gd name="T4" fmla="*/ 0 w 1728"/>
              <a:gd name="T5" fmla="*/ 2147483647 h 432"/>
              <a:gd name="T6" fmla="*/ 0 w 1728"/>
              <a:gd name="T7" fmla="*/ 2147483647 h 432"/>
              <a:gd name="T8" fmla="*/ 0 60000 65536"/>
              <a:gd name="T9" fmla="*/ 0 60000 65536"/>
              <a:gd name="T10" fmla="*/ 0 60000 65536"/>
              <a:gd name="T11" fmla="*/ 0 60000 65536"/>
              <a:gd name="T12" fmla="*/ 0 w 1728"/>
              <a:gd name="T13" fmla="*/ 0 h 432"/>
              <a:gd name="T14" fmla="*/ 1728 w 1728"/>
              <a:gd name="T15" fmla="*/ 432 h 432"/>
            </a:gdLst>
            <a:ahLst/>
            <a:cxnLst>
              <a:cxn ang="T8">
                <a:pos x="T0" y="T1"/>
              </a:cxn>
              <a:cxn ang="T9">
                <a:pos x="T2" y="T3"/>
              </a:cxn>
              <a:cxn ang="T10">
                <a:pos x="T4" y="T5"/>
              </a:cxn>
              <a:cxn ang="T11">
                <a:pos x="T6" y="T7"/>
              </a:cxn>
            </a:cxnLst>
            <a:rect l="T12" t="T13" r="T14" b="T15"/>
            <a:pathLst>
              <a:path w="1728" h="432">
                <a:moveTo>
                  <a:pt x="1728" y="0"/>
                </a:moveTo>
                <a:lnTo>
                  <a:pt x="1728" y="144"/>
                </a:lnTo>
                <a:lnTo>
                  <a:pt x="0" y="144"/>
                </a:lnTo>
                <a:lnTo>
                  <a:pt x="0" y="432"/>
                </a:lnTo>
              </a:path>
            </a:pathLst>
          </a:custGeom>
          <a:noFill/>
          <a:ln w="28575">
            <a:solidFill>
              <a:schemeClr val="tx1"/>
            </a:solidFill>
            <a:round/>
            <a:headEnd/>
            <a:tailEnd/>
          </a:ln>
        </p:spPr>
        <p:txBody>
          <a:bodyPr/>
          <a:lstStyle/>
          <a:p>
            <a:endParaRPr lang="en-US"/>
          </a:p>
        </p:txBody>
      </p:sp>
      <p:sp>
        <p:nvSpPr>
          <p:cNvPr id="96265" name="Freeform 18"/>
          <p:cNvSpPr>
            <a:spLocks/>
          </p:cNvSpPr>
          <p:nvPr/>
        </p:nvSpPr>
        <p:spPr bwMode="auto">
          <a:xfrm>
            <a:off x="4648200" y="1447800"/>
            <a:ext cx="2590800" cy="457200"/>
          </a:xfrm>
          <a:custGeom>
            <a:avLst/>
            <a:gdLst>
              <a:gd name="T0" fmla="*/ 0 w 1632"/>
              <a:gd name="T1" fmla="*/ 0 h 288"/>
              <a:gd name="T2" fmla="*/ 2147483647 w 1632"/>
              <a:gd name="T3" fmla="*/ 0 h 288"/>
              <a:gd name="T4" fmla="*/ 2147483647 w 1632"/>
              <a:gd name="T5" fmla="*/ 2147483647 h 288"/>
              <a:gd name="T6" fmla="*/ 0 60000 65536"/>
              <a:gd name="T7" fmla="*/ 0 60000 65536"/>
              <a:gd name="T8" fmla="*/ 0 60000 65536"/>
              <a:gd name="T9" fmla="*/ 0 w 1632"/>
              <a:gd name="T10" fmla="*/ 0 h 288"/>
              <a:gd name="T11" fmla="*/ 1632 w 1632"/>
              <a:gd name="T12" fmla="*/ 288 h 288"/>
            </a:gdLst>
            <a:ahLst/>
            <a:cxnLst>
              <a:cxn ang="T6">
                <a:pos x="T0" y="T1"/>
              </a:cxn>
              <a:cxn ang="T7">
                <a:pos x="T2" y="T3"/>
              </a:cxn>
              <a:cxn ang="T8">
                <a:pos x="T4" y="T5"/>
              </a:cxn>
            </a:cxnLst>
            <a:rect l="T9" t="T10" r="T11" b="T12"/>
            <a:pathLst>
              <a:path w="1632" h="288">
                <a:moveTo>
                  <a:pt x="0" y="0"/>
                </a:moveTo>
                <a:lnTo>
                  <a:pt x="1632" y="0"/>
                </a:lnTo>
                <a:lnTo>
                  <a:pt x="1632" y="288"/>
                </a:lnTo>
              </a:path>
            </a:pathLst>
          </a:custGeom>
          <a:noFill/>
          <a:ln w="28575">
            <a:solidFill>
              <a:schemeClr val="tx1"/>
            </a:solidFill>
            <a:round/>
            <a:headEnd/>
            <a:tailEnd/>
          </a:ln>
        </p:spPr>
        <p:txBody>
          <a:bodyPr/>
          <a:lstStyle/>
          <a:p>
            <a:endParaRPr lang="en-US"/>
          </a:p>
        </p:txBody>
      </p:sp>
      <p:sp>
        <p:nvSpPr>
          <p:cNvPr id="96266" name="Freeform 19"/>
          <p:cNvSpPr>
            <a:spLocks/>
          </p:cNvSpPr>
          <p:nvPr/>
        </p:nvSpPr>
        <p:spPr bwMode="auto">
          <a:xfrm>
            <a:off x="2514600" y="1447800"/>
            <a:ext cx="2133600" cy="1981200"/>
          </a:xfrm>
          <a:custGeom>
            <a:avLst/>
            <a:gdLst>
              <a:gd name="T0" fmla="*/ 2147483647 w 1344"/>
              <a:gd name="T1" fmla="*/ 0 h 1248"/>
              <a:gd name="T2" fmla="*/ 2147483647 w 1344"/>
              <a:gd name="T3" fmla="*/ 2147483647 h 1248"/>
              <a:gd name="T4" fmla="*/ 0 w 1344"/>
              <a:gd name="T5" fmla="*/ 2147483647 h 1248"/>
              <a:gd name="T6" fmla="*/ 0 w 1344"/>
              <a:gd name="T7" fmla="*/ 2147483647 h 1248"/>
              <a:gd name="T8" fmla="*/ 0 60000 65536"/>
              <a:gd name="T9" fmla="*/ 0 60000 65536"/>
              <a:gd name="T10" fmla="*/ 0 60000 65536"/>
              <a:gd name="T11" fmla="*/ 0 60000 65536"/>
              <a:gd name="T12" fmla="*/ 0 w 1344"/>
              <a:gd name="T13" fmla="*/ 0 h 1248"/>
              <a:gd name="T14" fmla="*/ 1344 w 1344"/>
              <a:gd name="T15" fmla="*/ 1248 h 1248"/>
            </a:gdLst>
            <a:ahLst/>
            <a:cxnLst>
              <a:cxn ang="T8">
                <a:pos x="T0" y="T1"/>
              </a:cxn>
              <a:cxn ang="T9">
                <a:pos x="T2" y="T3"/>
              </a:cxn>
              <a:cxn ang="T10">
                <a:pos x="T4" y="T5"/>
              </a:cxn>
              <a:cxn ang="T11">
                <a:pos x="T6" y="T7"/>
              </a:cxn>
            </a:cxnLst>
            <a:rect l="T12" t="T13" r="T14" b="T15"/>
            <a:pathLst>
              <a:path w="1344" h="1248">
                <a:moveTo>
                  <a:pt x="1344" y="0"/>
                </a:moveTo>
                <a:lnTo>
                  <a:pt x="1344" y="864"/>
                </a:lnTo>
                <a:lnTo>
                  <a:pt x="0" y="864"/>
                </a:lnTo>
                <a:lnTo>
                  <a:pt x="0" y="1248"/>
                </a:lnTo>
              </a:path>
            </a:pathLst>
          </a:custGeom>
          <a:noFill/>
          <a:ln w="28575">
            <a:solidFill>
              <a:schemeClr val="tx1"/>
            </a:solidFill>
            <a:round/>
            <a:headEnd/>
            <a:tailEnd/>
          </a:ln>
        </p:spPr>
        <p:txBody>
          <a:bodyPr/>
          <a:lstStyle/>
          <a:p>
            <a:endParaRPr lang="en-US"/>
          </a:p>
        </p:txBody>
      </p:sp>
      <p:sp>
        <p:nvSpPr>
          <p:cNvPr id="96267" name="Freeform 20"/>
          <p:cNvSpPr>
            <a:spLocks/>
          </p:cNvSpPr>
          <p:nvPr/>
        </p:nvSpPr>
        <p:spPr bwMode="auto">
          <a:xfrm>
            <a:off x="4648200" y="2819400"/>
            <a:ext cx="1905000" cy="609600"/>
          </a:xfrm>
          <a:custGeom>
            <a:avLst/>
            <a:gdLst>
              <a:gd name="T0" fmla="*/ 0 w 1200"/>
              <a:gd name="T1" fmla="*/ 0 h 384"/>
              <a:gd name="T2" fmla="*/ 2147483647 w 1200"/>
              <a:gd name="T3" fmla="*/ 0 h 384"/>
              <a:gd name="T4" fmla="*/ 2147483647 w 1200"/>
              <a:gd name="T5" fmla="*/ 2147483647 h 384"/>
              <a:gd name="T6" fmla="*/ 0 60000 65536"/>
              <a:gd name="T7" fmla="*/ 0 60000 65536"/>
              <a:gd name="T8" fmla="*/ 0 60000 65536"/>
              <a:gd name="T9" fmla="*/ 0 w 1200"/>
              <a:gd name="T10" fmla="*/ 0 h 384"/>
              <a:gd name="T11" fmla="*/ 1200 w 1200"/>
              <a:gd name="T12" fmla="*/ 384 h 384"/>
            </a:gdLst>
            <a:ahLst/>
            <a:cxnLst>
              <a:cxn ang="T6">
                <a:pos x="T0" y="T1"/>
              </a:cxn>
              <a:cxn ang="T7">
                <a:pos x="T2" y="T3"/>
              </a:cxn>
              <a:cxn ang="T8">
                <a:pos x="T4" y="T5"/>
              </a:cxn>
            </a:cxnLst>
            <a:rect l="T9" t="T10" r="T11" b="T12"/>
            <a:pathLst>
              <a:path w="1200" h="384">
                <a:moveTo>
                  <a:pt x="0" y="0"/>
                </a:moveTo>
                <a:lnTo>
                  <a:pt x="1200" y="0"/>
                </a:lnTo>
                <a:lnTo>
                  <a:pt x="1200" y="384"/>
                </a:lnTo>
              </a:path>
            </a:pathLst>
          </a:custGeom>
          <a:noFill/>
          <a:ln w="28575">
            <a:solidFill>
              <a:schemeClr val="tx1"/>
            </a:solidFill>
            <a:round/>
            <a:headEnd/>
            <a:tailEnd/>
          </a:ln>
        </p:spPr>
        <p:txBody>
          <a:bodyPr/>
          <a:lstStyle/>
          <a:p>
            <a:endParaRPr lang="en-US"/>
          </a:p>
        </p:txBody>
      </p:sp>
      <p:sp>
        <p:nvSpPr>
          <p:cNvPr id="96268" name="Line 21"/>
          <p:cNvSpPr>
            <a:spLocks noChangeShapeType="1"/>
          </p:cNvSpPr>
          <p:nvPr/>
        </p:nvSpPr>
        <p:spPr bwMode="auto">
          <a:xfrm>
            <a:off x="4648200" y="2819400"/>
            <a:ext cx="0" cy="609600"/>
          </a:xfrm>
          <a:prstGeom prst="line">
            <a:avLst/>
          </a:prstGeom>
          <a:noFill/>
          <a:ln w="2857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rrowheads="1"/>
          </p:cNvSpPr>
          <p:nvPr>
            <p:ph type="title" idx="4294967295"/>
          </p:nvPr>
        </p:nvSpPr>
        <p:spPr>
          <a:xfrm>
            <a:off x="0" y="274638"/>
            <a:ext cx="8229600" cy="1143000"/>
          </a:xfrm>
        </p:spPr>
        <p:txBody>
          <a:bodyPr/>
          <a:lstStyle/>
          <a:p>
            <a:r>
              <a:rPr lang="en-US" smtClean="0"/>
              <a:t>3. Functional organization</a:t>
            </a:r>
          </a:p>
        </p:txBody>
      </p:sp>
      <p:sp>
        <p:nvSpPr>
          <p:cNvPr id="97283" name="Rectangle 3"/>
          <p:cNvSpPr>
            <a:spLocks noGrp="1" noRot="1" noChangeArrowheads="1"/>
          </p:cNvSpPr>
          <p:nvPr>
            <p:ph type="body" idx="4294967295"/>
          </p:nvPr>
        </p:nvSpPr>
        <p:spPr>
          <a:xfrm>
            <a:off x="0" y="1600200"/>
            <a:ext cx="8229600" cy="4530725"/>
          </a:xfrm>
        </p:spPr>
        <p:txBody>
          <a:bodyPr/>
          <a:lstStyle/>
          <a:p>
            <a:pPr>
              <a:lnSpc>
                <a:spcPct val="80000"/>
              </a:lnSpc>
            </a:pPr>
            <a:r>
              <a:rPr lang="en-US" sz="2400" smtClean="0"/>
              <a:t>Adalah organisasi yg disusun berdasarkan sifat &amp; macam-macam fungsi yg hrs dilaksanakan</a:t>
            </a:r>
          </a:p>
          <a:p>
            <a:pPr>
              <a:lnSpc>
                <a:spcPct val="80000"/>
              </a:lnSpc>
            </a:pPr>
            <a:r>
              <a:rPr lang="en-US" sz="2400" smtClean="0"/>
              <a:t>Ciri :</a:t>
            </a:r>
          </a:p>
          <a:p>
            <a:pPr lvl="1">
              <a:lnSpc>
                <a:spcPct val="80000"/>
              </a:lnSpc>
            </a:pPr>
            <a:r>
              <a:rPr lang="en-US" sz="2000" smtClean="0"/>
              <a:t>Pembidangan tugas scr tegas &amp; jelas dpt dibedakan</a:t>
            </a:r>
          </a:p>
          <a:p>
            <a:pPr lvl="1">
              <a:lnSpc>
                <a:spcPct val="80000"/>
              </a:lnSpc>
            </a:pPr>
            <a:r>
              <a:rPr lang="en-US" sz="2000" smtClean="0"/>
              <a:t>Dlm melaksanakn tgs tdk banyak memerlukan koordinasi trutama pd tingkat pelaksana bwhn krn bidang tugas sdh jelas.</a:t>
            </a:r>
          </a:p>
          <a:p>
            <a:pPr lvl="1">
              <a:lnSpc>
                <a:spcPct val="80000"/>
              </a:lnSpc>
            </a:pPr>
            <a:r>
              <a:rPr lang="en-US" sz="2000" smtClean="0"/>
              <a:t>Koordinasi ada pd tingkat pimpinan</a:t>
            </a:r>
          </a:p>
          <a:p>
            <a:pPr lvl="1">
              <a:lnSpc>
                <a:spcPct val="80000"/>
              </a:lnSpc>
            </a:pPr>
            <a:r>
              <a:rPr lang="en-US" sz="2000" smtClean="0"/>
              <a:t>Pembagian unit organisasi didsrkan spesialisasi tugas</a:t>
            </a:r>
          </a:p>
          <a:p>
            <a:pPr lvl="1">
              <a:lnSpc>
                <a:spcPct val="80000"/>
              </a:lnSpc>
            </a:pPr>
            <a:r>
              <a:rPr lang="en-US" sz="2000" smtClean="0"/>
              <a:t>Para direktur mempunyai wewenang komando thd unit yg ada dibawahnya, tidak perlu atas nama direktur utama</a:t>
            </a:r>
          </a:p>
          <a:p>
            <a:pPr lvl="1">
              <a:lnSpc>
                <a:spcPct val="80000"/>
              </a:lnSpc>
              <a:buFont typeface="Wingdings" pitchFamily="2" charset="2"/>
              <a:buNone/>
            </a:pPr>
            <a:endParaRPr lang="en-US" sz="2000" smtClean="0"/>
          </a:p>
          <a:p>
            <a:pPr lvl="1">
              <a:lnSpc>
                <a:spcPct val="80000"/>
              </a:lnSpc>
              <a:buFont typeface="Wingdings" pitchFamily="2" charset="2"/>
              <a:buNone/>
            </a:pPr>
            <a:r>
              <a:rPr lang="en-US" sz="2000" smtClean="0"/>
              <a:t>Dpt terlihat pd perusahaan yg bidang tugasnya dpt digariskan scr tegas, mis : unit produksi, pemasaran, keuangan, dll</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8306" name="Group 26"/>
          <p:cNvGrpSpPr>
            <a:grpSpLocks/>
          </p:cNvGrpSpPr>
          <p:nvPr/>
        </p:nvGrpSpPr>
        <p:grpSpPr bwMode="auto">
          <a:xfrm>
            <a:off x="609600" y="685800"/>
            <a:ext cx="7696200" cy="4800600"/>
            <a:chOff x="384" y="432"/>
            <a:chExt cx="4848" cy="3024"/>
          </a:xfrm>
        </p:grpSpPr>
        <p:sp>
          <p:nvSpPr>
            <p:cNvPr id="98308" name="Text Box 4"/>
            <p:cNvSpPr txBox="1">
              <a:spLocks noChangeArrowheads="1"/>
            </p:cNvSpPr>
            <p:nvPr/>
          </p:nvSpPr>
          <p:spPr bwMode="auto">
            <a:xfrm>
              <a:off x="2064" y="432"/>
              <a:ext cx="1536" cy="446"/>
            </a:xfrm>
            <a:prstGeom prst="rect">
              <a:avLst/>
            </a:prstGeom>
            <a:noFill/>
            <a:ln w="28575">
              <a:solidFill>
                <a:schemeClr val="tx1"/>
              </a:solidFill>
              <a:miter lim="800000"/>
              <a:headEnd/>
              <a:tailEnd/>
            </a:ln>
          </p:spPr>
          <p:txBody>
            <a:bodyPr>
              <a:spAutoFit/>
            </a:bodyPr>
            <a:lstStyle/>
            <a:p>
              <a:pPr algn="ctr">
                <a:spcBef>
                  <a:spcPct val="50000"/>
                </a:spcBef>
              </a:pPr>
              <a:r>
                <a:rPr lang="en-US" sz="2000"/>
                <a:t>DIREKTUR UTAMA</a:t>
              </a:r>
            </a:p>
          </p:txBody>
        </p:sp>
        <p:sp>
          <p:nvSpPr>
            <p:cNvPr id="98309" name="Text Box 7"/>
            <p:cNvSpPr txBox="1">
              <a:spLocks noChangeArrowheads="1"/>
            </p:cNvSpPr>
            <p:nvPr/>
          </p:nvSpPr>
          <p:spPr bwMode="auto">
            <a:xfrm>
              <a:off x="384" y="1161"/>
              <a:ext cx="1536" cy="446"/>
            </a:xfrm>
            <a:prstGeom prst="rect">
              <a:avLst/>
            </a:prstGeom>
            <a:noFill/>
            <a:ln w="28575">
              <a:solidFill>
                <a:schemeClr val="tx1"/>
              </a:solidFill>
              <a:miter lim="800000"/>
              <a:headEnd/>
              <a:tailEnd/>
            </a:ln>
          </p:spPr>
          <p:txBody>
            <a:bodyPr>
              <a:spAutoFit/>
            </a:bodyPr>
            <a:lstStyle/>
            <a:p>
              <a:pPr algn="ctr">
                <a:spcBef>
                  <a:spcPct val="50000"/>
                </a:spcBef>
              </a:pPr>
              <a:r>
                <a:rPr lang="en-US" sz="2000"/>
                <a:t>DIREKTUR PRODUKSI</a:t>
              </a:r>
            </a:p>
          </p:txBody>
        </p:sp>
        <p:sp>
          <p:nvSpPr>
            <p:cNvPr id="98310" name="Text Box 8"/>
            <p:cNvSpPr txBox="1">
              <a:spLocks noChangeArrowheads="1"/>
            </p:cNvSpPr>
            <p:nvPr/>
          </p:nvSpPr>
          <p:spPr bwMode="auto">
            <a:xfrm>
              <a:off x="2016" y="1152"/>
              <a:ext cx="1536" cy="446"/>
            </a:xfrm>
            <a:prstGeom prst="rect">
              <a:avLst/>
            </a:prstGeom>
            <a:noFill/>
            <a:ln w="28575">
              <a:solidFill>
                <a:schemeClr val="tx1"/>
              </a:solidFill>
              <a:miter lim="800000"/>
              <a:headEnd/>
              <a:tailEnd/>
            </a:ln>
          </p:spPr>
          <p:txBody>
            <a:bodyPr>
              <a:spAutoFit/>
            </a:bodyPr>
            <a:lstStyle/>
            <a:p>
              <a:pPr algn="ctr">
                <a:spcBef>
                  <a:spcPct val="50000"/>
                </a:spcBef>
              </a:pPr>
              <a:r>
                <a:rPr lang="en-US" sz="2000"/>
                <a:t>DIREKTUR PEMASARAN</a:t>
              </a:r>
            </a:p>
          </p:txBody>
        </p:sp>
        <p:sp>
          <p:nvSpPr>
            <p:cNvPr id="98311" name="Text Box 9"/>
            <p:cNvSpPr txBox="1">
              <a:spLocks noChangeArrowheads="1"/>
            </p:cNvSpPr>
            <p:nvPr/>
          </p:nvSpPr>
          <p:spPr bwMode="auto">
            <a:xfrm>
              <a:off x="3696" y="1152"/>
              <a:ext cx="1536" cy="446"/>
            </a:xfrm>
            <a:prstGeom prst="rect">
              <a:avLst/>
            </a:prstGeom>
            <a:noFill/>
            <a:ln w="28575">
              <a:solidFill>
                <a:schemeClr val="tx1"/>
              </a:solidFill>
              <a:miter lim="800000"/>
              <a:headEnd/>
              <a:tailEnd/>
            </a:ln>
          </p:spPr>
          <p:txBody>
            <a:bodyPr>
              <a:spAutoFit/>
            </a:bodyPr>
            <a:lstStyle/>
            <a:p>
              <a:pPr algn="ctr">
                <a:spcBef>
                  <a:spcPct val="50000"/>
                </a:spcBef>
              </a:pPr>
              <a:r>
                <a:rPr lang="en-US" sz="2000"/>
                <a:t>DIREKTUR KEUANGAN</a:t>
              </a:r>
            </a:p>
          </p:txBody>
        </p:sp>
        <p:sp>
          <p:nvSpPr>
            <p:cNvPr id="98312" name="Rectangle 10"/>
            <p:cNvSpPr>
              <a:spLocks noChangeArrowheads="1"/>
            </p:cNvSpPr>
            <p:nvPr/>
          </p:nvSpPr>
          <p:spPr bwMode="auto">
            <a:xfrm>
              <a:off x="624" y="2448"/>
              <a:ext cx="1008" cy="288"/>
            </a:xfrm>
            <a:prstGeom prst="rect">
              <a:avLst/>
            </a:prstGeom>
            <a:noFill/>
            <a:ln w="28575">
              <a:solidFill>
                <a:schemeClr val="tx1"/>
              </a:solidFill>
              <a:miter lim="800000"/>
              <a:headEnd/>
              <a:tailEnd/>
            </a:ln>
          </p:spPr>
          <p:txBody>
            <a:bodyPr wrap="none" anchor="ctr"/>
            <a:lstStyle/>
            <a:p>
              <a:endParaRPr lang="id-ID" sz="3200"/>
            </a:p>
          </p:txBody>
        </p:sp>
        <p:sp>
          <p:nvSpPr>
            <p:cNvPr id="98313" name="Rectangle 12"/>
            <p:cNvSpPr>
              <a:spLocks noChangeArrowheads="1"/>
            </p:cNvSpPr>
            <p:nvPr/>
          </p:nvSpPr>
          <p:spPr bwMode="auto">
            <a:xfrm>
              <a:off x="624" y="3168"/>
              <a:ext cx="1008" cy="288"/>
            </a:xfrm>
            <a:prstGeom prst="rect">
              <a:avLst/>
            </a:prstGeom>
            <a:noFill/>
            <a:ln w="28575">
              <a:solidFill>
                <a:schemeClr val="tx1"/>
              </a:solidFill>
              <a:miter lim="800000"/>
              <a:headEnd/>
              <a:tailEnd/>
            </a:ln>
          </p:spPr>
          <p:txBody>
            <a:bodyPr wrap="none" anchor="ctr"/>
            <a:lstStyle/>
            <a:p>
              <a:endParaRPr lang="id-ID" sz="3200"/>
            </a:p>
          </p:txBody>
        </p:sp>
        <p:sp>
          <p:nvSpPr>
            <p:cNvPr id="98314" name="Rectangle 14"/>
            <p:cNvSpPr>
              <a:spLocks noChangeArrowheads="1"/>
            </p:cNvSpPr>
            <p:nvPr/>
          </p:nvSpPr>
          <p:spPr bwMode="auto">
            <a:xfrm>
              <a:off x="2304" y="2448"/>
              <a:ext cx="1008" cy="288"/>
            </a:xfrm>
            <a:prstGeom prst="rect">
              <a:avLst/>
            </a:prstGeom>
            <a:noFill/>
            <a:ln w="28575">
              <a:solidFill>
                <a:schemeClr val="tx1"/>
              </a:solidFill>
              <a:miter lim="800000"/>
              <a:headEnd/>
              <a:tailEnd/>
            </a:ln>
          </p:spPr>
          <p:txBody>
            <a:bodyPr wrap="none" anchor="ctr"/>
            <a:lstStyle/>
            <a:p>
              <a:endParaRPr lang="id-ID" sz="3200"/>
            </a:p>
          </p:txBody>
        </p:sp>
        <p:sp>
          <p:nvSpPr>
            <p:cNvPr id="98315" name="Rectangle 15"/>
            <p:cNvSpPr>
              <a:spLocks noChangeArrowheads="1"/>
            </p:cNvSpPr>
            <p:nvPr/>
          </p:nvSpPr>
          <p:spPr bwMode="auto">
            <a:xfrm>
              <a:off x="2304" y="3168"/>
              <a:ext cx="1008" cy="288"/>
            </a:xfrm>
            <a:prstGeom prst="rect">
              <a:avLst/>
            </a:prstGeom>
            <a:noFill/>
            <a:ln w="28575">
              <a:solidFill>
                <a:schemeClr val="tx1"/>
              </a:solidFill>
              <a:miter lim="800000"/>
              <a:headEnd/>
              <a:tailEnd/>
            </a:ln>
          </p:spPr>
          <p:txBody>
            <a:bodyPr wrap="none" anchor="ctr"/>
            <a:lstStyle/>
            <a:p>
              <a:endParaRPr lang="id-ID" sz="3200"/>
            </a:p>
          </p:txBody>
        </p:sp>
        <p:sp>
          <p:nvSpPr>
            <p:cNvPr id="98316" name="Rectangle 16"/>
            <p:cNvSpPr>
              <a:spLocks noChangeArrowheads="1"/>
            </p:cNvSpPr>
            <p:nvPr/>
          </p:nvSpPr>
          <p:spPr bwMode="auto">
            <a:xfrm>
              <a:off x="3888" y="2448"/>
              <a:ext cx="1008" cy="288"/>
            </a:xfrm>
            <a:prstGeom prst="rect">
              <a:avLst/>
            </a:prstGeom>
            <a:noFill/>
            <a:ln w="28575">
              <a:solidFill>
                <a:schemeClr val="tx1"/>
              </a:solidFill>
              <a:miter lim="800000"/>
              <a:headEnd/>
              <a:tailEnd/>
            </a:ln>
          </p:spPr>
          <p:txBody>
            <a:bodyPr wrap="none" anchor="ctr"/>
            <a:lstStyle/>
            <a:p>
              <a:endParaRPr lang="id-ID" sz="3200"/>
            </a:p>
          </p:txBody>
        </p:sp>
        <p:sp>
          <p:nvSpPr>
            <p:cNvPr id="98317" name="Rectangle 17"/>
            <p:cNvSpPr>
              <a:spLocks noChangeArrowheads="1"/>
            </p:cNvSpPr>
            <p:nvPr/>
          </p:nvSpPr>
          <p:spPr bwMode="auto">
            <a:xfrm>
              <a:off x="3888" y="3168"/>
              <a:ext cx="1008" cy="288"/>
            </a:xfrm>
            <a:prstGeom prst="rect">
              <a:avLst/>
            </a:prstGeom>
            <a:noFill/>
            <a:ln w="28575">
              <a:solidFill>
                <a:schemeClr val="tx1"/>
              </a:solidFill>
              <a:miter lim="800000"/>
              <a:headEnd/>
              <a:tailEnd/>
            </a:ln>
          </p:spPr>
          <p:txBody>
            <a:bodyPr wrap="none" anchor="ctr"/>
            <a:lstStyle/>
            <a:p>
              <a:endParaRPr lang="id-ID" sz="3200"/>
            </a:p>
          </p:txBody>
        </p:sp>
        <p:sp>
          <p:nvSpPr>
            <p:cNvPr id="98318" name="Line 18"/>
            <p:cNvSpPr>
              <a:spLocks noChangeShapeType="1"/>
            </p:cNvSpPr>
            <p:nvPr/>
          </p:nvSpPr>
          <p:spPr bwMode="auto">
            <a:xfrm>
              <a:off x="1104" y="1584"/>
              <a:ext cx="0" cy="864"/>
            </a:xfrm>
            <a:prstGeom prst="line">
              <a:avLst/>
            </a:prstGeom>
            <a:noFill/>
            <a:ln w="28575">
              <a:solidFill>
                <a:schemeClr val="tx1"/>
              </a:solidFill>
              <a:round/>
              <a:headEnd/>
              <a:tailEnd/>
            </a:ln>
          </p:spPr>
          <p:txBody>
            <a:bodyPr/>
            <a:lstStyle/>
            <a:p>
              <a:endParaRPr lang="en-US"/>
            </a:p>
          </p:txBody>
        </p:sp>
        <p:sp>
          <p:nvSpPr>
            <p:cNvPr id="98319" name="Line 19"/>
            <p:cNvSpPr>
              <a:spLocks noChangeShapeType="1"/>
            </p:cNvSpPr>
            <p:nvPr/>
          </p:nvSpPr>
          <p:spPr bwMode="auto">
            <a:xfrm>
              <a:off x="1104" y="2736"/>
              <a:ext cx="0" cy="432"/>
            </a:xfrm>
            <a:prstGeom prst="line">
              <a:avLst/>
            </a:prstGeom>
            <a:noFill/>
            <a:ln w="28575">
              <a:solidFill>
                <a:schemeClr val="tx1"/>
              </a:solidFill>
              <a:round/>
              <a:headEnd/>
              <a:tailEnd/>
            </a:ln>
          </p:spPr>
          <p:txBody>
            <a:bodyPr/>
            <a:lstStyle/>
            <a:p>
              <a:endParaRPr lang="en-US"/>
            </a:p>
          </p:txBody>
        </p:sp>
        <p:sp>
          <p:nvSpPr>
            <p:cNvPr id="98320" name="Line 20"/>
            <p:cNvSpPr>
              <a:spLocks noChangeShapeType="1"/>
            </p:cNvSpPr>
            <p:nvPr/>
          </p:nvSpPr>
          <p:spPr bwMode="auto">
            <a:xfrm>
              <a:off x="2832" y="1584"/>
              <a:ext cx="0" cy="864"/>
            </a:xfrm>
            <a:prstGeom prst="line">
              <a:avLst/>
            </a:prstGeom>
            <a:noFill/>
            <a:ln w="28575">
              <a:solidFill>
                <a:schemeClr val="tx1"/>
              </a:solidFill>
              <a:round/>
              <a:headEnd/>
              <a:tailEnd/>
            </a:ln>
          </p:spPr>
          <p:txBody>
            <a:bodyPr/>
            <a:lstStyle/>
            <a:p>
              <a:endParaRPr lang="en-US"/>
            </a:p>
          </p:txBody>
        </p:sp>
        <p:sp>
          <p:nvSpPr>
            <p:cNvPr id="98321" name="Line 21"/>
            <p:cNvSpPr>
              <a:spLocks noChangeShapeType="1"/>
            </p:cNvSpPr>
            <p:nvPr/>
          </p:nvSpPr>
          <p:spPr bwMode="auto">
            <a:xfrm>
              <a:off x="2832" y="2736"/>
              <a:ext cx="0" cy="432"/>
            </a:xfrm>
            <a:prstGeom prst="line">
              <a:avLst/>
            </a:prstGeom>
            <a:noFill/>
            <a:ln w="28575">
              <a:solidFill>
                <a:schemeClr val="tx1"/>
              </a:solidFill>
              <a:round/>
              <a:headEnd/>
              <a:tailEnd/>
            </a:ln>
          </p:spPr>
          <p:txBody>
            <a:bodyPr/>
            <a:lstStyle/>
            <a:p>
              <a:endParaRPr lang="en-US"/>
            </a:p>
          </p:txBody>
        </p:sp>
        <p:sp>
          <p:nvSpPr>
            <p:cNvPr id="98322" name="Line 22"/>
            <p:cNvSpPr>
              <a:spLocks noChangeShapeType="1"/>
            </p:cNvSpPr>
            <p:nvPr/>
          </p:nvSpPr>
          <p:spPr bwMode="auto">
            <a:xfrm>
              <a:off x="4416" y="1584"/>
              <a:ext cx="0" cy="864"/>
            </a:xfrm>
            <a:prstGeom prst="line">
              <a:avLst/>
            </a:prstGeom>
            <a:noFill/>
            <a:ln w="28575">
              <a:solidFill>
                <a:schemeClr val="tx1"/>
              </a:solidFill>
              <a:round/>
              <a:headEnd/>
              <a:tailEnd/>
            </a:ln>
          </p:spPr>
          <p:txBody>
            <a:bodyPr/>
            <a:lstStyle/>
            <a:p>
              <a:endParaRPr lang="en-US"/>
            </a:p>
          </p:txBody>
        </p:sp>
        <p:sp>
          <p:nvSpPr>
            <p:cNvPr id="98323" name="Line 23"/>
            <p:cNvSpPr>
              <a:spLocks noChangeShapeType="1"/>
            </p:cNvSpPr>
            <p:nvPr/>
          </p:nvSpPr>
          <p:spPr bwMode="auto">
            <a:xfrm>
              <a:off x="4416" y="2736"/>
              <a:ext cx="0" cy="432"/>
            </a:xfrm>
            <a:prstGeom prst="line">
              <a:avLst/>
            </a:prstGeom>
            <a:noFill/>
            <a:ln w="28575">
              <a:solidFill>
                <a:schemeClr val="tx1"/>
              </a:solidFill>
              <a:round/>
              <a:headEnd/>
              <a:tailEnd/>
            </a:ln>
          </p:spPr>
          <p:txBody>
            <a:bodyPr/>
            <a:lstStyle/>
            <a:p>
              <a:endParaRPr lang="en-US"/>
            </a:p>
          </p:txBody>
        </p:sp>
        <p:sp>
          <p:nvSpPr>
            <p:cNvPr id="98324" name="Freeform 24"/>
            <p:cNvSpPr>
              <a:spLocks/>
            </p:cNvSpPr>
            <p:nvPr/>
          </p:nvSpPr>
          <p:spPr bwMode="auto">
            <a:xfrm>
              <a:off x="1104" y="672"/>
              <a:ext cx="1728" cy="528"/>
            </a:xfrm>
            <a:custGeom>
              <a:avLst/>
              <a:gdLst>
                <a:gd name="T0" fmla="*/ 1728 w 1728"/>
                <a:gd name="T1" fmla="*/ 0 h 528"/>
                <a:gd name="T2" fmla="*/ 1728 w 1728"/>
                <a:gd name="T3" fmla="*/ 192 h 528"/>
                <a:gd name="T4" fmla="*/ 0 w 1728"/>
                <a:gd name="T5" fmla="*/ 192 h 528"/>
                <a:gd name="T6" fmla="*/ 0 w 1728"/>
                <a:gd name="T7" fmla="*/ 528 h 528"/>
                <a:gd name="T8" fmla="*/ 0 60000 65536"/>
                <a:gd name="T9" fmla="*/ 0 60000 65536"/>
                <a:gd name="T10" fmla="*/ 0 60000 65536"/>
                <a:gd name="T11" fmla="*/ 0 60000 65536"/>
                <a:gd name="T12" fmla="*/ 0 w 1728"/>
                <a:gd name="T13" fmla="*/ 0 h 528"/>
                <a:gd name="T14" fmla="*/ 1728 w 1728"/>
                <a:gd name="T15" fmla="*/ 528 h 528"/>
              </a:gdLst>
              <a:ahLst/>
              <a:cxnLst>
                <a:cxn ang="T8">
                  <a:pos x="T0" y="T1"/>
                </a:cxn>
                <a:cxn ang="T9">
                  <a:pos x="T2" y="T3"/>
                </a:cxn>
                <a:cxn ang="T10">
                  <a:pos x="T4" y="T5"/>
                </a:cxn>
                <a:cxn ang="T11">
                  <a:pos x="T6" y="T7"/>
                </a:cxn>
              </a:cxnLst>
              <a:rect l="T12" t="T13" r="T14" b="T15"/>
              <a:pathLst>
                <a:path w="1728" h="528">
                  <a:moveTo>
                    <a:pt x="1728" y="0"/>
                  </a:moveTo>
                  <a:lnTo>
                    <a:pt x="1728" y="192"/>
                  </a:lnTo>
                  <a:lnTo>
                    <a:pt x="0" y="192"/>
                  </a:lnTo>
                  <a:lnTo>
                    <a:pt x="0" y="528"/>
                  </a:lnTo>
                </a:path>
              </a:pathLst>
            </a:custGeom>
            <a:noFill/>
            <a:ln w="28575">
              <a:solidFill>
                <a:schemeClr val="tx1"/>
              </a:solidFill>
              <a:round/>
              <a:headEnd/>
              <a:tailEnd/>
            </a:ln>
          </p:spPr>
          <p:txBody>
            <a:bodyPr/>
            <a:lstStyle/>
            <a:p>
              <a:endParaRPr lang="en-US"/>
            </a:p>
          </p:txBody>
        </p:sp>
        <p:sp>
          <p:nvSpPr>
            <p:cNvPr id="98325" name="Freeform 25"/>
            <p:cNvSpPr>
              <a:spLocks/>
            </p:cNvSpPr>
            <p:nvPr/>
          </p:nvSpPr>
          <p:spPr bwMode="auto">
            <a:xfrm>
              <a:off x="2832" y="864"/>
              <a:ext cx="1584" cy="288"/>
            </a:xfrm>
            <a:custGeom>
              <a:avLst/>
              <a:gdLst>
                <a:gd name="T0" fmla="*/ 0 w 1584"/>
                <a:gd name="T1" fmla="*/ 0 h 288"/>
                <a:gd name="T2" fmla="*/ 1584 w 1584"/>
                <a:gd name="T3" fmla="*/ 0 h 288"/>
                <a:gd name="T4" fmla="*/ 1584 w 1584"/>
                <a:gd name="T5" fmla="*/ 288 h 288"/>
                <a:gd name="T6" fmla="*/ 0 60000 65536"/>
                <a:gd name="T7" fmla="*/ 0 60000 65536"/>
                <a:gd name="T8" fmla="*/ 0 60000 65536"/>
                <a:gd name="T9" fmla="*/ 0 w 1584"/>
                <a:gd name="T10" fmla="*/ 0 h 288"/>
                <a:gd name="T11" fmla="*/ 1584 w 1584"/>
                <a:gd name="T12" fmla="*/ 288 h 288"/>
              </a:gdLst>
              <a:ahLst/>
              <a:cxnLst>
                <a:cxn ang="T6">
                  <a:pos x="T0" y="T1"/>
                </a:cxn>
                <a:cxn ang="T7">
                  <a:pos x="T2" y="T3"/>
                </a:cxn>
                <a:cxn ang="T8">
                  <a:pos x="T4" y="T5"/>
                </a:cxn>
              </a:cxnLst>
              <a:rect l="T9" t="T10" r="T11" b="T12"/>
              <a:pathLst>
                <a:path w="1584" h="288">
                  <a:moveTo>
                    <a:pt x="0" y="0"/>
                  </a:moveTo>
                  <a:lnTo>
                    <a:pt x="1584" y="0"/>
                  </a:lnTo>
                  <a:lnTo>
                    <a:pt x="1584" y="288"/>
                  </a:lnTo>
                </a:path>
              </a:pathLst>
            </a:custGeom>
            <a:noFill/>
            <a:ln w="28575">
              <a:solidFill>
                <a:schemeClr val="tx1"/>
              </a:solidFill>
              <a:round/>
              <a:headEnd/>
              <a:tailEnd/>
            </a:ln>
          </p:spPr>
          <p:txBody>
            <a:bodyPr/>
            <a:lstStyle/>
            <a:p>
              <a:endParaRPr lang="en-US"/>
            </a:p>
          </p:txBody>
        </p:sp>
      </p:grpSp>
      <p:sp>
        <p:nvSpPr>
          <p:cNvPr id="98307" name="Line 27"/>
          <p:cNvSpPr>
            <a:spLocks noChangeShapeType="1"/>
          </p:cNvSpPr>
          <p:nvPr/>
        </p:nvSpPr>
        <p:spPr bwMode="auto">
          <a:xfrm>
            <a:off x="4495800" y="1371600"/>
            <a:ext cx="0" cy="381000"/>
          </a:xfrm>
          <a:prstGeom prst="line">
            <a:avLst/>
          </a:prstGeom>
          <a:noFill/>
          <a:ln w="38100">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rrowheads="1"/>
          </p:cNvSpPr>
          <p:nvPr>
            <p:ph type="title" idx="4294967295"/>
          </p:nvPr>
        </p:nvSpPr>
        <p:spPr>
          <a:xfrm>
            <a:off x="0" y="274638"/>
            <a:ext cx="8229600" cy="1143000"/>
          </a:xfrm>
        </p:spPr>
        <p:txBody>
          <a:bodyPr/>
          <a:lstStyle/>
          <a:p>
            <a:r>
              <a:rPr lang="en-US" smtClean="0"/>
              <a:t>4. Committee organization</a:t>
            </a:r>
          </a:p>
        </p:txBody>
      </p:sp>
      <p:sp>
        <p:nvSpPr>
          <p:cNvPr id="99331" name="Rectangle 3"/>
          <p:cNvSpPr>
            <a:spLocks noGrp="1" noRot="1" noChangeArrowheads="1"/>
          </p:cNvSpPr>
          <p:nvPr>
            <p:ph type="body" idx="4294967295"/>
          </p:nvPr>
        </p:nvSpPr>
        <p:spPr>
          <a:xfrm>
            <a:off x="0" y="1600200"/>
            <a:ext cx="8229600" cy="4530725"/>
          </a:xfrm>
        </p:spPr>
        <p:txBody>
          <a:bodyPr/>
          <a:lstStyle/>
          <a:p>
            <a:pPr>
              <a:lnSpc>
                <a:spcPct val="80000"/>
              </a:lnSpc>
            </a:pPr>
            <a:r>
              <a:rPr lang="en-US" sz="2800" smtClean="0"/>
              <a:t>Umumnya dibentuk dalam waktu yg terbatas untuk melaksanakan tugas2 ttt.</a:t>
            </a:r>
          </a:p>
          <a:p>
            <a:pPr>
              <a:lnSpc>
                <a:spcPct val="80000"/>
              </a:lnSpc>
            </a:pPr>
            <a:r>
              <a:rPr lang="en-US" sz="2800" smtClean="0"/>
              <a:t>Ciri :</a:t>
            </a:r>
          </a:p>
          <a:p>
            <a:pPr lvl="1">
              <a:lnSpc>
                <a:spcPct val="80000"/>
              </a:lnSpc>
            </a:pPr>
            <a:r>
              <a:rPr lang="en-US" sz="2300" smtClean="0"/>
              <a:t>Tugas tertentu, jangka waktu terbatas</a:t>
            </a:r>
          </a:p>
          <a:p>
            <a:pPr lvl="1">
              <a:lnSpc>
                <a:spcPct val="80000"/>
              </a:lnSpc>
            </a:pPr>
            <a:r>
              <a:rPr lang="en-US" sz="2300" smtClean="0"/>
              <a:t>Seluruh unsur pimp duduk dlm panitia (ketua/anggota)</a:t>
            </a:r>
          </a:p>
          <a:p>
            <a:pPr lvl="1">
              <a:lnSpc>
                <a:spcPct val="80000"/>
              </a:lnSpc>
            </a:pPr>
            <a:r>
              <a:rPr lang="en-US" sz="2300" smtClean="0"/>
              <a:t>Kepemimpinan kolektif, tanggungjwb kolektif</a:t>
            </a:r>
          </a:p>
          <a:p>
            <a:pPr lvl="1">
              <a:lnSpc>
                <a:spcPct val="80000"/>
              </a:lnSpc>
            </a:pPr>
            <a:r>
              <a:rPr lang="en-US" sz="2300" smtClean="0"/>
              <a:t>Semua anggota pimp mempunyai hak, wewenang, tggjwb yg sama</a:t>
            </a:r>
          </a:p>
          <a:p>
            <a:pPr lvl="1">
              <a:lnSpc>
                <a:spcPct val="80000"/>
              </a:lnSpc>
            </a:pPr>
            <a:r>
              <a:rPr lang="en-US" sz="2300" smtClean="0"/>
              <a:t>Pelaksana dikelompokkan menurut bidang tugas ttt yg hrs dilaksanakan dlm bentuk tugas </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sz="3400" smtClean="0">
                <a:latin typeface="Papyrus" pitchFamily="66" charset="0"/>
              </a:rPr>
              <a:t>3.Berdasarkan sifat hubungan personal : </a:t>
            </a:r>
            <a:r>
              <a:rPr lang="en-US" sz="3400" smtClean="0"/>
              <a:t/>
            </a:r>
            <a:br>
              <a:rPr lang="en-US" sz="3400" smtClean="0"/>
            </a:br>
            <a:endParaRPr lang="en-US" sz="3400" smtClean="0"/>
          </a:p>
        </p:txBody>
      </p:sp>
      <p:sp>
        <p:nvSpPr>
          <p:cNvPr id="100355" name="Rectangle 3"/>
          <p:cNvSpPr>
            <a:spLocks noGrp="1" noChangeArrowheads="1"/>
          </p:cNvSpPr>
          <p:nvPr>
            <p:ph idx="1"/>
          </p:nvPr>
        </p:nvSpPr>
        <p:spPr/>
        <p:txBody>
          <a:bodyPr/>
          <a:lstStyle/>
          <a:p>
            <a:pPr>
              <a:buFont typeface="Wingdings" pitchFamily="2" charset="2"/>
              <a:buNone/>
            </a:pPr>
            <a:r>
              <a:rPr lang="en-US" smtClean="0">
                <a:latin typeface="Comic Sans MS" pitchFamily="66" charset="0"/>
              </a:rPr>
              <a:t>a.Organisasi formal, adalah organisasi yang diatur secara resmi, seperti: organisasi pemerintahan, organisasi yang berbadan hukum</a:t>
            </a:r>
          </a:p>
          <a:p>
            <a:pPr>
              <a:buFont typeface="Wingdings" pitchFamily="2" charset="2"/>
              <a:buNone/>
            </a:pPr>
            <a:r>
              <a:rPr lang="en-US" smtClean="0">
                <a:latin typeface="Comic Sans MS" pitchFamily="66" charset="0"/>
              </a:rPr>
              <a:t>b.Organisasi informal, adalah organisasi yang terbentuk karena hubungan bersifat pribadi, antara lain kesamaan minat atau hobby, dll </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US" sz="4000" smtClean="0">
                <a:latin typeface="Papyrus" pitchFamily="66" charset="0"/>
              </a:rPr>
              <a:t>4. Berdasarkan tujuan</a:t>
            </a:r>
            <a:r>
              <a:rPr lang="en-US" smtClean="0"/>
              <a:t> :</a:t>
            </a:r>
          </a:p>
        </p:txBody>
      </p:sp>
      <p:sp>
        <p:nvSpPr>
          <p:cNvPr id="101379" name="Rectangle 3"/>
          <p:cNvSpPr>
            <a:spLocks noGrp="1" noChangeArrowheads="1"/>
          </p:cNvSpPr>
          <p:nvPr>
            <p:ph idx="1"/>
          </p:nvPr>
        </p:nvSpPr>
        <p:spPr/>
        <p:txBody>
          <a:bodyPr/>
          <a:lstStyle/>
          <a:p>
            <a:pPr>
              <a:buFont typeface="Wingdings" pitchFamily="2" charset="2"/>
              <a:buNone/>
            </a:pPr>
            <a:r>
              <a:rPr lang="en-US" sz="4800" smtClean="0">
                <a:latin typeface="Comic Sans MS" pitchFamily="66" charset="0"/>
              </a:rPr>
              <a:t>a.Organisasi yang tujuannya mencari keuntungan atau ‘profit oriented‘</a:t>
            </a:r>
          </a:p>
          <a:p>
            <a:pPr>
              <a:buFont typeface="Wingdings" pitchFamily="2" charset="2"/>
              <a:buNone/>
            </a:pPr>
            <a:r>
              <a:rPr lang="en-US" sz="4800" smtClean="0">
                <a:latin typeface="Comic Sans MS" pitchFamily="66" charset="0"/>
              </a:rPr>
              <a:t>b.Organisasi sosial atau ‘non profit oriented‘</a:t>
            </a:r>
            <a:br>
              <a:rPr lang="en-US" sz="4800" smtClean="0">
                <a:latin typeface="Comic Sans MS" pitchFamily="66" charset="0"/>
              </a:rPr>
            </a:br>
            <a:endParaRPr lang="en-US" sz="4800" smtClean="0">
              <a:latin typeface="Comic Sans MS" pitchFamily="66" charset="0"/>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sz="3400" smtClean="0">
                <a:latin typeface="Papyrus" pitchFamily="66" charset="0"/>
              </a:rPr>
              <a:t>5. Berdasarkan kehidupan dalam masyarakat</a:t>
            </a:r>
            <a:br>
              <a:rPr lang="en-US" sz="3400" smtClean="0">
                <a:latin typeface="Papyrus" pitchFamily="66" charset="0"/>
              </a:rPr>
            </a:br>
            <a:endParaRPr lang="en-US" sz="3400" smtClean="0">
              <a:latin typeface="Papyrus" pitchFamily="66" charset="0"/>
            </a:endParaRPr>
          </a:p>
        </p:txBody>
      </p:sp>
      <p:sp>
        <p:nvSpPr>
          <p:cNvPr id="102403" name="Rectangle 3"/>
          <p:cNvSpPr>
            <a:spLocks noGrp="1" noChangeArrowheads="1"/>
          </p:cNvSpPr>
          <p:nvPr>
            <p:ph idx="1"/>
          </p:nvPr>
        </p:nvSpPr>
        <p:spPr/>
        <p:txBody>
          <a:bodyPr/>
          <a:lstStyle/>
          <a:p>
            <a:pPr>
              <a:buFont typeface="Wingdings" pitchFamily="2" charset="2"/>
              <a:buNone/>
            </a:pPr>
            <a:r>
              <a:rPr lang="en-US" sz="3600" smtClean="0">
                <a:latin typeface="Comic Sans MS" pitchFamily="66" charset="0"/>
              </a:rPr>
              <a:t>a.Organisasi pendidikan</a:t>
            </a:r>
          </a:p>
          <a:p>
            <a:pPr>
              <a:buFont typeface="Wingdings" pitchFamily="2" charset="2"/>
              <a:buNone/>
            </a:pPr>
            <a:r>
              <a:rPr lang="en-US" sz="3600" smtClean="0">
                <a:latin typeface="Comic Sans MS" pitchFamily="66" charset="0"/>
              </a:rPr>
              <a:t>b.Organisasi kesehatan</a:t>
            </a:r>
          </a:p>
          <a:p>
            <a:pPr>
              <a:buFont typeface="Wingdings" pitchFamily="2" charset="2"/>
              <a:buNone/>
            </a:pPr>
            <a:r>
              <a:rPr lang="en-US" sz="3600" smtClean="0">
                <a:latin typeface="Comic Sans MS" pitchFamily="66" charset="0"/>
              </a:rPr>
              <a:t>c.Organisasi pertanian, dan lain lain</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sz="3400" smtClean="0">
                <a:latin typeface="Papyrus" pitchFamily="66" charset="0"/>
              </a:rPr>
              <a:t>6. Berdasarkan fungsi dan tujuan yang dilayani</a:t>
            </a:r>
            <a:r>
              <a:rPr lang="en-US" sz="3400" smtClean="0"/>
              <a:t> </a:t>
            </a:r>
          </a:p>
        </p:txBody>
      </p:sp>
      <p:sp>
        <p:nvSpPr>
          <p:cNvPr id="103427" name="Rectangle 3"/>
          <p:cNvSpPr>
            <a:spLocks noGrp="1" noChangeArrowheads="1"/>
          </p:cNvSpPr>
          <p:nvPr>
            <p:ph idx="1"/>
          </p:nvPr>
        </p:nvSpPr>
        <p:spPr/>
        <p:txBody>
          <a:bodyPr/>
          <a:lstStyle/>
          <a:p>
            <a:pPr>
              <a:buFont typeface="Wingdings" pitchFamily="2" charset="2"/>
              <a:buNone/>
            </a:pPr>
            <a:r>
              <a:rPr lang="en-US" smtClean="0">
                <a:latin typeface="Comic Sans MS" pitchFamily="66" charset="0"/>
              </a:rPr>
              <a:t>a.Organisasi produksi, misalnya organisasi produk makanan,</a:t>
            </a:r>
          </a:p>
          <a:p>
            <a:pPr>
              <a:buFont typeface="Wingdings" pitchFamily="2" charset="2"/>
              <a:buNone/>
            </a:pPr>
            <a:r>
              <a:rPr lang="en-US" smtClean="0">
                <a:latin typeface="Comic Sans MS" pitchFamily="66" charset="0"/>
              </a:rPr>
              <a:t>b.Organisasi berorientasi pada politik, misalnya partai politik</a:t>
            </a:r>
          </a:p>
          <a:p>
            <a:pPr>
              <a:buFont typeface="Wingdings" pitchFamily="2" charset="2"/>
              <a:buNone/>
            </a:pPr>
            <a:r>
              <a:rPr lang="en-US" smtClean="0">
                <a:latin typeface="Comic Sans MS" pitchFamily="66" charset="0"/>
              </a:rPr>
              <a:t>c.Organisasi yang bersifat integratif, misalnya serikat pekerja</a:t>
            </a:r>
          </a:p>
          <a:p>
            <a:pPr>
              <a:buFont typeface="Wingdings" pitchFamily="2" charset="2"/>
              <a:buNone/>
            </a:pPr>
            <a:r>
              <a:rPr lang="en-US" smtClean="0">
                <a:latin typeface="Comic Sans MS" pitchFamily="66" charset="0"/>
              </a:rPr>
              <a:t>d.Organisasi pemelihara, misalnya organisasi peduli lingkungan,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79375"/>
          </a:xfrm>
        </p:spPr>
        <p:txBody>
          <a:bodyPr rtlCol="0">
            <a:normAutofit fontScale="90000"/>
          </a:bodyPr>
          <a:lstStyle/>
          <a:p>
            <a:pPr fontAlgn="auto">
              <a:spcAft>
                <a:spcPts val="0"/>
              </a:spcAft>
              <a:defRPr/>
            </a:pPr>
            <a:endParaRPr lang="id-ID" sz="3400" smtClean="0"/>
          </a:p>
        </p:txBody>
      </p:sp>
      <p:sp>
        <p:nvSpPr>
          <p:cNvPr id="21507" name="Rectangle 3"/>
          <p:cNvSpPr>
            <a:spLocks noGrp="1" noChangeArrowheads="1"/>
          </p:cNvSpPr>
          <p:nvPr>
            <p:ph idx="1"/>
          </p:nvPr>
        </p:nvSpPr>
        <p:spPr>
          <a:xfrm>
            <a:off x="457200" y="549275"/>
            <a:ext cx="8229600" cy="5581650"/>
          </a:xfrm>
        </p:spPr>
        <p:txBody>
          <a:bodyPr/>
          <a:lstStyle/>
          <a:p>
            <a:r>
              <a:rPr lang="en-US" smtClean="0"/>
              <a:t>Membuka diri &amp; membangun relasi</a:t>
            </a:r>
          </a:p>
          <a:p>
            <a:r>
              <a:rPr lang="en-US" smtClean="0"/>
              <a:t>Berani mengambil resiko</a:t>
            </a:r>
          </a:p>
          <a:p>
            <a:r>
              <a:rPr lang="en-US" smtClean="0"/>
              <a:t>Mempunyai pengetahuan dasar bisnis</a:t>
            </a:r>
          </a:p>
          <a:p>
            <a:r>
              <a:rPr lang="en-US" smtClean="0"/>
              <a:t>Awali dangan imajinasi &amp; impian</a:t>
            </a:r>
          </a:p>
          <a:p>
            <a:r>
              <a:rPr lang="en-US" smtClean="0"/>
              <a:t>Mau Belajar Dari Pengalaman Orang Lain </a:t>
            </a:r>
          </a:p>
          <a:p>
            <a:r>
              <a:rPr lang="en-US" smtClean="0"/>
              <a:t>Bersedia Menerima kritikan dan Nasehat Dari Orang Lain </a:t>
            </a:r>
          </a:p>
          <a:p>
            <a:r>
              <a:rPr lang="en-US" smtClean="0"/>
              <a:t>Tidak Suka Menunda </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sz="3600" smtClean="0">
                <a:latin typeface="Papyrus" pitchFamily="66" charset="0"/>
              </a:rPr>
              <a:t>7. Berdasarkan pihak yang memakai manfaat</a:t>
            </a:r>
          </a:p>
        </p:txBody>
      </p:sp>
      <p:sp>
        <p:nvSpPr>
          <p:cNvPr id="104451" name="Rectangle 3"/>
          <p:cNvSpPr>
            <a:spLocks noGrp="1" noChangeArrowheads="1"/>
          </p:cNvSpPr>
          <p:nvPr>
            <p:ph idx="1"/>
          </p:nvPr>
        </p:nvSpPr>
        <p:spPr/>
        <p:txBody>
          <a:bodyPr/>
          <a:lstStyle/>
          <a:p>
            <a:pPr>
              <a:lnSpc>
                <a:spcPct val="90000"/>
              </a:lnSpc>
              <a:buFont typeface="Wingdings" pitchFamily="2" charset="2"/>
              <a:buNone/>
            </a:pPr>
            <a:r>
              <a:rPr lang="en-US" sz="2400" smtClean="0">
                <a:latin typeface="Comic Sans MS" pitchFamily="66" charset="0"/>
              </a:rPr>
              <a:t>a. Mutual benefit organization, yaitu organisasi yang kemanfaatannya terutama dinikmati oleh anggotanya, seperti koperasi,</a:t>
            </a:r>
          </a:p>
          <a:p>
            <a:pPr>
              <a:lnSpc>
                <a:spcPct val="90000"/>
              </a:lnSpc>
              <a:buFont typeface="Wingdings" pitchFamily="2" charset="2"/>
              <a:buNone/>
            </a:pPr>
            <a:r>
              <a:rPr lang="en-US" sz="2400" smtClean="0">
                <a:latin typeface="Comic Sans MS" pitchFamily="66" charset="0"/>
              </a:rPr>
              <a:t>b. Service organization, yaitu organisasi yang kemanfaatannya dinikmati oleh pelanggan, misalnya bank,</a:t>
            </a:r>
          </a:p>
          <a:p>
            <a:pPr>
              <a:lnSpc>
                <a:spcPct val="90000"/>
              </a:lnSpc>
              <a:buFont typeface="Wingdings" pitchFamily="2" charset="2"/>
              <a:buNone/>
            </a:pPr>
            <a:r>
              <a:rPr lang="en-US" sz="2400" smtClean="0">
                <a:latin typeface="Comic Sans MS" pitchFamily="66" charset="0"/>
              </a:rPr>
              <a:t>c. Business organization, organisasi yang bergerak dalam dunia usaha, seperti perusahaan-perusahaan,</a:t>
            </a:r>
          </a:p>
          <a:p>
            <a:pPr>
              <a:lnSpc>
                <a:spcPct val="90000"/>
              </a:lnSpc>
              <a:buFont typeface="Wingdings" pitchFamily="2" charset="2"/>
              <a:buNone/>
            </a:pPr>
            <a:r>
              <a:rPr lang="en-US" sz="2400" smtClean="0">
                <a:latin typeface="Comic Sans MS" pitchFamily="66" charset="0"/>
              </a:rPr>
              <a:t>d. Commonwealth organization, adalah organisasi yang kemanfaatannya terutama dinikmati oleh masyarakat umum, seperti organisasi pelayanan kesehatan. Contohnya rumah sakit, Puskesmas </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ltLang="ko-KR" smtClean="0">
                <a:solidFill>
                  <a:srgbClr val="FF0000"/>
                </a:solidFill>
                <a:latin typeface="Comic Sans MS" pitchFamily="66" charset="0"/>
                <a:ea typeface="굴림" pitchFamily="34" charset="-127"/>
              </a:rPr>
              <a:t>MENILAI KEBUTUHAN USAHA</a:t>
            </a:r>
            <a:endParaRPr lang="en-US" smtClean="0">
              <a:solidFill>
                <a:srgbClr val="FF0000"/>
              </a:solidFill>
              <a:latin typeface="Comic Sans MS" pitchFamily="66" charset="0"/>
              <a:ea typeface="굴림" pitchFamily="34" charset="-127"/>
            </a:endParaRPr>
          </a:p>
        </p:txBody>
      </p:sp>
      <p:sp>
        <p:nvSpPr>
          <p:cNvPr id="105475" name="Rectangle 3"/>
          <p:cNvSpPr>
            <a:spLocks noGrp="1" noChangeArrowheads="1"/>
          </p:cNvSpPr>
          <p:nvPr>
            <p:ph idx="1"/>
          </p:nvPr>
        </p:nvSpPr>
        <p:spPr/>
        <p:txBody>
          <a:bodyPr/>
          <a:lstStyle/>
          <a:p>
            <a:pPr>
              <a:lnSpc>
                <a:spcPct val="90000"/>
              </a:lnSpc>
              <a:buFont typeface="Wingdings" pitchFamily="2" charset="2"/>
              <a:buNone/>
            </a:pPr>
            <a:r>
              <a:rPr lang="en-US" altLang="ko-KR" smtClean="0">
                <a:latin typeface="Comic Sans MS" pitchFamily="66" charset="0"/>
                <a:ea typeface="굴림" pitchFamily="34" charset="-127"/>
              </a:rPr>
              <a:t>A.Pengertian Kebutuhan Usaha</a:t>
            </a:r>
          </a:p>
          <a:p>
            <a:pPr>
              <a:lnSpc>
                <a:spcPct val="90000"/>
              </a:lnSpc>
            </a:pPr>
            <a:r>
              <a:rPr lang="en-US" altLang="ko-KR" smtClean="0">
                <a:latin typeface="Comic Sans MS" pitchFamily="66" charset="0"/>
                <a:ea typeface="굴림" pitchFamily="34" charset="-127"/>
              </a:rPr>
              <a:t>Hal-hal yang harus dipenuhi perusahaan</a:t>
            </a:r>
          </a:p>
          <a:p>
            <a:pPr>
              <a:lnSpc>
                <a:spcPct val="90000"/>
              </a:lnSpc>
              <a:buFont typeface="Wingdings" pitchFamily="2" charset="2"/>
              <a:buNone/>
            </a:pPr>
            <a:r>
              <a:rPr lang="en-US" altLang="ko-KR" smtClean="0">
                <a:latin typeface="Comic Sans MS" pitchFamily="66" charset="0"/>
                <a:ea typeface="굴림" pitchFamily="34" charset="-127"/>
              </a:rPr>
              <a:t>   untuk mendirikan dan menjalankan usaha dari awal hingga perusahaan beropersi.</a:t>
            </a:r>
          </a:p>
          <a:p>
            <a:pPr>
              <a:lnSpc>
                <a:spcPct val="90000"/>
              </a:lnSpc>
            </a:pPr>
            <a:r>
              <a:rPr lang="en-US" altLang="ko-KR" smtClean="0">
                <a:latin typeface="Comic Sans MS" pitchFamily="66" charset="0"/>
                <a:ea typeface="굴림" pitchFamily="34" charset="-127"/>
              </a:rPr>
              <a:t>Kebutuhan usaha beragam jenis tergantung bidang usaha dari perusahaan tersebut.</a:t>
            </a:r>
          </a:p>
          <a:p>
            <a:pPr>
              <a:lnSpc>
                <a:spcPct val="90000"/>
              </a:lnSpc>
            </a:pPr>
            <a:r>
              <a:rPr lang="en-US" altLang="ko-KR" smtClean="0">
                <a:latin typeface="Comic Sans MS" pitchFamily="66" charset="0"/>
                <a:ea typeface="굴림" pitchFamily="34" charset="-127"/>
              </a:rPr>
              <a:t>Dilakukan penilaian secara benar dan akurat.</a:t>
            </a:r>
          </a:p>
          <a:p>
            <a:pPr>
              <a:lnSpc>
                <a:spcPct val="90000"/>
              </a:lnSpc>
              <a:buFont typeface="Wingdings" pitchFamily="2" charset="2"/>
              <a:buNone/>
            </a:pPr>
            <a:endParaRPr lang="en-US" smtClean="0">
              <a:latin typeface="Comic Sans MS" pitchFamily="66" charset="0"/>
            </a:endParaRPr>
          </a:p>
          <a:p>
            <a:pPr>
              <a:lnSpc>
                <a:spcPct val="90000"/>
              </a:lnSpc>
              <a:buFont typeface="Wingdings" pitchFamily="2" charset="2"/>
              <a:buNone/>
            </a:pPr>
            <a:endParaRPr lang="en-US" smtClean="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ltLang="ko-KR" smtClean="0">
                <a:latin typeface="Comic Sans MS" pitchFamily="66" charset="0"/>
                <a:ea typeface="굴림" pitchFamily="34" charset="-127"/>
              </a:rPr>
              <a:t>Biaya Kebutuhan Usaha :</a:t>
            </a:r>
            <a:endParaRPr lang="en-US" smtClean="0">
              <a:latin typeface="Comic Sans MS" pitchFamily="66" charset="0"/>
              <a:ea typeface="굴림" pitchFamily="34" charset="-127"/>
            </a:endParaRPr>
          </a:p>
        </p:txBody>
      </p:sp>
      <p:sp>
        <p:nvSpPr>
          <p:cNvPr id="106499" name="Rectangle 3"/>
          <p:cNvSpPr>
            <a:spLocks noGrp="1" noChangeArrowheads="1"/>
          </p:cNvSpPr>
          <p:nvPr>
            <p:ph idx="1"/>
          </p:nvPr>
        </p:nvSpPr>
        <p:spPr/>
        <p:txBody>
          <a:bodyPr/>
          <a:lstStyle/>
          <a:p>
            <a:r>
              <a:rPr lang="en-US" altLang="ko-KR" smtClean="0">
                <a:latin typeface="Comic Sans MS" pitchFamily="66" charset="0"/>
                <a:ea typeface="굴림" pitchFamily="34" charset="-127"/>
              </a:rPr>
              <a:t>Dengan mengetahui jenis dan jumlah kebutuhan usaha membuat rencana anggaran;</a:t>
            </a:r>
          </a:p>
          <a:p>
            <a:r>
              <a:rPr lang="en-US" altLang="ko-KR" smtClean="0">
                <a:latin typeface="Comic Sans MS" pitchFamily="66" charset="0"/>
                <a:ea typeface="굴림" pitchFamily="34" charset="-127"/>
              </a:rPr>
              <a:t>Adapun jenis komponen kebutuhan usaha meliputi :</a:t>
            </a:r>
          </a:p>
          <a:p>
            <a:pPr>
              <a:buFont typeface="Wingdings" pitchFamily="2" charset="2"/>
              <a:buNone/>
            </a:pPr>
            <a:r>
              <a:rPr lang="en-US" altLang="ko-KR" smtClean="0">
                <a:latin typeface="Comic Sans MS" pitchFamily="66" charset="0"/>
                <a:ea typeface="굴림" pitchFamily="34" charset="-127"/>
              </a:rPr>
              <a:t>	A.Biaya pra Investasi</a:t>
            </a:r>
          </a:p>
          <a:p>
            <a:pPr>
              <a:buFont typeface="Wingdings" pitchFamily="2" charset="2"/>
              <a:buNone/>
            </a:pPr>
            <a:r>
              <a:rPr lang="en-US" altLang="ko-KR" smtClean="0">
                <a:latin typeface="Comic Sans MS" pitchFamily="66" charset="0"/>
                <a:ea typeface="굴림" pitchFamily="34" charset="-127"/>
              </a:rPr>
              <a:t>	B.Biaya pembelian aktiva tetap</a:t>
            </a:r>
          </a:p>
          <a:p>
            <a:pPr>
              <a:buFont typeface="Wingdings" pitchFamily="2" charset="2"/>
              <a:buNone/>
            </a:pPr>
            <a:r>
              <a:rPr lang="en-US" altLang="ko-KR" smtClean="0">
                <a:latin typeface="Comic Sans MS" pitchFamily="66" charset="0"/>
                <a:ea typeface="굴림" pitchFamily="34" charset="-127"/>
              </a:rPr>
              <a:t>	C.Biaya Operasional</a:t>
            </a:r>
            <a:endParaRPr lang="en-US" smtClean="0">
              <a:latin typeface="Comic Sans MS" pitchFamily="66" charset="0"/>
            </a:endParaRPr>
          </a:p>
          <a:p>
            <a:endParaRPr lang="en-US" smtClean="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endParaRPr lang="id-ID" smtClean="0"/>
          </a:p>
        </p:txBody>
      </p:sp>
      <p:sp>
        <p:nvSpPr>
          <p:cNvPr id="107523" name="Rectangle 3"/>
          <p:cNvSpPr>
            <a:spLocks noGrp="1" noChangeArrowheads="1"/>
          </p:cNvSpPr>
          <p:nvPr>
            <p:ph idx="1"/>
          </p:nvPr>
        </p:nvSpPr>
        <p:spPr/>
        <p:txBody>
          <a:bodyPr/>
          <a:lstStyle/>
          <a:p>
            <a:r>
              <a:rPr lang="en-US" altLang="ko-KR" smtClean="0">
                <a:latin typeface="Comic Sans MS" pitchFamily="66" charset="0"/>
                <a:ea typeface="굴림" pitchFamily="34" charset="-127"/>
              </a:rPr>
              <a:t>Biaya Pra Investasi adalah biaya yg dikeluarkan perusahaan dlm rangka memulai suatu usaha misalnya biaya survey lapangan,biaya studi kelayakan.</a:t>
            </a:r>
          </a:p>
          <a:p>
            <a:r>
              <a:rPr lang="en-US" altLang="ko-KR" smtClean="0">
                <a:latin typeface="Comic Sans MS" pitchFamily="66" charset="0"/>
                <a:ea typeface="굴림" pitchFamily="34" charset="-127"/>
              </a:rPr>
              <a:t>Biaya pembelian aktiva tetap ;</a:t>
            </a:r>
          </a:p>
          <a:p>
            <a:pPr>
              <a:buFont typeface="Wingdings" pitchFamily="2" charset="2"/>
              <a:buNone/>
            </a:pPr>
            <a:r>
              <a:rPr lang="en-US" altLang="ko-KR" smtClean="0">
                <a:latin typeface="Comic Sans MS" pitchFamily="66" charset="0"/>
                <a:ea typeface="굴림" pitchFamily="34" charset="-127"/>
              </a:rPr>
              <a:t> - berwujud</a:t>
            </a:r>
          </a:p>
          <a:p>
            <a:pPr>
              <a:buFont typeface="Wingdings" pitchFamily="2" charset="2"/>
              <a:buNone/>
            </a:pPr>
            <a:r>
              <a:rPr lang="en-US" altLang="ko-KR" smtClean="0">
                <a:latin typeface="Comic Sans MS" pitchFamily="66" charset="0"/>
                <a:ea typeface="굴림" pitchFamily="34" charset="-127"/>
              </a:rPr>
              <a:t> - tidak berwujud</a:t>
            </a:r>
            <a:endParaRPr lang="en-US" smtClean="0">
              <a:latin typeface="Comic Sans MS" pitchFamily="66" charset="0"/>
            </a:endParaRPr>
          </a:p>
          <a:p>
            <a:pPr>
              <a:buFont typeface="Wingdings" pitchFamily="2" charset="2"/>
              <a:buNone/>
            </a:pPr>
            <a:endParaRPr lang="en-US" smtClean="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endParaRPr lang="id-ID" smtClean="0"/>
          </a:p>
        </p:txBody>
      </p:sp>
      <p:sp>
        <p:nvSpPr>
          <p:cNvPr id="108547" name="Rectangle 3"/>
          <p:cNvSpPr>
            <a:spLocks noGrp="1" noChangeArrowheads="1"/>
          </p:cNvSpPr>
          <p:nvPr>
            <p:ph idx="1"/>
          </p:nvPr>
        </p:nvSpPr>
        <p:spPr/>
        <p:txBody>
          <a:bodyPr/>
          <a:lstStyle/>
          <a:p>
            <a:pPr>
              <a:lnSpc>
                <a:spcPct val="90000"/>
              </a:lnSpc>
              <a:buFont typeface="Wingdings" pitchFamily="2" charset="2"/>
              <a:buNone/>
            </a:pPr>
            <a:r>
              <a:rPr lang="en-US" altLang="ko-KR" sz="2800" smtClean="0">
                <a:latin typeface="Comic Sans MS" pitchFamily="66" charset="0"/>
                <a:ea typeface="굴림" pitchFamily="34" charset="-127"/>
              </a:rPr>
              <a:t>-Aktiva tetap yg berwujud adalah seperti pembelian tanah,bangunan,mesin,peralatan,kendaraan inventaris kantor.</a:t>
            </a:r>
          </a:p>
          <a:p>
            <a:pPr>
              <a:lnSpc>
                <a:spcPct val="90000"/>
              </a:lnSpc>
              <a:buFont typeface="Wingdings" pitchFamily="2" charset="2"/>
              <a:buNone/>
            </a:pPr>
            <a:r>
              <a:rPr lang="en-US" altLang="ko-KR" sz="2800" smtClean="0">
                <a:latin typeface="Comic Sans MS" pitchFamily="66" charset="0"/>
                <a:ea typeface="굴림" pitchFamily="34" charset="-127"/>
              </a:rPr>
              <a:t>  -Aktiva tetap tidak berwujud seperti pembelian lisensi,hak paten,sistem franchisine ( Waralaba )</a:t>
            </a:r>
            <a:endParaRPr lang="en-US" sz="2800" smtClean="0">
              <a:latin typeface="Comic Sans MS" pitchFamily="66" charset="0"/>
            </a:endParaRPr>
          </a:p>
          <a:p>
            <a:pPr>
              <a:lnSpc>
                <a:spcPct val="90000"/>
              </a:lnSpc>
              <a:buFont typeface="Wingdings" pitchFamily="2" charset="2"/>
              <a:buNone/>
            </a:pPr>
            <a:r>
              <a:rPr lang="en-US" altLang="ko-KR" sz="2800" smtClean="0">
                <a:latin typeface="Comic Sans MS" pitchFamily="66" charset="0"/>
                <a:ea typeface="굴림" pitchFamily="34" charset="-127"/>
              </a:rPr>
              <a:t>Kegiatan Operasional adalah sejumlah dana yg digunakan untuk menjalankan kegiatan usaha yg sedang berjalan</a:t>
            </a:r>
            <a:endParaRPr lang="en-US" sz="2800" smtClean="0">
              <a:latin typeface="Comic Sans MS" pitchFamily="66" charset="0"/>
              <a:ea typeface="굴림" pitchFamily="34" charset="-127"/>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r>
              <a:rPr lang="en-US" altLang="ko-KR" smtClean="0">
                <a:latin typeface="Comic Sans MS" pitchFamily="66" charset="0"/>
                <a:ea typeface="굴림" pitchFamily="34" charset="-127"/>
              </a:rPr>
              <a:t>Contoh rancangan kebutuhan usaha</a:t>
            </a:r>
            <a:endParaRPr lang="en-US" smtClean="0">
              <a:latin typeface="Comic Sans MS" pitchFamily="66" charset="0"/>
              <a:ea typeface="굴림" pitchFamily="34" charset="-127"/>
            </a:endParaRPr>
          </a:p>
        </p:txBody>
      </p:sp>
      <p:sp>
        <p:nvSpPr>
          <p:cNvPr id="109571" name="Rectangle 3"/>
          <p:cNvSpPr>
            <a:spLocks noGrp="1" noChangeArrowheads="1"/>
          </p:cNvSpPr>
          <p:nvPr>
            <p:ph idx="1"/>
          </p:nvPr>
        </p:nvSpPr>
        <p:spPr/>
        <p:txBody>
          <a:bodyPr/>
          <a:lstStyle/>
          <a:p>
            <a:pPr>
              <a:lnSpc>
                <a:spcPct val="90000"/>
              </a:lnSpc>
              <a:buFont typeface="Wingdings" pitchFamily="2" charset="2"/>
              <a:buNone/>
            </a:pPr>
            <a:r>
              <a:rPr lang="en-US" altLang="ko-KR" smtClean="0">
                <a:latin typeface="Comic Sans MS" pitchFamily="66" charset="0"/>
                <a:ea typeface="굴림" pitchFamily="34" charset="-127"/>
              </a:rPr>
              <a:t>1.Biaya pra investasi</a:t>
            </a:r>
          </a:p>
          <a:p>
            <a:pPr>
              <a:lnSpc>
                <a:spcPct val="90000"/>
              </a:lnSpc>
              <a:buFont typeface="Wingdings" pitchFamily="2" charset="2"/>
              <a:buNone/>
            </a:pPr>
            <a:r>
              <a:rPr lang="en-US" altLang="ko-KR" smtClean="0">
                <a:latin typeface="Comic Sans MS" pitchFamily="66" charset="0"/>
                <a:ea typeface="굴림" pitchFamily="34" charset="-127"/>
              </a:rPr>
              <a:t>2.Pembelian aktiva tetap</a:t>
            </a:r>
          </a:p>
          <a:p>
            <a:pPr>
              <a:lnSpc>
                <a:spcPct val="90000"/>
              </a:lnSpc>
              <a:buFont typeface="Wingdings" pitchFamily="2" charset="2"/>
              <a:buNone/>
            </a:pPr>
            <a:r>
              <a:rPr lang="en-US" altLang="ko-KR" smtClean="0">
                <a:latin typeface="Comic Sans MS" pitchFamily="66" charset="0"/>
                <a:ea typeface="굴림" pitchFamily="34" charset="-127"/>
              </a:rPr>
              <a:t>    - berwujud</a:t>
            </a:r>
          </a:p>
          <a:p>
            <a:pPr>
              <a:lnSpc>
                <a:spcPct val="90000"/>
              </a:lnSpc>
              <a:buFont typeface="Wingdings" pitchFamily="2" charset="2"/>
              <a:buNone/>
            </a:pPr>
            <a:r>
              <a:rPr lang="en-US" altLang="ko-KR" smtClean="0">
                <a:latin typeface="Comic Sans MS" pitchFamily="66" charset="0"/>
                <a:ea typeface="굴림" pitchFamily="34" charset="-127"/>
              </a:rPr>
              <a:t>    - tidak berwujud</a:t>
            </a:r>
          </a:p>
          <a:p>
            <a:pPr>
              <a:lnSpc>
                <a:spcPct val="90000"/>
              </a:lnSpc>
              <a:buFont typeface="Wingdings" pitchFamily="2" charset="2"/>
              <a:buNone/>
            </a:pPr>
            <a:r>
              <a:rPr lang="en-US" altLang="ko-KR" smtClean="0">
                <a:latin typeface="Comic Sans MS" pitchFamily="66" charset="0"/>
                <a:ea typeface="굴림" pitchFamily="34" charset="-127"/>
              </a:rPr>
              <a:t>3.Modal kerja</a:t>
            </a:r>
          </a:p>
          <a:p>
            <a:pPr>
              <a:lnSpc>
                <a:spcPct val="90000"/>
              </a:lnSpc>
              <a:buFont typeface="Wingdings" pitchFamily="2" charset="2"/>
              <a:buNone/>
            </a:pPr>
            <a:r>
              <a:rPr lang="en-US" altLang="ko-KR" smtClean="0">
                <a:latin typeface="Comic Sans MS" pitchFamily="66" charset="0"/>
                <a:ea typeface="굴림" pitchFamily="34" charset="-127"/>
              </a:rPr>
              <a:t> jumlah kebutuhan investasi       ……….</a:t>
            </a:r>
          </a:p>
          <a:p>
            <a:pPr>
              <a:lnSpc>
                <a:spcPct val="90000"/>
              </a:lnSpc>
              <a:buFont typeface="Wingdings" pitchFamily="2" charset="2"/>
              <a:buNone/>
            </a:pPr>
            <a:r>
              <a:rPr lang="en-US" altLang="ko-KR" smtClean="0">
                <a:latin typeface="Comic Sans MS" pitchFamily="66" charset="0"/>
                <a:ea typeface="굴림" pitchFamily="34" charset="-127"/>
              </a:rPr>
              <a:t>Dana yg tersedia (modal sendiri)……….</a:t>
            </a:r>
          </a:p>
          <a:p>
            <a:pPr>
              <a:lnSpc>
                <a:spcPct val="90000"/>
              </a:lnSpc>
              <a:buFont typeface="Wingdings" pitchFamily="2" charset="2"/>
              <a:buNone/>
            </a:pPr>
            <a:r>
              <a:rPr lang="en-US" altLang="ko-KR" smtClean="0">
                <a:latin typeface="Comic Sans MS" pitchFamily="66" charset="0"/>
                <a:ea typeface="굴림" pitchFamily="34" charset="-127"/>
              </a:rPr>
              <a:t>Dana pinjaman                             ……….</a:t>
            </a:r>
            <a:endParaRPr lang="en-US" smtClean="0">
              <a:latin typeface="Comic Sans MS" pitchFamily="66" charset="0"/>
              <a:ea typeface="굴림" pitchFamily="34" charset="-127"/>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ltLang="ko-KR" smtClean="0">
                <a:latin typeface="Comic Sans MS" pitchFamily="66" charset="0"/>
                <a:ea typeface="굴림" pitchFamily="34" charset="-127"/>
              </a:rPr>
              <a:t>CARA MEMPEROLEH MODAL</a:t>
            </a:r>
            <a:endParaRPr lang="en-US" smtClean="0">
              <a:latin typeface="Comic Sans MS" pitchFamily="66" charset="0"/>
              <a:ea typeface="굴림" pitchFamily="34" charset="-127"/>
            </a:endParaRPr>
          </a:p>
        </p:txBody>
      </p:sp>
      <p:sp>
        <p:nvSpPr>
          <p:cNvPr id="110595" name="Rectangle 3"/>
          <p:cNvSpPr>
            <a:spLocks noGrp="1" noChangeArrowheads="1"/>
          </p:cNvSpPr>
          <p:nvPr>
            <p:ph idx="1"/>
          </p:nvPr>
        </p:nvSpPr>
        <p:spPr/>
        <p:txBody>
          <a:bodyPr/>
          <a:lstStyle/>
          <a:p>
            <a:pPr>
              <a:buFont typeface="Wingdings" pitchFamily="2" charset="2"/>
              <a:buNone/>
            </a:pPr>
            <a:r>
              <a:rPr lang="en-US" altLang="ko-KR" sz="2800" smtClean="0">
                <a:latin typeface="Comic Sans MS" pitchFamily="66" charset="0"/>
                <a:ea typeface="굴림" pitchFamily="34" charset="-127"/>
              </a:rPr>
              <a:t>Pengertian Modal;</a:t>
            </a:r>
          </a:p>
          <a:p>
            <a:r>
              <a:rPr lang="en-US" altLang="ko-KR" sz="2800" smtClean="0">
                <a:latin typeface="Comic Sans MS" pitchFamily="66" charset="0"/>
                <a:ea typeface="굴림" pitchFamily="34" charset="-127"/>
              </a:rPr>
              <a:t>Untuk mendirikan atau menjalankan suatu usaha diperlukan sejumlah modal (uang) dan tenaga (keahlian).</a:t>
            </a:r>
          </a:p>
          <a:p>
            <a:r>
              <a:rPr lang="en-US" altLang="ko-KR" sz="2800" smtClean="0">
                <a:latin typeface="Comic Sans MS" pitchFamily="66" charset="0"/>
                <a:ea typeface="굴림" pitchFamily="34" charset="-127"/>
              </a:rPr>
              <a:t>Modal dlm bentuk uang diperlukan untuk membiayai segala keperluan usaha;seperti biaya prainvestasi,pengurusan izin,biaya investasi untuk pembelian aktiva tetap,sampai modal kerja</a:t>
            </a:r>
            <a:endParaRPr lang="en-US" sz="2800" smtClean="0">
              <a:latin typeface="Comic Sans MS" pitchFamily="66" charset="0"/>
              <a:ea typeface="굴림" pitchFamily="34" charset="-127"/>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endParaRPr lang="id-ID" smtClean="0"/>
          </a:p>
        </p:txBody>
      </p:sp>
      <p:sp>
        <p:nvSpPr>
          <p:cNvPr id="111619" name="Rectangle 3"/>
          <p:cNvSpPr>
            <a:spLocks noGrp="1" noChangeArrowheads="1"/>
          </p:cNvSpPr>
          <p:nvPr>
            <p:ph idx="1"/>
          </p:nvPr>
        </p:nvSpPr>
        <p:spPr/>
        <p:txBody>
          <a:bodyPr/>
          <a:lstStyle/>
          <a:p>
            <a:r>
              <a:rPr lang="en-US" altLang="ko-KR" sz="2800" smtClean="0">
                <a:latin typeface="Comic Sans MS" pitchFamily="66" charset="0"/>
                <a:ea typeface="굴림" pitchFamily="34" charset="-127"/>
              </a:rPr>
              <a:t>Modal keahlian adalah keahlian dan kemampuan seseorang untuk mengelola atau menjalankan suatu usaha.</a:t>
            </a:r>
          </a:p>
          <a:p>
            <a:r>
              <a:rPr lang="en-US" altLang="ko-KR" sz="2800" smtClean="0">
                <a:latin typeface="Comic Sans MS" pitchFamily="66" charset="0"/>
                <a:ea typeface="굴림" pitchFamily="34" charset="-127"/>
              </a:rPr>
              <a:t>Besarnya modal yg diperlukan tergantung dari jenis usaha yg akan digarap.</a:t>
            </a:r>
          </a:p>
          <a:p>
            <a:r>
              <a:rPr lang="en-US" altLang="ko-KR" sz="2800" smtClean="0">
                <a:latin typeface="Comic Sans MS" pitchFamily="66" charset="0"/>
                <a:ea typeface="굴림" pitchFamily="34" charset="-127"/>
              </a:rPr>
              <a:t>Perhitungan terhadap besarnya kebutuhan usaha dilakukan sebelum usaha tsb dilakukan.</a:t>
            </a:r>
          </a:p>
          <a:p>
            <a:r>
              <a:rPr lang="en-US" altLang="ko-KR" sz="2800" smtClean="0">
                <a:latin typeface="Comic Sans MS" pitchFamily="66" charset="0"/>
                <a:ea typeface="굴림" pitchFamily="34" charset="-127"/>
              </a:rPr>
              <a:t>Perlu dilakukan proses seleksi karyawan</a:t>
            </a:r>
            <a:endParaRPr lang="en-US" sz="2800" smtClean="0">
              <a:latin typeface="Comic Sans MS" pitchFamily="66" charset="0"/>
            </a:endParaRPr>
          </a:p>
          <a:p>
            <a:pPr>
              <a:buFont typeface="Wingdings" pitchFamily="2" charset="2"/>
              <a:buNone/>
            </a:pPr>
            <a:endParaRPr lang="en-US" sz="2800" smtClean="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US" altLang="ko-KR" smtClean="0">
                <a:ea typeface="굴림" pitchFamily="34" charset="-127"/>
              </a:rPr>
              <a:t>JENIS-JENIS MODAL USAHA</a:t>
            </a:r>
            <a:endParaRPr lang="en-US" smtClean="0">
              <a:ea typeface="굴림" pitchFamily="34" charset="-127"/>
            </a:endParaRPr>
          </a:p>
        </p:txBody>
      </p:sp>
      <p:sp>
        <p:nvSpPr>
          <p:cNvPr id="112643" name="Rectangle 3"/>
          <p:cNvSpPr>
            <a:spLocks noGrp="1" noChangeArrowheads="1"/>
          </p:cNvSpPr>
          <p:nvPr>
            <p:ph idx="1"/>
          </p:nvPr>
        </p:nvSpPr>
        <p:spPr/>
        <p:txBody>
          <a:bodyPr/>
          <a:lstStyle/>
          <a:p>
            <a:pPr>
              <a:lnSpc>
                <a:spcPct val="90000"/>
              </a:lnSpc>
              <a:buFont typeface="Wingdings" pitchFamily="2" charset="2"/>
              <a:buNone/>
            </a:pPr>
            <a:r>
              <a:rPr lang="en-US" altLang="ko-KR" sz="2800" smtClean="0">
                <a:latin typeface="Comic Sans MS" pitchFamily="66" charset="0"/>
                <a:ea typeface="굴림" pitchFamily="34" charset="-127"/>
              </a:rPr>
              <a:t>Ada dua jenis modal usaha :</a:t>
            </a:r>
          </a:p>
          <a:p>
            <a:pPr>
              <a:lnSpc>
                <a:spcPct val="90000"/>
              </a:lnSpc>
              <a:buFont typeface="Wingdings" pitchFamily="2" charset="2"/>
              <a:buNone/>
            </a:pPr>
            <a:r>
              <a:rPr lang="en-US" altLang="ko-KR" sz="2800" smtClean="0">
                <a:latin typeface="Comic Sans MS" pitchFamily="66" charset="0"/>
                <a:ea typeface="굴림" pitchFamily="34" charset="-127"/>
              </a:rPr>
              <a:t>	1.Modal investasi</a:t>
            </a:r>
          </a:p>
          <a:p>
            <a:pPr>
              <a:lnSpc>
                <a:spcPct val="90000"/>
              </a:lnSpc>
              <a:buFont typeface="Wingdings" pitchFamily="2" charset="2"/>
              <a:buNone/>
            </a:pPr>
            <a:r>
              <a:rPr lang="en-US" altLang="ko-KR" sz="2800" smtClean="0">
                <a:latin typeface="Comic Sans MS" pitchFamily="66" charset="0"/>
                <a:ea typeface="굴림" pitchFamily="34" charset="-127"/>
              </a:rPr>
              <a:t>	2.Modal kerja</a:t>
            </a:r>
          </a:p>
          <a:p>
            <a:pPr>
              <a:lnSpc>
                <a:spcPct val="90000"/>
              </a:lnSpc>
              <a:buFont typeface="Wingdings" pitchFamily="2" charset="2"/>
              <a:buNone/>
            </a:pPr>
            <a:endParaRPr lang="en-US" altLang="ko-KR" sz="2800" smtClean="0">
              <a:latin typeface="Comic Sans MS" pitchFamily="66" charset="0"/>
              <a:ea typeface="굴림" pitchFamily="34" charset="-127"/>
            </a:endParaRPr>
          </a:p>
          <a:p>
            <a:pPr>
              <a:lnSpc>
                <a:spcPct val="90000"/>
              </a:lnSpc>
            </a:pPr>
            <a:r>
              <a:rPr lang="en-US" altLang="ko-KR" sz="2800" smtClean="0">
                <a:latin typeface="Comic Sans MS" pitchFamily="66" charset="0"/>
                <a:ea typeface="굴림" pitchFamily="34" charset="-127"/>
              </a:rPr>
              <a:t>Modal Investasi digunakan untuk jangka panjang dan dapat digunakan berulang-ulang,biasanya umurnya lbh dari 1 thn.</a:t>
            </a:r>
          </a:p>
          <a:p>
            <a:pPr>
              <a:lnSpc>
                <a:spcPct val="90000"/>
              </a:lnSpc>
            </a:pPr>
            <a:r>
              <a:rPr lang="en-US" altLang="ko-KR" sz="2800" smtClean="0">
                <a:latin typeface="Comic Sans MS" pitchFamily="66" charset="0"/>
                <a:ea typeface="굴림" pitchFamily="34" charset="-127"/>
              </a:rPr>
              <a:t>Modal kerja digunakan untuk jangka pendek dan beberapa kali pakai dlm satu proses produksi</a:t>
            </a:r>
            <a:endParaRPr lang="en-US" sz="2800" smtClean="0">
              <a:latin typeface="Comic Sans MS" pitchFamily="66" charset="0"/>
              <a:ea typeface="굴림" pitchFamily="34" charset="-127"/>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endParaRPr lang="id-ID" smtClean="0"/>
          </a:p>
        </p:txBody>
      </p:sp>
      <p:sp>
        <p:nvSpPr>
          <p:cNvPr id="113667" name="Rectangle 3"/>
          <p:cNvSpPr>
            <a:spLocks noGrp="1" noChangeArrowheads="1"/>
          </p:cNvSpPr>
          <p:nvPr>
            <p:ph idx="1"/>
          </p:nvPr>
        </p:nvSpPr>
        <p:spPr/>
        <p:txBody>
          <a:bodyPr/>
          <a:lstStyle/>
          <a:p>
            <a:r>
              <a:rPr lang="en-US" altLang="ko-KR" smtClean="0">
                <a:latin typeface="Comic Sans MS" pitchFamily="66" charset="0"/>
                <a:ea typeface="굴림" pitchFamily="34" charset="-127"/>
              </a:rPr>
              <a:t>Penggunaan modal investasi jangka panjang untuk membeli aktiva tetap seperti tanah,bangunan,mesin-mesin,peralatan,kendaraan,bersumber dari perbankan.</a:t>
            </a:r>
          </a:p>
          <a:p>
            <a:r>
              <a:rPr lang="en-US" altLang="ko-KR" smtClean="0">
                <a:latin typeface="Comic Sans MS" pitchFamily="66" charset="0"/>
                <a:ea typeface="굴림" pitchFamily="34" charset="-127"/>
              </a:rPr>
              <a:t>Modal kerja adalah modal yg digunakan untuk membiayai operasional perusahaan pada saat sdg beroperasi</a:t>
            </a:r>
            <a:endParaRPr lang="en-US" smtClean="0">
              <a:latin typeface="Comic Sans MS" pitchFamily="66" charset="0"/>
              <a:ea typeface="굴림" pitchFamily="34" charset="-127"/>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ustom 3">
      <a:dk1>
        <a:sysClr val="windowText" lastClr="000000"/>
      </a:dk1>
      <a:lt1>
        <a:srgbClr val="0C0C0C"/>
      </a:lt1>
      <a:dk2>
        <a:srgbClr val="B13F9A"/>
      </a:dk2>
      <a:lt2>
        <a:srgbClr val="F4E7ED"/>
      </a:lt2>
      <a:accent1>
        <a:srgbClr val="B83D68"/>
      </a:accent1>
      <a:accent2>
        <a:srgbClr val="AC66BB"/>
      </a:accent2>
      <a:accent3>
        <a:srgbClr val="0070C0"/>
      </a:accent3>
      <a:accent4>
        <a:srgbClr val="00B0F0"/>
      </a:accent4>
      <a:accent5>
        <a:srgbClr val="CF6DA4"/>
      </a:accent5>
      <a:accent6>
        <a:srgbClr val="FF0000"/>
      </a:accent6>
      <a:hlink>
        <a:srgbClr val="00B050"/>
      </a:hlink>
      <a:folHlink>
        <a:srgbClr val="D490C5"/>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2968</TotalTime>
  <Words>5025</Words>
  <Application>Microsoft Office PowerPoint</Application>
  <PresentationFormat>On-screen Show (4:3)</PresentationFormat>
  <Paragraphs>653</Paragraphs>
  <Slides>160</Slides>
  <Notes>0</Notes>
  <HiddenSlides>0</HiddenSlides>
  <MMClips>0</MMClips>
  <ScaleCrop>false</ScaleCrop>
  <HeadingPairs>
    <vt:vector size="4" baseType="variant">
      <vt:variant>
        <vt:lpstr>Theme</vt:lpstr>
      </vt:variant>
      <vt:variant>
        <vt:i4>1</vt:i4>
      </vt:variant>
      <vt:variant>
        <vt:lpstr>Slide Titles</vt:lpstr>
      </vt:variant>
      <vt:variant>
        <vt:i4>160</vt:i4>
      </vt:variant>
    </vt:vector>
  </HeadingPairs>
  <TitlesOfParts>
    <vt:vector size="161" baseType="lpstr">
      <vt:lpstr>Apex</vt:lpstr>
      <vt:lpstr>KEWIRAUSAHAAN (ENTREPREUNERSHIP)</vt:lpstr>
      <vt:lpstr>Slide 2</vt:lpstr>
      <vt:lpstr>SILABI</vt:lpstr>
      <vt:lpstr>Slide 4</vt:lpstr>
      <vt:lpstr>Slide 5</vt:lpstr>
      <vt:lpstr>Wirausahawan (Entrepreneur)</vt:lpstr>
      <vt:lpstr>Slide 7</vt:lpstr>
      <vt:lpstr>Kiat Menjadi Pengusaha :</vt:lpstr>
      <vt:lpstr>Slide 9</vt:lpstr>
      <vt:lpstr>Slide 10</vt:lpstr>
      <vt:lpstr>Slide 11</vt:lpstr>
      <vt:lpstr>MENDIRIKAN USAHA</vt:lpstr>
      <vt:lpstr>Slide 13</vt:lpstr>
      <vt:lpstr>Slide 14</vt:lpstr>
      <vt:lpstr>BIDANG USAHA</vt:lpstr>
      <vt:lpstr>Contoh bidang usaha yang bisa di kembangkan : </vt:lpstr>
      <vt:lpstr>Slide 17</vt:lpstr>
      <vt:lpstr>Jenis badan hukum yg dpt dipilih</vt:lpstr>
      <vt:lpstr>1. Perusahaan perseorangan</vt:lpstr>
      <vt:lpstr>Kelebihannya :</vt:lpstr>
      <vt:lpstr>Slide 21</vt:lpstr>
      <vt:lpstr>Slide 22</vt:lpstr>
      <vt:lpstr>Kekurangannya :</vt:lpstr>
      <vt:lpstr>Slide 24</vt:lpstr>
      <vt:lpstr>Slide 25</vt:lpstr>
      <vt:lpstr>Slide 26</vt:lpstr>
      <vt:lpstr>2. Firma</vt:lpstr>
      <vt:lpstr>Kelebihannya :</vt:lpstr>
      <vt:lpstr>Slide 29</vt:lpstr>
      <vt:lpstr>Kekurangannya :</vt:lpstr>
      <vt:lpstr>Slide 31</vt:lpstr>
      <vt:lpstr>3.Perseroan Komanditer (CV)</vt:lpstr>
      <vt:lpstr>Karateristik badan usaha CV: </vt:lpstr>
      <vt:lpstr>Slide 34</vt:lpstr>
      <vt:lpstr>Kelebihannya :</vt:lpstr>
      <vt:lpstr>Slide 36</vt:lpstr>
      <vt:lpstr>Kekurangannnya :</vt:lpstr>
      <vt:lpstr>4.Koperasi</vt:lpstr>
      <vt:lpstr>Macam-Macam Koperasi </vt:lpstr>
      <vt:lpstr>2. Berdasarkan keanggotaannya </vt:lpstr>
      <vt:lpstr>3. Berdasarkan Tingkatannya </vt:lpstr>
      <vt:lpstr>Slide 42</vt:lpstr>
      <vt:lpstr>Kelebihannya :</vt:lpstr>
      <vt:lpstr>Kelemahannya :</vt:lpstr>
      <vt:lpstr>5.Yayasan</vt:lpstr>
      <vt:lpstr>Slide 46</vt:lpstr>
      <vt:lpstr>Ketentuan, syarat, dan pendirian yayasan antara lain </vt:lpstr>
      <vt:lpstr>Slide 48</vt:lpstr>
      <vt:lpstr>Slide 49</vt:lpstr>
      <vt:lpstr>6.Perseroan Terbatas</vt:lpstr>
      <vt:lpstr>Slide 51</vt:lpstr>
      <vt:lpstr>Slide 52</vt:lpstr>
      <vt:lpstr>Macam-macam perseroan terbatas yang dilihat dari berbagai sudut pandang, yakni </vt:lpstr>
      <vt:lpstr>Slide 54</vt:lpstr>
      <vt:lpstr>2. Dilihat dari segi status perseroan terbatas terbagi dalam :</vt:lpstr>
      <vt:lpstr>JENIS-JENIS IJIN USAHA</vt:lpstr>
      <vt:lpstr>Slide 57</vt:lpstr>
      <vt:lpstr>BENTUK ORGANISASI USAHA</vt:lpstr>
      <vt:lpstr>Definisi menurut ahli :</vt:lpstr>
      <vt:lpstr>Slide 60</vt:lpstr>
      <vt:lpstr>Pentingnya Manajemen :</vt:lpstr>
      <vt:lpstr>Slide 62</vt:lpstr>
      <vt:lpstr>Fungsi Manajemen :</vt:lpstr>
      <vt:lpstr>Kegiatan dalam planning :</vt:lpstr>
      <vt:lpstr>Slide 65</vt:lpstr>
      <vt:lpstr>2. Organizing</vt:lpstr>
      <vt:lpstr>Kegiatan dalam organizing</vt:lpstr>
      <vt:lpstr>Slide 68</vt:lpstr>
      <vt:lpstr>STAFFING</vt:lpstr>
      <vt:lpstr>Kegiatan dalam Staffing :</vt:lpstr>
      <vt:lpstr>MOTIVATING</vt:lpstr>
      <vt:lpstr>Kegiatan dalam Motivating :</vt:lpstr>
      <vt:lpstr>Slide 73</vt:lpstr>
      <vt:lpstr>CONTROLLING</vt:lpstr>
      <vt:lpstr>Kegiatan dalam Controlling :</vt:lpstr>
      <vt:lpstr>Slide 76</vt:lpstr>
      <vt:lpstr>JENIS &amp; BENTUK ORGANISASI</vt:lpstr>
      <vt:lpstr>2. Berdasarkan hubungan wewenang:</vt:lpstr>
      <vt:lpstr>Ciri line organization</vt:lpstr>
      <vt:lpstr>b. Line &amp; staff organization</vt:lpstr>
      <vt:lpstr>Slide 81</vt:lpstr>
      <vt:lpstr>Slide 82</vt:lpstr>
      <vt:lpstr>3. Functional organization</vt:lpstr>
      <vt:lpstr>Slide 84</vt:lpstr>
      <vt:lpstr>4. Committee organization</vt:lpstr>
      <vt:lpstr>3.Berdasarkan sifat hubungan personal :  </vt:lpstr>
      <vt:lpstr>4. Berdasarkan tujuan :</vt:lpstr>
      <vt:lpstr>5. Berdasarkan kehidupan dalam masyarakat </vt:lpstr>
      <vt:lpstr>6. Berdasarkan fungsi dan tujuan yang dilayani </vt:lpstr>
      <vt:lpstr>7. Berdasarkan pihak yang memakai manfaat</vt:lpstr>
      <vt:lpstr>MENILAI KEBUTUHAN USAHA</vt:lpstr>
      <vt:lpstr>Biaya Kebutuhan Usaha :</vt:lpstr>
      <vt:lpstr>Slide 93</vt:lpstr>
      <vt:lpstr>Slide 94</vt:lpstr>
      <vt:lpstr>Contoh rancangan kebutuhan usaha</vt:lpstr>
      <vt:lpstr>CARA MEMPEROLEH MODAL</vt:lpstr>
      <vt:lpstr>Slide 97</vt:lpstr>
      <vt:lpstr>JENIS-JENIS MODAL USAHA</vt:lpstr>
      <vt:lpstr>Slide 99</vt:lpstr>
      <vt:lpstr>SUMBER-SUMBER MODAL</vt:lpstr>
      <vt:lpstr>Untuk memperoleh modal usaha perlu diperhatikan :</vt:lpstr>
      <vt:lpstr>Pengertian Modal Sendiri</vt:lpstr>
      <vt:lpstr>Pengertian Modal asing (pinjaman)</vt:lpstr>
      <vt:lpstr>Sumber dana modal asing diperoleh dari :</vt:lpstr>
      <vt:lpstr>Kelebihan dan kekurangan suatu modal</vt:lpstr>
      <vt:lpstr>Slide 106</vt:lpstr>
      <vt:lpstr>Slide 107</vt:lpstr>
      <vt:lpstr>Slide 108</vt:lpstr>
      <vt:lpstr>TEKNIK MENENTUKAN LOKASI &amp; LAYOUT</vt:lpstr>
      <vt:lpstr>Jenis-jenis lokasi</vt:lpstr>
      <vt:lpstr>Pertimbangan menentukan lokasi</vt:lpstr>
      <vt:lpstr>MENGELOLA SDM</vt:lpstr>
      <vt:lpstr>KOMPONEN SUMBER DAYA MANUSIA </vt:lpstr>
      <vt:lpstr>Slide 114</vt:lpstr>
      <vt:lpstr>FUNGSI DAN TUJUAN MENGELOLA SDM</vt:lpstr>
      <vt:lpstr>Slide 116</vt:lpstr>
      <vt:lpstr>Slide 117</vt:lpstr>
      <vt:lpstr>TUJUAN MANAJEMEN SUMBER DAYA MANUSIA</vt:lpstr>
      <vt:lpstr>PELAKSANAAN PENGELOLAAN SUMBER DAYA MANUSIA</vt:lpstr>
      <vt:lpstr>MUTASI</vt:lpstr>
      <vt:lpstr>Slide 121</vt:lpstr>
      <vt:lpstr>PROMOSI</vt:lpstr>
      <vt:lpstr>MOTIVASI</vt:lpstr>
      <vt:lpstr>Pemberian motivasi bisa dengan dua cara:</vt:lpstr>
      <vt:lpstr>ACTUATING (Pergerakan)</vt:lpstr>
      <vt:lpstr>Fungsi Actuating</vt:lpstr>
      <vt:lpstr>ANALISIS DALAM JABATAN</vt:lpstr>
      <vt:lpstr>Slide 128</vt:lpstr>
      <vt:lpstr>Slide 129</vt:lpstr>
      <vt:lpstr>KEGUNAAN ANALISIS JABATAN</vt:lpstr>
      <vt:lpstr>Fungsi Administrasi </vt:lpstr>
      <vt:lpstr>Slide 132</vt:lpstr>
      <vt:lpstr>Fungsi Maintenance</vt:lpstr>
      <vt:lpstr>Pasar dan Pemasaran</vt:lpstr>
      <vt:lpstr>Permintaan</vt:lpstr>
      <vt:lpstr>Penawaran</vt:lpstr>
      <vt:lpstr>Segmentasi Pasar</vt:lpstr>
      <vt:lpstr>Segmentasi berdasarkan geografik</vt:lpstr>
      <vt:lpstr>Segmentasi berdasarkan demografik</vt:lpstr>
      <vt:lpstr>Segmentasi berdasarkan psikografik</vt:lpstr>
      <vt:lpstr>Segmentasi berdasarkan perilaku</vt:lpstr>
      <vt:lpstr>Proses Pemasaran</vt:lpstr>
      <vt:lpstr>Analisa Pasar </vt:lpstr>
      <vt:lpstr>Analisa Pesaing</vt:lpstr>
      <vt:lpstr>Starategi Menghadapi Pesaing</vt:lpstr>
      <vt:lpstr>Strategi Penyerangan</vt:lpstr>
      <vt:lpstr>CUSTOMER SERVICE (CS)</vt:lpstr>
      <vt:lpstr>Fungsi CS</vt:lpstr>
      <vt:lpstr>Dasar-dasar Pelayanan</vt:lpstr>
      <vt:lpstr>Sifat-sifat Konsumen</vt:lpstr>
      <vt:lpstr>Sikap dalam melayani pelanggan</vt:lpstr>
      <vt:lpstr>Ciri-ciri Pelayanan yg baik</vt:lpstr>
      <vt:lpstr>Syarat CS</vt:lpstr>
      <vt:lpstr>Alasan Pelanggan Kabur</vt:lpstr>
      <vt:lpstr>PERLINDUNGAN USAHA</vt:lpstr>
      <vt:lpstr>Cara melindungi usaha</vt:lpstr>
      <vt:lpstr>Jenis-Jenis Resiko Kerugian</vt:lpstr>
      <vt:lpstr>Klasifikasi Resiko dalam asuransi :</vt:lpstr>
      <vt:lpstr>Jenis-Jenis Asuransi</vt:lpstr>
      <vt:lpstr>Tujuan dari asuransi</vt:lpstr>
    </vt:vector>
  </TitlesOfParts>
  <Company>lb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 KEWIRAUSAHAAN (ENTREPREUNERSHIP)</dc:title>
  <dc:creator>Owner</dc:creator>
  <cp:lastModifiedBy>puri</cp:lastModifiedBy>
  <cp:revision>214</cp:revision>
  <dcterms:created xsi:type="dcterms:W3CDTF">2009-07-15T10:09:51Z</dcterms:created>
  <dcterms:modified xsi:type="dcterms:W3CDTF">2015-03-11T01:36:46Z</dcterms:modified>
</cp:coreProperties>
</file>