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13"/>
  </p:handoutMasterIdLst>
  <p:sldIdLst>
    <p:sldId id="256" r:id="rId2"/>
    <p:sldId id="257" r:id="rId3"/>
    <p:sldId id="258" r:id="rId4"/>
    <p:sldId id="263" r:id="rId5"/>
    <p:sldId id="260" r:id="rId6"/>
    <p:sldId id="264" r:id="rId7"/>
    <p:sldId id="265" r:id="rId8"/>
    <p:sldId id="266" r:id="rId9"/>
    <p:sldId id="267" r:id="rId10"/>
    <p:sldId id="261" r:id="rId11"/>
    <p:sldId id="262" r:id="rId1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06EC58-D90F-4D88-AF5E-D048CE847587}" type="datetimeFigureOut">
              <a:rPr lang="id-ID" smtClean="0"/>
              <a:pPr/>
              <a:t>16/10/2013</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E3D696-0161-49E7-82DD-0581F0D19929}"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E9E849A-7BDA-4315-B52F-C899D9B3470D}" type="datetimeFigureOut">
              <a:rPr lang="id-ID" smtClean="0"/>
              <a:pPr/>
              <a:t>16/10/2013</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AF2C3629-D1BC-4A7E-99BC-6E48A92CC825}"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9E849A-7BDA-4315-B52F-C899D9B3470D}" type="datetimeFigureOut">
              <a:rPr lang="id-ID" smtClean="0"/>
              <a:pPr/>
              <a:t>16/10/2013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2C3629-D1BC-4A7E-99BC-6E48A92CC82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9E849A-7BDA-4315-B52F-C899D9B3470D}" type="datetimeFigureOut">
              <a:rPr lang="id-ID" smtClean="0"/>
              <a:pPr/>
              <a:t>16/10/2013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2C3629-D1BC-4A7E-99BC-6E48A92CC825}"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9E849A-7BDA-4315-B52F-C899D9B3470D}" type="datetimeFigureOut">
              <a:rPr lang="id-ID" smtClean="0"/>
              <a:pPr/>
              <a:t>16/10/2013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2C3629-D1BC-4A7E-99BC-6E48A92CC825}"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9E849A-7BDA-4315-B52F-C899D9B3470D}" type="datetimeFigureOut">
              <a:rPr lang="id-ID" smtClean="0"/>
              <a:pPr/>
              <a:t>16/10/2013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2C3629-D1BC-4A7E-99BC-6E48A92CC825}"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9E849A-7BDA-4315-B52F-C899D9B3470D}" type="datetimeFigureOut">
              <a:rPr lang="id-ID" smtClean="0"/>
              <a:pPr/>
              <a:t>16/10/2013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F2C3629-D1BC-4A7E-99BC-6E48A92CC825}"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9E849A-7BDA-4315-B52F-C899D9B3470D}" type="datetimeFigureOut">
              <a:rPr lang="id-ID" smtClean="0"/>
              <a:pPr/>
              <a:t>16/10/2013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F2C3629-D1BC-4A7E-99BC-6E48A92CC825}"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9E849A-7BDA-4315-B52F-C899D9B3470D}" type="datetimeFigureOut">
              <a:rPr lang="id-ID" smtClean="0"/>
              <a:pPr/>
              <a:t>16/10/2013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F2C3629-D1BC-4A7E-99BC-6E48A92CC825}"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E849A-7BDA-4315-B52F-C899D9B3470D}" type="datetimeFigureOut">
              <a:rPr lang="id-ID" smtClean="0"/>
              <a:pPr/>
              <a:t>16/10/2013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F2C3629-D1BC-4A7E-99BC-6E48A92CC825}"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9E849A-7BDA-4315-B52F-C899D9B3470D}" type="datetimeFigureOut">
              <a:rPr lang="id-ID" smtClean="0"/>
              <a:pPr/>
              <a:t>16/10/2013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F2C3629-D1BC-4A7E-99BC-6E48A92CC825}"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9E849A-7BDA-4315-B52F-C899D9B3470D}" type="datetimeFigureOut">
              <a:rPr lang="id-ID" smtClean="0"/>
              <a:pPr/>
              <a:t>16/10/2013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AF2C3629-D1BC-4A7E-99BC-6E48A92CC825}" type="slidenum">
              <a:rPr lang="id-ID" smtClean="0"/>
              <a:pPr/>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9E849A-7BDA-4315-B52F-C899D9B3470D}" type="datetimeFigureOut">
              <a:rPr lang="id-ID" smtClean="0"/>
              <a:pPr/>
              <a:t>16/10/2013</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2C3629-D1BC-4A7E-99BC-6E48A92CC825}" type="slidenum">
              <a:rPr lang="id-ID" smtClean="0"/>
              <a:pPr/>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d.wikipedia.org/wiki/Otot" TargetMode="External"/><Relationship Id="rId7" Type="http://schemas.openxmlformats.org/officeDocument/2006/relationships/hyperlink" Target="http://id.wikipedia.org/wiki/Unggas" TargetMode="External"/><Relationship Id="rId2" Type="http://schemas.openxmlformats.org/officeDocument/2006/relationships/hyperlink" Target="http://id.wikipedia.org/wiki/Hewan" TargetMode="External"/><Relationship Id="rId1" Type="http://schemas.openxmlformats.org/officeDocument/2006/relationships/slideLayout" Target="../slideLayouts/slideLayout2.xml"/><Relationship Id="rId6" Type="http://schemas.openxmlformats.org/officeDocument/2006/relationships/hyperlink" Target="http://id.wikipedia.org/wiki/Makanan_laut" TargetMode="External"/><Relationship Id="rId5" Type="http://schemas.openxmlformats.org/officeDocument/2006/relationships/hyperlink" Target="http://id.wikipedia.org/wiki/Ikan" TargetMode="External"/><Relationship Id="rId4" Type="http://schemas.openxmlformats.org/officeDocument/2006/relationships/hyperlink" Target="http://id.wikipedia.org/wiki/Makana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Dasar Teknologi Hasil Ternak</a:t>
            </a:r>
            <a:br>
              <a:rPr lang="id-ID" dirty="0" smtClean="0"/>
            </a:br>
            <a:endParaRPr lang="id-ID" dirty="0"/>
          </a:p>
        </p:txBody>
      </p:sp>
      <p:sp>
        <p:nvSpPr>
          <p:cNvPr id="3" name="Subtitle 2"/>
          <p:cNvSpPr>
            <a:spLocks noGrp="1"/>
          </p:cNvSpPr>
          <p:nvPr>
            <p:ph type="body" idx="1"/>
          </p:nvPr>
        </p:nvSpPr>
        <p:spPr/>
        <p:txBody>
          <a:bodyPr>
            <a:normAutofit fontScale="32500" lnSpcReduction="20000"/>
          </a:bodyPr>
          <a:lstStyle/>
          <a:p>
            <a:r>
              <a:rPr lang="id-ID" sz="16000" dirty="0" smtClean="0">
                <a:solidFill>
                  <a:schemeClr val="tx2">
                    <a:lumMod val="10000"/>
                  </a:schemeClr>
                </a:solidFill>
              </a:rPr>
              <a:t>SIFAT FISIK KIMIA DAGING</a:t>
            </a: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4400" b="1" dirty="0" smtClean="0"/>
              <a:t>Faktor-faktor penyebab variasi daya ikat air oleh protein daging</a:t>
            </a:r>
            <a:r>
              <a:rPr lang="id-ID" sz="5400" dirty="0" smtClean="0"/>
              <a:t/>
            </a:r>
            <a:br>
              <a:rPr lang="id-ID" sz="5400" dirty="0" smtClean="0"/>
            </a:br>
            <a:endParaRPr lang="id-ID" dirty="0"/>
          </a:p>
        </p:txBody>
      </p:sp>
      <p:sp>
        <p:nvSpPr>
          <p:cNvPr id="3" name="Content Placeholder 2"/>
          <p:cNvSpPr>
            <a:spLocks noGrp="1"/>
          </p:cNvSpPr>
          <p:nvPr>
            <p:ph idx="1"/>
          </p:nvPr>
        </p:nvSpPr>
        <p:spPr/>
        <p:txBody>
          <a:bodyPr/>
          <a:lstStyle/>
          <a:p>
            <a:pPr algn="just"/>
            <a:r>
              <a:rPr lang="id-ID" dirty="0" smtClean="0"/>
              <a:t>Ada beberapa faktor yang bisa menyebabkan terjadinya variasi pada daya ikat air oleh daging daintaranya:</a:t>
            </a:r>
          </a:p>
          <a:p>
            <a:r>
              <a:rPr lang="id-ID" b="1" dirty="0" smtClean="0"/>
              <a:t>Pengaruh pH</a:t>
            </a:r>
            <a:endParaRPr lang="id-ID" dirty="0" smtClean="0"/>
          </a:p>
          <a:p>
            <a:r>
              <a:rPr lang="id-ID" b="1" dirty="0" smtClean="0"/>
              <a:t>Pengaruh Maturasi (</a:t>
            </a:r>
            <a:r>
              <a:rPr lang="id-ID" b="1" i="1" dirty="0" smtClean="0"/>
              <a:t>aging</a:t>
            </a:r>
            <a:r>
              <a:rPr lang="id-ID" b="1" dirty="0" smtClean="0"/>
              <a:t>)</a:t>
            </a:r>
            <a:endParaRPr lang="id-ID" dirty="0" smtClean="0"/>
          </a:p>
          <a:p>
            <a:r>
              <a:rPr lang="id-ID" b="1" dirty="0" smtClean="0"/>
              <a:t>Pengaruh Pemasakan</a:t>
            </a:r>
            <a:endParaRPr lang="id-ID" dirty="0" smtClean="0"/>
          </a:p>
          <a:p>
            <a:endParaRPr lang="id-ID" dirty="0" smtClean="0"/>
          </a:p>
          <a:p>
            <a:endParaRPr lang="id-ID"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solidFill>
                  <a:srgbClr val="FFFF00"/>
                </a:solidFill>
              </a:rPr>
              <a:t>kesimpulan</a:t>
            </a:r>
            <a:endParaRPr lang="id-ID" dirty="0">
              <a:solidFill>
                <a:srgbClr val="FFFF00"/>
              </a:solidFill>
            </a:endParaRPr>
          </a:p>
        </p:txBody>
      </p:sp>
      <p:sp>
        <p:nvSpPr>
          <p:cNvPr id="3" name="Content Placeholder 2"/>
          <p:cNvSpPr>
            <a:spLocks noGrp="1"/>
          </p:cNvSpPr>
          <p:nvPr>
            <p:ph idx="1"/>
          </p:nvPr>
        </p:nvSpPr>
        <p:spPr/>
        <p:txBody>
          <a:bodyPr>
            <a:normAutofit lnSpcReduction="10000"/>
          </a:bodyPr>
          <a:lstStyle/>
          <a:p>
            <a:pPr algn="just"/>
            <a:r>
              <a:rPr lang="id-ID" dirty="0" smtClean="0">
                <a:solidFill>
                  <a:srgbClr val="FFFF00"/>
                </a:solidFill>
              </a:rPr>
              <a:t>Sifat-sifat daging segar pada umumnya dipertimbangkan tidak hanya oleh konsumen daging segar. tetapi juga bagi para pengolah. Bagi konsumen daging segar di Indonesia daya ikat air, warna, struktur, </a:t>
            </a:r>
            <a:r>
              <a:rPr lang="id-ID" i="1" dirty="0" smtClean="0">
                <a:solidFill>
                  <a:srgbClr val="FFFF00"/>
                </a:solidFill>
              </a:rPr>
              <a:t>firmness</a:t>
            </a:r>
            <a:r>
              <a:rPr lang="id-ID" dirty="0" smtClean="0">
                <a:solidFill>
                  <a:srgbClr val="FFFF00"/>
                </a:solidFill>
              </a:rPr>
              <a:t> dan tekstur mungkin tidak menjadi pertimbangan pada saat membeli daging. Hal ini disebabkan karena daya beli yang rendah, metode pemasakan daging yang pada umumnya, pemasakan lambat, dan juga karena kurangnya pengetahuan tentang kualitas daging dikaitkan dengan kehilangan gizi daging pada pemasakan lambat.</a:t>
            </a:r>
            <a:endParaRPr lang="id-ID" dirty="0">
              <a:solidFill>
                <a:srgbClr val="FFFF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Pengertian daging</a:t>
            </a:r>
            <a:endParaRPr lang="id-ID" dirty="0"/>
          </a:p>
        </p:txBody>
      </p:sp>
      <p:sp>
        <p:nvSpPr>
          <p:cNvPr id="5" name="Content Placeholder 4"/>
          <p:cNvSpPr>
            <a:spLocks noGrp="1"/>
          </p:cNvSpPr>
          <p:nvPr>
            <p:ph idx="1"/>
          </p:nvPr>
        </p:nvSpPr>
        <p:spPr/>
        <p:txBody>
          <a:bodyPr>
            <a:normAutofit fontScale="92500"/>
          </a:bodyPr>
          <a:lstStyle/>
          <a:p>
            <a:pPr algn="just"/>
            <a:r>
              <a:rPr lang="id-ID" b="1" dirty="0" smtClean="0"/>
              <a:t>Daging</a:t>
            </a:r>
            <a:r>
              <a:rPr lang="id-ID" dirty="0" smtClean="0"/>
              <a:t> ialah bagian dari </a:t>
            </a:r>
            <a:r>
              <a:rPr lang="id-ID" u="sng" dirty="0" smtClean="0">
                <a:solidFill>
                  <a:schemeClr val="tx2"/>
                </a:solidFill>
                <a:hlinkClick r:id="rId2" tooltip="Hewan"/>
              </a:rPr>
              <a:t>hewan</a:t>
            </a:r>
            <a:r>
              <a:rPr lang="id-ID" dirty="0" smtClean="0"/>
              <a:t> (sebagian besar jaringan </a:t>
            </a:r>
            <a:r>
              <a:rPr lang="id-ID" u="sng" dirty="0" smtClean="0">
                <a:hlinkClick r:id="rId3" tooltip="Otot"/>
              </a:rPr>
              <a:t>otot</a:t>
            </a:r>
            <a:r>
              <a:rPr lang="id-ID" dirty="0" smtClean="0"/>
              <a:t>) bekas sebagai </a:t>
            </a:r>
            <a:r>
              <a:rPr lang="id-ID" u="sng" dirty="0" smtClean="0">
                <a:hlinkClick r:id="rId4" tooltip="Makanan"/>
              </a:rPr>
              <a:t>makanan</a:t>
            </a:r>
            <a:r>
              <a:rPr lang="id-ID" dirty="0" smtClean="0"/>
              <a:t>, kadang-kadang dengan perkecualian </a:t>
            </a:r>
            <a:r>
              <a:rPr lang="id-ID" u="sng" dirty="0" smtClean="0">
                <a:hlinkClick r:id="rId5" tooltip="Ikan"/>
              </a:rPr>
              <a:t>ikan</a:t>
            </a:r>
            <a:r>
              <a:rPr lang="id-ID" dirty="0" smtClean="0"/>
              <a:t>, </a:t>
            </a:r>
            <a:r>
              <a:rPr lang="id-ID" u="sng" dirty="0" smtClean="0">
                <a:hlinkClick r:id="rId6" tooltip="Makanan laut"/>
              </a:rPr>
              <a:t>makanan laut</a:t>
            </a:r>
            <a:r>
              <a:rPr lang="id-ID" dirty="0" smtClean="0"/>
              <a:t>, dan </a:t>
            </a:r>
            <a:r>
              <a:rPr lang="id-ID" u="sng" dirty="0" smtClean="0">
                <a:hlinkClick r:id="rId7" tooltip="Unggas"/>
              </a:rPr>
              <a:t>unggas</a:t>
            </a:r>
            <a:r>
              <a:rPr lang="id-ID" dirty="0" smtClean="0"/>
              <a:t>. Pada mulanya, kata </a:t>
            </a:r>
            <a:r>
              <a:rPr lang="id-ID" i="1" dirty="0" smtClean="0"/>
              <a:t>daging</a:t>
            </a:r>
            <a:r>
              <a:rPr lang="id-ID" dirty="0" smtClean="0"/>
              <a:t> bermaksud "makanan" saja.</a:t>
            </a:r>
          </a:p>
          <a:p>
            <a:pPr algn="just"/>
            <a:r>
              <a:rPr lang="id-ID" dirty="0" smtClean="0"/>
              <a:t>. Daging adalah salah satu produk pangan asal hewani yang mempunyai gizi tinggi karena mengandung karbohidrat, protein, lemak, vitamin dan mineral Yang dimaksud dengan daging ialah bagian yang diperoleh dari pemotongan ternak, baik ternak besar seperti sapi, kerbau dan kuda, ternak kecil kambing, dombamaupun ternak unggas.</a:t>
            </a:r>
            <a:endParaRPr lang="id-ID" dirty="0"/>
          </a:p>
        </p:txBody>
      </p:sp>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pPr algn="just"/>
            <a:r>
              <a:rPr lang="id-ID" dirty="0" smtClean="0"/>
              <a:t>Pada umumnya daging yang sehat dan baik adalah daging yang berasal dari ternak yang sehat, disembelih di tempat pemotongan resmi, kemudian diperiksa, diangkut dengan kendaraan khusus dan dijual di supermarket atau di los daging pasar yang bersih dan higienis.</a:t>
            </a:r>
            <a:endParaRPr lang="id-ID" dirty="0"/>
          </a:p>
        </p:txBody>
      </p:sp>
    </p:spTree>
  </p:cSld>
  <p:clrMapOvr>
    <a:masterClrMapping/>
  </p:clrMapOvr>
  <p:transition>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t>. Sifat-sifat berbagai jenis daging ternak</a:t>
            </a:r>
            <a:br>
              <a:rPr lang="id-ID" sz="3600" dirty="0" smtClean="0"/>
            </a:br>
            <a:endParaRPr lang="id-ID" sz="3600" dirty="0"/>
          </a:p>
        </p:txBody>
      </p:sp>
      <p:sp>
        <p:nvSpPr>
          <p:cNvPr id="3" name="Content Placeholder 2"/>
          <p:cNvSpPr>
            <a:spLocks noGrp="1"/>
          </p:cNvSpPr>
          <p:nvPr>
            <p:ph idx="1"/>
          </p:nvPr>
        </p:nvSpPr>
        <p:spPr/>
        <p:txBody>
          <a:bodyPr/>
          <a:lstStyle/>
          <a:p>
            <a:r>
              <a:rPr lang="id-ID" dirty="0" smtClean="0"/>
              <a:t>1.	Daging Sapi </a:t>
            </a:r>
          </a:p>
          <a:p>
            <a:r>
              <a:rPr lang="id-ID" dirty="0" smtClean="0"/>
              <a:t>2.	Daging kerbau</a:t>
            </a:r>
          </a:p>
          <a:p>
            <a:r>
              <a:rPr lang="id-ID" dirty="0" smtClean="0"/>
              <a:t>3.	Daging kuda</a:t>
            </a:r>
          </a:p>
          <a:p>
            <a:r>
              <a:rPr lang="id-ID" dirty="0" smtClean="0"/>
              <a:t>4.	Daging domba</a:t>
            </a:r>
          </a:p>
          <a:p>
            <a:r>
              <a:rPr lang="id-ID" dirty="0" smtClean="0"/>
              <a:t>5.	Daging kambing</a:t>
            </a:r>
          </a:p>
          <a:p>
            <a:r>
              <a:rPr lang="id-ID" dirty="0" smtClean="0"/>
              <a:t>6.	Daging babi</a:t>
            </a:r>
          </a:p>
          <a:p>
            <a:r>
              <a:rPr lang="id-ID" dirty="0" smtClean="0"/>
              <a:t>7.	Daging ayam</a:t>
            </a:r>
          </a:p>
          <a:p>
            <a:r>
              <a:rPr lang="id-ID" dirty="0" smtClean="0"/>
              <a:t>8.	Daging bebek</a:t>
            </a:r>
          </a:p>
          <a:p>
            <a:r>
              <a:rPr lang="id-ID" dirty="0" smtClean="0"/>
              <a:t>9.	Daging kalkun</a:t>
            </a:r>
            <a:endParaRPr lang="id-ID"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down)">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id-ID" b="1" dirty="0" smtClean="0"/>
              <a:t>1. Daya Ikat Air Oleh Protein (DIA)</a:t>
            </a:r>
            <a:endParaRPr lang="id-ID" dirty="0" smtClean="0"/>
          </a:p>
          <a:p>
            <a:r>
              <a:rPr lang="id-ID" dirty="0" smtClean="0"/>
              <a:t>Daya ikat air oleh protein daging dalam bahasa asing disebut sebagai </a:t>
            </a:r>
            <a:r>
              <a:rPr lang="id-ID" i="1" dirty="0" smtClean="0"/>
              <a:t>Water Holding Capacity</a:t>
            </a:r>
            <a:r>
              <a:rPr lang="id-ID" dirty="0" smtClean="0"/>
              <a:t> (WHC), didefinisikan sebagai kemampuan daging untuk menahan airnya atau air yang ditambahkan selama ada pengaruh kekuatan, misalnya pemotongan daging, pemanasan, penggilingan, dan tekanan. Daging juga mempunyai kemampuan untuk menyerap air secara spontan dari lingkungan yang mengandung cairan (water absorption). </a:t>
            </a:r>
          </a:p>
          <a:p>
            <a:endParaRPr lang="id-ID" dirty="0"/>
          </a:p>
        </p:txBody>
      </p:sp>
      <p:sp>
        <p:nvSpPr>
          <p:cNvPr id="4" name="Title 1"/>
          <p:cNvSpPr>
            <a:spLocks noGrp="1"/>
          </p:cNvSpPr>
          <p:nvPr>
            <p:ph type="title"/>
          </p:nvPr>
        </p:nvSpPr>
        <p:spPr/>
        <p:txBody>
          <a:bodyPr>
            <a:normAutofit fontScale="90000"/>
          </a:bodyPr>
          <a:lstStyle/>
          <a:p>
            <a:r>
              <a:rPr lang="id-ID" sz="4000" dirty="0" smtClean="0"/>
              <a:t> </a:t>
            </a:r>
            <a:r>
              <a:rPr lang="id-ID" sz="2700" dirty="0" smtClean="0"/>
              <a:t/>
            </a:r>
            <a:br>
              <a:rPr lang="id-ID" sz="2700" dirty="0" smtClean="0"/>
            </a:br>
            <a:r>
              <a:rPr lang="id-ID" sz="2700" dirty="0" smtClean="0">
                <a:solidFill>
                  <a:srgbClr val="002060"/>
                </a:solidFill>
              </a:rPr>
              <a:t>Beberapa sifat daging segar yang menjadi pertimbangan adalah daya ikat air (water holding capacity), warna, dan tekstur otot.</a:t>
            </a:r>
            <a:br>
              <a:rPr lang="id-ID" sz="2700" dirty="0" smtClean="0">
                <a:solidFill>
                  <a:srgbClr val="002060"/>
                </a:solidFill>
              </a:rPr>
            </a:br>
            <a:endParaRPr lang="id-ID" sz="2700" dirty="0">
              <a:solidFill>
                <a:srgbClr val="002060"/>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sz="5300" b="1" dirty="0" smtClean="0"/>
              <a:t>2. Warna Daging</a:t>
            </a:r>
            <a:r>
              <a:rPr lang="id-ID" dirty="0" smtClean="0"/>
              <a:t/>
            </a:r>
            <a:br>
              <a:rPr lang="id-ID" dirty="0" smtClean="0"/>
            </a:br>
            <a:endParaRPr lang="id-ID" dirty="0"/>
          </a:p>
        </p:txBody>
      </p:sp>
      <p:sp>
        <p:nvSpPr>
          <p:cNvPr id="3" name="Content Placeholder 2"/>
          <p:cNvSpPr>
            <a:spLocks noGrp="1"/>
          </p:cNvSpPr>
          <p:nvPr>
            <p:ph idx="1"/>
          </p:nvPr>
        </p:nvSpPr>
        <p:spPr/>
        <p:txBody>
          <a:bodyPr/>
          <a:lstStyle/>
          <a:p>
            <a:r>
              <a:rPr lang="id-ID" dirty="0" smtClean="0"/>
              <a:t>Diketahui penentu warna daging adalah pigmen daging mioglobin, yang mana konsentrasinya dipengaruhi oleh beberapa faktor, seperti jenis ternak, bangsa, jenis kelamin, umur, jenis otot, tingkat aktivitas otot, pakan, pH dan oksigen. </a:t>
            </a:r>
          </a:p>
          <a:p>
            <a:endParaRPr lang="id-ID"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4000" dirty="0" smtClean="0"/>
              <a:t>Warna daging dari beberapa jenis ternak:</a:t>
            </a:r>
            <a:r>
              <a:rPr lang="id-ID" dirty="0" smtClean="0"/>
              <a:t/>
            </a:r>
            <a:br>
              <a:rPr lang="id-ID" dirty="0" smtClean="0"/>
            </a:br>
            <a:endParaRPr lang="id-ID" dirty="0"/>
          </a:p>
        </p:txBody>
      </p:sp>
      <p:sp>
        <p:nvSpPr>
          <p:cNvPr id="3" name="Content Placeholder 2"/>
          <p:cNvSpPr>
            <a:spLocks noGrp="1"/>
          </p:cNvSpPr>
          <p:nvPr>
            <p:ph idx="1"/>
          </p:nvPr>
        </p:nvSpPr>
        <p:spPr/>
        <p:txBody>
          <a:bodyPr>
            <a:normAutofit/>
          </a:bodyPr>
          <a:lstStyle/>
          <a:p>
            <a:r>
              <a:rPr lang="id-ID" sz="2400" dirty="0" smtClean="0">
                <a:solidFill>
                  <a:schemeClr val="accent3">
                    <a:lumMod val="20000"/>
                    <a:lumOff val="80000"/>
                  </a:schemeClr>
                </a:solidFill>
              </a:rPr>
              <a:t>Daging sapi – merah cerah (bright cherry red)</a:t>
            </a:r>
            <a:r>
              <a:rPr lang="id-ID" sz="2400" dirty="0" smtClean="0">
                <a:solidFill>
                  <a:schemeClr val="accent3">
                    <a:lumMod val="20000"/>
                    <a:lumOff val="80000"/>
                  </a:schemeClr>
                </a:solidFill>
                <a:sym typeface="Symbol"/>
              </a:rPr>
              <a:t></a:t>
            </a:r>
            <a:endParaRPr lang="id-ID" sz="2400" dirty="0" smtClean="0">
              <a:solidFill>
                <a:schemeClr val="accent3">
                  <a:lumMod val="20000"/>
                  <a:lumOff val="80000"/>
                </a:schemeClr>
              </a:solidFill>
            </a:endParaRPr>
          </a:p>
          <a:p>
            <a:r>
              <a:rPr lang="id-ID" sz="2400" dirty="0" smtClean="0">
                <a:solidFill>
                  <a:schemeClr val="accent3">
                    <a:lumMod val="20000"/>
                    <a:lumOff val="80000"/>
                  </a:schemeClr>
                </a:solidFill>
              </a:rPr>
              <a:t> Daging babi – merah pink keabuan (grayish pink)</a:t>
            </a:r>
            <a:r>
              <a:rPr lang="id-ID" sz="2400" dirty="0" smtClean="0">
                <a:solidFill>
                  <a:schemeClr val="accent3">
                    <a:lumMod val="20000"/>
                    <a:lumOff val="80000"/>
                  </a:schemeClr>
                </a:solidFill>
                <a:sym typeface="Symbol"/>
              </a:rPr>
              <a:t></a:t>
            </a:r>
            <a:endParaRPr lang="id-ID" sz="2400" dirty="0" smtClean="0">
              <a:solidFill>
                <a:schemeClr val="accent3">
                  <a:lumMod val="20000"/>
                  <a:lumOff val="80000"/>
                </a:schemeClr>
              </a:solidFill>
            </a:endParaRPr>
          </a:p>
          <a:p>
            <a:r>
              <a:rPr lang="id-ID" sz="2400" dirty="0" smtClean="0">
                <a:solidFill>
                  <a:schemeClr val="accent3">
                    <a:lumMod val="20000"/>
                    <a:lumOff val="80000"/>
                  </a:schemeClr>
                </a:solidFill>
              </a:rPr>
              <a:t> Ikan – putih kelabu – merah gelap (gray-white to dark red)</a:t>
            </a:r>
            <a:r>
              <a:rPr lang="id-ID" sz="2400" dirty="0" smtClean="0">
                <a:solidFill>
                  <a:schemeClr val="accent3">
                    <a:lumMod val="20000"/>
                    <a:lumOff val="80000"/>
                  </a:schemeClr>
                </a:solidFill>
                <a:sym typeface="Symbol"/>
              </a:rPr>
              <a:t></a:t>
            </a:r>
            <a:endParaRPr lang="id-ID" sz="2400" dirty="0" smtClean="0">
              <a:solidFill>
                <a:schemeClr val="accent3">
                  <a:lumMod val="20000"/>
                  <a:lumOff val="80000"/>
                </a:schemeClr>
              </a:solidFill>
            </a:endParaRPr>
          </a:p>
          <a:p>
            <a:r>
              <a:rPr lang="id-ID" sz="2400" dirty="0" smtClean="0">
                <a:solidFill>
                  <a:schemeClr val="accent3">
                    <a:lumMod val="20000"/>
                    <a:lumOff val="80000"/>
                  </a:schemeClr>
                </a:solidFill>
              </a:rPr>
              <a:t> Unggas – putih kelabu – merah pudar (gray-white to dull red)</a:t>
            </a:r>
            <a:r>
              <a:rPr lang="id-ID" sz="2400" dirty="0" smtClean="0">
                <a:solidFill>
                  <a:schemeClr val="accent3">
                    <a:lumMod val="20000"/>
                    <a:lumOff val="80000"/>
                  </a:schemeClr>
                </a:solidFill>
                <a:sym typeface="Symbol"/>
              </a:rPr>
              <a:t></a:t>
            </a:r>
            <a:endParaRPr lang="id-ID" sz="2400" dirty="0" smtClean="0">
              <a:solidFill>
                <a:schemeClr val="accent3">
                  <a:lumMod val="20000"/>
                  <a:lumOff val="80000"/>
                </a:schemeClr>
              </a:solidFill>
            </a:endParaRPr>
          </a:p>
          <a:p>
            <a:r>
              <a:rPr lang="id-ID" sz="2400" dirty="0" smtClean="0">
                <a:solidFill>
                  <a:schemeClr val="accent3">
                    <a:lumMod val="20000"/>
                    <a:lumOff val="80000"/>
                  </a:schemeClr>
                </a:solidFill>
              </a:rPr>
              <a:t> Kuda – merah gelap (dark red)</a:t>
            </a:r>
            <a:r>
              <a:rPr lang="id-ID" sz="2400" dirty="0" smtClean="0">
                <a:solidFill>
                  <a:schemeClr val="accent3">
                    <a:lumMod val="20000"/>
                    <a:lumOff val="80000"/>
                  </a:schemeClr>
                </a:solidFill>
                <a:sym typeface="Symbol"/>
              </a:rPr>
              <a:t></a:t>
            </a:r>
            <a:endParaRPr lang="id-ID" sz="2400" dirty="0" smtClean="0">
              <a:solidFill>
                <a:schemeClr val="accent3">
                  <a:lumMod val="20000"/>
                  <a:lumOff val="80000"/>
                </a:schemeClr>
              </a:solidFill>
            </a:endParaRPr>
          </a:p>
          <a:p>
            <a:r>
              <a:rPr lang="id-ID" sz="2400" dirty="0" smtClean="0">
                <a:solidFill>
                  <a:schemeClr val="accent3">
                    <a:lumMod val="20000"/>
                    <a:lumOff val="80000"/>
                  </a:schemeClr>
                </a:solidFill>
              </a:rPr>
              <a:t> Anak sapi – merah pink kecoklatan (brownish pink)</a:t>
            </a:r>
            <a:r>
              <a:rPr lang="id-ID" sz="2400" dirty="0" smtClean="0">
                <a:solidFill>
                  <a:schemeClr val="accent3">
                    <a:lumMod val="20000"/>
                    <a:lumOff val="80000"/>
                  </a:schemeClr>
                </a:solidFill>
                <a:sym typeface="Symbol"/>
              </a:rPr>
              <a:t></a:t>
            </a:r>
            <a:r>
              <a:rPr lang="id-ID" sz="2400" dirty="0" smtClean="0">
                <a:solidFill>
                  <a:schemeClr val="accent3">
                    <a:lumMod val="20000"/>
                    <a:lumOff val="80000"/>
                  </a:schemeClr>
                </a:solidFill>
              </a:rPr>
              <a:t> </a:t>
            </a:r>
          </a:p>
          <a:p>
            <a:r>
              <a:rPr lang="id-ID" sz="2400" dirty="0" smtClean="0">
                <a:solidFill>
                  <a:schemeClr val="accent3">
                    <a:lumMod val="20000"/>
                    <a:lumOff val="80000"/>
                  </a:schemeClr>
                </a:solidFill>
              </a:rPr>
              <a:t> Domba dan anak domba – merah ringan – merah bata (light red to brick red)</a:t>
            </a:r>
            <a:r>
              <a:rPr lang="id-ID" sz="2400" dirty="0" smtClean="0">
                <a:solidFill>
                  <a:schemeClr val="accent3">
                    <a:lumMod val="20000"/>
                    <a:lumOff val="80000"/>
                  </a:schemeClr>
                </a:solidFill>
                <a:sym typeface="Symbol"/>
              </a:rPr>
              <a:t></a:t>
            </a:r>
            <a:endParaRPr lang="id-ID" sz="2400" dirty="0" smtClean="0">
              <a:solidFill>
                <a:schemeClr val="accent3">
                  <a:lumMod val="20000"/>
                  <a:lumOff val="80000"/>
                </a:schemeClr>
              </a:solidFill>
            </a:endParaRPr>
          </a:p>
          <a:p>
            <a:endParaRPr lang="id-ID"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3. Struktur, </a:t>
            </a:r>
            <a:r>
              <a:rPr lang="id-ID" b="1" i="1" dirty="0" smtClean="0"/>
              <a:t>firmness</a:t>
            </a:r>
            <a:r>
              <a:rPr lang="id-ID" b="1" dirty="0" smtClean="0"/>
              <a:t>, dan tekstur</a:t>
            </a:r>
            <a:endParaRPr lang="id-ID" dirty="0"/>
          </a:p>
        </p:txBody>
      </p:sp>
      <p:sp>
        <p:nvSpPr>
          <p:cNvPr id="3" name="Content Placeholder 2"/>
          <p:cNvSpPr>
            <a:spLocks noGrp="1"/>
          </p:cNvSpPr>
          <p:nvPr>
            <p:ph idx="1"/>
          </p:nvPr>
        </p:nvSpPr>
        <p:spPr/>
        <p:txBody>
          <a:bodyPr/>
          <a:lstStyle/>
          <a:p>
            <a:r>
              <a:rPr lang="id-ID" dirty="0" smtClean="0">
                <a:solidFill>
                  <a:srgbClr val="FFFF00"/>
                </a:solidFill>
              </a:rPr>
              <a:t>Beberapa sifat-sifat fisik daging segar seperti struktur, </a:t>
            </a:r>
            <a:r>
              <a:rPr lang="id-ID" i="1" dirty="0" smtClean="0">
                <a:solidFill>
                  <a:srgbClr val="FFFF00"/>
                </a:solidFill>
              </a:rPr>
              <a:t>firmness</a:t>
            </a:r>
            <a:r>
              <a:rPr lang="id-ID" dirty="0" smtClean="0">
                <a:solidFill>
                  <a:srgbClr val="FFFF00"/>
                </a:solidFill>
              </a:rPr>
              <a:t>, dan tekstur adalah sukar diukur secara objektif. Faktor-faktor ini biasanya dinilai oleh konsumen melalui penglihatan, perabaan, dan pencicipan. Namun demikian, sifat-sifat ini tidak kurang penting daripada beberapa sifat-sifat daging yang mudah diukur.</a:t>
            </a:r>
          </a:p>
          <a:p>
            <a:endParaRPr lang="id-ID"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sz="2400" dirty="0" smtClean="0">
                <a:solidFill>
                  <a:srgbClr val="C00000"/>
                </a:solidFill>
              </a:rPr>
              <a:t>Beberapa faktor didalam otot, seperti kondisi rigor dan hubungannya dengan sifat-sifat daya ikat air, kandungan lemak intramuskuler, kandungan jaringan ikat, dan ukuran berkas otot memberikan kontribusi terhadap sifat-sifat fisik. </a:t>
            </a:r>
            <a:r>
              <a:rPr lang="id-ID" dirty="0" smtClean="0">
                <a:solidFill>
                  <a:srgbClr val="C00000"/>
                </a:solidFill>
              </a:rPr>
              <a:t/>
            </a:r>
            <a:br>
              <a:rPr lang="id-ID" dirty="0" smtClean="0">
                <a:solidFill>
                  <a:srgbClr val="C00000"/>
                </a:solidFill>
              </a:rPr>
            </a:br>
            <a:r>
              <a:rPr lang="id-ID" dirty="0" smtClean="0">
                <a:solidFill>
                  <a:srgbClr val="C00000"/>
                </a:solidFill>
              </a:rPr>
              <a:t>1. Kondisi rigor</a:t>
            </a:r>
          </a:p>
          <a:p>
            <a:r>
              <a:rPr lang="id-ID" dirty="0" smtClean="0">
                <a:solidFill>
                  <a:srgbClr val="C00000"/>
                </a:solidFill>
              </a:rPr>
              <a:t>2. Daya ikat air</a:t>
            </a:r>
          </a:p>
          <a:p>
            <a:r>
              <a:rPr lang="id-ID" dirty="0" smtClean="0">
                <a:solidFill>
                  <a:srgbClr val="C00000"/>
                </a:solidFill>
              </a:rPr>
              <a:t>3. Lemak intramuskuler</a:t>
            </a:r>
          </a:p>
          <a:p>
            <a:r>
              <a:rPr lang="id-ID" dirty="0" smtClean="0">
                <a:solidFill>
                  <a:srgbClr val="C00000"/>
                </a:solidFill>
              </a:rPr>
              <a:t>4. Jaringan ikat</a:t>
            </a:r>
            <a:endParaRPr lang="id-ID" dirty="0">
              <a:solidFill>
                <a:srgbClr val="C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220</TotalTime>
  <Words>576</Words>
  <Application>Microsoft Office PowerPoint</Application>
  <PresentationFormat>On-screen Show (4:3)</PresentationFormat>
  <Paragraphs>42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Dasar Teknologi Hasil Ternak </vt:lpstr>
      <vt:lpstr>Pengertian daging</vt:lpstr>
      <vt:lpstr>Slide 3</vt:lpstr>
      <vt:lpstr>. Sifat-sifat berbagai jenis daging ternak </vt:lpstr>
      <vt:lpstr>  Beberapa sifat daging segar yang menjadi pertimbangan adalah daya ikat air (water holding capacity), warna, dan tekstur otot. </vt:lpstr>
      <vt:lpstr>2. Warna Daging </vt:lpstr>
      <vt:lpstr>Warna daging dari beberapa jenis ternak: </vt:lpstr>
      <vt:lpstr>3. Struktur, firmness, dan tekstur</vt:lpstr>
      <vt:lpstr>Slide 9</vt:lpstr>
      <vt:lpstr>Faktor-faktor penyebab variasi daya ikat air oleh protein daging </vt:lpstr>
      <vt:lpstr>kesimpulan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Dasar Teknologi Hasil Ternak (DTHT)</dc:title>
  <dc:creator>user</dc:creator>
  <cp:lastModifiedBy>ANOTE</cp:lastModifiedBy>
  <cp:revision>28</cp:revision>
  <dcterms:created xsi:type="dcterms:W3CDTF">2012-04-02T11:24:46Z</dcterms:created>
  <dcterms:modified xsi:type="dcterms:W3CDTF">2013-10-16T08:02:15Z</dcterms:modified>
</cp:coreProperties>
</file>