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7" r:id="rId3"/>
    <p:sldMasterId id="2147483689" r:id="rId4"/>
    <p:sldMasterId id="2147483701" r:id="rId5"/>
    <p:sldMasterId id="2147483713" r:id="rId6"/>
    <p:sldMasterId id="2147483725" r:id="rId7"/>
    <p:sldMasterId id="2147483737" r:id="rId8"/>
    <p:sldMasterId id="2147483749" r:id="rId9"/>
    <p:sldMasterId id="2147483761" r:id="rId10"/>
  </p:sldMasterIdLst>
  <p:notesMasterIdLst>
    <p:notesMasterId r:id="rId122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124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6FC68-82EB-49E7-B808-06E93606C05D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48FA-77E1-4084-885F-42916F46472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EDB3D-7F01-4C4D-81AD-AC9471402097}" type="slidenum">
              <a:rPr lang="en-US"/>
              <a:pPr/>
              <a:t>11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12813"/>
            <a:ext cx="4114800" cy="3086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DC7D2-B12B-4F32-8469-A176BC577014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4F49F-3F79-4605-98E0-413C12E28BE7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4DC3B-8776-49AA-9F10-E03DC6992545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4DC3B-8776-49AA-9F10-E03DC6992545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DB1BD-B83B-4AC4-BDAD-30D51FCCC173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AF9DE-56EB-46AE-B64B-DB5996E699D9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85808-406F-45DA-8ADA-27BAEAFA055E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CF0C0-AD74-4F90-AB98-D0D10758383E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5CED5-E474-4006-B832-8038F416978A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6EEB-0940-4BCF-80F6-24B532890C25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549A2-AADC-4BFC-A38E-A5C1798B803B}" type="slidenum">
              <a:rPr lang="en-US"/>
              <a:pPr/>
              <a:t>12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12813"/>
            <a:ext cx="4114800" cy="3086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A64F-A320-472B-81A0-8EDB69F8C382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27030-ADDD-42F5-BD57-0B7033D94438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D17C8-0621-4D8C-95C2-C36A952FA610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13B97-547E-498F-B3FD-1C030FEBDE07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74A26-9765-4F06-87C4-73BB17466B37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A6771-ADDC-4F3F-8458-7BB325800366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C044B-DF9D-4391-96BC-6A3804BBE7BC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9AF4B-25E6-4403-A274-4634CD8E1C07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E934D-5B3A-4D04-9605-03383D2D360F}" type="slidenum">
              <a:rPr lang="en-US"/>
              <a:pPr/>
              <a:t>89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33624-0093-4F65-9C7E-D573A6351F64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23C4-D4EF-4C36-ADEC-9E328F4501BA}" type="slidenum">
              <a:rPr lang="en-US"/>
              <a:pPr/>
              <a:t>13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12813"/>
            <a:ext cx="4114800" cy="3086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39527-1E0D-4FCF-9329-B79E76FBB959}" type="slidenum">
              <a:rPr lang="en-US" smtClean="0"/>
              <a:pPr/>
              <a:t>103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1798C-2DC7-4570-9BC0-6AF1F2AAD5D5}" type="slidenum">
              <a:rPr lang="en-US" smtClean="0"/>
              <a:pPr/>
              <a:t>104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40E72-A02F-4620-B0A5-4764F3A2A847}" type="slidenum">
              <a:rPr lang="en-US" smtClean="0"/>
              <a:pPr/>
              <a:t>105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96E81-2977-4A2E-813E-03761420EC29}" type="slidenum">
              <a:rPr lang="en-US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55B8B-36DC-47C6-A9F6-965C93889A4F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EBF49-2978-4022-9FA2-07A40D7C512B}" type="slidenum">
              <a:rPr lang="en-US" smtClean="0"/>
              <a:pPr/>
              <a:t>108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14498-0DA8-4256-84E6-16853101B8B6}" type="slidenum">
              <a:rPr lang="en-US" smtClean="0"/>
              <a:pPr/>
              <a:t>109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39888-FA68-4E69-961E-766EC56F6376}" type="slidenum">
              <a:rPr lang="en-US" smtClean="0"/>
              <a:pPr/>
              <a:t>110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76588-3378-49EC-A7BC-C73FC527BFED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12813"/>
            <a:ext cx="4114800" cy="3086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4ADB0-D896-40BE-9764-D1C856C904A2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12813"/>
            <a:ext cx="4114800" cy="3086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ADA78-9947-4B8B-9BF6-490524FB7234}" type="slidenum">
              <a:rPr lang="en-US"/>
              <a:pPr/>
              <a:t>16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912813"/>
            <a:ext cx="4114800" cy="3086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B070F-F81A-4F5A-BEBE-28722875CD6C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8823-C8EF-4F50-B950-0A1C5FC604C3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22CD-D92E-42C0-AEF6-982FD5E9C486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BB55-5E08-4AA8-9AA0-F9D57716F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DAEBA-6C3B-40DD-886B-D229C6D8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3E8F01-29D7-475F-B68F-954374E49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CBE08-F5CD-4248-B88E-CB606BB92ADC}" type="datetimeFigureOut">
              <a:rPr lang="id-ID" smtClean="0"/>
              <a:pPr/>
              <a:t>05/10/2011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598A71-07FA-436E-A8DD-9F5AD3292D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ILMU PEMULIAAN TERNAK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Ir. </a:t>
            </a:r>
            <a:r>
              <a:rPr lang="en-US" dirty="0" err="1" smtClean="0"/>
              <a:t>Aju</a:t>
            </a:r>
            <a:r>
              <a:rPr lang="en-US" dirty="0" smtClean="0"/>
              <a:t> </a:t>
            </a:r>
            <a:r>
              <a:rPr lang="en-US" dirty="0" err="1" smtClean="0"/>
              <a:t>Tjatur</a:t>
            </a:r>
            <a:r>
              <a:rPr lang="en-US" dirty="0" smtClean="0"/>
              <a:t> </a:t>
            </a:r>
            <a:r>
              <a:rPr lang="en-US" dirty="0" err="1" smtClean="0"/>
              <a:t>Nugroho</a:t>
            </a:r>
            <a:r>
              <a:rPr lang="en-US" dirty="0" smtClean="0"/>
              <a:t> K, MP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/>
          <a:lstStyle/>
          <a:p>
            <a:pPr marL="762000" indent="-762000">
              <a:buFontTx/>
              <a:buAutoNum type="alphaUcPeriod" startAt="4"/>
            </a:pPr>
            <a:r>
              <a:rPr lang="en-US" sz="3600" b="1" dirty="0" err="1">
                <a:solidFill>
                  <a:srgbClr val="FFFF00"/>
                </a:solidFill>
              </a:rPr>
              <a:t>Perkembangan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Pemuliaan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Ternak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3962400" cy="76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8633"/>
                </a:solidFill>
              </a:rPr>
              <a:t>Domestikasi Hewan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-152400" y="2535238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B9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Genetika Klasik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-152400" y="4059238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CE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Genetika Populasi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-152400" y="3303588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C7A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Genetika Kuantitatif</a:t>
            </a:r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1828800" y="16002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>
            <a:off x="1828800" y="3851275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30" name="Line 14"/>
          <p:cNvSpPr>
            <a:spLocks noChangeShapeType="1"/>
          </p:cNvSpPr>
          <p:nvPr/>
        </p:nvSpPr>
        <p:spPr bwMode="auto">
          <a:xfrm>
            <a:off x="1828800" y="2335213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31" name="Line 15"/>
          <p:cNvSpPr>
            <a:spLocks noChangeShapeType="1"/>
          </p:cNvSpPr>
          <p:nvPr/>
        </p:nvSpPr>
        <p:spPr bwMode="auto">
          <a:xfrm>
            <a:off x="1828800" y="3068638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-152400" y="18415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A0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Seleksi dan Evolusi</a:t>
            </a:r>
          </a:p>
        </p:txBody>
      </p:sp>
      <p:sp>
        <p:nvSpPr>
          <p:cNvPr id="137233" name="Line 17"/>
          <p:cNvSpPr>
            <a:spLocks noChangeShapeType="1"/>
          </p:cNvSpPr>
          <p:nvPr/>
        </p:nvSpPr>
        <p:spPr bwMode="auto">
          <a:xfrm>
            <a:off x="1828800" y="4613275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-152400" y="48006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CE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Modern Breeding</a:t>
            </a:r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>
            <a:off x="1828800" y="5299075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36" name="Rectangle 20"/>
          <p:cNvSpPr>
            <a:spLocks noChangeArrowheads="1"/>
          </p:cNvSpPr>
          <p:nvPr/>
        </p:nvSpPr>
        <p:spPr bwMode="auto">
          <a:xfrm>
            <a:off x="-152400" y="54864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DAC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Genetika Molekuler</a:t>
            </a:r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1828800" y="6061075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-152400" y="62484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EC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Bioteknologi Modern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3962400" y="1133475"/>
            <a:ext cx="1543050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3400 SM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3962400" y="1854200"/>
            <a:ext cx="1543050" cy="457200"/>
          </a:xfrm>
          <a:prstGeom prst="rect">
            <a:avLst/>
          </a:prstGeom>
          <a:solidFill>
            <a:srgbClr val="FF8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1350 SM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962400" y="2581275"/>
            <a:ext cx="1543050" cy="457200"/>
          </a:xfrm>
          <a:prstGeom prst="rect">
            <a:avLst/>
          </a:prstGeom>
          <a:solidFill>
            <a:srgbClr val="FFA05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1800 M</a:t>
            </a:r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3962400" y="3343275"/>
            <a:ext cx="1543050" cy="457200"/>
          </a:xfrm>
          <a:prstGeom prst="rect">
            <a:avLst/>
          </a:prstGeom>
          <a:solidFill>
            <a:srgbClr val="FFB98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1918 M</a:t>
            </a: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3962400" y="4105275"/>
            <a:ext cx="1543050" cy="457200"/>
          </a:xfrm>
          <a:prstGeom prst="rect">
            <a:avLst/>
          </a:prstGeom>
          <a:solidFill>
            <a:srgbClr val="FFC7A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1919 M</a:t>
            </a:r>
          </a:p>
        </p:txBody>
      </p:sp>
      <p:sp>
        <p:nvSpPr>
          <p:cNvPr id="137245" name="Text Box 29"/>
          <p:cNvSpPr txBox="1">
            <a:spLocks noChangeArrowheads="1"/>
          </p:cNvSpPr>
          <p:nvPr/>
        </p:nvSpPr>
        <p:spPr bwMode="auto">
          <a:xfrm>
            <a:off x="3962400" y="4867275"/>
            <a:ext cx="1543050" cy="457200"/>
          </a:xfrm>
          <a:prstGeom prst="rect">
            <a:avLst/>
          </a:prstGeom>
          <a:solidFill>
            <a:srgbClr val="FFCEA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1937 M</a:t>
            </a:r>
          </a:p>
        </p:txBody>
      </p:sp>
      <p:sp>
        <p:nvSpPr>
          <p:cNvPr id="137246" name="Text Box 30"/>
          <p:cNvSpPr txBox="1">
            <a:spLocks noChangeArrowheads="1"/>
          </p:cNvSpPr>
          <p:nvPr/>
        </p:nvSpPr>
        <p:spPr bwMode="auto">
          <a:xfrm>
            <a:off x="3962400" y="5629275"/>
            <a:ext cx="1543050" cy="457200"/>
          </a:xfrm>
          <a:prstGeom prst="rect">
            <a:avLst/>
          </a:prstGeom>
          <a:solidFill>
            <a:srgbClr val="FFDAC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1980 M</a:t>
            </a:r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3962400" y="6300788"/>
            <a:ext cx="1543050" cy="457200"/>
          </a:xfrm>
          <a:prstGeom prst="rect">
            <a:avLst/>
          </a:prstGeom>
          <a:solidFill>
            <a:srgbClr val="FFECD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1985 M</a:t>
            </a:r>
          </a:p>
        </p:txBody>
      </p:sp>
      <p:sp>
        <p:nvSpPr>
          <p:cNvPr id="137248" name="Line 32"/>
          <p:cNvSpPr>
            <a:spLocks noChangeShapeType="1"/>
          </p:cNvSpPr>
          <p:nvPr/>
        </p:nvSpPr>
        <p:spPr bwMode="auto">
          <a:xfrm>
            <a:off x="5640388" y="1371600"/>
            <a:ext cx="322262" cy="1588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49" name="Text Box 33"/>
          <p:cNvSpPr txBox="1">
            <a:spLocks noChangeArrowheads="1"/>
          </p:cNvSpPr>
          <p:nvPr/>
        </p:nvSpPr>
        <p:spPr bwMode="auto">
          <a:xfrm>
            <a:off x="5943600" y="10668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66FFFF"/>
                </a:solidFill>
              </a:rPr>
              <a:t>Bgs Mesir</a:t>
            </a:r>
          </a:p>
        </p:txBody>
      </p:sp>
      <p:sp>
        <p:nvSpPr>
          <p:cNvPr id="137250" name="Line 34"/>
          <p:cNvSpPr>
            <a:spLocks noChangeShapeType="1"/>
          </p:cNvSpPr>
          <p:nvPr/>
        </p:nvSpPr>
        <p:spPr bwMode="auto">
          <a:xfrm>
            <a:off x="5640388" y="2147888"/>
            <a:ext cx="322262" cy="1587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51" name="Text Box 35"/>
          <p:cNvSpPr txBox="1">
            <a:spLocks noChangeArrowheads="1"/>
          </p:cNvSpPr>
          <p:nvPr/>
        </p:nvSpPr>
        <p:spPr bwMode="auto">
          <a:xfrm>
            <a:off x="5943600" y="18430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CC00"/>
                </a:solidFill>
              </a:rPr>
              <a:t>Darwin, Landmark</a:t>
            </a:r>
          </a:p>
        </p:txBody>
      </p:sp>
      <p:sp>
        <p:nvSpPr>
          <p:cNvPr id="137252" name="Line 36"/>
          <p:cNvSpPr>
            <a:spLocks noChangeShapeType="1"/>
          </p:cNvSpPr>
          <p:nvPr/>
        </p:nvSpPr>
        <p:spPr bwMode="auto">
          <a:xfrm>
            <a:off x="5640388" y="2833688"/>
            <a:ext cx="322262" cy="1587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53" name="Text Box 37"/>
          <p:cNvSpPr txBox="1">
            <a:spLocks noChangeArrowheads="1"/>
          </p:cNvSpPr>
          <p:nvPr/>
        </p:nvSpPr>
        <p:spPr bwMode="auto">
          <a:xfrm>
            <a:off x="5943600" y="25288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Mendel, dll.</a:t>
            </a:r>
          </a:p>
        </p:txBody>
      </p:sp>
      <p:sp>
        <p:nvSpPr>
          <p:cNvPr id="137254" name="Line 38"/>
          <p:cNvSpPr>
            <a:spLocks noChangeShapeType="1"/>
          </p:cNvSpPr>
          <p:nvPr/>
        </p:nvSpPr>
        <p:spPr bwMode="auto">
          <a:xfrm>
            <a:off x="5640388" y="3581400"/>
            <a:ext cx="322262" cy="1588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5943600" y="32766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ECDF"/>
                </a:solidFill>
              </a:rPr>
              <a:t>Wright, Haldane</a:t>
            </a:r>
          </a:p>
        </p:txBody>
      </p:sp>
      <p:sp>
        <p:nvSpPr>
          <p:cNvPr id="137256" name="Line 40"/>
          <p:cNvSpPr>
            <a:spLocks noChangeShapeType="1"/>
          </p:cNvSpPr>
          <p:nvPr/>
        </p:nvSpPr>
        <p:spPr bwMode="auto">
          <a:xfrm>
            <a:off x="5640388" y="4357688"/>
            <a:ext cx="322262" cy="1587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57" name="Text Box 41"/>
          <p:cNvSpPr txBox="1">
            <a:spLocks noChangeArrowheads="1"/>
          </p:cNvSpPr>
          <p:nvPr/>
        </p:nvSpPr>
        <p:spPr bwMode="auto">
          <a:xfrm>
            <a:off x="5943600" y="4052888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Hardy-Weinberg, Fisher</a:t>
            </a:r>
          </a:p>
        </p:txBody>
      </p:sp>
      <p:sp>
        <p:nvSpPr>
          <p:cNvPr id="137258" name="Line 42"/>
          <p:cNvSpPr>
            <a:spLocks noChangeShapeType="1"/>
          </p:cNvSpPr>
          <p:nvPr/>
        </p:nvSpPr>
        <p:spPr bwMode="auto">
          <a:xfrm>
            <a:off x="5640388" y="5146675"/>
            <a:ext cx="322262" cy="1588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59" name="Text Box 43"/>
          <p:cNvSpPr txBox="1">
            <a:spLocks noChangeArrowheads="1"/>
          </p:cNvSpPr>
          <p:nvPr/>
        </p:nvSpPr>
        <p:spPr bwMode="auto">
          <a:xfrm>
            <a:off x="5943600" y="48418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66FF"/>
                </a:solidFill>
              </a:rPr>
              <a:t>Jay Lush</a:t>
            </a:r>
          </a:p>
        </p:txBody>
      </p:sp>
      <p:sp>
        <p:nvSpPr>
          <p:cNvPr id="137260" name="Line 44"/>
          <p:cNvSpPr>
            <a:spLocks noChangeShapeType="1"/>
          </p:cNvSpPr>
          <p:nvPr/>
        </p:nvSpPr>
        <p:spPr bwMode="auto">
          <a:xfrm>
            <a:off x="5640388" y="5881688"/>
            <a:ext cx="322262" cy="1587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61" name="Text Box 45"/>
          <p:cNvSpPr txBox="1">
            <a:spLocks noChangeArrowheads="1"/>
          </p:cNvSpPr>
          <p:nvPr/>
        </p:nvSpPr>
        <p:spPr bwMode="auto">
          <a:xfrm>
            <a:off x="5943600" y="55768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66FFFF"/>
                </a:solidFill>
              </a:rPr>
              <a:t>Suzuki, dll.</a:t>
            </a:r>
          </a:p>
        </p:txBody>
      </p:sp>
      <p:sp>
        <p:nvSpPr>
          <p:cNvPr id="137262" name="Line 46"/>
          <p:cNvSpPr>
            <a:spLocks noChangeShapeType="1"/>
          </p:cNvSpPr>
          <p:nvPr/>
        </p:nvSpPr>
        <p:spPr bwMode="auto">
          <a:xfrm>
            <a:off x="5640388" y="6567488"/>
            <a:ext cx="322262" cy="1587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7263" name="Text Box 47"/>
          <p:cNvSpPr txBox="1">
            <a:spLocks noChangeArrowheads="1"/>
          </p:cNvSpPr>
          <p:nvPr/>
        </p:nvSpPr>
        <p:spPr bwMode="auto">
          <a:xfrm>
            <a:off x="5943600" y="62626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</a:rPr>
              <a:t>Ian Wilmuth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600" b="1" i="1" dirty="0">
              <a:solidFill>
                <a:srgbClr val="FF9900"/>
              </a:solidFill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defRPr/>
            </a:pPr>
            <a:endParaRPr lang="en-US" sz="3200" b="1" i="1" dirty="0">
              <a:solidFill>
                <a:srgbClr val="FF66FF"/>
              </a:solidFill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Implementasi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PP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Pelestarian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defRPr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&amp;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Pemanfaatan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SDG (2006)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  <a:defRPr/>
            </a:pP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en-A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Penetapan</a:t>
            </a: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kriteria</a:t>
            </a: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“status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defRPr/>
            </a:pP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populasi</a:t>
            </a: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aman</a:t>
            </a: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bagi</a:t>
            </a: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ekspor</a:t>
            </a:r>
            <a:endParaRPr lang="en-AU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 3" pitchFamily="18" charset="2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AU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Pemahaman</a:t>
            </a: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&amp;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kesadaran</a:t>
            </a:r>
            <a:endParaRPr lang="en-AU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defRPr/>
            </a:pP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  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masyarakat</a:t>
            </a: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en-A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di</a:t>
            </a: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/>
              </a:rPr>
              <a:t>↑</a:t>
            </a:r>
            <a:endParaRPr lang="en-AU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  <a:defRPr/>
            </a:pPr>
            <a:endParaRPr lang="en-AU" sz="36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AU" sz="36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endParaRPr lang="en-US" sz="3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-7620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TINDAK LANJUT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2057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> </a:t>
            </a: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> PELESTARIAN &amp; PEMANFAATAN</a:t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> SDG TERNAK (POPULASI AMAN) </a:t>
            </a: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endParaRPr lang="en-US" sz="4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</a:endParaRPr>
          </a:p>
        </p:txBody>
      </p:sp>
      <p:sp>
        <p:nvSpPr>
          <p:cNvPr id="162819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334000"/>
          </a:xfr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#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Populasi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aman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= ∑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betina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dewasa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&gt;10.000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ek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   (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jantan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seimbang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#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Pendekatan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manajemen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   ~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Sistem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produksi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terarah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berkelanjutan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   ~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Monev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secara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periodik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#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Manajemen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oleh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WNA =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izin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MenTan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#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Pemanfaatan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u/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tujuan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PT 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Seleksi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/</a:t>
            </a:r>
            <a:r>
              <a:rPr lang="en-US" sz="3300" b="1" i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crossing</a:t>
            </a: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Font typeface="Wingdings 2"/>
              <a:buNone/>
              <a:defRPr/>
            </a:pPr>
            <a:r>
              <a:rPr lang="en-US" sz="3300" b="1" i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  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terbatas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/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teknologi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rekayasa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genetik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#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Pemanfaatan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unggas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(+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lokal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) u/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komersial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</a:t>
            </a: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   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diperuntukkan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bagi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usaha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skala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kecil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 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1D0106"/>
                </a:solidFill>
                <a:sym typeface="Wingdings" pitchFamily="2" charset="2"/>
              </a:rPr>
              <a:t> </a:t>
            </a:r>
            <a:endParaRPr lang="en-US" b="1" dirty="0">
              <a:solidFill>
                <a:srgbClr val="1D0106"/>
              </a:solidFill>
              <a:sym typeface="Wingdings" pitchFamily="2" charset="2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1D0106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2057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> </a:t>
            </a: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> PELESTARIAN &amp; PEMANFAATAN</a:t>
            </a:r>
            <a:b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> SDG TERNAK (POP TIDAK AMAN) </a:t>
            </a: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</a:rPr>
            </a:br>
            <a:endParaRPr lang="en-US" sz="4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</a:endParaRPr>
          </a:p>
        </p:txBody>
      </p:sp>
      <p:sp>
        <p:nvSpPr>
          <p:cNvPr id="162819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334000"/>
          </a:xfr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# 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Populasi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tdk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aman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= ∑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betina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dewasa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&lt;10.000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ek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   (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jantan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seimbang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#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Populasi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tidak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aman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4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kelompok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265176" indent="-265176"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   ~ JARANG = ∑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betina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dewasa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5.000-10.000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ek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   ~ RENTAN = ∑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betina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dewasa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1.000-5.000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ek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   ~ TERANCAM = ∑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betina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dewasa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100-1.000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ek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   ~ KRITIS = ∑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betina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dewasa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&lt; 100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ek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#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Manajemen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Eksplorasi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,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Identifikasi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,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Karakte-risasi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,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Evaluasi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(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di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dalam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/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di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luar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habitatnya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), dg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norma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LH, UU,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Penyimpanan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, </a:t>
            </a:r>
            <a:r>
              <a:rPr lang="en-US" sz="3300" b="1" dirty="0" err="1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Adat</a:t>
            </a:r>
            <a:r>
              <a:rPr lang="en-US" sz="3300" b="1" dirty="0" smtClean="0">
                <a:solidFill>
                  <a:srgbClr val="1D010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   </a:t>
            </a:r>
            <a:endParaRPr lang="en-US" sz="3300" b="1" dirty="0" smtClean="0">
              <a:solidFill>
                <a:srgbClr val="1D0106"/>
              </a:solidFill>
              <a:latin typeface="Tahoma" pitchFamily="34" charset="0"/>
              <a:cs typeface="Tahoma" pitchFamily="34" charset="0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1D0106"/>
                </a:solidFill>
                <a:sym typeface="Wingdings" pitchFamily="2" charset="2"/>
              </a:rPr>
              <a:t> </a:t>
            </a:r>
            <a:endParaRPr lang="en-US" b="1" dirty="0">
              <a:solidFill>
                <a:srgbClr val="1D0106"/>
              </a:solidFill>
              <a:sym typeface="Wingdings" pitchFamily="2" charset="2"/>
            </a:endParaRPr>
          </a:p>
          <a:p>
            <a:pPr marL="265176" indent="-265176"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1D0106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358140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3200" b="1" smtClean="0">
                <a:solidFill>
                  <a:srgbClr val="008000"/>
                </a:solidFill>
                <a:latin typeface="Tahoma" pitchFamily="34" charset="0"/>
              </a:rPr>
              <a:t/>
            </a:r>
            <a:br>
              <a:rPr lang="en-US" sz="3200" b="1" smtClean="0">
                <a:solidFill>
                  <a:srgbClr val="008000"/>
                </a:solidFill>
                <a:latin typeface="Tahoma" pitchFamily="34" charset="0"/>
              </a:rPr>
            </a:br>
            <a:r>
              <a:rPr lang="en-US" b="1" smtClean="0">
                <a:solidFill>
                  <a:srgbClr val="800000"/>
                </a:solidFill>
                <a:latin typeface="Elephant" pitchFamily="18" charset="0"/>
              </a:rPr>
              <a:t>PEMBENTUKAN  GALUR </a:t>
            </a:r>
            <a:br>
              <a:rPr lang="en-US" b="1" smtClean="0">
                <a:solidFill>
                  <a:srgbClr val="800000"/>
                </a:solidFill>
                <a:latin typeface="Elephant" pitchFamily="18" charset="0"/>
              </a:rPr>
            </a:br>
            <a:r>
              <a:rPr lang="en-US" b="1" smtClean="0">
                <a:solidFill>
                  <a:srgbClr val="800000"/>
                </a:solidFill>
                <a:latin typeface="Elephant" pitchFamily="18" charset="0"/>
              </a:rPr>
              <a:t>AYAM  RAS</a:t>
            </a:r>
            <a:br>
              <a:rPr lang="en-US" b="1" smtClean="0">
                <a:solidFill>
                  <a:srgbClr val="800000"/>
                </a:solidFill>
                <a:latin typeface="Elephant" pitchFamily="18" charset="0"/>
              </a:rPr>
            </a:br>
            <a:r>
              <a:rPr lang="en-US" b="1" smtClean="0">
                <a:solidFill>
                  <a:srgbClr val="800000"/>
                </a:solidFill>
                <a:latin typeface="Elephant" pitchFamily="18" charset="0"/>
              </a:rPr>
              <a:t/>
            </a:r>
            <a:br>
              <a:rPr lang="en-US" b="1" smtClean="0">
                <a:solidFill>
                  <a:srgbClr val="800000"/>
                </a:solidFill>
                <a:latin typeface="Elephant" pitchFamily="18" charset="0"/>
              </a:rPr>
            </a:br>
            <a:r>
              <a:rPr lang="en-US" sz="3600" b="1" smtClean="0">
                <a:solidFill>
                  <a:srgbClr val="800000"/>
                </a:solidFill>
                <a:latin typeface="Tahoma" pitchFamily="34" charset="0"/>
              </a:rPr>
              <a:t>(Tinjauan Aspek Pemuliaan Ternak) </a:t>
            </a:r>
            <a:br>
              <a:rPr lang="en-US" sz="3600" b="1" smtClean="0">
                <a:solidFill>
                  <a:srgbClr val="800000"/>
                </a:solidFill>
                <a:latin typeface="Tahoma" pitchFamily="34" charset="0"/>
              </a:rPr>
            </a:br>
            <a:endParaRPr lang="id-ID" sz="3600" b="1" smtClean="0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772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d-ID" sz="240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d-ID" sz="240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id-ID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7630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indent="-385763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</a:t>
            </a:r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Sub-</a:t>
            </a:r>
            <a:r>
              <a:rPr lang="en-US" sz="36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Sektor</a:t>
            </a:r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Peternakan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85763" indent="-385763">
              <a:spcBef>
                <a:spcPct val="50000"/>
              </a:spcBef>
              <a:defRPr/>
            </a:pP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85763" indent="-385763">
              <a:spcBef>
                <a:spcPct val="50000"/>
              </a:spcBef>
              <a:buFont typeface="Wingdings" pitchFamily="2" charset="2"/>
              <a:buChar char="&lt;"/>
              <a:defRPr/>
            </a:pPr>
            <a:r>
              <a:rPr lang="en-US" sz="2400" u="sng" dirty="0" err="1">
                <a:solidFill>
                  <a:srgbClr val="FF0000"/>
                </a:solidFill>
                <a:latin typeface="Arial" pitchFamily="34" charset="0"/>
              </a:rPr>
              <a:t>Ternak</a:t>
            </a:r>
            <a:r>
              <a:rPr lang="en-US" sz="2400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Arial" pitchFamily="34" charset="0"/>
              </a:rPr>
              <a:t>Lokal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: -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Banyak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ragam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jenisnya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  <a:p>
            <a:pPr marL="385763" indent="-385763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│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	       -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Aset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Nasional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(Plasma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Nutfah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 marL="385763" indent="-385763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         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│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               -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Performans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&lt;&lt;&lt;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Kontribusi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 &gt;&gt;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	</a:t>
            </a:r>
          </a:p>
          <a:p>
            <a:pPr marL="385763" indent="-385763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Kebutuhan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konsumen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marL="385763" indent="-385763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/>
              </a:rPr>
              <a:t>           </a:t>
            </a:r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↓</a:t>
            </a:r>
            <a:endParaRPr lang="en-US" sz="3200" dirty="0">
              <a:solidFill>
                <a:srgbClr val="FF0000"/>
              </a:solidFill>
              <a:latin typeface="Arial" pitchFamily="34" charset="0"/>
            </a:endParaRPr>
          </a:p>
          <a:p>
            <a:pPr marL="385763" indent="-385763">
              <a:spcBef>
                <a:spcPct val="50000"/>
              </a:spcBef>
              <a:buFont typeface="Wingdings" pitchFamily="2" charset="2"/>
              <a:buChar char="&lt;"/>
              <a:defRPr/>
            </a:pPr>
            <a:r>
              <a:rPr lang="en-US" sz="2400" u="sng" dirty="0" err="1">
                <a:solidFill>
                  <a:srgbClr val="0000FF"/>
                </a:solidFill>
                <a:latin typeface="Arial" pitchFamily="34" charset="0"/>
              </a:rPr>
              <a:t>Ternak</a:t>
            </a:r>
            <a:r>
              <a:rPr lang="en-US" sz="2400" u="sng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Arial" pitchFamily="34" charset="0"/>
              </a:rPr>
              <a:t>Impor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: -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</a:rPr>
              <a:t>Mutu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</a:rPr>
              <a:t>genetik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</a:rPr>
              <a:t>Ayam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</a:rPr>
              <a:t>ras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) &gt;&gt;&gt;</a:t>
            </a:r>
          </a:p>
          <a:p>
            <a:pPr marL="385763" indent="-385763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                              -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</a:rPr>
              <a:t>Manaj.intensif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Performans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&gt;&gt;&gt;</a:t>
            </a:r>
          </a:p>
          <a:p>
            <a:pPr marL="385763" indent="-385763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                             - </a:t>
            </a:r>
            <a:r>
              <a:rPr lang="en-US" sz="2400" i="1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Input-Output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sering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fluktuatif</a:t>
            </a:r>
            <a:endParaRPr lang="en-US" sz="2400" dirty="0">
              <a:solidFill>
                <a:srgbClr val="0000FF"/>
              </a:solidFill>
              <a:latin typeface="Arial" pitchFamily="34" charset="0"/>
              <a:sym typeface="Wingdings" pitchFamily="2" charset="2"/>
            </a:endParaRPr>
          </a:p>
          <a:p>
            <a:pPr marL="385763" indent="-385763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                             -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Ketergantungan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LN &gt;&gt;&gt; (GPF/GGPF)</a:t>
            </a:r>
          </a:p>
          <a:p>
            <a:pPr marL="385763" indent="-385763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                             - Embargo?? &amp;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Devisa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&lt;&lt;&lt;</a:t>
            </a:r>
            <a:endParaRPr lang="en-US" sz="24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04800" y="8382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en-AU" sz="54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AU" sz="54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AU" sz="54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AU" sz="4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Ayam</a:t>
            </a:r>
            <a:r>
              <a:rPr lang="en-AU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AU" sz="4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Ras</a:t>
            </a:r>
            <a:r>
              <a:rPr lang="en-AU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AU" sz="4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</a:t>
            </a:r>
            <a:r>
              <a:rPr lang="en-AU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Indonesia</a:t>
            </a:r>
          </a:p>
          <a:p>
            <a:pPr>
              <a:buClr>
                <a:srgbClr val="00B050"/>
              </a:buClr>
              <a:buSzPct val="70000"/>
              <a:buFont typeface="Wingdings" pitchFamily="2" charset="2"/>
              <a:buChar char="§"/>
              <a:defRPr/>
            </a:pPr>
            <a:r>
              <a:rPr lang="en-AU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FS </a:t>
            </a:r>
            <a:r>
              <a:rPr lang="en-AU" sz="26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Ayam</a:t>
            </a:r>
            <a:r>
              <a:rPr lang="en-AU" sz="2600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Ras</a:t>
            </a:r>
            <a:r>
              <a:rPr lang="en-AU" sz="2600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(Ly/Br)</a:t>
            </a:r>
            <a:r>
              <a:rPr lang="en-A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en-AU" sz="2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Galur</a:t>
            </a:r>
            <a:r>
              <a:rPr lang="en-A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PS/GPS/GGPS (</a:t>
            </a:r>
            <a:r>
              <a:rPr lang="en-AU" sz="2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tetua</a:t>
            </a:r>
            <a:r>
              <a:rPr lang="en-A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 </a:t>
            </a:r>
            <a:r>
              <a:rPr lang="en-A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</a:t>
            </a:r>
          </a:p>
          <a:p>
            <a:pPr>
              <a:spcAft>
                <a:spcPts val="2400"/>
              </a:spcAft>
              <a:buClr>
                <a:srgbClr val="00B050"/>
              </a:buClr>
              <a:buSzPct val="70000"/>
              <a:defRPr/>
            </a:pPr>
            <a:r>
              <a:rPr lang="en-A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   IMPOR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Pernah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beredar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banyak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galur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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Saat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ini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beberapa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yg</a:t>
            </a:r>
            <a:endParaRPr lang="en-AU" sz="2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sym typeface="Wingdings" pitchFamily="2" charset="2"/>
            </a:endParaRPr>
          </a:p>
          <a:p>
            <a:pPr>
              <a:spcAft>
                <a:spcPts val="2400"/>
              </a:spcAft>
              <a:buClr>
                <a:srgbClr val="0000CC"/>
              </a:buClr>
              <a:defRPr/>
            </a:pP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unggul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(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krn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kompetisi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&amp; </a:t>
            </a:r>
            <a:r>
              <a:rPr lang="en-AU" sz="2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Kepmen</a:t>
            </a:r>
            <a:r>
              <a:rPr lang="en-AU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)  Minimal GPS</a:t>
            </a:r>
            <a:endParaRPr lang="en-AU" sz="2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Sifat</a:t>
            </a:r>
            <a:r>
              <a:rPr lang="en-AU" sz="2600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produksi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VarP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&lt;&lt;&lt;,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krn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VarG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&lt;&lt;&lt;,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tapi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sering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VarL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&gt;&gt;</a:t>
            </a:r>
          </a:p>
          <a:p>
            <a:pPr>
              <a:spcAft>
                <a:spcPts val="2400"/>
              </a:spcAft>
              <a:defRPr/>
            </a:pP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</a:t>
            </a:r>
            <a:r>
              <a:rPr lang="en-AU" sz="2600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Akibat</a:t>
            </a:r>
            <a:r>
              <a:rPr lang="en-AU" sz="2600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Standar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prod &amp;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pasca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panen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</a:t>
            </a:r>
            <a:r>
              <a:rPr lang="en-AU" sz="28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Wingdings" pitchFamily="2" charset="2"/>
              </a:rPr>
              <a:t>↓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Wingdings" pitchFamily="2" charset="2"/>
              </a:rPr>
              <a:t>,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Wingdings" pitchFamily="2" charset="2"/>
              </a:rPr>
              <a:t>Daya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Wingdings" pitchFamily="2" charset="2"/>
              </a:rPr>
              <a:t> </a:t>
            </a:r>
            <a:r>
              <a:rPr lang="en-AU" sz="26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Wingdings" pitchFamily="2" charset="2"/>
              </a:rPr>
              <a:t>saing</a:t>
            </a:r>
            <a:r>
              <a:rPr lang="en-AU" sz="2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Wingdings" pitchFamily="2" charset="2"/>
              </a:rPr>
              <a:t> </a:t>
            </a:r>
            <a:r>
              <a:rPr lang="en-AU" sz="28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Wingdings" pitchFamily="2" charset="2"/>
              </a:rPr>
              <a:t>↓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6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AU" sz="2600" u="sng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Solusi</a:t>
            </a:r>
            <a:r>
              <a:rPr lang="en-AU" sz="26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en-AU" sz="2600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Pembelajaran</a:t>
            </a:r>
            <a:r>
              <a:rPr lang="en-AU" sz="26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</a:t>
            </a:r>
            <a:r>
              <a:rPr lang="en-AU" sz="2600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Pembinaan</a:t>
            </a:r>
            <a:r>
              <a:rPr lang="en-AU" sz="26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&amp; Quality control = </a:t>
            </a:r>
          </a:p>
          <a:p>
            <a:pPr>
              <a:defRPr/>
            </a:pPr>
            <a:r>
              <a:rPr lang="en-AU" sz="26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              </a:t>
            </a:r>
            <a:r>
              <a:rPr lang="en-AU" sz="2600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oleh</a:t>
            </a:r>
            <a:r>
              <a:rPr lang="en-AU" sz="26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“PRODUSEN” </a:t>
            </a:r>
            <a:r>
              <a:rPr lang="en-AU" sz="2600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di</a:t>
            </a:r>
            <a:r>
              <a:rPr lang="en-AU" sz="26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</a:t>
            </a:r>
            <a:r>
              <a:rPr lang="en-A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Wingdings" pitchFamily="2" charset="2"/>
              </a:rPr>
              <a:t>↑</a:t>
            </a:r>
            <a:r>
              <a:rPr lang="en-A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 </a:t>
            </a:r>
            <a:endParaRPr lang="en-AU" sz="28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AU" sz="24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-304800" y="228600"/>
            <a:ext cx="9753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Aft>
                <a:spcPct val="65000"/>
              </a:spcAft>
              <a:buFont typeface="Tahoma" pitchFamily="34" charset="0"/>
              <a:buNone/>
              <a:defRPr/>
            </a:pPr>
            <a:r>
              <a:rPr lang="en-A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PEMBENTUKAN GALUR AYAM</a:t>
            </a: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Galur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Kel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ayam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hasil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seleksi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penggaluran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</a:p>
          <a:p>
            <a:pPr marL="742950" lvl="1" indent="-285750">
              <a:spcAft>
                <a:spcPts val="2400"/>
              </a:spcAft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sifat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khas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(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ekonomis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),NAMA DAGANG</a:t>
            </a: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Dibentuk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dr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VARIETAS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tertentu</a:t>
            </a:r>
            <a:endParaRPr lang="en-AU" sz="32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spcAft>
                <a:spcPts val="2400"/>
              </a:spcAft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(Exp.: WL/BL, BPR, Cornish, RIR)</a:t>
            </a: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Poultry Breeder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 @ Program PT = BEDA</a:t>
            </a:r>
          </a:p>
          <a:p>
            <a:pPr marL="742950" lvl="1" indent="-285750">
              <a:spcAft>
                <a:spcPts val="2400"/>
              </a:spcAft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    (RAHASIA PERSH)</a:t>
            </a: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Inbreeding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 INTENSIF: 5-6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generasi</a:t>
            </a:r>
            <a:endParaRPr lang="en-AU" sz="32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742950" lvl="1" indent="-285750">
              <a:spcAft>
                <a:spcPts val="0"/>
              </a:spcAft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    (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LINE-crossing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)  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INBRED-strain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 (37,5%)</a:t>
            </a:r>
          </a:p>
          <a:p>
            <a:pPr marL="742950" lvl="1" indent="-285750">
              <a:spcAft>
                <a:spcPts val="0"/>
              </a:spcAft>
              <a:defRPr/>
            </a:pPr>
            <a:endParaRPr lang="en-AU" sz="32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A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sz="3200" i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endParaRPr lang="id-ID" sz="2400" i="1" dirty="0">
              <a:solidFill>
                <a:srgbClr val="80008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-304800" y="228600"/>
            <a:ext cx="9753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Aft>
                <a:spcPts val="4800"/>
              </a:spcAft>
              <a:buFont typeface="Tahoma" pitchFamily="34" charset="0"/>
              <a:buNone/>
              <a:defRPr/>
            </a:pPr>
            <a:r>
              <a:rPr lang="en-AU" sz="4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Lanjutan</a:t>
            </a:r>
            <a:r>
              <a:rPr lang="en-A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</a:t>
            </a: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INBRED-strain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 -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Stok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survival</a:t>
            </a:r>
          </a:p>
          <a:p>
            <a:pPr marL="742950" lvl="1" indent="-285750">
              <a:spcAft>
                <a:spcPts val="0"/>
              </a:spcAft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               -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Fiksasi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gen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sifat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unggul</a:t>
            </a:r>
            <a:endParaRPr lang="en-AU" sz="32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spcAft>
                <a:spcPts val="2400"/>
              </a:spcAft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               -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Depresi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inbreeding 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&lt;&lt;&lt;</a:t>
            </a: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Antar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INBRED-strain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Persilangan</a:t>
            </a:r>
            <a:endParaRPr lang="en-AU" sz="32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spcAft>
                <a:spcPts val="0"/>
              </a:spcAft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(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RECIPROCAL-RECURRENT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 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Kombinasi</a:t>
            </a:r>
            <a:endParaRPr lang="en-AU" sz="32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742950" lvl="1" indent="-285750">
              <a:spcAft>
                <a:spcPts val="2400"/>
              </a:spcAft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    </a:t>
            </a:r>
            <a:r>
              <a:rPr lang="en-AU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terbaik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 = GALUR UNGGUL (HE)</a:t>
            </a:r>
            <a:endParaRPr lang="en-AU" sz="32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Exp.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 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Sex-linked gen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 RIR x BPR </a:t>
            </a:r>
          </a:p>
          <a:p>
            <a:pPr marL="742950" lvl="1" indent="-285750">
              <a:spcAft>
                <a:spcPts val="0"/>
              </a:spcAft>
              <a:defRPr/>
            </a:pP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                                        (</a:t>
            </a:r>
            <a:r>
              <a:rPr lang="en-AU" sz="32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auto-sexing</a:t>
            </a:r>
            <a:r>
              <a:rPr lang="en-AU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)</a:t>
            </a:r>
            <a:endParaRPr lang="en-AU" sz="32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A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sz="3200" i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endParaRPr lang="id-ID" sz="2400" i="1" dirty="0">
              <a:solidFill>
                <a:srgbClr val="80008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6688" y="304800"/>
            <a:ext cx="8977312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sz="4800" u="sng">
                <a:solidFill>
                  <a:schemeClr val="hlink"/>
                </a:solidFill>
                <a:latin typeface="Elephant" pitchFamily="18" charset="0"/>
              </a:rPr>
              <a:t>SISTEM PERKAWINAN</a:t>
            </a:r>
            <a:endParaRPr lang="en-US" sz="4800">
              <a:solidFill>
                <a:schemeClr val="hlink"/>
              </a:solidFill>
              <a:latin typeface="Elephant" pitchFamily="18" charset="0"/>
            </a:endParaRPr>
          </a:p>
          <a:p>
            <a:pPr marL="457200" indent="-457200"/>
            <a:endParaRPr lang="en-US" sz="3600" b="0">
              <a:solidFill>
                <a:schemeClr val="hlink"/>
              </a:solidFill>
              <a:latin typeface="Elephant" pitchFamily="18" charset="0"/>
            </a:endParaRPr>
          </a:p>
          <a:p>
            <a:pPr marL="457200" indent="-457200"/>
            <a:r>
              <a:rPr lang="en-US" sz="3200" u="sng">
                <a:solidFill>
                  <a:srgbClr val="FFFF00"/>
                </a:solidFill>
                <a:cs typeface="Tahoma" pitchFamily="34" charset="0"/>
              </a:rPr>
              <a:t>Pure-line</a:t>
            </a:r>
            <a:r>
              <a:rPr lang="en-US" sz="3200">
                <a:solidFill>
                  <a:srgbClr val="FFFF00"/>
                </a:solidFill>
                <a:cs typeface="Tahoma" pitchFamily="34" charset="0"/>
              </a:rPr>
              <a:t>:    A x A    B x B   C x C   D x D </a:t>
            </a:r>
          </a:p>
          <a:p>
            <a:pPr marL="457200" indent="-4572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                       </a:t>
            </a:r>
            <a:r>
              <a:rPr lang="en-US" sz="4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↓        ↓         ↓        ↓</a:t>
            </a:r>
          </a:p>
          <a:p>
            <a:pPr marL="457200" indent="-457200"/>
            <a:r>
              <a:rPr lang="en-US" sz="3200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GGPS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         </a:t>
            </a:r>
            <a:r>
              <a:rPr lang="en-US" sz="3200">
                <a:solidFill>
                  <a:srgbClr val="FFFF00"/>
                </a:solidFill>
                <a:cs typeface="Tahoma" pitchFamily="34" charset="0"/>
              </a:rPr>
              <a:t>A x A    B x B   C x C   D x D </a:t>
            </a:r>
          </a:p>
          <a:p>
            <a:pPr marL="457200" indent="-4572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                       </a:t>
            </a:r>
            <a:r>
              <a:rPr lang="en-US" sz="4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↓        ↓         ↓        ↓</a:t>
            </a:r>
          </a:p>
          <a:p>
            <a:pPr marL="457200" indent="-457200"/>
            <a:r>
              <a:rPr lang="en-US" sz="3200" u="sng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GPS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                </a:t>
            </a:r>
            <a:r>
              <a:rPr lang="en-US" sz="3200" u="sng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         B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3200" u="sng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          D</a:t>
            </a:r>
          </a:p>
          <a:p>
            <a:pPr marL="457200" indent="-457200"/>
            <a:r>
              <a:rPr lang="en-US" sz="4000">
                <a:solidFill>
                  <a:srgbClr val="FFFF00"/>
                </a:solidFill>
                <a:latin typeface="Times New Roman" pitchFamily="18" charset="0"/>
                <a:sym typeface="Wingdings 3" pitchFamily="18" charset="2"/>
              </a:rPr>
              <a:t>                            </a:t>
            </a:r>
            <a:r>
              <a:rPr lang="en-US" sz="4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↓                   ↓</a:t>
            </a:r>
          </a:p>
          <a:p>
            <a:pPr marL="457200" indent="-457200"/>
            <a:r>
              <a:rPr lang="en-US" sz="3200" u="sng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PS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:                         </a:t>
            </a:r>
            <a:r>
              <a:rPr lang="en-US" sz="3200" u="sng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AB                     CD</a:t>
            </a:r>
          </a:p>
          <a:p>
            <a:pPr marL="457200" indent="-457200"/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                                        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↓</a:t>
            </a:r>
          </a:p>
          <a:p>
            <a:pPr marL="457200" indent="-457200"/>
            <a:r>
              <a:rPr lang="en-US" sz="3200" u="sng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FS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:                                   ABCD</a:t>
            </a:r>
            <a:r>
              <a:rPr lang="en-US" sz="4000">
                <a:solidFill>
                  <a:srgbClr val="FFFF00"/>
                </a:solidFill>
                <a:latin typeface="Times New Roman" pitchFamily="18" charset="0"/>
                <a:sym typeface="Wingdings 3" pitchFamily="18" charset="2"/>
              </a:rPr>
              <a:t>  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endParaRPr lang="en-US" sz="4000">
              <a:solidFill>
                <a:srgbClr val="FFFF00"/>
              </a:solidFill>
              <a:latin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83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>
                <a:solidFill>
                  <a:schemeClr val="tx1"/>
                </a:solidFill>
                <a:latin typeface="Elephant" pitchFamily="18" charset="0"/>
                <a:cs typeface="Arial" pitchFamily="34" charset="0"/>
              </a:rPr>
              <a:t>PENDEKATAN </a:t>
            </a:r>
          </a:p>
          <a:p>
            <a:pPr marL="457200" indent="-457200">
              <a:spcAft>
                <a:spcPts val="1200"/>
              </a:spcAft>
            </a:pPr>
            <a:r>
              <a:rPr lang="en-US" sz="3600">
                <a:solidFill>
                  <a:schemeClr val="tx1"/>
                </a:solidFill>
                <a:latin typeface="Elephant" pitchFamily="18" charset="0"/>
                <a:cs typeface="Arial" pitchFamily="34" charset="0"/>
              </a:rPr>
              <a:t>    (PERBAIKAN GALUR)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Mengembangkan &amp; mengevaluasi</a:t>
            </a:r>
          </a:p>
          <a:p>
            <a:pPr marL="457200" indent="-457200">
              <a:spcAft>
                <a:spcPts val="1800"/>
              </a:spcAft>
            </a:pP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GALUR-baru </a:t>
            </a: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3200" i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REPLACEMENT</a:t>
            </a:r>
            <a:endParaRPr lang="en-US" sz="3200" i="1">
              <a:solidFill>
                <a:srgbClr val="0000CC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Seleksi @GALUR </a:t>
            </a: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u/ </a:t>
            </a:r>
            <a:r>
              <a:rPr lang="en-US" sz="3200" b="0" i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CROSS-breeding</a:t>
            </a:r>
            <a:endParaRPr lang="en-US" sz="3200" b="0" i="1">
              <a:solidFill>
                <a:srgbClr val="0000CC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Sifat yg diseleksi: </a:t>
            </a: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Ekonomis, h2, rG &gt;&gt;  (GR, BCS, FC, Mort  SIMULTAN)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Sifat: Prod.telur, Fertilitas, DT, Tahan peny  h2 &lt;&lt;&lt;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Seleksi u/ ↑ sifat reprod. = relatif sulit  PRIORITAS  (</a:t>
            </a:r>
            <a:r>
              <a:rPr lang="en-US" sz="3200" i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Index-selection</a:t>
            </a:r>
            <a:r>
              <a:rPr lang="en-US" sz="32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457200" indent="-457200">
              <a:buFont typeface="Wingdings" pitchFamily="2" charset="2"/>
              <a:buNone/>
            </a:pPr>
            <a:endParaRPr lang="en-US" sz="5400">
              <a:solidFill>
                <a:schemeClr val="tx1"/>
              </a:solidFill>
              <a:latin typeface="Times New Roman" pitchFamily="18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ÿ"/>
            </a:pPr>
            <a:endParaRPr lang="en-US" sz="4000">
              <a:solidFill>
                <a:srgbClr val="FFFF00"/>
              </a:solidFill>
              <a:latin typeface="Times New Roman" pitchFamily="18" charset="0"/>
              <a:sym typeface="Wingdings 3" pitchFamily="18" charset="2"/>
            </a:endParaRPr>
          </a:p>
          <a:p>
            <a:pPr marL="457200" indent="-457200">
              <a:spcAft>
                <a:spcPct val="50000"/>
              </a:spcAft>
              <a:buFont typeface="Wingdings" pitchFamily="2" charset="2"/>
              <a:buNone/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endParaRPr lang="en-US" sz="4000">
              <a:solidFill>
                <a:srgbClr val="FFFF00"/>
              </a:solidFill>
              <a:latin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596900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1300">
                <a:latin typeface="Tms Rmn" charset="0"/>
              </a:rPr>
              <a:t/>
            </a:r>
            <a:br>
              <a:rPr lang="en-US" sz="1300">
                <a:latin typeface="Tms Rmn" charset="0"/>
              </a:rPr>
            </a:br>
            <a:endParaRPr lang="en-US" sz="1300">
              <a:latin typeface="Tms Rmn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77863" y="381000"/>
            <a:ext cx="4986337" cy="544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18519" tIns="47083" rIns="118519" bIns="47083">
            <a:spAutoFit/>
          </a:bodyPr>
          <a:lstStyle/>
          <a:p>
            <a:pPr defTabSz="2281238" eaLnBrk="0" hangingPunct="0">
              <a:lnSpc>
                <a:spcPct val="90000"/>
              </a:lnSpc>
            </a:pPr>
            <a:r>
              <a:rPr lang="en-US" sz="4800" b="1">
                <a:solidFill>
                  <a:srgbClr val="CCCC00"/>
                </a:solidFill>
                <a:latin typeface="Tms Rmn" charset="0"/>
              </a:rPr>
              <a:t>Robert Bakewell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600" b="1">
                <a:latin typeface="Tms Rmn" charset="0"/>
              </a:rPr>
              <a:t>(Th 1700an)</a:t>
            </a:r>
          </a:p>
          <a:p>
            <a:pPr defTabSz="2281238" eaLnBrk="0" hangingPunct="0">
              <a:lnSpc>
                <a:spcPct val="90000"/>
              </a:lnSpc>
              <a:buFontTx/>
              <a:buChar char="•"/>
            </a:pPr>
            <a:r>
              <a:rPr lang="en-US" sz="3600" b="1">
                <a:latin typeface="Tms Rmn" charset="0"/>
              </a:rPr>
              <a:t>  </a:t>
            </a:r>
            <a:r>
              <a:rPr lang="en-US" sz="3600" b="1">
                <a:solidFill>
                  <a:srgbClr val="66FFFF"/>
                </a:solidFill>
                <a:latin typeface="Tms Rmn" charset="0"/>
              </a:rPr>
              <a:t>Breeder Inggris :</a:t>
            </a:r>
            <a:r>
              <a:rPr lang="en-US" sz="3600" b="1">
                <a:latin typeface="Tms Rmn" charset="0"/>
              </a:rPr>
              <a:t/>
            </a:r>
            <a:br>
              <a:rPr lang="en-US" sz="3600" b="1">
                <a:latin typeface="Tms Rmn" charset="0"/>
              </a:rPr>
            </a:br>
            <a:r>
              <a:rPr lang="en-US" sz="3600" b="1">
                <a:latin typeface="Tms Rmn" charset="0"/>
              </a:rPr>
              <a:t>     </a:t>
            </a:r>
            <a:r>
              <a:rPr lang="en-US" sz="3600" b="1">
                <a:solidFill>
                  <a:srgbClr val="9966FF"/>
                </a:solidFill>
                <a:latin typeface="Tms Rmn" charset="0"/>
              </a:rPr>
              <a:t>Kuda Shire </a:t>
            </a:r>
            <a:br>
              <a:rPr lang="en-US" sz="3600" b="1">
                <a:solidFill>
                  <a:srgbClr val="9966FF"/>
                </a:solidFill>
                <a:latin typeface="Tms Rmn" charset="0"/>
              </a:rPr>
            </a:br>
            <a:r>
              <a:rPr lang="en-US" sz="3600" b="1">
                <a:solidFill>
                  <a:srgbClr val="9966FF"/>
                </a:solidFill>
                <a:latin typeface="Tms Rmn" charset="0"/>
              </a:rPr>
              <a:t>     Domba Leicester </a:t>
            </a:r>
            <a:br>
              <a:rPr lang="en-US" sz="3600" b="1">
                <a:solidFill>
                  <a:srgbClr val="9966FF"/>
                </a:solidFill>
                <a:latin typeface="Tms Rmn" charset="0"/>
              </a:rPr>
            </a:br>
            <a:r>
              <a:rPr lang="en-US" sz="3600" b="1">
                <a:solidFill>
                  <a:srgbClr val="9966FF"/>
                </a:solidFill>
                <a:latin typeface="Tms Rmn" charset="0"/>
              </a:rPr>
              <a:t>     Sapi Longhorn</a:t>
            </a:r>
            <a:r>
              <a:rPr lang="en-US" sz="3600">
                <a:latin typeface="Tms Rmn" charset="0"/>
              </a:rPr>
              <a:t> 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600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  <a:buFontTx/>
              <a:buChar char="•"/>
            </a:pPr>
            <a:r>
              <a:rPr lang="en-US" sz="3600" b="1">
                <a:latin typeface="Tms Rmn" charset="0"/>
              </a:rPr>
              <a:t> Metode: 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600" b="1">
                <a:latin typeface="Tms Rmn" charset="0"/>
              </a:rPr>
              <a:t>     1. Inbreeding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600" b="1">
                <a:latin typeface="Tms Rmn" charset="0"/>
              </a:rPr>
              <a:t>     2. Uji Keturunan</a:t>
            </a:r>
            <a:endParaRPr lang="en-US" sz="4000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900">
                <a:latin typeface="Tms Rmn" charset="0"/>
              </a:rPr>
              <a:t>	 </a:t>
            </a:r>
            <a:br>
              <a:rPr lang="en-US" sz="900">
                <a:latin typeface="Tms Rmn" charset="0"/>
              </a:rPr>
            </a:br>
            <a:endParaRPr lang="en-US" sz="900">
              <a:latin typeface="Tms Rmn" charset="0"/>
            </a:endParaRP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181600" y="1614488"/>
          <a:ext cx="3962400" cy="3803650"/>
        </p:xfrm>
        <a:graphic>
          <a:graphicData uri="http://schemas.openxmlformats.org/presentationml/2006/ole">
            <p:oleObj spid="_x0000_s1026" name="Photo Editor Photo" r:id="rId4" imgW="2924583" imgH="263809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228600"/>
            <a:ext cx="9448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Aft>
                <a:spcPct val="65000"/>
              </a:spcAft>
              <a:buFont typeface="Tahoma" pitchFamily="34" charset="0"/>
              <a:buNone/>
              <a:defRPr/>
            </a:pPr>
            <a:r>
              <a:rPr lang="en-AU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Random Sample Test (RST)</a:t>
            </a:r>
            <a:endParaRPr lang="en-AU" sz="4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Evaluasi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galur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Performans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prod</a:t>
            </a:r>
            <a:endParaRPr lang="en-AU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Contoh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-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Telur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tetas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/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DOC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/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SRC</a:t>
            </a:r>
            <a:endParaRPr lang="en-AU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342900" indent="-342900">
              <a:spcAft>
                <a:spcPts val="1200"/>
              </a:spcAft>
              <a:defRPr/>
            </a:pP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                            -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Representatif</a:t>
            </a:r>
            <a:endParaRPr lang="en-AU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Lingkungan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&amp;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manajemen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:</a:t>
            </a:r>
          </a:p>
          <a:p>
            <a:pPr marL="342900" indent="-342900">
              <a:defRPr/>
            </a:pP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-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Seragam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 u/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Lokasi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sama</a:t>
            </a:r>
            <a:endParaRPr lang="en-AU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342900" indent="-342900">
              <a:spcAft>
                <a:spcPts val="1200"/>
              </a:spcAft>
              <a:defRPr/>
            </a:pP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-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Tidak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seragam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 u/ </a:t>
            </a:r>
            <a:r>
              <a:rPr lang="en-AU" sz="3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Zonering</a:t>
            </a:r>
            <a:endParaRPr lang="en-AU" sz="3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Peubah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=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Galur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;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Ly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: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HDP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Egg quality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;</a:t>
            </a:r>
          </a:p>
          <a:p>
            <a:pPr marL="342900" indent="-342900">
              <a:spcAft>
                <a:spcPts val="1200"/>
              </a:spcAft>
              <a:defRPr/>
            </a:pP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Br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: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GR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</a:t>
            </a:r>
            <a:r>
              <a:rPr lang="en-AU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Karkas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FC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IOFCC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Mort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RST u/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Ly</a:t>
            </a:r>
            <a:r>
              <a:rPr lang="en-AU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&gt;&gt; u/ </a:t>
            </a:r>
            <a:r>
              <a:rPr lang="en-A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Br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AU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342900" indent="-342900">
              <a:defRPr/>
            </a:pPr>
            <a:endParaRPr lang="en-AU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342900" indent="-342900">
              <a:defRPr/>
            </a:pPr>
            <a:endParaRPr lang="en-AU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 smtClean="0"/>
              <a:t>TRIMA KASIH</a:t>
            </a:r>
            <a:endParaRPr lang="id-ID" sz="9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596900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1300">
                <a:latin typeface="Tms Rmn" charset="0"/>
              </a:rPr>
              <a:t/>
            </a:r>
            <a:br>
              <a:rPr lang="en-US" sz="1300">
                <a:latin typeface="Tms Rmn" charset="0"/>
              </a:rPr>
            </a:br>
            <a:endParaRPr lang="en-US" sz="1300">
              <a:latin typeface="Tms Rmn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381000"/>
            <a:ext cx="5486400" cy="703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8519" tIns="47083" rIns="118519" bIns="47083">
            <a:spAutoFit/>
          </a:bodyPr>
          <a:lstStyle/>
          <a:p>
            <a:pPr defTabSz="2281238" eaLnBrk="0" hangingPunct="0">
              <a:lnSpc>
                <a:spcPct val="90000"/>
              </a:lnSpc>
            </a:pPr>
            <a:r>
              <a:rPr lang="en-US" sz="4000" b="1">
                <a:solidFill>
                  <a:srgbClr val="FFFF00"/>
                </a:solidFill>
                <a:latin typeface="Tms Rmn" charset="0"/>
              </a:rPr>
              <a:t>Charles Darwin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4000" b="1">
              <a:solidFill>
                <a:srgbClr val="FFFF00"/>
              </a:solidFill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Tms Rmn" charset="0"/>
              </a:rPr>
              <a:t> </a:t>
            </a:r>
            <a:r>
              <a:rPr lang="en-US" sz="3200" b="1">
                <a:solidFill>
                  <a:srgbClr val="66FFFF"/>
                </a:solidFill>
                <a:latin typeface="Tms Rmn" charset="0"/>
              </a:rPr>
              <a:t>British naturalist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solidFill>
                  <a:srgbClr val="66FFFF"/>
                </a:solidFill>
                <a:latin typeface="Tms Rmn" charset="0"/>
              </a:rPr>
              <a:t>  “Seleksi Alam merupakan 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solidFill>
                  <a:srgbClr val="66FFFF"/>
                </a:solidFill>
                <a:latin typeface="Tms Rmn" charset="0"/>
              </a:rPr>
              <a:t>  proses evolusi”.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200">
              <a:latin typeface="Times New Roman" pitchFamily="18" charset="0"/>
            </a:endParaRPr>
          </a:p>
          <a:p>
            <a:pPr defTabSz="2281238" eaLnBrk="0" hangingPunct="0">
              <a:lnSpc>
                <a:spcPct val="90000"/>
              </a:lnSpc>
              <a:buFontTx/>
              <a:buChar char="•"/>
            </a:pPr>
            <a:r>
              <a:rPr lang="en-US" sz="3200">
                <a:latin typeface="Times New Roman" pitchFamily="18" charset="0"/>
              </a:rPr>
              <a:t> Karya :</a:t>
            </a:r>
          </a:p>
          <a:p>
            <a:pPr defTabSz="2281238" eaLnBrk="0" hangingPunct="0"/>
            <a:r>
              <a:rPr lang="en-US" sz="3200" b="1">
                <a:latin typeface="Times New Roman" pitchFamily="18" charset="0"/>
              </a:rPr>
              <a:t>Darwin, C. 1859. The Origin of Species by Means of Natural Selection.</a:t>
            </a:r>
            <a:r>
              <a:rPr lang="en-US" sz="3200">
                <a:latin typeface="Times New Roman" pitchFamily="18" charset="0"/>
              </a:rPr>
              <a:t> </a:t>
            </a:r>
            <a:endParaRPr lang="en-US" sz="3200" b="1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endParaRPr lang="en-US" sz="3200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endParaRPr lang="en-US" sz="3200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endParaRPr lang="en-US" sz="3200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3200">
                <a:latin typeface="Tms Rmn" charset="0"/>
              </a:rPr>
              <a:t>	 </a:t>
            </a:r>
            <a:br>
              <a:rPr lang="en-US" sz="3200">
                <a:latin typeface="Tms Rmn" charset="0"/>
              </a:rPr>
            </a:br>
            <a:endParaRPr lang="en-US" sz="3200">
              <a:latin typeface="Tms Rmn" charset="0"/>
            </a:endParaRPr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5353050" y="160338"/>
          <a:ext cx="3776663" cy="5638800"/>
        </p:xfrm>
        <a:graphic>
          <a:graphicData uri="http://schemas.openxmlformats.org/presentationml/2006/ole">
            <p:oleObj spid="_x0000_s2050" name="Photo Editor Photo" r:id="rId4" imgW="1409897" imgH="210476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-103188" y="584200"/>
            <a:ext cx="6019801" cy="4840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8519" tIns="47083" rIns="118519" bIns="47083">
            <a:spAutoFit/>
          </a:bodyPr>
          <a:lstStyle/>
          <a:p>
            <a:pPr defTabSz="2281238" eaLnBrk="0" hangingPunct="0">
              <a:lnSpc>
                <a:spcPct val="90000"/>
              </a:lnSpc>
            </a:pPr>
            <a:r>
              <a:rPr lang="en-US" sz="4800" b="1">
                <a:solidFill>
                  <a:srgbClr val="9966FF"/>
                </a:solidFill>
                <a:latin typeface="Tms Rmn" charset="0"/>
              </a:rPr>
              <a:t>Gregor Mendel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2000" b="1">
              <a:solidFill>
                <a:schemeClr val="tx2"/>
              </a:solidFill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  <a:buFontTx/>
              <a:buChar char="•"/>
            </a:pPr>
            <a:r>
              <a:rPr lang="en-US" sz="3600" b="1">
                <a:latin typeface="Tms Rmn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ms Rmn" charset="0"/>
              </a:rPr>
              <a:t>Peletak dasar-dasar Gebetika</a:t>
            </a:r>
          </a:p>
          <a:p>
            <a:pPr defTabSz="2281238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FFFF00"/>
                </a:solidFill>
                <a:latin typeface="Tms Rmn" charset="0"/>
              </a:rPr>
              <a:t>  Selama hidup, konsep genetika 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2800" b="1">
                <a:solidFill>
                  <a:srgbClr val="FFFF00"/>
                </a:solidFill>
                <a:latin typeface="Tms Rmn" charset="0"/>
              </a:rPr>
              <a:t>   belum diketahui.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2800" b="1">
              <a:solidFill>
                <a:srgbClr val="FFFF00"/>
              </a:solidFill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2800" b="1">
                <a:latin typeface="Tms Rmn" charset="0"/>
              </a:rPr>
              <a:t>Karya: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Mendel, G. 1866. Experiments on Plant Hybridization. Transactions of the Brünn Natural History Society.</a:t>
            </a:r>
            <a:endParaRPr lang="en-US" sz="2800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endParaRPr lang="en-US" sz="2800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900">
                <a:latin typeface="Tms Rmn" charset="0"/>
              </a:rPr>
              <a:t>	 </a:t>
            </a:r>
            <a:br>
              <a:rPr lang="en-US" sz="900">
                <a:latin typeface="Tms Rmn" charset="0"/>
              </a:rPr>
            </a:br>
            <a:endParaRPr lang="en-US" sz="900">
              <a:latin typeface="Tms Rmn" charset="0"/>
            </a:endParaRPr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ph type="title"/>
          </p:nvPr>
        </p:nvGraphicFramePr>
        <p:xfrm>
          <a:off x="5702300" y="685800"/>
          <a:ext cx="3441700" cy="3657600"/>
        </p:xfrm>
        <a:graphic>
          <a:graphicData uri="http://schemas.openxmlformats.org/presentationml/2006/ole">
            <p:oleObj spid="_x0000_s3074" name="Photo Editor Photo" r:id="rId4" imgW="2133898" imgH="226666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596900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1300">
                <a:latin typeface="Tms Rmn" charset="0"/>
              </a:rPr>
              <a:t/>
            </a:r>
            <a:br>
              <a:rPr lang="en-US" sz="1300">
                <a:latin typeface="Tms Rmn" charset="0"/>
              </a:rPr>
            </a:br>
            <a:endParaRPr lang="en-US" sz="1300">
              <a:latin typeface="Tms Rmn" charset="0"/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569913" y="169863"/>
            <a:ext cx="7812087" cy="660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18519" tIns="47083" rIns="118519" bIns="47083">
            <a:spAutoFit/>
          </a:bodyPr>
          <a:lstStyle/>
          <a:p>
            <a:pPr defTabSz="2281238" eaLnBrk="0" hangingPunct="0">
              <a:lnSpc>
                <a:spcPct val="90000"/>
              </a:lnSpc>
            </a:pPr>
            <a:r>
              <a:rPr lang="en-US" sz="4800" b="1">
                <a:solidFill>
                  <a:srgbClr val="FFFF00"/>
                </a:solidFill>
                <a:latin typeface="Tms Rmn" charset="0"/>
              </a:rPr>
              <a:t>Sewell Wright</a:t>
            </a:r>
          </a:p>
          <a:p>
            <a:pPr defTabSz="2281238" eaLnBrk="0" hangingPunct="0"/>
            <a:r>
              <a:rPr lang="en-US" sz="3600" b="1">
                <a:solidFill>
                  <a:srgbClr val="9966FF"/>
                </a:solidFill>
                <a:latin typeface="Tms Rmn" charset="0"/>
              </a:rPr>
              <a:t>zoologist</a:t>
            </a:r>
          </a:p>
          <a:p>
            <a:pPr defTabSz="2281238" eaLnBrk="0" hangingPunct="0"/>
            <a:r>
              <a:rPr lang="en-US" sz="3600" b="1">
                <a:solidFill>
                  <a:srgbClr val="9966FF"/>
                </a:solidFill>
                <a:latin typeface="Tms Rmn" charset="0"/>
              </a:rPr>
              <a:t>USDA</a:t>
            </a:r>
          </a:p>
          <a:p>
            <a:pPr defTabSz="2281238" eaLnBrk="0" hangingPunct="0"/>
            <a:r>
              <a:rPr lang="en-US" sz="3600" b="1">
                <a:solidFill>
                  <a:srgbClr val="9966FF"/>
                </a:solidFill>
                <a:latin typeface="Tms Rmn" charset="0"/>
              </a:rPr>
              <a:t>University of Chicago</a:t>
            </a:r>
          </a:p>
          <a:p>
            <a:pPr defTabSz="2281238" eaLnBrk="0" hangingPunct="0"/>
            <a:r>
              <a:rPr lang="en-US" sz="3600" b="1">
                <a:solidFill>
                  <a:srgbClr val="9966FF"/>
                </a:solidFill>
                <a:latin typeface="Tms Rmn" charset="0"/>
              </a:rPr>
              <a:t>University of Wisconsin</a:t>
            </a:r>
            <a:endParaRPr lang="en-US" sz="4000" b="1">
              <a:solidFill>
                <a:srgbClr val="9966FF"/>
              </a:solidFill>
              <a:latin typeface="Tms Rmn" charset="0"/>
            </a:endParaRPr>
          </a:p>
          <a:p>
            <a:pPr defTabSz="2281238" eaLnBrk="0" hangingPunct="0"/>
            <a:r>
              <a:rPr lang="en-US" b="1">
                <a:latin typeface="Times New Roman" pitchFamily="18" charset="0"/>
              </a:rPr>
              <a:t>Wright, S. 1916. An intensive study of the inheritance of </a:t>
            </a:r>
          </a:p>
          <a:p>
            <a:pPr defTabSz="2281238" eaLnBrk="0" hangingPunct="0"/>
            <a:r>
              <a:rPr lang="en-US" b="1">
                <a:latin typeface="Times New Roman" pitchFamily="18" charset="0"/>
              </a:rPr>
              <a:t>   color and other coat characters in guinea pigs. Carnegie </a:t>
            </a:r>
          </a:p>
          <a:p>
            <a:pPr defTabSz="2281238" eaLnBrk="0" hangingPunct="0"/>
            <a:r>
              <a:rPr lang="en-US" b="1">
                <a:latin typeface="Times New Roman" pitchFamily="18" charset="0"/>
              </a:rPr>
              <a:t>   Institution of Washington: Pub. No. 241:59</a:t>
            </a:r>
          </a:p>
          <a:p>
            <a:pPr defTabSz="2281238" eaLnBrk="0" hangingPunct="0"/>
            <a:r>
              <a:rPr lang="en-US" b="1">
                <a:latin typeface="Times New Roman" pitchFamily="18" charset="0"/>
              </a:rPr>
              <a:t>Evolution and the Genetics of Populations. Sewell Wright</a:t>
            </a:r>
            <a:endParaRPr lang="en-US" sz="2800" b="1">
              <a:latin typeface="Times New Roman" pitchFamily="18" charset="0"/>
            </a:endParaRPr>
          </a:p>
          <a:p>
            <a:pPr defTabSz="2281238" eaLnBrk="0" hangingPunct="0"/>
            <a:r>
              <a:rPr lang="en-US" sz="2800" b="1">
                <a:latin typeface="Times New Roman" pitchFamily="18" charset="0"/>
              </a:rPr>
              <a:t>  </a:t>
            </a:r>
            <a:r>
              <a:rPr lang="en-US" sz="2000" b="1">
                <a:latin typeface="Times New Roman" pitchFamily="18" charset="0"/>
              </a:rPr>
              <a:t>Vol 1: Genetic and Biometric Foundations. (1968) </a:t>
            </a:r>
          </a:p>
          <a:p>
            <a:pPr defTabSz="2281238" eaLnBrk="0" hangingPunct="0"/>
            <a:r>
              <a:rPr lang="en-US" sz="2000" b="1">
                <a:latin typeface="Times New Roman" pitchFamily="18" charset="0"/>
              </a:rPr>
              <a:t>  Vol  2: Theory of Gene Frequencies. (1969) </a:t>
            </a:r>
          </a:p>
          <a:p>
            <a:pPr defTabSz="2281238" eaLnBrk="0" hangingPunct="0"/>
            <a:r>
              <a:rPr lang="en-US" sz="2000" b="1">
                <a:latin typeface="Times New Roman" pitchFamily="18" charset="0"/>
              </a:rPr>
              <a:t>  Vol  3: Experimental Results and Evolutionary Deductions. (1977 </a:t>
            </a:r>
          </a:p>
          <a:p>
            <a:pPr defTabSz="2281238" eaLnBrk="0" hangingPunct="0"/>
            <a:r>
              <a:rPr lang="en-US" sz="2000" b="1">
                <a:latin typeface="Times New Roman" pitchFamily="18" charset="0"/>
              </a:rPr>
              <a:t>  Vol  4: Variability Within and Among Natural Populations.  (1978)</a:t>
            </a:r>
            <a:r>
              <a:rPr lang="en-US">
                <a:latin typeface="Times New Roman" pitchFamily="18" charset="0"/>
              </a:rPr>
              <a:t> </a:t>
            </a:r>
            <a:endParaRPr lang="en-US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endParaRPr lang="en-US" sz="4000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900">
                <a:latin typeface="Tms Rmn" charset="0"/>
              </a:rPr>
              <a:t>	 </a:t>
            </a:r>
            <a:br>
              <a:rPr lang="en-US" sz="900">
                <a:latin typeface="Tms Rmn" charset="0"/>
              </a:rPr>
            </a:br>
            <a:endParaRPr lang="en-US" sz="900">
              <a:latin typeface="Tms Rmn" charset="0"/>
            </a:endParaRP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6096000" y="0"/>
          <a:ext cx="2054225" cy="2971800"/>
        </p:xfrm>
        <a:graphic>
          <a:graphicData uri="http://schemas.openxmlformats.org/presentationml/2006/ole">
            <p:oleObj spid="_x0000_s4098" name="Photo Editor Photo" r:id="rId4" imgW="1961905" imgH="2838846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596900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1300">
                <a:latin typeface="Tms Rmn" charset="0"/>
              </a:rPr>
              <a:t/>
            </a:r>
            <a:br>
              <a:rPr lang="en-US" sz="1300">
                <a:latin typeface="Tms Rmn" charset="0"/>
              </a:rPr>
            </a:br>
            <a:endParaRPr lang="en-US" sz="1300">
              <a:latin typeface="Tms Rmn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28600" y="533400"/>
            <a:ext cx="6096000" cy="4919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8519" tIns="47083" rIns="118519" bIns="47083">
            <a:spAutoFit/>
          </a:bodyPr>
          <a:lstStyle/>
          <a:p>
            <a:pPr defTabSz="2281238" eaLnBrk="0" hangingPunct="0">
              <a:lnSpc>
                <a:spcPct val="90000"/>
              </a:lnSpc>
            </a:pPr>
            <a:r>
              <a:rPr lang="en-US" sz="4800" b="1">
                <a:solidFill>
                  <a:srgbClr val="9966FF"/>
                </a:solidFill>
                <a:latin typeface="Tms Rmn" charset="0"/>
              </a:rPr>
              <a:t>Ronald Fisher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200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3600" b="1">
                <a:solidFill>
                  <a:srgbClr val="66FFFF"/>
                </a:solidFill>
                <a:latin typeface="Tms Rmn" charset="0"/>
              </a:rPr>
              <a:t>Ahli Statistik Inggris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600" b="1"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3600" b="1">
                <a:solidFill>
                  <a:srgbClr val="FFDAC1"/>
                </a:solidFill>
                <a:latin typeface="Tms Rmn" charset="0"/>
              </a:rPr>
              <a:t>“Menemukan dasar statistik pewarisan sifat”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200" b="1">
              <a:latin typeface="Times New Roman" pitchFamily="18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latin typeface="Times New Roman" pitchFamily="18" charset="0"/>
              </a:rPr>
              <a:t>R. A. Fisher. 1930. The genetical theory of natural selection. Dover Publications.</a:t>
            </a:r>
            <a:endParaRPr lang="en-US" sz="3600" b="1">
              <a:latin typeface="Times New Roman" pitchFamily="18" charset="0"/>
            </a:endParaRP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6065838" y="762000"/>
          <a:ext cx="3078162" cy="3733800"/>
        </p:xfrm>
        <a:graphic>
          <a:graphicData uri="http://schemas.openxmlformats.org/presentationml/2006/ole">
            <p:oleObj spid="_x0000_s5122" name="Photo Editor Photo" r:id="rId4" imgW="895238" imgH="108571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596900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1300">
                <a:latin typeface="Tms Rmn" charset="0"/>
              </a:rPr>
              <a:t/>
            </a:r>
            <a:br>
              <a:rPr lang="en-US" sz="1300">
                <a:latin typeface="Tms Rmn" charset="0"/>
              </a:rPr>
            </a:br>
            <a:endParaRPr lang="en-US" sz="1300">
              <a:latin typeface="Tms Rmn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677863" y="381000"/>
            <a:ext cx="8331200" cy="591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18519" tIns="47083" rIns="118519" bIns="47083">
            <a:spAutoFit/>
          </a:bodyPr>
          <a:lstStyle/>
          <a:p>
            <a:pPr defTabSz="2281238" eaLnBrk="0" hangingPunct="0">
              <a:lnSpc>
                <a:spcPct val="80000"/>
              </a:lnSpc>
            </a:pPr>
            <a:r>
              <a:rPr lang="en-US" sz="4800" b="1">
                <a:solidFill>
                  <a:srgbClr val="66FFFF"/>
                </a:solidFill>
                <a:latin typeface="Tms Rmn" charset="0"/>
              </a:rPr>
              <a:t>Jay Lush</a:t>
            </a:r>
          </a:p>
          <a:p>
            <a:pPr defTabSz="2281238" eaLnBrk="0" hangingPunct="0">
              <a:lnSpc>
                <a:spcPct val="80000"/>
              </a:lnSpc>
            </a:pPr>
            <a:endParaRPr lang="en-US" sz="3200">
              <a:latin typeface="Tms Rmn" charset="0"/>
            </a:endParaRPr>
          </a:p>
          <a:p>
            <a:pPr defTabSz="2281238" eaLnBrk="0" hangingPunct="0">
              <a:lnSpc>
                <a:spcPct val="80000"/>
              </a:lnSpc>
            </a:pPr>
            <a:r>
              <a:rPr lang="en-US" sz="3600" b="1">
                <a:latin typeface="Tms Rmn" charset="0"/>
              </a:rPr>
              <a:t>“Pencetus Ilmu</a:t>
            </a:r>
          </a:p>
          <a:p>
            <a:pPr defTabSz="2281238" eaLnBrk="0" hangingPunct="0">
              <a:lnSpc>
                <a:spcPct val="80000"/>
              </a:lnSpc>
            </a:pPr>
            <a:r>
              <a:rPr lang="en-US" sz="3600" b="1">
                <a:latin typeface="Tms Rmn" charset="0"/>
              </a:rPr>
              <a:t>Pemuliaan Ternak”</a:t>
            </a:r>
          </a:p>
          <a:p>
            <a:pPr defTabSz="2281238" eaLnBrk="0" hangingPunct="0">
              <a:lnSpc>
                <a:spcPct val="80000"/>
              </a:lnSpc>
            </a:pPr>
            <a:endParaRPr lang="en-US" sz="3600" b="1">
              <a:latin typeface="Tms Rmn" charset="0"/>
            </a:endParaRPr>
          </a:p>
          <a:p>
            <a:pPr defTabSz="2281238" eaLnBrk="0" hangingPunct="0">
              <a:lnSpc>
                <a:spcPct val="80000"/>
              </a:lnSpc>
            </a:pPr>
            <a:r>
              <a:rPr lang="en-US" sz="3600" b="1">
                <a:solidFill>
                  <a:schemeClr val="accent2"/>
                </a:solidFill>
                <a:latin typeface="Tms Rmn" charset="0"/>
              </a:rPr>
              <a:t>Iowa State University</a:t>
            </a:r>
          </a:p>
          <a:p>
            <a:pPr defTabSz="2281238" eaLnBrk="0" hangingPunct="0">
              <a:lnSpc>
                <a:spcPct val="80000"/>
              </a:lnSpc>
            </a:pPr>
            <a:r>
              <a:rPr lang="en-US" sz="3600" b="1">
                <a:solidFill>
                  <a:schemeClr val="accent2"/>
                </a:solidFill>
                <a:latin typeface="Tms Rmn" charset="0"/>
              </a:rPr>
              <a:t>  1930 - 19 70</a:t>
            </a:r>
          </a:p>
          <a:p>
            <a:pPr defTabSz="2281238" eaLnBrk="0" hangingPunct="0">
              <a:lnSpc>
                <a:spcPct val="80000"/>
              </a:lnSpc>
            </a:pPr>
            <a:endParaRPr lang="en-US" sz="3600" b="1">
              <a:solidFill>
                <a:schemeClr val="accent2"/>
              </a:solidFill>
              <a:latin typeface="Tms Rmn" charset="0"/>
            </a:endParaRPr>
          </a:p>
          <a:p>
            <a:pPr defTabSz="2281238" eaLnBrk="0" hangingPunct="0">
              <a:lnSpc>
                <a:spcPct val="80000"/>
              </a:lnSpc>
            </a:pPr>
            <a:r>
              <a:rPr lang="en-US" sz="2800" b="1">
                <a:solidFill>
                  <a:srgbClr val="FFECDF"/>
                </a:solidFill>
                <a:latin typeface="Tms Rmn" charset="0"/>
              </a:rPr>
              <a:t>Lush, J.L. 1931. The number of daughters </a:t>
            </a:r>
          </a:p>
          <a:p>
            <a:pPr defTabSz="2281238" eaLnBrk="0" hangingPunct="0">
              <a:lnSpc>
                <a:spcPct val="80000"/>
              </a:lnSpc>
            </a:pPr>
            <a:r>
              <a:rPr lang="en-US" sz="2800" b="1">
                <a:solidFill>
                  <a:srgbClr val="FFECDF"/>
                </a:solidFill>
                <a:latin typeface="Tms Rmn" charset="0"/>
              </a:rPr>
              <a:t>    necessary to prove a sire. J. Dairy. Sci 14:209</a:t>
            </a:r>
          </a:p>
          <a:p>
            <a:pPr defTabSz="2281238" eaLnBrk="0" hangingPunct="0">
              <a:lnSpc>
                <a:spcPct val="80000"/>
              </a:lnSpc>
            </a:pPr>
            <a:endParaRPr lang="en-US" sz="2800" b="1">
              <a:solidFill>
                <a:srgbClr val="FFECDF"/>
              </a:solidFill>
              <a:latin typeface="Tms Rmn" charset="0"/>
            </a:endParaRPr>
          </a:p>
          <a:p>
            <a:pPr defTabSz="2281238" eaLnBrk="0" hangingPunct="0">
              <a:lnSpc>
                <a:spcPct val="80000"/>
              </a:lnSpc>
            </a:pPr>
            <a:r>
              <a:rPr lang="en-US" sz="2800" b="1">
                <a:solidFill>
                  <a:srgbClr val="FFECDF"/>
                </a:solidFill>
                <a:latin typeface="Tms Rmn" charset="0"/>
              </a:rPr>
              <a:t>Lush, J.L. 1994. The Genetics of Populations. </a:t>
            </a:r>
          </a:p>
          <a:p>
            <a:pPr defTabSz="2281238" eaLnBrk="0" hangingPunct="0">
              <a:lnSpc>
                <a:spcPct val="80000"/>
              </a:lnSpc>
            </a:pPr>
            <a:r>
              <a:rPr lang="en-US" sz="2800" b="1">
                <a:solidFill>
                  <a:srgbClr val="FFECDF"/>
                </a:solidFill>
                <a:latin typeface="Tms Rmn" charset="0"/>
              </a:rPr>
              <a:t>   (published after his death)</a:t>
            </a:r>
            <a:endParaRPr lang="en-US" sz="4000" b="1">
              <a:solidFill>
                <a:srgbClr val="FFECDF"/>
              </a:solidFill>
              <a:latin typeface="Tms Rmn" charset="0"/>
            </a:endParaRPr>
          </a:p>
          <a:p>
            <a:pPr defTabSz="2281238" eaLnBrk="0" hangingPunct="0">
              <a:lnSpc>
                <a:spcPct val="90000"/>
              </a:lnSpc>
            </a:pPr>
            <a:endParaRPr lang="en-US" sz="3600" b="1">
              <a:solidFill>
                <a:srgbClr val="FFECDF"/>
              </a:solidFill>
              <a:latin typeface="Times New Roman" pitchFamily="18" charset="0"/>
            </a:endParaRPr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5638800" y="0"/>
          <a:ext cx="2859088" cy="3733800"/>
        </p:xfrm>
        <a:graphic>
          <a:graphicData uri="http://schemas.openxmlformats.org/presentationml/2006/ole">
            <p:oleObj spid="_x0000_s6146" name="Photo Editor Photo" r:id="rId4" imgW="1400000" imgH="182857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8153400" cy="83502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E. Bioekonomik Pemuliaan Ternak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>
            <a:off x="1676400" y="1600200"/>
            <a:ext cx="54864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GB" sz="3200" b="1">
              <a:latin typeface="Times New Roman" pitchFamily="18" charset="0"/>
            </a:endParaRP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3581400" y="2895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28194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3581400" y="28956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>
            <a:off x="2840038" y="3962400"/>
            <a:ext cx="3124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8731" name="WordArt 11"/>
          <p:cNvSpPr>
            <a:spLocks noChangeArrowheads="1" noChangeShapeType="1" noTextEdit="1"/>
          </p:cNvSpPr>
          <p:nvPr/>
        </p:nvSpPr>
        <p:spPr bwMode="auto">
          <a:xfrm>
            <a:off x="3933825" y="2438400"/>
            <a:ext cx="10382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cs typeface="Tahoma"/>
              </a:rPr>
              <a:t>Elite</a:t>
            </a:r>
          </a:p>
        </p:txBody>
      </p:sp>
      <p:sp>
        <p:nvSpPr>
          <p:cNvPr id="158732" name="WordArt 12"/>
          <p:cNvSpPr>
            <a:spLocks noChangeArrowheads="1" noChangeShapeType="1" noTextEdit="1"/>
          </p:cNvSpPr>
          <p:nvPr/>
        </p:nvSpPr>
        <p:spPr bwMode="auto">
          <a:xfrm>
            <a:off x="3505200" y="32004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cs typeface="Tahoma"/>
              </a:rPr>
              <a:t>Breeder</a:t>
            </a:r>
          </a:p>
        </p:txBody>
      </p:sp>
      <p:sp>
        <p:nvSpPr>
          <p:cNvPr id="158733" name="WordArt 13"/>
          <p:cNvSpPr>
            <a:spLocks noChangeArrowheads="1" noChangeShapeType="1" noTextEdit="1"/>
          </p:cNvSpPr>
          <p:nvPr/>
        </p:nvSpPr>
        <p:spPr bwMode="auto">
          <a:xfrm>
            <a:off x="2590800" y="4800600"/>
            <a:ext cx="365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ahoma"/>
                <a:cs typeface="Tahoma"/>
              </a:rPr>
              <a:t>Peternak Komersial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914400" y="59436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STRUKTUR INDUSTRI TERNAK</a:t>
            </a: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5410200" y="2286000"/>
            <a:ext cx="1447800" cy="519113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1 - 10%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6019800" y="3276600"/>
            <a:ext cx="1752600" cy="519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10 - 40%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7010400" y="4800600"/>
            <a:ext cx="1752600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50 - 80%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6" grpId="0" animBg="1"/>
      <p:bldP spid="158729" grpId="0" animBg="1"/>
      <p:bldP spid="158730" grpId="0" animBg="1"/>
      <p:bldP spid="158731" grpId="0" animBg="1"/>
      <p:bldP spid="158732" grpId="0" animBg="1"/>
      <p:bldP spid="158733" grpId="0" animBg="1"/>
      <p:bldP spid="158734" grpId="0"/>
      <p:bldP spid="158735" grpId="0" animBg="1"/>
      <p:bldP spid="158736" grpId="0" animBg="1"/>
      <p:bldP spid="1587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479425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800">
                <a:latin typeface="Tms Rmn" charset="0"/>
              </a:rPr>
              <a:t/>
            </a:r>
            <a:br>
              <a:rPr lang="en-US" sz="800">
                <a:latin typeface="Tms Rmn" charset="0"/>
              </a:rPr>
            </a:br>
            <a:endParaRPr lang="en-US" sz="800">
              <a:latin typeface="Tms Rmn" charset="0"/>
            </a:endParaRP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7949" name="WordArt 13"/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10382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cs typeface="Tahoma"/>
              </a:rPr>
              <a:t>Elite</a:t>
            </a:r>
          </a:p>
        </p:txBody>
      </p:sp>
      <p:sp>
        <p:nvSpPr>
          <p:cNvPr id="167950" name="WordArt 14"/>
          <p:cNvSpPr>
            <a:spLocks noChangeArrowheads="1" noChangeShapeType="1" noTextEdit="1"/>
          </p:cNvSpPr>
          <p:nvPr/>
        </p:nvSpPr>
        <p:spPr bwMode="auto">
          <a:xfrm>
            <a:off x="1066800" y="2514600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cs typeface="Tahoma"/>
              </a:rPr>
              <a:t>Breeder</a:t>
            </a:r>
          </a:p>
        </p:txBody>
      </p:sp>
      <p:sp>
        <p:nvSpPr>
          <p:cNvPr id="167951" name="WordArt 15"/>
          <p:cNvSpPr>
            <a:spLocks noChangeArrowheads="1" noChangeShapeType="1" noTextEdit="1"/>
          </p:cNvSpPr>
          <p:nvPr/>
        </p:nvSpPr>
        <p:spPr bwMode="auto">
          <a:xfrm>
            <a:off x="990600" y="5029200"/>
            <a:ext cx="3657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ahoma"/>
                <a:cs typeface="Tahoma"/>
              </a:rPr>
              <a:t>Peternak Komersial</a:t>
            </a:r>
          </a:p>
        </p:txBody>
      </p:sp>
      <p:sp>
        <p:nvSpPr>
          <p:cNvPr id="167952" name="AutoShape 16"/>
          <p:cNvSpPr>
            <a:spLocks noChangeArrowheads="1"/>
          </p:cNvSpPr>
          <p:nvPr/>
        </p:nvSpPr>
        <p:spPr bwMode="auto">
          <a:xfrm>
            <a:off x="1295400" y="13716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7953" name="Text Box 17"/>
          <p:cNvSpPr txBox="1">
            <a:spLocks noChangeArrowheads="1"/>
          </p:cNvSpPr>
          <p:nvPr/>
        </p:nvSpPr>
        <p:spPr bwMode="auto">
          <a:xfrm>
            <a:off x="2057400" y="114300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Perusahaan penghasil BIBIT MURNI (Pure Breed) sebagai sumber genetik</a:t>
            </a:r>
          </a:p>
        </p:txBody>
      </p:sp>
      <p:sp>
        <p:nvSpPr>
          <p:cNvPr id="167955" name="AutoShape 19"/>
          <p:cNvSpPr>
            <a:spLocks noChangeArrowheads="1"/>
          </p:cNvSpPr>
          <p:nvPr/>
        </p:nvSpPr>
        <p:spPr bwMode="auto">
          <a:xfrm>
            <a:off x="1371600" y="33528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7956" name="Text Box 20"/>
          <p:cNvSpPr txBox="1">
            <a:spLocks noChangeArrowheads="1"/>
          </p:cNvSpPr>
          <p:nvPr/>
        </p:nvSpPr>
        <p:spPr bwMode="auto">
          <a:xfrm>
            <a:off x="2147888" y="3082925"/>
            <a:ext cx="7086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Perusahaan Pembibit : penghasil ternak-ternak komersial (hasil silangan).</a:t>
            </a:r>
          </a:p>
        </p:txBody>
      </p:sp>
      <p:sp>
        <p:nvSpPr>
          <p:cNvPr id="167957" name="AutoShape 21"/>
          <p:cNvSpPr>
            <a:spLocks noChangeArrowheads="1"/>
          </p:cNvSpPr>
          <p:nvPr/>
        </p:nvSpPr>
        <p:spPr bwMode="auto">
          <a:xfrm>
            <a:off x="1371600" y="5726113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A09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2147888" y="5456238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Peternak komersial yang memelihara ternak komersial (final Stock).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nimBg="1" autoUpdateAnimBg="0"/>
      <p:bldP spid="167949" grpId="0" animBg="1"/>
      <p:bldP spid="167950" grpId="0" animBg="1"/>
      <p:bldP spid="167951" grpId="0" animBg="1"/>
      <p:bldP spid="167951" grpId="1" animBg="1"/>
      <p:bldP spid="167952" grpId="0" animBg="1"/>
      <p:bldP spid="167953" grpId="0"/>
      <p:bldP spid="167955" grpId="0" animBg="1"/>
      <p:bldP spid="167956" grpId="0"/>
      <p:bldP spid="167957" grpId="0" animBg="1"/>
      <p:bldP spid="1679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479425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800">
                <a:latin typeface="Tms Rmn" charset="0"/>
              </a:rPr>
              <a:t/>
            </a:r>
            <a:br>
              <a:rPr lang="en-US" sz="800">
                <a:latin typeface="Tms Rmn" charset="0"/>
              </a:rPr>
            </a:br>
            <a:endParaRPr lang="en-US" sz="800">
              <a:latin typeface="Tms Rmn" charset="0"/>
            </a:endParaRPr>
          </a:p>
        </p:txBody>
      </p:sp>
      <p:sp>
        <p:nvSpPr>
          <p:cNvPr id="169988" name="AutoShape 4"/>
          <p:cNvSpPr>
            <a:spLocks noChangeArrowheads="1"/>
          </p:cNvSpPr>
          <p:nvPr/>
        </p:nvSpPr>
        <p:spPr bwMode="auto">
          <a:xfrm>
            <a:off x="1981200" y="1524000"/>
            <a:ext cx="54864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GB" sz="3200" b="1">
              <a:latin typeface="Times New Roman" pitchFamily="18" charset="0"/>
            </a:endParaRP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3886200" y="28194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3144838" y="3886200"/>
            <a:ext cx="3124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4238625" y="2362200"/>
            <a:ext cx="10382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cs typeface="Tahoma"/>
              </a:rPr>
              <a:t>Elite</a:t>
            </a:r>
          </a:p>
        </p:txBody>
      </p:sp>
      <p:sp>
        <p:nvSpPr>
          <p:cNvPr id="169992" name="WordArt 8"/>
          <p:cNvSpPr>
            <a:spLocks noChangeArrowheads="1" noChangeShapeType="1" noTextEdit="1"/>
          </p:cNvSpPr>
          <p:nvPr/>
        </p:nvSpPr>
        <p:spPr bwMode="auto">
          <a:xfrm>
            <a:off x="3810000" y="30734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cs typeface="Tahoma"/>
              </a:rPr>
              <a:t>Breeder</a:t>
            </a:r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2895600" y="4724400"/>
            <a:ext cx="365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ahoma"/>
                <a:cs typeface="Tahoma"/>
              </a:rPr>
              <a:t>Peternak Komersial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69995" name="AutoShape 11"/>
          <p:cNvCxnSpPr>
            <a:cxnSpLocks noChangeShapeType="1"/>
            <a:endCxn id="169992" idx="3"/>
          </p:cNvCxnSpPr>
          <p:nvPr/>
        </p:nvCxnSpPr>
        <p:spPr bwMode="auto">
          <a:xfrm rot="5400000">
            <a:off x="4572000" y="2578100"/>
            <a:ext cx="876300" cy="647700"/>
          </a:xfrm>
          <a:prstGeom prst="curvedConnector4">
            <a:avLst>
              <a:gd name="adj1" fmla="val 34782"/>
              <a:gd name="adj2" fmla="val -318139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9996" name="AutoShape 12"/>
          <p:cNvCxnSpPr>
            <a:cxnSpLocks noChangeShapeType="1"/>
            <a:stCxn id="169992" idx="2"/>
            <a:endCxn id="169993" idx="3"/>
          </p:cNvCxnSpPr>
          <p:nvPr/>
        </p:nvCxnSpPr>
        <p:spPr bwMode="auto">
          <a:xfrm rot="16200000" flipH="1">
            <a:off x="4013200" y="4279900"/>
            <a:ext cx="1384300" cy="38100"/>
          </a:xfrm>
          <a:prstGeom prst="curvedConnector4">
            <a:avLst>
              <a:gd name="adj1" fmla="val 40366"/>
              <a:gd name="adj2" fmla="val 6766667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9997" name="AutoShape 13"/>
          <p:cNvCxnSpPr>
            <a:cxnSpLocks noChangeShapeType="1"/>
            <a:stCxn id="169993" idx="2"/>
            <a:endCxn id="169992" idx="2"/>
          </p:cNvCxnSpPr>
          <p:nvPr/>
        </p:nvCxnSpPr>
        <p:spPr bwMode="auto">
          <a:xfrm rot="16200000" flipV="1">
            <a:off x="3879850" y="4413250"/>
            <a:ext cx="1651000" cy="38100"/>
          </a:xfrm>
          <a:prstGeom prst="curvedConnector5">
            <a:avLst>
              <a:gd name="adj1" fmla="val -13847"/>
              <a:gd name="adj2" fmla="val 7466667"/>
              <a:gd name="adj3" fmla="val 92306"/>
            </a:avLst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69998" name="AutoShape 14"/>
          <p:cNvCxnSpPr>
            <a:cxnSpLocks noChangeShapeType="1"/>
            <a:stCxn id="169992" idx="0"/>
            <a:endCxn id="169991" idx="3"/>
          </p:cNvCxnSpPr>
          <p:nvPr/>
        </p:nvCxnSpPr>
        <p:spPr bwMode="auto">
          <a:xfrm rot="16200000">
            <a:off x="4447381" y="2763044"/>
            <a:ext cx="549275" cy="71438"/>
          </a:xfrm>
          <a:prstGeom prst="curvedConnector4">
            <a:avLst>
              <a:gd name="adj1" fmla="val 35259"/>
              <a:gd name="adj2" fmla="val -2053333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70000" name="AutoShape 16"/>
          <p:cNvCxnSpPr>
            <a:cxnSpLocks noChangeShapeType="1"/>
          </p:cNvCxnSpPr>
          <p:nvPr/>
        </p:nvCxnSpPr>
        <p:spPr bwMode="auto">
          <a:xfrm rot="5400000">
            <a:off x="4533900" y="2552700"/>
            <a:ext cx="876300" cy="647700"/>
          </a:xfrm>
          <a:prstGeom prst="curvedConnector4">
            <a:avLst>
              <a:gd name="adj1" fmla="val 34782"/>
              <a:gd name="adj2" fmla="val -318139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01" name="AutoShape 17"/>
          <p:cNvCxnSpPr>
            <a:cxnSpLocks noChangeShapeType="1"/>
          </p:cNvCxnSpPr>
          <p:nvPr/>
        </p:nvCxnSpPr>
        <p:spPr bwMode="auto">
          <a:xfrm rot="16200000" flipH="1">
            <a:off x="3975100" y="4254500"/>
            <a:ext cx="1384300" cy="38100"/>
          </a:xfrm>
          <a:prstGeom prst="curvedConnector4">
            <a:avLst>
              <a:gd name="adj1" fmla="val 40366"/>
              <a:gd name="adj2" fmla="val 6766667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02" name="AutoShape 18"/>
          <p:cNvCxnSpPr>
            <a:cxnSpLocks noChangeShapeType="1"/>
          </p:cNvCxnSpPr>
          <p:nvPr/>
        </p:nvCxnSpPr>
        <p:spPr bwMode="auto">
          <a:xfrm rot="16200000" flipV="1">
            <a:off x="3841750" y="4387850"/>
            <a:ext cx="1651000" cy="38100"/>
          </a:xfrm>
          <a:prstGeom prst="curvedConnector5">
            <a:avLst>
              <a:gd name="adj1" fmla="val -13847"/>
              <a:gd name="adj2" fmla="val 7466667"/>
              <a:gd name="adj3" fmla="val 92306"/>
            </a:avLst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70003" name="AutoShape 19"/>
          <p:cNvCxnSpPr>
            <a:cxnSpLocks noChangeShapeType="1"/>
          </p:cNvCxnSpPr>
          <p:nvPr/>
        </p:nvCxnSpPr>
        <p:spPr bwMode="auto">
          <a:xfrm rot="16200000">
            <a:off x="4409281" y="2737644"/>
            <a:ext cx="549275" cy="71438"/>
          </a:xfrm>
          <a:prstGeom prst="curvedConnector4">
            <a:avLst>
              <a:gd name="adj1" fmla="val 35259"/>
              <a:gd name="adj2" fmla="val -2053333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 I.PENDAHULUAN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pemuliaan</a:t>
            </a:r>
            <a:r>
              <a:rPr lang="en-US" dirty="0"/>
              <a:t> </a:t>
            </a:r>
            <a:r>
              <a:rPr lang="en-US" dirty="0" err="1"/>
              <a:t>ternak</a:t>
            </a:r>
            <a:endParaRPr lang="id-ID" dirty="0"/>
          </a:p>
          <a:p>
            <a:pPr lvl="0"/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pemuliaan</a:t>
            </a:r>
            <a:r>
              <a:rPr lang="en-US" dirty="0"/>
              <a:t> </a:t>
            </a:r>
            <a:r>
              <a:rPr lang="en-US" dirty="0" err="1"/>
              <a:t>ternak</a:t>
            </a:r>
            <a:endParaRPr lang="id-ID" dirty="0"/>
          </a:p>
          <a:p>
            <a:pPr lvl="0"/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pemuliaan</a:t>
            </a:r>
            <a:r>
              <a:rPr lang="en-US" dirty="0"/>
              <a:t> </a:t>
            </a:r>
            <a:r>
              <a:rPr lang="en-US" dirty="0" err="1"/>
              <a:t>ternak</a:t>
            </a:r>
            <a:endParaRPr lang="id-ID" dirty="0"/>
          </a:p>
          <a:p>
            <a:pPr lvl="0"/>
            <a:r>
              <a:rPr lang="en-US" dirty="0" err="1"/>
              <a:t>istilah-istilah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pemuliaan</a:t>
            </a:r>
            <a:r>
              <a:rPr lang="en-US" dirty="0"/>
              <a:t> </a:t>
            </a:r>
            <a:r>
              <a:rPr lang="en-US" dirty="0" err="1"/>
              <a:t>ternak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479425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800">
                <a:latin typeface="Tms Rmn" charset="0"/>
              </a:rPr>
              <a:t/>
            </a:r>
            <a:br>
              <a:rPr lang="en-US" sz="800">
                <a:latin typeface="Tms Rmn" charset="0"/>
              </a:rPr>
            </a:br>
            <a:endParaRPr lang="en-US" sz="800">
              <a:latin typeface="Tms Rmn" charset="0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914400" y="762000"/>
            <a:ext cx="7848600" cy="557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8519" tIns="47083" rIns="118519" bIns="47083">
            <a:spAutoFit/>
          </a:bodyPr>
          <a:lstStyle/>
          <a:p>
            <a:pPr defTabSz="2281238" eaLnBrk="0" hangingPunct="0">
              <a:lnSpc>
                <a:spcPct val="90000"/>
              </a:lnSpc>
            </a:pPr>
            <a:r>
              <a:rPr lang="en-US" sz="4000" b="1">
                <a:solidFill>
                  <a:srgbClr val="FFFF00"/>
                </a:solidFill>
                <a:latin typeface="Tahoma" pitchFamily="34" charset="0"/>
              </a:rPr>
              <a:t>Aliran Informasi Genetik: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4000" b="1">
              <a:solidFill>
                <a:srgbClr val="FFFF00"/>
              </a:solidFill>
              <a:latin typeface="Tahoma" pitchFamily="34" charset="0"/>
            </a:endParaRPr>
          </a:p>
          <a:p>
            <a:pPr defTabSz="2281238" eaLnBrk="0" hangingPunct="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Tahoma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ahoma" pitchFamily="34" charset="0"/>
              </a:rPr>
              <a:t>Kebanyakan dari atas ke bawah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200" b="1">
              <a:solidFill>
                <a:schemeClr val="bg1"/>
              </a:solidFill>
              <a:latin typeface="Tahoma" pitchFamily="34" charset="0"/>
            </a:endParaRPr>
          </a:p>
          <a:p>
            <a:pPr defTabSz="2281238" eaLnBrk="0" hangingPunct="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Tahoma" pitchFamily="34" charset="0"/>
              </a:rPr>
              <a:t> </a:t>
            </a:r>
            <a:r>
              <a:rPr lang="en-US" sz="3200" b="1">
                <a:solidFill>
                  <a:srgbClr val="FF6600"/>
                </a:solidFill>
                <a:latin typeface="Tahoma" pitchFamily="34" charset="0"/>
              </a:rPr>
              <a:t>Perubahan genetik di tingkat 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solidFill>
                  <a:srgbClr val="FF6600"/>
                </a:solidFill>
                <a:latin typeface="Tahoma" pitchFamily="34" charset="0"/>
              </a:rPr>
              <a:t>  ternak komersial tergantung 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solidFill>
                  <a:srgbClr val="FF6600"/>
                </a:solidFill>
                <a:latin typeface="Tahoma" pitchFamily="34" charset="0"/>
              </a:rPr>
              <a:t>  perubahan elite.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200" b="1">
              <a:solidFill>
                <a:srgbClr val="FF6600"/>
              </a:solidFill>
              <a:latin typeface="Tahoma" pitchFamily="34" charset="0"/>
            </a:endParaRPr>
          </a:p>
          <a:p>
            <a:pPr defTabSz="2281238" eaLnBrk="0" hangingPunct="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Tahoma" pitchFamily="34" charset="0"/>
              </a:rPr>
              <a:t> </a:t>
            </a:r>
            <a:r>
              <a:rPr lang="en-US" sz="3200" b="1">
                <a:solidFill>
                  <a:srgbClr val="990000"/>
                </a:solidFill>
                <a:latin typeface="Tahoma" pitchFamily="34" charset="0"/>
              </a:rPr>
              <a:t>Perubahan genetik ternak 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solidFill>
                  <a:srgbClr val="990000"/>
                </a:solidFill>
                <a:latin typeface="Tahoma" pitchFamily="34" charset="0"/>
              </a:rPr>
              <a:t>  komersial tidak pernah lebih cepat 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solidFill>
                  <a:srgbClr val="990000"/>
                </a:solidFill>
                <a:latin typeface="Tahoma" pitchFamily="34" charset="0"/>
              </a:rPr>
              <a:t>  dibanding elite.</a:t>
            </a: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latin typeface="Tahoma" pitchFamily="34" charset="0"/>
              </a:rPr>
              <a:t>		        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 autoUpdateAnimBg="0"/>
      <p:bldP spid="1710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479425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800">
                <a:latin typeface="Tms Rmn" charset="0"/>
              </a:rPr>
              <a:t/>
            </a:r>
            <a:br>
              <a:rPr lang="en-US" sz="800">
                <a:latin typeface="Tms Rmn" charset="0"/>
              </a:rPr>
            </a:br>
            <a:endParaRPr lang="en-US" sz="800">
              <a:latin typeface="Tms Rmn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990600" y="914400"/>
            <a:ext cx="8153400" cy="5026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8519" tIns="47083" rIns="118519" bIns="47083">
            <a:spAutoFit/>
          </a:bodyPr>
          <a:lstStyle/>
          <a:p>
            <a:pPr defTabSz="2281238" eaLnBrk="0" hangingPunct="0">
              <a:lnSpc>
                <a:spcPct val="90000"/>
              </a:lnSpc>
            </a:pPr>
            <a:r>
              <a:rPr lang="en-US" sz="3600" b="1">
                <a:solidFill>
                  <a:srgbClr val="990000"/>
                </a:solidFill>
                <a:latin typeface="Tahoma" pitchFamily="34" charset="0"/>
              </a:rPr>
              <a:t>Arti Praktis: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600" b="1">
              <a:solidFill>
                <a:srgbClr val="990000"/>
              </a:solidFill>
              <a:latin typeface="Tahoma" pitchFamily="34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latin typeface="Tahoma" pitchFamily="34" charset="0"/>
              </a:rPr>
              <a:t>Perubahan genetik tergantung dari perubahan di tingkat ternak elit.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200" b="1">
              <a:solidFill>
                <a:schemeClr val="bg1"/>
              </a:solidFill>
              <a:latin typeface="Tahoma" pitchFamily="34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latin typeface="Tahoma" pitchFamily="34" charset="0"/>
              </a:rPr>
              <a:t>Bagian kecil dari populasi dapat mempengaruhi perubahan genetik.</a:t>
            </a:r>
          </a:p>
          <a:p>
            <a:pPr defTabSz="2281238" eaLnBrk="0" hangingPunct="0">
              <a:lnSpc>
                <a:spcPct val="90000"/>
              </a:lnSpc>
            </a:pPr>
            <a:endParaRPr lang="en-US" sz="3200" b="1">
              <a:solidFill>
                <a:schemeClr val="bg1"/>
              </a:solidFill>
              <a:latin typeface="Tahoma" pitchFamily="34" charset="0"/>
            </a:endParaRPr>
          </a:p>
          <a:p>
            <a:pPr defTabSz="2281238" eaLnBrk="0" hangingPunct="0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latin typeface="Tahoma" pitchFamily="34" charset="0"/>
              </a:rPr>
              <a:t>Pengukuran sifat-sifat yang bernilai ekonomis mahal di elit perlu dilakukan.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479425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800">
                <a:latin typeface="Tms Rmn" charset="0"/>
              </a:rPr>
              <a:t/>
            </a:r>
            <a:br>
              <a:rPr lang="en-US" sz="800">
                <a:latin typeface="Tms Rmn" charset="0"/>
              </a:rPr>
            </a:br>
            <a:endParaRPr lang="en-US" sz="800">
              <a:latin typeface="Tms Rmn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762000" y="43815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Aspek Ekonomis Pemuliaan Ternak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914400" y="1752600"/>
            <a:ext cx="7848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990000"/>
                </a:solidFill>
              </a:rPr>
              <a:t> Tujuan Pemuliaan Ternak : menigkatkan nilai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00"/>
                </a:solidFill>
              </a:rPr>
              <a:t>   ekonomis ternak.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838200" y="3200400"/>
            <a:ext cx="7848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 Beberapa sifat (trait/karakteristik) ditingkatkan kuantitas dan kualitasnya, sehingga lebih tinggi nilai jualnya.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/>
      <p:bldP spid="177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1256" name="WordArt 8"/>
          <p:cNvSpPr>
            <a:spLocks noChangeArrowheads="1" noChangeShapeType="1" noTextEdit="1"/>
          </p:cNvSpPr>
          <p:nvPr/>
        </p:nvSpPr>
        <p:spPr bwMode="auto">
          <a:xfrm>
            <a:off x="1295400" y="847725"/>
            <a:ext cx="2428875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/>
                <a:cs typeface="Tahoma"/>
              </a:rPr>
              <a:t>Biologis</a:t>
            </a:r>
          </a:p>
        </p:txBody>
      </p:sp>
      <p:sp>
        <p:nvSpPr>
          <p:cNvPr id="181257" name="WordArt 9"/>
          <p:cNvSpPr>
            <a:spLocks noChangeArrowheads="1" noChangeShapeType="1" noTextEdit="1"/>
          </p:cNvSpPr>
          <p:nvPr/>
        </p:nvSpPr>
        <p:spPr bwMode="auto">
          <a:xfrm>
            <a:off x="4191000" y="962025"/>
            <a:ext cx="685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VS</a:t>
            </a:r>
          </a:p>
        </p:txBody>
      </p:sp>
      <p:sp>
        <p:nvSpPr>
          <p:cNvPr id="181258" name="WordArt 10"/>
          <p:cNvSpPr>
            <a:spLocks noChangeArrowheads="1" noChangeShapeType="1" noTextEdit="1"/>
          </p:cNvSpPr>
          <p:nvPr/>
        </p:nvSpPr>
        <p:spPr bwMode="auto">
          <a:xfrm>
            <a:off x="5267325" y="838200"/>
            <a:ext cx="3200400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ahoma"/>
                <a:cs typeface="Tahoma"/>
              </a:rPr>
              <a:t>Ekonomis</a:t>
            </a:r>
          </a:p>
        </p:txBody>
      </p:sp>
      <p:sp>
        <p:nvSpPr>
          <p:cNvPr id="181259" name="WordArt 11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16764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/>
                <a:cs typeface="Tahoma"/>
              </a:rPr>
              <a:t>Biologis</a:t>
            </a:r>
          </a:p>
        </p:txBody>
      </p:sp>
      <p:sp>
        <p:nvSpPr>
          <p:cNvPr id="181260" name="AutoShape 12"/>
          <p:cNvSpPr>
            <a:spLocks noChangeArrowheads="1"/>
          </p:cNvSpPr>
          <p:nvPr/>
        </p:nvSpPr>
        <p:spPr bwMode="auto">
          <a:xfrm>
            <a:off x="2971800" y="2514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3505200" y="2257425"/>
            <a:ext cx="5257800" cy="1066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ahoma" pitchFamily="34" charset="0"/>
              </a:rPr>
              <a:t>Tidak terpengaruh fluktasi harga</a:t>
            </a:r>
          </a:p>
        </p:txBody>
      </p:sp>
      <p:sp>
        <p:nvSpPr>
          <p:cNvPr id="181262" name="WordArt 14"/>
          <p:cNvSpPr>
            <a:spLocks noChangeArrowheads="1" noChangeShapeType="1" noTextEdit="1"/>
          </p:cNvSpPr>
          <p:nvPr/>
        </p:nvSpPr>
        <p:spPr bwMode="auto">
          <a:xfrm>
            <a:off x="1066800" y="4191000"/>
            <a:ext cx="1828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/>
                <a:cs typeface="Tahoma"/>
              </a:rPr>
              <a:t>Ekonomis</a:t>
            </a:r>
          </a:p>
        </p:txBody>
      </p:sp>
      <p:sp>
        <p:nvSpPr>
          <p:cNvPr id="181263" name="AutoShape 15"/>
          <p:cNvSpPr>
            <a:spLocks noChangeArrowheads="1"/>
          </p:cNvSpPr>
          <p:nvPr/>
        </p:nvSpPr>
        <p:spPr bwMode="auto">
          <a:xfrm>
            <a:off x="2971800" y="429577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3505200" y="4038600"/>
            <a:ext cx="5257800" cy="1066800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ahoma" pitchFamily="34" charset="0"/>
              </a:rPr>
              <a:t>Sangat terpengaruh  fluktasi harga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6" grpId="0" animBg="1"/>
      <p:bldP spid="181257" grpId="0" animBg="1"/>
      <p:bldP spid="181258" grpId="0" animBg="1"/>
      <p:bldP spid="181259" grpId="0" animBg="1"/>
      <p:bldP spid="181260" grpId="0" animBg="1"/>
      <p:bldP spid="181261" grpId="0" animBg="1"/>
      <p:bldP spid="181262" grpId="0" animBg="1"/>
      <p:bldP spid="181263" grpId="0" animBg="1"/>
      <p:bldP spid="1812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914400"/>
            <a:ext cx="8483600" cy="479425"/>
          </a:xfrm>
          <a:noFill/>
          <a:ln/>
        </p:spPr>
        <p:txBody>
          <a:bodyPr lIns="118519" tIns="47083" rIns="118519" bIns="47083" anchor="t">
            <a:spAutoFit/>
          </a:bodyPr>
          <a:lstStyle/>
          <a:p>
            <a:pPr marL="855663" indent="-855663">
              <a:lnSpc>
                <a:spcPct val="126000"/>
              </a:lnSpc>
              <a:spcAft>
                <a:spcPct val="14000"/>
              </a:spcAft>
            </a:pPr>
            <a:r>
              <a:rPr lang="en-US" sz="800">
                <a:latin typeface="Tms Rmn" charset="0"/>
              </a:rPr>
              <a:t/>
            </a:r>
            <a:br>
              <a:rPr lang="en-US" sz="800">
                <a:latin typeface="Tms Rmn" charset="0"/>
              </a:rPr>
            </a:br>
            <a:endParaRPr lang="en-US" sz="800">
              <a:latin typeface="Tms Rmn" charset="0"/>
            </a:endParaRP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1219200" y="4572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Analisis Bioekonomik: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1143000" y="1524000"/>
            <a:ext cx="7620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 Penentuan sifat-sifat yang mempunyai kontribusi terhadap efisiensi produksi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 Dibutuhkan untuk memasukkan input dan output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 Dibutuhkan untuk memasukkan kuantitas dan kualitas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 autoUpdateAnimBg="0"/>
      <p:bldP spid="182279" grpId="0"/>
      <p:bldP spid="1822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  Istilah-istilah Penting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Animal Breeding</a:t>
            </a:r>
          </a:p>
          <a:p>
            <a:r>
              <a:rPr lang="en-US"/>
              <a:t>Mutu Genetik</a:t>
            </a:r>
          </a:p>
          <a:p>
            <a:r>
              <a:rPr lang="en-US"/>
              <a:t>Performans</a:t>
            </a:r>
          </a:p>
          <a:p>
            <a:r>
              <a:rPr lang="en-US"/>
              <a:t>Karaktristik</a:t>
            </a:r>
          </a:p>
          <a:p>
            <a:r>
              <a:rPr lang="en-US"/>
              <a:t>Parameter Genetik</a:t>
            </a:r>
          </a:p>
          <a:p>
            <a:r>
              <a:rPr lang="en-US"/>
              <a:t>Heritabilitas</a:t>
            </a:r>
          </a:p>
          <a:p>
            <a:r>
              <a:rPr lang="en-US"/>
              <a:t>Repitabilitas</a:t>
            </a:r>
          </a:p>
          <a:p>
            <a:r>
              <a:rPr lang="en-US"/>
              <a:t>Korelasi Genetik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Seleksi</a:t>
            </a:r>
          </a:p>
          <a:p>
            <a:r>
              <a:rPr lang="en-US"/>
              <a:t>Dam</a:t>
            </a:r>
          </a:p>
          <a:p>
            <a:r>
              <a:rPr lang="en-US"/>
              <a:t>Sire</a:t>
            </a:r>
          </a:p>
          <a:p>
            <a:r>
              <a:rPr lang="en-US"/>
              <a:t>Progeny</a:t>
            </a:r>
          </a:p>
          <a:p>
            <a:r>
              <a:rPr lang="en-US"/>
              <a:t>Fullsib</a:t>
            </a:r>
          </a:p>
          <a:p>
            <a:r>
              <a:rPr lang="en-US"/>
              <a:t>Halfsib</a:t>
            </a:r>
          </a:p>
          <a:p>
            <a:r>
              <a:rPr lang="en-US"/>
              <a:t>Inbreeding</a:t>
            </a:r>
          </a:p>
          <a:p>
            <a:r>
              <a:rPr lang="en-US"/>
              <a:t>Outbreeding</a:t>
            </a:r>
          </a:p>
          <a:p>
            <a:endParaRPr lang="en-US"/>
          </a:p>
        </p:txBody>
      </p:sp>
      <p:sp>
        <p:nvSpPr>
          <p:cNvPr id="157700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Istilah-istilah Penting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7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1143000" y="1905000"/>
            <a:ext cx="7391400" cy="220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295400" y="2743200"/>
            <a:ext cx="708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Koefisien Pewarisan Sifat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743200" y="4300538"/>
            <a:ext cx="5867400" cy="369332"/>
          </a:xfrm>
          <a:prstGeom prst="rect">
            <a:avLst/>
          </a:prstGeom>
          <a:gradFill rotWithShape="1">
            <a:gsLst>
              <a:gs pos="0">
                <a:srgbClr val="009999">
                  <a:alpha val="46001"/>
                </a:srgbClr>
              </a:gs>
              <a:gs pos="100000">
                <a:srgbClr val="004747">
                  <a:alpha val="4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endParaRPr kumimoji="0" lang="en-GB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14612" y="4286256"/>
            <a:ext cx="5867400" cy="369332"/>
          </a:xfrm>
          <a:prstGeom prst="rect">
            <a:avLst/>
          </a:prstGeom>
          <a:gradFill rotWithShape="1">
            <a:gsLst>
              <a:gs pos="0">
                <a:srgbClr val="009999">
                  <a:alpha val="46001"/>
                </a:srgbClr>
              </a:gs>
              <a:gs pos="100000">
                <a:srgbClr val="004747">
                  <a:alpha val="4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endParaRPr kumimoji="0" lang="en-GB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230188"/>
            <a:ext cx="868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3200" b="1">
                <a:solidFill>
                  <a:srgbClr val="00FF00"/>
                </a:solidFill>
                <a:latin typeface="Tahoma" pitchFamily="34" charset="0"/>
              </a:rPr>
              <a:t>Pengertian Heritabilitas</a:t>
            </a:r>
          </a:p>
        </p:txBody>
      </p:sp>
      <p:pic>
        <p:nvPicPr>
          <p:cNvPr id="4099" name="Picture 3" descr="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8000"/>
          </a:blip>
          <a:srcRect/>
          <a:stretch>
            <a:fillRect/>
          </a:stretch>
        </p:blipFill>
        <p:spPr>
          <a:xfrm>
            <a:off x="1143000" y="4894263"/>
            <a:ext cx="2971800" cy="1963737"/>
          </a:xfrm>
          <a:noFill/>
        </p:spPr>
      </p:pic>
      <p:pic>
        <p:nvPicPr>
          <p:cNvPr id="4100" name="Picture 4" descr="CKM-D368-404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990600"/>
            <a:ext cx="4191000" cy="2794000"/>
          </a:xfrm>
          <a:noFill/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09800" y="3810000"/>
            <a:ext cx="762000" cy="13716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5E00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4038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3200">
                <a:solidFill>
                  <a:schemeClr val="hlink"/>
                </a:solidFill>
                <a:latin typeface="Tahoma" pitchFamily="34" charset="0"/>
              </a:rPr>
              <a:t>Pewarisan Sifat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181600" y="3581400"/>
            <a:ext cx="3505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3200">
                <a:solidFill>
                  <a:srgbClr val="FFCC00"/>
                </a:solidFill>
                <a:latin typeface="Tahoma" pitchFamily="34" charset="0"/>
              </a:rPr>
              <a:t>Berapa Tingkat Pewarisan suatu Sifat???????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191000" y="4343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172200" y="51054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572000" y="5867400"/>
            <a:ext cx="3962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3200">
                <a:solidFill>
                  <a:srgbClr val="FF9933"/>
                </a:solidFill>
                <a:latin typeface="Tahoma" pitchFamily="34" charset="0"/>
              </a:rPr>
              <a:t>HERITABILITAS </a:t>
            </a:r>
            <a:r>
              <a:rPr kumimoji="0" lang="en-US" sz="3200">
                <a:latin typeface="Tahoma" pitchFamily="34" charset="0"/>
              </a:rPr>
              <a:t> </a:t>
            </a:r>
            <a:r>
              <a:rPr kumimoji="0" lang="en-US">
                <a:latin typeface="Tahoma" pitchFamily="34" charset="0"/>
              </a:rPr>
              <a:t>(Koefisien Pewarisan Sifat)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 animBg="1"/>
      <p:bldP spid="4102" grpId="0"/>
      <p:bldP spid="4103" grpId="0"/>
      <p:bldP spid="4104" grpId="0" animBg="1"/>
      <p:bldP spid="4105" grpId="0" animBg="1"/>
      <p:bldP spid="4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715963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3600" b="1">
                <a:solidFill>
                  <a:srgbClr val="FFCC00"/>
                </a:solidFill>
                <a:latin typeface="Tahoma" pitchFamily="34" charset="0"/>
              </a:rPr>
              <a:t>Arti Heritabilitas :</a:t>
            </a:r>
            <a:r>
              <a:rPr kumimoji="0" lang="en-US" sz="3600" b="1">
                <a:solidFill>
                  <a:srgbClr val="00FF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5750" y="2990850"/>
            <a:ext cx="2762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3200" b="1">
                <a:solidFill>
                  <a:srgbClr val="FFCC00"/>
                </a:solidFill>
                <a:latin typeface="Tahoma" pitchFamily="34" charset="0"/>
              </a:rPr>
              <a:t> Ada 2 arti </a:t>
            </a:r>
            <a:endParaRPr kumimoji="0" lang="en-US" sz="3200" b="1">
              <a:latin typeface="Tahoma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2647950" y="253365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86150" y="22479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3200" b="1">
                <a:solidFill>
                  <a:srgbClr val="A347FF"/>
                </a:solidFill>
                <a:latin typeface="Tahoma" pitchFamily="34" charset="0"/>
              </a:rPr>
              <a:t> Arti Luas (H</a:t>
            </a:r>
            <a:r>
              <a:rPr kumimoji="0" lang="en-US" sz="3200" b="1" baseline="30000">
                <a:solidFill>
                  <a:srgbClr val="A347FF"/>
                </a:solidFill>
                <a:latin typeface="Tahoma" pitchFamily="34" charset="0"/>
              </a:rPr>
              <a:t>2</a:t>
            </a:r>
            <a:r>
              <a:rPr kumimoji="0" lang="en-US" sz="3200" b="1">
                <a:solidFill>
                  <a:srgbClr val="A347FF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647950" y="329565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09950" y="4224338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3200" b="1">
                <a:solidFill>
                  <a:schemeClr val="hlink"/>
                </a:solidFill>
                <a:latin typeface="Tahoma" pitchFamily="34" charset="0"/>
              </a:rPr>
              <a:t> Arti Sempit (h</a:t>
            </a:r>
            <a:r>
              <a:rPr kumimoji="0" lang="en-US" sz="3200" b="1" baseline="30000">
                <a:solidFill>
                  <a:schemeClr val="hlink"/>
                </a:solidFill>
                <a:latin typeface="Tahoma" pitchFamily="34" charset="0"/>
              </a:rPr>
              <a:t>2</a:t>
            </a:r>
            <a:r>
              <a:rPr kumimoji="0" lang="en-US" sz="3200" b="1">
                <a:solidFill>
                  <a:schemeClr val="hlink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581400" y="273685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kumimoji="0" lang="en-US" sz="3200">
                <a:solidFill>
                  <a:srgbClr val="FFCCFF"/>
                </a:solidFill>
                <a:latin typeface="Arial" pitchFamily="34" charset="0"/>
              </a:rPr>
              <a:t>Proporsi ragam genetik terhadap fenotip.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524250" y="4724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kumimoji="0" lang="en-US" sz="3200">
                <a:solidFill>
                  <a:srgbClr val="CC9900"/>
                </a:solidFill>
                <a:latin typeface="Tahoma" pitchFamily="34" charset="0"/>
              </a:rPr>
              <a:t>Proporsi ragam aditif terhadap ragam fenotip.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 animBg="1"/>
      <p:bldP spid="5125" grpId="0"/>
      <p:bldP spid="5126" grpId="0" animBg="1"/>
      <p:bldP spid="5127" grpId="0"/>
      <p:bldP spid="5128" grpId="0"/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genetika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pemuliaan</a:t>
            </a:r>
            <a:r>
              <a:rPr lang="en-US" dirty="0"/>
              <a:t> </a:t>
            </a:r>
            <a:r>
              <a:rPr lang="en-US" dirty="0" err="1"/>
              <a:t>ternak</a:t>
            </a:r>
            <a:endParaRPr lang="id-ID" dirty="0"/>
          </a:p>
          <a:p>
            <a:pPr lvl="0"/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pewarisan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ternak</a:t>
            </a:r>
            <a:endParaRPr lang="id-ID" dirty="0"/>
          </a:p>
          <a:p>
            <a:pPr lvl="0"/>
            <a:r>
              <a:rPr lang="en-US" dirty="0"/>
              <a:t>factor-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fenotif</a:t>
            </a:r>
            <a:r>
              <a:rPr lang="en-US" dirty="0"/>
              <a:t> </a:t>
            </a:r>
            <a:r>
              <a:rPr lang="en-US" dirty="0" err="1"/>
              <a:t>ternak</a:t>
            </a:r>
            <a:endParaRPr lang="id-ID" dirty="0"/>
          </a:p>
          <a:p>
            <a:pPr lvl="0"/>
            <a:r>
              <a:rPr lang="en-US" dirty="0" err="1"/>
              <a:t>genetika</a:t>
            </a:r>
            <a:r>
              <a:rPr lang="en-US" dirty="0"/>
              <a:t> </a:t>
            </a:r>
            <a:r>
              <a:rPr lang="en-US" dirty="0" err="1"/>
              <a:t>populasi</a:t>
            </a:r>
            <a:endParaRPr lang="id-ID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 II.PERANAN GENETIKA</a:t>
            </a:r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438400" y="312896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2895600" y="1981200"/>
            <a:ext cx="0" cy="11430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2895600" y="1981200"/>
            <a:ext cx="838200" cy="476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895600" y="3128963"/>
            <a:ext cx="762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895600" y="3128963"/>
            <a:ext cx="0" cy="1600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895600" y="4729163"/>
            <a:ext cx="685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733800" y="1828800"/>
            <a:ext cx="2822575" cy="4572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>
                <a:latin typeface="Arial" pitchFamily="34" charset="0"/>
              </a:rPr>
              <a:t>A: Gen Aditif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657600" y="2895600"/>
            <a:ext cx="254000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>
                <a:solidFill>
                  <a:schemeClr val="bg2"/>
                </a:solidFill>
                <a:latin typeface="Arial" pitchFamily="34" charset="0"/>
              </a:rPr>
              <a:t>D : Gen Dominan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657600" y="4495800"/>
            <a:ext cx="158908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>
                <a:solidFill>
                  <a:srgbClr val="663300"/>
                </a:solidFill>
                <a:latin typeface="Arial" pitchFamily="34" charset="0"/>
              </a:rPr>
              <a:t>I : Epistasi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457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P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2114550" y="609600"/>
            <a:ext cx="5524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G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3448050" y="609600"/>
            <a:ext cx="4381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E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1352550" y="8382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2895600" y="8382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438400" y="14859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304800" y="0"/>
            <a:ext cx="4191000" cy="2286000"/>
          </a:xfrm>
          <a:prstGeom prst="ellipse">
            <a:avLst/>
          </a:prstGeom>
          <a:noFill/>
          <a:ln w="57150">
            <a:solidFill>
              <a:srgbClr val="5E00BC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1752600" y="22860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752600" y="609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/>
        </p:nvSpPr>
        <p:spPr bwMode="auto">
          <a:xfrm>
            <a:off x="2838450" y="5791200"/>
            <a:ext cx="457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P</a:t>
            </a:r>
          </a:p>
        </p:txBody>
      </p:sp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>
            <a:off x="4267200" y="5791200"/>
            <a:ext cx="5524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 Black"/>
              </a:rPr>
              <a:t>A</a:t>
            </a:r>
          </a:p>
        </p:txBody>
      </p:sp>
      <p:sp>
        <p:nvSpPr>
          <p:cNvPr id="6166" name="WordArt 22"/>
          <p:cNvSpPr>
            <a:spLocks noChangeArrowheads="1" noChangeShapeType="1" noTextEdit="1"/>
          </p:cNvSpPr>
          <p:nvPr/>
        </p:nvSpPr>
        <p:spPr bwMode="auto">
          <a:xfrm>
            <a:off x="7791450" y="5791200"/>
            <a:ext cx="4381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E</a:t>
            </a:r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3505200" y="60198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</a:p>
        </p:txBody>
      </p:sp>
      <p:sp>
        <p:nvSpPr>
          <p:cNvPr id="6168" name="WordArt 24"/>
          <p:cNvSpPr>
            <a:spLocks noChangeArrowheads="1" noChangeShapeType="1" noTextEdit="1"/>
          </p:cNvSpPr>
          <p:nvPr/>
        </p:nvSpPr>
        <p:spPr bwMode="auto">
          <a:xfrm>
            <a:off x="4972050" y="60198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6169" name="WordArt 25"/>
          <p:cNvSpPr>
            <a:spLocks noChangeArrowheads="1" noChangeShapeType="1" noTextEdit="1"/>
          </p:cNvSpPr>
          <p:nvPr/>
        </p:nvSpPr>
        <p:spPr bwMode="auto">
          <a:xfrm>
            <a:off x="5562600" y="5791200"/>
            <a:ext cx="5524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D</a:t>
            </a:r>
          </a:p>
        </p:txBody>
      </p:sp>
      <p:sp>
        <p:nvSpPr>
          <p:cNvPr id="6170" name="WordArt 26"/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2286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I</a:t>
            </a:r>
          </a:p>
        </p:txBody>
      </p:sp>
      <p:sp>
        <p:nvSpPr>
          <p:cNvPr id="6171" name="WordArt 27"/>
          <p:cNvSpPr>
            <a:spLocks noChangeArrowheads="1" noChangeShapeType="1" noTextEdit="1"/>
          </p:cNvSpPr>
          <p:nvPr/>
        </p:nvSpPr>
        <p:spPr bwMode="auto">
          <a:xfrm>
            <a:off x="7239000" y="60198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248400" y="60198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4114800" y="5638800"/>
            <a:ext cx="3048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6324600" y="48006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75" name="WordArt 31"/>
          <p:cNvSpPr>
            <a:spLocks noChangeArrowheads="1" noChangeShapeType="1" noTextEdit="1"/>
          </p:cNvSpPr>
          <p:nvPr/>
        </p:nvSpPr>
        <p:spPr bwMode="auto">
          <a:xfrm>
            <a:off x="7010400" y="4267200"/>
            <a:ext cx="5524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G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552450" y="838200"/>
            <a:ext cx="457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P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114550" y="838200"/>
            <a:ext cx="5524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 Black"/>
              </a:rPr>
              <a:t>G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676650" y="838200"/>
            <a:ext cx="4381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E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219200" y="10668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971800" y="10668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57200" y="2476500"/>
            <a:ext cx="6286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Vp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057400" y="24765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 Black"/>
              </a:rPr>
              <a:t>Vg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3543300" y="2476500"/>
            <a:ext cx="8001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Ve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95400" y="27051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971800" y="2705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3943350"/>
            <a:ext cx="685800" cy="1009650"/>
            <a:chOff x="1056" y="1968"/>
            <a:chExt cx="432" cy="636"/>
          </a:xfrm>
        </p:grpSpPr>
        <p:sp>
          <p:nvSpPr>
            <p:cNvPr id="18468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56" y="2112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Symbol"/>
                </a:rPr>
                <a:t>s</a:t>
              </a:r>
            </a:p>
          </p:txBody>
        </p:sp>
        <p:sp>
          <p:nvSpPr>
            <p:cNvPr id="18469" name="Text Box 14"/>
            <p:cNvSpPr txBox="1">
              <a:spLocks noChangeArrowheads="1"/>
            </p:cNvSpPr>
            <p:nvPr/>
          </p:nvSpPr>
          <p:spPr bwMode="auto">
            <a:xfrm>
              <a:off x="1200" y="19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00FF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847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248" y="2304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Arial Black"/>
                </a:rPr>
                <a:t>p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133600" y="4019550"/>
            <a:ext cx="685800" cy="1009650"/>
            <a:chOff x="1344" y="2532"/>
            <a:chExt cx="432" cy="636"/>
          </a:xfrm>
        </p:grpSpPr>
        <p:sp>
          <p:nvSpPr>
            <p:cNvPr id="1846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344" y="2676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33"/>
                  </a:solidFill>
                  <a:latin typeface="Symbol"/>
                </a:rPr>
                <a:t>s</a:t>
              </a:r>
            </a:p>
          </p:txBody>
        </p:sp>
        <p:sp>
          <p:nvSpPr>
            <p:cNvPr id="18466" name="Text Box 18"/>
            <p:cNvSpPr txBox="1">
              <a:spLocks noChangeArrowheads="1"/>
            </p:cNvSpPr>
            <p:nvPr/>
          </p:nvSpPr>
          <p:spPr bwMode="auto">
            <a:xfrm>
              <a:off x="1488" y="2532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FF9933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846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536" y="2868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33"/>
                  </a:solidFill>
                  <a:latin typeface="Arial Black"/>
                </a:rPr>
                <a:t>g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581400" y="4019550"/>
            <a:ext cx="685800" cy="1009650"/>
            <a:chOff x="2256" y="2532"/>
            <a:chExt cx="432" cy="636"/>
          </a:xfrm>
        </p:grpSpPr>
        <p:sp>
          <p:nvSpPr>
            <p:cNvPr id="18462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256" y="2676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Symbol"/>
                </a:rPr>
                <a:t>s</a:t>
              </a:r>
            </a:p>
          </p:txBody>
        </p:sp>
        <p:sp>
          <p:nvSpPr>
            <p:cNvPr id="18463" name="Text Box 22"/>
            <p:cNvSpPr txBox="1">
              <a:spLocks noChangeArrowheads="1"/>
            </p:cNvSpPr>
            <p:nvPr/>
          </p:nvSpPr>
          <p:spPr bwMode="auto">
            <a:xfrm>
              <a:off x="2400" y="2532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FFFF66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846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448" y="2868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e</a:t>
              </a:r>
            </a:p>
          </p:txBody>
        </p:sp>
      </p:grpSp>
      <p:sp>
        <p:nvSpPr>
          <p:cNvPr id="7192" name="WordArt 24"/>
          <p:cNvSpPr>
            <a:spLocks noChangeArrowheads="1" noChangeShapeType="1" noTextEdit="1"/>
          </p:cNvSpPr>
          <p:nvPr/>
        </p:nvSpPr>
        <p:spPr bwMode="auto">
          <a:xfrm>
            <a:off x="1295400" y="440055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</a:p>
        </p:txBody>
      </p:sp>
      <p:sp>
        <p:nvSpPr>
          <p:cNvPr id="7193" name="WordArt 25"/>
          <p:cNvSpPr>
            <a:spLocks noChangeArrowheads="1" noChangeShapeType="1" noTextEdit="1"/>
          </p:cNvSpPr>
          <p:nvPr/>
        </p:nvSpPr>
        <p:spPr bwMode="auto">
          <a:xfrm>
            <a:off x="2971800" y="436245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304800" y="3886200"/>
            <a:ext cx="4267200" cy="1447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572000" y="4572000"/>
            <a:ext cx="6858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372100" y="4114800"/>
            <a:ext cx="161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5400" b="1">
                <a:solidFill>
                  <a:srgbClr val="A347FF"/>
                </a:solidFill>
                <a:latin typeface="Arial" pitchFamily="34" charset="0"/>
              </a:rPr>
              <a:t>H</a:t>
            </a:r>
            <a:r>
              <a:rPr kumimoji="0" lang="en-US" sz="5400" b="1" baseline="30000">
                <a:solidFill>
                  <a:srgbClr val="A347FF"/>
                </a:solidFill>
                <a:latin typeface="Arial" pitchFamily="34" charset="0"/>
              </a:rPr>
              <a:t>2 </a:t>
            </a:r>
            <a:r>
              <a:rPr kumimoji="0" lang="en-US" sz="5400" b="1">
                <a:solidFill>
                  <a:srgbClr val="A347FF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6858000" y="45720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181850" y="3486150"/>
            <a:ext cx="685800" cy="1009650"/>
            <a:chOff x="1344" y="2532"/>
            <a:chExt cx="432" cy="636"/>
          </a:xfrm>
        </p:grpSpPr>
        <p:sp>
          <p:nvSpPr>
            <p:cNvPr id="1845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344" y="2676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33"/>
                  </a:solidFill>
                  <a:latin typeface="Symbol"/>
                </a:rPr>
                <a:t>s</a:t>
              </a:r>
            </a:p>
          </p:txBody>
        </p:sp>
        <p:sp>
          <p:nvSpPr>
            <p:cNvPr id="18460" name="Text Box 32"/>
            <p:cNvSpPr txBox="1">
              <a:spLocks noChangeArrowheads="1"/>
            </p:cNvSpPr>
            <p:nvPr/>
          </p:nvSpPr>
          <p:spPr bwMode="auto">
            <a:xfrm>
              <a:off x="1488" y="2532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FF9933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846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536" y="2868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33"/>
                  </a:solidFill>
                  <a:latin typeface="Arial Black"/>
                </a:rPr>
                <a:t>g</a:t>
              </a:r>
            </a:p>
          </p:txBody>
        </p:sp>
      </p:grp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133350" y="5772150"/>
            <a:ext cx="8915400" cy="9461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2800">
                <a:latin typeface="Arial" pitchFamily="34" charset="0"/>
              </a:rPr>
              <a:t>HERITABILITAS (H</a:t>
            </a:r>
            <a:r>
              <a:rPr kumimoji="0" lang="en-US" sz="2800" baseline="30000">
                <a:latin typeface="Arial" pitchFamily="34" charset="0"/>
              </a:rPr>
              <a:t>2</a:t>
            </a:r>
            <a:r>
              <a:rPr kumimoji="0" lang="en-US" sz="2800">
                <a:latin typeface="Arial" pitchFamily="34" charset="0"/>
              </a:rPr>
              <a:t>) : merupakan proporsi antara Ragam Genetik terhadap Ragam Fenotip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239000" y="4495800"/>
            <a:ext cx="685800" cy="1009650"/>
            <a:chOff x="1056" y="1968"/>
            <a:chExt cx="432" cy="636"/>
          </a:xfrm>
        </p:grpSpPr>
        <p:sp>
          <p:nvSpPr>
            <p:cNvPr id="18456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056" y="2112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Symbol"/>
                </a:rPr>
                <a:t>s</a:t>
              </a:r>
            </a:p>
          </p:txBody>
        </p:sp>
        <p:sp>
          <p:nvSpPr>
            <p:cNvPr id="18457" name="Text Box 37"/>
            <p:cNvSpPr txBox="1">
              <a:spLocks noChangeArrowheads="1"/>
            </p:cNvSpPr>
            <p:nvPr/>
          </p:nvSpPr>
          <p:spPr bwMode="auto">
            <a:xfrm>
              <a:off x="1200" y="19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00FF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845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248" y="2304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Arial Black"/>
                </a:rPr>
                <a:t>p</a:t>
              </a:r>
            </a:p>
          </p:txBody>
        </p:sp>
      </p:grp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  <p:bldP spid="7178" grpId="0" animBg="1"/>
      <p:bldP spid="7179" grpId="0" animBg="1"/>
      <p:bldP spid="7192" grpId="0" animBg="1"/>
      <p:bldP spid="7193" grpId="0" animBg="1"/>
      <p:bldP spid="7194" grpId="0" animBg="1"/>
      <p:bldP spid="7195" grpId="0" animBg="1"/>
      <p:bldP spid="7196" grpId="0"/>
      <p:bldP spid="7197" grpId="0" animBg="1"/>
      <p:bldP spid="72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457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P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114550" y="152400"/>
            <a:ext cx="5524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G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448050" y="152400"/>
            <a:ext cx="4381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E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352550" y="3810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704850" y="1295400"/>
            <a:ext cx="457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P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5524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 Black"/>
              </a:rPr>
              <a:t>A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5657850" y="1295400"/>
            <a:ext cx="4381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E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2838450" y="15240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3429000" y="1295400"/>
            <a:ext cx="5524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D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4648200" y="1295400"/>
            <a:ext cx="2286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I</a:t>
            </a:r>
          </a:p>
        </p:txBody>
      </p: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>
            <a:off x="5105400" y="15240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4114800" y="15240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981200" y="1143000"/>
            <a:ext cx="3048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6286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Vp</a:t>
            </a:r>
          </a:p>
        </p:txBody>
      </p:sp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>
            <a:off x="2133600" y="24384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 Black"/>
              </a:rPr>
              <a:t>Va</a:t>
            </a:r>
          </a:p>
        </p:txBody>
      </p:sp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7010400" y="2514600"/>
            <a:ext cx="8001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Ve</a:t>
            </a:r>
          </a:p>
        </p:txBody>
      </p:sp>
      <p:sp>
        <p:nvSpPr>
          <p:cNvPr id="8212" name="WordArt 20"/>
          <p:cNvSpPr>
            <a:spLocks noChangeArrowheads="1" noChangeShapeType="1" noTextEdit="1"/>
          </p:cNvSpPr>
          <p:nvPr/>
        </p:nvSpPr>
        <p:spPr bwMode="auto">
          <a:xfrm>
            <a:off x="1371600" y="26670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</a:p>
        </p:txBody>
      </p:sp>
      <p:sp>
        <p:nvSpPr>
          <p:cNvPr id="8213" name="WordArt 21"/>
          <p:cNvSpPr>
            <a:spLocks noChangeArrowheads="1" noChangeShapeType="1" noTextEdit="1"/>
          </p:cNvSpPr>
          <p:nvPr/>
        </p:nvSpPr>
        <p:spPr bwMode="auto">
          <a:xfrm>
            <a:off x="3048000" y="26670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3505200"/>
            <a:ext cx="685800" cy="1009650"/>
            <a:chOff x="1056" y="1968"/>
            <a:chExt cx="432" cy="636"/>
          </a:xfrm>
        </p:grpSpPr>
        <p:sp>
          <p:nvSpPr>
            <p:cNvPr id="1951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056" y="2112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Symbol"/>
                </a:rPr>
                <a:t>s</a:t>
              </a:r>
            </a:p>
          </p:txBody>
        </p:sp>
        <p:sp>
          <p:nvSpPr>
            <p:cNvPr id="19518" name="Text Box 24"/>
            <p:cNvSpPr txBox="1">
              <a:spLocks noChangeArrowheads="1"/>
            </p:cNvSpPr>
            <p:nvPr/>
          </p:nvSpPr>
          <p:spPr bwMode="auto">
            <a:xfrm>
              <a:off x="1200" y="19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00FF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951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48" y="2304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Arial Black"/>
                </a:rPr>
                <a:t>p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209800" y="3519488"/>
            <a:ext cx="685800" cy="1009650"/>
            <a:chOff x="1392" y="2697"/>
            <a:chExt cx="432" cy="636"/>
          </a:xfrm>
        </p:grpSpPr>
        <p:sp>
          <p:nvSpPr>
            <p:cNvPr id="19514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392" y="2841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Symbol"/>
                </a:rPr>
                <a:t>s</a:t>
              </a:r>
            </a:p>
          </p:txBody>
        </p:sp>
        <p:sp>
          <p:nvSpPr>
            <p:cNvPr id="19515" name="Text Box 28"/>
            <p:cNvSpPr txBox="1">
              <a:spLocks noChangeArrowheads="1"/>
            </p:cNvSpPr>
            <p:nvPr/>
          </p:nvSpPr>
          <p:spPr bwMode="auto">
            <a:xfrm>
              <a:off x="1536" y="2697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99FF33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9516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584" y="3033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a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162800" y="3505200"/>
            <a:ext cx="685800" cy="1009650"/>
            <a:chOff x="4512" y="2688"/>
            <a:chExt cx="432" cy="636"/>
          </a:xfrm>
        </p:grpSpPr>
        <p:sp>
          <p:nvSpPr>
            <p:cNvPr id="19511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512" y="2832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Symbol"/>
                </a:rPr>
                <a:t>s</a:t>
              </a:r>
            </a:p>
          </p:txBody>
        </p:sp>
        <p:sp>
          <p:nvSpPr>
            <p:cNvPr id="19512" name="Text Box 32"/>
            <p:cNvSpPr txBox="1">
              <a:spLocks noChangeArrowheads="1"/>
            </p:cNvSpPr>
            <p:nvPr/>
          </p:nvSpPr>
          <p:spPr bwMode="auto">
            <a:xfrm>
              <a:off x="4656" y="268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FFFF66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951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704" y="3024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e</a:t>
              </a:r>
            </a:p>
          </p:txBody>
        </p:sp>
      </p:grp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1371600" y="39624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3048000" y="39243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3581400" y="25146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Vd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5230813" y="25146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Vi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4613275" y="2663825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6324600" y="26670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733800" y="3519488"/>
            <a:ext cx="685800" cy="1009650"/>
            <a:chOff x="2352" y="2697"/>
            <a:chExt cx="432" cy="636"/>
          </a:xfrm>
        </p:grpSpPr>
        <p:sp>
          <p:nvSpPr>
            <p:cNvPr id="1950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352" y="2841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latin typeface="Symbol"/>
                </a:rPr>
                <a:t>s</a:t>
              </a:r>
            </a:p>
          </p:txBody>
        </p:sp>
        <p:sp>
          <p:nvSpPr>
            <p:cNvPr id="19509" name="Text Box 42"/>
            <p:cNvSpPr txBox="1">
              <a:spLocks noChangeArrowheads="1"/>
            </p:cNvSpPr>
            <p:nvPr/>
          </p:nvSpPr>
          <p:spPr bwMode="auto">
            <a:xfrm>
              <a:off x="2496" y="2697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FFCC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9510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544" y="3033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latin typeface="Arial Black"/>
                </a:rPr>
                <a:t>d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410200" y="3505200"/>
            <a:ext cx="685800" cy="1009650"/>
            <a:chOff x="3404" y="2706"/>
            <a:chExt cx="432" cy="636"/>
          </a:xfrm>
        </p:grpSpPr>
        <p:sp>
          <p:nvSpPr>
            <p:cNvPr id="19505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3404" y="2850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hlink"/>
                  </a:solidFill>
                  <a:latin typeface="Symbol"/>
                </a:rPr>
                <a:t>s</a:t>
              </a:r>
            </a:p>
          </p:txBody>
        </p:sp>
        <p:sp>
          <p:nvSpPr>
            <p:cNvPr id="19506" name="Text Box 46"/>
            <p:cNvSpPr txBox="1">
              <a:spLocks noChangeArrowheads="1"/>
            </p:cNvSpPr>
            <p:nvPr/>
          </p:nvSpPr>
          <p:spPr bwMode="auto">
            <a:xfrm>
              <a:off x="3548" y="270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chemeClr val="hlink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9507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3596" y="3042"/>
              <a:ext cx="100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240" name="WordArt 48"/>
          <p:cNvSpPr>
            <a:spLocks noChangeArrowheads="1" noChangeShapeType="1" noTextEdit="1"/>
          </p:cNvSpPr>
          <p:nvPr/>
        </p:nvSpPr>
        <p:spPr bwMode="auto">
          <a:xfrm>
            <a:off x="4724400" y="3927475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8241" name="WordArt 49"/>
          <p:cNvSpPr>
            <a:spLocks noChangeArrowheads="1" noChangeShapeType="1" noTextEdit="1"/>
          </p:cNvSpPr>
          <p:nvPr/>
        </p:nvSpPr>
        <p:spPr bwMode="auto">
          <a:xfrm>
            <a:off x="6400800" y="3927475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7620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>
            <a:off x="762000" y="5105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 flipV="1">
            <a:off x="25146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1246188" y="5348288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5400">
                <a:latin typeface="Arial" pitchFamily="34" charset="0"/>
              </a:rPr>
              <a:t>h</a:t>
            </a:r>
            <a:r>
              <a:rPr kumimoji="0" lang="en-US" sz="5400" baseline="30000">
                <a:latin typeface="Arial" pitchFamily="34" charset="0"/>
              </a:rPr>
              <a:t>2 </a:t>
            </a:r>
            <a:r>
              <a:rPr kumimoji="0" lang="en-US" sz="5400">
                <a:latin typeface="Arial" pitchFamily="34" charset="0"/>
              </a:rPr>
              <a:t>=</a:t>
            </a:r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>
            <a:off x="2667000" y="584835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990850" y="4762500"/>
            <a:ext cx="685800" cy="1009650"/>
            <a:chOff x="1884" y="3000"/>
            <a:chExt cx="432" cy="636"/>
          </a:xfrm>
        </p:grpSpPr>
        <p:sp>
          <p:nvSpPr>
            <p:cNvPr id="1950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884" y="3144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Symbol"/>
                </a:rPr>
                <a:t>s</a:t>
              </a:r>
            </a:p>
          </p:txBody>
        </p:sp>
        <p:sp>
          <p:nvSpPr>
            <p:cNvPr id="19503" name="Text Box 57"/>
            <p:cNvSpPr txBox="1">
              <a:spLocks noChangeArrowheads="1"/>
            </p:cNvSpPr>
            <p:nvPr/>
          </p:nvSpPr>
          <p:spPr bwMode="auto">
            <a:xfrm>
              <a:off x="2028" y="300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99FF33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9504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076" y="3336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a</a:t>
              </a:r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048000" y="5772150"/>
            <a:ext cx="685800" cy="1009650"/>
            <a:chOff x="1056" y="1968"/>
            <a:chExt cx="432" cy="636"/>
          </a:xfrm>
        </p:grpSpPr>
        <p:sp>
          <p:nvSpPr>
            <p:cNvPr id="19499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1056" y="2112"/>
              <a:ext cx="192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Symbol"/>
                </a:rPr>
                <a:t>s</a:t>
              </a:r>
            </a:p>
          </p:txBody>
        </p:sp>
        <p:sp>
          <p:nvSpPr>
            <p:cNvPr id="19500" name="Text Box 61"/>
            <p:cNvSpPr txBox="1">
              <a:spLocks noChangeArrowheads="1"/>
            </p:cNvSpPr>
            <p:nvPr/>
          </p:nvSpPr>
          <p:spPr bwMode="auto">
            <a:xfrm>
              <a:off x="1200" y="19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US" sz="2800">
                  <a:solidFill>
                    <a:srgbClr val="00FF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9501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1248" y="2304"/>
              <a:ext cx="19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Arial Black"/>
                </a:rPr>
                <a:t>p</a:t>
              </a:r>
            </a:p>
          </p:txBody>
        </p:sp>
      </p:grp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4114800" y="4800600"/>
            <a:ext cx="4324350" cy="18097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2800">
                <a:solidFill>
                  <a:schemeClr val="bg2"/>
                </a:solidFill>
                <a:latin typeface="Arial" pitchFamily="34" charset="0"/>
              </a:rPr>
              <a:t>Heritabilitas (h</a:t>
            </a:r>
            <a:r>
              <a:rPr kumimoji="0" lang="en-US" sz="2800" baseline="30000">
                <a:solidFill>
                  <a:schemeClr val="bg2"/>
                </a:solidFill>
                <a:latin typeface="Arial" pitchFamily="34" charset="0"/>
              </a:rPr>
              <a:t>2</a:t>
            </a:r>
            <a:r>
              <a:rPr kumimoji="0" lang="en-US" sz="2800">
                <a:solidFill>
                  <a:schemeClr val="bg2"/>
                </a:solidFill>
                <a:latin typeface="Arial" pitchFamily="34" charset="0"/>
              </a:rPr>
              <a:t>) : merupakan proporsi antara Ragam Aditif terhadap Ragam Fenotip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26" grpId="0" animBg="1"/>
      <p:bldP spid="8227" grpId="0" animBg="1"/>
      <p:bldP spid="8228" grpId="0" animBg="1"/>
      <p:bldP spid="8229" grpId="0" animBg="1"/>
      <p:bldP spid="8230" grpId="0" animBg="1"/>
      <p:bldP spid="8231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/>
      <p:bldP spid="8246" grpId="0" animBg="1"/>
      <p:bldP spid="82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3200"/>
            <a:ext cx="8229600" cy="1143000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z="2800" smtClean="0">
                <a:solidFill>
                  <a:schemeClr val="hlink"/>
                </a:solidFill>
                <a:effectLst/>
              </a:rPr>
              <a:t> Berapa besar kemampuan meariskan suatu sifat. </a:t>
            </a:r>
            <a:br>
              <a:rPr lang="en-US" sz="2800" smtClean="0">
                <a:solidFill>
                  <a:schemeClr val="hlink"/>
                </a:solidFill>
                <a:effectLst/>
              </a:rPr>
            </a:br>
            <a:r>
              <a:rPr lang="en-US" sz="2800" smtClean="0">
                <a:solidFill>
                  <a:schemeClr val="hlink"/>
                </a:solidFill>
                <a:effectLst/>
              </a:rPr>
              <a:t>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3505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n-US" sz="2800">
                <a:solidFill>
                  <a:srgbClr val="FFFF66"/>
                </a:solidFill>
              </a:rPr>
              <a:t> Bagaimana faktor genetik menentukan </a:t>
            </a:r>
            <a:br>
              <a:rPr lang="en-US" sz="2800">
                <a:solidFill>
                  <a:srgbClr val="FFFF66"/>
                </a:solidFill>
              </a:rPr>
            </a:br>
            <a:r>
              <a:rPr lang="en-US" sz="2800">
                <a:solidFill>
                  <a:srgbClr val="FFFF66"/>
                </a:solidFill>
              </a:rPr>
              <a:t>   produktivitas sifat yang dpt diukur.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n-US" sz="2800">
                <a:solidFill>
                  <a:srgbClr val="66FFFF"/>
                </a:solidFill>
              </a:rPr>
              <a:t> Berapa proporsi fenotipik yang disebabkan oleh </a:t>
            </a:r>
            <a:br>
              <a:rPr lang="en-US" sz="2800">
                <a:solidFill>
                  <a:srgbClr val="66FFFF"/>
                </a:solidFill>
              </a:rPr>
            </a:br>
            <a:r>
              <a:rPr lang="en-US" sz="2800">
                <a:solidFill>
                  <a:srgbClr val="66FFFF"/>
                </a:solidFill>
              </a:rPr>
              <a:t>   variasi Nilai Pemuliaan.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6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Kepentingan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Heritabilitas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8600" y="1295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99FF33"/>
                </a:solidFill>
              </a:rPr>
              <a:t>Heritabilitas memberikan gambaran bbrp hal sbb: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  <p:bldP spid="92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Nilai Heritabilitas (h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371600"/>
            <a:ext cx="82296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00FFFF"/>
                </a:solidFill>
              </a:rPr>
              <a:t>   Nilai heritabilitas SUATU SIFAT berkisar antara :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1676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0 - 1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04800" y="41910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0 - 100 %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3200" i="1">
                <a:solidFill>
                  <a:srgbClr val="FFFF66"/>
                </a:solidFill>
                <a:latin typeface="Arial" pitchFamily="34" charset="0"/>
              </a:rPr>
              <a:t>atau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86200" y="2362200"/>
            <a:ext cx="5257800" cy="2657475"/>
          </a:xfrm>
          <a:prstGeom prst="rect">
            <a:avLst/>
          </a:prstGeom>
          <a:solidFill>
            <a:srgbClr val="99FF33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en-US" b="1">
                <a:solidFill>
                  <a:srgbClr val="000066"/>
                </a:solidFill>
                <a:latin typeface="Tahoma" pitchFamily="34" charset="0"/>
              </a:rPr>
              <a:t> 0 – 0.1 atau 0 – 10% : RENDAH</a:t>
            </a:r>
          </a:p>
          <a:p>
            <a:pPr eaLnBrk="1" hangingPunct="1">
              <a:spcBef>
                <a:spcPct val="50000"/>
              </a:spcBef>
            </a:pPr>
            <a:endParaRPr kumimoji="0" lang="en-US" b="1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en-US" b="1">
                <a:solidFill>
                  <a:srgbClr val="000066"/>
                </a:solidFill>
                <a:latin typeface="Tahoma" pitchFamily="34" charset="0"/>
              </a:rPr>
              <a:t> 0,1-0,3 atau 10-30% : SEDANG</a:t>
            </a:r>
          </a:p>
          <a:p>
            <a:pPr eaLnBrk="1" hangingPunct="1">
              <a:spcBef>
                <a:spcPct val="50000"/>
              </a:spcBef>
            </a:pPr>
            <a:endParaRPr kumimoji="0" lang="en-US" b="1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en-US" b="1">
                <a:solidFill>
                  <a:srgbClr val="000066"/>
                </a:solidFill>
                <a:latin typeface="Tahoma" pitchFamily="34" charset="0"/>
              </a:rPr>
              <a:t> &gt; 0,3 atau &gt;30% : TINGGI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733800" y="1981200"/>
            <a:ext cx="0" cy="3200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102391" dir="3615307" algn="ctr" rotWithShape="0">
              <a:srgbClr val="00FFFF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5237163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en-US">
                <a:solidFill>
                  <a:srgbClr val="00FFFF"/>
                </a:solidFill>
                <a:latin typeface="Arial" pitchFamily="34" charset="0"/>
              </a:rPr>
              <a:t> Semakin mendekati 0 : suatu sifat makin ditentukan lingkungan.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en-US">
                <a:solidFill>
                  <a:srgbClr val="00FFFF"/>
                </a:solidFill>
                <a:latin typeface="Arial" pitchFamily="34" charset="0"/>
              </a:rPr>
              <a:t> Semakin mendekati angka 1 atau 100% semakin ditentukan 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>
                <a:solidFill>
                  <a:srgbClr val="00FFFF"/>
                </a:solidFill>
                <a:latin typeface="Arial" pitchFamily="34" charset="0"/>
              </a:rPr>
              <a:t>  faktor genetik.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0" y="50434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animBg="1"/>
      <p:bldP spid="10245" grpId="0" animBg="1"/>
      <p:bldP spid="10246" grpId="0"/>
      <p:bldP spid="10247" grpId="0" animBg="1"/>
      <p:bldP spid="10249" grpId="0"/>
      <p:bldP spid="102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Beberapa Nilai Heritabilitas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381000" y="1905000"/>
          <a:ext cx="8458200" cy="413512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Ternak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Sifat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Sapi Perah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 Susu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 – 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 – 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Lemak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 – 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Brnak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– 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Kambing Perah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Prod. Susu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0,3 – 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%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0,4 – 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% Lemak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0,4 – 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>
            <p:ph/>
          </p:nvPr>
        </p:nvGraphicFramePr>
        <p:xfrm>
          <a:off x="304800" y="533400"/>
          <a:ext cx="8686800" cy="6169344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Ternak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Sifat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1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Sapi Potong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Berat Lahir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0,35 – 0,45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Berat Sapih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 – 0,35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Berat Dewasa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 – 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Karkas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0,35 – 0,45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Beranak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– 0,15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Domba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Berat Lahir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0,1 – 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Berat Sapih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0,1 – 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Berat Dewasa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0,2 – 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Metode Penaksiran h</a:t>
            </a:r>
            <a:r>
              <a:rPr lang="en-US" sz="440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00FFFF"/>
                </a:solidFill>
              </a:rPr>
              <a:t>1.  Metode Regresi Anak-Tetua </a:t>
            </a:r>
            <a:br>
              <a:rPr lang="en-US" sz="3200">
                <a:solidFill>
                  <a:srgbClr val="00FFFF"/>
                </a:solidFill>
              </a:rPr>
            </a:br>
            <a:r>
              <a:rPr lang="en-US" sz="3200">
                <a:solidFill>
                  <a:srgbClr val="00FFFF"/>
                </a:solidFill>
              </a:rPr>
              <a:t>     (</a:t>
            </a:r>
            <a:r>
              <a:rPr lang="en-US" sz="3200" i="1">
                <a:solidFill>
                  <a:srgbClr val="00FFFF"/>
                </a:solidFill>
              </a:rPr>
              <a:t>Parent-Offspring Regression</a:t>
            </a:r>
            <a:r>
              <a:rPr lang="en-US" sz="3200">
                <a:solidFill>
                  <a:srgbClr val="00FFFF"/>
                </a:solidFill>
              </a:rPr>
              <a:t>)</a:t>
            </a:r>
            <a:endParaRPr lang="en-US" sz="3200" baseline="30000">
              <a:solidFill>
                <a:srgbClr val="00FFFF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3124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99FF33"/>
                </a:solidFill>
              </a:rPr>
              <a:t>2.  Korelasi Saudara Tiri Sebapak</a:t>
            </a:r>
            <a:br>
              <a:rPr lang="en-US" sz="3200">
                <a:solidFill>
                  <a:srgbClr val="99FF33"/>
                </a:solidFill>
              </a:rPr>
            </a:br>
            <a:r>
              <a:rPr lang="en-US" sz="3200">
                <a:solidFill>
                  <a:srgbClr val="99FF33"/>
                </a:solidFill>
              </a:rPr>
              <a:t>     (</a:t>
            </a:r>
            <a:r>
              <a:rPr lang="en-US" sz="3200" i="1">
                <a:solidFill>
                  <a:srgbClr val="99FF33"/>
                </a:solidFill>
              </a:rPr>
              <a:t>Paternal halfsib correlation</a:t>
            </a:r>
            <a:r>
              <a:rPr lang="en-US" sz="3200">
                <a:solidFill>
                  <a:srgbClr val="99FF33"/>
                </a:solidFill>
              </a:rPr>
              <a:t>) </a:t>
            </a:r>
            <a:endParaRPr lang="en-US" sz="3200" baseline="30000">
              <a:solidFill>
                <a:srgbClr val="99FF33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3400" y="449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hlink"/>
                </a:solidFill>
              </a:rPr>
              <a:t>3.  Analisis Saudara Kandung </a:t>
            </a:r>
            <a:br>
              <a:rPr lang="en-US" sz="3200">
                <a:solidFill>
                  <a:schemeClr val="hlink"/>
                </a:solidFill>
              </a:rPr>
            </a:br>
            <a:r>
              <a:rPr lang="en-US" sz="3200">
                <a:solidFill>
                  <a:schemeClr val="hlink"/>
                </a:solidFill>
              </a:rPr>
              <a:t>     (</a:t>
            </a:r>
            <a:r>
              <a:rPr lang="en-US" sz="3200" i="1">
                <a:solidFill>
                  <a:schemeClr val="hlink"/>
                </a:solidFill>
              </a:rPr>
              <a:t>Fullsib Analysis</a:t>
            </a:r>
            <a:r>
              <a:rPr lang="en-US" sz="3200">
                <a:solidFill>
                  <a:schemeClr val="hlink"/>
                </a:solidFill>
              </a:rPr>
              <a:t>)</a:t>
            </a:r>
            <a:endParaRPr lang="en-US" sz="3200" baseline="300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smtClean="0">
                <a:solidFill>
                  <a:schemeClr val="hlink"/>
                </a:solidFill>
              </a:rPr>
              <a:t>Regresi Tetua-Anak</a:t>
            </a:r>
            <a:br>
              <a:rPr lang="en-US" sz="4000" smtClean="0">
                <a:solidFill>
                  <a:schemeClr val="hlink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(</a:t>
            </a:r>
            <a:r>
              <a:rPr lang="en-US" sz="4000" i="1" smtClean="0">
                <a:solidFill>
                  <a:srgbClr val="FFFF00"/>
                </a:solidFill>
              </a:rPr>
              <a:t>Perent-Offspring Regression</a:t>
            </a:r>
            <a:r>
              <a:rPr lang="en-US" sz="4000" smtClean="0">
                <a:solidFill>
                  <a:srgbClr val="FFFF00"/>
                </a:solidFill>
              </a:rPr>
              <a:t>)</a:t>
            </a:r>
            <a:r>
              <a:rPr lang="en-US" sz="4000" smtClean="0">
                <a:solidFill>
                  <a:schemeClr val="hlink"/>
                </a:solidFill>
              </a:rPr>
              <a:t/>
            </a:r>
            <a:br>
              <a:rPr lang="en-US" sz="4000" smtClean="0">
                <a:solidFill>
                  <a:schemeClr val="hlink"/>
                </a:solidFill>
              </a:rPr>
            </a:br>
            <a:endParaRPr lang="en-US" sz="4000" smtClean="0">
              <a:solidFill>
                <a:schemeClr val="hlink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763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0" smtClean="0"/>
              <a:t>Data karakteristik tertentu dari anak diregresikan terhadap tetua.</a:t>
            </a:r>
          </a:p>
          <a:p>
            <a:pPr>
              <a:lnSpc>
                <a:spcPct val="80000"/>
              </a:lnSpc>
            </a:pPr>
            <a:r>
              <a:rPr lang="en-US" sz="2800" b="0" smtClean="0"/>
              <a:t>Metode yang banyak digunakan dan relatif sederhana.</a:t>
            </a:r>
          </a:p>
          <a:p>
            <a:pPr>
              <a:lnSpc>
                <a:spcPct val="80000"/>
              </a:lnSpc>
            </a:pPr>
            <a:r>
              <a:rPr lang="en-US" sz="2800" b="0" smtClean="0"/>
              <a:t>Ketelitian cukup tinggi.</a:t>
            </a:r>
          </a:p>
          <a:p>
            <a:pPr>
              <a:lnSpc>
                <a:spcPct val="80000"/>
              </a:lnSpc>
            </a:pPr>
            <a:r>
              <a:rPr lang="en-US" sz="2800" b="0" smtClean="0"/>
              <a:t>Secara teoritis anak memperoleh separoh gen dari kedua orang tuanya, oleh karena itu kovarian antara tetua dan anak diharapkan untuk memasukkan setengah dari ragam genetik aditif untuk suatu sifat. </a:t>
            </a:r>
          </a:p>
          <a:p>
            <a:pPr>
              <a:lnSpc>
                <a:spcPct val="80000"/>
              </a:lnSpc>
            </a:pPr>
            <a:r>
              <a:rPr lang="en-US" sz="2800" b="0" smtClean="0"/>
              <a:t>Apabila hubungan hanya terjadi pada satu dari kedua orang tuanya , maka regresi harus dikalikan dua untuk menghitung heritabilitas. </a:t>
            </a:r>
          </a:p>
          <a:p>
            <a:pPr>
              <a:lnSpc>
                <a:spcPct val="80000"/>
              </a:lnSpc>
            </a:pPr>
            <a:endParaRPr lang="en-US" sz="2800" b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508875" cy="3352800"/>
          </a:xfrm>
          <a:effectLst>
            <a:outerShdw dist="45791" dir="2021404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Data suatu karakteristik dikumpulkan dari ANAK dan Salah satu Orangtua.</a:t>
            </a:r>
          </a:p>
          <a:p>
            <a:pPr>
              <a:defRPr/>
            </a:pPr>
            <a:r>
              <a:rPr lang="en-US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Data anak sebagai variabel Y, dan data Orangtua sebagai variabel X.</a:t>
            </a:r>
          </a:p>
          <a:p>
            <a:pPr>
              <a:defRPr/>
            </a:pP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Mengikuti persamaan garis regresi linier :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743200" y="4343400"/>
            <a:ext cx="4343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 = a + bX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724400" y="5029200"/>
            <a:ext cx="0" cy="6858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600575" y="5653088"/>
            <a:ext cx="39624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Koefisien Regresi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1" grpId="0"/>
      <p:bldP spid="29702" grpId="0" animBg="1"/>
      <p:bldP spid="297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BAB </a:t>
            </a:r>
            <a:r>
              <a:rPr lang="pt-BR" b="1" dirty="0"/>
              <a:t>II</a:t>
            </a:r>
            <a:r>
              <a:rPr lang="fi-FI" b="1" dirty="0"/>
              <a:t>I. </a:t>
            </a:r>
            <a:r>
              <a:rPr lang="en-US" b="1" dirty="0" err="1"/>
              <a:t>Sifat</a:t>
            </a:r>
            <a:r>
              <a:rPr lang="en-US" b="1" dirty="0"/>
              <a:t> </a:t>
            </a:r>
            <a:r>
              <a:rPr lang="en-US" b="1" dirty="0" err="1"/>
              <a:t>Kualitatif</a:t>
            </a:r>
            <a:r>
              <a:rPr lang="en-US" b="1" dirty="0"/>
              <a:t> Dan </a:t>
            </a:r>
            <a:r>
              <a:rPr lang="en-US" b="1" dirty="0" err="1"/>
              <a:t>Kuantitatif</a:t>
            </a:r>
            <a:r>
              <a:rPr lang="en-US" b="1" dirty="0"/>
              <a:t> </a:t>
            </a:r>
            <a:r>
              <a:rPr lang="en-US" b="1" dirty="0" err="1"/>
              <a:t>Ternak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3886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Rumus h</a:t>
            </a:r>
            <a:r>
              <a:rPr lang="en-US" b="0" baseline="30000" smtClean="0">
                <a:effectLst/>
              </a:rPr>
              <a:t>2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158875" y="3109913"/>
          <a:ext cx="3473450" cy="1228725"/>
        </p:xfrm>
        <a:graphic>
          <a:graphicData uri="http://schemas.openxmlformats.org/presentationml/2006/ole">
            <p:oleObj spid="_x0000_s7170" name="Equation" r:id="rId3" imgW="1193760" imgH="482400" progId="Equation.3">
              <p:embed/>
            </p:oleObj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90600" y="1557338"/>
            <a:ext cx="3581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Tahoma" pitchFamily="34" charset="0"/>
              </a:rPr>
              <a:t>h</a:t>
            </a:r>
            <a:r>
              <a:rPr lang="en-US" sz="3600" baseline="30000">
                <a:solidFill>
                  <a:srgbClr val="FFFF00"/>
                </a:solidFill>
                <a:latin typeface="Tahoma" pitchFamily="34" charset="0"/>
              </a:rPr>
              <a:t>2</a:t>
            </a:r>
            <a:r>
              <a:rPr lang="en-US" sz="3600">
                <a:solidFill>
                  <a:srgbClr val="FFFF00"/>
                </a:solidFill>
                <a:latin typeface="Tahoma" pitchFamily="34" charset="0"/>
              </a:rPr>
              <a:t> = 2 x b</a:t>
            </a:r>
            <a:endParaRPr lang="en-US" sz="3600" baseline="-250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90600" y="2425700"/>
            <a:ext cx="5257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ahoma" pitchFamily="34" charset="0"/>
              </a:rPr>
              <a:t>b : Koefisien Regresi</a:t>
            </a:r>
          </a:p>
        </p:txBody>
      </p:sp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1181100" y="5051425"/>
          <a:ext cx="1446213" cy="1143000"/>
        </p:xfrm>
        <a:graphic>
          <a:graphicData uri="http://schemas.openxmlformats.org/presentationml/2006/ole">
            <p:oleObj spid="_x0000_s7171" name="Equation" r:id="rId4" imgW="634680" imgH="482400" progId="Equation.3">
              <p:embed/>
            </p:oleObj>
          </a:graphicData>
        </a:graphic>
      </p:graphicFrame>
      <p:sp>
        <p:nvSpPr>
          <p:cNvPr id="1033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5195888" y="4495800"/>
          <a:ext cx="3900487" cy="974725"/>
        </p:xfrm>
        <a:graphic>
          <a:graphicData uri="http://schemas.openxmlformats.org/presentationml/2006/ole">
            <p:oleObj spid="_x0000_s7172" name="Equation" r:id="rId5" imgW="1714500" imgH="431800" progId="Equation.3">
              <p:embed/>
            </p:oleObj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5224463" y="5703888"/>
          <a:ext cx="3448050" cy="946150"/>
        </p:xfrm>
        <a:graphic>
          <a:graphicData uri="http://schemas.openxmlformats.org/presentationml/2006/ole">
            <p:oleObj spid="_x0000_s7173" name="Equation" r:id="rId6" imgW="1562100" imgH="431800" progId="Equation.3">
              <p:embed/>
            </p:oleObj>
          </a:graphicData>
        </a:graphic>
      </p:graphicFrame>
      <p:sp>
        <p:nvSpPr>
          <p:cNvPr id="25618" name="Line 18"/>
          <p:cNvSpPr>
            <a:spLocks noChangeShapeType="1"/>
          </p:cNvSpPr>
          <p:nvPr/>
        </p:nvSpPr>
        <p:spPr bwMode="auto">
          <a:xfrm flipV="1">
            <a:off x="2819400" y="5051425"/>
            <a:ext cx="23622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2819400" y="5889625"/>
            <a:ext cx="2362200" cy="3048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724400" y="3657600"/>
            <a:ext cx="1066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4710113" y="3786188"/>
            <a:ext cx="1066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791200" y="3176588"/>
            <a:ext cx="21336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ahoma" pitchFamily="34" charset="0"/>
              </a:rPr>
              <a:t>Dari Tabel ANAKOVA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6" grpId="0"/>
      <p:bldP spid="25608" grpId="0"/>
      <p:bldP spid="25618" grpId="0" animBg="1"/>
      <p:bldP spid="25619" grpId="0" animBg="1"/>
      <p:bldP spid="25620" grpId="0" animBg="1"/>
      <p:bldP spid="25621" grpId="0" animBg="1"/>
      <p:bldP spid="256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Tabel Anakova</a:t>
            </a:r>
          </a:p>
        </p:txBody>
      </p:sp>
      <p:graphicFrame>
        <p:nvGraphicFramePr>
          <p:cNvPr id="34892" name="Group 7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686800" cy="3340608"/>
        </p:xfrm>
        <a:graphic>
          <a:graphicData uri="http://schemas.openxmlformats.org/drawingml/2006/table">
            <a:tbl>
              <a:tblPr/>
              <a:tblGrid>
                <a:gridCol w="2493963"/>
                <a:gridCol w="3144837"/>
                <a:gridCol w="3048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Sumber Keragaman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db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Komponen  Ragam Peragam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Antar Kelompok Tnk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Dalam Kelompok Tnk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257    22,16   7,34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556    33,38  0,53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0,06          0,0189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6" name="Text Box 24"/>
          <p:cNvSpPr txBox="1">
            <a:spLocks noChangeArrowheads="1"/>
          </p:cNvSpPr>
          <p:nvPr/>
        </p:nvSpPr>
        <p:spPr bwMode="auto">
          <a:xfrm>
            <a:off x="4181475" y="1900238"/>
            <a:ext cx="9144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Symbol" pitchFamily="18" charset="2"/>
                <a:sym typeface="Symbol" pitchFamily="18" charset="2"/>
              </a:rPr>
              <a:t></a:t>
            </a:r>
            <a:r>
              <a:rPr lang="en-US" sz="2800" b="1">
                <a:solidFill>
                  <a:srgbClr val="000066"/>
                </a:solidFill>
                <a:latin typeface="Tahoma" pitchFamily="34" charset="0"/>
                <a:sym typeface="Symbol" pitchFamily="18" charset="2"/>
              </a:rPr>
              <a:t>x</a:t>
            </a:r>
            <a:r>
              <a:rPr lang="en-US" sz="2800" b="1" baseline="30000">
                <a:solidFill>
                  <a:srgbClr val="000066"/>
                </a:solidFill>
                <a:latin typeface="Tahoma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2067" name="Text Box 25"/>
          <p:cNvSpPr txBox="1">
            <a:spLocks noChangeArrowheads="1"/>
          </p:cNvSpPr>
          <p:nvPr/>
        </p:nvSpPr>
        <p:spPr bwMode="auto">
          <a:xfrm>
            <a:off x="5334000" y="1866900"/>
            <a:ext cx="914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Symbol" pitchFamily="18" charset="2"/>
                <a:sym typeface="Symbol" pitchFamily="18" charset="2"/>
              </a:rPr>
              <a:t></a:t>
            </a:r>
            <a:r>
              <a:rPr lang="en-US" sz="2800" b="1">
                <a:solidFill>
                  <a:srgbClr val="000066"/>
                </a:solidFill>
                <a:latin typeface="Tahoma" pitchFamily="34" charset="0"/>
                <a:sym typeface="Symbol" pitchFamily="18" charset="2"/>
              </a:rPr>
              <a:t>xy</a:t>
            </a:r>
            <a:endParaRPr lang="en-US" sz="2800" b="1" baseline="30000">
              <a:solidFill>
                <a:srgbClr val="000066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068" name="Rectangle 6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4884" name="Object 68"/>
          <p:cNvGraphicFramePr>
            <a:graphicFrameLocks noChangeAspect="1"/>
          </p:cNvGraphicFramePr>
          <p:nvPr/>
        </p:nvGraphicFramePr>
        <p:xfrm>
          <a:off x="457200" y="5105400"/>
          <a:ext cx="1600200" cy="847725"/>
        </p:xfrm>
        <a:graphic>
          <a:graphicData uri="http://schemas.openxmlformats.org/presentationml/2006/ole">
            <p:oleObj spid="_x0000_s8194" name="Equation" r:id="rId3" imgW="812447" imgH="431613" progId="Equation.3">
              <p:embed/>
            </p:oleObj>
          </a:graphicData>
        </a:graphic>
      </p:graphicFrame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2209800" y="5257800"/>
            <a:ext cx="4572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 = 0,0189/0,06 = 0,315</a:t>
            </a:r>
          </a:p>
        </p:txBody>
      </p:sp>
      <p:sp>
        <p:nvSpPr>
          <p:cNvPr id="34890" name="Text Box 74"/>
          <p:cNvSpPr txBox="1">
            <a:spLocks noChangeArrowheads="1"/>
          </p:cNvSpPr>
          <p:nvPr/>
        </p:nvSpPr>
        <p:spPr bwMode="auto">
          <a:xfrm>
            <a:off x="2209800" y="6019800"/>
            <a:ext cx="4572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h</a:t>
            </a:r>
            <a:r>
              <a:rPr lang="en-US" baseline="30000">
                <a:latin typeface="Tahoma" pitchFamily="34" charset="0"/>
              </a:rPr>
              <a:t>2</a:t>
            </a:r>
            <a:r>
              <a:rPr lang="en-US">
                <a:latin typeface="Tahoma" pitchFamily="34" charset="0"/>
              </a:rPr>
              <a:t> = 2 x 0,315 = 0,63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86" grpId="0"/>
      <p:bldP spid="3489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Data X dan 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705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Misalnya : Terdapat 10 pejantan kambing PE.</a:t>
            </a:r>
          </a:p>
          <a:p>
            <a:pPr eaLnBrk="1" hangingPunct="1">
              <a:defRPr/>
            </a:pPr>
            <a:r>
              <a:rPr lang="en-US" sz="2800" smtClean="0"/>
              <a:t>Tiap pejantan mempunyai anak 1 ekor.</a:t>
            </a:r>
          </a:p>
          <a:p>
            <a:pPr eaLnBrk="1" hangingPunct="1">
              <a:defRPr/>
            </a:pPr>
            <a:r>
              <a:rPr lang="en-US" sz="2800" smtClean="0"/>
              <a:t>Data Berat Lahir Pejantan dan ANak ditimbang (kg)</a:t>
            </a:r>
          </a:p>
          <a:p>
            <a:pPr eaLnBrk="1" hangingPunct="1">
              <a:defRPr/>
            </a:pPr>
            <a:r>
              <a:rPr lang="en-US" sz="2800" smtClean="0"/>
              <a:t>Data BL Pejantan sebagai variabel X dan BL anak sebagai variabel Y.</a:t>
            </a:r>
          </a:p>
          <a:p>
            <a:pPr eaLnBrk="1" hangingPunct="1">
              <a:defRPr/>
            </a:pPr>
            <a:r>
              <a:rPr lang="en-US" sz="2800" smtClean="0"/>
              <a:t>Hasil penimbangan sbb.:</a:t>
            </a:r>
          </a:p>
        </p:txBody>
      </p:sp>
      <p:pic>
        <p:nvPicPr>
          <p:cNvPr id="27652" name="Picture 4" descr="CKM-D368-404-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86600" y="0"/>
            <a:ext cx="2057400" cy="3086100"/>
          </a:xfr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00"/>
                            </p:stCondLst>
                            <p:childTnLst>
                              <p:par>
                                <p:cTn id="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 BL Pejantan dan Anak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901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BL Pejantan (X)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BL Anak (Y)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4"/>
          <p:cNvGrpSpPr>
            <a:grpSpLocks/>
          </p:cNvGrpSpPr>
          <p:nvPr/>
        </p:nvGrpSpPr>
        <p:grpSpPr bwMode="auto">
          <a:xfrm>
            <a:off x="457200" y="6027738"/>
            <a:ext cx="8229600" cy="577850"/>
            <a:chOff x="288" y="3797"/>
            <a:chExt cx="5184" cy="364"/>
          </a:xfrm>
        </p:grpSpPr>
        <p:sp>
          <p:nvSpPr>
            <p:cNvPr id="29763" name="Rectangle 511"/>
            <p:cNvSpPr>
              <a:spLocks noChangeArrowheads="1"/>
            </p:cNvSpPr>
            <p:nvPr/>
          </p:nvSpPr>
          <p:spPr bwMode="auto">
            <a:xfrm>
              <a:off x="4435" y="3797"/>
              <a:ext cx="1037" cy="3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32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77.14</a:t>
              </a:r>
              <a:endParaRPr kumimoji="0" lang="en-US" sz="32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9764" name="Rectangle 510"/>
            <p:cNvSpPr>
              <a:spLocks noChangeArrowheads="1"/>
            </p:cNvSpPr>
            <p:nvPr/>
          </p:nvSpPr>
          <p:spPr bwMode="auto">
            <a:xfrm>
              <a:off x="3398" y="3797"/>
              <a:ext cx="1037" cy="3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32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64.35</a:t>
              </a:r>
              <a:endParaRPr kumimoji="0" lang="en-US" sz="32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9765" name="Rectangle 509"/>
            <p:cNvSpPr>
              <a:spLocks noChangeArrowheads="1"/>
            </p:cNvSpPr>
            <p:nvPr/>
          </p:nvSpPr>
          <p:spPr bwMode="auto">
            <a:xfrm>
              <a:off x="2362" y="3797"/>
              <a:ext cx="1036" cy="3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32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94.72</a:t>
              </a:r>
              <a:endParaRPr kumimoji="0" lang="en-US" sz="32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9766" name="Rectangle 508"/>
            <p:cNvSpPr>
              <a:spLocks noChangeArrowheads="1"/>
            </p:cNvSpPr>
            <p:nvPr/>
          </p:nvSpPr>
          <p:spPr bwMode="auto">
            <a:xfrm>
              <a:off x="1325" y="3797"/>
              <a:ext cx="1037" cy="3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32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25.1</a:t>
              </a:r>
              <a:endParaRPr kumimoji="0" lang="en-US" sz="32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9767" name="Rectangle 507"/>
            <p:cNvSpPr>
              <a:spLocks noChangeArrowheads="1"/>
            </p:cNvSpPr>
            <p:nvPr/>
          </p:nvSpPr>
          <p:spPr bwMode="auto">
            <a:xfrm>
              <a:off x="288" y="3797"/>
              <a:ext cx="1037" cy="3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32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30.6</a:t>
              </a:r>
              <a:endParaRPr kumimoji="0" lang="en-US" sz="32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29699" name="Rectangle 503"/>
          <p:cNvSpPr>
            <a:spLocks noChangeArrowheads="1"/>
          </p:cNvSpPr>
          <p:nvPr/>
        </p:nvSpPr>
        <p:spPr bwMode="auto">
          <a:xfrm>
            <a:off x="2103438" y="5510213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0" name="Rectangle 502"/>
          <p:cNvSpPr>
            <a:spLocks noChangeArrowheads="1"/>
          </p:cNvSpPr>
          <p:nvPr/>
        </p:nvSpPr>
        <p:spPr bwMode="auto">
          <a:xfrm>
            <a:off x="457200" y="5510213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3.4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1" name="Rectangle 498"/>
          <p:cNvSpPr>
            <a:spLocks noChangeArrowheads="1"/>
          </p:cNvSpPr>
          <p:nvPr/>
        </p:nvSpPr>
        <p:spPr bwMode="auto">
          <a:xfrm>
            <a:off x="2103438" y="4992688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2.7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2" name="Rectangle 497"/>
          <p:cNvSpPr>
            <a:spLocks noChangeArrowheads="1"/>
          </p:cNvSpPr>
          <p:nvPr/>
        </p:nvSpPr>
        <p:spPr bwMode="auto">
          <a:xfrm>
            <a:off x="457200" y="4992688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2.7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3" name="Rectangle 493"/>
          <p:cNvSpPr>
            <a:spLocks noChangeArrowheads="1"/>
          </p:cNvSpPr>
          <p:nvPr/>
        </p:nvSpPr>
        <p:spPr bwMode="auto">
          <a:xfrm>
            <a:off x="2103438" y="4475163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2.4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4" name="Rectangle 492"/>
          <p:cNvSpPr>
            <a:spLocks noChangeArrowheads="1"/>
          </p:cNvSpPr>
          <p:nvPr/>
        </p:nvSpPr>
        <p:spPr bwMode="auto">
          <a:xfrm>
            <a:off x="457200" y="4475163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3.1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5" name="Rectangle 488"/>
          <p:cNvSpPr>
            <a:spLocks noChangeArrowheads="1"/>
          </p:cNvSpPr>
          <p:nvPr/>
        </p:nvSpPr>
        <p:spPr bwMode="auto">
          <a:xfrm>
            <a:off x="2103438" y="3957638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2.9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6" name="Rectangle 487"/>
          <p:cNvSpPr>
            <a:spLocks noChangeArrowheads="1"/>
          </p:cNvSpPr>
          <p:nvPr/>
        </p:nvSpPr>
        <p:spPr bwMode="auto">
          <a:xfrm>
            <a:off x="457200" y="3957638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3.2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7" name="Rectangle 483"/>
          <p:cNvSpPr>
            <a:spLocks noChangeArrowheads="1"/>
          </p:cNvSpPr>
          <p:nvPr/>
        </p:nvSpPr>
        <p:spPr bwMode="auto">
          <a:xfrm>
            <a:off x="2103438" y="3440113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3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8" name="Rectangle 482"/>
          <p:cNvSpPr>
            <a:spLocks noChangeArrowheads="1"/>
          </p:cNvSpPr>
          <p:nvPr/>
        </p:nvSpPr>
        <p:spPr bwMode="auto">
          <a:xfrm>
            <a:off x="457200" y="3440113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3.4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09" name="Rectangle 478"/>
          <p:cNvSpPr>
            <a:spLocks noChangeArrowheads="1"/>
          </p:cNvSpPr>
          <p:nvPr/>
        </p:nvSpPr>
        <p:spPr bwMode="auto">
          <a:xfrm>
            <a:off x="2103438" y="2922588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2.3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10" name="Rectangle 477"/>
          <p:cNvSpPr>
            <a:spLocks noChangeArrowheads="1"/>
          </p:cNvSpPr>
          <p:nvPr/>
        </p:nvSpPr>
        <p:spPr bwMode="auto">
          <a:xfrm>
            <a:off x="457200" y="2922588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2.9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11" name="Rectangle 473"/>
          <p:cNvSpPr>
            <a:spLocks noChangeArrowheads="1"/>
          </p:cNvSpPr>
          <p:nvPr/>
        </p:nvSpPr>
        <p:spPr bwMode="auto">
          <a:xfrm>
            <a:off x="2103438" y="2405063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2.6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12" name="Rectangle 472"/>
          <p:cNvSpPr>
            <a:spLocks noChangeArrowheads="1"/>
          </p:cNvSpPr>
          <p:nvPr/>
        </p:nvSpPr>
        <p:spPr bwMode="auto">
          <a:xfrm>
            <a:off x="457200" y="2405063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2.5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13" name="Rectangle 468"/>
          <p:cNvSpPr>
            <a:spLocks noChangeArrowheads="1"/>
          </p:cNvSpPr>
          <p:nvPr/>
        </p:nvSpPr>
        <p:spPr bwMode="auto">
          <a:xfrm>
            <a:off x="2103438" y="1887538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14" name="Rectangle 467"/>
          <p:cNvSpPr>
            <a:spLocks noChangeArrowheads="1"/>
          </p:cNvSpPr>
          <p:nvPr/>
        </p:nvSpPr>
        <p:spPr bwMode="auto">
          <a:xfrm>
            <a:off x="457200" y="1887538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3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15" name="Rectangle 463"/>
          <p:cNvSpPr>
            <a:spLocks noChangeArrowheads="1"/>
          </p:cNvSpPr>
          <p:nvPr/>
        </p:nvSpPr>
        <p:spPr bwMode="auto">
          <a:xfrm>
            <a:off x="2103438" y="1370013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2.2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16" name="Rectangle 462"/>
          <p:cNvSpPr>
            <a:spLocks noChangeArrowheads="1"/>
          </p:cNvSpPr>
          <p:nvPr/>
        </p:nvSpPr>
        <p:spPr bwMode="auto">
          <a:xfrm>
            <a:off x="457200" y="1370013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2.8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17" name="Rectangle 458"/>
          <p:cNvSpPr>
            <a:spLocks noChangeArrowheads="1"/>
          </p:cNvSpPr>
          <p:nvPr/>
        </p:nvSpPr>
        <p:spPr bwMode="auto">
          <a:xfrm>
            <a:off x="2103438" y="852488"/>
            <a:ext cx="1646237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3</a:t>
            </a:r>
            <a:endParaRPr kumimoji="0" lang="en-US" sz="2800">
              <a:latin typeface="Arial" pitchFamily="34" charset="0"/>
            </a:endParaRPr>
          </a:p>
        </p:txBody>
      </p:sp>
      <p:sp>
        <p:nvSpPr>
          <p:cNvPr id="29718" name="Rectangle 457"/>
          <p:cNvSpPr>
            <a:spLocks noChangeArrowheads="1"/>
          </p:cNvSpPr>
          <p:nvPr/>
        </p:nvSpPr>
        <p:spPr bwMode="auto">
          <a:xfrm>
            <a:off x="457200" y="852488"/>
            <a:ext cx="1646238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2800">
                <a:latin typeface="Arial" pitchFamily="34" charset="0"/>
                <a:cs typeface="Arial" pitchFamily="34" charset="0"/>
              </a:rPr>
              <a:t>3.6</a:t>
            </a:r>
            <a:endParaRPr kumimoji="0" lang="en-US" sz="2800">
              <a:latin typeface="Arial" pitchFamily="34" charset="0"/>
            </a:endParaRPr>
          </a:p>
        </p:txBody>
      </p:sp>
      <p:grpSp>
        <p:nvGrpSpPr>
          <p:cNvPr id="3" name="Group 563"/>
          <p:cNvGrpSpPr>
            <a:grpSpLocks/>
          </p:cNvGrpSpPr>
          <p:nvPr/>
        </p:nvGrpSpPr>
        <p:grpSpPr bwMode="auto">
          <a:xfrm>
            <a:off x="7040563" y="274638"/>
            <a:ext cx="1646237" cy="5753100"/>
            <a:chOff x="4435" y="173"/>
            <a:chExt cx="1037" cy="3624"/>
          </a:xfrm>
        </p:grpSpPr>
        <p:sp>
          <p:nvSpPr>
            <p:cNvPr id="29752" name="Rectangle 506"/>
            <p:cNvSpPr>
              <a:spLocks noChangeArrowheads="1"/>
            </p:cNvSpPr>
            <p:nvPr/>
          </p:nvSpPr>
          <p:spPr bwMode="auto">
            <a:xfrm>
              <a:off x="4435" y="3471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6.8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53" name="Rectangle 501"/>
            <p:cNvSpPr>
              <a:spLocks noChangeArrowheads="1"/>
            </p:cNvSpPr>
            <p:nvPr/>
          </p:nvSpPr>
          <p:spPr bwMode="auto">
            <a:xfrm>
              <a:off x="4435" y="3145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7.29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54" name="Rectangle 496"/>
            <p:cNvSpPr>
              <a:spLocks noChangeArrowheads="1"/>
            </p:cNvSpPr>
            <p:nvPr/>
          </p:nvSpPr>
          <p:spPr bwMode="auto">
            <a:xfrm>
              <a:off x="4435" y="2819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7.44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55" name="Rectangle 491"/>
            <p:cNvSpPr>
              <a:spLocks noChangeArrowheads="1"/>
            </p:cNvSpPr>
            <p:nvPr/>
          </p:nvSpPr>
          <p:spPr bwMode="auto">
            <a:xfrm>
              <a:off x="4435" y="2493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9.28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56" name="Rectangle 486"/>
            <p:cNvSpPr>
              <a:spLocks noChangeArrowheads="1"/>
            </p:cNvSpPr>
            <p:nvPr/>
          </p:nvSpPr>
          <p:spPr bwMode="auto">
            <a:xfrm>
              <a:off x="4435" y="2167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10.2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57" name="Rectangle 481"/>
            <p:cNvSpPr>
              <a:spLocks noChangeArrowheads="1"/>
            </p:cNvSpPr>
            <p:nvPr/>
          </p:nvSpPr>
          <p:spPr bwMode="auto">
            <a:xfrm>
              <a:off x="4435" y="1841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6.67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58" name="Rectangle 476"/>
            <p:cNvSpPr>
              <a:spLocks noChangeArrowheads="1"/>
            </p:cNvSpPr>
            <p:nvPr/>
          </p:nvSpPr>
          <p:spPr bwMode="auto">
            <a:xfrm>
              <a:off x="4435" y="1515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6.5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59" name="Rectangle 471"/>
            <p:cNvSpPr>
              <a:spLocks noChangeArrowheads="1"/>
            </p:cNvSpPr>
            <p:nvPr/>
          </p:nvSpPr>
          <p:spPr bwMode="auto">
            <a:xfrm>
              <a:off x="4435" y="1189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60" name="Rectangle 466"/>
            <p:cNvSpPr>
              <a:spLocks noChangeArrowheads="1"/>
            </p:cNvSpPr>
            <p:nvPr/>
          </p:nvSpPr>
          <p:spPr bwMode="auto">
            <a:xfrm>
              <a:off x="4435" y="863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6.16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61" name="Rectangle 461"/>
            <p:cNvSpPr>
              <a:spLocks noChangeArrowheads="1"/>
            </p:cNvSpPr>
            <p:nvPr/>
          </p:nvSpPr>
          <p:spPr bwMode="auto">
            <a:xfrm>
              <a:off x="4435" y="537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10.8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62" name="Rectangle 456"/>
            <p:cNvSpPr>
              <a:spLocks noChangeArrowheads="1"/>
            </p:cNvSpPr>
            <p:nvPr/>
          </p:nvSpPr>
          <p:spPr bwMode="auto">
            <a:xfrm>
              <a:off x="4435" y="173"/>
              <a:ext cx="1037" cy="3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32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XY</a:t>
              </a:r>
              <a:endParaRPr kumimoji="0" lang="en-US" sz="32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562"/>
          <p:cNvGrpSpPr>
            <a:grpSpLocks/>
          </p:cNvGrpSpPr>
          <p:nvPr/>
        </p:nvGrpSpPr>
        <p:grpSpPr bwMode="auto">
          <a:xfrm>
            <a:off x="5394325" y="274638"/>
            <a:ext cx="1646238" cy="5753100"/>
            <a:chOff x="3398" y="173"/>
            <a:chExt cx="1037" cy="3624"/>
          </a:xfrm>
        </p:grpSpPr>
        <p:sp>
          <p:nvSpPr>
            <p:cNvPr id="29741" name="Rectangle 505"/>
            <p:cNvSpPr>
              <a:spLocks noChangeArrowheads="1"/>
            </p:cNvSpPr>
            <p:nvPr/>
          </p:nvSpPr>
          <p:spPr bwMode="auto">
            <a:xfrm>
              <a:off x="3398" y="3471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42" name="Rectangle 500"/>
            <p:cNvSpPr>
              <a:spLocks noChangeArrowheads="1"/>
            </p:cNvSpPr>
            <p:nvPr/>
          </p:nvSpPr>
          <p:spPr bwMode="auto">
            <a:xfrm>
              <a:off x="3398" y="3145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7.29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43" name="Rectangle 495"/>
            <p:cNvSpPr>
              <a:spLocks noChangeArrowheads="1"/>
            </p:cNvSpPr>
            <p:nvPr/>
          </p:nvSpPr>
          <p:spPr bwMode="auto">
            <a:xfrm>
              <a:off x="3398" y="2819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5.76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44" name="Rectangle 490"/>
            <p:cNvSpPr>
              <a:spLocks noChangeArrowheads="1"/>
            </p:cNvSpPr>
            <p:nvPr/>
          </p:nvSpPr>
          <p:spPr bwMode="auto">
            <a:xfrm>
              <a:off x="3398" y="2493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8.41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45" name="Rectangle 485"/>
            <p:cNvSpPr>
              <a:spLocks noChangeArrowheads="1"/>
            </p:cNvSpPr>
            <p:nvPr/>
          </p:nvSpPr>
          <p:spPr bwMode="auto">
            <a:xfrm>
              <a:off x="3398" y="2167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9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46" name="Rectangle 480"/>
            <p:cNvSpPr>
              <a:spLocks noChangeArrowheads="1"/>
            </p:cNvSpPr>
            <p:nvPr/>
          </p:nvSpPr>
          <p:spPr bwMode="auto">
            <a:xfrm>
              <a:off x="3398" y="1841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5.29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47" name="Rectangle 475"/>
            <p:cNvSpPr>
              <a:spLocks noChangeArrowheads="1"/>
            </p:cNvSpPr>
            <p:nvPr/>
          </p:nvSpPr>
          <p:spPr bwMode="auto">
            <a:xfrm>
              <a:off x="3398" y="1515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6.76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48" name="Rectangle 470"/>
            <p:cNvSpPr>
              <a:spLocks noChangeArrowheads="1"/>
            </p:cNvSpPr>
            <p:nvPr/>
          </p:nvSpPr>
          <p:spPr bwMode="auto">
            <a:xfrm>
              <a:off x="3398" y="1189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49" name="Rectangle 465"/>
            <p:cNvSpPr>
              <a:spLocks noChangeArrowheads="1"/>
            </p:cNvSpPr>
            <p:nvPr/>
          </p:nvSpPr>
          <p:spPr bwMode="auto">
            <a:xfrm>
              <a:off x="3398" y="863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4.84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50" name="Rectangle 460"/>
            <p:cNvSpPr>
              <a:spLocks noChangeArrowheads="1"/>
            </p:cNvSpPr>
            <p:nvPr/>
          </p:nvSpPr>
          <p:spPr bwMode="auto">
            <a:xfrm>
              <a:off x="3398" y="537"/>
              <a:ext cx="1037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9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51" name="Rectangle 455"/>
            <p:cNvSpPr>
              <a:spLocks noChangeArrowheads="1"/>
            </p:cNvSpPr>
            <p:nvPr/>
          </p:nvSpPr>
          <p:spPr bwMode="auto">
            <a:xfrm>
              <a:off x="3398" y="173"/>
              <a:ext cx="1037" cy="3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32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kumimoji="0" lang="en-US" sz="3200" baseline="30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3200" baseline="300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561"/>
          <p:cNvGrpSpPr>
            <a:grpSpLocks/>
          </p:cNvGrpSpPr>
          <p:nvPr/>
        </p:nvGrpSpPr>
        <p:grpSpPr bwMode="auto">
          <a:xfrm>
            <a:off x="3749675" y="274638"/>
            <a:ext cx="1644650" cy="5753100"/>
            <a:chOff x="2362" y="173"/>
            <a:chExt cx="1036" cy="3624"/>
          </a:xfrm>
        </p:grpSpPr>
        <p:sp>
          <p:nvSpPr>
            <p:cNvPr id="29730" name="Rectangle 504"/>
            <p:cNvSpPr>
              <a:spLocks noChangeArrowheads="1"/>
            </p:cNvSpPr>
            <p:nvPr/>
          </p:nvSpPr>
          <p:spPr bwMode="auto">
            <a:xfrm>
              <a:off x="2362" y="3471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11.56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31" name="Rectangle 499"/>
            <p:cNvSpPr>
              <a:spLocks noChangeArrowheads="1"/>
            </p:cNvSpPr>
            <p:nvPr/>
          </p:nvSpPr>
          <p:spPr bwMode="auto">
            <a:xfrm>
              <a:off x="2362" y="3145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7.29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32" name="Rectangle 494"/>
            <p:cNvSpPr>
              <a:spLocks noChangeArrowheads="1"/>
            </p:cNvSpPr>
            <p:nvPr/>
          </p:nvSpPr>
          <p:spPr bwMode="auto">
            <a:xfrm>
              <a:off x="2362" y="2819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9.61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33" name="Rectangle 489"/>
            <p:cNvSpPr>
              <a:spLocks noChangeArrowheads="1"/>
            </p:cNvSpPr>
            <p:nvPr/>
          </p:nvSpPr>
          <p:spPr bwMode="auto">
            <a:xfrm>
              <a:off x="2362" y="2493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10.24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34" name="Rectangle 484"/>
            <p:cNvSpPr>
              <a:spLocks noChangeArrowheads="1"/>
            </p:cNvSpPr>
            <p:nvPr/>
          </p:nvSpPr>
          <p:spPr bwMode="auto">
            <a:xfrm>
              <a:off x="2362" y="2167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11.56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35" name="Rectangle 479"/>
            <p:cNvSpPr>
              <a:spLocks noChangeArrowheads="1"/>
            </p:cNvSpPr>
            <p:nvPr/>
          </p:nvSpPr>
          <p:spPr bwMode="auto">
            <a:xfrm>
              <a:off x="2362" y="1841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8.41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36" name="Rectangle 474"/>
            <p:cNvSpPr>
              <a:spLocks noChangeArrowheads="1"/>
            </p:cNvSpPr>
            <p:nvPr/>
          </p:nvSpPr>
          <p:spPr bwMode="auto">
            <a:xfrm>
              <a:off x="2362" y="1515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6.25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37" name="Rectangle 469"/>
            <p:cNvSpPr>
              <a:spLocks noChangeArrowheads="1"/>
            </p:cNvSpPr>
            <p:nvPr/>
          </p:nvSpPr>
          <p:spPr bwMode="auto">
            <a:xfrm>
              <a:off x="2362" y="1189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9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38" name="Rectangle 464"/>
            <p:cNvSpPr>
              <a:spLocks noChangeArrowheads="1"/>
            </p:cNvSpPr>
            <p:nvPr/>
          </p:nvSpPr>
          <p:spPr bwMode="auto">
            <a:xfrm>
              <a:off x="2362" y="863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7.84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39" name="Rectangle 459"/>
            <p:cNvSpPr>
              <a:spLocks noChangeArrowheads="1"/>
            </p:cNvSpPr>
            <p:nvPr/>
          </p:nvSpPr>
          <p:spPr bwMode="auto">
            <a:xfrm>
              <a:off x="2362" y="537"/>
              <a:ext cx="103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2800">
                  <a:latin typeface="Arial" pitchFamily="34" charset="0"/>
                  <a:cs typeface="Arial" pitchFamily="34" charset="0"/>
                </a:rPr>
                <a:t>12.96</a:t>
              </a:r>
              <a:endParaRPr kumimoji="0" lang="en-US" sz="2800">
                <a:latin typeface="Arial" pitchFamily="34" charset="0"/>
              </a:endParaRPr>
            </a:p>
          </p:txBody>
        </p:sp>
        <p:sp>
          <p:nvSpPr>
            <p:cNvPr id="29740" name="Rectangle 454"/>
            <p:cNvSpPr>
              <a:spLocks noChangeArrowheads="1"/>
            </p:cNvSpPr>
            <p:nvPr/>
          </p:nvSpPr>
          <p:spPr bwMode="auto">
            <a:xfrm>
              <a:off x="2362" y="173"/>
              <a:ext cx="1036" cy="3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b"/>
            <a:lstStyle/>
            <a:p>
              <a:pPr algn="ctr" eaLnBrk="1" fontAlgn="b" hangingPunct="1"/>
              <a:r>
                <a:rPr kumimoji="0" lang="en-US" sz="32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kumimoji="0" lang="en-US" sz="3200" baseline="30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3200" baseline="300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29722" name="Rectangle 453"/>
          <p:cNvSpPr>
            <a:spLocks noChangeArrowheads="1"/>
          </p:cNvSpPr>
          <p:nvPr/>
        </p:nvSpPr>
        <p:spPr bwMode="auto">
          <a:xfrm>
            <a:off x="2103438" y="274638"/>
            <a:ext cx="1646237" cy="57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</a:t>
            </a:r>
            <a:endParaRPr kumimoji="0" lang="en-US" sz="32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723" name="Rectangle 452"/>
          <p:cNvSpPr>
            <a:spLocks noChangeArrowheads="1"/>
          </p:cNvSpPr>
          <p:nvPr/>
        </p:nvSpPr>
        <p:spPr bwMode="auto">
          <a:xfrm>
            <a:off x="457200" y="274638"/>
            <a:ext cx="1646238" cy="57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 eaLnBrk="1" fontAlgn="b" hangingPunct="1"/>
            <a:r>
              <a:rPr kumimoji="0"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</a:t>
            </a:r>
            <a:endParaRPr kumimoji="0" lang="en-US" sz="32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724" name="Line 512"/>
          <p:cNvSpPr>
            <a:spLocks noChangeShapeType="1"/>
          </p:cNvSpPr>
          <p:nvPr/>
        </p:nvSpPr>
        <p:spPr bwMode="auto">
          <a:xfrm>
            <a:off x="457200" y="274638"/>
            <a:ext cx="822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9725" name="Line 513"/>
          <p:cNvSpPr>
            <a:spLocks noChangeShapeType="1"/>
          </p:cNvSpPr>
          <p:nvPr/>
        </p:nvSpPr>
        <p:spPr bwMode="auto">
          <a:xfrm>
            <a:off x="457200" y="6605588"/>
            <a:ext cx="822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9726" name="Line 514"/>
          <p:cNvSpPr>
            <a:spLocks noChangeShapeType="1"/>
          </p:cNvSpPr>
          <p:nvPr/>
        </p:nvSpPr>
        <p:spPr bwMode="auto">
          <a:xfrm>
            <a:off x="457200" y="274638"/>
            <a:ext cx="0" cy="633095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9727" name="Line 515"/>
          <p:cNvSpPr>
            <a:spLocks noChangeShapeType="1"/>
          </p:cNvSpPr>
          <p:nvPr/>
        </p:nvSpPr>
        <p:spPr bwMode="auto">
          <a:xfrm>
            <a:off x="8686800" y="274638"/>
            <a:ext cx="0" cy="633095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9728" name="Line 528"/>
          <p:cNvSpPr>
            <a:spLocks noChangeShapeType="1"/>
          </p:cNvSpPr>
          <p:nvPr/>
        </p:nvSpPr>
        <p:spPr bwMode="auto">
          <a:xfrm>
            <a:off x="457200" y="852488"/>
            <a:ext cx="822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9729" name="Line 540"/>
          <p:cNvSpPr>
            <a:spLocks noChangeShapeType="1"/>
          </p:cNvSpPr>
          <p:nvPr/>
        </p:nvSpPr>
        <p:spPr bwMode="auto">
          <a:xfrm>
            <a:off x="457200" y="6027738"/>
            <a:ext cx="822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7" name="Object 35"/>
          <p:cNvGraphicFramePr>
            <a:graphicFrameLocks noChangeAspect="1"/>
          </p:cNvGraphicFramePr>
          <p:nvPr/>
        </p:nvGraphicFramePr>
        <p:xfrm>
          <a:off x="381000" y="838200"/>
          <a:ext cx="3900488" cy="974725"/>
        </p:xfrm>
        <a:graphic>
          <a:graphicData uri="http://schemas.openxmlformats.org/presentationml/2006/ole">
            <p:oleObj spid="_x0000_s9218" name="Equation" r:id="rId3" imgW="1714500" imgH="431800" progId="Equation.3">
              <p:embed/>
            </p:oleObj>
          </a:graphicData>
        </a:graphic>
      </p:graphicFrame>
      <p:graphicFrame>
        <p:nvGraphicFramePr>
          <p:cNvPr id="54308" name="Object 36"/>
          <p:cNvGraphicFramePr>
            <a:graphicFrameLocks noChangeAspect="1"/>
          </p:cNvGraphicFramePr>
          <p:nvPr/>
        </p:nvGraphicFramePr>
        <p:xfrm>
          <a:off x="457200" y="3810000"/>
          <a:ext cx="3448050" cy="946150"/>
        </p:xfrm>
        <a:graphic>
          <a:graphicData uri="http://schemas.openxmlformats.org/presentationml/2006/ole">
            <p:oleObj spid="_x0000_s9219" name="Equation" r:id="rId4" imgW="1562100" imgH="431800" progId="Equation.3">
              <p:embed/>
            </p:oleObj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57200" y="1905000"/>
            <a:ext cx="4724400" cy="1143000"/>
            <a:chOff x="288" y="1200"/>
            <a:chExt cx="2976" cy="720"/>
          </a:xfrm>
        </p:grpSpPr>
        <p:sp>
          <p:nvSpPr>
            <p:cNvPr id="3093" name="Text Box 38"/>
            <p:cNvSpPr txBox="1">
              <a:spLocks noChangeArrowheads="1"/>
            </p:cNvSpPr>
            <p:nvPr/>
          </p:nvSpPr>
          <p:spPr bwMode="auto">
            <a:xfrm>
              <a:off x="288" y="1392"/>
              <a:ext cx="1872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ahoma" pitchFamily="34" charset="0"/>
                </a:rPr>
                <a:t>        = 77,14 -</a:t>
              </a:r>
            </a:p>
          </p:txBody>
        </p:sp>
        <p:sp>
          <p:nvSpPr>
            <p:cNvPr id="3094" name="Text Box 39"/>
            <p:cNvSpPr txBox="1">
              <a:spLocks noChangeArrowheads="1"/>
            </p:cNvSpPr>
            <p:nvPr/>
          </p:nvSpPr>
          <p:spPr bwMode="auto">
            <a:xfrm>
              <a:off x="1920" y="1200"/>
              <a:ext cx="134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ahoma" pitchFamily="34" charset="0"/>
                </a:rPr>
                <a:t>30.6 x 25.1</a:t>
              </a:r>
            </a:p>
          </p:txBody>
        </p:sp>
        <p:sp>
          <p:nvSpPr>
            <p:cNvPr id="3095" name="Line 40"/>
            <p:cNvSpPr>
              <a:spLocks noChangeShapeType="1"/>
            </p:cNvSpPr>
            <p:nvPr/>
          </p:nvSpPr>
          <p:spPr bwMode="auto">
            <a:xfrm>
              <a:off x="1968" y="1584"/>
              <a:ext cx="110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Text Box 41"/>
            <p:cNvSpPr txBox="1">
              <a:spLocks noChangeArrowheads="1"/>
            </p:cNvSpPr>
            <p:nvPr/>
          </p:nvSpPr>
          <p:spPr bwMode="auto">
            <a:xfrm>
              <a:off x="1920" y="1593"/>
              <a:ext cx="134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ahoma" pitchFamily="34" charset="0"/>
                </a:rPr>
                <a:t>10</a:t>
              </a:r>
            </a:p>
          </p:txBody>
        </p:sp>
      </p:grp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457200" y="2909888"/>
            <a:ext cx="29718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        = 0.334</a:t>
            </a: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04800" y="4953000"/>
            <a:ext cx="4724400" cy="1143000"/>
            <a:chOff x="192" y="3120"/>
            <a:chExt cx="2976" cy="720"/>
          </a:xfrm>
        </p:grpSpPr>
        <p:sp>
          <p:nvSpPr>
            <p:cNvPr id="3089" name="Text Box 44"/>
            <p:cNvSpPr txBox="1">
              <a:spLocks noChangeArrowheads="1"/>
            </p:cNvSpPr>
            <p:nvPr/>
          </p:nvSpPr>
          <p:spPr bwMode="auto">
            <a:xfrm>
              <a:off x="192" y="3312"/>
              <a:ext cx="1872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ahoma" pitchFamily="34" charset="0"/>
                </a:rPr>
                <a:t>        = 94.72 -</a:t>
              </a:r>
            </a:p>
          </p:txBody>
        </p:sp>
        <p:sp>
          <p:nvSpPr>
            <p:cNvPr id="3090" name="Text Box 45"/>
            <p:cNvSpPr txBox="1">
              <a:spLocks noChangeArrowheads="1"/>
            </p:cNvSpPr>
            <p:nvPr/>
          </p:nvSpPr>
          <p:spPr bwMode="auto">
            <a:xfrm>
              <a:off x="1824" y="3120"/>
              <a:ext cx="134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ahoma" pitchFamily="34" charset="0"/>
                </a:rPr>
                <a:t>(30.6)</a:t>
              </a:r>
              <a:r>
                <a:rPr lang="en-US" sz="2800" baseline="30000">
                  <a:latin typeface="Tahoma" pitchFamily="34" charset="0"/>
                </a:rPr>
                <a:t>2</a:t>
              </a:r>
            </a:p>
          </p:txBody>
        </p:sp>
        <p:sp>
          <p:nvSpPr>
            <p:cNvPr id="3091" name="Line 46"/>
            <p:cNvSpPr>
              <a:spLocks noChangeShapeType="1"/>
            </p:cNvSpPr>
            <p:nvPr/>
          </p:nvSpPr>
          <p:spPr bwMode="auto">
            <a:xfrm>
              <a:off x="1872" y="3504"/>
              <a:ext cx="110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Text Box 47"/>
            <p:cNvSpPr txBox="1">
              <a:spLocks noChangeArrowheads="1"/>
            </p:cNvSpPr>
            <p:nvPr/>
          </p:nvSpPr>
          <p:spPr bwMode="auto">
            <a:xfrm>
              <a:off x="1824" y="3513"/>
              <a:ext cx="134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ahoma" pitchFamily="34" charset="0"/>
                </a:rPr>
                <a:t>10</a:t>
              </a:r>
            </a:p>
          </p:txBody>
        </p:sp>
      </p:grp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304800" y="5957888"/>
            <a:ext cx="29718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        = 1.084</a:t>
            </a: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943600" y="1981200"/>
            <a:ext cx="2971800" cy="1203325"/>
            <a:chOff x="3744" y="1383"/>
            <a:chExt cx="1872" cy="758"/>
          </a:xfrm>
        </p:grpSpPr>
        <p:sp>
          <p:nvSpPr>
            <p:cNvPr id="3085" name="Text Box 50"/>
            <p:cNvSpPr txBox="1">
              <a:spLocks noChangeArrowheads="1"/>
            </p:cNvSpPr>
            <p:nvPr/>
          </p:nvSpPr>
          <p:spPr bwMode="auto">
            <a:xfrm>
              <a:off x="3744" y="1536"/>
              <a:ext cx="720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Tahoma" pitchFamily="34" charset="0"/>
                </a:rPr>
                <a:t>b = </a:t>
              </a:r>
            </a:p>
          </p:txBody>
        </p:sp>
        <p:sp>
          <p:nvSpPr>
            <p:cNvPr id="3086" name="Text Box 51"/>
            <p:cNvSpPr txBox="1">
              <a:spLocks noChangeArrowheads="1"/>
            </p:cNvSpPr>
            <p:nvPr/>
          </p:nvSpPr>
          <p:spPr bwMode="auto">
            <a:xfrm>
              <a:off x="4272" y="1383"/>
              <a:ext cx="1344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Tahoma" pitchFamily="34" charset="0"/>
                </a:rPr>
                <a:t>0.334</a:t>
              </a:r>
              <a:endParaRPr lang="en-US" sz="3200" baseline="30000">
                <a:latin typeface="Tahoma" pitchFamily="34" charset="0"/>
              </a:endParaRPr>
            </a:p>
          </p:txBody>
        </p:sp>
        <p:sp>
          <p:nvSpPr>
            <p:cNvPr id="3087" name="Line 52"/>
            <p:cNvSpPr>
              <a:spLocks noChangeShapeType="1"/>
            </p:cNvSpPr>
            <p:nvPr/>
          </p:nvSpPr>
          <p:spPr bwMode="auto">
            <a:xfrm>
              <a:off x="4320" y="1767"/>
              <a:ext cx="110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88" name="Text Box 53"/>
            <p:cNvSpPr txBox="1">
              <a:spLocks noChangeArrowheads="1"/>
            </p:cNvSpPr>
            <p:nvPr/>
          </p:nvSpPr>
          <p:spPr bwMode="auto">
            <a:xfrm>
              <a:off x="4272" y="1776"/>
              <a:ext cx="1344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Tahoma" pitchFamily="34" charset="0"/>
                </a:rPr>
                <a:t>1.084</a:t>
              </a:r>
            </a:p>
          </p:txBody>
        </p:sp>
      </p:grpSp>
      <p:sp>
        <p:nvSpPr>
          <p:cNvPr id="54326" name="Text Box 54"/>
          <p:cNvSpPr txBox="1">
            <a:spLocks noChangeArrowheads="1"/>
          </p:cNvSpPr>
          <p:nvPr/>
        </p:nvSpPr>
        <p:spPr bwMode="auto">
          <a:xfrm>
            <a:off x="5962650" y="3382963"/>
            <a:ext cx="257175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Tahoma" pitchFamily="34" charset="0"/>
              </a:rPr>
              <a:t>   =  0.308</a:t>
            </a:r>
          </a:p>
        </p:txBody>
      </p:sp>
      <p:sp>
        <p:nvSpPr>
          <p:cNvPr id="54327" name="Text Box 55"/>
          <p:cNvSpPr txBox="1">
            <a:spLocks noChangeArrowheads="1"/>
          </p:cNvSpPr>
          <p:nvPr/>
        </p:nvSpPr>
        <p:spPr bwMode="auto">
          <a:xfrm>
            <a:off x="5562600" y="4525963"/>
            <a:ext cx="3429000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66FFFF"/>
                </a:solidFill>
                <a:latin typeface="Tahoma" pitchFamily="34" charset="0"/>
              </a:rPr>
              <a:t>h</a:t>
            </a:r>
            <a:r>
              <a:rPr lang="en-US" sz="4000" baseline="30000">
                <a:solidFill>
                  <a:srgbClr val="66FFFF"/>
                </a:solidFill>
                <a:latin typeface="Tahoma" pitchFamily="34" charset="0"/>
              </a:rPr>
              <a:t>2</a:t>
            </a:r>
            <a:r>
              <a:rPr lang="en-US" sz="4000">
                <a:solidFill>
                  <a:srgbClr val="66FFFF"/>
                </a:solidFill>
                <a:latin typeface="Tahoma" pitchFamily="34" charset="0"/>
              </a:rPr>
              <a:t> = 2x0,308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66FFFF"/>
                </a:solidFill>
                <a:latin typeface="Tahoma" pitchFamily="34" charset="0"/>
              </a:rPr>
              <a:t>    = 0.616</a:t>
            </a:r>
          </a:p>
        </p:txBody>
      </p:sp>
      <p:sp>
        <p:nvSpPr>
          <p:cNvPr id="54329" name="Line 57"/>
          <p:cNvSpPr>
            <a:spLocks noChangeShapeType="1"/>
          </p:cNvSpPr>
          <p:nvPr/>
        </p:nvSpPr>
        <p:spPr bwMode="auto">
          <a:xfrm>
            <a:off x="5334000" y="914400"/>
            <a:ext cx="0" cy="55626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333" name="Text Box 61"/>
          <p:cNvSpPr txBox="1">
            <a:spLocks noChangeArrowheads="1"/>
          </p:cNvSpPr>
          <p:nvPr/>
        </p:nvSpPr>
        <p:spPr bwMode="auto">
          <a:xfrm>
            <a:off x="5562600" y="6080125"/>
            <a:ext cx="3048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66FFFF"/>
                </a:solidFill>
                <a:latin typeface="Tahoma" pitchFamily="34" charset="0"/>
              </a:rPr>
              <a:t>    = 61.6%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5" grpId="0"/>
      <p:bldP spid="54320" grpId="0"/>
      <p:bldP spid="54326" grpId="0"/>
      <p:bldP spid="54327" grpId="0"/>
      <p:bldP spid="543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Soal Latihan di Rumah: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67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Percobaan dilakukan dengan menimbang Berat Sapih (BS) DEG.</a:t>
            </a:r>
          </a:p>
          <a:p>
            <a:pPr eaLnBrk="1" hangingPunct="1">
              <a:defRPr/>
            </a:pPr>
            <a:r>
              <a:rPr lang="en-US" sz="2800" smtClean="0"/>
              <a:t>BS ditimbang pada pejantan dan anaknya.</a:t>
            </a:r>
          </a:p>
          <a:p>
            <a:pPr eaLnBrk="1" hangingPunct="1">
              <a:defRPr/>
            </a:pPr>
            <a:r>
              <a:rPr lang="en-US" sz="2800" smtClean="0"/>
              <a:t>Data BS anak sudah dikoreksikan ke arah BS 100 hari.</a:t>
            </a:r>
          </a:p>
          <a:p>
            <a:pPr eaLnBrk="1" hangingPunct="1">
              <a:defRPr/>
            </a:pPr>
            <a:r>
              <a:rPr lang="en-US" sz="2800" smtClean="0"/>
              <a:t>Hitung koefisien pewarisan dan artikan.</a:t>
            </a:r>
          </a:p>
          <a:p>
            <a:pPr eaLnBrk="1" hangingPunct="1">
              <a:defRPr/>
            </a:pPr>
            <a:r>
              <a:rPr lang="en-US" sz="2800" smtClean="0"/>
              <a:t>Data penimbangan BS (kg) sbb.:</a:t>
            </a:r>
          </a:p>
        </p:txBody>
      </p:sp>
      <p:pic>
        <p:nvPicPr>
          <p:cNvPr id="30724" name="Picture 4" descr="Janines%20Tup%20%20Lamb%202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5100" y="4886325"/>
            <a:ext cx="2628900" cy="1971675"/>
          </a:xfr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5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35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23" name="Group 179"/>
          <p:cNvGraphicFramePr>
            <a:graphicFrameLocks noGrp="1"/>
          </p:cNvGraphicFramePr>
          <p:nvPr>
            <p:ph/>
          </p:nvPr>
        </p:nvGraphicFramePr>
        <p:xfrm>
          <a:off x="381000" y="152400"/>
          <a:ext cx="8229600" cy="67604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BS Pejantan (X)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BS Anak (Y)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38200" y="2133600"/>
            <a:ext cx="7467600" cy="3814763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Char char="•"/>
            </a:pPr>
            <a:r>
              <a:rPr lang="en-US" sz="4400">
                <a:solidFill>
                  <a:schemeClr val="bg1"/>
                </a:solidFill>
                <a:latin typeface="Tahoma" pitchFamily="34" charset="0"/>
              </a:rPr>
              <a:t>Pengertian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</a:pPr>
            <a:r>
              <a:rPr lang="en-US" sz="4400">
                <a:solidFill>
                  <a:schemeClr val="bg1"/>
                </a:solidFill>
                <a:latin typeface="Tahoma" pitchFamily="34" charset="0"/>
              </a:rPr>
              <a:t> Gen Penyandi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</a:pPr>
            <a:r>
              <a:rPr lang="en-US" sz="4400">
                <a:solidFill>
                  <a:schemeClr val="bg1"/>
                </a:solidFill>
                <a:latin typeface="Tahoma" pitchFamily="34" charset="0"/>
              </a:rPr>
              <a:t> Macam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</a:pPr>
            <a:r>
              <a:rPr lang="en-US" sz="4400">
                <a:solidFill>
                  <a:schemeClr val="bg1"/>
                </a:solidFill>
                <a:latin typeface="Tahoma" pitchFamily="34" charset="0"/>
              </a:rPr>
              <a:t> Distribusi Data Diskret</a:t>
            </a:r>
          </a:p>
        </p:txBody>
      </p:sp>
      <p:sp>
        <p:nvSpPr>
          <p:cNvPr id="12307" name="WordArt 19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3152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ahoma"/>
                <a:cs typeface="Tahoma"/>
              </a:rPr>
              <a:t>  </a:t>
            </a:r>
            <a:r>
              <a:rPr lang="id-ID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ahoma"/>
                <a:cs typeface="Tahoma"/>
              </a:rPr>
              <a:t>Sifat Kualitatif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nimBg="1"/>
      <p:bldP spid="1230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FF3300"/>
                </a:solidFill>
              </a:rPr>
              <a:t>Sifat/Karakteristik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32004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4400" b="1">
                <a:latin typeface="Tahoma" pitchFamily="34" charset="0"/>
              </a:rPr>
              <a:t>Sifat Kualitatif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4400" b="1">
              <a:latin typeface="Tahom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4400" b="1">
                <a:latin typeface="Tahoma" pitchFamily="34" charset="0"/>
              </a:rPr>
              <a:t>Sifat Kuantitatif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BAB IV. </a:t>
            </a:r>
            <a:r>
              <a:rPr lang="en-US" b="1" dirty="0"/>
              <a:t>Parameter </a:t>
            </a:r>
            <a:r>
              <a:rPr lang="en-US" b="1" dirty="0" err="1"/>
              <a:t>Genetik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heritabilitas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ripitabilitas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parameter </a:t>
            </a:r>
            <a:r>
              <a:rPr lang="en-US" dirty="0" err="1" smtClean="0"/>
              <a:t>genetik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Tahoma" pitchFamily="34" charset="0"/>
              </a:rPr>
              <a:t>Sifat Kualitatif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Sifat yang tampak dari luar dan dapat diamati dengan mata telkanjang.</a:t>
            </a:r>
          </a:p>
          <a:p>
            <a:r>
              <a:rPr lang="en-US"/>
              <a:t>Tidak dapat diukur dengan satuan tertentu</a:t>
            </a:r>
          </a:p>
          <a:p>
            <a:r>
              <a:rPr lang="en-US"/>
              <a:t>Tidak ada hubungannya dengan produksi</a:t>
            </a:r>
          </a:p>
          <a:p>
            <a:r>
              <a:rPr lang="en-US"/>
              <a:t>Dapat dikelompokkan dengan jelas dalam kelas-kelas tertentu</a:t>
            </a:r>
          </a:p>
          <a:p>
            <a:r>
              <a:rPr lang="en-US"/>
              <a:t>Data terdistribusi secara DISKRET</a:t>
            </a:r>
          </a:p>
          <a:p>
            <a:r>
              <a:rPr lang="en-US"/>
              <a:t>Digunakan sebagai Merk Dagang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Gen-gen Penyandi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3600"/>
              <a:t>Sifat kualitatif disandi oleh 1 atau dua pasang gen saja (</a:t>
            </a:r>
            <a:r>
              <a:rPr lang="en-US" sz="3600" i="1"/>
              <a:t>single gene character</a:t>
            </a:r>
            <a:r>
              <a:rPr lang="en-US" sz="3600"/>
              <a:t>).</a:t>
            </a:r>
          </a:p>
          <a:p>
            <a:r>
              <a:rPr lang="en-US" sz="3600"/>
              <a:t>Model pewarisan mengikuti Hukum Mendel.</a:t>
            </a:r>
          </a:p>
          <a:p>
            <a:r>
              <a:rPr lang="en-US" sz="3600"/>
              <a:t>Efek gen dominan tidak dijumlahkan (</a:t>
            </a:r>
            <a:r>
              <a:rPr lang="en-US" sz="3600" i="1"/>
              <a:t>Non Additive Gene</a:t>
            </a:r>
            <a:r>
              <a:rPr lang="en-US" sz="3600"/>
              <a:t>).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15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w Cen MT"/>
              </a:rPr>
              <a:t>Pewarisan Sifat Kualitatif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848600" cy="4760913"/>
          </a:xfrm>
          <a:prstGeom prst="rect">
            <a:avLst/>
          </a:prstGeom>
          <a:solidFill>
            <a:srgbClr val="4B0096">
              <a:alpha val="7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 Mengikuti Mendel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 Gen : untaian DNA fungsional yang bertanggungjawab terhadap pewarisan sifat.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 Alel : pasangan suatu gen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 Lokus : suatu sisi di dalam kromosom tempat adanya gen.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mg00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150"/>
            <a:ext cx="9144000" cy="6858000"/>
          </a:xfrm>
          <a:noFill/>
          <a:ln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4559300" cy="6858000"/>
          </a:xfrm>
          <a:prstGeom prst="rect">
            <a:avLst/>
          </a:prstGeom>
          <a:solidFill>
            <a:srgbClr val="4B00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762000" y="2495550"/>
            <a:ext cx="3476625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/>
                <a:cs typeface="Tahoma"/>
              </a:rPr>
              <a:t>DNA dan</a:t>
            </a:r>
          </a:p>
          <a:p>
            <a:pPr algn="ctr"/>
            <a:r>
              <a:rPr lang="id-ID" sz="3600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/>
                <a:cs typeface="Tahoma"/>
              </a:rPr>
              <a:t>Kromosom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53959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Pewarisan Sifat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5743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Setiap individu (anak) 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ahoma" pitchFamily="34" charset="0"/>
              </a:rPr>
              <a:t>Memperoleh sepasang alel dari tetuanya, 1 alel dari induk dan 1 alel dari pejantan.</a:t>
            </a:r>
          </a:p>
        </p:txBody>
      </p:sp>
      <p:sp>
        <p:nvSpPr>
          <p:cNvPr id="24595" name="WordArt 19"/>
          <p:cNvSpPr>
            <a:spLocks noChangeArrowheads="1" noChangeShapeType="1" noTextEdit="1"/>
          </p:cNvSpPr>
          <p:nvPr/>
        </p:nvSpPr>
        <p:spPr bwMode="auto">
          <a:xfrm>
            <a:off x="4395788" y="392430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X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572000" y="4629150"/>
            <a:ext cx="0" cy="762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86200" y="5410200"/>
            <a:ext cx="1676400" cy="1447800"/>
            <a:chOff x="2448" y="3408"/>
            <a:chExt cx="1056" cy="912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2448" y="3408"/>
              <a:ext cx="1056" cy="402"/>
              <a:chOff x="2448" y="3408"/>
              <a:chExt cx="1056" cy="402"/>
            </a:xfrm>
          </p:grpSpPr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2448" y="3744"/>
                <a:ext cx="1056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98" name="Rectangle 22"/>
              <p:cNvSpPr>
                <a:spLocks noChangeArrowheads="1"/>
              </p:cNvSpPr>
              <p:nvPr/>
            </p:nvSpPr>
            <p:spPr bwMode="auto">
              <a:xfrm>
                <a:off x="2688" y="3666"/>
                <a:ext cx="336" cy="1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4599" name="Text Box 23"/>
              <p:cNvSpPr txBox="1">
                <a:spLocks noChangeArrowheads="1"/>
              </p:cNvSpPr>
              <p:nvPr/>
            </p:nvSpPr>
            <p:spPr bwMode="auto">
              <a:xfrm>
                <a:off x="2736" y="3408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FFFF00"/>
                    </a:solidFill>
                  </a:rPr>
                  <a:t>A</a:t>
                </a:r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2448" y="3942"/>
              <a:ext cx="1056" cy="378"/>
              <a:chOff x="2448" y="3942"/>
              <a:chExt cx="1056" cy="378"/>
            </a:xfrm>
          </p:grpSpPr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2448" y="4020"/>
                <a:ext cx="1056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01" name="Rectangle 25"/>
              <p:cNvSpPr>
                <a:spLocks noChangeArrowheads="1"/>
              </p:cNvSpPr>
              <p:nvPr/>
            </p:nvSpPr>
            <p:spPr bwMode="auto">
              <a:xfrm>
                <a:off x="2688" y="3942"/>
                <a:ext cx="336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4602" name="Text Box 26"/>
              <p:cNvSpPr txBox="1">
                <a:spLocks noChangeArrowheads="1"/>
              </p:cNvSpPr>
              <p:nvPr/>
            </p:nvSpPr>
            <p:spPr bwMode="auto">
              <a:xfrm>
                <a:off x="2736" y="403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FFFF00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143000" y="3505200"/>
            <a:ext cx="2590800" cy="1447800"/>
            <a:chOff x="720" y="2208"/>
            <a:chExt cx="1632" cy="912"/>
          </a:xfrm>
        </p:grpSpPr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296" y="2544"/>
              <a:ext cx="1056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536" y="2466"/>
              <a:ext cx="336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1584" y="220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1296" y="2820"/>
              <a:ext cx="1056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1536" y="2742"/>
              <a:ext cx="336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1584" y="283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720" y="2460"/>
              <a:ext cx="354" cy="420"/>
              <a:chOff x="720" y="2460"/>
              <a:chExt cx="354" cy="420"/>
            </a:xfrm>
          </p:grpSpPr>
          <p:sp>
            <p:nvSpPr>
              <p:cNvPr id="24603" name="Oval 27"/>
              <p:cNvSpPr>
                <a:spLocks noChangeArrowheads="1"/>
              </p:cNvSpPr>
              <p:nvPr/>
            </p:nvSpPr>
            <p:spPr bwMode="auto">
              <a:xfrm>
                <a:off x="720" y="259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4604" name="Line 28"/>
              <p:cNvSpPr>
                <a:spLocks noChangeShapeType="1"/>
              </p:cNvSpPr>
              <p:nvPr/>
            </p:nvSpPr>
            <p:spPr bwMode="auto">
              <a:xfrm flipV="1">
                <a:off x="930" y="246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334000" y="3505200"/>
            <a:ext cx="2543175" cy="1447800"/>
            <a:chOff x="3360" y="2208"/>
            <a:chExt cx="1602" cy="912"/>
          </a:xfrm>
        </p:grpSpPr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3360" y="2544"/>
              <a:ext cx="105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3600" y="2466"/>
              <a:ext cx="33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3648" y="220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3360" y="2820"/>
              <a:ext cx="105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3600" y="2742"/>
              <a:ext cx="33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3648" y="283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4560" y="2544"/>
              <a:ext cx="402" cy="384"/>
              <a:chOff x="4560" y="2544"/>
              <a:chExt cx="402" cy="384"/>
            </a:xfrm>
          </p:grpSpPr>
          <p:sp>
            <p:nvSpPr>
              <p:cNvPr id="24605" name="Oval 29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288" cy="2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4607" name="Line 31"/>
              <p:cNvSpPr>
                <a:spLocks noChangeShapeType="1"/>
              </p:cNvSpPr>
              <p:nvPr/>
            </p:nvSpPr>
            <p:spPr bwMode="auto">
              <a:xfrm>
                <a:off x="4800" y="2784"/>
                <a:ext cx="162" cy="9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08" name="Line 32"/>
              <p:cNvSpPr>
                <a:spLocks noChangeShapeType="1"/>
              </p:cNvSpPr>
              <p:nvPr/>
            </p:nvSpPr>
            <p:spPr bwMode="auto">
              <a:xfrm flipH="1">
                <a:off x="4800" y="2736"/>
                <a:ext cx="144" cy="19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/>
      <p:bldP spid="24595" grpId="0" animBg="1"/>
      <p:bldP spid="2459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600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Dengan 2 Alel: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762000" y="1447800"/>
            <a:ext cx="6953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Ada 3 kemungkinan genotip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629400" y="2971800"/>
            <a:ext cx="1676400" cy="1447800"/>
            <a:chOff x="480" y="1728"/>
            <a:chExt cx="1056" cy="912"/>
          </a:xfrm>
        </p:grpSpPr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480" y="2064"/>
              <a:ext cx="1056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720" y="1986"/>
              <a:ext cx="336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768" y="172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480" y="2340"/>
              <a:ext cx="1056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720" y="2262"/>
              <a:ext cx="336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768" y="235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38200" y="2971800"/>
            <a:ext cx="1676400" cy="1447800"/>
            <a:chOff x="2544" y="1728"/>
            <a:chExt cx="1056" cy="912"/>
          </a:xfrm>
        </p:grpSpPr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2544" y="2064"/>
              <a:ext cx="105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2784" y="1986"/>
              <a:ext cx="33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2832" y="172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2544" y="2340"/>
              <a:ext cx="105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2784" y="2262"/>
              <a:ext cx="33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2832" y="235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810000" y="2971800"/>
            <a:ext cx="1676400" cy="1447800"/>
            <a:chOff x="2400" y="1872"/>
            <a:chExt cx="1056" cy="912"/>
          </a:xfrm>
        </p:grpSpPr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2400" y="2208"/>
              <a:ext cx="105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2640" y="2130"/>
              <a:ext cx="33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2688" y="187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2400" y="2484"/>
              <a:ext cx="105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2640" y="2406"/>
              <a:ext cx="33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2688" y="249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</a:p>
          </p:txBody>
        </p:sp>
      </p:grp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838200" y="44958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Homozigot Dominan (AA)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733800" y="45720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Heterozigot  (Aa)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6629400" y="45720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Homozigot Resesif  (aa)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Gen Dominan-Resesif</a:t>
            </a:r>
          </a:p>
        </p:txBody>
      </p:sp>
      <p:pic>
        <p:nvPicPr>
          <p:cNvPr id="26630" name="Picture 6" descr="ANM-D43-CN645-169-992-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2438400"/>
            <a:ext cx="3200400" cy="2133600"/>
          </a:xfrm>
          <a:noFill/>
          <a:ln/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04800" y="4581525"/>
            <a:ext cx="3810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Genotip BB atau Bb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(Belang Hitam Dominan)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953000" y="4678363"/>
            <a:ext cx="38100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Genotip bb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(Belang Merah Resesif)</a:t>
            </a:r>
          </a:p>
        </p:txBody>
      </p:sp>
      <p:pic>
        <p:nvPicPr>
          <p:cNvPr id="26637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2438400"/>
            <a:ext cx="2895600" cy="2170113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Hasil Perkawinan Heterozigot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524000"/>
            <a:ext cx="6019800" cy="4364038"/>
          </a:xfrm>
          <a:noFill/>
          <a:ln/>
        </p:spPr>
      </p:pic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3181350" y="5934075"/>
            <a:ext cx="27527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empus Sans ITC"/>
              </a:rPr>
              <a:t>3 : 1</a:t>
            </a:r>
          </a:p>
        </p:txBody>
      </p:sp>
      <p:pic>
        <p:nvPicPr>
          <p:cNvPr id="37896" name="Picture 8" descr="ANM-D43-CN645-85-0600-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57200" cy="3413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Tanduk Sapi</a:t>
            </a:r>
          </a:p>
        </p:txBody>
      </p:sp>
      <p:pic>
        <p:nvPicPr>
          <p:cNvPr id="29700" name="Picture 4" descr="ANM-D115-CN645-129-700-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2324100"/>
            <a:ext cx="3200400" cy="2133600"/>
          </a:xfrm>
          <a:noFill/>
          <a:ln/>
        </p:spPr>
      </p:pic>
      <p:pic>
        <p:nvPicPr>
          <p:cNvPr id="29702" name="Picture 6" descr="ANM-D146-CN645-176-794-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362200"/>
            <a:ext cx="3124200" cy="2190750"/>
          </a:xfrm>
          <a:noFill/>
          <a:ln/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4800" y="4581525"/>
            <a:ext cx="411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Genotip HH atau Hh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(Tidak Bertanduk)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953000" y="4678363"/>
            <a:ext cx="381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Genotip hh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(Bertanduk)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Intermedier</a:t>
            </a:r>
          </a:p>
        </p:txBody>
      </p:sp>
      <p:pic>
        <p:nvPicPr>
          <p:cNvPr id="3277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641475"/>
            <a:ext cx="2971800" cy="2082800"/>
          </a:xfrm>
          <a:noFill/>
          <a:ln/>
        </p:spPr>
      </p:pic>
      <p:pic>
        <p:nvPicPr>
          <p:cNvPr id="32777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600200"/>
            <a:ext cx="3048000" cy="1958975"/>
          </a:xfrm>
          <a:noFill/>
          <a:ln/>
        </p:spPr>
      </p:pic>
      <p:pic>
        <p:nvPicPr>
          <p:cNvPr id="32780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076575" y="4792663"/>
            <a:ext cx="2743200" cy="1979612"/>
          </a:xfrm>
          <a:noFill/>
          <a:ln/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85800" y="3590925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Genotip RR (Merah)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810250" y="5143500"/>
            <a:ext cx="2895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Genotip Rr (Roan/Coklat susu))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181600" y="344805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Genotip rr (Putih)</a:t>
            </a:r>
          </a:p>
        </p:txBody>
      </p:sp>
      <p:sp>
        <p:nvSpPr>
          <p:cNvPr id="32786" name="WordArt 18"/>
          <p:cNvSpPr>
            <a:spLocks noChangeArrowheads="1" noChangeShapeType="1" noTextEdit="1"/>
          </p:cNvSpPr>
          <p:nvPr/>
        </p:nvSpPr>
        <p:spPr bwMode="auto">
          <a:xfrm>
            <a:off x="4191000" y="2590800"/>
            <a:ext cx="53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x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4438650" y="3390900"/>
            <a:ext cx="0" cy="1066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BAB V. </a:t>
            </a:r>
            <a:r>
              <a:rPr lang="en-US" b="1" dirty="0" err="1"/>
              <a:t>Pendugaan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Pemuliaan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pemuliaan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pendugaan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berproduksi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perhitungan nilai pemuliaan </a:t>
            </a:r>
            <a:endParaRPr lang="id-ID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Hasil Perkawinan Heterozigot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43050"/>
            <a:ext cx="2971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3724275"/>
            <a:ext cx="29718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695700"/>
            <a:ext cx="29718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9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10100" y="1543050"/>
            <a:ext cx="2971800" cy="2085975"/>
          </a:xfrm>
          <a:noFill/>
          <a:ln/>
        </p:spPr>
      </p:pic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371600" y="1390650"/>
            <a:ext cx="6324600" cy="44196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4543425" y="1466850"/>
            <a:ext cx="0" cy="426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1371600" y="3657600"/>
            <a:ext cx="6248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2819400" y="5915025"/>
            <a:ext cx="35814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empus Sans ITC"/>
              </a:rPr>
              <a:t>1 : 2 : 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cs typeface="Tahoma"/>
              </a:rPr>
              <a:t>macam sifat kualitatif</a:t>
            </a:r>
          </a:p>
        </p:txBody>
      </p:sp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4572000" y="2438400"/>
            <a:ext cx="35083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w Cen MT"/>
              </a:rPr>
              <a:t>yang lain</a:t>
            </a:r>
          </a:p>
        </p:txBody>
      </p:sp>
      <p:pic>
        <p:nvPicPr>
          <p:cNvPr id="14381" name="Picture 4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148138"/>
            <a:ext cx="9144000" cy="27098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5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2911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Cacat Genetik</a:t>
            </a:r>
          </a:p>
        </p:txBody>
      </p:sp>
      <p:pic>
        <p:nvPicPr>
          <p:cNvPr id="4710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328738"/>
            <a:ext cx="7543800" cy="5529262"/>
          </a:xfrm>
          <a:noFill/>
          <a:ln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Cacat Genetik vs Lingkungan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1828800"/>
          </a:xfrm>
        </p:spPr>
        <p:txBody>
          <a:bodyPr/>
          <a:lstStyle/>
          <a:p>
            <a:r>
              <a:rPr lang="en-US">
                <a:latin typeface="Tahoma" pitchFamily="34" charset="0"/>
              </a:rPr>
              <a:t>Lingkungan dapat menyebabkan cacat sejak lahir.</a:t>
            </a:r>
          </a:p>
          <a:p>
            <a:r>
              <a:rPr lang="en-US">
                <a:latin typeface="Tahoma" pitchFamily="34" charset="0"/>
              </a:rPr>
              <a:t>Gejala hampir sama dengan cacat genetik.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ahoma" pitchFamily="34" charset="0"/>
              </a:rPr>
              <a:t>Bagaimana cara membedakan?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85800" y="3576638"/>
            <a:ext cx="6248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Lingkungan (Pakan, dll.)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Sejarah (Silsilah)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Kejadian sebelumnya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Studi Pustaka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Tes Genetik (Perkawinan)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WordArt 30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72390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Distribusi Diskret</a:t>
            </a: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361950" y="2190750"/>
            <a:ext cx="12192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1657350" y="165735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Antar kelas data data dikelompokkan dengan jelas</a:t>
            </a:r>
          </a:p>
        </p:txBody>
      </p:sp>
      <p:pic>
        <p:nvPicPr>
          <p:cNvPr id="17446" name="Picture 38" descr="ANM-D43-CN645-85-0600-4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3295650"/>
            <a:ext cx="4114800" cy="3071813"/>
          </a:xfrm>
          <a:noFill/>
          <a:ln/>
        </p:spPr>
      </p:pic>
      <p:pic>
        <p:nvPicPr>
          <p:cNvPr id="17449" name="Picture 41" descr="ANM-D295-1003-64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295650"/>
            <a:ext cx="4419600" cy="2946400"/>
          </a:xfrm>
          <a:noFill/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71450" y="0"/>
            <a:ext cx="8534400" cy="6553200"/>
            <a:chOff x="108" y="0"/>
            <a:chExt cx="5376" cy="4128"/>
          </a:xfrm>
        </p:grpSpPr>
        <p:pic>
          <p:nvPicPr>
            <p:cNvPr id="57356" name="Picture 12" descr="ANM-D187-CN645-144-795-5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4" y="2991"/>
              <a:ext cx="936" cy="65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7360" name="Picture 16" descr="ANM-D187-CN645-144-795-5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2" y="1716"/>
              <a:ext cx="91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2" name="Picture 18" descr="ANM-D43-CN645-169-992-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4" y="3008"/>
              <a:ext cx="96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3" name="Picture 19" descr="ANM-D43-CN645-169-992-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4" y="2996"/>
              <a:ext cx="96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4" name="Picture 20" descr="ANM-D43-CN645-169-992-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" y="2276"/>
              <a:ext cx="960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1008" y="600"/>
              <a:ext cx="1908" cy="3048"/>
              <a:chOff x="1008" y="600"/>
              <a:chExt cx="1908" cy="3048"/>
            </a:xfrm>
          </p:grpSpPr>
          <p:pic>
            <p:nvPicPr>
              <p:cNvPr id="57348" name="Picture 4" descr="ANM-D187-CN645-144-795-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56" y="600"/>
                <a:ext cx="840" cy="58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7350" name="Picture 6" descr="ANM-D187-CN645-144-795-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16" y="1763"/>
                <a:ext cx="816" cy="5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57353" name="Picture 9" descr="ANM-D187-CN645-144-795-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08" y="2958"/>
                <a:ext cx="984" cy="6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57359" name="Picture 15" descr="ANM-D187-CN645-144-795-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04" y="2352"/>
                <a:ext cx="912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361" name="Picture 17" descr="ANM-D187-CN645-144-795-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04" y="2336"/>
                <a:ext cx="912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365" name="Picture 21" descr="ANM-D187-CN645-144-795-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48" y="1186"/>
                <a:ext cx="792" cy="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366" name="Picture 22" descr="ANM-D187-CN645-144-795-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16" y="1173"/>
                <a:ext cx="792" cy="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576" y="0"/>
              <a:ext cx="96" cy="4032"/>
              <a:chOff x="576" y="0"/>
              <a:chExt cx="96" cy="4032"/>
            </a:xfrm>
          </p:grpSpPr>
          <p:sp>
            <p:nvSpPr>
              <p:cNvPr id="57367" name="Line 23"/>
              <p:cNvSpPr>
                <a:spLocks noChangeShapeType="1"/>
              </p:cNvSpPr>
              <p:nvPr/>
            </p:nvSpPr>
            <p:spPr bwMode="auto">
              <a:xfrm>
                <a:off x="624" y="0"/>
                <a:ext cx="0" cy="4032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auto">
              <a:xfrm>
                <a:off x="576" y="3648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70" name="Oval 26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71" name="Oval 27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72" name="Oval 28"/>
              <p:cNvSpPr>
                <a:spLocks noChangeArrowheads="1"/>
              </p:cNvSpPr>
              <p:nvPr/>
            </p:nvSpPr>
            <p:spPr bwMode="auto">
              <a:xfrm>
                <a:off x="576" y="1206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73" name="Oval 29"/>
              <p:cNvSpPr>
                <a:spLocks noChangeArrowheads="1"/>
              </p:cNvSpPr>
              <p:nvPr/>
            </p:nvSpPr>
            <p:spPr bwMode="auto">
              <a:xfrm>
                <a:off x="576" y="48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57374" name="Rectangle 30"/>
            <p:cNvSpPr>
              <a:spLocks noChangeArrowheads="1"/>
            </p:cNvSpPr>
            <p:nvPr/>
          </p:nvSpPr>
          <p:spPr bwMode="auto">
            <a:xfrm>
              <a:off x="1824" y="576"/>
              <a:ext cx="480" cy="3072"/>
            </a:xfrm>
            <a:prstGeom prst="rect">
              <a:avLst/>
            </a:prstGeom>
            <a:solidFill>
              <a:srgbClr val="009999">
                <a:alpha val="4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7375" name="Rectangle 31"/>
            <p:cNvSpPr>
              <a:spLocks noChangeArrowheads="1"/>
            </p:cNvSpPr>
            <p:nvPr/>
          </p:nvSpPr>
          <p:spPr bwMode="auto">
            <a:xfrm>
              <a:off x="3948" y="2256"/>
              <a:ext cx="480" cy="1392"/>
            </a:xfrm>
            <a:prstGeom prst="rect">
              <a:avLst/>
            </a:prstGeom>
            <a:solidFill>
              <a:srgbClr val="009999">
                <a:alpha val="50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7376" name="Text Box 32"/>
            <p:cNvSpPr txBox="1">
              <a:spLocks noChangeArrowheads="1"/>
            </p:cNvSpPr>
            <p:nvPr/>
          </p:nvSpPr>
          <p:spPr bwMode="auto">
            <a:xfrm>
              <a:off x="1296" y="3840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Tahoma" pitchFamily="34" charset="0"/>
                </a:rPr>
                <a:t>Belang Hitam</a:t>
              </a:r>
            </a:p>
          </p:txBody>
        </p:sp>
        <p:sp>
          <p:nvSpPr>
            <p:cNvPr id="57377" name="Text Box 33"/>
            <p:cNvSpPr txBox="1">
              <a:spLocks noChangeArrowheads="1"/>
            </p:cNvSpPr>
            <p:nvPr/>
          </p:nvSpPr>
          <p:spPr bwMode="auto">
            <a:xfrm>
              <a:off x="3408" y="3840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Tahoma" pitchFamily="34" charset="0"/>
                </a:rPr>
                <a:t>Belang Merah</a:t>
              </a:r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08" y="3648"/>
              <a:ext cx="5376" cy="96"/>
              <a:chOff x="108" y="3648"/>
              <a:chExt cx="5376" cy="96"/>
            </a:xfrm>
          </p:grpSpPr>
          <p:sp>
            <p:nvSpPr>
              <p:cNvPr id="57368" name="Line 24"/>
              <p:cNvSpPr>
                <a:spLocks noChangeShapeType="1"/>
              </p:cNvSpPr>
              <p:nvPr/>
            </p:nvSpPr>
            <p:spPr bwMode="auto">
              <a:xfrm>
                <a:off x="108" y="3696"/>
                <a:ext cx="5376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378" name="Oval 34"/>
              <p:cNvSpPr>
                <a:spLocks noChangeArrowheads="1"/>
              </p:cNvSpPr>
              <p:nvPr/>
            </p:nvSpPr>
            <p:spPr bwMode="auto">
              <a:xfrm>
                <a:off x="2016" y="3648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79" name="Oval 35"/>
              <p:cNvSpPr>
                <a:spLocks noChangeArrowheads="1"/>
              </p:cNvSpPr>
              <p:nvPr/>
            </p:nvSpPr>
            <p:spPr bwMode="auto">
              <a:xfrm>
                <a:off x="4164" y="3648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57380" name="Text Box 36"/>
            <p:cNvSpPr txBox="1">
              <a:spLocks noChangeArrowheads="1"/>
            </p:cNvSpPr>
            <p:nvPr/>
          </p:nvSpPr>
          <p:spPr bwMode="auto">
            <a:xfrm>
              <a:off x="240" y="1242"/>
              <a:ext cx="24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ahoma" pitchFamily="34" charset="0"/>
                </a:rPr>
                <a:t>F r e k u e n s i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524000" y="5334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en-US" sz="60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Prinsip Dasar PT</a:t>
            </a: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</a:p>
          <a:p>
            <a:pPr>
              <a:defRPr/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endParaRPr lang="en-GB" sz="6000">
              <a:solidFill>
                <a:srgbClr val="FFFF00"/>
              </a:solidFill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447800" y="14478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4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Uspet </a:t>
            </a:r>
            <a:r>
              <a:rPr lang="en-US" sz="4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Me </a:t>
            </a:r>
            <a:r>
              <a:rPr lang="en-US" sz="4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 3" pitchFamily="18" charset="2"/>
              </a:rPr>
              <a:t> produksi &amp; Effisiensi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4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 </a:t>
            </a:r>
            <a:r>
              <a:rPr lang="en-US" sz="4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 3" pitchFamily="18" charset="2"/>
              </a:rPr>
              <a:t> produksi = PMGT + Perbaikan L</a:t>
            </a:r>
            <a:endParaRPr lang="en-US" sz="40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4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PMGT </a:t>
            </a:r>
            <a:r>
              <a:rPr lang="en-US" sz="4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P = G + L + IGL</a:t>
            </a:r>
            <a:endParaRPr lang="en-US" sz="40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4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Aspek G </a:t>
            </a:r>
            <a:r>
              <a:rPr lang="en-US" sz="4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Parameter Genetik</a:t>
            </a:r>
            <a:endParaRPr lang="en-US" sz="40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838200"/>
            <a:ext cx="9448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n-AU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Perkembangan</a:t>
            </a:r>
            <a:r>
              <a:rPr lang="en-A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&amp; </a:t>
            </a:r>
            <a:r>
              <a:rPr lang="en-AU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Implementasi</a:t>
            </a:r>
            <a:r>
              <a:rPr lang="en-A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PT: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n-AU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n-AU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200000"/>
              </a:lnSpc>
              <a:spcAft>
                <a:spcPct val="30000"/>
              </a:spcAft>
              <a:buFont typeface="Wingdings" pitchFamily="2" charset="2"/>
              <a:buChar char="q"/>
              <a:defRPr/>
            </a:pPr>
            <a:r>
              <a:rPr lang="en-A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 Negara </a:t>
            </a:r>
            <a:r>
              <a:rPr lang="en-AU" sz="3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maju</a:t>
            </a:r>
            <a:r>
              <a:rPr lang="en-A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A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</a:t>
            </a:r>
            <a:r>
              <a:rPr lang="en-AU" sz="3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Pembentukan</a:t>
            </a:r>
            <a:r>
              <a:rPr lang="en-AU" sz="3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new-breed</a:t>
            </a:r>
          </a:p>
          <a:p>
            <a:pPr marL="342900" indent="-342900">
              <a:lnSpc>
                <a:spcPct val="200000"/>
              </a:lnSpc>
              <a:spcAft>
                <a:spcPct val="30000"/>
              </a:spcAft>
              <a:buFont typeface="Wingdings" pitchFamily="2" charset="2"/>
              <a:buChar char="q"/>
              <a:defRPr/>
            </a:pPr>
            <a:r>
              <a:rPr lang="en-A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Di </a:t>
            </a:r>
            <a:r>
              <a:rPr lang="en-AU" sz="3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stasiun</a:t>
            </a:r>
            <a:r>
              <a:rPr lang="en-A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en-AU" sz="3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riset</a:t>
            </a:r>
            <a:r>
              <a:rPr lang="en-A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 LN &amp; DN</a:t>
            </a:r>
          </a:p>
          <a:p>
            <a:pPr marL="342900" indent="-342900">
              <a:lnSpc>
                <a:spcPct val="200000"/>
              </a:lnSpc>
              <a:spcAft>
                <a:spcPct val="30000"/>
              </a:spcAft>
              <a:buFont typeface="Wingdings" pitchFamily="2" charset="2"/>
              <a:buChar char="q"/>
              <a:defRPr/>
            </a:pPr>
            <a:r>
              <a:rPr lang="en-A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Di Indonesia</a:t>
            </a:r>
            <a:endParaRPr lang="en-AU" sz="3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defRPr/>
            </a:pPr>
            <a:endParaRPr lang="en-AU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32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52400" y="8382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600" b="1" i="1">
              <a:solidFill>
                <a:srgbClr val="FF9900"/>
              </a:solidFill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en-US" sz="3600" b="1" i="1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h</a:t>
            </a:r>
            <a:r>
              <a:rPr lang="en-US" sz="4400" b="1" baseline="30000">
                <a:solidFill>
                  <a:srgbClr val="FF66FF"/>
                </a:solidFill>
                <a:latin typeface="Tahoma" pitchFamily="34" charset="0"/>
              </a:rPr>
              <a:t>2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(V</a:t>
            </a:r>
            <a:r>
              <a:rPr lang="en-US" sz="4400" b="1" baseline="-25000">
                <a:solidFill>
                  <a:srgbClr val="FF66FF"/>
                </a:solidFill>
                <a:latin typeface="Tahoma" pitchFamily="34" charset="0"/>
              </a:rPr>
              <a:t>GA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/ V</a:t>
            </a:r>
            <a:r>
              <a:rPr lang="en-US" sz="4400" b="1" baseline="-25000">
                <a:solidFill>
                  <a:srgbClr val="FF66FF"/>
                </a:solidFill>
                <a:latin typeface="Tahoma" pitchFamily="34" charset="0"/>
              </a:rPr>
              <a:t>P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) 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 - Makna???</a:t>
            </a: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                           - Contoh !!</a:t>
            </a: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                           - Kategori</a:t>
            </a: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200" b="1" i="1">
              <a:solidFill>
                <a:srgbClr val="FF66FF"/>
              </a:solidFill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</a:t>
            </a:r>
            <a:r>
              <a:rPr lang="en-US" sz="44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sdg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Seleksi OK (R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&gt;)</a:t>
            </a:r>
            <a:endParaRPr lang="en-US" sz="32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  <a:defRPr/>
            </a:pPr>
            <a:endParaRPr lang="en-US" sz="32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en-A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AU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</a:t>
            </a:r>
            <a:r>
              <a:rPr lang="en-AU" sz="44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en-AU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&lt;&lt; </a:t>
            </a:r>
            <a:r>
              <a:rPr lang="en-AU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Crossing &amp; </a:t>
            </a:r>
            <a:r>
              <a:rPr lang="en-AU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 3" pitchFamily="18" charset="2"/>
              </a:rPr>
              <a:t> L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AU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en-A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AU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Sblm PMGT </a:t>
            </a:r>
            <a:r>
              <a:rPr lang="en-AU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h</a:t>
            </a:r>
            <a:r>
              <a:rPr lang="en-AU" sz="44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2</a:t>
            </a:r>
            <a:r>
              <a:rPr lang="en-AU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?? (Tabel)</a:t>
            </a:r>
            <a:r>
              <a:rPr lang="en-A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  <a:defRPr/>
            </a:pPr>
            <a:endParaRPr lang="en-A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AU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endParaRPr lang="en-US" sz="32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PARAMETER GENETIK</a:t>
            </a:r>
            <a:r>
              <a:rPr lang="en-US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Sebagai Indikator PMGT</a:t>
            </a:r>
            <a:endParaRPr lang="en-US" sz="4000" b="1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81000" y="2209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en-AU" sz="54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AU" sz="54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AU" sz="54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AU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AU" sz="54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AU" sz="5400" b="1" u="sng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Seleksi &amp; Sistem Perk.</a:t>
            </a:r>
          </a:p>
          <a:p>
            <a:pPr>
              <a:buFont typeface="Wingdings" pitchFamily="2" charset="2"/>
              <a:buNone/>
              <a:defRPr/>
            </a:pPr>
            <a:endParaRPr lang="en-AU" sz="5400" b="1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AU" sz="36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AU" sz="3600" b="1" u="sng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Seleksi</a:t>
            </a:r>
            <a:r>
              <a:rPr lang="en-AU" sz="36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: - Memilih ternak unggul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- Dikembang-biakkan </a:t>
            </a:r>
            <a:r>
              <a:rPr lang="en-AU" sz="36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 Anak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                - DS &amp; RS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                - % pe</a:t>
            </a:r>
            <a:r>
              <a:rPr lang="en-AU" sz="36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 3" pitchFamily="18" charset="2"/>
              </a:rPr>
              <a:t> PMGT</a:t>
            </a:r>
            <a:r>
              <a:rPr lang="en-AU" sz="36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AU" sz="3600" b="1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AU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Sistem Perkawinan: - </a:t>
            </a:r>
            <a:r>
              <a:rPr lang="en-AU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Inbreeding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              - </a:t>
            </a:r>
            <a:r>
              <a:rPr lang="en-AU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Outbreeding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              - Kompositis Efek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              - Heterosis Efek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AU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AU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AU" sz="3600" b="1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>
              <a:buFont typeface="Wingdings" pitchFamily="2" charset="2"/>
              <a:buChar char="q"/>
              <a:defRPr/>
            </a:pPr>
            <a:endParaRPr lang="en-AU" sz="36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6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BAB VI.     </a:t>
            </a:r>
            <a:r>
              <a:rPr lang="en-US" b="1" dirty="0" err="1"/>
              <a:t>Seleksi</a:t>
            </a:r>
            <a:r>
              <a:rPr lang="en-US" b="1" dirty="0"/>
              <a:t> </a:t>
            </a:r>
            <a:r>
              <a:rPr lang="en-US" b="1" dirty="0" err="1"/>
              <a:t>Ternak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-457200" y="381000"/>
            <a:ext cx="9601200" cy="740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338138" algn="l"/>
              </a:tabLst>
              <a:defRPr/>
            </a:pPr>
            <a:endParaRPr lang="id-ID" sz="2800" b="1" i="1" u="sng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338138" algn="l"/>
              </a:tabLst>
              <a:defRPr/>
            </a:pPr>
            <a:endParaRPr lang="id-ID" sz="28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spcAft>
                <a:spcPct val="7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38138" algn="l"/>
              </a:tabLst>
              <a:defRPr/>
            </a:pPr>
            <a:r>
              <a:rPr lang="id-ID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op ternak 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Sifat X menyebar N</a:t>
            </a:r>
            <a:endParaRPr lang="en-US" sz="36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spcAft>
                <a:spcPct val="7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38138" algn="l"/>
              </a:tabLst>
              <a:defRPr/>
            </a:pP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Seleksi  penggalan 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x</a:t>
            </a: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S </a:t>
            </a:r>
            <a:r>
              <a:rPr lang="id-ID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n-US" sz="36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spcAft>
                <a:spcPct val="7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38138" algn="l"/>
              </a:tabLst>
              <a:defRPr/>
            </a:pP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DS 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Perbedaan x</a:t>
            </a: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S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&amp; x</a:t>
            </a: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pop</a:t>
            </a:r>
            <a:endParaRPr lang="en-US" sz="36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buClr>
                <a:srgbClr val="FF0000"/>
              </a:buClr>
              <a:buSzPct val="120000"/>
              <a:buFontTx/>
              <a:buChar char="•"/>
              <a:tabLst>
                <a:tab pos="338138" algn="l"/>
              </a:tabLst>
              <a:defRPr/>
            </a:pP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</a:t>
            </a: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 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/G  (R</a:t>
            </a: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 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 =  h</a:t>
            </a:r>
            <a:r>
              <a:rPr lang="en-US" sz="3600" b="1" i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 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DS</a:t>
            </a:r>
          </a:p>
          <a:p>
            <a:pPr marL="914400" lvl="1" indent="-457200" algn="just">
              <a:spcAft>
                <a:spcPct val="70000"/>
              </a:spcAft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(PMGT 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Diukur thd x</a:t>
            </a: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pop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)</a:t>
            </a:r>
            <a:endParaRPr lang="en-US" sz="36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buClr>
                <a:srgbClr val="FF0000"/>
              </a:buClr>
              <a:buSzPct val="120000"/>
              <a:buFontTx/>
              <a:buChar char="•"/>
              <a:tabLst>
                <a:tab pos="338138" algn="l"/>
              </a:tabLst>
              <a:defRPr/>
            </a:pP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</a:t>
            </a: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/tahun (R</a:t>
            </a: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 = R</a:t>
            </a: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</a:t>
            </a: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/L</a:t>
            </a:r>
          </a:p>
          <a:p>
            <a:pPr marL="914400" lvl="1" indent="-457200" algn="just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(L = Panj generasi)</a:t>
            </a:r>
          </a:p>
          <a:p>
            <a:pPr marL="914400" lvl="1" indent="-4572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id-ID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n-US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id-ID" sz="28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338138" algn="l"/>
              </a:tabLst>
              <a:defRPr/>
            </a:pPr>
            <a:endParaRPr lang="id-ID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-6096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AU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n-A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 </a:t>
            </a:r>
            <a:r>
              <a:rPr lang="en-A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 3" pitchFamily="18" charset="2"/>
              </a:rPr>
              <a:t> Genetik (SELEKSI)</a:t>
            </a:r>
            <a:endParaRPr lang="en-AU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52400" y="228600"/>
            <a:ext cx="899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r>
              <a:rPr lang="en-US" sz="3600" b="1" i="1">
                <a:solidFill>
                  <a:srgbClr val="FF9900"/>
                </a:solidFill>
                <a:latin typeface="Tahoma" pitchFamily="34" charset="0"/>
              </a:rPr>
              <a:t>   </a:t>
            </a:r>
            <a:r>
              <a:rPr lang="en-US" sz="5400" b="1" i="1" u="sng">
                <a:solidFill>
                  <a:srgbClr val="FF9900"/>
                </a:solidFill>
                <a:latin typeface="Tahoma" pitchFamily="34" charset="0"/>
              </a:rPr>
              <a:t>TELADAN 1</a:t>
            </a:r>
            <a:r>
              <a:rPr lang="en-US" sz="5400" b="1" i="1">
                <a:solidFill>
                  <a:srgbClr val="FF9900"/>
                </a:solidFill>
                <a:latin typeface="Tahoma" pitchFamily="34" charset="0"/>
              </a:rPr>
              <a:t>: 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en-US" sz="5400" b="1">
              <a:solidFill>
                <a:srgbClr val="FF66FF"/>
              </a:solidFill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Rata</a:t>
            </a:r>
            <a:r>
              <a:rPr lang="en-US" sz="4400" b="1" baseline="30000">
                <a:solidFill>
                  <a:srgbClr val="FF66FF"/>
                </a:solidFill>
                <a:latin typeface="Tahoma" pitchFamily="34" charset="0"/>
              </a:rPr>
              <a:t>2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ADG Sp.PO = 0,15 kg 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Seleksi 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 x</a:t>
            </a:r>
            <a:r>
              <a:rPr lang="en-US" sz="4400" b="1" baseline="-2500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S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= 0,40 kg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h</a:t>
            </a:r>
            <a:r>
              <a:rPr lang="en-US" sz="4400" b="1" baseline="3000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2</a:t>
            </a:r>
            <a:r>
              <a:rPr lang="en-US" sz="4400" b="1" baseline="-2500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ADG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= 40%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</a:pPr>
            <a:endParaRPr lang="en-US" sz="4400" b="1">
              <a:solidFill>
                <a:srgbClr val="FF66FF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PERTANYAAN: ADG anak???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en-US" sz="36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000" b="1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52400" y="228600"/>
            <a:ext cx="899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r>
              <a:rPr lang="en-US" sz="3600" b="1" i="1">
                <a:solidFill>
                  <a:srgbClr val="FF9900"/>
                </a:solidFill>
                <a:latin typeface="Tahoma" pitchFamily="34" charset="0"/>
              </a:rPr>
              <a:t>   </a:t>
            </a:r>
            <a:r>
              <a:rPr lang="en-US" sz="5400" b="1" i="1" u="sng">
                <a:solidFill>
                  <a:srgbClr val="FF9900"/>
                </a:solidFill>
                <a:latin typeface="Tahoma" pitchFamily="34" charset="0"/>
              </a:rPr>
              <a:t>TELADAN 1</a:t>
            </a:r>
            <a:r>
              <a:rPr lang="en-US" sz="5400" b="1" i="1">
                <a:solidFill>
                  <a:srgbClr val="FF9900"/>
                </a:solidFill>
                <a:latin typeface="Tahoma" pitchFamily="34" charset="0"/>
              </a:rPr>
              <a:t>: 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en-US" sz="5400" b="1">
              <a:solidFill>
                <a:srgbClr val="FF66FF"/>
              </a:solidFill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Rata</a:t>
            </a:r>
            <a:r>
              <a:rPr lang="en-US" sz="4400" b="1" baseline="30000">
                <a:solidFill>
                  <a:srgbClr val="FF66FF"/>
                </a:solidFill>
                <a:latin typeface="Tahoma" pitchFamily="34" charset="0"/>
              </a:rPr>
              <a:t>2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ADG Sp.PO = 0,15 kg 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Seleksi 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 x</a:t>
            </a:r>
            <a:r>
              <a:rPr lang="en-US" sz="4400" b="1" baseline="-2500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S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= 0,40 kg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h</a:t>
            </a:r>
            <a:r>
              <a:rPr lang="en-US" sz="4400" b="1" baseline="3000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2</a:t>
            </a:r>
            <a:r>
              <a:rPr lang="en-US" sz="4400" b="1" baseline="-2500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ADG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= 40%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ü"/>
            </a:pPr>
            <a:endParaRPr lang="en-US" sz="4400" b="1">
              <a:solidFill>
                <a:srgbClr val="FF66FF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PERTANYAAN: ADG anak???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</a:t>
            </a: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en-US" sz="36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000" b="1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828800" y="381000"/>
            <a:ext cx="7315200" cy="1371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896600" cy="1905000"/>
          </a:xfrm>
        </p:spPr>
        <p:txBody>
          <a:bodyPr>
            <a:normAutofit fontScale="90000"/>
          </a:bodyPr>
          <a:lstStyle/>
          <a:p>
            <a:pPr algn="l">
              <a:lnSpc>
                <a:spcPct val="85000"/>
              </a:lnSpc>
            </a:pPr>
            <a:r>
              <a:rPr lang="en-US" sz="3600" b="1" smtClean="0">
                <a:solidFill>
                  <a:srgbClr val="000000"/>
                </a:solidFill>
                <a:cs typeface="Arial" pitchFamily="34" charset="0"/>
              </a:rPr>
              <a:t>                  </a:t>
            </a:r>
            <a:br>
              <a:rPr lang="en-US" sz="3600" b="1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600" b="1" smtClean="0">
                <a:solidFill>
                  <a:srgbClr val="000000"/>
                </a:solidFill>
                <a:cs typeface="Arial" pitchFamily="34" charset="0"/>
              </a:rPr>
              <a:t>                 </a:t>
            </a:r>
            <a:r>
              <a:rPr lang="en-US" sz="5400" b="1" u="sng" smtClean="0">
                <a:solidFill>
                  <a:srgbClr val="000000"/>
                </a:solidFill>
                <a:cs typeface="Arial" pitchFamily="34" charset="0"/>
              </a:rPr>
              <a:t>TELADAN 2</a:t>
            </a:r>
            <a:r>
              <a:rPr lang="en-US" sz="5400" b="1" smtClean="0">
                <a:solidFill>
                  <a:srgbClr val="000000"/>
                </a:solidFill>
                <a:cs typeface="Arial" pitchFamily="34" charset="0"/>
              </a:rPr>
              <a:t>:</a:t>
            </a:r>
            <a:r>
              <a:rPr lang="en-US" b="1" smtClean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en-US" b="1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b="1" smtClean="0">
                <a:solidFill>
                  <a:srgbClr val="000000"/>
                </a:solidFill>
                <a:cs typeface="Arial" pitchFamily="34" charset="0"/>
              </a:rPr>
              <a:t>              </a:t>
            </a:r>
            <a:r>
              <a:rPr lang="en-US" sz="3600" b="1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600" b="1" smtClean="0">
                <a:solidFill>
                  <a:srgbClr val="000000"/>
                </a:solidFill>
                <a:cs typeface="Arial" pitchFamily="34" charset="0"/>
              </a:rPr>
            </a:br>
            <a:endParaRPr lang="en-US" sz="36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21336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67000" y="1844675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id-ID" sz="3200" b="1">
              <a:solidFill>
                <a:srgbClr val="FFFF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2305050"/>
            <a:ext cx="9144000" cy="4446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lnSpc>
                <a:spcPct val="0"/>
              </a:lnSpc>
              <a:spcBef>
                <a:spcPct val="10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None/>
            </a:pPr>
            <a:endParaRPr lang="en-US" sz="2800" b="1" u="sng">
              <a:solidFill>
                <a:srgbClr val="FFCC00"/>
              </a:solidFill>
              <a:latin typeface="Tahoma" pitchFamily="34" charset="0"/>
              <a:cs typeface="Arial" pitchFamily="34" charset="0"/>
            </a:endParaRPr>
          </a:p>
          <a:p>
            <a:pPr marL="457200" indent="-457200">
              <a:lnSpc>
                <a:spcPct val="25000"/>
              </a:lnSpc>
              <a:spcBef>
                <a:spcPct val="10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b="1" i="1">
                <a:solidFill>
                  <a:srgbClr val="FFCC00"/>
                </a:solidFill>
                <a:latin typeface="Tahoma" pitchFamily="34" charset="0"/>
                <a:cs typeface="Arial" pitchFamily="34" charset="0"/>
              </a:rPr>
              <a:t>Beef Cattle</a:t>
            </a: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  <a:sym typeface="Wingdings" pitchFamily="2" charset="2"/>
              </a:rPr>
              <a:t> ADG: J = 0,25 kg  &amp;  B = 0,15 kg</a:t>
            </a:r>
            <a:endParaRPr lang="en-US" sz="2800" b="1">
              <a:solidFill>
                <a:srgbClr val="FFCC00"/>
              </a:solidFill>
              <a:latin typeface="Tahoma" pitchFamily="34" charset="0"/>
              <a:cs typeface="Arial" pitchFamily="34" charset="0"/>
            </a:endParaRPr>
          </a:p>
          <a:p>
            <a:pPr marL="457200" indent="-457200">
              <a:lnSpc>
                <a:spcPct val="25000"/>
              </a:lnSpc>
              <a:spcBef>
                <a:spcPct val="100000"/>
              </a:spcBef>
              <a:spcAft>
                <a:spcPct val="200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</a:rPr>
              <a:t>Kel.terseleksi </a:t>
            </a: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  <a:sym typeface="Wingdings" pitchFamily="2" charset="2"/>
              </a:rPr>
              <a:t> ADG:  Rata</a:t>
            </a:r>
            <a:r>
              <a:rPr lang="en-US" sz="2800" b="1" baseline="30000">
                <a:solidFill>
                  <a:srgbClr val="FFCC00"/>
                </a:solidFill>
                <a:latin typeface="Tahoma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  <a:sym typeface="Wingdings" pitchFamily="2" charset="2"/>
              </a:rPr>
              <a:t> = 0,30 kg </a:t>
            </a:r>
          </a:p>
          <a:p>
            <a:pPr marL="457200" indent="-457200">
              <a:lnSpc>
                <a:spcPct val="10000"/>
              </a:lnSpc>
              <a:spcBef>
                <a:spcPct val="50000"/>
              </a:spcBef>
              <a:spcAft>
                <a:spcPct val="10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  <a:sym typeface="Wingdings" pitchFamily="2" charset="2"/>
              </a:rPr>
              <a:t>   </a:t>
            </a:r>
            <a:endParaRPr lang="en-US" sz="2800" b="1" u="sng">
              <a:solidFill>
                <a:srgbClr val="FFCC00"/>
              </a:solidFill>
              <a:latin typeface="Tahoma" pitchFamily="34" charset="0"/>
              <a:cs typeface="Arial" pitchFamily="34" charset="0"/>
            </a:endParaRPr>
          </a:p>
          <a:p>
            <a:pPr marL="457200" indent="-457200">
              <a:lnSpc>
                <a:spcPct val="25000"/>
              </a:lnSpc>
              <a:spcBef>
                <a:spcPct val="40000"/>
              </a:spcBef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</a:rPr>
              <a:t>h</a:t>
            </a:r>
            <a:r>
              <a:rPr lang="en-US" sz="2800" b="1" baseline="30000">
                <a:solidFill>
                  <a:srgbClr val="FFCC00"/>
                </a:solidFill>
                <a:latin typeface="Tahoma" pitchFamily="34" charset="0"/>
                <a:cs typeface="Arial" pitchFamily="34" charset="0"/>
              </a:rPr>
              <a:t>2</a:t>
            </a: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</a:rPr>
              <a:t> ADG = 0,4</a:t>
            </a:r>
          </a:p>
          <a:p>
            <a:pPr marL="457200" indent="-457200">
              <a:lnSpc>
                <a:spcPct val="25000"/>
              </a:lnSpc>
              <a:spcBef>
                <a:spcPct val="40000"/>
              </a:spcBef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en-US" sz="2800" b="1">
              <a:solidFill>
                <a:srgbClr val="FFCC00"/>
              </a:solidFill>
              <a:latin typeface="Tahoma" pitchFamily="34" charset="0"/>
              <a:cs typeface="Arial" pitchFamily="34" charset="0"/>
            </a:endParaRPr>
          </a:p>
          <a:p>
            <a:pPr marL="457200" indent="-457200">
              <a:lnSpc>
                <a:spcPct val="25000"/>
              </a:lnSpc>
              <a:spcBef>
                <a:spcPct val="40000"/>
              </a:spcBef>
              <a:spcAft>
                <a:spcPct val="30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2800" b="1" u="sng">
                <a:solidFill>
                  <a:srgbClr val="FFCC00"/>
                </a:solidFill>
                <a:latin typeface="Tahoma" pitchFamily="34" charset="0"/>
                <a:cs typeface="Arial" pitchFamily="34" charset="0"/>
              </a:rPr>
              <a:t>PERTANYAAN</a:t>
            </a: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</a:rPr>
              <a:t>: Pe </a:t>
            </a:r>
            <a:r>
              <a:rPr lang="en-US" sz="2800" b="1">
                <a:solidFill>
                  <a:srgbClr val="FFCC00"/>
                </a:solidFill>
                <a:latin typeface="Tahoma" pitchFamily="34" charset="0"/>
                <a:cs typeface="Arial" pitchFamily="34" charset="0"/>
                <a:sym typeface="Wingdings 3" pitchFamily="18" charset="2"/>
              </a:rPr>
              <a:t> ADG akibat seleksi.</a:t>
            </a:r>
          </a:p>
          <a:p>
            <a:pPr marL="457200" indent="-457200">
              <a:lnSpc>
                <a:spcPct val="25000"/>
              </a:lnSpc>
              <a:spcBef>
                <a:spcPct val="40000"/>
              </a:spcBef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en-US" sz="2800" b="1">
              <a:solidFill>
                <a:srgbClr val="FFCC00"/>
              </a:solidFill>
              <a:latin typeface="Tahoma" pitchFamily="34" charset="0"/>
              <a:cs typeface="Arial" pitchFamily="34" charset="0"/>
            </a:endParaRPr>
          </a:p>
          <a:p>
            <a:pPr marL="457200" indent="-457200">
              <a:lnSpc>
                <a:spcPct val="25000"/>
              </a:lnSpc>
              <a:spcBef>
                <a:spcPct val="40000"/>
              </a:spcBef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en-US" sz="2800" b="1">
              <a:solidFill>
                <a:srgbClr val="FFCC00"/>
              </a:solidFill>
              <a:latin typeface="Tahoma" pitchFamily="34" charset="0"/>
              <a:cs typeface="Arial" pitchFamily="34" charset="0"/>
            </a:endParaRPr>
          </a:p>
          <a:p>
            <a:pPr marL="457200" indent="-457200">
              <a:lnSpc>
                <a:spcPct val="25000"/>
              </a:lnSpc>
              <a:spcBef>
                <a:spcPct val="40000"/>
              </a:spcBef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en-US" sz="2800" b="1">
              <a:solidFill>
                <a:srgbClr val="00FF00"/>
              </a:solidFill>
              <a:latin typeface="Tahoma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>
              <a:lnSpc>
                <a:spcPct val="3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b="1">
              <a:solidFill>
                <a:schemeClr val="hlink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n-AU" sz="4000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INDEK SELEKSI DEFERENSIAL</a:t>
            </a:r>
            <a:r>
              <a:rPr lang="en-AU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n-AU" sz="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&gt; Seleksi </a:t>
            </a: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Berdasar proporsi ternak</a:t>
            </a: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&gt; i = DS/s</a:t>
            </a:r>
            <a:r>
              <a:rPr lang="en-AU" sz="36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(Perbedaan Seleksi/SB)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&gt; Nilai i </a:t>
            </a: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Tabel ISD (Hub.p &amp; i)</a:t>
            </a:r>
            <a:endParaRPr lang="en-AU" sz="36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lnSpc>
                <a:spcPct val="65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n-AU" sz="36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lnSpc>
                <a:spcPct val="95000"/>
              </a:lnSpc>
              <a:buFont typeface="Tahoma" pitchFamily="34" charset="0"/>
              <a:buNone/>
              <a:defRPr/>
            </a:pPr>
            <a:r>
              <a:rPr lang="en-AU" sz="36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Soal</a:t>
            </a: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4%J &amp; 30%B = layak seleksi (BS)</a:t>
            </a:r>
            <a:endParaRPr lang="en-AU" sz="36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SB</a:t>
            </a:r>
            <a:r>
              <a:rPr lang="en-AU" sz="36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BS</a:t>
            </a: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30 kg; h</a:t>
            </a:r>
            <a:r>
              <a:rPr lang="en-AU" sz="36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AU" sz="36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BS</a:t>
            </a: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30%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Ada 5 kel.umur induk=2,3,4,5,6 th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Ada 2 kel.umur pejantan = 2,3 th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A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Respon seleksi/G &amp; per th ???</a:t>
            </a:r>
          </a:p>
          <a:p>
            <a:pPr marL="742950" lvl="1" indent="-285750">
              <a:lnSpc>
                <a:spcPct val="6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n-AU" sz="36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endParaRPr lang="id-ID" sz="10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sz="28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id-ID"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endParaRPr lang="id-ID" sz="28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sz="28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id-ID"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id-ID"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sz="10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n-AU" sz="4800" b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TABEL ISD</a:t>
            </a:r>
            <a:r>
              <a:rPr lang="en-AU" sz="4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n-AU" sz="1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sz="1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P:        0,00     0,01     0,02  ……………………0,08     0,09</a:t>
            </a:r>
            <a:endParaRPr lang="id-ID" b="1" u="sng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0,0         -        2,67     2,42  ……………………1,86     1,80</a:t>
            </a: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en-US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0,1      1,75     1,71     1,64  ……………………1,46     1,43</a:t>
            </a: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en-US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0,2      1,40     1,37     1,35  …………………… 1,20     1,18</a:t>
            </a: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en-US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0,3      1,16     1,14     1,12  …………………… 1,00     0,98</a:t>
            </a: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en-US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 .           .           .            .                                     .            .</a:t>
            </a:r>
            <a:endParaRPr lang="id-ID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 .           .           .            .                                     .            .</a:t>
            </a: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 .           .           .            .                                     .            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en-US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0,8       0,35     0,34     0,32  …………………… 0,23    0,21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en-US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0,9       0,20     0,18     0,16  …………………..  0,05    0,03</a:t>
            </a:r>
            <a:endParaRPr lang="id-ID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endParaRPr lang="id-ID" sz="1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id-ID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endParaRPr lang="id-ID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id-ID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id-ID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sz="1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endParaRPr lang="id-ID" sz="2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ChangeArrowheads="1"/>
          </p:cNvSpPr>
          <p:nvPr/>
        </p:nvSpPr>
        <p:spPr bwMode="auto">
          <a:xfrm>
            <a:off x="0" y="381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Seleksi Bobot Sapih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</a:t>
            </a:r>
          </a:p>
          <a:p>
            <a:pPr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</a:t>
            </a:r>
            <a:endParaRPr lang="en-GB" sz="2800">
              <a:solidFill>
                <a:srgbClr val="FFFF00"/>
              </a:solidFill>
            </a:endParaRPr>
          </a:p>
        </p:txBody>
      </p:sp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bg1"/>
              </a:buClr>
              <a:buSzPct val="120000"/>
              <a:buFontTx/>
              <a:buChar char="•"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Tabel i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 p = 4%  i = 2,15</a:t>
            </a:r>
          </a:p>
          <a:p>
            <a:pPr marL="457200" indent="-457200">
              <a:spcBef>
                <a:spcPct val="20000"/>
              </a:spcBef>
              <a:buClr>
                <a:schemeClr val="bg1"/>
              </a:buClr>
              <a:buSzPct val="120000"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p = 30%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 i = 1,16 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1"/>
              </a:buClr>
              <a:buSzPct val="120000"/>
              <a:buFontTx/>
              <a:buChar char="•"/>
              <a:defRPr/>
            </a:pP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1"/>
              </a:buClr>
              <a:buSzPct val="120000"/>
              <a:buFontTx/>
              <a:buChar char="•"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 rata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= 1,655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 DS = 1,655 x 30 kg = 49,65 kg</a:t>
            </a:r>
          </a:p>
          <a:p>
            <a:pPr marL="457200" indent="-457200">
              <a:spcBef>
                <a:spcPct val="20000"/>
              </a:spcBef>
              <a:buClr>
                <a:schemeClr val="bg1"/>
              </a:buClr>
              <a:buSzPct val="120000"/>
              <a:buFontTx/>
              <a:buChar char="•"/>
              <a:defRPr/>
            </a:pP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 marL="457200" indent="-457200">
              <a:spcBef>
                <a:spcPct val="20000"/>
              </a:spcBef>
              <a:buClr>
                <a:schemeClr val="bg1"/>
              </a:buClr>
              <a:buSzPct val="120000"/>
              <a:buFontTx/>
              <a:buChar char="•"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</a:t>
            </a:r>
            <a:r>
              <a:rPr lang="en-US" sz="28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= h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x DS = 0,3 x 49,65 kg = 14,89 kg</a:t>
            </a:r>
          </a:p>
          <a:p>
            <a:pPr marL="457200" indent="-457200">
              <a:spcBef>
                <a:spcPct val="20000"/>
              </a:spcBef>
              <a:buClr>
                <a:schemeClr val="bg1"/>
              </a:buClr>
              <a:buSzPct val="120000"/>
              <a:buFontTx/>
              <a:buChar char="•"/>
              <a:defRPr/>
            </a:pP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 algn="just">
              <a:spcBef>
                <a:spcPct val="20000"/>
              </a:spcBef>
              <a:buClr>
                <a:schemeClr val="bg1"/>
              </a:buClr>
              <a:buSzPct val="120000"/>
              <a:buFontTx/>
              <a:buChar char="•"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 rata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= (L</a:t>
            </a:r>
            <a:r>
              <a:rPr lang="en-US" sz="28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+ L</a:t>
            </a:r>
            <a:r>
              <a:rPr lang="en-US" sz="28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 / 2 = (2,5 + 4) / 2 = 3,25 th</a:t>
            </a:r>
          </a:p>
          <a:p>
            <a:pPr marL="457200" indent="-457200" algn="just">
              <a:spcBef>
                <a:spcPct val="20000"/>
              </a:spcBef>
              <a:buClr>
                <a:schemeClr val="bg1"/>
              </a:buClr>
              <a:buSzPct val="120000"/>
              <a:buFontTx/>
              <a:buChar char="•"/>
              <a:defRPr/>
            </a:pP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1"/>
              </a:buClr>
              <a:buSzPct val="120000"/>
              <a:buFontTx/>
              <a:buChar char="•"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</a:t>
            </a:r>
            <a:r>
              <a:rPr lang="en-US" sz="28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= R</a:t>
            </a:r>
            <a:r>
              <a:rPr lang="en-US" sz="28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/L = (14,89/3,25) kg/th = 4,58 kg/th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  <p:bldP spid="111619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228600"/>
            <a:ext cx="9448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n-AU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RIPITABILITAS: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n-AU" b="1" u="sng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q"/>
              <a:defRPr/>
            </a:pPr>
            <a:r>
              <a:rPr lang="en-A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Konsep erat hub.nya dg h</a:t>
            </a:r>
            <a:r>
              <a:rPr lang="en-AU" sz="3200" b="1" i="1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en-A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q"/>
              <a:defRPr/>
            </a:pPr>
            <a:r>
              <a:rPr lang="en-A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u/ Sifat yg muncul ber-kali</a:t>
            </a:r>
            <a:r>
              <a:rPr lang="en-AU" sz="32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en-A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selama hidup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q"/>
              <a:defRPr/>
            </a:pPr>
            <a:r>
              <a:rPr lang="en-AU" sz="3200" b="1" i="1" u="sng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Exp</a:t>
            </a:r>
            <a:r>
              <a:rPr lang="en-AU" sz="3200" b="1" i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.: PS, BL, BS, CI, Prod.wool&amp;telur, DT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q"/>
              <a:defRPr/>
            </a:pPr>
            <a:r>
              <a:rPr lang="en-AU" sz="3200" b="1" i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 = Derajat sifat yg di-ulang</a:t>
            </a:r>
            <a:r>
              <a:rPr lang="en-AU" sz="3200" b="1" i="1" baseline="3000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 </a:t>
            </a:r>
            <a:r>
              <a:rPr lang="en-AU" sz="3200" b="1" i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selama hidup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q"/>
              <a:defRPr/>
            </a:pPr>
            <a:r>
              <a:rPr lang="en-A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 = Bag. V</a:t>
            </a:r>
            <a:r>
              <a:rPr lang="en-AU" sz="3200" b="1" i="1" baseline="-250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</a:t>
            </a:r>
            <a:r>
              <a:rPr lang="en-A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karena V</a:t>
            </a:r>
            <a:r>
              <a:rPr lang="en-AU" sz="3200" b="1" i="1" baseline="-250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</a:t>
            </a:r>
            <a:r>
              <a:rPr lang="en-A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&amp; V</a:t>
            </a:r>
            <a:r>
              <a:rPr lang="en-AU" sz="3200" b="1" i="1" baseline="-250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LP </a:t>
            </a:r>
            <a:r>
              <a:rPr lang="en-A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(V</a:t>
            </a:r>
            <a:r>
              <a:rPr lang="en-AU" sz="3200" b="1" i="1" baseline="-250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</a:t>
            </a:r>
            <a:r>
              <a:rPr lang="en-A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&amp;V</a:t>
            </a:r>
            <a:r>
              <a:rPr lang="en-AU" sz="3200" b="1" i="1" baseline="-250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LP</a:t>
            </a:r>
            <a:r>
              <a:rPr lang="en-A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)/V</a:t>
            </a:r>
            <a:r>
              <a:rPr lang="en-AU" sz="3200" b="1" i="1" baseline="-250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A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Pengaruh LP = Non-genetik, berpengaruh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A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pd prod ternak selama hidup (</a:t>
            </a:r>
            <a:r>
              <a:rPr lang="en-AU" sz="32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Mis</a:t>
            </a:r>
            <a:r>
              <a:rPr lang="en-A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.: peny,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A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pincang, gizi awal pertbh, gizi selama di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A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kandungan)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-304800"/>
            <a:ext cx="8991600" cy="7162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endParaRPr lang="en-US" b="1" i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" pitchFamily="34" charset="0"/>
            </a:endParaRP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NILAI RIPITABILITAS: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 u="sng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Species &amp; Character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                         </a:t>
            </a:r>
            <a:r>
              <a:rPr lang="en-US" b="1" u="sng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Repetability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 u="sng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Beef Cattle</a:t>
            </a: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: - Calving interval                         0,02-0,20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      - Weaning weight of calf                  0,47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      - Yearling weight of calf                   0,07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 u="sng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Dairy Cattle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: - Milk yield                                  0,40-0,50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        - Fat percentage                        0,50-0,75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        - Calving interval                       0,10-0,50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 u="sng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Sheep</a:t>
            </a: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: - Clean fleece weight                          0,50-0,75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- Fibre diameter                                  0,50-0,80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- Number of lambs born                     0,10-0,30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 u="sng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Poultry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: - Egg weight                                      0,80-0,90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- Egg production                                    0,83</a:t>
            </a:r>
            <a:endParaRPr lang="id-ID" b="1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5943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9600" b="1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Elephant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  <p:bldP spid="125955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150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008000"/>
              </a:buClr>
              <a:buSzPct val="90000"/>
              <a:buFont typeface="Wingdings" pitchFamily="2" charset="2"/>
              <a:buChar char="q"/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BS</a:t>
            </a:r>
            <a:r>
              <a:rPr lang="en-US" b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anak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dr induk A = &lt; Rataan kelompok 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   Nilai r</a:t>
            </a:r>
            <a:r>
              <a:rPr lang="en-US" b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BS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= 47% 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 Keputusan???</a:t>
            </a: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    Derajat pengulangan u/BS</a:t>
            </a:r>
            <a:r>
              <a:rPr lang="en-US" b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anak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 = tinggi</a:t>
            </a:r>
            <a:endParaRPr lang="en-US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   BS</a:t>
            </a:r>
            <a:r>
              <a:rPr lang="en-US" b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anak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induk A = rendah 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 </a:t>
            </a:r>
            <a:r>
              <a:rPr lang="en-US" b="1" u="sng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Keputusan</a:t>
            </a: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: Induk A culling</a:t>
            </a:r>
            <a:endParaRPr lang="en-US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endParaRPr lang="en-US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800080"/>
              </a:buClr>
              <a:buSzPct val="90000"/>
              <a:buFont typeface="Wingdings" pitchFamily="2" charset="2"/>
              <a:buChar char="q"/>
              <a:defRPr/>
            </a:pPr>
            <a:r>
              <a:rPr lang="en-US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CI sapi perah, r = 18%.  CI sapi B = &gt; Rataan kelompok</a:t>
            </a: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800080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   </a:t>
            </a: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FF0000"/>
              </a:buClr>
              <a:buSzPct val="90000"/>
              <a:buFont typeface="Wingdings" pitchFamily="2" charset="2"/>
              <a:buChar char="q"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Derajat pengulangan u/CI = rendah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 CI yg panjang</a:t>
            </a: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FF0000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   tsb diulang dg derajat pengulangan rendah</a:t>
            </a: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FF0000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   Sapi B dipertimbangkan u/ dipertahankan</a:t>
            </a:r>
            <a:endParaRPr lang="id-ID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FF66FF"/>
              </a:buClr>
              <a:buSzPct val="90000"/>
              <a:buFont typeface="Wingdings" pitchFamily="2" charset="2"/>
              <a:buNone/>
              <a:defRPr/>
            </a:pPr>
            <a:endParaRPr lang="id-ID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0000FF"/>
              </a:buClr>
              <a:buSzPct val="90000"/>
              <a:buFont typeface="Wingdings" pitchFamily="2" charset="2"/>
              <a:buChar char="q"/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Ripitabilitas kumulatif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 R = (n.r) / 1+(n-1)r</a:t>
            </a: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    Sbg petunjuk berapa catatan sebelum diculling</a:t>
            </a:r>
          </a:p>
          <a:p>
            <a:pPr marL="385763" indent="-385763" eaLnBrk="0" hangingPunct="0">
              <a:lnSpc>
                <a:spcPct val="40000"/>
              </a:lnSpc>
              <a:spcBef>
                <a:spcPct val="6000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sym typeface="Wingdings" pitchFamily="2" charset="2"/>
              </a:rPr>
              <a:t>    Bila culling (BS) = catatan I  culling (CI) = catatan IV</a:t>
            </a:r>
            <a:endParaRPr lang="id-ID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0" y="304800"/>
            <a:ext cx="8288338" cy="10382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6000" b="1">
                <a:solidFill>
                  <a:srgbClr val="D60A3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5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Pemanfaatan Nilai r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GB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endParaRPr lang="en-US" sz="5400" b="1" u="sng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BAB VII. </a:t>
            </a:r>
            <a:r>
              <a:rPr lang="en-US" b="1" dirty="0"/>
              <a:t>System </a:t>
            </a:r>
            <a:r>
              <a:rPr lang="en-US" b="1" dirty="0" err="1"/>
              <a:t>Perkawinan</a:t>
            </a:r>
            <a:r>
              <a:rPr lang="en-US" b="1" dirty="0"/>
              <a:t> </a:t>
            </a:r>
            <a:r>
              <a:rPr lang="en-US" b="1" dirty="0" err="1"/>
              <a:t>Ternak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inbreeding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pengertian</a:t>
            </a:r>
            <a:r>
              <a:rPr lang="en-US" dirty="0" smtClean="0"/>
              <a:t> out breeding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10287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smtClean="0">
                <a:latin typeface="Tahoma" pitchFamily="34" charset="0"/>
              </a:rPr>
              <a:t>      Arti Nilai r &amp; Seleksi (MPPA):</a:t>
            </a:r>
            <a:r>
              <a:rPr lang="en-US" sz="4000" smtClean="0">
                <a:latin typeface="Tahoma" pitchFamily="34" charset="0"/>
              </a:rPr>
              <a:t> </a:t>
            </a:r>
            <a:br>
              <a:rPr lang="en-US" sz="4000" smtClean="0">
                <a:latin typeface="Tahoma" pitchFamily="34" charset="0"/>
              </a:rPr>
            </a:br>
            <a:endParaRPr lang="en-US" sz="4000" smtClean="0">
              <a:latin typeface="Tahoma" pitchFamily="34" charset="0"/>
            </a:endParaRPr>
          </a:p>
        </p:txBody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b="1" smtClean="0">
                <a:solidFill>
                  <a:srgbClr val="1D0106"/>
                </a:solidFill>
              </a:rPr>
              <a:t> Nilai r</a:t>
            </a:r>
            <a:r>
              <a:rPr lang="en-US" b="1" baseline="-25000" smtClean="0">
                <a:solidFill>
                  <a:srgbClr val="1D0106"/>
                </a:solidFill>
              </a:rPr>
              <a:t>PS</a:t>
            </a:r>
            <a:r>
              <a:rPr lang="en-US" b="1" smtClean="0">
                <a:solidFill>
                  <a:srgbClr val="1D0106"/>
                </a:solidFill>
              </a:rPr>
              <a:t> = 50%. Sapi X (lakt I) &gt; 500 kg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1D0106"/>
                </a:solidFill>
              </a:rPr>
              <a:t>     Sapi X (lakt II) = Rata2 (lakt II) + (50%x500) kg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="1" smtClean="0">
              <a:solidFill>
                <a:srgbClr val="1D0106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b="1" smtClean="0">
                <a:solidFill>
                  <a:srgbClr val="1D0106"/>
                </a:solidFill>
              </a:rPr>
              <a:t> Seleksi pd kelompok dg catatan tdk sama 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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    MPPA</a:t>
            </a:r>
            <a:r>
              <a:rPr lang="en-US" b="1" baseline="-25000" smtClean="0">
                <a:solidFill>
                  <a:srgbClr val="1D0106"/>
                </a:solidFill>
                <a:sym typeface="Wingdings" pitchFamily="2" charset="2"/>
              </a:rPr>
              <a:t>B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= X</a:t>
            </a:r>
            <a:r>
              <a:rPr lang="en-US" b="1" baseline="-25000" smtClean="0">
                <a:solidFill>
                  <a:srgbClr val="1D0106"/>
                </a:solidFill>
                <a:sym typeface="Wingdings" pitchFamily="2" charset="2"/>
              </a:rPr>
              <a:t>kel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+ R(X</a:t>
            </a:r>
            <a:r>
              <a:rPr lang="en-US" b="1" baseline="-25000" smtClean="0">
                <a:solidFill>
                  <a:srgbClr val="1D0106"/>
                </a:solidFill>
                <a:sym typeface="Wingdings" pitchFamily="2" charset="2"/>
              </a:rPr>
              <a:t>B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– X</a:t>
            </a:r>
            <a:r>
              <a:rPr lang="en-US" b="1" baseline="-25000" smtClean="0">
                <a:solidFill>
                  <a:srgbClr val="1D0106"/>
                </a:solidFill>
                <a:sym typeface="Wingdings" pitchFamily="2" charset="2"/>
              </a:rPr>
              <a:t>kel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)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    (Pendugaan kemampuan produksi riil)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    </a:t>
            </a:r>
            <a:r>
              <a:rPr lang="en-US" b="1" u="sng" smtClean="0">
                <a:solidFill>
                  <a:srgbClr val="1D0106"/>
                </a:solidFill>
                <a:sym typeface="Wingdings" pitchFamily="2" charset="2"/>
              </a:rPr>
              <a:t>Dimana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: R = (n.r) / 1+(n-1)r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US" b="1" smtClean="0">
              <a:solidFill>
                <a:srgbClr val="1D0106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8763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smtClean="0">
                <a:latin typeface="Tahoma" pitchFamily="34" charset="0"/>
              </a:rPr>
              <a:t>        </a:t>
            </a:r>
            <a:r>
              <a:rPr lang="en-US" sz="4000" b="1" u="sng" smtClean="0">
                <a:latin typeface="Tahoma" pitchFamily="34" charset="0"/>
              </a:rPr>
              <a:t>TELADAN</a:t>
            </a:r>
            <a:r>
              <a:rPr lang="en-US" sz="4000" b="1" smtClean="0">
                <a:latin typeface="Tahoma" pitchFamily="34" charset="0"/>
              </a:rPr>
              <a:t>:</a:t>
            </a:r>
            <a:r>
              <a:rPr lang="en-US" sz="4000" smtClean="0">
                <a:latin typeface="Tahoma" pitchFamily="34" charset="0"/>
              </a:rPr>
              <a:t> </a:t>
            </a:r>
            <a:br>
              <a:rPr lang="en-US" sz="4000" smtClean="0">
                <a:latin typeface="Tahoma" pitchFamily="34" charset="0"/>
              </a:rPr>
            </a:br>
            <a:endParaRPr lang="en-US" sz="4000" smtClean="0">
              <a:latin typeface="Tahoma" pitchFamily="34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b="1" smtClean="0">
                <a:solidFill>
                  <a:srgbClr val="1D0106"/>
                </a:solidFill>
                <a:sym typeface="Wingdings" pitchFamily="2" charset="2"/>
              </a:rPr>
              <a:t> </a:t>
            </a:r>
            <a:r>
              <a:rPr lang="en-US" sz="2800" b="1" u="sng" smtClean="0">
                <a:solidFill>
                  <a:srgbClr val="1D0106"/>
                </a:solidFill>
                <a:sym typeface="Wingdings" pitchFamily="2" charset="2"/>
              </a:rPr>
              <a:t>Teladan</a:t>
            </a:r>
            <a:r>
              <a:rPr lang="en-US" sz="2800" b="1" smtClean="0">
                <a:solidFill>
                  <a:srgbClr val="1D0106"/>
                </a:solidFill>
                <a:sym typeface="Wingdings" pitchFamily="2" charset="2"/>
              </a:rPr>
              <a:t>: X</a:t>
            </a:r>
            <a:r>
              <a:rPr lang="en-US" sz="2800" b="1" baseline="-25000" smtClean="0">
                <a:solidFill>
                  <a:srgbClr val="1D0106"/>
                </a:solidFill>
                <a:sym typeface="Wingdings" pitchFamily="2" charset="2"/>
              </a:rPr>
              <a:t>BS-kel</a:t>
            </a:r>
            <a:r>
              <a:rPr lang="en-US" sz="2800" b="1" smtClean="0">
                <a:solidFill>
                  <a:srgbClr val="1D0106"/>
                </a:solidFill>
                <a:sym typeface="Wingdings" pitchFamily="2" charset="2"/>
              </a:rPr>
              <a:t> = 100 kg;  r</a:t>
            </a:r>
            <a:r>
              <a:rPr lang="en-US" sz="2800" b="1" baseline="-25000" smtClean="0">
                <a:solidFill>
                  <a:srgbClr val="1D0106"/>
                </a:solidFill>
                <a:sym typeface="Wingdings" pitchFamily="2" charset="2"/>
              </a:rPr>
              <a:t>BS</a:t>
            </a:r>
            <a:r>
              <a:rPr lang="en-US" sz="2800" b="1" smtClean="0">
                <a:solidFill>
                  <a:srgbClr val="1D0106"/>
                </a:solidFill>
                <a:sym typeface="Wingdings" pitchFamily="2" charset="2"/>
              </a:rPr>
              <a:t> = 45%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1D0106"/>
                </a:solidFill>
                <a:sym typeface="Wingdings" pitchFamily="2" charset="2"/>
              </a:rPr>
              <a:t>                     Bgmn rangking (keunggulan)nya???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b="1" smtClean="0">
              <a:solidFill>
                <a:srgbClr val="1D0106"/>
              </a:solidFill>
              <a:sym typeface="Wingdings" pitchFamily="2" charset="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b="1" smtClean="0">
                <a:solidFill>
                  <a:srgbClr val="1D0106"/>
                </a:solidFill>
                <a:sym typeface="Wingdings" pitchFamily="2" charset="2"/>
              </a:rPr>
              <a:t> </a:t>
            </a:r>
            <a:r>
              <a:rPr lang="en-US" sz="2800" b="1" u="sng" smtClean="0">
                <a:solidFill>
                  <a:srgbClr val="1D0106"/>
                </a:solidFill>
                <a:sym typeface="Wingdings" pitchFamily="2" charset="2"/>
              </a:rPr>
              <a:t>Sapi</a:t>
            </a:r>
            <a:r>
              <a:rPr lang="en-US" sz="2800" b="1" smtClean="0">
                <a:solidFill>
                  <a:srgbClr val="1D0106"/>
                </a:solidFill>
                <a:sym typeface="Wingdings" pitchFamily="2" charset="2"/>
              </a:rPr>
              <a:t>      </a:t>
            </a:r>
            <a:r>
              <a:rPr lang="en-US" sz="2800" b="1" u="sng" smtClean="0">
                <a:solidFill>
                  <a:srgbClr val="1D0106"/>
                </a:solidFill>
                <a:sym typeface="Symbol" pitchFamily="18" charset="2"/>
              </a:rPr>
              <a:t> Anak (ekor)</a:t>
            </a:r>
            <a:r>
              <a:rPr lang="en-US" sz="2800" b="1" smtClean="0">
                <a:solidFill>
                  <a:srgbClr val="1D0106"/>
                </a:solidFill>
                <a:sym typeface="Symbol" pitchFamily="18" charset="2"/>
              </a:rPr>
              <a:t>      </a:t>
            </a:r>
            <a:r>
              <a:rPr lang="en-US" sz="2800" b="1" u="sng" smtClean="0">
                <a:solidFill>
                  <a:srgbClr val="1D0106"/>
                </a:solidFill>
                <a:sym typeface="Symbol" pitchFamily="18" charset="2"/>
              </a:rPr>
              <a:t>X</a:t>
            </a:r>
            <a:r>
              <a:rPr lang="en-US" sz="2800" b="1" u="sng" baseline="-25000" smtClean="0">
                <a:solidFill>
                  <a:srgbClr val="1D0106"/>
                </a:solidFill>
                <a:sym typeface="Symbol" pitchFamily="18" charset="2"/>
              </a:rPr>
              <a:t>BS</a:t>
            </a:r>
            <a:r>
              <a:rPr lang="en-US" sz="2800" b="1" u="sng" smtClean="0">
                <a:solidFill>
                  <a:srgbClr val="1D0106"/>
                </a:solidFill>
                <a:sym typeface="Symbol" pitchFamily="18" charset="2"/>
              </a:rPr>
              <a:t> (kg)</a:t>
            </a:r>
            <a:r>
              <a:rPr lang="en-US" sz="2800" b="1" smtClean="0">
                <a:solidFill>
                  <a:srgbClr val="1D0106"/>
                </a:solidFill>
                <a:sym typeface="Symbol" pitchFamily="18" charset="2"/>
              </a:rPr>
              <a:t>       </a:t>
            </a:r>
            <a:r>
              <a:rPr lang="en-US" sz="2800" b="1" u="sng" smtClean="0">
                <a:solidFill>
                  <a:srgbClr val="1D0106"/>
                </a:solidFill>
                <a:sym typeface="Symbol" pitchFamily="18" charset="2"/>
              </a:rPr>
              <a:t>MPPA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1D0106"/>
                </a:solidFill>
                <a:sym typeface="Symbol" pitchFamily="18" charset="2"/>
              </a:rPr>
              <a:t>        A                  2                     110</a:t>
            </a:r>
            <a:endParaRPr lang="en-US" sz="2800" b="1" smtClean="0">
              <a:solidFill>
                <a:schemeClr val="bg1"/>
              </a:solidFill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1D0106"/>
                </a:solidFill>
                <a:sym typeface="Symbol" pitchFamily="18" charset="2"/>
              </a:rPr>
              <a:t>        B                  3                     115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1D0106"/>
                </a:solidFill>
                <a:sym typeface="Symbol" pitchFamily="18" charset="2"/>
              </a:rPr>
              <a:t>        C                  1                     120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1D0106"/>
                </a:solidFill>
                <a:sym typeface="Symbol" pitchFamily="18" charset="2"/>
              </a:rPr>
              <a:t>        D                  3                      105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1D0106"/>
                </a:solidFill>
                <a:sym typeface="Wingdings" pitchFamily="2" charset="2"/>
              </a:rPr>
              <a:t> </a:t>
            </a:r>
            <a:endParaRPr lang="en-US" sz="2800" b="1" smtClean="0">
              <a:solidFill>
                <a:srgbClr val="1D0106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448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n-AU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Bila 2 Catatan: </a:t>
            </a:r>
            <a:r>
              <a:rPr lang="en-AU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Koef.Korelasi</a:t>
            </a:r>
            <a:r>
              <a:rPr lang="en-AU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n-AU" b="1" u="sng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10 ek sapi perah </a:t>
            </a: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Lakt I &amp; II sbb (kg):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A = 10&amp;12; B = 12&amp;14; C = 10&amp;12;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D = 14&amp;14; E = 10&amp;15; F = 10&amp;12;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G = 12&amp;14; H = 10&amp;14; I = 13&amp;15;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J = 10&amp;12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q"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AU" sz="32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Asumsi</a:t>
            </a: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 Tatalaksana sepanjang th sama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Pendekatan analisis korelasi </a:t>
            </a: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r</a:t>
            </a:r>
            <a:r>
              <a:rPr lang="en-AU" sz="32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1.2</a:t>
            </a: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= Cov</a:t>
            </a:r>
            <a:r>
              <a:rPr lang="en-AU" sz="32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1.2</a:t>
            </a: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/ (</a:t>
            </a: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√Var</a:t>
            </a:r>
            <a:r>
              <a:rPr lang="en-AU" sz="32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.√Var</a:t>
            </a:r>
            <a:r>
              <a:rPr lang="en-AU" sz="32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) = </a:t>
            </a:r>
            <a:r>
              <a:rPr lang="en-AU" sz="32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0,554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Apa makna nilai r = 0,554???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A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endParaRPr lang="id-ID" b="1" i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152400" y="685800"/>
            <a:ext cx="899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2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09600" y="1219200"/>
            <a:ext cx="853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    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SELEKSI: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Memilih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ternak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 BIBIT 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Anak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Tujuan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: Me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 3" pitchFamily="18" charset="2"/>
              </a:rPr>
              <a:t> MGT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 X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G2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&gt; X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G1 </a:t>
            </a:r>
          </a:p>
          <a:p>
            <a:pPr>
              <a:defRPr/>
            </a:pPr>
            <a:endParaRPr lang="en-US" sz="3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endParaRPr lang="en-US" sz="3600" b="1" baseline="-25000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endParaRPr lang="en-US" sz="2800" b="1" baseline="-25000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DASAR SELEKSI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: -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Individu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                              -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Pedigri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                              -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Famili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                              -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Progeni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endParaRPr lang="en-US" sz="4000" b="1" u="sng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 3" pitchFamily="18" charset="2"/>
            </a:endParaRPr>
          </a:p>
          <a:p>
            <a:pPr>
              <a:defRPr/>
            </a:pPr>
            <a:endParaRPr lang="en-US" sz="28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endParaRPr lang="en-US" sz="28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endParaRPr lang="en-US" sz="28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endParaRPr lang="en-US" sz="28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/>
          <p:cNvSpPr>
            <a:spLocks noChangeArrowheads="1"/>
          </p:cNvSpPr>
          <p:nvPr/>
        </p:nvSpPr>
        <p:spPr bwMode="auto">
          <a:xfrm>
            <a:off x="152400" y="4572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Individu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: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# Tipe (h</a:t>
            </a:r>
            <a:r>
              <a:rPr lang="en-US" sz="3200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&gt;&gt;) = Kontes ternak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# Prod.individu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 BV=h</a:t>
            </a:r>
            <a:r>
              <a:rPr lang="en-US" sz="3200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2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.(P-P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K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)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    # u/ n&gt;1  BV = {[n.h</a:t>
            </a:r>
            <a:r>
              <a:rPr lang="en-US" sz="3200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2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]/[1+(n-1)r]}.[P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A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-P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K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]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sym typeface="Wingdings" pitchFamily="2" charset="2"/>
            </a:endParaRP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85763" indent="-385763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Pedigri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: # Catatan tetua/nenek moyang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# Derajat kekerabatan: R = (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ahoma" pitchFamily="34" charset="0"/>
              </a:rPr>
              <a:t>½)</a:t>
            </a:r>
            <a:r>
              <a:rPr lang="en-US" sz="3200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ahoma" pitchFamily="34" charset="0"/>
              </a:rPr>
              <a:t>n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ahoma" pitchFamily="34" charset="0"/>
            </a:endParaRP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 baseline="30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ahoma" pitchFamily="34" charset="0"/>
            </a:endParaRP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ahoma" pitchFamily="34" charset="0"/>
            </a:endParaRPr>
          </a:p>
          <a:p>
            <a:pPr marL="385763" indent="-385763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Famili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: # Dasar = Catatan keluarga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 FS,HS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               # Kekerabatan &gt;dekat  Info &gt;makna</a:t>
            </a:r>
          </a:p>
          <a:p>
            <a:pPr marL="385763" indent="-385763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200" b="1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65891" name="Rectangle 1027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endParaRPr lang="en-US" sz="4000" b="1" i="1">
              <a:solidFill>
                <a:srgbClr val="CC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en-US" sz="4000" b="1">
              <a:solidFill>
                <a:srgbClr val="CC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1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152400" y="16764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3200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Progeni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: # Didasarkan produksi anak</a:t>
            </a:r>
          </a:p>
          <a:p>
            <a:pPr marL="385763" indent="-385763">
              <a:lnSpc>
                <a:spcPct val="12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                 # Umumnya u/ ternak jantan</a:t>
            </a:r>
          </a:p>
          <a:p>
            <a:pPr marL="385763" indent="-385763">
              <a:lnSpc>
                <a:spcPct val="12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                 # Prinsip dasar  Anak=COPY tetua</a:t>
            </a:r>
          </a:p>
          <a:p>
            <a:pPr marL="385763" indent="-385763">
              <a:lnSpc>
                <a:spcPct val="12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                 # Syarat agar hasil optimal: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                     - Candidat bull = Uji performans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                     -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 Betina = harus sama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                     - Perkawinan = IB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                     - Lingkungan pengujian = sama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</a:t>
            </a:r>
          </a:p>
          <a:p>
            <a:pPr marL="385763" indent="-385763"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sym typeface="Wingdings" pitchFamily="2" charset="2"/>
            </a:endParaRPr>
          </a:p>
          <a:p>
            <a:pPr marL="385763" indent="-385763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</a:t>
            </a:r>
          </a:p>
          <a:p>
            <a:pPr marL="385763" indent="-385763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200" b="1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endParaRPr lang="en-US" sz="4000" b="1" i="1">
              <a:solidFill>
                <a:srgbClr val="CC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en-US" sz="4000" b="1">
              <a:solidFill>
                <a:srgbClr val="CC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59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2400" y="685800"/>
            <a:ext cx="899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2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    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REKORDING &amp; KOREKSI DATA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 Analisis &amp; evaluasi program PT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 Kontinyu, tertib &amp; tepat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 Efisiensi pekerjaan di lapang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defRPr/>
            </a:pP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ingdings" pitchFamily="2" charset="2"/>
              </a:rPr>
              <a:t>CONTOH di LAPANG !!!</a:t>
            </a:r>
          </a:p>
          <a:p>
            <a:pPr>
              <a:defRPr/>
            </a:pPr>
            <a:endParaRPr lang="en-US" sz="4000" b="1" u="sng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 3" pitchFamily="18" charset="2"/>
            </a:endParaRPr>
          </a:p>
          <a:p>
            <a:pPr>
              <a:defRPr/>
            </a:pPr>
            <a:endParaRPr lang="en-US" sz="2800" b="1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endParaRPr lang="en-US" sz="2800" b="1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endParaRPr lang="en-US" sz="2800" b="1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  <a:p>
            <a:pPr>
              <a:defRPr/>
            </a:pPr>
            <a:endParaRPr lang="en-US" sz="2800" b="1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utoUpdateAnimBg="0"/>
      <p:bldP spid="174083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81000" y="2209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en-AU" sz="54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AU" sz="54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AU" sz="54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AU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AU" sz="4400" b="1">
                <a:solidFill>
                  <a:srgbClr val="FFCC00"/>
                </a:solidFill>
              </a:rPr>
              <a:t>Menduga Kemampuan Prod.</a:t>
            </a:r>
          </a:p>
          <a:p>
            <a:pPr>
              <a:buFont typeface="Wingdings" pitchFamily="2" charset="2"/>
              <a:buNone/>
              <a:defRPr/>
            </a:pPr>
            <a:endParaRPr lang="en-AU" sz="5400" b="1">
              <a:solidFill>
                <a:srgbClr val="FFCC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AU" sz="3600" b="1">
                <a:solidFill>
                  <a:schemeClr val="accent1"/>
                </a:solidFill>
                <a:latin typeface="Arial" charset="0"/>
              </a:rPr>
              <a:t> MPPA </a:t>
            </a:r>
            <a:r>
              <a:rPr lang="en-AU" sz="3200" b="1">
                <a:solidFill>
                  <a:schemeClr val="accent1"/>
                </a:solidFill>
                <a:latin typeface="Arial" charset="0"/>
              </a:rPr>
              <a:t>(</a:t>
            </a:r>
            <a:r>
              <a:rPr lang="en-AU" sz="3200" b="1" i="1">
                <a:solidFill>
                  <a:schemeClr val="accent1"/>
                </a:solidFill>
                <a:latin typeface="Arial" charset="0"/>
              </a:rPr>
              <a:t>Most Probable Producing Ability</a:t>
            </a:r>
            <a:r>
              <a:rPr lang="en-AU" sz="3200" b="1">
                <a:solidFill>
                  <a:schemeClr val="accent1"/>
                </a:solidFill>
                <a:latin typeface="Arial" charset="0"/>
              </a:rPr>
              <a:t>):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>
                <a:solidFill>
                  <a:schemeClr val="accent1"/>
                </a:solidFill>
                <a:latin typeface="Arial" charset="0"/>
              </a:rPr>
              <a:t>       X</a:t>
            </a:r>
            <a:r>
              <a:rPr lang="en-AU" sz="3600" b="1" baseline="-25000">
                <a:solidFill>
                  <a:schemeClr val="accent1"/>
                </a:solidFill>
                <a:latin typeface="Arial" charset="0"/>
              </a:rPr>
              <a:t>Kel</a:t>
            </a:r>
            <a:r>
              <a:rPr lang="en-AU" sz="3600" b="1">
                <a:solidFill>
                  <a:schemeClr val="accent1"/>
                </a:solidFill>
                <a:latin typeface="Arial" charset="0"/>
              </a:rPr>
              <a:t> + R (X</a:t>
            </a:r>
            <a:r>
              <a:rPr lang="en-AU" sz="3600" b="1" baseline="-25000">
                <a:solidFill>
                  <a:schemeClr val="accent1"/>
                </a:solidFill>
                <a:latin typeface="Arial" charset="0"/>
              </a:rPr>
              <a:t>Ind</a:t>
            </a:r>
            <a:r>
              <a:rPr lang="en-AU" sz="3600" b="1">
                <a:solidFill>
                  <a:schemeClr val="accent1"/>
                </a:solidFill>
                <a:latin typeface="Arial" charset="0"/>
              </a:rPr>
              <a:t> – X</a:t>
            </a:r>
            <a:r>
              <a:rPr lang="en-AU" sz="3600" b="1" baseline="-25000">
                <a:solidFill>
                  <a:schemeClr val="accent1"/>
                </a:solidFill>
                <a:latin typeface="Arial" charset="0"/>
              </a:rPr>
              <a:t>Kel</a:t>
            </a:r>
            <a:r>
              <a:rPr lang="en-AU" sz="3600" b="1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en-AU" sz="3200" b="1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AU" sz="3200" b="1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AU" sz="3600" b="1">
                <a:solidFill>
                  <a:srgbClr val="FF3300"/>
                </a:solidFill>
                <a:latin typeface="Arial" charset="0"/>
              </a:rPr>
              <a:t> ERPA </a:t>
            </a:r>
            <a:r>
              <a:rPr lang="en-AU" sz="3200" b="1">
                <a:solidFill>
                  <a:srgbClr val="FF3300"/>
                </a:solidFill>
                <a:latin typeface="Arial" charset="0"/>
              </a:rPr>
              <a:t>(</a:t>
            </a:r>
            <a:r>
              <a:rPr lang="en-AU" sz="3200" b="1" i="1">
                <a:solidFill>
                  <a:srgbClr val="FF3300"/>
                </a:solidFill>
                <a:latin typeface="Arial" charset="0"/>
              </a:rPr>
              <a:t>Estimated Real Producing Ability</a:t>
            </a:r>
            <a:r>
              <a:rPr lang="en-AU" sz="3200" b="1">
                <a:solidFill>
                  <a:srgbClr val="FF3300"/>
                </a:solidFill>
                <a:latin typeface="Arial" charset="0"/>
              </a:rPr>
              <a:t>):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200" b="1" i="1">
                <a:solidFill>
                  <a:srgbClr val="FF3300"/>
                </a:solidFill>
                <a:latin typeface="Arial" charset="0"/>
              </a:rPr>
              <a:t>       </a:t>
            </a:r>
            <a:r>
              <a:rPr lang="en-AU" sz="3600" b="1" i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AU" sz="3600" b="1">
                <a:solidFill>
                  <a:srgbClr val="FF3300"/>
                </a:solidFill>
                <a:latin typeface="Arial" charset="0"/>
              </a:rPr>
              <a:t>X</a:t>
            </a:r>
            <a:r>
              <a:rPr lang="en-AU" sz="3600" b="1" baseline="-25000">
                <a:solidFill>
                  <a:srgbClr val="FF3300"/>
                </a:solidFill>
                <a:latin typeface="Arial" charset="0"/>
              </a:rPr>
              <a:t>HM</a:t>
            </a:r>
            <a:r>
              <a:rPr lang="en-AU" sz="3600" b="1">
                <a:solidFill>
                  <a:srgbClr val="FF3300"/>
                </a:solidFill>
                <a:latin typeface="Arial" charset="0"/>
              </a:rPr>
              <a:t> + R (X</a:t>
            </a:r>
            <a:r>
              <a:rPr lang="en-AU" sz="3600" b="1" baseline="-25000">
                <a:solidFill>
                  <a:srgbClr val="FF3300"/>
                </a:solidFill>
                <a:latin typeface="Arial" charset="0"/>
              </a:rPr>
              <a:t>Ind</a:t>
            </a:r>
            <a:r>
              <a:rPr lang="en-AU" sz="3600" b="1">
                <a:solidFill>
                  <a:srgbClr val="FF3300"/>
                </a:solidFill>
                <a:latin typeface="Arial" charset="0"/>
              </a:rPr>
              <a:t> – X</a:t>
            </a:r>
            <a:r>
              <a:rPr lang="en-AU" sz="3600" b="1" baseline="-25000">
                <a:solidFill>
                  <a:srgbClr val="FF3300"/>
                </a:solidFill>
                <a:latin typeface="Arial" charset="0"/>
              </a:rPr>
              <a:t>HM</a:t>
            </a:r>
            <a:r>
              <a:rPr lang="en-AU" sz="3600" b="1">
                <a:solidFill>
                  <a:srgbClr val="FF3300"/>
                </a:solidFill>
                <a:latin typeface="Arial" charset="0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                 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AU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AU" sz="3600" b="1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>
              <a:buFont typeface="Wingdings" pitchFamily="2" charset="2"/>
              <a:buChar char="q"/>
              <a:defRPr/>
            </a:pPr>
            <a:endParaRPr lang="en-AU" sz="36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600" b="1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52400" y="8382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600" b="1" i="1">
              <a:solidFill>
                <a:srgbClr val="FF9900"/>
              </a:solidFill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</a:rPr>
              <a:t>   </a:t>
            </a:r>
            <a:r>
              <a:rPr lang="en-US" sz="4400" b="1" u="sng">
                <a:solidFill>
                  <a:srgbClr val="FFCC00"/>
                </a:solidFill>
                <a:latin typeface="Tahoma" pitchFamily="34" charset="0"/>
              </a:rPr>
              <a:t>u/ n&gt;1</a:t>
            </a:r>
            <a:r>
              <a:rPr lang="en-US" sz="4400" b="1">
                <a:solidFill>
                  <a:srgbClr val="FFCC00"/>
                </a:solidFill>
                <a:latin typeface="Tahoma" pitchFamily="34" charset="0"/>
              </a:rPr>
              <a:t>:  </a:t>
            </a: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4400" b="1">
              <a:solidFill>
                <a:srgbClr val="FFCC00"/>
              </a:solidFill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>
                <a:solidFill>
                  <a:srgbClr val="FFCC00"/>
                </a:solidFill>
                <a:latin typeface="Tahoma" pitchFamily="34" charset="0"/>
              </a:rPr>
              <a:t>      </a:t>
            </a:r>
            <a:r>
              <a:rPr lang="en-US" sz="4400" b="1" u="sng">
                <a:solidFill>
                  <a:srgbClr val="FFCC00"/>
                </a:solidFill>
                <a:latin typeface="Tahoma" pitchFamily="34" charset="0"/>
              </a:rPr>
              <a:t>  n.h</a:t>
            </a:r>
            <a:r>
              <a:rPr lang="en-US" sz="4400" b="1" u="sng" baseline="30000">
                <a:solidFill>
                  <a:srgbClr val="FFCC00"/>
                </a:solidFill>
                <a:latin typeface="Tahoma" pitchFamily="34" charset="0"/>
              </a:rPr>
              <a:t>2</a:t>
            </a:r>
            <a:r>
              <a:rPr lang="en-US" sz="4400" b="1" u="sng">
                <a:solidFill>
                  <a:srgbClr val="FFCC00"/>
                </a:solidFill>
                <a:latin typeface="Tahoma" pitchFamily="34" charset="0"/>
              </a:rPr>
              <a:t>    </a:t>
            </a:r>
            <a:r>
              <a:rPr lang="en-US" sz="4400" b="1">
                <a:solidFill>
                  <a:srgbClr val="FFCC00"/>
                </a:solidFill>
                <a:latin typeface="Tahoma" pitchFamily="34" charset="0"/>
              </a:rPr>
              <a:t>  . (X</a:t>
            </a:r>
            <a:r>
              <a:rPr lang="en-US" sz="4400" b="1" baseline="-25000">
                <a:solidFill>
                  <a:srgbClr val="FFCC00"/>
                </a:solidFill>
                <a:latin typeface="Tahoma" pitchFamily="34" charset="0"/>
              </a:rPr>
              <a:t>Ind</a:t>
            </a:r>
            <a:r>
              <a:rPr lang="en-US" sz="4400" b="1">
                <a:solidFill>
                  <a:srgbClr val="FFCC00"/>
                </a:solidFill>
                <a:latin typeface="Tahoma" pitchFamily="34" charset="0"/>
              </a:rPr>
              <a:t> – X</a:t>
            </a:r>
            <a:r>
              <a:rPr lang="en-US" sz="4400" b="1" baseline="-25000">
                <a:solidFill>
                  <a:srgbClr val="FFCC00"/>
                </a:solidFill>
                <a:latin typeface="Tahoma" pitchFamily="34" charset="0"/>
              </a:rPr>
              <a:t>HM</a:t>
            </a:r>
            <a:r>
              <a:rPr lang="en-US" sz="4400" b="1">
                <a:solidFill>
                  <a:srgbClr val="FFCC00"/>
                </a:solidFill>
                <a:latin typeface="Tahoma" pitchFamily="34" charset="0"/>
              </a:rPr>
              <a:t>)</a:t>
            </a:r>
            <a:endParaRPr lang="en-US" sz="4400" b="1">
              <a:solidFill>
                <a:srgbClr val="FFCC00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>
                <a:solidFill>
                  <a:srgbClr val="FFCC00"/>
                </a:solidFill>
                <a:latin typeface="Tahoma" pitchFamily="34" charset="0"/>
                <a:sym typeface="Wingdings" pitchFamily="2" charset="2"/>
              </a:rPr>
              <a:t>     1+(n-1)r </a:t>
            </a: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                  </a:t>
            </a: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4400" b="1">
              <a:solidFill>
                <a:srgbClr val="FF66FF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</a:t>
            </a:r>
            <a:r>
              <a:rPr lang="en-US" sz="4400" b="1" u="sng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u/ n=1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:   h</a:t>
            </a:r>
            <a:r>
              <a:rPr lang="en-US" sz="4400" b="1" baseline="3000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2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. (X</a:t>
            </a:r>
            <a:r>
              <a:rPr lang="en-US" sz="4400" b="1" baseline="-2500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Ind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– X</a:t>
            </a:r>
            <a:r>
              <a:rPr lang="en-US" sz="4400" b="1" baseline="-2500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HM</a:t>
            </a:r>
            <a:r>
              <a:rPr lang="en-US" sz="4400" b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)</a:t>
            </a:r>
            <a:endParaRPr lang="en-US" sz="3200" b="1" i="1">
              <a:solidFill>
                <a:srgbClr val="FF66FF"/>
              </a:solidFill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A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AU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endParaRPr lang="en-US" sz="32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NILAI PEMULIAAN</a:t>
            </a:r>
            <a:r>
              <a:rPr lang="en-US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(Breeding Value)</a:t>
            </a:r>
            <a:endParaRPr lang="en-US" sz="4000" b="1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-457200" y="381000"/>
            <a:ext cx="96012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338138" algn="l"/>
              </a:tabLst>
              <a:defRPr/>
            </a:pPr>
            <a:endParaRPr lang="id-ID" sz="2800" b="1" i="1" u="sng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338138" algn="l"/>
              </a:tabLst>
              <a:defRPr/>
            </a:pPr>
            <a:endParaRPr lang="id-ID" sz="28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spcAft>
                <a:spcPct val="7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38138" algn="l"/>
              </a:tabLst>
              <a:defRPr/>
            </a:pPr>
            <a:endParaRPr lang="en-US" sz="36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en-US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X</a:t>
            </a:r>
            <a:r>
              <a:rPr lang="en-US" sz="36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F1</a:t>
            </a:r>
            <a:r>
              <a:rPr 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- X</a:t>
            </a:r>
            <a:r>
              <a:rPr lang="en-US" sz="36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</a:t>
            </a:r>
            <a:r>
              <a:rPr 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914400" lvl="1" indent="-457200" algn="just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------------  x 100%</a:t>
            </a:r>
          </a:p>
          <a:p>
            <a:pPr marL="914400" lvl="1" indent="-457200" algn="just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X</a:t>
            </a:r>
            <a:r>
              <a:rPr lang="en-US" sz="36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</a:t>
            </a:r>
          </a:p>
          <a:p>
            <a:pPr marL="914400" lvl="1" indent="-457200" algn="just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en-US" sz="3600" b="1" i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</a:t>
            </a:r>
            <a:r>
              <a:rPr lang="id-ID" sz="3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n-US" sz="36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id-ID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n-US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X</a:t>
            </a:r>
            <a:r>
              <a:rPr lang="en-US" sz="28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F1</a:t>
            </a: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= Rerata prod.anak (hasil </a:t>
            </a:r>
            <a:r>
              <a:rPr lang="en-US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crossing</a:t>
            </a: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</a:p>
          <a:p>
            <a:pPr marL="914400" lvl="1" indent="-4572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</a:t>
            </a:r>
          </a:p>
          <a:p>
            <a:pPr marL="914400" lvl="1" indent="-4572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X</a:t>
            </a:r>
            <a:r>
              <a:rPr lang="en-US" sz="28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</a:t>
            </a: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= Rerata prod.tetua</a:t>
            </a:r>
          </a:p>
          <a:p>
            <a:pPr marL="914400" lvl="1" indent="-4572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id-ID" sz="28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338138" algn="l"/>
              </a:tabLst>
              <a:defRPr/>
            </a:pPr>
            <a:endParaRPr lang="id-ID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-6096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AU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n-A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 (Program </a:t>
            </a:r>
            <a:r>
              <a:rPr lang="en-A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Crossing</a:t>
            </a:r>
            <a:r>
              <a:rPr lang="en-A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8169275" cy="397827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Pengertian</a:t>
            </a:r>
            <a:r>
              <a:rPr lang="en-US" dirty="0"/>
              <a:t> 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Pemuliaan</a:t>
            </a:r>
            <a:r>
              <a:rPr lang="en-US" dirty="0"/>
              <a:t> </a:t>
            </a:r>
            <a:r>
              <a:rPr lang="en-US" dirty="0" err="1"/>
              <a:t>Ternak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/>
              <a:t>produkstivitas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ternak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ternak</a:t>
            </a:r>
            <a:r>
              <a:rPr lang="en-US" dirty="0"/>
              <a:t>.</a:t>
            </a:r>
          </a:p>
          <a:p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pemuliaan</a:t>
            </a:r>
            <a:r>
              <a:rPr lang="en-US" dirty="0"/>
              <a:t> </a:t>
            </a:r>
            <a:r>
              <a:rPr lang="en-US" dirty="0" err="1"/>
              <a:t>ternak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: </a:t>
            </a:r>
            <a:r>
              <a:rPr lang="en-US" dirty="0" err="1"/>
              <a:t>genetika</a:t>
            </a:r>
            <a:r>
              <a:rPr lang="en-US" dirty="0"/>
              <a:t>, </a:t>
            </a:r>
            <a:r>
              <a:rPr lang="en-US" dirty="0" err="1"/>
              <a:t>genetika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, </a:t>
            </a:r>
            <a:r>
              <a:rPr lang="en-US" dirty="0" err="1"/>
              <a:t>genetika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, </a:t>
            </a:r>
            <a:r>
              <a:rPr lang="en-US" dirty="0" err="1"/>
              <a:t>seleksi</a:t>
            </a:r>
            <a:r>
              <a:rPr lang="en-US" dirty="0"/>
              <a:t>, </a:t>
            </a:r>
            <a:r>
              <a:rPr lang="en-US" dirty="0" err="1"/>
              <a:t>genetika</a:t>
            </a:r>
            <a:r>
              <a:rPr lang="en-US" dirty="0"/>
              <a:t> </a:t>
            </a:r>
            <a:r>
              <a:rPr lang="en-US" dirty="0" err="1"/>
              <a:t>molekuler</a:t>
            </a:r>
            <a:r>
              <a:rPr lang="en-US" dirty="0"/>
              <a:t>, mating system,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transgenik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kloning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>
            <a:off x="288925" y="1066800"/>
            <a:ext cx="861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d-ID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cs typeface="Tahoma"/>
              </a:rPr>
              <a:t>Ilmu Pemuliaan Ternak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  <p:bldP spid="12083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en-AU" sz="5400" b="1" dirty="0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AU" sz="5400" b="1" dirty="0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AU" sz="5400" b="1" dirty="0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AU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AU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en-AU" sz="6000" b="1" dirty="0">
                <a:solidFill>
                  <a:srgbClr val="FFCC00"/>
                </a:solidFill>
              </a:rPr>
              <a:t>PELESTARIAN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AU" sz="6000" b="1" dirty="0">
                <a:solidFill>
                  <a:srgbClr val="FFCC00"/>
                </a:solidFill>
              </a:rPr>
              <a:t>        PLASMA NUTFAH</a:t>
            </a:r>
          </a:p>
          <a:p>
            <a:pPr>
              <a:buFont typeface="Wingdings" pitchFamily="2" charset="2"/>
              <a:buNone/>
              <a:defRPr/>
            </a:pPr>
            <a:endParaRPr lang="en-AU" sz="5400" b="1" dirty="0">
              <a:solidFill>
                <a:srgbClr val="FFCC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3600" b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AU" sz="3600" b="1" dirty="0" err="1">
                <a:solidFill>
                  <a:srgbClr val="FF0000"/>
                </a:solidFill>
                <a:latin typeface="Arial" charset="0"/>
              </a:rPr>
              <a:t>Substansi</a:t>
            </a:r>
            <a:r>
              <a:rPr lang="en-AU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AU" sz="3600" b="1" dirty="0" err="1">
                <a:solidFill>
                  <a:srgbClr val="FF0000"/>
                </a:solidFill>
                <a:latin typeface="Arial" charset="0"/>
              </a:rPr>
              <a:t>yg</a:t>
            </a:r>
            <a:r>
              <a:rPr lang="en-AU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AU" sz="3600" b="1" dirty="0" err="1">
                <a:solidFill>
                  <a:srgbClr val="FF0000"/>
                </a:solidFill>
                <a:latin typeface="Arial" charset="0"/>
              </a:rPr>
              <a:t>ada</a:t>
            </a:r>
            <a:r>
              <a:rPr lang="en-AU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AU" sz="3600" b="1" dirty="0" err="1">
                <a:solidFill>
                  <a:srgbClr val="FF0000"/>
                </a:solidFill>
                <a:latin typeface="Arial" charset="0"/>
              </a:rPr>
              <a:t>dlm</a:t>
            </a:r>
            <a:r>
              <a:rPr lang="en-AU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AU" sz="3600" b="1" dirty="0" err="1">
                <a:solidFill>
                  <a:srgbClr val="FF0000"/>
                </a:solidFill>
                <a:latin typeface="Arial" charset="0"/>
              </a:rPr>
              <a:t>individu</a:t>
            </a:r>
            <a:endParaRPr lang="en-AU" sz="36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Sebagai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sumber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keturunan</a:t>
            </a:r>
            <a:endParaRPr lang="en-AU" sz="3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Dimanfaatkan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dikembang-biakkan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/</a:t>
            </a:r>
          </a:p>
          <a:p>
            <a:pPr>
              <a:buFont typeface="Wingdings" pitchFamily="2" charset="2"/>
              <a:buNone/>
              <a:defRPr/>
            </a:pP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dirakit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 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Jenis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unggul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/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kultivar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r>
              <a:rPr lang="en-A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baru</a:t>
            </a: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                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A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A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>
              <a:buFont typeface="Wingdings" pitchFamily="2" charset="2"/>
              <a:buChar char="q"/>
              <a:defRPr/>
            </a:pPr>
            <a:endParaRPr lang="en-AU" sz="3600" b="1" dirty="0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3600" b="1" i="1" dirty="0">
              <a:solidFill>
                <a:srgbClr val="FF9900"/>
              </a:solidFill>
              <a:latin typeface="Tahoma" pitchFamily="34" charset="0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FFCC00"/>
                </a:solidFill>
                <a:latin typeface="Tahoma" pitchFamily="34" charset="0"/>
              </a:rPr>
              <a:t>  </a:t>
            </a:r>
            <a:r>
              <a:rPr lang="en-US" sz="4400" b="1" dirty="0">
                <a:solidFill>
                  <a:schemeClr val="tx2"/>
                </a:solidFill>
                <a:latin typeface="Tahoma" pitchFamily="34" charset="0"/>
              </a:rPr>
              <a:t>PN </a:t>
            </a:r>
            <a:r>
              <a:rPr lang="en-US" sz="4400" b="1" dirty="0" err="1">
                <a:solidFill>
                  <a:schemeClr val="tx2"/>
                </a:solidFill>
                <a:latin typeface="Tahoma" pitchFamily="34" charset="0"/>
              </a:rPr>
              <a:t>ternak</a:t>
            </a:r>
            <a:r>
              <a:rPr lang="en-US" sz="4400" b="1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ahoma" pitchFamily="34" charset="0"/>
              </a:rPr>
              <a:t>Ind</a:t>
            </a:r>
            <a:r>
              <a:rPr lang="en-US" sz="4400" b="1" dirty="0">
                <a:solidFill>
                  <a:schemeClr val="tx2"/>
                </a:solidFill>
                <a:latin typeface="Tahoma" pitchFamily="34" charset="0"/>
              </a:rPr>
              <a:t> = </a:t>
            </a:r>
            <a:r>
              <a:rPr lang="en-US" sz="4400" b="1" dirty="0" err="1">
                <a:solidFill>
                  <a:schemeClr val="tx2"/>
                </a:solidFill>
                <a:latin typeface="Tahoma" pitchFamily="34" charset="0"/>
              </a:rPr>
              <a:t>Ternak</a:t>
            </a:r>
            <a:r>
              <a:rPr lang="en-US" sz="4400" b="1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ahoma" pitchFamily="34" charset="0"/>
              </a:rPr>
              <a:t>lokal</a:t>
            </a:r>
            <a:r>
              <a:rPr lang="en-US" sz="4400" b="1" dirty="0">
                <a:solidFill>
                  <a:schemeClr val="tx2"/>
                </a:solidFill>
                <a:latin typeface="Tahoma" pitchFamily="34" charset="0"/>
              </a:rPr>
              <a:t>  </a:t>
            </a: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US" sz="4400" b="1" dirty="0">
              <a:solidFill>
                <a:srgbClr val="FF66FF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      - </a:t>
            </a:r>
            <a:r>
              <a:rPr lang="en-US" sz="4400" b="1" dirty="0" err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Sapi</a:t>
            </a:r>
            <a:endParaRPr lang="en-US" sz="4400" b="1" dirty="0">
              <a:solidFill>
                <a:srgbClr val="FF66FF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      - </a:t>
            </a:r>
            <a:r>
              <a:rPr lang="en-US" sz="4400" b="1" dirty="0" err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Kerbau</a:t>
            </a:r>
            <a:endParaRPr lang="en-US" sz="4400" b="1" dirty="0">
              <a:solidFill>
                <a:srgbClr val="FF66FF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      - </a:t>
            </a:r>
            <a:r>
              <a:rPr lang="en-US" sz="4400" b="1" dirty="0" err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Kambing</a:t>
            </a:r>
            <a:endParaRPr lang="en-US" sz="4400" b="1" dirty="0">
              <a:solidFill>
                <a:srgbClr val="FF66FF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      - </a:t>
            </a:r>
            <a:r>
              <a:rPr lang="en-US" sz="4400" b="1" dirty="0" err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Domba</a:t>
            </a:r>
            <a:endParaRPr lang="en-US" sz="4400" b="1" dirty="0">
              <a:solidFill>
                <a:srgbClr val="FF66FF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      - </a:t>
            </a:r>
            <a:r>
              <a:rPr lang="en-US" sz="4400" b="1" dirty="0" err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Ayam</a:t>
            </a:r>
            <a:r>
              <a:rPr lang="en-US" sz="4400" b="1" dirty="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kampung</a:t>
            </a:r>
            <a:endParaRPr lang="en-US" sz="4400" b="1" dirty="0">
              <a:solidFill>
                <a:srgbClr val="FF66FF"/>
              </a:solidFill>
              <a:latin typeface="Tahoma" pitchFamily="34" charset="0"/>
              <a:sym typeface="Wingdings" pitchFamily="2" charset="2"/>
            </a:endParaRPr>
          </a:p>
          <a:p>
            <a:pPr marL="385763" indent="-385763">
              <a:lnSpc>
                <a:spcPct val="75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         - </a:t>
            </a:r>
            <a:r>
              <a:rPr lang="en-US" sz="4400" b="1" dirty="0" err="1">
                <a:solidFill>
                  <a:srgbClr val="FF66FF"/>
                </a:solidFill>
                <a:latin typeface="Tahoma" pitchFamily="34" charset="0"/>
                <a:sym typeface="Wingdings" pitchFamily="2" charset="2"/>
              </a:rPr>
              <a:t>Itik</a:t>
            </a:r>
            <a:endParaRPr lang="en-US" sz="3200" b="1" dirty="0">
              <a:solidFill>
                <a:srgbClr val="FF66FF"/>
              </a:solidFill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endParaRPr lang="en-AU" sz="36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AU" sz="36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endParaRPr lang="en-US" sz="3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-46038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457200" y="990600"/>
            <a:ext cx="8686800" cy="991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338138" algn="l"/>
              </a:tabLst>
              <a:defRPr/>
            </a:pPr>
            <a:endParaRPr lang="id-ID" sz="2800" b="1" i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338138" algn="l"/>
              </a:tabLst>
              <a:defRPr/>
            </a:pPr>
            <a:endParaRPr lang="id-ID" sz="28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1371600" lvl="2" indent="-457200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en-US" sz="36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0066"/>
              </a:buClr>
              <a:buSzPct val="120000"/>
              <a:buFont typeface="Wingdings" pitchFamily="2" charset="2"/>
              <a:buChar char="Ø"/>
              <a:tabLst>
                <a:tab pos="338138" algn="l"/>
              </a:tabLst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Kurang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diperhatikan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0066"/>
              </a:buClr>
              <a:buSzPct val="120000"/>
              <a:buFont typeface="Wingdings" pitchFamily="2" charset="2"/>
              <a:buChar char="Ø"/>
              <a:tabLst>
                <a:tab pos="338138" algn="l"/>
              </a:tabLst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Pola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manajemen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&lt;&lt;&lt;</a:t>
            </a:r>
          </a:p>
          <a:p>
            <a:pPr marL="914400" lvl="1" indent="-457200">
              <a:lnSpc>
                <a:spcPct val="150000"/>
              </a:lnSpc>
              <a:buClr>
                <a:srgbClr val="000066"/>
              </a:buClr>
              <a:buSzPct val="120000"/>
              <a:buFont typeface="Wingdings" pitchFamily="2" charset="2"/>
              <a:buChar char="Ø"/>
              <a:tabLst>
                <a:tab pos="338138" algn="l"/>
              </a:tabLst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Kecenderungan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“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darah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 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</a:rPr>
              <a:t>↓</a:t>
            </a:r>
          </a:p>
          <a:p>
            <a:pPr marL="914400" lvl="1" indent="-457200">
              <a:lnSpc>
                <a:spcPct val="150000"/>
              </a:lnSpc>
              <a:buClr>
                <a:srgbClr val="000066"/>
              </a:buClr>
              <a:buSzPct val="120000"/>
              <a:buFont typeface="Wingdings" pitchFamily="2" charset="2"/>
              <a:buChar char="Ø"/>
              <a:tabLst>
                <a:tab pos="338138" algn="l"/>
              </a:tabLst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↑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silang-dalam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0066"/>
              </a:buClr>
              <a:buSzPct val="120000"/>
              <a:buFont typeface="Wingdings" pitchFamily="2" charset="2"/>
              <a:buChar char="Ø"/>
              <a:tabLst>
                <a:tab pos="338138" algn="l"/>
              </a:tabLst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Seleksi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negatif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</a:p>
          <a:p>
            <a:pPr marL="914400" lvl="1" indent="-457200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914400" lvl="1" indent="-457200">
              <a:buClr>
                <a:srgbClr val="FF0000"/>
              </a:buClr>
              <a:buSzPct val="120000"/>
              <a:tabLst>
                <a:tab pos="338138" algn="l"/>
              </a:tabLst>
              <a:defRPr/>
            </a:pPr>
            <a:endParaRPr lang="id-ID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AU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n-A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KONDISI LAPANG</a:t>
            </a:r>
          </a:p>
          <a:p>
            <a:pPr algn="ctr" eaLnBrk="0" hangingPunct="0">
              <a:defRPr/>
            </a:pP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buClr>
                <a:srgbClr val="008000"/>
              </a:buClr>
              <a:buSzPct val="90000"/>
              <a:buFont typeface="Wingdings" pitchFamily="2" charset="2"/>
              <a:buNone/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marL="385763" indent="-385763" eaLnBrk="0" hangingPunct="0">
              <a:lnSpc>
                <a:spcPct val="80000"/>
              </a:lnSpc>
              <a:spcBef>
                <a:spcPct val="60000"/>
              </a:spcBef>
              <a:spcAft>
                <a:spcPts val="1800"/>
              </a:spcAft>
              <a:buClr>
                <a:srgbClr val="008000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          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KEUNGGULAN</a:t>
            </a:r>
          </a:p>
          <a:p>
            <a:pPr marL="385763" indent="-385763" eaLnBrk="0" hangingPunct="0"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Sapi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Madura &amp; PO =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Tahan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VL &lt;&lt;&lt;</a:t>
            </a:r>
          </a:p>
          <a:p>
            <a:pPr marL="385763" indent="-385763" eaLnBrk="0" hangingPunct="0"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Sapi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Bali =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Reprod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&amp;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karkas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&gt;&gt;&gt;</a:t>
            </a:r>
          </a:p>
          <a:p>
            <a:pPr marL="385763" indent="-385763" eaLnBrk="0" hangingPunct="0"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Kambing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kacang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&amp; DEP =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Prolifik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85763" indent="-385763" eaLnBrk="0" hangingPunct="0">
              <a:spcBef>
                <a:spcPts val="0"/>
              </a:spcBef>
              <a:buClr>
                <a:srgbClr val="000066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Ayam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kampung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= VG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sifat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kual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&amp;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kuan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ingdings" pitchFamily="2" charset="2"/>
              </a:rPr>
              <a:t>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85763" indent="-385763" eaLnBrk="0" hangingPunct="0">
              <a:spcBef>
                <a:spcPts val="0"/>
              </a:spcBef>
              <a:spcAft>
                <a:spcPts val="1800"/>
              </a:spcAft>
              <a:buClr>
                <a:srgbClr val="008000"/>
              </a:buClr>
              <a:buSzPct val="9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                            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ingdings" pitchFamily="2" charset="2"/>
              </a:rPr>
              <a:t>peluang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ingdings" pitchFamily="2" charset="2"/>
              </a:rPr>
              <a:t>seleksi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ingdings" pitchFamily="2" charset="2"/>
              </a:rPr>
              <a:t> &gt;&gt;&gt;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85763" indent="-385763" eaLnBrk="0" hangingPunct="0">
              <a:spcBef>
                <a:spcPts val="0"/>
              </a:spcBef>
              <a:buClr>
                <a:srgbClr val="000066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Itik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Mojosari,Tegal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Alabio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Bali) = Prod</a:t>
            </a:r>
          </a:p>
          <a:p>
            <a:pPr marL="385763" indent="-385763" eaLnBrk="0" hangingPunct="0">
              <a:spcBef>
                <a:spcPts val="0"/>
              </a:spcBef>
              <a:buClr>
                <a:srgbClr val="008000"/>
              </a:buClr>
              <a:buSzPct val="9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                   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telur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&amp;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tahan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penyakit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&gt;&gt;&gt;</a:t>
            </a:r>
            <a:endParaRPr lang="id-ID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0" y="-457200"/>
            <a:ext cx="8288338" cy="1295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6000" b="1">
                <a:solidFill>
                  <a:srgbClr val="D60A3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endParaRPr lang="en-US" sz="5400" b="1" u="sng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638300"/>
          </a:xfrm>
        </p:spPr>
        <p:txBody>
          <a:bodyPr/>
          <a:lstStyle/>
          <a:p>
            <a:pPr algn="l"/>
            <a:r>
              <a:rPr lang="en-US" sz="4000" b="1" smtClean="0">
                <a:latin typeface="Tahoma" pitchFamily="34" charset="0"/>
              </a:rPr>
              <a:t>       TERNAK LOKAL </a:t>
            </a:r>
            <a:r>
              <a:rPr lang="en-US" sz="4000" b="1" u="sng" smtClean="0">
                <a:latin typeface="Tahoma" pitchFamily="34" charset="0"/>
              </a:rPr>
              <a:t>vs</a:t>
            </a:r>
            <a:r>
              <a:rPr lang="en-US" sz="4000" b="1" smtClean="0">
                <a:latin typeface="Tahoma" pitchFamily="34" charset="0"/>
              </a:rPr>
              <a:t> </a:t>
            </a:r>
            <a:r>
              <a:rPr lang="en-US" sz="4000" b="1" i="1" smtClean="0">
                <a:latin typeface="Tahoma" pitchFamily="34" charset="0"/>
              </a:rPr>
              <a:t>EXOTIC</a:t>
            </a:r>
            <a:endParaRPr lang="en-US" sz="4000" i="1" smtClean="0">
              <a:latin typeface="Tahoma" pitchFamily="34" charset="0"/>
            </a:endParaRPr>
          </a:p>
        </p:txBody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b="1" smtClean="0">
                <a:solidFill>
                  <a:srgbClr val="1D0106"/>
                </a:solidFill>
              </a:rPr>
              <a:t> Genetik 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 Rendah </a:t>
            </a:r>
            <a:r>
              <a:rPr lang="en-US" b="1" u="sng" smtClean="0">
                <a:solidFill>
                  <a:srgbClr val="1D0106"/>
                </a:solidFill>
                <a:sym typeface="Wingdings" pitchFamily="2" charset="2"/>
              </a:rPr>
              <a:t>vs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Unggul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Manajemen  Ekstensif </a:t>
            </a:r>
            <a:r>
              <a:rPr lang="en-US" b="1" u="sng" smtClean="0">
                <a:solidFill>
                  <a:srgbClr val="1D0106"/>
                </a:solidFill>
                <a:sym typeface="Wingdings" pitchFamily="2" charset="2"/>
              </a:rPr>
              <a:t>vs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Intensif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Pakan  Murah </a:t>
            </a:r>
            <a:r>
              <a:rPr lang="en-US" b="1" u="sng" smtClean="0">
                <a:solidFill>
                  <a:srgbClr val="1D0106"/>
                </a:solidFill>
                <a:sym typeface="Wingdings" pitchFamily="2" charset="2"/>
              </a:rPr>
              <a:t>vs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Mahal (harga fluktuatif)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Devisa  Hemat </a:t>
            </a:r>
            <a:r>
              <a:rPr lang="en-US" b="1" u="sng" smtClean="0">
                <a:solidFill>
                  <a:srgbClr val="1D0106"/>
                </a:solidFill>
                <a:sym typeface="Wingdings" pitchFamily="2" charset="2"/>
              </a:rPr>
              <a:t>vs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Boros)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Ketergantungan  Bebas </a:t>
            </a:r>
            <a:r>
              <a:rPr lang="en-US" b="1" u="sng" smtClean="0">
                <a:solidFill>
                  <a:srgbClr val="1D0106"/>
                </a:solidFill>
                <a:sym typeface="Wingdings" pitchFamily="2" charset="2"/>
              </a:rPr>
              <a:t>vs</a:t>
            </a: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Terikat (embargo?)</a:t>
            </a:r>
            <a:endParaRPr lang="en-US" b="1" smtClean="0">
              <a:solidFill>
                <a:srgbClr val="1D0106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81100"/>
          </a:xfrm>
        </p:spPr>
        <p:txBody>
          <a:bodyPr/>
          <a:lstStyle/>
          <a:p>
            <a:pPr algn="l"/>
            <a:r>
              <a:rPr lang="en-US" sz="4000" b="1" smtClean="0">
                <a:latin typeface="Tahoma" pitchFamily="34" charset="0"/>
              </a:rPr>
              <a:t>        UPAYA  PELESTARIAN  PN</a:t>
            </a:r>
            <a:endParaRPr lang="en-US" sz="4000" smtClean="0">
              <a:latin typeface="Tahoma" pitchFamily="34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 In-situ (on-farm)  # Di populasi umum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                                       # Seleksi &amp; culling ketat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="1" smtClean="0">
              <a:solidFill>
                <a:srgbClr val="1D0106"/>
              </a:solidFill>
              <a:sym typeface="Wingdings" pitchFamily="2" charset="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Ex-situ  # Di kawasan khusus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US" b="1" smtClean="0">
              <a:solidFill>
                <a:srgbClr val="1D0106"/>
              </a:solidFill>
              <a:sym typeface="Wingdings" pitchFamily="2" charset="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Koleksi (Teknologi &amp; Fasilitas)  # Semen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                                                               # Embrio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1D0106"/>
                </a:solidFill>
                <a:sym typeface="Wingdings" pitchFamily="2" charset="2"/>
              </a:rPr>
              <a:t>                                                                # DNA</a:t>
            </a:r>
            <a:endParaRPr lang="en-US" b="1" smtClean="0">
              <a:solidFill>
                <a:srgbClr val="1D0106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28600" y="-381000"/>
            <a:ext cx="891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MANAJEMEN PN</a:t>
            </a:r>
          </a:p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Pemanfaatan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&amp;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Pelestarian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</a:p>
          <a:p>
            <a:pPr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 dirty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u/ Indonesia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via </a:t>
            </a:r>
            <a:r>
              <a:rPr 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SWOT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analysis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Wingdings 3" pitchFamily="18" charset="2"/>
            </a:endParaRPr>
          </a:p>
          <a:p>
            <a:pPr marL="457200" indent="-457200">
              <a:spcBef>
                <a:spcPct val="200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40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Strength</a:t>
            </a:r>
            <a:r>
              <a:rPr 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(</a:t>
            </a:r>
            <a:r>
              <a:rPr lang="en-US" sz="40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Kekuatan</a:t>
            </a:r>
            <a:r>
              <a:rPr 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# Mega biodiversity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Permintaan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DN &gt;&gt;&gt;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Integrasi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dg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aspek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budaya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/ritual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Ada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Komisi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Nasional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Plasma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Nutfah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Daya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adaptasi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lingkungan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tropis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&gt;&gt;&gt;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 dirty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28600" y="-381000"/>
            <a:ext cx="891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28600" y="-228600"/>
            <a:ext cx="8915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 dirty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Weakness</a:t>
            </a:r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(</a:t>
            </a:r>
            <a:r>
              <a:rPr lang="en-US" sz="40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Kelemahan</a:t>
            </a:r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# Data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dasar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kurang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tdk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ada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Manajemen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masyarakat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=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skala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kecil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Produktivitas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&lt;&lt;&lt;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Belum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ada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upaya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“paten”???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SDM &lt;&lt;&lt;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UU/PP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baru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diterbitkan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(2006)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Kelembagaan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pengendali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PN ???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Pemahaman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manajemen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PN &lt;&lt;&lt; 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 dirty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28600" y="-381000"/>
            <a:ext cx="891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28600" y="-228600"/>
            <a:ext cx="8915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 dirty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Opportunity </a:t>
            </a:r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US" sz="40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Peluang</a:t>
            </a:r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Konservasi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in-situ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&amp;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ex-situ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Permintaan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pasar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(DN &amp; LN) &gt;&gt;&gt;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Kerjasama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Litbang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SDG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ternak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Pembentukan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bibit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unggul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bangsa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baru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Pengembangan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bio-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teknologi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moderen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 dirty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28600" y="-381000"/>
            <a:ext cx="891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28600" y="-228600"/>
            <a:ext cx="8915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 dirty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Threat</a:t>
            </a:r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(</a:t>
            </a:r>
            <a:r>
              <a:rPr lang="en-US" sz="40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Ancaman</a:t>
            </a:r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Pencurian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plasma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nutfah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Melakukan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crossing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dg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ternak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impor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Pengurasan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SDG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ternak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=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ekspor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Belum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ada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“paten”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Tingkat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kemiskinan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tingkat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pengelola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Impor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ternak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exotic-bred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#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Perhatian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&amp;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dedikasi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policy-maker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&lt;&lt;&lt;</a:t>
            </a: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20000"/>
              </a:spcBef>
              <a:buSzPct val="120000"/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000" dirty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autoUpdateAnimBg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4279</Words>
  <Application>Microsoft Office PowerPoint</Application>
  <PresentationFormat>On-screen Show (4:3)</PresentationFormat>
  <Paragraphs>1230</Paragraphs>
  <Slides>111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111</vt:i4>
      </vt:variant>
    </vt:vector>
  </HeadingPairs>
  <TitlesOfParts>
    <vt:vector size="123" baseType="lpstr">
      <vt:lpstr>Office Theme</vt:lpstr>
      <vt:lpstr>Aspect</vt:lpstr>
      <vt:lpstr>Flow</vt:lpstr>
      <vt:lpstr>1_Flow</vt:lpstr>
      <vt:lpstr>Concourse</vt:lpstr>
      <vt:lpstr>Civic</vt:lpstr>
      <vt:lpstr>Apex</vt:lpstr>
      <vt:lpstr>1_Apex</vt:lpstr>
      <vt:lpstr>2_Apex</vt:lpstr>
      <vt:lpstr>3_Apex</vt:lpstr>
      <vt:lpstr>Photo Editor Photo</vt:lpstr>
      <vt:lpstr>Equation</vt:lpstr>
      <vt:lpstr>ILMU PEMULIAAN TERNAK</vt:lpstr>
      <vt:lpstr>BAB I.PENDAHULUAN</vt:lpstr>
      <vt:lpstr>BAB II.PERANAN GENETIKA</vt:lpstr>
      <vt:lpstr> BAB III. Sifat Kualitatif Dan Kuantitatif Ternak </vt:lpstr>
      <vt:lpstr>BAB IV. Parameter Genetik </vt:lpstr>
      <vt:lpstr>BAB V. Pendugaan Nilai Pemuliaan </vt:lpstr>
      <vt:lpstr>BAB VI.     Seleksi Ternak </vt:lpstr>
      <vt:lpstr>BAB VII. System Perkawinan Ternak </vt:lpstr>
      <vt:lpstr>Slide 9</vt:lpstr>
      <vt:lpstr>Perkembangan Pemuliaan Ternak</vt:lpstr>
      <vt:lpstr> </vt:lpstr>
      <vt:lpstr> </vt:lpstr>
      <vt:lpstr>Slide 13</vt:lpstr>
      <vt:lpstr> </vt:lpstr>
      <vt:lpstr> </vt:lpstr>
      <vt:lpstr> </vt:lpstr>
      <vt:lpstr>E. Bioekonomik Pemuliaan Ternak</vt:lpstr>
      <vt:lpstr> </vt:lpstr>
      <vt:lpstr> </vt:lpstr>
      <vt:lpstr> </vt:lpstr>
      <vt:lpstr> </vt:lpstr>
      <vt:lpstr> </vt:lpstr>
      <vt:lpstr>Slide 23</vt:lpstr>
      <vt:lpstr> </vt:lpstr>
      <vt:lpstr>E.  Istilah-istilah Penting</vt:lpstr>
      <vt:lpstr>Istilah-istilah Penting</vt:lpstr>
      <vt:lpstr>Slide 27</vt:lpstr>
      <vt:lpstr>Slide 28</vt:lpstr>
      <vt:lpstr>Slide 29</vt:lpstr>
      <vt:lpstr>Slide 30</vt:lpstr>
      <vt:lpstr>Slide 31</vt:lpstr>
      <vt:lpstr>Slide 32</vt:lpstr>
      <vt:lpstr> Berapa besar kemampuan meariskan suatu sifat.   </vt:lpstr>
      <vt:lpstr>Nilai Heritabilitas (h2)</vt:lpstr>
      <vt:lpstr>Beberapa Nilai Heritabilitas</vt:lpstr>
      <vt:lpstr>Slide 36</vt:lpstr>
      <vt:lpstr>Slide 37</vt:lpstr>
      <vt:lpstr>Regresi Tetua-Anak (Perent-Offspring Regression) </vt:lpstr>
      <vt:lpstr>Slide 39</vt:lpstr>
      <vt:lpstr>Rumus h2</vt:lpstr>
      <vt:lpstr>Tabel Anakova</vt:lpstr>
      <vt:lpstr>Data X dan Y</vt:lpstr>
      <vt:lpstr>Data BL Pejantan dan Anak</vt:lpstr>
      <vt:lpstr>Slide 44</vt:lpstr>
      <vt:lpstr>Slide 45</vt:lpstr>
      <vt:lpstr>Soal Latihan di Rumah:</vt:lpstr>
      <vt:lpstr>Slide 47</vt:lpstr>
      <vt:lpstr>Slide 48</vt:lpstr>
      <vt:lpstr>Sifat/Karakteristik</vt:lpstr>
      <vt:lpstr>Sifat Kualitatif</vt:lpstr>
      <vt:lpstr>Gen-gen Penyandi</vt:lpstr>
      <vt:lpstr>Slide 52</vt:lpstr>
      <vt:lpstr>Slide 53</vt:lpstr>
      <vt:lpstr>Slide 54</vt:lpstr>
      <vt:lpstr>Slide 55</vt:lpstr>
      <vt:lpstr>Slide 56</vt:lpstr>
      <vt:lpstr>Hasil Perkawinan Heterozigot</vt:lpstr>
      <vt:lpstr>Tanduk Sapi</vt:lpstr>
      <vt:lpstr>Intermedier</vt:lpstr>
      <vt:lpstr>Hasil Perkawinan Heterozigot</vt:lpstr>
      <vt:lpstr>Slide 61</vt:lpstr>
      <vt:lpstr>Slide 62</vt:lpstr>
      <vt:lpstr>Cacat Genetik vs Lingkungan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                                    TELADAN 2:                 </vt:lpstr>
      <vt:lpstr>Slide 74</vt:lpstr>
      <vt:lpstr>Slide 75</vt:lpstr>
      <vt:lpstr>Slide 76</vt:lpstr>
      <vt:lpstr>Slide 77</vt:lpstr>
      <vt:lpstr>Slide 78</vt:lpstr>
      <vt:lpstr>Slide 79</vt:lpstr>
      <vt:lpstr>      Arti Nilai r &amp; Seleksi (MPPA):  </vt:lpstr>
      <vt:lpstr>        TELADAN:  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       TERNAK LOKAL vs EXOTIC</vt:lpstr>
      <vt:lpstr>        UPAYA  PELESTARIAN  PN</vt:lpstr>
      <vt:lpstr>Slide 96</vt:lpstr>
      <vt:lpstr>Slide 97</vt:lpstr>
      <vt:lpstr>Slide 98</vt:lpstr>
      <vt:lpstr>Slide 99</vt:lpstr>
      <vt:lpstr>Slide 100</vt:lpstr>
      <vt:lpstr>      PELESTARIAN &amp; PEMANFAATAN  SDG TERNAK (POPULASI AMAN)  </vt:lpstr>
      <vt:lpstr>      PELESTARIAN &amp; PEMANFAATAN  SDG TERNAK (POP TIDAK AMAN)  </vt:lpstr>
      <vt:lpstr> PEMBENTUKAN  GALUR  AYAM  RAS  (Tinjauan Aspek Pemuliaan Ternak)  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</vt:vector>
  </TitlesOfParts>
  <Company>Acer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ILMU PEMULIAAN TERNAK</dc:title>
  <dc:creator>ANOTE</dc:creator>
  <cp:lastModifiedBy>ANOTE</cp:lastModifiedBy>
  <cp:revision>6</cp:revision>
  <dcterms:created xsi:type="dcterms:W3CDTF">2011-08-22T02:57:43Z</dcterms:created>
  <dcterms:modified xsi:type="dcterms:W3CDTF">2011-10-05T01:12:41Z</dcterms:modified>
</cp:coreProperties>
</file>