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5203150" cy="25203150"/>
  <p:notesSz cx="6858000" cy="9144000"/>
  <p:defaultTextStyle>
    <a:defPPr>
      <a:defRPr lang="id-ID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446" y="-43"/>
      </p:cViewPr>
      <p:guideLst>
        <p:guide orient="horz" pos="7938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C2BC-6B56-4A44-BF50-9087826F62E0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68F2-AFB4-4418-B4E7-7176A6D3A51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136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68F2-AFB4-4418-B4E7-7176A6D3A518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4722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054001" y="0"/>
            <a:ext cx="27375990" cy="2520315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571924" y="-79053"/>
            <a:ext cx="10140563" cy="2304901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814071" y="-79051"/>
            <a:ext cx="9661208" cy="8499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6339" y="9953649"/>
            <a:ext cx="9132435" cy="6255438"/>
          </a:xfrm>
        </p:spPr>
        <p:txBody>
          <a:bodyPr>
            <a:normAutofit/>
          </a:bodyPr>
          <a:lstStyle>
            <a:lvl1pPr>
              <a:defRPr sz="11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6338" y="16247471"/>
            <a:ext cx="9122645" cy="4632812"/>
          </a:xfrm>
        </p:spPr>
        <p:txBody>
          <a:bodyPr>
            <a:normAutofit/>
          </a:bodyPr>
          <a:lstStyle>
            <a:lvl1pPr marL="0" indent="0" algn="l">
              <a:buNone/>
              <a:defRPr sz="5700">
                <a:solidFill>
                  <a:srgbClr val="424242"/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061163" y="5574345"/>
            <a:ext cx="5880735" cy="2759855"/>
          </a:xfrm>
        </p:spPr>
        <p:txBody>
          <a:bodyPr anchor="b"/>
          <a:lstStyle>
            <a:lvl1pPr algn="l">
              <a:defRPr sz="7600"/>
            </a:lvl1pPr>
          </a:lstStyle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12819013" y="22374443"/>
            <a:ext cx="9661208" cy="300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17827" y="21020877"/>
            <a:ext cx="7804575" cy="134183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14071" y="21020877"/>
            <a:ext cx="1774104" cy="13418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12819013" y="22374443"/>
            <a:ext cx="9661208" cy="300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5" y="3785790"/>
            <a:ext cx="4091524" cy="1756776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3147" y="3785790"/>
            <a:ext cx="14949084" cy="17567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140" y="10660548"/>
            <a:ext cx="18294521" cy="5005626"/>
          </a:xfrm>
        </p:spPr>
        <p:txBody>
          <a:bodyPr anchor="b"/>
          <a:lstStyle>
            <a:lvl1pPr algn="l">
              <a:defRPr sz="12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9142" y="15681962"/>
            <a:ext cx="18294518" cy="5587518"/>
          </a:xfrm>
        </p:spPr>
        <p:txBody>
          <a:bodyPr anchor="t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73159" y="8501863"/>
            <a:ext cx="9425978" cy="1283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803200" y="8501859"/>
            <a:ext cx="9425978" cy="1283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2131" y="8511333"/>
            <a:ext cx="8426264" cy="2351125"/>
          </a:xfrm>
        </p:spPr>
        <p:txBody>
          <a:bodyPr anchor="b"/>
          <a:lstStyle>
            <a:lvl1pPr marL="0" indent="0">
              <a:buNone/>
              <a:defRPr sz="7600" b="1">
                <a:solidFill>
                  <a:schemeClr val="accent1"/>
                </a:solidFill>
              </a:defRPr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1244" y="10932002"/>
            <a:ext cx="9425978" cy="10421554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13877" y="8511337"/>
            <a:ext cx="8422320" cy="2351125"/>
          </a:xfrm>
        </p:spPr>
        <p:txBody>
          <a:bodyPr anchor="b"/>
          <a:lstStyle>
            <a:lvl1pPr marL="0" indent="0">
              <a:buNone/>
              <a:defRPr sz="7600" b="1">
                <a:solidFill>
                  <a:schemeClr val="accent1"/>
                </a:solidFill>
              </a:defRPr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200" y="10932002"/>
            <a:ext cx="9425978" cy="10421554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1054001" y="0"/>
            <a:ext cx="27375990" cy="2520315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571924" y="-79053"/>
            <a:ext cx="10140563" cy="2304901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814071" y="-79049"/>
            <a:ext cx="9661208" cy="2292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2495981" y="2211922"/>
            <a:ext cx="9818471" cy="2075803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370" y="3147737"/>
            <a:ext cx="8518025" cy="18928947"/>
          </a:xfrm>
        </p:spPr>
        <p:txBody>
          <a:bodyPr/>
          <a:lstStyle>
            <a:lvl1pPr>
              <a:defRPr sz="7600"/>
            </a:lvl1pPr>
            <a:lvl2pPr>
              <a:defRPr sz="6900"/>
            </a:lvl2pPr>
            <a:lvl3pPr>
              <a:defRPr sz="6300"/>
            </a:lvl3pPr>
            <a:lvl4pPr>
              <a:defRPr sz="5700"/>
            </a:lvl4pPr>
            <a:lvl5pPr>
              <a:defRPr sz="50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2819013" y="22374443"/>
            <a:ext cx="9661208" cy="300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92991" y="21038771"/>
            <a:ext cx="9629411" cy="1341834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4164" y="9766072"/>
            <a:ext cx="9108227" cy="5377087"/>
          </a:xfrm>
        </p:spPr>
        <p:txBody>
          <a:bodyPr anchor="b">
            <a:normAutofit/>
          </a:bodyPr>
          <a:lstStyle>
            <a:lvl1pPr algn="l">
              <a:defRPr sz="8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5232" y="15203453"/>
            <a:ext cx="9092273" cy="5578297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424242"/>
                </a:solidFill>
              </a:defRPr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1054001" y="0"/>
            <a:ext cx="27375990" cy="2520315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12571924" y="-79053"/>
            <a:ext cx="10140563" cy="2304901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2814071" y="-79049"/>
            <a:ext cx="9661208" cy="2292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495981" y="2211922"/>
            <a:ext cx="9818471" cy="2075803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2819013" y="22374443"/>
            <a:ext cx="9661208" cy="300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6" y="9778822"/>
            <a:ext cx="9098337" cy="5376672"/>
          </a:xfrm>
        </p:spPr>
        <p:txBody>
          <a:bodyPr anchor="b">
            <a:normAutofit/>
          </a:bodyPr>
          <a:lstStyle>
            <a:lvl1pPr algn="l">
              <a:defRPr sz="8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0606" y="2549696"/>
            <a:ext cx="9259961" cy="20095312"/>
          </a:xfrm>
        </p:spPr>
        <p:txBody>
          <a:bodyPr/>
          <a:lstStyle>
            <a:lvl1pPr marL="0" indent="0">
              <a:buNone/>
              <a:defRPr sz="10100">
                <a:solidFill>
                  <a:schemeClr val="accent1"/>
                </a:solidFill>
              </a:defRPr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49825" y="15189100"/>
            <a:ext cx="9097204" cy="5584387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424242"/>
                </a:solidFill>
              </a:defRPr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92991" y="21038771"/>
            <a:ext cx="9629411" cy="1341834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840105" y="0"/>
            <a:ext cx="27375990" cy="2520315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260158" y="1225566"/>
            <a:ext cx="22682835" cy="227322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2571924" y="-79053"/>
            <a:ext cx="10140563" cy="256972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2814071" y="-79049"/>
            <a:ext cx="9661208" cy="2292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6119" y="3776665"/>
            <a:ext cx="19361951" cy="4200525"/>
          </a:xfrm>
          <a:prstGeom prst="rect">
            <a:avLst/>
          </a:prstGeom>
        </p:spPr>
        <p:txBody>
          <a:bodyPr vert="horz" lIns="288036" tIns="144018" rIns="288036" bIns="1440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6126" y="8539423"/>
            <a:ext cx="18679980" cy="12895490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30301" y="825010"/>
            <a:ext cx="5880735" cy="1341834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rgbClr val="FEFEFE"/>
                </a:solidFill>
              </a:defRPr>
            </a:lvl1pPr>
          </a:lstStyle>
          <a:p>
            <a:fld id="{6B015D98-B65D-4884-8F8B-365F28F390A6}" type="datetimeFigureOut">
              <a:rPr lang="id-ID" smtClean="0"/>
              <a:pPr/>
              <a:t>15/07/2015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2991" y="21506690"/>
            <a:ext cx="9652806" cy="1341834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14071" y="825006"/>
            <a:ext cx="3671755" cy="1341834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rgbClr val="FEFEFE"/>
                </a:solidFill>
              </a:defRPr>
            </a:lvl1pPr>
          </a:lstStyle>
          <a:p>
            <a:fld id="{E6628CA2-C097-4BBE-BB21-F2992FD763F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360" rtl="0" eaLnBrk="1" latinLnBrk="0" hangingPunct="1">
        <a:spcBef>
          <a:spcPct val="0"/>
        </a:spcBef>
        <a:buNone/>
        <a:defRPr sz="12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80135" indent="-864108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7600" kern="1200">
          <a:solidFill>
            <a:schemeClr val="tx2"/>
          </a:solidFill>
          <a:latin typeface="+mn-lt"/>
          <a:ea typeface="+mn-ea"/>
          <a:cs typeface="+mn-cs"/>
        </a:defRPr>
      </a:lvl1pPr>
      <a:lvl2pPr marL="2016252" indent="-864108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69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360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6300" kern="1200">
          <a:solidFill>
            <a:schemeClr val="tx2"/>
          </a:solidFill>
          <a:latin typeface="+mn-lt"/>
          <a:ea typeface="+mn-ea"/>
          <a:cs typeface="+mn-cs"/>
        </a:defRPr>
      </a:lvl3pPr>
      <a:lvl4pPr marL="3542843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5700" kern="1200">
          <a:solidFill>
            <a:schemeClr val="tx2"/>
          </a:solidFill>
          <a:latin typeface="+mn-lt"/>
          <a:ea typeface="+mn-ea"/>
          <a:cs typeface="+mn-cs"/>
        </a:defRPr>
      </a:lvl4pPr>
      <a:lvl5pPr marL="4176522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5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4781398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4400" kern="1200">
          <a:solidFill>
            <a:schemeClr val="tx2"/>
          </a:solidFill>
          <a:latin typeface="+mn-lt"/>
          <a:ea typeface="+mn-ea"/>
          <a:cs typeface="+mn-cs"/>
        </a:defRPr>
      </a:lvl6pPr>
      <a:lvl7pPr marL="5415077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4400" kern="1200">
          <a:solidFill>
            <a:schemeClr val="tx2"/>
          </a:solidFill>
          <a:latin typeface="+mn-lt"/>
          <a:ea typeface="+mn-ea"/>
          <a:cs typeface="+mn-cs"/>
        </a:defRPr>
      </a:lvl7pPr>
      <a:lvl8pPr marL="6048756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4400" kern="1200">
          <a:solidFill>
            <a:schemeClr val="tx2"/>
          </a:solidFill>
          <a:latin typeface="+mn-lt"/>
          <a:ea typeface="+mn-ea"/>
          <a:cs typeface="+mn-cs"/>
        </a:defRPr>
      </a:lvl8pPr>
      <a:lvl9pPr marL="6682435" indent="-720090" algn="l" defTabSz="2880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4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870" y="1152303"/>
            <a:ext cx="16849872" cy="24283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“Pemanfaatan Kombinasi Ekstrak Buah Nanas dan Pepaya </a:t>
            </a:r>
            <a:endParaRPr lang="id-ID" sz="4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untuk Meningkatkan Kualitas Daging Itik Petelur Afkir”</a:t>
            </a:r>
            <a:endParaRPr lang="id-ID" sz="4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id-ID" sz="4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741" y="4037989"/>
            <a:ext cx="1338438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Aju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Tjatur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Nugroho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Krisnaningsih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id-ID" sz="32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S.Pt.,</a:t>
            </a:r>
            <a:r>
              <a:rPr lang="en-US" sz="32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MP. (</a:t>
            </a:r>
            <a:r>
              <a:rPr lang="en-U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Ketua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(</a:t>
            </a:r>
            <a:r>
              <a:rPr lang="id-ID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NIDN.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0718026902)</a:t>
            </a:r>
            <a:endParaRPr lang="id-ID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Dyah Lestari Yulianti</a:t>
            </a:r>
            <a:r>
              <a:rPr lang="es-E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s-E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S.Pt.,MP</a:t>
            </a:r>
            <a:r>
              <a:rPr lang="es-E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(</a:t>
            </a:r>
            <a:r>
              <a:rPr lang="es-ES" sz="32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Anggota</a:t>
            </a:r>
            <a:r>
              <a:rPr lang="es-E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(</a:t>
            </a:r>
            <a:r>
              <a:rPr lang="id-ID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NIDN.</a:t>
            </a:r>
            <a:r>
              <a:rPr lang="es-E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07</a:t>
            </a:r>
            <a:r>
              <a:rPr lang="en-U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250779</a:t>
            </a:r>
            <a:r>
              <a:rPr lang="id-ID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01</a:t>
            </a:r>
            <a:r>
              <a:rPr lang="es-ES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id-ID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id-ID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343" y="6388545"/>
            <a:ext cx="12709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Latar Belakang</a:t>
            </a:r>
          </a:p>
          <a:p>
            <a:pPr algn="just"/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Salah satu alternatif untuk memenuhi ketersediaan kebutuhan pasar dan meningkatnya animo masyarakat akan konsumsi daging, maka dapat dilakukan dengan memanfaatkan potensi daging itik petelur afkir.</a:t>
            </a: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Penelitian ini bertujuan untuk mengetahui kualitas daging afkir dengan pemanfaatan kombinasi ekstrak buah nanas dan pepaya.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482" y="8804459"/>
            <a:ext cx="12601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d-ID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Metode Penelitian</a:t>
            </a:r>
            <a:endParaRPr lang="id-ID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d-ID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Metode yang digunakan adalah eksperimental menggunakan Rancangan Acak Lengkap (RAL). Perendaman daging itik afkir selama 45 menit dengan penambahan  kombinasi ekstrak buah nanas dan pepaya yang terdiri dari 4 level yaitu: 0%Nanas:0%Pepaya, 25%Nanas:75%Pepaya, 50%Nanas:50%Pepaya dan 75%Nanas:25%Pepaya. Data dianalisa menggunakan  Analisis Varian dan dilanjutkan dengan uji jarak berganda Duncan’s apabila terdapat perbedaan.</a:t>
            </a:r>
            <a:endParaRPr lang="id-ID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151130" algn="just">
              <a:spcAft>
                <a:spcPts val="0"/>
              </a:spcAft>
            </a:pPr>
            <a:r>
              <a:rPr lang="id-ID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id-ID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482" y="11482115"/>
            <a:ext cx="12358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0495">
              <a:spcAft>
                <a:spcPts val="0"/>
              </a:spcAft>
            </a:pPr>
            <a:r>
              <a:rPr lang="id-ID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Hasil Dan Pembahasan</a:t>
            </a:r>
          </a:p>
          <a:p>
            <a:pPr algn="just">
              <a:spcAft>
                <a:spcPts val="0"/>
              </a:spcAft>
            </a:pPr>
            <a:r>
              <a:rPr lang="id-ID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Kadar </a:t>
            </a:r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Air</a:t>
            </a:r>
          </a:p>
          <a:p>
            <a:pPr algn="just"/>
            <a:r>
              <a:rPr lang="id-ID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Berdasarkan </a:t>
            </a:r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hasil analisis ragam menunjukkan perbedaan yang tidak nyata (P&gt;0,05) diantara perlakuan kombinasi ekstrak buah nanas dan pepaya terhadap kadar air pada daging itik petelur afkir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0291606"/>
              </p:ext>
            </p:extLst>
          </p:nvPr>
        </p:nvGraphicFramePr>
        <p:xfrm>
          <a:off x="576482" y="13714186"/>
          <a:ext cx="7691948" cy="2160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7072"/>
                <a:gridCol w="3294876"/>
              </a:tblGrid>
              <a:tr h="733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Kombinasi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ekstrak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nanas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pepaya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Rata-rata (%)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0%N;0%P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25%N;75%P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50%N;50%P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75%N;25%P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73,78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76482" y="16057959"/>
            <a:ext cx="10873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Kadar Protein</a:t>
            </a:r>
          </a:p>
          <a:p>
            <a:pPr algn="just"/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Berdasarkan hasil analisis ragam menunjukkan perbedaan yang nyata (P&lt;0,05) diantara perlakuan kombinasi ekstrak buah nanas dan pepaya terhadap kadar protein pada daging itik petelur afkir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609587"/>
              </p:ext>
            </p:extLst>
          </p:nvPr>
        </p:nvGraphicFramePr>
        <p:xfrm>
          <a:off x="614480" y="18083214"/>
          <a:ext cx="6480720" cy="218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543"/>
                <a:gridCol w="3781177"/>
              </a:tblGrid>
              <a:tr h="40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Kombinasi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ekstrak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nanas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pepaya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Rata-rata (%)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0%N;0%P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22,11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25%N;75%P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17,26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50%N;50%P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17,46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75%N;25%P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18,19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3911737" y="6571992"/>
            <a:ext cx="10427141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Kadar Lemak</a:t>
            </a:r>
          </a:p>
          <a:p>
            <a:pPr algn="just"/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Berdasarkan hasil analisis ragam menunjukkan adanya perbedaan yang nyata (P&lt;0,05) diantara perlakuan kombinasi ekstrak buah nanas dan pepaya terhadap kadar lemak pada daging itik petelur afkir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538684"/>
              </p:ext>
            </p:extLst>
          </p:nvPr>
        </p:nvGraphicFramePr>
        <p:xfrm>
          <a:off x="14113743" y="8573186"/>
          <a:ext cx="6552728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3672408"/>
              </a:tblGrid>
              <a:tr h="498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Kombinasi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ekstrak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nanas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pepaya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Rata-rata (%)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0%N;0%P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2,32 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25%N;75%P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4,01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50%N;50%P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75%N;25%P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3,94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4062040" y="10692679"/>
            <a:ext cx="10427141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Keempukan daging</a:t>
            </a:r>
          </a:p>
          <a:p>
            <a:pPr algn="just"/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Keempukan daging mempunyai peranan yang sangat penting dalam penerimaan suatu produk pangan karena dapat menentukan daya terima konsumen terhadap  produk tersebut. Berdasarkan hasil analisis ragam menunjukkan perbedaan yang nyata (P&lt;0,05) diantara perlakuan kombinasi ekstrak buah nanas dan pepaya terhadap tingkat kesukaan keempukan daging itik petelur afkir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375740"/>
              </p:ext>
            </p:extLst>
          </p:nvPr>
        </p:nvGraphicFramePr>
        <p:xfrm>
          <a:off x="14257759" y="13341367"/>
          <a:ext cx="6690256" cy="1589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854"/>
                <a:gridCol w="3151402"/>
              </a:tblGrid>
              <a:tr h="467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Kombinasi ekstrak nanas dan pepaya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Rata-rata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0%N;0%P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13,10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25%N;75%P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30,15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50%N;50%P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26,45</a:t>
                      </a:r>
                      <a:r>
                        <a:rPr lang="en-US" sz="16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75%N;25%P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4138521" y="15553903"/>
            <a:ext cx="10200357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Kesimpulan</a:t>
            </a:r>
            <a:endParaRPr lang="id-ID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id-ID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Berdasarkan </a:t>
            </a:r>
            <a:r>
              <a:rPr lang="id-ID" sz="2400" dirty="0">
                <a:latin typeface="Times New Roman" pitchFamily="18" charset="0"/>
                <a:ea typeface="Calibri"/>
                <a:cs typeface="Times New Roman" pitchFamily="18" charset="0"/>
              </a:rPr>
              <a:t>hasil penelitian dapat disimpulkan bahwa pemanfaatan kombinasi ekstrak nanas dan pepaya meningkatkan keempukan, kadar lemak dan menurunkan kadar protein, tetapi tidak memberikan pengaruh terhadap kadar air  daging itik petelur afkir. </a:t>
            </a:r>
          </a:p>
        </p:txBody>
      </p:sp>
      <p:pic>
        <p:nvPicPr>
          <p:cNvPr id="1029" name="Picture 5" descr="E:\HIBAH DIKTI\DIKTI PENELITIAN\POSTER PENELITIAN ITIK\foto dokumen dosen pemula\DSC0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5831" y="17897343"/>
            <a:ext cx="3384376" cy="25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HIBAH DIKTI\DIKTI PENELITIAN\POSTER PENELITIAN ITIK\foto dokumen dosen pemula\DSC02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3845" y="17548295"/>
            <a:ext cx="3251248" cy="24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HIBAH DIKTI\DIKTI PENELITIAN\POSTER PENELITIAN ITIK\foto dokumen dosen pemula\DSC02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8324" y="17897343"/>
            <a:ext cx="3831482" cy="28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HIBAH DIKTI\DIKTI PENELITIAN\POSTER PENELITIAN ITIK\foto dokumen dosen pemula\Edy Permad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870" y="21098519"/>
            <a:ext cx="3518203" cy="35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HIBAH DIKTI\DIKTI PENELITIAN\POSTER PENELITIAN ITIK\foto dokumen dosen pemula\DSC020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5564" y="21309866"/>
            <a:ext cx="4476291" cy="33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HIBAH DIKTI\DIKTI PENELITIAN\POSTER PENELITIAN ITIK\foto dokumen dosen pemula\DSC020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1647" y="21090383"/>
            <a:ext cx="4701167" cy="35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709" y="3307724"/>
            <a:ext cx="3355380" cy="32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7600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</TotalTime>
  <Words>394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Austin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10</cp:revision>
  <dcterms:created xsi:type="dcterms:W3CDTF">2014-11-25T05:22:12Z</dcterms:created>
  <dcterms:modified xsi:type="dcterms:W3CDTF">2015-07-15T06:38:46Z</dcterms:modified>
</cp:coreProperties>
</file>