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sldIdLst>
    <p:sldId id="256" r:id="rId2"/>
    <p:sldId id="314" r:id="rId3"/>
    <p:sldId id="315" r:id="rId4"/>
    <p:sldId id="332" r:id="rId5"/>
    <p:sldId id="316" r:id="rId6"/>
    <p:sldId id="317" r:id="rId7"/>
    <p:sldId id="318" r:id="rId8"/>
    <p:sldId id="333" r:id="rId9"/>
    <p:sldId id="319" r:id="rId10"/>
    <p:sldId id="320" r:id="rId11"/>
    <p:sldId id="334" r:id="rId12"/>
    <p:sldId id="321"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22" r:id="rId29"/>
    <p:sldId id="323" r:id="rId30"/>
    <p:sldId id="324" r:id="rId31"/>
    <p:sldId id="325" r:id="rId32"/>
    <p:sldId id="326" r:id="rId33"/>
    <p:sldId id="327" r:id="rId34"/>
    <p:sldId id="328" r:id="rId35"/>
    <p:sldId id="329" r:id="rId36"/>
    <p:sldId id="330" r:id="rId37"/>
    <p:sldId id="331" r:id="rId38"/>
    <p:sldId id="259" r:id="rId39"/>
    <p:sldId id="260" r:id="rId40"/>
    <p:sldId id="269" r:id="rId41"/>
    <p:sldId id="270" r:id="rId42"/>
    <p:sldId id="272" r:id="rId43"/>
    <p:sldId id="273" r:id="rId44"/>
    <p:sldId id="274" r:id="rId45"/>
    <p:sldId id="275" r:id="rId46"/>
    <p:sldId id="278" r:id="rId47"/>
    <p:sldId id="279" r:id="rId48"/>
    <p:sldId id="280" r:id="rId49"/>
    <p:sldId id="282" r:id="rId50"/>
    <p:sldId id="283" r:id="rId51"/>
    <p:sldId id="284" r:id="rId52"/>
    <p:sldId id="285" r:id="rId53"/>
    <p:sldId id="286" r:id="rId54"/>
    <p:sldId id="287" r:id="rId55"/>
    <p:sldId id="288" r:id="rId56"/>
    <p:sldId id="289" r:id="rId57"/>
    <p:sldId id="262" r:id="rId58"/>
    <p:sldId id="263" r:id="rId59"/>
    <p:sldId id="258" r:id="rId60"/>
    <p:sldId id="264" r:id="rId61"/>
    <p:sldId id="26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ABEB1-1B12-48FE-B596-C0A403C32E24}" type="datetimeFigureOut">
              <a:rPr lang="en-US" smtClean="0"/>
              <a:pPr/>
              <a:t>9/28/2015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04D3BA-8E09-468A-A9B3-20B2B91513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961C8-1501-41EC-8753-30E5D08B18DB}" type="slidenum">
              <a:rPr lang="en-US"/>
              <a:pPr/>
              <a:t>21</a:t>
            </a:fld>
            <a:endParaRPr lang="en-US"/>
          </a:p>
        </p:txBody>
      </p:sp>
      <p:sp>
        <p:nvSpPr>
          <p:cNvPr id="1021954" name="Rectangle 2"/>
          <p:cNvSpPr>
            <a:spLocks noGrp="1" noRot="1" noChangeAspect="1" noChangeArrowheads="1" noTextEdit="1"/>
          </p:cNvSpPr>
          <p:nvPr>
            <p:ph type="sldImg"/>
          </p:nvPr>
        </p:nvSpPr>
        <p:spPr>
          <a:ln/>
        </p:spPr>
      </p:sp>
      <p:sp>
        <p:nvSpPr>
          <p:cNvPr id="1021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9194C8-8426-4940-B833-1C6472BDF49F}" type="slidenum">
              <a:rPr lang="en-US"/>
              <a:pPr/>
              <a:t>35</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3700C-CEBC-4846-A8CC-D1DEDADCE52A}" type="slidenum">
              <a:rPr lang="en-US"/>
              <a:pPr/>
              <a:t>36</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B8E96-68B2-4173-BB11-F6E8420FDE81}" type="slidenum">
              <a:rPr lang="en-US"/>
              <a:pPr/>
              <a:t>37</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73EF2E-0BBF-4303-9776-697C748A85AC}" type="slidenum">
              <a:rPr lang="en-US" smtClean="0"/>
              <a:pPr/>
              <a:t>47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9CB07-EABB-4B29-BDA3-2D020F76C3A0}" type="slidenum">
              <a:rPr lang="en-US"/>
              <a:pPr/>
              <a:t>27</a:t>
            </a:fld>
            <a:endParaRPr lang="en-US"/>
          </a:p>
        </p:txBody>
      </p:sp>
      <p:sp>
        <p:nvSpPr>
          <p:cNvPr id="855042" name="Rectangle 2"/>
          <p:cNvSpPr>
            <a:spLocks noGrp="1" noRot="1" noChangeAspect="1" noChangeArrowheads="1" noTextEdit="1"/>
          </p:cNvSpPr>
          <p:nvPr>
            <p:ph type="sldImg"/>
          </p:nvPr>
        </p:nvSpPr>
        <p:spPr>
          <a:ln/>
        </p:spPr>
      </p:sp>
      <p:sp>
        <p:nvSpPr>
          <p:cNvPr id="85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37715-6A7E-4170-A20E-B32A48C14019}" type="slidenum">
              <a:rPr lang="en-US"/>
              <a:pPr/>
              <a:t>28</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319289-E867-4C8E-A15F-A7DB6307D1A6}" type="slidenum">
              <a:rPr lang="en-US"/>
              <a:pPr/>
              <a:t>29</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9D389-9A43-4B76-980A-D0C671BDA4C2}" type="slidenum">
              <a:rPr lang="en-US"/>
              <a:pPr/>
              <a:t>30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E1B55-8707-42EB-84D4-8AAEE2EFAA69}" type="slidenum">
              <a:rPr lang="en-US"/>
              <a:pPr/>
              <a:t>31</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A69205-C7A6-46B3-B45F-2C55281BBB7C}" type="slidenum">
              <a:rPr lang="en-US"/>
              <a:pPr/>
              <a:t>32</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D54D67-77C5-4335-A798-3F75AFA9F8B3}" type="slidenum">
              <a:rPr lang="en-US"/>
              <a:pPr/>
              <a:t>33</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855F3B-233A-4F54-8317-E002A2474CCF}" type="slidenum">
              <a:rPr lang="en-US"/>
              <a:pPr/>
              <a:t>34</a:t>
            </a:fld>
            <a:endParaRPr lang="en-US"/>
          </a:p>
        </p:txBody>
      </p:sp>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65E6E3A-0DCA-4A93-8378-84C963710B7B}" type="datetimeFigureOut">
              <a:rPr lang="en-US" smtClean="0"/>
              <a:pPr/>
              <a:t>9/28/2015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9CB3B3C-4F2F-4320-915C-07A35E945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CB3B3C-4F2F-4320-915C-07A35E945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CB3B3C-4F2F-4320-915C-07A35E94521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4CD9560-EFC2-4B9B-B981-6CA052600CE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CB3B3C-4F2F-4320-915C-07A35E94521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9CB3B3C-4F2F-4320-915C-07A35E94521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CB3B3C-4F2F-4320-915C-07A35E94521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9CB3B3C-4F2F-4320-915C-07A35E9452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9CB3B3C-4F2F-4320-915C-07A35E94521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5E6E3A-0DCA-4A93-8378-84C963710B7B}" type="datetimeFigureOut">
              <a:rPr lang="en-US" smtClean="0"/>
              <a:pPr/>
              <a:t>9/28/2015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9CB3B3C-4F2F-4320-915C-07A35E945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65E6E3A-0DCA-4A93-8378-84C963710B7B}" type="datetimeFigureOut">
              <a:rPr lang="en-US" smtClean="0"/>
              <a:pPr/>
              <a:t>9/28/2015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9CB3B3C-4F2F-4320-915C-07A35E9452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65E6E3A-0DCA-4A93-8378-84C963710B7B}" type="datetimeFigureOut">
              <a:rPr lang="en-US" smtClean="0"/>
              <a:pPr/>
              <a:t>9/28/2015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9CB3B3C-4F2F-4320-915C-07A35E94521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65E6E3A-0DCA-4A93-8378-84C963710B7B}" type="datetimeFigureOut">
              <a:rPr lang="en-US" smtClean="0"/>
              <a:pPr/>
              <a:t>9/28/2015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9CB3B3C-4F2F-4320-915C-07A35E9452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Perencanaan</a:t>
            </a:r>
            <a:r>
              <a:rPr lang="en-US" dirty="0" smtClean="0"/>
              <a:t> </a:t>
            </a:r>
            <a:r>
              <a:rPr lang="en-US" dirty="0" err="1" smtClean="0"/>
              <a:t>Pembelajaran</a:t>
            </a:r>
            <a:r>
              <a:rPr lang="en-US" dirty="0" smtClean="0"/>
              <a:t> </a:t>
            </a:r>
            <a:r>
              <a:rPr lang="en-US" dirty="0" err="1" smtClean="0"/>
              <a:t>Matematika</a:t>
            </a:r>
            <a:endParaRPr lang="en-US" dirty="0"/>
          </a:p>
        </p:txBody>
      </p:sp>
      <p:sp>
        <p:nvSpPr>
          <p:cNvPr id="3" name="Subtitle 2"/>
          <p:cNvSpPr>
            <a:spLocks noGrp="1"/>
          </p:cNvSpPr>
          <p:nvPr>
            <p:ph type="subTitle" idx="1"/>
          </p:nvPr>
        </p:nvSpPr>
        <p:spPr/>
        <p:txBody>
          <a:bodyPr/>
          <a:lstStyle/>
          <a:p>
            <a:r>
              <a:rPr lang="en-US" dirty="0" err="1" smtClean="0"/>
              <a:t>Pertemuan</a:t>
            </a:r>
            <a:r>
              <a:rPr lang="en-US" dirty="0" smtClean="0"/>
              <a:t> </a:t>
            </a:r>
            <a:r>
              <a:rPr lang="en-US" dirty="0" err="1" smtClean="0"/>
              <a:t>ke</a:t>
            </a:r>
            <a:r>
              <a:rPr lang="en-US" dirty="0" smtClean="0"/>
              <a:t> 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95288" y="228600"/>
            <a:ext cx="8291512" cy="463550"/>
          </a:xfrm>
        </p:spPr>
        <p:txBody>
          <a:bodyPr/>
          <a:lstStyle/>
          <a:p>
            <a:r>
              <a:rPr lang="en-US" sz="2400" dirty="0" err="1"/>
              <a:t>Sekilas</a:t>
            </a:r>
            <a:r>
              <a:rPr lang="en-US" sz="2400" dirty="0"/>
              <a:t> </a:t>
            </a:r>
            <a:r>
              <a:rPr lang="en-US" sz="2400" dirty="0" err="1"/>
              <a:t>tentang</a:t>
            </a:r>
            <a:r>
              <a:rPr lang="en-US" sz="2400" dirty="0"/>
              <a:t> KTSP</a:t>
            </a:r>
          </a:p>
        </p:txBody>
      </p:sp>
      <p:sp>
        <p:nvSpPr>
          <p:cNvPr id="201731" name="Rectangle 3"/>
          <p:cNvSpPr>
            <a:spLocks noGrp="1" noChangeArrowheads="1"/>
          </p:cNvSpPr>
          <p:nvPr>
            <p:ph type="body" idx="1"/>
          </p:nvPr>
        </p:nvSpPr>
        <p:spPr>
          <a:xfrm>
            <a:off x="395288" y="457200"/>
            <a:ext cx="8748712" cy="5403850"/>
          </a:xfrm>
        </p:spPr>
        <p:txBody>
          <a:bodyPr>
            <a:normAutofit/>
          </a:bodyPr>
          <a:lstStyle/>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a:p>
          <a:p>
            <a:pPr marL="0" indent="0">
              <a:buFontTx/>
              <a:buNone/>
            </a:pPr>
            <a:endParaRPr lang="en-US" sz="2800" dirty="0"/>
          </a:p>
        </p:txBody>
      </p:sp>
      <p:sp>
        <p:nvSpPr>
          <p:cNvPr id="4" name="Rectangle 3"/>
          <p:cNvSpPr/>
          <p:nvPr/>
        </p:nvSpPr>
        <p:spPr>
          <a:xfrm>
            <a:off x="381000" y="304800"/>
            <a:ext cx="8229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SEKILAS TENTANG KTSP</a:t>
            </a:r>
            <a:endParaRPr lang="en-US" dirty="0"/>
          </a:p>
        </p:txBody>
      </p:sp>
      <p:sp>
        <p:nvSpPr>
          <p:cNvPr id="5" name="Oval 4"/>
          <p:cNvSpPr/>
          <p:nvPr/>
        </p:nvSpPr>
        <p:spPr>
          <a:xfrm>
            <a:off x="609600" y="1447800"/>
            <a:ext cx="30480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KTSP</a:t>
            </a:r>
            <a:endParaRPr lang="en-US" dirty="0"/>
          </a:p>
        </p:txBody>
      </p:sp>
      <p:sp>
        <p:nvSpPr>
          <p:cNvPr id="6" name="Oval 5"/>
          <p:cNvSpPr/>
          <p:nvPr/>
        </p:nvSpPr>
        <p:spPr>
          <a:xfrm>
            <a:off x="4953000" y="2133600"/>
            <a:ext cx="3124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Kurikulum</a:t>
            </a:r>
            <a:r>
              <a:rPr lang="en-US" dirty="0" smtClean="0"/>
              <a:t> </a:t>
            </a:r>
            <a:r>
              <a:rPr lang="en-US" dirty="0" err="1" smtClean="0"/>
              <a:t>Tidak</a:t>
            </a:r>
            <a:r>
              <a:rPr lang="en-US" dirty="0" smtClean="0"/>
              <a:t> </a:t>
            </a:r>
            <a:r>
              <a:rPr lang="en-US" dirty="0" err="1" smtClean="0"/>
              <a:t>Siap</a:t>
            </a:r>
            <a:r>
              <a:rPr lang="en-US" dirty="0" smtClean="0"/>
              <a:t> </a:t>
            </a:r>
            <a:r>
              <a:rPr lang="en-US" dirty="0" err="1" smtClean="0"/>
              <a:t>Pakai</a:t>
            </a:r>
            <a:r>
              <a:rPr lang="en-US" dirty="0" smtClean="0"/>
              <a:t>”, </a:t>
            </a:r>
          </a:p>
        </p:txBody>
      </p:sp>
      <p:cxnSp>
        <p:nvCxnSpPr>
          <p:cNvPr id="8" name="Straight Arrow Connector 7"/>
          <p:cNvCxnSpPr>
            <a:stCxn id="5" idx="6"/>
            <a:endCxn id="6" idx="2"/>
          </p:cNvCxnSpPr>
          <p:nvPr/>
        </p:nvCxnSpPr>
        <p:spPr>
          <a:xfrm>
            <a:off x="3657600" y="2286000"/>
            <a:ext cx="1295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4"/>
          </p:cNvCxnSpPr>
          <p:nvPr/>
        </p:nvCxnSpPr>
        <p:spPr>
          <a:xfrm rot="5400000">
            <a:off x="1624446" y="3619500"/>
            <a:ext cx="1004455" cy="138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228600" y="3733800"/>
            <a:ext cx="3962400" cy="1676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Kurikulum</a:t>
            </a:r>
            <a:r>
              <a:rPr lang="en-US" dirty="0" smtClean="0"/>
              <a:t> Kate </a:t>
            </a:r>
            <a:r>
              <a:rPr lang="en-US" dirty="0" err="1" smtClean="0"/>
              <a:t>Siape</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FontTx/>
              <a:buNone/>
            </a:pPr>
            <a:endParaRPr lang="en-US" sz="2400" dirty="0" smtClean="0"/>
          </a:p>
          <a:p>
            <a:pPr marL="0" indent="0">
              <a:buFontTx/>
              <a:buNone/>
            </a:pPr>
            <a:r>
              <a:rPr lang="en-US" sz="2400" dirty="0" err="1" smtClean="0"/>
              <a:t>adalah</a:t>
            </a:r>
            <a:r>
              <a:rPr lang="en-US" sz="2400" dirty="0" smtClean="0"/>
              <a:t> </a:t>
            </a:r>
            <a:r>
              <a:rPr lang="en-US" sz="2400" dirty="0" err="1" smtClean="0"/>
              <a:t>kurikulum</a:t>
            </a:r>
            <a:r>
              <a:rPr lang="en-US" sz="2400" dirty="0" smtClean="0"/>
              <a:t> </a:t>
            </a:r>
            <a:r>
              <a:rPr lang="en-US" sz="2400" dirty="0" err="1" smtClean="0"/>
              <a:t>operasional</a:t>
            </a:r>
            <a:r>
              <a:rPr lang="en-US" sz="2400" dirty="0" smtClean="0"/>
              <a:t> yang </a:t>
            </a:r>
            <a:r>
              <a:rPr lang="en-US" sz="2400" dirty="0" err="1" smtClean="0"/>
              <a:t>disusun</a:t>
            </a:r>
            <a:r>
              <a:rPr lang="en-US" sz="2400" dirty="0" smtClean="0"/>
              <a:t> </a:t>
            </a:r>
            <a:r>
              <a:rPr lang="en-US" sz="2400" dirty="0" err="1" smtClean="0"/>
              <a:t>dan</a:t>
            </a:r>
            <a:r>
              <a:rPr lang="en-US" sz="2400" dirty="0" smtClean="0"/>
              <a:t> </a:t>
            </a:r>
            <a:r>
              <a:rPr lang="en-US" sz="2400" dirty="0" err="1" smtClean="0"/>
              <a:t>dilaksanakan</a:t>
            </a:r>
            <a:r>
              <a:rPr lang="en-US" sz="2400" dirty="0" smtClean="0"/>
              <a:t> </a:t>
            </a:r>
            <a:r>
              <a:rPr lang="en-US" sz="2400" dirty="0" err="1" smtClean="0"/>
              <a:t>oleh</a:t>
            </a:r>
            <a:r>
              <a:rPr lang="en-US" sz="2400" dirty="0" smtClean="0"/>
              <a:t> </a:t>
            </a:r>
            <a:r>
              <a:rPr lang="en-US" sz="2400" dirty="0" err="1" smtClean="0"/>
              <a:t>masing-masing</a:t>
            </a:r>
            <a:r>
              <a:rPr lang="en-US" sz="2400" dirty="0" smtClean="0"/>
              <a:t> </a:t>
            </a:r>
            <a:r>
              <a:rPr lang="en-US" sz="2400" dirty="0" err="1" smtClean="0"/>
              <a:t>satuan</a:t>
            </a:r>
            <a:r>
              <a:rPr lang="en-US" sz="2400" dirty="0" smtClean="0"/>
              <a:t> </a:t>
            </a:r>
            <a:r>
              <a:rPr lang="en-US" sz="2400" dirty="0" err="1" smtClean="0"/>
              <a:t>pendidikan</a:t>
            </a:r>
            <a:r>
              <a:rPr lang="en-US" sz="2400" dirty="0" smtClean="0"/>
              <a:t> yang </a:t>
            </a:r>
            <a:r>
              <a:rPr lang="en-US" sz="2400" dirty="0" err="1" smtClean="0"/>
              <a:t>sudah</a:t>
            </a:r>
            <a:r>
              <a:rPr lang="en-US" sz="2400" dirty="0" smtClean="0"/>
              <a:t> </a:t>
            </a:r>
            <a:r>
              <a:rPr lang="en-US" sz="2400" dirty="0" err="1" smtClean="0"/>
              <a:t>siap</a:t>
            </a:r>
            <a:r>
              <a:rPr lang="en-US" sz="2400" dirty="0" smtClean="0"/>
              <a:t> </a:t>
            </a:r>
            <a:r>
              <a:rPr lang="en-US" sz="2400" dirty="0" err="1" smtClean="0"/>
              <a:t>dan</a:t>
            </a:r>
            <a:r>
              <a:rPr lang="en-US" sz="2400" dirty="0" smtClean="0"/>
              <a:t> </a:t>
            </a:r>
            <a:r>
              <a:rPr lang="en-US" sz="2400" dirty="0" err="1" smtClean="0"/>
              <a:t>mampu</a:t>
            </a:r>
            <a:r>
              <a:rPr lang="en-US" sz="2400" dirty="0" smtClean="0"/>
              <a:t> </a:t>
            </a:r>
            <a:r>
              <a:rPr lang="en-US" sz="2400" dirty="0" err="1" smtClean="0"/>
              <a:t>mengembangkan</a:t>
            </a:r>
            <a:r>
              <a:rPr lang="en-US" sz="2400" dirty="0" smtClean="0"/>
              <a:t> </a:t>
            </a:r>
            <a:r>
              <a:rPr lang="en-US" sz="2400" dirty="0" err="1" smtClean="0"/>
              <a:t>dan</a:t>
            </a:r>
            <a:r>
              <a:rPr lang="en-US" sz="2400" dirty="0" smtClean="0"/>
              <a:t> </a:t>
            </a:r>
            <a:r>
              <a:rPr lang="en-US" sz="2400" dirty="0" err="1" smtClean="0"/>
              <a:t>memperhatikan</a:t>
            </a:r>
            <a:r>
              <a:rPr lang="en-US" sz="2400" dirty="0" smtClean="0"/>
              <a:t> UU No. 20 Th. 2003 </a:t>
            </a:r>
            <a:r>
              <a:rPr lang="en-US" sz="2400" dirty="0" err="1" smtClean="0"/>
              <a:t>tentang</a:t>
            </a:r>
            <a:r>
              <a:rPr lang="en-US" sz="2400" dirty="0" smtClean="0"/>
              <a:t> </a:t>
            </a:r>
            <a:r>
              <a:rPr lang="en-US" sz="2400" dirty="0" err="1" smtClean="0"/>
              <a:t>Sistem</a:t>
            </a:r>
            <a:r>
              <a:rPr lang="en-US" sz="2400" dirty="0" smtClean="0"/>
              <a:t> </a:t>
            </a:r>
            <a:r>
              <a:rPr lang="en-US" sz="2400" dirty="0" err="1" smtClean="0"/>
              <a:t>Pendidikan</a:t>
            </a:r>
            <a:r>
              <a:rPr lang="en-US" sz="2400" dirty="0" smtClean="0"/>
              <a:t> </a:t>
            </a:r>
            <a:r>
              <a:rPr lang="en-US" sz="2400" dirty="0" err="1" smtClean="0"/>
              <a:t>Nasional</a:t>
            </a:r>
            <a:r>
              <a:rPr lang="en-US" sz="2400" dirty="0" smtClean="0"/>
              <a:t> </a:t>
            </a:r>
            <a:r>
              <a:rPr lang="en-US" sz="2400" dirty="0" err="1" smtClean="0"/>
              <a:t>pasal</a:t>
            </a:r>
            <a:r>
              <a:rPr lang="en-US" sz="2400" dirty="0" smtClean="0"/>
              <a:t> 36:</a:t>
            </a:r>
          </a:p>
          <a:p>
            <a:pPr marL="0" indent="0">
              <a:buFontTx/>
              <a:buNone/>
            </a:pPr>
            <a:r>
              <a:rPr lang="en-US" sz="2400" dirty="0" smtClean="0"/>
              <a:t> </a:t>
            </a:r>
          </a:p>
          <a:p>
            <a:endParaRPr lang="en-US" dirty="0"/>
          </a:p>
        </p:txBody>
      </p:sp>
      <p:sp>
        <p:nvSpPr>
          <p:cNvPr id="3" name="Title 2"/>
          <p:cNvSpPr>
            <a:spLocks noGrp="1"/>
          </p:cNvSpPr>
          <p:nvPr>
            <p:ph type="title"/>
          </p:nvPr>
        </p:nvSpPr>
        <p:spPr/>
        <p:txBody>
          <a:bodyPr/>
          <a:lstStyle/>
          <a:p>
            <a:endParaRPr lang="en-US" dirty="0"/>
          </a:p>
        </p:txBody>
      </p:sp>
      <p:sp>
        <p:nvSpPr>
          <p:cNvPr id="4" name="Rectangle 3"/>
          <p:cNvSpPr/>
          <p:nvPr/>
        </p:nvSpPr>
        <p:spPr>
          <a:xfrm>
            <a:off x="381000" y="304800"/>
            <a:ext cx="8382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KTSP</a:t>
            </a:r>
          </a:p>
          <a:p>
            <a:r>
              <a:rPr lang="en-US" dirty="0" err="1" smtClean="0"/>
              <a:t>Kurikulum</a:t>
            </a:r>
            <a:r>
              <a:rPr lang="en-US" dirty="0" smtClean="0"/>
              <a:t> Tingkat </a:t>
            </a:r>
            <a:r>
              <a:rPr lang="en-US" dirty="0" err="1" smtClean="0"/>
              <a:t>Satuan</a:t>
            </a:r>
            <a:r>
              <a:rPr lang="en-US" dirty="0" smtClean="0"/>
              <a:t> </a:t>
            </a:r>
            <a:r>
              <a:rPr lang="en-US" dirty="0" err="1" smtClean="0"/>
              <a:t>Pendidikan</a:t>
            </a: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Rectangle 3"/>
          <p:cNvSpPr>
            <a:spLocks noGrp="1" noChangeArrowheads="1"/>
          </p:cNvSpPr>
          <p:nvPr>
            <p:ph type="body" idx="1"/>
          </p:nvPr>
        </p:nvSpPr>
        <p:spPr>
          <a:xfrm>
            <a:off x="323850" y="836613"/>
            <a:ext cx="8820150" cy="5545137"/>
          </a:xfrm>
        </p:spPr>
        <p:txBody>
          <a:bodyPr>
            <a:normAutofit lnSpcReduction="10000"/>
          </a:bodyPr>
          <a:lstStyle/>
          <a:p>
            <a:pPr marL="0" indent="0">
              <a:buFontTx/>
              <a:buNone/>
            </a:pPr>
            <a:r>
              <a:rPr lang="en-US" sz="2800" dirty="0"/>
              <a:t>1. </a:t>
            </a:r>
            <a:r>
              <a:rPr lang="en-US" sz="2800" dirty="0" err="1"/>
              <a:t>Pengembangan</a:t>
            </a:r>
            <a:r>
              <a:rPr lang="en-US" sz="2800" dirty="0"/>
              <a:t> </a:t>
            </a:r>
            <a:r>
              <a:rPr lang="en-US" sz="2800" dirty="0" err="1"/>
              <a:t>kurikulum</a:t>
            </a:r>
            <a:r>
              <a:rPr lang="en-US" sz="2800" dirty="0"/>
              <a:t> </a:t>
            </a:r>
            <a:r>
              <a:rPr lang="en-US" sz="2800" dirty="0" err="1"/>
              <a:t>mengacu</a:t>
            </a:r>
            <a:r>
              <a:rPr lang="en-US" sz="2800" dirty="0"/>
              <a:t> </a:t>
            </a:r>
            <a:r>
              <a:rPr lang="en-US" sz="2800" dirty="0" err="1"/>
              <a:t>pada</a:t>
            </a:r>
            <a:r>
              <a:rPr lang="en-US" sz="2800" dirty="0"/>
              <a:t> </a:t>
            </a:r>
            <a:r>
              <a:rPr lang="en-US" sz="2800" dirty="0" smtClean="0"/>
              <a:t>	</a:t>
            </a:r>
            <a:r>
              <a:rPr lang="en-US" sz="2800" dirty="0" err="1" smtClean="0"/>
              <a:t>Standar</a:t>
            </a:r>
            <a:r>
              <a:rPr lang="en-US" sz="2800" dirty="0" smtClean="0"/>
              <a:t> </a:t>
            </a:r>
            <a:r>
              <a:rPr lang="en-US" sz="2800" dirty="0" err="1"/>
              <a:t>Nasional</a:t>
            </a:r>
            <a:r>
              <a:rPr lang="en-US" sz="2800" dirty="0"/>
              <a:t> </a:t>
            </a:r>
            <a:r>
              <a:rPr lang="en-US" sz="2800" dirty="0" err="1"/>
              <a:t>Pendidikan</a:t>
            </a:r>
            <a:r>
              <a:rPr lang="en-US" sz="2800" dirty="0"/>
              <a:t> </a:t>
            </a:r>
            <a:r>
              <a:rPr lang="en-US" sz="2800" dirty="0" err="1"/>
              <a:t>untuk</a:t>
            </a:r>
            <a:r>
              <a:rPr lang="en-US" sz="2800" dirty="0"/>
              <a:t> </a:t>
            </a:r>
            <a:r>
              <a:rPr lang="en-US" sz="2800" dirty="0" smtClean="0"/>
              <a:t>	</a:t>
            </a:r>
            <a:r>
              <a:rPr lang="en-US" sz="2800" dirty="0" err="1" smtClean="0"/>
              <a:t>mewujudkan</a:t>
            </a:r>
            <a:r>
              <a:rPr lang="en-US" sz="2800" dirty="0" smtClean="0"/>
              <a:t> </a:t>
            </a:r>
            <a:r>
              <a:rPr lang="en-US" sz="2800" dirty="0" err="1"/>
              <a:t>tujuan</a:t>
            </a:r>
            <a:r>
              <a:rPr lang="en-US" sz="2800" dirty="0"/>
              <a:t> </a:t>
            </a:r>
            <a:r>
              <a:rPr lang="en-US" sz="2800" dirty="0" err="1"/>
              <a:t>pendidikan</a:t>
            </a:r>
            <a:r>
              <a:rPr lang="en-US" sz="2800" dirty="0"/>
              <a:t> </a:t>
            </a:r>
            <a:r>
              <a:rPr lang="en-US" sz="2800" dirty="0" err="1"/>
              <a:t>nasional</a:t>
            </a:r>
            <a:r>
              <a:rPr lang="en-US" sz="2800" dirty="0"/>
              <a:t>,</a:t>
            </a:r>
          </a:p>
          <a:p>
            <a:pPr marL="0" indent="0">
              <a:buFontTx/>
              <a:buNone/>
            </a:pPr>
            <a:r>
              <a:rPr lang="en-US" sz="2800" dirty="0"/>
              <a:t>2. </a:t>
            </a:r>
            <a:r>
              <a:rPr lang="en-US" sz="2800" dirty="0" err="1"/>
              <a:t>Kurikulum</a:t>
            </a:r>
            <a:r>
              <a:rPr lang="en-US" sz="2800" dirty="0"/>
              <a:t> </a:t>
            </a:r>
            <a:r>
              <a:rPr lang="en-US" sz="2800" dirty="0" err="1"/>
              <a:t>pada</a:t>
            </a:r>
            <a:r>
              <a:rPr lang="en-US" sz="2800" dirty="0"/>
              <a:t> </a:t>
            </a:r>
            <a:r>
              <a:rPr lang="en-US" sz="2800" dirty="0" err="1"/>
              <a:t>semua</a:t>
            </a:r>
            <a:r>
              <a:rPr lang="en-US" sz="2800" dirty="0"/>
              <a:t> </a:t>
            </a:r>
            <a:r>
              <a:rPr lang="en-US" sz="2800" dirty="0" err="1"/>
              <a:t>jenjang</a:t>
            </a:r>
            <a:r>
              <a:rPr lang="en-US" sz="2800" dirty="0"/>
              <a:t> </a:t>
            </a:r>
            <a:r>
              <a:rPr lang="en-US" sz="2800" dirty="0" err="1"/>
              <a:t>dan</a:t>
            </a:r>
            <a:r>
              <a:rPr lang="en-US" sz="2800" dirty="0"/>
              <a:t> </a:t>
            </a:r>
            <a:r>
              <a:rPr lang="en-US" sz="2800" dirty="0" err="1"/>
              <a:t>jenis</a:t>
            </a:r>
            <a:r>
              <a:rPr lang="en-US" sz="2800" dirty="0"/>
              <a:t> </a:t>
            </a:r>
            <a:r>
              <a:rPr lang="en-US" sz="2800" dirty="0" smtClean="0"/>
              <a:t>	</a:t>
            </a:r>
            <a:r>
              <a:rPr lang="en-US" sz="2800" dirty="0" err="1" smtClean="0"/>
              <a:t>pendidikan</a:t>
            </a:r>
            <a:r>
              <a:rPr lang="en-US" sz="2800" dirty="0" smtClean="0"/>
              <a:t> </a:t>
            </a:r>
            <a:r>
              <a:rPr lang="en-US" sz="2800" dirty="0" err="1"/>
              <a:t>dikembangkan</a:t>
            </a:r>
            <a:r>
              <a:rPr lang="en-US" sz="2800" dirty="0"/>
              <a:t> </a:t>
            </a:r>
            <a:r>
              <a:rPr lang="en-US" sz="2800" dirty="0" err="1"/>
              <a:t>dengan</a:t>
            </a:r>
            <a:r>
              <a:rPr lang="en-US" sz="2800" dirty="0"/>
              <a:t> </a:t>
            </a:r>
            <a:r>
              <a:rPr lang="en-US" sz="2800" dirty="0" err="1"/>
              <a:t>prinsip</a:t>
            </a:r>
            <a:r>
              <a:rPr lang="en-US" sz="2800" dirty="0"/>
              <a:t> </a:t>
            </a:r>
            <a:r>
              <a:rPr lang="en-US" sz="2800" dirty="0" smtClean="0"/>
              <a:t>	</a:t>
            </a:r>
            <a:r>
              <a:rPr lang="en-US" sz="2800" dirty="0" err="1" smtClean="0"/>
              <a:t>diversivikasi</a:t>
            </a:r>
            <a:r>
              <a:rPr lang="en-US" sz="2800" dirty="0" smtClean="0"/>
              <a:t> </a:t>
            </a:r>
            <a:r>
              <a:rPr lang="en-US" sz="2800" dirty="0" err="1"/>
              <a:t>sesuai</a:t>
            </a:r>
            <a:r>
              <a:rPr lang="en-US" sz="2800" dirty="0"/>
              <a:t> </a:t>
            </a:r>
            <a:r>
              <a:rPr lang="en-US" sz="2800" dirty="0" err="1"/>
              <a:t>dengan</a:t>
            </a:r>
            <a:r>
              <a:rPr lang="en-US" sz="2800" dirty="0"/>
              <a:t> </a:t>
            </a:r>
            <a:r>
              <a:rPr lang="en-US" sz="2800" dirty="0" err="1"/>
              <a:t>satuan</a:t>
            </a:r>
            <a:r>
              <a:rPr lang="en-US" sz="2800" dirty="0"/>
              <a:t> </a:t>
            </a:r>
            <a:r>
              <a:rPr lang="en-US" sz="2800" dirty="0" smtClean="0"/>
              <a:t>	</a:t>
            </a:r>
            <a:r>
              <a:rPr lang="en-US" sz="2800" dirty="0" err="1" smtClean="0"/>
              <a:t>pendidikan</a:t>
            </a:r>
            <a:r>
              <a:rPr lang="en-US" sz="2800" dirty="0"/>
              <a:t>, </a:t>
            </a:r>
            <a:r>
              <a:rPr lang="en-US" sz="2800" dirty="0" err="1"/>
              <a:t>potensi</a:t>
            </a:r>
            <a:r>
              <a:rPr lang="en-US" sz="2800" dirty="0"/>
              <a:t> </a:t>
            </a:r>
            <a:r>
              <a:rPr lang="en-US" sz="2800" dirty="0" err="1"/>
              <a:t>daerah</a:t>
            </a:r>
            <a:r>
              <a:rPr lang="en-US" sz="2800" dirty="0"/>
              <a:t> </a:t>
            </a:r>
            <a:r>
              <a:rPr lang="en-US" sz="2800" dirty="0" err="1"/>
              <a:t>dan</a:t>
            </a:r>
            <a:r>
              <a:rPr lang="en-US" sz="2800" dirty="0"/>
              <a:t> </a:t>
            </a:r>
            <a:r>
              <a:rPr lang="en-US" sz="2800" dirty="0" err="1"/>
              <a:t>peserta</a:t>
            </a:r>
            <a:r>
              <a:rPr lang="en-US" sz="2800" dirty="0"/>
              <a:t> </a:t>
            </a:r>
            <a:r>
              <a:rPr lang="en-US" sz="2800" dirty="0" smtClean="0"/>
              <a:t>	</a:t>
            </a:r>
            <a:r>
              <a:rPr lang="en-US" sz="2800" dirty="0" err="1" smtClean="0"/>
              <a:t>didik</a:t>
            </a:r>
            <a:r>
              <a:rPr lang="en-US" sz="2800" dirty="0"/>
              <a:t>.</a:t>
            </a:r>
          </a:p>
          <a:p>
            <a:pPr marL="0" indent="0">
              <a:buFontTx/>
              <a:buNone/>
            </a:pPr>
            <a:r>
              <a:rPr lang="en-US" sz="2800" dirty="0"/>
              <a:t>3. KTSP </a:t>
            </a:r>
            <a:r>
              <a:rPr lang="en-US" sz="2800" dirty="0" err="1"/>
              <a:t>dasar</a:t>
            </a:r>
            <a:r>
              <a:rPr lang="en-US" sz="2800" dirty="0"/>
              <a:t> </a:t>
            </a:r>
            <a:r>
              <a:rPr lang="en-US" sz="2800" dirty="0" err="1"/>
              <a:t>dan</a:t>
            </a:r>
            <a:r>
              <a:rPr lang="en-US" sz="2800" dirty="0"/>
              <a:t> </a:t>
            </a:r>
            <a:r>
              <a:rPr lang="en-US" sz="2800" dirty="0" err="1"/>
              <a:t>menengah</a:t>
            </a:r>
            <a:r>
              <a:rPr lang="en-US" sz="2800" dirty="0"/>
              <a:t> </a:t>
            </a:r>
            <a:r>
              <a:rPr lang="en-US" sz="2800" dirty="0" err="1"/>
              <a:t>dikembangkan</a:t>
            </a:r>
            <a:r>
              <a:rPr lang="en-US" sz="2800" dirty="0"/>
              <a:t> </a:t>
            </a:r>
            <a:r>
              <a:rPr lang="en-US" sz="2800" dirty="0" err="1"/>
              <a:t>oleh</a:t>
            </a:r>
            <a:r>
              <a:rPr lang="en-US" sz="2800" dirty="0"/>
              <a:t> </a:t>
            </a:r>
            <a:r>
              <a:rPr lang="en-US" sz="2800" dirty="0" smtClean="0"/>
              <a:t>	</a:t>
            </a:r>
            <a:r>
              <a:rPr lang="en-US" sz="2800" dirty="0" err="1" smtClean="0"/>
              <a:t>sekolah</a:t>
            </a:r>
            <a:r>
              <a:rPr lang="en-US" sz="2800" dirty="0" smtClean="0"/>
              <a:t> </a:t>
            </a:r>
            <a:r>
              <a:rPr lang="en-US" sz="2800" dirty="0" err="1"/>
              <a:t>dan</a:t>
            </a:r>
            <a:r>
              <a:rPr lang="en-US" sz="2800" dirty="0"/>
              <a:t> </a:t>
            </a:r>
            <a:r>
              <a:rPr lang="en-US" sz="2800" dirty="0" err="1"/>
              <a:t>komite</a:t>
            </a:r>
            <a:r>
              <a:rPr lang="en-US" sz="2800" dirty="0"/>
              <a:t> </a:t>
            </a:r>
            <a:r>
              <a:rPr lang="en-US" sz="2800" dirty="0" err="1"/>
              <a:t>sekolah</a:t>
            </a:r>
            <a:r>
              <a:rPr lang="en-US" sz="2800" dirty="0"/>
              <a:t> </a:t>
            </a:r>
            <a:r>
              <a:rPr lang="en-US" sz="2800" dirty="0" err="1"/>
              <a:t>berpedoman</a:t>
            </a:r>
            <a:r>
              <a:rPr lang="en-US" sz="2800" dirty="0"/>
              <a:t> </a:t>
            </a:r>
            <a:r>
              <a:rPr lang="en-US" sz="2800" dirty="0" smtClean="0"/>
              <a:t>	</a:t>
            </a:r>
            <a:r>
              <a:rPr lang="en-US" sz="2800" dirty="0" err="1" smtClean="0"/>
              <a:t>pada</a:t>
            </a:r>
            <a:r>
              <a:rPr lang="en-US" sz="2800" dirty="0" smtClean="0"/>
              <a:t> </a:t>
            </a:r>
            <a:r>
              <a:rPr lang="en-US" sz="2800" dirty="0" err="1"/>
              <a:t>Standar</a:t>
            </a:r>
            <a:r>
              <a:rPr lang="en-US" sz="2800" dirty="0"/>
              <a:t> </a:t>
            </a:r>
            <a:r>
              <a:rPr lang="en-US" sz="2800" dirty="0" err="1"/>
              <a:t>Kompetensi</a:t>
            </a:r>
            <a:r>
              <a:rPr lang="en-US" sz="2800" dirty="0"/>
              <a:t> </a:t>
            </a:r>
            <a:r>
              <a:rPr lang="en-US" sz="2800" dirty="0" err="1"/>
              <a:t>Lulusan</a:t>
            </a:r>
            <a:r>
              <a:rPr lang="en-US" sz="2800" dirty="0"/>
              <a:t> (SKL) </a:t>
            </a:r>
            <a:r>
              <a:rPr lang="en-US" sz="2800" dirty="0" err="1"/>
              <a:t>dan</a:t>
            </a:r>
            <a:r>
              <a:rPr lang="en-US" sz="2800" dirty="0"/>
              <a:t> </a:t>
            </a:r>
            <a:r>
              <a:rPr lang="en-US" sz="2800" dirty="0" smtClean="0"/>
              <a:t>	</a:t>
            </a:r>
            <a:r>
              <a:rPr lang="en-US" sz="2800" dirty="0" err="1" smtClean="0"/>
              <a:t>Standar</a:t>
            </a:r>
            <a:r>
              <a:rPr lang="en-US" sz="2800" dirty="0" smtClean="0"/>
              <a:t> </a:t>
            </a:r>
            <a:r>
              <a:rPr lang="en-US" sz="2800" dirty="0" err="1"/>
              <a:t>Isi</a:t>
            </a:r>
            <a:r>
              <a:rPr lang="en-US" sz="2800" dirty="0"/>
              <a:t> </a:t>
            </a:r>
            <a:r>
              <a:rPr lang="en-US" sz="2800" dirty="0" err="1"/>
              <a:t>serta</a:t>
            </a:r>
            <a:r>
              <a:rPr lang="en-US" sz="2800" dirty="0"/>
              <a:t> </a:t>
            </a:r>
            <a:r>
              <a:rPr lang="en-US" sz="2800" dirty="0" err="1"/>
              <a:t>panduan</a:t>
            </a:r>
            <a:r>
              <a:rPr lang="en-US" sz="2800" dirty="0"/>
              <a:t> </a:t>
            </a:r>
            <a:r>
              <a:rPr lang="en-US" sz="2800" dirty="0" err="1"/>
              <a:t>penyusunan</a:t>
            </a:r>
            <a:r>
              <a:rPr lang="en-US" sz="2800" dirty="0"/>
              <a:t> </a:t>
            </a:r>
            <a:r>
              <a:rPr lang="en-US" sz="2800" dirty="0" smtClean="0"/>
              <a:t>	</a:t>
            </a:r>
            <a:r>
              <a:rPr lang="en-US" sz="2800" dirty="0" err="1" smtClean="0"/>
              <a:t>kurikulum</a:t>
            </a:r>
            <a:r>
              <a:rPr lang="en-US" sz="2800" dirty="0" smtClean="0"/>
              <a:t> </a:t>
            </a:r>
            <a:r>
              <a:rPr lang="en-US" sz="2800" dirty="0"/>
              <a:t>yang </a:t>
            </a:r>
            <a:r>
              <a:rPr lang="en-US" sz="2800" dirty="0" err="1"/>
              <a:t>dibuat</a:t>
            </a:r>
            <a:r>
              <a:rPr lang="en-US" sz="2800" dirty="0"/>
              <a:t> BSNP.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8800" dirty="0" smtClean="0"/>
              <a:t>KURIKULUM 2013</a:t>
            </a:r>
            <a:endParaRPr lang="en-US" sz="8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3480" name="Group 24"/>
          <p:cNvGraphicFramePr>
            <a:graphicFrameLocks noGrp="1"/>
          </p:cNvGraphicFramePr>
          <p:nvPr>
            <p:ph/>
          </p:nvPr>
        </p:nvGraphicFramePr>
        <p:xfrm>
          <a:off x="1219200" y="1905000"/>
          <a:ext cx="6553200" cy="4297363"/>
        </p:xfrm>
        <a:graphic>
          <a:graphicData uri="http://schemas.openxmlformats.org/drawingml/2006/table">
            <a:tbl>
              <a:tblPr/>
              <a:tblGrid>
                <a:gridCol w="3276600"/>
                <a:gridCol w="3276600"/>
              </a:tblGrid>
              <a:tr h="2149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900" b="0" i="0" u="none" strike="noStrike" cap="none" normalizeH="0" baseline="0" smtClean="0">
                          <a:ln>
                            <a:noFill/>
                          </a:ln>
                          <a:solidFill>
                            <a:srgbClr val="000000"/>
                          </a:solidFill>
                          <a:effectLst/>
                          <a:latin typeface="Arial" charset="0"/>
                        </a:rPr>
                        <a:t>Standar </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2900" b="0" i="0" u="none" strike="noStrike" cap="none" normalizeH="0" baseline="0" smtClean="0">
                          <a:ln>
                            <a:noFill/>
                          </a:ln>
                          <a:solidFill>
                            <a:srgbClr val="000000"/>
                          </a:solidFill>
                          <a:effectLst/>
                          <a:latin typeface="Arial" charset="0"/>
                        </a:rPr>
                        <a:t>Kompetensi Lulusan</a:t>
                      </a:r>
                    </a:p>
                  </a:txBody>
                  <a:tcPr marL="84415" marR="84415" marT="45721" marB="45721"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FDEADA"/>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d-ID" sz="2900" b="0" i="0" u="none" strike="noStrike" cap="none" normalizeH="0" baseline="0" smtClean="0">
                          <a:ln>
                            <a:noFill/>
                          </a:ln>
                          <a:solidFill>
                            <a:srgbClr val="000000"/>
                          </a:solidFill>
                          <a:effectLst/>
                          <a:latin typeface="Arial" charset="0"/>
                        </a:rPr>
                        <a:t>Standar Proses</a:t>
                      </a:r>
                    </a:p>
                  </a:txBody>
                  <a:tcPr marL="84415" marR="84415" marT="45721" marB="45721"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93CDDD"/>
                    </a:solidFill>
                  </a:tcPr>
                </a:tc>
              </a:tr>
              <a:tr h="2147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900" b="0" i="0" u="none" strike="noStrike" cap="none" normalizeH="0" baseline="0" smtClean="0">
                          <a:ln>
                            <a:noFill/>
                          </a:ln>
                          <a:solidFill>
                            <a:srgbClr val="000000"/>
                          </a:solidFill>
                          <a:effectLst/>
                          <a:latin typeface="Arial" charset="0"/>
                        </a:rPr>
                        <a:t>Standar Isi</a:t>
                      </a:r>
                    </a:p>
                  </a:txBody>
                  <a:tcPr marL="84415" marR="84415" marT="45721" marB="45721" anchor="b"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E6B9B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d-ID" sz="2900" b="0" i="0" u="none" strike="noStrike" cap="none" normalizeH="0" baseline="0" smtClean="0">
                          <a:ln>
                            <a:noFill/>
                          </a:ln>
                          <a:solidFill>
                            <a:srgbClr val="000000"/>
                          </a:solidFill>
                          <a:effectLst/>
                          <a:latin typeface="Arial" charset="0"/>
                        </a:rPr>
                        <a:t>Standar Penilaian</a:t>
                      </a:r>
                    </a:p>
                  </a:txBody>
                  <a:tcPr marL="84415" marR="84415" marT="45721" marB="45721" anchor="b"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B7DEE8"/>
                    </a:solidFill>
                  </a:tcPr>
                </a:tc>
              </a:tr>
            </a:tbl>
          </a:graphicData>
        </a:graphic>
      </p:graphicFrame>
      <p:sp>
        <p:nvSpPr>
          <p:cNvPr id="1043472" name="WordArt 16"/>
          <p:cNvSpPr>
            <a:spLocks noChangeArrowheads="1" noChangeShapeType="1" noTextEdit="1"/>
          </p:cNvSpPr>
          <p:nvPr/>
        </p:nvSpPr>
        <p:spPr bwMode="auto">
          <a:xfrm>
            <a:off x="1295400" y="304800"/>
            <a:ext cx="6400800" cy="838200"/>
          </a:xfrm>
          <a:prstGeom prst="rect">
            <a:avLst/>
          </a:prstGeom>
        </p:spPr>
        <p:txBody>
          <a:bodyPr wrap="none" fromWordArt="1">
            <a:prstTxWarp prst="textPlain">
              <a:avLst>
                <a:gd name="adj" fmla="val 50000"/>
              </a:avLst>
            </a:prstTxWarp>
          </a:bodyPr>
          <a:lstStyle/>
          <a:p>
            <a:pPr algn="ctr"/>
            <a:r>
              <a:rPr lang="en-US" sz="3600" kern="10">
                <a:ln w="38100">
                  <a:solidFill>
                    <a:srgbClr val="FF0000"/>
                  </a:solidFill>
                  <a:round/>
                  <a:headEnd/>
                  <a:tailEnd/>
                </a:ln>
                <a:solidFill>
                  <a:srgbClr val="FFFFFF"/>
                </a:solidFill>
                <a:latin typeface="Arial Black"/>
              </a:rPr>
              <a:t>ELEMEN PERUBAHAN</a:t>
            </a:r>
          </a:p>
        </p:txBody>
      </p:sp>
      <p:sp>
        <p:nvSpPr>
          <p:cNvPr id="1043473" name="WordArt 17"/>
          <p:cNvSpPr>
            <a:spLocks noChangeArrowheads="1" noChangeShapeType="1" noTextEdit="1"/>
          </p:cNvSpPr>
          <p:nvPr/>
        </p:nvSpPr>
        <p:spPr bwMode="auto">
          <a:xfrm>
            <a:off x="2895600" y="3810000"/>
            <a:ext cx="3200400" cy="533400"/>
          </a:xfrm>
          <a:prstGeom prst="rect">
            <a:avLst/>
          </a:prstGeom>
        </p:spPr>
        <p:txBody>
          <a:bodyPr wrap="none" fromWordArt="1">
            <a:prstTxWarp prst="textPlain">
              <a:avLst>
                <a:gd name="adj" fmla="val 50000"/>
              </a:avLst>
            </a:prstTxWarp>
          </a:bodyPr>
          <a:lstStyle/>
          <a:p>
            <a:pPr algn="ctr"/>
            <a:r>
              <a:rPr lang="en-US" sz="3600" kern="10">
                <a:ln w="38100">
                  <a:solidFill>
                    <a:srgbClr val="0033CC"/>
                  </a:solidFill>
                  <a:round/>
                  <a:headEnd/>
                  <a:tailEnd/>
                </a:ln>
                <a:solidFill>
                  <a:srgbClr val="FFFFFF"/>
                </a:solidFill>
                <a:latin typeface="Arial Black"/>
              </a:rPr>
              <a:t>ELEMEN PERUBAHAN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3" name="WordArt 5"/>
          <p:cNvSpPr>
            <a:spLocks noChangeArrowheads="1" noChangeShapeType="1" noTextEdit="1"/>
          </p:cNvSpPr>
          <p:nvPr/>
        </p:nvSpPr>
        <p:spPr bwMode="auto">
          <a:xfrm>
            <a:off x="381000" y="285750"/>
            <a:ext cx="6248400" cy="838200"/>
          </a:xfrm>
          <a:prstGeom prst="rect">
            <a:avLst/>
          </a:prstGeom>
        </p:spPr>
        <p:txBody>
          <a:bodyPr wrap="none" fromWordArt="1">
            <a:prstTxWarp prst="textPlain">
              <a:avLst>
                <a:gd name="adj" fmla="val 50000"/>
              </a:avLst>
            </a:prstTxWarp>
          </a:bodyPr>
          <a:lstStyle/>
          <a:p>
            <a:pPr algn="ctr"/>
            <a:r>
              <a:rPr lang="en-US" sz="3600" kern="10">
                <a:ln w="9525">
                  <a:solidFill>
                    <a:srgbClr val="9900CC"/>
                  </a:solidFill>
                  <a:round/>
                  <a:headEnd/>
                  <a:tailEnd/>
                </a:ln>
                <a:solidFill>
                  <a:srgbClr val="9900CC"/>
                </a:solidFill>
                <a:latin typeface="Arial Black"/>
              </a:rPr>
              <a:t>Elemen Perubahan</a:t>
            </a:r>
          </a:p>
        </p:txBody>
      </p:sp>
      <p:graphicFrame>
        <p:nvGraphicFramePr>
          <p:cNvPr id="1026126" name="Group 78"/>
          <p:cNvGraphicFramePr>
            <a:graphicFrameLocks noGrp="1"/>
          </p:cNvGraphicFramePr>
          <p:nvPr>
            <p:ph/>
          </p:nvPr>
        </p:nvGraphicFramePr>
        <p:xfrm>
          <a:off x="457200" y="1219200"/>
          <a:ext cx="8686800" cy="5368069"/>
        </p:xfrm>
        <a:graphic>
          <a:graphicData uri="http://schemas.openxmlformats.org/drawingml/2006/table">
            <a:tbl>
              <a:tblPr/>
              <a:tblGrid>
                <a:gridCol w="1624013"/>
                <a:gridCol w="1890712"/>
                <a:gridCol w="1638300"/>
                <a:gridCol w="1954213"/>
                <a:gridCol w="1579562"/>
              </a:tblGrid>
              <a:tr h="5207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dirty="0" smtClean="0">
                          <a:ln>
                            <a:noFill/>
                          </a:ln>
                          <a:solidFill>
                            <a:schemeClr val="bg1"/>
                          </a:solidFill>
                          <a:effectLst>
                            <a:outerShdw blurRad="38100" dist="38100" dir="2700000" algn="tl">
                              <a:srgbClr val="000000"/>
                            </a:outerShdw>
                          </a:effectLst>
                          <a:latin typeface="Arial" charset="0"/>
                        </a:rPr>
                        <a:t>Elemen</a:t>
                      </a:r>
                    </a:p>
                  </a:txBody>
                  <a:tcPr marL="84410" marR="84410" marT="45732" marB="45732" anchor="ctr"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Deskripsi</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19113">
                <a:tc vMerge="1">
                  <a:txBody>
                    <a:bodyPr/>
                    <a:lstStyle/>
                    <a:p>
                      <a:endParaRPr lang="en-US"/>
                    </a:p>
                  </a:txBody>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SD</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SMP</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SMA</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SMK</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solidFill>
                      <a:srgbClr val="0066FF"/>
                    </a:solidFill>
                  </a:tcPr>
                </a:tc>
              </a:tr>
              <a:tr h="6397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Kompetensi Lulusan</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Adanya peningkatan dan keseimbangan </a:t>
                      </a:r>
                      <a:r>
                        <a:rPr kumimoji="0" lang="id-ID" sz="2000" b="1" i="1" u="none" strike="noStrike" cap="none" normalizeH="0" baseline="0" smtClean="0">
                          <a:ln>
                            <a:noFill/>
                          </a:ln>
                          <a:solidFill>
                            <a:srgbClr val="800080"/>
                          </a:solidFill>
                          <a:effectLst/>
                          <a:latin typeface="Arial" charset="0"/>
                        </a:rPr>
                        <a:t> soft skills</a:t>
                      </a:r>
                      <a:r>
                        <a:rPr kumimoji="0" lang="id-ID" sz="2000" b="1" i="0" u="none" strike="noStrike" cap="none" normalizeH="0" baseline="0" smtClean="0">
                          <a:ln>
                            <a:noFill/>
                          </a:ln>
                          <a:solidFill>
                            <a:srgbClr val="800080"/>
                          </a:solidFill>
                          <a:effectLst/>
                          <a:latin typeface="Arial" charset="0"/>
                        </a:rPr>
                        <a:t> dan </a:t>
                      </a:r>
                      <a:r>
                        <a:rPr kumimoji="0" lang="id-ID" sz="2000" b="1" i="1" u="none" strike="noStrike" cap="none" normalizeH="0" baseline="0" smtClean="0">
                          <a:ln>
                            <a:noFill/>
                          </a:ln>
                          <a:solidFill>
                            <a:srgbClr val="800080"/>
                          </a:solidFill>
                          <a:effectLst/>
                          <a:latin typeface="Arial" charset="0"/>
                        </a:rPr>
                        <a:t>hard skills</a:t>
                      </a:r>
                      <a:r>
                        <a:rPr kumimoji="0" lang="id-ID" sz="2000" b="1" i="0" u="none" strike="noStrike" cap="none" normalizeH="0" baseline="0" smtClean="0">
                          <a:ln>
                            <a:noFill/>
                          </a:ln>
                          <a:solidFill>
                            <a:srgbClr val="800080"/>
                          </a:solidFill>
                          <a:effectLst/>
                          <a:latin typeface="Arial" charset="0"/>
                        </a:rPr>
                        <a:t> yang meliputi aspek kompetensi sikap, keterampilan, dan pengetahuan</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Kedudukan mata pelajaran (ISI)</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Kompetensi yang semula diturunkan dari matapelajaran berubah menjadi mata</a:t>
                      </a:r>
                      <a:r>
                        <a:rPr kumimoji="0" lang="en-US" sz="2000" b="1" i="0" u="none" strike="noStrike" cap="none" normalizeH="0" baseline="0" smtClean="0">
                          <a:ln>
                            <a:noFill/>
                          </a:ln>
                          <a:solidFill>
                            <a:srgbClr val="800080"/>
                          </a:solidFill>
                          <a:effectLst/>
                          <a:latin typeface="Arial" charset="0"/>
                        </a:rPr>
                        <a:t> </a:t>
                      </a:r>
                      <a:r>
                        <a:rPr kumimoji="0" lang="id-ID" sz="2000" b="1" i="0" u="none" strike="noStrike" cap="none" normalizeH="0" baseline="0" smtClean="0">
                          <a:ln>
                            <a:noFill/>
                          </a:ln>
                          <a:solidFill>
                            <a:srgbClr val="800080"/>
                          </a:solidFill>
                          <a:effectLst/>
                          <a:latin typeface="Arial" charset="0"/>
                        </a:rPr>
                        <a:t>pelajaran dikembangkan dari kompetensi.</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3651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Pendekatan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(ISI)</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Kompetensi dikembangkan melalui:</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914400">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Tematik </a:t>
                      </a:r>
                      <a:r>
                        <a:rPr kumimoji="0" lang="en-US" sz="2000" b="1" i="0" u="none" strike="noStrike" cap="none" normalizeH="0" baseline="0" smtClean="0">
                          <a:ln>
                            <a:noFill/>
                          </a:ln>
                          <a:solidFill>
                            <a:srgbClr val="800080"/>
                          </a:solidFill>
                          <a:effectLst/>
                          <a:latin typeface="Arial" charset="0"/>
                        </a:rPr>
                        <a:t>terpadu </a:t>
                      </a:r>
                      <a:r>
                        <a:rPr kumimoji="0" lang="id-ID" sz="2000" b="1" i="0" u="none" strike="noStrike" cap="none" normalizeH="0" baseline="0" smtClean="0">
                          <a:ln>
                            <a:noFill/>
                          </a:ln>
                          <a:solidFill>
                            <a:srgbClr val="800080"/>
                          </a:solidFill>
                          <a:effectLst/>
                          <a:latin typeface="Arial" charset="0"/>
                        </a:rPr>
                        <a:t>dalam semua mata pelajaran</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Mata pelajaran</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00080"/>
                          </a:solidFill>
                          <a:effectLst/>
                          <a:latin typeface="Arial" charset="0"/>
                        </a:rPr>
                        <a:t>Mata pelajaran</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rgbClr val="800080"/>
                          </a:solidFill>
                          <a:effectLst/>
                          <a:latin typeface="Arial" charset="0"/>
                        </a:rPr>
                        <a:t>Vokasinal</a:t>
                      </a:r>
                    </a:p>
                  </a:txBody>
                  <a:tcPr marL="84410" marR="84410" marT="45732" marB="45732" horzOverflow="overflow">
                    <a:lnL w="38100" cap="flat" cmpd="sng" algn="ctr">
                      <a:solidFill>
                        <a:srgbClr val="800080"/>
                      </a:solidFill>
                      <a:prstDash val="solid"/>
                      <a:round/>
                      <a:headEnd type="none" w="med" len="med"/>
                      <a:tailEnd type="none" w="med" len="med"/>
                    </a:lnL>
                    <a:lnR w="38100" cap="flat" cmpd="sng" algn="ctr">
                      <a:solidFill>
                        <a:srgbClr val="800080"/>
                      </a:solidFill>
                      <a:prstDash val="solid"/>
                      <a:round/>
                      <a:headEnd type="none" w="med" len="med"/>
                      <a:tailEnd type="none" w="med" len="med"/>
                    </a:lnR>
                    <a:lnT w="38100" cap="flat" cmpd="sng" algn="ctr">
                      <a:solidFill>
                        <a:srgbClr val="800080"/>
                      </a:solidFill>
                      <a:prstDash val="solid"/>
                      <a:round/>
                      <a:headEnd type="none" w="med" len="med"/>
                      <a:tailEnd type="none" w="med" len="med"/>
                    </a:lnT>
                    <a:lnB w="38100" cap="flat" cmpd="sng" algn="ctr">
                      <a:solidFill>
                        <a:srgbClr val="80008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6053"/>
                                        </p:tgtEl>
                                        <p:attrNameLst>
                                          <p:attrName>style.visibility</p:attrName>
                                        </p:attrNameLst>
                                      </p:cBhvr>
                                      <p:to>
                                        <p:strVal val="visible"/>
                                      </p:to>
                                    </p:set>
                                    <p:animEffect transition="in" filter="barn(inHorizontal)">
                                      <p:cBhvr>
                                        <p:cTn id="7" dur="500"/>
                                        <p:tgtEl>
                                          <p:spTgt spid="1026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5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136" name="Group 64"/>
          <p:cNvGraphicFramePr>
            <a:graphicFrameLocks noGrp="1"/>
          </p:cNvGraphicFramePr>
          <p:nvPr>
            <p:ph/>
          </p:nvPr>
        </p:nvGraphicFramePr>
        <p:xfrm>
          <a:off x="138113" y="530225"/>
          <a:ext cx="8929687" cy="5841370"/>
        </p:xfrm>
        <a:graphic>
          <a:graphicData uri="http://schemas.openxmlformats.org/drawingml/2006/table">
            <a:tbl>
              <a:tblPr/>
              <a:tblGrid>
                <a:gridCol w="1346200"/>
                <a:gridCol w="1866900"/>
                <a:gridCol w="1919287"/>
                <a:gridCol w="1865313"/>
                <a:gridCol w="1931987"/>
              </a:tblGrid>
              <a:tr h="36036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Elemen</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Deskripsi</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60363">
                <a:tc vMerge="1">
                  <a:txBody>
                    <a:bodyPr/>
                    <a:lstStyle/>
                    <a:p>
                      <a:endParaRPr lang="en-US"/>
                    </a:p>
                  </a:txBody>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SD</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SMP</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SMA</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660066"/>
                          </a:solidFill>
                          <a:effectLst>
                            <a:outerShdw blurRad="38100" dist="38100" dir="2700000" algn="tl">
                              <a:srgbClr val="000000"/>
                            </a:outerShdw>
                          </a:effectLst>
                          <a:latin typeface="Arial" charset="0"/>
                        </a:rPr>
                        <a:t>SMK</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FFFF00"/>
                    </a:solidFill>
                  </a:tcPr>
                </a:tc>
              </a:tr>
              <a:tr h="4919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000000"/>
                          </a:solidFill>
                          <a:effectLst/>
                          <a:latin typeface="Arial" charset="0"/>
                        </a:rPr>
                        <a:t>Struktur Kurikulum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dan alokasi waktu)</a:t>
                      </a:r>
                    </a:p>
                    <a:p>
                      <a:pPr marL="0" marR="0" lvl="0" indent="0" algn="l" defTabSz="914400" rtl="0" eaLnBrk="1" fontAlgn="base" latinLnBrk="0" hangingPunct="1">
                        <a:lnSpc>
                          <a:spcPct val="100000"/>
                        </a:lnSpc>
                        <a:spcBef>
                          <a:spcPct val="0"/>
                        </a:spcBef>
                        <a:spcAft>
                          <a:spcPct val="0"/>
                        </a:spcAft>
                        <a:buClrTx/>
                        <a:buSzTx/>
                        <a:buFontTx/>
                        <a:buNone/>
                        <a:tabLst/>
                      </a:pPr>
                      <a:r>
                        <a:rPr kumimoji="0" lang="id-ID" sz="1600" b="1" i="0" u="none" strike="noStrike" cap="none" normalizeH="0" baseline="0" smtClean="0">
                          <a:ln>
                            <a:noFill/>
                          </a:ln>
                          <a:solidFill>
                            <a:srgbClr val="000000"/>
                          </a:solidFill>
                          <a:effectLst/>
                          <a:latin typeface="Arial" charset="0"/>
                        </a:rPr>
                        <a:t>(ISI)</a:t>
                      </a:r>
                    </a:p>
                  </a:txBody>
                  <a:tcPr marL="84406" marR="84406" marT="45722" marB="45722" anchor="ct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Holistik berba</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sis sains (alam, sosial, dan budaya)</a:t>
                      </a:r>
                    </a:p>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Jumlah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dari 10 m</a:t>
                      </a:r>
                      <a:r>
                        <a:rPr kumimoji="0" lang="en-US" sz="1600" b="1" i="0" u="none" strike="noStrike" cap="none" normalizeH="0" baseline="0" smtClean="0">
                          <a:ln>
                            <a:noFill/>
                          </a:ln>
                          <a:solidFill>
                            <a:srgbClr val="000000"/>
                          </a:solidFill>
                          <a:effectLst/>
                          <a:latin typeface="Arial" charset="0"/>
                        </a:rPr>
                        <a:t>jd</a:t>
                      </a:r>
                      <a:r>
                        <a:rPr kumimoji="0" lang="id-ID" sz="1600" b="1" i="0" u="none" strike="noStrike" cap="none" normalizeH="0" baseline="0" smtClean="0">
                          <a:ln>
                            <a:noFill/>
                          </a:ln>
                          <a:solidFill>
                            <a:srgbClr val="000000"/>
                          </a:solidFill>
                          <a:effectLst/>
                          <a:latin typeface="Arial" charset="0"/>
                        </a:rPr>
                        <a:t> 6</a:t>
                      </a:r>
                    </a:p>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Jumlah jam bertambah 4 JP/m</a:t>
                      </a:r>
                      <a:r>
                        <a:rPr kumimoji="0" lang="en-US" sz="1600" b="1" i="0" u="none" strike="noStrike" cap="none" normalizeH="0" baseline="0" smtClean="0">
                          <a:ln>
                            <a:noFill/>
                          </a:ln>
                          <a:solidFill>
                            <a:srgbClr val="000000"/>
                          </a:solidFill>
                          <a:effectLst/>
                          <a:latin typeface="Arial" charset="0"/>
                        </a:rPr>
                        <a:t>gg</a:t>
                      </a:r>
                      <a:r>
                        <a:rPr kumimoji="0" lang="id-ID" sz="1600" b="1" i="0" u="none" strike="noStrike" cap="none" normalizeH="0" baseline="0" smtClean="0">
                          <a:ln>
                            <a:noFill/>
                          </a:ln>
                          <a:solidFill>
                            <a:srgbClr val="000000"/>
                          </a:solidFill>
                          <a:effectLst/>
                          <a:latin typeface="Arial" charset="0"/>
                        </a:rPr>
                        <a:t> akibat perubahan pendekatan pembelajaran</a:t>
                      </a:r>
                    </a:p>
                  </a:txBody>
                  <a:tcPr marL="84406" marR="84406" marT="45722" marB="45722"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TIK m</a:t>
                      </a:r>
                      <a:r>
                        <a:rPr kumimoji="0" lang="en-US" sz="1600" b="1" i="0" u="none" strike="noStrike" cap="none" normalizeH="0" baseline="0" smtClean="0">
                          <a:ln>
                            <a:noFill/>
                          </a:ln>
                          <a:solidFill>
                            <a:srgbClr val="000000"/>
                          </a:solidFill>
                          <a:effectLst/>
                          <a:latin typeface="Arial" charset="0"/>
                        </a:rPr>
                        <a:t>jd</a:t>
                      </a:r>
                      <a:r>
                        <a:rPr kumimoji="0" lang="id-ID" sz="1600" b="1" i="0" u="none" strike="noStrike" cap="none" normalizeH="0" baseline="0" smtClean="0">
                          <a:ln>
                            <a:noFill/>
                          </a:ln>
                          <a:solidFill>
                            <a:srgbClr val="000000"/>
                          </a:solidFill>
                          <a:effectLst/>
                          <a:latin typeface="Arial" charset="0"/>
                        </a:rPr>
                        <a:t> media semua ma</a:t>
                      </a:r>
                      <a:r>
                        <a:rPr kumimoji="0" lang="en-US" sz="1600" b="1" i="0" u="none" strike="noStrike" cap="none" normalizeH="0" baseline="0" smtClean="0">
                          <a:ln>
                            <a:noFill/>
                          </a:ln>
                          <a:solidFill>
                            <a:srgbClr val="000000"/>
                          </a:solidFill>
                          <a:effectLst/>
                          <a:latin typeface="Arial" charset="0"/>
                        </a:rPr>
                        <a:t>pel</a:t>
                      </a:r>
                      <a:endParaRPr kumimoji="0" lang="id-ID" sz="1600" b="1" i="0" u="none" strike="noStrike" cap="none" normalizeH="0" baseline="0" smtClean="0">
                        <a:ln>
                          <a:noFill/>
                        </a:ln>
                        <a:solidFill>
                          <a:srgbClr val="000000"/>
                        </a:solidFill>
                        <a:effectLst/>
                        <a:latin typeface="Arial" charset="0"/>
                      </a:endParaRPr>
                    </a:p>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Pengembangan diri terintegrasi p</a:t>
                      </a:r>
                      <a:r>
                        <a:rPr kumimoji="0" lang="en-US" sz="1600" b="1" i="0" u="none" strike="noStrike" cap="none" normalizeH="0" baseline="0" smtClean="0">
                          <a:ln>
                            <a:noFill/>
                          </a:ln>
                          <a:solidFill>
                            <a:srgbClr val="000000"/>
                          </a:solidFill>
                          <a:effectLst/>
                          <a:latin typeface="Arial" charset="0"/>
                        </a:rPr>
                        <a:t>d</a:t>
                      </a:r>
                      <a:r>
                        <a:rPr kumimoji="0" lang="id-ID" sz="1600" b="1" i="0" u="none" strike="noStrike" cap="none" normalizeH="0" baseline="0" smtClean="0">
                          <a:ln>
                            <a:noFill/>
                          </a:ln>
                          <a:solidFill>
                            <a:srgbClr val="000000"/>
                          </a:solidFill>
                          <a:effectLst/>
                          <a:latin typeface="Arial" charset="0"/>
                        </a:rPr>
                        <a:t> setiap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a:t>
                      </a:r>
                      <a:r>
                        <a:rPr kumimoji="0" lang="en-US" sz="1600" b="1" i="0" u="none" strike="noStrike" cap="none" normalizeH="0" baseline="0" smtClean="0">
                          <a:ln>
                            <a:noFill/>
                          </a:ln>
                          <a:solidFill>
                            <a:srgbClr val="000000"/>
                          </a:solidFill>
                          <a:effectLst/>
                          <a:latin typeface="Arial" charset="0"/>
                        </a:rPr>
                        <a:t>&amp;</a:t>
                      </a:r>
                      <a:r>
                        <a:rPr kumimoji="0" lang="id-ID" sz="1600" b="1" i="0" u="none" strike="noStrike" cap="none" normalizeH="0" baseline="0" smtClean="0">
                          <a:ln>
                            <a:noFill/>
                          </a:ln>
                          <a:solidFill>
                            <a:srgbClr val="000000"/>
                          </a:solidFill>
                          <a:effectLst/>
                          <a:latin typeface="Arial" charset="0"/>
                        </a:rPr>
                        <a:t> ekstrakuri</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kuler</a:t>
                      </a:r>
                    </a:p>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Jumlah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dari 12 m</a:t>
                      </a:r>
                      <a:r>
                        <a:rPr kumimoji="0" lang="en-US" sz="1600" b="1" i="0" u="none" strike="noStrike" cap="none" normalizeH="0" baseline="0" smtClean="0">
                          <a:ln>
                            <a:noFill/>
                          </a:ln>
                          <a:solidFill>
                            <a:srgbClr val="000000"/>
                          </a:solidFill>
                          <a:effectLst/>
                          <a:latin typeface="Arial" charset="0"/>
                        </a:rPr>
                        <a:t>jd</a:t>
                      </a:r>
                      <a:r>
                        <a:rPr kumimoji="0" lang="id-ID" sz="1600" b="1" i="0" u="none" strike="noStrike" cap="none" normalizeH="0" baseline="0" smtClean="0">
                          <a:ln>
                            <a:noFill/>
                          </a:ln>
                          <a:solidFill>
                            <a:srgbClr val="000000"/>
                          </a:solidFill>
                          <a:effectLst/>
                          <a:latin typeface="Arial" charset="0"/>
                        </a:rPr>
                        <a:t> 10</a:t>
                      </a:r>
                    </a:p>
                    <a:p>
                      <a:pPr marL="177800" marR="0" lvl="0" indent="-17780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Jumlah jam bertambah 6 JP/m</a:t>
                      </a:r>
                      <a:r>
                        <a:rPr kumimoji="0" lang="en-US" sz="1600" b="1" i="0" u="none" strike="noStrike" cap="none" normalizeH="0" baseline="0" smtClean="0">
                          <a:ln>
                            <a:noFill/>
                          </a:ln>
                          <a:solidFill>
                            <a:srgbClr val="000000"/>
                          </a:solidFill>
                          <a:effectLst/>
                          <a:latin typeface="Arial" charset="0"/>
                        </a:rPr>
                        <a:t>gg</a:t>
                      </a:r>
                      <a:r>
                        <a:rPr kumimoji="0" lang="id-ID" sz="1600" b="1" i="0" u="none" strike="noStrike" cap="none" normalizeH="0" baseline="0" smtClean="0">
                          <a:ln>
                            <a:noFill/>
                          </a:ln>
                          <a:solidFill>
                            <a:srgbClr val="000000"/>
                          </a:solidFill>
                          <a:effectLst/>
                          <a:latin typeface="Arial" charset="0"/>
                        </a:rPr>
                        <a:t> akibat perubahan pendekatan pembelajaran</a:t>
                      </a:r>
                    </a:p>
                  </a:txBody>
                  <a:tcPr marL="84406" marR="84406" marT="45722" marB="45722"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273050" marR="0" lvl="0" indent="-27305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Perubahan sistem: ada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wajib dan ada ma</a:t>
                      </a:r>
                      <a:r>
                        <a:rPr kumimoji="0" lang="en-US" sz="1600" b="1" i="0" u="none" strike="noStrike" cap="none" normalizeH="0" baseline="0" smtClean="0">
                          <a:ln>
                            <a:noFill/>
                          </a:ln>
                          <a:solidFill>
                            <a:srgbClr val="000000"/>
                          </a:solidFill>
                          <a:effectLst/>
                          <a:latin typeface="Arial" charset="0"/>
                        </a:rPr>
                        <a:t>pel</a:t>
                      </a:r>
                      <a:r>
                        <a:rPr kumimoji="0" lang="id-ID" sz="1600" b="1" i="0" u="none" strike="noStrike" cap="none" normalizeH="0" baseline="0" smtClean="0">
                          <a:ln>
                            <a:noFill/>
                          </a:ln>
                          <a:solidFill>
                            <a:srgbClr val="000000"/>
                          </a:solidFill>
                          <a:effectLst/>
                          <a:latin typeface="Arial" charset="0"/>
                        </a:rPr>
                        <a:t> pilihan</a:t>
                      </a:r>
                    </a:p>
                    <a:p>
                      <a:pPr marL="273050" marR="0" lvl="0" indent="-27305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T</a:t>
                      </a:r>
                      <a:r>
                        <a:rPr kumimoji="0" lang="en-US" sz="1600" b="1" i="0" u="none" strike="noStrike" cap="none" normalizeH="0" baseline="0" smtClean="0">
                          <a:ln>
                            <a:noFill/>
                          </a:ln>
                          <a:solidFill>
                            <a:srgbClr val="000000"/>
                          </a:solidFill>
                          <a:effectLst/>
                          <a:latin typeface="Arial" charset="0"/>
                        </a:rPr>
                        <a:t>jd</a:t>
                      </a:r>
                      <a:r>
                        <a:rPr kumimoji="0" lang="id-ID" sz="1600" b="1" i="0" u="none" strike="noStrike" cap="none" normalizeH="0" baseline="0" smtClean="0">
                          <a:ln>
                            <a:noFill/>
                          </a:ln>
                          <a:solidFill>
                            <a:srgbClr val="000000"/>
                          </a:solidFill>
                          <a:effectLst/>
                          <a:latin typeface="Arial" charset="0"/>
                        </a:rPr>
                        <a:t> pengu</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rangan </a:t>
                      </a:r>
                      <a:r>
                        <a:rPr kumimoji="0" lang="en-US" sz="1600" b="1" i="0" u="none" strike="noStrike" cap="none" normalizeH="0" baseline="0" smtClean="0">
                          <a:ln>
                            <a:noFill/>
                          </a:ln>
                          <a:solidFill>
                            <a:srgbClr val="000000"/>
                          </a:solidFill>
                          <a:effectLst/>
                          <a:latin typeface="Arial" charset="0"/>
                        </a:rPr>
                        <a:t>mapel</a:t>
                      </a:r>
                      <a:r>
                        <a:rPr kumimoji="0" lang="id-ID" sz="1600" b="1" i="0" u="none" strike="noStrike" cap="none" normalizeH="0" baseline="0" smtClean="0">
                          <a:ln>
                            <a:noFill/>
                          </a:ln>
                          <a:solidFill>
                            <a:srgbClr val="000000"/>
                          </a:solidFill>
                          <a:effectLst/>
                          <a:latin typeface="Arial" charset="0"/>
                        </a:rPr>
                        <a:t> yang harus diikuti siswa</a:t>
                      </a:r>
                    </a:p>
                    <a:p>
                      <a:pPr marL="273050" marR="0" lvl="0" indent="-273050"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Jumlah jam bertambah 1 JP/m</a:t>
                      </a:r>
                      <a:r>
                        <a:rPr kumimoji="0" lang="en-US" sz="1600" b="1" i="0" u="none" strike="noStrike" cap="none" normalizeH="0" baseline="0" smtClean="0">
                          <a:ln>
                            <a:noFill/>
                          </a:ln>
                          <a:solidFill>
                            <a:srgbClr val="000000"/>
                          </a:solidFill>
                          <a:effectLst/>
                          <a:latin typeface="Arial" charset="0"/>
                        </a:rPr>
                        <a:t>gg</a:t>
                      </a:r>
                      <a:r>
                        <a:rPr kumimoji="0" lang="id-ID" sz="1600" b="1" i="0" u="none" strike="noStrike" cap="none" normalizeH="0" baseline="0" smtClean="0">
                          <a:ln>
                            <a:noFill/>
                          </a:ln>
                          <a:solidFill>
                            <a:srgbClr val="000000"/>
                          </a:solidFill>
                          <a:effectLst/>
                          <a:latin typeface="Arial" charset="0"/>
                        </a:rPr>
                        <a:t> akibat perubahan pendekatan pembelajaran</a:t>
                      </a:r>
                    </a:p>
                  </a:txBody>
                  <a:tcPr marL="84406" marR="84406" marT="45722" marB="45722"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174625" marR="0" lvl="0" indent="-174625"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Penambahan jenis keahlian  berdasarkan spektrum kebu</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tuhan  (6 pro</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gram keahlian, 40 bidang keahlian, 121 kompetensi keahlian)</a:t>
                      </a:r>
                    </a:p>
                    <a:p>
                      <a:pPr marL="174625" marR="0" lvl="0" indent="-174625"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Pengurangan adaptif dan normatif, penambahan produktif</a:t>
                      </a:r>
                    </a:p>
                    <a:p>
                      <a:pPr marL="174625" marR="0" lvl="0" indent="-174625" algn="l" defTabSz="914400" rtl="0" eaLnBrk="1" fontAlgn="base" latinLnBrk="0" hangingPunct="1">
                        <a:lnSpc>
                          <a:spcPct val="100000"/>
                        </a:lnSpc>
                        <a:spcBef>
                          <a:spcPts val="600"/>
                        </a:spcBef>
                        <a:spcAft>
                          <a:spcPct val="0"/>
                        </a:spcAft>
                        <a:buClrTx/>
                        <a:buSzTx/>
                        <a:buFontTx/>
                        <a:buChar char="•"/>
                        <a:tabLst/>
                      </a:pPr>
                      <a:r>
                        <a:rPr kumimoji="0" lang="id-ID" sz="1600" b="1" i="0" u="none" strike="noStrike" cap="none" normalizeH="0" baseline="0" smtClean="0">
                          <a:ln>
                            <a:noFill/>
                          </a:ln>
                          <a:solidFill>
                            <a:srgbClr val="000000"/>
                          </a:solidFill>
                          <a:effectLst/>
                          <a:latin typeface="Arial" charset="0"/>
                        </a:rPr>
                        <a:t>produktif dise</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suaikan d</a:t>
                      </a:r>
                      <a:r>
                        <a:rPr kumimoji="0" lang="en-US" sz="1600" b="1" i="0" u="none" strike="noStrike" cap="none" normalizeH="0" baseline="0" smtClean="0">
                          <a:ln>
                            <a:noFill/>
                          </a:ln>
                          <a:solidFill>
                            <a:srgbClr val="000000"/>
                          </a:solidFill>
                          <a:effectLst/>
                          <a:latin typeface="Arial" charset="0"/>
                        </a:rPr>
                        <a:t>gn</a:t>
                      </a:r>
                      <a:r>
                        <a:rPr kumimoji="0" lang="id-ID" sz="1600" b="1" i="0" u="none" strike="noStrike" cap="none" normalizeH="0" baseline="0" smtClean="0">
                          <a:ln>
                            <a:noFill/>
                          </a:ln>
                          <a:solidFill>
                            <a:srgbClr val="000000"/>
                          </a:solidFill>
                          <a:effectLst/>
                          <a:latin typeface="Arial" charset="0"/>
                        </a:rPr>
                        <a:t> trend perkem</a:t>
                      </a:r>
                      <a:r>
                        <a:rPr kumimoji="0" lang="en-US" sz="1600" b="1" i="0" u="none" strike="noStrike" cap="none" normalizeH="0" baseline="0" smtClean="0">
                          <a:ln>
                            <a:noFill/>
                          </a:ln>
                          <a:solidFill>
                            <a:srgbClr val="000000"/>
                          </a:solidFill>
                          <a:effectLst/>
                          <a:latin typeface="Arial" charset="0"/>
                        </a:rPr>
                        <a:t>-</a:t>
                      </a:r>
                      <a:r>
                        <a:rPr kumimoji="0" lang="id-ID" sz="1600" b="1" i="0" u="none" strike="noStrike" cap="none" normalizeH="0" baseline="0" smtClean="0">
                          <a:ln>
                            <a:noFill/>
                          </a:ln>
                          <a:solidFill>
                            <a:srgbClr val="000000"/>
                          </a:solidFill>
                          <a:effectLst/>
                          <a:latin typeface="Arial" charset="0"/>
                        </a:rPr>
                        <a:t>bangan di Industri</a:t>
                      </a:r>
                    </a:p>
                  </a:txBody>
                  <a:tcPr marL="84406" marR="84406" marT="45722" marB="45722"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100" name="WordArt 4"/>
          <p:cNvSpPr>
            <a:spLocks noChangeArrowheads="1" noChangeShapeType="1" noTextEdit="1"/>
          </p:cNvSpPr>
          <p:nvPr/>
        </p:nvSpPr>
        <p:spPr bwMode="auto">
          <a:xfrm>
            <a:off x="1295400" y="304800"/>
            <a:ext cx="5715000" cy="762000"/>
          </a:xfrm>
          <a:prstGeom prst="rect">
            <a:avLst/>
          </a:prstGeom>
        </p:spPr>
        <p:txBody>
          <a:bodyPr wrap="none" fromWordArt="1">
            <a:prstTxWarp prst="textDoubleWave1">
              <a:avLst>
                <a:gd name="adj1" fmla="val 6500"/>
                <a:gd name="adj2" fmla="val 0"/>
              </a:avLst>
            </a:prstTxWarp>
          </a:bodyPr>
          <a:lstStyle/>
          <a:p>
            <a:pPr algn="ctr"/>
            <a:r>
              <a:rPr lang="en-US" sz="3600" kern="10" spc="-360">
                <a:ln w="12700">
                  <a:solidFill>
                    <a:srgbClr val="000099"/>
                  </a:solidFill>
                  <a:round/>
                  <a:headEnd/>
                  <a:tailEnd/>
                </a:ln>
                <a:solidFill>
                  <a:schemeClr val="bg1"/>
                </a:solidFill>
                <a:effectLst>
                  <a:outerShdw dist="125724" dir="18900000" algn="ctr" rotWithShape="0">
                    <a:srgbClr val="000099"/>
                  </a:outerShdw>
                </a:effectLst>
                <a:latin typeface="Impact"/>
              </a:rPr>
              <a:t>ELEMEN PERUBAHAN</a:t>
            </a:r>
          </a:p>
        </p:txBody>
      </p:sp>
      <p:graphicFrame>
        <p:nvGraphicFramePr>
          <p:cNvPr id="1028164" name="Group 68"/>
          <p:cNvGraphicFramePr>
            <a:graphicFrameLocks noGrp="1"/>
          </p:cNvGraphicFramePr>
          <p:nvPr>
            <p:ph/>
          </p:nvPr>
        </p:nvGraphicFramePr>
        <p:xfrm>
          <a:off x="266700" y="1409700"/>
          <a:ext cx="8610600" cy="4872685"/>
        </p:xfrm>
        <a:graphic>
          <a:graphicData uri="http://schemas.openxmlformats.org/drawingml/2006/table">
            <a:tbl>
              <a:tblPr/>
              <a:tblGrid>
                <a:gridCol w="1498600"/>
                <a:gridCol w="1554163"/>
                <a:gridCol w="1439862"/>
                <a:gridCol w="1689100"/>
                <a:gridCol w="2428875"/>
              </a:tblGrid>
              <a:tr h="2016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Elemen</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Deskripsi</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20675">
                <a:tc vMerge="1">
                  <a:txBody>
                    <a:bodyPr/>
                    <a:lstStyle/>
                    <a:p>
                      <a:endParaRPr lang="en-US"/>
                    </a:p>
                  </a:txBody>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SD</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SMP</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SMA</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66"/>
                          </a:solidFill>
                          <a:effectLst>
                            <a:outerShdw blurRad="38100" dist="38100" dir="2700000" algn="tl">
                              <a:srgbClr val="000000"/>
                            </a:outerShdw>
                          </a:effectLst>
                          <a:latin typeface="Arial" charset="0"/>
                        </a:rPr>
                        <a:t>SMK</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FFFF99"/>
                    </a:solidFill>
                  </a:tcPr>
                </a:tc>
              </a:tr>
              <a:tr h="222091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66"/>
                          </a:solidFill>
                          <a:effectLst/>
                          <a:latin typeface="Arial" charset="0"/>
                        </a:rPr>
                        <a:t>Proses pembelajar-an</a:t>
                      </a:r>
                    </a:p>
                  </a:txBody>
                  <a:tcPr marL="84406" marR="84406" marT="45722" marB="45722"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Standar Proses yang semula terfokus pada Eksplorasi, Elabo</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rasi, dan Konfirmasi  dilengkapi dengan Mengamati, Menanya, Mengolah, Menyajikan, Menyimpulkan, dan Mencipta. </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Belajar t</a:t>
                      </a:r>
                      <a:r>
                        <a:rPr kumimoji="0" lang="en-US" sz="1800" b="1" i="0" u="none" strike="noStrike" cap="none" normalizeH="0" baseline="0" smtClean="0">
                          <a:ln>
                            <a:noFill/>
                          </a:ln>
                          <a:solidFill>
                            <a:srgbClr val="660066"/>
                          </a:solidFill>
                          <a:effectLst/>
                          <a:latin typeface="Arial" charset="0"/>
                        </a:rPr>
                        <a:t>dk</a:t>
                      </a:r>
                      <a:r>
                        <a:rPr kumimoji="0" lang="id-ID" sz="1800" b="1" i="0" u="none" strike="noStrike" cap="none" normalizeH="0" baseline="0" smtClean="0">
                          <a:ln>
                            <a:noFill/>
                          </a:ln>
                          <a:solidFill>
                            <a:srgbClr val="660066"/>
                          </a:solidFill>
                          <a:effectLst/>
                          <a:latin typeface="Arial" charset="0"/>
                        </a:rPr>
                        <a:t> hanya terjadi di ruang kelas, t</a:t>
                      </a:r>
                      <a:r>
                        <a:rPr kumimoji="0" lang="en-US" sz="1800" b="1" i="0" u="none" strike="noStrike" cap="none" normalizeH="0" baseline="0" smtClean="0">
                          <a:ln>
                            <a:noFill/>
                          </a:ln>
                          <a:solidFill>
                            <a:srgbClr val="660066"/>
                          </a:solidFill>
                          <a:effectLst/>
                          <a:latin typeface="Arial" charset="0"/>
                        </a:rPr>
                        <a:t>p</a:t>
                      </a:r>
                      <a:r>
                        <a:rPr kumimoji="0" lang="id-ID" sz="1800" b="1" i="0" u="none" strike="noStrike" cap="none" normalizeH="0" baseline="0" smtClean="0">
                          <a:ln>
                            <a:noFill/>
                          </a:ln>
                          <a:solidFill>
                            <a:srgbClr val="660066"/>
                          </a:solidFill>
                          <a:effectLst/>
                          <a:latin typeface="Arial" charset="0"/>
                        </a:rPr>
                        <a:t> juga di  lingkungan sekolah dan masyarakat  </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Guru bukan satu-satunya sumber belajar.</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Sikap t</a:t>
                      </a:r>
                      <a:r>
                        <a:rPr kumimoji="0" lang="en-US" sz="1800" b="1" i="0" u="none" strike="noStrike" cap="none" normalizeH="0" baseline="0" smtClean="0">
                          <a:ln>
                            <a:noFill/>
                          </a:ln>
                          <a:solidFill>
                            <a:srgbClr val="660066"/>
                          </a:solidFill>
                          <a:effectLst/>
                          <a:latin typeface="Arial" charset="0"/>
                        </a:rPr>
                        <a:t>dk</a:t>
                      </a:r>
                      <a:r>
                        <a:rPr kumimoji="0" lang="id-ID" sz="1800" b="1" i="0" u="none" strike="noStrike" cap="none" normalizeH="0" baseline="0" smtClean="0">
                          <a:ln>
                            <a:noFill/>
                          </a:ln>
                          <a:solidFill>
                            <a:srgbClr val="660066"/>
                          </a:solidFill>
                          <a:effectLst/>
                          <a:latin typeface="Arial" charset="0"/>
                        </a:rPr>
                        <a:t> diajarkan s</a:t>
                      </a:r>
                      <a:r>
                        <a:rPr kumimoji="0" lang="en-US" sz="1800" b="1" i="0" u="none" strike="noStrike" cap="none" normalizeH="0" baseline="0" smtClean="0">
                          <a:ln>
                            <a:noFill/>
                          </a:ln>
                          <a:solidFill>
                            <a:srgbClr val="660066"/>
                          </a:solidFill>
                          <a:effectLst/>
                          <a:latin typeface="Arial" charset="0"/>
                        </a:rPr>
                        <a:t>cr</a:t>
                      </a:r>
                      <a:r>
                        <a:rPr kumimoji="0" lang="id-ID" sz="1800" b="1" i="0" u="none" strike="noStrike" cap="none" normalizeH="0" baseline="0" smtClean="0">
                          <a:ln>
                            <a:noFill/>
                          </a:ln>
                          <a:solidFill>
                            <a:srgbClr val="660066"/>
                          </a:solidFill>
                          <a:effectLst/>
                          <a:latin typeface="Arial" charset="0"/>
                        </a:rPr>
                        <a:t> verbal, tetapi melalui contoh </a:t>
                      </a:r>
                      <a:r>
                        <a:rPr kumimoji="0" lang="en-US" sz="1800" b="1" i="0" u="none" strike="noStrike" cap="none" normalizeH="0" baseline="0" smtClean="0">
                          <a:ln>
                            <a:noFill/>
                          </a:ln>
                          <a:solidFill>
                            <a:srgbClr val="660066"/>
                          </a:solidFill>
                          <a:effectLst/>
                          <a:latin typeface="Arial" charset="0"/>
                        </a:rPr>
                        <a:t>&amp;</a:t>
                      </a:r>
                      <a:r>
                        <a:rPr kumimoji="0" lang="id-ID" sz="1800" b="1" i="0" u="none" strike="noStrike" cap="none" normalizeH="0" baseline="0" smtClean="0">
                          <a:ln>
                            <a:noFill/>
                          </a:ln>
                          <a:solidFill>
                            <a:srgbClr val="660066"/>
                          </a:solidFill>
                          <a:effectLst/>
                          <a:latin typeface="Arial" charset="0"/>
                        </a:rPr>
                        <a:t> teladan</a:t>
                      </a:r>
                    </a:p>
                  </a:txBody>
                  <a:tcPr marL="84406" marR="84406" marT="45722" marB="45722"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736725">
                <a:tc vMerge="1">
                  <a:txBody>
                    <a:bodyPr/>
                    <a:lstStyle/>
                    <a:p>
                      <a:endParaRPr lang="en-US"/>
                    </a:p>
                  </a:txBody>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Tematik </a:t>
                      </a:r>
                      <a:r>
                        <a:rPr kumimoji="0" lang="en-US" sz="1800" b="1" i="0" u="none" strike="noStrike" cap="none" normalizeH="0" baseline="0" smtClean="0">
                          <a:ln>
                            <a:noFill/>
                          </a:ln>
                          <a:solidFill>
                            <a:srgbClr val="660066"/>
                          </a:solidFill>
                          <a:effectLst/>
                          <a:latin typeface="Arial" charset="0"/>
                        </a:rPr>
                        <a:t>&amp;</a:t>
                      </a:r>
                      <a:r>
                        <a:rPr kumimoji="0" lang="id-ID" sz="1800" b="1" i="0" u="none" strike="noStrike" cap="none" normalizeH="0" baseline="0" smtClean="0">
                          <a:ln>
                            <a:noFill/>
                          </a:ln>
                          <a:solidFill>
                            <a:srgbClr val="660066"/>
                          </a:solidFill>
                          <a:effectLst/>
                          <a:latin typeface="Arial" charset="0"/>
                        </a:rPr>
                        <a:t> terpadu</a:t>
                      </a:r>
                    </a:p>
                  </a:txBody>
                  <a:tcPr marL="84406" marR="84406" marT="45722" marB="45722"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IPA </a:t>
                      </a:r>
                      <a:r>
                        <a:rPr kumimoji="0" lang="en-US" sz="1800" b="1" i="0" u="none" strike="noStrike" cap="none" normalizeH="0" baseline="0" smtClean="0">
                          <a:ln>
                            <a:noFill/>
                          </a:ln>
                          <a:solidFill>
                            <a:srgbClr val="660066"/>
                          </a:solidFill>
                          <a:effectLst/>
                          <a:latin typeface="Arial" charset="0"/>
                        </a:rPr>
                        <a:t>&amp;</a:t>
                      </a:r>
                      <a:r>
                        <a:rPr kumimoji="0" lang="id-ID" sz="1800" b="1" i="0" u="none" strike="noStrike" cap="none" normalizeH="0" baseline="0" smtClean="0">
                          <a:ln>
                            <a:noFill/>
                          </a:ln>
                          <a:solidFill>
                            <a:srgbClr val="660066"/>
                          </a:solidFill>
                          <a:effectLst/>
                          <a:latin typeface="Arial" charset="0"/>
                        </a:rPr>
                        <a:t> IPS masing-</a:t>
                      </a:r>
                      <a:r>
                        <a:rPr kumimoji="0" lang="en-US" sz="1800" b="1" i="0" u="none" strike="noStrike" cap="none" normalizeH="0" baseline="0" smtClean="0">
                          <a:ln>
                            <a:noFill/>
                          </a:ln>
                          <a:solidFill>
                            <a:srgbClr val="660066"/>
                          </a:solidFill>
                          <a:effectLst/>
                          <a:latin typeface="Arial" charset="0"/>
                        </a:rPr>
                        <a:t>2</a:t>
                      </a:r>
                      <a:r>
                        <a:rPr kumimoji="0" lang="id-ID" sz="1800" b="1" i="0" u="none" strike="noStrike" cap="none" normalizeH="0" baseline="0" smtClean="0">
                          <a:ln>
                            <a:noFill/>
                          </a:ln>
                          <a:solidFill>
                            <a:srgbClr val="660066"/>
                          </a:solidFill>
                          <a:effectLst/>
                          <a:latin typeface="Arial" charset="0"/>
                        </a:rPr>
                        <a:t> diajarkan secara terpadu</a:t>
                      </a:r>
                    </a:p>
                  </a:txBody>
                  <a:tcPr marL="84406" marR="84406" marT="45722" marB="45722"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Adanya ma</a:t>
                      </a:r>
                      <a:r>
                        <a:rPr kumimoji="0" lang="en-US" sz="1800" b="1" i="0" u="none" strike="noStrike" cap="none" normalizeH="0" baseline="0" smtClean="0">
                          <a:ln>
                            <a:noFill/>
                          </a:ln>
                          <a:solidFill>
                            <a:srgbClr val="660066"/>
                          </a:solidFill>
                          <a:effectLst/>
                          <a:latin typeface="Arial" charset="0"/>
                        </a:rPr>
                        <a:t>pel</a:t>
                      </a:r>
                      <a:r>
                        <a:rPr kumimoji="0" lang="id-ID" sz="1800" b="1" i="0" u="none" strike="noStrike" cap="none" normalizeH="0" baseline="0" smtClean="0">
                          <a:ln>
                            <a:noFill/>
                          </a:ln>
                          <a:solidFill>
                            <a:srgbClr val="660066"/>
                          </a:solidFill>
                          <a:effectLst/>
                          <a:latin typeface="Arial" charset="0"/>
                        </a:rPr>
                        <a:t> wajib dan pilihan sesuai d</a:t>
                      </a:r>
                      <a:r>
                        <a:rPr kumimoji="0" lang="en-US" sz="1800" b="1" i="0" u="none" strike="noStrike" cap="none" normalizeH="0" baseline="0" smtClean="0">
                          <a:ln>
                            <a:noFill/>
                          </a:ln>
                          <a:solidFill>
                            <a:srgbClr val="660066"/>
                          </a:solidFill>
                          <a:effectLst/>
                          <a:latin typeface="Arial" charset="0"/>
                        </a:rPr>
                        <a:t>gn</a:t>
                      </a:r>
                      <a:r>
                        <a:rPr kumimoji="0" lang="id-ID" sz="1800" b="1" i="0" u="none" strike="noStrike" cap="none" normalizeH="0" baseline="0" smtClean="0">
                          <a:ln>
                            <a:noFill/>
                          </a:ln>
                          <a:solidFill>
                            <a:srgbClr val="660066"/>
                          </a:solidFill>
                          <a:effectLst/>
                          <a:latin typeface="Arial" charset="0"/>
                        </a:rPr>
                        <a:t> bakat dan minatnya</a:t>
                      </a:r>
                    </a:p>
                  </a:txBody>
                  <a:tcPr marL="84406" marR="84406" marT="45722" marB="45722"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Kompetensi kete</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rampilan yang sesuai d</a:t>
                      </a:r>
                      <a:r>
                        <a:rPr kumimoji="0" lang="en-US" sz="1800" b="1" i="0" u="none" strike="noStrike" cap="none" normalizeH="0" baseline="0" smtClean="0">
                          <a:ln>
                            <a:noFill/>
                          </a:ln>
                          <a:solidFill>
                            <a:srgbClr val="660066"/>
                          </a:solidFill>
                          <a:effectLst/>
                          <a:latin typeface="Arial" charset="0"/>
                        </a:rPr>
                        <a:t>gn</a:t>
                      </a:r>
                      <a:r>
                        <a:rPr kumimoji="0" lang="id-ID" sz="1800" b="1" i="0" u="none" strike="noStrike" cap="none" normalizeH="0" baseline="0" smtClean="0">
                          <a:ln>
                            <a:noFill/>
                          </a:ln>
                          <a:solidFill>
                            <a:srgbClr val="660066"/>
                          </a:solidFill>
                          <a:effectLst/>
                          <a:latin typeface="Arial" charset="0"/>
                        </a:rPr>
                        <a:t> standar industri</a:t>
                      </a:r>
                    </a:p>
                  </a:txBody>
                  <a:tcPr marL="84406" marR="84406" marT="45722" marB="45722"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028100"/>
                                        </p:tgtEl>
                                        <p:attrNameLst>
                                          <p:attrName>style.visibility</p:attrName>
                                        </p:attrNameLst>
                                      </p:cBhvr>
                                      <p:to>
                                        <p:strVal val="visible"/>
                                      </p:to>
                                    </p:set>
                                    <p:animEffect transition="in" filter="wheel(4)">
                                      <p:cBhvr>
                                        <p:cTn id="7" dur="2000"/>
                                        <p:tgtEl>
                                          <p:spTgt spid="1028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10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123" name="WordArt 3"/>
          <p:cNvSpPr>
            <a:spLocks noChangeArrowheads="1" noChangeShapeType="1" noTextEdit="1"/>
          </p:cNvSpPr>
          <p:nvPr/>
        </p:nvSpPr>
        <p:spPr bwMode="auto">
          <a:xfrm>
            <a:off x="304800" y="228600"/>
            <a:ext cx="7391400" cy="457200"/>
          </a:xfrm>
          <a:prstGeom prst="rect">
            <a:avLst/>
          </a:prstGeom>
        </p:spPr>
        <p:txBody>
          <a:bodyPr wrap="none" fromWordArt="1">
            <a:prstTxWarp prst="textPlain">
              <a:avLst>
                <a:gd name="adj" fmla="val 50000"/>
              </a:avLst>
            </a:prstTxWarp>
          </a:bodyPr>
          <a:lstStyle/>
          <a:p>
            <a:pPr algn="ctr"/>
            <a:r>
              <a:rPr lang="en-US" sz="3600" kern="10">
                <a:ln w="57150">
                  <a:solidFill>
                    <a:srgbClr val="990000"/>
                  </a:solidFill>
                  <a:round/>
                  <a:headEnd/>
                  <a:tailEnd/>
                </a:ln>
                <a:solidFill>
                  <a:schemeClr val="bg1"/>
                </a:solidFill>
                <a:effectLst>
                  <a:outerShdw dist="35921" dir="2700000" algn="ctr" rotWithShape="0">
                    <a:srgbClr val="C0C0C0">
                      <a:alpha val="80000"/>
                    </a:srgbClr>
                  </a:outerShdw>
                </a:effectLst>
                <a:latin typeface="Impact"/>
              </a:rPr>
              <a:t>ELEMEN PERUBAHAN</a:t>
            </a:r>
          </a:p>
        </p:txBody>
      </p:sp>
      <p:graphicFrame>
        <p:nvGraphicFramePr>
          <p:cNvPr id="1029184" name="Group 64"/>
          <p:cNvGraphicFramePr>
            <a:graphicFrameLocks noGrp="1"/>
          </p:cNvGraphicFramePr>
          <p:nvPr>
            <p:ph/>
          </p:nvPr>
        </p:nvGraphicFramePr>
        <p:xfrm>
          <a:off x="266700" y="971550"/>
          <a:ext cx="8610600" cy="5841976"/>
        </p:xfrm>
        <a:graphic>
          <a:graphicData uri="http://schemas.openxmlformats.org/drawingml/2006/table">
            <a:tbl>
              <a:tblPr/>
              <a:tblGrid>
                <a:gridCol w="1295400"/>
                <a:gridCol w="2066925"/>
                <a:gridCol w="1624013"/>
                <a:gridCol w="1625600"/>
                <a:gridCol w="1998662"/>
              </a:tblGrid>
              <a:tr h="30480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Elemen</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Deskripsi</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65113">
                <a:tc vMerge="1">
                  <a:txBody>
                    <a:bodyPr/>
                    <a:lstStyle/>
                    <a:p>
                      <a:endParaRPr lang="en-US"/>
                    </a:p>
                  </a:txBody>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SD</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SMP</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SMA</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c>
                  <a:txBody>
                    <a:bodyPr/>
                    <a:lstStyle/>
                    <a:p>
                      <a:pPr marL="273050" marR="0" lvl="0" indent="-27305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66"/>
                          </a:solidFill>
                          <a:effectLst>
                            <a:outerShdw blurRad="38100" dist="38100" dir="2700000" algn="tl">
                              <a:srgbClr val="000000"/>
                            </a:outerShdw>
                          </a:effectLst>
                          <a:latin typeface="Arial" charset="0"/>
                        </a:rPr>
                        <a:t>SMK</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solidFill>
                      <a:srgbClr val="DBEEF4"/>
                    </a:solidFill>
                  </a:tcPr>
                </a:tc>
              </a:tr>
              <a:tr h="2179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66"/>
                          </a:solidFill>
                          <a:effectLst/>
                          <a:latin typeface="Arial" charset="0"/>
                        </a:rPr>
                        <a:t>Penilaian hasil belajar</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gridSpan="4">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Penilaian berbasis kompetensi</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Pergeseran dari penilain melalui tes </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mengukur kompetensi pengetahuan berdasarkan hasil saja</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 menuju penilaian oten</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tik </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mengukur semua kompetensi sikap, keterampilan, dan pengetahuan berdasarkan proses dan hasil</a:t>
                      </a:r>
                      <a:r>
                        <a:rPr kumimoji="0" lang="en-US" sz="1800" b="1" i="0" u="none" strike="noStrike" cap="none" normalizeH="0" baseline="0" smtClean="0">
                          <a:ln>
                            <a:noFill/>
                          </a:ln>
                          <a:solidFill>
                            <a:srgbClr val="660066"/>
                          </a:solidFill>
                          <a:effectLst/>
                          <a:latin typeface="Arial" charset="0"/>
                        </a:rPr>
                        <a:t>)</a:t>
                      </a:r>
                      <a:endParaRPr kumimoji="0" lang="id-ID" sz="1800" b="1" i="0" u="none" strike="noStrike" cap="none" normalizeH="0" baseline="0" smtClean="0">
                        <a:ln>
                          <a:noFill/>
                        </a:ln>
                        <a:solidFill>
                          <a:srgbClr val="660066"/>
                        </a:solidFill>
                        <a:effectLst/>
                        <a:latin typeface="Arial" charset="0"/>
                      </a:endParaRP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Memperkuat PAP (Penilaian Acuan Patokan) yaitu pencapaian hasil belajar didasarkan pada posisi skor yang diperolehnya terhadap skor ideal (maksimal) </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Penilaian t</a:t>
                      </a:r>
                      <a:r>
                        <a:rPr kumimoji="0" lang="en-US" sz="1800" b="1" i="0" u="none" strike="noStrike" cap="none" normalizeH="0" baseline="0" smtClean="0">
                          <a:ln>
                            <a:noFill/>
                          </a:ln>
                          <a:solidFill>
                            <a:srgbClr val="660066"/>
                          </a:solidFill>
                          <a:effectLst/>
                          <a:latin typeface="Arial" charset="0"/>
                        </a:rPr>
                        <a:t>dk</a:t>
                      </a:r>
                      <a:r>
                        <a:rPr kumimoji="0" lang="id-ID" sz="1800" b="1" i="0" u="none" strike="noStrike" cap="none" normalizeH="0" baseline="0" smtClean="0">
                          <a:ln>
                            <a:noFill/>
                          </a:ln>
                          <a:solidFill>
                            <a:srgbClr val="660066"/>
                          </a:solidFill>
                          <a:effectLst/>
                          <a:latin typeface="Arial" charset="0"/>
                        </a:rPr>
                        <a:t> hanya p</a:t>
                      </a:r>
                      <a:r>
                        <a:rPr kumimoji="0" lang="en-US" sz="1800" b="1" i="0" u="none" strike="noStrike" cap="none" normalizeH="0" baseline="0" smtClean="0">
                          <a:ln>
                            <a:noFill/>
                          </a:ln>
                          <a:solidFill>
                            <a:srgbClr val="660066"/>
                          </a:solidFill>
                          <a:effectLst/>
                          <a:latin typeface="Arial" charset="0"/>
                        </a:rPr>
                        <a:t>d</a:t>
                      </a:r>
                      <a:r>
                        <a:rPr kumimoji="0" lang="id-ID" sz="1800" b="1" i="0" u="none" strike="noStrike" cap="none" normalizeH="0" baseline="0" smtClean="0">
                          <a:ln>
                            <a:noFill/>
                          </a:ln>
                          <a:solidFill>
                            <a:srgbClr val="660066"/>
                          </a:solidFill>
                          <a:effectLst/>
                          <a:latin typeface="Arial" charset="0"/>
                        </a:rPr>
                        <a:t> level KD, t</a:t>
                      </a:r>
                      <a:r>
                        <a:rPr kumimoji="0" lang="en-US" sz="1800" b="1" i="0" u="none" strike="noStrike" cap="none" normalizeH="0" baseline="0" smtClean="0">
                          <a:ln>
                            <a:noFill/>
                          </a:ln>
                          <a:solidFill>
                            <a:srgbClr val="660066"/>
                          </a:solidFill>
                          <a:effectLst/>
                          <a:latin typeface="Arial" charset="0"/>
                        </a:rPr>
                        <a:t>p</a:t>
                      </a:r>
                      <a:r>
                        <a:rPr kumimoji="0" lang="id-ID" sz="1800" b="1" i="0" u="none" strike="noStrike" cap="none" normalizeH="0" baseline="0" smtClean="0">
                          <a:ln>
                            <a:noFill/>
                          </a:ln>
                          <a:solidFill>
                            <a:srgbClr val="660066"/>
                          </a:solidFill>
                          <a:effectLst/>
                          <a:latin typeface="Arial" charset="0"/>
                        </a:rPr>
                        <a:t> juga kompetensi inti </a:t>
                      </a:r>
                      <a:r>
                        <a:rPr kumimoji="0" lang="en-US" sz="1800" b="1" i="0" u="none" strike="noStrike" cap="none" normalizeH="0" baseline="0" smtClean="0">
                          <a:ln>
                            <a:noFill/>
                          </a:ln>
                          <a:solidFill>
                            <a:srgbClr val="660066"/>
                          </a:solidFill>
                          <a:effectLst/>
                          <a:latin typeface="Arial" charset="0"/>
                        </a:rPr>
                        <a:t>&amp; </a:t>
                      </a:r>
                      <a:r>
                        <a:rPr kumimoji="0" lang="id-ID" sz="1800" b="1" i="0" u="none" strike="noStrike" cap="none" normalizeH="0" baseline="0" smtClean="0">
                          <a:ln>
                            <a:noFill/>
                          </a:ln>
                          <a:solidFill>
                            <a:srgbClr val="660066"/>
                          </a:solidFill>
                          <a:effectLst/>
                          <a:latin typeface="Arial" charset="0"/>
                        </a:rPr>
                        <a:t>SKL </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Mendorong pemanfaatan portofolio yang dibuat siswa sebagai instrumen utama penilaian </a:t>
                      </a:r>
                    </a:p>
                  </a:txBody>
                  <a:tcPr marL="84407" marR="84407" marT="45717" marB="45717" anchor="ctr"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11493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66"/>
                          </a:solidFill>
                          <a:effectLst/>
                          <a:latin typeface="Arial" charset="0"/>
                        </a:rPr>
                        <a:t>Ekstraku</a:t>
                      </a:r>
                      <a:r>
                        <a:rPr kumimoji="0" lang="en-US" sz="1800" b="1" i="0" u="none" strike="noStrike" cap="none" normalizeH="0" baseline="0" smtClean="0">
                          <a:ln>
                            <a:noFill/>
                          </a:ln>
                          <a:solidFill>
                            <a:srgbClr val="660066"/>
                          </a:solidFill>
                          <a:effectLst/>
                          <a:latin typeface="Arial" charset="0"/>
                        </a:rPr>
                        <a:t>-</a:t>
                      </a:r>
                      <a:r>
                        <a:rPr kumimoji="0" lang="id-ID" sz="1800" b="1" i="0" u="none" strike="noStrike" cap="none" normalizeH="0" baseline="0" smtClean="0">
                          <a:ln>
                            <a:noFill/>
                          </a:ln>
                          <a:solidFill>
                            <a:srgbClr val="660066"/>
                          </a:solidFill>
                          <a:effectLst/>
                          <a:latin typeface="Arial" charset="0"/>
                        </a:rPr>
                        <a:t>rikuler</a:t>
                      </a:r>
                    </a:p>
                  </a:txBody>
                  <a:tcPr marL="84407" marR="84407" marT="45717" marB="45717"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Pramuka (wajib)</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UKS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PMR</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Bahasa Inggris</a:t>
                      </a:r>
                    </a:p>
                  </a:txBody>
                  <a:tcPr marL="84407" marR="84407" marT="45717" marB="45717"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Pramuka (wajib)</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OSIS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UKS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PMR</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Dll</a:t>
                      </a:r>
                    </a:p>
                  </a:txBody>
                  <a:tcPr marL="84407" marR="84407" marT="45717" marB="45717"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Pramuka (wajib)</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OSIS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UKS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PMR</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Dll</a:t>
                      </a:r>
                    </a:p>
                  </a:txBody>
                  <a:tcPr marL="84407" marR="84407" marT="45717" marB="45717"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c>
                  <a:txBody>
                    <a:bodyPr/>
                    <a:lstStyle/>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Pramuka (wajib)</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OSIS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UKS</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PMR</a:t>
                      </a:r>
                    </a:p>
                    <a:p>
                      <a:pPr marL="177800" marR="0" lvl="0" indent="-177800" algn="l" defTabSz="914400" rtl="0" eaLnBrk="1" fontAlgn="base" latinLnBrk="0" hangingPunct="1">
                        <a:lnSpc>
                          <a:spcPct val="100000"/>
                        </a:lnSpc>
                        <a:spcBef>
                          <a:spcPts val="200"/>
                        </a:spcBef>
                        <a:spcAft>
                          <a:spcPct val="0"/>
                        </a:spcAft>
                        <a:buClrTx/>
                        <a:buSzTx/>
                        <a:buFontTx/>
                        <a:buChar char="•"/>
                        <a:tabLst/>
                      </a:pPr>
                      <a:r>
                        <a:rPr kumimoji="0" lang="id-ID" sz="1800" b="1" i="0" u="none" strike="noStrike" cap="none" normalizeH="0" baseline="0" smtClean="0">
                          <a:ln>
                            <a:noFill/>
                          </a:ln>
                          <a:solidFill>
                            <a:srgbClr val="660066"/>
                          </a:solidFill>
                          <a:effectLst/>
                          <a:latin typeface="Arial" charset="0"/>
                        </a:rPr>
                        <a:t>Dll</a:t>
                      </a:r>
                    </a:p>
                  </a:txBody>
                  <a:tcPr marL="84407" marR="84407" marT="45717" marB="45717" horzOverflow="overflow">
                    <a:lnL w="38100" cap="flat" cmpd="sng" algn="ctr">
                      <a:solidFill>
                        <a:srgbClr val="660066"/>
                      </a:solidFill>
                      <a:prstDash val="solid"/>
                      <a:round/>
                      <a:headEnd type="none" w="med" len="med"/>
                      <a:tailEnd type="none" w="med" len="med"/>
                    </a:lnL>
                    <a:lnR w="38100" cap="flat" cmpd="sng" algn="ctr">
                      <a:solidFill>
                        <a:srgbClr val="660066"/>
                      </a:solidFill>
                      <a:prstDash val="solid"/>
                      <a:round/>
                      <a:headEnd type="none" w="med" len="med"/>
                      <a:tailEnd type="none" w="med" len="med"/>
                    </a:lnR>
                    <a:lnT w="38100" cap="flat" cmpd="sng" algn="ctr">
                      <a:solidFill>
                        <a:srgbClr val="660066"/>
                      </a:solidFill>
                      <a:prstDash val="solid"/>
                      <a:round/>
                      <a:headEnd type="none" w="med" len="med"/>
                      <a:tailEnd type="none" w="med" len="med"/>
                    </a:lnT>
                    <a:lnB w="38100" cap="flat" cmpd="sng" algn="ctr">
                      <a:solidFill>
                        <a:srgbClr val="660066"/>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29123"/>
                                        </p:tgtEl>
                                        <p:attrNameLst>
                                          <p:attrName>style.visibility</p:attrName>
                                        </p:attrNameLst>
                                      </p:cBhvr>
                                      <p:to>
                                        <p:strVal val="visible"/>
                                      </p:to>
                                    </p:set>
                                    <p:animEffect transition="in" filter="fade">
                                      <p:cBhvr>
                                        <p:cTn id="7" dur="770" decel="100000"/>
                                        <p:tgtEl>
                                          <p:spTgt spid="1029123"/>
                                        </p:tgtEl>
                                      </p:cBhvr>
                                    </p:animEffect>
                                    <p:animScale>
                                      <p:cBhvr>
                                        <p:cTn id="8" dur="770" decel="100000"/>
                                        <p:tgtEl>
                                          <p:spTgt spid="1029123"/>
                                        </p:tgtEl>
                                      </p:cBhvr>
                                      <p:from x="10000" y="10000"/>
                                      <p:to x="200000" y="450000"/>
                                    </p:animScale>
                                    <p:animScale>
                                      <p:cBhvr>
                                        <p:cTn id="9" dur="1230" accel="100000" fill="hold">
                                          <p:stCondLst>
                                            <p:cond delay="770"/>
                                          </p:stCondLst>
                                        </p:cTn>
                                        <p:tgtEl>
                                          <p:spTgt spid="1029123"/>
                                        </p:tgtEl>
                                      </p:cBhvr>
                                      <p:from x="200000" y="450000"/>
                                      <p:to x="100000" y="100000"/>
                                    </p:animScale>
                                    <p:set>
                                      <p:cBhvr>
                                        <p:cTn id="10" dur="770" fill="hold"/>
                                        <p:tgtEl>
                                          <p:spTgt spid="1029123"/>
                                        </p:tgtEl>
                                        <p:attrNameLst>
                                          <p:attrName>ppt_x</p:attrName>
                                        </p:attrNameLst>
                                      </p:cBhvr>
                                      <p:to>
                                        <p:strVal val="(0.5)"/>
                                      </p:to>
                                    </p:set>
                                    <p:anim from="(0.5)" to="(#ppt_x)" calcmode="lin" valueType="num">
                                      <p:cBhvr>
                                        <p:cTn id="11" dur="1230" accel="100000" fill="hold">
                                          <p:stCondLst>
                                            <p:cond delay="770"/>
                                          </p:stCondLst>
                                        </p:cTn>
                                        <p:tgtEl>
                                          <p:spTgt spid="1029123"/>
                                        </p:tgtEl>
                                        <p:attrNameLst>
                                          <p:attrName>ppt_x</p:attrName>
                                        </p:attrNameLst>
                                      </p:cBhvr>
                                    </p:anim>
                                    <p:set>
                                      <p:cBhvr>
                                        <p:cTn id="12" dur="770" fill="hold"/>
                                        <p:tgtEl>
                                          <p:spTgt spid="1029123"/>
                                        </p:tgtEl>
                                        <p:attrNameLst>
                                          <p:attrName>ppt_y</p:attrName>
                                        </p:attrNameLst>
                                      </p:cBhvr>
                                      <p:to>
                                        <p:strVal val="(#ppt_y+0.4)"/>
                                      </p:to>
                                    </p:set>
                                    <p:anim from="(#ppt_y+0.4)" to="(#ppt_y)" calcmode="lin" valueType="num">
                                      <p:cBhvr>
                                        <p:cTn id="13" dur="1230" accel="100000" fill="hold">
                                          <p:stCondLst>
                                            <p:cond delay="770"/>
                                          </p:stCondLst>
                                        </p:cTn>
                                        <p:tgtEl>
                                          <p:spTgt spid="10291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1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150" name="WordArt 6"/>
          <p:cNvSpPr>
            <a:spLocks noChangeArrowheads="1" noChangeShapeType="1" noTextEdit="1"/>
          </p:cNvSpPr>
          <p:nvPr/>
        </p:nvSpPr>
        <p:spPr bwMode="auto">
          <a:xfrm>
            <a:off x="228600" y="114300"/>
            <a:ext cx="8653463" cy="533400"/>
          </a:xfrm>
          <a:prstGeom prst="rect">
            <a:avLst/>
          </a:prstGeom>
        </p:spPr>
        <p:txBody>
          <a:bodyPr wrap="none" fromWordArt="1">
            <a:prstTxWarp prst="textPlain">
              <a:avLst>
                <a:gd name="adj" fmla="val 50000"/>
              </a:avLst>
            </a:prstTxWarp>
          </a:bodyPr>
          <a:lstStyle/>
          <a:p>
            <a:pPr algn="ctr"/>
            <a:r>
              <a:rPr lang="en-US" sz="3600" kern="10">
                <a:ln w="57150">
                  <a:solidFill>
                    <a:srgbClr val="990000"/>
                  </a:solidFill>
                  <a:round/>
                  <a:headEnd/>
                  <a:tailEnd/>
                </a:ln>
                <a:solidFill>
                  <a:schemeClr val="bg1"/>
                </a:solidFill>
                <a:effectLst>
                  <a:outerShdw dist="35921" dir="2700000" algn="ctr" rotWithShape="0">
                    <a:srgbClr val="C0C0C0">
                      <a:alpha val="80000"/>
                    </a:srgbClr>
                  </a:outerShdw>
                </a:effectLst>
                <a:latin typeface="Impact"/>
              </a:rPr>
              <a:t>PERBEDAAN ESENSIAL KURIKULUM 2013</a:t>
            </a:r>
          </a:p>
        </p:txBody>
      </p:sp>
      <p:graphicFrame>
        <p:nvGraphicFramePr>
          <p:cNvPr id="1030233" name="Group 89"/>
          <p:cNvGraphicFramePr>
            <a:graphicFrameLocks noGrp="1"/>
          </p:cNvGraphicFramePr>
          <p:nvPr>
            <p:ph/>
          </p:nvPr>
        </p:nvGraphicFramePr>
        <p:xfrm>
          <a:off x="228600" y="838200"/>
          <a:ext cx="8686800" cy="5943600"/>
        </p:xfrm>
        <a:graphic>
          <a:graphicData uri="http://schemas.openxmlformats.org/drawingml/2006/table">
            <a:tbl>
              <a:tblPr/>
              <a:tblGrid>
                <a:gridCol w="2654300"/>
                <a:gridCol w="4949825"/>
                <a:gridCol w="1082675"/>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FF0066"/>
                          </a:solidFill>
                          <a:effectLst>
                            <a:outerShdw blurRad="38100" dist="38100" dir="2700000" algn="tl">
                              <a:srgbClr val="000000"/>
                            </a:outerShdw>
                          </a:effectLst>
                          <a:latin typeface="Arial" charset="0"/>
                        </a:rPr>
                        <a:t>KTSP 2006</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FF0066"/>
                          </a:solidFill>
                          <a:effectLst>
                            <a:outerShdw blurRad="38100" dist="38100" dir="2700000" algn="tl">
                              <a:srgbClr val="000000"/>
                            </a:outerShdw>
                          </a:effectLst>
                          <a:latin typeface="Arial" charset="0"/>
                        </a:rPr>
                        <a:t>Kurikulum 2013</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FF0066"/>
                          </a:solidFill>
                          <a:effectLst>
                            <a:outerShdw blurRad="38100" dist="38100" dir="2700000" algn="tl">
                              <a:srgbClr val="000000"/>
                            </a:outerShdw>
                          </a:effectLst>
                          <a:latin typeface="Arial" charset="0"/>
                        </a:rPr>
                        <a:t>Ket</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BEE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Ma</a:t>
                      </a:r>
                      <a:r>
                        <a:rPr kumimoji="0" lang="en-US" sz="1800" b="1" i="0" u="none" strike="noStrike" cap="none" normalizeH="0" baseline="0" smtClean="0">
                          <a:ln>
                            <a:noFill/>
                          </a:ln>
                          <a:solidFill>
                            <a:schemeClr val="tx1"/>
                          </a:solidFill>
                          <a:effectLst/>
                          <a:latin typeface="Arial" charset="0"/>
                        </a:rPr>
                        <a:t>pel</a:t>
                      </a:r>
                      <a:r>
                        <a:rPr kumimoji="0" lang="id-ID" sz="1800" b="1" i="0" u="none" strike="noStrike" cap="none" normalizeH="0" baseline="0" smtClean="0">
                          <a:ln>
                            <a:noFill/>
                          </a:ln>
                          <a:solidFill>
                            <a:schemeClr val="tx1"/>
                          </a:solidFill>
                          <a:effectLst/>
                          <a:latin typeface="Arial" charset="0"/>
                        </a:rPr>
                        <a:t> tertentu mendu</a:t>
                      </a:r>
                      <a:r>
                        <a:rPr kumimoji="0" lang="en-US" sz="1800" b="1" i="0" u="none" strike="noStrike" cap="none" normalizeH="0" baseline="0" smtClean="0">
                          <a:ln>
                            <a:noFill/>
                          </a:ln>
                          <a:solidFill>
                            <a:schemeClr val="tx1"/>
                          </a:solidFill>
                          <a:effectLst/>
                          <a:latin typeface="Arial" charset="0"/>
                        </a:rPr>
                        <a:t>-</a:t>
                      </a:r>
                      <a:r>
                        <a:rPr kumimoji="0" lang="id-ID" sz="1800" b="1" i="0" u="none" strike="noStrike" cap="none" normalizeH="0" baseline="0" smtClean="0">
                          <a:ln>
                            <a:noFill/>
                          </a:ln>
                          <a:solidFill>
                            <a:schemeClr val="tx1"/>
                          </a:solidFill>
                          <a:effectLst/>
                          <a:latin typeface="Arial" charset="0"/>
                        </a:rPr>
                        <a:t>kung kompetensi tertentu</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Tiap ma</a:t>
                      </a:r>
                      <a:r>
                        <a:rPr kumimoji="0" lang="en-US" sz="1800" b="1" i="0" u="none" strike="noStrike" cap="none" normalizeH="0" baseline="0" smtClean="0">
                          <a:ln>
                            <a:noFill/>
                          </a:ln>
                          <a:solidFill>
                            <a:schemeClr val="tx1"/>
                          </a:solidFill>
                          <a:effectLst/>
                          <a:latin typeface="Arial" charset="0"/>
                        </a:rPr>
                        <a:t>pel</a:t>
                      </a:r>
                      <a:r>
                        <a:rPr kumimoji="0" lang="id-ID" sz="1800" b="1" i="0" u="none" strike="noStrike" cap="none" normalizeH="0" baseline="0" smtClean="0">
                          <a:ln>
                            <a:noFill/>
                          </a:ln>
                          <a:solidFill>
                            <a:schemeClr val="tx1"/>
                          </a:solidFill>
                          <a:effectLst/>
                          <a:latin typeface="Arial" charset="0"/>
                        </a:rPr>
                        <a:t> mendukung semua kompetensi </a:t>
                      </a:r>
                      <a:r>
                        <a:rPr kumimoji="0" lang="en-US" sz="1800" b="1" i="0" u="none" strike="noStrike" cap="none" normalizeH="0" baseline="0" smtClean="0">
                          <a:ln>
                            <a:noFill/>
                          </a:ln>
                          <a:solidFill>
                            <a:schemeClr val="tx1"/>
                          </a:solidFill>
                          <a:effectLst/>
                          <a:latin typeface="Arial" charset="0"/>
                        </a:rPr>
                        <a:t>(</a:t>
                      </a:r>
                      <a:r>
                        <a:rPr kumimoji="0" lang="id-ID" sz="1800" b="1" i="0" u="none" strike="noStrike" cap="none" normalizeH="0" baseline="0" smtClean="0">
                          <a:ln>
                            <a:noFill/>
                          </a:ln>
                          <a:solidFill>
                            <a:schemeClr val="tx1"/>
                          </a:solidFill>
                          <a:effectLst/>
                          <a:latin typeface="Arial" charset="0"/>
                        </a:rPr>
                        <a:t>sikap, keterampilan, pengetahuan</a:t>
                      </a:r>
                      <a:r>
                        <a:rPr kumimoji="0" lang="en-US" sz="1800" b="1" i="0" u="none" strike="noStrike" cap="none" normalizeH="0" baseline="0" smtClean="0">
                          <a:ln>
                            <a:noFill/>
                          </a:ln>
                          <a:solidFill>
                            <a:schemeClr val="tx1"/>
                          </a:solidFill>
                          <a:effectLst/>
                          <a:latin typeface="Arial" charset="0"/>
                        </a:rPr>
                        <a:t>)</a:t>
                      </a:r>
                      <a:endParaRPr kumimoji="0" lang="id-ID" sz="1800" b="1" i="0" u="none" strike="noStrike" cap="none" normalizeH="0" baseline="0" smtClean="0">
                        <a:ln>
                          <a:noFill/>
                        </a:ln>
                        <a:solidFill>
                          <a:schemeClr val="tx1"/>
                        </a:solidFill>
                        <a:effectLst/>
                        <a:latin typeface="Arial" charset="0"/>
                      </a:endParaRP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Semua Jenjang</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Ma</a:t>
                      </a:r>
                      <a:r>
                        <a:rPr kumimoji="0" lang="en-US" sz="1800" b="1" i="0" u="none" strike="noStrike" cap="none" normalizeH="0" baseline="0" smtClean="0">
                          <a:ln>
                            <a:noFill/>
                          </a:ln>
                          <a:solidFill>
                            <a:schemeClr val="tx1"/>
                          </a:solidFill>
                          <a:effectLst/>
                          <a:latin typeface="Arial" charset="0"/>
                        </a:rPr>
                        <a:t>pel</a:t>
                      </a:r>
                      <a:r>
                        <a:rPr kumimoji="0" lang="id-ID" sz="1800" b="1" i="0" u="none" strike="noStrike" cap="none" normalizeH="0" baseline="0" smtClean="0">
                          <a:ln>
                            <a:noFill/>
                          </a:ln>
                          <a:solidFill>
                            <a:schemeClr val="tx1"/>
                          </a:solidFill>
                          <a:effectLst/>
                          <a:latin typeface="Arial" charset="0"/>
                        </a:rPr>
                        <a:t> dirancang berdiri sendiri dan memiliki kompetensi dasar sendiri</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Ma</a:t>
                      </a:r>
                      <a:r>
                        <a:rPr kumimoji="0" lang="en-US" sz="1800" b="1" i="0" u="none" strike="noStrike" cap="none" normalizeH="0" baseline="0" smtClean="0">
                          <a:ln>
                            <a:noFill/>
                          </a:ln>
                          <a:solidFill>
                            <a:schemeClr val="tx1"/>
                          </a:solidFill>
                          <a:effectLst/>
                          <a:latin typeface="Arial" charset="0"/>
                        </a:rPr>
                        <a:t>pel</a:t>
                      </a:r>
                      <a:r>
                        <a:rPr kumimoji="0" lang="id-ID" sz="1800" b="1" i="0" u="none" strike="noStrike" cap="none" normalizeH="0" baseline="0" smtClean="0">
                          <a:ln>
                            <a:noFill/>
                          </a:ln>
                          <a:solidFill>
                            <a:schemeClr val="tx1"/>
                          </a:solidFill>
                          <a:effectLst/>
                          <a:latin typeface="Arial" charset="0"/>
                        </a:rPr>
                        <a:t> dirancang terkait satu d</a:t>
                      </a:r>
                      <a:r>
                        <a:rPr kumimoji="0" lang="en-US" sz="1800" b="1" i="0" u="none" strike="noStrike" cap="none" normalizeH="0" baseline="0" smtClean="0">
                          <a:ln>
                            <a:noFill/>
                          </a:ln>
                          <a:solidFill>
                            <a:schemeClr val="tx1"/>
                          </a:solidFill>
                          <a:effectLst/>
                          <a:latin typeface="Arial" charset="0"/>
                        </a:rPr>
                        <a:t>gn</a:t>
                      </a:r>
                      <a:r>
                        <a:rPr kumimoji="0" lang="id-ID" sz="1800" b="1" i="0" u="none" strike="noStrike" cap="none" normalizeH="0" baseline="0" smtClean="0">
                          <a:ln>
                            <a:noFill/>
                          </a:ln>
                          <a:solidFill>
                            <a:schemeClr val="tx1"/>
                          </a:solidFill>
                          <a:effectLst/>
                          <a:latin typeface="Arial" charset="0"/>
                        </a:rPr>
                        <a:t> yang lain dan memiliki kompetensi dasar y</a:t>
                      </a:r>
                      <a:r>
                        <a:rPr kumimoji="0" lang="en-US" sz="1800" b="1" i="0" u="none" strike="noStrike" cap="none" normalizeH="0" baseline="0" smtClean="0">
                          <a:ln>
                            <a:noFill/>
                          </a:ln>
                          <a:solidFill>
                            <a:schemeClr val="tx1"/>
                          </a:solidFill>
                          <a:effectLst/>
                          <a:latin typeface="Arial" charset="0"/>
                        </a:rPr>
                        <a:t>an</a:t>
                      </a:r>
                      <a:r>
                        <a:rPr kumimoji="0" lang="id-ID" sz="1800" b="1" i="0" u="none" strike="noStrike" cap="none" normalizeH="0" baseline="0" smtClean="0">
                          <a:ln>
                            <a:noFill/>
                          </a:ln>
                          <a:solidFill>
                            <a:schemeClr val="tx1"/>
                          </a:solidFill>
                          <a:effectLst/>
                          <a:latin typeface="Arial" charset="0"/>
                        </a:rPr>
                        <a:t>g diikat oleh kompetensi inti tiap kelas</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Semua Jenjang</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Bahasa Indonesia sejajar d</a:t>
                      </a:r>
                      <a:r>
                        <a:rPr kumimoji="0" lang="en-US" sz="1800" b="1" i="0" u="none" strike="noStrike" cap="none" normalizeH="0" baseline="0" smtClean="0">
                          <a:ln>
                            <a:noFill/>
                          </a:ln>
                          <a:solidFill>
                            <a:schemeClr val="tx1"/>
                          </a:solidFill>
                          <a:effectLst/>
                          <a:latin typeface="Arial" charset="0"/>
                        </a:rPr>
                        <a:t>gn</a:t>
                      </a:r>
                      <a:r>
                        <a:rPr kumimoji="0" lang="id-ID" sz="1800" b="1" i="0" u="none" strike="noStrike" cap="none" normalizeH="0" baseline="0" smtClean="0">
                          <a:ln>
                            <a:noFill/>
                          </a:ln>
                          <a:solidFill>
                            <a:schemeClr val="tx1"/>
                          </a:solidFill>
                          <a:effectLst/>
                          <a:latin typeface="Arial" charset="0"/>
                        </a:rPr>
                        <a:t> mapel lain</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Bahasa Indonesia sebagai penghela mapel lain </a:t>
                      </a:r>
                      <a:r>
                        <a:rPr kumimoji="0" lang="en-US" sz="1800" b="1" i="0" u="none" strike="noStrike" cap="none" normalizeH="0" baseline="0" smtClean="0">
                          <a:ln>
                            <a:noFill/>
                          </a:ln>
                          <a:solidFill>
                            <a:schemeClr val="tx1"/>
                          </a:solidFill>
                          <a:effectLst/>
                          <a:latin typeface="Arial" charset="0"/>
                        </a:rPr>
                        <a:t>(</a:t>
                      </a:r>
                      <a:r>
                        <a:rPr kumimoji="0" lang="id-ID" sz="1800" b="1" i="0" u="none" strike="noStrike" cap="none" normalizeH="0" baseline="0" smtClean="0">
                          <a:ln>
                            <a:noFill/>
                          </a:ln>
                          <a:solidFill>
                            <a:schemeClr val="tx1"/>
                          </a:solidFill>
                          <a:effectLst/>
                          <a:latin typeface="Arial" charset="0"/>
                        </a:rPr>
                        <a:t>sikap dan keterampilan berbahasa</a:t>
                      </a:r>
                      <a:r>
                        <a:rPr kumimoji="0" lang="en-US" sz="1800" b="1" i="0" u="none" strike="noStrike" cap="none" normalizeH="0" baseline="0" smtClean="0">
                          <a:ln>
                            <a:noFill/>
                          </a:ln>
                          <a:solidFill>
                            <a:schemeClr val="tx1"/>
                          </a:solidFill>
                          <a:effectLst/>
                          <a:latin typeface="Arial" charset="0"/>
                        </a:rPr>
                        <a:t>)</a:t>
                      </a:r>
                      <a:endParaRPr kumimoji="0" lang="id-ID" sz="1800" b="1" i="0" u="none" strike="noStrike" cap="none" normalizeH="0" baseline="0" smtClean="0">
                        <a:ln>
                          <a:noFill/>
                        </a:ln>
                        <a:solidFill>
                          <a:schemeClr val="tx1"/>
                        </a:solidFill>
                        <a:effectLst/>
                        <a:latin typeface="Arial" charset="0"/>
                      </a:endParaRP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SD</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Tiap mata pelajaran diajarkan dengan pendekatan berbeda</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Semua ma</a:t>
                      </a:r>
                      <a:r>
                        <a:rPr kumimoji="0" lang="en-US" sz="1800" b="1" i="0" u="none" strike="noStrike" cap="none" normalizeH="0" baseline="0" smtClean="0">
                          <a:ln>
                            <a:noFill/>
                          </a:ln>
                          <a:solidFill>
                            <a:schemeClr val="tx1"/>
                          </a:solidFill>
                          <a:effectLst/>
                          <a:latin typeface="Arial" charset="0"/>
                        </a:rPr>
                        <a:t>pel</a:t>
                      </a:r>
                      <a:r>
                        <a:rPr kumimoji="0" lang="id-ID" sz="1800" b="1" i="0" u="none" strike="noStrike" cap="none" normalizeH="0" baseline="0" smtClean="0">
                          <a:ln>
                            <a:noFill/>
                          </a:ln>
                          <a:solidFill>
                            <a:schemeClr val="tx1"/>
                          </a:solidFill>
                          <a:effectLst/>
                          <a:latin typeface="Arial" charset="0"/>
                        </a:rPr>
                        <a:t> diajarkan dengan pendekatan yang sama [saintifik] melalui mengamati, menanya, mencoba, menalar,....</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Semua Jenjang</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r h="3714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Tiap jenis konten pembelajaran diajarkan terpisah [separated curriculum]</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Bermacam jenis konten pembelajaran dia</a:t>
                      </a:r>
                      <a:r>
                        <a:rPr kumimoji="0" lang="en-US" sz="1800" b="1" i="0" u="none" strike="noStrike" cap="none" normalizeH="0" baseline="0" smtClean="0">
                          <a:ln>
                            <a:noFill/>
                          </a:ln>
                          <a:solidFill>
                            <a:schemeClr val="tx1"/>
                          </a:solidFill>
                          <a:effectLst/>
                          <a:latin typeface="Arial" charset="0"/>
                        </a:rPr>
                        <a:t>-</a:t>
                      </a:r>
                      <a:r>
                        <a:rPr kumimoji="0" lang="id-ID" sz="1800" b="1" i="0" u="none" strike="noStrike" cap="none" normalizeH="0" baseline="0" smtClean="0">
                          <a:ln>
                            <a:noFill/>
                          </a:ln>
                          <a:solidFill>
                            <a:schemeClr val="tx1"/>
                          </a:solidFill>
                          <a:effectLst/>
                          <a:latin typeface="Arial" charset="0"/>
                        </a:rPr>
                        <a:t>jarkan terkait </a:t>
                      </a:r>
                      <a:r>
                        <a:rPr kumimoji="0" lang="en-US" sz="1800" b="1" i="0" u="none" strike="noStrike" cap="none" normalizeH="0" baseline="0" smtClean="0">
                          <a:ln>
                            <a:noFill/>
                          </a:ln>
                          <a:solidFill>
                            <a:schemeClr val="tx1"/>
                          </a:solidFill>
                          <a:effectLst/>
                          <a:latin typeface="Arial" charset="0"/>
                        </a:rPr>
                        <a:t>dan</a:t>
                      </a:r>
                      <a:r>
                        <a:rPr kumimoji="0" lang="id-ID" sz="1800" b="1" i="0" u="none" strike="noStrike" cap="none" normalizeH="0" baseline="0" smtClean="0">
                          <a:ln>
                            <a:noFill/>
                          </a:ln>
                          <a:solidFill>
                            <a:schemeClr val="tx1"/>
                          </a:solidFill>
                          <a:effectLst/>
                          <a:latin typeface="Arial" charset="0"/>
                        </a:rPr>
                        <a:t> terpadu satu sama lain </a:t>
                      </a:r>
                      <a:r>
                        <a:rPr kumimoji="0" lang="en-US" sz="1800" b="1" i="0" u="none" strike="noStrike" cap="none" normalizeH="0" baseline="0" smtClean="0">
                          <a:ln>
                            <a:noFill/>
                          </a:ln>
                          <a:solidFill>
                            <a:schemeClr val="tx1"/>
                          </a:solidFill>
                          <a:effectLst/>
                          <a:latin typeface="Arial" charset="0"/>
                        </a:rPr>
                        <a:t>(</a:t>
                      </a:r>
                      <a:r>
                        <a:rPr kumimoji="0" lang="id-ID" sz="1800" b="1" i="1" u="none" strike="noStrike" cap="none" normalizeH="0" baseline="0" smtClean="0">
                          <a:ln>
                            <a:noFill/>
                          </a:ln>
                          <a:solidFill>
                            <a:schemeClr val="tx1"/>
                          </a:solidFill>
                          <a:effectLst/>
                          <a:latin typeface="Arial" charset="0"/>
                        </a:rPr>
                        <a:t>cross curriculum</a:t>
                      </a:r>
                      <a:r>
                        <a:rPr kumimoji="0" lang="en-US" sz="1800" b="1" i="1" u="none" strike="noStrike" cap="none" normalizeH="0" baseline="0" smtClean="0">
                          <a:ln>
                            <a:noFill/>
                          </a:ln>
                          <a:solidFill>
                            <a:schemeClr val="tx1"/>
                          </a:solidFill>
                          <a:effectLst/>
                          <a:latin typeface="Arial" charset="0"/>
                        </a:rPr>
                        <a:t>/</a:t>
                      </a:r>
                      <a:r>
                        <a:rPr kumimoji="0" lang="id-ID" sz="1800" b="1" i="1" u="none" strike="noStrike" cap="none" normalizeH="0" baseline="0" smtClean="0">
                          <a:ln>
                            <a:noFill/>
                          </a:ln>
                          <a:solidFill>
                            <a:schemeClr val="tx1"/>
                          </a:solidFill>
                          <a:effectLst/>
                          <a:latin typeface="Arial" charset="0"/>
                        </a:rPr>
                        <a:t>integrated curriculum</a:t>
                      </a:r>
                      <a:r>
                        <a:rPr kumimoji="0" lang="en-US" sz="1800" b="1" i="0" u="none" strike="noStrike" cap="none" normalizeH="0" baseline="0" smtClean="0">
                          <a:ln>
                            <a:noFill/>
                          </a:ln>
                          <a:solidFill>
                            <a:schemeClr val="tx1"/>
                          </a:solidFill>
                          <a:effectLst/>
                          <a:latin typeface="Arial" charset="0"/>
                        </a:rPr>
                        <a:t>)</a:t>
                      </a:r>
                      <a:endParaRPr kumimoji="0" lang="id-ID" sz="1800" b="1" i="0" u="none" strike="noStrike" cap="none" normalizeH="0" baseline="0" smtClean="0">
                        <a:ln>
                          <a:noFill/>
                        </a:ln>
                        <a:solidFill>
                          <a:schemeClr val="tx1"/>
                        </a:solidFill>
                        <a:effectLst/>
                        <a:latin typeface="Arial" charset="0"/>
                      </a:endParaRP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SD</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r h="37147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chemeClr val="tx1"/>
                          </a:solidFill>
                          <a:effectLst/>
                          <a:latin typeface="Arial" charset="0"/>
                        </a:rPr>
                        <a:t>Konten ilmu pengetahuan diintegrasikan dan dijadikan penggerak konten pembelajaran lainnya</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200" b="1" i="0" u="none" strike="noStrike" cap="none" normalizeH="0" baseline="0" smtClean="0">
                          <a:ln>
                            <a:noFill/>
                          </a:ln>
                          <a:solidFill>
                            <a:schemeClr val="tx1"/>
                          </a:solidFill>
                          <a:effectLst/>
                          <a:latin typeface="Arial" charset="0"/>
                        </a:rPr>
                        <a:t>SD</a:t>
                      </a:r>
                    </a:p>
                  </a:txBody>
                  <a:tcPr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30150"/>
                                        </p:tgtEl>
                                        <p:attrNameLst>
                                          <p:attrName>style.visibility</p:attrName>
                                        </p:attrNameLst>
                                      </p:cBhvr>
                                      <p:to>
                                        <p:strVal val="visible"/>
                                      </p:to>
                                    </p:set>
                                    <p:animEffect transition="in" filter="fade">
                                      <p:cBhvr>
                                        <p:cTn id="7" dur="770" decel="100000"/>
                                        <p:tgtEl>
                                          <p:spTgt spid="1030150"/>
                                        </p:tgtEl>
                                      </p:cBhvr>
                                    </p:animEffect>
                                    <p:animScale>
                                      <p:cBhvr>
                                        <p:cTn id="8" dur="770" decel="100000"/>
                                        <p:tgtEl>
                                          <p:spTgt spid="1030150"/>
                                        </p:tgtEl>
                                      </p:cBhvr>
                                      <p:from x="10000" y="10000"/>
                                      <p:to x="200000" y="450000"/>
                                    </p:animScale>
                                    <p:animScale>
                                      <p:cBhvr>
                                        <p:cTn id="9" dur="1230" accel="100000" fill="hold">
                                          <p:stCondLst>
                                            <p:cond delay="770"/>
                                          </p:stCondLst>
                                        </p:cTn>
                                        <p:tgtEl>
                                          <p:spTgt spid="1030150"/>
                                        </p:tgtEl>
                                      </p:cBhvr>
                                      <p:from x="200000" y="450000"/>
                                      <p:to x="100000" y="100000"/>
                                    </p:animScale>
                                    <p:set>
                                      <p:cBhvr>
                                        <p:cTn id="10" dur="770" fill="hold"/>
                                        <p:tgtEl>
                                          <p:spTgt spid="1030150"/>
                                        </p:tgtEl>
                                        <p:attrNameLst>
                                          <p:attrName>ppt_x</p:attrName>
                                        </p:attrNameLst>
                                      </p:cBhvr>
                                      <p:to>
                                        <p:strVal val="(0.5)"/>
                                      </p:to>
                                    </p:set>
                                    <p:anim from="(0.5)" to="(#ppt_x)" calcmode="lin" valueType="num">
                                      <p:cBhvr>
                                        <p:cTn id="11" dur="1230" accel="100000" fill="hold">
                                          <p:stCondLst>
                                            <p:cond delay="770"/>
                                          </p:stCondLst>
                                        </p:cTn>
                                        <p:tgtEl>
                                          <p:spTgt spid="1030150"/>
                                        </p:tgtEl>
                                        <p:attrNameLst>
                                          <p:attrName>ppt_x</p:attrName>
                                        </p:attrNameLst>
                                      </p:cBhvr>
                                    </p:anim>
                                    <p:set>
                                      <p:cBhvr>
                                        <p:cTn id="12" dur="770" fill="hold"/>
                                        <p:tgtEl>
                                          <p:spTgt spid="1030150"/>
                                        </p:tgtEl>
                                        <p:attrNameLst>
                                          <p:attrName>ppt_y</p:attrName>
                                        </p:attrNameLst>
                                      </p:cBhvr>
                                      <p:to>
                                        <p:strVal val="(#ppt_y+0.4)"/>
                                      </p:to>
                                    </p:set>
                                    <p:anim from="(#ppt_y+0.4)" to="(#ppt_y)" calcmode="lin" valueType="num">
                                      <p:cBhvr>
                                        <p:cTn id="13" dur="1230" accel="100000" fill="hold">
                                          <p:stCondLst>
                                            <p:cond delay="770"/>
                                          </p:stCondLst>
                                        </p:cTn>
                                        <p:tgtEl>
                                          <p:spTgt spid="10301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01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SISTEM PEMBELAJARAN</a:t>
            </a:r>
            <a:endParaRPr lang="en-US" dirty="0"/>
          </a:p>
        </p:txBody>
      </p:sp>
      <p:cxnSp>
        <p:nvCxnSpPr>
          <p:cNvPr id="5" name="Straight Connector 4"/>
          <p:cNvCxnSpPr/>
          <p:nvPr/>
        </p:nvCxnSpPr>
        <p:spPr>
          <a:xfrm>
            <a:off x="609600" y="1752600"/>
            <a:ext cx="792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819400" y="18288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6172200" y="18288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066800" y="1905000"/>
            <a:ext cx="1676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Perencanaan</a:t>
            </a:r>
            <a:endParaRPr lang="en-US" dirty="0"/>
          </a:p>
        </p:txBody>
      </p:sp>
      <p:sp>
        <p:nvSpPr>
          <p:cNvPr id="19" name="Rectangle 18"/>
          <p:cNvSpPr/>
          <p:nvPr/>
        </p:nvSpPr>
        <p:spPr>
          <a:xfrm>
            <a:off x="3733800" y="1905000"/>
            <a:ext cx="1752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Pelaksanaan</a:t>
            </a:r>
            <a:endParaRPr lang="en-US" dirty="0"/>
          </a:p>
        </p:txBody>
      </p:sp>
      <p:sp>
        <p:nvSpPr>
          <p:cNvPr id="20" name="Rectangle 19"/>
          <p:cNvSpPr/>
          <p:nvPr/>
        </p:nvSpPr>
        <p:spPr>
          <a:xfrm>
            <a:off x="6781800" y="1905000"/>
            <a:ext cx="1905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Pengembangan</a:t>
            </a:r>
            <a:endParaRPr lang="en-US" dirty="0"/>
          </a:p>
        </p:txBody>
      </p:sp>
      <p:sp>
        <p:nvSpPr>
          <p:cNvPr id="21" name="Arc 20"/>
          <p:cNvSpPr/>
          <p:nvPr/>
        </p:nvSpPr>
        <p:spPr>
          <a:xfrm>
            <a:off x="914400" y="3048000"/>
            <a:ext cx="228600" cy="32766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Rectangle 21"/>
          <p:cNvSpPr/>
          <p:nvPr/>
        </p:nvSpPr>
        <p:spPr>
          <a:xfrm>
            <a:off x="-609600" y="35052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Kurikulum</a:t>
            </a:r>
            <a:endParaRPr lang="en-US" dirty="0"/>
          </a:p>
        </p:txBody>
      </p:sp>
      <p:cxnSp>
        <p:nvCxnSpPr>
          <p:cNvPr id="24" name="Straight Arrow Connector 23"/>
          <p:cNvCxnSpPr/>
          <p:nvPr/>
        </p:nvCxnSpPr>
        <p:spPr>
          <a:xfrm>
            <a:off x="1219200" y="3733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600200" y="3200400"/>
            <a:ext cx="16764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Rencana</a:t>
            </a:r>
            <a:r>
              <a:rPr lang="en-US" dirty="0" smtClean="0"/>
              <a:t> </a:t>
            </a:r>
            <a:r>
              <a:rPr lang="en-US" dirty="0" err="1" smtClean="0"/>
              <a:t>Pelaksanaan</a:t>
            </a:r>
            <a:r>
              <a:rPr lang="en-US" dirty="0" smtClean="0"/>
              <a:t> </a:t>
            </a:r>
            <a:r>
              <a:rPr lang="en-US" dirty="0" err="1" smtClean="0"/>
              <a:t>Pembelajaran</a:t>
            </a:r>
            <a:endParaRPr lang="en-US" dirty="0"/>
          </a:p>
        </p:txBody>
      </p:sp>
      <p:sp>
        <p:nvSpPr>
          <p:cNvPr id="29" name="Rectangle 28"/>
          <p:cNvSpPr/>
          <p:nvPr/>
        </p:nvSpPr>
        <p:spPr>
          <a:xfrm>
            <a:off x="3886200" y="3124200"/>
            <a:ext cx="1752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Proses</a:t>
            </a:r>
            <a:r>
              <a:rPr lang="en-US" dirty="0" smtClean="0"/>
              <a:t> </a:t>
            </a:r>
            <a:r>
              <a:rPr lang="en-US" dirty="0" err="1" smtClean="0"/>
              <a:t>Pembelajaran</a:t>
            </a:r>
            <a:endParaRPr lang="en-US" dirty="0"/>
          </a:p>
        </p:txBody>
      </p:sp>
      <p:cxnSp>
        <p:nvCxnSpPr>
          <p:cNvPr id="31" name="Straight Arrow Connector 30"/>
          <p:cNvCxnSpPr/>
          <p:nvPr/>
        </p:nvCxnSpPr>
        <p:spPr>
          <a:xfrm>
            <a:off x="3352800" y="3810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6705600" y="3124200"/>
            <a:ext cx="2133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Hasil</a:t>
            </a:r>
            <a:r>
              <a:rPr lang="en-US" dirty="0" smtClean="0"/>
              <a:t> </a:t>
            </a:r>
            <a:r>
              <a:rPr lang="en-US" dirty="0" err="1" smtClean="0"/>
              <a:t>Belajar</a:t>
            </a:r>
            <a:endParaRPr lang="en-US" dirty="0"/>
          </a:p>
        </p:txBody>
      </p:sp>
      <p:cxnSp>
        <p:nvCxnSpPr>
          <p:cNvPr id="34" name="Straight Arrow Connector 33"/>
          <p:cNvCxnSpPr/>
          <p:nvPr/>
        </p:nvCxnSpPr>
        <p:spPr>
          <a:xfrm rot="10800000" flipV="1">
            <a:off x="3810000" y="3962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867400" y="3810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447800" y="5715000"/>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828800" y="6019800"/>
            <a:ext cx="5943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EVALUASI PEMBELAJARAN</a:t>
            </a:r>
            <a:endParaRPr lang="en-US" dirty="0"/>
          </a:p>
        </p:txBody>
      </p:sp>
      <p:cxnSp>
        <p:nvCxnSpPr>
          <p:cNvPr id="46" name="Straight Arrow Connector 45"/>
          <p:cNvCxnSpPr/>
          <p:nvPr/>
        </p:nvCxnSpPr>
        <p:spPr>
          <a:xfrm rot="5400000">
            <a:off x="4191000" y="51816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196" name="WordArt 4"/>
          <p:cNvSpPr>
            <a:spLocks noChangeArrowheads="1" noChangeShapeType="1" noTextEdit="1"/>
          </p:cNvSpPr>
          <p:nvPr/>
        </p:nvSpPr>
        <p:spPr bwMode="auto">
          <a:xfrm>
            <a:off x="228600" y="330200"/>
            <a:ext cx="7162800" cy="660400"/>
          </a:xfrm>
          <a:prstGeom prst="rect">
            <a:avLst/>
          </a:prstGeom>
        </p:spPr>
        <p:txBody>
          <a:bodyPr wrap="none" fromWordArt="1">
            <a:prstTxWarp prst="textPlain">
              <a:avLst>
                <a:gd name="adj" fmla="val 50000"/>
              </a:avLst>
            </a:prstTxWarp>
          </a:bodyPr>
          <a:lstStyle/>
          <a:p>
            <a:pPr algn="ctr"/>
            <a:r>
              <a:rPr lang="en-US" sz="3600" kern="10">
                <a:ln w="38100">
                  <a:solidFill>
                    <a:srgbClr val="CC0000"/>
                  </a:solidFill>
                  <a:round/>
                  <a:headEnd/>
                  <a:tailEnd/>
                </a:ln>
                <a:solidFill>
                  <a:schemeClr val="bg1"/>
                </a:solidFill>
                <a:effectLst>
                  <a:outerShdw dist="35921" dir="2700000" algn="ctr" rotWithShape="0">
                    <a:srgbClr val="C0C0C0">
                      <a:alpha val="80000"/>
                    </a:srgbClr>
                  </a:outerShdw>
                </a:effectLst>
                <a:latin typeface="Impact"/>
              </a:rPr>
              <a:t>PERBEDAAN ESENSIAL KURIKULUM 2013</a:t>
            </a:r>
          </a:p>
        </p:txBody>
      </p:sp>
      <p:graphicFrame>
        <p:nvGraphicFramePr>
          <p:cNvPr id="1032287" name="Group 95"/>
          <p:cNvGraphicFramePr>
            <a:graphicFrameLocks noGrp="1"/>
          </p:cNvGraphicFramePr>
          <p:nvPr>
            <p:ph/>
          </p:nvPr>
        </p:nvGraphicFramePr>
        <p:xfrm>
          <a:off x="152400" y="1409700"/>
          <a:ext cx="8915400" cy="5135880"/>
        </p:xfrm>
        <a:graphic>
          <a:graphicData uri="http://schemas.openxmlformats.org/drawingml/2006/table">
            <a:tbl>
              <a:tblPr/>
              <a:tblGrid>
                <a:gridCol w="2541588"/>
                <a:gridCol w="4973637"/>
                <a:gridCol w="1400175"/>
              </a:tblGrid>
              <a:tr h="3238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CC0000"/>
                          </a:solidFill>
                          <a:effectLst>
                            <a:outerShdw blurRad="38100" dist="38100" dir="2700000" algn="tl">
                              <a:srgbClr val="000000"/>
                            </a:outerShdw>
                          </a:effectLst>
                          <a:latin typeface="Arial" charset="0"/>
                        </a:rPr>
                        <a:t>KTSP 2006</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CC0000"/>
                          </a:solidFill>
                          <a:effectLst>
                            <a:outerShdw blurRad="38100" dist="38100" dir="2700000" algn="tl">
                              <a:srgbClr val="000000"/>
                            </a:outerShdw>
                          </a:effectLst>
                          <a:latin typeface="Arial" charset="0"/>
                        </a:rPr>
                        <a:t>Kurikulum 2013</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solidFill>
                      <a:srgbClr val="DBEE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CC0000"/>
                          </a:solidFill>
                          <a:effectLst>
                            <a:outerShdw blurRad="38100" dist="38100" dir="2700000" algn="tl">
                              <a:srgbClr val="000000"/>
                            </a:outerShdw>
                          </a:effectLst>
                          <a:latin typeface="Arial" charset="0"/>
                        </a:rPr>
                        <a:t>Ket</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solidFill>
                      <a:srgbClr val="DBEEF4"/>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Tematik untuk kelas I – III </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b</a:t>
                      </a:r>
                      <a:r>
                        <a:rPr kumimoji="0" lang="en-US" sz="1800" b="1" i="0" u="none" strike="noStrike" cap="none" normalizeH="0" baseline="0" smtClean="0">
                          <a:ln>
                            <a:noFill/>
                          </a:ln>
                          <a:solidFill>
                            <a:srgbClr val="CC0000"/>
                          </a:solidFill>
                          <a:effectLst/>
                          <a:latin typeface="Arial" charset="0"/>
                        </a:rPr>
                        <a:t>lm</a:t>
                      </a:r>
                      <a:r>
                        <a:rPr kumimoji="0" lang="id-ID" sz="1800" b="1" i="0" u="none" strike="noStrike" cap="none" normalizeH="0" baseline="0" smtClean="0">
                          <a:ln>
                            <a:noFill/>
                          </a:ln>
                          <a:solidFill>
                            <a:srgbClr val="CC0000"/>
                          </a:solidFill>
                          <a:effectLst/>
                          <a:latin typeface="Arial" charset="0"/>
                        </a:rPr>
                        <a:t> integratif</a:t>
                      </a:r>
                      <a:r>
                        <a:rPr kumimoji="0" lang="en-US" sz="1800" b="1" i="0" u="none" strike="noStrike" cap="none" normalizeH="0" baseline="0" smtClean="0">
                          <a:ln>
                            <a:noFill/>
                          </a:ln>
                          <a:solidFill>
                            <a:srgbClr val="CC0000"/>
                          </a:solidFill>
                          <a:effectLst/>
                          <a:latin typeface="Arial" charset="0"/>
                        </a:rPr>
                        <a:t>)</a:t>
                      </a:r>
                      <a:endParaRPr kumimoji="0" lang="id-ID" sz="1800" b="1" i="0" u="none" strike="noStrike" cap="none" normalizeH="0" baseline="0" smtClean="0">
                        <a:ln>
                          <a:noFill/>
                        </a:ln>
                        <a:solidFill>
                          <a:srgbClr val="CC0000"/>
                        </a:solidFill>
                        <a:effectLst/>
                        <a:latin typeface="Arial" charset="0"/>
                      </a:endParaRP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Tematik Integratif untuk Kelas I – VI </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SD</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TIK adalah mata pelajaran sendiri</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TIK m</a:t>
                      </a:r>
                      <a:r>
                        <a:rPr kumimoji="0" lang="en-US" sz="1800" b="1" i="0" u="none" strike="noStrike" cap="none" normalizeH="0" baseline="0" smtClean="0">
                          <a:ln>
                            <a:noFill/>
                          </a:ln>
                          <a:solidFill>
                            <a:srgbClr val="CC0000"/>
                          </a:solidFill>
                          <a:effectLst/>
                          <a:latin typeface="Arial" charset="0"/>
                        </a:rPr>
                        <a:t>rpk</a:t>
                      </a:r>
                      <a:r>
                        <a:rPr kumimoji="0" lang="id-ID" sz="1800" b="1" i="0" u="none" strike="noStrike" cap="none" normalizeH="0" baseline="0" smtClean="0">
                          <a:ln>
                            <a:noFill/>
                          </a:ln>
                          <a:solidFill>
                            <a:srgbClr val="CC0000"/>
                          </a:solidFill>
                          <a:effectLst/>
                          <a:latin typeface="Arial" charset="0"/>
                        </a:rPr>
                        <a:t> sarana pembelajaran, diperguna</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kan sebagai media pembelajaran ma</a:t>
                      </a:r>
                      <a:r>
                        <a:rPr kumimoji="0" lang="en-US" sz="1800" b="1" i="0" u="none" strike="noStrike" cap="none" normalizeH="0" baseline="0" smtClean="0">
                          <a:ln>
                            <a:noFill/>
                          </a:ln>
                          <a:solidFill>
                            <a:srgbClr val="CC0000"/>
                          </a:solidFill>
                          <a:effectLst/>
                          <a:latin typeface="Arial" charset="0"/>
                        </a:rPr>
                        <a:t>pel</a:t>
                      </a:r>
                      <a:r>
                        <a:rPr kumimoji="0" lang="id-ID" sz="1800" b="1" i="0" u="none" strike="noStrike" cap="none" normalizeH="0" baseline="0" smtClean="0">
                          <a:ln>
                            <a:noFill/>
                          </a:ln>
                          <a:solidFill>
                            <a:srgbClr val="CC0000"/>
                          </a:solidFill>
                          <a:effectLst/>
                          <a:latin typeface="Arial" charset="0"/>
                        </a:rPr>
                        <a:t> lain</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SMP</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Bahasa Indonesia s</a:t>
                      </a:r>
                      <a:r>
                        <a:rPr kumimoji="0" lang="en-US" sz="1800" b="1" i="0" u="none" strike="noStrike" cap="none" normalizeH="0" baseline="0" smtClean="0">
                          <a:ln>
                            <a:noFill/>
                          </a:ln>
                          <a:solidFill>
                            <a:srgbClr val="CC0000"/>
                          </a:solidFill>
                          <a:effectLst/>
                          <a:latin typeface="Arial" charset="0"/>
                        </a:rPr>
                        <a:t>bg`</a:t>
                      </a:r>
                      <a:r>
                        <a:rPr kumimoji="0" lang="id-ID" sz="1800" b="1" i="0" u="none" strike="noStrike" cap="none" normalizeH="0" baseline="0" smtClean="0">
                          <a:ln>
                            <a:noFill/>
                          </a:ln>
                          <a:solidFill>
                            <a:srgbClr val="CC0000"/>
                          </a:solidFill>
                          <a:effectLst/>
                          <a:latin typeface="Arial" charset="0"/>
                        </a:rPr>
                        <a:t> pengetahuan</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Bahasa Indonesia sebagai alat komunikasi dan carrier of knowledge</a:t>
                      </a:r>
                      <a:endParaRPr kumimoji="0" lang="id-ID" sz="1800" b="1" i="1" u="none" strike="noStrike" cap="none" normalizeH="0" baseline="0" smtClean="0">
                        <a:ln>
                          <a:noFill/>
                        </a:ln>
                        <a:solidFill>
                          <a:srgbClr val="CC0000"/>
                        </a:solidFill>
                        <a:effectLst/>
                        <a:latin typeface="Arial" charset="0"/>
                      </a:endParaRP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SMP/ SMA/SMK</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r h="81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Untuk SMA, ada penjurusan sejak kelas XI</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Tidak ada penjurusan di SMA. Ada mata pelajaran wajib, peminatan, antar minat, dan pendalaman minat</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SMA/SMK</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r h="81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SMA dan SMK tanpa kesamaan kompetensi</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SMA dan SMK memiliki ma</a:t>
                      </a:r>
                      <a:r>
                        <a:rPr kumimoji="0" lang="en-US" sz="1800" b="1" i="0" u="none" strike="noStrike" cap="none" normalizeH="0" baseline="0" smtClean="0">
                          <a:ln>
                            <a:noFill/>
                          </a:ln>
                          <a:solidFill>
                            <a:srgbClr val="CC0000"/>
                          </a:solidFill>
                          <a:effectLst/>
                          <a:latin typeface="Arial" charset="0"/>
                        </a:rPr>
                        <a:t>pel</a:t>
                      </a:r>
                      <a:r>
                        <a:rPr kumimoji="0" lang="id-ID" sz="1800" b="1" i="0" u="none" strike="noStrike" cap="none" normalizeH="0" baseline="0" smtClean="0">
                          <a:ln>
                            <a:noFill/>
                          </a:ln>
                          <a:solidFill>
                            <a:srgbClr val="CC0000"/>
                          </a:solidFill>
                          <a:effectLst/>
                          <a:latin typeface="Arial" charset="0"/>
                        </a:rPr>
                        <a:t> wajib yang sama terkait dasar-dasar pengetahuan, keterampilan, dan sikap.</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SMA/SMK</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r h="81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Penjurusan di SMK sangat detil </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sampai keahlian</a:t>
                      </a:r>
                      <a:r>
                        <a:rPr kumimoji="0" lang="en-US" sz="1800" b="1" i="0" u="none" strike="noStrike" cap="none" normalizeH="0" baseline="0" smtClean="0">
                          <a:ln>
                            <a:noFill/>
                          </a:ln>
                          <a:solidFill>
                            <a:srgbClr val="CC0000"/>
                          </a:solidFill>
                          <a:effectLst/>
                          <a:latin typeface="Arial" charset="0"/>
                        </a:rPr>
                        <a:t>)</a:t>
                      </a:r>
                      <a:endParaRPr kumimoji="0" lang="id-ID" sz="1800" b="1" i="0" u="none" strike="noStrike" cap="none" normalizeH="0" baseline="0" smtClean="0">
                        <a:ln>
                          <a:noFill/>
                        </a:ln>
                        <a:solidFill>
                          <a:srgbClr val="CC0000"/>
                        </a:solidFill>
                        <a:effectLst/>
                        <a:latin typeface="Arial" charset="0"/>
                      </a:endParaRP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Penjurusan di SMK t</a:t>
                      </a:r>
                      <a:r>
                        <a:rPr kumimoji="0" lang="en-US" sz="1800" b="1" i="0" u="none" strike="noStrike" cap="none" normalizeH="0" baseline="0" smtClean="0">
                          <a:ln>
                            <a:noFill/>
                          </a:ln>
                          <a:solidFill>
                            <a:srgbClr val="CC0000"/>
                          </a:solidFill>
                          <a:effectLst/>
                          <a:latin typeface="Arial" charset="0"/>
                        </a:rPr>
                        <a:t>dk</a:t>
                      </a:r>
                      <a:r>
                        <a:rPr kumimoji="0" lang="id-ID" sz="1800" b="1" i="0" u="none" strike="noStrike" cap="none" normalizeH="0" baseline="0" smtClean="0">
                          <a:ln>
                            <a:noFill/>
                          </a:ln>
                          <a:solidFill>
                            <a:srgbClr val="CC0000"/>
                          </a:solidFill>
                          <a:effectLst/>
                          <a:latin typeface="Arial" charset="0"/>
                        </a:rPr>
                        <a:t> terlalu detil </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sampai bidang studi</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 di</a:t>
                      </a:r>
                      <a:r>
                        <a:rPr kumimoji="0" lang="en-US" sz="1800" b="1" i="0" u="none" strike="noStrike" cap="none" normalizeH="0" baseline="0" smtClean="0">
                          <a:ln>
                            <a:noFill/>
                          </a:ln>
                          <a:solidFill>
                            <a:srgbClr val="CC0000"/>
                          </a:solidFill>
                          <a:effectLst/>
                          <a:latin typeface="Arial" charset="0"/>
                        </a:rPr>
                        <a:t> </a:t>
                      </a:r>
                      <a:r>
                        <a:rPr kumimoji="0" lang="id-ID" sz="1800" b="1" i="0" u="none" strike="noStrike" cap="none" normalizeH="0" baseline="0" smtClean="0">
                          <a:ln>
                            <a:noFill/>
                          </a:ln>
                          <a:solidFill>
                            <a:srgbClr val="CC0000"/>
                          </a:solidFill>
                          <a:effectLst/>
                          <a:latin typeface="Arial" charset="0"/>
                        </a:rPr>
                        <a:t>dlmnya t</a:t>
                      </a:r>
                      <a:r>
                        <a:rPr kumimoji="0" lang="en-US" sz="1800" b="1" i="0" u="none" strike="noStrike" cap="none" normalizeH="0" baseline="0" smtClean="0">
                          <a:ln>
                            <a:noFill/>
                          </a:ln>
                          <a:solidFill>
                            <a:srgbClr val="CC0000"/>
                          </a:solidFill>
                          <a:effectLst/>
                          <a:latin typeface="Arial" charset="0"/>
                        </a:rPr>
                        <a:t>dpt</a:t>
                      </a:r>
                      <a:r>
                        <a:rPr kumimoji="0" lang="id-ID" sz="1800" b="1" i="0" u="none" strike="noStrike" cap="none" normalizeH="0" baseline="0" smtClean="0">
                          <a:ln>
                            <a:noFill/>
                          </a:ln>
                          <a:solidFill>
                            <a:srgbClr val="CC0000"/>
                          </a:solidFill>
                          <a:effectLst/>
                          <a:latin typeface="Arial" charset="0"/>
                        </a:rPr>
                        <a:t> pengelompok</a:t>
                      </a:r>
                      <a:r>
                        <a:rPr kumimoji="0" lang="en-US" sz="1800" b="1" i="0" u="none" strike="noStrike" cap="none" normalizeH="0" baseline="0" smtClean="0">
                          <a:ln>
                            <a:noFill/>
                          </a:ln>
                          <a:solidFill>
                            <a:srgbClr val="CC0000"/>
                          </a:solidFill>
                          <a:effectLst/>
                          <a:latin typeface="Arial" charset="0"/>
                        </a:rPr>
                        <a:t>-</a:t>
                      </a:r>
                      <a:r>
                        <a:rPr kumimoji="0" lang="id-ID" sz="1800" b="1" i="0" u="none" strike="noStrike" cap="none" normalizeH="0" baseline="0" smtClean="0">
                          <a:ln>
                            <a:noFill/>
                          </a:ln>
                          <a:solidFill>
                            <a:srgbClr val="CC0000"/>
                          </a:solidFill>
                          <a:effectLst/>
                          <a:latin typeface="Arial" charset="0"/>
                        </a:rPr>
                        <a:t>kan peminatan dan pendalaman</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CC0000"/>
                          </a:solidFill>
                          <a:effectLst/>
                          <a:latin typeface="Arial" charset="0"/>
                        </a:rPr>
                        <a:t>SMA/SMK</a:t>
                      </a:r>
                    </a:p>
                  </a:txBody>
                  <a:tcPr horzOverflow="overflow">
                    <a:lnL w="38100" cap="flat" cmpd="sng" algn="ctr">
                      <a:solidFill>
                        <a:srgbClr val="CC0000"/>
                      </a:solidFill>
                      <a:prstDash val="solid"/>
                      <a:round/>
                      <a:headEnd type="none" w="med" len="med"/>
                      <a:tailEnd type="none" w="med" len="med"/>
                    </a:lnL>
                    <a:lnR w="38100" cap="flat" cmpd="sng" algn="ctr">
                      <a:solidFill>
                        <a:srgbClr val="CC0000"/>
                      </a:solidFill>
                      <a:prstDash val="solid"/>
                      <a:round/>
                      <a:headEnd type="none" w="med" len="med"/>
                      <a:tailEnd type="none" w="med" len="med"/>
                    </a:lnR>
                    <a:lnT w="38100" cap="flat" cmpd="sng" algn="ctr">
                      <a:solidFill>
                        <a:srgbClr val="CC0000"/>
                      </a:solidFill>
                      <a:prstDash val="solid"/>
                      <a:round/>
                      <a:headEnd type="none" w="med" len="med"/>
                      <a:tailEnd type="none" w="med" len="med"/>
                    </a:lnT>
                    <a:lnB w="38100" cap="flat" cmpd="sng" algn="ctr">
                      <a:solidFill>
                        <a:srgbClr val="CC0000"/>
                      </a:solidFill>
                      <a:prstDash val="solid"/>
                      <a:round/>
                      <a:headEnd type="none" w="med" len="med"/>
                      <a:tailEnd type="none" w="med" len="med"/>
                    </a:lnB>
                    <a:lnTlToBr>
                      <a:noFill/>
                    </a:lnTlToBr>
                    <a:lnBlToTr>
                      <a:noFill/>
                    </a:lnBlToTr>
                    <a:noFill/>
                  </a:tcPr>
                </a:tc>
              </a:tr>
            </a:tbl>
          </a:graphicData>
        </a:graphic>
      </p:graphicFrame>
      <p:pic>
        <p:nvPicPr>
          <p:cNvPr id="1032288" name="Picture 96" descr="Book_signed"/>
          <p:cNvPicPr>
            <a:picLocks noChangeAspect="1" noChangeArrowheads="1" noCrop="1"/>
          </p:cNvPicPr>
          <p:nvPr/>
        </p:nvPicPr>
        <p:blipFill>
          <a:blip r:embed="rId2" cstate="print"/>
          <a:srcRect/>
          <a:stretch>
            <a:fillRect/>
          </a:stretch>
        </p:blipFill>
        <p:spPr bwMode="auto">
          <a:xfrm>
            <a:off x="7696200" y="0"/>
            <a:ext cx="1447800" cy="13573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032196"/>
                                        </p:tgtEl>
                                        <p:attrNameLst>
                                          <p:attrName>style.visibility</p:attrName>
                                        </p:attrNameLst>
                                      </p:cBhvr>
                                      <p:to>
                                        <p:strVal val="visible"/>
                                      </p:to>
                                    </p:set>
                                    <p:animEffect transition="in" filter="fade">
                                      <p:cBhvr>
                                        <p:cTn id="7" dur="770" decel="100000"/>
                                        <p:tgtEl>
                                          <p:spTgt spid="1032196"/>
                                        </p:tgtEl>
                                      </p:cBhvr>
                                    </p:animEffect>
                                    <p:animScale>
                                      <p:cBhvr>
                                        <p:cTn id="8" dur="770" decel="100000"/>
                                        <p:tgtEl>
                                          <p:spTgt spid="1032196"/>
                                        </p:tgtEl>
                                      </p:cBhvr>
                                      <p:from x="10000" y="10000"/>
                                      <p:to x="200000" y="450000"/>
                                    </p:animScale>
                                    <p:animScale>
                                      <p:cBhvr>
                                        <p:cTn id="9" dur="1230" accel="100000" fill="hold">
                                          <p:stCondLst>
                                            <p:cond delay="770"/>
                                          </p:stCondLst>
                                        </p:cTn>
                                        <p:tgtEl>
                                          <p:spTgt spid="1032196"/>
                                        </p:tgtEl>
                                      </p:cBhvr>
                                      <p:from x="200000" y="450000"/>
                                      <p:to x="100000" y="100000"/>
                                    </p:animScale>
                                    <p:set>
                                      <p:cBhvr>
                                        <p:cTn id="10" dur="770" fill="hold"/>
                                        <p:tgtEl>
                                          <p:spTgt spid="1032196"/>
                                        </p:tgtEl>
                                        <p:attrNameLst>
                                          <p:attrName>ppt_x</p:attrName>
                                        </p:attrNameLst>
                                      </p:cBhvr>
                                      <p:to>
                                        <p:strVal val="(0.5)"/>
                                      </p:to>
                                    </p:set>
                                    <p:anim from="(0.5)" to="(#ppt_x)" calcmode="lin" valueType="num">
                                      <p:cBhvr>
                                        <p:cTn id="11" dur="1230" accel="100000" fill="hold">
                                          <p:stCondLst>
                                            <p:cond delay="770"/>
                                          </p:stCondLst>
                                        </p:cTn>
                                        <p:tgtEl>
                                          <p:spTgt spid="1032196"/>
                                        </p:tgtEl>
                                        <p:attrNameLst>
                                          <p:attrName>ppt_x</p:attrName>
                                        </p:attrNameLst>
                                      </p:cBhvr>
                                    </p:anim>
                                    <p:set>
                                      <p:cBhvr>
                                        <p:cTn id="12" dur="770" fill="hold"/>
                                        <p:tgtEl>
                                          <p:spTgt spid="1032196"/>
                                        </p:tgtEl>
                                        <p:attrNameLst>
                                          <p:attrName>ppt_y</p:attrName>
                                        </p:attrNameLst>
                                      </p:cBhvr>
                                      <p:to>
                                        <p:strVal val="(#ppt_y+0.4)"/>
                                      </p:to>
                                    </p:set>
                                    <p:anim from="(#ppt_y+0.4)" to="(#ppt_y)" calcmode="lin" valueType="num">
                                      <p:cBhvr>
                                        <p:cTn id="13" dur="1230" accel="100000" fill="hold">
                                          <p:stCondLst>
                                            <p:cond delay="770"/>
                                          </p:stCondLst>
                                        </p:cTn>
                                        <p:tgtEl>
                                          <p:spTgt spid="103219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032288"/>
                                        </p:tgtEl>
                                        <p:attrNameLst>
                                          <p:attrName>style.visibility</p:attrName>
                                        </p:attrNameLst>
                                      </p:cBhvr>
                                      <p:to>
                                        <p:strVal val="visible"/>
                                      </p:to>
                                    </p:set>
                                    <p:animEffect transition="in" filter="wheel(4)">
                                      <p:cBhvr>
                                        <p:cTn id="18" dur="2000"/>
                                        <p:tgtEl>
                                          <p:spTgt spid="1032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219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1" name="WordArt 3"/>
          <p:cNvSpPr>
            <a:spLocks noChangeArrowheads="1" noChangeShapeType="1" noTextEdit="1"/>
          </p:cNvSpPr>
          <p:nvPr/>
        </p:nvSpPr>
        <p:spPr bwMode="auto">
          <a:xfrm>
            <a:off x="304800" y="304800"/>
            <a:ext cx="7086600" cy="571500"/>
          </a:xfrm>
          <a:prstGeom prst="rect">
            <a:avLst/>
          </a:prstGeom>
        </p:spPr>
        <p:txBody>
          <a:bodyPr wrap="none" fromWordArt="1">
            <a:prstTxWarp prst="textPlain">
              <a:avLst>
                <a:gd name="adj" fmla="val 50000"/>
              </a:avLst>
            </a:prstTxWarp>
          </a:bodyPr>
          <a:lstStyle/>
          <a:p>
            <a:pPr algn="ctr"/>
            <a:r>
              <a:rPr lang="en-US" sz="3600" kern="10">
                <a:ln w="38100">
                  <a:solidFill>
                    <a:srgbClr val="663300"/>
                  </a:solidFill>
                  <a:round/>
                  <a:headEnd/>
                  <a:tailEnd/>
                </a:ln>
                <a:solidFill>
                  <a:schemeClr val="bg1"/>
                </a:solidFill>
                <a:effectLst>
                  <a:outerShdw dist="35921" dir="2700000" algn="ctr" rotWithShape="0">
                    <a:srgbClr val="C0C0C0">
                      <a:alpha val="80000"/>
                    </a:srgbClr>
                  </a:outerShdw>
                </a:effectLst>
                <a:latin typeface="Impact"/>
              </a:rPr>
              <a:t>PERUBAHAN UNTUK SEMUA MAPEL</a:t>
            </a:r>
          </a:p>
        </p:txBody>
      </p:sp>
      <p:pic>
        <p:nvPicPr>
          <p:cNvPr id="1020932" name="Picture 4" descr="GCT00955"/>
          <p:cNvPicPr>
            <a:picLocks noChangeAspect="1" noChangeArrowheads="1"/>
          </p:cNvPicPr>
          <p:nvPr/>
        </p:nvPicPr>
        <p:blipFill>
          <a:blip r:embed="rId3" cstate="print"/>
          <a:srcRect/>
          <a:stretch>
            <a:fillRect/>
          </a:stretch>
        </p:blipFill>
        <p:spPr bwMode="auto">
          <a:xfrm>
            <a:off x="7456488" y="0"/>
            <a:ext cx="1687512" cy="1782763"/>
          </a:xfrm>
          <a:prstGeom prst="rect">
            <a:avLst/>
          </a:prstGeom>
          <a:noFill/>
          <a:ln w="9525">
            <a:noFill/>
            <a:miter lim="800000"/>
            <a:headEnd/>
            <a:tailEnd/>
          </a:ln>
        </p:spPr>
      </p:pic>
      <p:graphicFrame>
        <p:nvGraphicFramePr>
          <p:cNvPr id="1021091" name="Group 163"/>
          <p:cNvGraphicFramePr>
            <a:graphicFrameLocks noGrp="1"/>
          </p:cNvGraphicFramePr>
          <p:nvPr>
            <p:ph/>
          </p:nvPr>
        </p:nvGraphicFramePr>
        <p:xfrm>
          <a:off x="247650" y="1123950"/>
          <a:ext cx="8686800" cy="5547360"/>
        </p:xfrm>
        <a:graphic>
          <a:graphicData uri="http://schemas.openxmlformats.org/drawingml/2006/table">
            <a:tbl>
              <a:tblPr/>
              <a:tblGrid>
                <a:gridCol w="522288"/>
                <a:gridCol w="2613025"/>
                <a:gridCol w="555148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FFFF00"/>
                          </a:solidFill>
                          <a:effectLst>
                            <a:outerShdw blurRad="38100" dist="38100" dir="2700000" algn="tl">
                              <a:srgbClr val="000000"/>
                            </a:outerShdw>
                          </a:effectLst>
                          <a:latin typeface="Arial" charset="0"/>
                        </a:rPr>
                        <a:t>No</a:t>
                      </a:r>
                    </a:p>
                  </a:txBody>
                  <a:tcP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87410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00"/>
                          </a:solidFill>
                          <a:effectLst>
                            <a:outerShdw blurRad="38100" dist="38100" dir="2700000" algn="tl">
                              <a:srgbClr val="000000"/>
                            </a:outerShdw>
                          </a:effectLst>
                          <a:latin typeface="Arial" charset="0"/>
                        </a:rPr>
                        <a:t>Implementasi </a:t>
                      </a:r>
                      <a:r>
                        <a:rPr kumimoji="0" lang="id-ID" sz="2000" b="1" i="0" u="none" strike="noStrike" cap="none" normalizeH="0" baseline="0" smtClean="0">
                          <a:ln>
                            <a:noFill/>
                          </a:ln>
                          <a:solidFill>
                            <a:srgbClr val="FFFF00"/>
                          </a:solidFill>
                          <a:effectLst>
                            <a:outerShdw blurRad="38100" dist="38100" dir="2700000" algn="tl">
                              <a:srgbClr val="000000"/>
                            </a:outerShdw>
                          </a:effectLst>
                          <a:latin typeface="Arial" charset="0"/>
                        </a:rPr>
                        <a:t>Kurikulum Lama</a:t>
                      </a:r>
                    </a:p>
                  </a:txBody>
                  <a:tcP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87410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FFFF00"/>
                          </a:solidFill>
                          <a:effectLst>
                            <a:outerShdw blurRad="38100" dist="38100" dir="2700000" algn="tl">
                              <a:srgbClr val="000000"/>
                            </a:outerShdw>
                          </a:effectLst>
                          <a:latin typeface="Arial" charset="0"/>
                        </a:rPr>
                        <a:t>Kurikulum Baru</a:t>
                      </a:r>
                    </a:p>
                  </a:txBody>
                  <a:tcP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874107"/>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1</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Materi disusun untuk memberikan pengetahuan kepada siswa</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Materi disusun seimbang mencakup kompetensi sikap, pengetahuan, dan keterampilan</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2</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Pendekatan pembelajaran adalah siswa diberitahu tentang materi yang harus dihafal </a:t>
                      </a:r>
                      <a:r>
                        <a:rPr kumimoji="0" lang="en-US" sz="2000" b="1" i="0" u="none" strike="noStrike" cap="none" normalizeH="0" baseline="0" smtClean="0">
                          <a:ln>
                            <a:noFill/>
                          </a:ln>
                          <a:solidFill>
                            <a:srgbClr val="874107"/>
                          </a:solidFill>
                          <a:effectLst/>
                          <a:latin typeface="Arial" charset="0"/>
                        </a:rPr>
                        <a:t>(</a:t>
                      </a:r>
                      <a:r>
                        <a:rPr kumimoji="0" lang="id-ID" sz="2000" b="1" i="0" u="none" strike="noStrike" cap="none" normalizeH="0" baseline="0" smtClean="0">
                          <a:ln>
                            <a:noFill/>
                          </a:ln>
                          <a:solidFill>
                            <a:srgbClr val="874107"/>
                          </a:solidFill>
                          <a:effectLst/>
                          <a:latin typeface="Arial" charset="0"/>
                        </a:rPr>
                        <a:t>siswa diberi tahu</a:t>
                      </a:r>
                      <a:r>
                        <a:rPr kumimoji="0" lang="en-US" sz="2000" b="1" i="0" u="none" strike="noStrike" cap="none" normalizeH="0" baseline="0" smtClean="0">
                          <a:ln>
                            <a:noFill/>
                          </a:ln>
                          <a:solidFill>
                            <a:srgbClr val="874107"/>
                          </a:solidFill>
                          <a:effectLst/>
                          <a:latin typeface="Arial" charset="0"/>
                        </a:rPr>
                        <a:t>)</a:t>
                      </a:r>
                      <a:r>
                        <a:rPr kumimoji="0" lang="id-ID" sz="2000" b="1" i="0" u="none" strike="noStrike" cap="none" normalizeH="0" baseline="0" smtClean="0">
                          <a:ln>
                            <a:noFill/>
                          </a:ln>
                          <a:solidFill>
                            <a:srgbClr val="874107"/>
                          </a:solidFill>
                          <a:effectLst/>
                          <a:latin typeface="Arial" charset="0"/>
                        </a:rPr>
                        <a:t>. </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Pendekatan pembelajaran berdasarkan pengamatan, pertanyaan, pengumpulan data, penalaran, dan penyajian hasilnya melalui pemanfaatan berbagai sumber-sumber belajar </a:t>
                      </a:r>
                      <a:r>
                        <a:rPr kumimoji="0" lang="en-US" sz="2000" b="1" i="0" u="none" strike="noStrike" cap="none" normalizeH="0" baseline="0" smtClean="0">
                          <a:ln>
                            <a:noFill/>
                          </a:ln>
                          <a:solidFill>
                            <a:srgbClr val="874107"/>
                          </a:solidFill>
                          <a:effectLst/>
                          <a:latin typeface="Arial" charset="0"/>
                        </a:rPr>
                        <a:t>(</a:t>
                      </a:r>
                      <a:r>
                        <a:rPr kumimoji="0" lang="id-ID" sz="2000" b="1" i="0" u="none" strike="noStrike" cap="none" normalizeH="0" baseline="0" smtClean="0">
                          <a:ln>
                            <a:noFill/>
                          </a:ln>
                          <a:solidFill>
                            <a:srgbClr val="874107"/>
                          </a:solidFill>
                          <a:effectLst/>
                          <a:latin typeface="Arial" charset="0"/>
                        </a:rPr>
                        <a:t>siswa mencari tahu</a:t>
                      </a:r>
                      <a:r>
                        <a:rPr kumimoji="0" lang="en-US" sz="2000" b="1" i="0" u="none" strike="noStrike" cap="none" normalizeH="0" baseline="0" smtClean="0">
                          <a:ln>
                            <a:noFill/>
                          </a:ln>
                          <a:solidFill>
                            <a:srgbClr val="874107"/>
                          </a:solidFill>
                          <a:effectLst/>
                          <a:latin typeface="Arial" charset="0"/>
                        </a:rPr>
                        <a:t>)</a:t>
                      </a:r>
                      <a:endParaRPr kumimoji="0" lang="id-ID" sz="2000" b="1" i="0" u="none" strike="noStrike" cap="none" normalizeH="0" baseline="0" smtClean="0">
                        <a:ln>
                          <a:noFill/>
                        </a:ln>
                        <a:solidFill>
                          <a:srgbClr val="874107"/>
                        </a:solidFill>
                        <a:effectLst/>
                        <a:latin typeface="Arial" charset="0"/>
                      </a:endParaRP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3</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Penilaian pada pengetahuan melalui ulangan dan ujian</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874107"/>
                          </a:solidFill>
                          <a:effectLst/>
                          <a:latin typeface="Arial" charset="0"/>
                        </a:rPr>
                        <a:t>Penilaian otentik pada aspek kompetensi sikap, pengetahuan, dan keterampilan berdasarkan portofolio. </a:t>
                      </a:r>
                    </a:p>
                  </a:txBody>
                  <a:tcPr anchor="ctr"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FFFF66"/>
                    </a:solidFill>
                  </a:tcPr>
                </a:tc>
              </a:tr>
            </a:tbl>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20931"/>
                                        </p:tgtEl>
                                        <p:attrNameLst>
                                          <p:attrName>style.visibility</p:attrName>
                                        </p:attrNameLst>
                                      </p:cBhvr>
                                      <p:to>
                                        <p:strVal val="visible"/>
                                      </p:to>
                                    </p:set>
                                    <p:animEffect transition="in" filter="diamond(in)">
                                      <p:cBhvr>
                                        <p:cTn id="7" dur="2000"/>
                                        <p:tgtEl>
                                          <p:spTgt spid="10209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0932"/>
                                        </p:tgtEl>
                                        <p:attrNameLst>
                                          <p:attrName>style.visibility</p:attrName>
                                        </p:attrNameLst>
                                      </p:cBhvr>
                                      <p:to>
                                        <p:strVal val="visible"/>
                                      </p:to>
                                    </p:set>
                                    <p:anim calcmode="lin" valueType="num">
                                      <p:cBhvr additive="base">
                                        <p:cTn id="12" dur="500" fill="hold"/>
                                        <p:tgtEl>
                                          <p:spTgt spid="1020932"/>
                                        </p:tgtEl>
                                        <p:attrNameLst>
                                          <p:attrName>ppt_x</p:attrName>
                                        </p:attrNameLst>
                                      </p:cBhvr>
                                      <p:tavLst>
                                        <p:tav tm="0">
                                          <p:val>
                                            <p:strVal val="#ppt_x"/>
                                          </p:val>
                                        </p:tav>
                                        <p:tav tm="100000">
                                          <p:val>
                                            <p:strVal val="#ppt_x"/>
                                          </p:val>
                                        </p:tav>
                                      </p:tavLst>
                                    </p:anim>
                                    <p:anim calcmode="lin" valueType="num">
                                      <p:cBhvr additive="base">
                                        <p:cTn id="13" dur="500" fill="hold"/>
                                        <p:tgtEl>
                                          <p:spTgt spid="10209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093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1650" name="Picture 2" descr="bs02037_"/>
          <p:cNvPicPr>
            <a:picLocks noGrp="1" noChangeAspect="1" noChangeArrowheads="1"/>
          </p:cNvPicPr>
          <p:nvPr>
            <p:ph type="body" idx="1"/>
          </p:nvPr>
        </p:nvPicPr>
        <p:blipFill>
          <a:blip r:embed="rId2" cstate="print"/>
          <a:srcRect/>
          <a:stretch>
            <a:fillRect/>
          </a:stretch>
        </p:blipFill>
        <p:spPr>
          <a:xfrm>
            <a:off x="2378075" y="2060575"/>
            <a:ext cx="4521200" cy="4797425"/>
          </a:xfrm>
          <a:noFill/>
          <a:ln/>
        </p:spPr>
      </p:pic>
      <p:sp>
        <p:nvSpPr>
          <p:cNvPr id="1051651" name="Text Box 3"/>
          <p:cNvSpPr txBox="1">
            <a:spLocks noChangeArrowheads="1"/>
          </p:cNvSpPr>
          <p:nvPr/>
        </p:nvSpPr>
        <p:spPr bwMode="auto">
          <a:xfrm>
            <a:off x="523875" y="171450"/>
            <a:ext cx="8110538" cy="1920875"/>
          </a:xfrm>
          <a:prstGeom prst="rect">
            <a:avLst/>
          </a:prstGeom>
          <a:noFill/>
          <a:ln w="9525" algn="ctr">
            <a:noFill/>
            <a:miter lim="800000"/>
            <a:headEnd/>
            <a:tailEnd/>
          </a:ln>
          <a:effectLst/>
        </p:spPr>
        <p:txBody>
          <a:bodyPr>
            <a:spAutoFit/>
          </a:bodyPr>
          <a:lstStyle/>
          <a:p>
            <a:pPr algn="ctr"/>
            <a:r>
              <a:rPr lang="id-ID" sz="4000" b="1">
                <a:solidFill>
                  <a:srgbClr val="663300"/>
                </a:solidFill>
                <a:effectLst>
                  <a:outerShdw blurRad="38100" dist="38100" dir="2700000" algn="tl">
                    <a:srgbClr val="000000"/>
                  </a:outerShdw>
                </a:effectLst>
                <a:latin typeface="Calibri" pitchFamily="34" charset="0"/>
                <a:cs typeface="Arial" charset="0"/>
              </a:rPr>
              <a:t>Beberapa Contoh Perbedaan </a:t>
            </a:r>
          </a:p>
          <a:p>
            <a:pPr algn="ctr"/>
            <a:r>
              <a:rPr lang="id-ID" sz="4000" b="1">
                <a:solidFill>
                  <a:srgbClr val="663300"/>
                </a:solidFill>
                <a:effectLst>
                  <a:outerShdw blurRad="38100" dist="38100" dir="2700000" algn="tl">
                    <a:srgbClr val="000000"/>
                  </a:outerShdw>
                </a:effectLst>
                <a:latin typeface="Calibri" pitchFamily="34" charset="0"/>
                <a:cs typeface="Arial" charset="0"/>
              </a:rPr>
              <a:t>Kurikulum Baru d</a:t>
            </a:r>
            <a:r>
              <a:rPr lang="en-US" sz="4000" b="1">
                <a:solidFill>
                  <a:srgbClr val="663300"/>
                </a:solidFill>
                <a:effectLst>
                  <a:outerShdw blurRad="38100" dist="38100" dir="2700000" algn="tl">
                    <a:srgbClr val="000000"/>
                  </a:outerShdw>
                </a:effectLst>
                <a:latin typeface="Calibri" pitchFamily="34" charset="0"/>
                <a:cs typeface="Arial" charset="0"/>
              </a:rPr>
              <a:t>gn</a:t>
            </a:r>
            <a:r>
              <a:rPr lang="id-ID" sz="4000" b="1">
                <a:solidFill>
                  <a:srgbClr val="663300"/>
                </a:solidFill>
                <a:effectLst>
                  <a:outerShdw blurRad="38100" dist="38100" dir="2700000" algn="tl">
                    <a:srgbClr val="000000"/>
                  </a:outerShdw>
                </a:effectLst>
                <a:latin typeface="Calibri" pitchFamily="34" charset="0"/>
                <a:cs typeface="Arial" charset="0"/>
              </a:rPr>
              <a:t> Kurikulum Lama</a:t>
            </a:r>
            <a:r>
              <a:rPr lang="en-US" sz="4000" b="1">
                <a:solidFill>
                  <a:srgbClr val="663300"/>
                </a:solidFill>
                <a:effectLst>
                  <a:outerShdw blurRad="38100" dist="38100" dir="2700000" algn="tl">
                    <a:srgbClr val="000000"/>
                  </a:outerShdw>
                </a:effectLst>
                <a:latin typeface="Calibri" pitchFamily="34" charset="0"/>
                <a:cs typeface="Arial" charset="0"/>
              </a:rPr>
              <a:t> pada Beberapa Mapel</a:t>
            </a:r>
            <a:endParaRPr lang="en-GB" sz="4000" b="1">
              <a:solidFill>
                <a:srgbClr val="663300"/>
              </a:solidFill>
              <a:effectLst>
                <a:outerShdw blurRad="38100" dist="38100" dir="2700000" algn="tl">
                  <a:srgbClr val="000000"/>
                </a:outerShdw>
              </a:effectLst>
              <a:latin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51651"/>
                                        </p:tgtEl>
                                        <p:attrNameLst>
                                          <p:attrName>style.visibility</p:attrName>
                                        </p:attrNameLst>
                                      </p:cBhvr>
                                      <p:to>
                                        <p:strVal val="visible"/>
                                      </p:to>
                                    </p:set>
                                    <p:anim calcmode="lin" valueType="num">
                                      <p:cBhvr>
                                        <p:cTn id="7" dur="1000" fill="hold"/>
                                        <p:tgtEl>
                                          <p:spTgt spid="1051651"/>
                                        </p:tgtEl>
                                        <p:attrNameLst>
                                          <p:attrName>ppt_w</p:attrName>
                                        </p:attrNameLst>
                                      </p:cBhvr>
                                      <p:tavLst>
                                        <p:tav tm="0">
                                          <p:val>
                                            <p:strVal val="#ppt_w*0.70"/>
                                          </p:val>
                                        </p:tav>
                                        <p:tav tm="100000">
                                          <p:val>
                                            <p:strVal val="#ppt_w"/>
                                          </p:val>
                                        </p:tav>
                                      </p:tavLst>
                                    </p:anim>
                                    <p:anim calcmode="lin" valueType="num">
                                      <p:cBhvr>
                                        <p:cTn id="8" dur="1000" fill="hold"/>
                                        <p:tgtEl>
                                          <p:spTgt spid="1051651"/>
                                        </p:tgtEl>
                                        <p:attrNameLst>
                                          <p:attrName>ppt_h</p:attrName>
                                        </p:attrNameLst>
                                      </p:cBhvr>
                                      <p:tavLst>
                                        <p:tav tm="0">
                                          <p:val>
                                            <p:strVal val="#ppt_h"/>
                                          </p:val>
                                        </p:tav>
                                        <p:tav tm="100000">
                                          <p:val>
                                            <p:strVal val="#ppt_h"/>
                                          </p:val>
                                        </p:tav>
                                      </p:tavLst>
                                    </p:anim>
                                    <p:animEffect transition="in" filter="fade">
                                      <p:cBhvr>
                                        <p:cTn id="9" dur="1000"/>
                                        <p:tgtEl>
                                          <p:spTgt spid="1051651"/>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nodeType="clickEffect">
                                  <p:stCondLst>
                                    <p:cond delay="0"/>
                                  </p:stCondLst>
                                  <p:childTnLst>
                                    <p:set>
                                      <p:cBhvr>
                                        <p:cTn id="13" dur="1" fill="hold">
                                          <p:stCondLst>
                                            <p:cond delay="0"/>
                                          </p:stCondLst>
                                        </p:cTn>
                                        <p:tgtEl>
                                          <p:spTgt spid="1051650"/>
                                        </p:tgtEl>
                                        <p:attrNameLst>
                                          <p:attrName>style.visibility</p:attrName>
                                        </p:attrNameLst>
                                      </p:cBhvr>
                                      <p:to>
                                        <p:strVal val="visible"/>
                                      </p:to>
                                    </p:set>
                                    <p:animEffect transition="in" filter="fade">
                                      <p:cBhvr>
                                        <p:cTn id="14" dur="770" decel="100000"/>
                                        <p:tgtEl>
                                          <p:spTgt spid="1051650"/>
                                        </p:tgtEl>
                                      </p:cBhvr>
                                    </p:animEffect>
                                    <p:animScale>
                                      <p:cBhvr>
                                        <p:cTn id="15" dur="770" decel="100000"/>
                                        <p:tgtEl>
                                          <p:spTgt spid="1051650"/>
                                        </p:tgtEl>
                                      </p:cBhvr>
                                      <p:from x="10000" y="10000"/>
                                      <p:to x="200000" y="450000"/>
                                    </p:animScale>
                                    <p:animScale>
                                      <p:cBhvr>
                                        <p:cTn id="16" dur="1230" accel="100000" fill="hold">
                                          <p:stCondLst>
                                            <p:cond delay="770"/>
                                          </p:stCondLst>
                                        </p:cTn>
                                        <p:tgtEl>
                                          <p:spTgt spid="1051650"/>
                                        </p:tgtEl>
                                      </p:cBhvr>
                                      <p:from x="200000" y="450000"/>
                                      <p:to x="100000" y="100000"/>
                                    </p:animScale>
                                    <p:set>
                                      <p:cBhvr>
                                        <p:cTn id="17" dur="770" fill="hold"/>
                                        <p:tgtEl>
                                          <p:spTgt spid="1051650"/>
                                        </p:tgtEl>
                                        <p:attrNameLst>
                                          <p:attrName>ppt_x</p:attrName>
                                        </p:attrNameLst>
                                      </p:cBhvr>
                                      <p:to>
                                        <p:strVal val="(0.5)"/>
                                      </p:to>
                                    </p:set>
                                    <p:anim from="(0.5)" to="(#ppt_x)" calcmode="lin" valueType="num">
                                      <p:cBhvr>
                                        <p:cTn id="18" dur="1230" accel="100000" fill="hold">
                                          <p:stCondLst>
                                            <p:cond delay="770"/>
                                          </p:stCondLst>
                                        </p:cTn>
                                        <p:tgtEl>
                                          <p:spTgt spid="1051650"/>
                                        </p:tgtEl>
                                        <p:attrNameLst>
                                          <p:attrName>ppt_x</p:attrName>
                                        </p:attrNameLst>
                                      </p:cBhvr>
                                    </p:anim>
                                    <p:set>
                                      <p:cBhvr>
                                        <p:cTn id="19" dur="770" fill="hold"/>
                                        <p:tgtEl>
                                          <p:spTgt spid="1051650"/>
                                        </p:tgtEl>
                                        <p:attrNameLst>
                                          <p:attrName>ppt_y</p:attrName>
                                        </p:attrNameLst>
                                      </p:cBhvr>
                                      <p:to>
                                        <p:strVal val="(#ppt_y+0.4)"/>
                                      </p:to>
                                    </p:set>
                                    <p:anim from="(#ppt_y+0.4)" to="(#ppt_y)" calcmode="lin" valueType="num">
                                      <p:cBhvr>
                                        <p:cTn id="20" dur="1230" accel="100000" fill="hold">
                                          <p:stCondLst>
                                            <p:cond delay="770"/>
                                          </p:stCondLst>
                                        </p:cTn>
                                        <p:tgtEl>
                                          <p:spTgt spid="105165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1"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988"/>
            <a:ext cx="9144000" cy="647701"/>
          </a:xfrm>
          <a:solidFill>
            <a:schemeClr val="hlink"/>
          </a:solidFill>
        </p:spPr>
        <p:txBody>
          <a:bodyPr/>
          <a:lstStyle/>
          <a:p>
            <a:r>
              <a:rPr lang="id-ID" sz="3600" b="1">
                <a:solidFill>
                  <a:schemeClr val="bg1"/>
                </a:solidFill>
                <a:effectLst>
                  <a:outerShdw blurRad="38100" dist="38100" dir="2700000" algn="tl">
                    <a:srgbClr val="000000"/>
                  </a:outerShdw>
                </a:effectLst>
              </a:rPr>
              <a:t>Ilmu Pengetahuan Sosial</a:t>
            </a:r>
          </a:p>
        </p:txBody>
      </p:sp>
      <p:graphicFrame>
        <p:nvGraphicFramePr>
          <p:cNvPr id="1053724" name="Group 28"/>
          <p:cNvGraphicFramePr>
            <a:graphicFrameLocks noGrp="1"/>
          </p:cNvGraphicFramePr>
          <p:nvPr>
            <p:ph idx="4294967295"/>
          </p:nvPr>
        </p:nvGraphicFramePr>
        <p:xfrm>
          <a:off x="0" y="1044575"/>
          <a:ext cx="9204325" cy="5120640"/>
        </p:xfrm>
        <a:graphic>
          <a:graphicData uri="http://schemas.openxmlformats.org/drawingml/2006/table">
            <a:tbl>
              <a:tblPr/>
              <a:tblGrid>
                <a:gridCol w="762000"/>
                <a:gridCol w="2744788"/>
                <a:gridCol w="569753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No</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Lama</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Baru</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1</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Materi disajikan terpisah menjadi Geografi, Sejarah, Ekonomi, Sosiologi </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Materi disajikan terpadu, tidak dipisah dalam kelompok Geografi, Sejarah, Ekonomi, Sosiologi.</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2</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Tidak ada platform, semua kajian berdiri sejajar</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Menggunakan Geografi s</a:t>
                      </a:r>
                      <a:r>
                        <a:rPr kumimoji="0" lang="en-US" sz="1800" b="1" i="0" u="none" strike="noStrike" cap="none" normalizeH="0" baseline="0" smtClean="0">
                          <a:ln>
                            <a:noFill/>
                          </a:ln>
                          <a:solidFill>
                            <a:srgbClr val="6600CC"/>
                          </a:solidFill>
                          <a:effectLst/>
                          <a:latin typeface="Arial" charset="0"/>
                        </a:rPr>
                        <a:t>bg</a:t>
                      </a:r>
                      <a:r>
                        <a:rPr kumimoji="0" lang="id-ID" sz="1800" b="1" i="0" u="none" strike="noStrike" cap="none" normalizeH="0" baseline="0" smtClean="0">
                          <a:ln>
                            <a:noFill/>
                          </a:ln>
                          <a:solidFill>
                            <a:srgbClr val="6600CC"/>
                          </a:solidFill>
                          <a:effectLst/>
                          <a:latin typeface="Arial" charset="0"/>
                        </a:rPr>
                        <a:t> platform kajian d</a:t>
                      </a:r>
                      <a:r>
                        <a:rPr kumimoji="0" lang="en-US" sz="1800" b="1" i="0" u="none" strike="noStrike" cap="none" normalizeH="0" baseline="0" smtClean="0">
                          <a:ln>
                            <a:noFill/>
                          </a:ln>
                          <a:solidFill>
                            <a:srgbClr val="6600CC"/>
                          </a:solidFill>
                          <a:effectLst/>
                          <a:latin typeface="Arial" charset="0"/>
                        </a:rPr>
                        <a:t>gn</a:t>
                      </a:r>
                      <a:r>
                        <a:rPr kumimoji="0" lang="id-ID" sz="1800" b="1" i="0" u="none" strike="noStrike" cap="none" normalizeH="0" baseline="0" smtClean="0">
                          <a:ln>
                            <a:noFill/>
                          </a:ln>
                          <a:solidFill>
                            <a:srgbClr val="6600CC"/>
                          </a:solidFill>
                          <a:effectLst/>
                          <a:latin typeface="Arial" charset="0"/>
                        </a:rPr>
                        <a:t> pertimbangan semua kejadian </a:t>
                      </a:r>
                      <a:r>
                        <a:rPr kumimoji="0" lang="en-US" sz="1800" b="1" i="0" u="none" strike="noStrike" cap="none" normalizeH="0" baseline="0" smtClean="0">
                          <a:ln>
                            <a:noFill/>
                          </a:ln>
                          <a:solidFill>
                            <a:srgbClr val="6600CC"/>
                          </a:solidFill>
                          <a:effectLst/>
                          <a:latin typeface="Arial" charset="0"/>
                        </a:rPr>
                        <a:t>&amp; </a:t>
                      </a:r>
                      <a:r>
                        <a:rPr kumimoji="0" lang="id-ID" sz="1800" b="1" i="0" u="none" strike="noStrike" cap="none" normalizeH="0" baseline="0" smtClean="0">
                          <a:ln>
                            <a:noFill/>
                          </a:ln>
                          <a:solidFill>
                            <a:srgbClr val="6600CC"/>
                          </a:solidFill>
                          <a:effectLst/>
                          <a:latin typeface="Arial" charset="0"/>
                        </a:rPr>
                        <a:t> kegiatan terikat d</a:t>
                      </a:r>
                      <a:r>
                        <a:rPr kumimoji="0" lang="en-US" sz="1800" b="1" i="0" u="none" strike="noStrike" cap="none" normalizeH="0" baseline="0" smtClean="0">
                          <a:ln>
                            <a:noFill/>
                          </a:ln>
                          <a:solidFill>
                            <a:srgbClr val="6600CC"/>
                          </a:solidFill>
                          <a:effectLst/>
                          <a:latin typeface="Arial" charset="0"/>
                        </a:rPr>
                        <a:t>gn</a:t>
                      </a:r>
                      <a:r>
                        <a:rPr kumimoji="0" lang="id-ID" sz="1800" b="1" i="0" u="none" strike="noStrike" cap="none" normalizeH="0" baseline="0" smtClean="0">
                          <a:ln>
                            <a:noFill/>
                          </a:ln>
                          <a:solidFill>
                            <a:srgbClr val="6600CC"/>
                          </a:solidFill>
                          <a:effectLst/>
                          <a:latin typeface="Arial" charset="0"/>
                        </a:rPr>
                        <a:t> lokasi. Tujuannya adalah menekankan pen</a:t>
                      </a:r>
                      <a:r>
                        <a:rPr kumimoji="0" lang="en-US" sz="1800" b="1" i="0" u="none" strike="noStrike" cap="none" normalizeH="0" baseline="0" smtClean="0">
                          <a:ln>
                            <a:noFill/>
                          </a:ln>
                          <a:solidFill>
                            <a:srgbClr val="6600CC"/>
                          </a:solidFill>
                          <a:effectLst/>
                          <a:latin typeface="Arial" charset="0"/>
                        </a:rPr>
                        <a:t>-</a:t>
                      </a:r>
                      <a:r>
                        <a:rPr kumimoji="0" lang="id-ID" sz="1800" b="1" i="0" u="none" strike="noStrike" cap="none" normalizeH="0" baseline="0" smtClean="0">
                          <a:ln>
                            <a:noFill/>
                          </a:ln>
                          <a:solidFill>
                            <a:srgbClr val="6600CC"/>
                          </a:solidFill>
                          <a:effectLst/>
                          <a:latin typeface="Arial" charset="0"/>
                        </a:rPr>
                        <a:t>tingnya konektivitas ruang d</a:t>
                      </a:r>
                      <a:r>
                        <a:rPr kumimoji="0" lang="en-US" sz="1800" b="1" i="0" u="none" strike="noStrike" cap="none" normalizeH="0" baseline="0" smtClean="0">
                          <a:ln>
                            <a:noFill/>
                          </a:ln>
                          <a:solidFill>
                            <a:srgbClr val="6600CC"/>
                          </a:solidFill>
                          <a:effectLst/>
                          <a:latin typeface="Arial" charset="0"/>
                        </a:rPr>
                        <a:t>alam</a:t>
                      </a:r>
                      <a:r>
                        <a:rPr kumimoji="0" lang="id-ID" sz="1800" b="1" i="0" u="none" strike="noStrike" cap="none" normalizeH="0" baseline="0" smtClean="0">
                          <a:ln>
                            <a:noFill/>
                          </a:ln>
                          <a:solidFill>
                            <a:srgbClr val="6600CC"/>
                          </a:solidFill>
                          <a:effectLst/>
                          <a:latin typeface="Arial" charset="0"/>
                        </a:rPr>
                        <a:t> memperkokoh NKRI. Kajian sejarah, sosiologi, budaya, </a:t>
                      </a:r>
                      <a:r>
                        <a:rPr kumimoji="0" lang="en-US" sz="1800" b="1" i="0" u="none" strike="noStrike" cap="none" normalizeH="0" baseline="0" smtClean="0">
                          <a:ln>
                            <a:noFill/>
                          </a:ln>
                          <a:solidFill>
                            <a:srgbClr val="6600CC"/>
                          </a:solidFill>
                          <a:effectLst/>
                          <a:latin typeface="Arial" charset="0"/>
                        </a:rPr>
                        <a:t>&amp;</a:t>
                      </a:r>
                      <a:r>
                        <a:rPr kumimoji="0" lang="id-ID" sz="1800" b="1" i="0" u="none" strike="noStrike" cap="none" normalizeH="0" baseline="0" smtClean="0">
                          <a:ln>
                            <a:noFill/>
                          </a:ln>
                          <a:solidFill>
                            <a:srgbClr val="6600CC"/>
                          </a:solidFill>
                          <a:effectLst/>
                          <a:latin typeface="Arial" charset="0"/>
                        </a:rPr>
                        <a:t> ekono</a:t>
                      </a:r>
                      <a:r>
                        <a:rPr kumimoji="0" lang="en-US" sz="1800" b="1" i="0" u="none" strike="noStrike" cap="none" normalizeH="0" baseline="0" smtClean="0">
                          <a:ln>
                            <a:noFill/>
                          </a:ln>
                          <a:solidFill>
                            <a:srgbClr val="6600CC"/>
                          </a:solidFill>
                          <a:effectLst/>
                          <a:latin typeface="Arial" charset="0"/>
                        </a:rPr>
                        <a:t>-</a:t>
                      </a:r>
                      <a:r>
                        <a:rPr kumimoji="0" lang="id-ID" sz="1800" b="1" i="0" u="none" strike="noStrike" cap="none" normalizeH="0" baseline="0" smtClean="0">
                          <a:ln>
                            <a:noFill/>
                          </a:ln>
                          <a:solidFill>
                            <a:srgbClr val="6600CC"/>
                          </a:solidFill>
                          <a:effectLst/>
                          <a:latin typeface="Arial" charset="0"/>
                        </a:rPr>
                        <a:t>mi disajikan u</a:t>
                      </a:r>
                      <a:r>
                        <a:rPr kumimoji="0" lang="en-US" sz="1800" b="1" i="0" u="none" strike="noStrike" cap="none" normalizeH="0" baseline="0" smtClean="0">
                          <a:ln>
                            <a:noFill/>
                          </a:ln>
                          <a:solidFill>
                            <a:srgbClr val="6600CC"/>
                          </a:solidFill>
                          <a:effectLst/>
                          <a:latin typeface="Arial" charset="0"/>
                        </a:rPr>
                        <a:t>tk</a:t>
                      </a:r>
                      <a:r>
                        <a:rPr kumimoji="0" lang="id-ID" sz="1800" b="1" i="0" u="none" strike="noStrike" cap="none" normalizeH="0" baseline="0" smtClean="0">
                          <a:ln>
                            <a:noFill/>
                          </a:ln>
                          <a:solidFill>
                            <a:srgbClr val="6600CC"/>
                          </a:solidFill>
                          <a:effectLst/>
                          <a:latin typeface="Arial" charset="0"/>
                        </a:rPr>
                        <a:t> mendukung terbentuknya konek</a:t>
                      </a:r>
                      <a:r>
                        <a:rPr kumimoji="0" lang="en-US" sz="1800" b="1" i="0" u="none" strike="noStrike" cap="none" normalizeH="0" baseline="0" smtClean="0">
                          <a:ln>
                            <a:noFill/>
                          </a:ln>
                          <a:solidFill>
                            <a:srgbClr val="6600CC"/>
                          </a:solidFill>
                          <a:effectLst/>
                          <a:latin typeface="Arial" charset="0"/>
                        </a:rPr>
                        <a:t>-</a:t>
                      </a:r>
                      <a:r>
                        <a:rPr kumimoji="0" lang="id-ID" sz="1800" b="1" i="0" u="none" strike="noStrike" cap="none" normalizeH="0" baseline="0" smtClean="0">
                          <a:ln>
                            <a:noFill/>
                          </a:ln>
                          <a:solidFill>
                            <a:srgbClr val="6600CC"/>
                          </a:solidFill>
                          <a:effectLst/>
                          <a:latin typeface="Arial" charset="0"/>
                        </a:rPr>
                        <a:t>tivitas yang lebih kokoh.</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3</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Diajarkan oleh guru berbeda (</a:t>
                      </a:r>
                      <a:r>
                        <a:rPr kumimoji="0" lang="id-ID" sz="1800" b="1" i="1" u="none" strike="noStrike" cap="none" normalizeH="0" baseline="0" smtClean="0">
                          <a:ln>
                            <a:noFill/>
                          </a:ln>
                          <a:solidFill>
                            <a:srgbClr val="6600CC"/>
                          </a:solidFill>
                          <a:effectLst/>
                          <a:latin typeface="Arial" charset="0"/>
                        </a:rPr>
                        <a:t>team teaching</a:t>
                      </a:r>
                      <a:r>
                        <a:rPr kumimoji="0" lang="id-ID" sz="1800" b="1" i="0" u="none" strike="noStrike" cap="none" normalizeH="0" baseline="0" smtClean="0">
                          <a:ln>
                            <a:noFill/>
                          </a:ln>
                          <a:solidFill>
                            <a:srgbClr val="6600CC"/>
                          </a:solidFill>
                          <a:effectLst/>
                          <a:latin typeface="Arial" charset="0"/>
                        </a:rPr>
                        <a:t>) dengan sertifikasi berdasarkan mata kajian</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800" b="1" i="0" u="none" strike="noStrike" cap="none" normalizeH="0" baseline="0" smtClean="0">
                          <a:ln>
                            <a:noFill/>
                          </a:ln>
                          <a:solidFill>
                            <a:srgbClr val="6600CC"/>
                          </a:solidFill>
                          <a:effectLst/>
                          <a:latin typeface="Arial" charset="0"/>
                        </a:rPr>
                        <a:t>Diajarkan oleh satu orang guru yang memberikan wawasan terpadu antar mata kajian t</a:t>
                      </a:r>
                      <a:r>
                        <a:rPr kumimoji="0" lang="en-US" sz="1800" b="1" i="0" u="none" strike="noStrike" cap="none" normalizeH="0" baseline="0" smtClean="0">
                          <a:ln>
                            <a:noFill/>
                          </a:ln>
                          <a:solidFill>
                            <a:srgbClr val="6600CC"/>
                          </a:solidFill>
                          <a:effectLst/>
                          <a:latin typeface="Arial" charset="0"/>
                        </a:rPr>
                        <a:t>sb</a:t>
                      </a:r>
                      <a:r>
                        <a:rPr kumimoji="0" lang="id-ID" sz="1800" b="1" i="0" u="none" strike="noStrike" cap="none" normalizeH="0" baseline="0" smtClean="0">
                          <a:ln>
                            <a:noFill/>
                          </a:ln>
                          <a:solidFill>
                            <a:srgbClr val="6600CC"/>
                          </a:solidFill>
                          <a:effectLst/>
                          <a:latin typeface="Arial" charset="0"/>
                        </a:rPr>
                        <a:t> sehingga </a:t>
                      </a:r>
                      <a:r>
                        <a:rPr kumimoji="0" lang="en-US" sz="1800" b="1" i="0" u="none" strike="noStrike" cap="none" normalizeH="0" baseline="0" smtClean="0">
                          <a:ln>
                            <a:noFill/>
                          </a:ln>
                          <a:solidFill>
                            <a:srgbClr val="6600CC"/>
                          </a:solidFill>
                          <a:effectLst/>
                          <a:latin typeface="Arial" charset="0"/>
                        </a:rPr>
                        <a:t>peserta didik</a:t>
                      </a:r>
                      <a:r>
                        <a:rPr kumimoji="0" lang="id-ID" sz="1800" b="1" i="0" u="none" strike="noStrike" cap="none" normalizeH="0" baseline="0" smtClean="0">
                          <a:ln>
                            <a:noFill/>
                          </a:ln>
                          <a:solidFill>
                            <a:srgbClr val="6600CC"/>
                          </a:solidFill>
                          <a:effectLst/>
                          <a:latin typeface="Arial" charset="0"/>
                        </a:rPr>
                        <a:t> dpt memahami pentingnya keterpa</a:t>
                      </a:r>
                      <a:r>
                        <a:rPr kumimoji="0" lang="en-US" sz="1800" b="1" i="0" u="none" strike="noStrike" cap="none" normalizeH="0" baseline="0" smtClean="0">
                          <a:ln>
                            <a:noFill/>
                          </a:ln>
                          <a:solidFill>
                            <a:srgbClr val="6600CC"/>
                          </a:solidFill>
                          <a:effectLst/>
                          <a:latin typeface="Arial" charset="0"/>
                        </a:rPr>
                        <a:t>-</a:t>
                      </a:r>
                      <a:r>
                        <a:rPr kumimoji="0" lang="id-ID" sz="1800" b="1" i="0" u="none" strike="noStrike" cap="none" normalizeH="0" baseline="0" smtClean="0">
                          <a:ln>
                            <a:noFill/>
                          </a:ln>
                          <a:solidFill>
                            <a:srgbClr val="6600CC"/>
                          </a:solidFill>
                          <a:effectLst/>
                          <a:latin typeface="Arial" charset="0"/>
                        </a:rPr>
                        <a:t>duan antar mata kajian t</a:t>
                      </a:r>
                      <a:r>
                        <a:rPr kumimoji="0" lang="en-US" sz="1800" b="1" i="0" u="none" strike="noStrike" cap="none" normalizeH="0" baseline="0" smtClean="0">
                          <a:ln>
                            <a:noFill/>
                          </a:ln>
                          <a:solidFill>
                            <a:srgbClr val="6600CC"/>
                          </a:solidFill>
                          <a:effectLst/>
                          <a:latin typeface="Arial" charset="0"/>
                        </a:rPr>
                        <a:t>sb</a:t>
                      </a:r>
                      <a:r>
                        <a:rPr kumimoji="0" lang="id-ID" sz="1800" b="1" i="0" u="none" strike="noStrike" cap="none" normalizeH="0" baseline="0" smtClean="0">
                          <a:ln>
                            <a:noFill/>
                          </a:ln>
                          <a:solidFill>
                            <a:srgbClr val="6600CC"/>
                          </a:solidFill>
                          <a:effectLst/>
                          <a:latin typeface="Arial" charset="0"/>
                        </a:rPr>
                        <a:t> s</a:t>
                      </a:r>
                      <a:r>
                        <a:rPr kumimoji="0" lang="en-US" sz="1800" b="1" i="0" u="none" strike="noStrike" cap="none" normalizeH="0" baseline="0" smtClean="0">
                          <a:ln>
                            <a:noFill/>
                          </a:ln>
                          <a:solidFill>
                            <a:srgbClr val="6600CC"/>
                          </a:solidFill>
                          <a:effectLst/>
                          <a:latin typeface="Arial" charset="0"/>
                        </a:rPr>
                        <a:t>blm</a:t>
                      </a:r>
                      <a:r>
                        <a:rPr kumimoji="0" lang="id-ID" sz="1800" b="1" i="0" u="none" strike="noStrike" cap="none" normalizeH="0" baseline="0" smtClean="0">
                          <a:ln>
                            <a:noFill/>
                          </a:ln>
                          <a:solidFill>
                            <a:srgbClr val="6600CC"/>
                          </a:solidFill>
                          <a:effectLst/>
                          <a:latin typeface="Arial" charset="0"/>
                        </a:rPr>
                        <a:t> mendalaminya s</a:t>
                      </a:r>
                      <a:r>
                        <a:rPr kumimoji="0" lang="en-US" sz="1800" b="1" i="0" u="none" strike="noStrike" cap="none" normalizeH="0" baseline="0" smtClean="0">
                          <a:ln>
                            <a:noFill/>
                          </a:ln>
                          <a:solidFill>
                            <a:srgbClr val="6600CC"/>
                          </a:solidFill>
                          <a:effectLst/>
                          <a:latin typeface="Arial" charset="0"/>
                        </a:rPr>
                        <a:t>cr</a:t>
                      </a:r>
                      <a:r>
                        <a:rPr kumimoji="0" lang="id-ID" sz="1800" b="1" i="0" u="none" strike="noStrike" cap="none" normalizeH="0" baseline="0" smtClean="0">
                          <a:ln>
                            <a:noFill/>
                          </a:ln>
                          <a:solidFill>
                            <a:srgbClr val="6600CC"/>
                          </a:solidFill>
                          <a:effectLst/>
                          <a:latin typeface="Arial" charset="0"/>
                        </a:rPr>
                        <a:t> terpisah </a:t>
                      </a:r>
                      <a:r>
                        <a:rPr kumimoji="0" lang="en-US" sz="1800" b="1" i="0" u="none" strike="noStrike" cap="none" normalizeH="0" baseline="0" smtClean="0">
                          <a:ln>
                            <a:noFill/>
                          </a:ln>
                          <a:solidFill>
                            <a:srgbClr val="6600CC"/>
                          </a:solidFill>
                          <a:effectLst/>
                          <a:latin typeface="Arial" charset="0"/>
                        </a:rPr>
                        <a:t>&amp;</a:t>
                      </a:r>
                      <a:r>
                        <a:rPr kumimoji="0" lang="id-ID" sz="1800" b="1" i="0" u="none" strike="noStrike" cap="none" normalizeH="0" baseline="0" smtClean="0">
                          <a:ln>
                            <a:noFill/>
                          </a:ln>
                          <a:solidFill>
                            <a:srgbClr val="6600CC"/>
                          </a:solidFill>
                          <a:effectLst/>
                          <a:latin typeface="Arial" charset="0"/>
                        </a:rPr>
                        <a:t> l</a:t>
                      </a:r>
                      <a:r>
                        <a:rPr kumimoji="0" lang="en-US" sz="1800" b="1" i="0" u="none" strike="noStrike" cap="none" normalizeH="0" baseline="0" smtClean="0">
                          <a:ln>
                            <a:noFill/>
                          </a:ln>
                          <a:solidFill>
                            <a:srgbClr val="6600CC"/>
                          </a:solidFill>
                          <a:effectLst/>
                          <a:latin typeface="Arial" charset="0"/>
                        </a:rPr>
                        <a:t>bh</a:t>
                      </a:r>
                      <a:r>
                        <a:rPr kumimoji="0" lang="id-ID" sz="1800" b="1" i="0" u="none" strike="noStrike" cap="none" normalizeH="0" baseline="0" smtClean="0">
                          <a:ln>
                            <a:noFill/>
                          </a:ln>
                          <a:solidFill>
                            <a:srgbClr val="6600CC"/>
                          </a:solidFill>
                          <a:effectLst/>
                          <a:latin typeface="Arial" charset="0"/>
                        </a:rPr>
                        <a:t> mendlm p</a:t>
                      </a:r>
                      <a:r>
                        <a:rPr kumimoji="0" lang="en-US" sz="1800" b="1" i="0" u="none" strike="noStrike" cap="none" normalizeH="0" baseline="0" smtClean="0">
                          <a:ln>
                            <a:noFill/>
                          </a:ln>
                          <a:solidFill>
                            <a:srgbClr val="6600CC"/>
                          </a:solidFill>
                          <a:effectLst/>
                          <a:latin typeface="Arial" charset="0"/>
                        </a:rPr>
                        <a:t>d</a:t>
                      </a:r>
                      <a:r>
                        <a:rPr kumimoji="0" lang="id-ID" sz="1800" b="1" i="0" u="none" strike="noStrike" cap="none" normalizeH="0" baseline="0" smtClean="0">
                          <a:ln>
                            <a:noFill/>
                          </a:ln>
                          <a:solidFill>
                            <a:srgbClr val="6600CC"/>
                          </a:solidFill>
                          <a:effectLst/>
                          <a:latin typeface="Arial" charset="0"/>
                        </a:rPr>
                        <a:t> jenjang selanjutnya</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2"/>
          <p:cNvSpPr txBox="1"/>
          <p:nvPr/>
        </p:nvSpPr>
        <p:spPr>
          <a:xfrm>
            <a:off x="8534400" y="6492875"/>
            <a:ext cx="609600" cy="365125"/>
          </a:xfrm>
          <a:prstGeom prst="rect">
            <a:avLst/>
          </a:prstGeom>
          <a:solidFill>
            <a:srgbClr val="800000"/>
          </a:solidFill>
          <a:ln>
            <a:noFill/>
          </a:ln>
        </p:spPr>
        <p:txBody>
          <a:bodyPr anchor="ctr"/>
          <a:lstStyle/>
          <a:p>
            <a:pPr algn="r" fontAlgn="auto">
              <a:spcBef>
                <a:spcPts val="0"/>
              </a:spcBef>
              <a:spcAft>
                <a:spcPts val="0"/>
              </a:spcAft>
              <a:defRPr/>
            </a:pPr>
            <a:fld id="{2CCC804F-7DD6-4C02-9A6F-374E846A9FEA}" type="slidenum">
              <a:rPr lang="en-US" sz="1600" b="1">
                <a:solidFill>
                  <a:schemeClr val="bg1"/>
                </a:solidFill>
                <a:effectLst>
                  <a:outerShdw blurRad="38100" dist="38100" dir="2700000" algn="tl">
                    <a:srgbClr val="000000"/>
                  </a:outerShdw>
                </a:effectLst>
                <a:latin typeface="+mn-lt"/>
              </a:rPr>
              <a:pPr algn="r" fontAlgn="auto">
                <a:spcBef>
                  <a:spcPts val="0"/>
                </a:spcBef>
                <a:spcAft>
                  <a:spcPts val="0"/>
                </a:spcAft>
                <a:defRPr/>
              </a:pPr>
              <a:t>23</a:t>
            </a:fld>
            <a:endParaRPr lang="id-ID" sz="1100" b="1" dirty="0">
              <a:solidFill>
                <a:schemeClr val="bg1"/>
              </a:solidFill>
              <a:effectLst>
                <a:outerShdw blurRad="38100" dist="38100" dir="2700000" algn="tl">
                  <a:srgbClr val="000000"/>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53724"/>
                                        </p:tgtEl>
                                        <p:attrNameLst>
                                          <p:attrName>style.visibility</p:attrName>
                                        </p:attrNameLst>
                                      </p:cBhvr>
                                      <p:to>
                                        <p:strVal val="visible"/>
                                      </p:to>
                                    </p:set>
                                    <p:animEffect transition="in" filter="wheel(4)">
                                      <p:cBhvr>
                                        <p:cTn id="12" dur="500"/>
                                        <p:tgtEl>
                                          <p:spTgt spid="1053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988"/>
            <a:ext cx="9144000" cy="647701"/>
          </a:xfrm>
          <a:solidFill>
            <a:schemeClr val="hlink"/>
          </a:solidFill>
        </p:spPr>
        <p:txBody>
          <a:bodyPr/>
          <a:lstStyle/>
          <a:p>
            <a:r>
              <a:rPr lang="id-ID" sz="3600" b="1">
                <a:solidFill>
                  <a:schemeClr val="bg1"/>
                </a:solidFill>
                <a:effectLst>
                  <a:outerShdw blurRad="38100" dist="38100" dir="2700000" algn="tl">
                    <a:srgbClr val="000000"/>
                  </a:outerShdw>
                </a:effectLst>
              </a:rPr>
              <a:t>Ilmu Pengetahuan Alam</a:t>
            </a:r>
          </a:p>
        </p:txBody>
      </p:sp>
      <p:graphicFrame>
        <p:nvGraphicFramePr>
          <p:cNvPr id="1054762" name="Group 42"/>
          <p:cNvGraphicFramePr>
            <a:graphicFrameLocks noGrp="1"/>
          </p:cNvGraphicFramePr>
          <p:nvPr>
            <p:ph idx="4294967295"/>
          </p:nvPr>
        </p:nvGraphicFramePr>
        <p:xfrm>
          <a:off x="187325" y="1125538"/>
          <a:ext cx="8804275" cy="5303520"/>
        </p:xfrm>
        <a:graphic>
          <a:graphicData uri="http://schemas.openxmlformats.org/drawingml/2006/table">
            <a:tbl>
              <a:tblPr/>
              <a:tblGrid>
                <a:gridCol w="698500"/>
                <a:gridCol w="3038475"/>
                <a:gridCol w="50673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No</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Lama</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Baru</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1</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Materi disajikan terpisah antara Fis, Kim, </a:t>
                      </a:r>
                      <a:r>
                        <a:rPr kumimoji="0" lang="en-US" sz="2000" b="1" i="0" u="none" strike="noStrike" cap="none" normalizeH="0" baseline="0" smtClean="0">
                          <a:ln>
                            <a:noFill/>
                          </a:ln>
                          <a:solidFill>
                            <a:srgbClr val="6600CC"/>
                          </a:solidFill>
                          <a:effectLst/>
                          <a:latin typeface="Arial" charset="0"/>
                        </a:rPr>
                        <a:t>&amp;</a:t>
                      </a:r>
                      <a:r>
                        <a:rPr kumimoji="0" lang="id-ID" sz="2000" b="1" i="0" u="none" strike="noStrike" cap="none" normalizeH="0" baseline="0" smtClean="0">
                          <a:ln>
                            <a:noFill/>
                          </a:ln>
                          <a:solidFill>
                            <a:srgbClr val="6600CC"/>
                          </a:solidFill>
                          <a:effectLst/>
                          <a:latin typeface="Arial" charset="0"/>
                        </a:rPr>
                        <a:t> Biologi</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Materi disajikan terpadu, tidak dipisah dalam kelompok Fisika, Kimia, Biologi</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2</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Tidak ada platform, semua kajian berdiri sejajar</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Menggunakan Biologi s</a:t>
                      </a:r>
                      <a:r>
                        <a:rPr kumimoji="0" lang="en-US" sz="2000" b="1" i="0" u="none" strike="noStrike" cap="none" normalizeH="0" baseline="0" smtClean="0">
                          <a:ln>
                            <a:noFill/>
                          </a:ln>
                          <a:solidFill>
                            <a:srgbClr val="6600CC"/>
                          </a:solidFill>
                          <a:effectLst/>
                          <a:latin typeface="Arial" charset="0"/>
                        </a:rPr>
                        <a:t>bg</a:t>
                      </a:r>
                      <a:r>
                        <a:rPr kumimoji="0" lang="id-ID" sz="2000" b="1" i="0" u="none" strike="noStrike" cap="none" normalizeH="0" baseline="0" smtClean="0">
                          <a:ln>
                            <a:noFill/>
                          </a:ln>
                          <a:solidFill>
                            <a:srgbClr val="6600CC"/>
                          </a:solidFill>
                          <a:effectLst/>
                          <a:latin typeface="Arial" charset="0"/>
                        </a:rPr>
                        <a:t> platform kajian dgn pertimbangan semua kejadi</a:t>
                      </a:r>
                      <a:r>
                        <a:rPr kumimoji="0" lang="en-US" sz="2000" b="1" i="0" u="none" strike="noStrike" cap="none" normalizeH="0" baseline="0" smtClean="0">
                          <a:ln>
                            <a:noFill/>
                          </a:ln>
                          <a:solidFill>
                            <a:srgbClr val="6600CC"/>
                          </a:solidFill>
                          <a:effectLst/>
                          <a:latin typeface="Arial" charset="0"/>
                        </a:rPr>
                        <a:t>-</a:t>
                      </a:r>
                      <a:r>
                        <a:rPr kumimoji="0" lang="id-ID" sz="2000" b="1" i="0" u="none" strike="noStrike" cap="none" normalizeH="0" baseline="0" smtClean="0">
                          <a:ln>
                            <a:noFill/>
                          </a:ln>
                          <a:solidFill>
                            <a:srgbClr val="6600CC"/>
                          </a:solidFill>
                          <a:effectLst/>
                          <a:latin typeface="Arial" charset="0"/>
                        </a:rPr>
                        <a:t>an dan fenomena alam terkait d</a:t>
                      </a:r>
                      <a:r>
                        <a:rPr kumimoji="0" lang="en-US" sz="2000" b="1" i="0" u="none" strike="noStrike" cap="none" normalizeH="0" baseline="0" smtClean="0">
                          <a:ln>
                            <a:noFill/>
                          </a:ln>
                          <a:solidFill>
                            <a:srgbClr val="6600CC"/>
                          </a:solidFill>
                          <a:effectLst/>
                          <a:latin typeface="Arial" charset="0"/>
                        </a:rPr>
                        <a:t>engan</a:t>
                      </a:r>
                      <a:r>
                        <a:rPr kumimoji="0" lang="id-ID" sz="2000" b="1" i="0" u="none" strike="noStrike" cap="none" normalizeH="0" baseline="0" smtClean="0">
                          <a:ln>
                            <a:noFill/>
                          </a:ln>
                          <a:solidFill>
                            <a:srgbClr val="6600CC"/>
                          </a:solidFill>
                          <a:effectLst/>
                          <a:latin typeface="Arial" charset="0"/>
                        </a:rPr>
                        <a:t> benda beserta interaksi diantara benda-benda t</a:t>
                      </a:r>
                      <a:r>
                        <a:rPr kumimoji="0" lang="en-US" sz="2000" b="1" i="0" u="none" strike="noStrike" cap="none" normalizeH="0" baseline="0" smtClean="0">
                          <a:ln>
                            <a:noFill/>
                          </a:ln>
                          <a:solidFill>
                            <a:srgbClr val="6600CC"/>
                          </a:solidFill>
                          <a:effectLst/>
                          <a:latin typeface="Arial" charset="0"/>
                        </a:rPr>
                        <a:t>sb</a:t>
                      </a:r>
                      <a:r>
                        <a:rPr kumimoji="0" lang="id-ID" sz="2000" b="1" i="0" u="none" strike="noStrike" cap="none" normalizeH="0" baseline="0" smtClean="0">
                          <a:ln>
                            <a:noFill/>
                          </a:ln>
                          <a:solidFill>
                            <a:srgbClr val="6600CC"/>
                          </a:solidFill>
                          <a:effectLst/>
                          <a:latin typeface="Arial" charset="0"/>
                        </a:rPr>
                        <a:t>. Tujuannya adalah menekan</a:t>
                      </a:r>
                      <a:r>
                        <a:rPr kumimoji="0" lang="en-US" sz="2000" b="1" i="0" u="none" strike="noStrike" cap="none" normalizeH="0" baseline="0" smtClean="0">
                          <a:ln>
                            <a:noFill/>
                          </a:ln>
                          <a:solidFill>
                            <a:srgbClr val="6600CC"/>
                          </a:solidFill>
                          <a:effectLst/>
                          <a:latin typeface="Arial" charset="0"/>
                        </a:rPr>
                        <a:t>-</a:t>
                      </a:r>
                      <a:r>
                        <a:rPr kumimoji="0" lang="id-ID" sz="2000" b="1" i="0" u="none" strike="noStrike" cap="none" normalizeH="0" baseline="0" smtClean="0">
                          <a:ln>
                            <a:noFill/>
                          </a:ln>
                          <a:solidFill>
                            <a:srgbClr val="6600CC"/>
                          </a:solidFill>
                          <a:effectLst/>
                          <a:latin typeface="Arial" charset="0"/>
                        </a:rPr>
                        <a:t>kan pentingnya interaksi biologi, fisika, kimia </a:t>
                      </a:r>
                      <a:r>
                        <a:rPr kumimoji="0" lang="en-US" sz="2000" b="1" i="0" u="none" strike="noStrike" cap="none" normalizeH="0" baseline="0" smtClean="0">
                          <a:ln>
                            <a:noFill/>
                          </a:ln>
                          <a:solidFill>
                            <a:srgbClr val="6600CC"/>
                          </a:solidFill>
                          <a:effectLst/>
                          <a:latin typeface="Arial" charset="0"/>
                        </a:rPr>
                        <a:t>&amp;</a:t>
                      </a:r>
                      <a:r>
                        <a:rPr kumimoji="0" lang="id-ID" sz="2000" b="1" i="0" u="none" strike="noStrike" cap="none" normalizeH="0" baseline="0" smtClean="0">
                          <a:ln>
                            <a:noFill/>
                          </a:ln>
                          <a:solidFill>
                            <a:srgbClr val="6600CC"/>
                          </a:solidFill>
                          <a:effectLst/>
                          <a:latin typeface="Arial" charset="0"/>
                        </a:rPr>
                        <a:t> kombinasinya d</a:t>
                      </a:r>
                      <a:r>
                        <a:rPr kumimoji="0" lang="en-US" sz="2000" b="1" i="0" u="none" strike="noStrike" cap="none" normalizeH="0" baseline="0" smtClean="0">
                          <a:ln>
                            <a:noFill/>
                          </a:ln>
                          <a:solidFill>
                            <a:srgbClr val="6600CC"/>
                          </a:solidFill>
                          <a:effectLst/>
                          <a:latin typeface="Arial" charset="0"/>
                        </a:rPr>
                        <a:t>lm</a:t>
                      </a:r>
                      <a:r>
                        <a:rPr kumimoji="0" lang="id-ID" sz="2000" b="1" i="0" u="none" strike="noStrike" cap="none" normalizeH="0" baseline="0" smtClean="0">
                          <a:ln>
                            <a:noFill/>
                          </a:ln>
                          <a:solidFill>
                            <a:srgbClr val="6600CC"/>
                          </a:solidFill>
                          <a:effectLst/>
                          <a:latin typeface="Arial" charset="0"/>
                        </a:rPr>
                        <a:t> membentuk ikatan yang stabil. </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3</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Materi ilmu bumi </a:t>
                      </a:r>
                      <a:r>
                        <a:rPr kumimoji="0" lang="en-US" sz="2000" b="1" i="0" u="none" strike="noStrike" cap="none" normalizeH="0" baseline="0" smtClean="0">
                          <a:ln>
                            <a:noFill/>
                          </a:ln>
                          <a:solidFill>
                            <a:srgbClr val="6600CC"/>
                          </a:solidFill>
                          <a:effectLst/>
                          <a:latin typeface="Arial" charset="0"/>
                        </a:rPr>
                        <a:t>&amp;</a:t>
                      </a:r>
                      <a:r>
                        <a:rPr kumimoji="0" lang="id-ID" sz="2000" b="1" i="0" u="none" strike="noStrike" cap="none" normalizeH="0" baseline="0" smtClean="0">
                          <a:ln>
                            <a:noFill/>
                          </a:ln>
                          <a:solidFill>
                            <a:srgbClr val="6600CC"/>
                          </a:solidFill>
                          <a:effectLst/>
                          <a:latin typeface="Arial" charset="0"/>
                        </a:rPr>
                        <a:t> anta</a:t>
                      </a:r>
                      <a:r>
                        <a:rPr kumimoji="0" lang="en-US" sz="2000" b="1" i="0" u="none" strike="noStrike" cap="none" normalizeH="0" baseline="0" smtClean="0">
                          <a:ln>
                            <a:noFill/>
                          </a:ln>
                          <a:solidFill>
                            <a:srgbClr val="6600CC"/>
                          </a:solidFill>
                          <a:effectLst/>
                          <a:latin typeface="Arial" charset="0"/>
                        </a:rPr>
                        <a:t>-</a:t>
                      </a:r>
                      <a:r>
                        <a:rPr kumimoji="0" lang="id-ID" sz="2000" b="1" i="0" u="none" strike="noStrike" cap="none" normalizeH="0" baseline="0" smtClean="0">
                          <a:ln>
                            <a:noFill/>
                          </a:ln>
                          <a:solidFill>
                            <a:srgbClr val="6600CC"/>
                          </a:solidFill>
                          <a:effectLst/>
                          <a:latin typeface="Arial" charset="0"/>
                        </a:rPr>
                        <a:t>riksa m</a:t>
                      </a:r>
                      <a:r>
                        <a:rPr kumimoji="0" lang="en-US" sz="2000" b="1" i="0" u="none" strike="noStrike" cap="none" normalizeH="0" baseline="0" smtClean="0">
                          <a:ln>
                            <a:noFill/>
                          </a:ln>
                          <a:solidFill>
                            <a:srgbClr val="6600CC"/>
                          </a:solidFill>
                          <a:effectLst/>
                          <a:latin typeface="Arial" charset="0"/>
                        </a:rPr>
                        <a:t>sh</a:t>
                      </a:r>
                      <a:r>
                        <a:rPr kumimoji="0" lang="id-ID" sz="2000" b="1" i="0" u="none" strike="noStrike" cap="none" normalizeH="0" baseline="0" smtClean="0">
                          <a:ln>
                            <a:noFill/>
                          </a:ln>
                          <a:solidFill>
                            <a:srgbClr val="6600CC"/>
                          </a:solidFill>
                          <a:effectLst/>
                          <a:latin typeface="Arial" charset="0"/>
                        </a:rPr>
                        <a:t> b</a:t>
                      </a:r>
                      <a:r>
                        <a:rPr kumimoji="0" lang="en-US" sz="2000" b="1" i="0" u="none" strike="noStrike" cap="none" normalizeH="0" baseline="0" smtClean="0">
                          <a:ln>
                            <a:noFill/>
                          </a:ln>
                          <a:solidFill>
                            <a:srgbClr val="6600CC"/>
                          </a:solidFill>
                          <a:effectLst/>
                          <a:latin typeface="Arial" charset="0"/>
                        </a:rPr>
                        <a:t>lm</a:t>
                      </a:r>
                      <a:r>
                        <a:rPr kumimoji="0" lang="id-ID" sz="2000" b="1" i="0" u="none" strike="noStrike" cap="none" normalizeH="0" baseline="0" smtClean="0">
                          <a:ln>
                            <a:noFill/>
                          </a:ln>
                          <a:solidFill>
                            <a:srgbClr val="6600CC"/>
                          </a:solidFill>
                          <a:effectLst/>
                          <a:latin typeface="Arial" charset="0"/>
                        </a:rPr>
                        <a:t> memadai </a:t>
                      </a:r>
                      <a:r>
                        <a:rPr kumimoji="0" lang="en-US" sz="2000" b="1" i="0" u="none" strike="noStrike" cap="none" normalizeH="0" baseline="0" smtClean="0">
                          <a:ln>
                            <a:noFill/>
                          </a:ln>
                          <a:solidFill>
                            <a:srgbClr val="6600CC"/>
                          </a:solidFill>
                          <a:effectLst/>
                          <a:latin typeface="Arial" charset="0"/>
                        </a:rPr>
                        <a:t>(</a:t>
                      </a:r>
                      <a:r>
                        <a:rPr kumimoji="0" lang="id-ID" sz="2000" b="1" i="0" u="none" strike="noStrike" cap="none" normalizeH="0" baseline="0" smtClean="0">
                          <a:ln>
                            <a:noFill/>
                          </a:ln>
                          <a:solidFill>
                            <a:srgbClr val="6600CC"/>
                          </a:solidFill>
                          <a:effectLst/>
                          <a:latin typeface="Arial" charset="0"/>
                        </a:rPr>
                        <a:t>sebagian dibahas di IPS</a:t>
                      </a:r>
                      <a:r>
                        <a:rPr kumimoji="0" lang="en-US" sz="2000" b="1" i="0" u="none" strike="noStrike" cap="none" normalizeH="0" baseline="0" smtClean="0">
                          <a:ln>
                            <a:noFill/>
                          </a:ln>
                          <a:solidFill>
                            <a:srgbClr val="6600CC"/>
                          </a:solidFill>
                          <a:effectLst/>
                          <a:latin typeface="Arial" charset="0"/>
                        </a:rPr>
                        <a:t>)</a:t>
                      </a:r>
                      <a:endParaRPr kumimoji="0" lang="id-ID" sz="2000" b="1" i="0" u="none" strike="noStrike" cap="none" normalizeH="0" baseline="0" smtClean="0">
                        <a:ln>
                          <a:noFill/>
                        </a:ln>
                        <a:solidFill>
                          <a:srgbClr val="6600CC"/>
                        </a:solidFill>
                        <a:effectLst/>
                        <a:latin typeface="Arial" charset="0"/>
                      </a:endParaRP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smtClean="0">
                          <a:ln>
                            <a:noFill/>
                          </a:ln>
                          <a:solidFill>
                            <a:srgbClr val="6600CC"/>
                          </a:solidFill>
                          <a:effectLst/>
                          <a:latin typeface="Arial" charset="0"/>
                        </a:rPr>
                        <a:t>Diperkaya d</a:t>
                      </a:r>
                      <a:r>
                        <a:rPr kumimoji="0" lang="en-US" sz="2000" b="1" i="0" u="none" strike="noStrike" cap="none" normalizeH="0" baseline="0" smtClean="0">
                          <a:ln>
                            <a:noFill/>
                          </a:ln>
                          <a:solidFill>
                            <a:srgbClr val="6600CC"/>
                          </a:solidFill>
                          <a:effectLst/>
                          <a:latin typeface="Arial" charset="0"/>
                        </a:rPr>
                        <a:t>gn</a:t>
                      </a:r>
                      <a:r>
                        <a:rPr kumimoji="0" lang="id-ID" sz="2000" b="1" i="0" u="none" strike="noStrike" cap="none" normalizeH="0" baseline="0" smtClean="0">
                          <a:ln>
                            <a:noFill/>
                          </a:ln>
                          <a:solidFill>
                            <a:srgbClr val="6600CC"/>
                          </a:solidFill>
                          <a:effectLst/>
                          <a:latin typeface="Arial" charset="0"/>
                        </a:rPr>
                        <a:t> materi ilmu bumi dan antariksa sesuai dengan standar internasional</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2"/>
          <p:cNvSpPr txBox="1"/>
          <p:nvPr/>
        </p:nvSpPr>
        <p:spPr>
          <a:xfrm>
            <a:off x="8534400" y="6492875"/>
            <a:ext cx="609600" cy="365125"/>
          </a:xfrm>
          <a:prstGeom prst="rect">
            <a:avLst/>
          </a:prstGeom>
          <a:solidFill>
            <a:srgbClr val="800000"/>
          </a:solidFill>
          <a:ln>
            <a:noFill/>
          </a:ln>
        </p:spPr>
        <p:txBody>
          <a:bodyPr anchor="ctr"/>
          <a:lstStyle/>
          <a:p>
            <a:pPr algn="r" fontAlgn="auto">
              <a:spcBef>
                <a:spcPts val="0"/>
              </a:spcBef>
              <a:spcAft>
                <a:spcPts val="0"/>
              </a:spcAft>
              <a:defRPr/>
            </a:pPr>
            <a:fld id="{584C6600-885B-4CB8-9C33-7616F630E295}" type="slidenum">
              <a:rPr lang="en-US" sz="1600" b="1">
                <a:solidFill>
                  <a:schemeClr val="bg1"/>
                </a:solidFill>
                <a:effectLst>
                  <a:outerShdw blurRad="38100" dist="38100" dir="2700000" algn="tl">
                    <a:srgbClr val="000000"/>
                  </a:outerShdw>
                </a:effectLst>
                <a:latin typeface="+mn-lt"/>
              </a:rPr>
              <a:pPr algn="r" fontAlgn="auto">
                <a:spcBef>
                  <a:spcPts val="0"/>
                </a:spcBef>
                <a:spcAft>
                  <a:spcPts val="0"/>
                </a:spcAft>
                <a:defRPr/>
              </a:pPr>
              <a:t>24</a:t>
            </a:fld>
            <a:endParaRPr lang="id-ID" sz="1100" b="1" dirty="0">
              <a:solidFill>
                <a:schemeClr val="bg1"/>
              </a:solidFill>
              <a:effectLst>
                <a:outerShdw blurRad="38100" dist="38100" dir="2700000" algn="tl">
                  <a:srgbClr val="000000"/>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054762"/>
                                        </p:tgtEl>
                                        <p:attrNameLst>
                                          <p:attrName>style.visibility</p:attrName>
                                        </p:attrNameLst>
                                      </p:cBhvr>
                                      <p:to>
                                        <p:strVal val="visible"/>
                                      </p:to>
                                    </p:set>
                                    <p:animEffect transition="in" filter="wheel(4)">
                                      <p:cBhvr>
                                        <p:cTn id="12" dur="500"/>
                                        <p:tgtEl>
                                          <p:spTgt spid="1054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291" name="WordArt 3"/>
          <p:cNvSpPr>
            <a:spLocks noChangeArrowheads="1" noChangeShapeType="1" noTextEdit="1"/>
          </p:cNvSpPr>
          <p:nvPr/>
        </p:nvSpPr>
        <p:spPr bwMode="auto">
          <a:xfrm>
            <a:off x="304800" y="381000"/>
            <a:ext cx="4953000" cy="571500"/>
          </a:xfrm>
          <a:prstGeom prst="rect">
            <a:avLst/>
          </a:prstGeom>
        </p:spPr>
        <p:txBody>
          <a:bodyPr wrap="none" fromWordArt="1">
            <a:prstTxWarp prst="textPlain">
              <a:avLst>
                <a:gd name="adj" fmla="val 50000"/>
              </a:avLst>
            </a:prstTxWarp>
          </a:bodyPr>
          <a:lstStyle/>
          <a:p>
            <a:pPr algn="ctr"/>
            <a:r>
              <a:rPr lang="en-US" sz="3600" kern="10">
                <a:ln w="57150">
                  <a:solidFill>
                    <a:srgbClr val="003300"/>
                  </a:solidFill>
                  <a:round/>
                  <a:headEnd/>
                  <a:tailEnd/>
                </a:ln>
                <a:solidFill>
                  <a:schemeClr val="bg1"/>
                </a:solidFill>
                <a:effectLst>
                  <a:outerShdw dist="35921" dir="2700000" algn="ctr" rotWithShape="0">
                    <a:srgbClr val="C0C0C0">
                      <a:alpha val="80000"/>
                    </a:srgbClr>
                  </a:outerShdw>
                </a:effectLst>
                <a:latin typeface="Impact"/>
              </a:rPr>
              <a:t>Lanjutan ...</a:t>
            </a:r>
          </a:p>
        </p:txBody>
      </p:sp>
      <p:graphicFrame>
        <p:nvGraphicFramePr>
          <p:cNvPr id="1036345" name="Group 57"/>
          <p:cNvGraphicFramePr>
            <a:graphicFrameLocks noGrp="1"/>
          </p:cNvGraphicFramePr>
          <p:nvPr/>
        </p:nvGraphicFramePr>
        <p:xfrm>
          <a:off x="244475" y="1277938"/>
          <a:ext cx="8651875" cy="5029200"/>
        </p:xfrm>
        <a:graphic>
          <a:graphicData uri="http://schemas.openxmlformats.org/drawingml/2006/table">
            <a:tbl>
              <a:tblPr/>
              <a:tblGrid>
                <a:gridCol w="687388"/>
                <a:gridCol w="2984500"/>
                <a:gridCol w="4979987"/>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No</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Lama</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Baru</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rgbClr val="FFFF00"/>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4</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Materi kurang mendalam dan cenderung hafalan</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Materi diperkaya d</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gn</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kebutuhan </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pesdik</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u</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tk</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ber</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p</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ikir kritis </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&amp;</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anali</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tis sesuai d</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gn</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standar internasi</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onal</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5</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Diajarkan oleh guru berbeda (</a:t>
                      </a:r>
                      <a:r>
                        <a:rPr kumimoji="0" lang="id-ID" sz="2400" b="1" i="1" u="none" strike="noStrike" cap="none" normalizeH="0" baseline="0" smtClean="0">
                          <a:ln>
                            <a:noFill/>
                          </a:ln>
                          <a:solidFill>
                            <a:srgbClr val="009900"/>
                          </a:solidFill>
                          <a:effectLst>
                            <a:outerShdw blurRad="38100" dist="38100" dir="2700000" algn="tl">
                              <a:srgbClr val="C0C0C0"/>
                            </a:outerShdw>
                          </a:effectLst>
                          <a:latin typeface="Arial" charset="0"/>
                        </a:rPr>
                        <a:t>team teaching</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dengan sertifikasi berdasarkan mata kajian</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Diajarkan oleh satu orang guru yg memberikan wawasan terpa</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du antar mata kajian t</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sb shg</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pe-serta didik</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dpt memahami pen</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tingnya keterpaduan antar mata kajian t</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sb</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s</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blm</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mendalaminya s</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cr</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 terpisah </a:t>
                      </a:r>
                      <a:r>
                        <a:rPr kumimoji="0" lang="en-US" sz="2400" b="1" i="0" u="none" strike="noStrike" cap="none" normalizeH="0" baseline="0" smtClean="0">
                          <a:ln>
                            <a:noFill/>
                          </a:ln>
                          <a:solidFill>
                            <a:srgbClr val="009900"/>
                          </a:solidFill>
                          <a:effectLst>
                            <a:outerShdw blurRad="38100" dist="38100" dir="2700000" algn="tl">
                              <a:srgbClr val="C0C0C0"/>
                            </a:outerShdw>
                          </a:effectLst>
                          <a:latin typeface="Arial" charset="0"/>
                        </a:rPr>
                        <a:t>&amp; </a:t>
                      </a:r>
                      <a:r>
                        <a:rPr kumimoji="0" lang="id-ID" sz="2400" b="1" i="0" u="none" strike="noStrike" cap="none" normalizeH="0" baseline="0" smtClean="0">
                          <a:ln>
                            <a:noFill/>
                          </a:ln>
                          <a:solidFill>
                            <a:srgbClr val="009900"/>
                          </a:solidFill>
                          <a:effectLst>
                            <a:outerShdw blurRad="38100" dist="38100" dir="2700000" algn="tl">
                              <a:srgbClr val="C0C0C0"/>
                            </a:outerShdw>
                          </a:effectLst>
                          <a:latin typeface="Arial" charset="0"/>
                        </a:rPr>
                        <a:t>lebih mendalam pada jenjang selanjutnya</a:t>
                      </a:r>
                    </a:p>
                  </a:txBody>
                  <a:tcPr marL="99060" marR="99060" horzOverflow="overflow">
                    <a:lnL w="38100" cap="flat" cmpd="sng" algn="ctr">
                      <a:solidFill>
                        <a:srgbClr val="009900"/>
                      </a:solidFill>
                      <a:prstDash val="solid"/>
                      <a:round/>
                      <a:headEnd type="none" w="med" len="med"/>
                      <a:tailEnd type="none" w="med" len="med"/>
                    </a:lnL>
                    <a:lnR w="38100" cap="flat" cmpd="sng" algn="ctr">
                      <a:solidFill>
                        <a:srgbClr val="009900"/>
                      </a:solidFill>
                      <a:prstDash val="solid"/>
                      <a:round/>
                      <a:headEnd type="none" w="med" len="med"/>
                      <a:tailEnd type="none" w="med" len="med"/>
                    </a:lnR>
                    <a:lnT w="38100" cap="flat" cmpd="sng" algn="ctr">
                      <a:solidFill>
                        <a:srgbClr val="009900"/>
                      </a:solidFill>
                      <a:prstDash val="solid"/>
                      <a:round/>
                      <a:headEnd type="none" w="med" len="med"/>
                      <a:tailEnd type="none" w="med" len="med"/>
                    </a:lnT>
                    <a:lnB w="38100" cap="flat" cmpd="sng" algn="ctr">
                      <a:solidFill>
                        <a:srgbClr val="009900"/>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1036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1036345"/>
                                        </p:tgtEl>
                                        <p:attrNameLst>
                                          <p:attrName>style.visibility</p:attrName>
                                        </p:attrNameLst>
                                      </p:cBhvr>
                                      <p:to>
                                        <p:strVal val="visible"/>
                                      </p:to>
                                    </p:set>
                                    <p:animEffect transition="in" filter="wheel(4)">
                                      <p:cBhvr>
                                        <p:cTn id="11" dur="500"/>
                                        <p:tgtEl>
                                          <p:spTgt spid="1036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6291"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6988"/>
            <a:ext cx="9144000" cy="647701"/>
          </a:xfrm>
          <a:solidFill>
            <a:schemeClr val="hlink"/>
          </a:solidFill>
        </p:spPr>
        <p:txBody>
          <a:bodyPr/>
          <a:lstStyle/>
          <a:p>
            <a:r>
              <a:rPr lang="id-ID" sz="3600" b="1">
                <a:solidFill>
                  <a:schemeClr val="bg1"/>
                </a:solidFill>
                <a:effectLst>
                  <a:outerShdw blurRad="38100" dist="38100" dir="2700000" algn="tl">
                    <a:srgbClr val="000000"/>
                  </a:outerShdw>
                </a:effectLst>
              </a:rPr>
              <a:t>Matematika</a:t>
            </a:r>
          </a:p>
        </p:txBody>
      </p:sp>
      <p:graphicFrame>
        <p:nvGraphicFramePr>
          <p:cNvPr id="1055789" name="Group 45"/>
          <p:cNvGraphicFramePr>
            <a:graphicFrameLocks noGrp="1"/>
          </p:cNvGraphicFramePr>
          <p:nvPr>
            <p:ph idx="4294967295"/>
          </p:nvPr>
        </p:nvGraphicFramePr>
        <p:xfrm>
          <a:off x="187325" y="692150"/>
          <a:ext cx="8804275" cy="5852160"/>
        </p:xfrm>
        <a:graphic>
          <a:graphicData uri="http://schemas.openxmlformats.org/drawingml/2006/table">
            <a:tbl>
              <a:tblPr/>
              <a:tblGrid>
                <a:gridCol w="696913"/>
                <a:gridCol w="2952750"/>
                <a:gridCol w="515461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No</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Lama</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outerShdw blurRad="38100" dist="38100" dir="2700000" algn="tl">
                              <a:srgbClr val="000000"/>
                            </a:outerShdw>
                          </a:effectLst>
                          <a:latin typeface="Arial" charset="0"/>
                        </a:rPr>
                        <a:t>Kurikulum Baru</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1</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Langsung masuk ke materi abstrak</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Mulai d</a:t>
                      </a:r>
                      <a:r>
                        <a:rPr kumimoji="0" lang="en-US" sz="2400" b="1" i="0" u="none" strike="noStrike" cap="none" normalizeH="0" baseline="0" smtClean="0">
                          <a:ln>
                            <a:noFill/>
                          </a:ln>
                          <a:solidFill>
                            <a:srgbClr val="6600CC"/>
                          </a:solidFill>
                          <a:effectLst/>
                          <a:latin typeface="Arial" charset="0"/>
                        </a:rPr>
                        <a:t>r</a:t>
                      </a:r>
                      <a:r>
                        <a:rPr kumimoji="0" lang="id-ID" sz="2400" b="1" i="0" u="none" strike="noStrike" cap="none" normalizeH="0" baseline="0" smtClean="0">
                          <a:ln>
                            <a:noFill/>
                          </a:ln>
                          <a:solidFill>
                            <a:srgbClr val="6600CC"/>
                          </a:solidFill>
                          <a:effectLst/>
                          <a:latin typeface="Arial" charset="0"/>
                        </a:rPr>
                        <a:t> pengamatan perm</a:t>
                      </a:r>
                      <a:r>
                        <a:rPr kumimoji="0" lang="en-US" sz="2400" b="1" i="0" u="none" strike="noStrike" cap="none" normalizeH="0" baseline="0" smtClean="0">
                          <a:ln>
                            <a:noFill/>
                          </a:ln>
                          <a:solidFill>
                            <a:srgbClr val="6600CC"/>
                          </a:solidFill>
                          <a:effectLst/>
                          <a:latin typeface="Arial" charset="0"/>
                        </a:rPr>
                        <a:t>slh</a:t>
                      </a:r>
                      <a:r>
                        <a:rPr kumimoji="0" lang="id-ID" sz="2400" b="1" i="0" u="none" strike="noStrike" cap="none" normalizeH="0" baseline="0" smtClean="0">
                          <a:ln>
                            <a:noFill/>
                          </a:ln>
                          <a:solidFill>
                            <a:srgbClr val="6600CC"/>
                          </a:solidFill>
                          <a:effectLst/>
                          <a:latin typeface="Arial" charset="0"/>
                        </a:rPr>
                        <a:t>an konkret, k</a:t>
                      </a:r>
                      <a:r>
                        <a:rPr kumimoji="0" lang="en-US" sz="2400" b="1" i="0" u="none" strike="noStrike" cap="none" normalizeH="0" baseline="0" smtClean="0">
                          <a:ln>
                            <a:noFill/>
                          </a:ln>
                          <a:solidFill>
                            <a:srgbClr val="6600CC"/>
                          </a:solidFill>
                          <a:effectLst/>
                          <a:latin typeface="Arial" charset="0"/>
                        </a:rPr>
                        <a:t>md</a:t>
                      </a:r>
                      <a:r>
                        <a:rPr kumimoji="0" lang="id-ID" sz="2400" b="1" i="0" u="none" strike="noStrike" cap="none" normalizeH="0" baseline="0" smtClean="0">
                          <a:ln>
                            <a:noFill/>
                          </a:ln>
                          <a:solidFill>
                            <a:srgbClr val="6600CC"/>
                          </a:solidFill>
                          <a:effectLst/>
                          <a:latin typeface="Arial" charset="0"/>
                        </a:rPr>
                        <a:t> ke semi kon</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kret, </a:t>
                      </a:r>
                      <a:r>
                        <a:rPr kumimoji="0" lang="en-US" sz="2400" b="1" i="0" u="none" strike="noStrike" cap="none" normalizeH="0" baseline="0" smtClean="0">
                          <a:ln>
                            <a:noFill/>
                          </a:ln>
                          <a:solidFill>
                            <a:srgbClr val="6600CC"/>
                          </a:solidFill>
                          <a:effectLst/>
                          <a:latin typeface="Arial" charset="0"/>
                        </a:rPr>
                        <a:t>&amp;</a:t>
                      </a:r>
                      <a:r>
                        <a:rPr kumimoji="0" lang="id-ID" sz="2400" b="1" i="0" u="none" strike="noStrike" cap="none" normalizeH="0" baseline="0" smtClean="0">
                          <a:ln>
                            <a:noFill/>
                          </a:ln>
                          <a:solidFill>
                            <a:srgbClr val="6600CC"/>
                          </a:solidFill>
                          <a:effectLst/>
                          <a:latin typeface="Arial" charset="0"/>
                        </a:rPr>
                        <a:t> akhirnya abstraksi perm</a:t>
                      </a:r>
                      <a:r>
                        <a:rPr kumimoji="0" lang="en-US" sz="2400" b="1" i="0" u="none" strike="noStrike" cap="none" normalizeH="0" baseline="0" smtClean="0">
                          <a:ln>
                            <a:noFill/>
                          </a:ln>
                          <a:solidFill>
                            <a:srgbClr val="6600CC"/>
                          </a:solidFill>
                          <a:effectLst/>
                          <a:latin typeface="Arial" charset="0"/>
                        </a:rPr>
                        <a:t>slh</a:t>
                      </a:r>
                      <a:r>
                        <a:rPr kumimoji="0" lang="id-ID" sz="2400" b="1" i="0" u="none" strike="noStrike" cap="none" normalizeH="0" baseline="0" smtClean="0">
                          <a:ln>
                            <a:noFill/>
                          </a:ln>
                          <a:solidFill>
                            <a:srgbClr val="6600CC"/>
                          </a:solidFill>
                          <a:effectLst/>
                          <a:latin typeface="Arial" charset="0"/>
                        </a:rPr>
                        <a:t>an</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2</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Banyak rumus yg h</a:t>
                      </a:r>
                      <a:r>
                        <a:rPr kumimoji="0" lang="en-US" sz="2400" b="1" i="0" u="none" strike="noStrike" cap="none" normalizeH="0" baseline="0" smtClean="0">
                          <a:ln>
                            <a:noFill/>
                          </a:ln>
                          <a:solidFill>
                            <a:srgbClr val="6600CC"/>
                          </a:solidFill>
                          <a:effectLst/>
                          <a:latin typeface="Arial" charset="0"/>
                        </a:rPr>
                        <a:t>r</a:t>
                      </a:r>
                      <a:r>
                        <a:rPr kumimoji="0" lang="id-ID" sz="2400" b="1" i="0" u="none" strike="noStrike" cap="none" normalizeH="0" baseline="0" smtClean="0">
                          <a:ln>
                            <a:noFill/>
                          </a:ln>
                          <a:solidFill>
                            <a:srgbClr val="6600CC"/>
                          </a:solidFill>
                          <a:effectLst/>
                          <a:latin typeface="Arial" charset="0"/>
                        </a:rPr>
                        <a:t>s dihafal untuk menyelesaikan permasalahan (hanya bisa menggunakan)</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Rumus diturunkan oleh siswa dan permasalahan yg diajukan harus dpt dikerjakan siswa hanya d</a:t>
                      </a:r>
                      <a:r>
                        <a:rPr kumimoji="0" lang="en-US" sz="2400" b="1" i="0" u="none" strike="noStrike" cap="none" normalizeH="0" baseline="0" smtClean="0">
                          <a:ln>
                            <a:noFill/>
                          </a:ln>
                          <a:solidFill>
                            <a:srgbClr val="6600CC"/>
                          </a:solidFill>
                          <a:effectLst/>
                          <a:latin typeface="Arial" charset="0"/>
                        </a:rPr>
                        <a:t>gn</a:t>
                      </a:r>
                      <a:r>
                        <a:rPr kumimoji="0" lang="id-ID" sz="2400" b="1" i="0" u="none" strike="noStrike" cap="none" normalizeH="0" baseline="0" smtClean="0">
                          <a:ln>
                            <a:noFill/>
                          </a:ln>
                          <a:solidFill>
                            <a:srgbClr val="6600CC"/>
                          </a:solidFill>
                          <a:effectLst/>
                          <a:latin typeface="Arial" charset="0"/>
                        </a:rPr>
                        <a:t> rumus-rumus </a:t>
                      </a:r>
                      <a:r>
                        <a:rPr kumimoji="0" lang="en-US" sz="2400" b="1" i="0" u="none" strike="noStrike" cap="none" normalizeH="0" baseline="0" smtClean="0">
                          <a:ln>
                            <a:noFill/>
                          </a:ln>
                          <a:solidFill>
                            <a:srgbClr val="6600CC"/>
                          </a:solidFill>
                          <a:effectLst/>
                          <a:latin typeface="Arial" charset="0"/>
                        </a:rPr>
                        <a:t>&amp;</a:t>
                      </a:r>
                      <a:r>
                        <a:rPr kumimoji="0" lang="id-ID" sz="2400" b="1" i="0" u="none" strike="noStrike" cap="none" normalizeH="0" baseline="0" smtClean="0">
                          <a:ln>
                            <a:noFill/>
                          </a:ln>
                          <a:solidFill>
                            <a:srgbClr val="6600CC"/>
                          </a:solidFill>
                          <a:effectLst/>
                          <a:latin typeface="Arial" charset="0"/>
                        </a:rPr>
                        <a:t> pengertian dasar (t</a:t>
                      </a:r>
                      <a:r>
                        <a:rPr kumimoji="0" lang="en-US" sz="2400" b="1" i="0" u="none" strike="noStrike" cap="none" normalizeH="0" baseline="0" smtClean="0">
                          <a:ln>
                            <a:noFill/>
                          </a:ln>
                          <a:solidFill>
                            <a:srgbClr val="6600CC"/>
                          </a:solidFill>
                          <a:effectLst/>
                          <a:latin typeface="Arial" charset="0"/>
                        </a:rPr>
                        <a:t>dk</a:t>
                      </a:r>
                      <a:r>
                        <a:rPr kumimoji="0" lang="id-ID" sz="2400" b="1" i="0" u="none" strike="noStrike" cap="none" normalizeH="0" baseline="0" smtClean="0">
                          <a:ln>
                            <a:noFill/>
                          </a:ln>
                          <a:solidFill>
                            <a:srgbClr val="6600CC"/>
                          </a:solidFill>
                          <a:effectLst/>
                          <a:latin typeface="Arial" charset="0"/>
                        </a:rPr>
                        <a:t> hanya b</a:t>
                      </a:r>
                      <a:r>
                        <a:rPr kumimoji="0" lang="en-US" sz="2400" b="1" i="0" u="none" strike="noStrike" cap="none" normalizeH="0" baseline="0" smtClean="0">
                          <a:ln>
                            <a:noFill/>
                          </a:ln>
                          <a:solidFill>
                            <a:srgbClr val="6600CC"/>
                          </a:solidFill>
                          <a:effectLst/>
                          <a:latin typeface="Arial" charset="0"/>
                        </a:rPr>
                        <a:t>s</a:t>
                      </a:r>
                      <a:r>
                        <a:rPr kumimoji="0" lang="id-ID" sz="2400" b="1" i="0" u="none" strike="noStrike" cap="none" normalizeH="0" baseline="0" smtClean="0">
                          <a:ln>
                            <a:noFill/>
                          </a:ln>
                          <a:solidFill>
                            <a:srgbClr val="6600CC"/>
                          </a:solidFill>
                          <a:effectLst/>
                          <a:latin typeface="Arial" charset="0"/>
                        </a:rPr>
                        <a:t> m</a:t>
                      </a:r>
                      <a:r>
                        <a:rPr kumimoji="0" lang="en-US" sz="2400" b="1" i="0" u="none" strike="noStrike" cap="none" normalizeH="0" baseline="0" smtClean="0">
                          <a:ln>
                            <a:noFill/>
                          </a:ln>
                          <a:solidFill>
                            <a:srgbClr val="6600CC"/>
                          </a:solidFill>
                          <a:effectLst/>
                          <a:latin typeface="Arial" charset="0"/>
                        </a:rPr>
                        <a:t>e</a:t>
                      </a:r>
                      <a:r>
                        <a:rPr kumimoji="0" lang="id-ID" sz="2400" b="1" i="0" u="none" strike="noStrike" cap="none" normalizeH="0" baseline="0" smtClean="0">
                          <a:ln>
                            <a:noFill/>
                          </a:ln>
                          <a:solidFill>
                            <a:srgbClr val="6600CC"/>
                          </a:solidFill>
                          <a:effectLst/>
                          <a:latin typeface="Arial" charset="0"/>
                        </a:rPr>
                        <a:t>nggunakan t</a:t>
                      </a:r>
                      <a:r>
                        <a:rPr kumimoji="0" lang="en-US" sz="2400" b="1" i="0" u="none" strike="noStrike" cap="none" normalizeH="0" baseline="0" smtClean="0">
                          <a:ln>
                            <a:noFill/>
                          </a:ln>
                          <a:solidFill>
                            <a:srgbClr val="6600CC"/>
                          </a:solidFill>
                          <a:effectLst/>
                          <a:latin typeface="Arial" charset="0"/>
                        </a:rPr>
                        <a:t>p</a:t>
                      </a:r>
                      <a:r>
                        <a:rPr kumimoji="0" lang="id-ID" sz="2400" b="1" i="0" u="none" strike="noStrike" cap="none" normalizeH="0" baseline="0" smtClean="0">
                          <a:ln>
                            <a:noFill/>
                          </a:ln>
                          <a:solidFill>
                            <a:srgbClr val="6600CC"/>
                          </a:solidFill>
                          <a:effectLst/>
                          <a:latin typeface="Arial" charset="0"/>
                        </a:rPr>
                        <a:t> juga memahami asal-usulnya)</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3</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Permasalahan matematika selalu diasosiasikan dengan </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direduksi menjadi</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 angka  </a:t>
                      </a: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Perimbangan antara matematika dengan angka dan tanpa angka </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gambar, grafik, pola, dsb</a:t>
                      </a:r>
                      <a:r>
                        <a:rPr kumimoji="0" lang="en-US" sz="2400" b="1" i="0" u="none" strike="noStrike" cap="none" normalizeH="0" baseline="0" smtClean="0">
                          <a:ln>
                            <a:noFill/>
                          </a:ln>
                          <a:solidFill>
                            <a:srgbClr val="6600CC"/>
                          </a:solidFill>
                          <a:effectLst/>
                          <a:latin typeface="Arial" charset="0"/>
                        </a:rPr>
                        <a:t>)</a:t>
                      </a:r>
                      <a:endParaRPr kumimoji="0" lang="id-ID" sz="2400" b="1" i="0" u="none" strike="noStrike" cap="none" normalizeH="0" baseline="0" smtClean="0">
                        <a:ln>
                          <a:noFill/>
                        </a:ln>
                        <a:solidFill>
                          <a:srgbClr val="6600CC"/>
                        </a:solidFill>
                        <a:effectLst/>
                        <a:latin typeface="Arial" charset="0"/>
                      </a:endParaRPr>
                    </a:p>
                  </a:txBody>
                  <a:tcPr marL="99060" marR="99060" horzOverflow="overflow">
                    <a:lnL w="38100" cap="flat" cmpd="sng" algn="ctr">
                      <a:solidFill>
                        <a:schemeClr val="hlink"/>
                      </a:solidFill>
                      <a:prstDash val="solid"/>
                      <a:round/>
                      <a:headEnd type="none" w="med" len="med"/>
                      <a:tailEnd type="none" w="med" len="med"/>
                    </a:lnL>
                    <a:lnR w="38100" cap="flat" cmpd="sng" algn="ctr">
                      <a:solidFill>
                        <a:schemeClr val="hlink"/>
                      </a:solidFill>
                      <a:prstDash val="solid"/>
                      <a:round/>
                      <a:headEnd type="none" w="med" len="med"/>
                      <a:tailEnd type="none" w="med" len="med"/>
                    </a:lnR>
                    <a:lnT w="38100" cap="flat" cmpd="sng" algn="ctr">
                      <a:solidFill>
                        <a:schemeClr val="hlink"/>
                      </a:solidFill>
                      <a:prstDash val="solid"/>
                      <a:round/>
                      <a:headEnd type="none" w="med" len="med"/>
                      <a:tailEnd type="none" w="med" len="med"/>
                    </a:lnT>
                    <a:lnB w="38100" cap="flat" cmpd="sng" algn="ctr">
                      <a:solidFill>
                        <a:schemeClr val="hlink"/>
                      </a:solidFill>
                      <a:prstDash val="solid"/>
                      <a:round/>
                      <a:headEnd type="none" w="med" len="med"/>
                      <a:tailEnd type="none" w="med" len="med"/>
                    </a:lnB>
                    <a:lnTlToBr>
                      <a:noFill/>
                    </a:lnTlToBr>
                    <a:lnBlToTr>
                      <a:noFill/>
                    </a:lnBlToTr>
                    <a:solidFill>
                      <a:srgbClr val="D0D8E8"/>
                    </a:solidFill>
                  </a:tcPr>
                </a:tc>
              </a:tr>
            </a:tbl>
          </a:graphicData>
        </a:graphic>
      </p:graphicFrame>
      <p:sp>
        <p:nvSpPr>
          <p:cNvPr id="5" name="Slide Number Placeholder 2"/>
          <p:cNvSpPr txBox="1"/>
          <p:nvPr/>
        </p:nvSpPr>
        <p:spPr>
          <a:xfrm>
            <a:off x="8534400" y="6492875"/>
            <a:ext cx="609600" cy="365125"/>
          </a:xfrm>
          <a:prstGeom prst="rect">
            <a:avLst/>
          </a:prstGeom>
          <a:solidFill>
            <a:srgbClr val="800000"/>
          </a:solidFill>
          <a:ln>
            <a:noFill/>
          </a:ln>
        </p:spPr>
        <p:txBody>
          <a:bodyPr anchor="ctr"/>
          <a:lstStyle/>
          <a:p>
            <a:pPr algn="r" fontAlgn="auto">
              <a:spcBef>
                <a:spcPts val="0"/>
              </a:spcBef>
              <a:spcAft>
                <a:spcPts val="0"/>
              </a:spcAft>
              <a:defRPr/>
            </a:pPr>
            <a:fld id="{7A9131DF-A492-47A7-8D08-828CAD258850}" type="slidenum">
              <a:rPr lang="en-US" sz="1600" b="1">
                <a:solidFill>
                  <a:schemeClr val="bg1"/>
                </a:solidFill>
                <a:effectLst>
                  <a:outerShdw blurRad="38100" dist="38100" dir="2700000" algn="tl">
                    <a:srgbClr val="000000"/>
                  </a:outerShdw>
                </a:effectLst>
                <a:latin typeface="+mn-lt"/>
              </a:rPr>
              <a:pPr algn="r" fontAlgn="auto">
                <a:spcBef>
                  <a:spcPts val="0"/>
                </a:spcBef>
                <a:spcAft>
                  <a:spcPts val="0"/>
                </a:spcAft>
                <a:defRPr/>
              </a:pPr>
              <a:t>26</a:t>
            </a:fld>
            <a:endParaRPr lang="id-ID" sz="1100" b="1" dirty="0">
              <a:solidFill>
                <a:schemeClr val="bg1"/>
              </a:solidFill>
              <a:effectLst>
                <a:outerShdw blurRad="38100" dist="38100" dir="2700000" algn="tl">
                  <a:srgbClr val="000000"/>
                </a:outerShdw>
              </a:effectLst>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1055789"/>
                                        </p:tgtEl>
                                        <p:attrNameLst>
                                          <p:attrName>style.visibility</p:attrName>
                                        </p:attrNameLst>
                                      </p:cBhvr>
                                      <p:to>
                                        <p:strVal val="visible"/>
                                      </p:to>
                                    </p:set>
                                    <p:animEffect transition="in" filter="wheel(4)">
                                      <p:cBhvr>
                                        <p:cTn id="11" dur="500"/>
                                        <p:tgtEl>
                                          <p:spTgt spid="1055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4025" name="WordArt 9"/>
          <p:cNvSpPr>
            <a:spLocks noChangeArrowheads="1" noChangeShapeType="1" noTextEdit="1"/>
          </p:cNvSpPr>
          <p:nvPr/>
        </p:nvSpPr>
        <p:spPr bwMode="auto">
          <a:xfrm>
            <a:off x="171450" y="476250"/>
            <a:ext cx="3810000" cy="571500"/>
          </a:xfrm>
          <a:prstGeom prst="rect">
            <a:avLst/>
          </a:prstGeom>
        </p:spPr>
        <p:txBody>
          <a:bodyPr wrap="none" fromWordArt="1">
            <a:prstTxWarp prst="textPlain">
              <a:avLst>
                <a:gd name="adj" fmla="val 50000"/>
              </a:avLst>
            </a:prstTxWarp>
          </a:bodyPr>
          <a:lstStyle/>
          <a:p>
            <a:pPr algn="ctr"/>
            <a:r>
              <a:rPr lang="en-US" sz="3600" kern="10">
                <a:ln w="38100">
                  <a:solidFill>
                    <a:schemeClr val="bg1"/>
                  </a:solidFill>
                  <a:round/>
                  <a:headEnd/>
                  <a:tailEnd/>
                </a:ln>
                <a:solidFill>
                  <a:srgbClr val="FF0066"/>
                </a:solidFill>
                <a:effectLst>
                  <a:outerShdw dist="35921" dir="2700000" algn="ctr" rotWithShape="0">
                    <a:srgbClr val="C0C0C0">
                      <a:alpha val="80000"/>
                    </a:srgbClr>
                  </a:outerShdw>
                </a:effectLst>
                <a:latin typeface="Impact"/>
              </a:rPr>
              <a:t>Lanjutan ...</a:t>
            </a:r>
          </a:p>
        </p:txBody>
      </p:sp>
      <p:graphicFrame>
        <p:nvGraphicFramePr>
          <p:cNvPr id="854104" name="Group 88"/>
          <p:cNvGraphicFramePr>
            <a:graphicFrameLocks noGrp="1"/>
          </p:cNvGraphicFramePr>
          <p:nvPr>
            <p:ph/>
          </p:nvPr>
        </p:nvGraphicFramePr>
        <p:xfrm>
          <a:off x="171450" y="1341438"/>
          <a:ext cx="8890000" cy="5212080"/>
        </p:xfrm>
        <a:graphic>
          <a:graphicData uri="http://schemas.openxmlformats.org/drawingml/2006/table">
            <a:tbl>
              <a:tblPr/>
              <a:tblGrid>
                <a:gridCol w="625475"/>
                <a:gridCol w="3567113"/>
                <a:gridCol w="469741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No</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Kurikulum Lama</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0066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chemeClr val="bg1"/>
                          </a:solidFill>
                          <a:effectLst>
                            <a:outerShdw blurRad="38100" dist="38100" dir="2700000" algn="tl">
                              <a:srgbClr val="000000"/>
                            </a:outerShdw>
                          </a:effectLst>
                          <a:latin typeface="Arial" charset="0"/>
                        </a:rPr>
                        <a:t>Kurikulum Baru</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0066FF"/>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4</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T</a:t>
                      </a:r>
                      <a:r>
                        <a:rPr kumimoji="0" lang="en-US" sz="2400" b="1" i="0" u="none" strike="noStrike" cap="none" normalizeH="0" baseline="0" smtClean="0">
                          <a:ln>
                            <a:noFill/>
                          </a:ln>
                          <a:solidFill>
                            <a:srgbClr val="6600CC"/>
                          </a:solidFill>
                          <a:effectLst/>
                          <a:latin typeface="Arial" charset="0"/>
                        </a:rPr>
                        <a:t>dk</a:t>
                      </a:r>
                      <a:r>
                        <a:rPr kumimoji="0" lang="id-ID" sz="2400" b="1" i="0" u="none" strike="noStrike" cap="none" normalizeH="0" baseline="0" smtClean="0">
                          <a:ln>
                            <a:noFill/>
                          </a:ln>
                          <a:solidFill>
                            <a:srgbClr val="6600CC"/>
                          </a:solidFill>
                          <a:effectLst/>
                          <a:latin typeface="Arial" charset="0"/>
                        </a:rPr>
                        <a:t> membiasakan siswa u</a:t>
                      </a:r>
                      <a:r>
                        <a:rPr kumimoji="0" lang="en-US" sz="2400" b="1" i="0" u="none" strike="noStrike" cap="none" normalizeH="0" baseline="0" smtClean="0">
                          <a:ln>
                            <a:noFill/>
                          </a:ln>
                          <a:solidFill>
                            <a:srgbClr val="6600CC"/>
                          </a:solidFill>
                          <a:effectLst/>
                          <a:latin typeface="Arial" charset="0"/>
                        </a:rPr>
                        <a:t>tk</a:t>
                      </a:r>
                      <a:r>
                        <a:rPr kumimoji="0" lang="id-ID" sz="2400" b="1" i="0" u="none" strike="noStrike" cap="none" normalizeH="0" baseline="0" smtClean="0">
                          <a:ln>
                            <a:noFill/>
                          </a:ln>
                          <a:solidFill>
                            <a:srgbClr val="6600CC"/>
                          </a:solidFill>
                          <a:effectLst/>
                          <a:latin typeface="Arial" charset="0"/>
                        </a:rPr>
                        <a:t> ber</a:t>
                      </a:r>
                      <a:r>
                        <a:rPr kumimoji="0" lang="en-US" sz="2400" b="1" i="0" u="none" strike="noStrike" cap="none" normalizeH="0" baseline="0" smtClean="0">
                          <a:ln>
                            <a:noFill/>
                          </a:ln>
                          <a:solidFill>
                            <a:srgbClr val="6600CC"/>
                          </a:solidFill>
                          <a:effectLst/>
                          <a:latin typeface="Arial" charset="0"/>
                        </a:rPr>
                        <a:t>p</a:t>
                      </a:r>
                      <a:r>
                        <a:rPr kumimoji="0" lang="id-ID" sz="2400" b="1" i="0" u="none" strike="noStrike" cap="none" normalizeH="0" baseline="0" smtClean="0">
                          <a:ln>
                            <a:noFill/>
                          </a:ln>
                          <a:solidFill>
                            <a:srgbClr val="6600CC"/>
                          </a:solidFill>
                          <a:effectLst/>
                          <a:latin typeface="Arial" charset="0"/>
                        </a:rPr>
                        <a:t>ikir kritis </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h</a:t>
                      </a:r>
                      <a:r>
                        <a:rPr kumimoji="0" lang="en-US" sz="2400" b="1" i="0" u="none" strike="noStrike" cap="none" normalizeH="0" baseline="0" smtClean="0">
                          <a:ln>
                            <a:noFill/>
                          </a:ln>
                          <a:solidFill>
                            <a:srgbClr val="6600CC"/>
                          </a:solidFill>
                          <a:effectLst/>
                          <a:latin typeface="Arial" charset="0"/>
                        </a:rPr>
                        <a:t>ny</a:t>
                      </a:r>
                      <a:r>
                        <a:rPr kumimoji="0" lang="id-ID" sz="2400" b="1" i="0" u="none" strike="noStrike" cap="none" normalizeH="0" baseline="0" smtClean="0">
                          <a:ln>
                            <a:noFill/>
                          </a:ln>
                          <a:solidFill>
                            <a:srgbClr val="6600CC"/>
                          </a:solidFill>
                          <a:effectLst/>
                          <a:latin typeface="Arial" charset="0"/>
                        </a:rPr>
                        <a:t> mekanistis</a:t>
                      </a:r>
                      <a:r>
                        <a:rPr kumimoji="0" lang="en-US" sz="2400" b="1" i="0" u="none" strike="noStrike" cap="none" normalizeH="0" baseline="0" smtClean="0">
                          <a:ln>
                            <a:noFill/>
                          </a:ln>
                          <a:solidFill>
                            <a:srgbClr val="6600CC"/>
                          </a:solidFill>
                          <a:effectLst/>
                          <a:latin typeface="Arial" charset="0"/>
                        </a:rPr>
                        <a:t>)</a:t>
                      </a:r>
                      <a:endParaRPr kumimoji="0" lang="id-ID" sz="2400" b="1" i="0" u="none" strike="noStrike" cap="none" normalizeH="0" baseline="0" smtClean="0">
                        <a:ln>
                          <a:noFill/>
                        </a:ln>
                        <a:solidFill>
                          <a:srgbClr val="6600CC"/>
                        </a:solidFill>
                        <a:effectLst/>
                        <a:latin typeface="Arial" charset="0"/>
                      </a:endParaRP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Dirancang  supaya siswa h</a:t>
                      </a:r>
                      <a:r>
                        <a:rPr kumimoji="0" lang="en-US" sz="2400" b="1" i="0" u="none" strike="noStrike" cap="none" normalizeH="0" baseline="0" smtClean="0">
                          <a:ln>
                            <a:noFill/>
                          </a:ln>
                          <a:solidFill>
                            <a:srgbClr val="6600CC"/>
                          </a:solidFill>
                          <a:effectLst/>
                          <a:latin typeface="Arial" charset="0"/>
                        </a:rPr>
                        <a:t>rs</a:t>
                      </a:r>
                      <a:r>
                        <a:rPr kumimoji="0" lang="id-ID" sz="2400" b="1" i="0" u="none" strike="noStrike" cap="none" normalizeH="0" baseline="0" smtClean="0">
                          <a:ln>
                            <a:noFill/>
                          </a:ln>
                          <a:solidFill>
                            <a:srgbClr val="6600CC"/>
                          </a:solidFill>
                          <a:effectLst/>
                          <a:latin typeface="Arial" charset="0"/>
                        </a:rPr>
                        <a:t> ber</a:t>
                      </a:r>
                      <a:r>
                        <a:rPr kumimoji="0" lang="en-US" sz="2400" b="1" i="0" u="none" strike="noStrike" cap="none" normalizeH="0" baseline="0" smtClean="0">
                          <a:ln>
                            <a:noFill/>
                          </a:ln>
                          <a:solidFill>
                            <a:srgbClr val="6600CC"/>
                          </a:solidFill>
                          <a:effectLst/>
                          <a:latin typeface="Arial" charset="0"/>
                        </a:rPr>
                        <a:t>p</a:t>
                      </a:r>
                      <a:r>
                        <a:rPr kumimoji="0" lang="id-ID" sz="2400" b="1" i="0" u="none" strike="noStrike" cap="none" normalizeH="0" baseline="0" smtClean="0">
                          <a:ln>
                            <a:noFill/>
                          </a:ln>
                          <a:solidFill>
                            <a:srgbClr val="6600CC"/>
                          </a:solidFill>
                          <a:effectLst/>
                          <a:latin typeface="Arial" charset="0"/>
                        </a:rPr>
                        <a:t>ikir kritis u</a:t>
                      </a:r>
                      <a:r>
                        <a:rPr kumimoji="0" lang="en-US" sz="2400" b="1" i="0" u="none" strike="noStrike" cap="none" normalizeH="0" baseline="0" smtClean="0">
                          <a:ln>
                            <a:noFill/>
                          </a:ln>
                          <a:solidFill>
                            <a:srgbClr val="6600CC"/>
                          </a:solidFill>
                          <a:effectLst/>
                          <a:latin typeface="Arial" charset="0"/>
                        </a:rPr>
                        <a:t>tk</a:t>
                      </a:r>
                      <a:r>
                        <a:rPr kumimoji="0" lang="id-ID" sz="2400" b="1" i="0" u="none" strike="noStrike" cap="none" normalizeH="0" baseline="0" smtClean="0">
                          <a:ln>
                            <a:noFill/>
                          </a:ln>
                          <a:solidFill>
                            <a:srgbClr val="6600CC"/>
                          </a:solidFill>
                          <a:effectLst/>
                          <a:latin typeface="Arial" charset="0"/>
                        </a:rPr>
                        <a:t> menyelesai</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kan permasalahan yg diajukan</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5</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Metode penyelesaian m</a:t>
                      </a:r>
                      <a:r>
                        <a:rPr kumimoji="0" lang="en-US" sz="2400" b="1" i="0" u="none" strike="noStrike" cap="none" normalizeH="0" baseline="0" smtClean="0">
                          <a:ln>
                            <a:noFill/>
                          </a:ln>
                          <a:solidFill>
                            <a:srgbClr val="6600CC"/>
                          </a:solidFill>
                          <a:effectLst/>
                          <a:latin typeface="Arial" charset="0"/>
                        </a:rPr>
                        <a:t>slh</a:t>
                      </a:r>
                      <a:r>
                        <a:rPr kumimoji="0" lang="id-ID" sz="2400" b="1" i="0" u="none" strike="noStrike" cap="none" normalizeH="0" baseline="0" smtClean="0">
                          <a:ln>
                            <a:noFill/>
                          </a:ln>
                          <a:solidFill>
                            <a:srgbClr val="6600CC"/>
                          </a:solidFill>
                          <a:effectLst/>
                          <a:latin typeface="Arial" charset="0"/>
                        </a:rPr>
                        <a:t> yg t</a:t>
                      </a:r>
                      <a:r>
                        <a:rPr kumimoji="0" lang="en-US" sz="2400" b="1" i="0" u="none" strike="noStrike" cap="none" normalizeH="0" baseline="0" smtClean="0">
                          <a:ln>
                            <a:noFill/>
                          </a:ln>
                          <a:solidFill>
                            <a:srgbClr val="6600CC"/>
                          </a:solidFill>
                          <a:effectLst/>
                          <a:latin typeface="Arial" charset="0"/>
                        </a:rPr>
                        <a:t>dk</a:t>
                      </a:r>
                      <a:r>
                        <a:rPr kumimoji="0" lang="id-ID" sz="2400" b="1" i="0" u="none" strike="noStrike" cap="none" normalizeH="0" baseline="0" smtClean="0">
                          <a:ln>
                            <a:noFill/>
                          </a:ln>
                          <a:solidFill>
                            <a:srgbClr val="6600CC"/>
                          </a:solidFill>
                          <a:effectLst/>
                          <a:latin typeface="Arial" charset="0"/>
                        </a:rPr>
                        <a:t> terstruktur</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Membiasakan siswa ber</a:t>
                      </a:r>
                      <a:r>
                        <a:rPr kumimoji="0" lang="en-US" sz="2400" b="1" i="0" u="none" strike="noStrike" cap="none" normalizeH="0" baseline="0" smtClean="0">
                          <a:ln>
                            <a:noFill/>
                          </a:ln>
                          <a:solidFill>
                            <a:srgbClr val="6600CC"/>
                          </a:solidFill>
                          <a:effectLst/>
                          <a:latin typeface="Arial" charset="0"/>
                        </a:rPr>
                        <a:t>p</a:t>
                      </a:r>
                      <a:r>
                        <a:rPr kumimoji="0" lang="id-ID" sz="2400" b="1" i="0" u="none" strike="noStrike" cap="none" normalizeH="0" baseline="0" smtClean="0">
                          <a:ln>
                            <a:noFill/>
                          </a:ln>
                          <a:solidFill>
                            <a:srgbClr val="6600CC"/>
                          </a:solidFill>
                          <a:effectLst/>
                          <a:latin typeface="Arial" charset="0"/>
                        </a:rPr>
                        <a:t>ikir algoritmis</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6</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Data dan statistik dikenalkan di kelas IX saja</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Memperluas materi mencakup peluang, pengolahan data, dan statistik sejak kelas VII serta materi lain sesuai dengan standar internasional</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E9EDF4"/>
                    </a:solidFill>
                  </a:tcPr>
                </a:tc>
              </a:tr>
              <a:tr h="3619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7</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Matematika adalah eksak</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1" i="0" u="none" strike="noStrike" cap="none" normalizeH="0" baseline="0" smtClean="0">
                          <a:ln>
                            <a:noFill/>
                          </a:ln>
                          <a:solidFill>
                            <a:srgbClr val="6600CC"/>
                          </a:solidFill>
                          <a:effectLst/>
                          <a:latin typeface="Arial" charset="0"/>
                        </a:rPr>
                        <a:t>Mengenalkan konsep pende</a:t>
                      </a:r>
                      <a:r>
                        <a:rPr kumimoji="0" lang="en-US" sz="2400" b="1" i="0" u="none" strike="noStrike" cap="none" normalizeH="0" baseline="0" smtClean="0">
                          <a:ln>
                            <a:noFill/>
                          </a:ln>
                          <a:solidFill>
                            <a:srgbClr val="6600CC"/>
                          </a:solidFill>
                          <a:effectLst/>
                          <a:latin typeface="Arial" charset="0"/>
                        </a:rPr>
                        <a:t>-</a:t>
                      </a:r>
                      <a:r>
                        <a:rPr kumimoji="0" lang="id-ID" sz="2400" b="1" i="0" u="none" strike="noStrike" cap="none" normalizeH="0" baseline="0" smtClean="0">
                          <a:ln>
                            <a:noFill/>
                          </a:ln>
                          <a:solidFill>
                            <a:srgbClr val="6600CC"/>
                          </a:solidFill>
                          <a:effectLst/>
                          <a:latin typeface="Arial" charset="0"/>
                        </a:rPr>
                        <a:t>katan dan perkiraan</a:t>
                      </a:r>
                    </a:p>
                  </a:txBody>
                  <a:tcPr marL="99060" marR="99060" horzOverflow="overflow">
                    <a:lnL w="38100" cap="flat" cmpd="sng" algn="ctr">
                      <a:solidFill>
                        <a:srgbClr val="FF0066"/>
                      </a:solidFill>
                      <a:prstDash val="solid"/>
                      <a:round/>
                      <a:headEnd type="none" w="med" len="med"/>
                      <a:tailEnd type="none" w="med" len="med"/>
                    </a:lnL>
                    <a:lnR w="38100" cap="flat" cmpd="sng" algn="ctr">
                      <a:solidFill>
                        <a:srgbClr val="FF0066"/>
                      </a:solidFill>
                      <a:prstDash val="solid"/>
                      <a:round/>
                      <a:headEnd type="none" w="med" len="med"/>
                      <a:tailEnd type="none" w="med" len="med"/>
                    </a:lnR>
                    <a:lnT w="38100" cap="flat" cmpd="sng" algn="ctr">
                      <a:solidFill>
                        <a:srgbClr val="FF0066"/>
                      </a:solidFill>
                      <a:prstDash val="solid"/>
                      <a:round/>
                      <a:headEnd type="none" w="med" len="med"/>
                      <a:tailEnd type="none" w="med" len="med"/>
                    </a:lnT>
                    <a:lnB w="38100" cap="flat" cmpd="sng" algn="ctr">
                      <a:solidFill>
                        <a:srgbClr val="FF0066"/>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0" fill="hold" grpId="0" nodeType="clickEffect">
                                  <p:stCondLst>
                                    <p:cond delay="0"/>
                                  </p:stCondLst>
                                  <p:childTnLst>
                                    <p:set>
                                      <p:cBhvr>
                                        <p:cTn id="6" dur="1" fill="hold">
                                          <p:stCondLst>
                                            <p:cond delay="499"/>
                                          </p:stCondLst>
                                        </p:cTn>
                                        <p:tgtEl>
                                          <p:spTgt spid="8540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nodeType="clickEffect">
                                  <p:stCondLst>
                                    <p:cond delay="0"/>
                                  </p:stCondLst>
                                  <p:childTnLst>
                                    <p:set>
                                      <p:cBhvr>
                                        <p:cTn id="10" dur="1" fill="hold">
                                          <p:stCondLst>
                                            <p:cond delay="0"/>
                                          </p:stCondLst>
                                        </p:cTn>
                                        <p:tgtEl>
                                          <p:spTgt spid="854104"/>
                                        </p:tgtEl>
                                        <p:attrNameLst>
                                          <p:attrName>style.visibility</p:attrName>
                                        </p:attrNameLst>
                                      </p:cBhvr>
                                      <p:to>
                                        <p:strVal val="visible"/>
                                      </p:to>
                                    </p:set>
                                    <p:animEffect transition="in" filter="wheel(4)">
                                      <p:cBhvr>
                                        <p:cTn id="11" dur="500"/>
                                        <p:tgtEl>
                                          <p:spTgt spid="85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402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900113" y="333375"/>
            <a:ext cx="6840537" cy="965200"/>
          </a:xfrm>
        </p:spPr>
        <p:txBody>
          <a:bodyPr>
            <a:normAutofit fontScale="90000"/>
          </a:bodyPr>
          <a:lstStyle/>
          <a:p>
            <a:r>
              <a:rPr lang="en-US" sz="4000" b="0" dirty="0" err="1">
                <a:solidFill>
                  <a:srgbClr val="FF9900"/>
                </a:solidFill>
              </a:rPr>
              <a:t>Pengertian</a:t>
            </a:r>
            <a:r>
              <a:rPr lang="en-US" sz="4000" b="0" dirty="0">
                <a:solidFill>
                  <a:srgbClr val="FF9900"/>
                </a:solidFill>
              </a:rPr>
              <a:t> </a:t>
            </a:r>
            <a:r>
              <a:rPr lang="en-US" sz="4000" b="0" dirty="0" err="1">
                <a:solidFill>
                  <a:srgbClr val="FF9900"/>
                </a:solidFill>
              </a:rPr>
              <a:t>Perencanaan</a:t>
            </a:r>
            <a:r>
              <a:rPr lang="en-US" sz="4000" b="0" dirty="0">
                <a:solidFill>
                  <a:srgbClr val="FF9900"/>
                </a:solidFill>
              </a:rPr>
              <a:t> </a:t>
            </a:r>
            <a:br>
              <a:rPr lang="en-US" sz="4000" b="0" dirty="0">
                <a:solidFill>
                  <a:srgbClr val="FF9900"/>
                </a:solidFill>
              </a:rPr>
            </a:br>
            <a:endParaRPr lang="id-ID" sz="4000" b="0" dirty="0">
              <a:solidFill>
                <a:srgbClr val="FF9900"/>
              </a:solidFill>
            </a:endParaRPr>
          </a:p>
        </p:txBody>
      </p:sp>
      <p:sp>
        <p:nvSpPr>
          <p:cNvPr id="19459" name="Rectangle 3"/>
          <p:cNvSpPr>
            <a:spLocks noGrp="1" noChangeArrowheads="1"/>
          </p:cNvSpPr>
          <p:nvPr>
            <p:ph type="body" idx="1"/>
          </p:nvPr>
        </p:nvSpPr>
        <p:spPr>
          <a:xfrm>
            <a:off x="395288" y="2133600"/>
            <a:ext cx="8424862" cy="3743325"/>
          </a:xfrm>
        </p:spPr>
        <p:txBody>
          <a:bodyPr/>
          <a:lstStyle/>
          <a:p>
            <a:pPr>
              <a:buFontTx/>
              <a:buNone/>
            </a:pPr>
            <a:r>
              <a:rPr lang="en-US"/>
              <a:t>	Perencanaan pembelajaran adalah proses penyusunan satuan acara pembelajaran atau rencana program pembelajaran atau proses penyusunan/penyempurnaan materi pembelajaran untuk masing-masing kegiatan pembelajaran selama satu semester.  </a:t>
            </a:r>
            <a:endParaRPr lang="id-ID"/>
          </a:p>
        </p:txBody>
      </p:sp>
      <p:sp>
        <p:nvSpPr>
          <p:cNvPr id="4" name="Frame 3"/>
          <p:cNvSpPr/>
          <p:nvPr/>
        </p:nvSpPr>
        <p:spPr>
          <a:xfrm>
            <a:off x="685800" y="152400"/>
            <a:ext cx="7239000" cy="9906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Frame 4"/>
          <p:cNvSpPr/>
          <p:nvPr/>
        </p:nvSpPr>
        <p:spPr>
          <a:xfrm>
            <a:off x="0" y="1447800"/>
            <a:ext cx="9144000" cy="44958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379413"/>
            <a:ext cx="3671887" cy="719137"/>
          </a:xfrm>
        </p:spPr>
        <p:txBody>
          <a:bodyPr/>
          <a:lstStyle/>
          <a:p>
            <a:r>
              <a:rPr lang="en-US" sz="4000" b="0" dirty="0" err="1">
                <a:solidFill>
                  <a:srgbClr val="FF9900"/>
                </a:solidFill>
              </a:rPr>
              <a:t>Lanjutan</a:t>
            </a:r>
            <a:endParaRPr lang="id-ID" sz="4000" b="0" dirty="0">
              <a:solidFill>
                <a:srgbClr val="FF9900"/>
              </a:solidFill>
            </a:endParaRPr>
          </a:p>
        </p:txBody>
      </p:sp>
      <p:sp>
        <p:nvSpPr>
          <p:cNvPr id="27651" name="Rectangle 3"/>
          <p:cNvSpPr>
            <a:spLocks noGrp="1" noChangeArrowheads="1"/>
          </p:cNvSpPr>
          <p:nvPr>
            <p:ph type="body" idx="1"/>
          </p:nvPr>
        </p:nvSpPr>
        <p:spPr>
          <a:xfrm>
            <a:off x="250825" y="1125538"/>
            <a:ext cx="8713788" cy="4751387"/>
          </a:xfrm>
        </p:spPr>
        <p:txBody>
          <a:bodyPr/>
          <a:lstStyle/>
          <a:p>
            <a:pPr>
              <a:lnSpc>
                <a:spcPct val="80000"/>
              </a:lnSpc>
              <a:buFontTx/>
              <a:buNone/>
            </a:pPr>
            <a:r>
              <a:rPr lang="en-US" sz="2800" dirty="0"/>
              <a:t>	</a:t>
            </a:r>
            <a:r>
              <a:rPr lang="en-US" dirty="0" err="1">
                <a:solidFill>
                  <a:schemeClr val="tx1">
                    <a:lumMod val="65000"/>
                    <a:lumOff val="35000"/>
                  </a:schemeClr>
                </a:solidFill>
              </a:rPr>
              <a:t>Perencanaan</a:t>
            </a:r>
            <a:r>
              <a:rPr lang="en-US" dirty="0">
                <a:solidFill>
                  <a:schemeClr val="tx1">
                    <a:lumMod val="65000"/>
                    <a:lumOff val="35000"/>
                  </a:schemeClr>
                </a:solidFill>
              </a:rPr>
              <a:t> </a:t>
            </a:r>
            <a:r>
              <a:rPr lang="en-US" dirty="0" err="1">
                <a:solidFill>
                  <a:schemeClr val="tx1">
                    <a:lumMod val="65000"/>
                    <a:lumOff val="35000"/>
                  </a:schemeClr>
                </a:solidFill>
              </a:rPr>
              <a:t>pembelajaran</a:t>
            </a:r>
            <a:r>
              <a:rPr lang="en-US" dirty="0">
                <a:solidFill>
                  <a:schemeClr val="tx1">
                    <a:lumMod val="65000"/>
                    <a:lumOff val="35000"/>
                  </a:schemeClr>
                </a:solidFill>
              </a:rPr>
              <a:t> </a:t>
            </a:r>
            <a:r>
              <a:rPr lang="en-US" dirty="0" err="1">
                <a:solidFill>
                  <a:schemeClr val="tx1">
                    <a:lumMod val="65000"/>
                    <a:lumOff val="35000"/>
                  </a:schemeClr>
                </a:solidFill>
              </a:rPr>
              <a:t>dilakukan</a:t>
            </a:r>
            <a:r>
              <a:rPr lang="en-US" dirty="0">
                <a:solidFill>
                  <a:schemeClr val="tx1">
                    <a:lumMod val="65000"/>
                    <a:lumOff val="35000"/>
                  </a:schemeClr>
                </a:solidFill>
              </a:rPr>
              <a:t> </a:t>
            </a:r>
            <a:r>
              <a:rPr lang="en-US" dirty="0" err="1">
                <a:solidFill>
                  <a:schemeClr val="tx1">
                    <a:lumMod val="65000"/>
                    <a:lumOff val="35000"/>
                  </a:schemeClr>
                </a:solidFill>
              </a:rPr>
              <a:t>untuk</a:t>
            </a:r>
            <a:r>
              <a:rPr lang="en-US" dirty="0">
                <a:solidFill>
                  <a:schemeClr val="tx1">
                    <a:lumMod val="65000"/>
                    <a:lumOff val="35000"/>
                  </a:schemeClr>
                </a:solidFill>
              </a:rPr>
              <a:t> </a:t>
            </a:r>
            <a:r>
              <a:rPr lang="en-US" dirty="0" err="1">
                <a:solidFill>
                  <a:schemeClr val="tx1">
                    <a:lumMod val="65000"/>
                    <a:lumOff val="35000"/>
                  </a:schemeClr>
                </a:solidFill>
              </a:rPr>
              <a:t>tiap</a:t>
            </a:r>
            <a:r>
              <a:rPr lang="en-US" dirty="0">
                <a:solidFill>
                  <a:schemeClr val="tx1">
                    <a:lumMod val="65000"/>
                    <a:lumOff val="35000"/>
                  </a:schemeClr>
                </a:solidFill>
              </a:rPr>
              <a:t> </a:t>
            </a:r>
            <a:r>
              <a:rPr lang="en-US" dirty="0" err="1">
                <a:solidFill>
                  <a:schemeClr val="tx1">
                    <a:lumMod val="65000"/>
                    <a:lumOff val="35000"/>
                  </a:schemeClr>
                </a:solidFill>
              </a:rPr>
              <a:t>kegiatan</a:t>
            </a:r>
            <a:r>
              <a:rPr lang="en-US" dirty="0">
                <a:solidFill>
                  <a:schemeClr val="tx1">
                    <a:lumMod val="65000"/>
                    <a:lumOff val="35000"/>
                  </a:schemeClr>
                </a:solidFill>
              </a:rPr>
              <a:t> </a:t>
            </a:r>
            <a:r>
              <a:rPr lang="en-US" dirty="0" err="1">
                <a:solidFill>
                  <a:schemeClr val="tx1">
                    <a:lumMod val="65000"/>
                    <a:lumOff val="35000"/>
                  </a:schemeClr>
                </a:solidFill>
              </a:rPr>
              <a:t>pembelajaran</a:t>
            </a:r>
            <a:r>
              <a:rPr lang="en-US" dirty="0">
                <a:solidFill>
                  <a:schemeClr val="tx1">
                    <a:lumMod val="65000"/>
                    <a:lumOff val="35000"/>
                  </a:schemeClr>
                </a:solidFill>
              </a:rPr>
              <a:t> yang </a:t>
            </a:r>
            <a:r>
              <a:rPr lang="en-US" dirty="0" err="1">
                <a:solidFill>
                  <a:schemeClr val="tx1">
                    <a:lumMod val="65000"/>
                    <a:lumOff val="35000"/>
                  </a:schemeClr>
                </a:solidFill>
              </a:rPr>
              <a:t>terbagi</a:t>
            </a:r>
            <a:r>
              <a:rPr lang="en-US" dirty="0">
                <a:solidFill>
                  <a:schemeClr val="tx1">
                    <a:lumMod val="65000"/>
                    <a:lumOff val="35000"/>
                  </a:schemeClr>
                </a:solidFill>
              </a:rPr>
              <a:t> </a:t>
            </a:r>
            <a:r>
              <a:rPr lang="en-US" dirty="0" err="1">
                <a:solidFill>
                  <a:schemeClr val="tx1">
                    <a:lumMod val="65000"/>
                    <a:lumOff val="35000"/>
                  </a:schemeClr>
                </a:solidFill>
              </a:rPr>
              <a:t>atas</a:t>
            </a:r>
            <a:r>
              <a:rPr lang="en-US" dirty="0">
                <a:solidFill>
                  <a:schemeClr val="tx1">
                    <a:lumMod val="65000"/>
                    <a:lumOff val="35000"/>
                  </a:schemeClr>
                </a:solidFill>
              </a:rPr>
              <a:t> </a:t>
            </a:r>
            <a:r>
              <a:rPr lang="en-US" dirty="0" err="1">
                <a:solidFill>
                  <a:schemeClr val="tx1">
                    <a:lumMod val="65000"/>
                    <a:lumOff val="35000"/>
                  </a:schemeClr>
                </a:solidFill>
              </a:rPr>
              <a:t>beberapa</a:t>
            </a:r>
            <a:r>
              <a:rPr lang="en-US" dirty="0">
                <a:solidFill>
                  <a:schemeClr val="tx1">
                    <a:lumMod val="65000"/>
                    <a:lumOff val="35000"/>
                  </a:schemeClr>
                </a:solidFill>
              </a:rPr>
              <a:t> </a:t>
            </a:r>
            <a:r>
              <a:rPr lang="en-US" dirty="0" err="1">
                <a:solidFill>
                  <a:schemeClr val="tx1">
                    <a:lumMod val="65000"/>
                    <a:lumOff val="35000"/>
                  </a:schemeClr>
                </a:solidFill>
              </a:rPr>
              <a:t>satuan</a:t>
            </a:r>
            <a:r>
              <a:rPr lang="en-US" dirty="0">
                <a:solidFill>
                  <a:schemeClr val="tx1">
                    <a:lumMod val="65000"/>
                    <a:lumOff val="35000"/>
                  </a:schemeClr>
                </a:solidFill>
              </a:rPr>
              <a:t> </a:t>
            </a:r>
            <a:r>
              <a:rPr lang="en-US" dirty="0" err="1">
                <a:solidFill>
                  <a:schemeClr val="tx1">
                    <a:lumMod val="65000"/>
                    <a:lumOff val="35000"/>
                  </a:schemeClr>
                </a:solidFill>
              </a:rPr>
              <a:t>kegiatan</a:t>
            </a:r>
            <a:r>
              <a:rPr lang="en-US" dirty="0">
                <a:solidFill>
                  <a:schemeClr val="tx1">
                    <a:lumMod val="65000"/>
                    <a:lumOff val="35000"/>
                  </a:schemeClr>
                </a:solidFill>
              </a:rPr>
              <a:t> </a:t>
            </a:r>
            <a:r>
              <a:rPr lang="en-US" dirty="0" err="1">
                <a:solidFill>
                  <a:schemeClr val="tx1">
                    <a:lumMod val="65000"/>
                    <a:lumOff val="35000"/>
                  </a:schemeClr>
                </a:solidFill>
              </a:rPr>
              <a:t>sesuai</a:t>
            </a:r>
            <a:r>
              <a:rPr lang="en-US" dirty="0">
                <a:solidFill>
                  <a:schemeClr val="tx1">
                    <a:lumMod val="65000"/>
                    <a:lumOff val="35000"/>
                  </a:schemeClr>
                </a:solidFill>
              </a:rPr>
              <a:t> </a:t>
            </a:r>
            <a:r>
              <a:rPr lang="en-US" dirty="0" err="1">
                <a:solidFill>
                  <a:schemeClr val="tx1">
                    <a:lumMod val="65000"/>
                    <a:lumOff val="35000"/>
                  </a:schemeClr>
                </a:solidFill>
              </a:rPr>
              <a:t>dengan</a:t>
            </a:r>
            <a:r>
              <a:rPr lang="en-US" dirty="0">
                <a:solidFill>
                  <a:schemeClr val="tx1">
                    <a:lumMod val="65000"/>
                    <a:lumOff val="35000"/>
                  </a:schemeClr>
                </a:solidFill>
              </a:rPr>
              <a:t> </a:t>
            </a:r>
            <a:r>
              <a:rPr lang="en-US" dirty="0" err="1">
                <a:solidFill>
                  <a:schemeClr val="tx1">
                    <a:lumMod val="65000"/>
                    <a:lumOff val="35000"/>
                  </a:schemeClr>
                </a:solidFill>
              </a:rPr>
              <a:t>kurikulum</a:t>
            </a:r>
            <a:r>
              <a:rPr lang="en-US" dirty="0">
                <a:solidFill>
                  <a:schemeClr val="tx1">
                    <a:lumMod val="65000"/>
                    <a:lumOff val="35000"/>
                  </a:schemeClr>
                </a:solidFill>
              </a:rPr>
              <a:t>, </a:t>
            </a:r>
            <a:r>
              <a:rPr lang="en-US" dirty="0" err="1">
                <a:solidFill>
                  <a:schemeClr val="tx1">
                    <a:lumMod val="65000"/>
                    <a:lumOff val="35000"/>
                  </a:schemeClr>
                </a:solidFill>
              </a:rPr>
              <a:t>peta</a:t>
            </a:r>
            <a:r>
              <a:rPr lang="en-US" dirty="0">
                <a:solidFill>
                  <a:schemeClr val="tx1">
                    <a:lumMod val="65000"/>
                    <a:lumOff val="35000"/>
                  </a:schemeClr>
                </a:solidFill>
              </a:rPr>
              <a:t> </a:t>
            </a:r>
            <a:r>
              <a:rPr lang="en-US" dirty="0" err="1">
                <a:solidFill>
                  <a:schemeClr val="tx1">
                    <a:lumMod val="65000"/>
                    <a:lumOff val="35000"/>
                  </a:schemeClr>
                </a:solidFill>
              </a:rPr>
              <a:t>kurikulum</a:t>
            </a:r>
            <a:r>
              <a:rPr lang="en-US" dirty="0">
                <a:solidFill>
                  <a:schemeClr val="tx1">
                    <a:lumMod val="65000"/>
                    <a:lumOff val="35000"/>
                  </a:schemeClr>
                </a:solidFill>
              </a:rPr>
              <a:t> </a:t>
            </a:r>
            <a:r>
              <a:rPr lang="en-US" dirty="0" err="1">
                <a:solidFill>
                  <a:schemeClr val="tx1">
                    <a:lumMod val="65000"/>
                    <a:lumOff val="35000"/>
                  </a:schemeClr>
                </a:solidFill>
              </a:rPr>
              <a:t>dan</a:t>
            </a:r>
            <a:r>
              <a:rPr lang="en-US" dirty="0">
                <a:solidFill>
                  <a:schemeClr val="tx1">
                    <a:lumMod val="65000"/>
                    <a:lumOff val="35000"/>
                  </a:schemeClr>
                </a:solidFill>
              </a:rPr>
              <a:t> </a:t>
            </a:r>
            <a:r>
              <a:rPr lang="en-US" dirty="0" err="1">
                <a:solidFill>
                  <a:schemeClr val="tx1">
                    <a:lumMod val="65000"/>
                    <a:lumOff val="35000"/>
                  </a:schemeClr>
                </a:solidFill>
              </a:rPr>
              <a:t>silabus</a:t>
            </a:r>
            <a:r>
              <a:rPr lang="en-US" dirty="0">
                <a:solidFill>
                  <a:schemeClr val="tx1">
                    <a:lumMod val="65000"/>
                    <a:lumOff val="35000"/>
                  </a:schemeClr>
                </a:solidFill>
              </a:rPr>
              <a:t>.</a:t>
            </a:r>
          </a:p>
          <a:p>
            <a:pPr>
              <a:lnSpc>
                <a:spcPct val="80000"/>
              </a:lnSpc>
              <a:buFontTx/>
              <a:buNone/>
            </a:pPr>
            <a:r>
              <a:rPr lang="en-US" dirty="0">
                <a:solidFill>
                  <a:schemeClr val="tx1">
                    <a:lumMod val="65000"/>
                    <a:lumOff val="35000"/>
                  </a:schemeClr>
                </a:solidFill>
              </a:rPr>
              <a:t>	</a:t>
            </a:r>
            <a:r>
              <a:rPr lang="en-US" b="1" i="1" dirty="0">
                <a:solidFill>
                  <a:schemeClr val="tx1">
                    <a:lumMod val="65000"/>
                    <a:lumOff val="35000"/>
                  </a:schemeClr>
                </a:solidFill>
              </a:rPr>
              <a:t>Gagne</a:t>
            </a:r>
            <a:r>
              <a:rPr lang="en-US" dirty="0">
                <a:solidFill>
                  <a:schemeClr val="tx1">
                    <a:lumMod val="65000"/>
                    <a:lumOff val="35000"/>
                  </a:schemeClr>
                </a:solidFill>
              </a:rPr>
              <a:t> </a:t>
            </a:r>
            <a:r>
              <a:rPr lang="en-US" dirty="0" err="1">
                <a:solidFill>
                  <a:schemeClr val="tx1">
                    <a:lumMod val="65000"/>
                    <a:lumOff val="35000"/>
                  </a:schemeClr>
                </a:solidFill>
              </a:rPr>
              <a:t>mengatakan</a:t>
            </a:r>
            <a:r>
              <a:rPr lang="en-US" dirty="0">
                <a:solidFill>
                  <a:schemeClr val="tx1">
                    <a:lumMod val="65000"/>
                    <a:lumOff val="35000"/>
                  </a:schemeClr>
                </a:solidFill>
              </a:rPr>
              <a:t> </a:t>
            </a:r>
            <a:r>
              <a:rPr lang="en-US" dirty="0" err="1">
                <a:solidFill>
                  <a:schemeClr val="tx1">
                    <a:lumMod val="65000"/>
                    <a:lumOff val="35000"/>
                  </a:schemeClr>
                </a:solidFill>
              </a:rPr>
              <a:t>bahwa</a:t>
            </a:r>
            <a:r>
              <a:rPr lang="en-US" dirty="0">
                <a:solidFill>
                  <a:schemeClr val="tx1">
                    <a:lumMod val="65000"/>
                    <a:lumOff val="35000"/>
                  </a:schemeClr>
                </a:solidFill>
              </a:rPr>
              <a:t> </a:t>
            </a:r>
            <a:r>
              <a:rPr lang="en-US" dirty="0" err="1">
                <a:solidFill>
                  <a:schemeClr val="tx1">
                    <a:lumMod val="65000"/>
                    <a:lumOff val="35000"/>
                  </a:schemeClr>
                </a:solidFill>
              </a:rPr>
              <a:t>sistem</a:t>
            </a:r>
            <a:r>
              <a:rPr lang="en-US" dirty="0">
                <a:solidFill>
                  <a:schemeClr val="tx1">
                    <a:lumMod val="65000"/>
                    <a:lumOff val="35000"/>
                  </a:schemeClr>
                </a:solidFill>
              </a:rPr>
              <a:t> </a:t>
            </a:r>
            <a:r>
              <a:rPr lang="en-US" dirty="0" err="1">
                <a:solidFill>
                  <a:schemeClr val="tx1">
                    <a:lumMod val="65000"/>
                    <a:lumOff val="35000"/>
                  </a:schemeClr>
                </a:solidFill>
              </a:rPr>
              <a:t>instruksional</a:t>
            </a:r>
            <a:r>
              <a:rPr lang="en-US" dirty="0">
                <a:solidFill>
                  <a:schemeClr val="tx1">
                    <a:lumMod val="65000"/>
                    <a:lumOff val="35000"/>
                  </a:schemeClr>
                </a:solidFill>
              </a:rPr>
              <a:t> </a:t>
            </a:r>
            <a:r>
              <a:rPr lang="en-US" dirty="0" err="1">
                <a:solidFill>
                  <a:schemeClr val="tx1">
                    <a:lumMod val="65000"/>
                    <a:lumOff val="35000"/>
                  </a:schemeClr>
                </a:solidFill>
              </a:rPr>
              <a:t>adalah</a:t>
            </a:r>
            <a:r>
              <a:rPr lang="en-US" dirty="0">
                <a:solidFill>
                  <a:schemeClr val="tx1">
                    <a:lumMod val="65000"/>
                    <a:lumOff val="35000"/>
                  </a:schemeClr>
                </a:solidFill>
              </a:rPr>
              <a:t> </a:t>
            </a:r>
            <a:r>
              <a:rPr lang="en-US" dirty="0" err="1">
                <a:solidFill>
                  <a:schemeClr val="tx1">
                    <a:lumMod val="65000"/>
                    <a:lumOff val="35000"/>
                  </a:schemeClr>
                </a:solidFill>
              </a:rPr>
              <a:t>suatu</a:t>
            </a:r>
            <a:r>
              <a:rPr lang="en-US" dirty="0">
                <a:solidFill>
                  <a:schemeClr val="tx1">
                    <a:lumMod val="65000"/>
                    <a:lumOff val="35000"/>
                  </a:schemeClr>
                </a:solidFill>
              </a:rPr>
              <a:t> set </a:t>
            </a:r>
            <a:r>
              <a:rPr lang="en-US" dirty="0" err="1">
                <a:solidFill>
                  <a:schemeClr val="tx1">
                    <a:lumMod val="65000"/>
                    <a:lumOff val="35000"/>
                  </a:schemeClr>
                </a:solidFill>
              </a:rPr>
              <a:t>peristiwa</a:t>
            </a:r>
            <a:r>
              <a:rPr lang="en-US" dirty="0">
                <a:solidFill>
                  <a:schemeClr val="tx1">
                    <a:lumMod val="65000"/>
                    <a:lumOff val="35000"/>
                  </a:schemeClr>
                </a:solidFill>
              </a:rPr>
              <a:t> yang </a:t>
            </a:r>
            <a:r>
              <a:rPr lang="en-US" dirty="0" err="1">
                <a:solidFill>
                  <a:schemeClr val="tx1">
                    <a:lumMod val="65000"/>
                    <a:lumOff val="35000"/>
                  </a:schemeClr>
                </a:solidFill>
              </a:rPr>
              <a:t>mempengaruhi</a:t>
            </a:r>
            <a:r>
              <a:rPr lang="en-US" dirty="0">
                <a:solidFill>
                  <a:schemeClr val="tx1">
                    <a:lumMod val="65000"/>
                    <a:lumOff val="35000"/>
                  </a:schemeClr>
                </a:solidFill>
              </a:rPr>
              <a:t> </a:t>
            </a:r>
            <a:r>
              <a:rPr lang="en-US" dirty="0" err="1">
                <a:solidFill>
                  <a:schemeClr val="tx1">
                    <a:lumMod val="65000"/>
                    <a:lumOff val="35000"/>
                  </a:schemeClr>
                </a:solidFill>
              </a:rPr>
              <a:t>peserta</a:t>
            </a:r>
            <a:r>
              <a:rPr lang="en-US" dirty="0">
                <a:solidFill>
                  <a:schemeClr val="tx1">
                    <a:lumMod val="65000"/>
                    <a:lumOff val="35000"/>
                  </a:schemeClr>
                </a:solidFill>
              </a:rPr>
              <a:t> </a:t>
            </a:r>
            <a:r>
              <a:rPr lang="en-US" dirty="0" err="1">
                <a:solidFill>
                  <a:schemeClr val="tx1">
                    <a:lumMod val="65000"/>
                    <a:lumOff val="35000"/>
                  </a:schemeClr>
                </a:solidFill>
              </a:rPr>
              <a:t>didik</a:t>
            </a:r>
            <a:r>
              <a:rPr lang="en-US" dirty="0">
                <a:solidFill>
                  <a:schemeClr val="tx1">
                    <a:lumMod val="65000"/>
                    <a:lumOff val="35000"/>
                  </a:schemeClr>
                </a:solidFill>
              </a:rPr>
              <a:t> </a:t>
            </a:r>
            <a:r>
              <a:rPr lang="en-US" dirty="0" err="1">
                <a:solidFill>
                  <a:schemeClr val="tx1">
                    <a:lumMod val="65000"/>
                    <a:lumOff val="35000"/>
                  </a:schemeClr>
                </a:solidFill>
              </a:rPr>
              <a:t>sehingga</a:t>
            </a:r>
            <a:r>
              <a:rPr lang="en-US" dirty="0">
                <a:solidFill>
                  <a:schemeClr val="tx1">
                    <a:lumMod val="65000"/>
                    <a:lumOff val="35000"/>
                  </a:schemeClr>
                </a:solidFill>
              </a:rPr>
              <a:t> </a:t>
            </a:r>
            <a:r>
              <a:rPr lang="en-US" dirty="0" err="1">
                <a:solidFill>
                  <a:schemeClr val="tx1">
                    <a:lumMod val="65000"/>
                    <a:lumOff val="35000"/>
                  </a:schemeClr>
                </a:solidFill>
              </a:rPr>
              <a:t>terjadi</a:t>
            </a:r>
            <a:r>
              <a:rPr lang="en-US" dirty="0">
                <a:solidFill>
                  <a:schemeClr val="tx1">
                    <a:lumMod val="65000"/>
                    <a:lumOff val="35000"/>
                  </a:schemeClr>
                </a:solidFill>
              </a:rPr>
              <a:t> </a:t>
            </a:r>
            <a:r>
              <a:rPr lang="en-US" dirty="0" err="1">
                <a:solidFill>
                  <a:schemeClr val="tx1">
                    <a:lumMod val="65000"/>
                    <a:lumOff val="35000"/>
                  </a:schemeClr>
                </a:solidFill>
              </a:rPr>
              <a:t>proses</a:t>
            </a:r>
            <a:r>
              <a:rPr lang="en-US" dirty="0">
                <a:solidFill>
                  <a:schemeClr val="tx1">
                    <a:lumMod val="65000"/>
                    <a:lumOff val="35000"/>
                  </a:schemeClr>
                </a:solidFill>
              </a:rPr>
              <a:t> </a:t>
            </a:r>
            <a:r>
              <a:rPr lang="en-US" dirty="0" err="1">
                <a:solidFill>
                  <a:schemeClr val="tx1">
                    <a:lumMod val="65000"/>
                    <a:lumOff val="35000"/>
                  </a:schemeClr>
                </a:solidFill>
              </a:rPr>
              <a:t>pembelajaran</a:t>
            </a:r>
            <a:r>
              <a:rPr lang="en-US" dirty="0">
                <a:solidFill>
                  <a:schemeClr val="tx1">
                    <a:lumMod val="65000"/>
                    <a:lumOff val="35000"/>
                  </a:schemeClr>
                </a:solidFill>
              </a:rPr>
              <a:t>. </a:t>
            </a:r>
            <a:r>
              <a:rPr lang="en-US" dirty="0" err="1">
                <a:solidFill>
                  <a:schemeClr val="tx1">
                    <a:lumMod val="65000"/>
                    <a:lumOff val="35000"/>
                  </a:schemeClr>
                </a:solidFill>
              </a:rPr>
              <a:t>Suatu</a:t>
            </a:r>
            <a:r>
              <a:rPr lang="en-US" dirty="0">
                <a:solidFill>
                  <a:schemeClr val="tx1">
                    <a:lumMod val="65000"/>
                    <a:lumOff val="35000"/>
                  </a:schemeClr>
                </a:solidFill>
              </a:rPr>
              <a:t> set </a:t>
            </a:r>
            <a:r>
              <a:rPr lang="en-US" dirty="0" err="1">
                <a:solidFill>
                  <a:schemeClr val="tx1">
                    <a:lumMod val="65000"/>
                    <a:lumOff val="35000"/>
                  </a:schemeClr>
                </a:solidFill>
              </a:rPr>
              <a:t>peristiwa</a:t>
            </a:r>
            <a:r>
              <a:rPr lang="en-US" dirty="0">
                <a:solidFill>
                  <a:schemeClr val="tx1">
                    <a:lumMod val="65000"/>
                    <a:lumOff val="35000"/>
                  </a:schemeClr>
                </a:solidFill>
              </a:rPr>
              <a:t> </a:t>
            </a:r>
            <a:r>
              <a:rPr lang="en-US" dirty="0" err="1">
                <a:solidFill>
                  <a:schemeClr val="tx1">
                    <a:lumMod val="65000"/>
                    <a:lumOff val="35000"/>
                  </a:schemeClr>
                </a:solidFill>
              </a:rPr>
              <a:t>ini</a:t>
            </a:r>
            <a:r>
              <a:rPr lang="en-US" dirty="0">
                <a:solidFill>
                  <a:schemeClr val="tx1">
                    <a:lumMod val="65000"/>
                    <a:lumOff val="35000"/>
                  </a:schemeClr>
                </a:solidFill>
              </a:rPr>
              <a:t> </a:t>
            </a:r>
            <a:r>
              <a:rPr lang="en-US" dirty="0" err="1">
                <a:solidFill>
                  <a:schemeClr val="tx1">
                    <a:lumMod val="65000"/>
                    <a:lumOff val="35000"/>
                  </a:schemeClr>
                </a:solidFill>
              </a:rPr>
              <a:t>mungkin</a:t>
            </a:r>
            <a:r>
              <a:rPr lang="en-US" dirty="0">
                <a:solidFill>
                  <a:schemeClr val="tx1">
                    <a:lumMod val="65000"/>
                    <a:lumOff val="35000"/>
                  </a:schemeClr>
                </a:solidFill>
              </a:rPr>
              <a:t> </a:t>
            </a:r>
            <a:r>
              <a:rPr lang="en-US" dirty="0" err="1">
                <a:solidFill>
                  <a:schemeClr val="tx1">
                    <a:lumMod val="65000"/>
                    <a:lumOff val="35000"/>
                  </a:schemeClr>
                </a:solidFill>
              </a:rPr>
              <a:t>digerakkan</a:t>
            </a:r>
            <a:r>
              <a:rPr lang="en-US" dirty="0">
                <a:solidFill>
                  <a:schemeClr val="tx1">
                    <a:lumMod val="65000"/>
                    <a:lumOff val="35000"/>
                  </a:schemeClr>
                </a:solidFill>
              </a:rPr>
              <a:t> </a:t>
            </a:r>
            <a:r>
              <a:rPr lang="en-US" dirty="0" err="1">
                <a:solidFill>
                  <a:schemeClr val="tx1">
                    <a:lumMod val="65000"/>
                    <a:lumOff val="35000"/>
                  </a:schemeClr>
                </a:solidFill>
              </a:rPr>
              <a:t>oleh</a:t>
            </a:r>
            <a:r>
              <a:rPr lang="en-US" dirty="0">
                <a:solidFill>
                  <a:schemeClr val="tx1">
                    <a:lumMod val="65000"/>
                    <a:lumOff val="35000"/>
                  </a:schemeClr>
                </a:solidFill>
              </a:rPr>
              <a:t> </a:t>
            </a:r>
            <a:r>
              <a:rPr lang="en-US" dirty="0" err="1">
                <a:solidFill>
                  <a:schemeClr val="tx1">
                    <a:lumMod val="65000"/>
                    <a:lumOff val="35000"/>
                  </a:schemeClr>
                </a:solidFill>
              </a:rPr>
              <a:t>pengajar</a:t>
            </a:r>
            <a:r>
              <a:rPr lang="en-US" dirty="0">
                <a:solidFill>
                  <a:schemeClr val="tx1">
                    <a:lumMod val="65000"/>
                    <a:lumOff val="35000"/>
                  </a:schemeClr>
                </a:solidFill>
              </a:rPr>
              <a:t> </a:t>
            </a:r>
            <a:r>
              <a:rPr lang="en-US" dirty="0" err="1">
                <a:solidFill>
                  <a:schemeClr val="tx1">
                    <a:lumMod val="65000"/>
                    <a:lumOff val="35000"/>
                  </a:schemeClr>
                </a:solidFill>
              </a:rPr>
              <a:t>sehingga</a:t>
            </a:r>
            <a:r>
              <a:rPr lang="en-US" dirty="0">
                <a:solidFill>
                  <a:schemeClr val="tx1">
                    <a:lumMod val="65000"/>
                    <a:lumOff val="35000"/>
                  </a:schemeClr>
                </a:solidFill>
              </a:rPr>
              <a:t> </a:t>
            </a:r>
            <a:r>
              <a:rPr lang="en-US" dirty="0" err="1">
                <a:solidFill>
                  <a:schemeClr val="tx1">
                    <a:lumMod val="65000"/>
                    <a:lumOff val="35000"/>
                  </a:schemeClr>
                </a:solidFill>
              </a:rPr>
              <a:t>disebut</a:t>
            </a:r>
            <a:r>
              <a:rPr lang="en-US" dirty="0">
                <a:solidFill>
                  <a:schemeClr val="tx1">
                    <a:lumMod val="65000"/>
                    <a:lumOff val="35000"/>
                  </a:schemeClr>
                </a:solidFill>
              </a:rPr>
              <a:t> </a:t>
            </a:r>
            <a:r>
              <a:rPr lang="en-US" dirty="0" err="1">
                <a:solidFill>
                  <a:schemeClr val="tx1">
                    <a:lumMod val="65000"/>
                    <a:lumOff val="35000"/>
                  </a:schemeClr>
                </a:solidFill>
              </a:rPr>
              <a:t>pengajaran</a:t>
            </a:r>
            <a:r>
              <a:rPr lang="en-US" dirty="0">
                <a:solidFill>
                  <a:schemeClr val="tx1">
                    <a:lumMod val="65000"/>
                    <a:lumOff val="35000"/>
                  </a:schemeClr>
                </a:solidFill>
              </a:rPr>
              <a:t>, </a:t>
            </a:r>
            <a:r>
              <a:rPr lang="en-US" dirty="0" err="1">
                <a:solidFill>
                  <a:schemeClr val="tx1">
                    <a:lumMod val="65000"/>
                    <a:lumOff val="35000"/>
                  </a:schemeClr>
                </a:solidFill>
              </a:rPr>
              <a:t>mungkin</a:t>
            </a:r>
            <a:r>
              <a:rPr lang="en-US" dirty="0">
                <a:solidFill>
                  <a:schemeClr val="tx1">
                    <a:lumMod val="65000"/>
                    <a:lumOff val="35000"/>
                  </a:schemeClr>
                </a:solidFill>
              </a:rPr>
              <a:t> </a:t>
            </a:r>
            <a:r>
              <a:rPr lang="en-US" dirty="0" err="1">
                <a:solidFill>
                  <a:schemeClr val="tx1">
                    <a:lumMod val="65000"/>
                    <a:lumOff val="35000"/>
                  </a:schemeClr>
                </a:solidFill>
              </a:rPr>
              <a:t>digerakkan</a:t>
            </a:r>
            <a:r>
              <a:rPr lang="en-US" dirty="0">
                <a:solidFill>
                  <a:schemeClr val="tx1">
                    <a:lumMod val="65000"/>
                    <a:lumOff val="35000"/>
                  </a:schemeClr>
                </a:solidFill>
              </a:rPr>
              <a:t> </a:t>
            </a:r>
            <a:r>
              <a:rPr lang="en-US" dirty="0" err="1">
                <a:solidFill>
                  <a:schemeClr val="tx1">
                    <a:lumMod val="65000"/>
                    <a:lumOff val="35000"/>
                  </a:schemeClr>
                </a:solidFill>
              </a:rPr>
              <a:t>oleh</a:t>
            </a:r>
            <a:r>
              <a:rPr lang="en-US" dirty="0">
                <a:solidFill>
                  <a:schemeClr val="tx1">
                    <a:lumMod val="65000"/>
                    <a:lumOff val="35000"/>
                  </a:schemeClr>
                </a:solidFill>
              </a:rPr>
              <a:t> </a:t>
            </a:r>
            <a:r>
              <a:rPr lang="en-US" dirty="0" err="1">
                <a:solidFill>
                  <a:schemeClr val="tx1">
                    <a:lumMod val="65000"/>
                    <a:lumOff val="35000"/>
                  </a:schemeClr>
                </a:solidFill>
              </a:rPr>
              <a:t>siswa</a:t>
            </a:r>
            <a:r>
              <a:rPr lang="en-US" dirty="0">
                <a:solidFill>
                  <a:schemeClr val="tx1">
                    <a:lumMod val="65000"/>
                    <a:lumOff val="35000"/>
                  </a:schemeClr>
                </a:solidFill>
              </a:rPr>
              <a:t> </a:t>
            </a:r>
            <a:r>
              <a:rPr lang="en-US" dirty="0" err="1">
                <a:solidFill>
                  <a:schemeClr val="tx1">
                    <a:lumMod val="65000"/>
                    <a:lumOff val="35000"/>
                  </a:schemeClr>
                </a:solidFill>
              </a:rPr>
              <a:t>sendiri</a:t>
            </a:r>
            <a:r>
              <a:rPr lang="en-US" dirty="0">
                <a:solidFill>
                  <a:schemeClr val="tx1">
                    <a:lumMod val="65000"/>
                    <a:lumOff val="35000"/>
                  </a:schemeClr>
                </a:solidFill>
              </a:rPr>
              <a:t> </a:t>
            </a:r>
            <a:r>
              <a:rPr lang="en-US" dirty="0" err="1">
                <a:solidFill>
                  <a:schemeClr val="tx1">
                    <a:lumMod val="65000"/>
                    <a:lumOff val="35000"/>
                  </a:schemeClr>
                </a:solidFill>
              </a:rPr>
              <a:t>dengan</a:t>
            </a:r>
            <a:r>
              <a:rPr lang="en-US" dirty="0">
                <a:solidFill>
                  <a:schemeClr val="tx1">
                    <a:lumMod val="65000"/>
                    <a:lumOff val="35000"/>
                  </a:schemeClr>
                </a:solidFill>
              </a:rPr>
              <a:t> </a:t>
            </a:r>
            <a:r>
              <a:rPr lang="en-US" dirty="0" err="1">
                <a:solidFill>
                  <a:schemeClr val="tx1">
                    <a:lumMod val="65000"/>
                    <a:lumOff val="35000"/>
                  </a:schemeClr>
                </a:solidFill>
              </a:rPr>
              <a:t>menggunakan</a:t>
            </a:r>
            <a:r>
              <a:rPr lang="en-US" dirty="0">
                <a:solidFill>
                  <a:schemeClr val="tx1">
                    <a:lumMod val="65000"/>
                    <a:lumOff val="35000"/>
                  </a:schemeClr>
                </a:solidFill>
              </a:rPr>
              <a:t> </a:t>
            </a:r>
            <a:r>
              <a:rPr lang="en-US" dirty="0" err="1">
                <a:solidFill>
                  <a:schemeClr val="tx1">
                    <a:lumMod val="65000"/>
                    <a:lumOff val="35000"/>
                  </a:schemeClr>
                </a:solidFill>
              </a:rPr>
              <a:t>buku</a:t>
            </a:r>
            <a:r>
              <a:rPr lang="en-US" dirty="0">
                <a:solidFill>
                  <a:schemeClr val="tx1">
                    <a:lumMod val="65000"/>
                    <a:lumOff val="35000"/>
                  </a:schemeClr>
                </a:solidFill>
              </a:rPr>
              <a:t>, </a:t>
            </a:r>
            <a:r>
              <a:rPr lang="en-US" dirty="0" err="1">
                <a:solidFill>
                  <a:schemeClr val="tx1">
                    <a:lumMod val="65000"/>
                    <a:lumOff val="35000"/>
                  </a:schemeClr>
                </a:solidFill>
              </a:rPr>
              <a:t>gambar</a:t>
            </a:r>
            <a:r>
              <a:rPr lang="en-US" dirty="0">
                <a:solidFill>
                  <a:schemeClr val="tx1">
                    <a:lumMod val="65000"/>
                    <a:lumOff val="35000"/>
                  </a:schemeClr>
                </a:solidFill>
              </a:rPr>
              <a:t> </a:t>
            </a:r>
            <a:r>
              <a:rPr lang="en-US" dirty="0" err="1">
                <a:solidFill>
                  <a:schemeClr val="tx1">
                    <a:lumMod val="65000"/>
                    <a:lumOff val="35000"/>
                  </a:schemeClr>
                </a:solidFill>
              </a:rPr>
              <a:t>atau</a:t>
            </a:r>
            <a:r>
              <a:rPr lang="en-US" dirty="0">
                <a:solidFill>
                  <a:schemeClr val="tx1">
                    <a:lumMod val="65000"/>
                    <a:lumOff val="35000"/>
                  </a:schemeClr>
                </a:solidFill>
              </a:rPr>
              <a:t> media.   </a:t>
            </a:r>
          </a:p>
          <a:p>
            <a:pPr>
              <a:lnSpc>
                <a:spcPct val="80000"/>
              </a:lnSpc>
              <a:buFontTx/>
              <a:buNone/>
            </a:pPr>
            <a:endParaRPr lang="en-US" dirty="0"/>
          </a:p>
          <a:p>
            <a:pPr>
              <a:lnSpc>
                <a:spcPct val="80000"/>
              </a:lnSpc>
            </a:pPr>
            <a:endParaRPr lang="id-ID"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533400" y="304800"/>
            <a:ext cx="8218487" cy="608012"/>
          </a:xfrm>
        </p:spPr>
        <p:txBody>
          <a:bodyPr/>
          <a:lstStyle/>
          <a:p>
            <a:endParaRPr lang="en-US" sz="2800" dirty="0"/>
          </a:p>
        </p:txBody>
      </p:sp>
      <p:sp>
        <p:nvSpPr>
          <p:cNvPr id="186371" name="Rectangle 3"/>
          <p:cNvSpPr>
            <a:spLocks noGrp="1" noChangeArrowheads="1"/>
          </p:cNvSpPr>
          <p:nvPr>
            <p:ph type="body" idx="1"/>
          </p:nvPr>
        </p:nvSpPr>
        <p:spPr>
          <a:xfrm>
            <a:off x="250825" y="836613"/>
            <a:ext cx="8893175" cy="5329237"/>
          </a:xfrm>
        </p:spPr>
        <p:txBody>
          <a:bodyPr>
            <a:normAutofit/>
          </a:bodyPr>
          <a:lstStyle/>
          <a:p>
            <a:pPr marL="0" indent="0">
              <a:lnSpc>
                <a:spcPct val="90000"/>
              </a:lnSpc>
              <a:buFontTx/>
              <a:buAutoNum type="arabicPeriod"/>
            </a:pPr>
            <a:endParaRPr lang="en-US" sz="2800" dirty="0" smtClean="0"/>
          </a:p>
          <a:p>
            <a:pPr marL="0" indent="0">
              <a:lnSpc>
                <a:spcPct val="90000"/>
              </a:lnSpc>
              <a:buNone/>
            </a:pPr>
            <a:endParaRPr lang="en-US" sz="2800" dirty="0" smtClean="0"/>
          </a:p>
          <a:p>
            <a:pPr marL="0" indent="0">
              <a:lnSpc>
                <a:spcPct val="90000"/>
              </a:lnSpc>
              <a:buFontTx/>
              <a:buAutoNum type="arabicPeriod"/>
            </a:pPr>
            <a:endParaRPr lang="en-US" sz="2800" dirty="0" smtClean="0"/>
          </a:p>
          <a:p>
            <a:pPr marL="0" indent="0">
              <a:lnSpc>
                <a:spcPct val="90000"/>
              </a:lnSpc>
              <a:buNone/>
            </a:pPr>
            <a:endParaRPr lang="en-US" sz="2800" dirty="0" smtClean="0"/>
          </a:p>
          <a:p>
            <a:pPr marL="0" indent="0">
              <a:lnSpc>
                <a:spcPct val="90000"/>
              </a:lnSpc>
              <a:buNone/>
            </a:pPr>
            <a:endParaRPr lang="en-US" sz="2800" dirty="0" smtClean="0"/>
          </a:p>
          <a:p>
            <a:pPr marL="0" indent="0">
              <a:lnSpc>
                <a:spcPct val="90000"/>
              </a:lnSpc>
              <a:buNone/>
            </a:pPr>
            <a:endParaRPr lang="en-US" sz="2800" dirty="0" smtClean="0"/>
          </a:p>
          <a:p>
            <a:pPr marL="0" indent="0">
              <a:lnSpc>
                <a:spcPct val="90000"/>
              </a:lnSpc>
              <a:buNone/>
            </a:pPr>
            <a:endParaRPr lang="en-US" sz="2800" dirty="0" smtClean="0"/>
          </a:p>
          <a:p>
            <a:pPr marL="0" indent="0">
              <a:lnSpc>
                <a:spcPct val="90000"/>
              </a:lnSpc>
              <a:buNone/>
            </a:pPr>
            <a:endParaRPr lang="en-US" sz="2800" dirty="0" smtClean="0"/>
          </a:p>
          <a:p>
            <a:pPr marL="0" indent="0">
              <a:lnSpc>
                <a:spcPct val="90000"/>
              </a:lnSpc>
              <a:buNone/>
            </a:pPr>
            <a:endParaRPr lang="en-US" sz="2800" dirty="0"/>
          </a:p>
        </p:txBody>
      </p:sp>
      <p:sp>
        <p:nvSpPr>
          <p:cNvPr id="4" name="Rectangle 3"/>
          <p:cNvSpPr/>
          <p:nvPr/>
        </p:nvSpPr>
        <p:spPr>
          <a:xfrm>
            <a:off x="533400" y="304800"/>
            <a:ext cx="82296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Pengembangan</a:t>
            </a:r>
            <a:r>
              <a:rPr lang="en-US" sz="3600" dirty="0" smtClean="0"/>
              <a:t> </a:t>
            </a:r>
            <a:r>
              <a:rPr lang="en-US" sz="3600" dirty="0" err="1" smtClean="0"/>
              <a:t>Kurikulum</a:t>
            </a:r>
            <a:endParaRPr lang="en-US" sz="3600" dirty="0"/>
          </a:p>
        </p:txBody>
      </p:sp>
      <p:cxnSp>
        <p:nvCxnSpPr>
          <p:cNvPr id="6" name="Straight Connector 5"/>
          <p:cNvCxnSpPr>
            <a:stCxn id="4" idx="2"/>
          </p:cNvCxnSpPr>
          <p:nvPr/>
        </p:nvCxnSpPr>
        <p:spPr>
          <a:xfrm rot="5400000">
            <a:off x="4305300" y="14097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1752600"/>
            <a:ext cx="784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28600" y="2133600"/>
            <a:ext cx="7620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2438400"/>
            <a:ext cx="1828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dirty="0" err="1" smtClean="0"/>
              <a:t>Kurikulum</a:t>
            </a:r>
            <a:r>
              <a:rPr lang="en-US" dirty="0" smtClean="0"/>
              <a:t> ’94</a:t>
            </a:r>
            <a:endParaRPr lang="en-US" dirty="0"/>
          </a:p>
        </p:txBody>
      </p:sp>
      <p:sp>
        <p:nvSpPr>
          <p:cNvPr id="12" name="Rectangle 11"/>
          <p:cNvSpPr/>
          <p:nvPr/>
        </p:nvSpPr>
        <p:spPr>
          <a:xfrm>
            <a:off x="1981200" y="2438400"/>
            <a:ext cx="1905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dirty="0" err="1" smtClean="0"/>
              <a:t>Kurikulum</a:t>
            </a:r>
            <a:r>
              <a:rPr lang="en-US" dirty="0" smtClean="0"/>
              <a:t> </a:t>
            </a:r>
            <a:r>
              <a:rPr lang="en-US" dirty="0" err="1" smtClean="0"/>
              <a:t>Suplemen</a:t>
            </a:r>
            <a:r>
              <a:rPr lang="en-US" dirty="0" smtClean="0"/>
              <a:t> ’99</a:t>
            </a:r>
            <a:endParaRPr lang="en-US" dirty="0"/>
          </a:p>
        </p:txBody>
      </p:sp>
      <p:sp>
        <p:nvSpPr>
          <p:cNvPr id="13" name="Rectangle 12"/>
          <p:cNvSpPr/>
          <p:nvPr/>
        </p:nvSpPr>
        <p:spPr>
          <a:xfrm>
            <a:off x="4038600" y="24384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smtClean="0"/>
              <a:t>KBK</a:t>
            </a:r>
            <a:endParaRPr lang="en-US" dirty="0"/>
          </a:p>
        </p:txBody>
      </p:sp>
      <p:sp>
        <p:nvSpPr>
          <p:cNvPr id="14" name="Rectangle 13"/>
          <p:cNvSpPr/>
          <p:nvPr/>
        </p:nvSpPr>
        <p:spPr>
          <a:xfrm>
            <a:off x="5715000" y="24384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US" dirty="0" smtClean="0"/>
              <a:t>KTSP</a:t>
            </a:r>
          </a:p>
        </p:txBody>
      </p:sp>
      <p:sp>
        <p:nvSpPr>
          <p:cNvPr id="15" name="Rectangle 14"/>
          <p:cNvSpPr/>
          <p:nvPr/>
        </p:nvSpPr>
        <p:spPr>
          <a:xfrm>
            <a:off x="7467600" y="24384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dirty="0" err="1" smtClean="0"/>
              <a:t>Kurikulum</a:t>
            </a:r>
            <a:r>
              <a:rPr lang="en-US" dirty="0" smtClean="0"/>
              <a:t> 2013</a:t>
            </a:r>
          </a:p>
        </p:txBody>
      </p:sp>
      <p:cxnSp>
        <p:nvCxnSpPr>
          <p:cNvPr id="16" name="Straight Connector 15"/>
          <p:cNvCxnSpPr/>
          <p:nvPr/>
        </p:nvCxnSpPr>
        <p:spPr>
          <a:xfrm rot="5400000">
            <a:off x="2286000" y="2133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267200" y="2133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943600" y="2133600"/>
            <a:ext cx="76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8115300" y="2095500"/>
            <a:ext cx="685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79413"/>
            <a:ext cx="3251200" cy="792162"/>
          </a:xfrm>
        </p:spPr>
        <p:txBody>
          <a:bodyPr/>
          <a:lstStyle/>
          <a:p>
            <a:r>
              <a:rPr lang="en-US" b="0">
                <a:solidFill>
                  <a:srgbClr val="FF9900"/>
                </a:solidFill>
              </a:rPr>
              <a:t>Lanjutan</a:t>
            </a:r>
            <a:endParaRPr lang="id-ID" b="0">
              <a:solidFill>
                <a:srgbClr val="FF9900"/>
              </a:solidFill>
            </a:endParaRPr>
          </a:p>
        </p:txBody>
      </p:sp>
      <p:sp>
        <p:nvSpPr>
          <p:cNvPr id="24579" name="Rectangle 3"/>
          <p:cNvSpPr>
            <a:spLocks noGrp="1" noChangeArrowheads="1"/>
          </p:cNvSpPr>
          <p:nvPr>
            <p:ph type="body" idx="1"/>
          </p:nvPr>
        </p:nvSpPr>
        <p:spPr>
          <a:xfrm>
            <a:off x="395288" y="1484313"/>
            <a:ext cx="8569325" cy="4176712"/>
          </a:xfrm>
        </p:spPr>
        <p:txBody>
          <a:bodyPr/>
          <a:lstStyle/>
          <a:p>
            <a:pPr>
              <a:lnSpc>
                <a:spcPct val="80000"/>
              </a:lnSpc>
              <a:buFontTx/>
              <a:buNone/>
            </a:pPr>
            <a:r>
              <a:rPr lang="en-US" sz="2800" dirty="0"/>
              <a:t>	</a:t>
            </a:r>
          </a:p>
          <a:p>
            <a:pPr>
              <a:lnSpc>
                <a:spcPct val="80000"/>
              </a:lnSpc>
              <a:buFontTx/>
              <a:buNone/>
            </a:pPr>
            <a:r>
              <a:rPr lang="en-US" sz="2800" b="1" dirty="0"/>
              <a:t>	</a:t>
            </a:r>
            <a:r>
              <a:rPr lang="en-US" sz="2800" b="1" dirty="0" err="1"/>
              <a:t>Jadi</a:t>
            </a:r>
            <a:r>
              <a:rPr lang="en-US" sz="2800" b="1" dirty="0"/>
              <a:t>, </a:t>
            </a:r>
            <a:r>
              <a:rPr lang="en-US" sz="2800" b="1" dirty="0" err="1"/>
              <a:t>Pengajaran</a:t>
            </a:r>
            <a:r>
              <a:rPr lang="en-US" sz="2800" b="1" dirty="0"/>
              <a:t> </a:t>
            </a:r>
            <a:r>
              <a:rPr lang="en-US" sz="2800" b="1" dirty="0" err="1"/>
              <a:t>atau</a:t>
            </a:r>
            <a:r>
              <a:rPr lang="en-US" sz="2800" b="1" dirty="0"/>
              <a:t> </a:t>
            </a:r>
            <a:r>
              <a:rPr lang="en-US" sz="2800" b="1" dirty="0" err="1"/>
              <a:t>pembelajaran</a:t>
            </a:r>
            <a:r>
              <a:rPr lang="en-US" sz="2800" b="1" dirty="0"/>
              <a:t> </a:t>
            </a:r>
            <a:r>
              <a:rPr lang="en-US" sz="2800" b="1" dirty="0" err="1"/>
              <a:t>adalah</a:t>
            </a:r>
            <a:r>
              <a:rPr lang="en-US" sz="2800" b="1" dirty="0"/>
              <a:t> </a:t>
            </a:r>
            <a:r>
              <a:rPr lang="en-US" sz="2800" b="1" dirty="0" err="1"/>
              <a:t>suatu</a:t>
            </a:r>
            <a:r>
              <a:rPr lang="en-US" sz="2800" b="1" dirty="0"/>
              <a:t> </a:t>
            </a:r>
            <a:r>
              <a:rPr lang="en-US" sz="2800" b="1" dirty="0" err="1"/>
              <a:t>bentuk</a:t>
            </a:r>
            <a:r>
              <a:rPr lang="en-US" sz="2800" b="1" dirty="0"/>
              <a:t> </a:t>
            </a:r>
            <a:r>
              <a:rPr lang="en-US" sz="2800" b="1" dirty="0" err="1"/>
              <a:t>kegiatan</a:t>
            </a:r>
            <a:r>
              <a:rPr lang="en-US" sz="2800" b="1" dirty="0"/>
              <a:t> </a:t>
            </a:r>
            <a:r>
              <a:rPr lang="en-US" sz="2800" b="1" dirty="0" err="1"/>
              <a:t>instruksional</a:t>
            </a:r>
            <a:r>
              <a:rPr lang="en-US" sz="2800" b="1" dirty="0"/>
              <a:t>.</a:t>
            </a:r>
            <a:r>
              <a:rPr lang="en-US" sz="2800" dirty="0"/>
              <a:t> </a:t>
            </a:r>
          </a:p>
          <a:p>
            <a:pPr>
              <a:lnSpc>
                <a:spcPct val="80000"/>
              </a:lnSpc>
              <a:buFontTx/>
              <a:buNone/>
            </a:pPr>
            <a:r>
              <a:rPr lang="en-US" sz="2800" dirty="0"/>
              <a:t>	</a:t>
            </a:r>
            <a:r>
              <a:rPr lang="en-US" sz="2800" dirty="0" err="1"/>
              <a:t>Kegiatan</a:t>
            </a:r>
            <a:r>
              <a:rPr lang="en-US" sz="2800" dirty="0"/>
              <a:t> yang </a:t>
            </a:r>
            <a:r>
              <a:rPr lang="en-US" sz="2800" dirty="0" err="1"/>
              <a:t>dilakukan</a:t>
            </a:r>
            <a:r>
              <a:rPr lang="en-US" sz="2800" dirty="0"/>
              <a:t> </a:t>
            </a:r>
            <a:r>
              <a:rPr lang="en-US" sz="2800" dirty="0" err="1"/>
              <a:t>siswa</a:t>
            </a:r>
            <a:r>
              <a:rPr lang="en-US" sz="2800" dirty="0"/>
              <a:t> </a:t>
            </a:r>
            <a:r>
              <a:rPr lang="en-US" sz="2800" dirty="0" err="1"/>
              <a:t>dalam</a:t>
            </a:r>
            <a:r>
              <a:rPr lang="en-US" sz="2800" dirty="0"/>
              <a:t> </a:t>
            </a:r>
            <a:r>
              <a:rPr lang="en-US" sz="2800" dirty="0" err="1"/>
              <a:t>kehidupan</a:t>
            </a:r>
            <a:r>
              <a:rPr lang="en-US" sz="2800" dirty="0"/>
              <a:t> </a:t>
            </a:r>
            <a:r>
              <a:rPr lang="en-US" sz="2800" dirty="0" err="1"/>
              <a:t>sehari-hari</a:t>
            </a:r>
            <a:r>
              <a:rPr lang="en-US" sz="2800" dirty="0"/>
              <a:t> </a:t>
            </a:r>
            <a:r>
              <a:rPr lang="en-US" sz="2800" dirty="0" err="1"/>
              <a:t>tanpa</a:t>
            </a:r>
            <a:r>
              <a:rPr lang="en-US" sz="2800" dirty="0"/>
              <a:t> </a:t>
            </a:r>
            <a:r>
              <a:rPr lang="en-US" sz="2800" dirty="0" err="1"/>
              <a:t>perencanaan</a:t>
            </a:r>
            <a:r>
              <a:rPr lang="en-US" sz="2800" dirty="0"/>
              <a:t> </a:t>
            </a:r>
            <a:r>
              <a:rPr lang="en-US" sz="2800" dirty="0" err="1"/>
              <a:t>sebelumnya</a:t>
            </a:r>
            <a:r>
              <a:rPr lang="en-US" sz="2800" dirty="0"/>
              <a:t> </a:t>
            </a:r>
            <a:r>
              <a:rPr lang="en-US" sz="2800" dirty="0" err="1"/>
              <a:t>disebut</a:t>
            </a:r>
            <a:r>
              <a:rPr lang="en-US" sz="2800" dirty="0"/>
              <a:t> </a:t>
            </a:r>
            <a:r>
              <a:rPr lang="en-US" sz="2800" dirty="0" err="1"/>
              <a:t>pengalaman</a:t>
            </a:r>
            <a:r>
              <a:rPr lang="en-US" sz="2800" dirty="0"/>
              <a:t> </a:t>
            </a:r>
            <a:r>
              <a:rPr lang="en-US" sz="2800" dirty="0" err="1"/>
              <a:t>bukan</a:t>
            </a:r>
            <a:r>
              <a:rPr lang="en-US" sz="2800" dirty="0"/>
              <a:t> </a:t>
            </a:r>
            <a:r>
              <a:rPr lang="en-US" sz="2800" dirty="0" err="1"/>
              <a:t>kegiatan</a:t>
            </a:r>
            <a:r>
              <a:rPr lang="en-US" sz="2800" dirty="0"/>
              <a:t> </a:t>
            </a:r>
            <a:r>
              <a:rPr lang="en-US" sz="2800" dirty="0" err="1"/>
              <a:t>instruksional</a:t>
            </a:r>
            <a:r>
              <a:rPr lang="en-US" sz="2800" dirty="0"/>
              <a:t> </a:t>
            </a:r>
            <a:r>
              <a:rPr lang="en-US" sz="2800" dirty="0" err="1"/>
              <a:t>walaupun</a:t>
            </a:r>
            <a:r>
              <a:rPr lang="en-US" sz="2800" dirty="0"/>
              <a:t> </a:t>
            </a:r>
            <a:r>
              <a:rPr lang="en-US" sz="2800" dirty="0" err="1"/>
              <a:t>kegiatan</a:t>
            </a:r>
            <a:r>
              <a:rPr lang="en-US" sz="2800" dirty="0"/>
              <a:t> </a:t>
            </a:r>
            <a:r>
              <a:rPr lang="en-US" sz="2800" dirty="0" err="1"/>
              <a:t>ini</a:t>
            </a:r>
            <a:r>
              <a:rPr lang="en-US" sz="2800" dirty="0"/>
              <a:t> </a:t>
            </a:r>
            <a:r>
              <a:rPr lang="en-US" sz="2800" dirty="0" err="1"/>
              <a:t>menyebabkan</a:t>
            </a:r>
            <a:r>
              <a:rPr lang="en-US" sz="2800" dirty="0"/>
              <a:t> </a:t>
            </a:r>
            <a:r>
              <a:rPr lang="en-US" sz="2800" dirty="0" err="1"/>
              <a:t>perubahan</a:t>
            </a:r>
            <a:r>
              <a:rPr lang="en-US" sz="2800" dirty="0"/>
              <a:t> </a:t>
            </a:r>
            <a:r>
              <a:rPr lang="en-US" sz="2800" dirty="0" err="1"/>
              <a:t>perilaku</a:t>
            </a:r>
            <a:r>
              <a:rPr lang="en-US" sz="2800" dirty="0"/>
              <a:t> </a:t>
            </a:r>
            <a:r>
              <a:rPr lang="en-US" sz="2800" dirty="0" err="1"/>
              <a:t>siswa</a:t>
            </a:r>
            <a:r>
              <a:rPr lang="en-US" sz="2800" dirty="0"/>
              <a:t>.</a:t>
            </a:r>
          </a:p>
          <a:p>
            <a:pPr>
              <a:lnSpc>
                <a:spcPct val="80000"/>
              </a:lnSpc>
            </a:pPr>
            <a:endParaRPr lang="id-ID" sz="2800"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6988"/>
            <a:ext cx="8229600" cy="896938"/>
          </a:xfrm>
        </p:spPr>
        <p:txBody>
          <a:bodyPr/>
          <a:lstStyle/>
          <a:p>
            <a:r>
              <a:rPr lang="en-US"/>
              <a:t>Kompetensi</a:t>
            </a:r>
            <a:endParaRPr lang="id-ID"/>
          </a:p>
        </p:txBody>
      </p:sp>
      <p:sp>
        <p:nvSpPr>
          <p:cNvPr id="37891" name="Rectangle 3"/>
          <p:cNvSpPr>
            <a:spLocks noGrp="1" noChangeArrowheads="1"/>
          </p:cNvSpPr>
          <p:nvPr>
            <p:ph type="body" idx="1"/>
          </p:nvPr>
        </p:nvSpPr>
        <p:spPr>
          <a:xfrm>
            <a:off x="468313" y="1412875"/>
            <a:ext cx="8496300" cy="4537075"/>
          </a:xfrm>
        </p:spPr>
        <p:txBody>
          <a:bodyPr/>
          <a:lstStyle/>
          <a:p>
            <a:r>
              <a:rPr lang="id-ID" sz="2800"/>
              <a:t>Kompetensi adalah seperangkat pengetahuan, keterampilan, dan perilaku yang harus dimiliki, dihayati, dan dikuasai oleh</a:t>
            </a:r>
            <a:r>
              <a:rPr lang="en-US" sz="2800"/>
              <a:t> siswa, atau</a:t>
            </a:r>
            <a:r>
              <a:rPr lang="id-ID" sz="2800"/>
              <a:t> guru  dalam melaksanakan tugas keprofesionalan. </a:t>
            </a:r>
          </a:p>
          <a:p>
            <a:r>
              <a:rPr lang="id-ID" sz="2800"/>
              <a:t>Kompetensi  meliputi</a:t>
            </a:r>
            <a:r>
              <a:rPr lang="en-US" sz="2800"/>
              <a:t>:</a:t>
            </a:r>
            <a:r>
              <a:rPr lang="id-ID" sz="2800"/>
              <a:t> </a:t>
            </a:r>
            <a:r>
              <a:rPr lang="en-US" sz="2800"/>
              <a:t/>
            </a:r>
            <a:br>
              <a:rPr lang="en-US" sz="2800"/>
            </a:br>
            <a:r>
              <a:rPr lang="en-US" sz="2800"/>
              <a:t>1. </a:t>
            </a:r>
            <a:r>
              <a:rPr lang="id-ID" sz="2800"/>
              <a:t>kompetensi pedagogik, </a:t>
            </a:r>
            <a:r>
              <a:rPr lang="en-US" sz="2800"/>
              <a:t/>
            </a:r>
            <a:br>
              <a:rPr lang="en-US" sz="2800"/>
            </a:br>
            <a:r>
              <a:rPr lang="en-US" sz="2800"/>
              <a:t>2. </a:t>
            </a:r>
            <a:r>
              <a:rPr lang="id-ID" sz="2800"/>
              <a:t>kompetensi kepribadian, </a:t>
            </a:r>
            <a:r>
              <a:rPr lang="en-US" sz="2800"/>
              <a:t/>
            </a:r>
            <a:br>
              <a:rPr lang="en-US" sz="2800"/>
            </a:br>
            <a:r>
              <a:rPr lang="en-US" sz="2800"/>
              <a:t>3. </a:t>
            </a:r>
            <a:r>
              <a:rPr lang="id-ID" sz="2800"/>
              <a:t>kompetensi sosial, dan </a:t>
            </a:r>
            <a:r>
              <a:rPr lang="en-US" sz="2800"/>
              <a:t/>
            </a:r>
            <a:br>
              <a:rPr lang="en-US" sz="2800"/>
            </a:br>
            <a:r>
              <a:rPr lang="en-US" sz="2800"/>
              <a:t>4. </a:t>
            </a:r>
            <a:r>
              <a:rPr lang="id-ID" sz="2800"/>
              <a:t>kompetensi profesional</a:t>
            </a:r>
            <a:r>
              <a:rPr lang="id-ID" sz="2800">
                <a:solidFill>
                  <a:schemeClr val="hlink"/>
                </a:solidFill>
              </a:rPr>
              <a:t>.</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4000"/>
              <a:t>Standar Isi</a:t>
            </a:r>
            <a:br>
              <a:rPr lang="en-US" sz="4000"/>
            </a:br>
            <a:endParaRPr lang="id-ID" sz="4000"/>
          </a:p>
        </p:txBody>
      </p:sp>
      <p:sp>
        <p:nvSpPr>
          <p:cNvPr id="38915" name="Rectangle 3"/>
          <p:cNvSpPr>
            <a:spLocks noGrp="1" noChangeArrowheads="1"/>
          </p:cNvSpPr>
          <p:nvPr>
            <p:ph type="body" idx="1"/>
          </p:nvPr>
        </p:nvSpPr>
        <p:spPr>
          <a:xfrm>
            <a:off x="0" y="1268413"/>
            <a:ext cx="9144000" cy="5589587"/>
          </a:xfrm>
        </p:spPr>
        <p:txBody>
          <a:bodyPr/>
          <a:lstStyle/>
          <a:p>
            <a:pPr marL="609600" indent="-609600"/>
            <a:r>
              <a:rPr lang="id-ID" b="1" dirty="0">
                <a:solidFill>
                  <a:schemeClr val="hlink"/>
                </a:solidFill>
              </a:rPr>
              <a:t>Standar isi</a:t>
            </a:r>
            <a:r>
              <a:rPr lang="id-ID" dirty="0"/>
              <a:t> mencakup lingkup materi dan tingkat kompetensi untuk mencapai kompetensi lulusan pada jenjang dan jenis pendidikan tertentu. </a:t>
            </a:r>
            <a:endParaRPr lang="en-US" dirty="0"/>
          </a:p>
          <a:p>
            <a:pPr marL="609600" indent="-609600"/>
            <a:r>
              <a:rPr lang="id-ID" b="1" dirty="0">
                <a:solidFill>
                  <a:schemeClr val="hlink"/>
                </a:solidFill>
              </a:rPr>
              <a:t>Isi</a:t>
            </a:r>
            <a:r>
              <a:rPr lang="id-ID" dirty="0">
                <a:solidFill>
                  <a:schemeClr val="hlink"/>
                </a:solidFill>
              </a:rPr>
              <a:t> </a:t>
            </a:r>
            <a:r>
              <a:rPr lang="id-ID" dirty="0"/>
              <a:t>memuat </a:t>
            </a:r>
            <a:r>
              <a:rPr lang="en-US" dirty="0"/>
              <a:t/>
            </a:r>
            <a:br>
              <a:rPr lang="en-US" dirty="0"/>
            </a:br>
            <a:r>
              <a:rPr lang="en-US" dirty="0"/>
              <a:t>a. </a:t>
            </a:r>
            <a:r>
              <a:rPr lang="id-ID" dirty="0"/>
              <a:t>kerangka dasar dan struktur kurikulum, </a:t>
            </a:r>
            <a:r>
              <a:rPr lang="en-US" dirty="0"/>
              <a:t/>
            </a:r>
            <a:br>
              <a:rPr lang="en-US" dirty="0"/>
            </a:br>
            <a:r>
              <a:rPr lang="en-US" dirty="0"/>
              <a:t>b. </a:t>
            </a:r>
            <a:r>
              <a:rPr lang="id-ID" dirty="0"/>
              <a:t>beban belajar, </a:t>
            </a:r>
            <a:r>
              <a:rPr lang="en-US" dirty="0"/>
              <a:t/>
            </a:r>
            <a:br>
              <a:rPr lang="en-US" dirty="0"/>
            </a:br>
            <a:r>
              <a:rPr lang="en-US" dirty="0"/>
              <a:t>c. </a:t>
            </a:r>
            <a:r>
              <a:rPr lang="id-ID" dirty="0"/>
              <a:t>kurikulum tingkat satuan pendidikan, dan </a:t>
            </a:r>
            <a:r>
              <a:rPr lang="en-US" dirty="0"/>
              <a:t/>
            </a:r>
            <a:br>
              <a:rPr lang="en-US" dirty="0"/>
            </a:br>
            <a:r>
              <a:rPr lang="en-US" dirty="0"/>
              <a:t>d. </a:t>
            </a:r>
            <a:r>
              <a:rPr lang="id-ID" dirty="0"/>
              <a:t>kalender pendidikan/akademik.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0"/>
            <a:ext cx="6408737" cy="1116013"/>
          </a:xfrm>
        </p:spPr>
        <p:txBody>
          <a:bodyPr/>
          <a:lstStyle/>
          <a:p>
            <a:r>
              <a:rPr lang="en-US"/>
              <a:t>Standar Proses</a:t>
            </a:r>
            <a:endParaRPr lang="id-ID"/>
          </a:p>
        </p:txBody>
      </p:sp>
      <p:sp>
        <p:nvSpPr>
          <p:cNvPr id="39939" name="Rectangle 3"/>
          <p:cNvSpPr>
            <a:spLocks noGrp="1" noChangeArrowheads="1"/>
          </p:cNvSpPr>
          <p:nvPr>
            <p:ph type="body" idx="1"/>
          </p:nvPr>
        </p:nvSpPr>
        <p:spPr>
          <a:xfrm>
            <a:off x="250825" y="1125538"/>
            <a:ext cx="8713788" cy="4868862"/>
          </a:xfrm>
        </p:spPr>
        <p:txBody>
          <a:bodyPr/>
          <a:lstStyle/>
          <a:p>
            <a:r>
              <a:rPr lang="id-ID">
                <a:solidFill>
                  <a:schemeClr val="hlink"/>
                </a:solidFill>
              </a:rPr>
              <a:t>Standar proses</a:t>
            </a:r>
            <a:r>
              <a:rPr lang="id-ID"/>
              <a:t> memberikan pemahaman yang saintifik tentang aktivitas pembelajaran yang dapat menghasilkan pengalaman belajar yang mandiri pada diri siswa, bukan hanya pengetahuan yang bersifat hafalan turunan yang tidak terkristal dalam diri pembelajar. </a:t>
            </a:r>
            <a:endParaRPr lang="en-US"/>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74638"/>
            <a:ext cx="4114800" cy="896937"/>
          </a:xfrm>
        </p:spPr>
        <p:txBody>
          <a:bodyPr/>
          <a:lstStyle/>
          <a:p>
            <a:r>
              <a:rPr lang="en-US"/>
              <a:t>Lanjutan</a:t>
            </a:r>
          </a:p>
        </p:txBody>
      </p:sp>
      <p:sp>
        <p:nvSpPr>
          <p:cNvPr id="112643" name="Rectangle 3"/>
          <p:cNvSpPr>
            <a:spLocks noGrp="1" noChangeArrowheads="1"/>
          </p:cNvSpPr>
          <p:nvPr>
            <p:ph type="body" idx="1"/>
          </p:nvPr>
        </p:nvSpPr>
        <p:spPr>
          <a:xfrm>
            <a:off x="457200" y="1600200"/>
            <a:ext cx="8435975" cy="4343400"/>
          </a:xfrm>
        </p:spPr>
        <p:txBody>
          <a:bodyPr/>
          <a:lstStyle/>
          <a:p>
            <a:pPr>
              <a:lnSpc>
                <a:spcPct val="80000"/>
              </a:lnSpc>
              <a:buFontTx/>
              <a:buNone/>
            </a:pPr>
            <a:r>
              <a:rPr lang="en-US" sz="2800" dirty="0"/>
              <a:t>	</a:t>
            </a:r>
            <a:r>
              <a:rPr lang="id-ID" dirty="0">
                <a:solidFill>
                  <a:schemeClr val="tx1">
                    <a:lumMod val="65000"/>
                    <a:lumOff val="35000"/>
                  </a:schemeClr>
                </a:solidFill>
              </a:rPr>
              <a:t>Proses pembelajaran pada satuan pendidikan diselenggarakan secara interaktif, inspiratif, menyenangkan, menantang, memotivasi peserta didik untuk berpartisipasi aktif, serta memberikan ruang yang cukup bagi prakarsa  kreativitas, dan kemandirian sesuai dengan bakat, minat, dan perkembangan fisik serta psikologis peserta didik</a:t>
            </a:r>
            <a:r>
              <a:rPr lang="id-ID" dirty="0"/>
              <a:t>. </a:t>
            </a:r>
            <a:endParaRPr lang="en-US" dirty="0"/>
          </a:p>
          <a:p>
            <a:pPr>
              <a:lnSpc>
                <a:spcPct val="80000"/>
              </a:lnSpc>
              <a:buFontTx/>
              <a:buNone/>
            </a:pP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250825" y="765175"/>
            <a:ext cx="8713788" cy="5327650"/>
          </a:xfrm>
        </p:spPr>
        <p:txBody>
          <a:bodyPr/>
          <a:lstStyle/>
          <a:p>
            <a:r>
              <a:rPr lang="en-US" sz="2800"/>
              <a:t>G</a:t>
            </a:r>
            <a:r>
              <a:rPr lang="id-ID" sz="2800"/>
              <a:t>uru dan satuan pendidikan hendaklah melakukan</a:t>
            </a:r>
            <a:r>
              <a:rPr lang="en-US" sz="2800"/>
              <a:t>:</a:t>
            </a:r>
            <a:r>
              <a:rPr lang="id-ID" sz="2800"/>
              <a:t> </a:t>
            </a:r>
            <a:r>
              <a:rPr lang="en-US" sz="2800"/>
              <a:t/>
            </a:r>
            <a:br>
              <a:rPr lang="en-US" sz="2800"/>
            </a:br>
            <a:r>
              <a:rPr lang="en-US" sz="2800"/>
              <a:t>- </a:t>
            </a:r>
            <a:r>
              <a:rPr lang="id-ID" sz="2800"/>
              <a:t>perencanaan proses pembelajaran, </a:t>
            </a:r>
            <a:r>
              <a:rPr lang="en-US" sz="2800"/>
              <a:t/>
            </a:r>
            <a:br>
              <a:rPr lang="en-US" sz="2800"/>
            </a:br>
            <a:r>
              <a:rPr lang="en-US" sz="2800"/>
              <a:t>- </a:t>
            </a:r>
            <a:r>
              <a:rPr lang="id-ID" sz="2800"/>
              <a:t>pelaksanaan proses pembelajaran, </a:t>
            </a:r>
            <a:r>
              <a:rPr lang="en-US" sz="2800"/>
              <a:t/>
            </a:r>
            <a:br>
              <a:rPr lang="en-US" sz="2800"/>
            </a:br>
            <a:r>
              <a:rPr lang="en-US" sz="2800"/>
              <a:t>- </a:t>
            </a:r>
            <a:r>
              <a:rPr lang="id-ID" sz="2800"/>
              <a:t>penilaian hasil pembelajaran, dan </a:t>
            </a:r>
            <a:r>
              <a:rPr lang="en-US" sz="2800"/>
              <a:t/>
            </a:r>
            <a:br>
              <a:rPr lang="en-US" sz="2800"/>
            </a:br>
            <a:r>
              <a:rPr lang="en-US" sz="2800"/>
              <a:t>- </a:t>
            </a:r>
            <a:r>
              <a:rPr lang="id-ID" sz="2800"/>
              <a:t>pengawasan proses pembelajaran </a:t>
            </a:r>
            <a:endParaRPr lang="en-US" sz="2800"/>
          </a:p>
          <a:p>
            <a:r>
              <a:rPr lang="id-ID" sz="2800"/>
              <a:t>Perencanaan proses pembelajaran minimal meliputi silabus dan rencana pelaksanaan pembelajaran yang memuat sekurang-kurangnya tujuan pembelajaran, materi ajar, metode pembelajaran, sumber belajar, dan penilaian hasil belajar. </a:t>
            </a:r>
            <a:endParaRPr lang="en-US" sz="280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457200" y="908050"/>
            <a:ext cx="8229600" cy="4826000"/>
          </a:xfrm>
        </p:spPr>
        <p:txBody>
          <a:bodyPr/>
          <a:lstStyle/>
          <a:p>
            <a:pPr>
              <a:lnSpc>
                <a:spcPct val="90000"/>
              </a:lnSpc>
            </a:pPr>
            <a:r>
              <a:rPr lang="id-ID" sz="2800"/>
              <a:t>Pelaksanaan proses pembelajaran hendaklah memperhatikan jumlah maksimal peserta didik per kelas, beban mengajar per pendidik , rasio maksimal buku teks pelajaran setiap peserta didik dan rasio maksimal peserta didik per pendidik. </a:t>
            </a:r>
            <a:endParaRPr lang="en-US" sz="2800"/>
          </a:p>
          <a:p>
            <a:pPr>
              <a:lnSpc>
                <a:spcPct val="90000"/>
              </a:lnSpc>
            </a:pPr>
            <a:r>
              <a:rPr lang="id-ID" sz="2800"/>
              <a:t>Sejalan dengan itu, penilaian hasil pembelajaran hendaklah menggunakan berbagai teknik penilaian sesuai dengan kompetensi (kognitif, afektif, psikomotor dsb.) dasar yang harus dikuasai peserta didik. </a:t>
            </a:r>
          </a:p>
          <a:p>
            <a:pPr>
              <a:lnSpc>
                <a:spcPct val="90000"/>
              </a:lnSpc>
              <a:buFontTx/>
              <a:buNone/>
            </a:pPr>
            <a:endParaRPr lang="en-US" sz="280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229600" cy="679450"/>
          </a:xfrm>
        </p:spPr>
        <p:txBody>
          <a:bodyPr>
            <a:normAutofit fontScale="90000"/>
          </a:bodyPr>
          <a:lstStyle/>
          <a:p>
            <a:r>
              <a:rPr lang="en-US" sz="4000"/>
              <a:t>Standar Kompetensi</a:t>
            </a:r>
            <a:endParaRPr lang="id-ID" sz="4000"/>
          </a:p>
        </p:txBody>
      </p:sp>
      <p:sp>
        <p:nvSpPr>
          <p:cNvPr id="45059" name="Rectangle 3"/>
          <p:cNvSpPr>
            <a:spLocks noGrp="1" noChangeArrowheads="1"/>
          </p:cNvSpPr>
          <p:nvPr>
            <p:ph type="body" idx="1"/>
          </p:nvPr>
        </p:nvSpPr>
        <p:spPr>
          <a:xfrm>
            <a:off x="250825" y="1196975"/>
            <a:ext cx="8642350" cy="4608513"/>
          </a:xfrm>
        </p:spPr>
        <p:txBody>
          <a:bodyPr>
            <a:normAutofit fontScale="92500"/>
          </a:bodyPr>
          <a:lstStyle/>
          <a:p>
            <a:pPr>
              <a:lnSpc>
                <a:spcPct val="80000"/>
              </a:lnSpc>
            </a:pPr>
            <a:r>
              <a:rPr lang="id-ID" sz="2800"/>
              <a:t>Standar kompetensi (sikap, pengetahuan, dan keterampilan) lulusan digunakan sebagai pedoman penilaian dalam penentuan kelulusan peserta didik dan satuan pendidikan. </a:t>
            </a:r>
            <a:endParaRPr lang="en-US" sz="2800"/>
          </a:p>
          <a:p>
            <a:pPr>
              <a:lnSpc>
                <a:spcPct val="80000"/>
              </a:lnSpc>
            </a:pPr>
            <a:r>
              <a:rPr lang="id-ID" sz="2800"/>
              <a:t>Kompetensi lulusan meliputi kompetensi seluruh mata pelajaran atau kelompok mata pelajaran </a:t>
            </a:r>
            <a:endParaRPr lang="en-US" sz="2800"/>
          </a:p>
          <a:p>
            <a:pPr>
              <a:lnSpc>
                <a:spcPct val="80000"/>
              </a:lnSpc>
            </a:pPr>
            <a:r>
              <a:rPr lang="id-ID" sz="2800">
                <a:solidFill>
                  <a:schemeClr val="hlink"/>
                </a:solidFill>
              </a:rPr>
              <a:t>Standar komptensi lulusan untuk pendidikan dasar dan menengah</a:t>
            </a:r>
            <a:r>
              <a:rPr lang="id-ID" sz="2800"/>
              <a:t> dimaksudkan untuk meningkatkan kecerdasan, pengetahuan, kep</a:t>
            </a:r>
            <a:r>
              <a:rPr lang="en-US" sz="2800"/>
              <a:t>e</a:t>
            </a:r>
            <a:r>
              <a:rPr lang="id-ID" sz="2800"/>
              <a:t>ribadian, akhlak, serta keterampilan untuk hidup mandiri dan mengikuti pendidikan lebih lanjut.  </a:t>
            </a:r>
            <a:endParaRPr lang="en-US" sz="2800"/>
          </a:p>
          <a:p>
            <a:pPr>
              <a:lnSpc>
                <a:spcPct val="80000"/>
              </a:lnSpc>
              <a:buFontTx/>
              <a:buNone/>
            </a:pPr>
            <a:r>
              <a:rPr lang="id-ID" sz="2800"/>
              <a:t>.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Rectangle 3"/>
          <p:cNvSpPr/>
          <p:nvPr/>
        </p:nvSpPr>
        <p:spPr>
          <a:xfrm>
            <a:off x="3733800" y="16002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Pembelajaran</a:t>
            </a:r>
            <a:endParaRPr lang="en-US" dirty="0" smtClean="0"/>
          </a:p>
          <a:p>
            <a:pPr algn="ctr"/>
            <a:r>
              <a:rPr lang="en-US" dirty="0" smtClean="0"/>
              <a:t>(</a:t>
            </a:r>
            <a:r>
              <a:rPr lang="en-US" dirty="0" err="1" smtClean="0"/>
              <a:t>Pengalaman</a:t>
            </a:r>
            <a:r>
              <a:rPr lang="en-US" dirty="0" smtClean="0"/>
              <a:t> </a:t>
            </a:r>
            <a:r>
              <a:rPr lang="en-US" dirty="0" err="1" smtClean="0"/>
              <a:t>Belajar</a:t>
            </a:r>
            <a:r>
              <a:rPr lang="en-US" dirty="0" smtClean="0"/>
              <a:t>)</a:t>
            </a:r>
            <a:endParaRPr lang="en-US" dirty="0"/>
          </a:p>
        </p:txBody>
      </p:sp>
      <p:cxnSp>
        <p:nvCxnSpPr>
          <p:cNvPr id="12" name="Straight Arrow Connector 11"/>
          <p:cNvCxnSpPr>
            <a:stCxn id="4" idx="2"/>
          </p:cNvCxnSpPr>
          <p:nvPr/>
        </p:nvCxnSpPr>
        <p:spPr>
          <a:xfrm rot="5400000">
            <a:off x="4495800" y="2743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810000" y="2971800"/>
            <a:ext cx="19050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Proses</a:t>
            </a:r>
            <a:r>
              <a:rPr lang="en-US" dirty="0" smtClean="0"/>
              <a:t> mental </a:t>
            </a:r>
            <a:r>
              <a:rPr lang="en-US" dirty="0" err="1" smtClean="0"/>
              <a:t>dan</a:t>
            </a:r>
            <a:r>
              <a:rPr lang="en-US" dirty="0" smtClean="0"/>
              <a:t> </a:t>
            </a:r>
            <a:r>
              <a:rPr lang="en-US" dirty="0" err="1" smtClean="0"/>
              <a:t>fisik</a:t>
            </a:r>
            <a:endParaRPr lang="en-US" dirty="0"/>
          </a:p>
        </p:txBody>
      </p:sp>
      <p:cxnSp>
        <p:nvCxnSpPr>
          <p:cNvPr id="15" name="Straight Arrow Connector 14"/>
          <p:cNvCxnSpPr/>
          <p:nvPr/>
        </p:nvCxnSpPr>
        <p:spPr>
          <a:xfrm>
            <a:off x="5943600" y="4800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6934200" y="19812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Antar</a:t>
            </a:r>
            <a:r>
              <a:rPr lang="en-US" dirty="0" smtClean="0"/>
              <a:t> </a:t>
            </a:r>
            <a:r>
              <a:rPr lang="en-US" dirty="0" err="1" smtClean="0"/>
              <a:t>peserta</a:t>
            </a:r>
            <a:r>
              <a:rPr lang="en-US" dirty="0" smtClean="0"/>
              <a:t> </a:t>
            </a:r>
            <a:r>
              <a:rPr lang="en-US" dirty="0" err="1" smtClean="0"/>
              <a:t>didik</a:t>
            </a:r>
            <a:endParaRPr lang="en-US" dirty="0"/>
          </a:p>
        </p:txBody>
      </p:sp>
      <p:cxnSp>
        <p:nvCxnSpPr>
          <p:cNvPr id="20" name="Straight Arrow Connector 19"/>
          <p:cNvCxnSpPr/>
          <p:nvPr/>
        </p:nvCxnSpPr>
        <p:spPr>
          <a:xfrm rot="5400000">
            <a:off x="4496197" y="4190603"/>
            <a:ext cx="4572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810000" y="44196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Interaksi</a:t>
            </a:r>
            <a:endParaRPr lang="en-US" dirty="0"/>
          </a:p>
        </p:txBody>
      </p:sp>
      <p:sp>
        <p:nvSpPr>
          <p:cNvPr id="27" name="Rectangle 26"/>
          <p:cNvSpPr/>
          <p:nvPr/>
        </p:nvSpPr>
        <p:spPr>
          <a:xfrm>
            <a:off x="6934200" y="32004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dirty="0" err="1" smtClean="0"/>
              <a:t>peserta</a:t>
            </a:r>
            <a:r>
              <a:rPr lang="en-US" dirty="0" smtClean="0"/>
              <a:t> </a:t>
            </a:r>
            <a:r>
              <a:rPr lang="en-US" dirty="0" err="1" smtClean="0"/>
              <a:t>didik</a:t>
            </a:r>
            <a:r>
              <a:rPr lang="en-US" dirty="0" smtClean="0"/>
              <a:t> </a:t>
            </a:r>
            <a:r>
              <a:rPr lang="en-US" dirty="0" err="1" smtClean="0"/>
              <a:t>dan</a:t>
            </a:r>
            <a:r>
              <a:rPr lang="en-US" dirty="0" smtClean="0"/>
              <a:t> guru</a:t>
            </a:r>
            <a:endParaRPr lang="en-US" dirty="0"/>
          </a:p>
        </p:txBody>
      </p:sp>
      <p:cxnSp>
        <p:nvCxnSpPr>
          <p:cNvPr id="28" name="Straight Arrow Connector 27"/>
          <p:cNvCxnSpPr/>
          <p:nvPr/>
        </p:nvCxnSpPr>
        <p:spPr>
          <a:xfrm rot="5400000">
            <a:off x="4496197" y="5562203"/>
            <a:ext cx="45720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5372100" y="3314700"/>
            <a:ext cx="2057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5943600" y="4038600"/>
            <a:ext cx="8382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934200" y="43434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Lingkungan</a:t>
            </a:r>
            <a:endParaRPr lang="en-US" dirty="0"/>
          </a:p>
        </p:txBody>
      </p:sp>
      <p:cxnSp>
        <p:nvCxnSpPr>
          <p:cNvPr id="36" name="Straight Arrow Connector 35"/>
          <p:cNvCxnSpPr/>
          <p:nvPr/>
        </p:nvCxnSpPr>
        <p:spPr>
          <a:xfrm rot="16200000" flipH="1">
            <a:off x="5715000" y="50292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6934200" y="5410200"/>
            <a:ext cx="1981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Sumber</a:t>
            </a:r>
            <a:r>
              <a:rPr lang="en-US" dirty="0" smtClean="0"/>
              <a:t> </a:t>
            </a:r>
            <a:r>
              <a:rPr lang="en-US" dirty="0" err="1" smtClean="0"/>
              <a:t>belajar</a:t>
            </a:r>
            <a:endParaRPr lang="en-US" dirty="0"/>
          </a:p>
        </p:txBody>
      </p:sp>
      <p:sp>
        <p:nvSpPr>
          <p:cNvPr id="38" name="Rectangle 37"/>
          <p:cNvSpPr/>
          <p:nvPr/>
        </p:nvSpPr>
        <p:spPr>
          <a:xfrm>
            <a:off x="3733800" y="5791200"/>
            <a:ext cx="1981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kompetensi</a:t>
            </a:r>
            <a:endParaRPr lang="en-US" dirty="0"/>
          </a:p>
        </p:txBody>
      </p:sp>
      <p:sp>
        <p:nvSpPr>
          <p:cNvPr id="39" name="Rectangle 38"/>
          <p:cNvSpPr/>
          <p:nvPr/>
        </p:nvSpPr>
        <p:spPr>
          <a:xfrm>
            <a:off x="152400" y="0"/>
            <a:ext cx="4267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Pembelajaran</a:t>
            </a:r>
            <a:endParaRPr lang="en-US" sz="40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lstStyle/>
          <a:p>
            <a:endParaRPr lang="en-US" dirty="0" smtClean="0"/>
          </a:p>
          <a:p>
            <a:endParaRPr lang="en-US" dirty="0" smtClean="0"/>
          </a:p>
          <a:p>
            <a:endParaRPr lang="en-US" dirty="0" smtClean="0"/>
          </a:p>
        </p:txBody>
      </p:sp>
      <p:sp>
        <p:nvSpPr>
          <p:cNvPr id="4" name="Oval 3"/>
          <p:cNvSpPr/>
          <p:nvPr/>
        </p:nvSpPr>
        <p:spPr>
          <a:xfrm>
            <a:off x="1219200" y="838200"/>
            <a:ext cx="2819400" cy="1752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Materi</a:t>
            </a:r>
            <a:r>
              <a:rPr lang="en-US" dirty="0" smtClean="0"/>
              <a:t> </a:t>
            </a:r>
            <a:r>
              <a:rPr lang="en-US" dirty="0" err="1" smtClean="0"/>
              <a:t>Pembelajaran</a:t>
            </a:r>
            <a:endParaRPr lang="en-US" dirty="0"/>
          </a:p>
        </p:txBody>
      </p:sp>
      <p:cxnSp>
        <p:nvCxnSpPr>
          <p:cNvPr id="6" name="Straight Arrow Connector 5"/>
          <p:cNvCxnSpPr/>
          <p:nvPr/>
        </p:nvCxnSpPr>
        <p:spPr>
          <a:xfrm>
            <a:off x="6324600" y="3505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6019800" y="45720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Ketrampilan</a:t>
            </a:r>
            <a:endParaRPr lang="en-US" dirty="0"/>
          </a:p>
        </p:txBody>
      </p:sp>
      <p:sp>
        <p:nvSpPr>
          <p:cNvPr id="17" name="Oval 16"/>
          <p:cNvSpPr/>
          <p:nvPr/>
        </p:nvSpPr>
        <p:spPr>
          <a:xfrm>
            <a:off x="5791200" y="2667000"/>
            <a:ext cx="2362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Pengetahuan</a:t>
            </a:r>
            <a:endParaRPr lang="en-US" dirty="0"/>
          </a:p>
        </p:txBody>
      </p:sp>
      <p:sp>
        <p:nvSpPr>
          <p:cNvPr id="27" name="Oval 26"/>
          <p:cNvSpPr/>
          <p:nvPr/>
        </p:nvSpPr>
        <p:spPr>
          <a:xfrm>
            <a:off x="5791200" y="838200"/>
            <a:ext cx="2362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Sikap</a:t>
            </a:r>
            <a:r>
              <a:rPr lang="en-US" dirty="0" smtClean="0"/>
              <a:t> </a:t>
            </a:r>
            <a:r>
              <a:rPr lang="en-US" dirty="0" err="1" smtClean="0"/>
              <a:t>dan</a:t>
            </a:r>
            <a:r>
              <a:rPr lang="en-US" dirty="0" smtClean="0"/>
              <a:t> </a:t>
            </a:r>
            <a:r>
              <a:rPr lang="en-US" dirty="0" err="1" smtClean="0"/>
              <a:t>nilai</a:t>
            </a:r>
            <a:endParaRPr lang="en-US" dirty="0"/>
          </a:p>
        </p:txBody>
      </p:sp>
      <p:cxnSp>
        <p:nvCxnSpPr>
          <p:cNvPr id="32" name="Straight Arrow Connector 31"/>
          <p:cNvCxnSpPr/>
          <p:nvPr/>
        </p:nvCxnSpPr>
        <p:spPr>
          <a:xfrm>
            <a:off x="4191000" y="1676400"/>
            <a:ext cx="1295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4152900" y="1714500"/>
            <a:ext cx="14478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6200000" flipH="1">
            <a:off x="3467100" y="2400300"/>
            <a:ext cx="3124200" cy="167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1867694" y="3313906"/>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1524000" y="4114800"/>
            <a:ext cx="22860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memenuhi</a:t>
            </a:r>
            <a:r>
              <a:rPr lang="en-US" dirty="0" smtClean="0"/>
              <a:t> </a:t>
            </a:r>
            <a:r>
              <a:rPr lang="en-US" dirty="0" err="1" smtClean="0"/>
              <a:t>standar</a:t>
            </a:r>
            <a:r>
              <a:rPr lang="en-US" dirty="0" smtClean="0"/>
              <a:t> </a:t>
            </a:r>
            <a:r>
              <a:rPr lang="en-US" dirty="0" err="1" smtClean="0"/>
              <a:t>kompetensi</a:t>
            </a:r>
            <a:r>
              <a:rPr lang="en-US" dirty="0" smtClean="0"/>
              <a:t> yang </a:t>
            </a:r>
            <a:r>
              <a:rPr lang="en-US" dirty="0" err="1" smtClean="0"/>
              <a:t>ditetapkan</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lstStyle/>
          <a:p>
            <a:pPr marL="0" indent="0">
              <a:lnSpc>
                <a:spcPct val="90000"/>
              </a:lnSpc>
              <a:buFontTx/>
              <a:buNone/>
            </a:pPr>
            <a:r>
              <a:rPr lang="en-US" sz="2400" dirty="0" err="1" smtClean="0"/>
              <a:t>karena</a:t>
            </a:r>
            <a:r>
              <a:rPr lang="en-US" sz="2400" dirty="0" smtClean="0"/>
              <a:t> </a:t>
            </a:r>
            <a:r>
              <a:rPr lang="en-US" sz="2400" dirty="0" err="1" smtClean="0"/>
              <a:t>adanya</a:t>
            </a:r>
            <a:r>
              <a:rPr lang="en-US" sz="2400" dirty="0" smtClean="0"/>
              <a:t> </a:t>
            </a:r>
            <a:r>
              <a:rPr lang="en-US" sz="2400" dirty="0" err="1" smtClean="0"/>
              <a:t>inovasi</a:t>
            </a:r>
            <a:r>
              <a:rPr lang="en-US" sz="2400" dirty="0" smtClean="0"/>
              <a:t> </a:t>
            </a:r>
            <a:r>
              <a:rPr lang="en-US" sz="2400" dirty="0" err="1" smtClean="0"/>
              <a:t>kurikulum</a:t>
            </a:r>
            <a:r>
              <a:rPr lang="en-US" sz="2400" dirty="0" smtClean="0"/>
              <a:t> (</a:t>
            </a:r>
            <a:r>
              <a:rPr lang="en-US" sz="2400" dirty="0" err="1" smtClean="0"/>
              <a:t>reformasi</a:t>
            </a:r>
            <a:r>
              <a:rPr lang="en-US" sz="2400" dirty="0" smtClean="0"/>
              <a:t> </a:t>
            </a:r>
            <a:r>
              <a:rPr lang="en-US" sz="2400" dirty="0" err="1" smtClean="0"/>
              <a:t>pendidikan</a:t>
            </a:r>
            <a:r>
              <a:rPr lang="en-US" sz="2400" dirty="0" smtClean="0"/>
              <a:t>) </a:t>
            </a:r>
            <a:r>
              <a:rPr lang="en-US" sz="2400" dirty="0" err="1" smtClean="0"/>
              <a:t>yaitu</a:t>
            </a:r>
            <a:r>
              <a:rPr lang="en-US" sz="2400" dirty="0" smtClean="0"/>
              <a:t> </a:t>
            </a:r>
            <a:r>
              <a:rPr lang="en-US" sz="2400" dirty="0" err="1" smtClean="0"/>
              <a:t>dengan</a:t>
            </a:r>
            <a:r>
              <a:rPr lang="en-US" sz="2400" dirty="0" smtClean="0"/>
              <a:t> </a:t>
            </a:r>
            <a:r>
              <a:rPr lang="en-US" sz="2400" dirty="0" err="1" smtClean="0"/>
              <a:t>dikeluarkannya</a:t>
            </a:r>
            <a:r>
              <a:rPr lang="en-US" sz="2400" dirty="0" smtClean="0"/>
              <a:t> </a:t>
            </a:r>
            <a:r>
              <a:rPr lang="en-US" sz="2400" dirty="0" err="1" smtClean="0"/>
              <a:t>kebijakan</a:t>
            </a:r>
            <a:r>
              <a:rPr lang="en-US" sz="2400" dirty="0" smtClean="0"/>
              <a:t> </a:t>
            </a:r>
            <a:r>
              <a:rPr lang="en-US" sz="2400" dirty="0" err="1" smtClean="0"/>
              <a:t>pemerintah</a:t>
            </a:r>
            <a:r>
              <a:rPr lang="en-US" sz="2400" dirty="0" smtClean="0"/>
              <a:t> </a:t>
            </a:r>
            <a:r>
              <a:rPr lang="en-US" sz="2400" dirty="0" err="1" smtClean="0"/>
              <a:t>berupa</a:t>
            </a:r>
            <a:r>
              <a:rPr lang="en-US" sz="2400" dirty="0" smtClean="0"/>
              <a:t> </a:t>
            </a:r>
            <a:r>
              <a:rPr lang="en-US" sz="2400" dirty="0" err="1" smtClean="0"/>
              <a:t>undang-undang</a:t>
            </a:r>
            <a:r>
              <a:rPr lang="en-US" sz="2400" dirty="0" smtClean="0"/>
              <a:t> </a:t>
            </a:r>
            <a:r>
              <a:rPr lang="en-US" sz="2400" dirty="0" err="1" smtClean="0"/>
              <a:t>kependidikan</a:t>
            </a:r>
            <a:r>
              <a:rPr lang="en-US" sz="2400" dirty="0" smtClean="0"/>
              <a:t>:</a:t>
            </a:r>
          </a:p>
          <a:p>
            <a:pPr marL="457200" indent="-457200">
              <a:lnSpc>
                <a:spcPct val="90000"/>
              </a:lnSpc>
              <a:buNone/>
            </a:pPr>
            <a:r>
              <a:rPr lang="en-US" sz="2400" dirty="0" smtClean="0"/>
              <a:t>1. UU No. 22 Th. 1999</a:t>
            </a:r>
          </a:p>
          <a:p>
            <a:pPr marL="457200" indent="-457200">
              <a:lnSpc>
                <a:spcPct val="90000"/>
              </a:lnSpc>
              <a:buNone/>
            </a:pPr>
            <a:r>
              <a:rPr lang="en-US" sz="2400" dirty="0" smtClean="0"/>
              <a:t>     </a:t>
            </a:r>
            <a:r>
              <a:rPr lang="en-US" sz="2400" dirty="0" err="1" smtClean="0"/>
              <a:t>tentang</a:t>
            </a:r>
            <a:r>
              <a:rPr lang="en-US" sz="2400" dirty="0" smtClean="0"/>
              <a:t> </a:t>
            </a:r>
            <a:r>
              <a:rPr lang="en-US" sz="2400" dirty="0" err="1" smtClean="0"/>
              <a:t>Pemerintahan</a:t>
            </a:r>
            <a:r>
              <a:rPr lang="en-US" sz="2400" dirty="0" smtClean="0"/>
              <a:t> </a:t>
            </a:r>
            <a:r>
              <a:rPr lang="en-US" sz="2400" dirty="0" err="1" smtClean="0"/>
              <a:t>daerah</a:t>
            </a:r>
            <a:endParaRPr lang="en-US" sz="2400" dirty="0" smtClean="0"/>
          </a:p>
          <a:p>
            <a:pPr marL="457200" indent="-457200">
              <a:lnSpc>
                <a:spcPct val="90000"/>
              </a:lnSpc>
              <a:buNone/>
            </a:pPr>
            <a:endParaRPr lang="en-US" sz="2400" dirty="0" smtClean="0"/>
          </a:p>
          <a:p>
            <a:pPr marL="0" indent="0">
              <a:lnSpc>
                <a:spcPct val="90000"/>
              </a:lnSpc>
              <a:buFontTx/>
              <a:buNone/>
            </a:pPr>
            <a:r>
              <a:rPr lang="en-US" sz="2400" dirty="0" smtClean="0"/>
              <a:t>2. UU No. 25 Th. 2000</a:t>
            </a:r>
          </a:p>
          <a:p>
            <a:pPr marL="0" indent="0">
              <a:lnSpc>
                <a:spcPct val="90000"/>
              </a:lnSpc>
              <a:buFontTx/>
              <a:buNone/>
            </a:pPr>
            <a:r>
              <a:rPr lang="en-US" sz="2400" dirty="0" smtClean="0"/>
              <a:t>    </a:t>
            </a:r>
            <a:r>
              <a:rPr lang="en-US" sz="2400" dirty="0" err="1" smtClean="0"/>
              <a:t>tentang</a:t>
            </a:r>
            <a:r>
              <a:rPr lang="en-US" sz="2400" dirty="0" smtClean="0"/>
              <a:t> </a:t>
            </a:r>
            <a:r>
              <a:rPr lang="en-US" sz="2400" dirty="0" err="1" smtClean="0"/>
              <a:t>kewenangan</a:t>
            </a:r>
            <a:r>
              <a:rPr lang="en-US" sz="2400" dirty="0" smtClean="0"/>
              <a:t> </a:t>
            </a:r>
            <a:r>
              <a:rPr lang="en-US" sz="2400" dirty="0" err="1" smtClean="0"/>
              <a:t>pemerintah</a:t>
            </a:r>
            <a:r>
              <a:rPr lang="en-US" sz="2400" dirty="0" smtClean="0"/>
              <a:t> </a:t>
            </a:r>
            <a:r>
              <a:rPr lang="en-US" sz="2400" dirty="0" err="1" smtClean="0"/>
              <a:t>dan</a:t>
            </a:r>
            <a:r>
              <a:rPr lang="en-US" sz="2400" dirty="0" smtClean="0"/>
              <a:t> </a:t>
            </a:r>
            <a:r>
              <a:rPr lang="en-US" sz="2400" dirty="0" err="1" smtClean="0"/>
              <a:t>kewenangan</a:t>
            </a:r>
            <a:r>
              <a:rPr lang="en-US" sz="2400" dirty="0" smtClean="0"/>
              <a:t>     </a:t>
            </a:r>
            <a:r>
              <a:rPr lang="en-US" sz="2400" dirty="0" err="1" smtClean="0"/>
              <a:t>provinsi</a:t>
            </a:r>
            <a:r>
              <a:rPr lang="en-US" sz="2400" dirty="0" smtClean="0"/>
              <a:t> </a:t>
            </a:r>
            <a:r>
              <a:rPr lang="en-US" sz="2400" dirty="0" err="1" smtClean="0"/>
              <a:t>sebagai</a:t>
            </a:r>
            <a:r>
              <a:rPr lang="en-US" sz="2400" dirty="0" smtClean="0"/>
              <a:t> </a:t>
            </a:r>
            <a:r>
              <a:rPr lang="en-US" sz="2400" dirty="0" err="1" smtClean="0"/>
              <a:t>otonomi</a:t>
            </a:r>
            <a:r>
              <a:rPr lang="en-US" sz="2400" dirty="0" smtClean="0"/>
              <a:t> </a:t>
            </a:r>
            <a:r>
              <a:rPr lang="en-US" sz="2400" dirty="0" err="1" smtClean="0"/>
              <a:t>daerah</a:t>
            </a:r>
            <a:endParaRPr lang="en-US" sz="2400" dirty="0" smtClean="0"/>
          </a:p>
          <a:p>
            <a:pPr marL="0" indent="0">
              <a:lnSpc>
                <a:spcPct val="90000"/>
              </a:lnSpc>
              <a:buFontTx/>
              <a:buNone/>
            </a:pPr>
            <a:endParaRPr lang="en-US" sz="2400" dirty="0" smtClean="0"/>
          </a:p>
          <a:p>
            <a:pPr marL="0" indent="0">
              <a:lnSpc>
                <a:spcPct val="90000"/>
              </a:lnSpc>
              <a:buNone/>
            </a:pPr>
            <a:r>
              <a:rPr lang="en-US" sz="2400" dirty="0" smtClean="0"/>
              <a:t>3. TAP MPR No. V/MPR/1999 </a:t>
            </a:r>
          </a:p>
          <a:p>
            <a:pPr marL="0" indent="0">
              <a:lnSpc>
                <a:spcPct val="90000"/>
              </a:lnSpc>
              <a:buNone/>
            </a:pPr>
            <a:r>
              <a:rPr lang="en-US" sz="2400" dirty="0" err="1" smtClean="0"/>
              <a:t>tentang</a:t>
            </a:r>
            <a:r>
              <a:rPr lang="en-US" sz="2400" dirty="0" smtClean="0"/>
              <a:t> </a:t>
            </a:r>
            <a:r>
              <a:rPr lang="en-US" sz="2400" dirty="0" err="1" smtClean="0"/>
              <a:t>Arah</a:t>
            </a:r>
            <a:r>
              <a:rPr lang="en-US" sz="2400" dirty="0" smtClean="0"/>
              <a:t> </a:t>
            </a:r>
            <a:r>
              <a:rPr lang="en-US" sz="2400" dirty="0" err="1" smtClean="0"/>
              <a:t>Kebijakan</a:t>
            </a:r>
            <a:r>
              <a:rPr lang="en-US" sz="2400" dirty="0" smtClean="0"/>
              <a:t> </a:t>
            </a:r>
            <a:r>
              <a:rPr lang="en-US" sz="2400" dirty="0" err="1" smtClean="0"/>
              <a:t>Pendidikan</a:t>
            </a:r>
            <a:r>
              <a:rPr lang="en-US" sz="2400" dirty="0" smtClean="0"/>
              <a:t> </a:t>
            </a:r>
            <a:r>
              <a:rPr lang="en-US" sz="2400" dirty="0" err="1" smtClean="0"/>
              <a:t>di</a:t>
            </a:r>
            <a:r>
              <a:rPr lang="en-US" sz="2400" dirty="0" smtClean="0"/>
              <a:t> </a:t>
            </a:r>
            <a:r>
              <a:rPr lang="en-US" sz="2400" dirty="0" err="1" smtClean="0"/>
              <a:t>Masa</a:t>
            </a:r>
            <a:r>
              <a:rPr lang="en-US" sz="2400" dirty="0" smtClean="0"/>
              <a:t> </a:t>
            </a:r>
            <a:r>
              <a:rPr lang="en-US" sz="2400" dirty="0" err="1" smtClean="0"/>
              <a:t>Depan</a:t>
            </a:r>
            <a:endParaRPr lang="en-US" sz="2400" dirty="0" smtClean="0"/>
          </a:p>
          <a:p>
            <a:pPr marL="0" indent="0">
              <a:lnSpc>
                <a:spcPct val="90000"/>
              </a:lnSpc>
              <a:buFontTx/>
              <a:buNone/>
            </a:pPr>
            <a:endParaRPr lang="en-US" sz="2400" dirty="0" smtClean="0"/>
          </a:p>
          <a:p>
            <a:endParaRPr lang="en-US" dirty="0"/>
          </a:p>
        </p:txBody>
      </p:sp>
      <p:sp>
        <p:nvSpPr>
          <p:cNvPr id="3" name="Title 2"/>
          <p:cNvSpPr>
            <a:spLocks noGrp="1"/>
          </p:cNvSpPr>
          <p:nvPr>
            <p:ph type="title"/>
          </p:nvPr>
        </p:nvSpPr>
        <p:spPr/>
        <p:txBody>
          <a:bodyPr>
            <a:normAutofit fontScale="90000"/>
          </a:bodyPr>
          <a:lstStyle/>
          <a:p>
            <a:pPr algn="ctr"/>
            <a:r>
              <a:rPr lang="en-US" dirty="0" smtClean="0"/>
              <a:t>LATAR BELAKANG PERUBAHAN KURIKULUM</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lstStyle/>
          <a:p>
            <a:r>
              <a:rPr lang="en-US" dirty="0" smtClean="0"/>
              <a:t/>
            </a:r>
            <a:br>
              <a:rPr lang="en-US" dirty="0" smtClean="0"/>
            </a:br>
            <a:r>
              <a:rPr lang="en-US" dirty="0" smtClean="0"/>
              <a:t/>
            </a:r>
            <a:br>
              <a:rPr lang="en-US" dirty="0" smtClean="0"/>
            </a:br>
            <a:endParaRPr lang="en-US" dirty="0"/>
          </a:p>
        </p:txBody>
      </p:sp>
      <p:sp>
        <p:nvSpPr>
          <p:cNvPr id="3" name="Title 2"/>
          <p:cNvSpPr>
            <a:spLocks noGrp="1"/>
          </p:cNvSpPr>
          <p:nvPr>
            <p:ph type="title"/>
          </p:nvPr>
        </p:nvSpPr>
        <p:spPr/>
        <p:txBody>
          <a:bodyPr/>
          <a:lstStyle/>
          <a:p>
            <a:endParaRPr lang="en-US" dirty="0"/>
          </a:p>
        </p:txBody>
      </p:sp>
      <p:sp>
        <p:nvSpPr>
          <p:cNvPr id="4" name="Rectangle 3"/>
          <p:cNvSpPr/>
          <p:nvPr/>
        </p:nvSpPr>
        <p:spPr>
          <a:xfrm>
            <a:off x="1905000" y="457200"/>
            <a:ext cx="5410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materi</a:t>
            </a:r>
            <a:r>
              <a:rPr lang="en-US" sz="3200" dirty="0" smtClean="0"/>
              <a:t> </a:t>
            </a:r>
            <a:r>
              <a:rPr lang="en-US" sz="3200" dirty="0" err="1" smtClean="0"/>
              <a:t>pembelajaran</a:t>
            </a:r>
            <a:endParaRPr lang="en-US" sz="3200" dirty="0"/>
          </a:p>
        </p:txBody>
      </p:sp>
      <p:cxnSp>
        <p:nvCxnSpPr>
          <p:cNvPr id="14" name="Straight Arrow Connector 13"/>
          <p:cNvCxnSpPr/>
          <p:nvPr/>
        </p:nvCxnSpPr>
        <p:spPr>
          <a:xfrm rot="5400000">
            <a:off x="4076700" y="18669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62000" y="2209800"/>
            <a:ext cx="7239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19894" y="2551906"/>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152400" y="2667000"/>
            <a:ext cx="37338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informasi</a:t>
            </a:r>
            <a:r>
              <a:rPr lang="en-US" dirty="0" smtClean="0"/>
              <a:t> </a:t>
            </a:r>
            <a:r>
              <a:rPr lang="en-US" dirty="0" err="1" smtClean="0"/>
              <a:t>atau</a:t>
            </a:r>
            <a:r>
              <a:rPr lang="en-US" dirty="0" smtClean="0"/>
              <a:t> </a:t>
            </a:r>
            <a:r>
              <a:rPr lang="en-US" dirty="0" err="1" smtClean="0"/>
              <a:t>teks</a:t>
            </a:r>
            <a:r>
              <a:rPr lang="en-US" dirty="0" smtClean="0"/>
              <a:t> </a:t>
            </a:r>
            <a:r>
              <a:rPr lang="en-US" dirty="0" err="1" smtClean="0"/>
              <a:t>atau</a:t>
            </a:r>
            <a:endParaRPr lang="en-US" dirty="0" smtClean="0"/>
          </a:p>
          <a:p>
            <a:r>
              <a:rPr lang="en-US" dirty="0" smtClean="0"/>
              <a:t>program yang </a:t>
            </a:r>
            <a:r>
              <a:rPr lang="en-US" dirty="0" err="1" smtClean="0"/>
              <a:t>di</a:t>
            </a:r>
            <a:r>
              <a:rPr lang="en-US" dirty="0" smtClean="0"/>
              <a:t> </a:t>
            </a:r>
            <a:r>
              <a:rPr lang="en-US" dirty="0" err="1" smtClean="0"/>
              <a:t>perlukan</a:t>
            </a:r>
            <a:r>
              <a:rPr lang="en-US" dirty="0" smtClean="0"/>
              <a:t> </a:t>
            </a:r>
            <a:r>
              <a:rPr lang="en-US" dirty="0" err="1" smtClean="0"/>
              <a:t>oleh</a:t>
            </a:r>
            <a:r>
              <a:rPr lang="en-US" dirty="0" smtClean="0"/>
              <a:t> </a:t>
            </a:r>
            <a:r>
              <a:rPr lang="en-US" dirty="0" err="1" smtClean="0"/>
              <a:t>para</a:t>
            </a:r>
            <a:r>
              <a:rPr lang="en-US" dirty="0" smtClean="0"/>
              <a:t> guru </a:t>
            </a:r>
            <a:r>
              <a:rPr lang="en-US" dirty="0" err="1" smtClean="0"/>
              <a:t>untuk</a:t>
            </a:r>
            <a:r>
              <a:rPr lang="en-US" dirty="0" smtClean="0"/>
              <a:t> </a:t>
            </a:r>
            <a:r>
              <a:rPr lang="en-US" dirty="0" err="1" smtClean="0"/>
              <a:t>melakukan</a:t>
            </a:r>
            <a:r>
              <a:rPr lang="en-US" dirty="0" smtClean="0"/>
              <a:t> </a:t>
            </a:r>
            <a:r>
              <a:rPr lang="en-US" dirty="0" err="1" smtClean="0"/>
              <a:t>sebuah</a:t>
            </a:r>
            <a:r>
              <a:rPr lang="en-US" dirty="0" smtClean="0"/>
              <a:t> </a:t>
            </a:r>
            <a:r>
              <a:rPr lang="en-US" dirty="0" err="1" smtClean="0"/>
              <a:t>perencanaan</a:t>
            </a:r>
            <a:r>
              <a:rPr lang="en-US" dirty="0" smtClean="0"/>
              <a:t> </a:t>
            </a:r>
            <a:r>
              <a:rPr lang="en-US" dirty="0" err="1" smtClean="0"/>
              <a:t>belajar</a:t>
            </a:r>
            <a:r>
              <a:rPr lang="en-US" dirty="0" smtClean="0"/>
              <a:t>. </a:t>
            </a:r>
          </a:p>
        </p:txBody>
      </p:sp>
      <p:sp>
        <p:nvSpPr>
          <p:cNvPr id="20" name="Oval 19"/>
          <p:cNvSpPr/>
          <p:nvPr/>
        </p:nvSpPr>
        <p:spPr>
          <a:xfrm>
            <a:off x="2971800" y="2743200"/>
            <a:ext cx="3581400" cy="266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Sebuah</a:t>
            </a:r>
            <a:r>
              <a:rPr lang="en-US" dirty="0" smtClean="0"/>
              <a:t> </a:t>
            </a:r>
            <a:r>
              <a:rPr lang="en-US" dirty="0" err="1" smtClean="0"/>
              <a:t>alat</a:t>
            </a:r>
            <a:r>
              <a:rPr lang="en-US" dirty="0" smtClean="0"/>
              <a:t> yang </a:t>
            </a:r>
            <a:r>
              <a:rPr lang="en-US" dirty="0" err="1" smtClean="0"/>
              <a:t>dipergunakan</a:t>
            </a:r>
            <a:r>
              <a:rPr lang="en-US" dirty="0" smtClean="0"/>
              <a:t> </a:t>
            </a:r>
            <a:r>
              <a:rPr lang="en-US" dirty="0" err="1" smtClean="0"/>
              <a:t>oleh</a:t>
            </a:r>
            <a:r>
              <a:rPr lang="en-US" dirty="0" smtClean="0"/>
              <a:t> guru </a:t>
            </a:r>
            <a:r>
              <a:rPr lang="en-US" dirty="0" err="1" smtClean="0"/>
              <a:t>untuk</a:t>
            </a:r>
            <a:r>
              <a:rPr lang="en-US" dirty="0" smtClean="0"/>
              <a:t> </a:t>
            </a:r>
            <a:r>
              <a:rPr lang="en-US" dirty="0" err="1" smtClean="0"/>
              <a:t>menerapkan</a:t>
            </a:r>
            <a:r>
              <a:rPr lang="en-US" dirty="0" smtClean="0"/>
              <a:t> </a:t>
            </a:r>
            <a:r>
              <a:rPr lang="en-US" dirty="0" err="1" smtClean="0"/>
              <a:t>sebuah</a:t>
            </a:r>
            <a:r>
              <a:rPr lang="en-US" dirty="0" smtClean="0"/>
              <a:t> </a:t>
            </a:r>
            <a:r>
              <a:rPr lang="en-US" dirty="0" err="1" smtClean="0"/>
              <a:t>pembelajaran</a:t>
            </a:r>
            <a:r>
              <a:rPr lang="en-US" dirty="0" smtClean="0"/>
              <a:t> yang </a:t>
            </a:r>
            <a:r>
              <a:rPr lang="en-US" dirty="0" err="1" smtClean="0"/>
              <a:t>baik</a:t>
            </a:r>
            <a:r>
              <a:rPr lang="en-US" dirty="0" smtClean="0"/>
              <a:t> </a:t>
            </a:r>
            <a:r>
              <a:rPr lang="en-US" dirty="0" err="1" smtClean="0"/>
              <a:t>dan</a:t>
            </a:r>
            <a:r>
              <a:rPr lang="en-US" dirty="0" smtClean="0"/>
              <a:t> </a:t>
            </a:r>
            <a:r>
              <a:rPr lang="en-US" dirty="0" err="1" smtClean="0"/>
              <a:t>mudah</a:t>
            </a:r>
            <a:r>
              <a:rPr lang="en-US" dirty="0" smtClean="0"/>
              <a:t> </a:t>
            </a:r>
            <a:r>
              <a:rPr lang="en-US" dirty="0" err="1" smtClean="0"/>
              <a:t>di</a:t>
            </a:r>
            <a:r>
              <a:rPr lang="en-US" dirty="0" smtClean="0"/>
              <a:t> </a:t>
            </a:r>
            <a:r>
              <a:rPr lang="en-US" dirty="0" err="1" smtClean="0"/>
              <a:t>mengerti</a:t>
            </a:r>
            <a:r>
              <a:rPr lang="en-US" dirty="0" smtClean="0"/>
              <a:t> </a:t>
            </a:r>
            <a:r>
              <a:rPr lang="en-US" dirty="0" err="1" smtClean="0"/>
              <a:t>para</a:t>
            </a:r>
            <a:r>
              <a:rPr lang="en-US" dirty="0" smtClean="0"/>
              <a:t> </a:t>
            </a:r>
            <a:r>
              <a:rPr lang="en-US" dirty="0" err="1" smtClean="0"/>
              <a:t>siswanya</a:t>
            </a:r>
            <a:r>
              <a:rPr lang="en-US" dirty="0" smtClean="0"/>
              <a:t>.</a:t>
            </a:r>
            <a:endParaRPr lang="en-US" dirty="0"/>
          </a:p>
        </p:txBody>
      </p:sp>
      <p:cxnSp>
        <p:nvCxnSpPr>
          <p:cNvPr id="22" name="Straight Arrow Connector 21"/>
          <p:cNvCxnSpPr/>
          <p:nvPr/>
        </p:nvCxnSpPr>
        <p:spPr>
          <a:xfrm rot="5400000">
            <a:off x="4114800" y="2514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5943600" y="2743200"/>
            <a:ext cx="3429000" cy="2590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sebuah</a:t>
            </a:r>
            <a:r>
              <a:rPr lang="en-US" dirty="0" smtClean="0"/>
              <a:t> </a:t>
            </a:r>
            <a:r>
              <a:rPr lang="en-US" dirty="0" err="1" smtClean="0"/>
              <a:t>perangkat</a:t>
            </a:r>
            <a:r>
              <a:rPr lang="en-US" dirty="0" smtClean="0"/>
              <a:t> </a:t>
            </a:r>
            <a:r>
              <a:rPr lang="en-US" dirty="0" err="1" smtClean="0"/>
              <a:t>substansi</a:t>
            </a:r>
            <a:r>
              <a:rPr lang="en-US" dirty="0" smtClean="0"/>
              <a:t> </a:t>
            </a:r>
            <a:r>
              <a:rPr lang="en-US" dirty="0" err="1" smtClean="0"/>
              <a:t>dari</a:t>
            </a:r>
            <a:r>
              <a:rPr lang="en-US" dirty="0" smtClean="0"/>
              <a:t> </a:t>
            </a:r>
            <a:r>
              <a:rPr lang="en-US" dirty="0" err="1" smtClean="0"/>
              <a:t>pembelajaran</a:t>
            </a:r>
            <a:r>
              <a:rPr lang="en-US" dirty="0" smtClean="0"/>
              <a:t> yang </a:t>
            </a:r>
            <a:r>
              <a:rPr lang="en-US" dirty="0" err="1" smtClean="0"/>
              <a:t>dapat</a:t>
            </a:r>
            <a:r>
              <a:rPr lang="en-US" dirty="0" smtClean="0"/>
              <a:t> </a:t>
            </a:r>
            <a:r>
              <a:rPr lang="en-US" dirty="0" err="1" smtClean="0"/>
              <a:t>di</a:t>
            </a:r>
            <a:r>
              <a:rPr lang="en-US" dirty="0" smtClean="0"/>
              <a:t> </a:t>
            </a:r>
            <a:r>
              <a:rPr lang="en-US" dirty="0" err="1" smtClean="0"/>
              <a:t>susun</a:t>
            </a:r>
            <a:r>
              <a:rPr lang="en-US" dirty="0" smtClean="0"/>
              <a:t> </a:t>
            </a:r>
            <a:r>
              <a:rPr lang="en-US" dirty="0" err="1" smtClean="0"/>
              <a:t>dengan</a:t>
            </a:r>
            <a:r>
              <a:rPr lang="en-US" dirty="0" smtClean="0"/>
              <a:t> </a:t>
            </a:r>
            <a:r>
              <a:rPr lang="en-US" dirty="0" err="1" smtClean="0"/>
              <a:t>sistematis</a:t>
            </a:r>
            <a:r>
              <a:rPr lang="en-US" dirty="0" smtClean="0"/>
              <a:t> </a:t>
            </a:r>
            <a:r>
              <a:rPr lang="en-US" dirty="0" err="1" smtClean="0"/>
              <a:t>di</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pembelajaran</a:t>
            </a:r>
            <a:r>
              <a:rPr lang="en-US" dirty="0" smtClean="0"/>
              <a:t>.</a:t>
            </a:r>
            <a:endParaRPr lang="en-US" dirty="0"/>
          </a:p>
        </p:txBody>
      </p:sp>
      <p:cxnSp>
        <p:nvCxnSpPr>
          <p:cNvPr id="25" name="Straight Arrow Connector 24"/>
          <p:cNvCxnSpPr/>
          <p:nvPr/>
        </p:nvCxnSpPr>
        <p:spPr>
          <a:xfrm rot="5400000">
            <a:off x="7658100" y="25527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materi</a:t>
            </a:r>
            <a:r>
              <a:rPr lang="en-US" sz="3200" dirty="0" smtClean="0"/>
              <a:t> </a:t>
            </a:r>
            <a:r>
              <a:rPr lang="en-US" sz="3200" dirty="0" err="1" smtClean="0"/>
              <a:t>pembelajaran</a:t>
            </a:r>
            <a:endParaRPr lang="en-US" sz="3200" dirty="0"/>
          </a:p>
        </p:txBody>
      </p:sp>
      <p:cxnSp>
        <p:nvCxnSpPr>
          <p:cNvPr id="6" name="Straight Arrow Connector 5"/>
          <p:cNvCxnSpPr/>
          <p:nvPr/>
        </p:nvCxnSpPr>
        <p:spPr>
          <a:xfrm rot="16200000" flipH="1">
            <a:off x="4207764" y="1845564"/>
            <a:ext cx="72847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62000" y="2209800"/>
            <a:ext cx="7467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343694" y="26281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04800" y="2971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Fakta</a:t>
            </a:r>
            <a:endParaRPr lang="en-US" dirty="0"/>
          </a:p>
        </p:txBody>
      </p:sp>
      <p:cxnSp>
        <p:nvCxnSpPr>
          <p:cNvPr id="13" name="Straight Arrow Connector 12"/>
          <p:cNvCxnSpPr/>
          <p:nvPr/>
        </p:nvCxnSpPr>
        <p:spPr>
          <a:xfrm rot="5400000">
            <a:off x="2362994" y="26662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5562600" y="2971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Prosedur</a:t>
            </a:r>
            <a:endParaRPr lang="en-US" dirty="0"/>
          </a:p>
        </p:txBody>
      </p:sp>
      <p:cxnSp>
        <p:nvCxnSpPr>
          <p:cNvPr id="18" name="Straight Arrow Connector 17"/>
          <p:cNvCxnSpPr/>
          <p:nvPr/>
        </p:nvCxnSpPr>
        <p:spPr>
          <a:xfrm rot="5400000">
            <a:off x="7811294" y="26281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057400" y="29718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Konsep</a:t>
            </a:r>
            <a:endParaRPr lang="en-US" dirty="0"/>
          </a:p>
        </p:txBody>
      </p:sp>
      <p:sp>
        <p:nvSpPr>
          <p:cNvPr id="22" name="Rectangle 21"/>
          <p:cNvSpPr/>
          <p:nvPr/>
        </p:nvSpPr>
        <p:spPr>
          <a:xfrm>
            <a:off x="3886200" y="29718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Prinsip</a:t>
            </a:r>
            <a:endParaRPr lang="en-US" dirty="0"/>
          </a:p>
        </p:txBody>
      </p:sp>
      <p:cxnSp>
        <p:nvCxnSpPr>
          <p:cNvPr id="23" name="Straight Arrow Connector 22"/>
          <p:cNvCxnSpPr/>
          <p:nvPr/>
        </p:nvCxnSpPr>
        <p:spPr>
          <a:xfrm rot="5400000">
            <a:off x="4115594" y="26662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315200" y="2971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Sikap</a:t>
            </a:r>
            <a:r>
              <a:rPr lang="en-US" dirty="0" smtClean="0"/>
              <a:t> </a:t>
            </a:r>
            <a:r>
              <a:rPr lang="en-US" dirty="0" err="1" smtClean="0"/>
              <a:t>atau</a:t>
            </a:r>
            <a:r>
              <a:rPr lang="en-US" dirty="0" smtClean="0"/>
              <a:t> </a:t>
            </a:r>
            <a:r>
              <a:rPr lang="en-US" dirty="0" err="1" smtClean="0"/>
              <a:t>Nilai</a:t>
            </a:r>
            <a:endParaRPr lang="en-US" dirty="0"/>
          </a:p>
        </p:txBody>
      </p:sp>
      <p:cxnSp>
        <p:nvCxnSpPr>
          <p:cNvPr id="39" name="Straight Arrow Connector 38"/>
          <p:cNvCxnSpPr/>
          <p:nvPr/>
        </p:nvCxnSpPr>
        <p:spPr>
          <a:xfrm rot="5400000">
            <a:off x="5982494" y="26281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57200" y="274638"/>
            <a:ext cx="8229600" cy="715962"/>
          </a:xfrm>
          <a:noFill/>
          <a:ln>
            <a:miter lim="800000"/>
            <a:headEnd/>
            <a:tailEnd/>
          </a:ln>
        </p:spPr>
        <p:txBody>
          <a:bodyPr vert="horz" wrap="square" lIns="91440" tIns="45720" rIns="91440" bIns="45720" numCol="1" anchor="t" anchorCtr="0" compatLnSpc="1">
            <a:prstTxWarp prst="textNoShape">
              <a:avLst/>
            </a:prstTxWarp>
          </a:bodyPr>
          <a:lstStyle/>
          <a:p>
            <a:pPr eaLnBrk="1" hangingPunct="1"/>
            <a:endParaRPr lang="en-US" sz="2800" dirty="0" smtClean="0"/>
          </a:p>
        </p:txBody>
      </p:sp>
      <p:sp>
        <p:nvSpPr>
          <p:cNvPr id="5" name="Content Placeholder 4"/>
          <p:cNvSpPr>
            <a:spLocks noGrp="1" noChangeArrowheads="1"/>
          </p:cNvSpPr>
          <p:nvPr>
            <p:ph idx="1"/>
          </p:nvPr>
        </p:nvSpPr>
        <p:spPr bwMode="auto">
          <a:xfrm>
            <a:off x="381000" y="3784684"/>
            <a:ext cx="8229600" cy="2421176"/>
          </a:xfrm>
          <a:prstGeom prst="rect">
            <a:avLst/>
          </a:prstGeom>
          <a:noFill/>
          <a:ln w="9525">
            <a:noFill/>
            <a:miter lim="800000"/>
            <a:headEnd/>
            <a:tailEnd/>
          </a:ln>
        </p:spPr>
        <p:txBody>
          <a:bodyPr anchor="ctr">
            <a:spAutoFit/>
          </a:bodyPr>
          <a:lstStyle/>
          <a:p>
            <a:pPr>
              <a:buNone/>
            </a:pPr>
            <a:r>
              <a:rPr lang="da-DK" sz="2800" b="1" dirty="0">
                <a:solidFill>
                  <a:schemeClr val="accent2">
                    <a:lumMod val="75000"/>
                  </a:schemeClr>
                </a:solidFill>
              </a:rPr>
              <a:t>Materi fakta</a:t>
            </a:r>
            <a:r>
              <a:rPr lang="da-DK" sz="2000" b="1" dirty="0">
                <a:solidFill>
                  <a:schemeClr val="accent2">
                    <a:lumMod val="75000"/>
                  </a:schemeClr>
                </a:solidFill>
              </a:rPr>
              <a:t> : </a:t>
            </a:r>
            <a:r>
              <a:rPr lang="da-DK" sz="2400" dirty="0">
                <a:solidFill>
                  <a:schemeClr val="accent3">
                    <a:lumMod val="75000"/>
                  </a:schemeClr>
                </a:solidFill>
              </a:rPr>
              <a:t>segala hal yang bewujud kenyataan dan kebenaran,  meliputi nama-nama obyek, peristiwa sejarah, lambang, nama tempat, nama orang, nama bagian atau komponen suatu benda, dan sebagainya</a:t>
            </a:r>
            <a:endParaRPr lang="en-US" sz="2400" dirty="0">
              <a:solidFill>
                <a:schemeClr val="accent3">
                  <a:lumMod val="75000"/>
                </a:schemeClr>
              </a:solidFill>
            </a:endParaRPr>
          </a:p>
          <a:p>
            <a:pPr>
              <a:buNone/>
            </a:pPr>
            <a:r>
              <a:rPr lang="da-DK" sz="2400" dirty="0">
                <a:solidFill>
                  <a:schemeClr val="accent2">
                    <a:lumMod val="75000"/>
                  </a:schemeClr>
                </a:solidFill>
              </a:rPr>
              <a:t>Contoh : </a:t>
            </a:r>
            <a:r>
              <a:rPr lang="da-DK" sz="2400" dirty="0" smtClean="0">
                <a:solidFill>
                  <a:schemeClr val="accent2">
                    <a:lumMod val="75000"/>
                  </a:schemeClr>
                </a:solidFill>
              </a:rPr>
              <a:t>.......................</a:t>
            </a:r>
            <a:endParaRPr lang="en-US" sz="2400" dirty="0">
              <a:solidFill>
                <a:schemeClr val="accent2">
                  <a:lumMod val="75000"/>
                </a:schemeClr>
              </a:solidFill>
            </a:endParaRPr>
          </a:p>
        </p:txBody>
      </p:sp>
      <p:sp>
        <p:nvSpPr>
          <p:cNvPr id="6" name="Rectangle 5"/>
          <p:cNvSpPr/>
          <p:nvPr/>
        </p:nvSpPr>
        <p:spPr>
          <a:xfrm>
            <a:off x="381000" y="228600"/>
            <a:ext cx="7543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dirty="0" smtClean="0"/>
              <a:t>JENIS-JENIS MATERI PEMBELAJARAN </a:t>
            </a:r>
            <a:endParaRPr lang="en-US" sz="3200" dirty="0"/>
          </a:p>
        </p:txBody>
      </p:sp>
      <p:sp>
        <p:nvSpPr>
          <p:cNvPr id="7" name="Rectangle 6"/>
          <p:cNvSpPr/>
          <p:nvPr/>
        </p:nvSpPr>
        <p:spPr>
          <a:xfrm>
            <a:off x="457200" y="1600200"/>
            <a:ext cx="7467600" cy="1631216"/>
          </a:xfrm>
          <a:prstGeom prst="rect">
            <a:avLst/>
          </a:prstGeom>
        </p:spPr>
        <p:txBody>
          <a:bodyPr wrap="square">
            <a:spAutoFit/>
          </a:bodyPr>
          <a:lstStyle/>
          <a:p>
            <a:r>
              <a:rPr lang="da-DK" sz="2800" b="1" dirty="0" smtClean="0">
                <a:solidFill>
                  <a:schemeClr val="accent3">
                    <a:lumMod val="75000"/>
                  </a:schemeClr>
                </a:solidFill>
              </a:rPr>
              <a:t>Materi Sikap atau nilai</a:t>
            </a:r>
            <a:r>
              <a:rPr lang="da-DK" sz="2800" dirty="0" smtClean="0">
                <a:solidFill>
                  <a:schemeClr val="accent3">
                    <a:lumMod val="75000"/>
                  </a:schemeClr>
                </a:solidFill>
              </a:rPr>
              <a:t> </a:t>
            </a:r>
            <a:r>
              <a:rPr lang="da-DK" sz="2400" dirty="0" smtClean="0">
                <a:solidFill>
                  <a:schemeClr val="accent3">
                    <a:lumMod val="75000"/>
                  </a:schemeClr>
                </a:solidFill>
              </a:rPr>
              <a:t>merupakan hasil belajar aspek afektif, misalnya  nilai kejujuran, kasih sayang, tolong-menolong, semangat dan minat belajar dan bekerja, dsb.</a:t>
            </a:r>
            <a:endParaRPr lang="en-US" sz="2400"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Grp="1" noChangeArrowheads="1"/>
          </p:cNvSpPr>
          <p:nvPr>
            <p:ph idx="1"/>
          </p:nvPr>
        </p:nvSpPr>
        <p:spPr bwMode="auto">
          <a:xfrm>
            <a:off x="304800" y="1905000"/>
            <a:ext cx="8229600" cy="1990288"/>
          </a:xfrm>
          <a:prstGeom prst="rect">
            <a:avLst/>
          </a:prstGeom>
          <a:noFill/>
          <a:ln w="9525">
            <a:noFill/>
            <a:miter lim="800000"/>
            <a:headEnd/>
            <a:tailEnd/>
          </a:ln>
        </p:spPr>
        <p:txBody>
          <a:bodyPr anchor="ctr">
            <a:spAutoFit/>
          </a:bodyPr>
          <a:lstStyle/>
          <a:p>
            <a:pPr>
              <a:buNone/>
            </a:pPr>
            <a:r>
              <a:rPr lang="da-DK" sz="2400" b="1" dirty="0">
                <a:solidFill>
                  <a:schemeClr val="accent1">
                    <a:lumMod val="75000"/>
                  </a:schemeClr>
                </a:solidFill>
                <a:latin typeface="Arial" pitchFamily="34" charset="0"/>
                <a:cs typeface="Arial" pitchFamily="34" charset="0"/>
              </a:rPr>
              <a:t>Materi konsep</a:t>
            </a:r>
            <a:r>
              <a:rPr lang="da-DK" sz="2400" dirty="0">
                <a:solidFill>
                  <a:schemeClr val="accent1">
                    <a:lumMod val="75000"/>
                  </a:schemeClr>
                </a:solidFill>
                <a:latin typeface="Arial" pitchFamily="34" charset="0"/>
                <a:cs typeface="Arial" pitchFamily="34" charset="0"/>
              </a:rPr>
              <a:t> </a:t>
            </a:r>
            <a:r>
              <a:rPr lang="da-DK" sz="2400" b="1" dirty="0">
                <a:solidFill>
                  <a:schemeClr val="accent1">
                    <a:lumMod val="75000"/>
                  </a:schemeClr>
                </a:solidFill>
                <a:latin typeface="Arial" pitchFamily="34" charset="0"/>
                <a:cs typeface="Arial" pitchFamily="34" charset="0"/>
              </a:rPr>
              <a:t>: segala yang berwujud pengertian-pengertian baru yang bisa timbul sebagai hasil pemikiran, meliputi definisi, pengertian, ciri khusus, hakekat, inti /isi  dan sebagainya. </a:t>
            </a:r>
            <a:endParaRPr lang="en-US" sz="2400" b="1" dirty="0">
              <a:solidFill>
                <a:schemeClr val="accent1">
                  <a:lumMod val="75000"/>
                </a:schemeClr>
              </a:solidFill>
              <a:latin typeface="Arial" pitchFamily="34" charset="0"/>
              <a:cs typeface="Arial" pitchFamily="34" charset="0"/>
            </a:endParaRPr>
          </a:p>
          <a:p>
            <a:pPr>
              <a:buNone/>
            </a:pPr>
            <a:r>
              <a:rPr lang="da-DK" sz="2400" dirty="0">
                <a:solidFill>
                  <a:schemeClr val="accent1">
                    <a:lumMod val="75000"/>
                  </a:schemeClr>
                </a:solidFill>
                <a:latin typeface="Arial" pitchFamily="34" charset="0"/>
                <a:cs typeface="Arial" pitchFamily="34" charset="0"/>
              </a:rPr>
              <a:t>Contoh : </a:t>
            </a:r>
            <a:r>
              <a:rPr lang="da-DK" sz="2400" dirty="0" smtClean="0">
                <a:solidFill>
                  <a:schemeClr val="accent1">
                    <a:lumMod val="75000"/>
                  </a:schemeClr>
                </a:solidFill>
                <a:latin typeface="Arial" pitchFamily="34" charset="0"/>
                <a:cs typeface="Arial" pitchFamily="34" charset="0"/>
              </a:rPr>
              <a:t>.........................</a:t>
            </a:r>
            <a:endParaRPr lang="en-US" sz="2400" dirty="0">
              <a:solidFill>
                <a:schemeClr val="accent1">
                  <a:lumMod val="75000"/>
                </a:schemeClr>
              </a:solidFill>
              <a:latin typeface="Arial" pitchFamily="34" charset="0"/>
              <a:cs typeface="Arial" pitchFamily="34" charset="0"/>
            </a:endParaRPr>
          </a:p>
        </p:txBody>
      </p:sp>
      <p:sp>
        <p:nvSpPr>
          <p:cNvPr id="5" name="Title 4"/>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dirty="0" smtClean="0"/>
              <a:t>JENIS-JENIS MATERI PEMBELAJARAN </a:t>
            </a:r>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idx="1"/>
          </p:nvPr>
        </p:nvSpPr>
        <p:spPr bwMode="auto">
          <a:xfrm>
            <a:off x="533400" y="1861066"/>
            <a:ext cx="8229600" cy="1990288"/>
          </a:xfrm>
          <a:prstGeom prst="rect">
            <a:avLst/>
          </a:prstGeom>
          <a:noFill/>
          <a:ln w="9525">
            <a:noFill/>
            <a:miter lim="800000"/>
            <a:headEnd/>
            <a:tailEnd/>
          </a:ln>
        </p:spPr>
        <p:txBody>
          <a:bodyPr anchor="ctr">
            <a:spAutoFit/>
          </a:bodyPr>
          <a:lstStyle/>
          <a:p>
            <a:pPr>
              <a:buNone/>
            </a:pPr>
            <a:r>
              <a:rPr lang="da-DK" sz="2400" b="1" dirty="0">
                <a:solidFill>
                  <a:schemeClr val="accent3">
                    <a:lumMod val="75000"/>
                  </a:schemeClr>
                </a:solidFill>
                <a:latin typeface="Arial Unicode MS" pitchFamily="34" charset="-128"/>
                <a:ea typeface="Arial Unicode MS" pitchFamily="34" charset="-128"/>
                <a:cs typeface="Arial Unicode MS" pitchFamily="34" charset="-128"/>
              </a:rPr>
              <a:t>Materi prinsip : </a:t>
            </a:r>
            <a:r>
              <a:rPr lang="da-DK" sz="2400" dirty="0">
                <a:solidFill>
                  <a:schemeClr val="accent3">
                    <a:lumMod val="75000"/>
                  </a:schemeClr>
                </a:solidFill>
                <a:latin typeface="Arial Unicode MS" pitchFamily="34" charset="-128"/>
                <a:ea typeface="Arial Unicode MS" pitchFamily="34" charset="-128"/>
                <a:cs typeface="Arial Unicode MS" pitchFamily="34" charset="-128"/>
              </a:rPr>
              <a:t>berupa hal-hal </a:t>
            </a:r>
            <a:r>
              <a:rPr lang="id-ID" sz="2400" dirty="0">
                <a:solidFill>
                  <a:schemeClr val="accent3">
                    <a:lumMod val="75000"/>
                  </a:schemeClr>
                </a:solidFill>
                <a:latin typeface="Arial Unicode MS" pitchFamily="34" charset="-128"/>
                <a:ea typeface="Arial Unicode MS" pitchFamily="34" charset="-128"/>
                <a:cs typeface="Arial Unicode MS" pitchFamily="34" charset="-128"/>
              </a:rPr>
              <a:t>utama, pokok, dan memiliki posisi terpenting , </a:t>
            </a:r>
            <a:r>
              <a:rPr lang="da-DK" sz="2400" dirty="0">
                <a:solidFill>
                  <a:schemeClr val="accent3">
                    <a:lumMod val="75000"/>
                  </a:schemeClr>
                </a:solidFill>
                <a:latin typeface="Arial Unicode MS" pitchFamily="34" charset="-128"/>
                <a:ea typeface="Arial Unicode MS" pitchFamily="34" charset="-128"/>
                <a:cs typeface="Arial Unicode MS" pitchFamily="34" charset="-128"/>
              </a:rPr>
              <a:t>meliputi dalil, rumus, adagium, postulat, paradigma, teorema, serta hubungan antar konsep yang menggambarkan implikasi sebab akibat</a:t>
            </a:r>
            <a:r>
              <a:rPr lang="da-DK" sz="2400" dirty="0" smtClean="0">
                <a:solidFill>
                  <a:schemeClr val="accent3">
                    <a:lumMod val="75000"/>
                  </a:schemeClr>
                </a:solidFill>
                <a:latin typeface="Arial Unicode MS" pitchFamily="34" charset="-128"/>
                <a:ea typeface="Arial Unicode MS" pitchFamily="34" charset="-128"/>
                <a:cs typeface="Arial Unicode MS" pitchFamily="34" charset="-128"/>
              </a:rPr>
              <a:t>.</a:t>
            </a:r>
          </a:p>
          <a:p>
            <a:pPr>
              <a:buNone/>
            </a:pPr>
            <a:r>
              <a:rPr lang="da-DK" sz="2400" dirty="0" smtClean="0">
                <a:solidFill>
                  <a:schemeClr val="accent3">
                    <a:lumMod val="75000"/>
                  </a:schemeClr>
                </a:solidFill>
                <a:latin typeface="Arial Unicode MS" pitchFamily="34" charset="-128"/>
                <a:ea typeface="Arial Unicode MS" pitchFamily="34" charset="-128"/>
                <a:cs typeface="Arial Unicode MS" pitchFamily="34" charset="-128"/>
              </a:rPr>
              <a:t>Contoh Pytagoras</a:t>
            </a:r>
            <a:endParaRPr lang="en-US" sz="2400" dirty="0">
              <a:solidFill>
                <a:schemeClr val="accent3">
                  <a:lumMod val="75000"/>
                </a:schemeClr>
              </a:solidFill>
              <a:latin typeface="Arial Unicode MS" pitchFamily="34" charset="-128"/>
              <a:ea typeface="Arial Unicode MS" pitchFamily="34" charset="-128"/>
              <a:cs typeface="Arial Unicode MS" pitchFamily="34" charset="-128"/>
            </a:endParaRPr>
          </a:p>
        </p:txBody>
      </p:sp>
      <p:sp>
        <p:nvSpPr>
          <p:cNvPr id="5" name="Title 4"/>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3200" dirty="0" smtClean="0"/>
              <a:t>JENIS-JENIS MATERI PEMBELAJARAN </a:t>
            </a:r>
            <a:endParaRPr lang="en-US" sz="3200" dirty="0"/>
          </a:p>
        </p:txBody>
      </p:sp>
      <p:sp>
        <p:nvSpPr>
          <p:cNvPr id="6" name="Rectangle 5"/>
          <p:cNvSpPr/>
          <p:nvPr/>
        </p:nvSpPr>
        <p:spPr>
          <a:xfrm>
            <a:off x="762000" y="4114800"/>
            <a:ext cx="7620000" cy="1200329"/>
          </a:xfrm>
          <a:prstGeom prst="rect">
            <a:avLst/>
          </a:prstGeom>
        </p:spPr>
        <p:txBody>
          <a:bodyPr wrap="square">
            <a:spAutoFit/>
          </a:bodyPr>
          <a:lstStyle/>
          <a:p>
            <a:r>
              <a:rPr lang="da-DK" sz="2400" b="1" dirty="0" smtClean="0">
                <a:solidFill>
                  <a:schemeClr val="accent3">
                    <a:lumMod val="75000"/>
                  </a:schemeClr>
                </a:solidFill>
                <a:latin typeface="Arial Unicode MS" pitchFamily="34" charset="-128"/>
                <a:ea typeface="Arial Unicode MS" pitchFamily="34" charset="-128"/>
                <a:cs typeface="Arial Unicode MS" pitchFamily="34" charset="-128"/>
              </a:rPr>
              <a:t>Materi Prosedur </a:t>
            </a:r>
            <a:r>
              <a:rPr lang="da-DK" sz="2400" dirty="0" smtClean="0">
                <a:solidFill>
                  <a:schemeClr val="accent3">
                    <a:lumMod val="75000"/>
                  </a:schemeClr>
                </a:solidFill>
                <a:latin typeface="Arial Unicode MS" pitchFamily="34" charset="-128"/>
                <a:ea typeface="Arial Unicode MS" pitchFamily="34" charset="-128"/>
                <a:cs typeface="Arial Unicode MS" pitchFamily="34" charset="-128"/>
              </a:rPr>
              <a:t>meliputi langkah-langkah secara sistematis atau berurutan dalam mengerjakan suatu aktivitas dan kronologi suatu sistem. </a:t>
            </a:r>
            <a:endParaRPr lang="en-US" sz="2400" dirty="0">
              <a:solidFill>
                <a:schemeClr val="accent3">
                  <a:lumMod val="75000"/>
                </a:schemeClr>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solidFill>
                  <a:schemeClr val="tx1"/>
                </a:solidFill>
              </a:rPr>
              <a:t>CAKUPAN/RUANG LINGKUP MATERI</a:t>
            </a:r>
            <a:endParaRPr lang="en-US" dirty="0"/>
          </a:p>
        </p:txBody>
      </p:sp>
      <p:sp>
        <p:nvSpPr>
          <p:cNvPr id="4" name="Rectangle 3"/>
          <p:cNvSpPr>
            <a:spLocks noGrp="1" noChangeArrowheads="1"/>
          </p:cNvSpPr>
          <p:nvPr>
            <p:ph idx="1"/>
          </p:nvPr>
        </p:nvSpPr>
        <p:spPr bwMode="auto">
          <a:xfrm>
            <a:off x="457200" y="1524000"/>
            <a:ext cx="8229600" cy="45259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pPr>
            <a:r>
              <a:rPr lang="id-ID" b="1" dirty="0" smtClean="0">
                <a:solidFill>
                  <a:schemeClr val="tx1"/>
                </a:solidFill>
              </a:rPr>
              <a:t>    </a:t>
            </a:r>
            <a:endParaRPr lang="en-US" b="1" dirty="0" smtClean="0">
              <a:solidFill>
                <a:schemeClr val="tx1"/>
              </a:solidFill>
            </a:endParaRPr>
          </a:p>
        </p:txBody>
      </p:sp>
      <p:sp>
        <p:nvSpPr>
          <p:cNvPr id="5" name="Rectangle 5"/>
          <p:cNvSpPr>
            <a:spLocks noChangeArrowheads="1"/>
          </p:cNvSpPr>
          <p:nvPr/>
        </p:nvSpPr>
        <p:spPr bwMode="auto">
          <a:xfrm>
            <a:off x="685800" y="2008138"/>
            <a:ext cx="7620000" cy="2308324"/>
          </a:xfrm>
          <a:prstGeom prst="rect">
            <a:avLst/>
          </a:prstGeom>
          <a:noFill/>
          <a:ln w="9525">
            <a:noFill/>
            <a:miter lim="800000"/>
            <a:headEnd/>
            <a:tailEnd/>
          </a:ln>
        </p:spPr>
        <p:txBody>
          <a:bodyPr wrap="square" anchor="ctr">
            <a:spAutoFit/>
          </a:bodyPr>
          <a:lstStyle/>
          <a:p>
            <a:r>
              <a:rPr lang="en-US" sz="2400" dirty="0" err="1"/>
              <a:t>Dalam</a:t>
            </a:r>
            <a:r>
              <a:rPr lang="en-US" sz="2400" dirty="0"/>
              <a:t> </a:t>
            </a:r>
            <a:r>
              <a:rPr lang="en-US" sz="2400" dirty="0" err="1"/>
              <a:t>menentukan</a:t>
            </a:r>
            <a:r>
              <a:rPr lang="en-US" sz="2400" dirty="0"/>
              <a:t> </a:t>
            </a:r>
            <a:r>
              <a:rPr lang="en-US" sz="2400" dirty="0" err="1"/>
              <a:t>cakupan</a:t>
            </a:r>
            <a:r>
              <a:rPr lang="en-US" sz="2400" dirty="0"/>
              <a:t> </a:t>
            </a:r>
            <a:r>
              <a:rPr lang="en-US" sz="2400" dirty="0" err="1"/>
              <a:t>atau</a:t>
            </a:r>
            <a:r>
              <a:rPr lang="en-US" sz="2400" dirty="0"/>
              <a:t> </a:t>
            </a:r>
            <a:r>
              <a:rPr lang="en-US" sz="2400" dirty="0" err="1"/>
              <a:t>ruang</a:t>
            </a:r>
            <a:r>
              <a:rPr lang="en-US" sz="2400" dirty="0"/>
              <a:t> </a:t>
            </a:r>
            <a:r>
              <a:rPr lang="en-US" sz="2400" dirty="0" err="1"/>
              <a:t>lingkup</a:t>
            </a:r>
            <a:r>
              <a:rPr lang="en-US" sz="2400" dirty="0"/>
              <a:t> </a:t>
            </a:r>
            <a:r>
              <a:rPr lang="en-US" sz="2400" dirty="0" err="1"/>
              <a:t>materi</a:t>
            </a:r>
            <a:r>
              <a:rPr lang="en-US" sz="2400" dirty="0"/>
              <a:t> </a:t>
            </a:r>
            <a:r>
              <a:rPr lang="en-US" sz="2400" dirty="0" err="1"/>
              <a:t>pembelajaran</a:t>
            </a:r>
            <a:r>
              <a:rPr lang="en-US" sz="2400" dirty="0"/>
              <a:t> </a:t>
            </a:r>
            <a:r>
              <a:rPr lang="en-US" sz="2400" dirty="0" err="1"/>
              <a:t>harus</a:t>
            </a:r>
            <a:r>
              <a:rPr lang="en-US" sz="2400" dirty="0"/>
              <a:t> </a:t>
            </a:r>
            <a:r>
              <a:rPr lang="en-US" sz="2400" dirty="0" err="1"/>
              <a:t>diperhatikan</a:t>
            </a:r>
            <a:r>
              <a:rPr lang="en-US" sz="2400" dirty="0"/>
              <a:t> </a:t>
            </a:r>
            <a:r>
              <a:rPr lang="en-US" sz="2400" dirty="0" err="1"/>
              <a:t>apakah</a:t>
            </a:r>
            <a:r>
              <a:rPr lang="en-US" sz="2400" dirty="0"/>
              <a:t> </a:t>
            </a:r>
            <a:r>
              <a:rPr lang="en-US" sz="2400" dirty="0" err="1"/>
              <a:t>materinya</a:t>
            </a:r>
            <a:r>
              <a:rPr lang="en-US" sz="2400" dirty="0"/>
              <a:t> </a:t>
            </a:r>
            <a:r>
              <a:rPr lang="en-US" sz="2400" dirty="0" err="1"/>
              <a:t>berupa</a:t>
            </a:r>
            <a:r>
              <a:rPr lang="en-US" sz="2400" dirty="0"/>
              <a:t> </a:t>
            </a:r>
            <a:r>
              <a:rPr lang="en-US" sz="2400" dirty="0" err="1"/>
              <a:t>aspek</a:t>
            </a:r>
            <a:r>
              <a:rPr lang="en-US" sz="2400" dirty="0"/>
              <a:t> </a:t>
            </a:r>
            <a:r>
              <a:rPr lang="en-US" sz="2400" dirty="0" err="1"/>
              <a:t>kognitif</a:t>
            </a:r>
            <a:r>
              <a:rPr lang="en-US" sz="2400" dirty="0"/>
              <a:t> (</a:t>
            </a:r>
            <a:r>
              <a:rPr lang="en-US" sz="2400" dirty="0" err="1"/>
              <a:t>fakta</a:t>
            </a:r>
            <a:r>
              <a:rPr lang="en-US" sz="2400" dirty="0"/>
              <a:t>, </a:t>
            </a:r>
            <a:r>
              <a:rPr lang="en-US" sz="2400" dirty="0" err="1"/>
              <a:t>konsep</a:t>
            </a:r>
            <a:r>
              <a:rPr lang="en-US" sz="2400" dirty="0"/>
              <a:t>, </a:t>
            </a:r>
            <a:r>
              <a:rPr lang="en-US" sz="2400" dirty="0" err="1"/>
              <a:t>prinsip</a:t>
            </a:r>
            <a:r>
              <a:rPr lang="en-US" sz="2400" dirty="0"/>
              <a:t>, </a:t>
            </a:r>
            <a:r>
              <a:rPr lang="en-US" sz="2400" dirty="0" err="1"/>
              <a:t>prosedur</a:t>
            </a:r>
            <a:r>
              <a:rPr lang="en-US" sz="2400" dirty="0"/>
              <a:t>) </a:t>
            </a:r>
            <a:r>
              <a:rPr lang="en-US" sz="2400" dirty="0" err="1"/>
              <a:t>aspek</a:t>
            </a:r>
            <a:r>
              <a:rPr lang="en-US" sz="2400" dirty="0"/>
              <a:t> </a:t>
            </a:r>
            <a:r>
              <a:rPr lang="en-US" sz="2400" dirty="0" err="1"/>
              <a:t>afektif</a:t>
            </a:r>
            <a:r>
              <a:rPr lang="en-US" sz="2400" dirty="0"/>
              <a:t>, </a:t>
            </a:r>
            <a:r>
              <a:rPr lang="en-US" sz="2400" dirty="0" err="1"/>
              <a:t>ataukah</a:t>
            </a:r>
            <a:r>
              <a:rPr lang="en-US" sz="2400" dirty="0"/>
              <a:t> </a:t>
            </a:r>
            <a:r>
              <a:rPr lang="en-US" sz="2400" dirty="0" err="1"/>
              <a:t>aspek</a:t>
            </a:r>
            <a:r>
              <a:rPr lang="en-US" sz="2400" dirty="0"/>
              <a:t> </a:t>
            </a:r>
            <a:r>
              <a:rPr lang="en-US" sz="2400" dirty="0" err="1"/>
              <a:t>psikomotorik</a:t>
            </a:r>
            <a:r>
              <a:rPr lang="en-US" sz="2400" dirty="0"/>
              <a:t>, SERTA </a:t>
            </a:r>
            <a:r>
              <a:rPr lang="en-US" sz="2400" dirty="0" err="1"/>
              <a:t>memperhatikan</a:t>
            </a:r>
            <a:r>
              <a:rPr lang="en-US" sz="2400" dirty="0"/>
              <a:t> </a:t>
            </a:r>
            <a:r>
              <a:rPr lang="en-US" sz="2400" dirty="0" err="1"/>
              <a:t>keluasan</a:t>
            </a:r>
            <a:r>
              <a:rPr lang="en-US" sz="2400" dirty="0"/>
              <a:t> </a:t>
            </a:r>
            <a:r>
              <a:rPr lang="en-US" sz="2400" dirty="0" err="1"/>
              <a:t>dan</a:t>
            </a:r>
            <a:r>
              <a:rPr lang="en-US" sz="2400" dirty="0"/>
              <a:t> </a:t>
            </a:r>
            <a:r>
              <a:rPr lang="en-US" sz="2400" dirty="0" err="1"/>
              <a:t>kedalaman</a:t>
            </a:r>
            <a:r>
              <a:rPr lang="en-US" sz="2400" dirty="0"/>
              <a:t> </a:t>
            </a:r>
            <a:r>
              <a:rPr lang="en-US" sz="2400" dirty="0" err="1"/>
              <a:t>materinya</a:t>
            </a:r>
            <a:r>
              <a:rPr lang="en-US" sz="2400" dirty="0"/>
              <a:t> .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838200" y="228600"/>
            <a:ext cx="6697662"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sv-SE" dirty="0" smtClean="0"/>
              <a:t>PENENTUAN SUMBER BELAJAR</a:t>
            </a:r>
            <a:r>
              <a:rPr lang="en-US" dirty="0" smtClean="0"/>
              <a:t> </a:t>
            </a:r>
          </a:p>
        </p:txBody>
      </p:sp>
      <p:sp>
        <p:nvSpPr>
          <p:cNvPr id="14339"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da-DK" dirty="0" smtClean="0">
                <a:solidFill>
                  <a:schemeClr val="accent3">
                    <a:lumMod val="75000"/>
                  </a:schemeClr>
                </a:solidFill>
              </a:rPr>
              <a:t>Berbagai sumber dapat kita gunakan untuk mendapatkan  materi pembelajaran  tertentu. Pilihan tersebut harus tetap mengacu pada setiap standar kompetensi dan kompetensi dasar. </a:t>
            </a:r>
          </a:p>
          <a:p>
            <a:pPr eaLnBrk="1" hangingPunct="1"/>
            <a:r>
              <a:rPr lang="da-DK" dirty="0" smtClean="0">
                <a:solidFill>
                  <a:schemeClr val="accent3">
                    <a:lumMod val="75000"/>
                  </a:schemeClr>
                </a:solidFill>
              </a:rPr>
              <a:t>Sumber Belajar adalah rujukan, artinya dari berbagai sumber belajar tersebut seorang guru harus melakukan analisa dan mengumpulkan materi yang sesuai untuk dikembangkan dalam bentuk Bahan Ajar</a:t>
            </a:r>
            <a:r>
              <a:rPr lang="da-DK" dirty="0" smtClean="0">
                <a:solidFill>
                  <a:srgbClr val="FFCC99"/>
                </a:solidFill>
              </a:rPr>
              <a:t>. </a:t>
            </a:r>
            <a:endParaRPr lang="en-US" dirty="0" smtClean="0">
              <a:solidFill>
                <a:srgbClr val="FFCC99"/>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algn="r" eaLnBrk="1" hangingPunct="1"/>
            <a:r>
              <a:rPr lang="en-US" smtClean="0"/>
              <a:t>Jenis Sumber Belajar</a:t>
            </a:r>
          </a:p>
        </p:txBody>
      </p:sp>
      <p:sp>
        <p:nvSpPr>
          <p:cNvPr id="15363" name="Rectangle 3"/>
          <p:cNvSpPr>
            <a:spLocks noGrp="1" noChangeArrowheads="1"/>
          </p:cNvSpPr>
          <p:nvPr>
            <p:ph type="body" idx="1"/>
          </p:nvPr>
        </p:nvSpPr>
        <p:spPr bwMode="auto">
          <a:xfrm>
            <a:off x="468313" y="1196975"/>
            <a:ext cx="8229600" cy="4525963"/>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marL="533400" indent="-533400" eaLnBrk="1" hangingPunct="1">
              <a:lnSpc>
                <a:spcPct val="90000"/>
              </a:lnSpc>
            </a:pPr>
            <a:r>
              <a:rPr lang="en-US" sz="2400" dirty="0" err="1" smtClean="0">
                <a:solidFill>
                  <a:schemeClr val="accent3">
                    <a:lumMod val="75000"/>
                  </a:schemeClr>
                </a:solidFill>
              </a:rPr>
              <a:t>Buku</a:t>
            </a:r>
            <a:r>
              <a:rPr lang="en-US" sz="2400" dirty="0" smtClean="0">
                <a:solidFill>
                  <a:schemeClr val="accent3">
                    <a:lumMod val="75000"/>
                  </a:schemeClr>
                </a:solidFill>
              </a:rPr>
              <a:t> </a:t>
            </a:r>
          </a:p>
          <a:p>
            <a:pPr marL="533400" indent="-533400" eaLnBrk="1" hangingPunct="1">
              <a:lnSpc>
                <a:spcPct val="90000"/>
              </a:lnSpc>
            </a:pPr>
            <a:r>
              <a:rPr lang="en-US" sz="2400" dirty="0" err="1" smtClean="0">
                <a:solidFill>
                  <a:schemeClr val="accent3">
                    <a:lumMod val="75000"/>
                  </a:schemeClr>
                </a:solidFill>
              </a:rPr>
              <a:t>Laporan</a:t>
            </a:r>
            <a:r>
              <a:rPr lang="en-US" sz="2400" dirty="0" smtClean="0">
                <a:solidFill>
                  <a:schemeClr val="accent3">
                    <a:lumMod val="75000"/>
                  </a:schemeClr>
                </a:solidFill>
              </a:rPr>
              <a:t> </a:t>
            </a:r>
            <a:r>
              <a:rPr lang="en-US" sz="2400" dirty="0" err="1" smtClean="0">
                <a:solidFill>
                  <a:schemeClr val="accent3">
                    <a:lumMod val="75000"/>
                  </a:schemeClr>
                </a:solidFill>
              </a:rPr>
              <a:t>hasil</a:t>
            </a:r>
            <a:r>
              <a:rPr lang="en-US" sz="2400" dirty="0" smtClean="0">
                <a:solidFill>
                  <a:schemeClr val="accent3">
                    <a:lumMod val="75000"/>
                  </a:schemeClr>
                </a:solidFill>
              </a:rPr>
              <a:t> </a:t>
            </a:r>
            <a:r>
              <a:rPr lang="en-US" sz="2400" dirty="0" err="1" smtClean="0">
                <a:solidFill>
                  <a:schemeClr val="accent3">
                    <a:lumMod val="75000"/>
                  </a:schemeClr>
                </a:solidFill>
              </a:rPr>
              <a:t>penelitian</a:t>
            </a:r>
            <a:endParaRPr lang="en-US" sz="2400" dirty="0" smtClean="0">
              <a:solidFill>
                <a:schemeClr val="accent3">
                  <a:lumMod val="75000"/>
                </a:schemeClr>
              </a:solidFill>
            </a:endParaRPr>
          </a:p>
          <a:p>
            <a:pPr marL="533400" indent="-533400" eaLnBrk="1" hangingPunct="1">
              <a:lnSpc>
                <a:spcPct val="90000"/>
              </a:lnSpc>
            </a:pPr>
            <a:r>
              <a:rPr lang="en-US" sz="2400" dirty="0" err="1" smtClean="0">
                <a:solidFill>
                  <a:schemeClr val="accent3">
                    <a:lumMod val="75000"/>
                  </a:schemeClr>
                </a:solidFill>
              </a:rPr>
              <a:t>Jurnal</a:t>
            </a:r>
            <a:r>
              <a:rPr lang="en-US" sz="2400" dirty="0" smtClean="0">
                <a:solidFill>
                  <a:schemeClr val="accent3">
                    <a:lumMod val="75000"/>
                  </a:schemeClr>
                </a:solidFill>
              </a:rPr>
              <a:t> (</a:t>
            </a:r>
            <a:r>
              <a:rPr lang="en-US" sz="2400" dirty="0" err="1" smtClean="0">
                <a:solidFill>
                  <a:schemeClr val="accent3">
                    <a:lumMod val="75000"/>
                  </a:schemeClr>
                </a:solidFill>
              </a:rPr>
              <a:t>hasil</a:t>
            </a:r>
            <a:r>
              <a:rPr lang="en-US" sz="2400" dirty="0" smtClean="0">
                <a:solidFill>
                  <a:schemeClr val="accent3">
                    <a:lumMod val="75000"/>
                  </a:schemeClr>
                </a:solidFill>
              </a:rPr>
              <a:t> </a:t>
            </a:r>
            <a:r>
              <a:rPr lang="en-US" sz="2400" dirty="0" err="1" smtClean="0">
                <a:solidFill>
                  <a:schemeClr val="accent3">
                    <a:lumMod val="75000"/>
                  </a:schemeClr>
                </a:solidFill>
              </a:rPr>
              <a:t>penelitian</a:t>
            </a:r>
            <a:r>
              <a:rPr lang="en-US" sz="2400" dirty="0" smtClean="0">
                <a:solidFill>
                  <a:schemeClr val="accent3">
                    <a:lumMod val="75000"/>
                  </a:schemeClr>
                </a:solidFill>
              </a:rPr>
              <a:t>  </a:t>
            </a:r>
            <a:r>
              <a:rPr lang="en-US" sz="2400" dirty="0" err="1" smtClean="0">
                <a:solidFill>
                  <a:schemeClr val="accent3">
                    <a:lumMod val="75000"/>
                  </a:schemeClr>
                </a:solidFill>
              </a:rPr>
              <a:t>dan</a:t>
            </a:r>
            <a:r>
              <a:rPr lang="en-US" sz="2400" dirty="0" smtClean="0">
                <a:solidFill>
                  <a:schemeClr val="accent3">
                    <a:lumMod val="75000"/>
                  </a:schemeClr>
                </a:solidFill>
              </a:rPr>
              <a:t> </a:t>
            </a:r>
            <a:r>
              <a:rPr lang="en-US" sz="2400" dirty="0" err="1" smtClean="0">
                <a:solidFill>
                  <a:schemeClr val="accent3">
                    <a:lumMod val="75000"/>
                  </a:schemeClr>
                </a:solidFill>
              </a:rPr>
              <a:t>pemikiran</a:t>
            </a:r>
            <a:r>
              <a:rPr lang="en-US" sz="2400" dirty="0" smtClean="0">
                <a:solidFill>
                  <a:schemeClr val="accent3">
                    <a:lumMod val="75000"/>
                  </a:schemeClr>
                </a:solidFill>
              </a:rPr>
              <a:t> </a:t>
            </a:r>
            <a:r>
              <a:rPr lang="en-US" sz="2400" dirty="0" err="1" smtClean="0">
                <a:solidFill>
                  <a:schemeClr val="accent3">
                    <a:lumMod val="75000"/>
                  </a:schemeClr>
                </a:solidFill>
              </a:rPr>
              <a:t>ilmiah</a:t>
            </a:r>
            <a:r>
              <a:rPr lang="en-US" sz="2400" dirty="0" smtClean="0">
                <a:solidFill>
                  <a:schemeClr val="accent3">
                    <a:lumMod val="75000"/>
                  </a:schemeClr>
                </a:solidFill>
              </a:rPr>
              <a:t>) </a:t>
            </a:r>
          </a:p>
          <a:p>
            <a:pPr marL="533400" indent="-533400" eaLnBrk="1" hangingPunct="1">
              <a:lnSpc>
                <a:spcPct val="90000"/>
              </a:lnSpc>
            </a:pPr>
            <a:r>
              <a:rPr lang="en-US" sz="2400" dirty="0" err="1" smtClean="0">
                <a:solidFill>
                  <a:schemeClr val="accent3">
                    <a:lumMod val="75000"/>
                  </a:schemeClr>
                </a:solidFill>
              </a:rPr>
              <a:t>Majalah</a:t>
            </a:r>
            <a:r>
              <a:rPr lang="en-US" sz="2400" dirty="0" smtClean="0">
                <a:solidFill>
                  <a:schemeClr val="accent3">
                    <a:lumMod val="75000"/>
                  </a:schemeClr>
                </a:solidFill>
              </a:rPr>
              <a:t> </a:t>
            </a:r>
            <a:r>
              <a:rPr lang="en-US" sz="2400" dirty="0" err="1" smtClean="0">
                <a:solidFill>
                  <a:schemeClr val="accent3">
                    <a:lumMod val="75000"/>
                  </a:schemeClr>
                </a:solidFill>
              </a:rPr>
              <a:t>ilmiah</a:t>
            </a:r>
            <a:endParaRPr lang="en-US" sz="2400" dirty="0" smtClean="0">
              <a:solidFill>
                <a:schemeClr val="accent3">
                  <a:lumMod val="75000"/>
                </a:schemeClr>
              </a:solidFill>
            </a:endParaRPr>
          </a:p>
          <a:p>
            <a:pPr marL="533400" indent="-533400" eaLnBrk="1" hangingPunct="1">
              <a:lnSpc>
                <a:spcPct val="90000"/>
              </a:lnSpc>
            </a:pPr>
            <a:r>
              <a:rPr lang="en-US" sz="2400" dirty="0" err="1" smtClean="0">
                <a:solidFill>
                  <a:schemeClr val="accent3">
                    <a:lumMod val="75000"/>
                  </a:schemeClr>
                </a:solidFill>
              </a:rPr>
              <a:t>Kajian</a:t>
            </a:r>
            <a:r>
              <a:rPr lang="en-US" sz="2400" dirty="0" smtClean="0">
                <a:solidFill>
                  <a:schemeClr val="accent3">
                    <a:lumMod val="75000"/>
                  </a:schemeClr>
                </a:solidFill>
              </a:rPr>
              <a:t> </a:t>
            </a:r>
            <a:r>
              <a:rPr lang="en-US" sz="2400" dirty="0" err="1" smtClean="0">
                <a:solidFill>
                  <a:schemeClr val="accent3">
                    <a:lumMod val="75000"/>
                  </a:schemeClr>
                </a:solidFill>
              </a:rPr>
              <a:t>Pakar</a:t>
            </a:r>
            <a:r>
              <a:rPr lang="en-US" sz="2400" dirty="0" smtClean="0">
                <a:solidFill>
                  <a:schemeClr val="accent3">
                    <a:lumMod val="75000"/>
                  </a:schemeClr>
                </a:solidFill>
              </a:rPr>
              <a:t> </a:t>
            </a:r>
            <a:r>
              <a:rPr lang="en-US" sz="2400" dirty="0" err="1" smtClean="0">
                <a:solidFill>
                  <a:schemeClr val="accent3">
                    <a:lumMod val="75000"/>
                  </a:schemeClr>
                </a:solidFill>
              </a:rPr>
              <a:t>bidang</a:t>
            </a:r>
            <a:r>
              <a:rPr lang="en-US" sz="2400" dirty="0" smtClean="0">
                <a:solidFill>
                  <a:schemeClr val="accent3">
                    <a:lumMod val="75000"/>
                  </a:schemeClr>
                </a:solidFill>
              </a:rPr>
              <a:t> </a:t>
            </a:r>
            <a:r>
              <a:rPr lang="en-US" sz="2400" dirty="0" err="1" smtClean="0">
                <a:solidFill>
                  <a:schemeClr val="accent3">
                    <a:lumMod val="75000"/>
                  </a:schemeClr>
                </a:solidFill>
              </a:rPr>
              <a:t>studi</a:t>
            </a:r>
            <a:endParaRPr lang="en-US" sz="2400" dirty="0" smtClean="0">
              <a:solidFill>
                <a:schemeClr val="accent3">
                  <a:lumMod val="75000"/>
                </a:schemeClr>
              </a:solidFill>
            </a:endParaRPr>
          </a:p>
          <a:p>
            <a:pPr marL="533400" indent="-533400" eaLnBrk="1" hangingPunct="1">
              <a:lnSpc>
                <a:spcPct val="90000"/>
              </a:lnSpc>
            </a:pPr>
            <a:r>
              <a:rPr lang="en-US" sz="2400" dirty="0" err="1" smtClean="0">
                <a:solidFill>
                  <a:schemeClr val="accent3">
                    <a:lumMod val="75000"/>
                  </a:schemeClr>
                </a:solidFill>
              </a:rPr>
              <a:t>Karya</a:t>
            </a:r>
            <a:r>
              <a:rPr lang="en-US" sz="2400" dirty="0" smtClean="0">
                <a:solidFill>
                  <a:schemeClr val="accent3">
                    <a:lumMod val="75000"/>
                  </a:schemeClr>
                </a:solidFill>
              </a:rPr>
              <a:t> </a:t>
            </a:r>
            <a:r>
              <a:rPr lang="en-US" sz="2400" dirty="0" err="1" smtClean="0">
                <a:solidFill>
                  <a:schemeClr val="accent3">
                    <a:lumMod val="75000"/>
                  </a:schemeClr>
                </a:solidFill>
              </a:rPr>
              <a:t>Profesional</a:t>
            </a:r>
            <a:endParaRPr lang="en-US" sz="2400" dirty="0" smtClean="0">
              <a:solidFill>
                <a:schemeClr val="accent3">
                  <a:lumMod val="75000"/>
                </a:schemeClr>
              </a:solidFill>
            </a:endParaRPr>
          </a:p>
          <a:p>
            <a:pPr marL="533400" indent="-533400" eaLnBrk="1" hangingPunct="1">
              <a:lnSpc>
                <a:spcPct val="90000"/>
              </a:lnSpc>
            </a:pPr>
            <a:r>
              <a:rPr lang="en-US" sz="2400" dirty="0" err="1" smtClean="0">
                <a:solidFill>
                  <a:schemeClr val="accent3">
                    <a:lumMod val="75000"/>
                  </a:schemeClr>
                </a:solidFill>
              </a:rPr>
              <a:t>Dokumen</a:t>
            </a:r>
            <a:r>
              <a:rPr lang="en-US" sz="2400" dirty="0" smtClean="0">
                <a:solidFill>
                  <a:schemeClr val="accent3">
                    <a:lumMod val="75000"/>
                  </a:schemeClr>
                </a:solidFill>
              </a:rPr>
              <a:t> </a:t>
            </a:r>
            <a:r>
              <a:rPr lang="en-US" sz="2400" dirty="0" err="1" smtClean="0">
                <a:solidFill>
                  <a:schemeClr val="accent3">
                    <a:lumMod val="75000"/>
                  </a:schemeClr>
                </a:solidFill>
              </a:rPr>
              <a:t>Kurikulum</a:t>
            </a:r>
            <a:endParaRPr lang="en-US" sz="2400" dirty="0" smtClean="0">
              <a:solidFill>
                <a:schemeClr val="accent3">
                  <a:lumMod val="75000"/>
                </a:schemeClr>
              </a:solidFill>
            </a:endParaRPr>
          </a:p>
          <a:p>
            <a:pPr marL="533400" indent="-533400" eaLnBrk="1" hangingPunct="1">
              <a:lnSpc>
                <a:spcPct val="90000"/>
              </a:lnSpc>
            </a:pPr>
            <a:r>
              <a:rPr lang="en-US" sz="2400" dirty="0" err="1" smtClean="0">
                <a:solidFill>
                  <a:schemeClr val="accent3">
                    <a:lumMod val="75000"/>
                  </a:schemeClr>
                </a:solidFill>
              </a:rPr>
              <a:t>Penerbitan</a:t>
            </a:r>
            <a:r>
              <a:rPr lang="en-US" sz="2400" dirty="0" smtClean="0">
                <a:solidFill>
                  <a:schemeClr val="accent3">
                    <a:lumMod val="75000"/>
                  </a:schemeClr>
                </a:solidFill>
              </a:rPr>
              <a:t> </a:t>
            </a:r>
            <a:r>
              <a:rPr lang="en-US" sz="2400" dirty="0" err="1" smtClean="0">
                <a:solidFill>
                  <a:schemeClr val="accent3">
                    <a:lumMod val="75000"/>
                  </a:schemeClr>
                </a:solidFill>
              </a:rPr>
              <a:t>berkala</a:t>
            </a:r>
            <a:r>
              <a:rPr lang="en-US" sz="2400" dirty="0" smtClean="0">
                <a:solidFill>
                  <a:schemeClr val="accent3">
                    <a:lumMod val="75000"/>
                  </a:schemeClr>
                </a:solidFill>
              </a:rPr>
              <a:t> </a:t>
            </a:r>
            <a:r>
              <a:rPr lang="en-US" sz="2400" dirty="0" err="1" smtClean="0">
                <a:solidFill>
                  <a:schemeClr val="accent3">
                    <a:lumMod val="75000"/>
                  </a:schemeClr>
                </a:solidFill>
              </a:rPr>
              <a:t>seperti</a:t>
            </a:r>
            <a:r>
              <a:rPr lang="en-US" sz="2400" dirty="0" smtClean="0">
                <a:solidFill>
                  <a:schemeClr val="accent3">
                    <a:lumMod val="75000"/>
                  </a:schemeClr>
                </a:solidFill>
              </a:rPr>
              <a:t> </a:t>
            </a:r>
            <a:r>
              <a:rPr lang="en-US" sz="2400" dirty="0" err="1" smtClean="0">
                <a:solidFill>
                  <a:schemeClr val="accent3">
                    <a:lumMod val="75000"/>
                  </a:schemeClr>
                </a:solidFill>
              </a:rPr>
              <a:t>harian</a:t>
            </a:r>
            <a:r>
              <a:rPr lang="en-US" sz="2400" dirty="0" smtClean="0">
                <a:solidFill>
                  <a:schemeClr val="accent3">
                    <a:lumMod val="75000"/>
                  </a:schemeClr>
                </a:solidFill>
              </a:rPr>
              <a:t>, </a:t>
            </a:r>
            <a:r>
              <a:rPr lang="en-US" sz="2400" dirty="0" err="1" smtClean="0">
                <a:solidFill>
                  <a:schemeClr val="accent3">
                    <a:lumMod val="75000"/>
                  </a:schemeClr>
                </a:solidFill>
              </a:rPr>
              <a:t>mingguan</a:t>
            </a:r>
            <a:r>
              <a:rPr lang="en-US" sz="2400" dirty="0" smtClean="0">
                <a:solidFill>
                  <a:schemeClr val="accent3">
                    <a:lumMod val="75000"/>
                  </a:schemeClr>
                </a:solidFill>
              </a:rPr>
              <a:t>, </a:t>
            </a:r>
            <a:r>
              <a:rPr lang="en-US" sz="2400" dirty="0" err="1" smtClean="0">
                <a:solidFill>
                  <a:schemeClr val="accent3">
                    <a:lumMod val="75000"/>
                  </a:schemeClr>
                </a:solidFill>
              </a:rPr>
              <a:t>dan</a:t>
            </a:r>
            <a:r>
              <a:rPr lang="en-US" sz="2400" dirty="0" smtClean="0">
                <a:solidFill>
                  <a:schemeClr val="accent3">
                    <a:lumMod val="75000"/>
                  </a:schemeClr>
                </a:solidFill>
              </a:rPr>
              <a:t> </a:t>
            </a:r>
            <a:r>
              <a:rPr lang="en-US" sz="2400" dirty="0" err="1" smtClean="0">
                <a:solidFill>
                  <a:schemeClr val="accent3">
                    <a:lumMod val="75000"/>
                  </a:schemeClr>
                </a:solidFill>
              </a:rPr>
              <a:t>bulanan</a:t>
            </a:r>
            <a:r>
              <a:rPr lang="en-US" sz="2400" dirty="0" smtClean="0">
                <a:solidFill>
                  <a:schemeClr val="accent3">
                    <a:lumMod val="75000"/>
                  </a:schemeClr>
                </a:solidFill>
              </a:rPr>
              <a:t>.</a:t>
            </a:r>
          </a:p>
          <a:p>
            <a:pPr marL="533400" indent="-533400" eaLnBrk="1" hangingPunct="1">
              <a:lnSpc>
                <a:spcPct val="90000"/>
              </a:lnSpc>
            </a:pPr>
            <a:r>
              <a:rPr lang="en-US" sz="2400" dirty="0" smtClean="0">
                <a:solidFill>
                  <a:schemeClr val="accent3">
                    <a:lumMod val="75000"/>
                  </a:schemeClr>
                </a:solidFill>
              </a:rPr>
              <a:t>Internet.</a:t>
            </a:r>
          </a:p>
          <a:p>
            <a:pPr marL="533400" indent="-533400" eaLnBrk="1" hangingPunct="1">
              <a:lnSpc>
                <a:spcPct val="90000"/>
              </a:lnSpc>
            </a:pPr>
            <a:r>
              <a:rPr lang="en-US" sz="2400" dirty="0" smtClean="0">
                <a:solidFill>
                  <a:schemeClr val="accent3">
                    <a:lumMod val="75000"/>
                  </a:schemeClr>
                </a:solidFill>
              </a:rPr>
              <a:t>Multimedia (TV, Video, VCD, </a:t>
            </a:r>
            <a:r>
              <a:rPr lang="en-US" sz="2400" dirty="0" err="1" smtClean="0">
                <a:solidFill>
                  <a:schemeClr val="accent3">
                    <a:lumMod val="75000"/>
                  </a:schemeClr>
                </a:solidFill>
              </a:rPr>
              <a:t>kaset</a:t>
            </a:r>
            <a:r>
              <a:rPr lang="en-US" sz="2400" dirty="0" smtClean="0">
                <a:solidFill>
                  <a:schemeClr val="accent3">
                    <a:lumMod val="75000"/>
                  </a:schemeClr>
                </a:solidFill>
              </a:rPr>
              <a:t> audio, </a:t>
            </a:r>
            <a:r>
              <a:rPr lang="en-US" sz="2400" dirty="0" err="1" smtClean="0">
                <a:solidFill>
                  <a:schemeClr val="accent3">
                    <a:lumMod val="75000"/>
                  </a:schemeClr>
                </a:solidFill>
              </a:rPr>
              <a:t>dsb</a:t>
            </a:r>
            <a:r>
              <a:rPr lang="en-US" sz="2400" dirty="0" smtClean="0">
                <a:solidFill>
                  <a:schemeClr val="accent3">
                    <a:lumMod val="75000"/>
                  </a:schemeClr>
                </a:solidFill>
              </a:rPr>
              <a:t>)</a:t>
            </a:r>
            <a:endParaRPr lang="da-DK" sz="2400" dirty="0" smtClean="0">
              <a:solidFill>
                <a:schemeClr val="accent3">
                  <a:lumMod val="75000"/>
                </a:schemeClr>
              </a:solidFill>
            </a:endParaRPr>
          </a:p>
          <a:p>
            <a:pPr marL="533400" indent="-533400" eaLnBrk="1" hangingPunct="1">
              <a:lnSpc>
                <a:spcPct val="90000"/>
              </a:lnSpc>
            </a:pPr>
            <a:r>
              <a:rPr lang="da-DK" sz="2400" dirty="0" smtClean="0">
                <a:solidFill>
                  <a:schemeClr val="accent3">
                    <a:lumMod val="75000"/>
                  </a:schemeClr>
                </a:solidFill>
              </a:rPr>
              <a:t>Lingkungan (alam, sosial, senibudaya, teknik, industri, ekonomi).</a:t>
            </a:r>
            <a:endParaRPr lang="en-US" sz="2400" dirty="0" smtClean="0">
              <a:solidFill>
                <a:schemeClr val="accent3">
                  <a:lumMod val="75000"/>
                </a:schemeClr>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23850" y="2951669"/>
            <a:ext cx="8964613" cy="3046988"/>
          </a:xfrm>
          <a:prstGeom prst="rect">
            <a:avLst/>
          </a:prstGeom>
          <a:noFill/>
          <a:ln w="9525">
            <a:noFill/>
            <a:miter lim="800000"/>
            <a:headEnd/>
            <a:tailEnd/>
          </a:ln>
        </p:spPr>
        <p:txBody>
          <a:bodyPr anchor="ctr">
            <a:spAutoFit/>
          </a:bodyPr>
          <a:lstStyle/>
          <a:p>
            <a:r>
              <a:rPr lang="da-DK" sz="2400" b="1" u="sng" dirty="0">
                <a:solidFill>
                  <a:schemeClr val="accent1">
                    <a:lumMod val="75000"/>
                  </a:schemeClr>
                </a:solidFill>
              </a:rPr>
              <a:t>Ranah Kognitif</a:t>
            </a:r>
            <a:r>
              <a:rPr lang="da-DK" sz="2400" b="1" dirty="0">
                <a:solidFill>
                  <a:schemeClr val="accent1">
                    <a:lumMod val="75000"/>
                  </a:schemeClr>
                </a:solidFill>
              </a:rPr>
              <a:t> jika kompetensi yang ditetapkan meliputi pengetahuan, pemahaman, aplikasi, analisis, sintesis,  dan penilaian.</a:t>
            </a:r>
            <a:endParaRPr lang="en-US" sz="2400" b="1" dirty="0">
              <a:solidFill>
                <a:schemeClr val="accent1">
                  <a:lumMod val="75000"/>
                </a:schemeClr>
              </a:solidFill>
            </a:endParaRPr>
          </a:p>
          <a:p>
            <a:r>
              <a:rPr lang="en-US" sz="2400" b="1" u="sng" dirty="0" err="1">
                <a:solidFill>
                  <a:schemeClr val="accent1">
                    <a:lumMod val="75000"/>
                  </a:schemeClr>
                </a:solidFill>
              </a:rPr>
              <a:t>Ranah</a:t>
            </a:r>
            <a:r>
              <a:rPr lang="en-US" sz="2400" b="1" u="sng" dirty="0">
                <a:solidFill>
                  <a:schemeClr val="accent1">
                    <a:lumMod val="75000"/>
                  </a:schemeClr>
                </a:solidFill>
              </a:rPr>
              <a:t> </a:t>
            </a:r>
            <a:r>
              <a:rPr lang="en-US" sz="2400" b="1" u="sng" dirty="0" err="1">
                <a:solidFill>
                  <a:schemeClr val="accent1">
                    <a:lumMod val="75000"/>
                  </a:schemeClr>
                </a:solidFill>
              </a:rPr>
              <a:t>Psikomotorik</a:t>
            </a:r>
            <a:r>
              <a:rPr lang="en-US" sz="2400" b="1" dirty="0">
                <a:solidFill>
                  <a:schemeClr val="accent1">
                    <a:lumMod val="75000"/>
                  </a:schemeClr>
                </a:solidFill>
              </a:rPr>
              <a:t> </a:t>
            </a:r>
            <a:r>
              <a:rPr lang="en-US" sz="2400" b="1" dirty="0" err="1">
                <a:solidFill>
                  <a:schemeClr val="accent1">
                    <a:lumMod val="75000"/>
                  </a:schemeClr>
                </a:solidFill>
              </a:rPr>
              <a:t>jika</a:t>
            </a:r>
            <a:r>
              <a:rPr lang="en-US" sz="2400" b="1" dirty="0">
                <a:solidFill>
                  <a:schemeClr val="accent1">
                    <a:lumMod val="75000"/>
                  </a:schemeClr>
                </a:solidFill>
              </a:rPr>
              <a:t> </a:t>
            </a:r>
            <a:r>
              <a:rPr lang="en-US" sz="2400" b="1" dirty="0" err="1">
                <a:solidFill>
                  <a:schemeClr val="accent1">
                    <a:lumMod val="75000"/>
                  </a:schemeClr>
                </a:solidFill>
              </a:rPr>
              <a:t>kompetensi</a:t>
            </a:r>
            <a:r>
              <a:rPr lang="en-US" sz="2400" b="1" dirty="0">
                <a:solidFill>
                  <a:schemeClr val="accent1">
                    <a:lumMod val="75000"/>
                  </a:schemeClr>
                </a:solidFill>
              </a:rPr>
              <a:t> yang </a:t>
            </a:r>
            <a:r>
              <a:rPr lang="en-US" sz="2400" b="1" dirty="0" err="1">
                <a:solidFill>
                  <a:schemeClr val="accent1">
                    <a:lumMod val="75000"/>
                  </a:schemeClr>
                </a:solidFill>
              </a:rPr>
              <a:t>ditetapkan</a:t>
            </a:r>
            <a:r>
              <a:rPr lang="en-US" sz="2400" b="1" dirty="0">
                <a:solidFill>
                  <a:schemeClr val="accent1">
                    <a:lumMod val="75000"/>
                  </a:schemeClr>
                </a:solidFill>
              </a:rPr>
              <a:t> </a:t>
            </a:r>
            <a:r>
              <a:rPr lang="en-US" sz="2400" b="1" dirty="0" err="1">
                <a:solidFill>
                  <a:schemeClr val="accent1">
                    <a:lumMod val="75000"/>
                  </a:schemeClr>
                </a:solidFill>
              </a:rPr>
              <a:t>meliputi</a:t>
            </a:r>
            <a:r>
              <a:rPr lang="en-US" sz="2400" b="1" dirty="0">
                <a:solidFill>
                  <a:schemeClr val="accent1">
                    <a:lumMod val="75000"/>
                  </a:schemeClr>
                </a:solidFill>
              </a:rPr>
              <a:t> </a:t>
            </a:r>
            <a:r>
              <a:rPr lang="en-US" sz="2400" b="1" dirty="0" err="1">
                <a:solidFill>
                  <a:schemeClr val="accent1">
                    <a:lumMod val="75000"/>
                  </a:schemeClr>
                </a:solidFill>
              </a:rPr>
              <a:t>gerak</a:t>
            </a:r>
            <a:r>
              <a:rPr lang="en-US" sz="2400" b="1" dirty="0">
                <a:solidFill>
                  <a:schemeClr val="accent1">
                    <a:lumMod val="75000"/>
                  </a:schemeClr>
                </a:solidFill>
              </a:rPr>
              <a:t> </a:t>
            </a:r>
            <a:r>
              <a:rPr lang="en-US" sz="2400" b="1" dirty="0" err="1">
                <a:solidFill>
                  <a:schemeClr val="accent1">
                    <a:lumMod val="75000"/>
                  </a:schemeClr>
                </a:solidFill>
              </a:rPr>
              <a:t>awal</a:t>
            </a:r>
            <a:r>
              <a:rPr lang="en-US" sz="2400" b="1" dirty="0">
                <a:solidFill>
                  <a:schemeClr val="accent1">
                    <a:lumMod val="75000"/>
                  </a:schemeClr>
                </a:solidFill>
              </a:rPr>
              <a:t>, semi </a:t>
            </a:r>
            <a:r>
              <a:rPr lang="en-US" sz="2400" b="1" dirty="0" err="1">
                <a:solidFill>
                  <a:schemeClr val="accent1">
                    <a:lumMod val="75000"/>
                  </a:schemeClr>
                </a:solidFill>
              </a:rPr>
              <a:t>rutin</a:t>
            </a:r>
            <a:r>
              <a:rPr lang="en-US" sz="2400" b="1" dirty="0">
                <a:solidFill>
                  <a:schemeClr val="accent1">
                    <a:lumMod val="75000"/>
                  </a:schemeClr>
                </a:solidFill>
              </a:rPr>
              <a:t>, </a:t>
            </a:r>
            <a:r>
              <a:rPr lang="en-US" sz="2400" b="1" dirty="0" err="1">
                <a:solidFill>
                  <a:schemeClr val="accent1">
                    <a:lumMod val="75000"/>
                  </a:schemeClr>
                </a:solidFill>
              </a:rPr>
              <a:t>dan</a:t>
            </a:r>
            <a:r>
              <a:rPr lang="en-US" sz="2400" b="1" dirty="0">
                <a:solidFill>
                  <a:schemeClr val="accent1">
                    <a:lumMod val="75000"/>
                  </a:schemeClr>
                </a:solidFill>
              </a:rPr>
              <a:t> </a:t>
            </a:r>
            <a:r>
              <a:rPr lang="en-US" sz="2400" b="1" dirty="0" err="1">
                <a:solidFill>
                  <a:schemeClr val="accent1">
                    <a:lumMod val="75000"/>
                  </a:schemeClr>
                </a:solidFill>
              </a:rPr>
              <a:t>rutin</a:t>
            </a:r>
            <a:r>
              <a:rPr lang="en-US" sz="2400" b="1" dirty="0">
                <a:solidFill>
                  <a:schemeClr val="accent1">
                    <a:lumMod val="75000"/>
                  </a:schemeClr>
                </a:solidFill>
              </a:rPr>
              <a:t>.</a:t>
            </a:r>
            <a:endParaRPr lang="sv-SE" sz="2400" b="1" dirty="0">
              <a:solidFill>
                <a:schemeClr val="accent1">
                  <a:lumMod val="75000"/>
                </a:schemeClr>
              </a:solidFill>
            </a:endParaRPr>
          </a:p>
          <a:p>
            <a:r>
              <a:rPr lang="sv-SE" sz="2400" b="1" u="sng" dirty="0">
                <a:solidFill>
                  <a:schemeClr val="accent1">
                    <a:lumMod val="75000"/>
                  </a:schemeClr>
                </a:solidFill>
              </a:rPr>
              <a:t>Ranah Afektif (Sikap)</a:t>
            </a:r>
            <a:r>
              <a:rPr lang="sv-SE" sz="2400" b="1" dirty="0">
                <a:solidFill>
                  <a:schemeClr val="accent1">
                    <a:lumMod val="75000"/>
                  </a:schemeClr>
                </a:solidFill>
              </a:rPr>
              <a:t> jika kompetensi yang ditetapkan meliputi pemberian respons, apresiasi, penilaian, dan internalisasi.</a:t>
            </a:r>
            <a:endParaRPr lang="da-DK" sz="2400" b="1" dirty="0">
              <a:solidFill>
                <a:schemeClr val="accent1">
                  <a:lumMod val="75000"/>
                </a:schemeClr>
              </a:solidFill>
            </a:endParaRPr>
          </a:p>
        </p:txBody>
      </p:sp>
      <p:sp>
        <p:nvSpPr>
          <p:cNvPr id="16387" name="Rectangle 6"/>
          <p:cNvSpPr>
            <a:spLocks noChangeArrowheads="1"/>
          </p:cNvSpPr>
          <p:nvPr/>
        </p:nvSpPr>
        <p:spPr bwMode="auto">
          <a:xfrm>
            <a:off x="2000250" y="285750"/>
            <a:ext cx="7143750" cy="1143000"/>
          </a:xfrm>
          <a:prstGeom prst="rect">
            <a:avLst/>
          </a:prstGeom>
          <a:noFill/>
          <a:ln w="9525">
            <a:noFill/>
            <a:miter lim="800000"/>
            <a:headEnd/>
            <a:tailEnd/>
          </a:ln>
        </p:spPr>
        <p:txBody>
          <a:bodyPr/>
          <a:lstStyle/>
          <a:p>
            <a:pPr algn="r"/>
            <a:r>
              <a:rPr lang="id-ID" sz="2400" b="1" dirty="0">
                <a:solidFill>
                  <a:schemeClr val="tx2"/>
                </a:solidFill>
              </a:rPr>
              <a:t>IMPLEMENTASI PENGEMBANGAN  M</a:t>
            </a:r>
            <a:r>
              <a:rPr lang="da-DK" sz="2400" b="1" dirty="0">
                <a:solidFill>
                  <a:schemeClr val="tx2"/>
                </a:solidFill>
              </a:rPr>
              <a:t>ATERI PEMBELAJARAN</a:t>
            </a:r>
            <a:endParaRPr lang="en-US" sz="2400" b="1" dirty="0">
              <a:solidFill>
                <a:schemeClr val="tx2"/>
              </a:solidFill>
            </a:endParaRPr>
          </a:p>
        </p:txBody>
      </p:sp>
      <p:sp>
        <p:nvSpPr>
          <p:cNvPr id="16388" name="Rectangle 7"/>
          <p:cNvSpPr>
            <a:spLocks noChangeArrowheads="1"/>
          </p:cNvSpPr>
          <p:nvPr/>
        </p:nvSpPr>
        <p:spPr bwMode="auto">
          <a:xfrm>
            <a:off x="-581214" y="2490143"/>
            <a:ext cx="9526967" cy="461665"/>
          </a:xfrm>
          <a:prstGeom prst="rect">
            <a:avLst/>
          </a:prstGeom>
          <a:noFill/>
          <a:ln w="9525">
            <a:noFill/>
            <a:miter lim="800000"/>
            <a:headEnd/>
            <a:tailEnd/>
          </a:ln>
        </p:spPr>
        <p:txBody>
          <a:bodyPr wrap="none" anchor="ctr">
            <a:spAutoFit/>
          </a:bodyPr>
          <a:lstStyle/>
          <a:p>
            <a:pPr lvl="2" algn="just">
              <a:buFontTx/>
              <a:buAutoNum type="arabicPeriod"/>
              <a:tabLst>
                <a:tab pos="685800" algn="l"/>
              </a:tabLst>
            </a:pPr>
            <a:r>
              <a:rPr lang="da-DK" sz="2400" b="1" dirty="0">
                <a:solidFill>
                  <a:schemeClr val="accent1">
                    <a:lumMod val="75000"/>
                  </a:schemeClr>
                </a:solidFill>
              </a:rPr>
              <a:t>Identifikasi standar kompetensi dan kompetensi dasar</a:t>
            </a:r>
          </a:p>
        </p:txBody>
      </p:sp>
      <p:sp>
        <p:nvSpPr>
          <p:cNvPr id="16389" name="Text Box 8"/>
          <p:cNvSpPr txBox="1">
            <a:spLocks noChangeArrowheads="1"/>
          </p:cNvSpPr>
          <p:nvPr/>
        </p:nvSpPr>
        <p:spPr bwMode="auto">
          <a:xfrm>
            <a:off x="34925" y="1557338"/>
            <a:ext cx="8496300" cy="830262"/>
          </a:xfrm>
          <a:prstGeom prst="rect">
            <a:avLst/>
          </a:prstGeom>
          <a:noFill/>
          <a:ln w="9525">
            <a:noFill/>
            <a:miter lim="800000"/>
            <a:headEnd/>
            <a:tailEnd/>
          </a:ln>
        </p:spPr>
        <p:txBody>
          <a:bodyPr>
            <a:spAutoFit/>
          </a:bodyPr>
          <a:lstStyle/>
          <a:p>
            <a:pPr marL="342900" indent="-342900">
              <a:buFontTx/>
              <a:buAutoNum type="alphaUcPeriod"/>
            </a:pPr>
            <a:r>
              <a:rPr lang="en-US" sz="2400" b="1" dirty="0">
                <a:solidFill>
                  <a:schemeClr val="accent1">
                    <a:lumMod val="75000"/>
                  </a:schemeClr>
                </a:solidFill>
              </a:rPr>
              <a:t>PENENTUAN </a:t>
            </a:r>
          </a:p>
          <a:p>
            <a:pPr marL="342900" indent="-342900"/>
            <a:r>
              <a:rPr lang="en-US" sz="2400" b="1" dirty="0">
                <a:solidFill>
                  <a:schemeClr val="accent1">
                    <a:lumMod val="75000"/>
                  </a:schemeClr>
                </a:solidFill>
              </a:rPr>
              <a:t>    MATERI PEMBELAJARAN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2484438" y="44450"/>
            <a:ext cx="4824412" cy="11430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t>2. Identifikasi Jenis-Jenis </a:t>
            </a:r>
            <a:br>
              <a:rPr lang="en-US" sz="2800" smtClean="0"/>
            </a:br>
            <a:r>
              <a:rPr lang="en-US" sz="2800" smtClean="0"/>
              <a:t>    Materi Pembelajaran </a:t>
            </a:r>
          </a:p>
        </p:txBody>
      </p:sp>
      <p:pic>
        <p:nvPicPr>
          <p:cNvPr id="17411" name="Picture 48"/>
          <p:cNvPicPr>
            <a:picLocks noChangeAspect="1" noChangeArrowheads="1"/>
          </p:cNvPicPr>
          <p:nvPr/>
        </p:nvPicPr>
        <p:blipFill>
          <a:blip r:embed="rId2" cstate="print"/>
          <a:srcRect/>
          <a:stretch>
            <a:fillRect/>
          </a:stretch>
        </p:blipFill>
        <p:spPr bwMode="auto">
          <a:xfrm>
            <a:off x="0" y="981075"/>
            <a:ext cx="8964613" cy="5327650"/>
          </a:xfrm>
          <a:prstGeom prst="rect">
            <a:avLst/>
          </a:prstGeom>
          <a:noFill/>
          <a:ln w="9525">
            <a:noFill/>
            <a:miter lim="800000"/>
            <a:headEnd/>
            <a:tailEnd/>
          </a:ln>
        </p:spPr>
      </p:pic>
      <p:sp>
        <p:nvSpPr>
          <p:cNvPr id="17412" name="Oval 49"/>
          <p:cNvSpPr>
            <a:spLocks noChangeArrowheads="1"/>
          </p:cNvSpPr>
          <p:nvPr/>
        </p:nvSpPr>
        <p:spPr bwMode="auto">
          <a:xfrm>
            <a:off x="3563938" y="6165850"/>
            <a:ext cx="576262" cy="576263"/>
          </a:xfrm>
          <a:prstGeom prst="ellipse">
            <a:avLst/>
          </a:prstGeom>
          <a:solidFill>
            <a:srgbClr val="00FF00"/>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323850" y="765175"/>
            <a:ext cx="8820150" cy="5688013"/>
          </a:xfrm>
        </p:spPr>
        <p:txBody>
          <a:bodyPr>
            <a:normAutofit lnSpcReduction="10000"/>
          </a:bodyPr>
          <a:lstStyle/>
          <a:p>
            <a:pPr marL="60325" indent="-60325">
              <a:buFontTx/>
              <a:buNone/>
            </a:pPr>
            <a:r>
              <a:rPr lang="en-US" sz="2800" dirty="0" err="1" smtClean="0"/>
              <a:t>Pemberlakukan</a:t>
            </a:r>
            <a:r>
              <a:rPr lang="en-US" sz="2800" dirty="0" smtClean="0"/>
              <a:t> </a:t>
            </a:r>
            <a:r>
              <a:rPr lang="en-US" sz="2800" dirty="0" err="1"/>
              <a:t>undang-undang</a:t>
            </a:r>
            <a:r>
              <a:rPr lang="en-US" sz="2800" dirty="0"/>
              <a:t> </a:t>
            </a:r>
            <a:r>
              <a:rPr lang="en-US" sz="2800" dirty="0" err="1"/>
              <a:t>tersebut</a:t>
            </a:r>
            <a:r>
              <a:rPr lang="en-US" sz="2800" dirty="0"/>
              <a:t> </a:t>
            </a:r>
            <a:r>
              <a:rPr lang="en-US" sz="2800" dirty="0" err="1"/>
              <a:t>menuntut</a:t>
            </a:r>
            <a:r>
              <a:rPr lang="en-US" sz="2800" dirty="0"/>
              <a:t> </a:t>
            </a:r>
            <a:r>
              <a:rPr lang="en-US" sz="2800" dirty="0" err="1"/>
              <a:t>pelaksanaan</a:t>
            </a:r>
            <a:r>
              <a:rPr lang="en-US" sz="2800" dirty="0"/>
              <a:t> </a:t>
            </a:r>
            <a:r>
              <a:rPr lang="en-US" sz="2800" dirty="0" err="1"/>
              <a:t>otonomi</a:t>
            </a:r>
            <a:r>
              <a:rPr lang="en-US" sz="2800" dirty="0"/>
              <a:t> </a:t>
            </a:r>
            <a:r>
              <a:rPr lang="en-US" sz="2800" dirty="0" err="1"/>
              <a:t>daerah</a:t>
            </a:r>
            <a:r>
              <a:rPr lang="en-US" sz="2800" dirty="0"/>
              <a:t> </a:t>
            </a:r>
            <a:r>
              <a:rPr lang="en-US" sz="2800" dirty="0" err="1"/>
              <a:t>dan</a:t>
            </a:r>
            <a:r>
              <a:rPr lang="en-US" sz="2800" dirty="0"/>
              <a:t> </a:t>
            </a:r>
            <a:r>
              <a:rPr lang="en-US" sz="2800" dirty="0" err="1"/>
              <a:t>wawasan</a:t>
            </a:r>
            <a:r>
              <a:rPr lang="en-US" sz="2800" dirty="0"/>
              <a:t> </a:t>
            </a:r>
            <a:r>
              <a:rPr lang="en-US" sz="2800" dirty="0" err="1"/>
              <a:t>demokrasi</a:t>
            </a:r>
            <a:r>
              <a:rPr lang="en-US" sz="2800" dirty="0"/>
              <a:t> </a:t>
            </a:r>
            <a:r>
              <a:rPr lang="en-US" sz="2800" dirty="0" err="1"/>
              <a:t>dalam</a:t>
            </a:r>
            <a:r>
              <a:rPr lang="en-US" sz="2800" dirty="0"/>
              <a:t> </a:t>
            </a:r>
            <a:r>
              <a:rPr lang="en-US" sz="2800" dirty="0" err="1"/>
              <a:t>penyelenggaraan</a:t>
            </a:r>
            <a:r>
              <a:rPr lang="en-US" sz="2800" dirty="0"/>
              <a:t> </a:t>
            </a:r>
            <a:r>
              <a:rPr lang="en-US" sz="2800" dirty="0" err="1"/>
              <a:t>pendidikan</a:t>
            </a:r>
            <a:r>
              <a:rPr lang="en-US" sz="2800" dirty="0"/>
              <a:t> </a:t>
            </a:r>
            <a:r>
              <a:rPr lang="en-US" sz="2800" dirty="0" err="1"/>
              <a:t>berupa</a:t>
            </a:r>
            <a:r>
              <a:rPr lang="en-US" sz="2800" dirty="0" smtClean="0"/>
              <a:t>:</a:t>
            </a:r>
            <a:endParaRPr lang="en-US" sz="2800" dirty="0"/>
          </a:p>
          <a:p>
            <a:pPr marL="60325" indent="-60325">
              <a:buNone/>
            </a:pPr>
            <a:r>
              <a:rPr lang="en-US" sz="2800" dirty="0" smtClean="0"/>
              <a:t>1. </a:t>
            </a:r>
            <a:r>
              <a:rPr lang="en-US" sz="2800" dirty="0" err="1" smtClean="0"/>
              <a:t>Perubahan</a:t>
            </a:r>
            <a:r>
              <a:rPr lang="en-US" sz="2800" dirty="0" smtClean="0"/>
              <a:t> </a:t>
            </a:r>
            <a:r>
              <a:rPr lang="en-US" sz="2800" dirty="0" err="1"/>
              <a:t>pengelolaan</a:t>
            </a:r>
            <a:r>
              <a:rPr lang="en-US" sz="2800" dirty="0"/>
              <a:t> </a:t>
            </a:r>
            <a:r>
              <a:rPr lang="en-US" sz="2800" dirty="0" err="1"/>
              <a:t>pendidikan</a:t>
            </a:r>
            <a:r>
              <a:rPr lang="en-US" sz="2800" dirty="0"/>
              <a:t> </a:t>
            </a:r>
            <a:endParaRPr lang="en-US" sz="2800" dirty="0" smtClean="0"/>
          </a:p>
          <a:p>
            <a:pPr marL="60325" indent="-60325">
              <a:buNone/>
            </a:pPr>
            <a:r>
              <a:rPr lang="en-US" sz="2800" dirty="0" smtClean="0"/>
              <a:t>    	</a:t>
            </a:r>
            <a:r>
              <a:rPr lang="en-US" sz="2800" dirty="0" err="1" smtClean="0"/>
              <a:t>dari</a:t>
            </a:r>
            <a:r>
              <a:rPr lang="en-US" sz="2800" dirty="0" smtClean="0"/>
              <a:t> </a:t>
            </a:r>
            <a:r>
              <a:rPr lang="en-US" sz="2800" dirty="0" err="1"/>
              <a:t>sentralistik</a:t>
            </a:r>
            <a:r>
              <a:rPr lang="en-US" sz="2800" dirty="0"/>
              <a:t> </a:t>
            </a:r>
            <a:r>
              <a:rPr lang="en-US" sz="2800" dirty="0" err="1"/>
              <a:t>menjadi</a:t>
            </a:r>
            <a:r>
              <a:rPr lang="en-US" sz="2800" dirty="0"/>
              <a:t> </a:t>
            </a:r>
            <a:r>
              <a:rPr lang="en-US" sz="2800" dirty="0" err="1"/>
              <a:t>desentralistik</a:t>
            </a:r>
            <a:r>
              <a:rPr lang="en-US" sz="2800" dirty="0" smtClean="0"/>
              <a:t>.</a:t>
            </a:r>
          </a:p>
          <a:p>
            <a:pPr marL="60325" indent="-60325">
              <a:buNone/>
            </a:pPr>
            <a:endParaRPr lang="en-US" sz="2800" dirty="0"/>
          </a:p>
          <a:p>
            <a:pPr marL="60325" indent="-60325">
              <a:buNone/>
            </a:pPr>
            <a:r>
              <a:rPr lang="en-US" sz="2800" dirty="0" smtClean="0"/>
              <a:t>2. </a:t>
            </a:r>
            <a:r>
              <a:rPr lang="en-US" sz="2800" dirty="0" err="1" smtClean="0"/>
              <a:t>Arus</a:t>
            </a:r>
            <a:r>
              <a:rPr lang="en-US" sz="2800" dirty="0" smtClean="0"/>
              <a:t> </a:t>
            </a:r>
            <a:r>
              <a:rPr lang="en-US" sz="2800" dirty="0" err="1"/>
              <a:t>globalisasi</a:t>
            </a:r>
            <a:r>
              <a:rPr lang="en-US" sz="2800" dirty="0"/>
              <a:t> </a:t>
            </a:r>
            <a:endParaRPr lang="en-US" sz="2800" dirty="0" smtClean="0"/>
          </a:p>
          <a:p>
            <a:pPr marL="60325" indent="-60325">
              <a:buNone/>
            </a:pPr>
            <a:r>
              <a:rPr lang="en-US" sz="2800" dirty="0" smtClean="0"/>
              <a:t>		</a:t>
            </a:r>
            <a:r>
              <a:rPr lang="en-US" sz="2800" dirty="0" err="1" smtClean="0"/>
              <a:t>yaitu</a:t>
            </a:r>
            <a:r>
              <a:rPr lang="en-US" sz="2800" dirty="0" smtClean="0"/>
              <a:t> </a:t>
            </a:r>
            <a:r>
              <a:rPr lang="en-US" sz="2800" dirty="0" err="1" smtClean="0"/>
              <a:t>karena</a:t>
            </a:r>
            <a:r>
              <a:rPr lang="en-US" sz="2800" dirty="0" smtClean="0"/>
              <a:t> </a:t>
            </a:r>
            <a:r>
              <a:rPr lang="en-US" sz="2800" dirty="0" err="1" smtClean="0"/>
              <a:t>perkembangan</a:t>
            </a:r>
            <a:r>
              <a:rPr lang="en-US" sz="2800" dirty="0" smtClean="0"/>
              <a:t> </a:t>
            </a:r>
            <a:r>
              <a:rPr lang="en-US" sz="2800" dirty="0" err="1" smtClean="0"/>
              <a:t>iptek</a:t>
            </a:r>
            <a:r>
              <a:rPr lang="en-US" sz="2800" dirty="0" smtClean="0"/>
              <a:t> </a:t>
            </a:r>
            <a:r>
              <a:rPr lang="en-US" sz="2800" dirty="0" err="1" smtClean="0"/>
              <a:t>dan</a:t>
            </a:r>
            <a:r>
              <a:rPr lang="en-US" sz="2800" dirty="0" smtClean="0"/>
              <a:t> 	</a:t>
            </a:r>
            <a:r>
              <a:rPr lang="en-US" sz="2800" dirty="0" err="1" smtClean="0"/>
              <a:t>perkembangan</a:t>
            </a:r>
            <a:r>
              <a:rPr lang="en-US" sz="2800" dirty="0" smtClean="0"/>
              <a:t> </a:t>
            </a:r>
            <a:r>
              <a:rPr lang="en-US" sz="2800" dirty="0" err="1" smtClean="0"/>
              <a:t>ekonomi</a:t>
            </a:r>
            <a:r>
              <a:rPr lang="en-US" sz="2800" dirty="0" smtClean="0"/>
              <a:t> </a:t>
            </a:r>
            <a:r>
              <a:rPr lang="en-US" sz="2800" dirty="0" err="1" smtClean="0"/>
              <a:t>berbasis</a:t>
            </a:r>
            <a:r>
              <a:rPr lang="en-US" sz="2800" dirty="0" smtClean="0"/>
              <a:t> 	</a:t>
            </a:r>
            <a:r>
              <a:rPr lang="en-US" sz="2800" dirty="0" err="1" smtClean="0"/>
              <a:t>pengetahuan</a:t>
            </a:r>
            <a:r>
              <a:rPr lang="en-US" sz="2800" dirty="0" smtClean="0"/>
              <a:t> </a:t>
            </a:r>
            <a:r>
              <a:rPr lang="en-US" sz="2800" dirty="0" err="1" smtClean="0"/>
              <a:t>tentu</a:t>
            </a:r>
            <a:r>
              <a:rPr lang="en-US" sz="2800" dirty="0" smtClean="0"/>
              <a:t> </a:t>
            </a:r>
            <a:r>
              <a:rPr lang="en-US" sz="2800" dirty="0" err="1" smtClean="0"/>
              <a:t>dibutuhkan</a:t>
            </a:r>
            <a:r>
              <a:rPr lang="en-US" sz="2800" dirty="0" smtClean="0"/>
              <a:t> </a:t>
            </a:r>
            <a:r>
              <a:rPr lang="en-US" sz="2800" dirty="0" err="1" smtClean="0"/>
              <a:t>individu</a:t>
            </a:r>
            <a:r>
              <a:rPr lang="en-US" sz="2800" dirty="0" smtClean="0"/>
              <a:t> 	yang </a:t>
            </a:r>
            <a:r>
              <a:rPr lang="en-US" sz="2800" dirty="0" err="1" smtClean="0"/>
              <a:t>memiliki</a:t>
            </a:r>
            <a:r>
              <a:rPr lang="en-US" sz="2800" dirty="0" smtClean="0"/>
              <a:t> </a:t>
            </a:r>
            <a:r>
              <a:rPr lang="en-US" sz="2800" dirty="0" err="1" smtClean="0"/>
              <a:t>kompetensi</a:t>
            </a:r>
            <a:r>
              <a:rPr lang="en-US" sz="2800" dirty="0" smtClean="0"/>
              <a:t> yang </a:t>
            </a:r>
            <a:r>
              <a:rPr lang="en-US" sz="2800" dirty="0" err="1"/>
              <a:t>handal</a:t>
            </a:r>
            <a:r>
              <a:rPr lang="en-US" sz="2800" dirty="0"/>
              <a:t> </a:t>
            </a:r>
            <a:r>
              <a:rPr lang="en-US" sz="2800" dirty="0" err="1"/>
              <a:t>di</a:t>
            </a:r>
            <a:r>
              <a:rPr lang="en-US" sz="2800" dirty="0"/>
              <a:t> </a:t>
            </a:r>
            <a:r>
              <a:rPr lang="en-US" sz="2800" dirty="0" smtClean="0"/>
              <a:t>	</a:t>
            </a:r>
            <a:r>
              <a:rPr lang="en-US" sz="2800" dirty="0" err="1" smtClean="0"/>
              <a:t>bidangnya</a:t>
            </a:r>
            <a:r>
              <a:rPr lang="en-US" sz="2800" dirty="0"/>
              <a:t>.</a:t>
            </a:r>
          </a:p>
          <a:p>
            <a:pPr marL="60325" indent="-60325">
              <a:buFontTx/>
              <a:buNone/>
            </a:pPr>
            <a:endParaRPr lang="en-US" sz="2800" dirty="0"/>
          </a:p>
          <a:p>
            <a:pPr marL="60325" indent="-60325">
              <a:buFontTx/>
              <a:buAutoNum type="arabicPeriod"/>
            </a:pPr>
            <a:endParaRPr lang="en-US" sz="2800"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p:cNvPicPr>
            <a:picLocks noChangeAspect="1" noChangeArrowheads="1"/>
          </p:cNvPicPr>
          <p:nvPr/>
        </p:nvPicPr>
        <p:blipFill>
          <a:blip r:embed="rId2" cstate="print"/>
          <a:srcRect/>
          <a:stretch>
            <a:fillRect/>
          </a:stretch>
        </p:blipFill>
        <p:spPr bwMode="auto">
          <a:xfrm>
            <a:off x="1403350" y="1250950"/>
            <a:ext cx="6769100" cy="5130800"/>
          </a:xfrm>
          <a:prstGeom prst="rect">
            <a:avLst/>
          </a:prstGeom>
          <a:noFill/>
          <a:ln w="9525">
            <a:noFill/>
            <a:miter lim="800000"/>
            <a:headEnd/>
            <a:tailEnd/>
          </a:ln>
        </p:spPr>
      </p:pic>
      <p:sp>
        <p:nvSpPr>
          <p:cNvPr id="18435" name="Oval 8"/>
          <p:cNvSpPr>
            <a:spLocks noChangeArrowheads="1"/>
          </p:cNvSpPr>
          <p:nvPr/>
        </p:nvSpPr>
        <p:spPr bwMode="auto">
          <a:xfrm>
            <a:off x="2700338" y="765175"/>
            <a:ext cx="576262" cy="576263"/>
          </a:xfrm>
          <a:prstGeom prst="ellipse">
            <a:avLst/>
          </a:prstGeom>
          <a:solidFill>
            <a:srgbClr val="00FF00"/>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r>
              <a:rPr lang="id-ID" b="1" dirty="0" smtClean="0">
                <a:solidFill>
                  <a:srgbClr val="FFCC99"/>
                </a:solidFill>
              </a:rPr>
              <a:t>P</a:t>
            </a:r>
            <a:r>
              <a:rPr lang="da-DK" b="1" dirty="0" smtClean="0">
                <a:solidFill>
                  <a:srgbClr val="FFCC99"/>
                </a:solidFill>
              </a:rPr>
              <a:t>enyampaian simultan :</a:t>
            </a:r>
            <a:r>
              <a:rPr lang="da-DK" b="1" dirty="0" smtClean="0"/>
              <a:t> materi secara keseluruhan disajikan secara serentak, kemudian diperdalam satu demi satu</a:t>
            </a:r>
            <a:r>
              <a:rPr lang="da-DK" dirty="0" smtClean="0"/>
              <a:t> </a:t>
            </a:r>
          </a:p>
          <a:p>
            <a:pPr marL="533400" indent="-533400" eaLnBrk="1" hangingPunct="1"/>
            <a:r>
              <a:rPr lang="id-ID" b="1" dirty="0" smtClean="0">
                <a:solidFill>
                  <a:srgbClr val="FFCC99"/>
                </a:solidFill>
              </a:rPr>
              <a:t>P</a:t>
            </a:r>
            <a:r>
              <a:rPr lang="en-US" b="1" dirty="0" err="1" smtClean="0">
                <a:solidFill>
                  <a:srgbClr val="FFCC99"/>
                </a:solidFill>
              </a:rPr>
              <a:t>enyampaian</a:t>
            </a:r>
            <a:r>
              <a:rPr lang="en-US" b="1" dirty="0" smtClean="0">
                <a:solidFill>
                  <a:srgbClr val="FFCC99"/>
                </a:solidFill>
              </a:rPr>
              <a:t> </a:t>
            </a:r>
            <a:r>
              <a:rPr lang="en-US" b="1" dirty="0" err="1" smtClean="0">
                <a:solidFill>
                  <a:srgbClr val="FFCC99"/>
                </a:solidFill>
              </a:rPr>
              <a:t>suksesif</a:t>
            </a:r>
            <a:r>
              <a:rPr lang="en-US" b="1" dirty="0" smtClean="0">
                <a:solidFill>
                  <a:srgbClr val="FFCC99"/>
                </a:solidFill>
              </a:rPr>
              <a:t> :</a:t>
            </a:r>
            <a:r>
              <a:rPr lang="en-US" b="1" dirty="0" smtClean="0"/>
              <a:t> </a:t>
            </a:r>
            <a:r>
              <a:rPr lang="en-US" b="1" dirty="0" err="1" smtClean="0"/>
              <a:t>materi</a:t>
            </a:r>
            <a:r>
              <a:rPr lang="en-US" b="1" dirty="0" smtClean="0"/>
              <a:t> </a:t>
            </a:r>
            <a:r>
              <a:rPr lang="en-US" b="1" dirty="0" err="1" smtClean="0"/>
              <a:t>satu</a:t>
            </a:r>
            <a:r>
              <a:rPr lang="en-US" b="1" dirty="0" smtClean="0"/>
              <a:t> </a:t>
            </a:r>
            <a:r>
              <a:rPr lang="en-US" b="1" dirty="0" err="1" smtClean="0"/>
              <a:t>demi</a:t>
            </a:r>
            <a:r>
              <a:rPr lang="en-US" b="1" dirty="0" smtClean="0"/>
              <a:t> </a:t>
            </a:r>
            <a:r>
              <a:rPr lang="en-US" b="1" dirty="0" err="1" smtClean="0"/>
              <a:t>satu</a:t>
            </a:r>
            <a:r>
              <a:rPr lang="en-US" b="1" dirty="0" smtClean="0"/>
              <a:t> </a:t>
            </a:r>
            <a:r>
              <a:rPr lang="en-US" b="1" dirty="0" err="1" smtClean="0"/>
              <a:t>disajikan</a:t>
            </a:r>
            <a:r>
              <a:rPr lang="en-US" b="1" dirty="0" smtClean="0"/>
              <a:t> </a:t>
            </a:r>
            <a:r>
              <a:rPr lang="en-US" b="1" dirty="0" err="1" smtClean="0"/>
              <a:t>secara</a:t>
            </a:r>
            <a:r>
              <a:rPr lang="en-US" b="1" dirty="0" smtClean="0"/>
              <a:t> </a:t>
            </a:r>
            <a:r>
              <a:rPr lang="en-US" b="1" dirty="0" err="1" smtClean="0"/>
              <a:t>mendalam</a:t>
            </a:r>
            <a:r>
              <a:rPr lang="en-US" b="1" dirty="0" smtClean="0"/>
              <a:t> </a:t>
            </a:r>
            <a:r>
              <a:rPr lang="en-US" b="1" dirty="0" err="1" smtClean="0"/>
              <a:t>baru</a:t>
            </a:r>
            <a:r>
              <a:rPr lang="en-US" b="1" dirty="0" smtClean="0"/>
              <a:t> </a:t>
            </a:r>
            <a:r>
              <a:rPr lang="en-US" b="1" dirty="0" err="1" smtClean="0"/>
              <a:t>kemudian</a:t>
            </a:r>
            <a:r>
              <a:rPr lang="en-US" b="1" dirty="0" smtClean="0"/>
              <a:t> </a:t>
            </a:r>
            <a:r>
              <a:rPr lang="en-US" b="1" dirty="0" err="1" smtClean="0"/>
              <a:t>secara</a:t>
            </a:r>
            <a:r>
              <a:rPr lang="en-US" b="1" dirty="0" smtClean="0"/>
              <a:t> </a:t>
            </a:r>
            <a:r>
              <a:rPr lang="en-US" b="1" dirty="0" err="1" smtClean="0"/>
              <a:t>berurutan</a:t>
            </a:r>
            <a:r>
              <a:rPr lang="en-US" b="1" dirty="0" smtClean="0"/>
              <a:t> </a:t>
            </a:r>
            <a:r>
              <a:rPr lang="en-US" b="1" dirty="0" err="1" smtClean="0"/>
              <a:t>menyajikan</a:t>
            </a:r>
            <a:r>
              <a:rPr lang="en-US" b="1" dirty="0" smtClean="0"/>
              <a:t> </a:t>
            </a:r>
            <a:r>
              <a:rPr lang="en-US" b="1" dirty="0" err="1" smtClean="0"/>
              <a:t>materi</a:t>
            </a:r>
            <a:r>
              <a:rPr lang="en-US" b="1" dirty="0" smtClean="0"/>
              <a:t> </a:t>
            </a:r>
            <a:r>
              <a:rPr lang="en-US" b="1" dirty="0" err="1" smtClean="0"/>
              <a:t>berikutnya</a:t>
            </a:r>
            <a:r>
              <a:rPr lang="en-US" b="1" dirty="0" smtClean="0"/>
              <a:t> </a:t>
            </a:r>
            <a:r>
              <a:rPr lang="en-US" b="1" dirty="0" err="1" smtClean="0"/>
              <a:t>secara</a:t>
            </a:r>
            <a:r>
              <a:rPr lang="en-US" b="1" dirty="0" smtClean="0"/>
              <a:t> </a:t>
            </a:r>
            <a:r>
              <a:rPr lang="en-US" b="1" dirty="0" err="1" smtClean="0"/>
              <a:t>mendalam</a:t>
            </a:r>
            <a:r>
              <a:rPr lang="en-US" b="1" dirty="0" smtClean="0"/>
              <a:t> pula.</a:t>
            </a:r>
            <a:r>
              <a:rPr lang="en-US" dirty="0" smtClean="0"/>
              <a:t> </a:t>
            </a:r>
          </a:p>
        </p:txBody>
      </p:sp>
      <p:sp>
        <p:nvSpPr>
          <p:cNvPr id="19459" name="Text Box 5"/>
          <p:cNvSpPr txBox="1">
            <a:spLocks noChangeArrowheads="1"/>
          </p:cNvSpPr>
          <p:nvPr/>
        </p:nvSpPr>
        <p:spPr bwMode="auto">
          <a:xfrm>
            <a:off x="1714500" y="571500"/>
            <a:ext cx="5491163" cy="584200"/>
          </a:xfrm>
          <a:prstGeom prst="rect">
            <a:avLst/>
          </a:prstGeom>
          <a:noFill/>
          <a:ln w="9525">
            <a:noFill/>
            <a:miter lim="800000"/>
            <a:headEnd/>
            <a:tailEnd/>
          </a:ln>
        </p:spPr>
        <p:txBody>
          <a:bodyPr wrap="none">
            <a:spAutoFit/>
          </a:bodyPr>
          <a:lstStyle/>
          <a:p>
            <a:r>
              <a:rPr lang="en-US" sz="3200" b="1" dirty="0">
                <a:solidFill>
                  <a:srgbClr val="FF0000"/>
                </a:solidFill>
              </a:rPr>
              <a:t>B. URUTAN PENYAMPAIAN</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04800" y="381000"/>
            <a:ext cx="8229600" cy="1143000"/>
          </a:xfrm>
          <a:noFill/>
          <a:ln>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da-DK" dirty="0" smtClean="0"/>
              <a:t>C. Penyampaian  Jenis-Jenis Materi</a:t>
            </a:r>
            <a:r>
              <a:rPr lang="en-US" dirty="0" smtClean="0"/>
              <a:t> </a:t>
            </a:r>
            <a:r>
              <a:rPr lang="en-US" dirty="0" err="1" smtClean="0"/>
              <a:t>Pembelajaran</a:t>
            </a:r>
            <a:endParaRPr lang="en-US" dirty="0" smtClean="0"/>
          </a:p>
        </p:txBody>
      </p:sp>
      <p:sp>
        <p:nvSpPr>
          <p:cNvPr id="20483" name="Rectangle 3"/>
          <p:cNvSpPr>
            <a:spLocks noGrp="1" noChangeArrowheads="1"/>
          </p:cNvSpPr>
          <p:nvPr>
            <p:ph type="body" idx="1"/>
          </p:nvPr>
        </p:nvSpPr>
        <p:spPr bwMode="auto">
          <a:xfrm>
            <a:off x="457200" y="1855788"/>
            <a:ext cx="8229600" cy="4525962"/>
          </a:xfrm>
          <a:noFill/>
          <a:ln>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buFont typeface="Wingdings" pitchFamily="2" charset="2"/>
              <a:buNone/>
            </a:pPr>
            <a:r>
              <a:rPr lang="en-US" sz="2400" b="1" dirty="0" smtClean="0">
                <a:solidFill>
                  <a:srgbClr val="FFCC99"/>
                </a:solidFill>
              </a:rPr>
              <a:t>1. </a:t>
            </a:r>
            <a:r>
              <a:rPr lang="en-US" sz="2400" b="1" dirty="0" err="1" smtClean="0">
                <a:solidFill>
                  <a:schemeClr val="bg2">
                    <a:lumMod val="25000"/>
                  </a:schemeClr>
                </a:solidFill>
              </a:rPr>
              <a:t>Penyampaian</a:t>
            </a:r>
            <a:r>
              <a:rPr lang="en-US" sz="2400" b="1" dirty="0" smtClean="0">
                <a:solidFill>
                  <a:schemeClr val="bg2">
                    <a:lumMod val="25000"/>
                  </a:schemeClr>
                </a:solidFill>
              </a:rPr>
              <a:t> </a:t>
            </a:r>
            <a:r>
              <a:rPr lang="en-US" sz="2400" b="1" dirty="0" err="1" smtClean="0">
                <a:solidFill>
                  <a:schemeClr val="bg2">
                    <a:lumMod val="25000"/>
                  </a:schemeClr>
                </a:solidFill>
              </a:rPr>
              <a:t>fakta</a:t>
            </a:r>
            <a:endParaRPr lang="en-US" sz="2400" dirty="0" smtClean="0">
              <a:solidFill>
                <a:schemeClr val="bg2">
                  <a:lumMod val="25000"/>
                </a:schemeClr>
              </a:solidFill>
            </a:endParaRPr>
          </a:p>
          <a:p>
            <a:pPr marL="533400" indent="-533400" eaLnBrk="1" hangingPunct="1">
              <a:lnSpc>
                <a:spcPct val="90000"/>
              </a:lnSpc>
              <a:buFont typeface="Wingdings" pitchFamily="2" charset="2"/>
              <a:buNone/>
            </a:pPr>
            <a:r>
              <a:rPr lang="en-US" sz="2400" dirty="0" err="1" smtClean="0">
                <a:solidFill>
                  <a:schemeClr val="bg2">
                    <a:lumMod val="25000"/>
                  </a:schemeClr>
                </a:solidFill>
              </a:rPr>
              <a:t>Jika</a:t>
            </a:r>
            <a:r>
              <a:rPr lang="en-US" sz="2400" dirty="0" smtClean="0">
                <a:solidFill>
                  <a:schemeClr val="bg2">
                    <a:lumMod val="25000"/>
                  </a:schemeClr>
                </a:solidFill>
              </a:rPr>
              <a:t> guru </a:t>
            </a:r>
            <a:r>
              <a:rPr lang="en-US" sz="2400" dirty="0" err="1" smtClean="0">
                <a:solidFill>
                  <a:schemeClr val="bg2">
                    <a:lumMod val="25000"/>
                  </a:schemeClr>
                </a:solidFill>
              </a:rPr>
              <a:t>harus</a:t>
            </a:r>
            <a:r>
              <a:rPr lang="en-US" sz="2400" dirty="0" smtClean="0">
                <a:solidFill>
                  <a:schemeClr val="bg2">
                    <a:lumMod val="25000"/>
                  </a:schemeClr>
                </a:solidFill>
              </a:rPr>
              <a:t> </a:t>
            </a:r>
            <a:r>
              <a:rPr lang="en-US" sz="2400" dirty="0" err="1" smtClean="0">
                <a:solidFill>
                  <a:schemeClr val="bg2">
                    <a:lumMod val="25000"/>
                  </a:schemeClr>
                </a:solidFill>
              </a:rPr>
              <a:t>manyajikan</a:t>
            </a:r>
            <a:r>
              <a:rPr lang="en-US" sz="2400" dirty="0" smtClean="0">
                <a:solidFill>
                  <a:schemeClr val="bg2">
                    <a:lumMod val="25000"/>
                  </a:schemeClr>
                </a:solidFill>
              </a:rPr>
              <a:t> </a:t>
            </a:r>
            <a:r>
              <a:rPr lang="en-US" sz="2400" dirty="0" err="1" smtClean="0">
                <a:solidFill>
                  <a:schemeClr val="bg2">
                    <a:lumMod val="25000"/>
                  </a:schemeClr>
                </a:solidFill>
              </a:rPr>
              <a:t>materi</a:t>
            </a:r>
            <a:r>
              <a:rPr lang="en-US" sz="2400" dirty="0" smtClean="0">
                <a:solidFill>
                  <a:schemeClr val="bg2">
                    <a:lumMod val="25000"/>
                  </a:schemeClr>
                </a:solidFill>
              </a:rPr>
              <a:t> </a:t>
            </a:r>
            <a:r>
              <a:rPr lang="en-US" sz="2400" dirty="0" err="1" smtClean="0">
                <a:solidFill>
                  <a:schemeClr val="bg2">
                    <a:lumMod val="25000"/>
                  </a:schemeClr>
                </a:solidFill>
              </a:rPr>
              <a:t>pembelajaran</a:t>
            </a:r>
            <a:r>
              <a:rPr lang="en-US" sz="2400" dirty="0" smtClean="0">
                <a:solidFill>
                  <a:schemeClr val="bg2">
                    <a:lumMod val="25000"/>
                  </a:schemeClr>
                </a:solidFill>
              </a:rPr>
              <a:t> </a:t>
            </a:r>
            <a:r>
              <a:rPr lang="en-US" sz="2400" dirty="0" err="1" smtClean="0">
                <a:solidFill>
                  <a:schemeClr val="bg2">
                    <a:lumMod val="25000"/>
                  </a:schemeClr>
                </a:solidFill>
              </a:rPr>
              <a:t>jenis</a:t>
            </a:r>
            <a:r>
              <a:rPr lang="en-US" sz="2400" dirty="0" smtClean="0">
                <a:solidFill>
                  <a:schemeClr val="bg2">
                    <a:lumMod val="25000"/>
                  </a:schemeClr>
                </a:solidFill>
              </a:rPr>
              <a:t> </a:t>
            </a:r>
            <a:r>
              <a:rPr lang="en-US" sz="2400" dirty="0" err="1" smtClean="0">
                <a:solidFill>
                  <a:schemeClr val="bg2">
                    <a:lumMod val="25000"/>
                  </a:schemeClr>
                </a:solidFill>
              </a:rPr>
              <a:t>fakta</a:t>
            </a:r>
            <a:r>
              <a:rPr lang="en-US" sz="2400" dirty="0" smtClean="0">
                <a:solidFill>
                  <a:schemeClr val="bg2">
                    <a:lumMod val="25000"/>
                  </a:schemeClr>
                </a:solidFill>
              </a:rPr>
              <a:t> (</a:t>
            </a:r>
            <a:r>
              <a:rPr lang="en-US" sz="2400" dirty="0" err="1" smtClean="0">
                <a:solidFill>
                  <a:schemeClr val="bg2">
                    <a:lumMod val="25000"/>
                  </a:schemeClr>
                </a:solidFill>
              </a:rPr>
              <a:t>nama-nama</a:t>
            </a:r>
            <a:r>
              <a:rPr lang="en-US" sz="2400" dirty="0" smtClean="0">
                <a:solidFill>
                  <a:schemeClr val="bg2">
                    <a:lumMod val="25000"/>
                  </a:schemeClr>
                </a:solidFill>
              </a:rPr>
              <a:t> </a:t>
            </a:r>
            <a:r>
              <a:rPr lang="en-US" sz="2400" dirty="0" err="1" smtClean="0">
                <a:solidFill>
                  <a:schemeClr val="bg2">
                    <a:lumMod val="25000"/>
                  </a:schemeClr>
                </a:solidFill>
              </a:rPr>
              <a:t>benda</a:t>
            </a:r>
            <a:r>
              <a:rPr lang="en-US" sz="2400" dirty="0" smtClean="0">
                <a:solidFill>
                  <a:schemeClr val="bg2">
                    <a:lumMod val="25000"/>
                  </a:schemeClr>
                </a:solidFill>
              </a:rPr>
              <a:t>, </a:t>
            </a:r>
            <a:r>
              <a:rPr lang="en-US" sz="2400" dirty="0" err="1" smtClean="0">
                <a:solidFill>
                  <a:schemeClr val="bg2">
                    <a:lumMod val="25000"/>
                  </a:schemeClr>
                </a:solidFill>
              </a:rPr>
              <a:t>nama</a:t>
            </a:r>
            <a:r>
              <a:rPr lang="en-US" sz="2400" dirty="0" smtClean="0">
                <a:solidFill>
                  <a:schemeClr val="bg2">
                    <a:lumMod val="25000"/>
                  </a:schemeClr>
                </a:solidFill>
              </a:rPr>
              <a:t> </a:t>
            </a:r>
            <a:r>
              <a:rPr lang="en-US" sz="2400" dirty="0" err="1" smtClean="0">
                <a:solidFill>
                  <a:schemeClr val="bg2">
                    <a:lumMod val="25000"/>
                  </a:schemeClr>
                </a:solidFill>
              </a:rPr>
              <a:t>tempat</a:t>
            </a:r>
            <a:r>
              <a:rPr lang="en-US" sz="2400" dirty="0" smtClean="0">
                <a:solidFill>
                  <a:schemeClr val="bg2">
                    <a:lumMod val="25000"/>
                  </a:schemeClr>
                </a:solidFill>
              </a:rPr>
              <a:t>,  </a:t>
            </a:r>
            <a:r>
              <a:rPr lang="en-US" sz="2400" dirty="0" err="1" smtClean="0">
                <a:solidFill>
                  <a:schemeClr val="bg2">
                    <a:lumMod val="25000"/>
                  </a:schemeClr>
                </a:solidFill>
              </a:rPr>
              <a:t>peristiwa</a:t>
            </a:r>
            <a:r>
              <a:rPr lang="en-US" sz="2400" dirty="0" smtClean="0">
                <a:solidFill>
                  <a:schemeClr val="bg2">
                    <a:lumMod val="25000"/>
                  </a:schemeClr>
                </a:solidFill>
              </a:rPr>
              <a:t> </a:t>
            </a:r>
            <a:r>
              <a:rPr lang="en-US" sz="2400" dirty="0" err="1" smtClean="0">
                <a:solidFill>
                  <a:schemeClr val="bg2">
                    <a:lumMod val="25000"/>
                  </a:schemeClr>
                </a:solidFill>
              </a:rPr>
              <a:t>sejarah</a:t>
            </a:r>
            <a:r>
              <a:rPr lang="en-US" sz="2400" dirty="0" smtClean="0">
                <a:solidFill>
                  <a:schemeClr val="bg2">
                    <a:lumMod val="25000"/>
                  </a:schemeClr>
                </a:solidFill>
              </a:rPr>
              <a:t>, </a:t>
            </a:r>
            <a:r>
              <a:rPr lang="en-US" sz="2400" dirty="0" err="1" smtClean="0">
                <a:solidFill>
                  <a:schemeClr val="bg2">
                    <a:lumMod val="25000"/>
                  </a:schemeClr>
                </a:solidFill>
              </a:rPr>
              <a:t>nama</a:t>
            </a:r>
            <a:r>
              <a:rPr lang="en-US" sz="2400" dirty="0" smtClean="0">
                <a:solidFill>
                  <a:schemeClr val="bg2">
                    <a:lumMod val="25000"/>
                  </a:schemeClr>
                </a:solidFill>
              </a:rPr>
              <a:t> </a:t>
            </a:r>
            <a:r>
              <a:rPr lang="en-US" sz="2400" dirty="0" err="1" smtClean="0">
                <a:solidFill>
                  <a:schemeClr val="bg2">
                    <a:lumMod val="25000"/>
                  </a:schemeClr>
                </a:solidFill>
              </a:rPr>
              <a:t>orang</a:t>
            </a:r>
            <a:r>
              <a:rPr lang="en-US" sz="2400" dirty="0" smtClean="0">
                <a:solidFill>
                  <a:schemeClr val="bg2">
                    <a:lumMod val="25000"/>
                  </a:schemeClr>
                </a:solidFill>
              </a:rPr>
              <a:t>, </a:t>
            </a:r>
            <a:r>
              <a:rPr lang="en-US" sz="2400" dirty="0" err="1" smtClean="0">
                <a:solidFill>
                  <a:schemeClr val="bg2">
                    <a:lumMod val="25000"/>
                  </a:schemeClr>
                </a:solidFill>
              </a:rPr>
              <a:t>nama</a:t>
            </a:r>
            <a:r>
              <a:rPr lang="en-US" sz="2400" dirty="0" smtClean="0">
                <a:solidFill>
                  <a:schemeClr val="bg2">
                    <a:lumMod val="25000"/>
                  </a:schemeClr>
                </a:solidFill>
              </a:rPr>
              <a:t> </a:t>
            </a:r>
            <a:r>
              <a:rPr lang="en-US" sz="2400" dirty="0" err="1" smtClean="0">
                <a:solidFill>
                  <a:schemeClr val="bg2">
                    <a:lumMod val="25000"/>
                  </a:schemeClr>
                </a:solidFill>
              </a:rPr>
              <a:t>lambang</a:t>
            </a:r>
            <a:r>
              <a:rPr lang="en-US" sz="2400" dirty="0" smtClean="0">
                <a:solidFill>
                  <a:schemeClr val="bg2">
                    <a:lumMod val="25000"/>
                  </a:schemeClr>
                </a:solidFill>
              </a:rPr>
              <a:t> </a:t>
            </a:r>
            <a:r>
              <a:rPr lang="en-US" sz="2400" dirty="0" err="1" smtClean="0">
                <a:solidFill>
                  <a:schemeClr val="bg2">
                    <a:lumMod val="25000"/>
                  </a:schemeClr>
                </a:solidFill>
              </a:rPr>
              <a:t>atau</a:t>
            </a:r>
            <a:r>
              <a:rPr lang="en-US" sz="2400" dirty="0" smtClean="0">
                <a:solidFill>
                  <a:schemeClr val="bg2">
                    <a:lumMod val="25000"/>
                  </a:schemeClr>
                </a:solidFill>
              </a:rPr>
              <a:t> </a:t>
            </a:r>
            <a:r>
              <a:rPr lang="en-US" sz="2400" dirty="0" err="1" smtClean="0">
                <a:solidFill>
                  <a:schemeClr val="bg2">
                    <a:lumMod val="25000"/>
                  </a:schemeClr>
                </a:solidFill>
              </a:rPr>
              <a:t>simbol</a:t>
            </a:r>
            <a:r>
              <a:rPr lang="en-US" sz="2400" dirty="0" smtClean="0">
                <a:solidFill>
                  <a:schemeClr val="bg2">
                    <a:lumMod val="25000"/>
                  </a:schemeClr>
                </a:solidFill>
              </a:rPr>
              <a:t>, </a:t>
            </a:r>
            <a:r>
              <a:rPr lang="en-US" sz="2400" dirty="0" err="1" smtClean="0">
                <a:solidFill>
                  <a:schemeClr val="bg2">
                    <a:lumMod val="25000"/>
                  </a:schemeClr>
                </a:solidFill>
              </a:rPr>
              <a:t>dsb</a:t>
            </a:r>
            <a:r>
              <a:rPr lang="en-US" sz="2400" dirty="0" smtClean="0">
                <a:solidFill>
                  <a:schemeClr val="bg2">
                    <a:lumMod val="25000"/>
                  </a:schemeClr>
                </a:solidFill>
              </a:rPr>
              <a:t>.) .</a:t>
            </a:r>
          </a:p>
          <a:p>
            <a:pPr marL="533400" indent="-533400" eaLnBrk="1" hangingPunct="1">
              <a:lnSpc>
                <a:spcPct val="90000"/>
              </a:lnSpc>
              <a:buFont typeface="Wingdings" pitchFamily="2" charset="2"/>
              <a:buNone/>
            </a:pPr>
            <a:r>
              <a:rPr lang="en-US" sz="2400" dirty="0" err="1" smtClean="0">
                <a:solidFill>
                  <a:schemeClr val="bg2">
                    <a:lumMod val="25000"/>
                  </a:schemeClr>
                </a:solidFill>
              </a:rPr>
              <a:t>Langkah-langkah</a:t>
            </a:r>
            <a:r>
              <a:rPr lang="en-US" sz="2400" dirty="0" smtClean="0">
                <a:solidFill>
                  <a:schemeClr val="bg2">
                    <a:lumMod val="25000"/>
                  </a:schemeClr>
                </a:solidFill>
              </a:rPr>
              <a:t> </a:t>
            </a:r>
            <a:r>
              <a:rPr lang="en-US" sz="2400" dirty="0" err="1" smtClean="0">
                <a:solidFill>
                  <a:schemeClr val="bg2">
                    <a:lumMod val="25000"/>
                  </a:schemeClr>
                </a:solidFill>
              </a:rPr>
              <a:t>mengajarkan</a:t>
            </a:r>
            <a:r>
              <a:rPr lang="en-US" sz="2400" dirty="0" smtClean="0">
                <a:solidFill>
                  <a:schemeClr val="bg2">
                    <a:lumMod val="25000"/>
                  </a:schemeClr>
                </a:solidFill>
              </a:rPr>
              <a:t> </a:t>
            </a:r>
            <a:r>
              <a:rPr lang="en-US" sz="2400" dirty="0" err="1" smtClean="0">
                <a:solidFill>
                  <a:schemeClr val="bg2">
                    <a:lumMod val="25000"/>
                  </a:schemeClr>
                </a:solidFill>
              </a:rPr>
              <a:t>atau</a:t>
            </a:r>
            <a:r>
              <a:rPr lang="en-US" sz="2400" dirty="0" smtClean="0">
                <a:solidFill>
                  <a:schemeClr val="bg2">
                    <a:lumMod val="25000"/>
                  </a:schemeClr>
                </a:solidFill>
              </a:rPr>
              <a:t> </a:t>
            </a:r>
            <a:r>
              <a:rPr lang="en-US" sz="2400" dirty="0" err="1" smtClean="0">
                <a:solidFill>
                  <a:schemeClr val="bg2">
                    <a:lumMod val="25000"/>
                  </a:schemeClr>
                </a:solidFill>
              </a:rPr>
              <a:t>menyampaikan</a:t>
            </a:r>
            <a:r>
              <a:rPr lang="en-US" sz="2400" dirty="0" smtClean="0">
                <a:solidFill>
                  <a:schemeClr val="bg2">
                    <a:lumMod val="25000"/>
                  </a:schemeClr>
                </a:solidFill>
              </a:rPr>
              <a:t> </a:t>
            </a:r>
            <a:r>
              <a:rPr lang="en-US" sz="2400" dirty="0" err="1" smtClean="0">
                <a:solidFill>
                  <a:schemeClr val="bg2">
                    <a:lumMod val="25000"/>
                  </a:schemeClr>
                </a:solidFill>
              </a:rPr>
              <a:t>materi</a:t>
            </a:r>
            <a:r>
              <a:rPr lang="en-US" sz="2400" dirty="0" smtClean="0">
                <a:solidFill>
                  <a:schemeClr val="bg2">
                    <a:lumMod val="25000"/>
                  </a:schemeClr>
                </a:solidFill>
              </a:rPr>
              <a:t> </a:t>
            </a:r>
            <a:r>
              <a:rPr lang="en-US" sz="2400" dirty="0" err="1" smtClean="0">
                <a:solidFill>
                  <a:schemeClr val="bg2">
                    <a:lumMod val="25000"/>
                  </a:schemeClr>
                </a:solidFill>
              </a:rPr>
              <a:t>pembelajaran</a:t>
            </a:r>
            <a:r>
              <a:rPr lang="en-US" sz="2400" dirty="0" smtClean="0">
                <a:solidFill>
                  <a:schemeClr val="bg2">
                    <a:lumMod val="25000"/>
                  </a:schemeClr>
                </a:solidFill>
              </a:rPr>
              <a:t> </a:t>
            </a:r>
            <a:r>
              <a:rPr lang="en-US" sz="2400" dirty="0" err="1" smtClean="0">
                <a:solidFill>
                  <a:schemeClr val="bg2">
                    <a:lumMod val="25000"/>
                  </a:schemeClr>
                </a:solidFill>
              </a:rPr>
              <a:t>jenis</a:t>
            </a:r>
            <a:r>
              <a:rPr lang="en-US" sz="2400" dirty="0" smtClean="0">
                <a:solidFill>
                  <a:schemeClr val="bg2">
                    <a:lumMod val="25000"/>
                  </a:schemeClr>
                </a:solidFill>
              </a:rPr>
              <a:t>  </a:t>
            </a:r>
            <a:r>
              <a:rPr lang="en-US" sz="2400" dirty="0" err="1" smtClean="0">
                <a:solidFill>
                  <a:schemeClr val="bg2">
                    <a:lumMod val="25000"/>
                  </a:schemeClr>
                </a:solidFill>
              </a:rPr>
              <a:t>Fakta</a:t>
            </a:r>
            <a:r>
              <a:rPr lang="en-US" sz="2400" dirty="0" smtClean="0">
                <a:solidFill>
                  <a:schemeClr val="bg2">
                    <a:lumMod val="25000"/>
                  </a:schemeClr>
                </a:solidFill>
              </a:rPr>
              <a:t> :  </a:t>
            </a:r>
          </a:p>
          <a:p>
            <a:pPr marL="533400" indent="-533400" eaLnBrk="1" hangingPunct="1">
              <a:lnSpc>
                <a:spcPct val="90000"/>
              </a:lnSpc>
            </a:pPr>
            <a:r>
              <a:rPr lang="en-US" sz="2400" dirty="0" err="1" smtClean="0">
                <a:solidFill>
                  <a:schemeClr val="bg2">
                    <a:lumMod val="25000"/>
                  </a:schemeClr>
                </a:solidFill>
              </a:rPr>
              <a:t>Sajikan</a:t>
            </a:r>
            <a:r>
              <a:rPr lang="en-US" sz="2400" dirty="0" smtClean="0">
                <a:solidFill>
                  <a:schemeClr val="bg2">
                    <a:lumMod val="25000"/>
                  </a:schemeClr>
                </a:solidFill>
              </a:rPr>
              <a:t> </a:t>
            </a:r>
            <a:r>
              <a:rPr lang="en-US" sz="2400" dirty="0" err="1" smtClean="0">
                <a:solidFill>
                  <a:schemeClr val="bg2">
                    <a:lumMod val="25000"/>
                  </a:schemeClr>
                </a:solidFill>
              </a:rPr>
              <a:t>fakta</a:t>
            </a:r>
            <a:endParaRPr lang="sv-SE" sz="2400" dirty="0" smtClean="0">
              <a:solidFill>
                <a:schemeClr val="bg2">
                  <a:lumMod val="25000"/>
                </a:schemeClr>
              </a:solidFill>
            </a:endParaRPr>
          </a:p>
          <a:p>
            <a:pPr marL="533400" indent="-533400" eaLnBrk="1" hangingPunct="1">
              <a:lnSpc>
                <a:spcPct val="90000"/>
              </a:lnSpc>
            </a:pPr>
            <a:r>
              <a:rPr lang="sv-SE" sz="2400" dirty="0" smtClean="0">
                <a:solidFill>
                  <a:schemeClr val="bg2">
                    <a:lumMod val="25000"/>
                  </a:schemeClr>
                </a:solidFill>
              </a:rPr>
              <a:t>Berikan bantuan untuk materi yang harus dihafal</a:t>
            </a:r>
            <a:endParaRPr lang="en-US" sz="2400" dirty="0" smtClean="0">
              <a:solidFill>
                <a:schemeClr val="bg2">
                  <a:lumMod val="25000"/>
                </a:schemeClr>
              </a:solidFill>
            </a:endParaRPr>
          </a:p>
          <a:p>
            <a:pPr marL="533400" indent="-533400" eaLnBrk="1" hangingPunct="1">
              <a:lnSpc>
                <a:spcPct val="90000"/>
              </a:lnSpc>
            </a:pPr>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soal-soal</a:t>
            </a:r>
            <a:r>
              <a:rPr lang="en-US" sz="2400" dirty="0" smtClean="0">
                <a:solidFill>
                  <a:schemeClr val="bg2">
                    <a:lumMod val="25000"/>
                  </a:schemeClr>
                </a:solidFill>
              </a:rPr>
              <a:t> </a:t>
            </a:r>
            <a:r>
              <a:rPr lang="en-US" sz="2400" dirty="0" err="1" smtClean="0">
                <a:solidFill>
                  <a:schemeClr val="bg2">
                    <a:lumMod val="25000"/>
                  </a:schemeClr>
                </a:solidFill>
              </a:rPr>
              <a:t>mengingat</a:t>
            </a:r>
            <a:r>
              <a:rPr lang="en-US" sz="2400" dirty="0" smtClean="0">
                <a:solidFill>
                  <a:schemeClr val="bg2">
                    <a:lumMod val="25000"/>
                  </a:schemeClr>
                </a:solidFill>
              </a:rPr>
              <a:t> </a:t>
            </a:r>
            <a:r>
              <a:rPr lang="en-US" sz="2400" dirty="0" err="1" smtClean="0">
                <a:solidFill>
                  <a:schemeClr val="bg2">
                    <a:lumMod val="25000"/>
                  </a:schemeClr>
                </a:solidFill>
              </a:rPr>
              <a:t>kembali</a:t>
            </a:r>
            <a:r>
              <a:rPr lang="en-US" sz="2400" dirty="0" smtClean="0">
                <a:solidFill>
                  <a:schemeClr val="bg2">
                    <a:lumMod val="25000"/>
                  </a:schemeClr>
                </a:solidFill>
              </a:rPr>
              <a:t> (review)</a:t>
            </a:r>
          </a:p>
          <a:p>
            <a:pPr marL="533400" indent="-533400" eaLnBrk="1" hangingPunct="1">
              <a:lnSpc>
                <a:spcPct val="90000"/>
              </a:lnSpc>
            </a:pPr>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umpan</a:t>
            </a:r>
            <a:r>
              <a:rPr lang="en-US" sz="2400" dirty="0" smtClean="0">
                <a:solidFill>
                  <a:schemeClr val="bg2">
                    <a:lumMod val="25000"/>
                  </a:schemeClr>
                </a:solidFill>
              </a:rPr>
              <a:t> </a:t>
            </a:r>
            <a:r>
              <a:rPr lang="en-US" sz="2400" dirty="0" err="1" smtClean="0">
                <a:solidFill>
                  <a:schemeClr val="bg2">
                    <a:lumMod val="25000"/>
                  </a:schemeClr>
                </a:solidFill>
              </a:rPr>
              <a:t>balik</a:t>
            </a:r>
            <a:endParaRPr lang="en-US" sz="2400" dirty="0" smtClean="0">
              <a:solidFill>
                <a:schemeClr val="bg2">
                  <a:lumMod val="25000"/>
                </a:schemeClr>
              </a:solidFill>
            </a:endParaRPr>
          </a:p>
          <a:p>
            <a:pPr marL="533400" indent="-533400" eaLnBrk="1" hangingPunct="1">
              <a:lnSpc>
                <a:spcPct val="90000"/>
              </a:lnSpc>
            </a:pPr>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tes</a:t>
            </a:r>
            <a:r>
              <a:rPr lang="en-US" sz="2400" dirty="0" smtClean="0">
                <a:solidFill>
                  <a:schemeClr val="bg2">
                    <a:lumMod val="25000"/>
                  </a:schemeClr>
                </a:solidFill>
              </a:rPr>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2051050" y="404813"/>
            <a:ext cx="8229600" cy="1143000"/>
          </a:xfrm>
          <a:prstGeom prst="rect">
            <a:avLst/>
          </a:prstGeom>
          <a:noFill/>
          <a:ln w="9525">
            <a:noFill/>
            <a:miter lim="800000"/>
            <a:headEnd/>
            <a:tailEnd/>
          </a:ln>
        </p:spPr>
        <p:txBody>
          <a:bodyPr/>
          <a:lstStyle/>
          <a:p>
            <a:r>
              <a:rPr lang="da-DK" sz="3200" b="1">
                <a:solidFill>
                  <a:schemeClr val="tx2"/>
                </a:solidFill>
              </a:rPr>
              <a:t>Penyampaian  Jenis-Jenis Materi</a:t>
            </a:r>
            <a:r>
              <a:rPr lang="en-US" sz="3200" b="1">
                <a:solidFill>
                  <a:schemeClr val="tx2"/>
                </a:solidFill>
              </a:rPr>
              <a:t> Pembelajaran</a:t>
            </a:r>
          </a:p>
        </p:txBody>
      </p:sp>
      <p:sp>
        <p:nvSpPr>
          <p:cNvPr id="21507" name="Rectangle 5"/>
          <p:cNvSpPr>
            <a:spLocks noChangeArrowheads="1"/>
          </p:cNvSpPr>
          <p:nvPr/>
        </p:nvSpPr>
        <p:spPr bwMode="auto">
          <a:xfrm>
            <a:off x="684213" y="1557338"/>
            <a:ext cx="8229600" cy="4525962"/>
          </a:xfrm>
          <a:prstGeom prst="rect">
            <a:avLst/>
          </a:prstGeom>
          <a:noFill/>
          <a:ln w="9525">
            <a:noFill/>
            <a:miter lim="800000"/>
            <a:headEnd/>
            <a:tailEnd/>
          </a:ln>
        </p:spPr>
        <p:txBody>
          <a:bodyPr/>
          <a:lstStyle/>
          <a:p>
            <a:pPr marL="533400" indent="-533400">
              <a:lnSpc>
                <a:spcPct val="90000"/>
              </a:lnSpc>
              <a:spcBef>
                <a:spcPct val="20000"/>
              </a:spcBef>
              <a:buClr>
                <a:schemeClr val="tx2"/>
              </a:buClr>
              <a:buFont typeface="Wingdings" pitchFamily="2" charset="2"/>
              <a:buNone/>
            </a:pPr>
            <a:r>
              <a:rPr lang="en-US" sz="2400" b="1" dirty="0">
                <a:solidFill>
                  <a:srgbClr val="FFCC99"/>
                </a:solidFill>
              </a:rPr>
              <a:t>2.  </a:t>
            </a:r>
            <a:r>
              <a:rPr lang="id-ID" sz="2400" b="1" dirty="0">
                <a:solidFill>
                  <a:schemeClr val="bg2">
                    <a:lumMod val="25000"/>
                  </a:schemeClr>
                </a:solidFill>
              </a:rPr>
              <a:t>P</a:t>
            </a:r>
            <a:r>
              <a:rPr lang="en-US" sz="2400" b="1" dirty="0" err="1">
                <a:solidFill>
                  <a:schemeClr val="bg2">
                    <a:lumMod val="25000"/>
                  </a:schemeClr>
                </a:solidFill>
              </a:rPr>
              <a:t>enyampaian</a:t>
            </a:r>
            <a:r>
              <a:rPr lang="en-US" sz="2400" b="1" dirty="0">
                <a:solidFill>
                  <a:schemeClr val="bg2">
                    <a:lumMod val="25000"/>
                  </a:schemeClr>
                </a:solidFill>
              </a:rPr>
              <a:t> </a:t>
            </a:r>
            <a:r>
              <a:rPr lang="en-US" sz="2400" b="1" dirty="0" err="1">
                <a:solidFill>
                  <a:schemeClr val="bg2">
                    <a:lumMod val="25000"/>
                  </a:schemeClr>
                </a:solidFill>
              </a:rPr>
              <a:t>konsep</a:t>
            </a:r>
            <a:endParaRPr lang="da-DK" sz="2400" dirty="0">
              <a:solidFill>
                <a:schemeClr val="bg2">
                  <a:lumMod val="25000"/>
                </a:schemeClr>
              </a:solidFill>
            </a:endParaRPr>
          </a:p>
          <a:p>
            <a:pPr marL="533400" indent="-533400">
              <a:lnSpc>
                <a:spcPct val="90000"/>
              </a:lnSpc>
              <a:spcBef>
                <a:spcPct val="20000"/>
              </a:spcBef>
              <a:buClr>
                <a:schemeClr val="tx2"/>
              </a:buClr>
              <a:buFont typeface="Wingdings" pitchFamily="2" charset="2"/>
              <a:buNone/>
            </a:pPr>
            <a:r>
              <a:rPr lang="da-DK" sz="2400" dirty="0">
                <a:solidFill>
                  <a:schemeClr val="bg2">
                    <a:lumMod val="25000"/>
                  </a:schemeClr>
                </a:solidFill>
              </a:rPr>
              <a:t>      Materi pembelajaran jenis konsep  adalah materi berupa definisi atau pengertian. Tujuan mempelajari konsep adalah agar siswa paham, dapat menunjukkan ciri-ciri, unsur, membedakan, membandingkan, menggeneralisasi, dsb.</a:t>
            </a:r>
            <a:endParaRPr lang="en-US" sz="2400" dirty="0">
              <a:solidFill>
                <a:schemeClr val="bg2">
                  <a:lumMod val="25000"/>
                </a:schemeClr>
              </a:solidFill>
            </a:endParaRPr>
          </a:p>
          <a:p>
            <a:pPr marL="533400" indent="-533400">
              <a:lnSpc>
                <a:spcPct val="90000"/>
              </a:lnSpc>
              <a:spcBef>
                <a:spcPct val="20000"/>
              </a:spcBef>
              <a:buClr>
                <a:schemeClr val="tx2"/>
              </a:buClr>
              <a:buFont typeface="Wingdings" pitchFamily="2" charset="2"/>
              <a:buNone/>
            </a:pPr>
            <a:r>
              <a:rPr lang="en-US" sz="2400" dirty="0">
                <a:solidFill>
                  <a:schemeClr val="bg2">
                    <a:lumMod val="25000"/>
                  </a:schemeClr>
                </a:solidFill>
              </a:rPr>
              <a:t>       </a:t>
            </a:r>
            <a:r>
              <a:rPr lang="en-US" sz="2400" dirty="0" err="1">
                <a:solidFill>
                  <a:schemeClr val="bg2">
                    <a:lumMod val="25000"/>
                  </a:schemeClr>
                </a:solidFill>
              </a:rPr>
              <a:t>Langkah-langkah</a:t>
            </a:r>
            <a:r>
              <a:rPr lang="en-US" sz="2400" dirty="0">
                <a:solidFill>
                  <a:schemeClr val="bg2">
                    <a:lumMod val="25000"/>
                  </a:schemeClr>
                </a:solidFill>
              </a:rPr>
              <a:t> </a:t>
            </a:r>
            <a:r>
              <a:rPr lang="en-US" sz="2400" dirty="0" err="1">
                <a:solidFill>
                  <a:schemeClr val="bg2">
                    <a:lumMod val="25000"/>
                  </a:schemeClr>
                </a:solidFill>
              </a:rPr>
              <a:t>mengajarkan</a:t>
            </a:r>
            <a:r>
              <a:rPr lang="en-US" sz="2400" dirty="0">
                <a:solidFill>
                  <a:schemeClr val="bg2">
                    <a:lumMod val="25000"/>
                  </a:schemeClr>
                </a:solidFill>
              </a:rPr>
              <a:t> </a:t>
            </a:r>
            <a:r>
              <a:rPr lang="en-US" sz="2400" dirty="0" err="1">
                <a:solidFill>
                  <a:schemeClr val="bg2">
                    <a:lumMod val="25000"/>
                  </a:schemeClr>
                </a:solidFill>
              </a:rPr>
              <a:t>atau</a:t>
            </a:r>
            <a:r>
              <a:rPr lang="en-US" sz="2400" dirty="0">
                <a:solidFill>
                  <a:schemeClr val="bg2">
                    <a:lumMod val="25000"/>
                  </a:schemeClr>
                </a:solidFill>
              </a:rPr>
              <a:t> </a:t>
            </a:r>
            <a:r>
              <a:rPr lang="en-US" sz="2400" dirty="0" err="1">
                <a:solidFill>
                  <a:schemeClr val="bg2">
                    <a:lumMod val="25000"/>
                  </a:schemeClr>
                </a:solidFill>
              </a:rPr>
              <a:t>menyampaikan</a:t>
            </a:r>
            <a:r>
              <a:rPr lang="en-US" sz="2400" dirty="0">
                <a:solidFill>
                  <a:schemeClr val="bg2">
                    <a:lumMod val="25000"/>
                  </a:schemeClr>
                </a:solidFill>
              </a:rPr>
              <a:t> </a:t>
            </a:r>
            <a:r>
              <a:rPr lang="en-US" sz="2400" dirty="0" err="1">
                <a:solidFill>
                  <a:schemeClr val="bg2">
                    <a:lumMod val="25000"/>
                  </a:schemeClr>
                </a:solidFill>
              </a:rPr>
              <a:t>materi</a:t>
            </a:r>
            <a:r>
              <a:rPr lang="en-US" sz="2400" dirty="0">
                <a:solidFill>
                  <a:schemeClr val="bg2">
                    <a:lumMod val="25000"/>
                  </a:schemeClr>
                </a:solidFill>
              </a:rPr>
              <a:t> </a:t>
            </a:r>
            <a:r>
              <a:rPr lang="en-US" sz="2400" dirty="0" err="1">
                <a:solidFill>
                  <a:schemeClr val="bg2">
                    <a:lumMod val="25000"/>
                  </a:schemeClr>
                </a:solidFill>
              </a:rPr>
              <a:t>pembelajaran</a:t>
            </a:r>
            <a:r>
              <a:rPr lang="en-US" sz="2400" dirty="0">
                <a:solidFill>
                  <a:schemeClr val="bg2">
                    <a:lumMod val="25000"/>
                  </a:schemeClr>
                </a:solidFill>
              </a:rPr>
              <a:t> </a:t>
            </a:r>
            <a:r>
              <a:rPr lang="en-US" sz="2400" dirty="0" err="1">
                <a:solidFill>
                  <a:schemeClr val="bg2">
                    <a:lumMod val="25000"/>
                  </a:schemeClr>
                </a:solidFill>
              </a:rPr>
              <a:t>jenis</a:t>
            </a:r>
            <a:r>
              <a:rPr lang="en-US" sz="2400" dirty="0">
                <a:solidFill>
                  <a:schemeClr val="bg2">
                    <a:lumMod val="25000"/>
                  </a:schemeClr>
                </a:solidFill>
              </a:rPr>
              <a:t>  </a:t>
            </a:r>
            <a:r>
              <a:rPr lang="en-US" sz="2400" dirty="0" err="1">
                <a:solidFill>
                  <a:schemeClr val="bg2">
                    <a:lumMod val="25000"/>
                  </a:schemeClr>
                </a:solidFill>
              </a:rPr>
              <a:t>Fakta</a:t>
            </a:r>
            <a:r>
              <a:rPr lang="en-US" sz="2400" dirty="0">
                <a:solidFill>
                  <a:schemeClr val="bg2">
                    <a:lumMod val="25000"/>
                  </a:schemeClr>
                </a:solidFill>
              </a:rPr>
              <a:t> :  </a:t>
            </a:r>
          </a:p>
          <a:p>
            <a:pPr marL="533400" indent="-533400">
              <a:lnSpc>
                <a:spcPct val="90000"/>
              </a:lnSpc>
              <a:spcBef>
                <a:spcPct val="20000"/>
              </a:spcBef>
              <a:buClr>
                <a:schemeClr val="tx2"/>
              </a:buClr>
              <a:buFont typeface="Wingdings" pitchFamily="2" charset="2"/>
              <a:buChar char="§"/>
            </a:pPr>
            <a:r>
              <a:rPr lang="en-US" sz="2000" b="1" dirty="0" err="1">
                <a:solidFill>
                  <a:schemeClr val="bg2">
                    <a:lumMod val="25000"/>
                  </a:schemeClr>
                </a:solidFill>
              </a:rPr>
              <a:t>Sajikan</a:t>
            </a:r>
            <a:r>
              <a:rPr lang="en-US" sz="2000" b="1" dirty="0">
                <a:solidFill>
                  <a:schemeClr val="bg2">
                    <a:lumMod val="25000"/>
                  </a:schemeClr>
                </a:solidFill>
              </a:rPr>
              <a:t> </a:t>
            </a:r>
            <a:r>
              <a:rPr lang="en-US" sz="2000" b="1" dirty="0" err="1">
                <a:solidFill>
                  <a:schemeClr val="bg2">
                    <a:lumMod val="25000"/>
                  </a:schemeClr>
                </a:solidFill>
              </a:rPr>
              <a:t>Konsep</a:t>
            </a:r>
            <a:endParaRPr lang="en-US" sz="2000" b="1" dirty="0">
              <a:solidFill>
                <a:schemeClr val="bg2">
                  <a:lumMod val="25000"/>
                </a:schemeClr>
              </a:solidFill>
            </a:endParaRPr>
          </a:p>
          <a:p>
            <a:pPr marL="533400" indent="-533400">
              <a:lnSpc>
                <a:spcPct val="90000"/>
              </a:lnSpc>
              <a:spcBef>
                <a:spcPct val="20000"/>
              </a:spcBef>
              <a:buClr>
                <a:schemeClr val="tx2"/>
              </a:buClr>
              <a:buFont typeface="Wingdings" pitchFamily="2" charset="2"/>
              <a:buChar char="§"/>
            </a:pPr>
            <a:r>
              <a:rPr lang="en-US" sz="2000" b="1" dirty="0" err="1">
                <a:solidFill>
                  <a:schemeClr val="bg2">
                    <a:lumMod val="25000"/>
                  </a:schemeClr>
                </a:solidFill>
              </a:rPr>
              <a:t>Berikan</a:t>
            </a:r>
            <a:r>
              <a:rPr lang="en-US" sz="2000" b="1" dirty="0">
                <a:solidFill>
                  <a:schemeClr val="bg2">
                    <a:lumMod val="25000"/>
                  </a:schemeClr>
                </a:solidFill>
              </a:rPr>
              <a:t> </a:t>
            </a:r>
            <a:r>
              <a:rPr lang="en-US" sz="2000" b="1" dirty="0" err="1">
                <a:solidFill>
                  <a:schemeClr val="bg2">
                    <a:lumMod val="25000"/>
                  </a:schemeClr>
                </a:solidFill>
              </a:rPr>
              <a:t>bantuan</a:t>
            </a:r>
            <a:r>
              <a:rPr lang="en-US" sz="2000" b="1" dirty="0">
                <a:solidFill>
                  <a:schemeClr val="bg2">
                    <a:lumMod val="25000"/>
                  </a:schemeClr>
                </a:solidFill>
              </a:rPr>
              <a:t> </a:t>
            </a:r>
            <a:r>
              <a:rPr lang="da-DK" sz="2000" b="1" dirty="0">
                <a:solidFill>
                  <a:schemeClr val="bg2">
                    <a:lumMod val="25000"/>
                  </a:schemeClr>
                </a:solidFill>
              </a:rPr>
              <a:t>(berupa inti isi, ciri-ciri pokok, contoh dan bukan contoh)</a:t>
            </a:r>
            <a:endParaRPr lang="sv-SE" sz="2000" b="1" dirty="0">
              <a:solidFill>
                <a:schemeClr val="bg2">
                  <a:lumMod val="25000"/>
                </a:schemeClr>
              </a:solidFill>
            </a:endParaRPr>
          </a:p>
          <a:p>
            <a:pPr marL="533400" indent="-533400">
              <a:lnSpc>
                <a:spcPct val="90000"/>
              </a:lnSpc>
              <a:spcBef>
                <a:spcPct val="20000"/>
              </a:spcBef>
              <a:buClr>
                <a:schemeClr val="tx2"/>
              </a:buClr>
              <a:buFont typeface="Wingdings" pitchFamily="2" charset="2"/>
              <a:buChar char="§"/>
            </a:pPr>
            <a:r>
              <a:rPr lang="sv-SE" sz="2000" b="1" dirty="0">
                <a:solidFill>
                  <a:schemeClr val="bg2">
                    <a:lumMod val="25000"/>
                  </a:schemeClr>
                </a:solidFill>
              </a:rPr>
              <a:t>Berikan soal-soal latihan dan tugas </a:t>
            </a:r>
            <a:endParaRPr lang="en-US" sz="2000" b="1" dirty="0">
              <a:solidFill>
                <a:schemeClr val="bg2">
                  <a:lumMod val="25000"/>
                </a:schemeClr>
              </a:solidFill>
            </a:endParaRPr>
          </a:p>
          <a:p>
            <a:pPr marL="533400" indent="-533400">
              <a:lnSpc>
                <a:spcPct val="90000"/>
              </a:lnSpc>
              <a:spcBef>
                <a:spcPct val="20000"/>
              </a:spcBef>
              <a:buClr>
                <a:schemeClr val="tx2"/>
              </a:buClr>
              <a:buFont typeface="Wingdings" pitchFamily="2" charset="2"/>
              <a:buChar char="§"/>
            </a:pPr>
            <a:r>
              <a:rPr lang="en-US" sz="2000" b="1" dirty="0" err="1">
                <a:solidFill>
                  <a:schemeClr val="bg2">
                    <a:lumMod val="25000"/>
                  </a:schemeClr>
                </a:solidFill>
              </a:rPr>
              <a:t>Berikan</a:t>
            </a:r>
            <a:r>
              <a:rPr lang="en-US" sz="2000" b="1" dirty="0">
                <a:solidFill>
                  <a:schemeClr val="bg2">
                    <a:lumMod val="25000"/>
                  </a:schemeClr>
                </a:solidFill>
              </a:rPr>
              <a:t> </a:t>
            </a:r>
            <a:r>
              <a:rPr lang="en-US" sz="2000" b="1" dirty="0" err="1">
                <a:solidFill>
                  <a:schemeClr val="bg2">
                    <a:lumMod val="25000"/>
                  </a:schemeClr>
                </a:solidFill>
              </a:rPr>
              <a:t>umpan</a:t>
            </a:r>
            <a:r>
              <a:rPr lang="en-US" sz="2000" b="1" dirty="0">
                <a:solidFill>
                  <a:schemeClr val="bg2">
                    <a:lumMod val="25000"/>
                  </a:schemeClr>
                </a:solidFill>
              </a:rPr>
              <a:t> </a:t>
            </a:r>
            <a:r>
              <a:rPr lang="en-US" sz="2000" b="1" dirty="0" err="1">
                <a:solidFill>
                  <a:schemeClr val="bg2">
                    <a:lumMod val="25000"/>
                  </a:schemeClr>
                </a:solidFill>
              </a:rPr>
              <a:t>balik</a:t>
            </a:r>
            <a:endParaRPr lang="en-US" sz="2000" b="1" dirty="0">
              <a:solidFill>
                <a:schemeClr val="bg2">
                  <a:lumMod val="25000"/>
                </a:schemeClr>
              </a:solidFill>
            </a:endParaRPr>
          </a:p>
          <a:p>
            <a:pPr marL="533400" indent="-533400">
              <a:lnSpc>
                <a:spcPct val="90000"/>
              </a:lnSpc>
              <a:spcBef>
                <a:spcPct val="20000"/>
              </a:spcBef>
              <a:buClr>
                <a:schemeClr val="tx2"/>
              </a:buClr>
              <a:buFont typeface="Wingdings" pitchFamily="2" charset="2"/>
              <a:buChar char="§"/>
            </a:pPr>
            <a:r>
              <a:rPr lang="en-US" sz="2000" b="1" dirty="0" err="1">
                <a:solidFill>
                  <a:schemeClr val="bg2">
                    <a:lumMod val="25000"/>
                  </a:schemeClr>
                </a:solidFill>
              </a:rPr>
              <a:t>Berikan</a:t>
            </a:r>
            <a:r>
              <a:rPr lang="en-US" sz="2000" b="1" dirty="0">
                <a:solidFill>
                  <a:schemeClr val="bg2">
                    <a:lumMod val="25000"/>
                  </a:schemeClr>
                </a:solidFill>
              </a:rPr>
              <a:t> </a:t>
            </a:r>
            <a:r>
              <a:rPr lang="en-US" sz="2000" b="1" dirty="0" err="1">
                <a:solidFill>
                  <a:schemeClr val="bg2">
                    <a:lumMod val="25000"/>
                  </a:schemeClr>
                </a:solidFill>
              </a:rPr>
              <a:t>tes</a:t>
            </a:r>
            <a:r>
              <a:rPr lang="en-US" sz="2000" b="1" dirty="0">
                <a:solidFill>
                  <a:schemeClr val="bg2">
                    <a:lumMod val="25000"/>
                  </a:schemeClr>
                </a:solidFill>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normAutofit fontScale="92500"/>
          </a:bodyPr>
          <a:lstStyle/>
          <a:p>
            <a:pPr marL="533400" indent="-533400" eaLnBrk="1" hangingPunct="1">
              <a:buFont typeface="Wingdings" pitchFamily="2" charset="2"/>
              <a:buNone/>
            </a:pPr>
            <a:r>
              <a:rPr lang="en-US" sz="2400" b="1" dirty="0" smtClean="0">
                <a:solidFill>
                  <a:srgbClr val="FFCC99"/>
                </a:solidFill>
              </a:rPr>
              <a:t>3.  </a:t>
            </a:r>
            <a:r>
              <a:rPr lang="id-ID" sz="2400" b="1" dirty="0" smtClean="0">
                <a:solidFill>
                  <a:schemeClr val="bg2">
                    <a:lumMod val="25000"/>
                  </a:schemeClr>
                </a:solidFill>
              </a:rPr>
              <a:t>P</a:t>
            </a:r>
            <a:r>
              <a:rPr lang="en-US" sz="2400" b="1" dirty="0" err="1" smtClean="0">
                <a:solidFill>
                  <a:schemeClr val="bg2">
                    <a:lumMod val="25000"/>
                  </a:schemeClr>
                </a:solidFill>
              </a:rPr>
              <a:t>enyampaian</a:t>
            </a:r>
            <a:r>
              <a:rPr lang="en-US" sz="2400" b="1" dirty="0" smtClean="0">
                <a:solidFill>
                  <a:schemeClr val="bg2">
                    <a:lumMod val="25000"/>
                  </a:schemeClr>
                </a:solidFill>
              </a:rPr>
              <a:t> </a:t>
            </a:r>
            <a:r>
              <a:rPr lang="en-US" sz="2400" b="1" dirty="0" err="1" smtClean="0">
                <a:solidFill>
                  <a:schemeClr val="bg2">
                    <a:lumMod val="25000"/>
                  </a:schemeClr>
                </a:solidFill>
              </a:rPr>
              <a:t>materi</a:t>
            </a:r>
            <a:r>
              <a:rPr lang="en-US" sz="2400" b="1" dirty="0" smtClean="0">
                <a:solidFill>
                  <a:schemeClr val="bg2">
                    <a:lumMod val="25000"/>
                  </a:schemeClr>
                </a:solidFill>
              </a:rPr>
              <a:t> </a:t>
            </a:r>
            <a:r>
              <a:rPr lang="en-US" sz="2400" b="1" dirty="0" err="1" smtClean="0">
                <a:solidFill>
                  <a:schemeClr val="bg2">
                    <a:lumMod val="25000"/>
                  </a:schemeClr>
                </a:solidFill>
              </a:rPr>
              <a:t>pembelajaran</a:t>
            </a:r>
            <a:r>
              <a:rPr lang="en-US" sz="2400" b="1" dirty="0" smtClean="0">
                <a:solidFill>
                  <a:schemeClr val="bg2">
                    <a:lumMod val="25000"/>
                  </a:schemeClr>
                </a:solidFill>
              </a:rPr>
              <a:t> </a:t>
            </a:r>
            <a:r>
              <a:rPr lang="en-US" sz="2400" b="1" dirty="0" err="1" smtClean="0">
                <a:solidFill>
                  <a:schemeClr val="bg2">
                    <a:lumMod val="25000"/>
                  </a:schemeClr>
                </a:solidFill>
              </a:rPr>
              <a:t>prinsip</a:t>
            </a:r>
            <a:endParaRPr lang="en-US" sz="2400" dirty="0" smtClean="0">
              <a:solidFill>
                <a:schemeClr val="bg2">
                  <a:lumMod val="25000"/>
                </a:schemeClr>
              </a:solidFill>
            </a:endParaRPr>
          </a:p>
          <a:p>
            <a:pPr marL="533400" indent="-533400" eaLnBrk="1" hangingPunct="1">
              <a:buFont typeface="Wingdings" pitchFamily="2" charset="2"/>
              <a:buNone/>
            </a:pPr>
            <a:r>
              <a:rPr lang="en-US" sz="2400" dirty="0" smtClean="0">
                <a:solidFill>
                  <a:schemeClr val="bg2">
                    <a:lumMod val="25000"/>
                  </a:schemeClr>
                </a:solidFill>
              </a:rPr>
              <a:t>      </a:t>
            </a:r>
            <a:r>
              <a:rPr lang="en-US" sz="2400" dirty="0" err="1" smtClean="0">
                <a:solidFill>
                  <a:schemeClr val="bg2">
                    <a:lumMod val="25000"/>
                  </a:schemeClr>
                </a:solidFill>
              </a:rPr>
              <a:t>Termasuk</a:t>
            </a:r>
            <a:r>
              <a:rPr lang="en-US" sz="2400" dirty="0" smtClean="0">
                <a:solidFill>
                  <a:schemeClr val="bg2">
                    <a:lumMod val="25000"/>
                  </a:schemeClr>
                </a:solidFill>
              </a:rPr>
              <a:t> </a:t>
            </a:r>
            <a:r>
              <a:rPr lang="en-US" sz="2400" dirty="0" err="1" smtClean="0">
                <a:solidFill>
                  <a:schemeClr val="bg2">
                    <a:lumMod val="25000"/>
                  </a:schemeClr>
                </a:solidFill>
              </a:rPr>
              <a:t>materi</a:t>
            </a:r>
            <a:r>
              <a:rPr lang="en-US" sz="2400" dirty="0" smtClean="0">
                <a:solidFill>
                  <a:schemeClr val="bg2">
                    <a:lumMod val="25000"/>
                  </a:schemeClr>
                </a:solidFill>
              </a:rPr>
              <a:t> </a:t>
            </a:r>
            <a:r>
              <a:rPr lang="en-US" sz="2400" dirty="0" err="1" smtClean="0">
                <a:solidFill>
                  <a:schemeClr val="bg2">
                    <a:lumMod val="25000"/>
                  </a:schemeClr>
                </a:solidFill>
              </a:rPr>
              <a:t>pembelajaran</a:t>
            </a:r>
            <a:r>
              <a:rPr lang="en-US" sz="2400" dirty="0" smtClean="0">
                <a:solidFill>
                  <a:schemeClr val="bg2">
                    <a:lumMod val="25000"/>
                  </a:schemeClr>
                </a:solidFill>
              </a:rPr>
              <a:t> </a:t>
            </a:r>
            <a:r>
              <a:rPr lang="en-US" sz="2400" dirty="0" err="1" smtClean="0">
                <a:solidFill>
                  <a:schemeClr val="bg2">
                    <a:lumMod val="25000"/>
                  </a:schemeClr>
                </a:solidFill>
              </a:rPr>
              <a:t>jenis</a:t>
            </a:r>
            <a:r>
              <a:rPr lang="en-US" sz="2400" dirty="0" smtClean="0">
                <a:solidFill>
                  <a:schemeClr val="bg2">
                    <a:lumMod val="25000"/>
                  </a:schemeClr>
                </a:solidFill>
              </a:rPr>
              <a:t> </a:t>
            </a:r>
            <a:r>
              <a:rPr lang="en-US" sz="2400" dirty="0" err="1" smtClean="0">
                <a:solidFill>
                  <a:schemeClr val="bg2">
                    <a:lumMod val="25000"/>
                  </a:schemeClr>
                </a:solidFill>
              </a:rPr>
              <a:t>prinsip</a:t>
            </a:r>
            <a:r>
              <a:rPr lang="en-US" sz="2400" dirty="0" smtClean="0">
                <a:solidFill>
                  <a:schemeClr val="bg2">
                    <a:lumMod val="25000"/>
                  </a:schemeClr>
                </a:solidFill>
              </a:rPr>
              <a:t> </a:t>
            </a:r>
            <a:r>
              <a:rPr lang="en-US" sz="2400" dirty="0" err="1" smtClean="0">
                <a:solidFill>
                  <a:schemeClr val="bg2">
                    <a:lumMod val="25000"/>
                  </a:schemeClr>
                </a:solidFill>
              </a:rPr>
              <a:t>adalah</a:t>
            </a:r>
            <a:r>
              <a:rPr lang="en-US" sz="2400" dirty="0" smtClean="0">
                <a:solidFill>
                  <a:schemeClr val="bg2">
                    <a:lumMod val="25000"/>
                  </a:schemeClr>
                </a:solidFill>
              </a:rPr>
              <a:t> </a:t>
            </a:r>
            <a:r>
              <a:rPr lang="en-US" sz="2400" dirty="0" err="1" smtClean="0">
                <a:solidFill>
                  <a:schemeClr val="bg2">
                    <a:lumMod val="25000"/>
                  </a:schemeClr>
                </a:solidFill>
              </a:rPr>
              <a:t>dalil</a:t>
            </a:r>
            <a:r>
              <a:rPr lang="en-US" sz="2400" dirty="0" smtClean="0">
                <a:solidFill>
                  <a:schemeClr val="bg2">
                    <a:lumMod val="25000"/>
                  </a:schemeClr>
                </a:solidFill>
              </a:rPr>
              <a:t>, </a:t>
            </a:r>
            <a:r>
              <a:rPr lang="en-US" sz="2400" dirty="0" err="1" smtClean="0">
                <a:solidFill>
                  <a:schemeClr val="bg2">
                    <a:lumMod val="25000"/>
                  </a:schemeClr>
                </a:solidFill>
              </a:rPr>
              <a:t>rumus</a:t>
            </a:r>
            <a:r>
              <a:rPr lang="en-US" sz="2400" dirty="0" smtClean="0">
                <a:solidFill>
                  <a:schemeClr val="bg2">
                    <a:lumMod val="25000"/>
                  </a:schemeClr>
                </a:solidFill>
              </a:rPr>
              <a:t>, </a:t>
            </a:r>
            <a:r>
              <a:rPr lang="en-US" sz="2400" dirty="0" err="1" smtClean="0">
                <a:solidFill>
                  <a:schemeClr val="bg2">
                    <a:lumMod val="25000"/>
                  </a:schemeClr>
                </a:solidFill>
              </a:rPr>
              <a:t>hukum</a:t>
            </a:r>
            <a:r>
              <a:rPr lang="en-US" sz="2400" dirty="0" smtClean="0">
                <a:solidFill>
                  <a:schemeClr val="bg2">
                    <a:lumMod val="25000"/>
                  </a:schemeClr>
                </a:solidFill>
              </a:rPr>
              <a:t> </a:t>
            </a:r>
            <a:r>
              <a:rPr lang="en-US" sz="2400" i="1" dirty="0" smtClean="0">
                <a:solidFill>
                  <a:schemeClr val="bg2">
                    <a:lumMod val="25000"/>
                  </a:schemeClr>
                </a:solidFill>
              </a:rPr>
              <a:t>(law),</a:t>
            </a:r>
            <a:r>
              <a:rPr lang="en-US" sz="2400" dirty="0" smtClean="0">
                <a:solidFill>
                  <a:schemeClr val="bg2">
                    <a:lumMod val="25000"/>
                  </a:schemeClr>
                </a:solidFill>
              </a:rPr>
              <a:t> </a:t>
            </a:r>
            <a:r>
              <a:rPr lang="en-US" sz="2400" dirty="0" err="1" smtClean="0">
                <a:solidFill>
                  <a:schemeClr val="bg2">
                    <a:lumMod val="25000"/>
                  </a:schemeClr>
                </a:solidFill>
              </a:rPr>
              <a:t>postulat</a:t>
            </a:r>
            <a:r>
              <a:rPr lang="en-US" sz="2400" dirty="0" smtClean="0">
                <a:solidFill>
                  <a:schemeClr val="bg2">
                    <a:lumMod val="25000"/>
                  </a:schemeClr>
                </a:solidFill>
              </a:rPr>
              <a:t>, </a:t>
            </a:r>
            <a:r>
              <a:rPr lang="en-US" sz="2400" dirty="0" err="1" smtClean="0">
                <a:solidFill>
                  <a:schemeClr val="bg2">
                    <a:lumMod val="25000"/>
                  </a:schemeClr>
                </a:solidFill>
              </a:rPr>
              <a:t>teorema</a:t>
            </a:r>
            <a:r>
              <a:rPr lang="en-US" sz="2400" dirty="0" smtClean="0">
                <a:solidFill>
                  <a:schemeClr val="bg2">
                    <a:lumMod val="25000"/>
                  </a:schemeClr>
                </a:solidFill>
              </a:rPr>
              <a:t>, </a:t>
            </a:r>
            <a:r>
              <a:rPr lang="en-US" sz="2400" dirty="0" err="1" smtClean="0">
                <a:solidFill>
                  <a:schemeClr val="bg2">
                    <a:lumMod val="25000"/>
                  </a:schemeClr>
                </a:solidFill>
              </a:rPr>
              <a:t>dsb</a:t>
            </a:r>
            <a:r>
              <a:rPr lang="en-US" sz="2400" dirty="0" smtClean="0">
                <a:solidFill>
                  <a:schemeClr val="bg2">
                    <a:lumMod val="25000"/>
                  </a:schemeClr>
                </a:solidFill>
              </a:rPr>
              <a:t>.</a:t>
            </a:r>
          </a:p>
          <a:p>
            <a:pPr marL="533400" indent="-533400" eaLnBrk="1" hangingPunct="1">
              <a:buFont typeface="Wingdings" pitchFamily="2" charset="2"/>
              <a:buNone/>
            </a:pPr>
            <a:r>
              <a:rPr lang="en-US" sz="2400" dirty="0" smtClean="0">
                <a:solidFill>
                  <a:schemeClr val="bg2">
                    <a:lumMod val="25000"/>
                  </a:schemeClr>
                </a:solidFill>
              </a:rPr>
              <a:t>      </a:t>
            </a:r>
            <a:r>
              <a:rPr lang="en-US" sz="2400" dirty="0" err="1" smtClean="0">
                <a:solidFill>
                  <a:schemeClr val="bg2">
                    <a:lumMod val="25000"/>
                  </a:schemeClr>
                </a:solidFill>
              </a:rPr>
              <a:t>Langkah-langkah</a:t>
            </a:r>
            <a:r>
              <a:rPr lang="en-US" sz="2400" dirty="0" smtClean="0">
                <a:solidFill>
                  <a:schemeClr val="bg2">
                    <a:lumMod val="25000"/>
                  </a:schemeClr>
                </a:solidFill>
              </a:rPr>
              <a:t> </a:t>
            </a:r>
            <a:r>
              <a:rPr lang="en-US" sz="2400" dirty="0" err="1" smtClean="0">
                <a:solidFill>
                  <a:schemeClr val="bg2">
                    <a:lumMod val="25000"/>
                  </a:schemeClr>
                </a:solidFill>
              </a:rPr>
              <a:t>mengajarkan</a:t>
            </a:r>
            <a:r>
              <a:rPr lang="en-US" sz="2400" dirty="0" smtClean="0">
                <a:solidFill>
                  <a:schemeClr val="bg2">
                    <a:lumMod val="25000"/>
                  </a:schemeClr>
                </a:solidFill>
              </a:rPr>
              <a:t> </a:t>
            </a:r>
            <a:r>
              <a:rPr lang="en-US" sz="2400" dirty="0" err="1" smtClean="0">
                <a:solidFill>
                  <a:schemeClr val="bg2">
                    <a:lumMod val="25000"/>
                  </a:schemeClr>
                </a:solidFill>
              </a:rPr>
              <a:t>atau</a:t>
            </a:r>
            <a:r>
              <a:rPr lang="en-US" sz="2400" dirty="0" smtClean="0">
                <a:solidFill>
                  <a:schemeClr val="bg2">
                    <a:lumMod val="25000"/>
                  </a:schemeClr>
                </a:solidFill>
              </a:rPr>
              <a:t> </a:t>
            </a:r>
            <a:r>
              <a:rPr lang="en-US" sz="2400" dirty="0" err="1" smtClean="0">
                <a:solidFill>
                  <a:schemeClr val="bg2">
                    <a:lumMod val="25000"/>
                  </a:schemeClr>
                </a:solidFill>
              </a:rPr>
              <a:t>menyampaikan</a:t>
            </a:r>
            <a:r>
              <a:rPr lang="en-US" sz="2400" dirty="0" smtClean="0">
                <a:solidFill>
                  <a:schemeClr val="bg2">
                    <a:lumMod val="25000"/>
                  </a:schemeClr>
                </a:solidFill>
              </a:rPr>
              <a:t> </a:t>
            </a:r>
            <a:r>
              <a:rPr lang="en-US" sz="2400" dirty="0" err="1" smtClean="0">
                <a:solidFill>
                  <a:schemeClr val="bg2">
                    <a:lumMod val="25000"/>
                  </a:schemeClr>
                </a:solidFill>
              </a:rPr>
              <a:t>materi</a:t>
            </a:r>
            <a:r>
              <a:rPr lang="en-US" sz="2400" dirty="0" smtClean="0">
                <a:solidFill>
                  <a:schemeClr val="bg2">
                    <a:lumMod val="25000"/>
                  </a:schemeClr>
                </a:solidFill>
              </a:rPr>
              <a:t> </a:t>
            </a:r>
            <a:r>
              <a:rPr lang="en-US" sz="2400" dirty="0" err="1" smtClean="0">
                <a:solidFill>
                  <a:schemeClr val="bg2">
                    <a:lumMod val="25000"/>
                  </a:schemeClr>
                </a:solidFill>
              </a:rPr>
              <a:t>pembelajaran</a:t>
            </a:r>
            <a:r>
              <a:rPr lang="en-US" sz="2400" dirty="0" smtClean="0">
                <a:solidFill>
                  <a:schemeClr val="bg2">
                    <a:lumMod val="25000"/>
                  </a:schemeClr>
                </a:solidFill>
              </a:rPr>
              <a:t> </a:t>
            </a:r>
            <a:r>
              <a:rPr lang="en-US" sz="2400" dirty="0" err="1" smtClean="0">
                <a:solidFill>
                  <a:schemeClr val="bg2">
                    <a:lumMod val="25000"/>
                  </a:schemeClr>
                </a:solidFill>
              </a:rPr>
              <a:t>jenis</a:t>
            </a:r>
            <a:r>
              <a:rPr lang="en-US" sz="2400" dirty="0" smtClean="0">
                <a:solidFill>
                  <a:schemeClr val="bg2">
                    <a:lumMod val="25000"/>
                  </a:schemeClr>
                </a:solidFill>
              </a:rPr>
              <a:t>  </a:t>
            </a:r>
            <a:r>
              <a:rPr lang="en-US" sz="2400" dirty="0" err="1" smtClean="0">
                <a:solidFill>
                  <a:schemeClr val="bg2">
                    <a:lumMod val="25000"/>
                  </a:schemeClr>
                </a:solidFill>
              </a:rPr>
              <a:t>prinsip</a:t>
            </a:r>
            <a:r>
              <a:rPr lang="en-US" sz="2400" dirty="0" smtClean="0">
                <a:solidFill>
                  <a:schemeClr val="bg2">
                    <a:lumMod val="25000"/>
                  </a:schemeClr>
                </a:solidFill>
              </a:rPr>
              <a:t> </a:t>
            </a:r>
            <a:r>
              <a:rPr lang="en-US" sz="2400" dirty="0" err="1" smtClean="0">
                <a:solidFill>
                  <a:schemeClr val="bg2">
                    <a:lumMod val="25000"/>
                  </a:schemeClr>
                </a:solidFill>
              </a:rPr>
              <a:t>adalah</a:t>
            </a:r>
            <a:r>
              <a:rPr lang="en-US" sz="2400" dirty="0" smtClean="0">
                <a:solidFill>
                  <a:schemeClr val="bg2">
                    <a:lumMod val="25000"/>
                  </a:schemeClr>
                </a:solidFill>
              </a:rPr>
              <a:t>:  </a:t>
            </a:r>
          </a:p>
          <a:p>
            <a:pPr marL="533400" indent="-533400" eaLnBrk="1" hangingPunct="1"/>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prinsip</a:t>
            </a:r>
            <a:endParaRPr lang="en-US" sz="2400" dirty="0" smtClean="0">
              <a:solidFill>
                <a:schemeClr val="bg2">
                  <a:lumMod val="25000"/>
                </a:schemeClr>
              </a:solidFill>
            </a:endParaRPr>
          </a:p>
          <a:p>
            <a:pPr marL="533400" indent="-533400" eaLnBrk="1" hangingPunct="1"/>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bantuan</a:t>
            </a:r>
            <a:r>
              <a:rPr lang="en-US" sz="2400" dirty="0" smtClean="0">
                <a:solidFill>
                  <a:schemeClr val="bg2">
                    <a:lumMod val="25000"/>
                  </a:schemeClr>
                </a:solidFill>
              </a:rPr>
              <a:t> </a:t>
            </a:r>
            <a:r>
              <a:rPr lang="en-US" sz="2400" dirty="0" err="1" smtClean="0">
                <a:solidFill>
                  <a:schemeClr val="bg2">
                    <a:lumMod val="25000"/>
                  </a:schemeClr>
                </a:solidFill>
              </a:rPr>
              <a:t>berupa</a:t>
            </a:r>
            <a:r>
              <a:rPr lang="en-US" sz="2400" dirty="0" smtClean="0">
                <a:solidFill>
                  <a:schemeClr val="bg2">
                    <a:lumMod val="25000"/>
                  </a:schemeClr>
                </a:solidFill>
              </a:rPr>
              <a:t> </a:t>
            </a:r>
            <a:r>
              <a:rPr lang="en-US" sz="2400" dirty="0" err="1" smtClean="0">
                <a:solidFill>
                  <a:schemeClr val="bg2">
                    <a:lumMod val="25000"/>
                  </a:schemeClr>
                </a:solidFill>
              </a:rPr>
              <a:t>contoh</a:t>
            </a:r>
            <a:r>
              <a:rPr lang="en-US" sz="2400" dirty="0" smtClean="0">
                <a:solidFill>
                  <a:schemeClr val="bg2">
                    <a:lumMod val="25000"/>
                  </a:schemeClr>
                </a:solidFill>
              </a:rPr>
              <a:t> </a:t>
            </a:r>
            <a:r>
              <a:rPr lang="en-US" sz="2400" dirty="0" err="1" smtClean="0">
                <a:solidFill>
                  <a:schemeClr val="bg2">
                    <a:lumMod val="25000"/>
                  </a:schemeClr>
                </a:solidFill>
              </a:rPr>
              <a:t>penerapan</a:t>
            </a:r>
            <a:r>
              <a:rPr lang="en-US" sz="2400" dirty="0" smtClean="0">
                <a:solidFill>
                  <a:schemeClr val="bg2">
                    <a:lumMod val="25000"/>
                  </a:schemeClr>
                </a:solidFill>
              </a:rPr>
              <a:t>  </a:t>
            </a:r>
            <a:r>
              <a:rPr lang="en-US" sz="2400" dirty="0" err="1" smtClean="0">
                <a:solidFill>
                  <a:schemeClr val="bg2">
                    <a:lumMod val="25000"/>
                  </a:schemeClr>
                </a:solidFill>
              </a:rPr>
              <a:t>prinsip</a:t>
            </a:r>
            <a:endParaRPr lang="en-US" sz="2400" dirty="0" smtClean="0">
              <a:solidFill>
                <a:schemeClr val="bg2">
                  <a:lumMod val="25000"/>
                </a:schemeClr>
              </a:solidFill>
            </a:endParaRPr>
          </a:p>
          <a:p>
            <a:pPr marL="533400" indent="-533400" eaLnBrk="1" hangingPunct="1"/>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soal-soal</a:t>
            </a:r>
            <a:r>
              <a:rPr lang="en-US" sz="2400" dirty="0" smtClean="0">
                <a:solidFill>
                  <a:schemeClr val="bg2">
                    <a:lumMod val="25000"/>
                  </a:schemeClr>
                </a:solidFill>
              </a:rPr>
              <a:t> </a:t>
            </a:r>
            <a:r>
              <a:rPr lang="en-US" sz="2400" dirty="0" err="1" smtClean="0">
                <a:solidFill>
                  <a:schemeClr val="bg2">
                    <a:lumMod val="25000"/>
                  </a:schemeClr>
                </a:solidFill>
              </a:rPr>
              <a:t>latihan</a:t>
            </a:r>
            <a:endParaRPr lang="en-US" sz="2400" dirty="0" smtClean="0">
              <a:solidFill>
                <a:schemeClr val="bg2">
                  <a:lumMod val="25000"/>
                </a:schemeClr>
              </a:solidFill>
            </a:endParaRPr>
          </a:p>
          <a:p>
            <a:pPr marL="533400" indent="-533400" eaLnBrk="1" hangingPunct="1"/>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umpan</a:t>
            </a:r>
            <a:r>
              <a:rPr lang="en-US" sz="2400" dirty="0" smtClean="0">
                <a:solidFill>
                  <a:schemeClr val="bg2">
                    <a:lumMod val="25000"/>
                  </a:schemeClr>
                </a:solidFill>
              </a:rPr>
              <a:t> </a:t>
            </a:r>
            <a:r>
              <a:rPr lang="en-US" sz="2400" dirty="0" err="1" smtClean="0">
                <a:solidFill>
                  <a:schemeClr val="bg2">
                    <a:lumMod val="25000"/>
                  </a:schemeClr>
                </a:solidFill>
              </a:rPr>
              <a:t>balik</a:t>
            </a:r>
            <a:endParaRPr lang="en-US" sz="2400" dirty="0" smtClean="0">
              <a:solidFill>
                <a:schemeClr val="bg2">
                  <a:lumMod val="25000"/>
                </a:schemeClr>
              </a:solidFill>
            </a:endParaRPr>
          </a:p>
          <a:p>
            <a:pPr marL="533400" indent="-533400" eaLnBrk="1" hangingPunct="1"/>
            <a:r>
              <a:rPr lang="en-US" sz="2400" dirty="0" err="1" smtClean="0">
                <a:solidFill>
                  <a:schemeClr val="bg2">
                    <a:lumMod val="25000"/>
                  </a:schemeClr>
                </a:solidFill>
              </a:rPr>
              <a:t>Berikan</a:t>
            </a:r>
            <a:r>
              <a:rPr lang="en-US" sz="2400" dirty="0" smtClean="0">
                <a:solidFill>
                  <a:schemeClr val="bg2">
                    <a:lumMod val="25000"/>
                  </a:schemeClr>
                </a:solidFill>
              </a:rPr>
              <a:t> </a:t>
            </a:r>
            <a:r>
              <a:rPr lang="en-US" sz="2400" dirty="0" err="1" smtClean="0">
                <a:solidFill>
                  <a:schemeClr val="bg2">
                    <a:lumMod val="25000"/>
                  </a:schemeClr>
                </a:solidFill>
              </a:rPr>
              <a:t>tes</a:t>
            </a:r>
            <a:r>
              <a:rPr lang="en-US" sz="2400" dirty="0" smtClean="0">
                <a:solidFill>
                  <a:schemeClr val="bg2">
                    <a:lumMod val="25000"/>
                  </a:schemeClr>
                </a:solidFill>
              </a:rPr>
              <a:t>.</a:t>
            </a:r>
          </a:p>
        </p:txBody>
      </p:sp>
      <p:sp>
        <p:nvSpPr>
          <p:cNvPr id="22531" name="Rectangle 4"/>
          <p:cNvSpPr>
            <a:spLocks noChangeArrowheads="1"/>
          </p:cNvSpPr>
          <p:nvPr/>
        </p:nvSpPr>
        <p:spPr bwMode="auto">
          <a:xfrm>
            <a:off x="2051050" y="404813"/>
            <a:ext cx="8229600" cy="1143000"/>
          </a:xfrm>
          <a:prstGeom prst="rect">
            <a:avLst/>
          </a:prstGeom>
          <a:noFill/>
          <a:ln w="9525">
            <a:noFill/>
            <a:miter lim="800000"/>
            <a:headEnd/>
            <a:tailEnd/>
          </a:ln>
        </p:spPr>
        <p:txBody>
          <a:bodyPr/>
          <a:lstStyle/>
          <a:p>
            <a:r>
              <a:rPr lang="da-DK" sz="3200" b="1">
                <a:solidFill>
                  <a:schemeClr val="tx2"/>
                </a:solidFill>
              </a:rPr>
              <a:t>Penyampaian  Jenis-Jenis Materi</a:t>
            </a:r>
            <a:r>
              <a:rPr lang="en-US" sz="3200" b="1">
                <a:solidFill>
                  <a:schemeClr val="tx2"/>
                </a:solidFill>
              </a:rPr>
              <a:t> Pembelajaran</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body" idx="1"/>
          </p:nvPr>
        </p:nvSpPr>
        <p:spPr bwMode="auto">
          <a:xfrm>
            <a:off x="457200" y="1600200"/>
            <a:ext cx="8229600" cy="4852988"/>
          </a:xfrm>
          <a:noFill/>
          <a:ln>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buFont typeface="Wingdings" pitchFamily="2" charset="2"/>
              <a:buNone/>
            </a:pPr>
            <a:r>
              <a:rPr lang="en-US" sz="2400" b="1" dirty="0" smtClean="0">
                <a:solidFill>
                  <a:srgbClr val="FFCC99"/>
                </a:solidFill>
              </a:rPr>
              <a:t>4.   </a:t>
            </a:r>
            <a:r>
              <a:rPr lang="id-ID" sz="2400" b="1" dirty="0" smtClean="0">
                <a:solidFill>
                  <a:schemeClr val="bg2">
                    <a:lumMod val="25000"/>
                  </a:schemeClr>
                </a:solidFill>
              </a:rPr>
              <a:t>P</a:t>
            </a:r>
            <a:r>
              <a:rPr lang="en-US" sz="2400" b="1" dirty="0" err="1" smtClean="0">
                <a:solidFill>
                  <a:schemeClr val="bg2">
                    <a:lumMod val="25000"/>
                  </a:schemeClr>
                </a:solidFill>
              </a:rPr>
              <a:t>enyampaian</a:t>
            </a:r>
            <a:r>
              <a:rPr lang="en-US" sz="2400" b="1" dirty="0" smtClean="0">
                <a:solidFill>
                  <a:schemeClr val="bg2">
                    <a:lumMod val="25000"/>
                  </a:schemeClr>
                </a:solidFill>
              </a:rPr>
              <a:t> </a:t>
            </a:r>
            <a:r>
              <a:rPr lang="en-US" sz="2400" b="1" dirty="0" err="1" smtClean="0">
                <a:solidFill>
                  <a:schemeClr val="bg2">
                    <a:lumMod val="25000"/>
                  </a:schemeClr>
                </a:solidFill>
              </a:rPr>
              <a:t>prosedur</a:t>
            </a:r>
            <a:endParaRPr lang="en-US" sz="2400" dirty="0" smtClean="0">
              <a:solidFill>
                <a:schemeClr val="bg2">
                  <a:lumMod val="25000"/>
                </a:schemeClr>
              </a:solidFill>
            </a:endParaRPr>
          </a:p>
          <a:p>
            <a:pPr marL="533400" indent="-533400" eaLnBrk="1" hangingPunct="1">
              <a:lnSpc>
                <a:spcPct val="90000"/>
              </a:lnSpc>
              <a:buFont typeface="Wingdings" pitchFamily="2" charset="2"/>
              <a:buNone/>
            </a:pPr>
            <a:r>
              <a:rPr lang="en-US" sz="2400" dirty="0" smtClean="0">
                <a:solidFill>
                  <a:schemeClr val="bg2">
                    <a:lumMod val="25000"/>
                  </a:schemeClr>
                </a:solidFill>
              </a:rPr>
              <a:t>      </a:t>
            </a:r>
            <a:r>
              <a:rPr lang="en-US" sz="2400" dirty="0" err="1" smtClean="0">
                <a:solidFill>
                  <a:schemeClr val="bg2">
                    <a:lumMod val="25000"/>
                  </a:schemeClr>
                </a:solidFill>
              </a:rPr>
              <a:t>Termasuk</a:t>
            </a:r>
            <a:r>
              <a:rPr lang="en-US" sz="2400" dirty="0" smtClean="0">
                <a:solidFill>
                  <a:schemeClr val="bg2">
                    <a:lumMod val="25000"/>
                  </a:schemeClr>
                </a:solidFill>
              </a:rPr>
              <a:t> </a:t>
            </a:r>
            <a:r>
              <a:rPr lang="en-US" sz="2400" dirty="0" err="1" smtClean="0">
                <a:solidFill>
                  <a:schemeClr val="bg2">
                    <a:lumMod val="25000"/>
                  </a:schemeClr>
                </a:solidFill>
              </a:rPr>
              <a:t>materi</a:t>
            </a:r>
            <a:r>
              <a:rPr lang="en-US" sz="2400" dirty="0" smtClean="0">
                <a:solidFill>
                  <a:schemeClr val="bg2">
                    <a:lumMod val="25000"/>
                  </a:schemeClr>
                </a:solidFill>
              </a:rPr>
              <a:t> </a:t>
            </a:r>
            <a:r>
              <a:rPr lang="en-US" sz="2400" dirty="0" err="1" smtClean="0">
                <a:solidFill>
                  <a:schemeClr val="bg2">
                    <a:lumMod val="25000"/>
                  </a:schemeClr>
                </a:solidFill>
              </a:rPr>
              <a:t>pembelajaran</a:t>
            </a:r>
            <a:r>
              <a:rPr lang="en-US" sz="2400" dirty="0" smtClean="0">
                <a:solidFill>
                  <a:schemeClr val="bg2">
                    <a:lumMod val="25000"/>
                  </a:schemeClr>
                </a:solidFill>
              </a:rPr>
              <a:t>  </a:t>
            </a:r>
            <a:r>
              <a:rPr lang="en-US" sz="2400" dirty="0" err="1" smtClean="0">
                <a:solidFill>
                  <a:schemeClr val="bg2">
                    <a:lumMod val="25000"/>
                  </a:schemeClr>
                </a:solidFill>
              </a:rPr>
              <a:t>jenis</a:t>
            </a:r>
            <a:r>
              <a:rPr lang="en-US" sz="2400" dirty="0" smtClean="0">
                <a:solidFill>
                  <a:schemeClr val="bg2">
                    <a:lumMod val="25000"/>
                  </a:schemeClr>
                </a:solidFill>
              </a:rPr>
              <a:t> </a:t>
            </a:r>
            <a:r>
              <a:rPr lang="en-US" sz="2400" dirty="0" err="1" smtClean="0">
                <a:solidFill>
                  <a:schemeClr val="bg2">
                    <a:lumMod val="25000"/>
                  </a:schemeClr>
                </a:solidFill>
              </a:rPr>
              <a:t>prosedur</a:t>
            </a:r>
            <a:r>
              <a:rPr lang="en-US" sz="2400" dirty="0" smtClean="0">
                <a:solidFill>
                  <a:schemeClr val="bg2">
                    <a:lumMod val="25000"/>
                  </a:schemeClr>
                </a:solidFill>
              </a:rPr>
              <a:t> </a:t>
            </a:r>
            <a:r>
              <a:rPr lang="en-US" sz="2400" dirty="0" err="1" smtClean="0">
                <a:solidFill>
                  <a:schemeClr val="bg2">
                    <a:lumMod val="25000"/>
                  </a:schemeClr>
                </a:solidFill>
              </a:rPr>
              <a:t>adalah</a:t>
            </a:r>
            <a:r>
              <a:rPr lang="en-US" sz="2400" dirty="0" smtClean="0">
                <a:solidFill>
                  <a:schemeClr val="bg2">
                    <a:lumMod val="25000"/>
                  </a:schemeClr>
                </a:solidFill>
              </a:rPr>
              <a:t> </a:t>
            </a:r>
            <a:r>
              <a:rPr lang="en-US" sz="2400" dirty="0" err="1" smtClean="0">
                <a:solidFill>
                  <a:schemeClr val="bg2">
                    <a:lumMod val="25000"/>
                  </a:schemeClr>
                </a:solidFill>
              </a:rPr>
              <a:t>langkah-langkah</a:t>
            </a:r>
            <a:r>
              <a:rPr lang="en-US" sz="2400" dirty="0" smtClean="0">
                <a:solidFill>
                  <a:schemeClr val="bg2">
                    <a:lumMod val="25000"/>
                  </a:schemeClr>
                </a:solidFill>
              </a:rPr>
              <a:t> </a:t>
            </a:r>
            <a:r>
              <a:rPr lang="en-US" sz="2400" dirty="0" err="1" smtClean="0">
                <a:solidFill>
                  <a:schemeClr val="bg2">
                    <a:lumMod val="25000"/>
                  </a:schemeClr>
                </a:solidFill>
              </a:rPr>
              <a:t>mengerjakan</a:t>
            </a:r>
            <a:r>
              <a:rPr lang="en-US" sz="2400" dirty="0" smtClean="0">
                <a:solidFill>
                  <a:schemeClr val="bg2">
                    <a:lumMod val="25000"/>
                  </a:schemeClr>
                </a:solidFill>
              </a:rPr>
              <a:t> </a:t>
            </a:r>
            <a:r>
              <a:rPr lang="en-US" sz="2400" dirty="0" err="1" smtClean="0">
                <a:solidFill>
                  <a:schemeClr val="bg2">
                    <a:lumMod val="25000"/>
                  </a:schemeClr>
                </a:solidFill>
              </a:rPr>
              <a:t>suatu</a:t>
            </a:r>
            <a:r>
              <a:rPr lang="en-US" sz="2400" dirty="0" smtClean="0">
                <a:solidFill>
                  <a:schemeClr val="bg2">
                    <a:lumMod val="25000"/>
                  </a:schemeClr>
                </a:solidFill>
              </a:rPr>
              <a:t> </a:t>
            </a:r>
            <a:r>
              <a:rPr lang="en-US" sz="2400" dirty="0" err="1" smtClean="0">
                <a:solidFill>
                  <a:schemeClr val="bg2">
                    <a:lumMod val="25000"/>
                  </a:schemeClr>
                </a:solidFill>
              </a:rPr>
              <a:t>tugas</a:t>
            </a:r>
            <a:r>
              <a:rPr lang="en-US" sz="2400" dirty="0" smtClean="0">
                <a:solidFill>
                  <a:schemeClr val="bg2">
                    <a:lumMod val="25000"/>
                  </a:schemeClr>
                </a:solidFill>
              </a:rPr>
              <a:t> </a:t>
            </a:r>
            <a:r>
              <a:rPr lang="en-US" sz="2400" dirty="0" err="1" smtClean="0">
                <a:solidFill>
                  <a:schemeClr val="bg2">
                    <a:lumMod val="25000"/>
                  </a:schemeClr>
                </a:solidFill>
              </a:rPr>
              <a:t>secara</a:t>
            </a:r>
            <a:r>
              <a:rPr lang="en-US" sz="2400" dirty="0" smtClean="0">
                <a:solidFill>
                  <a:schemeClr val="bg2">
                    <a:lumMod val="25000"/>
                  </a:schemeClr>
                </a:solidFill>
              </a:rPr>
              <a:t> </a:t>
            </a:r>
            <a:r>
              <a:rPr lang="en-US" sz="2400" dirty="0" err="1" smtClean="0">
                <a:solidFill>
                  <a:schemeClr val="bg2">
                    <a:lumMod val="25000"/>
                  </a:schemeClr>
                </a:solidFill>
              </a:rPr>
              <a:t>urut</a:t>
            </a:r>
            <a:r>
              <a:rPr lang="en-US" sz="2400" dirty="0" smtClean="0">
                <a:solidFill>
                  <a:schemeClr val="bg2">
                    <a:lumMod val="25000"/>
                  </a:schemeClr>
                </a:solidFill>
              </a:rPr>
              <a:t>. </a:t>
            </a:r>
            <a:r>
              <a:rPr lang="da-DK" sz="2400" dirty="0" smtClean="0">
                <a:solidFill>
                  <a:schemeClr val="bg2">
                    <a:lumMod val="25000"/>
                  </a:schemeClr>
                </a:solidFill>
              </a:rPr>
              <a:t>Misalnya langkah-langkah menghidupkan televisi, menghidupkan  dan mematikan komputer.</a:t>
            </a:r>
          </a:p>
          <a:p>
            <a:pPr marL="533400" indent="-533400" eaLnBrk="1" hangingPunct="1">
              <a:lnSpc>
                <a:spcPct val="90000"/>
              </a:lnSpc>
              <a:buFont typeface="Wingdings" pitchFamily="2" charset="2"/>
              <a:buNone/>
            </a:pPr>
            <a:r>
              <a:rPr lang="da-DK" sz="2400" dirty="0" smtClean="0">
                <a:solidFill>
                  <a:schemeClr val="bg2">
                    <a:lumMod val="25000"/>
                  </a:schemeClr>
                </a:solidFill>
              </a:rPr>
              <a:t>       Langkah-langkah mengajarkan prosedur meliputi: </a:t>
            </a:r>
            <a:endParaRPr lang="en-US" sz="2400" dirty="0" smtClean="0">
              <a:solidFill>
                <a:schemeClr val="bg2">
                  <a:lumMod val="25000"/>
                </a:schemeClr>
              </a:solidFill>
            </a:endParaRPr>
          </a:p>
          <a:p>
            <a:pPr marL="533400" indent="-533400" eaLnBrk="1" hangingPunct="1">
              <a:lnSpc>
                <a:spcPct val="90000"/>
              </a:lnSpc>
            </a:pPr>
            <a:r>
              <a:rPr lang="en-US" sz="2000" b="1" dirty="0" err="1" smtClean="0">
                <a:solidFill>
                  <a:schemeClr val="bg2">
                    <a:lumMod val="25000"/>
                  </a:schemeClr>
                </a:solidFill>
              </a:rPr>
              <a:t>Menyajikan</a:t>
            </a:r>
            <a:r>
              <a:rPr lang="en-US" sz="2000" b="1" dirty="0" smtClean="0">
                <a:solidFill>
                  <a:schemeClr val="bg2">
                    <a:lumMod val="25000"/>
                  </a:schemeClr>
                </a:solidFill>
              </a:rPr>
              <a:t> </a:t>
            </a:r>
            <a:r>
              <a:rPr lang="en-US" sz="2000" b="1" dirty="0" err="1" smtClean="0">
                <a:solidFill>
                  <a:schemeClr val="bg2">
                    <a:lumMod val="25000"/>
                  </a:schemeClr>
                </a:solidFill>
              </a:rPr>
              <a:t>prosedur</a:t>
            </a:r>
            <a:endParaRPr lang="sv-SE" sz="2000" b="1" dirty="0" smtClean="0">
              <a:solidFill>
                <a:schemeClr val="bg2">
                  <a:lumMod val="25000"/>
                </a:schemeClr>
              </a:solidFill>
            </a:endParaRPr>
          </a:p>
          <a:p>
            <a:pPr marL="533400" indent="-533400" eaLnBrk="1" hangingPunct="1">
              <a:lnSpc>
                <a:spcPct val="90000"/>
              </a:lnSpc>
            </a:pPr>
            <a:r>
              <a:rPr lang="sv-SE" sz="2000" b="1" dirty="0" smtClean="0">
                <a:solidFill>
                  <a:schemeClr val="bg2">
                    <a:lumMod val="25000"/>
                  </a:schemeClr>
                </a:solidFill>
              </a:rPr>
              <a:t>Pemberian bantuan dengan jalan mendemonstrasikan bagaimana cara melaksanakan prosedur</a:t>
            </a:r>
            <a:endParaRPr lang="en-US" sz="2000" b="1" dirty="0" smtClean="0">
              <a:solidFill>
                <a:schemeClr val="bg2">
                  <a:lumMod val="25000"/>
                </a:schemeClr>
              </a:solidFill>
            </a:endParaRPr>
          </a:p>
          <a:p>
            <a:pPr marL="533400" indent="-533400" eaLnBrk="1" hangingPunct="1">
              <a:lnSpc>
                <a:spcPct val="90000"/>
              </a:lnSpc>
            </a:pPr>
            <a:r>
              <a:rPr lang="en-US" sz="2000" b="1" dirty="0" err="1" smtClean="0">
                <a:solidFill>
                  <a:schemeClr val="bg2">
                    <a:lumMod val="25000"/>
                  </a:schemeClr>
                </a:solidFill>
              </a:rPr>
              <a:t>Memberikan</a:t>
            </a:r>
            <a:r>
              <a:rPr lang="en-US" sz="2000" b="1" dirty="0" smtClean="0">
                <a:solidFill>
                  <a:schemeClr val="bg2">
                    <a:lumMod val="25000"/>
                  </a:schemeClr>
                </a:solidFill>
              </a:rPr>
              <a:t> </a:t>
            </a:r>
            <a:r>
              <a:rPr lang="en-US" sz="2000" b="1" dirty="0" err="1" smtClean="0">
                <a:solidFill>
                  <a:schemeClr val="bg2">
                    <a:lumMod val="25000"/>
                  </a:schemeClr>
                </a:solidFill>
              </a:rPr>
              <a:t>latihan</a:t>
            </a:r>
            <a:r>
              <a:rPr lang="en-US" sz="2000" b="1" dirty="0" smtClean="0">
                <a:solidFill>
                  <a:schemeClr val="bg2">
                    <a:lumMod val="25000"/>
                  </a:schemeClr>
                </a:solidFill>
              </a:rPr>
              <a:t> (</a:t>
            </a:r>
            <a:r>
              <a:rPr lang="en-US" sz="2000" b="1" dirty="0" err="1" smtClean="0">
                <a:solidFill>
                  <a:schemeClr val="bg2">
                    <a:lumMod val="25000"/>
                  </a:schemeClr>
                </a:solidFill>
              </a:rPr>
              <a:t>praktek</a:t>
            </a:r>
            <a:r>
              <a:rPr lang="en-US" sz="2000" b="1" dirty="0" smtClean="0">
                <a:solidFill>
                  <a:schemeClr val="bg2">
                    <a:lumMod val="25000"/>
                  </a:schemeClr>
                </a:solidFill>
              </a:rPr>
              <a:t>)</a:t>
            </a:r>
          </a:p>
          <a:p>
            <a:pPr marL="533400" indent="-533400" eaLnBrk="1" hangingPunct="1">
              <a:lnSpc>
                <a:spcPct val="90000"/>
              </a:lnSpc>
            </a:pPr>
            <a:r>
              <a:rPr lang="en-US" sz="2000" b="1" dirty="0" err="1" smtClean="0">
                <a:solidFill>
                  <a:schemeClr val="bg2">
                    <a:lumMod val="25000"/>
                  </a:schemeClr>
                </a:solidFill>
              </a:rPr>
              <a:t>Memberikan</a:t>
            </a:r>
            <a:r>
              <a:rPr lang="en-US" sz="2000" b="1" dirty="0" smtClean="0">
                <a:solidFill>
                  <a:schemeClr val="bg2">
                    <a:lumMod val="25000"/>
                  </a:schemeClr>
                </a:solidFill>
              </a:rPr>
              <a:t> </a:t>
            </a:r>
            <a:r>
              <a:rPr lang="en-US" sz="2000" b="1" dirty="0" err="1" smtClean="0">
                <a:solidFill>
                  <a:schemeClr val="bg2">
                    <a:lumMod val="25000"/>
                  </a:schemeClr>
                </a:solidFill>
              </a:rPr>
              <a:t>umpan</a:t>
            </a:r>
            <a:r>
              <a:rPr lang="en-US" sz="2000" b="1" dirty="0" smtClean="0">
                <a:solidFill>
                  <a:schemeClr val="bg2">
                    <a:lumMod val="25000"/>
                  </a:schemeClr>
                </a:solidFill>
              </a:rPr>
              <a:t> </a:t>
            </a:r>
            <a:r>
              <a:rPr lang="en-US" sz="2000" b="1" dirty="0" err="1" smtClean="0">
                <a:solidFill>
                  <a:schemeClr val="bg2">
                    <a:lumMod val="25000"/>
                  </a:schemeClr>
                </a:solidFill>
              </a:rPr>
              <a:t>balik</a:t>
            </a:r>
            <a:endParaRPr lang="en-US" sz="2000" b="1" dirty="0" smtClean="0">
              <a:solidFill>
                <a:schemeClr val="bg2">
                  <a:lumMod val="25000"/>
                </a:schemeClr>
              </a:solidFill>
            </a:endParaRPr>
          </a:p>
          <a:p>
            <a:pPr marL="533400" indent="-533400" eaLnBrk="1" hangingPunct="1">
              <a:lnSpc>
                <a:spcPct val="90000"/>
              </a:lnSpc>
            </a:pPr>
            <a:r>
              <a:rPr lang="en-US" sz="2000" b="1" dirty="0" err="1" smtClean="0">
                <a:solidFill>
                  <a:schemeClr val="bg2">
                    <a:lumMod val="25000"/>
                  </a:schemeClr>
                </a:solidFill>
              </a:rPr>
              <a:t>Memberikan</a:t>
            </a:r>
            <a:r>
              <a:rPr lang="en-US" sz="2000" b="1" dirty="0" smtClean="0">
                <a:solidFill>
                  <a:schemeClr val="bg2">
                    <a:lumMod val="25000"/>
                  </a:schemeClr>
                </a:solidFill>
              </a:rPr>
              <a:t> </a:t>
            </a:r>
            <a:r>
              <a:rPr lang="en-US" sz="2000" b="1" dirty="0" err="1" smtClean="0">
                <a:solidFill>
                  <a:schemeClr val="bg2">
                    <a:lumMod val="25000"/>
                  </a:schemeClr>
                </a:solidFill>
              </a:rPr>
              <a:t>tes</a:t>
            </a:r>
            <a:r>
              <a:rPr lang="en-US" sz="2000" b="1" dirty="0" smtClean="0">
                <a:solidFill>
                  <a:schemeClr val="bg2">
                    <a:lumMod val="25000"/>
                  </a:schemeClr>
                </a:solidFill>
              </a:rPr>
              <a:t>. </a:t>
            </a:r>
          </a:p>
        </p:txBody>
      </p:sp>
      <p:sp>
        <p:nvSpPr>
          <p:cNvPr id="23555" name="Rectangle 5"/>
          <p:cNvSpPr>
            <a:spLocks noChangeArrowheads="1"/>
          </p:cNvSpPr>
          <p:nvPr/>
        </p:nvSpPr>
        <p:spPr bwMode="auto">
          <a:xfrm>
            <a:off x="2051050" y="404813"/>
            <a:ext cx="8229600" cy="1143000"/>
          </a:xfrm>
          <a:prstGeom prst="rect">
            <a:avLst/>
          </a:prstGeom>
          <a:noFill/>
          <a:ln w="9525">
            <a:noFill/>
            <a:miter lim="800000"/>
            <a:headEnd/>
            <a:tailEnd/>
          </a:ln>
        </p:spPr>
        <p:txBody>
          <a:bodyPr/>
          <a:lstStyle/>
          <a:p>
            <a:r>
              <a:rPr lang="da-DK" sz="3200" b="1">
                <a:solidFill>
                  <a:schemeClr val="tx2"/>
                </a:solidFill>
              </a:rPr>
              <a:t>Penyampaian  Jenis-Jenis Materi</a:t>
            </a:r>
            <a:r>
              <a:rPr lang="en-US" sz="3200" b="1">
                <a:solidFill>
                  <a:schemeClr val="tx2"/>
                </a:solidFill>
              </a:rPr>
              <a:t> Pembelajaran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533400" indent="-533400" eaLnBrk="1" hangingPunct="1">
              <a:lnSpc>
                <a:spcPct val="90000"/>
              </a:lnSpc>
              <a:buFont typeface="Wingdings" pitchFamily="2" charset="2"/>
              <a:buNone/>
            </a:pPr>
            <a:r>
              <a:rPr lang="da-DK" sz="2400" b="1" dirty="0" smtClean="0">
                <a:solidFill>
                  <a:srgbClr val="FFCC99"/>
                </a:solidFill>
              </a:rPr>
              <a:t>5.   </a:t>
            </a:r>
            <a:r>
              <a:rPr lang="id-ID" sz="2400" b="1" dirty="0" smtClean="0">
                <a:solidFill>
                  <a:schemeClr val="bg2">
                    <a:lumMod val="25000"/>
                  </a:schemeClr>
                </a:solidFill>
              </a:rPr>
              <a:t>M</a:t>
            </a:r>
            <a:r>
              <a:rPr lang="da-DK" sz="2400" b="1" dirty="0" smtClean="0">
                <a:solidFill>
                  <a:schemeClr val="bg2">
                    <a:lumMod val="25000"/>
                  </a:schemeClr>
                </a:solidFill>
              </a:rPr>
              <a:t>enyampaikan materi aspek sikap (afektif)</a:t>
            </a:r>
            <a:endParaRPr lang="sv-SE" sz="2400" dirty="0" smtClean="0">
              <a:solidFill>
                <a:schemeClr val="bg2">
                  <a:lumMod val="25000"/>
                </a:schemeClr>
              </a:solidFill>
            </a:endParaRPr>
          </a:p>
          <a:p>
            <a:pPr marL="533400" indent="-533400" eaLnBrk="1" hangingPunct="1">
              <a:lnSpc>
                <a:spcPct val="90000"/>
              </a:lnSpc>
              <a:buFont typeface="Wingdings" pitchFamily="2" charset="2"/>
              <a:buNone/>
            </a:pPr>
            <a:r>
              <a:rPr lang="sv-SE" sz="2400" dirty="0" smtClean="0">
                <a:solidFill>
                  <a:schemeClr val="bg2">
                    <a:lumMod val="25000"/>
                  </a:schemeClr>
                </a:solidFill>
              </a:rPr>
              <a:t>      Termasuk materi pembelajaran aspek sikap (afektif) adalah pemberian respons, penerimaan suatu nilai, internalisasi, dan penilaian.</a:t>
            </a:r>
            <a:endParaRPr lang="da-DK" sz="2400" dirty="0" smtClean="0">
              <a:solidFill>
                <a:schemeClr val="bg2">
                  <a:lumMod val="25000"/>
                </a:schemeClr>
              </a:solidFill>
            </a:endParaRPr>
          </a:p>
          <a:p>
            <a:pPr marL="533400" indent="-533400" eaLnBrk="1" hangingPunct="1">
              <a:lnSpc>
                <a:spcPct val="90000"/>
              </a:lnSpc>
              <a:buFont typeface="Wingdings" pitchFamily="2" charset="2"/>
              <a:buNone/>
            </a:pPr>
            <a:r>
              <a:rPr lang="da-DK" sz="2400" dirty="0" smtClean="0">
                <a:solidFill>
                  <a:schemeClr val="bg2">
                    <a:lumMod val="25000"/>
                  </a:schemeClr>
                </a:solidFill>
              </a:rPr>
              <a:t>      Beberapa strategi mengajarkan materi aspek sikap antara lain:  </a:t>
            </a:r>
          </a:p>
          <a:p>
            <a:pPr marL="533400" indent="-533400" eaLnBrk="1" hangingPunct="1">
              <a:lnSpc>
                <a:spcPct val="90000"/>
              </a:lnSpc>
            </a:pPr>
            <a:r>
              <a:rPr lang="da-DK" sz="2400" dirty="0" smtClean="0">
                <a:solidFill>
                  <a:schemeClr val="bg2">
                    <a:lumMod val="25000"/>
                  </a:schemeClr>
                </a:solidFill>
              </a:rPr>
              <a:t>penciptaan kondisi, </a:t>
            </a:r>
          </a:p>
          <a:p>
            <a:pPr marL="533400" indent="-533400" eaLnBrk="1" hangingPunct="1">
              <a:lnSpc>
                <a:spcPct val="90000"/>
              </a:lnSpc>
            </a:pPr>
            <a:r>
              <a:rPr lang="da-DK" sz="2400" dirty="0" smtClean="0">
                <a:solidFill>
                  <a:schemeClr val="bg2">
                    <a:lumMod val="25000"/>
                  </a:schemeClr>
                </a:solidFill>
              </a:rPr>
              <a:t>pemodelan atau contoh, </a:t>
            </a:r>
          </a:p>
          <a:p>
            <a:pPr marL="533400" indent="-533400" eaLnBrk="1" hangingPunct="1">
              <a:lnSpc>
                <a:spcPct val="90000"/>
              </a:lnSpc>
            </a:pPr>
            <a:r>
              <a:rPr lang="da-DK" sz="2400" dirty="0" smtClean="0">
                <a:solidFill>
                  <a:schemeClr val="bg2">
                    <a:lumMod val="25000"/>
                  </a:schemeClr>
                </a:solidFill>
              </a:rPr>
              <a:t>demonstrasi, </a:t>
            </a:r>
          </a:p>
          <a:p>
            <a:pPr marL="533400" indent="-533400" eaLnBrk="1" hangingPunct="1">
              <a:lnSpc>
                <a:spcPct val="90000"/>
              </a:lnSpc>
            </a:pPr>
            <a:r>
              <a:rPr lang="da-DK" sz="2400" dirty="0" smtClean="0">
                <a:solidFill>
                  <a:schemeClr val="bg2">
                    <a:lumMod val="25000"/>
                  </a:schemeClr>
                </a:solidFill>
              </a:rPr>
              <a:t>simulasi, </a:t>
            </a:r>
          </a:p>
          <a:p>
            <a:pPr marL="533400" indent="-533400" eaLnBrk="1" hangingPunct="1">
              <a:lnSpc>
                <a:spcPct val="90000"/>
              </a:lnSpc>
            </a:pPr>
            <a:r>
              <a:rPr lang="da-DK" sz="2400" dirty="0" smtClean="0">
                <a:solidFill>
                  <a:schemeClr val="bg2">
                    <a:lumMod val="25000"/>
                  </a:schemeClr>
                </a:solidFill>
              </a:rPr>
              <a:t>penyampaian ajaran </a:t>
            </a:r>
            <a:endParaRPr lang="da-DK" sz="2400" dirty="0" smtClean="0">
              <a:solidFill>
                <a:srgbClr val="FFCC99"/>
              </a:solidFill>
            </a:endParaRPr>
          </a:p>
          <a:p>
            <a:pPr marL="533400" indent="-533400" eaLnBrk="1" hangingPunct="1">
              <a:lnSpc>
                <a:spcPct val="90000"/>
              </a:lnSpc>
            </a:pPr>
            <a:r>
              <a:rPr lang="da-DK" sz="2400" dirty="0" smtClean="0">
                <a:solidFill>
                  <a:srgbClr val="FFCC99"/>
                </a:solidFill>
              </a:rPr>
              <a:t>4</a:t>
            </a:r>
            <a:endParaRPr lang="en-US" sz="2400" dirty="0" smtClean="0">
              <a:solidFill>
                <a:srgbClr val="FFCC99"/>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4" name="Rectangle 3"/>
          <p:cNvSpPr/>
          <p:nvPr/>
        </p:nvSpPr>
        <p:spPr>
          <a:xfrm>
            <a:off x="533400" y="381000"/>
            <a:ext cx="80772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latin typeface="Agency FB" pitchFamily="34" charset="0"/>
              </a:rPr>
              <a:t>Materi</a:t>
            </a:r>
            <a:r>
              <a:rPr lang="en-US" sz="2400" b="1" dirty="0" smtClean="0">
                <a:latin typeface="Agency FB" pitchFamily="34" charset="0"/>
              </a:rPr>
              <a:t> </a:t>
            </a:r>
            <a:r>
              <a:rPr lang="en-US" sz="2400" b="1" dirty="0" err="1" smtClean="0">
                <a:latin typeface="Agency FB" pitchFamily="34" charset="0"/>
              </a:rPr>
              <a:t>pembelajaran</a:t>
            </a:r>
            <a:r>
              <a:rPr lang="en-US" sz="2400" b="1" i="1" dirty="0" smtClean="0">
                <a:latin typeface="Agency FB" pitchFamily="34" charset="0"/>
              </a:rPr>
              <a:t> </a:t>
            </a:r>
            <a:r>
              <a:rPr lang="en-US" sz="2400" b="1" dirty="0" err="1" smtClean="0">
                <a:latin typeface="Agency FB" pitchFamily="34" charset="0"/>
              </a:rPr>
              <a:t>menempati</a:t>
            </a:r>
            <a:r>
              <a:rPr lang="en-US" sz="2400" b="1" dirty="0" smtClean="0">
                <a:latin typeface="Agency FB" pitchFamily="34" charset="0"/>
              </a:rPr>
              <a:t> </a:t>
            </a:r>
            <a:r>
              <a:rPr lang="en-US" sz="2400" b="1" dirty="0" err="1" smtClean="0">
                <a:latin typeface="Agency FB" pitchFamily="34" charset="0"/>
              </a:rPr>
              <a:t>posisi</a:t>
            </a:r>
            <a:r>
              <a:rPr lang="en-US" sz="2400" b="1" dirty="0" smtClean="0">
                <a:latin typeface="Agency FB" pitchFamily="34" charset="0"/>
              </a:rPr>
              <a:t> yang </a:t>
            </a:r>
            <a:r>
              <a:rPr lang="en-US" sz="2400" b="1" dirty="0" err="1" smtClean="0">
                <a:latin typeface="Agency FB" pitchFamily="34" charset="0"/>
              </a:rPr>
              <a:t>sangat</a:t>
            </a:r>
            <a:r>
              <a:rPr lang="en-US" sz="2400" b="1" dirty="0" smtClean="0">
                <a:latin typeface="Agency FB" pitchFamily="34" charset="0"/>
              </a:rPr>
              <a:t> </a:t>
            </a:r>
            <a:r>
              <a:rPr lang="en-US" sz="2400" b="1" dirty="0" err="1" smtClean="0">
                <a:latin typeface="Agency FB" pitchFamily="34" charset="0"/>
              </a:rPr>
              <a:t>penting</a:t>
            </a:r>
            <a:r>
              <a:rPr lang="en-US" sz="2400" b="1" dirty="0" smtClean="0">
                <a:latin typeface="Agency FB" pitchFamily="34" charset="0"/>
              </a:rPr>
              <a:t> </a:t>
            </a:r>
            <a:r>
              <a:rPr lang="en-US" sz="2400" b="1" dirty="0" err="1" smtClean="0">
                <a:latin typeface="Agency FB" pitchFamily="34" charset="0"/>
              </a:rPr>
              <a:t>dari</a:t>
            </a:r>
            <a:r>
              <a:rPr lang="en-US" sz="2400" b="1" dirty="0" smtClean="0">
                <a:latin typeface="Agency FB" pitchFamily="34" charset="0"/>
              </a:rPr>
              <a:t> </a:t>
            </a:r>
            <a:r>
              <a:rPr lang="en-US" sz="2400" b="1" dirty="0" err="1" smtClean="0">
                <a:latin typeface="Agency FB" pitchFamily="34" charset="0"/>
              </a:rPr>
              <a:t>keseluruhan</a:t>
            </a:r>
            <a:r>
              <a:rPr lang="en-US" sz="2400" b="1" dirty="0" smtClean="0">
                <a:latin typeface="Agency FB" pitchFamily="34" charset="0"/>
              </a:rPr>
              <a:t> </a:t>
            </a:r>
            <a:r>
              <a:rPr lang="en-US" sz="2400" b="1" dirty="0" err="1" smtClean="0">
                <a:latin typeface="Agency FB" pitchFamily="34" charset="0"/>
              </a:rPr>
              <a:t>kurikulum</a:t>
            </a:r>
            <a:r>
              <a:rPr lang="en-US" sz="2400" b="1" dirty="0" smtClean="0">
                <a:latin typeface="Agency FB" pitchFamily="34" charset="0"/>
              </a:rPr>
              <a:t> </a:t>
            </a:r>
            <a:r>
              <a:rPr lang="da-DK" sz="2400" b="1" dirty="0" smtClean="0">
                <a:latin typeface="Agency FB" pitchFamily="34" charset="0"/>
              </a:rPr>
              <a:t>yang harus dipersiapkan agar pelaksanaan pembelajaran dapat mencapai sasaran</a:t>
            </a:r>
            <a:r>
              <a:rPr lang="en-US" sz="2400" b="1" dirty="0" smtClean="0">
                <a:latin typeface="Agency FB" pitchFamily="34" charset="0"/>
              </a:rPr>
              <a:t> </a:t>
            </a:r>
            <a:endParaRPr lang="en-US" sz="2400" b="1" dirty="0">
              <a:latin typeface="Agency FB" pitchFamily="34" charset="0"/>
            </a:endParaRPr>
          </a:p>
        </p:txBody>
      </p:sp>
      <p:sp>
        <p:nvSpPr>
          <p:cNvPr id="5" name="Rectangle 4"/>
          <p:cNvSpPr/>
          <p:nvPr/>
        </p:nvSpPr>
        <p:spPr>
          <a:xfrm>
            <a:off x="533400" y="4495800"/>
            <a:ext cx="81534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latin typeface="Arial" pitchFamily="34" charset="0"/>
                <a:cs typeface="Arial" pitchFamily="34" charset="0"/>
              </a:rPr>
              <a:t>Materi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Pembelajaran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pada</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hakekatnya</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merupakan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bagian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tidak</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terpisahkan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dari</a:t>
            </a:r>
            <a:r>
              <a:rPr lang="en-US" sz="3200" dirty="0" smtClean="0">
                <a:latin typeface="Arial" pitchFamily="34" charset="0"/>
                <a:cs typeface="Arial" pitchFamily="34" charset="0"/>
              </a:rPr>
              <a:t>  </a:t>
            </a:r>
            <a:r>
              <a:rPr lang="en-US" sz="4000" dirty="0" err="1" smtClean="0">
                <a:latin typeface="Arial" pitchFamily="34" charset="0"/>
                <a:cs typeface="Arial" pitchFamily="34" charset="0"/>
              </a:rPr>
              <a:t>Silabus</a:t>
            </a:r>
            <a:endParaRPr lang="en-US" sz="4000" dirty="0" smtClean="0">
              <a:latin typeface="Arial" pitchFamily="34" charset="0"/>
              <a:cs typeface="Arial" pitchFamily="34" charset="0"/>
            </a:endParaRPr>
          </a:p>
        </p:txBody>
      </p:sp>
      <p:sp>
        <p:nvSpPr>
          <p:cNvPr id="6" name="Rectangle 5"/>
          <p:cNvSpPr/>
          <p:nvPr/>
        </p:nvSpPr>
        <p:spPr>
          <a:xfrm>
            <a:off x="533400" y="2362200"/>
            <a:ext cx="8077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smtClean="0">
                <a:solidFill>
                  <a:schemeClr val="tx2"/>
                </a:solidFill>
              </a:rPr>
              <a:t>Materi yang dipilih untuk kegiatan pembelajaran hendaknya materi yang benar-benar menunjang tercapainya standar kompetensi dan kompetensi dasar </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457200"/>
            <a:ext cx="2438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Silabus</a:t>
            </a:r>
            <a:r>
              <a:rPr lang="en-US" sz="2800" dirty="0" smtClean="0"/>
              <a:t/>
            </a:r>
            <a:br>
              <a:rPr lang="en-US" sz="2800" dirty="0" smtClean="0"/>
            </a:br>
            <a:endParaRPr lang="en-US" sz="2800" dirty="0"/>
          </a:p>
        </p:txBody>
      </p:sp>
      <p:cxnSp>
        <p:nvCxnSpPr>
          <p:cNvPr id="6" name="Straight Arrow Connector 5"/>
          <p:cNvCxnSpPr/>
          <p:nvPr/>
        </p:nvCxnSpPr>
        <p:spPr>
          <a:xfrm flipV="1">
            <a:off x="3200400" y="457200"/>
            <a:ext cx="1676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4953000" y="152400"/>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standar</a:t>
            </a:r>
            <a:r>
              <a:rPr lang="en-US" dirty="0" smtClean="0"/>
              <a:t> </a:t>
            </a:r>
            <a:r>
              <a:rPr lang="en-US" dirty="0" err="1" smtClean="0"/>
              <a:t>kompetensi</a:t>
            </a:r>
            <a:endParaRPr lang="en-US" dirty="0"/>
          </a:p>
        </p:txBody>
      </p:sp>
      <p:cxnSp>
        <p:nvCxnSpPr>
          <p:cNvPr id="10" name="Straight Arrow Connector 9"/>
          <p:cNvCxnSpPr/>
          <p:nvPr/>
        </p:nvCxnSpPr>
        <p:spPr>
          <a:xfrm>
            <a:off x="3200400" y="838200"/>
            <a:ext cx="1600200" cy="129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953000" y="990600"/>
            <a:ext cx="2590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kompetensi</a:t>
            </a:r>
            <a:r>
              <a:rPr lang="en-US" dirty="0" smtClean="0"/>
              <a:t> </a:t>
            </a:r>
            <a:r>
              <a:rPr lang="en-US" dirty="0" err="1" smtClean="0"/>
              <a:t>dasar</a:t>
            </a:r>
            <a:r>
              <a:rPr lang="en-US" dirty="0" smtClean="0"/>
              <a:t>, </a:t>
            </a:r>
          </a:p>
        </p:txBody>
      </p:sp>
      <p:sp>
        <p:nvSpPr>
          <p:cNvPr id="14" name="Rectangle 13"/>
          <p:cNvSpPr/>
          <p:nvPr/>
        </p:nvSpPr>
        <p:spPr>
          <a:xfrm>
            <a:off x="4953000" y="1828800"/>
            <a:ext cx="2590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t>materi</a:t>
            </a:r>
            <a:r>
              <a:rPr lang="en-US" dirty="0" smtClean="0"/>
              <a:t> </a:t>
            </a:r>
            <a:r>
              <a:rPr lang="en-US" dirty="0" err="1" smtClean="0"/>
              <a:t>pokok</a:t>
            </a:r>
            <a:r>
              <a:rPr lang="en-US" dirty="0" smtClean="0"/>
              <a:t>/</a:t>
            </a:r>
            <a:r>
              <a:rPr lang="en-US" dirty="0" err="1" smtClean="0"/>
              <a:t>pembelajaran</a:t>
            </a:r>
            <a:r>
              <a:rPr lang="en-US" dirty="0" smtClean="0"/>
              <a:t>, </a:t>
            </a:r>
          </a:p>
        </p:txBody>
      </p:sp>
      <p:sp>
        <p:nvSpPr>
          <p:cNvPr id="15" name="Rectangle 14"/>
          <p:cNvSpPr/>
          <p:nvPr/>
        </p:nvSpPr>
        <p:spPr>
          <a:xfrm>
            <a:off x="4953000" y="2743200"/>
            <a:ext cx="2667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kegiatan</a:t>
            </a:r>
            <a:r>
              <a:rPr lang="en-US" dirty="0" smtClean="0"/>
              <a:t> </a:t>
            </a:r>
            <a:r>
              <a:rPr lang="en-US" dirty="0" err="1" smtClean="0"/>
              <a:t>pembelajaran</a:t>
            </a:r>
            <a:endParaRPr lang="en-US" dirty="0"/>
          </a:p>
        </p:txBody>
      </p:sp>
      <p:sp>
        <p:nvSpPr>
          <p:cNvPr id="16" name="Rectangle 15"/>
          <p:cNvSpPr/>
          <p:nvPr/>
        </p:nvSpPr>
        <p:spPr>
          <a:xfrm>
            <a:off x="4953000" y="3581400"/>
            <a:ext cx="2667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indikator</a:t>
            </a:r>
            <a:endParaRPr lang="en-US" dirty="0"/>
          </a:p>
        </p:txBody>
      </p:sp>
      <p:sp>
        <p:nvSpPr>
          <p:cNvPr id="17" name="Rectangle 16"/>
          <p:cNvSpPr/>
          <p:nvPr/>
        </p:nvSpPr>
        <p:spPr>
          <a:xfrm>
            <a:off x="4953000" y="4267200"/>
            <a:ext cx="2667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penilaian</a:t>
            </a:r>
            <a:endParaRPr lang="en-US" dirty="0"/>
          </a:p>
        </p:txBody>
      </p:sp>
      <p:cxnSp>
        <p:nvCxnSpPr>
          <p:cNvPr id="19" name="Straight Arrow Connector 18"/>
          <p:cNvCxnSpPr/>
          <p:nvPr/>
        </p:nvCxnSpPr>
        <p:spPr>
          <a:xfrm rot="16200000" flipH="1">
            <a:off x="2933700" y="1104900"/>
            <a:ext cx="21336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6200000" flipH="1">
            <a:off x="2095500" y="1943100"/>
            <a:ext cx="37338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H="1">
            <a:off x="1714500" y="2324100"/>
            <a:ext cx="44958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H="1">
            <a:off x="1447800" y="2590800"/>
            <a:ext cx="50292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3276600" y="838200"/>
            <a:ext cx="1524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6200000" flipH="1">
            <a:off x="2628900" y="1638300"/>
            <a:ext cx="2895600" cy="160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4953000" y="4953000"/>
            <a:ext cx="2667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alokasi</a:t>
            </a:r>
            <a:r>
              <a:rPr lang="en-US" dirty="0" smtClean="0"/>
              <a:t> </a:t>
            </a:r>
            <a:r>
              <a:rPr lang="en-US" dirty="0" err="1" smtClean="0"/>
              <a:t>waktu</a:t>
            </a:r>
            <a:endParaRPr lang="en-US" dirty="0"/>
          </a:p>
        </p:txBody>
      </p:sp>
      <p:sp>
        <p:nvSpPr>
          <p:cNvPr id="39" name="Rectangle 38"/>
          <p:cNvSpPr/>
          <p:nvPr/>
        </p:nvSpPr>
        <p:spPr>
          <a:xfrm>
            <a:off x="4953000" y="5562600"/>
            <a:ext cx="2667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sumber</a:t>
            </a:r>
            <a:r>
              <a:rPr lang="en-US" dirty="0" smtClean="0"/>
              <a:t>/</a:t>
            </a:r>
            <a:r>
              <a:rPr lang="en-US" dirty="0" err="1" smtClean="0"/>
              <a:t>bahan</a:t>
            </a:r>
            <a:r>
              <a:rPr lang="en-US" dirty="0" smtClean="0"/>
              <a:t>/</a:t>
            </a:r>
            <a:r>
              <a:rPr lang="en-US" dirty="0" err="1" smtClean="0"/>
              <a:t>alat</a:t>
            </a:r>
            <a:r>
              <a:rPr lang="en-US" dirty="0" smtClean="0"/>
              <a:t> </a:t>
            </a:r>
            <a:r>
              <a:rPr lang="en-US" dirty="0" err="1" smtClean="0"/>
              <a:t>belajar</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Rectangle 2"/>
          <p:cNvSpPr/>
          <p:nvPr/>
        </p:nvSpPr>
        <p:spPr>
          <a:xfrm>
            <a:off x="609600" y="1447800"/>
            <a:ext cx="8153400" cy="449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Silabus</a:t>
            </a:r>
            <a:r>
              <a:rPr lang="en-US" sz="2400" dirty="0" smtClean="0"/>
              <a:t> </a:t>
            </a:r>
            <a:r>
              <a:rPr lang="en-US" sz="2400" dirty="0" err="1" smtClean="0"/>
              <a:t>merupakan</a:t>
            </a:r>
            <a:r>
              <a:rPr lang="en-US" sz="2400" dirty="0" smtClean="0"/>
              <a:t> </a:t>
            </a:r>
            <a:r>
              <a:rPr lang="en-US" sz="2400" dirty="0" err="1" smtClean="0"/>
              <a:t>penjabaran</a:t>
            </a:r>
            <a:r>
              <a:rPr lang="en-US" sz="2400" dirty="0" smtClean="0"/>
              <a:t> </a:t>
            </a:r>
            <a:r>
              <a:rPr lang="en-US" sz="2400" dirty="0" err="1" smtClean="0"/>
              <a:t>standar</a:t>
            </a:r>
            <a:r>
              <a:rPr lang="en-US" sz="2400" dirty="0" smtClean="0"/>
              <a:t> </a:t>
            </a:r>
            <a:r>
              <a:rPr lang="en-US" sz="2400" dirty="0" err="1" smtClean="0"/>
              <a:t>kompetensi</a:t>
            </a:r>
            <a:r>
              <a:rPr lang="en-US" sz="2400" dirty="0" smtClean="0"/>
              <a:t> </a:t>
            </a:r>
            <a:r>
              <a:rPr lang="en-US" sz="2400" dirty="0" err="1" smtClean="0"/>
              <a:t>dan</a:t>
            </a:r>
            <a:r>
              <a:rPr lang="en-US" sz="2400" dirty="0" smtClean="0"/>
              <a:t> </a:t>
            </a:r>
            <a:r>
              <a:rPr lang="en-US" sz="2400" dirty="0" err="1" smtClean="0"/>
              <a:t>kompetensi</a:t>
            </a:r>
            <a:r>
              <a:rPr lang="en-US" sz="2400" dirty="0" smtClean="0"/>
              <a:t> </a:t>
            </a:r>
            <a:r>
              <a:rPr lang="en-US" sz="2400" dirty="0" err="1" smtClean="0"/>
              <a:t>dasar</a:t>
            </a:r>
            <a:r>
              <a:rPr lang="en-US" sz="2400" dirty="0" smtClean="0"/>
              <a:t> </a:t>
            </a:r>
            <a:r>
              <a:rPr lang="en-US" sz="2400" dirty="0" err="1" smtClean="0"/>
              <a:t>ke</a:t>
            </a:r>
            <a:r>
              <a:rPr lang="en-US" sz="2400" dirty="0" smtClean="0"/>
              <a:t> </a:t>
            </a:r>
            <a:r>
              <a:rPr lang="en-US" sz="2400" dirty="0" err="1" smtClean="0"/>
              <a:t>dalam</a:t>
            </a:r>
            <a:r>
              <a:rPr lang="en-US" sz="2400" dirty="0" smtClean="0"/>
              <a:t> </a:t>
            </a:r>
            <a:r>
              <a:rPr lang="en-US" sz="2400" dirty="0" err="1" smtClean="0"/>
              <a:t>materi</a:t>
            </a:r>
            <a:r>
              <a:rPr lang="en-US" sz="2400" dirty="0" smtClean="0"/>
              <a:t> </a:t>
            </a:r>
            <a:r>
              <a:rPr lang="en-US" sz="2400" dirty="0" err="1" smtClean="0"/>
              <a:t>pokok</a:t>
            </a:r>
            <a:r>
              <a:rPr lang="en-US" sz="2400" dirty="0" smtClean="0"/>
              <a:t>/</a:t>
            </a:r>
            <a:r>
              <a:rPr lang="en-US" sz="2400" dirty="0" err="1" smtClean="0"/>
              <a:t>pembelajaran</a:t>
            </a:r>
            <a:r>
              <a:rPr lang="en-US" sz="2400" dirty="0" smtClean="0"/>
              <a:t>, </a:t>
            </a:r>
            <a:r>
              <a:rPr lang="en-US" sz="2400" dirty="0" err="1" smtClean="0"/>
              <a:t>kegiatan</a:t>
            </a:r>
            <a:r>
              <a:rPr lang="en-US" sz="2400" dirty="0" smtClean="0"/>
              <a:t> </a:t>
            </a:r>
            <a:r>
              <a:rPr lang="en-US" sz="2400" dirty="0" err="1" smtClean="0"/>
              <a:t>pembelajaran</a:t>
            </a:r>
            <a:r>
              <a:rPr lang="en-US" sz="2400" dirty="0" smtClean="0"/>
              <a:t>, </a:t>
            </a:r>
            <a:r>
              <a:rPr lang="en-US" sz="2400" dirty="0" err="1" smtClean="0"/>
              <a:t>dan</a:t>
            </a:r>
            <a:r>
              <a:rPr lang="en-US" sz="2400" dirty="0" smtClean="0"/>
              <a:t> </a:t>
            </a:r>
            <a:r>
              <a:rPr lang="en-US" sz="2400" dirty="0" err="1" smtClean="0"/>
              <a:t>indikator</a:t>
            </a:r>
            <a:r>
              <a:rPr lang="en-US" sz="2400" dirty="0" smtClean="0"/>
              <a:t> </a:t>
            </a:r>
            <a:r>
              <a:rPr lang="en-US" sz="2400" dirty="0" err="1" smtClean="0"/>
              <a:t>pencapaian</a:t>
            </a:r>
            <a:r>
              <a:rPr lang="en-US" sz="2400" dirty="0" smtClean="0"/>
              <a:t> </a:t>
            </a:r>
            <a:r>
              <a:rPr lang="en-US" sz="2400" dirty="0" err="1" smtClean="0"/>
              <a:t>kompetensiuntuk</a:t>
            </a:r>
            <a:r>
              <a:rPr lang="en-US" sz="2400" dirty="0" smtClean="0"/>
              <a:t> </a:t>
            </a:r>
            <a:r>
              <a:rPr lang="en-US" sz="2400" dirty="0" err="1" smtClean="0"/>
              <a:t>penilaian</a:t>
            </a:r>
            <a:r>
              <a:rPr lang="en-US" sz="2400" dirty="0" smtClean="0"/>
              <a:t> (BSNP, 2006)</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3"/>
          <p:cNvSpPr>
            <a:spLocks noGrp="1" noChangeArrowheads="1"/>
          </p:cNvSpPr>
          <p:nvPr>
            <p:ph type="body" idx="1"/>
          </p:nvPr>
        </p:nvSpPr>
        <p:spPr>
          <a:xfrm>
            <a:off x="0" y="765175"/>
            <a:ext cx="9144000" cy="5616575"/>
          </a:xfrm>
        </p:spPr>
        <p:txBody>
          <a:bodyPr/>
          <a:lstStyle/>
          <a:p>
            <a:pPr marL="60325" indent="-60325">
              <a:buFontTx/>
              <a:buNone/>
            </a:pPr>
            <a:r>
              <a:rPr lang="en-US" sz="2800" dirty="0"/>
              <a:t>3. </a:t>
            </a:r>
            <a:r>
              <a:rPr lang="en-US" sz="2800" dirty="0" err="1"/>
              <a:t>Rendahnya</a:t>
            </a:r>
            <a:r>
              <a:rPr lang="en-US" sz="2800" dirty="0"/>
              <a:t> </a:t>
            </a:r>
            <a:r>
              <a:rPr lang="en-US" sz="2800" dirty="0" err="1"/>
              <a:t>kualitas</a:t>
            </a:r>
            <a:r>
              <a:rPr lang="en-US" sz="2800" dirty="0"/>
              <a:t> </a:t>
            </a:r>
            <a:r>
              <a:rPr lang="en-US" sz="2800" dirty="0" err="1"/>
              <a:t>pendidikan</a:t>
            </a:r>
            <a:r>
              <a:rPr lang="en-US" sz="2800" dirty="0"/>
              <a:t>. </a:t>
            </a:r>
          </a:p>
          <a:p>
            <a:pPr marL="60325" indent="-60325">
              <a:buFontTx/>
              <a:buNone/>
            </a:pPr>
            <a:r>
              <a:rPr lang="en-US" sz="2800" dirty="0" smtClean="0"/>
              <a:t>		</a:t>
            </a:r>
            <a:r>
              <a:rPr lang="en-US" sz="2800" dirty="0" err="1" smtClean="0"/>
              <a:t>Laporan</a:t>
            </a:r>
            <a:r>
              <a:rPr lang="en-US" sz="2800" dirty="0" smtClean="0"/>
              <a:t> </a:t>
            </a:r>
            <a:r>
              <a:rPr lang="en-US" sz="2800" dirty="0"/>
              <a:t>Bank </a:t>
            </a:r>
            <a:r>
              <a:rPr lang="en-US" sz="2800" dirty="0" err="1"/>
              <a:t>Dunia</a:t>
            </a:r>
            <a:r>
              <a:rPr lang="en-US" sz="2800" dirty="0"/>
              <a:t> (1992) </a:t>
            </a:r>
            <a:r>
              <a:rPr lang="en-US" sz="2800" dirty="0" err="1"/>
              <a:t>berupa</a:t>
            </a:r>
            <a:r>
              <a:rPr lang="en-US" sz="2800" dirty="0"/>
              <a:t> </a:t>
            </a:r>
            <a:r>
              <a:rPr lang="en-US" sz="2800" dirty="0" err="1"/>
              <a:t>Studi</a:t>
            </a:r>
            <a:r>
              <a:rPr lang="en-US" sz="2800" dirty="0"/>
              <a:t> IAEA </a:t>
            </a:r>
            <a:r>
              <a:rPr lang="en-US" sz="2800" dirty="0" smtClean="0"/>
              <a:t>	(</a:t>
            </a:r>
            <a:r>
              <a:rPr lang="en-US" sz="2800" dirty="0" err="1"/>
              <a:t>Internasional</a:t>
            </a:r>
            <a:r>
              <a:rPr lang="en-US" sz="2800" dirty="0"/>
              <a:t> Association for the Evaluation </a:t>
            </a:r>
            <a:r>
              <a:rPr lang="en-US" sz="2800" dirty="0" smtClean="0"/>
              <a:t>	of </a:t>
            </a:r>
            <a:r>
              <a:rPr lang="en-US" sz="2800" dirty="0"/>
              <a:t>Educational Achievement) </a:t>
            </a:r>
            <a:r>
              <a:rPr lang="en-US" sz="2800" dirty="0" err="1"/>
              <a:t>di</a:t>
            </a:r>
            <a:r>
              <a:rPr lang="en-US" sz="2800" dirty="0"/>
              <a:t> </a:t>
            </a:r>
            <a:r>
              <a:rPr lang="en-US" sz="2800" dirty="0" err="1"/>
              <a:t>beberapa</a:t>
            </a:r>
            <a:r>
              <a:rPr lang="en-US" sz="2800" dirty="0"/>
              <a:t> </a:t>
            </a:r>
            <a:r>
              <a:rPr lang="en-US" sz="2800" dirty="0" smtClean="0"/>
              <a:t>	</a:t>
            </a:r>
            <a:r>
              <a:rPr lang="en-US" sz="2800" dirty="0" err="1" smtClean="0"/>
              <a:t>negara</a:t>
            </a:r>
            <a:r>
              <a:rPr lang="en-US" sz="2800" dirty="0" smtClean="0"/>
              <a:t> </a:t>
            </a:r>
            <a:r>
              <a:rPr lang="en-US" sz="2800" dirty="0"/>
              <a:t>Asia </a:t>
            </a:r>
            <a:r>
              <a:rPr lang="en-US" sz="2800" dirty="0" err="1"/>
              <a:t>ditemukan</a:t>
            </a:r>
            <a:r>
              <a:rPr lang="en-US" sz="2800" dirty="0"/>
              <a:t> </a:t>
            </a:r>
            <a:r>
              <a:rPr lang="en-US" sz="2800" dirty="0" err="1"/>
              <a:t>bahwa</a:t>
            </a:r>
            <a:r>
              <a:rPr lang="en-US" sz="2800" dirty="0"/>
              <a:t>:</a:t>
            </a:r>
          </a:p>
          <a:p>
            <a:pPr marL="60325" indent="-60325">
              <a:buFontTx/>
              <a:buNone/>
            </a:pPr>
            <a:r>
              <a:rPr lang="en-US" sz="2800" dirty="0" smtClean="0"/>
              <a:t>	a</a:t>
            </a:r>
            <a:r>
              <a:rPr lang="en-US" sz="2800" dirty="0"/>
              <a:t>. </a:t>
            </a:r>
            <a:r>
              <a:rPr lang="en-US" sz="2800" dirty="0" err="1"/>
              <a:t>Siswa</a:t>
            </a:r>
            <a:r>
              <a:rPr lang="en-US" sz="2800" dirty="0"/>
              <a:t> </a:t>
            </a:r>
            <a:r>
              <a:rPr lang="en-US" sz="2800" dirty="0" err="1"/>
              <a:t>kelas</a:t>
            </a:r>
            <a:r>
              <a:rPr lang="en-US" sz="2800" dirty="0"/>
              <a:t> IV SD </a:t>
            </a:r>
            <a:r>
              <a:rPr lang="en-US" sz="2800" dirty="0" err="1"/>
              <a:t>di</a:t>
            </a:r>
            <a:r>
              <a:rPr lang="en-US" sz="2800" dirty="0"/>
              <a:t> Indonesia </a:t>
            </a:r>
            <a:r>
              <a:rPr lang="en-US" sz="2800" dirty="0" err="1"/>
              <a:t>menduduki</a:t>
            </a:r>
            <a:r>
              <a:rPr lang="en-US" sz="2800" dirty="0"/>
              <a:t> </a:t>
            </a:r>
            <a:r>
              <a:rPr lang="en-US" sz="2800" dirty="0" smtClean="0"/>
              <a:t>	          	</a:t>
            </a:r>
            <a:r>
              <a:rPr lang="en-US" sz="2800" dirty="0" err="1" smtClean="0"/>
              <a:t>peringkat</a:t>
            </a:r>
            <a:r>
              <a:rPr lang="en-US" sz="2800" dirty="0" smtClean="0"/>
              <a:t> </a:t>
            </a:r>
            <a:r>
              <a:rPr lang="en-US" sz="2800" dirty="0" err="1"/>
              <a:t>terendah</a:t>
            </a:r>
            <a:r>
              <a:rPr lang="en-US" sz="2800" dirty="0"/>
              <a:t> </a:t>
            </a:r>
            <a:r>
              <a:rPr lang="en-US" sz="2800" dirty="0" err="1"/>
              <a:t>dalam</a:t>
            </a:r>
            <a:r>
              <a:rPr lang="en-US" sz="2800" dirty="0"/>
              <a:t> </a:t>
            </a:r>
            <a:r>
              <a:rPr lang="en-US" sz="2800" dirty="0" err="1"/>
              <a:t>bidang</a:t>
            </a:r>
            <a:r>
              <a:rPr lang="en-US" sz="2800" dirty="0"/>
              <a:t> </a:t>
            </a:r>
            <a:r>
              <a:rPr lang="en-US" sz="2800" dirty="0" err="1"/>
              <a:t>membaca</a:t>
            </a:r>
            <a:r>
              <a:rPr lang="en-US" sz="2800" dirty="0"/>
              <a:t> </a:t>
            </a:r>
            <a:r>
              <a:rPr lang="en-US" sz="2800" dirty="0" smtClean="0"/>
              <a:t>	 </a:t>
            </a:r>
            <a:r>
              <a:rPr lang="en-US" sz="2800" dirty="0" err="1" smtClean="0"/>
              <a:t>yaitu</a:t>
            </a:r>
            <a:r>
              <a:rPr lang="en-US" sz="2800" dirty="0" smtClean="0"/>
              <a:t> </a:t>
            </a:r>
            <a:r>
              <a:rPr lang="en-US" sz="2800" dirty="0" err="1"/>
              <a:t>dengan</a:t>
            </a:r>
            <a:r>
              <a:rPr lang="en-US" sz="2800" dirty="0"/>
              <a:t> </a:t>
            </a:r>
            <a:r>
              <a:rPr lang="en-US" sz="2800" dirty="0" err="1"/>
              <a:t>nilai</a:t>
            </a:r>
            <a:r>
              <a:rPr lang="en-US" sz="2800" dirty="0"/>
              <a:t> rata-rata (51,7), </a:t>
            </a:r>
            <a:r>
              <a:rPr lang="en-US" sz="2800" dirty="0" smtClean="0"/>
              <a:t>	</a:t>
            </a:r>
            <a:r>
              <a:rPr lang="en-US" sz="2800" dirty="0" err="1" smtClean="0"/>
              <a:t>Hongkong</a:t>
            </a:r>
            <a:r>
              <a:rPr lang="en-US" sz="2800" dirty="0" smtClean="0"/>
              <a:t> (</a:t>
            </a:r>
            <a:r>
              <a:rPr lang="en-US" sz="2800" dirty="0"/>
              <a:t>75,5), </a:t>
            </a:r>
            <a:r>
              <a:rPr lang="en-US" sz="2800" dirty="0" err="1"/>
              <a:t>Singapura</a:t>
            </a:r>
            <a:r>
              <a:rPr lang="en-US" sz="2800" dirty="0"/>
              <a:t> (74,0), Thailand </a:t>
            </a:r>
            <a:r>
              <a:rPr lang="en-US" sz="2800" dirty="0" smtClean="0"/>
              <a:t>	(</a:t>
            </a:r>
            <a:r>
              <a:rPr lang="en-US" sz="2800" dirty="0"/>
              <a:t>65,1), </a:t>
            </a:r>
            <a:r>
              <a:rPr lang="en-US" sz="2800" dirty="0" smtClean="0"/>
              <a:t>Filipina </a:t>
            </a:r>
            <a:r>
              <a:rPr lang="en-US" sz="2800" dirty="0"/>
              <a:t>(52,6)</a:t>
            </a:r>
          </a:p>
          <a:p>
            <a:pPr marL="60325" indent="-60325">
              <a:buFontTx/>
              <a:buNone/>
            </a:pPr>
            <a:r>
              <a:rPr lang="en-US" sz="2800" dirty="0" smtClean="0"/>
              <a:t>	</a:t>
            </a:r>
            <a:r>
              <a:rPr lang="en-US" sz="2800" dirty="0" err="1" smtClean="0"/>
              <a:t>b.Untuk</a:t>
            </a:r>
            <a:r>
              <a:rPr lang="en-US" sz="2800" dirty="0" smtClean="0"/>
              <a:t> </a:t>
            </a:r>
            <a:r>
              <a:rPr lang="en-US" sz="2800" dirty="0" err="1"/>
              <a:t>matematika</a:t>
            </a:r>
            <a:r>
              <a:rPr lang="en-US" sz="2800" dirty="0"/>
              <a:t> </a:t>
            </a:r>
            <a:r>
              <a:rPr lang="en-US" sz="2800" dirty="0" err="1"/>
              <a:t>urutan</a:t>
            </a:r>
            <a:r>
              <a:rPr lang="en-US" sz="2800" dirty="0"/>
              <a:t> 34 </a:t>
            </a:r>
            <a:r>
              <a:rPr lang="en-US" sz="2800" dirty="0" err="1"/>
              <a:t>dan</a:t>
            </a:r>
            <a:r>
              <a:rPr lang="en-US" sz="2800" dirty="0"/>
              <a:t> IPA </a:t>
            </a:r>
            <a:r>
              <a:rPr lang="en-US" sz="2800" dirty="0" err="1"/>
              <a:t>urutan</a:t>
            </a:r>
            <a:r>
              <a:rPr lang="en-US" sz="2800" dirty="0"/>
              <a:t> </a:t>
            </a:r>
            <a:r>
              <a:rPr lang="en-US" sz="2800" dirty="0" smtClean="0"/>
              <a:t>	    	32 </a:t>
            </a:r>
            <a:r>
              <a:rPr lang="en-US" sz="2800" dirty="0" err="1"/>
              <a:t>dari</a:t>
            </a:r>
            <a:r>
              <a:rPr lang="en-US" sz="2800" dirty="0"/>
              <a:t> 38 </a:t>
            </a:r>
            <a:r>
              <a:rPr lang="en-US" sz="2800" dirty="0" err="1"/>
              <a:t>negara</a:t>
            </a:r>
            <a:r>
              <a:rPr lang="en-US" sz="2800" dirty="0"/>
              <a:t> </a:t>
            </a:r>
            <a:r>
              <a:rPr lang="en-US" sz="2800" dirty="0" err="1"/>
              <a:t>peserta</a:t>
            </a:r>
            <a:r>
              <a:rPr lang="en-US" sz="2800" dirty="0"/>
              <a:t>.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err="1" smtClean="0"/>
              <a:t>Hari</a:t>
            </a:r>
            <a:r>
              <a:rPr lang="en-US" b="1" dirty="0" smtClean="0"/>
              <a:t> </a:t>
            </a:r>
            <a:r>
              <a:rPr lang="en-US" b="1" dirty="0" err="1" smtClean="0"/>
              <a:t>ini</a:t>
            </a:r>
            <a:r>
              <a:rPr lang="en-US" b="1" dirty="0" smtClean="0"/>
              <a:t> </a:t>
            </a:r>
            <a:r>
              <a:rPr lang="en-US" b="1" dirty="0" err="1" smtClean="0"/>
              <a:t>nggak</a:t>
            </a:r>
            <a:r>
              <a:rPr lang="en-US" b="1" dirty="0" smtClean="0"/>
              <a:t> </a:t>
            </a:r>
            <a:r>
              <a:rPr lang="en-US" b="1" dirty="0" err="1" smtClean="0"/>
              <a:t>ada</a:t>
            </a:r>
            <a:r>
              <a:rPr lang="en-US" b="1" dirty="0" smtClean="0"/>
              <a:t> </a:t>
            </a:r>
            <a:r>
              <a:rPr lang="en-US" b="1" dirty="0" err="1" smtClean="0"/>
              <a:t>pelajaran</a:t>
            </a:r>
            <a:r>
              <a:rPr lang="en-US" b="1" dirty="0" smtClean="0"/>
              <a:t> </a:t>
            </a:r>
            <a:r>
              <a:rPr lang="en-US" b="1" dirty="0" err="1" smtClean="0"/>
              <a:t>ya</a:t>
            </a:r>
            <a:r>
              <a:rPr lang="en-US" b="1" dirty="0" smtClean="0"/>
              <a:t>? </a:t>
            </a:r>
            <a:r>
              <a:rPr lang="en-US" b="1" dirty="0" err="1" smtClean="0"/>
              <a:t>Diganti</a:t>
            </a:r>
            <a:r>
              <a:rPr lang="en-US" b="1" dirty="0" smtClean="0"/>
              <a:t> </a:t>
            </a:r>
            <a:r>
              <a:rPr lang="en-US" b="1" dirty="0" err="1" smtClean="0"/>
              <a:t>dengan</a:t>
            </a:r>
            <a:r>
              <a:rPr lang="en-US" b="1" dirty="0" smtClean="0"/>
              <a:t> </a:t>
            </a:r>
            <a:r>
              <a:rPr lang="en-US" b="1" dirty="0" err="1" smtClean="0"/>
              <a:t>nonton</a:t>
            </a:r>
            <a:r>
              <a:rPr lang="en-US" b="1" dirty="0" smtClean="0"/>
              <a:t> film </a:t>
            </a:r>
            <a:r>
              <a:rPr lang="en-US" b="1" dirty="0" err="1" smtClean="0"/>
              <a:t>bersama</a:t>
            </a:r>
            <a:endParaRPr lang="en-US" dirty="0" smtClean="0"/>
          </a:p>
          <a:p>
            <a:r>
              <a:rPr lang="en-US" b="1" dirty="0" err="1" smtClean="0"/>
              <a:t>Hari</a:t>
            </a:r>
            <a:r>
              <a:rPr lang="en-US" b="1" dirty="0" smtClean="0"/>
              <a:t> </a:t>
            </a:r>
            <a:r>
              <a:rPr lang="en-US" b="1" dirty="0" err="1" smtClean="0"/>
              <a:t>ini</a:t>
            </a:r>
            <a:r>
              <a:rPr lang="en-US" b="1" dirty="0" smtClean="0"/>
              <a:t> </a:t>
            </a:r>
            <a:r>
              <a:rPr lang="en-US" b="1" dirty="0" err="1" smtClean="0"/>
              <a:t>ulangan</a:t>
            </a:r>
            <a:r>
              <a:rPr lang="en-US" b="1" dirty="0" smtClean="0"/>
              <a:t> open book</a:t>
            </a:r>
            <a:endParaRPr lang="en-US" dirty="0" smtClean="0"/>
          </a:p>
          <a:p>
            <a:r>
              <a:rPr lang="en-US" b="1" dirty="0" err="1" smtClean="0"/>
              <a:t>Tugas</a:t>
            </a:r>
            <a:r>
              <a:rPr lang="en-US" b="1" dirty="0" smtClean="0"/>
              <a:t> </a:t>
            </a:r>
            <a:r>
              <a:rPr lang="en-US" b="1" dirty="0" err="1" smtClean="0"/>
              <a:t>ini</a:t>
            </a:r>
            <a:r>
              <a:rPr lang="en-US" b="1" dirty="0" smtClean="0"/>
              <a:t> </a:t>
            </a:r>
            <a:r>
              <a:rPr lang="en-US" b="1" dirty="0" err="1" smtClean="0"/>
              <a:t>bisa</a:t>
            </a:r>
            <a:r>
              <a:rPr lang="en-US" b="1" dirty="0" smtClean="0"/>
              <a:t> </a:t>
            </a:r>
            <a:r>
              <a:rPr lang="en-US" b="1" dirty="0" err="1" smtClean="0"/>
              <a:t>dikerjakan</a:t>
            </a:r>
            <a:r>
              <a:rPr lang="en-US" b="1" dirty="0" smtClean="0"/>
              <a:t> </a:t>
            </a:r>
            <a:r>
              <a:rPr lang="en-US" b="1" dirty="0" err="1" smtClean="0"/>
              <a:t>secara</a:t>
            </a:r>
            <a:r>
              <a:rPr lang="en-US" b="1" dirty="0" smtClean="0"/>
              <a:t> </a:t>
            </a:r>
            <a:r>
              <a:rPr lang="en-US" b="1" dirty="0" err="1" smtClean="0"/>
              <a:t>berkelompok</a:t>
            </a:r>
            <a:r>
              <a:rPr lang="en-US" b="1" dirty="0" smtClean="0"/>
              <a:t>!</a:t>
            </a:r>
            <a:r>
              <a:rPr lang="en-US" dirty="0" smtClean="0"/>
              <a:t>.</a:t>
            </a:r>
          </a:p>
          <a:p>
            <a:r>
              <a:rPr lang="en-US" b="1" dirty="0" err="1" smtClean="0"/>
              <a:t>Jangan</a:t>
            </a:r>
            <a:r>
              <a:rPr lang="en-US" b="1" dirty="0" smtClean="0"/>
              <a:t> </a:t>
            </a:r>
            <a:r>
              <a:rPr lang="en-US" b="1" dirty="0" err="1" smtClean="0"/>
              <a:t>ribut</a:t>
            </a:r>
            <a:r>
              <a:rPr lang="en-US" b="1" dirty="0" smtClean="0"/>
              <a:t> </a:t>
            </a:r>
            <a:r>
              <a:rPr lang="en-US" b="1" dirty="0" err="1" smtClean="0"/>
              <a:t>ya</a:t>
            </a:r>
            <a:r>
              <a:rPr lang="en-US" b="1" dirty="0" smtClean="0"/>
              <a:t>, </a:t>
            </a:r>
            <a:r>
              <a:rPr lang="en-US" b="1" dirty="0" err="1" smtClean="0"/>
              <a:t>Ibu</a:t>
            </a:r>
            <a:r>
              <a:rPr lang="en-US" b="1" dirty="0" smtClean="0"/>
              <a:t>/</a:t>
            </a:r>
            <a:r>
              <a:rPr lang="en-US" b="1" dirty="0" err="1" smtClean="0"/>
              <a:t>Bapak</a:t>
            </a:r>
            <a:r>
              <a:rPr lang="en-US" b="1" dirty="0" smtClean="0"/>
              <a:t> </a:t>
            </a:r>
            <a:r>
              <a:rPr lang="en-US" b="1" dirty="0" err="1" smtClean="0"/>
              <a:t>tinggal</a:t>
            </a:r>
            <a:r>
              <a:rPr lang="en-US" b="1" dirty="0" smtClean="0"/>
              <a:t> </a:t>
            </a:r>
            <a:r>
              <a:rPr lang="en-US" b="1" dirty="0" err="1" smtClean="0"/>
              <a:t>dulu</a:t>
            </a:r>
            <a:r>
              <a:rPr lang="en-US" b="1" dirty="0" smtClean="0"/>
              <a:t> </a:t>
            </a:r>
            <a:r>
              <a:rPr lang="en-US" b="1" dirty="0" err="1" smtClean="0"/>
              <a:t>ada</a:t>
            </a:r>
            <a:r>
              <a:rPr lang="en-US" b="1" dirty="0" smtClean="0"/>
              <a:t> </a:t>
            </a:r>
            <a:r>
              <a:rPr lang="en-US" b="1" dirty="0" err="1" smtClean="0"/>
              <a:t>rapat</a:t>
            </a:r>
            <a:endParaRPr lang="en-US" dirty="0" smtClean="0"/>
          </a:p>
          <a:p>
            <a:r>
              <a:rPr lang="en-US" b="1" dirty="0" err="1" smtClean="0"/>
              <a:t>Tenang</a:t>
            </a:r>
            <a:r>
              <a:rPr lang="en-US" b="1" dirty="0" smtClean="0"/>
              <a:t>, </a:t>
            </a:r>
            <a:r>
              <a:rPr lang="en-US" b="1" dirty="0" err="1" smtClean="0"/>
              <a:t>materi</a:t>
            </a:r>
            <a:r>
              <a:rPr lang="en-US" b="1" dirty="0" smtClean="0"/>
              <a:t> </a:t>
            </a:r>
            <a:r>
              <a:rPr lang="en-US" b="1" dirty="0" err="1" smtClean="0"/>
              <a:t>ini</a:t>
            </a:r>
            <a:r>
              <a:rPr lang="en-US" b="1" dirty="0" smtClean="0"/>
              <a:t> </a:t>
            </a:r>
            <a:r>
              <a:rPr lang="en-US" b="1" dirty="0" err="1" smtClean="0"/>
              <a:t>nggak</a:t>
            </a:r>
            <a:r>
              <a:rPr lang="en-US" b="1" dirty="0" smtClean="0"/>
              <a:t> </a:t>
            </a:r>
            <a:r>
              <a:rPr lang="en-US" b="1" dirty="0" err="1" smtClean="0"/>
              <a:t>bakal</a:t>
            </a:r>
            <a:r>
              <a:rPr lang="en-US" b="1" dirty="0" smtClean="0"/>
              <a:t> </a:t>
            </a:r>
            <a:r>
              <a:rPr lang="en-US" b="1" dirty="0" err="1" smtClean="0"/>
              <a:t>muncul</a:t>
            </a:r>
            <a:r>
              <a:rPr lang="en-US" b="1" dirty="0" smtClean="0"/>
              <a:t> </a:t>
            </a:r>
            <a:r>
              <a:rPr lang="en-US" b="1" dirty="0" err="1" smtClean="0"/>
              <a:t>di</a:t>
            </a:r>
            <a:r>
              <a:rPr lang="en-US" b="1" dirty="0" smtClean="0"/>
              <a:t> </a:t>
            </a:r>
            <a:r>
              <a:rPr lang="en-US" b="1" dirty="0" err="1" smtClean="0"/>
              <a:t>ujian</a:t>
            </a:r>
            <a:r>
              <a:rPr lang="en-US" b="1" dirty="0" smtClean="0"/>
              <a:t> </a:t>
            </a:r>
            <a:r>
              <a:rPr lang="en-US" b="1" dirty="0" err="1" smtClean="0"/>
              <a:t>kok</a:t>
            </a:r>
            <a:r>
              <a:rPr lang="en-US" dirty="0" smtClean="0"/>
              <a:t/>
            </a:r>
            <a:br>
              <a:rPr lang="en-US" dirty="0" smtClean="0"/>
            </a:br>
            <a:endParaRPr lang="en-US" dirty="0"/>
          </a:p>
        </p:txBody>
      </p:sp>
      <p:sp>
        <p:nvSpPr>
          <p:cNvPr id="3" name="Title 2"/>
          <p:cNvSpPr>
            <a:spLocks noGrp="1"/>
          </p:cNvSpPr>
          <p:nvPr>
            <p:ph type="title"/>
          </p:nvPr>
        </p:nvSpPr>
        <p:spPr/>
        <p:txBody>
          <a:bodyPr>
            <a:normAutofit fontScale="90000"/>
          </a:bodyPr>
          <a:lstStyle/>
          <a:p>
            <a:r>
              <a:rPr lang="en-US" dirty="0" err="1" smtClean="0"/>
              <a:t>Kata</a:t>
            </a:r>
            <a:r>
              <a:rPr lang="en-US" dirty="0" smtClean="0"/>
              <a:t> – </a:t>
            </a:r>
            <a:r>
              <a:rPr lang="en-US" dirty="0" err="1" smtClean="0"/>
              <a:t>kata</a:t>
            </a:r>
            <a:r>
              <a:rPr lang="en-US" dirty="0" smtClean="0"/>
              <a:t> guru / </a:t>
            </a:r>
            <a:r>
              <a:rPr lang="en-US" dirty="0" err="1" smtClean="0"/>
              <a:t>dosen</a:t>
            </a:r>
            <a:r>
              <a:rPr lang="en-US" dirty="0" smtClean="0"/>
              <a:t> yang “</a:t>
            </a:r>
            <a:r>
              <a:rPr lang="en-US" dirty="0" err="1" smtClean="0"/>
              <a:t>meneduh</a:t>
            </a:r>
            <a:r>
              <a:rPr lang="en-US" dirty="0" smtClean="0"/>
              <a:t> </a:t>
            </a:r>
            <a:r>
              <a:rPr lang="en-US" dirty="0" err="1" smtClean="0"/>
              <a:t>kan</a:t>
            </a:r>
            <a:r>
              <a:rPr lang="en-US" dirty="0" smtClean="0"/>
              <a:t> </a:t>
            </a:r>
            <a:r>
              <a:rPr lang="en-US" dirty="0" err="1" smtClean="0"/>
              <a:t>hati</a:t>
            </a:r>
            <a:r>
              <a:rPr lang="en-US" dirty="0" smtClean="0"/>
              <a:t>”</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sz="4400" dirty="0" err="1" smtClean="0">
                <a:latin typeface="Algerian" pitchFamily="82" charset="0"/>
              </a:rPr>
              <a:t>Terima</a:t>
            </a:r>
            <a:r>
              <a:rPr lang="en-US" sz="4400" dirty="0" smtClean="0">
                <a:latin typeface="Algerian" pitchFamily="82" charset="0"/>
              </a:rPr>
              <a:t> </a:t>
            </a:r>
            <a:r>
              <a:rPr lang="en-US" sz="4400" dirty="0" err="1" smtClean="0">
                <a:latin typeface="Algerian" pitchFamily="82" charset="0"/>
              </a:rPr>
              <a:t>kasih</a:t>
            </a:r>
            <a:r>
              <a:rPr lang="en-US" sz="4400" dirty="0" smtClean="0">
                <a:latin typeface="Algerian" pitchFamily="82" charset="0"/>
              </a:rPr>
              <a:t> </a:t>
            </a:r>
            <a:r>
              <a:rPr lang="en-US" sz="4400" dirty="0" err="1" smtClean="0">
                <a:latin typeface="Algerian" pitchFamily="82" charset="0"/>
              </a:rPr>
              <a:t>atas</a:t>
            </a:r>
            <a:r>
              <a:rPr lang="en-US" sz="4400" dirty="0" smtClean="0">
                <a:latin typeface="Algerian" pitchFamily="82" charset="0"/>
              </a:rPr>
              <a:t> </a:t>
            </a:r>
            <a:r>
              <a:rPr lang="en-US" sz="4400" dirty="0" err="1" smtClean="0">
                <a:latin typeface="Algerian" pitchFamily="82" charset="0"/>
              </a:rPr>
              <a:t>perhatian</a:t>
            </a:r>
            <a:r>
              <a:rPr lang="en-US" sz="4400" dirty="0" smtClean="0">
                <a:latin typeface="Algerian" pitchFamily="82" charset="0"/>
              </a:rPr>
              <a:t> </a:t>
            </a:r>
            <a:r>
              <a:rPr lang="en-US" sz="4400" dirty="0" err="1" smtClean="0">
                <a:latin typeface="Algerian" pitchFamily="82" charset="0"/>
              </a:rPr>
              <a:t>saudara</a:t>
            </a:r>
            <a:endParaRPr lang="en-US" sz="4400" dirty="0" smtClean="0">
              <a:latin typeface="Algerian" pitchFamily="82" charset="0"/>
            </a:endParaRPr>
          </a:p>
          <a:p>
            <a:endParaRPr lang="en-US" dirty="0" smtClean="0"/>
          </a:p>
          <a:p>
            <a:pPr>
              <a:buNone/>
            </a:pPr>
            <a:endParaRPr lang="en-US" dirty="0" smtClean="0"/>
          </a:p>
          <a:p>
            <a:pPr>
              <a:buNone/>
            </a:pPr>
            <a:r>
              <a:rPr lang="en-US" dirty="0" err="1" smtClean="0">
                <a:latin typeface="Algerian" pitchFamily="82" charset="0"/>
              </a:rPr>
              <a:t>Maaf</a:t>
            </a:r>
            <a:r>
              <a:rPr lang="en-US" dirty="0" smtClean="0">
                <a:latin typeface="Algerian" pitchFamily="82" charset="0"/>
              </a:rPr>
              <a:t> </a:t>
            </a:r>
            <a:r>
              <a:rPr lang="en-US" dirty="0" err="1" smtClean="0">
                <a:latin typeface="Algerian" pitchFamily="82" charset="0"/>
              </a:rPr>
              <a:t>apabila</a:t>
            </a:r>
            <a:r>
              <a:rPr lang="en-US" dirty="0" smtClean="0">
                <a:latin typeface="Algerian" pitchFamily="82" charset="0"/>
              </a:rPr>
              <a:t> </a:t>
            </a:r>
            <a:r>
              <a:rPr lang="en-US" dirty="0" err="1" smtClean="0">
                <a:latin typeface="Algerian" pitchFamily="82" charset="0"/>
              </a:rPr>
              <a:t>ada</a:t>
            </a:r>
            <a:r>
              <a:rPr lang="en-US" dirty="0" smtClean="0">
                <a:latin typeface="Algerian" pitchFamily="82" charset="0"/>
              </a:rPr>
              <a:t> yang </a:t>
            </a:r>
            <a:r>
              <a:rPr lang="en-US" dirty="0" err="1" smtClean="0">
                <a:latin typeface="Algerian" pitchFamily="82" charset="0"/>
              </a:rPr>
              <a:t>kurang</a:t>
            </a:r>
            <a:r>
              <a:rPr lang="en-US" dirty="0" smtClean="0">
                <a:latin typeface="Algerian" pitchFamily="82" charset="0"/>
              </a:rPr>
              <a:t> </a:t>
            </a:r>
            <a:r>
              <a:rPr lang="en-US" dirty="0" err="1" smtClean="0">
                <a:latin typeface="Algerian" pitchFamily="82" charset="0"/>
              </a:rPr>
              <a:t>berkenan</a:t>
            </a:r>
            <a:endParaRPr lang="en-US" dirty="0">
              <a:latin typeface="Algerian" pitchFamily="8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7" name="Rectangle 3"/>
          <p:cNvSpPr>
            <a:spLocks noGrp="1" noChangeArrowheads="1"/>
          </p:cNvSpPr>
          <p:nvPr>
            <p:ph type="body" idx="1"/>
          </p:nvPr>
        </p:nvSpPr>
        <p:spPr>
          <a:xfrm>
            <a:off x="395288" y="765175"/>
            <a:ext cx="8748712" cy="5759450"/>
          </a:xfrm>
        </p:spPr>
        <p:txBody>
          <a:bodyPr/>
          <a:lstStyle/>
          <a:p>
            <a:pPr marL="60325" indent="-60325">
              <a:lnSpc>
                <a:spcPct val="90000"/>
              </a:lnSpc>
              <a:buFontTx/>
              <a:buNone/>
            </a:pPr>
            <a:r>
              <a:rPr lang="en-US" sz="2800" dirty="0"/>
              <a:t>4. </a:t>
            </a:r>
            <a:r>
              <a:rPr lang="en-US" sz="2800" dirty="0" err="1"/>
              <a:t>Isi</a:t>
            </a:r>
            <a:r>
              <a:rPr lang="en-US" sz="2800" dirty="0"/>
              <a:t> </a:t>
            </a:r>
            <a:r>
              <a:rPr lang="en-US" sz="2800" dirty="0" err="1"/>
              <a:t>kurikulum</a:t>
            </a:r>
            <a:r>
              <a:rPr lang="en-US" sz="2800" dirty="0"/>
              <a:t> yang </a:t>
            </a:r>
            <a:r>
              <a:rPr lang="en-US" sz="2800" dirty="0" err="1"/>
              <a:t>lebih</a:t>
            </a:r>
            <a:r>
              <a:rPr lang="en-US" sz="2800" dirty="0"/>
              <a:t> </a:t>
            </a:r>
            <a:r>
              <a:rPr lang="en-US" sz="2800" dirty="0" err="1"/>
              <a:t>mengedepankan</a:t>
            </a:r>
            <a:r>
              <a:rPr lang="en-US" sz="2800" dirty="0"/>
              <a:t> </a:t>
            </a:r>
            <a:r>
              <a:rPr lang="en-US" sz="2800" dirty="0" err="1"/>
              <a:t>sisi</a:t>
            </a:r>
            <a:r>
              <a:rPr lang="en-US" sz="2800" dirty="0"/>
              <a:t> </a:t>
            </a:r>
            <a:r>
              <a:rPr lang="en-US" sz="2800" dirty="0" smtClean="0"/>
              <a:t>	</a:t>
            </a:r>
            <a:r>
              <a:rPr lang="en-US" sz="2800" dirty="0" err="1" smtClean="0"/>
              <a:t>akademik</a:t>
            </a:r>
            <a:r>
              <a:rPr lang="en-US" sz="2800" dirty="0" smtClean="0"/>
              <a:t> </a:t>
            </a:r>
            <a:r>
              <a:rPr lang="en-US" sz="2800" dirty="0" err="1"/>
              <a:t>dan</a:t>
            </a:r>
            <a:r>
              <a:rPr lang="en-US" sz="2800" dirty="0"/>
              <a:t> </a:t>
            </a:r>
            <a:r>
              <a:rPr lang="en-US" sz="2800" dirty="0" err="1"/>
              <a:t>kurang</a:t>
            </a:r>
            <a:r>
              <a:rPr lang="en-US" sz="2800" dirty="0"/>
              <a:t> </a:t>
            </a:r>
            <a:r>
              <a:rPr lang="en-US" sz="2800" dirty="0" err="1"/>
              <a:t>memperhatikan</a:t>
            </a:r>
            <a:r>
              <a:rPr lang="en-US" sz="2800" dirty="0"/>
              <a:t> </a:t>
            </a:r>
            <a:r>
              <a:rPr lang="en-US" sz="2800" dirty="0" err="1"/>
              <a:t>sikap</a:t>
            </a:r>
            <a:r>
              <a:rPr lang="en-US" sz="2800" dirty="0"/>
              <a:t> </a:t>
            </a:r>
            <a:r>
              <a:rPr lang="en-US" sz="2800" dirty="0" smtClean="0"/>
              <a:t>	</a:t>
            </a:r>
            <a:r>
              <a:rPr lang="en-US" sz="2800" dirty="0" err="1" smtClean="0"/>
              <a:t>dan</a:t>
            </a:r>
            <a:r>
              <a:rPr lang="en-US" sz="2800" dirty="0" smtClean="0"/>
              <a:t> </a:t>
            </a:r>
            <a:r>
              <a:rPr lang="en-US" sz="2800" dirty="0"/>
              <a:t>moral </a:t>
            </a:r>
            <a:r>
              <a:rPr lang="en-US" sz="2800" dirty="0" err="1"/>
              <a:t>siswa</a:t>
            </a:r>
            <a:r>
              <a:rPr lang="en-US" sz="2800" dirty="0"/>
              <a:t>. </a:t>
            </a:r>
            <a:r>
              <a:rPr lang="en-US" sz="2800" dirty="0" err="1"/>
              <a:t>Semua</a:t>
            </a:r>
            <a:r>
              <a:rPr lang="en-US" sz="2800" dirty="0"/>
              <a:t> </a:t>
            </a:r>
            <a:r>
              <a:rPr lang="en-US" sz="2800" dirty="0" err="1"/>
              <a:t>pelajaran</a:t>
            </a:r>
            <a:r>
              <a:rPr lang="en-US" sz="2800" dirty="0"/>
              <a:t> </a:t>
            </a:r>
            <a:r>
              <a:rPr lang="en-US" sz="2800" dirty="0" smtClean="0"/>
              <a:t>	</a:t>
            </a:r>
            <a:r>
              <a:rPr lang="en-US" sz="2800" dirty="0" err="1" smtClean="0"/>
              <a:t>menekankan</a:t>
            </a:r>
            <a:r>
              <a:rPr lang="en-US" sz="2800" dirty="0" smtClean="0"/>
              <a:t> </a:t>
            </a:r>
            <a:r>
              <a:rPr lang="en-US" sz="2800" dirty="0" err="1"/>
              <a:t>pada</a:t>
            </a:r>
            <a:r>
              <a:rPr lang="en-US" sz="2800" dirty="0"/>
              <a:t> </a:t>
            </a:r>
            <a:r>
              <a:rPr lang="en-US" sz="2800" dirty="0" err="1"/>
              <a:t>penguasaan</a:t>
            </a:r>
            <a:r>
              <a:rPr lang="en-US" sz="2800" dirty="0"/>
              <a:t> </a:t>
            </a:r>
            <a:r>
              <a:rPr lang="en-US" sz="2800" dirty="0" err="1"/>
              <a:t>materi</a:t>
            </a:r>
            <a:r>
              <a:rPr lang="en-US" sz="2800" dirty="0"/>
              <a:t> </a:t>
            </a:r>
            <a:r>
              <a:rPr lang="en-US" sz="2800" dirty="0" smtClean="0"/>
              <a:t>	</a:t>
            </a:r>
            <a:r>
              <a:rPr lang="en-US" sz="2800" dirty="0" err="1" smtClean="0"/>
              <a:t>tanpa</a:t>
            </a:r>
            <a:r>
              <a:rPr lang="en-US" sz="2800" dirty="0" smtClean="0"/>
              <a:t> </a:t>
            </a:r>
            <a:r>
              <a:rPr lang="en-US" sz="2800" dirty="0" err="1"/>
              <a:t>membedakan</a:t>
            </a:r>
            <a:r>
              <a:rPr lang="en-US" sz="2800" dirty="0"/>
              <a:t> </a:t>
            </a:r>
            <a:r>
              <a:rPr lang="en-US" sz="2800" dirty="0" err="1"/>
              <a:t>hakikat</a:t>
            </a:r>
            <a:r>
              <a:rPr lang="en-US" sz="2800" dirty="0"/>
              <a:t> </a:t>
            </a:r>
            <a:r>
              <a:rPr lang="en-US" sz="2800" dirty="0" err="1"/>
              <a:t>mata</a:t>
            </a:r>
            <a:r>
              <a:rPr lang="en-US" sz="2800" dirty="0"/>
              <a:t> </a:t>
            </a:r>
            <a:r>
              <a:rPr lang="en-US" sz="2800" dirty="0" err="1"/>
              <a:t>pelajaran</a:t>
            </a:r>
            <a:r>
              <a:rPr lang="en-US" sz="2800" dirty="0"/>
              <a:t> </a:t>
            </a:r>
            <a:r>
              <a:rPr lang="en-US" sz="2800" dirty="0" smtClean="0"/>
              <a:t>	</a:t>
            </a:r>
            <a:r>
              <a:rPr lang="en-US" sz="2800" dirty="0" err="1" smtClean="0"/>
              <a:t>tersebut</a:t>
            </a:r>
            <a:r>
              <a:rPr lang="en-US" sz="2800" dirty="0"/>
              <a:t>. </a:t>
            </a:r>
            <a:endParaRPr lang="en-US" sz="2800" dirty="0" smtClean="0"/>
          </a:p>
          <a:p>
            <a:pPr marL="60325" indent="-60325">
              <a:lnSpc>
                <a:spcPct val="90000"/>
              </a:lnSpc>
              <a:buFontTx/>
              <a:buNone/>
            </a:pPr>
            <a:r>
              <a:rPr lang="en-US" sz="2800" dirty="0" smtClean="0"/>
              <a:t>		</a:t>
            </a:r>
            <a:r>
              <a:rPr lang="en-US" sz="2800" dirty="0" err="1" smtClean="0"/>
              <a:t>Contoh</a:t>
            </a:r>
            <a:r>
              <a:rPr lang="en-US" sz="2800" dirty="0"/>
              <a:t>: </a:t>
            </a:r>
            <a:endParaRPr lang="en-US" sz="2800" dirty="0" smtClean="0"/>
          </a:p>
          <a:p>
            <a:pPr marL="60325" indent="-60325">
              <a:lnSpc>
                <a:spcPct val="90000"/>
              </a:lnSpc>
              <a:buFontTx/>
              <a:buNone/>
            </a:pPr>
            <a:r>
              <a:rPr lang="en-US" sz="2800" dirty="0" smtClean="0"/>
              <a:t>Agama </a:t>
            </a:r>
            <a:r>
              <a:rPr lang="en-US" sz="2800" dirty="0" err="1"/>
              <a:t>dan</a:t>
            </a:r>
            <a:r>
              <a:rPr lang="en-US" sz="2800" dirty="0"/>
              <a:t> PMP </a:t>
            </a:r>
            <a:r>
              <a:rPr lang="en-US" sz="2800" dirty="0" err="1" smtClean="0"/>
              <a:t>seharusnya</a:t>
            </a:r>
            <a:r>
              <a:rPr lang="en-US" sz="2800" dirty="0" smtClean="0"/>
              <a:t> </a:t>
            </a:r>
            <a:r>
              <a:rPr lang="en-US" sz="2800" dirty="0" err="1"/>
              <a:t>lebih</a:t>
            </a:r>
            <a:r>
              <a:rPr lang="en-US" sz="2800" dirty="0"/>
              <a:t> </a:t>
            </a:r>
            <a:r>
              <a:rPr lang="en-US" sz="2800" dirty="0" smtClean="0"/>
              <a:t>		     </a:t>
            </a:r>
            <a:r>
              <a:rPr lang="en-US" sz="2800" dirty="0" err="1" smtClean="0"/>
              <a:t>menekankan</a:t>
            </a:r>
            <a:r>
              <a:rPr lang="en-US" sz="2800" dirty="0" smtClean="0"/>
              <a:t> </a:t>
            </a:r>
            <a:r>
              <a:rPr lang="en-US" sz="2800" dirty="0" err="1"/>
              <a:t>pada</a:t>
            </a:r>
            <a:r>
              <a:rPr lang="en-US" sz="2800" dirty="0"/>
              <a:t> </a:t>
            </a:r>
            <a:r>
              <a:rPr lang="en-US" sz="2800" dirty="0" err="1"/>
              <a:t>aspek</a:t>
            </a:r>
            <a:r>
              <a:rPr lang="en-US" sz="2800" dirty="0"/>
              <a:t> </a:t>
            </a:r>
            <a:r>
              <a:rPr lang="en-US" sz="2800" dirty="0" smtClean="0"/>
              <a:t>	</a:t>
            </a:r>
            <a:r>
              <a:rPr lang="en-US" sz="2800" dirty="0" err="1" smtClean="0"/>
              <a:t>nilai</a:t>
            </a:r>
            <a:r>
              <a:rPr lang="en-US" sz="2800" dirty="0" smtClean="0"/>
              <a:t>  </a:t>
            </a:r>
            <a:r>
              <a:rPr lang="en-US" sz="2800" dirty="0" err="1" smtClean="0"/>
              <a:t>dan</a:t>
            </a:r>
            <a:r>
              <a:rPr lang="en-US" sz="2800" dirty="0" smtClean="0"/>
              <a:t> </a:t>
            </a:r>
            <a:r>
              <a:rPr lang="en-US" sz="2800" dirty="0" err="1"/>
              <a:t>sikap</a:t>
            </a:r>
            <a:r>
              <a:rPr lang="en-US" sz="2800" dirty="0"/>
              <a:t> </a:t>
            </a:r>
            <a:r>
              <a:rPr lang="en-US" sz="2800" dirty="0" err="1"/>
              <a:t>tapi</a:t>
            </a:r>
            <a:r>
              <a:rPr lang="en-US" sz="2800" dirty="0"/>
              <a:t> </a:t>
            </a:r>
            <a:r>
              <a:rPr lang="en-US" sz="2800" dirty="0" err="1"/>
              <a:t>kenyataannya</a:t>
            </a:r>
            <a:r>
              <a:rPr lang="en-US" sz="2800" dirty="0"/>
              <a:t> </a:t>
            </a:r>
            <a:r>
              <a:rPr lang="en-US" sz="2800" dirty="0" err="1"/>
              <a:t>tidak</a:t>
            </a:r>
            <a:r>
              <a:rPr lang="en-US" sz="2800" dirty="0"/>
              <a:t>.</a:t>
            </a:r>
          </a:p>
          <a:p>
            <a:pPr marL="60325" indent="-60325">
              <a:lnSpc>
                <a:spcPct val="90000"/>
              </a:lnSpc>
              <a:buFontTx/>
              <a:buNone/>
            </a:pPr>
            <a:endParaRPr lang="en-US" sz="2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50000"/>
              </a:lnSpc>
            </a:pPr>
            <a:r>
              <a:rPr lang="en-US" sz="2400" dirty="0" err="1" smtClean="0"/>
              <a:t>Oleh</a:t>
            </a:r>
            <a:r>
              <a:rPr lang="en-US" sz="2400" dirty="0" smtClean="0"/>
              <a:t> </a:t>
            </a:r>
            <a:r>
              <a:rPr lang="en-US" sz="2400" dirty="0" err="1" smtClean="0"/>
              <a:t>sebab</a:t>
            </a:r>
            <a:r>
              <a:rPr lang="en-US" sz="2400" dirty="0" smtClean="0"/>
              <a:t> </a:t>
            </a:r>
            <a:r>
              <a:rPr lang="en-US" sz="2400" dirty="0" err="1" smtClean="0"/>
              <a:t>itu</a:t>
            </a:r>
            <a:r>
              <a:rPr lang="en-US" sz="2400" dirty="0" smtClean="0"/>
              <a:t>, </a:t>
            </a:r>
            <a:r>
              <a:rPr lang="en-US" sz="2400" dirty="0" err="1" smtClean="0"/>
              <a:t>munculnya</a:t>
            </a:r>
            <a:r>
              <a:rPr lang="en-US" sz="2400" dirty="0" smtClean="0"/>
              <a:t> </a:t>
            </a:r>
            <a:r>
              <a:rPr lang="en-US" sz="2400" dirty="0" err="1" smtClean="0"/>
              <a:t>perubahan</a:t>
            </a:r>
            <a:r>
              <a:rPr lang="en-US" sz="2400" dirty="0" smtClean="0"/>
              <a:t> </a:t>
            </a:r>
            <a:r>
              <a:rPr lang="en-US" sz="2400" dirty="0" err="1" smtClean="0"/>
              <a:t>kurikulum</a:t>
            </a:r>
            <a:r>
              <a:rPr lang="en-US" sz="2400" dirty="0" smtClean="0"/>
              <a:t> </a:t>
            </a:r>
            <a:r>
              <a:rPr lang="en-US" sz="2400" dirty="0" err="1" smtClean="0"/>
              <a:t>yaitu</a:t>
            </a:r>
            <a:r>
              <a:rPr lang="en-US" sz="2400" dirty="0" smtClean="0"/>
              <a:t> </a:t>
            </a:r>
            <a:r>
              <a:rPr lang="en-US" sz="2400" dirty="0" err="1" smtClean="0"/>
              <a:t>kurikulum</a:t>
            </a:r>
            <a:r>
              <a:rPr lang="en-US" sz="2400" dirty="0" smtClean="0"/>
              <a:t> yang </a:t>
            </a:r>
            <a:r>
              <a:rPr lang="en-US" sz="2400" dirty="0" err="1" smtClean="0"/>
              <a:t>diarahkan</a:t>
            </a:r>
            <a:r>
              <a:rPr lang="en-US" sz="2400" dirty="0" smtClean="0"/>
              <a:t> </a:t>
            </a:r>
            <a:r>
              <a:rPr lang="en-US" sz="2400" dirty="0" err="1" smtClean="0"/>
              <a:t>kepada</a:t>
            </a:r>
            <a:r>
              <a:rPr lang="en-US" sz="2400" dirty="0" smtClean="0"/>
              <a:t> </a:t>
            </a:r>
            <a:r>
              <a:rPr lang="en-US" sz="2400" dirty="0" err="1" smtClean="0"/>
              <a:t>pendidikan</a:t>
            </a:r>
            <a:r>
              <a:rPr lang="en-US" sz="2400" dirty="0" smtClean="0"/>
              <a:t> yang </a:t>
            </a:r>
            <a:r>
              <a:rPr lang="en-US" sz="2400" dirty="0" err="1" smtClean="0"/>
              <a:t>demokratis</a:t>
            </a:r>
            <a:r>
              <a:rPr lang="en-US" sz="2400" dirty="0" smtClean="0"/>
              <a:t> yang </a:t>
            </a:r>
            <a:r>
              <a:rPr lang="en-US" sz="2400" dirty="0" err="1" smtClean="0"/>
              <a:t>mampu</a:t>
            </a:r>
            <a:r>
              <a:rPr lang="en-US" sz="2400" dirty="0" smtClean="0"/>
              <a:t> </a:t>
            </a:r>
            <a:r>
              <a:rPr lang="en-US" sz="2400" dirty="0" err="1" smtClean="0"/>
              <a:t>melayani</a:t>
            </a:r>
            <a:r>
              <a:rPr lang="en-US" sz="2400" dirty="0" smtClean="0"/>
              <a:t> </a:t>
            </a:r>
            <a:r>
              <a:rPr lang="en-US" sz="2400" dirty="0" err="1" smtClean="0"/>
              <a:t>setiap</a:t>
            </a:r>
            <a:r>
              <a:rPr lang="en-US" sz="2400" dirty="0" smtClean="0"/>
              <a:t> </a:t>
            </a:r>
            <a:r>
              <a:rPr lang="en-US" sz="2400" dirty="0" err="1" smtClean="0"/>
              <a:t>perbedaan</a:t>
            </a:r>
            <a:r>
              <a:rPr lang="en-US" sz="2400" dirty="0" smtClean="0"/>
              <a:t> </a:t>
            </a:r>
            <a:r>
              <a:rPr lang="en-US" sz="2400" dirty="0" err="1" smtClean="0"/>
              <a:t>dan</a:t>
            </a:r>
            <a:r>
              <a:rPr lang="en-US" sz="2400" dirty="0" smtClean="0"/>
              <a:t> </a:t>
            </a:r>
            <a:r>
              <a:rPr lang="en-US" sz="2400" dirty="0" err="1" smtClean="0"/>
              <a:t>kebutuhan</a:t>
            </a:r>
            <a:r>
              <a:rPr lang="en-US" sz="2400" dirty="0" smtClean="0"/>
              <a:t> </a:t>
            </a:r>
            <a:r>
              <a:rPr lang="en-US" sz="2400" dirty="0" err="1" smtClean="0"/>
              <a:t>individu</a:t>
            </a:r>
            <a:r>
              <a:rPr lang="en-US" sz="2400" dirty="0" smtClean="0"/>
              <a:t> </a:t>
            </a:r>
            <a:r>
              <a:rPr lang="en-US" sz="2400" dirty="0" err="1" smtClean="0"/>
              <a:t>serta</a:t>
            </a:r>
            <a:r>
              <a:rPr lang="en-US" sz="2400" dirty="0" smtClean="0"/>
              <a:t> </a:t>
            </a:r>
            <a:r>
              <a:rPr lang="en-US" sz="2400" dirty="0" err="1" smtClean="0"/>
              <a:t>membekali</a:t>
            </a:r>
            <a:r>
              <a:rPr lang="en-US" sz="2400" dirty="0" smtClean="0"/>
              <a:t> </a:t>
            </a:r>
            <a:r>
              <a:rPr lang="en-US" sz="2400" dirty="0" err="1" smtClean="0"/>
              <a:t>siswa</a:t>
            </a:r>
            <a:r>
              <a:rPr lang="en-US" sz="2400" dirty="0" smtClean="0"/>
              <a:t> </a:t>
            </a:r>
            <a:r>
              <a:rPr lang="en-US" sz="2400" dirty="0" err="1" smtClean="0"/>
              <a:t>dengan</a:t>
            </a:r>
            <a:r>
              <a:rPr lang="en-US" sz="2400" dirty="0" smtClean="0"/>
              <a:t> </a:t>
            </a:r>
            <a:r>
              <a:rPr lang="en-US" sz="2400" dirty="0" err="1" smtClean="0"/>
              <a:t>sejumlah</a:t>
            </a:r>
            <a:r>
              <a:rPr lang="en-US" sz="2400" dirty="0" smtClean="0"/>
              <a:t> </a:t>
            </a:r>
            <a:r>
              <a:rPr lang="en-US" sz="2400" dirty="0" err="1" smtClean="0"/>
              <a:t>kompetensi</a:t>
            </a:r>
            <a:r>
              <a:rPr lang="en-US" sz="2400" dirty="0" smtClean="0"/>
              <a:t>  </a:t>
            </a:r>
          </a:p>
          <a:p>
            <a:pPr>
              <a:lnSpc>
                <a:spcPct val="150000"/>
              </a:lnSpc>
            </a:pPr>
            <a:endParaRPr lang="en-US" dirty="0"/>
          </a:p>
        </p:txBody>
      </p:sp>
      <p:sp>
        <p:nvSpPr>
          <p:cNvPr id="4" name="Frame 3"/>
          <p:cNvSpPr/>
          <p:nvPr/>
        </p:nvSpPr>
        <p:spPr>
          <a:xfrm>
            <a:off x="0" y="990600"/>
            <a:ext cx="9144000" cy="42672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3" name="Rectangle 3"/>
          <p:cNvSpPr>
            <a:spLocks noGrp="1" noChangeArrowheads="1"/>
          </p:cNvSpPr>
          <p:nvPr>
            <p:ph type="body" idx="1"/>
          </p:nvPr>
        </p:nvSpPr>
        <p:spPr>
          <a:xfrm>
            <a:off x="468313" y="692150"/>
            <a:ext cx="8675687" cy="5403850"/>
          </a:xfrm>
        </p:spPr>
        <p:txBody>
          <a:bodyPr>
            <a:normAutofit fontScale="77500" lnSpcReduction="20000"/>
          </a:bodyPr>
          <a:lstStyle/>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endParaRPr lang="en-US" sz="2800" dirty="0" smtClean="0"/>
          </a:p>
          <a:p>
            <a:pPr marL="0" indent="0">
              <a:buFontTx/>
              <a:buNone/>
            </a:pPr>
            <a:r>
              <a:rPr lang="en-US" sz="2800" dirty="0" smtClean="0"/>
              <a:t>.</a:t>
            </a:r>
            <a:endParaRPr lang="en-US" sz="2800" dirty="0"/>
          </a:p>
        </p:txBody>
      </p:sp>
      <p:sp>
        <p:nvSpPr>
          <p:cNvPr id="14" name="Oval 13"/>
          <p:cNvSpPr/>
          <p:nvPr/>
        </p:nvSpPr>
        <p:spPr>
          <a:xfrm>
            <a:off x="5943600" y="35052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Sabar</a:t>
            </a:r>
            <a:endParaRPr lang="en-US" dirty="0"/>
          </a:p>
        </p:txBody>
      </p:sp>
      <p:cxnSp>
        <p:nvCxnSpPr>
          <p:cNvPr id="31" name="Straight Connector 30"/>
          <p:cNvCxnSpPr>
            <a:endCxn id="15" idx="0"/>
          </p:cNvCxnSpPr>
          <p:nvPr/>
        </p:nvCxnSpPr>
        <p:spPr>
          <a:xfrm>
            <a:off x="4191000" y="3048000"/>
            <a:ext cx="4000500" cy="457200"/>
          </a:xfrm>
          <a:prstGeom prst="line">
            <a:avLst/>
          </a:prstGeom>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0" y="304800"/>
            <a:ext cx="9448800" cy="4419600"/>
            <a:chOff x="0" y="304800"/>
            <a:chExt cx="9448800" cy="4419600"/>
          </a:xfrm>
        </p:grpSpPr>
        <p:sp>
          <p:nvSpPr>
            <p:cNvPr id="5" name="Rectangle 4"/>
            <p:cNvSpPr/>
            <p:nvPr/>
          </p:nvSpPr>
          <p:spPr>
            <a:xfrm>
              <a:off x="2819400" y="304800"/>
              <a:ext cx="3200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Tujuan</a:t>
              </a:r>
              <a:r>
                <a:rPr lang="en-US" dirty="0" smtClean="0"/>
                <a:t> </a:t>
              </a:r>
              <a:r>
                <a:rPr lang="en-US" dirty="0" err="1" smtClean="0"/>
                <a:t>perubahan</a:t>
              </a:r>
              <a:r>
                <a:rPr lang="en-US" dirty="0" smtClean="0"/>
                <a:t> </a:t>
              </a:r>
              <a:endParaRPr lang="en-US" dirty="0"/>
            </a:p>
          </p:txBody>
        </p:sp>
        <p:sp>
          <p:nvSpPr>
            <p:cNvPr id="6" name="Rectangle 5"/>
            <p:cNvSpPr/>
            <p:nvPr/>
          </p:nvSpPr>
          <p:spPr>
            <a:xfrm>
              <a:off x="2895600" y="2057400"/>
              <a:ext cx="3048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Menciptakan</a:t>
              </a:r>
              <a:r>
                <a:rPr lang="en-US" dirty="0" smtClean="0"/>
                <a:t> </a:t>
              </a:r>
              <a:r>
                <a:rPr lang="en-US" dirty="0" err="1" smtClean="0"/>
                <a:t>generasi</a:t>
              </a:r>
              <a:endParaRPr lang="en-US" dirty="0"/>
            </a:p>
          </p:txBody>
        </p:sp>
        <p:cxnSp>
          <p:nvCxnSpPr>
            <p:cNvPr id="8" name="Straight Connector 7"/>
            <p:cNvCxnSpPr>
              <a:stCxn id="5" idx="2"/>
            </p:cNvCxnSpPr>
            <p:nvPr/>
          </p:nvCxnSpPr>
          <p:spPr>
            <a:xfrm rot="5400000">
              <a:off x="4076700" y="1790700"/>
              <a:ext cx="6858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0" y="2362200"/>
              <a:ext cx="1676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Mandiri</a:t>
              </a:r>
              <a:endParaRPr lang="en-US" dirty="0"/>
            </a:p>
          </p:txBody>
        </p:sp>
        <p:sp>
          <p:nvSpPr>
            <p:cNvPr id="10" name="Oval 9"/>
            <p:cNvSpPr/>
            <p:nvPr/>
          </p:nvSpPr>
          <p:spPr>
            <a:xfrm>
              <a:off x="457200" y="3505200"/>
              <a:ext cx="1828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Kritis</a:t>
              </a:r>
              <a:endParaRPr lang="en-US" dirty="0"/>
            </a:p>
          </p:txBody>
        </p:sp>
        <p:sp>
          <p:nvSpPr>
            <p:cNvPr id="11" name="Oval 10"/>
            <p:cNvSpPr/>
            <p:nvPr/>
          </p:nvSpPr>
          <p:spPr>
            <a:xfrm>
              <a:off x="1828800" y="3505200"/>
              <a:ext cx="1676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Rasional</a:t>
              </a:r>
              <a:endParaRPr lang="en-US" dirty="0"/>
            </a:p>
          </p:txBody>
        </p:sp>
        <p:sp>
          <p:nvSpPr>
            <p:cNvPr id="12" name="Oval 11"/>
            <p:cNvSpPr/>
            <p:nvPr/>
          </p:nvSpPr>
          <p:spPr>
            <a:xfrm>
              <a:off x="3200400" y="3505200"/>
              <a:ext cx="16764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cerdas</a:t>
              </a:r>
              <a:endParaRPr lang="en-US" dirty="0"/>
            </a:p>
          </p:txBody>
        </p:sp>
        <p:sp>
          <p:nvSpPr>
            <p:cNvPr id="13" name="Oval 12"/>
            <p:cNvSpPr/>
            <p:nvPr/>
          </p:nvSpPr>
          <p:spPr>
            <a:xfrm>
              <a:off x="4572000" y="35052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Kreatif</a:t>
              </a:r>
              <a:endParaRPr lang="en-US" dirty="0"/>
            </a:p>
          </p:txBody>
        </p:sp>
        <p:sp>
          <p:nvSpPr>
            <p:cNvPr id="15" name="Oval 14"/>
            <p:cNvSpPr/>
            <p:nvPr/>
          </p:nvSpPr>
          <p:spPr>
            <a:xfrm>
              <a:off x="7239000" y="3505200"/>
              <a:ext cx="19050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Mampu</a:t>
              </a:r>
              <a:r>
                <a:rPr lang="en-US" dirty="0" smtClean="0"/>
                <a:t> </a:t>
              </a:r>
              <a:r>
                <a:rPr lang="en-US" dirty="0" err="1" smtClean="0"/>
                <a:t>bersaing</a:t>
              </a:r>
              <a:endParaRPr lang="en-US" dirty="0"/>
            </a:p>
          </p:txBody>
        </p:sp>
        <p:sp>
          <p:nvSpPr>
            <p:cNvPr id="16" name="Oval 15"/>
            <p:cNvSpPr/>
            <p:nvPr/>
          </p:nvSpPr>
          <p:spPr>
            <a:xfrm>
              <a:off x="7239000" y="2209800"/>
              <a:ext cx="2209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Siap</a:t>
              </a:r>
              <a:r>
                <a:rPr lang="en-US" dirty="0" smtClean="0"/>
                <a:t> </a:t>
              </a:r>
              <a:r>
                <a:rPr lang="en-US" dirty="0" err="1" smtClean="0"/>
                <a:t>menghadapi</a:t>
              </a:r>
              <a:r>
                <a:rPr lang="en-US" dirty="0" smtClean="0"/>
                <a:t> </a:t>
              </a:r>
              <a:r>
                <a:rPr lang="en-US" dirty="0" err="1" smtClean="0"/>
                <a:t>tantangan</a:t>
              </a:r>
              <a:endParaRPr lang="en-US" dirty="0"/>
            </a:p>
          </p:txBody>
        </p:sp>
        <p:cxnSp>
          <p:nvCxnSpPr>
            <p:cNvPr id="18" name="Straight Connector 17"/>
            <p:cNvCxnSpPr/>
            <p:nvPr/>
          </p:nvCxnSpPr>
          <p:spPr>
            <a:xfrm rot="10800000" flipV="1">
              <a:off x="381000" y="3048000"/>
              <a:ext cx="3810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10" idx="0"/>
            </p:cNvCxnSpPr>
            <p:nvPr/>
          </p:nvCxnSpPr>
          <p:spPr>
            <a:xfrm rot="10800000" flipV="1">
              <a:off x="1371600" y="3048000"/>
              <a:ext cx="2819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V="1">
              <a:off x="2819400" y="3048000"/>
              <a:ext cx="12954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848100" y="33147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endCxn id="13" idx="0"/>
            </p:cNvCxnSpPr>
            <p:nvPr/>
          </p:nvCxnSpPr>
          <p:spPr>
            <a:xfrm>
              <a:off x="4114800" y="3048000"/>
              <a:ext cx="13335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endCxn id="14" idx="0"/>
            </p:cNvCxnSpPr>
            <p:nvPr/>
          </p:nvCxnSpPr>
          <p:spPr>
            <a:xfrm>
              <a:off x="4114800" y="3048000"/>
              <a:ext cx="2705100" cy="457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191000" y="2971800"/>
              <a:ext cx="4114800" cy="7620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461</TotalTime>
  <Words>2990</Words>
  <Application>Microsoft Office PowerPoint</Application>
  <PresentationFormat>On-screen Show (4:3)</PresentationFormat>
  <Paragraphs>524</Paragraphs>
  <Slides>61</Slides>
  <Notes>13</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Concourse</vt:lpstr>
      <vt:lpstr>Perencanaan Pembelajaran Matematika</vt:lpstr>
      <vt:lpstr>SISTEM PEMBELAJARAN</vt:lpstr>
      <vt:lpstr>Slide 3</vt:lpstr>
      <vt:lpstr>LATAR BELAKANG PERUBAHAN KURIKULUM</vt:lpstr>
      <vt:lpstr>Slide 5</vt:lpstr>
      <vt:lpstr>Slide 6</vt:lpstr>
      <vt:lpstr>Slide 7</vt:lpstr>
      <vt:lpstr>Slide 8</vt:lpstr>
      <vt:lpstr>Slide 9</vt:lpstr>
      <vt:lpstr>Sekilas tentang KTSP</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Ilmu Pengetahuan Sosial</vt:lpstr>
      <vt:lpstr>Ilmu Pengetahuan Alam</vt:lpstr>
      <vt:lpstr>Slide 25</vt:lpstr>
      <vt:lpstr>Matematika</vt:lpstr>
      <vt:lpstr>Slide 27</vt:lpstr>
      <vt:lpstr>Pengertian Perencanaan  </vt:lpstr>
      <vt:lpstr>Lanjutan</vt:lpstr>
      <vt:lpstr>Lanjutan</vt:lpstr>
      <vt:lpstr>Kompetensi</vt:lpstr>
      <vt:lpstr>Standar Isi </vt:lpstr>
      <vt:lpstr>Standar Proses</vt:lpstr>
      <vt:lpstr>Lanjutan</vt:lpstr>
      <vt:lpstr>Slide 35</vt:lpstr>
      <vt:lpstr>Slide 36</vt:lpstr>
      <vt:lpstr>Standar Kompetensi</vt:lpstr>
      <vt:lpstr>Slide 38</vt:lpstr>
      <vt:lpstr>Slide 39</vt:lpstr>
      <vt:lpstr>Slide 40</vt:lpstr>
      <vt:lpstr>materi pembelajaran</vt:lpstr>
      <vt:lpstr>Slide 42</vt:lpstr>
      <vt:lpstr>JENIS-JENIS MATERI PEMBELAJARAN </vt:lpstr>
      <vt:lpstr>JENIS-JENIS MATERI PEMBELAJARAN </vt:lpstr>
      <vt:lpstr>CAKUPAN/RUANG LINGKUP MATERI</vt:lpstr>
      <vt:lpstr>PENENTUAN SUMBER BELAJAR </vt:lpstr>
      <vt:lpstr>Jenis Sumber Belajar</vt:lpstr>
      <vt:lpstr>Slide 48</vt:lpstr>
      <vt:lpstr>2. Identifikasi Jenis-Jenis      Materi Pembelajaran </vt:lpstr>
      <vt:lpstr>Slide 50</vt:lpstr>
      <vt:lpstr>Slide 51</vt:lpstr>
      <vt:lpstr>C. Penyampaian  Jenis-Jenis Materi Pembelajaran</vt:lpstr>
      <vt:lpstr>Slide 53</vt:lpstr>
      <vt:lpstr>Slide 54</vt:lpstr>
      <vt:lpstr>Slide 55</vt:lpstr>
      <vt:lpstr>Slide 56</vt:lpstr>
      <vt:lpstr>Slide 57</vt:lpstr>
      <vt:lpstr>Slide 58</vt:lpstr>
      <vt:lpstr>Slide 59</vt:lpstr>
      <vt:lpstr>Kata – kata guru / dosen yang “meneduh kan hati”</vt:lpstr>
      <vt:lpstr>Slide 61</vt:lpstr>
    </vt:vector>
  </TitlesOfParts>
  <Company>ZAHRA 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Perencanaan Pembelajaran Matematika</dc:title>
  <dc:creator>ZAHRA</dc:creator>
  <cp:lastModifiedBy>ZAHRA</cp:lastModifiedBy>
  <cp:revision>45</cp:revision>
  <dcterms:created xsi:type="dcterms:W3CDTF">2015-09-12T11:10:41Z</dcterms:created>
  <dcterms:modified xsi:type="dcterms:W3CDTF">2015-09-28T04:50:01Z</dcterms:modified>
</cp:coreProperties>
</file>