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8" r:id="rId3"/>
    <p:sldId id="267" r:id="rId4"/>
    <p:sldId id="268" r:id="rId5"/>
    <p:sldId id="260" r:id="rId6"/>
    <p:sldId id="261" r:id="rId7"/>
    <p:sldId id="269" r:id="rId8"/>
    <p:sldId id="270" r:id="rId9"/>
    <p:sldId id="262" r:id="rId10"/>
    <p:sldId id="264" r:id="rId11"/>
    <p:sldId id="257" r:id="rId12"/>
    <p:sldId id="272" r:id="rId13"/>
    <p:sldId id="273" r:id="rId14"/>
    <p:sldId id="274" r:id="rId15"/>
    <p:sldId id="271" r:id="rId16"/>
    <p:sldId id="275" r:id="rId17"/>
    <p:sldId id="265" r:id="rId18"/>
    <p:sldId id="277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204" y="14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28D18E-92AC-4565-BDCD-197113027566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65317-D720-4EF4-A731-33FAB4A08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34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D7E28A1-1D21-4322-ABA5-7E2D3D5D27E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119B374-A37B-401A-B6E9-792D9BFA6E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E28A1-1D21-4322-ABA5-7E2D3D5D27E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19B374-A37B-401A-B6E9-792D9BFA6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D7E28A1-1D21-4322-ABA5-7E2D3D5D27E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119B374-A37B-401A-B6E9-792D9BFA6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E28A1-1D21-4322-ABA5-7E2D3D5D27E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19B374-A37B-401A-B6E9-792D9BFA6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7E28A1-1D21-4322-ABA5-7E2D3D5D27E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119B374-A37B-401A-B6E9-792D9BFA6E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E28A1-1D21-4322-ABA5-7E2D3D5D27E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19B374-A37B-401A-B6E9-792D9BFA6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E28A1-1D21-4322-ABA5-7E2D3D5D27E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19B374-A37B-401A-B6E9-792D9BFA6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E28A1-1D21-4322-ABA5-7E2D3D5D27E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19B374-A37B-401A-B6E9-792D9BFA6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7E28A1-1D21-4322-ABA5-7E2D3D5D27E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19B374-A37B-401A-B6E9-792D9BFA6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E28A1-1D21-4322-ABA5-7E2D3D5D27E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19B374-A37B-401A-B6E9-792D9BFA6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7E28A1-1D21-4322-ABA5-7E2D3D5D27E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19B374-A37B-401A-B6E9-792D9BFA6E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D7E28A1-1D21-4322-ABA5-7E2D3D5D27E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119B374-A37B-401A-B6E9-792D9BFA6E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emf"/><Relationship Id="rId4" Type="http://schemas.openxmlformats.org/officeDocument/2006/relationships/oleObject" Target="../embeddings/Microsoft_Word_97_-_2003_Document8.doc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emf"/><Relationship Id="rId4" Type="http://schemas.openxmlformats.org/officeDocument/2006/relationships/oleObject" Target="../embeddings/Microsoft_Word_97_-_2003_Document9.doc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0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3.emf"/><Relationship Id="rId4" Type="http://schemas.openxmlformats.org/officeDocument/2006/relationships/oleObject" Target="../embeddings/Microsoft_Word_97_-_2003_Document11.doc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4.emf"/><Relationship Id="rId4" Type="http://schemas.openxmlformats.org/officeDocument/2006/relationships/oleObject" Target="../embeddings/Microsoft_Word_97_-_2003_Document12.doc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5.emf"/><Relationship Id="rId4" Type="http://schemas.openxmlformats.org/officeDocument/2006/relationships/oleObject" Target="../embeddings/Microsoft_Word_97_-_2003_Document13.doc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6.emf"/><Relationship Id="rId4" Type="http://schemas.openxmlformats.org/officeDocument/2006/relationships/oleObject" Target="../embeddings/Microsoft_Word_97_-_2003_Document14.doc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7.emf"/><Relationship Id="rId4" Type="http://schemas.openxmlformats.org/officeDocument/2006/relationships/oleObject" Target="../embeddings/Microsoft_Word_97_-_2003_Document15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1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Microsoft_Word_97_-_2003_Document2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Word_97_-_2003_Document3.doc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Word_97_-_2003_Document4.doc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Word_97_-_2003_Document5.doc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Word_97_-_2003_Document6.doc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emf"/><Relationship Id="rId4" Type="http://schemas.openxmlformats.org/officeDocument/2006/relationships/oleObject" Target="../embeddings/Microsoft_Word_97_-_2003_Document7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dirty="0" err="1" smtClean="0">
                <a:latin typeface="Algerian" pitchFamily="82" charset="0"/>
              </a:rPr>
              <a:t>Teori</a:t>
            </a:r>
            <a:r>
              <a:rPr lang="en-US" dirty="0" smtClean="0">
                <a:latin typeface="Algerian" pitchFamily="82" charset="0"/>
              </a:rPr>
              <a:t> Graf</a:t>
            </a:r>
            <a:br>
              <a:rPr lang="en-US" dirty="0" smtClean="0">
                <a:latin typeface="Algerian" pitchFamily="82" charset="0"/>
              </a:rPr>
            </a:br>
            <a:r>
              <a:rPr lang="en-US" dirty="0" err="1" smtClean="0">
                <a:latin typeface="Algerian" pitchFamily="82" charset="0"/>
              </a:rPr>
              <a:t>Dosen</a:t>
            </a:r>
            <a:r>
              <a:rPr lang="en-US" dirty="0" smtClean="0">
                <a:latin typeface="Algerian" pitchFamily="82" charset="0"/>
              </a:rPr>
              <a:t>: </a:t>
            </a:r>
            <a:r>
              <a:rPr lang="en-US" dirty="0" err="1" smtClean="0">
                <a:latin typeface="Algerian" pitchFamily="82" charset="0"/>
              </a:rPr>
              <a:t>Riski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Nur</a:t>
            </a:r>
            <a:r>
              <a:rPr lang="en-US" dirty="0" smtClean="0">
                <a:latin typeface="Algerian" pitchFamily="82" charset="0"/>
              </a:rPr>
              <a:t> I. D., </a:t>
            </a:r>
            <a:r>
              <a:rPr lang="en-US" dirty="0" err="1" smtClean="0">
                <a:latin typeface="Algerian" pitchFamily="82" charset="0"/>
              </a:rPr>
              <a:t>M.Si</a:t>
            </a:r>
            <a:r>
              <a:rPr lang="en-US" dirty="0" smtClean="0">
                <a:latin typeface="Algerian" pitchFamily="82" charset="0"/>
              </a:rPr>
              <a:t>.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Algerian" pitchFamily="82" charset="0"/>
              </a:rPr>
              <a:t>Materi</a:t>
            </a:r>
            <a:r>
              <a:rPr lang="en-US" dirty="0" smtClean="0">
                <a:solidFill>
                  <a:schemeClr val="tx1"/>
                </a:solidFill>
                <a:latin typeface="Algerian" pitchFamily="82" charset="0"/>
              </a:rPr>
              <a:t>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Algerian" pitchFamily="82" charset="0"/>
              </a:rPr>
              <a:t>Pengantar</a:t>
            </a:r>
            <a:r>
              <a:rPr lang="en-US" dirty="0" smtClean="0">
                <a:solidFill>
                  <a:schemeClr val="tx1"/>
                </a:solidFill>
                <a:latin typeface="Algerian" pitchFamily="82" charset="0"/>
              </a:rPr>
              <a:t> Graf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lgerian" pitchFamily="82" charset="0"/>
              </a:rPr>
              <a:t>Graf </a:t>
            </a:r>
            <a:r>
              <a:rPr lang="en-US" dirty="0" err="1" smtClean="0">
                <a:solidFill>
                  <a:schemeClr val="tx1"/>
                </a:solidFill>
                <a:latin typeface="Algerian" pitchFamily="82" charset="0"/>
              </a:rPr>
              <a:t>Sederhana</a:t>
            </a:r>
            <a:endParaRPr lang="en-US" dirty="0" smtClean="0">
              <a:solidFill>
                <a:schemeClr val="tx1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00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Jenis-Jenis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Graf</a:t>
            </a:r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2D45BA4-D0B7-4031-AE49-46A4E35560DC}" type="slidenum">
              <a:rPr lang="en-GB" sz="1400" smtClean="0"/>
              <a:pPr eaLnBrk="1" hangingPunct="1"/>
              <a:t>10</a:t>
            </a:fld>
            <a:endParaRPr lang="en-GB" sz="1400" smtClean="0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3107892"/>
              </p:ext>
            </p:extLst>
          </p:nvPr>
        </p:nvGraphicFramePr>
        <p:xfrm>
          <a:off x="0" y="1306513"/>
          <a:ext cx="8099425" cy="449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name="Document" r:id="rId4" imgW="5485703" imgH="3058093" progId="Word.Document.8">
                  <p:embed/>
                </p:oleObj>
              </mc:Choice>
              <mc:Fallback>
                <p:oleObj name="Document" r:id="rId4" imgW="5485703" imgH="305809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06513"/>
                        <a:ext cx="8099425" cy="449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939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effectLst/>
              </a:rPr>
              <a:t>Contoh</a:t>
            </a:r>
            <a:r>
              <a:rPr lang="en-US" dirty="0" smtClean="0">
                <a:effectLst/>
              </a:rPr>
              <a:t>: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6067271"/>
              </p:ext>
            </p:extLst>
          </p:nvPr>
        </p:nvGraphicFramePr>
        <p:xfrm>
          <a:off x="228600" y="1924050"/>
          <a:ext cx="8534400" cy="318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Document" r:id="rId4" imgW="5485703" imgH="2048706" progId="Word.Document.8">
                  <p:embed/>
                </p:oleObj>
              </mc:Choice>
              <mc:Fallback>
                <p:oleObj name="Document" r:id="rId4" imgW="5485703" imgH="2048706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924050"/>
                        <a:ext cx="8534400" cy="318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134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Ada 7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kota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(A,…,F) 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diantaranya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dihubungkan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dg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jalan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darat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antar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kota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didefinisikan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	A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terhubung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dg B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	B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terhubung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dg 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	C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terhubung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dg B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	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terhubung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dg F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Buatlah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graf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menunjukkan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keadaan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transportasi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di 7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kota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!</a:t>
            </a:r>
          </a:p>
          <a:p>
            <a:pPr eaLnBrk="1" hangingPunct="1">
              <a:buFont typeface="Wingdings" pitchFamily="2" charset="2"/>
              <a:buNone/>
            </a:pPr>
            <a:endParaRPr lang="en-US" sz="2500" dirty="0" smtClean="0"/>
          </a:p>
          <a:p>
            <a:pPr eaLnBrk="1" hangingPunct="1">
              <a:buFont typeface="Wingdings" pitchFamily="2" charset="2"/>
              <a:buNone/>
            </a:pPr>
            <a:endParaRPr lang="en-US" sz="25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500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92926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Gambarlah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graf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titik-titik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garis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	V(G) = { v1,v2,v3,v4 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	E(G) = { e1,e2,e3,e4,e5 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Titik-titik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ujung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garis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500" dirty="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500" dirty="0" smtClean="0"/>
              <a:t>	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500" dirty="0" smtClean="0"/>
              <a:t>	</a:t>
            </a:r>
          </a:p>
        </p:txBody>
      </p:sp>
      <p:graphicFrame>
        <p:nvGraphicFramePr>
          <p:cNvPr id="220187" name="Group 27"/>
          <p:cNvGraphicFramePr>
            <a:graphicFrameLocks noGrp="1"/>
          </p:cNvGraphicFramePr>
          <p:nvPr/>
        </p:nvGraphicFramePr>
        <p:xfrm>
          <a:off x="1619250" y="3573463"/>
          <a:ext cx="6000750" cy="2805112"/>
        </p:xfrm>
        <a:graphic>
          <a:graphicData uri="http://schemas.openxmlformats.org/drawingml/2006/table">
            <a:tbl>
              <a:tblPr/>
              <a:tblGrid>
                <a:gridCol w="2952750"/>
                <a:gridCol w="3048000"/>
              </a:tblGrid>
              <a:tr h="5033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Garis</a:t>
                      </a: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Titik Ujung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e5</a:t>
                      </a: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{v1,v3}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{v2,v4}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{v1}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{v2,v4}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{v3}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569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Incident, Adjacent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Degree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0895428"/>
              </p:ext>
            </p:extLst>
          </p:nvPr>
        </p:nvGraphicFramePr>
        <p:xfrm>
          <a:off x="463550" y="914400"/>
          <a:ext cx="8489950" cy="801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4" name="Document" r:id="rId3" imgW="5485703" imgH="5187579" progId="Word.Document.8">
                  <p:embed/>
                </p:oleObj>
              </mc:Choice>
              <mc:Fallback>
                <p:oleObj name="Document" r:id="rId3" imgW="5485703" imgH="5187579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914400"/>
                        <a:ext cx="8489950" cy="801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817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4198086"/>
              </p:ext>
            </p:extLst>
          </p:nvPr>
        </p:nvGraphicFramePr>
        <p:xfrm>
          <a:off x="314325" y="1522413"/>
          <a:ext cx="8488363" cy="646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Document" r:id="rId4" imgW="5485703" imgH="4183962" progId="Word.Document.8">
                  <p:embed/>
                </p:oleObj>
              </mc:Choice>
              <mc:Fallback>
                <p:oleObj name="Document" r:id="rId4" imgW="5485703" imgH="4183962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" y="1522413"/>
                        <a:ext cx="8488363" cy="646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457200" y="-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Incident, Adjacent dan Degree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44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Graf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Teratur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510650"/>
              </p:ext>
            </p:extLst>
          </p:nvPr>
        </p:nvGraphicFramePr>
        <p:xfrm>
          <a:off x="319088" y="1485900"/>
          <a:ext cx="8520112" cy="651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name="Document" r:id="rId4" imgW="5485703" imgH="4191895" progId="Word.Document.8">
                  <p:embed/>
                </p:oleObj>
              </mc:Choice>
              <mc:Fallback>
                <p:oleObj name="Document" r:id="rId4" imgW="5485703" imgH="419189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8" y="1485900"/>
                        <a:ext cx="8520112" cy="651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883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09600" y="-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Graf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Khusus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599725"/>
              </p:ext>
            </p:extLst>
          </p:nvPr>
        </p:nvGraphicFramePr>
        <p:xfrm>
          <a:off x="314325" y="1187450"/>
          <a:ext cx="8488363" cy="1271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Document" r:id="rId4" imgW="5485703" imgH="8239902" progId="Word.Document.8">
                  <p:embed/>
                </p:oleObj>
              </mc:Choice>
              <mc:Fallback>
                <p:oleObj name="Document" r:id="rId4" imgW="5485703" imgH="8239902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" y="1187450"/>
                        <a:ext cx="8488363" cy="1271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600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09600" y="-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Graf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Khusus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6590284"/>
              </p:ext>
            </p:extLst>
          </p:nvPr>
        </p:nvGraphicFramePr>
        <p:xfrm>
          <a:off x="319088" y="987425"/>
          <a:ext cx="8520112" cy="1127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Document" r:id="rId4" imgW="5485703" imgH="7327883" progId="Word.Document.8">
                  <p:embed/>
                </p:oleObj>
              </mc:Choice>
              <mc:Fallback>
                <p:oleObj name="Document" r:id="rId4" imgW="5485703" imgH="732788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8" y="987425"/>
                        <a:ext cx="8520112" cy="1127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206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09600" y="-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Graf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Khusus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0439327"/>
              </p:ext>
            </p:extLst>
          </p:nvPr>
        </p:nvGraphicFramePr>
        <p:xfrm>
          <a:off x="163513" y="671513"/>
          <a:ext cx="8489950" cy="1266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Document" r:id="rId4" imgW="5485703" imgH="8183284" progId="Word.Document.8">
                  <p:embed/>
                </p:oleObj>
              </mc:Choice>
              <mc:Fallback>
                <p:oleObj name="Document" r:id="rId4" imgW="5485703" imgH="8183284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3" y="671513"/>
                        <a:ext cx="8489950" cy="1266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316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Pendahuluan</a:t>
            </a:r>
            <a:r>
              <a:rPr lang="en-US" sz="3200" dirty="0" smtClean="0"/>
              <a:t> Graf</a:t>
            </a:r>
            <a:endParaRPr lang="en-US" sz="32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6020795"/>
              </p:ext>
            </p:extLst>
          </p:nvPr>
        </p:nvGraphicFramePr>
        <p:xfrm>
          <a:off x="304800" y="1597025"/>
          <a:ext cx="8432800" cy="323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" name="Document" r:id="rId4" imgW="5485703" imgH="2343336" progId="Word.Document.8">
                  <p:embed/>
                </p:oleObj>
              </mc:Choice>
              <mc:Fallback>
                <p:oleObj name="Document" r:id="rId4" imgW="5485703" imgH="2343336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97025"/>
                        <a:ext cx="8432800" cy="323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676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8350"/>
            <a:ext cx="7772400" cy="831850"/>
          </a:xfrm>
        </p:spPr>
        <p:txBody>
          <a:bodyPr/>
          <a:lstStyle/>
          <a:p>
            <a:pPr eaLnBrk="1" hangingPunct="1"/>
            <a:r>
              <a:rPr lang="en-US" b="1" smtClean="0">
                <a:cs typeface="Times New Roman" pitchFamily="18" charset="0"/>
              </a:rPr>
              <a:t>Contoh Terapan Graf</a:t>
            </a:r>
            <a:endParaRPr lang="en-GB" b="1" smtClean="0">
              <a:cs typeface="Times New Roman" pitchFamily="18" charset="0"/>
            </a:endParaRPr>
          </a:p>
        </p:txBody>
      </p:sp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1400" smtClean="0"/>
              <a:t>Rinaldi M/IF2091 Strukdis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D7A5444-A4AD-4B37-ABA5-D0600020D0CA}" type="slidenum">
              <a:rPr lang="en-GB" sz="1400" smtClean="0"/>
              <a:pPr eaLnBrk="1" hangingPunct="1"/>
              <a:t>3</a:t>
            </a:fld>
            <a:endParaRPr lang="en-GB" sz="1400" smtClean="0"/>
          </a:p>
        </p:txBody>
      </p:sp>
      <p:graphicFrame>
        <p:nvGraphicFramePr>
          <p:cNvPr id="15365" name="Object 4"/>
          <p:cNvGraphicFramePr>
            <a:graphicFrameLocks noChangeAspect="1"/>
          </p:cNvGraphicFramePr>
          <p:nvPr/>
        </p:nvGraphicFramePr>
        <p:xfrm>
          <a:off x="457200" y="1905000"/>
          <a:ext cx="8458200" cy="318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name="Document" r:id="rId4" imgW="5486400" imgH="2064240" progId="Word.Document.8">
                  <p:embed/>
                </p:oleObj>
              </mc:Choice>
              <mc:Fallback>
                <p:oleObj name="Document" r:id="rId4" imgW="5486400" imgH="20642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05000"/>
                        <a:ext cx="8458200" cy="318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511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1400" smtClean="0"/>
              <a:t>Rinaldi M/IF2091 Strukdis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6CF19BE-FF91-40CF-B6A3-27D2E685F16B}" type="slidenum">
              <a:rPr lang="en-GB" sz="1400" smtClean="0"/>
              <a:pPr eaLnBrk="1" hangingPunct="1"/>
              <a:t>4</a:t>
            </a:fld>
            <a:endParaRPr lang="en-GB" sz="1400" smtClean="0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381000" y="1524000"/>
          <a:ext cx="8153400" cy="333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name="Document" r:id="rId3" imgW="5486400" imgH="2242080" progId="Word.Document.8">
                  <p:embed/>
                </p:oleObj>
              </mc:Choice>
              <mc:Fallback>
                <p:oleObj name="Document" r:id="rId3" imgW="5486400" imgH="22420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524000"/>
                        <a:ext cx="8153400" cy="333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105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6277026"/>
              </p:ext>
            </p:extLst>
          </p:nvPr>
        </p:nvGraphicFramePr>
        <p:xfrm>
          <a:off x="379413" y="223838"/>
          <a:ext cx="8332787" cy="657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Document" r:id="rId4" imgW="5485703" imgH="4328572" progId="Word.Document.8">
                  <p:embed/>
                </p:oleObj>
              </mc:Choice>
              <mc:Fallback>
                <p:oleObj name="Document" r:id="rId4" imgW="5485703" imgH="432857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3" y="223838"/>
                        <a:ext cx="8332787" cy="6573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527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Definisi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Graf</a:t>
            </a:r>
            <a:endParaRPr lang="en-GB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492875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E981B64-249C-438C-8EAD-E037351ED0CE}" type="slidenum">
              <a:rPr lang="en-GB" sz="1400" smtClean="0"/>
              <a:pPr eaLnBrk="1" hangingPunct="1"/>
              <a:t>6</a:t>
            </a:fld>
            <a:endParaRPr lang="en-GB" sz="1400" smtClean="0"/>
          </a:p>
        </p:txBody>
      </p:sp>
      <p:graphicFrame>
        <p:nvGraphicFramePr>
          <p:cNvPr id="819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207317"/>
              </p:ext>
            </p:extLst>
          </p:nvPr>
        </p:nvGraphicFramePr>
        <p:xfrm>
          <a:off x="536575" y="1857375"/>
          <a:ext cx="8331200" cy="480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Document" r:id="rId4" imgW="5527098" imgH="3195491" progId="Word.Document.8">
                  <p:embed/>
                </p:oleObj>
              </mc:Choice>
              <mc:Fallback>
                <p:oleObj name="Document" r:id="rId4" imgW="5527098" imgH="319549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1857375"/>
                        <a:ext cx="8331200" cy="480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21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err="1" smtClean="0"/>
              <a:t>Dasar-Dasar</a:t>
            </a:r>
            <a:r>
              <a:rPr lang="en-US" dirty="0" smtClean="0"/>
              <a:t> Graf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2552856"/>
              </p:ext>
            </p:extLst>
          </p:nvPr>
        </p:nvGraphicFramePr>
        <p:xfrm>
          <a:off x="336550" y="1662112"/>
          <a:ext cx="8274050" cy="702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name="Document" r:id="rId4" imgW="5485703" imgH="4670444" progId="Word.Document.8">
                  <p:embed/>
                </p:oleObj>
              </mc:Choice>
              <mc:Fallback>
                <p:oleObj name="Document" r:id="rId4" imgW="5485703" imgH="4670444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50" y="1662112"/>
                        <a:ext cx="8274050" cy="702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991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Definisi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342062"/>
              </p:ext>
            </p:extLst>
          </p:nvPr>
        </p:nvGraphicFramePr>
        <p:xfrm>
          <a:off x="231775" y="841375"/>
          <a:ext cx="8316913" cy="576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Document" r:id="rId4" imgW="6005837" imgH="4168094" progId="Word.Document.8">
                  <p:embed/>
                </p:oleObj>
              </mc:Choice>
              <mc:Fallback>
                <p:oleObj name="Document" r:id="rId4" imgW="6005837" imgH="4168094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841375"/>
                        <a:ext cx="8316913" cy="576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299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Jenis-Jenis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Graf</a:t>
            </a:r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3837155-4E47-4380-92C7-5903B08F729F}" type="slidenum">
              <a:rPr lang="en-GB" sz="1400" smtClean="0"/>
              <a:pPr eaLnBrk="1" hangingPunct="1"/>
              <a:t>9</a:t>
            </a:fld>
            <a:endParaRPr lang="en-GB" sz="1400" smtClean="0"/>
          </a:p>
        </p:txBody>
      </p:sp>
      <p:graphicFrame>
        <p:nvGraphicFramePr>
          <p:cNvPr id="1126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4244853"/>
              </p:ext>
            </p:extLst>
          </p:nvPr>
        </p:nvGraphicFramePr>
        <p:xfrm>
          <a:off x="160338" y="987425"/>
          <a:ext cx="8272462" cy="703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Document" r:id="rId4" imgW="5485703" imgH="4678377" progId="Word.Document.8">
                  <p:embed/>
                </p:oleObj>
              </mc:Choice>
              <mc:Fallback>
                <p:oleObj name="Document" r:id="rId4" imgW="5485703" imgH="46783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8" y="987425"/>
                        <a:ext cx="8272462" cy="703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893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7131</TotalTime>
  <Words>114</Words>
  <Application>Microsoft Office PowerPoint</Application>
  <PresentationFormat>On-screen Show (4:3)</PresentationFormat>
  <Paragraphs>55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Opulent</vt:lpstr>
      <vt:lpstr>Document</vt:lpstr>
      <vt:lpstr>Microsoft Word 97 - 2003 Document</vt:lpstr>
      <vt:lpstr>Teori Graf Dosen: Riski Nur I. D., M.Si.</vt:lpstr>
      <vt:lpstr>Pendahuluan Graf</vt:lpstr>
      <vt:lpstr>Contoh Terapan Graf</vt:lpstr>
      <vt:lpstr>PowerPoint Presentation</vt:lpstr>
      <vt:lpstr>PowerPoint Presentation</vt:lpstr>
      <vt:lpstr>Definisi Graf</vt:lpstr>
      <vt:lpstr>Dasar-Dasar Graf</vt:lpstr>
      <vt:lpstr>Definisi:</vt:lpstr>
      <vt:lpstr>Jenis-Jenis Graf</vt:lpstr>
      <vt:lpstr>Jenis-Jenis Graf</vt:lpstr>
      <vt:lpstr>PowerPoint Presentation</vt:lpstr>
      <vt:lpstr>Contoh 1.</vt:lpstr>
      <vt:lpstr>Contoh 2.</vt:lpstr>
      <vt:lpstr>Incident, Adjacent dan Degree</vt:lpstr>
      <vt:lpstr>PowerPoint Presentation</vt:lpstr>
      <vt:lpstr>Graf Teratur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Graf Dosen: Riski Nur I. D., M.Si.</dc:title>
  <dc:creator>Lenovo</dc:creator>
  <cp:lastModifiedBy>Lenovo</cp:lastModifiedBy>
  <cp:revision>39</cp:revision>
  <dcterms:created xsi:type="dcterms:W3CDTF">2015-09-16T03:53:07Z</dcterms:created>
  <dcterms:modified xsi:type="dcterms:W3CDTF">2015-10-04T00:48:45Z</dcterms:modified>
</cp:coreProperties>
</file>