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336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0E48D-951A-4DAF-B4F1-D06A223BD78B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6130B-5E90-41D3-BE6A-F6F3F2880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82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6130B-5E90-41D3-BE6A-F6F3F28803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9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C64B-C62B-47A7-819F-BC8024C127D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0A1E-E8C5-488E-931E-92F7D46F8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C64B-C62B-47A7-819F-BC8024C127D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0A1E-E8C5-488E-931E-92F7D46F8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6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C64B-C62B-47A7-819F-BC8024C127D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0A1E-E8C5-488E-931E-92F7D46F8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C64B-C62B-47A7-819F-BC8024C127D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0A1E-E8C5-488E-931E-92F7D46F8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4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C64B-C62B-47A7-819F-BC8024C127D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0A1E-E8C5-488E-931E-92F7D46F8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4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C64B-C62B-47A7-819F-BC8024C127D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0A1E-E8C5-488E-931E-92F7D46F8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3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C64B-C62B-47A7-819F-BC8024C127D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0A1E-E8C5-488E-931E-92F7D46F8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0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C64B-C62B-47A7-819F-BC8024C127D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0A1E-E8C5-488E-931E-92F7D46F8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C64B-C62B-47A7-819F-BC8024C127D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0A1E-E8C5-488E-931E-92F7D46F8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8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C64B-C62B-47A7-819F-BC8024C127D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0A1E-E8C5-488E-931E-92F7D46F8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3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C64B-C62B-47A7-819F-BC8024C127D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0A1E-E8C5-488E-931E-92F7D46F8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8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BC64B-C62B-47A7-819F-BC8024C127D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90A1E-E8C5-488E-931E-92F7D46F8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4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Algerian" pitchFamily="82" charset="0"/>
              </a:rPr>
              <a:t>Teori</a:t>
            </a:r>
            <a:r>
              <a:rPr lang="en-US" dirty="0" smtClean="0">
                <a:latin typeface="Algerian" pitchFamily="82" charset="0"/>
              </a:rPr>
              <a:t> Graf</a:t>
            </a:r>
            <a:br>
              <a:rPr lang="en-US" dirty="0" smtClean="0">
                <a:latin typeface="Algerian" pitchFamily="82" charset="0"/>
              </a:rPr>
            </a:br>
            <a:r>
              <a:rPr lang="en-US" dirty="0" err="1" smtClean="0">
                <a:latin typeface="Algerian" pitchFamily="82" charset="0"/>
              </a:rPr>
              <a:t>Dosen</a:t>
            </a:r>
            <a:r>
              <a:rPr lang="en-US" dirty="0" smtClean="0">
                <a:latin typeface="Algerian" pitchFamily="82" charset="0"/>
              </a:rPr>
              <a:t>: </a:t>
            </a:r>
            <a:r>
              <a:rPr lang="en-US" dirty="0" err="1" smtClean="0">
                <a:latin typeface="Algerian" pitchFamily="82" charset="0"/>
              </a:rPr>
              <a:t>Riski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Nur</a:t>
            </a:r>
            <a:r>
              <a:rPr lang="en-US" dirty="0" smtClean="0">
                <a:latin typeface="Algerian" pitchFamily="82" charset="0"/>
              </a:rPr>
              <a:t> I. D., </a:t>
            </a:r>
            <a:r>
              <a:rPr lang="en-US" dirty="0" err="1" smtClean="0">
                <a:latin typeface="Algerian" pitchFamily="82" charset="0"/>
              </a:rPr>
              <a:t>M.Si</a:t>
            </a:r>
            <a:r>
              <a:rPr lang="en-US" dirty="0" smtClean="0">
                <a:latin typeface="Algerian" pitchFamily="82" charset="0"/>
              </a:rPr>
              <a:t>.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Materi</a:t>
            </a: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Graph </a:t>
            </a:r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Bagian</a:t>
            </a:r>
            <a:endParaRPr lang="en-US" dirty="0" smtClean="0">
              <a:solidFill>
                <a:schemeClr val="tx1"/>
              </a:solidFill>
              <a:latin typeface="Algerian" pitchFamily="82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Connectivity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Graf </a:t>
            </a:r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terhubung</a:t>
            </a: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tdk</a:t>
            </a: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trhubung</a:t>
            </a:r>
            <a:endParaRPr lang="en-US" dirty="0" smtClean="0">
              <a:solidFill>
                <a:schemeClr val="tx1"/>
              </a:solidFill>
              <a:latin typeface="Algerian" pitchFamily="82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918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Graf Euler (</a:t>
            </a:r>
            <a:r>
              <a:rPr lang="en-US" i="1" dirty="0" err="1" smtClean="0"/>
              <a:t>Eulerian</a:t>
            </a:r>
            <a:r>
              <a:rPr lang="en-US" i="1" dirty="0" smtClean="0"/>
              <a:t> Graph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118756"/>
              </p:ext>
            </p:extLst>
          </p:nvPr>
        </p:nvGraphicFramePr>
        <p:xfrm>
          <a:off x="228600" y="1524000"/>
          <a:ext cx="8686800" cy="6039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Document" r:id="rId3" imgW="5485703" imgH="3826223" progId="Word.Document.8">
                  <p:embed/>
                </p:oleObj>
              </mc:Choice>
              <mc:Fallback>
                <p:oleObj name="Document" r:id="rId3" imgW="5485703" imgH="38262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0"/>
                        <a:ext cx="8686800" cy="60393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294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err="1" smtClean="0"/>
              <a:t>Teorema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Graf 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ekuivalen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 </a:t>
            </a:r>
            <a:r>
              <a:rPr lang="en-US" dirty="0" err="1" smtClean="0"/>
              <a:t>Eulerian</a:t>
            </a:r>
            <a:r>
              <a:rPr lang="en-US" dirty="0" smtClean="0"/>
              <a:t> Graph.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G 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G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dipisah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cycle-cycle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Graf Euler (</a:t>
            </a:r>
            <a:r>
              <a:rPr lang="en-US" i="1" dirty="0" err="1" smtClean="0"/>
              <a:t>Eulerian</a:t>
            </a:r>
            <a:r>
              <a:rPr lang="en-US" i="1" dirty="0" smtClean="0"/>
              <a:t> Graph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41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Graf Hamilton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205324"/>
              </p:ext>
            </p:extLst>
          </p:nvPr>
        </p:nvGraphicFramePr>
        <p:xfrm>
          <a:off x="233363" y="1900238"/>
          <a:ext cx="8659812" cy="606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Document" r:id="rId3" imgW="5485703" imgH="3857957" progId="Word.Document.8">
                  <p:embed/>
                </p:oleObj>
              </mc:Choice>
              <mc:Fallback>
                <p:oleObj name="Document" r:id="rId3" imgW="5485703" imgH="385795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1900238"/>
                        <a:ext cx="8659812" cy="606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888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POHON (</a:t>
            </a:r>
            <a:r>
              <a:rPr lang="en-US" i="1" dirty="0" smtClean="0"/>
              <a:t>TREE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Definisi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Pohon</a:t>
            </a:r>
            <a:r>
              <a:rPr lang="en-US" dirty="0" smtClean="0"/>
              <a:t> (</a:t>
            </a:r>
            <a:r>
              <a:rPr lang="en-US" i="1" dirty="0" smtClean="0"/>
              <a:t>tree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i="1" dirty="0" smtClean="0"/>
              <a:t>acyclic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i="1" dirty="0" smtClean="0"/>
              <a:t>cycle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cycle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forest</a:t>
            </a:r>
            <a:r>
              <a:rPr lang="en-US" dirty="0" smtClean="0"/>
              <a:t>, </a:t>
            </a:r>
            <a:r>
              <a:rPr lang="en-US" dirty="0" err="1" smtClean="0"/>
              <a:t>shg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i="1" dirty="0" smtClean="0"/>
              <a:t>forest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tree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Spanning tree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tree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42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Teorema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Jk</a:t>
            </a:r>
            <a:r>
              <a:rPr lang="en-US" dirty="0" smtClean="0"/>
              <a:t> 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q </a:t>
            </a:r>
            <a:r>
              <a:rPr lang="en-US" dirty="0" err="1" smtClean="0"/>
              <a:t>garis</a:t>
            </a:r>
            <a:r>
              <a:rPr lang="en-US" dirty="0" smtClean="0"/>
              <a:t>, </a:t>
            </a:r>
            <a:r>
              <a:rPr lang="en-US" dirty="0" err="1" smtClean="0"/>
              <a:t>mk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ekuivalen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 </a:t>
            </a:r>
            <a:r>
              <a:rPr lang="en-US" dirty="0" err="1" smtClean="0"/>
              <a:t>adalah</a:t>
            </a:r>
            <a:r>
              <a:rPr lang="en-US" dirty="0" smtClean="0"/>
              <a:t> tree.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G </a:t>
            </a:r>
            <a:r>
              <a:rPr lang="en-US" dirty="0" err="1" smtClean="0"/>
              <a:t>dihubungkan</a:t>
            </a:r>
            <a:r>
              <a:rPr lang="en-US" dirty="0" smtClean="0"/>
              <a:t> dg </a:t>
            </a:r>
            <a:r>
              <a:rPr lang="en-US" dirty="0" err="1" smtClean="0"/>
              <a:t>suatu</a:t>
            </a:r>
            <a:r>
              <a:rPr lang="en-US" dirty="0" smtClean="0"/>
              <a:t> path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p=q+1.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 acyclic </a:t>
            </a:r>
            <a:r>
              <a:rPr lang="en-US" dirty="0" err="1" smtClean="0"/>
              <a:t>dan</a:t>
            </a:r>
            <a:r>
              <a:rPr lang="en-US" dirty="0" smtClean="0"/>
              <a:t> p=q+1.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 acyclic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jk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(</a:t>
            </a:r>
            <a:r>
              <a:rPr lang="en-US" dirty="0" err="1" smtClean="0"/>
              <a:t>sebarang</a:t>
            </a:r>
            <a:r>
              <a:rPr lang="en-US" dirty="0" smtClean="0"/>
              <a:t>) </a:t>
            </a:r>
            <a:r>
              <a:rPr lang="en-US" dirty="0" err="1" smtClean="0"/>
              <a:t>tdk</a:t>
            </a:r>
            <a:r>
              <a:rPr lang="en-US" dirty="0" smtClean="0"/>
              <a:t> adjacent di G </a:t>
            </a:r>
            <a:r>
              <a:rPr lang="en-US" dirty="0" err="1" smtClean="0"/>
              <a:t>dihubungkan</a:t>
            </a:r>
            <a:r>
              <a:rPr lang="en-US" dirty="0" smtClean="0"/>
              <a:t> dg </a:t>
            </a:r>
            <a:r>
              <a:rPr lang="en-US" dirty="0" err="1" smtClean="0"/>
              <a:t>suatu</a:t>
            </a:r>
            <a:r>
              <a:rPr lang="en-US" dirty="0" smtClean="0"/>
              <a:t> grs e, </a:t>
            </a:r>
            <a:r>
              <a:rPr lang="en-US" dirty="0" err="1" smtClean="0"/>
              <a:t>mk</a:t>
            </a:r>
            <a:r>
              <a:rPr lang="en-US" dirty="0" smtClean="0"/>
              <a:t> </a:t>
            </a:r>
            <a:r>
              <a:rPr lang="en-US" dirty="0" err="1" smtClean="0"/>
              <a:t>G+e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cycle.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93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Subgraf</a:t>
            </a:r>
            <a:r>
              <a:rPr lang="en-US" dirty="0" smtClean="0"/>
              <a:t>(Graf </a:t>
            </a:r>
            <a:r>
              <a:rPr lang="en-US" dirty="0" err="1" smtClean="0"/>
              <a:t>Bagian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772127"/>
              </p:ext>
            </p:extLst>
          </p:nvPr>
        </p:nvGraphicFramePr>
        <p:xfrm>
          <a:off x="430213" y="1255713"/>
          <a:ext cx="8247062" cy="566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ocument" r:id="rId3" imgW="5485703" imgH="3800618" progId="Word.Document.8">
                  <p:embed/>
                </p:oleObj>
              </mc:Choice>
              <mc:Fallback>
                <p:oleObj name="Document" r:id="rId3" imgW="5485703" imgH="380061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1255713"/>
                        <a:ext cx="8247062" cy="566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019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Subgraf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 err="1" smtClean="0"/>
              <a:t>Subgraf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diperoleh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menghapus</a:t>
            </a:r>
            <a:r>
              <a:rPr lang="en-US" b="1" dirty="0" smtClean="0"/>
              <a:t> </a:t>
            </a:r>
            <a:r>
              <a:rPr lang="en-US" b="1" dirty="0" err="1" smtClean="0"/>
              <a:t>titik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menghapus</a:t>
            </a:r>
            <a:r>
              <a:rPr lang="en-US" b="1" dirty="0" smtClean="0"/>
              <a:t> </a:t>
            </a:r>
            <a:r>
              <a:rPr lang="en-US" b="1" dirty="0" err="1" smtClean="0"/>
              <a:t>garis</a:t>
            </a:r>
            <a:endParaRPr lang="en-US" b="1" dirty="0" smtClean="0"/>
          </a:p>
          <a:p>
            <a:pPr algn="just"/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i="1" dirty="0" smtClean="0"/>
              <a:t>e</a:t>
            </a:r>
            <a:r>
              <a:rPr lang="en-US" b="1" dirty="0" smtClean="0"/>
              <a:t> </a:t>
            </a:r>
            <a:r>
              <a:rPr lang="en-US" b="1" dirty="0" err="1" smtClean="0"/>
              <a:t>adl</a:t>
            </a:r>
            <a:r>
              <a:rPr lang="en-US" b="1" dirty="0" smtClean="0"/>
              <a:t> </a:t>
            </a:r>
            <a:r>
              <a:rPr lang="en-US" b="1" dirty="0" err="1" smtClean="0"/>
              <a:t>garis</a:t>
            </a:r>
            <a:r>
              <a:rPr lang="en-US" b="1" dirty="0" smtClean="0"/>
              <a:t> di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dirty="0" smtClean="0"/>
              <a:t>, </a:t>
            </a:r>
            <a:r>
              <a:rPr lang="en-US" b="1" dirty="0" err="1" smtClean="0"/>
              <a:t>mk</a:t>
            </a:r>
            <a:r>
              <a:rPr lang="en-US" b="1" dirty="0" smtClean="0"/>
              <a:t> </a:t>
            </a:r>
            <a:r>
              <a:rPr lang="en-US" b="1" i="1" dirty="0" smtClean="0"/>
              <a:t>G-e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yang </a:t>
            </a:r>
            <a:r>
              <a:rPr lang="en-US" b="1" dirty="0" err="1" smtClean="0"/>
              <a:t>diperoleh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 </a:t>
            </a:r>
            <a:r>
              <a:rPr lang="en-US" b="1" i="1" dirty="0" smtClean="0"/>
              <a:t>G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menghapus</a:t>
            </a:r>
            <a:r>
              <a:rPr lang="en-US" b="1" dirty="0" smtClean="0"/>
              <a:t> </a:t>
            </a:r>
            <a:r>
              <a:rPr lang="en-US" b="1" dirty="0" err="1" smtClean="0"/>
              <a:t>garis</a:t>
            </a:r>
            <a:r>
              <a:rPr lang="en-US" b="1" dirty="0" smtClean="0"/>
              <a:t> </a:t>
            </a:r>
            <a:r>
              <a:rPr lang="en-US" b="1" i="1" dirty="0" smtClean="0"/>
              <a:t>e.</a:t>
            </a:r>
            <a:r>
              <a:rPr lang="en-US" b="1" dirty="0" smtClean="0"/>
              <a:t> </a:t>
            </a:r>
          </a:p>
          <a:p>
            <a:pPr algn="just"/>
            <a:r>
              <a:rPr lang="en-US" b="1" dirty="0" err="1" smtClean="0"/>
              <a:t>Jadi</a:t>
            </a:r>
            <a:r>
              <a:rPr lang="en-US" b="1" dirty="0" smtClean="0"/>
              <a:t>, </a:t>
            </a:r>
            <a:r>
              <a:rPr lang="en-US" b="1" i="1" dirty="0" smtClean="0"/>
              <a:t>G-e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subgraf</a:t>
            </a:r>
            <a:r>
              <a:rPr lang="en-US" b="1" dirty="0" smtClean="0"/>
              <a:t> </a:t>
            </a:r>
            <a:r>
              <a:rPr lang="en-US" b="1" dirty="0" err="1" smtClean="0"/>
              <a:t>maksimal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dirty="0" smtClean="0"/>
              <a:t> yang </a:t>
            </a:r>
            <a:r>
              <a:rPr lang="en-US" b="1" dirty="0" err="1" smtClean="0"/>
              <a:t>tdk</a:t>
            </a:r>
            <a:r>
              <a:rPr lang="en-US" b="1" dirty="0" smtClean="0"/>
              <a:t> </a:t>
            </a:r>
            <a:r>
              <a:rPr lang="en-US" b="1" dirty="0" err="1" smtClean="0"/>
              <a:t>memuat</a:t>
            </a:r>
            <a:r>
              <a:rPr lang="en-US" b="1" dirty="0" smtClean="0"/>
              <a:t> </a:t>
            </a:r>
            <a:r>
              <a:rPr lang="en-US" b="1" i="1" dirty="0" smtClean="0"/>
              <a:t>e</a:t>
            </a:r>
            <a:r>
              <a:rPr lang="en-US" b="1" dirty="0" smtClean="0"/>
              <a:t>. </a:t>
            </a:r>
          </a:p>
          <a:p>
            <a:pPr algn="just"/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i="1" dirty="0" smtClean="0"/>
              <a:t>F</a:t>
            </a:r>
            <a:r>
              <a:rPr lang="en-US" b="1" dirty="0" smtClean="0"/>
              <a:t> </a:t>
            </a:r>
            <a:r>
              <a:rPr lang="en-US" b="1" dirty="0" err="1" smtClean="0"/>
              <a:t>adlh</a:t>
            </a:r>
            <a:r>
              <a:rPr lang="en-US" b="1" dirty="0" smtClean="0"/>
              <a:t> </a:t>
            </a:r>
            <a:r>
              <a:rPr lang="en-US" b="1" dirty="0" err="1" smtClean="0"/>
              <a:t>himp</a:t>
            </a:r>
            <a:r>
              <a:rPr lang="en-US" b="1" dirty="0" smtClean="0"/>
              <a:t>. </a:t>
            </a:r>
            <a:r>
              <a:rPr lang="en-US" b="1" dirty="0" err="1" smtClean="0"/>
              <a:t>Garis</a:t>
            </a:r>
            <a:r>
              <a:rPr lang="en-US" b="1" dirty="0" smtClean="0"/>
              <a:t> </a:t>
            </a:r>
            <a:r>
              <a:rPr lang="en-US" b="1" dirty="0" err="1" smtClean="0"/>
              <a:t>dlm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dirty="0" smtClean="0"/>
              <a:t>, </a:t>
            </a:r>
            <a:r>
              <a:rPr lang="en-US" b="1" dirty="0" err="1" smtClean="0"/>
              <a:t>mk</a:t>
            </a:r>
            <a:r>
              <a:rPr lang="en-US" b="1" dirty="0" smtClean="0"/>
              <a:t> </a:t>
            </a:r>
            <a:r>
              <a:rPr lang="en-US" b="1" i="1" dirty="0" smtClean="0"/>
              <a:t>G-F</a:t>
            </a:r>
            <a:r>
              <a:rPr lang="en-US" b="1" dirty="0" smtClean="0"/>
              <a:t> </a:t>
            </a:r>
            <a:r>
              <a:rPr lang="en-US" b="1" dirty="0" err="1" smtClean="0"/>
              <a:t>menyatakn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diperoleh</a:t>
            </a:r>
            <a:r>
              <a:rPr lang="en-US" b="1" dirty="0" smtClean="0"/>
              <a:t> dg </a:t>
            </a:r>
            <a:r>
              <a:rPr lang="en-US" b="1" dirty="0" err="1" smtClean="0"/>
              <a:t>menghapus</a:t>
            </a:r>
            <a:r>
              <a:rPr lang="en-US" b="1" dirty="0" smtClean="0"/>
              <a:t> grs-grs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i="1" dirty="0" smtClean="0"/>
              <a:t>F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572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err="1" smtClean="0"/>
              <a:t>Subgraf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12837"/>
            <a:ext cx="8610600" cy="4525963"/>
          </a:xfrm>
        </p:spPr>
        <p:txBody>
          <a:bodyPr>
            <a:noAutofit/>
          </a:bodyPr>
          <a:lstStyle/>
          <a:p>
            <a:pPr algn="just"/>
            <a:r>
              <a:rPr lang="en-US" sz="3000" b="1" dirty="0" err="1" smtClean="0"/>
              <a:t>Jika</a:t>
            </a:r>
            <a:r>
              <a:rPr lang="en-US" sz="3000" b="1" dirty="0" smtClean="0"/>
              <a:t> u </a:t>
            </a:r>
            <a:r>
              <a:rPr lang="en-US" sz="3000" b="1" dirty="0" err="1" smtClean="0"/>
              <a:t>adl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titik</a:t>
            </a:r>
            <a:r>
              <a:rPr lang="en-US" sz="3000" b="1" dirty="0" smtClean="0"/>
              <a:t> di </a:t>
            </a:r>
            <a:r>
              <a:rPr lang="en-US" sz="3000" b="1" dirty="0" err="1" smtClean="0"/>
              <a:t>graf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G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mk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G-u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adalah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graf</a:t>
            </a:r>
            <a:r>
              <a:rPr lang="en-US" sz="3000" b="1" dirty="0" smtClean="0"/>
              <a:t> yang </a:t>
            </a:r>
            <a:r>
              <a:rPr lang="en-US" sz="3000" b="1" dirty="0" err="1" smtClean="0"/>
              <a:t>diperoleh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dari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graf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G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dengan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menghapus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titik</a:t>
            </a:r>
            <a:r>
              <a:rPr lang="en-US" sz="3000" b="1" dirty="0" smtClean="0"/>
              <a:t> e </a:t>
            </a:r>
            <a:r>
              <a:rPr lang="en-US" sz="3000" b="1" dirty="0" err="1" smtClean="0"/>
              <a:t>beserta</a:t>
            </a:r>
            <a:r>
              <a:rPr lang="en-US" sz="3000" b="1" dirty="0" smtClean="0"/>
              <a:t> grs-grs </a:t>
            </a:r>
            <a:r>
              <a:rPr lang="en-US" sz="3000" b="1" dirty="0" err="1" smtClean="0"/>
              <a:t>yg</a:t>
            </a:r>
            <a:r>
              <a:rPr lang="en-US" sz="3000" b="1" dirty="0" smtClean="0"/>
              <a:t> incident dg </a:t>
            </a:r>
            <a:r>
              <a:rPr lang="en-US" sz="3000" b="1" i="1" dirty="0" smtClean="0"/>
              <a:t>u</a:t>
            </a:r>
            <a:r>
              <a:rPr lang="en-US" sz="3000" b="1" dirty="0" smtClean="0"/>
              <a:t>. </a:t>
            </a:r>
          </a:p>
          <a:p>
            <a:pPr algn="just"/>
            <a:r>
              <a:rPr lang="en-US" sz="3000" b="1" dirty="0" err="1" smtClean="0"/>
              <a:t>Jadi</a:t>
            </a:r>
            <a:r>
              <a:rPr lang="en-US" sz="3000" b="1" dirty="0" smtClean="0"/>
              <a:t>, </a:t>
            </a:r>
            <a:r>
              <a:rPr lang="en-US" sz="3000" b="1" i="1" dirty="0" smtClean="0"/>
              <a:t>G-u </a:t>
            </a:r>
            <a:r>
              <a:rPr lang="en-US" sz="3000" b="1" dirty="0" err="1" smtClean="0"/>
              <a:t>adalah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subgraf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maksimal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dari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G</a:t>
            </a:r>
            <a:r>
              <a:rPr lang="en-US" sz="3000" b="1" dirty="0" smtClean="0"/>
              <a:t> yang </a:t>
            </a:r>
            <a:r>
              <a:rPr lang="en-US" sz="3000" b="1" dirty="0" err="1" smtClean="0"/>
              <a:t>tdk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memuat</a:t>
            </a:r>
            <a:r>
              <a:rPr lang="en-US" sz="3000" b="1" dirty="0" smtClean="0"/>
              <a:t> </a:t>
            </a:r>
            <a:r>
              <a:rPr lang="en-US" sz="3000" b="1" i="1" dirty="0"/>
              <a:t>u</a:t>
            </a:r>
            <a:r>
              <a:rPr lang="en-US" sz="3000" b="1" dirty="0" smtClean="0"/>
              <a:t>. </a:t>
            </a:r>
          </a:p>
          <a:p>
            <a:pPr algn="just"/>
            <a:r>
              <a:rPr lang="en-US" sz="3000" b="1" dirty="0" err="1" smtClean="0"/>
              <a:t>Jika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adlh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himp</a:t>
            </a:r>
            <a:r>
              <a:rPr lang="en-US" sz="3000" b="1" dirty="0" smtClean="0"/>
              <a:t>. </a:t>
            </a:r>
            <a:r>
              <a:rPr lang="en-US" sz="3000" b="1" dirty="0" err="1" smtClean="0"/>
              <a:t>titik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dlm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G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mk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G-S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menyatakn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graf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yg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diperoleh</a:t>
            </a:r>
            <a:r>
              <a:rPr lang="en-US" sz="3000" b="1" dirty="0" smtClean="0"/>
              <a:t> dg </a:t>
            </a:r>
            <a:r>
              <a:rPr lang="en-US" sz="3000" b="1" dirty="0" err="1" smtClean="0"/>
              <a:t>menghapus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titik-titik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dalam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semua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garis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yg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incident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dgn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titik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trsebut</a:t>
            </a:r>
            <a:r>
              <a:rPr lang="en-US" sz="3000" b="1" dirty="0" smtClean="0"/>
              <a:t>.</a:t>
            </a:r>
          </a:p>
          <a:p>
            <a:r>
              <a:rPr lang="en-US" sz="3000" b="1" dirty="0" err="1" smtClean="0"/>
              <a:t>Jk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titik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u </a:t>
            </a:r>
            <a:r>
              <a:rPr lang="en-US" sz="3000" b="1" dirty="0" err="1" smtClean="0"/>
              <a:t>dan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v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tdk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adjecent</a:t>
            </a:r>
            <a:r>
              <a:rPr lang="en-US" sz="3000" b="1" dirty="0" smtClean="0"/>
              <a:t> di </a:t>
            </a:r>
            <a:r>
              <a:rPr lang="en-US" sz="3000" b="1" i="1" dirty="0" smtClean="0"/>
              <a:t>G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mk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penambahan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garis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e=</a:t>
            </a:r>
            <a:r>
              <a:rPr lang="en-US" sz="3000" b="1" i="1" dirty="0" err="1" smtClean="0"/>
              <a:t>uv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menghasilkan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SUPERGRAF </a:t>
            </a:r>
            <a:r>
              <a:rPr lang="en-US" sz="3000" b="1" i="1" dirty="0" err="1" smtClean="0"/>
              <a:t>terkecil</a:t>
            </a:r>
            <a:r>
              <a:rPr lang="en-US" sz="3000" b="1" i="1" dirty="0" smtClean="0"/>
              <a:t> </a:t>
            </a:r>
            <a:r>
              <a:rPr lang="en-US" sz="3000" b="1" dirty="0" err="1" smtClean="0"/>
              <a:t>dr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G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yg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memuat</a:t>
            </a:r>
            <a:r>
              <a:rPr lang="en-US" sz="3000" b="1" dirty="0" smtClean="0"/>
              <a:t> grs </a:t>
            </a:r>
            <a:r>
              <a:rPr lang="en-US" sz="3000" b="1" i="1" dirty="0" smtClean="0"/>
              <a:t>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dilambangkan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dgn</a:t>
            </a:r>
            <a:r>
              <a:rPr lang="en-US" sz="3000" b="1" dirty="0" smtClean="0"/>
              <a:t> </a:t>
            </a:r>
            <a:r>
              <a:rPr lang="en-US" sz="3000" b="1" i="1" dirty="0" err="1" smtClean="0"/>
              <a:t>G+e</a:t>
            </a:r>
            <a:r>
              <a:rPr lang="en-US" sz="3000" b="1" i="1" dirty="0" smtClean="0"/>
              <a:t>.</a:t>
            </a:r>
            <a:endParaRPr lang="en-US" sz="3000" b="1" i="1" dirty="0"/>
          </a:p>
        </p:txBody>
      </p:sp>
    </p:spTree>
    <p:extLst>
      <p:ext uri="{BB962C8B-B14F-4D97-AF65-F5344CB8AC3E}">
        <p14:creationId xmlns:p14="http://schemas.microsoft.com/office/powerpoint/2010/main" val="175438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Note:</a:t>
            </a:r>
          </a:p>
          <a:p>
            <a:r>
              <a:rPr lang="en-US" sz="3000" b="1" dirty="0" err="1" smtClean="0"/>
              <a:t>Titik</a:t>
            </a:r>
            <a:r>
              <a:rPr lang="en-US" sz="3000" b="1" dirty="0" smtClean="0"/>
              <a:t> v </a:t>
            </a:r>
            <a:r>
              <a:rPr lang="en-US" sz="3000" b="1" dirty="0" err="1" smtClean="0"/>
              <a:t>dr</a:t>
            </a:r>
            <a:r>
              <a:rPr lang="en-US" sz="3000" b="1" dirty="0" smtClean="0"/>
              <a:t> G </a:t>
            </a:r>
            <a:r>
              <a:rPr lang="en-US" sz="3000" b="1" dirty="0" err="1" smtClean="0"/>
              <a:t>disebut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titik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pemotong</a:t>
            </a:r>
            <a:r>
              <a:rPr lang="en-US" sz="3000" b="1" dirty="0" smtClean="0"/>
              <a:t> (</a:t>
            </a:r>
            <a:r>
              <a:rPr lang="en-US" sz="3000" b="1" i="1" dirty="0" smtClean="0"/>
              <a:t>cut point</a:t>
            </a:r>
            <a:r>
              <a:rPr lang="en-US" sz="3000" b="1" dirty="0" smtClean="0"/>
              <a:t>) </a:t>
            </a:r>
            <a:r>
              <a:rPr lang="en-US" sz="3000" b="1" dirty="0" err="1" smtClean="0"/>
              <a:t>dr</a:t>
            </a:r>
            <a:r>
              <a:rPr lang="en-US" sz="3000" b="1" dirty="0" smtClean="0"/>
              <a:t> G, </a:t>
            </a:r>
            <a:r>
              <a:rPr lang="en-US" sz="3000" b="1" dirty="0" err="1" smtClean="0"/>
              <a:t>jk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penghapusan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titik</a:t>
            </a:r>
            <a:r>
              <a:rPr lang="en-US" sz="3000" b="1" dirty="0" smtClean="0"/>
              <a:t> v </a:t>
            </a:r>
            <a:r>
              <a:rPr lang="en-US" sz="3000" b="1" dirty="0" err="1" smtClean="0"/>
              <a:t>beserta</a:t>
            </a:r>
            <a:r>
              <a:rPr lang="en-US" sz="3000" b="1" dirty="0" smtClean="0"/>
              <a:t> grs </a:t>
            </a:r>
            <a:r>
              <a:rPr lang="en-US" sz="3000" b="1" dirty="0" err="1" smtClean="0"/>
              <a:t>yg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incident</a:t>
            </a:r>
            <a:r>
              <a:rPr lang="en-US" sz="3000" b="1" dirty="0" smtClean="0"/>
              <a:t> dg </a:t>
            </a:r>
            <a:r>
              <a:rPr lang="en-US" sz="3000" b="1" dirty="0" err="1" smtClean="0"/>
              <a:t>titik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trsbt</a:t>
            </a:r>
            <a:r>
              <a:rPr lang="en-US" sz="3000" b="1" dirty="0"/>
              <a:t> </a:t>
            </a:r>
            <a:r>
              <a:rPr lang="en-US" sz="3000" b="1" dirty="0" err="1" smtClean="0"/>
              <a:t>mghasilkn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graf</a:t>
            </a:r>
            <a:r>
              <a:rPr lang="en-US" sz="3000" b="1" dirty="0" smtClean="0"/>
              <a:t> G-v </a:t>
            </a:r>
            <a:r>
              <a:rPr lang="en-US" sz="3000" b="1" dirty="0" err="1" smtClean="0"/>
              <a:t>yg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komponennya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lbh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banyak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graf</a:t>
            </a:r>
            <a:r>
              <a:rPr lang="en-US" sz="3000" b="1" dirty="0" smtClean="0"/>
              <a:t> G. </a:t>
            </a:r>
          </a:p>
          <a:p>
            <a:r>
              <a:rPr lang="en-US" sz="3000" b="1" dirty="0" smtClean="0"/>
              <a:t>Grs e </a:t>
            </a:r>
            <a:r>
              <a:rPr lang="en-US" sz="3000" b="1" dirty="0" err="1" smtClean="0"/>
              <a:t>dr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graf</a:t>
            </a:r>
            <a:r>
              <a:rPr lang="en-US" sz="3000" b="1" dirty="0" smtClean="0"/>
              <a:t> G </a:t>
            </a:r>
            <a:r>
              <a:rPr lang="en-US" sz="3000" b="1" dirty="0" err="1" smtClean="0"/>
              <a:t>disbut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jembatan</a:t>
            </a:r>
            <a:r>
              <a:rPr lang="en-US" sz="3000" b="1" dirty="0" smtClean="0"/>
              <a:t> (</a:t>
            </a:r>
            <a:r>
              <a:rPr lang="en-US" sz="3000" b="1" i="1" dirty="0" smtClean="0"/>
              <a:t>bridge</a:t>
            </a:r>
            <a:r>
              <a:rPr lang="en-US" sz="3000" b="1" dirty="0" smtClean="0"/>
              <a:t>) </a:t>
            </a:r>
            <a:r>
              <a:rPr lang="en-US" sz="3000" b="1" dirty="0" err="1" smtClean="0"/>
              <a:t>dr</a:t>
            </a:r>
            <a:r>
              <a:rPr lang="en-US" sz="3000" b="1" dirty="0" smtClean="0"/>
              <a:t> G </a:t>
            </a:r>
            <a:r>
              <a:rPr lang="en-US" sz="3000" b="1" dirty="0" err="1" smtClean="0"/>
              <a:t>jk</a:t>
            </a:r>
            <a:r>
              <a:rPr lang="en-US" sz="3000" b="1" dirty="0" smtClean="0"/>
              <a:t>  </a:t>
            </a:r>
            <a:r>
              <a:rPr lang="en-US" sz="3000" b="1" dirty="0" err="1" smtClean="0"/>
              <a:t>penghapusan</a:t>
            </a:r>
            <a:r>
              <a:rPr lang="en-US" sz="3000" b="1" dirty="0" smtClean="0"/>
              <a:t> grs e </a:t>
            </a:r>
            <a:r>
              <a:rPr lang="en-US" sz="3000" b="1" dirty="0" err="1" smtClean="0"/>
              <a:t>dr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graf</a:t>
            </a:r>
            <a:r>
              <a:rPr lang="en-US" sz="3000" b="1" dirty="0" smtClean="0"/>
              <a:t> G </a:t>
            </a:r>
            <a:r>
              <a:rPr lang="en-US" sz="3000" b="1" dirty="0" err="1" smtClean="0"/>
              <a:t>menghasilkn</a:t>
            </a:r>
            <a:r>
              <a:rPr lang="en-US" sz="3000" b="1" dirty="0" smtClean="0"/>
              <a:t> G-e </a:t>
            </a:r>
            <a:r>
              <a:rPr lang="en-US" sz="3000" b="1" dirty="0" err="1" smtClean="0"/>
              <a:t>yg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komponennya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lbh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bnyk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graf</a:t>
            </a:r>
            <a:r>
              <a:rPr lang="en-US" sz="3000" b="1" dirty="0" smtClean="0"/>
              <a:t> G. 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04906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i="1" dirty="0" smtClean="0"/>
              <a:t>Connectivity</a:t>
            </a:r>
            <a:r>
              <a:rPr lang="en-US" dirty="0" smtClean="0"/>
              <a:t> (</a:t>
            </a:r>
            <a:r>
              <a:rPr lang="en-US" dirty="0" err="1" smtClean="0"/>
              <a:t>Keterhubungan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Graf:</a:t>
            </a:r>
          </a:p>
          <a:p>
            <a:r>
              <a:rPr lang="en-US" dirty="0" err="1" smtClean="0"/>
              <a:t>Jalan</a:t>
            </a:r>
            <a:r>
              <a:rPr lang="en-US" dirty="0" smtClean="0"/>
              <a:t> (Walk) </a:t>
            </a:r>
            <a:r>
              <a:rPr lang="en-US" dirty="0" err="1" smtClean="0"/>
              <a:t>dr</a:t>
            </a:r>
            <a:r>
              <a:rPr lang="en-US" dirty="0" smtClean="0"/>
              <a:t> G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berganti-ganti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grs di </a:t>
            </a:r>
            <a:r>
              <a:rPr lang="en-US" dirty="0" err="1" smtClean="0"/>
              <a:t>graf</a:t>
            </a:r>
            <a:r>
              <a:rPr lang="en-US" dirty="0" smtClean="0"/>
              <a:t> G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grs </a:t>
            </a:r>
            <a:r>
              <a:rPr lang="en-US" dirty="0" err="1" smtClean="0"/>
              <a:t>adalah</a:t>
            </a:r>
            <a:r>
              <a:rPr lang="en-US" dirty="0" smtClean="0"/>
              <a:t> incident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mendahului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mengikutinya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: </a:t>
            </a:r>
            <a:r>
              <a:rPr lang="en-US" dirty="0" err="1" smtClean="0"/>
              <a:t>jk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: </a:t>
            </a:r>
            <a:r>
              <a:rPr lang="en-US" dirty="0" err="1" smtClean="0"/>
              <a:t>jk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340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135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 smtClean="0"/>
              <a:t>Note:</a:t>
            </a:r>
          </a:p>
          <a:p>
            <a:r>
              <a:rPr lang="en-US" sz="3000" b="1" dirty="0" err="1" smtClean="0"/>
              <a:t>Jk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semua</a:t>
            </a:r>
            <a:r>
              <a:rPr lang="en-US" sz="3000" b="1" dirty="0" smtClean="0"/>
              <a:t> grs </a:t>
            </a:r>
            <a:r>
              <a:rPr lang="en-US" sz="3000" b="1" dirty="0" err="1" smtClean="0"/>
              <a:t>pd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suatu</a:t>
            </a:r>
            <a:r>
              <a:rPr lang="en-US" sz="3000" b="1" dirty="0" smtClean="0"/>
              <a:t> walk </a:t>
            </a:r>
            <a:r>
              <a:rPr lang="en-US" sz="3000" b="1" dirty="0" err="1" smtClean="0"/>
              <a:t>berlainan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mk</a:t>
            </a:r>
            <a:r>
              <a:rPr lang="en-US" sz="3000" b="1" dirty="0" smtClean="0"/>
              <a:t> walk </a:t>
            </a:r>
            <a:r>
              <a:rPr lang="en-US" sz="3000" b="1" dirty="0" err="1" smtClean="0"/>
              <a:t>tersebut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disebut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trail</a:t>
            </a:r>
            <a:r>
              <a:rPr lang="en-US" sz="3000" b="1" dirty="0" smtClean="0"/>
              <a:t> (</a:t>
            </a:r>
            <a:r>
              <a:rPr lang="en-US" sz="3000" b="1" dirty="0" err="1" smtClean="0"/>
              <a:t>tapak</a:t>
            </a:r>
            <a:r>
              <a:rPr lang="en-US" sz="3000" b="1" dirty="0" smtClean="0"/>
              <a:t>).</a:t>
            </a:r>
          </a:p>
          <a:p>
            <a:r>
              <a:rPr lang="en-US" sz="3000" b="1" dirty="0" err="1" smtClean="0"/>
              <a:t>Jk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pd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suatu</a:t>
            </a:r>
            <a:r>
              <a:rPr lang="en-US" sz="3000" b="1" dirty="0" smtClean="0"/>
              <a:t> walk </a:t>
            </a:r>
            <a:r>
              <a:rPr lang="en-US" sz="3000" b="1" dirty="0" err="1" smtClean="0"/>
              <a:t>semua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titik</a:t>
            </a:r>
            <a:r>
              <a:rPr lang="en-US" sz="3000" b="1" dirty="0" smtClean="0"/>
              <a:t> (</a:t>
            </a:r>
            <a:r>
              <a:rPr lang="en-US" sz="3000" b="1" dirty="0" err="1" smtClean="0"/>
              <a:t>kcuali</a:t>
            </a:r>
            <a:r>
              <a:rPr lang="en-US" sz="3000" b="1" dirty="0" smtClean="0"/>
              <a:t> walk </a:t>
            </a:r>
            <a:r>
              <a:rPr lang="en-US" sz="3000" b="1" dirty="0" err="1" smtClean="0"/>
              <a:t>tertutup</a:t>
            </a:r>
            <a:r>
              <a:rPr lang="en-US" sz="3000" b="1" dirty="0" smtClean="0"/>
              <a:t>) </a:t>
            </a:r>
            <a:r>
              <a:rPr lang="en-US" sz="3000" b="1" dirty="0" err="1" smtClean="0"/>
              <a:t>berlainan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mk</a:t>
            </a:r>
            <a:r>
              <a:rPr lang="en-US" sz="3000" b="1" dirty="0" smtClean="0"/>
              <a:t> walk </a:t>
            </a:r>
            <a:r>
              <a:rPr lang="en-US" sz="3000" b="1" dirty="0" err="1" smtClean="0"/>
              <a:t>tsbt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disebut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path </a:t>
            </a:r>
            <a:r>
              <a:rPr lang="en-US" sz="3000" b="1" dirty="0" smtClean="0"/>
              <a:t>(</a:t>
            </a:r>
            <a:r>
              <a:rPr lang="en-US" sz="3000" b="1" dirty="0" err="1" smtClean="0"/>
              <a:t>alur</a:t>
            </a:r>
            <a:r>
              <a:rPr lang="en-US" sz="3000" b="1" dirty="0" smtClean="0"/>
              <a:t>).</a:t>
            </a:r>
          </a:p>
          <a:p>
            <a:r>
              <a:rPr lang="en-US" sz="3000" b="1" dirty="0" err="1" smtClean="0"/>
              <a:t>Jd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setiap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path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pasti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trail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tapi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setiap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trail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belum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tentu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path</a:t>
            </a:r>
          </a:p>
          <a:p>
            <a:r>
              <a:rPr lang="en-US" sz="3000" b="1" i="1" dirty="0" err="1" smtClean="0"/>
              <a:t>Panjang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alur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adalah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banyaknya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garis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dalam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suatu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alur</a:t>
            </a:r>
            <a:endParaRPr lang="en-US" sz="3000" b="1" i="1" dirty="0" smtClean="0"/>
          </a:p>
          <a:p>
            <a:r>
              <a:rPr lang="en-US" sz="3000" b="1" i="1" dirty="0" err="1" smtClean="0"/>
              <a:t>Sirkuit</a:t>
            </a:r>
            <a:r>
              <a:rPr lang="en-US" sz="3000" b="1" i="1" dirty="0" smtClean="0"/>
              <a:t> (circuit) </a:t>
            </a:r>
            <a:r>
              <a:rPr lang="en-US" sz="3000" b="1" i="1" dirty="0" err="1" smtClean="0"/>
              <a:t>adalah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suatu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jalan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tertutup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yg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titiknya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tidak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muncul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lbh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dr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satu</a:t>
            </a:r>
            <a:r>
              <a:rPr lang="en-US" sz="3000" b="1" i="1" dirty="0" smtClean="0"/>
              <a:t> kali (</a:t>
            </a:r>
            <a:r>
              <a:rPr lang="en-US" sz="3000" b="1" i="1" dirty="0" err="1"/>
              <a:t>k</a:t>
            </a:r>
            <a:r>
              <a:rPr lang="en-US" sz="3000" b="1" i="1" dirty="0" err="1" smtClean="0"/>
              <a:t>ecuali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titik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awal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dan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titik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akhir</a:t>
            </a:r>
            <a:r>
              <a:rPr lang="en-US" sz="3000" b="1" i="1" dirty="0" smtClean="0"/>
              <a:t>).  </a:t>
            </a:r>
            <a:r>
              <a:rPr lang="en-US" sz="3000" b="1" i="1" dirty="0" err="1" smtClean="0"/>
              <a:t>Sirkuit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jg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disebut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sikel</a:t>
            </a:r>
            <a:r>
              <a:rPr lang="en-US" sz="3000" b="1" i="1" dirty="0" smtClean="0"/>
              <a:t> (cycle) </a:t>
            </a:r>
            <a:r>
              <a:rPr lang="en-US" sz="3000" b="1" i="1" dirty="0" err="1" smtClean="0"/>
              <a:t>atau</a:t>
            </a:r>
            <a:r>
              <a:rPr lang="en-US" sz="3000" b="1" i="1" dirty="0" smtClean="0"/>
              <a:t> path </a:t>
            </a:r>
            <a:r>
              <a:rPr lang="en-US" sz="3000" b="1" i="1" dirty="0" err="1" smtClean="0"/>
              <a:t>melingkar</a:t>
            </a:r>
            <a:r>
              <a:rPr lang="en-US" sz="3000" b="1" i="1" dirty="0" smtClean="0"/>
              <a:t> (circular path).</a:t>
            </a:r>
            <a:endParaRPr lang="en-US" sz="3000" b="1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i="1" dirty="0" smtClean="0"/>
              <a:t>Connectivity</a:t>
            </a:r>
            <a:r>
              <a:rPr lang="en-US" dirty="0" smtClean="0"/>
              <a:t> (</a:t>
            </a:r>
            <a:r>
              <a:rPr lang="en-US" dirty="0" err="1" smtClean="0"/>
              <a:t>Keterhubungan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3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Isomorfik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525963"/>
          </a:xfrm>
        </p:spPr>
        <p:txBody>
          <a:bodyPr/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G1 </a:t>
            </a:r>
            <a:r>
              <a:rPr lang="en-US" dirty="0" err="1" smtClean="0"/>
              <a:t>dan</a:t>
            </a:r>
            <a:r>
              <a:rPr lang="en-US" dirty="0" smtClean="0"/>
              <a:t> G2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isomorfik</a:t>
            </a:r>
            <a:r>
              <a:rPr lang="en-US" dirty="0" smtClean="0"/>
              <a:t>                  ,  </a:t>
            </a:r>
          </a:p>
          <a:p>
            <a:pPr marL="393700" indent="0">
              <a:buNone/>
            </a:pPr>
            <a:r>
              <a:rPr lang="en-US" dirty="0" err="1"/>
              <a:t>j</a:t>
            </a:r>
            <a:r>
              <a:rPr lang="en-US" dirty="0" err="1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korespondensi</a:t>
            </a:r>
            <a:r>
              <a:rPr lang="en-US" dirty="0" smtClean="0"/>
              <a:t> 1-1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titik-titik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grs-grs di G1 </a:t>
            </a:r>
            <a:r>
              <a:rPr lang="en-US" dirty="0" err="1" smtClean="0"/>
              <a:t>dan</a:t>
            </a:r>
            <a:r>
              <a:rPr lang="en-US" dirty="0" smtClean="0"/>
              <a:t> G2  s. s. </a:t>
            </a:r>
            <a:r>
              <a:rPr lang="en-US" i="1" dirty="0" err="1" smtClean="0"/>
              <a:t>adjancency</a:t>
            </a:r>
            <a:r>
              <a:rPr lang="en-US" i="1" dirty="0" smtClean="0"/>
              <a:t> </a:t>
            </a:r>
            <a:r>
              <a:rPr lang="en-US" dirty="0" err="1" smtClean="0"/>
              <a:t>dipertahankan</a:t>
            </a:r>
            <a:r>
              <a:rPr lang="en-US" dirty="0" smtClean="0"/>
              <a:t>.</a:t>
            </a:r>
          </a:p>
          <a:p>
            <a:pPr marL="341313" indent="-341313"/>
            <a:r>
              <a:rPr lang="en-US" dirty="0" err="1" smtClean="0"/>
              <a:t>Jk</a:t>
            </a:r>
            <a:r>
              <a:rPr lang="en-US" dirty="0" smtClean="0"/>
              <a:t>                , </a:t>
            </a:r>
            <a:r>
              <a:rPr lang="en-US" dirty="0" err="1" smtClean="0"/>
              <a:t>mk</a:t>
            </a:r>
            <a:r>
              <a:rPr lang="en-US" dirty="0" smtClean="0"/>
              <a:t>                           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i.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976312" y="1584358"/>
            <a:ext cx="7890169" cy="2700304"/>
            <a:chOff x="976312" y="1584358"/>
            <a:chExt cx="7890169" cy="2700304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2340430"/>
                </p:ext>
              </p:extLst>
            </p:nvPr>
          </p:nvGraphicFramePr>
          <p:xfrm>
            <a:off x="976312" y="3733800"/>
            <a:ext cx="1309688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3" name="Equation" r:id="rId3" imgW="507960" imgH="215640" progId="Equation.3">
                    <p:embed/>
                  </p:oleObj>
                </mc:Choice>
                <mc:Fallback>
                  <p:oleObj name="Equation" r:id="rId3" imgW="507960" imgH="2156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6312" y="3733800"/>
                          <a:ext cx="1309688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" name="Group 9"/>
            <p:cNvGrpSpPr/>
            <p:nvPr/>
          </p:nvGrpSpPr>
          <p:grpSpPr>
            <a:xfrm>
              <a:off x="3124200" y="1584358"/>
              <a:ext cx="5742281" cy="2700304"/>
              <a:chOff x="3124200" y="1584358"/>
              <a:chExt cx="5742281" cy="2700304"/>
            </a:xfrm>
          </p:grpSpPr>
          <p:graphicFrame>
            <p:nvGraphicFramePr>
              <p:cNvPr id="7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29304663"/>
                  </p:ext>
                </p:extLst>
              </p:nvPr>
            </p:nvGraphicFramePr>
            <p:xfrm>
              <a:off x="7162800" y="1584358"/>
              <a:ext cx="1703681" cy="52063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4" name="Equation" r:id="rId5" imgW="660240" imgH="215640" progId="Equation.3">
                      <p:embed/>
                    </p:oleObj>
                  </mc:Choice>
                  <mc:Fallback>
                    <p:oleObj name="Equation" r:id="rId5" imgW="660240" imgH="215640" progId="Equation.3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162800" y="1584358"/>
                            <a:ext cx="1703681" cy="52063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09699691"/>
                  </p:ext>
                </p:extLst>
              </p:nvPr>
            </p:nvGraphicFramePr>
            <p:xfrm>
              <a:off x="3124200" y="3733800"/>
              <a:ext cx="2784475" cy="5508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5" name="Equation" r:id="rId7" imgW="1079280" imgH="228600" progId="Equation.3">
                      <p:embed/>
                    </p:oleObj>
                  </mc:Choice>
                  <mc:Fallback>
                    <p:oleObj name="Equation" r:id="rId7" imgW="1079280" imgH="228600" progId="Equation.3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24200" y="3733800"/>
                            <a:ext cx="2784475" cy="5508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219621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Graf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Graf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702154"/>
              </p:ext>
            </p:extLst>
          </p:nvPr>
        </p:nvGraphicFramePr>
        <p:xfrm>
          <a:off x="520700" y="1600201"/>
          <a:ext cx="8383593" cy="580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3" imgW="5485703" imgH="3819731" progId="Word.Document.8">
                  <p:embed/>
                </p:oleObj>
              </mc:Choice>
              <mc:Fallback>
                <p:oleObj name="Document" r:id="rId3" imgW="5485703" imgH="3819731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1600201"/>
                        <a:ext cx="8383593" cy="580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162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5582</TotalTime>
  <Words>638</Words>
  <Application>Microsoft Office PowerPoint</Application>
  <PresentationFormat>On-screen Show (4:3)</PresentationFormat>
  <Paragraphs>59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Document</vt:lpstr>
      <vt:lpstr>Equation</vt:lpstr>
      <vt:lpstr>Teori Graf Dosen: Riski Nur I. D., M.Si.</vt:lpstr>
      <vt:lpstr>Subgraf(Graf Bagian)</vt:lpstr>
      <vt:lpstr>Subgraf</vt:lpstr>
      <vt:lpstr>Subgraf</vt:lpstr>
      <vt:lpstr>PowerPoint Presentation</vt:lpstr>
      <vt:lpstr>Connectivity (Keterhubungan)</vt:lpstr>
      <vt:lpstr>Connectivity (Keterhubungan)</vt:lpstr>
      <vt:lpstr>Isomorfik</vt:lpstr>
      <vt:lpstr>Graf Terhubung dan Graf Tdk Terhubung</vt:lpstr>
      <vt:lpstr>Graf Euler (Eulerian Graph)</vt:lpstr>
      <vt:lpstr>PowerPoint Presentation</vt:lpstr>
      <vt:lpstr>Graf Hamilton</vt:lpstr>
      <vt:lpstr>POHON (TREE)</vt:lpstr>
      <vt:lpstr>Tree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Graf Dosen: Riski Nur I. D., M.Si.</dc:title>
  <dc:creator>Lenovo</dc:creator>
  <cp:lastModifiedBy>Lenovo</cp:lastModifiedBy>
  <cp:revision>33</cp:revision>
  <dcterms:created xsi:type="dcterms:W3CDTF">2015-09-25T09:06:43Z</dcterms:created>
  <dcterms:modified xsi:type="dcterms:W3CDTF">2015-10-04T02:24:38Z</dcterms:modified>
</cp:coreProperties>
</file>