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6FA1F3-0BD6-493D-B404-DC2F51C0737F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D0B49B-6672-43BB-8239-F53CC947C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FA1F3-0BD6-493D-B404-DC2F51C0737F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0B49B-6672-43BB-8239-F53CC947C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56FA1F3-0BD6-493D-B404-DC2F51C0737F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D0B49B-6672-43BB-8239-F53CC947C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FA1F3-0BD6-493D-B404-DC2F51C0737F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0B49B-6672-43BB-8239-F53CC947C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6FA1F3-0BD6-493D-B404-DC2F51C0737F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0D0B49B-6672-43BB-8239-F53CC947C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FA1F3-0BD6-493D-B404-DC2F51C0737F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0B49B-6672-43BB-8239-F53CC947C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FA1F3-0BD6-493D-B404-DC2F51C0737F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0B49B-6672-43BB-8239-F53CC947C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FA1F3-0BD6-493D-B404-DC2F51C0737F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0B49B-6672-43BB-8239-F53CC947C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6FA1F3-0BD6-493D-B404-DC2F51C0737F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0B49B-6672-43BB-8239-F53CC947C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FA1F3-0BD6-493D-B404-DC2F51C0737F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0B49B-6672-43BB-8239-F53CC947C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6FA1F3-0BD6-493D-B404-DC2F51C0737F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D0B49B-6672-43BB-8239-F53CC947C2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56FA1F3-0BD6-493D-B404-DC2F51C0737F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D0B49B-6672-43BB-8239-F53CC947C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ILMU EKONOMI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DIMAS PRATIDINA PURIASTUTI HADIANI, S.PT., MM.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pPr algn="ctr"/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/>
          <a:lstStyle/>
          <a:p>
            <a:pPr algn="ctr">
              <a:buNone/>
            </a:pPr>
            <a:endParaRPr lang="en-US" sz="4800" dirty="0" smtClean="0">
              <a:effectLst>
                <a:outerShdw blurRad="38100" dist="38100" dir="2700000" algn="tl">
                  <a:srgbClr val="C0C0C0"/>
                </a:outerShdw>
              </a:effectLst>
              <a:latin typeface="Bodoni MT Black" pitchFamily="18" charset="0"/>
            </a:endParaRPr>
          </a:p>
          <a:p>
            <a:pPr algn="ctr">
              <a:buNone/>
            </a:pP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MENDAPATKAN LABA SEMAKSIMAL MUNGKIN DENGAN BIAYA SEMINIMAL MUNGKIN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pPr algn="ctr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/>
          <a:lstStyle/>
          <a:p>
            <a:pPr algn="ctr">
              <a:buNone/>
            </a:pPr>
            <a:endParaRPr lang="en-US" sz="5400" b="1" dirty="0" smtClean="0">
              <a:latin typeface="Rockwell Extra Bold" pitchFamily="18" charset="0"/>
            </a:endParaRPr>
          </a:p>
          <a:p>
            <a:pPr algn="ctr">
              <a:buNone/>
            </a:pPr>
            <a:r>
              <a:rPr lang="en-US" sz="5400" b="1" dirty="0" err="1" smtClean="0">
                <a:latin typeface="Rockwell Extra Bold" pitchFamily="18" charset="0"/>
              </a:rPr>
              <a:t>Untuk</a:t>
            </a:r>
            <a:r>
              <a:rPr lang="en-US" sz="5400" b="1" dirty="0" smtClean="0">
                <a:latin typeface="Rockwell Extra Bold" pitchFamily="18" charset="0"/>
              </a:rPr>
              <a:t> </a:t>
            </a:r>
            <a:r>
              <a:rPr lang="en-US" sz="5400" b="1" dirty="0" err="1" smtClean="0">
                <a:latin typeface="Rockwell Extra Bold" pitchFamily="18" charset="0"/>
              </a:rPr>
              <a:t>mengelola</a:t>
            </a:r>
            <a:r>
              <a:rPr lang="en-US" sz="5400" b="1" dirty="0" smtClean="0">
                <a:latin typeface="Rockwell Extra Bold" pitchFamily="18" charset="0"/>
              </a:rPr>
              <a:t> </a:t>
            </a:r>
            <a:r>
              <a:rPr lang="en-US" sz="5400" b="1" dirty="0" err="1" smtClean="0">
                <a:latin typeface="Rockwell Extra Bold" pitchFamily="18" charset="0"/>
              </a:rPr>
              <a:t>peternakan</a:t>
            </a:r>
            <a:r>
              <a:rPr lang="en-US" sz="5400" b="1" dirty="0" smtClean="0">
                <a:latin typeface="Rockwell Extra Bold" pitchFamily="18" charset="0"/>
              </a:rPr>
              <a:t> </a:t>
            </a:r>
            <a:r>
              <a:rPr lang="en-US" sz="5400" b="1" dirty="0" err="1" smtClean="0">
                <a:latin typeface="Rockwell Extra Bold" pitchFamily="18" charset="0"/>
              </a:rPr>
              <a:t>secara</a:t>
            </a:r>
            <a:r>
              <a:rPr lang="en-US" sz="5400" b="1" dirty="0" smtClean="0">
                <a:latin typeface="Rockwell Extra Bold" pitchFamily="18" charset="0"/>
              </a:rPr>
              <a:t> </a:t>
            </a:r>
            <a:r>
              <a:rPr lang="en-US" sz="5400" b="1" dirty="0" err="1" smtClean="0">
                <a:latin typeface="Rockwell Extra Bold" pitchFamily="18" charset="0"/>
              </a:rPr>
              <a:t>efektif</a:t>
            </a:r>
            <a:r>
              <a:rPr lang="en-US" sz="5400" b="1" dirty="0" smtClean="0">
                <a:latin typeface="Rockwell Extra Bold" pitchFamily="18" charset="0"/>
              </a:rPr>
              <a:t> </a:t>
            </a:r>
            <a:r>
              <a:rPr lang="en-US" sz="5400" b="1" dirty="0" err="1" smtClean="0">
                <a:latin typeface="Rockwell Extra Bold" pitchFamily="18" charset="0"/>
              </a:rPr>
              <a:t>dan</a:t>
            </a:r>
            <a:r>
              <a:rPr lang="en-US" sz="5400" b="1" dirty="0" smtClean="0">
                <a:latin typeface="Rockwell Extra Bold" pitchFamily="18" charset="0"/>
              </a:rPr>
              <a:t> </a:t>
            </a:r>
            <a:r>
              <a:rPr lang="en-US" sz="5400" b="1" dirty="0" err="1" smtClean="0">
                <a:latin typeface="Rockwell Extra Bold" pitchFamily="18" charset="0"/>
              </a:rPr>
              <a:t>efisien</a:t>
            </a:r>
            <a:endParaRPr lang="en-US" sz="5400" b="1" dirty="0" smtClean="0">
              <a:latin typeface="Rockwell Extra Bold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SAP PENGANTAR ILMU 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Pendahuluan</a:t>
            </a:r>
            <a:r>
              <a:rPr lang="en-US" dirty="0" smtClean="0"/>
              <a:t> : a)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, </a:t>
            </a:r>
            <a:r>
              <a:rPr lang="en-US" dirty="0" err="1" smtClean="0"/>
              <a:t>penyampaian</a:t>
            </a:r>
            <a:r>
              <a:rPr lang="en-US" dirty="0" smtClean="0"/>
              <a:t> SAP,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. b)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 c)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: a)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. </a:t>
            </a:r>
            <a:r>
              <a:rPr lang="en-US" dirty="0"/>
              <a:t>b</a:t>
            </a:r>
            <a:r>
              <a:rPr lang="en-US" dirty="0" smtClean="0"/>
              <a:t>) </a:t>
            </a: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. c)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. d) </a:t>
            </a: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.   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: a)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. b) </a:t>
            </a: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. c)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. d) </a:t>
            </a: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: a) </a:t>
            </a:r>
            <a:r>
              <a:rPr lang="id-ID" dirty="0" smtClean="0"/>
              <a:t>Pengertian </a:t>
            </a:r>
            <a:r>
              <a:rPr lang="id-ID" dirty="0"/>
              <a:t>Elastisitas </a:t>
            </a:r>
            <a:r>
              <a:rPr lang="id-ID" dirty="0" smtClean="0"/>
              <a:t>Pemintaan</a:t>
            </a:r>
            <a:r>
              <a:rPr lang="en-US" dirty="0" smtClean="0"/>
              <a:t>, b) </a:t>
            </a:r>
            <a:r>
              <a:rPr lang="id-ID" dirty="0" smtClean="0"/>
              <a:t>Jenis-jenis </a:t>
            </a:r>
            <a:r>
              <a:rPr lang="id-ID" dirty="0"/>
              <a:t>Elastisitas </a:t>
            </a:r>
            <a:r>
              <a:rPr lang="id-ID" dirty="0" smtClean="0"/>
              <a:t>Pemintaan</a:t>
            </a:r>
            <a:r>
              <a:rPr lang="en-US" dirty="0" smtClean="0"/>
              <a:t>, c) </a:t>
            </a:r>
            <a:r>
              <a:rPr lang="id-ID" dirty="0" smtClean="0"/>
              <a:t>Rumus </a:t>
            </a:r>
            <a:r>
              <a:rPr lang="id-ID" dirty="0"/>
              <a:t>Elastisitas </a:t>
            </a:r>
            <a:r>
              <a:rPr lang="id-ID" dirty="0" smtClean="0"/>
              <a:t>Pemintaan</a:t>
            </a:r>
            <a:r>
              <a:rPr lang="en-US" dirty="0" smtClean="0"/>
              <a:t>, d) </a:t>
            </a:r>
            <a:r>
              <a:rPr lang="id-ID" dirty="0" smtClean="0"/>
              <a:t>Kurva </a:t>
            </a:r>
            <a:r>
              <a:rPr lang="id-ID" dirty="0"/>
              <a:t>Elastisitas </a:t>
            </a:r>
            <a:r>
              <a:rPr lang="id-ID" dirty="0" smtClean="0"/>
              <a:t>Pemintaan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5. </a:t>
            </a:r>
            <a:r>
              <a:rPr lang="id-ID" dirty="0"/>
              <a:t>Elastisitas </a:t>
            </a:r>
            <a:r>
              <a:rPr lang="id-ID" dirty="0" smtClean="0"/>
              <a:t>Penawaran</a:t>
            </a:r>
            <a:r>
              <a:rPr lang="en-US" dirty="0" smtClean="0"/>
              <a:t> : a) </a:t>
            </a:r>
            <a:r>
              <a:rPr lang="id-ID" dirty="0" smtClean="0"/>
              <a:t>Pengertian </a:t>
            </a:r>
            <a:r>
              <a:rPr lang="id-ID" dirty="0"/>
              <a:t>Elastisitas </a:t>
            </a:r>
            <a:r>
              <a:rPr lang="id-ID" dirty="0" smtClean="0"/>
              <a:t>Pemintaan</a:t>
            </a:r>
            <a:r>
              <a:rPr lang="en-US" dirty="0" smtClean="0"/>
              <a:t>. b) </a:t>
            </a:r>
            <a:r>
              <a:rPr lang="id-ID" dirty="0" smtClean="0"/>
              <a:t>Jenis-jenis </a:t>
            </a:r>
            <a:r>
              <a:rPr lang="id-ID" dirty="0"/>
              <a:t>Elastisitas </a:t>
            </a:r>
            <a:r>
              <a:rPr lang="id-ID" dirty="0" smtClean="0"/>
              <a:t>Pemintaan</a:t>
            </a:r>
            <a:r>
              <a:rPr lang="en-US" dirty="0" smtClean="0"/>
              <a:t>. c) </a:t>
            </a:r>
            <a:r>
              <a:rPr lang="id-ID" dirty="0" smtClean="0"/>
              <a:t>Rumus </a:t>
            </a:r>
            <a:r>
              <a:rPr lang="id-ID" dirty="0"/>
              <a:t>Elastisitas </a:t>
            </a:r>
            <a:r>
              <a:rPr lang="id-ID" dirty="0" smtClean="0"/>
              <a:t>Pemintaan</a:t>
            </a:r>
            <a:r>
              <a:rPr lang="en-US" dirty="0" smtClean="0"/>
              <a:t>. d) </a:t>
            </a:r>
            <a:r>
              <a:rPr lang="id-ID" dirty="0" smtClean="0"/>
              <a:t>Kurva </a:t>
            </a:r>
            <a:r>
              <a:rPr lang="id-ID" dirty="0"/>
              <a:t>Elastisitas Pemintaan </a:t>
            </a:r>
            <a:endParaRPr lang="en-US" dirty="0"/>
          </a:p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</a:t>
            </a:r>
            <a:r>
              <a:rPr lang="id-ID" dirty="0"/>
              <a:t>Faktor-Faktor </a:t>
            </a:r>
            <a:r>
              <a:rPr lang="id-ID" dirty="0" smtClean="0"/>
              <a:t>Produksi</a:t>
            </a:r>
            <a:r>
              <a:rPr lang="en-US" dirty="0" smtClean="0"/>
              <a:t> : a)</a:t>
            </a:r>
            <a:r>
              <a:rPr lang="id-ID" dirty="0" smtClean="0"/>
              <a:t>Pengertian </a:t>
            </a:r>
            <a:r>
              <a:rPr lang="id-ID" dirty="0"/>
              <a:t>faktor-faktor </a:t>
            </a:r>
            <a:r>
              <a:rPr lang="id-ID" dirty="0" smtClean="0"/>
              <a:t>produksi</a:t>
            </a:r>
            <a:r>
              <a:rPr lang="en-US" dirty="0" smtClean="0"/>
              <a:t>, b)</a:t>
            </a:r>
            <a:r>
              <a:rPr lang="id-ID" dirty="0" smtClean="0"/>
              <a:t>Macam-macam </a:t>
            </a:r>
            <a:r>
              <a:rPr lang="id-ID" dirty="0"/>
              <a:t>faktor </a:t>
            </a:r>
            <a:r>
              <a:rPr lang="id-ID" dirty="0" smtClean="0"/>
              <a:t>produksi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7. Review </a:t>
            </a:r>
          </a:p>
          <a:p>
            <a:pPr>
              <a:buNone/>
            </a:pPr>
            <a:r>
              <a:rPr lang="en-US" dirty="0" smtClean="0"/>
              <a:t>8.UTS</a:t>
            </a:r>
          </a:p>
          <a:p>
            <a:pPr>
              <a:buNone/>
            </a:pPr>
            <a:r>
              <a:rPr lang="en-US" dirty="0" smtClean="0"/>
              <a:t>9. </a:t>
            </a:r>
            <a:r>
              <a:rPr lang="id-ID" dirty="0"/>
              <a:t>Struktur Pasar Persaingan </a:t>
            </a:r>
            <a:r>
              <a:rPr lang="id-ID" dirty="0" smtClean="0"/>
              <a:t>Sempurna</a:t>
            </a:r>
            <a:r>
              <a:rPr lang="en-US" dirty="0" smtClean="0"/>
              <a:t> : a)</a:t>
            </a:r>
            <a:r>
              <a:rPr lang="id-ID" dirty="0" smtClean="0"/>
              <a:t> Pengertian</a:t>
            </a:r>
            <a:r>
              <a:rPr lang="en-US" dirty="0" smtClean="0"/>
              <a:t>, </a:t>
            </a:r>
            <a:r>
              <a:rPr lang="id-ID" dirty="0" smtClean="0"/>
              <a:t>b)</a:t>
            </a:r>
            <a:r>
              <a:rPr lang="en-US" dirty="0" smtClean="0"/>
              <a:t> </a:t>
            </a:r>
            <a:r>
              <a:rPr lang="id-ID" dirty="0" smtClean="0"/>
              <a:t>Ciri-ciri </a:t>
            </a:r>
            <a:r>
              <a:rPr lang="en-US" dirty="0" smtClean="0"/>
              <a:t>, </a:t>
            </a:r>
            <a:r>
              <a:rPr lang="id-ID" dirty="0" smtClean="0"/>
              <a:t>c</a:t>
            </a:r>
            <a:r>
              <a:rPr lang="id-ID" dirty="0"/>
              <a:t>)  Kelebihan dan </a:t>
            </a:r>
            <a:r>
              <a:rPr lang="id-ID" dirty="0" smtClean="0"/>
              <a:t>kekurangan</a:t>
            </a:r>
            <a:r>
              <a:rPr lang="en-US" dirty="0" smtClean="0"/>
              <a:t>, </a:t>
            </a:r>
            <a:r>
              <a:rPr lang="id-ID" dirty="0" smtClean="0"/>
              <a:t>d</a:t>
            </a:r>
            <a:r>
              <a:rPr lang="id-ID" dirty="0"/>
              <a:t>)  Contoh </a:t>
            </a:r>
            <a:r>
              <a:rPr lang="id-ID" dirty="0" smtClean="0"/>
              <a:t>produk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10. </a:t>
            </a:r>
            <a:r>
              <a:rPr lang="id-ID" dirty="0" smtClean="0"/>
              <a:t>Struktur Pasar Monopoli</a:t>
            </a:r>
            <a:r>
              <a:rPr lang="en-US" dirty="0" smtClean="0"/>
              <a:t> : a) </a:t>
            </a:r>
            <a:r>
              <a:rPr lang="id-ID" dirty="0" smtClean="0"/>
              <a:t>Pengertian</a:t>
            </a:r>
            <a:r>
              <a:rPr lang="en-US" dirty="0" smtClean="0"/>
              <a:t>, </a:t>
            </a:r>
            <a:r>
              <a:rPr lang="id-ID" dirty="0" smtClean="0"/>
              <a:t>b) Ciri-ciri</a:t>
            </a:r>
            <a:r>
              <a:rPr lang="en-US" dirty="0" smtClean="0"/>
              <a:t>,</a:t>
            </a:r>
            <a:r>
              <a:rPr lang="id-ID" dirty="0" smtClean="0"/>
              <a:t>c)  Kelebihan dan kekurangan</a:t>
            </a:r>
            <a:r>
              <a:rPr lang="en-US" dirty="0" smtClean="0"/>
              <a:t>, </a:t>
            </a:r>
            <a:r>
              <a:rPr lang="id-ID" dirty="0" smtClean="0"/>
              <a:t>d) Contoh produk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11. </a:t>
            </a:r>
            <a:r>
              <a:rPr lang="id-ID" dirty="0"/>
              <a:t>Struktur </a:t>
            </a:r>
            <a:r>
              <a:rPr lang="id-ID" dirty="0" smtClean="0"/>
              <a:t>Pasar</a:t>
            </a:r>
            <a:r>
              <a:rPr lang="en-US" dirty="0" smtClean="0"/>
              <a:t> </a:t>
            </a:r>
            <a:r>
              <a:rPr lang="id-ID" dirty="0" smtClean="0"/>
              <a:t>Monopolistik</a:t>
            </a:r>
            <a:r>
              <a:rPr lang="en-US" dirty="0" smtClean="0"/>
              <a:t> : a) </a:t>
            </a:r>
            <a:r>
              <a:rPr lang="id-ID" dirty="0" smtClean="0"/>
              <a:t>Pengertian</a:t>
            </a:r>
            <a:r>
              <a:rPr lang="en-US" dirty="0" smtClean="0"/>
              <a:t>, </a:t>
            </a:r>
            <a:r>
              <a:rPr lang="id-ID" dirty="0" smtClean="0"/>
              <a:t>b</a:t>
            </a:r>
            <a:r>
              <a:rPr lang="id-ID" dirty="0"/>
              <a:t>) </a:t>
            </a:r>
            <a:r>
              <a:rPr lang="id-ID" dirty="0" smtClean="0"/>
              <a:t>Ciri-ciri</a:t>
            </a:r>
            <a:r>
              <a:rPr lang="en-US" dirty="0" smtClean="0"/>
              <a:t>, </a:t>
            </a:r>
            <a:r>
              <a:rPr lang="id-ID" dirty="0" smtClean="0"/>
              <a:t>c</a:t>
            </a:r>
            <a:r>
              <a:rPr lang="id-ID" dirty="0"/>
              <a:t>)  Kelebihan dan </a:t>
            </a:r>
            <a:r>
              <a:rPr lang="id-ID" dirty="0" smtClean="0"/>
              <a:t>kekurangan</a:t>
            </a:r>
            <a:r>
              <a:rPr lang="en-US" dirty="0" smtClean="0"/>
              <a:t>, </a:t>
            </a:r>
            <a:r>
              <a:rPr lang="id-ID" dirty="0" smtClean="0"/>
              <a:t>d</a:t>
            </a:r>
            <a:r>
              <a:rPr lang="id-ID" dirty="0"/>
              <a:t>) Contoh </a:t>
            </a:r>
            <a:r>
              <a:rPr lang="id-ID" dirty="0" smtClean="0"/>
              <a:t>produk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12. </a:t>
            </a:r>
            <a:r>
              <a:rPr lang="id-ID" dirty="0"/>
              <a:t>Struktur Pasar </a:t>
            </a:r>
            <a:r>
              <a:rPr lang="id-ID" dirty="0" smtClean="0"/>
              <a:t>Oligopoli</a:t>
            </a:r>
            <a:r>
              <a:rPr lang="en-US" dirty="0" smtClean="0"/>
              <a:t> : a)</a:t>
            </a:r>
            <a:r>
              <a:rPr lang="id-ID" dirty="0" smtClean="0"/>
              <a:t>Pengertian</a:t>
            </a:r>
            <a:r>
              <a:rPr lang="en-US" dirty="0" smtClean="0"/>
              <a:t>, b) </a:t>
            </a:r>
            <a:r>
              <a:rPr lang="id-ID" dirty="0" smtClean="0"/>
              <a:t>Ciri-ciri</a:t>
            </a:r>
            <a:r>
              <a:rPr lang="en-US" dirty="0" smtClean="0"/>
              <a:t>, c)</a:t>
            </a:r>
            <a:r>
              <a:rPr lang="id-ID" dirty="0" smtClean="0"/>
              <a:t>Kelebihan </a:t>
            </a:r>
            <a:r>
              <a:rPr lang="id-ID" dirty="0"/>
              <a:t>dan </a:t>
            </a:r>
            <a:r>
              <a:rPr lang="id-ID" dirty="0" smtClean="0"/>
              <a:t>kekurangan</a:t>
            </a:r>
            <a:r>
              <a:rPr lang="en-US" dirty="0" smtClean="0"/>
              <a:t>, d) </a:t>
            </a:r>
            <a:r>
              <a:rPr lang="id-ID" dirty="0" smtClean="0"/>
              <a:t>Contoh produk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13. </a:t>
            </a:r>
            <a:r>
              <a:rPr lang="id-ID" dirty="0"/>
              <a:t>Upah Tenaga Kerja </a:t>
            </a:r>
            <a:r>
              <a:rPr lang="en-US" dirty="0" smtClean="0"/>
              <a:t>: a) </a:t>
            </a:r>
            <a:r>
              <a:rPr lang="id-ID" dirty="0" smtClean="0"/>
              <a:t>Pengertian </a:t>
            </a:r>
            <a:r>
              <a:rPr lang="id-ID" dirty="0"/>
              <a:t>Upah dan </a:t>
            </a:r>
            <a:r>
              <a:rPr lang="id-ID" dirty="0" smtClean="0"/>
              <a:t>gaji</a:t>
            </a:r>
            <a:r>
              <a:rPr lang="en-US" dirty="0" smtClean="0"/>
              <a:t>, </a:t>
            </a:r>
            <a:r>
              <a:rPr lang="id-ID" dirty="0" smtClean="0"/>
              <a:t>b</a:t>
            </a:r>
            <a:r>
              <a:rPr lang="id-ID" dirty="0"/>
              <a:t>) Tujuan pemberian </a:t>
            </a:r>
            <a:r>
              <a:rPr lang="id-ID" dirty="0" smtClean="0"/>
              <a:t>upah</a:t>
            </a:r>
            <a:r>
              <a:rPr lang="en-US" dirty="0" smtClean="0"/>
              <a:t>, </a:t>
            </a:r>
            <a:r>
              <a:rPr lang="id-ID" dirty="0" smtClean="0"/>
              <a:t>c</a:t>
            </a:r>
            <a:r>
              <a:rPr lang="id-ID" dirty="0"/>
              <a:t>) Faktor-faktor yang mempengaruhi </a:t>
            </a:r>
            <a:r>
              <a:rPr lang="id-ID" dirty="0" smtClean="0"/>
              <a:t>upah</a:t>
            </a:r>
            <a:r>
              <a:rPr lang="en-US" dirty="0" smtClean="0"/>
              <a:t>, </a:t>
            </a:r>
            <a:r>
              <a:rPr lang="id-ID" dirty="0" smtClean="0"/>
              <a:t>d</a:t>
            </a:r>
            <a:r>
              <a:rPr lang="id-ID" dirty="0"/>
              <a:t>) Penentuan upah di berbagai pasar tenaga </a:t>
            </a:r>
            <a:r>
              <a:rPr lang="id-ID" dirty="0" smtClean="0"/>
              <a:t>kerja</a:t>
            </a:r>
            <a:r>
              <a:rPr lang="en-US" dirty="0" smtClean="0"/>
              <a:t>, </a:t>
            </a:r>
            <a:r>
              <a:rPr lang="id-ID" dirty="0" smtClean="0"/>
              <a:t>e</a:t>
            </a:r>
            <a:r>
              <a:rPr lang="id-ID" dirty="0"/>
              <a:t>) Faktor-faktor penentu perbedaan </a:t>
            </a:r>
            <a:r>
              <a:rPr lang="id-ID" dirty="0" smtClean="0"/>
              <a:t>upah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71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14. </a:t>
            </a:r>
            <a:r>
              <a:rPr lang="id-ID" dirty="0"/>
              <a:t>Sewa dan </a:t>
            </a:r>
            <a:r>
              <a:rPr lang="id-ID" dirty="0" smtClean="0"/>
              <a:t>Bunga</a:t>
            </a:r>
            <a:r>
              <a:rPr lang="en-US" dirty="0" smtClean="0"/>
              <a:t> : a) </a:t>
            </a:r>
            <a:r>
              <a:rPr lang="id-ID" dirty="0" smtClean="0"/>
              <a:t>Pengertian </a:t>
            </a:r>
            <a:r>
              <a:rPr lang="id-ID" dirty="0"/>
              <a:t>sewa dan </a:t>
            </a:r>
            <a:r>
              <a:rPr lang="id-ID" dirty="0" smtClean="0"/>
              <a:t>bunga</a:t>
            </a:r>
            <a:r>
              <a:rPr lang="en-US" dirty="0" smtClean="0"/>
              <a:t>, b) </a:t>
            </a:r>
            <a:r>
              <a:rPr lang="id-ID" dirty="0" smtClean="0"/>
              <a:t>Jenis-jenis </a:t>
            </a:r>
            <a:r>
              <a:rPr lang="id-ID" dirty="0"/>
              <a:t>sewa dan </a:t>
            </a:r>
            <a:r>
              <a:rPr lang="id-ID" dirty="0" smtClean="0"/>
              <a:t>bunga</a:t>
            </a:r>
            <a:r>
              <a:rPr lang="en-US" dirty="0" smtClean="0"/>
              <a:t>, c) </a:t>
            </a:r>
            <a:r>
              <a:rPr lang="id-ID" dirty="0" smtClean="0"/>
              <a:t>Resiko </a:t>
            </a:r>
            <a:r>
              <a:rPr lang="id-ID" dirty="0"/>
              <a:t>dalam perjanjian sewa </a:t>
            </a:r>
            <a:r>
              <a:rPr lang="id-ID" dirty="0" smtClean="0"/>
              <a:t>menyewa</a:t>
            </a:r>
            <a:r>
              <a:rPr lang="en-US" dirty="0" smtClean="0"/>
              <a:t>, d)</a:t>
            </a:r>
            <a:r>
              <a:rPr lang="id-ID" dirty="0" smtClean="0"/>
              <a:t>Manfaat Sewa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15. Review</a:t>
            </a:r>
          </a:p>
          <a:p>
            <a:pPr>
              <a:buNone/>
            </a:pPr>
            <a:r>
              <a:rPr lang="en-US" dirty="0" smtClean="0"/>
              <a:t>16. UAS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/>
          </a:bodyPr>
          <a:lstStyle/>
          <a:p>
            <a:pPr algn="ctr"/>
            <a:r>
              <a:rPr lang="en-US" cap="none" dirty="0" err="1" smtClean="0"/>
              <a:t>Aturan</a:t>
            </a:r>
            <a:r>
              <a:rPr lang="en-US" cap="none" dirty="0" smtClean="0"/>
              <a:t> </a:t>
            </a:r>
            <a:r>
              <a:rPr lang="en-US" cap="none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Mahasiwa</a:t>
            </a:r>
            <a:r>
              <a:rPr lang="en-US" dirty="0" smtClean="0"/>
              <a:t> &amp;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perbolehkan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kaos</a:t>
            </a:r>
            <a:r>
              <a:rPr lang="en-US" dirty="0" smtClean="0"/>
              <a:t> oblong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bersandal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.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perkenankan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diperkenankan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tandatangan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kehadirannya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75 %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perkenankan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UAS.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, UTS </a:t>
            </a:r>
            <a:r>
              <a:rPr lang="en-US" dirty="0" err="1" smtClean="0"/>
              <a:t>dan</a:t>
            </a:r>
            <a:r>
              <a:rPr lang="en-US" dirty="0" smtClean="0"/>
              <a:t> UAS.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Prosentase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: </a:t>
            </a:r>
            <a:r>
              <a:rPr lang="en-US" dirty="0" err="1" smtClean="0"/>
              <a:t>Kehadiran</a:t>
            </a:r>
            <a:r>
              <a:rPr lang="en-US" dirty="0" smtClean="0"/>
              <a:t> 10%, </a:t>
            </a:r>
            <a:r>
              <a:rPr lang="en-US" dirty="0" err="1" smtClean="0"/>
              <a:t>Tugas</a:t>
            </a:r>
            <a:r>
              <a:rPr lang="en-US" dirty="0" smtClean="0"/>
              <a:t> 20%, UTS 30% </a:t>
            </a:r>
            <a:r>
              <a:rPr lang="en-US" dirty="0" err="1" smtClean="0"/>
              <a:t>dan</a:t>
            </a:r>
            <a:r>
              <a:rPr lang="en-US" dirty="0" smtClean="0"/>
              <a:t> UAS 40%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UTS </a:t>
            </a:r>
            <a:r>
              <a:rPr lang="en-US" dirty="0" err="1" smtClean="0"/>
              <a:t>dan</a:t>
            </a:r>
            <a:r>
              <a:rPr lang="en-US" dirty="0" smtClean="0"/>
              <a:t> UAS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perbaiki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perbaiki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sepakati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pPr algn="ctr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.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oikos</a:t>
            </a:r>
            <a:r>
              <a:rPr lang="en-US" dirty="0" smtClean="0"/>
              <a:t> (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namos</a:t>
            </a:r>
            <a:r>
              <a:rPr lang="en-US" dirty="0" smtClean="0"/>
              <a:t> (</a:t>
            </a:r>
            <a:r>
              <a:rPr lang="en-US" dirty="0" err="1" smtClean="0"/>
              <a:t>aturan</a:t>
            </a:r>
            <a:r>
              <a:rPr lang="en-US" dirty="0" smtClean="0"/>
              <a:t>).</a:t>
            </a:r>
          </a:p>
          <a:p>
            <a:pPr algn="just">
              <a:buNone/>
            </a:pP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distribusi</a:t>
            </a:r>
            <a:r>
              <a:rPr lang="en-US" dirty="0" smtClean="0"/>
              <a:t>, </a:t>
            </a:r>
            <a:r>
              <a:rPr lang="en-US" dirty="0" err="1" smtClean="0"/>
              <a:t>pertukaran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kebutuhannya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(opportunity cost).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213</TotalTime>
  <Words>574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PENGANTAR ILMU EKONOMI</vt:lpstr>
      <vt:lpstr>SAP PENGANTAR ILMU EKONOMI</vt:lpstr>
      <vt:lpstr>Slide 3</vt:lpstr>
      <vt:lpstr>Slide 4</vt:lpstr>
      <vt:lpstr>Slide 5</vt:lpstr>
      <vt:lpstr>Slide 6</vt:lpstr>
      <vt:lpstr>Aturan Perkuliahan</vt:lpstr>
      <vt:lpstr>  Sistem evaluasi mahasiswa</vt:lpstr>
      <vt:lpstr>Pengertian ilmu ekonomi</vt:lpstr>
      <vt:lpstr>Prinsip ilmu ekonomi</vt:lpstr>
      <vt:lpstr>Tujuan mempelajari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ILMU EKONOMI</dc:title>
  <dc:creator>puri</dc:creator>
  <cp:lastModifiedBy>puri</cp:lastModifiedBy>
  <cp:revision>35</cp:revision>
  <dcterms:created xsi:type="dcterms:W3CDTF">2015-09-04T02:08:12Z</dcterms:created>
  <dcterms:modified xsi:type="dcterms:W3CDTF">2015-09-17T02:53:34Z</dcterms:modified>
</cp:coreProperties>
</file>