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90B9AFC-E1C0-460A-82D0-E9DD747AA925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EE8EA8C-3AC6-4157-9CA0-0A8BEB8750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0B9AFC-E1C0-460A-82D0-E9DD747AA925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8EA8C-3AC6-4157-9CA0-0A8BEB875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0B9AFC-E1C0-460A-82D0-E9DD747AA925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8EA8C-3AC6-4157-9CA0-0A8BEB875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0B9AFC-E1C0-460A-82D0-E9DD747AA925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8EA8C-3AC6-4157-9CA0-0A8BEB875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90B9AFC-E1C0-460A-82D0-E9DD747AA925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EE8EA8C-3AC6-4157-9CA0-0A8BEB8750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0B9AFC-E1C0-460A-82D0-E9DD747AA925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EE8EA8C-3AC6-4157-9CA0-0A8BEB8750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0B9AFC-E1C0-460A-82D0-E9DD747AA925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EE8EA8C-3AC6-4157-9CA0-0A8BEB875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0B9AFC-E1C0-460A-82D0-E9DD747AA925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8EA8C-3AC6-4157-9CA0-0A8BEB8750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0B9AFC-E1C0-460A-82D0-E9DD747AA925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8EA8C-3AC6-4157-9CA0-0A8BEB875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90B9AFC-E1C0-460A-82D0-E9DD747AA925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EE8EA8C-3AC6-4157-9CA0-0A8BEB8750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90B9AFC-E1C0-460A-82D0-E9DD747AA925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EE8EA8C-3AC6-4157-9CA0-0A8BEB8750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90B9AFC-E1C0-460A-82D0-E9DD747AA925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EE8EA8C-3AC6-4157-9CA0-0A8BEB8750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http://www.merricks.com/gif/tech_bloat_fig_3.g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http://www.merricks.com/gif/tech_bloat_fig_1.gi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MANAJEMEN TERNAK PERAH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DIMAS PRATIDINA PURIASTUTI HADIANI, S.PT., MM.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Biarkan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</a:t>
            </a:r>
            <a:r>
              <a:rPr lang="en-US" dirty="0" err="1" smtClean="0"/>
              <a:t>menjilati</a:t>
            </a:r>
            <a:r>
              <a:rPr lang="en-US" dirty="0" smtClean="0"/>
              <a:t> </a:t>
            </a:r>
            <a:r>
              <a:rPr lang="en-US" dirty="0" err="1" smtClean="0"/>
              <a:t>anaknya</a:t>
            </a:r>
            <a:r>
              <a:rPr lang="en-US" dirty="0" smtClean="0"/>
              <a:t>. </a:t>
            </a:r>
            <a:r>
              <a:rPr lang="en-US" dirty="0" err="1" smtClean="0"/>
              <a:t>Jilatan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sirkulasi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menjilati</a:t>
            </a:r>
            <a:r>
              <a:rPr lang="en-US" dirty="0" smtClean="0"/>
              <a:t> </a:t>
            </a:r>
            <a:r>
              <a:rPr lang="en-US" dirty="0" err="1" smtClean="0"/>
              <a:t>anaknya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keringkan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kain</a:t>
            </a:r>
            <a:r>
              <a:rPr lang="en-US" dirty="0" smtClean="0"/>
              <a:t> lap </a:t>
            </a:r>
            <a:r>
              <a:rPr lang="en-US" dirty="0" err="1" smtClean="0"/>
              <a:t>handuk</a:t>
            </a:r>
            <a:r>
              <a:rPr lang="en-US" dirty="0" smtClean="0"/>
              <a:t> yang </a:t>
            </a:r>
            <a:r>
              <a:rPr lang="en-US" dirty="0" err="1" smtClean="0"/>
              <a:t>bersih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kering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III. </a:t>
            </a:r>
            <a:r>
              <a:rPr lang="en-US" dirty="0" err="1" smtClean="0">
                <a:latin typeface="Arial Black" pitchFamily="34" charset="0"/>
              </a:rPr>
              <a:t>Memotong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dan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Desinfeksi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Tali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Pusat</a:t>
            </a:r>
            <a:endParaRPr lang="en-US" dirty="0" smtClean="0">
              <a:latin typeface="Arial Black" pitchFamily="34" charset="0"/>
            </a:endParaRPr>
          </a:p>
          <a:p>
            <a:pPr algn="just">
              <a:buNone/>
            </a:pPr>
            <a:r>
              <a:rPr lang="en-US" dirty="0" err="1" smtClean="0"/>
              <a:t>Pedet</a:t>
            </a:r>
            <a:r>
              <a:rPr lang="en-US" dirty="0" smtClean="0"/>
              <a:t> yang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normal </a:t>
            </a:r>
            <a:r>
              <a:rPr lang="en-US" dirty="0" err="1" smtClean="0"/>
              <a:t>maka</a:t>
            </a:r>
            <a:r>
              <a:rPr lang="en-US" dirty="0" smtClean="0"/>
              <a:t> 30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stlah</a:t>
            </a:r>
            <a:r>
              <a:rPr lang="en-US" dirty="0" smtClean="0"/>
              <a:t> </a:t>
            </a:r>
            <a:r>
              <a:rPr lang="en-US" dirty="0" err="1" smtClean="0"/>
              <a:t>kelahirannya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.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berdiri,tali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dipotong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r>
              <a:rPr lang="id-ID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Sisakan</a:t>
            </a:r>
            <a:r>
              <a:rPr lang="en-US" dirty="0" smtClean="0"/>
              <a:t> </a:t>
            </a:r>
            <a:r>
              <a:rPr lang="en-US" dirty="0" err="1" smtClean="0"/>
              <a:t>tali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3cm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pangkal</a:t>
            </a:r>
            <a:r>
              <a:rPr lang="en-US" dirty="0" smtClean="0"/>
              <a:t> </a:t>
            </a:r>
            <a:r>
              <a:rPr lang="en-US" dirty="0" err="1" smtClean="0"/>
              <a:t>tali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bekas</a:t>
            </a:r>
            <a:r>
              <a:rPr lang="en-US" dirty="0" smtClean="0"/>
              <a:t> </a:t>
            </a:r>
            <a:r>
              <a:rPr lang="en-US" dirty="0" err="1" smtClean="0"/>
              <a:t>potongan</a:t>
            </a:r>
            <a:r>
              <a:rPr lang="en-US" dirty="0" smtClean="0"/>
              <a:t> </a:t>
            </a:r>
            <a:r>
              <a:rPr lang="en-US" dirty="0" err="1" smtClean="0"/>
              <a:t>tali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disuci</a:t>
            </a:r>
            <a:r>
              <a:rPr lang="en-US" dirty="0" smtClean="0"/>
              <a:t> </a:t>
            </a:r>
            <a:r>
              <a:rPr lang="en-US" dirty="0" err="1" smtClean="0"/>
              <a:t>hamakan</a:t>
            </a:r>
            <a:r>
              <a:rPr lang="en-US" dirty="0" smtClean="0"/>
              <a:t>                (</a:t>
            </a:r>
            <a:r>
              <a:rPr lang="en-US" dirty="0" err="1" smtClean="0"/>
              <a:t>desinfeksi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dicelupkan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larutan</a:t>
            </a:r>
            <a:r>
              <a:rPr lang="en-US" dirty="0" smtClean="0"/>
              <a:t> </a:t>
            </a:r>
            <a:r>
              <a:rPr lang="en-US" dirty="0" err="1" smtClean="0"/>
              <a:t>yodium</a:t>
            </a:r>
            <a:r>
              <a:rPr lang="en-US" dirty="0" smtClean="0"/>
              <a:t> tincture 10 %.</a:t>
            </a:r>
          </a:p>
          <a:p>
            <a:pPr>
              <a:buNone/>
            </a:pPr>
            <a:endParaRPr lang="en-US" dirty="0" smtClean="0">
              <a:latin typeface="Arial Black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dilahirkan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:</a:t>
            </a:r>
          </a:p>
          <a:p>
            <a:pPr>
              <a:buFontTx/>
              <a:buChar char="-"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: </a:t>
            </a:r>
            <a:r>
              <a:rPr lang="en-US" dirty="0" err="1" smtClean="0"/>
              <a:t>mengguna</a:t>
            </a:r>
            <a:r>
              <a:rPr lang="en-US" dirty="0" smtClean="0"/>
              <a:t>-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timbangan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: </a:t>
            </a:r>
            <a:r>
              <a:rPr lang="en-US" dirty="0" err="1" smtClean="0"/>
              <a:t>menggunakan</a:t>
            </a:r>
            <a:r>
              <a:rPr lang="en-US" dirty="0" smtClean="0"/>
              <a:t> pita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lingkar</a:t>
            </a:r>
            <a:r>
              <a:rPr lang="en-US" dirty="0" smtClean="0"/>
              <a:t> dada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:</a:t>
            </a:r>
          </a:p>
          <a:p>
            <a:pPr marL="609600" indent="-609600">
              <a:buFontTx/>
              <a:buChar char="-"/>
            </a:pP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lahirnya</a:t>
            </a:r>
            <a:r>
              <a:rPr lang="en-US" dirty="0" smtClean="0"/>
              <a:t> 30 – 50 kg</a:t>
            </a:r>
          </a:p>
          <a:p>
            <a:pPr marL="609600" indent="-609600">
              <a:buFontTx/>
              <a:buChar char="-"/>
            </a:pPr>
            <a:r>
              <a:rPr lang="en-US" dirty="0" err="1" smtClean="0"/>
              <a:t>Bulu</a:t>
            </a:r>
            <a:r>
              <a:rPr lang="en-US" dirty="0" smtClean="0"/>
              <a:t> </a:t>
            </a:r>
            <a:r>
              <a:rPr lang="en-US" dirty="0" err="1" smtClean="0"/>
              <a:t>mengkilat</a:t>
            </a:r>
            <a:endParaRPr lang="en-US" dirty="0" smtClean="0"/>
          </a:p>
          <a:p>
            <a:pPr marL="609600" indent="-609600">
              <a:buFontTx/>
              <a:buChar char="-"/>
            </a:pPr>
            <a:r>
              <a:rPr lang="en-US" dirty="0" smtClean="0"/>
              <a:t>Mata </a:t>
            </a:r>
            <a:r>
              <a:rPr lang="en-US" dirty="0" err="1" smtClean="0"/>
              <a:t>bersinar</a:t>
            </a:r>
            <a:endParaRPr lang="en-US" dirty="0" smtClean="0"/>
          </a:p>
          <a:p>
            <a:pPr marL="609600" indent="-609600">
              <a:buFontTx/>
              <a:buChar char="-"/>
            </a:pPr>
            <a:r>
              <a:rPr lang="en-US" dirty="0" err="1" smtClean="0"/>
              <a:t>Lincah</a:t>
            </a:r>
            <a:r>
              <a:rPr lang="en-US" dirty="0" smtClean="0"/>
              <a:t> ( </a:t>
            </a:r>
            <a:r>
              <a:rPr lang="en-US" dirty="0" err="1" smtClean="0"/>
              <a:t>aktif</a:t>
            </a:r>
            <a:r>
              <a:rPr lang="en-US" dirty="0" smtClean="0"/>
              <a:t>)</a:t>
            </a:r>
          </a:p>
          <a:p>
            <a:pPr marL="609600" indent="-609600">
              <a:buFontTx/>
              <a:buChar char="-"/>
            </a:pP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5. </a:t>
            </a:r>
            <a:r>
              <a:rPr lang="en-US" dirty="0" err="1" smtClean="0">
                <a:latin typeface="Arial Black" pitchFamily="34" charset="0"/>
              </a:rPr>
              <a:t>Memberikan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Kolostrum</a:t>
            </a:r>
            <a:endParaRPr lang="en-US" dirty="0" smtClean="0">
              <a:latin typeface="Arial Black" pitchFamily="34" charset="0"/>
            </a:endParaRPr>
          </a:p>
          <a:p>
            <a:pPr marL="609600" indent="-609600" algn="just">
              <a:buNone/>
            </a:pPr>
            <a:r>
              <a:rPr lang="en-US" dirty="0" err="1" smtClean="0"/>
              <a:t>Kolostrum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susu</a:t>
            </a:r>
            <a:r>
              <a:rPr lang="en-US" dirty="0" smtClean="0"/>
              <a:t> yang </a:t>
            </a:r>
            <a:r>
              <a:rPr lang="en-US" dirty="0" err="1" smtClean="0"/>
              <a:t>pertama</a:t>
            </a:r>
            <a:r>
              <a:rPr lang="en-US" dirty="0" smtClean="0"/>
              <a:t> kali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lima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tujuh</a:t>
            </a:r>
            <a:r>
              <a:rPr lang="en-US" dirty="0" smtClean="0"/>
              <a:t>.</a:t>
            </a:r>
          </a:p>
          <a:p>
            <a:pPr marL="609600" indent="-609600" algn="just">
              <a:buNone/>
            </a:pPr>
            <a:endParaRPr lang="en-US" dirty="0" smtClean="0">
              <a:solidFill>
                <a:srgbClr val="000099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Kolustrum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antibodi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kekebalan</a:t>
            </a:r>
            <a:r>
              <a:rPr lang="en-US" dirty="0" smtClean="0"/>
              <a:t>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anti </a:t>
            </a:r>
            <a:r>
              <a:rPr lang="en-US" dirty="0" err="1" smtClean="0"/>
              <a:t>infeksi</a:t>
            </a:r>
            <a:endParaRPr lang="en-US" dirty="0" smtClean="0"/>
          </a:p>
          <a:p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kolostrum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susu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endParaRPr lang="en-US" dirty="0" smtClean="0"/>
          </a:p>
          <a:p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diserap</a:t>
            </a:r>
            <a:r>
              <a:rPr lang="en-US" dirty="0" smtClean="0"/>
              <a:t> </a:t>
            </a:r>
            <a:r>
              <a:rPr lang="en-US" dirty="0" err="1" smtClean="0"/>
              <a:t>dinding</a:t>
            </a:r>
            <a:r>
              <a:rPr lang="en-US" dirty="0" smtClean="0"/>
              <a:t> </a:t>
            </a:r>
            <a:r>
              <a:rPr lang="en-US" dirty="0" err="1" smtClean="0"/>
              <a:t>usus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Setengah</a:t>
            </a:r>
            <a:r>
              <a:rPr lang="en-US" dirty="0" smtClean="0"/>
              <a:t> jam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dilahirkan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kolostrum</a:t>
            </a:r>
            <a:r>
              <a:rPr lang="en-US" dirty="0" smtClean="0"/>
              <a:t>,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terlambat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terlambat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terserang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diare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mencret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kekebalan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kolostrum</a:t>
            </a:r>
            <a:r>
              <a:rPr lang="en-US" dirty="0" smtClean="0"/>
              <a:t> </a:t>
            </a:r>
            <a:r>
              <a:rPr lang="en-US" dirty="0" err="1" smtClean="0"/>
              <a:t>sedini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agar </a:t>
            </a:r>
            <a:r>
              <a:rPr lang="en-US" dirty="0" err="1" smtClean="0"/>
              <a:t>kolostrum</a:t>
            </a:r>
            <a:r>
              <a:rPr lang="en-US" dirty="0" smtClean="0"/>
              <a:t> </a:t>
            </a:r>
            <a:r>
              <a:rPr lang="en-US" dirty="0" err="1" smtClean="0"/>
              <a:t>cpt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abomasum</a:t>
            </a:r>
            <a:r>
              <a:rPr lang="en-US" dirty="0" smtClean="0"/>
              <a:t>, </a:t>
            </a:r>
            <a:r>
              <a:rPr lang="en-US" dirty="0" err="1" smtClean="0"/>
              <a:t>intestinum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antibodi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kolostrum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diserap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Setelah</a:t>
            </a:r>
            <a:r>
              <a:rPr lang="en-US" dirty="0" smtClean="0"/>
              <a:t> 24 - 36 jam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</a:t>
            </a:r>
            <a:r>
              <a:rPr lang="en-US" dirty="0" err="1" smtClean="0"/>
              <a:t>menelan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,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usus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lain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usus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menyerap</a:t>
            </a:r>
            <a:r>
              <a:rPr lang="en-US" dirty="0" smtClean="0"/>
              <a:t> </a:t>
            </a:r>
            <a:r>
              <a:rPr lang="en-US" dirty="0" err="1" smtClean="0"/>
              <a:t>antibodi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Pedet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kekebalan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, </a:t>
            </a:r>
            <a:r>
              <a:rPr lang="en-US" dirty="0" err="1" smtClean="0"/>
              <a:t>kekebalan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peroleh</a:t>
            </a:r>
            <a:r>
              <a:rPr lang="en-US" dirty="0" smtClean="0"/>
              <a:t> </a:t>
            </a:r>
            <a:r>
              <a:rPr lang="en-US" dirty="0" err="1" smtClean="0"/>
              <a:t>kalo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</a:t>
            </a:r>
            <a:r>
              <a:rPr lang="en-US" dirty="0" err="1" smtClean="0"/>
              <a:t>mengkonsumsi</a:t>
            </a:r>
            <a:r>
              <a:rPr lang="en-US" dirty="0" smtClean="0"/>
              <a:t> </a:t>
            </a:r>
            <a:r>
              <a:rPr lang="en-US" dirty="0" err="1" smtClean="0"/>
              <a:t>kolostrum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kolostrum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antibodi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Kolostrum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gizinya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susu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kolostrum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protein (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laktoglobulin</a:t>
            </a:r>
            <a:r>
              <a:rPr lang="en-US" dirty="0" smtClean="0"/>
              <a:t>), </a:t>
            </a:r>
            <a:r>
              <a:rPr lang="en-US" dirty="0" err="1" smtClean="0"/>
              <a:t>lemak</a:t>
            </a:r>
            <a:r>
              <a:rPr lang="en-US" dirty="0" smtClean="0"/>
              <a:t>, vitamin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susu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.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laktosa</a:t>
            </a:r>
            <a:r>
              <a:rPr lang="en-US" dirty="0" smtClean="0"/>
              <a:t> </a:t>
            </a:r>
            <a:r>
              <a:rPr lang="en-US" dirty="0" err="1" smtClean="0"/>
              <a:t>kolostrum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susu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laktosa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</a:t>
            </a:r>
            <a:r>
              <a:rPr lang="en-US" dirty="0" err="1" smtClean="0"/>
              <a:t>menderita</a:t>
            </a:r>
            <a:r>
              <a:rPr lang="en-US" dirty="0" smtClean="0"/>
              <a:t> </a:t>
            </a:r>
            <a:r>
              <a:rPr lang="en-US" dirty="0" err="1" smtClean="0"/>
              <a:t>diare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Pedet</a:t>
            </a:r>
            <a:r>
              <a:rPr lang="en-US" dirty="0" smtClean="0"/>
              <a:t>/Calf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sapi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berumur</a:t>
            </a:r>
            <a:r>
              <a:rPr lang="en-US" dirty="0" smtClean="0"/>
              <a:t> 1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: 1.Pedet yang </a:t>
            </a:r>
            <a:r>
              <a:rPr lang="en-US" dirty="0" err="1" smtClean="0"/>
              <a:t>dipelihara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sapi-sapi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(</a:t>
            </a:r>
            <a:r>
              <a:rPr lang="en-US" b="1" i="1" dirty="0" err="1" smtClean="0"/>
              <a:t>replecement</a:t>
            </a:r>
            <a:r>
              <a:rPr lang="en-US" b="1" i="1" dirty="0" smtClean="0"/>
              <a:t> stock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</a:t>
            </a:r>
            <a:r>
              <a:rPr lang="en-US" dirty="0" err="1" smtClean="0"/>
              <a:t>sapi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, 2.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25 %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serius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</a:t>
            </a:r>
            <a:r>
              <a:rPr lang="en-US" dirty="0" err="1" smtClean="0"/>
              <a:t>rentan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381000"/>
            <a:ext cx="7315200" cy="2971800"/>
          </a:xfrm>
        </p:spPr>
      </p:pic>
      <p:pic>
        <p:nvPicPr>
          <p:cNvPr id="3481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429000"/>
            <a:ext cx="7145867" cy="3064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  <a:latin typeface="Arial Black" pitchFamily="34" charset="0"/>
              </a:rPr>
              <a:t>Aturan</a:t>
            </a:r>
            <a:r>
              <a:rPr lang="en-US" sz="36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Black" pitchFamily="34" charset="0"/>
              </a:rPr>
              <a:t>Pemberian</a:t>
            </a:r>
            <a:r>
              <a:rPr lang="en-US" sz="36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Black" pitchFamily="34" charset="0"/>
              </a:rPr>
              <a:t>Kolostrum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kolostrum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10 %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lahirnya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Sebanyak</a:t>
            </a:r>
            <a:r>
              <a:rPr lang="en-US" dirty="0" smtClean="0"/>
              <a:t> 50 % </a:t>
            </a:r>
            <a:r>
              <a:rPr lang="en-US" dirty="0" err="1" smtClean="0"/>
              <a:t>jatah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sehari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dikonsumsi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4 – 6 jam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endParaRPr lang="en-US" dirty="0" smtClean="0"/>
          </a:p>
          <a:p>
            <a:r>
              <a:rPr lang="en-US" dirty="0" err="1" smtClean="0"/>
              <a:t>Kolostrum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3 kali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sehari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</a:t>
            </a:r>
            <a:r>
              <a:rPr lang="en-US" dirty="0" err="1" smtClean="0"/>
              <a:t>berumur</a:t>
            </a:r>
            <a:r>
              <a:rPr lang="en-US" dirty="0" smtClean="0"/>
              <a:t> 5 – 7 </a:t>
            </a:r>
            <a:r>
              <a:rPr lang="en-US" dirty="0" err="1" smtClean="0"/>
              <a:t>hari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C0099"/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rgbClr val="CC0099"/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Cara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</a:rPr>
              <a:t>Pemberian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</a:rPr>
              <a:t>Kolustrum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membiarkan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</a:t>
            </a:r>
            <a:r>
              <a:rPr lang="en-US" dirty="0" err="1" smtClean="0"/>
              <a:t>menyusu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induknya</a:t>
            </a:r>
            <a:r>
              <a:rPr lang="en-US" dirty="0" smtClean="0"/>
              <a:t>,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susu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susu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isapan</a:t>
            </a:r>
            <a:r>
              <a:rPr lang="en-US" dirty="0" smtClean="0"/>
              <a:t> / </a:t>
            </a:r>
            <a:r>
              <a:rPr lang="en-US" dirty="0" err="1" smtClean="0"/>
              <a:t>kenyotan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menyusu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susu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Kelemahan</a:t>
            </a:r>
            <a:r>
              <a:rPr lang="en-US" dirty="0" smtClean="0"/>
              <a:t>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kolostrum</a:t>
            </a:r>
            <a:r>
              <a:rPr lang="en-US" dirty="0" smtClean="0"/>
              <a:t> yang </a:t>
            </a:r>
            <a:r>
              <a:rPr lang="en-US" dirty="0" err="1" smtClean="0"/>
              <a:t>dikonsumsi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endParaRPr lang="en-US" dirty="0" smtClean="0"/>
          </a:p>
          <a:p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Ember </a:t>
            </a:r>
            <a:r>
              <a:rPr lang="en-US" dirty="0" err="1" smtClean="0"/>
              <a:t>atau</a:t>
            </a:r>
            <a:r>
              <a:rPr lang="en-US" dirty="0" smtClean="0"/>
              <a:t> Dot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dijaga</a:t>
            </a:r>
            <a:r>
              <a:rPr lang="en-US" dirty="0" smtClean="0"/>
              <a:t> </a:t>
            </a:r>
            <a:r>
              <a:rPr lang="en-US" dirty="0" err="1" smtClean="0"/>
              <a:t>kebersihan</a:t>
            </a:r>
            <a:r>
              <a:rPr lang="en-US" dirty="0" smtClean="0"/>
              <a:t> ember </a:t>
            </a:r>
            <a:r>
              <a:rPr lang="en-US" dirty="0" err="1" smtClean="0"/>
              <a:t>dan</a:t>
            </a:r>
            <a:r>
              <a:rPr lang="en-US" dirty="0" smtClean="0"/>
              <a:t> dot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minumnya</a:t>
            </a:r>
            <a:r>
              <a:rPr lang="en-US" dirty="0" smtClean="0"/>
              <a:t> </a:t>
            </a:r>
            <a:r>
              <a:rPr lang="en-US" dirty="0" err="1" smtClean="0"/>
              <a:t>kotor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usus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penyerapan</a:t>
            </a:r>
            <a:r>
              <a:rPr lang="en-US" dirty="0" smtClean="0"/>
              <a:t> </a:t>
            </a:r>
            <a:r>
              <a:rPr lang="en-US" dirty="0" err="1" smtClean="0"/>
              <a:t>antibodi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susu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C0099"/>
                </a:solidFill>
                <a:latin typeface="Arial Black" pitchFamily="34" charset="0"/>
              </a:rPr>
              <a:t/>
            </a:r>
            <a:br>
              <a:rPr lang="en-US" sz="3600" dirty="0" smtClean="0">
                <a:solidFill>
                  <a:srgbClr val="CC0099"/>
                </a:solidFill>
                <a:latin typeface="Arial Black" pitchFamily="34" charset="0"/>
              </a:rPr>
            </a:br>
            <a:r>
              <a:rPr lang="en-US" sz="3600" dirty="0" smtClean="0">
                <a:solidFill>
                  <a:srgbClr val="CC0099"/>
                </a:solidFill>
                <a:latin typeface="Arial Black" pitchFamily="34" charset="0"/>
              </a:rPr>
              <a:t/>
            </a:r>
            <a:br>
              <a:rPr lang="en-US" sz="3600" dirty="0" smtClean="0">
                <a:solidFill>
                  <a:srgbClr val="CC0099"/>
                </a:solidFill>
                <a:latin typeface="Arial Black" pitchFamily="34" charset="0"/>
              </a:rPr>
            </a:br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Cara </a:t>
            </a:r>
            <a:r>
              <a:rPr lang="en-US" sz="3600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melatih</a:t>
            </a:r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pedet</a:t>
            </a:r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minum</a:t>
            </a:r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b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</a:br>
            <a:r>
              <a:rPr lang="en-US" sz="3600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dengan</a:t>
            </a:r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ember :</a:t>
            </a:r>
            <a:endParaRPr lang="en-US" sz="36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Cuci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bersih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jari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tangan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kita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Basahi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celupkan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jari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tangan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kita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ke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ember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yg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berisi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susu</a:t>
            </a: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Biarkan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menjilati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jari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tangan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kita</a:t>
            </a: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Jari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tangan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dijilati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turunkan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ke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ember yang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berisi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susu</a:t>
            </a: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Tekan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perlahan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kepala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ke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ember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sampai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mulut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masuk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ke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ember yang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berisi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susu</a:t>
            </a: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buFontTx/>
              <a:buChar char="-"/>
            </a:pPr>
            <a:endParaRPr lang="en-US" dirty="0" smtClean="0">
              <a:solidFill>
                <a:srgbClr val="000099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Biarkan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jari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kita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tetap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dijilati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sampai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susu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ember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ikut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terhisap</a:t>
            </a: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Lepaskan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jari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kita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perlahan-lahan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mulut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Lakukan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cara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ini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berulang-ulang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sampai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terbiasa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minum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ember</a:t>
            </a:r>
          </a:p>
          <a:p>
            <a:pPr>
              <a:buNone/>
            </a:pPr>
            <a:endParaRPr lang="en-US" dirty="0" smtClean="0">
              <a:solidFill>
                <a:srgbClr val="000099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524000"/>
            <a:ext cx="3505200" cy="4343400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524000"/>
            <a:ext cx="44100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Komposisi</a:t>
            </a:r>
            <a:r>
              <a:rPr lang="en-US" sz="44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n-US" sz="4400" b="1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dari</a:t>
            </a:r>
            <a:r>
              <a:rPr lang="en-US" sz="44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n-US" sz="4400" b="1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Kolostrum</a:t>
            </a:r>
            <a:endParaRPr lang="en-US" sz="4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1.Kolostrum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mengandung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vitamin A 10 -100 kali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zat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besi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(Fe) 12 – 15 kali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lebih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banyak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susu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normal,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hal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ini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penting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karena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waktu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lahir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mengalami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kekurangan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vitamin A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mineral Fe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2.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Kolostrum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mengandung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Vit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D 3 kali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lebih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banyak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susu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norma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3.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Kolostrum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mengandung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protein 4 – 7 kali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lebih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banyak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daripada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susu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normal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terutama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protein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bentuk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laktoglobulin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merupakan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zat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antibodi</a:t>
            </a: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4.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Kolostrum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bersifat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laxantia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membantu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pengeluaran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kotoran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hitam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lengket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tertimbun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usus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halus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disebut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Muconium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(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tahi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gagak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kolustrum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susu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13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Unsur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Pokok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Kolostrum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Susu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T="45721" marB="45721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Fat (%)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3,5</a:t>
                      </a:r>
                    </a:p>
                  </a:txBody>
                  <a:tcPr marT="45721" marB="45721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Protein (%)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18,8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3,25</a:t>
                      </a:r>
                    </a:p>
                  </a:txBody>
                  <a:tcPr marT="45721" marB="45721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Laktosa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(%)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2,5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4,6</a:t>
                      </a:r>
                    </a:p>
                  </a:txBody>
                  <a:tcPr marT="45721" marB="45721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Imuno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Globulin (%)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0,09</a:t>
                      </a:r>
                    </a:p>
                  </a:txBody>
                  <a:tcPr marT="45721" marB="45721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SNF (%)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TS (%)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28,30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8,6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12,86</a:t>
                      </a:r>
                    </a:p>
                  </a:txBody>
                  <a:tcPr marT="45721" marB="45721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Pemliharaan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1.Mendapatkan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</a:t>
            </a:r>
            <a:r>
              <a:rPr lang="en-US" dirty="0" err="1" smtClean="0"/>
              <a:t>sapi</a:t>
            </a:r>
            <a:r>
              <a:rPr lang="en-US" dirty="0" smtClean="0"/>
              <a:t> yang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2.Mendapatkan </a:t>
            </a:r>
            <a:r>
              <a:rPr lang="en-US" dirty="0" err="1" smtClean="0"/>
              <a:t>induk</a:t>
            </a:r>
            <a:r>
              <a:rPr lang="en-US" dirty="0" smtClean="0"/>
              <a:t> </a:t>
            </a:r>
            <a:r>
              <a:rPr lang="en-US" dirty="0" err="1" smtClean="0"/>
              <a:t>sapi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tubuhnya</a:t>
            </a:r>
            <a:r>
              <a:rPr lang="en-US" dirty="0" smtClean="0"/>
              <a:t> agar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mengkonsumsi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susunya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3.Mengusahakan agar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beranak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kali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2,5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produktif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lama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Bagaimana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kalau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induk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sapi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baru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melahirkan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menghasilkan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Kolostrum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?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Maka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lakukan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1.Mencarikan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kolostrum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induk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lain yang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waktu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beranaknya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hampir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bersamaan</a:t>
            </a: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2.Jika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ada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maka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peternak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harus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memberikan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kolostrum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buatan</a:t>
            </a: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just">
              <a:buNone/>
            </a:pP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Kolostrum</a:t>
            </a:r>
            <a:r>
              <a:rPr lang="en-US" sz="48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buatan</a:t>
            </a:r>
            <a:r>
              <a:rPr lang="en-US" sz="48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untuk</a:t>
            </a:r>
            <a:r>
              <a:rPr lang="en-US" sz="48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sekali</a:t>
            </a:r>
            <a:r>
              <a:rPr lang="en-US" sz="48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minum</a:t>
            </a:r>
            <a:r>
              <a:rPr lang="en-US" sz="48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: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>
              <a:buClr>
                <a:schemeClr val="accent3"/>
              </a:buClr>
              <a:buFontTx/>
              <a:buChar char="-"/>
              <a:defRPr/>
            </a:pP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Campurkan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0,5 Liter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susu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murni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+ 1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sendok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teh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minyak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ikan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+ 1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sendok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the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kastroli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+ 1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butir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telur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dikocok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0,25 liter air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hangat</a:t>
            </a: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Setelah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diberi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kolostrum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buatan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sebagai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pengganti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antibodi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maka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diberi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minum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antibiotik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kapsul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dosis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500 mg,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sekali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minum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1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kapsul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Pemberian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kolostrum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buatan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antibiotik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ini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diberikan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3 kali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sehari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selama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3-4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hari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pPr>
              <a:buNone/>
            </a:pP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Bagaimana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bila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induk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menghasilkan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kolostrum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melebihi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diperlukan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anaknya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??</a:t>
            </a:r>
          </a:p>
          <a:p>
            <a:pPr>
              <a:buNone/>
            </a:pP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Umumnya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sapi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perah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setelah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beranak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menghasilkan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kolostrum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lebih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banyak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diperlukan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anaknya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Kolostrum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sampai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hari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ke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5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setelah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sapi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beranak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dijual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(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karena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kalau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direbus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menggumpal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),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sehingga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kelebihan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kolostrum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diberikan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lain yang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umurnya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lebih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tua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pPr>
              <a:buNone/>
            </a:pP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Berapa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jumlah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kolostrum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diberikan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hari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pertama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sampai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hari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ke-3 ??</a:t>
            </a: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a.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Pemberian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Kolostrum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hari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- 1</a:t>
            </a:r>
          </a:p>
          <a:p>
            <a:pPr>
              <a:buNone/>
            </a:pP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Jumlah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pemberian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kolostrum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sekitar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5 %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berat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lahirnya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setiap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kali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pemberian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maksimal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1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hari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   10 % .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Misal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berat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lahir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40 kg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maka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jumlah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kolostrum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diberikan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sebanyak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2 liter.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Pemberian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kolostrum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1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hari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bisa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dilakukan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   2 – 3 kali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pemberian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74320" indent="-274320" algn="l">
              <a:defRPr/>
            </a:pP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b. </a:t>
            </a:r>
            <a:r>
              <a:rPr lang="en-US" sz="3600" b="1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Pemberian</a:t>
            </a: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Kolostrum</a:t>
            </a: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hari</a:t>
            </a: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 ke-2 </a:t>
            </a:r>
            <a:r>
              <a:rPr lang="en-US" sz="3600" b="1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sampai</a:t>
            </a: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hari</a:t>
            </a: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ke</a:t>
            </a: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- 3</a:t>
            </a:r>
            <a:endParaRPr lang="en-US" sz="36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Jumlah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pemberian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kolostrum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hari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ke-2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ke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– 3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sekitar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8 – 10 %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berat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badan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/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hari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sekitar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 4 liter /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hari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harus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diberikan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segera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setelah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pemerahan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kondisi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masih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hangat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Frekuensi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pemberian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sebaiknya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3 kali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sehari</a:t>
            </a: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C. </a:t>
            </a:r>
            <a:r>
              <a:rPr lang="en-US" sz="3600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Pemberian</a:t>
            </a:r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pakan</a:t>
            </a:r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pedet</a:t>
            </a:r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(</a:t>
            </a:r>
            <a:r>
              <a:rPr lang="en-US" sz="3600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pada</a:t>
            </a:r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hari</a:t>
            </a:r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ke-4 </a:t>
            </a:r>
            <a:r>
              <a:rPr lang="en-US" sz="3600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sampai</a:t>
            </a:r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sapih</a:t>
            </a:r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)</a:t>
            </a:r>
            <a:endParaRPr lang="en-US" sz="36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Organ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Pencernaan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:</a:t>
            </a:r>
          </a:p>
          <a:p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Lambung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terdiri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4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bagian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yaitu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Rumen,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retikulum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omasum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abomasum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baru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lahir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bagian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lambung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berfungsi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adalah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abomasum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saat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baru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lahir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volume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abomasum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mencapai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70 %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seluruh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volume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lambung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sedang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bagian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lainnya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belum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berkembang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umur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1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minggu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bukanlah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hewan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pemamah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biak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tetapi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termasuk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hewan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berlambung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sederhana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/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tunggal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Susu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diminum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masuk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ke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lambung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melalui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rumen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tetapi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oesophagus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langsung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menuju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ke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abomasum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melalui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sebuah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saluran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disebut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Esophageal Groove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yaitu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saluran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menghubungkan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oesophagus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abomasum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Agar rumen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segera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berfungsi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maka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umur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2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minggu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mulai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dilatih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makan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hijauan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muda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Hijauan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muda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masuk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ke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rumen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dicerna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oleh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bakteri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rumen,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selanjutnya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merangsang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perkembangan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rumen</a:t>
            </a:r>
          </a:p>
          <a:p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Bila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dilatih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mengkonsumsi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hijauan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sejak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umur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2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minggu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maka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rumen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berfungsi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secara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penuh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setelah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berumur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3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bulan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, volume rumen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berkisar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60 – 70%.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saat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dewasa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volume rumen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mencapai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80%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total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alat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pencernaan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pPr>
              <a:buNone/>
            </a:pP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merricks.com/gif/tech_bloat_fig_3.gif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066800" y="1600200"/>
            <a:ext cx="7924799" cy="45720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Sapih</a:t>
            </a:r>
            <a:r>
              <a:rPr lang="en-US" dirty="0" smtClean="0"/>
              <a:t> (</a:t>
            </a:r>
            <a:r>
              <a:rPr lang="en-US" i="1" dirty="0" smtClean="0"/>
              <a:t>Pre Weaning</a:t>
            </a:r>
            <a:r>
              <a:rPr lang="en-US" dirty="0" smtClean="0"/>
              <a:t>) :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– </a:t>
            </a:r>
            <a:r>
              <a:rPr lang="en-US" dirty="0" err="1" smtClean="0"/>
              <a:t>umur</a:t>
            </a:r>
            <a:r>
              <a:rPr lang="en-US" dirty="0" smtClean="0"/>
              <a:t> 3 </a:t>
            </a:r>
            <a:r>
              <a:rPr lang="en-US" dirty="0" err="1" smtClean="0"/>
              <a:t>bulan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sapih</a:t>
            </a:r>
            <a:r>
              <a:rPr lang="en-US" dirty="0" smtClean="0"/>
              <a:t> (</a:t>
            </a:r>
            <a:r>
              <a:rPr lang="en-US" i="1" dirty="0" smtClean="0"/>
              <a:t>Post Weaning</a:t>
            </a:r>
            <a:r>
              <a:rPr lang="en-US" dirty="0" smtClean="0"/>
              <a:t>) :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4 </a:t>
            </a:r>
            <a:r>
              <a:rPr lang="en-US" dirty="0" err="1" smtClean="0"/>
              <a:t>bulan</a:t>
            </a:r>
            <a:r>
              <a:rPr lang="en-US" dirty="0" smtClean="0"/>
              <a:t> – 1 </a:t>
            </a:r>
            <a:r>
              <a:rPr lang="en-US" dirty="0" err="1" smtClean="0"/>
              <a:t>tahun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sapih</a:t>
            </a:r>
            <a:r>
              <a:rPr lang="en-US" dirty="0" smtClean="0"/>
              <a:t> (</a:t>
            </a:r>
            <a:r>
              <a:rPr lang="en-US" i="1" dirty="0" smtClean="0"/>
              <a:t>weaning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</a:t>
            </a:r>
            <a:r>
              <a:rPr lang="en-US" dirty="0" err="1" smtClean="0"/>
              <a:t>menyusu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induknya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merricks.com/gif/tech_bloat_fig_1.gif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04800" y="1447800"/>
            <a:ext cx="8382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37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7471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Bagian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Lambung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Pedet</a:t>
                      </a:r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Dewasa</a:t>
                      </a:r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</a:tr>
              <a:tr h="874712">
                <a:tc>
                  <a:txBody>
                    <a:bodyPr/>
                    <a:lstStyle/>
                    <a:p>
                      <a:r>
                        <a:rPr lang="en-US" dirty="0" smtClean="0"/>
                        <a:t>Rumen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  <a:tr h="87471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Retikulum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87471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Omasum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87471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Abomasum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Mulai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umur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tx1">
                    <a:lumMod val="9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minggu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dilatih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mengkonsumsi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calf starter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bentuk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kering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hijauan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muda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. Calf Starter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adalah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pakan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konsentrat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diformulasi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khusus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umur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tx1">
                    <a:lumMod val="9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minggu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Calf starter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haruslah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disukai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kandungan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energinya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tinggi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kandungan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protein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kasarnya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16 – 18 %.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Agar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mau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makan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calf starter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perlu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dilatih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cara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mengusapkan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moncongnya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/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bibir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sehingga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menjilati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calf starter.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b="1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Konsu</a:t>
            </a:r>
            <a:r>
              <a:rPr lang="id-ID" sz="32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ms</a:t>
            </a:r>
            <a:r>
              <a:rPr lang="en-US" sz="3200" b="1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i</a:t>
            </a:r>
            <a:r>
              <a:rPr lang="en-US" sz="32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pakan</a:t>
            </a:r>
            <a:r>
              <a:rPr lang="en-US" sz="32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Pedet</a:t>
            </a:r>
            <a:r>
              <a:rPr lang="en-US" sz="32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Minggu</a:t>
            </a:r>
            <a:r>
              <a:rPr lang="en-US" sz="32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ke-1 </a:t>
            </a:r>
            <a:r>
              <a:rPr lang="en-US" sz="3200" b="1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sampai</a:t>
            </a:r>
            <a:r>
              <a:rPr lang="en-US" sz="32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dengan</a:t>
            </a:r>
            <a:r>
              <a:rPr lang="en-US" sz="32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minggu</a:t>
            </a:r>
            <a:r>
              <a:rPr lang="en-US" sz="32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ke</a:t>
            </a:r>
            <a:r>
              <a:rPr lang="en-US" sz="32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- 9</a:t>
            </a:r>
            <a:endParaRPr lang="en-US" sz="3200" dirty="0">
              <a:solidFill>
                <a:schemeClr val="tx1">
                  <a:lumMod val="9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73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Umur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Mgg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Berat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Badan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(kg)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Susu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(L)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Calf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Starter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(kg)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Rum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put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muda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(kg)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Lahir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33,5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kolostrum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3,5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4,0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0,2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43,5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4,5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0,3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0,2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47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5,0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0,4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0,3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51,5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5,5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0,4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56,5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5,5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0,6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60,5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4,0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0,7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0,6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66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0,7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1,3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Memisahkan</a:t>
            </a:r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Pedet</a:t>
            </a:r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dari</a:t>
            </a:r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Induk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Pisahkan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induknya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paling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lambat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12 – 24 jam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setelah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lahir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Tujuannya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menghindari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penularan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  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penyakit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induk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bila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induknya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menderita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penyakit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Letakkan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kandang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khusus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terpisah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induknya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Syarat</a:t>
            </a:r>
            <a:r>
              <a:rPr lang="en-US" sz="48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Kandang</a:t>
            </a:r>
            <a:r>
              <a:rPr lang="en-US" sz="48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Pedet</a:t>
            </a:r>
            <a:r>
              <a:rPr lang="en-US" sz="48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: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Sebaiknya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kandang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dibuat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individu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(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satu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kandang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satu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) agar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sehabis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minum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susu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saling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menyundul</a:t>
            </a: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Sirkulasi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udara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cahaya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matahari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cukup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sehingga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lantai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kandang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selalu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kering</a:t>
            </a: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Kandang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dibuat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sebaiknya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mudah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dibersihkan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mudah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mengontrol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kesehatan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mudah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memberikan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pakan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1752600"/>
            <a:ext cx="2971800" cy="3733800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828800"/>
            <a:ext cx="4114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peternakan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rakyat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pemeliharaan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dilepas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padang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penggembalaan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tetapi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dikandangkan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karena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:</a:t>
            </a:r>
          </a:p>
          <a:p>
            <a:pPr algn="just">
              <a:buNone/>
            </a:pPr>
            <a:r>
              <a:rPr lang="en-US" dirty="0" smtClean="0"/>
              <a:t>1.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Di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padang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penggembalaan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sukar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mendapatkan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hijauan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sesuai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umurnya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memenuhi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kebutuhan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gizi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palatabilitasnya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karena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hijauan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daerah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tropis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kandungan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serat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kasarnya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tinggi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kadar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protein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mineralnya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rendah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Kandungan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serat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kasar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tinggi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menyebabkan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hijauan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sulit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dicerna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oleh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kemampuan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mencerna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serat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kasarnya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belum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sempurna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karena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rumen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belum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berkembang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2.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Lingkungan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daerah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tropis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cenderung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lembab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sehingga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perkembangan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parasit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pesat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i="1" dirty="0" smtClean="0"/>
              <a:t>Pre Weaning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sapi</a:t>
            </a:r>
            <a:r>
              <a:rPr lang="en-US" dirty="0" smtClean="0"/>
              <a:t> </a:t>
            </a:r>
            <a:r>
              <a:rPr lang="en-US" dirty="0" err="1" smtClean="0"/>
              <a:t>perah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3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id-ID" dirty="0" smtClean="0"/>
              <a:t>            </a:t>
            </a:r>
            <a:r>
              <a:rPr lang="en-US" dirty="0" smtClean="0"/>
              <a:t>20 – 25 %</a:t>
            </a:r>
          </a:p>
          <a:p>
            <a:r>
              <a:rPr lang="en-US" dirty="0" smtClean="0"/>
              <a:t>Agar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diusahakan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609600" indent="-609600" algn="ctr"/>
            <a:endParaRPr lang="en-US" sz="32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3.Suhu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udara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cenderung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tinggi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sehingga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stres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klimat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menimpa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anak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sapi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masih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lemah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umur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muda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  <a:endParaRPr lang="id-ID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DEHORNING                            </a:t>
            </a:r>
            <a:b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</a:br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(PENGHILANGAN TANDUK)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/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suatu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usaha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sapi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perah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secara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komersial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penghilangan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tanduk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(dehorning)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perlu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dilakukan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tujuan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:</a:t>
            </a:r>
          </a:p>
          <a:p>
            <a:pPr marL="609600" indent="-609600">
              <a:buFontTx/>
              <a:buAutoNum type="arabicPeriod"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Agar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sapi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merusak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kandang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peralatan</a:t>
            </a: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membahayakan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pekerja</a:t>
            </a: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Ternak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bertanduk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ada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kecenderungan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berkelahi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melukai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ternak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lainnya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Clr>
                <a:schemeClr val="accent3"/>
              </a:buClr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Dehorning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sebaiknya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dilakukan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berumur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10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hari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sampai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 3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bulan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karena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umur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tersebut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lebih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mudah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dilakukan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berumur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10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hari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dasar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tulang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tanduknya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belum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menyatu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tulang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tengkorak</a:t>
            </a: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609600" indent="-609600">
              <a:buClr>
                <a:schemeClr val="accent3"/>
              </a:buClr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 smtClean="0">
                <a:solidFill>
                  <a:srgbClr val="000099"/>
                </a:solidFill>
              </a:rPr>
              <a:t>Metode</a:t>
            </a:r>
            <a:r>
              <a:rPr lang="en-US" sz="4800" dirty="0" smtClean="0">
                <a:solidFill>
                  <a:srgbClr val="000099"/>
                </a:solidFill>
              </a:rPr>
              <a:t> Dehorning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Clr>
                <a:schemeClr val="accent3"/>
              </a:buClr>
              <a:buNone/>
              <a:defRPr/>
            </a:pPr>
            <a:r>
              <a:rPr lang="id-ID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1.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Metode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Chemikalia</a:t>
            </a:r>
            <a:endParaRPr lang="en-US" b="1" dirty="0" smtClean="0">
              <a:solidFill>
                <a:schemeClr val="tx1">
                  <a:lumMod val="95000"/>
                </a:schemeClr>
              </a:solidFill>
              <a:latin typeface="Arial Black" pitchFamily="34" charset="0"/>
            </a:endParaRPr>
          </a:p>
          <a:p>
            <a:pPr marL="609600" indent="-609600">
              <a:buClr>
                <a:schemeClr val="accent3"/>
              </a:buClr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    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Dilakukan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umur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10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hari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Bahan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kimia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biasa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digunakan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adalah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soda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api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 </a:t>
            </a:r>
            <a:r>
              <a:rPr lang="id-ID" dirty="0" smtClean="0">
                <a:solidFill>
                  <a:schemeClr val="tx1">
                    <a:lumMod val="95000"/>
                  </a:schemeClr>
                </a:solidFill>
              </a:rPr>
              <a:t>   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    ( Caustic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Potas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Caustik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Soda ).</a:t>
            </a:r>
            <a:endParaRPr lang="id-ID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Cara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mengerjakannya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: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   a.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Rambut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sekitar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pangkal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      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tanduk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dibersihkan</a:t>
            </a: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   b.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Mengoleskan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pasta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kimia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      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bagian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pangkal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tanduk</a:t>
            </a:r>
            <a:endParaRPr lang="id-ID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09600" indent="-609600" algn="l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2. </a:t>
            </a:r>
            <a:r>
              <a:rPr lang="en-US" sz="3600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Metode</a:t>
            </a:r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Penempelan</a:t>
            </a:r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Besi</a:t>
            </a:r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    </a:t>
            </a:r>
            <a:r>
              <a:rPr lang="en-US" sz="3600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Panas</a:t>
            </a:r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( Electric Dehorning)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accent3"/>
              </a:buClr>
              <a:buNone/>
              <a:defRPr/>
            </a:pP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Metode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ini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efektif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dilakukan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 marL="609600" indent="-609600">
              <a:lnSpc>
                <a:spcPct val="90000"/>
              </a:lnSpc>
              <a:buClr>
                <a:schemeClr val="accent3"/>
              </a:buClr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  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pedet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umur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3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bulan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 marL="609600" indent="-609600">
              <a:lnSpc>
                <a:spcPct val="90000"/>
              </a:lnSpc>
              <a:buClr>
                <a:schemeClr val="accent3"/>
              </a:buClr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  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mencegah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pertumbuhan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tanduk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pPr marL="609600" indent="-609600">
              <a:lnSpc>
                <a:spcPct val="90000"/>
              </a:lnSpc>
              <a:buClr>
                <a:schemeClr val="accent3"/>
              </a:buClr>
              <a:buNone/>
              <a:defRPr/>
            </a:pPr>
            <a:r>
              <a:rPr lang="en-US" b="1" dirty="0" smtClean="0">
                <a:solidFill>
                  <a:schemeClr val="tx1">
                    <a:lumMod val="95000"/>
                  </a:schemeClr>
                </a:solidFill>
              </a:rPr>
              <a:t>Cara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</a:rPr>
              <a:t>Mengerjakannya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</a:rPr>
              <a:t> :</a:t>
            </a:r>
          </a:p>
          <a:p>
            <a:pPr marL="609600" indent="-609600">
              <a:lnSpc>
                <a:spcPct val="90000"/>
              </a:lnSpc>
              <a:buClr>
                <a:schemeClr val="accent3"/>
              </a:buClr>
              <a:buFontTx/>
              <a:buAutoNum type="alphaLcPeriod"/>
              <a:defRPr/>
            </a:pP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Sebuah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cincin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baja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dipanaskan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listrik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ditekankan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dasar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tanduk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sehingga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membakar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jaringan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sekitar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tanduk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akan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menahan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pertumbuhan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tanduk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b.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Alat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elektrik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ini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dilengkapi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alat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pengontrol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temperatur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sekitar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537 </a:t>
            </a:r>
            <a:r>
              <a:rPr lang="en-US" baseline="30000" dirty="0" smtClean="0">
                <a:solidFill>
                  <a:schemeClr val="tx1">
                    <a:lumMod val="95000"/>
                  </a:schemeClr>
                </a:solidFill>
              </a:rPr>
              <a:t>o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C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sehingga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waktu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10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detik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sudah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merusak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sel-sel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tanduk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3125" y="1851819"/>
            <a:ext cx="4857750" cy="4114800"/>
          </a:xfrm>
          <a:noFill/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oards.com/sites/default/files/hh_110810dehorning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50" y="2356644"/>
            <a:ext cx="476250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95400" y="1676400"/>
            <a:ext cx="7010400" cy="4038600"/>
          </a:xfrm>
          <a:noFill/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752600"/>
            <a:ext cx="7467600" cy="441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yang bunting agar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normal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(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kebuntingan</a:t>
            </a:r>
            <a:r>
              <a:rPr lang="en-US" dirty="0" smtClean="0"/>
              <a:t> 7 </a:t>
            </a:r>
            <a:r>
              <a:rPr lang="en-US" dirty="0" err="1" smtClean="0"/>
              <a:t>bln</a:t>
            </a:r>
            <a:r>
              <a:rPr lang="en-US" dirty="0" smtClean="0"/>
              <a:t>) </a:t>
            </a:r>
            <a:r>
              <a:rPr lang="en-US" dirty="0" err="1" smtClean="0"/>
              <a:t>pemerahan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dihentikan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(</a:t>
            </a:r>
            <a:r>
              <a:rPr lang="en-US" dirty="0" err="1" smtClean="0"/>
              <a:t>dikeringkan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2-3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sblm</a:t>
            </a:r>
            <a:r>
              <a:rPr lang="en-US" dirty="0" smtClean="0"/>
              <a:t> </a:t>
            </a:r>
            <a:r>
              <a:rPr lang="en-US" dirty="0" err="1" smtClean="0"/>
              <a:t>partus</a:t>
            </a:r>
            <a:r>
              <a:rPr lang="en-US" dirty="0" smtClean="0"/>
              <a:t> (</a:t>
            </a:r>
            <a:r>
              <a:rPr lang="en-US" dirty="0" err="1" smtClean="0"/>
              <a:t>mela-hirkan</a:t>
            </a:r>
            <a:r>
              <a:rPr lang="en-US" dirty="0" smtClean="0"/>
              <a:t>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</a:t>
            </a:r>
            <a:r>
              <a:rPr lang="en-US" dirty="0" err="1" smtClean="0"/>
              <a:t>sapi</a:t>
            </a:r>
            <a:r>
              <a:rPr lang="en-US" dirty="0" smtClean="0"/>
              <a:t> yang bunting </a:t>
            </a:r>
            <a:r>
              <a:rPr lang="en-US" dirty="0" err="1" smtClean="0"/>
              <a:t>dilakukan</a:t>
            </a:r>
            <a:r>
              <a:rPr lang="en-US" dirty="0" smtClean="0"/>
              <a:t> “ Steaming Up “ </a:t>
            </a:r>
            <a:r>
              <a:rPr lang="en-US" dirty="0" err="1" smtClean="0"/>
              <a:t>atau</a:t>
            </a:r>
            <a:r>
              <a:rPr lang="en-US" dirty="0" smtClean="0"/>
              <a:t> “ Challenge Feeding Program”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bunting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pakan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konsentrat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hijauan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kolostrum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</a:t>
            </a:r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err="1" smtClean="0"/>
              <a:t>Lepas</a:t>
            </a:r>
            <a:r>
              <a:rPr lang="en-US" dirty="0" smtClean="0"/>
              <a:t> </a:t>
            </a:r>
            <a:r>
              <a:rPr lang="en-US" dirty="0" err="1" smtClean="0"/>
              <a:t>Sapih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rgbClr val="000099"/>
                </a:solidFill>
              </a:rPr>
              <a:t>Umur</a:t>
            </a:r>
            <a:r>
              <a:rPr lang="en-US" dirty="0" smtClean="0">
                <a:solidFill>
                  <a:srgbClr val="000099"/>
                </a:solidFill>
              </a:rPr>
              <a:t> 2 – 3  </a:t>
            </a:r>
            <a:r>
              <a:rPr lang="en-US" dirty="0" err="1" smtClean="0">
                <a:solidFill>
                  <a:srgbClr val="000099"/>
                </a:solidFill>
              </a:rPr>
              <a:t>bulan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pemberian</a:t>
            </a:r>
            <a:r>
              <a:rPr lang="en-US" dirty="0" smtClean="0">
                <a:solidFill>
                  <a:srgbClr val="000099"/>
                </a:solidFill>
              </a:rPr>
              <a:t> calf starter </a:t>
            </a:r>
            <a:r>
              <a:rPr lang="en-US" dirty="0" err="1" smtClean="0">
                <a:solidFill>
                  <a:srgbClr val="000099"/>
                </a:solidFill>
              </a:rPr>
              <a:t>sebanyak</a:t>
            </a:r>
            <a:r>
              <a:rPr lang="en-US" dirty="0" smtClean="0">
                <a:solidFill>
                  <a:srgbClr val="000099"/>
                </a:solidFill>
              </a:rPr>
              <a:t> 1,5 – 2 kg / </a:t>
            </a:r>
            <a:r>
              <a:rPr lang="en-US" dirty="0" err="1" smtClean="0">
                <a:solidFill>
                  <a:srgbClr val="000099"/>
                </a:solidFill>
              </a:rPr>
              <a:t>hari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hijauan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berkualitas</a:t>
            </a:r>
            <a:r>
              <a:rPr lang="en-US" dirty="0" smtClean="0">
                <a:solidFill>
                  <a:srgbClr val="000099"/>
                </a:solidFill>
              </a:rPr>
              <a:t> 1,5 kg per </a:t>
            </a:r>
            <a:r>
              <a:rPr lang="en-US" dirty="0" err="1" smtClean="0">
                <a:solidFill>
                  <a:srgbClr val="000099"/>
                </a:solidFill>
              </a:rPr>
              <a:t>hari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000099"/>
                </a:solidFill>
              </a:rPr>
              <a:t>Umur</a:t>
            </a:r>
            <a:r>
              <a:rPr lang="en-US" dirty="0" smtClean="0">
                <a:solidFill>
                  <a:srgbClr val="000099"/>
                </a:solidFill>
              </a:rPr>
              <a:t> 3 – 6 </a:t>
            </a:r>
            <a:r>
              <a:rPr lang="en-US" dirty="0" err="1" smtClean="0">
                <a:solidFill>
                  <a:srgbClr val="000099"/>
                </a:solidFill>
              </a:rPr>
              <a:t>bulan</a:t>
            </a:r>
            <a:r>
              <a:rPr lang="en-US" dirty="0" smtClean="0">
                <a:solidFill>
                  <a:srgbClr val="000099"/>
                </a:solidFill>
              </a:rPr>
              <a:t> calf starter </a:t>
            </a:r>
            <a:r>
              <a:rPr lang="en-US" dirty="0" err="1" smtClean="0">
                <a:solidFill>
                  <a:srgbClr val="000099"/>
                </a:solidFill>
              </a:rPr>
              <a:t>mulai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diganti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dengan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pakan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konsentrat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Penggantian</a:t>
            </a:r>
            <a:r>
              <a:rPr lang="en-US" dirty="0" smtClean="0">
                <a:solidFill>
                  <a:srgbClr val="000099"/>
                </a:solidFill>
              </a:rPr>
              <a:t> calf starter </a:t>
            </a:r>
            <a:r>
              <a:rPr lang="en-US" dirty="0" err="1" smtClean="0">
                <a:solidFill>
                  <a:srgbClr val="000099"/>
                </a:solidFill>
              </a:rPr>
              <a:t>dengan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pakan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konsentrat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dilakukan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secara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bertahap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000099"/>
                </a:solidFill>
              </a:rPr>
              <a:t>Pemberian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konsentrat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dibatasi</a:t>
            </a:r>
            <a:r>
              <a:rPr lang="en-US" dirty="0" smtClean="0">
                <a:solidFill>
                  <a:srgbClr val="000099"/>
                </a:solidFill>
              </a:rPr>
              <a:t> 2 kg / </a:t>
            </a:r>
            <a:r>
              <a:rPr lang="en-US" dirty="0" err="1" smtClean="0">
                <a:solidFill>
                  <a:srgbClr val="000099"/>
                </a:solidFill>
              </a:rPr>
              <a:t>hari</a:t>
            </a:r>
            <a:r>
              <a:rPr lang="en-US" dirty="0" smtClean="0">
                <a:solidFill>
                  <a:srgbClr val="000099"/>
                </a:solidFill>
              </a:rPr>
              <a:t>/ </a:t>
            </a:r>
            <a:r>
              <a:rPr lang="en-US" dirty="0" err="1" smtClean="0">
                <a:solidFill>
                  <a:srgbClr val="000099"/>
                </a:solidFill>
              </a:rPr>
              <a:t>ekor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Pemberian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hijauan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segar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secara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bertahap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rgbClr val="000099"/>
                </a:solidFill>
              </a:rPr>
              <a:t>Pedet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umur</a:t>
            </a:r>
            <a:r>
              <a:rPr lang="en-US" dirty="0" smtClean="0">
                <a:solidFill>
                  <a:srgbClr val="000099"/>
                </a:solidFill>
              </a:rPr>
              <a:t> 3 </a:t>
            </a:r>
            <a:r>
              <a:rPr lang="en-US" dirty="0" err="1" smtClean="0">
                <a:solidFill>
                  <a:srgbClr val="000099"/>
                </a:solidFill>
              </a:rPr>
              <a:t>bulan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dapat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dikeluarkan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dari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kandang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untuk</a:t>
            </a:r>
            <a:r>
              <a:rPr lang="en-US" dirty="0" smtClean="0">
                <a:solidFill>
                  <a:srgbClr val="000099"/>
                </a:solidFill>
              </a:rPr>
              <a:t> exercise (</a:t>
            </a:r>
            <a:r>
              <a:rPr lang="en-US" dirty="0" err="1" smtClean="0">
                <a:solidFill>
                  <a:srgbClr val="000099"/>
                </a:solidFill>
              </a:rPr>
              <a:t>gerak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badan</a:t>
            </a:r>
            <a:r>
              <a:rPr lang="en-US" dirty="0" smtClean="0">
                <a:solidFill>
                  <a:srgbClr val="000099"/>
                </a:solidFill>
              </a:rPr>
              <a:t> ) </a:t>
            </a:r>
            <a:r>
              <a:rPr lang="en-US" dirty="0" err="1" smtClean="0">
                <a:solidFill>
                  <a:srgbClr val="000099"/>
                </a:solidFill>
              </a:rPr>
              <a:t>di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tempat</a:t>
            </a:r>
            <a:r>
              <a:rPr lang="en-US" dirty="0" smtClean="0">
                <a:solidFill>
                  <a:srgbClr val="000099"/>
                </a:solidFill>
              </a:rPr>
              <a:t> yang </a:t>
            </a:r>
            <a:r>
              <a:rPr lang="en-US" dirty="0" err="1" smtClean="0">
                <a:solidFill>
                  <a:srgbClr val="000099"/>
                </a:solidFill>
              </a:rPr>
              <a:t>terlindung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rgbClr val="000099"/>
                </a:solidFill>
              </a:rPr>
              <a:t>Setelah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umur</a:t>
            </a:r>
            <a:r>
              <a:rPr lang="en-US" dirty="0" smtClean="0">
                <a:solidFill>
                  <a:srgbClr val="000099"/>
                </a:solidFill>
              </a:rPr>
              <a:t> 3 </a:t>
            </a:r>
            <a:r>
              <a:rPr lang="en-US" dirty="0" err="1" smtClean="0">
                <a:solidFill>
                  <a:srgbClr val="000099"/>
                </a:solidFill>
              </a:rPr>
              <a:t>bulan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tempatkan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pedet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dalam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kandang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kelompok</a:t>
            </a:r>
            <a:r>
              <a:rPr lang="en-US" dirty="0" smtClean="0">
                <a:solidFill>
                  <a:srgbClr val="000099"/>
                </a:solidFill>
              </a:rPr>
              <a:t> agar </a:t>
            </a:r>
            <a:r>
              <a:rPr lang="en-US" dirty="0" err="1" smtClean="0">
                <a:solidFill>
                  <a:srgbClr val="000099"/>
                </a:solidFill>
              </a:rPr>
              <a:t>terjadi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persaingan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makanan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Jumlah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kandang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kelompok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dibatasi</a:t>
            </a:r>
            <a:r>
              <a:rPr lang="en-US" dirty="0" smtClean="0">
                <a:solidFill>
                  <a:srgbClr val="000099"/>
                </a:solidFill>
              </a:rPr>
              <a:t> paling </a:t>
            </a:r>
            <a:r>
              <a:rPr lang="en-US" dirty="0" err="1" smtClean="0">
                <a:solidFill>
                  <a:srgbClr val="000099"/>
                </a:solidFill>
              </a:rPr>
              <a:t>banyak</a:t>
            </a:r>
            <a:r>
              <a:rPr lang="en-US" dirty="0" smtClean="0">
                <a:solidFill>
                  <a:srgbClr val="000099"/>
                </a:solidFill>
              </a:rPr>
              <a:t> 5 </a:t>
            </a:r>
            <a:r>
              <a:rPr lang="en-US" dirty="0" err="1" smtClean="0">
                <a:solidFill>
                  <a:srgbClr val="000099"/>
                </a:solidFill>
              </a:rPr>
              <a:t>ekor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umur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serta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besar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badannya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seragam</a:t>
            </a: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99"/>
                </a:solidFill>
              </a:rPr>
              <a:t>Pisahkan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antara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pedet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jantan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pedet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betina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karena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pedet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jantan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umumnya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lebih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kuat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dalam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perebutan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makanan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000099"/>
                </a:solidFill>
              </a:rPr>
              <a:t>Pemberian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pakan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pedet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umur</a:t>
            </a:r>
            <a:r>
              <a:rPr lang="en-US" dirty="0" smtClean="0">
                <a:solidFill>
                  <a:srgbClr val="000099"/>
                </a:solidFill>
              </a:rPr>
              <a:t> 5 – 6 </a:t>
            </a:r>
            <a:r>
              <a:rPr lang="en-US" dirty="0" err="1" smtClean="0">
                <a:solidFill>
                  <a:srgbClr val="000099"/>
                </a:solidFill>
              </a:rPr>
              <a:t>bulan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jumlah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pemberian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konsentrat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dibatasi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maksimum</a:t>
            </a:r>
            <a:r>
              <a:rPr lang="en-US" dirty="0" smtClean="0">
                <a:solidFill>
                  <a:srgbClr val="000099"/>
                </a:solidFill>
              </a:rPr>
              <a:t> 2 kg / </a:t>
            </a:r>
            <a:r>
              <a:rPr lang="en-US" dirty="0" err="1" smtClean="0">
                <a:solidFill>
                  <a:srgbClr val="000099"/>
                </a:solidFill>
              </a:rPr>
              <a:t>hari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rumput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mulai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diberikan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sebanyak-banyaknya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untuk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merangsang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perkembangan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000099"/>
                </a:solidFill>
              </a:rPr>
              <a:t>rumen.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2798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62001"/>
          <a:ext cx="8229600" cy="5074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143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Umur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Bulan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Berat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Badan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(Kg)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Calf Starter /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Konsent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( Kg)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Rumput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Segar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(Kg)</a:t>
                      </a:r>
                    </a:p>
                  </a:txBody>
                  <a:tcPr horzOverflow="overflow"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2-3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70 – 90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3-6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–150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CS+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Konst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2 kg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 – 10</a:t>
                      </a:r>
                    </a:p>
                  </a:txBody>
                  <a:tcPr horzOverflow="overflow"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170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Konsent 2 kg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– 13</a:t>
                      </a:r>
                    </a:p>
                  </a:txBody>
                  <a:tcPr horzOverflow="overflow"/>
                </a:tc>
              </a:tr>
              <a:tr h="5425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190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– 18 </a:t>
                      </a:r>
                    </a:p>
                  </a:txBody>
                  <a:tcPr horzOverflow="overflow"/>
                </a:tc>
              </a:tr>
              <a:tr h="5425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210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19 – 21</a:t>
                      </a:r>
                    </a:p>
                  </a:txBody>
                  <a:tcPr horzOverflow="overflow"/>
                </a:tc>
              </a:tr>
              <a:tr h="5425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225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22 – 25</a:t>
                      </a:r>
                    </a:p>
                  </a:txBody>
                  <a:tcPr horzOverflow="overflow"/>
                </a:tc>
              </a:tr>
              <a:tr h="5425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250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25 – 28</a:t>
                      </a:r>
                    </a:p>
                  </a:txBody>
                  <a:tcPr horzOverflow="overflow"/>
                </a:tc>
              </a:tr>
              <a:tr h="5425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29 - 32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 err="1" smtClean="0">
                <a:solidFill>
                  <a:srgbClr val="000099"/>
                </a:solidFill>
              </a:rPr>
              <a:t>Aktif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lincah</a:t>
            </a:r>
            <a:endParaRPr lang="en-US" dirty="0" smtClean="0">
              <a:solidFill>
                <a:srgbClr val="000099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solidFill>
                  <a:srgbClr val="000099"/>
                </a:solidFill>
              </a:rPr>
              <a:t>Bulu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halus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mengkilap</a:t>
            </a:r>
            <a:endParaRPr lang="en-US" dirty="0" smtClean="0">
              <a:solidFill>
                <a:srgbClr val="000099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dirty="0" smtClean="0">
                <a:solidFill>
                  <a:srgbClr val="000099"/>
                </a:solidFill>
              </a:rPr>
              <a:t>Mata </a:t>
            </a:r>
            <a:r>
              <a:rPr lang="en-US" dirty="0" err="1" smtClean="0">
                <a:solidFill>
                  <a:srgbClr val="000099"/>
                </a:solidFill>
              </a:rPr>
              <a:t>cerah</a:t>
            </a:r>
            <a:r>
              <a:rPr lang="en-US" dirty="0" smtClean="0">
                <a:solidFill>
                  <a:srgbClr val="000099"/>
                </a:solidFill>
              </a:rPr>
              <a:t> / </a:t>
            </a:r>
            <a:r>
              <a:rPr lang="en-US" dirty="0" err="1" smtClean="0">
                <a:solidFill>
                  <a:srgbClr val="000099"/>
                </a:solidFill>
              </a:rPr>
              <a:t>cemerlang</a:t>
            </a:r>
            <a:endParaRPr lang="en-US" dirty="0" smtClean="0">
              <a:solidFill>
                <a:srgbClr val="000099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solidFill>
                  <a:srgbClr val="000099"/>
                </a:solidFill>
              </a:rPr>
              <a:t>Tidak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Lesu</a:t>
            </a:r>
            <a:endParaRPr lang="en-US" dirty="0" smtClean="0">
              <a:solidFill>
                <a:srgbClr val="000099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solidFill>
                  <a:srgbClr val="000099"/>
                </a:solidFill>
              </a:rPr>
              <a:t>Gerakannya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terkoordinir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dengan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baik</a:t>
            </a:r>
            <a:endParaRPr lang="en-US" dirty="0" smtClean="0">
              <a:solidFill>
                <a:srgbClr val="000099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609600" indent="-609600"/>
            <a:r>
              <a:rPr lang="en-US" sz="4000" dirty="0" err="1" smtClean="0">
                <a:solidFill>
                  <a:srgbClr val="CC0099"/>
                </a:solidFill>
                <a:latin typeface="Arial Black" pitchFamily="34" charset="0"/>
              </a:rPr>
              <a:t>Tanda-tanda</a:t>
            </a:r>
            <a:r>
              <a:rPr lang="en-US" sz="4000" dirty="0" smtClean="0">
                <a:solidFill>
                  <a:srgbClr val="CC0099"/>
                </a:solidFill>
                <a:latin typeface="Arial Black" pitchFamily="34" charset="0"/>
              </a:rPr>
              <a:t> </a:t>
            </a:r>
            <a:r>
              <a:rPr lang="en-US" sz="4000" dirty="0" err="1" smtClean="0">
                <a:solidFill>
                  <a:srgbClr val="CC0099"/>
                </a:solidFill>
                <a:latin typeface="Arial Black" pitchFamily="34" charset="0"/>
              </a:rPr>
              <a:t>pedet</a:t>
            </a:r>
            <a:r>
              <a:rPr lang="en-US" sz="4000" dirty="0" smtClean="0">
                <a:solidFill>
                  <a:srgbClr val="CC0099"/>
                </a:solidFill>
                <a:latin typeface="Arial Black" pitchFamily="34" charset="0"/>
              </a:rPr>
              <a:t> yang </a:t>
            </a:r>
            <a:br>
              <a:rPr lang="en-US" sz="4000" dirty="0" smtClean="0">
                <a:solidFill>
                  <a:srgbClr val="CC0099"/>
                </a:solidFill>
                <a:latin typeface="Arial Black" pitchFamily="34" charset="0"/>
              </a:rPr>
            </a:br>
            <a:r>
              <a:rPr lang="en-US" sz="4000" dirty="0" err="1" smtClean="0">
                <a:solidFill>
                  <a:srgbClr val="CC0099"/>
                </a:solidFill>
                <a:latin typeface="Arial Black" pitchFamily="34" charset="0"/>
              </a:rPr>
              <a:t>tidak</a:t>
            </a:r>
            <a:r>
              <a:rPr lang="en-US" sz="4000" dirty="0" smtClean="0">
                <a:solidFill>
                  <a:srgbClr val="CC0099"/>
                </a:solidFill>
                <a:latin typeface="Arial Black" pitchFamily="34" charset="0"/>
              </a:rPr>
              <a:t> </a:t>
            </a:r>
            <a:r>
              <a:rPr lang="en-US" sz="4000" dirty="0" err="1" smtClean="0">
                <a:solidFill>
                  <a:srgbClr val="CC0099"/>
                </a:solidFill>
                <a:latin typeface="Arial Black" pitchFamily="34" charset="0"/>
              </a:rPr>
              <a:t>sehat</a:t>
            </a:r>
            <a:r>
              <a:rPr lang="en-US" sz="4000" dirty="0" smtClean="0">
                <a:solidFill>
                  <a:srgbClr val="CC0099"/>
                </a:solidFill>
                <a:latin typeface="Arial Black" pitchFamily="34" charset="0"/>
              </a:rPr>
              <a:t> </a:t>
            </a:r>
            <a:r>
              <a:rPr lang="en-US" sz="4000" dirty="0" smtClean="0">
                <a:solidFill>
                  <a:srgbClr val="CC0099"/>
                </a:solidFill>
                <a:latin typeface="Arial Black" pitchFamily="34" charset="0"/>
              </a:rPr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 err="1" smtClean="0">
                <a:solidFill>
                  <a:srgbClr val="000099"/>
                </a:solidFill>
              </a:rPr>
              <a:t>Tampak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lesu</a:t>
            </a:r>
            <a:endParaRPr lang="en-US" dirty="0" smtClean="0">
              <a:solidFill>
                <a:srgbClr val="000099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solidFill>
                  <a:srgbClr val="000099"/>
                </a:solidFill>
              </a:rPr>
              <a:t>Bulunya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kasar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kusam</a:t>
            </a:r>
            <a:endParaRPr lang="en-US" dirty="0" smtClean="0">
              <a:solidFill>
                <a:srgbClr val="000099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solidFill>
                  <a:srgbClr val="000099"/>
                </a:solidFill>
              </a:rPr>
              <a:t>Perutnya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buncit</a:t>
            </a:r>
            <a:endParaRPr lang="en-US" dirty="0" smtClean="0">
              <a:solidFill>
                <a:srgbClr val="000099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solidFill>
                  <a:srgbClr val="000099"/>
                </a:solidFill>
              </a:rPr>
              <a:t>Matanya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sayu</a:t>
            </a:r>
            <a:endParaRPr lang="en-US" dirty="0" smtClean="0">
              <a:solidFill>
                <a:srgbClr val="000099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solidFill>
                  <a:srgbClr val="000099"/>
                </a:solidFill>
              </a:rPr>
              <a:t>Nafsu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minum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susu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rendah</a:t>
            </a:r>
            <a:endParaRPr lang="en-US" dirty="0" smtClean="0">
              <a:solidFill>
                <a:srgbClr val="000099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dirty="0" smtClean="0">
                <a:solidFill>
                  <a:srgbClr val="000099"/>
                </a:solidFill>
              </a:rPr>
              <a:t>Di </a:t>
            </a:r>
            <a:r>
              <a:rPr lang="en-US" dirty="0" err="1" smtClean="0">
                <a:solidFill>
                  <a:srgbClr val="000099"/>
                </a:solidFill>
              </a:rPr>
              <a:t>sekitar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ekor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terdapat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kotoran</a:t>
            </a: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Penyakit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menyerang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Clr>
                <a:schemeClr val="accent3"/>
              </a:buClr>
              <a:buNone/>
              <a:defRPr/>
            </a:pP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Diare</a:t>
            </a:r>
            <a:r>
              <a:rPr lang="en-US" dirty="0" smtClean="0"/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Disebabkan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karena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minimnya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kebersihan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000099"/>
                </a:solidFill>
              </a:rPr>
              <a:t>( </a:t>
            </a:r>
            <a:r>
              <a:rPr lang="en-US" dirty="0" err="1" smtClean="0">
                <a:solidFill>
                  <a:srgbClr val="000099"/>
                </a:solidFill>
              </a:rPr>
              <a:t>lingkungan</a:t>
            </a:r>
            <a:r>
              <a:rPr lang="en-US" dirty="0" smtClean="0">
                <a:solidFill>
                  <a:srgbClr val="000099"/>
                </a:solidFill>
              </a:rPr>
              <a:t> yang 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kotor</a:t>
            </a:r>
            <a:r>
              <a:rPr lang="en-US" dirty="0" smtClean="0">
                <a:solidFill>
                  <a:srgbClr val="000099"/>
                </a:solidFill>
              </a:rPr>
              <a:t>).</a:t>
            </a:r>
          </a:p>
          <a:p>
            <a:pPr>
              <a:buNone/>
            </a:pPr>
            <a:r>
              <a:rPr lang="en-US" dirty="0" err="1" smtClean="0"/>
              <a:t>Gejala</a:t>
            </a:r>
            <a:r>
              <a:rPr lang="en-US" dirty="0" smtClean="0"/>
              <a:t> : </a:t>
            </a:r>
          </a:p>
          <a:p>
            <a:pPr marL="609600" indent="-609600">
              <a:buClr>
                <a:schemeClr val="accent3"/>
              </a:buClr>
              <a:buNone/>
              <a:defRPr/>
            </a:pPr>
            <a:r>
              <a:rPr lang="en-US" dirty="0" smtClean="0">
                <a:solidFill>
                  <a:srgbClr val="000099"/>
                </a:solidFill>
              </a:rPr>
              <a:t>a. </a:t>
            </a:r>
            <a:r>
              <a:rPr lang="en-US" dirty="0" err="1" smtClean="0">
                <a:solidFill>
                  <a:srgbClr val="000099"/>
                </a:solidFill>
              </a:rPr>
              <a:t>Sering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keluar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kotoran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cair</a:t>
            </a:r>
            <a:r>
              <a:rPr lang="en-US" dirty="0" smtClean="0">
                <a:solidFill>
                  <a:srgbClr val="000099"/>
                </a:solidFill>
              </a:rPr>
              <a:t>       </a:t>
            </a:r>
          </a:p>
          <a:p>
            <a:pPr marL="609600" indent="-609600">
              <a:buClr>
                <a:schemeClr val="accent3"/>
              </a:buClr>
              <a:buNone/>
              <a:defRPr/>
            </a:pPr>
            <a:r>
              <a:rPr lang="en-US" dirty="0" smtClean="0">
                <a:solidFill>
                  <a:srgbClr val="000099"/>
                </a:solidFill>
              </a:rPr>
              <a:t>   (</a:t>
            </a:r>
            <a:r>
              <a:rPr lang="en-US" dirty="0" err="1" smtClean="0">
                <a:solidFill>
                  <a:srgbClr val="000099"/>
                </a:solidFill>
              </a:rPr>
              <a:t>bagian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ekor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selalu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kotor</a:t>
            </a:r>
            <a:r>
              <a:rPr lang="en-US" dirty="0" smtClean="0">
                <a:solidFill>
                  <a:srgbClr val="000099"/>
                </a:solidFill>
              </a:rPr>
              <a:t>)</a:t>
            </a:r>
          </a:p>
          <a:p>
            <a:pPr marL="609600" indent="-609600">
              <a:buClr>
                <a:schemeClr val="accent3"/>
              </a:buClr>
              <a:buNone/>
              <a:defRPr/>
            </a:pPr>
            <a:r>
              <a:rPr lang="en-US" dirty="0" smtClean="0">
                <a:solidFill>
                  <a:srgbClr val="000099"/>
                </a:solidFill>
              </a:rPr>
              <a:t>b. </a:t>
            </a:r>
            <a:r>
              <a:rPr lang="en-US" dirty="0" err="1" smtClean="0">
                <a:solidFill>
                  <a:srgbClr val="000099"/>
                </a:solidFill>
              </a:rPr>
              <a:t>Lemah</a:t>
            </a:r>
            <a:r>
              <a:rPr lang="en-US" dirty="0" smtClean="0">
                <a:solidFill>
                  <a:srgbClr val="000099"/>
                </a:solidFill>
              </a:rPr>
              <a:t> ( </a:t>
            </a:r>
            <a:r>
              <a:rPr lang="en-US" dirty="0" err="1" smtClean="0">
                <a:solidFill>
                  <a:srgbClr val="000099"/>
                </a:solidFill>
              </a:rPr>
              <a:t>dehidrasi</a:t>
            </a:r>
            <a:r>
              <a:rPr lang="en-US" dirty="0" smtClean="0">
                <a:solidFill>
                  <a:srgbClr val="000099"/>
                </a:solidFill>
              </a:rPr>
              <a:t>)</a:t>
            </a:r>
          </a:p>
          <a:p>
            <a:pPr marL="609600" indent="-609600">
              <a:buClr>
                <a:schemeClr val="accent3"/>
              </a:buClr>
              <a:buNone/>
              <a:defRPr/>
            </a:pPr>
            <a:r>
              <a:rPr lang="en-US" dirty="0" smtClean="0">
                <a:solidFill>
                  <a:srgbClr val="000099"/>
                </a:solidFill>
              </a:rPr>
              <a:t>c. </a:t>
            </a:r>
            <a:r>
              <a:rPr lang="en-US" dirty="0" err="1" smtClean="0">
                <a:solidFill>
                  <a:srgbClr val="000099"/>
                </a:solidFill>
              </a:rPr>
              <a:t>Nafsu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minum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susu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rendah</a:t>
            </a:r>
            <a:endParaRPr lang="en-US" dirty="0" smtClean="0">
              <a:solidFill>
                <a:srgbClr val="000099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rgbClr val="CC0099"/>
                </a:solidFill>
                <a:latin typeface="Arial Black" pitchFamily="34" charset="0"/>
              </a:rPr>
              <a:t>Pengobatan</a:t>
            </a:r>
            <a:r>
              <a:rPr lang="en-US" dirty="0" smtClean="0">
                <a:solidFill>
                  <a:srgbClr val="CC0099"/>
                </a:solidFill>
                <a:latin typeface="Arial Black" pitchFamily="34" charset="0"/>
              </a:rPr>
              <a:t> :</a:t>
            </a:r>
          </a:p>
          <a:p>
            <a:pPr>
              <a:buNone/>
            </a:pPr>
            <a:r>
              <a:rPr lang="en-US" dirty="0" err="1" smtClean="0">
                <a:solidFill>
                  <a:srgbClr val="000099"/>
                </a:solidFill>
              </a:rPr>
              <a:t>Pemberian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susu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dikurangi</a:t>
            </a:r>
            <a:r>
              <a:rPr lang="en-US" dirty="0" smtClean="0">
                <a:solidFill>
                  <a:srgbClr val="000099"/>
                </a:solidFill>
              </a:rPr>
              <a:t> / </a:t>
            </a:r>
            <a:r>
              <a:rPr lang="en-US" dirty="0" err="1" smtClean="0">
                <a:solidFill>
                  <a:srgbClr val="000099"/>
                </a:solidFill>
              </a:rPr>
              <a:t>dihentikan</a:t>
            </a:r>
            <a:r>
              <a:rPr lang="en-US" dirty="0" smtClean="0">
                <a:solidFill>
                  <a:srgbClr val="000099"/>
                </a:solidFill>
              </a:rPr>
              <a:t> ( </a:t>
            </a:r>
            <a:r>
              <a:rPr lang="en-US" dirty="0" err="1" smtClean="0">
                <a:solidFill>
                  <a:srgbClr val="000099"/>
                </a:solidFill>
              </a:rPr>
              <a:t>bila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hebat</a:t>
            </a:r>
            <a:r>
              <a:rPr lang="en-US" dirty="0" smtClean="0">
                <a:solidFill>
                  <a:srgbClr val="000099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000099"/>
                </a:solidFill>
              </a:rPr>
              <a:t>b. </a:t>
            </a:r>
            <a:r>
              <a:rPr lang="en-US" dirty="0" err="1" smtClean="0">
                <a:solidFill>
                  <a:srgbClr val="000099"/>
                </a:solidFill>
              </a:rPr>
              <a:t>Berikan</a:t>
            </a:r>
            <a:r>
              <a:rPr lang="en-US" dirty="0" smtClean="0">
                <a:solidFill>
                  <a:srgbClr val="000099"/>
                </a:solidFill>
              </a:rPr>
              <a:t> 2 liter </a:t>
            </a:r>
            <a:r>
              <a:rPr lang="en-US" dirty="0" err="1" smtClean="0">
                <a:solidFill>
                  <a:srgbClr val="000099"/>
                </a:solidFill>
              </a:rPr>
              <a:t>larutan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elektrolit</a:t>
            </a:r>
            <a:r>
              <a:rPr lang="en-US" dirty="0" smtClean="0">
                <a:solidFill>
                  <a:srgbClr val="000099"/>
                </a:solidFill>
              </a:rPr>
              <a:t>  </a:t>
            </a:r>
          </a:p>
          <a:p>
            <a:pPr>
              <a:buNone/>
            </a:pPr>
            <a:r>
              <a:rPr lang="en-US" dirty="0" smtClean="0">
                <a:solidFill>
                  <a:srgbClr val="000099"/>
                </a:solidFill>
              </a:rPr>
              <a:t>    </a:t>
            </a:r>
            <a:r>
              <a:rPr lang="en-US" dirty="0" err="1" smtClean="0">
                <a:solidFill>
                  <a:srgbClr val="000099"/>
                </a:solidFill>
              </a:rPr>
              <a:t>hangat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0099"/>
                </a:solidFill>
              </a:rPr>
              <a:t>    </a:t>
            </a:r>
            <a:r>
              <a:rPr lang="en-US" dirty="0" err="1" smtClean="0">
                <a:solidFill>
                  <a:srgbClr val="000099"/>
                </a:solidFill>
              </a:rPr>
              <a:t>Larutan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Elektrolit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untuk</a:t>
            </a:r>
            <a:r>
              <a:rPr lang="en-US" dirty="0" smtClean="0">
                <a:solidFill>
                  <a:srgbClr val="000099"/>
                </a:solidFill>
              </a:rPr>
              <a:t> 1 L air:</a:t>
            </a:r>
          </a:p>
          <a:p>
            <a:pPr>
              <a:buNone/>
            </a:pPr>
            <a:r>
              <a:rPr lang="en-US" dirty="0" smtClean="0">
                <a:solidFill>
                  <a:srgbClr val="000099"/>
                </a:solidFill>
              </a:rPr>
              <a:t>    - 5 gram ( 1 </a:t>
            </a:r>
            <a:r>
              <a:rPr lang="en-US" dirty="0" err="1" smtClean="0">
                <a:solidFill>
                  <a:srgbClr val="000099"/>
                </a:solidFill>
              </a:rPr>
              <a:t>sendok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teh</a:t>
            </a:r>
            <a:r>
              <a:rPr lang="en-US" dirty="0" smtClean="0">
                <a:solidFill>
                  <a:srgbClr val="000099"/>
                </a:solidFill>
              </a:rPr>
              <a:t> )  </a:t>
            </a:r>
          </a:p>
          <a:p>
            <a:pPr>
              <a:buNone/>
            </a:pPr>
            <a:r>
              <a:rPr lang="en-US" dirty="0" smtClean="0">
                <a:solidFill>
                  <a:srgbClr val="000099"/>
                </a:solidFill>
              </a:rPr>
              <a:t>      </a:t>
            </a:r>
            <a:r>
              <a:rPr lang="en-US" dirty="0" err="1" smtClean="0">
                <a:solidFill>
                  <a:srgbClr val="000099"/>
                </a:solidFill>
              </a:rPr>
              <a:t>garam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dapur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halus</a:t>
            </a:r>
            <a:endParaRPr lang="en-US" dirty="0" smtClean="0">
              <a:solidFill>
                <a:srgbClr val="000099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99"/>
                </a:solidFill>
              </a:rPr>
              <a:t>    - 2,5 gram ( ½ </a:t>
            </a:r>
            <a:r>
              <a:rPr lang="en-US" dirty="0" err="1" smtClean="0">
                <a:solidFill>
                  <a:srgbClr val="000099"/>
                </a:solidFill>
              </a:rPr>
              <a:t>sendok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teh</a:t>
            </a:r>
            <a:r>
              <a:rPr lang="en-US" dirty="0" smtClean="0">
                <a:solidFill>
                  <a:srgbClr val="000099"/>
                </a:solidFill>
              </a:rPr>
              <a:t>) </a:t>
            </a:r>
          </a:p>
          <a:p>
            <a:pPr>
              <a:buNone/>
            </a:pPr>
            <a:r>
              <a:rPr lang="en-US" dirty="0" smtClean="0">
                <a:solidFill>
                  <a:srgbClr val="000099"/>
                </a:solidFill>
              </a:rPr>
              <a:t>      NaHCO3 ( Sodium </a:t>
            </a:r>
            <a:r>
              <a:rPr lang="en-US" dirty="0" err="1" smtClean="0">
                <a:solidFill>
                  <a:srgbClr val="000099"/>
                </a:solidFill>
              </a:rPr>
              <a:t>Hidrogen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000099"/>
                </a:solidFill>
              </a:rPr>
              <a:t>      </a:t>
            </a:r>
            <a:r>
              <a:rPr lang="en-US" dirty="0" err="1" smtClean="0">
                <a:solidFill>
                  <a:srgbClr val="000099"/>
                </a:solidFill>
              </a:rPr>
              <a:t>Karbonat</a:t>
            </a:r>
            <a:r>
              <a:rPr lang="en-US" dirty="0" smtClean="0">
                <a:solidFill>
                  <a:srgbClr val="000099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000099"/>
                </a:solidFill>
              </a:rPr>
              <a:t>    - 50 gram </a:t>
            </a:r>
            <a:r>
              <a:rPr lang="en-US" dirty="0" err="1" smtClean="0">
                <a:solidFill>
                  <a:srgbClr val="000099"/>
                </a:solidFill>
              </a:rPr>
              <a:t>glukosa</a:t>
            </a:r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CC0099"/>
                </a:solidFill>
                <a:latin typeface="Arial Black" pitchFamily="34" charset="0"/>
              </a:rPr>
              <a:t>Mencegah</a:t>
            </a:r>
            <a:r>
              <a:rPr lang="en-US" dirty="0" smtClean="0">
                <a:solidFill>
                  <a:srgbClr val="CC0099"/>
                </a:solidFill>
                <a:latin typeface="Arial Black" pitchFamily="34" charset="0"/>
              </a:rPr>
              <a:t>  </a:t>
            </a:r>
            <a:r>
              <a:rPr lang="en-US" dirty="0" err="1" smtClean="0">
                <a:solidFill>
                  <a:srgbClr val="CC0099"/>
                </a:solidFill>
                <a:latin typeface="Arial Black" pitchFamily="34" charset="0"/>
              </a:rPr>
              <a:t>Diare</a:t>
            </a:r>
            <a:r>
              <a:rPr lang="en-US" dirty="0" smtClean="0">
                <a:solidFill>
                  <a:srgbClr val="CC0099"/>
                </a:solidFill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CC0099"/>
                </a:solidFill>
                <a:latin typeface="Arial Black" pitchFamily="34" charset="0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 err="1" smtClean="0">
                <a:solidFill>
                  <a:srgbClr val="000099"/>
                </a:solidFill>
              </a:rPr>
              <a:t>Kandang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selalu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bersih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kering</a:t>
            </a:r>
            <a:r>
              <a:rPr lang="en-US" dirty="0" smtClean="0">
                <a:solidFill>
                  <a:srgbClr val="000099"/>
                </a:solidFill>
              </a:rPr>
              <a:t>. Alas </a:t>
            </a:r>
            <a:r>
              <a:rPr lang="en-US" dirty="0" err="1" smtClean="0">
                <a:solidFill>
                  <a:srgbClr val="000099"/>
                </a:solidFill>
              </a:rPr>
              <a:t>kandang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id-ID" dirty="0" smtClean="0">
                <a:solidFill>
                  <a:srgbClr val="000099"/>
                </a:solidFill>
              </a:rPr>
              <a:t>         </a:t>
            </a:r>
            <a:r>
              <a:rPr lang="en-US" dirty="0" smtClean="0">
                <a:solidFill>
                  <a:srgbClr val="000099"/>
                </a:solidFill>
              </a:rPr>
              <a:t>(</a:t>
            </a:r>
            <a:r>
              <a:rPr lang="en-US" dirty="0" err="1" smtClean="0">
                <a:solidFill>
                  <a:srgbClr val="000099"/>
                </a:solidFill>
              </a:rPr>
              <a:t>jerami</a:t>
            </a:r>
            <a:r>
              <a:rPr lang="en-US" dirty="0" smtClean="0">
                <a:solidFill>
                  <a:srgbClr val="000099"/>
                </a:solidFill>
              </a:rPr>
              <a:t>) yang </a:t>
            </a:r>
            <a:r>
              <a:rPr lang="en-US" dirty="0" err="1" smtClean="0">
                <a:solidFill>
                  <a:srgbClr val="000099"/>
                </a:solidFill>
              </a:rPr>
              <a:t>basah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kotor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harus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diganti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dengan</a:t>
            </a:r>
            <a:r>
              <a:rPr lang="en-US" dirty="0" smtClean="0">
                <a:solidFill>
                  <a:srgbClr val="000099"/>
                </a:solidFill>
              </a:rPr>
              <a:t> yang </a:t>
            </a:r>
            <a:r>
              <a:rPr lang="en-US" dirty="0" err="1" smtClean="0">
                <a:solidFill>
                  <a:srgbClr val="000099"/>
                </a:solidFill>
              </a:rPr>
              <a:t>kering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solidFill>
                  <a:srgbClr val="000099"/>
                </a:solidFill>
              </a:rPr>
              <a:t>Pemberian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Kolostrum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tepat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waktu</a:t>
            </a:r>
            <a:endParaRPr lang="en-US" dirty="0" smtClean="0">
              <a:solidFill>
                <a:srgbClr val="000099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solidFill>
                  <a:srgbClr val="000099"/>
                </a:solidFill>
              </a:rPr>
              <a:t>Susu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diberikan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dalam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kondisi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hangat</a:t>
            </a:r>
            <a:endParaRPr lang="en-US" dirty="0" smtClean="0">
              <a:solidFill>
                <a:srgbClr val="000099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dirty="0" smtClean="0">
                <a:solidFill>
                  <a:srgbClr val="000099"/>
                </a:solidFill>
              </a:rPr>
              <a:t>Air </a:t>
            </a:r>
            <a:r>
              <a:rPr lang="en-US" dirty="0" err="1" smtClean="0">
                <a:solidFill>
                  <a:srgbClr val="000099"/>
                </a:solidFill>
              </a:rPr>
              <a:t>minum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wadahnya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harus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bersih</a:t>
            </a:r>
            <a:endParaRPr lang="en-US" dirty="0" smtClean="0">
              <a:solidFill>
                <a:srgbClr val="000099"/>
              </a:solidFill>
            </a:endParaRPr>
          </a:p>
          <a:p>
            <a:pPr marL="609600" indent="-609600">
              <a:buNone/>
            </a:pPr>
            <a:endParaRPr lang="en-US" dirty="0" smtClean="0">
              <a:solidFill>
                <a:srgbClr val="CC0099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Radang</a:t>
            </a:r>
            <a:r>
              <a:rPr lang="en-US" dirty="0" smtClean="0"/>
              <a:t> </a:t>
            </a:r>
            <a:r>
              <a:rPr lang="en-US" dirty="0" err="1" smtClean="0"/>
              <a:t>Paru-paru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dirty="0" err="1" smtClean="0">
                <a:solidFill>
                  <a:srgbClr val="CC0099"/>
                </a:solidFill>
                <a:latin typeface="Arial Black" pitchFamily="34" charset="0"/>
              </a:rPr>
              <a:t>Gejala</a:t>
            </a:r>
            <a:r>
              <a:rPr lang="en-US" dirty="0" smtClean="0">
                <a:solidFill>
                  <a:srgbClr val="CC0099"/>
                </a:solidFill>
                <a:latin typeface="Arial Black" pitchFamily="34" charset="0"/>
              </a:rPr>
              <a:t> :</a:t>
            </a: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solidFill>
                  <a:srgbClr val="000099"/>
                </a:solidFill>
              </a:rPr>
              <a:t>Demam</a:t>
            </a:r>
            <a:endParaRPr lang="en-US" dirty="0" smtClean="0">
              <a:solidFill>
                <a:srgbClr val="000099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solidFill>
                  <a:srgbClr val="000099"/>
                </a:solidFill>
              </a:rPr>
              <a:t>Hidung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Berlendir</a:t>
            </a:r>
            <a:endParaRPr lang="en-US" dirty="0" smtClean="0">
              <a:solidFill>
                <a:srgbClr val="000099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solidFill>
                  <a:srgbClr val="000099"/>
                </a:solidFill>
              </a:rPr>
              <a:t>Sulit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bernafas</a:t>
            </a:r>
            <a:endParaRPr lang="en-US" dirty="0" smtClean="0">
              <a:solidFill>
                <a:srgbClr val="000099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solidFill>
                  <a:srgbClr val="000099"/>
                </a:solidFill>
              </a:rPr>
              <a:t>Nafsu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makan</a:t>
            </a:r>
            <a:r>
              <a:rPr lang="en-US" dirty="0" smtClean="0">
                <a:solidFill>
                  <a:srgbClr val="000099"/>
                </a:solidFill>
              </a:rPr>
              <a:t>/ </a:t>
            </a:r>
            <a:r>
              <a:rPr lang="en-US" dirty="0" err="1" smtClean="0">
                <a:solidFill>
                  <a:srgbClr val="000099"/>
                </a:solidFill>
              </a:rPr>
              <a:t>minum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rendah</a:t>
            </a:r>
            <a:endParaRPr lang="en-US" dirty="0" smtClean="0">
              <a:solidFill>
                <a:srgbClr val="000099"/>
              </a:solidFill>
            </a:endParaRPr>
          </a:p>
          <a:p>
            <a:pPr marL="609600" indent="-609600">
              <a:buNone/>
            </a:pPr>
            <a:r>
              <a:rPr lang="en-US" dirty="0" err="1" smtClean="0">
                <a:solidFill>
                  <a:srgbClr val="CC0099"/>
                </a:solidFill>
                <a:latin typeface="Arial Black" pitchFamily="34" charset="0"/>
              </a:rPr>
              <a:t>Pengobatan</a:t>
            </a:r>
            <a:r>
              <a:rPr lang="en-US" dirty="0" smtClean="0">
                <a:solidFill>
                  <a:srgbClr val="CC0099"/>
                </a:solidFill>
                <a:latin typeface="Arial Black" pitchFamily="34" charset="0"/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Pemeriksaan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</a:p>
          <a:p>
            <a:pPr marL="609600" indent="-609600">
              <a:buNone/>
            </a:pPr>
            <a:r>
              <a:rPr lang="en-US" dirty="0" err="1" smtClean="0">
                <a:solidFill>
                  <a:srgbClr val="000099"/>
                </a:solidFill>
              </a:rPr>
              <a:t>oleh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dokter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hewan</a:t>
            </a:r>
            <a:endParaRPr lang="en-US" dirty="0" smtClean="0">
              <a:solidFill>
                <a:srgbClr val="000099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minggu</a:t>
            </a:r>
            <a:r>
              <a:rPr lang="en-US" b="1" dirty="0" smtClean="0"/>
              <a:t> </a:t>
            </a:r>
            <a:r>
              <a:rPr lang="en-US" b="1" dirty="0" err="1" smtClean="0"/>
              <a:t>sebelum</a:t>
            </a:r>
            <a:r>
              <a:rPr lang="en-US" b="1" dirty="0" smtClean="0"/>
              <a:t> </a:t>
            </a:r>
            <a:r>
              <a:rPr lang="en-US" b="1" dirty="0" err="1" smtClean="0"/>
              <a:t>melahirkan</a:t>
            </a:r>
            <a:r>
              <a:rPr lang="en-US" b="1" dirty="0" smtClean="0"/>
              <a:t>, </a:t>
            </a:r>
            <a:r>
              <a:rPr lang="en-US" b="1" dirty="0" err="1" smtClean="0"/>
              <a:t>pisahkan</a:t>
            </a:r>
            <a:r>
              <a:rPr lang="en-US" b="1" dirty="0" smtClean="0"/>
              <a:t> </a:t>
            </a:r>
            <a:r>
              <a:rPr lang="en-US" b="1" dirty="0" err="1" smtClean="0"/>
              <a:t>sapi</a:t>
            </a:r>
            <a:r>
              <a:rPr lang="en-US" b="1" dirty="0" smtClean="0"/>
              <a:t> yang </a:t>
            </a:r>
            <a:r>
              <a:rPr lang="en-US" b="1" dirty="0" err="1" smtClean="0"/>
              <a:t>sedang</a:t>
            </a:r>
            <a:r>
              <a:rPr lang="en-US" b="1" dirty="0" smtClean="0"/>
              <a:t> bunting </a:t>
            </a:r>
            <a:r>
              <a:rPr lang="en-US" b="1" dirty="0" err="1" smtClean="0"/>
              <a:t>tua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sapi</a:t>
            </a:r>
            <a:r>
              <a:rPr lang="en-US" b="1" dirty="0" smtClean="0"/>
              <a:t> </a:t>
            </a:r>
            <a:r>
              <a:rPr lang="en-US" b="1" dirty="0" err="1" smtClean="0"/>
              <a:t>lainnya</a:t>
            </a:r>
            <a:endParaRPr lang="en-US" b="1" dirty="0" smtClean="0"/>
          </a:p>
          <a:p>
            <a:pPr marL="609600" indent="-609600"/>
            <a:r>
              <a:rPr lang="en-US" b="1" dirty="0" err="1" smtClean="0"/>
              <a:t>Masukkan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kandang</a:t>
            </a:r>
            <a:r>
              <a:rPr lang="en-US" b="1" dirty="0" smtClean="0"/>
              <a:t> </a:t>
            </a:r>
            <a:r>
              <a:rPr lang="en-US" b="1" dirty="0" err="1" smtClean="0"/>
              <a:t>beranak</a:t>
            </a:r>
            <a:r>
              <a:rPr lang="en-US" b="1" dirty="0" smtClean="0"/>
              <a:t> yang </a:t>
            </a:r>
            <a:r>
              <a:rPr lang="en-US" b="1" dirty="0" err="1" smtClean="0"/>
              <a:t>telah</a:t>
            </a:r>
            <a:r>
              <a:rPr lang="en-US" b="1" dirty="0" smtClean="0"/>
              <a:t> </a:t>
            </a:r>
            <a:r>
              <a:rPr lang="en-US" b="1" dirty="0" err="1" smtClean="0"/>
              <a:t>disuci</a:t>
            </a:r>
            <a:r>
              <a:rPr lang="en-US" b="1" dirty="0" smtClean="0"/>
              <a:t> </a:t>
            </a:r>
            <a:r>
              <a:rPr lang="en-US" b="1" dirty="0" err="1" smtClean="0"/>
              <a:t>hamakan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diberi</a:t>
            </a:r>
            <a:r>
              <a:rPr lang="en-US" b="1" dirty="0" smtClean="0"/>
              <a:t> alas </a:t>
            </a:r>
            <a:r>
              <a:rPr lang="en-US" b="1" dirty="0" err="1" smtClean="0"/>
              <a:t>jerami</a:t>
            </a:r>
            <a:r>
              <a:rPr lang="en-US" b="1" dirty="0" smtClean="0"/>
              <a:t> </a:t>
            </a:r>
            <a:r>
              <a:rPr lang="en-US" b="1" dirty="0" err="1" smtClean="0"/>
              <a:t>kering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lantainya</a:t>
            </a:r>
            <a:endParaRPr lang="en-US" b="1" dirty="0" smtClean="0"/>
          </a:p>
          <a:p>
            <a:pPr marL="609600" indent="-609600"/>
            <a:r>
              <a:rPr lang="en-US" b="1" dirty="0" err="1" smtClean="0"/>
              <a:t>Usahakan</a:t>
            </a:r>
            <a:r>
              <a:rPr lang="en-US" b="1" dirty="0" smtClean="0"/>
              <a:t> agar </a:t>
            </a:r>
            <a:r>
              <a:rPr lang="en-US" b="1" dirty="0" err="1" smtClean="0"/>
              <a:t>sapi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beristirahat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tenang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dirty="0" err="1" smtClean="0">
                <a:solidFill>
                  <a:srgbClr val="CC0099"/>
                </a:solidFill>
                <a:latin typeface="Arial Black" pitchFamily="34" charset="0"/>
              </a:rPr>
              <a:t>Pencegahan</a:t>
            </a:r>
            <a:r>
              <a:rPr lang="en-US" dirty="0" smtClean="0">
                <a:solidFill>
                  <a:srgbClr val="CC0099"/>
                </a:solidFill>
                <a:latin typeface="Arial Black" pitchFamily="34" charset="0"/>
              </a:rPr>
              <a:t> :</a:t>
            </a: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solidFill>
                  <a:srgbClr val="000099"/>
                </a:solidFill>
              </a:rPr>
              <a:t>Sirkulasi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udara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dalam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kandang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lancar</a:t>
            </a:r>
            <a:r>
              <a:rPr lang="en-US" dirty="0" smtClean="0">
                <a:solidFill>
                  <a:srgbClr val="000099"/>
                </a:solidFill>
              </a:rPr>
              <a:t> ( </a:t>
            </a:r>
            <a:r>
              <a:rPr lang="en-US" dirty="0" err="1" smtClean="0">
                <a:solidFill>
                  <a:srgbClr val="000099"/>
                </a:solidFill>
              </a:rPr>
              <a:t>ventilasi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cukup</a:t>
            </a:r>
            <a:r>
              <a:rPr lang="en-US" dirty="0" smtClean="0">
                <a:solidFill>
                  <a:srgbClr val="000099"/>
                </a:solidFill>
              </a:rPr>
              <a:t>).</a:t>
            </a: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solidFill>
                  <a:srgbClr val="000099"/>
                </a:solidFill>
              </a:rPr>
              <a:t>Kandang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selalu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bersih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kering</a:t>
            </a:r>
            <a:endParaRPr lang="en-US" dirty="0" smtClean="0">
              <a:solidFill>
                <a:srgbClr val="000099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solidFill>
                  <a:srgbClr val="000099"/>
                </a:solidFill>
              </a:rPr>
              <a:t>Pedet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dijemur</a:t>
            </a:r>
            <a:r>
              <a:rPr lang="en-US" dirty="0" smtClean="0">
                <a:solidFill>
                  <a:srgbClr val="000099"/>
                </a:solidFill>
              </a:rPr>
              <a:t> / </a:t>
            </a:r>
            <a:r>
              <a:rPr lang="en-US" dirty="0" err="1" smtClean="0">
                <a:solidFill>
                  <a:srgbClr val="000099"/>
                </a:solidFill>
              </a:rPr>
              <a:t>digembalakan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setiap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pagi</a:t>
            </a:r>
            <a:endParaRPr lang="en-US" dirty="0" smtClean="0">
              <a:solidFill>
                <a:srgbClr val="000099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AutoNum type="romanUcPeriod"/>
            </a:pPr>
            <a:r>
              <a:rPr lang="en-US" dirty="0" err="1" smtClean="0"/>
              <a:t>Membatu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</a:t>
            </a:r>
            <a:r>
              <a:rPr lang="en-US" dirty="0" err="1" smtClean="0"/>
              <a:t>bernafas</a:t>
            </a:r>
            <a:endParaRPr lang="en-US" dirty="0" smtClean="0"/>
          </a:p>
          <a:p>
            <a:pPr marL="609600" indent="-609600">
              <a:lnSpc>
                <a:spcPct val="90000"/>
              </a:lnSpc>
            </a:pPr>
            <a:r>
              <a:rPr lang="en-US" b="1" dirty="0" err="1" smtClean="0">
                <a:latin typeface="Calibri" pitchFamily="34" charset="0"/>
              </a:rPr>
              <a:t>Pedet</a:t>
            </a:r>
            <a:r>
              <a:rPr lang="en-US" b="1" dirty="0" smtClean="0">
                <a:latin typeface="Calibri" pitchFamily="34" charset="0"/>
              </a:rPr>
              <a:t> yang </a:t>
            </a:r>
            <a:r>
              <a:rPr lang="en-US" b="1" dirty="0" err="1" smtClean="0">
                <a:latin typeface="Calibri" pitchFamily="34" charset="0"/>
              </a:rPr>
              <a:t>baru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dilahirkan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kadang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sulit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bernafas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akibat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adanya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lendir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di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rongga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mulut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atau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pada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saluran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pernafasannya</a:t>
            </a:r>
            <a:r>
              <a:rPr lang="en-US" b="1" dirty="0" smtClean="0">
                <a:latin typeface="Calibri" pitchFamily="34" charset="0"/>
              </a:rPr>
              <a:t>.</a:t>
            </a:r>
          </a:p>
          <a:p>
            <a:pPr marL="609600" indent="-609600">
              <a:lnSpc>
                <a:spcPct val="90000"/>
              </a:lnSpc>
            </a:pPr>
            <a:r>
              <a:rPr lang="en-US" b="1" dirty="0" smtClean="0">
                <a:latin typeface="Calibri" pitchFamily="34" charset="0"/>
              </a:rPr>
              <a:t>Cara </a:t>
            </a:r>
            <a:r>
              <a:rPr lang="en-US" b="1" dirty="0" err="1" smtClean="0">
                <a:latin typeface="Calibri" pitchFamily="34" charset="0"/>
              </a:rPr>
              <a:t>mengeluarkan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lendir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dapat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dilakukan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dengan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cara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memasukkan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jari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kita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ke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dalam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rongga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mulut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pedet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untuk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mengeluarkan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lendir</a:t>
            </a:r>
            <a:r>
              <a:rPr lang="en-US" b="1" dirty="0" smtClean="0">
                <a:latin typeface="Calibri" pitchFamily="34" charset="0"/>
              </a:rPr>
              <a:t>. </a:t>
            </a:r>
            <a:r>
              <a:rPr lang="en-US" b="1" dirty="0" err="1" smtClean="0">
                <a:latin typeface="Calibri" pitchFamily="34" charset="0"/>
              </a:rPr>
              <a:t>Jika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pedet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masih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tidak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dapat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mengangkat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kepalanya</a:t>
            </a:r>
            <a:r>
              <a:rPr lang="en-US" b="1" dirty="0" smtClean="0">
                <a:latin typeface="Calibri" pitchFamily="34" charset="0"/>
              </a:rPr>
              <a:t>, </a:t>
            </a:r>
            <a:r>
              <a:rPr lang="en-US" b="1" dirty="0" err="1" smtClean="0">
                <a:latin typeface="Calibri" pitchFamily="34" charset="0"/>
              </a:rPr>
              <a:t>angkat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dan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turunkan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pedet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berulang</a:t>
            </a:r>
            <a:r>
              <a:rPr lang="en-US" b="1" dirty="0" smtClean="0">
                <a:latin typeface="Calibri" pitchFamily="34" charset="0"/>
              </a:rPr>
              <a:t>-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ulang</a:t>
            </a:r>
            <a:r>
              <a:rPr lang="en-US" dirty="0" smtClean="0">
                <a:latin typeface="Calibri" pitchFamily="34" charset="0"/>
              </a:rPr>
              <a:t> ( 3-5 kali) </a:t>
            </a:r>
            <a:r>
              <a:rPr lang="en-US" dirty="0" err="1" smtClean="0">
                <a:latin typeface="Calibri" pitchFamily="34" charset="0"/>
              </a:rPr>
              <a:t>melalui</a:t>
            </a:r>
            <a:r>
              <a:rPr lang="en-US" dirty="0" smtClean="0">
                <a:latin typeface="Calibri" pitchFamily="34" charset="0"/>
              </a:rPr>
              <a:t> kaki  </a:t>
            </a:r>
            <a:r>
              <a:rPr lang="en-US" dirty="0" err="1" smtClean="0">
                <a:latin typeface="Calibri" pitchFamily="34" charset="0"/>
              </a:rPr>
              <a:t>belakangnya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sehingga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lendir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keluar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rongga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hidung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rongga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mulut</a:t>
            </a:r>
            <a:endParaRPr lang="en-US" b="1" dirty="0" smtClean="0">
              <a:latin typeface="Calibri" pitchFamily="34" charset="0"/>
            </a:endParaRPr>
          </a:p>
          <a:p>
            <a:pPr marL="609600" indent="-609600">
              <a:buNone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II. </a:t>
            </a:r>
            <a:r>
              <a:rPr lang="en-US" dirty="0" err="1" smtClean="0"/>
              <a:t>Mengeringkan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endParaRPr lang="en-US" dirty="0" smtClean="0"/>
          </a:p>
          <a:p>
            <a:r>
              <a:rPr lang="en-US" dirty="0" err="1" smtClean="0"/>
              <a:t>Dianjurkan</a:t>
            </a:r>
            <a:r>
              <a:rPr lang="en-US" dirty="0" smtClean="0"/>
              <a:t> agar </a:t>
            </a:r>
            <a:r>
              <a:rPr lang="en-US" dirty="0" err="1" smtClean="0"/>
              <a:t>induk</a:t>
            </a:r>
            <a:r>
              <a:rPr lang="en-US" dirty="0" smtClean="0"/>
              <a:t> </a:t>
            </a:r>
            <a:r>
              <a:rPr lang="en-US" dirty="0" err="1" smtClean="0"/>
              <a:t>sapi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membersihkan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menjilat-jilat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pedet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10 – 15 </a:t>
            </a:r>
            <a:r>
              <a:rPr lang="en-US" dirty="0" err="1" smtClean="0"/>
              <a:t>menit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sirkulasi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agar uterus        (</a:t>
            </a:r>
            <a:r>
              <a:rPr lang="en-US" dirty="0" err="1" smtClean="0"/>
              <a:t>rahim</a:t>
            </a:r>
            <a:r>
              <a:rPr lang="en-US" dirty="0" smtClean="0"/>
              <a:t>)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berkontraksi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melancarkan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plasenta</a:t>
            </a:r>
            <a:r>
              <a:rPr lang="en-US" dirty="0" smtClean="0"/>
              <a:t> (</a:t>
            </a:r>
            <a:r>
              <a:rPr lang="en-US" dirty="0" err="1" smtClean="0"/>
              <a:t>ari-ari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617</TotalTime>
  <Words>2697</Words>
  <Application>Microsoft Office PowerPoint</Application>
  <PresentationFormat>On-screen Show (4:3)</PresentationFormat>
  <Paragraphs>343</Paragraphs>
  <Slides>70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Foundry</vt:lpstr>
      <vt:lpstr>MANAJEMEN TERNAK PERAH</vt:lpstr>
      <vt:lpstr>Manajemen Pemeliharaan Pedet</vt:lpstr>
      <vt:lpstr>Tujuan Pemliharaan Pedet</vt:lpstr>
      <vt:lpstr>Periode Pemeliharaan Pedet</vt:lpstr>
      <vt:lpstr>Pemeliharaan Periode  Pre Weaning</vt:lpstr>
      <vt:lpstr>Slide 6</vt:lpstr>
      <vt:lpstr>Persiapan Sebelum Lahir</vt:lpstr>
      <vt:lpstr>Penanganan Pedet Setelah Lahir</vt:lpstr>
      <vt:lpstr>Penanganan Pedet Setelah Lahir</vt:lpstr>
      <vt:lpstr>Penanganan Pedet Setelah Lahir</vt:lpstr>
      <vt:lpstr>Penanganan Pedet Setelah Lahir</vt:lpstr>
      <vt:lpstr>Slide 12</vt:lpstr>
      <vt:lpstr>Slide 13</vt:lpstr>
      <vt:lpstr>Slide 14</vt:lpstr>
      <vt:lpstr>Fungsi Kolustrum</vt:lpstr>
      <vt:lpstr>Slide 16</vt:lpstr>
      <vt:lpstr>Slide 17</vt:lpstr>
      <vt:lpstr>Slide 18</vt:lpstr>
      <vt:lpstr>Slide 19</vt:lpstr>
      <vt:lpstr>Slide 20</vt:lpstr>
      <vt:lpstr>Aturan Pemberian Kolostrum</vt:lpstr>
      <vt:lpstr> Cara Pemberian Kolustrum</vt:lpstr>
      <vt:lpstr>Slide 23</vt:lpstr>
      <vt:lpstr>  Cara melatih pedet minum  dengan ember :</vt:lpstr>
      <vt:lpstr>Slide 25</vt:lpstr>
      <vt:lpstr>Slide 26</vt:lpstr>
      <vt:lpstr>Komposisi dari Kolostrum</vt:lpstr>
      <vt:lpstr>Slide 28</vt:lpstr>
      <vt:lpstr>Perbandingan kolustrum dan susu biasa</vt:lpstr>
      <vt:lpstr>Slide 30</vt:lpstr>
      <vt:lpstr>Kolostrum buatan untuk sekali minum :</vt:lpstr>
      <vt:lpstr>Slide 32</vt:lpstr>
      <vt:lpstr>Slide 33</vt:lpstr>
      <vt:lpstr>b. Pemberian Kolostrum hari  ke-2 sampai hari ke- 3</vt:lpstr>
      <vt:lpstr>C. Pemberian pakan pedet (pada hari ke-4 sampai sapih)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Konsumsi pakan Pedet Minggu ke-1 sampai dengan minggu ke- 9</vt:lpstr>
      <vt:lpstr>Memisahkan Pedet dari Induk</vt:lpstr>
      <vt:lpstr>Syarat Kandang Pedet :</vt:lpstr>
      <vt:lpstr>Slide 47</vt:lpstr>
      <vt:lpstr>Slide 48</vt:lpstr>
      <vt:lpstr>Slide 49</vt:lpstr>
      <vt:lpstr>Slide 50</vt:lpstr>
      <vt:lpstr>DEHORNING                             (PENGHILANGAN TANDUK)</vt:lpstr>
      <vt:lpstr>Slide 52</vt:lpstr>
      <vt:lpstr>Metode Dehorning</vt:lpstr>
      <vt:lpstr>2. Metode Penempelan Besi     Panas ( Electric Dehorning)</vt:lpstr>
      <vt:lpstr>Slide 55</vt:lpstr>
      <vt:lpstr>Slide 56</vt:lpstr>
      <vt:lpstr>Slide 57</vt:lpstr>
      <vt:lpstr>Slide 58</vt:lpstr>
      <vt:lpstr>Slide 59</vt:lpstr>
      <vt:lpstr>2. Penanganan Pedet Pasca Lepas Sapih </vt:lpstr>
      <vt:lpstr>Slide 61</vt:lpstr>
      <vt:lpstr>Slide 62</vt:lpstr>
      <vt:lpstr>Slide 63</vt:lpstr>
      <vt:lpstr>Kesehatan Pedet </vt:lpstr>
      <vt:lpstr>Tanda-tanda pedet yang  tidak sehat :</vt:lpstr>
      <vt:lpstr>Penyakit yang sering menyerang pedet </vt:lpstr>
      <vt:lpstr>Slide 67</vt:lpstr>
      <vt:lpstr>Mencegah  Diare :</vt:lpstr>
      <vt:lpstr>2. Radang Paru-paru</vt:lpstr>
      <vt:lpstr>Slide 70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TERNAK PERAH</dc:title>
  <dc:creator>puri</dc:creator>
  <cp:lastModifiedBy>puri</cp:lastModifiedBy>
  <cp:revision>63</cp:revision>
  <dcterms:created xsi:type="dcterms:W3CDTF">2015-09-18T05:29:49Z</dcterms:created>
  <dcterms:modified xsi:type="dcterms:W3CDTF">2015-10-24T06:42:08Z</dcterms:modified>
</cp:coreProperties>
</file>