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6"/>
  </p:handoutMasterIdLst>
  <p:sldIdLst>
    <p:sldId id="256" r:id="rId2"/>
    <p:sldId id="286" r:id="rId3"/>
    <p:sldId id="257" r:id="rId4"/>
    <p:sldId id="281" r:id="rId5"/>
    <p:sldId id="258" r:id="rId6"/>
    <p:sldId id="259" r:id="rId7"/>
    <p:sldId id="260" r:id="rId8"/>
    <p:sldId id="261" r:id="rId9"/>
    <p:sldId id="262" r:id="rId10"/>
    <p:sldId id="282" r:id="rId11"/>
    <p:sldId id="263" r:id="rId12"/>
    <p:sldId id="283" r:id="rId13"/>
    <p:sldId id="264" r:id="rId14"/>
    <p:sldId id="265" r:id="rId15"/>
    <p:sldId id="284" r:id="rId16"/>
    <p:sldId id="266" r:id="rId17"/>
    <p:sldId id="267" r:id="rId18"/>
    <p:sldId id="268" r:id="rId19"/>
    <p:sldId id="285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9" r:id="rId29"/>
    <p:sldId id="277" r:id="rId30"/>
    <p:sldId id="278" r:id="rId31"/>
    <p:sldId id="279" r:id="rId32"/>
    <p:sldId id="287" r:id="rId33"/>
    <p:sldId id="280" r:id="rId34"/>
    <p:sldId id="288" r:id="rId35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19193-5568-40EA-A081-1D6860702C55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2843-A3A8-4318-B896-3FE77A3513E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44850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5F9F39-AF39-4622-9F35-392920143153}" type="datetimeFigureOut">
              <a:rPr lang="id-ID" smtClean="0"/>
              <a:pPr/>
              <a:t>29/10/2015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61521F-596F-4337-9EF4-BA5F6992743A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Pirimidina&amp;action=edit&amp;redlink=1" TargetMode="External"/><Relationship Id="rId3" Type="http://schemas.openxmlformats.org/officeDocument/2006/relationships/hyperlink" Target="http://id.wikipedia.org/wiki/Basa" TargetMode="External"/><Relationship Id="rId7" Type="http://schemas.openxmlformats.org/officeDocument/2006/relationships/hyperlink" Target="http://id.wikipedia.org/wiki/Purina" TargetMode="External"/><Relationship Id="rId2" Type="http://schemas.openxmlformats.org/officeDocument/2006/relationships/hyperlink" Target="http://id.wikipedia.org/wiki/Gugus_fungs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Fosfat" TargetMode="External"/><Relationship Id="rId11" Type="http://schemas.openxmlformats.org/officeDocument/2006/relationships/hyperlink" Target="http://id.wikipedia.org/w/index.php?title=Deoksiribosa&amp;action=edit&amp;redlink=1" TargetMode="External"/><Relationship Id="rId5" Type="http://schemas.openxmlformats.org/officeDocument/2006/relationships/hyperlink" Target="http://id.wikipedia.org/wiki/Gula" TargetMode="External"/><Relationship Id="rId10" Type="http://schemas.openxmlformats.org/officeDocument/2006/relationships/hyperlink" Target="http://id.wikipedia.org/wiki/Ribosa" TargetMode="External"/><Relationship Id="rId4" Type="http://schemas.openxmlformats.org/officeDocument/2006/relationships/hyperlink" Target="http://id.wikipedia.org/wiki/Senyawa_organik" TargetMode="External"/><Relationship Id="rId9" Type="http://schemas.openxmlformats.org/officeDocument/2006/relationships/hyperlink" Target="http://id.wikipedia.org/wiki/Pentos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BAHAN PEMBAWA SIFAT KETURUNAN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6560234" cy="1752600"/>
          </a:xfrm>
        </p:spPr>
        <p:txBody>
          <a:bodyPr/>
          <a:lstStyle/>
          <a:p>
            <a:r>
              <a:rPr lang="id-ID" dirty="0" smtClean="0"/>
              <a:t>Aju Tjatur Nugroho K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err="1" smtClean="0"/>
              <a:t>Lengan</a:t>
            </a:r>
            <a:r>
              <a:rPr lang="en-US" u="sng" dirty="0" smtClean="0"/>
              <a:t> </a:t>
            </a:r>
            <a:endParaRPr lang="id-ID" u="sng" dirty="0" smtClean="0"/>
          </a:p>
          <a:p>
            <a:pPr>
              <a:buNone/>
            </a:pPr>
            <a:r>
              <a:rPr lang="en-US" dirty="0" err="1" smtClean="0"/>
              <a:t>memiliki</a:t>
            </a:r>
            <a:r>
              <a:rPr lang="en-US" dirty="0" smtClean="0"/>
              <a:t> 3 </a:t>
            </a:r>
            <a:r>
              <a:rPr lang="en-US" dirty="0" err="1" smtClean="0"/>
              <a:t>daerah</a:t>
            </a:r>
            <a:r>
              <a:rPr lang="en-US" dirty="0" smtClean="0"/>
              <a:t> : 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a.  </a:t>
            </a:r>
            <a:r>
              <a:rPr lang="en-US" dirty="0" err="1" smtClean="0"/>
              <a:t>Selaput</a:t>
            </a:r>
            <a:r>
              <a:rPr lang="en-US" dirty="0" smtClean="0"/>
              <a:t>,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tipis</a:t>
            </a:r>
            <a:r>
              <a:rPr lang="en-US" dirty="0" smtClean="0"/>
              <a:t> yang </a:t>
            </a:r>
            <a:r>
              <a:rPr lang="en-US" dirty="0" err="1" smtClean="0"/>
              <a:t>menyelimuti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 </a:t>
            </a:r>
            <a:r>
              <a:rPr lang="en-US" dirty="0" err="1" smtClean="0"/>
              <a:t>kromosom</a:t>
            </a:r>
            <a:r>
              <a:rPr lang="en-US" dirty="0" smtClean="0"/>
              <a:t>  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b.  </a:t>
            </a:r>
            <a:r>
              <a:rPr lang="en-US" dirty="0" err="1" smtClean="0"/>
              <a:t>Kandung</a:t>
            </a:r>
            <a:r>
              <a:rPr lang="en-US" dirty="0" smtClean="0"/>
              <a:t> / matrix,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 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c.  </a:t>
            </a:r>
            <a:r>
              <a:rPr lang="en-US" dirty="0" err="1" smtClean="0"/>
              <a:t>Kromonema</a:t>
            </a:r>
            <a:r>
              <a:rPr lang="en-US" dirty="0" smtClean="0"/>
              <a:t>, 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benang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berpilin</a:t>
            </a:r>
            <a:r>
              <a:rPr lang="en-US" dirty="0" smtClean="0"/>
              <a:t> – </a:t>
            </a:r>
            <a:r>
              <a:rPr lang="en-US" dirty="0" err="1" smtClean="0"/>
              <a:t>pilin</a:t>
            </a:r>
            <a:r>
              <a:rPr lang="en-US" dirty="0" smtClean="0"/>
              <a:t> yang  </a:t>
            </a:r>
            <a:r>
              <a:rPr lang="en-US" dirty="0" err="1" smtClean="0"/>
              <a:t>terendam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berasal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kromonema</a:t>
            </a:r>
            <a:r>
              <a:rPr lang="en-US" dirty="0" smtClean="0"/>
              <a:t>  </a:t>
            </a:r>
            <a:r>
              <a:rPr lang="en-US" dirty="0" err="1" smtClean="0"/>
              <a:t>kromatin</a:t>
            </a:r>
            <a:r>
              <a:rPr lang="en-US" dirty="0" smtClean="0"/>
              <a:t>  </a:t>
            </a:r>
            <a:r>
              <a:rPr lang="en-US" dirty="0" err="1" smtClean="0"/>
              <a:t>sendiri</a:t>
            </a:r>
            <a:r>
              <a:rPr lang="en-US" dirty="0" smtClean="0"/>
              <a:t>.  Di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kromonema</a:t>
            </a:r>
            <a:r>
              <a:rPr lang="en-US" dirty="0" smtClean="0"/>
              <a:t> 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kromomer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sentromer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lengannya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4 </a:t>
            </a:r>
            <a:r>
              <a:rPr lang="en-US" dirty="0" err="1"/>
              <a:t>macam</a:t>
            </a:r>
            <a:r>
              <a:rPr lang="en-US" dirty="0"/>
              <a:t> : </a:t>
            </a:r>
            <a:endParaRPr lang="id-ID" dirty="0"/>
          </a:p>
          <a:p>
            <a:pPr algn="just"/>
            <a:r>
              <a:rPr lang="en-US" dirty="0"/>
              <a:t>a.  </a:t>
            </a:r>
            <a:r>
              <a:rPr lang="en-US" dirty="0" err="1"/>
              <a:t>Metasentris</a:t>
            </a:r>
            <a:r>
              <a:rPr lang="en-US" dirty="0"/>
              <a:t> : 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		-  </a:t>
            </a:r>
            <a:r>
              <a:rPr lang="en-US" dirty="0" err="1"/>
              <a:t>sentromer</a:t>
            </a:r>
            <a:r>
              <a:rPr lang="en-US" dirty="0"/>
              <a:t> : </a:t>
            </a:r>
            <a:r>
              <a:rPr lang="en-US" dirty="0" err="1"/>
              <a:t>terletak</a:t>
            </a:r>
            <a:r>
              <a:rPr lang="en-US" dirty="0"/>
              <a:t> median (</a:t>
            </a:r>
            <a:r>
              <a:rPr lang="en-US" dirty="0" err="1"/>
              <a:t>kira</a:t>
            </a:r>
            <a:r>
              <a:rPr lang="en-US" dirty="0"/>
              <a:t> –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kromosom</a:t>
            </a:r>
            <a:r>
              <a:rPr lang="en-US" dirty="0"/>
              <a:t>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endParaRPr lang="id-ID" dirty="0"/>
          </a:p>
          <a:p>
            <a:pPr algn="just">
              <a:buNone/>
            </a:pPr>
            <a:r>
              <a:rPr lang="en-US" dirty="0"/>
              <a:t>     	-  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smtClean="0"/>
              <a:t>	V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/>
              <a:t>b.  </a:t>
            </a:r>
            <a:r>
              <a:rPr lang="en-US" dirty="0" err="1"/>
              <a:t>Submetasentris</a:t>
            </a:r>
            <a:r>
              <a:rPr lang="en-US" dirty="0"/>
              <a:t> 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		-  </a:t>
            </a:r>
            <a:r>
              <a:rPr lang="en-US" dirty="0" err="1"/>
              <a:t>sentromer</a:t>
            </a:r>
            <a:r>
              <a:rPr lang="en-US" dirty="0"/>
              <a:t>  </a:t>
            </a:r>
            <a:r>
              <a:rPr lang="en-US" dirty="0" err="1"/>
              <a:t>terletak</a:t>
            </a:r>
            <a:r>
              <a:rPr lang="en-US" dirty="0"/>
              <a:t>  </a:t>
            </a:r>
            <a:r>
              <a:rPr lang="en-US" dirty="0" err="1"/>
              <a:t>submedian</a:t>
            </a:r>
            <a:r>
              <a:rPr lang="en-US" dirty="0"/>
              <a:t>  (</a:t>
            </a:r>
            <a:r>
              <a:rPr lang="en-US" dirty="0" err="1"/>
              <a:t>ke</a:t>
            </a:r>
            <a:r>
              <a:rPr lang="en-US" dirty="0"/>
              <a:t>  </a:t>
            </a:r>
            <a:r>
              <a:rPr lang="en-US" dirty="0" err="1"/>
              <a:t>arah</a:t>
            </a:r>
            <a:r>
              <a:rPr lang="en-US" dirty="0"/>
              <a:t>  </a:t>
            </a:r>
            <a:r>
              <a:rPr lang="en-US" dirty="0" err="1"/>
              <a:t>salah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ujung</a:t>
            </a:r>
            <a:r>
              <a:rPr lang="en-US" dirty="0" smtClean="0"/>
              <a:t>  </a:t>
            </a:r>
            <a:r>
              <a:rPr lang="en-US" dirty="0" err="1"/>
              <a:t>kromosom</a:t>
            </a:r>
            <a:r>
              <a:rPr lang="en-US" dirty="0"/>
              <a:t>), 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kromosom</a:t>
            </a:r>
            <a:r>
              <a:rPr lang="en-US" dirty="0"/>
              <a:t> 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dirty="0"/>
              <a:t>	 -  </a:t>
            </a:r>
            <a:r>
              <a:rPr lang="en-US" dirty="0" err="1"/>
              <a:t>lengan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huruf</a:t>
            </a:r>
            <a:r>
              <a:rPr lang="en-US" dirty="0"/>
              <a:t> J 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c.  </a:t>
            </a:r>
            <a:r>
              <a:rPr lang="en-US" dirty="0" err="1" smtClean="0"/>
              <a:t>Akrosentris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-  </a:t>
            </a:r>
            <a:r>
              <a:rPr lang="en-US" dirty="0" err="1" smtClean="0"/>
              <a:t>sentromer</a:t>
            </a:r>
            <a:r>
              <a:rPr lang="en-US" dirty="0" smtClean="0"/>
              <a:t>  </a:t>
            </a:r>
            <a:r>
              <a:rPr lang="en-US" dirty="0" err="1" smtClean="0"/>
              <a:t>terletak</a:t>
            </a:r>
            <a:r>
              <a:rPr lang="en-US" dirty="0" smtClean="0"/>
              <a:t>  </a:t>
            </a:r>
            <a:r>
              <a:rPr lang="en-US" dirty="0" err="1" smtClean="0"/>
              <a:t>subterminal</a:t>
            </a:r>
            <a:r>
              <a:rPr lang="en-US" dirty="0" smtClean="0"/>
              <a:t>  (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dekat</a:t>
            </a:r>
            <a:r>
              <a:rPr lang="en-US" dirty="0" smtClean="0"/>
              <a:t>  </a:t>
            </a:r>
            <a:r>
              <a:rPr lang="en-US" dirty="0" err="1" smtClean="0"/>
              <a:t>ujung</a:t>
            </a:r>
            <a:r>
              <a:rPr lang="en-US" dirty="0" smtClean="0"/>
              <a:t>  </a:t>
            </a:r>
            <a:r>
              <a:rPr lang="en-US" dirty="0" err="1" smtClean="0"/>
              <a:t>kromosom</a:t>
            </a:r>
            <a:r>
              <a:rPr lang="en-US" dirty="0" smtClean="0"/>
              <a:t>),  	</a:t>
            </a:r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 smtClean="0"/>
              <a:t>kromosom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membengkok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	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 -  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id-ID" dirty="0" smtClean="0"/>
          </a:p>
          <a:p>
            <a:r>
              <a:rPr lang="en-US" dirty="0" smtClean="0"/>
              <a:t>d.  </a:t>
            </a:r>
            <a:r>
              <a:rPr lang="en-US" dirty="0" err="1" smtClean="0"/>
              <a:t>Telosentris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-   </a:t>
            </a:r>
            <a:r>
              <a:rPr lang="en-US" dirty="0" err="1" smtClean="0"/>
              <a:t>sentromer</a:t>
            </a:r>
            <a:r>
              <a:rPr lang="en-US" dirty="0" smtClean="0"/>
              <a:t> 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telosentris</a:t>
            </a:r>
            <a:r>
              <a:rPr lang="en-US" dirty="0" smtClean="0"/>
              <a:t>)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JUMLAH KROMOSOM BERBAGAI SPECIES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556792"/>
            <a:ext cx="8363272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GEN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 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hereditas</a:t>
            </a:r>
            <a:r>
              <a:rPr lang="en-US" dirty="0"/>
              <a:t>"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kromosom</a:t>
            </a:r>
            <a:r>
              <a:rPr lang="en-US" dirty="0"/>
              <a:t>.  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	Gen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 </a:t>
            </a:r>
            <a:endParaRPr lang="id-ID" dirty="0"/>
          </a:p>
          <a:p>
            <a:pPr lvl="1" algn="just">
              <a:buNone/>
            </a:pPr>
            <a:r>
              <a:rPr lang="en-US" dirty="0"/>
              <a:t>-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. </a:t>
            </a:r>
            <a:endParaRPr lang="id-ID" dirty="0"/>
          </a:p>
          <a:p>
            <a:pPr lvl="1" algn="just">
              <a:buNone/>
            </a:pPr>
            <a:r>
              <a:rPr lang="en-US" dirty="0"/>
              <a:t>-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genetika</a:t>
            </a:r>
            <a:r>
              <a:rPr lang="en-US" dirty="0"/>
              <a:t>. </a:t>
            </a:r>
            <a:endParaRPr lang="id-ID" dirty="0"/>
          </a:p>
          <a:p>
            <a:pPr lvl="1" algn="just">
              <a:buNone/>
            </a:pPr>
            <a:r>
              <a:rPr lang="en-US" dirty="0"/>
              <a:t>-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menduplikasikan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sel.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"homolog" </a:t>
            </a:r>
            <a:r>
              <a:rPr lang="en-US" dirty="0" err="1" smtClean="0"/>
              <a:t>sesamanya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lokus</a:t>
            </a:r>
            <a:r>
              <a:rPr lang="en-US" dirty="0" smtClean="0"/>
              <a:t> gen-gen yang </a:t>
            </a:r>
            <a:r>
              <a:rPr lang="en-US" dirty="0" err="1" smtClean="0"/>
              <a:t>bersesuaian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Alela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Lokus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gen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(multiple alleles)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lokus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3524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643182"/>
            <a:ext cx="19335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mewarisi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tuanya</a:t>
            </a:r>
            <a:r>
              <a:rPr lang="en-US" dirty="0"/>
              <a:t>.</a:t>
            </a:r>
            <a:endParaRPr lang="id-ID" dirty="0"/>
          </a:p>
          <a:p>
            <a:pPr lvl="0" algn="just"/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gen</a:t>
            </a:r>
            <a:endParaRPr lang="id-ID" dirty="0"/>
          </a:p>
          <a:p>
            <a:pPr lvl="0" algn="just"/>
            <a:r>
              <a:rPr lang="en-US" dirty="0"/>
              <a:t>Gen-gen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deoksiribonukleat</a:t>
            </a:r>
            <a:r>
              <a:rPr lang="en-US" dirty="0"/>
              <a:t> (DNA)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. </a:t>
            </a:r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Gen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nukleotida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mengkode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genetik</a:t>
            </a:r>
            <a:r>
              <a:rPr lang="en-US" dirty="0"/>
              <a:t>  (coding-gene  region  as  </a:t>
            </a:r>
            <a:r>
              <a:rPr lang="en-US" dirty="0" err="1"/>
              <a:t>exon</a:t>
            </a:r>
            <a:r>
              <a:rPr lang="en-US" dirty="0"/>
              <a:t>)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daerah</a:t>
            </a:r>
            <a:r>
              <a:rPr lang="en-US" dirty="0"/>
              <a:t>  yang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mengkode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genetik</a:t>
            </a:r>
            <a:r>
              <a:rPr lang="en-US" dirty="0"/>
              <a:t>  (non-coding-gene  region  as  </a:t>
            </a:r>
            <a:r>
              <a:rPr lang="en-US" dirty="0" err="1"/>
              <a:t>intron</a:t>
            </a:r>
            <a:r>
              <a:rPr lang="en-US" dirty="0"/>
              <a:t>),  </a:t>
            </a:r>
            <a:r>
              <a:rPr lang="en-US" dirty="0" err="1"/>
              <a:t>hal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pembentukan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 protein  yang  </a:t>
            </a:r>
            <a:r>
              <a:rPr lang="en-US" dirty="0" err="1"/>
              <a:t>fungsinya</a:t>
            </a:r>
            <a:r>
              <a:rPr lang="en-US" dirty="0"/>
              <a:t>  </a:t>
            </a:r>
            <a:r>
              <a:rPr lang="en-US" dirty="0" err="1"/>
              <a:t>diperlukan</a:t>
            </a:r>
            <a:r>
              <a:rPr lang="en-US" dirty="0"/>
              <a:t>  </a:t>
            </a:r>
            <a:r>
              <a:rPr lang="en-US" dirty="0" err="1"/>
              <a:t>ditingkat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, organ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 err="1" smtClean="0"/>
              <a:t>Nukleotida</a:t>
            </a:r>
            <a:r>
              <a:rPr lang="en-US" dirty="0" smtClean="0"/>
              <a:t>.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DNA (deoxyribonucleic acid) </a:t>
            </a:r>
            <a:r>
              <a:rPr lang="en-US" dirty="0" err="1" smtClean="0"/>
              <a:t>dan</a:t>
            </a:r>
            <a:r>
              <a:rPr lang="en-US" dirty="0" smtClean="0"/>
              <a:t> RNA (ribonucleic acid).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bersel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virus </a:t>
            </a:r>
            <a:r>
              <a:rPr lang="en-US" dirty="0" err="1" smtClean="0"/>
              <a:t>tubuhnya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DNA </a:t>
            </a:r>
            <a:r>
              <a:rPr lang="en-US" dirty="0" err="1" smtClean="0"/>
              <a:t>atau</a:t>
            </a:r>
            <a:r>
              <a:rPr lang="en-US" dirty="0" smtClean="0"/>
              <a:t> RNA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id-ID" b="1" dirty="0" smtClean="0"/>
              <a:t>Nukleotida</a:t>
            </a:r>
            <a:r>
              <a:rPr lang="id-ID" dirty="0" smtClean="0"/>
              <a:t> adalah </a:t>
            </a:r>
            <a:r>
              <a:rPr lang="en-US" u="sng" dirty="0" err="1" smtClean="0"/>
              <a:t>molekul</a:t>
            </a:r>
            <a:r>
              <a:rPr lang="id-ID" dirty="0" smtClean="0"/>
              <a:t> yang tersusun dari </a:t>
            </a:r>
            <a:r>
              <a:rPr lang="id-ID" u="sng" dirty="0" smtClean="0">
                <a:hlinkClick r:id="rId2" tooltip="Gugus fungsional"/>
              </a:rPr>
              <a:t>gugus</a:t>
            </a:r>
            <a:r>
              <a:rPr lang="id-ID" dirty="0" smtClean="0"/>
              <a:t> </a:t>
            </a:r>
            <a:r>
              <a:rPr lang="id-ID" u="sng" dirty="0" smtClean="0">
                <a:hlinkClick r:id="rId3" tooltip="Basa"/>
              </a:rPr>
              <a:t>basa</a:t>
            </a:r>
            <a:r>
              <a:rPr lang="id-ID" dirty="0" smtClean="0"/>
              <a:t> </a:t>
            </a:r>
            <a:r>
              <a:rPr lang="id-ID" u="sng" dirty="0" smtClean="0">
                <a:hlinkClick r:id="rId4" tooltip="Senyawa organik"/>
              </a:rPr>
              <a:t>heterosiklik</a:t>
            </a:r>
            <a:r>
              <a:rPr lang="id-ID" dirty="0" smtClean="0"/>
              <a:t>, </a:t>
            </a:r>
            <a:r>
              <a:rPr lang="id-ID" u="sng" dirty="0" smtClean="0">
                <a:hlinkClick r:id="rId5" tooltip="Gula"/>
              </a:rPr>
              <a:t>gula</a:t>
            </a:r>
            <a:r>
              <a:rPr lang="id-ID" dirty="0" smtClean="0"/>
              <a:t>, dan satu atau lebih </a:t>
            </a:r>
            <a:r>
              <a:rPr lang="id-ID" u="sng" dirty="0" smtClean="0">
                <a:hlinkClick r:id="rId2" tooltip="Gugus fungsional"/>
              </a:rPr>
              <a:t>gugus</a:t>
            </a:r>
            <a:r>
              <a:rPr lang="id-ID" dirty="0" smtClean="0"/>
              <a:t> </a:t>
            </a:r>
            <a:r>
              <a:rPr lang="id-ID" u="sng" dirty="0" smtClean="0">
                <a:hlinkClick r:id="rId6" tooltip="Fosfat"/>
              </a:rPr>
              <a:t>fosfat</a:t>
            </a:r>
            <a:r>
              <a:rPr lang="id-ID" dirty="0" smtClean="0"/>
              <a:t>. Basa penyusun nukleotida biasanya adalah berupa </a:t>
            </a:r>
            <a:r>
              <a:rPr lang="id-ID" u="sng" dirty="0" smtClean="0">
                <a:hlinkClick r:id="rId7" tooltip="Purina"/>
              </a:rPr>
              <a:t>purina</a:t>
            </a:r>
            <a:r>
              <a:rPr lang="id-ID" dirty="0" smtClean="0"/>
              <a:t> atau </a:t>
            </a:r>
            <a:r>
              <a:rPr lang="id-ID" u="sng" dirty="0" smtClean="0">
                <a:hlinkClick r:id="rId8" tooltip="Pirimidina (halaman belum tersedia)"/>
              </a:rPr>
              <a:t>pirimidina</a:t>
            </a:r>
            <a:r>
              <a:rPr lang="id-ID" dirty="0" smtClean="0"/>
              <a:t> sementara gulanya adalah </a:t>
            </a:r>
            <a:r>
              <a:rPr lang="id-ID" u="sng" dirty="0" smtClean="0">
                <a:hlinkClick r:id="rId9" tooltip="Pentosa"/>
              </a:rPr>
              <a:t>pentosa</a:t>
            </a:r>
            <a:r>
              <a:rPr lang="id-ID" dirty="0" smtClean="0"/>
              <a:t> (</a:t>
            </a:r>
            <a:r>
              <a:rPr lang="id-ID" u="sng" dirty="0" smtClean="0">
                <a:hlinkClick r:id="rId10" tooltip="Ribosa"/>
              </a:rPr>
              <a:t>ribosa</a:t>
            </a:r>
            <a:r>
              <a:rPr lang="id-ID" dirty="0" smtClean="0"/>
              <a:t>), baik berupa </a:t>
            </a:r>
            <a:r>
              <a:rPr lang="id-ID" u="sng" dirty="0" smtClean="0">
                <a:hlinkClick r:id="rId11" tooltip="Deoksiribosa (halaman belum tersedia)"/>
              </a:rPr>
              <a:t>deoksiribosa</a:t>
            </a:r>
            <a:r>
              <a:rPr lang="id-ID" dirty="0" smtClean="0"/>
              <a:t> maupun </a:t>
            </a:r>
            <a:r>
              <a:rPr lang="id-ID" u="sng" dirty="0" smtClean="0">
                <a:hlinkClick r:id="rId10" tooltip="Ribosa"/>
              </a:rPr>
              <a:t>ribosa</a:t>
            </a:r>
            <a:r>
              <a:rPr lang="id-ID" dirty="0" smtClean="0"/>
              <a:t>.</a:t>
            </a:r>
          </a:p>
          <a:p>
            <a:pPr algn="just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SEL HEWAN DAN TUMBUHAN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2727801"/>
            <a:ext cx="3810000" cy="280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/>
              <a:t>DNA </a:t>
            </a:r>
            <a:endParaRPr lang="id-ID" dirty="0"/>
          </a:p>
          <a:p>
            <a:pPr lvl="0" algn="just"/>
            <a:r>
              <a:rPr lang="en-US" dirty="0" err="1"/>
              <a:t>Deoksiribose</a:t>
            </a:r>
            <a:r>
              <a:rPr lang="en-US" dirty="0"/>
              <a:t> Nucleic Acid (DNA)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  </a:t>
            </a:r>
            <a:r>
              <a:rPr lang="en-US" dirty="0" err="1"/>
              <a:t>Deoksiribosa</a:t>
            </a:r>
            <a:r>
              <a:rPr lang="en-US" dirty="0"/>
              <a:t> </a:t>
            </a:r>
            <a:r>
              <a:rPr lang="en-US" dirty="0" err="1"/>
              <a:t>Nukleat</a:t>
            </a:r>
            <a:r>
              <a:rPr lang="en-US" dirty="0"/>
              <a:t> (ADN)</a:t>
            </a:r>
            <a:endParaRPr lang="id-ID" dirty="0"/>
          </a:p>
          <a:p>
            <a:pPr lvl="0" algn="just"/>
            <a:r>
              <a:rPr lang="en-US" dirty="0"/>
              <a:t> DNA </a:t>
            </a:r>
            <a:r>
              <a:rPr lang="en-US" dirty="0" err="1"/>
              <a:t>ditemukan</a:t>
            </a:r>
            <a:r>
              <a:rPr lang="en-US" dirty="0"/>
              <a:t> pd </a:t>
            </a:r>
            <a:r>
              <a:rPr lang="en-US" dirty="0" err="1"/>
              <a:t>th</a:t>
            </a:r>
            <a:r>
              <a:rPr lang="en-US" dirty="0"/>
              <a:t> 1869 (Friedrich  </a:t>
            </a:r>
            <a:r>
              <a:rPr lang="en-US" dirty="0" err="1"/>
              <a:t>Miescher</a:t>
            </a:r>
            <a:r>
              <a:rPr lang="en-US" dirty="0"/>
              <a:t>)</a:t>
            </a:r>
            <a:endParaRPr lang="id-ID" dirty="0"/>
          </a:p>
          <a:p>
            <a:pPr algn="just">
              <a:buNone/>
            </a:pPr>
            <a:r>
              <a:rPr lang="en-US" b="1" dirty="0" smtClean="0"/>
              <a:t>	‘</a:t>
            </a:r>
            <a:r>
              <a:rPr lang="en-US" b="1" i="1" dirty="0" err="1"/>
              <a:t>Rahasia</a:t>
            </a:r>
            <a:r>
              <a:rPr lang="en-US" b="1" i="1" dirty="0"/>
              <a:t> </a:t>
            </a:r>
            <a:r>
              <a:rPr lang="en-US" b="1" i="1" dirty="0" err="1"/>
              <a:t>kehidupan</a:t>
            </a:r>
            <a:r>
              <a:rPr lang="en-US" b="1" i="1" dirty="0"/>
              <a:t> </a:t>
            </a:r>
            <a:r>
              <a:rPr lang="en-US" b="1" i="1" dirty="0" err="1"/>
              <a:t>dpt</a:t>
            </a:r>
            <a:r>
              <a:rPr lang="en-US" b="1" i="1" dirty="0"/>
              <a:t> </a:t>
            </a:r>
            <a:r>
              <a:rPr lang="en-US" b="1" i="1" dirty="0" err="1"/>
              <a:t>diungkapkan</a:t>
            </a:r>
            <a:r>
              <a:rPr lang="en-US" b="1" i="1" dirty="0"/>
              <a:t> </a:t>
            </a:r>
            <a:r>
              <a:rPr lang="en-US" b="1" i="1" dirty="0" err="1"/>
              <a:t>melalui</a:t>
            </a:r>
            <a:r>
              <a:rPr lang="en-US" b="1" i="1" dirty="0"/>
              <a:t> </a:t>
            </a:r>
            <a:r>
              <a:rPr lang="en-US" b="1" i="1" dirty="0" err="1"/>
              <a:t>penelitian</a:t>
            </a:r>
            <a:r>
              <a:rPr lang="en-US" b="1" i="1" dirty="0"/>
              <a:t> </a:t>
            </a:r>
            <a:r>
              <a:rPr lang="en-US" b="1" i="1" dirty="0" err="1"/>
              <a:t>kimia</a:t>
            </a:r>
            <a:r>
              <a:rPr lang="en-US" b="1" i="1" dirty="0"/>
              <a:t> </a:t>
            </a:r>
            <a:r>
              <a:rPr lang="en-US" b="1" i="1" dirty="0" err="1"/>
              <a:t>pada</a:t>
            </a:r>
            <a:r>
              <a:rPr lang="en-US" b="1" i="1" dirty="0"/>
              <a:t> </a:t>
            </a:r>
            <a:r>
              <a:rPr lang="en-US" b="1" i="1" dirty="0" err="1"/>
              <a:t>sel-sel</a:t>
            </a:r>
            <a:r>
              <a:rPr lang="en-US" b="1" i="1" dirty="0"/>
              <a:t>’</a:t>
            </a:r>
            <a:endParaRPr lang="id-ID" dirty="0"/>
          </a:p>
          <a:p>
            <a:pPr algn="just"/>
            <a:r>
              <a:rPr lang="en-US" dirty="0" err="1"/>
              <a:t>Molekul</a:t>
            </a:r>
            <a:r>
              <a:rPr lang="en-US" dirty="0"/>
              <a:t>  DNA </a:t>
            </a:r>
            <a:r>
              <a:rPr lang="en-US" dirty="0" err="1"/>
              <a:t>membawa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hereditas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komponen</a:t>
            </a:r>
            <a:r>
              <a:rPr lang="en-US" dirty="0"/>
              <a:t> protein  (</a:t>
            </a:r>
            <a:r>
              <a:rPr lang="en-US" dirty="0" err="1"/>
              <a:t>molekul-molekul</a:t>
            </a:r>
            <a:r>
              <a:rPr lang="en-US" dirty="0"/>
              <a:t>  </a:t>
            </a:r>
            <a:r>
              <a:rPr lang="en-US" dirty="0" err="1"/>
              <a:t>histon</a:t>
            </a:r>
            <a:r>
              <a:rPr lang="en-US" dirty="0"/>
              <a:t>). 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yang haploid </a:t>
            </a:r>
            <a:r>
              <a:rPr lang="en-US" dirty="0" err="1"/>
              <a:t>dan</a:t>
            </a:r>
            <a:r>
              <a:rPr lang="en-US" dirty="0"/>
              <a:t> material </a:t>
            </a:r>
            <a:r>
              <a:rPr lang="en-US" dirty="0" err="1"/>
              <a:t>genetik</a:t>
            </a:r>
            <a:r>
              <a:rPr lang="en-US" dirty="0"/>
              <a:t> DNA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separoh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parental,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sebgai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 1953,  James  Watson  and  Francis  Crick  </a:t>
            </a:r>
            <a:r>
              <a:rPr lang="en-US" dirty="0" err="1"/>
              <a:t>telah</a:t>
            </a:r>
            <a:r>
              <a:rPr lang="en-US" dirty="0"/>
              <a:t> 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 </a:t>
            </a:r>
            <a:r>
              <a:rPr lang="en-US" dirty="0" err="1"/>
              <a:t>baru</a:t>
            </a:r>
            <a:r>
              <a:rPr lang="en-US" dirty="0"/>
              <a:t>  </a:t>
            </a:r>
            <a:r>
              <a:rPr lang="en-US" dirty="0" err="1"/>
              <a:t>tentang</a:t>
            </a:r>
            <a:r>
              <a:rPr lang="en-US" dirty="0"/>
              <a:t>  </a:t>
            </a:r>
            <a:r>
              <a:rPr lang="en-US" dirty="0" err="1"/>
              <a:t>penemuan</a:t>
            </a:r>
            <a:r>
              <a:rPr lang="en-US" dirty="0"/>
              <a:t> model  </a:t>
            </a:r>
            <a:r>
              <a:rPr lang="en-US" dirty="0" err="1"/>
              <a:t>struktur</a:t>
            </a:r>
            <a:r>
              <a:rPr lang="en-US" dirty="0"/>
              <a:t> DNA.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03270" y="2453481"/>
            <a:ext cx="253746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dirty="0" smtClean="0"/>
              <a:t>DNA</a:t>
            </a:r>
            <a:endParaRPr lang="id-ID" sz="6000" dirty="0"/>
          </a:p>
          <a:p>
            <a:pPr lvl="0"/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untaian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/>
              <a:t> </a:t>
            </a:r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/>
              <a:t>asam</a:t>
            </a:r>
            <a:r>
              <a:rPr lang="en-US" b="1" dirty="0"/>
              <a:t> </a:t>
            </a:r>
            <a:r>
              <a:rPr lang="en-US" b="1" dirty="0" err="1"/>
              <a:t>nukleat</a:t>
            </a:r>
            <a:r>
              <a:rPr lang="en-US" b="1" dirty="0"/>
              <a:t> (</a:t>
            </a:r>
            <a:r>
              <a:rPr lang="en-US" b="1" dirty="0" err="1"/>
              <a:t>polinukleotida</a:t>
            </a:r>
            <a:r>
              <a:rPr lang="en-US" b="1" dirty="0"/>
              <a:t>)</a:t>
            </a:r>
            <a:endParaRPr lang="id-ID" dirty="0"/>
          </a:p>
          <a:p>
            <a:pPr lvl="0">
              <a:buNone/>
            </a:pPr>
            <a:r>
              <a:rPr lang="en-US" dirty="0" smtClean="0"/>
              <a:t>	 </a:t>
            </a:r>
            <a:r>
              <a:rPr lang="en-US" dirty="0" err="1"/>
              <a:t>Polinukleotida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polimer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nukleotida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: DNA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nukleotida-nukleotida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en-US" dirty="0" err="1"/>
              <a:t>Nukleotida</a:t>
            </a:r>
            <a:r>
              <a:rPr lang="en-US" dirty="0"/>
              <a:t> </a:t>
            </a:r>
            <a:r>
              <a:rPr lang="en-US" dirty="0" smtClean="0"/>
              <a:t> DNA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endParaRPr lang="id-ID" dirty="0"/>
          </a:p>
          <a:p>
            <a:pPr>
              <a:buNone/>
            </a:pPr>
            <a:r>
              <a:rPr lang="en-US" dirty="0"/>
              <a:t>1</a:t>
            </a:r>
            <a:r>
              <a:rPr lang="en-US" i="1" dirty="0"/>
              <a:t>. </a:t>
            </a:r>
            <a:r>
              <a:rPr lang="en-US" i="1" dirty="0" err="1"/>
              <a:t>Gula</a:t>
            </a:r>
            <a:r>
              <a:rPr lang="en-US" i="1" dirty="0"/>
              <a:t> </a:t>
            </a:r>
            <a:r>
              <a:rPr lang="en-US" i="1" dirty="0" err="1"/>
              <a:t>pentosa</a:t>
            </a:r>
            <a:r>
              <a:rPr lang="en-US" dirty="0"/>
              <a:t> (</a:t>
            </a:r>
            <a:r>
              <a:rPr lang="en-US" dirty="0" err="1"/>
              <a:t>Deoksiribosa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2</a:t>
            </a:r>
            <a:r>
              <a:rPr lang="en-US" i="1" dirty="0"/>
              <a:t>. </a:t>
            </a:r>
            <a:r>
              <a:rPr lang="en-US" i="1" dirty="0" err="1"/>
              <a:t>Basa</a:t>
            </a:r>
            <a:r>
              <a:rPr lang="en-US" i="1" dirty="0"/>
              <a:t> Nitrogen</a:t>
            </a:r>
            <a:r>
              <a:rPr lang="en-US" dirty="0"/>
              <a:t> (</a:t>
            </a:r>
            <a:r>
              <a:rPr lang="en-US" dirty="0" err="1"/>
              <a:t>Adenin</a:t>
            </a:r>
            <a:r>
              <a:rPr lang="en-US" dirty="0"/>
              <a:t>, </a:t>
            </a:r>
            <a:r>
              <a:rPr lang="en-US" dirty="0" err="1"/>
              <a:t>Guanin</a:t>
            </a:r>
            <a:r>
              <a:rPr lang="en-US" dirty="0"/>
              <a:t>, </a:t>
            </a:r>
            <a:r>
              <a:rPr lang="en-US" dirty="0" err="1"/>
              <a:t>Timin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Citosin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	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/>
              <a:t>nitrogen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Purin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Pirimidin</a:t>
            </a:r>
            <a:r>
              <a:rPr lang="en-US" dirty="0"/>
              <a:t> </a:t>
            </a:r>
            <a:endParaRPr lang="id-ID" dirty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/>
              <a:t>nitrogen </a:t>
            </a:r>
            <a:r>
              <a:rPr lang="en-US" dirty="0" err="1"/>
              <a:t>penyusun</a:t>
            </a:r>
            <a:r>
              <a:rPr lang="en-US" dirty="0"/>
              <a:t> DNA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Purin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Adenin</a:t>
            </a:r>
            <a:r>
              <a:rPr lang="en-US" dirty="0"/>
              <a:t> (A)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Guanin</a:t>
            </a:r>
            <a:r>
              <a:rPr lang="en-US" dirty="0"/>
              <a:t> (G)</a:t>
            </a:r>
            <a:endParaRPr lang="id-ID" dirty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/>
              <a:t>nitrogen </a:t>
            </a:r>
            <a:r>
              <a:rPr lang="en-US" dirty="0" err="1"/>
              <a:t>penyusun</a:t>
            </a:r>
            <a:r>
              <a:rPr lang="en-US" dirty="0"/>
              <a:t> DNA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Pirimidin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Timin</a:t>
            </a:r>
            <a:r>
              <a:rPr lang="en-US" dirty="0"/>
              <a:t> (T)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Sitosin</a:t>
            </a:r>
            <a:r>
              <a:rPr lang="en-US" dirty="0"/>
              <a:t> (C)</a:t>
            </a:r>
            <a:endParaRPr lang="id-ID" dirty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/>
              <a:t>DNA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A,T,C,G</a:t>
            </a:r>
            <a:endParaRPr lang="id-ID" dirty="0"/>
          </a:p>
          <a:p>
            <a:pPr>
              <a:buNone/>
            </a:pPr>
            <a:r>
              <a:rPr lang="en-US" dirty="0"/>
              <a:t>3. </a:t>
            </a:r>
            <a:r>
              <a:rPr lang="en-US" i="1" dirty="0" err="1"/>
              <a:t>Fosfat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STRUKTUR DNA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sel.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membelah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DNA </a:t>
            </a:r>
            <a:r>
              <a:rPr lang="en-US" dirty="0" err="1"/>
              <a:t>juga</a:t>
            </a:r>
            <a:r>
              <a:rPr lang="en-US" dirty="0"/>
              <a:t>.</a:t>
            </a:r>
            <a:endParaRPr lang="id-ID" dirty="0"/>
          </a:p>
          <a:p>
            <a:pPr lvl="0" algn="just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berlipatgandanya</a:t>
            </a:r>
            <a:r>
              <a:rPr lang="en-US" dirty="0"/>
              <a:t> DNA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.</a:t>
            </a:r>
            <a:endParaRPr lang="id-ID" dirty="0"/>
          </a:p>
          <a:p>
            <a:pPr lvl="0" algn="just"/>
            <a:r>
              <a:rPr lang="en-US" dirty="0" err="1"/>
              <a:t>Berbentuk</a:t>
            </a:r>
            <a:r>
              <a:rPr lang="en-US" dirty="0"/>
              <a:t> double </a:t>
            </a:r>
            <a:r>
              <a:rPr lang="en-US" dirty="0" err="1"/>
              <a:t>heliks</a:t>
            </a:r>
            <a:r>
              <a:rPr lang="en-US" dirty="0"/>
              <a:t>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berpilin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berpasangan</a:t>
            </a:r>
            <a:r>
              <a:rPr lang="en-US" dirty="0"/>
              <a:t> (</a:t>
            </a:r>
            <a:r>
              <a:rPr lang="en-US" dirty="0" err="1"/>
              <a:t>komplimen</a:t>
            </a:r>
            <a:r>
              <a:rPr lang="en-US" dirty="0"/>
              <a:t>) : A=T </a:t>
            </a:r>
            <a:r>
              <a:rPr lang="en-US" dirty="0" err="1"/>
              <a:t>dan</a:t>
            </a:r>
            <a:r>
              <a:rPr lang="en-US" dirty="0"/>
              <a:t> C=G.</a:t>
            </a:r>
            <a:endParaRPr lang="id-ID" dirty="0"/>
          </a:p>
          <a:p>
            <a:pPr lvl="0" algn="just"/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template/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DNA yang </a:t>
            </a:r>
            <a:r>
              <a:rPr lang="en-US" dirty="0" err="1"/>
              <a:t>baru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 </a:t>
            </a:r>
            <a:r>
              <a:rPr lang="en-US" dirty="0" err="1"/>
              <a:t>fungsi</a:t>
            </a:r>
            <a:r>
              <a:rPr lang="en-US" dirty="0"/>
              <a:t>  paling  </a:t>
            </a:r>
            <a:r>
              <a:rPr lang="en-US" dirty="0" err="1"/>
              <a:t>penting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DNA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membawa</a:t>
            </a:r>
            <a:r>
              <a:rPr lang="en-US" dirty="0"/>
              <a:t>  gen  yang </a:t>
            </a:r>
            <a:r>
              <a:rPr lang="en-US" dirty="0" err="1"/>
              <a:t>mengandung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 yang </a:t>
            </a:r>
            <a:r>
              <a:rPr lang="en-US" dirty="0" err="1"/>
              <a:t>menentukan</a:t>
            </a:r>
            <a:r>
              <a:rPr lang="en-US" dirty="0"/>
              <a:t>  </a:t>
            </a:r>
            <a:r>
              <a:rPr lang="en-US" dirty="0" err="1"/>
              <a:t>jenis</a:t>
            </a:r>
            <a:r>
              <a:rPr lang="en-US" dirty="0"/>
              <a:t>  protein  yang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disintesis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,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tipe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 yang </a:t>
            </a:r>
            <a:r>
              <a:rPr lang="en-US" dirty="0" err="1"/>
              <a:t>mana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seberapa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 </a:t>
            </a:r>
            <a:r>
              <a:rPr lang="en-US" dirty="0" err="1"/>
              <a:t>jumlah</a:t>
            </a:r>
            <a:r>
              <a:rPr lang="en-US" dirty="0"/>
              <a:t>  protein 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disintesis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000" dirty="0"/>
              <a:t>RNA</a:t>
            </a:r>
            <a:endParaRPr lang="id-ID" sz="6000" dirty="0"/>
          </a:p>
          <a:p>
            <a:pPr lvl="0" algn="just">
              <a:buNone/>
            </a:pPr>
            <a:r>
              <a:rPr lang="en-US" dirty="0"/>
              <a:t>Ribonucleic acid (RNA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ribonukleat</a:t>
            </a:r>
            <a:r>
              <a:rPr lang="en-US" dirty="0"/>
              <a:t> </a:t>
            </a:r>
            <a:endParaRPr lang="id-ID" dirty="0"/>
          </a:p>
          <a:p>
            <a:pPr lvl="0" algn="just">
              <a:buNone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endParaRPr lang="id-ID" dirty="0"/>
          </a:p>
          <a:p>
            <a:pPr lvl="0" algn="just">
              <a:buNone/>
            </a:pP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nukleat</a:t>
            </a:r>
            <a:r>
              <a:rPr lang="en-US" dirty="0"/>
              <a:t> (</a:t>
            </a:r>
            <a:r>
              <a:rPr lang="en-US" dirty="0" err="1"/>
              <a:t>polinukleotida</a:t>
            </a:r>
            <a:r>
              <a:rPr lang="en-US" dirty="0"/>
              <a:t>)</a:t>
            </a:r>
            <a:endParaRPr lang="id-ID" dirty="0"/>
          </a:p>
          <a:p>
            <a:pPr marL="514350" lvl="0" indent="-514350" algn="just">
              <a:buNone/>
            </a:pPr>
            <a:r>
              <a:rPr lang="en-US" dirty="0" smtClean="0"/>
              <a:t> 1.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Ribosa</a:t>
            </a:r>
            <a:r>
              <a:rPr lang="en-US" dirty="0"/>
              <a:t> </a:t>
            </a:r>
            <a:endParaRPr lang="en-US" dirty="0" smtClean="0"/>
          </a:p>
          <a:p>
            <a:pPr marL="514350" lvl="0" indent="-514350" algn="just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/>
              <a:t>nitrogen : A,C,G,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Urasil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DNA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Timin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: A, C, G, U</a:t>
            </a:r>
          </a:p>
          <a:p>
            <a:pPr lvl="0" algn="just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Fosfat</a:t>
            </a:r>
            <a:r>
              <a:rPr lang="en-US" dirty="0" smtClean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Macam</a:t>
            </a:r>
            <a:r>
              <a:rPr lang="en-US" dirty="0"/>
              <a:t> / Types of RNA:</a:t>
            </a:r>
            <a:endParaRPr lang="id-ID" dirty="0"/>
          </a:p>
          <a:p>
            <a:pPr algn="just"/>
            <a:r>
              <a:rPr lang="en-US" dirty="0"/>
              <a:t>1). mRNA (</a:t>
            </a:r>
            <a:r>
              <a:rPr lang="en-US" dirty="0" err="1"/>
              <a:t>massenger</a:t>
            </a:r>
            <a:r>
              <a:rPr lang="en-US" dirty="0"/>
              <a:t>)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nukleus</a:t>
            </a:r>
            <a:r>
              <a:rPr lang="en-US" dirty="0"/>
              <a:t>. mRNA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pita DNA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nucleus. -mRNA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sequencing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smtClean="0"/>
              <a:t>amino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id-ID" dirty="0" smtClean="0"/>
              <a:t>penentuan urutan basa</a:t>
            </a:r>
            <a:r>
              <a:rPr lang="en-US" dirty="0" smtClean="0"/>
              <a:t>)</a:t>
            </a:r>
            <a:endParaRPr lang="id-ID" dirty="0"/>
          </a:p>
          <a:p>
            <a:pPr algn="just"/>
            <a:r>
              <a:rPr lang="en-US" dirty="0"/>
              <a:t>2). </a:t>
            </a:r>
            <a:r>
              <a:rPr lang="en-US" dirty="0" err="1"/>
              <a:t>tRNA</a:t>
            </a:r>
            <a:r>
              <a:rPr lang="en-US" dirty="0"/>
              <a:t> (transfer)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semanggi</a:t>
            </a:r>
            <a:r>
              <a:rPr lang="en-US" dirty="0"/>
              <a:t>. transfer RNA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transfer </a:t>
            </a:r>
            <a:r>
              <a:rPr lang="en-US" dirty="0" err="1"/>
              <a:t>asama</a:t>
            </a:r>
            <a:r>
              <a:rPr lang="en-US" dirty="0"/>
              <a:t> amino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ribosom</a:t>
            </a:r>
            <a:r>
              <a:rPr lang="en-US" dirty="0"/>
              <a:t> </a:t>
            </a:r>
            <a:endParaRPr lang="id-ID" dirty="0"/>
          </a:p>
          <a:p>
            <a:pPr algn="just"/>
            <a:r>
              <a:rPr lang="en-US" dirty="0"/>
              <a:t>3). </a:t>
            </a:r>
            <a:r>
              <a:rPr lang="en-US" dirty="0" err="1"/>
              <a:t>rRNA</a:t>
            </a:r>
            <a:r>
              <a:rPr lang="en-US" dirty="0"/>
              <a:t> (</a:t>
            </a:r>
            <a:r>
              <a:rPr lang="en-US" dirty="0" err="1"/>
              <a:t>ribosom</a:t>
            </a:r>
            <a:r>
              <a:rPr lang="en-US" dirty="0"/>
              <a:t>)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ribosom</a:t>
            </a:r>
            <a:r>
              <a:rPr lang="en-US" dirty="0"/>
              <a:t>. </a:t>
            </a:r>
            <a:r>
              <a:rPr lang="en-US" dirty="0" err="1"/>
              <a:t>Molekulnya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pita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bercabang</a:t>
            </a:r>
            <a:r>
              <a:rPr lang="en-US" dirty="0"/>
              <a:t>. -ribosomal RNA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ribosom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protein(polypeptide).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PERBEDAAN DNA DAN RNA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46682" y="1935163"/>
            <a:ext cx="6850636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5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PROTEIN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PROTEIN</a:t>
            </a:r>
            <a:endParaRPr lang="id-ID" dirty="0"/>
          </a:p>
          <a:p>
            <a:pPr lvl="0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(</a:t>
            </a:r>
            <a:r>
              <a:rPr lang="en-US" dirty="0" err="1"/>
              <a:t>aa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dipeptida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polipeptida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Polipeptida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10.000: protein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15276" cy="135729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400" u="sng" dirty="0" smtClean="0"/>
              <a:t>KROMOSOM </a:t>
            </a:r>
            <a:r>
              <a:rPr lang="id-ID" sz="4400" dirty="0" smtClean="0"/>
              <a:t/>
            </a:r>
            <a:br>
              <a:rPr lang="id-ID" sz="4400" dirty="0" smtClean="0"/>
            </a:b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err="1" smtClean="0"/>
              <a:t>Sel</a:t>
            </a:r>
            <a:r>
              <a:rPr lang="en-US" dirty="0" smtClean="0"/>
              <a:t> 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nukleus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jalinan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benang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.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awal</a:t>
            </a:r>
            <a:r>
              <a:rPr lang="en-US" dirty="0"/>
              <a:t>  </a:t>
            </a:r>
            <a:r>
              <a:rPr lang="en-US" dirty="0" err="1"/>
              <a:t>abad</a:t>
            </a:r>
            <a:r>
              <a:rPr lang="en-US" dirty="0"/>
              <a:t>  </a:t>
            </a:r>
            <a:r>
              <a:rPr lang="en-US" dirty="0" err="1"/>
              <a:t>ke</a:t>
            </a:r>
            <a:r>
              <a:rPr lang="en-US" dirty="0"/>
              <a:t>  19 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struktur</a:t>
            </a:r>
            <a:r>
              <a:rPr lang="en-US" dirty="0"/>
              <a:t>  </a:t>
            </a:r>
            <a:r>
              <a:rPr lang="en-US" dirty="0" err="1"/>
              <a:t>seperti</a:t>
            </a:r>
            <a:r>
              <a:rPr lang="en-US" dirty="0"/>
              <a:t>  </a:t>
            </a:r>
            <a:r>
              <a:rPr lang="en-US" dirty="0" err="1"/>
              <a:t>benang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nukleus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eukariot</a:t>
            </a:r>
            <a:r>
              <a:rPr lang="en-US" dirty="0"/>
              <a:t>  yang  </a:t>
            </a:r>
            <a:r>
              <a:rPr lang="en-US" dirty="0" err="1"/>
              <a:t>nampak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saat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 </a:t>
            </a:r>
            <a:r>
              <a:rPr lang="en-US" dirty="0" err="1"/>
              <a:t>mulai</a:t>
            </a:r>
            <a:r>
              <a:rPr lang="en-US" dirty="0"/>
              <a:t>  </a:t>
            </a:r>
            <a:r>
              <a:rPr lang="en-US" dirty="0" err="1"/>
              <a:t>membelah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Protein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molekul</a:t>
            </a:r>
            <a:r>
              <a:rPr lang="en-US" dirty="0"/>
              <a:t>  </a:t>
            </a:r>
            <a:r>
              <a:rPr lang="en-US" dirty="0" err="1"/>
              <a:t>makro</a:t>
            </a:r>
            <a:r>
              <a:rPr lang="en-US" dirty="0"/>
              <a:t>  yang  </a:t>
            </a:r>
            <a:r>
              <a:rPr lang="en-US" dirty="0" err="1"/>
              <a:t>berperan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 </a:t>
            </a:r>
            <a:r>
              <a:rPr lang="en-US" dirty="0" err="1"/>
              <a:t>semua</a:t>
            </a:r>
            <a:r>
              <a:rPr lang="en-US" dirty="0"/>
              <a:t> 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 </a:t>
            </a:r>
            <a:r>
              <a:rPr lang="en-US" dirty="0" err="1"/>
              <a:t>yaitu</a:t>
            </a:r>
            <a:r>
              <a:rPr lang="en-US" dirty="0"/>
              <a:t>: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bahan</a:t>
            </a:r>
            <a:r>
              <a:rPr lang="en-US" dirty="0"/>
              <a:t>  </a:t>
            </a:r>
            <a:r>
              <a:rPr lang="en-US" dirty="0" err="1"/>
              <a:t>pembangun</a:t>
            </a:r>
            <a:r>
              <a:rPr lang="en-US" dirty="0"/>
              <a:t>  </a:t>
            </a:r>
            <a:r>
              <a:rPr lang="en-US" dirty="0" err="1"/>
              <a:t>struktur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enzim-enzim</a:t>
            </a:r>
            <a:r>
              <a:rPr lang="en-US" dirty="0"/>
              <a:t> yang </a:t>
            </a:r>
            <a:r>
              <a:rPr lang="en-US" dirty="0" err="1"/>
              <a:t>mengkatalisis</a:t>
            </a:r>
            <a:r>
              <a:rPr lang="en-US" dirty="0"/>
              <a:t> </a:t>
            </a:r>
            <a:r>
              <a:rPr lang="en-US" dirty="0" err="1"/>
              <a:t>reaksi-reaksi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; </a:t>
            </a:r>
            <a:r>
              <a:rPr lang="en-US" dirty="0" err="1"/>
              <a:t>meregulasi</a:t>
            </a:r>
            <a:r>
              <a:rPr lang="en-US" dirty="0"/>
              <a:t>  </a:t>
            </a:r>
            <a:r>
              <a:rPr lang="en-US" dirty="0" err="1"/>
              <a:t>ekspresi</a:t>
            </a:r>
            <a:r>
              <a:rPr lang="en-US" dirty="0"/>
              <a:t>  gen,  </a:t>
            </a:r>
            <a:r>
              <a:rPr lang="en-US" dirty="0" err="1"/>
              <a:t>memungkinkan</a:t>
            </a:r>
            <a:r>
              <a:rPr lang="en-US" dirty="0"/>
              <a:t>  </a:t>
            </a:r>
            <a:r>
              <a:rPr lang="en-US" dirty="0" err="1"/>
              <a:t>sel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bergerak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sel. </a:t>
            </a:r>
            <a:endParaRPr lang="id-ID" dirty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KODE GENETIK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KODE GENETIK</a:t>
            </a:r>
            <a:endParaRPr lang="id-ID" dirty="0"/>
          </a:p>
          <a:p>
            <a:pPr lvl="0" algn="just"/>
            <a:r>
              <a:rPr lang="en-US" dirty="0"/>
              <a:t>Cara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nukleotida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(</a:t>
            </a:r>
            <a:r>
              <a:rPr lang="en-US" dirty="0" err="1" smtClean="0"/>
              <a:t>aa</a:t>
            </a:r>
            <a:r>
              <a:rPr lang="en-US" dirty="0" smtClean="0"/>
              <a:t>)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peptida</a:t>
            </a:r>
            <a:r>
              <a:rPr lang="en-US" dirty="0"/>
              <a:t> yang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endParaRPr lang="id-ID" dirty="0"/>
          </a:p>
          <a:p>
            <a:pPr lvl="0" algn="just"/>
            <a:r>
              <a:rPr lang="en-US" dirty="0"/>
              <a:t>DNA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protein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endParaRPr lang="id-ID" dirty="0"/>
          </a:p>
          <a:p>
            <a:pPr lvl="0"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(20 amino acids)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kodon</a:t>
            </a:r>
            <a:r>
              <a:rPr lang="en-US" dirty="0"/>
              <a:t> </a:t>
            </a:r>
            <a:endParaRPr lang="id-ID" dirty="0"/>
          </a:p>
          <a:p>
            <a:pPr lvl="0"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kodon</a:t>
            </a:r>
            <a:r>
              <a:rPr lang="en-US" dirty="0"/>
              <a:t> </a:t>
            </a:r>
            <a:r>
              <a:rPr lang="en-US" dirty="0" err="1"/>
              <a:t>mengkodekan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</a:t>
            </a:r>
            <a:endParaRPr lang="id-ID" dirty="0"/>
          </a:p>
          <a:p>
            <a:pPr lvl="0" algn="just"/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dalam</a:t>
            </a:r>
            <a:r>
              <a:rPr lang="en-US" dirty="0"/>
              <a:t> protein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Pembentukan</a:t>
            </a:r>
            <a:r>
              <a:rPr lang="en-US" dirty="0" smtClean="0"/>
              <a:t> protein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protein</a:t>
            </a:r>
            <a:endParaRPr lang="id-ID" dirty="0" smtClean="0"/>
          </a:p>
          <a:p>
            <a:pPr lvl="0" algn="just"/>
            <a:r>
              <a:rPr lang="en-US" dirty="0" err="1" smtClean="0"/>
              <a:t>Kodon</a:t>
            </a:r>
            <a:r>
              <a:rPr lang="en-US" dirty="0" smtClean="0"/>
              <a:t> </a:t>
            </a:r>
            <a:r>
              <a:rPr lang="en-US" dirty="0" err="1" smtClean="0"/>
              <a:t>inisiasi</a:t>
            </a:r>
            <a:r>
              <a:rPr lang="en-US" dirty="0" smtClean="0"/>
              <a:t> AUG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terjemahannya</a:t>
            </a:r>
            <a:r>
              <a:rPr lang="en-US" dirty="0" smtClean="0"/>
              <a:t> </a:t>
            </a:r>
            <a:r>
              <a:rPr lang="en-US" dirty="0" err="1" smtClean="0"/>
              <a:t>Metionin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pemanjangan</a:t>
            </a:r>
            <a:r>
              <a:rPr lang="en-US" dirty="0" smtClean="0"/>
              <a:t> protein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kodon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 (3 </a:t>
            </a:r>
            <a:r>
              <a:rPr lang="en-US" dirty="0" err="1" smtClean="0"/>
              <a:t>jenis</a:t>
            </a:r>
            <a:r>
              <a:rPr lang="en-US" dirty="0" smtClean="0"/>
              <a:t>)</a:t>
            </a:r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SINTESA PROTEIN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SINTESA PROTEIN</a:t>
            </a:r>
            <a:endParaRPr lang="id-ID" dirty="0"/>
          </a:p>
          <a:p>
            <a:pPr algn="just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sintesis</a:t>
            </a:r>
            <a:r>
              <a:rPr lang="en-US" dirty="0"/>
              <a:t> protein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transkripsi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translasi</a:t>
            </a:r>
            <a:endParaRPr lang="id-ID" dirty="0"/>
          </a:p>
          <a:p>
            <a:pPr lvl="0" algn="just"/>
            <a:r>
              <a:rPr lang="en-US" dirty="0"/>
              <a:t>DNA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 smtClean="0"/>
              <a:t>, DNA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RNA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nukleus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mRNA</a:t>
            </a:r>
            <a:endParaRPr lang="id-ID" dirty="0"/>
          </a:p>
          <a:p>
            <a:pPr lvl="0" algn="just"/>
            <a:r>
              <a:rPr lang="en-US" dirty="0"/>
              <a:t>mRNA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nukleus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endParaRPr lang="id-ID" dirty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/>
              <a:t>mRNA </a:t>
            </a:r>
            <a:r>
              <a:rPr lang="en-US" dirty="0" err="1"/>
              <a:t>terdpt</a:t>
            </a:r>
            <a:r>
              <a:rPr lang="en-US" dirty="0"/>
              <a:t> </a:t>
            </a:r>
            <a:r>
              <a:rPr lang="en-US" dirty="0" err="1"/>
              <a:t>kodon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trdiri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nukleotida</a:t>
            </a:r>
            <a:r>
              <a:rPr lang="en-US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dirty="0" smtClean="0"/>
              <a:t>RNA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terdr</a:t>
            </a:r>
            <a:r>
              <a:rPr lang="en-US" dirty="0" smtClean="0"/>
              <a:t> </a:t>
            </a:r>
            <a:r>
              <a:rPr lang="en-US" dirty="0" err="1" smtClean="0"/>
              <a:t>tRNA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antikodon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ditranslasi</a:t>
            </a:r>
            <a:r>
              <a:rPr lang="en-US" dirty="0" smtClean="0"/>
              <a:t>/</a:t>
            </a:r>
            <a:r>
              <a:rPr lang="en-US" dirty="0" err="1" smtClean="0"/>
              <a:t>terjemahan</a:t>
            </a:r>
            <a:r>
              <a:rPr lang="en-US" dirty="0" smtClean="0"/>
              <a:t> dari3 </a:t>
            </a:r>
            <a:r>
              <a:rPr lang="en-US" dirty="0" err="1" smtClean="0"/>
              <a:t>jns</a:t>
            </a:r>
            <a:r>
              <a:rPr lang="en-US" dirty="0" smtClean="0"/>
              <a:t> </a:t>
            </a:r>
            <a:r>
              <a:rPr lang="en-US" dirty="0" err="1" smtClean="0"/>
              <a:t>kodon</a:t>
            </a:r>
            <a:r>
              <a:rPr lang="en-US" dirty="0" smtClean="0"/>
              <a:t> menjadi1 </a:t>
            </a:r>
            <a:r>
              <a:rPr lang="en-US" dirty="0" err="1" smtClean="0"/>
              <a:t>jns</a:t>
            </a:r>
            <a:r>
              <a:rPr lang="en-US" dirty="0" smtClean="0"/>
              <a:t> 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en-US" dirty="0" err="1" smtClean="0"/>
              <a:t>Antikodon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pd </a:t>
            </a:r>
            <a:r>
              <a:rPr lang="en-US" dirty="0" err="1" smtClean="0"/>
              <a:t>kodon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terdpt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mRNA</a:t>
            </a:r>
            <a:endParaRPr lang="id-ID" dirty="0" smtClean="0"/>
          </a:p>
          <a:p>
            <a:pPr lvl="0" algn="just"/>
            <a:r>
              <a:rPr lang="en-US" dirty="0" err="1" smtClean="0"/>
              <a:t>rRNA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protein,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</a:t>
            </a:r>
            <a:r>
              <a:rPr lang="en-US" dirty="0" err="1" smtClean="0"/>
              <a:t>translasi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mRNA:translasi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en-US" dirty="0" smtClean="0"/>
              <a:t>Protein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tRNA</a:t>
            </a:r>
            <a:r>
              <a:rPr lang="en-US" dirty="0" smtClean="0"/>
              <a:t> 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gen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endParaRPr lang="id-ID" dirty="0" smtClean="0"/>
          </a:p>
          <a:p>
            <a:pPr lvl="0"/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nukleus</a:t>
            </a:r>
            <a:r>
              <a:rPr lang="en-US" dirty="0" smtClean="0"/>
              <a:t> (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err="1" smtClean="0"/>
              <a:t>Kromosom</a:t>
            </a:r>
            <a:r>
              <a:rPr lang="en-US" dirty="0" smtClean="0"/>
              <a:t>: </a:t>
            </a:r>
            <a:r>
              <a:rPr lang="en-US" dirty="0" err="1" smtClean="0"/>
              <a:t>jalinan</a:t>
            </a:r>
            <a:r>
              <a:rPr lang="en-US" dirty="0" smtClean="0"/>
              <a:t> </a:t>
            </a:r>
            <a:r>
              <a:rPr lang="en-US" dirty="0" err="1" smtClean="0"/>
              <a:t>kromatin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46 (diploid).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gamet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ovum (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=23) </a:t>
            </a:r>
            <a:r>
              <a:rPr lang="en-US" dirty="0" err="1" smtClean="0"/>
              <a:t>dan</a:t>
            </a:r>
            <a:r>
              <a:rPr lang="en-US" dirty="0" smtClean="0"/>
              <a:t> spermatozoa =23 (haploid).</a:t>
            </a:r>
            <a:endParaRPr lang="id-ID" dirty="0" smtClean="0"/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ayah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 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SKEMA PENURUNAN SIFAT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77340" y="2114391"/>
            <a:ext cx="5989320" cy="403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TIPE KROMOSOM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,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sz="2800" dirty="0"/>
          </a:p>
          <a:p>
            <a:pPr algn="just"/>
            <a:r>
              <a:rPr lang="en-US" dirty="0"/>
              <a:t>1.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(</a:t>
            </a:r>
            <a:r>
              <a:rPr lang="en-US" dirty="0" err="1"/>
              <a:t>Autosom</a:t>
            </a:r>
            <a:r>
              <a:rPr lang="en-US" dirty="0"/>
              <a:t>)</a:t>
            </a:r>
            <a:endParaRPr lang="id-ID" sz="2800" dirty="0"/>
          </a:p>
          <a:p>
            <a:pPr lvl="0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kromosom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id-ID" sz="2800" dirty="0"/>
          </a:p>
          <a:p>
            <a:pPr algn="just"/>
            <a:r>
              <a:rPr lang="en-US" dirty="0"/>
              <a:t>2.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(</a:t>
            </a:r>
            <a:r>
              <a:rPr lang="en-US" dirty="0" err="1"/>
              <a:t>Gonosom</a:t>
            </a:r>
            <a:r>
              <a:rPr lang="en-US" dirty="0"/>
              <a:t>)</a:t>
            </a:r>
            <a:endParaRPr lang="id-ID" sz="2800" dirty="0"/>
          </a:p>
          <a:p>
            <a:pPr lvl="1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kromosom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jantan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betina</a:t>
            </a:r>
            <a:r>
              <a:rPr lang="en-US" b="1" dirty="0"/>
              <a:t>	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lalat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(Drosophila </a:t>
            </a:r>
            <a:r>
              <a:rPr lang="en-US" dirty="0" err="1"/>
              <a:t>melanogaster</a:t>
            </a:r>
            <a:r>
              <a:rPr lang="en-US" dirty="0"/>
              <a:t>) </a:t>
            </a:r>
            <a:r>
              <a:rPr lang="en-US" dirty="0" err="1"/>
              <a:t>memiliki</a:t>
            </a:r>
            <a:r>
              <a:rPr lang="en-US" dirty="0"/>
              <a:t> 4 </a:t>
            </a:r>
            <a:r>
              <a:rPr lang="en-US" dirty="0" err="1" smtClean="0"/>
              <a:t>pasang</a:t>
            </a:r>
            <a:r>
              <a:rPr lang="en-US" dirty="0" smtClean="0"/>
              <a:t> N </a:t>
            </a:r>
            <a:r>
              <a:rPr lang="en-US" dirty="0" err="1" smtClean="0"/>
              <a:t>kromosom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3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autosom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gonosom</a:t>
            </a:r>
            <a:r>
              <a:rPr lang="en-US" dirty="0"/>
              <a:t>.</a:t>
            </a:r>
            <a:endParaRPr lang="id-ID" sz="2400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KROMOSOM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76500" y="2975451"/>
            <a:ext cx="4191000" cy="230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bagian</a:t>
            </a:r>
            <a:r>
              <a:rPr lang="en-US" dirty="0"/>
              <a:t> : </a:t>
            </a:r>
            <a:endParaRPr lang="id-ID" dirty="0"/>
          </a:p>
          <a:p>
            <a:pPr algn="just">
              <a:buNone/>
            </a:pPr>
            <a:r>
              <a:rPr lang="en-US" dirty="0"/>
              <a:t>1.  </a:t>
            </a:r>
            <a:r>
              <a:rPr lang="en-US" dirty="0" err="1"/>
              <a:t>Sentromer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kinetochore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.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berpegangan</a:t>
            </a:r>
            <a:r>
              <a:rPr lang="en-US" dirty="0"/>
              <a:t> </a:t>
            </a:r>
            <a:r>
              <a:rPr lang="en-US" dirty="0" err="1"/>
              <a:t>benang</a:t>
            </a:r>
            <a:r>
              <a:rPr lang="en-US" dirty="0"/>
              <a:t> plasma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gelendong</a:t>
            </a:r>
            <a:r>
              <a:rPr lang="en-US" dirty="0"/>
              <a:t>  </a:t>
            </a:r>
            <a:r>
              <a:rPr lang="en-US" dirty="0" err="1"/>
              <a:t>inti</a:t>
            </a:r>
            <a:r>
              <a:rPr lang="en-US" dirty="0"/>
              <a:t>  (spindle) 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stadium </a:t>
            </a:r>
            <a:r>
              <a:rPr lang="en-US" dirty="0" err="1"/>
              <a:t>anafase</a:t>
            </a:r>
            <a:r>
              <a:rPr lang="en-US" dirty="0"/>
              <a:t>. </a:t>
            </a:r>
            <a:r>
              <a:rPr lang="en-US" dirty="0" err="1"/>
              <a:t>Sentromer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kromonema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gen. </a:t>
            </a:r>
            <a:endParaRPr lang="id-ID" dirty="0"/>
          </a:p>
          <a:p>
            <a:pPr algn="just">
              <a:buNone/>
            </a:pPr>
            <a:r>
              <a:rPr lang="en-US" dirty="0"/>
              <a:t>2.  </a:t>
            </a:r>
            <a:r>
              <a:rPr lang="en-US" dirty="0" err="1"/>
              <a:t>Lengan</a:t>
            </a:r>
            <a:r>
              <a:rPr lang="en-US" dirty="0"/>
              <a:t>,  </a:t>
            </a:r>
            <a:r>
              <a:rPr lang="en-US" dirty="0" err="1"/>
              <a:t>ialah</a:t>
            </a:r>
            <a:r>
              <a:rPr lang="en-US" dirty="0"/>
              <a:t>  </a:t>
            </a:r>
            <a:r>
              <a:rPr lang="en-US" dirty="0" err="1"/>
              <a:t>badan</a:t>
            </a:r>
            <a:r>
              <a:rPr lang="en-US" dirty="0"/>
              <a:t>  </a:t>
            </a:r>
            <a:r>
              <a:rPr lang="en-US" dirty="0" err="1"/>
              <a:t>kromosom</a:t>
            </a:r>
            <a:r>
              <a:rPr lang="en-US" dirty="0"/>
              <a:t> 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Mengandung</a:t>
            </a:r>
            <a:r>
              <a:rPr lang="en-US" dirty="0"/>
              <a:t>  </a:t>
            </a:r>
            <a:r>
              <a:rPr lang="en-US" dirty="0" err="1"/>
              <a:t>kromonema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gen.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712</TotalTime>
  <Words>1089</Words>
  <Application>Microsoft Office PowerPoint</Application>
  <PresentationFormat>On-screen Show (4:3)</PresentationFormat>
  <Paragraphs>133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BAHAN PEMBAWA SIFAT KETURUNAN </vt:lpstr>
      <vt:lpstr>SEL HEWAN DAN TUMBUHAN</vt:lpstr>
      <vt:lpstr>      KROMOSOM  </vt:lpstr>
      <vt:lpstr>Slide 4</vt:lpstr>
      <vt:lpstr>Slide 5</vt:lpstr>
      <vt:lpstr>SKEMA PENURUNAN SIFAT</vt:lpstr>
      <vt:lpstr>TIPE KROMOSOM</vt:lpstr>
      <vt:lpstr>KROMOSOM</vt:lpstr>
      <vt:lpstr>Slide 9</vt:lpstr>
      <vt:lpstr>Slide 10</vt:lpstr>
      <vt:lpstr>Slide 11</vt:lpstr>
      <vt:lpstr>Slide 12</vt:lpstr>
      <vt:lpstr>JUMLAH KROMOSOM BERBAGAI SPECIES</vt:lpstr>
      <vt:lpstr>GEN</vt:lpstr>
      <vt:lpstr>Slide 15</vt:lpstr>
      <vt:lpstr>Slide 16</vt:lpstr>
      <vt:lpstr>Slide 17</vt:lpstr>
      <vt:lpstr>Slide 18</vt:lpstr>
      <vt:lpstr>Slide 19</vt:lpstr>
      <vt:lpstr>DNA</vt:lpstr>
      <vt:lpstr>Slide 21</vt:lpstr>
      <vt:lpstr>Slide 22</vt:lpstr>
      <vt:lpstr>Slide 23</vt:lpstr>
      <vt:lpstr>STRUKTUR DNA </vt:lpstr>
      <vt:lpstr>Slide 25</vt:lpstr>
      <vt:lpstr>Slide 26</vt:lpstr>
      <vt:lpstr>RNA</vt:lpstr>
      <vt:lpstr>PERBEDAAN DNA DAN RNA</vt:lpstr>
      <vt:lpstr>PROTEIN </vt:lpstr>
      <vt:lpstr>Slide 30</vt:lpstr>
      <vt:lpstr>KODE GENETIK </vt:lpstr>
      <vt:lpstr>Slide 32</vt:lpstr>
      <vt:lpstr>SINTESA PROTEIN </vt:lpstr>
      <vt:lpstr>Slide 34</vt:lpstr>
    </vt:vector>
  </TitlesOfParts>
  <Company>Acer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BAHAN PEMBAWA SIFAT KETURUNAN </dc:title>
  <dc:creator>ANOTE</dc:creator>
  <cp:lastModifiedBy>lenovo</cp:lastModifiedBy>
  <cp:revision>63</cp:revision>
  <dcterms:created xsi:type="dcterms:W3CDTF">2012-03-25T10:11:04Z</dcterms:created>
  <dcterms:modified xsi:type="dcterms:W3CDTF">2015-10-29T09:42:52Z</dcterms:modified>
</cp:coreProperties>
</file>