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06" r:id="rId3"/>
    <p:sldId id="260" r:id="rId4"/>
    <p:sldId id="257" r:id="rId5"/>
    <p:sldId id="259" r:id="rId6"/>
    <p:sldId id="261" r:id="rId7"/>
    <p:sldId id="301" r:id="rId8"/>
    <p:sldId id="295" r:id="rId9"/>
    <p:sldId id="296" r:id="rId10"/>
    <p:sldId id="297" r:id="rId11"/>
    <p:sldId id="298" r:id="rId12"/>
    <p:sldId id="299" r:id="rId13"/>
    <p:sldId id="302" r:id="rId14"/>
    <p:sldId id="265" r:id="rId15"/>
    <p:sldId id="267" r:id="rId16"/>
    <p:sldId id="268" r:id="rId17"/>
    <p:sldId id="269" r:id="rId18"/>
    <p:sldId id="270" r:id="rId19"/>
    <p:sldId id="304" r:id="rId20"/>
    <p:sldId id="293" r:id="rId21"/>
    <p:sldId id="294" r:id="rId22"/>
    <p:sldId id="273" r:id="rId23"/>
    <p:sldId id="274" r:id="rId24"/>
    <p:sldId id="275" r:id="rId25"/>
    <p:sldId id="285" r:id="rId26"/>
    <p:sldId id="287" r:id="rId27"/>
    <p:sldId id="288" r:id="rId28"/>
    <p:sldId id="289" r:id="rId29"/>
    <p:sldId id="290" r:id="rId30"/>
    <p:sldId id="276" r:id="rId31"/>
    <p:sldId id="277" r:id="rId32"/>
    <p:sldId id="278" r:id="rId33"/>
    <p:sldId id="279" r:id="rId34"/>
    <p:sldId id="280" r:id="rId35"/>
    <p:sldId id="281" r:id="rId36"/>
    <p:sldId id="282" r:id="rId37"/>
    <p:sldId id="307" r:id="rId38"/>
    <p:sldId id="308"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794F81"/>
    <a:srgbClr val="5CE25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15" autoAdjust="0"/>
  </p:normalViewPr>
  <p:slideViewPr>
    <p:cSldViewPr>
      <p:cViewPr>
        <p:scale>
          <a:sx n="48" d="100"/>
          <a:sy n="48" d="100"/>
        </p:scale>
        <p:origin x="-2016"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D2D5B-E3B2-4BA6-A22B-B03B99CB376E}" type="datetimeFigureOut">
              <a:rPr lang="id-ID" smtClean="0"/>
              <a:pPr/>
              <a:t>22/06/2015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B381B-7E41-4FD9-8308-6E94A6ECFB5D}"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B9B381B-7E41-4FD9-8308-6E94A6ECFB5D}" type="slidenum">
              <a:rPr lang="id-ID" smtClean="0"/>
              <a:pPr/>
              <a:t>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B9B381B-7E41-4FD9-8308-6E94A6ECFB5D}" type="slidenum">
              <a:rPr lang="id-ID" smtClean="0"/>
              <a:pPr/>
              <a:t>19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11" name="Slide Number Placeholder 10"/>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6D94041D-6E68-4251-B05C-951E9928765A}" type="slidenum">
              <a:rPr lang="id-ID" smtClean="0"/>
              <a:pPr/>
              <a:t>‹#›</a:t>
            </a:fld>
            <a:endParaRPr lang="id-ID"/>
          </a:p>
        </p:txBody>
      </p:sp>
    </p:spTree>
  </p:cSld>
  <p:clrMapOvr>
    <a:masterClrMapping/>
  </p:clrMapOvr>
  <p:transition spd="med">
    <p:wheel spokes="1"/>
    <p:sndAc>
      <p:stSnd>
        <p:snd r:embed="rId1" name="bomb.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DFF72F-DB2A-44A1-AEFB-29A986FBB40B}" type="datetimeFigureOut">
              <a:rPr lang="id-ID" smtClean="0"/>
              <a:pPr/>
              <a:t>22/06/2015</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6D94041D-6E68-4251-B05C-951E9928765A}" type="slidenum">
              <a:rPr lang="id-ID" smtClean="0"/>
              <a:pPr/>
              <a:t>‹#›</a:t>
            </a:fld>
            <a:endParaRPr lang="id-ID"/>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med">
    <p:wheel spokes="1"/>
    <p:sndAc>
      <p:stSnd>
        <p:snd r:embed="rId1" name="bomb.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DDFF72F-DB2A-44A1-AEFB-29A986FBB40B}" type="datetimeFigureOut">
              <a:rPr lang="id-ID" smtClean="0"/>
              <a:pPr/>
              <a:t>22/06/2015</a:t>
            </a:fld>
            <a:endParaRPr lang="id-ID"/>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d-ID"/>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D94041D-6E68-4251-B05C-951E9928765A}"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heel spokes="1"/>
    <p:sndAc>
      <p:stSnd>
        <p:snd r:embed="rId13" name="bomb.wav" builtIn="1"/>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d.wikipedia.org/wiki/H.G._Wells"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hyperlink" Target="http://id.wikipedia.org/w/index.php?title=Ariel_Durant&amp;action=edit&amp;redlink=1" TargetMode="External"/><Relationship Id="rId4" Type="http://schemas.openxmlformats.org/officeDocument/2006/relationships/hyperlink" Target="http://id.wikipedia.org/w/index.php?title=Will_Durant&amp;action=edit&amp;redlink=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1714488"/>
            <a:ext cx="9144000" cy="5143512"/>
          </a:xfrm>
          <a:prstGeom prst="roundRect">
            <a:avLst>
              <a:gd name="adj" fmla="val 2501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1550" lvl="1" indent="-514350">
              <a:lnSpc>
                <a:spcPct val="150000"/>
              </a:lnSpc>
            </a:pPr>
            <a:r>
              <a:rPr lang="id-ID" sz="2800" b="1" dirty="0" smtClean="0">
                <a:effectLst>
                  <a:outerShdw blurRad="38100" dist="38100" dir="2700000" algn="tl">
                    <a:srgbClr val="000000">
                      <a:alpha val="43137"/>
                    </a:srgbClr>
                  </a:outerShdw>
                </a:effectLst>
                <a:latin typeface="Kristen ITC" pitchFamily="66" charset="0"/>
              </a:rPr>
              <a:t>SITI HALIMATUS SAKDIYAH</a:t>
            </a:r>
          </a:p>
          <a:p>
            <a:pPr marL="971550" lvl="1" indent="-514350">
              <a:lnSpc>
                <a:spcPct val="150000"/>
              </a:lnSpc>
            </a:pPr>
            <a:r>
              <a:rPr lang="id-ID" sz="2800" b="1" dirty="0" smtClean="0">
                <a:effectLst>
                  <a:outerShdw blurRad="38100" dist="38100" dir="2700000" algn="tl">
                    <a:srgbClr val="000000">
                      <a:alpha val="43137"/>
                    </a:srgbClr>
                  </a:outerShdw>
                </a:effectLst>
                <a:latin typeface="Kristen ITC" pitchFamily="66" charset="0"/>
              </a:rPr>
              <a:t>Hp : 082335578666</a:t>
            </a:r>
          </a:p>
          <a:p>
            <a:pPr marL="971550" lvl="1" indent="-514350">
              <a:lnSpc>
                <a:spcPct val="150000"/>
              </a:lnSpc>
            </a:pPr>
            <a:r>
              <a:rPr lang="id-ID" sz="2800" b="1" dirty="0" smtClean="0">
                <a:effectLst>
                  <a:outerShdw blurRad="38100" dist="38100" dir="2700000" algn="tl">
                    <a:srgbClr val="000000">
                      <a:alpha val="43137"/>
                    </a:srgbClr>
                  </a:outerShdw>
                </a:effectLst>
                <a:latin typeface="Kristen ITC" pitchFamily="66" charset="0"/>
              </a:rPr>
              <a:t>JALAN ,A.Satsui Tubun Gang IV RT.3</a:t>
            </a:r>
          </a:p>
          <a:p>
            <a:pPr marL="971550" lvl="1" indent="-514350">
              <a:lnSpc>
                <a:spcPct val="150000"/>
              </a:lnSpc>
            </a:pPr>
            <a:r>
              <a:rPr lang="id-ID" sz="2800" b="1" dirty="0" smtClean="0">
                <a:effectLst>
                  <a:outerShdw blurRad="38100" dist="38100" dir="2700000" algn="tl">
                    <a:srgbClr val="000000">
                      <a:alpha val="43137"/>
                    </a:srgbClr>
                  </a:outerShdw>
                </a:effectLst>
                <a:latin typeface="Kristen ITC" pitchFamily="66" charset="0"/>
              </a:rPr>
              <a:t>RW.5  Kelurahan Kebonsari – Sukun</a:t>
            </a:r>
          </a:p>
          <a:p>
            <a:pPr marL="971550" lvl="1" indent="-514350">
              <a:lnSpc>
                <a:spcPct val="150000"/>
              </a:lnSpc>
            </a:pPr>
            <a:r>
              <a:rPr lang="id-ID" sz="2800" b="1" dirty="0" smtClean="0">
                <a:effectLst>
                  <a:outerShdw blurRad="38100" dist="38100" dir="2700000" algn="tl">
                    <a:srgbClr val="000000">
                      <a:alpha val="43137"/>
                    </a:srgbClr>
                  </a:outerShdw>
                </a:effectLst>
                <a:latin typeface="Kristen ITC" pitchFamily="66" charset="0"/>
              </a:rPr>
              <a:t>M a l a n g</a:t>
            </a:r>
            <a:endParaRPr lang="id-ID" sz="2800" b="1" dirty="0" smtClean="0">
              <a:effectLst>
                <a:outerShdw blurRad="38100" dist="38100" dir="2700000" algn="tl">
                  <a:srgbClr val="000000">
                    <a:alpha val="43137"/>
                  </a:srgbClr>
                </a:outerShdw>
              </a:effectLst>
              <a:latin typeface="Kristen ITC" pitchFamily="66" charset="0"/>
            </a:endParaRPr>
          </a:p>
        </p:txBody>
      </p:sp>
      <p:sp>
        <p:nvSpPr>
          <p:cNvPr id="11" name="Down Arrow 10"/>
          <p:cNvSpPr/>
          <p:nvPr/>
        </p:nvSpPr>
        <p:spPr>
          <a:xfrm>
            <a:off x="428596" y="142852"/>
            <a:ext cx="8215338" cy="1500198"/>
          </a:xfrm>
          <a:prstGeom prst="downArrow">
            <a:avLst>
              <a:gd name="adj1" fmla="val 50000"/>
              <a:gd name="adj2" fmla="val 69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IPS SD</a:t>
            </a:r>
            <a:endParaRPr lang="id-ID" sz="3200" b="1" dirty="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1">
                                            <p:bg/>
                                          </p:spTgt>
                                        </p:tgtEl>
                                        <p:attrNameLst>
                                          <p:attrName>style.visibility</p:attrName>
                                        </p:attrNameLst>
                                      </p:cBhvr>
                                      <p:to>
                                        <p:strVal val="visible"/>
                                      </p:to>
                                    </p:set>
                                    <p:anim calcmode="lin" valueType="num">
                                      <p:cBhvr>
                                        <p:cTn id="7" dur="500" fill="hold"/>
                                        <p:tgtEl>
                                          <p:spTgt spid="11">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bg/>
                                          </p:spTgt>
                                        </p:tgtEl>
                                        <p:attrNameLst>
                                          <p:attrName>ppt_y</p:attrName>
                                        </p:attrNameLst>
                                      </p:cBhvr>
                                      <p:tavLst>
                                        <p:tav tm="0">
                                          <p:val>
                                            <p:strVal val="#ppt_y"/>
                                          </p:val>
                                        </p:tav>
                                        <p:tav tm="100000">
                                          <p:val>
                                            <p:strVal val="#ppt_y"/>
                                          </p:val>
                                        </p:tav>
                                      </p:tavLst>
                                    </p:anim>
                                    <p:anim calcmode="lin" valueType="num">
                                      <p:cBhvr>
                                        <p:cTn id="9" dur="500" fill="hold"/>
                                        <p:tgtEl>
                                          <p:spTgt spid="11">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bg/>
                                          </p:spTgt>
                                        </p:tgtEl>
                                      </p:cBhvr>
                                    </p:animEffect>
                                  </p:childTnLst>
                                </p:cTn>
                              </p:par>
                              <p:par>
                                <p:cTn id="12" presetID="41" presetClass="entr" presetSubtype="0" fill="hold" grpId="1" nodeType="withEffect">
                                  <p:stCondLst>
                                    <p:cond delay="0"/>
                                  </p:stCondLst>
                                  <p:iterate type="lt">
                                    <p:tmPct val="10000"/>
                                  </p:iterate>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box(in)">
                                      <p:cBhvr>
                                        <p:cTn id="23" dur="1000"/>
                                        <p:tgtEl>
                                          <p:spTgt spid="10">
                                            <p:bg/>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ox(in)">
                                      <p:cBhvr>
                                        <p:cTn id="26" dur="1000"/>
                                        <p:tgtEl>
                                          <p:spTgt spid="10">
                                            <p:txEl>
                                              <p:pRg st="0" end="0"/>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box(in)">
                                      <p:cBhvr>
                                        <p:cTn id="29" dur="1000"/>
                                        <p:tgtEl>
                                          <p:spTgt spid="10">
                                            <p:txEl>
                                              <p:pRg st="1" end="1"/>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box(in)">
                                      <p:cBhvr>
                                        <p:cTn id="32" dur="1000"/>
                                        <p:tgtEl>
                                          <p:spTgt spid="10">
                                            <p:txEl>
                                              <p:pRg st="2" end="2"/>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ox(in)">
                                      <p:cBhvr>
                                        <p:cTn id="35" dur="1000"/>
                                        <p:tgtEl>
                                          <p:spTgt spid="10">
                                            <p:txEl>
                                              <p:pRg st="3" end="3"/>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box(in)">
                                      <p:cBhvr>
                                        <p:cTn id="38" dur="10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xit" presetSubtype="0" fill="hold" nodeType="clickEffect">
                                  <p:stCondLst>
                                    <p:cond delay="0"/>
                                  </p:stCondLst>
                                  <p:childTnLst>
                                    <p:anim calcmode="lin" valueType="num">
                                      <p:cBhvr>
                                        <p:cTn id="42" dur="1000"/>
                                        <p:tgtEl>
                                          <p:spTgt spid="10">
                                            <p:txEl>
                                              <p:pRg st="0" end="0"/>
                                            </p:txEl>
                                          </p:spTgt>
                                        </p:tgtEl>
                                        <p:attrNameLst>
                                          <p:attrName>ppt_w</p:attrName>
                                        </p:attrNameLst>
                                      </p:cBhvr>
                                      <p:tavLst>
                                        <p:tav tm="0">
                                          <p:val>
                                            <p:strVal val="ppt_w"/>
                                          </p:val>
                                        </p:tav>
                                        <p:tav tm="100000">
                                          <p:val>
                                            <p:fltVal val="0"/>
                                          </p:val>
                                        </p:tav>
                                      </p:tavLst>
                                    </p:anim>
                                    <p:anim calcmode="lin" valueType="num">
                                      <p:cBhvr>
                                        <p:cTn id="43" dur="1000"/>
                                        <p:tgtEl>
                                          <p:spTgt spid="10">
                                            <p:txEl>
                                              <p:pRg st="0" end="0"/>
                                            </p:txEl>
                                          </p:spTgt>
                                        </p:tgtEl>
                                        <p:attrNameLst>
                                          <p:attrName>ppt_h</p:attrName>
                                        </p:attrNameLst>
                                      </p:cBhvr>
                                      <p:tavLst>
                                        <p:tav tm="0">
                                          <p:val>
                                            <p:strVal val="ppt_h"/>
                                          </p:val>
                                        </p:tav>
                                        <p:tav tm="100000">
                                          <p:val>
                                            <p:fltVal val="0"/>
                                          </p:val>
                                        </p:tav>
                                      </p:tavLst>
                                    </p:anim>
                                    <p:anim calcmode="lin" valueType="num">
                                      <p:cBhvr>
                                        <p:cTn id="44" dur="1000"/>
                                        <p:tgtEl>
                                          <p:spTgt spid="10">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10">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10">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5" presetClass="exit" presetSubtype="0" fill="hold" nodeType="clickEffect">
                                  <p:stCondLst>
                                    <p:cond delay="0"/>
                                  </p:stCondLst>
                                  <p:childTnLst>
                                    <p:anim calcmode="lin" valueType="num">
                                      <p:cBhvr>
                                        <p:cTn id="50" dur="1000"/>
                                        <p:tgtEl>
                                          <p:spTgt spid="10">
                                            <p:txEl>
                                              <p:pRg st="1" end="1"/>
                                            </p:txEl>
                                          </p:spTgt>
                                        </p:tgtEl>
                                        <p:attrNameLst>
                                          <p:attrName>ppt_w</p:attrName>
                                        </p:attrNameLst>
                                      </p:cBhvr>
                                      <p:tavLst>
                                        <p:tav tm="0">
                                          <p:val>
                                            <p:strVal val="ppt_w"/>
                                          </p:val>
                                        </p:tav>
                                        <p:tav tm="100000">
                                          <p:val>
                                            <p:fltVal val="0"/>
                                          </p:val>
                                        </p:tav>
                                      </p:tavLst>
                                    </p:anim>
                                    <p:anim calcmode="lin" valueType="num">
                                      <p:cBhvr>
                                        <p:cTn id="51" dur="1000"/>
                                        <p:tgtEl>
                                          <p:spTgt spid="10">
                                            <p:txEl>
                                              <p:pRg st="1" end="1"/>
                                            </p:txEl>
                                          </p:spTgt>
                                        </p:tgtEl>
                                        <p:attrNameLst>
                                          <p:attrName>ppt_h</p:attrName>
                                        </p:attrNameLst>
                                      </p:cBhvr>
                                      <p:tavLst>
                                        <p:tav tm="0">
                                          <p:val>
                                            <p:strVal val="ppt_h"/>
                                          </p:val>
                                        </p:tav>
                                        <p:tav tm="100000">
                                          <p:val>
                                            <p:fltVal val="0"/>
                                          </p:val>
                                        </p:tav>
                                      </p:tavLst>
                                    </p:anim>
                                    <p:anim calcmode="lin" valueType="num">
                                      <p:cBhvr>
                                        <p:cTn id="52" dur="1000"/>
                                        <p:tgtEl>
                                          <p:spTgt spid="10">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3" dur="1000"/>
                                        <p:tgtEl>
                                          <p:spTgt spid="10">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4" dur="1" fill="hold">
                                          <p:stCondLst>
                                            <p:cond delay="999"/>
                                          </p:stCondLst>
                                        </p:cTn>
                                        <p:tgtEl>
                                          <p:spTgt spid="10">
                                            <p:txEl>
                                              <p:pRg st="1" end="1"/>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5" presetClass="exit" presetSubtype="0" fill="hold" nodeType="clickEffect">
                                  <p:stCondLst>
                                    <p:cond delay="0"/>
                                  </p:stCondLst>
                                  <p:childTnLst>
                                    <p:anim calcmode="lin" valueType="num">
                                      <p:cBhvr>
                                        <p:cTn id="58" dur="1000"/>
                                        <p:tgtEl>
                                          <p:spTgt spid="10">
                                            <p:txEl>
                                              <p:pRg st="2" end="2"/>
                                            </p:txEl>
                                          </p:spTgt>
                                        </p:tgtEl>
                                        <p:attrNameLst>
                                          <p:attrName>ppt_w</p:attrName>
                                        </p:attrNameLst>
                                      </p:cBhvr>
                                      <p:tavLst>
                                        <p:tav tm="0">
                                          <p:val>
                                            <p:strVal val="ppt_w"/>
                                          </p:val>
                                        </p:tav>
                                        <p:tav tm="100000">
                                          <p:val>
                                            <p:fltVal val="0"/>
                                          </p:val>
                                        </p:tav>
                                      </p:tavLst>
                                    </p:anim>
                                    <p:anim calcmode="lin" valueType="num">
                                      <p:cBhvr>
                                        <p:cTn id="59" dur="1000"/>
                                        <p:tgtEl>
                                          <p:spTgt spid="10">
                                            <p:txEl>
                                              <p:pRg st="2" end="2"/>
                                            </p:txEl>
                                          </p:spTgt>
                                        </p:tgtEl>
                                        <p:attrNameLst>
                                          <p:attrName>ppt_h</p:attrName>
                                        </p:attrNameLst>
                                      </p:cBhvr>
                                      <p:tavLst>
                                        <p:tav tm="0">
                                          <p:val>
                                            <p:strVal val="ppt_h"/>
                                          </p:val>
                                        </p:tav>
                                        <p:tav tm="100000">
                                          <p:val>
                                            <p:fltVal val="0"/>
                                          </p:val>
                                        </p:tav>
                                      </p:tavLst>
                                    </p:anim>
                                    <p:anim calcmode="lin" valueType="num">
                                      <p:cBhvr>
                                        <p:cTn id="60" dur="1000"/>
                                        <p:tgtEl>
                                          <p:spTgt spid="10">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1" dur="1000"/>
                                        <p:tgtEl>
                                          <p:spTgt spid="10">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2" dur="1" fill="hold">
                                          <p:stCondLst>
                                            <p:cond delay="999"/>
                                          </p:stCondLst>
                                        </p:cTn>
                                        <p:tgtEl>
                                          <p:spTgt spid="10">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5" presetClass="exit" presetSubtype="0" fill="hold" nodeType="clickEffect">
                                  <p:stCondLst>
                                    <p:cond delay="0"/>
                                  </p:stCondLst>
                                  <p:childTnLst>
                                    <p:anim calcmode="lin" valueType="num">
                                      <p:cBhvr>
                                        <p:cTn id="66" dur="1000"/>
                                        <p:tgtEl>
                                          <p:spTgt spid="10">
                                            <p:txEl>
                                              <p:pRg st="3" end="3"/>
                                            </p:txEl>
                                          </p:spTgt>
                                        </p:tgtEl>
                                        <p:attrNameLst>
                                          <p:attrName>ppt_w</p:attrName>
                                        </p:attrNameLst>
                                      </p:cBhvr>
                                      <p:tavLst>
                                        <p:tav tm="0">
                                          <p:val>
                                            <p:strVal val="ppt_w"/>
                                          </p:val>
                                        </p:tav>
                                        <p:tav tm="100000">
                                          <p:val>
                                            <p:fltVal val="0"/>
                                          </p:val>
                                        </p:tav>
                                      </p:tavLst>
                                    </p:anim>
                                    <p:anim calcmode="lin" valueType="num">
                                      <p:cBhvr>
                                        <p:cTn id="67" dur="1000"/>
                                        <p:tgtEl>
                                          <p:spTgt spid="10">
                                            <p:txEl>
                                              <p:pRg st="3" end="3"/>
                                            </p:txEl>
                                          </p:spTgt>
                                        </p:tgtEl>
                                        <p:attrNameLst>
                                          <p:attrName>ppt_h</p:attrName>
                                        </p:attrNameLst>
                                      </p:cBhvr>
                                      <p:tavLst>
                                        <p:tav tm="0">
                                          <p:val>
                                            <p:strVal val="ppt_h"/>
                                          </p:val>
                                        </p:tav>
                                        <p:tav tm="100000">
                                          <p:val>
                                            <p:fltVal val="0"/>
                                          </p:val>
                                        </p:tav>
                                      </p:tavLst>
                                    </p:anim>
                                    <p:anim calcmode="lin" valueType="num">
                                      <p:cBhvr>
                                        <p:cTn id="68" dur="1000"/>
                                        <p:tgtEl>
                                          <p:spTgt spid="10">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9" dur="1000"/>
                                        <p:tgtEl>
                                          <p:spTgt spid="10">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0" dur="1" fill="hold">
                                          <p:stCondLst>
                                            <p:cond delay="999"/>
                                          </p:stCondLst>
                                        </p:cTn>
                                        <p:tgtEl>
                                          <p:spTgt spid="10">
                                            <p:txEl>
                                              <p:pRg st="3" end="3"/>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5" presetClass="exit" presetSubtype="0" fill="hold" nodeType="clickEffect">
                                  <p:stCondLst>
                                    <p:cond delay="0"/>
                                  </p:stCondLst>
                                  <p:childTnLst>
                                    <p:anim calcmode="lin" valueType="num">
                                      <p:cBhvr>
                                        <p:cTn id="74" dur="1000"/>
                                        <p:tgtEl>
                                          <p:spTgt spid="10">
                                            <p:txEl>
                                              <p:pRg st="4" end="4"/>
                                            </p:txEl>
                                          </p:spTgt>
                                        </p:tgtEl>
                                        <p:attrNameLst>
                                          <p:attrName>ppt_w</p:attrName>
                                        </p:attrNameLst>
                                      </p:cBhvr>
                                      <p:tavLst>
                                        <p:tav tm="0">
                                          <p:val>
                                            <p:strVal val="ppt_w"/>
                                          </p:val>
                                        </p:tav>
                                        <p:tav tm="100000">
                                          <p:val>
                                            <p:fltVal val="0"/>
                                          </p:val>
                                        </p:tav>
                                      </p:tavLst>
                                    </p:anim>
                                    <p:anim calcmode="lin" valueType="num">
                                      <p:cBhvr>
                                        <p:cTn id="75" dur="1000"/>
                                        <p:tgtEl>
                                          <p:spTgt spid="10">
                                            <p:txEl>
                                              <p:pRg st="4" end="4"/>
                                            </p:txEl>
                                          </p:spTgt>
                                        </p:tgtEl>
                                        <p:attrNameLst>
                                          <p:attrName>ppt_h</p:attrName>
                                        </p:attrNameLst>
                                      </p:cBhvr>
                                      <p:tavLst>
                                        <p:tav tm="0">
                                          <p:val>
                                            <p:strVal val="ppt_h"/>
                                          </p:val>
                                        </p:tav>
                                        <p:tav tm="100000">
                                          <p:val>
                                            <p:fltVal val="0"/>
                                          </p:val>
                                        </p:tav>
                                      </p:tavLst>
                                    </p:anim>
                                    <p:anim calcmode="lin" valueType="num">
                                      <p:cBhvr>
                                        <p:cTn id="76" dur="1000"/>
                                        <p:tgtEl>
                                          <p:spTgt spid="10">
                                            <p:txEl>
                                              <p:pRg st="4" end="4"/>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7" dur="1000"/>
                                        <p:tgtEl>
                                          <p:spTgt spid="10">
                                            <p:txEl>
                                              <p:pRg st="4" end="4"/>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8" dur="1" fill="hold">
                                          <p:stCondLst>
                                            <p:cond delay="999"/>
                                          </p:stCondLst>
                                        </p:cTn>
                                        <p:tgtEl>
                                          <p:spTgt spid="1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1" uiExpan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00034" y="500042"/>
            <a:ext cx="8215370" cy="5847755"/>
          </a:xfrm>
          <a:prstGeom prst="rect">
            <a:avLst/>
          </a:prstGeom>
          <a:noFill/>
        </p:spPr>
        <p:txBody>
          <a:bodyPr wrap="square" rtlCol="0">
            <a:spAutoFit/>
          </a:bodyPr>
          <a:lstStyle/>
          <a:p>
            <a:r>
              <a:rPr lang="id-ID" sz="2200" b="1" dirty="0" smtClean="0"/>
              <a:t>2. BUKTI SEJARAH </a:t>
            </a:r>
            <a:endParaRPr lang="id-ID" sz="2200" dirty="0" smtClean="0"/>
          </a:p>
          <a:p>
            <a:r>
              <a:rPr lang="id-ID" sz="2200" dirty="0" smtClean="0"/>
              <a:t>Merupakan </a:t>
            </a:r>
            <a:r>
              <a:rPr lang="id-ID" sz="2200" u="sng" dirty="0" smtClean="0">
                <a:solidFill>
                  <a:srgbClr val="FF0000"/>
                </a:solidFill>
              </a:rPr>
              <a:t>segala peninggalan yang berkaitan dengan aktivitas manusia di masa lampau yang mungkin saja peninggalan itu masih dipergunakan oleh manusia pada masa kini.</a:t>
            </a:r>
            <a:r>
              <a:rPr lang="id-ID" sz="2200" dirty="0" smtClean="0"/>
              <a:t> Contoh, istana kepresidenan dan teks proklamasi.</a:t>
            </a:r>
          </a:p>
          <a:p>
            <a:r>
              <a:rPr lang="id-ID" sz="2200" dirty="0" smtClean="0"/>
              <a:t>Bukti sejarah ada 2 macam :</a:t>
            </a:r>
          </a:p>
          <a:p>
            <a:r>
              <a:rPr lang="id-ID" sz="2200" b="1" dirty="0" smtClean="0">
                <a:solidFill>
                  <a:srgbClr val="FF0000"/>
                </a:solidFill>
              </a:rPr>
              <a:t>1. Bukti tertulis</a:t>
            </a:r>
            <a:endParaRPr lang="id-ID" sz="2200" dirty="0" smtClean="0">
              <a:solidFill>
                <a:srgbClr val="FF0000"/>
              </a:solidFill>
            </a:endParaRPr>
          </a:p>
          <a:p>
            <a:r>
              <a:rPr lang="id-ID" sz="2200" dirty="0" smtClean="0"/>
              <a:t>memuat fakta-fakta sejarah secara jelas, mirip dengan sumber tertulis pada sumber sejarah. Bukti tertulis dapat berupa </a:t>
            </a:r>
            <a:r>
              <a:rPr lang="id-ID" sz="2200" b="1" dirty="0" smtClean="0"/>
              <a:t>prasasti, naskah, atau babad</a:t>
            </a:r>
            <a:endParaRPr lang="id-ID" sz="2200" dirty="0" smtClean="0"/>
          </a:p>
          <a:p>
            <a:endParaRPr lang="id-ID" sz="2200" b="1" dirty="0" smtClean="0"/>
          </a:p>
          <a:p>
            <a:r>
              <a:rPr lang="id-ID" sz="2200" b="1" dirty="0" smtClean="0">
                <a:solidFill>
                  <a:srgbClr val="FF0000"/>
                </a:solidFill>
              </a:rPr>
              <a:t>2. Bukti tidak tertulis</a:t>
            </a:r>
            <a:endParaRPr lang="id-ID" sz="2200" dirty="0" smtClean="0">
              <a:solidFill>
                <a:srgbClr val="FF0000"/>
              </a:solidFill>
            </a:endParaRPr>
          </a:p>
          <a:p>
            <a:r>
              <a:rPr lang="id-ID" sz="2200" dirty="0" smtClean="0"/>
              <a:t>tidak berwujud konkret seerti benda. Meskipun demikian, bukti tidak tertulis mengandung unsur-unsur sejarah. Bukti tidak tertulis dapat berupa </a:t>
            </a:r>
            <a:r>
              <a:rPr lang="id-ID" sz="2200" b="1" dirty="0" smtClean="0"/>
              <a:t>cerita atau tradisi.</a:t>
            </a:r>
            <a:endParaRPr lang="id-ID" sz="2200" dirty="0" smtClean="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500" b="1" dirty="0" smtClean="0"/>
              <a:t>3. FAKTA SEJARAH </a:t>
            </a:r>
            <a:endParaRPr lang="id-ID" sz="2500" dirty="0" smtClean="0"/>
          </a:p>
          <a:p>
            <a:r>
              <a:rPr lang="id-ID" sz="2500" dirty="0" smtClean="0"/>
              <a:t>Merupakan </a:t>
            </a:r>
            <a:r>
              <a:rPr lang="id-ID" sz="2500" u="sng" dirty="0" smtClean="0">
                <a:solidFill>
                  <a:schemeClr val="tx1"/>
                </a:solidFill>
              </a:rPr>
              <a:t>data sejarah yang sudah diverifikasi dan diinterpretasikan oleh sejarawan kemudian dijadikan dalil, argumentasi atau dasar pemikiran untuk menulis sejarah.</a:t>
            </a:r>
          </a:p>
          <a:p>
            <a:r>
              <a:rPr lang="id-ID" sz="2500" dirty="0" smtClean="0"/>
              <a:t>Fakta sejarah terdiri atas tiga macam:</a:t>
            </a:r>
          </a:p>
          <a:p>
            <a:r>
              <a:rPr lang="id-ID" sz="2500" b="1" dirty="0" smtClean="0">
                <a:solidFill>
                  <a:schemeClr val="tx1"/>
                </a:solidFill>
              </a:rPr>
              <a:t>1. Fakta Mental ( </a:t>
            </a:r>
            <a:r>
              <a:rPr lang="id-ID" sz="2500" b="1" i="1" dirty="0" smtClean="0">
                <a:solidFill>
                  <a:schemeClr val="tx1"/>
                </a:solidFill>
              </a:rPr>
              <a:t>Mentifact</a:t>
            </a:r>
            <a:r>
              <a:rPr lang="id-ID" sz="2500" b="1" dirty="0" smtClean="0">
                <a:solidFill>
                  <a:schemeClr val="tx1"/>
                </a:solidFill>
              </a:rPr>
              <a:t>)</a:t>
            </a:r>
            <a:r>
              <a:rPr lang="id-ID" sz="2500" b="1" dirty="0" smtClean="0"/>
              <a:t> </a:t>
            </a:r>
            <a:r>
              <a:rPr lang="id-ID" sz="2500" dirty="0" smtClean="0"/>
              <a:t>yaitu fakta abstrak yang berupa keyakinan atau kepercayaan yang dimiliki oleh masyarakat tertentu. Fakta mental meliputi ide, konsep, gagasan, ideologi, agama, dan inspirasi.</a:t>
            </a:r>
          </a:p>
          <a:p>
            <a:r>
              <a:rPr lang="id-ID" sz="2500" b="1" dirty="0" smtClean="0">
                <a:solidFill>
                  <a:schemeClr val="tx1"/>
                </a:solidFill>
              </a:rPr>
              <a:t>2. Fakta sosial ( </a:t>
            </a:r>
            <a:r>
              <a:rPr lang="id-ID" sz="2500" b="1" i="1" dirty="0" smtClean="0">
                <a:solidFill>
                  <a:schemeClr val="tx1"/>
                </a:solidFill>
              </a:rPr>
              <a:t>Sociofact</a:t>
            </a:r>
            <a:r>
              <a:rPr lang="id-ID" sz="2500" b="1" dirty="0" smtClean="0">
                <a:solidFill>
                  <a:schemeClr val="tx1"/>
                </a:solidFill>
              </a:rPr>
              <a:t>) </a:t>
            </a:r>
            <a:r>
              <a:rPr lang="id-ID" sz="2500" dirty="0" smtClean="0"/>
              <a:t>adalah fakta yang berkembang dalam kehidupan masyarakat pada zaman tertentu. Fakta sosial meliputi lembaga sosial, kelas sosial, pranata sosial, dan konflik sosial.</a:t>
            </a:r>
          </a:p>
          <a:p>
            <a:r>
              <a:rPr lang="id-ID" sz="2500" b="1" dirty="0" smtClean="0">
                <a:solidFill>
                  <a:schemeClr val="tx1"/>
                </a:solidFill>
              </a:rPr>
              <a:t>3. Fakta Benda </a:t>
            </a:r>
            <a:r>
              <a:rPr lang="id-ID" sz="2500" dirty="0" smtClean="0"/>
              <a:t>merupakan fakta yag berupa benda konkret. Benda-benda tersebut ditemukan melalui penggalian arkeologi, seperti tugu, candi, kubur batu.</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85720" y="428604"/>
            <a:ext cx="8358246" cy="5016758"/>
          </a:xfrm>
          <a:prstGeom prst="rect">
            <a:avLst/>
          </a:prstGeom>
          <a:noFill/>
        </p:spPr>
        <p:txBody>
          <a:bodyPr wrap="square" rtlCol="0">
            <a:spAutoFit/>
          </a:bodyPr>
          <a:lstStyle/>
          <a:p>
            <a:pPr algn="ctr"/>
            <a:r>
              <a:rPr lang="id-ID" sz="3200" b="1" u="sng" dirty="0" smtClean="0">
                <a:latin typeface="Comic Sans MS" pitchFamily="66" charset="0"/>
              </a:rPr>
              <a:t>JENIS-JENIS  SEJARAH</a:t>
            </a:r>
          </a:p>
          <a:p>
            <a:pPr algn="ctr"/>
            <a:endParaRPr lang="id-ID" sz="3200" dirty="0" smtClean="0">
              <a:latin typeface="Comic Sans MS" pitchFamily="66" charset="0"/>
            </a:endParaRPr>
          </a:p>
          <a:p>
            <a:r>
              <a:rPr lang="id-ID" sz="3200" dirty="0" smtClean="0">
                <a:latin typeface="Comic Sans MS" pitchFamily="66" charset="0"/>
              </a:rPr>
              <a:t>Sejarah dapat dibedakan menjadi beberapa jenis, antara lain :</a:t>
            </a:r>
          </a:p>
          <a:p>
            <a:endParaRPr lang="id-ID" sz="3200" dirty="0" smtClean="0">
              <a:latin typeface="Comic Sans MS" pitchFamily="66" charset="0"/>
            </a:endParaRPr>
          </a:p>
          <a:p>
            <a:pPr marL="457200" indent="-457200">
              <a:buAutoNum type="alphaUcPeriod"/>
            </a:pPr>
            <a:r>
              <a:rPr lang="id-ID" sz="3200" b="1" dirty="0" smtClean="0">
                <a:latin typeface="Comic Sans MS" pitchFamily="66" charset="0"/>
              </a:rPr>
              <a:t>Sejarah berdasarkan geografis </a:t>
            </a:r>
          </a:p>
          <a:p>
            <a:pPr marL="457200" indent="-457200">
              <a:buAutoNum type="alphaUcPeriod"/>
            </a:pPr>
            <a:r>
              <a:rPr lang="id-ID" sz="3200" b="1" dirty="0" smtClean="0">
                <a:latin typeface="Comic Sans MS" pitchFamily="66" charset="0"/>
              </a:rPr>
              <a:t>Sejarah berdasarkan lingkup waktu atau zaman</a:t>
            </a:r>
          </a:p>
          <a:p>
            <a:pPr marL="457200" indent="-457200">
              <a:buAutoNum type="alphaUcPeriod"/>
            </a:pPr>
            <a:r>
              <a:rPr lang="id-ID" sz="3200" b="1" dirty="0" smtClean="0">
                <a:latin typeface="Comic Sans MS" pitchFamily="66" charset="0"/>
              </a:rPr>
              <a:t>Sejarah berdasarkan tema</a:t>
            </a:r>
          </a:p>
          <a:p>
            <a:pPr marL="457200" indent="-457200">
              <a:buAutoNum type="alphaUcPeriod"/>
            </a:pPr>
            <a:r>
              <a:rPr lang="id-ID" sz="3200" b="1" dirty="0" smtClean="0">
                <a:latin typeface="Comic Sans MS" pitchFamily="66" charset="0"/>
              </a:rPr>
              <a:t>Sejarah berdasarkan wilayah kajian</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Scale>
                                      <p:cBhvr>
                                        <p:cTn id="15"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xEl>
                                              <p:pRg st="2" end="2"/>
                                            </p:txEl>
                                          </p:spTgt>
                                        </p:tgtEl>
                                        <p:attrNameLst>
                                          <p:attrName>ppt_x</p:attrName>
                                          <p:attrName>ppt_y</p:attrName>
                                        </p:attrNameLst>
                                      </p:cBhvr>
                                    </p:animMotion>
                                    <p:animEffect transition="in" filter="fade">
                                      <p:cBhvr>
                                        <p:cTn id="17" dur="1000"/>
                                        <p:tgtEl>
                                          <p:spTgt spid="2">
                                            <p:txEl>
                                              <p:pRg st="2" end="2"/>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Scale>
                                      <p:cBhvr>
                                        <p:cTn id="20"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
                                            <p:txEl>
                                              <p:pRg st="4" end="4"/>
                                            </p:txEl>
                                          </p:spTgt>
                                        </p:tgtEl>
                                        <p:attrNameLst>
                                          <p:attrName>ppt_x</p:attrName>
                                          <p:attrName>ppt_y</p:attrName>
                                        </p:attrNameLst>
                                      </p:cBhvr>
                                    </p:animMotion>
                                    <p:animEffect transition="in" filter="fade">
                                      <p:cBhvr>
                                        <p:cTn id="22" dur="1000"/>
                                        <p:tgtEl>
                                          <p:spTgt spid="2">
                                            <p:txEl>
                                              <p:pRg st="4" end="4"/>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Scale>
                                      <p:cBhvr>
                                        <p:cTn id="25"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
                                            <p:txEl>
                                              <p:pRg st="5" end="5"/>
                                            </p:txEl>
                                          </p:spTgt>
                                        </p:tgtEl>
                                        <p:attrNameLst>
                                          <p:attrName>ppt_x</p:attrName>
                                          <p:attrName>ppt_y</p:attrName>
                                        </p:attrNameLst>
                                      </p:cBhvr>
                                    </p:animMotion>
                                    <p:animEffect transition="in" filter="fade">
                                      <p:cBhvr>
                                        <p:cTn id="27" dur="1000"/>
                                        <p:tgtEl>
                                          <p:spTgt spid="2">
                                            <p:txEl>
                                              <p:pRg st="5" end="5"/>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Scale>
                                      <p:cBhvr>
                                        <p:cTn id="30"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xEl>
                                              <p:pRg st="6" end="6"/>
                                            </p:txEl>
                                          </p:spTgt>
                                        </p:tgtEl>
                                        <p:attrNameLst>
                                          <p:attrName>ppt_x</p:attrName>
                                          <p:attrName>ppt_y</p:attrName>
                                        </p:attrNameLst>
                                      </p:cBhvr>
                                    </p:animMotion>
                                    <p:animEffect transition="in" filter="fade">
                                      <p:cBhvr>
                                        <p:cTn id="32" dur="1000"/>
                                        <p:tgtEl>
                                          <p:spTgt spid="2">
                                            <p:txEl>
                                              <p:pRg st="6" end="6"/>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Scale>
                                      <p:cBhvr>
                                        <p:cTn id="35" dur="1000" decel="50000" fill="hold">
                                          <p:stCondLst>
                                            <p:cond delay="0"/>
                                          </p:stCondLst>
                                        </p:cTn>
                                        <p:tgtEl>
                                          <p:spTgt spid="2">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
                                            <p:txEl>
                                              <p:pRg st="7" end="7"/>
                                            </p:txEl>
                                          </p:spTgt>
                                        </p:tgtEl>
                                        <p:attrNameLst>
                                          <p:attrName>ppt_x</p:attrName>
                                          <p:attrName>ppt_y</p:attrName>
                                        </p:attrNameLst>
                                      </p:cBhvr>
                                    </p:animMotion>
                                    <p:animEffect transition="in" filter="fade">
                                      <p:cBhvr>
                                        <p:cTn id="37"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Pictures\Photo-Bonny\t445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Pentagon 2"/>
          <p:cNvSpPr/>
          <p:nvPr/>
        </p:nvSpPr>
        <p:spPr>
          <a:xfrm>
            <a:off x="1214414" y="0"/>
            <a:ext cx="6786610" cy="698946"/>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id-ID" sz="4400" b="1" dirty="0" smtClean="0">
                <a:latin typeface="Brush Script MT" pitchFamily="66" charset="0"/>
              </a:rPr>
              <a:t>Catatan  Sejarah</a:t>
            </a:r>
            <a:endParaRPr lang="id-ID" sz="4400" dirty="0" smtClean="0">
              <a:latin typeface="Brush Script MT" pitchFamily="66" charset="0"/>
            </a:endParaRPr>
          </a:p>
        </p:txBody>
      </p:sp>
      <p:sp>
        <p:nvSpPr>
          <p:cNvPr id="4" name="Rectangle 3"/>
          <p:cNvSpPr/>
          <p:nvPr/>
        </p:nvSpPr>
        <p:spPr>
          <a:xfrm>
            <a:off x="285720" y="785794"/>
            <a:ext cx="8643998" cy="6093976"/>
          </a:xfrm>
          <a:prstGeom prst="rect">
            <a:avLst/>
          </a:prstGeom>
        </p:spPr>
        <p:txBody>
          <a:bodyPr wrap="square">
            <a:spAutoFit/>
          </a:bodyPr>
          <a:lstStyle/>
          <a:p>
            <a:pPr>
              <a:buFont typeface="Wingdings" pitchFamily="2" charset="2"/>
              <a:buChar char="v"/>
            </a:pPr>
            <a:r>
              <a:rPr lang="id-ID" sz="3000" dirty="0" smtClean="0">
                <a:solidFill>
                  <a:schemeClr val="accent1">
                    <a:lumMod val="20000"/>
                    <a:lumOff val="80000"/>
                  </a:schemeClr>
                </a:solidFill>
              </a:rPr>
              <a:t> Ahli sejarah mendapatkan informasi mengenai masa lampau dari berbagai sumber, seperti : catatan yang ditulis atau dicetak, mata uang atau benda bersejarah lainnya, bangunan dan monumen, serta dari wawancara.</a:t>
            </a:r>
          </a:p>
          <a:p>
            <a:pPr>
              <a:buFont typeface="Wingdings" pitchFamily="2" charset="2"/>
              <a:buChar char="v"/>
            </a:pPr>
            <a:r>
              <a:rPr lang="id-ID" sz="3000" dirty="0" smtClean="0">
                <a:solidFill>
                  <a:schemeClr val="accent1">
                    <a:lumMod val="20000"/>
                    <a:lumOff val="80000"/>
                  </a:schemeClr>
                </a:solidFill>
              </a:rPr>
              <a:t> Sejarah modern, sumber utama informasi sejarah adalah: foto, gambar bergerak (misalnya: film layar lebar), audio, dan rekaman video. </a:t>
            </a:r>
          </a:p>
          <a:p>
            <a:pPr>
              <a:buFont typeface="Wingdings" pitchFamily="2" charset="2"/>
              <a:buChar char="v"/>
            </a:pPr>
            <a:r>
              <a:rPr lang="id-ID" sz="3000" dirty="0" smtClean="0">
                <a:solidFill>
                  <a:schemeClr val="accent1">
                    <a:lumMod val="20000"/>
                    <a:lumOff val="80000"/>
                  </a:schemeClr>
                </a:solidFill>
              </a:rPr>
              <a:t> Tidak semua sumber dapat digunakan untuk penelitian sejarah, tergantung pada periode yang hendak diteliti atau dipelajari</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5720" y="285728"/>
            <a:ext cx="8572560" cy="6215106"/>
          </a:xfrm>
          <a:prstGeom prst="round2SameRect">
            <a:avLst/>
          </a:prstGeom>
        </p:spPr>
        <p:style>
          <a:lnRef idx="2">
            <a:schemeClr val="accent3"/>
          </a:lnRef>
          <a:fillRef idx="1003">
            <a:schemeClr val="lt1"/>
          </a:fillRef>
          <a:effectRef idx="0">
            <a:schemeClr val="accent3"/>
          </a:effectRef>
          <a:fontRef idx="minor">
            <a:schemeClr val="dk1"/>
          </a:fontRef>
        </p:style>
        <p:txBody>
          <a:bodyPr rtlCol="0" anchor="ctr"/>
          <a:lstStyle/>
          <a:p>
            <a:endParaRPr lang="id-ID" sz="2400" dirty="0" smtClean="0">
              <a:solidFill>
                <a:schemeClr val="tx1"/>
              </a:solidFill>
              <a:latin typeface="Arial Rounded MT Bold" pitchFamily="34" charset="0"/>
            </a:endParaRPr>
          </a:p>
          <a:p>
            <a:r>
              <a:rPr lang="id-ID" sz="2400" dirty="0" smtClean="0">
                <a:solidFill>
                  <a:schemeClr val="tx1"/>
                </a:solidFill>
                <a:latin typeface="Arial Rounded MT Bold" pitchFamily="34" charset="0"/>
              </a:rPr>
              <a:t>Karena lingkup sejarah sangat luas, perlu klasifikasi yang baik untuk memudahkan penelitian. Bila beberapa penulis seperti </a:t>
            </a:r>
            <a:r>
              <a:rPr lang="id-ID" sz="2400" dirty="0" smtClean="0">
                <a:solidFill>
                  <a:schemeClr val="tx1"/>
                </a:solidFill>
                <a:latin typeface="Arial Rounded MT Bold" pitchFamily="34" charset="0"/>
                <a:hlinkClick r:id="rId3" tooltip="H.G. Wells"/>
              </a:rPr>
              <a:t>H.G. Wells</a:t>
            </a:r>
            <a:r>
              <a:rPr lang="id-ID" sz="2400" dirty="0" smtClean="0">
                <a:solidFill>
                  <a:schemeClr val="tx1"/>
                </a:solidFill>
                <a:latin typeface="Arial Rounded MT Bold" pitchFamily="34" charset="0"/>
              </a:rPr>
              <a:t>, </a:t>
            </a:r>
            <a:r>
              <a:rPr lang="id-ID" sz="2400" dirty="0" smtClean="0">
                <a:solidFill>
                  <a:schemeClr val="tx1"/>
                </a:solidFill>
                <a:latin typeface="Arial Rounded MT Bold" pitchFamily="34" charset="0"/>
                <a:hlinkClick r:id="rId4" tooltip="Will Durant (halaman belum tersedia)"/>
              </a:rPr>
              <a:t>Will Durant</a:t>
            </a:r>
            <a:r>
              <a:rPr lang="id-ID" sz="2400" dirty="0" smtClean="0">
                <a:solidFill>
                  <a:schemeClr val="tx1"/>
                </a:solidFill>
                <a:latin typeface="Arial Rounded MT Bold" pitchFamily="34" charset="0"/>
              </a:rPr>
              <a:t>, dan </a:t>
            </a:r>
            <a:r>
              <a:rPr lang="id-ID" sz="2400" dirty="0" smtClean="0">
                <a:solidFill>
                  <a:schemeClr val="tx1"/>
                </a:solidFill>
                <a:latin typeface="Arial Rounded MT Bold" pitchFamily="34" charset="0"/>
                <a:hlinkClick r:id="rId5" tooltip="Ariel Durant (halaman belum tersedia)"/>
              </a:rPr>
              <a:t>Ariel Durant</a:t>
            </a:r>
            <a:r>
              <a:rPr lang="id-ID" sz="2400" dirty="0" smtClean="0">
                <a:solidFill>
                  <a:schemeClr val="tx1"/>
                </a:solidFill>
                <a:latin typeface="Arial Rounded MT Bold" pitchFamily="34" charset="0"/>
              </a:rPr>
              <a:t> menulis sejarah dalam lingkup umum, kebanyakan sejarawan memiliki keahlian dan spesialisasi masing-masing.</a:t>
            </a:r>
          </a:p>
          <a:p>
            <a:endParaRPr lang="id-ID" sz="2400" dirty="0" smtClean="0">
              <a:solidFill>
                <a:schemeClr val="tx1"/>
              </a:solidFill>
              <a:latin typeface="Arial Rounded MT Bold" pitchFamily="34" charset="0"/>
            </a:endParaRPr>
          </a:p>
          <a:p>
            <a:r>
              <a:rPr lang="id-ID" sz="2400" dirty="0" smtClean="0">
                <a:solidFill>
                  <a:schemeClr val="tx1"/>
                </a:solidFill>
                <a:latin typeface="Arial Rounded MT Bold" pitchFamily="34" charset="0"/>
              </a:rPr>
              <a:t>Ada banyak cara untuk memilah informasi dalam sejarah, antara lain:</a:t>
            </a:r>
          </a:p>
          <a:p>
            <a:pPr lvl="0">
              <a:buFont typeface="Wingdings" pitchFamily="2" charset="2"/>
              <a:buChar char="Ø"/>
            </a:pPr>
            <a:r>
              <a:rPr lang="id-ID" sz="2400" dirty="0" smtClean="0">
                <a:solidFill>
                  <a:schemeClr val="tx1"/>
                </a:solidFill>
                <a:latin typeface="Arial Rounded MT Bold" pitchFamily="34" charset="0"/>
              </a:rPr>
              <a:t> Berdasarkan kurun waktu (kronologis).</a:t>
            </a:r>
          </a:p>
          <a:p>
            <a:pPr lvl="0">
              <a:buFont typeface="Wingdings" pitchFamily="2" charset="2"/>
              <a:buChar char="Ø"/>
            </a:pPr>
            <a:r>
              <a:rPr lang="id-ID" sz="2400" dirty="0" smtClean="0">
                <a:solidFill>
                  <a:schemeClr val="tx1"/>
                </a:solidFill>
                <a:latin typeface="Arial Rounded MT Bold" pitchFamily="34" charset="0"/>
              </a:rPr>
              <a:t> Berdasarkan wilayah (geografis).</a:t>
            </a:r>
          </a:p>
          <a:p>
            <a:pPr lvl="0">
              <a:buFont typeface="Wingdings" pitchFamily="2" charset="2"/>
              <a:buChar char="Ø"/>
            </a:pPr>
            <a:r>
              <a:rPr lang="id-ID" sz="2400" dirty="0" smtClean="0">
                <a:solidFill>
                  <a:schemeClr val="tx1"/>
                </a:solidFill>
                <a:latin typeface="Arial Rounded MT Bold" pitchFamily="34" charset="0"/>
              </a:rPr>
              <a:t> Berdasarkan negara (nasional).</a:t>
            </a:r>
          </a:p>
          <a:p>
            <a:pPr lvl="0">
              <a:buFont typeface="Wingdings" pitchFamily="2" charset="2"/>
              <a:buChar char="Ø"/>
            </a:pPr>
            <a:r>
              <a:rPr lang="id-ID" sz="2400" dirty="0" smtClean="0">
                <a:solidFill>
                  <a:schemeClr val="tx1"/>
                </a:solidFill>
                <a:latin typeface="Arial Rounded MT Bold" pitchFamily="34" charset="0"/>
              </a:rPr>
              <a:t> Berdasarkan kelompok suku bangsa (etnis).</a:t>
            </a:r>
          </a:p>
          <a:p>
            <a:pPr lvl="0">
              <a:buFont typeface="Wingdings" pitchFamily="2" charset="2"/>
              <a:buChar char="Ø"/>
            </a:pPr>
            <a:r>
              <a:rPr lang="id-ID" sz="2400" dirty="0" smtClean="0">
                <a:solidFill>
                  <a:schemeClr val="tx1"/>
                </a:solidFill>
                <a:latin typeface="Arial Rounded MT Bold" pitchFamily="34" charset="0"/>
              </a:rPr>
              <a:t> Berdasarkan topik atau pokok bahasan (topikal).</a:t>
            </a:r>
          </a:p>
        </p:txBody>
      </p:sp>
      <p:sp>
        <p:nvSpPr>
          <p:cNvPr id="3" name="Flowchart: Stored Data 2"/>
          <p:cNvSpPr/>
          <p:nvPr/>
        </p:nvSpPr>
        <p:spPr>
          <a:xfrm>
            <a:off x="642910" y="428604"/>
            <a:ext cx="7643866" cy="612648"/>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id-ID" sz="2800" b="1" dirty="0" smtClean="0"/>
              <a:t> B. Ruang Lingkup</a:t>
            </a:r>
            <a:endParaRPr lang="id-ID" sz="2800" dirty="0" smtClean="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cer\Pictures\Photo-Bonny\756_example.jpg"/>
          <p:cNvPicPr>
            <a:picLocks noChangeAspect="1" noChangeArrowheads="1"/>
          </p:cNvPicPr>
          <p:nvPr/>
        </p:nvPicPr>
        <p:blipFill>
          <a:blip r:embed="rId3"/>
          <a:srcRect/>
          <a:stretch>
            <a:fillRect/>
          </a:stretch>
        </p:blipFill>
        <p:spPr bwMode="auto">
          <a:xfrm>
            <a:off x="0" y="-285776"/>
            <a:ext cx="9144000" cy="6858000"/>
          </a:xfrm>
          <a:prstGeom prst="rect">
            <a:avLst/>
          </a:prstGeom>
          <a:noFill/>
        </p:spPr>
      </p:pic>
      <p:sp>
        <p:nvSpPr>
          <p:cNvPr id="6" name="Horizontal Scroll 5"/>
          <p:cNvSpPr/>
          <p:nvPr/>
        </p:nvSpPr>
        <p:spPr>
          <a:xfrm>
            <a:off x="785786" y="0"/>
            <a:ext cx="7572428" cy="178592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atin typeface="Consolas" pitchFamily="49" charset="0"/>
                <a:cs typeface="Consolas" pitchFamily="49" charset="0"/>
              </a:rPr>
              <a:t>Ada banyak alasan mengapa orang menyimpan dan menjaga catatan sejarah, termasuk:</a:t>
            </a:r>
            <a:endParaRPr lang="id-ID" sz="2800" b="1" dirty="0">
              <a:latin typeface="Consolas" pitchFamily="49" charset="0"/>
              <a:cs typeface="Consolas" pitchFamily="49" charset="0"/>
            </a:endParaRPr>
          </a:p>
        </p:txBody>
      </p:sp>
      <p:sp>
        <p:nvSpPr>
          <p:cNvPr id="7" name="Rectangle 6"/>
          <p:cNvSpPr/>
          <p:nvPr/>
        </p:nvSpPr>
        <p:spPr>
          <a:xfrm>
            <a:off x="714348" y="1857364"/>
            <a:ext cx="8001056" cy="4524315"/>
          </a:xfrm>
          <a:prstGeom prst="rect">
            <a:avLst/>
          </a:prstGeom>
        </p:spPr>
        <p:txBody>
          <a:bodyPr wrap="square">
            <a:spAutoFit/>
          </a:bodyPr>
          <a:lstStyle/>
          <a:p>
            <a:pPr>
              <a:buFont typeface="Wingdings" pitchFamily="2" charset="2"/>
              <a:buChar char="v"/>
            </a:pPr>
            <a:r>
              <a:rPr lang="id-ID" sz="3200" dirty="0" smtClean="0">
                <a:latin typeface="Kristen ITC" pitchFamily="66" charset="0"/>
              </a:rPr>
              <a:t> Alasan administratif</a:t>
            </a:r>
          </a:p>
          <a:p>
            <a:pPr>
              <a:buFont typeface="Wingdings" pitchFamily="2" charset="2"/>
              <a:buChar char="v"/>
            </a:pPr>
            <a:r>
              <a:rPr lang="id-ID" sz="3200" dirty="0" smtClean="0">
                <a:latin typeface="Kristen ITC" pitchFamily="66" charset="0"/>
              </a:rPr>
              <a:t> Alasan politis</a:t>
            </a:r>
          </a:p>
          <a:p>
            <a:pPr>
              <a:buFont typeface="Wingdings" pitchFamily="2" charset="2"/>
              <a:buChar char="v"/>
            </a:pPr>
            <a:r>
              <a:rPr lang="id-ID" sz="3200" dirty="0" smtClean="0">
                <a:latin typeface="Kristen ITC" pitchFamily="66" charset="0"/>
              </a:rPr>
              <a:t> Alasan keagamaan, kesenian, pencapaian olah raga</a:t>
            </a:r>
          </a:p>
          <a:p>
            <a:pPr lvl="7">
              <a:buFont typeface="Wingdings" pitchFamily="2" charset="2"/>
              <a:buChar char="v"/>
            </a:pPr>
            <a:r>
              <a:rPr lang="id-ID" sz="3200" dirty="0" smtClean="0">
                <a:latin typeface="Kristen ITC" pitchFamily="66" charset="0"/>
              </a:rPr>
              <a:t> Catatan keturunan (genealogi)</a:t>
            </a:r>
          </a:p>
          <a:p>
            <a:pPr lvl="7">
              <a:buFont typeface="Wingdings" pitchFamily="2" charset="2"/>
              <a:buChar char="v"/>
            </a:pPr>
            <a:r>
              <a:rPr lang="id-ID" sz="3200" dirty="0" smtClean="0">
                <a:latin typeface="Kristen ITC" pitchFamily="66" charset="0"/>
              </a:rPr>
              <a:t> Catatan pribadi </a:t>
            </a:r>
          </a:p>
          <a:p>
            <a:pPr lvl="7">
              <a:buFont typeface="Wingdings" pitchFamily="2" charset="2"/>
              <a:buChar char="v"/>
            </a:pPr>
            <a:r>
              <a:rPr lang="id-ID" sz="3200" dirty="0" smtClean="0">
                <a:latin typeface="Kristen ITC" pitchFamily="66" charset="0"/>
              </a:rPr>
              <a:t> Hiburan</a:t>
            </a:r>
          </a:p>
          <a:p>
            <a:pPr lvl="7">
              <a:buFont typeface="Wingdings" pitchFamily="2" charset="2"/>
              <a:buChar char="v"/>
            </a:pPr>
            <a:r>
              <a:rPr lang="id-ID" sz="3200" dirty="0" smtClean="0">
                <a:latin typeface="Kristen ITC" pitchFamily="66" charset="0"/>
              </a:rPr>
              <a:t> Dll</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71538" y="-24"/>
            <a:ext cx="7072362" cy="78581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d-ID" sz="3600" b="1" dirty="0" smtClean="0">
                <a:latin typeface="Kristen ITC" pitchFamily="66" charset="0"/>
              </a:rPr>
              <a:t>Tujuan Sejarah</a:t>
            </a:r>
            <a:endParaRPr lang="id-ID" sz="3600" dirty="0">
              <a:latin typeface="Kristen ITC" pitchFamily="66" charset="0"/>
            </a:endParaRPr>
          </a:p>
        </p:txBody>
      </p:sp>
      <p:sp>
        <p:nvSpPr>
          <p:cNvPr id="4" name="Rounded Rectangle 3"/>
          <p:cNvSpPr/>
          <p:nvPr/>
        </p:nvSpPr>
        <p:spPr>
          <a:xfrm>
            <a:off x="0" y="928670"/>
            <a:ext cx="9144000" cy="59293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buFont typeface="Arial" pitchFamily="34" charset="0"/>
              <a:buChar char="•"/>
            </a:pPr>
            <a:r>
              <a:rPr lang="id-ID" sz="3000" dirty="0" smtClean="0"/>
              <a:t> Tujuan sejarah dapat dipilah ke dalam dua kategori, yakni sejarah sebagai ilmu pengetahuan dan informasi. </a:t>
            </a:r>
          </a:p>
          <a:p>
            <a:pPr>
              <a:buFont typeface="Arial" pitchFamily="34" charset="0"/>
              <a:buChar char="•"/>
            </a:pPr>
            <a:r>
              <a:rPr lang="id-ID" sz="3000" dirty="0" smtClean="0"/>
              <a:t> Sebagaimana umumnya pengetahuan ilmiah, sejarah terkait erat dengan beberapa konsep dan perspektif yang menjadi titik tolak kajiannya. </a:t>
            </a:r>
          </a:p>
          <a:p>
            <a:pPr>
              <a:buFont typeface="Arial" pitchFamily="34" charset="0"/>
              <a:buChar char="•"/>
            </a:pPr>
            <a:r>
              <a:rPr lang="id-ID" sz="3000" dirty="0" smtClean="0"/>
              <a:t> Sejarah pada dasarnya berkenaan dengan tiga aspek konseptual yang mendasarinya, yaitu konsep tentang perubahan, konsep waktu dan konsep kontinuitas.</a:t>
            </a:r>
            <a:endParaRPr lang="id-ID" sz="3000" dirty="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vertic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572560" cy="62151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id-ID" sz="2800" dirty="0" smtClean="0"/>
          </a:p>
          <a:p>
            <a:endParaRPr lang="id-ID" sz="2800" dirty="0" smtClean="0"/>
          </a:p>
          <a:p>
            <a:endParaRPr lang="id-ID" sz="2800" dirty="0" smtClean="0"/>
          </a:p>
          <a:p>
            <a:r>
              <a:rPr lang="id-ID" sz="2800" dirty="0" smtClean="0"/>
              <a:t>Sebuah peristiwa bisa disebut SEJARAH jika memiliki ciri-ciri sebagai berikut:</a:t>
            </a:r>
          </a:p>
          <a:p>
            <a:pPr marL="514350" indent="-514350">
              <a:buAutoNum type="arabicPeriod"/>
            </a:pPr>
            <a:r>
              <a:rPr lang="id-ID" sz="2800" dirty="0" smtClean="0"/>
              <a:t>Berhubungan dengan kehidupan manusia, baik sebagai individu maupun kelompok.</a:t>
            </a:r>
          </a:p>
          <a:p>
            <a:pPr marL="514350" indent="-514350"/>
            <a:endParaRPr lang="id-ID" sz="2800" dirty="0" smtClean="0"/>
          </a:p>
          <a:p>
            <a:r>
              <a:rPr lang="id-ID" sz="2800" dirty="0" smtClean="0"/>
              <a:t>2. Memperhatikan dimensi ruang dan waktu (kapan dan dimana).</a:t>
            </a:r>
          </a:p>
          <a:p>
            <a:endParaRPr lang="id-ID" sz="2800" dirty="0" smtClean="0"/>
          </a:p>
          <a:p>
            <a:r>
              <a:rPr lang="id-ID" sz="2800" dirty="0" smtClean="0"/>
              <a:t>3. Dapat dikaitkan dengan peristiwa yang lain, misal peristiwa ekonomi yang terjadi karena disebabkan oleh aspek politik, dll.</a:t>
            </a:r>
          </a:p>
        </p:txBody>
      </p:sp>
      <p:sp>
        <p:nvSpPr>
          <p:cNvPr id="3" name="Plaque 2"/>
          <p:cNvSpPr/>
          <p:nvPr/>
        </p:nvSpPr>
        <p:spPr>
          <a:xfrm>
            <a:off x="428596" y="500042"/>
            <a:ext cx="8286808" cy="914400"/>
          </a:xfrm>
          <a:prstGeom prst="plaqu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sz="6000" b="1" dirty="0" smtClean="0">
                <a:latin typeface="Bradley Hand ITC" pitchFamily="66" charset="0"/>
              </a:rPr>
              <a:t>Ciri-Ciri Sejarah</a:t>
            </a:r>
            <a:endParaRPr lang="id-ID" sz="6000" b="1" dirty="0">
              <a:latin typeface="Bradley Hand ITC" pitchFamily="66" charset="0"/>
            </a:endParaRP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28604"/>
            <a:ext cx="5114932" cy="6000792"/>
          </a:xfrm>
        </p:spPr>
        <p:txBody>
          <a:bodyPr>
            <a:normAutofit/>
          </a:bodyPr>
          <a:lstStyle/>
          <a:p>
            <a:endParaRPr lang="id-ID" sz="2400" dirty="0">
              <a:solidFill>
                <a:schemeClr val="tx1"/>
              </a:solidFill>
            </a:endParaRPr>
          </a:p>
        </p:txBody>
      </p:sp>
      <p:pic>
        <p:nvPicPr>
          <p:cNvPr id="3076" name="Picture 4" descr="C:\Users\acer\Pictures\Photo-Bonny\399_example1.jpg"/>
          <p:cNvPicPr>
            <a:picLocks noChangeAspect="1" noChangeArrowheads="1"/>
          </p:cNvPicPr>
          <p:nvPr/>
        </p:nvPicPr>
        <p:blipFill>
          <a:blip r:embed="rId3"/>
          <a:srcRect/>
          <a:stretch>
            <a:fillRect/>
          </a:stretch>
        </p:blipFill>
        <p:spPr bwMode="auto">
          <a:xfrm>
            <a:off x="0" y="0"/>
            <a:ext cx="9144000" cy="6858024"/>
          </a:xfrm>
          <a:prstGeom prst="rect">
            <a:avLst/>
          </a:prstGeom>
          <a:noFill/>
        </p:spPr>
      </p:pic>
      <p:sp>
        <p:nvSpPr>
          <p:cNvPr id="9" name="Rectangle 8"/>
          <p:cNvSpPr/>
          <p:nvPr/>
        </p:nvSpPr>
        <p:spPr>
          <a:xfrm>
            <a:off x="571472" y="571480"/>
            <a:ext cx="5286412" cy="5693866"/>
          </a:xfrm>
          <a:prstGeom prst="rect">
            <a:avLst/>
          </a:prstGeom>
        </p:spPr>
        <p:txBody>
          <a:bodyPr wrap="square">
            <a:spAutoFit/>
          </a:bodyPr>
          <a:lstStyle/>
          <a:p>
            <a:r>
              <a:rPr lang="id-ID" sz="2800" dirty="0" smtClean="0">
                <a:solidFill>
                  <a:schemeClr val="bg1"/>
                </a:solidFill>
                <a:latin typeface="Eras Demi ITC" pitchFamily="34" charset="0"/>
              </a:rPr>
              <a:t>Adanya hubungan sebab-akibat dari peristiwa tersebut merupakan sebuah perubahan dalam kehidupan. </a:t>
            </a:r>
            <a:r>
              <a:rPr lang="id-ID" sz="2800" b="1" dirty="0" smtClean="0">
                <a:solidFill>
                  <a:schemeClr val="bg1"/>
                </a:solidFill>
                <a:latin typeface="Eras Demi ITC" pitchFamily="34" charset="0"/>
              </a:rPr>
              <a:t>Sejarah sebagai kisah ( history as narrative), adalah peristiwa yang telah melalui tahap rekonstruksi sehingga terwujud dalam sebuah buku atau tulisan sejarah.</a:t>
            </a:r>
            <a:r>
              <a:rPr lang="id-ID" sz="2800" dirty="0" smtClean="0">
                <a:solidFill>
                  <a:schemeClr val="bg1"/>
                </a:solidFill>
                <a:latin typeface="Eras Demi ITC" pitchFamily="34" charset="0"/>
              </a:rPr>
              <a:t/>
            </a:r>
            <a:br>
              <a:rPr lang="id-ID" sz="2800" dirty="0" smtClean="0">
                <a:solidFill>
                  <a:schemeClr val="bg1"/>
                </a:solidFill>
                <a:latin typeface="Eras Demi ITC" pitchFamily="34" charset="0"/>
              </a:rPr>
            </a:br>
            <a:r>
              <a:rPr lang="id-ID" sz="2800" dirty="0" smtClean="0">
                <a:solidFill>
                  <a:schemeClr val="bg1"/>
                </a:solidFill>
                <a:latin typeface="Eras Demi ITC" pitchFamily="34" charset="0"/>
              </a:rPr>
              <a:t/>
            </a:r>
            <a:br>
              <a:rPr lang="id-ID" sz="2800" dirty="0" smtClean="0">
                <a:solidFill>
                  <a:schemeClr val="bg1"/>
                </a:solidFill>
                <a:latin typeface="Eras Demi ITC" pitchFamily="34" charset="0"/>
              </a:rPr>
            </a:br>
            <a:r>
              <a:rPr lang="id-ID" sz="2800" dirty="0" smtClean="0">
                <a:solidFill>
                  <a:schemeClr val="bg1"/>
                </a:solidFill>
                <a:latin typeface="Eras Demi ITC" pitchFamily="34" charset="0"/>
              </a:rPr>
              <a:t>Contoh : buku sejarah yang dipakai siswa sekolah</a:t>
            </a:r>
            <a:endParaRPr lang="id-ID" sz="2800" dirty="0">
              <a:solidFill>
                <a:schemeClr val="bg1"/>
              </a:solidFill>
              <a:latin typeface="Eras Demi ITC" pitchFamily="34" charset="0"/>
            </a:endParaRPr>
          </a:p>
        </p:txBody>
      </p:sp>
      <p:pic>
        <p:nvPicPr>
          <p:cNvPr id="10" name="Picture 9"/>
          <p:cNvPicPr/>
          <p:nvPr/>
        </p:nvPicPr>
        <p:blipFill>
          <a:blip r:embed="rId4"/>
          <a:srcRect/>
          <a:stretch>
            <a:fillRect/>
          </a:stretch>
        </p:blipFill>
        <p:spPr bwMode="auto">
          <a:xfrm>
            <a:off x="6143636" y="1214422"/>
            <a:ext cx="2214578" cy="3643338"/>
          </a:xfrm>
          <a:prstGeom prst="rect">
            <a:avLst/>
          </a:prstGeom>
          <a:noFill/>
          <a:ln w="9525">
            <a:noFill/>
            <a:miter lim="800000"/>
            <a:headEnd/>
            <a:tailEnd/>
          </a:ln>
        </p:spPr>
      </p:pic>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Pictures\Photo-Bonny\799_example.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3" name="Rectangle 2"/>
          <p:cNvSpPr/>
          <p:nvPr/>
        </p:nvSpPr>
        <p:spPr>
          <a:xfrm>
            <a:off x="928662" y="0"/>
            <a:ext cx="7286676" cy="892552"/>
          </a:xfrm>
          <a:prstGeom prst="rect">
            <a:avLst/>
          </a:prstGeom>
        </p:spPr>
        <p:txBody>
          <a:bodyPr wrap="square">
            <a:spAutoFit/>
          </a:bodyPr>
          <a:lstStyle/>
          <a:p>
            <a:pPr algn="ctr"/>
            <a:r>
              <a:rPr lang="id-ID" sz="5200" b="1" dirty="0" smtClean="0">
                <a:solidFill>
                  <a:schemeClr val="accent4">
                    <a:lumMod val="50000"/>
                  </a:schemeClr>
                </a:solidFill>
                <a:effectLst>
                  <a:outerShdw blurRad="38100" dist="38100" dir="2700000" algn="tl">
                    <a:srgbClr val="000000">
                      <a:alpha val="43137"/>
                    </a:srgbClr>
                  </a:outerShdw>
                </a:effectLst>
                <a:latin typeface="Juice ITC" pitchFamily="82" charset="0"/>
              </a:rPr>
              <a:t>Syarat Keilmuan Sejarah</a:t>
            </a:r>
            <a:endParaRPr lang="id-ID" sz="5200" dirty="0">
              <a:solidFill>
                <a:schemeClr val="accent4">
                  <a:lumMod val="50000"/>
                </a:schemeClr>
              </a:solidFill>
            </a:endParaRPr>
          </a:p>
        </p:txBody>
      </p:sp>
      <p:sp>
        <p:nvSpPr>
          <p:cNvPr id="5" name="Rectangle 4"/>
          <p:cNvSpPr/>
          <p:nvPr/>
        </p:nvSpPr>
        <p:spPr>
          <a:xfrm>
            <a:off x="357158" y="1000108"/>
            <a:ext cx="8358246" cy="5016758"/>
          </a:xfrm>
          <a:prstGeom prst="rect">
            <a:avLst/>
          </a:prstGeom>
        </p:spPr>
        <p:txBody>
          <a:bodyPr wrap="square">
            <a:spAutoFit/>
          </a:bodyPr>
          <a:lstStyle/>
          <a:p>
            <a:r>
              <a:rPr lang="id-ID" sz="3200" dirty="0" smtClean="0">
                <a:solidFill>
                  <a:schemeClr val="tx1">
                    <a:lumMod val="95000"/>
                    <a:lumOff val="5000"/>
                  </a:schemeClr>
                </a:solidFill>
                <a:latin typeface="Tahoma" pitchFamily="34" charset="0"/>
                <a:ea typeface="Tahoma" pitchFamily="34" charset="0"/>
                <a:cs typeface="Tahoma" pitchFamily="34" charset="0"/>
              </a:rPr>
              <a:t>Sejarah sebagai ilmu ( history as science), karena sejarah memiliki syarat-syarat keilmuan. Menurut </a:t>
            </a:r>
            <a:r>
              <a:rPr lang="id-ID" sz="3200" u="sng" dirty="0" smtClean="0">
                <a:solidFill>
                  <a:schemeClr val="accent1"/>
                </a:solidFill>
                <a:effectLst>
                  <a:outerShdw blurRad="38100" dist="38100" dir="2700000" algn="tl">
                    <a:srgbClr val="000000">
                      <a:alpha val="43137"/>
                    </a:srgbClr>
                  </a:outerShdw>
                </a:effectLst>
                <a:latin typeface="Tahoma" pitchFamily="34" charset="0"/>
                <a:ea typeface="Tahoma" pitchFamily="34" charset="0"/>
                <a:cs typeface="Tahoma" pitchFamily="34" charset="0"/>
              </a:rPr>
              <a:t>Kuntowidjojo</a:t>
            </a:r>
            <a:r>
              <a:rPr lang="id-ID" sz="3200" dirty="0" smtClean="0">
                <a:solidFill>
                  <a:schemeClr val="tx1">
                    <a:lumMod val="95000"/>
                    <a:lumOff val="5000"/>
                  </a:schemeClr>
                </a:solidFill>
                <a:latin typeface="Tahoma" pitchFamily="34" charset="0"/>
                <a:ea typeface="Tahoma" pitchFamily="34" charset="0"/>
                <a:cs typeface="Tahoma" pitchFamily="34" charset="0"/>
              </a:rPr>
              <a:t>, karakteristik sejarah sebagai ilmu adalah sebagai berikut : </a:t>
            </a:r>
          </a:p>
          <a:p>
            <a:r>
              <a:rPr lang="id-ID" sz="3200" dirty="0" smtClean="0">
                <a:solidFill>
                  <a:schemeClr val="accent4">
                    <a:lumMod val="50000"/>
                  </a:schemeClr>
                </a:solidFill>
                <a:latin typeface="Kristen ITC" pitchFamily="66" charset="0"/>
                <a:ea typeface="Tahoma" pitchFamily="34" charset="0"/>
                <a:cs typeface="Tahoma" pitchFamily="34" charset="0"/>
              </a:rPr>
              <a:t>1) Bersifat Empiris	</a:t>
            </a:r>
          </a:p>
          <a:p>
            <a:r>
              <a:rPr lang="id-ID" sz="3200" dirty="0" smtClean="0">
                <a:solidFill>
                  <a:schemeClr val="accent4">
                    <a:lumMod val="50000"/>
                  </a:schemeClr>
                </a:solidFill>
                <a:latin typeface="Kristen ITC" pitchFamily="66" charset="0"/>
                <a:ea typeface="Tahoma" pitchFamily="34" charset="0"/>
                <a:cs typeface="Tahoma" pitchFamily="34" charset="0"/>
              </a:rPr>
              <a:t>2) Memiliki Objek</a:t>
            </a:r>
          </a:p>
          <a:p>
            <a:r>
              <a:rPr lang="id-ID" sz="3200" dirty="0" smtClean="0">
                <a:solidFill>
                  <a:schemeClr val="accent4">
                    <a:lumMod val="50000"/>
                  </a:schemeClr>
                </a:solidFill>
                <a:latin typeface="Kristen ITC" pitchFamily="66" charset="0"/>
                <a:ea typeface="Tahoma" pitchFamily="34" charset="0"/>
                <a:cs typeface="Tahoma" pitchFamily="34" charset="0"/>
              </a:rPr>
              <a:t>3) Memiliki Teori</a:t>
            </a:r>
          </a:p>
          <a:p>
            <a:r>
              <a:rPr lang="id-ID" sz="3200" dirty="0" smtClean="0">
                <a:solidFill>
                  <a:schemeClr val="accent4">
                    <a:lumMod val="50000"/>
                  </a:schemeClr>
                </a:solidFill>
                <a:latin typeface="Kristen ITC" pitchFamily="66" charset="0"/>
                <a:ea typeface="Tahoma" pitchFamily="34" charset="0"/>
                <a:cs typeface="Tahoma" pitchFamily="34" charset="0"/>
              </a:rPr>
              <a:t>4) Memiliki Metode</a:t>
            </a:r>
          </a:p>
          <a:p>
            <a:r>
              <a:rPr lang="id-ID" sz="3200" dirty="0" smtClean="0">
                <a:solidFill>
                  <a:schemeClr val="accent4">
                    <a:lumMod val="50000"/>
                  </a:schemeClr>
                </a:solidFill>
                <a:latin typeface="Kristen ITC" pitchFamily="66" charset="0"/>
                <a:ea typeface="Tahoma" pitchFamily="34" charset="0"/>
                <a:cs typeface="Tahoma" pitchFamily="34" charset="0"/>
              </a:rPr>
              <a:t>5) Mempunyai Generalisasi</a:t>
            </a:r>
          </a:p>
        </p:txBody>
      </p:sp>
    </p:spTree>
  </p:cSld>
  <p:clrMapOvr>
    <a:masterClrMapping/>
  </p:clrMapOvr>
  <p:transition spd="med">
    <p:wheel spokes="1"/>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Pictures\Photo-Bonny\assalamualaikum-warahmatullahi-wabarakatuh.gif"/>
          <p:cNvPicPr>
            <a:picLocks noGrp="1" noChangeAspect="1" noChangeArrowheads="1" noCrop="1"/>
          </p:cNvPicPr>
          <p:nvPr>
            <p:ph idx="1"/>
          </p:nvPr>
        </p:nvPicPr>
        <p:blipFill>
          <a:blip r:embed="rId3"/>
          <a:srcRect/>
          <a:stretch>
            <a:fillRect/>
          </a:stretch>
        </p:blipFill>
        <p:spPr bwMode="auto">
          <a:xfrm>
            <a:off x="500034" y="357166"/>
            <a:ext cx="8143932" cy="3143272"/>
          </a:xfrm>
          <a:prstGeom prst="rect">
            <a:avLst/>
          </a:prstGeom>
          <a:noFill/>
        </p:spPr>
      </p:pic>
      <p:pic>
        <p:nvPicPr>
          <p:cNvPr id="2051" name="Picture 3" descr="C:\Users\acer\Pictures\Photo-Bonny\Animasi bergerak untuk powerpoint (16) start - mulai.gif"/>
          <p:cNvPicPr>
            <a:picLocks noChangeAspect="1" noChangeArrowheads="1" noCrop="1"/>
          </p:cNvPicPr>
          <p:nvPr/>
        </p:nvPicPr>
        <p:blipFill>
          <a:blip r:embed="rId4"/>
          <a:srcRect/>
          <a:stretch>
            <a:fillRect/>
          </a:stretch>
        </p:blipFill>
        <p:spPr bwMode="auto">
          <a:xfrm>
            <a:off x="6064850" y="3857628"/>
            <a:ext cx="2668107" cy="2714644"/>
          </a:xfrm>
          <a:prstGeom prst="rect">
            <a:avLst/>
          </a:prstGeom>
          <a:noFill/>
        </p:spPr>
      </p:pic>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1"/>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tored Data 1"/>
          <p:cNvSpPr/>
          <p:nvPr/>
        </p:nvSpPr>
        <p:spPr>
          <a:xfrm>
            <a:off x="285720" y="-24"/>
            <a:ext cx="8572560" cy="114298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effectLst>
                  <a:outerShdw blurRad="38100" dist="38100" dir="2700000" algn="tl">
                    <a:srgbClr val="000000">
                      <a:alpha val="43137"/>
                    </a:srgbClr>
                  </a:outerShdw>
                </a:effectLst>
              </a:rPr>
              <a:t>KONSEP PERIODISASI SEJARAH INDONESIA ( MENURUT PARA AHLI) :</a:t>
            </a:r>
            <a:endParaRPr lang="id-ID" sz="2400" dirty="0" smtClean="0">
              <a:effectLst>
                <a:outerShdw blurRad="38100" dist="38100" dir="2700000" algn="tl">
                  <a:srgbClr val="000000">
                    <a:alpha val="43137"/>
                  </a:srgbClr>
                </a:outerShdw>
              </a:effectLst>
            </a:endParaRPr>
          </a:p>
        </p:txBody>
      </p:sp>
      <p:sp>
        <p:nvSpPr>
          <p:cNvPr id="3" name="TextBox 2"/>
          <p:cNvSpPr txBox="1"/>
          <p:nvPr/>
        </p:nvSpPr>
        <p:spPr>
          <a:xfrm>
            <a:off x="357158" y="1364188"/>
            <a:ext cx="8786842" cy="4662815"/>
          </a:xfrm>
          <a:prstGeom prst="rect">
            <a:avLst/>
          </a:prstGeom>
          <a:noFill/>
        </p:spPr>
        <p:txBody>
          <a:bodyPr wrap="square" rtlCol="0">
            <a:spAutoFit/>
          </a:bodyPr>
          <a:lstStyle/>
          <a:p>
            <a:r>
              <a:rPr lang="id-ID" sz="2700" b="1" dirty="0" smtClean="0">
                <a:solidFill>
                  <a:schemeClr val="accent1"/>
                </a:solidFill>
              </a:rPr>
              <a:t>A. </a:t>
            </a:r>
            <a:r>
              <a:rPr lang="id-ID" sz="2700" b="1" u="sng" dirty="0" smtClean="0">
                <a:solidFill>
                  <a:schemeClr val="accent1"/>
                </a:solidFill>
              </a:rPr>
              <a:t>Prof. Dr. Soekanto</a:t>
            </a:r>
          </a:p>
          <a:p>
            <a:r>
              <a:rPr lang="id-ID" sz="2700" dirty="0" smtClean="0"/>
              <a:t>Periodisasi sejarah Indonesia adalah sebagai berikut :</a:t>
            </a:r>
          </a:p>
          <a:p>
            <a:pPr lvl="0"/>
            <a:r>
              <a:rPr lang="id-ID" sz="2700" dirty="0" smtClean="0"/>
              <a:t>1. Masa pangkal sejarah ( sampai tahun 0)</a:t>
            </a:r>
          </a:p>
          <a:p>
            <a:pPr lvl="0"/>
            <a:r>
              <a:rPr lang="id-ID" sz="2700" dirty="0" smtClean="0"/>
              <a:t>2. Masa Kutai-Tarumanegara (0 -600)</a:t>
            </a:r>
          </a:p>
          <a:p>
            <a:pPr lvl="0"/>
            <a:r>
              <a:rPr lang="id-ID" sz="2700" dirty="0" smtClean="0"/>
              <a:t>3. Masa Sriwijaya-Medang-Singasari (600 – 1300)</a:t>
            </a:r>
          </a:p>
          <a:p>
            <a:pPr lvl="0"/>
            <a:r>
              <a:rPr lang="id-ID" sz="2700" dirty="0" smtClean="0"/>
              <a:t>4. Masa Majapahit (1300-1500)</a:t>
            </a:r>
          </a:p>
          <a:p>
            <a:pPr lvl="0"/>
            <a:r>
              <a:rPr lang="id-ID" sz="2700" dirty="0" smtClean="0"/>
              <a:t>5. Masa Kerajaan-kerajaan Islam (1500-1600)</a:t>
            </a:r>
          </a:p>
          <a:p>
            <a:pPr lvl="0"/>
            <a:r>
              <a:rPr lang="id-ID" sz="2700" dirty="0" smtClean="0"/>
              <a:t>6. Masa Aceh – Mataram- Makassar (1600-1700)</a:t>
            </a:r>
          </a:p>
          <a:p>
            <a:pPr lvl="0"/>
            <a:r>
              <a:rPr lang="id-ID" sz="2700" dirty="0" smtClean="0"/>
              <a:t>7. Masa Pemerintahan asing (1700-1945), yang</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71472" y="571480"/>
            <a:ext cx="8001056" cy="6001643"/>
          </a:xfrm>
          <a:prstGeom prst="rect">
            <a:avLst/>
          </a:prstGeom>
          <a:noFill/>
        </p:spPr>
        <p:txBody>
          <a:bodyPr wrap="square" rtlCol="0">
            <a:spAutoFit/>
          </a:bodyPr>
          <a:lstStyle/>
          <a:p>
            <a:r>
              <a:rPr lang="id-ID" sz="2400" b="1" dirty="0" smtClean="0">
                <a:solidFill>
                  <a:schemeClr val="accent1"/>
                </a:solidFill>
              </a:rPr>
              <a:t>B. </a:t>
            </a:r>
            <a:r>
              <a:rPr lang="id-ID" sz="2400" b="1" u="sng" dirty="0" smtClean="0">
                <a:solidFill>
                  <a:schemeClr val="accent1"/>
                </a:solidFill>
              </a:rPr>
              <a:t>Prof. Dr. Sartono Kartodirdjo</a:t>
            </a:r>
          </a:p>
          <a:p>
            <a:r>
              <a:rPr lang="id-ID" sz="2400" dirty="0" smtClean="0"/>
              <a:t>Periodisasi sejarah Indonesia adalah sebagai berikut :</a:t>
            </a:r>
          </a:p>
          <a:p>
            <a:r>
              <a:rPr lang="id-ID" sz="2400" dirty="0" smtClean="0"/>
              <a:t>1) Prasejarah</a:t>
            </a:r>
          </a:p>
          <a:p>
            <a:r>
              <a:rPr lang="id-ID" sz="2400" dirty="0" smtClean="0"/>
              <a:t>2) zaman Kuno, meliputi :</a:t>
            </a:r>
          </a:p>
          <a:p>
            <a:pPr lvl="0">
              <a:buFont typeface="Arial" pitchFamily="34" charset="0"/>
              <a:buChar char="•"/>
            </a:pPr>
            <a:r>
              <a:rPr lang="id-ID" sz="2400" dirty="0" smtClean="0"/>
              <a:t> Masa Kerajaan-kerajaan Tua</a:t>
            </a:r>
          </a:p>
          <a:p>
            <a:pPr lvl="0">
              <a:buFont typeface="Arial" pitchFamily="34" charset="0"/>
              <a:buChar char="•"/>
            </a:pPr>
            <a:r>
              <a:rPr lang="id-ID" sz="2400" dirty="0" smtClean="0"/>
              <a:t> Masa Sriwijaya (Abad ke- 7 – Abad ke-14)</a:t>
            </a:r>
          </a:p>
          <a:p>
            <a:pPr lvl="0">
              <a:buFont typeface="Arial" pitchFamily="34" charset="0"/>
              <a:buChar char="•"/>
            </a:pPr>
            <a:r>
              <a:rPr lang="id-ID" sz="2400" dirty="0" smtClean="0"/>
              <a:t> Masa Majapahit ( Abad ke- 14 – abad k-15)</a:t>
            </a:r>
          </a:p>
          <a:p>
            <a:r>
              <a:rPr lang="id-ID" sz="2400" dirty="0" smtClean="0"/>
              <a:t>3) Zaman Baru, meliputi :</a:t>
            </a:r>
          </a:p>
          <a:p>
            <a:pPr lvl="0">
              <a:buFont typeface="Arial" pitchFamily="34" charset="0"/>
              <a:buChar char="•"/>
            </a:pPr>
            <a:r>
              <a:rPr lang="id-ID" sz="2400" dirty="0" smtClean="0"/>
              <a:t> Masa Aceh, Mataram, Makassar, Ternate/Tidore ( Abad ke – 16)</a:t>
            </a:r>
          </a:p>
          <a:p>
            <a:pPr lvl="0">
              <a:buFont typeface="Arial" pitchFamily="34" charset="0"/>
              <a:buChar char="•"/>
            </a:pPr>
            <a:r>
              <a:rPr lang="id-ID" sz="2400" dirty="0" smtClean="0"/>
              <a:t> Masa Perlawanan terhadap Imperialisme Barat ( Abad ke-19)</a:t>
            </a:r>
          </a:p>
          <a:p>
            <a:pPr lvl="0">
              <a:buFont typeface="Arial" pitchFamily="34" charset="0"/>
              <a:buChar char="•"/>
            </a:pPr>
            <a:r>
              <a:rPr lang="id-ID" sz="2400" dirty="0" smtClean="0"/>
              <a:t> Masa Pergerakan Nasiona ( Abad ke-20)</a:t>
            </a:r>
          </a:p>
          <a:p>
            <a:pPr lvl="0">
              <a:buFont typeface="Arial" pitchFamily="34" charset="0"/>
              <a:buChar char="•"/>
            </a:pPr>
            <a:r>
              <a:rPr lang="id-ID" sz="2400" dirty="0" smtClean="0"/>
              <a:t> Masa Republik Indonesia ( Sejak 1945)</a:t>
            </a:r>
          </a:p>
          <a:p>
            <a:endParaRPr lang="id-ID" sz="2400" dirty="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928662" y="-24"/>
            <a:ext cx="7286676" cy="642942"/>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id-ID" sz="3200" b="1" dirty="0" smtClean="0">
                <a:latin typeface="Curlz MT" pitchFamily="82" charset="0"/>
              </a:rPr>
              <a:t>KEGUNAAN SEJARAH</a:t>
            </a:r>
            <a:endParaRPr lang="id-ID" sz="3200" dirty="0" smtClean="0">
              <a:latin typeface="Curlz MT" pitchFamily="82" charset="0"/>
            </a:endParaRPr>
          </a:p>
        </p:txBody>
      </p:sp>
      <p:sp>
        <p:nvSpPr>
          <p:cNvPr id="5" name="Rectangle 4"/>
          <p:cNvSpPr/>
          <p:nvPr/>
        </p:nvSpPr>
        <p:spPr>
          <a:xfrm>
            <a:off x="0" y="785794"/>
            <a:ext cx="9144000" cy="6072206"/>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r>
              <a:rPr lang="id-ID" sz="2800" b="1" u="sng" dirty="0" smtClean="0">
                <a:solidFill>
                  <a:schemeClr val="accent1"/>
                </a:solidFill>
                <a:latin typeface="Lucida Bright" pitchFamily="18" charset="0"/>
              </a:rPr>
              <a:t>Louis Gotschalk</a:t>
            </a:r>
            <a:r>
              <a:rPr lang="id-ID" sz="2800" dirty="0" smtClean="0">
                <a:solidFill>
                  <a:schemeClr val="accent1"/>
                </a:solidFill>
                <a:latin typeface="Lucida Bright" pitchFamily="18" charset="0"/>
              </a:rPr>
              <a:t> </a:t>
            </a:r>
            <a:r>
              <a:rPr lang="id-ID" sz="2800" dirty="0" smtClean="0">
                <a:solidFill>
                  <a:schemeClr val="bg1"/>
                </a:solidFill>
                <a:latin typeface="Lucida Bright" pitchFamily="18" charset="0"/>
              </a:rPr>
              <a:t>membagi kegunaan sejarah dalam 4 bagian yaitu :</a:t>
            </a:r>
          </a:p>
          <a:p>
            <a:r>
              <a:rPr lang="id-ID" sz="2800" dirty="0" smtClean="0">
                <a:solidFill>
                  <a:schemeClr val="accent1"/>
                </a:solidFill>
                <a:latin typeface="Lucida Bright" pitchFamily="18" charset="0"/>
              </a:rPr>
              <a:t>1. </a:t>
            </a:r>
            <a:r>
              <a:rPr lang="id-ID" sz="2800" b="1" u="sng" dirty="0" smtClean="0">
                <a:solidFill>
                  <a:schemeClr val="accent1"/>
                </a:solidFill>
                <a:latin typeface="Lucida Bright" pitchFamily="18" charset="0"/>
              </a:rPr>
              <a:t>Rekreatif</a:t>
            </a:r>
            <a:r>
              <a:rPr lang="id-ID" sz="2800" dirty="0" smtClean="0">
                <a:solidFill>
                  <a:schemeClr val="bg1"/>
                </a:solidFill>
                <a:latin typeface="Lucida Bright" pitchFamily="18" charset="0"/>
              </a:rPr>
              <a:t>, artinya dengan membaca atau mempelajari sejarah, kita seolah-olah dibawa berpetualang menembus dimensi ruang dan waktu. </a:t>
            </a:r>
          </a:p>
          <a:p>
            <a:r>
              <a:rPr lang="id-ID" sz="2800" dirty="0" smtClean="0">
                <a:solidFill>
                  <a:schemeClr val="accent1"/>
                </a:solidFill>
                <a:latin typeface="Lucida Bright" pitchFamily="18" charset="0"/>
              </a:rPr>
              <a:t>2. </a:t>
            </a:r>
            <a:r>
              <a:rPr lang="id-ID" sz="2800" b="1" u="sng" dirty="0" smtClean="0">
                <a:solidFill>
                  <a:schemeClr val="accent1"/>
                </a:solidFill>
                <a:latin typeface="Lucida Bright" pitchFamily="18" charset="0"/>
              </a:rPr>
              <a:t>Inspiratif</a:t>
            </a:r>
            <a:r>
              <a:rPr lang="id-ID" sz="2800" dirty="0" smtClean="0">
                <a:solidFill>
                  <a:schemeClr val="bg1"/>
                </a:solidFill>
                <a:latin typeface="Lucida Bright" pitchFamily="18" charset="0"/>
              </a:rPr>
              <a:t>, dalam hal ini suatu karya sejarah dapat memberikan inspirasi kepada para pembacanya atau yang mempelajarinya.</a:t>
            </a:r>
          </a:p>
          <a:p>
            <a:r>
              <a:rPr lang="id-ID" sz="2800" dirty="0" smtClean="0">
                <a:solidFill>
                  <a:schemeClr val="accent1"/>
                </a:solidFill>
                <a:latin typeface="Lucida Bright" pitchFamily="18" charset="0"/>
              </a:rPr>
              <a:t>3. </a:t>
            </a:r>
            <a:r>
              <a:rPr lang="id-ID" sz="2800" b="1" u="sng" dirty="0" smtClean="0">
                <a:solidFill>
                  <a:schemeClr val="accent1"/>
                </a:solidFill>
                <a:latin typeface="Lucida Bright" pitchFamily="18" charset="0"/>
              </a:rPr>
              <a:t>Instruktif</a:t>
            </a:r>
            <a:r>
              <a:rPr lang="id-ID" sz="2800" dirty="0" smtClean="0">
                <a:solidFill>
                  <a:schemeClr val="bg1"/>
                </a:solidFill>
                <a:latin typeface="Lucida Bright" pitchFamily="18" charset="0"/>
              </a:rPr>
              <a:t>, bermaksud memberikan pelajaran mengenai suatu pengetahuan tertentu.</a:t>
            </a:r>
          </a:p>
          <a:p>
            <a:r>
              <a:rPr lang="id-ID" sz="2800" dirty="0" smtClean="0">
                <a:solidFill>
                  <a:schemeClr val="accent1"/>
                </a:solidFill>
                <a:latin typeface="Lucida Bright" pitchFamily="18" charset="0"/>
              </a:rPr>
              <a:t>4. </a:t>
            </a:r>
            <a:r>
              <a:rPr lang="id-ID" sz="2800" b="1" u="sng" dirty="0" smtClean="0">
                <a:solidFill>
                  <a:schemeClr val="accent1"/>
                </a:solidFill>
                <a:latin typeface="Lucida Bright" pitchFamily="18" charset="0"/>
              </a:rPr>
              <a:t>Edukatif</a:t>
            </a:r>
            <a:r>
              <a:rPr lang="id-ID" sz="2800" dirty="0" smtClean="0">
                <a:solidFill>
                  <a:schemeClr val="bg1"/>
                </a:solidFill>
                <a:latin typeface="Lucida Bright" pitchFamily="18" charset="0"/>
              </a:rPr>
              <a:t>, berguna untuk mendapatkan kearifan dari masa lampau untuk melangkah ke masa depan.</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Oval 1"/>
          <p:cNvSpPr/>
          <p:nvPr/>
        </p:nvSpPr>
        <p:spPr>
          <a:xfrm>
            <a:off x="428596" y="357166"/>
            <a:ext cx="8358246" cy="192882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r>
              <a:rPr lang="id-ID" sz="3200" b="1" dirty="0" smtClean="0">
                <a:effectLst>
                  <a:outerShdw blurRad="38100" dist="38100" dir="2700000" algn="tl">
                    <a:srgbClr val="000000">
                      <a:alpha val="43137"/>
                    </a:srgbClr>
                  </a:outerShdw>
                </a:effectLst>
                <a:latin typeface="Comic Sans MS" pitchFamily="66" charset="0"/>
              </a:rPr>
              <a:t>Menurut Travelyan belajar sejarah mempunyai 3 kegunaan antara lain :</a:t>
            </a:r>
            <a:endParaRPr lang="id-ID" sz="3200" dirty="0" smtClean="0">
              <a:effectLst>
                <a:outerShdw blurRad="38100" dist="38100" dir="2700000" algn="tl">
                  <a:srgbClr val="000000">
                    <a:alpha val="43137"/>
                  </a:srgbClr>
                </a:outerShdw>
              </a:effectLst>
              <a:latin typeface="Comic Sans MS" pitchFamily="66" charset="0"/>
            </a:endParaRPr>
          </a:p>
        </p:txBody>
      </p:sp>
      <p:sp>
        <p:nvSpPr>
          <p:cNvPr id="3" name="TextBox 2"/>
          <p:cNvSpPr txBox="1"/>
          <p:nvPr/>
        </p:nvSpPr>
        <p:spPr>
          <a:xfrm>
            <a:off x="500034" y="2571744"/>
            <a:ext cx="8143932" cy="3539430"/>
          </a:xfrm>
          <a:prstGeom prst="rect">
            <a:avLst/>
          </a:prstGeom>
          <a:noFill/>
        </p:spPr>
        <p:txBody>
          <a:bodyPr wrap="square" rtlCol="0">
            <a:spAutoFit/>
          </a:bodyPr>
          <a:lstStyle/>
          <a:p>
            <a:pPr marL="514350" indent="-514350">
              <a:buAutoNum type="alphaLcPeriod"/>
            </a:pPr>
            <a:r>
              <a:rPr lang="id-ID" sz="2800" b="1" u="sng" dirty="0" smtClean="0"/>
              <a:t>Ilmiah</a:t>
            </a:r>
            <a:r>
              <a:rPr lang="id-ID" sz="2800" dirty="0" smtClean="0"/>
              <a:t> yaitu berupa pengumpulan fakta</a:t>
            </a:r>
          </a:p>
          <a:p>
            <a:pPr marL="514350" indent="-514350"/>
            <a:r>
              <a:rPr lang="id-ID" sz="2800" dirty="0" smtClean="0"/>
              <a:t>dan penyaringan bukti.</a:t>
            </a:r>
          </a:p>
          <a:p>
            <a:r>
              <a:rPr lang="id-ID" sz="2800" b="1" dirty="0" smtClean="0"/>
              <a:t>b. </a:t>
            </a:r>
            <a:r>
              <a:rPr lang="id-ID" sz="2800" b="1" u="sng" dirty="0" smtClean="0"/>
              <a:t>Imajinatif </a:t>
            </a:r>
            <a:r>
              <a:rPr lang="id-ID" sz="2800" dirty="0" smtClean="0"/>
              <a:t>yaitu menyeleksi dan mengkategorikan fakta yang telah dikumpulkan dan mengambil satu kesimpulan</a:t>
            </a:r>
          </a:p>
          <a:p>
            <a:r>
              <a:rPr lang="id-ID" sz="2800" b="1" dirty="0" smtClean="0"/>
              <a:t>c. </a:t>
            </a:r>
            <a:r>
              <a:rPr lang="id-ID" sz="2800" b="1" u="sng" dirty="0" smtClean="0"/>
              <a:t>Sastra </a:t>
            </a:r>
            <a:r>
              <a:rPr lang="id-ID" sz="2800" dirty="0" smtClean="0"/>
              <a:t>yaitu penyajian hasil ilmu dan daya angan dalam bentuk yang menarik.</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90">
                                          <p:stCondLst>
                                            <p:cond delay="0"/>
                                          </p:stCondLst>
                                        </p:cTn>
                                        <p:tgtEl>
                                          <p:spTgt spid="3"/>
                                        </p:tgtEl>
                                      </p:cBhvr>
                                    </p:animEffect>
                                    <p:anim calcmode="lin" valueType="num">
                                      <p:cBhvr>
                                        <p:cTn id="12"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7" dur="13">
                                          <p:stCondLst>
                                            <p:cond delay="325"/>
                                          </p:stCondLst>
                                        </p:cTn>
                                        <p:tgtEl>
                                          <p:spTgt spid="3"/>
                                        </p:tgtEl>
                                      </p:cBhvr>
                                      <p:to x="100000" y="60000"/>
                                    </p:animScale>
                                    <p:animScale>
                                      <p:cBhvr>
                                        <p:cTn id="18" dur="83" decel="50000">
                                          <p:stCondLst>
                                            <p:cond delay="338"/>
                                          </p:stCondLst>
                                        </p:cTn>
                                        <p:tgtEl>
                                          <p:spTgt spid="3"/>
                                        </p:tgtEl>
                                      </p:cBhvr>
                                      <p:to x="100000" y="100000"/>
                                    </p:animScale>
                                    <p:animScale>
                                      <p:cBhvr>
                                        <p:cTn id="19" dur="13">
                                          <p:stCondLst>
                                            <p:cond delay="656"/>
                                          </p:stCondLst>
                                        </p:cTn>
                                        <p:tgtEl>
                                          <p:spTgt spid="3"/>
                                        </p:tgtEl>
                                      </p:cBhvr>
                                      <p:to x="100000" y="80000"/>
                                    </p:animScale>
                                    <p:animScale>
                                      <p:cBhvr>
                                        <p:cTn id="20" dur="83" decel="50000">
                                          <p:stCondLst>
                                            <p:cond delay="669"/>
                                          </p:stCondLst>
                                        </p:cTn>
                                        <p:tgtEl>
                                          <p:spTgt spid="3"/>
                                        </p:tgtEl>
                                      </p:cBhvr>
                                      <p:to x="100000" y="100000"/>
                                    </p:animScale>
                                    <p:animScale>
                                      <p:cBhvr>
                                        <p:cTn id="21" dur="13">
                                          <p:stCondLst>
                                            <p:cond delay="821"/>
                                          </p:stCondLst>
                                        </p:cTn>
                                        <p:tgtEl>
                                          <p:spTgt spid="3"/>
                                        </p:tgtEl>
                                      </p:cBhvr>
                                      <p:to x="100000" y="90000"/>
                                    </p:animScale>
                                    <p:animScale>
                                      <p:cBhvr>
                                        <p:cTn id="22" dur="83" decel="50000">
                                          <p:stCondLst>
                                            <p:cond delay="834"/>
                                          </p:stCondLst>
                                        </p:cTn>
                                        <p:tgtEl>
                                          <p:spTgt spid="3"/>
                                        </p:tgtEl>
                                      </p:cBhvr>
                                      <p:to x="100000" y="100000"/>
                                    </p:animScale>
                                    <p:animScale>
                                      <p:cBhvr>
                                        <p:cTn id="23" dur="13">
                                          <p:stCondLst>
                                            <p:cond delay="904"/>
                                          </p:stCondLst>
                                        </p:cTn>
                                        <p:tgtEl>
                                          <p:spTgt spid="3"/>
                                        </p:tgtEl>
                                      </p:cBhvr>
                                      <p:to x="100000" y="95000"/>
                                    </p:animScale>
                                    <p:animScale>
                                      <p:cBhvr>
                                        <p:cTn id="24"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9144000" cy="68580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3400" b="1" dirty="0" smtClean="0">
              <a:solidFill>
                <a:schemeClr val="tx1"/>
              </a:solidFill>
              <a:latin typeface="Malgun Gothic" pitchFamily="34" charset="-127"/>
              <a:ea typeface="Malgun Gothic" pitchFamily="34" charset="-127"/>
            </a:endParaRPr>
          </a:p>
          <a:p>
            <a:r>
              <a:rPr lang="id-ID" sz="3400" b="1" dirty="0" smtClean="0">
                <a:solidFill>
                  <a:schemeClr val="tx1"/>
                </a:solidFill>
                <a:latin typeface="Malgun Gothic" pitchFamily="34" charset="-127"/>
                <a:ea typeface="Malgun Gothic" pitchFamily="34" charset="-127"/>
              </a:rPr>
              <a:t>A. FUNGSI INTRINSIK</a:t>
            </a:r>
            <a:r>
              <a:rPr lang="id-ID" sz="3400" dirty="0" smtClean="0">
                <a:solidFill>
                  <a:schemeClr val="tx1"/>
                </a:solidFill>
                <a:latin typeface="Malgun Gothic" pitchFamily="34" charset="-127"/>
                <a:ea typeface="Malgun Gothic" pitchFamily="34" charset="-127"/>
              </a:rPr>
              <a:t/>
            </a:r>
            <a:br>
              <a:rPr lang="id-ID" sz="3400" dirty="0" smtClean="0">
                <a:solidFill>
                  <a:schemeClr val="tx1"/>
                </a:solidFill>
                <a:latin typeface="Malgun Gothic" pitchFamily="34" charset="-127"/>
                <a:ea typeface="Malgun Gothic" pitchFamily="34" charset="-127"/>
              </a:rPr>
            </a:br>
            <a:r>
              <a:rPr lang="id-ID" sz="3400" dirty="0" smtClean="0">
                <a:solidFill>
                  <a:schemeClr val="tx1"/>
                </a:solidFill>
                <a:latin typeface="Malgun Gothic" pitchFamily="34" charset="-127"/>
                <a:ea typeface="Malgun Gothic" pitchFamily="34" charset="-127"/>
              </a:rPr>
              <a:t/>
            </a:r>
            <a:br>
              <a:rPr lang="id-ID" sz="3400" dirty="0" smtClean="0">
                <a:solidFill>
                  <a:schemeClr val="tx1"/>
                </a:solidFill>
                <a:latin typeface="Malgun Gothic" pitchFamily="34" charset="-127"/>
                <a:ea typeface="Malgun Gothic" pitchFamily="34" charset="-127"/>
              </a:rPr>
            </a:br>
            <a:r>
              <a:rPr lang="id-ID" sz="3400" b="1" i="1" dirty="0" smtClean="0">
                <a:solidFill>
                  <a:schemeClr val="tx1"/>
                </a:solidFill>
                <a:latin typeface="Malgun Gothic" pitchFamily="34" charset="-127"/>
                <a:ea typeface="Malgun Gothic" pitchFamily="34" charset="-127"/>
              </a:rPr>
              <a:t>• Sejarah sebagai ilmu</a:t>
            </a:r>
            <a:r>
              <a:rPr lang="id-ID" sz="3400" dirty="0" smtClean="0">
                <a:solidFill>
                  <a:schemeClr val="tx1"/>
                </a:solidFill>
                <a:latin typeface="Malgun Gothic" pitchFamily="34" charset="-127"/>
                <a:ea typeface="Malgun Gothic" pitchFamily="34" charset="-127"/>
              </a:rPr>
              <a:t/>
            </a:r>
            <a:br>
              <a:rPr lang="id-ID" sz="3400" dirty="0" smtClean="0">
                <a:solidFill>
                  <a:schemeClr val="tx1"/>
                </a:solidFill>
                <a:latin typeface="Malgun Gothic" pitchFamily="34" charset="-127"/>
                <a:ea typeface="Malgun Gothic" pitchFamily="34" charset="-127"/>
              </a:rPr>
            </a:br>
            <a:r>
              <a:rPr lang="id-ID" sz="3400" b="1" i="1" dirty="0" smtClean="0">
                <a:solidFill>
                  <a:schemeClr val="tx1"/>
                </a:solidFill>
                <a:latin typeface="Malgun Gothic" pitchFamily="34" charset="-127"/>
                <a:ea typeface="Malgun Gothic" pitchFamily="34" charset="-127"/>
              </a:rPr>
              <a:t>• Sejarah sebagai cara mengetahui masa lampau</a:t>
            </a:r>
            <a:r>
              <a:rPr lang="id-ID" sz="3400" dirty="0" smtClean="0">
                <a:solidFill>
                  <a:schemeClr val="tx1"/>
                </a:solidFill>
                <a:latin typeface="Malgun Gothic" pitchFamily="34" charset="-127"/>
                <a:ea typeface="Malgun Gothic" pitchFamily="34" charset="-127"/>
              </a:rPr>
              <a:t/>
            </a:r>
            <a:br>
              <a:rPr lang="id-ID" sz="3400" dirty="0" smtClean="0">
                <a:solidFill>
                  <a:schemeClr val="tx1"/>
                </a:solidFill>
                <a:latin typeface="Malgun Gothic" pitchFamily="34" charset="-127"/>
                <a:ea typeface="Malgun Gothic" pitchFamily="34" charset="-127"/>
              </a:rPr>
            </a:br>
            <a:r>
              <a:rPr lang="id-ID" sz="3400" b="1" i="1" dirty="0" smtClean="0">
                <a:solidFill>
                  <a:schemeClr val="tx1"/>
                </a:solidFill>
                <a:latin typeface="Malgun Gothic" pitchFamily="34" charset="-127"/>
                <a:ea typeface="Malgun Gothic" pitchFamily="34" charset="-127"/>
              </a:rPr>
              <a:t>• Sejarah sebagai pernyataan pendapat</a:t>
            </a:r>
            <a:r>
              <a:rPr lang="id-ID" sz="3400" dirty="0" smtClean="0">
                <a:solidFill>
                  <a:schemeClr val="tx1"/>
                </a:solidFill>
                <a:latin typeface="Malgun Gothic" pitchFamily="34" charset="-127"/>
                <a:ea typeface="Malgun Gothic" pitchFamily="34" charset="-127"/>
              </a:rPr>
              <a:t/>
            </a:r>
            <a:br>
              <a:rPr lang="id-ID" sz="3400" dirty="0" smtClean="0">
                <a:solidFill>
                  <a:schemeClr val="tx1"/>
                </a:solidFill>
                <a:latin typeface="Malgun Gothic" pitchFamily="34" charset="-127"/>
                <a:ea typeface="Malgun Gothic" pitchFamily="34" charset="-127"/>
              </a:rPr>
            </a:br>
            <a:r>
              <a:rPr lang="id-ID" sz="3400" b="1" i="1" dirty="0" smtClean="0">
                <a:solidFill>
                  <a:schemeClr val="tx1"/>
                </a:solidFill>
                <a:latin typeface="Malgun Gothic" pitchFamily="34" charset="-127"/>
                <a:ea typeface="Malgun Gothic" pitchFamily="34" charset="-127"/>
              </a:rPr>
              <a:t>• Sejarah sebagi profesi</a:t>
            </a:r>
            <a:endParaRPr lang="id-ID" sz="3400" dirty="0">
              <a:solidFill>
                <a:schemeClr val="tx1"/>
              </a:solidFill>
              <a:latin typeface="Malgun Gothic" pitchFamily="34" charset="-127"/>
              <a:ea typeface="Malgun Gothic" pitchFamily="34" charset="-127"/>
            </a:endParaRPr>
          </a:p>
        </p:txBody>
      </p:sp>
      <p:sp>
        <p:nvSpPr>
          <p:cNvPr id="4" name="Wave 3"/>
          <p:cNvSpPr/>
          <p:nvPr/>
        </p:nvSpPr>
        <p:spPr>
          <a:xfrm>
            <a:off x="1500166" y="428604"/>
            <a:ext cx="6215106"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t>Fungsi Sejarah</a:t>
            </a:r>
            <a:endParaRPr lang="id-ID" sz="3200" dirty="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90">
                                          <p:stCondLst>
                                            <p:cond delay="0"/>
                                          </p:stCondLst>
                                        </p:cTn>
                                        <p:tgtEl>
                                          <p:spTgt spid="4"/>
                                        </p:tgtEl>
                                      </p:cBhvr>
                                    </p:animEffect>
                                    <p:anim calcmode="lin" valueType="num">
                                      <p:cBhvr>
                                        <p:cTn id="1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8" dur="13">
                                          <p:stCondLst>
                                            <p:cond delay="325"/>
                                          </p:stCondLst>
                                        </p:cTn>
                                        <p:tgtEl>
                                          <p:spTgt spid="4"/>
                                        </p:tgtEl>
                                      </p:cBhvr>
                                      <p:to x="100000" y="60000"/>
                                    </p:animScale>
                                    <p:animScale>
                                      <p:cBhvr>
                                        <p:cTn id="19" dur="83" decel="50000">
                                          <p:stCondLst>
                                            <p:cond delay="338"/>
                                          </p:stCondLst>
                                        </p:cTn>
                                        <p:tgtEl>
                                          <p:spTgt spid="4"/>
                                        </p:tgtEl>
                                      </p:cBhvr>
                                      <p:to x="100000" y="100000"/>
                                    </p:animScale>
                                    <p:animScale>
                                      <p:cBhvr>
                                        <p:cTn id="20" dur="13">
                                          <p:stCondLst>
                                            <p:cond delay="656"/>
                                          </p:stCondLst>
                                        </p:cTn>
                                        <p:tgtEl>
                                          <p:spTgt spid="4"/>
                                        </p:tgtEl>
                                      </p:cBhvr>
                                      <p:to x="100000" y="80000"/>
                                    </p:animScale>
                                    <p:animScale>
                                      <p:cBhvr>
                                        <p:cTn id="21" dur="83" decel="50000">
                                          <p:stCondLst>
                                            <p:cond delay="669"/>
                                          </p:stCondLst>
                                        </p:cTn>
                                        <p:tgtEl>
                                          <p:spTgt spid="4"/>
                                        </p:tgtEl>
                                      </p:cBhvr>
                                      <p:to x="100000" y="100000"/>
                                    </p:animScale>
                                    <p:animScale>
                                      <p:cBhvr>
                                        <p:cTn id="22" dur="13">
                                          <p:stCondLst>
                                            <p:cond delay="821"/>
                                          </p:stCondLst>
                                        </p:cTn>
                                        <p:tgtEl>
                                          <p:spTgt spid="4"/>
                                        </p:tgtEl>
                                      </p:cBhvr>
                                      <p:to x="100000" y="90000"/>
                                    </p:animScale>
                                    <p:animScale>
                                      <p:cBhvr>
                                        <p:cTn id="23" dur="83" decel="50000">
                                          <p:stCondLst>
                                            <p:cond delay="834"/>
                                          </p:stCondLst>
                                        </p:cTn>
                                        <p:tgtEl>
                                          <p:spTgt spid="4"/>
                                        </p:tgtEl>
                                      </p:cBhvr>
                                      <p:to x="100000" y="100000"/>
                                    </p:animScale>
                                    <p:animScale>
                                      <p:cBhvr>
                                        <p:cTn id="24" dur="13">
                                          <p:stCondLst>
                                            <p:cond delay="904"/>
                                          </p:stCondLst>
                                        </p:cTn>
                                        <p:tgtEl>
                                          <p:spTgt spid="4"/>
                                        </p:tgtEl>
                                      </p:cBhvr>
                                      <p:to x="100000" y="95000"/>
                                    </p:animScale>
                                    <p:animScale>
                                      <p:cBhvr>
                                        <p:cTn id="25"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572560" cy="61436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d-ID" sz="3200" b="1" dirty="0" smtClean="0"/>
              <a:t>B.FUNGSI EKSTRINSIK</a:t>
            </a:r>
            <a:r>
              <a:rPr lang="id-ID" sz="3200" dirty="0" smtClean="0"/>
              <a:t/>
            </a:r>
            <a:br>
              <a:rPr lang="id-ID" sz="3200" dirty="0" smtClean="0"/>
            </a:br>
            <a:r>
              <a:rPr lang="id-ID" sz="3200" dirty="0" smtClean="0"/>
              <a:t> Fungsi edukatif yang mencakup :</a:t>
            </a:r>
            <a:br>
              <a:rPr lang="id-ID" sz="3200" dirty="0" smtClean="0"/>
            </a:br>
            <a:r>
              <a:rPr lang="id-ID" sz="3200" i="1" dirty="0" smtClean="0"/>
              <a:t>• Sejarah sebagi pendidikan moral</a:t>
            </a:r>
            <a:r>
              <a:rPr lang="id-ID" sz="3200" dirty="0" smtClean="0"/>
              <a:t/>
            </a:r>
            <a:br>
              <a:rPr lang="id-ID" sz="3200" dirty="0" smtClean="0"/>
            </a:br>
            <a:r>
              <a:rPr lang="id-ID" sz="3200" i="1" dirty="0" smtClean="0"/>
              <a:t>• Sejarah sebagai pendidikan penalaran</a:t>
            </a:r>
            <a:r>
              <a:rPr lang="id-ID" sz="3200" dirty="0" smtClean="0"/>
              <a:t/>
            </a:r>
            <a:br>
              <a:rPr lang="id-ID" sz="3200" dirty="0" smtClean="0"/>
            </a:br>
            <a:r>
              <a:rPr lang="id-ID" sz="3200" i="1" dirty="0" smtClean="0"/>
              <a:t>• Sejarah sebagai pendidika politik</a:t>
            </a:r>
            <a:r>
              <a:rPr lang="id-ID" sz="3200" dirty="0" smtClean="0"/>
              <a:t/>
            </a:r>
            <a:br>
              <a:rPr lang="id-ID" sz="3200" dirty="0" smtClean="0"/>
            </a:br>
            <a:r>
              <a:rPr lang="id-ID" sz="3200" i="1" dirty="0" smtClean="0"/>
              <a:t>• Sejarah sebagai pendidikan kebijakan</a:t>
            </a:r>
          </a:p>
          <a:p>
            <a:r>
              <a:rPr lang="id-ID" sz="3200" i="1" dirty="0" smtClean="0"/>
              <a:t>• Sejarah sebagai pendidikan perubahan</a:t>
            </a:r>
            <a:r>
              <a:rPr lang="id-ID" sz="3200" dirty="0" smtClean="0"/>
              <a:t/>
            </a:r>
            <a:br>
              <a:rPr lang="id-ID" sz="3200" dirty="0" smtClean="0"/>
            </a:br>
            <a:r>
              <a:rPr lang="id-ID" sz="3200" i="1" dirty="0" smtClean="0"/>
              <a:t>• Sejarah sebagai pendidikan keindahan</a:t>
            </a:r>
            <a:r>
              <a:rPr lang="id-ID" sz="3200" dirty="0" smtClean="0"/>
              <a:t/>
            </a:r>
            <a:br>
              <a:rPr lang="id-ID" sz="3200" dirty="0" smtClean="0"/>
            </a:br>
            <a:r>
              <a:rPr lang="id-ID" sz="3200" i="1" dirty="0" smtClean="0"/>
              <a:t>• Sejarah sebagai alat bantu</a:t>
            </a:r>
            <a:r>
              <a:rPr lang="id-ID" sz="3200" dirty="0" smtClean="0"/>
              <a:t/>
            </a:r>
            <a:br>
              <a:rPr lang="id-ID" sz="3200" dirty="0" smtClean="0"/>
            </a:br>
            <a:r>
              <a:rPr lang="id-ID" sz="3200" i="1" dirty="0" smtClean="0"/>
              <a:t>• Sejarah sebagai latar belakang</a:t>
            </a:r>
            <a:r>
              <a:rPr lang="id-ID" sz="3200" dirty="0" smtClean="0"/>
              <a:t/>
            </a:r>
            <a:br>
              <a:rPr lang="id-ID" sz="3200" dirty="0" smtClean="0"/>
            </a:br>
            <a:r>
              <a:rPr lang="id-ID" sz="3200" i="1" dirty="0" smtClean="0"/>
              <a:t>• Sejarah sebagai bukti</a:t>
            </a:r>
            <a:endParaRPr lang="id-ID" sz="3200" dirty="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iped Right Arrow 1"/>
          <p:cNvSpPr/>
          <p:nvPr/>
        </p:nvSpPr>
        <p:spPr>
          <a:xfrm>
            <a:off x="500034" y="0"/>
            <a:ext cx="8001056" cy="1142984"/>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id-ID" sz="4000" b="1" dirty="0" smtClean="0">
                <a:latin typeface="Kristen ITC" pitchFamily="66" charset="0"/>
              </a:rPr>
              <a:t>Sumbangan Ilmu Sejarah</a:t>
            </a:r>
            <a:endParaRPr lang="id-ID" sz="4000" b="1" dirty="0">
              <a:latin typeface="Kristen ITC" pitchFamily="66" charset="0"/>
            </a:endParaRPr>
          </a:p>
        </p:txBody>
      </p:sp>
      <p:sp>
        <p:nvSpPr>
          <p:cNvPr id="3" name="Rounded Rectangle 2"/>
          <p:cNvSpPr/>
          <p:nvPr/>
        </p:nvSpPr>
        <p:spPr>
          <a:xfrm>
            <a:off x="0" y="1142984"/>
            <a:ext cx="9144000" cy="571501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id-ID" sz="3500" dirty="0" smtClean="0"/>
              <a:t>Sejarah merekam aspek kejadian, baik aspek sosial, budaya, geografi, ekonomi maupun politik. </a:t>
            </a:r>
          </a:p>
          <a:p>
            <a:r>
              <a:rPr lang="id-ID" sz="3500" b="1" dirty="0" smtClean="0">
                <a:latin typeface="Comic Sans MS" pitchFamily="66" charset="0"/>
              </a:rPr>
              <a:t>Sumbangan ilmu sejarah bagi ilmu pengetahuan sosial berupa kumpulan tentang pengetahuan masa lalu, yang memberikan pandangan bermakna terhadap apa yang sedang terjadi pada saat ini dan apa yang diharapkan pada masa akan datang</a:t>
            </a:r>
            <a:r>
              <a:rPr lang="id-ID" sz="3500" dirty="0" smtClean="0"/>
              <a:t>. </a:t>
            </a:r>
            <a:endParaRPr lang="id-ID" sz="3500" dirty="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0" y="0"/>
            <a:ext cx="9144000" cy="1214422"/>
          </a:xfrm>
          <a:prstGeom prst="flowChartPredefined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id-ID" sz="4000" b="1" dirty="0" smtClean="0">
                <a:solidFill>
                  <a:srgbClr val="003300"/>
                </a:solidFill>
                <a:effectLst>
                  <a:outerShdw blurRad="38100" dist="38100" dir="2700000" algn="tl">
                    <a:srgbClr val="000000">
                      <a:alpha val="43137"/>
                    </a:srgbClr>
                  </a:outerShdw>
                </a:effectLst>
                <a:latin typeface="Bradley Hand ITC" pitchFamily="66" charset="0"/>
              </a:rPr>
              <a:t>Aneka Ragam Suku Bangsa, Adat Istiadat dan Budaya</a:t>
            </a:r>
          </a:p>
        </p:txBody>
      </p:sp>
      <p:sp>
        <p:nvSpPr>
          <p:cNvPr id="3" name="Rectangle 2"/>
          <p:cNvSpPr/>
          <p:nvPr/>
        </p:nvSpPr>
        <p:spPr>
          <a:xfrm>
            <a:off x="-32" y="1214422"/>
            <a:ext cx="9144000" cy="56435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id-ID" sz="2800" b="1" dirty="0" smtClean="0">
                <a:solidFill>
                  <a:schemeClr val="accent4">
                    <a:lumMod val="50000"/>
                  </a:schemeClr>
                </a:solidFill>
              </a:rPr>
              <a:t>Kepribadian Kolektif dan Kesadaran Kolektif</a:t>
            </a:r>
          </a:p>
          <a:p>
            <a:pPr marL="457200" indent="-457200">
              <a:buFont typeface="Arial" pitchFamily="34" charset="0"/>
              <a:buChar char="•"/>
            </a:pPr>
            <a:r>
              <a:rPr lang="id-ID" sz="2800" b="1" u="sng" dirty="0" smtClean="0">
                <a:solidFill>
                  <a:schemeClr val="accent4">
                    <a:lumMod val="50000"/>
                  </a:schemeClr>
                </a:solidFill>
              </a:rPr>
              <a:t>Thomas Hobbes</a:t>
            </a:r>
            <a:r>
              <a:rPr lang="id-ID" sz="2800" dirty="0" smtClean="0">
                <a:solidFill>
                  <a:schemeClr val="accent4">
                    <a:lumMod val="50000"/>
                  </a:schemeClr>
                </a:solidFill>
              </a:rPr>
              <a:t>, pribadi kolektif terbentuk oleh kekuatan imajinasi, kadang-kadang orang menyebutnya fantasi dan proyeksi.</a:t>
            </a:r>
          </a:p>
          <a:p>
            <a:pPr marL="457200" indent="-457200">
              <a:buFont typeface="Wingdings" pitchFamily="2" charset="2"/>
              <a:buChar char="v"/>
            </a:pPr>
            <a:r>
              <a:rPr lang="id-ID" sz="2800" b="1" u="sng" dirty="0" smtClean="0">
                <a:solidFill>
                  <a:schemeClr val="accent4">
                    <a:lumMod val="50000"/>
                  </a:schemeClr>
                </a:solidFill>
              </a:rPr>
              <a:t>Karl Marx</a:t>
            </a:r>
            <a:r>
              <a:rPr lang="id-ID" sz="2800" dirty="0" smtClean="0">
                <a:solidFill>
                  <a:schemeClr val="accent4">
                    <a:lumMod val="50000"/>
                  </a:schemeClr>
                </a:solidFill>
              </a:rPr>
              <a:t>, kesadaran kolektif ditentukan oleh ekonomi, energi yang mendorong terbentuknya kesadaran kolektif berasal dari pengalaman dari lingkungan masyarakat. </a:t>
            </a:r>
          </a:p>
          <a:p>
            <a:pPr marL="457200" indent="-457200">
              <a:buFont typeface="Wingdings" pitchFamily="2" charset="2"/>
              <a:buChar char="v"/>
            </a:pPr>
            <a:r>
              <a:rPr lang="id-ID" sz="2800" b="1" u="sng" dirty="0" smtClean="0">
                <a:solidFill>
                  <a:schemeClr val="accent4">
                    <a:lumMod val="50000"/>
                  </a:schemeClr>
                </a:solidFill>
              </a:rPr>
              <a:t>Emile Durkheim</a:t>
            </a:r>
            <a:r>
              <a:rPr lang="id-ID" sz="2800" dirty="0" smtClean="0">
                <a:solidFill>
                  <a:schemeClr val="accent4">
                    <a:lumMod val="50000"/>
                  </a:schemeClr>
                </a:solidFill>
              </a:rPr>
              <a:t>, kesadaran kolektif ditentukan oleh perasaan solidaritas (setia kawan).</a:t>
            </a:r>
            <a:endParaRPr lang="id-ID" sz="2800" dirty="0">
              <a:solidFill>
                <a:schemeClr val="accent4">
                  <a:lumMod val="50000"/>
                </a:schemeClr>
              </a:solidFill>
            </a:endParaRP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iterate type="lt">
                                    <p:tmPct val="0"/>
                                  </p:iterate>
                                  <p:childTnLst>
                                    <p:set>
                                      <p:cBhvr>
                                        <p:cTn id="13" dur="1" fill="hold">
                                          <p:stCondLst>
                                            <p:cond delay="0"/>
                                          </p:stCondLst>
                                        </p:cTn>
                                        <p:tgtEl>
                                          <p:spTgt spid="2"/>
                                        </p:tgtEl>
                                        <p:attrNameLst>
                                          <p:attrName>style.visibility</p:attrName>
                                        </p:attrNameLst>
                                      </p:cBhvr>
                                      <p:to>
                                        <p:strVal val="visible"/>
                                      </p:to>
                                    </p:set>
                                    <p:animEffect transition="in" filter="wheel(4)">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0" y="0"/>
            <a:ext cx="9144000" cy="6858000"/>
          </a:xfrm>
          <a:prstGeom prst="round1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id-ID" sz="3000" b="1" dirty="0" smtClean="0"/>
              <a:t>2. Cara Memecahkan Masalah Menurut Pola Kebudayaan</a:t>
            </a:r>
          </a:p>
          <a:p>
            <a:r>
              <a:rPr lang="id-ID" sz="3000" dirty="0" smtClean="0"/>
              <a:t>Serangkai pengaturan memecahkan masalah yang dikembangkan dan ditemukan oleh masyarakat budaya tertentu dipengaruhi oleh beberapa faktor, antara lain :</a:t>
            </a:r>
          </a:p>
          <a:p>
            <a:pPr>
              <a:buFont typeface="Arial" pitchFamily="34" charset="0"/>
              <a:buChar char="•"/>
            </a:pPr>
            <a:r>
              <a:rPr lang="id-ID" sz="3000" dirty="0" smtClean="0"/>
              <a:t> Faktor Lingkungan Alam</a:t>
            </a:r>
          </a:p>
          <a:p>
            <a:pPr>
              <a:buFont typeface="Arial" pitchFamily="34" charset="0"/>
              <a:buChar char="•"/>
            </a:pPr>
            <a:r>
              <a:rPr lang="id-ID" sz="3000" dirty="0" smtClean="0"/>
              <a:t> Faktor kontesk dengan kebudayaan lain.</a:t>
            </a:r>
          </a:p>
          <a:p>
            <a:pPr>
              <a:buFont typeface="Arial" pitchFamily="34" charset="0"/>
              <a:buChar char="•"/>
            </a:pPr>
            <a:r>
              <a:rPr lang="id-ID" sz="3000" dirty="0" smtClean="0"/>
              <a:t> Faktor sejarah masyarakat karena sejarah yang dialami tiap masyarakat berbeda.</a:t>
            </a:r>
          </a:p>
          <a:p>
            <a:pPr>
              <a:buFont typeface="Arial" pitchFamily="34" charset="0"/>
              <a:buChar char="•"/>
            </a:pPr>
            <a:r>
              <a:rPr lang="id-ID" sz="3000" dirty="0" smtClean="0"/>
              <a:t> Faktor tingkah laku yang berbeda dan kepercayaan, nilai, norma dan pranata sosial yang melandasi pola tingkah laku.</a:t>
            </a:r>
            <a:endParaRPr lang="id-ID" sz="3000" dirty="0"/>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3" decel="100000"/>
                                        <p:tgtEl>
                                          <p:spTgt spid="2"/>
                                        </p:tgtEl>
                                      </p:cBhvr>
                                    </p:animEffect>
                                    <p:animScale>
                                      <p:cBhvr>
                                        <p:cTn id="8" dur="193" decel="100000"/>
                                        <p:tgtEl>
                                          <p:spTgt spid="2"/>
                                        </p:tgtEl>
                                      </p:cBhvr>
                                      <p:from x="10000" y="10000"/>
                                      <p:to x="200000" y="450000"/>
                                    </p:animScale>
                                    <p:animScale>
                                      <p:cBhvr>
                                        <p:cTn id="9" dur="308" accel="100000" fill="hold">
                                          <p:stCondLst>
                                            <p:cond delay="193"/>
                                          </p:stCondLst>
                                        </p:cTn>
                                        <p:tgtEl>
                                          <p:spTgt spid="2"/>
                                        </p:tgtEl>
                                      </p:cBhvr>
                                      <p:from x="200000" y="450000"/>
                                      <p:to x="100000" y="100000"/>
                                    </p:animScale>
                                    <p:set>
                                      <p:cBhvr>
                                        <p:cTn id="10" dur="193" fill="hold"/>
                                        <p:tgtEl>
                                          <p:spTgt spid="2"/>
                                        </p:tgtEl>
                                        <p:attrNameLst>
                                          <p:attrName>ppt_x</p:attrName>
                                        </p:attrNameLst>
                                      </p:cBhvr>
                                      <p:to>
                                        <p:strVal val="(0.5)"/>
                                      </p:to>
                                    </p:set>
                                    <p:anim from="(0.5)" to="(#ppt_x)" calcmode="lin" valueType="num">
                                      <p:cBhvr>
                                        <p:cTn id="11" dur="308" accel="100000" fill="hold">
                                          <p:stCondLst>
                                            <p:cond delay="193"/>
                                          </p:stCondLst>
                                        </p:cTn>
                                        <p:tgtEl>
                                          <p:spTgt spid="2"/>
                                        </p:tgtEl>
                                        <p:attrNameLst>
                                          <p:attrName>ppt_x</p:attrName>
                                        </p:attrNameLst>
                                      </p:cBhvr>
                                    </p:anim>
                                    <p:set>
                                      <p:cBhvr>
                                        <p:cTn id="12" dur="193" fill="hold"/>
                                        <p:tgtEl>
                                          <p:spTgt spid="2"/>
                                        </p:tgtEl>
                                        <p:attrNameLst>
                                          <p:attrName>ppt_y</p:attrName>
                                        </p:attrNameLst>
                                      </p:cBhvr>
                                      <p:to>
                                        <p:strVal val="(#ppt_y+0.4)"/>
                                      </p:to>
                                    </p:set>
                                    <p:anim from="(#ppt_y+0.4)" to="(#ppt_y)" calcmode="lin" valueType="num">
                                      <p:cBhvr>
                                        <p:cTn id="13" dur="308" accel="100000" fill="hold">
                                          <p:stCondLst>
                                            <p:cond delay="193"/>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57158" y="357166"/>
            <a:ext cx="8429684" cy="6215106"/>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3200" dirty="0" smtClean="0">
              <a:solidFill>
                <a:srgbClr val="C00000"/>
              </a:solidFill>
            </a:endParaRPr>
          </a:p>
          <a:p>
            <a:endParaRPr lang="id-ID" sz="3200" dirty="0" smtClean="0">
              <a:solidFill>
                <a:srgbClr val="C00000"/>
              </a:solidFill>
            </a:endParaRPr>
          </a:p>
          <a:p>
            <a:r>
              <a:rPr lang="id-ID" sz="3200" dirty="0" smtClean="0">
                <a:solidFill>
                  <a:srgbClr val="C00000"/>
                </a:solidFill>
              </a:rPr>
              <a:t>Permasalahan sosial yang di titik beratkan ada 2 hal, yaitu :</a:t>
            </a:r>
          </a:p>
          <a:p>
            <a:pPr marL="457200" indent="-457200">
              <a:buAutoNum type="arabicPeriod"/>
            </a:pPr>
            <a:r>
              <a:rPr lang="id-ID" sz="3200" dirty="0" smtClean="0">
                <a:solidFill>
                  <a:srgbClr val="C00000"/>
                </a:solidFill>
              </a:rPr>
              <a:t>Sumbangan Pesikologi Sosial terhadap pemecahan masalah sosial</a:t>
            </a:r>
          </a:p>
          <a:p>
            <a:pPr marL="457200" indent="-457200">
              <a:buAutoNum type="arabicPeriod"/>
            </a:pPr>
            <a:r>
              <a:rPr lang="id-ID" sz="3200" dirty="0" smtClean="0">
                <a:solidFill>
                  <a:srgbClr val="C00000"/>
                </a:solidFill>
              </a:rPr>
              <a:t>Faktor Penyebab Masalah Sosial ditinjau dari Psikologi Sosial</a:t>
            </a:r>
            <a:endParaRPr lang="id-ID" sz="3200" dirty="0">
              <a:solidFill>
                <a:srgbClr val="C00000"/>
              </a:solidFill>
            </a:endParaRPr>
          </a:p>
        </p:txBody>
      </p:sp>
      <p:sp>
        <p:nvSpPr>
          <p:cNvPr id="3" name="Down Ribbon 2"/>
          <p:cNvSpPr/>
          <p:nvPr/>
        </p:nvSpPr>
        <p:spPr>
          <a:xfrm>
            <a:off x="928662" y="357166"/>
            <a:ext cx="7858180" cy="1398466"/>
          </a:xfrm>
          <a:prstGeom prst="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4000" b="1" dirty="0" smtClean="0">
                <a:effectLst>
                  <a:outerShdw blurRad="38100" dist="38100" dir="2700000" algn="tl">
                    <a:srgbClr val="000000">
                      <a:alpha val="43137"/>
                    </a:srgbClr>
                  </a:outerShdw>
                </a:effectLst>
                <a:latin typeface="Bradley Hand ITC" pitchFamily="66" charset="0"/>
              </a:rPr>
              <a:t>Permasalahan </a:t>
            </a:r>
          </a:p>
          <a:p>
            <a:pPr algn="ctr"/>
            <a:r>
              <a:rPr lang="id-ID" sz="4000" b="1" dirty="0" smtClean="0">
                <a:effectLst>
                  <a:outerShdw blurRad="38100" dist="38100" dir="2700000" algn="tl">
                    <a:srgbClr val="000000">
                      <a:alpha val="43137"/>
                    </a:srgbClr>
                  </a:outerShdw>
                </a:effectLst>
                <a:latin typeface="Bradley Hand ITC" pitchFamily="66" charset="0"/>
              </a:rPr>
              <a:t>Kota  atau  Desa</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cer\Pictures\Photo-Bonny\preview002.png"/>
          <p:cNvPicPr>
            <a:picLocks noChangeAspect="1" noChangeArrowheads="1"/>
          </p:cNvPicPr>
          <p:nvPr/>
        </p:nvPicPr>
        <p:blipFill>
          <a:blip r:embed="rId4"/>
          <a:srcRect/>
          <a:stretch>
            <a:fillRect/>
          </a:stretch>
        </p:blipFill>
        <p:spPr bwMode="auto">
          <a:xfrm>
            <a:off x="-32" y="0"/>
            <a:ext cx="9144032" cy="6858000"/>
          </a:xfrm>
          <a:prstGeom prst="rect">
            <a:avLst/>
          </a:prstGeom>
          <a:noFill/>
        </p:spPr>
      </p:pic>
      <p:sp>
        <p:nvSpPr>
          <p:cNvPr id="7" name="Rectangle 6"/>
          <p:cNvSpPr/>
          <p:nvPr/>
        </p:nvSpPr>
        <p:spPr>
          <a:xfrm>
            <a:off x="1357290" y="628233"/>
            <a:ext cx="6072230" cy="2800767"/>
          </a:xfrm>
          <a:prstGeom prst="rect">
            <a:avLst/>
          </a:prstGeom>
        </p:spPr>
        <p:txBody>
          <a:bodyPr wrap="square">
            <a:spAutoFit/>
          </a:bodyPr>
          <a:lstStyle/>
          <a:p>
            <a:pPr algn="ctr"/>
            <a:r>
              <a:rPr lang="id-ID" sz="4400" b="1" dirty="0" smtClean="0">
                <a:solidFill>
                  <a:schemeClr val="accent3">
                    <a:lumMod val="40000"/>
                    <a:lumOff val="60000"/>
                  </a:schemeClr>
                </a:solidFill>
                <a:effectLst>
                  <a:outerShdw blurRad="38100" dist="38100" dir="2700000" algn="tl">
                    <a:srgbClr val="000000">
                      <a:alpha val="43137"/>
                    </a:srgbClr>
                  </a:outerShdw>
                </a:effectLst>
                <a:latin typeface="Eras Medium ITC" pitchFamily="34" charset="0"/>
              </a:rPr>
              <a:t>KONSEP DASAR IPS SD</a:t>
            </a:r>
          </a:p>
          <a:p>
            <a:pPr algn="ctr"/>
            <a:r>
              <a:rPr lang="id-ID" sz="4400" b="1" dirty="0" smtClean="0">
                <a:solidFill>
                  <a:schemeClr val="accent3">
                    <a:lumMod val="40000"/>
                    <a:lumOff val="60000"/>
                  </a:schemeClr>
                </a:solidFill>
                <a:effectLst>
                  <a:outerShdw blurRad="38100" dist="38100" dir="2700000" algn="tl">
                    <a:srgbClr val="000000">
                      <a:alpha val="43137"/>
                    </a:srgbClr>
                  </a:outerShdw>
                </a:effectLst>
                <a:latin typeface="Eras Medium ITC" pitchFamily="34" charset="0"/>
              </a:rPr>
              <a:t>(ILMU PENGETAHUAN SOSIAL)</a:t>
            </a:r>
          </a:p>
          <a:p>
            <a:pPr algn="ctr"/>
            <a:r>
              <a:rPr lang="id-ID" sz="4400" b="1" dirty="0" smtClean="0">
                <a:solidFill>
                  <a:schemeClr val="accent3">
                    <a:lumMod val="40000"/>
                    <a:lumOff val="60000"/>
                  </a:schemeClr>
                </a:solidFill>
                <a:effectLst>
                  <a:outerShdw blurRad="38100" dist="38100" dir="2700000" algn="tl">
                    <a:srgbClr val="000000">
                      <a:alpha val="43137"/>
                    </a:srgbClr>
                  </a:outerShdw>
                </a:effectLst>
                <a:latin typeface="Eras Medium ITC" pitchFamily="34" charset="0"/>
              </a:rPr>
              <a:t>SEKOLAH DASAR</a:t>
            </a:r>
          </a:p>
        </p:txBody>
      </p:sp>
      <p:sp>
        <p:nvSpPr>
          <p:cNvPr id="9" name="Rectangle 8"/>
          <p:cNvSpPr/>
          <p:nvPr/>
        </p:nvSpPr>
        <p:spPr>
          <a:xfrm>
            <a:off x="1928794" y="4429132"/>
            <a:ext cx="5786478" cy="1754326"/>
          </a:xfrm>
          <a:prstGeom prst="rect">
            <a:avLst/>
          </a:prstGeom>
        </p:spPr>
        <p:txBody>
          <a:bodyPr wrap="square">
            <a:spAutoFit/>
          </a:bodyPr>
          <a:lstStyle/>
          <a:p>
            <a:pPr algn="ctr"/>
            <a:r>
              <a:rPr lang="id-ID" sz="5400" b="1" dirty="0" smtClean="0">
                <a:solidFill>
                  <a:srgbClr val="FFC000"/>
                </a:solidFill>
                <a:effectLst>
                  <a:outerShdw blurRad="38100" dist="38100" dir="2700000" algn="tl">
                    <a:srgbClr val="000000">
                      <a:alpha val="43137"/>
                    </a:srgbClr>
                  </a:outerShdw>
                </a:effectLst>
                <a:latin typeface="Kristen ITC" pitchFamily="66" charset="0"/>
              </a:rPr>
              <a:t>Konsep  Dasar Sejarah</a:t>
            </a:r>
          </a:p>
        </p:txBody>
      </p:sp>
    </p:spTree>
  </p:cSld>
  <p:clrMapOvr>
    <a:masterClrMapping/>
  </p:clrMapOvr>
  <p:transition spd="med">
    <p:wheel spokes="1"/>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250" autoRev="1" fill="hold">
                                          <p:stCondLst>
                                            <p:cond delay="0"/>
                                          </p:stCondLst>
                                        </p:cTn>
                                        <p:tgtEl>
                                          <p:spTgt spid="9"/>
                                        </p:tgtEl>
                                        <p:attrNameLst>
                                          <p:attrName>ppt_w</p:attrName>
                                        </p:attrNameLst>
                                      </p:cBhvr>
                                    </p:anim>
                                    <p:anim by="(#ppt_w*0.50)" calcmode="lin" valueType="num">
                                      <p:cBhvr>
                                        <p:cTn id="15" dur="250" decel="50000" autoRev="1" fill="hold">
                                          <p:stCondLst>
                                            <p:cond delay="0"/>
                                          </p:stCondLst>
                                        </p:cTn>
                                        <p:tgtEl>
                                          <p:spTgt spid="9"/>
                                        </p:tgtEl>
                                        <p:attrNameLst>
                                          <p:attrName>ppt_x</p:attrName>
                                        </p:attrNameLst>
                                      </p:cBhvr>
                                    </p:anim>
                                    <p:anim from="(-#ppt_h/2)" to="(#ppt_y)" calcmode="lin" valueType="num">
                                      <p:cBhvr>
                                        <p:cTn id="16" dur="500" fill="hold">
                                          <p:stCondLst>
                                            <p:cond delay="0"/>
                                          </p:stCondLst>
                                        </p:cTn>
                                        <p:tgtEl>
                                          <p:spTgt spid="9"/>
                                        </p:tgtEl>
                                        <p:attrNameLst>
                                          <p:attrName>ppt_y</p:attrName>
                                        </p:attrNameLst>
                                      </p:cBhvr>
                                    </p:anim>
                                    <p:animRot by="21600000">
                                      <p:cBhvr>
                                        <p:cTn id="17"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ched Right Arrow 1"/>
          <p:cNvSpPr/>
          <p:nvPr/>
        </p:nvSpPr>
        <p:spPr>
          <a:xfrm>
            <a:off x="500034" y="-24"/>
            <a:ext cx="7929618" cy="1214446"/>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id-ID" sz="3600" b="1" dirty="0" smtClean="0">
                <a:latin typeface="Kristen ITC" pitchFamily="66" charset="0"/>
              </a:rPr>
              <a:t>Struktur Sosial Budaya</a:t>
            </a:r>
            <a:endParaRPr lang="id-ID" sz="3600" dirty="0" smtClean="0">
              <a:latin typeface="Kristen ITC" pitchFamily="66" charset="0"/>
            </a:endParaRPr>
          </a:p>
        </p:txBody>
      </p:sp>
      <p:sp>
        <p:nvSpPr>
          <p:cNvPr id="3" name="Folded Corner 2"/>
          <p:cNvSpPr/>
          <p:nvPr/>
        </p:nvSpPr>
        <p:spPr>
          <a:xfrm>
            <a:off x="0" y="1357298"/>
            <a:ext cx="9144000" cy="5500702"/>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endParaRPr lang="id-ID" sz="3000" dirty="0" smtClean="0"/>
          </a:p>
          <a:p>
            <a:pPr>
              <a:buFont typeface="Arial" pitchFamily="34" charset="0"/>
              <a:buChar char="•"/>
            </a:pPr>
            <a:r>
              <a:rPr lang="id-ID" sz="3000" dirty="0" smtClean="0"/>
              <a:t> </a:t>
            </a:r>
            <a:r>
              <a:rPr lang="id-ID" sz="3000" b="1" dirty="0" smtClean="0"/>
              <a:t>Struktur sosial :</a:t>
            </a:r>
            <a:r>
              <a:rPr lang="id-ID" sz="3000" dirty="0" smtClean="0"/>
              <a:t> pola perilaku dari setiap individu masyarakat yang tersusun sebagai suatu sistem. </a:t>
            </a:r>
          </a:p>
          <a:p>
            <a:pPr>
              <a:buFont typeface="Arial" pitchFamily="34" charset="0"/>
              <a:buChar char="•"/>
            </a:pPr>
            <a:r>
              <a:rPr lang="id-ID" sz="3000" dirty="0" smtClean="0"/>
              <a:t> </a:t>
            </a:r>
            <a:r>
              <a:rPr lang="id-ID" sz="3000" b="1" dirty="0" smtClean="0"/>
              <a:t>Masyarakat</a:t>
            </a:r>
            <a:r>
              <a:rPr lang="id-ID" sz="3000" dirty="0" smtClean="0"/>
              <a:t> : suatu sistem sosial budaya terdiri dari sejumlah orang yang berhubungan secara timbal balik melalui budaya tertentu. </a:t>
            </a:r>
          </a:p>
          <a:p>
            <a:pPr>
              <a:buFont typeface="Arial" pitchFamily="34" charset="0"/>
              <a:buChar char="•"/>
            </a:pPr>
            <a:r>
              <a:rPr lang="id-ID" sz="3000" b="1" dirty="0" smtClean="0"/>
              <a:t> Individu :</a:t>
            </a:r>
            <a:r>
              <a:rPr lang="id-ID" sz="3000" dirty="0" smtClean="0"/>
              <a:t> seorang manusia yang tidak hanya memiliki peranan khas dalam lingkungan sosial,melainkan juga mempunyai kepribadian serta pola tingkah laku .</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to="" calcmode="lin" valueType="num">
                                      <p:cBhvr>
                                        <p:cTn id="25"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acer\Pictures\Photo-Bonny\back-to-school-powerpoint-background-2.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sp>
        <p:nvSpPr>
          <p:cNvPr id="6" name="Rectangle 5"/>
          <p:cNvSpPr/>
          <p:nvPr/>
        </p:nvSpPr>
        <p:spPr>
          <a:xfrm>
            <a:off x="214282" y="142852"/>
            <a:ext cx="8572560" cy="6494085"/>
          </a:xfrm>
          <a:prstGeom prst="rect">
            <a:avLst/>
          </a:prstGeom>
        </p:spPr>
        <p:txBody>
          <a:bodyPr wrap="square">
            <a:spAutoFit/>
          </a:bodyPr>
          <a:lstStyle/>
          <a:p>
            <a:r>
              <a:rPr lang="id-ID" sz="3200" dirty="0" smtClean="0"/>
              <a:t>Perbedaan dalam masyarakat seringkali menunjukkan lapisan-lapisan yang bertingkat. Lapisan yang bertingkat dalam masyarakat disebut </a:t>
            </a:r>
            <a:r>
              <a:rPr lang="id-ID" sz="3200" b="1" dirty="0" smtClean="0"/>
              <a:t>Stratifikasi sosial.</a:t>
            </a:r>
            <a:r>
              <a:rPr lang="id-ID" sz="3200" dirty="0" smtClean="0"/>
              <a:t> </a:t>
            </a:r>
          </a:p>
          <a:p>
            <a:r>
              <a:rPr lang="id-ID" sz="3200" dirty="0" smtClean="0"/>
              <a:t>Ukuran yang digunakan untuk menggolongkan penduduk dalam lapisan-lapisan tertentu yaitu:</a:t>
            </a:r>
          </a:p>
          <a:p>
            <a:r>
              <a:rPr lang="id-ID" sz="3200" b="1" dirty="0" smtClean="0"/>
              <a:t>a) Ukuran kekayaan</a:t>
            </a:r>
          </a:p>
          <a:p>
            <a:r>
              <a:rPr lang="id-ID" sz="3200" b="1" dirty="0" smtClean="0"/>
              <a:t>b) Ukuran kekuasaan</a:t>
            </a:r>
          </a:p>
          <a:p>
            <a:r>
              <a:rPr lang="id-ID" sz="3200" b="1" dirty="0" smtClean="0"/>
              <a:t>c) Ukuran kehormatan</a:t>
            </a:r>
          </a:p>
          <a:p>
            <a:r>
              <a:rPr lang="id-ID" sz="3200" b="1" dirty="0" smtClean="0"/>
              <a:t>d) Ukuran ilmu </a:t>
            </a:r>
          </a:p>
          <a:p>
            <a:r>
              <a:rPr lang="id-ID" sz="3200" b="1" dirty="0" smtClean="0"/>
              <a:t>pengetahuan</a:t>
            </a:r>
            <a:endParaRPr lang="id-ID" sz="3200" b="1" dirty="0"/>
          </a:p>
        </p:txBody>
      </p:sp>
    </p:spTree>
  </p:cSld>
  <p:clrMapOvr>
    <a:masterClrMapping/>
  </p:clrMapOvr>
  <p:transition spd="med">
    <p:wheel spokes="1"/>
    <p:sndAc>
      <p:stSnd>
        <p:snd r:embed="rId2" name="bomb.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500034" y="428604"/>
            <a:ext cx="8143932" cy="612648"/>
          </a:xfrm>
          <a:prstGeom prst="flowChartPredefined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4000" b="1" dirty="0" smtClean="0">
                <a:latin typeface="Kristen ITC" pitchFamily="66" charset="0"/>
              </a:rPr>
              <a:t> Pranata Sosial Budaya</a:t>
            </a:r>
            <a:endParaRPr lang="id-ID" sz="4000" dirty="0">
              <a:latin typeface="Kristen ITC" pitchFamily="66" charset="0"/>
            </a:endParaRPr>
          </a:p>
        </p:txBody>
      </p:sp>
      <p:sp>
        <p:nvSpPr>
          <p:cNvPr id="3" name="TextBox 2"/>
          <p:cNvSpPr txBox="1"/>
          <p:nvPr/>
        </p:nvSpPr>
        <p:spPr>
          <a:xfrm>
            <a:off x="285720" y="1428736"/>
            <a:ext cx="8572560" cy="5016758"/>
          </a:xfrm>
          <a:prstGeom prst="rect">
            <a:avLst/>
          </a:prstGeom>
          <a:noFill/>
        </p:spPr>
        <p:txBody>
          <a:bodyPr wrap="square" rtlCol="0">
            <a:spAutoFit/>
          </a:bodyPr>
          <a:lstStyle/>
          <a:p>
            <a:r>
              <a:rPr lang="id-ID" sz="3200" b="1" dirty="0" smtClean="0">
                <a:solidFill>
                  <a:schemeClr val="accent1"/>
                </a:solidFill>
              </a:rPr>
              <a:t>Pranata Sosial </a:t>
            </a:r>
            <a:r>
              <a:rPr lang="id-ID" sz="3200" dirty="0" smtClean="0"/>
              <a:t>: </a:t>
            </a:r>
            <a:r>
              <a:rPr lang="id-ID" sz="3200" u="sng" dirty="0" smtClean="0"/>
              <a:t>wadah yang memungkinkan masyarakat untuk berinteraksi menurut pola perilaku yang sesuai dengan norma yang berlaku</a:t>
            </a:r>
            <a:r>
              <a:rPr lang="id-ID" sz="3200" dirty="0" smtClean="0"/>
              <a:t>.</a:t>
            </a:r>
          </a:p>
          <a:p>
            <a:r>
              <a:rPr lang="id-ID" sz="3200" b="1" dirty="0" smtClean="0">
                <a:solidFill>
                  <a:schemeClr val="accent1"/>
                </a:solidFill>
              </a:rPr>
              <a:t>Horton dan Hunt </a:t>
            </a:r>
            <a:r>
              <a:rPr lang="id-ID" sz="3200" dirty="0" smtClean="0"/>
              <a:t>mengartikan pranata sosial : suatu </a:t>
            </a:r>
            <a:r>
              <a:rPr lang="id-ID" sz="3200" u="sng" dirty="0" smtClean="0"/>
              <a:t>hubungan sosial yang terorganisir yang memperlihatkan nilai-nilai dan prosedur-prosedur yang sama dan yang memenuhi kebutuhan dasar teertentu dalam masyarakat</a:t>
            </a:r>
            <a:r>
              <a:rPr lang="id-ID" sz="3200" dirty="0" smtClean="0"/>
              <a:t>.</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Pictures\Photo-Bonny\img_1256576718232_691.jpg"/>
          <p:cNvPicPr>
            <a:picLocks noChangeAspect="1" noChangeArrowheads="1"/>
          </p:cNvPicPr>
          <p:nvPr/>
        </p:nvPicPr>
        <p:blipFill>
          <a:blip r:embed="rId3"/>
          <a:srcRect/>
          <a:stretch>
            <a:fillRect/>
          </a:stretch>
        </p:blipFill>
        <p:spPr bwMode="auto">
          <a:xfrm>
            <a:off x="0" y="20783"/>
            <a:ext cx="9144000" cy="6816436"/>
          </a:xfrm>
          <a:prstGeom prst="rect">
            <a:avLst/>
          </a:prstGeom>
          <a:noFill/>
        </p:spPr>
      </p:pic>
      <p:sp>
        <p:nvSpPr>
          <p:cNvPr id="5" name="Rectangle 4"/>
          <p:cNvSpPr/>
          <p:nvPr/>
        </p:nvSpPr>
        <p:spPr>
          <a:xfrm>
            <a:off x="2143108" y="428604"/>
            <a:ext cx="6429388" cy="5632311"/>
          </a:xfrm>
          <a:prstGeom prst="rect">
            <a:avLst/>
          </a:prstGeom>
        </p:spPr>
        <p:txBody>
          <a:bodyPr wrap="square">
            <a:spAutoFit/>
          </a:bodyPr>
          <a:lstStyle/>
          <a:p>
            <a:r>
              <a:rPr lang="id-ID" sz="3600" b="1" dirty="0" smtClean="0">
                <a:latin typeface="Consolas" pitchFamily="49" charset="0"/>
                <a:cs typeface="Consolas" pitchFamily="49" charset="0"/>
              </a:rPr>
              <a:t>MACAM-MACAM PRANATA SOSIAL :</a:t>
            </a:r>
          </a:p>
          <a:p>
            <a:endParaRPr lang="id-ID" sz="3600" dirty="0" smtClean="0"/>
          </a:p>
          <a:p>
            <a:r>
              <a:rPr lang="id-ID" sz="3600" dirty="0" smtClean="0"/>
              <a:t>1. Pranata Ekonomi</a:t>
            </a:r>
          </a:p>
          <a:p>
            <a:r>
              <a:rPr lang="id-ID" sz="3600" dirty="0" smtClean="0"/>
              <a:t>2. Pranata Sosial</a:t>
            </a:r>
          </a:p>
          <a:p>
            <a:r>
              <a:rPr lang="id-ID" sz="3600" dirty="0" smtClean="0"/>
              <a:t>3. Pranata politik</a:t>
            </a:r>
          </a:p>
          <a:p>
            <a:r>
              <a:rPr lang="id-ID" sz="3600" dirty="0" smtClean="0"/>
              <a:t>4. PranataPendidikan</a:t>
            </a:r>
          </a:p>
          <a:p>
            <a:r>
              <a:rPr lang="id-ID" sz="3600" dirty="0" smtClean="0"/>
              <a:t>5. Pranata kepercayaan dan agama</a:t>
            </a:r>
          </a:p>
          <a:p>
            <a:r>
              <a:rPr lang="id-ID" sz="3600" dirty="0" smtClean="0"/>
              <a:t>6. Pranata Kesenian</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cer\Pictures\Photo-Bonny\animasi-gundulz.gif"/>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
        <p:nvSpPr>
          <p:cNvPr id="6" name="Rectangle 5"/>
          <p:cNvSpPr/>
          <p:nvPr/>
        </p:nvSpPr>
        <p:spPr>
          <a:xfrm>
            <a:off x="113314" y="142852"/>
            <a:ext cx="6437981" cy="830997"/>
          </a:xfrm>
          <a:prstGeom prst="rect">
            <a:avLst/>
          </a:prstGeom>
        </p:spPr>
        <p:txBody>
          <a:bodyPr wrap="none">
            <a:spAutoFit/>
          </a:bodyPr>
          <a:lstStyle/>
          <a:p>
            <a:pPr algn="ctr"/>
            <a:r>
              <a:rPr lang="id-ID" sz="4800" b="1" dirty="0" smtClean="0">
                <a:latin typeface="Kristen ITC" pitchFamily="66" charset="0"/>
              </a:rPr>
              <a:t>Proses Sosial Budaya</a:t>
            </a:r>
            <a:endParaRPr lang="id-ID" sz="4800" dirty="0">
              <a:latin typeface="Kristen ITC" pitchFamily="66" charset="0"/>
            </a:endParaRPr>
          </a:p>
        </p:txBody>
      </p:sp>
      <p:sp>
        <p:nvSpPr>
          <p:cNvPr id="7" name="Rectangle 6"/>
          <p:cNvSpPr/>
          <p:nvPr/>
        </p:nvSpPr>
        <p:spPr>
          <a:xfrm>
            <a:off x="285720" y="1740180"/>
            <a:ext cx="5857916" cy="4832092"/>
          </a:xfrm>
          <a:prstGeom prst="rect">
            <a:avLst/>
          </a:prstGeom>
        </p:spPr>
        <p:txBody>
          <a:bodyPr wrap="square">
            <a:spAutoFit/>
          </a:bodyPr>
          <a:lstStyle/>
          <a:p>
            <a:r>
              <a:rPr lang="id-ID" sz="4400" dirty="0" smtClean="0">
                <a:latin typeface="Comic Sans MS" pitchFamily="66" charset="0"/>
              </a:rPr>
              <a:t>Hubungan antar individu yang saling mempengaruhi dalam hal pengetahuan, sikap dan perilaku disebut interaksi sosial. </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cer\Pictures\Photo-Bonny\animasi power point-1.gif"/>
          <p:cNvPicPr>
            <a:picLocks noChangeAspect="1" noChangeArrowheads="1" noCrop="1"/>
          </p:cNvPicPr>
          <p:nvPr/>
        </p:nvPicPr>
        <p:blipFill>
          <a:blip r:embed="rId3"/>
          <a:srcRect/>
          <a:stretch>
            <a:fillRect/>
          </a:stretch>
        </p:blipFill>
        <p:spPr bwMode="auto">
          <a:xfrm>
            <a:off x="-1" y="0"/>
            <a:ext cx="9144001" cy="6858000"/>
          </a:xfrm>
          <a:prstGeom prst="rect">
            <a:avLst/>
          </a:prstGeom>
          <a:noFill/>
        </p:spPr>
      </p:pic>
      <p:sp>
        <p:nvSpPr>
          <p:cNvPr id="4" name="Rectangle 3"/>
          <p:cNvSpPr/>
          <p:nvPr/>
        </p:nvSpPr>
        <p:spPr>
          <a:xfrm>
            <a:off x="0" y="1285860"/>
            <a:ext cx="5500694" cy="5324535"/>
          </a:xfrm>
          <a:prstGeom prst="rect">
            <a:avLst/>
          </a:prstGeom>
        </p:spPr>
        <p:txBody>
          <a:bodyPr wrap="square">
            <a:spAutoFit/>
          </a:bodyPr>
          <a:lstStyle/>
          <a:p>
            <a:r>
              <a:rPr lang="id-ID" sz="3400" dirty="0" smtClean="0">
                <a:solidFill>
                  <a:srgbClr val="002060"/>
                </a:solidFill>
                <a:latin typeface="Eras Demi ITC" pitchFamily="34" charset="0"/>
              </a:rPr>
              <a:t>1. Frekuensi interaksi makin sering.</a:t>
            </a:r>
          </a:p>
          <a:p>
            <a:r>
              <a:rPr lang="id-ID" sz="3400" dirty="0" smtClean="0">
                <a:solidFill>
                  <a:srgbClr val="002060"/>
                </a:solidFill>
                <a:latin typeface="Eras Demi ITC" pitchFamily="34" charset="0"/>
              </a:rPr>
              <a:t>2. Keteraturannya interaksi.</a:t>
            </a:r>
          </a:p>
          <a:p>
            <a:r>
              <a:rPr lang="id-ID" sz="3400" dirty="0" smtClean="0">
                <a:solidFill>
                  <a:srgbClr val="002060"/>
                </a:solidFill>
                <a:latin typeface="Eras Demi ITC" pitchFamily="34" charset="0"/>
              </a:rPr>
              <a:t>3. Ketersebaran </a:t>
            </a:r>
          </a:p>
          <a:p>
            <a:r>
              <a:rPr lang="id-ID" sz="3400" dirty="0" smtClean="0">
                <a:solidFill>
                  <a:srgbClr val="002060"/>
                </a:solidFill>
                <a:latin typeface="Eras Demi ITC" pitchFamily="34" charset="0"/>
              </a:rPr>
              <a:t>interaksi.</a:t>
            </a:r>
          </a:p>
          <a:p>
            <a:r>
              <a:rPr lang="id-ID" sz="3400" dirty="0" smtClean="0">
                <a:solidFill>
                  <a:srgbClr val="002060"/>
                </a:solidFill>
                <a:latin typeface="Eras Demi ITC" pitchFamily="34" charset="0"/>
              </a:rPr>
              <a:t>4. Keseimbangan interakasi.</a:t>
            </a:r>
          </a:p>
          <a:p>
            <a:r>
              <a:rPr lang="id-ID" sz="3400" dirty="0" smtClean="0">
                <a:solidFill>
                  <a:srgbClr val="002060"/>
                </a:solidFill>
                <a:latin typeface="Eras Demi ITC" pitchFamily="34" charset="0"/>
              </a:rPr>
              <a:t>5. Langsung tidaknya interkasi.</a:t>
            </a:r>
          </a:p>
        </p:txBody>
      </p:sp>
      <p:sp>
        <p:nvSpPr>
          <p:cNvPr id="5" name="Rectangle 4"/>
          <p:cNvSpPr/>
          <p:nvPr/>
        </p:nvSpPr>
        <p:spPr>
          <a:xfrm>
            <a:off x="271382" y="273586"/>
            <a:ext cx="6088526" cy="553998"/>
          </a:xfrm>
          <a:prstGeom prst="rect">
            <a:avLst/>
          </a:prstGeom>
        </p:spPr>
        <p:txBody>
          <a:bodyPr wrap="none">
            <a:spAutoFit/>
          </a:bodyPr>
          <a:lstStyle/>
          <a:p>
            <a:r>
              <a:rPr lang="id-ID" sz="3000" b="1" u="sng" dirty="0" smtClean="0">
                <a:solidFill>
                  <a:srgbClr val="002060"/>
                </a:solidFill>
                <a:latin typeface="Kristen ITC" pitchFamily="66" charset="0"/>
              </a:rPr>
              <a:t>SIFAT  INTERAKSI  SOSIAL :</a:t>
            </a:r>
            <a:endParaRPr lang="id-ID" sz="3000" dirty="0" smtClean="0">
              <a:solidFill>
                <a:srgbClr val="002060"/>
              </a:solidFill>
            </a:endParaRP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357166"/>
            <a:ext cx="8572560" cy="6143668"/>
          </a:xfrm>
          <a:prstGeom prst="roundRect">
            <a:avLst/>
          </a:prstGeom>
          <a:gradFill>
            <a:gsLst>
              <a:gs pos="0">
                <a:srgbClr val="FF0000"/>
              </a:gs>
              <a:gs pos="16000">
                <a:srgbClr val="00CCCC"/>
              </a:gs>
              <a:gs pos="47000">
                <a:srgbClr val="9999FF"/>
              </a:gs>
              <a:gs pos="60001">
                <a:srgbClr val="2E6792"/>
              </a:gs>
              <a:gs pos="71001">
                <a:srgbClr val="3333CC"/>
              </a:gs>
              <a:gs pos="81000">
                <a:srgbClr val="1170FF"/>
              </a:gs>
              <a:gs pos="100000">
                <a:srgbClr val="006699"/>
              </a:gs>
            </a:gsLst>
            <a:lin ang="16200000" scaled="0"/>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id-ID" sz="3000" b="1" u="sng" dirty="0" smtClean="0">
                <a:solidFill>
                  <a:srgbClr val="FFFF00"/>
                </a:solidFill>
                <a:latin typeface="Kristen ITC" pitchFamily="66" charset="0"/>
              </a:rPr>
              <a:t>INTERAKSI DAPAT MENIMBULKAN </a:t>
            </a: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algn="ctr"/>
            <a:endParaRPr lang="id-ID" sz="2400" b="1" dirty="0" smtClean="0">
              <a:solidFill>
                <a:srgbClr val="FFFF00"/>
              </a:solidFill>
            </a:endParaRPr>
          </a:p>
          <a:p>
            <a:pPr marL="457200" indent="-457200" algn="ctr">
              <a:buAutoNum type="alphaUcPeriod"/>
            </a:pPr>
            <a:endParaRPr lang="id-ID" sz="2400" dirty="0" smtClean="0">
              <a:solidFill>
                <a:srgbClr val="FFFF00"/>
              </a:solidFill>
            </a:endParaRPr>
          </a:p>
        </p:txBody>
      </p:sp>
      <p:sp>
        <p:nvSpPr>
          <p:cNvPr id="3" name="Down Arrow Callout 2"/>
          <p:cNvSpPr/>
          <p:nvPr/>
        </p:nvSpPr>
        <p:spPr>
          <a:xfrm>
            <a:off x="1857356" y="2143116"/>
            <a:ext cx="5572164" cy="114300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r>
              <a:rPr lang="id-ID" sz="3200" dirty="0" smtClean="0">
                <a:solidFill>
                  <a:srgbClr val="FFFF00"/>
                </a:solidFill>
              </a:rPr>
              <a:t>Kerjasama (kooperation)</a:t>
            </a:r>
            <a:endParaRPr lang="id-ID" sz="3200" dirty="0"/>
          </a:p>
        </p:txBody>
      </p:sp>
      <p:sp>
        <p:nvSpPr>
          <p:cNvPr id="4" name="Down Arrow Callout 3"/>
          <p:cNvSpPr/>
          <p:nvPr/>
        </p:nvSpPr>
        <p:spPr>
          <a:xfrm>
            <a:off x="2071670" y="3643314"/>
            <a:ext cx="5143536" cy="110944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r>
              <a:rPr lang="id-ID" sz="3600" dirty="0" smtClean="0">
                <a:solidFill>
                  <a:srgbClr val="FFFF00"/>
                </a:solidFill>
                <a:latin typeface="Tahoma" pitchFamily="34" charset="0"/>
                <a:ea typeface="Calibri" pitchFamily="34" charset="0"/>
                <a:cs typeface="Tahoma" pitchFamily="34" charset="0"/>
              </a:rPr>
              <a:t>Persaingan</a:t>
            </a:r>
            <a:r>
              <a:rPr lang="id-ID" sz="3200" dirty="0" smtClean="0">
                <a:solidFill>
                  <a:srgbClr val="FFFF00"/>
                </a:solidFill>
                <a:latin typeface="Tahoma" pitchFamily="34" charset="0"/>
                <a:ea typeface="Calibri" pitchFamily="34" charset="0"/>
                <a:cs typeface="Tahoma" pitchFamily="34" charset="0"/>
              </a:rPr>
              <a:t> (competition)</a:t>
            </a:r>
          </a:p>
        </p:txBody>
      </p:sp>
      <p:sp>
        <p:nvSpPr>
          <p:cNvPr id="5" name="Down Arrow Callout 4"/>
          <p:cNvSpPr/>
          <p:nvPr/>
        </p:nvSpPr>
        <p:spPr>
          <a:xfrm>
            <a:off x="2071670" y="5143512"/>
            <a:ext cx="5143536" cy="112871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3200" dirty="0" smtClean="0">
              <a:solidFill>
                <a:srgbClr val="FFFF00"/>
              </a:solidFill>
            </a:endParaRPr>
          </a:p>
          <a:p>
            <a:pPr marL="457200" lvl="0" indent="-457200" algn="ctr"/>
            <a:r>
              <a:rPr lang="id-ID" sz="3600" dirty="0" smtClean="0">
                <a:solidFill>
                  <a:srgbClr val="FFFF00"/>
                </a:solidFill>
                <a:latin typeface="Tahoma" pitchFamily="34" charset="0"/>
                <a:ea typeface="Calibri" pitchFamily="34" charset="0"/>
                <a:cs typeface="Tahoma" pitchFamily="34" charset="0"/>
              </a:rPr>
              <a:t>Pertikaian</a:t>
            </a:r>
            <a:r>
              <a:rPr lang="id-ID" sz="3200" dirty="0" smtClean="0">
                <a:solidFill>
                  <a:srgbClr val="FFFF00"/>
                </a:solidFill>
                <a:latin typeface="Tahoma" pitchFamily="34" charset="0"/>
                <a:ea typeface="Calibri" pitchFamily="34" charset="0"/>
                <a:cs typeface="Tahoma" pitchFamily="34" charset="0"/>
              </a:rPr>
              <a:t> (conflik)</a:t>
            </a:r>
            <a:endParaRPr lang="id-ID" sz="3200" dirty="0" smtClean="0">
              <a:solidFill>
                <a:srgbClr val="FFFF00"/>
              </a:solidFill>
              <a:latin typeface="Arial" pitchFamily="34" charset="0"/>
              <a:cs typeface="Arial" pitchFamily="34" charset="0"/>
            </a:endParaRPr>
          </a:p>
          <a:p>
            <a:endParaRPr lang="id-ID" sz="3200" dirty="0">
              <a:solidFill>
                <a:srgbClr val="FFFF00"/>
              </a:solidFill>
            </a:endParaRP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90">
                                          <p:stCondLst>
                                            <p:cond delay="0"/>
                                          </p:stCondLst>
                                        </p:cTn>
                                        <p:tgtEl>
                                          <p:spTgt spid="3"/>
                                        </p:tgtEl>
                                      </p:cBhvr>
                                    </p:animEffect>
                                    <p:anim calcmode="lin" valueType="num">
                                      <p:cBhvr>
                                        <p:cTn id="13"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8" dur="13">
                                          <p:stCondLst>
                                            <p:cond delay="325"/>
                                          </p:stCondLst>
                                        </p:cTn>
                                        <p:tgtEl>
                                          <p:spTgt spid="3"/>
                                        </p:tgtEl>
                                      </p:cBhvr>
                                      <p:to x="100000" y="60000"/>
                                    </p:animScale>
                                    <p:animScale>
                                      <p:cBhvr>
                                        <p:cTn id="19" dur="83" decel="50000">
                                          <p:stCondLst>
                                            <p:cond delay="338"/>
                                          </p:stCondLst>
                                        </p:cTn>
                                        <p:tgtEl>
                                          <p:spTgt spid="3"/>
                                        </p:tgtEl>
                                      </p:cBhvr>
                                      <p:to x="100000" y="100000"/>
                                    </p:animScale>
                                    <p:animScale>
                                      <p:cBhvr>
                                        <p:cTn id="20" dur="13">
                                          <p:stCondLst>
                                            <p:cond delay="656"/>
                                          </p:stCondLst>
                                        </p:cTn>
                                        <p:tgtEl>
                                          <p:spTgt spid="3"/>
                                        </p:tgtEl>
                                      </p:cBhvr>
                                      <p:to x="100000" y="80000"/>
                                    </p:animScale>
                                    <p:animScale>
                                      <p:cBhvr>
                                        <p:cTn id="21" dur="83" decel="50000">
                                          <p:stCondLst>
                                            <p:cond delay="669"/>
                                          </p:stCondLst>
                                        </p:cTn>
                                        <p:tgtEl>
                                          <p:spTgt spid="3"/>
                                        </p:tgtEl>
                                      </p:cBhvr>
                                      <p:to x="100000" y="100000"/>
                                    </p:animScale>
                                    <p:animScale>
                                      <p:cBhvr>
                                        <p:cTn id="22" dur="13">
                                          <p:stCondLst>
                                            <p:cond delay="821"/>
                                          </p:stCondLst>
                                        </p:cTn>
                                        <p:tgtEl>
                                          <p:spTgt spid="3"/>
                                        </p:tgtEl>
                                      </p:cBhvr>
                                      <p:to x="100000" y="90000"/>
                                    </p:animScale>
                                    <p:animScale>
                                      <p:cBhvr>
                                        <p:cTn id="23" dur="83" decel="50000">
                                          <p:stCondLst>
                                            <p:cond delay="834"/>
                                          </p:stCondLst>
                                        </p:cTn>
                                        <p:tgtEl>
                                          <p:spTgt spid="3"/>
                                        </p:tgtEl>
                                      </p:cBhvr>
                                      <p:to x="100000" y="100000"/>
                                    </p:animScale>
                                    <p:animScale>
                                      <p:cBhvr>
                                        <p:cTn id="24" dur="13">
                                          <p:stCondLst>
                                            <p:cond delay="904"/>
                                          </p:stCondLst>
                                        </p:cTn>
                                        <p:tgtEl>
                                          <p:spTgt spid="3"/>
                                        </p:tgtEl>
                                      </p:cBhvr>
                                      <p:to x="100000" y="95000"/>
                                    </p:animScale>
                                    <p:animScale>
                                      <p:cBhvr>
                                        <p:cTn id="25" dur="83" decel="50000">
                                          <p:stCondLst>
                                            <p:cond delay="917"/>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290">
                                          <p:stCondLst>
                                            <p:cond delay="0"/>
                                          </p:stCondLst>
                                        </p:cTn>
                                        <p:tgtEl>
                                          <p:spTgt spid="4"/>
                                        </p:tgtEl>
                                      </p:cBhvr>
                                    </p:animEffect>
                                    <p:anim calcmode="lin" valueType="num">
                                      <p:cBhvr>
                                        <p:cTn id="31"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6" dur="13">
                                          <p:stCondLst>
                                            <p:cond delay="325"/>
                                          </p:stCondLst>
                                        </p:cTn>
                                        <p:tgtEl>
                                          <p:spTgt spid="4"/>
                                        </p:tgtEl>
                                      </p:cBhvr>
                                      <p:to x="100000" y="60000"/>
                                    </p:animScale>
                                    <p:animScale>
                                      <p:cBhvr>
                                        <p:cTn id="37" dur="83" decel="50000">
                                          <p:stCondLst>
                                            <p:cond delay="338"/>
                                          </p:stCondLst>
                                        </p:cTn>
                                        <p:tgtEl>
                                          <p:spTgt spid="4"/>
                                        </p:tgtEl>
                                      </p:cBhvr>
                                      <p:to x="100000" y="100000"/>
                                    </p:animScale>
                                    <p:animScale>
                                      <p:cBhvr>
                                        <p:cTn id="38" dur="13">
                                          <p:stCondLst>
                                            <p:cond delay="656"/>
                                          </p:stCondLst>
                                        </p:cTn>
                                        <p:tgtEl>
                                          <p:spTgt spid="4"/>
                                        </p:tgtEl>
                                      </p:cBhvr>
                                      <p:to x="100000" y="80000"/>
                                    </p:animScale>
                                    <p:animScale>
                                      <p:cBhvr>
                                        <p:cTn id="39" dur="83" decel="50000">
                                          <p:stCondLst>
                                            <p:cond delay="669"/>
                                          </p:stCondLst>
                                        </p:cTn>
                                        <p:tgtEl>
                                          <p:spTgt spid="4"/>
                                        </p:tgtEl>
                                      </p:cBhvr>
                                      <p:to x="100000" y="100000"/>
                                    </p:animScale>
                                    <p:animScale>
                                      <p:cBhvr>
                                        <p:cTn id="40" dur="13">
                                          <p:stCondLst>
                                            <p:cond delay="821"/>
                                          </p:stCondLst>
                                        </p:cTn>
                                        <p:tgtEl>
                                          <p:spTgt spid="4"/>
                                        </p:tgtEl>
                                      </p:cBhvr>
                                      <p:to x="100000" y="90000"/>
                                    </p:animScale>
                                    <p:animScale>
                                      <p:cBhvr>
                                        <p:cTn id="41" dur="83" decel="50000">
                                          <p:stCondLst>
                                            <p:cond delay="834"/>
                                          </p:stCondLst>
                                        </p:cTn>
                                        <p:tgtEl>
                                          <p:spTgt spid="4"/>
                                        </p:tgtEl>
                                      </p:cBhvr>
                                      <p:to x="100000" y="100000"/>
                                    </p:animScale>
                                    <p:animScale>
                                      <p:cBhvr>
                                        <p:cTn id="42" dur="13">
                                          <p:stCondLst>
                                            <p:cond delay="904"/>
                                          </p:stCondLst>
                                        </p:cTn>
                                        <p:tgtEl>
                                          <p:spTgt spid="4"/>
                                        </p:tgtEl>
                                      </p:cBhvr>
                                      <p:to x="100000" y="95000"/>
                                    </p:animScale>
                                    <p:animScale>
                                      <p:cBhvr>
                                        <p:cTn id="43" dur="83" decel="50000">
                                          <p:stCondLst>
                                            <p:cond delay="917"/>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290">
                                          <p:stCondLst>
                                            <p:cond delay="0"/>
                                          </p:stCondLst>
                                        </p:cTn>
                                        <p:tgtEl>
                                          <p:spTgt spid="5"/>
                                        </p:tgtEl>
                                      </p:cBhvr>
                                    </p:animEffect>
                                    <p:anim calcmode="lin" valueType="num">
                                      <p:cBhvr>
                                        <p:cTn id="49"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54" dur="13">
                                          <p:stCondLst>
                                            <p:cond delay="325"/>
                                          </p:stCondLst>
                                        </p:cTn>
                                        <p:tgtEl>
                                          <p:spTgt spid="5"/>
                                        </p:tgtEl>
                                      </p:cBhvr>
                                      <p:to x="100000" y="60000"/>
                                    </p:animScale>
                                    <p:animScale>
                                      <p:cBhvr>
                                        <p:cTn id="55" dur="83" decel="50000">
                                          <p:stCondLst>
                                            <p:cond delay="338"/>
                                          </p:stCondLst>
                                        </p:cTn>
                                        <p:tgtEl>
                                          <p:spTgt spid="5"/>
                                        </p:tgtEl>
                                      </p:cBhvr>
                                      <p:to x="100000" y="100000"/>
                                    </p:animScale>
                                    <p:animScale>
                                      <p:cBhvr>
                                        <p:cTn id="56" dur="13">
                                          <p:stCondLst>
                                            <p:cond delay="656"/>
                                          </p:stCondLst>
                                        </p:cTn>
                                        <p:tgtEl>
                                          <p:spTgt spid="5"/>
                                        </p:tgtEl>
                                      </p:cBhvr>
                                      <p:to x="100000" y="80000"/>
                                    </p:animScale>
                                    <p:animScale>
                                      <p:cBhvr>
                                        <p:cTn id="57" dur="83" decel="50000">
                                          <p:stCondLst>
                                            <p:cond delay="669"/>
                                          </p:stCondLst>
                                        </p:cTn>
                                        <p:tgtEl>
                                          <p:spTgt spid="5"/>
                                        </p:tgtEl>
                                      </p:cBhvr>
                                      <p:to x="100000" y="100000"/>
                                    </p:animScale>
                                    <p:animScale>
                                      <p:cBhvr>
                                        <p:cTn id="58" dur="13">
                                          <p:stCondLst>
                                            <p:cond delay="821"/>
                                          </p:stCondLst>
                                        </p:cTn>
                                        <p:tgtEl>
                                          <p:spTgt spid="5"/>
                                        </p:tgtEl>
                                      </p:cBhvr>
                                      <p:to x="100000" y="90000"/>
                                    </p:animScale>
                                    <p:animScale>
                                      <p:cBhvr>
                                        <p:cTn id="59" dur="83" decel="50000">
                                          <p:stCondLst>
                                            <p:cond delay="834"/>
                                          </p:stCondLst>
                                        </p:cTn>
                                        <p:tgtEl>
                                          <p:spTgt spid="5"/>
                                        </p:tgtEl>
                                      </p:cBhvr>
                                      <p:to x="100000" y="100000"/>
                                    </p:animScale>
                                    <p:animScale>
                                      <p:cBhvr>
                                        <p:cTn id="60" dur="13">
                                          <p:stCondLst>
                                            <p:cond delay="904"/>
                                          </p:stCondLst>
                                        </p:cTn>
                                        <p:tgtEl>
                                          <p:spTgt spid="5"/>
                                        </p:tgtEl>
                                      </p:cBhvr>
                                      <p:to x="100000" y="95000"/>
                                    </p:animScale>
                                    <p:animScale>
                                      <p:cBhvr>
                                        <p:cTn id="61"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cer\Pictures\Photo-Bonny\Sejarah.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9220" name="Picture 4" descr="C:\Users\acer\Pictures\Photo-Bonny\thankyouh.png"/>
          <p:cNvPicPr>
            <a:picLocks noChangeAspect="1" noChangeArrowheads="1"/>
          </p:cNvPicPr>
          <p:nvPr/>
        </p:nvPicPr>
        <p:blipFill>
          <a:blip r:embed="rId4"/>
          <a:srcRect/>
          <a:stretch>
            <a:fillRect/>
          </a:stretch>
        </p:blipFill>
        <p:spPr bwMode="auto">
          <a:xfrm>
            <a:off x="500034" y="785794"/>
            <a:ext cx="4286250" cy="3352800"/>
          </a:xfrm>
          <a:prstGeom prst="rect">
            <a:avLst/>
          </a:prstGeom>
          <a:noFill/>
        </p:spPr>
      </p:pic>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strVal val="#ppt_w*0.70"/>
                                          </p:val>
                                        </p:tav>
                                        <p:tav tm="100000">
                                          <p:val>
                                            <p:strVal val="#ppt_w"/>
                                          </p:val>
                                        </p:tav>
                                      </p:tavLst>
                                    </p:anim>
                                    <p:anim calcmode="lin" valueType="num">
                                      <p:cBhvr>
                                        <p:cTn id="8" dur="1000" fill="hold"/>
                                        <p:tgtEl>
                                          <p:spTgt spid="9220"/>
                                        </p:tgtEl>
                                        <p:attrNameLst>
                                          <p:attrName>ppt_h</p:attrName>
                                        </p:attrNameLst>
                                      </p:cBhvr>
                                      <p:tavLst>
                                        <p:tav tm="0">
                                          <p:val>
                                            <p:strVal val="#ppt_h"/>
                                          </p:val>
                                        </p:tav>
                                        <p:tav tm="100000">
                                          <p:val>
                                            <p:strVal val="#ppt_h"/>
                                          </p:val>
                                        </p:tav>
                                      </p:tavLst>
                                    </p:anim>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9220"/>
                                        </p:tgtEl>
                                      </p:cBhvr>
                                    </p:animEffect>
                                    <p:anim calcmode="lin" valueType="num">
                                      <p:cBhvr>
                                        <p:cTn id="14" dur="1822" tmFilter="0,0; 0.14,0.31; 0.43,0.73; 0.71,0.91; 1.0,1.0">
                                          <p:stCondLst>
                                            <p:cond delay="0"/>
                                          </p:stCondLst>
                                        </p:cTn>
                                        <p:tgtEl>
                                          <p:spTgt spid="9220"/>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9220"/>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922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922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922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922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9220"/>
                                        </p:tgtEl>
                                        <p:attrNameLst>
                                          <p:attrName>ppt_y</p:attrName>
                                        </p:attrNameLst>
                                      </p:cBhvr>
                                      <p:tavLst>
                                        <p:tav tm="0">
                                          <p:val>
                                            <p:strVal val="ppt_y"/>
                                          </p:val>
                                        </p:tav>
                                        <p:tav tm="100000">
                                          <p:val>
                                            <p:strVal val="ppt_y+ppt_h"/>
                                          </p:val>
                                        </p:tav>
                                      </p:tavLst>
                                    </p:anim>
                                    <p:animScale>
                                      <p:cBhvr>
                                        <p:cTn id="21" dur="26">
                                          <p:stCondLst>
                                            <p:cond delay="620"/>
                                          </p:stCondLst>
                                        </p:cTn>
                                        <p:tgtEl>
                                          <p:spTgt spid="9220"/>
                                        </p:tgtEl>
                                      </p:cBhvr>
                                      <p:to x="100000" y="60000"/>
                                    </p:animScale>
                                    <p:animScale>
                                      <p:cBhvr>
                                        <p:cTn id="22" dur="166" decel="50000">
                                          <p:stCondLst>
                                            <p:cond delay="646"/>
                                          </p:stCondLst>
                                        </p:cTn>
                                        <p:tgtEl>
                                          <p:spTgt spid="9220"/>
                                        </p:tgtEl>
                                      </p:cBhvr>
                                      <p:to x="100000" y="100000"/>
                                    </p:animScale>
                                    <p:animScale>
                                      <p:cBhvr>
                                        <p:cTn id="23" dur="26">
                                          <p:stCondLst>
                                            <p:cond delay="1312"/>
                                          </p:stCondLst>
                                        </p:cTn>
                                        <p:tgtEl>
                                          <p:spTgt spid="9220"/>
                                        </p:tgtEl>
                                      </p:cBhvr>
                                      <p:to x="100000" y="80000"/>
                                    </p:animScale>
                                    <p:animScale>
                                      <p:cBhvr>
                                        <p:cTn id="24" dur="166" decel="50000">
                                          <p:stCondLst>
                                            <p:cond delay="1338"/>
                                          </p:stCondLst>
                                        </p:cTn>
                                        <p:tgtEl>
                                          <p:spTgt spid="9220"/>
                                        </p:tgtEl>
                                      </p:cBhvr>
                                      <p:to x="100000" y="100000"/>
                                    </p:animScale>
                                    <p:animScale>
                                      <p:cBhvr>
                                        <p:cTn id="25" dur="26">
                                          <p:stCondLst>
                                            <p:cond delay="1642"/>
                                          </p:stCondLst>
                                        </p:cTn>
                                        <p:tgtEl>
                                          <p:spTgt spid="9220"/>
                                        </p:tgtEl>
                                      </p:cBhvr>
                                      <p:to x="100000" y="90000"/>
                                    </p:animScale>
                                    <p:animScale>
                                      <p:cBhvr>
                                        <p:cTn id="26" dur="166" decel="50000">
                                          <p:stCondLst>
                                            <p:cond delay="1668"/>
                                          </p:stCondLst>
                                        </p:cTn>
                                        <p:tgtEl>
                                          <p:spTgt spid="9220"/>
                                        </p:tgtEl>
                                      </p:cBhvr>
                                      <p:to x="100000" y="100000"/>
                                    </p:animScale>
                                    <p:animScale>
                                      <p:cBhvr>
                                        <p:cTn id="27" dur="26">
                                          <p:stCondLst>
                                            <p:cond delay="1808"/>
                                          </p:stCondLst>
                                        </p:cTn>
                                        <p:tgtEl>
                                          <p:spTgt spid="9220"/>
                                        </p:tgtEl>
                                      </p:cBhvr>
                                      <p:to x="100000" y="95000"/>
                                    </p:animScale>
                                    <p:animScale>
                                      <p:cBhvr>
                                        <p:cTn id="28" dur="166" decel="50000">
                                          <p:stCondLst>
                                            <p:cond delay="1834"/>
                                          </p:stCondLst>
                                        </p:cTn>
                                        <p:tgtEl>
                                          <p:spTgt spid="9220"/>
                                        </p:tgtEl>
                                      </p:cBhvr>
                                      <p:to x="100000" y="100000"/>
                                    </p:animScale>
                                    <p:set>
                                      <p:cBhvr>
                                        <p:cTn id="29" dur="1" fill="hold">
                                          <p:stCondLst>
                                            <p:cond delay="1999"/>
                                          </p:stCondLst>
                                        </p:cTn>
                                        <p:tgtEl>
                                          <p:spTgt spid="92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cer\Pictures\Photo-Bonny\Animasi bergerak loading.gif"/>
          <p:cNvPicPr>
            <a:picLocks noChangeAspect="1" noChangeArrowheads="1" noCrop="1"/>
          </p:cNvPicPr>
          <p:nvPr/>
        </p:nvPicPr>
        <p:blipFill>
          <a:blip r:embed="rId3"/>
          <a:srcRect/>
          <a:stretch>
            <a:fillRect/>
          </a:stretch>
        </p:blipFill>
        <p:spPr bwMode="auto">
          <a:xfrm>
            <a:off x="1428727" y="1071546"/>
            <a:ext cx="6381795" cy="4786346"/>
          </a:xfrm>
          <a:prstGeom prst="rect">
            <a:avLst/>
          </a:prstGeom>
          <a:noFill/>
        </p:spPr>
      </p:pic>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327540"/>
          </a:xfrm>
        </p:spPr>
        <p:txBody>
          <a:bodyPr/>
          <a:lstStyle/>
          <a:p>
            <a:pPr>
              <a:buNone/>
            </a:pPr>
            <a:endParaRPr lang="id-ID" dirty="0" smtClean="0"/>
          </a:p>
          <a:p>
            <a:pPr>
              <a:buNone/>
            </a:pPr>
            <a:endParaRPr lang="id-ID" dirty="0" smtClean="0"/>
          </a:p>
          <a:p>
            <a:pPr>
              <a:buNone/>
            </a:pPr>
            <a:endParaRPr lang="id-ID" sz="1200" dirty="0" smtClean="0"/>
          </a:p>
        </p:txBody>
      </p:sp>
      <p:sp>
        <p:nvSpPr>
          <p:cNvPr id="4" name="Rounded Rectangle 3"/>
          <p:cNvSpPr/>
          <p:nvPr/>
        </p:nvSpPr>
        <p:spPr>
          <a:xfrm>
            <a:off x="642910" y="571480"/>
            <a:ext cx="7929618" cy="71438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smtClean="0">
                <a:latin typeface="Kristen ITC" pitchFamily="66" charset="0"/>
              </a:rPr>
              <a:t>Pengertian dan Definisi Sejarah</a:t>
            </a:r>
            <a:endParaRPr lang="id-ID" sz="3600" dirty="0">
              <a:latin typeface="Kristen ITC" pitchFamily="66" charset="0"/>
            </a:endParaRPr>
          </a:p>
        </p:txBody>
      </p:sp>
      <p:pic>
        <p:nvPicPr>
          <p:cNvPr id="5" name="Picture 4"/>
          <p:cNvPicPr/>
          <p:nvPr/>
        </p:nvPicPr>
        <p:blipFill>
          <a:blip r:embed="rId3"/>
          <a:srcRect/>
          <a:stretch>
            <a:fillRect/>
          </a:stretch>
        </p:blipFill>
        <p:spPr bwMode="auto">
          <a:xfrm rot="927320">
            <a:off x="5941783" y="1924181"/>
            <a:ext cx="2458895" cy="2571768"/>
          </a:xfrm>
          <a:prstGeom prst="rect">
            <a:avLst/>
          </a:prstGeom>
          <a:noFill/>
          <a:ln w="9525">
            <a:noFill/>
            <a:miter lim="800000"/>
            <a:headEnd/>
            <a:tailEnd/>
          </a:ln>
        </p:spPr>
      </p:pic>
      <p:sp>
        <p:nvSpPr>
          <p:cNvPr id="6" name="Rectangle 5"/>
          <p:cNvSpPr/>
          <p:nvPr/>
        </p:nvSpPr>
        <p:spPr>
          <a:xfrm>
            <a:off x="642910" y="1571612"/>
            <a:ext cx="5000660" cy="4524315"/>
          </a:xfrm>
          <a:prstGeom prst="rect">
            <a:avLst/>
          </a:prstGeom>
        </p:spPr>
        <p:txBody>
          <a:bodyPr wrap="square">
            <a:spAutoFit/>
          </a:bodyPr>
          <a:lstStyle/>
          <a:p>
            <a:r>
              <a:rPr lang="id-ID" sz="3200" dirty="0" smtClean="0">
                <a:latin typeface="Tahoma" pitchFamily="34" charset="0"/>
                <a:ea typeface="Tahoma" pitchFamily="34" charset="0"/>
                <a:cs typeface="Tahoma" pitchFamily="34" charset="0"/>
              </a:rPr>
              <a:t>1. Kata </a:t>
            </a:r>
            <a:r>
              <a:rPr lang="id-ID" sz="3200" dirty="0">
                <a:latin typeface="Tahoma" pitchFamily="34" charset="0"/>
                <a:ea typeface="Tahoma" pitchFamily="34" charset="0"/>
                <a:cs typeface="Tahoma" pitchFamily="34" charset="0"/>
              </a:rPr>
              <a:t>sejarah yang </a:t>
            </a:r>
            <a:r>
              <a:rPr lang="id-ID" sz="3200" dirty="0" smtClean="0">
                <a:latin typeface="Tahoma" pitchFamily="34" charset="0"/>
                <a:ea typeface="Tahoma" pitchFamily="34" charset="0"/>
                <a:cs typeface="Tahoma" pitchFamily="34" charset="0"/>
              </a:rPr>
              <a:t>berasal dari </a:t>
            </a:r>
            <a:r>
              <a:rPr lang="id-ID" sz="3200" dirty="0">
                <a:solidFill>
                  <a:schemeClr val="accent1"/>
                </a:solidFill>
                <a:latin typeface="Tahoma" pitchFamily="34" charset="0"/>
                <a:ea typeface="Tahoma" pitchFamily="34" charset="0"/>
                <a:cs typeface="Tahoma" pitchFamily="34" charset="0"/>
              </a:rPr>
              <a:t>B</a:t>
            </a:r>
            <a:r>
              <a:rPr lang="id-ID" sz="3200" dirty="0" smtClean="0">
                <a:solidFill>
                  <a:schemeClr val="accent1"/>
                </a:solidFill>
                <a:latin typeface="Tahoma" pitchFamily="34" charset="0"/>
                <a:ea typeface="Tahoma" pitchFamily="34" charset="0"/>
                <a:cs typeface="Tahoma" pitchFamily="34" charset="0"/>
              </a:rPr>
              <a:t>ahasa Arab "SYAJARATUN</a:t>
            </a:r>
            <a:r>
              <a:rPr lang="id-ID" sz="3200" dirty="0">
                <a:solidFill>
                  <a:schemeClr val="accent1"/>
                </a:solidFill>
                <a:latin typeface="Tahoma" pitchFamily="34" charset="0"/>
                <a:ea typeface="Tahoma" pitchFamily="34" charset="0"/>
                <a:cs typeface="Tahoma" pitchFamily="34" charset="0"/>
              </a:rPr>
              <a:t>"</a:t>
            </a:r>
            <a:r>
              <a:rPr lang="id-ID" sz="3200" dirty="0">
                <a:latin typeface="Tahoma" pitchFamily="34" charset="0"/>
                <a:ea typeface="Tahoma" pitchFamily="34" charset="0"/>
                <a:cs typeface="Tahoma" pitchFamily="34" charset="0"/>
              </a:rPr>
              <a:t> yang berarti </a:t>
            </a:r>
            <a:r>
              <a:rPr lang="id-ID" sz="3200" dirty="0">
                <a:solidFill>
                  <a:schemeClr val="accent1"/>
                </a:solidFill>
                <a:latin typeface="Tahoma" pitchFamily="34" charset="0"/>
                <a:ea typeface="Tahoma" pitchFamily="34" charset="0"/>
                <a:cs typeface="Tahoma" pitchFamily="34" charset="0"/>
              </a:rPr>
              <a:t>pohon kehidupan </a:t>
            </a:r>
            <a:r>
              <a:rPr lang="id-ID" sz="3200" dirty="0">
                <a:latin typeface="Tahoma" pitchFamily="34" charset="0"/>
                <a:ea typeface="Tahoma" pitchFamily="34" charset="0"/>
                <a:cs typeface="Tahoma" pitchFamily="34" charset="0"/>
              </a:rPr>
              <a:t>walaupun dalam bahasa </a:t>
            </a:r>
            <a:r>
              <a:rPr lang="id-ID" sz="3200" dirty="0">
                <a:solidFill>
                  <a:schemeClr val="accent1"/>
                </a:solidFill>
                <a:latin typeface="Tahoma" pitchFamily="34" charset="0"/>
                <a:ea typeface="Tahoma" pitchFamily="34" charset="0"/>
                <a:cs typeface="Tahoma" pitchFamily="34" charset="0"/>
              </a:rPr>
              <a:t>Arab</a:t>
            </a:r>
            <a:r>
              <a:rPr lang="id-ID" sz="3200" dirty="0">
                <a:latin typeface="Tahoma" pitchFamily="34" charset="0"/>
                <a:ea typeface="Tahoma" pitchFamily="34" charset="0"/>
                <a:cs typeface="Tahoma" pitchFamily="34" charset="0"/>
              </a:rPr>
              <a:t> sendiri mengartika </a:t>
            </a:r>
            <a:r>
              <a:rPr lang="id-ID" sz="3200" dirty="0">
                <a:solidFill>
                  <a:schemeClr val="accent1"/>
                </a:solidFill>
                <a:latin typeface="Tahoma" pitchFamily="34" charset="0"/>
                <a:ea typeface="Tahoma" pitchFamily="34" charset="0"/>
                <a:cs typeface="Tahoma" pitchFamily="34" charset="0"/>
              </a:rPr>
              <a:t>ilmu yang mempelajari kisah tentang masa lalu </a:t>
            </a:r>
            <a:r>
              <a:rPr lang="id-ID" sz="3200" dirty="0">
                <a:latin typeface="Tahoma" pitchFamily="34" charset="0"/>
                <a:ea typeface="Tahoma" pitchFamily="34" charset="0"/>
                <a:cs typeface="Tahoma" pitchFamily="34" charset="0"/>
              </a:rPr>
              <a:t>dinamakan </a:t>
            </a:r>
            <a:r>
              <a:rPr lang="id-ID" sz="3200" dirty="0">
                <a:solidFill>
                  <a:schemeClr val="accent1"/>
                </a:solidFill>
                <a:latin typeface="Tahoma" pitchFamily="34" charset="0"/>
                <a:ea typeface="Tahoma" pitchFamily="34" charset="0"/>
                <a:cs typeface="Tahoma" pitchFamily="34" charset="0"/>
              </a:rPr>
              <a:t>TARIKH</a:t>
            </a:r>
            <a:r>
              <a:rPr lang="id-ID" sz="3200" dirty="0" smtClean="0">
                <a:latin typeface="Tahoma" pitchFamily="34" charset="0"/>
                <a:ea typeface="Tahoma" pitchFamily="34" charset="0"/>
                <a:cs typeface="Tahoma" pitchFamily="34" charset="0"/>
              </a:rPr>
              <a:t>.</a:t>
            </a:r>
            <a:endParaRPr lang="id-ID" sz="3200" dirty="0">
              <a:latin typeface="Tahoma" pitchFamily="34" charset="0"/>
              <a:ea typeface="Tahoma" pitchFamily="34" charset="0"/>
              <a:cs typeface="Tahoma" pitchFamily="34" charset="0"/>
            </a:endParaRP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34" y="500042"/>
            <a:ext cx="8143932" cy="2000264"/>
          </a:xfrm>
        </p:spPr>
        <p:txBody>
          <a:bodyPr>
            <a:noAutofit/>
          </a:bodyPr>
          <a:lstStyle/>
          <a:p>
            <a:r>
              <a:rPr lang="id-ID" sz="2800" b="0" dirty="0" smtClean="0">
                <a:solidFill>
                  <a:schemeClr val="tx1"/>
                </a:solidFill>
                <a:effectLst>
                  <a:outerShdw blurRad="38100" dist="38100" dir="2700000" algn="tl">
                    <a:srgbClr val="000000">
                      <a:alpha val="43137"/>
                    </a:srgbClr>
                  </a:outerShdw>
                </a:effectLst>
                <a:latin typeface="Comic Sans MS" pitchFamily="66" charset="0"/>
              </a:rPr>
              <a:t>2. Kata sejarah dari bahasa Inggris </a:t>
            </a:r>
            <a:r>
              <a:rPr lang="id-ID" sz="2800" b="0" dirty="0" smtClean="0">
                <a:solidFill>
                  <a:srgbClr val="FFC000"/>
                </a:solidFill>
                <a:effectLst>
                  <a:outerShdw blurRad="38100" dist="38100" dir="2700000" algn="tl">
                    <a:srgbClr val="000000">
                      <a:alpha val="43137"/>
                    </a:srgbClr>
                  </a:outerShdw>
                </a:effectLst>
                <a:latin typeface="Comic Sans MS" pitchFamily="66" charset="0"/>
              </a:rPr>
              <a:t>"</a:t>
            </a:r>
            <a:r>
              <a:rPr lang="id-ID" sz="2800" b="0" u="sng" dirty="0" smtClean="0">
                <a:solidFill>
                  <a:srgbClr val="FFC000"/>
                </a:solidFill>
                <a:effectLst>
                  <a:outerShdw blurRad="38100" dist="38100" dir="2700000" algn="tl">
                    <a:srgbClr val="000000">
                      <a:alpha val="43137"/>
                    </a:srgbClr>
                  </a:outerShdw>
                </a:effectLst>
                <a:latin typeface="Comic Sans MS" pitchFamily="66" charset="0"/>
              </a:rPr>
              <a:t>HISTORY</a:t>
            </a:r>
            <a:r>
              <a:rPr lang="id-ID" sz="2800" b="0" dirty="0" smtClean="0">
                <a:solidFill>
                  <a:srgbClr val="FFC000"/>
                </a:solidFill>
                <a:effectLst>
                  <a:outerShdw blurRad="38100" dist="38100" dir="2700000" algn="tl">
                    <a:srgbClr val="000000">
                      <a:alpha val="43137"/>
                    </a:srgbClr>
                  </a:outerShdw>
                </a:effectLst>
                <a:latin typeface="Comic Sans MS" pitchFamily="66" charset="0"/>
              </a:rPr>
              <a:t>" </a:t>
            </a:r>
            <a:r>
              <a:rPr lang="id-ID" sz="2800" b="0" dirty="0" smtClean="0">
                <a:solidFill>
                  <a:schemeClr val="tx1"/>
                </a:solidFill>
                <a:effectLst>
                  <a:outerShdw blurRad="38100" dist="38100" dir="2700000" algn="tl">
                    <a:srgbClr val="000000">
                      <a:alpha val="43137"/>
                    </a:srgbClr>
                  </a:outerShdw>
                </a:effectLst>
                <a:latin typeface="Comic Sans MS" pitchFamily="66" charset="0"/>
              </a:rPr>
              <a:t>yang sebenarnya kata </a:t>
            </a:r>
            <a:r>
              <a:rPr lang="id-ID" sz="2800" b="0" dirty="0" smtClean="0">
                <a:solidFill>
                  <a:srgbClr val="FFC000"/>
                </a:solidFill>
                <a:effectLst>
                  <a:outerShdw blurRad="38100" dist="38100" dir="2700000" algn="tl">
                    <a:srgbClr val="000000">
                      <a:alpha val="43137"/>
                    </a:srgbClr>
                  </a:outerShdw>
                </a:effectLst>
                <a:latin typeface="Comic Sans MS" pitchFamily="66" charset="0"/>
              </a:rPr>
              <a:t>HISTORY</a:t>
            </a:r>
            <a:r>
              <a:rPr lang="id-ID" sz="2800" b="0" dirty="0" smtClean="0">
                <a:solidFill>
                  <a:schemeClr val="tx1"/>
                </a:solidFill>
                <a:effectLst>
                  <a:outerShdw blurRad="38100" dist="38100" dir="2700000" algn="tl">
                    <a:srgbClr val="000000">
                      <a:alpha val="43137"/>
                    </a:srgbClr>
                  </a:outerShdw>
                </a:effectLst>
                <a:latin typeface="Comic Sans MS" pitchFamily="66" charset="0"/>
              </a:rPr>
              <a:t> itu sendiri berasal dari bahasa Yunani </a:t>
            </a:r>
            <a:r>
              <a:rPr lang="id-ID" sz="2800" b="0" dirty="0" smtClean="0">
                <a:solidFill>
                  <a:srgbClr val="FFC000"/>
                </a:solidFill>
                <a:effectLst>
                  <a:outerShdw blurRad="38100" dist="38100" dir="2700000" algn="tl">
                    <a:srgbClr val="000000">
                      <a:alpha val="43137"/>
                    </a:srgbClr>
                  </a:outerShdw>
                </a:effectLst>
                <a:latin typeface="Comic Sans MS" pitchFamily="66" charset="0"/>
              </a:rPr>
              <a:t>ISTORIA</a:t>
            </a:r>
            <a:r>
              <a:rPr lang="id-ID" sz="2800" b="0" dirty="0" smtClean="0">
                <a:solidFill>
                  <a:schemeClr val="tx1"/>
                </a:solidFill>
                <a:effectLst>
                  <a:outerShdw blurRad="38100" dist="38100" dir="2700000" algn="tl">
                    <a:srgbClr val="000000">
                      <a:alpha val="43137"/>
                    </a:srgbClr>
                  </a:outerShdw>
                </a:effectLst>
                <a:latin typeface="Comic Sans MS" pitchFamily="66" charset="0"/>
              </a:rPr>
              <a:t> yang </a:t>
            </a:r>
            <a:r>
              <a:rPr lang="id-ID" sz="2800" b="0" dirty="0" smtClean="0">
                <a:solidFill>
                  <a:srgbClr val="FFC000"/>
                </a:solidFill>
                <a:effectLst>
                  <a:outerShdw blurRad="38100" dist="38100" dir="2700000" algn="tl">
                    <a:srgbClr val="000000">
                      <a:alpha val="43137"/>
                    </a:srgbClr>
                  </a:outerShdw>
                </a:effectLst>
                <a:latin typeface="Comic Sans MS" pitchFamily="66" charset="0"/>
              </a:rPr>
              <a:t>berarti orang pandai</a:t>
            </a:r>
            <a:r>
              <a:rPr lang="id-ID" sz="2800" b="0" dirty="0" smtClean="0">
                <a:solidFill>
                  <a:schemeClr val="tx1"/>
                </a:solidFill>
                <a:effectLst>
                  <a:outerShdw blurRad="38100" dist="38100" dir="2700000" algn="tl">
                    <a:srgbClr val="000000">
                      <a:alpha val="43137"/>
                    </a:srgbClr>
                  </a:outerShdw>
                </a:effectLst>
                <a:latin typeface="Comic Sans MS" pitchFamily="66" charset="0"/>
              </a:rPr>
              <a:t>.</a:t>
            </a:r>
            <a:endParaRPr lang="id-ID" sz="2800" b="0" dirty="0">
              <a:solidFill>
                <a:schemeClr val="tx1"/>
              </a:solidFill>
              <a:effectLst>
                <a:outerShdw blurRad="38100" dist="38100" dir="2700000" algn="tl">
                  <a:srgbClr val="000000">
                    <a:alpha val="43137"/>
                  </a:srgbClr>
                </a:outerShdw>
              </a:effectLst>
              <a:latin typeface="Comic Sans MS" pitchFamily="66" charset="0"/>
            </a:endParaRPr>
          </a:p>
        </p:txBody>
      </p:sp>
      <p:sp>
        <p:nvSpPr>
          <p:cNvPr id="7" name="Text Placeholder 6"/>
          <p:cNvSpPr>
            <a:spLocks noGrp="1"/>
          </p:cNvSpPr>
          <p:nvPr>
            <p:ph type="body" idx="2"/>
          </p:nvPr>
        </p:nvSpPr>
        <p:spPr>
          <a:xfrm>
            <a:off x="500034" y="2857496"/>
            <a:ext cx="8115336" cy="2928958"/>
          </a:xfrm>
        </p:spPr>
        <p:txBody>
          <a:bodyPr>
            <a:noAutofit/>
          </a:bodyPr>
          <a:lstStyle/>
          <a:p>
            <a:r>
              <a:rPr lang="id-ID" sz="2800" dirty="0" smtClean="0">
                <a:effectLst>
                  <a:outerShdw blurRad="38100" dist="38100" dir="2700000" algn="tl">
                    <a:srgbClr val="000000">
                      <a:alpha val="43137"/>
                    </a:srgbClr>
                  </a:outerShdw>
                </a:effectLst>
                <a:latin typeface="Comic Sans MS" pitchFamily="66" charset="0"/>
              </a:rPr>
              <a:t>3. Kata sejarah dalam bahasa </a:t>
            </a:r>
            <a:r>
              <a:rPr lang="id-ID" sz="2800" dirty="0" smtClean="0">
                <a:solidFill>
                  <a:srgbClr val="FFC000"/>
                </a:solidFill>
                <a:effectLst>
                  <a:outerShdw blurRad="38100" dist="38100" dir="2700000" algn="tl">
                    <a:srgbClr val="000000">
                      <a:alpha val="43137"/>
                    </a:srgbClr>
                  </a:outerShdw>
                </a:effectLst>
                <a:latin typeface="Comic Sans MS" pitchFamily="66" charset="0"/>
              </a:rPr>
              <a:t>Jerman</a:t>
            </a:r>
            <a:r>
              <a:rPr lang="id-ID" sz="2800" dirty="0" smtClean="0">
                <a:effectLst>
                  <a:outerShdw blurRad="38100" dist="38100" dir="2700000" algn="tl">
                    <a:srgbClr val="000000">
                      <a:alpha val="43137"/>
                    </a:srgbClr>
                  </a:outerShdw>
                </a:effectLst>
                <a:latin typeface="Comic Sans MS" pitchFamily="66" charset="0"/>
              </a:rPr>
              <a:t>, kata sejarah berasal dari kata </a:t>
            </a:r>
            <a:r>
              <a:rPr lang="id-ID" sz="2800" u="sng" dirty="0" smtClean="0">
                <a:solidFill>
                  <a:srgbClr val="FFC000"/>
                </a:solidFill>
                <a:effectLst>
                  <a:outerShdw blurRad="38100" dist="38100" dir="2700000" algn="tl">
                    <a:srgbClr val="000000">
                      <a:alpha val="43137"/>
                    </a:srgbClr>
                  </a:outerShdw>
                </a:effectLst>
                <a:latin typeface="Comic Sans MS" pitchFamily="66" charset="0"/>
              </a:rPr>
              <a:t>GESCHICHTE</a:t>
            </a:r>
            <a:r>
              <a:rPr lang="id-ID" sz="2800" dirty="0" smtClean="0">
                <a:effectLst>
                  <a:outerShdw blurRad="38100" dist="38100" dir="2700000" algn="tl">
                    <a:srgbClr val="000000">
                      <a:alpha val="43137"/>
                    </a:srgbClr>
                  </a:outerShdw>
                </a:effectLst>
                <a:latin typeface="Comic Sans MS" pitchFamily="66" charset="0"/>
              </a:rPr>
              <a:t> dan dalam Bahasa </a:t>
            </a:r>
            <a:r>
              <a:rPr lang="id-ID" sz="2800" dirty="0" smtClean="0">
                <a:solidFill>
                  <a:srgbClr val="FFC000"/>
                </a:solidFill>
                <a:effectLst>
                  <a:outerShdw blurRad="38100" dist="38100" dir="2700000" algn="tl">
                    <a:srgbClr val="000000">
                      <a:alpha val="43137"/>
                    </a:srgbClr>
                  </a:outerShdw>
                </a:effectLst>
                <a:latin typeface="Comic Sans MS" pitchFamily="66" charset="0"/>
              </a:rPr>
              <a:t>Belanda</a:t>
            </a:r>
            <a:r>
              <a:rPr lang="id-ID" sz="2800" dirty="0" smtClean="0">
                <a:effectLst>
                  <a:outerShdw blurRad="38100" dist="38100" dir="2700000" algn="tl">
                    <a:srgbClr val="000000">
                      <a:alpha val="43137"/>
                    </a:srgbClr>
                  </a:outerShdw>
                </a:effectLst>
                <a:latin typeface="Comic Sans MS" pitchFamily="66" charset="0"/>
              </a:rPr>
              <a:t> berasal dari kata </a:t>
            </a:r>
            <a:r>
              <a:rPr lang="id-ID" sz="2800" u="sng" dirty="0" smtClean="0">
                <a:solidFill>
                  <a:srgbClr val="FFC000"/>
                </a:solidFill>
                <a:effectLst>
                  <a:outerShdw blurRad="38100" dist="38100" dir="2700000" algn="tl">
                    <a:srgbClr val="000000">
                      <a:alpha val="43137"/>
                    </a:srgbClr>
                  </a:outerShdw>
                </a:effectLst>
                <a:latin typeface="Comic Sans MS" pitchFamily="66" charset="0"/>
              </a:rPr>
              <a:t>GESCHIDENIS</a:t>
            </a:r>
            <a:r>
              <a:rPr lang="id-ID" sz="2800" dirty="0" smtClean="0">
                <a:effectLst>
                  <a:outerShdw blurRad="38100" dist="38100" dir="2700000" algn="tl">
                    <a:srgbClr val="000000">
                      <a:alpha val="43137"/>
                    </a:srgbClr>
                  </a:outerShdw>
                </a:effectLst>
                <a:latin typeface="Comic Sans MS" pitchFamily="66" charset="0"/>
              </a:rPr>
              <a:t>. Dalam bahasa Jerman dan Belanda mempunyai arti yang sama, yaitu </a:t>
            </a:r>
            <a:r>
              <a:rPr lang="id-ID" sz="2800" dirty="0" smtClean="0">
                <a:solidFill>
                  <a:srgbClr val="FFC000"/>
                </a:solidFill>
                <a:effectLst>
                  <a:outerShdw blurRad="38100" dist="38100" dir="2700000" algn="tl">
                    <a:srgbClr val="000000">
                      <a:alpha val="43137"/>
                    </a:srgbClr>
                  </a:outerShdw>
                </a:effectLst>
                <a:latin typeface="Comic Sans MS" pitchFamily="66" charset="0"/>
              </a:rPr>
              <a:t>"kejadian yang dibuat oleh manusia“.</a:t>
            </a:r>
            <a:endParaRPr lang="id-ID" sz="2800" dirty="0">
              <a:solidFill>
                <a:srgbClr val="FFC00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142984"/>
            <a:ext cx="8572560" cy="53578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nSpc>
                <a:spcPct val="150000"/>
              </a:lnSpc>
            </a:pPr>
            <a:r>
              <a:rPr lang="id-ID" sz="2000" b="1" dirty="0" smtClean="0">
                <a:latin typeface="Tahoma" pitchFamily="34" charset="0"/>
                <a:ea typeface="Tahoma" pitchFamily="34" charset="0"/>
                <a:cs typeface="Tahoma" pitchFamily="34" charset="0"/>
              </a:rPr>
              <a:t> 1. Menurut W.J.S Poerwodarminta dalam Kamus umum Bahasa Indonesia </a:t>
            </a:r>
          </a:p>
          <a:p>
            <a:pPr marL="342900" indent="-342900">
              <a:lnSpc>
                <a:spcPct val="150000"/>
              </a:lnSpc>
            </a:pPr>
            <a:r>
              <a:rPr lang="id-ID" sz="2000" b="1" dirty="0" smtClean="0">
                <a:latin typeface="Tahoma" pitchFamily="34" charset="0"/>
                <a:ea typeface="Tahoma" pitchFamily="34" charset="0"/>
                <a:cs typeface="Tahoma" pitchFamily="34" charset="0"/>
              </a:rPr>
              <a:t>2. Menurut Abramowitz (Burher, 1970)</a:t>
            </a:r>
          </a:p>
          <a:p>
            <a:pPr marL="342900" indent="-342900">
              <a:lnSpc>
                <a:spcPct val="150000"/>
              </a:lnSpc>
            </a:pPr>
            <a:r>
              <a:rPr lang="id-ID" sz="2000" b="1" dirty="0" smtClean="0">
                <a:latin typeface="Tahoma" pitchFamily="34" charset="0"/>
                <a:ea typeface="Tahoma" pitchFamily="34" charset="0"/>
                <a:cs typeface="Tahoma" pitchFamily="34" charset="0"/>
              </a:rPr>
              <a:t>3. Menurut Sunnal dan Haas (1993)			</a:t>
            </a:r>
          </a:p>
          <a:p>
            <a:pPr marL="342900" indent="-342900">
              <a:lnSpc>
                <a:spcPct val="150000"/>
              </a:lnSpc>
            </a:pPr>
            <a:r>
              <a:rPr lang="id-ID" sz="2000" b="1" dirty="0" smtClean="0">
                <a:latin typeface="Tahoma" pitchFamily="34" charset="0"/>
                <a:ea typeface="Tahoma" pitchFamily="34" charset="0"/>
                <a:cs typeface="Tahoma" pitchFamily="34" charset="0"/>
              </a:rPr>
              <a:t>4. Menurut Costa (Burger, 1970)</a:t>
            </a:r>
          </a:p>
          <a:p>
            <a:pPr marL="342900" indent="-342900">
              <a:lnSpc>
                <a:spcPct val="150000"/>
              </a:lnSpc>
            </a:pPr>
            <a:r>
              <a:rPr lang="id-ID" sz="2000" b="1" dirty="0" smtClean="0">
                <a:latin typeface="Tahoma" pitchFamily="34" charset="0"/>
                <a:ea typeface="Tahoma" pitchFamily="34" charset="0"/>
                <a:cs typeface="Tahoma" pitchFamily="34" charset="0"/>
              </a:rPr>
              <a:t>5. Menurut Cleveland (Burger, 1970)</a:t>
            </a:r>
          </a:p>
          <a:p>
            <a:pPr marL="342900" indent="-342900">
              <a:lnSpc>
                <a:spcPct val="150000"/>
              </a:lnSpc>
            </a:pPr>
            <a:r>
              <a:rPr lang="id-ID" sz="2000" b="1" dirty="0" smtClean="0">
                <a:latin typeface="Tahoma" pitchFamily="34" charset="0"/>
                <a:ea typeface="Tahoma" pitchFamily="34" charset="0"/>
                <a:cs typeface="Tahoma" pitchFamily="34" charset="0"/>
              </a:rPr>
              <a:t>6. Menurut Bernheim (seorang sejarawan Jerman)</a:t>
            </a:r>
          </a:p>
          <a:p>
            <a:pPr marL="342900" indent="-342900">
              <a:lnSpc>
                <a:spcPct val="150000"/>
              </a:lnSpc>
            </a:pPr>
            <a:r>
              <a:rPr lang="id-ID" sz="2000" b="1" dirty="0" smtClean="0">
                <a:latin typeface="Tahoma" pitchFamily="34" charset="0"/>
                <a:ea typeface="Tahoma" pitchFamily="34" charset="0"/>
                <a:cs typeface="Tahoma" pitchFamily="34" charset="0"/>
              </a:rPr>
              <a:t>7. Menurut Henri Pirenne I (seorang sejarawan Perancis)</a:t>
            </a:r>
          </a:p>
          <a:p>
            <a:pPr marL="342900" indent="-342900">
              <a:lnSpc>
                <a:spcPct val="150000"/>
              </a:lnSpc>
            </a:pPr>
            <a:r>
              <a:rPr lang="id-ID" sz="2000" b="1" dirty="0" smtClean="0">
                <a:latin typeface="Tahoma" pitchFamily="34" charset="0"/>
                <a:ea typeface="Tahoma" pitchFamily="34" charset="0"/>
                <a:cs typeface="Tahoma" pitchFamily="34" charset="0"/>
              </a:rPr>
              <a:t>8. Menurut Sartono Kartodirdjo</a:t>
            </a:r>
          </a:p>
          <a:p>
            <a:pPr marL="342900" indent="-342900">
              <a:lnSpc>
                <a:spcPct val="150000"/>
              </a:lnSpc>
            </a:pPr>
            <a:r>
              <a:rPr lang="id-ID" sz="2000" b="1" dirty="0" smtClean="0">
                <a:latin typeface="Tahoma" pitchFamily="34" charset="0"/>
                <a:ea typeface="Tahoma" pitchFamily="34" charset="0"/>
                <a:cs typeface="Tahoma" pitchFamily="34" charset="0"/>
              </a:rPr>
              <a:t>9. Menurut Daniel dan Banks (1996)</a:t>
            </a:r>
          </a:p>
          <a:p>
            <a:pPr marL="342900" indent="-342900">
              <a:lnSpc>
                <a:spcPct val="150000"/>
              </a:lnSpc>
            </a:pPr>
            <a:r>
              <a:rPr lang="id-ID" sz="2000" b="1" dirty="0" smtClean="0">
                <a:latin typeface="Tahoma" pitchFamily="34" charset="0"/>
                <a:ea typeface="Tahoma" pitchFamily="34" charset="0"/>
                <a:cs typeface="Tahoma" pitchFamily="34" charset="0"/>
              </a:rPr>
              <a:t>10. Menurut Carr (1982)</a:t>
            </a:r>
          </a:p>
        </p:txBody>
      </p:sp>
      <p:sp>
        <p:nvSpPr>
          <p:cNvPr id="3" name="Down Arrow Callout 2"/>
          <p:cNvSpPr/>
          <p:nvPr/>
        </p:nvSpPr>
        <p:spPr>
          <a:xfrm>
            <a:off x="285720" y="214290"/>
            <a:ext cx="8572560" cy="92869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effectLst>
                  <a:outerShdw blurRad="38100" dist="38100" dir="2700000" algn="tl">
                    <a:srgbClr val="000000">
                      <a:alpha val="43137"/>
                    </a:srgbClr>
                  </a:outerShdw>
                </a:effectLst>
                <a:latin typeface="Comic Sans MS" pitchFamily="66" charset="0"/>
              </a:rPr>
              <a:t>Pengertian dan definisi sejarah menurut beberapa ahli :</a:t>
            </a:r>
          </a:p>
        </p:txBody>
      </p:sp>
      <p:pic>
        <p:nvPicPr>
          <p:cNvPr id="1026" name="Picture 2" descr="C:\Users\acer\Pictures\Photo-Bonny\history.jpg"/>
          <p:cNvPicPr>
            <a:picLocks noChangeAspect="1" noChangeArrowheads="1"/>
          </p:cNvPicPr>
          <p:nvPr/>
        </p:nvPicPr>
        <p:blipFill>
          <a:blip r:embed="rId3"/>
          <a:srcRect/>
          <a:stretch>
            <a:fillRect/>
          </a:stretch>
        </p:blipFill>
        <p:spPr bwMode="auto">
          <a:xfrm rot="1178329">
            <a:off x="6248354" y="2167282"/>
            <a:ext cx="2625879" cy="2059817"/>
          </a:xfrm>
          <a:prstGeom prst="rect">
            <a:avLst/>
          </a:prstGeom>
          <a:noFill/>
        </p:spPr>
      </p:pic>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571472" y="500042"/>
            <a:ext cx="8001056" cy="5857916"/>
          </a:xfrm>
          <a:prstGeom prst="foldedCorner">
            <a:avLst/>
          </a:prstGeom>
        </p:spPr>
        <p:style>
          <a:lnRef idx="2">
            <a:schemeClr val="accent1"/>
          </a:lnRef>
          <a:fillRef idx="1003">
            <a:schemeClr val="lt2"/>
          </a:fillRef>
          <a:effectRef idx="0">
            <a:schemeClr val="accent1"/>
          </a:effectRef>
          <a:fontRef idx="minor">
            <a:schemeClr val="dk1"/>
          </a:fontRef>
        </p:style>
        <p:txBody>
          <a:bodyPr rtlCol="0" anchor="ctr"/>
          <a:lstStyle/>
          <a:p>
            <a:endParaRPr lang="id-ID" sz="3800" dirty="0" smtClean="0">
              <a:solidFill>
                <a:schemeClr val="tx1">
                  <a:lumMod val="95000"/>
                  <a:lumOff val="5000"/>
                </a:schemeClr>
              </a:solidFill>
            </a:endParaRPr>
          </a:p>
          <a:p>
            <a:r>
              <a:rPr lang="id-ID" sz="3800" dirty="0" smtClean="0">
                <a:solidFill>
                  <a:schemeClr val="tx1">
                    <a:lumMod val="95000"/>
                    <a:lumOff val="5000"/>
                  </a:schemeClr>
                </a:solidFill>
              </a:rPr>
              <a:t>Kesimpulannya sejarah adalah </a:t>
            </a:r>
            <a:r>
              <a:rPr lang="id-ID" sz="3800" u="sng" dirty="0" smtClean="0">
                <a:solidFill>
                  <a:schemeClr val="accent1"/>
                </a:solidFill>
              </a:rPr>
              <a:t>suatu ilmu pengetahuan yang mempelajari segala peristiwa atau kejadian yang telah terjadi pada masa lampau dalam kehidupan umat manusia.</a:t>
            </a:r>
            <a:r>
              <a:rPr lang="id-ID" sz="3800" dirty="0" smtClean="0">
                <a:solidFill>
                  <a:schemeClr val="tx1">
                    <a:lumMod val="95000"/>
                    <a:lumOff val="5000"/>
                  </a:schemeClr>
                </a:solidFill>
              </a:rPr>
              <a:t>Peristiwa sejarah merupakan suatu peristiwa yang </a:t>
            </a:r>
            <a:r>
              <a:rPr lang="id-ID" sz="3800" dirty="0" smtClean="0">
                <a:solidFill>
                  <a:schemeClr val="accent1"/>
                </a:solidFill>
              </a:rPr>
              <a:t>abadi, unik, dan penting.</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357158" y="357166"/>
            <a:ext cx="8501122" cy="1000132"/>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600" b="1" dirty="0" smtClean="0">
                <a:solidFill>
                  <a:schemeClr val="accent5">
                    <a:lumMod val="50000"/>
                  </a:schemeClr>
                </a:solidFill>
                <a:effectLst>
                  <a:outerShdw blurRad="38100" dist="38100" dir="2700000" algn="tl">
                    <a:srgbClr val="000000">
                      <a:alpha val="43137"/>
                    </a:srgbClr>
                  </a:outerShdw>
                </a:effectLst>
                <a:latin typeface="Consolas" pitchFamily="49" charset="0"/>
                <a:cs typeface="Consolas" pitchFamily="49" charset="0"/>
              </a:rPr>
              <a:t>SUMBER, BUKTI DAN FAKTA SEJARAH</a:t>
            </a:r>
            <a:endParaRPr lang="id-ID" sz="3600" dirty="0">
              <a:solidFill>
                <a:schemeClr val="accent5">
                  <a:lumMod val="50000"/>
                </a:schemeClr>
              </a:solidFill>
              <a:effectLst>
                <a:outerShdw blurRad="38100" dist="38100" dir="2700000" algn="tl">
                  <a:srgbClr val="000000">
                    <a:alpha val="43137"/>
                  </a:srgbClr>
                </a:outerShdw>
              </a:effectLst>
              <a:latin typeface="Consolas" pitchFamily="49" charset="0"/>
              <a:cs typeface="Consolas" pitchFamily="49" charset="0"/>
            </a:endParaRPr>
          </a:p>
        </p:txBody>
      </p:sp>
      <p:sp>
        <p:nvSpPr>
          <p:cNvPr id="4" name="TextBox 3"/>
          <p:cNvSpPr txBox="1"/>
          <p:nvPr/>
        </p:nvSpPr>
        <p:spPr>
          <a:xfrm>
            <a:off x="500034" y="1575563"/>
            <a:ext cx="7929618" cy="4708981"/>
          </a:xfrm>
          <a:prstGeom prst="rect">
            <a:avLst/>
          </a:prstGeom>
          <a:noFill/>
        </p:spPr>
        <p:txBody>
          <a:bodyPr wrap="square" rtlCol="0">
            <a:spAutoFit/>
          </a:bodyPr>
          <a:lstStyle/>
          <a:p>
            <a:r>
              <a:rPr lang="id-ID" sz="3000" b="1" dirty="0" smtClean="0"/>
              <a:t>1. SUMBER SEJARAH </a:t>
            </a:r>
            <a:endParaRPr lang="id-ID" sz="3000" dirty="0" smtClean="0"/>
          </a:p>
          <a:p>
            <a:r>
              <a:rPr lang="id-ID" sz="3000" b="1" dirty="0" smtClean="0">
                <a:solidFill>
                  <a:schemeClr val="accent1"/>
                </a:solidFill>
              </a:rPr>
              <a:t>Louis Gotschalk</a:t>
            </a:r>
            <a:r>
              <a:rPr lang="id-ID" sz="3000" dirty="0" smtClean="0"/>
              <a:t> membagi sumber sejarah menjadi dua bagian yaitu:</a:t>
            </a:r>
          </a:p>
          <a:p>
            <a:pPr lvl="0">
              <a:buFont typeface="Arial" pitchFamily="34" charset="0"/>
              <a:buChar char="•"/>
            </a:pPr>
            <a:r>
              <a:rPr lang="id-ID" sz="3000" b="1" dirty="0" smtClean="0"/>
              <a:t> </a:t>
            </a:r>
            <a:r>
              <a:rPr lang="id-ID" sz="3000" b="1" dirty="0" smtClean="0">
                <a:solidFill>
                  <a:schemeClr val="accent1"/>
                </a:solidFill>
              </a:rPr>
              <a:t>Sumber Primer</a:t>
            </a:r>
            <a:r>
              <a:rPr lang="id-ID" sz="3000" dirty="0" smtClean="0"/>
              <a:t> : kesaksian dari seorang saksi dengan mata dan kepalanya sendiri.</a:t>
            </a:r>
          </a:p>
          <a:p>
            <a:pPr lvl="0">
              <a:buFont typeface="Arial" pitchFamily="34" charset="0"/>
              <a:buChar char="•"/>
            </a:pPr>
            <a:r>
              <a:rPr lang="id-ID" sz="3000" b="1" dirty="0" smtClean="0"/>
              <a:t> </a:t>
            </a:r>
            <a:r>
              <a:rPr lang="id-ID" sz="3000" b="1" dirty="0" smtClean="0">
                <a:solidFill>
                  <a:schemeClr val="accent1"/>
                </a:solidFill>
              </a:rPr>
              <a:t>Sumber Sekunder</a:t>
            </a:r>
            <a:r>
              <a:rPr lang="id-ID" sz="3000" dirty="0" smtClean="0">
                <a:solidFill>
                  <a:schemeClr val="accent1"/>
                </a:solidFill>
              </a:rPr>
              <a:t> </a:t>
            </a:r>
            <a:r>
              <a:rPr lang="id-ID" sz="3000" dirty="0" smtClean="0"/>
              <a:t>: kesaksian dari siapapun yang bukan saksi pandangan mata atau yang tidak melihat secara langsung kejadian tersebut.</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57158" y="428604"/>
            <a:ext cx="8358246" cy="5693866"/>
          </a:xfrm>
          <a:prstGeom prst="rect">
            <a:avLst/>
          </a:prstGeom>
          <a:noFill/>
        </p:spPr>
        <p:txBody>
          <a:bodyPr wrap="square" rtlCol="0">
            <a:spAutoFit/>
          </a:bodyPr>
          <a:lstStyle/>
          <a:p>
            <a:r>
              <a:rPr lang="id-ID" sz="2600" dirty="0" smtClean="0"/>
              <a:t>Sementara itu </a:t>
            </a:r>
            <a:r>
              <a:rPr lang="id-ID" sz="2600" b="1" dirty="0" smtClean="0">
                <a:solidFill>
                  <a:srgbClr val="FF0000"/>
                </a:solidFill>
              </a:rPr>
              <a:t>Nugroho Notosusanto</a:t>
            </a:r>
            <a:r>
              <a:rPr lang="id-ID" sz="2600" dirty="0" smtClean="0">
                <a:solidFill>
                  <a:srgbClr val="FF0000"/>
                </a:solidFill>
              </a:rPr>
              <a:t> </a:t>
            </a:r>
            <a:r>
              <a:rPr lang="id-ID" sz="2600" dirty="0" smtClean="0"/>
              <a:t>membagi sumber sejarah dalam 3 kategori yaitu:</a:t>
            </a:r>
          </a:p>
          <a:p>
            <a:pPr marL="342900" indent="-342900">
              <a:buAutoNum type="alphaLcPeriod"/>
            </a:pPr>
            <a:r>
              <a:rPr lang="id-ID" sz="2600" b="1" dirty="0" smtClean="0">
                <a:solidFill>
                  <a:srgbClr val="FF0000"/>
                </a:solidFill>
              </a:rPr>
              <a:t>Sumber Tertulis</a:t>
            </a:r>
            <a:endParaRPr lang="id-ID" sz="2600" dirty="0" smtClean="0">
              <a:solidFill>
                <a:srgbClr val="FF0000"/>
              </a:solidFill>
            </a:endParaRPr>
          </a:p>
          <a:p>
            <a:r>
              <a:rPr lang="id-ID" sz="2600" dirty="0" smtClean="0"/>
              <a:t>Sumber yang diperoleh dari peninggalan tertulis seperti : Prasasti, Babad, Kronik, Dokumen, Arsip, Naskah dan Rekaman.</a:t>
            </a:r>
            <a:endParaRPr lang="id-ID" sz="2600" b="1" dirty="0" smtClean="0"/>
          </a:p>
          <a:p>
            <a:r>
              <a:rPr lang="id-ID" sz="2600" b="1" dirty="0" smtClean="0">
                <a:solidFill>
                  <a:srgbClr val="FF0000"/>
                </a:solidFill>
              </a:rPr>
              <a:t>b. Sumber lisan</a:t>
            </a:r>
            <a:endParaRPr lang="id-ID" sz="2600" dirty="0" smtClean="0">
              <a:solidFill>
                <a:srgbClr val="FF0000"/>
              </a:solidFill>
            </a:endParaRPr>
          </a:p>
          <a:p>
            <a:r>
              <a:rPr lang="id-ID" sz="2600" dirty="0" smtClean="0"/>
              <a:t>Keterangan langsung dari pelaku atau saksi dari suatu peristiwa yang terjadi pada masa lampau.</a:t>
            </a:r>
          </a:p>
          <a:p>
            <a:r>
              <a:rPr lang="id-ID" sz="2600" b="1" dirty="0" smtClean="0">
                <a:solidFill>
                  <a:srgbClr val="FF0000"/>
                </a:solidFill>
              </a:rPr>
              <a:t>c. Sumber benda</a:t>
            </a:r>
            <a:endParaRPr lang="id-ID" sz="2600" dirty="0" smtClean="0">
              <a:solidFill>
                <a:srgbClr val="FF0000"/>
              </a:solidFill>
            </a:endParaRPr>
          </a:p>
          <a:p>
            <a:r>
              <a:rPr lang="id-ID" sz="2600" dirty="0" smtClean="0"/>
              <a:t>Sumber yang diperoleh dari peninggalan purbakala seperti : candi, alat-alat, senjata, keraton, gua-gua dsb.</a:t>
            </a:r>
          </a:p>
        </p:txBody>
      </p:sp>
    </p:spTree>
  </p:cSld>
  <p:clrMapOvr>
    <a:masterClrMapping/>
  </p:clrMapOvr>
  <p:transition spd="med">
    <p:wheel spokes="1"/>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840</TotalTime>
  <Words>1789</Words>
  <Application>Microsoft Office PowerPoint</Application>
  <PresentationFormat>On-screen Show (4:3)</PresentationFormat>
  <Paragraphs>215</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Aspect</vt:lpstr>
      <vt:lpstr>Slide 1</vt:lpstr>
      <vt:lpstr>Slide 2</vt:lpstr>
      <vt:lpstr>Slide 3</vt:lpstr>
      <vt:lpstr>Slide 4</vt:lpstr>
      <vt:lpstr>2. Kata sejarah dari bahasa Inggris "HISTORY" yang sebenarnya kata HISTORY itu sendiri berasal dari bahasa Yunani ISTORIA yang berarti orang pandai.</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Dasar  Ilmu Pengetahuan Sosial  (IPS)</dc:title>
  <dc:creator>acer</dc:creator>
  <cp:lastModifiedBy>USER</cp:lastModifiedBy>
  <cp:revision>88</cp:revision>
  <dcterms:created xsi:type="dcterms:W3CDTF">2012-10-31T05:36:14Z</dcterms:created>
  <dcterms:modified xsi:type="dcterms:W3CDTF">2015-06-22T08:27:35Z</dcterms:modified>
</cp:coreProperties>
</file>