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30A9-BEF5-481C-ADB3-1FFC6066DB18}" type="datetimeFigureOut">
              <a:rPr lang="id-ID" smtClean="0"/>
              <a:pPr/>
              <a:t>22/04/2020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1D93-3354-4BA9-9DC3-9E23168803D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latin typeface="Arial Black" pitchFamily="34" charset="0"/>
                <a:cs typeface="Arabic Typesetting" pitchFamily="66" charset="-78"/>
              </a:rPr>
              <a:t>PERTEMUAN KE </a:t>
            </a:r>
            <a:r>
              <a:rPr lang="id-ID" sz="2400" dirty="0" smtClean="0">
                <a:latin typeface="Arial Black" pitchFamily="34" charset="0"/>
                <a:cs typeface="Arabic Typesetting" pitchFamily="66" charset="-78"/>
              </a:rPr>
              <a:t>11</a:t>
            </a:r>
          </a:p>
          <a:p>
            <a:pPr algn="ctr"/>
            <a:r>
              <a:rPr lang="id-ID" sz="2400" dirty="0" smtClean="0">
                <a:latin typeface="Arial Black" pitchFamily="34" charset="0"/>
                <a:cs typeface="Arabic Typesetting" pitchFamily="66" charset="-78"/>
              </a:rPr>
              <a:t>Artikel Jurnal Kualitatif pada Matematika</a:t>
            </a:r>
            <a:endParaRPr lang="id-ID" sz="2400" dirty="0" smtClean="0">
              <a:latin typeface="Arial Black" pitchFamily="34" charset="0"/>
              <a:cs typeface="Arabic Typesetting" pitchFamily="66" charset="-78"/>
            </a:endParaRPr>
          </a:p>
          <a:p>
            <a:pPr algn="ctr"/>
            <a:r>
              <a:rPr lang="id-ID" dirty="0" smtClean="0">
                <a:latin typeface="Arial Black" pitchFamily="34" charset="0"/>
                <a:cs typeface="Arabic Typesetting" pitchFamily="66" charset="-78"/>
              </a:rPr>
              <a:t>(</a:t>
            </a:r>
            <a:r>
              <a:rPr lang="id-ID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klik suara sesuai dengan nomor urutnya</a:t>
            </a:r>
            <a:r>
              <a:rPr lang="id-ID" dirty="0" smtClean="0">
                <a:latin typeface="Arial Black" pitchFamily="34" charset="0"/>
                <a:cs typeface="Arabic Typesetting" pitchFamily="66" charset="-78"/>
              </a:rPr>
              <a:t>)</a:t>
            </a:r>
            <a:endParaRPr lang="id-ID" dirty="0"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2059536"/>
            <a:ext cx="285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Penelitian Kualitatif murni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2928934"/>
            <a:ext cx="28575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Penelitian matematika murni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5143504" y="2857496"/>
            <a:ext cx="28575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Penelitian pendidikan matematika</a:t>
            </a:r>
            <a:endParaRPr lang="id-ID" dirty="0"/>
          </a:p>
        </p:txBody>
      </p:sp>
      <p:cxnSp>
        <p:nvCxnSpPr>
          <p:cNvPr id="33" name="Straight Arrow Connector 32"/>
          <p:cNvCxnSpPr>
            <a:stCxn id="20" idx="2"/>
            <a:endCxn id="21" idx="0"/>
          </p:cNvCxnSpPr>
          <p:nvPr/>
        </p:nvCxnSpPr>
        <p:spPr>
          <a:xfrm rot="5400000">
            <a:off x="2964645" y="1607331"/>
            <a:ext cx="500066" cy="214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2"/>
            <a:endCxn id="31" idx="0"/>
          </p:cNvCxnSpPr>
          <p:nvPr/>
        </p:nvCxnSpPr>
        <p:spPr>
          <a:xfrm rot="16200000" flipH="1">
            <a:off x="5214942" y="1500174"/>
            <a:ext cx="428628" cy="2286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4282" y="4143380"/>
            <a:ext cx="13572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Kajian literatur</a:t>
            </a:r>
            <a:endParaRPr lang="id-ID" dirty="0"/>
          </a:p>
        </p:txBody>
      </p:sp>
      <p:sp>
        <p:nvSpPr>
          <p:cNvPr id="38" name="TextBox 37"/>
          <p:cNvSpPr txBox="1"/>
          <p:nvPr/>
        </p:nvSpPr>
        <p:spPr>
          <a:xfrm>
            <a:off x="2571736" y="4143380"/>
            <a:ext cx="1571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Perbandingan metode</a:t>
            </a:r>
            <a:endParaRPr lang="id-ID" dirty="0"/>
          </a:p>
        </p:txBody>
      </p:sp>
      <p:sp>
        <p:nvSpPr>
          <p:cNvPr id="39" name="TextBox 38"/>
          <p:cNvSpPr txBox="1"/>
          <p:nvPr/>
        </p:nvSpPr>
        <p:spPr>
          <a:xfrm>
            <a:off x="285720" y="5214950"/>
            <a:ext cx="164307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Pengembangan program</a:t>
            </a:r>
            <a:endParaRPr lang="id-ID" dirty="0"/>
          </a:p>
        </p:txBody>
      </p:sp>
      <p:sp>
        <p:nvSpPr>
          <p:cNvPr id="40" name="TextBox 39"/>
          <p:cNvSpPr txBox="1"/>
          <p:nvPr/>
        </p:nvSpPr>
        <p:spPr>
          <a:xfrm>
            <a:off x="5000628" y="4071942"/>
            <a:ext cx="17145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Kajian literatur</a:t>
            </a:r>
            <a:endParaRPr lang="id-ID" dirty="0"/>
          </a:p>
        </p:txBody>
      </p:sp>
      <p:sp>
        <p:nvSpPr>
          <p:cNvPr id="41" name="TextBox 40"/>
          <p:cNvSpPr txBox="1"/>
          <p:nvPr/>
        </p:nvSpPr>
        <p:spPr>
          <a:xfrm>
            <a:off x="7500958" y="4071942"/>
            <a:ext cx="12858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analisis</a:t>
            </a:r>
            <a:endParaRPr lang="id-ID" dirty="0"/>
          </a:p>
        </p:txBody>
      </p:sp>
      <p:cxnSp>
        <p:nvCxnSpPr>
          <p:cNvPr id="42" name="Straight Arrow Connector 41"/>
          <p:cNvCxnSpPr>
            <a:stCxn id="21" idx="2"/>
            <a:endCxn id="37" idx="0"/>
          </p:cNvCxnSpPr>
          <p:nvPr/>
        </p:nvCxnSpPr>
        <p:spPr>
          <a:xfrm rot="5400000">
            <a:off x="1233961" y="3234232"/>
            <a:ext cx="568115" cy="125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2"/>
            <a:endCxn id="38" idx="0"/>
          </p:cNvCxnSpPr>
          <p:nvPr/>
        </p:nvCxnSpPr>
        <p:spPr>
          <a:xfrm rot="16200000" flipH="1">
            <a:off x="2466274" y="3252099"/>
            <a:ext cx="568115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39" idx="0"/>
          </p:cNvCxnSpPr>
          <p:nvPr/>
        </p:nvCxnSpPr>
        <p:spPr>
          <a:xfrm rot="5400000">
            <a:off x="805341" y="3877182"/>
            <a:ext cx="1639685" cy="103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" idx="2"/>
            <a:endCxn id="40" idx="0"/>
          </p:cNvCxnSpPr>
          <p:nvPr/>
        </p:nvCxnSpPr>
        <p:spPr>
          <a:xfrm rot="5400000">
            <a:off x="5931017" y="3430694"/>
            <a:ext cx="568115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41" idx="0"/>
          </p:cNvCxnSpPr>
          <p:nvPr/>
        </p:nvCxnSpPr>
        <p:spPr>
          <a:xfrm rot="16200000" flipH="1">
            <a:off x="7074025" y="3002066"/>
            <a:ext cx="568115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29586" y="1071546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14480" y="614364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</a:t>
            </a:r>
            <a:r>
              <a:rPr lang="id-ID" dirty="0" smtClean="0">
                <a:latin typeface="Arial Black" pitchFamily="34" charset="0"/>
              </a:rPr>
              <a:t>2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72330" y="5214950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</a:t>
            </a:r>
            <a:r>
              <a:rPr lang="id-ID" dirty="0" smtClean="0">
                <a:latin typeface="Arial Black" pitchFamily="34" charset="0"/>
              </a:rPr>
              <a:t>3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6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7500958" y="1142984"/>
            <a:ext cx="304800" cy="304800"/>
          </a:xfrm>
          <a:prstGeom prst="rect">
            <a:avLst/>
          </a:prstGeom>
        </p:spPr>
      </p:pic>
      <p:pic>
        <p:nvPicPr>
          <p:cNvPr id="6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1214414" y="6143644"/>
            <a:ext cx="304800" cy="3048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143108" y="5000636"/>
            <a:ext cx="1571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Penerapan matematika</a:t>
            </a:r>
            <a:endParaRPr lang="id-ID" dirty="0"/>
          </a:p>
        </p:txBody>
      </p:sp>
      <p:cxnSp>
        <p:nvCxnSpPr>
          <p:cNvPr id="65" name="Straight Arrow Connector 64"/>
          <p:cNvCxnSpPr>
            <a:stCxn id="21" idx="2"/>
            <a:endCxn id="64" idx="0"/>
          </p:cNvCxnSpPr>
          <p:nvPr/>
        </p:nvCxnSpPr>
        <p:spPr>
          <a:xfrm rot="16200000" flipH="1">
            <a:off x="1823332" y="3895041"/>
            <a:ext cx="1425371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5"/>
          <a:stretch>
            <a:fillRect/>
          </a:stretch>
        </p:blipFill>
        <p:spPr>
          <a:xfrm>
            <a:off x="664370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08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1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4414" y="50004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Arial Black" pitchFamily="34" charset="0"/>
                <a:cs typeface="Arabic Typesetting" pitchFamily="66" charset="-78"/>
              </a:rPr>
              <a:t>Contoh artikel jurnal matematika murni</a:t>
            </a:r>
            <a:endParaRPr lang="id-ID" dirty="0"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3429000"/>
            <a:ext cx="40569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929058" y="1428736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3500430" y="1500174"/>
            <a:ext cx="304800" cy="3048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6717" y="1214422"/>
            <a:ext cx="46672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5809" y="3071810"/>
            <a:ext cx="50981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858016" y="471488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</a:t>
            </a:r>
            <a:r>
              <a:rPr lang="id-ID" dirty="0" smtClean="0">
                <a:latin typeface="Arial Black" pitchFamily="34" charset="0"/>
              </a:rPr>
              <a:t>2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/>
          <a:stretch>
            <a:fillRect/>
          </a:stretch>
        </p:blipFill>
        <p:spPr>
          <a:xfrm>
            <a:off x="6357950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77" y="785794"/>
            <a:ext cx="4122195" cy="36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255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Metode penelitian</a:t>
            </a:r>
            <a:endParaRPr lang="id-ID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14846"/>
            <a:ext cx="5782405" cy="23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185736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578645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</a:t>
            </a:r>
            <a:r>
              <a:rPr lang="id-ID" dirty="0" smtClean="0">
                <a:latin typeface="Arial Black" pitchFamily="34" charset="0"/>
              </a:rPr>
              <a:t>2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4357686" y="1928802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tretch>
            <a:fillRect/>
          </a:stretch>
        </p:blipFill>
        <p:spPr>
          <a:xfrm>
            <a:off x="192879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00298" y="-24"/>
            <a:ext cx="55721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/>
              <a:t>Contoh 1 Penelitian kualitatif murni pendidikan matematika</a:t>
            </a:r>
            <a:endParaRPr lang="id-ID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00826" y="1857364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643570" cy="205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3357562"/>
            <a:ext cx="7543821" cy="14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6072198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3071802" cy="39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929322" y="928670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572132" y="1071546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3351590" cy="187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714744" y="857232"/>
            <a:ext cx="164307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Cuplikan penjabaran representasi grap</a:t>
            </a:r>
            <a:endParaRPr lang="id-ID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71934" y="0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pendahuluan</a:t>
            </a:r>
            <a:endParaRPr lang="id-ID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00496" y="5857892"/>
            <a:ext cx="17145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Cuplikan penjabaran koneksi matematika</a:t>
            </a:r>
            <a:endParaRPr lang="id-ID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868701"/>
            <a:ext cx="3486159" cy="220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715140" y="5500702"/>
            <a:ext cx="17145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Penelitian terdahulu</a:t>
            </a:r>
            <a:endParaRPr lang="id-ID" sz="1400" dirty="0"/>
          </a:p>
        </p:txBody>
      </p:sp>
      <p:cxnSp>
        <p:nvCxnSpPr>
          <p:cNvPr id="31" name="Straight Arrow Connector 30"/>
          <p:cNvCxnSpPr>
            <a:stCxn id="3076" idx="2"/>
            <a:endCxn id="28" idx="0"/>
          </p:cNvCxnSpPr>
          <p:nvPr/>
        </p:nvCxnSpPr>
        <p:spPr>
          <a:xfrm rot="16200000" flipH="1">
            <a:off x="6872300" y="4800606"/>
            <a:ext cx="428628" cy="971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74" idx="3"/>
            <a:endCxn id="20" idx="1"/>
          </p:cNvCxnSpPr>
          <p:nvPr/>
        </p:nvCxnSpPr>
        <p:spPr>
          <a:xfrm flipV="1">
            <a:off x="3071803" y="1226564"/>
            <a:ext cx="642941" cy="770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75" idx="3"/>
            <a:endCxn id="26" idx="1"/>
          </p:cNvCxnSpPr>
          <p:nvPr/>
        </p:nvCxnSpPr>
        <p:spPr>
          <a:xfrm>
            <a:off x="3351590" y="5507842"/>
            <a:ext cx="648906" cy="611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2198" y="1785926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</a:t>
            </a:r>
            <a:r>
              <a:rPr lang="id-ID" dirty="0" smtClean="0">
                <a:latin typeface="Arial Black" pitchFamily="34" charset="0"/>
              </a:rPr>
              <a:t>2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4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/>
          <a:stretch>
            <a:fillRect/>
          </a:stretch>
        </p:blipFill>
        <p:spPr>
          <a:xfrm>
            <a:off x="5572132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19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41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119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Metode</a:t>
            </a:r>
            <a:endParaRPr lang="id-ID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928670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500694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642918"/>
            <a:ext cx="54389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00298" y="-24"/>
            <a:ext cx="55721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/>
              <a:t>Contoh 2 Penelitian kualitatif murni pendidikan matematika</a:t>
            </a:r>
            <a:endParaRPr lang="id-ID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7105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6786578" y="2500306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768" y="2428868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9"/>
            <a:ext cx="679576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119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Metode</a:t>
            </a:r>
            <a:endParaRPr lang="id-ID" sz="24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286248" y="407194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407194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Jelaskan perbedaan signifikan antara penelitian kualitatif berupa analisis dengan kajian literatur menurut pendapat anda!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Ketik jawaban pada </a:t>
            </a:r>
            <a:r>
              <a:rPr lang="id-ID" dirty="0" smtClean="0"/>
              <a:t>laman </a:t>
            </a:r>
            <a:r>
              <a:rPr lang="id-ID" dirty="0" smtClean="0"/>
              <a:t>Spada pertemuan ke </a:t>
            </a:r>
            <a:r>
              <a:rPr lang="id-ID" dirty="0" smtClean="0"/>
              <a:t>11 secara langsung</a:t>
            </a:r>
            <a:endParaRPr lang="id-ID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Utamakan originalitas jawaban anda, jangan copy paste dari tugas teman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TUGAS BUKTI KEHADIRAN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786322"/>
            <a:ext cx="5000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 1</a:t>
            </a:r>
            <a:endParaRPr lang="id-ID" dirty="0">
              <a:latin typeface="Arial Black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7200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137</Words>
  <Application>Microsoft Office PowerPoint</Application>
  <PresentationFormat>On-screen Show (4:3)</PresentationFormat>
  <Paragraphs>40</Paragraphs>
  <Slides>9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G40-70</dc:creator>
  <cp:lastModifiedBy>G40-70</cp:lastModifiedBy>
  <cp:revision>36</cp:revision>
  <dcterms:created xsi:type="dcterms:W3CDTF">2020-04-07T19:38:32Z</dcterms:created>
  <dcterms:modified xsi:type="dcterms:W3CDTF">2020-04-22T00:24:03Z</dcterms:modified>
</cp:coreProperties>
</file>