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4" r:id="rId6"/>
    <p:sldId id="261" r:id="rId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6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930A9-BEF5-481C-ADB3-1FFC6066DB18}" type="datetimeFigureOut">
              <a:rPr lang="id-ID" smtClean="0"/>
              <a:pPr/>
              <a:t>04/06/2021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F1D93-3354-4BA9-9DC3-9E23168803DE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audio" Target="../media/audio6.wav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9.wav"/><Relationship Id="rId1" Type="http://schemas.openxmlformats.org/officeDocument/2006/relationships/audio" Target="../media/audio8.wav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500042"/>
            <a:ext cx="6357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dirty="0" smtClean="0">
                <a:latin typeface="Arial Black" pitchFamily="34" charset="0"/>
                <a:cs typeface="Arabic Typesetting" pitchFamily="66" charset="-78"/>
              </a:rPr>
              <a:t>PERTEMUAN KE </a:t>
            </a:r>
            <a:r>
              <a:rPr lang="id-ID" sz="2400" dirty="0" smtClean="0">
                <a:latin typeface="Arial Black" pitchFamily="34" charset="0"/>
                <a:cs typeface="Arabic Typesetting" pitchFamily="66" charset="-78"/>
              </a:rPr>
              <a:t>1</a:t>
            </a:r>
            <a:r>
              <a:rPr lang="en-US" sz="2400" dirty="0" smtClean="0">
                <a:latin typeface="Arial Black" pitchFamily="34" charset="0"/>
                <a:cs typeface="Arabic Typesetting" pitchFamily="66" charset="-78"/>
              </a:rPr>
              <a:t>3</a:t>
            </a:r>
            <a:endParaRPr lang="id-ID" sz="2400" dirty="0" smtClean="0">
              <a:latin typeface="Arial Black" pitchFamily="34" charset="0"/>
              <a:cs typeface="Arabic Typesetting" pitchFamily="66" charset="-78"/>
            </a:endParaRPr>
          </a:p>
          <a:p>
            <a:pPr algn="ctr"/>
            <a:r>
              <a:rPr lang="id-ID" sz="2400" dirty="0" smtClean="0">
                <a:latin typeface="Arial Black" pitchFamily="34" charset="0"/>
                <a:cs typeface="Arabic Typesetting" pitchFamily="66" charset="-78"/>
              </a:rPr>
              <a:t>Artikel Jurnal Kualitatif </a:t>
            </a:r>
            <a:r>
              <a:rPr lang="en-US" sz="2400" dirty="0" err="1" smtClean="0">
                <a:latin typeface="Arial Black" pitchFamily="34" charset="0"/>
                <a:cs typeface="Arabic Typesetting" pitchFamily="66" charset="-78"/>
              </a:rPr>
              <a:t>Pendidikan</a:t>
            </a:r>
            <a:r>
              <a:rPr lang="en-US" sz="2400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ial Black" pitchFamily="34" charset="0"/>
                <a:cs typeface="Arabic Typesetting" pitchFamily="66" charset="-78"/>
              </a:rPr>
              <a:t>Berjenis</a:t>
            </a:r>
            <a:r>
              <a:rPr lang="en-US" sz="2400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ial Black" pitchFamily="34" charset="0"/>
                <a:cs typeface="Arabic Typesetting" pitchFamily="66" charset="-78"/>
              </a:rPr>
              <a:t>Analisis</a:t>
            </a:r>
            <a:r>
              <a:rPr lang="en-US" sz="2400" dirty="0" smtClean="0">
                <a:latin typeface="Arial Black" pitchFamily="34" charset="0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ial Black" pitchFamily="34" charset="0"/>
                <a:cs typeface="Arabic Typesetting" pitchFamily="66" charset="-78"/>
              </a:rPr>
              <a:t>Lanjutan</a:t>
            </a:r>
            <a:endParaRPr lang="id-ID" sz="2400" dirty="0" smtClean="0">
              <a:latin typeface="Arial Black" pitchFamily="34" charset="0"/>
              <a:cs typeface="Arabic Typesetting" pitchFamily="66" charset="-78"/>
            </a:endParaRPr>
          </a:p>
          <a:p>
            <a:pPr algn="ctr"/>
            <a:r>
              <a:rPr lang="id-ID" dirty="0" smtClean="0">
                <a:latin typeface="Arial Black" pitchFamily="34" charset="0"/>
                <a:cs typeface="Arabic Typesetting" pitchFamily="66" charset="-78"/>
              </a:rPr>
              <a:t>(</a:t>
            </a:r>
            <a:r>
              <a:rPr lang="id-ID" dirty="0" smtClean="0">
                <a:solidFill>
                  <a:srgbClr val="FF0000"/>
                </a:solidFill>
                <a:latin typeface="Arial Black" pitchFamily="34" charset="0"/>
                <a:cs typeface="Arabic Typesetting" pitchFamily="66" charset="-78"/>
              </a:rPr>
              <a:t>klik suara sesuai dengan nomor urutnya</a:t>
            </a:r>
            <a:r>
              <a:rPr lang="id-ID" dirty="0" smtClean="0">
                <a:latin typeface="Arial Black" pitchFamily="34" charset="0"/>
                <a:cs typeface="Arabic Typesetting" pitchFamily="66" charset="-78"/>
              </a:rPr>
              <a:t>)</a:t>
            </a:r>
            <a:endParaRPr lang="id-ID" dirty="0">
              <a:latin typeface="Arial Black" pitchFamily="34" charset="0"/>
              <a:cs typeface="Arabic Typesetting" pitchFamily="66" charset="-78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29586" y="1071546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1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2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7500958" y="1071546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643182"/>
            <a:ext cx="3319823" cy="8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18"/>
            <a:ext cx="3089556" cy="327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3143240" y="200024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Hasil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pembahasan</a:t>
            </a:r>
            <a:endParaRPr lang="id-ID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02573" y="2514603"/>
            <a:ext cx="3341459" cy="205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44980" y="4857760"/>
            <a:ext cx="329901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500034" y="2214554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2</a:t>
            </a:r>
            <a:endParaRPr lang="id-ID" dirty="0">
              <a:latin typeface="Arial Black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29388" y="2214554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3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36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10"/>
          <a:stretch>
            <a:fillRect/>
          </a:stretch>
        </p:blipFill>
        <p:spPr>
          <a:xfrm>
            <a:off x="1142976" y="2285992"/>
            <a:ext cx="304800" cy="304800"/>
          </a:xfrm>
          <a:prstGeom prst="rect">
            <a:avLst/>
          </a:prstGeom>
        </p:spPr>
      </p:pic>
      <p:pic>
        <p:nvPicPr>
          <p:cNvPr id="43" name="Recorded Sound">
            <a:hlinkClick r:id="" action="ppaction://media"/>
          </p:cNvPr>
          <p:cNvPicPr>
            <a:picLocks noRot="1" noChangeAspect="1"/>
          </p:cNvPicPr>
          <p:nvPr>
            <a:wavAudioFile r:embed="rId3" name="Recorded Sound"/>
          </p:nvPr>
        </p:nvPicPr>
        <p:blipFill>
          <a:blip r:embed="rId5"/>
          <a:stretch>
            <a:fillRect/>
          </a:stretch>
        </p:blipFill>
        <p:spPr>
          <a:xfrm>
            <a:off x="7072330" y="2214554"/>
            <a:ext cx="304800" cy="3048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286116" y="6000768"/>
            <a:ext cx="171451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Coding/ </a:t>
            </a:r>
            <a:r>
              <a:rPr lang="en-US" sz="1400" dirty="0" err="1" smtClean="0"/>
              <a:t>pengkodean</a:t>
            </a:r>
            <a:endParaRPr lang="id-ID" sz="1400" dirty="0"/>
          </a:p>
        </p:txBody>
      </p:sp>
      <p:cxnSp>
        <p:nvCxnSpPr>
          <p:cNvPr id="47" name="Straight Arrow Connector 46"/>
          <p:cNvCxnSpPr>
            <a:stCxn id="44" idx="1"/>
            <a:endCxn id="1027" idx="3"/>
          </p:cNvCxnSpPr>
          <p:nvPr/>
        </p:nvCxnSpPr>
        <p:spPr>
          <a:xfrm rot="10800000">
            <a:off x="3089556" y="5219721"/>
            <a:ext cx="196560" cy="934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14744" y="3357562"/>
            <a:ext cx="171451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Penyajian</a:t>
            </a:r>
            <a:r>
              <a:rPr lang="en-US" sz="1400" dirty="0" smtClean="0"/>
              <a:t> </a:t>
            </a:r>
            <a:r>
              <a:rPr lang="en-US" sz="1400" dirty="0" err="1" smtClean="0"/>
              <a:t>hasil</a:t>
            </a:r>
            <a:r>
              <a:rPr lang="en-US" sz="1400" dirty="0" smtClean="0"/>
              <a:t> </a:t>
            </a:r>
            <a:r>
              <a:rPr lang="en-US" sz="1400" dirty="0" err="1" smtClean="0"/>
              <a:t>tes</a:t>
            </a:r>
            <a:r>
              <a:rPr lang="en-US" sz="1400" dirty="0" smtClean="0"/>
              <a:t> </a:t>
            </a:r>
            <a:r>
              <a:rPr lang="en-US" sz="1400" dirty="0" err="1" smtClean="0"/>
              <a:t>dalam</a:t>
            </a:r>
            <a:r>
              <a:rPr lang="en-US" sz="1400" dirty="0" smtClean="0"/>
              <a:t> </a:t>
            </a:r>
            <a:r>
              <a:rPr lang="en-US" sz="1400" dirty="0" err="1" smtClean="0"/>
              <a:t>bentuk</a:t>
            </a:r>
            <a:r>
              <a:rPr lang="en-US" sz="1400" dirty="0" smtClean="0"/>
              <a:t> </a:t>
            </a:r>
            <a:r>
              <a:rPr lang="en-US" sz="1400" dirty="0" err="1" smtClean="0"/>
              <a:t>tabel</a:t>
            </a:r>
            <a:endParaRPr lang="id-ID" sz="1400" dirty="0"/>
          </a:p>
        </p:txBody>
      </p:sp>
      <p:cxnSp>
        <p:nvCxnSpPr>
          <p:cNvPr id="50" name="Straight Arrow Connector 49"/>
          <p:cNvCxnSpPr>
            <a:stCxn id="49" idx="3"/>
            <a:endCxn id="1028" idx="1"/>
          </p:cNvCxnSpPr>
          <p:nvPr/>
        </p:nvCxnSpPr>
        <p:spPr>
          <a:xfrm flipV="1">
            <a:off x="5429256" y="3543306"/>
            <a:ext cx="373317" cy="75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857620" y="4214818"/>
            <a:ext cx="1714512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Penyajian</a:t>
            </a:r>
            <a:r>
              <a:rPr lang="en-US" sz="1400" dirty="0" smtClean="0"/>
              <a:t> </a:t>
            </a:r>
            <a:r>
              <a:rPr lang="en-US" sz="1400" dirty="0" err="1" smtClean="0"/>
              <a:t>hasil</a:t>
            </a:r>
            <a:r>
              <a:rPr lang="en-US" sz="1400" dirty="0" smtClean="0"/>
              <a:t> </a:t>
            </a:r>
            <a:r>
              <a:rPr lang="en-US" sz="1400" dirty="0" err="1" smtClean="0"/>
              <a:t>tes</a:t>
            </a:r>
            <a:r>
              <a:rPr lang="en-US" sz="1400" dirty="0" smtClean="0"/>
              <a:t> </a:t>
            </a:r>
            <a:r>
              <a:rPr lang="en-US" sz="1400" dirty="0" err="1" smtClean="0"/>
              <a:t>dalam</a:t>
            </a:r>
            <a:r>
              <a:rPr lang="en-US" sz="1400" dirty="0" smtClean="0"/>
              <a:t> </a:t>
            </a:r>
            <a:r>
              <a:rPr lang="en-US" sz="1400" dirty="0" err="1" smtClean="0"/>
              <a:t>deskripsi</a:t>
            </a:r>
            <a:r>
              <a:rPr lang="en-US" sz="1400" dirty="0" smtClean="0"/>
              <a:t>/</a:t>
            </a:r>
            <a:r>
              <a:rPr lang="en-US" sz="1400" dirty="0" err="1" smtClean="0"/>
              <a:t>uraian</a:t>
            </a:r>
            <a:r>
              <a:rPr lang="en-US" sz="1400" dirty="0" smtClean="0"/>
              <a:t> </a:t>
            </a:r>
            <a:r>
              <a:rPr lang="en-US" sz="1400" dirty="0" err="1" smtClean="0"/>
              <a:t>berdasarkan</a:t>
            </a:r>
            <a:r>
              <a:rPr lang="en-US" sz="1400" dirty="0" smtClean="0"/>
              <a:t> </a:t>
            </a:r>
            <a:r>
              <a:rPr lang="en-US" sz="1400" dirty="0" err="1" smtClean="0"/>
              <a:t>pemikiran</a:t>
            </a:r>
            <a:r>
              <a:rPr lang="en-US" sz="1400" dirty="0" smtClean="0"/>
              <a:t> </a:t>
            </a:r>
            <a:r>
              <a:rPr lang="en-US" sz="1400" dirty="0" err="1" smtClean="0"/>
              <a:t>peneliti</a:t>
            </a:r>
            <a:endParaRPr lang="id-ID" sz="1400" dirty="0"/>
          </a:p>
        </p:txBody>
      </p:sp>
      <p:cxnSp>
        <p:nvCxnSpPr>
          <p:cNvPr id="57" name="Straight Arrow Connector 56"/>
          <p:cNvCxnSpPr>
            <a:stCxn id="56" idx="3"/>
            <a:endCxn id="1029" idx="1"/>
          </p:cNvCxnSpPr>
          <p:nvPr/>
        </p:nvCxnSpPr>
        <p:spPr>
          <a:xfrm>
            <a:off x="5572132" y="4799594"/>
            <a:ext cx="272848" cy="843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1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55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14414" y="500042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Hasil</a:t>
            </a:r>
            <a:r>
              <a:rPr lang="en-US" b="1" dirty="0" smtClean="0"/>
              <a:t> </a:t>
            </a:r>
            <a:r>
              <a:rPr lang="en-US" b="1" dirty="0" err="1" smtClean="0"/>
              <a:t>penelititian</a:t>
            </a:r>
            <a:endParaRPr lang="id-ID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57224" y="1428736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1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803"/>
            <a:ext cx="3643306" cy="72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2714620"/>
            <a:ext cx="3643306" cy="40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1571604" y="1428736"/>
            <a:ext cx="304800" cy="3048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2547926"/>
            <a:ext cx="3571204" cy="431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643570" y="2000240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2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16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8"/>
          <a:stretch>
            <a:fillRect/>
          </a:stretch>
        </p:blipFill>
        <p:spPr>
          <a:xfrm>
            <a:off x="6357950" y="2000240"/>
            <a:ext cx="304800" cy="304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14744" y="1214422"/>
            <a:ext cx="1714512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Penyajian</a:t>
            </a:r>
            <a:r>
              <a:rPr lang="en-US" sz="1400" dirty="0" smtClean="0"/>
              <a:t> </a:t>
            </a:r>
            <a:r>
              <a:rPr lang="en-US" sz="1400" dirty="0" err="1" smtClean="0"/>
              <a:t>hasil</a:t>
            </a:r>
            <a:r>
              <a:rPr lang="en-US" sz="1400" dirty="0" smtClean="0"/>
              <a:t> </a:t>
            </a:r>
            <a:r>
              <a:rPr lang="en-US" sz="1400" dirty="0" err="1" smtClean="0"/>
              <a:t>wawancara</a:t>
            </a:r>
            <a:r>
              <a:rPr lang="en-US" sz="1400" dirty="0" smtClean="0"/>
              <a:t> </a:t>
            </a:r>
            <a:r>
              <a:rPr lang="en-US" sz="1400" dirty="0" err="1" smtClean="0"/>
              <a:t>peneliti</a:t>
            </a:r>
            <a:r>
              <a:rPr lang="en-US" sz="1400" dirty="0" smtClean="0"/>
              <a:t> </a:t>
            </a:r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triangulasi</a:t>
            </a:r>
            <a:r>
              <a:rPr lang="en-US" sz="1400" dirty="0" smtClean="0"/>
              <a:t> </a:t>
            </a:r>
            <a:r>
              <a:rPr lang="en-US" sz="1400" dirty="0" err="1" smtClean="0"/>
              <a:t>teknik</a:t>
            </a:r>
            <a:r>
              <a:rPr lang="en-US" sz="1400" dirty="0" smtClean="0"/>
              <a:t> yang </a:t>
            </a:r>
            <a:r>
              <a:rPr lang="en-US" sz="1400" dirty="0" err="1" smtClean="0"/>
              <a:t>digunakan</a:t>
            </a:r>
            <a:endParaRPr lang="id-ID" sz="1400" dirty="0"/>
          </a:p>
        </p:txBody>
      </p:sp>
      <p:cxnSp>
        <p:nvCxnSpPr>
          <p:cNvPr id="20" name="Straight Arrow Connector 19"/>
          <p:cNvCxnSpPr>
            <a:stCxn id="19" idx="3"/>
            <a:endCxn id="2052" idx="0"/>
          </p:cNvCxnSpPr>
          <p:nvPr/>
        </p:nvCxnSpPr>
        <p:spPr>
          <a:xfrm>
            <a:off x="5429256" y="1799198"/>
            <a:ext cx="1571288" cy="7487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1"/>
            <a:endCxn id="2051" idx="0"/>
          </p:cNvCxnSpPr>
          <p:nvPr/>
        </p:nvCxnSpPr>
        <p:spPr>
          <a:xfrm rot="10800000" flipV="1">
            <a:off x="1893092" y="1799198"/>
            <a:ext cx="1821653" cy="91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6182" y="0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Hasil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penelitian</a:t>
            </a:r>
            <a:endParaRPr lang="id-ID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57290" y="714356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1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1571612"/>
            <a:ext cx="40030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55336"/>
            <a:ext cx="3786214" cy="23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Up Arrow 10"/>
          <p:cNvSpPr/>
          <p:nvPr/>
        </p:nvSpPr>
        <p:spPr>
          <a:xfrm>
            <a:off x="1500166" y="3714752"/>
            <a:ext cx="714380" cy="642942"/>
          </a:xfrm>
          <a:prstGeom prst="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2000232" y="785794"/>
            <a:ext cx="304800" cy="3048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2047880"/>
            <a:ext cx="3651895" cy="338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715272" y="1500174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2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6"/>
          <a:stretch>
            <a:fillRect/>
          </a:stretch>
        </p:blipFill>
        <p:spPr>
          <a:xfrm>
            <a:off x="7143768" y="1571612"/>
            <a:ext cx="304800" cy="304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29058" y="500042"/>
            <a:ext cx="1714512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Penyajian</a:t>
            </a:r>
            <a:r>
              <a:rPr lang="en-US" sz="1400" dirty="0" smtClean="0"/>
              <a:t> </a:t>
            </a:r>
            <a:r>
              <a:rPr lang="en-US" sz="1400" dirty="0" err="1" smtClean="0"/>
              <a:t>inti</a:t>
            </a:r>
            <a:r>
              <a:rPr lang="en-US" sz="1400" dirty="0" smtClean="0"/>
              <a:t> sari data </a:t>
            </a:r>
            <a:r>
              <a:rPr lang="en-US" sz="1400" dirty="0" err="1" smtClean="0"/>
              <a:t>hasil</a:t>
            </a:r>
            <a:r>
              <a:rPr lang="en-US" sz="1400" dirty="0" smtClean="0"/>
              <a:t> </a:t>
            </a:r>
            <a:r>
              <a:rPr lang="en-US" sz="1400" dirty="0" err="1" smtClean="0"/>
              <a:t>penelitian</a:t>
            </a:r>
            <a:r>
              <a:rPr lang="en-US" sz="1400" dirty="0" smtClean="0"/>
              <a:t> yang </a:t>
            </a:r>
            <a:r>
              <a:rPr lang="en-US" sz="1400" dirty="0" err="1" smtClean="0"/>
              <a:t>telah</a:t>
            </a:r>
            <a:r>
              <a:rPr lang="en-US" sz="1400" dirty="0" smtClean="0"/>
              <a:t> </a:t>
            </a:r>
            <a:r>
              <a:rPr lang="en-US" sz="1400" dirty="0" err="1" smtClean="0"/>
              <a:t>melalui</a:t>
            </a:r>
            <a:r>
              <a:rPr lang="en-US" sz="1400" dirty="0" smtClean="0"/>
              <a:t> </a:t>
            </a:r>
            <a:r>
              <a:rPr lang="en-US" sz="1400" dirty="0" err="1" smtClean="0"/>
              <a:t>triagulasi</a:t>
            </a:r>
            <a:r>
              <a:rPr lang="en-US" sz="1400" dirty="0" smtClean="0"/>
              <a:t> </a:t>
            </a:r>
            <a:r>
              <a:rPr lang="en-US" sz="1400" dirty="0" err="1" smtClean="0"/>
              <a:t>dalam</a:t>
            </a:r>
            <a:r>
              <a:rPr lang="en-US" sz="1400" dirty="0" smtClean="0"/>
              <a:t> </a:t>
            </a:r>
            <a:r>
              <a:rPr lang="en-US" sz="1400" dirty="0" err="1" smtClean="0"/>
              <a:t>bentuk</a:t>
            </a:r>
            <a:r>
              <a:rPr lang="en-US" sz="1400" dirty="0" smtClean="0"/>
              <a:t> </a:t>
            </a:r>
            <a:r>
              <a:rPr lang="en-US" sz="1400" dirty="0" err="1" smtClean="0"/>
              <a:t>tabel</a:t>
            </a:r>
            <a:r>
              <a:rPr lang="en-US" sz="1400" dirty="0" smtClean="0"/>
              <a:t> 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grafik</a:t>
            </a:r>
            <a:endParaRPr lang="id-ID" sz="1400" dirty="0"/>
          </a:p>
        </p:txBody>
      </p:sp>
      <p:cxnSp>
        <p:nvCxnSpPr>
          <p:cNvPr id="17" name="Straight Arrow Connector 16"/>
          <p:cNvCxnSpPr>
            <a:stCxn id="16" idx="3"/>
            <a:endCxn id="3075" idx="0"/>
          </p:cNvCxnSpPr>
          <p:nvPr/>
        </p:nvCxnSpPr>
        <p:spPr>
          <a:xfrm>
            <a:off x="5643570" y="1192540"/>
            <a:ext cx="1540196" cy="8553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1"/>
            <a:endCxn id="3074" idx="0"/>
          </p:cNvCxnSpPr>
          <p:nvPr/>
        </p:nvCxnSpPr>
        <p:spPr>
          <a:xfrm rot="10800000" flipV="1">
            <a:off x="2001514" y="1192540"/>
            <a:ext cx="1927545" cy="379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143372" y="0"/>
            <a:ext cx="19288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Pembahasan</a:t>
            </a:r>
            <a:r>
              <a:rPr lang="en-US" b="1" dirty="0" smtClean="0"/>
              <a:t> </a:t>
            </a:r>
            <a:endParaRPr lang="id-ID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857620" y="1500174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1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857388"/>
            <a:ext cx="364528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71546"/>
            <a:ext cx="3425934" cy="573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4643446"/>
            <a:ext cx="342899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32" y="4856172"/>
            <a:ext cx="342899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32" y="5000636"/>
            <a:ext cx="342899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32" y="5143512"/>
            <a:ext cx="342899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32" y="5286388"/>
            <a:ext cx="342899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32" y="6357958"/>
            <a:ext cx="342899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6570684"/>
            <a:ext cx="342899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00694" y="3071810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00694" y="3224210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00726" y="3357562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29256" y="3570288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29256" y="3713164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29256" y="3856040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29256" y="4000504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29256" y="6070618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29256" y="6213494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29256" y="6357958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29256" y="6500834"/>
            <a:ext cx="364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4500562" y="1500174"/>
            <a:ext cx="304800" cy="304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57620" y="2500306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2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33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6"/>
          <a:stretch>
            <a:fillRect/>
          </a:stretch>
        </p:blipFill>
        <p:spPr>
          <a:xfrm>
            <a:off x="4500562" y="2500306"/>
            <a:ext cx="304800" cy="3048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00430" y="3143248"/>
            <a:ext cx="1714512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Temuan</a:t>
            </a:r>
            <a:r>
              <a:rPr lang="en-US" sz="1400" dirty="0" smtClean="0"/>
              <a:t> </a:t>
            </a:r>
            <a:r>
              <a:rPr lang="en-US" sz="1400" dirty="0" err="1" smtClean="0"/>
              <a:t>teori</a:t>
            </a:r>
            <a:r>
              <a:rPr lang="en-US" sz="1400" dirty="0" smtClean="0"/>
              <a:t> </a:t>
            </a:r>
            <a:r>
              <a:rPr lang="en-US" sz="1400" dirty="0" err="1" smtClean="0"/>
              <a:t>dari</a:t>
            </a:r>
            <a:r>
              <a:rPr lang="en-US" sz="1400" dirty="0" smtClean="0"/>
              <a:t> </a:t>
            </a:r>
            <a:r>
              <a:rPr lang="en-US" sz="1400" dirty="0" err="1" smtClean="0"/>
              <a:t>hasil</a:t>
            </a:r>
            <a:r>
              <a:rPr lang="en-US" sz="1400" dirty="0" smtClean="0"/>
              <a:t> </a:t>
            </a:r>
            <a:r>
              <a:rPr lang="en-US" sz="1400" dirty="0" err="1" smtClean="0"/>
              <a:t>sintesis</a:t>
            </a:r>
            <a:r>
              <a:rPr lang="en-US" sz="1400" dirty="0" smtClean="0"/>
              <a:t> data  </a:t>
            </a:r>
            <a:r>
              <a:rPr lang="en-US" sz="1400" dirty="0" err="1" smtClean="0"/>
              <a:t>penelitian</a:t>
            </a:r>
            <a:endParaRPr lang="id-ID" sz="1400" dirty="0"/>
          </a:p>
        </p:txBody>
      </p:sp>
      <p:sp>
        <p:nvSpPr>
          <p:cNvPr id="37" name="Right Brace 36"/>
          <p:cNvSpPr/>
          <p:nvPr/>
        </p:nvSpPr>
        <p:spPr>
          <a:xfrm>
            <a:off x="3357554" y="1428736"/>
            <a:ext cx="142876" cy="3000396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TextBox 37"/>
          <p:cNvSpPr txBox="1"/>
          <p:nvPr/>
        </p:nvSpPr>
        <p:spPr>
          <a:xfrm>
            <a:off x="3786182" y="4929198"/>
            <a:ext cx="142876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Literatur</a:t>
            </a:r>
            <a:r>
              <a:rPr lang="en-US" sz="1400" dirty="0" smtClean="0"/>
              <a:t> </a:t>
            </a:r>
            <a:r>
              <a:rPr lang="en-US" sz="1400" dirty="0" err="1" smtClean="0"/>
              <a:t>pendukung</a:t>
            </a:r>
            <a:r>
              <a:rPr lang="en-US" sz="1400" dirty="0" smtClean="0"/>
              <a:t> </a:t>
            </a:r>
            <a:r>
              <a:rPr lang="en-US" sz="1400" dirty="0" err="1" smtClean="0"/>
              <a:t>temuan</a:t>
            </a:r>
            <a:r>
              <a:rPr lang="en-US" sz="1400" dirty="0" smtClean="0"/>
              <a:t> </a:t>
            </a:r>
            <a:r>
              <a:rPr lang="en-US" sz="1400" dirty="0" err="1" smtClean="0"/>
              <a:t>teori</a:t>
            </a:r>
            <a:endParaRPr lang="id-ID" sz="1400" dirty="0"/>
          </a:p>
        </p:txBody>
      </p:sp>
      <p:cxnSp>
        <p:nvCxnSpPr>
          <p:cNvPr id="41" name="Straight Arrow Connector 40"/>
          <p:cNvCxnSpPr>
            <a:stCxn id="38" idx="1"/>
          </p:cNvCxnSpPr>
          <p:nvPr/>
        </p:nvCxnSpPr>
        <p:spPr>
          <a:xfrm rot="10800000">
            <a:off x="3428992" y="5000636"/>
            <a:ext cx="357190" cy="297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5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1934" y="0"/>
            <a:ext cx="174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Kesimpulan</a:t>
            </a:r>
            <a:r>
              <a:rPr lang="en-US" sz="2400" b="1" dirty="0" smtClean="0"/>
              <a:t> </a:t>
            </a:r>
            <a:endParaRPr lang="id-ID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86512" y="1857364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1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4482773" cy="41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5786446" y="192880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1071546"/>
            <a:ext cx="7000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itchFamily="2" charset="2"/>
              <a:buChar char="Ø"/>
            </a:pPr>
            <a:r>
              <a:rPr lang="id-ID" dirty="0" smtClean="0"/>
              <a:t>Jelaskan perbedaan signifikan antara 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menuliskan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penelitian</a:t>
            </a:r>
            <a:r>
              <a:rPr lang="en-US" dirty="0" smtClean="0"/>
              <a:t> 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kualitatif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kuantitatif</a:t>
            </a:r>
            <a:r>
              <a:rPr lang="en-US" dirty="0" smtClean="0"/>
              <a:t> </a:t>
            </a:r>
            <a:r>
              <a:rPr lang="id-ID" dirty="0" smtClean="0"/>
              <a:t> menurut pendapat anda!</a:t>
            </a:r>
          </a:p>
          <a:p>
            <a:pPr marL="361950" indent="-361950">
              <a:buFont typeface="Wingdings" pitchFamily="2" charset="2"/>
              <a:buChar char="Ø"/>
            </a:pPr>
            <a:r>
              <a:rPr lang="id-ID" smtClean="0"/>
              <a:t>Utamakan </a:t>
            </a:r>
            <a:r>
              <a:rPr lang="id-ID" dirty="0" smtClean="0"/>
              <a:t>originalitas jawaban anda, jangan copy paste dari tugas teman</a:t>
            </a:r>
            <a:endParaRPr lang="id-ID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50004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TUGAS BUKTI KEHADIRAN</a:t>
            </a:r>
            <a:endParaRPr lang="id-ID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57752" y="3143248"/>
            <a:ext cx="5000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 smtClean="0">
                <a:latin typeface="Arial Black" pitchFamily="34" charset="0"/>
              </a:rPr>
              <a:t> 1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133</Words>
  <Application>Microsoft Office PowerPoint</Application>
  <PresentationFormat>On-screen Show (4:3)</PresentationFormat>
  <Paragraphs>29</Paragraphs>
  <Slides>6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G40-70</dc:creator>
  <cp:lastModifiedBy>G40-70</cp:lastModifiedBy>
  <cp:revision>48</cp:revision>
  <dcterms:created xsi:type="dcterms:W3CDTF">2020-04-07T19:38:32Z</dcterms:created>
  <dcterms:modified xsi:type="dcterms:W3CDTF">2021-06-03T22:48:13Z</dcterms:modified>
</cp:coreProperties>
</file>