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4616-8567-4984-9B5D-D156ABC77533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A0A5-E934-4784-A1BE-C1B5E88CD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8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4616-8567-4984-9B5D-D156ABC77533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A0A5-E934-4784-A1BE-C1B5E88CD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2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4616-8567-4984-9B5D-D156ABC77533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A0A5-E934-4784-A1BE-C1B5E88CD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6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4616-8567-4984-9B5D-D156ABC77533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A0A5-E934-4784-A1BE-C1B5E88CD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7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4616-8567-4984-9B5D-D156ABC77533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A0A5-E934-4784-A1BE-C1B5E88CD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4616-8567-4984-9B5D-D156ABC77533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A0A5-E934-4784-A1BE-C1B5E88CD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12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4616-8567-4984-9B5D-D156ABC77533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A0A5-E934-4784-A1BE-C1B5E88CD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49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4616-8567-4984-9B5D-D156ABC77533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A0A5-E934-4784-A1BE-C1B5E88CD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7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4616-8567-4984-9B5D-D156ABC77533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A0A5-E934-4784-A1BE-C1B5E88CD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6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4616-8567-4984-9B5D-D156ABC77533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A0A5-E934-4784-A1BE-C1B5E88CD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74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4616-8567-4984-9B5D-D156ABC77533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0A0A5-E934-4784-A1BE-C1B5E88CD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16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84616-8567-4984-9B5D-D156ABC77533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0A0A5-E934-4784-A1BE-C1B5E88CD2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2.png"/><Relationship Id="rId7" Type="http://schemas.openxmlformats.org/officeDocument/2006/relationships/slide" Target="slide1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9.xml"/><Relationship Id="rId5" Type="http://schemas.openxmlformats.org/officeDocument/2006/relationships/slide" Target="slide2.xml"/><Relationship Id="rId10" Type="http://schemas.openxmlformats.org/officeDocument/2006/relationships/image" Target="../media/image5.jpeg"/><Relationship Id="rId4" Type="http://schemas.openxmlformats.org/officeDocument/2006/relationships/image" Target="../media/image3.jpeg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slide" Target="slide14.xml"/><Relationship Id="rId5" Type="http://schemas.openxmlformats.org/officeDocument/2006/relationships/image" Target="../media/image5.jpeg"/><Relationship Id="rId10" Type="http://schemas.openxmlformats.org/officeDocument/2006/relationships/slide" Target="slide8.xml"/><Relationship Id="rId4" Type="http://schemas.openxmlformats.org/officeDocument/2006/relationships/image" Target="../media/image3.jpeg"/><Relationship Id="rId9" Type="http://schemas.openxmlformats.org/officeDocument/2006/relationships/slide" Target="slide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8.jpeg"/><Relationship Id="rId7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10" Type="http://schemas.openxmlformats.org/officeDocument/2006/relationships/slide" Target="slide12.xml"/><Relationship Id="rId4" Type="http://schemas.openxmlformats.org/officeDocument/2006/relationships/image" Target="../media/image15.png"/><Relationship Id="rId9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8.jpeg"/><Relationship Id="rId7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16.png"/><Relationship Id="rId9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slide" Target="slide11.xml"/><Relationship Id="rId5" Type="http://schemas.openxmlformats.org/officeDocument/2006/relationships/image" Target="../media/image5.jpeg"/><Relationship Id="rId10" Type="http://schemas.openxmlformats.org/officeDocument/2006/relationships/slide" Target="slide16.xml"/><Relationship Id="rId4" Type="http://schemas.openxmlformats.org/officeDocument/2006/relationships/image" Target="../media/image3.jpeg"/><Relationship Id="rId9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8.jpeg"/><Relationship Id="rId7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slide" Target="slide16.xml"/><Relationship Id="rId5" Type="http://schemas.openxmlformats.org/officeDocument/2006/relationships/image" Target="../media/image3.jpeg"/><Relationship Id="rId10" Type="http://schemas.openxmlformats.org/officeDocument/2006/relationships/slide" Target="slide15.xml"/><Relationship Id="rId4" Type="http://schemas.openxmlformats.org/officeDocument/2006/relationships/image" Target="../media/image17.png"/><Relationship Id="rId9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8.jpeg"/><Relationship Id="rId7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10" Type="http://schemas.openxmlformats.org/officeDocument/2006/relationships/slide" Target="slide16.xml"/><Relationship Id="rId4" Type="http://schemas.openxmlformats.org/officeDocument/2006/relationships/image" Target="../media/image18.png"/><Relationship Id="rId9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Relationship Id="rId9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8.jpeg"/><Relationship Id="rId7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19.png"/><Relationship Id="rId9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.jpeg"/><Relationship Id="rId7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8.jpeg"/><Relationship Id="rId7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10.pn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8.jpeg"/><Relationship Id="rId7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12.pn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slide" Target="slide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slide" Target="slide11.xml"/><Relationship Id="rId5" Type="http://schemas.openxmlformats.org/officeDocument/2006/relationships/image" Target="../media/image5.jpeg"/><Relationship Id="rId10" Type="http://schemas.openxmlformats.org/officeDocument/2006/relationships/slide" Target="slide16.xml"/><Relationship Id="rId4" Type="http://schemas.openxmlformats.org/officeDocument/2006/relationships/image" Target="../media/image3.jpe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8.jpeg"/><Relationship Id="rId7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13.pn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8.jpeg"/><Relationship Id="rId7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14.png"/><Relationship Id="rId9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12" name="Title Placeholder 1"/>
          <p:cNvSpPr txBox="1">
            <a:spLocks/>
          </p:cNvSpPr>
          <p:nvPr/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544E757-DA0D-48F3-AE76-212678267C72}" type="datetimeFigureOut">
              <a:rPr lang="en-US" smtClean="0"/>
              <a:t>11/23/2017</a:t>
            </a:fld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71A83A9-6E96-45CC-9811-9181F9D53616}" type="slidenum">
              <a:rPr lang="en-US" smtClean="0"/>
              <a:t>1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" y="533400"/>
            <a:ext cx="5029200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SISTEM PERSAMAAN LINEAR DUA VARIABEL</a:t>
            </a:r>
            <a:endParaRPr lang="en-US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25582" y="1219200"/>
            <a:ext cx="1503218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hlinkClick r:id="" action="ppaction://hlinkshowjump?jump=firstslide"/>
              </a:rPr>
              <a:t>HOME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1" name="Rounded Rectangle 20">
            <a:hlinkClick r:id="rId5" action="ppaction://hlinksldjump"/>
          </p:cNvPr>
          <p:cNvSpPr/>
          <p:nvPr/>
        </p:nvSpPr>
        <p:spPr>
          <a:xfrm>
            <a:off x="2133600" y="1219200"/>
            <a:ext cx="14859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hlinkClick r:id="rId5" action="ppaction://hlinksldjump"/>
              </a:rPr>
              <a:t>KD/KI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2" name="Rounded Rectangle 21">
            <a:hlinkClick r:id="rId6" action="ppaction://hlinksldjump"/>
          </p:cNvPr>
          <p:cNvSpPr/>
          <p:nvPr/>
        </p:nvSpPr>
        <p:spPr>
          <a:xfrm>
            <a:off x="3962400" y="1219200"/>
            <a:ext cx="1371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hlinkClick r:id="rId6" action="ppaction://hlinksldjump"/>
              </a:rPr>
              <a:t>MATERI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715000" y="1219200"/>
            <a:ext cx="13716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hlinkClick r:id="rId7" action="ppaction://hlinksldjump"/>
              </a:rPr>
              <a:t>SOAL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391400" y="1219200"/>
            <a:ext cx="144780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hlinkClick r:id="rId8" action="ppaction://hlinksldjump"/>
              </a:rPr>
              <a:t>REFERENSI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5" name="Vertical Scroll 24"/>
          <p:cNvSpPr/>
          <p:nvPr/>
        </p:nvSpPr>
        <p:spPr>
          <a:xfrm>
            <a:off x="19050" y="4191000"/>
            <a:ext cx="3600450" cy="2590800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Rounded MT Bold" pitchFamily="34" charset="0"/>
              </a:rPr>
              <a:t>DI SUSUN OLEH : </a:t>
            </a:r>
          </a:p>
          <a:p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UMI ROHMATUS SOLIKAH </a:t>
            </a:r>
          </a:p>
          <a:p>
            <a:r>
              <a:rPr lang="en-US" dirty="0" smtClean="0">
                <a:solidFill>
                  <a:srgbClr val="002060"/>
                </a:solidFill>
                <a:latin typeface="Arial Rounded MT Bold" pitchFamily="34" charset="0"/>
              </a:rPr>
              <a:t>140401060160 </a:t>
            </a:r>
          </a:p>
          <a:p>
            <a:pPr algn="ctr"/>
            <a:endParaRPr lang="en-US" dirty="0"/>
          </a:p>
        </p:txBody>
      </p:sp>
      <p:sp>
        <p:nvSpPr>
          <p:cNvPr id="26" name="Action Button: Home 25">
            <a:hlinkClick r:id="" action="ppaction://hlinkshowjump?jump=firstslide" highlightClick="1"/>
          </p:cNvPr>
          <p:cNvSpPr/>
          <p:nvPr/>
        </p:nvSpPr>
        <p:spPr>
          <a:xfrm>
            <a:off x="7010400" y="330584"/>
            <a:ext cx="685800" cy="710431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/>
        </p:nvSpPr>
        <p:spPr>
          <a:xfrm>
            <a:off x="7696201" y="5953036"/>
            <a:ext cx="762000" cy="676364"/>
          </a:xfrm>
          <a:prstGeom prst="actionButtonForwardNext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/>
        </p:nvSpPr>
        <p:spPr>
          <a:xfrm>
            <a:off x="6781800" y="5953036"/>
            <a:ext cx="762000" cy="676364"/>
          </a:xfrm>
          <a:prstGeom prst="actionButtonBackPrevious">
            <a:avLst/>
          </a:prstGeom>
          <a:blipFill>
            <a:blip r:embed="rId10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y 28">
            <a:hlinkClick r:id="rId11" action="ppaction://hlinksldjump"/>
          </p:cNvPr>
          <p:cNvSpPr/>
          <p:nvPr/>
        </p:nvSpPr>
        <p:spPr>
          <a:xfrm>
            <a:off x="7772400" y="330584"/>
            <a:ext cx="914400" cy="71043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66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19600" y="2286000"/>
            <a:ext cx="1447800" cy="1371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343400" y="2286000"/>
            <a:ext cx="16764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4343400" y="2286000"/>
            <a:ext cx="16764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562455"/>
            <a:ext cx="8382000" cy="591454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C00000"/>
              </a:solidFill>
              <a:latin typeface="Algerian" pitchFamily="82" charset="0"/>
            </a:endParaRPr>
          </a:p>
        </p:txBody>
      </p:sp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1905000" y="1752600"/>
            <a:ext cx="6602166" cy="3429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lang="en-US" sz="1400" b="1" i="1" kern="1200" baseline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smtClean="0">
              <a:latin typeface="Times New Roman"/>
              <a:ea typeface="Calibri"/>
              <a:cs typeface="Times New Roman"/>
            </a:endParaRPr>
          </a:p>
          <a:p>
            <a:endParaRPr lang="en-US" sz="12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5883275"/>
            <a:ext cx="5034845" cy="365125"/>
          </a:xfrm>
          <a:blipFill>
            <a:blip r:embed="rId4"/>
            <a:tile tx="0" ty="0" sx="100000" sy="100000" flip="none" algn="tl"/>
          </a:blipFill>
        </p:spPr>
        <p:txBody>
          <a:bodyPr/>
          <a:lstStyle>
            <a:lvl1pPr>
              <a:defRPr sz="2400">
                <a:solidFill>
                  <a:srgbClr val="7030A0"/>
                </a:solidFill>
              </a:defRPr>
            </a:lvl1pPr>
          </a:lstStyle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linear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endParaRPr lang="en-US" dirty="0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6400800" y="5572036"/>
            <a:ext cx="762000" cy="676364"/>
          </a:xfrm>
          <a:prstGeom prst="actionButtonBackPrevious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7249929" y="5572036"/>
            <a:ext cx="762000" cy="676364"/>
          </a:xfrm>
          <a:prstGeom prst="actionButtonForwardNex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Home 16">
            <a:hlinkClick r:id="" action="ppaction://hlinkshowjump?jump=firstslide" highlightClick="1"/>
          </p:cNvPr>
          <p:cNvSpPr/>
          <p:nvPr/>
        </p:nvSpPr>
        <p:spPr>
          <a:xfrm>
            <a:off x="8153400" y="207240"/>
            <a:ext cx="685800" cy="710431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28104" y="985984"/>
            <a:ext cx="620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28104" y="1016990"/>
            <a:ext cx="6202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C00000"/>
                </a:solidFill>
                <a:latin typeface="Algerian" pitchFamily="82" charset="0"/>
              </a:rPr>
              <a:t>SISTEM PERSAMAAN LINEAR DUA VARIABEL</a:t>
            </a:r>
          </a:p>
          <a:p>
            <a:pPr algn="ctr"/>
            <a:endParaRPr lang="en-US" sz="2000" dirty="0"/>
          </a:p>
        </p:txBody>
      </p:sp>
      <p:sp>
        <p:nvSpPr>
          <p:cNvPr id="20" name="Rounded Rectangle 19"/>
          <p:cNvSpPr/>
          <p:nvPr/>
        </p:nvSpPr>
        <p:spPr>
          <a:xfrm>
            <a:off x="228600" y="1724876"/>
            <a:ext cx="1676400" cy="713524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hlinkClick r:id="rId8" action="ppaction://hlinksldjump"/>
              </a:rPr>
              <a:t>MATERI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>
            <a:hlinkClick r:id="rId8" action="ppaction://hlinksldjump"/>
          </p:cNvPr>
          <p:cNvSpPr/>
          <p:nvPr/>
        </p:nvSpPr>
        <p:spPr>
          <a:xfrm>
            <a:off x="228600" y="3124200"/>
            <a:ext cx="1676400" cy="713524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hlinkClick r:id="rId8" action="ppaction://hlinksldjump"/>
              </a:rPr>
              <a:t>METODE PENYELESAIAN</a:t>
            </a:r>
            <a:r>
              <a:rPr lang="en-US" sz="1600" b="1" baseline="0" dirty="0" smtClean="0">
                <a:solidFill>
                  <a:schemeClr val="tx1"/>
                </a:solidFill>
                <a:hlinkClick r:id="rId8" action="ppaction://hlinksldjump"/>
              </a:rPr>
              <a:t>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8600" y="4495800"/>
            <a:ext cx="1676400" cy="713524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hlinkClick r:id="rId9" action="ppaction://hlinksldjump"/>
              </a:rPr>
              <a:t>APLIKASI SPLDV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819400" y="1828800"/>
            <a:ext cx="4572000" cy="1295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METODE</a:t>
            </a:r>
            <a:r>
              <a:rPr lang="en-US" b="1" baseline="0" dirty="0" smtClean="0">
                <a:solidFill>
                  <a:srgbClr val="7030A0"/>
                </a:solidFill>
              </a:rPr>
              <a:t> PENYELESAIAN SISTEM PERSAMAAN LINEAR DUA VARIABEL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362200" y="3378382"/>
            <a:ext cx="1676400" cy="82367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hlinkClick r:id="rId10" action="ppaction://hlinksldjump"/>
              </a:rPr>
              <a:t>Substitusi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581400" y="3657600"/>
            <a:ext cx="2057400" cy="110439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hlinkClick r:id="rId8" action="ppaction://hlinksldjump"/>
              </a:rPr>
              <a:t>Eliminasi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334000" y="3837724"/>
            <a:ext cx="2685154" cy="134387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hlinkClick r:id="rId11" action="ppaction://hlinksldjump"/>
              </a:rPr>
              <a:t>Gabungan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hlinkClick r:id="rId11" action="ppaction://hlinksldjump"/>
              </a:rPr>
              <a:t> (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hlinkClick r:id="rId11" action="ppaction://hlinksldjump"/>
              </a:rPr>
              <a:t>antara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hlinkClick r:id="rId11" action="ppaction://hlinksldjump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hlinkClick r:id="rId11" action="ppaction://hlinksldjump"/>
              </a:rPr>
              <a:t>substitusi</a:t>
            </a:r>
            <a:r>
              <a:rPr lang="en-US" b="1" baseline="0" dirty="0" smtClean="0">
                <a:solidFill>
                  <a:schemeClr val="accent2">
                    <a:lumMod val="75000"/>
                  </a:schemeClr>
                </a:solidFill>
                <a:hlinkClick r:id="rId11" action="ppaction://hlinksldjump"/>
              </a:rPr>
              <a:t> </a:t>
            </a:r>
            <a:r>
              <a:rPr lang="en-US" b="1" baseline="0" dirty="0" err="1" smtClean="0">
                <a:solidFill>
                  <a:schemeClr val="accent2">
                    <a:lumMod val="75000"/>
                  </a:schemeClr>
                </a:solidFill>
                <a:hlinkClick r:id="rId11" action="ppaction://hlinksldjump"/>
              </a:rPr>
              <a:t>dan</a:t>
            </a:r>
            <a:r>
              <a:rPr lang="en-US" b="1" baseline="0" dirty="0" smtClean="0">
                <a:solidFill>
                  <a:schemeClr val="accent2">
                    <a:lumMod val="75000"/>
                  </a:schemeClr>
                </a:solidFill>
                <a:hlinkClick r:id="rId11" action="ppaction://hlinksldjump"/>
              </a:rPr>
              <a:t> </a:t>
            </a:r>
            <a:r>
              <a:rPr lang="en-US" b="1" baseline="0" dirty="0" err="1" smtClean="0">
                <a:solidFill>
                  <a:schemeClr val="accent2">
                    <a:lumMod val="75000"/>
                  </a:schemeClr>
                </a:solidFill>
                <a:hlinkClick r:id="rId11" action="ppaction://hlinksldjump"/>
              </a:rPr>
              <a:t>eliminasi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hlinkClick r:id="rId11" action="ppaction://hlinksldjump"/>
              </a:rPr>
              <a:t>)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66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19600" y="2286000"/>
            <a:ext cx="1447800" cy="1371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343400" y="2286000"/>
            <a:ext cx="16764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4343400" y="2286000"/>
            <a:ext cx="16764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562455"/>
            <a:ext cx="8382000" cy="591454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solidFill>
                <a:srgbClr val="C00000"/>
              </a:solidFill>
              <a:latin typeface="Algerian" pitchFamily="82" charset="0"/>
            </a:endParaRPr>
          </a:p>
        </p:txBody>
      </p:sp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ubtitle 2"/>
              <p:cNvSpPr txBox="1">
                <a:spLocks/>
              </p:cNvSpPr>
              <p:nvPr/>
            </p:nvSpPr>
            <p:spPr>
              <a:xfrm>
                <a:off x="1905000" y="1752600"/>
                <a:ext cx="6602166" cy="342900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None/>
                  <a:defRPr lang="en-US" sz="1600" b="1" i="1" kern="1200" baseline="0" smtClean="0">
                    <a:solidFill>
                      <a:srgbClr val="7030A0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200" dirty="0" smtClean="0">
                  <a:latin typeface="Times New Roman"/>
                  <a:ea typeface="Calibri"/>
                  <a:cs typeface="Times New Roman"/>
                </a:endParaRPr>
              </a:p>
              <a:p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Berbeda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dengan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metode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substitusi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yang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mengganti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variabel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,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metode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eliminasi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yaitu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menghilangkan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salah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satu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variabel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untuk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dapat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menentukan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nilai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variabel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yang lain .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Dengan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demikian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,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koefiien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salah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satu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variabel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yang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akan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dihilangkan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haruslah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sama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atau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dibuat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sama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.</a:t>
                </a:r>
              </a:p>
              <a:p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r>
                  <a:rPr lang="en-US" sz="1200" dirty="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Contoh : </a:t>
                </a:r>
              </a:p>
              <a:p>
                <a:r>
                  <a:rPr lang="en-US" sz="1200" dirty="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	</a:t>
                </a:r>
                <a:r>
                  <a:rPr lang="en-US" sz="1200" dirty="0" err="1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Tentukan</a:t>
                </a:r>
                <a:r>
                  <a:rPr lang="en-US" sz="1200" dirty="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himpunan</a:t>
                </a:r>
                <a:r>
                  <a:rPr lang="en-US" sz="1200" dirty="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penyelesaian</a:t>
                </a:r>
                <a:r>
                  <a:rPr lang="en-US" sz="1200" dirty="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dari</a:t>
                </a:r>
                <a:r>
                  <a:rPr lang="en-US" sz="1200" dirty="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sistem</a:t>
                </a:r>
                <a:r>
                  <a:rPr lang="en-US" sz="1200" dirty="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persamaan</a:t>
                </a:r>
                <a:r>
                  <a:rPr lang="en-US" sz="1200" dirty="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berikut</a:t>
                </a:r>
                <a:r>
                  <a:rPr lang="en-US" sz="1200" dirty="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 : </a:t>
                </a:r>
              </a:p>
              <a:p>
                <a:r>
                  <a:rPr lang="en-US" sz="1200" dirty="0">
                    <a:solidFill>
                      <a:srgbClr val="002060"/>
                    </a:solidFill>
                    <a:ea typeface="Calibri"/>
                    <a:cs typeface="Times New Roman"/>
                  </a:rPr>
                  <a:t>	</a:t>
                </a:r>
                <a14:m>
                  <m:oMath xmlns:m="http://schemas.openxmlformats.org/officeDocument/2006/math">
                    <m:r>
                      <a:rPr lang="en-US" sz="1200" dirty="0">
                        <a:solidFill>
                          <a:srgbClr val="002060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1200" dirty="0">
                        <a:solidFill>
                          <a:srgbClr val="002060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1200" dirty="0">
                        <a:solidFill>
                          <a:srgbClr val="002060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1200" dirty="0">
                        <a:solidFill>
                          <a:srgbClr val="002060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1200" dirty="0">
                        <a:solidFill>
                          <a:srgbClr val="002060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1200" dirty="0">
                        <a:solidFill>
                          <a:srgbClr val="002060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1200" dirty="0">
                        <a:solidFill>
                          <a:srgbClr val="002060"/>
                        </a:solidFill>
                        <a:latin typeface="Cambria Math"/>
                        <a:ea typeface="Calibri"/>
                        <a:cs typeface="Times New Roman"/>
                      </a:rPr>
                      <m:t>𝟏𝟑</m:t>
                    </m:r>
                  </m:oMath>
                </a14:m>
                <a:r>
                  <a:rPr lang="en-US" sz="1200" dirty="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…. </a:t>
                </a:r>
                <a:r>
                  <a:rPr lang="en-US" sz="1200" dirty="0" err="1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Persamaan</a:t>
                </a:r>
                <a:r>
                  <a:rPr lang="en-US" sz="1200" dirty="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 (I)</a:t>
                </a:r>
              </a:p>
              <a:p>
                <a:r>
                  <a:rPr lang="en-US" sz="1200" dirty="0">
                    <a:solidFill>
                      <a:srgbClr val="002060"/>
                    </a:solidFill>
                    <a:ea typeface="Calibri"/>
                    <a:cs typeface="Times New Roman"/>
                  </a:rPr>
                  <a:t>	</a:t>
                </a:r>
                <a14:m>
                  <m:oMath xmlns:m="http://schemas.openxmlformats.org/officeDocument/2006/math">
                    <m:r>
                      <a:rPr lang="en-US" sz="1200" dirty="0">
                        <a:solidFill>
                          <a:srgbClr val="002060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1200" dirty="0">
                        <a:solidFill>
                          <a:srgbClr val="002060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1200" dirty="0">
                        <a:solidFill>
                          <a:srgbClr val="002060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1200" dirty="0">
                        <a:solidFill>
                          <a:srgbClr val="002060"/>
                        </a:solidFill>
                        <a:latin typeface="Cambria Math"/>
                        <a:ea typeface="Calibri"/>
                        <a:cs typeface="Times New Roman"/>
                      </a:rPr>
                      <m:t>=−</m:t>
                    </m:r>
                    <m:r>
                      <a:rPr lang="en-US" sz="1200" dirty="0">
                        <a:solidFill>
                          <a:srgbClr val="002060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1200" dirty="0">
                        <a:solidFill>
                          <a:srgbClr val="002060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… </a:t>
                </a:r>
                <a:r>
                  <a:rPr lang="en-US" sz="1200" dirty="0" err="1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persamaan</a:t>
                </a:r>
                <a:r>
                  <a:rPr lang="en-US" sz="1200" dirty="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 (II)</a:t>
                </a:r>
              </a:p>
            </p:txBody>
          </p:sp>
        </mc:Choice>
        <mc:Fallback xmlns="">
          <p:sp>
            <p:nvSpPr>
              <p:cNvPr id="1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752600"/>
                <a:ext cx="6602166" cy="3429000"/>
              </a:xfrm>
              <a:prstGeom prst="rect">
                <a:avLst/>
              </a:prstGeom>
              <a:blipFill rotWithShape="1">
                <a:blip r:embed="rId4"/>
                <a:stretch>
                  <a:fillRect l="-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5883275"/>
            <a:ext cx="5034845" cy="365125"/>
          </a:xfrm>
          <a:blipFill>
            <a:blip r:embed="rId5"/>
            <a:tile tx="0" ty="0" sx="100000" sy="100000" flip="none" algn="tl"/>
          </a:blipFill>
        </p:spPr>
        <p:txBody>
          <a:bodyPr/>
          <a:lstStyle>
            <a:lvl1pPr>
              <a:defRPr sz="2400">
                <a:solidFill>
                  <a:srgbClr val="7030A0"/>
                </a:solidFill>
              </a:defRPr>
            </a:lvl1pPr>
          </a:lstStyle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linear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endParaRPr lang="en-US" dirty="0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6400800" y="5572036"/>
            <a:ext cx="762000" cy="676364"/>
          </a:xfrm>
          <a:prstGeom prst="actionButtonBackPrevious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7249929" y="5572036"/>
            <a:ext cx="762000" cy="676364"/>
          </a:xfrm>
          <a:prstGeom prst="actionButtonForwardNex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Home 16">
            <a:hlinkClick r:id="" action="ppaction://hlinkshowjump?jump=firstslide" highlightClick="1"/>
          </p:cNvPr>
          <p:cNvSpPr/>
          <p:nvPr/>
        </p:nvSpPr>
        <p:spPr>
          <a:xfrm>
            <a:off x="7821366" y="698595"/>
            <a:ext cx="685800" cy="710431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28104" y="985984"/>
            <a:ext cx="620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28104" y="1016990"/>
            <a:ext cx="6202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C00000"/>
                </a:solidFill>
                <a:latin typeface="Algerian" pitchFamily="82" charset="0"/>
              </a:rPr>
              <a:t>SISTEM PERSAMAAN LINEAR DUA VARIABEL</a:t>
            </a:r>
          </a:p>
          <a:p>
            <a:pPr algn="ctr"/>
            <a:endParaRPr lang="en-US" sz="2000" dirty="0"/>
          </a:p>
        </p:txBody>
      </p:sp>
      <p:sp>
        <p:nvSpPr>
          <p:cNvPr id="20" name="Rounded Rectangle 19"/>
          <p:cNvSpPr/>
          <p:nvPr/>
        </p:nvSpPr>
        <p:spPr>
          <a:xfrm>
            <a:off x="228600" y="2029676"/>
            <a:ext cx="1676400" cy="713524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hlinkClick r:id="rId9" action="ppaction://hlinksldjump"/>
              </a:rPr>
              <a:t>MATERI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8600" y="4087076"/>
            <a:ext cx="1676400" cy="713524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hlinkClick r:id="rId10" action="ppaction://hlinksldjump"/>
              </a:rPr>
              <a:t>METODE PENYELESAIAN</a:t>
            </a:r>
            <a:r>
              <a:rPr lang="en-US" sz="1600" b="1" baseline="0" dirty="0" smtClean="0">
                <a:solidFill>
                  <a:schemeClr val="tx1"/>
                </a:solidFill>
                <a:hlinkClick r:id="rId10" action="ppaction://hlinksldjump"/>
              </a:rPr>
              <a:t>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57600" y="1981200"/>
            <a:ext cx="32004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Metode</a:t>
            </a:r>
            <a:r>
              <a:rPr lang="en-US" b="1" baseline="0" dirty="0" smtClean="0">
                <a:solidFill>
                  <a:srgbClr val="002060"/>
                </a:solidFill>
              </a:rPr>
              <a:t> </a:t>
            </a:r>
            <a:r>
              <a:rPr lang="en-US" b="1" baseline="0" dirty="0" err="1" smtClean="0">
                <a:solidFill>
                  <a:srgbClr val="002060"/>
                </a:solidFill>
              </a:rPr>
              <a:t>Eliminasi</a:t>
            </a:r>
            <a:r>
              <a:rPr lang="en-US" b="1" baseline="0" dirty="0" smtClean="0">
                <a:solidFill>
                  <a:srgbClr val="002060"/>
                </a:solidFill>
              </a:rPr>
              <a:t> 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008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19600" y="2286000"/>
            <a:ext cx="1447800" cy="1371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343400" y="2286000"/>
            <a:ext cx="16764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4343400" y="2286000"/>
            <a:ext cx="16764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562455"/>
            <a:ext cx="8382000" cy="591454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solidFill>
                <a:srgbClr val="C00000"/>
              </a:solidFill>
              <a:latin typeface="Algerian" pitchFamily="82" charset="0"/>
            </a:endParaRPr>
          </a:p>
        </p:txBody>
      </p:sp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ubtitle 2"/>
              <p:cNvSpPr txBox="1">
                <a:spLocks/>
              </p:cNvSpPr>
              <p:nvPr/>
            </p:nvSpPr>
            <p:spPr>
              <a:xfrm>
                <a:off x="1905000" y="1469886"/>
                <a:ext cx="6602166" cy="410215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None/>
                  <a:defRPr lang="en-US" sz="1800" b="1" i="1" kern="1200" baseline="0" smtClean="0">
                    <a:solidFill>
                      <a:srgbClr val="002060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 smtClean="0">
                    <a:latin typeface="Times New Roman"/>
                    <a:ea typeface="Calibri"/>
                    <a:cs typeface="Times New Roman"/>
                  </a:rPr>
                  <a:t>Cara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Eliminasi</a:t>
                </a:r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Jawab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:</a:t>
                </a:r>
              </a:p>
              <a:p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Menghilangkan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salah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satu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variabel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,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misalkan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variabel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r>
                  <a:rPr lang="en-US" sz="1200" dirty="0">
                    <a:ea typeface="Calibri"/>
                    <a:cs typeface="Times New Roman"/>
                  </a:rPr>
                  <a:t>	</a:t>
                </a:r>
                <a14:m>
                  <m:oMath xmlns:m="http://schemas.openxmlformats.org/officeDocument/2006/math"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+3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=13</m:t>
                    </m:r>
                  </m:oMath>
                </a14:m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   x1       → </a:t>
                </a:r>
                <a14:m>
                  <m:oMath xmlns:m="http://schemas.openxmlformats.org/officeDocument/2006/math"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+3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=13</m:t>
                    </m:r>
                  </m:oMath>
                </a14:m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r>
                  <a:rPr lang="en-US" sz="1200" dirty="0">
                    <a:ea typeface="Calibri"/>
                    <a:cs typeface="Times New Roman"/>
                  </a:rPr>
                  <a:t>	</a:t>
                </a:r>
                <a14:m>
                  <m:oMath xmlns:m="http://schemas.openxmlformats.org/officeDocument/2006/math"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=−1        </m:t>
                    </m:r>
                  </m:oMath>
                </a14:m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x2      → </a:t>
                </a:r>
                <a14:m>
                  <m:oMath xmlns:m="http://schemas.openxmlformats.org/officeDocument/2006/math"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−2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=−2</m:t>
                    </m:r>
                  </m:oMath>
                </a14:m>
                <a:endParaRPr lang="en-US" sz="1200" dirty="0">
                  <a:latin typeface="Cambria Math"/>
                  <a:ea typeface="Calibri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5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𝑦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=15</m:t>
                      </m:r>
                    </m:oMath>
                  </m:oMathPara>
                </a14:m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𝑦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=3</m:t>
                      </m:r>
                    </m:oMath>
                  </m:oMathPara>
                </a14:m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Menghilangkan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salah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satu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variabel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,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misalkan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variabel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</m:oMath>
                </a14:m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r>
                  <a:rPr lang="en-US" sz="1200" dirty="0">
                    <a:ea typeface="Calibri"/>
                    <a:cs typeface="Times New Roman"/>
                  </a:rPr>
                  <a:t>	</a:t>
                </a:r>
                <a14:m>
                  <m:oMath xmlns:m="http://schemas.openxmlformats.org/officeDocument/2006/math"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+3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=13</m:t>
                    </m:r>
                  </m:oMath>
                </a14:m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   x1       → </a:t>
                </a:r>
                <a14:m>
                  <m:oMath xmlns:m="http://schemas.openxmlformats.org/officeDocument/2006/math"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+3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=13</m:t>
                    </m:r>
                  </m:oMath>
                </a14:m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r>
                  <a:rPr lang="en-US" sz="1200" dirty="0">
                    <a:ea typeface="Calibri"/>
                    <a:cs typeface="Times New Roman"/>
                  </a:rPr>
                  <a:t>	</a:t>
                </a:r>
                <a14:m>
                  <m:oMath xmlns:m="http://schemas.openxmlformats.org/officeDocument/2006/math"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=−1        </m:t>
                    </m:r>
                  </m:oMath>
                </a14:m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x3      → </a:t>
                </a:r>
                <a14:m>
                  <m:oMath xmlns:m="http://schemas.openxmlformats.org/officeDocument/2006/math"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3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=−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</m:oMath>
                </a14:m>
                <a:r>
                  <a:rPr lang="en-US" sz="1200" dirty="0">
                    <a:latin typeface="Cambria Math"/>
                    <a:ea typeface="Calibri"/>
                    <a:cs typeface="Times New Roman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</m:oMath>
                </a14:m>
                <a:endParaRPr lang="en-US" sz="1200" dirty="0">
                  <a:latin typeface="Cambria Math"/>
                  <a:ea typeface="Calibri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5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𝒙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=1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𝟎</m:t>
                      </m:r>
                    </m:oMath>
                  </m:oMathPara>
                </a14:m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𝟐</m:t>
                      </m:r>
                    </m:oMath>
                  </m:oMathPara>
                </a14:m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	</a:t>
                </a:r>
              </a:p>
              <a:p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469886"/>
                <a:ext cx="6602166" cy="4102150"/>
              </a:xfrm>
              <a:prstGeom prst="rect">
                <a:avLst/>
              </a:prstGeom>
              <a:blipFill rotWithShape="1">
                <a:blip r:embed="rId4"/>
                <a:stretch>
                  <a:fillRect l="-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5883275"/>
            <a:ext cx="5034845" cy="365125"/>
          </a:xfrm>
          <a:blipFill>
            <a:blip r:embed="rId5"/>
            <a:tile tx="0" ty="0" sx="100000" sy="100000" flip="none" algn="tl"/>
          </a:blipFill>
        </p:spPr>
        <p:txBody>
          <a:bodyPr/>
          <a:lstStyle>
            <a:lvl1pPr>
              <a:defRPr sz="2400">
                <a:solidFill>
                  <a:srgbClr val="7030A0"/>
                </a:solidFill>
              </a:defRPr>
            </a:lvl1pPr>
          </a:lstStyle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linear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endParaRPr lang="en-US" dirty="0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1905000" y="5148876"/>
            <a:ext cx="762000" cy="676364"/>
          </a:xfrm>
          <a:prstGeom prst="actionButtonBackPrevious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2833816" y="5148876"/>
            <a:ext cx="762000" cy="676364"/>
          </a:xfrm>
          <a:prstGeom prst="actionButtonForwardNex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Home 16">
            <a:hlinkClick r:id="" action="ppaction://hlinkshowjump?jump=firstslide" highlightClick="1"/>
          </p:cNvPr>
          <p:cNvSpPr/>
          <p:nvPr/>
        </p:nvSpPr>
        <p:spPr>
          <a:xfrm>
            <a:off x="7821366" y="698595"/>
            <a:ext cx="685800" cy="710431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28104" y="985984"/>
            <a:ext cx="620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28104" y="762000"/>
            <a:ext cx="6202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2"/>
                </a:solidFill>
                <a:latin typeface="Algerian" pitchFamily="82" charset="0"/>
              </a:rPr>
              <a:t>SISTEM PERSAMAAN LINEAR DUA VARIABEL</a:t>
            </a:r>
          </a:p>
          <a:p>
            <a:pPr algn="ctr"/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600" y="2791676"/>
            <a:ext cx="1676400" cy="713524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hlinkClick r:id="rId9" action="ppaction://hlinksldjump"/>
              </a:rPr>
              <a:t>MATERI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3" name="Smiley Face 22"/>
          <p:cNvSpPr/>
          <p:nvPr/>
        </p:nvSpPr>
        <p:spPr>
          <a:xfrm>
            <a:off x="5410200" y="3505199"/>
            <a:ext cx="3200400" cy="2514601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dirty="0" smtClean="0">
              <a:solidFill>
                <a:srgbClr val="0070C0"/>
              </a:solidFill>
            </a:endParaRPr>
          </a:p>
          <a:p>
            <a:pPr algn="l"/>
            <a:endParaRPr lang="en-US" dirty="0" smtClean="0">
              <a:solidFill>
                <a:srgbClr val="0070C0"/>
              </a:solidFill>
            </a:endParaRPr>
          </a:p>
          <a:p>
            <a:pPr algn="l"/>
            <a:endParaRPr lang="en-US" dirty="0" smtClean="0">
              <a:solidFill>
                <a:srgbClr val="0070C0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     </a:t>
            </a:r>
            <a:r>
              <a:rPr lang="en-US" b="1" dirty="0" err="1" smtClean="0">
                <a:solidFill>
                  <a:srgbClr val="002060"/>
                </a:solidFill>
              </a:rPr>
              <a:t>Jadi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</a:rPr>
              <a:t>himpunan</a:t>
            </a:r>
            <a:r>
              <a:rPr lang="en-US" b="1" dirty="0" smtClean="0">
                <a:solidFill>
                  <a:srgbClr val="002060"/>
                </a:solidFill>
              </a:rPr>
              <a:t>    </a:t>
            </a:r>
          </a:p>
          <a:p>
            <a:pPr algn="l"/>
            <a:r>
              <a:rPr lang="en-US" b="1" dirty="0" smtClean="0">
                <a:solidFill>
                  <a:srgbClr val="002060"/>
                </a:solidFill>
              </a:rPr>
              <a:t>     </a:t>
            </a:r>
            <a:r>
              <a:rPr lang="en-US" b="1" dirty="0" err="1" smtClean="0">
                <a:solidFill>
                  <a:srgbClr val="002060"/>
                </a:solidFill>
              </a:rPr>
              <a:t>penyelesaian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dari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</a:p>
          <a:p>
            <a:pPr algn="l"/>
            <a:r>
              <a:rPr lang="en-US" b="1" dirty="0" smtClean="0">
                <a:solidFill>
                  <a:srgbClr val="002060"/>
                </a:solidFill>
              </a:rPr>
              <a:t>     </a:t>
            </a:r>
            <a:r>
              <a:rPr lang="en-US" b="1" dirty="0" err="1" smtClean="0">
                <a:solidFill>
                  <a:srgbClr val="002060"/>
                </a:solidFill>
              </a:rPr>
              <a:t>sistem</a:t>
            </a:r>
            <a:r>
              <a:rPr lang="en-US" b="1" baseline="0" dirty="0" smtClean="0">
                <a:solidFill>
                  <a:srgbClr val="002060"/>
                </a:solidFill>
              </a:rPr>
              <a:t> </a:t>
            </a:r>
            <a:r>
              <a:rPr lang="en-US" b="1" baseline="0" dirty="0" err="1" smtClean="0">
                <a:solidFill>
                  <a:srgbClr val="002060"/>
                </a:solidFill>
              </a:rPr>
              <a:t>persamaan</a:t>
            </a:r>
            <a:r>
              <a:rPr lang="en-US" b="1" baseline="0" dirty="0" smtClean="0">
                <a:solidFill>
                  <a:srgbClr val="002060"/>
                </a:solidFill>
              </a:rPr>
              <a:t> </a:t>
            </a:r>
          </a:p>
          <a:p>
            <a:pPr algn="l"/>
            <a:r>
              <a:rPr lang="en-US" b="1" baseline="0" dirty="0" smtClean="0">
                <a:solidFill>
                  <a:srgbClr val="002060"/>
                </a:solidFill>
              </a:rPr>
              <a:t>     </a:t>
            </a:r>
            <a:r>
              <a:rPr lang="en-US" b="1" baseline="0" dirty="0" err="1" smtClean="0">
                <a:solidFill>
                  <a:srgbClr val="002060"/>
                </a:solidFill>
              </a:rPr>
              <a:t>tersebut</a:t>
            </a:r>
            <a:r>
              <a:rPr lang="en-US" b="1" baseline="0" dirty="0" smtClean="0">
                <a:solidFill>
                  <a:srgbClr val="002060"/>
                </a:solidFill>
              </a:rPr>
              <a:t> </a:t>
            </a:r>
            <a:r>
              <a:rPr lang="en-US" b="1" baseline="0" dirty="0" err="1" smtClean="0">
                <a:solidFill>
                  <a:srgbClr val="002060"/>
                </a:solidFill>
              </a:rPr>
              <a:t>adalah</a:t>
            </a:r>
            <a:r>
              <a:rPr lang="en-US" b="1" baseline="0" dirty="0" smtClean="0">
                <a:solidFill>
                  <a:srgbClr val="002060"/>
                </a:solidFill>
              </a:rPr>
              <a:t>    </a:t>
            </a:r>
          </a:p>
          <a:p>
            <a:pPr algn="l"/>
            <a:r>
              <a:rPr lang="en-US" b="1" baseline="0" dirty="0" smtClean="0">
                <a:solidFill>
                  <a:srgbClr val="002060"/>
                </a:solidFill>
              </a:rPr>
              <a:t>          HP={(2,3)}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886200" y="2438400"/>
            <a:ext cx="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95800" y="2819400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638800" y="2819400"/>
            <a:ext cx="1355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886200" y="3480962"/>
            <a:ext cx="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95800" y="3810000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28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19600" y="2286000"/>
            <a:ext cx="1447800" cy="1371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343400" y="2286000"/>
            <a:ext cx="16764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4343400" y="2286000"/>
            <a:ext cx="16764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562455"/>
            <a:ext cx="8382000" cy="591454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C00000"/>
              </a:solidFill>
              <a:latin typeface="Algerian" pitchFamily="82" charset="0"/>
            </a:endParaRPr>
          </a:p>
        </p:txBody>
      </p:sp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1905000" y="1752600"/>
            <a:ext cx="6602166" cy="3429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lang="en-US" sz="1400" b="1" i="1" kern="1200" baseline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smtClean="0">
              <a:latin typeface="Times New Roman"/>
              <a:ea typeface="Calibri"/>
              <a:cs typeface="Times New Roman"/>
            </a:endParaRPr>
          </a:p>
          <a:p>
            <a:endParaRPr lang="en-US" sz="12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5883275"/>
            <a:ext cx="5034845" cy="365125"/>
          </a:xfrm>
          <a:blipFill>
            <a:blip r:embed="rId4"/>
            <a:tile tx="0" ty="0" sx="100000" sy="100000" flip="none" algn="tl"/>
          </a:blipFill>
        </p:spPr>
        <p:txBody>
          <a:bodyPr/>
          <a:lstStyle>
            <a:lvl1pPr>
              <a:defRPr sz="2400">
                <a:solidFill>
                  <a:srgbClr val="7030A0"/>
                </a:solidFill>
              </a:defRPr>
            </a:lvl1pPr>
          </a:lstStyle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linear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endParaRPr lang="en-US" dirty="0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6400800" y="5572036"/>
            <a:ext cx="762000" cy="676364"/>
          </a:xfrm>
          <a:prstGeom prst="actionButtonBackPrevious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7249929" y="5572036"/>
            <a:ext cx="762000" cy="676364"/>
          </a:xfrm>
          <a:prstGeom prst="actionButtonForwardNex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Home 16">
            <a:hlinkClick r:id="" action="ppaction://hlinkshowjump?jump=firstslide" highlightClick="1"/>
          </p:cNvPr>
          <p:cNvSpPr/>
          <p:nvPr/>
        </p:nvSpPr>
        <p:spPr>
          <a:xfrm>
            <a:off x="8153400" y="207240"/>
            <a:ext cx="685800" cy="710431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28104" y="985984"/>
            <a:ext cx="620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28104" y="1016990"/>
            <a:ext cx="6202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C00000"/>
                </a:solidFill>
                <a:latin typeface="Algerian" pitchFamily="82" charset="0"/>
              </a:rPr>
              <a:t>SISTEM PERSAMAAN LINEAR DUA VARIABEL</a:t>
            </a:r>
          </a:p>
          <a:p>
            <a:pPr algn="ctr"/>
            <a:endParaRPr lang="en-US" sz="2000" dirty="0"/>
          </a:p>
        </p:txBody>
      </p:sp>
      <p:sp>
        <p:nvSpPr>
          <p:cNvPr id="20" name="Rounded Rectangle 19"/>
          <p:cNvSpPr/>
          <p:nvPr/>
        </p:nvSpPr>
        <p:spPr>
          <a:xfrm>
            <a:off x="228600" y="1724876"/>
            <a:ext cx="1676400" cy="713524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hlinkClick r:id="rId8" action="ppaction://hlinksldjump"/>
              </a:rPr>
              <a:t>MATERI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8600" y="3124200"/>
            <a:ext cx="1676400" cy="713524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hlinkClick r:id="rId9" action="ppaction://hlinksldjump"/>
              </a:rPr>
              <a:t>METODE PENYELESAIAN</a:t>
            </a:r>
            <a:r>
              <a:rPr lang="en-US" sz="1600" b="1" baseline="0" dirty="0" smtClean="0">
                <a:solidFill>
                  <a:schemeClr val="tx1"/>
                </a:solidFill>
                <a:hlinkClick r:id="rId9" action="ppaction://hlinksldjump"/>
              </a:rPr>
              <a:t>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8600" y="4495800"/>
            <a:ext cx="1676400" cy="713524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hlinkClick r:id="rId10" action="ppaction://hlinksldjump"/>
              </a:rPr>
              <a:t>APLIKASI SPLDV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819400" y="1828800"/>
            <a:ext cx="4572000" cy="1295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METODE</a:t>
            </a:r>
            <a:r>
              <a:rPr lang="en-US" b="1" baseline="0" dirty="0" smtClean="0">
                <a:solidFill>
                  <a:srgbClr val="7030A0"/>
                </a:solidFill>
              </a:rPr>
              <a:t> PENYELESAIAN SISTEM PERSAMAAN LINEAR DUA VARIABEL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362200" y="3378382"/>
            <a:ext cx="1676400" cy="82367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Substitusi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581400" y="3649859"/>
            <a:ext cx="2057400" cy="110439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hlinkClick r:id="rId11" action="ppaction://hlinksldjump"/>
              </a:rPr>
              <a:t>Eliminasi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334000" y="3837724"/>
            <a:ext cx="2685154" cy="134387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Gabungan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 (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antara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substitusi</a:t>
            </a:r>
            <a:r>
              <a:rPr lang="en-US" b="1" baseline="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 </a:t>
            </a:r>
            <a:r>
              <a:rPr lang="en-US" b="1" baseline="0" dirty="0" err="1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dan</a:t>
            </a:r>
            <a:r>
              <a:rPr lang="en-US" b="1" baseline="0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 </a:t>
            </a:r>
            <a:r>
              <a:rPr lang="en-US" b="1" baseline="0" dirty="0" err="1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eliminasi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hlinkClick r:id="rId8" action="ppaction://hlinksldjump"/>
              </a:rPr>
              <a:t>)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35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19600" y="2286000"/>
            <a:ext cx="1447800" cy="1371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343400" y="2286000"/>
            <a:ext cx="16764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4343400" y="2286000"/>
            <a:ext cx="16764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562455"/>
            <a:ext cx="8382000" cy="591454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solidFill>
                <a:srgbClr val="C00000"/>
              </a:solidFill>
              <a:latin typeface="Algerian" pitchFamily="82" charset="0"/>
            </a:endParaRPr>
          </a:p>
        </p:txBody>
      </p:sp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ubtitle 2"/>
              <p:cNvSpPr txBox="1">
                <a:spLocks/>
              </p:cNvSpPr>
              <p:nvPr/>
            </p:nvSpPr>
            <p:spPr>
              <a:xfrm>
                <a:off x="1905000" y="1524000"/>
                <a:ext cx="6602166" cy="388620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None/>
                  <a:defRPr lang="en-US" sz="1600" b="1" i="1" kern="1200" baseline="0" smtClean="0">
                    <a:solidFill>
                      <a:srgbClr val="7030A0"/>
                    </a:solidFill>
                    <a:effectLst/>
                    <a:latin typeface="Stencil" pitchFamily="82" charset="0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200" dirty="0" smtClean="0">
                  <a:latin typeface="Times New Roman"/>
                  <a:ea typeface="Calibri"/>
                  <a:cs typeface="Times New Roman"/>
                </a:endParaRPr>
              </a:p>
              <a:p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Yang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dimaksud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dengan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metode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gabungan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adalah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metode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yang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bergabung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antara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metode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eliminasi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dan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metode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substitusi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.</a:t>
                </a:r>
              </a:p>
              <a:p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r>
                  <a:rPr lang="en-US" sz="1200" dirty="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Contoh : </a:t>
                </a:r>
              </a:p>
              <a:p>
                <a:r>
                  <a:rPr lang="en-US" sz="1200" dirty="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	</a:t>
                </a:r>
                <a:r>
                  <a:rPr lang="en-US" sz="1200" dirty="0" err="1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Dengan</a:t>
                </a:r>
                <a:r>
                  <a:rPr lang="en-US" sz="1200" dirty="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menggunakan</a:t>
                </a:r>
                <a:r>
                  <a:rPr lang="en-US" sz="1200" dirty="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metode</a:t>
                </a:r>
                <a:r>
                  <a:rPr lang="en-US" sz="1200" dirty="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gabungan</a:t>
                </a:r>
                <a:r>
                  <a:rPr lang="en-US" sz="1200" dirty="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, </a:t>
                </a:r>
                <a:r>
                  <a:rPr lang="en-US" sz="1200" dirty="0" err="1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tentukan</a:t>
                </a:r>
                <a:r>
                  <a:rPr lang="en-US" sz="1200" dirty="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 HP </a:t>
                </a:r>
                <a:r>
                  <a:rPr lang="en-US" sz="1200" dirty="0" err="1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dari</a:t>
                </a:r>
                <a:r>
                  <a:rPr lang="en-US" sz="1200" dirty="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persamaan</a:t>
                </a:r>
                <a:r>
                  <a:rPr lang="en-US" sz="1200" dirty="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berikut</a:t>
                </a:r>
                <a:r>
                  <a:rPr lang="en-US" sz="1200" dirty="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 :</a:t>
                </a:r>
              </a:p>
              <a:p>
                <a:r>
                  <a:rPr lang="en-US" sz="1200" dirty="0">
                    <a:solidFill>
                      <a:srgbClr val="002060"/>
                    </a:solidFill>
                    <a:ea typeface="Calibri"/>
                    <a:cs typeface="Times New Roman"/>
                  </a:rPr>
                  <a:t>	</a:t>
                </a:r>
                <a14:m>
                  <m:oMath xmlns:m="http://schemas.openxmlformats.org/officeDocument/2006/math">
                    <m:r>
                      <a:rPr lang="en-US" sz="1200" dirty="0">
                        <a:solidFill>
                          <a:srgbClr val="002060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1200" dirty="0">
                        <a:solidFill>
                          <a:srgbClr val="002060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1200" dirty="0">
                        <a:solidFill>
                          <a:srgbClr val="002060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1200" dirty="0">
                        <a:solidFill>
                          <a:srgbClr val="002060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1200" dirty="0">
                        <a:solidFill>
                          <a:srgbClr val="002060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1200" dirty="0">
                        <a:solidFill>
                          <a:srgbClr val="002060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1200" dirty="0">
                        <a:solidFill>
                          <a:srgbClr val="002060"/>
                        </a:solidFill>
                        <a:latin typeface="Cambria Math"/>
                        <a:ea typeface="Calibri"/>
                        <a:cs typeface="Times New Roman"/>
                      </a:rPr>
                      <m:t>𝟏𝟑</m:t>
                    </m:r>
                  </m:oMath>
                </a14:m>
                <a:r>
                  <a:rPr lang="en-US" sz="1200" dirty="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…. </a:t>
                </a:r>
                <a:r>
                  <a:rPr lang="en-US" sz="1200" dirty="0" err="1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Persamaan</a:t>
                </a:r>
                <a:r>
                  <a:rPr lang="en-US" sz="1200" dirty="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 (I)</a:t>
                </a:r>
              </a:p>
              <a:p>
                <a:r>
                  <a:rPr lang="en-US" sz="1200" dirty="0">
                    <a:solidFill>
                      <a:srgbClr val="002060"/>
                    </a:solidFill>
                    <a:ea typeface="Calibri"/>
                    <a:cs typeface="Times New Roman"/>
                  </a:rPr>
                  <a:t>	</a:t>
                </a:r>
                <a14:m>
                  <m:oMath xmlns:m="http://schemas.openxmlformats.org/officeDocument/2006/math">
                    <m:r>
                      <a:rPr lang="en-US" sz="1200" dirty="0">
                        <a:solidFill>
                          <a:srgbClr val="002060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1200" dirty="0">
                        <a:solidFill>
                          <a:srgbClr val="002060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1200" dirty="0">
                        <a:solidFill>
                          <a:srgbClr val="002060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1200" dirty="0">
                        <a:solidFill>
                          <a:srgbClr val="002060"/>
                        </a:solidFill>
                        <a:latin typeface="Cambria Math"/>
                        <a:ea typeface="Calibri"/>
                        <a:cs typeface="Times New Roman"/>
                      </a:rPr>
                      <m:t>=−</m:t>
                    </m:r>
                    <m:r>
                      <a:rPr lang="en-US" sz="1200" dirty="0">
                        <a:solidFill>
                          <a:srgbClr val="002060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1200" dirty="0">
                        <a:solidFill>
                          <a:srgbClr val="002060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… </a:t>
                </a:r>
                <a:r>
                  <a:rPr lang="en-US" sz="1200" dirty="0" err="1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Persamaan</a:t>
                </a:r>
                <a:r>
                  <a:rPr lang="en-US" sz="1200" dirty="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 (II)</a:t>
                </a:r>
              </a:p>
            </p:txBody>
          </p:sp>
        </mc:Choice>
        <mc:Fallback xmlns="">
          <p:sp>
            <p:nvSpPr>
              <p:cNvPr id="1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524000"/>
                <a:ext cx="6602166" cy="3886200"/>
              </a:xfrm>
              <a:prstGeom prst="rect">
                <a:avLst/>
              </a:prstGeom>
              <a:blipFill rotWithShape="1">
                <a:blip r:embed="rId4"/>
                <a:stretch>
                  <a:fillRect l="-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5883275"/>
            <a:ext cx="5034845" cy="365125"/>
          </a:xfrm>
          <a:blipFill>
            <a:blip r:embed="rId5"/>
            <a:tile tx="0" ty="0" sx="100000" sy="100000" flip="none" algn="tl"/>
          </a:blipFill>
        </p:spPr>
        <p:txBody>
          <a:bodyPr/>
          <a:lstStyle>
            <a:lvl1pPr>
              <a:defRPr sz="2400">
                <a:solidFill>
                  <a:srgbClr val="7030A0"/>
                </a:solidFill>
              </a:defRPr>
            </a:lvl1pPr>
          </a:lstStyle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linear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endParaRPr lang="en-US" dirty="0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6400800" y="5572036"/>
            <a:ext cx="762000" cy="676364"/>
          </a:xfrm>
          <a:prstGeom prst="actionButtonBackPrevious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7249929" y="5572036"/>
            <a:ext cx="762000" cy="676364"/>
          </a:xfrm>
          <a:prstGeom prst="actionButtonForwardNex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Home 16">
            <a:hlinkClick r:id="" action="ppaction://hlinkshowjump?jump=firstslide" highlightClick="1"/>
          </p:cNvPr>
          <p:cNvSpPr/>
          <p:nvPr/>
        </p:nvSpPr>
        <p:spPr>
          <a:xfrm>
            <a:off x="7821366" y="698595"/>
            <a:ext cx="685800" cy="710431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28104" y="985984"/>
            <a:ext cx="620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28104" y="816114"/>
            <a:ext cx="6202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C00000"/>
                </a:solidFill>
                <a:latin typeface="Algerian" pitchFamily="82" charset="0"/>
              </a:rPr>
              <a:t>SISTEM PERSAMAAN LINEAR DUA VARIABEL</a:t>
            </a:r>
          </a:p>
          <a:p>
            <a:pPr algn="ctr"/>
            <a:endParaRPr lang="en-US" sz="2000" dirty="0"/>
          </a:p>
        </p:txBody>
      </p:sp>
      <p:sp>
        <p:nvSpPr>
          <p:cNvPr id="20" name="Rounded Rectangle 19"/>
          <p:cNvSpPr/>
          <p:nvPr/>
        </p:nvSpPr>
        <p:spPr>
          <a:xfrm>
            <a:off x="228600" y="1724876"/>
            <a:ext cx="1676400" cy="713524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hlinkClick r:id="rId9" action="ppaction://hlinksldjump"/>
              </a:rPr>
              <a:t>MATERI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8600" y="3124200"/>
            <a:ext cx="1676400" cy="713524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hlinkClick r:id="rId10" action="ppaction://hlinksldjump"/>
              </a:rPr>
              <a:t>METODE PENYELESAIAN</a:t>
            </a:r>
            <a:r>
              <a:rPr lang="en-US" sz="1600" b="1" baseline="0" dirty="0" smtClean="0">
                <a:solidFill>
                  <a:schemeClr val="tx1"/>
                </a:solidFill>
                <a:hlinkClick r:id="rId10" action="ppaction://hlinksldjump"/>
              </a:rPr>
              <a:t>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8600" y="4495800"/>
            <a:ext cx="1676400" cy="713524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hlinkClick r:id="rId11" action="ppaction://hlinksldjump"/>
              </a:rPr>
              <a:t>APLIKASI SPLDV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81400" y="1676400"/>
            <a:ext cx="32004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Metode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Gabungan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5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19600" y="2286000"/>
            <a:ext cx="1447800" cy="1371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343400" y="2286000"/>
            <a:ext cx="16764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4343400" y="2286000"/>
            <a:ext cx="16764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562455"/>
            <a:ext cx="8382000" cy="591454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solidFill>
                <a:srgbClr val="C00000"/>
              </a:solidFill>
              <a:latin typeface="Algerian" pitchFamily="82" charset="0"/>
            </a:endParaRPr>
          </a:p>
        </p:txBody>
      </p:sp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ubtitle 2"/>
              <p:cNvSpPr txBox="1">
                <a:spLocks/>
              </p:cNvSpPr>
              <p:nvPr/>
            </p:nvSpPr>
            <p:spPr>
              <a:xfrm>
                <a:off x="1905000" y="1469886"/>
                <a:ext cx="6602166" cy="410215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None/>
                  <a:defRPr lang="en-US" sz="1800" b="1" i="1" kern="1200" baseline="0" smtClean="0">
                    <a:solidFill>
                      <a:srgbClr val="002060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 smtClean="0">
                    <a:latin typeface="Times New Roman"/>
                    <a:ea typeface="Calibri"/>
                    <a:cs typeface="Times New Roman"/>
                  </a:rPr>
                  <a:t>Cara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Gabungan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</a:p>
              <a:p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Jawab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:</a:t>
                </a:r>
              </a:p>
              <a:p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Dengan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eliminasi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(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menghilangkan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salah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satu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variabel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,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misalkan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variabel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x )</a:t>
                </a:r>
              </a:p>
              <a:p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>
                    <a:ea typeface="Calibri"/>
                    <a:cs typeface="Times New Roman"/>
                  </a:rPr>
                  <a:t>	</a:t>
                </a:r>
                <a14:m>
                  <m:oMath xmlns:m="http://schemas.openxmlformats.org/officeDocument/2006/math"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+3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=13</m:t>
                    </m:r>
                  </m:oMath>
                </a14:m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   x1       → </a:t>
                </a:r>
                <a14:m>
                  <m:oMath xmlns:m="http://schemas.openxmlformats.org/officeDocument/2006/math"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+3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=13</m:t>
                    </m:r>
                  </m:oMath>
                </a14:m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r>
                  <a:rPr lang="en-US" sz="1200" dirty="0">
                    <a:ea typeface="Calibri"/>
                    <a:cs typeface="Times New Roman"/>
                  </a:rPr>
                  <a:t>	</a:t>
                </a:r>
                <a14:m>
                  <m:oMath xmlns:m="http://schemas.openxmlformats.org/officeDocument/2006/math"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=−1        </m:t>
                    </m:r>
                  </m:oMath>
                </a14:m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x2      → </a:t>
                </a:r>
                <a14:m>
                  <m:oMath xmlns:m="http://schemas.openxmlformats.org/officeDocument/2006/math"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2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−2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=−2</m:t>
                    </m:r>
                  </m:oMath>
                </a14:m>
                <a:endParaRPr lang="en-US" sz="1200" dirty="0">
                  <a:latin typeface="Cambria Math"/>
                  <a:ea typeface="Calibri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5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𝑦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=15</m:t>
                      </m:r>
                    </m:oMath>
                  </m:oMathPara>
                </a14:m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𝑦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=3</m:t>
                      </m:r>
                    </m:oMath>
                  </m:oMathPara>
                </a14:m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Mensubstitusikan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nilai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y=3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ke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salah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satu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persamaan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.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Misalkan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,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kepersamaan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(II)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𝑦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=−1</m:t>
                      </m:r>
                    </m:oMath>
                  </m:oMathPara>
                </a14:m>
                <a:endParaRPr lang="en-US" sz="1200" dirty="0">
                  <a:ea typeface="Calibri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−3=−1</m:t>
                      </m:r>
                    </m:oMath>
                  </m:oMathPara>
                </a14:m>
                <a:endParaRPr lang="en-US" sz="1200" dirty="0">
                  <a:ea typeface="Calibri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=−1+3</m:t>
                      </m:r>
                    </m:oMath>
                  </m:oMathPara>
                </a14:m>
                <a:endParaRPr lang="en-US" sz="1200" dirty="0">
                  <a:ea typeface="Calibri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=2	</m:t>
                      </m:r>
                    </m:oMath>
                  </m:oMathPara>
                </a14:m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	</a:t>
                </a:r>
              </a:p>
              <a:p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469886"/>
                <a:ext cx="6602166" cy="4102150"/>
              </a:xfrm>
              <a:prstGeom prst="rect">
                <a:avLst/>
              </a:prstGeom>
              <a:blipFill rotWithShape="1">
                <a:blip r:embed="rId4"/>
                <a:stretch>
                  <a:fillRect l="-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5883275"/>
            <a:ext cx="5034845" cy="365125"/>
          </a:xfrm>
          <a:blipFill>
            <a:blip r:embed="rId5"/>
            <a:tile tx="0" ty="0" sx="100000" sy="100000" flip="none" algn="tl"/>
          </a:blipFill>
        </p:spPr>
        <p:txBody>
          <a:bodyPr/>
          <a:lstStyle>
            <a:lvl1pPr>
              <a:defRPr sz="2400">
                <a:solidFill>
                  <a:srgbClr val="7030A0"/>
                </a:solidFill>
              </a:defRPr>
            </a:lvl1pPr>
          </a:lstStyle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linear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endParaRPr lang="en-US" dirty="0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1905000" y="5148876"/>
            <a:ext cx="762000" cy="676364"/>
          </a:xfrm>
          <a:prstGeom prst="actionButtonBackPrevious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2833816" y="5148876"/>
            <a:ext cx="762000" cy="676364"/>
          </a:xfrm>
          <a:prstGeom prst="actionButtonForwardNex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Home 16">
            <a:hlinkClick r:id="" action="ppaction://hlinkshowjump?jump=firstslide" highlightClick="1"/>
          </p:cNvPr>
          <p:cNvSpPr/>
          <p:nvPr/>
        </p:nvSpPr>
        <p:spPr>
          <a:xfrm>
            <a:off x="7821366" y="698595"/>
            <a:ext cx="685800" cy="710431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28104" y="985984"/>
            <a:ext cx="620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28104" y="762000"/>
            <a:ext cx="6202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2"/>
                </a:solidFill>
                <a:latin typeface="Algerian" pitchFamily="82" charset="0"/>
              </a:rPr>
              <a:t>SISTEM PERSAMAAN LINEAR DUA VARIABEL</a:t>
            </a:r>
          </a:p>
          <a:p>
            <a:pPr algn="ctr"/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600" y="1724876"/>
            <a:ext cx="1676400" cy="713524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hlinkClick r:id="rId9" action="ppaction://hlinksldjump"/>
              </a:rPr>
              <a:t>MATERI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8600" y="4495800"/>
            <a:ext cx="1676400" cy="713524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hlinkClick r:id="rId10" action="ppaction://hlinksldjump"/>
              </a:rPr>
              <a:t>APLIKASI SPLDV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Smiley Face 22"/>
          <p:cNvSpPr/>
          <p:nvPr/>
        </p:nvSpPr>
        <p:spPr>
          <a:xfrm>
            <a:off x="5410200" y="3505199"/>
            <a:ext cx="3200400" cy="2514601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b="1" dirty="0" smtClean="0">
              <a:solidFill>
                <a:srgbClr val="002060"/>
              </a:solidFill>
            </a:endParaRPr>
          </a:p>
          <a:p>
            <a:pPr algn="l"/>
            <a:endParaRPr lang="en-US" b="1" dirty="0" smtClean="0">
              <a:solidFill>
                <a:srgbClr val="002060"/>
              </a:solidFill>
            </a:endParaRPr>
          </a:p>
          <a:p>
            <a:pPr algn="l"/>
            <a:endParaRPr lang="en-US" b="1" dirty="0" smtClean="0">
              <a:solidFill>
                <a:srgbClr val="002060"/>
              </a:solidFill>
            </a:endParaRPr>
          </a:p>
          <a:p>
            <a:pPr algn="l"/>
            <a:r>
              <a:rPr lang="en-US" b="1" dirty="0" smtClean="0">
                <a:solidFill>
                  <a:srgbClr val="002060"/>
                </a:solidFill>
              </a:rPr>
              <a:t>     </a:t>
            </a:r>
            <a:r>
              <a:rPr lang="en-US" b="1" dirty="0" err="1" smtClean="0">
                <a:solidFill>
                  <a:srgbClr val="002060"/>
                </a:solidFill>
              </a:rPr>
              <a:t>Jadi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</a:rPr>
              <a:t>himpunan</a:t>
            </a:r>
            <a:r>
              <a:rPr lang="en-US" b="1" dirty="0" smtClean="0">
                <a:solidFill>
                  <a:srgbClr val="002060"/>
                </a:solidFill>
              </a:rPr>
              <a:t>    </a:t>
            </a:r>
          </a:p>
          <a:p>
            <a:pPr algn="l"/>
            <a:r>
              <a:rPr lang="en-US" b="1" dirty="0" smtClean="0">
                <a:solidFill>
                  <a:srgbClr val="002060"/>
                </a:solidFill>
              </a:rPr>
              <a:t>     </a:t>
            </a:r>
            <a:r>
              <a:rPr lang="en-US" b="1" dirty="0" err="1" smtClean="0">
                <a:solidFill>
                  <a:srgbClr val="002060"/>
                </a:solidFill>
              </a:rPr>
              <a:t>penyelesaian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dari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</a:p>
          <a:p>
            <a:pPr algn="l"/>
            <a:r>
              <a:rPr lang="en-US" b="1" dirty="0" smtClean="0">
                <a:solidFill>
                  <a:srgbClr val="002060"/>
                </a:solidFill>
              </a:rPr>
              <a:t>     </a:t>
            </a:r>
            <a:r>
              <a:rPr lang="en-US" b="1" dirty="0" err="1" smtClean="0">
                <a:solidFill>
                  <a:srgbClr val="002060"/>
                </a:solidFill>
              </a:rPr>
              <a:t>sistem</a:t>
            </a:r>
            <a:r>
              <a:rPr lang="en-US" b="1" baseline="0" dirty="0" smtClean="0">
                <a:solidFill>
                  <a:srgbClr val="002060"/>
                </a:solidFill>
              </a:rPr>
              <a:t> </a:t>
            </a:r>
            <a:r>
              <a:rPr lang="en-US" b="1" baseline="0" dirty="0" err="1" smtClean="0">
                <a:solidFill>
                  <a:srgbClr val="002060"/>
                </a:solidFill>
              </a:rPr>
              <a:t>persamaan</a:t>
            </a:r>
            <a:r>
              <a:rPr lang="en-US" b="1" baseline="0" dirty="0" smtClean="0">
                <a:solidFill>
                  <a:srgbClr val="002060"/>
                </a:solidFill>
              </a:rPr>
              <a:t> </a:t>
            </a:r>
          </a:p>
          <a:p>
            <a:pPr algn="l"/>
            <a:r>
              <a:rPr lang="en-US" b="1" baseline="0" dirty="0" smtClean="0">
                <a:solidFill>
                  <a:srgbClr val="002060"/>
                </a:solidFill>
              </a:rPr>
              <a:t>     </a:t>
            </a:r>
            <a:r>
              <a:rPr lang="en-US" b="1" baseline="0" dirty="0" err="1" smtClean="0">
                <a:solidFill>
                  <a:srgbClr val="002060"/>
                </a:solidFill>
              </a:rPr>
              <a:t>tersebut</a:t>
            </a:r>
            <a:r>
              <a:rPr lang="en-US" b="1" baseline="0" dirty="0" smtClean="0">
                <a:solidFill>
                  <a:srgbClr val="002060"/>
                </a:solidFill>
              </a:rPr>
              <a:t> </a:t>
            </a:r>
            <a:r>
              <a:rPr lang="en-US" b="1" baseline="0" dirty="0" err="1" smtClean="0">
                <a:solidFill>
                  <a:srgbClr val="002060"/>
                </a:solidFill>
              </a:rPr>
              <a:t>adalah</a:t>
            </a:r>
            <a:r>
              <a:rPr lang="en-US" b="1" baseline="0" dirty="0" smtClean="0">
                <a:solidFill>
                  <a:srgbClr val="002060"/>
                </a:solidFill>
              </a:rPr>
              <a:t>    </a:t>
            </a:r>
          </a:p>
          <a:p>
            <a:pPr algn="l"/>
            <a:r>
              <a:rPr lang="en-US" b="1" baseline="0" dirty="0" smtClean="0">
                <a:solidFill>
                  <a:srgbClr val="002060"/>
                </a:solidFill>
              </a:rPr>
              <a:t>          HP={(2,3)}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3886200" y="2438400"/>
            <a:ext cx="0" cy="304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95800" y="2819400"/>
            <a:ext cx="99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638800" y="2819400"/>
            <a:ext cx="1355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03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19600" y="2286000"/>
            <a:ext cx="1447800" cy="1371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343400" y="2286000"/>
            <a:ext cx="16764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4343400" y="2286000"/>
            <a:ext cx="16764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562455"/>
            <a:ext cx="8382000" cy="591454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solidFill>
                <a:srgbClr val="C00000"/>
              </a:solidFill>
              <a:latin typeface="Algerian" pitchFamily="82" charset="0"/>
            </a:endParaRPr>
          </a:p>
        </p:txBody>
      </p:sp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1905000" y="1524000"/>
            <a:ext cx="6602166" cy="3886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lang="en-US" sz="1600" b="1" i="1" kern="1200" baseline="0" smtClean="0">
                <a:solidFill>
                  <a:schemeClr val="tx1"/>
                </a:solidFill>
                <a:effectLst/>
                <a:latin typeface="Stencil" pitchFamily="8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smtClean="0">
              <a:latin typeface="Times New Roman"/>
              <a:ea typeface="Calibri"/>
              <a:cs typeface="Times New Roman"/>
            </a:endParaRPr>
          </a:p>
          <a:p>
            <a:endParaRPr lang="en-US" sz="1200" smtClean="0">
              <a:latin typeface="Times New Roman"/>
              <a:ea typeface="Calibri"/>
              <a:cs typeface="Times New Roman"/>
            </a:endParaRPr>
          </a:p>
          <a:p>
            <a:endParaRPr lang="en-US" sz="1200" smtClean="0">
              <a:latin typeface="Times New Roman"/>
              <a:ea typeface="Calibri"/>
              <a:cs typeface="Times New Roman"/>
            </a:endParaRPr>
          </a:p>
          <a:p>
            <a:endParaRPr lang="en-US" sz="1200" smtClean="0">
              <a:latin typeface="Times New Roman"/>
              <a:ea typeface="Calibri"/>
              <a:cs typeface="Times New Roman"/>
            </a:endParaRPr>
          </a:p>
          <a:p>
            <a:endParaRPr lang="en-US" sz="1200" smtClean="0">
              <a:latin typeface="Times New Roman"/>
              <a:ea typeface="Calibri"/>
              <a:cs typeface="Times New Roman"/>
            </a:endParaRPr>
          </a:p>
          <a:p>
            <a:r>
              <a:rPr lang="en-US" sz="120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Dalam kehidupan sehari-hari, banyak sekali permasalahan-permasalahan yang dapat dipecahkan dengan menggunkan SPLDV. Pada umumnya, permasalahan tersebut berkaitan dengan masalah aritmatika sosial. Misalnya, menentukan harga satuan barang, menentukan panjang atau lebar sebidang tanah, dan lain sebagainya.</a:t>
            </a:r>
          </a:p>
          <a:p>
            <a:endParaRPr lang="en-US" sz="120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r>
              <a:rPr lang="en-US" sz="120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Contoh Soal : </a:t>
            </a:r>
          </a:p>
          <a:p>
            <a:r>
              <a:rPr lang="en-US" sz="120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	Umur Nadia 7 tahun lebih tua dari umur Ari , sedangkan jumlah umur keduanya </a:t>
            </a:r>
          </a:p>
          <a:p>
            <a:r>
              <a:rPr lang="en-US" sz="120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                     adalah 43 tahun. Tentukanlah : </a:t>
            </a:r>
          </a:p>
          <a:p>
            <a:r>
              <a:rPr lang="en-US" sz="120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                     a. Model matematika soal tersebut</a:t>
            </a:r>
          </a:p>
          <a:p>
            <a:r>
              <a:rPr lang="en-US" sz="120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                       b. Umur masing-masing</a:t>
            </a:r>
            <a:endParaRPr lang="en-US" sz="120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5883275"/>
            <a:ext cx="5034845" cy="365125"/>
          </a:xfrm>
          <a:blipFill>
            <a:blip r:embed="rId4"/>
            <a:tile tx="0" ty="0" sx="100000" sy="100000" flip="none" algn="tl"/>
          </a:blipFill>
        </p:spPr>
        <p:txBody>
          <a:bodyPr/>
          <a:lstStyle>
            <a:lvl1pPr>
              <a:defRPr sz="2400">
                <a:solidFill>
                  <a:srgbClr val="7030A0"/>
                </a:solidFill>
              </a:defRPr>
            </a:lvl1pPr>
          </a:lstStyle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linear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endParaRPr lang="en-US" dirty="0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6400800" y="5572036"/>
            <a:ext cx="762000" cy="676364"/>
          </a:xfrm>
          <a:prstGeom prst="actionButtonBackPrevious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7249929" y="5572036"/>
            <a:ext cx="762000" cy="676364"/>
          </a:xfrm>
          <a:prstGeom prst="actionButtonForwardNex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Home 16">
            <a:hlinkClick r:id="" action="ppaction://hlinkshowjump?jump=firstslide" highlightClick="1"/>
          </p:cNvPr>
          <p:cNvSpPr/>
          <p:nvPr/>
        </p:nvSpPr>
        <p:spPr>
          <a:xfrm>
            <a:off x="7821366" y="698595"/>
            <a:ext cx="685800" cy="710431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28104" y="985984"/>
            <a:ext cx="620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28104" y="816114"/>
            <a:ext cx="6202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C00000"/>
                </a:solidFill>
                <a:latin typeface="Algerian" pitchFamily="82" charset="0"/>
              </a:rPr>
              <a:t>SISTEM PERSAMAAN LINEAR DUA VARIABEL</a:t>
            </a:r>
          </a:p>
          <a:p>
            <a:pPr algn="ctr"/>
            <a:endParaRPr lang="en-US" sz="2000" dirty="0"/>
          </a:p>
        </p:txBody>
      </p:sp>
      <p:sp>
        <p:nvSpPr>
          <p:cNvPr id="20" name="Rounded Rectangle 19"/>
          <p:cNvSpPr/>
          <p:nvPr/>
        </p:nvSpPr>
        <p:spPr>
          <a:xfrm>
            <a:off x="228600" y="1724876"/>
            <a:ext cx="1676400" cy="713524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hlinkClick r:id="rId8" action="ppaction://hlinksldjump"/>
              </a:rPr>
              <a:t>MATERI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8600" y="3124200"/>
            <a:ext cx="1676400" cy="713524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hlinkClick r:id="rId9" action="ppaction://hlinksldjump"/>
              </a:rPr>
              <a:t>METODE PENYELESAIAN</a:t>
            </a:r>
            <a:r>
              <a:rPr lang="en-US" sz="1600" b="1" baseline="0" dirty="0" smtClean="0">
                <a:solidFill>
                  <a:schemeClr val="tx1"/>
                </a:solidFill>
                <a:hlinkClick r:id="rId9" action="ppaction://hlinksldjump"/>
              </a:rPr>
              <a:t>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8600" y="4495800"/>
            <a:ext cx="1676400" cy="713524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hlinkClick r:id="rId8" action="ppaction://hlinksldjump"/>
              </a:rPr>
              <a:t>APLIKASI SPLDV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352800" y="1676400"/>
            <a:ext cx="32004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Penerapan</a:t>
            </a:r>
            <a:r>
              <a:rPr lang="en-US" b="1" baseline="0" dirty="0" smtClean="0">
                <a:solidFill>
                  <a:srgbClr val="002060"/>
                </a:solidFill>
              </a:rPr>
              <a:t> SPLDV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44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19600" y="2286000"/>
            <a:ext cx="1447800" cy="1371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343400" y="2286000"/>
            <a:ext cx="16764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4343400" y="2286000"/>
            <a:ext cx="16764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562455"/>
            <a:ext cx="8382000" cy="591454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solidFill>
                <a:srgbClr val="C00000"/>
              </a:solidFill>
              <a:latin typeface="Algerian" pitchFamily="82" charset="0"/>
            </a:endParaRPr>
          </a:p>
        </p:txBody>
      </p:sp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ubtitle 2"/>
              <p:cNvSpPr txBox="1">
                <a:spLocks/>
              </p:cNvSpPr>
              <p:nvPr/>
            </p:nvSpPr>
            <p:spPr>
              <a:xfrm>
                <a:off x="1880517" y="1241760"/>
                <a:ext cx="6602166" cy="4401386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txBody>
              <a:bodyPr>
                <a:normAutofit lnSpcReduction="10000"/>
              </a:bodyPr>
              <a:lstStyle>
                <a:lvl1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chemeClr val="accent2"/>
                  </a:buClr>
                  <a:buSzPct val="85000"/>
                  <a:buFont typeface="Wingdings" pitchFamily="2" charset="2"/>
                  <a:buNone/>
                  <a:tabLst/>
                  <a:defRPr lang="en-US" sz="1800" b="1" i="1" kern="1200" baseline="0" smtClean="0">
                    <a:solidFill>
                      <a:srgbClr val="002060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 smtClean="0">
                    <a:latin typeface="Times New Roman"/>
                    <a:ea typeface="Calibri"/>
                    <a:cs typeface="Times New Roman"/>
                  </a:rPr>
                  <a:t>Penyelesaian :</a:t>
                </a:r>
              </a:p>
              <a:p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Misalkan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: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Umur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Nadia </a:t>
                </a:r>
                <a14:m>
                  <m:oMath xmlns:m="http://schemas.openxmlformats.org/officeDocument/2006/math"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</m:oMath>
                </a14:m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                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Umur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Ari</a:t>
                </a:r>
                <a14:m>
                  <m:oMath xmlns:m="http://schemas.openxmlformats.org/officeDocument/2006/math"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</m:oMath>
                </a14:m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Maka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dapat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dituliskan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7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𝑦</m:t>
                      </m:r>
                    </m:oMath>
                  </m:oMathPara>
                </a14:m>
                <a:endParaRPr lang="en-US" sz="1200" dirty="0">
                  <a:latin typeface="Cambria Math"/>
                  <a:ea typeface="Calibri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𝑦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7</m:t>
                      </m:r>
                    </m:oMath>
                  </m:oMathPara>
                </a14:m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𝑦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43</m:t>
                      </m:r>
                    </m:oMath>
                  </m:oMathPara>
                </a14:m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Maka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dapat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dituliskan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ke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model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matematika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,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sebagai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berikut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𝑦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7</m:t>
                      </m:r>
                    </m:oMath>
                  </m:oMathPara>
                </a14:m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𝑦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43</m:t>
                      </m:r>
                    </m:oMath>
                  </m:oMathPara>
                </a14:m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Untuk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menghilangkan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umur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masing-masing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,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tentukanlah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SPLDV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tersebut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dengan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metode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eliminasi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,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diperoleh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: </a:t>
                </a:r>
              </a:p>
              <a:p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Menghilangkan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variabel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x,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yaitu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:                  </a:t>
                </a:r>
                <a14:m>
                  <m:oMath xmlns:m="http://schemas.openxmlformats.org/officeDocument/2006/math"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7</m:t>
                    </m:r>
                  </m:oMath>
                </a14:m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𝑦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43</m:t>
                      </m:r>
                    </m:oMath>
                  </m:oMathPara>
                </a14:m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2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𝑦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=−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36</m:t>
                      </m:r>
                    </m:oMath>
                  </m:oMathPara>
                </a14:m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𝑦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18</m:t>
                      </m:r>
                    </m:oMath>
                  </m:oMathPara>
                </a14:m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Menghilangkan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variabel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y,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yaitu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                     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7</m:t>
                    </m:r>
                  </m:oMath>
                </a14:m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r>
                  <a:rPr lang="en-US" sz="1200" dirty="0">
                    <a:ea typeface="Calibri"/>
                    <a:cs typeface="Times New Roman"/>
                  </a:rPr>
                  <a:t>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43</m:t>
                    </m:r>
                  </m:oMath>
                </a14:m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   +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2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50</m:t>
                      </m:r>
                    </m:oMath>
                  </m:oMathPara>
                </a14:m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25</m:t>
                      </m:r>
                    </m:oMath>
                  </m:oMathPara>
                </a14:m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	</a:t>
                </a:r>
              </a:p>
              <a:p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517" y="1241760"/>
                <a:ext cx="6602166" cy="4401386"/>
              </a:xfrm>
              <a:prstGeom prst="rect">
                <a:avLst/>
              </a:prstGeom>
              <a:blipFill rotWithShape="1">
                <a:blip r:embed="rId4"/>
                <a:stretch>
                  <a:fillRect t="-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5883275"/>
            <a:ext cx="5034845" cy="365125"/>
          </a:xfrm>
          <a:blipFill>
            <a:blip r:embed="rId5"/>
            <a:tile tx="0" ty="0" sx="100000" sy="100000" flip="none" algn="tl"/>
          </a:blipFill>
        </p:spPr>
        <p:txBody>
          <a:bodyPr/>
          <a:lstStyle>
            <a:lvl1pPr>
              <a:defRPr sz="2400">
                <a:solidFill>
                  <a:srgbClr val="7030A0"/>
                </a:solidFill>
              </a:defRPr>
            </a:lvl1pPr>
          </a:lstStyle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linear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endParaRPr lang="en-US" dirty="0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7162800" y="5848633"/>
            <a:ext cx="492842" cy="483892"/>
          </a:xfrm>
          <a:prstGeom prst="actionButtonBackPrevious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7745166" y="5848632"/>
            <a:ext cx="508917" cy="470877"/>
          </a:xfrm>
          <a:prstGeom prst="actionButtonForwardNex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Home 16">
            <a:hlinkClick r:id="" action="ppaction://hlinkshowjump?jump=firstslide" highlightClick="1"/>
          </p:cNvPr>
          <p:cNvSpPr/>
          <p:nvPr/>
        </p:nvSpPr>
        <p:spPr>
          <a:xfrm>
            <a:off x="8001000" y="698595"/>
            <a:ext cx="506166" cy="472055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28104" y="985984"/>
            <a:ext cx="620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28104" y="762000"/>
            <a:ext cx="6202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2"/>
                </a:solidFill>
                <a:latin typeface="Algerian" pitchFamily="82" charset="0"/>
              </a:rPr>
              <a:t>SISTEM PERSAMAAN LINEAR DUA VARIABEL</a:t>
            </a:r>
          </a:p>
          <a:p>
            <a:pPr algn="ctr"/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600" y="3048000"/>
            <a:ext cx="1676400" cy="713524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hlinkClick r:id="rId9" action="ppaction://hlinksldjump"/>
              </a:rPr>
              <a:t>MATERI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724400" y="51054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724400" y="40386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715000" y="40386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36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reeform 4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60000">
            <a:off x="4868342" y="1626586"/>
            <a:ext cx="3048493" cy="28449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 rot="-60000">
            <a:off x="1100420" y="1169669"/>
            <a:ext cx="3063240" cy="811599"/>
          </a:xfrm>
          <a:prstGeom prst="rect">
            <a:avLst/>
          </a:prstGeom>
        </p:spPr>
        <p:txBody>
          <a:bodyPr anchor="b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REFERENSI</a:t>
            </a:r>
            <a:br>
              <a:rPr lang="en-US" smtClean="0"/>
            </a:br>
            <a:endParaRPr lang="en-US" dirty="0"/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 rot="-60000">
            <a:off x="1139956" y="2159974"/>
            <a:ext cx="3044952" cy="25928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1800" u="sng" kern="1200" baseline="0" smtClean="0">
                <a:solidFill>
                  <a:srgbClr val="7030A0"/>
                </a:solidFill>
                <a:effectLst/>
                <a:latin typeface="Brush Script MT" pitchFamily="66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smtClean="0">
                <a:latin typeface="Times New Roman"/>
                <a:ea typeface="Calibri"/>
                <a:cs typeface="Times New Roman"/>
              </a:rPr>
              <a:t>Kementerian Pendidikan dan Kebudayaan RI. 2017. Buku Siswa : Matematika SMP/MTs  Kelas VIII semester I edisi revisi 2017  . Jakarta : Kemendikbud.</a:t>
            </a:r>
            <a:endParaRPr lang="sv-SE" sz="1100" smtClean="0">
              <a:latin typeface="Calibri"/>
              <a:ea typeface="Calibri"/>
              <a:cs typeface="Times New Roman"/>
            </a:endParaRPr>
          </a:p>
          <a:p>
            <a:r>
              <a:rPr lang="sv-SE" sz="1200" smtClean="0">
                <a:latin typeface="Times New Roman"/>
                <a:ea typeface="Calibri"/>
                <a:cs typeface="Times New Roman"/>
              </a:rPr>
              <a:t>Adinawan, M. Cholik. 2017. Matematika untuk SMP/MTs Kelas VIII Semester 1. Jakarta: Erlangga.</a:t>
            </a:r>
            <a:endParaRPr lang="sv-SE" sz="1100" smtClean="0">
              <a:latin typeface="Calibri"/>
              <a:ea typeface="Calibri"/>
              <a:cs typeface="Times New Roman"/>
            </a:endParaRPr>
          </a:p>
          <a:p>
            <a:endParaRPr lang="sv-SE" dirty="0"/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6781800" y="5638800"/>
            <a:ext cx="492842" cy="483892"/>
          </a:xfrm>
          <a:prstGeom prst="actionButtonBackPrevious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Forward or Next 14">
            <a:hlinkClick r:id="" action="ppaction://hlinkshowjump?jump=nextslide" highlightClick="1"/>
          </p:cNvPr>
          <p:cNvSpPr/>
          <p:nvPr/>
        </p:nvSpPr>
        <p:spPr>
          <a:xfrm>
            <a:off x="7391400" y="5638800"/>
            <a:ext cx="508917" cy="470877"/>
          </a:xfrm>
          <a:prstGeom prst="actionButtonForwardNex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Home 15">
            <a:hlinkClick r:id="" action="ppaction://hlinkshowjump?jump=firstslide" highlightClick="1"/>
          </p:cNvPr>
          <p:cNvSpPr/>
          <p:nvPr/>
        </p:nvSpPr>
        <p:spPr>
          <a:xfrm>
            <a:off x="7414515" y="698594"/>
            <a:ext cx="506166" cy="472055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3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reeform 4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 rot="-60000">
            <a:off x="1106424" y="1169617"/>
            <a:ext cx="3063240" cy="1499616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Demikianlah</a:t>
            </a:r>
            <a:r>
              <a:rPr lang="en-US" dirty="0" smtClean="0"/>
              <a:t>,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linear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Picture Placeholder 2"/>
          <p:cNvSpPr txBox="1">
            <a:spLocks/>
          </p:cNvSpPr>
          <p:nvPr/>
        </p:nvSpPr>
        <p:spPr>
          <a:xfrm rot="60000">
            <a:off x="4898615" y="1207272"/>
            <a:ext cx="2913863" cy="453941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 baseline="0">
                <a:solidFill>
                  <a:srgbClr val="7030A0"/>
                </a:solidFill>
                <a:latin typeface="Agency FB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Terima </a:t>
            </a:r>
          </a:p>
          <a:p>
            <a:r>
              <a:rPr lang="en-US" smtClean="0"/>
              <a:t>Kasih</a:t>
            </a:r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 rot="-60000">
            <a:off x="1152144" y="3226811"/>
            <a:ext cx="3044952" cy="21031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 baseline="0">
                <a:solidFill>
                  <a:srgbClr val="7030A0"/>
                </a:solidFill>
                <a:latin typeface="Brush Script MT" pitchFamily="66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Semoga dengan pembelajaran SPLDV yang saya buat bermanfaat bagi siswa dan saya terbuka untuk kritikan  dan sarannya untuk kesempurnaan dan keterbaikan. Saya ucapkan wassalamualaikum wr.wr </a:t>
            </a:r>
            <a:endParaRPr lang="en-US" dirty="0" smtClean="0"/>
          </a:p>
        </p:txBody>
      </p:sp>
      <p:sp>
        <p:nvSpPr>
          <p:cNvPr id="15" name="Action Button: Home 14">
            <a:hlinkClick r:id="" action="ppaction://hlinkshowjump?jump=firstslide" highlightClick="1"/>
          </p:cNvPr>
          <p:cNvSpPr/>
          <p:nvPr/>
        </p:nvSpPr>
        <p:spPr>
          <a:xfrm>
            <a:off x="865434" y="747145"/>
            <a:ext cx="506166" cy="472055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>
            <a:hlinkClick r:id="" action="ppaction://hlinkshowjump?jump=firstslide"/>
          </p:cNvPr>
          <p:cNvSpPr/>
          <p:nvPr/>
        </p:nvSpPr>
        <p:spPr>
          <a:xfrm>
            <a:off x="7315200" y="661169"/>
            <a:ext cx="914400" cy="71043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7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reeform 4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371600" y="1360653"/>
            <a:ext cx="6553200" cy="15349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STANDAR KOMPETENSI</a:t>
            </a:r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727200" y="3276601"/>
            <a:ext cx="5712179" cy="167639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v"/>
              <a:defRPr sz="3200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Memecahkan masalah yang berkaitan dengan sistem persamaan linear dua variabel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  <a:blipFill>
            <a:blip r:embed="rId6"/>
            <a:tile tx="0" ty="0" sx="100000" sy="100000" flip="none" algn="tl"/>
          </a:blipFill>
        </p:spPr>
        <p:txBody>
          <a:bodyPr/>
          <a:lstStyle>
            <a:lvl1pPr>
              <a:defRPr sz="2400">
                <a:solidFill>
                  <a:srgbClr val="7030A0"/>
                </a:solidFill>
              </a:defRPr>
            </a:lvl1pPr>
          </a:lstStyle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linear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endParaRPr lang="en-US" dirty="0"/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6400800" y="5139529"/>
            <a:ext cx="762000" cy="676364"/>
          </a:xfrm>
          <a:prstGeom prst="actionButtonBackPrevious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7249929" y="5139529"/>
            <a:ext cx="762000" cy="676364"/>
          </a:xfrm>
          <a:prstGeom prst="actionButtonForwardNex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Home 14">
            <a:hlinkClick r:id="" action="ppaction://hlinkshowjump?jump=firstslide" highlightClick="1"/>
          </p:cNvPr>
          <p:cNvSpPr/>
          <p:nvPr/>
        </p:nvSpPr>
        <p:spPr>
          <a:xfrm>
            <a:off x="7084828" y="152400"/>
            <a:ext cx="685800" cy="710431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2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blipFill>
            <a:blip r:embed="rId2"/>
            <a:tile tx="0" ty="0" sx="100000" sy="100000" flip="none" algn="tl"/>
          </a:blipFill>
        </p:grpSpPr>
        <p:sp>
          <p:nvSpPr>
            <p:cNvPr id="3" name="Rectangle 2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reeform 4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pattFill prst="pct5">
            <a:fgClr>
              <a:schemeClr val="accent5">
                <a:lumMod val="75000"/>
              </a:schemeClr>
            </a:fgClr>
            <a:bgClr>
              <a:schemeClr val="bg2"/>
            </a:bgClr>
          </a:patt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1727200" y="2743200"/>
            <a:ext cx="5712179" cy="22859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v"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Menyelesaikan sistem persamaan linear dua variabel </a:t>
            </a:r>
          </a:p>
          <a:p>
            <a:r>
              <a:rPr lang="en-US" smtClean="0"/>
              <a:t>Membuat model matematika dari masalah yang berkaitan dengan sistem persamaan linear dua variabel</a:t>
            </a:r>
          </a:p>
          <a:p>
            <a:r>
              <a:rPr lang="en-US" smtClean="0"/>
              <a:t>Menyelesaikan model matematika dari masalah yang berkaitan dengan sistem persamaan linear dua variabel</a:t>
            </a:r>
          </a:p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  <a:blipFill>
            <a:blip r:embed="rId2"/>
            <a:tile tx="0" ty="0" sx="100000" sy="100000" flip="none" algn="tl"/>
          </a:blipFill>
        </p:spPr>
        <p:txBody>
          <a:bodyPr/>
          <a:lstStyle>
            <a:lvl1pPr>
              <a:defRPr sz="2400">
                <a:solidFill>
                  <a:srgbClr val="7030A0"/>
                </a:solidFill>
              </a:defRPr>
            </a:lvl1pPr>
          </a:lstStyle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linear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endParaRPr lang="en-US" dirty="0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6400800" y="5139529"/>
            <a:ext cx="762000" cy="676364"/>
          </a:xfrm>
          <a:prstGeom prst="actionButtonBackPrevious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7249929" y="5139529"/>
            <a:ext cx="762000" cy="676364"/>
          </a:xfrm>
          <a:prstGeom prst="actionButtonForwardNex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Callout 13"/>
          <p:cNvSpPr/>
          <p:nvPr/>
        </p:nvSpPr>
        <p:spPr>
          <a:xfrm rot="755862">
            <a:off x="5410562" y="1147347"/>
            <a:ext cx="2266986" cy="1457493"/>
          </a:xfrm>
          <a:prstGeom prst="wedgeEllipseCallout">
            <a:avLst>
              <a:gd name="adj1" fmla="val -48553"/>
              <a:gd name="adj2" fmla="val 7157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KOMPETENSI DASAR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5" name="Action Button: Home 14">
            <a:hlinkClick r:id="" action="ppaction://hlinkshowjump?jump=firstslide" highlightClick="1"/>
          </p:cNvPr>
          <p:cNvSpPr/>
          <p:nvPr/>
        </p:nvSpPr>
        <p:spPr>
          <a:xfrm>
            <a:off x="6888982" y="207240"/>
            <a:ext cx="685800" cy="710431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00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blipFill>
            <a:blip r:embed="rId2"/>
            <a:tile tx="0" ty="0" sx="100000" sy="100000" flip="none" algn="tl"/>
          </a:blipFill>
        </p:grpSpPr>
        <p:sp>
          <p:nvSpPr>
            <p:cNvPr id="3" name="Rectangle 2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reeform 4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562455"/>
            <a:ext cx="8382000" cy="5914545"/>
          </a:xfrm>
          <a:prstGeom prst="rect">
            <a:avLst/>
          </a:prstGeom>
          <a:pattFill prst="pct5">
            <a:fgClr>
              <a:schemeClr val="accent5">
                <a:lumMod val="75000"/>
              </a:schemeClr>
            </a:fgClr>
            <a:bgClr>
              <a:schemeClr val="bg2"/>
            </a:bgClr>
          </a:patt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678770" y="1360652"/>
            <a:ext cx="7828396" cy="397334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+mj-lt"/>
              <a:buNone/>
              <a:defRPr sz="1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mtClean="0"/>
          </a:p>
          <a:p>
            <a:r>
              <a:rPr lang="en-US" smtClean="0"/>
              <a:t>INDIKATOR :</a:t>
            </a:r>
          </a:p>
          <a:p>
            <a:r>
              <a:rPr lang="en-US" smtClean="0"/>
              <a:t>3.5.1 Menentukan penyelesaian sistem persamaan linear dua variabel </a:t>
            </a:r>
          </a:p>
          <a:p>
            <a:r>
              <a:rPr lang="en-US" smtClean="0"/>
              <a:t>3.5.2 Menyebutkan perbedaan PLDV dan SPLDV </a:t>
            </a:r>
          </a:p>
          <a:p>
            <a:r>
              <a:rPr lang="en-US" smtClean="0"/>
              <a:t>3.5.3 Menentukan himpunan penyelesaian sistem persamaan linear dua </a:t>
            </a:r>
          </a:p>
          <a:p>
            <a:r>
              <a:rPr lang="en-US" smtClean="0"/>
              <a:t>          variabel</a:t>
            </a:r>
          </a:p>
          <a:p>
            <a:r>
              <a:rPr lang="en-US" smtClean="0"/>
              <a:t>3.5.4 Membuat model matematika dari masalah sehari-hari yang berkaitan   </a:t>
            </a:r>
          </a:p>
          <a:p>
            <a:r>
              <a:rPr lang="en-US" smtClean="0"/>
              <a:t>          dengan SPLDV</a:t>
            </a:r>
            <a:endParaRPr lang="en-US" dirty="0" smtClean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5883275"/>
            <a:ext cx="5034845" cy="365125"/>
          </a:xfrm>
          <a:blipFill>
            <a:blip r:embed="rId5"/>
            <a:tile tx="0" ty="0" sx="100000" sy="100000" flip="none" algn="tl"/>
          </a:blipFill>
        </p:spPr>
        <p:txBody>
          <a:bodyPr/>
          <a:lstStyle>
            <a:lvl1pPr>
              <a:defRPr sz="2400">
                <a:solidFill>
                  <a:srgbClr val="7030A0"/>
                </a:solidFill>
              </a:defRPr>
            </a:lvl1pPr>
          </a:lstStyle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linear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endParaRPr lang="en-US" dirty="0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6400800" y="5572036"/>
            <a:ext cx="762000" cy="676364"/>
          </a:xfrm>
          <a:prstGeom prst="actionButtonBackPrevious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7249929" y="5572036"/>
            <a:ext cx="762000" cy="676364"/>
          </a:xfrm>
          <a:prstGeom prst="actionButtonForwardNex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Home 13">
            <a:hlinkClick r:id="" action="ppaction://hlinkshowjump?jump=firstslide" highlightClick="1"/>
          </p:cNvPr>
          <p:cNvSpPr/>
          <p:nvPr/>
        </p:nvSpPr>
        <p:spPr>
          <a:xfrm>
            <a:off x="8153400" y="207240"/>
            <a:ext cx="685800" cy="710431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27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19600" y="2286000"/>
            <a:ext cx="1447800" cy="1371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343400" y="2286000"/>
            <a:ext cx="16764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4343400" y="2286000"/>
            <a:ext cx="16764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562455"/>
            <a:ext cx="8382000" cy="591454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C00000"/>
              </a:solidFill>
              <a:latin typeface="Algerian" pitchFamily="82" charset="0"/>
            </a:endParaRPr>
          </a:p>
        </p:txBody>
      </p:sp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ubtitle 2"/>
              <p:cNvSpPr txBox="1">
                <a:spLocks/>
              </p:cNvSpPr>
              <p:nvPr/>
            </p:nvSpPr>
            <p:spPr>
              <a:xfrm>
                <a:off x="1905000" y="1752600"/>
                <a:ext cx="6602166" cy="342900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+mj-lt"/>
                  <a:buNone/>
                  <a:defRPr sz="1800" b="1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Coba </a:t>
                </a:r>
                <a:r>
                  <a:rPr lang="en-US" dirty="0" err="1" smtClean="0"/>
                  <a:t>kamu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perhatikan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bentuk-bentuk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persamaan</a:t>
                </a:r>
                <a:r>
                  <a:rPr lang="en-US" dirty="0" smtClean="0"/>
                  <a:t> linear </a:t>
                </a:r>
                <a:r>
                  <a:rPr lang="en-US" dirty="0" err="1" smtClean="0"/>
                  <a:t>dua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variabel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berikut</a:t>
                </a:r>
                <a:r>
                  <a:rPr lang="en-US" dirty="0" smtClean="0"/>
                  <a:t> 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𝒑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𝒒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𝒑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𝒒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Dari </a:t>
                </a:r>
                <a:r>
                  <a:rPr lang="en-US" dirty="0" err="1" smtClean="0"/>
                  <a:t>uraian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tersebut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terlihat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bahwa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masing-masing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memiliki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dua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buah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persamaan</a:t>
                </a:r>
                <a:r>
                  <a:rPr lang="en-US" dirty="0" smtClean="0"/>
                  <a:t> linear </a:t>
                </a:r>
                <a:r>
                  <a:rPr lang="en-US" dirty="0" err="1" smtClean="0"/>
                  <a:t>dua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variabel</a:t>
                </a:r>
                <a:r>
                  <a:rPr lang="en-US" dirty="0" smtClean="0"/>
                  <a:t>. </a:t>
                </a:r>
                <a:r>
                  <a:rPr lang="en-US" dirty="0" err="1" smtClean="0"/>
                  <a:t>Bentuk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inilah</a:t>
                </a:r>
                <a:r>
                  <a:rPr lang="en-US" dirty="0" smtClean="0"/>
                  <a:t> yang </a:t>
                </a:r>
                <a:r>
                  <a:rPr lang="en-US" dirty="0" err="1" smtClean="0"/>
                  <a:t>dimaksud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dengan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sistem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persamaan</a:t>
                </a:r>
                <a:r>
                  <a:rPr lang="en-US" dirty="0" smtClean="0"/>
                  <a:t> linear </a:t>
                </a:r>
                <a:r>
                  <a:rPr lang="en-US" dirty="0" err="1" smtClean="0"/>
                  <a:t>dua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variabel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1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752600"/>
                <a:ext cx="6602166" cy="3429000"/>
              </a:xfrm>
              <a:prstGeom prst="rect">
                <a:avLst/>
              </a:prstGeom>
              <a:blipFill rotWithShape="1">
                <a:blip r:embed="rId4"/>
                <a:stretch>
                  <a:fillRect l="-831" t="-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5883275"/>
            <a:ext cx="5034845" cy="365125"/>
          </a:xfrm>
          <a:blipFill>
            <a:blip r:embed="rId5"/>
            <a:tile tx="0" ty="0" sx="100000" sy="100000" flip="none" algn="tl"/>
          </a:blipFill>
        </p:spPr>
        <p:txBody>
          <a:bodyPr/>
          <a:lstStyle>
            <a:lvl1pPr>
              <a:defRPr sz="2400">
                <a:solidFill>
                  <a:srgbClr val="7030A0"/>
                </a:solidFill>
              </a:defRPr>
            </a:lvl1pPr>
          </a:lstStyle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linear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endParaRPr lang="en-US" dirty="0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6400800" y="5572036"/>
            <a:ext cx="762000" cy="676364"/>
          </a:xfrm>
          <a:prstGeom prst="actionButtonBackPrevious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7249929" y="5572036"/>
            <a:ext cx="762000" cy="676364"/>
          </a:xfrm>
          <a:prstGeom prst="actionButtonForwardNex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Home 16">
            <a:hlinkClick r:id="" action="ppaction://hlinkshowjump?jump=firstslide" highlightClick="1"/>
          </p:cNvPr>
          <p:cNvSpPr/>
          <p:nvPr/>
        </p:nvSpPr>
        <p:spPr>
          <a:xfrm>
            <a:off x="8153400" y="207240"/>
            <a:ext cx="685800" cy="710431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28104" y="985984"/>
            <a:ext cx="620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28104" y="1016990"/>
            <a:ext cx="6202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C00000"/>
                </a:solidFill>
                <a:latin typeface="Algerian" pitchFamily="82" charset="0"/>
              </a:rPr>
              <a:t>SISTEM PERSAMAAN LINEAR DUA VARIABEL</a:t>
            </a:r>
          </a:p>
          <a:p>
            <a:pPr algn="ctr"/>
            <a:endParaRPr lang="en-US" sz="2000" dirty="0"/>
          </a:p>
        </p:txBody>
      </p:sp>
      <p:sp>
        <p:nvSpPr>
          <p:cNvPr id="20" name="Rounded Rectangle 19">
            <a:hlinkClick r:id="rId8" action="ppaction://hlinksldjump"/>
          </p:cNvPr>
          <p:cNvSpPr/>
          <p:nvPr/>
        </p:nvSpPr>
        <p:spPr>
          <a:xfrm>
            <a:off x="228600" y="2791676"/>
            <a:ext cx="1676400" cy="713524"/>
          </a:xfrm>
          <a:prstGeom prst="round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hlinkClick r:id="rId8" action="ppaction://hlinksldjump"/>
              </a:rPr>
              <a:t>MATERI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1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3" grpId="1" animBg="1"/>
      <p:bldP spid="13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19600" y="2286000"/>
            <a:ext cx="1447800" cy="1371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343400" y="2286000"/>
            <a:ext cx="16764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4343400" y="2286000"/>
            <a:ext cx="16764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562455"/>
            <a:ext cx="8382000" cy="591454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C00000"/>
              </a:solidFill>
              <a:latin typeface="Algerian" pitchFamily="82" charset="0"/>
            </a:endParaRPr>
          </a:p>
        </p:txBody>
      </p:sp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ubtitle 2"/>
              <p:cNvSpPr txBox="1">
                <a:spLocks/>
              </p:cNvSpPr>
              <p:nvPr/>
            </p:nvSpPr>
            <p:spPr>
              <a:xfrm>
                <a:off x="1905000" y="1752600"/>
                <a:ext cx="6602166" cy="342900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None/>
                  <a:defRPr lang="en-US" sz="1400" b="1" i="1" kern="1200" baseline="0" smtClean="0">
                    <a:solidFill>
                      <a:srgbClr val="002060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200" dirty="0" smtClean="0">
                  <a:latin typeface="Times New Roman"/>
                  <a:ea typeface="Calibri"/>
                  <a:cs typeface="Times New Roman"/>
                </a:endParaRPr>
              </a:p>
              <a:p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Bentuk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umum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sistem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persamaan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linier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dua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variabel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sebagai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berikut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: </a:t>
                </a:r>
                <a:endParaRPr lang="en-US" sz="1100" dirty="0">
                  <a:latin typeface="Calibri"/>
                  <a:ea typeface="Calibri"/>
                  <a:cs typeface="Times New Roman"/>
                </a:endParaRPr>
              </a:p>
              <a:p>
                <a:r>
                  <a:rPr lang="en-US" sz="1200" dirty="0">
                    <a:ea typeface="Calibri"/>
                    <a:cs typeface="Times New Roman"/>
                  </a:rPr>
                  <a:t>	</a:t>
                </a:r>
                <a14:m>
                  <m:oMath xmlns:m="http://schemas.openxmlformats.org/officeDocument/2006/math">
                    <m:eqArr>
                      <m:eqArrPr>
                        <m:ctrlPr>
                          <a:rPr lang="ar-AE" sz="12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eqArrPr>
                      <m:e>
                        <m:r>
                          <a:rPr lang="en-US" sz="1200">
                            <a:latin typeface="Cambria Math"/>
                            <a:ea typeface="Calibri"/>
                            <a:cs typeface="Times New Roman"/>
                          </a:rPr>
                          <m:t>𝑎𝑥</m:t>
                        </m:r>
                        <m:r>
                          <a:rPr lang="en-US" sz="1200"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a:rPr lang="en-US" sz="1200">
                            <a:latin typeface="Cambria Math"/>
                            <a:ea typeface="Calibri"/>
                            <a:cs typeface="Times New Roman"/>
                          </a:rPr>
                          <m:t>𝑏𝑦</m:t>
                        </m:r>
                        <m:r>
                          <a:rPr lang="en-US" sz="1200">
                            <a:latin typeface="Cambria Math"/>
                            <a:ea typeface="Calibri"/>
                            <a:cs typeface="Times New Roman"/>
                          </a:rPr>
                          <m:t>=</m:t>
                        </m:r>
                        <m:r>
                          <a:rPr lang="en-US" sz="1200">
                            <a:latin typeface="Cambria Math"/>
                            <a:ea typeface="Calibri"/>
                            <a:cs typeface="Times New Roman"/>
                          </a:rPr>
                          <m:t>𝑐</m:t>
                        </m:r>
                      </m:e>
                      <m:e>
                        <m:r>
                          <a:rPr lang="en-US" sz="1200">
                            <a:latin typeface="Cambria Math"/>
                            <a:ea typeface="Calibri"/>
                            <a:cs typeface="Times New Roman"/>
                          </a:rPr>
                          <m:t>𝑝𝑥</m:t>
                        </m:r>
                        <m:r>
                          <a:rPr lang="en-US" sz="1200"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r>
                          <a:rPr lang="en-US" sz="1200">
                            <a:latin typeface="Cambria Math"/>
                            <a:ea typeface="Calibri"/>
                            <a:cs typeface="Times New Roman"/>
                          </a:rPr>
                          <m:t>𝑞𝑦</m:t>
                        </m:r>
                        <m:r>
                          <a:rPr lang="en-US" sz="1200">
                            <a:latin typeface="Cambria Math"/>
                            <a:ea typeface="Calibri"/>
                            <a:cs typeface="Times New Roman"/>
                          </a:rPr>
                          <m:t>=</m:t>
                        </m:r>
                        <m:r>
                          <a:rPr lang="en-US" sz="1200">
                            <a:latin typeface="Cambria Math"/>
                            <a:ea typeface="Calibri"/>
                            <a:cs typeface="Times New Roman"/>
                          </a:rPr>
                          <m:t>𝑟</m:t>
                        </m:r>
                      </m:e>
                    </m:eqArr>
                    <m:r>
                      <a:rPr lang="ar-AE" sz="1200">
                        <a:latin typeface="Cambria Math"/>
                        <a:ea typeface="Calibri"/>
                        <a:cs typeface="Times New Roman"/>
                      </a:rPr>
                      <m:t>  </m:t>
                    </m:r>
                  </m:oMath>
                </a14:m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atau </a:t>
                </a:r>
                <a14:m>
                  <m:oMath xmlns:m="http://schemas.openxmlformats.org/officeDocument/2006/math">
                    <m:r>
                      <a:rPr lang="en-US" sz="1200">
                        <a:latin typeface="Cambria Math"/>
                        <a:ea typeface="Calibri"/>
                        <a:cs typeface="Times New Roman"/>
                      </a:rPr>
                      <m:t>  </m:t>
                    </m:r>
                    <m:f>
                      <m:fPr>
                        <m:type m:val="noBar"/>
                        <m:ctrlPr>
                          <a:rPr lang="ar-AE" sz="1200" i="1">
                            <a:latin typeface="Cambria Math"/>
                            <a:ea typeface="Calibri"/>
                            <a:cs typeface="Times New Roman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ar-AE" sz="12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200"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ar-AE" sz="1200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US" sz="1200"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  <m:r>
                          <a:rPr lang="en-US" sz="1200"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sSub>
                          <m:sSubPr>
                            <m:ctrlPr>
                              <a:rPr lang="ar-AE" sz="12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200">
                                <a:latin typeface="Cambria Math"/>
                                <a:ea typeface="Calibri"/>
                                <a:cs typeface="Times New Roman"/>
                              </a:rPr>
                              <m:t>𝑏</m:t>
                            </m:r>
                          </m:e>
                          <m:sub>
                            <m:r>
                              <a:rPr lang="ar-AE" sz="1200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</m:sub>
                        </m:sSub>
                        <m:r>
                          <a:rPr lang="en-US" sz="1200">
                            <a:latin typeface="Cambria Math"/>
                            <a:ea typeface="Calibri"/>
                            <a:cs typeface="Times New Roman"/>
                          </a:rPr>
                          <m:t>𝑦</m:t>
                        </m:r>
                        <m:r>
                          <a:rPr lang="en-US" sz="1200">
                            <a:latin typeface="Cambria Math"/>
                            <a:ea typeface="Calibri"/>
                            <a:cs typeface="Times New Roman"/>
                          </a:rPr>
                          <m:t>=</m:t>
                        </m:r>
                        <m:sSub>
                          <m:sSubPr>
                            <m:ctrlPr>
                              <a:rPr lang="ar-AE" sz="12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200">
                                <a:latin typeface="Cambria Math"/>
                                <a:ea typeface="Calibri"/>
                                <a:cs typeface="Times New Roman"/>
                              </a:rPr>
                              <m:t>𝑐</m:t>
                            </m:r>
                          </m:e>
                          <m:sub>
                            <m:r>
                              <a:rPr lang="ar-AE" sz="1200">
                                <a:latin typeface="Cambria Math"/>
                                <a:ea typeface="Calibri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ar-AE" sz="12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200">
                                <a:latin typeface="Cambria Math"/>
                                <a:ea typeface="Calibri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ar-AE" sz="1200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b>
                        </m:sSub>
                        <m:r>
                          <a:rPr lang="en-US" sz="1200">
                            <a:latin typeface="Cambria Math"/>
                            <a:ea typeface="Calibri"/>
                            <a:cs typeface="Times New Roman"/>
                          </a:rPr>
                          <m:t>𝑥</m:t>
                        </m:r>
                        <m:r>
                          <a:rPr lang="en-US" sz="1200">
                            <a:latin typeface="Cambria Math"/>
                            <a:ea typeface="Calibri"/>
                            <a:cs typeface="Times New Roman"/>
                          </a:rPr>
                          <m:t>+</m:t>
                        </m:r>
                        <m:sSub>
                          <m:sSubPr>
                            <m:ctrlPr>
                              <a:rPr lang="ar-AE" sz="12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200">
                                <a:latin typeface="Cambria Math"/>
                                <a:ea typeface="Calibri"/>
                                <a:cs typeface="Times New Roman"/>
                              </a:rPr>
                              <m:t>𝑏</m:t>
                            </m:r>
                          </m:e>
                          <m:sub>
                            <m:r>
                              <a:rPr lang="ar-AE" sz="1200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b>
                        </m:sSub>
                        <m:r>
                          <a:rPr lang="en-US" sz="1200">
                            <a:latin typeface="Cambria Math"/>
                            <a:ea typeface="Calibri"/>
                            <a:cs typeface="Times New Roman"/>
                          </a:rPr>
                          <m:t>𝑦</m:t>
                        </m:r>
                        <m:r>
                          <a:rPr lang="en-US" sz="1200">
                            <a:latin typeface="Cambria Math"/>
                            <a:ea typeface="Calibri"/>
                            <a:cs typeface="Times New Roman"/>
                          </a:rPr>
                          <m:t>=</m:t>
                        </m:r>
                        <m:sSub>
                          <m:sSubPr>
                            <m:ctrlPr>
                              <a:rPr lang="ar-AE" sz="1200" i="1">
                                <a:latin typeface="Cambria Math"/>
                                <a:ea typeface="Calibri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200">
                                <a:latin typeface="Cambria Math"/>
                                <a:ea typeface="Calibri"/>
                                <a:cs typeface="Times New Roman"/>
                              </a:rPr>
                              <m:t>𝑐</m:t>
                            </m:r>
                          </m:e>
                          <m:sub>
                            <m:r>
                              <a:rPr lang="ar-AE" sz="1200">
                                <a:latin typeface="Cambria Math"/>
                                <a:ea typeface="Calibri"/>
                                <a:cs typeface="Times New Roman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ar-AE" sz="1100" dirty="0">
                  <a:latin typeface="Calibri"/>
                  <a:ea typeface="Calibri"/>
                  <a:cs typeface="Times New Roman"/>
                </a:endParaRPr>
              </a:p>
              <a:p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Keterangan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: </a:t>
                </a:r>
                <a:endParaRPr lang="en-US" sz="1100" dirty="0">
                  <a:latin typeface="Calibri"/>
                  <a:ea typeface="Calibri"/>
                  <a:cs typeface="Times New Roman"/>
                </a:endParaRPr>
              </a:p>
              <a:p>
                <a14:m>
                  <m:oMath xmlns:m="http://schemas.openxmlformats.org/officeDocument/2006/math">
                    <m:r>
                      <a:rPr lang="en-US" sz="1200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</m:oMath>
                </a14:m>
                <a:r>
                  <a:rPr lang="en-US" sz="12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Times New Roman"/>
                    <a:cs typeface="Times New Roman"/>
                  </a:rPr>
                  <a:t>dan</a:t>
                </a:r>
                <a:r>
                  <a:rPr lang="en-US" sz="12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>
                        <a:latin typeface="Cambria Math"/>
                        <a:ea typeface="Times New Roman"/>
                        <a:cs typeface="Times New Roman"/>
                      </a:rPr>
                      <m:t>𝑦</m:t>
                    </m:r>
                  </m:oMath>
                </a14:m>
                <a:r>
                  <a:rPr lang="en-US" sz="12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Times New Roman"/>
                    <a:cs typeface="Times New Roman"/>
                  </a:rPr>
                  <a:t>disebut</a:t>
                </a:r>
                <a:r>
                  <a:rPr lang="en-US" sz="12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Times New Roman"/>
                    <a:cs typeface="Times New Roman"/>
                  </a:rPr>
                  <a:t>variabel</a:t>
                </a:r>
                <a:endParaRPr lang="en-US" sz="1100" dirty="0">
                  <a:latin typeface="Calibri"/>
                  <a:ea typeface="Calibri"/>
                  <a:cs typeface="Times New Roman"/>
                </a:endParaRPr>
              </a:p>
              <a:p>
                <a14:m>
                  <m:oMath xmlns:m="http://schemas.openxmlformats.org/officeDocument/2006/math">
                    <m:r>
                      <a:rPr lang="en-US" sz="1200">
                        <a:latin typeface="Cambria Math"/>
                        <a:ea typeface="Times New Roman"/>
                        <a:cs typeface="Times New Roman"/>
                      </a:rPr>
                      <m:t>𝑎</m:t>
                    </m:r>
                  </m:oMath>
                </a14:m>
                <a:r>
                  <a:rPr lang="en-US" sz="1200" dirty="0">
                    <a:latin typeface="Times New Roman"/>
                    <a:ea typeface="Times New Roman"/>
                    <a:cs typeface="Times New Roman"/>
                  </a:rPr>
                  <a:t>, b, p, </a:t>
                </a:r>
                <a:r>
                  <a:rPr lang="en-US" sz="1200" dirty="0" err="1">
                    <a:latin typeface="Times New Roman"/>
                    <a:ea typeface="Times New Roman"/>
                    <a:cs typeface="Times New Roman"/>
                  </a:rPr>
                  <a:t>dan</a:t>
                </a:r>
                <a:r>
                  <a:rPr lang="en-US" sz="1200" dirty="0">
                    <a:latin typeface="Times New Roman"/>
                    <a:ea typeface="Times New Roman"/>
                    <a:cs typeface="Times New Roman"/>
                  </a:rPr>
                  <a:t> q </a:t>
                </a:r>
                <a:r>
                  <a:rPr lang="en-US" sz="1200" dirty="0" err="1">
                    <a:latin typeface="Times New Roman"/>
                    <a:ea typeface="Times New Roman"/>
                    <a:cs typeface="Times New Roman"/>
                  </a:rPr>
                  <a:t>disebut</a:t>
                </a:r>
                <a:r>
                  <a:rPr lang="en-US" sz="12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Times New Roman"/>
                    <a:cs typeface="Times New Roman"/>
                  </a:rPr>
                  <a:t>koefisien</a:t>
                </a:r>
                <a:endParaRPr lang="en-US" sz="1100" dirty="0">
                  <a:latin typeface="Calibri"/>
                  <a:ea typeface="Calibri"/>
                  <a:cs typeface="Times New Roman"/>
                </a:endParaRPr>
              </a:p>
              <a:p>
                <a14:m>
                  <m:oMath xmlns:m="http://schemas.openxmlformats.org/officeDocument/2006/math">
                    <m:r>
                      <a:rPr lang="en-US" sz="1200">
                        <a:latin typeface="Cambria Math"/>
                        <a:ea typeface="Times New Roman"/>
                        <a:cs typeface="Times New Roman"/>
                      </a:rPr>
                      <m:t>𝑐</m:t>
                    </m:r>
                    <m:r>
                      <a:rPr lang="en-US" sz="1200">
                        <a:latin typeface="Cambria Math"/>
                        <a:ea typeface="Times New Roman"/>
                        <a:cs typeface="Times New Roman"/>
                      </a:rPr>
                      <m:t> </m:t>
                    </m:r>
                  </m:oMath>
                </a14:m>
                <a:r>
                  <a:rPr lang="en-US" sz="1200" dirty="0" err="1">
                    <a:latin typeface="Times New Roman"/>
                    <a:ea typeface="Times New Roman"/>
                    <a:cs typeface="Times New Roman"/>
                  </a:rPr>
                  <a:t>dan</a:t>
                </a:r>
                <a:r>
                  <a:rPr lang="en-US" sz="12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>
                        <a:latin typeface="Cambria Math"/>
                        <a:ea typeface="Calibri"/>
                        <a:cs typeface="Times New Roman"/>
                      </a:rPr>
                      <m:t>𝑟</m:t>
                    </m:r>
                  </m:oMath>
                </a14:m>
                <a:r>
                  <a:rPr lang="en-US" sz="1200" dirty="0">
                    <a:latin typeface="Times New Roman"/>
                    <a:ea typeface="Times New Roman"/>
                    <a:cs typeface="Times New Roman"/>
                  </a:rPr>
                  <a:t>  </a:t>
                </a:r>
                <a:r>
                  <a:rPr lang="en-US" sz="1200" dirty="0" err="1">
                    <a:latin typeface="Times New Roman"/>
                    <a:ea typeface="Times New Roman"/>
                    <a:cs typeface="Times New Roman"/>
                  </a:rPr>
                  <a:t>disebut</a:t>
                </a:r>
                <a:r>
                  <a:rPr lang="en-US" sz="1200" dirty="0"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Times New Roman"/>
                    <a:cs typeface="Times New Roman"/>
                  </a:rPr>
                  <a:t>konstanta</a:t>
                </a:r>
                <a:endParaRPr lang="en-US" sz="1100" dirty="0">
                  <a:latin typeface="Calibri"/>
                  <a:ea typeface="Calibri"/>
                  <a:cs typeface="Times New Roman"/>
                </a:endParaRPr>
              </a:p>
              <a:p>
                <a:endParaRPr lang="en-US" dirty="0"/>
              </a:p>
              <a:p>
                <a:r>
                  <a:rPr lang="en-US" dirty="0" err="1"/>
                  <a:t>Penyelesaian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sistem</a:t>
                </a:r>
                <a:r>
                  <a:rPr lang="en-US" dirty="0"/>
                  <a:t> </a:t>
                </a:r>
                <a:r>
                  <a:rPr lang="en-US" dirty="0" err="1"/>
                  <a:t>persamaan</a:t>
                </a:r>
                <a:r>
                  <a:rPr lang="en-US" dirty="0"/>
                  <a:t> linear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mencari</a:t>
                </a:r>
                <a:r>
                  <a:rPr lang="en-US" dirty="0"/>
                  <a:t> </a:t>
                </a:r>
                <a:r>
                  <a:rPr lang="en-US" dirty="0" err="1"/>
                  <a:t>nilai-nilai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𝑥</m:t>
                    </m:r>
                    <m:r>
                      <a:rPr lang="en-US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𝑦</m:t>
                    </m:r>
                    <m:r>
                      <a:rPr lang="en-US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yang </a:t>
                </a:r>
                <a:r>
                  <a:rPr lang="en-US" dirty="0" err="1"/>
                  <a:t>dicari</a:t>
                </a:r>
                <a:r>
                  <a:rPr lang="en-US" dirty="0"/>
                  <a:t> </a:t>
                </a:r>
                <a:r>
                  <a:rPr lang="en-US" dirty="0" err="1"/>
                  <a:t>demikian</a:t>
                </a:r>
                <a:r>
                  <a:rPr lang="en-US" dirty="0"/>
                  <a:t> </a:t>
                </a:r>
                <a:r>
                  <a:rPr lang="en-US" dirty="0" err="1"/>
                  <a:t>sehingga</a:t>
                </a:r>
                <a:r>
                  <a:rPr lang="en-US" dirty="0"/>
                  <a:t> </a:t>
                </a:r>
                <a:r>
                  <a:rPr lang="en-US" dirty="0" err="1"/>
                  <a:t>memenuhi</a:t>
                </a:r>
                <a:r>
                  <a:rPr lang="en-US" dirty="0"/>
                  <a:t> </a:t>
                </a:r>
                <a:r>
                  <a:rPr lang="en-US" dirty="0" err="1"/>
                  <a:t>kedua</a:t>
                </a:r>
                <a:r>
                  <a:rPr lang="en-US" dirty="0"/>
                  <a:t> </a:t>
                </a:r>
                <a:r>
                  <a:rPr lang="en-US" dirty="0" err="1"/>
                  <a:t>persamaan</a:t>
                </a:r>
                <a:r>
                  <a:rPr lang="en-US" dirty="0"/>
                  <a:t> linear</a:t>
                </a:r>
              </a:p>
            </p:txBody>
          </p:sp>
        </mc:Choice>
        <mc:Fallback xmlns="">
          <p:sp>
            <p:nvSpPr>
              <p:cNvPr id="1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752600"/>
                <a:ext cx="6602166" cy="3429000"/>
              </a:xfrm>
              <a:prstGeom prst="rect">
                <a:avLst/>
              </a:prstGeom>
              <a:blipFill rotWithShape="1">
                <a:blip r:embed="rId4"/>
                <a:stretch>
                  <a:fillRect l="-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5883275"/>
            <a:ext cx="5034845" cy="365125"/>
          </a:xfrm>
          <a:blipFill>
            <a:blip r:embed="rId5"/>
            <a:tile tx="0" ty="0" sx="100000" sy="100000" flip="none" algn="tl"/>
          </a:blipFill>
        </p:spPr>
        <p:txBody>
          <a:bodyPr/>
          <a:lstStyle>
            <a:lvl1pPr>
              <a:defRPr sz="2400">
                <a:solidFill>
                  <a:srgbClr val="7030A0"/>
                </a:solidFill>
              </a:defRPr>
            </a:lvl1pPr>
          </a:lstStyle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linear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endParaRPr lang="en-US" dirty="0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6400800" y="5572036"/>
            <a:ext cx="762000" cy="676364"/>
          </a:xfrm>
          <a:prstGeom prst="actionButtonBackPrevious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7249929" y="5572036"/>
            <a:ext cx="762000" cy="676364"/>
          </a:xfrm>
          <a:prstGeom prst="actionButtonForwardNex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Home 16">
            <a:hlinkClick r:id="" action="ppaction://hlinkshowjump?jump=firstslide" highlightClick="1"/>
          </p:cNvPr>
          <p:cNvSpPr/>
          <p:nvPr/>
        </p:nvSpPr>
        <p:spPr>
          <a:xfrm>
            <a:off x="8153400" y="207240"/>
            <a:ext cx="685800" cy="710431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28104" y="985984"/>
            <a:ext cx="620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28104" y="1016990"/>
            <a:ext cx="6202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C00000"/>
                </a:solidFill>
                <a:latin typeface="Algerian" pitchFamily="82" charset="0"/>
              </a:rPr>
              <a:t>SISTEM PERSAMAAN LINEAR DUA VARIABEL</a:t>
            </a:r>
          </a:p>
          <a:p>
            <a:pPr algn="ctr"/>
            <a:endParaRPr lang="en-US" sz="2000" dirty="0"/>
          </a:p>
        </p:txBody>
      </p:sp>
      <p:sp>
        <p:nvSpPr>
          <p:cNvPr id="20" name="Rounded Rectangle 19">
            <a:hlinkClick r:id="rId8" action="ppaction://hlinksldjump"/>
          </p:cNvPr>
          <p:cNvSpPr/>
          <p:nvPr/>
        </p:nvSpPr>
        <p:spPr>
          <a:xfrm>
            <a:off x="228600" y="2895600"/>
            <a:ext cx="1676400" cy="713524"/>
          </a:xfrm>
          <a:prstGeom prst="round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MATERI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60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19600" y="2286000"/>
            <a:ext cx="1447800" cy="1371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343400" y="2286000"/>
            <a:ext cx="16764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4343400" y="2286000"/>
            <a:ext cx="16764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562455"/>
            <a:ext cx="8382000" cy="591454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C00000"/>
              </a:solidFill>
              <a:latin typeface="Algerian" pitchFamily="82" charset="0"/>
            </a:endParaRPr>
          </a:p>
        </p:txBody>
      </p:sp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1905000" y="1752600"/>
            <a:ext cx="6602166" cy="3429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lang="en-US" sz="1400" b="1" i="1" kern="1200" baseline="0" smtClean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smtClean="0">
              <a:latin typeface="Times New Roman"/>
              <a:ea typeface="Calibri"/>
              <a:cs typeface="Times New Roman"/>
            </a:endParaRPr>
          </a:p>
          <a:p>
            <a:endParaRPr lang="en-US" sz="12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5883275"/>
            <a:ext cx="5034845" cy="365125"/>
          </a:xfrm>
          <a:blipFill>
            <a:blip r:embed="rId4"/>
            <a:tile tx="0" ty="0" sx="100000" sy="100000" flip="none" algn="tl"/>
          </a:blipFill>
        </p:spPr>
        <p:txBody>
          <a:bodyPr/>
          <a:lstStyle>
            <a:lvl1pPr>
              <a:defRPr sz="2400">
                <a:solidFill>
                  <a:srgbClr val="7030A0"/>
                </a:solidFill>
              </a:defRPr>
            </a:lvl1pPr>
          </a:lstStyle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linear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endParaRPr lang="en-US" dirty="0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6400800" y="5572036"/>
            <a:ext cx="762000" cy="676364"/>
          </a:xfrm>
          <a:prstGeom prst="actionButtonBackPrevious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7249929" y="5572036"/>
            <a:ext cx="762000" cy="676364"/>
          </a:xfrm>
          <a:prstGeom prst="actionButtonForwardNex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Home 16">
            <a:hlinkClick r:id="" action="ppaction://hlinkshowjump?jump=firstslide" highlightClick="1"/>
          </p:cNvPr>
          <p:cNvSpPr/>
          <p:nvPr/>
        </p:nvSpPr>
        <p:spPr>
          <a:xfrm>
            <a:off x="8153400" y="207240"/>
            <a:ext cx="685800" cy="710431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28104" y="985984"/>
            <a:ext cx="620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28104" y="1016990"/>
            <a:ext cx="6202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C00000"/>
                </a:solidFill>
                <a:latin typeface="Algerian" pitchFamily="82" charset="0"/>
              </a:rPr>
              <a:t>SISTEM PERSAMAAN LINEAR DUA VARIABEL</a:t>
            </a:r>
          </a:p>
          <a:p>
            <a:pPr algn="ctr"/>
            <a:endParaRPr lang="en-US" sz="2000" dirty="0"/>
          </a:p>
        </p:txBody>
      </p:sp>
      <p:sp>
        <p:nvSpPr>
          <p:cNvPr id="20" name="Rounded Rectangle 19"/>
          <p:cNvSpPr/>
          <p:nvPr/>
        </p:nvSpPr>
        <p:spPr>
          <a:xfrm>
            <a:off x="228600" y="1724876"/>
            <a:ext cx="1676400" cy="713524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hlinkClick r:id="rId8" action="ppaction://hlinksldjump"/>
              </a:rPr>
              <a:t>MATERI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8600" y="3124200"/>
            <a:ext cx="1676400" cy="713524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hlinkClick r:id="rId9" action="ppaction://hlinksldjump"/>
              </a:rPr>
              <a:t>METODE</a:t>
            </a:r>
            <a:r>
              <a:rPr lang="en-US" sz="1600" b="1" dirty="0" smtClean="0">
                <a:solidFill>
                  <a:schemeClr val="tx1"/>
                </a:solidFill>
              </a:rPr>
              <a:t> PENYELESAIAN</a:t>
            </a:r>
            <a:r>
              <a:rPr lang="en-US" sz="1600" b="1" baseline="0" dirty="0" smtClean="0">
                <a:solidFill>
                  <a:schemeClr val="tx1"/>
                </a:solidFill>
              </a:rPr>
              <a:t>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8600" y="4495800"/>
            <a:ext cx="1676400" cy="713524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hlinkClick r:id="rId10" action="ppaction://hlinksldjump"/>
              </a:rPr>
              <a:t>APLIKASI SPLDV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819400" y="1828800"/>
            <a:ext cx="4572000" cy="1295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METODE</a:t>
            </a:r>
            <a:r>
              <a:rPr lang="en-US" b="1" baseline="0" dirty="0" smtClean="0">
                <a:solidFill>
                  <a:srgbClr val="7030A0"/>
                </a:solidFill>
              </a:rPr>
              <a:t> PENYELESAIAN SISTEM PERSAMAAN LINEAR DUA VARIABEL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362200" y="3378382"/>
            <a:ext cx="1676400" cy="82367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hlinkClick r:id="rId9" action="ppaction://hlinksldjump"/>
              </a:rPr>
              <a:t>Substitusi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581400" y="3657600"/>
            <a:ext cx="2057400" cy="110439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  <a:hlinkClick r:id="rId11" action="ppaction://hlinksldjump"/>
              </a:rPr>
              <a:t>Eliminasi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334000" y="3837724"/>
            <a:ext cx="2685154" cy="134387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hlinkClick r:id="rId12" action="ppaction://hlinksldjump"/>
              </a:rPr>
              <a:t>Gabungan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hlinkClick r:id="rId12" action="ppaction://hlinksldjump"/>
              </a:rPr>
              <a:t> (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hlinkClick r:id="rId12" action="ppaction://hlinksldjump"/>
              </a:rPr>
              <a:t>antara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hlinkClick r:id="rId12" action="ppaction://hlinksldjump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hlinkClick r:id="rId12" action="ppaction://hlinksldjump"/>
              </a:rPr>
              <a:t>substitusi</a:t>
            </a:r>
            <a:r>
              <a:rPr lang="en-US" b="1" baseline="0" dirty="0" smtClean="0">
                <a:solidFill>
                  <a:schemeClr val="accent2">
                    <a:lumMod val="75000"/>
                  </a:schemeClr>
                </a:solidFill>
                <a:hlinkClick r:id="rId12" action="ppaction://hlinksldjump"/>
              </a:rPr>
              <a:t> </a:t>
            </a:r>
            <a:r>
              <a:rPr lang="en-US" b="1" baseline="0" dirty="0" err="1" smtClean="0">
                <a:solidFill>
                  <a:schemeClr val="accent2">
                    <a:lumMod val="75000"/>
                  </a:schemeClr>
                </a:solidFill>
                <a:hlinkClick r:id="rId12" action="ppaction://hlinksldjump"/>
              </a:rPr>
              <a:t>dan</a:t>
            </a:r>
            <a:r>
              <a:rPr lang="en-US" b="1" baseline="0" dirty="0" smtClean="0">
                <a:solidFill>
                  <a:schemeClr val="accent2">
                    <a:lumMod val="75000"/>
                  </a:schemeClr>
                </a:solidFill>
                <a:hlinkClick r:id="rId12" action="ppaction://hlinksldjump"/>
              </a:rPr>
              <a:t> </a:t>
            </a:r>
            <a:r>
              <a:rPr lang="en-US" b="1" baseline="0" dirty="0" err="1" smtClean="0">
                <a:solidFill>
                  <a:schemeClr val="accent2">
                    <a:lumMod val="75000"/>
                  </a:schemeClr>
                </a:solidFill>
                <a:hlinkClick r:id="rId12" action="ppaction://hlinksldjump"/>
              </a:rPr>
              <a:t>eliminasi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hlinkClick r:id="rId12" action="ppaction://hlinksldjump"/>
              </a:rPr>
              <a:t>)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6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19600" y="2286000"/>
            <a:ext cx="1447800" cy="1371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343400" y="2286000"/>
            <a:ext cx="16764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4343400" y="2286000"/>
            <a:ext cx="16764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562455"/>
            <a:ext cx="8382000" cy="591454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solidFill>
                <a:srgbClr val="C00000"/>
              </a:solidFill>
              <a:latin typeface="Algerian" pitchFamily="82" charset="0"/>
            </a:endParaRPr>
          </a:p>
        </p:txBody>
      </p:sp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ubtitle 2"/>
              <p:cNvSpPr txBox="1">
                <a:spLocks/>
              </p:cNvSpPr>
              <p:nvPr/>
            </p:nvSpPr>
            <p:spPr>
              <a:xfrm>
                <a:off x="1905000" y="1752600"/>
                <a:ext cx="6602166" cy="3429000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None/>
                  <a:defRPr lang="en-US" sz="1600" b="1" i="1" kern="1200" baseline="0" smtClean="0">
                    <a:solidFill>
                      <a:srgbClr val="7030A0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200" dirty="0" smtClean="0">
                  <a:latin typeface="Times New Roman"/>
                  <a:ea typeface="Calibri"/>
                  <a:cs typeface="Times New Roman"/>
                </a:endParaRPr>
              </a:p>
              <a:p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Penyelesaian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SPLDV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menggunakan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metode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substitusi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dilakukan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dengan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cara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menyatakan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salah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satu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variabel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dalam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bentuk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variabel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yang lain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kemudian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nilai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variabel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tersebut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menggantikan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variabel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yang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sama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dalam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persamaan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yang lain.</a:t>
                </a:r>
              </a:p>
              <a:p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r>
                  <a:rPr lang="en-US" sz="1200" dirty="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Contoh : </a:t>
                </a:r>
              </a:p>
              <a:p>
                <a:r>
                  <a:rPr lang="en-US" sz="1200" dirty="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	</a:t>
                </a:r>
                <a:r>
                  <a:rPr lang="en-US" sz="1200" dirty="0" err="1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Tentukan</a:t>
                </a:r>
                <a:r>
                  <a:rPr lang="en-US" sz="1200" dirty="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himpunan</a:t>
                </a:r>
                <a:r>
                  <a:rPr lang="en-US" sz="1200" dirty="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penyelesaian</a:t>
                </a:r>
                <a:r>
                  <a:rPr lang="en-US" sz="1200" dirty="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dari</a:t>
                </a:r>
                <a:r>
                  <a:rPr lang="en-US" sz="1200" dirty="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sistem</a:t>
                </a:r>
                <a:r>
                  <a:rPr lang="en-US" sz="1200" dirty="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persamaan</a:t>
                </a:r>
                <a:r>
                  <a:rPr lang="en-US" sz="1200" dirty="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berikut</a:t>
                </a:r>
                <a:r>
                  <a:rPr lang="en-US" sz="1200" dirty="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 : </a:t>
                </a:r>
              </a:p>
              <a:p>
                <a:r>
                  <a:rPr lang="en-US" sz="1200" dirty="0">
                    <a:solidFill>
                      <a:srgbClr val="002060"/>
                    </a:solidFill>
                    <a:ea typeface="Calibri"/>
                    <a:cs typeface="Times New Roman"/>
                  </a:rPr>
                  <a:t>	</a:t>
                </a:r>
                <a14:m>
                  <m:oMath xmlns:m="http://schemas.openxmlformats.org/officeDocument/2006/math">
                    <m:r>
                      <a:rPr lang="en-US" sz="1200" dirty="0">
                        <a:solidFill>
                          <a:srgbClr val="002060"/>
                        </a:solidFill>
                        <a:latin typeface="Cambria Math"/>
                        <a:ea typeface="Calibri"/>
                        <a:cs typeface="Times New Roman"/>
                      </a:rPr>
                      <m:t>𝟐</m:t>
                    </m:r>
                    <m:r>
                      <a:rPr lang="en-US" sz="1200" dirty="0">
                        <a:solidFill>
                          <a:srgbClr val="002060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1200" dirty="0">
                        <a:solidFill>
                          <a:srgbClr val="002060"/>
                        </a:solidFill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1200" dirty="0">
                        <a:solidFill>
                          <a:srgbClr val="002060"/>
                        </a:solidFill>
                        <a:latin typeface="Cambria Math"/>
                        <a:ea typeface="Calibri"/>
                        <a:cs typeface="Times New Roman"/>
                      </a:rPr>
                      <m:t>𝟑</m:t>
                    </m:r>
                    <m:r>
                      <a:rPr lang="en-US" sz="1200" dirty="0">
                        <a:solidFill>
                          <a:srgbClr val="002060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1200" dirty="0">
                        <a:solidFill>
                          <a:srgbClr val="002060"/>
                        </a:solidFill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1200" dirty="0">
                        <a:solidFill>
                          <a:srgbClr val="002060"/>
                        </a:solidFill>
                        <a:latin typeface="Cambria Math"/>
                        <a:ea typeface="Calibri"/>
                        <a:cs typeface="Times New Roman"/>
                      </a:rPr>
                      <m:t>𝟏𝟑</m:t>
                    </m:r>
                  </m:oMath>
                </a14:m>
                <a:r>
                  <a:rPr lang="en-US" sz="1200" dirty="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…. </a:t>
                </a:r>
                <a:r>
                  <a:rPr lang="en-US" sz="1200" dirty="0" err="1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Persamaan</a:t>
                </a:r>
                <a:r>
                  <a:rPr lang="en-US" sz="1200" dirty="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 (I)</a:t>
                </a:r>
              </a:p>
              <a:p>
                <a:r>
                  <a:rPr lang="en-US" sz="1200" dirty="0">
                    <a:solidFill>
                      <a:srgbClr val="002060"/>
                    </a:solidFill>
                    <a:ea typeface="Calibri"/>
                    <a:cs typeface="Times New Roman"/>
                  </a:rPr>
                  <a:t>	</a:t>
                </a:r>
                <a14:m>
                  <m:oMath xmlns:m="http://schemas.openxmlformats.org/officeDocument/2006/math">
                    <m:r>
                      <a:rPr lang="en-US" sz="1200" dirty="0">
                        <a:solidFill>
                          <a:srgbClr val="002060"/>
                        </a:solidFill>
                        <a:latin typeface="Cambria Math"/>
                        <a:ea typeface="Calibri"/>
                        <a:cs typeface="Times New Roman"/>
                      </a:rPr>
                      <m:t>𝒙</m:t>
                    </m:r>
                    <m:r>
                      <a:rPr lang="en-US" sz="1200" dirty="0">
                        <a:solidFill>
                          <a:srgbClr val="002060"/>
                        </a:solidFill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1200" dirty="0">
                        <a:solidFill>
                          <a:srgbClr val="002060"/>
                        </a:solidFill>
                        <a:latin typeface="Cambria Math"/>
                        <a:ea typeface="Calibri"/>
                        <a:cs typeface="Times New Roman"/>
                      </a:rPr>
                      <m:t>𝒚</m:t>
                    </m:r>
                    <m:r>
                      <a:rPr lang="en-US" sz="1200" dirty="0">
                        <a:solidFill>
                          <a:srgbClr val="002060"/>
                        </a:solidFill>
                        <a:latin typeface="Cambria Math"/>
                        <a:ea typeface="Calibri"/>
                        <a:cs typeface="Times New Roman"/>
                      </a:rPr>
                      <m:t>=−</m:t>
                    </m:r>
                    <m:r>
                      <a:rPr lang="en-US" sz="1200" dirty="0">
                        <a:solidFill>
                          <a:srgbClr val="002060"/>
                        </a:solidFill>
                        <a:latin typeface="Cambria Math"/>
                        <a:ea typeface="Calibri"/>
                        <a:cs typeface="Times New Roman"/>
                      </a:rPr>
                      <m:t>𝟏</m:t>
                    </m:r>
                    <m:r>
                      <a:rPr lang="en-US" sz="1200" dirty="0">
                        <a:solidFill>
                          <a:srgbClr val="002060"/>
                        </a:solidFill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en-US" sz="1200" dirty="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… </a:t>
                </a:r>
                <a:r>
                  <a:rPr lang="en-US" sz="1200" dirty="0" err="1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persamaan</a:t>
                </a:r>
                <a:r>
                  <a:rPr lang="en-US" sz="1200" dirty="0">
                    <a:solidFill>
                      <a:srgbClr val="002060"/>
                    </a:solidFill>
                    <a:latin typeface="Times New Roman"/>
                    <a:ea typeface="Calibri"/>
                    <a:cs typeface="Times New Roman"/>
                  </a:rPr>
                  <a:t> (II)</a:t>
                </a:r>
              </a:p>
            </p:txBody>
          </p:sp>
        </mc:Choice>
        <mc:Fallback xmlns="">
          <p:sp>
            <p:nvSpPr>
              <p:cNvPr id="1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752600"/>
                <a:ext cx="6602166" cy="3429000"/>
              </a:xfrm>
              <a:prstGeom prst="rect">
                <a:avLst/>
              </a:prstGeom>
              <a:blipFill rotWithShape="1">
                <a:blip r:embed="rId4"/>
                <a:stretch>
                  <a:fillRect l="-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5883275"/>
            <a:ext cx="5034845" cy="365125"/>
          </a:xfrm>
          <a:blipFill>
            <a:blip r:embed="rId5"/>
            <a:tile tx="0" ty="0" sx="100000" sy="100000" flip="none" algn="tl"/>
          </a:blipFill>
        </p:spPr>
        <p:txBody>
          <a:bodyPr/>
          <a:lstStyle>
            <a:lvl1pPr>
              <a:defRPr sz="2400">
                <a:solidFill>
                  <a:srgbClr val="7030A0"/>
                </a:solidFill>
              </a:defRPr>
            </a:lvl1pPr>
          </a:lstStyle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linear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endParaRPr lang="en-US" dirty="0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6400800" y="5572036"/>
            <a:ext cx="762000" cy="676364"/>
          </a:xfrm>
          <a:prstGeom prst="actionButtonBackPrevious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7249929" y="5572036"/>
            <a:ext cx="762000" cy="676364"/>
          </a:xfrm>
          <a:prstGeom prst="actionButtonForwardNex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Home 16">
            <a:hlinkClick r:id="" action="ppaction://hlinkshowjump?jump=firstslide" highlightClick="1"/>
          </p:cNvPr>
          <p:cNvSpPr/>
          <p:nvPr/>
        </p:nvSpPr>
        <p:spPr>
          <a:xfrm>
            <a:off x="7821366" y="698595"/>
            <a:ext cx="685800" cy="710431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28104" y="985984"/>
            <a:ext cx="620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28104" y="1016990"/>
            <a:ext cx="6202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C00000"/>
                </a:solidFill>
                <a:latin typeface="Algerian" pitchFamily="82" charset="0"/>
              </a:rPr>
              <a:t>SISTEM PERSAMAAN LINEAR DUA VARIABEL</a:t>
            </a:r>
          </a:p>
          <a:p>
            <a:pPr algn="ctr"/>
            <a:endParaRPr lang="en-US" sz="2000" dirty="0"/>
          </a:p>
        </p:txBody>
      </p:sp>
      <p:sp>
        <p:nvSpPr>
          <p:cNvPr id="21" name="Rounded Rectangle 20"/>
          <p:cNvSpPr/>
          <p:nvPr/>
        </p:nvSpPr>
        <p:spPr>
          <a:xfrm>
            <a:off x="228600" y="3325076"/>
            <a:ext cx="1676400" cy="713524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hlinkClick r:id="rId9" action="ppaction://hlinksldjump"/>
              </a:rPr>
              <a:t>METODE PENYELESAIAN</a:t>
            </a:r>
            <a:r>
              <a:rPr lang="en-US" sz="1600" b="1" baseline="0" dirty="0" smtClean="0">
                <a:solidFill>
                  <a:schemeClr val="tx1"/>
                </a:solidFill>
                <a:hlinkClick r:id="rId9" action="ppaction://hlinksldjump"/>
              </a:rPr>
              <a:t>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57600" y="1981200"/>
            <a:ext cx="32004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Metode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Substitusi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54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19600" y="2286000"/>
            <a:ext cx="1447800" cy="1371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343400" y="2286000"/>
            <a:ext cx="16764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4343400" y="2286000"/>
            <a:ext cx="16764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562455"/>
            <a:ext cx="8382000" cy="591454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solidFill>
                <a:srgbClr val="C00000"/>
              </a:solidFill>
              <a:latin typeface="Algerian" pitchFamily="82" charset="0"/>
            </a:endParaRPr>
          </a:p>
        </p:txBody>
      </p:sp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Subtitle 2"/>
              <p:cNvSpPr txBox="1">
                <a:spLocks/>
              </p:cNvSpPr>
              <p:nvPr/>
            </p:nvSpPr>
            <p:spPr>
              <a:xfrm>
                <a:off x="1905000" y="1524000"/>
                <a:ext cx="6602166" cy="4048036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Wingdings" pitchFamily="2" charset="2"/>
                  <a:buNone/>
                  <a:defRPr lang="en-US" sz="1600" b="1" i="1" kern="1200" baseline="0" smtClean="0">
                    <a:solidFill>
                      <a:srgbClr val="002060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200" dirty="0" smtClean="0">
                    <a:latin typeface="Times New Roman"/>
                    <a:ea typeface="Calibri"/>
                    <a:cs typeface="Times New Roman"/>
                  </a:rPr>
                  <a:t>Cara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Substitusi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</a:p>
              <a:p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Jawab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:</a:t>
                </a:r>
              </a:p>
              <a:p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	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Langkah-langkahnya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yaitu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mengubah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salah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satu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persamaan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dalam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bentuk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atau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, </m:t>
                    </m:r>
                  </m:oMath>
                </a14:m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Dari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persamaan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kita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akan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mengubah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persamaan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(II)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yaitu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−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=−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sehingga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menjadi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=−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</m:oMath>
                </a14:m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Mensubstitusikan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𝑥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=−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1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+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 </m:t>
                    </m:r>
                  </m:oMath>
                </a14:m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kepersamaan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(I) ,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maka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menjadi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2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(−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1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𝑦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)+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3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𝑦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13</m:t>
                      </m:r>
                    </m:oMath>
                  </m:oMathPara>
                </a14:m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2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2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𝑦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3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𝑦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13</m:t>
                      </m:r>
                    </m:oMath>
                  </m:oMathPara>
                </a14:m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5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𝑦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13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2</m:t>
                      </m:r>
                    </m:oMath>
                  </m:oMathPara>
                </a14:m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5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𝑦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15</m:t>
                      </m:r>
                    </m:oMath>
                  </m:oMathPara>
                </a14:m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𝑦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3</m:t>
                      </m:r>
                    </m:oMath>
                  </m:oMathPara>
                </a14:m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Mengganti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𝑦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r>
                      <a:rPr lang="en-US" sz="1200" dirty="0">
                        <a:latin typeface="Cambria Math"/>
                        <a:ea typeface="Calibri"/>
                        <a:cs typeface="Times New Roman"/>
                      </a:rPr>
                      <m:t>3</m:t>
                    </m:r>
                  </m:oMath>
                </a14:m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kesalah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satu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persamaan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,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misalnya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</a:t>
                </a:r>
                <a:r>
                  <a:rPr lang="en-US" sz="1200" dirty="0" err="1">
                    <a:latin typeface="Times New Roman"/>
                    <a:ea typeface="Calibri"/>
                    <a:cs typeface="Times New Roman"/>
                  </a:rPr>
                  <a:t>kepersamaan</a:t>
                </a:r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 (II)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𝑦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=−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1</m:t>
                      </m:r>
                    </m:oMath>
                  </m:oMathPara>
                </a14:m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3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=−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1</m:t>
                      </m:r>
                    </m:oMath>
                  </m:oMathPara>
                </a14:m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=−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1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3</m:t>
                      </m:r>
                    </m:oMath>
                  </m:oMathPara>
                </a14:m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𝑥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a:rPr lang="en-US" sz="1200" dirty="0">
                          <a:latin typeface="Cambria Math"/>
                          <a:ea typeface="Calibri"/>
                          <a:cs typeface="Times New Roman"/>
                        </a:rPr>
                        <m:t>2</m:t>
                      </m:r>
                    </m:oMath>
                  </m:oMathPara>
                </a14:m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r>
                  <a:rPr lang="en-US" sz="1200" dirty="0">
                    <a:latin typeface="Times New Roman"/>
                    <a:ea typeface="Calibri"/>
                    <a:cs typeface="Times New Roman"/>
                  </a:rPr>
                  <a:t>	</a:t>
                </a:r>
              </a:p>
              <a:p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  <a:p>
                <a:endParaRPr lang="en-US" sz="1200" dirty="0">
                  <a:latin typeface="Times New Roman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1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524000"/>
                <a:ext cx="6602166" cy="4048036"/>
              </a:xfrm>
              <a:prstGeom prst="rect">
                <a:avLst/>
              </a:prstGeom>
              <a:blipFill rotWithShape="1">
                <a:blip r:embed="rId4"/>
                <a:stretch>
                  <a:fillRect l="-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5883275"/>
            <a:ext cx="5034845" cy="365125"/>
          </a:xfrm>
          <a:blipFill>
            <a:blip r:embed="rId5"/>
            <a:tile tx="0" ty="0" sx="100000" sy="100000" flip="none" algn="tl"/>
          </a:blipFill>
        </p:spPr>
        <p:txBody>
          <a:bodyPr/>
          <a:lstStyle>
            <a:lvl1pPr>
              <a:defRPr sz="2400">
                <a:solidFill>
                  <a:srgbClr val="7030A0"/>
                </a:solidFill>
              </a:defRPr>
            </a:lvl1pPr>
          </a:lstStyle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persamaan</a:t>
            </a:r>
            <a:r>
              <a:rPr lang="en-US" dirty="0" smtClean="0"/>
              <a:t> linear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variabel</a:t>
            </a:r>
            <a:endParaRPr lang="en-US" dirty="0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609600" y="5148876"/>
            <a:ext cx="762000" cy="676364"/>
          </a:xfrm>
          <a:prstGeom prst="actionButtonBackPrevious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1524000" y="5148876"/>
            <a:ext cx="762000" cy="676364"/>
          </a:xfrm>
          <a:prstGeom prst="actionButtonForwardNex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Home 16">
            <a:hlinkClick r:id="" action="ppaction://hlinkshowjump?jump=firstslide" highlightClick="1"/>
          </p:cNvPr>
          <p:cNvSpPr/>
          <p:nvPr/>
        </p:nvSpPr>
        <p:spPr>
          <a:xfrm>
            <a:off x="7821366" y="698595"/>
            <a:ext cx="685800" cy="710431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28104" y="985984"/>
            <a:ext cx="620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428104" y="1016990"/>
            <a:ext cx="6202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accent2"/>
                </a:solidFill>
                <a:latin typeface="Algerian" pitchFamily="82" charset="0"/>
              </a:rPr>
              <a:t>SISTEM PERSAMAAN LINEAR DUA VARIABEL</a:t>
            </a:r>
          </a:p>
          <a:p>
            <a:pPr algn="ctr"/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600" y="2867876"/>
            <a:ext cx="1676400" cy="713524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hlinkClick r:id="rId9" action="ppaction://hlinksldjump"/>
              </a:rPr>
              <a:t>MATERI SUBSTITUSI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3" name="Smiley Face 22"/>
          <p:cNvSpPr/>
          <p:nvPr/>
        </p:nvSpPr>
        <p:spPr>
          <a:xfrm>
            <a:off x="5562600" y="3962400"/>
            <a:ext cx="3200400" cy="23622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b="1" dirty="0" smtClean="0">
              <a:solidFill>
                <a:srgbClr val="002060"/>
              </a:solidFill>
            </a:endParaRPr>
          </a:p>
          <a:p>
            <a:pPr algn="l"/>
            <a:endParaRPr lang="en-US" b="1" dirty="0" smtClean="0">
              <a:solidFill>
                <a:srgbClr val="002060"/>
              </a:solidFill>
            </a:endParaRPr>
          </a:p>
          <a:p>
            <a:pPr algn="l"/>
            <a:endParaRPr lang="en-US" b="1" dirty="0" smtClean="0">
              <a:solidFill>
                <a:srgbClr val="002060"/>
              </a:solidFill>
            </a:endParaRPr>
          </a:p>
          <a:p>
            <a:pPr algn="l"/>
            <a:r>
              <a:rPr lang="en-US" b="1" dirty="0" smtClean="0">
                <a:solidFill>
                  <a:srgbClr val="002060"/>
                </a:solidFill>
              </a:rPr>
              <a:t>     </a:t>
            </a:r>
            <a:r>
              <a:rPr lang="en-US" b="1" dirty="0" err="1" smtClean="0">
                <a:solidFill>
                  <a:srgbClr val="002060"/>
                </a:solidFill>
              </a:rPr>
              <a:t>Jadi</a:t>
            </a:r>
            <a:r>
              <a:rPr lang="en-US" b="1" dirty="0" smtClean="0">
                <a:solidFill>
                  <a:srgbClr val="002060"/>
                </a:solidFill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</a:rPr>
              <a:t>himpunan</a:t>
            </a:r>
            <a:r>
              <a:rPr lang="en-US" b="1" dirty="0" smtClean="0">
                <a:solidFill>
                  <a:srgbClr val="002060"/>
                </a:solidFill>
              </a:rPr>
              <a:t>    </a:t>
            </a:r>
          </a:p>
          <a:p>
            <a:pPr algn="l"/>
            <a:r>
              <a:rPr lang="en-US" b="1" dirty="0" smtClean="0">
                <a:solidFill>
                  <a:srgbClr val="002060"/>
                </a:solidFill>
              </a:rPr>
              <a:t>     </a:t>
            </a:r>
            <a:r>
              <a:rPr lang="en-US" b="1" dirty="0" err="1" smtClean="0">
                <a:solidFill>
                  <a:srgbClr val="002060"/>
                </a:solidFill>
              </a:rPr>
              <a:t>penyelesaian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dari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</a:p>
          <a:p>
            <a:pPr algn="l"/>
            <a:r>
              <a:rPr lang="en-US" b="1" dirty="0" smtClean="0">
                <a:solidFill>
                  <a:srgbClr val="002060"/>
                </a:solidFill>
              </a:rPr>
              <a:t>     </a:t>
            </a:r>
            <a:r>
              <a:rPr lang="en-US" b="1" dirty="0" err="1" smtClean="0">
                <a:solidFill>
                  <a:srgbClr val="002060"/>
                </a:solidFill>
              </a:rPr>
              <a:t>sistem</a:t>
            </a:r>
            <a:r>
              <a:rPr lang="en-US" b="1" baseline="0" dirty="0" smtClean="0">
                <a:solidFill>
                  <a:srgbClr val="002060"/>
                </a:solidFill>
              </a:rPr>
              <a:t> </a:t>
            </a:r>
            <a:r>
              <a:rPr lang="en-US" b="1" baseline="0" dirty="0" err="1" smtClean="0">
                <a:solidFill>
                  <a:srgbClr val="002060"/>
                </a:solidFill>
              </a:rPr>
              <a:t>persamaan</a:t>
            </a:r>
            <a:r>
              <a:rPr lang="en-US" b="1" baseline="0" dirty="0" smtClean="0">
                <a:solidFill>
                  <a:srgbClr val="002060"/>
                </a:solidFill>
              </a:rPr>
              <a:t> </a:t>
            </a:r>
          </a:p>
          <a:p>
            <a:pPr algn="l"/>
            <a:r>
              <a:rPr lang="en-US" b="1" baseline="0" dirty="0" smtClean="0">
                <a:solidFill>
                  <a:srgbClr val="002060"/>
                </a:solidFill>
              </a:rPr>
              <a:t>     </a:t>
            </a:r>
            <a:r>
              <a:rPr lang="en-US" b="1" baseline="0" dirty="0" err="1" smtClean="0">
                <a:solidFill>
                  <a:srgbClr val="002060"/>
                </a:solidFill>
              </a:rPr>
              <a:t>tersebut</a:t>
            </a:r>
            <a:r>
              <a:rPr lang="en-US" b="1" baseline="0" dirty="0" smtClean="0">
                <a:solidFill>
                  <a:srgbClr val="002060"/>
                </a:solidFill>
              </a:rPr>
              <a:t> </a:t>
            </a:r>
            <a:r>
              <a:rPr lang="en-US" b="1" baseline="0" dirty="0" err="1" smtClean="0">
                <a:solidFill>
                  <a:srgbClr val="002060"/>
                </a:solidFill>
              </a:rPr>
              <a:t>adalah</a:t>
            </a:r>
            <a:r>
              <a:rPr lang="en-US" b="1" baseline="0" dirty="0" smtClean="0">
                <a:solidFill>
                  <a:srgbClr val="002060"/>
                </a:solidFill>
              </a:rPr>
              <a:t>    </a:t>
            </a:r>
          </a:p>
          <a:p>
            <a:pPr algn="l"/>
            <a:r>
              <a:rPr lang="en-US" b="1" baseline="0" dirty="0" smtClean="0">
                <a:solidFill>
                  <a:srgbClr val="002060"/>
                </a:solidFill>
              </a:rPr>
              <a:t>          HP={(2,3)}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22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833</Words>
  <Application>Microsoft Office PowerPoint</Application>
  <PresentationFormat>On-screen Show (4:3)</PresentationFormat>
  <Paragraphs>259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</cp:revision>
  <dcterms:created xsi:type="dcterms:W3CDTF">2017-11-23T05:24:27Z</dcterms:created>
  <dcterms:modified xsi:type="dcterms:W3CDTF">2017-11-23T07:41:49Z</dcterms:modified>
</cp:coreProperties>
</file>