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2" r:id="rId7"/>
    <p:sldId id="275" r:id="rId8"/>
    <p:sldId id="263" r:id="rId9"/>
    <p:sldId id="277" r:id="rId10"/>
    <p:sldId id="278" r:id="rId11"/>
    <p:sldId id="279" r:id="rId12"/>
    <p:sldId id="264" r:id="rId13"/>
    <p:sldId id="266" r:id="rId14"/>
    <p:sldId id="267" r:id="rId15"/>
    <p:sldId id="268" r:id="rId16"/>
    <p:sldId id="273" r:id="rId17"/>
    <p:sldId id="265" r:id="rId18"/>
    <p:sldId id="269" r:id="rId19"/>
    <p:sldId id="270" r:id="rId20"/>
    <p:sldId id="271" r:id="rId21"/>
    <p:sldId id="272" r:id="rId22"/>
    <p:sldId id="274" r:id="rId2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60" d="100"/>
          <a:sy n="60" d="100"/>
        </p:scale>
        <p:origin x="-7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E75E7-1A94-4EE2-8728-37BBCA9F6643}" type="datetimeFigureOut">
              <a:rPr lang="id-ID" smtClean="0"/>
              <a:t>16/11/2017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7BFFC-D214-4C19-8657-11FC98CBB63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69303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996952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6865-A65A-4AF3-B6E4-911865EA7A86}" type="datetimeFigureOut">
              <a:rPr lang="id-ID" smtClean="0"/>
              <a:t>16/11/2017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1ABC-6808-4B26-825B-5F4B9DE5FA05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extBox 6"/>
          <p:cNvSpPr txBox="1"/>
          <p:nvPr userDrawn="1"/>
        </p:nvSpPr>
        <p:spPr>
          <a:xfrm>
            <a:off x="1835696" y="177281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etfwrgt5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41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6865-A65A-4AF3-B6E4-911865EA7A86}" type="datetimeFigureOut">
              <a:rPr lang="id-ID" smtClean="0"/>
              <a:t>16/11/2017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1ABC-6808-4B26-825B-5F4B9DE5FA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77904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6865-A65A-4AF3-B6E4-911865EA7A86}" type="datetimeFigureOut">
              <a:rPr lang="id-ID" smtClean="0"/>
              <a:t>16/11/2017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1ABC-6808-4B26-825B-5F4B9DE5FA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40920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8519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6865-A65A-4AF3-B6E4-911865EA7A86}" type="datetimeFigureOut">
              <a:rPr lang="id-ID" smtClean="0"/>
              <a:t>16/11/2017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1ABC-6808-4B26-825B-5F4B9DE5FA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32347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6865-A65A-4AF3-B6E4-911865EA7A86}" type="datetimeFigureOut">
              <a:rPr lang="id-ID" smtClean="0"/>
              <a:t>16/11/2017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1ABC-6808-4B26-825B-5F4B9DE5FA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0143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6865-A65A-4AF3-B6E4-911865EA7A86}" type="datetimeFigureOut">
              <a:rPr lang="id-ID" smtClean="0"/>
              <a:t>16/11/2017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1ABC-6808-4B26-825B-5F4B9DE5FA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93896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6865-A65A-4AF3-B6E4-911865EA7A86}" type="datetimeFigureOut">
              <a:rPr lang="id-ID" smtClean="0"/>
              <a:t>16/11/2017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1ABC-6808-4B26-825B-5F4B9DE5FA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16671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6865-A65A-4AF3-B6E4-911865EA7A86}" type="datetimeFigureOut">
              <a:rPr lang="id-ID" smtClean="0"/>
              <a:t>16/11/2017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1ABC-6808-4B26-825B-5F4B9DE5FA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7903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6865-A65A-4AF3-B6E4-911865EA7A86}" type="datetimeFigureOut">
              <a:rPr lang="id-ID" smtClean="0"/>
              <a:t>16/11/2017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1ABC-6808-4B26-825B-5F4B9DE5FA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86206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6865-A65A-4AF3-B6E4-911865EA7A86}" type="datetimeFigureOut">
              <a:rPr lang="id-ID" smtClean="0"/>
              <a:t>16/11/2017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1ABC-6808-4B26-825B-5F4B9DE5FA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51504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6865-A65A-4AF3-B6E4-911865EA7A86}" type="datetimeFigureOut">
              <a:rPr lang="id-ID" smtClean="0"/>
              <a:t>16/11/2017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1ABC-6808-4B26-825B-5F4B9DE5FA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1767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" Target="../slides/slide2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1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E6865-A65A-4AF3-B6E4-911865EA7A86}" type="datetimeFigureOut">
              <a:rPr lang="id-ID" smtClean="0"/>
              <a:t>16/11/2017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11ABC-6808-4B26-825B-5F4B9DE5FA05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1328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ounded Rectangle 12"/>
          <p:cNvSpPr/>
          <p:nvPr/>
        </p:nvSpPr>
        <p:spPr>
          <a:xfrm>
            <a:off x="1979712" y="1412776"/>
            <a:ext cx="1656184" cy="715360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38500" dist="508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latin typeface="Arial" pitchFamily="34" charset="0"/>
                <a:cs typeface="Arial" pitchFamily="34" charset="0"/>
                <a:hlinkClick r:id="rId13" action="ppaction://hlinksldjump"/>
              </a:rPr>
              <a:t>KD/</a:t>
            </a:r>
            <a:r>
              <a:rPr lang="id-ID" b="1" baseline="0" dirty="0" smtClean="0">
                <a:latin typeface="Arial" pitchFamily="34" charset="0"/>
                <a:cs typeface="Arial" pitchFamily="34" charset="0"/>
                <a:hlinkClick r:id="rId13" action="ppaction://hlinksldjump"/>
              </a:rPr>
              <a:t>IPK</a:t>
            </a:r>
            <a:endParaRPr lang="id-ID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707904" y="1412776"/>
            <a:ext cx="1656184" cy="715361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38500" dist="508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latin typeface="Arial" pitchFamily="34" charset="0"/>
                <a:cs typeface="Arial" pitchFamily="34" charset="0"/>
                <a:hlinkClick r:id="rId14" action="ppaction://hlinksldjump"/>
              </a:rPr>
              <a:t>MATERI</a:t>
            </a:r>
            <a:endParaRPr lang="id-ID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436096" y="1412776"/>
            <a:ext cx="1656184" cy="715360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38500" dist="508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latin typeface="Arial" pitchFamily="34" charset="0"/>
                <a:cs typeface="Arial" pitchFamily="34" charset="0"/>
                <a:hlinkClick r:id="rId15" action="ppaction://hlinksldjump"/>
              </a:rPr>
              <a:t>EVALUASI</a:t>
            </a:r>
            <a:endParaRPr lang="id-ID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164288" y="1412776"/>
            <a:ext cx="1656184" cy="715361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38500" dist="508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latin typeface="Arial" pitchFamily="34" charset="0"/>
                <a:cs typeface="Arial" pitchFamily="34" charset="0"/>
                <a:hlinkClick r:id="rId16" action="ppaction://hlinksldjump"/>
              </a:rPr>
              <a:t>REFERENSI</a:t>
            </a:r>
            <a:endParaRPr lang="id-ID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36422" y="1417495"/>
            <a:ext cx="1656184" cy="715361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38500" dist="508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latin typeface="Arial" pitchFamily="34" charset="0"/>
                <a:cs typeface="Arial" pitchFamily="34" charset="0"/>
                <a:hlinkClick r:id="" action="ppaction://hlinkshowjump?jump=firstslide"/>
              </a:rPr>
              <a:t>HOME</a:t>
            </a:r>
            <a:endParaRPr lang="id-ID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Action Button: Home 23">
            <a:hlinkClick r:id="" action="ppaction://hlinkshowjump?jump=firstslide" highlightClick="1"/>
          </p:cNvPr>
          <p:cNvSpPr/>
          <p:nvPr/>
        </p:nvSpPr>
        <p:spPr>
          <a:xfrm>
            <a:off x="6732240" y="260648"/>
            <a:ext cx="936104" cy="864096"/>
          </a:xfrm>
          <a:prstGeom prst="actionButtonHome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5" name="Multiply 24">
            <a:hlinkClick r:id="" action="ppaction://hlinkshowjump?jump=endshow"/>
          </p:cNvPr>
          <p:cNvSpPr/>
          <p:nvPr/>
        </p:nvSpPr>
        <p:spPr>
          <a:xfrm>
            <a:off x="7812360" y="116632"/>
            <a:ext cx="1080120" cy="1152128"/>
          </a:xfrm>
          <a:prstGeom prst="mathMultiply">
            <a:avLst/>
          </a:prstGeom>
          <a:ln/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TextBox 25"/>
          <p:cNvSpPr txBox="1"/>
          <p:nvPr/>
        </p:nvSpPr>
        <p:spPr>
          <a:xfrm>
            <a:off x="539552" y="332656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TUGAS MATA KULIAH</a:t>
            </a:r>
          </a:p>
          <a:p>
            <a:pPr algn="ctr"/>
            <a:r>
              <a:rPr lang="id-ID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MEDIA PEMBELAJARAN</a:t>
            </a:r>
            <a:r>
              <a:rPr lang="id-ID" sz="20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 BERBASIS ICT</a:t>
            </a:r>
            <a:endParaRPr lang="id-ID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7" name="Left Arrow 26">
            <a:hlinkClick r:id="" action="ppaction://hlinkshowjump?jump=previousslide"/>
          </p:cNvPr>
          <p:cNvSpPr/>
          <p:nvPr/>
        </p:nvSpPr>
        <p:spPr>
          <a:xfrm>
            <a:off x="6601674" y="6165305"/>
            <a:ext cx="1044116" cy="576064"/>
          </a:xfrm>
          <a:prstGeom prst="leftArrow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8" name="Left Arrow 27">
            <a:hlinkClick r:id="" action="ppaction://hlinkshowjump?jump=nextslide"/>
          </p:cNvPr>
          <p:cNvSpPr/>
          <p:nvPr/>
        </p:nvSpPr>
        <p:spPr>
          <a:xfrm rot="10800000">
            <a:off x="7848364" y="6165304"/>
            <a:ext cx="1044116" cy="576064"/>
          </a:xfrm>
          <a:prstGeom prst="leftArrow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00144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id-ID" sz="1200" b="1" i="1" kern="1200" smtClean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ction Button: Home 5">
            <a:hlinkClick r:id="" action="ppaction://hlinkshowjump?jump=firstslide" highlightClick="1"/>
          </p:cNvPr>
          <p:cNvSpPr/>
          <p:nvPr/>
        </p:nvSpPr>
        <p:spPr>
          <a:xfrm>
            <a:off x="6732240" y="260648"/>
            <a:ext cx="936104" cy="864096"/>
          </a:xfrm>
          <a:prstGeom prst="actionButtonHome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Multiply 6"/>
          <p:cNvSpPr/>
          <p:nvPr/>
        </p:nvSpPr>
        <p:spPr>
          <a:xfrm>
            <a:off x="7812360" y="116632"/>
            <a:ext cx="1080120" cy="1152128"/>
          </a:xfrm>
          <a:prstGeom prst="mathMultiply">
            <a:avLst/>
          </a:prstGeom>
          <a:ln/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539552" y="332656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TUGAS MATA KULIAH</a:t>
            </a:r>
          </a:p>
          <a:p>
            <a:pPr algn="ctr"/>
            <a:r>
              <a:rPr lang="id-ID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MEDIA PEMBELAJARAN</a:t>
            </a:r>
            <a:r>
              <a:rPr lang="id-ID" sz="20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 BERBASIS ICT</a:t>
            </a:r>
            <a:endParaRPr lang="id-ID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6601674" y="6165305"/>
            <a:ext cx="1044116" cy="576064"/>
          </a:xfrm>
          <a:prstGeom prst="leftArrow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Left Arrow 10"/>
          <p:cNvSpPr/>
          <p:nvPr/>
        </p:nvSpPr>
        <p:spPr>
          <a:xfrm rot="10800000">
            <a:off x="7848364" y="6165304"/>
            <a:ext cx="1044116" cy="576064"/>
          </a:xfrm>
          <a:prstGeom prst="leftArrow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extBox 1"/>
          <p:cNvSpPr txBox="1"/>
          <p:nvPr/>
        </p:nvSpPr>
        <p:spPr>
          <a:xfrm>
            <a:off x="2091756" y="2780928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5400" b="1" dirty="0" smtClean="0">
                <a:latin typeface="Poor Richard" pitchFamily="18" charset="0"/>
              </a:rPr>
              <a:t>Fungsi Komposisi</a:t>
            </a:r>
            <a:endParaRPr lang="id-ID" sz="5400" b="1" dirty="0">
              <a:latin typeface="Poor Richard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39752" y="4149080"/>
            <a:ext cx="41044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dirty="0" smtClean="0">
                <a:latin typeface="Comic Sans MS" pitchFamily="66" charset="0"/>
              </a:rPr>
              <a:t>Oleh :</a:t>
            </a:r>
          </a:p>
          <a:p>
            <a:pPr algn="ctr"/>
            <a:r>
              <a:rPr lang="id-ID" sz="2000" dirty="0" smtClean="0">
                <a:latin typeface="Comic Sans MS" pitchFamily="66" charset="0"/>
              </a:rPr>
              <a:t>DESSY PUTRI KURNIASARI</a:t>
            </a:r>
          </a:p>
          <a:p>
            <a:pPr algn="ctr"/>
            <a:r>
              <a:rPr lang="id-ID" sz="2000" dirty="0" smtClean="0">
                <a:latin typeface="Comic Sans MS" pitchFamily="66" charset="0"/>
              </a:rPr>
              <a:t>140401060166</a:t>
            </a:r>
          </a:p>
          <a:p>
            <a:pPr algn="ctr"/>
            <a:r>
              <a:rPr lang="id-ID" sz="2000" dirty="0" smtClean="0">
                <a:latin typeface="Comic Sans MS" pitchFamily="66" charset="0"/>
              </a:rPr>
              <a:t>2014Q</a:t>
            </a:r>
          </a:p>
          <a:p>
            <a:pPr algn="ctr"/>
            <a:endParaRPr lang="id-ID" sz="2000" dirty="0"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739" y="2141960"/>
            <a:ext cx="829993" cy="1659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324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2564904"/>
                <a:ext cx="8229600" cy="3744416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id-ID" sz="2400" i="0" dirty="0" smtClean="0">
                    <a:latin typeface="Times New Roman" pitchFamily="18" charset="0"/>
                    <a:cs typeface="Times New Roman" pitchFamily="18" charset="0"/>
                  </a:rPr>
                  <a:t>Latihan Soal</a:t>
                </a:r>
              </a:p>
              <a:p>
                <a:pPr marL="0" indent="0">
                  <a:buNone/>
                </a:pPr>
                <a:endParaRPr lang="id-ID" b="0" i="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Font typeface="+mj-lt"/>
                  <a:buAutoNum type="arabicPeriod" startAt="3"/>
                </a:pPr>
                <a:r>
                  <a:rPr lang="id-ID" sz="1800" b="0" i="0" dirty="0" smtClean="0">
                    <a:latin typeface="Times New Roman" pitchFamily="18" charset="0"/>
                    <a:cs typeface="Times New Roman" pitchFamily="18" charset="0"/>
                  </a:rPr>
                  <a:t>Jika diketahui </a:t>
                </a:r>
                <a14:m>
                  <m:oMath xmlns:m="http://schemas.openxmlformats.org/officeDocument/2006/math">
                    <m:r>
                      <a:rPr lang="id-ID" sz="1800" b="0">
                        <a:latin typeface="Cambria Math"/>
                        <a:cs typeface="Times New Roman" pitchFamily="18" charset="0"/>
                      </a:rPr>
                      <m:t>𝑓</m:t>
                    </m:r>
                    <m:d>
                      <m:dPr>
                        <m:ctrlPr>
                          <a:rPr lang="id-ID" sz="1800" b="0" i="1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1800" b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id-ID" sz="1800" b="0">
                        <a:latin typeface="Cambria Math"/>
                        <a:cs typeface="Times New Roman" pitchFamily="18" charset="0"/>
                      </a:rPr>
                      <m:t>=2</m:t>
                    </m:r>
                    <m:r>
                      <a:rPr lang="id-ID" sz="1800" b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id-ID" sz="1800" b="0" i="0">
                        <a:latin typeface="Cambria Math"/>
                        <a:cs typeface="Times New Roman" pitchFamily="18" charset="0"/>
                      </a:rPr>
                      <m:t>+3</m:t>
                    </m:r>
                  </m:oMath>
                </a14:m>
                <a:r>
                  <a:rPr lang="id-ID" sz="1800" b="0" i="0" dirty="0">
                    <a:latin typeface="Times New Roman" pitchFamily="18" charset="0"/>
                    <a:cs typeface="Times New Roman" pitchFamily="18" charset="0"/>
                  </a:rPr>
                  <a:t> dan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sz="1800" b="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1800" b="0">
                            <a:latin typeface="Cambria Math"/>
                          </a:rPr>
                          <m:t>𝑓</m:t>
                        </m:r>
                        <m:r>
                          <a:rPr lang="id-ID" sz="1800" b="0">
                            <a:latin typeface="Cambria Math"/>
                          </a:rPr>
                          <m:t> </m:t>
                        </m:r>
                        <m:r>
                          <a:rPr lang="id-ID" sz="1800" b="0">
                            <a:latin typeface="Cambria Math"/>
                          </a:rPr>
                          <m:t>𝑜</m:t>
                        </m:r>
                        <m:r>
                          <a:rPr lang="id-ID" sz="1800" b="0">
                            <a:latin typeface="Cambria Math"/>
                          </a:rPr>
                          <m:t> </m:t>
                        </m:r>
                        <m:r>
                          <a:rPr lang="id-ID" sz="1800" b="0">
                            <a:latin typeface="Cambria Math"/>
                          </a:rPr>
                          <m:t>𝑔</m:t>
                        </m:r>
                      </m:e>
                    </m:d>
                    <m:r>
                      <a:rPr lang="id-ID" sz="1800" b="0">
                        <a:latin typeface="Cambria Math"/>
                      </a:rPr>
                      <m:t>=2</m:t>
                    </m:r>
                    <m:sSup>
                      <m:sSupPr>
                        <m:ctrlPr>
                          <a:rPr lang="id-ID" sz="1800" b="0" i="1">
                            <a:latin typeface="Cambria Math"/>
                          </a:rPr>
                        </m:ctrlPr>
                      </m:sSupPr>
                      <m:e>
                        <m:r>
                          <a:rPr lang="id-ID" sz="1800" b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id-ID" sz="1800" b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id-ID" sz="1800" b="0">
                        <a:latin typeface="Cambria Math"/>
                      </a:rPr>
                      <m:t>+6</m:t>
                    </m:r>
                    <m:r>
                      <a:rPr lang="id-ID" sz="1800" b="0">
                        <a:latin typeface="Cambria Math"/>
                      </a:rPr>
                      <m:t>𝑥</m:t>
                    </m:r>
                    <m:r>
                      <a:rPr lang="id-ID" sz="1800" b="0">
                        <a:latin typeface="Cambria Math"/>
                      </a:rPr>
                      <m:t>−7</m:t>
                    </m:r>
                  </m:oMath>
                </a14:m>
                <a:r>
                  <a:rPr lang="id-ID" sz="1800" b="0" i="0" dirty="0">
                    <a:latin typeface="Times New Roman" pitchFamily="18" charset="0"/>
                    <a:cs typeface="Times New Roman" pitchFamily="18" charset="0"/>
                  </a:rPr>
                  <a:t>, maka </a:t>
                </a:r>
                <a14:m>
                  <m:oMath xmlns:m="http://schemas.openxmlformats.org/officeDocument/2006/math">
                    <m:r>
                      <a:rPr lang="id-ID" sz="1800" b="0">
                        <a:latin typeface="Cambria Math"/>
                        <a:cs typeface="Times New Roman" pitchFamily="18" charset="0"/>
                      </a:rPr>
                      <m:t>𝑔</m:t>
                    </m:r>
                    <m:d>
                      <m:dPr>
                        <m:ctrlPr>
                          <a:rPr lang="id-ID" sz="1800" b="0" i="1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1800" b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id-ID" sz="1800" b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id-ID" sz="1800" b="0" i="0">
                        <a:latin typeface="Cambria Math"/>
                        <a:cs typeface="Times New Roman" pitchFamily="18" charset="0"/>
                      </a:rPr>
                      <m:t> …</m:t>
                    </m:r>
                  </m:oMath>
                </a14:m>
                <a:endParaRPr lang="id-ID" sz="1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id-ID" sz="1800" b="0" dirty="0" smtClean="0">
                    <a:latin typeface="Times New Roman" pitchFamily="18" charset="0"/>
                    <a:cs typeface="Times New Roman" pitchFamily="18" charset="0"/>
                  </a:rPr>
                  <a:t>Penyelesaian: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𝑓</m:t>
                        </m:r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𝑜</m:t>
                        </m:r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𝑔</m:t>
                        </m:r>
                      </m:e>
                    </m:d>
                    <m:d>
                      <m:dPr>
                        <m:ctrlP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𝑓</m:t>
                    </m:r>
                    <m:d>
                      <m:dPr>
                        <m:ctrlP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id-ID" sz="18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id-ID" sz="1800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id-ID" sz="1800" b="0" i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2</m:t>
                    </m:r>
                    <m:sSup>
                      <m:sSupPr>
                        <m:ctrlP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+6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−7=2</m:t>
                    </m:r>
                    <m:d>
                      <m:dPr>
                        <m:ctrlP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id-ID" sz="18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id-ID" sz="1800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+3</m:t>
                    </m:r>
                  </m:oMath>
                </a14:m>
                <a:r>
                  <a:rPr lang="id-ID" sz="1800" b="0" i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2</m:t>
                    </m:r>
                    <m:sSup>
                      <m:sSupPr>
                        <m:ctrlP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+6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−7−3=2</m:t>
                    </m:r>
                    <m:d>
                      <m:dPr>
                        <m:ctrlP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id-ID" sz="18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id-ID" sz="1800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id-ID" sz="1800" b="0" i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2</m:t>
                    </m:r>
                    <m:sSup>
                      <m:sSupPr>
                        <m:ctrlP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+6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−10=2 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𝑔</m:t>
                    </m:r>
                    <m:d>
                      <m:dPr>
                        <m:ctrlP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id-ID" sz="1800" b="0" i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id-ID" sz="18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id-ID" sz="1800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d-ID" sz="1800" b="0" i="1" smtClean="0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+6</m:t>
                        </m:r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−10</m:t>
                        </m:r>
                      </m:num>
                      <m:den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𝑔</m:t>
                    </m:r>
                    <m:d>
                      <m:dPr>
                        <m:ctrlP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id-ID" sz="1800" b="0" i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id-ID" sz="1800" b="0" i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+3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−5=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𝑔</m:t>
                    </m:r>
                    <m:d>
                      <m:dPr>
                        <m:ctrlP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id-ID" sz="1800" b="0" i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id-ID" sz="1800" b="0" i="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2564904"/>
                <a:ext cx="8229600" cy="3744416"/>
              </a:xfrm>
              <a:blipFill rotWithShape="1">
                <a:blip r:embed="rId2"/>
                <a:stretch>
                  <a:fillRect l="-667" t="-130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72512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708920"/>
                <a:ext cx="8229600" cy="3384376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id-ID" sz="2400" i="0" dirty="0" smtClean="0">
                    <a:latin typeface="Times New Roman" pitchFamily="18" charset="0"/>
                    <a:cs typeface="Times New Roman" pitchFamily="18" charset="0"/>
                  </a:rPr>
                  <a:t>Latihan Soal</a:t>
                </a:r>
              </a:p>
              <a:p>
                <a:pPr marL="0" indent="0">
                  <a:buNone/>
                </a:pPr>
                <a:endParaRPr lang="id-ID" sz="1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lvl="0">
                  <a:buFont typeface="+mj-lt"/>
                  <a:buAutoNum type="arabicPeriod" startAt="4"/>
                </a:pPr>
                <a:r>
                  <a:rPr lang="id-ID" sz="1800" b="0" i="0" dirty="0">
                    <a:latin typeface="Times New Roman" pitchFamily="18" charset="0"/>
                    <a:cs typeface="Times New Roman" pitchFamily="18" charset="0"/>
                  </a:rPr>
                  <a:t>Diketahui </a:t>
                </a:r>
                <a14:m>
                  <m:oMath xmlns:m="http://schemas.openxmlformats.org/officeDocument/2006/math">
                    <m:r>
                      <a:rPr lang="id-ID" sz="1800" b="0">
                        <a:latin typeface="Cambria Math"/>
                        <a:cs typeface="Times New Roman" pitchFamily="18" charset="0"/>
                      </a:rPr>
                      <m:t>h</m:t>
                    </m:r>
                    <m:d>
                      <m:dPr>
                        <m:ctrlPr>
                          <a:rPr lang="id-ID" sz="1800" b="0" i="1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1800" b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id-ID" sz="1800" b="0">
                        <a:latin typeface="Cambria Math"/>
                        <a:cs typeface="Times New Roman" pitchFamily="18" charset="0"/>
                      </a:rPr>
                      <m:t>=3</m:t>
                    </m:r>
                    <m:r>
                      <a:rPr lang="id-ID" sz="1800" b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id-ID" sz="1800" b="0">
                        <a:latin typeface="Cambria Math"/>
                        <a:cs typeface="Times New Roman" pitchFamily="18" charset="0"/>
                      </a:rPr>
                      <m:t>−4</m:t>
                    </m:r>
                  </m:oMath>
                </a14:m>
                <a:r>
                  <a:rPr lang="id-ID" sz="1800" b="0" i="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id-ID" sz="1800" b="0">
                        <a:latin typeface="Cambria Math"/>
                        <a:cs typeface="Times New Roman" pitchFamily="18" charset="0"/>
                      </a:rPr>
                      <m:t>𝑔</m:t>
                    </m:r>
                    <m:d>
                      <m:dPr>
                        <m:ctrlPr>
                          <a:rPr lang="id-ID" sz="1800" b="0" i="1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1800" b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id-ID" sz="1800" b="0"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id-ID" sz="1800" b="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id-ID" sz="1800" b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id-ID" sz="1800" b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id-ID" sz="1800" b="0">
                        <a:latin typeface="Cambria Math"/>
                        <a:cs typeface="Times New Roman" pitchFamily="18" charset="0"/>
                      </a:rPr>
                      <m:t>−1</m:t>
                    </m:r>
                  </m:oMath>
                </a14:m>
                <a:r>
                  <a:rPr lang="id-ID" sz="1800" b="0" i="0" dirty="0">
                    <a:latin typeface="Times New Roman" pitchFamily="18" charset="0"/>
                    <a:cs typeface="Times New Roman" pitchFamily="18" charset="0"/>
                  </a:rPr>
                  <a:t>, dan </a:t>
                </a:r>
                <a14:m>
                  <m:oMath xmlns:m="http://schemas.openxmlformats.org/officeDocument/2006/math">
                    <m:r>
                      <a:rPr lang="id-ID" sz="1800" b="0">
                        <a:latin typeface="Cambria Math"/>
                        <a:cs typeface="Times New Roman" pitchFamily="18" charset="0"/>
                      </a:rPr>
                      <m:t>𝑓</m:t>
                    </m:r>
                    <m:d>
                      <m:dPr>
                        <m:ctrlPr>
                          <a:rPr lang="id-ID" sz="1800" b="0" i="1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1800" b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id-ID" sz="1800" b="0">
                        <a:latin typeface="Cambria Math"/>
                        <a:cs typeface="Times New Roman" pitchFamily="18" charset="0"/>
                      </a:rPr>
                      <m:t>=10</m:t>
                    </m:r>
                    <m:r>
                      <a:rPr lang="id-ID" sz="1800" b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id-ID" sz="1800" b="0">
                        <a:latin typeface="Cambria Math"/>
                        <a:cs typeface="Times New Roman" pitchFamily="18" charset="0"/>
                      </a:rPr>
                      <m:t>+9</m:t>
                    </m:r>
                  </m:oMath>
                </a14:m>
                <a:r>
                  <a:rPr lang="id-ID" sz="1800" b="0" i="0" dirty="0">
                    <a:latin typeface="Times New Roman" pitchFamily="18" charset="0"/>
                    <a:cs typeface="Times New Roman" pitchFamily="18" charset="0"/>
                  </a:rPr>
                  <a:t>. </a:t>
                </a:r>
              </a:p>
              <a:p>
                <a:pPr marL="0" lvl="0" indent="0">
                  <a:buNone/>
                </a:pPr>
                <a:r>
                  <a:rPr lang="id-ID" sz="1800" b="0" i="0" dirty="0">
                    <a:latin typeface="Times New Roman" pitchFamily="18" charset="0"/>
                    <a:cs typeface="Times New Roman" pitchFamily="18" charset="0"/>
                  </a:rPr>
                  <a:t>      Tentukan (𝑓 𝑜 𝑔 𝑜 ℎ)(𝑥</a:t>
                </a:r>
                <a:r>
                  <a:rPr lang="id-ID" sz="1800" b="0" i="0" dirty="0" smtClean="0">
                    <a:latin typeface="Times New Roman" pitchFamily="18" charset="0"/>
                    <a:cs typeface="Times New Roman" pitchFamily="18" charset="0"/>
                  </a:rPr>
                  <a:t>)).</a:t>
                </a:r>
              </a:p>
              <a:p>
                <a:pPr marL="0" lvl="0" indent="0">
                  <a:buNone/>
                </a:pPr>
                <a:r>
                  <a:rPr lang="id-ID" sz="1800" b="0" dirty="0" smtClean="0">
                    <a:latin typeface="Times New Roman" pitchFamily="18" charset="0"/>
                    <a:cs typeface="Times New Roman" pitchFamily="18" charset="0"/>
                  </a:rPr>
                  <a:t>Penyelesaian:</a:t>
                </a:r>
              </a:p>
              <a:p>
                <a:pPr marL="0" lvl="0" indent="0">
                  <a:buNone/>
                </a:pPr>
                <a14:m>
                  <m:oMath xmlns:m="http://schemas.openxmlformats.org/officeDocument/2006/math"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𝑔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𝑜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h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)(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))=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𝑔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h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)) </m:t>
                    </m:r>
                  </m:oMath>
                </a14:m>
                <a:r>
                  <a:rPr lang="id-ID" sz="1800" b="0" dirty="0" smtClean="0">
                    <a:latin typeface="Times New Roman" pitchFamily="18" charset="0"/>
                    <a:cs typeface="Times New Roman" pitchFamily="18" charset="0"/>
                  </a:rPr>
                  <a:t> 		</a:t>
                </a:r>
                <a:r>
                  <a:rPr lang="id-ID" sz="1800" b="0" i="0" dirty="0">
                    <a:latin typeface="Times New Roman" pitchFamily="18" charset="0"/>
                    <a:cs typeface="Times New Roman" pitchFamily="18" charset="0"/>
                  </a:rPr>
                  <a:t>(𝑓 𝑜 𝑔 𝑜 ℎ)(𝑥</a:t>
                </a:r>
                <a:r>
                  <a:rPr lang="id-ID" sz="1800" b="0" i="0" dirty="0" smtClean="0">
                    <a:latin typeface="Times New Roman" pitchFamily="18" charset="0"/>
                    <a:cs typeface="Times New Roman" pitchFamily="18" charset="0"/>
                  </a:rPr>
                  <a:t>))</a:t>
                </a:r>
                <a14:m>
                  <m:oMath xmlns:m="http://schemas.openxmlformats.org/officeDocument/2006/math">
                    <m:r>
                      <a:rPr lang="id-ID" sz="1800" b="0" i="0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𝑓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𝑔</m:t>
                    </m:r>
                    <m:d>
                      <m:dPr>
                        <m:ctrlP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h</m:t>
                        </m:r>
                        <m:d>
                          <m:dPr>
                            <m:ctrlPr>
                              <a:rPr lang="id-ID" sz="18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id-ID" sz="1800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endParaRPr lang="id-ID" sz="18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>
                  <a:buNone/>
                </a:pPr>
                <a14:m>
                  <m:oMath xmlns:m="http://schemas.openxmlformats.org/officeDocument/2006/math"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𝑔</m:t>
                    </m:r>
                    <m:d>
                      <m:dPr>
                        <m:ctrlP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−4</m:t>
                        </m:r>
                      </m:e>
                    </m:d>
                  </m:oMath>
                </a14:m>
                <a:r>
                  <a:rPr lang="id-ID" sz="1800" b="0" dirty="0" smtClean="0">
                    <a:latin typeface="Times New Roman" pitchFamily="18" charset="0"/>
                    <a:cs typeface="Times New Roman" pitchFamily="18" charset="0"/>
                  </a:rPr>
                  <a:t> 			</a:t>
                </a:r>
                <a14:m>
                  <m:oMath xmlns:m="http://schemas.openxmlformats.org/officeDocument/2006/math"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=10</m:t>
                    </m:r>
                    <m:d>
                      <m:dPr>
                        <m:ctrlP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1800" b="0">
                            <a:latin typeface="Cambria Math"/>
                            <a:cs typeface="Times New Roman" pitchFamily="18" charset="0"/>
                          </a:rPr>
                          <m:t>9</m:t>
                        </m:r>
                        <m:sSup>
                          <m:sSupPr>
                            <m:ctrlPr>
                              <a:rPr lang="id-ID" sz="1800" b="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id-ID" sz="1800" b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d-ID" sz="1800" b="0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d-ID" sz="1800" b="0">
                            <a:latin typeface="Cambria Math"/>
                            <a:cs typeface="Times New Roman" pitchFamily="18" charset="0"/>
                          </a:rPr>
                          <m:t>−24</m:t>
                        </m:r>
                        <m:r>
                          <a:rPr lang="id-ID" sz="1800" b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id-ID" sz="1800" b="0">
                            <a:latin typeface="Cambria Math"/>
                            <a:cs typeface="Times New Roman" pitchFamily="18" charset="0"/>
                          </a:rPr>
                          <m:t>+15</m:t>
                        </m:r>
                      </m:e>
                    </m:d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+9</m:t>
                    </m:r>
                  </m:oMath>
                </a14:m>
                <a:r>
                  <a:rPr lang="id-ID" sz="1800" b="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id-ID" sz="18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>
                  <a:buNone/>
                </a:pPr>
                <a14:m>
                  <m:oMath xmlns:m="http://schemas.openxmlformats.org/officeDocument/2006/math"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d-ID" sz="18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id-ID" sz="1800" b="0" i="1" smtClean="0">
                                <a:latin typeface="Cambria Math"/>
                                <a:cs typeface="Times New Roman" pitchFamily="18" charset="0"/>
                              </a:rPr>
                              <m:t>3</m:t>
                            </m:r>
                            <m:r>
                              <a:rPr lang="id-ID" sz="1800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  <m:r>
                              <a:rPr lang="id-ID" sz="1800" b="0" i="1" smtClean="0">
                                <a:latin typeface="Cambria Math"/>
                                <a:cs typeface="Times New Roman" pitchFamily="18" charset="0"/>
                              </a:rPr>
                              <m:t>−4</m:t>
                            </m:r>
                          </m:e>
                        </m:d>
                      </m:e>
                      <m:sup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−1</m:t>
                    </m:r>
                  </m:oMath>
                </a14:m>
                <a:r>
                  <a:rPr lang="id-ID" sz="1800" b="0" dirty="0" smtClean="0">
                    <a:latin typeface="Times New Roman" pitchFamily="18" charset="0"/>
                    <a:cs typeface="Times New Roman" pitchFamily="18" charset="0"/>
                  </a:rPr>
                  <a:t> 			</a:t>
                </a:r>
                <a14:m>
                  <m:oMath xmlns:m="http://schemas.openxmlformats.org/officeDocument/2006/math"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=90</m:t>
                    </m:r>
                    <m:sSup>
                      <m:sSupPr>
                        <m:ctrlP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−240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+150+9</m:t>
                    </m:r>
                  </m:oMath>
                </a14:m>
                <a:endParaRPr lang="id-ID" sz="18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>
                  <a:buNone/>
                </a:pPr>
                <a14:m>
                  <m:oMath xmlns:m="http://schemas.openxmlformats.org/officeDocument/2006/math"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=9</m:t>
                    </m:r>
                    <m:sSup>
                      <m:sSupPr>
                        <m:ctrlP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−24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+16−1</m:t>
                    </m:r>
                  </m:oMath>
                </a14:m>
                <a:r>
                  <a:rPr lang="id-ID" sz="1800" b="0" dirty="0" smtClean="0">
                    <a:latin typeface="Times New Roman" pitchFamily="18" charset="0"/>
                    <a:cs typeface="Times New Roman" pitchFamily="18" charset="0"/>
                  </a:rPr>
                  <a:t> 		</a:t>
                </a:r>
                <a14:m>
                  <m:oMath xmlns:m="http://schemas.openxmlformats.org/officeDocument/2006/math"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id-ID" sz="1800" b="0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d-ID" sz="1800" b="0">
                        <a:latin typeface="Cambria Math"/>
                        <a:cs typeface="Times New Roman" pitchFamily="18" charset="0"/>
                      </a:rPr>
                      <m:t>90</m:t>
                    </m:r>
                    <m:sSup>
                      <m:sSupPr>
                        <m:ctrlPr>
                          <a:rPr lang="id-ID" sz="1800" b="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id-ID" sz="1800" b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id-ID" sz="1800" b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id-ID" sz="1800" b="0">
                        <a:latin typeface="Cambria Math"/>
                        <a:cs typeface="Times New Roman" pitchFamily="18" charset="0"/>
                      </a:rPr>
                      <m:t>−240</m:t>
                    </m:r>
                    <m:r>
                      <a:rPr lang="id-ID" sz="1800" b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id-ID" sz="1800" b="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159</m:t>
                    </m:r>
                  </m:oMath>
                </a14:m>
                <a:endParaRPr lang="id-ID" sz="18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>
                  <a:buNone/>
                </a:pPr>
                <a14:m>
                  <m:oMath xmlns:m="http://schemas.openxmlformats.org/officeDocument/2006/math"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=9</m:t>
                    </m:r>
                    <m:sSup>
                      <m:sSupPr>
                        <m:ctrlP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−24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+15</m:t>
                    </m:r>
                  </m:oMath>
                </a14:m>
                <a:r>
                  <a:rPr lang="id-ID" sz="1800" b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0" lvl="0" indent="0">
                  <a:buNone/>
                </a:pPr>
                <a:r>
                  <a:rPr lang="id-ID" sz="1800" b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id-ID" sz="1800" b="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id-ID" sz="16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id-ID" sz="1800" b="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708920"/>
                <a:ext cx="8229600" cy="3384376"/>
              </a:xfrm>
              <a:blipFill rotWithShape="1">
                <a:blip r:embed="rId2"/>
                <a:stretch>
                  <a:fillRect l="-593" t="-1439" b="-54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8824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2780928"/>
                <a:ext cx="7931224" cy="2985195"/>
              </a:xfrm>
            </p:spPr>
            <p:txBody>
              <a:bodyPr/>
              <a:lstStyle/>
              <a:p>
                <a:pPr marL="0" lvl="0" indent="0" algn="ctr">
                  <a:buNone/>
                </a:pPr>
                <a:r>
                  <a:rPr lang="id-ID" sz="2400" i="0" dirty="0" smtClean="0">
                    <a:latin typeface="Times New Roman" pitchFamily="18" charset="0"/>
                    <a:cs typeface="Times New Roman" pitchFamily="18" charset="0"/>
                  </a:rPr>
                  <a:t>SOAL 1</a:t>
                </a:r>
              </a:p>
              <a:p>
                <a:pPr marL="0" lvl="0" indent="0" algn="just">
                  <a:buNone/>
                </a:pPr>
                <a:endParaRPr lang="id-ID" sz="1600" b="0" i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algn="just">
                  <a:buNone/>
                </a:pPr>
                <a:r>
                  <a:rPr lang="id-ID" sz="2400" b="0" i="0" dirty="0" smtClean="0">
                    <a:latin typeface="Times New Roman" pitchFamily="18" charset="0"/>
                    <a:cs typeface="Times New Roman" pitchFamily="18" charset="0"/>
                  </a:rPr>
                  <a:t>Jika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sz="2400" b="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2400" b="0" i="1">
                            <a:latin typeface="Cambria Math"/>
                          </a:rPr>
                          <m:t>𝑓</m:t>
                        </m:r>
                        <m:r>
                          <a:rPr lang="id-ID" sz="2400" b="0" i="1">
                            <a:latin typeface="Cambria Math"/>
                          </a:rPr>
                          <m:t> </m:t>
                        </m:r>
                        <m:r>
                          <a:rPr lang="id-ID" sz="2400" b="0" i="1">
                            <a:latin typeface="Cambria Math"/>
                          </a:rPr>
                          <m:t>𝑜</m:t>
                        </m:r>
                        <m:r>
                          <a:rPr lang="id-ID" sz="2400" b="0" i="1">
                            <a:latin typeface="Cambria Math"/>
                          </a:rPr>
                          <m:t> </m:t>
                        </m:r>
                        <m:r>
                          <a:rPr lang="id-ID" sz="2400" b="0" i="1">
                            <a:latin typeface="Cambria Math"/>
                          </a:rPr>
                          <m:t>𝑔</m:t>
                        </m:r>
                      </m:e>
                    </m:d>
                    <m:d>
                      <m:dPr>
                        <m:ctrlPr>
                          <a:rPr lang="id-ID" sz="2400" b="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2400" b="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id-ID" sz="2400" b="0" i="1">
                        <a:latin typeface="Cambria Math"/>
                      </a:rPr>
                      <m:t>=−3</m:t>
                    </m:r>
                    <m:r>
                      <a:rPr lang="id-ID" sz="2400" b="0" i="1">
                        <a:latin typeface="Cambria Math"/>
                      </a:rPr>
                      <m:t>𝑥</m:t>
                    </m:r>
                    <m:r>
                      <a:rPr lang="id-ID" sz="2400" b="0" i="1">
                        <a:latin typeface="Cambria Math"/>
                      </a:rPr>
                      <m:t>+8</m:t>
                    </m:r>
                  </m:oMath>
                </a14:m>
                <a:r>
                  <a:rPr lang="id-ID" sz="2400" b="0" i="0" dirty="0">
                    <a:latin typeface="Times New Roman" pitchFamily="18" charset="0"/>
                    <a:cs typeface="Times New Roman" pitchFamily="18" charset="0"/>
                  </a:rPr>
                  <a:t> dan </a:t>
                </a:r>
                <a14:m>
                  <m:oMath xmlns:m="http://schemas.openxmlformats.org/officeDocument/2006/math">
                    <m:r>
                      <a:rPr lang="id-ID" sz="2400" b="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id-ID" sz="2400" b="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2400" b="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id-ID" sz="2400" b="0" i="1">
                        <a:latin typeface="Cambria Math"/>
                      </a:rPr>
                      <m:t>=3</m:t>
                    </m:r>
                    <m:r>
                      <a:rPr lang="id-ID" sz="2400" b="0" i="1">
                        <a:latin typeface="Cambria Math"/>
                      </a:rPr>
                      <m:t>𝑥</m:t>
                    </m:r>
                    <m:r>
                      <a:rPr lang="id-ID" sz="2400" b="0" i="1">
                        <a:latin typeface="Cambria Math"/>
                      </a:rPr>
                      <m:t>+2</m:t>
                    </m:r>
                  </m:oMath>
                </a14:m>
                <a:r>
                  <a:rPr lang="id-ID" sz="2400" b="0" i="0" dirty="0">
                    <a:latin typeface="Times New Roman" pitchFamily="18" charset="0"/>
                    <a:cs typeface="Times New Roman" pitchFamily="18" charset="0"/>
                  </a:rPr>
                  <a:t>, maka </a:t>
                </a:r>
                <a14:m>
                  <m:oMath xmlns:m="http://schemas.openxmlformats.org/officeDocument/2006/math">
                    <m:r>
                      <a:rPr lang="id-ID" sz="2400" b="0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id-ID" sz="2400" b="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2400" b="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id-ID" sz="2400" b="0" i="1">
                        <a:latin typeface="Cambria Math"/>
                      </a:rPr>
                      <m:t>=…</m:t>
                    </m:r>
                  </m:oMath>
                </a14:m>
                <a:endParaRPr lang="id-ID" sz="2400" b="0" i="0" dirty="0" smtClean="0">
                  <a:latin typeface="Times New Roman" pitchFamily="18" charset="0"/>
                </a:endParaRPr>
              </a:p>
              <a:p>
                <a:pPr marL="0" lvl="0" indent="0" algn="just">
                  <a:buNone/>
                </a:pPr>
                <a:endParaRPr lang="id-ID" sz="24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algn="just">
                  <a:buNone/>
                </a:pPr>
                <a:endParaRPr lang="id-ID" sz="24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algn="just">
                  <a:buNone/>
                </a:pPr>
                <a:endParaRPr lang="id-ID" sz="2400" b="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algn="just">
                  <a:buNone/>
                </a:pPr>
                <a:endParaRPr lang="id-ID" sz="24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algn="just">
                  <a:buNone/>
                </a:pPr>
                <a:endParaRPr lang="id-ID" sz="2400" b="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algn="just">
                  <a:buNone/>
                </a:pPr>
                <a:endParaRPr lang="id-ID" sz="24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algn="just">
                  <a:buNone/>
                </a:pPr>
                <a:endParaRPr lang="id-ID" sz="24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algn="just">
                  <a:buNone/>
                </a:pPr>
                <a:endParaRPr lang="id-ID" sz="2400" b="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algn="just">
                  <a:buNone/>
                </a:pPr>
                <a:endParaRPr lang="id-ID" sz="24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algn="just">
                  <a:buNone/>
                </a:pPr>
                <a:endParaRPr lang="id-ID" sz="2400" b="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2780928"/>
                <a:ext cx="7931224" cy="2985195"/>
              </a:xfrm>
              <a:blipFill rotWithShape="1">
                <a:blip r:embed="rId2"/>
                <a:stretch>
                  <a:fillRect l="-1153" t="-1633" r="-123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827584" y="5661248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latin typeface="Arial" pitchFamily="34" charset="0"/>
                <a:cs typeface="Arial" pitchFamily="34" charset="0"/>
                <a:hlinkClick r:id="rId3" action="ppaction://hlinksldjump"/>
              </a:rPr>
              <a:t>Jawaban</a:t>
            </a:r>
            <a:r>
              <a:rPr lang="id-ID" sz="2000" b="1" dirty="0" smtClean="0">
                <a:latin typeface="Arial" pitchFamily="34" charset="0"/>
                <a:cs typeface="Arial" pitchFamily="34" charset="0"/>
              </a:rPr>
              <a:t> 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53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2852936"/>
                <a:ext cx="7920880" cy="2448272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id-ID" sz="2400" i="0" dirty="0">
                    <a:latin typeface="Times New Roman" pitchFamily="18" charset="0"/>
                    <a:cs typeface="Times New Roman" pitchFamily="18" charset="0"/>
                  </a:rPr>
                  <a:t>SOAL </a:t>
                </a:r>
                <a:r>
                  <a:rPr lang="id-ID" sz="2400" i="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id-ID" sz="2400" i="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>
                  <a:buNone/>
                </a:pPr>
                <a:endParaRPr lang="id-ID" sz="1600" b="0" i="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>
                  <a:buNone/>
                </a:pPr>
                <a:r>
                  <a:rPr lang="id-ID" sz="2400" b="0" i="0" dirty="0" smtClean="0">
                    <a:latin typeface="Times New Roman" pitchFamily="18" charset="0"/>
                    <a:cs typeface="Times New Roman" pitchFamily="18" charset="0"/>
                  </a:rPr>
                  <a:t>Diketahui </a:t>
                </a:r>
                <a14:m>
                  <m:oMath xmlns:m="http://schemas.openxmlformats.org/officeDocument/2006/math">
                    <m:r>
                      <a:rPr lang="id-ID" sz="2400" b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id-ID" sz="2400" b="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2400" b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id-ID" sz="2400" b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id-ID" sz="2400" b="0" i="1">
                            <a:latin typeface="Cambria Math"/>
                          </a:rPr>
                        </m:ctrlPr>
                      </m:sSupPr>
                      <m:e>
                        <m:r>
                          <a:rPr lang="id-ID" sz="2400" b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id-ID" sz="2400" b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id-ID" sz="2400" b="0">
                        <a:latin typeface="Cambria Math"/>
                      </a:rPr>
                      <m:t>−3</m:t>
                    </m:r>
                    <m:r>
                      <a:rPr lang="id-ID" sz="2400" b="0">
                        <a:latin typeface="Cambria Math"/>
                      </a:rPr>
                      <m:t>𝑥</m:t>
                    </m:r>
                    <m:r>
                      <a:rPr lang="id-ID" sz="2400" b="0">
                        <a:latin typeface="Cambria Math"/>
                      </a:rPr>
                      <m:t>+2</m:t>
                    </m:r>
                  </m:oMath>
                </a14:m>
                <a:r>
                  <a:rPr lang="id-ID" sz="2400" b="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id-ID" sz="2400" b="0" i="0" dirty="0">
                    <a:latin typeface="Times New Roman" pitchFamily="18" charset="0"/>
                    <a:cs typeface="Times New Roman" pitchFamily="18" charset="0"/>
                  </a:rPr>
                  <a:t>dan </a:t>
                </a:r>
                <a14:m>
                  <m:oMath xmlns:m="http://schemas.openxmlformats.org/officeDocument/2006/math">
                    <m:r>
                      <a:rPr lang="id-ID" sz="2400" b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id-ID" sz="2400" b="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2400" b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id-ID" sz="2400" b="0">
                        <a:latin typeface="Cambria Math"/>
                      </a:rPr>
                      <m:t>=</m:t>
                    </m:r>
                    <m:r>
                      <a:rPr lang="id-ID" sz="2400" b="0">
                        <a:latin typeface="Cambria Math"/>
                      </a:rPr>
                      <m:t>𝑥</m:t>
                    </m:r>
                    <m:r>
                      <a:rPr lang="id-ID" sz="2400" b="0">
                        <a:latin typeface="Cambria Math"/>
                      </a:rPr>
                      <m:t>−1</m:t>
                    </m:r>
                  </m:oMath>
                </a14:m>
                <a:r>
                  <a:rPr lang="id-ID" sz="2400" b="0" i="0" dirty="0">
                    <a:latin typeface="Times New Roman" pitchFamily="18" charset="0"/>
                    <a:cs typeface="Times New Roman" pitchFamily="18" charset="0"/>
                  </a:rPr>
                  <a:t>. Tentukan </a:t>
                </a:r>
                <a14:m>
                  <m:oMath xmlns:m="http://schemas.openxmlformats.org/officeDocument/2006/math">
                    <m:r>
                      <a:rPr lang="id-ID" sz="2400" b="0">
                        <a:latin typeface="Cambria Math"/>
                      </a:rPr>
                      <m:t>(</m:t>
                    </m:r>
                    <m:r>
                      <a:rPr lang="id-ID" sz="2400" b="0">
                        <a:latin typeface="Cambria Math"/>
                      </a:rPr>
                      <m:t>𝑔</m:t>
                    </m:r>
                    <m:r>
                      <a:rPr lang="id-ID" sz="2400" b="0">
                        <a:latin typeface="Cambria Math"/>
                      </a:rPr>
                      <m:t> </m:t>
                    </m:r>
                    <m:r>
                      <a:rPr lang="id-ID" sz="2400" b="0">
                        <a:latin typeface="Cambria Math"/>
                      </a:rPr>
                      <m:t>𝑜</m:t>
                    </m:r>
                    <m:r>
                      <a:rPr lang="id-ID" sz="2400" b="0">
                        <a:latin typeface="Cambria Math"/>
                      </a:rPr>
                      <m:t> </m:t>
                    </m:r>
                    <m:r>
                      <a:rPr lang="id-ID" sz="2400" b="0">
                        <a:latin typeface="Cambria Math"/>
                      </a:rPr>
                      <m:t>𝑓</m:t>
                    </m:r>
                    <m:r>
                      <a:rPr lang="id-ID" sz="2400" b="0">
                        <a:latin typeface="Cambria Math"/>
                      </a:rPr>
                      <m:t>)(2)</m:t>
                    </m:r>
                  </m:oMath>
                </a14:m>
                <a:r>
                  <a:rPr lang="id-ID" sz="2400" b="0" i="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0" indent="0">
                  <a:buNone/>
                </a:pPr>
                <a:endParaRPr lang="id-ID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2852936"/>
                <a:ext cx="7920880" cy="2448272"/>
              </a:xfrm>
              <a:blipFill rotWithShape="1">
                <a:blip r:embed="rId2"/>
                <a:stretch>
                  <a:fillRect l="-1154" t="-199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827584" y="5661248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latin typeface="Arial" pitchFamily="34" charset="0"/>
                <a:cs typeface="Arial" pitchFamily="34" charset="0"/>
                <a:hlinkClick r:id="rId3" action="ppaction://hlinksldjump"/>
              </a:rPr>
              <a:t>Jawaban 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98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3568" y="2924944"/>
                <a:ext cx="7776864" cy="2592288"/>
              </a:xfrm>
            </p:spPr>
            <p:txBody>
              <a:bodyPr/>
              <a:lstStyle/>
              <a:p>
                <a:pPr marL="0" lvl="0" indent="0" algn="ctr">
                  <a:buNone/>
                </a:pPr>
                <a:r>
                  <a:rPr lang="id-ID" sz="2400" i="0" dirty="0">
                    <a:latin typeface="Times New Roman" pitchFamily="18" charset="0"/>
                    <a:cs typeface="Times New Roman" pitchFamily="18" charset="0"/>
                  </a:rPr>
                  <a:t>SOAL </a:t>
                </a:r>
                <a:r>
                  <a:rPr lang="id-ID" sz="2400" i="0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id-ID" sz="2400" i="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id-ID" sz="1600" b="0" i="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id-ID" sz="2400" b="0" i="0" dirty="0" smtClean="0">
                    <a:latin typeface="Times New Roman" pitchFamily="18" charset="0"/>
                    <a:cs typeface="Times New Roman" pitchFamily="18" charset="0"/>
                  </a:rPr>
                  <a:t>Diketahui </a:t>
                </a:r>
                <a14:m>
                  <m:oMath xmlns:m="http://schemas.openxmlformats.org/officeDocument/2006/math">
                    <m:r>
                      <a:rPr lang="id-ID" sz="2400" b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id-ID" sz="2400" b="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2400" b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id-ID" sz="2400" b="0">
                        <a:latin typeface="Cambria Math"/>
                      </a:rPr>
                      <m:t>=</m:t>
                    </m:r>
                    <m:r>
                      <a:rPr lang="id-ID" sz="2400" b="0">
                        <a:latin typeface="Cambria Math"/>
                      </a:rPr>
                      <m:t>𝑥</m:t>
                    </m:r>
                    <m:r>
                      <a:rPr lang="id-ID" sz="2400" b="0">
                        <a:latin typeface="Cambria Math"/>
                      </a:rPr>
                      <m:t>+</m:t>
                    </m:r>
                    <m:r>
                      <a:rPr lang="id-ID" sz="2400" b="0">
                        <a:latin typeface="Cambria Math"/>
                      </a:rPr>
                      <m:t>5</m:t>
                    </m:r>
                  </m:oMath>
                </a14:m>
                <a:r>
                  <a:rPr lang="id-ID" sz="2400" b="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id-ID" sz="2400" b="0" i="0" dirty="0">
                    <a:latin typeface="Times New Roman" pitchFamily="18" charset="0"/>
                    <a:cs typeface="Times New Roman" pitchFamily="18" charset="0"/>
                  </a:rPr>
                  <a:t>dan </a:t>
                </a:r>
                <a14:m>
                  <m:oMath xmlns:m="http://schemas.openxmlformats.org/officeDocument/2006/math">
                    <m:r>
                      <a:rPr lang="id-ID" sz="2400" b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id-ID" sz="2400" b="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2400" b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id-ID" sz="2400" b="0">
                        <a:latin typeface="Cambria Math"/>
                      </a:rPr>
                      <m:t>=</m:t>
                    </m:r>
                    <m:r>
                      <a:rPr lang="id-ID" sz="2400" b="0">
                        <a:latin typeface="Cambria Math"/>
                      </a:rPr>
                      <m:t>2</m:t>
                    </m:r>
                    <m:r>
                      <a:rPr lang="id-ID" sz="2400" b="0">
                        <a:latin typeface="Cambria Math"/>
                      </a:rPr>
                      <m:t>𝑥</m:t>
                    </m:r>
                    <m:r>
                      <a:rPr lang="id-ID" sz="2400" b="0">
                        <a:latin typeface="Cambria Math"/>
                      </a:rPr>
                      <m:t>+</m:t>
                    </m:r>
                    <m:r>
                      <a:rPr lang="id-ID" sz="2400" b="0">
                        <a:latin typeface="Cambria Math"/>
                      </a:rPr>
                      <m:t>6</m:t>
                    </m:r>
                  </m:oMath>
                </a14:m>
                <a:r>
                  <a:rPr lang="id-ID" sz="2400" b="0" i="0" dirty="0">
                    <a:latin typeface="Times New Roman" pitchFamily="18" charset="0"/>
                    <a:cs typeface="Times New Roman" pitchFamily="18" charset="0"/>
                  </a:rPr>
                  <a:t>. Tentukan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sz="2400" b="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2400" b="0">
                            <a:latin typeface="Cambria Math"/>
                          </a:rPr>
                          <m:t>𝑓</m:t>
                        </m:r>
                        <m:r>
                          <a:rPr lang="id-ID" sz="2400" b="0">
                            <a:latin typeface="Cambria Math"/>
                          </a:rPr>
                          <m:t> </m:t>
                        </m:r>
                        <m:r>
                          <a:rPr lang="id-ID" sz="2400" b="0">
                            <a:latin typeface="Cambria Math"/>
                          </a:rPr>
                          <m:t>𝑜</m:t>
                        </m:r>
                        <m:r>
                          <a:rPr lang="id-ID" sz="2400" b="0">
                            <a:latin typeface="Cambria Math"/>
                          </a:rPr>
                          <m:t> </m:t>
                        </m:r>
                        <m:r>
                          <a:rPr lang="id-ID" sz="2400" b="0">
                            <a:latin typeface="Cambria Math"/>
                          </a:rPr>
                          <m:t>𝑔</m:t>
                        </m:r>
                      </m:e>
                    </m:d>
                    <m:d>
                      <m:dPr>
                        <m:ctrlPr>
                          <a:rPr lang="id-ID" sz="2400" b="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2400" b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id-ID" sz="2400" b="0">
                        <a:latin typeface="Cambria Math"/>
                      </a:rPr>
                      <m:t>.</m:t>
                    </m:r>
                  </m:oMath>
                </a14:m>
                <a:endParaRPr lang="id-ID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3568" y="2924944"/>
                <a:ext cx="7776864" cy="2592288"/>
              </a:xfrm>
              <a:blipFill rotWithShape="1">
                <a:blip r:embed="rId2"/>
                <a:stretch>
                  <a:fillRect l="-1176" t="-188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827584" y="5661248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latin typeface="Arial" pitchFamily="34" charset="0"/>
                <a:cs typeface="Arial" pitchFamily="34" charset="0"/>
                <a:hlinkClick r:id="rId3" action="ppaction://hlinksldjump"/>
              </a:rPr>
              <a:t>Jawaban 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29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2924944"/>
                <a:ext cx="7992888" cy="2736304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id-ID" sz="2400" i="0" dirty="0">
                    <a:latin typeface="Times New Roman" pitchFamily="18" charset="0"/>
                    <a:cs typeface="Times New Roman" pitchFamily="18" charset="0"/>
                  </a:rPr>
                  <a:t>SOAL </a:t>
                </a:r>
                <a:r>
                  <a:rPr lang="id-ID" sz="2400" i="0" dirty="0" smtClean="0"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id-ID" sz="2400" i="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>
                  <a:buNone/>
                </a:pPr>
                <a:endParaRPr lang="id-ID" sz="1600" b="0" i="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>
                  <a:buNone/>
                </a:pPr>
                <a:r>
                  <a:rPr lang="id-ID" sz="2400" b="0" i="0" dirty="0" smtClean="0">
                    <a:latin typeface="Times New Roman" pitchFamily="18" charset="0"/>
                    <a:cs typeface="Times New Roman" pitchFamily="18" charset="0"/>
                  </a:rPr>
                  <a:t>Jika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sz="2400" b="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2400" b="0">
                            <a:latin typeface="Cambria Math"/>
                          </a:rPr>
                          <m:t>𝑔</m:t>
                        </m:r>
                        <m:r>
                          <a:rPr lang="id-ID" sz="2400" b="0">
                            <a:latin typeface="Cambria Math"/>
                          </a:rPr>
                          <m:t> </m:t>
                        </m:r>
                        <m:r>
                          <a:rPr lang="id-ID" sz="2400" b="0">
                            <a:latin typeface="Cambria Math"/>
                          </a:rPr>
                          <m:t>𝑜</m:t>
                        </m:r>
                        <m:r>
                          <a:rPr lang="id-ID" sz="2400" b="0">
                            <a:latin typeface="Cambria Math"/>
                          </a:rPr>
                          <m:t> </m:t>
                        </m:r>
                        <m:r>
                          <a:rPr lang="id-ID" sz="2400" b="0">
                            <a:latin typeface="Cambria Math"/>
                          </a:rPr>
                          <m:t>𝑓</m:t>
                        </m:r>
                      </m:e>
                    </m:d>
                    <m:d>
                      <m:dPr>
                        <m:ctrlPr>
                          <a:rPr lang="id-ID" sz="2400" b="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2400" b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id-ID" sz="2400" b="0">
                        <a:latin typeface="Cambria Math"/>
                      </a:rPr>
                      <m:t>=−2</m:t>
                    </m:r>
                    <m:r>
                      <a:rPr lang="id-ID" sz="2400" b="0">
                        <a:latin typeface="Cambria Math"/>
                      </a:rPr>
                      <m:t>𝑥</m:t>
                    </m:r>
                  </m:oMath>
                </a14:m>
                <a:r>
                  <a:rPr lang="id-ID" sz="2400" b="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id-ID" sz="2400" b="0" i="0" dirty="0">
                    <a:latin typeface="Times New Roman" pitchFamily="18" charset="0"/>
                    <a:cs typeface="Times New Roman" pitchFamily="18" charset="0"/>
                  </a:rPr>
                  <a:t>dan </a:t>
                </a:r>
                <a14:m>
                  <m:oMath xmlns:m="http://schemas.openxmlformats.org/officeDocument/2006/math">
                    <m:r>
                      <a:rPr lang="id-ID" sz="2400" b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id-ID" sz="2400" b="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2400" b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id-ID" sz="2400" b="0">
                        <a:latin typeface="Cambria Math"/>
                      </a:rPr>
                      <m:t>=2−</m:t>
                    </m:r>
                    <m:r>
                      <a:rPr lang="id-ID" sz="2400" b="0">
                        <a:latin typeface="Cambria Math"/>
                      </a:rPr>
                      <m:t>𝑥</m:t>
                    </m:r>
                  </m:oMath>
                </a14:m>
                <a:r>
                  <a:rPr lang="id-ID" sz="2400" b="0" i="0" dirty="0">
                    <a:latin typeface="Times New Roman" pitchFamily="18" charset="0"/>
                    <a:cs typeface="Times New Roman" pitchFamily="18" charset="0"/>
                  </a:rPr>
                  <a:t>, maka </a:t>
                </a:r>
                <a14:m>
                  <m:oMath xmlns:m="http://schemas.openxmlformats.org/officeDocument/2006/math">
                    <m:r>
                      <a:rPr lang="id-ID" sz="2400" b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id-ID" sz="2400" b="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2400" b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id-ID" sz="2400" b="0">
                        <a:latin typeface="Cambria Math"/>
                      </a:rPr>
                      <m:t>=…</m:t>
                    </m:r>
                  </m:oMath>
                </a14:m>
                <a:endParaRPr lang="id-ID" sz="2400" b="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228600" indent="-228600">
                  <a:buFont typeface="+mj-lt"/>
                  <a:buAutoNum type="arabicPeriod" startAt="4"/>
                </a:pPr>
                <a:endParaRPr lang="id-ID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2924944"/>
                <a:ext cx="7992888" cy="2736304"/>
              </a:xfrm>
              <a:blipFill rotWithShape="1">
                <a:blip r:embed="rId2"/>
                <a:stretch>
                  <a:fillRect l="-1144" t="-178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27584" y="5661248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latin typeface="Arial" pitchFamily="34" charset="0"/>
                <a:cs typeface="Arial" pitchFamily="34" charset="0"/>
                <a:hlinkClick r:id="rId3" action="ppaction://hlinksldjump"/>
              </a:rPr>
              <a:t>Jawaban</a:t>
            </a:r>
            <a:r>
              <a:rPr lang="id-ID" sz="2000" b="1" dirty="0" smtClean="0">
                <a:latin typeface="Arial" pitchFamily="34" charset="0"/>
                <a:cs typeface="Arial" pitchFamily="34" charset="0"/>
              </a:rPr>
              <a:t> 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026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2924944"/>
                <a:ext cx="7920880" cy="2985195"/>
              </a:xfrm>
            </p:spPr>
            <p:txBody>
              <a:bodyPr/>
              <a:lstStyle/>
              <a:p>
                <a:pPr marL="0" lvl="0" indent="0" algn="ctr">
                  <a:buNone/>
                </a:pPr>
                <a:r>
                  <a:rPr lang="id-ID" sz="2400" i="0" dirty="0">
                    <a:latin typeface="Times New Roman" pitchFamily="18" charset="0"/>
                    <a:cs typeface="Times New Roman" pitchFamily="18" charset="0"/>
                  </a:rPr>
                  <a:t>SOAL </a:t>
                </a:r>
                <a:r>
                  <a:rPr lang="id-ID" sz="2400" i="0" dirty="0" smtClean="0">
                    <a:latin typeface="Times New Roman" pitchFamily="18" charset="0"/>
                    <a:cs typeface="Times New Roman" pitchFamily="18" charset="0"/>
                  </a:rPr>
                  <a:t>5</a:t>
                </a:r>
                <a:endParaRPr lang="id-ID" sz="2400" i="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id-ID" sz="1600" b="0" i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400" b="0" i="0" dirty="0" err="1" smtClean="0">
                    <a:latin typeface="Times New Roman" pitchFamily="18" charset="0"/>
                    <a:cs typeface="Times New Roman" pitchFamily="18" charset="0"/>
                  </a:rPr>
                  <a:t>Diketahui</a:t>
                </a:r>
                <a:r>
                  <a:rPr lang="en-US" sz="2400" b="0" i="0" dirty="0">
                    <a:latin typeface="Times New Roman" pitchFamily="18" charset="0"/>
                    <a:cs typeface="Times New Roman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id-ID" sz="2400" b="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id-ID" sz="2400" b="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b="0" i="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0" i="0" dirty="0" err="1">
                    <a:latin typeface="Times New Roman" pitchFamily="18" charset="0"/>
                    <a:cs typeface="Times New Roman" pitchFamily="18" charset="0"/>
                  </a:rPr>
                  <a:t>dan</a:t>
                </a:r>
                <a:r>
                  <a:rPr lang="en-US" sz="2400" b="0" i="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id-ID" sz="2400" b="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>
                        <a:latin typeface="Cambria Math"/>
                      </a:rPr>
                      <m:t>=</m:t>
                    </m:r>
                    <m:r>
                      <a:rPr lang="en-US" sz="2400" b="0" i="1">
                        <a:latin typeface="Cambria Math"/>
                      </a:rPr>
                      <m:t>𝑥</m:t>
                    </m:r>
                    <m:r>
                      <a:rPr lang="en-US" sz="2400" b="0" i="1">
                        <a:latin typeface="Cambria Math"/>
                      </a:rPr>
                      <m:t>−1</m:t>
                    </m:r>
                  </m:oMath>
                </a14:m>
                <a:r>
                  <a:rPr lang="en-US" sz="2400" b="0" i="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0" i="0" dirty="0" err="1">
                    <a:latin typeface="Times New Roman" pitchFamily="18" charset="0"/>
                    <a:cs typeface="Times New Roman" pitchFamily="18" charset="0"/>
                  </a:rPr>
                  <a:t>dan</a:t>
                </a:r>
                <a:r>
                  <a:rPr lang="en-US" sz="2400" b="0" i="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id-ID" sz="2400" b="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>
                        <a:latin typeface="Cambria Math"/>
                      </a:rPr>
                      <m:t>=3</m:t>
                    </m:r>
                    <m:r>
                      <a:rPr lang="en-US" sz="2400" b="0" i="1">
                        <a:latin typeface="Cambria Math"/>
                      </a:rPr>
                      <m:t>𝑥</m:t>
                    </m:r>
                  </m:oMath>
                </a14:m>
                <a:r>
                  <a:rPr lang="id-ID" sz="2400" b="0" i="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id-ID" sz="2400" b="0" i="0" dirty="0" smtClean="0">
                    <a:latin typeface="Times New Roman" pitchFamily="18" charset="0"/>
                    <a:cs typeface="Times New Roman" pitchFamily="18" charset="0"/>
                  </a:rPr>
                  <a:t>Tentukan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/>
                      </a:rPr>
                      <m:t>𝑓</m:t>
                    </m:r>
                    <m:r>
                      <a:rPr lang="en-US" sz="2400" b="0" i="1">
                        <a:latin typeface="Cambria Math"/>
                      </a:rPr>
                      <m:t> </m:t>
                    </m:r>
                    <m:r>
                      <a:rPr lang="en-US" sz="2400" b="0" i="1">
                        <a:latin typeface="Cambria Math"/>
                      </a:rPr>
                      <m:t>𝑜</m:t>
                    </m:r>
                    <m:r>
                      <a:rPr lang="en-US" sz="2400" b="0" i="1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id-ID" sz="2400" b="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>
                            <a:latin typeface="Cambria Math"/>
                          </a:rPr>
                          <m:t>𝑔</m:t>
                        </m:r>
                        <m:r>
                          <a:rPr lang="en-US" sz="2400" b="0" i="1">
                            <a:latin typeface="Cambria Math"/>
                          </a:rPr>
                          <m:t> </m:t>
                        </m:r>
                        <m:r>
                          <a:rPr lang="en-US" sz="2400" b="0" i="1">
                            <a:latin typeface="Cambria Math"/>
                          </a:rPr>
                          <m:t>𝑜</m:t>
                        </m:r>
                        <m:r>
                          <a:rPr lang="en-US" sz="2400" b="0" i="1">
                            <a:latin typeface="Cambria Math"/>
                          </a:rPr>
                          <m:t> </m:t>
                        </m:r>
                        <m:r>
                          <a:rPr lang="en-US" sz="2400" b="0" i="1">
                            <a:latin typeface="Cambria Math"/>
                          </a:rPr>
                          <m:t>h</m:t>
                        </m:r>
                      </m:e>
                    </m:d>
                    <m:d>
                      <m:dPr>
                        <m:ctrlPr>
                          <a:rPr lang="id-ID" sz="2400" b="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id-ID" sz="2400" b="0" i="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0" indent="0">
                  <a:buNone/>
                </a:pPr>
                <a:endParaRPr lang="id-ID" sz="2400" b="0" i="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2924944"/>
                <a:ext cx="7920880" cy="2985195"/>
              </a:xfrm>
              <a:blipFill rotWithShape="1">
                <a:blip r:embed="rId2"/>
                <a:stretch>
                  <a:fillRect l="-1154" t="-163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27584" y="5661248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latin typeface="Arial" pitchFamily="34" charset="0"/>
                <a:cs typeface="Arial" pitchFamily="34" charset="0"/>
                <a:hlinkClick r:id="rId3" action="ppaction://hlinksldjump"/>
              </a:rPr>
              <a:t>Jawaban 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68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2924944"/>
                <a:ext cx="8229600" cy="312921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id-ID" sz="1800" i="0" dirty="0" smtClean="0">
                    <a:latin typeface="Times New Roman" pitchFamily="18" charset="0"/>
                    <a:cs typeface="Times New Roman" pitchFamily="18" charset="0"/>
                  </a:rPr>
                  <a:t>Penyelesaian:</a:t>
                </a:r>
              </a:p>
              <a:p>
                <a:pPr marL="0" indent="0">
                  <a:buNone/>
                </a:pPr>
                <a:endParaRPr lang="id-ID" sz="1600" i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id-ID" sz="1600" b="0" i="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id-ID" sz="1600" b="0" i="0" dirty="0" smtClean="0"/>
                  <a:t>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1600">
                            <a:latin typeface="Cambria Math"/>
                          </a:rPr>
                          <m:t>𝑓</m:t>
                        </m:r>
                        <m:r>
                          <a:rPr lang="id-ID" sz="1600">
                            <a:latin typeface="Cambria Math"/>
                          </a:rPr>
                          <m:t> </m:t>
                        </m:r>
                        <m:r>
                          <a:rPr lang="id-ID" sz="1600">
                            <a:latin typeface="Cambria Math"/>
                          </a:rPr>
                          <m:t>𝑜</m:t>
                        </m:r>
                        <m:r>
                          <a:rPr lang="id-ID" sz="1600">
                            <a:latin typeface="Cambria Math"/>
                          </a:rPr>
                          <m:t> </m:t>
                        </m:r>
                        <m:r>
                          <a:rPr lang="id-ID" sz="1600">
                            <a:latin typeface="Cambria Math"/>
                          </a:rPr>
                          <m:t>𝑔</m:t>
                        </m:r>
                      </m:e>
                    </m:d>
                    <m:d>
                      <m:dPr>
                        <m:ctrlPr>
                          <a:rPr lang="id-ID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160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id-ID" sz="1600">
                        <a:latin typeface="Cambria Math"/>
                      </a:rPr>
                      <m:t>=</m:t>
                    </m:r>
                    <m:r>
                      <a:rPr lang="id-ID" sz="160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id-ID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1600">
                            <a:latin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id-ID" sz="16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id-ID" sz="160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id-ID" sz="1600" dirty="0"/>
                  <a:t> </a:t>
                </a:r>
              </a:p>
              <a:p>
                <a:pPr marL="0" indent="0">
                  <a:buNone/>
                </a:pPr>
                <a:r>
                  <a:rPr lang="id-ID" sz="1600" dirty="0" smtClean="0"/>
                  <a:t>         </a:t>
                </a:r>
                <a14:m>
                  <m:oMath xmlns:m="http://schemas.openxmlformats.org/officeDocument/2006/math">
                    <m:r>
                      <a:rPr lang="id-ID" sz="1600">
                        <a:latin typeface="Cambria Math"/>
                      </a:rPr>
                      <m:t>−3</m:t>
                    </m:r>
                    <m:r>
                      <a:rPr lang="id-ID" sz="1600">
                        <a:latin typeface="Cambria Math"/>
                      </a:rPr>
                      <m:t>𝑥</m:t>
                    </m:r>
                    <m:r>
                      <a:rPr lang="id-ID" sz="1600">
                        <a:latin typeface="Cambria Math"/>
                      </a:rPr>
                      <m:t>+8=3</m:t>
                    </m:r>
                    <m:d>
                      <m:dPr>
                        <m:ctrlPr>
                          <a:rPr lang="id-ID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1600">
                            <a:latin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id-ID" sz="16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id-ID" sz="160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id-ID" sz="1600">
                        <a:latin typeface="Cambria Math"/>
                      </a:rPr>
                      <m:t>+2</m:t>
                    </m:r>
                  </m:oMath>
                </a14:m>
                <a:r>
                  <a:rPr lang="id-ID" sz="1600" dirty="0"/>
                  <a:t> </a:t>
                </a:r>
              </a:p>
              <a:p>
                <a:pPr marL="0" indent="0">
                  <a:buNone/>
                </a:pPr>
                <a:r>
                  <a:rPr lang="id-ID" sz="1600" dirty="0" smtClean="0"/>
                  <a:t> </a:t>
                </a:r>
                <a14:m>
                  <m:oMath xmlns:m="http://schemas.openxmlformats.org/officeDocument/2006/math">
                    <m:r>
                      <a:rPr lang="id-ID" sz="1600">
                        <a:latin typeface="Cambria Math"/>
                      </a:rPr>
                      <m:t>−3</m:t>
                    </m:r>
                    <m:r>
                      <a:rPr lang="id-ID" sz="1600">
                        <a:latin typeface="Cambria Math"/>
                      </a:rPr>
                      <m:t>𝑥</m:t>
                    </m:r>
                    <m:r>
                      <a:rPr lang="id-ID" sz="1600">
                        <a:latin typeface="Cambria Math"/>
                      </a:rPr>
                      <m:t>+8−2=3</m:t>
                    </m:r>
                    <m:d>
                      <m:dPr>
                        <m:ctrlPr>
                          <a:rPr lang="id-ID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1600">
                            <a:latin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id-ID" sz="16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id-ID" sz="160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id-ID" sz="1600" dirty="0"/>
                  <a:t> </a:t>
                </a:r>
                <a:endParaRPr lang="id-ID" sz="1600" dirty="0" smtClean="0"/>
              </a:p>
              <a:p>
                <a:pPr marL="0" indent="0">
                  <a:buNone/>
                </a:pPr>
                <a:r>
                  <a:rPr lang="id-ID" sz="1600" b="0" dirty="0" smtClean="0"/>
                  <a:t>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1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id-ID" sz="1600" b="0" i="1" smtClean="0">
                            <a:latin typeface="Cambria Math"/>
                          </a:rPr>
                          <m:t>−3</m:t>
                        </m:r>
                        <m:r>
                          <a:rPr lang="id-ID" sz="1600" b="0" i="1" smtClean="0">
                            <a:latin typeface="Cambria Math"/>
                          </a:rPr>
                          <m:t>𝑥</m:t>
                        </m:r>
                        <m:r>
                          <a:rPr lang="id-ID" sz="1600" b="0" i="1" smtClean="0">
                            <a:latin typeface="Cambria Math"/>
                          </a:rPr>
                          <m:t>+6</m:t>
                        </m:r>
                      </m:num>
                      <m:den>
                        <m:r>
                          <a:rPr lang="id-ID" sz="16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id-ID" sz="1600" b="0" i="1" smtClean="0">
                        <a:latin typeface="Cambria Math"/>
                      </a:rPr>
                      <m:t>=</m:t>
                    </m:r>
                    <m:r>
                      <a:rPr lang="id-ID" sz="16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id-ID" sz="1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id-ID" sz="1600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id-ID" sz="1600" b="0" dirty="0" smtClean="0"/>
                  <a:t> </a:t>
                </a:r>
                <a:endParaRPr lang="id-ID" sz="1600" b="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id-ID" sz="1600" b="1" i="1" smtClean="0">
                        <a:latin typeface="Cambria Math"/>
                      </a:rPr>
                      <m:t>           </m:t>
                    </m:r>
                    <m:r>
                      <a:rPr lang="id-ID" sz="1600">
                        <a:latin typeface="Cambria Math"/>
                      </a:rPr>
                      <m:t>−</m:t>
                    </m:r>
                    <m:r>
                      <a:rPr lang="id-ID" sz="1600">
                        <a:latin typeface="Cambria Math"/>
                      </a:rPr>
                      <m:t>𝑥</m:t>
                    </m:r>
                    <m:r>
                      <a:rPr lang="id-ID" sz="1600">
                        <a:latin typeface="Cambria Math"/>
                      </a:rPr>
                      <m:t>+2=</m:t>
                    </m:r>
                    <m:r>
                      <a:rPr lang="id-ID" sz="160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id-ID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160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id-ID" sz="1600" dirty="0"/>
                  <a:t> </a:t>
                </a:r>
              </a:p>
              <a:p>
                <a:pPr marL="0" indent="0">
                  <a:buNone/>
                </a:pPr>
                <a:endParaRPr lang="id-ID" sz="1600" b="0" i="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2924944"/>
                <a:ext cx="8229600" cy="3129211"/>
              </a:xfrm>
              <a:blipFill rotWithShape="1">
                <a:blip r:embed="rId2"/>
                <a:stretch>
                  <a:fillRect l="-667" t="-97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061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924944"/>
                <a:ext cx="8229600" cy="298519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id-ID" sz="1800" i="0" dirty="0" smtClean="0">
                    <a:latin typeface="Times New Roman" pitchFamily="18" charset="0"/>
                    <a:cs typeface="Times New Roman" pitchFamily="18" charset="0"/>
                  </a:rPr>
                  <a:t>Penyelesaian:</a:t>
                </a:r>
              </a:p>
              <a:p>
                <a:pPr marL="0" indent="0">
                  <a:buNone/>
                </a:pPr>
                <a:endParaRPr lang="id-ID" sz="1600" i="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id-ID" sz="1600" b="0" i="0" dirty="0" smtClean="0">
                    <a:latin typeface="Times New Roman" pitchFamily="18" charset="0"/>
                    <a:cs typeface="Times New Roman" pitchFamily="18" charset="0"/>
                  </a:rPr>
                  <a:t>2.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1600">
                            <a:latin typeface="Cambria Math"/>
                          </a:rPr>
                          <m:t>𝑔</m:t>
                        </m:r>
                        <m:r>
                          <a:rPr lang="id-ID" sz="1600">
                            <a:latin typeface="Cambria Math"/>
                          </a:rPr>
                          <m:t> </m:t>
                        </m:r>
                        <m:r>
                          <a:rPr lang="id-ID" sz="1600">
                            <a:latin typeface="Cambria Math"/>
                          </a:rPr>
                          <m:t>𝑜</m:t>
                        </m:r>
                        <m:r>
                          <a:rPr lang="id-ID" sz="1600">
                            <a:latin typeface="Cambria Math"/>
                          </a:rPr>
                          <m:t> </m:t>
                        </m:r>
                        <m:r>
                          <a:rPr lang="id-ID" sz="1600">
                            <a:latin typeface="Cambria Math"/>
                          </a:rPr>
                          <m:t>𝑓</m:t>
                        </m:r>
                      </m:e>
                    </m:d>
                    <m:r>
                      <a:rPr lang="id-ID" sz="1600">
                        <a:latin typeface="Cambria Math"/>
                      </a:rPr>
                      <m:t>=</m:t>
                    </m:r>
                    <m:r>
                      <a:rPr lang="id-ID" sz="160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id-ID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160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id-ID" sz="16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id-ID" sz="160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id-ID" sz="1600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id-ID" sz="1600" b="1" i="1" smtClean="0">
                        <a:latin typeface="Cambria Math"/>
                      </a:rPr>
                      <m:t>                    </m:t>
                    </m:r>
                    <m:r>
                      <a:rPr lang="id-ID" sz="1600">
                        <a:latin typeface="Cambria Math"/>
                      </a:rPr>
                      <m:t>=</m:t>
                    </m:r>
                    <m:r>
                      <a:rPr lang="id-ID" sz="160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id-ID" sz="1600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id-ID" sz="1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id-ID" sz="160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ar-AE" sz="160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ar-AE" sz="1600">
                            <a:latin typeface="Cambria Math"/>
                          </a:rPr>
                          <m:t>−</m:t>
                        </m:r>
                        <m:r>
                          <a:rPr lang="ar-AE" sz="1600">
                            <a:latin typeface="Cambria Math"/>
                          </a:rPr>
                          <m:t>3</m:t>
                        </m:r>
                        <m:r>
                          <a:rPr lang="id-ID" sz="1600">
                            <a:latin typeface="Cambria Math"/>
                          </a:rPr>
                          <m:t>𝑥</m:t>
                        </m:r>
                        <m:r>
                          <a:rPr lang="id-ID" sz="1600">
                            <a:latin typeface="Cambria Math"/>
                          </a:rPr>
                          <m:t>+</m:t>
                        </m:r>
                        <m:r>
                          <a:rPr lang="id-ID" sz="1600">
                            <a:latin typeface="Cambria Math"/>
                          </a:rPr>
                          <m:t>2</m:t>
                        </m:r>
                      </m:e>
                    </m:d>
                  </m:oMath>
                </a14:m>
                <a:r>
                  <a:rPr lang="id-ID" sz="1600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id-ID" sz="1600" b="1" i="1" smtClean="0">
                        <a:latin typeface="Cambria Math"/>
                      </a:rPr>
                      <m:t>                    </m:t>
                    </m:r>
                    <m:r>
                      <a:rPr lang="id-ID" sz="160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id-ID" sz="1600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id-ID" sz="1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id-ID" sz="160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ar-AE" sz="160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ar-AE" sz="1600">
                            <a:latin typeface="Cambria Math"/>
                          </a:rPr>
                          <m:t>−</m:t>
                        </m:r>
                        <m:r>
                          <a:rPr lang="ar-AE" sz="1600">
                            <a:latin typeface="Cambria Math"/>
                          </a:rPr>
                          <m:t>3</m:t>
                        </m:r>
                        <m:r>
                          <a:rPr lang="id-ID" sz="1600">
                            <a:latin typeface="Cambria Math"/>
                          </a:rPr>
                          <m:t>𝑥</m:t>
                        </m:r>
                        <m:r>
                          <a:rPr lang="id-ID" sz="1600">
                            <a:latin typeface="Cambria Math"/>
                          </a:rPr>
                          <m:t>+</m:t>
                        </m:r>
                        <m:r>
                          <a:rPr lang="id-ID" sz="1600"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id-ID" sz="1600">
                        <a:latin typeface="Cambria Math"/>
                      </a:rPr>
                      <m:t>−</m:t>
                    </m:r>
                    <m:r>
                      <a:rPr lang="id-ID" sz="1600">
                        <a:latin typeface="Cambria Math"/>
                      </a:rPr>
                      <m:t>1</m:t>
                    </m:r>
                  </m:oMath>
                </a14:m>
                <a:r>
                  <a:rPr lang="id-ID" sz="1600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id-ID" sz="1600" b="1" i="1" smtClean="0">
                        <a:latin typeface="Cambria Math"/>
                      </a:rPr>
                      <m:t>                    </m:t>
                    </m:r>
                    <m:r>
                      <a:rPr lang="id-ID" sz="160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id-ID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id-ID" sz="160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id-ID" sz="160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id-ID" sz="1600">
                        <a:latin typeface="Cambria Math"/>
                      </a:rPr>
                      <m:t>−</m:t>
                    </m:r>
                    <m:r>
                      <a:rPr lang="id-ID" sz="1600">
                        <a:latin typeface="Cambria Math"/>
                      </a:rPr>
                      <m:t>3</m:t>
                    </m:r>
                    <m:r>
                      <a:rPr lang="id-ID" sz="1600">
                        <a:latin typeface="Cambria Math"/>
                      </a:rPr>
                      <m:t>𝑥</m:t>
                    </m:r>
                    <m:r>
                      <a:rPr lang="id-ID" sz="1600">
                        <a:latin typeface="Cambria Math"/>
                      </a:rPr>
                      <m:t>+</m:t>
                    </m:r>
                    <m:r>
                      <a:rPr lang="id-ID" sz="1600">
                        <a:latin typeface="Cambria Math"/>
                      </a:rPr>
                      <m:t>1</m:t>
                    </m:r>
                  </m:oMath>
                </a14:m>
                <a:r>
                  <a:rPr lang="id-ID" sz="1600" dirty="0" smtClean="0"/>
                  <a:t> </a:t>
                </a:r>
                <a:endParaRPr lang="id-ID" sz="16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id-ID" sz="1600">
                        <a:latin typeface="Cambria Math"/>
                      </a:rPr>
                      <m:t>∴</m:t>
                    </m:r>
                    <m:d>
                      <m:dPr>
                        <m:ctrlPr>
                          <a:rPr lang="id-ID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1600">
                            <a:latin typeface="Cambria Math"/>
                          </a:rPr>
                          <m:t>𝑔</m:t>
                        </m:r>
                        <m:r>
                          <a:rPr lang="id-ID" sz="1600">
                            <a:latin typeface="Cambria Math"/>
                          </a:rPr>
                          <m:t> </m:t>
                        </m:r>
                        <m:r>
                          <a:rPr lang="id-ID" sz="1600">
                            <a:latin typeface="Cambria Math"/>
                          </a:rPr>
                          <m:t>𝑜</m:t>
                        </m:r>
                        <m:r>
                          <a:rPr lang="id-ID" sz="1600">
                            <a:latin typeface="Cambria Math"/>
                          </a:rPr>
                          <m:t> </m:t>
                        </m:r>
                        <m:r>
                          <a:rPr lang="id-ID" sz="1600">
                            <a:latin typeface="Cambria Math"/>
                          </a:rPr>
                          <m:t>𝑓</m:t>
                        </m:r>
                      </m:e>
                    </m:d>
                    <m:d>
                      <m:dPr>
                        <m:ctrlPr>
                          <a:rPr lang="id-ID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1600"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id-ID" sz="160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id-ID" sz="16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d-ID" sz="16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id-ID" sz="1600">
                                <a:latin typeface="Cambria Math"/>
                              </a:rPr>
                              <m:t>2</m:t>
                            </m:r>
                          </m:e>
                        </m:d>
                      </m:e>
                      <m:sup>
                        <m:r>
                          <a:rPr lang="id-ID" sz="160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id-ID" sz="1600">
                        <a:latin typeface="Cambria Math"/>
                      </a:rPr>
                      <m:t>−</m:t>
                    </m:r>
                    <m:r>
                      <a:rPr lang="id-ID" sz="1600">
                        <a:latin typeface="Cambria Math"/>
                      </a:rPr>
                      <m:t>3</m:t>
                    </m:r>
                    <m:d>
                      <m:dPr>
                        <m:ctrlPr>
                          <a:rPr lang="id-ID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1600"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id-ID" sz="1600">
                        <a:latin typeface="Cambria Math"/>
                      </a:rPr>
                      <m:t>+</m:t>
                    </m:r>
                    <m:r>
                      <a:rPr lang="id-ID" sz="1600">
                        <a:latin typeface="Cambria Math"/>
                      </a:rPr>
                      <m:t>1</m:t>
                    </m:r>
                  </m:oMath>
                </a14:m>
                <a:r>
                  <a:rPr lang="id-ID" sz="1600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id-ID" sz="1600" b="1" i="1" smtClean="0">
                        <a:latin typeface="Cambria Math"/>
                      </a:rPr>
                      <m:t>                        </m:t>
                    </m:r>
                    <m:r>
                      <a:rPr lang="id-ID" sz="1600">
                        <a:latin typeface="Cambria Math"/>
                      </a:rPr>
                      <m:t>=</m:t>
                    </m:r>
                    <m:r>
                      <a:rPr lang="id-ID" sz="1600">
                        <a:latin typeface="Cambria Math"/>
                      </a:rPr>
                      <m:t>4</m:t>
                    </m:r>
                    <m:r>
                      <a:rPr lang="id-ID" sz="1600">
                        <a:latin typeface="Cambria Math"/>
                      </a:rPr>
                      <m:t>−</m:t>
                    </m:r>
                    <m:r>
                      <a:rPr lang="id-ID" sz="1600">
                        <a:latin typeface="Cambria Math"/>
                      </a:rPr>
                      <m:t>6</m:t>
                    </m:r>
                    <m:r>
                      <a:rPr lang="id-ID" sz="1600">
                        <a:latin typeface="Cambria Math"/>
                      </a:rPr>
                      <m:t>+</m:t>
                    </m:r>
                    <m:r>
                      <a:rPr lang="id-ID" sz="1600">
                        <a:latin typeface="Cambria Math"/>
                      </a:rPr>
                      <m:t>1</m:t>
                    </m:r>
                  </m:oMath>
                </a14:m>
                <a:r>
                  <a:rPr lang="id-ID" sz="1600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id-ID" sz="1600" b="1" i="1" smtClean="0">
                        <a:latin typeface="Cambria Math"/>
                      </a:rPr>
                      <m:t>                        </m:t>
                    </m:r>
                    <m:r>
                      <a:rPr lang="id-ID" sz="1600">
                        <a:latin typeface="Cambria Math"/>
                      </a:rPr>
                      <m:t>=−</m:t>
                    </m:r>
                    <m:r>
                      <a:rPr lang="id-ID" sz="1600">
                        <a:latin typeface="Cambria Math"/>
                      </a:rPr>
                      <m:t>1</m:t>
                    </m:r>
                  </m:oMath>
                </a14:m>
                <a:r>
                  <a:rPr lang="id-ID" sz="1600" dirty="0"/>
                  <a:t> </a:t>
                </a:r>
              </a:p>
              <a:p>
                <a:pPr marL="228600" indent="-228600">
                  <a:buFont typeface="+mj-lt"/>
                  <a:buAutoNum type="arabicPeriod" startAt="2"/>
                </a:pPr>
                <a:endParaRPr lang="id-ID" b="0" i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924944"/>
                <a:ext cx="8229600" cy="2985195"/>
              </a:xfrm>
              <a:blipFill rotWithShape="1">
                <a:blip r:embed="rId2"/>
                <a:stretch>
                  <a:fillRect l="-593" t="-102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078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2964085"/>
                <a:ext cx="8075240" cy="298519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id-ID" sz="1800" i="0" dirty="0" smtClean="0">
                    <a:latin typeface="Times New Roman" pitchFamily="18" charset="0"/>
                    <a:cs typeface="Times New Roman" pitchFamily="18" charset="0"/>
                  </a:rPr>
                  <a:t>Penyelesaian:</a:t>
                </a:r>
              </a:p>
              <a:p>
                <a:pPr marL="0" indent="0">
                  <a:buNone/>
                </a:pPr>
                <a:endParaRPr lang="id-ID" sz="1800" i="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id-ID" sz="1800" b="0" i="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id-ID" sz="1800" b="0" i="0" dirty="0" smtClean="0">
                    <a:latin typeface="Times New Roman" pitchFamily="18" charset="0"/>
                    <a:cs typeface="Times New Roman" pitchFamily="18" charset="0"/>
                  </a:rPr>
                  <a:t>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1800">
                            <a:latin typeface="Cambria Math"/>
                          </a:rPr>
                          <m:t>𝑓</m:t>
                        </m:r>
                        <m:r>
                          <a:rPr lang="id-ID" sz="1800">
                            <a:latin typeface="Cambria Math"/>
                          </a:rPr>
                          <m:t> </m:t>
                        </m:r>
                        <m:r>
                          <a:rPr lang="id-ID" sz="1800">
                            <a:latin typeface="Cambria Math"/>
                          </a:rPr>
                          <m:t>𝑜</m:t>
                        </m:r>
                        <m:r>
                          <a:rPr lang="id-ID" sz="1800">
                            <a:latin typeface="Cambria Math"/>
                          </a:rPr>
                          <m:t> </m:t>
                        </m:r>
                        <m:r>
                          <a:rPr lang="id-ID" sz="1800">
                            <a:latin typeface="Cambria Math"/>
                          </a:rPr>
                          <m:t>𝑔</m:t>
                        </m:r>
                      </m:e>
                    </m:d>
                    <m:d>
                      <m:dPr>
                        <m:ctrlPr>
                          <a:rPr lang="id-ID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180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id-ID" sz="1800">
                        <a:latin typeface="Cambria Math"/>
                      </a:rPr>
                      <m:t>=</m:t>
                    </m:r>
                    <m:r>
                      <a:rPr lang="id-ID" sz="180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id-ID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1800">
                            <a:latin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id-ID" sz="1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id-ID" sz="180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id-ID" sz="1800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id-ID" sz="1800" b="1" i="1" smtClean="0">
                        <a:latin typeface="Cambria Math"/>
                      </a:rPr>
                      <m:t>                          </m:t>
                    </m:r>
                    <m:r>
                      <a:rPr lang="id-ID" sz="1800">
                        <a:latin typeface="Cambria Math"/>
                      </a:rPr>
                      <m:t>=</m:t>
                    </m:r>
                    <m:r>
                      <a:rPr lang="id-ID" sz="180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id-ID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1800">
                            <a:latin typeface="Cambria Math"/>
                          </a:rPr>
                          <m:t>2</m:t>
                        </m:r>
                        <m:r>
                          <a:rPr lang="id-ID" sz="1800">
                            <a:latin typeface="Cambria Math"/>
                          </a:rPr>
                          <m:t>𝑥</m:t>
                        </m:r>
                        <m:r>
                          <a:rPr lang="id-ID" sz="1800">
                            <a:latin typeface="Cambria Math"/>
                          </a:rPr>
                          <m:t>+6</m:t>
                        </m:r>
                      </m:e>
                    </m:d>
                  </m:oMath>
                </a14:m>
                <a:r>
                  <a:rPr lang="id-ID" sz="1800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id-ID" sz="1800" b="1" i="1" smtClean="0">
                        <a:latin typeface="Cambria Math"/>
                      </a:rPr>
                      <m:t>                          </m:t>
                    </m:r>
                    <m:r>
                      <a:rPr lang="id-ID" sz="180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id-ID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1800">
                            <a:latin typeface="Cambria Math"/>
                          </a:rPr>
                          <m:t>2</m:t>
                        </m:r>
                        <m:r>
                          <a:rPr lang="id-ID" sz="1800">
                            <a:latin typeface="Cambria Math"/>
                          </a:rPr>
                          <m:t>𝑥</m:t>
                        </m:r>
                        <m:r>
                          <a:rPr lang="id-ID" sz="1800">
                            <a:latin typeface="Cambria Math"/>
                          </a:rPr>
                          <m:t>+6</m:t>
                        </m:r>
                      </m:e>
                    </m:d>
                    <m:r>
                      <a:rPr lang="id-ID" sz="1800">
                        <a:latin typeface="Cambria Math"/>
                      </a:rPr>
                      <m:t>+5</m:t>
                    </m:r>
                  </m:oMath>
                </a14:m>
                <a:r>
                  <a:rPr lang="id-ID" sz="1800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id-ID" sz="1800" b="1" i="1" smtClean="0">
                        <a:latin typeface="Cambria Math"/>
                      </a:rPr>
                      <m:t>                          </m:t>
                    </m:r>
                    <m:r>
                      <a:rPr lang="id-ID" sz="1800">
                        <a:latin typeface="Cambria Math"/>
                      </a:rPr>
                      <m:t>=2</m:t>
                    </m:r>
                    <m:r>
                      <a:rPr lang="id-ID" sz="1800">
                        <a:latin typeface="Cambria Math"/>
                      </a:rPr>
                      <m:t>𝑥</m:t>
                    </m:r>
                    <m:r>
                      <a:rPr lang="id-ID" sz="1800">
                        <a:latin typeface="Cambria Math"/>
                      </a:rPr>
                      <m:t>+6+5</m:t>
                    </m:r>
                  </m:oMath>
                </a14:m>
                <a:r>
                  <a:rPr lang="id-ID" sz="1800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id-ID" sz="1800" b="1" i="1" smtClean="0">
                        <a:latin typeface="Cambria Math"/>
                      </a:rPr>
                      <m:t>                          </m:t>
                    </m:r>
                    <m:r>
                      <a:rPr lang="id-ID" sz="1800">
                        <a:latin typeface="Cambria Math"/>
                      </a:rPr>
                      <m:t>=2</m:t>
                    </m:r>
                    <m:r>
                      <a:rPr lang="id-ID" sz="1800">
                        <a:latin typeface="Cambria Math"/>
                      </a:rPr>
                      <m:t>𝑥</m:t>
                    </m:r>
                    <m:r>
                      <a:rPr lang="id-ID" sz="1800">
                        <a:latin typeface="Cambria Math"/>
                      </a:rPr>
                      <m:t>+11</m:t>
                    </m:r>
                  </m:oMath>
                </a14:m>
                <a:r>
                  <a:rPr lang="id-ID" sz="1800" dirty="0"/>
                  <a:t> </a:t>
                </a:r>
              </a:p>
              <a:p>
                <a:pPr marL="0" indent="0">
                  <a:buNone/>
                </a:pPr>
                <a:endParaRPr lang="id-ID" sz="1800" i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id-ID" sz="1800" i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id-ID" sz="1800" i="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2964085"/>
                <a:ext cx="8075240" cy="2985195"/>
              </a:xfrm>
              <a:blipFill rotWithShape="1">
                <a:blip r:embed="rId2"/>
                <a:stretch>
                  <a:fillRect l="-680" t="-102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564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166927"/>
              </p:ext>
            </p:extLst>
          </p:nvPr>
        </p:nvGraphicFramePr>
        <p:xfrm>
          <a:off x="611560" y="2492896"/>
          <a:ext cx="7848872" cy="3632494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924436"/>
                <a:gridCol w="3924436"/>
              </a:tblGrid>
              <a:tr h="2874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K</a:t>
                      </a:r>
                      <a:r>
                        <a:rPr lang="id-ID" sz="1800" dirty="0" smtClean="0"/>
                        <a:t>ompetensi Dasar</a:t>
                      </a:r>
                      <a:endParaRPr lang="id-ID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Indikator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Pencapaian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Kompetensi</a:t>
                      </a:r>
                      <a:endParaRPr lang="id-ID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05678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Menganalisis operasi komposisi dan operasi invers pada fungsi</a:t>
                      </a:r>
                      <a:endParaRPr lang="id-ID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Menerapkan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operasi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komposisi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operasi</a:t>
                      </a:r>
                      <a:r>
                        <a:rPr lang="en-US" sz="1400" dirty="0" smtClean="0"/>
                        <a:t> invers </a:t>
                      </a:r>
                      <a:r>
                        <a:rPr lang="en-US" sz="1400" dirty="0" err="1" smtClean="0"/>
                        <a:t>pada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fungsi</a:t>
                      </a:r>
                      <a:endParaRPr lang="id-ID" sz="1400" dirty="0" smtClean="0"/>
                    </a:p>
                    <a:p>
                      <a:pPr algn="ctr"/>
                      <a:endParaRPr lang="id-ID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123858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Menyelesaikan masalah operasi komposisi dan operasi invers pada fungsi</a:t>
                      </a:r>
                      <a:endParaRPr lang="id-ID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Mengidentifikasi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permasalahan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operasi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komposisi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operasi</a:t>
                      </a:r>
                      <a:r>
                        <a:rPr lang="en-US" sz="1400" dirty="0" smtClean="0"/>
                        <a:t> invers </a:t>
                      </a:r>
                      <a:r>
                        <a:rPr lang="en-US" sz="1400" dirty="0" err="1" smtClean="0"/>
                        <a:t>pada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fungsi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untuk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menentukan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selesaian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masalah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kontekstual</a:t>
                      </a:r>
                      <a:endParaRPr lang="id-ID" sz="1400" dirty="0" smtClean="0"/>
                    </a:p>
                    <a:p>
                      <a:pPr algn="just"/>
                      <a:endParaRPr lang="id-ID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05678">
                <a:tc>
                  <a:txBody>
                    <a:bodyPr/>
                    <a:lstStyle/>
                    <a:p>
                      <a:pPr algn="ctr"/>
                      <a:endParaRPr lang="id-ID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1400" dirty="0" smtClean="0"/>
                        <a:t>Memodifikasi masalah yang terkait pada operasi komposisi dan operasi invers pada fungsi</a:t>
                      </a:r>
                      <a:endParaRPr lang="id-ID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05678">
                <a:tc>
                  <a:txBody>
                    <a:bodyPr/>
                    <a:lstStyle/>
                    <a:p>
                      <a:pPr algn="ctr"/>
                      <a:endParaRPr lang="id-ID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Memecahkan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masalah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sehari-hari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menggunakan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operasi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komposisi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operasi</a:t>
                      </a:r>
                      <a:r>
                        <a:rPr lang="en-US" sz="1400" dirty="0" smtClean="0"/>
                        <a:t> invers</a:t>
                      </a:r>
                      <a:endParaRPr lang="id-ID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1580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id-ID" sz="2000" i="0" dirty="0" smtClean="0">
                    <a:latin typeface="Times New Roman" pitchFamily="18" charset="0"/>
                    <a:cs typeface="Times New Roman" pitchFamily="18" charset="0"/>
                  </a:rPr>
                  <a:t>Penyelesaian:</a:t>
                </a:r>
              </a:p>
              <a:p>
                <a:pPr marL="0" indent="0">
                  <a:buNone/>
                </a:pPr>
                <a:endParaRPr lang="id-ID" b="0" i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id-ID" sz="1800" b="0" i="0" dirty="0" smtClean="0">
                    <a:latin typeface="Times New Roman" pitchFamily="18" charset="0"/>
                    <a:cs typeface="Times New Roman" pitchFamily="18" charset="0"/>
                  </a:rPr>
                  <a:t>4.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1800">
                            <a:latin typeface="Cambria Math"/>
                          </a:rPr>
                          <m:t>𝑔</m:t>
                        </m:r>
                        <m:r>
                          <a:rPr lang="id-ID" sz="1800">
                            <a:latin typeface="Cambria Math"/>
                          </a:rPr>
                          <m:t> </m:t>
                        </m:r>
                        <m:r>
                          <a:rPr lang="id-ID" sz="1800">
                            <a:latin typeface="Cambria Math"/>
                          </a:rPr>
                          <m:t>𝑜</m:t>
                        </m:r>
                        <m:r>
                          <a:rPr lang="id-ID" sz="1800">
                            <a:latin typeface="Cambria Math"/>
                          </a:rPr>
                          <m:t> </m:t>
                        </m:r>
                        <m:r>
                          <a:rPr lang="id-ID" sz="1800">
                            <a:latin typeface="Cambria Math"/>
                          </a:rPr>
                          <m:t>𝑓</m:t>
                        </m:r>
                      </m:e>
                    </m:d>
                    <m:d>
                      <m:dPr>
                        <m:ctrlPr>
                          <a:rPr lang="id-ID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180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id-ID" sz="1800">
                        <a:latin typeface="Cambria Math"/>
                      </a:rPr>
                      <m:t>=−2</m:t>
                    </m:r>
                    <m:r>
                      <a:rPr lang="id-ID" sz="1800">
                        <a:latin typeface="Cambria Math"/>
                      </a:rPr>
                      <m:t>𝑥</m:t>
                    </m:r>
                  </m:oMath>
                </a14:m>
                <a:r>
                  <a:rPr lang="id-ID" sz="1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0" indent="0" algn="just">
                  <a:buNone/>
                </a:pPr>
                <a:r>
                  <a:rPr lang="id-ID" sz="1800" dirty="0" smtClean="0"/>
                  <a:t>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1800">
                            <a:latin typeface="Cambria Math"/>
                          </a:rPr>
                          <m:t>𝑔</m:t>
                        </m:r>
                        <m:r>
                          <a:rPr lang="id-ID" sz="1800">
                            <a:latin typeface="Cambria Math"/>
                          </a:rPr>
                          <m:t> </m:t>
                        </m:r>
                        <m:r>
                          <a:rPr lang="id-ID" sz="1800">
                            <a:latin typeface="Cambria Math"/>
                          </a:rPr>
                          <m:t>𝑜</m:t>
                        </m:r>
                        <m:r>
                          <a:rPr lang="id-ID" sz="1800">
                            <a:latin typeface="Cambria Math"/>
                          </a:rPr>
                          <m:t> </m:t>
                        </m:r>
                        <m:r>
                          <a:rPr lang="id-ID" sz="1800">
                            <a:latin typeface="Cambria Math"/>
                          </a:rPr>
                          <m:t>𝑓</m:t>
                        </m:r>
                      </m:e>
                    </m:d>
                    <m:d>
                      <m:dPr>
                        <m:ctrlPr>
                          <a:rPr lang="id-ID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180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id-ID" sz="1800">
                        <a:latin typeface="Cambria Math"/>
                      </a:rPr>
                      <m:t>=</m:t>
                    </m:r>
                    <m:r>
                      <a:rPr lang="id-ID" sz="180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id-ID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180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id-ID" sz="1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id-ID" sz="180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id-ID" sz="1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id-ID" sz="1800" b="1" i="1" smtClean="0">
                        <a:latin typeface="Cambria Math"/>
                      </a:rPr>
                      <m:t>               </m:t>
                    </m:r>
                    <m:r>
                      <a:rPr lang="id-ID" sz="1800">
                        <a:latin typeface="Cambria Math"/>
                      </a:rPr>
                      <m:t>−2</m:t>
                    </m:r>
                    <m:r>
                      <a:rPr lang="id-ID" sz="1800">
                        <a:latin typeface="Cambria Math"/>
                      </a:rPr>
                      <m:t>𝑥</m:t>
                    </m:r>
                    <m:r>
                      <a:rPr lang="id-ID" sz="1800">
                        <a:latin typeface="Cambria Math"/>
                      </a:rPr>
                      <m:t>=2−</m:t>
                    </m:r>
                    <m:d>
                      <m:dPr>
                        <m:ctrlPr>
                          <a:rPr lang="id-ID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180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id-ID" sz="1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id-ID" sz="180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id-ID" sz="1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id-ID" sz="1800" b="1" i="1" smtClean="0">
                        <a:latin typeface="Cambria Math"/>
                      </a:rPr>
                      <m:t>               </m:t>
                    </m:r>
                    <m:r>
                      <a:rPr lang="id-ID" sz="1800">
                        <a:latin typeface="Cambria Math"/>
                      </a:rPr>
                      <m:t>−2</m:t>
                    </m:r>
                    <m:r>
                      <a:rPr lang="id-ID" sz="1800">
                        <a:latin typeface="Cambria Math"/>
                      </a:rPr>
                      <m:t>𝑥</m:t>
                    </m:r>
                    <m:r>
                      <a:rPr lang="id-ID" sz="1800">
                        <a:latin typeface="Cambria Math"/>
                      </a:rPr>
                      <m:t>=2−</m:t>
                    </m:r>
                    <m:r>
                      <a:rPr lang="id-ID" sz="180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id-ID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180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id-ID" sz="1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id-ID" sz="1800" b="1" i="1" smtClean="0">
                        <a:latin typeface="Cambria Math"/>
                      </a:rPr>
                      <m:t>              </m:t>
                    </m:r>
                    <m:r>
                      <a:rPr lang="id-ID" sz="180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id-ID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180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id-ID" sz="1800">
                        <a:latin typeface="Cambria Math"/>
                      </a:rPr>
                      <m:t>=2+2</m:t>
                    </m:r>
                    <m:r>
                      <a:rPr lang="id-ID" sz="1800">
                        <a:latin typeface="Cambria Math"/>
                      </a:rPr>
                      <m:t>𝑥</m:t>
                    </m:r>
                  </m:oMath>
                </a14:m>
                <a:r>
                  <a:rPr lang="id-ID" sz="1800" dirty="0">
                    <a:latin typeface="Times New Roman" pitchFamily="18" charset="0"/>
                    <a:cs typeface="Times New Roman" pitchFamily="18" charset="0"/>
                  </a:rPr>
                  <a:t>     atau     </a:t>
                </a:r>
                <a14:m>
                  <m:oMath xmlns:m="http://schemas.openxmlformats.org/officeDocument/2006/math">
                    <m:r>
                      <a:rPr lang="id-ID" sz="180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id-ID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180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id-ID" sz="1800">
                        <a:latin typeface="Cambria Math"/>
                      </a:rPr>
                      <m:t>=2</m:t>
                    </m:r>
                    <m:r>
                      <a:rPr lang="id-ID" sz="1800">
                        <a:latin typeface="Cambria Math"/>
                      </a:rPr>
                      <m:t>𝑥</m:t>
                    </m:r>
                    <m:r>
                      <a:rPr lang="id-ID" sz="1800">
                        <a:latin typeface="Cambria Math"/>
                      </a:rPr>
                      <m:t>+2</m:t>
                    </m:r>
                  </m:oMath>
                </a14:m>
                <a:endParaRPr lang="id-ID" sz="18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id-ID" sz="1800" b="0" i="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id-ID" sz="1800" b="0" i="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102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390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2564904"/>
                <a:ext cx="8075240" cy="338437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id-ID" sz="1800" i="0" dirty="0" smtClean="0">
                    <a:latin typeface="Times New Roman" pitchFamily="18" charset="0"/>
                    <a:cs typeface="Times New Roman" pitchFamily="18" charset="0"/>
                  </a:rPr>
                  <a:t>Penyelesaian:</a:t>
                </a:r>
              </a:p>
              <a:p>
                <a:pPr marL="0" indent="0">
                  <a:buNone/>
                </a:pPr>
                <a:endParaRPr lang="id-ID" sz="1800" i="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id-ID" sz="1800" b="0" i="0" dirty="0" smtClean="0">
                    <a:latin typeface="Times New Roman" pitchFamily="18" charset="0"/>
                    <a:cs typeface="Times New Roman" pitchFamily="18" charset="0"/>
                  </a:rPr>
                  <a:t>5</a:t>
                </a:r>
                <a:r>
                  <a:rPr lang="id-ID" sz="1800" dirty="0" smtClean="0"/>
                  <a:t>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>
                            <a:latin typeface="Cambria Math"/>
                          </a:rPr>
                          <m:t>𝑔</m:t>
                        </m:r>
                        <m:r>
                          <a:rPr lang="en-US" sz="1800">
                            <a:latin typeface="Cambria Math"/>
                          </a:rPr>
                          <m:t> </m:t>
                        </m:r>
                        <m:r>
                          <a:rPr lang="en-US" sz="1800">
                            <a:latin typeface="Cambria Math"/>
                          </a:rPr>
                          <m:t>𝑜</m:t>
                        </m:r>
                        <m:r>
                          <a:rPr lang="en-US" sz="1800">
                            <a:latin typeface="Cambria Math"/>
                          </a:rPr>
                          <m:t> </m:t>
                        </m:r>
                        <m:r>
                          <a:rPr lang="en-US" sz="1800">
                            <a:latin typeface="Cambria Math"/>
                          </a:rPr>
                          <m:t>h</m:t>
                        </m:r>
                      </m:e>
                    </m:d>
                    <m:d>
                      <m:dPr>
                        <m:ctrlPr>
                          <a:rPr lang="id-ID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1800">
                        <a:latin typeface="Cambria Math"/>
                      </a:rPr>
                      <m:t>=</m:t>
                    </m:r>
                    <m:r>
                      <a:rPr lang="en-US" sz="180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id-ID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>
                            <a:latin typeface="Cambria Math"/>
                          </a:rPr>
                          <m:t>h</m:t>
                        </m:r>
                        <m:d>
                          <m:dPr>
                            <m:ctrlPr>
                              <a:rPr lang="id-ID" sz="1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80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1800" dirty="0"/>
                  <a:t> </a:t>
                </a:r>
                <a:endParaRPr lang="id-ID" sz="18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id-ID" sz="1800" b="1" i="1" smtClean="0">
                        <a:latin typeface="Cambria Math"/>
                      </a:rPr>
                      <m:t>                          </m:t>
                    </m:r>
                    <m:r>
                      <a:rPr lang="en-US" sz="1800">
                        <a:latin typeface="Cambria Math"/>
                      </a:rPr>
                      <m:t>=</m:t>
                    </m:r>
                    <m:r>
                      <a:rPr lang="en-US" sz="1800">
                        <a:latin typeface="Cambria Math"/>
                      </a:rPr>
                      <m:t>𝑔</m:t>
                    </m:r>
                    <m:r>
                      <a:rPr lang="en-US" sz="1800">
                        <a:latin typeface="Cambria Math"/>
                      </a:rPr>
                      <m:t>(3</m:t>
                    </m:r>
                    <m:r>
                      <a:rPr lang="en-US" sz="1800">
                        <a:latin typeface="Cambria Math"/>
                      </a:rPr>
                      <m:t>𝑥</m:t>
                    </m:r>
                    <m:r>
                      <a:rPr lang="en-US" sz="1800">
                        <a:latin typeface="Cambria Math"/>
                      </a:rPr>
                      <m:t>)</m:t>
                    </m:r>
                  </m:oMath>
                </a14:m>
                <a:r>
                  <a:rPr lang="en-US" sz="1800" dirty="0"/>
                  <a:t> </a:t>
                </a:r>
                <a:endParaRPr lang="id-ID" sz="18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id-ID" sz="1800" b="1" i="1" smtClean="0">
                        <a:latin typeface="Cambria Math"/>
                      </a:rPr>
                      <m:t>                          </m:t>
                    </m:r>
                    <m:r>
                      <a:rPr lang="en-US" sz="1800">
                        <a:latin typeface="Cambria Math"/>
                      </a:rPr>
                      <m:t>=3</m:t>
                    </m:r>
                    <m:r>
                      <a:rPr lang="en-US" sz="1800">
                        <a:latin typeface="Cambria Math"/>
                      </a:rPr>
                      <m:t>𝑥</m:t>
                    </m:r>
                    <m:r>
                      <a:rPr lang="en-US" sz="1800">
                        <a:latin typeface="Cambria Math"/>
                      </a:rPr>
                      <m:t>−1</m:t>
                    </m:r>
                  </m:oMath>
                </a14:m>
                <a:r>
                  <a:rPr lang="en-US" sz="1800" dirty="0"/>
                  <a:t>  </a:t>
                </a:r>
                <a:endParaRPr lang="id-ID" sz="180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id-ID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>
                            <a:latin typeface="Cambria Math"/>
                          </a:rPr>
                          <m:t>𝑓</m:t>
                        </m:r>
                        <m:r>
                          <a:rPr lang="en-US" sz="1800">
                            <a:latin typeface="Cambria Math"/>
                          </a:rPr>
                          <m:t> </m:t>
                        </m:r>
                        <m:r>
                          <a:rPr lang="en-US" sz="1800">
                            <a:latin typeface="Cambria Math"/>
                          </a:rPr>
                          <m:t>𝑜</m:t>
                        </m:r>
                        <m:r>
                          <a:rPr lang="en-US" sz="1800">
                            <a:latin typeface="Cambria Math"/>
                          </a:rPr>
                          <m:t> </m:t>
                        </m:r>
                        <m:d>
                          <m:dPr>
                            <m:ctrlPr>
                              <a:rPr lang="id-ID" sz="1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800">
                                <a:latin typeface="Cambria Math"/>
                              </a:rPr>
                              <m:t>𝑔</m:t>
                            </m:r>
                            <m:r>
                              <a:rPr lang="en-US" sz="1800">
                                <a:latin typeface="Cambria Math"/>
                              </a:rPr>
                              <m:t> </m:t>
                            </m:r>
                            <m:r>
                              <a:rPr lang="en-US" sz="1800">
                                <a:latin typeface="Cambria Math"/>
                              </a:rPr>
                              <m:t>𝑜</m:t>
                            </m:r>
                            <m:r>
                              <a:rPr lang="en-US" sz="1800">
                                <a:latin typeface="Cambria Math"/>
                              </a:rPr>
                              <m:t> </m:t>
                            </m:r>
                            <m:r>
                              <a:rPr lang="en-US" sz="1800">
                                <a:latin typeface="Cambria Math"/>
                              </a:rPr>
                              <m:t>h</m:t>
                            </m:r>
                          </m:e>
                        </m:d>
                      </m:e>
                    </m:d>
                    <m:d>
                      <m:dPr>
                        <m:ctrlPr>
                          <a:rPr lang="id-ID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1800">
                        <a:latin typeface="Cambria Math"/>
                      </a:rPr>
                      <m:t>=</m:t>
                    </m:r>
                    <m:r>
                      <a:rPr lang="en-US" sz="1800">
                        <a:latin typeface="Cambria Math"/>
                      </a:rPr>
                      <m:t>𝑓</m:t>
                    </m:r>
                    <m:r>
                      <a:rPr lang="en-US" sz="1800">
                        <a:latin typeface="Cambria Math"/>
                      </a:rPr>
                      <m:t>(</m:t>
                    </m:r>
                    <m:r>
                      <a:rPr lang="en-US" sz="180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id-ID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>
                            <a:latin typeface="Cambria Math"/>
                          </a:rPr>
                          <m:t>h</m:t>
                        </m:r>
                        <m:d>
                          <m:dPr>
                            <m:ctrlPr>
                              <a:rPr lang="id-ID" sz="1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80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1800" dirty="0"/>
                  <a:t> </a:t>
                </a:r>
                <a:endParaRPr lang="id-ID" sz="18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id-ID" sz="1800" b="1" i="1" smtClean="0">
                        <a:latin typeface="Cambria Math"/>
                      </a:rPr>
                      <m:t>                                </m:t>
                    </m:r>
                    <m:r>
                      <a:rPr lang="en-US" sz="1800">
                        <a:latin typeface="Cambria Math"/>
                      </a:rPr>
                      <m:t>=</m:t>
                    </m:r>
                    <m:r>
                      <a:rPr lang="en-US" sz="180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id-ID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>
                            <a:latin typeface="Cambria Math"/>
                          </a:rPr>
                          <m:t>3</m:t>
                        </m:r>
                        <m:r>
                          <a:rPr lang="en-US" sz="1800">
                            <a:latin typeface="Cambria Math"/>
                          </a:rPr>
                          <m:t>𝑥</m:t>
                        </m:r>
                        <m:r>
                          <a:rPr lang="en-US" sz="1800">
                            <a:latin typeface="Cambria Math"/>
                          </a:rPr>
                          <m:t>−1</m:t>
                        </m:r>
                      </m:e>
                    </m:d>
                  </m:oMath>
                </a14:m>
                <a:r>
                  <a:rPr lang="en-US" sz="1800" dirty="0"/>
                  <a:t> </a:t>
                </a:r>
                <a:endParaRPr lang="id-ID" sz="18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id-ID" sz="1800" b="1" i="1" smtClean="0">
                        <a:latin typeface="Cambria Math"/>
                      </a:rPr>
                      <m:t>                                </m:t>
                    </m:r>
                    <m:r>
                      <a:rPr lang="en-US" sz="180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id-ID" sz="18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d-ID" sz="1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800">
                                <a:latin typeface="Cambria Math"/>
                              </a:rPr>
                              <m:t>3</m:t>
                            </m:r>
                            <m:r>
                              <a:rPr lang="en-US" sz="1800">
                                <a:latin typeface="Cambria Math"/>
                              </a:rPr>
                              <m:t>𝑥</m:t>
                            </m:r>
                            <m:r>
                              <a:rPr lang="en-US" sz="1800">
                                <a:latin typeface="Cambria Math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sz="180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/>
                  <a:t> </a:t>
                </a:r>
                <a:endParaRPr lang="id-ID" sz="18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id-ID" sz="1800" b="1" i="1" smtClean="0">
                        <a:latin typeface="Cambria Math"/>
                      </a:rPr>
                      <m:t>                                </m:t>
                    </m:r>
                    <m:r>
                      <a:rPr lang="en-US" sz="1800">
                        <a:latin typeface="Cambria Math"/>
                      </a:rPr>
                      <m:t>=9</m:t>
                    </m:r>
                    <m:sSup>
                      <m:sSupPr>
                        <m:ctrlPr>
                          <a:rPr lang="id-ID" sz="1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180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1800">
                        <a:latin typeface="Cambria Math"/>
                      </a:rPr>
                      <m:t>−6</m:t>
                    </m:r>
                    <m:r>
                      <a:rPr lang="en-US" sz="1800">
                        <a:latin typeface="Cambria Math"/>
                      </a:rPr>
                      <m:t>𝑥</m:t>
                    </m:r>
                    <m:r>
                      <a:rPr lang="en-US" sz="1800">
                        <a:latin typeface="Cambria Math"/>
                      </a:rPr>
                      <m:t>+1</m:t>
                    </m:r>
                  </m:oMath>
                </a14:m>
                <a:r>
                  <a:rPr lang="en-US" sz="1800" dirty="0"/>
                  <a:t> </a:t>
                </a:r>
                <a:endParaRPr lang="id-ID" sz="18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800">
                        <a:latin typeface="Cambria Math"/>
                      </a:rPr>
                      <m:t>∴</m:t>
                    </m:r>
                    <m:d>
                      <m:dPr>
                        <m:ctrlPr>
                          <a:rPr lang="id-ID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>
                            <a:latin typeface="Cambria Math"/>
                          </a:rPr>
                          <m:t>𝑓</m:t>
                        </m:r>
                        <m:r>
                          <a:rPr lang="en-US" sz="1800">
                            <a:latin typeface="Cambria Math"/>
                          </a:rPr>
                          <m:t> </m:t>
                        </m:r>
                        <m:r>
                          <a:rPr lang="en-US" sz="1800">
                            <a:latin typeface="Cambria Math"/>
                          </a:rPr>
                          <m:t>𝑜</m:t>
                        </m:r>
                        <m:r>
                          <a:rPr lang="en-US" sz="1800">
                            <a:latin typeface="Cambria Math"/>
                          </a:rPr>
                          <m:t> </m:t>
                        </m:r>
                        <m:d>
                          <m:dPr>
                            <m:ctrlPr>
                              <a:rPr lang="id-ID" sz="1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800">
                                <a:latin typeface="Cambria Math"/>
                              </a:rPr>
                              <m:t>𝑔</m:t>
                            </m:r>
                            <m:r>
                              <a:rPr lang="en-US" sz="1800">
                                <a:latin typeface="Cambria Math"/>
                              </a:rPr>
                              <m:t> </m:t>
                            </m:r>
                            <m:r>
                              <a:rPr lang="en-US" sz="1800">
                                <a:latin typeface="Cambria Math"/>
                              </a:rPr>
                              <m:t>𝑜</m:t>
                            </m:r>
                            <m:r>
                              <a:rPr lang="en-US" sz="1800">
                                <a:latin typeface="Cambria Math"/>
                              </a:rPr>
                              <m:t> </m:t>
                            </m:r>
                            <m:r>
                              <a:rPr lang="en-US" sz="1800">
                                <a:latin typeface="Cambria Math"/>
                              </a:rPr>
                              <m:t>h</m:t>
                            </m:r>
                          </m:e>
                        </m:d>
                      </m:e>
                    </m:d>
                    <m:d>
                      <m:dPr>
                        <m:ctrlPr>
                          <a:rPr lang="id-ID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1800">
                        <a:latin typeface="Cambria Math"/>
                      </a:rPr>
                      <m:t>=9</m:t>
                    </m:r>
                    <m:sSup>
                      <m:sSupPr>
                        <m:ctrlPr>
                          <a:rPr lang="id-ID" sz="1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180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1800">
                        <a:latin typeface="Cambria Math"/>
                      </a:rPr>
                      <m:t>−6</m:t>
                    </m:r>
                    <m:r>
                      <a:rPr lang="en-US" sz="1800">
                        <a:latin typeface="Cambria Math"/>
                      </a:rPr>
                      <m:t>𝑥</m:t>
                    </m:r>
                    <m:r>
                      <a:rPr lang="en-US" sz="1800">
                        <a:latin typeface="Cambria Math"/>
                      </a:rPr>
                      <m:t>+1</m:t>
                    </m:r>
                  </m:oMath>
                </a14:m>
                <a:r>
                  <a:rPr lang="en-US" sz="1800" dirty="0"/>
                  <a:t> </a:t>
                </a:r>
                <a:endParaRPr lang="id-ID" sz="1800" dirty="0"/>
              </a:p>
              <a:p>
                <a:pPr marL="0" indent="0">
                  <a:buNone/>
                </a:pPr>
                <a:endParaRPr lang="id-ID" sz="1800" i="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id-ID" b="0" i="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2564904"/>
                <a:ext cx="8075240" cy="3384376"/>
              </a:xfrm>
              <a:blipFill rotWithShape="1">
                <a:blip r:embed="rId2"/>
                <a:stretch>
                  <a:fillRect l="-680" t="-901" b="-324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145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2985195"/>
          </a:xfrm>
        </p:spPr>
        <p:txBody>
          <a:bodyPr/>
          <a:lstStyle/>
          <a:p>
            <a:pPr marL="0" lvl="0" indent="0" algn="ctr">
              <a:buNone/>
            </a:pPr>
            <a:r>
              <a:rPr lang="id-ID" sz="2400" i="0" dirty="0" smtClean="0">
                <a:latin typeface="Times New Roman" pitchFamily="18" charset="0"/>
                <a:cs typeface="Times New Roman" pitchFamily="18" charset="0"/>
              </a:rPr>
              <a:t>Referensi</a:t>
            </a:r>
          </a:p>
          <a:p>
            <a:pPr marL="0" lvl="0" indent="0">
              <a:buNone/>
            </a:pPr>
            <a:endParaRPr lang="id-ID" dirty="0" smtClean="0"/>
          </a:p>
          <a:p>
            <a:pPr marL="0" lvl="0" indent="0">
              <a:buNone/>
            </a:pPr>
            <a:endParaRPr lang="id-ID" dirty="0"/>
          </a:p>
          <a:p>
            <a:pPr lvl="0" algn="just"/>
            <a:r>
              <a:rPr lang="id-ID" sz="1600" b="0" i="0" dirty="0" smtClean="0">
                <a:latin typeface="Times New Roman" pitchFamily="18" charset="0"/>
                <a:cs typeface="Times New Roman" pitchFamily="18" charset="0"/>
              </a:rPr>
              <a:t>Bornok </a:t>
            </a:r>
            <a:r>
              <a:rPr lang="id-ID" sz="1600" b="0" i="0" dirty="0">
                <a:latin typeface="Times New Roman" pitchFamily="18" charset="0"/>
                <a:cs typeface="Times New Roman" pitchFamily="18" charset="0"/>
              </a:rPr>
              <a:t>Sinaga, Pardomuan N.J.M Sinambela, Andri Kristianto Sitanggang, Tri Andri Hutapea, </a:t>
            </a:r>
            <a:r>
              <a:rPr lang="id-ID" sz="1600" b="0" i="0" dirty="0" smtClean="0">
                <a:latin typeface="Times New Roman" pitchFamily="18" charset="0"/>
                <a:cs typeface="Times New Roman" pitchFamily="18" charset="0"/>
              </a:rPr>
              <a:t>Sudianto </a:t>
            </a:r>
            <a:r>
              <a:rPr lang="id-ID" sz="1600" b="0" i="0" dirty="0">
                <a:latin typeface="Times New Roman" pitchFamily="18" charset="0"/>
                <a:cs typeface="Times New Roman" pitchFamily="18" charset="0"/>
              </a:rPr>
              <a:t>Manulang, Lasker Pengarapan Sinaga, dan Mangara Simanjorang. 2016. </a:t>
            </a:r>
            <a:r>
              <a:rPr lang="id-ID" sz="1600" b="0" dirty="0">
                <a:latin typeface="Times New Roman" pitchFamily="18" charset="0"/>
                <a:cs typeface="Times New Roman" pitchFamily="18" charset="0"/>
              </a:rPr>
              <a:t>“Matematika SMA/MA/SMK/MAK Kelas X”</a:t>
            </a:r>
          </a:p>
          <a:p>
            <a:pPr lvl="0" algn="just"/>
            <a:r>
              <a:rPr lang="id-ID" sz="1600" b="0" i="0" dirty="0">
                <a:latin typeface="Times New Roman" pitchFamily="18" charset="0"/>
                <a:cs typeface="Times New Roman" pitchFamily="18" charset="0"/>
              </a:rPr>
              <a:t>Nugroho Soedyarto dan Maryanto. 2008. </a:t>
            </a:r>
            <a:r>
              <a:rPr lang="id-ID" sz="1600" b="0" dirty="0">
                <a:latin typeface="Times New Roman" pitchFamily="18" charset="0"/>
                <a:cs typeface="Times New Roman" pitchFamily="18" charset="0"/>
              </a:rPr>
              <a:t>“Matematika Untuk SMA dan MA Kelas X Program </a:t>
            </a:r>
            <a:r>
              <a:rPr lang="id-ID" sz="1600" b="0" dirty="0" smtClean="0">
                <a:latin typeface="Times New Roman" pitchFamily="18" charset="0"/>
                <a:cs typeface="Times New Roman" pitchFamily="18" charset="0"/>
              </a:rPr>
              <a:t>IPA</a:t>
            </a:r>
            <a:r>
              <a:rPr lang="id-ID" sz="1600" b="0" dirty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7569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2636912"/>
                <a:ext cx="8579296" cy="3456384"/>
              </a:xfrm>
            </p:spPr>
            <p:txBody>
              <a:bodyPr>
                <a:noAutofit/>
              </a:bodyPr>
              <a:lstStyle/>
              <a:p>
                <a:pPr marL="0" lvl="0" indent="0" algn="ctr">
                  <a:buNone/>
                </a:pPr>
                <a:r>
                  <a:rPr lang="id-ID" sz="2400" b="1" i="0" dirty="0">
                    <a:latin typeface="Times New Roman" pitchFamily="18" charset="0"/>
                    <a:cs typeface="Times New Roman" pitchFamily="18" charset="0"/>
                  </a:rPr>
                  <a:t>Fungsi Komposisi</a:t>
                </a:r>
                <a:endParaRPr lang="id-ID" sz="2400" i="0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0" algn="just">
                  <a:buFont typeface="+mj-lt"/>
                  <a:buAutoNum type="alphaUcPeriod"/>
                </a:pPr>
                <a:r>
                  <a:rPr lang="id-ID" sz="1600" i="0" dirty="0">
                    <a:latin typeface="Times New Roman" pitchFamily="18" charset="0"/>
                    <a:cs typeface="Times New Roman" pitchFamily="18" charset="0"/>
                  </a:rPr>
                  <a:t>Pengertian Fungsi </a:t>
                </a:r>
                <a:r>
                  <a:rPr lang="id-ID" sz="1600" i="0" dirty="0" smtClean="0">
                    <a:latin typeface="Times New Roman" pitchFamily="18" charset="0"/>
                    <a:cs typeface="Times New Roman" pitchFamily="18" charset="0"/>
                  </a:rPr>
                  <a:t>Komposisi</a:t>
                </a:r>
              </a:p>
              <a:p>
                <a:pPr marL="0" lvl="0" indent="0" algn="just">
                  <a:buNone/>
                </a:pPr>
                <a:r>
                  <a:rPr lang="id-ID" sz="1600" b="0" i="0" dirty="0" smtClean="0">
                    <a:latin typeface="Times New Roman" pitchFamily="18" charset="0"/>
                    <a:cs typeface="Times New Roman" pitchFamily="18" charset="0"/>
                  </a:rPr>
                  <a:t>Fungsi </a:t>
                </a:r>
                <a:r>
                  <a:rPr lang="id-ID" sz="1600" b="0" i="0" dirty="0">
                    <a:latin typeface="Times New Roman" pitchFamily="18" charset="0"/>
                    <a:cs typeface="Times New Roman" pitchFamily="18" charset="0"/>
                  </a:rPr>
                  <a:t>komposisi adalah penggabungan operasi dari dua fungsi secara berurutan sehingga </a:t>
                </a:r>
              </a:p>
              <a:p>
                <a:pPr marL="0" lvl="0" indent="0" algn="just">
                  <a:buNone/>
                </a:pPr>
                <a:r>
                  <a:rPr lang="id-ID" sz="1600" b="0" i="0" dirty="0" smtClean="0">
                    <a:latin typeface="Times New Roman" pitchFamily="18" charset="0"/>
                    <a:cs typeface="Times New Roman" pitchFamily="18" charset="0"/>
                  </a:rPr>
                  <a:t>menghasilkan </a:t>
                </a:r>
                <a:r>
                  <a:rPr lang="id-ID" sz="1600" b="0" i="0" dirty="0">
                    <a:latin typeface="Times New Roman" pitchFamily="18" charset="0"/>
                    <a:cs typeface="Times New Roman" pitchFamily="18" charset="0"/>
                  </a:rPr>
                  <a:t>sebuah fungsi yang baru. </a:t>
                </a:r>
                <a:endParaRPr lang="id-ID" sz="1600" b="0" i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id-ID" sz="1600" b="0" i="0" dirty="0" smtClean="0">
                    <a:latin typeface="Times New Roman" pitchFamily="18" charset="0"/>
                    <a:cs typeface="Times New Roman" pitchFamily="18" charset="0"/>
                  </a:rPr>
                  <a:t>Operasi </a:t>
                </a:r>
                <a:r>
                  <a:rPr lang="id-ID" sz="1600" b="0" i="0" dirty="0">
                    <a:latin typeface="Times New Roman" pitchFamily="18" charset="0"/>
                    <a:cs typeface="Times New Roman" pitchFamily="18" charset="0"/>
                  </a:rPr>
                  <a:t>fungsi komposisi biasa dilambangkan dengan “𝑜” dan dibaca komposisi/bundaran.</a:t>
                </a:r>
              </a:p>
              <a:p>
                <a:pPr marL="0" indent="0" algn="just">
                  <a:buNone/>
                </a:pPr>
                <a:r>
                  <a:rPr lang="id-ID" sz="1600" b="0" i="0" dirty="0">
                    <a:latin typeface="Times New Roman" pitchFamily="18" charset="0"/>
                    <a:cs typeface="Times New Roman" pitchFamily="18" charset="0"/>
                  </a:rPr>
                  <a:t>Jika 𝑓 dan 𝑔 merupakan fungsi, komposisi fungsi 𝑓 dan 𝑔 (ditulis 𝑓 𝑜 𝑔) dirumuskan sebagai berikut</a:t>
                </a:r>
                <a:r>
                  <a:rPr lang="id-ID" sz="1600" b="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1600" i="1" dirty="0" smtClean="0">
                          <a:latin typeface="Cambria Math"/>
                        </a:rPr>
                        <m:t>(</m:t>
                      </m:r>
                      <m:r>
                        <a:rPr lang="id-ID" sz="1600" b="1" i="1" dirty="0" smtClean="0">
                          <a:latin typeface="Cambria Math"/>
                        </a:rPr>
                        <m:t>𝒇</m:t>
                      </m:r>
                      <m:r>
                        <a:rPr lang="id-ID" sz="1600" b="1" i="1" dirty="0" smtClean="0">
                          <a:latin typeface="Cambria Math"/>
                        </a:rPr>
                        <m:t> </m:t>
                      </m:r>
                      <m:r>
                        <a:rPr lang="id-ID" sz="1600" b="1" i="1" dirty="0" smtClean="0">
                          <a:latin typeface="Cambria Math"/>
                        </a:rPr>
                        <m:t>𝒐</m:t>
                      </m:r>
                      <m:r>
                        <a:rPr lang="id-ID" sz="1600" b="1" i="1" dirty="0" smtClean="0">
                          <a:latin typeface="Cambria Math"/>
                        </a:rPr>
                        <m:t> </m:t>
                      </m:r>
                      <m:r>
                        <a:rPr lang="id-ID" sz="1600" b="1" i="1" dirty="0" smtClean="0">
                          <a:latin typeface="Cambria Math"/>
                        </a:rPr>
                        <m:t>𝒈</m:t>
                      </m:r>
                      <m:r>
                        <a:rPr lang="id-ID" sz="1600" b="1" i="1" dirty="0" smtClean="0">
                          <a:latin typeface="Cambria Math"/>
                        </a:rPr>
                        <m:t>)</m:t>
                      </m:r>
                      <m:r>
                        <a:rPr lang="id-ID" sz="1600" i="1" dirty="0" smtClean="0">
                          <a:latin typeface="Cambria Math"/>
                        </a:rPr>
                        <m:t>(</m:t>
                      </m:r>
                      <m:r>
                        <a:rPr lang="id-ID" sz="1600" b="1" i="1" dirty="0">
                          <a:latin typeface="Cambria Math"/>
                        </a:rPr>
                        <m:t>𝒙</m:t>
                      </m:r>
                      <m:r>
                        <a:rPr lang="id-ID" sz="1600" b="1" i="1" dirty="0">
                          <a:latin typeface="Cambria Math"/>
                        </a:rPr>
                        <m:t>)</m:t>
                      </m:r>
                      <m:r>
                        <a:rPr lang="id-ID" sz="1600" i="1" dirty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id-ID" sz="1600" i="1" dirty="0" smtClean="0">
                          <a:latin typeface="Cambria Math"/>
                          <a:cs typeface="Times New Roman" pitchFamily="18" charset="0"/>
                        </a:rPr>
                        <m:t>𝑓</m:t>
                      </m:r>
                      <m:r>
                        <a:rPr lang="id-ID" sz="1600" i="1" dirty="0" smtClean="0">
                          <a:latin typeface="Cambria Math"/>
                        </a:rPr>
                        <m:t>(</m:t>
                      </m:r>
                      <m:r>
                        <a:rPr lang="id-ID" sz="1600" b="1" i="1" dirty="0" smtClean="0">
                          <a:latin typeface="Cambria Math"/>
                        </a:rPr>
                        <m:t>𝒈</m:t>
                      </m:r>
                      <m:r>
                        <a:rPr lang="id-ID" sz="1600" b="1" i="1" dirty="0" smtClean="0">
                          <a:latin typeface="Cambria Math"/>
                        </a:rPr>
                        <m:t>(</m:t>
                      </m:r>
                      <m:r>
                        <a:rPr lang="id-ID" sz="1600" b="1" i="1" dirty="0" smtClean="0">
                          <a:latin typeface="Cambria Math"/>
                        </a:rPr>
                        <m:t>𝒙</m:t>
                      </m:r>
                      <m:r>
                        <a:rPr lang="id-ID" sz="1600" b="1" i="1" dirty="0" smtClean="0">
                          <a:latin typeface="Cambria Math"/>
                        </a:rPr>
                        <m:t>))</m:t>
                      </m:r>
                    </m:oMath>
                  </m:oMathPara>
                </a14:m>
                <a:endParaRPr lang="id-ID" sz="16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buNone/>
                </a:pPr>
                <a:r>
                  <a:rPr lang="id-ID" sz="1600" b="0" i="0" dirty="0">
                    <a:latin typeface="Times New Roman" pitchFamily="18" charset="0"/>
                    <a:cs typeface="Times New Roman" pitchFamily="18" charset="0"/>
                  </a:rPr>
                  <a:t>𝑓 𝑜 𝑔 dibaca 𝑓 bundaran 𝑔 atau 𝑓 komposisi 𝑔</a:t>
                </a:r>
                <a:r>
                  <a:rPr lang="id-ID" sz="1600" b="0" i="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0" indent="0" algn="just">
                  <a:buNone/>
                </a:pPr>
                <a:r>
                  <a:rPr lang="id-ID" sz="1600" b="0" i="0" dirty="0" smtClean="0">
                    <a:latin typeface="Times New Roman" pitchFamily="18" charset="0"/>
                    <a:cs typeface="Times New Roman" pitchFamily="18" charset="0"/>
                  </a:rPr>
                  <a:t>Sedangkan </a:t>
                </a:r>
                <a:r>
                  <a:rPr lang="id-ID" sz="1600" b="0" i="0" dirty="0">
                    <a:latin typeface="Times New Roman" pitchFamily="18" charset="0"/>
                    <a:cs typeface="Times New Roman" pitchFamily="18" charset="0"/>
                  </a:rPr>
                  <a:t>komposisi fungsi 𝑔 dan 𝑓 (ditulis 𝑔 𝑜 𝑓) dirumuskan sebagai berikut.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1600" i="1" dirty="0" smtClean="0">
                          <a:latin typeface="Cambria Math"/>
                        </a:rPr>
                        <m:t>(</m:t>
                      </m:r>
                      <m:r>
                        <a:rPr lang="id-ID" sz="1600" b="1" i="1" dirty="0" smtClean="0">
                          <a:latin typeface="Cambria Math"/>
                        </a:rPr>
                        <m:t>𝒈</m:t>
                      </m:r>
                      <m:r>
                        <a:rPr lang="id-ID" sz="1600" b="1" i="1" dirty="0" smtClean="0">
                          <a:latin typeface="Cambria Math"/>
                        </a:rPr>
                        <m:t> </m:t>
                      </m:r>
                      <m:r>
                        <a:rPr lang="id-ID" sz="1600" b="1" i="1" dirty="0" smtClean="0">
                          <a:latin typeface="Cambria Math"/>
                        </a:rPr>
                        <m:t>𝒐</m:t>
                      </m:r>
                      <m:r>
                        <a:rPr lang="id-ID" sz="1600" b="1" i="1" dirty="0" smtClean="0">
                          <a:latin typeface="Cambria Math"/>
                        </a:rPr>
                        <m:t> </m:t>
                      </m:r>
                      <m:r>
                        <a:rPr lang="id-ID" sz="1600" b="1" i="1" dirty="0" smtClean="0">
                          <a:latin typeface="Cambria Math"/>
                        </a:rPr>
                        <m:t>𝒇</m:t>
                      </m:r>
                      <m:r>
                        <a:rPr lang="id-ID" sz="1600" b="1" i="1" dirty="0" smtClean="0">
                          <a:latin typeface="Cambria Math"/>
                        </a:rPr>
                        <m:t>)</m:t>
                      </m:r>
                      <m:r>
                        <a:rPr lang="id-ID" sz="1600" i="1" dirty="0" smtClean="0">
                          <a:latin typeface="Cambria Math"/>
                        </a:rPr>
                        <m:t>(</m:t>
                      </m:r>
                      <m:r>
                        <a:rPr lang="id-ID" sz="1600" b="1" i="1" dirty="0">
                          <a:latin typeface="Cambria Math"/>
                        </a:rPr>
                        <m:t>𝒙</m:t>
                      </m:r>
                      <m:r>
                        <a:rPr lang="id-ID" sz="1600" b="1" i="1" dirty="0">
                          <a:latin typeface="Cambria Math"/>
                        </a:rPr>
                        <m:t>)</m:t>
                      </m:r>
                      <m:r>
                        <a:rPr lang="id-ID" sz="1600" i="1" dirty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id-ID" sz="1600" i="1" dirty="0" smtClean="0">
                          <a:latin typeface="Cambria Math"/>
                          <a:cs typeface="Times New Roman" pitchFamily="18" charset="0"/>
                        </a:rPr>
                        <m:t>𝑔</m:t>
                      </m:r>
                      <m:r>
                        <a:rPr lang="id-ID" sz="1600" i="1" dirty="0" smtClean="0">
                          <a:latin typeface="Cambria Math"/>
                        </a:rPr>
                        <m:t>(</m:t>
                      </m:r>
                      <m:r>
                        <a:rPr lang="id-ID" sz="1600" b="1" i="1" dirty="0" smtClean="0">
                          <a:latin typeface="Cambria Math"/>
                        </a:rPr>
                        <m:t>𝒇</m:t>
                      </m:r>
                      <m:r>
                        <a:rPr lang="id-ID" sz="1600" b="1" i="1" dirty="0" smtClean="0">
                          <a:latin typeface="Cambria Math"/>
                        </a:rPr>
                        <m:t>(</m:t>
                      </m:r>
                      <m:r>
                        <a:rPr lang="id-ID" sz="1600" b="1" i="1" dirty="0" smtClean="0">
                          <a:latin typeface="Cambria Math"/>
                        </a:rPr>
                        <m:t>𝒙</m:t>
                      </m:r>
                      <m:r>
                        <a:rPr lang="id-ID" sz="1600" b="1" i="1" dirty="0" smtClean="0">
                          <a:latin typeface="Cambria Math"/>
                        </a:rPr>
                        <m:t>))</m:t>
                      </m:r>
                    </m:oMath>
                  </m:oMathPara>
                </a14:m>
                <a:endParaRPr lang="id-ID" sz="16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buNone/>
                </a:pPr>
                <a:r>
                  <a:rPr lang="id-ID" sz="1600" b="0" i="0" dirty="0">
                    <a:latin typeface="Times New Roman" pitchFamily="18" charset="0"/>
                    <a:cs typeface="Times New Roman" pitchFamily="18" charset="0"/>
                  </a:rPr>
                  <a:t>𝑔 𝑜 𝑓 dibaca 𝑔 bundaran 𝑓 atau 𝑔 komposisi 𝑓.</a:t>
                </a:r>
              </a:p>
              <a:p>
                <a:pPr lvl="0" algn="just">
                  <a:buFont typeface="+mj-lt"/>
                  <a:buAutoNum type="alphaUcPeriod"/>
                </a:pPr>
                <a:endParaRPr lang="id-ID" sz="1600" i="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2636912"/>
                <a:ext cx="8579296" cy="3456384"/>
              </a:xfrm>
              <a:blipFill rotWithShape="1">
                <a:blip r:embed="rId2"/>
                <a:stretch>
                  <a:fillRect l="-355" t="-141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470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636912"/>
                <a:ext cx="8229600" cy="3528392"/>
              </a:xfrm>
            </p:spPr>
            <p:txBody>
              <a:bodyPr/>
              <a:lstStyle/>
              <a:p>
                <a:pPr marL="457200" lvl="0" indent="-457200" algn="just">
                  <a:buFont typeface="+mj-lt"/>
                  <a:buAutoNum type="alphaUcPeriod" startAt="2"/>
                </a:pPr>
                <a:r>
                  <a:rPr lang="id-ID" sz="2000" i="0" dirty="0" smtClean="0">
                    <a:latin typeface="Times New Roman" pitchFamily="18" charset="0"/>
                    <a:cs typeface="Times New Roman" pitchFamily="18" charset="0"/>
                  </a:rPr>
                  <a:t>Sifat-sifat Fungsi Komposisi</a:t>
                </a:r>
                <a:endParaRPr lang="id-ID" sz="2000" i="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algn="just">
                  <a:buNone/>
                </a:pPr>
                <a:endParaRPr lang="id-ID" sz="14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lvl="0" algn="just">
                  <a:buFont typeface="+mj-lt"/>
                  <a:buAutoNum type="arabicParenR"/>
                </a:pPr>
                <a:r>
                  <a:rPr lang="id-ID" sz="1400" b="0" i="0" dirty="0" smtClean="0">
                    <a:latin typeface="Times New Roman" pitchFamily="18" charset="0"/>
                    <a:cs typeface="Times New Roman" pitchFamily="18" charset="0"/>
                  </a:rPr>
                  <a:t>Komposisi </a:t>
                </a:r>
                <a:r>
                  <a:rPr lang="id-ID" sz="1400" b="0" i="0" dirty="0">
                    <a:latin typeface="Times New Roman" pitchFamily="18" charset="0"/>
                    <a:cs typeface="Times New Roman" pitchFamily="18" charset="0"/>
                  </a:rPr>
                  <a:t>fungsi tidak bersifat komutatif.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1400" b="0" i="1" dirty="0" smtClean="0">
                          <a:latin typeface="Cambria Math"/>
                          <a:cs typeface="Times New Roman" pitchFamily="18" charset="0"/>
                        </a:rPr>
                        <m:t>(</m:t>
                      </m:r>
                      <m:r>
                        <a:rPr lang="id-ID" sz="1400" b="0" i="1" dirty="0" smtClean="0">
                          <a:latin typeface="Cambria Math"/>
                          <a:cs typeface="Times New Roman" pitchFamily="18" charset="0"/>
                        </a:rPr>
                        <m:t>𝑓</m:t>
                      </m:r>
                      <m:r>
                        <a:rPr lang="id-ID" sz="1400" b="0" i="1" dirty="0" smtClean="0"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id-ID" sz="1400" b="0" i="1" dirty="0" smtClean="0">
                          <a:latin typeface="Cambria Math"/>
                          <a:cs typeface="Times New Roman" pitchFamily="18" charset="0"/>
                        </a:rPr>
                        <m:t>𝑜</m:t>
                      </m:r>
                      <m:r>
                        <a:rPr lang="id-ID" sz="1400" b="0" i="1" dirty="0" smtClean="0"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id-ID" sz="1400" b="0" i="1" dirty="0" smtClean="0">
                          <a:latin typeface="Cambria Math"/>
                          <a:cs typeface="Times New Roman" pitchFamily="18" charset="0"/>
                        </a:rPr>
                        <m:t>𝑔</m:t>
                      </m:r>
                      <m:r>
                        <a:rPr lang="id-ID" sz="1400" b="0" i="1" dirty="0" smtClean="0">
                          <a:latin typeface="Cambria Math"/>
                          <a:cs typeface="Times New Roman" pitchFamily="18" charset="0"/>
                        </a:rPr>
                        <m:t>)(</m:t>
                      </m:r>
                      <m:r>
                        <a:rPr lang="id-ID" sz="1400" b="0" i="1" dirty="0" smtClean="0"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id-ID" sz="1400" b="0" i="1" dirty="0" smtClean="0">
                          <a:latin typeface="Cambria Math"/>
                          <a:cs typeface="Times New Roman" pitchFamily="18" charset="0"/>
                        </a:rPr>
                        <m:t>)≠(</m:t>
                      </m:r>
                      <m:r>
                        <a:rPr lang="id-ID" sz="1400" b="0" i="1" dirty="0" smtClean="0">
                          <a:latin typeface="Cambria Math"/>
                          <a:cs typeface="Times New Roman" pitchFamily="18" charset="0"/>
                        </a:rPr>
                        <m:t>𝑔</m:t>
                      </m:r>
                      <m:r>
                        <a:rPr lang="id-ID" sz="1400" b="0" i="1" dirty="0" smtClean="0"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id-ID" sz="1400" b="0" i="1" dirty="0" smtClean="0">
                          <a:latin typeface="Cambria Math"/>
                          <a:cs typeface="Times New Roman" pitchFamily="18" charset="0"/>
                        </a:rPr>
                        <m:t>𝑜</m:t>
                      </m:r>
                      <m:r>
                        <a:rPr lang="id-ID" sz="1400" b="0" i="1" dirty="0" smtClean="0"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id-ID" sz="1400" b="0" i="1" dirty="0" smtClean="0">
                          <a:latin typeface="Cambria Math"/>
                          <a:cs typeface="Times New Roman" pitchFamily="18" charset="0"/>
                        </a:rPr>
                        <m:t>𝑓</m:t>
                      </m:r>
                      <m:r>
                        <a:rPr lang="id-ID" sz="1400" b="0" i="1" dirty="0" smtClean="0">
                          <a:latin typeface="Cambria Math"/>
                          <a:cs typeface="Times New Roman" pitchFamily="18" charset="0"/>
                        </a:rPr>
                        <m:t>)(</m:t>
                      </m:r>
                      <m:r>
                        <a:rPr lang="id-ID" sz="1400" b="0" i="1" dirty="0" smtClean="0"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id-ID" sz="1400" b="0" i="1" dirty="0" smtClean="0"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id-ID" sz="1400" b="0" i="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id-ID" sz="1400" b="0" i="0" dirty="0">
                    <a:latin typeface="Times New Roman" pitchFamily="18" charset="0"/>
                    <a:cs typeface="Times New Roman" pitchFamily="18" charset="0"/>
                  </a:rPr>
                  <a:t>Contoh: </a:t>
                </a:r>
              </a:p>
              <a:p>
                <a:pPr marL="0" indent="0" algn="just">
                  <a:buNone/>
                </a:pPr>
                <a:r>
                  <a:rPr lang="id-ID" sz="1400" b="0" i="0" dirty="0">
                    <a:latin typeface="Times New Roman" pitchFamily="18" charset="0"/>
                    <a:cs typeface="Times New Roman" pitchFamily="18" charset="0"/>
                  </a:rPr>
                  <a:t>Diketahui: </a:t>
                </a:r>
                <a14:m>
                  <m:oMath xmlns:m="http://schemas.openxmlformats.org/officeDocument/2006/math"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𝑓</m:t>
                    </m:r>
                    <m:d>
                      <m:dPr>
                        <m:ctrlPr>
                          <a:rPr lang="id-ID" sz="14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14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=3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+2 </m:t>
                    </m:r>
                  </m:oMath>
                </a14:m>
                <a:r>
                  <a:rPr lang="id-ID" sz="1400" b="0" i="0" dirty="0" smtClean="0">
                    <a:latin typeface="Times New Roman" pitchFamily="18" charset="0"/>
                    <a:cs typeface="Times New Roman" pitchFamily="18" charset="0"/>
                  </a:rPr>
                  <a:t>dan </a:t>
                </a:r>
                <a14:m>
                  <m:oMath xmlns:m="http://schemas.openxmlformats.org/officeDocument/2006/math"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𝑔</m:t>
                    </m:r>
                    <m:d>
                      <m:dPr>
                        <m:ctrlPr>
                          <a:rPr lang="id-ID" sz="14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14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=2−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endParaRPr lang="id-ID" sz="1400" b="0" i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id-ID" sz="1400" b="0" i="0" dirty="0">
                    <a:latin typeface="Times New Roman" pitchFamily="18" charset="0"/>
                    <a:cs typeface="Times New Roman" pitchFamily="18" charset="0"/>
                  </a:rPr>
                  <a:t>Tentukan: a) (𝑓 𝑜 𝑔)(𝑥)     b) (𝑔 𝑜 𝑓)(𝑥).</a:t>
                </a:r>
              </a:p>
              <a:p>
                <a:pPr marL="0" indent="0" algn="just">
                  <a:buNone/>
                </a:pPr>
                <a:r>
                  <a:rPr lang="id-ID" sz="1400" b="0" i="0" dirty="0">
                    <a:latin typeface="Times New Roman" pitchFamily="18" charset="0"/>
                    <a:cs typeface="Times New Roman" pitchFamily="18" charset="0"/>
                  </a:rPr>
                  <a:t>Penyelesaian:</a:t>
                </a:r>
              </a:p>
              <a:p>
                <a:pPr lvl="0" algn="just">
                  <a:buFont typeface="+mj-lt"/>
                  <a:buAutoNum type="alphaL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id-ID" sz="1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id-ID" sz="1400" b="0" i="1" smtClean="0">
                            <a:latin typeface="Cambria Math"/>
                          </a:rPr>
                          <m:t>𝑓</m:t>
                        </m:r>
                        <m:r>
                          <a:rPr lang="id-ID" sz="1400" b="0" i="1" smtClean="0">
                            <a:latin typeface="Cambria Math"/>
                          </a:rPr>
                          <m:t> </m:t>
                        </m:r>
                        <m:r>
                          <a:rPr lang="id-ID" sz="1400" b="0" i="1" smtClean="0">
                            <a:latin typeface="Cambria Math"/>
                          </a:rPr>
                          <m:t>𝑜</m:t>
                        </m:r>
                        <m:r>
                          <a:rPr lang="id-ID" sz="1400" b="0" i="1" smtClean="0">
                            <a:latin typeface="Cambria Math"/>
                          </a:rPr>
                          <m:t> </m:t>
                        </m:r>
                        <m:r>
                          <a:rPr lang="id-ID" sz="1400" b="0" i="1" smtClean="0">
                            <a:latin typeface="Cambria Math"/>
                          </a:rPr>
                          <m:t>𝑔</m:t>
                        </m:r>
                      </m:e>
                    </m:d>
                    <m:d>
                      <m:dPr>
                        <m:ctrlPr>
                          <a:rPr lang="id-ID" sz="1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id-ID" sz="1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id-ID" sz="1400" b="0" i="1" smtClean="0">
                        <a:latin typeface="Cambria Math"/>
                      </a:rPr>
                      <m:t>=</m:t>
                    </m:r>
                    <m:r>
                      <a:rPr lang="id-ID" sz="1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id-ID" sz="1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id-ID" sz="1400" b="0" i="1" smtClean="0">
                            <a:latin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id-ID" sz="1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id-ID" sz="1400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id-ID" sz="1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1400" b="0" i="0" dirty="0">
                    <a:latin typeface="Times New Roman" pitchFamily="18" charset="0"/>
                    <a:cs typeface="Times New Roman" pitchFamily="18" charset="0"/>
                  </a:rPr>
                  <a:t>		</a:t>
                </a:r>
                <a:r>
                  <a:rPr lang="en-US" sz="1400" b="0" dirty="0">
                    <a:latin typeface="Times New Roman" pitchFamily="18" charset="0"/>
                    <a:cs typeface="Times New Roman" pitchFamily="18" charset="0"/>
                  </a:rPr>
                  <a:t>b) </a:t>
                </a:r>
                <a:r>
                  <a:rPr lang="id-ID" sz="1400" b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sz="1400" b="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b="0" i="1">
                            <a:latin typeface="Cambria Math"/>
                          </a:rPr>
                          <m:t>𝑔</m:t>
                        </m:r>
                        <m:r>
                          <a:rPr lang="en-US" sz="1400" b="0" i="1">
                            <a:latin typeface="Cambria Math"/>
                          </a:rPr>
                          <m:t> </m:t>
                        </m:r>
                        <m:r>
                          <a:rPr lang="en-US" sz="1400" b="0" i="1">
                            <a:latin typeface="Cambria Math"/>
                          </a:rPr>
                          <m:t>𝑜</m:t>
                        </m:r>
                        <m:r>
                          <a:rPr lang="en-US" sz="1400" b="0" i="1">
                            <a:latin typeface="Cambria Math"/>
                          </a:rPr>
                          <m:t> </m:t>
                        </m:r>
                        <m:r>
                          <a:rPr lang="en-US" sz="1400" b="0" i="1">
                            <a:latin typeface="Cambria Math"/>
                          </a:rPr>
                          <m:t>𝑓</m:t>
                        </m:r>
                      </m:e>
                    </m:d>
                    <m:d>
                      <m:dPr>
                        <m:ctrlPr>
                          <a:rPr lang="id-ID" sz="1400" b="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b="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id-ID" sz="1400" b="0" i="1" smtClean="0">
                        <a:latin typeface="Cambria Math"/>
                      </a:rPr>
                      <m:t>=</m:t>
                    </m:r>
                    <m:r>
                      <a:rPr lang="id-ID" sz="14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id-ID" sz="1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id-ID" sz="1400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id-ID" sz="1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id-ID" sz="1400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endParaRPr lang="id-ID" sz="1400" b="0" i="0" dirty="0" smtClean="0">
                  <a:latin typeface="Times New Roman" pitchFamily="18" charset="0"/>
                </a:endParaRPr>
              </a:p>
              <a:p>
                <a:pPr marL="0" lvl="0" indent="0" algn="just">
                  <a:buNone/>
                </a:pPr>
                <a14:m>
                  <m:oMath xmlns:m="http://schemas.openxmlformats.org/officeDocument/2006/math"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                             =3</m:t>
                    </m:r>
                    <m:d>
                      <m:dPr>
                        <m:ctrlPr>
                          <a:rPr lang="id-ID" sz="14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1400" b="0" i="1" smtClean="0">
                            <a:latin typeface="Cambria Math"/>
                            <a:cs typeface="Times New Roman" pitchFamily="18" charset="0"/>
                          </a:rPr>
                          <m:t>2−</m:t>
                        </m:r>
                        <m:r>
                          <a:rPr lang="id-ID" sz="14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+2</m:t>
                    </m:r>
                  </m:oMath>
                </a14:m>
                <a:r>
                  <a:rPr lang="en-US" sz="1400" b="0" i="0" dirty="0">
                    <a:latin typeface="Times New Roman" pitchFamily="18" charset="0"/>
                    <a:cs typeface="Times New Roman" pitchFamily="18" charset="0"/>
                  </a:rPr>
                  <a:t>		                        </a:t>
                </a:r>
                <a14:m>
                  <m:oMath xmlns:m="http://schemas.openxmlformats.org/officeDocument/2006/math"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=2−</m:t>
                    </m:r>
                    <m:d>
                      <m:dPr>
                        <m:ctrlPr>
                          <a:rPr lang="id-ID" sz="14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14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  <m:r>
                          <a:rPr lang="id-ID" sz="14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id-ID" sz="1400" b="0" i="1" smtClean="0">
                            <a:latin typeface="Cambria Math"/>
                            <a:cs typeface="Times New Roman" pitchFamily="18" charset="0"/>
                          </a:rPr>
                          <m:t>+2</m:t>
                        </m:r>
                      </m:e>
                    </m:d>
                  </m:oMath>
                </a14:m>
                <a:endParaRPr lang="id-ID" sz="1400" b="0" i="1" dirty="0" smtClean="0">
                  <a:latin typeface="Cambria Math"/>
                  <a:cs typeface="Times New Roman" pitchFamily="18" charset="0"/>
                </a:endParaRPr>
              </a:p>
              <a:p>
                <a:pPr marL="0" lvl="0" indent="0" algn="just">
                  <a:buNone/>
                </a:pPr>
                <a:r>
                  <a:rPr lang="id-ID" sz="1400" b="0" dirty="0" smtClean="0">
                    <a:cs typeface="Times New Roman" pitchFamily="18" charset="0"/>
                  </a:rPr>
                  <a:t>                             </a:t>
                </a:r>
                <a14:m>
                  <m:oMath xmlns:m="http://schemas.openxmlformats.org/officeDocument/2006/math"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=6−3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+2</m:t>
                    </m:r>
                  </m:oMath>
                </a14:m>
                <a:r>
                  <a:rPr lang="en-US" sz="1400" b="0" i="0" dirty="0">
                    <a:latin typeface="Times New Roman" pitchFamily="18" charset="0"/>
                    <a:cs typeface="Times New Roman" pitchFamily="18" charset="0"/>
                  </a:rPr>
                  <a:t>	                         </a:t>
                </a:r>
                <a:r>
                  <a:rPr lang="id-ID" sz="1400" b="0" i="0" dirty="0" smtClean="0">
                    <a:latin typeface="Times New Roman" pitchFamily="18" charset="0"/>
                    <a:cs typeface="Times New Roman" pitchFamily="18" charset="0"/>
                  </a:rPr>
                  <a:t>                   </a:t>
                </a:r>
                <a14:m>
                  <m:oMath xmlns:m="http://schemas.openxmlformats.org/officeDocument/2006/math">
                    <m:r>
                      <a:rPr lang="id-ID" sz="1400" b="0" i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=2−3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−2</m:t>
                    </m:r>
                  </m:oMath>
                </a14:m>
                <a:r>
                  <a:rPr lang="en-US" sz="1400" b="0" i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id-ID" sz="1400" b="0" i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algn="just">
                  <a:buNone/>
                </a:pPr>
                <a14:m>
                  <m:oMath xmlns:m="http://schemas.openxmlformats.org/officeDocument/2006/math"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                             =−3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+8</m:t>
                    </m:r>
                  </m:oMath>
                </a14:m>
                <a:r>
                  <a:rPr lang="en-US" sz="1400" b="0" i="0" dirty="0">
                    <a:latin typeface="Times New Roman" pitchFamily="18" charset="0"/>
                    <a:cs typeface="Times New Roman" pitchFamily="18" charset="0"/>
                  </a:rPr>
                  <a:t>		            </a:t>
                </a:r>
                <a:r>
                  <a:rPr lang="id-ID" sz="1400" b="0" i="0" dirty="0" smtClean="0">
                    <a:latin typeface="Times New Roman" pitchFamily="18" charset="0"/>
                    <a:cs typeface="Times New Roman" pitchFamily="18" charset="0"/>
                  </a:rPr>
                  <a:t>            </a:t>
                </a:r>
                <a14:m>
                  <m:oMath xmlns:m="http://schemas.openxmlformats.org/officeDocument/2006/math"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=−3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en-US" sz="1400" b="0" i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id-ID" sz="1400" b="0" i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algn="just">
                  <a:buNone/>
                </a:pPr>
                <a:r>
                  <a:rPr lang="en-US" sz="1400" b="0" i="0" dirty="0" smtClean="0">
                    <a:latin typeface="Times New Roman" pitchFamily="18" charset="0"/>
                    <a:cs typeface="Times New Roman" pitchFamily="18" charset="0"/>
                  </a:rPr>
                  <a:t>∴</a:t>
                </a:r>
                <a14:m>
                  <m:oMath xmlns:m="http://schemas.openxmlformats.org/officeDocument/2006/math"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𝑓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𝑜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𝑔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)(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)≠(</m:t>
                    </m:r>
                    <m:r>
                      <a:rPr lang="id-ID" sz="1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𝑔</m:t>
                    </m:r>
                    <m:r>
                      <a:rPr lang="id-ID" sz="1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  <m:r>
                      <a:rPr lang="id-ID" sz="1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𝑜</m:t>
                    </m:r>
                    <m:r>
                      <a:rPr lang="id-ID" sz="1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  <m:r>
                      <a:rPr lang="id-ID" sz="1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𝑓</m:t>
                    </m:r>
                    <m:r>
                      <a:rPr lang="id-ID" sz="1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)(</m:t>
                    </m:r>
                    <m:r>
                      <a:rPr lang="id-ID" sz="1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𝑥</m:t>
                    </m:r>
                    <m:r>
                      <a:rPr lang="id-ID" sz="1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r>
                  <a:rPr lang="en-US" sz="1400" b="0" i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400" i="0" dirty="0" err="1">
                    <a:latin typeface="Times New Roman" pitchFamily="18" charset="0"/>
                    <a:cs typeface="Times New Roman" pitchFamily="18" charset="0"/>
                  </a:rPr>
                  <a:t>terbukti</a:t>
                </a:r>
                <a:r>
                  <a:rPr lang="en-US" sz="1400" i="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id-ID" sz="1400" i="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endParaRPr lang="id-ID" sz="1400" b="0" i="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636912"/>
                <a:ext cx="8229600" cy="3528392"/>
              </a:xfrm>
              <a:blipFill rotWithShape="1">
                <a:blip r:embed="rId2"/>
                <a:stretch>
                  <a:fillRect l="-593" t="-86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982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2564904"/>
                <a:ext cx="8208912" cy="3744416"/>
              </a:xfrm>
            </p:spPr>
            <p:txBody>
              <a:bodyPr/>
              <a:lstStyle/>
              <a:p>
                <a:pPr lvl="0" algn="just">
                  <a:buFont typeface="+mj-lt"/>
                  <a:buAutoNum type="arabicParenR" startAt="2"/>
                </a:pPr>
                <a:r>
                  <a:rPr lang="id-ID" sz="1400" b="0" i="0" dirty="0" smtClean="0">
                    <a:latin typeface="Times New Roman" pitchFamily="18" charset="0"/>
                    <a:cs typeface="Times New Roman" pitchFamily="18" charset="0"/>
                  </a:rPr>
                  <a:t>Komposisi fungsi bersifat asosiatif.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1400" b="0" i="1" smtClean="0">
                          <a:latin typeface="Cambria Math"/>
                          <a:cs typeface="Times New Roman" pitchFamily="18" charset="0"/>
                        </a:rPr>
                        <m:t>𝑓</m:t>
                      </m:r>
                      <m:r>
                        <a:rPr lang="id-ID" sz="1400" b="0" i="1" smtClean="0"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id-ID" sz="1400" b="0" i="1" smtClean="0">
                          <a:latin typeface="Cambria Math"/>
                          <a:cs typeface="Times New Roman" pitchFamily="18" charset="0"/>
                        </a:rPr>
                        <m:t>𝑜</m:t>
                      </m:r>
                      <m:r>
                        <a:rPr lang="id-ID" sz="1400" b="0" i="1" smtClean="0">
                          <a:latin typeface="Cambria Math"/>
                          <a:cs typeface="Times New Roman" pitchFamily="18" charset="0"/>
                        </a:rPr>
                        <m:t> </m:t>
                      </m:r>
                      <m:d>
                        <m:dPr>
                          <m:ctrlPr>
                            <a:rPr lang="id-ID" sz="1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id-ID" sz="1400" b="0" i="1" smtClean="0">
                              <a:latin typeface="Cambria Math"/>
                              <a:cs typeface="Times New Roman" pitchFamily="18" charset="0"/>
                            </a:rPr>
                            <m:t>𝑔</m:t>
                          </m:r>
                          <m:r>
                            <a:rPr lang="id-ID" sz="1400" b="0" i="1" smtClean="0"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id-ID" sz="1400" b="0" i="1" smtClean="0">
                              <a:latin typeface="Cambria Math"/>
                              <a:cs typeface="Times New Roman" pitchFamily="18" charset="0"/>
                            </a:rPr>
                            <m:t>𝑜</m:t>
                          </m:r>
                          <m:r>
                            <a:rPr lang="id-ID" sz="1400" b="0" i="1" smtClean="0"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id-ID" sz="1400" b="0" i="1" smtClean="0">
                              <a:latin typeface="Cambria Math"/>
                              <a:cs typeface="Times New Roman" pitchFamily="18" charset="0"/>
                            </a:rPr>
                            <m:t>h</m:t>
                          </m:r>
                        </m:e>
                      </m:d>
                      <m:d>
                        <m:dPr>
                          <m:ctrlPr>
                            <a:rPr lang="id-ID" sz="1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id-ID" sz="1400" b="0" i="1" smtClean="0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</m:d>
                      <m:r>
                        <a:rPr lang="id-ID" sz="14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d>
                        <m:dPr>
                          <m:ctrlPr>
                            <a:rPr lang="id-ID" sz="1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id-ID" sz="1400" b="0" i="1" smtClean="0">
                              <a:latin typeface="Cambria Math"/>
                              <a:cs typeface="Times New Roman" pitchFamily="18" charset="0"/>
                            </a:rPr>
                            <m:t>𝑓</m:t>
                          </m:r>
                          <m:r>
                            <a:rPr lang="id-ID" sz="1400" b="0" i="1" smtClean="0"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id-ID" sz="1400" b="0" i="1" smtClean="0">
                              <a:latin typeface="Cambria Math"/>
                              <a:cs typeface="Times New Roman" pitchFamily="18" charset="0"/>
                            </a:rPr>
                            <m:t>𝑜</m:t>
                          </m:r>
                          <m:r>
                            <a:rPr lang="id-ID" sz="1400" b="0" i="1" smtClean="0"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id-ID" sz="1400" b="0" i="1" smtClean="0">
                              <a:latin typeface="Cambria Math"/>
                              <a:cs typeface="Times New Roman" pitchFamily="18" charset="0"/>
                            </a:rPr>
                            <m:t>𝑔</m:t>
                          </m:r>
                        </m:e>
                      </m:d>
                      <m:r>
                        <a:rPr lang="id-ID" sz="1400" b="0" i="1" smtClean="0"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id-ID" sz="1400" b="0" i="1" smtClean="0">
                          <a:latin typeface="Cambria Math"/>
                          <a:cs typeface="Times New Roman" pitchFamily="18" charset="0"/>
                        </a:rPr>
                        <m:t>𝑜</m:t>
                      </m:r>
                      <m:r>
                        <a:rPr lang="id-ID" sz="1400" b="0" i="1" smtClean="0"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id-ID" sz="1400" b="0" i="1" smtClean="0">
                          <a:latin typeface="Cambria Math"/>
                          <a:cs typeface="Times New Roman" pitchFamily="18" charset="0"/>
                        </a:rPr>
                        <m:t>h</m:t>
                      </m:r>
                      <m:d>
                        <m:dPr>
                          <m:ctrlPr>
                            <a:rPr lang="id-ID" sz="1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id-ID" sz="1400" b="0" i="1" smtClean="0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id-ID" sz="1400" b="0" i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id-ID" sz="1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id-ID" sz="1400" b="0" i="1" smtClean="0">
                              <a:latin typeface="Cambria Math"/>
                              <a:cs typeface="Times New Roman" pitchFamily="18" charset="0"/>
                            </a:rPr>
                            <m:t>𝑓</m:t>
                          </m:r>
                          <m:r>
                            <a:rPr lang="id-ID" sz="1400" b="0" i="1" smtClean="0"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id-ID" sz="1400" b="0" i="1" smtClean="0">
                              <a:latin typeface="Cambria Math"/>
                              <a:cs typeface="Times New Roman" pitchFamily="18" charset="0"/>
                            </a:rPr>
                            <m:t>𝑜</m:t>
                          </m:r>
                          <m:r>
                            <a:rPr lang="id-ID" sz="1400" b="0" i="1" smtClean="0"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id-ID" sz="1400" b="0" i="1" smtClean="0">
                              <a:latin typeface="Cambria Math"/>
                              <a:cs typeface="Times New Roman" pitchFamily="18" charset="0"/>
                            </a:rPr>
                            <m:t>𝑔</m:t>
                          </m:r>
                          <m:r>
                            <a:rPr lang="id-ID" sz="1400" b="0" i="1" smtClean="0"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id-ID" sz="1400" b="0" i="1" smtClean="0">
                              <a:latin typeface="Cambria Math"/>
                              <a:cs typeface="Times New Roman" pitchFamily="18" charset="0"/>
                            </a:rPr>
                            <m:t>𝑜</m:t>
                          </m:r>
                          <m:r>
                            <a:rPr lang="id-ID" sz="1400" b="0" i="1" smtClean="0"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id-ID" sz="1400" b="0" i="1" smtClean="0">
                              <a:latin typeface="Cambria Math"/>
                              <a:cs typeface="Times New Roman" pitchFamily="18" charset="0"/>
                            </a:rPr>
                            <m:t>h</m:t>
                          </m:r>
                        </m:e>
                      </m:d>
                      <m:d>
                        <m:dPr>
                          <m:ctrlPr>
                            <a:rPr lang="id-ID" sz="1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id-ID" sz="1400" b="0" i="1" smtClean="0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</m:d>
                      <m:r>
                        <a:rPr lang="id-ID" sz="14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d>
                        <m:dPr>
                          <m:ctrlPr>
                            <a:rPr lang="id-ID" sz="1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id-ID" sz="1400" b="0" i="1" smtClean="0">
                              <a:latin typeface="Cambria Math"/>
                              <a:cs typeface="Times New Roman" pitchFamily="18" charset="0"/>
                            </a:rPr>
                            <m:t>𝑓</m:t>
                          </m:r>
                          <m:r>
                            <a:rPr lang="id-ID" sz="1400" b="0" i="1" smtClean="0"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id-ID" sz="1400" b="0" i="1" smtClean="0">
                              <a:latin typeface="Cambria Math"/>
                              <a:cs typeface="Times New Roman" pitchFamily="18" charset="0"/>
                            </a:rPr>
                            <m:t>𝑜</m:t>
                          </m:r>
                          <m:d>
                            <m:dPr>
                              <m:ctrlPr>
                                <a:rPr lang="id-ID" sz="14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id-ID" sz="1400" b="0" i="1" smtClean="0">
                                  <a:latin typeface="Cambria Math"/>
                                  <a:cs typeface="Times New Roman" pitchFamily="18" charset="0"/>
                                </a:rPr>
                                <m:t>𝑔</m:t>
                              </m:r>
                              <m:r>
                                <a:rPr lang="id-ID" sz="1400" b="0" i="1" smtClean="0">
                                  <a:latin typeface="Cambria Math"/>
                                  <a:cs typeface="Times New Roman" pitchFamily="18" charset="0"/>
                                </a:rPr>
                                <m:t> </m:t>
                              </m:r>
                              <m:r>
                                <a:rPr lang="id-ID" sz="1400" b="0" i="1" smtClean="0">
                                  <a:latin typeface="Cambria Math"/>
                                  <a:cs typeface="Times New Roman" pitchFamily="18" charset="0"/>
                                </a:rPr>
                                <m:t>𝑜</m:t>
                              </m:r>
                              <m:r>
                                <a:rPr lang="id-ID" sz="1400" b="0" i="1" smtClean="0">
                                  <a:latin typeface="Cambria Math"/>
                                  <a:cs typeface="Times New Roman" pitchFamily="18" charset="0"/>
                                </a:rPr>
                                <m:t> </m:t>
                              </m:r>
                              <m:r>
                                <a:rPr lang="id-ID" sz="1400" b="0" i="1" smtClean="0">
                                  <a:latin typeface="Cambria Math"/>
                                  <a:cs typeface="Times New Roman" pitchFamily="18" charset="0"/>
                                </a:rPr>
                                <m:t>h</m:t>
                              </m:r>
                            </m:e>
                          </m:d>
                        </m:e>
                      </m:d>
                      <m:d>
                        <m:dPr>
                          <m:ctrlPr>
                            <a:rPr lang="id-ID" sz="1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id-ID" sz="1400" b="0" i="1" smtClean="0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</m:d>
                      <m:r>
                        <a:rPr lang="id-ID" sz="14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d>
                        <m:dPr>
                          <m:ctrlPr>
                            <a:rPr lang="id-ID" sz="1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id-ID" sz="14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id-ID" sz="1400" b="0" i="1" smtClean="0">
                                  <a:latin typeface="Cambria Math"/>
                                  <a:cs typeface="Times New Roman" pitchFamily="18" charset="0"/>
                                </a:rPr>
                                <m:t>𝑓</m:t>
                              </m:r>
                              <m:r>
                                <a:rPr lang="id-ID" sz="1400" b="0" i="1" smtClean="0">
                                  <a:latin typeface="Cambria Math"/>
                                  <a:cs typeface="Times New Roman" pitchFamily="18" charset="0"/>
                                </a:rPr>
                                <m:t> </m:t>
                              </m:r>
                              <m:r>
                                <a:rPr lang="id-ID" sz="1400" b="0" i="1" smtClean="0">
                                  <a:latin typeface="Cambria Math"/>
                                  <a:cs typeface="Times New Roman" pitchFamily="18" charset="0"/>
                                </a:rPr>
                                <m:t>𝑜</m:t>
                              </m:r>
                              <m:r>
                                <a:rPr lang="id-ID" sz="1400" b="0" i="1" smtClean="0">
                                  <a:latin typeface="Cambria Math"/>
                                  <a:cs typeface="Times New Roman" pitchFamily="18" charset="0"/>
                                </a:rPr>
                                <m:t> </m:t>
                              </m:r>
                              <m:r>
                                <a:rPr lang="id-ID" sz="1400" b="0" i="1" smtClean="0">
                                  <a:latin typeface="Cambria Math"/>
                                  <a:cs typeface="Times New Roman" pitchFamily="18" charset="0"/>
                                </a:rPr>
                                <m:t>𝑔</m:t>
                              </m:r>
                            </m:e>
                          </m:d>
                          <m:r>
                            <a:rPr lang="id-ID" sz="1400" b="0" i="1" smtClean="0">
                              <a:latin typeface="Cambria Math"/>
                              <a:cs typeface="Times New Roman" pitchFamily="18" charset="0"/>
                            </a:rPr>
                            <m:t>𝑜</m:t>
                          </m:r>
                          <m:r>
                            <a:rPr lang="id-ID" sz="1400" b="0" i="1" smtClean="0"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id-ID" sz="1400" b="0" i="1" smtClean="0">
                              <a:latin typeface="Cambria Math"/>
                              <a:cs typeface="Times New Roman" pitchFamily="18" charset="0"/>
                            </a:rPr>
                            <m:t>h</m:t>
                          </m:r>
                          <m:d>
                            <m:dPr>
                              <m:ctrlPr>
                                <a:rPr lang="id-ID" sz="14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id-ID" sz="1400" b="0" i="1" smtClean="0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id-ID" sz="1400" b="0" i="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1400" b="0" i="0" dirty="0" err="1" smtClean="0">
                    <a:latin typeface="Times New Roman" pitchFamily="18" charset="0"/>
                    <a:cs typeface="Times New Roman" pitchFamily="18" charset="0"/>
                  </a:rPr>
                  <a:t>Contoh</a:t>
                </a:r>
                <a:r>
                  <a:rPr lang="en-US" sz="1400" b="0" i="0" dirty="0">
                    <a:latin typeface="Times New Roman" pitchFamily="18" charset="0"/>
                    <a:cs typeface="Times New Roman" pitchFamily="18" charset="0"/>
                  </a:rPr>
                  <a:t>:</a:t>
                </a:r>
                <a:endParaRPr lang="id-ID" sz="1400" b="0" i="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1400" b="0" i="0" dirty="0" err="1">
                    <a:latin typeface="Times New Roman" pitchFamily="18" charset="0"/>
                    <a:cs typeface="Times New Roman" pitchFamily="18" charset="0"/>
                  </a:rPr>
                  <a:t>Diketahui</a:t>
                </a:r>
                <a:r>
                  <a:rPr lang="en-US" sz="1400" b="0" i="0" dirty="0">
                    <a:latin typeface="Times New Roman" pitchFamily="18" charset="0"/>
                    <a:cs typeface="Times New Roman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𝑓</m:t>
                    </m:r>
                    <m:d>
                      <m:dPr>
                        <m:ctrlPr>
                          <a:rPr lang="id-ID" sz="14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14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id-ID" sz="14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id-ID" sz="14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id-ID" sz="14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400" b="0" i="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400" b="0" i="0" dirty="0" err="1">
                    <a:latin typeface="Times New Roman" pitchFamily="18" charset="0"/>
                    <a:cs typeface="Times New Roman" pitchFamily="18" charset="0"/>
                  </a:rPr>
                  <a:t>dan</a:t>
                </a:r>
                <a:r>
                  <a:rPr lang="en-US" sz="1400" b="0" i="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𝑔</m:t>
                    </m:r>
                    <m:d>
                      <m:dPr>
                        <m:ctrlPr>
                          <a:rPr lang="id-ID" sz="14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14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−1</m:t>
                    </m:r>
                  </m:oMath>
                </a14:m>
                <a:r>
                  <a:rPr lang="id-ID" sz="1400" b="0" i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400" b="0" i="0" dirty="0" err="1">
                    <a:latin typeface="Times New Roman" pitchFamily="18" charset="0"/>
                    <a:cs typeface="Times New Roman" pitchFamily="18" charset="0"/>
                  </a:rPr>
                  <a:t>dan</a:t>
                </a:r>
                <a:r>
                  <a:rPr lang="en-US" sz="1400" b="0" i="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h</m:t>
                    </m:r>
                    <m:d>
                      <m:dPr>
                        <m:ctrlPr>
                          <a:rPr lang="id-ID" sz="14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14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=3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id-ID" sz="1400" b="0" i="0" dirty="0">
                    <a:latin typeface="Times New Roman" pitchFamily="18" charset="0"/>
                    <a:cs typeface="Times New Roman" pitchFamily="18" charset="0"/>
                  </a:rPr>
                  <a:t>. Tentukan </a:t>
                </a:r>
                <a14:m>
                  <m:oMath xmlns:m="http://schemas.openxmlformats.org/officeDocument/2006/math"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𝑓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𝑜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d>
                      <m:dPr>
                        <m:ctrlPr>
                          <a:rPr lang="id-ID" sz="14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1400" b="0" i="1" smtClean="0">
                            <a:latin typeface="Cambria Math"/>
                            <a:cs typeface="Times New Roman" pitchFamily="18" charset="0"/>
                          </a:rPr>
                          <m:t>𝑔</m:t>
                        </m:r>
                        <m:r>
                          <a:rPr lang="id-ID" sz="1400" b="0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id-ID" sz="1400" b="0" i="1" smtClean="0">
                            <a:latin typeface="Cambria Math"/>
                            <a:cs typeface="Times New Roman" pitchFamily="18" charset="0"/>
                          </a:rPr>
                          <m:t>𝑜</m:t>
                        </m:r>
                        <m:r>
                          <a:rPr lang="id-ID" sz="1400" b="0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id-ID" sz="1400" b="0" i="1" smtClean="0">
                            <a:latin typeface="Cambria Math"/>
                            <a:cs typeface="Times New Roman" pitchFamily="18" charset="0"/>
                          </a:rPr>
                          <m:t>h</m:t>
                        </m:r>
                      </m:e>
                    </m:d>
                    <m:d>
                      <m:dPr>
                        <m:ctrlPr>
                          <a:rPr lang="id-ID" sz="14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14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.</m:t>
                    </m:r>
                  </m:oMath>
                </a14:m>
                <a:endParaRPr lang="id-ID" sz="1400" b="0" i="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1400" b="0" i="0" dirty="0" err="1">
                    <a:latin typeface="Times New Roman" pitchFamily="18" charset="0"/>
                    <a:cs typeface="Times New Roman" pitchFamily="18" charset="0"/>
                  </a:rPr>
                  <a:t>Penyelesaian</a:t>
                </a:r>
                <a:r>
                  <a:rPr lang="en-US" sz="1400" b="0" i="0" dirty="0">
                    <a:latin typeface="Times New Roman" pitchFamily="18" charset="0"/>
                    <a:cs typeface="Times New Roman" pitchFamily="18" charset="0"/>
                  </a:rPr>
                  <a:t>:</a:t>
                </a:r>
                <a:endParaRPr lang="id-ID" sz="1400" b="0" i="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id-ID" sz="1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id-ID" sz="1400" b="0" i="1" smtClean="0">
                            <a:latin typeface="Cambria Math"/>
                          </a:rPr>
                          <m:t>𝑔</m:t>
                        </m:r>
                        <m:r>
                          <a:rPr lang="id-ID" sz="1400" b="0" i="1" smtClean="0">
                            <a:latin typeface="Cambria Math"/>
                          </a:rPr>
                          <m:t> </m:t>
                        </m:r>
                        <m:r>
                          <a:rPr lang="id-ID" sz="1400" b="0" i="1" smtClean="0">
                            <a:latin typeface="Cambria Math"/>
                          </a:rPr>
                          <m:t>𝑜</m:t>
                        </m:r>
                        <m:r>
                          <a:rPr lang="id-ID" sz="1400" b="0" i="1" smtClean="0">
                            <a:latin typeface="Cambria Math"/>
                          </a:rPr>
                          <m:t> </m:t>
                        </m:r>
                        <m:r>
                          <a:rPr lang="id-ID" sz="1400" b="0" i="1" smtClean="0">
                            <a:latin typeface="Cambria Math"/>
                          </a:rPr>
                          <m:t>h</m:t>
                        </m:r>
                      </m:e>
                    </m:d>
                    <m:d>
                      <m:dPr>
                        <m:ctrlPr>
                          <a:rPr lang="id-ID" sz="1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id-ID" sz="1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id-ID" sz="1400" b="0" i="1" smtClean="0">
                        <a:latin typeface="Cambria Math"/>
                      </a:rPr>
                      <m:t>=</m:t>
                    </m:r>
                    <m:r>
                      <a:rPr lang="id-ID" sz="14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id-ID" sz="1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id-ID" sz="1400" b="0" i="1" smtClean="0">
                            <a:latin typeface="Cambria Math"/>
                          </a:rPr>
                          <m:t>h</m:t>
                        </m:r>
                        <m:d>
                          <m:dPr>
                            <m:ctrlPr>
                              <a:rPr lang="id-ID" sz="1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id-ID" sz="1400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id-ID" sz="1400" b="0" i="0" dirty="0" smtClean="0">
                    <a:latin typeface="Times New Roman" pitchFamily="18" charset="0"/>
                  </a:rPr>
                  <a:t> 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id-ID" sz="1400" b="0" i="1" smtClean="0">
                        <a:latin typeface="Cambria Math"/>
                      </a:rPr>
                      <m:t>                     =</m:t>
                    </m:r>
                    <m:r>
                      <a:rPr lang="id-ID" sz="14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id-ID" sz="1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id-ID" sz="1400" b="0" i="1" smtClean="0">
                            <a:latin typeface="Cambria Math"/>
                          </a:rPr>
                          <m:t>3</m:t>
                        </m:r>
                        <m:r>
                          <a:rPr lang="id-ID" sz="1400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id-ID" sz="1400" b="0" i="0" dirty="0" smtClean="0">
                    <a:latin typeface="Times New Roman" pitchFamily="18" charset="0"/>
                  </a:rPr>
                  <a:t> 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                     =3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−1</m:t>
                    </m:r>
                  </m:oMath>
                </a14:m>
                <a:r>
                  <a:rPr lang="id-ID" sz="1400" b="0" i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id-ID" sz="1400" b="0" i="1" smtClean="0">
                        <a:latin typeface="Cambria Math"/>
                      </a:rPr>
                      <m:t>(</m:t>
                    </m:r>
                    <m:r>
                      <a:rPr lang="id-ID" sz="1400" b="0" i="1" smtClean="0">
                        <a:latin typeface="Cambria Math"/>
                      </a:rPr>
                      <m:t>𝑓</m:t>
                    </m:r>
                    <m:r>
                      <a:rPr lang="id-ID" sz="1400" b="0" i="1" smtClean="0">
                        <a:latin typeface="Cambria Math"/>
                      </a:rPr>
                      <m:t> </m:t>
                    </m:r>
                    <m:r>
                      <a:rPr lang="id-ID" sz="1400" b="0" i="1" smtClean="0">
                        <a:latin typeface="Cambria Math"/>
                      </a:rPr>
                      <m:t>𝑜</m:t>
                    </m:r>
                    <m:r>
                      <a:rPr lang="id-ID" sz="1400" b="0" i="1" smtClean="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id-ID" sz="1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id-ID" sz="1400" b="0" i="1" smtClean="0">
                            <a:latin typeface="Cambria Math"/>
                          </a:rPr>
                          <m:t>𝑔</m:t>
                        </m:r>
                        <m:r>
                          <a:rPr lang="id-ID" sz="1400" b="0" i="1" smtClean="0">
                            <a:latin typeface="Cambria Math"/>
                          </a:rPr>
                          <m:t> </m:t>
                        </m:r>
                        <m:r>
                          <a:rPr lang="id-ID" sz="1400" b="0" i="1" smtClean="0">
                            <a:latin typeface="Cambria Math"/>
                          </a:rPr>
                          <m:t>𝑜</m:t>
                        </m:r>
                        <m:r>
                          <a:rPr lang="id-ID" sz="1400" b="0" i="1" smtClean="0">
                            <a:latin typeface="Cambria Math"/>
                          </a:rPr>
                          <m:t> </m:t>
                        </m:r>
                        <m:r>
                          <a:rPr lang="id-ID" sz="1400" b="0" i="1" smtClean="0">
                            <a:latin typeface="Cambria Math"/>
                          </a:rPr>
                          <m:t>h</m:t>
                        </m:r>
                      </m:e>
                    </m:d>
                    <m:d>
                      <m:dPr>
                        <m:ctrlPr>
                          <a:rPr lang="id-ID" sz="1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id-ID" sz="1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id-ID" sz="1400" b="0" i="1" smtClean="0">
                        <a:latin typeface="Cambria Math"/>
                      </a:rPr>
                      <m:t>=</m:t>
                    </m:r>
                    <m:r>
                      <a:rPr lang="id-ID" sz="1400" b="0" i="1" smtClean="0">
                        <a:latin typeface="Cambria Math"/>
                      </a:rPr>
                      <m:t>𝑓</m:t>
                    </m:r>
                    <m:r>
                      <a:rPr lang="id-ID" sz="1400" b="0" i="1" smtClean="0">
                        <a:latin typeface="Cambria Math"/>
                      </a:rPr>
                      <m:t>(</m:t>
                    </m:r>
                    <m:r>
                      <a:rPr lang="id-ID" sz="1400" b="0" i="1" smtClean="0">
                        <a:latin typeface="Cambria Math"/>
                      </a:rPr>
                      <m:t>𝑔</m:t>
                    </m:r>
                    <m:r>
                      <a:rPr lang="id-ID" sz="1400" b="0" i="1" smtClean="0">
                        <a:latin typeface="Cambria Math"/>
                      </a:rPr>
                      <m:t>(</m:t>
                    </m:r>
                    <m:r>
                      <a:rPr lang="id-ID" sz="1400" b="0" i="1" smtClean="0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id-ID" sz="1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id-ID" sz="1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id-ID" sz="14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id-ID" sz="1400" b="0" i="0" dirty="0" smtClean="0">
                    <a:latin typeface="Times New Roman" pitchFamily="18" charset="0"/>
                  </a:rPr>
                  <a:t> 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id-ID" sz="1400" b="0" i="1" smtClean="0">
                        <a:latin typeface="Cambria Math"/>
                      </a:rPr>
                      <m:t>                              =</m:t>
                    </m:r>
                    <m:r>
                      <a:rPr lang="id-ID" sz="1400" b="0" i="1" smtClean="0">
                        <a:latin typeface="Cambria Math"/>
                      </a:rPr>
                      <m:t>𝑓</m:t>
                    </m:r>
                    <m:r>
                      <a:rPr lang="id-ID" sz="1400" b="0" i="1" smtClean="0">
                        <a:latin typeface="Cambria Math"/>
                      </a:rPr>
                      <m:t>(3</m:t>
                    </m:r>
                    <m:r>
                      <a:rPr lang="id-ID" sz="1400" b="0" i="1" smtClean="0">
                        <a:latin typeface="Cambria Math"/>
                      </a:rPr>
                      <m:t>𝑥</m:t>
                    </m:r>
                    <m:r>
                      <a:rPr lang="id-ID" sz="1400" b="0" i="1" smtClean="0">
                        <a:latin typeface="Cambria Math"/>
                      </a:rPr>
                      <m:t>−1)</m:t>
                    </m:r>
                  </m:oMath>
                </a14:m>
                <a:r>
                  <a:rPr lang="id-ID" sz="1400" b="0" i="0" dirty="0" smtClean="0">
                    <a:latin typeface="Times New Roman" pitchFamily="18" charset="0"/>
                  </a:rPr>
                  <a:t> </a:t>
                </a:r>
              </a:p>
              <a:p>
                <a:pPr marL="0" indent="0" algn="just">
                  <a:buNone/>
                </a:pPr>
                <a:r>
                  <a:rPr lang="id-ID" sz="1400" b="0" dirty="0" smtClean="0">
                    <a:cs typeface="Times New Roman" pitchFamily="18" charset="0"/>
                  </a:rPr>
                  <a:t>                              </a:t>
                </a:r>
                <a14:m>
                  <m:oMath xmlns:m="http://schemas.openxmlformats.org/officeDocument/2006/math"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id-ID" sz="14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d-ID" sz="14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id-ID" sz="1400" b="0" i="1" smtClean="0">
                                <a:latin typeface="Cambria Math"/>
                                <a:cs typeface="Times New Roman" pitchFamily="18" charset="0"/>
                              </a:rPr>
                              <m:t>3</m:t>
                            </m:r>
                            <m:r>
                              <a:rPr lang="id-ID" sz="1400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  <m:r>
                              <a:rPr lang="id-ID" sz="1400" b="0" i="1" smtClean="0">
                                <a:latin typeface="Cambria Math"/>
                                <a:cs typeface="Times New Roman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id-ID" sz="14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id-ID" sz="1400" b="0" i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                              =9</m:t>
                    </m:r>
                    <m:sSup>
                      <m:sSupPr>
                        <m:ctrlPr>
                          <a:rPr lang="id-ID" sz="14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id-ID" sz="14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id-ID" sz="14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−6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+1</m:t>
                    </m:r>
                  </m:oMath>
                </a14:m>
                <a:r>
                  <a:rPr lang="en-US" sz="1400" b="0" i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id-ID" sz="1400" b="0" i="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1400" b="0" dirty="0" smtClean="0">
                    <a:latin typeface="Times New Roman" pitchFamily="18" charset="0"/>
                    <a:cs typeface="Times New Roman" pitchFamily="18" charset="0"/>
                  </a:rPr>
                  <a:t>∴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sz="1400" b="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1400" b="0" i="1" smtClean="0">
                            <a:latin typeface="Cambria Math"/>
                          </a:rPr>
                          <m:t>𝑓</m:t>
                        </m:r>
                        <m:r>
                          <a:rPr lang="id-ID" sz="1400" b="0" i="1" smtClean="0">
                            <a:latin typeface="Cambria Math"/>
                          </a:rPr>
                          <m:t> </m:t>
                        </m:r>
                        <m:r>
                          <a:rPr lang="id-ID" sz="1400" b="0" i="1" smtClean="0">
                            <a:latin typeface="Cambria Math"/>
                          </a:rPr>
                          <m:t>𝑜</m:t>
                        </m:r>
                        <m:r>
                          <a:rPr lang="id-ID" sz="1400" b="0" i="1" smtClean="0">
                            <a:latin typeface="Cambria Math"/>
                          </a:rPr>
                          <m:t> </m:t>
                        </m:r>
                        <m:d>
                          <m:dPr>
                            <m:ctrlPr>
                              <a:rPr lang="id-ID" sz="1400" b="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400" b="0" i="1">
                                <a:latin typeface="Cambria Math"/>
                              </a:rPr>
                              <m:t>𝑔</m:t>
                            </m:r>
                            <m:r>
                              <a:rPr lang="en-US" sz="1400" b="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1400" b="0" i="1">
                                <a:latin typeface="Cambria Math"/>
                              </a:rPr>
                              <m:t>𝑜</m:t>
                            </m:r>
                            <m:r>
                              <a:rPr lang="en-US" sz="1400" b="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1400" b="0" i="1">
                                <a:latin typeface="Cambria Math"/>
                              </a:rPr>
                              <m:t>h</m:t>
                            </m:r>
                          </m:e>
                        </m:d>
                      </m:e>
                    </m:d>
                    <m:d>
                      <m:dPr>
                        <m:ctrlPr>
                          <a:rPr lang="id-ID" sz="1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id-ID" sz="1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id-ID" sz="1400" b="0" i="1" smtClean="0">
                        <a:latin typeface="Cambria Math"/>
                      </a:rPr>
                      <m:t>=9</m:t>
                    </m:r>
                    <m:sSup>
                      <m:sSupPr>
                        <m:ctrlPr>
                          <a:rPr lang="id-ID" sz="1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id-ID" sz="1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id-ID" sz="1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id-ID" sz="1400" b="0" i="1" smtClean="0">
                        <a:latin typeface="Cambria Math"/>
                      </a:rPr>
                      <m:t>−6</m:t>
                    </m:r>
                    <m:r>
                      <a:rPr lang="id-ID" sz="1400" b="0" i="1" smtClean="0">
                        <a:latin typeface="Cambria Math"/>
                      </a:rPr>
                      <m:t>𝑥</m:t>
                    </m:r>
                    <m:r>
                      <a:rPr lang="id-ID" sz="1400" b="0" i="1" smtClean="0">
                        <a:latin typeface="Cambria Math"/>
                      </a:rPr>
                      <m:t>+1</m:t>
                    </m:r>
                  </m:oMath>
                </a14:m>
                <a:endParaRPr lang="id-ID" sz="1400" b="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id-ID" sz="1400" b="0" i="0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2564904"/>
                <a:ext cx="8208912" cy="3744416"/>
              </a:xfrm>
              <a:blipFill rotWithShape="1">
                <a:blip r:embed="rId2"/>
                <a:stretch>
                  <a:fillRect l="-223" t="-16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3590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2852936"/>
                <a:ext cx="8219256" cy="3096344"/>
              </a:xfrm>
            </p:spPr>
            <p:txBody>
              <a:bodyPr/>
              <a:lstStyle/>
              <a:p>
                <a:pPr marL="228600" lvl="0" indent="-228600">
                  <a:buFont typeface="+mj-lt"/>
                  <a:buAutoNum type="arabicPeriod" startAt="3"/>
                </a:pPr>
                <a:r>
                  <a:rPr lang="id-ID" sz="1400" b="0" i="0" dirty="0" smtClean="0">
                    <a:latin typeface="Times New Roman" pitchFamily="18" charset="0"/>
                    <a:cs typeface="Times New Roman" pitchFamily="18" charset="0"/>
                  </a:rPr>
                  <a:t>Dalam komposisi fungsi terdapat sebuah fungsi identitas, yaitu </a:t>
                </a:r>
                <a14:m>
                  <m:oMath xmlns:m="http://schemas.openxmlformats.org/officeDocument/2006/math"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𝐼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d>
                      <m:dPr>
                        <m:ctrlPr>
                          <a:rPr lang="id-ID" sz="14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14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id-ID" sz="1400" b="0" dirty="0" smtClean="0">
                    <a:latin typeface="Times New Roman" pitchFamily="18" charset="0"/>
                    <a:cs typeface="Times New Roman" pitchFamily="18" charset="0"/>
                  </a:rPr>
                  <a:t> sehingga </a:t>
                </a: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id-ID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id-ID" sz="14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id-ID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id-ID" sz="1400" b="0" i="1" smtClean="0">
                              <a:latin typeface="Cambria Math"/>
                            </a:rPr>
                            <m:t>𝑜</m:t>
                          </m:r>
                          <m:r>
                            <a:rPr lang="id-ID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id-ID" sz="1400" b="0" i="1" smtClean="0">
                              <a:latin typeface="Cambria Math"/>
                            </a:rPr>
                            <m:t>𝐼</m:t>
                          </m:r>
                        </m:e>
                      </m:d>
                      <m:d>
                        <m:dPr>
                          <m:ctrlPr>
                            <a:rPr lang="id-ID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id-ID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id-ID" sz="1400" b="0" i="1" smtClean="0">
                          <a:latin typeface="Cambria Math"/>
                        </a:rPr>
                        <m:t>=(</m:t>
                      </m:r>
                      <m:r>
                        <a:rPr lang="id-ID" sz="1400" b="0" i="1" smtClean="0">
                          <a:latin typeface="Cambria Math"/>
                        </a:rPr>
                        <m:t>𝐼</m:t>
                      </m:r>
                      <m:r>
                        <a:rPr lang="id-ID" sz="1400" b="0" i="1" smtClean="0">
                          <a:latin typeface="Cambria Math"/>
                        </a:rPr>
                        <m:t> </m:t>
                      </m:r>
                      <m:r>
                        <a:rPr lang="id-ID" sz="1400" b="0" i="1" smtClean="0">
                          <a:latin typeface="Cambria Math"/>
                        </a:rPr>
                        <m:t>𝑜</m:t>
                      </m:r>
                      <m:r>
                        <a:rPr lang="id-ID" sz="1400" b="0" i="1" smtClean="0">
                          <a:latin typeface="Cambria Math"/>
                        </a:rPr>
                        <m:t> </m:t>
                      </m:r>
                      <m:r>
                        <a:rPr lang="id-ID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id-ID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id-ID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id-ID" sz="1400" b="0" i="1" smtClean="0">
                          <a:latin typeface="Cambria Math"/>
                        </a:rPr>
                        <m:t>=</m:t>
                      </m:r>
                      <m:r>
                        <a:rPr lang="id-ID" sz="1400" b="0" i="1" smtClean="0">
                          <a:latin typeface="Cambria Math"/>
                        </a:rPr>
                        <m:t>𝑓</m:t>
                      </m:r>
                      <m:r>
                        <a:rPr lang="id-ID" sz="1400" b="0" i="1" smtClean="0">
                          <a:latin typeface="Cambria Math"/>
                        </a:rPr>
                        <m:t>(</m:t>
                      </m:r>
                      <m:r>
                        <a:rPr lang="id-ID" sz="1400" b="0" i="1" smtClean="0">
                          <a:latin typeface="Cambria Math"/>
                        </a:rPr>
                        <m:t>𝑥</m:t>
                      </m:r>
                      <m:r>
                        <a:rPr lang="id-ID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id-ID" sz="1400" b="0" i="1" dirty="0" smtClean="0">
                  <a:latin typeface="Cambria Math"/>
                </a:endParaRPr>
              </a:p>
              <a:p>
                <a:pPr marL="0" lvl="0" indent="0">
                  <a:buNone/>
                </a:pPr>
                <a:r>
                  <a:rPr lang="en-US" sz="1400" b="0" i="0" dirty="0" err="1" smtClean="0">
                    <a:latin typeface="Times New Roman" pitchFamily="18" charset="0"/>
                    <a:cs typeface="Times New Roman" pitchFamily="18" charset="0"/>
                  </a:rPr>
                  <a:t>Contoh</a:t>
                </a:r>
                <a:r>
                  <a:rPr lang="en-US" sz="1400" b="0" i="0" dirty="0">
                    <a:latin typeface="Times New Roman" pitchFamily="18" charset="0"/>
                    <a:cs typeface="Times New Roman" pitchFamily="18" charset="0"/>
                  </a:rPr>
                  <a:t>:</a:t>
                </a:r>
                <a:endParaRPr lang="id-ID" sz="1400" b="0" i="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1400" b="0" i="0" dirty="0" err="1">
                    <a:latin typeface="Times New Roman" pitchFamily="18" charset="0"/>
                    <a:cs typeface="Times New Roman" pitchFamily="18" charset="0"/>
                  </a:rPr>
                  <a:t>Diketahui</a:t>
                </a:r>
                <a:r>
                  <a:rPr lang="en-US" sz="1400" b="0" dirty="0">
                    <a:latin typeface="Times New Roman" pitchFamily="18" charset="0"/>
                    <a:cs typeface="Times New Roman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𝑓</m:t>
                    </m:r>
                    <m:d>
                      <m:dPr>
                        <m:ctrlPr>
                          <a:rPr lang="id-ID" sz="14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14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=5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−2</m:t>
                    </m:r>
                  </m:oMath>
                </a14:m>
                <a:r>
                  <a:rPr lang="id-ID" sz="1400" b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id-ID" sz="1400" b="0" i="0" dirty="0" smtClean="0">
                    <a:latin typeface="Times New Roman" pitchFamily="18" charset="0"/>
                    <a:cs typeface="Times New Roman" pitchFamily="18" charset="0"/>
                  </a:rPr>
                  <a:t>dan </a:t>
                </a:r>
                <a14:m>
                  <m:oMath xmlns:m="http://schemas.openxmlformats.org/officeDocument/2006/math"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𝐼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d>
                      <m:dPr>
                        <m:ctrlPr>
                          <a:rPr lang="id-ID" sz="14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14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. </m:t>
                    </m:r>
                  </m:oMath>
                </a14:m>
                <a:r>
                  <a:rPr lang="id-ID" sz="1400" b="0" i="0" dirty="0" smtClean="0">
                    <a:latin typeface="Times New Roman" pitchFamily="18" charset="0"/>
                    <a:cs typeface="Times New Roman" pitchFamily="18" charset="0"/>
                  </a:rPr>
                  <a:t>Buktikan </a:t>
                </a:r>
                <a14:m>
                  <m:oMath xmlns:m="http://schemas.openxmlformats.org/officeDocument/2006/math"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𝐼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𝑜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𝑓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𝑓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𝑜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𝐼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𝑓</m:t>
                    </m:r>
                  </m:oMath>
                </a14:m>
                <a:endParaRPr lang="id-ID" sz="1400" b="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1400" b="0" i="0" dirty="0" err="1">
                    <a:latin typeface="Times New Roman" pitchFamily="18" charset="0"/>
                    <a:cs typeface="Times New Roman" pitchFamily="18" charset="0"/>
                  </a:rPr>
                  <a:t>Penyelesaian</a:t>
                </a:r>
                <a:r>
                  <a:rPr lang="en-US" sz="1400" b="0" i="0" dirty="0">
                    <a:latin typeface="Times New Roman" pitchFamily="18" charset="0"/>
                    <a:cs typeface="Times New Roman" pitchFamily="18" charset="0"/>
                  </a:rPr>
                  <a:t>:</a:t>
                </a:r>
                <a:endParaRPr lang="id-ID" sz="1400" b="0" i="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id-ID" sz="1400" b="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b="0" i="1">
                            <a:latin typeface="Cambria Math"/>
                          </a:rPr>
                          <m:t>𝐼</m:t>
                        </m:r>
                        <m:r>
                          <a:rPr lang="en-US" sz="1400" b="0" i="1">
                            <a:latin typeface="Cambria Math"/>
                          </a:rPr>
                          <m:t> </m:t>
                        </m:r>
                        <m:r>
                          <a:rPr lang="en-US" sz="1400" b="0" i="1">
                            <a:latin typeface="Cambria Math"/>
                          </a:rPr>
                          <m:t>𝑜</m:t>
                        </m:r>
                        <m:r>
                          <a:rPr lang="en-US" sz="1400" b="0" i="1">
                            <a:latin typeface="Cambria Math"/>
                          </a:rPr>
                          <m:t> </m:t>
                        </m:r>
                        <m:r>
                          <a:rPr lang="en-US" sz="1400" b="0" i="1">
                            <a:latin typeface="Cambria Math"/>
                          </a:rPr>
                          <m:t>𝑓</m:t>
                        </m:r>
                      </m:e>
                    </m:d>
                    <m:d>
                      <m:dPr>
                        <m:ctrlPr>
                          <a:rPr lang="id-ID" sz="1400" b="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b="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id-ID" sz="1400" b="0" i="1" smtClean="0">
                        <a:latin typeface="Cambria Math"/>
                      </a:rPr>
                      <m:t>=</m:t>
                    </m:r>
                    <m:r>
                      <a:rPr lang="id-ID" sz="1400" b="0" i="1" smtClean="0">
                        <a:latin typeface="Cambria Math"/>
                      </a:rPr>
                      <m:t>𝐼</m:t>
                    </m:r>
                    <m:r>
                      <a:rPr lang="id-ID" sz="1400" b="0" i="1" smtClean="0">
                        <a:latin typeface="Cambria Math"/>
                      </a:rPr>
                      <m:t>(</m:t>
                    </m:r>
                    <m:r>
                      <a:rPr lang="id-ID" sz="1400" b="0" i="1" smtClean="0">
                        <a:latin typeface="Cambria Math"/>
                      </a:rPr>
                      <m:t>𝑓</m:t>
                    </m:r>
                    <m:r>
                      <a:rPr lang="id-ID" sz="1400" b="0" i="1" smtClean="0">
                        <a:latin typeface="Cambria Math"/>
                      </a:rPr>
                      <m:t>(</m:t>
                    </m:r>
                    <m:r>
                      <a:rPr lang="id-ID" sz="1400" b="0" i="1" smtClean="0">
                        <a:latin typeface="Cambria Math"/>
                      </a:rPr>
                      <m:t>𝑥</m:t>
                    </m:r>
                    <m:r>
                      <a:rPr lang="id-ID" sz="14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1400" b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400" b="0" dirty="0">
                    <a:latin typeface="Times New Roman" pitchFamily="18" charset="0"/>
                    <a:cs typeface="Times New Roman" pitchFamily="18" charset="0"/>
                  </a:rPr>
                  <a:t>		 </a:t>
                </a:r>
                <a:r>
                  <a:rPr lang="id-ID" sz="1400" b="0" dirty="0" smtClean="0">
                    <a:latin typeface="Times New Roman" pitchFamily="18" charset="0"/>
                    <a:cs typeface="Times New Roman" pitchFamily="18" charset="0"/>
                  </a:rPr>
                  <a:t>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sz="1400" b="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b="0" i="1">
                            <a:latin typeface="Cambria Math"/>
                          </a:rPr>
                          <m:t>𝑓</m:t>
                        </m:r>
                        <m:r>
                          <a:rPr lang="en-US" sz="1400" b="0" i="1">
                            <a:latin typeface="Cambria Math"/>
                          </a:rPr>
                          <m:t> </m:t>
                        </m:r>
                        <m:r>
                          <a:rPr lang="en-US" sz="1400" b="0" i="1">
                            <a:latin typeface="Cambria Math"/>
                          </a:rPr>
                          <m:t>𝑜</m:t>
                        </m:r>
                        <m:r>
                          <a:rPr lang="en-US" sz="1400" b="0" i="1">
                            <a:latin typeface="Cambria Math"/>
                          </a:rPr>
                          <m:t> </m:t>
                        </m:r>
                        <m:r>
                          <a:rPr lang="en-US" sz="1400" b="0" i="1">
                            <a:latin typeface="Cambria Math"/>
                          </a:rPr>
                          <m:t>𝐼</m:t>
                        </m:r>
                      </m:e>
                    </m:d>
                    <m:d>
                      <m:dPr>
                        <m:ctrlPr>
                          <a:rPr lang="id-ID" sz="1400" b="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b="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id-ID" sz="1400" b="0" i="1" smtClean="0">
                        <a:latin typeface="Cambria Math"/>
                      </a:rPr>
                      <m:t>=</m:t>
                    </m:r>
                    <m:r>
                      <a:rPr lang="id-ID" sz="1400" b="0" i="1" smtClean="0">
                        <a:latin typeface="Cambria Math"/>
                      </a:rPr>
                      <m:t>𝑓</m:t>
                    </m:r>
                    <m:r>
                      <a:rPr lang="id-ID" sz="1400" b="0" i="1" smtClean="0">
                        <a:latin typeface="Cambria Math"/>
                      </a:rPr>
                      <m:t>(</m:t>
                    </m:r>
                    <m:r>
                      <a:rPr lang="id-ID" sz="1400" b="0" i="1" smtClean="0">
                        <a:latin typeface="Cambria Math"/>
                      </a:rPr>
                      <m:t>𝐼</m:t>
                    </m:r>
                    <m:d>
                      <m:dPr>
                        <m:ctrlPr>
                          <a:rPr lang="id-ID" sz="1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id-ID" sz="1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id-ID" sz="1400" b="0" i="1" smtClean="0">
                        <a:latin typeface="Cambria Math"/>
                      </a:rPr>
                      <m:t>)</m:t>
                    </m:r>
                  </m:oMath>
                </a14:m>
                <a:endParaRPr lang="id-ID" sz="1400" b="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                    =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𝐼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(5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−2)</m:t>
                    </m:r>
                  </m:oMath>
                </a14:m>
                <a:r>
                  <a:rPr lang="en-US" sz="1400" b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400" b="0" dirty="0">
                    <a:latin typeface="Times New Roman" pitchFamily="18" charset="0"/>
                    <a:cs typeface="Times New Roman" pitchFamily="18" charset="0"/>
                  </a:rPr>
                  <a:t>		        </a:t>
                </a:r>
                <a14:m>
                  <m:oMath xmlns:m="http://schemas.openxmlformats.org/officeDocument/2006/math"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                      =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𝑓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endParaRPr lang="id-ID" sz="1400" b="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                    =5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−2</m:t>
                    </m:r>
                  </m:oMath>
                </a14:m>
                <a:r>
                  <a:rPr lang="en-US" sz="1400" b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400" b="0" dirty="0">
                    <a:latin typeface="Times New Roman" pitchFamily="18" charset="0"/>
                    <a:cs typeface="Times New Roman" pitchFamily="18" charset="0"/>
                  </a:rPr>
                  <a:t>			</a:t>
                </a:r>
                <a:r>
                  <a:rPr lang="id-ID" sz="1400" b="0" dirty="0">
                    <a:latin typeface="Times New Roman" pitchFamily="18" charset="0"/>
                    <a:cs typeface="Times New Roman" pitchFamily="18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=5</m:t>
                    </m:r>
                    <m:d>
                      <m:dPr>
                        <m:ctrlPr>
                          <a:rPr lang="id-ID" sz="14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14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id-ID" sz="1400" b="0" i="1" smtClean="0">
                        <a:latin typeface="Cambria Math"/>
                        <a:cs typeface="Times New Roman" pitchFamily="18" charset="0"/>
                      </a:rPr>
                      <m:t>−2</m:t>
                    </m:r>
                  </m:oMath>
                </a14:m>
                <a:endParaRPr lang="id-ID" sz="14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id-ID" sz="14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  <m:r>
                      <a:rPr lang="id-ID" sz="1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𝐼</m:t>
                    </m:r>
                    <m:r>
                      <a:rPr lang="id-ID" sz="1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  <m:r>
                      <a:rPr lang="id-ID" sz="1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𝑜</m:t>
                    </m:r>
                    <m:r>
                      <a:rPr lang="id-ID" sz="1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  <m:r>
                      <a:rPr lang="id-ID" sz="1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𝑓</m:t>
                    </m:r>
                    <m:r>
                      <a:rPr lang="id-ID" sz="1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r>
                      <a:rPr lang="id-ID" sz="1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𝑓</m:t>
                    </m:r>
                    <m:r>
                      <a:rPr lang="id-ID" sz="1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  <m:r>
                      <a:rPr lang="id-ID" sz="1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𝑜</m:t>
                    </m:r>
                    <m:r>
                      <a:rPr lang="id-ID" sz="1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  <m:r>
                      <a:rPr lang="id-ID" sz="1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𝐼</m:t>
                    </m:r>
                  </m:oMath>
                </a14:m>
                <a:r>
                  <a:rPr lang="id-ID" sz="1400" b="0" dirty="0" smtClean="0">
                    <a:latin typeface="Times New Roman" pitchFamily="18" charset="0"/>
                    <a:cs typeface="Times New Roman" pitchFamily="18" charset="0"/>
                  </a:rPr>
                  <a:t> (terbukti).</a:t>
                </a:r>
                <a:endParaRPr lang="id-ID" sz="1400" b="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id-ID" sz="1400" b="0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</a:p>
              <a:p>
                <a:pPr marL="0" indent="0">
                  <a:buNone/>
                </a:pPr>
                <a:endParaRPr lang="id-ID" sz="1400" b="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2852936"/>
                <a:ext cx="8219256" cy="3096344"/>
              </a:xfrm>
              <a:blipFill rotWithShape="1">
                <a:blip r:embed="rId2"/>
                <a:stretch>
                  <a:fillRect l="-223" t="-19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525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849688" y="2924944"/>
                <a:ext cx="3826768" cy="1296144"/>
              </a:xfrm>
            </p:spPr>
            <p:txBody>
              <a:bodyPr/>
              <a:lstStyle/>
              <a:p>
                <a:pPr marL="0" lvl="0" indent="0" algn="ctr">
                  <a:buNone/>
                </a:pPr>
                <a:r>
                  <a:rPr lang="id-ID" sz="2000" i="0" u="sng" dirty="0" smtClean="0">
                    <a:latin typeface="Times New Roman" pitchFamily="18" charset="0"/>
                    <a:cs typeface="Times New Roman" pitchFamily="18" charset="0"/>
                  </a:rPr>
                  <a:t>Contoh Soal 2</a:t>
                </a:r>
              </a:p>
              <a:p>
                <a:pPr marL="0" lvl="0" indent="0" algn="ctr">
                  <a:buNone/>
                </a:pPr>
                <a:endParaRPr lang="id-ID" sz="1800" b="0" i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>
                  <a:buNone/>
                </a:pPr>
                <a:r>
                  <a:rPr lang="id-ID" sz="1800" b="0" i="0" dirty="0" smtClean="0">
                    <a:latin typeface="Times New Roman" pitchFamily="18" charset="0"/>
                    <a:cs typeface="Times New Roman" pitchFamily="18" charset="0"/>
                  </a:rPr>
                  <a:t>Jika </a:t>
                </a:r>
                <a14:m>
                  <m:oMath xmlns:m="http://schemas.openxmlformats.org/officeDocument/2006/math">
                    <m:r>
                      <a:rPr lang="id-ID" sz="1800" b="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id-ID" sz="1800" b="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1800" b="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id-ID" sz="1800" b="0" i="1">
                        <a:latin typeface="Cambria Math"/>
                      </a:rPr>
                      <m:t>=3</m:t>
                    </m:r>
                    <m:r>
                      <a:rPr lang="id-ID" sz="1800" b="0" i="1">
                        <a:latin typeface="Cambria Math"/>
                      </a:rPr>
                      <m:t>𝑥</m:t>
                    </m:r>
                    <m:r>
                      <a:rPr lang="id-ID" sz="1800" b="0" i="1">
                        <a:latin typeface="Cambria Math"/>
                      </a:rPr>
                      <m:t>−1</m:t>
                    </m:r>
                  </m:oMath>
                </a14:m>
                <a:r>
                  <a:rPr lang="id-ID" sz="1800" b="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id-ID" sz="1800" b="0" i="0" dirty="0">
                    <a:latin typeface="Times New Roman" pitchFamily="18" charset="0"/>
                    <a:cs typeface="Times New Roman" pitchFamily="18" charset="0"/>
                  </a:rPr>
                  <a:t>dan </a:t>
                </a:r>
                <a14:m>
                  <m:oMath xmlns:m="http://schemas.openxmlformats.org/officeDocument/2006/math">
                    <m:r>
                      <a:rPr lang="id-ID" sz="1800" b="0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id-ID" sz="1800" b="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1800" b="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id-ID" sz="1800" b="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id-ID" sz="1800" b="0" i="1">
                            <a:latin typeface="Cambria Math"/>
                          </a:rPr>
                        </m:ctrlPr>
                      </m:sSupPr>
                      <m:e>
                        <m:r>
                          <a:rPr lang="id-ID" sz="1800" b="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id-ID" sz="1800" b="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id-ID" sz="1800" b="0" i="1">
                        <a:latin typeface="Cambria Math"/>
                      </a:rPr>
                      <m:t>+4</m:t>
                    </m:r>
                  </m:oMath>
                </a14:m>
                <a:r>
                  <a:rPr lang="id-ID" sz="1800" b="0" i="0" dirty="0">
                    <a:latin typeface="Times New Roman" pitchFamily="18" charset="0"/>
                    <a:cs typeface="Times New Roman" pitchFamily="18" charset="0"/>
                  </a:rPr>
                  <a:t>, maka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sz="1800" b="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1800" b="0" i="1">
                            <a:latin typeface="Cambria Math"/>
                          </a:rPr>
                          <m:t>𝑓</m:t>
                        </m:r>
                        <m:r>
                          <a:rPr lang="id-ID" sz="1800" b="0" i="1">
                            <a:latin typeface="Cambria Math"/>
                          </a:rPr>
                          <m:t> </m:t>
                        </m:r>
                        <m:r>
                          <a:rPr lang="id-ID" sz="1800" b="0" i="1">
                            <a:latin typeface="Cambria Math"/>
                          </a:rPr>
                          <m:t>𝑜</m:t>
                        </m:r>
                        <m:r>
                          <a:rPr lang="id-ID" sz="1800" b="0" i="1">
                            <a:latin typeface="Cambria Math"/>
                          </a:rPr>
                          <m:t> </m:t>
                        </m:r>
                        <m:r>
                          <a:rPr lang="id-ID" sz="1800" b="0" i="1">
                            <a:latin typeface="Cambria Math"/>
                          </a:rPr>
                          <m:t>𝑔</m:t>
                        </m:r>
                      </m:e>
                    </m:d>
                    <m:d>
                      <m:dPr>
                        <m:ctrlPr>
                          <a:rPr lang="id-ID" sz="1800" b="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1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id-ID" sz="1800" b="0" i="1">
                        <a:latin typeface="Cambria Math"/>
                      </a:rPr>
                      <m:t>=</m:t>
                    </m:r>
                  </m:oMath>
                </a14:m>
                <a:r>
                  <a:rPr lang="id-ID" sz="1800" b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id-ID" sz="1800" b="0" dirty="0">
                    <a:latin typeface="Times New Roman" pitchFamily="18" charset="0"/>
                    <a:cs typeface="Times New Roman" pitchFamily="18" charset="0"/>
                  </a:rPr>
                  <a:t>....</a:t>
                </a:r>
              </a:p>
              <a:p>
                <a:pPr marL="0" indent="0">
                  <a:buNone/>
                </a:pPr>
                <a:endParaRPr lang="id-ID" sz="1800" b="0" i="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49688" y="2924944"/>
                <a:ext cx="3826768" cy="1296144"/>
              </a:xfrm>
              <a:blipFill rotWithShape="1">
                <a:blip r:embed="rId2"/>
                <a:stretch>
                  <a:fillRect l="-1435" t="-2358" b="-1037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529208" y="2924944"/>
                <a:ext cx="3970784" cy="1368152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lang="id-ID" sz="1200" b="1" i="1" kern="120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id-ID" sz="2000" i="0" u="sng" dirty="0" smtClean="0">
                    <a:latin typeface="Times New Roman" pitchFamily="18" charset="0"/>
                    <a:cs typeface="Times New Roman" pitchFamily="18" charset="0"/>
                  </a:rPr>
                  <a:t>Contoh Soal 1</a:t>
                </a:r>
              </a:p>
              <a:p>
                <a:pPr marL="0" indent="0" algn="ctr">
                  <a:buNone/>
                </a:pPr>
                <a:endParaRPr lang="id-ID" sz="1800" b="0" i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>
                  <a:buNone/>
                </a:pPr>
                <a:r>
                  <a:rPr lang="id-ID" sz="1800" b="0" i="0" dirty="0" smtClean="0">
                    <a:latin typeface="Times New Roman" pitchFamily="18" charset="0"/>
                    <a:cs typeface="Times New Roman" pitchFamily="18" charset="0"/>
                  </a:rPr>
                  <a:t>Diketahui </a:t>
                </a:r>
                <a14:m>
                  <m:oMath xmlns:m="http://schemas.openxmlformats.org/officeDocument/2006/math">
                    <m:r>
                      <a:rPr lang="id-ID" sz="1800" b="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id-ID" sz="1800" b="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1800" b="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id-ID" sz="1800" b="0" i="1">
                        <a:latin typeface="Cambria Math"/>
                      </a:rPr>
                      <m:t>=2</m:t>
                    </m:r>
                    <m:r>
                      <a:rPr lang="id-ID" sz="1800" b="0" i="1">
                        <a:latin typeface="Cambria Math"/>
                      </a:rPr>
                      <m:t>𝑥</m:t>
                    </m:r>
                    <m:r>
                      <a:rPr lang="id-ID" sz="1800" b="0" i="1">
                        <a:latin typeface="Cambria Math"/>
                      </a:rPr>
                      <m:t>−1</m:t>
                    </m:r>
                  </m:oMath>
                </a14:m>
                <a:r>
                  <a:rPr lang="id-ID" sz="1800" b="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id-ID" sz="1800" b="0" i="0" dirty="0">
                    <a:latin typeface="Times New Roman" pitchFamily="18" charset="0"/>
                    <a:cs typeface="Times New Roman" pitchFamily="18" charset="0"/>
                  </a:rPr>
                  <a:t>dan </a:t>
                </a:r>
                <a14:m>
                  <m:oMath xmlns:m="http://schemas.openxmlformats.org/officeDocument/2006/math">
                    <m:r>
                      <a:rPr lang="id-ID" sz="1800" b="0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id-ID" sz="1800" b="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1800" b="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id-ID" sz="1800" b="0" i="1">
                        <a:latin typeface="Cambria Math"/>
                      </a:rPr>
                      <m:t>=3</m:t>
                    </m:r>
                    <m:r>
                      <a:rPr lang="id-ID" sz="1800" b="0" i="1">
                        <a:latin typeface="Cambria Math"/>
                      </a:rPr>
                      <m:t>𝑥</m:t>
                    </m:r>
                    <m:r>
                      <a:rPr lang="id-ID" sz="1800" b="0" i="1">
                        <a:latin typeface="Cambria Math"/>
                      </a:rPr>
                      <m:t>+5</m:t>
                    </m:r>
                  </m:oMath>
                </a14:m>
                <a:r>
                  <a:rPr lang="id-ID" sz="1800" b="0" i="0" dirty="0">
                    <a:latin typeface="Times New Roman" pitchFamily="18" charset="0"/>
                    <a:cs typeface="Times New Roman" pitchFamily="18" charset="0"/>
                  </a:rPr>
                  <a:t>. Tentukan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1800" b="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d-ID" sz="1800" b="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id-ID" sz="1800" b="0" i="1">
                                <a:latin typeface="Cambria Math"/>
                              </a:rPr>
                              <m:t>𝑓</m:t>
                            </m:r>
                            <m:r>
                              <a:rPr lang="id-ID" sz="1800" b="0" i="1">
                                <a:latin typeface="Cambria Math"/>
                              </a:rPr>
                              <m:t> </m:t>
                            </m:r>
                            <m:r>
                              <a:rPr lang="id-ID" sz="1800" b="0" i="1">
                                <a:latin typeface="Cambria Math"/>
                              </a:rPr>
                              <m:t>𝑜</m:t>
                            </m:r>
                            <m:r>
                              <a:rPr lang="id-ID" sz="1800" b="0" i="1">
                                <a:latin typeface="Cambria Math"/>
                              </a:rPr>
                              <m:t> </m:t>
                            </m:r>
                            <m:r>
                              <a:rPr lang="id-ID" sz="1800" b="0" i="1">
                                <a:latin typeface="Cambria Math"/>
                              </a:rPr>
                              <m:t>𝑔</m:t>
                            </m:r>
                          </m:e>
                        </m:d>
                      </m:e>
                      <m:sup>
                        <m:r>
                          <a:rPr lang="id-ID" sz="1800" b="0" i="1">
                            <a:latin typeface="Cambria Math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id-ID" sz="1800" b="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1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id-ID" sz="1800" b="0" i="1" smtClean="0">
                        <a:latin typeface="Cambria Math"/>
                      </a:rPr>
                      <m:t>.</m:t>
                    </m:r>
                  </m:oMath>
                </a14:m>
                <a:endParaRPr lang="id-ID" sz="1800" b="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ar-AE" sz="1800" b="0" i="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" y="2924944"/>
                <a:ext cx="3970784" cy="1368152"/>
              </a:xfrm>
              <a:prstGeom prst="rect">
                <a:avLst/>
              </a:prstGeom>
              <a:blipFill rotWithShape="1">
                <a:blip r:embed="rId3"/>
                <a:stretch>
                  <a:fillRect l="-1382" t="-2232" b="-446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73224" y="4869160"/>
            <a:ext cx="3394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u="sng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Bukan Contoh Fungsi Komposisi</a:t>
            </a:r>
            <a:endParaRPr lang="id-ID" sz="2000" u="sng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4048" y="4869160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u="sng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Contoh Fungsi Komposisi</a:t>
            </a:r>
            <a:endParaRPr lang="id-ID" sz="2000" u="sng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370584" y="4437112"/>
            <a:ext cx="0" cy="36208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536956" y="4437112"/>
            <a:ext cx="0" cy="36208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801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780928"/>
                <a:ext cx="8229600" cy="3096344"/>
              </a:xfrm>
            </p:spPr>
            <p:txBody>
              <a:bodyPr/>
              <a:lstStyle/>
              <a:p>
                <a:pPr marL="0" lvl="0" indent="0" algn="ctr">
                  <a:buNone/>
                </a:pPr>
                <a:r>
                  <a:rPr lang="id-ID" sz="2400" i="0" dirty="0" smtClean="0">
                    <a:latin typeface="Times New Roman" pitchFamily="18" charset="0"/>
                    <a:cs typeface="Times New Roman" pitchFamily="18" charset="0"/>
                  </a:rPr>
                  <a:t>Latihan Soal</a:t>
                </a:r>
              </a:p>
              <a:p>
                <a:pPr marL="0" lvl="0" indent="0">
                  <a:buNone/>
                </a:pPr>
                <a:endParaRPr lang="id-ID" sz="1600" b="0" i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lvl="0">
                  <a:buFont typeface="+mj-lt"/>
                  <a:buAutoNum type="arabicPeriod"/>
                </a:pPr>
                <a:r>
                  <a:rPr lang="id-ID" sz="1800" b="0" i="0" dirty="0" smtClean="0">
                    <a:latin typeface="Times New Roman" pitchFamily="18" charset="0"/>
                    <a:cs typeface="Times New Roman" pitchFamily="18" charset="0"/>
                  </a:rPr>
                  <a:t>Diketahui </a:t>
                </a:r>
                <a:r>
                  <a:rPr lang="id-ID" sz="1800" b="0" i="0" dirty="0">
                    <a:latin typeface="Times New Roman" pitchFamily="18" charset="0"/>
                    <a:cs typeface="Times New Roman" pitchFamily="18" charset="0"/>
                  </a:rPr>
                  <a:t>fungsi 𝑓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sz="1800" b="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1800" b="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id-ID" sz="1800" b="0" i="1" smtClean="0">
                        <a:latin typeface="Cambria Math"/>
                      </a:rPr>
                      <m:t>=3</m:t>
                    </m:r>
                    <m:r>
                      <a:rPr lang="id-ID" sz="1800" b="0" i="1" smtClean="0">
                        <a:latin typeface="Cambria Math"/>
                      </a:rPr>
                      <m:t>𝑥</m:t>
                    </m:r>
                    <m:r>
                      <a:rPr lang="id-ID" sz="1800" b="0" i="1" smtClean="0">
                        <a:latin typeface="Cambria Math"/>
                      </a:rPr>
                      <m:t>+2</m:t>
                    </m:r>
                  </m:oMath>
                </a14:m>
                <a:r>
                  <a:rPr lang="id-ID" sz="1800" b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id-ID" sz="1800" b="0" i="0" dirty="0">
                    <a:latin typeface="Times New Roman" pitchFamily="18" charset="0"/>
                    <a:cs typeface="Times New Roman" pitchFamily="18" charset="0"/>
                  </a:rPr>
                  <a:t>dan </a:t>
                </a:r>
                <a14:m>
                  <m:oMath xmlns:m="http://schemas.openxmlformats.org/officeDocument/2006/math">
                    <m:r>
                      <a:rPr lang="id-ID" sz="18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id-ID" sz="1800" b="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1800" b="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id-ID" sz="1800" b="0" i="1" smtClean="0">
                        <a:latin typeface="Cambria Math"/>
                      </a:rPr>
                      <m:t>=2−</m:t>
                    </m:r>
                    <m:r>
                      <a:rPr lang="id-ID" sz="18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id-ID" sz="1800" b="0" i="0" dirty="0" smtClean="0">
                    <a:latin typeface="Times New Roman" pitchFamily="18" charset="0"/>
                    <a:cs typeface="Times New Roman" pitchFamily="18" charset="0"/>
                  </a:rPr>
                  <a:t>. Tentukan </a:t>
                </a:r>
                <a14:m>
                  <m:oMath xmlns:m="http://schemas.openxmlformats.org/officeDocument/2006/math"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𝑔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𝑜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𝑓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)(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r>
                  <a:rPr lang="id-ID" sz="1800" b="0" i="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id-ID" sz="1800" b="0" dirty="0" smtClean="0">
                    <a:latin typeface="Times New Roman" pitchFamily="18" charset="0"/>
                    <a:cs typeface="Times New Roman" pitchFamily="18" charset="0"/>
                  </a:rPr>
                  <a:t>Penyelesaian: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𝑔</m:t>
                        </m:r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𝑜</m:t>
                        </m:r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𝑓</m:t>
                        </m:r>
                      </m:e>
                    </m:d>
                    <m:d>
                      <m:dPr>
                        <m:ctrlP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𝑔</m:t>
                    </m:r>
                    <m:d>
                      <m:dPr>
                        <m:ctrlP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id-ID" sz="18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id-ID" sz="1800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id-ID" sz="1800" b="0" i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𝑔</m:t>
                    </m:r>
                    <m:d>
                      <m:dPr>
                        <m:ctrlP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+2</m:t>
                        </m:r>
                      </m:e>
                    </m:d>
                  </m:oMath>
                </a14:m>
                <a:r>
                  <a:rPr lang="id-ID" sz="1800" b="0" i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=2−</m:t>
                    </m:r>
                    <m:d>
                      <m:dPr>
                        <m:ctrlP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+2</m:t>
                        </m:r>
                      </m:e>
                    </m:d>
                  </m:oMath>
                </a14:m>
                <a:r>
                  <a:rPr lang="id-ID" sz="1800" b="0" i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=2−3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−2</m:t>
                    </m:r>
                  </m:oMath>
                </a14:m>
                <a:r>
                  <a:rPr lang="id-ID" sz="1800" b="0" i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=−3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id-ID" sz="1800" b="0" i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id-ID" sz="1800" b="0" i="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780928"/>
                <a:ext cx="8229600" cy="3096344"/>
              </a:xfrm>
              <a:blipFill rotWithShape="1">
                <a:blip r:embed="rId2"/>
                <a:stretch>
                  <a:fillRect l="-593" t="-157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044601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852936"/>
                <a:ext cx="8229600" cy="2985195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id-ID" sz="2400" i="0" dirty="0" smtClean="0">
                    <a:latin typeface="Times New Roman" pitchFamily="18" charset="0"/>
                    <a:cs typeface="Times New Roman" pitchFamily="18" charset="0"/>
                  </a:rPr>
                  <a:t>Latihan Soal</a:t>
                </a:r>
              </a:p>
              <a:p>
                <a:pPr marL="0" lvl="0" indent="0" algn="ctr">
                  <a:buNone/>
                </a:pPr>
                <a:endParaRPr lang="id-ID" b="0" i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228600" lvl="0" indent="-228600">
                  <a:buFont typeface="+mj-lt"/>
                  <a:buAutoNum type="arabicPeriod" startAt="2"/>
                </a:pPr>
                <a:r>
                  <a:rPr lang="id-ID" sz="1800" b="0" i="0" dirty="0" smtClean="0">
                    <a:latin typeface="Times New Roman" pitchFamily="18" charset="0"/>
                    <a:cs typeface="Times New Roman" pitchFamily="18" charset="0"/>
                  </a:rPr>
                  <a:t>Jika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sz="1800" b="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1800" b="0">
                            <a:latin typeface="Cambria Math"/>
                          </a:rPr>
                          <m:t>𝑔</m:t>
                        </m:r>
                        <m:r>
                          <a:rPr lang="id-ID" sz="1800" b="0">
                            <a:latin typeface="Cambria Math"/>
                          </a:rPr>
                          <m:t> </m:t>
                        </m:r>
                        <m:r>
                          <a:rPr lang="id-ID" sz="1800" b="0">
                            <a:latin typeface="Cambria Math"/>
                          </a:rPr>
                          <m:t>𝑜</m:t>
                        </m:r>
                        <m:r>
                          <a:rPr lang="id-ID" sz="1800" b="0">
                            <a:latin typeface="Cambria Math"/>
                          </a:rPr>
                          <m:t> </m:t>
                        </m:r>
                        <m:r>
                          <a:rPr lang="id-ID" sz="1800" b="0">
                            <a:latin typeface="Cambria Math"/>
                          </a:rPr>
                          <m:t>𝑓</m:t>
                        </m:r>
                      </m:e>
                    </m:d>
                    <m:d>
                      <m:dPr>
                        <m:ctrlPr>
                          <a:rPr lang="id-ID" sz="1800" b="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1800" b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id-ID" sz="1800" b="0">
                        <a:latin typeface="Cambria Math"/>
                      </a:rPr>
                      <m:t>=−2</m:t>
                    </m:r>
                    <m:r>
                      <a:rPr lang="id-ID" sz="1800" b="0">
                        <a:latin typeface="Cambria Math"/>
                      </a:rPr>
                      <m:t>𝑥</m:t>
                    </m:r>
                  </m:oMath>
                </a14:m>
                <a:r>
                  <a:rPr lang="id-ID" sz="1800" b="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id-ID" sz="1800" b="0" i="0" dirty="0">
                    <a:latin typeface="Times New Roman" pitchFamily="18" charset="0"/>
                    <a:cs typeface="Times New Roman" pitchFamily="18" charset="0"/>
                  </a:rPr>
                  <a:t>dan </a:t>
                </a:r>
                <a14:m>
                  <m:oMath xmlns:m="http://schemas.openxmlformats.org/officeDocument/2006/math">
                    <m:r>
                      <a:rPr lang="id-ID" sz="1800" b="0">
                        <a:latin typeface="Cambria Math"/>
                        <a:cs typeface="Times New Roman" pitchFamily="18" charset="0"/>
                      </a:rPr>
                      <m:t>𝑔</m:t>
                    </m:r>
                    <m:d>
                      <m:dPr>
                        <m:ctrlPr>
                          <a:rPr lang="id-ID" sz="1800" b="0" i="1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1800" b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id-ID" sz="1800" b="0">
                        <a:latin typeface="Cambria Math"/>
                        <a:cs typeface="Times New Roman" pitchFamily="18" charset="0"/>
                      </a:rPr>
                      <m:t>=2−</m:t>
                    </m:r>
                    <m:r>
                      <a:rPr lang="id-ID" sz="1800" b="0"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id-ID" sz="1800" b="0" i="0" dirty="0">
                    <a:latin typeface="Times New Roman" pitchFamily="18" charset="0"/>
                    <a:cs typeface="Times New Roman" pitchFamily="18" charset="0"/>
                  </a:rPr>
                  <a:t>, maka </a:t>
                </a:r>
                <a14:m>
                  <m:oMath xmlns:m="http://schemas.openxmlformats.org/officeDocument/2006/math">
                    <m:r>
                      <a:rPr lang="id-ID" sz="1800" b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id-ID" sz="1800" b="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1800" b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id-ID" sz="1800" b="0">
                        <a:latin typeface="Cambria Math"/>
                      </a:rPr>
                      <m:t>=…</m:t>
                    </m:r>
                  </m:oMath>
                </a14:m>
                <a:endParaRPr lang="id-ID" sz="1800" b="0" i="0" dirty="0">
                  <a:latin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id-ID" sz="1800" b="0" dirty="0" smtClean="0">
                    <a:latin typeface="Times New Roman" pitchFamily="18" charset="0"/>
                    <a:cs typeface="Times New Roman" pitchFamily="18" charset="0"/>
                  </a:rPr>
                  <a:t>Penyelesaian: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𝑔</m:t>
                        </m:r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𝑜</m:t>
                        </m:r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𝑓</m:t>
                        </m:r>
                      </m:e>
                    </m:d>
                    <m:d>
                      <m:dPr>
                        <m:ctrlP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𝑔</m:t>
                    </m:r>
                    <m:d>
                      <m:dPr>
                        <m:ctrlP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id-ID" sz="18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id-ID" sz="1800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id-ID" sz="1800" b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−2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=2−</m:t>
                    </m:r>
                    <m:d>
                      <m:dPr>
                        <m:ctrlP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id-ID" sz="18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id-ID" sz="1800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id-ID" sz="1800" b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−2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=2−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𝑓</m:t>
                    </m:r>
                    <m:d>
                      <m:dPr>
                        <m:ctrlP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id-ID" sz="1800" b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𝑓</m:t>
                    </m:r>
                    <m:d>
                      <m:dPr>
                        <m:ctrlP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=2+2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id-ID" sz="1800" b="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id-ID" sz="1800" dirty="0" smtClean="0">
                    <a:latin typeface="Times New Roman" pitchFamily="18" charset="0"/>
                    <a:cs typeface="Times New Roman" pitchFamily="18" charset="0"/>
                  </a:rPr>
                  <a:t>atau  </a:t>
                </a:r>
                <a14:m>
                  <m:oMath xmlns:m="http://schemas.openxmlformats.org/officeDocument/2006/math"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𝑓</m:t>
                    </m:r>
                    <m:d>
                      <m:dPr>
                        <m:ctrlP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1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=2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id-ID" sz="1800" b="0" i="1" smtClean="0">
                        <a:latin typeface="Cambria Math"/>
                        <a:cs typeface="Times New Roman" pitchFamily="18" charset="0"/>
                      </a:rPr>
                      <m:t>+2</m:t>
                    </m:r>
                  </m:oMath>
                </a14:m>
                <a:endParaRPr lang="id-ID" sz="1800" b="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852936"/>
                <a:ext cx="8229600" cy="2985195"/>
              </a:xfrm>
              <a:blipFill rotWithShape="1">
                <a:blip r:embed="rId2"/>
                <a:stretch>
                  <a:fillRect l="-593" t="-163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55280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1845</TotalTime>
  <Words>1544</Words>
  <Application>Microsoft Office PowerPoint</Application>
  <PresentationFormat>On-screen Show (4:3)</PresentationFormat>
  <Paragraphs>188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66</cp:revision>
  <dcterms:created xsi:type="dcterms:W3CDTF">2017-11-14T12:10:14Z</dcterms:created>
  <dcterms:modified xsi:type="dcterms:W3CDTF">2017-11-16T10:07:19Z</dcterms:modified>
</cp:coreProperties>
</file>