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055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754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523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001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321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91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8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435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68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450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325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5" Type="http://schemas.openxmlformats.org/officeDocument/2006/relationships/slide" Target="../slides/slide14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15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slide" Target="../slides/slide8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43BB-9A6C-4EF4-AB29-25F8E3D4B7B0}" type="datetimeFigureOut">
              <a:rPr lang="id-ID" smtClean="0"/>
              <a:t>15/11/2017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CA08-DAD6-4E24-B2FF-9E53349685AC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lowchart: Document 12"/>
          <p:cNvSpPr/>
          <p:nvPr userDrawn="1"/>
        </p:nvSpPr>
        <p:spPr>
          <a:xfrm>
            <a:off x="-27094" y="0"/>
            <a:ext cx="12220224" cy="130839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907"/>
              <a:gd name="connsiteX1" fmla="*/ 21600 w 21600"/>
              <a:gd name="connsiteY1" fmla="*/ 0 h 20907"/>
              <a:gd name="connsiteX2" fmla="*/ 21600 w 21600"/>
              <a:gd name="connsiteY2" fmla="*/ 12115 h 20907"/>
              <a:gd name="connsiteX3" fmla="*/ 0 w 21600"/>
              <a:gd name="connsiteY3" fmla="*/ 20172 h 20907"/>
              <a:gd name="connsiteX4" fmla="*/ 0 w 21600"/>
              <a:gd name="connsiteY4" fmla="*/ 0 h 20907"/>
              <a:gd name="connsiteX0" fmla="*/ 0 w 21600"/>
              <a:gd name="connsiteY0" fmla="*/ 0 h 21002"/>
              <a:gd name="connsiteX1" fmla="*/ 21600 w 21600"/>
              <a:gd name="connsiteY1" fmla="*/ 0 h 21002"/>
              <a:gd name="connsiteX2" fmla="*/ 21600 w 21600"/>
              <a:gd name="connsiteY2" fmla="*/ 13759 h 21002"/>
              <a:gd name="connsiteX3" fmla="*/ 0 w 21600"/>
              <a:gd name="connsiteY3" fmla="*/ 20172 h 21002"/>
              <a:gd name="connsiteX4" fmla="*/ 0 w 21600"/>
              <a:gd name="connsiteY4" fmla="*/ 0 h 21002"/>
              <a:gd name="connsiteX0" fmla="*/ 24 w 21624"/>
              <a:gd name="connsiteY0" fmla="*/ 0 h 23072"/>
              <a:gd name="connsiteX1" fmla="*/ 21624 w 21624"/>
              <a:gd name="connsiteY1" fmla="*/ 0 h 23072"/>
              <a:gd name="connsiteX2" fmla="*/ 21624 w 21624"/>
              <a:gd name="connsiteY2" fmla="*/ 13759 h 23072"/>
              <a:gd name="connsiteX3" fmla="*/ 0 w 21624"/>
              <a:gd name="connsiteY3" fmla="*/ 22364 h 23072"/>
              <a:gd name="connsiteX4" fmla="*/ 24 w 21624"/>
              <a:gd name="connsiteY4" fmla="*/ 0 h 23072"/>
              <a:gd name="connsiteX0" fmla="*/ 48 w 21648"/>
              <a:gd name="connsiteY0" fmla="*/ 0 h 26232"/>
              <a:gd name="connsiteX1" fmla="*/ 21648 w 21648"/>
              <a:gd name="connsiteY1" fmla="*/ 0 h 26232"/>
              <a:gd name="connsiteX2" fmla="*/ 21648 w 21648"/>
              <a:gd name="connsiteY2" fmla="*/ 13759 h 26232"/>
              <a:gd name="connsiteX3" fmla="*/ 0 w 21648"/>
              <a:gd name="connsiteY3" fmla="*/ 25652 h 26232"/>
              <a:gd name="connsiteX4" fmla="*/ 48 w 21648"/>
              <a:gd name="connsiteY4" fmla="*/ 0 h 26232"/>
              <a:gd name="connsiteX0" fmla="*/ 48 w 21648"/>
              <a:gd name="connsiteY0" fmla="*/ 0 h 26763"/>
              <a:gd name="connsiteX1" fmla="*/ 21648 w 21648"/>
              <a:gd name="connsiteY1" fmla="*/ 0 h 26763"/>
              <a:gd name="connsiteX2" fmla="*/ 21648 w 21648"/>
              <a:gd name="connsiteY2" fmla="*/ 13759 h 26763"/>
              <a:gd name="connsiteX3" fmla="*/ 0 w 21648"/>
              <a:gd name="connsiteY3" fmla="*/ 26200 h 26763"/>
              <a:gd name="connsiteX4" fmla="*/ 48 w 21648"/>
              <a:gd name="connsiteY4" fmla="*/ 0 h 26763"/>
              <a:gd name="connsiteX0" fmla="*/ 24 w 21624"/>
              <a:gd name="connsiteY0" fmla="*/ 0 h 26497"/>
              <a:gd name="connsiteX1" fmla="*/ 21624 w 21624"/>
              <a:gd name="connsiteY1" fmla="*/ 0 h 26497"/>
              <a:gd name="connsiteX2" fmla="*/ 21624 w 21624"/>
              <a:gd name="connsiteY2" fmla="*/ 13759 h 26497"/>
              <a:gd name="connsiteX3" fmla="*/ 0 w 21624"/>
              <a:gd name="connsiteY3" fmla="*/ 25926 h 26497"/>
              <a:gd name="connsiteX4" fmla="*/ 24 w 21624"/>
              <a:gd name="connsiteY4" fmla="*/ 0 h 26497"/>
              <a:gd name="connsiteX0" fmla="*/ 24 w 21624"/>
              <a:gd name="connsiteY0" fmla="*/ 0 h 28095"/>
              <a:gd name="connsiteX1" fmla="*/ 21624 w 21624"/>
              <a:gd name="connsiteY1" fmla="*/ 0 h 28095"/>
              <a:gd name="connsiteX2" fmla="*/ 21624 w 21624"/>
              <a:gd name="connsiteY2" fmla="*/ 13759 h 28095"/>
              <a:gd name="connsiteX3" fmla="*/ 0 w 21624"/>
              <a:gd name="connsiteY3" fmla="*/ 27570 h 28095"/>
              <a:gd name="connsiteX4" fmla="*/ 24 w 21624"/>
              <a:gd name="connsiteY4" fmla="*/ 0 h 28095"/>
              <a:gd name="connsiteX0" fmla="*/ 24 w 21624"/>
              <a:gd name="connsiteY0" fmla="*/ 0 h 28125"/>
              <a:gd name="connsiteX1" fmla="*/ 21624 w 21624"/>
              <a:gd name="connsiteY1" fmla="*/ 0 h 28125"/>
              <a:gd name="connsiteX2" fmla="*/ 21624 w 21624"/>
              <a:gd name="connsiteY2" fmla="*/ 14855 h 28125"/>
              <a:gd name="connsiteX3" fmla="*/ 0 w 21624"/>
              <a:gd name="connsiteY3" fmla="*/ 27570 h 28125"/>
              <a:gd name="connsiteX4" fmla="*/ 24 w 21624"/>
              <a:gd name="connsiteY4" fmla="*/ 0 h 28125"/>
              <a:gd name="connsiteX0" fmla="*/ 24 w 21648"/>
              <a:gd name="connsiteY0" fmla="*/ 0 h 28055"/>
              <a:gd name="connsiteX1" fmla="*/ 21624 w 21648"/>
              <a:gd name="connsiteY1" fmla="*/ 0 h 28055"/>
              <a:gd name="connsiteX2" fmla="*/ 21648 w 21648"/>
              <a:gd name="connsiteY2" fmla="*/ 12115 h 28055"/>
              <a:gd name="connsiteX3" fmla="*/ 0 w 21648"/>
              <a:gd name="connsiteY3" fmla="*/ 27570 h 28055"/>
              <a:gd name="connsiteX4" fmla="*/ 24 w 21648"/>
              <a:gd name="connsiteY4" fmla="*/ 0 h 28055"/>
              <a:gd name="connsiteX0" fmla="*/ 24 w 21648"/>
              <a:gd name="connsiteY0" fmla="*/ 0 h 28115"/>
              <a:gd name="connsiteX1" fmla="*/ 21624 w 21648"/>
              <a:gd name="connsiteY1" fmla="*/ 0 h 28115"/>
              <a:gd name="connsiteX2" fmla="*/ 21648 w 21648"/>
              <a:gd name="connsiteY2" fmla="*/ 12115 h 28115"/>
              <a:gd name="connsiteX3" fmla="*/ 0 w 21648"/>
              <a:gd name="connsiteY3" fmla="*/ 27570 h 28115"/>
              <a:gd name="connsiteX4" fmla="*/ 24 w 21648"/>
              <a:gd name="connsiteY4" fmla="*/ 0 h 28115"/>
              <a:gd name="connsiteX0" fmla="*/ 24 w 21648"/>
              <a:gd name="connsiteY0" fmla="*/ 0 h 28146"/>
              <a:gd name="connsiteX1" fmla="*/ 21624 w 21648"/>
              <a:gd name="connsiteY1" fmla="*/ 0 h 28146"/>
              <a:gd name="connsiteX2" fmla="*/ 21648 w 21648"/>
              <a:gd name="connsiteY2" fmla="*/ 12115 h 28146"/>
              <a:gd name="connsiteX3" fmla="*/ 0 w 21648"/>
              <a:gd name="connsiteY3" fmla="*/ 27570 h 28146"/>
              <a:gd name="connsiteX4" fmla="*/ 24 w 21648"/>
              <a:gd name="connsiteY4" fmla="*/ 0 h 28146"/>
              <a:gd name="connsiteX0" fmla="*/ 24 w 21648"/>
              <a:gd name="connsiteY0" fmla="*/ 0 h 27836"/>
              <a:gd name="connsiteX1" fmla="*/ 21624 w 21648"/>
              <a:gd name="connsiteY1" fmla="*/ 0 h 27836"/>
              <a:gd name="connsiteX2" fmla="*/ 21648 w 21648"/>
              <a:gd name="connsiteY2" fmla="*/ 12115 h 27836"/>
              <a:gd name="connsiteX3" fmla="*/ 0 w 21648"/>
              <a:gd name="connsiteY3" fmla="*/ 27570 h 27836"/>
              <a:gd name="connsiteX4" fmla="*/ 24 w 21648"/>
              <a:gd name="connsiteY4" fmla="*/ 0 h 27836"/>
              <a:gd name="connsiteX0" fmla="*/ 24 w 21648"/>
              <a:gd name="connsiteY0" fmla="*/ 0 h 27757"/>
              <a:gd name="connsiteX1" fmla="*/ 21624 w 21648"/>
              <a:gd name="connsiteY1" fmla="*/ 0 h 27757"/>
              <a:gd name="connsiteX2" fmla="*/ 21648 w 21648"/>
              <a:gd name="connsiteY2" fmla="*/ 12115 h 27757"/>
              <a:gd name="connsiteX3" fmla="*/ 0 w 21648"/>
              <a:gd name="connsiteY3" fmla="*/ 27570 h 27757"/>
              <a:gd name="connsiteX4" fmla="*/ 24 w 21648"/>
              <a:gd name="connsiteY4" fmla="*/ 0 h 27757"/>
              <a:gd name="connsiteX0" fmla="*/ 24 w 21626"/>
              <a:gd name="connsiteY0" fmla="*/ 0 h 27777"/>
              <a:gd name="connsiteX1" fmla="*/ 21624 w 21626"/>
              <a:gd name="connsiteY1" fmla="*/ 0 h 27777"/>
              <a:gd name="connsiteX2" fmla="*/ 21624 w 21626"/>
              <a:gd name="connsiteY2" fmla="*/ 14307 h 27777"/>
              <a:gd name="connsiteX3" fmla="*/ 0 w 21626"/>
              <a:gd name="connsiteY3" fmla="*/ 27570 h 27777"/>
              <a:gd name="connsiteX4" fmla="*/ 24 w 21626"/>
              <a:gd name="connsiteY4" fmla="*/ 0 h 27777"/>
              <a:gd name="connsiteX0" fmla="*/ 24 w 21626"/>
              <a:gd name="connsiteY0" fmla="*/ 0 h 27795"/>
              <a:gd name="connsiteX1" fmla="*/ 21624 w 21626"/>
              <a:gd name="connsiteY1" fmla="*/ 0 h 27795"/>
              <a:gd name="connsiteX2" fmla="*/ 21624 w 21626"/>
              <a:gd name="connsiteY2" fmla="*/ 15951 h 27795"/>
              <a:gd name="connsiteX3" fmla="*/ 0 w 21626"/>
              <a:gd name="connsiteY3" fmla="*/ 27570 h 27795"/>
              <a:gd name="connsiteX4" fmla="*/ 24 w 21626"/>
              <a:gd name="connsiteY4" fmla="*/ 0 h 27795"/>
              <a:gd name="connsiteX0" fmla="*/ 24 w 21626"/>
              <a:gd name="connsiteY0" fmla="*/ 0 h 27767"/>
              <a:gd name="connsiteX1" fmla="*/ 21624 w 21626"/>
              <a:gd name="connsiteY1" fmla="*/ 0 h 27767"/>
              <a:gd name="connsiteX2" fmla="*/ 21624 w 21626"/>
              <a:gd name="connsiteY2" fmla="*/ 15951 h 27767"/>
              <a:gd name="connsiteX3" fmla="*/ 0 w 21626"/>
              <a:gd name="connsiteY3" fmla="*/ 27570 h 27767"/>
              <a:gd name="connsiteX4" fmla="*/ 24 w 21626"/>
              <a:gd name="connsiteY4" fmla="*/ 0 h 27767"/>
              <a:gd name="connsiteX0" fmla="*/ 24 w 21626"/>
              <a:gd name="connsiteY0" fmla="*/ 0 h 28259"/>
              <a:gd name="connsiteX1" fmla="*/ 21624 w 21626"/>
              <a:gd name="connsiteY1" fmla="*/ 0 h 28259"/>
              <a:gd name="connsiteX2" fmla="*/ 21624 w 21626"/>
              <a:gd name="connsiteY2" fmla="*/ 15951 h 28259"/>
              <a:gd name="connsiteX3" fmla="*/ 0 w 21626"/>
              <a:gd name="connsiteY3" fmla="*/ 27570 h 28259"/>
              <a:gd name="connsiteX4" fmla="*/ 24 w 21626"/>
              <a:gd name="connsiteY4" fmla="*/ 0 h 28259"/>
              <a:gd name="connsiteX0" fmla="*/ 24 w 21626"/>
              <a:gd name="connsiteY0" fmla="*/ 0 h 28376"/>
              <a:gd name="connsiteX1" fmla="*/ 21624 w 21626"/>
              <a:gd name="connsiteY1" fmla="*/ 0 h 28376"/>
              <a:gd name="connsiteX2" fmla="*/ 21624 w 21626"/>
              <a:gd name="connsiteY2" fmla="*/ 15951 h 28376"/>
              <a:gd name="connsiteX3" fmla="*/ 0 w 21626"/>
              <a:gd name="connsiteY3" fmla="*/ 27570 h 28376"/>
              <a:gd name="connsiteX4" fmla="*/ 24 w 21626"/>
              <a:gd name="connsiteY4" fmla="*/ 0 h 28376"/>
              <a:gd name="connsiteX0" fmla="*/ 24 w 21626"/>
              <a:gd name="connsiteY0" fmla="*/ 0 h 28259"/>
              <a:gd name="connsiteX1" fmla="*/ 21624 w 21626"/>
              <a:gd name="connsiteY1" fmla="*/ 0 h 28259"/>
              <a:gd name="connsiteX2" fmla="*/ 21624 w 21626"/>
              <a:gd name="connsiteY2" fmla="*/ 15951 h 28259"/>
              <a:gd name="connsiteX3" fmla="*/ 0 w 21626"/>
              <a:gd name="connsiteY3" fmla="*/ 27570 h 28259"/>
              <a:gd name="connsiteX4" fmla="*/ 24 w 21626"/>
              <a:gd name="connsiteY4" fmla="*/ 0 h 28259"/>
              <a:gd name="connsiteX0" fmla="*/ 48 w 21650"/>
              <a:gd name="connsiteY0" fmla="*/ 0 h 26663"/>
              <a:gd name="connsiteX1" fmla="*/ 21648 w 21650"/>
              <a:gd name="connsiteY1" fmla="*/ 0 h 26663"/>
              <a:gd name="connsiteX2" fmla="*/ 21648 w 21650"/>
              <a:gd name="connsiteY2" fmla="*/ 15951 h 26663"/>
              <a:gd name="connsiteX3" fmla="*/ 0 w 21650"/>
              <a:gd name="connsiteY3" fmla="*/ 25926 h 26663"/>
              <a:gd name="connsiteX4" fmla="*/ 48 w 21650"/>
              <a:gd name="connsiteY4" fmla="*/ 0 h 26663"/>
              <a:gd name="connsiteX0" fmla="*/ 48 w 21650"/>
              <a:gd name="connsiteY0" fmla="*/ 0 h 26024"/>
              <a:gd name="connsiteX1" fmla="*/ 21648 w 21650"/>
              <a:gd name="connsiteY1" fmla="*/ 0 h 26024"/>
              <a:gd name="connsiteX2" fmla="*/ 21648 w 21650"/>
              <a:gd name="connsiteY2" fmla="*/ 15951 h 26024"/>
              <a:gd name="connsiteX3" fmla="*/ 0 w 21650"/>
              <a:gd name="connsiteY3" fmla="*/ 25926 h 26024"/>
              <a:gd name="connsiteX4" fmla="*/ 48 w 21650"/>
              <a:gd name="connsiteY4" fmla="*/ 0 h 26024"/>
              <a:gd name="connsiteX0" fmla="*/ 48 w 21650"/>
              <a:gd name="connsiteY0" fmla="*/ 0 h 26235"/>
              <a:gd name="connsiteX1" fmla="*/ 21648 w 21650"/>
              <a:gd name="connsiteY1" fmla="*/ 0 h 26235"/>
              <a:gd name="connsiteX2" fmla="*/ 21648 w 21650"/>
              <a:gd name="connsiteY2" fmla="*/ 15951 h 26235"/>
              <a:gd name="connsiteX3" fmla="*/ 0 w 21650"/>
              <a:gd name="connsiteY3" fmla="*/ 25926 h 26235"/>
              <a:gd name="connsiteX4" fmla="*/ 48 w 21650"/>
              <a:gd name="connsiteY4" fmla="*/ 0 h 26235"/>
              <a:gd name="connsiteX0" fmla="*/ 48 w 21650"/>
              <a:gd name="connsiteY0" fmla="*/ 0 h 26271"/>
              <a:gd name="connsiteX1" fmla="*/ 21648 w 21650"/>
              <a:gd name="connsiteY1" fmla="*/ 0 h 26271"/>
              <a:gd name="connsiteX2" fmla="*/ 21648 w 21650"/>
              <a:gd name="connsiteY2" fmla="*/ 15951 h 26271"/>
              <a:gd name="connsiteX3" fmla="*/ 0 w 21650"/>
              <a:gd name="connsiteY3" fmla="*/ 25926 h 26271"/>
              <a:gd name="connsiteX4" fmla="*/ 48 w 21650"/>
              <a:gd name="connsiteY4" fmla="*/ 0 h 2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0" h="26271">
                <a:moveTo>
                  <a:pt x="48" y="0"/>
                </a:moveTo>
                <a:lnTo>
                  <a:pt x="21648" y="0"/>
                </a:lnTo>
                <a:cubicBezTo>
                  <a:pt x="21656" y="4038"/>
                  <a:pt x="21640" y="11913"/>
                  <a:pt x="21648" y="15951"/>
                </a:cubicBezTo>
                <a:cubicBezTo>
                  <a:pt x="10848" y="12114"/>
                  <a:pt x="10655" y="28854"/>
                  <a:pt x="0" y="25926"/>
                </a:cubicBezTo>
                <a:cubicBezTo>
                  <a:pt x="8" y="18471"/>
                  <a:pt x="40" y="7455"/>
                  <a:pt x="48" y="0"/>
                </a:cubicBezTo>
                <a:close/>
              </a:path>
            </a:pathLst>
          </a:custGeom>
          <a:solidFill>
            <a:schemeClr val="bg1">
              <a:lumMod val="95000"/>
              <a:alpha val="81961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lowchart: Document 10"/>
          <p:cNvSpPr/>
          <p:nvPr userDrawn="1"/>
        </p:nvSpPr>
        <p:spPr>
          <a:xfrm rot="10800000">
            <a:off x="2928158" y="990539"/>
            <a:ext cx="9243371" cy="54912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500"/>
              <a:gd name="connsiteX1" fmla="*/ 21600 w 21600"/>
              <a:gd name="connsiteY1" fmla="*/ 0 h 21500"/>
              <a:gd name="connsiteX2" fmla="*/ 21600 w 21600"/>
              <a:gd name="connsiteY2" fmla="*/ 18539 h 21500"/>
              <a:gd name="connsiteX3" fmla="*/ 0 w 21600"/>
              <a:gd name="connsiteY3" fmla="*/ 20172 h 21500"/>
              <a:gd name="connsiteX4" fmla="*/ 0 w 21600"/>
              <a:gd name="connsiteY4" fmla="*/ 0 h 21500"/>
              <a:gd name="connsiteX0" fmla="*/ 0 w 21600"/>
              <a:gd name="connsiteY0" fmla="*/ 0 h 21656"/>
              <a:gd name="connsiteX1" fmla="*/ 21600 w 21600"/>
              <a:gd name="connsiteY1" fmla="*/ 0 h 21656"/>
              <a:gd name="connsiteX2" fmla="*/ 21600 w 21600"/>
              <a:gd name="connsiteY2" fmla="*/ 19386 h 21656"/>
              <a:gd name="connsiteX3" fmla="*/ 0 w 21600"/>
              <a:gd name="connsiteY3" fmla="*/ 20172 h 21656"/>
              <a:gd name="connsiteX4" fmla="*/ 0 w 21600"/>
              <a:gd name="connsiteY4" fmla="*/ 0 h 21656"/>
              <a:gd name="connsiteX0" fmla="*/ 0 w 21600"/>
              <a:gd name="connsiteY0" fmla="*/ 0 h 22040"/>
              <a:gd name="connsiteX1" fmla="*/ 21600 w 21600"/>
              <a:gd name="connsiteY1" fmla="*/ 0 h 22040"/>
              <a:gd name="connsiteX2" fmla="*/ 21600 w 21600"/>
              <a:gd name="connsiteY2" fmla="*/ 19386 h 22040"/>
              <a:gd name="connsiteX3" fmla="*/ 0 w 21600"/>
              <a:gd name="connsiteY3" fmla="*/ 20648 h 22040"/>
              <a:gd name="connsiteX4" fmla="*/ 0 w 21600"/>
              <a:gd name="connsiteY4" fmla="*/ 0 h 22040"/>
              <a:gd name="connsiteX0" fmla="*/ 0 w 21600"/>
              <a:gd name="connsiteY0" fmla="*/ 0 h 21880"/>
              <a:gd name="connsiteX1" fmla="*/ 21600 w 21600"/>
              <a:gd name="connsiteY1" fmla="*/ 0 h 21880"/>
              <a:gd name="connsiteX2" fmla="*/ 21600 w 21600"/>
              <a:gd name="connsiteY2" fmla="*/ 19386 h 21880"/>
              <a:gd name="connsiteX3" fmla="*/ 0 w 21600"/>
              <a:gd name="connsiteY3" fmla="*/ 20648 h 21880"/>
              <a:gd name="connsiteX4" fmla="*/ 0 w 21600"/>
              <a:gd name="connsiteY4" fmla="*/ 0 h 21880"/>
              <a:gd name="connsiteX0" fmla="*/ 0 w 21600"/>
              <a:gd name="connsiteY0" fmla="*/ 0 h 21364"/>
              <a:gd name="connsiteX1" fmla="*/ 21600 w 21600"/>
              <a:gd name="connsiteY1" fmla="*/ 0 h 21364"/>
              <a:gd name="connsiteX2" fmla="*/ 21600 w 21600"/>
              <a:gd name="connsiteY2" fmla="*/ 19386 h 21364"/>
              <a:gd name="connsiteX3" fmla="*/ 0 w 21600"/>
              <a:gd name="connsiteY3" fmla="*/ 20648 h 21364"/>
              <a:gd name="connsiteX4" fmla="*/ 0 w 21600"/>
              <a:gd name="connsiteY4" fmla="*/ 0 h 21364"/>
              <a:gd name="connsiteX0" fmla="*/ 0 w 21600"/>
              <a:gd name="connsiteY0" fmla="*/ 0 h 21294"/>
              <a:gd name="connsiteX1" fmla="*/ 21600 w 21600"/>
              <a:gd name="connsiteY1" fmla="*/ 0 h 21294"/>
              <a:gd name="connsiteX2" fmla="*/ 21600 w 21600"/>
              <a:gd name="connsiteY2" fmla="*/ 19386 h 21294"/>
              <a:gd name="connsiteX3" fmla="*/ 0 w 21600"/>
              <a:gd name="connsiteY3" fmla="*/ 20648 h 21294"/>
              <a:gd name="connsiteX4" fmla="*/ 0 w 21600"/>
              <a:gd name="connsiteY4" fmla="*/ 0 h 2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294">
                <a:moveTo>
                  <a:pt x="0" y="0"/>
                </a:moveTo>
                <a:lnTo>
                  <a:pt x="21600" y="0"/>
                </a:lnTo>
                <a:lnTo>
                  <a:pt x="21600" y="19386"/>
                </a:lnTo>
                <a:cubicBezTo>
                  <a:pt x="10864" y="18804"/>
                  <a:pt x="11023" y="22811"/>
                  <a:pt x="0" y="206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875" y="54571"/>
            <a:ext cx="674807" cy="59045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128584" y="6485250"/>
            <a:ext cx="487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Pendidikan Matematika 2014_Nafis Datul M</a:t>
            </a:r>
            <a:endParaRPr lang="id-ID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6" y="34348"/>
            <a:ext cx="1092224" cy="109222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419828" y="54571"/>
            <a:ext cx="543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KONVERSI TRIGONOMETRI </a:t>
            </a:r>
            <a:endParaRPr lang="id-ID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0471" y="1470009"/>
            <a:ext cx="2798714" cy="500787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441215" y="559650"/>
            <a:ext cx="7146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Konversi Perkalian ke Penjumlahan atau Pengurangan</a:t>
            </a:r>
            <a:endParaRPr lang="id-ID" sz="2000" b="1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324924" y="117887"/>
            <a:ext cx="211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b="1" dirty="0" smtClean="0"/>
              <a:t>Kelas XI Semester 1</a:t>
            </a:r>
            <a:endParaRPr lang="id-ID" sz="1800" b="1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6487" l="0" r="100000">
                        <a14:foregroundMark x1="5970" y1="6663" x2="5970" y2="6663"/>
                        <a14:foregroundMark x1="10821" y1="8601" x2="10821" y2="8601"/>
                        <a14:foregroundMark x1="9204" y1="37856" x2="9204" y2="37856"/>
                        <a14:foregroundMark x1="5970" y1="38219" x2="5970" y2="38219"/>
                        <a14:foregroundMark x1="48259" y1="90006" x2="48259" y2="90006"/>
                        <a14:foregroundMark x1="54353" y1="89400" x2="54353" y2="89400"/>
                        <a14:foregroundMark x1="41418" y1="87826" x2="41418" y2="87826"/>
                        <a14:foregroundMark x1="44652" y1="90006" x2="44652" y2="90006"/>
                        <a14:foregroundMark x1="40547" y1="90612" x2="40547" y2="90612"/>
                        <a14:foregroundMark x1="46269" y1="93156" x2="46269" y2="93156"/>
                        <a14:foregroundMark x1="50622" y1="91399" x2="50622" y2="91399"/>
                        <a14:foregroundMark x1="53483" y1="92550" x2="53483" y2="92550"/>
                        <a14:foregroundMark x1="55846" y1="91763" x2="55846" y2="91763"/>
                        <a14:foregroundMark x1="58333" y1="90369" x2="58333" y2="90369"/>
                        <a14:foregroundMark x1="34950" y1="91157" x2="34950" y2="91157"/>
                        <a14:foregroundMark x1="40547" y1="92732" x2="40547" y2="92732"/>
                        <a14:foregroundMark x1="49502" y1="92913" x2="49502" y2="92913"/>
                        <a14:foregroundMark x1="42164" y1="92187" x2="42164" y2="92187"/>
                        <a14:foregroundMark x1="38184" y1="92732" x2="38184" y2="92732"/>
                        <a14:foregroundMark x1="37438" y1="90369" x2="37438" y2="90369"/>
                        <a14:backgroundMark x1="52239" y1="87280" x2="52239" y2="87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395"/>
            <a:ext cx="2840000" cy="5872336"/>
          </a:xfrm>
          <a:prstGeom prst="rect">
            <a:avLst/>
          </a:prstGeom>
        </p:spPr>
      </p:pic>
      <p:pic>
        <p:nvPicPr>
          <p:cNvPr id="11" name="Picture 10">
            <a:hlinkClick r:id="rId18" action="ppaction://hlinksldjump"/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02" b="96697" l="525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9" y="6118412"/>
            <a:ext cx="1082226" cy="900953"/>
          </a:xfrm>
          <a:prstGeom prst="rect">
            <a:avLst/>
          </a:prstGeom>
        </p:spPr>
      </p:pic>
      <p:sp>
        <p:nvSpPr>
          <p:cNvPr id="14" name="TextBox 13">
            <a:hlinkClick r:id="rId21" action="ppaction://hlinksldjump"/>
          </p:cNvPr>
          <p:cNvSpPr txBox="1"/>
          <p:nvPr userDrawn="1"/>
        </p:nvSpPr>
        <p:spPr>
          <a:xfrm>
            <a:off x="410205" y="1420270"/>
            <a:ext cx="273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KD dan Indikator</a:t>
            </a:r>
            <a:endParaRPr lang="id-ID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hlinkClick r:id="rId22" action="ppaction://hlinksldjump"/>
          </p:cNvPr>
          <p:cNvSpPr txBox="1"/>
          <p:nvPr userDrawn="1"/>
        </p:nvSpPr>
        <p:spPr>
          <a:xfrm>
            <a:off x="998500" y="2375839"/>
            <a:ext cx="135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Materi</a:t>
            </a:r>
            <a:endParaRPr lang="id-ID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>
            <a:hlinkClick r:id="rId23" action="ppaction://hlinksldjump"/>
          </p:cNvPr>
          <p:cNvSpPr txBox="1"/>
          <p:nvPr userDrawn="1"/>
        </p:nvSpPr>
        <p:spPr>
          <a:xfrm>
            <a:off x="574217" y="3292247"/>
            <a:ext cx="224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Latihan Soal</a:t>
            </a:r>
            <a:endParaRPr lang="id-ID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hlinkClick r:id="rId24" action="ppaction://hlinksldjump"/>
          </p:cNvPr>
          <p:cNvSpPr txBox="1"/>
          <p:nvPr userDrawn="1"/>
        </p:nvSpPr>
        <p:spPr>
          <a:xfrm>
            <a:off x="779924" y="5121426"/>
            <a:ext cx="173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Referensi</a:t>
            </a:r>
            <a:endParaRPr lang="id-ID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xtBox 21">
            <a:hlinkClick r:id="rId25" action="ppaction://hlinksldjump"/>
          </p:cNvPr>
          <p:cNvSpPr txBox="1"/>
          <p:nvPr userDrawn="1"/>
        </p:nvSpPr>
        <p:spPr>
          <a:xfrm>
            <a:off x="1370476" y="4161268"/>
            <a:ext cx="1009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Kuis</a:t>
            </a:r>
            <a:endParaRPr lang="id-ID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258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3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62173" y="1884828"/>
                <a:ext cx="8446169" cy="4191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id-ID" sz="2000" b="1" dirty="0" smtClean="0">
                    <a:solidFill>
                      <a:srgbClr val="002060"/>
                    </a:solidFill>
                  </a:rPr>
                  <a:t>2. Hitunglah nilai dari:</a:t>
                </a:r>
                <a:endParaRPr lang="id-ID" sz="2000" b="1" dirty="0">
                  <a:solidFill>
                    <a:srgbClr val="002060"/>
                  </a:solidFill>
                </a:endParaRPr>
              </a:p>
              <a:p>
                <a:pPr lvl="0"/>
                <a:r>
                  <a:rPr lang="id-ID" sz="2000" b="1" dirty="0"/>
                  <a:t/>
                </a:r>
                <a:br>
                  <a:rPr lang="id-ID" sz="2000" b="1" dirty="0"/>
                </a:br>
                <a:r>
                  <a:rPr lang="id-ID" sz="2000" b="1" dirty="0" smtClean="0">
                    <a:solidFill>
                      <a:srgbClr val="002060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id-ID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𝟏𝟎𝟓</m:t>
                        </m:r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𝟒𝟓</m:t>
                            </m:r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 smtClean="0">
                    <a:solidFill>
                      <a:srgbClr val="002060"/>
                    </a:solidFill>
                  </a:rPr>
                  <a:t> </a:t>
                </a:r>
                <a:endParaRPr lang="id-ID" sz="2000" b="1" dirty="0">
                  <a:solidFill>
                    <a:srgbClr val="002060"/>
                  </a:solidFill>
                </a:endParaRPr>
              </a:p>
              <a:p>
                <a:pPr marL="268288"/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𝟏𝟎𝟓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𝟒𝟓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°=</m:t>
                            </m:r>
                            <m:func>
                              <m:funcPr>
                                <m:ctrlP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  <m:t>𝟏𝟎𝟓</m:t>
                                </m:r>
                                <m: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id-ID" sz="2000" b="1" i="1">
                        <a:latin typeface="Cambria Math" panose="02040503050406030204" pitchFamily="18" charset="0"/>
                      </a:rPr>
                      <m:t>)°+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𝟏𝟎𝟓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)°</m:t>
                        </m:r>
                      </m:e>
                    </m:func>
                  </m:oMath>
                </a14:m>
                <a:r>
                  <a:rPr lang="id-ID" sz="2000" b="1" dirty="0"/>
                  <a:t> </a:t>
                </a:r>
              </a:p>
              <a:p>
                <a:pPr marL="2151063"/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𝟏𝟓𝟎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/>
                  <a:t> </a:t>
                </a:r>
              </a:p>
              <a:p>
                <a:pPr marL="2151063"/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id-ID" sz="2000" b="1" dirty="0"/>
                  <a:t> </a:t>
                </a:r>
                <a:endParaRPr lang="id-ID" sz="2000" b="1" dirty="0" smtClean="0"/>
              </a:p>
              <a:p>
                <a:endParaRPr lang="id-ID" sz="2000" b="1" dirty="0"/>
              </a:p>
              <a:p>
                <a:pPr lvl="0"/>
                <a:r>
                  <a:rPr lang="id-ID" sz="2000" b="1" dirty="0" smtClean="0">
                    <a:solidFill>
                      <a:srgbClr val="002060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id-ID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 smtClean="0">
                    <a:solidFill>
                      <a:srgbClr val="002060"/>
                    </a:solidFill>
                  </a:rPr>
                  <a:t> </a:t>
                </a:r>
                <a:endParaRPr lang="id-ID" sz="2000" b="1" dirty="0">
                  <a:solidFill>
                    <a:srgbClr val="002060"/>
                  </a:solidFill>
                </a:endParaRPr>
              </a:p>
              <a:p>
                <a:pPr marL="268288"/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°=</m:t>
                            </m:r>
                            <m:func>
                              <m:funcPr>
                                <m:ctrlP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𝟑𝟕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d>
                                <m: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  <m:t>°+</m:t>
                                </m:r>
                                <m:func>
                                  <m:funcPr>
                                    <m:ctrlP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d-ID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d-ID" sz="2000" b="1" i="1">
                                            <a:latin typeface="Cambria Math" panose="02040503050406030204" pitchFamily="18" charset="0"/>
                                          </a:rPr>
                                          <m:t>𝟑𝟕</m:t>
                                        </m:r>
                                        <m:r>
                                          <a:rPr lang="id-ID" sz="2000" b="1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id-ID" sz="2000" b="1" i="1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  <m:r>
                                          <a:rPr lang="id-ID" sz="20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d-ID" sz="2000" b="1" i="1">
                                            <a:latin typeface="Cambria Math" panose="02040503050406030204" pitchFamily="18" charset="0"/>
                                          </a:rPr>
                                          <m:t>𝟕</m:t>
                                        </m:r>
                                        <m:r>
                                          <a:rPr lang="id-ID" sz="2000" b="1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id-ID" sz="2000" b="1" i="1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e>
                                    </m:d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°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id-ID" sz="2000" b="1" dirty="0"/>
                  <a:t> </a:t>
                </a:r>
              </a:p>
              <a:p>
                <a:pPr marL="2325688"/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id-ID" sz="2000" b="1" dirty="0"/>
                  <a:t> </a:t>
                </a:r>
              </a:p>
              <a:p>
                <a:pPr marL="2325688"/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id-ID" sz="2000" b="1" dirty="0"/>
                  <a:t> </a:t>
                </a:r>
              </a:p>
              <a:p>
                <a:pPr marL="2325688"/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id-ID" sz="2000" b="1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173" y="1884828"/>
                <a:ext cx="8446169" cy="4191725"/>
              </a:xfrm>
              <a:prstGeom prst="rect">
                <a:avLst/>
              </a:prstGeom>
              <a:blipFill rotWithShape="0">
                <a:blip r:embed="rId2"/>
                <a:stretch>
                  <a:fillRect l="-722" t="-72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1441959" y="5964072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flipH="1" flipV="1">
            <a:off x="10712389" y="5965973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94529" y="1761565"/>
                <a:ext cx="8579224" cy="4437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id-ID" b="1" dirty="0" smtClean="0">
                    <a:solidFill>
                      <a:srgbClr val="002060"/>
                    </a:solidFill>
                  </a:rPr>
                  <a:t>C.  </a:t>
                </a:r>
                <a14:m>
                  <m:oMath xmlns:m="http://schemas.openxmlformats.org/officeDocument/2006/math">
                    <m:r>
                      <a:rPr lang="id-ID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id-ID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id-ID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id-ID" b="1" dirty="0"/>
              </a:p>
              <a:p>
                <a:pPr marL="268288"/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d>
                        <m:func>
                          <m:func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id-ID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d>
                          </m:e>
                        </m:func>
                        <m:r>
                          <a:rPr lang="id-ID" b="1" i="1"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id-ID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  <m: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den>
                                    </m:f>
                                    <m: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</m:d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id-ID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d-ID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id-ID" b="1" i="1"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den>
                                        </m:f>
                                        <m: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id-ID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d-ID" b="1" i="1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id-ID" b="1" i="1">
                                                <a:latin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</m:den>
                                        </m:f>
                                        <m: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id-ID" b="1" dirty="0"/>
                  <a:t> </a:t>
                </a:r>
              </a:p>
              <a:p>
                <a:pPr marL="2325688"/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⟺−</m:t>
                    </m:r>
                    <m:d>
                      <m:dPr>
                        <m:begChr m:val="{"/>
                        <m:endChr m:val="}"/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id-ID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d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id-ID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id-ID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id-ID" b="1" i="1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id-ID" b="1" dirty="0"/>
                  <a:t> </a:t>
                </a:r>
              </a:p>
              <a:p>
                <a:pPr marL="2325688"/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⟺−</m:t>
                    </m:r>
                    <m:func>
                      <m:func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𝟗𝟎</m:t>
                        </m:r>
                        <m:r>
                          <a:rPr lang="id-ID" b="1" i="1">
                            <a:latin typeface="Cambria Math" panose="02040503050406030204" pitchFamily="18" charset="0"/>
                          </a:rPr>
                          <m:t>°−</m:t>
                        </m:r>
                        <m:func>
                          <m:func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  <m:r>
                      <a:rPr lang="id-ID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d-ID" b="1" dirty="0"/>
                  <a:t> </a:t>
                </a:r>
              </a:p>
              <a:p>
                <a:pPr marL="2325688"/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⟺−</m:t>
                    </m:r>
                    <m:d>
                      <m:d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d-ID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id-ID" b="1" dirty="0"/>
                  <a:t> </a:t>
                </a:r>
              </a:p>
              <a:p>
                <a:pPr marL="2325688"/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id-ID" b="1" dirty="0"/>
                  <a:t> </a:t>
                </a:r>
                <a:endParaRPr lang="id-ID" b="1" dirty="0" smtClean="0"/>
              </a:p>
              <a:p>
                <a:pPr marL="2325688"/>
                <a:endParaRPr lang="id-ID" b="1" dirty="0"/>
              </a:p>
              <a:p>
                <a:pPr lvl="0"/>
                <a:r>
                  <a:rPr lang="id-ID" b="1" dirty="0" smtClean="0">
                    <a:solidFill>
                      <a:srgbClr val="002060"/>
                    </a:solidFill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endParaRPr lang="id-ID" b="1" dirty="0"/>
              </a:p>
              <a:p>
                <a:pPr marL="268288"/>
                <a14:m>
                  <m:oMath xmlns:m="http://schemas.openxmlformats.org/officeDocument/2006/math">
                    <m:func>
                      <m:func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id-ID" b="1" i="1"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  <m:r>
                      <a:rPr lang="id-ID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𝟕𝟓</m:t>
                            </m:r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</m:d>
                        <m:r>
                          <a:rPr lang="id-ID" b="1" i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𝟕𝟓</m:t>
                            </m:r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)°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b="1" dirty="0"/>
                  <a:t> </a:t>
                </a:r>
              </a:p>
              <a:p>
                <a:pPr marL="1789113"/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𝟗𝟎</m:t>
                        </m:r>
                        <m:r>
                          <a:rPr lang="id-ID" b="1" i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b="1" dirty="0"/>
                  <a:t> </a:t>
                </a:r>
              </a:p>
              <a:p>
                <a:pPr marL="1789113"/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d-ID" b="1" dirty="0"/>
                  <a:t> </a:t>
                </a:r>
                <a:endParaRPr lang="id-ID" b="1" dirty="0" smtClean="0"/>
              </a:p>
              <a:p>
                <a:pPr marL="1789113"/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d-ID" b="1" dirty="0" smtClean="0"/>
                  <a:t> </a:t>
                </a:r>
                <a:endParaRPr lang="id-ID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29" y="1761565"/>
                <a:ext cx="8579224" cy="4437177"/>
              </a:xfrm>
              <a:prstGeom prst="rect">
                <a:avLst/>
              </a:prstGeom>
              <a:blipFill rotWithShape="0">
                <a:blip r:embed="rId2"/>
                <a:stretch>
                  <a:fillRect l="-56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1441959" y="5964072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flipH="1" flipV="1">
            <a:off x="10712389" y="5965973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8317" y="1748117"/>
                <a:ext cx="8148918" cy="2791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b="1" dirty="0" smtClean="0">
                    <a:solidFill>
                      <a:srgbClr val="002060"/>
                    </a:solidFill>
                  </a:rPr>
                  <a:t>E. </a:t>
                </a:r>
                <a14:m>
                  <m:oMath xmlns:m="http://schemas.openxmlformats.org/officeDocument/2006/math">
                    <m:r>
                      <a:rPr lang="id-ID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𝟏𝟎𝟓</m:t>
                        </m:r>
                        <m: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𝟕𝟓</m:t>
                            </m:r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  <m:r>
                      <a:rPr lang="id-ID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𝟏𝟎𝟓</m:t>
                            </m:r>
                            <m:r>
                              <a:rPr lang="id-ID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  <m:func>
                              <m:funcPr>
                                <m:ctrlPr>
                                  <a:rPr lang="id-ID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id-ID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𝟕𝟓</m:t>
                                </m:r>
                                <m:r>
                                  <a:rPr lang="id-ID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id-ID" b="1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20574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id-ID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𝟏𝟎𝟓</m:t>
                                </m:r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𝟕𝟓</m:t>
                                </m:r>
                              </m:e>
                            </m:d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°−</m:t>
                            </m:r>
                            <m:func>
                              <m:funcPr>
                                <m:ctrlPr>
                                  <a:rPr lang="id-ID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𝟏𝟎𝟓</m:t>
                                </m:r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𝟕𝟓</m:t>
                                </m:r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)°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id-ID" b="1" dirty="0"/>
                  <a:t> </a:t>
                </a:r>
              </a:p>
              <a:p>
                <a:pPr marL="20574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°−</m:t>
                            </m:r>
                            <m:func>
                              <m:funcPr>
                                <m:ctrlPr>
                                  <a:rPr lang="id-ID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id-ID" b="1" i="1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id-ID" b="1" dirty="0"/>
                  <a:t> </a:t>
                </a:r>
              </a:p>
              <a:p>
                <a:pPr marL="20574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id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d-ID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d-ID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id-ID" b="1" dirty="0"/>
                  <a:t> </a:t>
                </a:r>
              </a:p>
              <a:p>
                <a:pPr marL="20574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b="1" i="1">
                        <a:latin typeface="Cambria Math" panose="02040503050406030204" pitchFamily="18" charset="0"/>
                      </a:rPr>
                      <m:t>⟺−</m:t>
                    </m:r>
                    <m:r>
                      <a:rPr lang="id-ID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d-ID" b="1" dirty="0"/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id-ID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317" y="1748117"/>
                <a:ext cx="8148918" cy="2791662"/>
              </a:xfrm>
              <a:prstGeom prst="rect">
                <a:avLst/>
              </a:prstGeom>
              <a:blipFill rotWithShape="0">
                <a:blip r:embed="rId2"/>
                <a:stretch>
                  <a:fillRect l="-59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1441959" y="5964072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flipH="1" flipV="1">
            <a:off x="10712389" y="5965973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6113" y="1684421"/>
                <a:ext cx="9145888" cy="451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id-ID" sz="1600" b="1" dirty="0" smtClean="0">
                    <a:solidFill>
                      <a:srgbClr val="002060"/>
                    </a:solidFill>
                  </a:rPr>
                  <a:t>3. Buktikan </a:t>
                </a:r>
                <a:r>
                  <a:rPr lang="id-ID" sz="1600" b="1" dirty="0">
                    <a:solidFill>
                      <a:srgbClr val="002060"/>
                    </a:solidFill>
                  </a:rPr>
                  <a:t>bahwa </a:t>
                </a:r>
                <a14:m>
                  <m:oMath xmlns:m="http://schemas.openxmlformats.org/officeDocument/2006/math">
                    <m:r>
                      <a:rPr lang="id-ID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id-ID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id-ID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id-ID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id-ID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d-ID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  <m:func>
                          <m:funcPr>
                            <m:ctrlPr>
                              <a:rPr lang="id-ID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id-ID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id-ID" sz="16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id-ID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id-ID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d-ID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id-ID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d-ID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id-ID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id-ID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id-ID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d-ID" sz="1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id-ID" sz="1600" b="1" dirty="0"/>
              </a:p>
              <a:p>
                <a:pPr marL="268288">
                  <a:lnSpc>
                    <a:spcPct val="150000"/>
                  </a:lnSpc>
                </a:pPr>
                <a:endParaRPr lang="id-ID" sz="1600" b="1" dirty="0" smtClean="0"/>
              </a:p>
              <a:p>
                <a:pPr marL="268288">
                  <a:lnSpc>
                    <a:spcPct val="150000"/>
                  </a:lnSpc>
                </a:pPr>
                <a:r>
                  <a:rPr lang="id-ID" sz="1600" b="1" dirty="0" smtClean="0"/>
                  <a:t>Akan </a:t>
                </a:r>
                <a:r>
                  <a:rPr lang="id-ID" sz="1600" b="1" dirty="0"/>
                  <a:t>dibuktikan bahwa: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sz="16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1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16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id-ID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  <m:func>
                          <m:funcPr>
                            <m:ctrlPr>
                              <a:rPr lang="id-ID" sz="1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d-ID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  <m:t>𝟒</m:t>
                                                </m:r>
                                              </m:den>
                                            </m:f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𝝅</m:t>
                                            </m:r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e>
                                        </m:d>
                                        <m:r>
                                          <a:rPr lang="id-ID" sz="1600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  <m:t>𝟏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  <m:t>𝟒</m:t>
                                                </m:r>
                                              </m:den>
                                            </m:f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𝝅</m:t>
                                            </m:r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id-ID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id-ID" sz="1600" b="1" i="1">
                                            <a:latin typeface="Cambria Math" panose="02040503050406030204" pitchFamily="18" charset="0"/>
                                          </a:rPr>
                                          <m:t>𝒄𝒐𝒔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id-ID" sz="16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id-ID" sz="16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id-ID" sz="16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𝟒</m:t>
                                                    </m:r>
                                                  </m:den>
                                                </m:f>
                                                <m: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  <m:t>𝝅</m:t>
                                                </m:r>
                                                <m: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𝒂</m:t>
                                                </m:r>
                                              </m:e>
                                            </m:d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id-ID" sz="16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id-ID" sz="16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id-ID" sz="16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𝟒</m:t>
                                                    </m:r>
                                                  </m:den>
                                                </m:f>
                                                <m: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  <m:t>𝝅</m:t>
                                                </m:r>
                                                <m: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d-ID" sz="16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𝒂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id-ID" sz="1600" b="1" dirty="0"/>
                  <a:t> </a:t>
                </a:r>
              </a:p>
              <a:p>
                <a:pPr marL="25146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sz="1600" b="1" i="1">
                        <a:latin typeface="Cambria Math" panose="02040503050406030204" pitchFamily="18" charset="0"/>
                      </a:rPr>
                      <m:t>⟺−</m:t>
                    </m:r>
                    <m:d>
                      <m:dPr>
                        <m:begChr m:val="{"/>
                        <m:endChr m:val="}"/>
                        <m:ctrlPr>
                          <a:rPr lang="id-ID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d-ID" sz="1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id-ID" sz="1600" b="1" dirty="0"/>
                  <a:t> </a:t>
                </a:r>
              </a:p>
              <a:p>
                <a:pPr marL="25146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sz="1600" b="1" i="1">
                        <a:latin typeface="Cambria Math" panose="02040503050406030204" pitchFamily="18" charset="0"/>
                      </a:rPr>
                      <m:t>⟺−</m:t>
                    </m:r>
                    <m:d>
                      <m:dPr>
                        <m:begChr m:val="{"/>
                        <m:endChr m:val="}"/>
                        <m:ctrlPr>
                          <a:rPr lang="id-ID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d-ID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id-ID" sz="16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id-ID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id-ID" sz="1600" b="1" i="1">
                                            <a:latin typeface="Cambria Math" panose="02040503050406030204" pitchFamily="18" charset="0"/>
                                          </a:rPr>
                                          <m:t>𝒔𝒊𝒏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𝝅</m:t>
                                            </m:r>
                                          </m:num>
                                          <m:den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𝒔𝒊𝒏</m:t>
                                            </m:r>
                                          </m:fName>
                                          <m:e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  <m:r>
                                              <a:rPr lang="id-ID" sz="1600" b="1" i="1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d>
                        <m:r>
                          <a:rPr lang="id-ID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d-ID" sz="1600" b="1" dirty="0"/>
                  <a:t> </a:t>
                </a:r>
              </a:p>
              <a:p>
                <a:pPr marL="25146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sz="1600" b="1" i="1">
                        <a:latin typeface="Cambria Math" panose="02040503050406030204" pitchFamily="18" charset="0"/>
                      </a:rPr>
                      <m:t>⟺−</m:t>
                    </m:r>
                    <m:d>
                      <m:dPr>
                        <m:begChr m:val="{"/>
                        <m:endChr m:val="}"/>
                        <m:ctrlPr>
                          <a:rPr lang="id-ID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1600" b="1" i="1">
                            <a:latin typeface="Cambria Math" panose="020405030504060302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id-ID" sz="1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func>
                              <m:funcPr>
                                <m:ctrlP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id-ID" sz="1600" b="1" dirty="0"/>
                  <a:t> </a:t>
                </a:r>
              </a:p>
              <a:p>
                <a:pPr marL="25146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sz="1600" b="1" i="1">
                        <a:latin typeface="Cambria Math" panose="02040503050406030204" pitchFamily="18" charset="0"/>
                      </a:rPr>
                      <m:t>⟺−</m:t>
                    </m:r>
                    <m:d>
                      <m:dPr>
                        <m:begChr m:val="{"/>
                        <m:endChr m:val="}"/>
                        <m:ctrlPr>
                          <a:rPr lang="id-ID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d-ID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d-ID" sz="1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func>
                          </m:e>
                        </m:d>
                        <m:r>
                          <a:rPr lang="id-ID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d-ID" sz="1600" b="1" dirty="0"/>
                  <a:t> </a:t>
                </a:r>
              </a:p>
              <a:p>
                <a:pPr marL="25146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sz="1600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id-ID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id-ID" sz="16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id-ID" sz="1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16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id-ID" sz="1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d-ID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id-ID" sz="1600" b="1" dirty="0"/>
                  <a:t> (Terbukti)</a:t>
                </a:r>
              </a:p>
              <a:p>
                <a:pPr>
                  <a:lnSpc>
                    <a:spcPct val="150000"/>
                  </a:lnSpc>
                </a:pPr>
                <a:endParaRPr lang="id-ID" sz="1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113" y="1684421"/>
                <a:ext cx="9145888" cy="4519442"/>
              </a:xfrm>
              <a:prstGeom prst="rect">
                <a:avLst/>
              </a:prstGeom>
              <a:blipFill rotWithShape="0">
                <a:blip r:embed="rId2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flipH="1" flipV="1">
            <a:off x="10712389" y="5965973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03008" y="2074460"/>
                <a:ext cx="8215953" cy="354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800" b="1" dirty="0" smtClean="0"/>
                  <a:t>Tentukan nilai dari:</a:t>
                </a:r>
              </a:p>
              <a:p>
                <a:pPr>
                  <a:lnSpc>
                    <a:spcPct val="150000"/>
                  </a:lnSpc>
                </a:pPr>
                <a:endParaRPr lang="id-ID" sz="2800" b="1" dirty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d-ID" sz="2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8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id-ID" sz="28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id-ID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d-ID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d-ID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id-ID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id-ID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d-ID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id-ID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endParaRPr lang="id-ID" sz="2800" b="1" dirty="0" smtClean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14:m>
                  <m:oMath xmlns:m="http://schemas.openxmlformats.org/officeDocument/2006/math">
                    <m:r>
                      <a:rPr lang="id-ID" sz="2800" b="1" i="1" smtClean="0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8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id-ID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id-ID" sz="2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id-ID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func>
                          <m:funcPr>
                            <m:ctrlPr>
                              <a:rPr lang="id-ID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f>
                              <m:fPr>
                                <m:ctrlPr>
                                  <a:rPr lang="id-ID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id-ID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id-ID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func>
                      </m:e>
                    </m:func>
                  </m:oMath>
                </a14:m>
                <a:endParaRPr lang="id-ID" sz="2800" b="1" dirty="0" smtClean="0"/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endParaRPr lang="id-ID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008" y="2074460"/>
                <a:ext cx="8215953" cy="3541290"/>
              </a:xfrm>
              <a:prstGeom prst="rect">
                <a:avLst/>
              </a:prstGeom>
              <a:blipFill rotWithShape="0">
                <a:blip r:embed="rId2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6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5908" y="2293034"/>
            <a:ext cx="8440615" cy="36248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lvl="0" indent="-450850" algn="just">
              <a:lnSpc>
                <a:spcPct val="150000"/>
              </a:lnSpc>
            </a:pPr>
            <a:r>
              <a:rPr lang="en-US" sz="2000" b="1" dirty="0" err="1"/>
              <a:t>Kanginan</a:t>
            </a:r>
            <a:r>
              <a:rPr lang="en-US" sz="2000" b="1" dirty="0"/>
              <a:t>, </a:t>
            </a:r>
            <a:r>
              <a:rPr lang="en-US" sz="2000" b="1" dirty="0" err="1"/>
              <a:t>Marthen</a:t>
            </a:r>
            <a:r>
              <a:rPr lang="en-US" sz="2000" b="1" dirty="0"/>
              <a:t>. 2016. </a:t>
            </a:r>
            <a:r>
              <a:rPr lang="en-US" sz="2000" b="1" i="1" dirty="0" err="1"/>
              <a:t>Matematika</a:t>
            </a:r>
            <a:r>
              <a:rPr lang="en-US" sz="2000" b="1" i="1" dirty="0"/>
              <a:t>: </a:t>
            </a:r>
            <a:r>
              <a:rPr lang="en-US" sz="2000" b="1" i="1" dirty="0" err="1"/>
              <a:t>Untuk</a:t>
            </a:r>
            <a:r>
              <a:rPr lang="en-US" sz="2000" b="1" i="1" dirty="0"/>
              <a:t> </a:t>
            </a:r>
            <a:r>
              <a:rPr lang="en-US" sz="2000" b="1" i="1" dirty="0" err="1"/>
              <a:t>Siswa</a:t>
            </a:r>
            <a:r>
              <a:rPr lang="en-US" sz="2000" b="1" i="1" dirty="0"/>
              <a:t> SMA/MA </a:t>
            </a:r>
            <a:r>
              <a:rPr lang="en-US" sz="2000" b="1" i="1" dirty="0" err="1"/>
              <a:t>kelas</a:t>
            </a:r>
            <a:r>
              <a:rPr lang="en-US" sz="2000" b="1" i="1" dirty="0"/>
              <a:t> XI </a:t>
            </a:r>
            <a:r>
              <a:rPr lang="en-US" sz="2000" b="1" i="1" dirty="0" err="1"/>
              <a:t>KelompokPeminatan</a:t>
            </a:r>
            <a:r>
              <a:rPr lang="en-US" sz="2000" b="1" i="1" dirty="0"/>
              <a:t> </a:t>
            </a:r>
            <a:r>
              <a:rPr lang="en-US" sz="2000" b="1" i="1" dirty="0" err="1"/>
              <a:t>Matematika</a:t>
            </a:r>
            <a:r>
              <a:rPr lang="en-US" sz="2000" b="1" i="1" dirty="0"/>
              <a:t> </a:t>
            </a:r>
            <a:r>
              <a:rPr lang="en-US" sz="2000" b="1" i="1" dirty="0" err="1"/>
              <a:t>dan</a:t>
            </a:r>
            <a:r>
              <a:rPr lang="en-US" sz="2000" b="1" i="1" dirty="0"/>
              <a:t> </a:t>
            </a:r>
            <a:r>
              <a:rPr lang="en-US" sz="2000" b="1" i="1" dirty="0" err="1"/>
              <a:t>Ilmu-ilmu</a:t>
            </a:r>
            <a:r>
              <a:rPr lang="en-US" sz="2000" b="1" i="1" dirty="0"/>
              <a:t> </a:t>
            </a:r>
            <a:r>
              <a:rPr lang="en-US" sz="2000" b="1" i="1" dirty="0" err="1"/>
              <a:t>Alam</a:t>
            </a:r>
            <a:r>
              <a:rPr lang="en-US" sz="2000" b="1" i="1" dirty="0"/>
              <a:t>, </a:t>
            </a:r>
            <a:r>
              <a:rPr lang="en-US" sz="2000" b="1" i="1" dirty="0" err="1"/>
              <a:t>kurikulum</a:t>
            </a:r>
            <a:r>
              <a:rPr lang="en-US" sz="2000" b="1" i="1" dirty="0"/>
              <a:t> 2013 </a:t>
            </a:r>
            <a:r>
              <a:rPr lang="en-US" sz="2000" b="1" i="1" dirty="0" err="1"/>
              <a:t>edisi</a:t>
            </a:r>
            <a:r>
              <a:rPr lang="en-US" sz="2000" b="1" i="1" dirty="0"/>
              <a:t> </a:t>
            </a:r>
            <a:r>
              <a:rPr lang="en-US" sz="2000" b="1" i="1" dirty="0" err="1"/>
              <a:t>revisi</a:t>
            </a:r>
            <a:r>
              <a:rPr lang="en-US" sz="2000" b="1" i="1" dirty="0"/>
              <a:t> 2016</a:t>
            </a:r>
            <a:r>
              <a:rPr lang="en-US" sz="2000" b="1" dirty="0"/>
              <a:t>. Bandung: </a:t>
            </a:r>
            <a:r>
              <a:rPr lang="en-US" sz="2000" b="1" dirty="0" err="1"/>
              <a:t>Yrama</a:t>
            </a:r>
            <a:r>
              <a:rPr lang="en-US" sz="2000" b="1" dirty="0"/>
              <a:t> </a:t>
            </a:r>
            <a:r>
              <a:rPr lang="en-US" sz="2000" b="1" dirty="0" err="1"/>
              <a:t>Widya</a:t>
            </a:r>
            <a:r>
              <a:rPr lang="en-US" sz="2000" b="1" dirty="0"/>
              <a:t>.</a:t>
            </a:r>
            <a:endParaRPr lang="id-ID" sz="2000" b="1" dirty="0"/>
          </a:p>
          <a:p>
            <a:pPr lvl="0" algn="just">
              <a:lnSpc>
                <a:spcPct val="150000"/>
              </a:lnSpc>
            </a:pPr>
            <a:endParaRPr lang="id-ID" sz="2000" b="1" dirty="0" smtClean="0"/>
          </a:p>
          <a:p>
            <a:pPr marL="450850" lvl="0" indent="-450850" algn="just">
              <a:lnSpc>
                <a:spcPct val="150000"/>
              </a:lnSpc>
            </a:pPr>
            <a:r>
              <a:rPr lang="id-ID" sz="2000" b="1" dirty="0" smtClean="0"/>
              <a:t>Priatna</a:t>
            </a:r>
            <a:r>
              <a:rPr lang="id-ID" sz="2000" b="1" dirty="0"/>
              <a:t>, Nanang. 2016.</a:t>
            </a:r>
            <a:r>
              <a:rPr lang="id-ID" sz="2000" b="1" i="1" dirty="0"/>
              <a:t> Buku Siswa Aktif dan Kreatif Belajar Matematika 2 Untuk SMA/MA Kelas XI Peminatan dan Ilmu-ilmu Alam </a:t>
            </a:r>
            <a:r>
              <a:rPr lang="id-ID" sz="2000" b="1" dirty="0"/>
              <a:t>Bandung: </a:t>
            </a:r>
            <a:r>
              <a:rPr lang="id-ID" sz="2000" b="1" dirty="0" smtClean="0"/>
              <a:t>Pratama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29590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871" y="1569493"/>
            <a:ext cx="872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Kompetensi Dasar</a:t>
            </a:r>
          </a:p>
          <a:p>
            <a:pPr marL="531813" algn="just">
              <a:lnSpc>
                <a:spcPct val="150000"/>
              </a:lnSpc>
            </a:pPr>
            <a:r>
              <a:rPr lang="id-ID" sz="2000" b="1" dirty="0" smtClean="0">
                <a:cs typeface="Aharoni" panose="02010803020104030203" pitchFamily="2" charset="-79"/>
              </a:rPr>
              <a:t>3.2   Membedakan </a:t>
            </a:r>
            <a:r>
              <a:rPr lang="id-ID" sz="2000" b="1" dirty="0">
                <a:cs typeface="Aharoni" panose="02010803020104030203" pitchFamily="2" charset="-79"/>
              </a:rPr>
              <a:t>penggunaan jumlah dan selisih sinus dan </a:t>
            </a:r>
            <a:r>
              <a:rPr lang="id-ID" sz="2000" b="1" dirty="0" smtClean="0">
                <a:cs typeface="Aharoni" panose="02010803020104030203" pitchFamily="2" charset="-79"/>
              </a:rPr>
              <a:t>cosinus</a:t>
            </a:r>
          </a:p>
          <a:p>
            <a:pPr algn="just">
              <a:lnSpc>
                <a:spcPct val="150000"/>
              </a:lnSpc>
            </a:pPr>
            <a:r>
              <a:rPr lang="id-ID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Indikator</a:t>
            </a:r>
          </a:p>
          <a:p>
            <a:pPr marL="531813" algn="just">
              <a:lnSpc>
                <a:spcPct val="150000"/>
              </a:lnSpc>
            </a:pPr>
            <a:r>
              <a:rPr lang="id-ID" sz="2000" b="1" dirty="0" smtClean="0">
                <a:cs typeface="Aharoni" panose="02010803020104030203" pitchFamily="2" charset="-79"/>
              </a:rPr>
              <a:t>3.2.1   Menyebutkan rumus jumlah dan selisih dua sudut</a:t>
            </a:r>
          </a:p>
          <a:p>
            <a:pPr marL="531813" algn="just">
              <a:lnSpc>
                <a:spcPct val="150000"/>
              </a:lnSpc>
            </a:pPr>
            <a:r>
              <a:rPr lang="id-ID" sz="2000" b="1" dirty="0" smtClean="0">
                <a:cs typeface="Aharoni" panose="02010803020104030203" pitchFamily="2" charset="-79"/>
              </a:rPr>
              <a:t>3.2.2   Menemukan </a:t>
            </a:r>
            <a:r>
              <a:rPr lang="id-ID" sz="2000" b="1" dirty="0">
                <a:cs typeface="Aharoni" panose="02010803020104030203" pitchFamily="2" charset="-79"/>
              </a:rPr>
              <a:t>rumus konversi perkalian ke penjumlahan atau </a:t>
            </a:r>
            <a:r>
              <a:rPr lang="id-ID" sz="2000" b="1" dirty="0" smtClean="0">
                <a:cs typeface="Aharoni" panose="02010803020104030203" pitchFamily="2" charset="-79"/>
              </a:rPr>
              <a:t> </a:t>
            </a:r>
          </a:p>
          <a:p>
            <a:pPr marL="531813" algn="just">
              <a:lnSpc>
                <a:spcPct val="150000"/>
              </a:lnSpc>
            </a:pPr>
            <a:r>
              <a:rPr lang="id-ID" sz="2000" b="1" dirty="0">
                <a:cs typeface="Aharoni" panose="02010803020104030203" pitchFamily="2" charset="-79"/>
              </a:rPr>
              <a:t> </a:t>
            </a:r>
            <a:r>
              <a:rPr lang="id-ID" sz="2000" b="1" dirty="0" smtClean="0">
                <a:cs typeface="Aharoni" panose="02010803020104030203" pitchFamily="2" charset="-79"/>
              </a:rPr>
              <a:t>           pengurangan</a:t>
            </a:r>
          </a:p>
          <a:p>
            <a:pPr marL="531813" algn="just">
              <a:lnSpc>
                <a:spcPct val="150000"/>
              </a:lnSpc>
            </a:pPr>
            <a:r>
              <a:rPr lang="id-ID" sz="2000" b="1" dirty="0" smtClean="0">
                <a:cs typeface="Aharoni" panose="02010803020104030203" pitchFamily="2" charset="-79"/>
              </a:rPr>
              <a:t>3.2.3   Menggunakan </a:t>
            </a:r>
            <a:r>
              <a:rPr lang="id-ID" sz="2000" b="1" dirty="0">
                <a:cs typeface="Aharoni" panose="02010803020104030203" pitchFamily="2" charset="-79"/>
              </a:rPr>
              <a:t>rumus konversi perkalian ke penjumlahan atau </a:t>
            </a:r>
            <a:endParaRPr lang="id-ID" sz="2000" b="1" dirty="0" smtClean="0">
              <a:cs typeface="Aharoni" panose="02010803020104030203" pitchFamily="2" charset="-79"/>
            </a:endParaRPr>
          </a:p>
          <a:p>
            <a:pPr marL="531813" algn="just">
              <a:lnSpc>
                <a:spcPct val="150000"/>
              </a:lnSpc>
            </a:pPr>
            <a:r>
              <a:rPr lang="id-ID" sz="2000" b="1" dirty="0">
                <a:cs typeface="Aharoni" panose="02010803020104030203" pitchFamily="2" charset="-79"/>
              </a:rPr>
              <a:t> </a:t>
            </a:r>
            <a:r>
              <a:rPr lang="id-ID" sz="2000" b="1" dirty="0" smtClean="0">
                <a:cs typeface="Aharoni" panose="02010803020104030203" pitchFamily="2" charset="-79"/>
              </a:rPr>
              <a:t>           pengurangan</a:t>
            </a:r>
            <a:endParaRPr lang="id-ID" sz="20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08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0" l="9172" r="99112">
                        <a14:foregroundMark x1="74260" y1="52184" x2="74260" y2="52184"/>
                        <a14:foregroundMark x1="77219" y1="50575" x2="77219" y2="50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4" y="2625207"/>
            <a:ext cx="2838735" cy="365340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923129" y="1461736"/>
            <a:ext cx="4435522" cy="2108578"/>
          </a:xfrm>
          <a:prstGeom prst="wedgeEllipseCallou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</a:rPr>
              <a:t>Masih ingatkah kalian dengan rumus jumlah dan selisih sudut?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1441959" y="5964072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9873" y="2843549"/>
                <a:ext cx="7956645" cy="25545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id-ID" sz="2000" b="1" i="1">
                        <a:latin typeface="Cambria Math" panose="02040503050406030204" pitchFamily="18" charset="0"/>
                      </a:rPr>
                      <m:t> …………………+ ……………</m:t>
                    </m:r>
                  </m:oMath>
                </a14:m>
                <a:r>
                  <a:rPr lang="id-ID" sz="2000" b="1" dirty="0"/>
                  <a:t> 		...(1)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= …………………− ……………</m:t>
                        </m:r>
                      </m:e>
                    </m:func>
                  </m:oMath>
                </a14:m>
                <a:r>
                  <a:rPr lang="id-ID" sz="2000" b="1" dirty="0"/>
                  <a:t> 		...(2)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id-ID" sz="2000" b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id-ID" sz="2000" b="1" i="1">
                        <a:latin typeface="Cambria Math" panose="02040503050406030204" pitchFamily="18" charset="0"/>
                      </a:rPr>
                      <m:t>…………………− ……………</m:t>
                    </m:r>
                  </m:oMath>
                </a14:m>
                <a:r>
                  <a:rPr lang="id-ID" sz="2000" b="1" dirty="0"/>
                  <a:t> 		...(3)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id-ID" sz="2000" b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id-ID" sz="2000" b="1" i="1">
                        <a:latin typeface="Cambria Math" panose="02040503050406030204" pitchFamily="18" charset="0"/>
                      </a:rPr>
                      <m:t>…………………+ ……………</m:t>
                    </m:r>
                  </m:oMath>
                </a14:m>
                <a:r>
                  <a:rPr lang="id-ID" sz="2000" b="1" dirty="0"/>
                  <a:t> 		...(4</a:t>
                </a:r>
                <a:r>
                  <a:rPr lang="id-ID" sz="2000" b="1" dirty="0" smtClean="0"/>
                  <a:t>)</a:t>
                </a:r>
                <a:endParaRPr lang="id-ID" sz="2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873" y="2843549"/>
                <a:ext cx="7956645" cy="25545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398293" y="1851881"/>
            <a:ext cx="4952332" cy="461665"/>
          </a:xfrm>
          <a:prstGeom prst="rect">
            <a:avLst/>
          </a:prstGeom>
          <a:solidFill>
            <a:srgbClr val="9966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Rumus Jumlah dan Selisih Dua Sudut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11441959" y="5964072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 flipV="1">
            <a:off x="10712389" y="5965973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52633" y="1992150"/>
                <a:ext cx="7369791" cy="421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AutoNum type="arabicPeriod"/>
                </a:pPr>
                <a:r>
                  <a:rPr lang="en-US" b="1" dirty="0" err="1" smtClean="0"/>
                  <a:t>Jika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persamaan</a:t>
                </a:r>
                <a:r>
                  <a:rPr lang="en-US" b="1" dirty="0"/>
                  <a:t> (1) </a:t>
                </a:r>
                <a:r>
                  <a:rPr lang="en-US" b="1" dirty="0" err="1"/>
                  <a:t>dijumlahkan</a:t>
                </a:r>
                <a:r>
                  <a:rPr lang="en-US" b="1" dirty="0"/>
                  <a:t> </a:t>
                </a:r>
                <a:r>
                  <a:rPr lang="en-US" b="1" dirty="0" err="1"/>
                  <a:t>persamaan</a:t>
                </a:r>
                <a:r>
                  <a:rPr lang="en-US" b="1" dirty="0"/>
                  <a:t> (2) </a:t>
                </a:r>
                <a:r>
                  <a:rPr lang="en-US" b="1" dirty="0" err="1"/>
                  <a:t>diperoleh</a:t>
                </a:r>
                <a:r>
                  <a:rPr lang="en-US" b="1" dirty="0" smtClean="0"/>
                  <a:t>:</a:t>
                </a:r>
                <a:endParaRPr lang="id-ID" b="1" dirty="0" smtClean="0"/>
              </a:p>
              <a:p>
                <a:pPr lvl="0"/>
                <a:endParaRPr lang="id-ID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id-ID" i="1">
                          <a:latin typeface="Cambria Math" panose="02040503050406030204" pitchFamily="18" charset="0"/>
                        </a:rPr>
                        <m:t> …………………+ ……………     </m:t>
                      </m:r>
                    </m:oMath>
                  </m:oMathPara>
                </a14:m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= …………………− ……………</m:t>
                              </m:r>
                            </m:e>
                          </m:func>
                        </m:num>
                        <m:den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……………………………………………………</m:t>
                          </m:r>
                        </m:den>
                      </m:f>
                      <m:r>
                        <a:rPr lang="id-ID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d-ID" dirty="0"/>
              </a:p>
              <a:p>
                <a:r>
                  <a:rPr lang="id-ID" dirty="0"/>
                  <a:t>atau,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id-ID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d-ID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id-ID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func>
                            <m:funcPr>
                              <m:ctrlPr>
                                <a:rPr lang="id-ID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id-ID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id-ID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id-ID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…………………… + …………………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id-ID" b="1" dirty="0"/>
              </a:p>
              <a:p>
                <a:endParaRPr lang="id-ID" dirty="0" smtClean="0"/>
              </a:p>
              <a:p>
                <a:pPr lvl="0"/>
                <a:r>
                  <a:rPr lang="id-ID" b="1" dirty="0" smtClean="0"/>
                  <a:t>2. </a:t>
                </a:r>
                <a:r>
                  <a:rPr lang="en-US" b="1" dirty="0" err="1" smtClean="0"/>
                  <a:t>Jika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persamaan</a:t>
                </a:r>
                <a:r>
                  <a:rPr lang="en-US" b="1" dirty="0"/>
                  <a:t> (1) </a:t>
                </a:r>
                <a:r>
                  <a:rPr lang="en-US" b="1" dirty="0" err="1"/>
                  <a:t>dikurangi</a:t>
                </a:r>
                <a:r>
                  <a:rPr lang="en-US" b="1" dirty="0"/>
                  <a:t> </a:t>
                </a:r>
                <a:r>
                  <a:rPr lang="en-US" b="1" dirty="0" err="1"/>
                  <a:t>persamaan</a:t>
                </a:r>
                <a:r>
                  <a:rPr lang="en-US" b="1" dirty="0"/>
                  <a:t> (2) </a:t>
                </a:r>
                <a:r>
                  <a:rPr lang="en-US" b="1" dirty="0" err="1"/>
                  <a:t>diperoleh</a:t>
                </a:r>
                <a:r>
                  <a:rPr lang="en-US" b="1" dirty="0"/>
                  <a:t>:</a:t>
                </a:r>
                <a:endParaRPr lang="id-ID" b="1" dirty="0"/>
              </a:p>
              <a:p>
                <a:r>
                  <a:rPr lang="id-ID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id-ID" i="1">
                          <a:latin typeface="Cambria Math" panose="02040503050406030204" pitchFamily="18" charset="0"/>
                        </a:rPr>
                        <m:t> ………………… + ……………     </m:t>
                      </m:r>
                    </m:oMath>
                  </m:oMathPara>
                </a14:m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= ………………… − ……………</m:t>
                              </m:r>
                            </m:e>
                          </m:func>
                        </m:num>
                        <m:den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……………………………………………………</m:t>
                          </m:r>
                        </m:den>
                      </m:f>
                      <m:r>
                        <a:rPr lang="id-ID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d-ID" dirty="0"/>
              </a:p>
              <a:p>
                <a:r>
                  <a:rPr lang="id-ID" dirty="0"/>
                  <a:t>atau,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= …………………… − …………………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633" y="1992150"/>
                <a:ext cx="7369791" cy="4210768"/>
              </a:xfrm>
              <a:prstGeom prst="rect">
                <a:avLst/>
              </a:prstGeom>
              <a:blipFill rotWithShape="0">
                <a:blip r:embed="rId2"/>
                <a:stretch>
                  <a:fillRect l="-662" t="-868" b="-14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100549" y="1242002"/>
            <a:ext cx="5854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rgbClr val="FF0000"/>
                </a:solidFill>
              </a:rPr>
              <a:t>Sekarang coba kalian lengkapi bagian yang rumpang dibawah ini !</a:t>
            </a:r>
            <a:endParaRPr lang="id-ID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57" y="2429301"/>
            <a:ext cx="2405060" cy="2841105"/>
          </a:xfrm>
          <a:prstGeom prst="rect">
            <a:avLst/>
          </a:prstGeom>
        </p:spPr>
      </p:pic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11441959" y="5964072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H="1" flipV="1">
            <a:off x="10712389" y="5965973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3701" y="1774209"/>
                <a:ext cx="8147714" cy="448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id-ID" b="1" dirty="0" smtClean="0"/>
                  <a:t>3. </a:t>
                </a:r>
                <a:r>
                  <a:rPr lang="en-US" b="1" dirty="0" err="1" smtClean="0"/>
                  <a:t>Jika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persamaan</a:t>
                </a:r>
                <a:r>
                  <a:rPr lang="en-US" b="1" dirty="0"/>
                  <a:t> (3) </a:t>
                </a:r>
                <a:r>
                  <a:rPr lang="en-US" b="1" dirty="0" err="1"/>
                  <a:t>dijumlahkan</a:t>
                </a:r>
                <a:r>
                  <a:rPr lang="en-US" b="1" dirty="0"/>
                  <a:t> </a:t>
                </a:r>
                <a:r>
                  <a:rPr lang="en-US" b="1" dirty="0" err="1"/>
                  <a:t>dengan</a:t>
                </a:r>
                <a:r>
                  <a:rPr lang="en-US" b="1" dirty="0"/>
                  <a:t> </a:t>
                </a:r>
                <a:r>
                  <a:rPr lang="en-US" b="1" dirty="0" err="1"/>
                  <a:t>persamaan</a:t>
                </a:r>
                <a:r>
                  <a:rPr lang="en-US" b="1" dirty="0"/>
                  <a:t> (4) </a:t>
                </a:r>
                <a:r>
                  <a:rPr lang="en-US" b="1" dirty="0" err="1"/>
                  <a:t>akan</a:t>
                </a:r>
                <a:r>
                  <a:rPr lang="en-US" b="1" dirty="0"/>
                  <a:t> </a:t>
                </a:r>
                <a:r>
                  <a:rPr lang="en-US" b="1" dirty="0" err="1"/>
                  <a:t>diperoleh</a:t>
                </a:r>
                <a:r>
                  <a:rPr lang="en-US" b="1" dirty="0"/>
                  <a:t> </a:t>
                </a:r>
                <a:r>
                  <a:rPr lang="en-US" b="1" dirty="0" err="1"/>
                  <a:t>rumus</a:t>
                </a:r>
                <a:r>
                  <a:rPr lang="en-US" b="1" dirty="0"/>
                  <a:t> </a:t>
                </a:r>
                <a:r>
                  <a:rPr lang="en-US" b="1" dirty="0" err="1"/>
                  <a:t>perkalian</a:t>
                </a:r>
                <a:r>
                  <a:rPr lang="en-US" b="1" dirty="0"/>
                  <a:t> </a:t>
                </a:r>
                <a:r>
                  <a:rPr lang="en-US" b="1" dirty="0" err="1"/>
                  <a:t>cosinus</a:t>
                </a:r>
                <a:endParaRPr lang="id-ID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…………………− ……………     </m:t>
                      </m:r>
                    </m:oMath>
                  </m:oMathPara>
                </a14:m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 …………………+ ……………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……………………………………………………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d-ID" dirty="0"/>
              </a:p>
              <a:p>
                <a:r>
                  <a:rPr lang="en-US" dirty="0" err="1"/>
                  <a:t>atau</a:t>
                </a:r>
                <a:r>
                  <a:rPr lang="en-US" dirty="0"/>
                  <a:t>,</a:t>
                </a:r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id-ID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func>
                            <m:funcPr>
                              <m:ctrlPr>
                                <a:rPr lang="id-ID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…………………… + …………………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id-ID" b="1" dirty="0"/>
              </a:p>
              <a:p>
                <a:endParaRPr lang="id-ID" dirty="0" smtClean="0"/>
              </a:p>
              <a:p>
                <a:pPr lvl="0"/>
                <a:r>
                  <a:rPr lang="id-ID" b="1" dirty="0" smtClean="0"/>
                  <a:t>4. J</a:t>
                </a:r>
                <a:r>
                  <a:rPr lang="en-US" b="1" dirty="0" err="1" smtClean="0"/>
                  <a:t>ika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persamaan</a:t>
                </a:r>
                <a:r>
                  <a:rPr lang="en-US" b="1" dirty="0"/>
                  <a:t> (3) di </a:t>
                </a:r>
                <a:r>
                  <a:rPr lang="en-US" b="1" dirty="0" err="1"/>
                  <a:t>kurangi</a:t>
                </a:r>
                <a:r>
                  <a:rPr lang="en-US" b="1" dirty="0"/>
                  <a:t> </a:t>
                </a:r>
                <a:r>
                  <a:rPr lang="en-US" b="1" dirty="0" err="1"/>
                  <a:t>persamaan</a:t>
                </a:r>
                <a:r>
                  <a:rPr lang="en-US" b="1" dirty="0"/>
                  <a:t> (4) </a:t>
                </a:r>
                <a:r>
                  <a:rPr lang="en-US" b="1" dirty="0" err="1"/>
                  <a:t>akan</a:t>
                </a:r>
                <a:r>
                  <a:rPr lang="en-US" b="1" dirty="0"/>
                  <a:t> </a:t>
                </a:r>
                <a:r>
                  <a:rPr lang="en-US" b="1" dirty="0" err="1"/>
                  <a:t>diperoleh</a:t>
                </a:r>
                <a:r>
                  <a:rPr lang="en-US" b="1" dirty="0"/>
                  <a:t>:</a:t>
                </a:r>
                <a:endParaRPr lang="id-ID" b="1" dirty="0"/>
              </a:p>
              <a:p>
                <a:r>
                  <a:rPr lang="en-US" dirty="0"/>
                  <a:t> </a:t>
                </a:r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…………………− ……………     </m:t>
                      </m:r>
                    </m:oMath>
                  </m:oMathPara>
                </a14:m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 …………………+ ……………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……………………………………………………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d-ID" dirty="0"/>
              </a:p>
              <a:p>
                <a:r>
                  <a:rPr lang="en-US" dirty="0" err="1"/>
                  <a:t>atau</a:t>
                </a:r>
                <a:r>
                  <a:rPr lang="en-US" dirty="0"/>
                  <a:t>,</a:t>
                </a:r>
                <a:endParaRPr lang="id-ID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id-ID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func>
                            <m:funcPr>
                              <m:ctrlPr>
                                <a:rPr lang="id-ID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…………………… − …………………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id-ID" b="1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701" y="1774209"/>
                <a:ext cx="8147714" cy="4487767"/>
              </a:xfrm>
              <a:prstGeom prst="rect">
                <a:avLst/>
              </a:prstGeom>
              <a:blipFill rotWithShape="0">
                <a:blip r:embed="rId2"/>
                <a:stretch>
                  <a:fillRect l="-674" t="-67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1441959" y="5964072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flipH="1" flipV="1">
            <a:off x="10712389" y="5965973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8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24144" y="2910227"/>
                <a:ext cx="6328611" cy="28050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id-ID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d-ID" sz="2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id-ID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func>
                            <m:funcPr>
                              <m:ctrlPr>
                                <a:rPr lang="id-ID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unc>
                                <m:funcPr>
                                  <m:ctrlP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  <m: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id-ID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d-ID" sz="2400" b="1" i="1">
                                              <a:latin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  <m:r>
                                            <a:rPr lang="id-ID" sz="24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id-ID" sz="2400" b="1" i="1">
                                              <a:latin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id-ID" sz="24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id-ID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d-ID" sz="2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id-ID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func>
                            <m:funcPr>
                              <m:ctrlPr>
                                <a:rPr lang="id-ID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unc>
                                <m:funcPr>
                                  <m:ctrlP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  <m: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id-ID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d-ID" sz="2400" b="1" i="1">
                                              <a:latin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  <m:r>
                                            <a:rPr lang="id-ID" sz="24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id-ID" sz="2400" b="1" i="1">
                                              <a:latin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id-ID" sz="24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id-ID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d-ID" sz="2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id-ID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func>
                            <m:funcPr>
                              <m:ctrlPr>
                                <a:rPr lang="id-ID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unc>
                                <m:funcPr>
                                  <m:ctrlP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  <m: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fName>
                                    <m:e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id-ID" sz="24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d-ID" sz="24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id-ID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d-ID" sz="2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id-ID" sz="2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func>
                            <m:funcPr>
                              <m:ctrlPr>
                                <a:rPr lang="id-ID" sz="2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id-ID" sz="2400" b="1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unc>
                                <m:funcPr>
                                  <m:ctrlP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  <m:r>
                                    <a:rPr lang="id-ID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fName>
                                    <m:e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  <m:r>
                                        <a:rPr lang="id-ID" sz="2400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id-ID" sz="2400" b="1" dirty="0"/>
              </a:p>
              <a:p>
                <a:pPr>
                  <a:lnSpc>
                    <a:spcPct val="150000"/>
                  </a:lnSpc>
                </a:pPr>
                <a:endParaRPr lang="id-ID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44" y="2910227"/>
                <a:ext cx="6328611" cy="28050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39326" y="1529988"/>
            <a:ext cx="8298249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 smtClean="0">
                <a:solidFill>
                  <a:srgbClr val="FF0000"/>
                </a:solidFill>
              </a:rPr>
              <a:t>Sehingga di dapatkan Rumus Konversi Perkalian ke Penjumlahan atau Pengurangan yaitu:</a:t>
            </a:r>
            <a:endParaRPr lang="id-ID" sz="2000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H="1" flipV="1">
            <a:off x="10712389" y="5965973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67284" y="1722026"/>
                <a:ext cx="8746810" cy="407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id-ID" sz="20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Nyatakan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bentuk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perkalian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cosinus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berikut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ke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dalam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bentuk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penjumlahan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cosinus</a:t>
                </a:r>
                <a:endParaRPr lang="id-ID" sz="2000" b="1" dirty="0">
                  <a:solidFill>
                    <a:srgbClr val="FF0000"/>
                  </a:solidFill>
                </a:endParaRPr>
              </a:p>
              <a:p>
                <a:pPr marL="712788" lvl="0"/>
                <a:r>
                  <a:rPr lang="id-ID" sz="2000" b="1" dirty="0" smtClean="0"/>
                  <a:t>a.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𝟑𝟓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 smtClean="0"/>
                  <a:t> </a:t>
                </a:r>
                <a:endParaRPr lang="id-ID" sz="2000" b="1" dirty="0"/>
              </a:p>
              <a:p>
                <a:pPr marL="712788" lvl="0"/>
                <a:r>
                  <a:rPr lang="id-ID" sz="2000" b="1" dirty="0" smtClean="0"/>
                  <a:t>b.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𝟔𝟓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 smtClean="0"/>
                  <a:t> </a:t>
                </a:r>
              </a:p>
              <a:p>
                <a:pPr marL="712788" lvl="0"/>
                <a:endParaRPr lang="id-ID" sz="2000" b="1" dirty="0" smtClean="0"/>
              </a:p>
              <a:p>
                <a:pPr marL="712788" lvl="0" indent="-712788"/>
                <a:r>
                  <a:rPr lang="id-ID" sz="2000" b="1" dirty="0" smtClean="0">
                    <a:solidFill>
                      <a:srgbClr val="FF0000"/>
                    </a:solidFill>
                  </a:rPr>
                  <a:t>2. 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Hitunglah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nilai</a:t>
                </a:r>
                <a:r>
                  <a:rPr lang="id-ID" sz="2000" b="1" dirty="0" smtClean="0">
                    <a:solidFill>
                      <a:srgbClr val="FF0000"/>
                    </a:solidFill>
                  </a:rPr>
                  <a:t> dari:</a:t>
                </a:r>
                <a:endParaRPr lang="id-ID" sz="2000" b="1" dirty="0"/>
              </a:p>
              <a:p>
                <a:pPr marL="712788" lvl="0"/>
                <a:r>
                  <a:rPr lang="id-ID" sz="2000" b="1" dirty="0" smtClean="0"/>
                  <a:t>a.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𝟏𝟎𝟓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𝟒𝟓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 smtClean="0"/>
                  <a:t> </a:t>
                </a:r>
                <a:endParaRPr lang="id-ID" sz="2000" b="1" dirty="0"/>
              </a:p>
              <a:p>
                <a:pPr marL="712788" lvl="0" indent="-712788"/>
                <a:r>
                  <a:rPr lang="id-ID" sz="2000" b="1" dirty="0" smtClean="0"/>
                  <a:t>	b.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 smtClean="0"/>
                  <a:t> </a:t>
                </a:r>
                <a:endParaRPr lang="id-ID" sz="2000" b="1" dirty="0"/>
              </a:p>
              <a:p>
                <a:pPr marL="712788" lvl="0" indent="-712788"/>
                <a:r>
                  <a:rPr lang="id-ID" sz="2000" b="1" dirty="0" smtClean="0"/>
                  <a:t>	c.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 smtClean="0"/>
                  <a:t> </a:t>
                </a:r>
                <a:endParaRPr lang="id-ID" sz="2000" b="1" dirty="0"/>
              </a:p>
              <a:p>
                <a:pPr marL="712788" lvl="0" indent="-712788"/>
                <a:r>
                  <a:rPr lang="id-ID" sz="2000" b="1" dirty="0" smtClean="0"/>
                  <a:t>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 smtClean="0"/>
                  <a:t> </a:t>
                </a:r>
                <a:endParaRPr lang="id-ID" sz="2000" b="1" dirty="0"/>
              </a:p>
              <a:p>
                <a:r>
                  <a:rPr lang="en-US" sz="2000" b="1" dirty="0"/>
                  <a:t/>
                </a:r>
                <a:br>
                  <a:rPr lang="en-US" sz="2000" b="1" dirty="0"/>
                </a:br>
                <a:r>
                  <a:rPr lang="id-ID" sz="2000" b="1" dirty="0" smtClean="0">
                    <a:solidFill>
                      <a:srgbClr val="FF0000"/>
                    </a:solidFill>
                  </a:rPr>
                  <a:t>3. Buktikan </a:t>
                </a:r>
                <a:r>
                  <a:rPr lang="id-ID" sz="2000" b="1" dirty="0">
                    <a:solidFill>
                      <a:srgbClr val="FF0000"/>
                    </a:solidFill>
                  </a:rPr>
                  <a:t>bahwa </a:t>
                </a:r>
                <a14:m>
                  <m:oMath xmlns:m="http://schemas.openxmlformats.org/officeDocument/2006/math">
                    <m:r>
                      <a:rPr lang="id-ID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id-ID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d-ID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id-ID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id-ID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id-ID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d-ID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  <m:func>
                          <m:funcPr>
                            <m:ctrlPr>
                              <a:rPr lang="id-ID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id-ID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id-ID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id-ID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id-ID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d-ID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id-ID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d-ID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id-ID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id-ID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id-ID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d-ID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id-ID" sz="2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284" y="1722026"/>
                <a:ext cx="8746810" cy="4075346"/>
              </a:xfrm>
              <a:prstGeom prst="rect">
                <a:avLst/>
              </a:prstGeom>
              <a:blipFill rotWithShape="0">
                <a:blip r:embed="rId2"/>
                <a:stretch>
                  <a:fillRect l="-767" t="-7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1441959" y="5964072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8745" y="5935307"/>
            <a:ext cx="224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Penyelesaian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36683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34163" y="1687354"/>
                <a:ext cx="8566484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id-ID" sz="2000" b="1" dirty="0" smtClean="0">
                    <a:solidFill>
                      <a:srgbClr val="C00000"/>
                    </a:solidFill>
                  </a:rPr>
                  <a:t>1. Nyatakan </a:t>
                </a:r>
                <a:r>
                  <a:rPr lang="id-ID" sz="2000" b="1" dirty="0">
                    <a:solidFill>
                      <a:srgbClr val="C00000"/>
                    </a:solidFill>
                  </a:rPr>
                  <a:t>bentuk perkalian cosinus berikut ke dalam bentuk penjumlahan cosinus</a:t>
                </a:r>
              </a:p>
              <a:p>
                <a:pPr marL="268288" lvl="0">
                  <a:lnSpc>
                    <a:spcPct val="150000"/>
                  </a:lnSpc>
                </a:pPr>
                <a:r>
                  <a:rPr lang="id-ID" sz="2000" b="1" dirty="0" smtClean="0">
                    <a:solidFill>
                      <a:srgbClr val="002060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id-ID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𝟑𝟓</m:t>
                            </m:r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 smtClean="0"/>
                  <a:t> </a:t>
                </a:r>
                <a:endParaRPr lang="id-ID" sz="2000" b="1" dirty="0"/>
              </a:p>
              <a:p>
                <a:pPr marL="538163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𝟒𝟑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𝟑𝟓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°=</m:t>
                            </m:r>
                            <m:func>
                              <m:funcPr>
                                <m:ctrlP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𝟒𝟑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</m:e>
                                </m:d>
                                <m: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  <m:t>°+</m:t>
                                </m:r>
                                <m:func>
                                  <m:funcPr>
                                    <m:ctrlP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𝟒𝟓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)°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id-ID" sz="2000" b="1" dirty="0"/>
                  <a:t> </a:t>
                </a:r>
              </a:p>
              <a:p>
                <a:pPr marL="2420938">
                  <a:lnSpc>
                    <a:spcPct val="150000"/>
                  </a:lnSpc>
                </a:pPr>
                <a:r>
                  <a:rPr lang="id-ID" sz="2000" b="1" dirty="0"/>
                  <a:t> </a:t>
                </a:r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𝟕𝟖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id-ID" sz="20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id-ID" sz="2000" b="1" dirty="0"/>
                  <a:t> </a:t>
                </a:r>
                <a:endParaRPr lang="id-ID" sz="2000" b="1" dirty="0" smtClean="0"/>
              </a:p>
              <a:p>
                <a:pPr>
                  <a:lnSpc>
                    <a:spcPct val="150000"/>
                  </a:lnSpc>
                </a:pPr>
                <a:endParaRPr lang="id-ID" sz="2000" b="1" i="1" dirty="0" smtClean="0"/>
              </a:p>
              <a:p>
                <a:pPr marL="268288">
                  <a:lnSpc>
                    <a:spcPct val="150000"/>
                  </a:lnSpc>
                </a:pPr>
                <a:r>
                  <a:rPr lang="id-ID" sz="2000" b="1" i="1" dirty="0" smtClean="0">
                    <a:solidFill>
                      <a:srgbClr val="002060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id-ID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  <m:r>
                          <a:rPr lang="id-ID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id-ID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 smtClean="0">
                    <a:solidFill>
                      <a:srgbClr val="002060"/>
                    </a:solidFill>
                  </a:rPr>
                  <a:t> </a:t>
                </a:r>
                <a:endParaRPr lang="id-ID" sz="2000" b="1" dirty="0">
                  <a:solidFill>
                    <a:srgbClr val="002060"/>
                  </a:solidFill>
                </a:endParaRPr>
              </a:p>
              <a:p>
                <a:pPr marL="538163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𝟔𝟓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°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°=</m:t>
                            </m:r>
                            <m:func>
                              <m:funcPr>
                                <m:ctrlP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𝟔𝟓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𝟐𝟓</m:t>
                                    </m:r>
                                  </m:e>
                                </m:d>
                                <m:r>
                                  <a:rPr lang="id-ID" sz="2000" b="1" i="1">
                                    <a:latin typeface="Cambria Math" panose="02040503050406030204" pitchFamily="18" charset="0"/>
                                  </a:rPr>
                                  <m:t>°+</m:t>
                                </m:r>
                                <m:func>
                                  <m:funcPr>
                                    <m:ctrlP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𝟔𝟓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𝟐𝟓</m:t>
                                    </m:r>
                                    <m:r>
                                      <a:rPr lang="id-ID" sz="2000" b="1" i="1">
                                        <a:latin typeface="Cambria Math" panose="02040503050406030204" pitchFamily="18" charset="0"/>
                                      </a:rPr>
                                      <m:t>)°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id-ID" sz="2000" b="1" dirty="0"/>
                  <a:t> </a:t>
                </a:r>
              </a:p>
              <a:p>
                <a:pPr marL="2420938">
                  <a:lnSpc>
                    <a:spcPct val="150000"/>
                  </a:lnSpc>
                </a:pPr>
                <a:r>
                  <a:rPr lang="id-ID" sz="2000" b="1" dirty="0"/>
                  <a:t> </a:t>
                </a:r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𝟗𝟎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𝟒𝟎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/>
                  <a:t> </a:t>
                </a:r>
              </a:p>
              <a:p>
                <a:pPr marL="2420938">
                  <a:lnSpc>
                    <a:spcPct val="150000"/>
                  </a:lnSpc>
                </a:pPr>
                <a:r>
                  <a:rPr lang="id-ID" sz="2000" b="1" dirty="0"/>
                  <a:t> </a:t>
                </a:r>
                <a14:m>
                  <m:oMath xmlns:m="http://schemas.openxmlformats.org/officeDocument/2006/math">
                    <m:r>
                      <a:rPr lang="id-ID" sz="2000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id-ID" sz="2000" b="1" i="1"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id-ID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id-ID" sz="2000" b="1" i="1">
                            <a:latin typeface="Cambria Math" panose="02040503050406030204" pitchFamily="18" charset="0"/>
                          </a:rPr>
                          <m:t>°=</m:t>
                        </m:r>
                        <m:func>
                          <m:funcPr>
                            <m:ctrlPr>
                              <a:rPr lang="id-ID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𝟒𝟎</m:t>
                            </m:r>
                            <m:r>
                              <a:rPr lang="id-ID" sz="20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e>
                    </m:func>
                  </m:oMath>
                </a14:m>
                <a:r>
                  <a:rPr lang="id-ID" sz="2000" b="1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163" y="1687354"/>
                <a:ext cx="8566484" cy="4708981"/>
              </a:xfrm>
              <a:prstGeom prst="rect">
                <a:avLst/>
              </a:prstGeom>
              <a:blipFill rotWithShape="0">
                <a:blip r:embed="rId2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915703" y="1176576"/>
            <a:ext cx="2347414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-Kunci Jawaban-</a:t>
            </a:r>
            <a:endParaRPr lang="id-ID" sz="2400" b="1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11441959" y="5964072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 flipV="1">
            <a:off x="10712389" y="5965973"/>
            <a:ext cx="573723" cy="3922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219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X453M</dc:creator>
  <cp:lastModifiedBy>X453M</cp:lastModifiedBy>
  <cp:revision>54</cp:revision>
  <dcterms:created xsi:type="dcterms:W3CDTF">2017-11-12T15:52:00Z</dcterms:created>
  <dcterms:modified xsi:type="dcterms:W3CDTF">2017-11-15T00:32:02Z</dcterms:modified>
</cp:coreProperties>
</file>