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B11D-4FE3-4AA0-8357-03506E537814}" type="datetimeFigureOut">
              <a:rPr lang="id-ID" smtClean="0"/>
              <a:pPr/>
              <a:t>26/02/2014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972B-B19E-4490-8A6E-602293165FD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B11D-4FE3-4AA0-8357-03506E537814}" type="datetimeFigureOut">
              <a:rPr lang="id-ID" smtClean="0"/>
              <a:pPr/>
              <a:t>26/02/2014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972B-B19E-4490-8A6E-602293165FD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B11D-4FE3-4AA0-8357-03506E537814}" type="datetimeFigureOut">
              <a:rPr lang="id-ID" smtClean="0"/>
              <a:pPr/>
              <a:t>26/02/2014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972B-B19E-4490-8A6E-602293165FD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B11D-4FE3-4AA0-8357-03506E537814}" type="datetimeFigureOut">
              <a:rPr lang="id-ID" smtClean="0"/>
              <a:pPr/>
              <a:t>26/02/2014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972B-B19E-4490-8A6E-602293165FD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B11D-4FE3-4AA0-8357-03506E537814}" type="datetimeFigureOut">
              <a:rPr lang="id-ID" smtClean="0"/>
              <a:pPr/>
              <a:t>26/02/2014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972B-B19E-4490-8A6E-602293165FD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B11D-4FE3-4AA0-8357-03506E537814}" type="datetimeFigureOut">
              <a:rPr lang="id-ID" smtClean="0"/>
              <a:pPr/>
              <a:t>26/02/2014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972B-B19E-4490-8A6E-602293165FD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B11D-4FE3-4AA0-8357-03506E537814}" type="datetimeFigureOut">
              <a:rPr lang="id-ID" smtClean="0"/>
              <a:pPr/>
              <a:t>26/02/2014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972B-B19E-4490-8A6E-602293165FD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B11D-4FE3-4AA0-8357-03506E537814}" type="datetimeFigureOut">
              <a:rPr lang="id-ID" smtClean="0"/>
              <a:pPr/>
              <a:t>26/02/2014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972B-B19E-4490-8A6E-602293165FD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B11D-4FE3-4AA0-8357-03506E537814}" type="datetimeFigureOut">
              <a:rPr lang="id-ID" smtClean="0"/>
              <a:pPr/>
              <a:t>26/02/2014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972B-B19E-4490-8A6E-602293165FD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B11D-4FE3-4AA0-8357-03506E537814}" type="datetimeFigureOut">
              <a:rPr lang="id-ID" smtClean="0"/>
              <a:pPr/>
              <a:t>26/02/2014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972B-B19E-4490-8A6E-602293165FD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2B11D-4FE3-4AA0-8357-03506E537814}" type="datetimeFigureOut">
              <a:rPr lang="id-ID" smtClean="0"/>
              <a:pPr/>
              <a:t>26/02/2014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2A972B-B19E-4490-8A6E-602293165FD5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82"/>
            </a:gs>
            <a:gs pos="30000">
              <a:srgbClr val="66008F"/>
            </a:gs>
            <a:gs pos="30000">
              <a:srgbClr val="FFFF00"/>
            </a:gs>
            <a:gs pos="64999">
              <a:srgbClr val="BA0066"/>
            </a:gs>
            <a:gs pos="89999">
              <a:srgbClr val="FF0000"/>
            </a:gs>
            <a:gs pos="100000">
              <a:srgbClr val="FF8200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2B11D-4FE3-4AA0-8357-03506E537814}" type="datetimeFigureOut">
              <a:rPr lang="id-ID" smtClean="0"/>
              <a:pPr/>
              <a:t>26/02/2014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2A972B-B19E-4490-8A6E-602293165FD5}" type="slidenum">
              <a:rPr lang="id-ID" smtClean="0"/>
              <a:pPr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769441"/>
          </a:xfrm>
          <a:solidFill>
            <a:schemeClr val="tx2">
              <a:lumMod val="60000"/>
              <a:lumOff val="40000"/>
            </a:schemeClr>
          </a:solidFill>
          <a:ln w="34925">
            <a:solidFill>
              <a:srgbClr val="FFFF00"/>
            </a:solidFill>
          </a:ln>
          <a:effectLst>
            <a:outerShdw blurRad="317500" dir="2700000" algn="ctr">
              <a:srgbClr val="000000">
                <a:alpha val="43000"/>
              </a:srgbClr>
            </a:outerShdw>
          </a:effectLst>
          <a:scene3d>
            <a:camera prst="perspectiveFront" fov="2700000">
              <a:rot lat="19278300" lon="19370068" rev="2912485"/>
            </a:camera>
            <a:lightRig rig="threePt" dir="t">
              <a:rot lat="0" lon="0" rev="0"/>
            </a:lightRig>
          </a:scene3d>
          <a:sp3d extrusionH="38100" prstMaterial="clear">
            <a:bevelT w="260350" h="50800" prst="softRound"/>
            <a:bevelB prst="softRound"/>
          </a:sp3d>
        </p:spPr>
        <p:txBody>
          <a:bodyPr>
            <a:normAutofit/>
            <a:sp3d/>
          </a:bodyPr>
          <a:lstStyle/>
          <a:p>
            <a:r>
              <a:rPr lang="id-ID" dirty="0" smtClean="0">
                <a:ln cap="rnd">
                  <a:gradFill flip="none"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16200000" scaled="1"/>
                    <a:tileRect/>
                  </a:gradFill>
                  <a:bevel/>
                </a:ln>
                <a:effectLst>
                  <a:reflection blurRad="6350" stA="60000" endA="900" endPos="60000" dist="29997" dir="5400000" sy="-100000" algn="bl" rotWithShape="0"/>
                </a:effectLst>
              </a:rPr>
              <a:t>TELUR </a:t>
            </a:r>
            <a:r>
              <a:rPr lang="id-ID" dirty="0" smtClean="0">
                <a:ln cap="rnd">
                  <a:gradFill flip="none"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16200000" scaled="1"/>
                    <a:tileRect/>
                  </a:gradFill>
                  <a:bevel/>
                </a:ln>
                <a:effectLst>
                  <a:reflection blurRad="6350" stA="60000" endA="900" endPos="60000" dist="29997" dir="5400000" sy="-100000" algn="bl" rotWithShape="0"/>
                </a:effectLst>
              </a:rPr>
              <a:t>ASIN ANEKA </a:t>
            </a:r>
            <a:r>
              <a:rPr lang="id-ID" dirty="0" smtClean="0">
                <a:ln cap="rnd">
                  <a:gradFill flip="none"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16200000" scaled="1"/>
                    <a:tileRect/>
                  </a:gradFill>
                  <a:bevel/>
                </a:ln>
                <a:effectLst>
                  <a:reflection blurRad="6350" stA="60000" endA="900" endPos="60000" dist="29997" dir="5400000" sy="-100000" algn="bl" rotWithShape="0"/>
                </a:effectLst>
              </a:rPr>
              <a:t>RASA</a:t>
            </a:r>
            <a:r>
              <a:rPr lang="en-US" dirty="0" smtClean="0">
                <a:ln cap="rnd">
                  <a:gradFill flip="none" rotWithShape="1">
                    <a:gsLst>
                      <a:gs pos="0">
                        <a:srgbClr val="A603AB"/>
                      </a:gs>
                      <a:gs pos="21001">
                        <a:srgbClr val="0819FB"/>
                      </a:gs>
                      <a:gs pos="35001">
                        <a:srgbClr val="1A8D48"/>
                      </a:gs>
                      <a:gs pos="52000">
                        <a:srgbClr val="FFFF00"/>
                      </a:gs>
                      <a:gs pos="73000">
                        <a:srgbClr val="EE3F17"/>
                      </a:gs>
                      <a:gs pos="88000">
                        <a:srgbClr val="E81766"/>
                      </a:gs>
                      <a:gs pos="100000">
                        <a:srgbClr val="A603AB"/>
                      </a:gs>
                    </a:gsLst>
                    <a:lin ang="16200000" scaled="1"/>
                    <a:tileRect/>
                  </a:gradFill>
                  <a:bevel/>
                </a:ln>
                <a:effectLst>
                  <a:reflection blurRad="6350" stA="60000" endA="900" endPos="60000" dist="29997" dir="5400000" sy="-100000" algn="bl" rotWithShape="0"/>
                </a:effectLst>
              </a:rPr>
              <a:t>A</a:t>
            </a:r>
            <a:endParaRPr lang="id-ID" dirty="0">
              <a:ln cap="rnd">
                <a:gradFill flip="none" rotWithShape="1">
                  <a:gsLst>
                    <a:gs pos="0">
                      <a:srgbClr val="A603AB"/>
                    </a:gs>
                    <a:gs pos="21001">
                      <a:srgbClr val="0819FB"/>
                    </a:gs>
                    <a:gs pos="35001">
                      <a:srgbClr val="1A8D48"/>
                    </a:gs>
                    <a:gs pos="52000">
                      <a:srgbClr val="FFFF00"/>
                    </a:gs>
                    <a:gs pos="73000">
                      <a:srgbClr val="EE3F17"/>
                    </a:gs>
                    <a:gs pos="88000">
                      <a:srgbClr val="E81766"/>
                    </a:gs>
                    <a:gs pos="100000">
                      <a:srgbClr val="A603AB"/>
                    </a:gs>
                  </a:gsLst>
                  <a:lin ang="16200000" scaled="1"/>
                  <a:tileRect/>
                </a:gradFill>
                <a:bevel/>
              </a:ln>
              <a:effectLst>
                <a:reflection blurRad="6350" stA="60000" endA="900" endPos="60000" dist="29997" dir="5400000" sy="-100000" algn="bl" rotWithShape="0"/>
              </a:effectLst>
            </a:endParaRPr>
          </a:p>
        </p:txBody>
      </p:sp>
    </p:spTree>
  </p:cSld>
  <p:clrMapOvr>
    <a:masterClrMapping/>
  </p:clrMapOvr>
  <p:transition spd="slow">
    <p:comb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3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2" grpId="1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67544" y="836712"/>
            <a:ext cx="4752528" cy="92333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b="1" dirty="0" err="1">
                <a:latin typeface="Andalus" pitchFamily="18" charset="-78"/>
                <a:cs typeface="Andalus" pitchFamily="18" charset="-78"/>
              </a:rPr>
              <a:t>Pengolahan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telur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asin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aneka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rasa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ini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bertujuan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untuk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menghasilkan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telur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asin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dengan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rasa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bawang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udang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,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dan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b="1" dirty="0" err="1">
                <a:latin typeface="Andalus" pitchFamily="18" charset="-78"/>
                <a:cs typeface="Andalus" pitchFamily="18" charset="-78"/>
              </a:rPr>
              <a:t>coklat</a:t>
            </a:r>
            <a:endParaRPr lang="id-ID" b="1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5220072" y="1916832"/>
            <a:ext cx="3384376" cy="576064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id-ID" b="1" dirty="0" smtClean="0">
                <a:latin typeface="Arial" pitchFamily="34" charset="0"/>
                <a:cs typeface="Arial" pitchFamily="34" charset="0"/>
              </a:rPr>
              <a:t>PLANNING/PERENCANAAN </a:t>
            </a:r>
            <a:endParaRPr lang="id-ID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75656" y="2636912"/>
            <a:ext cx="6480720" cy="1200329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b="1" dirty="0" err="1">
                <a:latin typeface="Baskerville Old Face" pitchFamily="18" charset="0"/>
              </a:rPr>
              <a:t>Langkah-langkahnya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meliputi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penyiapan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alat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dan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bahan</a:t>
            </a:r>
            <a:r>
              <a:rPr lang="en-US" b="1" dirty="0">
                <a:latin typeface="Baskerville Old Face" pitchFamily="18" charset="0"/>
              </a:rPr>
              <a:t> yang </a:t>
            </a:r>
            <a:r>
              <a:rPr lang="en-US" b="1" dirty="0" err="1">
                <a:latin typeface="Baskerville Old Face" pitchFamily="18" charset="0"/>
              </a:rPr>
              <a:t>diperlukan</a:t>
            </a:r>
            <a:r>
              <a:rPr lang="en-US" b="1" dirty="0">
                <a:latin typeface="Baskerville Old Face" pitchFamily="18" charset="0"/>
              </a:rPr>
              <a:t>, </a:t>
            </a:r>
            <a:r>
              <a:rPr lang="en-US" b="1" dirty="0" err="1">
                <a:latin typeface="Baskerville Old Face" pitchFamily="18" charset="0"/>
              </a:rPr>
              <a:t>memeriksa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telur</a:t>
            </a:r>
            <a:r>
              <a:rPr lang="en-US" b="1" dirty="0">
                <a:latin typeface="Baskerville Old Face" pitchFamily="18" charset="0"/>
              </a:rPr>
              <a:t> yang </a:t>
            </a:r>
            <a:r>
              <a:rPr lang="en-US" b="1" dirty="0" err="1">
                <a:latin typeface="Baskerville Old Face" pitchFamily="18" charset="0"/>
              </a:rPr>
              <a:t>akan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diasinkan</a:t>
            </a:r>
            <a:r>
              <a:rPr lang="en-US" b="1" dirty="0">
                <a:latin typeface="Baskerville Old Face" pitchFamily="18" charset="0"/>
              </a:rPr>
              <a:t> (</a:t>
            </a:r>
            <a:r>
              <a:rPr lang="en-US" b="1" dirty="0" err="1">
                <a:latin typeface="Baskerville Old Face" pitchFamily="18" charset="0"/>
              </a:rPr>
              <a:t>retak</a:t>
            </a:r>
            <a:r>
              <a:rPr lang="en-US" b="1" dirty="0">
                <a:latin typeface="Baskerville Old Face" pitchFamily="18" charset="0"/>
              </a:rPr>
              <a:t>/</a:t>
            </a:r>
            <a:r>
              <a:rPr lang="en-US" b="1" dirty="0" err="1">
                <a:latin typeface="Baskerville Old Face" pitchFamily="18" charset="0"/>
              </a:rPr>
              <a:t>tidak</a:t>
            </a:r>
            <a:r>
              <a:rPr lang="en-US" b="1" dirty="0">
                <a:latin typeface="Baskerville Old Face" pitchFamily="18" charset="0"/>
              </a:rPr>
              <a:t>), </a:t>
            </a:r>
            <a:r>
              <a:rPr lang="en-US" b="1" dirty="0" err="1">
                <a:latin typeface="Baskerville Old Face" pitchFamily="18" charset="0"/>
              </a:rPr>
              <a:t>membersihkan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telur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asin</a:t>
            </a:r>
            <a:r>
              <a:rPr lang="en-US" b="1" dirty="0">
                <a:latin typeface="Baskerville Old Face" pitchFamily="18" charset="0"/>
              </a:rPr>
              <a:t> yang </a:t>
            </a:r>
            <a:r>
              <a:rPr lang="en-US" b="1" dirty="0" err="1">
                <a:latin typeface="Baskerville Old Face" pitchFamily="18" charset="0"/>
              </a:rPr>
              <a:t>akan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diasinkan</a:t>
            </a:r>
            <a:r>
              <a:rPr lang="en-US" b="1" dirty="0">
                <a:latin typeface="Baskerville Old Face" pitchFamily="18" charset="0"/>
              </a:rPr>
              <a:t>, </a:t>
            </a:r>
            <a:r>
              <a:rPr lang="en-US" b="1" dirty="0" err="1">
                <a:latin typeface="Baskerville Old Face" pitchFamily="18" charset="0"/>
              </a:rPr>
              <a:t>membuat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adonan</a:t>
            </a:r>
            <a:r>
              <a:rPr lang="en-US" b="1" dirty="0">
                <a:latin typeface="Baskerville Old Face" pitchFamily="18" charset="0"/>
              </a:rPr>
              <a:t>/medium </a:t>
            </a:r>
            <a:r>
              <a:rPr lang="en-US" b="1" dirty="0" err="1">
                <a:latin typeface="Baskerville Old Face" pitchFamily="18" charset="0"/>
              </a:rPr>
              <a:t>pengasinan</a:t>
            </a:r>
            <a:r>
              <a:rPr lang="en-US" b="1" dirty="0">
                <a:latin typeface="Baskerville Old Face" pitchFamily="18" charset="0"/>
              </a:rPr>
              <a:t> (</a:t>
            </a:r>
            <a:r>
              <a:rPr lang="en-US" b="1" dirty="0" err="1">
                <a:latin typeface="Baskerville Old Face" pitchFamily="18" charset="0"/>
              </a:rPr>
              <a:t>batu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bata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halus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dan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larutan</a:t>
            </a:r>
            <a:r>
              <a:rPr lang="en-US" b="1" dirty="0">
                <a:latin typeface="Baskerville Old Face" pitchFamily="18" charset="0"/>
              </a:rPr>
              <a:t> </a:t>
            </a:r>
            <a:r>
              <a:rPr lang="en-US" b="1" dirty="0" err="1">
                <a:latin typeface="Baskerville Old Face" pitchFamily="18" charset="0"/>
              </a:rPr>
              <a:t>garam</a:t>
            </a:r>
            <a:r>
              <a:rPr lang="en-US" b="1" dirty="0">
                <a:latin typeface="Baskerville Old Face" pitchFamily="18" charset="0"/>
              </a:rPr>
              <a:t>), </a:t>
            </a:r>
            <a:endParaRPr lang="id-ID" b="1" dirty="0">
              <a:latin typeface="Baskerville Old Face" pitchFamily="18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907704" y="4365104"/>
            <a:ext cx="5328592" cy="2308324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dirty="0">
                <a:latin typeface="Andalus" pitchFamily="18" charset="-78"/>
                <a:cs typeface="Andalus" pitchFamily="18" charset="-78"/>
              </a:rPr>
              <a:t>Usaha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membuat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telur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asin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aneka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rasa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ini,sebenarnya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tidak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terlalu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memakan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tempat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dalam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artian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tempat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diperlukan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bisa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dalam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rumah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ataupun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diluar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luar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rumah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yang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penting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bisa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menjamin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keberhasilan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dari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usaha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tersebut,karena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sifatnya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usaha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membuat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telur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asin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aneka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rasa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ini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adalah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home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idustri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atau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industri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 </a:t>
            </a:r>
            <a:r>
              <a:rPr lang="en-US" dirty="0" err="1">
                <a:latin typeface="Andalus" pitchFamily="18" charset="-78"/>
                <a:cs typeface="Andalus" pitchFamily="18" charset="-78"/>
              </a:rPr>
              <a:t>perumahan</a:t>
            </a:r>
            <a:r>
              <a:rPr lang="en-US" dirty="0">
                <a:latin typeface="Andalus" pitchFamily="18" charset="-78"/>
                <a:cs typeface="Andalus" pitchFamily="18" charset="-78"/>
              </a:rPr>
              <a:t>.</a:t>
            </a:r>
            <a:br>
              <a:rPr lang="en-US" dirty="0">
                <a:latin typeface="Andalus" pitchFamily="18" charset="-78"/>
                <a:cs typeface="Andalus" pitchFamily="18" charset="-78"/>
              </a:rPr>
            </a:br>
            <a:endParaRPr lang="id-ID" dirty="0">
              <a:latin typeface="Andalus" pitchFamily="18" charset="-78"/>
              <a:cs typeface="Andalus" pitchFamily="18" charset="-78"/>
            </a:endParaRPr>
          </a:p>
        </p:txBody>
      </p:sp>
      <p:sp>
        <p:nvSpPr>
          <p:cNvPr id="6" name="Down Arrow 5"/>
          <p:cNvSpPr/>
          <p:nvPr/>
        </p:nvSpPr>
        <p:spPr>
          <a:xfrm>
            <a:off x="4427984" y="3789040"/>
            <a:ext cx="484632" cy="50405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ransition spd="slow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548680"/>
            <a:ext cx="1944216" cy="830997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400" b="1" dirty="0">
                <a:latin typeface="Arial Rounded MT Bold" pitchFamily="34" charset="0"/>
              </a:rPr>
              <a:t>Organizing</a:t>
            </a:r>
            <a:br>
              <a:rPr lang="en-US" sz="2400" b="1" dirty="0">
                <a:latin typeface="Arial Rounded MT Bold" pitchFamily="34" charset="0"/>
              </a:rPr>
            </a:br>
            <a:endParaRPr lang="id-ID" sz="2400" b="1" dirty="0">
              <a:latin typeface="Arial Rounded MT Bold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707904" y="1484784"/>
            <a:ext cx="4572000" cy="4801314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dirty="0" err="1"/>
              <a:t>Setelah</a:t>
            </a:r>
            <a:r>
              <a:rPr lang="en-US" b="1" dirty="0"/>
              <a:t> </a:t>
            </a:r>
            <a:r>
              <a:rPr lang="en-US" b="1" dirty="0" err="1"/>
              <a:t>perencanaan</a:t>
            </a:r>
            <a:r>
              <a:rPr lang="en-US" b="1" dirty="0"/>
              <a:t> </a:t>
            </a:r>
            <a:r>
              <a:rPr lang="en-US" b="1" dirty="0" err="1"/>
              <a:t>kita</a:t>
            </a:r>
            <a:r>
              <a:rPr lang="en-US" b="1" dirty="0"/>
              <a:t> </a:t>
            </a:r>
            <a:r>
              <a:rPr lang="en-US" b="1" dirty="0" err="1"/>
              <a:t>perlu</a:t>
            </a:r>
            <a:r>
              <a:rPr lang="en-US" b="1" dirty="0"/>
              <a:t> </a:t>
            </a:r>
            <a:r>
              <a:rPr lang="en-US" b="1" dirty="0" err="1"/>
              <a:t>pengorganisasian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mengelompokan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menentukan</a:t>
            </a:r>
            <a:r>
              <a:rPr lang="en-US" b="1" dirty="0"/>
              <a:t> </a:t>
            </a:r>
            <a:r>
              <a:rPr lang="en-US" b="1" dirty="0" err="1"/>
              <a:t>berbagai</a:t>
            </a:r>
            <a:r>
              <a:rPr lang="en-US" b="1" dirty="0"/>
              <a:t> </a:t>
            </a:r>
            <a:r>
              <a:rPr lang="en-US" b="1" dirty="0" err="1"/>
              <a:t>kegiatan</a:t>
            </a:r>
            <a:r>
              <a:rPr lang="en-US" b="1" dirty="0"/>
              <a:t> </a:t>
            </a:r>
            <a:r>
              <a:rPr lang="en-US" b="1" dirty="0" err="1"/>
              <a:t>penting</a:t>
            </a:r>
            <a:r>
              <a:rPr lang="en-US" b="1" dirty="0"/>
              <a:t> </a:t>
            </a:r>
            <a:r>
              <a:rPr lang="en-US" b="1" dirty="0" err="1"/>
              <a:t>misalnya:mengalokasikan</a:t>
            </a:r>
            <a:r>
              <a:rPr lang="en-US" b="1" dirty="0"/>
              <a:t> </a:t>
            </a:r>
            <a:r>
              <a:rPr lang="en-US" b="1" dirty="0" err="1"/>
              <a:t>sumberdaya,merumuskan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menentukan</a:t>
            </a:r>
            <a:r>
              <a:rPr lang="en-US" b="1" dirty="0"/>
              <a:t> </a:t>
            </a:r>
            <a:r>
              <a:rPr lang="en-US" b="1" dirty="0" err="1"/>
              <a:t>tugas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menetapkan</a:t>
            </a:r>
            <a:r>
              <a:rPr lang="en-US" b="1" dirty="0"/>
              <a:t> </a:t>
            </a:r>
            <a:r>
              <a:rPr lang="en-US" b="1" dirty="0" err="1"/>
              <a:t>prosedur</a:t>
            </a:r>
            <a:r>
              <a:rPr lang="en-US" b="1" dirty="0"/>
              <a:t> yang </a:t>
            </a:r>
            <a:r>
              <a:rPr lang="en-US" b="1" dirty="0" err="1"/>
              <a:t>diperlukan,menentukan</a:t>
            </a:r>
            <a:r>
              <a:rPr lang="en-US" b="1" dirty="0"/>
              <a:t> </a:t>
            </a:r>
            <a:r>
              <a:rPr lang="en-US" b="1" dirty="0" err="1"/>
              <a:t>struktur</a:t>
            </a:r>
            <a:r>
              <a:rPr lang="en-US" b="1" dirty="0"/>
              <a:t> </a:t>
            </a:r>
            <a:r>
              <a:rPr lang="en-US" b="1" dirty="0" err="1"/>
              <a:t>organisasi</a:t>
            </a:r>
            <a:r>
              <a:rPr lang="en-US" b="1" dirty="0"/>
              <a:t> yang </a:t>
            </a:r>
            <a:r>
              <a:rPr lang="en-US" b="1" dirty="0" err="1"/>
              <a:t>menunjukan</a:t>
            </a:r>
            <a:r>
              <a:rPr lang="en-US" b="1" dirty="0"/>
              <a:t> </a:t>
            </a:r>
            <a:r>
              <a:rPr lang="en-US" b="1" dirty="0" err="1"/>
              <a:t>adanya</a:t>
            </a:r>
            <a:r>
              <a:rPr lang="en-US" b="1" dirty="0"/>
              <a:t> </a:t>
            </a:r>
            <a:r>
              <a:rPr lang="en-US" b="1" dirty="0" err="1"/>
              <a:t>garis</a:t>
            </a:r>
            <a:r>
              <a:rPr lang="en-US" b="1" dirty="0"/>
              <a:t> </a:t>
            </a:r>
            <a:r>
              <a:rPr lang="en-US" b="1" dirty="0" err="1"/>
              <a:t>kewenangan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tanggungjawab,dan</a:t>
            </a:r>
            <a:r>
              <a:rPr lang="en-US" b="1" dirty="0"/>
              <a:t> </a:t>
            </a:r>
            <a:r>
              <a:rPr lang="en-US" b="1" dirty="0" err="1"/>
              <a:t>perekrutan</a:t>
            </a:r>
            <a:r>
              <a:rPr lang="en-US" b="1" dirty="0"/>
              <a:t> </a:t>
            </a:r>
            <a:r>
              <a:rPr lang="en-US" b="1" dirty="0" err="1"/>
              <a:t>karyawan,penyelesaian,pelatihan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pengembangan</a:t>
            </a:r>
            <a:r>
              <a:rPr lang="en-US" b="1" dirty="0"/>
              <a:t> SDM </a:t>
            </a:r>
            <a:r>
              <a:rPr lang="en-US" b="1" dirty="0" err="1"/>
              <a:t>atau</a:t>
            </a:r>
            <a:r>
              <a:rPr lang="en-US" b="1" dirty="0"/>
              <a:t> </a:t>
            </a:r>
            <a:r>
              <a:rPr lang="en-US" b="1" dirty="0" err="1"/>
              <a:t>tenaga</a:t>
            </a:r>
            <a:r>
              <a:rPr lang="en-US" b="1" dirty="0"/>
              <a:t> </a:t>
            </a:r>
            <a:r>
              <a:rPr lang="en-US" b="1" dirty="0" err="1"/>
              <a:t>kerja.Agar</a:t>
            </a:r>
            <a:r>
              <a:rPr lang="en-US" b="1" dirty="0"/>
              <a:t> </a:t>
            </a:r>
            <a:r>
              <a:rPr lang="en-US" b="1" dirty="0" err="1"/>
              <a:t>usaha</a:t>
            </a:r>
            <a:r>
              <a:rPr lang="en-US" b="1" dirty="0"/>
              <a:t> </a:t>
            </a:r>
            <a:r>
              <a:rPr lang="en-US" b="1" dirty="0" err="1"/>
              <a:t>telur</a:t>
            </a:r>
            <a:r>
              <a:rPr lang="en-US" b="1" dirty="0"/>
              <a:t> </a:t>
            </a:r>
            <a:r>
              <a:rPr lang="en-US" b="1" dirty="0" err="1"/>
              <a:t>asin</a:t>
            </a:r>
            <a:r>
              <a:rPr lang="en-US" b="1" dirty="0"/>
              <a:t> </a:t>
            </a:r>
            <a:r>
              <a:rPr lang="en-US" b="1" dirty="0" err="1"/>
              <a:t>aneka</a:t>
            </a:r>
            <a:r>
              <a:rPr lang="en-US" b="1" dirty="0"/>
              <a:t> rasa </a:t>
            </a:r>
            <a:r>
              <a:rPr lang="en-US" b="1" dirty="0" err="1"/>
              <a:t>bisa</a:t>
            </a:r>
            <a:r>
              <a:rPr lang="en-US" b="1" dirty="0"/>
              <a:t> </a:t>
            </a:r>
            <a:r>
              <a:rPr lang="en-US" b="1" dirty="0" err="1"/>
              <a:t>bertahan</a:t>
            </a:r>
            <a:r>
              <a:rPr lang="en-US" b="1" dirty="0"/>
              <a:t> </a:t>
            </a:r>
            <a:r>
              <a:rPr lang="en-US" b="1" dirty="0" err="1"/>
              <a:t>dalam</a:t>
            </a:r>
            <a:r>
              <a:rPr lang="en-US" b="1" dirty="0"/>
              <a:t> </a:t>
            </a:r>
            <a:r>
              <a:rPr lang="en-US" b="1" dirty="0" err="1"/>
              <a:t>jangka</a:t>
            </a:r>
            <a:r>
              <a:rPr lang="en-US" b="1" dirty="0"/>
              <a:t> </a:t>
            </a:r>
            <a:r>
              <a:rPr lang="en-US" b="1" dirty="0" err="1"/>
              <a:t>waktu</a:t>
            </a:r>
            <a:r>
              <a:rPr lang="en-US" b="1" dirty="0"/>
              <a:t> yang lama </a:t>
            </a:r>
            <a:r>
              <a:rPr lang="en-US" b="1" dirty="0" err="1"/>
              <a:t>perlu</a:t>
            </a:r>
            <a:r>
              <a:rPr lang="en-US" b="1" dirty="0"/>
              <a:t> </a:t>
            </a:r>
            <a:r>
              <a:rPr lang="en-US" b="1" dirty="0" err="1"/>
              <a:t>adanya</a:t>
            </a:r>
            <a:r>
              <a:rPr lang="en-US" b="1" dirty="0"/>
              <a:t>  </a:t>
            </a:r>
            <a:r>
              <a:rPr lang="en-US" b="1" dirty="0" err="1"/>
              <a:t>alokasi</a:t>
            </a:r>
            <a:r>
              <a:rPr lang="en-US" b="1" dirty="0"/>
              <a:t> </a:t>
            </a:r>
            <a:r>
              <a:rPr lang="en-US" b="1" dirty="0" err="1"/>
              <a:t>sumber</a:t>
            </a:r>
            <a:r>
              <a:rPr lang="en-US" b="1" dirty="0"/>
              <a:t> </a:t>
            </a:r>
            <a:r>
              <a:rPr lang="en-US" b="1" dirty="0" err="1"/>
              <a:t>daya</a:t>
            </a:r>
            <a:r>
              <a:rPr lang="en-US" b="1" dirty="0"/>
              <a:t> yang </a:t>
            </a:r>
            <a:r>
              <a:rPr lang="en-US" b="1" dirty="0" err="1"/>
              <a:t>yang</a:t>
            </a:r>
            <a:r>
              <a:rPr lang="en-US" b="1" dirty="0"/>
              <a:t> </a:t>
            </a:r>
            <a:r>
              <a:rPr lang="en-US" b="1" dirty="0" err="1"/>
              <a:t>memadai</a:t>
            </a:r>
            <a:r>
              <a:rPr lang="en-US" b="1" dirty="0"/>
              <a:t> </a:t>
            </a:r>
            <a:r>
              <a:rPr lang="en-US" b="1" dirty="0" err="1"/>
              <a:t>dan</a:t>
            </a:r>
            <a:r>
              <a:rPr lang="en-US" b="1" dirty="0"/>
              <a:t> </a:t>
            </a:r>
            <a:r>
              <a:rPr lang="en-US" b="1" dirty="0" err="1"/>
              <a:t>selalu</a:t>
            </a:r>
            <a:r>
              <a:rPr lang="en-US" b="1" dirty="0"/>
              <a:t> </a:t>
            </a:r>
            <a:r>
              <a:rPr lang="en-US" b="1" dirty="0" err="1"/>
              <a:t>ada</a:t>
            </a:r>
            <a:r>
              <a:rPr lang="en-US" b="1" dirty="0"/>
              <a:t> </a:t>
            </a:r>
            <a:r>
              <a:rPr lang="en-US" b="1" dirty="0" err="1"/>
              <a:t>disetiap</a:t>
            </a:r>
            <a:r>
              <a:rPr lang="en-US" b="1" dirty="0"/>
              <a:t> </a:t>
            </a:r>
            <a:r>
              <a:rPr lang="en-US" b="1" dirty="0" err="1"/>
              <a:t>waktu</a:t>
            </a:r>
            <a:r>
              <a:rPr lang="en-US" b="1" dirty="0"/>
              <a:t> </a:t>
            </a:r>
            <a:r>
              <a:rPr lang="en-US" b="1" dirty="0" err="1"/>
              <a:t>dibutuhkan</a:t>
            </a:r>
            <a:r>
              <a:rPr lang="en-US" b="1" dirty="0"/>
              <a:t> </a:t>
            </a:r>
            <a:r>
              <a:rPr lang="en-US" b="1" dirty="0" err="1"/>
              <a:t>apalagi</a:t>
            </a:r>
            <a:r>
              <a:rPr lang="en-US" b="1" dirty="0"/>
              <a:t> </a:t>
            </a:r>
            <a:r>
              <a:rPr lang="en-US" b="1" dirty="0" err="1"/>
              <a:t>dengan</a:t>
            </a:r>
            <a:r>
              <a:rPr lang="en-US" b="1" dirty="0"/>
              <a:t> </a:t>
            </a:r>
            <a:r>
              <a:rPr lang="en-US" b="1" dirty="0" err="1"/>
              <a:t>semakin</a:t>
            </a:r>
            <a:r>
              <a:rPr lang="en-US" b="1" dirty="0"/>
              <a:t> </a:t>
            </a:r>
            <a:r>
              <a:rPr lang="en-US" b="1" dirty="0" err="1"/>
              <a:t>meningkatnya</a:t>
            </a:r>
            <a:r>
              <a:rPr lang="en-US" b="1" dirty="0"/>
              <a:t> </a:t>
            </a:r>
            <a:r>
              <a:rPr lang="en-US" b="1" dirty="0" err="1"/>
              <a:t>permintaan</a:t>
            </a:r>
            <a:r>
              <a:rPr lang="en-US" b="1" dirty="0"/>
              <a:t> </a:t>
            </a:r>
            <a:r>
              <a:rPr lang="en-US" b="1" dirty="0" err="1"/>
              <a:t>dari</a:t>
            </a:r>
            <a:r>
              <a:rPr lang="en-US" b="1" dirty="0"/>
              <a:t> </a:t>
            </a:r>
            <a:r>
              <a:rPr lang="en-US" b="1" dirty="0" err="1"/>
              <a:t>konsumen</a:t>
            </a:r>
            <a:endParaRPr lang="id-ID" b="1" dirty="0"/>
          </a:p>
        </p:txBody>
      </p:sp>
      <p:cxnSp>
        <p:nvCxnSpPr>
          <p:cNvPr id="5" name="Elbow Connector 4"/>
          <p:cNvCxnSpPr/>
          <p:nvPr/>
        </p:nvCxnSpPr>
        <p:spPr>
          <a:xfrm>
            <a:off x="2195736" y="1124744"/>
            <a:ext cx="1512168" cy="1008112"/>
          </a:xfrm>
          <a:prstGeom prst="bentConnector3">
            <a:avLst>
              <a:gd name="adj1" fmla="val 50000"/>
            </a:avLst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0797072">
            <a:off x="4355976" y="332656"/>
            <a:ext cx="2952328" cy="707886"/>
          </a:xfrm>
          <a:prstGeom prst="rect">
            <a:avLst/>
          </a:prstGeom>
          <a:ln>
            <a:noFill/>
          </a:ln>
          <a:effectLst>
            <a:outerShdw blurRad="127000" dist="38100" dir="2700000" algn="ctr">
              <a:srgbClr val="000000">
                <a:alpha val="45000"/>
              </a:srgbClr>
            </a:outerShdw>
          </a:effectLst>
          <a:scene3d>
            <a:camera prst="perspectiveFront" fov="2700000">
              <a:rot lat="20376000" lon="1938000" rev="20112001"/>
            </a:camera>
            <a:lightRig rig="soft" dir="t">
              <a:rot lat="0" lon="0" rev="0"/>
            </a:lightRig>
          </a:scene3d>
          <a:sp3d prstMaterial="translucentPowder">
            <a:bevelT w="203200" h="50800" prst="softRound"/>
          </a:sp3d>
        </p:spPr>
        <p:txBody>
          <a:bodyPr wrap="square">
            <a:spAutoFit/>
          </a:bodyPr>
          <a:lstStyle/>
          <a:p>
            <a:r>
              <a:rPr lang="en-US" sz="4000" dirty="0" smtClean="0">
                <a:solidFill>
                  <a:srgbClr val="FFFF00"/>
                </a:solidFill>
                <a:latin typeface="Algerian" pitchFamily="82" charset="0"/>
              </a:rPr>
              <a:t>Staffing</a:t>
            </a:r>
            <a:endParaRPr lang="id-ID" sz="4000" dirty="0">
              <a:solidFill>
                <a:srgbClr val="FFFF00"/>
              </a:solidFill>
              <a:latin typeface="Algerian" pitchFamily="8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5536" y="1484784"/>
            <a:ext cx="4824536" cy="2031325"/>
          </a:xfrm>
          <a:prstGeom prst="rect">
            <a:avLst/>
          </a:prstGeom>
          <a:effectLst>
            <a:reflection blurRad="6350" stA="50000" endA="295" endPos="92000" dist="101600" dir="5400000" sy="-100000" algn="bl" rotWithShape="0"/>
          </a:effectLst>
        </p:spPr>
        <p:txBody>
          <a:bodyPr wrap="square">
            <a:spAutoFit/>
          </a:bodyPr>
          <a:lstStyle/>
          <a:p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Untuk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smtClean="0">
                <a:solidFill>
                  <a:srgbClr val="FFFF00"/>
                </a:solidFill>
                <a:latin typeface="Eras Bold ITC" pitchFamily="34" charset="0"/>
              </a:rPr>
              <a:t>m</a:t>
            </a:r>
            <a:r>
              <a:rPr lang="id-ID" dirty="0">
                <a:solidFill>
                  <a:srgbClr val="FFFF00"/>
                </a:solidFill>
                <a:latin typeface="Eras Bold ITC" pitchFamily="34" charset="0"/>
              </a:rPr>
              <a:t>e</a:t>
            </a:r>
            <a:r>
              <a:rPr lang="en-US" dirty="0" err="1" smtClean="0">
                <a:solidFill>
                  <a:srgbClr val="FFFF00"/>
                </a:solidFill>
                <a:latin typeface="Eras Bold ITC" pitchFamily="34" charset="0"/>
              </a:rPr>
              <a:t>nambah</a:t>
            </a:r>
            <a:r>
              <a:rPr lang="en-US" dirty="0" smtClean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wawasan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karyawan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perlu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diadakan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pelatihan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khusus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dan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pengembangan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iptek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tentang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telur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asin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aneka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rasa.Apabila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itu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dilakukan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dan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dirasakan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oleh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karyawan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dengan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sendirinya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mereka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akan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merasa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betah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bekerja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ditempat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kita</a:t>
            </a:r>
            <a:endParaRPr lang="id-ID" dirty="0">
              <a:solidFill>
                <a:srgbClr val="FFFF00"/>
              </a:solidFill>
              <a:latin typeface="Eras Bold ITC" pitchFamily="34" charset="0"/>
            </a:endParaRPr>
          </a:p>
        </p:txBody>
      </p:sp>
    </p:spTree>
  </p:cSld>
  <p:clrMapOvr>
    <a:masterClrMapping/>
  </p:clrMapOvr>
  <p:transition spd="slow">
    <p:strips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419872" y="332656"/>
            <a:ext cx="1800200" cy="523220"/>
          </a:xfrm>
          <a:prstGeom prst="rect">
            <a:avLst/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r>
              <a:rPr lang="en-US" sz="2800" b="1" dirty="0" err="1"/>
              <a:t>Motifating</a:t>
            </a:r>
            <a:endParaRPr lang="id-ID" sz="2800" b="1" dirty="0"/>
          </a:p>
        </p:txBody>
      </p:sp>
      <p:sp>
        <p:nvSpPr>
          <p:cNvPr id="3" name="Rectangle 2"/>
          <p:cNvSpPr/>
          <p:nvPr/>
        </p:nvSpPr>
        <p:spPr>
          <a:xfrm>
            <a:off x="251520" y="1268760"/>
            <a:ext cx="53103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Disini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dimaksudkan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motifasi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yang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bertujuan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agar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karyawan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tidak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cepat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bosan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ataupun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jenuh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dengan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pekerjaannya.Motifasi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bisa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dilakukan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dengan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berbagai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cara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misalnya:diajak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rekreasi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bersama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ataupun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makan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malam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diakhir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pekan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bersama,atau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juga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bisa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berupa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pengarahan-pengarahan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yang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bersifat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membangkitkan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gairah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mereka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untu</a:t>
            </a:r>
            <a:r>
              <a:rPr lang="id-ID" dirty="0">
                <a:solidFill>
                  <a:srgbClr val="FFFF00"/>
                </a:solidFill>
                <a:latin typeface="Eras Bold ITC" pitchFamily="34" charset="0"/>
              </a:rPr>
              <a:t>k 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bisa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bekerja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lebih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baik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lagi.Tujuan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yang paling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utama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hanya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untuk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memberikan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sedikit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waktu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kepada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karayawan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agar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bisa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menikmati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pekerjaan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mereka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 </a:t>
            </a:r>
            <a:r>
              <a:rPr lang="en-US" dirty="0" err="1">
                <a:solidFill>
                  <a:srgbClr val="FFFF00"/>
                </a:solidFill>
                <a:latin typeface="Eras Bold ITC" pitchFamily="34" charset="0"/>
              </a:rPr>
              <a:t>kembali</a:t>
            </a: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>.</a:t>
            </a:r>
            <a:br>
              <a:rPr lang="en-US" dirty="0">
                <a:solidFill>
                  <a:srgbClr val="FFFF00"/>
                </a:solidFill>
                <a:latin typeface="Eras Bold ITC" pitchFamily="34" charset="0"/>
              </a:rPr>
            </a:br>
            <a:r>
              <a:rPr lang="en-US" dirty="0">
                <a:solidFill>
                  <a:srgbClr val="FFFF00"/>
                </a:solidFill>
                <a:latin typeface="Eras Bold ITC" pitchFamily="34" charset="0"/>
              </a:rPr>
              <a:t/>
            </a:r>
            <a:br>
              <a:rPr lang="en-US" dirty="0">
                <a:solidFill>
                  <a:srgbClr val="FFFF00"/>
                </a:solidFill>
                <a:latin typeface="Eras Bold ITC" pitchFamily="34" charset="0"/>
              </a:rPr>
            </a:br>
            <a:endParaRPr lang="id-ID" dirty="0">
              <a:solidFill>
                <a:srgbClr val="FFFF00"/>
              </a:solidFill>
              <a:latin typeface="Eras Bold ITC" pitchFamily="34" charset="0"/>
            </a:endParaRPr>
          </a:p>
        </p:txBody>
      </p:sp>
    </p:spTree>
  </p:cSld>
  <p:clrMapOvr>
    <a:masterClrMapping/>
  </p:clrMapOvr>
  <p:transition spd="slow">
    <p:wheel spokes="3"/>
    <p:sndAc>
      <p:stSnd>
        <p:snd r:embed="rId2" name="laser.wav" builtIn="1"/>
      </p:stSnd>
    </p:sndAc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3528" y="836712"/>
            <a:ext cx="2016224" cy="707886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solidFill>
              <a:srgbClr val="FF0000"/>
            </a:solidFill>
          </a:ln>
          <a:effectLst>
            <a:outerShdw blurRad="225425" dist="50800" dir="5220000" algn="ctr">
              <a:srgbClr val="000000">
                <a:alpha val="33000"/>
              </a:srgbClr>
            </a:outerShdw>
          </a:effectLst>
          <a:scene3d>
            <a:camera prst="perspectiveFront" fov="3300000">
              <a:rot lat="486000" lon="19530000" rev="174000"/>
            </a:camera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4000" dirty="0" err="1" smtClean="0">
                <a:latin typeface="Agency FB" pitchFamily="34" charset="0"/>
              </a:rPr>
              <a:t>Controling</a:t>
            </a:r>
            <a:endParaRPr lang="id-ID" sz="4000" dirty="0">
              <a:latin typeface="Agency FB" pitchFamily="34" charset="0"/>
            </a:endParaRPr>
          </a:p>
        </p:txBody>
      </p:sp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3491880" y="476672"/>
            <a:ext cx="4968552" cy="5632311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00100" algn="l"/>
              </a:tabLst>
            </a:pP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Agar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usaha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telur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asin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aneka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rasa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terus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berjalan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lancer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sesuai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dengan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rencana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perlu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adanya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pengawasan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atau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yang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kerennya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control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langsung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dari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kepala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bagian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untuk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bisa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menilai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sejauh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mana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kinerja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kerja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dari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masing-masing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karyawan.Pengawasan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bisa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dilakukan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seminggu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ataupu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sebulan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sekali,kalau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lebih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efektif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seminggu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sekali.Pengawasan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dilakukan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besrsifat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khusus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agar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kita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benar-benar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tahu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dimana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letak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kekurangan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ataupu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kelebihan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dari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usaha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telur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asin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en-US" sz="2400" b="1" i="0" u="none" strike="noStrike" cap="none" normalizeH="0" baseline="0" dirty="0" err="1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aneka</a:t>
            </a:r>
            <a:r>
              <a:rPr kumimoji="0" lang="en-US" sz="2400" b="1" i="0" u="none" strike="noStrike" cap="none" normalizeH="0" baseline="0" dirty="0" smtClean="0">
                <a:ln>
                  <a:noFill/>
                </a:ln>
                <a:solidFill>
                  <a:srgbClr val="FFFF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rasa.</a:t>
            </a:r>
            <a:endParaRPr kumimoji="0" lang="en-US" sz="2400" b="1" i="0" u="none" strike="noStrike" cap="none" normalizeH="0" baseline="0" dirty="0" smtClean="0">
              <a:ln>
                <a:noFill/>
              </a:ln>
              <a:solidFill>
                <a:srgbClr val="FFFF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 spd="slow">
    <p:newsflash/>
    <p:sndAc>
      <p:stSnd>
        <p:snd r:embed="rId2" name="drumroll.wav" builtIn="1"/>
      </p:stSnd>
    </p:sndAc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339</Words>
  <Application>Microsoft Office PowerPoint</Application>
  <PresentationFormat>On-screen Show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TELUR ASIN ANEKA RASAA</vt:lpstr>
      <vt:lpstr>Slide 2</vt:lpstr>
      <vt:lpstr>Slide 3</vt:lpstr>
      <vt:lpstr>Slide 4</vt:lpstr>
      <vt:lpstr>Slide 5</vt:lpstr>
      <vt:lpstr>Slide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TELUR ASIN ANEKA RASA</dc:title>
  <dc:creator>toshiba</dc:creator>
  <cp:lastModifiedBy>Wily</cp:lastModifiedBy>
  <cp:revision>7</cp:revision>
  <dcterms:created xsi:type="dcterms:W3CDTF">2014-02-26T00:56:22Z</dcterms:created>
  <dcterms:modified xsi:type="dcterms:W3CDTF">2014-02-26T22:52:41Z</dcterms:modified>
</cp:coreProperties>
</file>