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2" r:id="rId6"/>
    <p:sldId id="273" r:id="rId7"/>
    <p:sldId id="260" r:id="rId8"/>
    <p:sldId id="275" r:id="rId9"/>
    <p:sldId id="276" r:id="rId10"/>
    <p:sldId id="277" r:id="rId11"/>
    <p:sldId id="278" r:id="rId12"/>
    <p:sldId id="279" r:id="rId13"/>
    <p:sldId id="261" r:id="rId14"/>
    <p:sldId id="262" r:id="rId15"/>
    <p:sldId id="263" r:id="rId16"/>
    <p:sldId id="268" r:id="rId17"/>
    <p:sldId id="269" r:id="rId18"/>
    <p:sldId id="271"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HIBA"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ECC6D-7565-482C-A9CE-3B63CD07F7E7}" type="datetimeFigureOut">
              <a:rPr lang="id-ID" smtClean="0"/>
              <a:t>03/03/2014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5C9C2-9416-43A8-AAC0-C927B02A0DE8}" type="slidenum">
              <a:rPr lang="id-ID" smtClean="0"/>
              <a:t>‹#›</a:t>
            </a:fld>
            <a:endParaRPr lang="id-ID"/>
          </a:p>
        </p:txBody>
      </p:sp>
    </p:spTree>
    <p:extLst>
      <p:ext uri="{BB962C8B-B14F-4D97-AF65-F5344CB8AC3E}">
        <p14:creationId xmlns:p14="http://schemas.microsoft.com/office/powerpoint/2010/main" val="255087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0B0D7-426B-49A5-BB9D-328B63703A3B}" type="datetimeFigureOut">
              <a:rPr lang="id-ID" smtClean="0"/>
              <a:pPr/>
              <a:t>03/03/2014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5AABB64-688D-4268-9DDB-AD2FBDF57F2B}" type="slidenum">
              <a:rPr lang="id-ID" smtClean="0"/>
              <a:pPr/>
              <a:t>‹#›</a:t>
            </a:fld>
            <a:endParaRPr lang="id-ID"/>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0B0D7-426B-49A5-BB9D-328B63703A3B}" type="datetimeFigureOut">
              <a:rPr lang="id-ID" smtClean="0"/>
              <a:pPr/>
              <a:t>03/03/2014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ABB64-688D-4268-9DDB-AD2FBDF57F2B}"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7166"/>
            <a:ext cx="7772400" cy="1612901"/>
          </a:xfrm>
        </p:spPr>
        <p:txBody>
          <a:bodyPr/>
          <a:lstStyle/>
          <a:p>
            <a:r>
              <a:rPr lang="id-ID" dirty="0" smtClean="0"/>
              <a:t>Pengolahan dan pengawetan susu</a:t>
            </a:r>
            <a:endParaRPr lang="id-ID" dirty="0"/>
          </a:p>
        </p:txBody>
      </p:sp>
      <p:sp>
        <p:nvSpPr>
          <p:cNvPr id="3" name="Subtitle 2"/>
          <p:cNvSpPr>
            <a:spLocks noGrp="1"/>
          </p:cNvSpPr>
          <p:nvPr>
            <p:ph type="subTitle" idx="1"/>
          </p:nvPr>
        </p:nvSpPr>
        <p:spPr>
          <a:xfrm>
            <a:off x="1357290" y="2571744"/>
            <a:ext cx="6786610" cy="3286148"/>
          </a:xfrm>
        </p:spPr>
        <p:txBody>
          <a:bodyPr>
            <a:normAutofit/>
          </a:bodyPr>
          <a:lstStyle/>
          <a:p>
            <a:r>
              <a:rPr lang="id-ID" dirty="0" smtClean="0">
                <a:solidFill>
                  <a:schemeClr val="tx1"/>
                </a:solidFill>
              </a:rPr>
              <a:t>Anggota :1. Basofi. Rohmat</a:t>
            </a:r>
          </a:p>
          <a:p>
            <a:r>
              <a:rPr lang="id-ID" dirty="0" smtClean="0">
                <a:solidFill>
                  <a:schemeClr val="tx1"/>
                </a:solidFill>
              </a:rPr>
              <a:t>  2. Pinardi</a:t>
            </a:r>
          </a:p>
          <a:p>
            <a:r>
              <a:rPr lang="id-ID" dirty="0" smtClean="0">
                <a:solidFill>
                  <a:schemeClr val="tx1"/>
                </a:solidFill>
              </a:rPr>
              <a:t>                 3. Husen. Suhada</a:t>
            </a:r>
          </a:p>
          <a:p>
            <a:r>
              <a:rPr lang="id-ID" dirty="0" smtClean="0">
                <a:solidFill>
                  <a:schemeClr val="tx1"/>
                </a:solidFill>
              </a:rPr>
              <a:t>         4. Gathot. Aji</a:t>
            </a:r>
          </a:p>
          <a:p>
            <a:r>
              <a:rPr lang="id-ID" dirty="0" smtClean="0">
                <a:solidFill>
                  <a:schemeClr val="tx1"/>
                </a:solidFill>
              </a:rPr>
              <a:t>                 5. </a:t>
            </a:r>
            <a:r>
              <a:rPr lang="id-ID" dirty="0">
                <a:solidFill>
                  <a:schemeClr val="tx1"/>
                </a:solidFill>
              </a:rPr>
              <a:t> </a:t>
            </a:r>
            <a:r>
              <a:rPr lang="id-ID" dirty="0" smtClean="0">
                <a:solidFill>
                  <a:schemeClr val="tx1"/>
                </a:solidFill>
              </a:rPr>
              <a:t>Anggi. ardema</a:t>
            </a:r>
            <a:endParaRPr lang="id-ID" dirty="0">
              <a:solidFill>
                <a:schemeClr val="tx1"/>
              </a:solidFill>
            </a:endParaRPr>
          </a:p>
        </p:txBody>
      </p:sp>
      <p:pic>
        <p:nvPicPr>
          <p:cNvPr id="4" name="Picture 3" descr="3d-animasi-cat-reading-newspaper-animated-animal-animation.gif"/>
          <p:cNvPicPr>
            <a:picLocks noChangeAspect="1"/>
          </p:cNvPicPr>
          <p:nvPr/>
        </p:nvPicPr>
        <p:blipFill>
          <a:blip r:embed="rId2"/>
          <a:stretch>
            <a:fillRect/>
          </a:stretch>
        </p:blipFill>
        <p:spPr>
          <a:xfrm>
            <a:off x="0" y="3524250"/>
            <a:ext cx="3333750" cy="3333750"/>
          </a:xfrm>
          <a:prstGeom prst="rect">
            <a:avLst/>
          </a:prstGeom>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proses sterilisasai</a:t>
            </a:r>
            <a:endParaRPr lang="id-ID" dirty="0"/>
          </a:p>
        </p:txBody>
      </p:sp>
      <p:pic>
        <p:nvPicPr>
          <p:cNvPr id="4" name="Content Placeholder 3" descr="7957_2012-06-22_180034.jpg"/>
          <p:cNvPicPr>
            <a:picLocks noGrp="1" noChangeAspect="1"/>
          </p:cNvPicPr>
          <p:nvPr>
            <p:ph idx="1"/>
          </p:nvPr>
        </p:nvPicPr>
        <p:blipFill>
          <a:blip r:embed="rId2"/>
          <a:stretch>
            <a:fillRect/>
          </a:stretch>
        </p:blipFill>
        <p:spPr>
          <a:xfrm>
            <a:off x="357158" y="3643314"/>
            <a:ext cx="4429156"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Bent Arrow 4"/>
          <p:cNvSpPr/>
          <p:nvPr/>
        </p:nvSpPr>
        <p:spPr>
          <a:xfrm>
            <a:off x="2000232" y="2071678"/>
            <a:ext cx="3929090" cy="135732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6" name="Picture 5" descr="bab1_clip_image008.jpg"/>
          <p:cNvPicPr>
            <a:picLocks noChangeAspect="1"/>
          </p:cNvPicPr>
          <p:nvPr/>
        </p:nvPicPr>
        <p:blipFill>
          <a:blip r:embed="rId3"/>
          <a:stretch>
            <a:fillRect/>
          </a:stretch>
        </p:blipFill>
        <p:spPr>
          <a:xfrm>
            <a:off x="6215074" y="1643050"/>
            <a:ext cx="235745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lstStyle/>
          <a:p>
            <a:r>
              <a:rPr lang="id-ID" dirty="0" smtClean="0"/>
              <a:t>Homogenisasi</a:t>
            </a:r>
            <a:endParaRPr lang="id-ID" dirty="0"/>
          </a:p>
        </p:txBody>
      </p:sp>
      <p:sp>
        <p:nvSpPr>
          <p:cNvPr id="3" name="Content Placeholder 2"/>
          <p:cNvSpPr>
            <a:spLocks noGrp="1"/>
          </p:cNvSpPr>
          <p:nvPr>
            <p:ph idx="1"/>
          </p:nvPr>
        </p:nvSpPr>
        <p:spPr>
          <a:xfrm>
            <a:off x="457200" y="1500174"/>
            <a:ext cx="8229600" cy="4625989"/>
          </a:xfrm>
        </p:spPr>
        <p:txBody>
          <a:bodyPr/>
          <a:lstStyle/>
          <a:p>
            <a:r>
              <a:rPr lang="id-ID" dirty="0" smtClean="0"/>
              <a:t>Proses  dimana penambahan atau perubahan kekentalan atau penambahan pada  tekstur pada susu, Susu yang telah melalui proses ini lebih awet dibanding pasteurisasi, karena proses ini menghambat kerja enzim lipase yg merusak butir-butir lemak.</a:t>
            </a:r>
          </a:p>
          <a:p>
            <a:endParaRPr lang="id-ID" dirty="0"/>
          </a:p>
        </p:txBody>
      </p:sp>
      <p:pic>
        <p:nvPicPr>
          <p:cNvPr id="4" name="Picture 3" descr="gambar animasi bergerak.gif"/>
          <p:cNvPicPr>
            <a:picLocks noChangeAspect="1"/>
          </p:cNvPicPr>
          <p:nvPr/>
        </p:nvPicPr>
        <p:blipFill>
          <a:blip r:embed="rId2"/>
          <a:stretch>
            <a:fillRect/>
          </a:stretch>
        </p:blipFill>
        <p:spPr>
          <a:xfrm>
            <a:off x="6357950" y="4357670"/>
            <a:ext cx="2143140" cy="2500330"/>
          </a:xfrm>
          <a:prstGeom prst="rect">
            <a:avLst/>
          </a:prstGeom>
        </p:spPr>
      </p:pic>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Gambar mesin Homogenisasi</a:t>
            </a:r>
            <a:endParaRPr lang="id-ID" dirty="0"/>
          </a:p>
        </p:txBody>
      </p:sp>
      <p:pic>
        <p:nvPicPr>
          <p:cNvPr id="4" name="Content Placeholder 3" descr="homogenizer.jpg"/>
          <p:cNvPicPr>
            <a:picLocks noGrp="1" noChangeAspect="1"/>
          </p:cNvPicPr>
          <p:nvPr>
            <p:ph idx="1"/>
          </p:nvPr>
        </p:nvPicPr>
        <p:blipFill>
          <a:blip r:embed="rId2"/>
          <a:stretch>
            <a:fillRect/>
          </a:stretch>
        </p:blipFill>
        <p:spPr>
          <a:xfrm>
            <a:off x="-1" y="1714487"/>
            <a:ext cx="4375081" cy="4357719"/>
          </a:xfrm>
        </p:spPr>
      </p:pic>
      <p:sp>
        <p:nvSpPr>
          <p:cNvPr id="5" name="Right Arrow 4"/>
          <p:cNvSpPr/>
          <p:nvPr/>
        </p:nvSpPr>
        <p:spPr>
          <a:xfrm>
            <a:off x="4643438" y="3357562"/>
            <a:ext cx="978408"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hasil spin.jpg"/>
          <p:cNvPicPr>
            <a:picLocks noChangeAspect="1"/>
          </p:cNvPicPr>
          <p:nvPr/>
        </p:nvPicPr>
        <p:blipFill>
          <a:blip r:embed="rId3" cstate="print"/>
          <a:stretch>
            <a:fillRect/>
          </a:stretch>
        </p:blipFill>
        <p:spPr>
          <a:xfrm>
            <a:off x="5786446" y="2071678"/>
            <a:ext cx="2947740" cy="3429024"/>
          </a:xfrm>
          <a:prstGeom prst="rect">
            <a:avLst/>
          </a:prstGeom>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Proses Pengolahan Susu</a:t>
            </a:r>
            <a:r>
              <a:rPr lang="id-ID" dirty="0"/>
              <a:t/>
            </a:r>
            <a:br>
              <a:rPr lang="id-ID" dirty="0"/>
            </a:br>
            <a:endParaRPr lang="id-ID" dirty="0"/>
          </a:p>
        </p:txBody>
      </p:sp>
      <p:sp>
        <p:nvSpPr>
          <p:cNvPr id="3" name="Content Placeholder 2"/>
          <p:cNvSpPr>
            <a:spLocks noGrp="1"/>
          </p:cNvSpPr>
          <p:nvPr>
            <p:ph idx="1"/>
          </p:nvPr>
        </p:nvSpPr>
        <p:spPr/>
        <p:txBody>
          <a:bodyPr>
            <a:normAutofit fontScale="92500" lnSpcReduction="10000"/>
          </a:bodyPr>
          <a:lstStyle/>
          <a:p>
            <a:pPr>
              <a:buNone/>
            </a:pPr>
            <a:r>
              <a:rPr lang="id-ID" dirty="0" smtClean="0"/>
              <a:t>.Berikut ini, adalah contoh proses cara pengolahan susu sapi :</a:t>
            </a:r>
          </a:p>
          <a:p>
            <a:pPr>
              <a:buNone/>
            </a:pPr>
            <a:r>
              <a:rPr lang="id-ID" dirty="0" smtClean="0"/>
              <a:t> 1. Setelah mendapatkan susu hasil perahan, segera bawa susu hasil perahan trsebut ke kamar susu, kemudian disaring. Penyaringan harus dilakukan segera untuk mencegah kuman kuman yang terdapat dalam air susu berkembang biak lebih lanjut.</a:t>
            </a:r>
          </a:p>
          <a:p>
            <a:pPr>
              <a:buNone/>
            </a:pPr>
            <a:r>
              <a:rPr lang="id-ID" dirty="0" smtClean="0"/>
              <a:t>2. Setelah disaring, baru lakukan penakaran apabila ingin mengetahui jumlah produksi.</a:t>
            </a:r>
          </a:p>
          <a:p>
            <a:endParaRPr lang="id-ID" dirty="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4857784"/>
          </a:xfrm>
        </p:spPr>
        <p:txBody>
          <a:bodyPr>
            <a:noAutofit/>
          </a:bodyPr>
          <a:lstStyle/>
          <a:p>
            <a:pPr>
              <a:buNone/>
            </a:pPr>
            <a:r>
              <a:rPr lang="id-ID" sz="2800" dirty="0" smtClean="0"/>
              <a:t>3. Kemudian, susu hasil perahan dari beberapa ekor sapi tersebut dicampur perlahan- lahan sampai menjadi campuran air susu yang homogen.</a:t>
            </a:r>
          </a:p>
          <a:p>
            <a:pPr>
              <a:buNone/>
            </a:pPr>
            <a:endParaRPr lang="id-ID" sz="2800" dirty="0" smtClean="0"/>
          </a:p>
          <a:p>
            <a:pPr>
              <a:buNone/>
            </a:pPr>
            <a:r>
              <a:rPr lang="id-ID" sz="2800" dirty="0" smtClean="0"/>
              <a:t>4. Selanjutnya, air susu dialirkan kealat pendingin. Untuk pendinginan, diperlukan suhu 10- 15 </a:t>
            </a:r>
            <a:r>
              <a:rPr lang="id-ID" sz="2800" baseline="30000" dirty="0" smtClean="0"/>
              <a:t>o</a:t>
            </a:r>
            <a:r>
              <a:rPr lang="id-ID" sz="2800" dirty="0" smtClean="0"/>
              <a:t>C selama 2- 3 jam. Pendinginan air susu bertujuan untuk menghambat pertumbuhan bakteri sehingga air susu sapi bertahan lama. Disamping itu, bisa juga melakukna pasteurisasi terlebih dahulu sebelum dialirkan kealat pendingin agar organisme atau bakteri yang merugikan bisa mati.</a:t>
            </a:r>
          </a:p>
          <a:p>
            <a:endParaRPr lang="id-ID" sz="2800" dirty="0"/>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229600" cy="5929354"/>
          </a:xfrm>
        </p:spPr>
        <p:txBody>
          <a:bodyPr>
            <a:normAutofit fontScale="85000" lnSpcReduction="20000"/>
          </a:bodyPr>
          <a:lstStyle/>
          <a:p>
            <a:pPr>
              <a:lnSpc>
                <a:spcPct val="120000"/>
              </a:lnSpc>
              <a:buNone/>
            </a:pPr>
            <a:r>
              <a:rPr lang="id-ID" dirty="0" smtClean="0"/>
              <a:t>5. Secara </a:t>
            </a:r>
            <a:r>
              <a:rPr lang="id-ID" dirty="0"/>
              <a:t>sederhana, pendinginan bisa dilakukan dengan menempatkan botol- botol air susu atau susu yang sudah dibungkus dalam kantong plastik, kemudian dimasukkan kedalam bak yang berisi es. Sementara itu, pasteurisasi sederhana dapat dilakukan dengan cara merebus air susu d atas kompor pada temperatur 74 </a:t>
            </a:r>
            <a:r>
              <a:rPr lang="id-ID" baseline="30000" dirty="0"/>
              <a:t>o</a:t>
            </a:r>
            <a:r>
              <a:rPr lang="id-ID" dirty="0"/>
              <a:t>C selama 6 menit.</a:t>
            </a:r>
          </a:p>
          <a:p>
            <a:pPr>
              <a:lnSpc>
                <a:spcPct val="120000"/>
              </a:lnSpc>
              <a:buNone/>
            </a:pPr>
            <a:r>
              <a:rPr lang="id-ID" dirty="0"/>
              <a:t>6. Setelah proses pendinginan atau pasteurisasi selesai, susu boleh dimasukkan kedalam botol- botol  untuk dikirim kekonsumen.</a:t>
            </a:r>
          </a:p>
          <a:p>
            <a:pPr>
              <a:lnSpc>
                <a:spcPct val="120000"/>
              </a:lnSpc>
              <a:buNone/>
            </a:pPr>
            <a:r>
              <a:rPr lang="id-ID" dirty="0"/>
              <a:t>7. Susu sapi yang tidak melewati tahap pendinginan atau pasteurisasi sebelum dimasukkan kedalam botol akan memiliki kualitas yang rendah serta mudah rusak. </a:t>
            </a:r>
          </a:p>
          <a:p>
            <a:pPr>
              <a:lnSpc>
                <a:spcPct val="120000"/>
              </a:lnSpc>
            </a:pPr>
            <a:endParaRPr lang="id-ID" dirty="0"/>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Manfaat Susu dalam Kehidupan Sehari- hari</a:t>
            </a:r>
            <a:r>
              <a:rPr lang="id-ID" dirty="0"/>
              <a:t/>
            </a:r>
            <a:br>
              <a:rPr lang="id-ID" dirty="0"/>
            </a:br>
            <a:endParaRPr lang="id-ID"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a:lnSpc>
                <a:spcPct val="150000"/>
              </a:lnSpc>
              <a:buNone/>
            </a:pPr>
            <a:r>
              <a:rPr lang="id-ID" dirty="0" smtClean="0"/>
              <a:t>a</a:t>
            </a:r>
            <a:r>
              <a:rPr lang="id-ID" dirty="0"/>
              <a:t>   Mencegah osteoporosis dan menjaga tulang tetap kuat. Bagi anak- anak, susu berfungsi untuk pertumbuhan tulang yang membuat anak menjadi bertambah tinggi.</a:t>
            </a:r>
          </a:p>
          <a:p>
            <a:pPr>
              <a:lnSpc>
                <a:spcPct val="150000"/>
              </a:lnSpc>
              <a:buNone/>
            </a:pPr>
            <a:r>
              <a:rPr lang="id-ID" dirty="0"/>
              <a:t>b. </a:t>
            </a:r>
            <a:r>
              <a:rPr lang="id-ID" dirty="0" smtClean="0"/>
              <a:t> </a:t>
            </a:r>
            <a:r>
              <a:rPr lang="id-ID" dirty="0"/>
              <a:t>Menurunkan tekanan darah.</a:t>
            </a:r>
          </a:p>
          <a:p>
            <a:pPr>
              <a:lnSpc>
                <a:spcPct val="150000"/>
              </a:lnSpc>
              <a:buNone/>
            </a:pPr>
            <a:r>
              <a:rPr lang="id-ID" dirty="0"/>
              <a:t>c.   Mencegah kerusakan gigi dan menjaga kesehatan mulut. Susu mampu mengurangi keasaman mulut, merangsang air liur</a:t>
            </a:r>
            <a:r>
              <a:rPr lang="id-ID" dirty="0" smtClean="0"/>
              <a:t>, </a:t>
            </a:r>
            <a:r>
              <a:rPr lang="id-ID" dirty="0"/>
              <a:t>dan mencegah gigi berlubang.</a:t>
            </a:r>
          </a:p>
          <a:p>
            <a:endParaRPr lang="id-ID" dirty="0"/>
          </a:p>
          <a:p>
            <a:endParaRPr lang="id-ID" dirty="0"/>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15040"/>
          </a:xfrm>
        </p:spPr>
        <p:txBody>
          <a:bodyPr>
            <a:normAutofit fontScale="92500" lnSpcReduction="20000"/>
          </a:bodyPr>
          <a:lstStyle/>
          <a:p>
            <a:pPr>
              <a:lnSpc>
                <a:spcPct val="160000"/>
              </a:lnSpc>
              <a:buNone/>
            </a:pPr>
            <a:r>
              <a:rPr lang="id-ID" dirty="0" smtClean="0"/>
              <a:t>d.  Menetralisr racun seperti logam atau timah yang  mungkin terkandung dalam </a:t>
            </a:r>
            <a:r>
              <a:rPr lang="id-ID" dirty="0" smtClean="0"/>
              <a:t>makanan</a:t>
            </a:r>
          </a:p>
          <a:p>
            <a:pPr>
              <a:lnSpc>
                <a:spcPct val="160000"/>
              </a:lnSpc>
              <a:buNone/>
            </a:pPr>
            <a:r>
              <a:rPr lang="en-US" dirty="0" smtClean="0"/>
              <a:t>e</a:t>
            </a:r>
            <a:r>
              <a:rPr lang="id-ID" dirty="0" smtClean="0"/>
              <a:t>.</a:t>
            </a:r>
            <a:r>
              <a:rPr lang="id-ID" dirty="0" smtClean="0"/>
              <a:t>   Mencegah diabetes</a:t>
            </a:r>
          </a:p>
          <a:p>
            <a:pPr>
              <a:lnSpc>
                <a:spcPct val="160000"/>
              </a:lnSpc>
              <a:buNone/>
            </a:pPr>
            <a:r>
              <a:rPr lang="en-US" dirty="0"/>
              <a:t>f</a:t>
            </a:r>
            <a:r>
              <a:rPr lang="id-ID" dirty="0" smtClean="0"/>
              <a:t>   Mempercantik kulit, membuatnya lebih bersinar.</a:t>
            </a:r>
          </a:p>
          <a:p>
            <a:pPr>
              <a:lnSpc>
                <a:spcPct val="160000"/>
              </a:lnSpc>
              <a:buNone/>
            </a:pPr>
            <a:r>
              <a:rPr lang="en-US" dirty="0"/>
              <a:t>g</a:t>
            </a:r>
            <a:r>
              <a:rPr lang="id-ID" smtClean="0"/>
              <a:t>.</a:t>
            </a:r>
            <a:r>
              <a:rPr lang="id-ID" dirty="0" smtClean="0"/>
              <a:t>  Membantu agar lebih cepat tidur karena kandungan susu dapat merangsang hormon melatonin yang akan membuat tubuh mengantuk.</a:t>
            </a:r>
            <a:endParaRPr lang="id-ID" dirty="0"/>
          </a:p>
        </p:txBody>
      </p:sp>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11288"/>
          </a:xfrm>
        </p:spPr>
        <p:txBody>
          <a:bodyPr>
            <a:normAutofit/>
          </a:bodyPr>
          <a:lstStyle/>
          <a:p>
            <a:r>
              <a:rPr lang="id-ID" sz="6600" b="1" dirty="0" smtClean="0">
                <a:latin typeface="Segoe Script" pitchFamily="34" charset="0"/>
              </a:rPr>
              <a:t>Terima Kasih</a:t>
            </a:r>
            <a:endParaRPr lang="id-ID" sz="6600" b="1" dirty="0">
              <a:latin typeface="Segoe Script" pitchFamily="34" charset="0"/>
            </a:endParaRPr>
          </a:p>
        </p:txBody>
      </p:sp>
      <p:pic>
        <p:nvPicPr>
          <p:cNvPr id="8" name="Picture 7" descr="Animasi bergerak untuk powerpoint (1) - tepuk tangan.gif"/>
          <p:cNvPicPr>
            <a:picLocks noChangeAspect="1"/>
          </p:cNvPicPr>
          <p:nvPr/>
        </p:nvPicPr>
        <p:blipFill>
          <a:blip r:embed="rId2"/>
          <a:stretch>
            <a:fillRect/>
          </a:stretch>
        </p:blipFill>
        <p:spPr>
          <a:xfrm>
            <a:off x="4286248" y="2286000"/>
            <a:ext cx="4572000" cy="4572000"/>
          </a:xfrm>
          <a:prstGeom prst="rect">
            <a:avLst/>
          </a:prstGeom>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858180" cy="1643073"/>
          </a:xfrm>
        </p:spPr>
        <p:txBody>
          <a:bodyPr/>
          <a:lstStyle/>
          <a:p>
            <a:r>
              <a:rPr lang="id-ID" dirty="0" smtClean="0"/>
              <a:t>Pengertian susu</a:t>
            </a:r>
            <a:endParaRPr lang="id-ID" dirty="0"/>
          </a:p>
        </p:txBody>
      </p:sp>
      <p:sp>
        <p:nvSpPr>
          <p:cNvPr id="3" name="Subtitle 2"/>
          <p:cNvSpPr>
            <a:spLocks noGrp="1"/>
          </p:cNvSpPr>
          <p:nvPr>
            <p:ph type="subTitle" idx="1"/>
          </p:nvPr>
        </p:nvSpPr>
        <p:spPr>
          <a:xfrm>
            <a:off x="1142976" y="1714488"/>
            <a:ext cx="6786610" cy="3071834"/>
          </a:xfrm>
        </p:spPr>
        <p:txBody>
          <a:bodyPr>
            <a:normAutofit/>
          </a:bodyPr>
          <a:lstStyle/>
          <a:p>
            <a:pPr>
              <a:lnSpc>
                <a:spcPct val="150000"/>
              </a:lnSpc>
            </a:pPr>
            <a:r>
              <a:rPr lang="id-ID" dirty="0">
                <a:solidFill>
                  <a:schemeClr val="tx1"/>
                </a:solidFill>
                <a:latin typeface="Times New Roman" pitchFamily="18" charset="0"/>
                <a:cs typeface="Times New Roman" pitchFamily="18" charset="0"/>
              </a:rPr>
              <a:t>Susu adalah cairan bergizi  berwarna putih yang dihasilkan oleh kelenjar susu mamalia betina</a:t>
            </a:r>
            <a:r>
              <a:rPr lang="id-ID" dirty="0">
                <a:latin typeface="Times New Roman" pitchFamily="18" charset="0"/>
                <a:cs typeface="Times New Roman" pitchFamily="18" charset="0"/>
              </a:rPr>
              <a:t>. </a:t>
            </a:r>
          </a:p>
        </p:txBody>
      </p:sp>
      <p:pic>
        <p:nvPicPr>
          <p:cNvPr id="5" name="Picture 4" descr="0404_milk.jpg"/>
          <p:cNvPicPr>
            <a:picLocks noChangeAspect="1"/>
          </p:cNvPicPr>
          <p:nvPr/>
        </p:nvPicPr>
        <p:blipFill>
          <a:blip r:embed="rId2"/>
          <a:stretch>
            <a:fillRect/>
          </a:stretch>
        </p:blipFill>
        <p:spPr>
          <a:xfrm>
            <a:off x="500034" y="3857628"/>
            <a:ext cx="2286016"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501122" cy="1643042"/>
          </a:xfrm>
        </p:spPr>
        <p:txBody>
          <a:bodyPr>
            <a:normAutofit fontScale="90000"/>
          </a:bodyPr>
          <a:lstStyle/>
          <a:p>
            <a:r>
              <a:rPr lang="id-ID" dirty="0" smtClean="0"/>
              <a:t/>
            </a:r>
            <a:br>
              <a:rPr lang="id-ID" dirty="0" smtClean="0"/>
            </a:br>
            <a:r>
              <a:rPr lang="id-ID" dirty="0" smtClean="0"/>
              <a:t> Pengertian Pengawetan dan</a:t>
            </a:r>
            <a:br>
              <a:rPr lang="id-ID" dirty="0" smtClean="0"/>
            </a:br>
            <a:r>
              <a:rPr lang="id-ID" dirty="0" smtClean="0"/>
              <a:t>Pengolahan</a:t>
            </a:r>
            <a:endParaRPr lang="id-ID" dirty="0"/>
          </a:p>
        </p:txBody>
      </p:sp>
      <p:sp>
        <p:nvSpPr>
          <p:cNvPr id="3" name="Content Placeholder 2"/>
          <p:cNvSpPr>
            <a:spLocks noGrp="1"/>
          </p:cNvSpPr>
          <p:nvPr>
            <p:ph idx="1"/>
          </p:nvPr>
        </p:nvSpPr>
        <p:spPr/>
        <p:txBody>
          <a:bodyPr>
            <a:normAutofit/>
          </a:bodyPr>
          <a:lstStyle/>
          <a:p>
            <a:pPr>
              <a:buNone/>
            </a:pPr>
            <a:endParaRPr lang="id-ID" dirty="0" smtClean="0"/>
          </a:p>
          <a:p>
            <a:r>
              <a:rPr lang="id-ID" dirty="0" smtClean="0"/>
              <a:t>Pengawetan adalah suatu tindakan yang dilakukan oleh manusia pada  sedemikian rupa sehingga bahan tersebut menjadi tidak mudah rusak.</a:t>
            </a:r>
          </a:p>
          <a:p>
            <a:r>
              <a:rPr lang="id-ID" dirty="0" smtClean="0"/>
              <a:t>Pengolahan adalah membuat suatu macam bahan dari bahan lain, sehingga bahan hasil olahan lebih berguna bagi kehidupan manusia.</a:t>
            </a:r>
          </a:p>
          <a:p>
            <a:endParaRPr lang="id-ID" dirty="0"/>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id-ID" b="1" dirty="0"/>
              <a:t>Syarat Susu yang Baik</a:t>
            </a:r>
            <a:endParaRPr lang="id-ID" dirty="0"/>
          </a:p>
        </p:txBody>
      </p:sp>
      <p:sp>
        <p:nvSpPr>
          <p:cNvPr id="3" name="Content Placeholder 2"/>
          <p:cNvSpPr>
            <a:spLocks noGrp="1"/>
          </p:cNvSpPr>
          <p:nvPr>
            <p:ph idx="1"/>
          </p:nvPr>
        </p:nvSpPr>
        <p:spPr>
          <a:xfrm>
            <a:off x="571472" y="1142984"/>
            <a:ext cx="8229600" cy="4525963"/>
          </a:xfrm>
        </p:spPr>
        <p:txBody>
          <a:bodyPr>
            <a:normAutofit fontScale="92500" lnSpcReduction="10000"/>
          </a:bodyPr>
          <a:lstStyle/>
          <a:p>
            <a:pPr algn="ctr">
              <a:buNone/>
            </a:pPr>
            <a:r>
              <a:rPr lang="id-ID" dirty="0" smtClean="0"/>
              <a:t>Dari segi warna </a:t>
            </a:r>
          </a:p>
          <a:p>
            <a:pPr algn="ctr">
              <a:buNone/>
            </a:pPr>
            <a:endParaRPr lang="id-ID" dirty="0" smtClean="0"/>
          </a:p>
          <a:p>
            <a:pPr>
              <a:buNone/>
            </a:pPr>
            <a:r>
              <a:rPr lang="id-ID" dirty="0" smtClean="0"/>
              <a:t>            Putih</a:t>
            </a:r>
          </a:p>
          <a:p>
            <a:pPr>
              <a:buNone/>
            </a:pPr>
            <a:endParaRPr lang="id-ID" dirty="0" smtClean="0"/>
          </a:p>
          <a:p>
            <a:pPr>
              <a:buNone/>
            </a:pPr>
            <a:r>
              <a:rPr lang="id-ID" dirty="0" smtClean="0"/>
              <a:t> </a:t>
            </a:r>
          </a:p>
          <a:p>
            <a:pPr algn="ctr">
              <a:buNone/>
            </a:pPr>
            <a:r>
              <a:rPr lang="id-ID" dirty="0" smtClean="0"/>
              <a:t>putih kebiruan atau kunning keemasan.</a:t>
            </a:r>
          </a:p>
          <a:p>
            <a:pPr algn="ctr">
              <a:buNone/>
            </a:pPr>
            <a:r>
              <a:rPr lang="id-ID" dirty="0" smtClean="0"/>
              <a:t>(Warna putihnya merupakan hasil dispersi cahaya dari butiran- butiran lemak, protein, dan mineral  pada  susu)</a:t>
            </a:r>
          </a:p>
        </p:txBody>
      </p:sp>
      <p:cxnSp>
        <p:nvCxnSpPr>
          <p:cNvPr id="5" name="Straight Arrow Connector 4"/>
          <p:cNvCxnSpPr/>
          <p:nvPr/>
        </p:nvCxnSpPr>
        <p:spPr>
          <a:xfrm rot="10800000" flipV="1">
            <a:off x="2786050" y="1643050"/>
            <a:ext cx="714380" cy="571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1785918" y="2714620"/>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6600" dirty="0" smtClean="0"/>
              <a:t>Rasa</a:t>
            </a:r>
            <a:endParaRPr lang="id-ID" sz="6600" dirty="0"/>
          </a:p>
        </p:txBody>
      </p:sp>
      <p:sp>
        <p:nvSpPr>
          <p:cNvPr id="3" name="Content Placeholder 2"/>
          <p:cNvSpPr>
            <a:spLocks noGrp="1"/>
          </p:cNvSpPr>
          <p:nvPr>
            <p:ph idx="1"/>
          </p:nvPr>
        </p:nvSpPr>
        <p:spPr>
          <a:xfrm>
            <a:off x="500034" y="1714488"/>
            <a:ext cx="8229600" cy="4525963"/>
          </a:xfrm>
        </p:spPr>
        <p:txBody>
          <a:bodyPr>
            <a:normAutofit/>
          </a:bodyPr>
          <a:lstStyle/>
          <a:p>
            <a:pPr>
              <a:buNone/>
            </a:pPr>
            <a:endParaRPr lang="id-ID" dirty="0" smtClean="0"/>
          </a:p>
          <a:p>
            <a:pPr>
              <a:buNone/>
            </a:pPr>
            <a:endParaRPr lang="id-ID" dirty="0" smtClean="0"/>
          </a:p>
          <a:p>
            <a:pPr>
              <a:buNone/>
            </a:pPr>
            <a:endParaRPr lang="id-ID" dirty="0" smtClean="0"/>
          </a:p>
          <a:p>
            <a:pPr>
              <a:buFont typeface="Wingdings" pitchFamily="2" charset="2"/>
              <a:buChar char="q"/>
            </a:pPr>
            <a:r>
              <a:rPr lang="id-ID" dirty="0" smtClean="0"/>
              <a:t> Manis  , gurih dan asin </a:t>
            </a:r>
          </a:p>
          <a:p>
            <a:pPr algn="ctr">
              <a:buNone/>
            </a:pPr>
            <a:r>
              <a:rPr lang="id-ID" dirty="0" smtClean="0"/>
              <a:t>( Di sebabkan oleh adanya kandungan gula laktosa dan garam mineral di dalam susu )</a:t>
            </a:r>
          </a:p>
          <a:p>
            <a:pPr>
              <a:buNone/>
            </a:pPr>
            <a:r>
              <a:rPr lang="id-ID" dirty="0" smtClean="0"/>
              <a:t> </a:t>
            </a:r>
          </a:p>
        </p:txBody>
      </p:sp>
      <p:sp>
        <p:nvSpPr>
          <p:cNvPr id="4" name="Down Arrow 3"/>
          <p:cNvSpPr/>
          <p:nvPr/>
        </p:nvSpPr>
        <p:spPr>
          <a:xfrm>
            <a:off x="3786182" y="1571612"/>
            <a:ext cx="1428760" cy="1571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a:bodyPr>
          <a:lstStyle/>
          <a:p>
            <a:r>
              <a:rPr lang="id-ID" sz="4800" dirty="0" smtClean="0"/>
              <a:t>Bau :  </a:t>
            </a:r>
            <a:r>
              <a:rPr lang="id-ID" sz="4000" dirty="0" smtClean="0"/>
              <a:t>umumnya berbau sedap</a:t>
            </a:r>
          </a:p>
          <a:p>
            <a:r>
              <a:rPr lang="id-ID" sz="4800" dirty="0" smtClean="0"/>
              <a:t>Berat jenis :</a:t>
            </a:r>
            <a:r>
              <a:rPr lang="id-ID" sz="4000" dirty="0" smtClean="0"/>
              <a:t>Berat jenis susu adalah 1,028kg/L</a:t>
            </a:r>
          </a:p>
          <a:p>
            <a:r>
              <a:rPr lang="id-ID" sz="4400" dirty="0" smtClean="0"/>
              <a:t>Titik beku </a:t>
            </a:r>
            <a:r>
              <a:rPr lang="id-ID" sz="4000" dirty="0" smtClean="0"/>
              <a:t>: susu di Indonesia adalah -0,520 </a:t>
            </a:r>
            <a:r>
              <a:rPr lang="id-ID" sz="4000" baseline="30000" dirty="0" smtClean="0"/>
              <a:t>o</a:t>
            </a:r>
            <a:r>
              <a:rPr lang="id-ID" sz="4000" dirty="0" smtClean="0"/>
              <a:t>C, sedangkan titik didihnya adalah 100,16 </a:t>
            </a:r>
            <a:r>
              <a:rPr lang="id-ID" sz="4000" baseline="30000" dirty="0" smtClean="0"/>
              <a:t>o</a:t>
            </a:r>
            <a:r>
              <a:rPr lang="id-ID" sz="4000" dirty="0" smtClean="0"/>
              <a:t>C. </a:t>
            </a:r>
          </a:p>
          <a:p>
            <a:r>
              <a:rPr lang="id-ID" sz="4000" dirty="0" smtClean="0"/>
              <a:t>Ph susu segar berkisar 6,5- 6,7. </a:t>
            </a:r>
            <a:endParaRPr lang="id-ID" sz="4000" dirty="0"/>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Proses pengawetan susu</a:t>
            </a:r>
            <a:endParaRPr lang="id-ID" dirty="0"/>
          </a:p>
        </p:txBody>
      </p:sp>
      <p:sp>
        <p:nvSpPr>
          <p:cNvPr id="3" name="Content Placeholder 2"/>
          <p:cNvSpPr>
            <a:spLocks noGrp="1"/>
          </p:cNvSpPr>
          <p:nvPr>
            <p:ph idx="1"/>
          </p:nvPr>
        </p:nvSpPr>
        <p:spPr/>
        <p:txBody>
          <a:bodyPr/>
          <a:lstStyle/>
          <a:p>
            <a:r>
              <a:rPr lang="id-ID" dirty="0"/>
              <a:t>1. </a:t>
            </a:r>
            <a:r>
              <a:rPr lang="id-ID" dirty="0" smtClean="0"/>
              <a:t>Pasteurisasi</a:t>
            </a:r>
          </a:p>
          <a:p>
            <a:endParaRPr lang="id-ID" dirty="0" smtClean="0"/>
          </a:p>
          <a:p>
            <a:pPr>
              <a:buNone/>
            </a:pPr>
            <a:r>
              <a:rPr lang="id-ID" dirty="0" smtClean="0"/>
              <a:t>Proses pengawetan untuk memperpanjang masa simpan susu, dengan cara pemanasan dibawah 100 °C. Pemanasan ini tidak mengubah komposisi gizi susu. Namun susu pasteurisasi harus tetap disimpan pada susu yg dingin.</a:t>
            </a:r>
            <a:endParaRPr lang="id-ID" dirty="0"/>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id-ID" dirty="0" smtClean="0"/>
              <a:t>Mesin pastiurisasi</a:t>
            </a:r>
            <a:endParaRPr lang="id-ID" dirty="0"/>
          </a:p>
        </p:txBody>
      </p:sp>
      <p:pic>
        <p:nvPicPr>
          <p:cNvPr id="4" name="Content Placeholder 3" descr="Mesin_pasteurisasi.jpg"/>
          <p:cNvPicPr>
            <a:picLocks noGrp="1" noChangeAspect="1"/>
          </p:cNvPicPr>
          <p:nvPr>
            <p:ph idx="1"/>
          </p:nvPr>
        </p:nvPicPr>
        <p:blipFill>
          <a:blip r:embed="rId2"/>
          <a:stretch>
            <a:fillRect/>
          </a:stretch>
        </p:blipFill>
        <p:spPr>
          <a:xfrm>
            <a:off x="1" y="1071546"/>
            <a:ext cx="5072066" cy="5572164"/>
          </a:xfrm>
          <a:prstGeom prst="rect">
            <a:avLst/>
          </a:prstGeom>
          <a:ln>
            <a:noFill/>
          </a:ln>
          <a:effectLst>
            <a:softEdge rad="112500"/>
          </a:effectLst>
        </p:spPr>
      </p:pic>
      <p:sp>
        <p:nvSpPr>
          <p:cNvPr id="7" name="Right Arrow 6"/>
          <p:cNvSpPr/>
          <p:nvPr/>
        </p:nvSpPr>
        <p:spPr>
          <a:xfrm>
            <a:off x="5214942" y="3357562"/>
            <a:ext cx="857256" cy="714380"/>
          </a:xfrm>
          <a:prstGeom prst="rightArrow">
            <a:avLst>
              <a:gd name="adj1" fmla="val 50000"/>
              <a:gd name="adj2" fmla="val 5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descr="Susu+Pasteurisasi+Kemasan+Botol+1+liter.jpg"/>
          <p:cNvPicPr>
            <a:picLocks noChangeAspect="1"/>
          </p:cNvPicPr>
          <p:nvPr/>
        </p:nvPicPr>
        <p:blipFill>
          <a:blip r:embed="rId3" cstate="print"/>
          <a:stretch>
            <a:fillRect/>
          </a:stretch>
        </p:blipFill>
        <p:spPr>
          <a:xfrm>
            <a:off x="6215074" y="2143116"/>
            <a:ext cx="2643206" cy="38576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fontScale="90000"/>
          </a:bodyPr>
          <a:lstStyle/>
          <a:p>
            <a:r>
              <a:rPr lang="id-ID" dirty="0" smtClean="0"/>
              <a:t>Sterilisasi</a:t>
            </a:r>
            <a:br>
              <a:rPr lang="id-ID" dirty="0" smtClean="0"/>
            </a:br>
            <a:endParaRPr lang="id-ID" dirty="0"/>
          </a:p>
        </p:txBody>
      </p:sp>
      <p:sp>
        <p:nvSpPr>
          <p:cNvPr id="3" name="Content Placeholder 2"/>
          <p:cNvSpPr>
            <a:spLocks noGrp="1"/>
          </p:cNvSpPr>
          <p:nvPr>
            <p:ph idx="1"/>
          </p:nvPr>
        </p:nvSpPr>
        <p:spPr>
          <a:xfrm>
            <a:off x="457200" y="2285992"/>
            <a:ext cx="8229600" cy="3840171"/>
          </a:xfrm>
        </p:spPr>
        <p:txBody>
          <a:bodyPr/>
          <a:lstStyle/>
          <a:p>
            <a:r>
              <a:rPr lang="id-ID" dirty="0" smtClean="0"/>
              <a:t>Proses pemanasan susu pada suhu tidak kurang dari 100°C selama waktu tertentu atau dalam artian proses membebaskan bahan pangan dari semua mikroorganisme.</a:t>
            </a:r>
          </a:p>
          <a:p>
            <a:pPr>
              <a:buNone/>
            </a:pPr>
            <a:endParaRPr lang="id-ID" dirty="0" smtClean="0"/>
          </a:p>
          <a:p>
            <a:pPr>
              <a:buNone/>
            </a:pPr>
            <a:r>
              <a:rPr lang="id-ID" dirty="0" smtClean="0"/>
              <a:t>Contoh : susu Ultra</a:t>
            </a:r>
          </a:p>
          <a:p>
            <a:pPr>
              <a:buNone/>
            </a:pPr>
            <a:endParaRPr lang="id-ID" dirty="0"/>
          </a:p>
        </p:txBody>
      </p:sp>
      <p:sp>
        <p:nvSpPr>
          <p:cNvPr id="4" name="Down Arrow 3"/>
          <p:cNvSpPr/>
          <p:nvPr/>
        </p:nvSpPr>
        <p:spPr>
          <a:xfrm>
            <a:off x="4000496" y="1142984"/>
            <a:ext cx="1056136"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520</Words>
  <Application>Microsoft Office PowerPoint</Application>
  <PresentationFormat>On-screen Show (4:3)</PresentationFormat>
  <Paragraphs>63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Script</vt:lpstr>
      <vt:lpstr>Times New Roman</vt:lpstr>
      <vt:lpstr>Wingdings</vt:lpstr>
      <vt:lpstr>Office Theme</vt:lpstr>
      <vt:lpstr>Pengolahan dan pengawetan susu</vt:lpstr>
      <vt:lpstr>Pengertian susu</vt:lpstr>
      <vt:lpstr>  Pengertian Pengawetan dan Pengolahan</vt:lpstr>
      <vt:lpstr>Syarat Susu yang Baik</vt:lpstr>
      <vt:lpstr>Rasa</vt:lpstr>
      <vt:lpstr>PowerPoint Presentation</vt:lpstr>
      <vt:lpstr>Proses pengawetan susu</vt:lpstr>
      <vt:lpstr>Mesin pastiurisasi</vt:lpstr>
      <vt:lpstr>Sterilisasi </vt:lpstr>
      <vt:lpstr>Gambar proses sterilisasai</vt:lpstr>
      <vt:lpstr>Homogenisasi</vt:lpstr>
      <vt:lpstr>Gambar mesin Homogenisasi</vt:lpstr>
      <vt:lpstr>Proses Pengolahan Susu </vt:lpstr>
      <vt:lpstr>PowerPoint Presentation</vt:lpstr>
      <vt:lpstr>PowerPoint Presentation</vt:lpstr>
      <vt:lpstr>Manfaat Susu dalam Kehidupan Sehari- hari </vt:lpstr>
      <vt:lpstr>PowerPoint Presentation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Pengolahan dan pengawetan susu</dc:title>
  <dc:creator>TOSHIBA</dc:creator>
  <cp:lastModifiedBy>pinardi</cp:lastModifiedBy>
  <cp:revision>23</cp:revision>
  <dcterms:created xsi:type="dcterms:W3CDTF">2014-02-18T03:56:46Z</dcterms:created>
  <dcterms:modified xsi:type="dcterms:W3CDTF">2014-03-04T01:59:08Z</dcterms:modified>
</cp:coreProperties>
</file>