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8" r:id="rId7"/>
    <p:sldId id="261" r:id="rId8"/>
    <p:sldId id="262" r:id="rId9"/>
    <p:sldId id="263" r:id="rId10"/>
    <p:sldId id="264" r:id="rId11"/>
    <p:sldId id="265" r:id="rId12"/>
    <p:sldId id="266" r:id="rId13"/>
    <p:sldId id="269" r:id="rId14"/>
    <p:sldId id="270" r:id="rId15"/>
    <p:sldId id="271" r:id="rId16"/>
    <p:sldId id="267" r:id="rId1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2247"/>
    <a:srgbClr val="3E1F00"/>
    <a:srgbClr val="1B311F"/>
    <a:srgbClr val="422C16"/>
    <a:srgbClr val="0C788E"/>
    <a:srgbClr val="006666"/>
    <a:srgbClr val="0099CC"/>
    <a:srgbClr val="6600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23" autoAdjust="0"/>
    <p:restoredTop sz="94652" autoAdjust="0"/>
  </p:normalViewPr>
  <p:slideViewPr>
    <p:cSldViewPr>
      <p:cViewPr varScale="1">
        <p:scale>
          <a:sx n="67" d="100"/>
          <a:sy n="67" d="100"/>
        </p:scale>
        <p:origin x="132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D198F541-7164-4432-A07F-EF5E9957FB4A}" type="slidenum">
              <a:rPr lang="es-ES"/>
              <a:pPr/>
              <a:t>‹#›</a:t>
            </a:fld>
            <a:endParaRPr lang="es-ES"/>
          </a:p>
        </p:txBody>
      </p:sp>
    </p:spTree>
    <p:extLst>
      <p:ext uri="{BB962C8B-B14F-4D97-AF65-F5344CB8AC3E}">
        <p14:creationId xmlns:p14="http://schemas.microsoft.com/office/powerpoint/2010/main" val="1939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1FFCBA45-A4A7-46A1-A987-BBF249EE3DF5}" type="slidenum">
              <a:rPr lang="es-ES"/>
              <a:pPr/>
              <a:t>‹#›</a:t>
            </a:fld>
            <a:endParaRPr lang="es-ES"/>
          </a:p>
        </p:txBody>
      </p:sp>
    </p:spTree>
    <p:extLst>
      <p:ext uri="{BB962C8B-B14F-4D97-AF65-F5344CB8AC3E}">
        <p14:creationId xmlns:p14="http://schemas.microsoft.com/office/powerpoint/2010/main" val="1186230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ADD94267-2A13-40EA-AA2C-3387AC15E0ED}" type="slidenum">
              <a:rPr lang="es-ES"/>
              <a:pPr/>
              <a:t>‹#›</a:t>
            </a:fld>
            <a:endParaRPr lang="es-ES"/>
          </a:p>
        </p:txBody>
      </p:sp>
    </p:spTree>
    <p:extLst>
      <p:ext uri="{BB962C8B-B14F-4D97-AF65-F5344CB8AC3E}">
        <p14:creationId xmlns:p14="http://schemas.microsoft.com/office/powerpoint/2010/main" val="175385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D183781-1B7E-4D6D-A7A9-7BBF488B20AC}" type="slidenum">
              <a:rPr lang="es-ES"/>
              <a:pPr/>
              <a:t>‹#›</a:t>
            </a:fld>
            <a:endParaRPr lang="es-ES"/>
          </a:p>
        </p:txBody>
      </p:sp>
    </p:spTree>
    <p:extLst>
      <p:ext uri="{BB962C8B-B14F-4D97-AF65-F5344CB8AC3E}">
        <p14:creationId xmlns:p14="http://schemas.microsoft.com/office/powerpoint/2010/main" val="74934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3542FED4-3E00-4060-B2AD-75D091E5DD2F}" type="slidenum">
              <a:rPr lang="es-ES"/>
              <a:pPr/>
              <a:t>‹#›</a:t>
            </a:fld>
            <a:endParaRPr lang="es-ES"/>
          </a:p>
        </p:txBody>
      </p:sp>
    </p:spTree>
    <p:extLst>
      <p:ext uri="{BB962C8B-B14F-4D97-AF65-F5344CB8AC3E}">
        <p14:creationId xmlns:p14="http://schemas.microsoft.com/office/powerpoint/2010/main" val="118032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9EA9823A-FE81-4797-9D7E-4A0D29517B98}" type="slidenum">
              <a:rPr lang="es-ES"/>
              <a:pPr/>
              <a:t>‹#›</a:t>
            </a:fld>
            <a:endParaRPr lang="es-ES"/>
          </a:p>
        </p:txBody>
      </p:sp>
    </p:spTree>
    <p:extLst>
      <p:ext uri="{BB962C8B-B14F-4D97-AF65-F5344CB8AC3E}">
        <p14:creationId xmlns:p14="http://schemas.microsoft.com/office/powerpoint/2010/main" val="336293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fld id="{C810D886-4CCF-4195-B369-9047EC103865}" type="slidenum">
              <a:rPr lang="es-ES"/>
              <a:pPr/>
              <a:t>‹#›</a:t>
            </a:fld>
            <a:endParaRPr lang="es-ES"/>
          </a:p>
        </p:txBody>
      </p:sp>
    </p:spTree>
    <p:extLst>
      <p:ext uri="{BB962C8B-B14F-4D97-AF65-F5344CB8AC3E}">
        <p14:creationId xmlns:p14="http://schemas.microsoft.com/office/powerpoint/2010/main" val="3711819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fld id="{DEEF0B4A-49D9-4B1A-B963-E3E355DB53A2}" type="slidenum">
              <a:rPr lang="es-ES"/>
              <a:pPr/>
              <a:t>‹#›</a:t>
            </a:fld>
            <a:endParaRPr lang="es-ES"/>
          </a:p>
        </p:txBody>
      </p:sp>
    </p:spTree>
    <p:extLst>
      <p:ext uri="{BB962C8B-B14F-4D97-AF65-F5344CB8AC3E}">
        <p14:creationId xmlns:p14="http://schemas.microsoft.com/office/powerpoint/2010/main" val="187049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281D9216-7FBC-4957-91AD-98B815F300F1}" type="slidenum">
              <a:rPr lang="es-ES"/>
              <a:pPr/>
              <a:t>‹#›</a:t>
            </a:fld>
            <a:endParaRPr lang="es-ES"/>
          </a:p>
        </p:txBody>
      </p:sp>
    </p:spTree>
    <p:extLst>
      <p:ext uri="{BB962C8B-B14F-4D97-AF65-F5344CB8AC3E}">
        <p14:creationId xmlns:p14="http://schemas.microsoft.com/office/powerpoint/2010/main" val="375199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893C140F-6C7C-4CD7-A333-BF16691A71B5}" type="slidenum">
              <a:rPr lang="es-ES"/>
              <a:pPr/>
              <a:t>‹#›</a:t>
            </a:fld>
            <a:endParaRPr lang="es-ES"/>
          </a:p>
        </p:txBody>
      </p:sp>
    </p:spTree>
    <p:extLst>
      <p:ext uri="{BB962C8B-B14F-4D97-AF65-F5344CB8AC3E}">
        <p14:creationId xmlns:p14="http://schemas.microsoft.com/office/powerpoint/2010/main" val="1028325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92F91868-A714-4A4C-A922-1CB5A2DAA7ED}" type="slidenum">
              <a:rPr lang="es-ES"/>
              <a:pPr/>
              <a:t>‹#›</a:t>
            </a:fld>
            <a:endParaRPr lang="es-ES"/>
          </a:p>
        </p:txBody>
      </p:sp>
    </p:spTree>
    <p:extLst>
      <p:ext uri="{BB962C8B-B14F-4D97-AF65-F5344CB8AC3E}">
        <p14:creationId xmlns:p14="http://schemas.microsoft.com/office/powerpoint/2010/main" val="2553651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8749251-48D0-427E-8CB5-FBCAB67646FD}"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just"/>
            <a:r>
              <a:rPr lang="id-ID" sz="2800" b="1" smtClean="0">
                <a:solidFill>
                  <a:srgbClr val="FFFF00"/>
                </a:solidFill>
              </a:rPr>
              <a:t>D. PENDEKATAN MEMPELAJARI FILSAFAT </a:t>
            </a:r>
            <a:endParaRPr lang="id-ID" sz="2800" b="1">
              <a:solidFill>
                <a:srgbClr val="FFFF00"/>
              </a:solidFill>
            </a:endParaRPr>
          </a:p>
        </p:txBody>
      </p:sp>
      <p:sp>
        <p:nvSpPr>
          <p:cNvPr id="3" name="Content Placeholder 2"/>
          <p:cNvSpPr>
            <a:spLocks noGrp="1"/>
          </p:cNvSpPr>
          <p:nvPr>
            <p:ph idx="1"/>
          </p:nvPr>
        </p:nvSpPr>
        <p:spPr>
          <a:xfrm>
            <a:off x="323528" y="1196752"/>
            <a:ext cx="8363272" cy="5328592"/>
          </a:xfrm>
        </p:spPr>
        <p:txBody>
          <a:bodyPr/>
          <a:lstStyle/>
          <a:p>
            <a:pPr marL="0" indent="0" algn="just">
              <a:buNone/>
            </a:pPr>
            <a:r>
              <a:rPr lang="en-US" sz="2000">
                <a:solidFill>
                  <a:schemeClr val="bg1"/>
                </a:solidFill>
              </a:rPr>
              <a:t>Menurut </a:t>
            </a:r>
            <a:r>
              <a:rPr lang="en-US" sz="2000" b="1" i="1">
                <a:solidFill>
                  <a:srgbClr val="FFFF00"/>
                </a:solidFill>
              </a:rPr>
              <a:t>Donny Gahral Adian </a:t>
            </a:r>
            <a:r>
              <a:rPr lang="en-US" sz="2000">
                <a:solidFill>
                  <a:schemeClr val="bg1"/>
                </a:solidFill>
              </a:rPr>
              <a:t>(2002), terdapat </a:t>
            </a:r>
            <a:r>
              <a:rPr lang="id-ID" sz="2000" smtClean="0">
                <a:solidFill>
                  <a:schemeClr val="bg1"/>
                </a:solidFill>
              </a:rPr>
              <a:t>4</a:t>
            </a:r>
            <a:r>
              <a:rPr lang="en-US" sz="2000" smtClean="0">
                <a:solidFill>
                  <a:schemeClr val="bg1"/>
                </a:solidFill>
              </a:rPr>
              <a:t> </a:t>
            </a:r>
            <a:r>
              <a:rPr lang="en-US" sz="2000">
                <a:solidFill>
                  <a:schemeClr val="bg1"/>
                </a:solidFill>
              </a:rPr>
              <a:t>pendekatan dalam melihat/memahami filsafat yaitu</a:t>
            </a:r>
            <a:r>
              <a:rPr lang="en-US" sz="2000" smtClean="0">
                <a:solidFill>
                  <a:schemeClr val="bg1"/>
                </a:solidFill>
              </a:rPr>
              <a:t>:</a:t>
            </a:r>
            <a:endParaRPr lang="id-ID" sz="2000" smtClean="0">
              <a:solidFill>
                <a:schemeClr val="bg1"/>
              </a:solidFill>
            </a:endParaRPr>
          </a:p>
          <a:p>
            <a:pPr marL="0" indent="0" algn="just">
              <a:buNone/>
            </a:pPr>
            <a:endParaRPr lang="id-ID" sz="1050" smtClean="0">
              <a:solidFill>
                <a:schemeClr val="bg1"/>
              </a:solidFill>
            </a:endParaRPr>
          </a:p>
          <a:p>
            <a:pPr algn="just"/>
            <a:r>
              <a:rPr lang="en-US" sz="2000" b="1" i="1">
                <a:solidFill>
                  <a:srgbClr val="FFFF00"/>
                </a:solidFill>
              </a:rPr>
              <a:t>Pendekatan Definisi. </a:t>
            </a:r>
            <a:r>
              <a:rPr lang="en-US" sz="2000">
                <a:solidFill>
                  <a:schemeClr val="bg1"/>
                </a:solidFill>
              </a:rPr>
              <a:t>Dalam pendekatan ini filsafat dicoba difahami melalui berbagai definisi yang dikemukakan oleh para </a:t>
            </a:r>
            <a:r>
              <a:rPr lang="en-US" sz="2000" smtClean="0">
                <a:solidFill>
                  <a:schemeClr val="bg1"/>
                </a:solidFill>
              </a:rPr>
              <a:t>ahli</a:t>
            </a:r>
            <a:r>
              <a:rPr lang="en-US" sz="2000">
                <a:solidFill>
                  <a:schemeClr val="bg1"/>
                </a:solidFill>
              </a:rPr>
              <a:t>, dan dalam hubungan ini penelusuran asal kata menjadi penting, mengingat kata filsafat itu sendiri pada dasarnya merupakan kristalisasi/representasi dari konsep-konsep yang terdapat dalam definisi itu sendiri, sehingga pemahaman atas kata filsafat itu sendiri akan sangat membantu dalam memahami definisi filsafat</a:t>
            </a:r>
            <a:r>
              <a:rPr lang="en-US" sz="2000" smtClean="0">
                <a:solidFill>
                  <a:schemeClr val="bg1"/>
                </a:solidFill>
              </a:rPr>
              <a:t>. </a:t>
            </a:r>
            <a:endParaRPr lang="id-ID" sz="2000" smtClean="0">
              <a:solidFill>
                <a:schemeClr val="bg1"/>
              </a:solidFill>
            </a:endParaRPr>
          </a:p>
          <a:p>
            <a:pPr marL="0" indent="0" algn="just">
              <a:buNone/>
            </a:pPr>
            <a:endParaRPr lang="id-ID" sz="1050" smtClean="0">
              <a:solidFill>
                <a:schemeClr val="bg1"/>
              </a:solidFill>
            </a:endParaRPr>
          </a:p>
          <a:p>
            <a:pPr algn="just"/>
            <a:r>
              <a:rPr lang="en-US" sz="2000" b="1" i="1" smtClean="0">
                <a:solidFill>
                  <a:srgbClr val="FFFF00"/>
                </a:solidFill>
              </a:rPr>
              <a:t>Pendekatan </a:t>
            </a:r>
            <a:r>
              <a:rPr lang="en-US" sz="2000" b="1" i="1">
                <a:solidFill>
                  <a:srgbClr val="FFFF00"/>
                </a:solidFill>
              </a:rPr>
              <a:t>Sistimatika. </a:t>
            </a:r>
            <a:r>
              <a:rPr lang="en-US" sz="2000">
                <a:solidFill>
                  <a:schemeClr val="bg1"/>
                </a:solidFill>
              </a:rPr>
              <a:t>Objek material Filsafat adalah </a:t>
            </a:r>
            <a:r>
              <a:rPr lang="en-US" sz="2000" smtClean="0">
                <a:solidFill>
                  <a:schemeClr val="bg1"/>
                </a:solidFill>
              </a:rPr>
              <a:t>se</a:t>
            </a:r>
            <a:r>
              <a:rPr lang="id-ID" sz="2000" smtClean="0">
                <a:solidFill>
                  <a:schemeClr val="bg1"/>
                </a:solidFill>
              </a:rPr>
              <a:t>mu</a:t>
            </a:r>
            <a:r>
              <a:rPr lang="en-US" sz="2000" smtClean="0">
                <a:solidFill>
                  <a:schemeClr val="bg1"/>
                </a:solidFill>
              </a:rPr>
              <a:t>a </a:t>
            </a:r>
            <a:r>
              <a:rPr lang="en-US" sz="2000">
                <a:solidFill>
                  <a:schemeClr val="bg1"/>
                </a:solidFill>
              </a:rPr>
              <a:t>yang ada dengan berbagai variasi substansi dan tingkatan. Objek material ini bisa ditelaah dari berbagai sudut sesuai dengan fokus keterangan yang diinginkan. Variasi fokus telaahan yang mengacu pada objek formal melahirkan berbagai bidang kajian dalam filsafat yang menggambarkan </a:t>
            </a:r>
            <a:r>
              <a:rPr lang="en-US" sz="2000" smtClean="0">
                <a:solidFill>
                  <a:schemeClr val="bg1"/>
                </a:solidFill>
              </a:rPr>
              <a:t>sistimatika</a:t>
            </a:r>
            <a:r>
              <a:rPr lang="id-ID" sz="2000" smtClean="0">
                <a:solidFill>
                  <a:schemeClr val="bg1"/>
                </a:solidFill>
              </a:rPr>
              <a:t>.</a:t>
            </a:r>
            <a:endParaRPr lang="id-ID" sz="2000">
              <a:solidFill>
                <a:schemeClr val="bg1"/>
              </a:solidFill>
            </a:endParaRPr>
          </a:p>
        </p:txBody>
      </p:sp>
    </p:spTree>
    <p:extLst>
      <p:ext uri="{BB962C8B-B14F-4D97-AF65-F5344CB8AC3E}">
        <p14:creationId xmlns:p14="http://schemas.microsoft.com/office/powerpoint/2010/main" val="21116775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112568"/>
          </a:xfrm>
        </p:spPr>
        <p:txBody>
          <a:bodyPr/>
          <a:lstStyle/>
          <a:p>
            <a:pPr algn="just"/>
            <a:r>
              <a:rPr lang="en-US" sz="2000" b="1" i="1">
                <a:solidFill>
                  <a:srgbClr val="FFFF00"/>
                </a:solidFill>
              </a:rPr>
              <a:t>Pendekatan Tokoh.</a:t>
            </a:r>
            <a:r>
              <a:rPr lang="en-US" sz="2000" i="1">
                <a:solidFill>
                  <a:srgbClr val="FFFF00"/>
                </a:solidFill>
              </a:rPr>
              <a:t> </a:t>
            </a:r>
            <a:r>
              <a:rPr lang="en-US" sz="2000" i="1">
                <a:solidFill>
                  <a:schemeClr val="bg1"/>
                </a:solidFill>
              </a:rPr>
              <a:t>Pada umumnya para filsuf jarang membahas secara tuntas seluruh wilayah filsafat, seorang filsuf biasanya mempunyai fokus utama dalam pemikiran filsafatnya. Dalam pendekatan ini seseorang mencoba mendalami filsafat melalui penelaahan pada pemikiran-pemikiran yang dikemukakan oleh para Filsuf, yang terkadang mempunyai kekhasan tersendiri, sehingga membentuk suatu aliran filsafat tertentu, oleh karena itu pendekatan tokoh juga dapat dikelompokan sebagai pendekatan Aliran, meskipun tidak semua Filsuf memiliki aliran tersendiri</a:t>
            </a:r>
            <a:r>
              <a:rPr lang="en-US" sz="2000" i="1" smtClean="0">
                <a:solidFill>
                  <a:schemeClr val="bg1"/>
                </a:solidFill>
              </a:rPr>
              <a:t>.</a:t>
            </a:r>
            <a:endParaRPr lang="id-ID" sz="2000" i="1" smtClean="0">
              <a:solidFill>
                <a:schemeClr val="bg1"/>
              </a:solidFill>
            </a:endParaRPr>
          </a:p>
          <a:p>
            <a:pPr marL="0" indent="0" algn="just">
              <a:buNone/>
            </a:pPr>
            <a:endParaRPr lang="id-ID" sz="1050">
              <a:solidFill>
                <a:schemeClr val="bg1"/>
              </a:solidFill>
            </a:endParaRPr>
          </a:p>
          <a:p>
            <a:pPr algn="just"/>
            <a:r>
              <a:rPr lang="en-US" sz="2000" b="1" i="1">
                <a:solidFill>
                  <a:srgbClr val="FFFF00"/>
                </a:solidFill>
              </a:rPr>
              <a:t>Pendekatan Sejarah.</a:t>
            </a:r>
            <a:r>
              <a:rPr lang="en-US" sz="2000" i="1">
                <a:solidFill>
                  <a:srgbClr val="FFFF00"/>
                </a:solidFill>
              </a:rPr>
              <a:t> </a:t>
            </a:r>
            <a:r>
              <a:rPr lang="en-US" sz="2000" i="1">
                <a:solidFill>
                  <a:schemeClr val="bg1"/>
                </a:solidFill>
              </a:rPr>
              <a:t>Pendekatan ini berusaha memahami filsafat dengan melihat aspek sejarah dan perkembangan pemikiran filsafat dari waktu ke waktu dengan melihat kecenderungan-kecenderungan umum sesuai dengan semangat zamannya, kemudian dilakukan periodisasi untuk melihat perkembangan pemikiran filsafat secara kronologis.</a:t>
            </a:r>
            <a:endParaRPr lang="id-ID" sz="2000">
              <a:solidFill>
                <a:schemeClr val="bg1"/>
              </a:solidFill>
            </a:endParaRPr>
          </a:p>
        </p:txBody>
      </p:sp>
      <p:sp>
        <p:nvSpPr>
          <p:cNvPr id="4" name="Title 1"/>
          <p:cNvSpPr>
            <a:spLocks noGrp="1"/>
          </p:cNvSpPr>
          <p:nvPr>
            <p:ph type="title"/>
          </p:nvPr>
        </p:nvSpPr>
        <p:spPr>
          <a:xfrm>
            <a:off x="457200" y="274638"/>
            <a:ext cx="8229600" cy="850106"/>
          </a:xfrm>
        </p:spPr>
        <p:txBody>
          <a:bodyPr/>
          <a:lstStyle/>
          <a:p>
            <a:pPr algn="just"/>
            <a:r>
              <a:rPr lang="id-ID" sz="2800" b="1" smtClean="0">
                <a:solidFill>
                  <a:srgbClr val="FFFF00"/>
                </a:solidFill>
              </a:rPr>
              <a:t>Lanjutan...</a:t>
            </a:r>
            <a:endParaRPr lang="id-ID" sz="2800" b="1">
              <a:solidFill>
                <a:srgbClr val="FFFF00"/>
              </a:solidFill>
            </a:endParaRPr>
          </a:p>
        </p:txBody>
      </p:sp>
    </p:spTree>
    <p:extLst>
      <p:ext uri="{BB962C8B-B14F-4D97-AF65-F5344CB8AC3E}">
        <p14:creationId xmlns:p14="http://schemas.microsoft.com/office/powerpoint/2010/main" val="321907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just"/>
            <a:r>
              <a:rPr lang="id-ID" sz="2800" b="1" smtClean="0">
                <a:solidFill>
                  <a:srgbClr val="FFFF00"/>
                </a:solidFill>
              </a:rPr>
              <a:t>E. BIDANG KAJIAN FILSAFAT </a:t>
            </a:r>
            <a:endParaRPr lang="id-ID" sz="2800" b="1">
              <a:solidFill>
                <a:srgbClr val="FFFF00"/>
              </a:solidFill>
            </a:endParaRPr>
          </a:p>
        </p:txBody>
      </p:sp>
      <p:sp>
        <p:nvSpPr>
          <p:cNvPr id="3" name="Content Placeholder 2"/>
          <p:cNvSpPr>
            <a:spLocks noGrp="1"/>
          </p:cNvSpPr>
          <p:nvPr>
            <p:ph idx="1"/>
          </p:nvPr>
        </p:nvSpPr>
        <p:spPr>
          <a:xfrm>
            <a:off x="457200" y="1268760"/>
            <a:ext cx="8229600" cy="5184576"/>
          </a:xfrm>
        </p:spPr>
        <p:txBody>
          <a:bodyPr/>
          <a:lstStyle/>
          <a:p>
            <a:pPr algn="just"/>
            <a:r>
              <a:rPr lang="id-ID" sz="2000" b="1" i="1" smtClean="0">
                <a:solidFill>
                  <a:srgbClr val="FFFF00"/>
                </a:solidFill>
              </a:rPr>
              <a:t>Kosmologi, </a:t>
            </a:r>
            <a:r>
              <a:rPr lang="id-ID" sz="2000" smtClean="0">
                <a:solidFill>
                  <a:schemeClr val="bg1"/>
                </a:solidFill>
              </a:rPr>
              <a:t>suatu pemikiran dalam permasalahan yang berhubungan dg alam semesta, ruang dan waktu, kenyataan hidup manusia sebagai ciptaan Tuhan, serta proses kejadian dan perkembangan hidup manusia di alam nyata, dsb.</a:t>
            </a:r>
          </a:p>
          <a:p>
            <a:pPr algn="just"/>
            <a:endParaRPr lang="id-ID" sz="1000" b="1" i="1" smtClean="0">
              <a:solidFill>
                <a:srgbClr val="FFFF00"/>
              </a:solidFill>
            </a:endParaRPr>
          </a:p>
          <a:p>
            <a:pPr algn="just"/>
            <a:r>
              <a:rPr lang="id-ID" sz="2000" b="1" i="1" smtClean="0">
                <a:solidFill>
                  <a:srgbClr val="FFFF00"/>
                </a:solidFill>
              </a:rPr>
              <a:t>Ontologi, </a:t>
            </a:r>
            <a:r>
              <a:rPr lang="id-ID" sz="2000" smtClean="0">
                <a:solidFill>
                  <a:schemeClr val="bg1"/>
                </a:solidFill>
              </a:rPr>
              <a:t>suatu pemikiran tentang asal-usul kejadian alam semesta, dari mana dan ke arah mana proses kejadiannya.</a:t>
            </a:r>
          </a:p>
          <a:p>
            <a:pPr algn="just"/>
            <a:endParaRPr lang="id-ID" sz="1050" b="1" i="1" smtClean="0">
              <a:solidFill>
                <a:srgbClr val="FFFF00"/>
              </a:solidFill>
            </a:endParaRPr>
          </a:p>
          <a:p>
            <a:pPr algn="just"/>
            <a:r>
              <a:rPr lang="id-ID" sz="2000" b="1" i="1" smtClean="0">
                <a:solidFill>
                  <a:srgbClr val="FFFF00"/>
                </a:solidFill>
              </a:rPr>
              <a:t>Phylosophy of mind, </a:t>
            </a:r>
            <a:r>
              <a:rPr lang="id-ID" sz="2000" smtClean="0">
                <a:solidFill>
                  <a:schemeClr val="bg1"/>
                </a:solidFill>
              </a:rPr>
              <a:t>pemikiran filosofis tentang jiwa dan bagaimana hubungannya dengan jasmani serta bagaimana kebiasaan berkehendak manusia, dsb.</a:t>
            </a:r>
          </a:p>
          <a:p>
            <a:pPr algn="just"/>
            <a:endParaRPr lang="id-ID" sz="1050" b="1" i="1" smtClean="0">
              <a:solidFill>
                <a:srgbClr val="FFFF00"/>
              </a:solidFill>
            </a:endParaRPr>
          </a:p>
          <a:p>
            <a:pPr algn="just"/>
            <a:r>
              <a:rPr lang="id-ID" sz="2000" b="1" i="1" smtClean="0">
                <a:solidFill>
                  <a:srgbClr val="FFFF00"/>
                </a:solidFill>
              </a:rPr>
              <a:t>Epistemologi, </a:t>
            </a:r>
            <a:r>
              <a:rPr lang="id-ID" sz="2000" smtClean="0">
                <a:solidFill>
                  <a:schemeClr val="bg1"/>
                </a:solidFill>
              </a:rPr>
              <a:t>pemikiran tentang apa dan bagaimana sumber pengetahuan manusia diperoleh.</a:t>
            </a:r>
          </a:p>
          <a:p>
            <a:pPr algn="just"/>
            <a:endParaRPr lang="id-ID" sz="1050" b="1" i="1" smtClean="0">
              <a:solidFill>
                <a:srgbClr val="FFFF00"/>
              </a:solidFill>
            </a:endParaRPr>
          </a:p>
          <a:p>
            <a:pPr algn="just"/>
            <a:r>
              <a:rPr lang="id-ID" sz="2000" b="1" i="1" smtClean="0">
                <a:solidFill>
                  <a:srgbClr val="FFFF00"/>
                </a:solidFill>
              </a:rPr>
              <a:t>Aksiologi, </a:t>
            </a:r>
            <a:r>
              <a:rPr lang="id-ID" sz="2000" smtClean="0">
                <a:solidFill>
                  <a:schemeClr val="bg1"/>
                </a:solidFill>
              </a:rPr>
              <a:t>pemikiran tentang masalah-masalah nilai, termasuk nilai-nilai tinggi dari Tuhan.</a:t>
            </a:r>
            <a:endParaRPr lang="id-ID" sz="2000" b="1" i="1">
              <a:solidFill>
                <a:srgbClr val="FFFF00"/>
              </a:solidFill>
            </a:endParaRPr>
          </a:p>
        </p:txBody>
      </p:sp>
    </p:spTree>
    <p:extLst>
      <p:ext uri="{BB962C8B-B14F-4D97-AF65-F5344CB8AC3E}">
        <p14:creationId xmlns:p14="http://schemas.microsoft.com/office/powerpoint/2010/main" val="3983483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just"/>
            <a:r>
              <a:rPr lang="id-ID" sz="3000" b="1" smtClean="0">
                <a:solidFill>
                  <a:srgbClr val="FFFF00"/>
                </a:solidFill>
              </a:rPr>
              <a:t>F. ALIRAN atau MAZHAB dalam FILSAFAT</a:t>
            </a:r>
            <a:endParaRPr lang="id-ID" sz="3000" b="1">
              <a:solidFill>
                <a:srgbClr val="FFFF00"/>
              </a:solidFill>
            </a:endParaRPr>
          </a:p>
        </p:txBody>
      </p:sp>
      <p:sp>
        <p:nvSpPr>
          <p:cNvPr id="3" name="Content Placeholder 2"/>
          <p:cNvSpPr>
            <a:spLocks noGrp="1"/>
          </p:cNvSpPr>
          <p:nvPr>
            <p:ph idx="1"/>
          </p:nvPr>
        </p:nvSpPr>
        <p:spPr>
          <a:xfrm>
            <a:off x="323528" y="1124744"/>
            <a:ext cx="8363272" cy="5328592"/>
          </a:xfrm>
        </p:spPr>
        <p:txBody>
          <a:bodyPr/>
          <a:lstStyle/>
          <a:p>
            <a:pPr marL="271463" indent="-271463" algn="just"/>
            <a:r>
              <a:rPr lang="id-ID" sz="2000" b="1" i="1" smtClean="0">
                <a:solidFill>
                  <a:srgbClr val="FFFF00"/>
                </a:solidFill>
              </a:rPr>
              <a:t>Rasionalisme</a:t>
            </a:r>
          </a:p>
          <a:p>
            <a:pPr marL="271463" indent="0" algn="just">
              <a:buNone/>
            </a:pPr>
            <a:r>
              <a:rPr lang="id-ID" sz="2000" smtClean="0">
                <a:solidFill>
                  <a:schemeClr val="bg1"/>
                </a:solidFill>
              </a:rPr>
              <a:t>Aliran ini sangat mementingkan rasio dalam memutuskan atau menyelesaikan suatu masalah.</a:t>
            </a:r>
          </a:p>
          <a:p>
            <a:pPr marL="271463" indent="0" algn="just">
              <a:buNone/>
            </a:pPr>
            <a:r>
              <a:rPr lang="id-ID" sz="2000" smtClean="0">
                <a:solidFill>
                  <a:schemeClr val="bg1"/>
                </a:solidFill>
              </a:rPr>
              <a:t>Tokoh: Rene Descartes (1595 – 1650) </a:t>
            </a:r>
          </a:p>
          <a:p>
            <a:pPr marL="271463" indent="-271463" algn="just"/>
            <a:r>
              <a:rPr lang="id-ID" sz="2000" b="1" i="1" smtClean="0">
                <a:solidFill>
                  <a:srgbClr val="FFFF00"/>
                </a:solidFill>
              </a:rPr>
              <a:t>Empirisme </a:t>
            </a:r>
          </a:p>
          <a:p>
            <a:pPr marL="271463" indent="0" algn="just">
              <a:buNone/>
            </a:pPr>
            <a:r>
              <a:rPr lang="id-ID" sz="2000" smtClean="0">
                <a:solidFill>
                  <a:schemeClr val="bg1"/>
                </a:solidFill>
              </a:rPr>
              <a:t>Aliran ini memberikan tekanan pada empirisme atau pengalaman indrawi sebagai sumber pengetahuan.</a:t>
            </a:r>
          </a:p>
          <a:p>
            <a:pPr marL="271463" indent="0" algn="just">
              <a:buNone/>
            </a:pPr>
            <a:r>
              <a:rPr lang="id-ID" sz="2000" smtClean="0">
                <a:solidFill>
                  <a:schemeClr val="bg1"/>
                </a:solidFill>
              </a:rPr>
              <a:t>Tokoh: Thomas Hobbes (1588 – 1679), John Locke (1632 – 1704)</a:t>
            </a:r>
          </a:p>
          <a:p>
            <a:pPr marL="271463" indent="-271463" algn="just"/>
            <a:r>
              <a:rPr lang="id-ID" sz="2000" b="1" i="1" smtClean="0">
                <a:solidFill>
                  <a:srgbClr val="FFFF00"/>
                </a:solidFill>
              </a:rPr>
              <a:t>Kritisisme</a:t>
            </a:r>
          </a:p>
          <a:p>
            <a:pPr marL="271463" indent="0" algn="just">
              <a:buNone/>
            </a:pPr>
            <a:r>
              <a:rPr lang="id-ID" sz="2000" smtClean="0">
                <a:solidFill>
                  <a:schemeClr val="bg1"/>
                </a:solidFill>
              </a:rPr>
              <a:t>Aliran ini menjembatani aliran rasionalisme dan empirisme. </a:t>
            </a:r>
            <a:r>
              <a:rPr lang="id-ID" sz="2000">
                <a:solidFill>
                  <a:schemeClr val="bg1"/>
                </a:solidFill>
              </a:rPr>
              <a:t>Tokoh utamanya adalah Immanuel </a:t>
            </a:r>
            <a:r>
              <a:rPr lang="id-ID" sz="2000" smtClean="0">
                <a:solidFill>
                  <a:schemeClr val="bg1"/>
                </a:solidFill>
              </a:rPr>
              <a:t>Kant yang menganggap bahwa </a:t>
            </a:r>
            <a:r>
              <a:rPr lang="id-ID" sz="2000">
                <a:solidFill>
                  <a:schemeClr val="bg1"/>
                </a:solidFill>
              </a:rPr>
              <a:t>Rasionalisme dan Empirisme yang hanya mementingkan satu sisi dari dua unsur (akal dan pengalaman) dalam mencapai kebenaran</a:t>
            </a:r>
            <a:r>
              <a:rPr lang="id-ID" sz="2000" smtClean="0">
                <a:solidFill>
                  <a:schemeClr val="bg1"/>
                </a:solidFill>
              </a:rPr>
              <a:t>.</a:t>
            </a:r>
            <a:r>
              <a:rPr lang="id-ID" sz="2000"/>
              <a:t> </a:t>
            </a:r>
            <a:r>
              <a:rPr lang="id-ID" sz="2000">
                <a:solidFill>
                  <a:schemeClr val="bg1"/>
                </a:solidFill>
              </a:rPr>
              <a:t>Jadi filsafatnya dimaksudkan sebagai penyadaran atas kemampuan-kemampuan rasio secara objektif dan menentukan batas-batas kemampuannya, untuk memberi tempat kepada </a:t>
            </a:r>
            <a:r>
              <a:rPr lang="id-ID" sz="2000" smtClean="0">
                <a:solidFill>
                  <a:schemeClr val="bg1"/>
                </a:solidFill>
              </a:rPr>
              <a:t>pengalaman.</a:t>
            </a:r>
          </a:p>
        </p:txBody>
      </p:sp>
    </p:spTree>
    <p:extLst>
      <p:ext uri="{BB962C8B-B14F-4D97-AF65-F5344CB8AC3E}">
        <p14:creationId xmlns:p14="http://schemas.microsoft.com/office/powerpoint/2010/main" val="3804187899"/>
      </p:ext>
    </p:ext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907" y="476672"/>
            <a:ext cx="8229600" cy="288032"/>
          </a:xfrm>
        </p:spPr>
        <p:txBody>
          <a:bodyPr/>
          <a:lstStyle/>
          <a:p>
            <a:pPr algn="just"/>
            <a:r>
              <a:rPr lang="id-ID" sz="2800" b="1" smtClean="0">
                <a:solidFill>
                  <a:srgbClr val="FFFF00"/>
                </a:solidFill>
              </a:rPr>
              <a:t>Lanjutan...</a:t>
            </a:r>
            <a:endParaRPr lang="id-ID" sz="2800" b="1">
              <a:solidFill>
                <a:srgbClr val="FFFF00"/>
              </a:solidFill>
            </a:endParaRPr>
          </a:p>
        </p:txBody>
      </p:sp>
      <p:sp>
        <p:nvSpPr>
          <p:cNvPr id="3" name="Content Placeholder 2"/>
          <p:cNvSpPr>
            <a:spLocks noGrp="1"/>
          </p:cNvSpPr>
          <p:nvPr>
            <p:ph idx="1"/>
          </p:nvPr>
        </p:nvSpPr>
        <p:spPr>
          <a:xfrm>
            <a:off x="430907" y="1052736"/>
            <a:ext cx="8255893" cy="5400600"/>
          </a:xfrm>
        </p:spPr>
        <p:txBody>
          <a:bodyPr/>
          <a:lstStyle/>
          <a:p>
            <a:pPr marL="271463" indent="-271463" algn="just"/>
            <a:r>
              <a:rPr lang="id-ID" sz="2000" b="1" i="1" smtClean="0">
                <a:solidFill>
                  <a:srgbClr val="FFFF00"/>
                </a:solidFill>
              </a:rPr>
              <a:t>Materialisme</a:t>
            </a:r>
          </a:p>
          <a:p>
            <a:pPr marL="271463" indent="0" algn="just">
              <a:buNone/>
            </a:pPr>
            <a:r>
              <a:rPr lang="id-ID" sz="2000" smtClean="0">
                <a:solidFill>
                  <a:schemeClr val="bg1"/>
                </a:solidFill>
              </a:rPr>
              <a:t>Aliran ini mengatakan bahwa materi itu ada sebelum jiwa dan </a:t>
            </a:r>
            <a:r>
              <a:rPr lang="id-ID" sz="2000">
                <a:solidFill>
                  <a:schemeClr val="bg1"/>
                </a:solidFill>
              </a:rPr>
              <a:t>m</a:t>
            </a:r>
            <a:r>
              <a:rPr lang="id-ID" sz="2000" smtClean="0">
                <a:solidFill>
                  <a:schemeClr val="bg1"/>
                </a:solidFill>
              </a:rPr>
              <a:t>aterialisme </a:t>
            </a:r>
            <a:r>
              <a:rPr lang="id-ID" sz="2000">
                <a:solidFill>
                  <a:schemeClr val="bg1"/>
                </a:solidFill>
              </a:rPr>
              <a:t>adalah asal atau hakikat dari segala sesuatu, dimana asal atau hakikat dari segala sesuatu ialah materi</a:t>
            </a:r>
            <a:r>
              <a:rPr lang="id-ID" sz="2000" smtClean="0">
                <a:solidFill>
                  <a:schemeClr val="bg1"/>
                </a:solidFill>
              </a:rPr>
              <a:t>.</a:t>
            </a:r>
          </a:p>
          <a:p>
            <a:pPr marL="271463" indent="0" algn="just">
              <a:buNone/>
            </a:pPr>
            <a:r>
              <a:rPr lang="id-ID" sz="2000" smtClean="0">
                <a:solidFill>
                  <a:schemeClr val="bg1"/>
                </a:solidFill>
              </a:rPr>
              <a:t>Tokoh: Karl Marx (1818 – 1883)</a:t>
            </a:r>
          </a:p>
          <a:p>
            <a:pPr marL="271463" indent="-271463" algn="just"/>
            <a:r>
              <a:rPr lang="id-ID" sz="2000" b="1" i="1" smtClean="0">
                <a:solidFill>
                  <a:srgbClr val="FFFF00"/>
                </a:solidFill>
              </a:rPr>
              <a:t>Idealisme</a:t>
            </a:r>
          </a:p>
          <a:p>
            <a:pPr marL="274638" indent="0" algn="just">
              <a:buNone/>
            </a:pPr>
            <a:r>
              <a:rPr lang="id-ID" sz="2000" smtClean="0">
                <a:solidFill>
                  <a:schemeClr val="bg1"/>
                </a:solidFill>
              </a:rPr>
              <a:t>Aliran ini menekankan akal (mind) sebagai hal yang lebih dahulu daripada materi, bahwa akal itulah yang riil dan materi hanyalah produk sampingan.</a:t>
            </a:r>
          </a:p>
          <a:p>
            <a:pPr marL="274638" indent="0" algn="just">
              <a:buNone/>
            </a:pPr>
            <a:r>
              <a:rPr lang="id-ID" sz="2000" smtClean="0">
                <a:solidFill>
                  <a:schemeClr val="bg1"/>
                </a:solidFill>
              </a:rPr>
              <a:t>Tokoh: Plato (427 – 347 SM), G.W.F. Hegel (1770 – 1831)</a:t>
            </a:r>
          </a:p>
          <a:p>
            <a:pPr marL="271463" indent="-271463" algn="just"/>
            <a:r>
              <a:rPr lang="id-ID" sz="2000" b="1" i="1" smtClean="0">
                <a:solidFill>
                  <a:srgbClr val="FFFF00"/>
                </a:solidFill>
              </a:rPr>
              <a:t>Positivisme</a:t>
            </a:r>
          </a:p>
          <a:p>
            <a:pPr marL="271463" indent="0" algn="just">
              <a:buNone/>
            </a:pPr>
            <a:r>
              <a:rPr lang="id-ID" sz="2000" smtClean="0">
                <a:solidFill>
                  <a:schemeClr val="bg1"/>
                </a:solidFill>
              </a:rPr>
              <a:t>Positivisme berasal dari kata “positif” yang berarti faktual, yaitu apa yang berdasarkan fakta. Pengetahuan kita tidak boleh melebihi fakta-fakta.</a:t>
            </a:r>
          </a:p>
          <a:p>
            <a:pPr marL="271463" indent="0" algn="just">
              <a:buNone/>
            </a:pPr>
            <a:r>
              <a:rPr lang="id-ID" sz="2000" smtClean="0">
                <a:solidFill>
                  <a:schemeClr val="bg1"/>
                </a:solidFill>
              </a:rPr>
              <a:t>Tokoh: Auguste Comte (1798 – 1857)</a:t>
            </a:r>
          </a:p>
          <a:p>
            <a:pPr marL="0" indent="0" algn="just">
              <a:buNone/>
            </a:pPr>
            <a:endParaRPr lang="id-ID" sz="2000" b="1" i="1">
              <a:solidFill>
                <a:srgbClr val="FFFF00"/>
              </a:solidFill>
            </a:endParaRPr>
          </a:p>
        </p:txBody>
      </p:sp>
    </p:spTree>
    <p:extLst>
      <p:ext uri="{BB962C8B-B14F-4D97-AF65-F5344CB8AC3E}">
        <p14:creationId xmlns:p14="http://schemas.microsoft.com/office/powerpoint/2010/main" val="16896255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4" dur="500"/>
                                        <p:tgtEl>
                                          <p:spTgt spid="3">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 calcmode="lin" valueType="num">
                                      <p:cBhvr>
                                        <p:cTn id="6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lstStyle/>
          <a:p>
            <a:pPr marL="271463" indent="-271463" algn="just"/>
            <a:r>
              <a:rPr lang="id-ID" sz="2000" b="1" i="1" smtClean="0">
                <a:solidFill>
                  <a:srgbClr val="FFFF00"/>
                </a:solidFill>
              </a:rPr>
              <a:t>Pragmatisme </a:t>
            </a:r>
          </a:p>
          <a:p>
            <a:pPr marL="271463" indent="0" algn="just">
              <a:buNone/>
            </a:pPr>
            <a:r>
              <a:rPr lang="id-ID" sz="2000" smtClean="0">
                <a:solidFill>
                  <a:schemeClr val="bg1"/>
                </a:solidFill>
              </a:rPr>
              <a:t>Aliran yang mengajarkan bahwa yang benar adalah apa yang membuktikan dirinya sebagai benar dengan perantaraan akibat-akibatnya yang bermanfaat secara praktis.</a:t>
            </a:r>
          </a:p>
          <a:p>
            <a:pPr marL="271463" indent="0" algn="just">
              <a:buNone/>
            </a:pPr>
            <a:r>
              <a:rPr lang="id-ID" sz="2000" smtClean="0">
                <a:solidFill>
                  <a:schemeClr val="bg1"/>
                </a:solidFill>
              </a:rPr>
              <a:t>Tokoh: John Dewey (1858 – 1952)</a:t>
            </a:r>
          </a:p>
          <a:p>
            <a:pPr marL="271463" indent="-271463" algn="just"/>
            <a:r>
              <a:rPr lang="id-ID" sz="2000" b="1" i="1" smtClean="0">
                <a:solidFill>
                  <a:srgbClr val="FFFF00"/>
                </a:solidFill>
              </a:rPr>
              <a:t>Filsafat Islam</a:t>
            </a:r>
          </a:p>
          <a:p>
            <a:pPr marL="271463" indent="0" algn="just">
              <a:buNone/>
            </a:pPr>
            <a:r>
              <a:rPr lang="id-ID" sz="2000" smtClean="0">
                <a:solidFill>
                  <a:schemeClr val="bg1"/>
                </a:solidFill>
              </a:rPr>
              <a:t>Aliran ini adalah perkembangan pemikiran umat Islam dalam masalah ketuhanan, kenabian, manusia, dan alam semesta yang disinari oleh ajaran Islam.</a:t>
            </a:r>
          </a:p>
          <a:p>
            <a:pPr marL="271463" indent="0" algn="just">
              <a:buNone/>
            </a:pPr>
            <a:r>
              <a:rPr lang="id-ID" sz="2000" smtClean="0">
                <a:solidFill>
                  <a:schemeClr val="bg1"/>
                </a:solidFill>
              </a:rPr>
              <a:t>Tokoh: Al-Kindi (801 – 873), Al Farabi (870 – 950), Al-Ghazali (1059-1111)</a:t>
            </a:r>
            <a:endParaRPr lang="id-ID" sz="2000">
              <a:solidFill>
                <a:schemeClr val="bg1"/>
              </a:solidFill>
            </a:endParaRPr>
          </a:p>
        </p:txBody>
      </p:sp>
      <p:sp>
        <p:nvSpPr>
          <p:cNvPr id="4" name="Title 1"/>
          <p:cNvSpPr>
            <a:spLocks noGrp="1"/>
          </p:cNvSpPr>
          <p:nvPr>
            <p:ph type="title"/>
          </p:nvPr>
        </p:nvSpPr>
        <p:spPr>
          <a:xfrm>
            <a:off x="430907" y="476672"/>
            <a:ext cx="8229600" cy="288032"/>
          </a:xfrm>
        </p:spPr>
        <p:txBody>
          <a:bodyPr/>
          <a:lstStyle/>
          <a:p>
            <a:pPr algn="just"/>
            <a:r>
              <a:rPr lang="id-ID" sz="2800" b="1" smtClean="0">
                <a:solidFill>
                  <a:srgbClr val="FFFF00"/>
                </a:solidFill>
              </a:rPr>
              <a:t>Lanjutan...</a:t>
            </a:r>
            <a:endParaRPr lang="id-ID" sz="2800" b="1">
              <a:solidFill>
                <a:srgbClr val="FFFF00"/>
              </a:solidFill>
            </a:endParaRPr>
          </a:p>
        </p:txBody>
      </p:sp>
    </p:spTree>
    <p:extLst>
      <p:ext uri="{BB962C8B-B14F-4D97-AF65-F5344CB8AC3E}">
        <p14:creationId xmlns:p14="http://schemas.microsoft.com/office/powerpoint/2010/main" val="200409844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04656"/>
          </a:xfrm>
        </p:spPr>
        <p:txBody>
          <a:bodyPr/>
          <a:lstStyle/>
          <a:p>
            <a:endParaRPr lang="id-ID"/>
          </a:p>
        </p:txBody>
      </p:sp>
      <p:grpSp>
        <p:nvGrpSpPr>
          <p:cNvPr id="9" name="Group 8"/>
          <p:cNvGrpSpPr/>
          <p:nvPr/>
        </p:nvGrpSpPr>
        <p:grpSpPr>
          <a:xfrm>
            <a:off x="5148064" y="2852936"/>
            <a:ext cx="3371851" cy="3371851"/>
            <a:chOff x="5148895" y="2061678"/>
            <a:chExt cx="3371851" cy="3371851"/>
          </a:xfrm>
        </p:grpSpPr>
        <p:sp>
          <p:nvSpPr>
            <p:cNvPr id="5" name="Teardrop 4"/>
            <p:cNvSpPr/>
            <p:nvPr/>
          </p:nvSpPr>
          <p:spPr>
            <a:xfrm rot="13348070">
              <a:off x="5148895" y="2061678"/>
              <a:ext cx="3371851" cy="3371851"/>
            </a:xfrm>
            <a:prstGeom prst="teardrop">
              <a:avLst>
                <a:gd name="adj" fmla="val 100000"/>
              </a:avLst>
            </a:prstGeom>
            <a:scene3d>
              <a:camera prst="orthographicFront"/>
              <a:lightRig rig="balanced" dir="t"/>
            </a:scene3d>
          </p:spPr>
          <p:style>
            <a:lnRef idx="0">
              <a:schemeClr val="accent3"/>
            </a:lnRef>
            <a:fillRef idx="3">
              <a:schemeClr val="accent3"/>
            </a:fillRef>
            <a:effectRef idx="3">
              <a:schemeClr val="accent3"/>
            </a:effectRef>
            <a:fontRef idx="minor">
              <a:schemeClr val="lt1"/>
            </a:fontRef>
          </p:style>
        </p:sp>
        <p:grpSp>
          <p:nvGrpSpPr>
            <p:cNvPr id="6" name="Group 5"/>
            <p:cNvGrpSpPr/>
            <p:nvPr/>
          </p:nvGrpSpPr>
          <p:grpSpPr>
            <a:xfrm rot="21448070">
              <a:off x="5257065" y="2170298"/>
              <a:ext cx="3155540" cy="3155204"/>
              <a:chOff x="634503" y="1564242"/>
              <a:chExt cx="2290857" cy="2290613"/>
            </a:xfrm>
            <a:scene3d>
              <a:camera prst="orthographicFront"/>
              <a:lightRig rig="balanced" dir="t"/>
            </a:scene3d>
          </p:grpSpPr>
          <p:sp>
            <p:nvSpPr>
              <p:cNvPr id="7" name="Oval 6"/>
              <p:cNvSpPr/>
              <p:nvPr/>
            </p:nvSpPr>
            <p:spPr>
              <a:xfrm>
                <a:off x="634503" y="1564242"/>
                <a:ext cx="2290857" cy="2290613"/>
              </a:xfrm>
              <a:prstGeom prst="ellipse">
                <a:avLst/>
              </a:prstGeom>
              <a:blipFill>
                <a:blip r:embed="rId2"/>
                <a:stretch>
                  <a:fillRect/>
                </a:stretch>
              </a:blipFill>
              <a:ln>
                <a:noFill/>
              </a:ln>
              <a:sp3d prstMaterial="metal">
                <a:bevelT w="63500" h="171450" prst="relaxedInset"/>
                <a:bevelB w="152400" h="317500"/>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Oval 11"/>
              <p:cNvSpPr/>
              <p:nvPr/>
            </p:nvSpPr>
            <p:spPr>
              <a:xfrm>
                <a:off x="961997" y="1891534"/>
                <a:ext cx="1635870" cy="1636029"/>
              </a:xfrm>
              <a:prstGeom prst="rect">
                <a:avLst/>
              </a:prstGeom>
              <a:sp3d prstMaterial="metal">
                <a:bevelT w="63500" h="171450" prst="relaxedInset"/>
                <a:bevelB w="152400" h="317500"/>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endParaRPr lang="id-ID" sz="3900" kern="1200"/>
              </a:p>
            </p:txBody>
          </p:sp>
        </p:grpSp>
      </p:grpSp>
      <p:sp>
        <p:nvSpPr>
          <p:cNvPr id="10" name="Cloud Callout 9"/>
          <p:cNvSpPr/>
          <p:nvPr/>
        </p:nvSpPr>
        <p:spPr>
          <a:xfrm>
            <a:off x="557149" y="570409"/>
            <a:ext cx="3994858" cy="3024336"/>
          </a:xfrm>
          <a:prstGeom prst="cloudCallout">
            <a:avLst>
              <a:gd name="adj1" fmla="val 73833"/>
              <a:gd name="adj2" fmla="val 384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Inflate">
              <a:avLst/>
            </a:prstTxWarp>
          </a:bodyPr>
          <a:lstStyle/>
          <a:p>
            <a:pPr algn="ctr"/>
            <a:r>
              <a:rPr lang="id-ID" b="1" smtClean="0">
                <a:ln>
                  <a:solidFill>
                    <a:schemeClr val="tx1"/>
                  </a:solidFill>
                </a:ln>
                <a:solidFill>
                  <a:srgbClr val="FFFF00"/>
                </a:solidFill>
              </a:rPr>
              <a:t>Matur</a:t>
            </a:r>
          </a:p>
          <a:p>
            <a:pPr algn="ctr"/>
            <a:r>
              <a:rPr lang="id-ID" b="1" smtClean="0">
                <a:ln>
                  <a:solidFill>
                    <a:schemeClr val="tx1"/>
                  </a:solidFill>
                </a:ln>
                <a:solidFill>
                  <a:srgbClr val="FFFF00"/>
                </a:solidFill>
              </a:rPr>
              <a:t>Nuwun...</a:t>
            </a:r>
            <a:endParaRPr lang="id-ID" b="1">
              <a:ln>
                <a:solidFill>
                  <a:schemeClr val="tx1"/>
                </a:solidFill>
              </a:ln>
              <a:solidFill>
                <a:srgbClr val="FFFF00"/>
              </a:solidFill>
            </a:endParaRPr>
          </a:p>
        </p:txBody>
      </p:sp>
    </p:spTree>
    <p:extLst>
      <p:ext uri="{BB962C8B-B14F-4D97-AF65-F5344CB8AC3E}">
        <p14:creationId xmlns:p14="http://schemas.microsoft.com/office/powerpoint/2010/main" val="2157947765"/>
      </p:ext>
    </p:extLst>
  </p:cSld>
  <p:clrMapOvr>
    <a:masterClrMapping/>
  </p:clrMapOvr>
  <mc:AlternateContent xmlns:mc="http://schemas.openxmlformats.org/markup-compatibility/2006" xmlns:p14="http://schemas.microsoft.com/office/powerpoint/2010/main">
    <mc:Choice Requires="p14">
      <p:transition spd="slow" p14:dur="25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000"/>
                            </p:stCondLst>
                            <p:childTnLst>
                              <p:par>
                                <p:cTn id="17" presetID="32" presetClass="emph" presetSubtype="0" repeatCount="indefinite" fill="hold" nodeType="afterEffect">
                                  <p:stCondLst>
                                    <p:cond delay="0"/>
                                  </p:stCondLst>
                                  <p:endCondLst>
                                    <p:cond evt="onNext" delay="0">
                                      <p:tgtEl>
                                        <p:sldTgt/>
                                      </p:tgtEl>
                                    </p:cond>
                                  </p:endCondLst>
                                  <p:childTnLst>
                                    <p:animRot by="120000">
                                      <p:cBhvr>
                                        <p:cTn id="18" dur="150" fill="hold">
                                          <p:stCondLst>
                                            <p:cond delay="0"/>
                                          </p:stCondLst>
                                        </p:cTn>
                                        <p:tgtEl>
                                          <p:spTgt spid="9"/>
                                        </p:tgtEl>
                                        <p:attrNameLst>
                                          <p:attrName>r</p:attrName>
                                        </p:attrNameLst>
                                      </p:cBhvr>
                                    </p:animRot>
                                    <p:animRot by="-240000">
                                      <p:cBhvr>
                                        <p:cTn id="19" dur="300" fill="hold">
                                          <p:stCondLst>
                                            <p:cond delay="300"/>
                                          </p:stCondLst>
                                        </p:cTn>
                                        <p:tgtEl>
                                          <p:spTgt spid="9"/>
                                        </p:tgtEl>
                                        <p:attrNameLst>
                                          <p:attrName>r</p:attrName>
                                        </p:attrNameLst>
                                      </p:cBhvr>
                                    </p:animRot>
                                    <p:animRot by="240000">
                                      <p:cBhvr>
                                        <p:cTn id="20" dur="300" fill="hold">
                                          <p:stCondLst>
                                            <p:cond delay="600"/>
                                          </p:stCondLst>
                                        </p:cTn>
                                        <p:tgtEl>
                                          <p:spTgt spid="9"/>
                                        </p:tgtEl>
                                        <p:attrNameLst>
                                          <p:attrName>r</p:attrName>
                                        </p:attrNameLst>
                                      </p:cBhvr>
                                    </p:animRot>
                                    <p:animRot by="-240000">
                                      <p:cBhvr>
                                        <p:cTn id="21" dur="300" fill="hold">
                                          <p:stCondLst>
                                            <p:cond delay="900"/>
                                          </p:stCondLst>
                                        </p:cTn>
                                        <p:tgtEl>
                                          <p:spTgt spid="9"/>
                                        </p:tgtEl>
                                        <p:attrNameLst>
                                          <p:attrName>r</p:attrName>
                                        </p:attrNameLst>
                                      </p:cBhvr>
                                    </p:animRot>
                                    <p:animRot by="120000">
                                      <p:cBhvr>
                                        <p:cTn id="22" dur="300" fill="hold">
                                          <p:stCondLst>
                                            <p:cond delay="12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170"/>
          <p:cNvSpPr>
            <a:spLocks noGrp="1" noChangeArrowheads="1"/>
          </p:cNvSpPr>
          <p:nvPr>
            <p:ph type="ctrTitle"/>
          </p:nvPr>
        </p:nvSpPr>
        <p:spPr>
          <a:xfrm>
            <a:off x="1259632" y="1556792"/>
            <a:ext cx="7416824" cy="1152128"/>
          </a:xfrm>
        </p:spPr>
        <p:txBody>
          <a:bodyPr/>
          <a:lstStyle/>
          <a:p>
            <a:pPr algn="l" eaLnBrk="1" hangingPunct="1"/>
            <a:r>
              <a:rPr lang="id-ID" sz="6600" b="1" smtClean="0">
                <a:solidFill>
                  <a:srgbClr val="FFFF00"/>
                </a:solidFill>
                <a:latin typeface="Eras Bold ITC" panose="020B0907030504020204" pitchFamily="34" charset="0"/>
              </a:rPr>
              <a:t>F I L S A F A T</a:t>
            </a:r>
            <a:endParaRPr lang="es-ES" sz="6600" b="1" smtClean="0">
              <a:solidFill>
                <a:srgbClr val="FFFF00"/>
              </a:solidFill>
              <a:latin typeface="Eras Bold ITC" panose="020B0907030504020204" pitchFamily="34" charset="0"/>
            </a:endParaRPr>
          </a:p>
        </p:txBody>
      </p:sp>
      <p:sp>
        <p:nvSpPr>
          <p:cNvPr id="2051" name="Rectangle 170"/>
          <p:cNvSpPr txBox="1">
            <a:spLocks noChangeArrowheads="1"/>
          </p:cNvSpPr>
          <p:nvPr/>
        </p:nvSpPr>
        <p:spPr bwMode="auto">
          <a:xfrm>
            <a:off x="4067944" y="5373216"/>
            <a:ext cx="4864100" cy="97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id-ID" sz="2000" b="1">
                <a:solidFill>
                  <a:srgbClr val="FFFFFF"/>
                </a:solidFill>
              </a:rPr>
              <a:t>Oleh:</a:t>
            </a:r>
          </a:p>
          <a:p>
            <a:pPr algn="r" eaLnBrk="1" hangingPunct="1"/>
            <a:endParaRPr lang="id-ID" sz="500" b="1">
              <a:solidFill>
                <a:srgbClr val="FFFFFF"/>
              </a:solidFill>
            </a:endParaRPr>
          </a:p>
          <a:p>
            <a:pPr algn="r" eaLnBrk="1" hangingPunct="1"/>
            <a:r>
              <a:rPr lang="id-ID" sz="2000" b="1">
                <a:solidFill>
                  <a:srgbClr val="FFFFFF"/>
                </a:solidFill>
              </a:rPr>
              <a:t>DEDY WIJAYA KUSUMA, ST., M.Pd.</a:t>
            </a:r>
            <a:endParaRPr lang="es-ES" sz="2000" b="1">
              <a:solidFill>
                <a:srgbClr val="FFFFFF"/>
              </a:solidFill>
            </a:endParaRPr>
          </a:p>
        </p:txBody>
      </p:sp>
    </p:spTree>
    <p:extLst>
      <p:ext uri="{BB962C8B-B14F-4D97-AF65-F5344CB8AC3E}">
        <p14:creationId xmlns:p14="http://schemas.microsoft.com/office/powerpoint/2010/main" val="1873593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fill="hold"/>
                                        <p:tgtEl>
                                          <p:spTgt spid="2051"/>
                                        </p:tgtEl>
                                        <p:attrNameLst>
                                          <p:attrName>ppt_w</p:attrName>
                                        </p:attrNameLst>
                                      </p:cBhvr>
                                      <p:tavLst>
                                        <p:tav tm="0">
                                          <p:val>
                                            <p:fltVal val="0"/>
                                          </p:val>
                                        </p:tav>
                                        <p:tav tm="100000">
                                          <p:val>
                                            <p:strVal val="#ppt_w"/>
                                          </p:val>
                                        </p:tav>
                                      </p:tavLst>
                                    </p:anim>
                                    <p:anim calcmode="lin" valueType="num">
                                      <p:cBhvr>
                                        <p:cTn id="8" dur="500" fill="hold"/>
                                        <p:tgtEl>
                                          <p:spTgt spid="2051"/>
                                        </p:tgtEl>
                                        <p:attrNameLst>
                                          <p:attrName>ppt_h</p:attrName>
                                        </p:attrNameLst>
                                      </p:cBhvr>
                                      <p:tavLst>
                                        <p:tav tm="0">
                                          <p:val>
                                            <p:fltVal val="0"/>
                                          </p:val>
                                        </p:tav>
                                        <p:tav tm="100000">
                                          <p:val>
                                            <p:strVal val="#ppt_h"/>
                                          </p:val>
                                        </p:tav>
                                      </p:tavLst>
                                    </p:anim>
                                    <p:animEffect transition="in" filter="fade">
                                      <p:cBhvr>
                                        <p:cTn id="9"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629221"/>
            <a:ext cx="8229600" cy="639539"/>
          </a:xfrm>
        </p:spPr>
        <p:txBody>
          <a:bodyPr/>
          <a:lstStyle/>
          <a:p>
            <a:pPr algn="l" eaLnBrk="1" hangingPunct="1"/>
            <a:r>
              <a:rPr lang="id-ID" sz="3200" b="1" smtClean="0">
                <a:solidFill>
                  <a:srgbClr val="FFFF00"/>
                </a:solidFill>
              </a:rPr>
              <a:t>A. PENGERTIAN FILSAFAT</a:t>
            </a:r>
            <a:endParaRPr lang="en-US" sz="3200" b="1" smtClean="0">
              <a:solidFill>
                <a:srgbClr val="FFFF00"/>
              </a:solidFill>
            </a:endParaRPr>
          </a:p>
        </p:txBody>
      </p:sp>
      <p:sp>
        <p:nvSpPr>
          <p:cNvPr id="3075" name="Rectangle 3"/>
          <p:cNvSpPr>
            <a:spLocks noGrp="1" noChangeArrowheads="1"/>
          </p:cNvSpPr>
          <p:nvPr>
            <p:ph type="body" idx="1"/>
          </p:nvPr>
        </p:nvSpPr>
        <p:spPr>
          <a:xfrm>
            <a:off x="468313" y="1844824"/>
            <a:ext cx="8229600" cy="4463901"/>
          </a:xfrm>
        </p:spPr>
        <p:txBody>
          <a:bodyPr/>
          <a:lstStyle/>
          <a:p>
            <a:pPr marL="0" indent="0" algn="just" eaLnBrk="1" hangingPunct="1">
              <a:buNone/>
              <a:defRPr/>
            </a:pPr>
            <a:r>
              <a:rPr lang="id-ID" sz="2800" smtClean="0">
                <a:solidFill>
                  <a:schemeClr val="bg1"/>
                </a:solidFill>
              </a:rPr>
              <a:t>Secara etimologis:</a:t>
            </a:r>
          </a:p>
          <a:p>
            <a:pPr algn="just" eaLnBrk="1" hangingPunct="1">
              <a:defRPr/>
            </a:pPr>
            <a:r>
              <a:rPr lang="id-ID" sz="2800" smtClean="0">
                <a:solidFill>
                  <a:schemeClr val="bg1"/>
                </a:solidFill>
              </a:rPr>
              <a:t>“philo” berarti cinta</a:t>
            </a:r>
          </a:p>
          <a:p>
            <a:pPr algn="just" eaLnBrk="1" hangingPunct="1">
              <a:defRPr/>
            </a:pPr>
            <a:r>
              <a:rPr lang="id-ID" sz="2800" smtClean="0">
                <a:solidFill>
                  <a:schemeClr val="bg1"/>
                </a:solidFill>
              </a:rPr>
              <a:t>“sophia” berarti kebenaran</a:t>
            </a:r>
          </a:p>
          <a:p>
            <a:pPr algn="just" eaLnBrk="1" hangingPunct="1">
              <a:defRPr/>
            </a:pPr>
            <a:endParaRPr lang="id-ID" sz="2800">
              <a:solidFill>
                <a:schemeClr val="bg1"/>
              </a:solidFill>
            </a:endParaRPr>
          </a:p>
          <a:p>
            <a:pPr marL="0" indent="0" algn="just" eaLnBrk="1" hangingPunct="1">
              <a:buNone/>
              <a:defRPr/>
            </a:pPr>
            <a:r>
              <a:rPr lang="id-ID" sz="2800" smtClean="0">
                <a:solidFill>
                  <a:schemeClr val="bg1"/>
                </a:solidFill>
              </a:rPr>
              <a:t>Sehingga bisa diartikan:</a:t>
            </a:r>
          </a:p>
          <a:p>
            <a:pPr marL="0" indent="0" algn="just" eaLnBrk="1" hangingPunct="1">
              <a:buNone/>
              <a:defRPr/>
            </a:pPr>
            <a:r>
              <a:rPr lang="id-ID" sz="2800">
                <a:solidFill>
                  <a:schemeClr val="bg1"/>
                </a:solidFill>
              </a:rPr>
              <a:t>“cinta </a:t>
            </a:r>
            <a:r>
              <a:rPr lang="id-ID" sz="2800" smtClean="0">
                <a:solidFill>
                  <a:schemeClr val="bg1"/>
                </a:solidFill>
              </a:rPr>
              <a:t>dengan kebijaksanaan</a:t>
            </a:r>
            <a:r>
              <a:rPr lang="id-ID" sz="2800">
                <a:solidFill>
                  <a:schemeClr val="bg1"/>
                </a:solidFill>
              </a:rPr>
              <a:t>” </a:t>
            </a:r>
            <a:r>
              <a:rPr lang="id-ID" sz="2800" smtClean="0">
                <a:solidFill>
                  <a:schemeClr val="bg1"/>
                </a:solidFill>
              </a:rPr>
              <a:t>atau “ingin </a:t>
            </a:r>
            <a:r>
              <a:rPr lang="id-ID" sz="2800">
                <a:solidFill>
                  <a:schemeClr val="bg1"/>
                </a:solidFill>
              </a:rPr>
              <a:t>mengerti dengan mendalam” </a:t>
            </a:r>
            <a:r>
              <a:rPr lang="id-ID" sz="2800" smtClean="0">
                <a:solidFill>
                  <a:schemeClr val="bg1"/>
                </a:solidFill>
              </a:rPr>
              <a:t>(I.R. Pudjawijatna, 1963)</a:t>
            </a:r>
          </a:p>
          <a:p>
            <a:pPr algn="just" eaLnBrk="1" hangingPunct="1">
              <a:defRPr/>
            </a:pPr>
            <a:endParaRPr lang="en-US" sz="2800" dirty="0" smtClean="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 calcmode="lin" valueType="num">
                                      <p:cBhvr>
                                        <p:cTn id="14"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07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07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075">
                                            <p:txEl>
                                              <p:pRg st="1" end="1"/>
                                            </p:txEl>
                                          </p:spTgt>
                                        </p:tgtEl>
                                        <p:attrNameLst>
                                          <p:attrName>style.visibility</p:attrName>
                                        </p:attrNameLst>
                                      </p:cBhvr>
                                      <p:to>
                                        <p:strVal val="visible"/>
                                      </p:to>
                                    </p:set>
                                    <p:anim calcmode="lin" valueType="num">
                                      <p:cBhvr>
                                        <p:cTn id="21"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07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07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075">
                                            <p:txEl>
                                              <p:pRg st="2" end="2"/>
                                            </p:txEl>
                                          </p:spTgt>
                                        </p:tgtEl>
                                        <p:attrNameLst>
                                          <p:attrName>style.visibility</p:attrName>
                                        </p:attrNameLst>
                                      </p:cBhvr>
                                      <p:to>
                                        <p:strVal val="visible"/>
                                      </p:to>
                                    </p:set>
                                    <p:anim calcmode="lin" valueType="num">
                                      <p:cBhvr>
                                        <p:cTn id="28"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07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07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075">
                                            <p:txEl>
                                              <p:pRg st="4" end="4"/>
                                            </p:txEl>
                                          </p:spTgt>
                                        </p:tgtEl>
                                        <p:attrNameLst>
                                          <p:attrName>style.visibility</p:attrName>
                                        </p:attrNameLst>
                                      </p:cBhvr>
                                      <p:to>
                                        <p:strVal val="visible"/>
                                      </p:to>
                                    </p:set>
                                    <p:anim calcmode="lin" valueType="num">
                                      <p:cBhvr>
                                        <p:cTn id="35" dur="5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07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07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075">
                                            <p:txEl>
                                              <p:pRg st="5" end="5"/>
                                            </p:txEl>
                                          </p:spTgt>
                                        </p:tgtEl>
                                        <p:attrNameLst>
                                          <p:attrName>style.visibility</p:attrName>
                                        </p:attrNameLst>
                                      </p:cBhvr>
                                      <p:to>
                                        <p:strVal val="visible"/>
                                      </p:to>
                                    </p:set>
                                    <p:anim calcmode="lin" valueType="num">
                                      <p:cBhvr>
                                        <p:cTn id="42" dur="500" fill="hold"/>
                                        <p:tgtEl>
                                          <p:spTgt spid="307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07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89" y="476672"/>
            <a:ext cx="8229600" cy="504056"/>
          </a:xfrm>
        </p:spPr>
        <p:txBody>
          <a:bodyPr/>
          <a:lstStyle/>
          <a:p>
            <a:pPr algn="l"/>
            <a:r>
              <a:rPr lang="id-ID" sz="2400" smtClean="0">
                <a:solidFill>
                  <a:schemeClr val="bg1"/>
                </a:solidFill>
              </a:rPr>
              <a:t>Menurut para ahli/filusuf:</a:t>
            </a:r>
            <a:endParaRPr lang="id-ID" sz="2400">
              <a:solidFill>
                <a:schemeClr val="bg1"/>
              </a:solidFill>
            </a:endParaRPr>
          </a:p>
        </p:txBody>
      </p:sp>
      <p:sp>
        <p:nvSpPr>
          <p:cNvPr id="3" name="Content Placeholder 2"/>
          <p:cNvSpPr>
            <a:spLocks noGrp="1"/>
          </p:cNvSpPr>
          <p:nvPr>
            <p:ph idx="1"/>
          </p:nvPr>
        </p:nvSpPr>
        <p:spPr>
          <a:xfrm>
            <a:off x="457200" y="1268760"/>
            <a:ext cx="8229600" cy="5184576"/>
          </a:xfrm>
        </p:spPr>
        <p:txBody>
          <a:bodyPr/>
          <a:lstStyle/>
          <a:p>
            <a:pPr marL="271463" indent="-271463" algn="just"/>
            <a:r>
              <a:rPr lang="id-ID" sz="1800" b="1" i="1" smtClean="0">
                <a:solidFill>
                  <a:srgbClr val="FFFF00"/>
                </a:solidFill>
              </a:rPr>
              <a:t>Pythagoras</a:t>
            </a:r>
            <a:r>
              <a:rPr lang="id-ID" sz="1800" i="1" smtClean="0">
                <a:solidFill>
                  <a:schemeClr val="bg1"/>
                </a:solidFill>
              </a:rPr>
              <a:t> (572 – 479 SM):</a:t>
            </a:r>
          </a:p>
          <a:p>
            <a:pPr marL="274638" indent="0" algn="just">
              <a:buNone/>
            </a:pPr>
            <a:r>
              <a:rPr lang="id-ID" sz="1800" i="1" smtClean="0">
                <a:solidFill>
                  <a:schemeClr val="bg1"/>
                </a:solidFill>
              </a:rPr>
              <a:t>“The love of wisdom”, menurutnya, manusia yang paling tinggi nilainya adalah manusia pecinta kebijakan.</a:t>
            </a:r>
          </a:p>
          <a:p>
            <a:pPr marL="274638" indent="0" algn="just">
              <a:buNone/>
            </a:pPr>
            <a:endParaRPr lang="id-ID" sz="700" i="1" smtClean="0">
              <a:solidFill>
                <a:schemeClr val="bg1"/>
              </a:solidFill>
            </a:endParaRPr>
          </a:p>
          <a:p>
            <a:pPr marL="271463" indent="-271463" algn="just"/>
            <a:r>
              <a:rPr lang="id-ID" sz="1800" b="1" i="1" smtClean="0">
                <a:solidFill>
                  <a:srgbClr val="FFFF00"/>
                </a:solidFill>
              </a:rPr>
              <a:t>Socrates</a:t>
            </a:r>
            <a:r>
              <a:rPr lang="id-ID" sz="1800" i="1" smtClean="0">
                <a:solidFill>
                  <a:schemeClr val="bg1"/>
                </a:solidFill>
              </a:rPr>
              <a:t> (469 – 399 SM):</a:t>
            </a:r>
          </a:p>
          <a:p>
            <a:pPr marL="274638" indent="0" algn="just">
              <a:buNone/>
            </a:pPr>
            <a:r>
              <a:rPr lang="id-ID" sz="1800" i="1" smtClean="0">
                <a:solidFill>
                  <a:schemeClr val="bg1"/>
                </a:solidFill>
              </a:rPr>
              <a:t>Suatu peninjauan diri yang bersifat reflektif atau perenungan terhadap asas-asas dari kehidupan yang adil dan bahagia (principles of the just and happy life).</a:t>
            </a:r>
          </a:p>
          <a:p>
            <a:pPr marL="274638" indent="0" algn="just">
              <a:buNone/>
            </a:pPr>
            <a:endParaRPr lang="id-ID" sz="700" i="1" smtClean="0">
              <a:solidFill>
                <a:schemeClr val="bg1"/>
              </a:solidFill>
            </a:endParaRPr>
          </a:p>
          <a:p>
            <a:pPr marL="271463" indent="-271463" algn="just"/>
            <a:r>
              <a:rPr lang="id-ID" sz="1800" b="1" i="1" smtClean="0">
                <a:solidFill>
                  <a:srgbClr val="FFFF00"/>
                </a:solidFill>
              </a:rPr>
              <a:t>Plato</a:t>
            </a:r>
            <a:r>
              <a:rPr lang="id-ID" sz="1800" i="1" smtClean="0">
                <a:solidFill>
                  <a:schemeClr val="bg1"/>
                </a:solidFill>
              </a:rPr>
              <a:t> (427 – 347 SM):</a:t>
            </a:r>
          </a:p>
          <a:p>
            <a:pPr marL="274638" indent="0" algn="just">
              <a:buNone/>
            </a:pPr>
            <a:r>
              <a:rPr lang="id-ID" sz="1800" i="1">
                <a:solidFill>
                  <a:schemeClr val="bg1"/>
                </a:solidFill>
              </a:rPr>
              <a:t>P</a:t>
            </a:r>
            <a:r>
              <a:rPr lang="en-US" sz="1800" i="1" smtClean="0">
                <a:solidFill>
                  <a:schemeClr val="bg1"/>
                </a:solidFill>
              </a:rPr>
              <a:t>engetahuan </a:t>
            </a:r>
            <a:r>
              <a:rPr lang="en-US" sz="1800" i="1">
                <a:solidFill>
                  <a:schemeClr val="bg1"/>
                </a:solidFill>
              </a:rPr>
              <a:t>tentang segala yang ada, serta pengetahuan yang berminat mencapai kebenaran yang asli</a:t>
            </a:r>
            <a:r>
              <a:rPr lang="en-US" sz="1800" i="1" smtClean="0">
                <a:solidFill>
                  <a:schemeClr val="bg1"/>
                </a:solidFill>
              </a:rPr>
              <a:t>.</a:t>
            </a:r>
            <a:endParaRPr lang="id-ID" sz="1800" i="1" smtClean="0">
              <a:solidFill>
                <a:schemeClr val="bg1"/>
              </a:solidFill>
            </a:endParaRPr>
          </a:p>
          <a:p>
            <a:pPr marL="274638" indent="0" algn="just">
              <a:buNone/>
            </a:pPr>
            <a:endParaRPr lang="id-ID" sz="700" i="1" smtClean="0">
              <a:solidFill>
                <a:schemeClr val="bg1"/>
              </a:solidFill>
            </a:endParaRPr>
          </a:p>
          <a:p>
            <a:pPr marL="271463" indent="-271463" algn="just"/>
            <a:r>
              <a:rPr lang="id-ID" sz="1800" b="1" i="1" smtClean="0">
                <a:solidFill>
                  <a:srgbClr val="FFFF00"/>
                </a:solidFill>
              </a:rPr>
              <a:t>Aristoteles</a:t>
            </a:r>
            <a:r>
              <a:rPr lang="id-ID" sz="1800" i="1" smtClean="0">
                <a:solidFill>
                  <a:schemeClr val="bg1"/>
                </a:solidFill>
              </a:rPr>
              <a:t> (384 – 332 SM):</a:t>
            </a:r>
          </a:p>
          <a:p>
            <a:pPr marL="274638" indent="0" algn="just">
              <a:buNone/>
            </a:pPr>
            <a:r>
              <a:rPr lang="id-ID" sz="1800" i="1" smtClean="0">
                <a:solidFill>
                  <a:schemeClr val="bg1"/>
                </a:solidFill>
              </a:rPr>
              <a:t>I</a:t>
            </a:r>
            <a:r>
              <a:rPr lang="en-US" sz="1800" i="1" smtClean="0">
                <a:solidFill>
                  <a:schemeClr val="bg1"/>
                </a:solidFill>
              </a:rPr>
              <a:t>lmu </a:t>
            </a:r>
            <a:r>
              <a:rPr lang="en-US" sz="1800" i="1">
                <a:solidFill>
                  <a:schemeClr val="bg1"/>
                </a:solidFill>
              </a:rPr>
              <a:t>pengetahuan yang meliputi kebenaran yang terkandung di dalamnya ilmu-ilmu metafisika, logika, retorika, etika, ekonomi, politik dan estetika. Dia juga berpendapat bahwa filsafat itu menyelidiki sebab dan asas segala benda.</a:t>
            </a:r>
            <a:endParaRPr lang="id-ID" sz="1800" i="1">
              <a:solidFill>
                <a:schemeClr val="bg1"/>
              </a:solidFill>
            </a:endParaRPr>
          </a:p>
        </p:txBody>
      </p:sp>
    </p:spTree>
    <p:extLst>
      <p:ext uri="{BB962C8B-B14F-4D97-AF65-F5344CB8AC3E}">
        <p14:creationId xmlns:p14="http://schemas.microsoft.com/office/powerpoint/2010/main" val="86643181"/>
      </p:ext>
    </p:extLst>
  </p:cSld>
  <p:clrMapOvr>
    <a:masterClrMapping/>
  </p:clrMapOvr>
  <mc:AlternateContent xmlns:mc="http://schemas.openxmlformats.org/markup-compatibility/2006" xmlns:p14="http://schemas.microsoft.com/office/powerpoint/2010/main">
    <mc:Choice Requires="p14">
      <p:transition spd="slow" p14:dur="175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184576"/>
          </a:xfrm>
        </p:spPr>
        <p:txBody>
          <a:bodyPr/>
          <a:lstStyle/>
          <a:p>
            <a:pPr marL="271463" indent="-271463" algn="just"/>
            <a:r>
              <a:rPr lang="id-ID" sz="1800" b="1" i="1" smtClean="0">
                <a:solidFill>
                  <a:srgbClr val="FFFF00"/>
                </a:solidFill>
              </a:rPr>
              <a:t>Cicero</a:t>
            </a:r>
            <a:r>
              <a:rPr lang="id-ID" sz="1800" i="1" smtClean="0">
                <a:solidFill>
                  <a:schemeClr val="bg1"/>
                </a:solidFill>
              </a:rPr>
              <a:t> (106 </a:t>
            </a:r>
            <a:r>
              <a:rPr lang="id-ID" sz="1800" i="1">
                <a:solidFill>
                  <a:schemeClr val="bg1"/>
                </a:solidFill>
              </a:rPr>
              <a:t>– </a:t>
            </a:r>
            <a:r>
              <a:rPr lang="id-ID" sz="1800" i="1" smtClean="0">
                <a:solidFill>
                  <a:schemeClr val="bg1"/>
                </a:solidFill>
              </a:rPr>
              <a:t>43 </a:t>
            </a:r>
            <a:r>
              <a:rPr lang="id-ID" sz="1800" i="1">
                <a:solidFill>
                  <a:schemeClr val="bg1"/>
                </a:solidFill>
              </a:rPr>
              <a:t>SM):</a:t>
            </a:r>
          </a:p>
          <a:p>
            <a:pPr marL="274638" indent="0" algn="just">
              <a:buNone/>
            </a:pPr>
            <a:r>
              <a:rPr lang="id-ID" sz="1800" i="1" smtClean="0">
                <a:solidFill>
                  <a:schemeClr val="bg1"/>
                </a:solidFill>
              </a:rPr>
              <a:t>Fi</a:t>
            </a:r>
            <a:r>
              <a:rPr lang="en-US" sz="1800" i="1" smtClean="0">
                <a:solidFill>
                  <a:schemeClr val="bg1"/>
                </a:solidFill>
              </a:rPr>
              <a:t>lsafat </a:t>
            </a:r>
            <a:r>
              <a:rPr lang="en-US" sz="1800" i="1">
                <a:solidFill>
                  <a:schemeClr val="bg1"/>
                </a:solidFill>
              </a:rPr>
              <a:t>adalah pengetahuan tentang sesuatu yang maha agung dan usaha-usaha mencapai hal tersebut</a:t>
            </a:r>
            <a:r>
              <a:rPr lang="en-US" sz="1800" i="1" smtClean="0">
                <a:solidFill>
                  <a:schemeClr val="bg1"/>
                </a:solidFill>
              </a:rPr>
              <a:t>.</a:t>
            </a:r>
            <a:endParaRPr lang="id-ID" sz="1800" i="1" smtClean="0">
              <a:solidFill>
                <a:schemeClr val="bg1"/>
              </a:solidFill>
            </a:endParaRPr>
          </a:p>
          <a:p>
            <a:pPr marL="274638" indent="0" algn="just">
              <a:buNone/>
            </a:pPr>
            <a:endParaRPr lang="id-ID" sz="800" i="1" smtClean="0">
              <a:solidFill>
                <a:schemeClr val="bg1"/>
              </a:solidFill>
            </a:endParaRPr>
          </a:p>
          <a:p>
            <a:pPr marL="271463" indent="-271463" algn="just"/>
            <a:r>
              <a:rPr lang="id-ID" sz="1800" b="1" i="1">
                <a:solidFill>
                  <a:srgbClr val="FFFF00"/>
                </a:solidFill>
              </a:rPr>
              <a:t>Al Kindi</a:t>
            </a:r>
            <a:r>
              <a:rPr lang="id-ID" sz="1800" i="1">
                <a:solidFill>
                  <a:schemeClr val="bg1"/>
                </a:solidFill>
              </a:rPr>
              <a:t> (801 – 873 M):</a:t>
            </a:r>
          </a:p>
          <a:p>
            <a:pPr marL="274638" indent="0" algn="just">
              <a:buNone/>
            </a:pPr>
            <a:r>
              <a:rPr lang="id-ID" sz="1800" i="1" smtClean="0">
                <a:solidFill>
                  <a:schemeClr val="bg1"/>
                </a:solidFill>
              </a:rPr>
              <a:t>Filsafat adalah pengetahuan tentang hakikat segala sesuatu dalam batas-batas kemampuan manusia</a:t>
            </a:r>
            <a:r>
              <a:rPr lang="en-US" sz="1800" i="1" smtClean="0">
                <a:solidFill>
                  <a:schemeClr val="bg1"/>
                </a:solidFill>
              </a:rPr>
              <a:t>.</a:t>
            </a:r>
            <a:endParaRPr lang="id-ID" sz="1800" i="1">
              <a:solidFill>
                <a:schemeClr val="bg1"/>
              </a:solidFill>
            </a:endParaRPr>
          </a:p>
          <a:p>
            <a:pPr marL="274638" indent="0" algn="just">
              <a:buNone/>
            </a:pPr>
            <a:endParaRPr lang="id-ID" sz="800" i="1" smtClean="0">
              <a:solidFill>
                <a:schemeClr val="bg1"/>
              </a:solidFill>
            </a:endParaRPr>
          </a:p>
          <a:p>
            <a:pPr marL="271463" indent="-271463" algn="just"/>
            <a:r>
              <a:rPr lang="id-ID" sz="1800" b="1" i="1" smtClean="0">
                <a:solidFill>
                  <a:srgbClr val="FFFF00"/>
                </a:solidFill>
              </a:rPr>
              <a:t>Al Farabi</a:t>
            </a:r>
            <a:r>
              <a:rPr lang="id-ID" sz="1800" i="1" smtClean="0">
                <a:solidFill>
                  <a:schemeClr val="bg1"/>
                </a:solidFill>
              </a:rPr>
              <a:t> (870 </a:t>
            </a:r>
            <a:r>
              <a:rPr lang="id-ID" sz="1800" i="1">
                <a:solidFill>
                  <a:schemeClr val="bg1"/>
                </a:solidFill>
              </a:rPr>
              <a:t>– </a:t>
            </a:r>
            <a:r>
              <a:rPr lang="id-ID" sz="1800" i="1" smtClean="0">
                <a:solidFill>
                  <a:schemeClr val="bg1"/>
                </a:solidFill>
              </a:rPr>
              <a:t>950 M</a:t>
            </a:r>
            <a:r>
              <a:rPr lang="id-ID" sz="1800" i="1">
                <a:solidFill>
                  <a:schemeClr val="bg1"/>
                </a:solidFill>
              </a:rPr>
              <a:t>):</a:t>
            </a:r>
          </a:p>
          <a:p>
            <a:pPr marL="274638" indent="0" algn="just">
              <a:buNone/>
            </a:pPr>
            <a:r>
              <a:rPr lang="en-US" sz="1800" i="1">
                <a:solidFill>
                  <a:schemeClr val="bg1"/>
                </a:solidFill>
              </a:rPr>
              <a:t>Filsafat sebagai ilmu </a:t>
            </a:r>
            <a:r>
              <a:rPr lang="id-ID" sz="1800" i="1" smtClean="0">
                <a:solidFill>
                  <a:schemeClr val="bg1"/>
                </a:solidFill>
              </a:rPr>
              <a:t>yang menyelidiki hakikat yang sebenarnya dari segala yang ada</a:t>
            </a:r>
            <a:r>
              <a:rPr lang="en-US" sz="1800" i="1" smtClean="0">
                <a:solidFill>
                  <a:schemeClr val="bg1"/>
                </a:solidFill>
              </a:rPr>
              <a:t>.</a:t>
            </a:r>
            <a:endParaRPr lang="id-ID" sz="1800" i="1">
              <a:solidFill>
                <a:schemeClr val="bg1"/>
              </a:solidFill>
            </a:endParaRPr>
          </a:p>
          <a:p>
            <a:pPr marL="274638" indent="0" algn="just">
              <a:buNone/>
            </a:pPr>
            <a:endParaRPr lang="id-ID" sz="800" i="1">
              <a:solidFill>
                <a:schemeClr val="bg1"/>
              </a:solidFill>
            </a:endParaRPr>
          </a:p>
          <a:p>
            <a:pPr marL="271463" indent="-271463" algn="just"/>
            <a:r>
              <a:rPr lang="id-ID" sz="1800" b="1" i="1" smtClean="0">
                <a:solidFill>
                  <a:srgbClr val="FFFF00"/>
                </a:solidFill>
              </a:rPr>
              <a:t>Immanuel Kant</a:t>
            </a:r>
            <a:r>
              <a:rPr lang="id-ID" sz="1800" i="1" smtClean="0">
                <a:solidFill>
                  <a:schemeClr val="bg1"/>
                </a:solidFill>
              </a:rPr>
              <a:t> (1724 </a:t>
            </a:r>
            <a:r>
              <a:rPr lang="id-ID" sz="1800" i="1">
                <a:solidFill>
                  <a:schemeClr val="bg1"/>
                </a:solidFill>
              </a:rPr>
              <a:t>–  </a:t>
            </a:r>
            <a:r>
              <a:rPr lang="id-ID" sz="1800" i="1" smtClean="0">
                <a:solidFill>
                  <a:schemeClr val="bg1"/>
                </a:solidFill>
              </a:rPr>
              <a:t>1804):</a:t>
            </a:r>
            <a:endParaRPr lang="id-ID" sz="1800" i="1">
              <a:solidFill>
                <a:schemeClr val="bg1"/>
              </a:solidFill>
            </a:endParaRPr>
          </a:p>
          <a:p>
            <a:pPr marL="274638" indent="0" algn="just">
              <a:buNone/>
            </a:pPr>
            <a:r>
              <a:rPr lang="id-ID" sz="1800" i="1" smtClean="0">
                <a:solidFill>
                  <a:schemeClr val="bg1"/>
                </a:solidFill>
              </a:rPr>
              <a:t>Filsafat adalah ilmu yang menjadi pokok pangkal dari segala pengetahuan yang didalamnya tercakup masalah epistemologi, etika dan masalah ketuhanan</a:t>
            </a:r>
            <a:r>
              <a:rPr lang="en-US" sz="1800" i="1" smtClean="0">
                <a:solidFill>
                  <a:schemeClr val="bg1"/>
                </a:solidFill>
              </a:rPr>
              <a:t>.</a:t>
            </a:r>
            <a:endParaRPr lang="id-ID" sz="1800" i="1">
              <a:solidFill>
                <a:schemeClr val="bg1"/>
              </a:solidFill>
            </a:endParaRPr>
          </a:p>
          <a:p>
            <a:pPr marL="274638" indent="0" algn="just">
              <a:buNone/>
            </a:pPr>
            <a:endParaRPr lang="id-ID" sz="800" i="1">
              <a:solidFill>
                <a:schemeClr val="bg1"/>
              </a:solidFill>
            </a:endParaRPr>
          </a:p>
          <a:p>
            <a:endParaRPr lang="id-ID" sz="1800" i="1"/>
          </a:p>
        </p:txBody>
      </p:sp>
      <p:sp>
        <p:nvSpPr>
          <p:cNvPr id="4" name="Title 1"/>
          <p:cNvSpPr>
            <a:spLocks noGrp="1"/>
          </p:cNvSpPr>
          <p:nvPr>
            <p:ph type="title"/>
          </p:nvPr>
        </p:nvSpPr>
        <p:spPr>
          <a:xfrm>
            <a:off x="457200" y="274638"/>
            <a:ext cx="8229600" cy="850106"/>
          </a:xfrm>
        </p:spPr>
        <p:txBody>
          <a:bodyPr/>
          <a:lstStyle/>
          <a:p>
            <a:pPr algn="just"/>
            <a:r>
              <a:rPr lang="id-ID" sz="2800" b="1" smtClean="0">
                <a:solidFill>
                  <a:srgbClr val="FFFF00"/>
                </a:solidFill>
              </a:rPr>
              <a:t>Lanjutan...</a:t>
            </a:r>
            <a:endParaRPr lang="id-ID" sz="2800" b="1">
              <a:solidFill>
                <a:srgbClr val="FFFF00"/>
              </a:solidFill>
            </a:endParaRPr>
          </a:p>
        </p:txBody>
      </p:sp>
    </p:spTree>
    <p:extLst>
      <p:ext uri="{BB962C8B-B14F-4D97-AF65-F5344CB8AC3E}">
        <p14:creationId xmlns:p14="http://schemas.microsoft.com/office/powerpoint/2010/main" val="2619025674"/>
      </p:ext>
    </p:extLst>
  </p:cSld>
  <p:clrMapOvr>
    <a:masterClrMapping/>
  </p:clrMapOvr>
  <mc:AlternateContent xmlns:mc="http://schemas.openxmlformats.org/markup-compatibility/2006" xmlns:p14="http://schemas.microsoft.com/office/powerpoint/2010/main">
    <mc:Choice Requires="p14">
      <p:transition spd="slow" p14:dur="175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p:cTn id="55"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 calcmode="lin" valueType="num">
                                      <p:cBhvr>
                                        <p:cTn id="6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94122"/>
          </a:xfrm>
        </p:spPr>
        <p:txBody>
          <a:bodyPr/>
          <a:lstStyle/>
          <a:p>
            <a:r>
              <a:rPr lang="id-ID" sz="3000" b="1" smtClean="0">
                <a:solidFill>
                  <a:srgbClr val="FFFF00"/>
                </a:solidFill>
              </a:rPr>
              <a:t>Mengapa pengertian filsafat berbeda-beda?</a:t>
            </a:r>
            <a:endParaRPr lang="id-ID" sz="3000" b="1">
              <a:solidFill>
                <a:srgbClr val="FFFF00"/>
              </a:solidFill>
            </a:endParaRPr>
          </a:p>
        </p:txBody>
      </p:sp>
      <p:sp>
        <p:nvSpPr>
          <p:cNvPr id="3" name="Content Placeholder 2"/>
          <p:cNvSpPr>
            <a:spLocks noGrp="1"/>
          </p:cNvSpPr>
          <p:nvPr>
            <p:ph idx="1"/>
          </p:nvPr>
        </p:nvSpPr>
        <p:spPr>
          <a:xfrm>
            <a:off x="457200" y="1628800"/>
            <a:ext cx="8229600" cy="5040560"/>
          </a:xfrm>
        </p:spPr>
        <p:txBody>
          <a:bodyPr/>
          <a:lstStyle/>
          <a:p>
            <a:pPr algn="just"/>
            <a:r>
              <a:rPr lang="id-ID" sz="2400" smtClean="0">
                <a:solidFill>
                  <a:schemeClr val="bg1"/>
                </a:solidFill>
              </a:rPr>
              <a:t>Setiap tokoh hidup dalam kurun waktu yang berbeda</a:t>
            </a:r>
          </a:p>
          <a:p>
            <a:pPr algn="just"/>
            <a:endParaRPr lang="id-ID" sz="1050" smtClean="0">
              <a:solidFill>
                <a:schemeClr val="bg1"/>
              </a:solidFill>
            </a:endParaRPr>
          </a:p>
          <a:p>
            <a:pPr algn="just"/>
            <a:r>
              <a:rPr lang="id-ID" sz="2400" smtClean="0">
                <a:solidFill>
                  <a:schemeClr val="bg1"/>
                </a:solidFill>
              </a:rPr>
              <a:t>Setiap tokoh tumbuh dan berkembang dalam lingkungan hidup yang berbeda</a:t>
            </a:r>
          </a:p>
          <a:p>
            <a:pPr algn="just"/>
            <a:endParaRPr lang="id-ID" sz="1050" smtClean="0">
              <a:solidFill>
                <a:schemeClr val="bg1"/>
              </a:solidFill>
            </a:endParaRPr>
          </a:p>
          <a:p>
            <a:pPr algn="just"/>
            <a:r>
              <a:rPr lang="id-ID" sz="2400" smtClean="0">
                <a:solidFill>
                  <a:schemeClr val="bg1"/>
                </a:solidFill>
              </a:rPr>
              <a:t>Setiap tokoh dengan kapasitas keilmuan dan lain-lain memiliki konotasi dan kesan makna yang berbeda tentang definisi filsafat</a:t>
            </a:r>
          </a:p>
          <a:p>
            <a:pPr algn="just"/>
            <a:endParaRPr lang="id-ID" sz="1050" smtClean="0">
              <a:solidFill>
                <a:schemeClr val="bg1"/>
              </a:solidFill>
            </a:endParaRPr>
          </a:p>
          <a:p>
            <a:pPr algn="just"/>
            <a:r>
              <a:rPr lang="id-ID" sz="2400" smtClean="0">
                <a:solidFill>
                  <a:schemeClr val="bg1"/>
                </a:solidFill>
              </a:rPr>
              <a:t>Keyakinan hidup yang dianut masing-masing tokoh berbeda</a:t>
            </a:r>
          </a:p>
          <a:p>
            <a:pPr algn="just"/>
            <a:endParaRPr lang="id-ID" sz="1050" smtClean="0">
              <a:solidFill>
                <a:schemeClr val="bg1"/>
              </a:solidFill>
            </a:endParaRPr>
          </a:p>
          <a:p>
            <a:pPr algn="just"/>
            <a:r>
              <a:rPr lang="id-ID" sz="2400" smtClean="0">
                <a:solidFill>
                  <a:schemeClr val="bg1"/>
                </a:solidFill>
              </a:rPr>
              <a:t>Karena perkembangan filsafat itu sendiri</a:t>
            </a:r>
            <a:endParaRPr lang="id-ID" sz="2400">
              <a:solidFill>
                <a:schemeClr val="bg1"/>
              </a:solidFill>
            </a:endParaRPr>
          </a:p>
        </p:txBody>
      </p:sp>
    </p:spTree>
    <p:extLst>
      <p:ext uri="{BB962C8B-B14F-4D97-AF65-F5344CB8AC3E}">
        <p14:creationId xmlns:p14="http://schemas.microsoft.com/office/powerpoint/2010/main" val="120819508"/>
      </p:ext>
    </p:extLst>
  </p:cSld>
  <p:clrMapOvr>
    <a:masterClrMapping/>
  </p:clrMapOvr>
  <mc:AlternateContent xmlns:mc="http://schemas.openxmlformats.org/markup-compatibility/2006" xmlns:p14="http://schemas.microsoft.com/office/powerpoint/2010/main">
    <mc:Choice Requires="p14">
      <p:transition spd="slow" p14:dur="175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l"/>
            <a:r>
              <a:rPr lang="id-ID" sz="2800" b="1" smtClean="0">
                <a:solidFill>
                  <a:srgbClr val="FFFF00"/>
                </a:solidFill>
              </a:rPr>
              <a:t>B. CIRI-CIRI FILSAFAT</a:t>
            </a:r>
            <a:endParaRPr lang="id-ID" sz="2800" b="1">
              <a:solidFill>
                <a:srgbClr val="FFFF00"/>
              </a:solidFill>
            </a:endParaRPr>
          </a:p>
        </p:txBody>
      </p:sp>
      <p:sp>
        <p:nvSpPr>
          <p:cNvPr id="3" name="Content Placeholder 2"/>
          <p:cNvSpPr>
            <a:spLocks noGrp="1"/>
          </p:cNvSpPr>
          <p:nvPr>
            <p:ph idx="1"/>
          </p:nvPr>
        </p:nvSpPr>
        <p:spPr>
          <a:xfrm>
            <a:off x="323528" y="1052736"/>
            <a:ext cx="8363272" cy="5400600"/>
          </a:xfrm>
        </p:spPr>
        <p:txBody>
          <a:bodyPr/>
          <a:lstStyle/>
          <a:p>
            <a:pPr algn="just"/>
            <a:r>
              <a:rPr lang="en-US" sz="2000">
                <a:solidFill>
                  <a:schemeClr val="bg1"/>
                </a:solidFill>
              </a:rPr>
              <a:t>Menurut  Sutan Takdir </a:t>
            </a:r>
            <a:r>
              <a:rPr lang="en-US" sz="2000" smtClean="0">
                <a:solidFill>
                  <a:schemeClr val="bg1"/>
                </a:solidFill>
              </a:rPr>
              <a:t>Alisjahbana</a:t>
            </a:r>
            <a:r>
              <a:rPr lang="id-ID" sz="2000">
                <a:solidFill>
                  <a:schemeClr val="bg1"/>
                </a:solidFill>
              </a:rPr>
              <a:t>,</a:t>
            </a:r>
            <a:r>
              <a:rPr lang="en-US" sz="2000" smtClean="0">
                <a:solidFill>
                  <a:schemeClr val="bg1"/>
                </a:solidFill>
              </a:rPr>
              <a:t> </a:t>
            </a:r>
            <a:r>
              <a:rPr lang="en-US" sz="2000">
                <a:solidFill>
                  <a:schemeClr val="bg1"/>
                </a:solidFill>
              </a:rPr>
              <a:t>syarat-syarat berfikir yang disebut berfilsafat </a:t>
            </a:r>
            <a:r>
              <a:rPr lang="en-US" sz="2000" smtClean="0">
                <a:solidFill>
                  <a:schemeClr val="bg1"/>
                </a:solidFill>
              </a:rPr>
              <a:t>yaitu: </a:t>
            </a:r>
            <a:endParaRPr lang="id-ID" sz="2000" smtClean="0">
              <a:solidFill>
                <a:schemeClr val="bg1"/>
              </a:solidFill>
            </a:endParaRPr>
          </a:p>
          <a:p>
            <a:pPr marL="622300" indent="-274638" algn="just">
              <a:buFont typeface="+mj-lt"/>
              <a:buAutoNum type="alphaLcPeriod"/>
            </a:pPr>
            <a:r>
              <a:rPr lang="en-US" sz="2000" smtClean="0">
                <a:solidFill>
                  <a:schemeClr val="bg1"/>
                </a:solidFill>
              </a:rPr>
              <a:t>Berfikir </a:t>
            </a:r>
            <a:r>
              <a:rPr lang="en-US" sz="2000">
                <a:solidFill>
                  <a:schemeClr val="bg1"/>
                </a:solidFill>
              </a:rPr>
              <a:t>dengan </a:t>
            </a:r>
            <a:r>
              <a:rPr lang="en-US" sz="2000" smtClean="0">
                <a:solidFill>
                  <a:schemeClr val="bg1"/>
                </a:solidFill>
              </a:rPr>
              <a:t>teliti  </a:t>
            </a:r>
            <a:endParaRPr lang="id-ID" sz="2000" smtClean="0">
              <a:solidFill>
                <a:schemeClr val="bg1"/>
              </a:solidFill>
            </a:endParaRPr>
          </a:p>
          <a:p>
            <a:pPr marL="622300" indent="-274638" algn="just">
              <a:buFont typeface="+mj-lt"/>
              <a:buAutoNum type="alphaLcPeriod"/>
            </a:pPr>
            <a:r>
              <a:rPr lang="en-US" sz="2000" smtClean="0">
                <a:solidFill>
                  <a:schemeClr val="bg1"/>
                </a:solidFill>
              </a:rPr>
              <a:t>Berfikir </a:t>
            </a:r>
            <a:r>
              <a:rPr lang="en-US" sz="2000">
                <a:solidFill>
                  <a:schemeClr val="bg1"/>
                </a:solidFill>
              </a:rPr>
              <a:t>menurut aturan yang pasti. </a:t>
            </a:r>
            <a:endParaRPr lang="id-ID" sz="2000" smtClean="0">
              <a:solidFill>
                <a:schemeClr val="bg1"/>
              </a:solidFill>
            </a:endParaRPr>
          </a:p>
          <a:p>
            <a:pPr marL="365125" indent="0" algn="just">
              <a:buNone/>
            </a:pPr>
            <a:r>
              <a:rPr lang="en-US" sz="2000" smtClean="0">
                <a:solidFill>
                  <a:schemeClr val="bg1"/>
                </a:solidFill>
              </a:rPr>
              <a:t>Dua </a:t>
            </a:r>
            <a:r>
              <a:rPr lang="en-US" sz="2000">
                <a:solidFill>
                  <a:schemeClr val="bg1"/>
                </a:solidFill>
              </a:rPr>
              <a:t>ciri tersebut menandakan berfikir yang insaf, dan berfikir yang demikianlah yang disebut berfilsafat</a:t>
            </a:r>
            <a:r>
              <a:rPr lang="en-US" sz="2000" smtClean="0">
                <a:solidFill>
                  <a:schemeClr val="bg1"/>
                </a:solidFill>
              </a:rPr>
              <a:t>.</a:t>
            </a:r>
            <a:endParaRPr lang="id-ID" sz="2000" smtClean="0">
              <a:solidFill>
                <a:schemeClr val="bg1"/>
              </a:solidFill>
            </a:endParaRPr>
          </a:p>
          <a:p>
            <a:pPr marL="365125" indent="0" algn="just">
              <a:buNone/>
            </a:pPr>
            <a:endParaRPr lang="id-ID" sz="2000">
              <a:solidFill>
                <a:schemeClr val="bg1"/>
              </a:solidFill>
            </a:endParaRPr>
          </a:p>
          <a:p>
            <a:pPr marL="365125" algn="just">
              <a:buFont typeface="Arial" panose="020B0604020202020204" pitchFamily="34" charset="0"/>
              <a:buChar char="•"/>
            </a:pPr>
            <a:r>
              <a:rPr lang="en-US" sz="2000">
                <a:solidFill>
                  <a:schemeClr val="bg1"/>
                </a:solidFill>
              </a:rPr>
              <a:t>Sidi Gazalba (1976) menyatakan bahwa ciri </a:t>
            </a:r>
            <a:r>
              <a:rPr lang="en-US" sz="2000" smtClean="0">
                <a:solidFill>
                  <a:schemeClr val="bg1"/>
                </a:solidFill>
              </a:rPr>
              <a:t>ber-Filsafat: </a:t>
            </a:r>
            <a:endParaRPr lang="id-ID" sz="2000" smtClean="0">
              <a:solidFill>
                <a:schemeClr val="bg1"/>
              </a:solidFill>
            </a:endParaRPr>
          </a:p>
          <a:p>
            <a:pPr marL="622300" indent="-257175" algn="just">
              <a:buFont typeface="+mj-lt"/>
              <a:buAutoNum type="alphaLcPeriod"/>
            </a:pPr>
            <a:r>
              <a:rPr lang="en-US" sz="2000" b="1" i="1" smtClean="0">
                <a:solidFill>
                  <a:srgbClr val="FFFF00"/>
                </a:solidFill>
              </a:rPr>
              <a:t>Radikal</a:t>
            </a:r>
            <a:r>
              <a:rPr lang="en-US" sz="2000" smtClean="0">
                <a:solidFill>
                  <a:schemeClr val="bg1"/>
                </a:solidFill>
              </a:rPr>
              <a:t> </a:t>
            </a:r>
            <a:r>
              <a:rPr lang="en-US" sz="2000">
                <a:solidFill>
                  <a:schemeClr val="bg1"/>
                </a:solidFill>
              </a:rPr>
              <a:t>bermakna berfikir sampai ke akar-akarnya (Radix artinya akar), tidak tanggung-tanggung sampai dengan berbagai </a:t>
            </a:r>
            <a:r>
              <a:rPr lang="en-US" sz="2000" smtClean="0">
                <a:solidFill>
                  <a:schemeClr val="bg1"/>
                </a:solidFill>
              </a:rPr>
              <a:t>konsek</a:t>
            </a:r>
            <a:r>
              <a:rPr lang="id-ID" sz="2000">
                <a:solidFill>
                  <a:schemeClr val="bg1"/>
                </a:solidFill>
              </a:rPr>
              <a:t>u</a:t>
            </a:r>
            <a:r>
              <a:rPr lang="en-US" sz="2000" smtClean="0">
                <a:solidFill>
                  <a:schemeClr val="bg1"/>
                </a:solidFill>
              </a:rPr>
              <a:t>ensinya </a:t>
            </a:r>
            <a:r>
              <a:rPr lang="en-US" sz="2000">
                <a:solidFill>
                  <a:schemeClr val="bg1"/>
                </a:solidFill>
              </a:rPr>
              <a:t>dengan tidak terbelenggu oleh berbagai pemikiran yang sudah diterima </a:t>
            </a:r>
            <a:r>
              <a:rPr lang="en-US" sz="2000" smtClean="0">
                <a:solidFill>
                  <a:schemeClr val="bg1"/>
                </a:solidFill>
              </a:rPr>
              <a:t>umum</a:t>
            </a:r>
            <a:r>
              <a:rPr lang="id-ID" sz="2000">
                <a:solidFill>
                  <a:schemeClr val="bg1"/>
                </a:solidFill>
              </a:rPr>
              <a:t>.</a:t>
            </a:r>
            <a:r>
              <a:rPr lang="en-US" sz="2000" smtClean="0">
                <a:solidFill>
                  <a:schemeClr val="bg1"/>
                </a:solidFill>
              </a:rPr>
              <a:t> </a:t>
            </a:r>
            <a:endParaRPr lang="id-ID" sz="2000" smtClean="0">
              <a:solidFill>
                <a:schemeClr val="bg1"/>
              </a:solidFill>
            </a:endParaRPr>
          </a:p>
          <a:p>
            <a:pPr marL="622300" indent="-257175" algn="just">
              <a:buFont typeface="+mj-lt"/>
              <a:buAutoNum type="alphaLcPeriod"/>
            </a:pPr>
            <a:r>
              <a:rPr lang="en-US" sz="2000" b="1" i="1" smtClean="0">
                <a:solidFill>
                  <a:srgbClr val="FFFF00"/>
                </a:solidFill>
              </a:rPr>
              <a:t>Sistematik</a:t>
            </a:r>
            <a:r>
              <a:rPr lang="en-US" sz="2000" smtClean="0">
                <a:solidFill>
                  <a:schemeClr val="bg1"/>
                </a:solidFill>
              </a:rPr>
              <a:t> </a:t>
            </a:r>
            <a:r>
              <a:rPr lang="en-US" sz="2000">
                <a:solidFill>
                  <a:schemeClr val="bg1"/>
                </a:solidFill>
              </a:rPr>
              <a:t>artinya berfikir secara teratur dan logis dengan urutan-urutan yang rasional dan dapat </a:t>
            </a:r>
            <a:r>
              <a:rPr lang="en-US" sz="2000" smtClean="0">
                <a:solidFill>
                  <a:schemeClr val="bg1"/>
                </a:solidFill>
              </a:rPr>
              <a:t>dipertanggungjawabkan</a:t>
            </a:r>
            <a:r>
              <a:rPr lang="id-ID" sz="2000">
                <a:solidFill>
                  <a:schemeClr val="bg1"/>
                </a:solidFill>
              </a:rPr>
              <a:t>.</a:t>
            </a:r>
            <a:r>
              <a:rPr lang="en-US" sz="2000" smtClean="0">
                <a:solidFill>
                  <a:schemeClr val="bg1"/>
                </a:solidFill>
              </a:rPr>
              <a:t> </a:t>
            </a:r>
            <a:endParaRPr lang="id-ID" sz="2000" smtClean="0">
              <a:solidFill>
                <a:schemeClr val="bg1"/>
              </a:solidFill>
            </a:endParaRPr>
          </a:p>
          <a:p>
            <a:pPr marL="622300" indent="-257175" algn="just">
              <a:buFont typeface="+mj-lt"/>
              <a:buAutoNum type="alphaLcPeriod"/>
            </a:pPr>
            <a:r>
              <a:rPr lang="en-US" sz="2000" b="1" i="1" smtClean="0">
                <a:solidFill>
                  <a:srgbClr val="FFFF00"/>
                </a:solidFill>
              </a:rPr>
              <a:t>Universal</a:t>
            </a:r>
            <a:r>
              <a:rPr lang="en-US" sz="2000" smtClean="0">
                <a:solidFill>
                  <a:schemeClr val="bg1"/>
                </a:solidFill>
              </a:rPr>
              <a:t> </a:t>
            </a:r>
            <a:r>
              <a:rPr lang="en-US" sz="2000">
                <a:solidFill>
                  <a:schemeClr val="bg1"/>
                </a:solidFill>
              </a:rPr>
              <a:t>artinya berfikir secara menyeluruh tidak pada bagian-bagian khusus yang sifatnya terbatas.</a:t>
            </a:r>
            <a:endParaRPr lang="id-ID" sz="2000" smtClean="0">
              <a:solidFill>
                <a:schemeClr val="bg1"/>
              </a:solidFill>
            </a:endParaRPr>
          </a:p>
        </p:txBody>
      </p:sp>
    </p:spTree>
    <p:extLst>
      <p:ext uri="{BB962C8B-B14F-4D97-AF65-F5344CB8AC3E}">
        <p14:creationId xmlns:p14="http://schemas.microsoft.com/office/powerpoint/2010/main" val="2221899829"/>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52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anim calcmode="lin" valueType="num">
                                      <p:cBhvr>
                                        <p:cTn id="17"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8" dur="500" fill="hold"/>
                                        <p:tgtEl>
                                          <p:spTgt spid="3">
                                            <p:txEl>
                                              <p:pRg st="0" end="0"/>
                                            </p:txEl>
                                          </p:spTgt>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anim calcmode="lin" valueType="num">
                                      <p:cBhvr>
                                        <p:cTn id="24"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5" dur="500" fill="hold"/>
                                        <p:tgtEl>
                                          <p:spTgt spid="3">
                                            <p:txEl>
                                              <p:pRg st="1" end="1"/>
                                            </p:txEl>
                                          </p:spTgt>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anim calcmode="lin" valueType="num">
                                      <p:cBhvr>
                                        <p:cTn id="31"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32" dur="500" fill="hold"/>
                                        <p:tgtEl>
                                          <p:spTgt spid="3">
                                            <p:txEl>
                                              <p:pRg st="2" end="2"/>
                                            </p:txEl>
                                          </p:spTgt>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anim calcmode="lin" valueType="num">
                                      <p:cBhvr>
                                        <p:cTn id="38"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9"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6" dur="5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3" dur="500"/>
                                        <p:tgtEl>
                                          <p:spTgt spid="3">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p:cTn id="5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0" dur="500"/>
                                        <p:tgtEl>
                                          <p:spTgt spid="3">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 calcmode="lin" valueType="num">
                                      <p:cBhvr>
                                        <p:cTn id="6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91264" cy="5760640"/>
          </a:xfrm>
        </p:spPr>
        <p:txBody>
          <a:bodyPr/>
          <a:lstStyle/>
          <a:p>
            <a:pPr marL="0" indent="0" algn="just">
              <a:buNone/>
            </a:pPr>
            <a:r>
              <a:rPr lang="en-US" sz="2000">
                <a:solidFill>
                  <a:schemeClr val="bg1"/>
                </a:solidFill>
              </a:rPr>
              <a:t>Sudarto (1996) menyatakan bahwa  ciri-ciri berfikir Filsafat adalah </a:t>
            </a:r>
            <a:r>
              <a:rPr lang="en-US" sz="2000" smtClean="0">
                <a:solidFill>
                  <a:schemeClr val="bg1"/>
                </a:solidFill>
              </a:rPr>
              <a:t>:</a:t>
            </a:r>
            <a:endParaRPr lang="id-ID" sz="2000" smtClean="0">
              <a:solidFill>
                <a:schemeClr val="bg1"/>
              </a:solidFill>
            </a:endParaRPr>
          </a:p>
          <a:p>
            <a:pPr marL="0" indent="0" algn="just">
              <a:buNone/>
            </a:pPr>
            <a:endParaRPr lang="id-ID" sz="800">
              <a:solidFill>
                <a:schemeClr val="bg1"/>
              </a:solidFill>
            </a:endParaRPr>
          </a:p>
          <a:p>
            <a:pPr lvl="0" algn="just"/>
            <a:r>
              <a:rPr lang="en-US" sz="2000" b="1" i="1">
                <a:solidFill>
                  <a:srgbClr val="FFFF00"/>
                </a:solidFill>
              </a:rPr>
              <a:t>Metodis</a:t>
            </a:r>
            <a:r>
              <a:rPr lang="en-US" sz="2000">
                <a:solidFill>
                  <a:schemeClr val="bg1"/>
                </a:solidFill>
              </a:rPr>
              <a:t> : menggunakan metode, cara, yang lazim digunakan oleh filsuf (akhli filsafat) dalam proses berfikir</a:t>
            </a:r>
            <a:endParaRPr lang="id-ID" sz="2000">
              <a:solidFill>
                <a:schemeClr val="bg1"/>
              </a:solidFill>
            </a:endParaRPr>
          </a:p>
          <a:p>
            <a:pPr lvl="0" algn="just"/>
            <a:r>
              <a:rPr lang="en-US" sz="2000" b="1" i="1">
                <a:solidFill>
                  <a:srgbClr val="FFFF00"/>
                </a:solidFill>
              </a:rPr>
              <a:t>Sistematis</a:t>
            </a:r>
            <a:r>
              <a:rPr lang="en-US" sz="2000">
                <a:solidFill>
                  <a:schemeClr val="bg1"/>
                </a:solidFill>
              </a:rPr>
              <a:t> : berfikir dalam suatu keterkaitan antar unsur-unsur dalam suatu keseluruhan sehingga tersusun suatu pola pemikiran Filsufis.</a:t>
            </a:r>
            <a:endParaRPr lang="id-ID" sz="2000">
              <a:solidFill>
                <a:schemeClr val="bg1"/>
              </a:solidFill>
            </a:endParaRPr>
          </a:p>
          <a:p>
            <a:pPr lvl="0" algn="just"/>
            <a:r>
              <a:rPr lang="en-US" sz="2000" b="1" i="1">
                <a:solidFill>
                  <a:srgbClr val="FFFF00"/>
                </a:solidFill>
              </a:rPr>
              <a:t>Koheren</a:t>
            </a:r>
            <a:r>
              <a:rPr lang="en-US" sz="2000">
                <a:solidFill>
                  <a:schemeClr val="bg1"/>
                </a:solidFill>
              </a:rPr>
              <a:t> : diantara unsur-unsur yang dipikirkan tidak terjadi sesuatu yang bertentangan dan tersusun secara logis</a:t>
            </a:r>
            <a:endParaRPr lang="id-ID" sz="2000">
              <a:solidFill>
                <a:schemeClr val="bg1"/>
              </a:solidFill>
            </a:endParaRPr>
          </a:p>
          <a:p>
            <a:pPr lvl="0" algn="just"/>
            <a:r>
              <a:rPr lang="en-US" sz="2000" b="1" i="1">
                <a:solidFill>
                  <a:srgbClr val="FFFF00"/>
                </a:solidFill>
              </a:rPr>
              <a:t>Rasional</a:t>
            </a:r>
            <a:r>
              <a:rPr lang="en-US" sz="2000">
                <a:solidFill>
                  <a:schemeClr val="bg1"/>
                </a:solidFill>
              </a:rPr>
              <a:t> : mendasarkan pada kaidah berfikir yang benar dan logis (sesuai dengan kaidah logika)</a:t>
            </a:r>
            <a:endParaRPr lang="id-ID" sz="2000">
              <a:solidFill>
                <a:schemeClr val="bg1"/>
              </a:solidFill>
            </a:endParaRPr>
          </a:p>
          <a:p>
            <a:pPr lvl="0" algn="just"/>
            <a:r>
              <a:rPr lang="en-US" sz="2000" b="1" i="1">
                <a:solidFill>
                  <a:srgbClr val="FFFF00"/>
                </a:solidFill>
              </a:rPr>
              <a:t>Komprehensif</a:t>
            </a:r>
            <a:r>
              <a:rPr lang="en-US" sz="2000">
                <a:solidFill>
                  <a:schemeClr val="bg1"/>
                </a:solidFill>
              </a:rPr>
              <a:t> : berfikir tentang sesuatu dari berbagai sudut (multidimensi).</a:t>
            </a:r>
            <a:endParaRPr lang="id-ID" sz="2000">
              <a:solidFill>
                <a:schemeClr val="bg1"/>
              </a:solidFill>
            </a:endParaRPr>
          </a:p>
          <a:p>
            <a:pPr lvl="0" algn="just"/>
            <a:r>
              <a:rPr lang="en-US" sz="2000" b="1" i="1">
                <a:solidFill>
                  <a:srgbClr val="FFFF00"/>
                </a:solidFill>
              </a:rPr>
              <a:t>Radikal</a:t>
            </a:r>
            <a:r>
              <a:rPr lang="en-US" sz="2000" b="1">
                <a:solidFill>
                  <a:schemeClr val="bg1"/>
                </a:solidFill>
              </a:rPr>
              <a:t> </a:t>
            </a:r>
            <a:r>
              <a:rPr lang="en-US" sz="2000">
                <a:solidFill>
                  <a:schemeClr val="bg1"/>
                </a:solidFill>
              </a:rPr>
              <a:t>: berfikir secara mendalam sampai ke akar-akarnya atau sampai pada tingkatan esensi yang sedalam-dalamnya</a:t>
            </a:r>
            <a:endParaRPr lang="id-ID" sz="2000">
              <a:solidFill>
                <a:schemeClr val="bg1"/>
              </a:solidFill>
            </a:endParaRPr>
          </a:p>
          <a:p>
            <a:pPr algn="just"/>
            <a:r>
              <a:rPr lang="en-US" sz="2000" b="1" i="1">
                <a:solidFill>
                  <a:srgbClr val="FFFF00"/>
                </a:solidFill>
              </a:rPr>
              <a:t>Universal</a:t>
            </a:r>
            <a:r>
              <a:rPr lang="en-US" sz="2000">
                <a:solidFill>
                  <a:schemeClr val="bg1"/>
                </a:solidFill>
              </a:rPr>
              <a:t> : muatan kebenarannya bersifat universal, mengarah pada realitas kehidupan manusia secara keseluruhan</a:t>
            </a:r>
            <a:endParaRPr lang="id-ID" sz="2000">
              <a:solidFill>
                <a:schemeClr val="bg1"/>
              </a:solidFill>
            </a:endParaRPr>
          </a:p>
        </p:txBody>
      </p:sp>
    </p:spTree>
    <p:extLst>
      <p:ext uri="{BB962C8B-B14F-4D97-AF65-F5344CB8AC3E}">
        <p14:creationId xmlns:p14="http://schemas.microsoft.com/office/powerpoint/2010/main" val="3698447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just"/>
            <a:r>
              <a:rPr lang="id-ID" sz="3200" b="1" smtClean="0">
                <a:solidFill>
                  <a:srgbClr val="FFFF00"/>
                </a:solidFill>
              </a:rPr>
              <a:t>C. OBJEK FILSAFAT</a:t>
            </a:r>
            <a:endParaRPr lang="id-ID" sz="3200" b="1">
              <a:solidFill>
                <a:srgbClr val="FFFF00"/>
              </a:solidFill>
            </a:endParaRPr>
          </a:p>
        </p:txBody>
      </p:sp>
      <p:sp>
        <p:nvSpPr>
          <p:cNvPr id="3" name="Content Placeholder 2"/>
          <p:cNvSpPr>
            <a:spLocks noGrp="1"/>
          </p:cNvSpPr>
          <p:nvPr>
            <p:ph idx="1"/>
          </p:nvPr>
        </p:nvSpPr>
        <p:spPr>
          <a:xfrm>
            <a:off x="323528" y="1340768"/>
            <a:ext cx="8363272" cy="5112568"/>
          </a:xfrm>
        </p:spPr>
        <p:txBody>
          <a:bodyPr/>
          <a:lstStyle/>
          <a:p>
            <a:pPr algn="just"/>
            <a:r>
              <a:rPr lang="id-ID" sz="2400" smtClean="0">
                <a:solidFill>
                  <a:schemeClr val="bg1"/>
                </a:solidFill>
              </a:rPr>
              <a:t>Objek adalah sesuatu yang menjadi bahan dari kajian suatu penelaahan atau penelitian tentang pengetahuan.</a:t>
            </a:r>
          </a:p>
          <a:p>
            <a:pPr marL="365125" indent="0" algn="just">
              <a:buNone/>
            </a:pPr>
            <a:r>
              <a:rPr lang="id-ID" sz="2400" smtClean="0">
                <a:solidFill>
                  <a:schemeClr val="bg1"/>
                </a:solidFill>
              </a:rPr>
              <a:t>Objek yang diselidiki filsafat meliputi </a:t>
            </a:r>
            <a:r>
              <a:rPr lang="id-ID" sz="2400" i="1" smtClean="0">
                <a:solidFill>
                  <a:schemeClr val="bg1"/>
                </a:solidFill>
              </a:rPr>
              <a:t>objek materiil dan objek formal</a:t>
            </a:r>
          </a:p>
          <a:p>
            <a:pPr marL="365125" indent="0" algn="just">
              <a:buNone/>
            </a:pPr>
            <a:endParaRPr lang="id-ID" sz="2400" smtClean="0">
              <a:solidFill>
                <a:schemeClr val="bg1"/>
              </a:solidFill>
            </a:endParaRPr>
          </a:p>
          <a:p>
            <a:pPr algn="just"/>
            <a:r>
              <a:rPr lang="id-ID" sz="2400" b="1" i="1" smtClean="0">
                <a:solidFill>
                  <a:srgbClr val="FFFF00"/>
                </a:solidFill>
              </a:rPr>
              <a:t>Objek materiil: </a:t>
            </a:r>
            <a:r>
              <a:rPr lang="id-ID" sz="2400" smtClean="0">
                <a:solidFill>
                  <a:schemeClr val="bg1"/>
                </a:solidFill>
              </a:rPr>
              <a:t>suatu kajian penelaahan atau pembentukan pengetahuan itu, yaitu segala sesuatu yang ada dan mungkin ada.</a:t>
            </a:r>
          </a:p>
          <a:p>
            <a:pPr algn="just"/>
            <a:endParaRPr lang="id-ID" sz="2400" b="1" i="1" smtClean="0">
              <a:solidFill>
                <a:srgbClr val="FFFF00"/>
              </a:solidFill>
            </a:endParaRPr>
          </a:p>
          <a:p>
            <a:pPr algn="just"/>
            <a:r>
              <a:rPr lang="id-ID" sz="2400" b="1" i="1" smtClean="0">
                <a:solidFill>
                  <a:srgbClr val="FFFF00"/>
                </a:solidFill>
              </a:rPr>
              <a:t>Objek formal:</a:t>
            </a:r>
            <a:r>
              <a:rPr lang="id-ID" sz="2400" smtClean="0">
                <a:solidFill>
                  <a:schemeClr val="bg1"/>
                </a:solidFill>
              </a:rPr>
              <a:t> penyelidikan yang mendalam. Objek penelitian filsafat ada pada daerah tidak dapat diriset, tetapi dapat dipikirkan secara logis.</a:t>
            </a:r>
            <a:endParaRPr lang="id-ID" sz="2400">
              <a:solidFill>
                <a:schemeClr val="bg1"/>
              </a:solidFill>
            </a:endParaRPr>
          </a:p>
        </p:txBody>
      </p:sp>
    </p:spTree>
    <p:extLst>
      <p:ext uri="{BB962C8B-B14F-4D97-AF65-F5344CB8AC3E}">
        <p14:creationId xmlns:p14="http://schemas.microsoft.com/office/powerpoint/2010/main" val="154488426"/>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Facet</Template>
  <TotalTime>18491</TotalTime>
  <Words>1305</Words>
  <Application>Microsoft Office PowerPoint</Application>
  <PresentationFormat>On-screen Show (4:3)</PresentationFormat>
  <Paragraphs>119</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Eras Bold ITC</vt:lpstr>
      <vt:lpstr>Diseño predeterminado</vt:lpstr>
      <vt:lpstr>PowerPoint Presentation</vt:lpstr>
      <vt:lpstr>F I L S A F A T</vt:lpstr>
      <vt:lpstr>A. PENGERTIAN FILSAFAT</vt:lpstr>
      <vt:lpstr>Menurut para ahli/filusuf:</vt:lpstr>
      <vt:lpstr>Lanjutan...</vt:lpstr>
      <vt:lpstr>Mengapa pengertian filsafat berbeda-beda?</vt:lpstr>
      <vt:lpstr>B. CIRI-CIRI FILSAFAT</vt:lpstr>
      <vt:lpstr>PowerPoint Presentation</vt:lpstr>
      <vt:lpstr>C. OBJEK FILSAFAT</vt:lpstr>
      <vt:lpstr>D. PENDEKATAN MEMPELAJARI FILSAFAT </vt:lpstr>
      <vt:lpstr>Lanjutan...</vt:lpstr>
      <vt:lpstr>E. BIDANG KAJIAN FILSAFAT </vt:lpstr>
      <vt:lpstr>F. ALIRAN atau MAZHAB dalam FILSAFAT</vt:lpstr>
      <vt:lpstr>Lanjutan...</vt:lpstr>
      <vt:lpstr>Lanjutan...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MustDed DotCom</cp:lastModifiedBy>
  <cp:revision>989</cp:revision>
  <dcterms:created xsi:type="dcterms:W3CDTF">2010-05-23T14:28:12Z</dcterms:created>
  <dcterms:modified xsi:type="dcterms:W3CDTF">2015-03-04T15:39:22Z</dcterms:modified>
</cp:coreProperties>
</file>