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C9CF00C-5B4D-4C8E-8AC3-8CA13106AB75}" type="datetimeFigureOut">
              <a:rPr lang="id-ID" smtClean="0"/>
              <a:t>12/06/2016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290DA9-2BB9-4A3A-AECB-C722333FA69C}" type="slidenum">
              <a:rPr lang="id-ID" smtClean="0"/>
              <a:t>‹#›</a:t>
            </a:fld>
            <a:endParaRPr lang="id-ID"/>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63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9CF00C-5B4D-4C8E-8AC3-8CA13106AB75}" type="datetimeFigureOut">
              <a:rPr lang="id-ID" smtClean="0"/>
              <a:t>12/06/2016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290DA9-2BB9-4A3A-AECB-C722333FA69C}" type="slidenum">
              <a:rPr lang="id-ID" smtClean="0"/>
              <a:t>‹#›</a:t>
            </a:fld>
            <a:endParaRPr lang="id-ID"/>
          </a:p>
        </p:txBody>
      </p:sp>
    </p:spTree>
    <p:extLst>
      <p:ext uri="{BB962C8B-B14F-4D97-AF65-F5344CB8AC3E}">
        <p14:creationId xmlns:p14="http://schemas.microsoft.com/office/powerpoint/2010/main" val="83619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9CF00C-5B4D-4C8E-8AC3-8CA13106AB75}" type="datetimeFigureOut">
              <a:rPr lang="id-ID" smtClean="0"/>
              <a:t>12/06/2016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290DA9-2BB9-4A3A-AECB-C722333FA69C}" type="slidenum">
              <a:rPr lang="id-ID" smtClean="0"/>
              <a:t>‹#›</a:t>
            </a:fld>
            <a:endParaRPr lang="id-ID"/>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75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9CF00C-5B4D-4C8E-8AC3-8CA13106AB75}" type="datetimeFigureOut">
              <a:rPr lang="id-ID" smtClean="0"/>
              <a:t>12/06/2016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290DA9-2BB9-4A3A-AECB-C722333FA69C}" type="slidenum">
              <a:rPr lang="id-ID" smtClean="0"/>
              <a:t>‹#›</a:t>
            </a:fld>
            <a:endParaRPr lang="id-ID"/>
          </a:p>
        </p:txBody>
      </p:sp>
    </p:spTree>
    <p:extLst>
      <p:ext uri="{BB962C8B-B14F-4D97-AF65-F5344CB8AC3E}">
        <p14:creationId xmlns:p14="http://schemas.microsoft.com/office/powerpoint/2010/main" val="2009842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9CF00C-5B4D-4C8E-8AC3-8CA13106AB75}" type="datetimeFigureOut">
              <a:rPr lang="id-ID" smtClean="0"/>
              <a:t>12/06/2016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290DA9-2BB9-4A3A-AECB-C722333FA69C}" type="slidenum">
              <a:rPr lang="id-ID" smtClean="0"/>
              <a:t>‹#›</a:t>
            </a:fld>
            <a:endParaRPr lang="id-ID"/>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4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9CF00C-5B4D-4C8E-8AC3-8CA13106AB75}" type="datetimeFigureOut">
              <a:rPr lang="id-ID" smtClean="0"/>
              <a:t>12/06/2016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290DA9-2BB9-4A3A-AECB-C722333FA69C}" type="slidenum">
              <a:rPr lang="id-ID" smtClean="0"/>
              <a:t>‹#›</a:t>
            </a:fld>
            <a:endParaRPr lang="id-ID"/>
          </a:p>
        </p:txBody>
      </p:sp>
    </p:spTree>
    <p:extLst>
      <p:ext uri="{BB962C8B-B14F-4D97-AF65-F5344CB8AC3E}">
        <p14:creationId xmlns:p14="http://schemas.microsoft.com/office/powerpoint/2010/main" val="3462042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9CF00C-5B4D-4C8E-8AC3-8CA13106AB75}" type="datetimeFigureOut">
              <a:rPr lang="id-ID" smtClean="0"/>
              <a:t>12/06/2016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290DA9-2BB9-4A3A-AECB-C722333FA69C}" type="slidenum">
              <a:rPr lang="id-ID" smtClean="0"/>
              <a:t>‹#›</a:t>
            </a:fld>
            <a:endParaRPr lang="id-ID"/>
          </a:p>
        </p:txBody>
      </p:sp>
    </p:spTree>
    <p:extLst>
      <p:ext uri="{BB962C8B-B14F-4D97-AF65-F5344CB8AC3E}">
        <p14:creationId xmlns:p14="http://schemas.microsoft.com/office/powerpoint/2010/main" val="122526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9CF00C-5B4D-4C8E-8AC3-8CA13106AB75}" type="datetimeFigureOut">
              <a:rPr lang="id-ID" smtClean="0"/>
              <a:t>12/06/2016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B290DA9-2BB9-4A3A-AECB-C722333FA69C}" type="slidenum">
              <a:rPr lang="id-ID" smtClean="0"/>
              <a:t>‹#›</a:t>
            </a:fld>
            <a:endParaRPr lang="id-ID"/>
          </a:p>
        </p:txBody>
      </p:sp>
    </p:spTree>
    <p:extLst>
      <p:ext uri="{BB962C8B-B14F-4D97-AF65-F5344CB8AC3E}">
        <p14:creationId xmlns:p14="http://schemas.microsoft.com/office/powerpoint/2010/main" val="3986686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CF00C-5B4D-4C8E-8AC3-8CA13106AB75}" type="datetimeFigureOut">
              <a:rPr lang="id-ID" smtClean="0"/>
              <a:t>12/06/2016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B290DA9-2BB9-4A3A-AECB-C722333FA69C}" type="slidenum">
              <a:rPr lang="id-ID" smtClean="0"/>
              <a:t>‹#›</a:t>
            </a:fld>
            <a:endParaRPr lang="id-ID"/>
          </a:p>
        </p:txBody>
      </p:sp>
    </p:spTree>
    <p:extLst>
      <p:ext uri="{BB962C8B-B14F-4D97-AF65-F5344CB8AC3E}">
        <p14:creationId xmlns:p14="http://schemas.microsoft.com/office/powerpoint/2010/main" val="119962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9CF00C-5B4D-4C8E-8AC3-8CA13106AB75}" type="datetimeFigureOut">
              <a:rPr lang="id-ID" smtClean="0"/>
              <a:t>12/06/2016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290DA9-2BB9-4A3A-AECB-C722333FA69C}" type="slidenum">
              <a:rPr lang="id-ID" smtClean="0"/>
              <a:t>‹#›</a:t>
            </a:fld>
            <a:endParaRPr lang="id-ID"/>
          </a:p>
        </p:txBody>
      </p:sp>
    </p:spTree>
    <p:extLst>
      <p:ext uri="{BB962C8B-B14F-4D97-AF65-F5344CB8AC3E}">
        <p14:creationId xmlns:p14="http://schemas.microsoft.com/office/powerpoint/2010/main" val="343348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9CF00C-5B4D-4C8E-8AC3-8CA13106AB75}" type="datetimeFigureOut">
              <a:rPr lang="id-ID" smtClean="0"/>
              <a:t>12/06/2016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290DA9-2BB9-4A3A-AECB-C722333FA69C}" type="slidenum">
              <a:rPr lang="id-ID" smtClean="0"/>
              <a:t>‹#›</a:t>
            </a:fld>
            <a:endParaRPr lang="id-ID"/>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51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9CF00C-5B4D-4C8E-8AC3-8CA13106AB75}" type="datetimeFigureOut">
              <a:rPr lang="id-ID" smtClean="0"/>
              <a:t>12/06/2016</a:t>
            </a:fld>
            <a:endParaRPr lang="id-ID"/>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d-ID"/>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B290DA9-2BB9-4A3A-AECB-C722333FA69C}" type="slidenum">
              <a:rPr lang="id-ID" smtClean="0"/>
              <a:t>‹#›</a:t>
            </a:fld>
            <a:endParaRPr lang="id-ID"/>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82844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jurnal-sdm.blogspot.com/2009/04/produk-jasa-pengertian-karakteristik.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Strategi penetapan harga</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876192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58906"/>
            <a:ext cx="9720073" cy="5650454"/>
          </a:xfrm>
        </p:spPr>
        <p:txBody>
          <a:bodyPr>
            <a:normAutofit/>
          </a:bodyPr>
          <a:lstStyle/>
          <a:p>
            <a:r>
              <a:rPr lang="id-ID" sz="2400" b="1" dirty="0" smtClean="0"/>
              <a:t>METODE PENETAPAN HARGA BERBASIS BIAYA</a:t>
            </a:r>
          </a:p>
          <a:p>
            <a:pPr algn="just"/>
            <a:r>
              <a:rPr lang="id-ID" sz="2400" dirty="0" smtClean="0"/>
              <a:t>Dalam </a:t>
            </a:r>
            <a:r>
              <a:rPr lang="id-ID" sz="2400" dirty="0"/>
              <a:t>metode ini faktor penentu harga yang utama adalah aspek penawaran atau biaya bukan aspek permintaan. Harga ditentukan berdasarkan biaya produksi dan pemasaran yang ditambah dengan jumlah tertentu sehingga dapat menutupi biaya-biaya langsung, biaya overhead, dan laba. Metode penetapan harga berbasis biaya terdiri </a:t>
            </a:r>
            <a:r>
              <a:rPr lang="id-ID" sz="2400" dirty="0" smtClean="0"/>
              <a:t>dari:</a:t>
            </a:r>
          </a:p>
          <a:p>
            <a:pPr algn="just"/>
            <a:r>
              <a:rPr lang="id-ID" sz="2400" u="sng" dirty="0" smtClean="0"/>
              <a:t>Standard </a:t>
            </a:r>
            <a:r>
              <a:rPr lang="id-ID" sz="2400" u="sng" dirty="0"/>
              <a:t>Markup </a:t>
            </a:r>
            <a:r>
              <a:rPr lang="id-ID" sz="2400" u="sng" dirty="0" smtClean="0"/>
              <a:t>Pricing</a:t>
            </a:r>
            <a:r>
              <a:rPr lang="id-ID" sz="2400" dirty="0" smtClean="0"/>
              <a:t>. Merupakan </a:t>
            </a:r>
            <a:r>
              <a:rPr lang="id-ID" sz="2400" dirty="0"/>
              <a:t>penetapan harga yang ditentukan dengan </a:t>
            </a:r>
            <a:r>
              <a:rPr lang="id-ID" sz="2400" dirty="0" smtClean="0"/>
              <a:t>jalan </a:t>
            </a:r>
            <a:r>
              <a:rPr lang="id-ID" sz="2400" dirty="0"/>
              <a:t>menambahkan persentase (markup) tertentu dari biaya pada semua item dalam suatu kelas produk. Persentase markup besarnya bervariasi tergantung pada jenis produk yang dijual. Biasanya produk yang tingkat perputarannya tinggi dikenakan markup yang lebih kecil daripada produk yang tingkat perputarannya rendah.</a:t>
            </a:r>
          </a:p>
          <a:p>
            <a:endParaRPr lang="id-ID" sz="3200" b="1" dirty="0"/>
          </a:p>
          <a:p>
            <a:endParaRPr lang="id-ID" sz="3200" b="1" dirty="0"/>
          </a:p>
        </p:txBody>
      </p:sp>
    </p:spTree>
    <p:extLst>
      <p:ext uri="{BB962C8B-B14F-4D97-AF65-F5344CB8AC3E}">
        <p14:creationId xmlns:p14="http://schemas.microsoft.com/office/powerpoint/2010/main" val="3091317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66482"/>
            <a:ext cx="9720073" cy="5542878"/>
          </a:xfrm>
        </p:spPr>
        <p:txBody>
          <a:bodyPr>
            <a:normAutofit/>
          </a:bodyPr>
          <a:lstStyle/>
          <a:p>
            <a:r>
              <a:rPr lang="id-ID" u="sng" dirty="0" smtClean="0"/>
              <a:t>Cost </a:t>
            </a:r>
            <a:r>
              <a:rPr lang="id-ID" u="sng" dirty="0"/>
              <a:t>Plus Persentage of Cost </a:t>
            </a:r>
            <a:r>
              <a:rPr lang="id-ID" u="sng" dirty="0" smtClean="0"/>
              <a:t>Pricing. </a:t>
            </a:r>
            <a:r>
              <a:rPr lang="id-ID" dirty="0" smtClean="0"/>
              <a:t>Merupakan </a:t>
            </a:r>
            <a:r>
              <a:rPr lang="id-ID" dirty="0"/>
              <a:t>penetapan harga yang ditentukan dengan jalan menambahkan persentase tertentu terhadap biaya produksi atau kontruksi. Metode ini seringkali digunakan untuk menentukan harga satu item atau hanya beberapa item. Misalnya suatu perusahaan arsitektur menetapkan tarif sebesar 15% dari biaya konstruksi sebuah rumah. Jadi, bila biaya konstruksi sebuah rumah senilai Rp 100 juta dan fee arsitek sebesar 15% dari biaya konstruksi (Rp 15 juta), maka harga akhirnya sebesar Rp 115 juta</a:t>
            </a:r>
            <a:r>
              <a:rPr lang="id-ID" dirty="0" smtClean="0"/>
              <a:t>.</a:t>
            </a:r>
            <a:endParaRPr lang="id-ID" dirty="0"/>
          </a:p>
          <a:p>
            <a:r>
              <a:rPr lang="id-ID" u="sng" dirty="0" smtClean="0"/>
              <a:t>Cost </a:t>
            </a:r>
            <a:r>
              <a:rPr lang="id-ID" u="sng" dirty="0"/>
              <a:t>Plust Fixed Fee </a:t>
            </a:r>
            <a:r>
              <a:rPr lang="id-ID" u="sng" dirty="0" smtClean="0"/>
              <a:t>Pricing. </a:t>
            </a:r>
            <a:r>
              <a:rPr lang="id-ID" dirty="0" smtClean="0"/>
              <a:t>Metode </a:t>
            </a:r>
            <a:r>
              <a:rPr lang="id-ID" dirty="0"/>
              <a:t>ini banyak diterapkan dalam produk-produk yang sifatnya sangat teknikal, seperti mobil, pesawat, atau satelit. Dalam strategi ini, pemasok atau produsen akan mendapat ganti atas semua biaya yang dikeluarkan, seberapapun besarnya. Tetapi produsen atau pemasok tersebut hanya memperoleh fee tertentu sebagai laba yang besarnya tergantung pada biaya final proyek tersebut yang disepakati bersama.</a:t>
            </a:r>
          </a:p>
          <a:p>
            <a:endParaRPr lang="id-ID" dirty="0"/>
          </a:p>
          <a:p>
            <a:endParaRPr lang="id-ID" dirty="0"/>
          </a:p>
        </p:txBody>
      </p:sp>
    </p:spTree>
    <p:extLst>
      <p:ext uri="{BB962C8B-B14F-4D97-AF65-F5344CB8AC3E}">
        <p14:creationId xmlns:p14="http://schemas.microsoft.com/office/powerpoint/2010/main" val="2939183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37882"/>
            <a:ext cx="9720073" cy="5771478"/>
          </a:xfrm>
        </p:spPr>
        <p:txBody>
          <a:bodyPr>
            <a:normAutofit/>
          </a:bodyPr>
          <a:lstStyle/>
          <a:p>
            <a:r>
              <a:rPr lang="id-ID" b="1" dirty="0" smtClean="0"/>
              <a:t>METODE PENETAPAN HARGA BERBASIS LABA : </a:t>
            </a:r>
            <a:r>
              <a:rPr lang="id-ID" dirty="0" smtClean="0"/>
              <a:t>Metode </a:t>
            </a:r>
            <a:r>
              <a:rPr lang="id-ID" dirty="0"/>
              <a:t>ini berusaha menyeimbangkan pendapatan dan biaya dalam menetapan harganya. Upaya ini dapat dilakukan atas dasar target volumelaba spesifik atau dinyatakan dalam bentuk persentase terhadap penjualan atau investasi. Metode penetapan harga berbasis laba ini terdiri dari target profit pricing, target return on sales pricing, dan target return on investment pricing.</a:t>
            </a:r>
          </a:p>
          <a:p>
            <a:endParaRPr lang="id-ID" dirty="0"/>
          </a:p>
          <a:p>
            <a:r>
              <a:rPr lang="id-ID" b="1" dirty="0" smtClean="0"/>
              <a:t>METODE PENETAPAN HARGA BERBASIS PERSAINGAN : </a:t>
            </a:r>
            <a:r>
              <a:rPr lang="id-ID" dirty="0" smtClean="0"/>
              <a:t>Selain </a:t>
            </a:r>
            <a:r>
              <a:rPr lang="id-ID" dirty="0"/>
              <a:t>berdasarkan pada pertimbangan biaya, permintaan, atau laba, harga juga dapat ditetapkan atas dasar persaingan, yaitu apa yang dilakukan pesaing. Metode penetapan harga berbasis persaingan terdiri dari customary pricing; above, at, or below market pricing; loss leader pricing; dan sealed bid pricing.</a:t>
            </a:r>
          </a:p>
          <a:p>
            <a:endParaRPr lang="id-ID" dirty="0"/>
          </a:p>
        </p:txBody>
      </p:sp>
    </p:spTree>
    <p:extLst>
      <p:ext uri="{BB962C8B-B14F-4D97-AF65-F5344CB8AC3E}">
        <p14:creationId xmlns:p14="http://schemas.microsoft.com/office/powerpoint/2010/main" val="3447836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310819"/>
          </a:xfrm>
        </p:spPr>
        <p:txBody>
          <a:bodyPr/>
          <a:lstStyle/>
          <a:p>
            <a:pPr algn="ctr"/>
            <a:r>
              <a:rPr lang="id-ID" dirty="0" smtClean="0"/>
              <a:t>STRATEGI PENETAPAN HARGA</a:t>
            </a:r>
            <a:endParaRPr lang="id-ID" dirty="0"/>
          </a:p>
        </p:txBody>
      </p:sp>
      <p:sp>
        <p:nvSpPr>
          <p:cNvPr id="3" name="Content Placeholder 2"/>
          <p:cNvSpPr>
            <a:spLocks noGrp="1"/>
          </p:cNvSpPr>
          <p:nvPr>
            <p:ph idx="1"/>
          </p:nvPr>
        </p:nvSpPr>
        <p:spPr>
          <a:xfrm>
            <a:off x="1024128" y="1896035"/>
            <a:ext cx="9720073" cy="4413325"/>
          </a:xfrm>
        </p:spPr>
        <p:txBody>
          <a:bodyPr/>
          <a:lstStyle/>
          <a:p>
            <a:pPr marL="457200" indent="-457200">
              <a:buFont typeface="+mj-lt"/>
              <a:buAutoNum type="alphaLcPeriod"/>
            </a:pPr>
            <a:r>
              <a:rPr lang="id-ID" dirty="0" smtClean="0"/>
              <a:t>Strategi </a:t>
            </a:r>
            <a:r>
              <a:rPr lang="id-ID" dirty="0"/>
              <a:t>penetapan harga produk baru</a:t>
            </a:r>
          </a:p>
          <a:p>
            <a:pPr marL="457200" indent="-457200">
              <a:buFont typeface="+mj-lt"/>
              <a:buAutoNum type="alphaLcPeriod"/>
            </a:pPr>
            <a:r>
              <a:rPr lang="id-ID" dirty="0" smtClean="0"/>
              <a:t>Strategi </a:t>
            </a:r>
            <a:r>
              <a:rPr lang="id-ID" dirty="0"/>
              <a:t>penetapan harga produk yang sudah mapan.</a:t>
            </a:r>
          </a:p>
          <a:p>
            <a:pPr marL="457200" indent="-457200">
              <a:buFont typeface="+mj-lt"/>
              <a:buAutoNum type="alphaLcPeriod"/>
            </a:pPr>
            <a:r>
              <a:rPr lang="id-ID" dirty="0" smtClean="0"/>
              <a:t>Strategi </a:t>
            </a:r>
            <a:r>
              <a:rPr lang="id-ID" dirty="0"/>
              <a:t>fleksibilitas harga</a:t>
            </a:r>
          </a:p>
          <a:p>
            <a:pPr marL="457200" indent="-457200">
              <a:buFont typeface="+mj-lt"/>
              <a:buAutoNum type="alphaLcPeriod"/>
            </a:pPr>
            <a:r>
              <a:rPr lang="id-ID" dirty="0" smtClean="0"/>
              <a:t>Strategi </a:t>
            </a:r>
            <a:r>
              <a:rPr lang="id-ID" dirty="0"/>
              <a:t>penetapan harga lini produk</a:t>
            </a:r>
          </a:p>
          <a:p>
            <a:pPr marL="457200" indent="-457200">
              <a:buFont typeface="+mj-lt"/>
              <a:buAutoNum type="alphaLcPeriod"/>
            </a:pPr>
            <a:r>
              <a:rPr lang="id-ID" dirty="0" smtClean="0"/>
              <a:t>Strategi </a:t>
            </a:r>
            <a:r>
              <a:rPr lang="id-ID" dirty="0"/>
              <a:t>leasing</a:t>
            </a:r>
          </a:p>
          <a:p>
            <a:endParaRPr lang="id-ID" dirty="0"/>
          </a:p>
        </p:txBody>
      </p:sp>
    </p:spTree>
    <p:extLst>
      <p:ext uri="{BB962C8B-B14F-4D97-AF65-F5344CB8AC3E}">
        <p14:creationId xmlns:p14="http://schemas.microsoft.com/office/powerpoint/2010/main" val="219641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765986"/>
          </a:xfrm>
        </p:spPr>
        <p:txBody>
          <a:bodyPr/>
          <a:lstStyle/>
          <a:p>
            <a:endParaRPr lang="id-ID" dirty="0"/>
          </a:p>
        </p:txBody>
      </p:sp>
      <p:sp>
        <p:nvSpPr>
          <p:cNvPr id="3" name="Content Placeholder 2"/>
          <p:cNvSpPr>
            <a:spLocks noGrp="1"/>
          </p:cNvSpPr>
          <p:nvPr>
            <p:ph idx="1"/>
          </p:nvPr>
        </p:nvSpPr>
        <p:spPr>
          <a:xfrm>
            <a:off x="1295402" y="1748119"/>
            <a:ext cx="9601196" cy="4181537"/>
          </a:xfrm>
        </p:spPr>
        <p:txBody>
          <a:bodyPr/>
          <a:lstStyle/>
          <a:p>
            <a:r>
              <a:rPr lang="en-US" dirty="0" err="1"/>
              <a:t>Menurut</a:t>
            </a:r>
            <a:r>
              <a:rPr lang="en-US" dirty="0"/>
              <a:t> Stanton, (1984) </a:t>
            </a:r>
            <a:r>
              <a:rPr lang="en-US" dirty="0" err="1"/>
              <a:t>Harga</a:t>
            </a:r>
            <a:r>
              <a:rPr lang="en-US" dirty="0"/>
              <a:t> </a:t>
            </a:r>
            <a:r>
              <a:rPr lang="en-US" dirty="0" err="1"/>
              <a:t>adalah</a:t>
            </a:r>
            <a:r>
              <a:rPr lang="en-US" dirty="0"/>
              <a:t> </a:t>
            </a:r>
            <a:r>
              <a:rPr lang="en-US" i="1" dirty="0"/>
              <a:t>Price is </a:t>
            </a:r>
            <a:r>
              <a:rPr lang="en-US" i="1" dirty="0" err="1"/>
              <a:t>valueexpressed</a:t>
            </a:r>
            <a:r>
              <a:rPr lang="en-US" i="1" dirty="0"/>
              <a:t> in terms of dollars and </a:t>
            </a:r>
            <a:r>
              <a:rPr lang="en-US" i="1" dirty="0" err="1"/>
              <a:t>cens</a:t>
            </a:r>
            <a:r>
              <a:rPr lang="en-US" i="1" dirty="0"/>
              <a:t>, or any other monetary medium of exchange.</a:t>
            </a:r>
            <a:r>
              <a:rPr lang="en-US" dirty="0"/>
              <a:t> yang </a:t>
            </a:r>
            <a:r>
              <a:rPr lang="en-US" dirty="0" err="1"/>
              <a:t>kurang</a:t>
            </a:r>
            <a:r>
              <a:rPr lang="en-US" dirty="0"/>
              <a:t> </a:t>
            </a:r>
            <a:r>
              <a:rPr lang="en-US" dirty="0" err="1"/>
              <a:t>lebih</a:t>
            </a:r>
            <a:r>
              <a:rPr lang="en-US" dirty="0"/>
              <a:t> </a:t>
            </a:r>
            <a:r>
              <a:rPr lang="en-US" dirty="0" err="1"/>
              <a:t>memiliki</a:t>
            </a:r>
            <a:r>
              <a:rPr lang="en-US" dirty="0"/>
              <a:t> </a:t>
            </a:r>
            <a:r>
              <a:rPr lang="en-US" dirty="0" err="1"/>
              <a:t>arti</a:t>
            </a:r>
            <a:r>
              <a:rPr lang="en-US" dirty="0"/>
              <a:t> </a:t>
            </a:r>
            <a:r>
              <a:rPr lang="en-US" dirty="0" err="1"/>
              <a:t>harga</a:t>
            </a:r>
            <a:r>
              <a:rPr lang="en-US" dirty="0"/>
              <a:t> </a:t>
            </a:r>
            <a:r>
              <a:rPr lang="en-US" dirty="0" err="1"/>
              <a:t>adalah</a:t>
            </a:r>
            <a:r>
              <a:rPr lang="en-US" dirty="0"/>
              <a:t> </a:t>
            </a:r>
            <a:r>
              <a:rPr lang="en-US" dirty="0" err="1"/>
              <a:t>nilai</a:t>
            </a:r>
            <a:r>
              <a:rPr lang="en-US" dirty="0"/>
              <a:t> yang </a:t>
            </a:r>
            <a:r>
              <a:rPr lang="en-US" dirty="0" err="1"/>
              <a:t>dinyatakan</a:t>
            </a:r>
            <a:r>
              <a:rPr lang="en-US" dirty="0"/>
              <a:t> </a:t>
            </a:r>
            <a:r>
              <a:rPr lang="en-US" dirty="0" err="1"/>
              <a:t>dalam</a:t>
            </a:r>
            <a:r>
              <a:rPr lang="en-US" dirty="0"/>
              <a:t> </a:t>
            </a:r>
            <a:r>
              <a:rPr lang="en-US" dirty="0" err="1"/>
              <a:t>dolar</a:t>
            </a:r>
            <a:r>
              <a:rPr lang="en-US" dirty="0"/>
              <a:t> </a:t>
            </a:r>
            <a:r>
              <a:rPr lang="en-US" dirty="0" err="1"/>
              <a:t>dan</a:t>
            </a:r>
            <a:r>
              <a:rPr lang="en-US" dirty="0"/>
              <a:t> </a:t>
            </a:r>
            <a:r>
              <a:rPr lang="en-US" dirty="0" err="1"/>
              <a:t>sen</a:t>
            </a:r>
            <a:r>
              <a:rPr lang="en-US" dirty="0"/>
              <a:t> </a:t>
            </a:r>
            <a:r>
              <a:rPr lang="en-US" dirty="0" err="1"/>
              <a:t>atau</a:t>
            </a:r>
            <a:r>
              <a:rPr lang="en-US" dirty="0"/>
              <a:t> medium </a:t>
            </a:r>
            <a:r>
              <a:rPr lang="en-US" dirty="0" err="1"/>
              <a:t>moneter</a:t>
            </a:r>
            <a:r>
              <a:rPr lang="en-US" dirty="0"/>
              <a:t> </a:t>
            </a:r>
            <a:r>
              <a:rPr lang="en-US" dirty="0" err="1"/>
              <a:t>lainnya</a:t>
            </a:r>
            <a:r>
              <a:rPr lang="en-US" dirty="0"/>
              <a:t> </a:t>
            </a:r>
            <a:r>
              <a:rPr lang="en-US" dirty="0" err="1"/>
              <a:t>sebagai</a:t>
            </a:r>
            <a:r>
              <a:rPr lang="en-US" dirty="0"/>
              <a:t> </a:t>
            </a:r>
            <a:r>
              <a:rPr lang="en-US" dirty="0" err="1"/>
              <a:t>alat</a:t>
            </a:r>
            <a:r>
              <a:rPr lang="en-US" dirty="0"/>
              <a:t> </a:t>
            </a:r>
            <a:r>
              <a:rPr lang="en-US" dirty="0" err="1"/>
              <a:t>tukar</a:t>
            </a:r>
            <a:r>
              <a:rPr lang="en-US" dirty="0"/>
              <a:t>.</a:t>
            </a:r>
            <a:endParaRPr lang="id-ID" dirty="0"/>
          </a:p>
          <a:p>
            <a:r>
              <a:rPr lang="en-US" dirty="0" err="1"/>
              <a:t>Menurut</a:t>
            </a:r>
            <a:r>
              <a:rPr lang="en-US" dirty="0"/>
              <a:t> </a:t>
            </a:r>
            <a:r>
              <a:rPr lang="en-US" dirty="0" err="1"/>
              <a:t>Basu</a:t>
            </a:r>
            <a:r>
              <a:rPr lang="en-US" dirty="0"/>
              <a:t> </a:t>
            </a:r>
            <a:r>
              <a:rPr lang="en-US" dirty="0" err="1"/>
              <a:t>Swastha</a:t>
            </a:r>
            <a:r>
              <a:rPr lang="en-US" dirty="0"/>
              <a:t> (</a:t>
            </a:r>
            <a:r>
              <a:rPr lang="en-US" dirty="0" smtClean="0"/>
              <a:t>1986) </a:t>
            </a:r>
            <a:r>
              <a:rPr lang="en-US" dirty="0" err="1"/>
              <a:t>Harga</a:t>
            </a:r>
            <a:r>
              <a:rPr lang="en-US" dirty="0"/>
              <a:t> </a:t>
            </a:r>
            <a:r>
              <a:rPr lang="en-US" dirty="0" err="1"/>
              <a:t>diartikan</a:t>
            </a:r>
            <a:r>
              <a:rPr lang="en-US" dirty="0"/>
              <a:t> </a:t>
            </a:r>
            <a:r>
              <a:rPr lang="en-US" dirty="0" err="1"/>
              <a:t>sebagai</a:t>
            </a:r>
            <a:r>
              <a:rPr lang="en-US" dirty="0"/>
              <a:t> </a:t>
            </a:r>
            <a:r>
              <a:rPr lang="en-US" dirty="0" err="1"/>
              <a:t>Jumlah</a:t>
            </a:r>
            <a:r>
              <a:rPr lang="en-US" dirty="0"/>
              <a:t> </a:t>
            </a:r>
            <a:r>
              <a:rPr lang="en-US" dirty="0" err="1"/>
              <a:t>uang</a:t>
            </a:r>
            <a:r>
              <a:rPr lang="en-US" dirty="0"/>
              <a:t> (</a:t>
            </a:r>
            <a:r>
              <a:rPr lang="en-US" dirty="0" err="1"/>
              <a:t>kemungkinan</a:t>
            </a:r>
            <a:r>
              <a:rPr lang="en-US" dirty="0"/>
              <a:t> </a:t>
            </a:r>
            <a:r>
              <a:rPr lang="en-US" dirty="0" err="1"/>
              <a:t>ditambah</a:t>
            </a:r>
            <a:r>
              <a:rPr lang="en-US" dirty="0"/>
              <a:t> </a:t>
            </a:r>
            <a:r>
              <a:rPr lang="en-US" dirty="0" err="1"/>
              <a:t>barang</a:t>
            </a:r>
            <a:r>
              <a:rPr lang="en-US" dirty="0"/>
              <a:t>) yang </a:t>
            </a:r>
            <a:r>
              <a:rPr lang="en-US" dirty="0" err="1"/>
              <a:t>dibutuhkan</a:t>
            </a:r>
            <a:r>
              <a:rPr lang="en-US" dirty="0"/>
              <a:t> </a:t>
            </a:r>
            <a:r>
              <a:rPr lang="en-US" dirty="0" err="1"/>
              <a:t>untuk</a:t>
            </a:r>
            <a:r>
              <a:rPr lang="en-US" dirty="0"/>
              <a:t> </a:t>
            </a:r>
            <a:r>
              <a:rPr lang="en-US" dirty="0" err="1"/>
              <a:t>mendapatkan</a:t>
            </a:r>
            <a:r>
              <a:rPr lang="en-US" dirty="0"/>
              <a:t> </a:t>
            </a:r>
            <a:r>
              <a:rPr lang="en-US" dirty="0" err="1"/>
              <a:t>sejumlah</a:t>
            </a:r>
            <a:r>
              <a:rPr lang="en-US" dirty="0"/>
              <a:t> </a:t>
            </a:r>
            <a:r>
              <a:rPr lang="en-US" dirty="0" err="1"/>
              <a:t>kombinasi</a:t>
            </a:r>
            <a:r>
              <a:rPr lang="en-US" dirty="0"/>
              <a:t> </a:t>
            </a:r>
            <a:r>
              <a:rPr lang="en-US" dirty="0" err="1"/>
              <a:t>dari</a:t>
            </a:r>
            <a:r>
              <a:rPr lang="en-US" dirty="0"/>
              <a:t> </a:t>
            </a:r>
            <a:r>
              <a:rPr lang="en-US" dirty="0" err="1"/>
              <a:t>barang</a:t>
            </a:r>
            <a:r>
              <a:rPr lang="en-US" dirty="0"/>
              <a:t> </a:t>
            </a:r>
            <a:r>
              <a:rPr lang="en-US" dirty="0" err="1"/>
              <a:t>beserta</a:t>
            </a:r>
            <a:r>
              <a:rPr lang="en-US" dirty="0"/>
              <a:t> </a:t>
            </a:r>
            <a:r>
              <a:rPr lang="en-US" dirty="0" err="1"/>
              <a:t>pelayanannya</a:t>
            </a:r>
            <a:r>
              <a:rPr lang="en-US" dirty="0"/>
              <a:t>.</a:t>
            </a:r>
            <a:endParaRPr lang="id-ID" dirty="0"/>
          </a:p>
          <a:p>
            <a:r>
              <a:rPr lang="en-US" dirty="0" err="1"/>
              <a:t>Menurut</a:t>
            </a:r>
            <a:r>
              <a:rPr lang="en-US" dirty="0"/>
              <a:t> </a:t>
            </a:r>
            <a:r>
              <a:rPr lang="en-US" dirty="0" err="1"/>
              <a:t>menurut</a:t>
            </a:r>
            <a:r>
              <a:rPr lang="en-US" dirty="0"/>
              <a:t> Alex S </a:t>
            </a:r>
            <a:r>
              <a:rPr lang="en-US" dirty="0" err="1"/>
              <a:t>Nitisemito</a:t>
            </a:r>
            <a:r>
              <a:rPr lang="en-US" dirty="0"/>
              <a:t> (</a:t>
            </a:r>
            <a:r>
              <a:rPr lang="en-US" dirty="0" smtClean="0"/>
              <a:t>199</a:t>
            </a:r>
            <a:r>
              <a:rPr lang="id-ID" dirty="0" smtClean="0"/>
              <a:t>1</a:t>
            </a:r>
            <a:r>
              <a:rPr lang="en-US" dirty="0" smtClean="0"/>
              <a:t>) </a:t>
            </a:r>
            <a:r>
              <a:rPr lang="en-US" dirty="0" err="1"/>
              <a:t>Harga</a:t>
            </a:r>
            <a:r>
              <a:rPr lang="en-US" dirty="0"/>
              <a:t> </a:t>
            </a:r>
            <a:r>
              <a:rPr lang="en-US" dirty="0" err="1"/>
              <a:t>diartikan</a:t>
            </a:r>
            <a:r>
              <a:rPr lang="en-US" dirty="0"/>
              <a:t> </a:t>
            </a:r>
            <a:r>
              <a:rPr lang="en-US" dirty="0" err="1"/>
              <a:t>sebagai</a:t>
            </a:r>
            <a:r>
              <a:rPr lang="en-US" dirty="0"/>
              <a:t> </a:t>
            </a:r>
            <a:r>
              <a:rPr lang="en-US" dirty="0" err="1"/>
              <a:t>nilai</a:t>
            </a:r>
            <a:r>
              <a:rPr lang="en-US" dirty="0"/>
              <a:t> </a:t>
            </a:r>
            <a:r>
              <a:rPr lang="en-US" dirty="0" err="1"/>
              <a:t>suatu</a:t>
            </a:r>
            <a:r>
              <a:rPr lang="en-US" dirty="0"/>
              <a:t> </a:t>
            </a:r>
            <a:r>
              <a:rPr lang="en-US" dirty="0" err="1"/>
              <a:t>barang</a:t>
            </a:r>
            <a:r>
              <a:rPr lang="en-US" dirty="0"/>
              <a:t> </a:t>
            </a:r>
            <a:r>
              <a:rPr lang="en-US" dirty="0" err="1"/>
              <a:t>atau</a:t>
            </a:r>
            <a:r>
              <a:rPr lang="en-US" dirty="0"/>
              <a:t> </a:t>
            </a:r>
            <a:r>
              <a:rPr lang="en-US" dirty="0" err="1">
                <a:hlinkClick r:id="rId2"/>
              </a:rPr>
              <a:t>jasa</a:t>
            </a:r>
            <a:r>
              <a:rPr lang="en-US" dirty="0"/>
              <a:t> yang </a:t>
            </a:r>
            <a:r>
              <a:rPr lang="en-US" dirty="0" err="1"/>
              <a:t>diukur</a:t>
            </a:r>
            <a:r>
              <a:rPr lang="en-US" dirty="0"/>
              <a:t> </a:t>
            </a:r>
            <a:r>
              <a:rPr lang="en-US" dirty="0" err="1"/>
              <a:t>dengan</a:t>
            </a:r>
            <a:r>
              <a:rPr lang="en-US" dirty="0"/>
              <a:t> </a:t>
            </a:r>
            <a:r>
              <a:rPr lang="en-US" dirty="0" err="1"/>
              <a:t>sejumlah</a:t>
            </a:r>
            <a:r>
              <a:rPr lang="en-US" dirty="0"/>
              <a:t> </a:t>
            </a:r>
            <a:r>
              <a:rPr lang="en-US" dirty="0" err="1"/>
              <a:t>uang</a:t>
            </a:r>
            <a:r>
              <a:rPr lang="en-US" dirty="0"/>
              <a:t> </a:t>
            </a:r>
            <a:r>
              <a:rPr lang="en-US" dirty="0" err="1"/>
              <a:t>dimana</a:t>
            </a:r>
            <a:r>
              <a:rPr lang="en-US" dirty="0"/>
              <a:t> </a:t>
            </a:r>
            <a:r>
              <a:rPr lang="en-US" dirty="0" err="1"/>
              <a:t>berdasarkan</a:t>
            </a:r>
            <a:r>
              <a:rPr lang="en-US" dirty="0"/>
              <a:t> </a:t>
            </a:r>
            <a:r>
              <a:rPr lang="en-US" dirty="0" err="1"/>
              <a:t>nilai</a:t>
            </a:r>
            <a:r>
              <a:rPr lang="en-US" dirty="0"/>
              <a:t> </a:t>
            </a:r>
            <a:r>
              <a:rPr lang="en-US" dirty="0" err="1"/>
              <a:t>tersebut</a:t>
            </a:r>
            <a:r>
              <a:rPr lang="en-US" dirty="0"/>
              <a:t> </a:t>
            </a:r>
            <a:r>
              <a:rPr lang="en-US" dirty="0" err="1"/>
              <a:t>seseorang</a:t>
            </a:r>
            <a:r>
              <a:rPr lang="en-US" dirty="0"/>
              <a:t> </a:t>
            </a:r>
            <a:r>
              <a:rPr lang="en-US" dirty="0" err="1"/>
              <a:t>atau</a:t>
            </a:r>
            <a:r>
              <a:rPr lang="en-US" dirty="0"/>
              <a:t> </a:t>
            </a:r>
            <a:r>
              <a:rPr lang="en-US" dirty="0" err="1"/>
              <a:t>perusahaan</a:t>
            </a:r>
            <a:r>
              <a:rPr lang="en-US" dirty="0"/>
              <a:t> </a:t>
            </a:r>
            <a:r>
              <a:rPr lang="en-US" dirty="0" err="1"/>
              <a:t>bersedia</a:t>
            </a:r>
            <a:r>
              <a:rPr lang="en-US" dirty="0"/>
              <a:t> </a:t>
            </a:r>
            <a:r>
              <a:rPr lang="en-US" dirty="0" err="1"/>
              <a:t>melepaskan</a:t>
            </a:r>
            <a:r>
              <a:rPr lang="en-US" dirty="0"/>
              <a:t> </a:t>
            </a:r>
            <a:r>
              <a:rPr lang="en-US" dirty="0" err="1"/>
              <a:t>barang</a:t>
            </a:r>
            <a:r>
              <a:rPr lang="en-US" dirty="0"/>
              <a:t> </a:t>
            </a:r>
            <a:r>
              <a:rPr lang="en-US" dirty="0" err="1"/>
              <a:t>atau</a:t>
            </a:r>
            <a:r>
              <a:rPr lang="en-US" dirty="0"/>
              <a:t> </a:t>
            </a:r>
            <a:r>
              <a:rPr lang="en-US" dirty="0" err="1"/>
              <a:t>jasa</a:t>
            </a:r>
            <a:r>
              <a:rPr lang="en-US" dirty="0"/>
              <a:t> yang </a:t>
            </a:r>
            <a:r>
              <a:rPr lang="en-US" dirty="0" err="1"/>
              <a:t>dimiliki</a:t>
            </a:r>
            <a:r>
              <a:rPr lang="en-US" dirty="0"/>
              <a:t> </a:t>
            </a:r>
            <a:r>
              <a:rPr lang="en-US" dirty="0" err="1"/>
              <a:t>kepada</a:t>
            </a:r>
            <a:r>
              <a:rPr lang="en-US" dirty="0"/>
              <a:t> </a:t>
            </a:r>
            <a:r>
              <a:rPr lang="en-US" dirty="0" err="1"/>
              <a:t>pihak</a:t>
            </a:r>
            <a:r>
              <a:rPr lang="en-US" dirty="0"/>
              <a:t> lain.</a:t>
            </a:r>
            <a:endParaRPr lang="id-ID" dirty="0"/>
          </a:p>
        </p:txBody>
      </p:sp>
    </p:spTree>
    <p:extLst>
      <p:ext uri="{BB962C8B-B14F-4D97-AF65-F5344CB8AC3E}">
        <p14:creationId xmlns:p14="http://schemas.microsoft.com/office/powerpoint/2010/main" val="911840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penetapan harga</a:t>
            </a:r>
            <a:endParaRPr lang="id-ID" dirty="0"/>
          </a:p>
        </p:txBody>
      </p:sp>
      <p:sp>
        <p:nvSpPr>
          <p:cNvPr id="3" name="Content Placeholder 2"/>
          <p:cNvSpPr>
            <a:spLocks noGrp="1"/>
          </p:cNvSpPr>
          <p:nvPr>
            <p:ph idx="1"/>
          </p:nvPr>
        </p:nvSpPr>
        <p:spPr>
          <a:xfrm>
            <a:off x="1024128" y="1721224"/>
            <a:ext cx="9720073" cy="4588136"/>
          </a:xfrm>
        </p:spPr>
        <p:txBody>
          <a:bodyPr/>
          <a:lstStyle/>
          <a:p>
            <a:pPr lvl="0"/>
            <a:r>
              <a:rPr lang="en-US" u="sng" dirty="0" err="1"/>
              <a:t>Tujuan</a:t>
            </a:r>
            <a:r>
              <a:rPr lang="en-US" u="sng" dirty="0"/>
              <a:t> </a:t>
            </a:r>
            <a:r>
              <a:rPr lang="en-US" u="sng" dirty="0" err="1"/>
              <a:t>Berorientasi</a:t>
            </a:r>
            <a:r>
              <a:rPr lang="en-US" u="sng" dirty="0"/>
              <a:t> </a:t>
            </a:r>
            <a:r>
              <a:rPr lang="en-US" u="sng" dirty="0" err="1"/>
              <a:t>pada</a:t>
            </a:r>
            <a:r>
              <a:rPr lang="en-US" u="sng" dirty="0"/>
              <a:t> </a:t>
            </a:r>
            <a:r>
              <a:rPr lang="en-US" u="sng" dirty="0" err="1"/>
              <a:t>Laba</a:t>
            </a:r>
            <a:endParaRPr lang="id-ID" u="sng" dirty="0"/>
          </a:p>
          <a:p>
            <a:r>
              <a:rPr lang="id-ID" dirty="0" smtClean="0"/>
              <a:t>K</a:t>
            </a:r>
            <a:r>
              <a:rPr lang="en-US" dirty="0" err="1" smtClean="0"/>
              <a:t>ondisi</a:t>
            </a:r>
            <a:r>
              <a:rPr lang="en-US" dirty="0" smtClean="0"/>
              <a:t> </a:t>
            </a:r>
            <a:r>
              <a:rPr lang="en-US" dirty="0"/>
              <a:t>yang </a:t>
            </a:r>
            <a:r>
              <a:rPr lang="en-US" dirty="0" err="1"/>
              <a:t>dihadapi</a:t>
            </a:r>
            <a:r>
              <a:rPr lang="en-US" dirty="0"/>
              <a:t> </a:t>
            </a:r>
            <a:r>
              <a:rPr lang="en-US" dirty="0" err="1"/>
              <a:t>semakin</a:t>
            </a:r>
            <a:r>
              <a:rPr lang="en-US" dirty="0"/>
              <a:t> </a:t>
            </a:r>
            <a:r>
              <a:rPr lang="en-US" dirty="0" err="1"/>
              <a:t>kompleks</a:t>
            </a:r>
            <a:r>
              <a:rPr lang="en-US" dirty="0"/>
              <a:t> </a:t>
            </a:r>
            <a:r>
              <a:rPr lang="en-US" dirty="0" err="1"/>
              <a:t>dan</a:t>
            </a:r>
            <a:r>
              <a:rPr lang="en-US" dirty="0"/>
              <a:t> </a:t>
            </a:r>
            <a:r>
              <a:rPr lang="en-US" dirty="0" err="1"/>
              <a:t>semakin</a:t>
            </a:r>
            <a:r>
              <a:rPr lang="en-US" dirty="0"/>
              <a:t> </a:t>
            </a:r>
            <a:r>
              <a:rPr lang="en-US" dirty="0" err="1"/>
              <a:t>banyak</a:t>
            </a:r>
            <a:r>
              <a:rPr lang="en-US" dirty="0"/>
              <a:t> </a:t>
            </a:r>
            <a:r>
              <a:rPr lang="en-US" dirty="0" err="1"/>
              <a:t>variabel</a:t>
            </a:r>
            <a:r>
              <a:rPr lang="en-US" dirty="0"/>
              <a:t> yang </a:t>
            </a:r>
            <a:r>
              <a:rPr lang="en-US" dirty="0" err="1"/>
              <a:t>berpengaruh</a:t>
            </a:r>
            <a:r>
              <a:rPr lang="en-US" dirty="0"/>
              <a:t> </a:t>
            </a:r>
            <a:r>
              <a:rPr lang="en-US" dirty="0" err="1"/>
              <a:t>terhadap</a:t>
            </a:r>
            <a:r>
              <a:rPr lang="en-US" dirty="0"/>
              <a:t> </a:t>
            </a:r>
            <a:r>
              <a:rPr lang="en-US" dirty="0" err="1"/>
              <a:t>daya</a:t>
            </a:r>
            <a:r>
              <a:rPr lang="en-US" dirty="0"/>
              <a:t> </a:t>
            </a:r>
            <a:r>
              <a:rPr lang="en-US" dirty="0" err="1"/>
              <a:t>saing</a:t>
            </a:r>
            <a:r>
              <a:rPr lang="en-US" dirty="0"/>
              <a:t> </a:t>
            </a:r>
            <a:r>
              <a:rPr lang="en-US" dirty="0" err="1"/>
              <a:t>setiap</a:t>
            </a:r>
            <a:r>
              <a:rPr lang="en-US" dirty="0"/>
              <a:t> </a:t>
            </a:r>
            <a:r>
              <a:rPr lang="en-US" dirty="0" err="1"/>
              <a:t>perusahaan</a:t>
            </a:r>
            <a:r>
              <a:rPr lang="en-US" dirty="0"/>
              <a:t>, </a:t>
            </a:r>
            <a:r>
              <a:rPr lang="en-US" dirty="0" err="1"/>
              <a:t>sehingga</a:t>
            </a:r>
            <a:r>
              <a:rPr lang="en-US" dirty="0"/>
              <a:t> </a:t>
            </a:r>
            <a:r>
              <a:rPr lang="en-US" dirty="0" err="1"/>
              <a:t>tidak</a:t>
            </a:r>
            <a:r>
              <a:rPr lang="en-US" dirty="0"/>
              <a:t> </a:t>
            </a:r>
            <a:r>
              <a:rPr lang="en-US" dirty="0" err="1"/>
              <a:t>mungkin</a:t>
            </a:r>
            <a:r>
              <a:rPr lang="en-US" dirty="0"/>
              <a:t> </a:t>
            </a:r>
            <a:r>
              <a:rPr lang="en-US" dirty="0" err="1"/>
              <a:t>suatu</a:t>
            </a:r>
            <a:r>
              <a:rPr lang="en-US" dirty="0"/>
              <a:t> </a:t>
            </a:r>
            <a:r>
              <a:rPr lang="en-US" dirty="0" err="1"/>
              <a:t>perusahaan</a:t>
            </a:r>
            <a:r>
              <a:rPr lang="en-US" dirty="0"/>
              <a:t> </a:t>
            </a:r>
            <a:r>
              <a:rPr lang="en-US" dirty="0" err="1"/>
              <a:t>dapat</a:t>
            </a:r>
            <a:r>
              <a:rPr lang="en-US" dirty="0"/>
              <a:t> </a:t>
            </a:r>
            <a:r>
              <a:rPr lang="en-US" dirty="0" err="1"/>
              <a:t>mengetahui</a:t>
            </a:r>
            <a:r>
              <a:rPr lang="en-US" dirty="0"/>
              <a:t> </a:t>
            </a:r>
            <a:r>
              <a:rPr lang="en-US" dirty="0" err="1"/>
              <a:t>secara</a:t>
            </a:r>
            <a:r>
              <a:rPr lang="en-US" dirty="0"/>
              <a:t> </a:t>
            </a:r>
            <a:r>
              <a:rPr lang="en-US" dirty="0" err="1"/>
              <a:t>pasti</a:t>
            </a:r>
            <a:r>
              <a:rPr lang="en-US" dirty="0"/>
              <a:t> </a:t>
            </a:r>
            <a:r>
              <a:rPr lang="en-US" dirty="0" err="1"/>
              <a:t>tingkat</a:t>
            </a:r>
            <a:r>
              <a:rPr lang="en-US" dirty="0"/>
              <a:t> </a:t>
            </a:r>
            <a:r>
              <a:rPr lang="en-US" dirty="0" err="1"/>
              <a:t>harga</a:t>
            </a:r>
            <a:r>
              <a:rPr lang="en-US" dirty="0"/>
              <a:t> yang </a:t>
            </a:r>
            <a:r>
              <a:rPr lang="en-US" dirty="0" err="1"/>
              <a:t>dapat</a:t>
            </a:r>
            <a:r>
              <a:rPr lang="en-US" dirty="0"/>
              <a:t> </a:t>
            </a:r>
            <a:r>
              <a:rPr lang="en-US" dirty="0" err="1"/>
              <a:t>menghasilkan</a:t>
            </a:r>
            <a:r>
              <a:rPr lang="en-US" dirty="0"/>
              <a:t> </a:t>
            </a:r>
            <a:r>
              <a:rPr lang="en-US" dirty="0" err="1"/>
              <a:t>laba</a:t>
            </a:r>
            <a:r>
              <a:rPr lang="en-US" dirty="0"/>
              <a:t> </a:t>
            </a:r>
            <a:r>
              <a:rPr lang="en-US" dirty="0" err="1"/>
              <a:t>maksimum</a:t>
            </a:r>
            <a:r>
              <a:rPr lang="en-US" dirty="0"/>
              <a:t>.</a:t>
            </a:r>
            <a:endParaRPr lang="id-ID" dirty="0"/>
          </a:p>
          <a:p>
            <a:pPr lvl="0"/>
            <a:r>
              <a:rPr lang="en-US" dirty="0" err="1"/>
              <a:t>Oleh</a:t>
            </a:r>
            <a:r>
              <a:rPr lang="en-US" dirty="0"/>
              <a:t> </a:t>
            </a:r>
            <a:r>
              <a:rPr lang="en-US" dirty="0" err="1"/>
              <a:t>karena</a:t>
            </a:r>
            <a:r>
              <a:rPr lang="en-US" dirty="0"/>
              <a:t> </a:t>
            </a:r>
            <a:r>
              <a:rPr lang="en-US" dirty="0" err="1"/>
              <a:t>itu</a:t>
            </a:r>
            <a:r>
              <a:rPr lang="en-US" dirty="0"/>
              <a:t> </a:t>
            </a:r>
            <a:r>
              <a:rPr lang="en-US" dirty="0" err="1"/>
              <a:t>ada</a:t>
            </a:r>
            <a:r>
              <a:rPr lang="en-US" dirty="0"/>
              <a:t> pula </a:t>
            </a:r>
            <a:r>
              <a:rPr lang="en-US" dirty="0" err="1"/>
              <a:t>perusahaan</a:t>
            </a:r>
            <a:r>
              <a:rPr lang="en-US" dirty="0"/>
              <a:t> yang </a:t>
            </a:r>
            <a:r>
              <a:rPr lang="en-US" dirty="0" err="1"/>
              <a:t>menggunakan</a:t>
            </a:r>
            <a:r>
              <a:rPr lang="en-US" dirty="0"/>
              <a:t> </a:t>
            </a:r>
            <a:r>
              <a:rPr lang="en-US" dirty="0" err="1"/>
              <a:t>pendekatan</a:t>
            </a:r>
            <a:r>
              <a:rPr lang="en-US" dirty="0"/>
              <a:t> target </a:t>
            </a:r>
            <a:r>
              <a:rPr lang="en-US" dirty="0" err="1"/>
              <a:t>laba</a:t>
            </a:r>
            <a:r>
              <a:rPr lang="en-US" dirty="0"/>
              <a:t>, </a:t>
            </a:r>
            <a:r>
              <a:rPr lang="en-US" dirty="0" err="1"/>
              <a:t>yakni</a:t>
            </a:r>
            <a:r>
              <a:rPr lang="en-US" dirty="0"/>
              <a:t> </a:t>
            </a:r>
            <a:r>
              <a:rPr lang="en-US" dirty="0" err="1"/>
              <a:t>tingkat</a:t>
            </a:r>
            <a:r>
              <a:rPr lang="en-US" dirty="0"/>
              <a:t> </a:t>
            </a:r>
            <a:r>
              <a:rPr lang="en-US" dirty="0" err="1"/>
              <a:t>laba</a:t>
            </a:r>
            <a:r>
              <a:rPr lang="en-US" dirty="0"/>
              <a:t> yang </a:t>
            </a:r>
            <a:r>
              <a:rPr lang="en-US" dirty="0" err="1"/>
              <a:t>sesuai</a:t>
            </a:r>
            <a:r>
              <a:rPr lang="en-US" dirty="0"/>
              <a:t> </a:t>
            </a:r>
            <a:r>
              <a:rPr lang="en-US" dirty="0" err="1"/>
              <a:t>atau</a:t>
            </a:r>
            <a:r>
              <a:rPr lang="en-US" dirty="0"/>
              <a:t> </a:t>
            </a:r>
            <a:r>
              <a:rPr lang="en-US" dirty="0" err="1"/>
              <a:t>pantas</a:t>
            </a:r>
            <a:r>
              <a:rPr lang="en-US" dirty="0"/>
              <a:t> </a:t>
            </a:r>
            <a:r>
              <a:rPr lang="en-US" dirty="0" err="1"/>
              <a:t>sebagai</a:t>
            </a:r>
            <a:r>
              <a:rPr lang="en-US" dirty="0"/>
              <a:t> </a:t>
            </a:r>
            <a:r>
              <a:rPr lang="en-US" dirty="0" err="1"/>
              <a:t>sasaran</a:t>
            </a:r>
            <a:r>
              <a:rPr lang="en-US" dirty="0"/>
              <a:t> </a:t>
            </a:r>
            <a:r>
              <a:rPr lang="en-US" dirty="0" err="1"/>
              <a:t>laba</a:t>
            </a:r>
            <a:r>
              <a:rPr lang="en-US" dirty="0"/>
              <a:t>. </a:t>
            </a:r>
            <a:endParaRPr lang="id-ID" dirty="0"/>
          </a:p>
          <a:p>
            <a:pPr lvl="0"/>
            <a:r>
              <a:rPr lang="en-US" dirty="0"/>
              <a:t>Ada </a:t>
            </a:r>
            <a:r>
              <a:rPr lang="en-US" dirty="0" err="1"/>
              <a:t>dua</a:t>
            </a:r>
            <a:r>
              <a:rPr lang="en-US" dirty="0"/>
              <a:t> </a:t>
            </a:r>
            <a:r>
              <a:rPr lang="en-US" dirty="0" err="1"/>
              <a:t>jenis</a:t>
            </a:r>
            <a:r>
              <a:rPr lang="en-US" dirty="0"/>
              <a:t> target </a:t>
            </a:r>
            <a:r>
              <a:rPr lang="en-US" dirty="0" err="1"/>
              <a:t>laba</a:t>
            </a:r>
            <a:r>
              <a:rPr lang="en-US" dirty="0"/>
              <a:t> yang </a:t>
            </a:r>
            <a:r>
              <a:rPr lang="en-US" dirty="0" err="1"/>
              <a:t>biasa</a:t>
            </a:r>
            <a:r>
              <a:rPr lang="en-US" dirty="0"/>
              <a:t> </a:t>
            </a:r>
            <a:r>
              <a:rPr lang="en-US" dirty="0" err="1"/>
              <a:t>digunakan</a:t>
            </a:r>
            <a:r>
              <a:rPr lang="en-US" dirty="0"/>
              <a:t>, </a:t>
            </a:r>
            <a:r>
              <a:rPr lang="en-US" dirty="0" err="1"/>
              <a:t>yaitu</a:t>
            </a:r>
            <a:r>
              <a:rPr lang="en-US" dirty="0"/>
              <a:t> </a:t>
            </a:r>
            <a:r>
              <a:rPr lang="en-US" i="1" dirty="0"/>
              <a:t>target </a:t>
            </a:r>
            <a:r>
              <a:rPr lang="en-US" i="1" dirty="0" err="1"/>
              <a:t>marjin</a:t>
            </a:r>
            <a:r>
              <a:rPr lang="en-US" dirty="0"/>
              <a:t> </a:t>
            </a:r>
            <a:r>
              <a:rPr lang="en-US" dirty="0" err="1"/>
              <a:t>dan</a:t>
            </a:r>
            <a:r>
              <a:rPr lang="en-US" dirty="0"/>
              <a:t> </a:t>
            </a:r>
            <a:r>
              <a:rPr lang="en-US" i="1" dirty="0"/>
              <a:t>target ROI (Return On Investment)</a:t>
            </a:r>
            <a:endParaRPr lang="id-ID" dirty="0"/>
          </a:p>
          <a:p>
            <a:endParaRPr lang="id-ID" dirty="0"/>
          </a:p>
        </p:txBody>
      </p:sp>
    </p:spTree>
    <p:extLst>
      <p:ext uri="{BB962C8B-B14F-4D97-AF65-F5344CB8AC3E}">
        <p14:creationId xmlns:p14="http://schemas.microsoft.com/office/powerpoint/2010/main" val="3676395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18565"/>
            <a:ext cx="9720073" cy="5690795"/>
          </a:xfrm>
        </p:spPr>
        <p:txBody>
          <a:bodyPr>
            <a:normAutofit fontScale="92500" lnSpcReduction="10000"/>
          </a:bodyPr>
          <a:lstStyle/>
          <a:p>
            <a:pPr marL="0" indent="0">
              <a:buNone/>
            </a:pPr>
            <a:r>
              <a:rPr lang="id-ID" u="sng" dirty="0" smtClean="0"/>
              <a:t>Tujuan </a:t>
            </a:r>
            <a:r>
              <a:rPr lang="id-ID" u="sng" dirty="0"/>
              <a:t>Berorientasi pada Volume</a:t>
            </a:r>
          </a:p>
          <a:p>
            <a:pPr marL="0" indent="0">
              <a:buNone/>
            </a:pPr>
            <a:r>
              <a:rPr lang="id-ID" dirty="0" smtClean="0"/>
              <a:t>Selain </a:t>
            </a:r>
            <a:r>
              <a:rPr lang="id-ID" dirty="0"/>
              <a:t>tujuan berorientasi pada laba, ada pula perusahaan yang menetapkan harganya berdasarkan tujuan yang berorientasi pada volume tertentu atau yang biasa dikenal dengan istilah volume pricing objective. </a:t>
            </a:r>
          </a:p>
          <a:p>
            <a:pPr marL="0" indent="0">
              <a:buNone/>
            </a:pPr>
            <a:r>
              <a:rPr lang="id-ID" dirty="0" smtClean="0"/>
              <a:t>Harga </a:t>
            </a:r>
            <a:r>
              <a:rPr lang="id-ID" dirty="0"/>
              <a:t>ditetapkan sedemikian rupa agar dapat mencapai target volume penjualan atau pangsa pasar. </a:t>
            </a:r>
          </a:p>
          <a:p>
            <a:pPr marL="0" indent="0">
              <a:buNone/>
            </a:pPr>
            <a:r>
              <a:rPr lang="id-ID" dirty="0" smtClean="0"/>
              <a:t>Tujuan </a:t>
            </a:r>
            <a:r>
              <a:rPr lang="id-ID" dirty="0"/>
              <a:t>ini banyak diterapkan oleh perusahaan-perusahaan penerbangan.</a:t>
            </a:r>
          </a:p>
          <a:p>
            <a:pPr marL="0" lvl="0" indent="0">
              <a:buNone/>
            </a:pPr>
            <a:r>
              <a:rPr lang="en-US" u="sng" dirty="0" err="1"/>
              <a:t>Tujuan</a:t>
            </a:r>
            <a:r>
              <a:rPr lang="en-US" u="sng" dirty="0"/>
              <a:t> </a:t>
            </a:r>
            <a:r>
              <a:rPr lang="en-US" u="sng" dirty="0" err="1"/>
              <a:t>Berorientasi</a:t>
            </a:r>
            <a:r>
              <a:rPr lang="en-US" u="sng" dirty="0"/>
              <a:t> </a:t>
            </a:r>
            <a:r>
              <a:rPr lang="en-US" u="sng" dirty="0" err="1"/>
              <a:t>pada</a:t>
            </a:r>
            <a:r>
              <a:rPr lang="en-US" u="sng" dirty="0"/>
              <a:t> Citra</a:t>
            </a:r>
            <a:endParaRPr lang="id-ID" u="sng" dirty="0"/>
          </a:p>
          <a:p>
            <a:pPr marL="0" indent="0">
              <a:buNone/>
            </a:pPr>
            <a:r>
              <a:rPr lang="en-US" dirty="0" smtClean="0"/>
              <a:t>Citra </a:t>
            </a:r>
            <a:r>
              <a:rPr lang="en-US" dirty="0"/>
              <a:t>(image) </a:t>
            </a:r>
            <a:r>
              <a:rPr lang="en-US" dirty="0" err="1"/>
              <a:t>suatu</a:t>
            </a:r>
            <a:r>
              <a:rPr lang="en-US" dirty="0"/>
              <a:t> </a:t>
            </a:r>
            <a:r>
              <a:rPr lang="en-US" dirty="0" err="1"/>
              <a:t>perusahaan</a:t>
            </a:r>
            <a:r>
              <a:rPr lang="en-US" dirty="0"/>
              <a:t> </a:t>
            </a:r>
            <a:r>
              <a:rPr lang="en-US" dirty="0" err="1"/>
              <a:t>dapat</a:t>
            </a:r>
            <a:r>
              <a:rPr lang="en-US" dirty="0"/>
              <a:t> </a:t>
            </a:r>
            <a:r>
              <a:rPr lang="en-US" dirty="0" err="1"/>
              <a:t>dibentuk</a:t>
            </a:r>
            <a:r>
              <a:rPr lang="en-US" dirty="0"/>
              <a:t> </a:t>
            </a:r>
            <a:r>
              <a:rPr lang="en-US" dirty="0" err="1"/>
              <a:t>melalui</a:t>
            </a:r>
            <a:r>
              <a:rPr lang="en-US" dirty="0"/>
              <a:t> </a:t>
            </a:r>
            <a:r>
              <a:rPr lang="en-US" dirty="0" err="1"/>
              <a:t>strategi</a:t>
            </a:r>
            <a:r>
              <a:rPr lang="en-US" dirty="0"/>
              <a:t> </a:t>
            </a:r>
            <a:r>
              <a:rPr lang="en-US" dirty="0" err="1"/>
              <a:t>penetapan</a:t>
            </a:r>
            <a:r>
              <a:rPr lang="en-US" dirty="0"/>
              <a:t> </a:t>
            </a:r>
            <a:r>
              <a:rPr lang="en-US" dirty="0" err="1"/>
              <a:t>harga</a:t>
            </a:r>
            <a:r>
              <a:rPr lang="en-US" dirty="0"/>
              <a:t>. </a:t>
            </a:r>
            <a:endParaRPr lang="id-ID" dirty="0"/>
          </a:p>
          <a:p>
            <a:pPr marL="0" lvl="0" indent="0">
              <a:buNone/>
            </a:pPr>
            <a:r>
              <a:rPr lang="en-US" dirty="0"/>
              <a:t>Perusahaan </a:t>
            </a:r>
            <a:r>
              <a:rPr lang="en-US" dirty="0" err="1"/>
              <a:t>dapat</a:t>
            </a:r>
            <a:r>
              <a:rPr lang="en-US" dirty="0"/>
              <a:t> </a:t>
            </a:r>
            <a:r>
              <a:rPr lang="en-US" dirty="0" err="1"/>
              <a:t>menetapkan</a:t>
            </a:r>
            <a:r>
              <a:rPr lang="en-US" dirty="0"/>
              <a:t> </a:t>
            </a:r>
            <a:r>
              <a:rPr lang="en-US" dirty="0" err="1"/>
              <a:t>harga</a:t>
            </a:r>
            <a:r>
              <a:rPr lang="en-US" dirty="0"/>
              <a:t> </a:t>
            </a:r>
            <a:r>
              <a:rPr lang="en-US" dirty="0" err="1"/>
              <a:t>tinggi</a:t>
            </a:r>
            <a:r>
              <a:rPr lang="en-US" dirty="0"/>
              <a:t> </a:t>
            </a:r>
            <a:r>
              <a:rPr lang="en-US" dirty="0" err="1"/>
              <a:t>untuk</a:t>
            </a:r>
            <a:r>
              <a:rPr lang="en-US" dirty="0"/>
              <a:t> </a:t>
            </a:r>
            <a:r>
              <a:rPr lang="en-US" dirty="0" err="1"/>
              <a:t>membentuk</a:t>
            </a:r>
            <a:r>
              <a:rPr lang="en-US" dirty="0"/>
              <a:t> </a:t>
            </a:r>
            <a:r>
              <a:rPr lang="en-US" dirty="0" err="1"/>
              <a:t>atau</a:t>
            </a:r>
            <a:r>
              <a:rPr lang="en-US" dirty="0"/>
              <a:t> </a:t>
            </a:r>
            <a:r>
              <a:rPr lang="en-US" dirty="0" err="1"/>
              <a:t>mempertahankan</a:t>
            </a:r>
            <a:r>
              <a:rPr lang="en-US" dirty="0"/>
              <a:t> </a:t>
            </a:r>
            <a:r>
              <a:rPr lang="en-US" dirty="0" err="1"/>
              <a:t>citra</a:t>
            </a:r>
            <a:r>
              <a:rPr lang="en-US" dirty="0"/>
              <a:t> </a:t>
            </a:r>
            <a:r>
              <a:rPr lang="en-US" dirty="0" err="1"/>
              <a:t>prestisius</a:t>
            </a:r>
            <a:r>
              <a:rPr lang="en-US" dirty="0"/>
              <a:t>. </a:t>
            </a:r>
            <a:endParaRPr lang="id-ID" dirty="0"/>
          </a:p>
          <a:p>
            <a:pPr marL="0" lvl="0" indent="0">
              <a:buNone/>
            </a:pPr>
            <a:r>
              <a:rPr lang="en-US" dirty="0" err="1"/>
              <a:t>Sementara</a:t>
            </a:r>
            <a:r>
              <a:rPr lang="en-US" dirty="0"/>
              <a:t> </a:t>
            </a:r>
            <a:r>
              <a:rPr lang="en-US" dirty="0" err="1"/>
              <a:t>itu</a:t>
            </a:r>
            <a:r>
              <a:rPr lang="en-US" dirty="0"/>
              <a:t> </a:t>
            </a:r>
            <a:r>
              <a:rPr lang="en-US" dirty="0" err="1"/>
              <a:t>harga</a:t>
            </a:r>
            <a:r>
              <a:rPr lang="en-US" dirty="0"/>
              <a:t> </a:t>
            </a:r>
            <a:r>
              <a:rPr lang="en-US" dirty="0" err="1"/>
              <a:t>rendah</a:t>
            </a:r>
            <a:r>
              <a:rPr lang="en-US" dirty="0"/>
              <a:t> </a:t>
            </a:r>
            <a:r>
              <a:rPr lang="en-US" dirty="0" err="1"/>
              <a:t>dapat</a:t>
            </a:r>
            <a:r>
              <a:rPr lang="en-US" dirty="0"/>
              <a:t> </a:t>
            </a:r>
            <a:r>
              <a:rPr lang="en-US" dirty="0" err="1"/>
              <a:t>digunakan</a:t>
            </a:r>
            <a:r>
              <a:rPr lang="en-US" dirty="0"/>
              <a:t> </a:t>
            </a:r>
            <a:r>
              <a:rPr lang="en-US" dirty="0" err="1"/>
              <a:t>untuk</a:t>
            </a:r>
            <a:r>
              <a:rPr lang="en-US" dirty="0"/>
              <a:t> </a:t>
            </a:r>
            <a:r>
              <a:rPr lang="en-US" dirty="0" err="1"/>
              <a:t>membentuk</a:t>
            </a:r>
            <a:r>
              <a:rPr lang="en-US" dirty="0"/>
              <a:t> </a:t>
            </a:r>
            <a:r>
              <a:rPr lang="en-US" dirty="0" err="1"/>
              <a:t>citra</a:t>
            </a:r>
            <a:r>
              <a:rPr lang="en-US" dirty="0"/>
              <a:t> </a:t>
            </a:r>
            <a:r>
              <a:rPr lang="en-US" dirty="0" err="1"/>
              <a:t>nilai</a:t>
            </a:r>
            <a:r>
              <a:rPr lang="en-US" dirty="0"/>
              <a:t> </a:t>
            </a:r>
            <a:r>
              <a:rPr lang="en-US" dirty="0" err="1"/>
              <a:t>tertentu</a:t>
            </a:r>
            <a:r>
              <a:rPr lang="en-US" dirty="0"/>
              <a:t> (image of value), </a:t>
            </a:r>
            <a:r>
              <a:rPr lang="en-US" dirty="0" err="1"/>
              <a:t>misalnya</a:t>
            </a:r>
            <a:r>
              <a:rPr lang="en-US" dirty="0"/>
              <a:t> </a:t>
            </a:r>
            <a:r>
              <a:rPr lang="en-US" dirty="0" err="1"/>
              <a:t>dengan</a:t>
            </a:r>
            <a:r>
              <a:rPr lang="en-US" dirty="0"/>
              <a:t> </a:t>
            </a:r>
            <a:r>
              <a:rPr lang="en-US" dirty="0" err="1"/>
              <a:t>memberikan</a:t>
            </a:r>
            <a:r>
              <a:rPr lang="en-US" dirty="0"/>
              <a:t> </a:t>
            </a:r>
            <a:r>
              <a:rPr lang="en-US" dirty="0" err="1"/>
              <a:t>jaminan</a:t>
            </a:r>
            <a:r>
              <a:rPr lang="en-US" dirty="0"/>
              <a:t> </a:t>
            </a:r>
            <a:r>
              <a:rPr lang="en-US" dirty="0" err="1"/>
              <a:t>bahwa</a:t>
            </a:r>
            <a:r>
              <a:rPr lang="en-US" dirty="0"/>
              <a:t> </a:t>
            </a:r>
            <a:r>
              <a:rPr lang="en-US" dirty="0" err="1"/>
              <a:t>harganya</a:t>
            </a:r>
            <a:r>
              <a:rPr lang="en-US" dirty="0"/>
              <a:t> </a:t>
            </a:r>
            <a:r>
              <a:rPr lang="en-US" dirty="0" err="1"/>
              <a:t>merupakan</a:t>
            </a:r>
            <a:r>
              <a:rPr lang="en-US" dirty="0"/>
              <a:t> </a:t>
            </a:r>
            <a:r>
              <a:rPr lang="en-US" dirty="0" err="1"/>
              <a:t>harga</a:t>
            </a:r>
            <a:r>
              <a:rPr lang="en-US" dirty="0"/>
              <a:t> yang </a:t>
            </a:r>
            <a:r>
              <a:rPr lang="en-US" dirty="0" err="1"/>
              <a:t>terendah</a:t>
            </a:r>
            <a:r>
              <a:rPr lang="en-US" dirty="0"/>
              <a:t> di </a:t>
            </a:r>
            <a:r>
              <a:rPr lang="en-US" dirty="0" err="1"/>
              <a:t>suatu</a:t>
            </a:r>
            <a:r>
              <a:rPr lang="en-US" dirty="0"/>
              <a:t> </a:t>
            </a:r>
            <a:r>
              <a:rPr lang="en-US" dirty="0" err="1"/>
              <a:t>wilayah</a:t>
            </a:r>
            <a:r>
              <a:rPr lang="en-US" dirty="0"/>
              <a:t> </a:t>
            </a:r>
            <a:r>
              <a:rPr lang="en-US" dirty="0" err="1"/>
              <a:t>tertentu</a:t>
            </a:r>
            <a:r>
              <a:rPr lang="en-US" dirty="0"/>
              <a:t>. </a:t>
            </a:r>
            <a:endParaRPr lang="id-ID" dirty="0"/>
          </a:p>
          <a:p>
            <a:pPr marL="0" lvl="0" indent="0">
              <a:buNone/>
            </a:pPr>
            <a:r>
              <a:rPr lang="en-US" dirty="0" err="1"/>
              <a:t>Pada</a:t>
            </a:r>
            <a:r>
              <a:rPr lang="en-US" dirty="0"/>
              <a:t> </a:t>
            </a:r>
            <a:r>
              <a:rPr lang="en-US" dirty="0" err="1"/>
              <a:t>hakekatnya</a:t>
            </a:r>
            <a:r>
              <a:rPr lang="en-US" dirty="0"/>
              <a:t> </a:t>
            </a:r>
            <a:r>
              <a:rPr lang="en-US" dirty="0" err="1"/>
              <a:t>baik</a:t>
            </a:r>
            <a:r>
              <a:rPr lang="en-US" dirty="0"/>
              <a:t> </a:t>
            </a:r>
            <a:r>
              <a:rPr lang="en-US" dirty="0" err="1"/>
              <a:t>penetapan</a:t>
            </a:r>
            <a:r>
              <a:rPr lang="en-US" dirty="0"/>
              <a:t> </a:t>
            </a:r>
            <a:r>
              <a:rPr lang="en-US" dirty="0" err="1"/>
              <a:t>harga</a:t>
            </a:r>
            <a:r>
              <a:rPr lang="en-US" dirty="0"/>
              <a:t> </a:t>
            </a:r>
            <a:r>
              <a:rPr lang="en-US" dirty="0" err="1"/>
              <a:t>tinggi</a:t>
            </a:r>
            <a:r>
              <a:rPr lang="en-US" dirty="0"/>
              <a:t> </a:t>
            </a:r>
            <a:r>
              <a:rPr lang="en-US" dirty="0" err="1"/>
              <a:t>maupun</a:t>
            </a:r>
            <a:r>
              <a:rPr lang="en-US" dirty="0"/>
              <a:t> </a:t>
            </a:r>
            <a:r>
              <a:rPr lang="en-US" dirty="0" err="1"/>
              <a:t>rendah</a:t>
            </a:r>
            <a:r>
              <a:rPr lang="en-US" dirty="0"/>
              <a:t> </a:t>
            </a:r>
            <a:r>
              <a:rPr lang="en-US" dirty="0" err="1"/>
              <a:t>bertujuan</a:t>
            </a:r>
            <a:r>
              <a:rPr lang="en-US" dirty="0"/>
              <a:t> </a:t>
            </a:r>
            <a:r>
              <a:rPr lang="en-US" dirty="0" err="1"/>
              <a:t>untuk</a:t>
            </a:r>
            <a:r>
              <a:rPr lang="en-US" dirty="0"/>
              <a:t> </a:t>
            </a:r>
            <a:r>
              <a:rPr lang="en-US" dirty="0" err="1"/>
              <a:t>meningkatkan</a:t>
            </a:r>
            <a:r>
              <a:rPr lang="en-US" dirty="0"/>
              <a:t> </a:t>
            </a:r>
            <a:r>
              <a:rPr lang="en-US" dirty="0" err="1"/>
              <a:t>persepsi</a:t>
            </a:r>
            <a:r>
              <a:rPr lang="en-US" dirty="0"/>
              <a:t> </a:t>
            </a:r>
            <a:r>
              <a:rPr lang="en-US" dirty="0" err="1"/>
              <a:t>konsumen</a:t>
            </a:r>
            <a:r>
              <a:rPr lang="en-US" dirty="0"/>
              <a:t> </a:t>
            </a:r>
            <a:r>
              <a:rPr lang="en-US" dirty="0" err="1"/>
              <a:t>terhadap</a:t>
            </a:r>
            <a:r>
              <a:rPr lang="en-US" dirty="0"/>
              <a:t> </a:t>
            </a:r>
            <a:r>
              <a:rPr lang="en-US" dirty="0" err="1"/>
              <a:t>keseluruhan</a:t>
            </a:r>
            <a:r>
              <a:rPr lang="en-US" dirty="0"/>
              <a:t> </a:t>
            </a:r>
            <a:r>
              <a:rPr lang="en-US" dirty="0" err="1"/>
              <a:t>bauran</a:t>
            </a:r>
            <a:r>
              <a:rPr lang="en-US" dirty="0"/>
              <a:t> </a:t>
            </a:r>
            <a:r>
              <a:rPr lang="en-US" dirty="0" err="1"/>
              <a:t>produk</a:t>
            </a:r>
            <a:r>
              <a:rPr lang="en-US" dirty="0"/>
              <a:t> yang </a:t>
            </a:r>
            <a:r>
              <a:rPr lang="en-US" dirty="0" err="1"/>
              <a:t>ditawarkan</a:t>
            </a:r>
            <a:r>
              <a:rPr lang="en-US" dirty="0"/>
              <a:t> </a:t>
            </a:r>
            <a:r>
              <a:rPr lang="en-US" dirty="0" err="1"/>
              <a:t>perusahaan</a:t>
            </a:r>
            <a:r>
              <a:rPr lang="en-US" dirty="0"/>
              <a:t>.</a:t>
            </a:r>
            <a:endParaRPr lang="id-ID" dirty="0"/>
          </a:p>
          <a:p>
            <a:endParaRPr lang="id-ID" dirty="0"/>
          </a:p>
        </p:txBody>
      </p:sp>
    </p:spTree>
    <p:extLst>
      <p:ext uri="{BB962C8B-B14F-4D97-AF65-F5344CB8AC3E}">
        <p14:creationId xmlns:p14="http://schemas.microsoft.com/office/powerpoint/2010/main" val="55593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06824"/>
            <a:ext cx="9720073" cy="5502536"/>
          </a:xfrm>
        </p:spPr>
        <p:txBody>
          <a:bodyPr/>
          <a:lstStyle/>
          <a:p>
            <a:pPr marL="0" indent="0">
              <a:buNone/>
            </a:pPr>
            <a:r>
              <a:rPr lang="id-ID" u="sng" dirty="0" smtClean="0"/>
              <a:t>Tujuan </a:t>
            </a:r>
            <a:r>
              <a:rPr lang="id-ID" u="sng" dirty="0"/>
              <a:t>Stabilisasi Harga</a:t>
            </a:r>
          </a:p>
          <a:p>
            <a:pPr marL="0" indent="0">
              <a:buNone/>
            </a:pPr>
            <a:r>
              <a:rPr lang="id-ID" dirty="0" smtClean="0"/>
              <a:t>Dalam </a:t>
            </a:r>
            <a:r>
              <a:rPr lang="id-ID" dirty="0"/>
              <a:t>pasar yang konsumennya sangat sensitif terhadap harga, bila suatu perusahaan menurunkan harganya, maka para pesaingnya harus menurunkan pula harga mereka. </a:t>
            </a:r>
          </a:p>
          <a:p>
            <a:pPr marL="0" indent="0">
              <a:buNone/>
            </a:pPr>
            <a:r>
              <a:rPr lang="id-ID" dirty="0" smtClean="0"/>
              <a:t>Kondisi </a:t>
            </a:r>
            <a:r>
              <a:rPr lang="id-ID" dirty="0"/>
              <a:t>seperti ini yang mendasari terbentuknya tujuan stabilisasi harga dalam industri-industri tertentu (misalnya minyak bumi). </a:t>
            </a:r>
          </a:p>
          <a:p>
            <a:pPr marL="0" indent="0">
              <a:buNone/>
            </a:pPr>
            <a:r>
              <a:rPr lang="id-ID" dirty="0" smtClean="0"/>
              <a:t>Tujuan </a:t>
            </a:r>
            <a:r>
              <a:rPr lang="id-ID" dirty="0"/>
              <a:t>stabilisasi dilakukan dengan jalan menetapkan harga untuk mempertahankan hubungan yang stabil antara harga suatu perusahaan dan harga pemimpin industri (industry leader).</a:t>
            </a:r>
          </a:p>
          <a:p>
            <a:endParaRPr lang="id-ID" dirty="0"/>
          </a:p>
        </p:txBody>
      </p:sp>
    </p:spTree>
    <p:extLst>
      <p:ext uri="{BB962C8B-B14F-4D97-AF65-F5344CB8AC3E}">
        <p14:creationId xmlns:p14="http://schemas.microsoft.com/office/powerpoint/2010/main" val="1314631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55494"/>
            <a:ext cx="9720072" cy="1129553"/>
          </a:xfrm>
        </p:spPr>
        <p:txBody>
          <a:bodyPr>
            <a:normAutofit fontScale="90000"/>
          </a:bodyPr>
          <a:lstStyle/>
          <a:p>
            <a:pPr lvl="0"/>
            <a:r>
              <a:rPr lang="pt-BR" b="1" dirty="0"/>
              <a:t/>
            </a:r>
            <a:br>
              <a:rPr lang="pt-BR" b="1" dirty="0"/>
            </a:br>
            <a:r>
              <a:rPr lang="pt-BR" b="1" dirty="0" smtClean="0"/>
              <a:t>Metode </a:t>
            </a:r>
            <a:r>
              <a:rPr lang="pt-BR" b="1" dirty="0"/>
              <a:t>Dalam Penetapan Harga </a:t>
            </a:r>
          </a:p>
        </p:txBody>
      </p:sp>
      <p:sp>
        <p:nvSpPr>
          <p:cNvPr id="3" name="Content Placeholder 2"/>
          <p:cNvSpPr>
            <a:spLocks noGrp="1"/>
          </p:cNvSpPr>
          <p:nvPr>
            <p:ph idx="1"/>
          </p:nvPr>
        </p:nvSpPr>
        <p:spPr>
          <a:xfrm>
            <a:off x="1024128" y="1385047"/>
            <a:ext cx="9720073" cy="4924313"/>
          </a:xfrm>
        </p:spPr>
        <p:txBody>
          <a:bodyPr>
            <a:normAutofit lnSpcReduction="10000"/>
          </a:bodyPr>
          <a:lstStyle/>
          <a:p>
            <a:r>
              <a:rPr lang="id-ID" dirty="0" smtClean="0"/>
              <a:t>METODE PENETAPAN HARGA BERBASIS PERMINTAAN</a:t>
            </a:r>
          </a:p>
          <a:p>
            <a:pPr lvl="0"/>
            <a:r>
              <a:rPr lang="en-US" u="sng" dirty="0"/>
              <a:t>SKIMMING PRICING </a:t>
            </a:r>
            <a:r>
              <a:rPr lang="en-US" u="sng" dirty="0" smtClean="0"/>
              <a:t>METHOD</a:t>
            </a:r>
            <a:r>
              <a:rPr lang="id-ID" dirty="0" smtClean="0"/>
              <a:t>. </a:t>
            </a:r>
            <a:r>
              <a:rPr lang="en-US" dirty="0" err="1" smtClean="0"/>
              <a:t>Strategi</a:t>
            </a:r>
            <a:r>
              <a:rPr lang="en-US" dirty="0" smtClean="0"/>
              <a:t> </a:t>
            </a:r>
            <a:r>
              <a:rPr lang="en-US" dirty="0" err="1"/>
              <a:t>ini</a:t>
            </a:r>
            <a:r>
              <a:rPr lang="en-US" dirty="0"/>
              <a:t> </a:t>
            </a:r>
            <a:r>
              <a:rPr lang="en-US" dirty="0" err="1"/>
              <a:t>diterapkan</a:t>
            </a:r>
            <a:r>
              <a:rPr lang="en-US" dirty="0"/>
              <a:t> </a:t>
            </a:r>
            <a:r>
              <a:rPr lang="en-US" dirty="0" err="1"/>
              <a:t>dengan</a:t>
            </a:r>
            <a:r>
              <a:rPr lang="en-US" dirty="0"/>
              <a:t> </a:t>
            </a:r>
            <a:r>
              <a:rPr lang="en-US" dirty="0" err="1"/>
              <a:t>jalan</a:t>
            </a:r>
            <a:r>
              <a:rPr lang="en-US" dirty="0"/>
              <a:t> </a:t>
            </a:r>
            <a:r>
              <a:rPr lang="en-US" dirty="0" err="1"/>
              <a:t>menetapkan</a:t>
            </a:r>
            <a:r>
              <a:rPr lang="en-US" dirty="0"/>
              <a:t> </a:t>
            </a:r>
            <a:r>
              <a:rPr lang="en-US" dirty="0" err="1"/>
              <a:t>harga</a:t>
            </a:r>
            <a:r>
              <a:rPr lang="en-US" dirty="0"/>
              <a:t> </a:t>
            </a:r>
            <a:r>
              <a:rPr lang="en-US" dirty="0" err="1"/>
              <a:t>tinggi</a:t>
            </a:r>
            <a:r>
              <a:rPr lang="en-US" dirty="0"/>
              <a:t> </a:t>
            </a:r>
            <a:r>
              <a:rPr lang="en-US" dirty="0" err="1"/>
              <a:t>bagi</a:t>
            </a:r>
            <a:r>
              <a:rPr lang="en-US" dirty="0"/>
              <a:t> </a:t>
            </a:r>
            <a:r>
              <a:rPr lang="en-US" dirty="0" err="1"/>
              <a:t>suatu</a:t>
            </a:r>
            <a:r>
              <a:rPr lang="en-US" dirty="0"/>
              <a:t> </a:t>
            </a:r>
            <a:r>
              <a:rPr lang="en-US" dirty="0" err="1"/>
              <a:t>produk</a:t>
            </a:r>
            <a:r>
              <a:rPr lang="en-US" dirty="0"/>
              <a:t> </a:t>
            </a:r>
            <a:r>
              <a:rPr lang="en-US" dirty="0" err="1"/>
              <a:t>baru</a:t>
            </a:r>
            <a:r>
              <a:rPr lang="en-US" dirty="0"/>
              <a:t> </a:t>
            </a:r>
            <a:r>
              <a:rPr lang="en-US" dirty="0" err="1"/>
              <a:t>atau</a:t>
            </a:r>
            <a:r>
              <a:rPr lang="en-US" dirty="0"/>
              <a:t> </a:t>
            </a:r>
            <a:r>
              <a:rPr lang="en-US" dirty="0" err="1"/>
              <a:t>inovatif</a:t>
            </a:r>
            <a:r>
              <a:rPr lang="en-US" dirty="0"/>
              <a:t> </a:t>
            </a:r>
            <a:r>
              <a:rPr lang="en-US" dirty="0" err="1"/>
              <a:t>selama</a:t>
            </a:r>
            <a:r>
              <a:rPr lang="en-US" dirty="0"/>
              <a:t> </a:t>
            </a:r>
            <a:r>
              <a:rPr lang="en-US" dirty="0" err="1"/>
              <a:t>tahap</a:t>
            </a:r>
            <a:r>
              <a:rPr lang="en-US" dirty="0"/>
              <a:t> </a:t>
            </a:r>
            <a:r>
              <a:rPr lang="en-US" dirty="0" err="1"/>
              <a:t>perkenalan</a:t>
            </a:r>
            <a:r>
              <a:rPr lang="en-US" dirty="0"/>
              <a:t>, </a:t>
            </a:r>
            <a:r>
              <a:rPr lang="en-US" dirty="0" err="1"/>
              <a:t>kemudian</a:t>
            </a:r>
            <a:r>
              <a:rPr lang="en-US" dirty="0"/>
              <a:t> </a:t>
            </a:r>
            <a:r>
              <a:rPr lang="en-US" dirty="0" err="1"/>
              <a:t>menurunkan</a:t>
            </a:r>
            <a:r>
              <a:rPr lang="en-US" dirty="0"/>
              <a:t> </a:t>
            </a:r>
            <a:r>
              <a:rPr lang="en-US" dirty="0" err="1"/>
              <a:t>harga</a:t>
            </a:r>
            <a:r>
              <a:rPr lang="en-US" dirty="0"/>
              <a:t> </a:t>
            </a:r>
            <a:r>
              <a:rPr lang="en-US" dirty="0" err="1"/>
              <a:t>tersebut</a:t>
            </a:r>
            <a:r>
              <a:rPr lang="en-US" dirty="0"/>
              <a:t> </a:t>
            </a:r>
            <a:r>
              <a:rPr lang="en-US" dirty="0" err="1"/>
              <a:t>pada</a:t>
            </a:r>
            <a:r>
              <a:rPr lang="en-US" dirty="0"/>
              <a:t> </a:t>
            </a:r>
            <a:r>
              <a:rPr lang="en-US" dirty="0" err="1"/>
              <a:t>saat</a:t>
            </a:r>
            <a:r>
              <a:rPr lang="en-US" dirty="0"/>
              <a:t> </a:t>
            </a:r>
            <a:r>
              <a:rPr lang="en-US" dirty="0" err="1"/>
              <a:t>persaingan</a:t>
            </a:r>
            <a:r>
              <a:rPr lang="en-US" dirty="0"/>
              <a:t> </a:t>
            </a:r>
            <a:r>
              <a:rPr lang="en-US" dirty="0" err="1"/>
              <a:t>mulai</a:t>
            </a:r>
            <a:r>
              <a:rPr lang="en-US" dirty="0"/>
              <a:t> </a:t>
            </a:r>
            <a:r>
              <a:rPr lang="en-US" dirty="0" err="1"/>
              <a:t>ketat</a:t>
            </a:r>
            <a:r>
              <a:rPr lang="en-US" dirty="0"/>
              <a:t>. </a:t>
            </a:r>
            <a:r>
              <a:rPr lang="en-US" dirty="0" err="1"/>
              <a:t>Strategi</a:t>
            </a:r>
            <a:r>
              <a:rPr lang="en-US" dirty="0"/>
              <a:t> </a:t>
            </a:r>
            <a:r>
              <a:rPr lang="en-US" dirty="0" err="1"/>
              <a:t>ini</a:t>
            </a:r>
            <a:r>
              <a:rPr lang="en-US" dirty="0"/>
              <a:t> </a:t>
            </a:r>
            <a:r>
              <a:rPr lang="en-US" dirty="0" err="1"/>
              <a:t>baru</a:t>
            </a:r>
            <a:r>
              <a:rPr lang="en-US" dirty="0"/>
              <a:t> </a:t>
            </a:r>
            <a:r>
              <a:rPr lang="en-US" dirty="0" err="1"/>
              <a:t>bisa</a:t>
            </a:r>
            <a:r>
              <a:rPr lang="en-US" dirty="0"/>
              <a:t> </a:t>
            </a:r>
            <a:r>
              <a:rPr lang="en-US" dirty="0" err="1"/>
              <a:t>berjalan</a:t>
            </a:r>
            <a:r>
              <a:rPr lang="en-US" dirty="0"/>
              <a:t> </a:t>
            </a:r>
            <a:r>
              <a:rPr lang="en-US" dirty="0" err="1"/>
              <a:t>baik</a:t>
            </a:r>
            <a:r>
              <a:rPr lang="en-US" dirty="0"/>
              <a:t> </a:t>
            </a:r>
            <a:r>
              <a:rPr lang="en-US" dirty="0" err="1"/>
              <a:t>jika</a:t>
            </a:r>
            <a:r>
              <a:rPr lang="en-US" dirty="0"/>
              <a:t> </a:t>
            </a:r>
            <a:r>
              <a:rPr lang="en-US" dirty="0" err="1"/>
              <a:t>konsumen</a:t>
            </a:r>
            <a:r>
              <a:rPr lang="en-US" dirty="0"/>
              <a:t> </a:t>
            </a:r>
            <a:r>
              <a:rPr lang="en-US" dirty="0" err="1"/>
              <a:t>tidak</a:t>
            </a:r>
            <a:r>
              <a:rPr lang="en-US" dirty="0"/>
              <a:t> </a:t>
            </a:r>
            <a:r>
              <a:rPr lang="en-US" dirty="0" err="1"/>
              <a:t>sensitif</a:t>
            </a:r>
            <a:r>
              <a:rPr lang="en-US" dirty="0"/>
              <a:t> </a:t>
            </a:r>
            <a:r>
              <a:rPr lang="en-US" dirty="0" err="1"/>
              <a:t>terhadap</a:t>
            </a:r>
            <a:r>
              <a:rPr lang="en-US" dirty="0"/>
              <a:t> </a:t>
            </a:r>
            <a:r>
              <a:rPr lang="en-US" dirty="0" err="1"/>
              <a:t>harga</a:t>
            </a:r>
            <a:r>
              <a:rPr lang="en-US" dirty="0"/>
              <a:t>, </a:t>
            </a:r>
            <a:r>
              <a:rPr lang="en-US" dirty="0" err="1"/>
              <a:t>tetapi</a:t>
            </a:r>
            <a:r>
              <a:rPr lang="en-US" dirty="0"/>
              <a:t> </a:t>
            </a:r>
            <a:r>
              <a:rPr lang="en-US" dirty="0" err="1"/>
              <a:t>lebih</a:t>
            </a:r>
            <a:r>
              <a:rPr lang="en-US" dirty="0"/>
              <a:t> </a:t>
            </a:r>
            <a:r>
              <a:rPr lang="en-US" dirty="0" err="1"/>
              <a:t>menekankan</a:t>
            </a:r>
            <a:r>
              <a:rPr lang="en-US" dirty="0"/>
              <a:t> </a:t>
            </a:r>
            <a:r>
              <a:rPr lang="en-US" dirty="0" err="1"/>
              <a:t>pertimbangan-pertimbangan</a:t>
            </a:r>
            <a:r>
              <a:rPr lang="en-US" dirty="0"/>
              <a:t> </a:t>
            </a:r>
            <a:r>
              <a:rPr lang="en-US" dirty="0" err="1"/>
              <a:t>kualitas</a:t>
            </a:r>
            <a:r>
              <a:rPr lang="en-US" dirty="0"/>
              <a:t>, </a:t>
            </a:r>
            <a:r>
              <a:rPr lang="en-US" dirty="0" err="1"/>
              <a:t>inovasi</a:t>
            </a:r>
            <a:r>
              <a:rPr lang="en-US" dirty="0"/>
              <a:t> </a:t>
            </a:r>
            <a:r>
              <a:rPr lang="en-US" dirty="0" err="1"/>
              <a:t>dan</a:t>
            </a:r>
            <a:r>
              <a:rPr lang="en-US" dirty="0"/>
              <a:t> </a:t>
            </a:r>
            <a:r>
              <a:rPr lang="en-US" dirty="0" err="1"/>
              <a:t>kemampuan</a:t>
            </a:r>
            <a:r>
              <a:rPr lang="en-US" dirty="0"/>
              <a:t> </a:t>
            </a:r>
            <a:r>
              <a:rPr lang="en-US" dirty="0" err="1"/>
              <a:t>produk</a:t>
            </a:r>
            <a:r>
              <a:rPr lang="en-US" dirty="0"/>
              <a:t> </a:t>
            </a:r>
            <a:r>
              <a:rPr lang="en-US" dirty="0" err="1"/>
              <a:t>tersebut</a:t>
            </a:r>
            <a:r>
              <a:rPr lang="en-US" dirty="0"/>
              <a:t> </a:t>
            </a:r>
            <a:r>
              <a:rPr lang="en-US" dirty="0" err="1"/>
              <a:t>dalam</a:t>
            </a:r>
            <a:r>
              <a:rPr lang="en-US" dirty="0"/>
              <a:t> </a:t>
            </a:r>
            <a:r>
              <a:rPr lang="en-US" dirty="0" err="1"/>
              <a:t>memuaskan</a:t>
            </a:r>
            <a:r>
              <a:rPr lang="en-US" dirty="0"/>
              <a:t> </a:t>
            </a:r>
            <a:r>
              <a:rPr lang="en-US" dirty="0" err="1"/>
              <a:t>kebutuhannya</a:t>
            </a:r>
            <a:r>
              <a:rPr lang="en-US" dirty="0" smtClean="0"/>
              <a:t>.</a:t>
            </a:r>
            <a:endParaRPr lang="id-ID" dirty="0" smtClean="0"/>
          </a:p>
          <a:p>
            <a:pPr lvl="0"/>
            <a:r>
              <a:rPr lang="id-ID" u="sng" dirty="0" smtClean="0"/>
              <a:t>PENETRATION </a:t>
            </a:r>
            <a:r>
              <a:rPr lang="id-ID" u="sng" dirty="0"/>
              <a:t>PRICING </a:t>
            </a:r>
            <a:r>
              <a:rPr lang="id-ID" u="sng" dirty="0" smtClean="0"/>
              <a:t>METHOD</a:t>
            </a:r>
            <a:r>
              <a:rPr lang="id-ID" dirty="0" smtClean="0"/>
              <a:t>. Dalam </a:t>
            </a:r>
            <a:r>
              <a:rPr lang="id-ID" dirty="0"/>
              <a:t>strategi ini perusahaan berusaha memperkenalkan suatu produk baru dengan harga rendah dengan harapan akan dapat memperoleh volume penjualan yang besar dalam waktu relatif singkat dan </a:t>
            </a:r>
            <a:r>
              <a:rPr lang="id-ID" dirty="0" smtClean="0"/>
              <a:t>mengurangi </a:t>
            </a:r>
            <a:r>
              <a:rPr lang="id-ID" dirty="0"/>
              <a:t>biaya per unit dan mengurangi kemampuan pesaing, karena harga yang rendah menyebabkan marjin yang diperoleh setiap perusahaan menjadi terbatas.</a:t>
            </a:r>
          </a:p>
          <a:p>
            <a:pPr lvl="0"/>
            <a:endParaRPr lang="id-ID" dirty="0"/>
          </a:p>
          <a:p>
            <a:r>
              <a:rPr lang="id-ID" dirty="0" smtClean="0"/>
              <a:t> </a:t>
            </a:r>
            <a:endParaRPr lang="id-ID" dirty="0"/>
          </a:p>
        </p:txBody>
      </p:sp>
    </p:spTree>
    <p:extLst>
      <p:ext uri="{BB962C8B-B14F-4D97-AF65-F5344CB8AC3E}">
        <p14:creationId xmlns:p14="http://schemas.microsoft.com/office/powerpoint/2010/main" val="2859215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023938" y="673100"/>
            <a:ext cx="9720262" cy="5635625"/>
          </a:xfrm>
        </p:spPr>
        <p:txBody>
          <a:bodyPr/>
          <a:lstStyle/>
          <a:p>
            <a:pPr lvl="0"/>
            <a:r>
              <a:rPr lang="en-US" u="sng" dirty="0"/>
              <a:t>PRESTIGE PRICING </a:t>
            </a:r>
            <a:r>
              <a:rPr lang="en-US" u="sng" dirty="0" smtClean="0"/>
              <a:t>METHOD</a:t>
            </a:r>
            <a:r>
              <a:rPr lang="id-ID" dirty="0" smtClean="0"/>
              <a:t>. </a:t>
            </a:r>
            <a:r>
              <a:rPr lang="en-US" dirty="0" err="1" smtClean="0"/>
              <a:t>Harga</a:t>
            </a:r>
            <a:r>
              <a:rPr lang="en-US" dirty="0" smtClean="0"/>
              <a:t> </a:t>
            </a:r>
            <a:r>
              <a:rPr lang="en-US" dirty="0" err="1"/>
              <a:t>dapat</a:t>
            </a:r>
            <a:r>
              <a:rPr lang="en-US" dirty="0"/>
              <a:t> </a:t>
            </a:r>
            <a:r>
              <a:rPr lang="en-US" dirty="0" err="1"/>
              <a:t>digunakan</a:t>
            </a:r>
            <a:r>
              <a:rPr lang="en-US" dirty="0"/>
              <a:t> </a:t>
            </a:r>
            <a:r>
              <a:rPr lang="en-US" dirty="0" err="1"/>
              <a:t>oleh</a:t>
            </a:r>
            <a:r>
              <a:rPr lang="en-US" dirty="0"/>
              <a:t> </a:t>
            </a:r>
            <a:r>
              <a:rPr lang="en-US" dirty="0" err="1"/>
              <a:t>pelanggan</a:t>
            </a:r>
            <a:r>
              <a:rPr lang="en-US" dirty="0"/>
              <a:t> </a:t>
            </a:r>
            <a:r>
              <a:rPr lang="en-US" dirty="0" err="1"/>
              <a:t>sebagai</a:t>
            </a:r>
            <a:r>
              <a:rPr lang="en-US" dirty="0"/>
              <a:t> </a:t>
            </a:r>
            <a:r>
              <a:rPr lang="en-US" dirty="0" err="1"/>
              <a:t>ukuran</a:t>
            </a:r>
            <a:r>
              <a:rPr lang="en-US" dirty="0"/>
              <a:t> </a:t>
            </a:r>
            <a:r>
              <a:rPr lang="en-US" dirty="0" err="1"/>
              <a:t>kualitas</a:t>
            </a:r>
            <a:r>
              <a:rPr lang="en-US" dirty="0"/>
              <a:t> </a:t>
            </a:r>
            <a:r>
              <a:rPr lang="en-US" dirty="0" err="1"/>
              <a:t>atau</a:t>
            </a:r>
            <a:r>
              <a:rPr lang="en-US" dirty="0"/>
              <a:t> </a:t>
            </a:r>
            <a:r>
              <a:rPr lang="en-US" dirty="0" err="1"/>
              <a:t>prestise</a:t>
            </a:r>
            <a:r>
              <a:rPr lang="en-US" dirty="0"/>
              <a:t> </a:t>
            </a:r>
            <a:r>
              <a:rPr lang="en-US" dirty="0" err="1"/>
              <a:t>suatu</a:t>
            </a:r>
            <a:r>
              <a:rPr lang="en-US" dirty="0"/>
              <a:t> </a:t>
            </a:r>
            <a:r>
              <a:rPr lang="en-US" dirty="0" err="1"/>
              <a:t>barang</a:t>
            </a:r>
            <a:r>
              <a:rPr lang="en-US" dirty="0"/>
              <a:t> </a:t>
            </a:r>
            <a:r>
              <a:rPr lang="en-US" dirty="0" err="1"/>
              <a:t>atau</a:t>
            </a:r>
            <a:r>
              <a:rPr lang="en-US" dirty="0"/>
              <a:t> </a:t>
            </a:r>
            <a:r>
              <a:rPr lang="en-US" dirty="0" err="1"/>
              <a:t>jasa</a:t>
            </a:r>
            <a:r>
              <a:rPr lang="en-US" dirty="0"/>
              <a:t>. </a:t>
            </a:r>
            <a:r>
              <a:rPr lang="en-US" dirty="0" err="1"/>
              <a:t>Dengan</a:t>
            </a:r>
            <a:r>
              <a:rPr lang="en-US" dirty="0"/>
              <a:t> </a:t>
            </a:r>
            <a:r>
              <a:rPr lang="en-US" dirty="0" err="1"/>
              <a:t>demikian</a:t>
            </a:r>
            <a:r>
              <a:rPr lang="en-US" dirty="0"/>
              <a:t> </a:t>
            </a:r>
            <a:r>
              <a:rPr lang="en-US" dirty="0" err="1"/>
              <a:t>bila</a:t>
            </a:r>
            <a:r>
              <a:rPr lang="en-US" dirty="0"/>
              <a:t> </a:t>
            </a:r>
            <a:r>
              <a:rPr lang="en-US" dirty="0" err="1"/>
              <a:t>harga</a:t>
            </a:r>
            <a:r>
              <a:rPr lang="en-US" dirty="0"/>
              <a:t> </a:t>
            </a:r>
            <a:r>
              <a:rPr lang="en-US" dirty="0" err="1"/>
              <a:t>diturunkan</a:t>
            </a:r>
            <a:r>
              <a:rPr lang="en-US" dirty="0"/>
              <a:t> </a:t>
            </a:r>
            <a:r>
              <a:rPr lang="en-US" dirty="0" err="1"/>
              <a:t>sampai</a:t>
            </a:r>
            <a:r>
              <a:rPr lang="en-US" dirty="0"/>
              <a:t> </a:t>
            </a:r>
            <a:r>
              <a:rPr lang="en-US" dirty="0" err="1"/>
              <a:t>pada</a:t>
            </a:r>
            <a:r>
              <a:rPr lang="en-US" dirty="0"/>
              <a:t> </a:t>
            </a:r>
            <a:r>
              <a:rPr lang="en-US" dirty="0" err="1"/>
              <a:t>tingkat</a:t>
            </a:r>
            <a:r>
              <a:rPr lang="en-US" dirty="0"/>
              <a:t> </a:t>
            </a:r>
            <a:r>
              <a:rPr lang="en-US" dirty="0" err="1"/>
              <a:t>tertentu</a:t>
            </a:r>
            <a:r>
              <a:rPr lang="en-US" dirty="0"/>
              <a:t>, </a:t>
            </a:r>
            <a:r>
              <a:rPr lang="en-US" dirty="0" err="1"/>
              <a:t>maka</a:t>
            </a:r>
            <a:r>
              <a:rPr lang="en-US" dirty="0"/>
              <a:t> </a:t>
            </a:r>
            <a:r>
              <a:rPr lang="en-US" dirty="0" err="1"/>
              <a:t>permintaan</a:t>
            </a:r>
            <a:r>
              <a:rPr lang="en-US" dirty="0"/>
              <a:t> </a:t>
            </a:r>
            <a:r>
              <a:rPr lang="en-US" dirty="0" err="1"/>
              <a:t>terhadap</a:t>
            </a:r>
            <a:r>
              <a:rPr lang="en-US" dirty="0"/>
              <a:t> </a:t>
            </a:r>
            <a:r>
              <a:rPr lang="en-US" dirty="0" err="1"/>
              <a:t>barang</a:t>
            </a:r>
            <a:r>
              <a:rPr lang="en-US" dirty="0"/>
              <a:t> </a:t>
            </a:r>
            <a:r>
              <a:rPr lang="en-US" dirty="0" err="1"/>
              <a:t>atau</a:t>
            </a:r>
            <a:r>
              <a:rPr lang="en-US" dirty="0"/>
              <a:t> </a:t>
            </a:r>
            <a:r>
              <a:rPr lang="en-US" dirty="0" err="1"/>
              <a:t>jasa</a:t>
            </a:r>
            <a:r>
              <a:rPr lang="en-US" dirty="0"/>
              <a:t> </a:t>
            </a:r>
            <a:r>
              <a:rPr lang="en-US" dirty="0" err="1"/>
              <a:t>tersebut</a:t>
            </a:r>
            <a:r>
              <a:rPr lang="en-US" dirty="0"/>
              <a:t> </a:t>
            </a:r>
            <a:r>
              <a:rPr lang="en-US" dirty="0" err="1"/>
              <a:t>akan</a:t>
            </a:r>
            <a:r>
              <a:rPr lang="en-US" dirty="0"/>
              <a:t> </a:t>
            </a:r>
            <a:r>
              <a:rPr lang="en-US" dirty="0" err="1"/>
              <a:t>turun</a:t>
            </a:r>
            <a:r>
              <a:rPr lang="en-US" dirty="0"/>
              <a:t>. </a:t>
            </a:r>
            <a:r>
              <a:rPr lang="en-US" dirty="0" err="1"/>
              <a:t>Strategi</a:t>
            </a:r>
            <a:r>
              <a:rPr lang="en-US" dirty="0"/>
              <a:t> </a:t>
            </a:r>
            <a:r>
              <a:rPr lang="en-US" dirty="0" err="1"/>
              <a:t>ini</a:t>
            </a:r>
            <a:r>
              <a:rPr lang="en-US" dirty="0"/>
              <a:t> </a:t>
            </a:r>
            <a:r>
              <a:rPr lang="en-US" dirty="0" err="1"/>
              <a:t>merupakan</a:t>
            </a:r>
            <a:r>
              <a:rPr lang="en-US" dirty="0"/>
              <a:t> </a:t>
            </a:r>
            <a:r>
              <a:rPr lang="en-US" dirty="0" err="1"/>
              <a:t>strategi</a:t>
            </a:r>
            <a:r>
              <a:rPr lang="en-US" dirty="0"/>
              <a:t> </a:t>
            </a:r>
            <a:r>
              <a:rPr lang="en-US" dirty="0" err="1"/>
              <a:t>menetapkan</a:t>
            </a:r>
            <a:r>
              <a:rPr lang="en-US" dirty="0"/>
              <a:t> </a:t>
            </a:r>
            <a:r>
              <a:rPr lang="en-US" dirty="0" err="1"/>
              <a:t>tingkat</a:t>
            </a:r>
            <a:r>
              <a:rPr lang="en-US" dirty="0"/>
              <a:t> </a:t>
            </a:r>
            <a:r>
              <a:rPr lang="en-US" dirty="0" err="1"/>
              <a:t>harga</a:t>
            </a:r>
            <a:r>
              <a:rPr lang="en-US" dirty="0"/>
              <a:t> yang </a:t>
            </a:r>
            <a:r>
              <a:rPr lang="en-US" dirty="0" err="1"/>
              <a:t>tinggi</a:t>
            </a:r>
            <a:r>
              <a:rPr lang="en-US" dirty="0"/>
              <a:t> </a:t>
            </a:r>
            <a:r>
              <a:rPr lang="en-US" dirty="0" err="1"/>
              <a:t>sehingga</a:t>
            </a:r>
            <a:r>
              <a:rPr lang="en-US" dirty="0"/>
              <a:t> </a:t>
            </a:r>
            <a:r>
              <a:rPr lang="en-US" dirty="0" err="1"/>
              <a:t>konsumen</a:t>
            </a:r>
            <a:r>
              <a:rPr lang="en-US" dirty="0"/>
              <a:t> yang </a:t>
            </a:r>
            <a:r>
              <a:rPr lang="en-US" dirty="0" err="1"/>
              <a:t>sangat</a:t>
            </a:r>
            <a:r>
              <a:rPr lang="en-US" dirty="0"/>
              <a:t> </a:t>
            </a:r>
            <a:r>
              <a:rPr lang="en-US" dirty="0" err="1"/>
              <a:t>peduli</a:t>
            </a:r>
            <a:r>
              <a:rPr lang="en-US" dirty="0"/>
              <a:t> </a:t>
            </a:r>
            <a:r>
              <a:rPr lang="en-US" dirty="0" err="1"/>
              <a:t>dengan</a:t>
            </a:r>
            <a:r>
              <a:rPr lang="en-US" dirty="0"/>
              <a:t> </a:t>
            </a:r>
            <a:r>
              <a:rPr lang="en-US" dirty="0" err="1"/>
              <a:t>statusnya</a:t>
            </a:r>
            <a:r>
              <a:rPr lang="en-US" dirty="0"/>
              <a:t> </a:t>
            </a:r>
            <a:r>
              <a:rPr lang="en-US" dirty="0" err="1"/>
              <a:t>akan</a:t>
            </a:r>
            <a:r>
              <a:rPr lang="en-US" dirty="0"/>
              <a:t> </a:t>
            </a:r>
            <a:r>
              <a:rPr lang="en-US" dirty="0" err="1"/>
              <a:t>tertarik</a:t>
            </a:r>
            <a:r>
              <a:rPr lang="en-US" dirty="0"/>
              <a:t> </a:t>
            </a:r>
            <a:r>
              <a:rPr lang="en-US" dirty="0" err="1"/>
              <a:t>dengan</a:t>
            </a:r>
            <a:r>
              <a:rPr lang="en-US" dirty="0"/>
              <a:t> </a:t>
            </a:r>
            <a:r>
              <a:rPr lang="en-US" dirty="0" err="1"/>
              <a:t>produk</a:t>
            </a:r>
            <a:r>
              <a:rPr lang="en-US" dirty="0"/>
              <a:t>, </a:t>
            </a:r>
            <a:r>
              <a:rPr lang="en-US" dirty="0" err="1"/>
              <a:t>dan</a:t>
            </a:r>
            <a:r>
              <a:rPr lang="en-US" dirty="0"/>
              <a:t> </a:t>
            </a:r>
            <a:r>
              <a:rPr lang="en-US" dirty="0" err="1"/>
              <a:t>kemudian</a:t>
            </a:r>
            <a:r>
              <a:rPr lang="en-US" dirty="0"/>
              <a:t> </a:t>
            </a:r>
            <a:r>
              <a:rPr lang="en-US" dirty="0" err="1"/>
              <a:t>membelinya</a:t>
            </a:r>
            <a:r>
              <a:rPr lang="en-US" dirty="0"/>
              <a:t>  </a:t>
            </a:r>
            <a:endParaRPr lang="id-ID" dirty="0"/>
          </a:p>
          <a:p>
            <a:r>
              <a:rPr lang="en-US" dirty="0"/>
              <a:t> </a:t>
            </a:r>
            <a:endParaRPr lang="id-ID" dirty="0"/>
          </a:p>
          <a:p>
            <a:pPr lvl="0"/>
            <a:r>
              <a:rPr lang="en-US" u="sng" dirty="0"/>
              <a:t>PRICE LINING </a:t>
            </a:r>
            <a:r>
              <a:rPr lang="en-US" u="sng" dirty="0" smtClean="0"/>
              <a:t>METHOD</a:t>
            </a:r>
            <a:r>
              <a:rPr lang="id-ID" dirty="0" smtClean="0"/>
              <a:t>. </a:t>
            </a:r>
            <a:r>
              <a:rPr lang="en-US" dirty="0" err="1" smtClean="0"/>
              <a:t>Metode</a:t>
            </a:r>
            <a:r>
              <a:rPr lang="en-US" dirty="0" smtClean="0"/>
              <a:t> </a:t>
            </a:r>
            <a:r>
              <a:rPr lang="en-US" dirty="0" err="1"/>
              <a:t>ini</a:t>
            </a:r>
            <a:r>
              <a:rPr lang="en-US" dirty="0"/>
              <a:t> </a:t>
            </a:r>
            <a:r>
              <a:rPr lang="en-US" dirty="0" err="1"/>
              <a:t>digunakan</a:t>
            </a:r>
            <a:r>
              <a:rPr lang="en-US" dirty="0"/>
              <a:t> </a:t>
            </a:r>
            <a:r>
              <a:rPr lang="en-US" dirty="0" err="1"/>
              <a:t>apabila</a:t>
            </a:r>
            <a:r>
              <a:rPr lang="en-US" dirty="0"/>
              <a:t> </a:t>
            </a:r>
            <a:r>
              <a:rPr lang="en-US" dirty="0" err="1"/>
              <a:t>perusahaan</a:t>
            </a:r>
            <a:r>
              <a:rPr lang="en-US" dirty="0"/>
              <a:t> </a:t>
            </a:r>
            <a:r>
              <a:rPr lang="en-US" dirty="0" err="1"/>
              <a:t>menjual</a:t>
            </a:r>
            <a:r>
              <a:rPr lang="en-US" dirty="0"/>
              <a:t> </a:t>
            </a:r>
            <a:r>
              <a:rPr lang="en-US" dirty="0" err="1"/>
              <a:t>produk</a:t>
            </a:r>
            <a:r>
              <a:rPr lang="en-US" dirty="0"/>
              <a:t> </a:t>
            </a:r>
            <a:r>
              <a:rPr lang="en-US" dirty="0" err="1"/>
              <a:t>lebih</a:t>
            </a:r>
            <a:r>
              <a:rPr lang="en-US" dirty="0"/>
              <a:t> </a:t>
            </a:r>
            <a:r>
              <a:rPr lang="en-US" dirty="0" err="1"/>
              <a:t>dari</a:t>
            </a:r>
            <a:r>
              <a:rPr lang="en-US" dirty="0"/>
              <a:t> </a:t>
            </a:r>
            <a:r>
              <a:rPr lang="en-US" dirty="0" err="1"/>
              <a:t>satu</a:t>
            </a:r>
            <a:r>
              <a:rPr lang="en-US" dirty="0"/>
              <a:t> </a:t>
            </a:r>
            <a:r>
              <a:rPr lang="en-US" dirty="0" err="1"/>
              <a:t>jenis</a:t>
            </a:r>
            <a:r>
              <a:rPr lang="en-US" dirty="0"/>
              <a:t>. Hal </a:t>
            </a:r>
            <a:r>
              <a:rPr lang="en-US" dirty="0" err="1"/>
              <a:t>ini</a:t>
            </a:r>
            <a:r>
              <a:rPr lang="en-US" dirty="0"/>
              <a:t> </a:t>
            </a:r>
            <a:r>
              <a:rPr lang="en-US" dirty="0" err="1"/>
              <a:t>dapat</a:t>
            </a:r>
            <a:r>
              <a:rPr lang="en-US" dirty="0"/>
              <a:t> </a:t>
            </a:r>
            <a:r>
              <a:rPr lang="en-US" dirty="0" err="1"/>
              <a:t>dilakukan</a:t>
            </a:r>
            <a:r>
              <a:rPr lang="en-US" dirty="0"/>
              <a:t> </a:t>
            </a:r>
            <a:r>
              <a:rPr lang="en-US" dirty="0" err="1"/>
              <a:t>dengan</a:t>
            </a:r>
            <a:r>
              <a:rPr lang="en-US" dirty="0"/>
              <a:t> 2 (</a:t>
            </a:r>
            <a:r>
              <a:rPr lang="en-US" dirty="0" err="1"/>
              <a:t>dua</a:t>
            </a:r>
            <a:r>
              <a:rPr lang="en-US" dirty="0"/>
              <a:t>) </a:t>
            </a:r>
            <a:r>
              <a:rPr lang="en-US" dirty="0" err="1"/>
              <a:t>cara</a:t>
            </a:r>
            <a:r>
              <a:rPr lang="en-US" dirty="0"/>
              <a:t> : 1. </a:t>
            </a:r>
            <a:r>
              <a:rPr lang="en-US" dirty="0" err="1"/>
              <a:t>Produsen</a:t>
            </a:r>
            <a:r>
              <a:rPr lang="en-US" dirty="0"/>
              <a:t> </a:t>
            </a:r>
            <a:r>
              <a:rPr lang="en-US" dirty="0" err="1"/>
              <a:t>menjual</a:t>
            </a:r>
            <a:r>
              <a:rPr lang="en-US" dirty="0"/>
              <a:t> </a:t>
            </a:r>
            <a:r>
              <a:rPr lang="en-US" dirty="0" err="1"/>
              <a:t>ke</a:t>
            </a:r>
            <a:r>
              <a:rPr lang="en-US" dirty="0"/>
              <a:t> </a:t>
            </a:r>
            <a:r>
              <a:rPr lang="en-US" dirty="0" err="1"/>
              <a:t>pengecer</a:t>
            </a:r>
            <a:r>
              <a:rPr lang="en-US" dirty="0"/>
              <a:t> </a:t>
            </a:r>
            <a:r>
              <a:rPr lang="en-US" dirty="0" err="1"/>
              <a:t>dengan</a:t>
            </a:r>
            <a:r>
              <a:rPr lang="en-US" dirty="0"/>
              <a:t> </a:t>
            </a:r>
            <a:r>
              <a:rPr lang="en-US" dirty="0" err="1"/>
              <a:t>harga</a:t>
            </a:r>
            <a:r>
              <a:rPr lang="en-US" dirty="0"/>
              <a:t> yang </a:t>
            </a:r>
            <a:r>
              <a:rPr lang="en-US" dirty="0" err="1"/>
              <a:t>sama</a:t>
            </a:r>
            <a:r>
              <a:rPr lang="en-US" dirty="0"/>
              <a:t>, </a:t>
            </a:r>
            <a:r>
              <a:rPr lang="en-US" dirty="0" err="1"/>
              <a:t>kemudian</a:t>
            </a:r>
            <a:r>
              <a:rPr lang="en-US" dirty="0"/>
              <a:t> </a:t>
            </a:r>
            <a:r>
              <a:rPr lang="en-US" dirty="0" err="1"/>
              <a:t>pengecer</a:t>
            </a:r>
            <a:r>
              <a:rPr lang="en-US" dirty="0"/>
              <a:t> </a:t>
            </a:r>
            <a:r>
              <a:rPr lang="en-US" dirty="0" err="1"/>
              <a:t>menambah</a:t>
            </a:r>
            <a:r>
              <a:rPr lang="en-US" dirty="0"/>
              <a:t> </a:t>
            </a:r>
            <a:r>
              <a:rPr lang="en-US" dirty="0" err="1"/>
              <a:t>persentase</a:t>
            </a:r>
            <a:r>
              <a:rPr lang="en-US" dirty="0"/>
              <a:t> markup yang </a:t>
            </a:r>
            <a:r>
              <a:rPr lang="en-US" dirty="0" err="1"/>
              <a:t>berbeda</a:t>
            </a:r>
            <a:r>
              <a:rPr lang="en-US" dirty="0"/>
              <a:t>, </a:t>
            </a:r>
            <a:r>
              <a:rPr lang="en-US" dirty="0" err="1"/>
              <a:t>sehingga</a:t>
            </a:r>
            <a:r>
              <a:rPr lang="en-US" dirty="0"/>
              <a:t> </a:t>
            </a:r>
            <a:r>
              <a:rPr lang="en-US" dirty="0" err="1"/>
              <a:t>tingkat</a:t>
            </a:r>
            <a:r>
              <a:rPr lang="en-US" dirty="0"/>
              <a:t> </a:t>
            </a:r>
            <a:r>
              <a:rPr lang="en-US" dirty="0" err="1"/>
              <a:t>harganya</a:t>
            </a:r>
            <a:r>
              <a:rPr lang="en-US" dirty="0"/>
              <a:t> </a:t>
            </a:r>
            <a:r>
              <a:rPr lang="en-US" dirty="0" err="1"/>
              <a:t>berbeda</a:t>
            </a:r>
            <a:r>
              <a:rPr lang="en-US" dirty="0"/>
              <a:t>. 2. </a:t>
            </a:r>
            <a:r>
              <a:rPr lang="en-US" dirty="0" err="1"/>
              <a:t>Produsen</a:t>
            </a:r>
            <a:r>
              <a:rPr lang="en-US" dirty="0"/>
              <a:t> </a:t>
            </a:r>
            <a:r>
              <a:rPr lang="en-US" dirty="0" err="1"/>
              <a:t>merancang</a:t>
            </a:r>
            <a:r>
              <a:rPr lang="en-US" dirty="0"/>
              <a:t> </a:t>
            </a:r>
            <a:r>
              <a:rPr lang="en-US" dirty="0" err="1"/>
              <a:t>produk</a:t>
            </a:r>
            <a:r>
              <a:rPr lang="en-US" dirty="0"/>
              <a:t> </a:t>
            </a:r>
            <a:r>
              <a:rPr lang="en-US" dirty="0" err="1"/>
              <a:t>dengan</a:t>
            </a:r>
            <a:r>
              <a:rPr lang="en-US" dirty="0"/>
              <a:t> </a:t>
            </a:r>
            <a:r>
              <a:rPr lang="en-US" dirty="0" err="1"/>
              <a:t>tingkat</a:t>
            </a:r>
            <a:r>
              <a:rPr lang="en-US" dirty="0"/>
              <a:t> </a:t>
            </a:r>
            <a:r>
              <a:rPr lang="en-US" dirty="0" err="1"/>
              <a:t>harga</a:t>
            </a:r>
            <a:r>
              <a:rPr lang="en-US" dirty="0"/>
              <a:t> yang </a:t>
            </a:r>
            <a:r>
              <a:rPr lang="en-US" dirty="0" err="1"/>
              <a:t>berbeda-beda</a:t>
            </a:r>
            <a:r>
              <a:rPr lang="en-US" dirty="0"/>
              <a:t> </a:t>
            </a:r>
            <a:r>
              <a:rPr lang="en-US" dirty="0" err="1"/>
              <a:t>dan</a:t>
            </a:r>
            <a:r>
              <a:rPr lang="en-US" dirty="0"/>
              <a:t> </a:t>
            </a:r>
            <a:r>
              <a:rPr lang="en-US" dirty="0" err="1"/>
              <a:t>pengecer</a:t>
            </a:r>
            <a:r>
              <a:rPr lang="en-US" dirty="0"/>
              <a:t> </a:t>
            </a:r>
            <a:r>
              <a:rPr lang="en-US" dirty="0" err="1"/>
              <a:t>menambah</a:t>
            </a:r>
            <a:r>
              <a:rPr lang="en-US" dirty="0"/>
              <a:t> </a:t>
            </a:r>
            <a:r>
              <a:rPr lang="en-US" dirty="0" err="1"/>
              <a:t>persentase</a:t>
            </a:r>
            <a:r>
              <a:rPr lang="en-US" dirty="0"/>
              <a:t> markup, </a:t>
            </a:r>
            <a:r>
              <a:rPr lang="en-US" dirty="0" err="1"/>
              <a:t>sehingga</a:t>
            </a:r>
            <a:r>
              <a:rPr lang="en-US" dirty="0"/>
              <a:t> </a:t>
            </a:r>
            <a:r>
              <a:rPr lang="en-US" dirty="0" err="1"/>
              <a:t>harga</a:t>
            </a:r>
            <a:r>
              <a:rPr lang="en-US" dirty="0"/>
              <a:t> </a:t>
            </a:r>
            <a:r>
              <a:rPr lang="en-US" dirty="0" err="1"/>
              <a:t>jual</a:t>
            </a:r>
            <a:r>
              <a:rPr lang="en-US" dirty="0"/>
              <a:t> </a:t>
            </a:r>
            <a:r>
              <a:rPr lang="en-US" dirty="0" err="1"/>
              <a:t>ke</a:t>
            </a:r>
            <a:r>
              <a:rPr lang="en-US" dirty="0"/>
              <a:t> </a:t>
            </a:r>
            <a:r>
              <a:rPr lang="en-US" dirty="0" err="1"/>
              <a:t>konsumen</a:t>
            </a:r>
            <a:r>
              <a:rPr lang="en-US" dirty="0"/>
              <a:t> </a:t>
            </a:r>
            <a:r>
              <a:rPr lang="en-US" dirty="0" err="1"/>
              <a:t>akan</a:t>
            </a:r>
            <a:r>
              <a:rPr lang="en-US" dirty="0"/>
              <a:t> </a:t>
            </a:r>
            <a:r>
              <a:rPr lang="en-US" dirty="0" err="1"/>
              <a:t>bervariasi</a:t>
            </a:r>
            <a:endParaRPr lang="id-ID" dirty="0"/>
          </a:p>
          <a:p>
            <a:endParaRPr lang="id-ID" dirty="0"/>
          </a:p>
        </p:txBody>
      </p:sp>
    </p:spTree>
    <p:extLst>
      <p:ext uri="{BB962C8B-B14F-4D97-AF65-F5344CB8AC3E}">
        <p14:creationId xmlns:p14="http://schemas.microsoft.com/office/powerpoint/2010/main" val="1344484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39588"/>
            <a:ext cx="9720073" cy="5569772"/>
          </a:xfrm>
        </p:spPr>
        <p:txBody>
          <a:bodyPr>
            <a:normAutofit/>
          </a:bodyPr>
          <a:lstStyle/>
          <a:p>
            <a:r>
              <a:rPr lang="id-ID" u="sng" dirty="0" smtClean="0"/>
              <a:t>ODD-EVEN </a:t>
            </a:r>
            <a:r>
              <a:rPr lang="id-ID" u="sng" dirty="0"/>
              <a:t>PRICING </a:t>
            </a:r>
            <a:r>
              <a:rPr lang="id-ID" u="sng" dirty="0" smtClean="0"/>
              <a:t>METHOD</a:t>
            </a:r>
            <a:r>
              <a:rPr lang="id-ID" dirty="0" smtClean="0"/>
              <a:t>. Metode </a:t>
            </a:r>
            <a:r>
              <a:rPr lang="id-ID" dirty="0"/>
              <a:t>ini digunakan dengan menetapkan harga yang besar mendekati jumlah genap tertentu. Pada prateknya memang satuan/kuantitas yang kecil strategi ini kurang mengena sasaran. Tetapi bila menyangkut satuan/kuantitas besar ataupun dikaitkan dengan pembelian berbagai macam produk lainnya, maka hasilnya akan lebih efektif.</a:t>
            </a:r>
          </a:p>
          <a:p>
            <a:r>
              <a:rPr lang="id-ID" dirty="0"/>
              <a:t>Contoh : Harga pakaian tercantum Rp. 59.975 dianggap masih dibawah Rp. 60.000, artinya bila dibayar dengan Rp. 60.000 masih ada kembalian</a:t>
            </a:r>
          </a:p>
          <a:p>
            <a:endParaRPr lang="id-ID" dirty="0"/>
          </a:p>
          <a:p>
            <a:r>
              <a:rPr lang="id-ID" u="sng" dirty="0" smtClean="0"/>
              <a:t>DEMAND </a:t>
            </a:r>
            <a:r>
              <a:rPr lang="id-ID" u="sng" dirty="0"/>
              <a:t>BACKWARD </a:t>
            </a:r>
            <a:r>
              <a:rPr lang="id-ID" u="sng" dirty="0" smtClean="0"/>
              <a:t>PRICING</a:t>
            </a:r>
            <a:r>
              <a:rPr lang="id-ID" dirty="0" smtClean="0"/>
              <a:t>. Metode </a:t>
            </a:r>
            <a:r>
              <a:rPr lang="id-ID" dirty="0"/>
              <a:t>ini berdasarkan suatu target harga tertentu, kemudian perusahaan menyesuaikan kualitas komponen-komponen produknya. Dengan kata lain produk didesain sedemikian rupa sehingga dapat memenuhi target harga yang ditetapkan. Misalnya : Perusahaan menetapkan marjin yang harus dibayarkan kepada wholesaler dan retailer. Setelah itu barulah harga jual ditetapkan </a:t>
            </a:r>
          </a:p>
        </p:txBody>
      </p:sp>
    </p:spTree>
    <p:extLst>
      <p:ext uri="{BB962C8B-B14F-4D97-AF65-F5344CB8AC3E}">
        <p14:creationId xmlns:p14="http://schemas.microsoft.com/office/powerpoint/2010/main" val="2730169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32012"/>
            <a:ext cx="9720073" cy="5677348"/>
          </a:xfrm>
        </p:spPr>
        <p:txBody>
          <a:bodyPr/>
          <a:lstStyle/>
          <a:p>
            <a:r>
              <a:rPr lang="id-ID" u="sng" dirty="0" smtClean="0"/>
              <a:t>BUNDLE </a:t>
            </a:r>
            <a:r>
              <a:rPr lang="id-ID" u="sng" dirty="0"/>
              <a:t>PRICING </a:t>
            </a:r>
            <a:r>
              <a:rPr lang="id-ID" u="sng" dirty="0" smtClean="0"/>
              <a:t>METHOD</a:t>
            </a:r>
            <a:r>
              <a:rPr lang="id-ID" dirty="0" smtClean="0"/>
              <a:t>. Merupakan </a:t>
            </a:r>
            <a:r>
              <a:rPr lang="id-ID" dirty="0"/>
              <a:t>strategi pemasaran dua atau lebih produk dalam satu paket, yang didasarkan pada pandangan bahwa konsumen lebih menghargai nilai suatu paket tertentu secara keseluruhan daripada nilai masing-masing item secara individual. Strategi ini memberika manfaat besar bagi pembeli dan penjual. Pembeli dapat menghemat biaya total sedangkan penjual dapat menekan biaya pemasarannya.</a:t>
            </a:r>
          </a:p>
          <a:p>
            <a:r>
              <a:rPr lang="id-ID" dirty="0"/>
              <a:t>Contoh : Travel agency menawarkan paket liburan yang mencakup : Transportasi, akomodasi dan konsumsi</a:t>
            </a:r>
          </a:p>
          <a:p>
            <a:endParaRPr lang="id-ID" dirty="0"/>
          </a:p>
        </p:txBody>
      </p:sp>
    </p:spTree>
    <p:extLst>
      <p:ext uri="{BB962C8B-B14F-4D97-AF65-F5344CB8AC3E}">
        <p14:creationId xmlns:p14="http://schemas.microsoft.com/office/powerpoint/2010/main" val="5217119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48</TotalTime>
  <Words>1089</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Tw Cen MT</vt:lpstr>
      <vt:lpstr>Tw Cen MT Condensed</vt:lpstr>
      <vt:lpstr>Wingdings 3</vt:lpstr>
      <vt:lpstr>Integral</vt:lpstr>
      <vt:lpstr>Strategi penetapan harga</vt:lpstr>
      <vt:lpstr>PowerPoint Presentation</vt:lpstr>
      <vt:lpstr>Tujuan penetapan harga</vt:lpstr>
      <vt:lpstr>PowerPoint Presentation</vt:lpstr>
      <vt:lpstr>PowerPoint Presentation</vt:lpstr>
      <vt:lpstr> Metode Dalam Penetapan Harga </vt:lpstr>
      <vt:lpstr>PowerPoint Presentation</vt:lpstr>
      <vt:lpstr>PowerPoint Presentation</vt:lpstr>
      <vt:lpstr>PowerPoint Presentation</vt:lpstr>
      <vt:lpstr>PowerPoint Presentation</vt:lpstr>
      <vt:lpstr>PowerPoint Presentation</vt:lpstr>
      <vt:lpstr>PowerPoint Presentation</vt:lpstr>
      <vt:lpstr>STRATEGI PENETAPAN HARGA</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fakhruddin mohammad</dc:creator>
  <cp:lastModifiedBy>fakhruddin mohammad</cp:lastModifiedBy>
  <cp:revision>7</cp:revision>
  <dcterms:created xsi:type="dcterms:W3CDTF">2016-06-12T09:31:39Z</dcterms:created>
  <dcterms:modified xsi:type="dcterms:W3CDTF">2016-06-12T10:19:56Z</dcterms:modified>
</cp:coreProperties>
</file>