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75" r:id="rId3"/>
    <p:sldId id="276" r:id="rId4"/>
    <p:sldId id="277" r:id="rId5"/>
    <p:sldId id="278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4812238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5162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2618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9217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319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5193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6359545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9427771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6671829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2264896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5910917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9574122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336884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2918859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9022349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1510007"/>
      </p:ext>
    </p:extLst>
  </p:cSld>
  <p:clrMapOvr>
    <a:masterClrMapping/>
  </p:clrMapOvr>
  <p:transition>
    <p:wipe dir="r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32775-E7AB-43E5-A966-02440195534C}" type="datetimeFigureOut">
              <a:rPr lang="id-ID" smtClean="0"/>
              <a:pPr/>
              <a:t>12/06/2016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864EF9-8F69-45FC-BB25-6F3F943DE5B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819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>
    <p:wipe dir="r"/>
    <p:sndAc>
      <p:stSnd>
        <p:snd r:embed="rId18" name="click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511816"/>
          </a:xfrm>
        </p:spPr>
        <p:txBody>
          <a:bodyPr>
            <a:normAutofit/>
          </a:bodyPr>
          <a:lstStyle/>
          <a:p>
            <a:r>
              <a:rPr lang="id-ID" sz="8000" dirty="0" smtClean="0">
                <a:latin typeface="Baskerville Old Face" pitchFamily="18" charset="0"/>
                <a:ea typeface="Arial Unicode MS" pitchFamily="34" charset="-128"/>
                <a:cs typeface="Arial" pitchFamily="34" charset="0"/>
              </a:rPr>
              <a:t/>
            </a:r>
            <a:br>
              <a:rPr lang="id-ID" sz="8000" dirty="0" smtClean="0">
                <a:latin typeface="Baskerville Old Face" pitchFamily="18" charset="0"/>
                <a:ea typeface="Arial Unicode MS" pitchFamily="34" charset="-128"/>
                <a:cs typeface="Arial" pitchFamily="34" charset="0"/>
              </a:rPr>
            </a:br>
            <a:r>
              <a:rPr lang="id-ID" sz="8000" dirty="0">
                <a:latin typeface="Baskerville Old Face" pitchFamily="18" charset="0"/>
                <a:ea typeface="Arial Unicode MS" pitchFamily="34" charset="-128"/>
                <a:cs typeface="Arial" pitchFamily="34" charset="0"/>
              </a:rPr>
              <a:t/>
            </a:r>
            <a:br>
              <a:rPr lang="id-ID" sz="8000" dirty="0">
                <a:latin typeface="Baskerville Old Face" pitchFamily="18" charset="0"/>
                <a:ea typeface="Arial Unicode MS" pitchFamily="34" charset="-128"/>
                <a:cs typeface="Arial" pitchFamily="34" charset="0"/>
              </a:rPr>
            </a:br>
            <a:r>
              <a:rPr lang="id-ID" sz="8000" dirty="0" smtClean="0">
                <a:solidFill>
                  <a:schemeClr val="tx1"/>
                </a:solidFill>
                <a:latin typeface="Baskerville Old Face" pitchFamily="18" charset="0"/>
                <a:ea typeface="Arial Unicode MS" pitchFamily="34" charset="-128"/>
                <a:cs typeface="Arial" pitchFamily="34" charset="0"/>
              </a:rPr>
              <a:t>Lingkungan Pemasaran</a:t>
            </a:r>
            <a:endParaRPr lang="id-ID" sz="8000" dirty="0">
              <a:solidFill>
                <a:schemeClr val="tx1"/>
              </a:solidFill>
              <a:latin typeface="Baskerville Old Face" pitchFamily="18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7929618" cy="785818"/>
          </a:xfrm>
        </p:spPr>
        <p:txBody>
          <a:bodyPr>
            <a:noAutofit/>
          </a:bodyPr>
          <a:lstStyle/>
          <a:p>
            <a:r>
              <a:rPr lang="id-ID" sz="3600" dirty="0" smtClean="0">
                <a:latin typeface="Baskerville Old Face" pitchFamily="18" charset="0"/>
              </a:rPr>
              <a:t>Lingkungan Politik &amp; Perundang-undangan, meliputi:</a:t>
            </a:r>
            <a:endParaRPr lang="id-ID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428868"/>
            <a:ext cx="7043758" cy="35719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id-ID" dirty="0" smtClean="0">
                <a:latin typeface="Baskerville Old Face" pitchFamily="18" charset="0"/>
              </a:rPr>
              <a:t>Kebijakan fiskal dan moneter dari pemerintah</a:t>
            </a:r>
          </a:p>
          <a:p>
            <a:pPr lvl="1">
              <a:buFont typeface="Arial" pitchFamily="34" charset="0"/>
              <a:buChar char="•"/>
            </a:pPr>
            <a:r>
              <a:rPr lang="id-ID" dirty="0" smtClean="0">
                <a:latin typeface="Baskerville Old Face" pitchFamily="18" charset="0"/>
              </a:rPr>
              <a:t>Peraturan dan kondisi politik secara umum</a:t>
            </a:r>
          </a:p>
          <a:p>
            <a:pPr lvl="1">
              <a:buFont typeface="Arial" pitchFamily="34" charset="0"/>
              <a:buChar char="•"/>
            </a:pPr>
            <a:r>
              <a:rPr lang="id-ID" dirty="0" smtClean="0">
                <a:latin typeface="Baskerville Old Face" pitchFamily="18" charset="0"/>
              </a:rPr>
              <a:t>Peraturan khusus dibidang pemasaran</a:t>
            </a:r>
            <a:endParaRPr lang="id-ID" dirty="0">
              <a:latin typeface="Baskerville Old Fac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id-ID" dirty="0" smtClean="0">
                <a:latin typeface="Baskerville Old Face" pitchFamily="18" charset="0"/>
              </a:rPr>
              <a:t>Hubungan pemerintah dengan industri</a:t>
            </a:r>
          </a:p>
          <a:p>
            <a:pPr lvl="1">
              <a:buNone/>
            </a:pPr>
            <a:endParaRPr lang="id-ID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643866" cy="1857388"/>
          </a:xfrm>
        </p:spPr>
        <p:txBody>
          <a:bodyPr>
            <a:noAutofit/>
          </a:bodyPr>
          <a:lstStyle/>
          <a:p>
            <a:r>
              <a:rPr lang="id-ID" sz="3600" dirty="0" smtClean="0">
                <a:latin typeface="Baskerville Old Face" pitchFamily="18" charset="0"/>
              </a:rPr>
              <a:t>Lingkungan Sosial Budaya, berkaitan dengan:</a:t>
            </a:r>
            <a:endParaRPr lang="id-ID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43182"/>
            <a:ext cx="4888564" cy="3328997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Baskerville Old Face" pitchFamily="18" charset="0"/>
              </a:rPr>
              <a:t>Cara hidup</a:t>
            </a:r>
          </a:p>
          <a:p>
            <a:r>
              <a:rPr lang="id-ID" sz="2800" dirty="0" smtClean="0">
                <a:latin typeface="Baskerville Old Face" pitchFamily="18" charset="0"/>
              </a:rPr>
              <a:t>Nilai-nilai sosial</a:t>
            </a:r>
          </a:p>
          <a:p>
            <a:r>
              <a:rPr lang="id-ID" sz="2800" dirty="0" smtClean="0">
                <a:latin typeface="Baskerville Old Face" pitchFamily="18" charset="0"/>
              </a:rPr>
              <a:t>Kepercayaan</a:t>
            </a:r>
          </a:p>
          <a:p>
            <a:r>
              <a:rPr lang="id-ID" sz="2800" dirty="0" smtClean="0">
                <a:latin typeface="Baskerville Old Face" pitchFamily="18" charset="0"/>
              </a:rPr>
              <a:t>Preferensi</a:t>
            </a:r>
            <a:endParaRPr lang="id-ID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14380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Baskerville Old Face" pitchFamily="18" charset="0"/>
              </a:rPr>
              <a:t>Lingkungan Teknologi, meliputi:</a:t>
            </a:r>
            <a:endParaRPr lang="id-ID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928802"/>
            <a:ext cx="7429552" cy="4197361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Baskerville Old Face" pitchFamily="18" charset="0"/>
              </a:rPr>
              <a:t>Laju percepatan perubahan teknologi</a:t>
            </a:r>
          </a:p>
          <a:p>
            <a:r>
              <a:rPr lang="id-ID" sz="2800" dirty="0" smtClean="0">
                <a:latin typeface="Baskerville Old Face" pitchFamily="18" charset="0"/>
              </a:rPr>
              <a:t>Peluang pembaharuan yang tidak terbatas</a:t>
            </a:r>
          </a:p>
          <a:p>
            <a:r>
              <a:rPr lang="id-ID" sz="2800" dirty="0" smtClean="0">
                <a:latin typeface="Baskerville Old Face" pitchFamily="18" charset="0"/>
              </a:rPr>
              <a:t>Anggaran biaya riset dan pengembangan yang besar</a:t>
            </a:r>
          </a:p>
          <a:p>
            <a:r>
              <a:rPr lang="id-ID" sz="2800" dirty="0" smtClean="0">
                <a:latin typeface="Baskerville Old Face" pitchFamily="18" charset="0"/>
              </a:rPr>
              <a:t>Konsentrasi pada penyempurnaan kecil dan bukan penemuan yang besar</a:t>
            </a:r>
          </a:p>
          <a:p>
            <a:r>
              <a:rPr lang="id-ID" sz="2800" dirty="0" smtClean="0">
                <a:latin typeface="Baskerville Old Face" pitchFamily="18" charset="0"/>
              </a:rPr>
              <a:t>Pengatur perubahan teknologi yang meningkat</a:t>
            </a:r>
            <a:endParaRPr lang="id-ID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id-ID" sz="4000" dirty="0" smtClean="0">
                <a:latin typeface="Baskerville Old Face" pitchFamily="18" charset="0"/>
              </a:rPr>
              <a:t>Lingkungan </a:t>
            </a:r>
            <a:r>
              <a:rPr lang="id-ID" sz="4000" dirty="0" smtClean="0">
                <a:latin typeface="Baskerville Old Face" pitchFamily="18" charset="0"/>
              </a:rPr>
              <a:t>Fisik, </a:t>
            </a:r>
            <a:r>
              <a:rPr lang="id-ID" sz="4000" dirty="0" smtClean="0">
                <a:latin typeface="Baskerville Old Face" pitchFamily="18" charset="0"/>
              </a:rPr>
              <a:t>meliputi:</a:t>
            </a:r>
            <a:endParaRPr lang="id-ID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714488"/>
            <a:ext cx="7500990" cy="4525963"/>
          </a:xfrm>
        </p:spPr>
        <p:txBody>
          <a:bodyPr/>
          <a:lstStyle/>
          <a:p>
            <a:r>
              <a:rPr lang="id-ID" sz="3200" dirty="0" smtClean="0">
                <a:latin typeface="Baskerville Old Face" pitchFamily="18" charset="0"/>
              </a:rPr>
              <a:t>Kelangkaan sumber daya dimasa mendatang</a:t>
            </a:r>
          </a:p>
          <a:p>
            <a:r>
              <a:rPr lang="id-ID" sz="3200" dirty="0" smtClean="0">
                <a:latin typeface="Baskerville Old Face" pitchFamily="18" charset="0"/>
              </a:rPr>
              <a:t>Peningkatan biaya energi</a:t>
            </a:r>
          </a:p>
          <a:p>
            <a:r>
              <a:rPr lang="id-ID" sz="3200" dirty="0" smtClean="0">
                <a:latin typeface="Baskerville Old Face" pitchFamily="18" charset="0"/>
              </a:rPr>
              <a:t>Kenaikan tingkat pencemaran</a:t>
            </a:r>
          </a:p>
          <a:p>
            <a:r>
              <a:rPr lang="id-ID" sz="3200" dirty="0" smtClean="0">
                <a:latin typeface="Baskerville Old Face" pitchFamily="18" charset="0"/>
              </a:rPr>
              <a:t>Campur tangan pemerintah yang kuat dalam hal SDA</a:t>
            </a:r>
          </a:p>
          <a:p>
            <a:pPr>
              <a:buNone/>
            </a:pPr>
            <a:endParaRPr lang="id-ID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872410" cy="714380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Baskerville Old Face" pitchFamily="18" charset="0"/>
              </a:rPr>
              <a:t>Lingkungan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Mikro</a:t>
            </a:r>
            <a:r>
              <a:rPr lang="en-US" dirty="0" smtClean="0">
                <a:latin typeface="Baskerville Old Face" pitchFamily="18" charset="0"/>
              </a:rPr>
              <a:t> Perusahaan</a:t>
            </a:r>
            <a:endParaRPr lang="id-ID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675216" cy="44416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Faktor lingkungan mikro perusahaan akan memberikan pengaruh yang lebih besar terhadap perusahaan dibandingkan dengan faktor lingkungan makro.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Hal ini bertujuan untuk melakukan transaksi yang menguntungkan dengan pasar yang menjadi sasarannya.</a:t>
            </a:r>
            <a:endParaRPr lang="id-ID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857232"/>
            <a:ext cx="7000924" cy="1000132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latin typeface="Baskerville Old Face" pitchFamily="18" charset="0"/>
              </a:rPr>
              <a:t>Lingkungan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id-ID" sz="3600" dirty="0" smtClean="0">
                <a:latin typeface="Baskerville Old Face" pitchFamily="18" charset="0"/>
              </a:rPr>
              <a:t>Mikro Perusahaan ini terdiri dari:</a:t>
            </a:r>
            <a:endParaRPr lang="id-ID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000239"/>
            <a:ext cx="7615262" cy="39290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Perusahaan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Penyedia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Perantara Pemasaran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Pelanggan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Pesaing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Publik</a:t>
            </a:r>
            <a:endParaRPr lang="id-ID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615262" cy="107157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Baskerville Old Face" pitchFamily="18" charset="0"/>
              </a:rPr>
              <a:t>Lingkungan</a:t>
            </a:r>
            <a:r>
              <a:rPr lang="en-US" sz="4000" dirty="0" smtClean="0">
                <a:latin typeface="Baskerville Old Face" pitchFamily="18" charset="0"/>
              </a:rPr>
              <a:t> </a:t>
            </a:r>
            <a:r>
              <a:rPr lang="en-US" sz="4000" dirty="0" err="1" smtClean="0">
                <a:latin typeface="Baskerville Old Face" pitchFamily="18" charset="0"/>
              </a:rPr>
              <a:t>Pemasar</a:t>
            </a:r>
            <a:r>
              <a:rPr lang="id-ID" sz="4000" dirty="0" smtClean="0">
                <a:latin typeface="Baskerville Old Face" pitchFamily="18" charset="0"/>
              </a:rPr>
              <a:t>an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960968" cy="415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Baskerville Old Face" pitchFamily="18" charset="0"/>
              </a:rPr>
              <a:t>Struktur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lingkungan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pemasaran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terbentuk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id-ID" sz="2800" dirty="0" smtClean="0">
                <a:latin typeface="Baskerville Old Face" pitchFamily="18" charset="0"/>
              </a:rPr>
              <a:t>dua </a:t>
            </a:r>
            <a:r>
              <a:rPr lang="en-US" sz="2800" dirty="0" err="1" smtClean="0">
                <a:latin typeface="Baskerville Old Face" pitchFamily="18" charset="0"/>
              </a:rPr>
              <a:t>komponen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subsistem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lingkungan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r>
              <a:rPr lang="en-US" sz="2800" dirty="0" err="1" smtClean="0">
                <a:latin typeface="Baskerville Old Face" pitchFamily="18" charset="0"/>
              </a:rPr>
              <a:t>Subsistem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lingkungan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tersebut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yaitu</a:t>
            </a:r>
            <a:r>
              <a:rPr lang="en-US" sz="2800" dirty="0" smtClean="0">
                <a:latin typeface="Baskerville Old Face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askerville Old Face" pitchFamily="18" charset="0"/>
              </a:rPr>
              <a:t>Lingkungan</a:t>
            </a:r>
            <a:r>
              <a:rPr lang="en-US" sz="2800" dirty="0" smtClean="0">
                <a:latin typeface="Baskerville Old Face" pitchFamily="18" charset="0"/>
              </a:rPr>
              <a:t> Internal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askerville Old Face" pitchFamily="18" charset="0"/>
              </a:rPr>
              <a:t>Lingkungan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Eksternal</a:t>
            </a:r>
            <a:endParaRPr lang="en-US" sz="28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strips dir="ru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7901014" cy="64294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Baskerville Old Face" pitchFamily="18" charset="0"/>
              </a:rPr>
              <a:t>Lingkungan</a:t>
            </a:r>
            <a:r>
              <a:rPr lang="en-US" dirty="0" smtClean="0">
                <a:latin typeface="Baskerville Old Face" pitchFamily="18" charset="0"/>
              </a:rPr>
              <a:t> Internal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015286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Baskerville Old Face" pitchFamily="18" charset="0"/>
              </a:rPr>
              <a:t>Lingkungan</a:t>
            </a:r>
            <a:r>
              <a:rPr lang="en-US" sz="2800" dirty="0" smtClean="0">
                <a:latin typeface="Baskerville Old Face" pitchFamily="18" charset="0"/>
              </a:rPr>
              <a:t> Internal </a:t>
            </a:r>
            <a:r>
              <a:rPr lang="en-US" sz="2800" dirty="0" err="1" smtClean="0">
                <a:latin typeface="Baskerville Old Face" pitchFamily="18" charset="0"/>
              </a:rPr>
              <a:t>terbagi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menjadi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id-ID" sz="2800" dirty="0" smtClean="0">
                <a:latin typeface="Baskerville Old Face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askerville Old Face" pitchFamily="18" charset="0"/>
              </a:rPr>
              <a:t>Aspek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Pemasaran</a:t>
            </a:r>
            <a:endParaRPr lang="en-US" sz="2800" dirty="0" smtClean="0">
              <a:latin typeface="Baskerville Old Fac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askerville Old Face" pitchFamily="18" charset="0"/>
              </a:rPr>
              <a:t>Aspek</a:t>
            </a:r>
            <a:r>
              <a:rPr lang="en-US" sz="2800" dirty="0" smtClean="0">
                <a:latin typeface="Baskerville Old Face" pitchFamily="18" charset="0"/>
              </a:rPr>
              <a:t> Non-</a:t>
            </a:r>
            <a:r>
              <a:rPr lang="en-US" sz="2800" dirty="0" err="1" smtClean="0">
                <a:latin typeface="Baskerville Old Face" pitchFamily="18" charset="0"/>
              </a:rPr>
              <a:t>Pemasaran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pull dir="r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85818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Baskerville Old Face" pitchFamily="18" charset="0"/>
              </a:rPr>
              <a:t>Aspek</a:t>
            </a:r>
            <a:r>
              <a:rPr lang="en-US" sz="4000" b="1" dirty="0" smtClean="0">
                <a:latin typeface="Baskerville Old Face" pitchFamily="18" charset="0"/>
              </a:rPr>
              <a:t> </a:t>
            </a:r>
            <a:r>
              <a:rPr lang="en-US" sz="4000" b="1" dirty="0" err="1" smtClean="0">
                <a:latin typeface="Baskerville Old Face" pitchFamily="18" charset="0"/>
              </a:rPr>
              <a:t>Pemasaran</a:t>
            </a:r>
            <a:endParaRPr lang="en-US" sz="40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7787208" cy="3733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Baskerville Old Face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askerville Old Face" pitchFamily="18" charset="0"/>
              </a:rPr>
              <a:t>umumnya</a:t>
            </a: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askerville Old Face" pitchFamily="18" charset="0"/>
              </a:rPr>
              <a:t>aspek</a:t>
            </a: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askerville Old Face" pitchFamily="18" charset="0"/>
              </a:rPr>
              <a:t>pemasaran</a:t>
            </a: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askerville Old Face" pitchFamily="18" charset="0"/>
              </a:rPr>
              <a:t>meliputi</a:t>
            </a: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 4P, </a:t>
            </a:r>
            <a:r>
              <a:rPr lang="en-US" sz="2800" dirty="0" err="1" smtClean="0">
                <a:solidFill>
                  <a:schemeClr val="tx1"/>
                </a:solidFill>
                <a:latin typeface="Baskerville Old Face" pitchFamily="18" charset="0"/>
              </a:rPr>
              <a:t>yaitu</a:t>
            </a: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Product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Price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Promotion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Baskerville Old Face" pitchFamily="18" charset="0"/>
              </a:rPr>
              <a:t>Place</a:t>
            </a:r>
          </a:p>
        </p:txBody>
      </p:sp>
    </p:spTree>
  </p:cSld>
  <p:clrMapOvr>
    <a:masterClrMapping/>
  </p:clrMapOvr>
  <p:transition>
    <p:cov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1438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Baskerville Old Face" pitchFamily="18" charset="0"/>
              </a:rPr>
              <a:t>Aspek</a:t>
            </a:r>
            <a:r>
              <a:rPr lang="en-US" sz="4000" dirty="0" smtClean="0">
                <a:latin typeface="Baskerville Old Face" pitchFamily="18" charset="0"/>
              </a:rPr>
              <a:t> Non-</a:t>
            </a:r>
            <a:r>
              <a:rPr lang="en-US" sz="4000" dirty="0" err="1" smtClean="0">
                <a:latin typeface="Baskerville Old Face" pitchFamily="18" charset="0"/>
              </a:rPr>
              <a:t>Pemasaran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7686700" cy="4523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Baskerville Old Face" pitchFamily="18" charset="0"/>
              </a:rPr>
              <a:t>Aspek</a:t>
            </a:r>
            <a:r>
              <a:rPr lang="en-US" sz="2800" dirty="0" smtClean="0">
                <a:latin typeface="Baskerville Old Face" pitchFamily="18" charset="0"/>
              </a:rPr>
              <a:t> Non-</a:t>
            </a:r>
            <a:r>
              <a:rPr lang="en-US" sz="2800" dirty="0" err="1" smtClean="0">
                <a:latin typeface="Baskerville Old Face" pitchFamily="18" charset="0"/>
              </a:rPr>
              <a:t>Pemasaran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meliputi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kegiatan-kegiatan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operasional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perusahaan</a:t>
            </a:r>
            <a:r>
              <a:rPr lang="en-US" sz="2800" dirty="0" smtClean="0">
                <a:latin typeface="Baskerville Old Face" pitchFamily="18" charset="0"/>
              </a:rPr>
              <a:t> (</a:t>
            </a:r>
            <a:r>
              <a:rPr lang="en-US" sz="2800" dirty="0" err="1" smtClean="0">
                <a:latin typeface="Baskerville Old Face" pitchFamily="18" charset="0"/>
              </a:rPr>
              <a:t>selain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kegiatan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pemasaran</a:t>
            </a:r>
            <a:r>
              <a:rPr lang="en-US" sz="2800" dirty="0" smtClean="0">
                <a:latin typeface="Baskerville Old Face" pitchFamily="18" charset="0"/>
              </a:rPr>
              <a:t>), </a:t>
            </a:r>
            <a:r>
              <a:rPr lang="en-US" sz="2800" dirty="0" err="1" smtClean="0">
                <a:latin typeface="Baskerville Old Face" pitchFamily="18" charset="0"/>
              </a:rPr>
              <a:t>antara</a:t>
            </a:r>
            <a:r>
              <a:rPr lang="en-US" sz="2800" dirty="0" smtClean="0">
                <a:latin typeface="Baskerville Old Face" pitchFamily="18" charset="0"/>
              </a:rPr>
              <a:t> lain: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>
                <a:latin typeface="Baskerville Old Face" pitchFamily="18" charset="0"/>
              </a:rPr>
              <a:t>Produksi</a:t>
            </a:r>
            <a:endParaRPr lang="en-US" sz="2800" dirty="0" smtClean="0">
              <a:latin typeface="Baskerville Old Face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>
                <a:latin typeface="Baskerville Old Face" pitchFamily="18" charset="0"/>
              </a:rPr>
              <a:t>Personalia</a:t>
            </a:r>
            <a:endParaRPr lang="en-US" sz="2800" dirty="0" smtClean="0">
              <a:latin typeface="Baskerville Old Face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>
                <a:latin typeface="Baskerville Old Face" pitchFamily="18" charset="0"/>
              </a:rPr>
              <a:t>Keuangan</a:t>
            </a:r>
            <a:endParaRPr lang="en-US" sz="2800" dirty="0" smtClean="0">
              <a:latin typeface="Baskerville Old Face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>
                <a:latin typeface="Baskerville Old Face" pitchFamily="18" charset="0"/>
              </a:rPr>
              <a:t>Penelitian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Pengembangan</a:t>
            </a:r>
            <a:endParaRPr lang="en-US" sz="2800" dirty="0" smtClean="0">
              <a:latin typeface="Baskerville Old Face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err="1" smtClean="0">
                <a:latin typeface="Baskerville Old Face" pitchFamily="18" charset="0"/>
              </a:rPr>
              <a:t>Administrasi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7215238" cy="107157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Baskerville Old Face" pitchFamily="18" charset="0"/>
              </a:rPr>
              <a:t>Lingkungan</a:t>
            </a:r>
            <a:r>
              <a:rPr lang="en-US" sz="4000" dirty="0" smtClean="0">
                <a:latin typeface="Baskerville Old Face" pitchFamily="18" charset="0"/>
              </a:rPr>
              <a:t> </a:t>
            </a:r>
            <a:r>
              <a:rPr lang="en-US" sz="4000" dirty="0" err="1" smtClean="0">
                <a:latin typeface="Baskerville Old Face" pitchFamily="18" charset="0"/>
              </a:rPr>
              <a:t>Eksternal</a:t>
            </a:r>
            <a:endParaRPr lang="id-ID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214554"/>
            <a:ext cx="7143800" cy="3071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Baskerville Old Face" pitchFamily="18" charset="0"/>
              </a:rPr>
              <a:t>Lingkungan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Eksternal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id-ID" sz="3200" dirty="0" smtClean="0">
                <a:latin typeface="Baskerville Old Face" pitchFamily="18" charset="0"/>
              </a:rPr>
              <a:t>dibagi </a:t>
            </a:r>
            <a:r>
              <a:rPr lang="id-ID" sz="3200" dirty="0" smtClean="0">
                <a:latin typeface="Baskerville Old Face" pitchFamily="18" charset="0"/>
              </a:rPr>
              <a:t>menjadi dua bagian :</a:t>
            </a:r>
            <a:endParaRPr lang="id-ID" sz="3200" dirty="0" smtClean="0">
              <a:latin typeface="Baskerville Old Fac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3200" dirty="0" smtClean="0">
                <a:latin typeface="Baskerville Old Face" pitchFamily="18" charset="0"/>
              </a:rPr>
              <a:t>Lingkungan Makro Perusahaan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200" dirty="0" smtClean="0">
                <a:latin typeface="Baskerville Old Face" pitchFamily="18" charset="0"/>
              </a:rPr>
              <a:t>Lingkungan Mikro Perusahaan</a:t>
            </a:r>
            <a:endParaRPr lang="id-ID" sz="32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42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d-ID" sz="4000" dirty="0" smtClean="0">
                <a:latin typeface="Baskerville Old Face" pitchFamily="18" charset="0"/>
              </a:rPr>
              <a:t>Lingkungan Makro </a:t>
            </a:r>
            <a:r>
              <a:rPr lang="id-ID" sz="4000" dirty="0" smtClean="0">
                <a:latin typeface="Baskerville Old Face" pitchFamily="18" charset="0"/>
              </a:rPr>
              <a:t>Perusahaan :</a:t>
            </a:r>
            <a:endParaRPr lang="id-ID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928802"/>
            <a:ext cx="7829576" cy="34718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Lingkungan Demografis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Lingkungan Kondisi Perekonomian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Lingkungan Politik dan Perundang-undangan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Lingkungan Sosial Budaya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Lingkungan Teknologi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Baskerville Old Face" pitchFamily="18" charset="0"/>
              </a:rPr>
              <a:t>Lingkungan Phisik</a:t>
            </a:r>
            <a:endParaRPr lang="id-ID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972452" cy="1143008"/>
          </a:xfrm>
        </p:spPr>
        <p:txBody>
          <a:bodyPr>
            <a:normAutofit/>
          </a:bodyPr>
          <a:lstStyle/>
          <a:p>
            <a:r>
              <a:rPr lang="id-ID" sz="4000" dirty="0" smtClean="0">
                <a:latin typeface="Baskerville Old Face" pitchFamily="18" charset="0"/>
              </a:rPr>
              <a:t>Lingkungan Demografis, meliputi:</a:t>
            </a:r>
            <a:endParaRPr lang="id-ID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372476" cy="3614750"/>
          </a:xfrm>
        </p:spPr>
        <p:txBody>
          <a:bodyPr/>
          <a:lstStyle/>
          <a:p>
            <a:r>
              <a:rPr lang="id-ID" sz="3200" dirty="0" smtClean="0">
                <a:latin typeface="Baskerville Old Face" pitchFamily="18" charset="0"/>
              </a:rPr>
              <a:t>Ledakan pertumbuhan penduduk</a:t>
            </a:r>
          </a:p>
          <a:p>
            <a:r>
              <a:rPr lang="id-ID" sz="3200" dirty="0" smtClean="0">
                <a:latin typeface="Baskerville Old Face" pitchFamily="18" charset="0"/>
              </a:rPr>
              <a:t>Penurunan tingkat kelahiran</a:t>
            </a:r>
          </a:p>
          <a:p>
            <a:r>
              <a:rPr lang="id-ID" sz="3200" dirty="0" smtClean="0">
                <a:latin typeface="Baskerville Old Face" pitchFamily="18" charset="0"/>
              </a:rPr>
              <a:t>Distribusi usia penduduk</a:t>
            </a:r>
          </a:p>
          <a:p>
            <a:r>
              <a:rPr lang="id-ID" sz="3200" dirty="0" smtClean="0">
                <a:latin typeface="Baskerville Old Face" pitchFamily="18" charset="0"/>
              </a:rPr>
              <a:t>Migrasi penduduk</a:t>
            </a:r>
          </a:p>
          <a:p>
            <a:pPr>
              <a:buNone/>
            </a:pPr>
            <a:endParaRPr lang="id-ID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572428" cy="1214446"/>
          </a:xfrm>
        </p:spPr>
        <p:txBody>
          <a:bodyPr>
            <a:noAutofit/>
          </a:bodyPr>
          <a:lstStyle/>
          <a:p>
            <a:r>
              <a:rPr lang="id-ID" sz="3600" dirty="0" smtClean="0">
                <a:latin typeface="Baskerville Old Face" pitchFamily="18" charset="0"/>
              </a:rPr>
              <a:t>Lingkungan Kondisi Perekonomian, meliputi:</a:t>
            </a:r>
            <a:endParaRPr lang="id-ID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2643182"/>
            <a:ext cx="7472386" cy="3328998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Baskerville Old Face" pitchFamily="18" charset="0"/>
              </a:rPr>
              <a:t>Tingkat pertumbuhan ekonomi</a:t>
            </a:r>
          </a:p>
          <a:p>
            <a:r>
              <a:rPr lang="id-ID" sz="2800" dirty="0" smtClean="0">
                <a:latin typeface="Baskerville Old Face" pitchFamily="18" charset="0"/>
              </a:rPr>
              <a:t>Tingkat preferensi konsumen</a:t>
            </a:r>
          </a:p>
          <a:p>
            <a:r>
              <a:rPr lang="id-ID" sz="2800" dirty="0" smtClean="0">
                <a:latin typeface="Baskerville Old Face" pitchFamily="18" charset="0"/>
              </a:rPr>
              <a:t>Tingkat peredaran uang</a:t>
            </a:r>
          </a:p>
          <a:p>
            <a:r>
              <a:rPr lang="id-ID" sz="2800" dirty="0" smtClean="0">
                <a:latin typeface="Baskerville Old Face" pitchFamily="18" charset="0"/>
              </a:rPr>
              <a:t>Tingkat inflasi</a:t>
            </a:r>
          </a:p>
          <a:p>
            <a:endParaRPr lang="id-ID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287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Arial</vt:lpstr>
      <vt:lpstr>Baskerville Old Face</vt:lpstr>
      <vt:lpstr>Trebuchet MS</vt:lpstr>
      <vt:lpstr>Wingdings 3</vt:lpstr>
      <vt:lpstr>Facet</vt:lpstr>
      <vt:lpstr>  Lingkungan Pemasaran</vt:lpstr>
      <vt:lpstr>Lingkungan Pemasaran</vt:lpstr>
      <vt:lpstr>Lingkungan Internal</vt:lpstr>
      <vt:lpstr>Aspek Pemasaran</vt:lpstr>
      <vt:lpstr>Aspek Non-Pemasaran</vt:lpstr>
      <vt:lpstr>Lingkungan Eksternal</vt:lpstr>
      <vt:lpstr>Lingkungan Makro Perusahaan :</vt:lpstr>
      <vt:lpstr>Lingkungan Demografis, meliputi:</vt:lpstr>
      <vt:lpstr>Lingkungan Kondisi Perekonomian, meliputi:</vt:lpstr>
      <vt:lpstr>Lingkungan Politik &amp; Perundang-undangan, meliputi:</vt:lpstr>
      <vt:lpstr>Lingkungan Sosial Budaya, berkaitan dengan:</vt:lpstr>
      <vt:lpstr>Lingkungan Teknologi, meliputi:</vt:lpstr>
      <vt:lpstr>Lingkungan Fisik, meliputi:</vt:lpstr>
      <vt:lpstr>Lingkungan Mikro Perusahaan</vt:lpstr>
      <vt:lpstr>Lingkungan Mikro Perusahaan ini terdiri dari: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Kelompok:</dc:title>
  <dc:creator>kuncoro</dc:creator>
  <cp:lastModifiedBy>fakhruddin mohammad</cp:lastModifiedBy>
  <cp:revision>37</cp:revision>
  <dcterms:created xsi:type="dcterms:W3CDTF">2013-07-12T08:57:13Z</dcterms:created>
  <dcterms:modified xsi:type="dcterms:W3CDTF">2016-06-12T09:24:17Z</dcterms:modified>
</cp:coreProperties>
</file>