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0" r:id="rId4"/>
    <p:sldId id="262" r:id="rId5"/>
    <p:sldId id="263" r:id="rId6"/>
    <p:sldId id="264" r:id="rId7"/>
    <p:sldId id="265" r:id="rId8"/>
    <p:sldId id="266" r:id="rId9"/>
    <p:sldId id="258"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39CD43-404E-49FA-A846-A673ACBB7B0E}" type="datetimeFigureOut">
              <a:rPr lang="en-US" smtClean="0"/>
              <a:pPr/>
              <a:t>3/4/2016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4E559-DE5D-486A-91D7-4FF7F708AA6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D4E559-DE5D-486A-91D7-4FF7F708AA6C}"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Ro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Ro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8A7F5F-A330-4D41-AC75-B1606B94076F}" type="datetimeFigureOut">
              <a:rPr lang="en-US" smtClean="0"/>
              <a:pPr/>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8A849-0827-419E-B438-7744C6ED13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8A7F5F-A330-4D41-AC75-B1606B94076F}" type="datetimeFigureOut">
              <a:rPr lang="en-US" smtClean="0"/>
              <a:pPr/>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8A849-0827-419E-B438-7744C6ED13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8A7F5F-A330-4D41-AC75-B1606B94076F}" type="datetimeFigureOut">
              <a:rPr lang="en-US" smtClean="0"/>
              <a:pPr/>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8A849-0827-419E-B438-7744C6ED135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8400"/>
            <a:ext cx="2133600" cy="457200"/>
          </a:xfrm>
        </p:spPr>
        <p:txBody>
          <a:bodyPr/>
          <a:lstStyle>
            <a:lvl1pPr>
              <a:defRPr/>
            </a:lvl1pPr>
          </a:lstStyle>
          <a:p>
            <a:fld id="{F2CB7652-5FEE-4970-BD7C-4D571B870A8D}" type="datetime1">
              <a:rPr lang="en-US"/>
              <a:pPr/>
              <a:t>3/4/2016</a:t>
            </a:fld>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20B27E6A-09BE-419B-96C7-4BCC26C5E7E0}"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fld id="{F2FB4BEC-00A9-40E3-8A43-CAAC55F2A20C}" type="datetime1">
              <a:rPr lang="en-US"/>
              <a:pPr/>
              <a:t>3/4/2016</a:t>
            </a:fld>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725A0103-B8C4-4B2C-811F-C5A1F634FCC0}"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8A7F5F-A330-4D41-AC75-B1606B94076F}" type="datetimeFigureOut">
              <a:rPr lang="en-US" smtClean="0"/>
              <a:pPr/>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8A849-0827-419E-B438-7744C6ED13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8A7F5F-A330-4D41-AC75-B1606B94076F}" type="datetimeFigureOut">
              <a:rPr lang="en-US" smtClean="0"/>
              <a:pPr/>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8A849-0827-419E-B438-7744C6ED13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8A7F5F-A330-4D41-AC75-B1606B94076F}" type="datetimeFigureOut">
              <a:rPr lang="en-US" smtClean="0"/>
              <a:pPr/>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8A849-0827-419E-B438-7744C6ED13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8A7F5F-A330-4D41-AC75-B1606B94076F}" type="datetimeFigureOut">
              <a:rPr lang="en-US" smtClean="0"/>
              <a:pPr/>
              <a:t>3/4/2016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C8A849-0827-419E-B438-7744C6ED13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8A7F5F-A330-4D41-AC75-B1606B94076F}" type="datetimeFigureOut">
              <a:rPr lang="en-US" smtClean="0"/>
              <a:pPr/>
              <a:t>3/4/2016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C8A849-0827-419E-B438-7744C6ED13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8A7F5F-A330-4D41-AC75-B1606B94076F}" type="datetimeFigureOut">
              <a:rPr lang="en-US" smtClean="0"/>
              <a:pPr/>
              <a:t>3/4/2016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C8A849-0827-419E-B438-7744C6ED13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8A7F5F-A330-4D41-AC75-B1606B94076F}" type="datetimeFigureOut">
              <a:rPr lang="en-US" smtClean="0"/>
              <a:pPr/>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8A849-0827-419E-B438-7744C6ED13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8A7F5F-A330-4D41-AC75-B1606B94076F}" type="datetimeFigureOut">
              <a:rPr lang="en-US" smtClean="0"/>
              <a:pPr/>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8A849-0827-419E-B438-7744C6ED13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8A7F5F-A330-4D41-AC75-B1606B94076F}" type="datetimeFigureOut">
              <a:rPr lang="en-US" smtClean="0"/>
              <a:pPr/>
              <a:t>3/4/2016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8A849-0827-419E-B438-7744C6ED13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INFORMASI AKUNTANSI PENUH</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533400"/>
            <a:ext cx="7543800" cy="533400"/>
          </a:xfrm>
        </p:spPr>
        <p:txBody>
          <a:bodyPr/>
          <a:lstStyle/>
          <a:p>
            <a:r>
              <a:rPr lang="en-US" sz="3200">
                <a:effectLst>
                  <a:outerShdw blurRad="38100" dist="38100" dir="2700000" algn="tl">
                    <a:srgbClr val="C0C0C0"/>
                  </a:outerShdw>
                </a:effectLst>
              </a:rPr>
              <a:t>PERILAKU BIAYA</a:t>
            </a:r>
          </a:p>
        </p:txBody>
      </p:sp>
      <p:sp>
        <p:nvSpPr>
          <p:cNvPr id="66563" name="Rectangle 3"/>
          <p:cNvSpPr>
            <a:spLocks noGrp="1" noChangeArrowheads="1"/>
          </p:cNvSpPr>
          <p:nvPr>
            <p:ph type="body" idx="1"/>
          </p:nvPr>
        </p:nvSpPr>
        <p:spPr>
          <a:xfrm>
            <a:off x="457200" y="1219200"/>
            <a:ext cx="8229600" cy="5105400"/>
          </a:xfrm>
        </p:spPr>
        <p:txBody>
          <a:bodyPr/>
          <a:lstStyle/>
          <a:p>
            <a:pPr marL="0" indent="0">
              <a:spcBef>
                <a:spcPct val="0"/>
              </a:spcBef>
              <a:buSzTx/>
              <a:buFont typeface="Wingdings" pitchFamily="2" charset="2"/>
              <a:buNone/>
              <a:tabLst>
                <a:tab pos="342900" algn="l"/>
              </a:tabLst>
            </a:pPr>
            <a:r>
              <a:rPr lang="en-US" sz="2000"/>
              <a:t>Sebagian besar keputusan manajemen memerlukan informasi </a:t>
            </a:r>
          </a:p>
          <a:p>
            <a:pPr marL="0" indent="0">
              <a:buSzTx/>
              <a:buFont typeface="Wingdings" pitchFamily="2" charset="2"/>
              <a:buNone/>
              <a:tabLst>
                <a:tab pos="342900" algn="l"/>
              </a:tabLst>
            </a:pPr>
            <a:r>
              <a:rPr lang="en-US" sz="2000"/>
              <a:t>biaya yang didasarkan pada perilakunya.</a:t>
            </a:r>
          </a:p>
          <a:p>
            <a:pPr marL="0" indent="0">
              <a:buSzTx/>
              <a:buFont typeface="Wingdings" pitchFamily="2" charset="2"/>
              <a:buNone/>
              <a:tabLst>
                <a:tab pos="342900" algn="l"/>
              </a:tabLst>
            </a:pPr>
            <a:endParaRPr lang="en-US" sz="2000"/>
          </a:p>
          <a:p>
            <a:pPr marL="0" indent="0">
              <a:spcBef>
                <a:spcPct val="0"/>
              </a:spcBef>
              <a:buSzTx/>
              <a:buFont typeface="Wingdings" pitchFamily="2" charset="2"/>
              <a:buNone/>
              <a:tabLst>
                <a:tab pos="342900" algn="l"/>
              </a:tabLst>
            </a:pPr>
            <a:r>
              <a:rPr lang="en-US" sz="2000"/>
              <a:t>Penggolongan Biaya atas dasar perilakunya:</a:t>
            </a:r>
          </a:p>
          <a:p>
            <a:pPr marL="0" indent="0">
              <a:buSzTx/>
              <a:buFont typeface="Wingdings" pitchFamily="2" charset="2"/>
              <a:buAutoNum type="arabicPeriod"/>
              <a:tabLst>
                <a:tab pos="342900" algn="l"/>
              </a:tabLst>
            </a:pPr>
            <a:r>
              <a:rPr lang="en-US" sz="2000" b="1">
                <a:effectLst>
                  <a:outerShdw blurRad="38100" dist="38100" dir="2700000" algn="tl">
                    <a:srgbClr val="C0C0C0"/>
                  </a:outerShdw>
                </a:effectLst>
              </a:rPr>
              <a:t>	Biaya Variabel</a:t>
            </a:r>
          </a:p>
          <a:p>
            <a:pPr marL="0" indent="0">
              <a:buSzTx/>
              <a:buFont typeface="Wingdings" pitchFamily="2" charset="2"/>
              <a:buNone/>
              <a:tabLst>
                <a:tab pos="342900" algn="l"/>
              </a:tabLst>
            </a:pPr>
            <a:r>
              <a:rPr lang="en-US" sz="2000"/>
              <a:t>	Biaya-biaya yang totalnya selalu berubah secara proporsional 	dengan perubahan volume kegiatan (produksi/penjualan) 	perusahaan.</a:t>
            </a:r>
          </a:p>
          <a:p>
            <a:pPr marL="0" indent="0">
              <a:buSzTx/>
              <a:buFont typeface="Wingdings" pitchFamily="2" charset="2"/>
              <a:buNone/>
              <a:tabLst>
                <a:tab pos="342900" algn="l"/>
              </a:tabLst>
            </a:pPr>
            <a:r>
              <a:rPr lang="en-US" sz="2000"/>
              <a:t>	Contoh: biaya bahan baku langsung, biaya tenaga kerja langsung, 	komisi penjualan yang didasarkan pada persentase dari hasil 	penjualan.</a:t>
            </a:r>
          </a:p>
          <a:p>
            <a:pPr marL="0" indent="0">
              <a:buSzTx/>
              <a:buFont typeface="Wingdings" pitchFamily="2" charset="2"/>
              <a:buNone/>
              <a:tabLst>
                <a:tab pos="342900" algn="l"/>
              </a:tabLst>
            </a:pPr>
            <a:r>
              <a:rPr lang="en-US" sz="2000"/>
              <a:t>	</a:t>
            </a:r>
            <a:r>
              <a:rPr lang="en-US" sz="2000" i="1"/>
              <a:t>Biaya variabel total mempunyai perilaku selalu berubah sesuai 	dengan perubahan volume produksi, sedangkan biaya variabel per 	unit mempunyai perilaku yang tetap meskipun volume produksi	berubah.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122238"/>
            <a:ext cx="7543800" cy="715962"/>
          </a:xfrm>
        </p:spPr>
        <p:txBody>
          <a:bodyPr/>
          <a:lstStyle/>
          <a:p>
            <a:r>
              <a:rPr lang="en-US" sz="2000">
                <a:effectLst>
                  <a:outerShdw blurRad="38100" dist="38100" dir="2700000" algn="tl">
                    <a:srgbClr val="C0C0C0"/>
                  </a:outerShdw>
                </a:effectLst>
              </a:rPr>
              <a:t>2.  Biaya Tetap</a:t>
            </a:r>
          </a:p>
        </p:txBody>
      </p:sp>
      <p:sp>
        <p:nvSpPr>
          <p:cNvPr id="67587" name="Rectangle 3"/>
          <p:cNvSpPr>
            <a:spLocks noGrp="1" noChangeArrowheads="1"/>
          </p:cNvSpPr>
          <p:nvPr>
            <p:ph type="body" idx="1"/>
          </p:nvPr>
        </p:nvSpPr>
        <p:spPr>
          <a:xfrm>
            <a:off x="838200" y="914400"/>
            <a:ext cx="7848600" cy="1752600"/>
          </a:xfrm>
        </p:spPr>
        <p:txBody>
          <a:bodyPr/>
          <a:lstStyle/>
          <a:p>
            <a:pPr marL="0" indent="0">
              <a:spcBef>
                <a:spcPct val="0"/>
              </a:spcBef>
              <a:buFont typeface="Wingdings" pitchFamily="2" charset="2"/>
              <a:buNone/>
            </a:pPr>
            <a:r>
              <a:rPr lang="en-US" sz="2000"/>
              <a:t>Biaya-biaya yang dalam jarak kapasitas tertentu totalnya </a:t>
            </a:r>
          </a:p>
          <a:p>
            <a:pPr marL="0" indent="0">
              <a:spcBef>
                <a:spcPct val="0"/>
              </a:spcBef>
              <a:buFont typeface="Wingdings" pitchFamily="2" charset="2"/>
              <a:buNone/>
            </a:pPr>
            <a:r>
              <a:rPr lang="en-US" sz="2000"/>
              <a:t>tetap, meskipun volume kegiatan perusahaan berubah-ubah.</a:t>
            </a:r>
          </a:p>
          <a:p>
            <a:pPr marL="0" indent="0">
              <a:spcBef>
                <a:spcPct val="0"/>
              </a:spcBef>
              <a:buFont typeface="Wingdings" pitchFamily="2" charset="2"/>
              <a:buNone/>
            </a:pPr>
            <a:r>
              <a:rPr lang="en-US" sz="2000" i="1"/>
              <a:t>Biaya tetap secara total relatif tidak berubah pada berbagai tingkat volume produksi, sedangkan biaya tetap setiap unit akan selalu berubah pada berbagai tingkat volume produksi.</a:t>
            </a:r>
          </a:p>
          <a:p>
            <a:pPr marL="0" indent="0">
              <a:spcBef>
                <a:spcPct val="0"/>
              </a:spcBef>
              <a:buFont typeface="Wingdings" pitchFamily="2" charset="2"/>
              <a:buNone/>
            </a:pPr>
            <a:endParaRPr lang="en-US" sz="2000" i="1"/>
          </a:p>
        </p:txBody>
      </p:sp>
      <p:sp>
        <p:nvSpPr>
          <p:cNvPr id="67588" name="Rectangle 4"/>
          <p:cNvSpPr>
            <a:spLocks noChangeArrowheads="1"/>
          </p:cNvSpPr>
          <p:nvPr/>
        </p:nvSpPr>
        <p:spPr bwMode="auto">
          <a:xfrm>
            <a:off x="914400" y="3124200"/>
            <a:ext cx="7848600" cy="2590800"/>
          </a:xfrm>
          <a:prstGeom prst="rect">
            <a:avLst/>
          </a:prstGeom>
          <a:noFill/>
          <a:ln w="9525">
            <a:noFill/>
            <a:miter lim="800000"/>
            <a:headEnd/>
            <a:tailEnd/>
          </a:ln>
          <a:effectLst/>
        </p:spPr>
        <p:txBody>
          <a:bodyPr/>
          <a:lstStyle/>
          <a:p>
            <a:pPr>
              <a:buClr>
                <a:schemeClr val="tx2"/>
              </a:buClr>
              <a:buSzPct val="70000"/>
              <a:buFont typeface="Wingdings" pitchFamily="2" charset="2"/>
              <a:buNone/>
            </a:pPr>
            <a:r>
              <a:rPr lang="en-US" sz="2000"/>
              <a:t>Biaya-biaya yang totalnya selalu berubah tetapi tidak proporsional dengan perubahan volume kegiatan perusahaan. Berubahnya biaya ini tidak dalam tingkat perubahan yang konstan.</a:t>
            </a:r>
          </a:p>
          <a:p>
            <a:pPr>
              <a:buClr>
                <a:schemeClr val="tx2"/>
              </a:buClr>
              <a:buSzPct val="70000"/>
              <a:buFont typeface="Wingdings" pitchFamily="2" charset="2"/>
              <a:buNone/>
            </a:pPr>
            <a:r>
              <a:rPr lang="en-US" sz="2000"/>
              <a:t>Pada biaya semi variabel terkandung unsur biaya tetap dan unsur biaya variabel.</a:t>
            </a:r>
          </a:p>
          <a:p>
            <a:pPr>
              <a:buClr>
                <a:schemeClr val="tx2"/>
              </a:buClr>
              <a:buSzPct val="70000"/>
              <a:buFont typeface="Wingdings" pitchFamily="2" charset="2"/>
              <a:buNone/>
            </a:pPr>
            <a:r>
              <a:rPr lang="en-US" sz="2000"/>
              <a:t>Biaya semi variabel dapat dibedakan pada yang tingkat perubahannya semakin tinggi dan yang tingkat perubahannya semakin rendah.</a:t>
            </a:r>
          </a:p>
          <a:p>
            <a:pPr>
              <a:buClr>
                <a:schemeClr val="tx2"/>
              </a:buClr>
              <a:buSzPct val="70000"/>
              <a:buFont typeface="Wingdings" pitchFamily="2" charset="2"/>
              <a:buNone/>
            </a:pPr>
            <a:endParaRPr lang="en-US" sz="2000" i="1"/>
          </a:p>
        </p:txBody>
      </p:sp>
      <p:sp>
        <p:nvSpPr>
          <p:cNvPr id="67589" name="Rectangle 5"/>
          <p:cNvSpPr>
            <a:spLocks noChangeArrowheads="1"/>
          </p:cNvSpPr>
          <p:nvPr/>
        </p:nvSpPr>
        <p:spPr bwMode="auto">
          <a:xfrm>
            <a:off x="533400" y="2514600"/>
            <a:ext cx="7543800" cy="487363"/>
          </a:xfrm>
          <a:prstGeom prst="rect">
            <a:avLst/>
          </a:prstGeom>
          <a:noFill/>
          <a:ln w="9525">
            <a:noFill/>
            <a:miter lim="800000"/>
            <a:headEnd/>
            <a:tailEnd/>
          </a:ln>
          <a:effectLst/>
        </p:spPr>
        <p:txBody>
          <a:bodyPr anchor="b"/>
          <a:lstStyle/>
          <a:p>
            <a:r>
              <a:rPr lang="en-US" sz="2000" b="1">
                <a:solidFill>
                  <a:schemeClr val="tx2"/>
                </a:solidFill>
                <a:effectLst>
                  <a:outerShdw blurRad="38100" dist="38100" dir="2700000" algn="tl">
                    <a:srgbClr val="C0C0C0"/>
                  </a:outerShdw>
                </a:effectLst>
              </a:rPr>
              <a:t>3.  Biaya Semi Variabel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122238"/>
            <a:ext cx="7543800" cy="715962"/>
          </a:xfrm>
        </p:spPr>
        <p:txBody>
          <a:bodyPr/>
          <a:lstStyle/>
          <a:p>
            <a:r>
              <a:rPr lang="en-US" sz="2400">
                <a:effectLst>
                  <a:outerShdw blurRad="38100" dist="38100" dir="2700000" algn="tl">
                    <a:srgbClr val="C0C0C0"/>
                  </a:outerShdw>
                </a:effectLst>
              </a:rPr>
              <a:t>Pola Perilaku dan Fungsi Biaya</a:t>
            </a:r>
          </a:p>
        </p:txBody>
      </p:sp>
      <p:sp>
        <p:nvSpPr>
          <p:cNvPr id="68611" name="Rectangle 3"/>
          <p:cNvSpPr>
            <a:spLocks noGrp="1" noChangeArrowheads="1"/>
          </p:cNvSpPr>
          <p:nvPr>
            <p:ph type="body" idx="1"/>
          </p:nvPr>
        </p:nvSpPr>
        <p:spPr>
          <a:xfrm>
            <a:off x="457200" y="1066800"/>
            <a:ext cx="8229600" cy="5064125"/>
          </a:xfrm>
        </p:spPr>
        <p:txBody>
          <a:bodyPr/>
          <a:lstStyle/>
          <a:p>
            <a:pPr marL="0" indent="0" algn="just">
              <a:buFont typeface="Wingdings" pitchFamily="2" charset="2"/>
              <a:buNone/>
              <a:tabLst>
                <a:tab pos="342900" algn="l"/>
              </a:tabLst>
            </a:pPr>
            <a:r>
              <a:rPr lang="en-US" sz="2000"/>
              <a:t>Penentuan pola perilaku biaya berkaitan dengan pemisahan </a:t>
            </a:r>
          </a:p>
          <a:p>
            <a:pPr marL="0" indent="0" algn="just">
              <a:buFont typeface="Wingdings" pitchFamily="2" charset="2"/>
              <a:buNone/>
              <a:tabLst>
                <a:tab pos="342900" algn="l"/>
              </a:tabLst>
            </a:pPr>
            <a:r>
              <a:rPr lang="en-US" sz="2000"/>
              <a:t>biaya ke dalam unsur biaya tetap dan biaya variabel, untuk</a:t>
            </a:r>
          </a:p>
          <a:p>
            <a:pPr marL="0" indent="0" algn="just">
              <a:buFont typeface="Wingdings" pitchFamily="2" charset="2"/>
              <a:buNone/>
              <a:tabLst>
                <a:tab pos="342900" algn="l"/>
              </a:tabLst>
            </a:pPr>
            <a:r>
              <a:rPr lang="en-US" sz="2000"/>
              <a:t>keperluan perencanaan dan pengendalian biaya.</a:t>
            </a:r>
          </a:p>
          <a:p>
            <a:pPr marL="0" indent="0" algn="just">
              <a:buFont typeface="Wingdings" pitchFamily="2" charset="2"/>
              <a:buNone/>
              <a:tabLst>
                <a:tab pos="342900" algn="l"/>
              </a:tabLst>
            </a:pPr>
            <a:r>
              <a:rPr lang="en-US" sz="2000"/>
              <a:t>Hubungan antara biaya total dengan volume kegiatan perusahaan dinyatakan dalam fungsi biaya:</a:t>
            </a:r>
          </a:p>
          <a:p>
            <a:pPr marL="0" indent="0" algn="just">
              <a:buFont typeface="Wingdings" pitchFamily="2" charset="2"/>
              <a:buNone/>
              <a:tabLst>
                <a:tab pos="342900" algn="l"/>
              </a:tabLst>
            </a:pPr>
            <a:endParaRPr lang="en-US" sz="2000"/>
          </a:p>
          <a:p>
            <a:pPr marL="0" indent="0" algn="just">
              <a:buFont typeface="Wingdings" pitchFamily="2" charset="2"/>
              <a:buNone/>
              <a:tabLst>
                <a:tab pos="342900" algn="l"/>
              </a:tabLst>
            </a:pPr>
            <a:endParaRPr lang="en-US" sz="2000"/>
          </a:p>
          <a:p>
            <a:pPr marL="0" indent="0" algn="just">
              <a:buFont typeface="Wingdings" pitchFamily="2" charset="2"/>
              <a:buNone/>
              <a:tabLst>
                <a:tab pos="342900" algn="l"/>
              </a:tabLst>
            </a:pPr>
            <a:r>
              <a:rPr lang="en-US" sz="2000"/>
              <a:t>Untuk penyederhanaan dianggap pola tersebut berbentuk linier atau garis lurus. Oleh karena itu berlaku asumsi:</a:t>
            </a:r>
          </a:p>
          <a:p>
            <a:pPr marL="0" indent="0" algn="just">
              <a:buSzTx/>
              <a:buFont typeface="Wingdings" pitchFamily="2" charset="2"/>
              <a:buNone/>
              <a:tabLst>
                <a:tab pos="342900" algn="l"/>
              </a:tabLst>
            </a:pPr>
            <a:r>
              <a:rPr lang="en-US" sz="2000"/>
              <a:t>1.	Hubungan teknis antara input dan output bersifat linier.</a:t>
            </a:r>
          </a:p>
          <a:p>
            <a:pPr marL="0" indent="0" algn="just">
              <a:buSzTx/>
              <a:buFont typeface="Wingdings" pitchFamily="2" charset="2"/>
              <a:buAutoNum type="arabicPeriod" startAt="2"/>
              <a:tabLst>
                <a:tab pos="342900" algn="l"/>
              </a:tabLst>
            </a:pPr>
            <a:r>
              <a:rPr lang="en-US" sz="2000"/>
              <a:t>	Jumlah input yang diperlukan harus sama dengan jumlah input yang 	digunakan</a:t>
            </a:r>
          </a:p>
          <a:p>
            <a:pPr marL="0" indent="0" algn="just">
              <a:buSzTx/>
              <a:buFont typeface="Wingdings" pitchFamily="2" charset="2"/>
              <a:buAutoNum type="arabicPeriod" startAt="2"/>
              <a:tabLst>
                <a:tab pos="342900" algn="l"/>
              </a:tabLst>
            </a:pPr>
            <a:r>
              <a:rPr lang="en-US" sz="2000"/>
              <a:t>	Harga perolehan input bersifat linier dengan kuantitas input yang 	digunakan</a:t>
            </a:r>
          </a:p>
        </p:txBody>
      </p:sp>
      <p:sp>
        <p:nvSpPr>
          <p:cNvPr id="68612" name="Text Box 4"/>
          <p:cNvSpPr txBox="1">
            <a:spLocks noChangeArrowheads="1"/>
          </p:cNvSpPr>
          <p:nvPr/>
        </p:nvSpPr>
        <p:spPr bwMode="auto">
          <a:xfrm>
            <a:off x="685800" y="2971800"/>
            <a:ext cx="7391400" cy="406400"/>
          </a:xfrm>
          <a:prstGeom prst="rect">
            <a:avLst/>
          </a:prstGeom>
          <a:noFill/>
          <a:ln w="9525">
            <a:solidFill>
              <a:schemeClr val="tx1"/>
            </a:solidFill>
            <a:miter lim="800000"/>
            <a:headEnd/>
            <a:tailEnd/>
          </a:ln>
          <a:effectLst/>
        </p:spPr>
        <p:txBody>
          <a:bodyPr>
            <a:spAutoFit/>
          </a:bodyPr>
          <a:lstStyle/>
          <a:p>
            <a:pPr>
              <a:spcBef>
                <a:spcPct val="50000"/>
              </a:spcBef>
            </a:pPr>
            <a:r>
              <a:rPr lang="en-US" sz="2000" b="1"/>
              <a:t>Biaya Total = Biaya Tetap Total + Biaya Variabel Total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457200" y="381000"/>
            <a:ext cx="8229600" cy="5749925"/>
          </a:xfrm>
        </p:spPr>
        <p:txBody>
          <a:bodyPr/>
          <a:lstStyle/>
          <a:p>
            <a:pPr marL="0" indent="0">
              <a:buFont typeface="Wingdings" pitchFamily="2" charset="2"/>
              <a:buNone/>
              <a:tabLst>
                <a:tab pos="342900" algn="l"/>
              </a:tabLst>
            </a:pPr>
            <a:r>
              <a:rPr lang="en-US" sz="2000"/>
              <a:t>Karena biaya variabel dipengaruhi oleh besar kecilnya volume kegiatan, maka biaya variabel total merupakan hasil perkalian </a:t>
            </a:r>
          </a:p>
          <a:p>
            <a:pPr marL="0" indent="0">
              <a:spcBef>
                <a:spcPct val="0"/>
              </a:spcBef>
              <a:buFont typeface="Wingdings" pitchFamily="2" charset="2"/>
              <a:buNone/>
              <a:tabLst>
                <a:tab pos="342900" algn="l"/>
              </a:tabLst>
            </a:pPr>
            <a:r>
              <a:rPr lang="en-US" sz="2000"/>
              <a:t>antara biaya variabel per unit dengan volume kegiatan.</a:t>
            </a:r>
          </a:p>
          <a:p>
            <a:pPr marL="0" indent="0">
              <a:buFont typeface="Wingdings" pitchFamily="2" charset="2"/>
              <a:buNone/>
              <a:tabLst>
                <a:tab pos="342900" algn="l"/>
              </a:tabLst>
            </a:pPr>
            <a:endParaRPr lang="en-US" sz="2000"/>
          </a:p>
          <a:p>
            <a:pPr marL="0" indent="0">
              <a:buFont typeface="Wingdings" pitchFamily="2" charset="2"/>
              <a:buNone/>
              <a:tabLst>
                <a:tab pos="342900" algn="l"/>
              </a:tabLst>
            </a:pPr>
            <a:endParaRPr lang="en-US" sz="2000"/>
          </a:p>
          <a:p>
            <a:pPr marL="0" indent="0">
              <a:buFont typeface="Wingdings" pitchFamily="2" charset="2"/>
              <a:buNone/>
              <a:tabLst>
                <a:tab pos="342900" algn="l"/>
              </a:tabLst>
            </a:pPr>
            <a:endParaRPr lang="en-US" sz="2000"/>
          </a:p>
          <a:p>
            <a:pPr marL="0" indent="0">
              <a:buFont typeface="Wingdings" pitchFamily="2" charset="2"/>
              <a:buNone/>
              <a:tabLst>
                <a:tab pos="342900" algn="l"/>
              </a:tabLst>
            </a:pPr>
            <a:r>
              <a:rPr lang="en-US" sz="2000"/>
              <a:t>Maka fungsi biaya tersebut dapat diformulasikan:</a:t>
            </a:r>
          </a:p>
          <a:p>
            <a:pPr marL="0" indent="0">
              <a:buFont typeface="Wingdings" pitchFamily="2" charset="2"/>
              <a:buNone/>
              <a:tabLst>
                <a:tab pos="342900" algn="l"/>
              </a:tabLst>
            </a:pPr>
            <a:r>
              <a:rPr lang="en-US" sz="2000" b="1"/>
              <a:t>	Y = a + b X</a:t>
            </a:r>
          </a:p>
          <a:p>
            <a:pPr marL="0" indent="0">
              <a:buFont typeface="Wingdings" pitchFamily="2" charset="2"/>
              <a:buNone/>
              <a:tabLst>
                <a:tab pos="342900" algn="l"/>
              </a:tabLst>
            </a:pPr>
            <a:r>
              <a:rPr lang="en-US" sz="2000"/>
              <a:t>Y	= Biaya total</a:t>
            </a:r>
          </a:p>
          <a:p>
            <a:pPr marL="0" indent="0">
              <a:buFont typeface="Wingdings" pitchFamily="2" charset="2"/>
              <a:buNone/>
              <a:tabLst>
                <a:tab pos="342900" algn="l"/>
              </a:tabLst>
            </a:pPr>
            <a:r>
              <a:rPr lang="en-US" sz="2000"/>
              <a:t>a	= Biaya tetap</a:t>
            </a:r>
          </a:p>
          <a:p>
            <a:pPr marL="0" indent="0">
              <a:buFont typeface="Wingdings" pitchFamily="2" charset="2"/>
              <a:buNone/>
              <a:tabLst>
                <a:tab pos="342900" algn="l"/>
              </a:tabLst>
            </a:pPr>
            <a:r>
              <a:rPr lang="en-US" sz="2000"/>
              <a:t>b	= Biaya variabel per unit</a:t>
            </a:r>
          </a:p>
          <a:p>
            <a:pPr marL="0" indent="0">
              <a:buFont typeface="Wingdings" pitchFamily="2" charset="2"/>
              <a:buNone/>
              <a:tabLst>
                <a:tab pos="342900" algn="l"/>
              </a:tabLst>
            </a:pPr>
            <a:r>
              <a:rPr lang="en-US" sz="2000"/>
              <a:t>X	= Volume kegiatan</a:t>
            </a:r>
          </a:p>
          <a:p>
            <a:pPr marL="0" indent="0">
              <a:buFont typeface="Wingdings" pitchFamily="2" charset="2"/>
              <a:buNone/>
              <a:tabLst>
                <a:tab pos="342900" algn="l"/>
              </a:tabLst>
            </a:pPr>
            <a:endParaRPr lang="en-US" sz="2000"/>
          </a:p>
          <a:p>
            <a:pPr marL="0" indent="0">
              <a:buFont typeface="Wingdings" pitchFamily="2" charset="2"/>
              <a:buNone/>
              <a:tabLst>
                <a:tab pos="342900" algn="l"/>
              </a:tabLst>
            </a:pPr>
            <a:endParaRPr lang="en-US" sz="2000"/>
          </a:p>
        </p:txBody>
      </p:sp>
      <p:sp>
        <p:nvSpPr>
          <p:cNvPr id="69636" name="Text Box 4"/>
          <p:cNvSpPr txBox="1">
            <a:spLocks noChangeArrowheads="1"/>
          </p:cNvSpPr>
          <p:nvPr/>
        </p:nvSpPr>
        <p:spPr bwMode="auto">
          <a:xfrm>
            <a:off x="533400" y="1600200"/>
            <a:ext cx="6858000" cy="711200"/>
          </a:xfrm>
          <a:prstGeom prst="rect">
            <a:avLst/>
          </a:prstGeom>
          <a:noFill/>
          <a:ln w="9525">
            <a:solidFill>
              <a:schemeClr val="tx1"/>
            </a:solidFill>
            <a:miter lim="800000"/>
            <a:headEnd/>
            <a:tailEnd/>
          </a:ln>
          <a:effectLst/>
        </p:spPr>
        <p:txBody>
          <a:bodyPr>
            <a:spAutoFit/>
          </a:bodyPr>
          <a:lstStyle/>
          <a:p>
            <a:r>
              <a:rPr lang="en-US" sz="2000" b="1"/>
              <a:t>Biaya Total = Biaya Tetap Total + Biaya Variabel/unit</a:t>
            </a:r>
          </a:p>
          <a:p>
            <a:r>
              <a:rPr lang="en-US" sz="2000" b="1"/>
              <a:t>				          x Volume kegiatan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381000"/>
            <a:ext cx="7543800" cy="533400"/>
          </a:xfrm>
        </p:spPr>
        <p:txBody>
          <a:bodyPr/>
          <a:lstStyle/>
          <a:p>
            <a:r>
              <a:rPr lang="en-US" sz="2400">
                <a:effectLst>
                  <a:outerShdw blurRad="38100" dist="38100" dir="2700000" algn="tl">
                    <a:srgbClr val="C0C0C0"/>
                  </a:outerShdw>
                </a:effectLst>
              </a:rPr>
              <a:t>Metode Penentuan Pola Perilaku Biaya</a:t>
            </a:r>
          </a:p>
        </p:txBody>
      </p:sp>
      <p:sp>
        <p:nvSpPr>
          <p:cNvPr id="70659" name="Rectangle 3"/>
          <p:cNvSpPr>
            <a:spLocks noGrp="1" noChangeArrowheads="1"/>
          </p:cNvSpPr>
          <p:nvPr>
            <p:ph type="body" idx="1"/>
          </p:nvPr>
        </p:nvSpPr>
        <p:spPr>
          <a:xfrm>
            <a:off x="457200" y="990600"/>
            <a:ext cx="8229600" cy="5410200"/>
          </a:xfrm>
        </p:spPr>
        <p:txBody>
          <a:bodyPr/>
          <a:lstStyle/>
          <a:p>
            <a:pPr marL="0" indent="0">
              <a:lnSpc>
                <a:spcPct val="90000"/>
              </a:lnSpc>
              <a:buFont typeface="Wingdings" pitchFamily="2" charset="2"/>
              <a:buNone/>
              <a:tabLst>
                <a:tab pos="342900" algn="l"/>
              </a:tabLst>
            </a:pPr>
            <a:r>
              <a:rPr lang="en-US" sz="2000"/>
              <a:t>Ada 3 pendekatan dalam menentukan pola perilaku biaya:</a:t>
            </a:r>
          </a:p>
          <a:p>
            <a:pPr marL="0" indent="0">
              <a:lnSpc>
                <a:spcPct val="90000"/>
              </a:lnSpc>
              <a:buSzTx/>
              <a:buFont typeface="Wingdings" pitchFamily="2" charset="2"/>
              <a:buAutoNum type="arabicPeriod"/>
              <a:tabLst>
                <a:tab pos="342900" algn="l"/>
              </a:tabLst>
            </a:pPr>
            <a:r>
              <a:rPr lang="en-US" sz="2000" b="1"/>
              <a:t>	Pendekatan Intuisi</a:t>
            </a:r>
          </a:p>
          <a:p>
            <a:pPr marL="0" indent="0">
              <a:lnSpc>
                <a:spcPct val="90000"/>
              </a:lnSpc>
              <a:buSzTx/>
              <a:buFont typeface="Wingdings" pitchFamily="2" charset="2"/>
              <a:buNone/>
              <a:tabLst>
                <a:tab pos="342900" algn="l"/>
              </a:tabLst>
            </a:pPr>
            <a:r>
              <a:rPr lang="en-US" sz="2000"/>
              <a:t>	Pendekatan yang didasarkan pada intuisi manajemen, didasarkan 	pada surat-surat keputusan, kontrak kerja dan sebagainya.</a:t>
            </a:r>
          </a:p>
          <a:p>
            <a:pPr marL="0" indent="0">
              <a:lnSpc>
                <a:spcPct val="90000"/>
              </a:lnSpc>
              <a:buSzTx/>
              <a:buFont typeface="Wingdings" pitchFamily="2" charset="2"/>
              <a:buAutoNum type="arabicPeriod" startAt="2"/>
              <a:tabLst>
                <a:tab pos="342900" algn="l"/>
              </a:tabLst>
            </a:pPr>
            <a:r>
              <a:rPr lang="en-US" sz="2000" b="1"/>
              <a:t>	Pendekatan Analisis Enjinering</a:t>
            </a:r>
          </a:p>
          <a:p>
            <a:pPr marL="0" indent="0">
              <a:lnSpc>
                <a:spcPct val="90000"/>
              </a:lnSpc>
              <a:buSzTx/>
              <a:buFont typeface="Wingdings" pitchFamily="2" charset="2"/>
              <a:buNone/>
              <a:tabLst>
                <a:tab pos="342900" algn="l"/>
              </a:tabLst>
            </a:pPr>
            <a:r>
              <a:rPr lang="en-US" sz="2000"/>
              <a:t>	Pendekatan yang didasarkan pada hubungan fisik yang jelas antara 	input dengan output. Bila suatu biaya memiliki hubungan fisik 	langsung merupakan biaya variabel, bila tidak memiliki hubungan 	fisik langsung merupakan biaya tetap</a:t>
            </a:r>
          </a:p>
          <a:p>
            <a:pPr marL="0" indent="0">
              <a:lnSpc>
                <a:spcPct val="90000"/>
              </a:lnSpc>
              <a:buSzTx/>
              <a:buFont typeface="Wingdings" pitchFamily="2" charset="2"/>
              <a:buAutoNum type="arabicPeriod" startAt="3"/>
              <a:tabLst>
                <a:tab pos="342900" algn="l"/>
              </a:tabLst>
            </a:pPr>
            <a:r>
              <a:rPr lang="en-US" sz="2000" b="1"/>
              <a:t>	Penekatan Analisis Data Biaya Masa Lalu</a:t>
            </a:r>
          </a:p>
          <a:p>
            <a:pPr marL="0" indent="0">
              <a:lnSpc>
                <a:spcPct val="90000"/>
              </a:lnSpc>
              <a:buSzTx/>
              <a:buFont typeface="Wingdings" pitchFamily="2" charset="2"/>
              <a:buNone/>
              <a:tabLst>
                <a:tab pos="342900" algn="l"/>
              </a:tabLst>
            </a:pPr>
            <a:r>
              <a:rPr lang="en-US" sz="2000"/>
              <a:t>	Pendekatan yang didasarkan pada data biaya masa lalu. Berlaku 	asumsi bahwa biaya di masa yang akan datang sama perilakunya 	dengan biaya di masa yang lalu. </a:t>
            </a:r>
          </a:p>
          <a:p>
            <a:pPr marL="0" indent="0">
              <a:lnSpc>
                <a:spcPct val="90000"/>
              </a:lnSpc>
              <a:buSzTx/>
              <a:buFont typeface="Wingdings" pitchFamily="2" charset="2"/>
              <a:buNone/>
              <a:tabLst>
                <a:tab pos="342900" algn="l"/>
              </a:tabLst>
            </a:pPr>
            <a:r>
              <a:rPr lang="en-US" sz="2000"/>
              <a:t>	Ada 3 metode untuk menentukanpola perilaku biaya masa lalu:</a:t>
            </a:r>
          </a:p>
          <a:p>
            <a:pPr marL="0" indent="0">
              <a:lnSpc>
                <a:spcPct val="90000"/>
              </a:lnSpc>
              <a:buSzTx/>
              <a:buFont typeface="Wingdings" pitchFamily="2" charset="2"/>
              <a:buNone/>
              <a:tabLst>
                <a:tab pos="342900" algn="l"/>
              </a:tabLst>
            </a:pPr>
            <a:r>
              <a:rPr lang="en-US" sz="2000"/>
              <a:t>	a. Metode titik tertinggi dan titik terendah</a:t>
            </a:r>
          </a:p>
          <a:p>
            <a:pPr marL="0" indent="0">
              <a:lnSpc>
                <a:spcPct val="90000"/>
              </a:lnSpc>
              <a:buSzTx/>
              <a:buFont typeface="Wingdings" pitchFamily="2" charset="2"/>
              <a:buNone/>
              <a:tabLst>
                <a:tab pos="342900" algn="l"/>
              </a:tabLst>
            </a:pPr>
            <a:r>
              <a:rPr lang="en-US" sz="2000"/>
              <a:t>	b. Metode biaya cadangan</a:t>
            </a:r>
          </a:p>
          <a:p>
            <a:pPr marL="0" indent="0">
              <a:lnSpc>
                <a:spcPct val="90000"/>
              </a:lnSpc>
              <a:buSzTx/>
              <a:buFont typeface="Wingdings" pitchFamily="2" charset="2"/>
              <a:buNone/>
              <a:tabLst>
                <a:tab pos="342900" algn="l"/>
              </a:tabLst>
            </a:pPr>
            <a:r>
              <a:rPr lang="en-US" sz="2000"/>
              <a:t>	c. Metode kuadrat terkecil</a:t>
            </a:r>
          </a:p>
          <a:p>
            <a:pPr marL="0" indent="0">
              <a:lnSpc>
                <a:spcPct val="90000"/>
              </a:lnSpc>
              <a:buSzTx/>
              <a:buFont typeface="Wingdings" pitchFamily="2" charset="2"/>
              <a:buNone/>
              <a:tabLst>
                <a:tab pos="342900" algn="l"/>
              </a:tabLst>
            </a:pPr>
            <a:endParaRPr lang="en-US" sz="1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457200"/>
            <a:ext cx="7543800" cy="715963"/>
          </a:xfrm>
        </p:spPr>
        <p:txBody>
          <a:bodyPr/>
          <a:lstStyle/>
          <a:p>
            <a:r>
              <a:rPr lang="en-US" sz="2400">
                <a:effectLst>
                  <a:outerShdw blurRad="38100" dist="38100" dir="2700000" algn="tl">
                    <a:srgbClr val="C0C0C0"/>
                  </a:outerShdw>
                </a:effectLst>
              </a:rPr>
              <a:t>Metode Titik Tertinggi dan Titik Terendah</a:t>
            </a:r>
            <a:br>
              <a:rPr lang="en-US" sz="2400">
                <a:effectLst>
                  <a:outerShdw blurRad="38100" dist="38100" dir="2700000" algn="tl">
                    <a:srgbClr val="C0C0C0"/>
                  </a:outerShdw>
                </a:effectLst>
              </a:rPr>
            </a:br>
            <a:r>
              <a:rPr lang="en-US" sz="2400">
                <a:effectLst>
                  <a:outerShdw blurRad="38100" dist="38100" dir="2700000" algn="tl">
                    <a:srgbClr val="C0C0C0"/>
                  </a:outerShdw>
                </a:effectLst>
              </a:rPr>
              <a:t>(High and Low Point Method)</a:t>
            </a:r>
          </a:p>
        </p:txBody>
      </p:sp>
      <p:sp>
        <p:nvSpPr>
          <p:cNvPr id="74755" name="Rectangle 3"/>
          <p:cNvSpPr>
            <a:spLocks noGrp="1" noChangeArrowheads="1"/>
          </p:cNvSpPr>
          <p:nvPr>
            <p:ph type="body" idx="1"/>
          </p:nvPr>
        </p:nvSpPr>
        <p:spPr>
          <a:xfrm>
            <a:off x="457200" y="1295400"/>
            <a:ext cx="8229600" cy="4835525"/>
          </a:xfrm>
        </p:spPr>
        <p:txBody>
          <a:bodyPr/>
          <a:lstStyle/>
          <a:p>
            <a:pPr marL="0" indent="0">
              <a:buFont typeface="Wingdings" pitchFamily="2" charset="2"/>
              <a:buNone/>
            </a:pPr>
            <a:r>
              <a:rPr lang="en-US" sz="2000"/>
              <a:t>Cara menentukan pola perilaku biaya dengan metode ini adalah menganalisis biaya masa lalu pada volume kegiatan tertinggi dan volume kegiatan terendah.</a:t>
            </a:r>
          </a:p>
          <a:p>
            <a:pPr marL="0" indent="0">
              <a:buFont typeface="Wingdings" pitchFamily="2" charset="2"/>
              <a:buNone/>
            </a:pPr>
            <a:r>
              <a:rPr lang="en-US" sz="2000"/>
              <a:t>Biaya variabel ditentukan dari selisih antara biaya terendah dan tertinggi dibagi dengan selisih volume produksi.</a:t>
            </a:r>
          </a:p>
          <a:p>
            <a:pPr marL="0" indent="0">
              <a:buFont typeface="Wingdings" pitchFamily="2" charset="2"/>
              <a:buNone/>
            </a:pPr>
            <a:r>
              <a:rPr lang="en-US" sz="2000"/>
              <a:t>		           Biaya Tertinggi – Biaya Terendah</a:t>
            </a:r>
          </a:p>
          <a:p>
            <a:pPr marL="0" indent="0">
              <a:spcBef>
                <a:spcPct val="0"/>
              </a:spcBef>
              <a:buFont typeface="Wingdings" pitchFamily="2" charset="2"/>
              <a:buNone/>
            </a:pPr>
            <a:r>
              <a:rPr lang="en-US" sz="2000"/>
              <a:t>   Biaya variabel (b) = </a:t>
            </a:r>
          </a:p>
          <a:p>
            <a:pPr marL="0" indent="0">
              <a:spcBef>
                <a:spcPct val="0"/>
              </a:spcBef>
              <a:buFont typeface="Wingdings" pitchFamily="2" charset="2"/>
              <a:buNone/>
            </a:pPr>
            <a:r>
              <a:rPr lang="en-US" sz="2000"/>
              <a:t>		        Volume Produksi Tertinggi - Terendah	</a:t>
            </a:r>
          </a:p>
          <a:p>
            <a:pPr marL="0" indent="0">
              <a:spcBef>
                <a:spcPct val="0"/>
              </a:spcBef>
              <a:buFont typeface="Wingdings" pitchFamily="2" charset="2"/>
              <a:buNone/>
            </a:pPr>
            <a:endParaRPr lang="en-US" sz="2000"/>
          </a:p>
          <a:p>
            <a:pPr marL="0" indent="0">
              <a:buFont typeface="Wingdings" pitchFamily="2" charset="2"/>
              <a:buNone/>
            </a:pPr>
            <a:r>
              <a:rPr lang="en-US" sz="2000"/>
              <a:t>Biaya tetap ditentukan dengan menghitung selisih biaya total dengan biaya variabel total.</a:t>
            </a:r>
          </a:p>
          <a:p>
            <a:pPr marL="0" indent="0">
              <a:buFont typeface="Wingdings" pitchFamily="2" charset="2"/>
              <a:buNone/>
            </a:pPr>
            <a:r>
              <a:rPr lang="en-US" sz="2000"/>
              <a:t> Biaya Tetap (a) = Total Biaya – (Biaya Variabel/unit x unit)</a:t>
            </a:r>
          </a:p>
          <a:p>
            <a:pPr marL="0" indent="0">
              <a:spcBef>
                <a:spcPct val="50000"/>
              </a:spcBef>
              <a:buFont typeface="Wingdings" pitchFamily="2" charset="2"/>
              <a:buNone/>
            </a:pPr>
            <a:r>
              <a:rPr lang="en-US" sz="2000"/>
              <a:t>Jika dirumuskan formulasinya adalah:</a:t>
            </a:r>
          </a:p>
          <a:p>
            <a:pPr marL="0" indent="0">
              <a:buFont typeface="Wingdings" pitchFamily="2" charset="2"/>
              <a:buNone/>
            </a:pPr>
            <a:r>
              <a:rPr lang="en-US" sz="2000"/>
              <a:t>	</a:t>
            </a:r>
            <a:r>
              <a:rPr lang="en-US" sz="2000" b="1"/>
              <a:t>Y = a + bX</a:t>
            </a:r>
          </a:p>
        </p:txBody>
      </p:sp>
      <p:sp>
        <p:nvSpPr>
          <p:cNvPr id="74756" name="Line 4"/>
          <p:cNvSpPr>
            <a:spLocks noChangeShapeType="1"/>
          </p:cNvSpPr>
          <p:nvPr/>
        </p:nvSpPr>
        <p:spPr bwMode="auto">
          <a:xfrm>
            <a:off x="3048000" y="3429000"/>
            <a:ext cx="4191000" cy="0"/>
          </a:xfrm>
          <a:prstGeom prst="line">
            <a:avLst/>
          </a:prstGeom>
          <a:noFill/>
          <a:ln w="9525">
            <a:solidFill>
              <a:schemeClr val="tx1"/>
            </a:solidFill>
            <a:round/>
            <a:headEnd/>
            <a:tailEnd/>
          </a:ln>
          <a:effectLst/>
        </p:spPr>
        <p:txBody>
          <a:bodyPr/>
          <a:lstStyle/>
          <a:p>
            <a:endParaRPr lang="en-US"/>
          </a:p>
        </p:txBody>
      </p:sp>
      <p:sp>
        <p:nvSpPr>
          <p:cNvPr id="74757" name="Rectangle 5"/>
          <p:cNvSpPr>
            <a:spLocks noChangeArrowheads="1"/>
          </p:cNvSpPr>
          <p:nvPr/>
        </p:nvSpPr>
        <p:spPr bwMode="auto">
          <a:xfrm>
            <a:off x="533400" y="2971800"/>
            <a:ext cx="7086600" cy="990600"/>
          </a:xfrm>
          <a:prstGeom prst="rect">
            <a:avLst/>
          </a:prstGeom>
          <a:noFill/>
          <a:ln w="9525">
            <a:solidFill>
              <a:schemeClr val="tx1"/>
            </a:solidFill>
            <a:miter lim="800000"/>
            <a:headEnd/>
            <a:tailEnd/>
          </a:ln>
          <a:effectLst/>
        </p:spPr>
        <p:txBody>
          <a:bodyPr wrap="none" anchor="ctr"/>
          <a:lstStyle/>
          <a:p>
            <a:endParaRPr lang="en-US"/>
          </a:p>
        </p:txBody>
      </p:sp>
      <p:sp>
        <p:nvSpPr>
          <p:cNvPr id="74758" name="Rectangle 6"/>
          <p:cNvSpPr>
            <a:spLocks noChangeArrowheads="1"/>
          </p:cNvSpPr>
          <p:nvPr/>
        </p:nvSpPr>
        <p:spPr bwMode="auto">
          <a:xfrm>
            <a:off x="533400" y="4876800"/>
            <a:ext cx="6858000" cy="457200"/>
          </a:xfrm>
          <a:prstGeom prst="rect">
            <a:avLst/>
          </a:prstGeom>
          <a:no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122238"/>
            <a:ext cx="7543800" cy="715962"/>
          </a:xfrm>
        </p:spPr>
        <p:txBody>
          <a:bodyPr/>
          <a:lstStyle/>
          <a:p>
            <a:r>
              <a:rPr lang="en-US" sz="2400">
                <a:effectLst>
                  <a:outerShdw blurRad="38100" dist="38100" dir="2700000" algn="tl">
                    <a:srgbClr val="C0C0C0"/>
                  </a:outerShdw>
                </a:effectLst>
              </a:rPr>
              <a:t>Metode Biaya Cadangan </a:t>
            </a:r>
            <a:r>
              <a:rPr lang="en-US" sz="2400" i="1">
                <a:effectLst>
                  <a:outerShdw blurRad="38100" dist="38100" dir="2700000" algn="tl">
                    <a:srgbClr val="C0C0C0"/>
                  </a:outerShdw>
                </a:effectLst>
              </a:rPr>
              <a:t>(Standby Cost)</a:t>
            </a:r>
            <a:endParaRPr lang="en-US" sz="2400">
              <a:effectLst>
                <a:outerShdw blurRad="38100" dist="38100" dir="2700000" algn="tl">
                  <a:srgbClr val="C0C0C0"/>
                </a:outerShdw>
              </a:effectLst>
            </a:endParaRPr>
          </a:p>
        </p:txBody>
      </p:sp>
      <p:sp>
        <p:nvSpPr>
          <p:cNvPr id="75779" name="Rectangle 3"/>
          <p:cNvSpPr>
            <a:spLocks noGrp="1" noChangeArrowheads="1"/>
          </p:cNvSpPr>
          <p:nvPr>
            <p:ph type="body" idx="1"/>
          </p:nvPr>
        </p:nvSpPr>
        <p:spPr>
          <a:xfrm>
            <a:off x="457200" y="914400"/>
            <a:ext cx="8229600" cy="4648200"/>
          </a:xfrm>
        </p:spPr>
        <p:txBody>
          <a:bodyPr/>
          <a:lstStyle/>
          <a:p>
            <a:pPr marL="0" indent="0">
              <a:spcBef>
                <a:spcPct val="0"/>
              </a:spcBef>
              <a:buFont typeface="Wingdings" pitchFamily="2" charset="2"/>
              <a:buNone/>
            </a:pPr>
            <a:r>
              <a:rPr lang="en-US" sz="2000"/>
              <a:t>Dalam metode ini terlebih dahulu ditentukan unsur biaya tetap </a:t>
            </a:r>
          </a:p>
          <a:p>
            <a:pPr marL="0" indent="0">
              <a:spcBef>
                <a:spcPct val="0"/>
              </a:spcBef>
              <a:buFont typeface="Wingdings" pitchFamily="2" charset="2"/>
              <a:buNone/>
            </a:pPr>
            <a:r>
              <a:rPr lang="en-US" sz="2000"/>
              <a:t>dari biaya yang bersangkutan. Penentuan biaya tetap dengan </a:t>
            </a:r>
          </a:p>
          <a:p>
            <a:pPr marL="0" indent="0">
              <a:spcBef>
                <a:spcPct val="0"/>
              </a:spcBef>
              <a:buFont typeface="Wingdings" pitchFamily="2" charset="2"/>
              <a:buNone/>
            </a:pPr>
            <a:r>
              <a:rPr lang="en-US" sz="2000"/>
              <a:t>cara menghentikan kegiatan perusahaan untuk sementara waktu, sehingga biaya yang timbul selama kegiatan perusahaan dihentikan disebut biaya cadangan yang merupakan unsur </a:t>
            </a:r>
            <a:r>
              <a:rPr lang="en-US" sz="2000" i="1"/>
              <a:t>biaya tetap</a:t>
            </a:r>
            <a:r>
              <a:rPr lang="en-US" sz="2000"/>
              <a:t>.</a:t>
            </a:r>
          </a:p>
          <a:p>
            <a:pPr marL="0" indent="0">
              <a:buFont typeface="Wingdings" pitchFamily="2" charset="2"/>
              <a:buNone/>
            </a:pPr>
            <a:r>
              <a:rPr lang="en-US" sz="2000"/>
              <a:t>Selisih antara biaya cadangan dengan biaya yang terjadi selama kegiatan perusahaan berjalan merupakan unsur </a:t>
            </a:r>
            <a:r>
              <a:rPr lang="en-US" sz="2000" i="1"/>
              <a:t>biaya variabel</a:t>
            </a:r>
            <a:r>
              <a:rPr lang="en-US" sz="2000"/>
              <a:t>.</a:t>
            </a:r>
          </a:p>
          <a:p>
            <a:pPr marL="0" indent="0">
              <a:buFont typeface="Wingdings" pitchFamily="2" charset="2"/>
              <a:buNone/>
            </a:pPr>
            <a:r>
              <a:rPr lang="en-US" sz="2000"/>
              <a:t>Untuk menentukan perilaku biaya berlaku formulasi sbb:</a:t>
            </a:r>
          </a:p>
          <a:p>
            <a:pPr marL="0" indent="0">
              <a:buFont typeface="Wingdings" pitchFamily="2" charset="2"/>
              <a:buNone/>
            </a:pPr>
            <a:r>
              <a:rPr lang="en-US" sz="2000" b="1"/>
              <a:t>	Y = a + bX</a:t>
            </a:r>
          </a:p>
          <a:p>
            <a:pPr marL="0" indent="0">
              <a:buFont typeface="Wingdings" pitchFamily="2" charset="2"/>
              <a:buNone/>
            </a:pPr>
            <a:r>
              <a:rPr lang="en-US" sz="2000"/>
              <a:t>a = biaya tetap diperoleh dari biaya cadangan</a:t>
            </a:r>
          </a:p>
          <a:p>
            <a:pPr marL="0" indent="0">
              <a:buFont typeface="Wingdings" pitchFamily="2" charset="2"/>
              <a:buNone/>
            </a:pPr>
            <a:r>
              <a:rPr lang="en-US" sz="2000"/>
              <a:t>b = selisih biaya cadangan dengan biaya total dibagi volume kegiatan</a:t>
            </a:r>
          </a:p>
          <a:p>
            <a:pPr marL="0" indent="0">
              <a:buFont typeface="Wingdings" pitchFamily="2" charset="2"/>
              <a:buNone/>
            </a:pPr>
            <a:r>
              <a:rPr lang="en-US" sz="2000"/>
              <a:t>Y = Total biaya</a:t>
            </a:r>
          </a:p>
          <a:p>
            <a:pPr marL="0" indent="0">
              <a:buFont typeface="Wingdings" pitchFamily="2" charset="2"/>
              <a:buNone/>
            </a:pPr>
            <a:r>
              <a:rPr lang="en-US" sz="2000"/>
              <a:t>X = Volume kegiatan</a:t>
            </a:r>
          </a:p>
          <a:p>
            <a:pPr marL="0" indent="0">
              <a:buFont typeface="Wingdings" pitchFamily="2" charset="2"/>
              <a:buNone/>
            </a:pPr>
            <a:endParaRPr lang="en-US" sz="2000"/>
          </a:p>
          <a:p>
            <a:pPr marL="0" indent="0">
              <a:buFont typeface="Wingdings" pitchFamily="2" charset="2"/>
              <a:buNone/>
            </a:pPr>
            <a:endParaRPr lang="en-US"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381000"/>
            <a:ext cx="7543800" cy="533400"/>
          </a:xfrm>
        </p:spPr>
        <p:txBody>
          <a:bodyPr/>
          <a:lstStyle/>
          <a:p>
            <a:r>
              <a:rPr lang="en-US" sz="2400">
                <a:effectLst>
                  <a:outerShdw blurRad="38100" dist="38100" dir="2700000" algn="tl">
                    <a:srgbClr val="C0C0C0"/>
                  </a:outerShdw>
                </a:effectLst>
              </a:rPr>
              <a:t>Metode Kuadrat Terkecil </a:t>
            </a:r>
            <a:r>
              <a:rPr lang="en-US" sz="2400" i="1">
                <a:effectLst>
                  <a:outerShdw blurRad="38100" dist="38100" dir="2700000" algn="tl">
                    <a:srgbClr val="C0C0C0"/>
                  </a:outerShdw>
                </a:effectLst>
              </a:rPr>
              <a:t>(Least Square)</a:t>
            </a:r>
          </a:p>
        </p:txBody>
      </p:sp>
      <p:sp>
        <p:nvSpPr>
          <p:cNvPr id="76803" name="Rectangle 3"/>
          <p:cNvSpPr>
            <a:spLocks noGrp="1" noChangeArrowheads="1"/>
          </p:cNvSpPr>
          <p:nvPr>
            <p:ph type="body" sz="half" idx="1"/>
          </p:nvPr>
        </p:nvSpPr>
        <p:spPr>
          <a:xfrm>
            <a:off x="533400" y="1066800"/>
            <a:ext cx="7772400" cy="4648200"/>
          </a:xfrm>
        </p:spPr>
        <p:txBody>
          <a:bodyPr/>
          <a:lstStyle/>
          <a:p>
            <a:pPr marL="0" indent="0">
              <a:lnSpc>
                <a:spcPct val="90000"/>
              </a:lnSpc>
              <a:buFont typeface="Wingdings" pitchFamily="2" charset="2"/>
              <a:buNone/>
            </a:pPr>
            <a:r>
              <a:rPr lang="en-US" sz="2000"/>
              <a:t>Penentuan pola perilaku biaya pada metode ini dengan menentukan total biaya tetap (a) dan total biaya variabel (b) menggunakan rumus:</a:t>
            </a:r>
          </a:p>
          <a:p>
            <a:pPr marL="0" indent="0">
              <a:lnSpc>
                <a:spcPct val="90000"/>
              </a:lnSpc>
              <a:buFont typeface="Wingdings" pitchFamily="2" charset="2"/>
              <a:buNone/>
            </a:pPr>
            <a:endParaRPr lang="en-US" sz="2000"/>
          </a:p>
          <a:p>
            <a:pPr marL="0" indent="0">
              <a:lnSpc>
                <a:spcPct val="90000"/>
              </a:lnSpc>
              <a:buFont typeface="Wingdings" pitchFamily="2" charset="2"/>
              <a:buNone/>
            </a:pPr>
            <a:endParaRPr lang="en-US" sz="2000"/>
          </a:p>
          <a:p>
            <a:pPr marL="0" indent="0">
              <a:lnSpc>
                <a:spcPct val="90000"/>
              </a:lnSpc>
              <a:buFont typeface="Wingdings" pitchFamily="2" charset="2"/>
              <a:buNone/>
            </a:pPr>
            <a:endParaRPr lang="en-US" sz="2000"/>
          </a:p>
          <a:p>
            <a:pPr marL="0" indent="0">
              <a:lnSpc>
                <a:spcPct val="90000"/>
              </a:lnSpc>
              <a:buFont typeface="Wingdings" pitchFamily="2" charset="2"/>
              <a:buNone/>
            </a:pPr>
            <a:endParaRPr lang="en-US" sz="2000"/>
          </a:p>
          <a:p>
            <a:pPr marL="0" indent="0">
              <a:lnSpc>
                <a:spcPct val="90000"/>
              </a:lnSpc>
              <a:buFont typeface="Wingdings" pitchFamily="2" charset="2"/>
              <a:buNone/>
            </a:pPr>
            <a:endParaRPr lang="en-US" sz="2000"/>
          </a:p>
          <a:p>
            <a:pPr marL="0" indent="0">
              <a:lnSpc>
                <a:spcPct val="90000"/>
              </a:lnSpc>
              <a:buFont typeface="Wingdings" pitchFamily="2" charset="2"/>
              <a:buNone/>
            </a:pPr>
            <a:r>
              <a:rPr lang="en-US" sz="2000"/>
              <a:t>Persamaan pola perilaku biaya sbb:</a:t>
            </a:r>
          </a:p>
          <a:p>
            <a:pPr marL="0" indent="0">
              <a:lnSpc>
                <a:spcPct val="90000"/>
              </a:lnSpc>
              <a:buFont typeface="Wingdings" pitchFamily="2" charset="2"/>
              <a:buNone/>
            </a:pPr>
            <a:r>
              <a:rPr lang="en-US" sz="2000" b="1"/>
              <a:t>Y = a + bX</a:t>
            </a:r>
          </a:p>
          <a:p>
            <a:pPr marL="0" indent="0">
              <a:lnSpc>
                <a:spcPct val="90000"/>
              </a:lnSpc>
              <a:buFont typeface="Wingdings" pitchFamily="2" charset="2"/>
              <a:buNone/>
            </a:pPr>
            <a:r>
              <a:rPr lang="en-US" sz="2000"/>
              <a:t>a = biaya tetap diperoleh dari biaya cadangan</a:t>
            </a:r>
          </a:p>
          <a:p>
            <a:pPr marL="0" indent="0">
              <a:lnSpc>
                <a:spcPct val="90000"/>
              </a:lnSpc>
              <a:buFont typeface="Wingdings" pitchFamily="2" charset="2"/>
              <a:buNone/>
            </a:pPr>
            <a:r>
              <a:rPr lang="en-US" sz="2000"/>
              <a:t>b = biaya variabel per unit</a:t>
            </a:r>
          </a:p>
          <a:p>
            <a:pPr marL="0" indent="0">
              <a:lnSpc>
                <a:spcPct val="90000"/>
              </a:lnSpc>
              <a:buFont typeface="Wingdings" pitchFamily="2" charset="2"/>
              <a:buNone/>
            </a:pPr>
            <a:r>
              <a:rPr lang="en-US" sz="2000"/>
              <a:t>Y = Total biaya</a:t>
            </a:r>
          </a:p>
          <a:p>
            <a:pPr marL="0" indent="0">
              <a:lnSpc>
                <a:spcPct val="90000"/>
              </a:lnSpc>
              <a:buFont typeface="Wingdings" pitchFamily="2" charset="2"/>
              <a:buNone/>
            </a:pPr>
            <a:r>
              <a:rPr lang="en-US" sz="2000"/>
              <a:t>X = Volume kegiatan</a:t>
            </a:r>
          </a:p>
        </p:txBody>
      </p:sp>
      <p:graphicFrame>
        <p:nvGraphicFramePr>
          <p:cNvPr id="76804" name="Object 4"/>
          <p:cNvGraphicFramePr>
            <a:graphicFrameLocks noChangeAspect="1"/>
          </p:cNvGraphicFramePr>
          <p:nvPr>
            <p:ph sz="quarter" idx="2"/>
          </p:nvPr>
        </p:nvGraphicFramePr>
        <p:xfrm>
          <a:off x="762000" y="2057400"/>
          <a:ext cx="1828800" cy="685800"/>
        </p:xfrm>
        <a:graphic>
          <a:graphicData uri="http://schemas.openxmlformats.org/presentationml/2006/ole">
            <p:oleObj spid="_x0000_s1026" name="Equation" r:id="rId3" imgW="1117440" imgH="419040" progId="Equation.3">
              <p:embed/>
            </p:oleObj>
          </a:graphicData>
        </a:graphic>
      </p:graphicFrame>
      <p:graphicFrame>
        <p:nvGraphicFramePr>
          <p:cNvPr id="76806" name="Object 6"/>
          <p:cNvGraphicFramePr>
            <a:graphicFrameLocks noChangeAspect="1"/>
          </p:cNvGraphicFramePr>
          <p:nvPr>
            <p:ph sz="quarter" idx="3"/>
          </p:nvPr>
        </p:nvGraphicFramePr>
        <p:xfrm>
          <a:off x="838200" y="2819400"/>
          <a:ext cx="1600200" cy="679450"/>
        </p:xfrm>
        <a:graphic>
          <a:graphicData uri="http://schemas.openxmlformats.org/presentationml/2006/ole">
            <p:oleObj spid="_x0000_s1027" name="Equation" r:id="rId4" imgW="927000" imgH="393480" progId="Equation.3">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122238"/>
            <a:ext cx="7543800" cy="563562"/>
          </a:xfrm>
        </p:spPr>
        <p:txBody>
          <a:bodyPr/>
          <a:lstStyle/>
          <a:p>
            <a:r>
              <a:rPr lang="en-US" sz="2400"/>
              <a:t>Latihan:</a:t>
            </a:r>
          </a:p>
        </p:txBody>
      </p:sp>
      <p:sp>
        <p:nvSpPr>
          <p:cNvPr id="79875" name="Rectangle 3"/>
          <p:cNvSpPr>
            <a:spLocks noGrp="1" noChangeArrowheads="1"/>
          </p:cNvSpPr>
          <p:nvPr>
            <p:ph type="body" sz="half" idx="1"/>
          </p:nvPr>
        </p:nvSpPr>
        <p:spPr>
          <a:xfrm>
            <a:off x="381000" y="762000"/>
            <a:ext cx="8458200" cy="1219200"/>
          </a:xfrm>
        </p:spPr>
        <p:txBody>
          <a:bodyPr/>
          <a:lstStyle/>
          <a:p>
            <a:pPr marL="0" indent="0">
              <a:buSzTx/>
              <a:buFont typeface="Wingdings" pitchFamily="2" charset="2"/>
              <a:buAutoNum type="arabicPeriod"/>
              <a:tabLst>
                <a:tab pos="400050" algn="l"/>
              </a:tabLst>
            </a:pPr>
            <a:r>
              <a:rPr lang="en-US" sz="1800"/>
              <a:t>	</a:t>
            </a:r>
            <a:r>
              <a:rPr lang="en-US" sz="2000"/>
              <a:t>Metode Titik tertinggi dan terendah</a:t>
            </a:r>
          </a:p>
          <a:p>
            <a:pPr marL="0" indent="0">
              <a:buSzTx/>
              <a:buFont typeface="Wingdings" pitchFamily="2" charset="2"/>
              <a:buNone/>
              <a:tabLst>
                <a:tab pos="400050" algn="l"/>
              </a:tabLst>
            </a:pPr>
            <a:r>
              <a:rPr lang="en-US" sz="2000"/>
              <a:t>	Diketahui jam mesin dan biaya reparasi dan pemeliharaan </a:t>
            </a:r>
          </a:p>
          <a:p>
            <a:pPr marL="0" indent="0">
              <a:buSzTx/>
              <a:buFont typeface="Wingdings" pitchFamily="2" charset="2"/>
              <a:buNone/>
              <a:tabLst>
                <a:tab pos="400050" algn="l"/>
              </a:tabLst>
            </a:pPr>
            <a:r>
              <a:rPr lang="en-US" sz="2000"/>
              <a:t>	mesin selama tahun 2006.</a:t>
            </a:r>
          </a:p>
          <a:p>
            <a:pPr marL="0" indent="0">
              <a:buSzTx/>
              <a:buFont typeface="Wingdings" pitchFamily="2" charset="2"/>
              <a:buNone/>
              <a:tabLst>
                <a:tab pos="400050" algn="l"/>
              </a:tabLst>
            </a:pPr>
            <a:endParaRPr lang="en-US" sz="2000"/>
          </a:p>
        </p:txBody>
      </p:sp>
      <p:graphicFrame>
        <p:nvGraphicFramePr>
          <p:cNvPr id="79925" name="Group 53"/>
          <p:cNvGraphicFramePr>
            <a:graphicFrameLocks noGrp="1"/>
          </p:cNvGraphicFramePr>
          <p:nvPr>
            <p:ph sz="half" idx="2"/>
          </p:nvPr>
        </p:nvGraphicFramePr>
        <p:xfrm>
          <a:off x="914400" y="1981200"/>
          <a:ext cx="7772400" cy="4323080"/>
        </p:xfrm>
        <a:graphic>
          <a:graphicData uri="http://schemas.openxmlformats.org/drawingml/2006/table">
            <a:tbl>
              <a:tblPr/>
              <a:tblGrid>
                <a:gridCol w="2590800"/>
                <a:gridCol w="2590800"/>
                <a:gridCol w="2590800"/>
              </a:tblGrid>
              <a:tr h="584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Bulan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Jam mesin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Biaya reparasi dan pemeliharaan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Januari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	7750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Rp 560.000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Pebruari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Arial" charset="0"/>
                        </a:rPr>
                        <a:t>	8000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Arial" charset="0"/>
                        </a:rPr>
                        <a:t>Rp 600.000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	7500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Rp 550.000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Nopember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Arial" charset="0"/>
                        </a:rPr>
                        <a:t>	6000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Arial" charset="0"/>
                        </a:rPr>
                        <a:t>Rp 500.000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Desember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	7000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Rp 560.000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Selisih tertinggi-terendah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	2000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Rp 100.000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7" name="Rectangle 37"/>
          <p:cNvSpPr>
            <a:spLocks noGrp="1" noChangeArrowheads="1"/>
          </p:cNvSpPr>
          <p:nvPr>
            <p:ph type="body" sz="half" idx="1"/>
          </p:nvPr>
        </p:nvSpPr>
        <p:spPr>
          <a:xfrm>
            <a:off x="381000" y="762000"/>
            <a:ext cx="8458200" cy="5638800"/>
          </a:xfrm>
          <a:noFill/>
          <a:ln/>
        </p:spPr>
        <p:txBody>
          <a:bodyPr/>
          <a:lstStyle/>
          <a:p>
            <a:pPr marL="0" indent="0">
              <a:buFont typeface="Wingdings" pitchFamily="2" charset="2"/>
              <a:buNone/>
              <a:tabLst>
                <a:tab pos="400050" algn="l"/>
              </a:tabLst>
            </a:pPr>
            <a:r>
              <a:rPr lang="en-US" sz="2000"/>
              <a:t>(b)	Biaya variabel/jam = Rp 100.000 / 2.000 = Rp 50,-</a:t>
            </a:r>
          </a:p>
          <a:p>
            <a:pPr marL="0" indent="0">
              <a:buFont typeface="Wingdings" pitchFamily="2" charset="2"/>
              <a:buNone/>
              <a:tabLst>
                <a:tab pos="400050" algn="l"/>
              </a:tabLst>
            </a:pPr>
            <a:r>
              <a:rPr lang="en-US" sz="2000"/>
              <a:t>Biaya tetap (a) dapat dihitung dengan cara:</a:t>
            </a:r>
          </a:p>
          <a:p>
            <a:pPr marL="0" indent="0">
              <a:buFont typeface="Wingdings" pitchFamily="2" charset="2"/>
              <a:buNone/>
              <a:tabLst>
                <a:tab pos="400050" algn="l"/>
              </a:tabLst>
            </a:pPr>
            <a:r>
              <a:rPr lang="en-US" sz="2000"/>
              <a:t>a = biaya total – (biaya variabel/jam x jam)</a:t>
            </a:r>
          </a:p>
          <a:p>
            <a:pPr marL="0" indent="0">
              <a:buFont typeface="Wingdings" pitchFamily="2" charset="2"/>
              <a:buNone/>
              <a:tabLst>
                <a:tab pos="400050" algn="l"/>
              </a:tabLst>
            </a:pPr>
            <a:endParaRPr lang="en-US" sz="2000"/>
          </a:p>
          <a:p>
            <a:pPr marL="0" indent="0">
              <a:buFont typeface="Wingdings" pitchFamily="2" charset="2"/>
              <a:buNone/>
              <a:tabLst>
                <a:tab pos="400050" algn="l"/>
              </a:tabLst>
            </a:pPr>
            <a:r>
              <a:rPr lang="en-US" sz="2000"/>
              <a:t>Misalnya kita ambil jam maksimum:</a:t>
            </a:r>
          </a:p>
          <a:p>
            <a:pPr marL="0" indent="0">
              <a:buFont typeface="Wingdings" pitchFamily="2" charset="2"/>
              <a:buNone/>
              <a:tabLst>
                <a:tab pos="400050" algn="l"/>
              </a:tabLst>
            </a:pPr>
            <a:r>
              <a:rPr lang="en-US" sz="2000"/>
              <a:t>Biaya total = Rp 600.000</a:t>
            </a:r>
          </a:p>
          <a:p>
            <a:pPr marL="0" indent="0">
              <a:buFont typeface="Wingdings" pitchFamily="2" charset="2"/>
              <a:buNone/>
              <a:tabLst>
                <a:tab pos="400050" algn="l"/>
              </a:tabLst>
            </a:pPr>
            <a:r>
              <a:rPr lang="en-US" sz="2000"/>
              <a:t>Biaya variabel/jam x jam = Rp 50 x 8.000 = 400.000</a:t>
            </a:r>
          </a:p>
          <a:p>
            <a:pPr marL="0" indent="0">
              <a:buFont typeface="Wingdings" pitchFamily="2" charset="2"/>
              <a:buNone/>
              <a:tabLst>
                <a:tab pos="400050" algn="l"/>
              </a:tabLst>
            </a:pPr>
            <a:r>
              <a:rPr lang="en-US" sz="2000"/>
              <a:t>Maka biaya tetap dapat dihitung dari:</a:t>
            </a:r>
          </a:p>
          <a:p>
            <a:pPr marL="0" indent="0">
              <a:buFont typeface="Wingdings" pitchFamily="2" charset="2"/>
              <a:buNone/>
              <a:tabLst>
                <a:tab pos="400050" algn="l"/>
              </a:tabLst>
            </a:pPr>
            <a:r>
              <a:rPr lang="en-US" sz="2000"/>
              <a:t>a = Rp 600.000 – Rp 400.000 = Rp 200.000 </a:t>
            </a:r>
          </a:p>
          <a:p>
            <a:pPr marL="0" indent="0">
              <a:buSzTx/>
              <a:buFont typeface="Wingdings" pitchFamily="2" charset="2"/>
              <a:buNone/>
              <a:tabLst>
                <a:tab pos="400050" algn="l"/>
              </a:tabLst>
            </a:pPr>
            <a:endParaRPr lang="en-US" sz="2000"/>
          </a:p>
          <a:p>
            <a:pPr marL="0" indent="0">
              <a:buSzTx/>
              <a:buFont typeface="Wingdings" pitchFamily="2" charset="2"/>
              <a:buNone/>
              <a:tabLst>
                <a:tab pos="400050" algn="l"/>
              </a:tabLst>
            </a:pPr>
            <a:r>
              <a:rPr lang="en-US" sz="2000"/>
              <a:t>Dengan demikian persamaan fungsi biaya:</a:t>
            </a:r>
          </a:p>
          <a:p>
            <a:pPr marL="0" indent="0">
              <a:buSzTx/>
              <a:buFont typeface="Wingdings" pitchFamily="2" charset="2"/>
              <a:buNone/>
              <a:tabLst>
                <a:tab pos="400050" algn="l"/>
              </a:tabLst>
            </a:pPr>
            <a:r>
              <a:rPr lang="en-US" sz="2000"/>
              <a:t>Y = 200.000 + 50 X</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err="1"/>
              <a:t>Informasi</a:t>
            </a:r>
            <a:r>
              <a:rPr lang="en-US" dirty="0"/>
              <a:t> </a:t>
            </a:r>
            <a:r>
              <a:rPr lang="en-US" dirty="0" err="1"/>
              <a:t>akuntansi</a:t>
            </a:r>
            <a:r>
              <a:rPr lang="en-US" dirty="0"/>
              <a:t> </a:t>
            </a:r>
            <a:r>
              <a:rPr lang="en-US" dirty="0" err="1"/>
              <a:t>penuh</a:t>
            </a:r>
            <a:r>
              <a:rPr lang="en-US" dirty="0"/>
              <a:t> </a:t>
            </a:r>
            <a:r>
              <a:rPr lang="en-US" dirty="0" err="1"/>
              <a:t>selalu</a:t>
            </a:r>
            <a:r>
              <a:rPr lang="en-US" dirty="0"/>
              <a:t> </a:t>
            </a:r>
            <a:r>
              <a:rPr lang="en-US" dirty="0" err="1"/>
              <a:t>bersangkutan</a:t>
            </a:r>
            <a:r>
              <a:rPr lang="en-US" dirty="0"/>
              <a:t> </a:t>
            </a:r>
            <a:r>
              <a:rPr lang="en-US" dirty="0" err="1"/>
              <a:t>dengan</a:t>
            </a:r>
            <a:r>
              <a:rPr lang="en-US" dirty="0"/>
              <a:t> </a:t>
            </a:r>
            <a:r>
              <a:rPr lang="en-US" dirty="0" err="1"/>
              <a:t>obyek</a:t>
            </a:r>
            <a:r>
              <a:rPr lang="en-US" dirty="0"/>
              <a:t> </a:t>
            </a:r>
            <a:r>
              <a:rPr lang="en-US" dirty="0" err="1"/>
              <a:t>informasi</a:t>
            </a:r>
            <a:r>
              <a:rPr lang="en-US" dirty="0" smtClean="0"/>
              <a:t>.</a:t>
            </a:r>
          </a:p>
          <a:p>
            <a:r>
              <a:rPr lang="en-US" dirty="0" smtClean="0"/>
              <a:t> </a:t>
            </a:r>
            <a:r>
              <a:rPr lang="en-US" dirty="0" err="1"/>
              <a:t>Obyek</a:t>
            </a:r>
            <a:r>
              <a:rPr lang="en-US" dirty="0"/>
              <a:t> </a:t>
            </a:r>
            <a:r>
              <a:rPr lang="en-US" dirty="0" err="1"/>
              <a:t>informasi</a:t>
            </a:r>
            <a:r>
              <a:rPr lang="en-US" dirty="0"/>
              <a:t> </a:t>
            </a:r>
            <a:r>
              <a:rPr lang="en-US" dirty="0" err="1"/>
              <a:t>dapat</a:t>
            </a:r>
            <a:r>
              <a:rPr lang="en-US" dirty="0"/>
              <a:t> </a:t>
            </a:r>
            <a:r>
              <a:rPr lang="en-US" dirty="0" err="1"/>
              <a:t>berupa</a:t>
            </a:r>
            <a:r>
              <a:rPr lang="en-US" dirty="0"/>
              <a:t> </a:t>
            </a:r>
            <a:r>
              <a:rPr lang="en-US" dirty="0" err="1"/>
              <a:t>produk</a:t>
            </a:r>
            <a:r>
              <a:rPr lang="en-US" dirty="0"/>
              <a:t>, </a:t>
            </a:r>
            <a:r>
              <a:rPr lang="en-US" dirty="0" err="1"/>
              <a:t>keluarga</a:t>
            </a:r>
            <a:r>
              <a:rPr lang="en-US" dirty="0"/>
              <a:t> </a:t>
            </a:r>
            <a:r>
              <a:rPr lang="en-US" dirty="0" err="1"/>
              <a:t>produk</a:t>
            </a:r>
            <a:r>
              <a:rPr lang="en-US" dirty="0"/>
              <a:t>, </a:t>
            </a:r>
            <a:r>
              <a:rPr lang="en-US" dirty="0" err="1"/>
              <a:t>aktivitas</a:t>
            </a:r>
            <a:r>
              <a:rPr lang="en-US" dirty="0"/>
              <a:t>, </a:t>
            </a:r>
            <a:r>
              <a:rPr lang="en-US" dirty="0" err="1"/>
              <a:t>departemen</a:t>
            </a:r>
            <a:r>
              <a:rPr lang="en-US" dirty="0"/>
              <a:t>, </a:t>
            </a:r>
            <a:r>
              <a:rPr lang="en-US" dirty="0" err="1"/>
              <a:t>divisi</a:t>
            </a:r>
            <a:r>
              <a:rPr lang="en-US" dirty="0"/>
              <a:t> </a:t>
            </a:r>
            <a:r>
              <a:rPr lang="en-US" dirty="0" err="1"/>
              <a:t>atau</a:t>
            </a:r>
            <a:r>
              <a:rPr lang="en-US" dirty="0"/>
              <a:t> </a:t>
            </a:r>
            <a:r>
              <a:rPr lang="en-US" dirty="0" err="1"/>
              <a:t>perusahaan</a:t>
            </a:r>
            <a:r>
              <a:rPr lang="en-US" dirty="0"/>
              <a:t> </a:t>
            </a:r>
            <a:r>
              <a:rPr lang="en-US" dirty="0" err="1"/>
              <a:t>sebagai</a:t>
            </a:r>
            <a:r>
              <a:rPr lang="en-US" dirty="0"/>
              <a:t> </a:t>
            </a:r>
            <a:r>
              <a:rPr lang="en-US" dirty="0" err="1"/>
              <a:t>keseluruhan</a:t>
            </a:r>
            <a:r>
              <a:rPr lang="en-US" dirty="0"/>
              <a:t>. </a:t>
            </a:r>
            <a:endParaRPr lang="en-US" dirty="0" smtClean="0"/>
          </a:p>
          <a:p>
            <a:r>
              <a:rPr lang="en-US" dirty="0" err="1" smtClean="0"/>
              <a:t>Informasi</a:t>
            </a:r>
            <a:r>
              <a:rPr lang="en-US" dirty="0" smtClean="0"/>
              <a:t> </a:t>
            </a:r>
            <a:r>
              <a:rPr lang="en-US" dirty="0" err="1"/>
              <a:t>akuntansi</a:t>
            </a:r>
            <a:r>
              <a:rPr lang="en-US" dirty="0"/>
              <a:t> </a:t>
            </a:r>
            <a:r>
              <a:rPr lang="en-US" dirty="0" err="1"/>
              <a:t>penuh</a:t>
            </a:r>
            <a:r>
              <a:rPr lang="en-US" dirty="0"/>
              <a:t> </a:t>
            </a:r>
            <a:r>
              <a:rPr lang="en-US" dirty="0" err="1"/>
              <a:t>adalah</a:t>
            </a:r>
            <a:r>
              <a:rPr lang="en-US" dirty="0"/>
              <a:t> </a:t>
            </a:r>
            <a:r>
              <a:rPr lang="en-US" dirty="0" err="1"/>
              <a:t>seluruh</a:t>
            </a:r>
            <a:r>
              <a:rPr lang="en-US" dirty="0"/>
              <a:t> </a:t>
            </a:r>
            <a:r>
              <a:rPr lang="en-US" dirty="0" err="1"/>
              <a:t>aktiva</a:t>
            </a:r>
            <a:r>
              <a:rPr lang="en-US" dirty="0"/>
              <a:t>, </a:t>
            </a:r>
            <a:r>
              <a:rPr lang="en-US" dirty="0" err="1"/>
              <a:t>seluruh</a:t>
            </a:r>
            <a:r>
              <a:rPr lang="en-US" dirty="0"/>
              <a:t> </a:t>
            </a:r>
            <a:r>
              <a:rPr lang="en-US" dirty="0" err="1"/>
              <a:t>pendapatan</a:t>
            </a:r>
            <a:r>
              <a:rPr lang="en-US" dirty="0"/>
              <a:t> yang </a:t>
            </a:r>
            <a:r>
              <a:rPr lang="en-US" dirty="0" err="1"/>
              <a:t>diperoleh</a:t>
            </a:r>
            <a:r>
              <a:rPr lang="en-US" dirty="0"/>
              <a:t>, </a:t>
            </a:r>
            <a:r>
              <a:rPr lang="en-US" dirty="0" err="1"/>
              <a:t>dan</a:t>
            </a:r>
            <a:r>
              <a:rPr lang="en-US" dirty="0"/>
              <a:t> </a:t>
            </a:r>
            <a:r>
              <a:rPr lang="en-US" dirty="0" err="1"/>
              <a:t>atau</a:t>
            </a:r>
            <a:r>
              <a:rPr lang="en-US" dirty="0"/>
              <a:t> </a:t>
            </a:r>
            <a:r>
              <a:rPr lang="en-US" dirty="0" err="1"/>
              <a:t>seluruh</a:t>
            </a:r>
            <a:r>
              <a:rPr lang="en-US" dirty="0"/>
              <a:t> </a:t>
            </a:r>
            <a:r>
              <a:rPr lang="en-US" dirty="0" err="1"/>
              <a:t>sumber</a:t>
            </a:r>
            <a:r>
              <a:rPr lang="en-US" dirty="0"/>
              <a:t> yang </a:t>
            </a:r>
            <a:r>
              <a:rPr lang="en-US" dirty="0" err="1"/>
              <a:t>dkorbankan</a:t>
            </a:r>
            <a:r>
              <a:rPr lang="en-US" dirty="0"/>
              <a:t> </a:t>
            </a:r>
            <a:r>
              <a:rPr lang="en-US" dirty="0" err="1"/>
              <a:t>suatu</a:t>
            </a:r>
            <a:r>
              <a:rPr lang="en-US" dirty="0"/>
              <a:t> </a:t>
            </a:r>
            <a:r>
              <a:rPr lang="en-US" dirty="0" err="1"/>
              <a:t>obyek</a:t>
            </a:r>
            <a:r>
              <a:rPr lang="en-US" dirty="0"/>
              <a:t> </a:t>
            </a:r>
            <a:r>
              <a:rPr lang="en-US" dirty="0" err="1"/>
              <a:t>informasi</a:t>
            </a:r>
            <a:r>
              <a:rPr lang="en-US"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sz="half" idx="1"/>
          </p:nvPr>
        </p:nvSpPr>
        <p:spPr>
          <a:xfrm>
            <a:off x="381000" y="762000"/>
            <a:ext cx="8458200" cy="5638800"/>
          </a:xfrm>
          <a:noFill/>
          <a:ln/>
        </p:spPr>
        <p:txBody>
          <a:bodyPr/>
          <a:lstStyle/>
          <a:p>
            <a:pPr marL="0" indent="0">
              <a:buFont typeface="Wingdings" pitchFamily="2" charset="2"/>
              <a:buNone/>
              <a:tabLst>
                <a:tab pos="400050" algn="l"/>
              </a:tabLst>
            </a:pPr>
            <a:r>
              <a:rPr lang="en-US" sz="2000"/>
              <a:t>2.	Metode Biaya Cadangan</a:t>
            </a:r>
          </a:p>
          <a:p>
            <a:pPr marL="0" indent="0">
              <a:buFont typeface="Wingdings" pitchFamily="2" charset="2"/>
              <a:buNone/>
              <a:tabLst>
                <a:tab pos="400050" algn="l"/>
              </a:tabLst>
            </a:pPr>
            <a:r>
              <a:rPr lang="en-US" sz="2000"/>
              <a:t>	Biaya yang harus dikeluarkan pada </a:t>
            </a:r>
          </a:p>
          <a:p>
            <a:pPr marL="0" indent="0">
              <a:buFont typeface="Wingdings" pitchFamily="2" charset="2"/>
              <a:buNone/>
              <a:tabLst>
                <a:tab pos="400050" algn="l"/>
              </a:tabLst>
            </a:pPr>
            <a:r>
              <a:rPr lang="en-US" sz="2000"/>
              <a:t>	tingkat 10.000 jam mesin			Rp 80.000</a:t>
            </a:r>
          </a:p>
          <a:p>
            <a:pPr marL="0" indent="0">
              <a:buFont typeface="Wingdings" pitchFamily="2" charset="2"/>
              <a:buNone/>
              <a:tabLst>
                <a:tab pos="400050" algn="l"/>
              </a:tabLst>
            </a:pPr>
            <a:r>
              <a:rPr lang="en-US" sz="2000"/>
              <a:t>	Biaya tetap (biaya cadangan)		Rp 30.000</a:t>
            </a:r>
          </a:p>
          <a:p>
            <a:pPr marL="0" indent="0">
              <a:buFont typeface="Wingdings" pitchFamily="2" charset="2"/>
              <a:buNone/>
              <a:tabLst>
                <a:tab pos="400050" algn="l"/>
              </a:tabLst>
            </a:pPr>
            <a:r>
              <a:rPr lang="en-US" sz="2000"/>
              <a:t>	(jika perusahaan tidak berproduksi)</a:t>
            </a:r>
          </a:p>
          <a:p>
            <a:pPr marL="0" indent="0">
              <a:buFont typeface="Wingdings" pitchFamily="2" charset="2"/>
              <a:buNone/>
              <a:tabLst>
                <a:tab pos="400050" algn="l"/>
              </a:tabLst>
            </a:pPr>
            <a:endParaRPr lang="en-US" sz="2000"/>
          </a:p>
          <a:p>
            <a:pPr marL="0" indent="0">
              <a:buFont typeface="Wingdings" pitchFamily="2" charset="2"/>
              <a:buNone/>
              <a:tabLst>
                <a:tab pos="400050" algn="l"/>
              </a:tabLst>
            </a:pPr>
            <a:r>
              <a:rPr lang="en-US" sz="2000"/>
              <a:t>	Biaya variabel/jam (b) = (Rp 80.000 – 30.000) : 10.000 = Rp 5,-</a:t>
            </a:r>
          </a:p>
          <a:p>
            <a:pPr marL="0" indent="0">
              <a:buFont typeface="Wingdings" pitchFamily="2" charset="2"/>
              <a:buNone/>
              <a:tabLst>
                <a:tab pos="400050" algn="l"/>
              </a:tabLst>
            </a:pPr>
            <a:r>
              <a:rPr lang="en-US" sz="2000"/>
              <a:t>	Biaya tetap (a) = Rp 30.000</a:t>
            </a:r>
          </a:p>
          <a:p>
            <a:pPr marL="0" indent="0">
              <a:buFont typeface="Wingdings" pitchFamily="2" charset="2"/>
              <a:buNone/>
              <a:tabLst>
                <a:tab pos="400050" algn="l"/>
              </a:tabLst>
            </a:pPr>
            <a:endParaRPr lang="en-US" sz="2000"/>
          </a:p>
          <a:p>
            <a:pPr marL="0" indent="0">
              <a:buFont typeface="Wingdings" pitchFamily="2" charset="2"/>
              <a:buNone/>
              <a:tabLst>
                <a:tab pos="400050" algn="l"/>
              </a:tabLst>
            </a:pPr>
            <a:r>
              <a:rPr lang="en-US" sz="2000"/>
              <a:t>	Fungsi biaya:</a:t>
            </a:r>
          </a:p>
          <a:p>
            <a:pPr marL="0" indent="0">
              <a:buFont typeface="Wingdings" pitchFamily="2" charset="2"/>
              <a:buNone/>
              <a:tabLst>
                <a:tab pos="400050" algn="l"/>
              </a:tabLst>
            </a:pPr>
            <a:r>
              <a:rPr lang="en-US" sz="2000"/>
              <a:t>	Y = Rp 30.000 + Rp 5 X</a:t>
            </a:r>
          </a:p>
          <a:p>
            <a:pPr marL="0" indent="0">
              <a:buFont typeface="Wingdings" pitchFamily="2" charset="2"/>
              <a:buNone/>
              <a:tabLst>
                <a:tab pos="400050" algn="l"/>
              </a:tabLst>
            </a:pPr>
            <a:endParaRPr lang="en-US" sz="2000"/>
          </a:p>
          <a:p>
            <a:pPr marL="0" indent="0">
              <a:buFont typeface="Wingdings" pitchFamily="2" charset="2"/>
              <a:buNone/>
              <a:tabLst>
                <a:tab pos="400050" algn="l"/>
              </a:tabLst>
            </a:pPr>
            <a:r>
              <a:rPr lang="en-US" sz="200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sz="half" idx="1"/>
          </p:nvPr>
        </p:nvSpPr>
        <p:spPr>
          <a:xfrm>
            <a:off x="381000" y="304800"/>
            <a:ext cx="8458200" cy="1524000"/>
          </a:xfrm>
        </p:spPr>
        <p:txBody>
          <a:bodyPr/>
          <a:lstStyle/>
          <a:p>
            <a:pPr marL="0" indent="0">
              <a:buSzTx/>
              <a:buFont typeface="Wingdings" pitchFamily="2" charset="2"/>
              <a:buNone/>
              <a:tabLst>
                <a:tab pos="400050" algn="l"/>
              </a:tabLst>
            </a:pPr>
            <a:r>
              <a:rPr lang="en-US" sz="1800"/>
              <a:t>3.	</a:t>
            </a:r>
            <a:r>
              <a:rPr lang="en-US" sz="2000"/>
              <a:t>Metode Kuadrat Terkecil</a:t>
            </a:r>
          </a:p>
          <a:p>
            <a:pPr marL="0" indent="0">
              <a:buSzTx/>
              <a:buFont typeface="Wingdings" pitchFamily="2" charset="2"/>
              <a:buNone/>
              <a:tabLst>
                <a:tab pos="400050" algn="l"/>
              </a:tabLst>
            </a:pPr>
            <a:r>
              <a:rPr lang="en-US" sz="2000"/>
              <a:t>	Biaya (Y) memiliki hubungan linier dengan volume kegiatan (X)</a:t>
            </a:r>
          </a:p>
          <a:p>
            <a:pPr marL="0" indent="0">
              <a:buSzTx/>
              <a:buFont typeface="Wingdings" pitchFamily="2" charset="2"/>
              <a:buNone/>
              <a:tabLst>
                <a:tab pos="400050" algn="l"/>
              </a:tabLst>
            </a:pPr>
            <a:r>
              <a:rPr lang="en-US" sz="2000"/>
              <a:t>	Data biaya reparasi dan pemeliharaan mesin serta jam mesin selama 	1 tahun adalah sbb:</a:t>
            </a:r>
          </a:p>
          <a:p>
            <a:pPr marL="0" indent="0">
              <a:buSzTx/>
              <a:buFont typeface="Wingdings" pitchFamily="2" charset="2"/>
              <a:buNone/>
              <a:tabLst>
                <a:tab pos="400050" algn="l"/>
              </a:tabLst>
            </a:pPr>
            <a:endParaRPr lang="en-US" sz="2000"/>
          </a:p>
        </p:txBody>
      </p:sp>
      <p:graphicFrame>
        <p:nvGraphicFramePr>
          <p:cNvPr id="84089" name="Group 121"/>
          <p:cNvGraphicFramePr>
            <a:graphicFrameLocks noGrp="1"/>
          </p:cNvGraphicFramePr>
          <p:nvPr>
            <p:ph sz="half" idx="2"/>
          </p:nvPr>
        </p:nvGraphicFramePr>
        <p:xfrm>
          <a:off x="304800" y="1981200"/>
          <a:ext cx="8458200" cy="4243388"/>
        </p:xfrm>
        <a:graphic>
          <a:graphicData uri="http://schemas.openxmlformats.org/drawingml/2006/table">
            <a:tbl>
              <a:tblPr/>
              <a:tblGrid>
                <a:gridCol w="1957388"/>
                <a:gridCol w="1331912"/>
                <a:gridCol w="2271713"/>
                <a:gridCol w="1800225"/>
                <a:gridCol w="1096962"/>
              </a:tblGrid>
              <a:tr h="584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Bulan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Jam mesin (000)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Biaya reparasi dan pemeliharaan (000)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XY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X</a:t>
                      </a:r>
                      <a:r>
                        <a:rPr kumimoji="0" lang="en-US" sz="2000" b="0" i="0" u="none" strike="noStrike" cap="none" normalizeH="0" baseline="30000" smtClean="0">
                          <a:ln>
                            <a:noFill/>
                          </a:ln>
                          <a:solidFill>
                            <a:schemeClr val="tx1"/>
                          </a:solidFill>
                          <a:effectLst/>
                          <a:latin typeface="Arial"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878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Januari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750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4.500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Pebruari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700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3.500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Nopember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4.800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Desember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8.400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47.800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380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sz="half" idx="1"/>
          </p:nvPr>
        </p:nvSpPr>
        <p:spPr>
          <a:xfrm>
            <a:off x="533400" y="457200"/>
            <a:ext cx="7772400" cy="5257800"/>
          </a:xfrm>
        </p:spPr>
        <p:txBody>
          <a:bodyPr/>
          <a:lstStyle/>
          <a:p>
            <a:pPr marL="0" indent="0">
              <a:buFont typeface="Wingdings" pitchFamily="2" charset="2"/>
              <a:buNone/>
            </a:pPr>
            <a:endParaRPr lang="en-US" sz="2400"/>
          </a:p>
          <a:p>
            <a:pPr marL="0" indent="0">
              <a:buFont typeface="Wingdings" pitchFamily="2" charset="2"/>
              <a:buNone/>
            </a:pPr>
            <a:endParaRPr lang="en-US" sz="2400"/>
          </a:p>
          <a:p>
            <a:pPr marL="0" indent="0">
              <a:buFont typeface="Wingdings" pitchFamily="2" charset="2"/>
              <a:buNone/>
            </a:pPr>
            <a:endParaRPr lang="en-US" sz="2400"/>
          </a:p>
          <a:p>
            <a:pPr marL="0" indent="0">
              <a:buFont typeface="Wingdings" pitchFamily="2" charset="2"/>
              <a:buNone/>
            </a:pPr>
            <a:endParaRPr lang="en-US" sz="2400"/>
          </a:p>
          <a:p>
            <a:pPr marL="0" indent="0">
              <a:buFont typeface="Wingdings" pitchFamily="2" charset="2"/>
              <a:buNone/>
            </a:pPr>
            <a:endParaRPr lang="en-US" sz="2400"/>
          </a:p>
          <a:p>
            <a:pPr marL="0" indent="0">
              <a:buFont typeface="Wingdings" pitchFamily="2" charset="2"/>
              <a:buNone/>
            </a:pPr>
            <a:r>
              <a:rPr lang="en-US" sz="2000"/>
              <a:t>Biaya variabel = Rp 0,09 x Rp 1.000 = Rp 90,- /jam</a:t>
            </a:r>
          </a:p>
          <a:p>
            <a:pPr marL="0" indent="0">
              <a:buFont typeface="Wingdings" pitchFamily="2" charset="2"/>
              <a:buNone/>
            </a:pPr>
            <a:r>
              <a:rPr lang="en-US" sz="2000"/>
              <a:t>Biaya tetap = Rp 205 x Rp 1.000 = Rp 250.000 per bulan</a:t>
            </a:r>
          </a:p>
          <a:p>
            <a:pPr marL="0" indent="0">
              <a:buFont typeface="Wingdings" pitchFamily="2" charset="2"/>
              <a:buNone/>
            </a:pPr>
            <a:endParaRPr lang="en-US" sz="2000"/>
          </a:p>
          <a:p>
            <a:pPr marL="0" indent="0">
              <a:buFont typeface="Wingdings" pitchFamily="2" charset="2"/>
              <a:buNone/>
            </a:pPr>
            <a:r>
              <a:rPr lang="en-US" sz="2000"/>
              <a:t>Persamaan pola perilaku biaya sbb:</a:t>
            </a:r>
          </a:p>
          <a:p>
            <a:pPr marL="0" indent="0">
              <a:buFont typeface="Wingdings" pitchFamily="2" charset="2"/>
              <a:buNone/>
            </a:pPr>
            <a:r>
              <a:rPr lang="en-US" sz="2000" b="1"/>
              <a:t>Y = 205.000 + 90X</a:t>
            </a:r>
          </a:p>
        </p:txBody>
      </p:sp>
      <p:graphicFrame>
        <p:nvGraphicFramePr>
          <p:cNvPr id="86020" name="Object 4"/>
          <p:cNvGraphicFramePr>
            <a:graphicFrameLocks noChangeAspect="1"/>
          </p:cNvGraphicFramePr>
          <p:nvPr>
            <p:ph sz="quarter" idx="2"/>
          </p:nvPr>
        </p:nvGraphicFramePr>
        <p:xfrm>
          <a:off x="762000" y="685800"/>
          <a:ext cx="3810000" cy="714375"/>
        </p:xfrm>
        <a:graphic>
          <a:graphicData uri="http://schemas.openxmlformats.org/presentationml/2006/ole">
            <p:oleObj spid="_x0000_s2050" name="Equation" r:id="rId4" imgW="2234880" imgH="419040" progId="Equation.3">
              <p:embed/>
            </p:oleObj>
          </a:graphicData>
        </a:graphic>
      </p:graphicFrame>
      <p:graphicFrame>
        <p:nvGraphicFramePr>
          <p:cNvPr id="86021" name="Object 5"/>
          <p:cNvGraphicFramePr>
            <a:graphicFrameLocks noChangeAspect="1"/>
          </p:cNvGraphicFramePr>
          <p:nvPr>
            <p:ph sz="quarter" idx="3"/>
          </p:nvPr>
        </p:nvGraphicFramePr>
        <p:xfrm>
          <a:off x="838200" y="1576388"/>
          <a:ext cx="3048000" cy="698500"/>
        </p:xfrm>
        <a:graphic>
          <a:graphicData uri="http://schemas.openxmlformats.org/presentationml/2006/ole">
            <p:oleObj spid="_x0000_s2051" name="Equation" r:id="rId5" imgW="1714320" imgH="393480" progId="Equation.3">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90600"/>
            <a:ext cx="8229600" cy="5334000"/>
          </a:xfrm>
        </p:spPr>
        <p:txBody>
          <a:bodyPr>
            <a:normAutofit fontScale="92500" lnSpcReduction="10000"/>
          </a:bodyPr>
          <a:lstStyle/>
          <a:p>
            <a:r>
              <a:rPr lang="en-US" i="1" dirty="0"/>
              <a:t>Full Accounting Information</a:t>
            </a:r>
            <a:r>
              <a:rPr lang="en-US" dirty="0"/>
              <a:t> </a:t>
            </a:r>
            <a:r>
              <a:rPr lang="en-US" dirty="0" err="1"/>
              <a:t>dapat</a:t>
            </a:r>
            <a:r>
              <a:rPr lang="en-US" dirty="0"/>
              <a:t> </a:t>
            </a:r>
            <a:r>
              <a:rPr lang="en-US" dirty="0" err="1"/>
              <a:t>mencakup</a:t>
            </a:r>
            <a:r>
              <a:rPr lang="en-US" dirty="0"/>
              <a:t> </a:t>
            </a:r>
            <a:r>
              <a:rPr lang="en-US" dirty="0" err="1"/>
              <a:t>informasi</a:t>
            </a:r>
            <a:r>
              <a:rPr lang="en-US" dirty="0"/>
              <a:t> </a:t>
            </a:r>
            <a:r>
              <a:rPr lang="en-US" dirty="0" err="1"/>
              <a:t>masa</a:t>
            </a:r>
            <a:r>
              <a:rPr lang="en-US" dirty="0"/>
              <a:t> </a:t>
            </a:r>
            <a:r>
              <a:rPr lang="en-US" dirty="0" err="1"/>
              <a:t>lalu</a:t>
            </a:r>
            <a:r>
              <a:rPr lang="en-US" dirty="0"/>
              <a:t> </a:t>
            </a:r>
            <a:r>
              <a:rPr lang="en-US" dirty="0" err="1"/>
              <a:t>maupun</a:t>
            </a:r>
            <a:r>
              <a:rPr lang="en-US" dirty="0"/>
              <a:t> </a:t>
            </a:r>
            <a:r>
              <a:rPr lang="en-US" dirty="0" err="1"/>
              <a:t>informasi</a:t>
            </a:r>
            <a:r>
              <a:rPr lang="en-US" dirty="0"/>
              <a:t> </a:t>
            </a:r>
            <a:r>
              <a:rPr lang="en-US" dirty="0" err="1"/>
              <a:t>masa</a:t>
            </a:r>
            <a:r>
              <a:rPr lang="en-US" dirty="0"/>
              <a:t> yang </a:t>
            </a:r>
            <a:r>
              <a:rPr lang="en-US" dirty="0" err="1"/>
              <a:t>akan</a:t>
            </a:r>
            <a:r>
              <a:rPr lang="en-US" dirty="0"/>
              <a:t> </a:t>
            </a:r>
            <a:r>
              <a:rPr lang="en-US" dirty="0" err="1"/>
              <a:t>datang</a:t>
            </a:r>
            <a:r>
              <a:rPr lang="en-US" dirty="0"/>
              <a:t>. </a:t>
            </a:r>
            <a:endParaRPr lang="en-US" dirty="0" smtClean="0"/>
          </a:p>
          <a:p>
            <a:r>
              <a:rPr lang="en-US" i="1" dirty="0" smtClean="0"/>
              <a:t>Full </a:t>
            </a:r>
            <a:r>
              <a:rPr lang="en-US" i="1" dirty="0"/>
              <a:t>Accounting Information</a:t>
            </a:r>
            <a:r>
              <a:rPr lang="en-US" dirty="0"/>
              <a:t> </a:t>
            </a:r>
            <a:r>
              <a:rPr lang="en-US" dirty="0" err="1"/>
              <a:t>mencakup</a:t>
            </a:r>
            <a:r>
              <a:rPr lang="en-US" dirty="0"/>
              <a:t> </a:t>
            </a:r>
            <a:r>
              <a:rPr lang="en-US" dirty="0" err="1"/>
              <a:t>informasi</a:t>
            </a:r>
            <a:r>
              <a:rPr lang="en-US" dirty="0"/>
              <a:t> </a:t>
            </a:r>
            <a:r>
              <a:rPr lang="en-US" dirty="0" err="1"/>
              <a:t>mengenai</a:t>
            </a:r>
            <a:r>
              <a:rPr lang="en-US" dirty="0"/>
              <a:t> </a:t>
            </a:r>
            <a:r>
              <a:rPr lang="en-US" dirty="0" err="1"/>
              <a:t>biaya</a:t>
            </a:r>
            <a:r>
              <a:rPr lang="en-US" dirty="0"/>
              <a:t>, </a:t>
            </a:r>
            <a:r>
              <a:rPr lang="en-US" dirty="0" err="1"/>
              <a:t>pendapatan</a:t>
            </a:r>
            <a:r>
              <a:rPr lang="en-US" dirty="0"/>
              <a:t>, </a:t>
            </a:r>
            <a:r>
              <a:rPr lang="en-US" dirty="0" err="1"/>
              <a:t>dan</a:t>
            </a:r>
            <a:r>
              <a:rPr lang="en-US" dirty="0"/>
              <a:t> </a:t>
            </a:r>
            <a:r>
              <a:rPr lang="en-US" dirty="0" err="1"/>
              <a:t>aktiva</a:t>
            </a:r>
            <a:r>
              <a:rPr lang="en-US" dirty="0"/>
              <a:t>. </a:t>
            </a:r>
            <a:r>
              <a:rPr lang="en-US" dirty="0" err="1"/>
              <a:t>Untuk</a:t>
            </a:r>
            <a:r>
              <a:rPr lang="en-US" dirty="0"/>
              <a:t> </a:t>
            </a:r>
            <a:r>
              <a:rPr lang="en-US" dirty="0" err="1"/>
              <a:t>kepentingan</a:t>
            </a:r>
            <a:r>
              <a:rPr lang="en-US" dirty="0"/>
              <a:t> </a:t>
            </a:r>
            <a:r>
              <a:rPr lang="en-US" dirty="0" err="1"/>
              <a:t>pelaporan</a:t>
            </a:r>
            <a:r>
              <a:rPr lang="en-US" dirty="0"/>
              <a:t> </a:t>
            </a:r>
            <a:r>
              <a:rPr lang="en-US" dirty="0" err="1"/>
              <a:t>kepada</a:t>
            </a:r>
            <a:r>
              <a:rPr lang="en-US" dirty="0"/>
              <a:t> </a:t>
            </a:r>
            <a:r>
              <a:rPr lang="en-US" dirty="0" err="1"/>
              <a:t>pihak</a:t>
            </a:r>
            <a:r>
              <a:rPr lang="en-US" dirty="0"/>
              <a:t> </a:t>
            </a:r>
            <a:r>
              <a:rPr lang="en-US" dirty="0" err="1"/>
              <a:t>luar</a:t>
            </a:r>
            <a:r>
              <a:rPr lang="en-US" dirty="0"/>
              <a:t> </a:t>
            </a:r>
            <a:r>
              <a:rPr lang="en-US" dirty="0" err="1" smtClean="0"/>
              <a:t>perusahaan</a:t>
            </a:r>
            <a:endParaRPr lang="en-US" dirty="0" smtClean="0"/>
          </a:p>
          <a:p>
            <a:r>
              <a:rPr lang="en-US" dirty="0" smtClean="0"/>
              <a:t> </a:t>
            </a:r>
            <a:r>
              <a:rPr lang="en-US" i="1" dirty="0"/>
              <a:t>Full Accounting Information</a:t>
            </a:r>
            <a:r>
              <a:rPr lang="en-US" dirty="0"/>
              <a:t> </a:t>
            </a:r>
            <a:r>
              <a:rPr lang="en-US" dirty="0" err="1"/>
              <a:t>menyajikan</a:t>
            </a:r>
            <a:r>
              <a:rPr lang="en-US" dirty="0"/>
              <a:t> </a:t>
            </a:r>
            <a:r>
              <a:rPr lang="en-US" dirty="0" err="1"/>
              <a:t>informasi</a:t>
            </a:r>
            <a:r>
              <a:rPr lang="en-US" dirty="0"/>
              <a:t> </a:t>
            </a:r>
            <a:r>
              <a:rPr lang="en-US" dirty="0" err="1"/>
              <a:t>mengenai</a:t>
            </a:r>
            <a:r>
              <a:rPr lang="en-US" dirty="0"/>
              <a:t> total </a:t>
            </a:r>
            <a:r>
              <a:rPr lang="en-US" dirty="0" err="1"/>
              <a:t>biaya</a:t>
            </a:r>
            <a:r>
              <a:rPr lang="en-US" dirty="0"/>
              <a:t>, total </a:t>
            </a:r>
            <a:r>
              <a:rPr lang="en-US" dirty="0" err="1"/>
              <a:t>pendapatan</a:t>
            </a:r>
            <a:r>
              <a:rPr lang="en-US" dirty="0"/>
              <a:t> </a:t>
            </a:r>
            <a:r>
              <a:rPr lang="en-US" dirty="0" err="1"/>
              <a:t>dan</a:t>
            </a:r>
            <a:r>
              <a:rPr lang="en-US" dirty="0"/>
              <a:t> total </a:t>
            </a:r>
            <a:r>
              <a:rPr lang="en-US" dirty="0" err="1"/>
              <a:t>aktiva</a:t>
            </a:r>
            <a:r>
              <a:rPr lang="en-US" dirty="0"/>
              <a:t> </a:t>
            </a:r>
            <a:r>
              <a:rPr lang="en-US" dirty="0" err="1"/>
              <a:t>masa</a:t>
            </a:r>
            <a:r>
              <a:rPr lang="en-US" dirty="0"/>
              <a:t> yang </a:t>
            </a:r>
            <a:r>
              <a:rPr lang="en-US" dirty="0" err="1"/>
              <a:t>telah</a:t>
            </a:r>
            <a:r>
              <a:rPr lang="en-US" dirty="0"/>
              <a:t> </a:t>
            </a:r>
            <a:r>
              <a:rPr lang="en-US" dirty="0" err="1"/>
              <a:t>lalu</a:t>
            </a:r>
            <a:r>
              <a:rPr lang="en-US" dirty="0"/>
              <a:t>. </a:t>
            </a:r>
            <a:r>
              <a:rPr lang="en-US" dirty="0" err="1"/>
              <a:t>Informasi</a:t>
            </a:r>
            <a:r>
              <a:rPr lang="en-US" dirty="0"/>
              <a:t> </a:t>
            </a:r>
            <a:r>
              <a:rPr lang="en-US" dirty="0" err="1"/>
              <a:t>tersebut</a:t>
            </a:r>
            <a:r>
              <a:rPr lang="en-US" dirty="0"/>
              <a:t> </a:t>
            </a:r>
            <a:r>
              <a:rPr lang="en-US" dirty="0" err="1"/>
              <a:t>disajikan</a:t>
            </a:r>
            <a:r>
              <a:rPr lang="en-US" dirty="0"/>
              <a:t> </a:t>
            </a:r>
            <a:r>
              <a:rPr lang="en-US" dirty="0" err="1"/>
              <a:t>dalam</a:t>
            </a:r>
            <a:r>
              <a:rPr lang="en-US" dirty="0"/>
              <a:t> </a:t>
            </a:r>
            <a:r>
              <a:rPr lang="en-US" dirty="0" err="1"/>
              <a:t>laporan</a:t>
            </a:r>
            <a:r>
              <a:rPr lang="en-US" dirty="0"/>
              <a:t> </a:t>
            </a:r>
            <a:r>
              <a:rPr lang="en-US" dirty="0" err="1"/>
              <a:t>keuangan</a:t>
            </a:r>
            <a:r>
              <a:rPr lang="en-US" dirty="0"/>
              <a:t> </a:t>
            </a:r>
            <a:r>
              <a:rPr lang="en-US" dirty="0" err="1"/>
              <a:t>pokok</a:t>
            </a:r>
            <a:r>
              <a:rPr lang="en-US" dirty="0"/>
              <a:t> ; </a:t>
            </a:r>
            <a:r>
              <a:rPr lang="en-US" dirty="0" err="1"/>
              <a:t>neraca</a:t>
            </a:r>
            <a:r>
              <a:rPr lang="en-US" dirty="0"/>
              <a:t> </a:t>
            </a:r>
            <a:r>
              <a:rPr lang="en-US" dirty="0" err="1"/>
              <a:t>dan</a:t>
            </a:r>
            <a:r>
              <a:rPr lang="en-US" dirty="0"/>
              <a:t> </a:t>
            </a:r>
            <a:r>
              <a:rPr lang="en-US" dirty="0" err="1"/>
              <a:t>laporan</a:t>
            </a:r>
            <a:r>
              <a:rPr lang="en-US" dirty="0"/>
              <a:t> </a:t>
            </a:r>
            <a:r>
              <a:rPr lang="en-US" dirty="0" err="1"/>
              <a:t>rugi</a:t>
            </a:r>
            <a:r>
              <a:rPr lang="en-US" dirty="0"/>
              <a:t> </a:t>
            </a:r>
            <a:r>
              <a:rPr lang="en-US" dirty="0" err="1"/>
              <a:t>laba</a:t>
            </a:r>
            <a:r>
              <a:rPr lang="en-US" dirty="0"/>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a:t>Full Accounting Information</a:t>
            </a:r>
            <a:r>
              <a:rPr lang="en-US" dirty="0"/>
              <a:t> </a:t>
            </a:r>
            <a:r>
              <a:rPr lang="en-US" dirty="0" err="1"/>
              <a:t>dapat</a:t>
            </a:r>
            <a:r>
              <a:rPr lang="en-US" dirty="0"/>
              <a:t> pula </a:t>
            </a:r>
            <a:r>
              <a:rPr lang="en-US" dirty="0" err="1"/>
              <a:t>digunakan</a:t>
            </a:r>
            <a:r>
              <a:rPr lang="en-US" dirty="0"/>
              <a:t> </a:t>
            </a:r>
            <a:r>
              <a:rPr lang="en-US" dirty="0" err="1"/>
              <a:t>untuk</a:t>
            </a:r>
            <a:r>
              <a:rPr lang="en-US" dirty="0"/>
              <a:t> </a:t>
            </a:r>
            <a:r>
              <a:rPr lang="en-US" dirty="0" err="1"/>
              <a:t>menganalisis</a:t>
            </a:r>
            <a:r>
              <a:rPr lang="en-US" dirty="0"/>
              <a:t> </a:t>
            </a:r>
            <a:r>
              <a:rPr lang="en-US" dirty="0" err="1"/>
              <a:t>prestasi</a:t>
            </a:r>
            <a:r>
              <a:rPr lang="en-US" dirty="0"/>
              <a:t> </a:t>
            </a:r>
            <a:r>
              <a:rPr lang="en-US" dirty="0" err="1"/>
              <a:t>ekonomi</a:t>
            </a:r>
            <a:r>
              <a:rPr lang="en-US" dirty="0"/>
              <a:t> </a:t>
            </a:r>
            <a:r>
              <a:rPr lang="en-US" dirty="0" err="1"/>
              <a:t>manajer</a:t>
            </a:r>
            <a:r>
              <a:rPr lang="en-US" dirty="0"/>
              <a:t> </a:t>
            </a:r>
            <a:r>
              <a:rPr lang="en-US" dirty="0" err="1"/>
              <a:t>dimasa</a:t>
            </a:r>
            <a:r>
              <a:rPr lang="en-US" dirty="0"/>
              <a:t> yang </a:t>
            </a:r>
            <a:r>
              <a:rPr lang="en-US" dirty="0" err="1"/>
              <a:t>lalu</a:t>
            </a:r>
            <a:r>
              <a:rPr lang="en-US" dirty="0"/>
              <a:t>. </a:t>
            </a:r>
            <a:r>
              <a:rPr lang="en-US" dirty="0" err="1"/>
              <a:t>Informasi</a:t>
            </a:r>
            <a:r>
              <a:rPr lang="en-US" dirty="0"/>
              <a:t> yang </a:t>
            </a:r>
            <a:r>
              <a:rPr lang="en-US" dirty="0" err="1"/>
              <a:t>disajikan</a:t>
            </a:r>
            <a:r>
              <a:rPr lang="en-US" dirty="0"/>
              <a:t> </a:t>
            </a:r>
            <a:r>
              <a:rPr lang="en-US" dirty="0" err="1"/>
              <a:t>untuk</a:t>
            </a:r>
            <a:r>
              <a:rPr lang="en-US" dirty="0"/>
              <a:t> </a:t>
            </a:r>
            <a:r>
              <a:rPr lang="en-US" dirty="0" err="1"/>
              <a:t>kepentingan</a:t>
            </a:r>
            <a:r>
              <a:rPr lang="en-US" dirty="0"/>
              <a:t> </a:t>
            </a:r>
            <a:r>
              <a:rPr lang="en-US" dirty="0" err="1"/>
              <a:t>ini</a:t>
            </a:r>
            <a:r>
              <a:rPr lang="en-US" dirty="0"/>
              <a:t> </a:t>
            </a:r>
            <a:r>
              <a:rPr lang="en-US" dirty="0" err="1"/>
              <a:t>berisi</a:t>
            </a:r>
            <a:r>
              <a:rPr lang="en-US" dirty="0"/>
              <a:t> total </a:t>
            </a:r>
            <a:r>
              <a:rPr lang="en-US" dirty="0" err="1"/>
              <a:t>biaya</a:t>
            </a:r>
            <a:r>
              <a:rPr lang="en-US" dirty="0"/>
              <a:t>, total </a:t>
            </a:r>
            <a:r>
              <a:rPr lang="en-US" dirty="0" err="1"/>
              <a:t>pendapatan</a:t>
            </a:r>
            <a:r>
              <a:rPr lang="en-US" dirty="0"/>
              <a:t> </a:t>
            </a:r>
            <a:r>
              <a:rPr lang="en-US" dirty="0" err="1"/>
              <a:t>dan</a:t>
            </a:r>
            <a:r>
              <a:rPr lang="en-US" dirty="0"/>
              <a:t> total </a:t>
            </a:r>
            <a:r>
              <a:rPr lang="en-US" dirty="0" err="1"/>
              <a:t>aktiva</a:t>
            </a:r>
            <a:r>
              <a:rPr lang="en-US" dirty="0"/>
              <a: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i="1" dirty="0"/>
              <a:t>Full Accounting Information</a:t>
            </a:r>
            <a:r>
              <a:rPr lang="en-US" dirty="0"/>
              <a:t> yang </a:t>
            </a:r>
            <a:r>
              <a:rPr lang="en-US" dirty="0" err="1"/>
              <a:t>hanya</a:t>
            </a:r>
            <a:r>
              <a:rPr lang="en-US" dirty="0"/>
              <a:t> </a:t>
            </a:r>
            <a:r>
              <a:rPr lang="en-US" dirty="0" err="1"/>
              <a:t>bersangkutan</a:t>
            </a:r>
            <a:r>
              <a:rPr lang="en-US" dirty="0"/>
              <a:t> </a:t>
            </a:r>
            <a:r>
              <a:rPr lang="en-US" dirty="0" err="1"/>
              <a:t>dengan</a:t>
            </a:r>
            <a:r>
              <a:rPr lang="en-US" dirty="0"/>
              <a:t> </a:t>
            </a:r>
            <a:r>
              <a:rPr lang="en-US" dirty="0" err="1"/>
              <a:t>biaya</a:t>
            </a:r>
            <a:r>
              <a:rPr lang="en-US" dirty="0"/>
              <a:t> </a:t>
            </a:r>
            <a:r>
              <a:rPr lang="en-US" dirty="0" err="1"/>
              <a:t>disebut</a:t>
            </a:r>
            <a:r>
              <a:rPr lang="en-US" dirty="0"/>
              <a:t> </a:t>
            </a:r>
            <a:r>
              <a:rPr lang="en-US" i="1" dirty="0"/>
              <a:t>Full Cost Accounting Information</a:t>
            </a:r>
            <a:r>
              <a:rPr lang="en-US" dirty="0" smtClean="0"/>
              <a:t>.</a:t>
            </a:r>
          </a:p>
          <a:p>
            <a:r>
              <a:rPr lang="en-US" dirty="0" smtClean="0"/>
              <a:t> </a:t>
            </a:r>
            <a:r>
              <a:rPr lang="en-US" dirty="0" err="1"/>
              <a:t>Dalam</a:t>
            </a:r>
            <a:r>
              <a:rPr lang="en-US" dirty="0"/>
              <a:t> </a:t>
            </a:r>
            <a:r>
              <a:rPr lang="en-US" dirty="0" err="1"/>
              <a:t>memperhitungkan</a:t>
            </a:r>
            <a:r>
              <a:rPr lang="en-US" dirty="0"/>
              <a:t> </a:t>
            </a:r>
            <a:r>
              <a:rPr lang="en-US" dirty="0" err="1"/>
              <a:t>biaya</a:t>
            </a:r>
            <a:r>
              <a:rPr lang="en-US" dirty="0"/>
              <a:t> </a:t>
            </a:r>
            <a:r>
              <a:rPr lang="en-US" dirty="0" err="1"/>
              <a:t>untuk</a:t>
            </a:r>
            <a:r>
              <a:rPr lang="en-US" dirty="0"/>
              <a:t> </a:t>
            </a:r>
            <a:r>
              <a:rPr lang="en-US" dirty="0" err="1"/>
              <a:t>membentuk</a:t>
            </a:r>
            <a:r>
              <a:rPr lang="en-US" dirty="0"/>
              <a:t> </a:t>
            </a:r>
            <a:r>
              <a:rPr lang="en-US" i="1" dirty="0"/>
              <a:t>Full Cost Accounting Information</a:t>
            </a:r>
            <a:r>
              <a:rPr lang="en-US" dirty="0"/>
              <a:t>, </a:t>
            </a:r>
            <a:r>
              <a:rPr lang="en-US" dirty="0" err="1"/>
              <a:t>semua</a:t>
            </a:r>
            <a:r>
              <a:rPr lang="en-US" dirty="0"/>
              <a:t> </a:t>
            </a:r>
            <a:r>
              <a:rPr lang="en-US" dirty="0" err="1"/>
              <a:t>biaya</a:t>
            </a:r>
            <a:r>
              <a:rPr lang="en-US" dirty="0"/>
              <a:t> yang </a:t>
            </a:r>
            <a:r>
              <a:rPr lang="en-US" dirty="0" err="1"/>
              <a:t>bersangkutan</a:t>
            </a:r>
            <a:r>
              <a:rPr lang="en-US" dirty="0"/>
              <a:t> </a:t>
            </a:r>
            <a:r>
              <a:rPr lang="en-US" dirty="0" err="1"/>
              <a:t>dengan</a:t>
            </a:r>
            <a:r>
              <a:rPr lang="en-US" dirty="0"/>
              <a:t> </a:t>
            </a:r>
            <a:r>
              <a:rPr lang="en-US" dirty="0" err="1"/>
              <a:t>obyek</a:t>
            </a:r>
            <a:r>
              <a:rPr lang="en-US" dirty="0"/>
              <a:t> </a:t>
            </a:r>
            <a:r>
              <a:rPr lang="en-US" dirty="0" err="1"/>
              <a:t>biaya</a:t>
            </a:r>
            <a:r>
              <a:rPr lang="en-US" dirty="0"/>
              <a:t> (</a:t>
            </a:r>
            <a:r>
              <a:rPr lang="en-US" dirty="0" err="1"/>
              <a:t>misalnya</a:t>
            </a:r>
            <a:r>
              <a:rPr lang="en-US" dirty="0"/>
              <a:t> </a:t>
            </a:r>
            <a:r>
              <a:rPr lang="en-US" dirty="0" err="1"/>
              <a:t>produk</a:t>
            </a:r>
            <a:r>
              <a:rPr lang="en-US" dirty="0"/>
              <a:t>) </a:t>
            </a:r>
            <a:r>
              <a:rPr lang="en-US" dirty="0" err="1"/>
              <a:t>diperhitungkan</a:t>
            </a:r>
            <a:r>
              <a:rPr lang="en-US" dirty="0"/>
              <a:t> </a:t>
            </a:r>
            <a:r>
              <a:rPr lang="en-US" dirty="0" err="1"/>
              <a:t>dalam</a:t>
            </a:r>
            <a:r>
              <a:rPr lang="en-US" dirty="0"/>
              <a:t> </a:t>
            </a:r>
            <a:r>
              <a:rPr lang="en-US" dirty="0" err="1"/>
              <a:t>pembentukan</a:t>
            </a:r>
            <a:r>
              <a:rPr lang="en-US" dirty="0"/>
              <a:t> </a:t>
            </a:r>
            <a:r>
              <a:rPr lang="en-US" dirty="0" err="1"/>
              <a:t>informasi</a:t>
            </a:r>
            <a:r>
              <a:rPr lang="en-US" dirty="0"/>
              <a:t> </a:t>
            </a:r>
            <a:r>
              <a:rPr lang="en-US" dirty="0" err="1"/>
              <a:t>tersebut</a:t>
            </a:r>
            <a:r>
              <a:rPr lang="en-US"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err="1" smtClean="0"/>
              <a:t>Dalam</a:t>
            </a:r>
            <a:r>
              <a:rPr lang="en-US" dirty="0" smtClean="0"/>
              <a:t> </a:t>
            </a:r>
            <a:r>
              <a:rPr lang="en-US" dirty="0" err="1" smtClean="0"/>
              <a:t>kontrak</a:t>
            </a:r>
            <a:r>
              <a:rPr lang="en-US" dirty="0" smtClean="0"/>
              <a:t> </a:t>
            </a:r>
            <a:r>
              <a:rPr lang="en-US" dirty="0" err="1" smtClean="0"/>
              <a:t>tertentu</a:t>
            </a:r>
            <a:r>
              <a:rPr lang="en-US" dirty="0" smtClean="0"/>
              <a:t>, </a:t>
            </a:r>
            <a:r>
              <a:rPr lang="en-US" dirty="0" err="1" smtClean="0"/>
              <a:t>seringkali</a:t>
            </a:r>
            <a:r>
              <a:rPr lang="en-US" dirty="0" smtClean="0"/>
              <a:t> </a:t>
            </a:r>
            <a:r>
              <a:rPr lang="en-US" dirty="0" err="1" smtClean="0"/>
              <a:t>dijumpai</a:t>
            </a:r>
            <a:r>
              <a:rPr lang="en-US" dirty="0" smtClean="0"/>
              <a:t> </a:t>
            </a:r>
            <a:r>
              <a:rPr lang="en-US" dirty="0" err="1" smtClean="0"/>
              <a:t>pembeli</a:t>
            </a:r>
            <a:r>
              <a:rPr lang="en-US" dirty="0" smtClean="0"/>
              <a:t> </a:t>
            </a:r>
            <a:r>
              <a:rPr lang="en-US" dirty="0" err="1" smtClean="0"/>
              <a:t>setuju</a:t>
            </a:r>
            <a:r>
              <a:rPr lang="en-US" dirty="0" smtClean="0"/>
              <a:t> </a:t>
            </a:r>
            <a:r>
              <a:rPr lang="en-US" dirty="0" err="1" smtClean="0"/>
              <a:t>untuk</a:t>
            </a:r>
            <a:r>
              <a:rPr lang="en-US" dirty="0" smtClean="0"/>
              <a:t> </a:t>
            </a:r>
            <a:r>
              <a:rPr lang="en-US" dirty="0" err="1" smtClean="0"/>
              <a:t>membayar</a:t>
            </a:r>
            <a:r>
              <a:rPr lang="en-US" dirty="0" smtClean="0"/>
              <a:t> </a:t>
            </a:r>
            <a:r>
              <a:rPr lang="en-US" dirty="0" err="1" smtClean="0"/>
              <a:t>harga</a:t>
            </a:r>
            <a:r>
              <a:rPr lang="en-US" dirty="0" smtClean="0"/>
              <a:t> </a:t>
            </a:r>
            <a:r>
              <a:rPr lang="en-US" dirty="0" err="1" smtClean="0"/>
              <a:t>suatu</a:t>
            </a:r>
            <a:r>
              <a:rPr lang="en-US" dirty="0" smtClean="0"/>
              <a:t> </a:t>
            </a:r>
            <a:r>
              <a:rPr lang="en-US" dirty="0" err="1" smtClean="0"/>
              <a:t>produk</a:t>
            </a:r>
            <a:r>
              <a:rPr lang="en-US" dirty="0" smtClean="0"/>
              <a:t> </a:t>
            </a:r>
            <a:r>
              <a:rPr lang="en-US" dirty="0" err="1" smtClean="0"/>
              <a:t>sebesar</a:t>
            </a:r>
            <a:r>
              <a:rPr lang="en-US" dirty="0" smtClean="0"/>
              <a:t> </a:t>
            </a:r>
            <a:r>
              <a:rPr lang="en-US" dirty="0" err="1" smtClean="0"/>
              <a:t>biaya</a:t>
            </a:r>
            <a:r>
              <a:rPr lang="en-US" dirty="0" smtClean="0"/>
              <a:t> </a:t>
            </a:r>
            <a:r>
              <a:rPr lang="en-US" dirty="0" err="1" smtClean="0"/>
              <a:t>untuk</a:t>
            </a:r>
            <a:r>
              <a:rPr lang="en-US" dirty="0" smtClean="0"/>
              <a:t> </a:t>
            </a:r>
            <a:r>
              <a:rPr lang="en-US" dirty="0" err="1" smtClean="0"/>
              <a:t>memproduksi</a:t>
            </a:r>
            <a:r>
              <a:rPr lang="en-US" dirty="0" smtClean="0"/>
              <a:t> </a:t>
            </a:r>
            <a:r>
              <a:rPr lang="en-US" dirty="0" err="1" smtClean="0"/>
              <a:t>produk</a:t>
            </a:r>
            <a:r>
              <a:rPr lang="en-US" dirty="0" smtClean="0"/>
              <a:t> </a:t>
            </a:r>
            <a:r>
              <a:rPr lang="en-US" dirty="0" err="1" smtClean="0"/>
              <a:t>tersebut</a:t>
            </a:r>
            <a:r>
              <a:rPr lang="en-US" dirty="0" smtClean="0"/>
              <a:t> </a:t>
            </a:r>
            <a:r>
              <a:rPr lang="en-US" dirty="0" err="1" smtClean="0"/>
              <a:t>ditambah</a:t>
            </a:r>
            <a:r>
              <a:rPr lang="en-US" dirty="0" smtClean="0"/>
              <a:t> </a:t>
            </a:r>
            <a:r>
              <a:rPr lang="en-US" dirty="0" err="1" smtClean="0"/>
              <a:t>dengan</a:t>
            </a:r>
            <a:r>
              <a:rPr lang="en-US" dirty="0" smtClean="0"/>
              <a:t> </a:t>
            </a:r>
            <a:r>
              <a:rPr lang="en-US" dirty="0" err="1" smtClean="0"/>
              <a:t>persentase</a:t>
            </a:r>
            <a:r>
              <a:rPr lang="en-US" dirty="0" smtClean="0"/>
              <a:t> </a:t>
            </a:r>
            <a:r>
              <a:rPr lang="en-US" dirty="0" err="1" smtClean="0"/>
              <a:t>laba</a:t>
            </a:r>
            <a:r>
              <a:rPr lang="en-US" dirty="0" smtClean="0"/>
              <a:t> </a:t>
            </a:r>
            <a:r>
              <a:rPr lang="en-US" dirty="0" err="1" smtClean="0"/>
              <a:t>tertentu</a:t>
            </a:r>
            <a:r>
              <a:rPr lang="en-US" dirty="0" smtClean="0"/>
              <a:t>. </a:t>
            </a:r>
          </a:p>
          <a:p>
            <a:r>
              <a:rPr lang="en-US" dirty="0" err="1" smtClean="0"/>
              <a:t>Tipe</a:t>
            </a:r>
            <a:r>
              <a:rPr lang="en-US" dirty="0" smtClean="0"/>
              <a:t> </a:t>
            </a:r>
            <a:r>
              <a:rPr lang="en-US" dirty="0" err="1" smtClean="0"/>
              <a:t>kontrak</a:t>
            </a:r>
            <a:r>
              <a:rPr lang="en-US" dirty="0" smtClean="0"/>
              <a:t> </a:t>
            </a:r>
            <a:r>
              <a:rPr lang="en-US" dirty="0" err="1" smtClean="0"/>
              <a:t>semacam</a:t>
            </a:r>
            <a:r>
              <a:rPr lang="en-US" dirty="0" smtClean="0"/>
              <a:t> </a:t>
            </a:r>
            <a:r>
              <a:rPr lang="en-US" dirty="0" err="1" smtClean="0"/>
              <a:t>ini</a:t>
            </a:r>
            <a:r>
              <a:rPr lang="en-US" dirty="0" smtClean="0"/>
              <a:t> </a:t>
            </a:r>
            <a:r>
              <a:rPr lang="en-US" dirty="0" err="1" smtClean="0"/>
              <a:t>disebut</a:t>
            </a:r>
            <a:r>
              <a:rPr lang="en-US" dirty="0" smtClean="0"/>
              <a:t> </a:t>
            </a:r>
            <a:r>
              <a:rPr lang="en-US" b="1" i="1" dirty="0" smtClean="0"/>
              <a:t>Cost – Type Contract</a:t>
            </a:r>
            <a:r>
              <a:rPr lang="en-US" dirty="0" smtClean="0"/>
              <a:t>, </a:t>
            </a:r>
            <a:r>
              <a:rPr lang="en-US" dirty="0" err="1" smtClean="0"/>
              <a:t>dan</a:t>
            </a:r>
            <a:r>
              <a:rPr lang="en-US" dirty="0" smtClean="0"/>
              <a:t> </a:t>
            </a:r>
            <a:r>
              <a:rPr lang="en-US" dirty="0" err="1" smtClean="0"/>
              <a:t>dalam</a:t>
            </a:r>
            <a:r>
              <a:rPr lang="en-US" dirty="0" smtClean="0"/>
              <a:t> </a:t>
            </a:r>
            <a:r>
              <a:rPr lang="en-US" dirty="0" err="1" smtClean="0"/>
              <a:t>hal</a:t>
            </a:r>
            <a:r>
              <a:rPr lang="en-US" dirty="0" smtClean="0"/>
              <a:t> </a:t>
            </a:r>
            <a:r>
              <a:rPr lang="en-US" dirty="0" err="1" smtClean="0"/>
              <a:t>ini</a:t>
            </a:r>
            <a:r>
              <a:rPr lang="en-US" dirty="0" smtClean="0"/>
              <a:t> yang </a:t>
            </a:r>
            <a:r>
              <a:rPr lang="en-US" dirty="0" err="1" smtClean="0"/>
              <a:t>dimaksud</a:t>
            </a:r>
            <a:r>
              <a:rPr lang="en-US" dirty="0" smtClean="0"/>
              <a:t> </a:t>
            </a:r>
            <a:r>
              <a:rPr lang="en-US" dirty="0" err="1" smtClean="0"/>
              <a:t>dengan</a:t>
            </a:r>
            <a:r>
              <a:rPr lang="en-US" dirty="0" smtClean="0"/>
              <a:t> </a:t>
            </a:r>
            <a:r>
              <a:rPr lang="en-US" dirty="0" err="1" smtClean="0"/>
              <a:t>biaya</a:t>
            </a:r>
            <a:r>
              <a:rPr lang="en-US" dirty="0" smtClean="0"/>
              <a:t> yang </a:t>
            </a:r>
            <a:r>
              <a:rPr lang="en-US" dirty="0" err="1" smtClean="0"/>
              <a:t>bersangkutan</a:t>
            </a:r>
            <a:r>
              <a:rPr lang="en-US" dirty="0" smtClean="0"/>
              <a:t> </a:t>
            </a:r>
            <a:r>
              <a:rPr lang="en-US" dirty="0" err="1" smtClean="0"/>
              <a:t>dengan</a:t>
            </a:r>
            <a:r>
              <a:rPr lang="en-US" dirty="0" smtClean="0"/>
              <a:t> </a:t>
            </a:r>
            <a:r>
              <a:rPr lang="en-US" dirty="0" err="1" smtClean="0"/>
              <a:t>produk</a:t>
            </a:r>
            <a:r>
              <a:rPr lang="en-US" dirty="0" smtClean="0"/>
              <a:t> </a:t>
            </a:r>
            <a:r>
              <a:rPr lang="en-US" dirty="0" err="1" smtClean="0"/>
              <a:t>adalah</a:t>
            </a:r>
            <a:r>
              <a:rPr lang="en-US" dirty="0" smtClean="0"/>
              <a:t> </a:t>
            </a:r>
            <a:r>
              <a:rPr lang="en-US" i="1" dirty="0" smtClean="0"/>
              <a:t>Full Cost Accounting Information. </a:t>
            </a:r>
            <a:r>
              <a:rPr lang="en-US" dirty="0" err="1" smtClean="0"/>
              <a:t>Dalam</a:t>
            </a:r>
            <a:r>
              <a:rPr lang="en-US" dirty="0" smtClean="0"/>
              <a:t> </a:t>
            </a:r>
            <a:r>
              <a:rPr lang="en-US" dirty="0" err="1" smtClean="0"/>
              <a:t>tipe</a:t>
            </a:r>
            <a:r>
              <a:rPr lang="en-US" dirty="0" smtClean="0"/>
              <a:t> </a:t>
            </a:r>
            <a:r>
              <a:rPr lang="en-US" dirty="0" err="1" smtClean="0"/>
              <a:t>kontrak</a:t>
            </a:r>
            <a:r>
              <a:rPr lang="en-US" dirty="0" smtClean="0"/>
              <a:t> </a:t>
            </a:r>
            <a:r>
              <a:rPr lang="en-US" dirty="0" err="1" smtClean="0"/>
              <a:t>semacam</a:t>
            </a:r>
            <a:r>
              <a:rPr lang="en-US" dirty="0" smtClean="0"/>
              <a:t> </a:t>
            </a:r>
            <a:r>
              <a:rPr lang="en-US" dirty="0" err="1" smtClean="0"/>
              <a:t>ini</a:t>
            </a:r>
            <a:r>
              <a:rPr lang="en-US" dirty="0" smtClean="0"/>
              <a:t> </a:t>
            </a:r>
            <a:r>
              <a:rPr lang="en-US" i="1" dirty="0" smtClean="0"/>
              <a:t>Full Cost </a:t>
            </a:r>
            <a:r>
              <a:rPr lang="en-US" dirty="0" err="1" smtClean="0"/>
              <a:t>dipakai</a:t>
            </a:r>
            <a:r>
              <a:rPr lang="en-US" dirty="0" smtClean="0"/>
              <a:t> </a:t>
            </a:r>
            <a:r>
              <a:rPr lang="en-US" dirty="0" err="1" smtClean="0"/>
              <a:t>sebagai</a:t>
            </a:r>
            <a:r>
              <a:rPr lang="en-US" dirty="0" smtClean="0"/>
              <a:t> </a:t>
            </a:r>
            <a:r>
              <a:rPr lang="en-US" dirty="0" err="1" smtClean="0"/>
              <a:t>dasar</a:t>
            </a:r>
            <a:r>
              <a:rPr lang="en-US" dirty="0" smtClean="0"/>
              <a:t> </a:t>
            </a:r>
            <a:r>
              <a:rPr lang="en-US" dirty="0" err="1" smtClean="0"/>
              <a:t>untuk</a:t>
            </a:r>
            <a:r>
              <a:rPr lang="en-US" dirty="0" smtClean="0"/>
              <a:t> </a:t>
            </a:r>
            <a:r>
              <a:rPr lang="en-US" dirty="0" err="1" smtClean="0"/>
              <a:t>menentukan</a:t>
            </a:r>
            <a:r>
              <a:rPr lang="en-US" dirty="0" smtClean="0"/>
              <a:t> </a:t>
            </a:r>
            <a:r>
              <a:rPr lang="en-US" dirty="0" err="1" smtClean="0"/>
              <a:t>pada</a:t>
            </a:r>
            <a:r>
              <a:rPr lang="en-US" dirty="0" smtClean="0"/>
              <a:t> </a:t>
            </a:r>
            <a:r>
              <a:rPr lang="en-US" dirty="0" err="1" smtClean="0"/>
              <a:t>harga</a:t>
            </a:r>
            <a:r>
              <a:rPr lang="en-US" dirty="0" smtClean="0"/>
              <a:t> </a:t>
            </a:r>
            <a:r>
              <a:rPr lang="en-US" dirty="0" err="1" smtClean="0"/>
              <a:t>jual</a:t>
            </a:r>
            <a:r>
              <a:rPr lang="en-US" dirty="0" smtClean="0"/>
              <a:t> </a:t>
            </a:r>
            <a:r>
              <a:rPr lang="en-US" dirty="0" err="1" smtClean="0"/>
              <a:t>berapa</a:t>
            </a:r>
            <a:r>
              <a:rPr lang="en-US" dirty="0" smtClean="0"/>
              <a:t> </a:t>
            </a:r>
            <a:r>
              <a:rPr lang="en-US" dirty="0" err="1" smtClean="0"/>
              <a:t>suatu</a:t>
            </a:r>
            <a:r>
              <a:rPr lang="en-US" dirty="0" smtClean="0"/>
              <a:t> </a:t>
            </a:r>
            <a:r>
              <a:rPr lang="en-US" dirty="0" err="1" smtClean="0"/>
              <a:t>produk</a:t>
            </a:r>
            <a:r>
              <a:rPr lang="en-US" dirty="0" smtClean="0"/>
              <a:t>  </a:t>
            </a:r>
            <a:r>
              <a:rPr lang="en-US" dirty="0" err="1" smtClean="0"/>
              <a:t>diserahkan</a:t>
            </a:r>
            <a:r>
              <a:rPr lang="en-US" dirty="0" smtClean="0"/>
              <a:t> </a:t>
            </a:r>
            <a:r>
              <a:rPr lang="en-US" dirty="0" err="1" smtClean="0"/>
              <a:t>kepada</a:t>
            </a:r>
            <a:r>
              <a:rPr lang="en-US" dirty="0" smtClean="0"/>
              <a:t> </a:t>
            </a:r>
            <a:r>
              <a:rPr lang="en-US" dirty="0" err="1" smtClean="0"/>
              <a:t>pemesan</a:t>
            </a:r>
            <a:r>
              <a:rPr lang="en-US" dirty="0" smtClean="0"/>
              <a:t>.</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err="1"/>
              <a:t>Dalam</a:t>
            </a:r>
            <a:r>
              <a:rPr lang="en-US" dirty="0"/>
              <a:t> </a:t>
            </a:r>
            <a:r>
              <a:rPr lang="en-US" dirty="0" err="1"/>
              <a:t>perencanaan</a:t>
            </a:r>
            <a:r>
              <a:rPr lang="en-US" dirty="0"/>
              <a:t> </a:t>
            </a:r>
            <a:r>
              <a:rPr lang="en-US" dirty="0" err="1"/>
              <a:t>jangka</a:t>
            </a:r>
            <a:r>
              <a:rPr lang="en-US" dirty="0"/>
              <a:t> </a:t>
            </a:r>
            <a:r>
              <a:rPr lang="en-US" dirty="0" err="1"/>
              <a:t>panjang</a:t>
            </a:r>
            <a:r>
              <a:rPr lang="en-US" dirty="0"/>
              <a:t>, </a:t>
            </a:r>
            <a:r>
              <a:rPr lang="en-US" dirty="0" err="1"/>
              <a:t>manajemen</a:t>
            </a:r>
            <a:r>
              <a:rPr lang="en-US" dirty="0"/>
              <a:t> </a:t>
            </a:r>
            <a:r>
              <a:rPr lang="en-US" dirty="0" err="1"/>
              <a:t>puncak</a:t>
            </a:r>
            <a:r>
              <a:rPr lang="en-US" dirty="0"/>
              <a:t> </a:t>
            </a:r>
            <a:r>
              <a:rPr lang="en-US" dirty="0" err="1"/>
              <a:t>menyusun</a:t>
            </a:r>
            <a:r>
              <a:rPr lang="en-US" dirty="0"/>
              <a:t> program – program </a:t>
            </a:r>
            <a:r>
              <a:rPr lang="en-US" dirty="0" err="1"/>
              <a:t>pemanfaatan</a:t>
            </a:r>
            <a:r>
              <a:rPr lang="en-US" dirty="0"/>
              <a:t> </a:t>
            </a:r>
            <a:r>
              <a:rPr lang="en-US" dirty="0" err="1"/>
              <a:t>sumber</a:t>
            </a:r>
            <a:r>
              <a:rPr lang="en-US" dirty="0"/>
              <a:t> – </a:t>
            </a:r>
            <a:r>
              <a:rPr lang="en-US" dirty="0" err="1"/>
              <a:t>sumber</a:t>
            </a:r>
            <a:r>
              <a:rPr lang="en-US" dirty="0"/>
              <a:t> </a:t>
            </a:r>
            <a:r>
              <a:rPr lang="en-US" dirty="0" err="1"/>
              <a:t>ekonomi</a:t>
            </a:r>
            <a:r>
              <a:rPr lang="en-US" dirty="0"/>
              <a:t> </a:t>
            </a:r>
            <a:r>
              <a:rPr lang="en-US" dirty="0" err="1"/>
              <a:t>secara</a:t>
            </a:r>
            <a:r>
              <a:rPr lang="en-US" dirty="0"/>
              <a:t> </a:t>
            </a:r>
            <a:r>
              <a:rPr lang="en-US" dirty="0" err="1"/>
              <a:t>efektif</a:t>
            </a:r>
            <a:r>
              <a:rPr lang="en-US" dirty="0"/>
              <a:t> </a:t>
            </a:r>
            <a:r>
              <a:rPr lang="en-US" dirty="0" err="1"/>
              <a:t>dan</a:t>
            </a:r>
            <a:r>
              <a:rPr lang="en-US" dirty="0"/>
              <a:t> </a:t>
            </a:r>
            <a:r>
              <a:rPr lang="en-US" dirty="0" err="1"/>
              <a:t>efisien</a:t>
            </a:r>
            <a:r>
              <a:rPr lang="en-US" dirty="0"/>
              <a:t> </a:t>
            </a:r>
            <a:r>
              <a:rPr lang="en-US" dirty="0" err="1"/>
              <a:t>untuk</a:t>
            </a:r>
            <a:r>
              <a:rPr lang="en-US" dirty="0"/>
              <a:t> </a:t>
            </a:r>
            <a:r>
              <a:rPr lang="en-US" dirty="0" err="1"/>
              <a:t>mencapai</a:t>
            </a:r>
            <a:r>
              <a:rPr lang="en-US" dirty="0"/>
              <a:t> </a:t>
            </a:r>
            <a:r>
              <a:rPr lang="en-US" dirty="0" err="1"/>
              <a:t>tujuan</a:t>
            </a:r>
            <a:r>
              <a:rPr lang="en-US" dirty="0"/>
              <a:t> </a:t>
            </a:r>
            <a:r>
              <a:rPr lang="en-US" dirty="0" err="1"/>
              <a:t>perusahaan</a:t>
            </a:r>
            <a:r>
              <a:rPr lang="en-US" dirty="0" smtClean="0"/>
              <a:t>.</a:t>
            </a:r>
          </a:p>
          <a:p>
            <a:r>
              <a:rPr lang="en-US" dirty="0" smtClean="0"/>
              <a:t> </a:t>
            </a:r>
            <a:r>
              <a:rPr lang="en-US" dirty="0" err="1"/>
              <a:t>Informasi</a:t>
            </a:r>
            <a:r>
              <a:rPr lang="en-US" dirty="0"/>
              <a:t> </a:t>
            </a:r>
            <a:r>
              <a:rPr lang="en-US" dirty="0" err="1"/>
              <a:t>akuntansi</a:t>
            </a:r>
            <a:r>
              <a:rPr lang="en-US" dirty="0"/>
              <a:t> yang </a:t>
            </a:r>
            <a:r>
              <a:rPr lang="en-US" dirty="0" err="1"/>
              <a:t>sangat</a:t>
            </a:r>
            <a:r>
              <a:rPr lang="en-US" dirty="0"/>
              <a:t> </a:t>
            </a:r>
            <a:r>
              <a:rPr lang="en-US" dirty="0" err="1"/>
              <a:t>membantu</a:t>
            </a:r>
            <a:r>
              <a:rPr lang="en-US" dirty="0"/>
              <a:t> </a:t>
            </a:r>
            <a:r>
              <a:rPr lang="en-US" dirty="0" err="1"/>
              <a:t>manajemen</a:t>
            </a:r>
            <a:r>
              <a:rPr lang="en-US" dirty="0"/>
              <a:t> </a:t>
            </a:r>
            <a:r>
              <a:rPr lang="en-US" dirty="0" err="1"/>
              <a:t>dalam</a:t>
            </a:r>
            <a:r>
              <a:rPr lang="en-US" dirty="0"/>
              <a:t> </a:t>
            </a:r>
            <a:r>
              <a:rPr lang="en-US" dirty="0" err="1"/>
              <a:t>penyusunan</a:t>
            </a:r>
            <a:r>
              <a:rPr lang="en-US" dirty="0"/>
              <a:t> program </a:t>
            </a:r>
            <a:r>
              <a:rPr lang="en-US" dirty="0" err="1"/>
              <a:t>adalah</a:t>
            </a:r>
            <a:r>
              <a:rPr lang="en-US" dirty="0"/>
              <a:t> </a:t>
            </a:r>
            <a:r>
              <a:rPr lang="en-US" i="1" dirty="0"/>
              <a:t>Full Accounting Information</a:t>
            </a:r>
            <a:r>
              <a:rPr lang="en-US" dirty="0"/>
              <a:t>, yang </a:t>
            </a:r>
            <a:r>
              <a:rPr lang="en-US" dirty="0" err="1"/>
              <a:t>berupa</a:t>
            </a:r>
            <a:r>
              <a:rPr lang="en-US" dirty="0"/>
              <a:t> </a:t>
            </a:r>
            <a:r>
              <a:rPr lang="en-US" dirty="0" err="1"/>
              <a:t>taksiran</a:t>
            </a:r>
            <a:r>
              <a:rPr lang="en-US" dirty="0"/>
              <a:t> total </a:t>
            </a:r>
            <a:r>
              <a:rPr lang="en-US" dirty="0" err="1"/>
              <a:t>biaya</a:t>
            </a:r>
            <a:r>
              <a:rPr lang="en-US" dirty="0"/>
              <a:t>, total </a:t>
            </a:r>
            <a:r>
              <a:rPr lang="en-US" dirty="0" err="1"/>
              <a:t>pendapatan</a:t>
            </a:r>
            <a:r>
              <a:rPr lang="en-US" dirty="0"/>
              <a:t> </a:t>
            </a:r>
            <a:r>
              <a:rPr lang="en-US" dirty="0" err="1"/>
              <a:t>dan</a:t>
            </a:r>
            <a:r>
              <a:rPr lang="en-US" dirty="0"/>
              <a:t> total </a:t>
            </a:r>
            <a:r>
              <a:rPr lang="en-US" dirty="0" err="1"/>
              <a:t>aktiva</a:t>
            </a:r>
            <a:r>
              <a:rPr lang="en-US" dirty="0"/>
              <a:t> </a:t>
            </a:r>
            <a:r>
              <a:rPr lang="en-US" dirty="0" err="1"/>
              <a:t>di</a:t>
            </a:r>
            <a:r>
              <a:rPr lang="en-US" dirty="0"/>
              <a:t> </a:t>
            </a:r>
            <a:r>
              <a:rPr lang="en-US" dirty="0" err="1"/>
              <a:t>masa</a:t>
            </a:r>
            <a:r>
              <a:rPr lang="en-US" dirty="0"/>
              <a:t> yang </a:t>
            </a:r>
            <a:r>
              <a:rPr lang="en-US" dirty="0" err="1"/>
              <a:t>akan</a:t>
            </a:r>
            <a:r>
              <a:rPr lang="en-US" dirty="0"/>
              <a:t> </a:t>
            </a:r>
            <a:r>
              <a:rPr lang="en-US" dirty="0" err="1"/>
              <a:t>datang</a:t>
            </a:r>
            <a:r>
              <a:rPr lang="en-US" dirty="0"/>
              <a:t>. </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err="1" smtClean="0"/>
              <a:t>Informasi</a:t>
            </a:r>
            <a:r>
              <a:rPr lang="en-US" dirty="0" smtClean="0"/>
              <a:t> </a:t>
            </a:r>
            <a:r>
              <a:rPr lang="en-US" dirty="0" err="1" smtClean="0"/>
              <a:t>akuntansi</a:t>
            </a:r>
            <a:r>
              <a:rPr lang="en-US" dirty="0" smtClean="0"/>
              <a:t> </a:t>
            </a:r>
            <a:r>
              <a:rPr lang="en-US" dirty="0" err="1" smtClean="0"/>
              <a:t>penuh</a:t>
            </a:r>
            <a:r>
              <a:rPr lang="en-US" dirty="0" smtClean="0"/>
              <a:t> yang </a:t>
            </a:r>
            <a:r>
              <a:rPr lang="en-US" dirty="0" err="1" smtClean="0"/>
              <a:t>berupa</a:t>
            </a:r>
            <a:r>
              <a:rPr lang="en-US" dirty="0" smtClean="0"/>
              <a:t> </a:t>
            </a:r>
            <a:r>
              <a:rPr lang="en-US" dirty="0" err="1" smtClean="0"/>
              <a:t>informasi</a:t>
            </a:r>
            <a:r>
              <a:rPr lang="en-US" dirty="0" smtClean="0"/>
              <a:t> </a:t>
            </a:r>
            <a:r>
              <a:rPr lang="en-US" dirty="0" err="1" smtClean="0"/>
              <a:t>masa</a:t>
            </a:r>
            <a:r>
              <a:rPr lang="en-US" dirty="0" smtClean="0"/>
              <a:t> </a:t>
            </a:r>
            <a:r>
              <a:rPr lang="en-US" dirty="0" err="1" smtClean="0"/>
              <a:t>lalu</a:t>
            </a:r>
            <a:r>
              <a:rPr lang="en-US" dirty="0" smtClean="0"/>
              <a:t> </a:t>
            </a:r>
            <a:r>
              <a:rPr lang="en-US" dirty="0" err="1" smtClean="0"/>
              <a:t>bermanfaat</a:t>
            </a:r>
            <a:r>
              <a:rPr lang="en-US" dirty="0" smtClean="0"/>
              <a:t> </a:t>
            </a:r>
            <a:r>
              <a:rPr lang="en-US" dirty="0" err="1" smtClean="0"/>
              <a:t>untuk</a:t>
            </a:r>
            <a:r>
              <a:rPr lang="en-US" dirty="0" smtClean="0"/>
              <a:t> </a:t>
            </a:r>
            <a:r>
              <a:rPr lang="en-US" dirty="0" err="1" smtClean="0"/>
              <a:t>pelaporan</a:t>
            </a:r>
            <a:r>
              <a:rPr lang="en-US" dirty="0" smtClean="0"/>
              <a:t> </a:t>
            </a:r>
            <a:r>
              <a:rPr lang="en-US" dirty="0" err="1" smtClean="0"/>
              <a:t>keuangan</a:t>
            </a:r>
            <a:r>
              <a:rPr lang="en-US" dirty="0" smtClean="0"/>
              <a:t>, </a:t>
            </a:r>
            <a:r>
              <a:rPr lang="en-US" dirty="0" err="1" smtClean="0"/>
              <a:t>analisis</a:t>
            </a:r>
            <a:r>
              <a:rPr lang="en-US" dirty="0" smtClean="0"/>
              <a:t> </a:t>
            </a:r>
            <a:r>
              <a:rPr lang="en-US" dirty="0" err="1" smtClean="0"/>
              <a:t>kemampuan</a:t>
            </a:r>
            <a:r>
              <a:rPr lang="en-US" dirty="0" smtClean="0"/>
              <a:t> </a:t>
            </a:r>
            <a:r>
              <a:rPr lang="en-US" dirty="0" err="1" smtClean="0"/>
              <a:t>menghasilkan</a:t>
            </a:r>
            <a:r>
              <a:rPr lang="en-US" dirty="0" smtClean="0"/>
              <a:t> </a:t>
            </a:r>
            <a:r>
              <a:rPr lang="en-US" dirty="0" err="1" smtClean="0"/>
              <a:t>laba</a:t>
            </a:r>
            <a:r>
              <a:rPr lang="en-US" dirty="0" smtClean="0"/>
              <a:t>, </a:t>
            </a:r>
            <a:r>
              <a:rPr lang="en-US" dirty="0" err="1" smtClean="0"/>
              <a:t>menjawab</a:t>
            </a:r>
            <a:r>
              <a:rPr lang="en-US" dirty="0" smtClean="0"/>
              <a:t> </a:t>
            </a:r>
            <a:r>
              <a:rPr lang="en-US" dirty="0" err="1" smtClean="0"/>
              <a:t>pertanyaan</a:t>
            </a:r>
            <a:r>
              <a:rPr lang="en-US" dirty="0" smtClean="0"/>
              <a:t> </a:t>
            </a:r>
            <a:r>
              <a:rPr lang="en-US" dirty="0" err="1" smtClean="0"/>
              <a:t>berapa</a:t>
            </a:r>
            <a:r>
              <a:rPr lang="en-US" dirty="0" smtClean="0"/>
              <a:t> </a:t>
            </a:r>
            <a:r>
              <a:rPr lang="en-US" dirty="0" err="1" smtClean="0"/>
              <a:t>biaya</a:t>
            </a:r>
            <a:r>
              <a:rPr lang="en-US" dirty="0" smtClean="0"/>
              <a:t> </a:t>
            </a:r>
            <a:r>
              <a:rPr lang="en-US" dirty="0" err="1" smtClean="0"/>
              <a:t>sesuatu</a:t>
            </a:r>
            <a:r>
              <a:rPr lang="en-US" dirty="0" smtClean="0"/>
              <a:t>, </a:t>
            </a:r>
            <a:r>
              <a:rPr lang="en-US" dirty="0" err="1" smtClean="0"/>
              <a:t>dan</a:t>
            </a:r>
            <a:r>
              <a:rPr lang="en-US" dirty="0" smtClean="0"/>
              <a:t> </a:t>
            </a:r>
            <a:r>
              <a:rPr lang="en-US" dirty="0" err="1" smtClean="0"/>
              <a:t>penentuan</a:t>
            </a:r>
            <a:r>
              <a:rPr lang="en-US" dirty="0" smtClean="0"/>
              <a:t> </a:t>
            </a:r>
            <a:r>
              <a:rPr lang="en-US" dirty="0" err="1" smtClean="0"/>
              <a:t>harga</a:t>
            </a:r>
            <a:r>
              <a:rPr lang="en-US" dirty="0" smtClean="0"/>
              <a:t> </a:t>
            </a:r>
            <a:r>
              <a:rPr lang="en-US" dirty="0" err="1" smtClean="0"/>
              <a:t>jual</a:t>
            </a:r>
            <a:r>
              <a:rPr lang="en-US" dirty="0" smtClean="0"/>
              <a:t> </a:t>
            </a:r>
            <a:r>
              <a:rPr lang="en-US" dirty="0" err="1" smtClean="0"/>
              <a:t>dalam</a:t>
            </a:r>
            <a:r>
              <a:rPr lang="en-US" dirty="0" smtClean="0"/>
              <a:t> cost type contract. </a:t>
            </a:r>
          </a:p>
          <a:p>
            <a:r>
              <a:rPr lang="en-US" dirty="0" err="1" smtClean="0"/>
              <a:t>Informasi</a:t>
            </a:r>
            <a:r>
              <a:rPr lang="en-US" dirty="0" smtClean="0"/>
              <a:t> </a:t>
            </a:r>
            <a:r>
              <a:rPr lang="en-US" dirty="0" err="1" smtClean="0"/>
              <a:t>akuntansi</a:t>
            </a:r>
            <a:r>
              <a:rPr lang="en-US" dirty="0" smtClean="0"/>
              <a:t> </a:t>
            </a:r>
            <a:r>
              <a:rPr lang="en-US" dirty="0" err="1" smtClean="0"/>
              <a:t>penuh</a:t>
            </a:r>
            <a:r>
              <a:rPr lang="en-US" dirty="0" smtClean="0"/>
              <a:t> yang </a:t>
            </a:r>
            <a:r>
              <a:rPr lang="en-US" dirty="0" err="1" smtClean="0"/>
              <a:t>berupa</a:t>
            </a:r>
            <a:r>
              <a:rPr lang="en-US" dirty="0" smtClean="0"/>
              <a:t> </a:t>
            </a:r>
            <a:r>
              <a:rPr lang="en-US" dirty="0" err="1" smtClean="0"/>
              <a:t>informasi</a:t>
            </a:r>
            <a:r>
              <a:rPr lang="en-US" dirty="0" smtClean="0"/>
              <a:t> yang </a:t>
            </a:r>
            <a:r>
              <a:rPr lang="en-US" dirty="0" err="1" smtClean="0"/>
              <a:t>akan</a:t>
            </a:r>
            <a:r>
              <a:rPr lang="en-US" dirty="0" smtClean="0"/>
              <a:t> </a:t>
            </a:r>
            <a:r>
              <a:rPr lang="en-US" dirty="0" err="1" smtClean="0"/>
              <a:t>datang</a:t>
            </a:r>
            <a:r>
              <a:rPr lang="en-US" dirty="0" smtClean="0"/>
              <a:t> </a:t>
            </a:r>
            <a:r>
              <a:rPr lang="en-US" dirty="0" err="1" smtClean="0"/>
              <a:t>bermanfaat</a:t>
            </a:r>
            <a:r>
              <a:rPr lang="en-US" dirty="0" smtClean="0"/>
              <a:t> </a:t>
            </a:r>
            <a:r>
              <a:rPr lang="en-US" dirty="0" err="1" smtClean="0"/>
              <a:t>untuk</a:t>
            </a:r>
            <a:r>
              <a:rPr lang="en-US" dirty="0" smtClean="0"/>
              <a:t> </a:t>
            </a:r>
            <a:r>
              <a:rPr lang="en-US" dirty="0" err="1" smtClean="0"/>
              <a:t>penyusunan</a:t>
            </a:r>
            <a:r>
              <a:rPr lang="en-US" dirty="0" smtClean="0"/>
              <a:t> program, </a:t>
            </a:r>
            <a:r>
              <a:rPr lang="en-US" dirty="0" err="1" smtClean="0"/>
              <a:t>penentuan</a:t>
            </a:r>
            <a:r>
              <a:rPr lang="en-US" dirty="0" smtClean="0"/>
              <a:t> </a:t>
            </a:r>
            <a:r>
              <a:rPr lang="en-US" dirty="0" err="1" smtClean="0"/>
              <a:t>harga</a:t>
            </a:r>
            <a:r>
              <a:rPr lang="en-US" dirty="0" smtClean="0"/>
              <a:t> </a:t>
            </a:r>
            <a:r>
              <a:rPr lang="en-US" dirty="0" err="1" smtClean="0"/>
              <a:t>jual</a:t>
            </a:r>
            <a:r>
              <a:rPr lang="en-US" dirty="0" smtClean="0"/>
              <a:t> normal, </a:t>
            </a:r>
            <a:r>
              <a:rPr lang="en-US" dirty="0" err="1" smtClean="0"/>
              <a:t>penentuan</a:t>
            </a:r>
            <a:r>
              <a:rPr lang="en-US" dirty="0" smtClean="0"/>
              <a:t> </a:t>
            </a:r>
            <a:r>
              <a:rPr lang="en-US" dirty="0" err="1" smtClean="0"/>
              <a:t>harga</a:t>
            </a:r>
            <a:r>
              <a:rPr lang="en-US" dirty="0" smtClean="0"/>
              <a:t> transfer, </a:t>
            </a:r>
            <a:r>
              <a:rPr lang="en-US" dirty="0" err="1" smtClean="0"/>
              <a:t>dan</a:t>
            </a:r>
            <a:r>
              <a:rPr lang="en-US" dirty="0" smtClean="0"/>
              <a:t> </a:t>
            </a:r>
            <a:r>
              <a:rPr lang="en-US" dirty="0" err="1" smtClean="0"/>
              <a:t>penentuan</a:t>
            </a:r>
            <a:r>
              <a:rPr lang="en-US" dirty="0" smtClean="0"/>
              <a:t> </a:t>
            </a:r>
            <a:r>
              <a:rPr lang="en-US" dirty="0" err="1" smtClean="0"/>
              <a:t>harga</a:t>
            </a:r>
            <a:r>
              <a:rPr lang="en-US" dirty="0" smtClean="0"/>
              <a:t> </a:t>
            </a:r>
            <a:r>
              <a:rPr lang="en-US" dirty="0" err="1" smtClean="0"/>
              <a:t>jual</a:t>
            </a:r>
            <a:r>
              <a:rPr lang="en-US" dirty="0" smtClean="0"/>
              <a:t> yang </a:t>
            </a:r>
            <a:r>
              <a:rPr lang="en-US" dirty="0" err="1" smtClean="0"/>
              <a:t>diatur</a:t>
            </a:r>
            <a:r>
              <a:rPr lang="en-US" dirty="0" smtClean="0"/>
              <a:t> </a:t>
            </a:r>
            <a:r>
              <a:rPr lang="en-US" dirty="0" err="1" smtClean="0"/>
              <a:t>dengan</a:t>
            </a:r>
            <a:r>
              <a:rPr lang="en-US" dirty="0" smtClean="0"/>
              <a:t> </a:t>
            </a:r>
            <a:r>
              <a:rPr lang="en-US" dirty="0" err="1" smtClean="0"/>
              <a:t>peraturan</a:t>
            </a:r>
            <a:r>
              <a:rPr lang="en-US" dirty="0" smtClean="0"/>
              <a:t> </a:t>
            </a:r>
            <a:r>
              <a:rPr lang="en-US" dirty="0" err="1" smtClean="0"/>
              <a:t>pemerintah</a:t>
            </a:r>
            <a:r>
              <a:rPr lang="en-US" dirty="0" smtClean="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5105400"/>
          </a:xfrm>
        </p:spPr>
        <p:txBody>
          <a:bodyPr>
            <a:normAutofit fontScale="77500" lnSpcReduction="20000"/>
          </a:bodyPr>
          <a:lstStyle/>
          <a:p>
            <a:r>
              <a:rPr lang="en-US" dirty="0" err="1"/>
              <a:t>Penetapan</a:t>
            </a:r>
            <a:r>
              <a:rPr lang="en-US" dirty="0"/>
              <a:t> </a:t>
            </a:r>
            <a:r>
              <a:rPr lang="en-US" dirty="0" err="1"/>
              <a:t>harga</a:t>
            </a:r>
            <a:r>
              <a:rPr lang="en-US" dirty="0"/>
              <a:t> </a:t>
            </a:r>
            <a:r>
              <a:rPr lang="en-US" dirty="0" err="1"/>
              <a:t>jual</a:t>
            </a:r>
            <a:r>
              <a:rPr lang="en-US" dirty="0"/>
              <a:t> </a:t>
            </a:r>
            <a:r>
              <a:rPr lang="en-US" dirty="0" err="1"/>
              <a:t>dalam</a:t>
            </a:r>
            <a:r>
              <a:rPr lang="en-US" dirty="0"/>
              <a:t> </a:t>
            </a:r>
            <a:r>
              <a:rPr lang="en-US" dirty="0" err="1"/>
              <a:t>kondisi</a:t>
            </a:r>
            <a:r>
              <a:rPr lang="en-US" dirty="0"/>
              <a:t> yang normal </a:t>
            </a:r>
            <a:r>
              <a:rPr lang="en-US" dirty="0" err="1"/>
              <a:t>memerlukan</a:t>
            </a:r>
            <a:r>
              <a:rPr lang="en-US" dirty="0"/>
              <a:t> </a:t>
            </a:r>
            <a:r>
              <a:rPr lang="en-US" dirty="0" err="1"/>
              <a:t>informasi</a:t>
            </a:r>
            <a:r>
              <a:rPr lang="en-US" dirty="0"/>
              <a:t> total </a:t>
            </a:r>
            <a:r>
              <a:rPr lang="en-US" dirty="0" err="1"/>
              <a:t>biaya</a:t>
            </a:r>
            <a:r>
              <a:rPr lang="en-US" dirty="0"/>
              <a:t> </a:t>
            </a:r>
            <a:r>
              <a:rPr lang="en-US" dirty="0" err="1"/>
              <a:t>untuk</a:t>
            </a:r>
            <a:r>
              <a:rPr lang="en-US" dirty="0"/>
              <a:t> </a:t>
            </a:r>
            <a:r>
              <a:rPr lang="en-US" dirty="0" err="1"/>
              <a:t>memberikan</a:t>
            </a:r>
            <a:r>
              <a:rPr lang="en-US" dirty="0"/>
              <a:t> </a:t>
            </a:r>
            <a:r>
              <a:rPr lang="en-US" dirty="0" err="1"/>
              <a:t>informasi</a:t>
            </a:r>
            <a:r>
              <a:rPr lang="en-US" dirty="0"/>
              <a:t> </a:t>
            </a:r>
            <a:r>
              <a:rPr lang="en-US" dirty="0" err="1"/>
              <a:t>kepada</a:t>
            </a:r>
            <a:r>
              <a:rPr lang="en-US" dirty="0"/>
              <a:t> </a:t>
            </a:r>
            <a:r>
              <a:rPr lang="en-US" dirty="0" err="1"/>
              <a:t>pengambil</a:t>
            </a:r>
            <a:r>
              <a:rPr lang="en-US" dirty="0"/>
              <a:t> </a:t>
            </a:r>
            <a:r>
              <a:rPr lang="en-US" dirty="0" err="1"/>
              <a:t>keputusan</a:t>
            </a:r>
            <a:r>
              <a:rPr lang="en-US" dirty="0"/>
              <a:t> </a:t>
            </a:r>
            <a:r>
              <a:rPr lang="en-US" dirty="0" err="1"/>
              <a:t>mengenai</a:t>
            </a:r>
            <a:r>
              <a:rPr lang="en-US" dirty="0"/>
              <a:t> </a:t>
            </a:r>
            <a:r>
              <a:rPr lang="en-US" dirty="0" err="1"/>
              <a:t>jumlah</a:t>
            </a:r>
            <a:r>
              <a:rPr lang="en-US" dirty="0"/>
              <a:t> minimum </a:t>
            </a:r>
            <a:r>
              <a:rPr lang="en-US" dirty="0" err="1"/>
              <a:t>harga</a:t>
            </a:r>
            <a:r>
              <a:rPr lang="en-US" dirty="0"/>
              <a:t> </a:t>
            </a:r>
            <a:r>
              <a:rPr lang="en-US" dirty="0" err="1"/>
              <a:t>jual</a:t>
            </a:r>
            <a:r>
              <a:rPr lang="en-US" dirty="0"/>
              <a:t> yang </a:t>
            </a:r>
            <a:r>
              <a:rPr lang="en-US" dirty="0" err="1"/>
              <a:t>dapat</a:t>
            </a:r>
            <a:r>
              <a:rPr lang="en-US" dirty="0"/>
              <a:t> </a:t>
            </a:r>
            <a:r>
              <a:rPr lang="en-US" dirty="0" err="1"/>
              <a:t>diterima</a:t>
            </a:r>
            <a:r>
              <a:rPr lang="en-US" dirty="0"/>
              <a:t> </a:t>
            </a:r>
            <a:r>
              <a:rPr lang="en-US" dirty="0" err="1"/>
              <a:t>oleh</a:t>
            </a:r>
            <a:r>
              <a:rPr lang="en-US" dirty="0"/>
              <a:t> </a:t>
            </a:r>
            <a:r>
              <a:rPr lang="en-US" dirty="0" err="1" smtClean="0"/>
              <a:t>perusahaan</a:t>
            </a:r>
            <a:r>
              <a:rPr lang="en-US" dirty="0" smtClean="0"/>
              <a:t>.</a:t>
            </a:r>
          </a:p>
          <a:p>
            <a:r>
              <a:rPr lang="en-US" dirty="0" err="1"/>
              <a:t>B</a:t>
            </a:r>
            <a:r>
              <a:rPr lang="en-US" dirty="0" err="1" smtClean="0"/>
              <a:t>iaya</a:t>
            </a:r>
            <a:r>
              <a:rPr lang="en-US" dirty="0" smtClean="0"/>
              <a:t> </a:t>
            </a:r>
            <a:r>
              <a:rPr lang="en-US" dirty="0" err="1"/>
              <a:t>tidak</a:t>
            </a:r>
            <a:r>
              <a:rPr lang="en-US" dirty="0"/>
              <a:t> </a:t>
            </a:r>
            <a:r>
              <a:rPr lang="en-US" dirty="0" err="1"/>
              <a:t>selalu</a:t>
            </a:r>
            <a:r>
              <a:rPr lang="en-US" dirty="0"/>
              <a:t> </a:t>
            </a:r>
            <a:r>
              <a:rPr lang="en-US" dirty="0" err="1"/>
              <a:t>menentukan</a:t>
            </a:r>
            <a:r>
              <a:rPr lang="en-US" dirty="0"/>
              <a:t> </a:t>
            </a:r>
            <a:r>
              <a:rPr lang="en-US" dirty="0" err="1"/>
              <a:t>harga</a:t>
            </a:r>
            <a:r>
              <a:rPr lang="en-US" dirty="0"/>
              <a:t> </a:t>
            </a:r>
            <a:r>
              <a:rPr lang="en-US" dirty="0" err="1"/>
              <a:t>jual</a:t>
            </a:r>
            <a:r>
              <a:rPr lang="en-US" dirty="0"/>
              <a:t>. </a:t>
            </a:r>
            <a:r>
              <a:rPr lang="en-US" dirty="0" err="1"/>
              <a:t>Harga</a:t>
            </a:r>
            <a:r>
              <a:rPr lang="en-US" dirty="0"/>
              <a:t> </a:t>
            </a:r>
            <a:r>
              <a:rPr lang="en-US" dirty="0" err="1"/>
              <a:t>jual</a:t>
            </a:r>
            <a:r>
              <a:rPr lang="en-US" dirty="0"/>
              <a:t> </a:t>
            </a:r>
            <a:r>
              <a:rPr lang="en-US" dirty="0" err="1"/>
              <a:t>suatu</a:t>
            </a:r>
            <a:r>
              <a:rPr lang="en-US" dirty="0"/>
              <a:t> </a:t>
            </a:r>
            <a:r>
              <a:rPr lang="en-US" dirty="0" err="1"/>
              <a:t>produk</a:t>
            </a:r>
            <a:r>
              <a:rPr lang="en-US" dirty="0"/>
              <a:t> </a:t>
            </a:r>
            <a:r>
              <a:rPr lang="en-US" dirty="0" err="1"/>
              <a:t>seringkali</a:t>
            </a:r>
            <a:r>
              <a:rPr lang="en-US" dirty="0"/>
              <a:t> </a:t>
            </a:r>
            <a:r>
              <a:rPr lang="en-US" dirty="0" err="1"/>
              <a:t>sudah</a:t>
            </a:r>
            <a:r>
              <a:rPr lang="en-US" dirty="0"/>
              <a:t> </a:t>
            </a:r>
            <a:r>
              <a:rPr lang="en-US" dirty="0" err="1"/>
              <a:t>ditetapkan</a:t>
            </a:r>
            <a:r>
              <a:rPr lang="en-US" dirty="0"/>
              <a:t> </a:t>
            </a:r>
            <a:r>
              <a:rPr lang="en-US" dirty="0" err="1"/>
              <a:t>oleh</a:t>
            </a:r>
            <a:r>
              <a:rPr lang="en-US" dirty="0"/>
              <a:t> </a:t>
            </a:r>
            <a:r>
              <a:rPr lang="en-US" dirty="0" err="1"/>
              <a:t>pasar</a:t>
            </a:r>
            <a:r>
              <a:rPr lang="en-US" dirty="0"/>
              <a:t>, yang </a:t>
            </a:r>
            <a:r>
              <a:rPr lang="en-US" dirty="0" err="1"/>
              <a:t>merupakan</a:t>
            </a:r>
            <a:r>
              <a:rPr lang="en-US" dirty="0"/>
              <a:t> </a:t>
            </a:r>
            <a:r>
              <a:rPr lang="en-US" dirty="0" err="1"/>
              <a:t>interaksi</a:t>
            </a:r>
            <a:r>
              <a:rPr lang="en-US" dirty="0"/>
              <a:t> </a:t>
            </a:r>
            <a:r>
              <a:rPr lang="en-US" dirty="0" err="1"/>
              <a:t>antara</a:t>
            </a:r>
            <a:r>
              <a:rPr lang="en-US" dirty="0"/>
              <a:t> </a:t>
            </a:r>
            <a:r>
              <a:rPr lang="en-US" dirty="0" err="1"/>
              <a:t>jumlah</a:t>
            </a:r>
            <a:r>
              <a:rPr lang="en-US" dirty="0"/>
              <a:t> </a:t>
            </a:r>
            <a:r>
              <a:rPr lang="en-US" dirty="0" err="1"/>
              <a:t>penawaran</a:t>
            </a:r>
            <a:r>
              <a:rPr lang="en-US" dirty="0"/>
              <a:t> </a:t>
            </a:r>
            <a:r>
              <a:rPr lang="en-US" dirty="0" err="1"/>
              <a:t>dan</a:t>
            </a:r>
            <a:r>
              <a:rPr lang="en-US" dirty="0"/>
              <a:t> </a:t>
            </a:r>
            <a:r>
              <a:rPr lang="en-US" dirty="0" err="1"/>
              <a:t>permintaan</a:t>
            </a:r>
            <a:r>
              <a:rPr lang="en-US" dirty="0"/>
              <a:t> </a:t>
            </a:r>
            <a:r>
              <a:rPr lang="en-US" dirty="0" err="1"/>
              <a:t>terhadap</a:t>
            </a:r>
            <a:r>
              <a:rPr lang="en-US" dirty="0"/>
              <a:t> </a:t>
            </a:r>
            <a:r>
              <a:rPr lang="en-US" dirty="0" err="1"/>
              <a:t>barang</a:t>
            </a:r>
            <a:r>
              <a:rPr lang="en-US" dirty="0"/>
              <a:t> </a:t>
            </a:r>
            <a:r>
              <a:rPr lang="en-US" dirty="0" err="1"/>
              <a:t>tersebut</a:t>
            </a:r>
            <a:r>
              <a:rPr lang="en-US" dirty="0"/>
              <a:t>. </a:t>
            </a:r>
          </a:p>
          <a:p>
            <a:r>
              <a:rPr lang="en-US" dirty="0" err="1" smtClean="0"/>
              <a:t>Informasi</a:t>
            </a:r>
            <a:r>
              <a:rPr lang="en-US" dirty="0" smtClean="0"/>
              <a:t> </a:t>
            </a:r>
            <a:r>
              <a:rPr lang="en-US" dirty="0"/>
              <a:t>total </a:t>
            </a:r>
            <a:r>
              <a:rPr lang="en-US" dirty="0" err="1"/>
              <a:t>biaya</a:t>
            </a:r>
            <a:r>
              <a:rPr lang="en-US" dirty="0"/>
              <a:t> </a:t>
            </a:r>
            <a:r>
              <a:rPr lang="en-US" dirty="0" err="1"/>
              <a:t>memberikan</a:t>
            </a:r>
            <a:r>
              <a:rPr lang="en-US" dirty="0"/>
              <a:t> </a:t>
            </a:r>
            <a:r>
              <a:rPr lang="en-US" dirty="0" err="1"/>
              <a:t>masukan</a:t>
            </a:r>
            <a:r>
              <a:rPr lang="en-US" dirty="0"/>
              <a:t> </a:t>
            </a:r>
            <a:r>
              <a:rPr lang="en-US" dirty="0" err="1"/>
              <a:t>bagi</a:t>
            </a:r>
            <a:r>
              <a:rPr lang="en-US" dirty="0"/>
              <a:t> </a:t>
            </a:r>
            <a:r>
              <a:rPr lang="en-US" dirty="0" err="1"/>
              <a:t>pengambil</a:t>
            </a:r>
            <a:r>
              <a:rPr lang="en-US" dirty="0"/>
              <a:t> </a:t>
            </a:r>
            <a:r>
              <a:rPr lang="en-US" dirty="0" err="1"/>
              <a:t>keputusan</a:t>
            </a:r>
            <a:r>
              <a:rPr lang="en-US" dirty="0"/>
              <a:t> </a:t>
            </a:r>
            <a:r>
              <a:rPr lang="en-US" dirty="0" err="1"/>
              <a:t>mengenai</a:t>
            </a:r>
            <a:r>
              <a:rPr lang="en-US" dirty="0"/>
              <a:t> </a:t>
            </a:r>
            <a:r>
              <a:rPr lang="en-US" dirty="0" err="1"/>
              <a:t>dapat</a:t>
            </a:r>
            <a:r>
              <a:rPr lang="en-US" dirty="0"/>
              <a:t> </a:t>
            </a:r>
            <a:r>
              <a:rPr lang="en-US" dirty="0" err="1"/>
              <a:t>tidaknya</a:t>
            </a:r>
            <a:r>
              <a:rPr lang="en-US" dirty="0"/>
              <a:t> </a:t>
            </a:r>
            <a:r>
              <a:rPr lang="en-US" dirty="0" err="1"/>
              <a:t>perusahaan</a:t>
            </a:r>
            <a:r>
              <a:rPr lang="en-US" dirty="0"/>
              <a:t> yang </a:t>
            </a:r>
            <a:r>
              <a:rPr lang="en-US" dirty="0" err="1"/>
              <a:t>bersangkutan</a:t>
            </a:r>
            <a:r>
              <a:rPr lang="en-US" dirty="0"/>
              <a:t> </a:t>
            </a:r>
            <a:r>
              <a:rPr lang="en-US" dirty="0" err="1"/>
              <a:t>memasuki</a:t>
            </a:r>
            <a:r>
              <a:rPr lang="en-US" dirty="0"/>
              <a:t> </a:t>
            </a:r>
            <a:r>
              <a:rPr lang="en-US" dirty="0" err="1"/>
              <a:t>pasar</a:t>
            </a:r>
            <a:r>
              <a:rPr lang="en-US" dirty="0"/>
              <a:t> </a:t>
            </a:r>
            <a:r>
              <a:rPr lang="en-US" dirty="0" err="1"/>
              <a:t>dengan</a:t>
            </a:r>
            <a:r>
              <a:rPr lang="en-US" dirty="0"/>
              <a:t> </a:t>
            </a:r>
            <a:r>
              <a:rPr lang="en-US" dirty="0" err="1"/>
              <a:t>harga</a:t>
            </a:r>
            <a:r>
              <a:rPr lang="en-US" dirty="0"/>
              <a:t> </a:t>
            </a:r>
            <a:r>
              <a:rPr lang="en-US" dirty="0" err="1"/>
              <a:t>jual</a:t>
            </a:r>
            <a:r>
              <a:rPr lang="en-US" dirty="0"/>
              <a:t> yang </a:t>
            </a:r>
            <a:r>
              <a:rPr lang="en-US" dirty="0" err="1"/>
              <a:t>sudah</a:t>
            </a:r>
            <a:r>
              <a:rPr lang="en-US" dirty="0"/>
              <a:t> </a:t>
            </a:r>
            <a:r>
              <a:rPr lang="en-US" dirty="0" err="1"/>
              <a:t>terbentuk</a:t>
            </a:r>
            <a:r>
              <a:rPr lang="en-US" dirty="0"/>
              <a:t> </a:t>
            </a:r>
            <a:r>
              <a:rPr lang="en-US" dirty="0" err="1"/>
              <a:t>di</a:t>
            </a:r>
            <a:r>
              <a:rPr lang="en-US" dirty="0"/>
              <a:t> </a:t>
            </a:r>
            <a:r>
              <a:rPr lang="en-US" dirty="0" err="1"/>
              <a:t>pasar</a:t>
            </a:r>
            <a:r>
              <a:rPr lang="en-US" dirty="0"/>
              <a:t> </a:t>
            </a:r>
            <a:r>
              <a:rPr lang="en-US" dirty="0" err="1"/>
              <a:t>tersebut</a:t>
            </a:r>
            <a:r>
              <a:rPr lang="en-US" dirty="0"/>
              <a:t>. Total </a:t>
            </a:r>
            <a:r>
              <a:rPr lang="en-US" dirty="0" err="1"/>
              <a:t>biaya</a:t>
            </a:r>
            <a:r>
              <a:rPr lang="en-US" dirty="0"/>
              <a:t> </a:t>
            </a:r>
            <a:r>
              <a:rPr lang="en-US" dirty="0" err="1"/>
              <a:t>memberikan</a:t>
            </a:r>
            <a:r>
              <a:rPr lang="en-US" dirty="0"/>
              <a:t> </a:t>
            </a:r>
            <a:r>
              <a:rPr lang="en-US" dirty="0" err="1"/>
              <a:t>informasi</a:t>
            </a:r>
            <a:r>
              <a:rPr lang="en-US" dirty="0"/>
              <a:t> </a:t>
            </a:r>
            <a:r>
              <a:rPr lang="en-US" dirty="0" err="1"/>
              <a:t>mengenai</a:t>
            </a:r>
            <a:r>
              <a:rPr lang="en-US" dirty="0"/>
              <a:t> </a:t>
            </a:r>
            <a:r>
              <a:rPr lang="en-US" dirty="0" err="1"/>
              <a:t>harga</a:t>
            </a:r>
            <a:r>
              <a:rPr lang="en-US" dirty="0"/>
              <a:t> </a:t>
            </a:r>
            <a:r>
              <a:rPr lang="en-US" dirty="0" err="1"/>
              <a:t>jual</a:t>
            </a:r>
            <a:r>
              <a:rPr lang="en-US" dirty="0"/>
              <a:t> minimum yang </a:t>
            </a:r>
            <a:r>
              <a:rPr lang="en-US" dirty="0" err="1"/>
              <a:t>dapat</a:t>
            </a:r>
            <a:r>
              <a:rPr lang="en-US" dirty="0"/>
              <a:t> </a:t>
            </a:r>
            <a:r>
              <a:rPr lang="en-US" dirty="0" err="1"/>
              <a:t>ditanggung</a:t>
            </a:r>
            <a:r>
              <a:rPr lang="en-US" dirty="0"/>
              <a:t> </a:t>
            </a:r>
            <a:r>
              <a:rPr lang="en-US" dirty="0" err="1"/>
              <a:t>oleh</a:t>
            </a:r>
            <a:r>
              <a:rPr lang="en-US" dirty="0"/>
              <a:t> </a:t>
            </a:r>
            <a:r>
              <a:rPr lang="en-US" dirty="0" err="1"/>
              <a:t>suatu</a:t>
            </a:r>
            <a:r>
              <a:rPr lang="en-US" dirty="0"/>
              <a:t> </a:t>
            </a:r>
            <a:r>
              <a:rPr lang="en-US" dirty="0" err="1"/>
              <a:t>perusahaan</a:t>
            </a:r>
            <a:r>
              <a:rPr lang="en-US" dirty="0"/>
              <a:t> </a:t>
            </a:r>
            <a:r>
              <a:rPr lang="en-US" dirty="0" err="1"/>
              <a:t>dalam</a:t>
            </a:r>
            <a:r>
              <a:rPr lang="en-US" dirty="0"/>
              <a:t> </a:t>
            </a:r>
            <a:r>
              <a:rPr lang="en-US" dirty="0" err="1"/>
              <a:t>kondisi</a:t>
            </a:r>
            <a:r>
              <a:rPr lang="en-US" dirty="0"/>
              <a:t> yang normal.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1058</Words>
  <Application>Microsoft Office PowerPoint</Application>
  <PresentationFormat>On-screen Show (4:3)</PresentationFormat>
  <Paragraphs>209</Paragraphs>
  <Slides>22</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Microsoft Equation 3.0</vt:lpstr>
      <vt:lpstr>INFORMASI AKUNTANSI PENUH</vt:lpstr>
      <vt:lpstr>Slide 2</vt:lpstr>
      <vt:lpstr>Slide 3</vt:lpstr>
      <vt:lpstr>Slide 4</vt:lpstr>
      <vt:lpstr>Slide 5</vt:lpstr>
      <vt:lpstr>Slide 6</vt:lpstr>
      <vt:lpstr>Slide 7</vt:lpstr>
      <vt:lpstr>Slide 8</vt:lpstr>
      <vt:lpstr>Slide 9</vt:lpstr>
      <vt:lpstr>PERILAKU BIAYA</vt:lpstr>
      <vt:lpstr>2.  Biaya Tetap</vt:lpstr>
      <vt:lpstr>Pola Perilaku dan Fungsi Biaya</vt:lpstr>
      <vt:lpstr>Slide 13</vt:lpstr>
      <vt:lpstr>Metode Penentuan Pola Perilaku Biaya</vt:lpstr>
      <vt:lpstr>Metode Titik Tertinggi dan Titik Terendah (High and Low Point Method)</vt:lpstr>
      <vt:lpstr>Metode Biaya Cadangan (Standby Cost)</vt:lpstr>
      <vt:lpstr>Metode Kuadrat Terkecil (Least Square)</vt:lpstr>
      <vt:lpstr>Latihan:</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INFORMASI AKUNTANSI PENUH</dc:title>
  <dc:creator>Asus</dc:creator>
  <cp:lastModifiedBy>Asus</cp:lastModifiedBy>
  <cp:revision>4</cp:revision>
  <dcterms:created xsi:type="dcterms:W3CDTF">2014-04-03T00:56:22Z</dcterms:created>
  <dcterms:modified xsi:type="dcterms:W3CDTF">2016-03-04T14:59:15Z</dcterms:modified>
</cp:coreProperties>
</file>