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embeddings/oleObject1.bin" ContentType="application/vnd.openxmlformats-officedocument.oleObject"/>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ms-office.legacyDiagramTex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Default Extension="xls" ContentType="application/vnd.ms-exce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480"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1" d="100"/>
          <a:sy n="41" d="100"/>
        </p:scale>
        <p:origin x="-12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presProps" Target="presProps.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theme" Target="theme/theme1.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microsoft.com/office/2006/relationships/legacyDocTextInfo" Target="legacyDocTextInfo.bin"/><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7.bin"/><Relationship Id="rId2" Type="http://schemas.microsoft.com/office/2006/relationships/legacyDiagramText" Target="legacyDiagramText6.bin"/><Relationship Id="rId1" Type="http://schemas.microsoft.com/office/2006/relationships/legacyDiagramText" Target="legacyDiagramText5.bin"/></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B70234-D18B-4E81-9A2A-57E9EED577BC}" type="datetimeFigureOut">
              <a:rPr lang="id-ID" smtClean="0"/>
              <a:pPr/>
              <a:t>30/11/2015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2088C-CEF0-4A3C-93F4-6F3C31484ED6}"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89B65B9F-CC55-4BAF-9FDA-A68314E9BB1E}" type="slidenum">
              <a:rPr lang="en-US" smtClean="0"/>
              <a:pPr/>
              <a:t>1</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09931192-E587-44F4-A7C8-11D9FF20E01D}" type="slidenum">
              <a:rPr lang="en-US" smtClean="0"/>
              <a:pPr/>
              <a:t>10</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5F03137D-8157-461F-9C3E-693013EEE2D7}" type="slidenum">
              <a:rPr lang="en-US" smtClean="0"/>
              <a:pPr/>
              <a:t>192</a:t>
            </a:fld>
            <a:endParaRPr lang="en-US" smtClean="0"/>
          </a:p>
        </p:txBody>
      </p:sp>
      <p:sp>
        <p:nvSpPr>
          <p:cNvPr id="33382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id-ID"/>
          </a:p>
        </p:txBody>
      </p:sp>
      <p:sp>
        <p:nvSpPr>
          <p:cNvPr id="333828" name="Rectangle 3"/>
          <p:cNvSpPr>
            <a:spLocks noChangeArrowheads="1"/>
          </p:cNvSpPr>
          <p:nvPr/>
        </p:nvSpPr>
        <p:spPr bwMode="auto">
          <a:xfrm>
            <a:off x="3886200" y="8684685"/>
            <a:ext cx="2971800" cy="459316"/>
          </a:xfrm>
          <a:prstGeom prst="rect">
            <a:avLst/>
          </a:prstGeom>
          <a:noFill/>
          <a:ln w="12700">
            <a:noFill/>
            <a:miter lim="800000"/>
            <a:headEnd/>
            <a:tailEnd/>
          </a:ln>
        </p:spPr>
        <p:txBody>
          <a:bodyPr lIns="19050" tIns="0" rIns="19050" bIns="0" anchor="b"/>
          <a:lstStyle/>
          <a:p>
            <a:pPr algn="r"/>
            <a:r>
              <a:rPr lang="en-US" sz="1000">
                <a:latin typeface="Times New Roman" pitchFamily="18" charset="0"/>
              </a:rPr>
              <a:t>7</a:t>
            </a:r>
          </a:p>
        </p:txBody>
      </p:sp>
      <p:sp>
        <p:nvSpPr>
          <p:cNvPr id="333829" name="Rectangle 4"/>
          <p:cNvSpPr>
            <a:spLocks noChangeArrowheads="1"/>
          </p:cNvSpPr>
          <p:nvPr/>
        </p:nvSpPr>
        <p:spPr bwMode="auto">
          <a:xfrm>
            <a:off x="0" y="8684685"/>
            <a:ext cx="2971800" cy="459316"/>
          </a:xfrm>
          <a:prstGeom prst="rect">
            <a:avLst/>
          </a:prstGeom>
          <a:noFill/>
          <a:ln w="12700">
            <a:noFill/>
            <a:miter lim="800000"/>
            <a:headEnd/>
            <a:tailEnd/>
          </a:ln>
        </p:spPr>
        <p:txBody>
          <a:bodyPr wrap="none" anchor="ctr"/>
          <a:lstStyle/>
          <a:p>
            <a:endParaRPr lang="id-ID"/>
          </a:p>
        </p:txBody>
      </p:sp>
      <p:sp>
        <p:nvSpPr>
          <p:cNvPr id="33383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id-ID"/>
          </a:p>
        </p:txBody>
      </p:sp>
      <p:sp>
        <p:nvSpPr>
          <p:cNvPr id="333831" name="Rectangle 6"/>
          <p:cNvSpPr>
            <a:spLocks noGrp="1" noChangeArrowheads="1"/>
          </p:cNvSpPr>
          <p:nvPr>
            <p:ph type="body" idx="1"/>
          </p:nvPr>
        </p:nvSpPr>
        <p:spPr>
          <a:xfrm>
            <a:off x="457200" y="3323167"/>
            <a:ext cx="5867400" cy="5132917"/>
          </a:xfrm>
          <a:noFill/>
          <a:ln/>
        </p:spPr>
        <p:txBody>
          <a:bodyPr lIns="90488" tIns="44450" rIns="90488" bIns="44450"/>
          <a:lstStyle/>
          <a:p>
            <a:pPr eaLnBrk="1" hangingPunct="1"/>
            <a:endParaRPr lang="id-ID" smtClean="0"/>
          </a:p>
        </p:txBody>
      </p:sp>
      <p:sp>
        <p:nvSpPr>
          <p:cNvPr id="333832" name="Rectangle 7"/>
          <p:cNvSpPr>
            <a:spLocks noGrp="1" noRot="1" noChangeAspect="1" noChangeArrowheads="1" noTextEdit="1"/>
          </p:cNvSpPr>
          <p:nvPr>
            <p:ph type="sldImg"/>
          </p:nvPr>
        </p:nvSpPr>
        <p:spPr>
          <a:xfrm>
            <a:off x="2147888" y="692151"/>
            <a:ext cx="2562225" cy="3416300"/>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B5530642-0B9E-4E2E-AFE5-A7F73D82B8F1}" type="slidenum">
              <a:rPr lang="en-US" smtClean="0"/>
              <a:pPr/>
              <a:t>11</a:t>
            </a:fld>
            <a:endParaRPr 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8F56544A-54F7-4092-9760-00ACD6C5B268}" type="slidenum">
              <a:rPr lang="en-US" smtClean="0"/>
              <a:pPr/>
              <a:t>12</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A29E1828-D8AE-4346-8F07-23E0639F2670}" type="slidenum">
              <a:rPr lang="en-US" smtClean="0"/>
              <a:pPr/>
              <a:t>13</a:t>
            </a:fld>
            <a:endParaRPr 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1B219C41-161C-498E-BF16-361DCFEDECA8}" type="slidenum">
              <a:rPr lang="en-US" smtClean="0"/>
              <a:pPr/>
              <a:t>14</a:t>
            </a:fld>
            <a:endParaRPr lang="en-US"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EEC11496-1085-4EDE-B44B-CBDAE89ED3AB}" type="slidenum">
              <a:rPr lang="en-US" smtClean="0"/>
              <a:pPr/>
              <a:t>15</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9A8A6503-7298-4671-9D3D-AD7C4BDE956F}" type="slidenum">
              <a:rPr lang="en-US" smtClean="0"/>
              <a:pPr/>
              <a:t>16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23EA5003-24E3-4BAF-927E-2724775CED8F}" type="slidenum">
              <a:rPr lang="en-US" smtClean="0"/>
              <a:pPr/>
              <a:t>17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6A7E6CB5-0CF1-458D-A07C-4C2838A6C68F}" type="slidenum">
              <a:rPr lang="en-US" smtClean="0"/>
              <a:pPr/>
              <a:t>18</a:t>
            </a:fld>
            <a:endParaRPr lang="en-US"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4CACF32B-6CDC-4228-90D1-63A1DED999CF}" type="slidenum">
              <a:rPr lang="en-US" smtClean="0"/>
              <a:pPr/>
              <a:t>19</a:t>
            </a:fld>
            <a:endParaRPr lang="en-US"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DE24A62-DAB0-41E6-8BF4-CCCCCEDB4094}" type="slidenum">
              <a:rPr lang="en-US" smtClean="0"/>
              <a:pPr/>
              <a:t>2</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002F0888-BD8F-42F1-9E55-36DE049582E6}" type="slidenum">
              <a:rPr lang="en-US" smtClean="0"/>
              <a:pPr/>
              <a:t>20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EE7908A9-4FDE-457C-A35B-98FD44EC6F63}" type="slidenum">
              <a:rPr lang="en-US" smtClean="0"/>
              <a:pPr/>
              <a:t>21</a:t>
            </a:fld>
            <a:endParaRPr lang="en-US"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478AEF12-9AB5-47A2-A564-DA2F5CBC32FF}" type="slidenum">
              <a:rPr lang="en-US" smtClean="0"/>
              <a:pPr/>
              <a:t>22</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3A7F5054-D9DC-4F31-89D7-421075C854D5}" type="slidenum">
              <a:rPr lang="en-US" smtClean="0"/>
              <a:pPr/>
              <a:t>23</a:t>
            </a:fld>
            <a:endParaRPr lang="en-US"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D6672CF1-F5DC-47DC-AE4F-A8AB88DAC7EF}" type="slidenum">
              <a:rPr lang="en-US" smtClean="0"/>
              <a:pPr/>
              <a:t>24</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2E50BB2D-3246-472D-B06F-00A650280D7D}" type="slidenum">
              <a:rPr lang="en-US" smtClean="0"/>
              <a:pPr/>
              <a:t>25</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06AD54CC-6B8D-449C-ACAA-D8E54BD5B464}" type="slidenum">
              <a:rPr lang="en-US" smtClean="0"/>
              <a:pPr/>
              <a:t>26</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14BE9ED3-FA9B-4975-81EC-EB9C22D2D538}" type="slidenum">
              <a:rPr lang="en-US" smtClean="0"/>
              <a:pPr/>
              <a:t>27</a:t>
            </a:fld>
            <a:endParaRPr 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84E1F3CE-8A83-4E9F-9259-F907004BCF2E}" type="slidenum">
              <a:rPr lang="en-US" smtClean="0"/>
              <a:pPr/>
              <a:t>28</a:t>
            </a:fld>
            <a:endParaRPr lang="en-US"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B576BB19-2347-496D-A8C5-767B5D121D47}" type="slidenum">
              <a:rPr lang="en-US" smtClean="0"/>
              <a:pPr/>
              <a:t>29</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7E569BFC-7BEA-4BD3-8D05-DD73D3E6583F}" type="slidenum">
              <a:rPr lang="en-US" smtClean="0"/>
              <a:pPr/>
              <a:t>3</a:t>
            </a:fld>
            <a:endParaRPr lang="en-U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3FBB3166-A6E7-4E6F-BCED-A3309C2FD468}" type="slidenum">
              <a:rPr lang="en-US" smtClean="0"/>
              <a:pPr/>
              <a:t>30</a:t>
            </a:fld>
            <a:endParaRPr lang="en-US"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937F60CF-CDD7-43FE-8BD2-34D7481F3C72}" type="slidenum">
              <a:rPr lang="en-US" smtClean="0"/>
              <a:pPr/>
              <a:t>31</a:t>
            </a:fld>
            <a:endParaRPr 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E05797D6-A4D7-4311-AFC5-59C99C29A4D1}" type="slidenum">
              <a:rPr lang="en-US" smtClean="0"/>
              <a:pPr/>
              <a:t>32</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6F84C9A1-7BA5-4160-B7D9-F3B44AD53AC4}" type="slidenum">
              <a:rPr lang="en-US" smtClean="0"/>
              <a:pPr/>
              <a:t>33</a:t>
            </a:fld>
            <a:endParaRPr lang="en-US"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BC0E14EA-ED93-4479-9147-245140AB333B}" type="slidenum">
              <a:rPr lang="en-US" smtClean="0"/>
              <a:pPr/>
              <a:t>34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443604AB-35C7-4974-BFF5-401F1718C3B7}" type="slidenum">
              <a:rPr lang="en-US" smtClean="0"/>
              <a:pPr/>
              <a:t>35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8DECF41D-8BF6-4737-93BE-35D8D0A69883}" type="slidenum">
              <a:rPr lang="en-US" smtClean="0"/>
              <a:pPr/>
              <a:t>36</a:t>
            </a:fld>
            <a:endParaRPr lang="en-US"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8AED03B1-1008-49E5-A0F2-F4783EC4DCDA}" type="slidenum">
              <a:rPr lang="en-US" smtClean="0"/>
              <a:pPr/>
              <a:t>37</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5AC07F4-4005-4FD5-B0D2-FAFCCBE4F7C4}" type="slidenum">
              <a:rPr lang="en-US" smtClean="0"/>
              <a:pPr/>
              <a:t>38</a:t>
            </a:fld>
            <a:endParaRPr lang="en-US" smtClean="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F3C8E99B-92B7-4661-A66E-00D442E233DC}" type="slidenum">
              <a:rPr lang="en-US" smtClean="0"/>
              <a:pPr/>
              <a:t>39</a:t>
            </a:fld>
            <a:endParaRPr lang="en-US"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1569E5C6-88E0-4365-A07C-5C0CDC9B623F}" type="slidenum">
              <a:rPr lang="en-US" smtClean="0"/>
              <a:pPr/>
              <a:t>4</a:t>
            </a:fld>
            <a:endParaRPr lang="en-US"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B171B071-322A-4459-A1F8-F655CDA515C2}" type="slidenum">
              <a:rPr lang="en-US" smtClean="0"/>
              <a:pPr/>
              <a:t>40</a:t>
            </a:fld>
            <a:endParaRPr lang="en-US"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E9FB054D-97CF-408C-B247-FB81D9C76092}" type="slidenum">
              <a:rPr lang="en-US" smtClean="0"/>
              <a:pPr/>
              <a:t>41</a:t>
            </a:fld>
            <a:endParaRPr lang="en-US"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3EEC672D-49B4-4102-8A5E-7FEA53CE614B}" type="slidenum">
              <a:rPr lang="en-US" smtClean="0"/>
              <a:pPr/>
              <a:t>42</a:t>
            </a:fld>
            <a:endParaRPr lang="en-US"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F328CDB9-ADE2-412F-9F49-F88AD848E8FB}" type="slidenum">
              <a:rPr lang="en-US" smtClean="0"/>
              <a:pPr/>
              <a:t>43</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978D91E0-C756-44FE-96CA-9251D07DF024}" type="slidenum">
              <a:rPr lang="en-US" smtClean="0"/>
              <a:pPr/>
              <a:t>44</a:t>
            </a:fld>
            <a:endParaRPr lang="en-US" smtClean="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4807E429-414B-49A1-8E14-9AE6657DC18B}" type="slidenum">
              <a:rPr lang="en-US" smtClean="0"/>
              <a:pPr/>
              <a:t>45</a:t>
            </a:fld>
            <a:endParaRPr lang="en-US"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EA167A31-8166-416F-9626-4EE3FA6B4E60}" type="slidenum">
              <a:rPr lang="en-US" smtClean="0"/>
              <a:pPr/>
              <a:t>46</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357E9B0C-B19D-4413-987F-A4E604C937EE}" type="slidenum">
              <a:rPr lang="en-US" smtClean="0"/>
              <a:pPr/>
              <a:t>47</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CD3CD7F2-4268-4864-93A1-53696F0EE571}" type="slidenum">
              <a:rPr lang="en-US" smtClean="0"/>
              <a:pPr/>
              <a:t>48</a:t>
            </a:fld>
            <a:endParaRPr lang="en-US"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EE353D5A-4241-46E8-A06C-AF973A335CF8}" type="slidenum">
              <a:rPr lang="en-US" smtClean="0"/>
              <a:pPr/>
              <a:t>49</a:t>
            </a:fld>
            <a:endParaRPr lang="en-US"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F4FC0ADD-DC72-450F-B83D-56A70FD69387}" type="slidenum">
              <a:rPr lang="en-US" smtClean="0"/>
              <a:pPr/>
              <a:t>5</a:t>
            </a:fld>
            <a:endParaRPr lang="en-US"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59FAFC5A-541C-484E-B6AA-5B87C2A434B9}" type="slidenum">
              <a:rPr lang="en-US" smtClean="0"/>
              <a:pPr/>
              <a:t>50</a:t>
            </a:fld>
            <a:endParaRPr lang="en-US"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9C5C6F24-0777-40EC-973A-773CFA5CC48B}" type="slidenum">
              <a:rPr lang="en-US" smtClean="0"/>
              <a:pPr/>
              <a:t>51</a:t>
            </a:fld>
            <a:endParaRPr lang="en-US"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91132595-CC77-4E90-A3E8-3364E8A00B50}" type="slidenum">
              <a:rPr lang="en-US" smtClean="0"/>
              <a:pPr/>
              <a:t>52</a:t>
            </a:fld>
            <a:endParaRPr lang="en-US"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072CE982-BE95-449D-935F-7F19A1A0FC83}" type="slidenum">
              <a:rPr lang="en-US" smtClean="0"/>
              <a:pPr/>
              <a:t>53</a:t>
            </a:fld>
            <a:endParaRPr lang="en-US"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F9ED81DA-5C7D-46B8-86F5-B58552C8C72E}" type="slidenum">
              <a:rPr lang="en-US" smtClean="0"/>
              <a:pPr/>
              <a:t>54</a:t>
            </a:fld>
            <a:endParaRPr lang="en-US" smtClean="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BF94912D-399F-4694-898C-96A71AB7DB28}" type="slidenum">
              <a:rPr lang="en-US" smtClean="0"/>
              <a:pPr/>
              <a:t>55</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777902A5-109A-4EB1-95F7-7BF3F0E0EB56}" type="slidenum">
              <a:rPr lang="en-US" smtClean="0"/>
              <a:pPr/>
              <a:t>56</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51B0859A-E1F0-477A-850A-9A0F12D0F324}" type="slidenum">
              <a:rPr lang="en-US" smtClean="0"/>
              <a:pPr/>
              <a:t>57</a:t>
            </a:fld>
            <a:endParaRPr lang="en-US"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9EB7269-4A34-4047-957A-2A458288CAAE}" type="slidenum">
              <a:rPr lang="en-US" smtClean="0"/>
              <a:pPr/>
              <a:t>58</a:t>
            </a:fld>
            <a:endParaRPr lang="en-US"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7E0687C3-C9B2-43EA-A4D9-48C70B19DF9A}" type="slidenum">
              <a:rPr lang="en-US" smtClean="0"/>
              <a:pPr/>
              <a:t>59</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EEBB2884-8573-4D2D-8FAD-95336FE35F06}" type="slidenum">
              <a:rPr lang="en-US" smtClean="0"/>
              <a:pPr/>
              <a:t>6</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C25B7FE0-0C46-481E-8BEB-552D961D55FE}" type="slidenum">
              <a:rPr lang="en-US" smtClean="0"/>
              <a:pPr/>
              <a:t>60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7B5DBE13-6F7A-4AEE-8298-8B9345407712}" type="slidenum">
              <a:rPr lang="en-US" smtClean="0"/>
              <a:pPr/>
              <a:t>61</a:t>
            </a:fld>
            <a:endParaRPr lang="en-US"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F0548F26-58AA-4DF2-A2C1-4090A325D8AB}" type="slidenum">
              <a:rPr lang="en-US" smtClean="0"/>
              <a:pPr/>
              <a:t>62</a:t>
            </a:fld>
            <a:endParaRPr lang="en-US"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A8393F2A-06BA-4FC2-BF90-96B7151BAA80}" type="slidenum">
              <a:rPr lang="en-US" smtClean="0"/>
              <a:pPr/>
              <a:t>63</a:t>
            </a:fld>
            <a:endParaRPr lang="en-US" smtClean="0"/>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C6603CD0-0CA9-42CE-8764-7B22A5A3737F}" type="slidenum">
              <a:rPr lang="en-US" smtClean="0"/>
              <a:pPr/>
              <a:t>64</a:t>
            </a:fld>
            <a:endParaRPr lang="en-US" smtClean="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FD80582B-53F6-4995-8051-AF64F2725E1A}" type="slidenum">
              <a:rPr lang="en-US" smtClean="0"/>
              <a:pPr/>
              <a:t>65</a:t>
            </a:fld>
            <a:endParaRPr lang="en-US" smtClean="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738889E0-3FB8-44BB-96F0-166F72CD17E0}" type="slidenum">
              <a:rPr lang="en-US" smtClean="0"/>
              <a:pPr/>
              <a:t>66</a:t>
            </a:fld>
            <a:endParaRPr lang="en-US"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765B45C2-D046-4A5C-956A-5119FA256052}" type="slidenum">
              <a:rPr lang="en-US" smtClean="0"/>
              <a:pPr/>
              <a:t>67</a:t>
            </a:fld>
            <a:endParaRPr lang="en-US"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F1A5116C-20AC-4CE9-B8A0-83B7B030F068}" type="slidenum">
              <a:rPr lang="en-US" smtClean="0"/>
              <a:pPr/>
              <a:t>68</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2CAA795D-B471-47A2-A6F0-1E45FF085A32}" type="slidenum">
              <a:rPr lang="en-US" smtClean="0"/>
              <a:pPr/>
              <a:t>69</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F7BDCE83-A0E1-4A9E-8C63-6C35AA7EC5D3}" type="slidenum">
              <a:rPr lang="en-US" smtClean="0"/>
              <a:pPr/>
              <a:t>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7A68E672-4466-47C9-91FC-E273D5A8518D}" type="slidenum">
              <a:rPr lang="en-US" smtClean="0"/>
              <a:pPr/>
              <a:t>70</a:t>
            </a:fld>
            <a:endParaRPr lang="en-US"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694C0642-C952-4525-AB36-0818EAE344D4}" type="slidenum">
              <a:rPr lang="en-US" smtClean="0"/>
              <a:pPr/>
              <a:t>71</a:t>
            </a:fld>
            <a:endParaRPr lang="en-US"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BE2F0E7E-9A67-4D24-B17D-A30287F96933}" type="slidenum">
              <a:rPr lang="en-US" smtClean="0"/>
              <a:pPr/>
              <a:t>79</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57E2EE88-C3EF-4EB5-83A7-1A51BDA1BCCC}" type="slidenum">
              <a:rPr lang="en-US" smtClean="0"/>
              <a:pPr/>
              <a:t>80</a:t>
            </a:fld>
            <a:endParaRPr lang="en-US"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E9C33420-F1D6-429F-B287-EE08EADD3C5B}" type="slidenum">
              <a:rPr lang="en-US" smtClean="0"/>
              <a:pPr/>
              <a:t>81</a:t>
            </a:fld>
            <a:endParaRPr lang="en-US"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xfrm>
            <a:off x="684610" y="4343400"/>
            <a:ext cx="5488781" cy="4114800"/>
          </a:xfrm>
          <a:noFill/>
          <a:ln/>
        </p:spPr>
        <p:txBody>
          <a:bodyPr/>
          <a:lstStyle/>
          <a:p>
            <a:pPr eaLnBrk="1" hangingPunct="1"/>
            <a:endParaRPr lang="id-ID"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0EC1EFED-EEE0-41D6-848F-7D536E87E06D}" type="slidenum">
              <a:rPr lang="en-US" smtClean="0"/>
              <a:pPr/>
              <a:t>82</a:t>
            </a:fld>
            <a:endParaRPr lang="en-US"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D2230054-2340-4814-A5F3-A0DC7287809D}" type="slidenum">
              <a:rPr lang="en-US" smtClean="0"/>
              <a:pPr/>
              <a:t>83</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60B7E69F-9E9A-499A-8E3C-520A65F1BFB2}" type="slidenum">
              <a:rPr lang="en-US" smtClean="0"/>
              <a:pPr/>
              <a:t>84</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DB1769D1-0DE6-4CD9-8923-8BF11ABFEEFD}" type="slidenum">
              <a:rPr lang="en-US" smtClean="0"/>
              <a:pPr/>
              <a:t>90</a:t>
            </a:fld>
            <a:endParaRPr lang="en-US"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B38C15BB-4144-4B52-BBAC-34B5E6AB239D}" type="slidenum">
              <a:rPr lang="en-US" smtClean="0"/>
              <a:pPr/>
              <a:t>92</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295FBC0D-3840-49D8-A4CE-DADAD33F5925}" type="slidenum">
              <a:rPr lang="en-US" smtClean="0"/>
              <a:pPr/>
              <a:t>8</a:t>
            </a:fld>
            <a:endParaRPr lang="en-US"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8FA7F877-E84F-455E-AC11-133EFFE11C8B}" type="slidenum">
              <a:rPr lang="en-US" smtClean="0"/>
              <a:pPr/>
              <a:t>93</a:t>
            </a:fld>
            <a:endParaRPr lang="en-US"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34DD9FE6-3D8C-4FDC-A863-94B49BD3E10E}" type="slidenum">
              <a:rPr lang="en-US" smtClean="0"/>
              <a:pPr/>
              <a:t>94</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75F88633-262C-44EA-BFF8-996C2BB2E810}" type="slidenum">
              <a:rPr lang="en-US" smtClean="0"/>
              <a:pPr/>
              <a:t>95</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6967FB87-AFDF-4C65-BE3E-D34CA04E1DD1}" type="slidenum">
              <a:rPr lang="en-US" smtClean="0"/>
              <a:pPr/>
              <a:t>96</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2FF8EA2D-DEA5-4734-8570-4F5B6961A4A8}" type="slidenum">
              <a:rPr lang="en-US" smtClean="0"/>
              <a:pPr/>
              <a:t>97</a:t>
            </a:fld>
            <a:endParaRPr lang="en-US" smtClean="0"/>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22FD6CC4-BC03-4AE4-8514-03B7C790BF2D}" type="slidenum">
              <a:rPr lang="en-US" smtClean="0"/>
              <a:pPr/>
              <a:t>98</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5559CA3F-738F-42FC-AF7D-34DC79B97C01}" type="slidenum">
              <a:rPr lang="en-US" smtClean="0"/>
              <a:pPr/>
              <a:t>120</a:t>
            </a:fld>
            <a:endParaRPr lang="en-US" smtClean="0"/>
          </a:p>
        </p:txBody>
      </p:sp>
      <p:sp>
        <p:nvSpPr>
          <p:cNvPr id="319491" name="Rectangle 2"/>
          <p:cNvSpPr>
            <a:spLocks noGrp="1" noRot="1" noChangeAspect="1" noChangeArrowheads="1" noTextEdit="1"/>
          </p:cNvSpPr>
          <p:nvPr>
            <p:ph type="sldImg"/>
          </p:nvPr>
        </p:nvSpPr>
        <p:spPr>
          <a:xfrm>
            <a:off x="2143125" y="696384"/>
            <a:ext cx="2571750" cy="3429000"/>
          </a:xfrm>
          <a:ln/>
        </p:spPr>
      </p:sp>
      <p:sp>
        <p:nvSpPr>
          <p:cNvPr id="319492" name="Rectangle 3"/>
          <p:cNvSpPr>
            <a:spLocks noGrp="1" noChangeArrowheads="1"/>
          </p:cNvSpPr>
          <p:nvPr>
            <p:ph type="body" idx="1"/>
          </p:nvPr>
        </p:nvSpPr>
        <p:spPr>
          <a:noFill/>
          <a:ln/>
        </p:spPr>
        <p:txBody>
          <a:bodyPr wrap="none" anchor="ctr"/>
          <a:lstStyle/>
          <a:p>
            <a:pPr defTabSz="449263" eaLnBrk="1" hangingPunct="1"/>
            <a:endParaRPr lang="id-ID"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0F3E99C6-1BBE-47A4-B6C1-B3A0F7D5076D}" type="slidenum">
              <a:rPr lang="en-US" smtClean="0"/>
              <a:pPr/>
              <a:t>121</a:t>
            </a:fld>
            <a:endParaRPr lang="en-US" smtClean="0"/>
          </a:p>
        </p:txBody>
      </p:sp>
      <p:sp>
        <p:nvSpPr>
          <p:cNvPr id="320515" name="Rectangle 2"/>
          <p:cNvSpPr>
            <a:spLocks noGrp="1" noRot="1" noChangeAspect="1" noChangeArrowheads="1" noTextEdit="1"/>
          </p:cNvSpPr>
          <p:nvPr>
            <p:ph type="sldImg"/>
          </p:nvPr>
        </p:nvSpPr>
        <p:spPr>
          <a:xfrm>
            <a:off x="2143125" y="696384"/>
            <a:ext cx="2571750" cy="3429000"/>
          </a:xfrm>
          <a:ln/>
        </p:spPr>
      </p:sp>
      <p:sp>
        <p:nvSpPr>
          <p:cNvPr id="320516" name="Rectangle 3"/>
          <p:cNvSpPr>
            <a:spLocks noGrp="1" noChangeArrowheads="1"/>
          </p:cNvSpPr>
          <p:nvPr>
            <p:ph type="body" idx="1"/>
          </p:nvPr>
        </p:nvSpPr>
        <p:spPr>
          <a:noFill/>
          <a:ln/>
        </p:spPr>
        <p:txBody>
          <a:bodyPr wrap="none" anchor="ctr"/>
          <a:lstStyle/>
          <a:p>
            <a:pPr defTabSz="449263" eaLnBrk="1" hangingPunct="1"/>
            <a:endParaRPr lang="id-ID"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2B1D85AD-51B4-4257-A9C2-B12E5574DB07}" type="slidenum">
              <a:rPr lang="en-US" smtClean="0"/>
              <a:pPr/>
              <a:t>122</a:t>
            </a:fld>
            <a:endParaRPr lang="en-US" smtClean="0"/>
          </a:p>
        </p:txBody>
      </p:sp>
      <p:sp>
        <p:nvSpPr>
          <p:cNvPr id="321539" name="Rectangle 2"/>
          <p:cNvSpPr>
            <a:spLocks noGrp="1" noRot="1" noChangeAspect="1" noChangeArrowheads="1" noTextEdit="1"/>
          </p:cNvSpPr>
          <p:nvPr>
            <p:ph type="sldImg"/>
          </p:nvPr>
        </p:nvSpPr>
        <p:spPr>
          <a:xfrm>
            <a:off x="2143125" y="696384"/>
            <a:ext cx="2571750" cy="3429000"/>
          </a:xfrm>
          <a:ln/>
        </p:spPr>
      </p:sp>
      <p:sp>
        <p:nvSpPr>
          <p:cNvPr id="321540" name="Rectangle 3"/>
          <p:cNvSpPr>
            <a:spLocks noGrp="1" noChangeArrowheads="1"/>
          </p:cNvSpPr>
          <p:nvPr>
            <p:ph type="body" idx="1"/>
          </p:nvPr>
        </p:nvSpPr>
        <p:spPr>
          <a:noFill/>
          <a:ln/>
        </p:spPr>
        <p:txBody>
          <a:bodyPr wrap="none" anchor="ctr"/>
          <a:lstStyle/>
          <a:p>
            <a:pPr defTabSz="449263" eaLnBrk="1" hangingPunct="1"/>
            <a:endParaRPr lang="id-ID"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54EC5476-0EB3-47F2-ABAB-662DDF968D00}" type="slidenum">
              <a:rPr lang="en-US" smtClean="0"/>
              <a:pPr/>
              <a:t>123</a:t>
            </a:fld>
            <a:endParaRPr lang="en-US" smtClean="0"/>
          </a:p>
        </p:txBody>
      </p:sp>
      <p:sp>
        <p:nvSpPr>
          <p:cNvPr id="322563" name="Rectangle 2"/>
          <p:cNvSpPr>
            <a:spLocks noGrp="1" noRot="1" noChangeAspect="1" noChangeArrowheads="1" noTextEdit="1"/>
          </p:cNvSpPr>
          <p:nvPr>
            <p:ph type="sldImg"/>
          </p:nvPr>
        </p:nvSpPr>
        <p:spPr>
          <a:xfrm>
            <a:off x="2143125" y="696384"/>
            <a:ext cx="2571750" cy="3429000"/>
          </a:xfrm>
          <a:ln/>
        </p:spPr>
      </p:sp>
      <p:sp>
        <p:nvSpPr>
          <p:cNvPr id="322564" name="Rectangle 3"/>
          <p:cNvSpPr>
            <a:spLocks noGrp="1" noChangeArrowheads="1"/>
          </p:cNvSpPr>
          <p:nvPr>
            <p:ph type="body" idx="1"/>
          </p:nvPr>
        </p:nvSpPr>
        <p:spPr>
          <a:noFill/>
          <a:ln/>
        </p:spPr>
        <p:txBody>
          <a:bodyPr wrap="none" anchor="ctr"/>
          <a:lstStyle/>
          <a:p>
            <a:pPr defTabSz="449263" eaLnBrk="1" hangingPunct="1"/>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E706909C-AA60-4588-A008-6BB5E877C8D2}" type="slidenum">
              <a:rPr lang="en-US" smtClean="0"/>
              <a:pPr/>
              <a:t>9</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805AF3D5-386E-4677-B1E5-C74B16FC7873}" type="slidenum">
              <a:rPr lang="en-US" smtClean="0"/>
              <a:pPr/>
              <a:t>124</a:t>
            </a:fld>
            <a:endParaRPr lang="en-US" smtClean="0"/>
          </a:p>
        </p:txBody>
      </p:sp>
      <p:sp>
        <p:nvSpPr>
          <p:cNvPr id="323587" name="Rectangle 2"/>
          <p:cNvSpPr>
            <a:spLocks noGrp="1" noRot="1" noChangeAspect="1" noChangeArrowheads="1" noTextEdit="1"/>
          </p:cNvSpPr>
          <p:nvPr>
            <p:ph type="sldImg"/>
          </p:nvPr>
        </p:nvSpPr>
        <p:spPr>
          <a:xfrm>
            <a:off x="2143125" y="696384"/>
            <a:ext cx="2571750" cy="3429000"/>
          </a:xfrm>
          <a:ln/>
        </p:spPr>
      </p:sp>
      <p:sp>
        <p:nvSpPr>
          <p:cNvPr id="323588" name="Rectangle 3"/>
          <p:cNvSpPr>
            <a:spLocks noGrp="1" noChangeArrowheads="1"/>
          </p:cNvSpPr>
          <p:nvPr>
            <p:ph type="body" idx="1"/>
          </p:nvPr>
        </p:nvSpPr>
        <p:spPr>
          <a:noFill/>
          <a:ln/>
        </p:spPr>
        <p:txBody>
          <a:bodyPr wrap="none" anchor="ctr"/>
          <a:lstStyle/>
          <a:p>
            <a:pPr defTabSz="449263" eaLnBrk="1" hangingPunct="1"/>
            <a:endParaRPr lang="id-ID"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E536DCD1-C0FF-4C40-9A47-2F7B4F2AC6E7}" type="slidenum">
              <a:rPr lang="en-US" smtClean="0"/>
              <a:pPr/>
              <a:t>183</a:t>
            </a:fld>
            <a:endParaRPr lang="en-US" smtClean="0"/>
          </a:p>
        </p:txBody>
      </p:sp>
      <p:sp>
        <p:nvSpPr>
          <p:cNvPr id="32461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id-ID"/>
          </a:p>
        </p:txBody>
      </p:sp>
      <p:sp>
        <p:nvSpPr>
          <p:cNvPr id="32461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sz="1000">
                <a:latin typeface="Times New Roman" pitchFamily="18" charset="0"/>
              </a:rPr>
              <a:t>2</a:t>
            </a:r>
          </a:p>
        </p:txBody>
      </p:sp>
      <p:sp>
        <p:nvSpPr>
          <p:cNvPr id="32461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id-ID"/>
          </a:p>
        </p:txBody>
      </p:sp>
      <p:sp>
        <p:nvSpPr>
          <p:cNvPr id="32461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id-ID"/>
          </a:p>
        </p:txBody>
      </p:sp>
      <p:sp>
        <p:nvSpPr>
          <p:cNvPr id="324615" name="Rectangle 6"/>
          <p:cNvSpPr>
            <a:spLocks noGrp="1" noChangeArrowheads="1"/>
          </p:cNvSpPr>
          <p:nvPr>
            <p:ph type="body" idx="1"/>
          </p:nvPr>
        </p:nvSpPr>
        <p:spPr>
          <a:xfrm>
            <a:off x="457200" y="3323168"/>
            <a:ext cx="5867400" cy="5135033"/>
          </a:xfrm>
          <a:noFill/>
          <a:ln/>
        </p:spPr>
        <p:txBody>
          <a:bodyPr lIns="90488" tIns="44450" rIns="90488" bIns="44450"/>
          <a:lstStyle/>
          <a:p>
            <a:pPr eaLnBrk="1" hangingPunct="1"/>
            <a:endParaRPr lang="id-ID" smtClean="0"/>
          </a:p>
        </p:txBody>
      </p:sp>
      <p:sp>
        <p:nvSpPr>
          <p:cNvPr id="324616" name="Rectangle 7"/>
          <p:cNvSpPr>
            <a:spLocks noGrp="1" noRot="1" noChangeAspect="1" noChangeArrowheads="1" noTextEdit="1"/>
          </p:cNvSpPr>
          <p:nvPr>
            <p:ph type="sldImg"/>
          </p:nvPr>
        </p:nvSpPr>
        <p:spPr>
          <a:xfrm>
            <a:off x="2147888" y="692151"/>
            <a:ext cx="2562225" cy="3416300"/>
          </a:xfrm>
          <a:ln w="12700" cap="flat">
            <a:solidFill>
              <a:schemeClr val="tx1"/>
            </a:solidFill>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65698611-3864-40AA-A111-312BAF8DB160}" type="slidenum">
              <a:rPr lang="en-US" smtClean="0"/>
              <a:pPr/>
              <a:t>184</a:t>
            </a:fld>
            <a:endParaRPr lang="en-US" smtClean="0"/>
          </a:p>
        </p:txBody>
      </p:sp>
      <p:sp>
        <p:nvSpPr>
          <p:cNvPr id="32563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id-ID"/>
          </a:p>
        </p:txBody>
      </p:sp>
      <p:sp>
        <p:nvSpPr>
          <p:cNvPr id="32563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sz="1000">
                <a:latin typeface="Times New Roman" pitchFamily="18" charset="0"/>
              </a:rPr>
              <a:t>3</a:t>
            </a:r>
          </a:p>
        </p:txBody>
      </p:sp>
      <p:sp>
        <p:nvSpPr>
          <p:cNvPr id="32563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id-ID"/>
          </a:p>
        </p:txBody>
      </p:sp>
      <p:sp>
        <p:nvSpPr>
          <p:cNvPr id="32563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id-ID"/>
          </a:p>
        </p:txBody>
      </p:sp>
      <p:sp>
        <p:nvSpPr>
          <p:cNvPr id="325639" name="Rectangle 6"/>
          <p:cNvSpPr>
            <a:spLocks noGrp="1" noRot="1" noChangeAspect="1" noChangeArrowheads="1" noTextEdit="1"/>
          </p:cNvSpPr>
          <p:nvPr>
            <p:ph type="sldImg"/>
          </p:nvPr>
        </p:nvSpPr>
        <p:spPr>
          <a:xfrm>
            <a:off x="2147888" y="692151"/>
            <a:ext cx="2562225" cy="3416300"/>
          </a:xfrm>
          <a:ln w="12700" cap="flat">
            <a:solidFill>
              <a:schemeClr val="tx1"/>
            </a:solidFill>
          </a:ln>
        </p:spPr>
      </p:sp>
      <p:sp>
        <p:nvSpPr>
          <p:cNvPr id="325640" name="Rectangle 7"/>
          <p:cNvSpPr>
            <a:spLocks noGrp="1" noChangeArrowheads="1"/>
          </p:cNvSpPr>
          <p:nvPr>
            <p:ph type="body" idx="1"/>
          </p:nvPr>
        </p:nvSpPr>
        <p:spPr>
          <a:xfrm>
            <a:off x="457200" y="3323168"/>
            <a:ext cx="5867400" cy="5135033"/>
          </a:xfrm>
          <a:noFill/>
          <a:ln/>
        </p:spPr>
        <p:txBody>
          <a:bodyPr lIns="90488" tIns="44450" rIns="90488" bIns="44450"/>
          <a:lstStyle/>
          <a:p>
            <a:pPr eaLnBrk="1" hangingPunct="1"/>
            <a:endParaRPr lang="id-ID"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92226BF1-A505-41A5-A761-B1DBED8F5DE2}" type="slidenum">
              <a:rPr lang="en-US" smtClean="0"/>
              <a:pPr/>
              <a:t>185</a:t>
            </a:fld>
            <a:endParaRPr lang="en-US" smtClean="0"/>
          </a:p>
        </p:txBody>
      </p:sp>
      <p:sp>
        <p:nvSpPr>
          <p:cNvPr id="3266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id-ID"/>
          </a:p>
        </p:txBody>
      </p:sp>
      <p:sp>
        <p:nvSpPr>
          <p:cNvPr id="3266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sz="1000">
                <a:latin typeface="Times New Roman" pitchFamily="18" charset="0"/>
              </a:rPr>
              <a:t>3</a:t>
            </a:r>
          </a:p>
        </p:txBody>
      </p:sp>
      <p:sp>
        <p:nvSpPr>
          <p:cNvPr id="3266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id-ID"/>
          </a:p>
        </p:txBody>
      </p:sp>
      <p:sp>
        <p:nvSpPr>
          <p:cNvPr id="3266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id-ID"/>
          </a:p>
        </p:txBody>
      </p:sp>
      <p:sp>
        <p:nvSpPr>
          <p:cNvPr id="326663" name="Rectangle 6"/>
          <p:cNvSpPr>
            <a:spLocks noGrp="1" noRot="1" noChangeAspect="1" noChangeArrowheads="1" noTextEdit="1"/>
          </p:cNvSpPr>
          <p:nvPr>
            <p:ph type="sldImg"/>
          </p:nvPr>
        </p:nvSpPr>
        <p:spPr>
          <a:xfrm>
            <a:off x="2147888" y="692151"/>
            <a:ext cx="2562225" cy="3416300"/>
          </a:xfrm>
          <a:ln w="12700" cap="flat">
            <a:solidFill>
              <a:schemeClr val="tx1"/>
            </a:solidFill>
          </a:ln>
        </p:spPr>
      </p:sp>
      <p:sp>
        <p:nvSpPr>
          <p:cNvPr id="326664" name="Rectangle 7"/>
          <p:cNvSpPr>
            <a:spLocks noGrp="1" noChangeArrowheads="1"/>
          </p:cNvSpPr>
          <p:nvPr>
            <p:ph type="body" idx="1"/>
          </p:nvPr>
        </p:nvSpPr>
        <p:spPr>
          <a:xfrm>
            <a:off x="457200" y="3323168"/>
            <a:ext cx="5867400" cy="5135033"/>
          </a:xfrm>
          <a:noFill/>
          <a:ln/>
        </p:spPr>
        <p:txBody>
          <a:bodyPr lIns="90488" tIns="44450" rIns="90488" bIns="44450"/>
          <a:lstStyle/>
          <a:p>
            <a:pPr eaLnBrk="1" hangingPunct="1"/>
            <a:endParaRPr lang="id-ID"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8B16D006-BF11-49AC-9F98-C61AC2C50D53}" type="slidenum">
              <a:rPr lang="en-US" smtClean="0"/>
              <a:pPr/>
              <a:t>186</a:t>
            </a:fld>
            <a:endParaRPr lang="en-US" smtClean="0"/>
          </a:p>
        </p:txBody>
      </p:sp>
      <p:sp>
        <p:nvSpPr>
          <p:cNvPr id="32768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id-ID"/>
          </a:p>
        </p:txBody>
      </p:sp>
      <p:sp>
        <p:nvSpPr>
          <p:cNvPr id="327684" name="Rectangle 3"/>
          <p:cNvSpPr>
            <a:spLocks noChangeArrowheads="1"/>
          </p:cNvSpPr>
          <p:nvPr/>
        </p:nvSpPr>
        <p:spPr bwMode="auto">
          <a:xfrm>
            <a:off x="3886200" y="8684685"/>
            <a:ext cx="2971800" cy="459316"/>
          </a:xfrm>
          <a:prstGeom prst="rect">
            <a:avLst/>
          </a:prstGeom>
          <a:noFill/>
          <a:ln w="12700">
            <a:noFill/>
            <a:miter lim="800000"/>
            <a:headEnd/>
            <a:tailEnd/>
          </a:ln>
        </p:spPr>
        <p:txBody>
          <a:bodyPr lIns="19050" tIns="0" rIns="19050" bIns="0" anchor="b"/>
          <a:lstStyle/>
          <a:p>
            <a:pPr algn="r"/>
            <a:r>
              <a:rPr lang="en-US" sz="1000">
                <a:latin typeface="Times New Roman" pitchFamily="18" charset="0"/>
              </a:rPr>
              <a:t>7</a:t>
            </a:r>
          </a:p>
        </p:txBody>
      </p:sp>
      <p:sp>
        <p:nvSpPr>
          <p:cNvPr id="327685" name="Rectangle 4"/>
          <p:cNvSpPr>
            <a:spLocks noChangeArrowheads="1"/>
          </p:cNvSpPr>
          <p:nvPr/>
        </p:nvSpPr>
        <p:spPr bwMode="auto">
          <a:xfrm>
            <a:off x="0" y="8684685"/>
            <a:ext cx="2971800" cy="459316"/>
          </a:xfrm>
          <a:prstGeom prst="rect">
            <a:avLst/>
          </a:prstGeom>
          <a:noFill/>
          <a:ln w="12700">
            <a:noFill/>
            <a:miter lim="800000"/>
            <a:headEnd/>
            <a:tailEnd/>
          </a:ln>
        </p:spPr>
        <p:txBody>
          <a:bodyPr wrap="none" anchor="ctr"/>
          <a:lstStyle/>
          <a:p>
            <a:endParaRPr lang="id-ID"/>
          </a:p>
        </p:txBody>
      </p:sp>
      <p:sp>
        <p:nvSpPr>
          <p:cNvPr id="32768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id-ID"/>
          </a:p>
        </p:txBody>
      </p:sp>
      <p:sp>
        <p:nvSpPr>
          <p:cNvPr id="327687" name="Rectangle 6"/>
          <p:cNvSpPr>
            <a:spLocks noGrp="1" noChangeArrowheads="1"/>
          </p:cNvSpPr>
          <p:nvPr>
            <p:ph type="body" idx="1"/>
          </p:nvPr>
        </p:nvSpPr>
        <p:spPr>
          <a:xfrm>
            <a:off x="457200" y="3323167"/>
            <a:ext cx="5867400" cy="5132917"/>
          </a:xfrm>
          <a:noFill/>
          <a:ln/>
        </p:spPr>
        <p:txBody>
          <a:bodyPr lIns="90488" tIns="44450" rIns="90488" bIns="44450"/>
          <a:lstStyle/>
          <a:p>
            <a:pPr eaLnBrk="1" hangingPunct="1"/>
            <a:endParaRPr lang="id-ID" smtClean="0"/>
          </a:p>
        </p:txBody>
      </p:sp>
      <p:sp>
        <p:nvSpPr>
          <p:cNvPr id="327688" name="Rectangle 7"/>
          <p:cNvSpPr>
            <a:spLocks noGrp="1" noRot="1" noChangeAspect="1" noChangeArrowheads="1" noTextEdit="1"/>
          </p:cNvSpPr>
          <p:nvPr>
            <p:ph type="sldImg"/>
          </p:nvPr>
        </p:nvSpPr>
        <p:spPr>
          <a:xfrm>
            <a:off x="2147888" y="692151"/>
            <a:ext cx="2562225" cy="3416300"/>
          </a:xfrm>
          <a:ln w="12700" cap="flat">
            <a:solidFill>
              <a:schemeClr val="tx1"/>
            </a:solidFill>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8E9E92EB-5D17-4001-A862-FA6C9BE59693}" type="slidenum">
              <a:rPr lang="en-US" smtClean="0"/>
              <a:pPr/>
              <a:t>187</a:t>
            </a:fld>
            <a:endParaRPr lang="en-US" smtClean="0"/>
          </a:p>
        </p:txBody>
      </p:sp>
      <p:sp>
        <p:nvSpPr>
          <p:cNvPr id="32870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id-ID"/>
          </a:p>
        </p:txBody>
      </p:sp>
      <p:sp>
        <p:nvSpPr>
          <p:cNvPr id="328708" name="Rectangle 3"/>
          <p:cNvSpPr>
            <a:spLocks noChangeArrowheads="1"/>
          </p:cNvSpPr>
          <p:nvPr/>
        </p:nvSpPr>
        <p:spPr bwMode="auto">
          <a:xfrm>
            <a:off x="3886200" y="8684685"/>
            <a:ext cx="2971800" cy="459316"/>
          </a:xfrm>
          <a:prstGeom prst="rect">
            <a:avLst/>
          </a:prstGeom>
          <a:noFill/>
          <a:ln w="12700">
            <a:noFill/>
            <a:miter lim="800000"/>
            <a:headEnd/>
            <a:tailEnd/>
          </a:ln>
        </p:spPr>
        <p:txBody>
          <a:bodyPr lIns="19050" tIns="0" rIns="19050" bIns="0" anchor="b"/>
          <a:lstStyle/>
          <a:p>
            <a:pPr algn="r"/>
            <a:r>
              <a:rPr lang="en-US" sz="1000">
                <a:latin typeface="Times New Roman" pitchFamily="18" charset="0"/>
              </a:rPr>
              <a:t>7</a:t>
            </a:r>
          </a:p>
        </p:txBody>
      </p:sp>
      <p:sp>
        <p:nvSpPr>
          <p:cNvPr id="328709" name="Rectangle 4"/>
          <p:cNvSpPr>
            <a:spLocks noChangeArrowheads="1"/>
          </p:cNvSpPr>
          <p:nvPr/>
        </p:nvSpPr>
        <p:spPr bwMode="auto">
          <a:xfrm>
            <a:off x="0" y="8684685"/>
            <a:ext cx="2971800" cy="459316"/>
          </a:xfrm>
          <a:prstGeom prst="rect">
            <a:avLst/>
          </a:prstGeom>
          <a:noFill/>
          <a:ln w="12700">
            <a:noFill/>
            <a:miter lim="800000"/>
            <a:headEnd/>
            <a:tailEnd/>
          </a:ln>
        </p:spPr>
        <p:txBody>
          <a:bodyPr wrap="none" anchor="ctr"/>
          <a:lstStyle/>
          <a:p>
            <a:endParaRPr lang="id-ID"/>
          </a:p>
        </p:txBody>
      </p:sp>
      <p:sp>
        <p:nvSpPr>
          <p:cNvPr id="32871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id-ID"/>
          </a:p>
        </p:txBody>
      </p:sp>
      <p:sp>
        <p:nvSpPr>
          <p:cNvPr id="328711" name="Rectangle 6"/>
          <p:cNvSpPr>
            <a:spLocks noGrp="1" noChangeArrowheads="1"/>
          </p:cNvSpPr>
          <p:nvPr>
            <p:ph type="body" idx="1"/>
          </p:nvPr>
        </p:nvSpPr>
        <p:spPr>
          <a:xfrm>
            <a:off x="457200" y="3323167"/>
            <a:ext cx="5867400" cy="5132917"/>
          </a:xfrm>
          <a:noFill/>
          <a:ln/>
        </p:spPr>
        <p:txBody>
          <a:bodyPr lIns="90488" tIns="44450" rIns="90488" bIns="44450"/>
          <a:lstStyle/>
          <a:p>
            <a:pPr eaLnBrk="1" hangingPunct="1"/>
            <a:endParaRPr lang="id-ID" smtClean="0"/>
          </a:p>
        </p:txBody>
      </p:sp>
      <p:sp>
        <p:nvSpPr>
          <p:cNvPr id="328712" name="Rectangle 7"/>
          <p:cNvSpPr>
            <a:spLocks noGrp="1" noRot="1" noChangeAspect="1" noChangeArrowheads="1" noTextEdit="1"/>
          </p:cNvSpPr>
          <p:nvPr>
            <p:ph type="sldImg"/>
          </p:nvPr>
        </p:nvSpPr>
        <p:spPr>
          <a:xfrm>
            <a:off x="2147888" y="692151"/>
            <a:ext cx="2562225" cy="3416300"/>
          </a:xfrm>
          <a:ln w="12700" cap="flat">
            <a:solidFill>
              <a:schemeClr val="tx1"/>
            </a:solidFill>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8D0EA46A-AD19-4C53-9EF5-3FA7A5BA6C2D}" type="slidenum">
              <a:rPr lang="en-US" smtClean="0"/>
              <a:pPr/>
              <a:t>188</a:t>
            </a:fld>
            <a:endParaRPr lang="en-US" smtClean="0"/>
          </a:p>
        </p:txBody>
      </p:sp>
      <p:sp>
        <p:nvSpPr>
          <p:cNvPr id="32973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id-ID"/>
          </a:p>
        </p:txBody>
      </p:sp>
      <p:sp>
        <p:nvSpPr>
          <p:cNvPr id="329732" name="Rectangle 3"/>
          <p:cNvSpPr>
            <a:spLocks noChangeArrowheads="1"/>
          </p:cNvSpPr>
          <p:nvPr/>
        </p:nvSpPr>
        <p:spPr bwMode="auto">
          <a:xfrm>
            <a:off x="3886200" y="8684685"/>
            <a:ext cx="2971800" cy="459316"/>
          </a:xfrm>
          <a:prstGeom prst="rect">
            <a:avLst/>
          </a:prstGeom>
          <a:noFill/>
          <a:ln w="12700">
            <a:noFill/>
            <a:miter lim="800000"/>
            <a:headEnd/>
            <a:tailEnd/>
          </a:ln>
        </p:spPr>
        <p:txBody>
          <a:bodyPr lIns="19050" tIns="0" rIns="19050" bIns="0" anchor="b"/>
          <a:lstStyle/>
          <a:p>
            <a:pPr algn="r"/>
            <a:r>
              <a:rPr lang="en-US" sz="1000">
                <a:latin typeface="Times New Roman" pitchFamily="18" charset="0"/>
              </a:rPr>
              <a:t>7</a:t>
            </a:r>
          </a:p>
        </p:txBody>
      </p:sp>
      <p:sp>
        <p:nvSpPr>
          <p:cNvPr id="329733" name="Rectangle 4"/>
          <p:cNvSpPr>
            <a:spLocks noChangeArrowheads="1"/>
          </p:cNvSpPr>
          <p:nvPr/>
        </p:nvSpPr>
        <p:spPr bwMode="auto">
          <a:xfrm>
            <a:off x="0" y="8684685"/>
            <a:ext cx="2971800" cy="459316"/>
          </a:xfrm>
          <a:prstGeom prst="rect">
            <a:avLst/>
          </a:prstGeom>
          <a:noFill/>
          <a:ln w="12700">
            <a:noFill/>
            <a:miter lim="800000"/>
            <a:headEnd/>
            <a:tailEnd/>
          </a:ln>
        </p:spPr>
        <p:txBody>
          <a:bodyPr wrap="none" anchor="ctr"/>
          <a:lstStyle/>
          <a:p>
            <a:endParaRPr lang="id-ID"/>
          </a:p>
        </p:txBody>
      </p:sp>
      <p:sp>
        <p:nvSpPr>
          <p:cNvPr id="32973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id-ID"/>
          </a:p>
        </p:txBody>
      </p:sp>
      <p:sp>
        <p:nvSpPr>
          <p:cNvPr id="329735" name="Rectangle 6"/>
          <p:cNvSpPr>
            <a:spLocks noGrp="1" noChangeArrowheads="1"/>
          </p:cNvSpPr>
          <p:nvPr>
            <p:ph type="body" idx="1"/>
          </p:nvPr>
        </p:nvSpPr>
        <p:spPr>
          <a:xfrm>
            <a:off x="457200" y="3323167"/>
            <a:ext cx="5867400" cy="5132917"/>
          </a:xfrm>
          <a:noFill/>
          <a:ln/>
        </p:spPr>
        <p:txBody>
          <a:bodyPr lIns="90488" tIns="44450" rIns="90488" bIns="44450"/>
          <a:lstStyle/>
          <a:p>
            <a:pPr eaLnBrk="1" hangingPunct="1"/>
            <a:endParaRPr lang="id-ID" smtClean="0"/>
          </a:p>
        </p:txBody>
      </p:sp>
      <p:sp>
        <p:nvSpPr>
          <p:cNvPr id="329736" name="Rectangle 7"/>
          <p:cNvSpPr>
            <a:spLocks noGrp="1" noRot="1" noChangeAspect="1" noChangeArrowheads="1" noTextEdit="1"/>
          </p:cNvSpPr>
          <p:nvPr>
            <p:ph type="sldImg"/>
          </p:nvPr>
        </p:nvSpPr>
        <p:spPr>
          <a:xfrm>
            <a:off x="2147888" y="692151"/>
            <a:ext cx="2562225" cy="3416300"/>
          </a:xfrm>
          <a:ln w="12700" cap="flat">
            <a:solidFill>
              <a:schemeClr val="tx1"/>
            </a:solidFill>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7D1862A1-EE4B-4908-AD9F-2E1638FE4A26}" type="slidenum">
              <a:rPr lang="en-US" smtClean="0"/>
              <a:pPr/>
              <a:t>189</a:t>
            </a:fld>
            <a:endParaRPr lang="en-US" smtClean="0"/>
          </a:p>
        </p:txBody>
      </p:sp>
      <p:sp>
        <p:nvSpPr>
          <p:cNvPr id="33075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id-ID"/>
          </a:p>
        </p:txBody>
      </p:sp>
      <p:sp>
        <p:nvSpPr>
          <p:cNvPr id="330756" name="Rectangle 3"/>
          <p:cNvSpPr>
            <a:spLocks noChangeArrowheads="1"/>
          </p:cNvSpPr>
          <p:nvPr/>
        </p:nvSpPr>
        <p:spPr bwMode="auto">
          <a:xfrm>
            <a:off x="3886200" y="8684685"/>
            <a:ext cx="2971800" cy="459316"/>
          </a:xfrm>
          <a:prstGeom prst="rect">
            <a:avLst/>
          </a:prstGeom>
          <a:noFill/>
          <a:ln w="12700">
            <a:noFill/>
            <a:miter lim="800000"/>
            <a:headEnd/>
            <a:tailEnd/>
          </a:ln>
        </p:spPr>
        <p:txBody>
          <a:bodyPr lIns="19050" tIns="0" rIns="19050" bIns="0" anchor="b"/>
          <a:lstStyle/>
          <a:p>
            <a:pPr algn="r"/>
            <a:r>
              <a:rPr lang="en-US" sz="1000">
                <a:latin typeface="Times New Roman" pitchFamily="18" charset="0"/>
              </a:rPr>
              <a:t>7</a:t>
            </a:r>
          </a:p>
        </p:txBody>
      </p:sp>
      <p:sp>
        <p:nvSpPr>
          <p:cNvPr id="330757" name="Rectangle 4"/>
          <p:cNvSpPr>
            <a:spLocks noChangeArrowheads="1"/>
          </p:cNvSpPr>
          <p:nvPr/>
        </p:nvSpPr>
        <p:spPr bwMode="auto">
          <a:xfrm>
            <a:off x="0" y="8684685"/>
            <a:ext cx="2971800" cy="459316"/>
          </a:xfrm>
          <a:prstGeom prst="rect">
            <a:avLst/>
          </a:prstGeom>
          <a:noFill/>
          <a:ln w="12700">
            <a:noFill/>
            <a:miter lim="800000"/>
            <a:headEnd/>
            <a:tailEnd/>
          </a:ln>
        </p:spPr>
        <p:txBody>
          <a:bodyPr wrap="none" anchor="ctr"/>
          <a:lstStyle/>
          <a:p>
            <a:endParaRPr lang="id-ID"/>
          </a:p>
        </p:txBody>
      </p:sp>
      <p:sp>
        <p:nvSpPr>
          <p:cNvPr id="33075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id-ID"/>
          </a:p>
        </p:txBody>
      </p:sp>
      <p:sp>
        <p:nvSpPr>
          <p:cNvPr id="330759" name="Rectangle 6"/>
          <p:cNvSpPr>
            <a:spLocks noGrp="1" noChangeArrowheads="1"/>
          </p:cNvSpPr>
          <p:nvPr>
            <p:ph type="body" idx="1"/>
          </p:nvPr>
        </p:nvSpPr>
        <p:spPr>
          <a:xfrm>
            <a:off x="457200" y="3323167"/>
            <a:ext cx="5867400" cy="5132917"/>
          </a:xfrm>
          <a:noFill/>
          <a:ln/>
        </p:spPr>
        <p:txBody>
          <a:bodyPr lIns="90488" tIns="44450" rIns="90488" bIns="44450"/>
          <a:lstStyle/>
          <a:p>
            <a:pPr eaLnBrk="1" hangingPunct="1"/>
            <a:endParaRPr lang="id-ID" smtClean="0"/>
          </a:p>
        </p:txBody>
      </p:sp>
      <p:sp>
        <p:nvSpPr>
          <p:cNvPr id="330760" name="Rectangle 7"/>
          <p:cNvSpPr>
            <a:spLocks noGrp="1" noRot="1" noChangeAspect="1" noChangeArrowheads="1" noTextEdit="1"/>
          </p:cNvSpPr>
          <p:nvPr>
            <p:ph type="sldImg"/>
          </p:nvPr>
        </p:nvSpPr>
        <p:spPr>
          <a:xfrm>
            <a:off x="2147888" y="692151"/>
            <a:ext cx="2562225" cy="3416300"/>
          </a:xfrm>
          <a:ln w="12700" cap="flat">
            <a:solidFill>
              <a:schemeClr val="tx1"/>
            </a:solidFill>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98D2CF67-A1EC-4BD4-8E9E-FA9F659F5AA8}" type="slidenum">
              <a:rPr lang="en-US" smtClean="0"/>
              <a:pPr/>
              <a:t>190</a:t>
            </a:fld>
            <a:endParaRPr lang="en-US" smtClean="0"/>
          </a:p>
        </p:txBody>
      </p:sp>
      <p:sp>
        <p:nvSpPr>
          <p:cNvPr id="33177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id-ID"/>
          </a:p>
        </p:txBody>
      </p:sp>
      <p:sp>
        <p:nvSpPr>
          <p:cNvPr id="33178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sz="1000">
                <a:latin typeface="Times New Roman" pitchFamily="18" charset="0"/>
              </a:rPr>
              <a:t>3</a:t>
            </a:r>
          </a:p>
        </p:txBody>
      </p:sp>
      <p:sp>
        <p:nvSpPr>
          <p:cNvPr id="33178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id-ID"/>
          </a:p>
        </p:txBody>
      </p:sp>
      <p:sp>
        <p:nvSpPr>
          <p:cNvPr id="33178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id-ID"/>
          </a:p>
        </p:txBody>
      </p:sp>
      <p:sp>
        <p:nvSpPr>
          <p:cNvPr id="331783" name="Rectangle 6"/>
          <p:cNvSpPr>
            <a:spLocks noGrp="1" noRot="1" noChangeAspect="1" noChangeArrowheads="1" noTextEdit="1"/>
          </p:cNvSpPr>
          <p:nvPr>
            <p:ph type="sldImg"/>
          </p:nvPr>
        </p:nvSpPr>
        <p:spPr>
          <a:xfrm>
            <a:off x="2147888" y="692151"/>
            <a:ext cx="2562225" cy="3416300"/>
          </a:xfrm>
          <a:ln w="12700" cap="flat">
            <a:solidFill>
              <a:schemeClr val="tx1"/>
            </a:solidFill>
          </a:ln>
        </p:spPr>
      </p:sp>
      <p:sp>
        <p:nvSpPr>
          <p:cNvPr id="331784" name="Rectangle 7"/>
          <p:cNvSpPr>
            <a:spLocks noGrp="1" noChangeArrowheads="1"/>
          </p:cNvSpPr>
          <p:nvPr>
            <p:ph type="body" idx="1"/>
          </p:nvPr>
        </p:nvSpPr>
        <p:spPr>
          <a:xfrm>
            <a:off x="457200" y="3323168"/>
            <a:ext cx="5867400" cy="5135033"/>
          </a:xfrm>
          <a:noFill/>
          <a:ln/>
        </p:spPr>
        <p:txBody>
          <a:bodyPr lIns="90488" tIns="44450" rIns="90488" bIns="44450"/>
          <a:lstStyle/>
          <a:p>
            <a:pPr eaLnBrk="1" hangingPunct="1"/>
            <a:endParaRPr lang="id-ID"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598B906F-7CB5-4B37-937E-574B3648970F}" type="slidenum">
              <a:rPr lang="en-US" smtClean="0"/>
              <a:pPr/>
              <a:t>191</a:t>
            </a:fld>
            <a:endParaRPr lang="en-US" smtClean="0"/>
          </a:p>
        </p:txBody>
      </p:sp>
      <p:sp>
        <p:nvSpPr>
          <p:cNvPr id="33280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id-ID"/>
          </a:p>
        </p:txBody>
      </p:sp>
      <p:sp>
        <p:nvSpPr>
          <p:cNvPr id="332804" name="Rectangle 3"/>
          <p:cNvSpPr>
            <a:spLocks noChangeArrowheads="1"/>
          </p:cNvSpPr>
          <p:nvPr/>
        </p:nvSpPr>
        <p:spPr bwMode="auto">
          <a:xfrm>
            <a:off x="3886200" y="8684685"/>
            <a:ext cx="2971800" cy="459316"/>
          </a:xfrm>
          <a:prstGeom prst="rect">
            <a:avLst/>
          </a:prstGeom>
          <a:noFill/>
          <a:ln w="12700">
            <a:noFill/>
            <a:miter lim="800000"/>
            <a:headEnd/>
            <a:tailEnd/>
          </a:ln>
        </p:spPr>
        <p:txBody>
          <a:bodyPr lIns="19050" tIns="0" rIns="19050" bIns="0" anchor="b"/>
          <a:lstStyle/>
          <a:p>
            <a:pPr algn="r"/>
            <a:r>
              <a:rPr lang="en-US" sz="1000">
                <a:latin typeface="Times New Roman" pitchFamily="18" charset="0"/>
              </a:rPr>
              <a:t>7</a:t>
            </a:r>
          </a:p>
        </p:txBody>
      </p:sp>
      <p:sp>
        <p:nvSpPr>
          <p:cNvPr id="332805" name="Rectangle 4"/>
          <p:cNvSpPr>
            <a:spLocks noChangeArrowheads="1"/>
          </p:cNvSpPr>
          <p:nvPr/>
        </p:nvSpPr>
        <p:spPr bwMode="auto">
          <a:xfrm>
            <a:off x="0" y="8684685"/>
            <a:ext cx="2971800" cy="459316"/>
          </a:xfrm>
          <a:prstGeom prst="rect">
            <a:avLst/>
          </a:prstGeom>
          <a:noFill/>
          <a:ln w="12700">
            <a:noFill/>
            <a:miter lim="800000"/>
            <a:headEnd/>
            <a:tailEnd/>
          </a:ln>
        </p:spPr>
        <p:txBody>
          <a:bodyPr wrap="none" anchor="ctr"/>
          <a:lstStyle/>
          <a:p>
            <a:endParaRPr lang="id-ID"/>
          </a:p>
        </p:txBody>
      </p:sp>
      <p:sp>
        <p:nvSpPr>
          <p:cNvPr id="33280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id-ID"/>
          </a:p>
        </p:txBody>
      </p:sp>
      <p:sp>
        <p:nvSpPr>
          <p:cNvPr id="332807" name="Rectangle 6"/>
          <p:cNvSpPr>
            <a:spLocks noGrp="1" noChangeArrowheads="1"/>
          </p:cNvSpPr>
          <p:nvPr>
            <p:ph type="body" idx="1"/>
          </p:nvPr>
        </p:nvSpPr>
        <p:spPr>
          <a:xfrm>
            <a:off x="457200" y="3323167"/>
            <a:ext cx="5867400" cy="5132917"/>
          </a:xfrm>
          <a:noFill/>
          <a:ln/>
        </p:spPr>
        <p:txBody>
          <a:bodyPr lIns="90488" tIns="44450" rIns="90488" bIns="44450"/>
          <a:lstStyle/>
          <a:p>
            <a:pPr eaLnBrk="1" hangingPunct="1"/>
            <a:endParaRPr lang="id-ID" smtClean="0"/>
          </a:p>
        </p:txBody>
      </p:sp>
      <p:sp>
        <p:nvSpPr>
          <p:cNvPr id="332808" name="Rectangle 7"/>
          <p:cNvSpPr>
            <a:spLocks noGrp="1" noRot="1" noChangeAspect="1" noChangeArrowheads="1" noTextEdit="1"/>
          </p:cNvSpPr>
          <p:nvPr>
            <p:ph type="sldImg"/>
          </p:nvPr>
        </p:nvSpPr>
        <p:spPr>
          <a:xfrm>
            <a:off x="2147888" y="692151"/>
            <a:ext cx="2562225" cy="34163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BB34255-E4A2-445E-8CB1-504682CDCFAD}" type="datetimeFigureOut">
              <a:rPr lang="id-ID" smtClean="0"/>
              <a:pPr/>
              <a:t>30/11/2015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5706C9F-D937-49B9-AF65-0D7FF772D7CF}"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BB34255-E4A2-445E-8CB1-504682CDCFAD}" type="datetimeFigureOut">
              <a:rPr lang="id-ID" smtClean="0"/>
              <a:pPr/>
              <a:t>30/11/2015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5706C9F-D937-49B9-AF65-0D7FF772D7CF}"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BB34255-E4A2-445E-8CB1-504682CDCFAD}" type="datetimeFigureOut">
              <a:rPr lang="id-ID" smtClean="0"/>
              <a:pPr/>
              <a:t>30/11/2015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5706C9F-D937-49B9-AF65-0D7FF772D7CF}"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56113"/>
          </a:xfrm>
        </p:spPr>
        <p:txBody>
          <a:bodyPr/>
          <a:lstStyle/>
          <a:p>
            <a:pPr lvl="0"/>
            <a:endParaRPr lang="en-US" noProof="0" smtClean="0"/>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B5A2EC3D-1B2C-430F-ADEB-00EA31B6BE3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456113"/>
          </a:xfrm>
        </p:spPr>
        <p:txBody>
          <a:bodyPr/>
          <a:lstStyle/>
          <a:p>
            <a:pPr lvl="0"/>
            <a:endParaRPr lang="en-US" noProof="0" smtClean="0"/>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44CF250F-5D8E-4C37-9C3C-AB8D69C0150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D2FB4B0A-5415-4F1A-8004-C5C6CD5FB2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BB34255-E4A2-445E-8CB1-504682CDCFAD}" type="datetimeFigureOut">
              <a:rPr lang="id-ID" smtClean="0"/>
              <a:pPr/>
              <a:t>30/11/2015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5706C9F-D937-49B9-AF65-0D7FF772D7CF}"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34255-E4A2-445E-8CB1-504682CDCFAD}" type="datetimeFigureOut">
              <a:rPr lang="id-ID" smtClean="0"/>
              <a:pPr/>
              <a:t>30/11/2015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5706C9F-D937-49B9-AF65-0D7FF772D7CF}"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BB34255-E4A2-445E-8CB1-504682CDCFAD}" type="datetimeFigureOut">
              <a:rPr lang="id-ID" smtClean="0"/>
              <a:pPr/>
              <a:t>30/11/2015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5706C9F-D937-49B9-AF65-0D7FF772D7CF}"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BB34255-E4A2-445E-8CB1-504682CDCFAD}" type="datetimeFigureOut">
              <a:rPr lang="id-ID" smtClean="0"/>
              <a:pPr/>
              <a:t>30/11/2015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5706C9F-D937-49B9-AF65-0D7FF772D7CF}"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BB34255-E4A2-445E-8CB1-504682CDCFAD}" type="datetimeFigureOut">
              <a:rPr lang="id-ID" smtClean="0"/>
              <a:pPr/>
              <a:t>30/11/2015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5706C9F-D937-49B9-AF65-0D7FF772D7CF}"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34255-E4A2-445E-8CB1-504682CDCFAD}" type="datetimeFigureOut">
              <a:rPr lang="id-ID" smtClean="0"/>
              <a:pPr/>
              <a:t>30/11/2015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5706C9F-D937-49B9-AF65-0D7FF772D7CF}"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34255-E4A2-445E-8CB1-504682CDCFAD}" type="datetimeFigureOut">
              <a:rPr lang="id-ID" smtClean="0"/>
              <a:pPr/>
              <a:t>30/11/2015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5706C9F-D937-49B9-AF65-0D7FF772D7CF}"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34255-E4A2-445E-8CB1-504682CDCFAD}" type="datetimeFigureOut">
              <a:rPr lang="id-ID" smtClean="0"/>
              <a:pPr/>
              <a:t>30/11/2015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5706C9F-D937-49B9-AF65-0D7FF772D7CF}"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34255-E4A2-445E-8CB1-504682CDCFAD}" type="datetimeFigureOut">
              <a:rPr lang="id-ID" smtClean="0"/>
              <a:pPr/>
              <a:t>30/11/2015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06C9F-D937-49B9-AF65-0D7FF772D7CF}"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gi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audio" Target="file:///C:\Documents%20and%20Settings\USER\Favorites\My%20Musik\01%20ARI%20LASSO%20-%20Kulihat,%20Kudengar,%20Kurasa\01%20Mengejar%20Matahari.mp3"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file:///C:\Documents%20and%20Settings\USER\Favorites\My%20Musik\01%20ARI%20LASSO%20-%20Kulihat,%20Kudengar,%20Kurasa\04%20Jalanku%20Tak%20Panjang.mp3"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file:///C:\Documents%20and%20Settings\USER\Favorites\My%20Musik\01%20ARI%20LASSO%20-%20Kulihat,%20Kudengar,%20Kurasa\03%20Tak%20Ada%20Yang%20Perlu%20Disesali.mp3"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file:///C:\Documents%20and%20Settings\USER\Favorites\My%20Musik\01%20ARI%20LASSO%20-%20Kulihat,%20Kudengar,%20Kurasa\02%20Kedamaian%20Hati.mp3"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file:///C:\Documents%20and%20Settings\USER\Favorites\My%20Musik\02%20Forever%20Valentine\Artist%20-%20Track%2019.mp3"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audio" Target="file:///C:\Documents%20and%20Settings\USER\Favorites\My%20Musik\02%20Forever%20Valentine\Artist%20-%20Track%2018.mp3"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file:///C:\Documents%20and%20Settings\USER\Favorites\My%20Musik\02%20Forever%20Valentine\Artist%20-%20Track%2016.mp3"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audio" Target="file:///C:\Documents%20and%20Settings\USER\Favorites\My%20Musik\02%20Forever%20Valentine\Artist%20-%20Track%2015.mp3"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audio" Target="file:///C:\Documents%20and%20Settings\USER\Favorites\My%20Musik\06%20Valentine%20Love%202006\Artist%20-%20Track%2020.mp3"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audio" Target="file:///C:\Documents%20and%20Settings\USER\Favorites\My%20Musik\01%20Happy%20Valentine%20Days\Artist%20-%20Track%2019.mp3"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audio" Target="file:///C:\Documents%20and%20Settings\USER\Favorites\My%20Musik\02%20Forever%20Valentine\Artist%20-%20Track%2019.mp3" TargetMode="Externa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 Id="rId9" Type="http://schemas.openxmlformats.org/officeDocument/2006/relationships/image" Target="../media/image23.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8.wmf"/><Relationship Id="rId4" Type="http://schemas.openxmlformats.org/officeDocument/2006/relationships/image" Target="../media/image27.wmf"/></Relationships>
</file>

<file path=ppt/slides/_rels/slide4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image" Target="../media/image34.wmf"/></Relationships>
</file>

<file path=ppt/slides/_rels/slide5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1908175" y="549275"/>
            <a:ext cx="4679950" cy="792163"/>
          </a:xfrm>
          <a:prstGeom prst="rect">
            <a:avLst/>
          </a:prstGeom>
        </p:spPr>
        <p:txBody>
          <a:bodyPr wrap="none" fromWordArt="1">
            <a:prstTxWarp prst="textPlain">
              <a:avLst>
                <a:gd name="adj" fmla="val 50000"/>
              </a:avLst>
            </a:prstTxWarp>
          </a:bodyPr>
          <a:lstStyle/>
          <a:p>
            <a:r>
              <a:rPr lang="id-ID" sz="2800" kern="10">
                <a:ln w="9525">
                  <a:solidFill>
                    <a:srgbClr val="000000"/>
                  </a:solidFill>
                  <a:round/>
                  <a:headEnd/>
                  <a:tailEnd/>
                </a:ln>
                <a:latin typeface="Arial Black"/>
              </a:rPr>
              <a:t>Tugas Kelompok</a:t>
            </a:r>
          </a:p>
          <a:p>
            <a:r>
              <a:rPr lang="id-ID" sz="2800" kern="10">
                <a:ln w="9525">
                  <a:solidFill>
                    <a:srgbClr val="000000"/>
                  </a:solidFill>
                  <a:round/>
                  <a:headEnd/>
                  <a:tailEnd/>
                </a:ln>
                <a:latin typeface="Arial Black"/>
              </a:rPr>
              <a:t>MANAJEMEN STRATEGIK</a:t>
            </a:r>
          </a:p>
        </p:txBody>
      </p:sp>
      <p:sp>
        <p:nvSpPr>
          <p:cNvPr id="8195" name="Rectangle 3"/>
          <p:cNvSpPr>
            <a:spLocks noChangeArrowheads="1"/>
          </p:cNvSpPr>
          <p:nvPr/>
        </p:nvSpPr>
        <p:spPr bwMode="auto">
          <a:xfrm>
            <a:off x="2574925" y="2205038"/>
            <a:ext cx="3413125" cy="822325"/>
          </a:xfrm>
          <a:prstGeom prst="rect">
            <a:avLst/>
          </a:prstGeom>
          <a:noFill/>
          <a:ln w="9525">
            <a:noFill/>
            <a:miter lim="800000"/>
            <a:headEnd/>
            <a:tailEnd/>
          </a:ln>
        </p:spPr>
        <p:txBody>
          <a:bodyPr wrap="none" anchor="ctr">
            <a:spAutoFit/>
          </a:bodyPr>
          <a:lstStyle/>
          <a:p>
            <a:pPr eaLnBrk="1" hangingPunct="1">
              <a:tabLst>
                <a:tab pos="457200" algn="l"/>
                <a:tab pos="914400" algn="l"/>
                <a:tab pos="1371600" algn="l"/>
                <a:tab pos="2273300" algn="l"/>
              </a:tabLst>
            </a:pPr>
            <a:r>
              <a:rPr lang="en-US" sz="1200" b="1">
                <a:latin typeface="Arial" charset="0"/>
              </a:rPr>
              <a:t>Rangkuman Buku :</a:t>
            </a:r>
            <a:endParaRPr lang="en-US" sz="1200">
              <a:latin typeface="Arial" charset="0"/>
            </a:endParaRPr>
          </a:p>
          <a:p>
            <a:pPr eaLnBrk="1" hangingPunct="1">
              <a:tabLst>
                <a:tab pos="457200" algn="l"/>
                <a:tab pos="914400" algn="l"/>
                <a:tab pos="1371600" algn="l"/>
                <a:tab pos="2273300" algn="l"/>
              </a:tabLst>
            </a:pPr>
            <a:r>
              <a:rPr lang="en-US" sz="1200" b="1" u="sng">
                <a:latin typeface="Arial" charset="0"/>
              </a:rPr>
              <a:t>MANAJEMENT STRATEGIK</a:t>
            </a:r>
            <a:endParaRPr lang="en-US" sz="1200" b="1">
              <a:latin typeface="Arial" charset="0"/>
            </a:endParaRPr>
          </a:p>
          <a:p>
            <a:pPr eaLnBrk="1" hangingPunct="1">
              <a:tabLst>
                <a:tab pos="457200" algn="l"/>
                <a:tab pos="914400" algn="l"/>
                <a:tab pos="1371600" algn="l"/>
                <a:tab pos="2273300" algn="l"/>
              </a:tabLst>
            </a:pPr>
            <a:r>
              <a:rPr lang="en-US" sz="1200" b="1">
                <a:latin typeface="Arial" charset="0"/>
              </a:rPr>
              <a:t>“John  A.Pearce II &amp; Richard B.Robinson,Jr”</a:t>
            </a:r>
          </a:p>
          <a:p>
            <a:pPr eaLnBrk="1" hangingPunct="1">
              <a:tabLst>
                <a:tab pos="457200" algn="l"/>
                <a:tab pos="914400" algn="l"/>
                <a:tab pos="1371600" algn="l"/>
                <a:tab pos="2273300" algn="l"/>
              </a:tabLst>
            </a:pPr>
            <a:r>
              <a:rPr lang="en-US" sz="1200" b="1">
                <a:latin typeface="Arial" charset="0"/>
              </a:rPr>
              <a:t>Jilid 1</a:t>
            </a:r>
          </a:p>
        </p:txBody>
      </p:sp>
      <p:sp>
        <p:nvSpPr>
          <p:cNvPr id="8196" name="WordArt 4"/>
          <p:cNvSpPr>
            <a:spLocks noChangeArrowheads="1" noChangeShapeType="1" noTextEdit="1"/>
          </p:cNvSpPr>
          <p:nvPr/>
        </p:nvSpPr>
        <p:spPr bwMode="auto">
          <a:xfrm>
            <a:off x="2195513" y="3141663"/>
            <a:ext cx="4176712" cy="503237"/>
          </a:xfrm>
          <a:prstGeom prst="rect">
            <a:avLst/>
          </a:prstGeom>
        </p:spPr>
        <p:txBody>
          <a:bodyPr wrap="none" fromWordArt="1">
            <a:prstTxWarp prst="textPlain">
              <a:avLst>
                <a:gd name="adj" fmla="val 50000"/>
              </a:avLst>
            </a:prstTxWarp>
          </a:bodyPr>
          <a:lstStyle/>
          <a:p>
            <a:r>
              <a:rPr lang="id-ID" sz="1400" b="1" kern="10">
                <a:ln w="9525">
                  <a:solidFill>
                    <a:srgbClr val="000000"/>
                  </a:solidFill>
                  <a:round/>
                  <a:headEnd/>
                  <a:tailEnd/>
                </a:ln>
                <a:latin typeface="Arial Black"/>
              </a:rPr>
              <a:t>BAB I</a:t>
            </a:r>
          </a:p>
          <a:p>
            <a:r>
              <a:rPr lang="id-ID" sz="1400" b="1" kern="10">
                <a:ln w="9525">
                  <a:solidFill>
                    <a:srgbClr val="000000"/>
                  </a:solidFill>
                  <a:round/>
                  <a:headEnd/>
                  <a:tailEnd/>
                </a:ln>
                <a:latin typeface="Arial Black"/>
              </a:rPr>
              <a:t>PANDANGAN UMUM MANAJEMEN STRATEGIK</a:t>
            </a:r>
          </a:p>
        </p:txBody>
      </p:sp>
      <p:sp>
        <p:nvSpPr>
          <p:cNvPr id="8197" name="Line 7"/>
          <p:cNvSpPr>
            <a:spLocks noChangeShapeType="1"/>
          </p:cNvSpPr>
          <p:nvPr/>
        </p:nvSpPr>
        <p:spPr bwMode="auto">
          <a:xfrm>
            <a:off x="4284663" y="1557338"/>
            <a:ext cx="0" cy="431800"/>
          </a:xfrm>
          <a:prstGeom prst="line">
            <a:avLst/>
          </a:prstGeom>
          <a:noFill/>
          <a:ln w="57150">
            <a:solidFill>
              <a:schemeClr val="hlink"/>
            </a:solidFill>
            <a:round/>
            <a:headEnd type="oval" w="med" len="med"/>
            <a:tailEnd type="oval" w="med" len="med"/>
          </a:ln>
        </p:spPr>
        <p:txBody>
          <a:bodyPr/>
          <a:lstStyle/>
          <a:p>
            <a:endParaRPr lang="id-ID"/>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374650" y="476250"/>
            <a:ext cx="8229600" cy="1143000"/>
          </a:xfrm>
          <a:solidFill>
            <a:schemeClr val="folHlink"/>
          </a:solidFill>
          <a:ln>
            <a:solidFill>
              <a:schemeClr val="tx1"/>
            </a:solidFill>
          </a:ln>
        </p:spPr>
        <p:txBody>
          <a:bodyPr/>
          <a:lstStyle/>
          <a:p>
            <a:pPr eaLnBrk="1" hangingPunct="1">
              <a:defRPr/>
            </a:pPr>
            <a:r>
              <a:rPr lang="en-US" sz="3600" b="1" dirty="0" err="1" smtClean="0">
                <a:solidFill>
                  <a:schemeClr val="accent2">
                    <a:lumMod val="10000"/>
                  </a:schemeClr>
                </a:solidFill>
                <a:effectLst>
                  <a:outerShdw blurRad="38100" dist="38100" dir="2700000" algn="tl">
                    <a:srgbClr val="000000"/>
                  </a:outerShdw>
                </a:effectLst>
              </a:rPr>
              <a:t>Komponen</a:t>
            </a:r>
            <a:r>
              <a:rPr lang="en-US" sz="3600" b="1" dirty="0" smtClean="0">
                <a:solidFill>
                  <a:schemeClr val="accent2">
                    <a:lumMod val="10000"/>
                  </a:schemeClr>
                </a:solidFill>
                <a:effectLst>
                  <a:outerShdw blurRad="38100" dist="38100" dir="2700000" algn="tl">
                    <a:srgbClr val="000000"/>
                  </a:outerShdw>
                </a:effectLst>
              </a:rPr>
              <a:t> Model </a:t>
            </a:r>
            <a:r>
              <a:rPr lang="en-US" sz="3600" b="1" dirty="0" err="1" smtClean="0">
                <a:solidFill>
                  <a:schemeClr val="accent2">
                    <a:lumMod val="10000"/>
                  </a:schemeClr>
                </a:solidFill>
                <a:effectLst>
                  <a:outerShdw blurRad="38100" dist="38100" dir="2700000" algn="tl">
                    <a:srgbClr val="000000"/>
                  </a:outerShdw>
                </a:effectLst>
              </a:rPr>
              <a:t>Manajemen</a:t>
            </a:r>
            <a:r>
              <a:rPr lang="en-US" sz="3600" b="1" dirty="0" smtClean="0">
                <a:solidFill>
                  <a:schemeClr val="accent2">
                    <a:lumMod val="10000"/>
                  </a:schemeClr>
                </a:solidFill>
                <a:effectLst>
                  <a:outerShdw blurRad="38100" dist="38100" dir="2700000" algn="tl">
                    <a:srgbClr val="000000"/>
                  </a:outerShdw>
                </a:effectLst>
              </a:rPr>
              <a:t> </a:t>
            </a:r>
            <a:r>
              <a:rPr lang="en-US" sz="3600" b="1" dirty="0" err="1" smtClean="0">
                <a:solidFill>
                  <a:schemeClr val="accent2">
                    <a:lumMod val="10000"/>
                  </a:schemeClr>
                </a:solidFill>
                <a:effectLst>
                  <a:outerShdw blurRad="38100" dist="38100" dir="2700000" algn="tl">
                    <a:srgbClr val="000000"/>
                  </a:outerShdw>
                </a:effectLst>
              </a:rPr>
              <a:t>Strategik</a:t>
            </a:r>
            <a:endParaRPr lang="en-US" sz="3600" b="1" dirty="0" smtClean="0">
              <a:solidFill>
                <a:schemeClr val="accent2">
                  <a:lumMod val="10000"/>
                </a:schemeClr>
              </a:solidFill>
              <a:effectLst>
                <a:outerShdw blurRad="38100" dist="38100" dir="2700000" algn="tl">
                  <a:srgbClr val="000000"/>
                </a:outerShdw>
              </a:effectLst>
            </a:endParaRPr>
          </a:p>
        </p:txBody>
      </p:sp>
      <p:sp>
        <p:nvSpPr>
          <p:cNvPr id="17411" name="Rectangle 3"/>
          <p:cNvSpPr>
            <a:spLocks noGrp="1" noChangeArrowheads="1"/>
          </p:cNvSpPr>
          <p:nvPr>
            <p:ph type="body" idx="1"/>
          </p:nvPr>
        </p:nvSpPr>
        <p:spPr>
          <a:xfrm>
            <a:off x="539750" y="1911350"/>
            <a:ext cx="8147050" cy="4144963"/>
          </a:xfrm>
        </p:spPr>
        <p:txBody>
          <a:bodyPr/>
          <a:lstStyle/>
          <a:p>
            <a:pPr eaLnBrk="1" hangingPunct="1">
              <a:lnSpc>
                <a:spcPct val="80000"/>
              </a:lnSpc>
            </a:pPr>
            <a:r>
              <a:rPr lang="sv-SE" sz="2800" smtClean="0"/>
              <a:t>Misi Perusahaan (Company Mission</a:t>
            </a:r>
            <a:r>
              <a:rPr lang="sv-SE" sz="2800" b="1" smtClean="0"/>
              <a:t>)</a:t>
            </a:r>
            <a:endParaRPr lang="sv-SE" sz="2800" smtClean="0"/>
          </a:p>
          <a:p>
            <a:pPr eaLnBrk="1" hangingPunct="1">
              <a:lnSpc>
                <a:spcPct val="80000"/>
              </a:lnSpc>
            </a:pPr>
            <a:r>
              <a:rPr lang="sv-SE" sz="2800" smtClean="0"/>
              <a:t>Profil Perusahaan (Company Profile)</a:t>
            </a:r>
          </a:p>
          <a:p>
            <a:pPr eaLnBrk="1" hangingPunct="1">
              <a:lnSpc>
                <a:spcPct val="80000"/>
              </a:lnSpc>
            </a:pPr>
            <a:r>
              <a:rPr lang="sv-SE" sz="2800" smtClean="0"/>
              <a:t>Lingkungan Ekstern</a:t>
            </a:r>
          </a:p>
          <a:p>
            <a:pPr eaLnBrk="1" hangingPunct="1">
              <a:lnSpc>
                <a:spcPct val="80000"/>
              </a:lnSpc>
            </a:pPr>
            <a:r>
              <a:rPr lang="sv-SE" sz="2800" smtClean="0"/>
              <a:t>Analisis dan Pilihan strategik (Strategic Analysis dan choice)</a:t>
            </a:r>
          </a:p>
          <a:p>
            <a:pPr eaLnBrk="1" hangingPunct="1">
              <a:lnSpc>
                <a:spcPct val="80000"/>
              </a:lnSpc>
            </a:pPr>
            <a:r>
              <a:rPr lang="sv-SE" sz="2800" smtClean="0"/>
              <a:t>Strategi umum (Grand Strategy)</a:t>
            </a:r>
          </a:p>
          <a:p>
            <a:pPr eaLnBrk="1" hangingPunct="1">
              <a:lnSpc>
                <a:spcPct val="80000"/>
              </a:lnSpc>
            </a:pPr>
            <a:r>
              <a:rPr lang="sv-SE" sz="2800" smtClean="0"/>
              <a:t>Sasaran Tahunan (Annual Obyektives)</a:t>
            </a:r>
          </a:p>
          <a:p>
            <a:pPr eaLnBrk="1" hangingPunct="1">
              <a:lnSpc>
                <a:spcPct val="80000"/>
              </a:lnSpc>
            </a:pPr>
            <a:r>
              <a:rPr lang="sv-SE" sz="2800" smtClean="0"/>
              <a:t>Strategi fungsional (Functional Strategies)</a:t>
            </a:r>
          </a:p>
          <a:p>
            <a:pPr eaLnBrk="1" hangingPunct="1">
              <a:lnSpc>
                <a:spcPct val="80000"/>
              </a:lnSpc>
            </a:pPr>
            <a:r>
              <a:rPr lang="sv-SE" sz="2800" smtClean="0"/>
              <a:t>Kebijakan (Policies)</a:t>
            </a:r>
            <a:endParaRPr lang="en-US" sz="2800" smtClean="0"/>
          </a:p>
          <a:p>
            <a:pPr eaLnBrk="1" hangingPunct="1">
              <a:lnSpc>
                <a:spcPct val="80000"/>
              </a:lnSpc>
              <a:buFontTx/>
              <a:buNone/>
            </a:pPr>
            <a:endParaRPr lang="en-US" sz="2800" smtClean="0"/>
          </a:p>
        </p:txBody>
      </p:sp>
    </p:spTree>
  </p:cSld>
  <p:clrMapOvr>
    <a:masterClrMapping/>
  </p:clrMapOvr>
  <p:transition spd="slow">
    <p:wheel spokes="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762000" y="533400"/>
            <a:ext cx="7543800" cy="1073150"/>
          </a:xfrm>
          <a:prstGeom prst="rect">
            <a:avLst/>
          </a:prstGeom>
          <a:solidFill>
            <a:srgbClr val="DDDDDD"/>
          </a:solidFill>
          <a:ln w="9525">
            <a:noFill/>
            <a:miter lim="800000"/>
            <a:headEnd/>
            <a:tailEnd/>
          </a:ln>
          <a:effectLst/>
        </p:spPr>
        <p:txBody>
          <a:bodyPr lIns="92075" tIns="46038" rIns="92075" bIns="46038"/>
          <a:lstStyle/>
          <a:p>
            <a:pPr eaLnBrk="1" hangingPunct="1">
              <a:spcBef>
                <a:spcPct val="15000"/>
              </a:spcBef>
              <a:spcAft>
                <a:spcPct val="15000"/>
              </a:spcAft>
              <a:defRPr/>
            </a:pPr>
            <a:r>
              <a:rPr lang="en-US" sz="3200" i="1">
                <a:solidFill>
                  <a:srgbClr val="FF0000"/>
                </a:solidFill>
                <a:effectLst>
                  <a:outerShdw blurRad="38100" dist="38100" dir="2700000" algn="tl">
                    <a:srgbClr val="000000"/>
                  </a:outerShdw>
                </a:effectLst>
                <a:latin typeface="Trebuchet MS" pitchFamily="34" charset="0"/>
              </a:rPr>
              <a:t>TAHAPAN DARI EVOLUSI INDUSTRI DAN PILIHAN STRATEGI USAHA</a:t>
            </a:r>
          </a:p>
        </p:txBody>
      </p:sp>
      <p:sp>
        <p:nvSpPr>
          <p:cNvPr id="107523" name="Rectangle 3"/>
          <p:cNvSpPr>
            <a:spLocks noChangeArrowheads="1"/>
          </p:cNvSpPr>
          <p:nvPr/>
        </p:nvSpPr>
        <p:spPr bwMode="auto">
          <a:xfrm>
            <a:off x="609600" y="1905000"/>
            <a:ext cx="8305800" cy="4495800"/>
          </a:xfrm>
          <a:prstGeom prst="rect">
            <a:avLst/>
          </a:prstGeom>
          <a:noFill/>
          <a:ln w="9525">
            <a:noFill/>
            <a:miter lim="800000"/>
            <a:headEnd/>
            <a:tailEnd/>
          </a:ln>
        </p:spPr>
        <p:txBody>
          <a:bodyPr/>
          <a:lstStyle/>
          <a:p>
            <a:pPr marL="609600" indent="-609600" algn="l" eaLnBrk="1" hangingPunct="1">
              <a:lnSpc>
                <a:spcPct val="90000"/>
              </a:lnSpc>
              <a:spcBef>
                <a:spcPct val="20000"/>
              </a:spcBef>
              <a:buClr>
                <a:srgbClr val="CC3300"/>
              </a:buClr>
              <a:buFont typeface="Wingdings" pitchFamily="2" charset="2"/>
              <a:buChar char="Ø"/>
            </a:pPr>
            <a:r>
              <a:rPr lang="en-US" sz="2600" b="1" i="1">
                <a:solidFill>
                  <a:srgbClr val="3333FF"/>
                </a:solidFill>
                <a:latin typeface="Arial Unicode MS" pitchFamily="34" charset="-128"/>
              </a:rPr>
              <a:t>Strategi usaha pada industri yang sedang bangkit</a:t>
            </a:r>
          </a:p>
          <a:p>
            <a:pPr marL="609600" indent="-609600" algn="l" eaLnBrk="1" hangingPunct="1">
              <a:lnSpc>
                <a:spcPts val="3300"/>
              </a:lnSpc>
              <a:spcBef>
                <a:spcPct val="35000"/>
              </a:spcBef>
              <a:spcAft>
                <a:spcPct val="35000"/>
              </a:spcAft>
              <a:buClr>
                <a:srgbClr val="CC3300"/>
              </a:buClr>
              <a:buFont typeface="Wingdings" pitchFamily="2" charset="2"/>
              <a:buChar char="Ø"/>
            </a:pPr>
            <a:r>
              <a:rPr lang="en-US" sz="2600" b="1" i="1">
                <a:solidFill>
                  <a:srgbClr val="D60093"/>
                </a:solidFill>
                <a:latin typeface="Arial Unicode MS" pitchFamily="34" charset="-128"/>
              </a:rPr>
              <a:t>Strategi bersaing dalam pertumbuhan industri</a:t>
            </a:r>
          </a:p>
          <a:p>
            <a:pPr marL="609600" indent="-609600" algn="l" eaLnBrk="1" hangingPunct="1">
              <a:lnSpc>
                <a:spcPts val="3300"/>
              </a:lnSpc>
              <a:spcBef>
                <a:spcPct val="35000"/>
              </a:spcBef>
              <a:spcAft>
                <a:spcPct val="35000"/>
              </a:spcAft>
              <a:buClr>
                <a:srgbClr val="CC3300"/>
              </a:buClr>
              <a:buFont typeface="Wingdings" pitchFamily="2" charset="2"/>
              <a:buChar char="Ø"/>
            </a:pPr>
            <a:r>
              <a:rPr lang="en-US" sz="2600" b="1" i="1">
                <a:solidFill>
                  <a:srgbClr val="3333FF"/>
                </a:solidFill>
                <a:latin typeface="Arial Unicode MS" pitchFamily="34" charset="-128"/>
              </a:rPr>
              <a:t>Strategi dalam peralihan menuju kematangan industri</a:t>
            </a:r>
          </a:p>
          <a:p>
            <a:pPr marL="609600" indent="-609600" algn="l" eaLnBrk="1" hangingPunct="1">
              <a:lnSpc>
                <a:spcPts val="3300"/>
              </a:lnSpc>
              <a:spcBef>
                <a:spcPct val="35000"/>
              </a:spcBef>
              <a:spcAft>
                <a:spcPct val="35000"/>
              </a:spcAft>
              <a:buClr>
                <a:srgbClr val="CC3300"/>
              </a:buClr>
              <a:buFont typeface="Wingdings" pitchFamily="2" charset="2"/>
              <a:buChar char="Ø"/>
            </a:pPr>
            <a:r>
              <a:rPr lang="en-US" sz="2600" b="1" i="1">
                <a:solidFill>
                  <a:srgbClr val="D60093"/>
                </a:solidFill>
                <a:latin typeface="Arial Unicode MS" pitchFamily="34" charset="-128"/>
              </a:rPr>
              <a:t>Strategi dalam industri yang sedang menurun</a:t>
            </a:r>
          </a:p>
          <a:p>
            <a:pPr marL="609600" indent="-609600" algn="l" eaLnBrk="1" hangingPunct="1">
              <a:lnSpc>
                <a:spcPts val="3300"/>
              </a:lnSpc>
              <a:spcBef>
                <a:spcPct val="35000"/>
              </a:spcBef>
              <a:spcAft>
                <a:spcPct val="35000"/>
              </a:spcAft>
              <a:buClr>
                <a:srgbClr val="CC3300"/>
              </a:buClr>
              <a:buFont typeface="Wingdings" pitchFamily="2" charset="2"/>
              <a:buChar char="Ø"/>
            </a:pPr>
            <a:r>
              <a:rPr lang="en-US" sz="2600" b="1" i="1">
                <a:solidFill>
                  <a:srgbClr val="3333FF"/>
                </a:solidFill>
                <a:latin typeface="Arial Unicode MS" pitchFamily="34" charset="-128"/>
              </a:rPr>
              <a:t>Industri yang terpecah</a:t>
            </a:r>
          </a:p>
          <a:p>
            <a:pPr marL="609600" indent="-609600" algn="l" eaLnBrk="1" hangingPunct="1">
              <a:lnSpc>
                <a:spcPts val="3300"/>
              </a:lnSpc>
              <a:spcBef>
                <a:spcPct val="35000"/>
              </a:spcBef>
              <a:spcAft>
                <a:spcPct val="35000"/>
              </a:spcAft>
              <a:buClr>
                <a:srgbClr val="CC3300"/>
              </a:buClr>
              <a:buFont typeface="Wingdings" pitchFamily="2" charset="2"/>
              <a:buChar char="Ø"/>
            </a:pPr>
            <a:r>
              <a:rPr lang="en-US" sz="2600" b="1" i="1">
                <a:solidFill>
                  <a:srgbClr val="D60093"/>
                </a:solidFill>
                <a:latin typeface="Arial Unicode MS" pitchFamily="34" charset="-128"/>
              </a:rPr>
              <a:t>Industri global</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04800" y="1143000"/>
            <a:ext cx="8382000" cy="5486400"/>
          </a:xfrm>
          <a:prstGeom prst="rect">
            <a:avLst/>
          </a:prstGeom>
          <a:noFill/>
          <a:ln w="9525">
            <a:noFill/>
            <a:miter lim="800000"/>
            <a:headEnd/>
            <a:tailEnd/>
          </a:ln>
        </p:spPr>
        <p:txBody>
          <a:bodyPr/>
          <a:lstStyle/>
          <a:p>
            <a:pPr marL="609600" indent="-609600" algn="l" eaLnBrk="1" hangingPunct="1">
              <a:lnSpc>
                <a:spcPct val="90000"/>
              </a:lnSpc>
              <a:buClr>
                <a:srgbClr val="D60093"/>
              </a:buClr>
              <a:buSzPct val="85000"/>
              <a:buFont typeface="Wingdings" pitchFamily="2" charset="2"/>
              <a:buAutoNum type="arabicPeriod"/>
            </a:pPr>
            <a:r>
              <a:rPr lang="en-US" sz="2400" b="1">
                <a:solidFill>
                  <a:srgbClr val="3333FF"/>
                </a:solidFill>
                <a:latin typeface="Arial" charset="0"/>
              </a:rPr>
              <a:t>Mengembangkan teknologi yang sebagian besar dikuasai oleh perusahaan perintis</a:t>
            </a:r>
          </a:p>
          <a:p>
            <a:pPr marL="609600" indent="-609600" algn="just" eaLnBrk="1" hangingPunct="1">
              <a:lnSpc>
                <a:spcPct val="90000"/>
              </a:lnSpc>
              <a:buClr>
                <a:srgbClr val="D60093"/>
              </a:buClr>
              <a:buSzPct val="85000"/>
              <a:buFont typeface="Wingdings" pitchFamily="2" charset="2"/>
              <a:buAutoNum type="arabicPeriod"/>
            </a:pPr>
            <a:r>
              <a:rPr lang="en-US" sz="2400" b="1">
                <a:latin typeface="Arial" charset="0"/>
              </a:rPr>
              <a:t>Ketidakpastian pesaing karena informasi kurang memadai</a:t>
            </a:r>
          </a:p>
          <a:p>
            <a:pPr marL="609600" indent="-609600" algn="just" eaLnBrk="1" hangingPunct="1">
              <a:lnSpc>
                <a:spcPct val="90000"/>
              </a:lnSpc>
              <a:buClr>
                <a:srgbClr val="D60093"/>
              </a:buClr>
              <a:buSzPct val="85000"/>
              <a:buFont typeface="Wingdings" pitchFamily="2" charset="2"/>
              <a:buAutoNum type="arabicPeriod"/>
            </a:pPr>
            <a:r>
              <a:rPr lang="en-US" sz="2400" b="1">
                <a:solidFill>
                  <a:srgbClr val="3333FF"/>
                </a:solidFill>
                <a:latin typeface="Arial" charset="0"/>
              </a:rPr>
              <a:t>Biaya awal tinggi, penurunan biaya secara tajam ketika kurva pengalaman menunjukkan pengaruh</a:t>
            </a:r>
          </a:p>
          <a:p>
            <a:pPr marL="609600" indent="-609600" algn="just" eaLnBrk="1" hangingPunct="1">
              <a:lnSpc>
                <a:spcPct val="90000"/>
              </a:lnSpc>
              <a:buClr>
                <a:srgbClr val="D60093"/>
              </a:buClr>
              <a:buSzPct val="85000"/>
              <a:buFont typeface="Wingdings" pitchFamily="2" charset="2"/>
              <a:buAutoNum type="arabicPeriod"/>
            </a:pPr>
            <a:r>
              <a:rPr lang="en-US" sz="2400" b="1">
                <a:latin typeface="Arial" charset="0"/>
              </a:rPr>
              <a:t>Sedikit rintangan masuk, yang sering memacu pembentukan pabrik baru</a:t>
            </a:r>
          </a:p>
          <a:p>
            <a:pPr marL="609600" indent="-609600" algn="just" eaLnBrk="1" hangingPunct="1">
              <a:lnSpc>
                <a:spcPct val="90000"/>
              </a:lnSpc>
              <a:buClr>
                <a:srgbClr val="D60093"/>
              </a:buClr>
              <a:buSzPct val="85000"/>
              <a:buFont typeface="Wingdings" pitchFamily="2" charset="2"/>
              <a:buAutoNum type="arabicPeriod"/>
            </a:pPr>
            <a:r>
              <a:rPr lang="en-US" sz="2400" b="1">
                <a:solidFill>
                  <a:srgbClr val="3333FF"/>
                </a:solidFill>
                <a:latin typeface="Arial" charset="0"/>
              </a:rPr>
              <a:t>Sejumlah produk yang tidak standar membuat bingung pembeli ketika pertama kali membeli barang</a:t>
            </a:r>
          </a:p>
          <a:p>
            <a:pPr marL="609600" indent="-609600" algn="just" eaLnBrk="1" hangingPunct="1">
              <a:lnSpc>
                <a:spcPct val="90000"/>
              </a:lnSpc>
              <a:buClr>
                <a:srgbClr val="D60093"/>
              </a:buClr>
              <a:buSzPct val="85000"/>
              <a:buFont typeface="Wingdings" pitchFamily="2" charset="2"/>
              <a:buAutoNum type="arabicPeriod"/>
            </a:pPr>
            <a:r>
              <a:rPr lang="en-US" sz="2400" b="1">
                <a:latin typeface="Arial" charset="0"/>
              </a:rPr>
              <a:t>Ketidakmampuan mendapatkan bahan baku dan komponen sehingga pemasok dapat menyesuaikan diri dengan kbutuhan industri</a:t>
            </a:r>
          </a:p>
          <a:p>
            <a:pPr marL="609600" indent="-609600" algn="just" eaLnBrk="1" hangingPunct="1">
              <a:lnSpc>
                <a:spcPct val="90000"/>
              </a:lnSpc>
              <a:buClr>
                <a:srgbClr val="D60093"/>
              </a:buClr>
              <a:buSzPct val="85000"/>
              <a:buFont typeface="Wingdings" pitchFamily="2" charset="2"/>
              <a:buAutoNum type="arabicPeriod"/>
            </a:pPr>
            <a:r>
              <a:rPr lang="en-US" sz="2400" b="1">
                <a:solidFill>
                  <a:srgbClr val="3333FF"/>
                </a:solidFill>
                <a:latin typeface="Arial" charset="0"/>
              </a:rPr>
              <a:t>Keinginan untuk modal resiko tinggi karena prospek industri yang tidak pasti</a:t>
            </a:r>
          </a:p>
          <a:p>
            <a:pPr marL="609600" indent="-609600" algn="just" eaLnBrk="1" hangingPunct="1">
              <a:lnSpc>
                <a:spcPct val="90000"/>
              </a:lnSpc>
              <a:buClr>
                <a:srgbClr val="0000FF"/>
              </a:buClr>
              <a:buFont typeface="Wingdings" pitchFamily="2" charset="2"/>
              <a:buNone/>
            </a:pPr>
            <a:endParaRPr lang="en-US" sz="2400" b="1">
              <a:solidFill>
                <a:srgbClr val="3333FF"/>
              </a:solidFill>
              <a:latin typeface="Arial" charset="0"/>
            </a:endParaRPr>
          </a:p>
        </p:txBody>
      </p:sp>
      <p:sp>
        <p:nvSpPr>
          <p:cNvPr id="216067" name="Rectangle 3"/>
          <p:cNvSpPr>
            <a:spLocks noChangeArrowheads="1"/>
          </p:cNvSpPr>
          <p:nvPr/>
        </p:nvSpPr>
        <p:spPr bwMode="auto">
          <a:xfrm>
            <a:off x="609600" y="266700"/>
            <a:ext cx="8001000" cy="914400"/>
          </a:xfrm>
          <a:prstGeom prst="rect">
            <a:avLst/>
          </a:prstGeom>
          <a:solidFill>
            <a:schemeClr val="tx2"/>
          </a:solidFill>
          <a:ln w="9525">
            <a:noFill/>
            <a:miter lim="800000"/>
            <a:headEnd/>
            <a:tailEnd/>
          </a:ln>
          <a:effectLst/>
        </p:spPr>
        <p:txBody>
          <a:bodyPr lIns="92075" tIns="46038" rIns="92075" bIns="46038"/>
          <a:lstStyle/>
          <a:p>
            <a:pPr eaLnBrk="1" hangingPunct="1">
              <a:spcBef>
                <a:spcPct val="15000"/>
              </a:spcBef>
              <a:spcAft>
                <a:spcPct val="15000"/>
              </a:spcAft>
              <a:defRPr/>
            </a:pPr>
            <a:r>
              <a:rPr lang="en-US" sz="2600" i="1">
                <a:solidFill>
                  <a:srgbClr val="CC3300"/>
                </a:solidFill>
                <a:effectLst>
                  <a:outerShdw blurRad="38100" dist="38100" dir="2700000" algn="tl">
                    <a:srgbClr val="000000"/>
                  </a:outerShdw>
                </a:effectLst>
                <a:latin typeface="Comic Sans MS" pitchFamily="66" charset="0"/>
              </a:rPr>
              <a:t>STRATEGI BISNIS PADA INDUSTRI YANG SEDANG BANGKIT (Emerging Industries)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81000" y="1447800"/>
            <a:ext cx="8534400" cy="5181600"/>
          </a:xfrm>
          <a:prstGeom prst="rect">
            <a:avLst/>
          </a:prstGeom>
          <a:noFill/>
          <a:ln w="9525">
            <a:noFill/>
            <a:miter lim="800000"/>
            <a:headEnd/>
            <a:tailEnd/>
          </a:ln>
        </p:spPr>
        <p:txBody>
          <a:bodyPr/>
          <a:lstStyle/>
          <a:p>
            <a:pPr marL="609600" indent="-609600" algn="just" eaLnBrk="1" hangingPunct="1">
              <a:lnSpc>
                <a:spcPct val="90000"/>
              </a:lnSpc>
              <a:buClr>
                <a:schemeClr val="accent2"/>
              </a:buClr>
              <a:buFont typeface="Wingdings" pitchFamily="2" charset="2"/>
              <a:buAutoNum type="arabicPeriod"/>
            </a:pPr>
            <a:r>
              <a:rPr lang="en-US" sz="2600" b="1">
                <a:solidFill>
                  <a:srgbClr val="CC3300"/>
                </a:solidFill>
                <a:latin typeface="Arial" charset="0"/>
              </a:rPr>
              <a:t>Kemampuan untuk menetapkan merk sebagai sumber promosi</a:t>
            </a:r>
          </a:p>
          <a:p>
            <a:pPr marL="609600" indent="-609600" algn="just" eaLnBrk="1" hangingPunct="1">
              <a:lnSpc>
                <a:spcPct val="90000"/>
              </a:lnSpc>
              <a:buClr>
                <a:schemeClr val="accent2"/>
              </a:buClr>
              <a:buFont typeface="Wingdings" pitchFamily="2" charset="2"/>
              <a:buAutoNum type="arabicPeriod"/>
            </a:pPr>
            <a:r>
              <a:rPr lang="en-US" sz="2600" b="1">
                <a:solidFill>
                  <a:srgbClr val="66FF33"/>
                </a:solidFill>
                <a:latin typeface="Arial" charset="0"/>
              </a:rPr>
              <a:t>Skala permintaan yang meningkat, dimana fasilitas produksi berkembang</a:t>
            </a:r>
          </a:p>
          <a:p>
            <a:pPr marL="609600" indent="-609600" algn="just" eaLnBrk="1" hangingPunct="1">
              <a:lnSpc>
                <a:spcPct val="90000"/>
              </a:lnSpc>
              <a:buClr>
                <a:schemeClr val="accent2"/>
              </a:buClr>
              <a:buFont typeface="Wingdings" pitchFamily="2" charset="2"/>
              <a:buAutoNum type="arabicPeriod"/>
            </a:pPr>
            <a:r>
              <a:rPr lang="en-US" sz="2600" b="1">
                <a:solidFill>
                  <a:srgbClr val="CC3300"/>
                </a:solidFill>
                <a:latin typeface="Arial" charset="0"/>
              </a:rPr>
              <a:t>Model produk yang kuat</a:t>
            </a:r>
            <a:r>
              <a:rPr lang="en-US" sz="2600" b="1">
                <a:latin typeface="Arial" charset="0"/>
              </a:rPr>
              <a:t> </a:t>
            </a:r>
          </a:p>
          <a:p>
            <a:pPr marL="609600" indent="-609600" algn="just" eaLnBrk="1" hangingPunct="1">
              <a:lnSpc>
                <a:spcPct val="90000"/>
              </a:lnSpc>
              <a:buClr>
                <a:schemeClr val="accent2"/>
              </a:buClr>
              <a:buFont typeface="Wingdings" pitchFamily="2" charset="2"/>
              <a:buAutoNum type="arabicPeriod"/>
            </a:pPr>
            <a:r>
              <a:rPr lang="en-US" sz="2600" b="1">
                <a:solidFill>
                  <a:srgbClr val="66FF33"/>
                </a:solidFill>
                <a:latin typeface="Arial" charset="0"/>
              </a:rPr>
              <a:t>Kemampuan membedakan produk dari perusahaan pesaing</a:t>
            </a:r>
          </a:p>
          <a:p>
            <a:pPr marL="609600" indent="-609600" algn="just" eaLnBrk="1" hangingPunct="1">
              <a:lnSpc>
                <a:spcPct val="90000"/>
              </a:lnSpc>
              <a:buClr>
                <a:schemeClr val="accent2"/>
              </a:buClr>
              <a:buFont typeface="Wingdings" pitchFamily="2" charset="2"/>
              <a:buAutoNum type="arabicPeriod"/>
            </a:pPr>
            <a:r>
              <a:rPr lang="en-US" sz="2600" b="1">
                <a:solidFill>
                  <a:srgbClr val="CC3300"/>
                </a:solidFill>
                <a:latin typeface="Arial" charset="0"/>
              </a:rPr>
              <a:t>R &amp; D dan kemampuan membuat produk yang beragam</a:t>
            </a:r>
          </a:p>
          <a:p>
            <a:pPr marL="609600" indent="-609600" algn="just" eaLnBrk="1" hangingPunct="1">
              <a:lnSpc>
                <a:spcPct val="90000"/>
              </a:lnSpc>
              <a:buClr>
                <a:schemeClr val="accent2"/>
              </a:buClr>
              <a:buFont typeface="Wingdings" pitchFamily="2" charset="2"/>
              <a:buAutoNum type="arabicPeriod"/>
            </a:pPr>
            <a:r>
              <a:rPr lang="en-US" sz="2600" b="1">
                <a:solidFill>
                  <a:srgbClr val="66FF33"/>
                </a:solidFill>
                <a:latin typeface="Arial" charset="0"/>
              </a:rPr>
              <a:t>Kemampuan untuk membangun pembeli dari pelanggan perusahaan dan pelanggan baru</a:t>
            </a:r>
          </a:p>
          <a:p>
            <a:pPr marL="609600" indent="-609600" algn="just" eaLnBrk="1" hangingPunct="1">
              <a:lnSpc>
                <a:spcPct val="90000"/>
              </a:lnSpc>
              <a:buClr>
                <a:schemeClr val="accent2"/>
              </a:buClr>
              <a:buFont typeface="Wingdings" pitchFamily="2" charset="2"/>
              <a:buAutoNum type="arabicPeriod"/>
            </a:pPr>
            <a:r>
              <a:rPr lang="en-US" sz="2600" b="1">
                <a:solidFill>
                  <a:srgbClr val="CC3300"/>
                </a:solidFill>
                <a:latin typeface="Arial" charset="0"/>
              </a:rPr>
              <a:t>Kekuatan kapabilitas dalam penjualan dan pemasaran</a:t>
            </a:r>
          </a:p>
        </p:txBody>
      </p:sp>
      <p:sp>
        <p:nvSpPr>
          <p:cNvPr id="217091" name="Rectangle 3"/>
          <p:cNvSpPr>
            <a:spLocks noChangeArrowheads="1"/>
          </p:cNvSpPr>
          <p:nvPr/>
        </p:nvSpPr>
        <p:spPr bwMode="auto">
          <a:xfrm>
            <a:off x="952500" y="419100"/>
            <a:ext cx="7315200" cy="876300"/>
          </a:xfrm>
          <a:prstGeom prst="rect">
            <a:avLst/>
          </a:prstGeom>
          <a:solidFill>
            <a:srgbClr val="CCFF33"/>
          </a:solidFill>
          <a:ln w="9525">
            <a:noFill/>
            <a:miter lim="800000"/>
            <a:headEnd/>
            <a:tailEnd/>
          </a:ln>
          <a:effectLst/>
        </p:spPr>
        <p:txBody>
          <a:bodyPr lIns="92075" tIns="46038" rIns="92075" bIns="46038"/>
          <a:lstStyle/>
          <a:p>
            <a:pPr eaLnBrk="1" hangingPunct="1">
              <a:spcBef>
                <a:spcPct val="15000"/>
              </a:spcBef>
              <a:spcAft>
                <a:spcPct val="15000"/>
              </a:spcAft>
              <a:defRPr/>
            </a:pPr>
            <a:r>
              <a:rPr lang="en-US" sz="2600" i="1">
                <a:solidFill>
                  <a:srgbClr val="000066"/>
                </a:solidFill>
                <a:effectLst>
                  <a:outerShdw blurRad="38100" dist="38100" dir="2700000" algn="tl">
                    <a:srgbClr val="000000"/>
                  </a:outerShdw>
                </a:effectLst>
                <a:latin typeface="Comic Sans MS" pitchFamily="66" charset="0"/>
              </a:rPr>
              <a:t>STRATEGI BERSAING DALAM PERTUMBUHAN INDUSTRI</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81000" y="1447800"/>
            <a:ext cx="8534400" cy="5257800"/>
          </a:xfrm>
          <a:prstGeom prst="rect">
            <a:avLst/>
          </a:prstGeom>
          <a:noFill/>
          <a:ln w="9525">
            <a:noFill/>
            <a:miter lim="800000"/>
            <a:headEnd/>
            <a:tailEnd/>
          </a:ln>
        </p:spPr>
        <p:txBody>
          <a:bodyPr/>
          <a:lstStyle/>
          <a:p>
            <a:pPr marL="609600" indent="-609600" algn="l" eaLnBrk="1" hangingPunct="1">
              <a:lnSpc>
                <a:spcPct val="90000"/>
              </a:lnSpc>
              <a:buClr>
                <a:schemeClr val="hlink"/>
              </a:buClr>
              <a:buSzPct val="90000"/>
              <a:buFont typeface="Wingdings" pitchFamily="2" charset="2"/>
              <a:buAutoNum type="arabicPeriod"/>
            </a:pPr>
            <a:r>
              <a:rPr lang="en-US" sz="2400" b="1">
                <a:solidFill>
                  <a:srgbClr val="3333FF"/>
                </a:solidFill>
                <a:latin typeface="Trebuchet MS" pitchFamily="34" charset="0"/>
              </a:rPr>
              <a:t>Merampingkan lini produk dengan menghapuskan model, ukuran dan pilihan produk yang tidak menguntungkan dari bauran produk perusahaan</a:t>
            </a:r>
          </a:p>
          <a:p>
            <a:pPr marL="609600" indent="-609600" algn="just" eaLnBrk="1" hangingPunct="1">
              <a:lnSpc>
                <a:spcPct val="90000"/>
              </a:lnSpc>
              <a:buClr>
                <a:schemeClr val="hlink"/>
              </a:buClr>
              <a:buSzPct val="90000"/>
              <a:buFont typeface="Wingdings" pitchFamily="2" charset="2"/>
              <a:buAutoNum type="arabicPeriod"/>
            </a:pPr>
            <a:r>
              <a:rPr lang="en-US" sz="2400" b="1">
                <a:solidFill>
                  <a:srgbClr val="FFFF66"/>
                </a:solidFill>
                <a:latin typeface="Trebuchet MS" pitchFamily="34" charset="0"/>
              </a:rPr>
              <a:t>Mengutamakan inovasi proses yang memungkinkan desain produk, metode, manufaktur dan sinergi distribusi biaya rendah</a:t>
            </a:r>
          </a:p>
          <a:p>
            <a:pPr marL="609600" indent="-609600" algn="just" eaLnBrk="1" hangingPunct="1">
              <a:lnSpc>
                <a:spcPct val="90000"/>
              </a:lnSpc>
              <a:buClr>
                <a:schemeClr val="hlink"/>
              </a:buClr>
              <a:buSzPct val="90000"/>
              <a:buFont typeface="Wingdings" pitchFamily="2" charset="2"/>
              <a:buAutoNum type="arabicPeriod"/>
            </a:pPr>
            <a:r>
              <a:rPr lang="en-US" sz="2400" b="1">
                <a:solidFill>
                  <a:srgbClr val="3333FF"/>
                </a:solidFill>
                <a:latin typeface="Trebuchet MS" pitchFamily="34" charset="0"/>
              </a:rPr>
              <a:t>Penekanan biaya,harga beralih kekomponen yang lebih murah, mengefisienkan operasi, dan menkan biaya overhead</a:t>
            </a:r>
            <a:r>
              <a:rPr lang="en-US" sz="2400" b="1">
                <a:solidFill>
                  <a:schemeClr val="folHlink"/>
                </a:solidFill>
                <a:latin typeface="Trebuchet MS" pitchFamily="34" charset="0"/>
              </a:rPr>
              <a:t> </a:t>
            </a:r>
          </a:p>
          <a:p>
            <a:pPr marL="609600" indent="-609600" algn="just" eaLnBrk="1" hangingPunct="1">
              <a:lnSpc>
                <a:spcPct val="90000"/>
              </a:lnSpc>
              <a:buClr>
                <a:schemeClr val="hlink"/>
              </a:buClr>
              <a:buSzPct val="90000"/>
              <a:buFont typeface="Wingdings" pitchFamily="2" charset="2"/>
              <a:buAutoNum type="arabicPeriod"/>
            </a:pPr>
            <a:r>
              <a:rPr lang="en-US" sz="2400" b="1">
                <a:solidFill>
                  <a:srgbClr val="FFFF66"/>
                </a:solidFill>
                <a:latin typeface="Trebuchet MS" pitchFamily="34" charset="0"/>
              </a:rPr>
              <a:t>Seleksi pembeli dengan cermat</a:t>
            </a:r>
          </a:p>
          <a:p>
            <a:pPr marL="609600" indent="-609600" algn="just" eaLnBrk="1" hangingPunct="1">
              <a:lnSpc>
                <a:spcPct val="90000"/>
              </a:lnSpc>
              <a:buClr>
                <a:schemeClr val="hlink"/>
              </a:buClr>
              <a:buSzPct val="90000"/>
              <a:buFont typeface="Wingdings" pitchFamily="2" charset="2"/>
              <a:buAutoNum type="arabicPeriod"/>
            </a:pPr>
            <a:r>
              <a:rPr lang="en-US" sz="2400" b="1">
                <a:solidFill>
                  <a:srgbClr val="3333FF"/>
                </a:solidFill>
                <a:latin typeface="Trebuchet MS" pitchFamily="34" charset="0"/>
              </a:rPr>
              <a:t>Integrasi horizontal dengan membeli perusahaan pesaing</a:t>
            </a:r>
          </a:p>
          <a:p>
            <a:pPr marL="609600" indent="-609600" algn="just" eaLnBrk="1" hangingPunct="1">
              <a:lnSpc>
                <a:spcPct val="90000"/>
              </a:lnSpc>
              <a:buClr>
                <a:schemeClr val="hlink"/>
              </a:buClr>
              <a:buSzPct val="90000"/>
              <a:buFont typeface="Wingdings" pitchFamily="2" charset="2"/>
              <a:buAutoNum type="arabicPeriod"/>
            </a:pPr>
            <a:r>
              <a:rPr lang="en-US" sz="2400" b="1">
                <a:solidFill>
                  <a:srgbClr val="FFFF66"/>
                </a:solidFill>
                <a:latin typeface="Trebuchet MS" pitchFamily="34" charset="0"/>
              </a:rPr>
              <a:t>Ekspansi internasional ke pasar-pasar yang pertumbuhannya menarik, persaingan terbatas</a:t>
            </a:r>
          </a:p>
        </p:txBody>
      </p:sp>
      <p:sp>
        <p:nvSpPr>
          <p:cNvPr id="218115" name="Rectangle 3"/>
          <p:cNvSpPr>
            <a:spLocks noChangeArrowheads="1"/>
          </p:cNvSpPr>
          <p:nvPr/>
        </p:nvSpPr>
        <p:spPr bwMode="auto">
          <a:xfrm>
            <a:off x="952500" y="419100"/>
            <a:ext cx="7315200" cy="876300"/>
          </a:xfrm>
          <a:prstGeom prst="rect">
            <a:avLst/>
          </a:prstGeom>
          <a:solidFill>
            <a:srgbClr val="FF9999"/>
          </a:solidFill>
          <a:ln w="9525">
            <a:noFill/>
            <a:miter lim="800000"/>
            <a:headEnd/>
            <a:tailEnd/>
          </a:ln>
          <a:effectLst/>
        </p:spPr>
        <p:txBody>
          <a:bodyPr lIns="92075" tIns="46038" rIns="92075" bIns="46038"/>
          <a:lstStyle/>
          <a:p>
            <a:pPr eaLnBrk="1" hangingPunct="1">
              <a:spcBef>
                <a:spcPct val="15000"/>
              </a:spcBef>
              <a:spcAft>
                <a:spcPct val="15000"/>
              </a:spcAft>
              <a:defRPr/>
            </a:pPr>
            <a:r>
              <a:rPr lang="en-US" sz="2600" i="1">
                <a:solidFill>
                  <a:srgbClr val="990099"/>
                </a:solidFill>
                <a:effectLst>
                  <a:outerShdw blurRad="38100" dist="38100" dir="2700000" algn="tl">
                    <a:srgbClr val="000000"/>
                  </a:outerShdw>
                </a:effectLst>
                <a:latin typeface="Comic Sans MS" pitchFamily="66" charset="0"/>
              </a:rPr>
              <a:t>STRATEGI DALAM PERALIHAN MENUJU KEMATANGAN INDUSTRI</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81000" y="1828800"/>
            <a:ext cx="8534400" cy="4572000"/>
          </a:xfrm>
          <a:prstGeom prst="rect">
            <a:avLst/>
          </a:prstGeom>
          <a:noFill/>
          <a:ln w="9525">
            <a:noFill/>
            <a:miter lim="800000"/>
            <a:headEnd/>
            <a:tailEnd/>
          </a:ln>
        </p:spPr>
        <p:txBody>
          <a:bodyPr/>
          <a:lstStyle/>
          <a:p>
            <a:pPr marL="609600" indent="-609600" algn="just" eaLnBrk="1" hangingPunct="1">
              <a:lnSpc>
                <a:spcPct val="90000"/>
              </a:lnSpc>
              <a:spcBef>
                <a:spcPct val="30000"/>
              </a:spcBef>
              <a:spcAft>
                <a:spcPct val="30000"/>
              </a:spcAft>
              <a:buClr>
                <a:srgbClr val="990099"/>
              </a:buClr>
              <a:buSzPct val="90000"/>
              <a:buFont typeface="Wingdings" pitchFamily="2" charset="2"/>
              <a:buAutoNum type="arabicPeriod"/>
            </a:pPr>
            <a:r>
              <a:rPr lang="en-US" sz="2400" b="1">
                <a:solidFill>
                  <a:srgbClr val="FF9999"/>
                </a:solidFill>
                <a:latin typeface="Century Gothic" pitchFamily="34" charset="0"/>
              </a:rPr>
              <a:t>Fokus pada segmen dalam industri yang memberikan kesempatan untuk pertumbuhan lebih tinggi</a:t>
            </a:r>
          </a:p>
          <a:p>
            <a:pPr marL="609600" indent="-609600" algn="just" eaLnBrk="1" hangingPunct="1">
              <a:lnSpc>
                <a:spcPct val="90000"/>
              </a:lnSpc>
              <a:spcBef>
                <a:spcPct val="30000"/>
              </a:spcBef>
              <a:spcAft>
                <a:spcPct val="30000"/>
              </a:spcAft>
              <a:buClr>
                <a:srgbClr val="990099"/>
              </a:buClr>
              <a:buSzPct val="90000"/>
              <a:buFont typeface="Wingdings" pitchFamily="2" charset="2"/>
              <a:buAutoNum type="arabicPeriod"/>
            </a:pPr>
            <a:r>
              <a:rPr lang="en-US" sz="2400" b="1">
                <a:latin typeface="Century Gothic" pitchFamily="34" charset="0"/>
              </a:rPr>
              <a:t>Mengutamakan inovasi produk dan peningkatan kualitas</a:t>
            </a:r>
          </a:p>
          <a:p>
            <a:pPr marL="609600" indent="-609600" algn="just" eaLnBrk="1" hangingPunct="1">
              <a:lnSpc>
                <a:spcPct val="90000"/>
              </a:lnSpc>
              <a:spcBef>
                <a:spcPct val="30000"/>
              </a:spcBef>
              <a:spcAft>
                <a:spcPct val="30000"/>
              </a:spcAft>
              <a:buClr>
                <a:srgbClr val="990099"/>
              </a:buClr>
              <a:buSzPct val="90000"/>
              <a:buFont typeface="Wingdings" pitchFamily="2" charset="2"/>
              <a:buAutoNum type="arabicPeriod"/>
            </a:pPr>
            <a:r>
              <a:rPr lang="en-US" sz="2400" b="1">
                <a:solidFill>
                  <a:srgbClr val="FF9999"/>
                </a:solidFill>
                <a:latin typeface="Century Gothic" pitchFamily="34" charset="0"/>
              </a:rPr>
              <a:t>Mengutamakan efisiensi produksi dan distribusi dengan merampinkan produksi, menutup fasilitas produksi yang pas-pasan dan gerai outlet yang mahal, serta menambah fasilitas dan gerai baru </a:t>
            </a:r>
          </a:p>
          <a:p>
            <a:pPr marL="609600" indent="-609600" algn="just" eaLnBrk="1" hangingPunct="1">
              <a:lnSpc>
                <a:spcPct val="90000"/>
              </a:lnSpc>
              <a:spcBef>
                <a:spcPct val="30000"/>
              </a:spcBef>
              <a:spcAft>
                <a:spcPct val="30000"/>
              </a:spcAft>
              <a:buClr>
                <a:srgbClr val="990099"/>
              </a:buClr>
              <a:buSzPct val="90000"/>
              <a:buFont typeface="Wingdings" pitchFamily="2" charset="2"/>
              <a:buAutoNum type="arabicPeriod"/>
            </a:pPr>
            <a:r>
              <a:rPr lang="en-US" sz="2400" b="1">
                <a:latin typeface="Century Gothic" pitchFamily="34" charset="0"/>
              </a:rPr>
              <a:t>Secara bertahap bertahap memanen bisnis, menarik dana dengan mengurangi pemeliharaan</a:t>
            </a:r>
          </a:p>
        </p:txBody>
      </p:sp>
      <p:sp>
        <p:nvSpPr>
          <p:cNvPr id="219139" name="Rectangle 3"/>
          <p:cNvSpPr>
            <a:spLocks noChangeArrowheads="1"/>
          </p:cNvSpPr>
          <p:nvPr/>
        </p:nvSpPr>
        <p:spPr bwMode="auto">
          <a:xfrm>
            <a:off x="952500" y="571500"/>
            <a:ext cx="7315200" cy="876300"/>
          </a:xfrm>
          <a:prstGeom prst="rect">
            <a:avLst/>
          </a:prstGeom>
          <a:solidFill>
            <a:srgbClr val="99FF99"/>
          </a:solidFill>
          <a:ln w="9525">
            <a:noFill/>
            <a:miter lim="800000"/>
            <a:headEnd/>
            <a:tailEnd/>
          </a:ln>
          <a:effectLst/>
        </p:spPr>
        <p:txBody>
          <a:bodyPr lIns="92075" tIns="46038" rIns="92075" bIns="46038"/>
          <a:lstStyle/>
          <a:p>
            <a:pPr eaLnBrk="1" hangingPunct="1">
              <a:spcBef>
                <a:spcPct val="15000"/>
              </a:spcBef>
              <a:spcAft>
                <a:spcPct val="15000"/>
              </a:spcAft>
              <a:defRPr/>
            </a:pPr>
            <a:r>
              <a:rPr lang="en-US" sz="2600" i="1">
                <a:solidFill>
                  <a:schemeClr val="accent2"/>
                </a:solidFill>
                <a:effectLst>
                  <a:outerShdw blurRad="38100" dist="38100" dir="2700000" algn="tl">
                    <a:srgbClr val="000000"/>
                  </a:outerShdw>
                </a:effectLst>
                <a:latin typeface="Comic Sans MS" pitchFamily="66" charset="0"/>
              </a:rPr>
              <a:t>STRATEGI DALAM INDUSTRI YANG SEDANG MENURUN</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subTitle" idx="1"/>
          </p:nvPr>
        </p:nvSpPr>
        <p:spPr>
          <a:xfrm>
            <a:off x="609600" y="609600"/>
            <a:ext cx="8153400" cy="1524000"/>
          </a:xfrm>
        </p:spPr>
        <p:txBody>
          <a:bodyPr/>
          <a:lstStyle/>
          <a:p>
            <a:pPr eaLnBrk="1" hangingPunct="1">
              <a:lnSpc>
                <a:spcPct val="80000"/>
              </a:lnSpc>
              <a:defRPr/>
            </a:pPr>
            <a:r>
              <a:rPr lang="en-US" sz="2600" b="0" i="1" smtClean="0">
                <a:solidFill>
                  <a:schemeClr val="hlink"/>
                </a:solidFill>
                <a:latin typeface="Trebuchet MS" pitchFamily="34" charset="0"/>
              </a:rPr>
              <a:t>Industri Global</a:t>
            </a:r>
            <a:r>
              <a:rPr lang="en-US" sz="2600" smtClean="0">
                <a:latin typeface="Trebuchet MS" pitchFamily="34" charset="0"/>
              </a:rPr>
              <a:t> : </a:t>
            </a:r>
            <a:r>
              <a:rPr lang="en-US" sz="2600" smtClean="0">
                <a:solidFill>
                  <a:srgbClr val="FFFF66"/>
                </a:solidFill>
                <a:latin typeface="Trebuchet MS" pitchFamily="34" charset="0"/>
              </a:rPr>
              <a:t>Industri yang terdiri dari perusahaan-perusahaan yang posisi bersaingnya di pasar geografis atau nasional secara fundamental dipengaruhi oleh posisi bersaing global mereka</a:t>
            </a:r>
          </a:p>
        </p:txBody>
      </p:sp>
      <p:sp>
        <p:nvSpPr>
          <p:cNvPr id="112643" name="Rectangle 3"/>
          <p:cNvSpPr>
            <a:spLocks noChangeArrowheads="1"/>
          </p:cNvSpPr>
          <p:nvPr/>
        </p:nvSpPr>
        <p:spPr bwMode="auto">
          <a:xfrm>
            <a:off x="457200" y="3657600"/>
            <a:ext cx="8458200" cy="2895600"/>
          </a:xfrm>
          <a:prstGeom prst="rect">
            <a:avLst/>
          </a:prstGeom>
          <a:noFill/>
          <a:ln w="9525">
            <a:noFill/>
            <a:miter lim="800000"/>
            <a:headEnd/>
            <a:tailEnd/>
          </a:ln>
        </p:spPr>
        <p:txBody>
          <a:bodyPr/>
          <a:lstStyle/>
          <a:p>
            <a:pPr marL="609600" indent="-609600" algn="l" eaLnBrk="1" hangingPunct="1">
              <a:lnSpc>
                <a:spcPct val="90000"/>
              </a:lnSpc>
              <a:buClr>
                <a:srgbClr val="990099"/>
              </a:buClr>
              <a:buSzPct val="90000"/>
              <a:buFont typeface="Wingdings" pitchFamily="2" charset="2"/>
              <a:buAutoNum type="arabicPeriod"/>
            </a:pPr>
            <a:r>
              <a:rPr lang="en-US" sz="2600" b="1">
                <a:solidFill>
                  <a:srgbClr val="FF9999"/>
                </a:solidFill>
                <a:latin typeface="Trebuchet MS" pitchFamily="34" charset="0"/>
              </a:rPr>
              <a:t>Perbedaan harga dan biaya, karena faktor nilai tukar dan fluktuasi mata uang</a:t>
            </a:r>
            <a:r>
              <a:rPr lang="en-US" sz="2600" b="1">
                <a:latin typeface="Trebuchet MS" pitchFamily="34" charset="0"/>
              </a:rPr>
              <a:t> </a:t>
            </a:r>
          </a:p>
          <a:p>
            <a:pPr marL="609600" indent="-609600" algn="just" eaLnBrk="1" hangingPunct="1">
              <a:lnSpc>
                <a:spcPct val="90000"/>
              </a:lnSpc>
              <a:buClr>
                <a:srgbClr val="990099"/>
              </a:buClr>
              <a:buSzPct val="90000"/>
              <a:buFont typeface="Wingdings" pitchFamily="2" charset="2"/>
              <a:buAutoNum type="arabicPeriod"/>
            </a:pPr>
            <a:r>
              <a:rPr lang="en-US" sz="2600" b="1">
                <a:solidFill>
                  <a:schemeClr val="tx2"/>
                </a:solidFill>
                <a:latin typeface="Trebuchet MS" pitchFamily="34" charset="0"/>
              </a:rPr>
              <a:t>Perbedaan tingkat upah, inflasi, dll</a:t>
            </a:r>
          </a:p>
          <a:p>
            <a:pPr marL="609600" indent="-609600" algn="just" eaLnBrk="1" hangingPunct="1">
              <a:lnSpc>
                <a:spcPct val="90000"/>
              </a:lnSpc>
              <a:buClr>
                <a:srgbClr val="990099"/>
              </a:buClr>
              <a:buSzPct val="90000"/>
              <a:buFont typeface="Wingdings" pitchFamily="2" charset="2"/>
              <a:buAutoNum type="arabicPeriod"/>
            </a:pPr>
            <a:r>
              <a:rPr lang="en-US" sz="2600" b="1">
                <a:solidFill>
                  <a:srgbClr val="FF9999"/>
                </a:solidFill>
                <a:latin typeface="Trebuchet MS" pitchFamily="34" charset="0"/>
              </a:rPr>
              <a:t>Perbedaan kebutuhan pembeli di negara yang berbeda</a:t>
            </a:r>
          </a:p>
          <a:p>
            <a:pPr marL="609600" indent="-609600" algn="just" eaLnBrk="1" hangingPunct="1">
              <a:lnSpc>
                <a:spcPct val="90000"/>
              </a:lnSpc>
              <a:buClr>
                <a:srgbClr val="990099"/>
              </a:buClr>
              <a:buSzPct val="90000"/>
              <a:buFont typeface="Wingdings" pitchFamily="2" charset="2"/>
              <a:buAutoNum type="arabicPeriod"/>
            </a:pPr>
            <a:r>
              <a:rPr lang="en-US" sz="2600" b="1">
                <a:solidFill>
                  <a:schemeClr val="tx2"/>
                </a:solidFill>
                <a:latin typeface="Trebuchet MS" pitchFamily="34" charset="0"/>
              </a:rPr>
              <a:t>Perbedaan aturan perdagangan dan Peraturan Pemerintah</a:t>
            </a:r>
          </a:p>
        </p:txBody>
      </p:sp>
      <p:sp>
        <p:nvSpPr>
          <p:cNvPr id="220164" name="Rectangle 4"/>
          <p:cNvSpPr>
            <a:spLocks noChangeArrowheads="1"/>
          </p:cNvSpPr>
          <p:nvPr/>
        </p:nvSpPr>
        <p:spPr bwMode="auto">
          <a:xfrm>
            <a:off x="952500" y="2476500"/>
            <a:ext cx="7315200" cy="876300"/>
          </a:xfrm>
          <a:prstGeom prst="rect">
            <a:avLst/>
          </a:prstGeom>
          <a:noFill/>
          <a:ln w="9525">
            <a:noFill/>
            <a:miter lim="800000"/>
            <a:headEnd/>
            <a:tailEnd/>
          </a:ln>
          <a:effectLst/>
        </p:spPr>
        <p:txBody>
          <a:bodyPr lIns="92075" tIns="46038" rIns="92075" bIns="46038"/>
          <a:lstStyle/>
          <a:p>
            <a:pPr eaLnBrk="1" hangingPunct="1">
              <a:spcBef>
                <a:spcPct val="15000"/>
              </a:spcBef>
              <a:spcAft>
                <a:spcPct val="15000"/>
              </a:spcAft>
              <a:defRPr/>
            </a:pPr>
            <a:r>
              <a:rPr lang="en-US" sz="2600" i="1">
                <a:solidFill>
                  <a:srgbClr val="3333FF"/>
                </a:solidFill>
                <a:effectLst>
                  <a:outerShdw blurRad="38100" dist="38100" dir="2700000" algn="tl">
                    <a:srgbClr val="C0C0C0"/>
                  </a:outerShdw>
                </a:effectLst>
                <a:latin typeface="Comic Sans MS" pitchFamily="66" charset="0"/>
              </a:rPr>
              <a:t>ATRIBUT YANG MEMPENGARUHI INDUSTRI GLOBAL</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838200" y="2286000"/>
            <a:ext cx="7620000" cy="3886200"/>
          </a:xfrm>
          <a:prstGeom prst="rect">
            <a:avLst/>
          </a:prstGeom>
          <a:noFill/>
          <a:ln w="9525">
            <a:noFill/>
            <a:miter lim="800000"/>
            <a:headEnd/>
            <a:tailEnd/>
          </a:ln>
        </p:spPr>
        <p:txBody>
          <a:bodyPr/>
          <a:lstStyle/>
          <a:p>
            <a:pPr marL="609600" indent="-609600" algn="l" eaLnBrk="1" hangingPunct="1">
              <a:lnSpc>
                <a:spcPct val="90000"/>
              </a:lnSpc>
              <a:spcBef>
                <a:spcPct val="30000"/>
              </a:spcBef>
              <a:spcAft>
                <a:spcPct val="30000"/>
              </a:spcAft>
              <a:buClr>
                <a:srgbClr val="FFFF66"/>
              </a:buClr>
              <a:buSzPct val="90000"/>
              <a:buFont typeface="Wingdings" pitchFamily="2" charset="2"/>
              <a:buAutoNum type="arabicPeriod"/>
            </a:pPr>
            <a:r>
              <a:rPr lang="en-US" sz="2600" b="1">
                <a:solidFill>
                  <a:srgbClr val="00FF99"/>
                </a:solidFill>
                <a:latin typeface="Arial Unicode MS" pitchFamily="34" charset="-128"/>
              </a:rPr>
              <a:t>Lisensi kepada perusahaan mancanegara untuk membuat dan mendistribusikan produk perusahaan</a:t>
            </a:r>
          </a:p>
          <a:p>
            <a:pPr marL="609600" indent="-609600" algn="just" eaLnBrk="1" hangingPunct="1">
              <a:lnSpc>
                <a:spcPct val="90000"/>
              </a:lnSpc>
              <a:spcBef>
                <a:spcPct val="30000"/>
              </a:spcBef>
              <a:spcAft>
                <a:spcPct val="30000"/>
              </a:spcAft>
              <a:buClr>
                <a:srgbClr val="FFFF66"/>
              </a:buClr>
              <a:buSzPct val="90000"/>
              <a:buFont typeface="Wingdings" pitchFamily="2" charset="2"/>
              <a:buAutoNum type="arabicPeriod"/>
            </a:pPr>
            <a:r>
              <a:rPr lang="en-US" sz="2600" b="1">
                <a:solidFill>
                  <a:srgbClr val="3333FF"/>
                </a:solidFill>
                <a:latin typeface="Arial Unicode MS" pitchFamily="34" charset="-128"/>
              </a:rPr>
              <a:t>Tetap melakukan produk domestic dan mengekspor produk ke mancanegara</a:t>
            </a:r>
          </a:p>
          <a:p>
            <a:pPr marL="609600" indent="-609600" algn="just" eaLnBrk="1" hangingPunct="1">
              <a:lnSpc>
                <a:spcPct val="90000"/>
              </a:lnSpc>
              <a:spcBef>
                <a:spcPct val="30000"/>
              </a:spcBef>
              <a:spcAft>
                <a:spcPct val="30000"/>
              </a:spcAft>
              <a:buClr>
                <a:srgbClr val="FFFF66"/>
              </a:buClr>
              <a:buSzPct val="90000"/>
              <a:buFont typeface="Wingdings" pitchFamily="2" charset="2"/>
              <a:buAutoNum type="arabicPeriod"/>
            </a:pPr>
            <a:r>
              <a:rPr lang="en-US" sz="2600" b="1">
                <a:solidFill>
                  <a:srgbClr val="00FF99"/>
                </a:solidFill>
                <a:latin typeface="Arial Unicode MS" pitchFamily="34" charset="-128"/>
              </a:rPr>
              <a:t>Mendirikan pabrik dan membentuk jaringan distribusi dimancanegara untuk bersaing langsung disatu atau beberapa pasar negara asing</a:t>
            </a:r>
          </a:p>
        </p:txBody>
      </p:sp>
      <p:sp>
        <p:nvSpPr>
          <p:cNvPr id="221187" name="Rectangle 3"/>
          <p:cNvSpPr>
            <a:spLocks noChangeArrowheads="1"/>
          </p:cNvSpPr>
          <p:nvPr/>
        </p:nvSpPr>
        <p:spPr bwMode="auto">
          <a:xfrm>
            <a:off x="990600" y="800100"/>
            <a:ext cx="7315200" cy="876300"/>
          </a:xfrm>
          <a:prstGeom prst="rect">
            <a:avLst/>
          </a:prstGeom>
          <a:solidFill>
            <a:srgbClr val="CCFF33"/>
          </a:solidFill>
          <a:ln w="9525">
            <a:noFill/>
            <a:miter lim="800000"/>
            <a:headEnd/>
            <a:tailEnd/>
          </a:ln>
          <a:effectLst/>
        </p:spPr>
        <p:txBody>
          <a:bodyPr lIns="92075" tIns="46038" rIns="92075" bIns="46038"/>
          <a:lstStyle/>
          <a:p>
            <a:pPr eaLnBrk="1" hangingPunct="1">
              <a:spcBef>
                <a:spcPct val="15000"/>
              </a:spcBef>
              <a:spcAft>
                <a:spcPct val="15000"/>
              </a:spcAft>
              <a:defRPr/>
            </a:pPr>
            <a:r>
              <a:rPr lang="en-US" sz="2600" i="1">
                <a:solidFill>
                  <a:srgbClr val="000066"/>
                </a:solidFill>
                <a:effectLst>
                  <a:outerShdw blurRad="38100" dist="38100" dir="2700000" algn="tl">
                    <a:srgbClr val="000000"/>
                  </a:outerShdw>
                </a:effectLst>
                <a:latin typeface="Comic Sans MS" pitchFamily="66" charset="0"/>
              </a:rPr>
              <a:t>PILIHAN UTAMA UNTUK MENDAPATKAN LIPUTAN PASAR GLOBAL</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304800" y="1676400"/>
            <a:ext cx="8382000" cy="4953000"/>
          </a:xfrm>
          <a:prstGeom prst="rect">
            <a:avLst/>
          </a:prstGeom>
          <a:noFill/>
          <a:ln w="9525">
            <a:noFill/>
            <a:miter lim="800000"/>
            <a:headEnd/>
            <a:tailEnd/>
          </a:ln>
        </p:spPr>
        <p:txBody>
          <a:bodyPr/>
          <a:lstStyle/>
          <a:p>
            <a:pPr marL="609600" indent="-609600" algn="l" eaLnBrk="1" hangingPunct="1">
              <a:lnSpc>
                <a:spcPct val="90000"/>
              </a:lnSpc>
              <a:buClr>
                <a:srgbClr val="FF9999"/>
              </a:buClr>
              <a:buFont typeface="Wingdings" pitchFamily="2" charset="2"/>
              <a:buAutoNum type="arabicPeriod"/>
            </a:pPr>
            <a:r>
              <a:rPr lang="en-US" sz="2800">
                <a:solidFill>
                  <a:srgbClr val="FF0000"/>
                </a:solidFill>
                <a:latin typeface="Arial" charset="0"/>
              </a:rPr>
              <a:t>Penyusun strategi harus menyadari bahwa pilihan mereka berkisar diantara 3 opsi generic dan setelah salah satu dipilih dibutuhkan</a:t>
            </a:r>
            <a:r>
              <a:rPr lang="en-US" sz="2800">
                <a:solidFill>
                  <a:schemeClr val="folHlink"/>
                </a:solidFill>
                <a:latin typeface="Arial" charset="0"/>
              </a:rPr>
              <a:t> </a:t>
            </a:r>
            <a:r>
              <a:rPr lang="en-US" sz="2800">
                <a:solidFill>
                  <a:srgbClr val="FF3300"/>
                </a:solidFill>
                <a:latin typeface="Arial" charset="0"/>
              </a:rPr>
              <a:t>komitmen total</a:t>
            </a:r>
            <a:r>
              <a:rPr lang="en-US" sz="2800">
                <a:solidFill>
                  <a:schemeClr val="folHlink"/>
                </a:solidFill>
                <a:latin typeface="Arial" charset="0"/>
              </a:rPr>
              <a:t> </a:t>
            </a:r>
            <a:r>
              <a:rPr lang="en-US" sz="2800">
                <a:solidFill>
                  <a:srgbClr val="FF0000"/>
                </a:solidFill>
                <a:latin typeface="Arial" charset="0"/>
              </a:rPr>
              <a:t>dan</a:t>
            </a:r>
            <a:r>
              <a:rPr lang="en-US" sz="2800">
                <a:solidFill>
                  <a:schemeClr val="folHlink"/>
                </a:solidFill>
                <a:latin typeface="Arial" charset="0"/>
              </a:rPr>
              <a:t> </a:t>
            </a:r>
            <a:r>
              <a:rPr lang="en-US" sz="2800">
                <a:solidFill>
                  <a:srgbClr val="FF3300"/>
                </a:solidFill>
                <a:latin typeface="Arial" charset="0"/>
              </a:rPr>
              <a:t>konsisten</a:t>
            </a:r>
            <a:endParaRPr lang="en-US" sz="2800" i="1">
              <a:solidFill>
                <a:srgbClr val="FF3300"/>
              </a:solidFill>
              <a:latin typeface="Arial" charset="0"/>
            </a:endParaRPr>
          </a:p>
          <a:p>
            <a:pPr marL="609600" indent="-609600" algn="just" eaLnBrk="1" hangingPunct="1">
              <a:lnSpc>
                <a:spcPct val="90000"/>
              </a:lnSpc>
              <a:buClr>
                <a:srgbClr val="FF9999"/>
              </a:buClr>
              <a:buFont typeface="Wingdings" pitchFamily="2" charset="2"/>
              <a:buAutoNum type="arabicPeriod"/>
            </a:pPr>
            <a:r>
              <a:rPr lang="en-US" sz="2800">
                <a:latin typeface="Arial" charset="0"/>
              </a:rPr>
              <a:t>Penyusun strategi harus secara cermat </a:t>
            </a:r>
            <a:r>
              <a:rPr lang="en-US" sz="2800">
                <a:solidFill>
                  <a:srgbClr val="FF3300"/>
                </a:solidFill>
                <a:latin typeface="Arial" charset="0"/>
              </a:rPr>
              <a:t>membobot</a:t>
            </a:r>
            <a:r>
              <a:rPr lang="en-US" sz="2800">
                <a:latin typeface="Arial" charset="0"/>
              </a:rPr>
              <a:t> ketrampilan, sumberdaya dan persyaratan organisasi serta resiko yang terkait dengan masing-masing strategi bisnis generic</a:t>
            </a:r>
          </a:p>
          <a:p>
            <a:pPr marL="609600" indent="-609600" algn="just" eaLnBrk="1" hangingPunct="1">
              <a:lnSpc>
                <a:spcPct val="90000"/>
              </a:lnSpc>
              <a:buClr>
                <a:srgbClr val="FF9999"/>
              </a:buClr>
              <a:buFont typeface="Wingdings" pitchFamily="2" charset="2"/>
              <a:buAutoNum type="arabicPeriod"/>
            </a:pPr>
            <a:r>
              <a:rPr lang="en-US" sz="2800">
                <a:solidFill>
                  <a:srgbClr val="FF0000"/>
                </a:solidFill>
                <a:latin typeface="Arial" charset="0"/>
              </a:rPr>
              <a:t>Penyusun strategi harus mempertimbangkan faktor-faktor unik yang mempengaruhi lingkungan industri generic yang akan menentukan strategi generic yang dipilih</a:t>
            </a:r>
          </a:p>
        </p:txBody>
      </p:sp>
      <p:sp>
        <p:nvSpPr>
          <p:cNvPr id="222211" name="Rectangle 3"/>
          <p:cNvSpPr>
            <a:spLocks noChangeArrowheads="1"/>
          </p:cNvSpPr>
          <p:nvPr/>
        </p:nvSpPr>
        <p:spPr bwMode="auto">
          <a:xfrm>
            <a:off x="952500" y="495300"/>
            <a:ext cx="7315200" cy="876300"/>
          </a:xfrm>
          <a:prstGeom prst="rect">
            <a:avLst/>
          </a:prstGeom>
          <a:solidFill>
            <a:srgbClr val="FF9999"/>
          </a:solidFill>
          <a:ln w="9525">
            <a:noFill/>
            <a:miter lim="800000"/>
            <a:headEnd/>
            <a:tailEnd/>
          </a:ln>
          <a:effectLst/>
        </p:spPr>
        <p:txBody>
          <a:bodyPr lIns="92075" tIns="46038" rIns="92075" bIns="46038"/>
          <a:lstStyle/>
          <a:p>
            <a:pPr eaLnBrk="1" hangingPunct="1">
              <a:spcBef>
                <a:spcPct val="15000"/>
              </a:spcBef>
              <a:spcAft>
                <a:spcPct val="15000"/>
              </a:spcAft>
              <a:defRPr/>
            </a:pPr>
            <a:r>
              <a:rPr lang="en-US" sz="2600" i="1">
                <a:solidFill>
                  <a:srgbClr val="990099"/>
                </a:solidFill>
                <a:effectLst>
                  <a:outerShdw blurRad="38100" dist="38100" dir="2700000" algn="tl">
                    <a:srgbClr val="000000"/>
                  </a:outerShdw>
                </a:effectLst>
                <a:latin typeface="Comic Sans MS" pitchFamily="66" charset="0"/>
              </a:rPr>
              <a:t>KESIMPULAN ANALISIS DAN PEMILIHAN STRATEGI BISNIS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ctrTitle"/>
          </p:nvPr>
        </p:nvSpPr>
        <p:spPr>
          <a:xfrm>
            <a:off x="762000" y="633413"/>
            <a:ext cx="7772400" cy="814387"/>
          </a:xfrm>
          <a:solidFill>
            <a:srgbClr val="CCFF33"/>
          </a:solidFill>
        </p:spPr>
        <p:txBody>
          <a:bodyPr>
            <a:normAutofit fontScale="90000"/>
          </a:bodyPr>
          <a:lstStyle/>
          <a:p>
            <a:pPr eaLnBrk="1" hangingPunct="1">
              <a:spcBef>
                <a:spcPct val="30000"/>
              </a:spcBef>
              <a:spcAft>
                <a:spcPct val="30000"/>
              </a:spcAft>
              <a:defRPr/>
            </a:pPr>
            <a:r>
              <a:rPr lang="en-US" sz="4300" smtClean="0">
                <a:solidFill>
                  <a:srgbClr val="0000FF"/>
                </a:solidFill>
                <a:effectLst>
                  <a:outerShdw blurRad="38100" dist="38100" dir="2700000" algn="tl">
                    <a:srgbClr val="000000"/>
                  </a:outerShdw>
                </a:effectLst>
                <a:latin typeface="Century Gothic" pitchFamily="34" charset="0"/>
              </a:rPr>
              <a:t>Matrik Pemilihan Strategi Umum</a:t>
            </a:r>
          </a:p>
        </p:txBody>
      </p:sp>
      <p:sp>
        <p:nvSpPr>
          <p:cNvPr id="223235" name="Rectangle 3"/>
          <p:cNvSpPr>
            <a:spLocks noGrp="1" noChangeArrowheads="1"/>
          </p:cNvSpPr>
          <p:nvPr>
            <p:ph type="subTitle" idx="1"/>
          </p:nvPr>
        </p:nvSpPr>
        <p:spPr>
          <a:xfrm>
            <a:off x="827088" y="1628775"/>
            <a:ext cx="7696200" cy="1924050"/>
          </a:xfrm>
        </p:spPr>
        <p:txBody>
          <a:bodyPr>
            <a:normAutofit fontScale="92500"/>
          </a:bodyPr>
          <a:lstStyle/>
          <a:p>
            <a:pPr eaLnBrk="1" hangingPunct="1">
              <a:defRPr/>
            </a:pPr>
            <a:r>
              <a:rPr lang="en-US" sz="3000" smtClean="0">
                <a:solidFill>
                  <a:srgbClr val="FF0000"/>
                </a:solidFill>
              </a:rPr>
              <a:t>Masa lalu</a:t>
            </a:r>
            <a:r>
              <a:rPr lang="en-US" sz="3000" smtClean="0"/>
              <a:t> : </a:t>
            </a:r>
            <a:r>
              <a:rPr lang="en-US" sz="3000" smtClean="0">
                <a:solidFill>
                  <a:srgbClr val="00FF99"/>
                </a:solidFill>
              </a:rPr>
              <a:t>Perencana mengikuti aturan atau resep tertentu dalam memilih strategi.</a:t>
            </a:r>
          </a:p>
          <a:p>
            <a:pPr eaLnBrk="1" hangingPunct="1">
              <a:defRPr/>
            </a:pPr>
            <a:r>
              <a:rPr lang="en-US" sz="3000" smtClean="0">
                <a:solidFill>
                  <a:srgbClr val="FF0000"/>
                </a:solidFill>
              </a:rPr>
              <a:t>Masa Sekarang</a:t>
            </a:r>
            <a:r>
              <a:rPr lang="en-US" sz="3000" smtClean="0"/>
              <a:t> :  </a:t>
            </a:r>
            <a:r>
              <a:rPr lang="en-US" sz="3000" smtClean="0">
                <a:solidFill>
                  <a:srgbClr val="990099"/>
                </a:solidFill>
              </a:rPr>
              <a:t>Pemilihan strategi berpedoman pada kekuatan dan kelemahan perusahaan</a:t>
            </a:r>
          </a:p>
        </p:txBody>
      </p:sp>
      <p:sp>
        <p:nvSpPr>
          <p:cNvPr id="115716" name="Rectangle 4"/>
          <p:cNvSpPr>
            <a:spLocks noChangeArrowheads="1"/>
          </p:cNvSpPr>
          <p:nvPr/>
        </p:nvSpPr>
        <p:spPr bwMode="auto">
          <a:xfrm>
            <a:off x="900113" y="4941888"/>
            <a:ext cx="7467600" cy="1752600"/>
          </a:xfrm>
          <a:prstGeom prst="rect">
            <a:avLst/>
          </a:prstGeom>
          <a:noFill/>
          <a:ln w="9525">
            <a:noFill/>
            <a:miter lim="800000"/>
            <a:headEnd/>
            <a:tailEnd/>
          </a:ln>
        </p:spPr>
        <p:txBody>
          <a:bodyPr/>
          <a:lstStyle/>
          <a:p>
            <a:pPr eaLnBrk="1" hangingPunct="1"/>
            <a:r>
              <a:rPr lang="en-US" sz="3000">
                <a:solidFill>
                  <a:srgbClr val="FF3300"/>
                </a:solidFill>
                <a:latin typeface="Arial" charset="0"/>
              </a:rPr>
              <a:t>Pemilihan Strategi</a:t>
            </a:r>
            <a:r>
              <a:rPr lang="en-US" sz="3000">
                <a:solidFill>
                  <a:srgbClr val="CC9900"/>
                </a:solidFill>
                <a:latin typeface="Arial" charset="0"/>
              </a:rPr>
              <a:t> </a:t>
            </a:r>
            <a:r>
              <a:rPr lang="en-US" sz="3000">
                <a:solidFill>
                  <a:srgbClr val="CCFF33"/>
                </a:solidFill>
                <a:latin typeface="Arial" charset="0"/>
              </a:rPr>
              <a:t>berupaya menyesuaikan pertumbuhan intern dan ekstern dengan mengatasi</a:t>
            </a:r>
            <a:r>
              <a:rPr lang="en-US" sz="3000">
                <a:solidFill>
                  <a:srgbClr val="CC9900"/>
                </a:solidFill>
                <a:latin typeface="Arial" charset="0"/>
              </a:rPr>
              <a:t> </a:t>
            </a:r>
            <a:r>
              <a:rPr lang="en-US" sz="3000">
                <a:solidFill>
                  <a:srgbClr val="FF3300"/>
                </a:solidFill>
                <a:latin typeface="Arial" charset="0"/>
              </a:rPr>
              <a:t>kelemahan dan memaksimalkan kekuatan</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6705600" y="2876550"/>
            <a:ext cx="2176463" cy="1409700"/>
          </a:xfrm>
          <a:prstGeom prst="rect">
            <a:avLst/>
          </a:prstGeom>
          <a:noFill/>
          <a:ln w="9525">
            <a:noFill/>
            <a:miter lim="800000"/>
            <a:headEnd/>
            <a:tailEnd/>
          </a:ln>
        </p:spPr>
        <p:txBody>
          <a:bodyPr/>
          <a:lstStyle/>
          <a:p>
            <a:pPr algn="l"/>
            <a:r>
              <a:rPr lang="en-US" sz="1600">
                <a:solidFill>
                  <a:srgbClr val="00FF99"/>
                </a:solidFill>
                <a:latin typeface="Arial" charset="0"/>
              </a:rPr>
              <a:t>Eksternal (Akuisisi atau merger untuk mendapatkan kapabilitas sumber daya)</a:t>
            </a:r>
            <a:endParaRPr lang="en-US" sz="1600">
              <a:solidFill>
                <a:srgbClr val="00FF99"/>
              </a:solidFill>
              <a:latin typeface="Tahoma" pitchFamily="34" charset="0"/>
            </a:endParaRPr>
          </a:p>
        </p:txBody>
      </p:sp>
      <p:sp>
        <p:nvSpPr>
          <p:cNvPr id="116739" name="Text Box 3"/>
          <p:cNvSpPr txBox="1">
            <a:spLocks noChangeArrowheads="1"/>
          </p:cNvSpPr>
          <p:nvPr/>
        </p:nvSpPr>
        <p:spPr bwMode="auto">
          <a:xfrm>
            <a:off x="1557338" y="228600"/>
            <a:ext cx="5605462" cy="457200"/>
          </a:xfrm>
          <a:prstGeom prst="rect">
            <a:avLst/>
          </a:prstGeom>
          <a:solidFill>
            <a:srgbClr val="FFFF66"/>
          </a:solidFill>
          <a:ln w="9525">
            <a:noFill/>
            <a:miter lim="800000"/>
            <a:headEnd/>
            <a:tailEnd/>
          </a:ln>
        </p:spPr>
        <p:txBody>
          <a:bodyPr/>
          <a:lstStyle/>
          <a:p>
            <a:pPr>
              <a:spcBef>
                <a:spcPct val="30000"/>
              </a:spcBef>
              <a:spcAft>
                <a:spcPct val="30000"/>
              </a:spcAft>
            </a:pPr>
            <a:r>
              <a:rPr lang="en-US" sz="2000" b="1" i="1">
                <a:solidFill>
                  <a:srgbClr val="990099"/>
                </a:solidFill>
                <a:latin typeface="Bookman Old Style" pitchFamily="18" charset="0"/>
              </a:rPr>
              <a:t>Model Pemilihan Strategi Umum</a:t>
            </a:r>
          </a:p>
          <a:p>
            <a:pPr algn="l"/>
            <a:endParaRPr lang="en-US" sz="2000" b="1" i="1">
              <a:solidFill>
                <a:srgbClr val="990099"/>
              </a:solidFill>
              <a:latin typeface="Bookman Old Style" pitchFamily="18" charset="0"/>
            </a:endParaRPr>
          </a:p>
        </p:txBody>
      </p:sp>
      <p:sp>
        <p:nvSpPr>
          <p:cNvPr id="116740" name="Text Box 4"/>
          <p:cNvSpPr txBox="1">
            <a:spLocks noChangeArrowheads="1"/>
          </p:cNvSpPr>
          <p:nvPr/>
        </p:nvSpPr>
        <p:spPr bwMode="auto">
          <a:xfrm>
            <a:off x="3230563" y="5688013"/>
            <a:ext cx="2208212" cy="674687"/>
          </a:xfrm>
          <a:prstGeom prst="rect">
            <a:avLst/>
          </a:prstGeom>
          <a:noFill/>
          <a:ln w="9525">
            <a:noFill/>
            <a:miter lim="800000"/>
            <a:headEnd/>
            <a:tailEnd/>
          </a:ln>
        </p:spPr>
        <p:txBody>
          <a:bodyPr/>
          <a:lstStyle/>
          <a:p>
            <a:r>
              <a:rPr lang="en-US" sz="1600">
                <a:solidFill>
                  <a:srgbClr val="00FF99"/>
                </a:solidFill>
                <a:latin typeface="Arial" charset="0"/>
              </a:rPr>
              <a:t>Maksimalkan kekuatan</a:t>
            </a:r>
          </a:p>
          <a:p>
            <a:pPr algn="l"/>
            <a:endParaRPr lang="en-US">
              <a:latin typeface="Tahoma" pitchFamily="34" charset="0"/>
            </a:endParaRPr>
          </a:p>
        </p:txBody>
      </p:sp>
      <p:sp>
        <p:nvSpPr>
          <p:cNvPr id="116741" name="Text Box 5"/>
          <p:cNvSpPr txBox="1">
            <a:spLocks noChangeArrowheads="1"/>
          </p:cNvSpPr>
          <p:nvPr/>
        </p:nvSpPr>
        <p:spPr bwMode="auto">
          <a:xfrm>
            <a:off x="3521075" y="914400"/>
            <a:ext cx="1703388" cy="673100"/>
          </a:xfrm>
          <a:prstGeom prst="rect">
            <a:avLst/>
          </a:prstGeom>
          <a:noFill/>
          <a:ln w="9525">
            <a:noFill/>
            <a:miter lim="800000"/>
            <a:headEnd/>
            <a:tailEnd/>
          </a:ln>
        </p:spPr>
        <p:txBody>
          <a:bodyPr/>
          <a:lstStyle/>
          <a:p>
            <a:r>
              <a:rPr lang="en-US" sz="1600">
                <a:solidFill>
                  <a:srgbClr val="00FF99"/>
                </a:solidFill>
                <a:latin typeface="Arial" charset="0"/>
              </a:rPr>
              <a:t>Atasi Kelemahan</a:t>
            </a:r>
          </a:p>
          <a:p>
            <a:pPr algn="l"/>
            <a:endParaRPr lang="en-US" sz="1600">
              <a:latin typeface="Tahoma" pitchFamily="34" charset="0"/>
            </a:endParaRPr>
          </a:p>
        </p:txBody>
      </p:sp>
      <p:sp>
        <p:nvSpPr>
          <p:cNvPr id="116742" name="Text Box 6"/>
          <p:cNvSpPr txBox="1">
            <a:spLocks noChangeArrowheads="1"/>
          </p:cNvSpPr>
          <p:nvPr/>
        </p:nvSpPr>
        <p:spPr bwMode="auto">
          <a:xfrm>
            <a:off x="4629150" y="1809750"/>
            <a:ext cx="4210050" cy="704850"/>
          </a:xfrm>
          <a:prstGeom prst="rect">
            <a:avLst/>
          </a:prstGeom>
          <a:noFill/>
          <a:ln w="9525">
            <a:noFill/>
            <a:miter lim="800000"/>
            <a:headEnd/>
            <a:tailEnd/>
          </a:ln>
        </p:spPr>
        <p:txBody>
          <a:bodyPr/>
          <a:lstStyle/>
          <a:p>
            <a:pPr algn="just"/>
            <a:r>
              <a:rPr lang="en-US" sz="1600">
                <a:solidFill>
                  <a:schemeClr val="accent2"/>
                </a:solidFill>
                <a:latin typeface="Arial" charset="0"/>
              </a:rPr>
              <a:t>Integrasi Vertikal</a:t>
            </a:r>
          </a:p>
          <a:p>
            <a:pPr algn="just"/>
            <a:r>
              <a:rPr lang="en-US" sz="1600">
                <a:solidFill>
                  <a:schemeClr val="accent2"/>
                </a:solidFill>
                <a:latin typeface="Arial" charset="0"/>
              </a:rPr>
              <a:t>Diversifikasi Konglomerat</a:t>
            </a:r>
            <a:endParaRPr lang="en-US" sz="1600">
              <a:solidFill>
                <a:schemeClr val="accent2"/>
              </a:solidFill>
              <a:latin typeface="Tahoma" pitchFamily="34" charset="0"/>
            </a:endParaRPr>
          </a:p>
        </p:txBody>
      </p:sp>
      <p:sp>
        <p:nvSpPr>
          <p:cNvPr id="116743" name="Text Box 7"/>
          <p:cNvSpPr txBox="1">
            <a:spLocks noChangeArrowheads="1"/>
          </p:cNvSpPr>
          <p:nvPr/>
        </p:nvSpPr>
        <p:spPr bwMode="auto">
          <a:xfrm>
            <a:off x="990600" y="1824038"/>
            <a:ext cx="3163888" cy="1001712"/>
          </a:xfrm>
          <a:prstGeom prst="rect">
            <a:avLst/>
          </a:prstGeom>
          <a:noFill/>
          <a:ln w="9525">
            <a:noFill/>
            <a:miter lim="800000"/>
            <a:headEnd/>
            <a:tailEnd/>
          </a:ln>
        </p:spPr>
        <p:txBody>
          <a:bodyPr/>
          <a:lstStyle/>
          <a:p>
            <a:pPr algn="just"/>
            <a:r>
              <a:rPr lang="en-US" sz="1600">
                <a:solidFill>
                  <a:schemeClr val="accent2"/>
                </a:solidFill>
                <a:latin typeface="Arial" charset="0"/>
              </a:rPr>
              <a:t>Pembenahan diri / penghematan</a:t>
            </a:r>
          </a:p>
          <a:p>
            <a:pPr algn="just"/>
            <a:r>
              <a:rPr lang="en-US" sz="1600">
                <a:solidFill>
                  <a:schemeClr val="accent2"/>
                </a:solidFill>
                <a:latin typeface="Arial" charset="0"/>
              </a:rPr>
              <a:t>Divestasi</a:t>
            </a:r>
          </a:p>
          <a:p>
            <a:pPr algn="just"/>
            <a:r>
              <a:rPr lang="en-US" sz="1600">
                <a:solidFill>
                  <a:schemeClr val="accent2"/>
                </a:solidFill>
                <a:latin typeface="Arial" charset="0"/>
              </a:rPr>
              <a:t>Liquidasi</a:t>
            </a:r>
            <a:endParaRPr lang="en-US" sz="1600">
              <a:solidFill>
                <a:schemeClr val="accent2"/>
              </a:solidFill>
              <a:latin typeface="Tahoma" pitchFamily="34" charset="0"/>
            </a:endParaRPr>
          </a:p>
        </p:txBody>
      </p:sp>
      <p:sp>
        <p:nvSpPr>
          <p:cNvPr id="116744" name="Text Box 8"/>
          <p:cNvSpPr txBox="1">
            <a:spLocks noChangeArrowheads="1"/>
          </p:cNvSpPr>
          <p:nvPr/>
        </p:nvSpPr>
        <p:spPr bwMode="auto">
          <a:xfrm>
            <a:off x="304800" y="2971800"/>
            <a:ext cx="1828800" cy="1219200"/>
          </a:xfrm>
          <a:prstGeom prst="rect">
            <a:avLst/>
          </a:prstGeom>
          <a:noFill/>
          <a:ln w="9525">
            <a:noFill/>
            <a:miter lim="800000"/>
            <a:headEnd/>
            <a:tailEnd/>
          </a:ln>
        </p:spPr>
        <p:txBody>
          <a:bodyPr/>
          <a:lstStyle/>
          <a:p>
            <a:pPr algn="l"/>
            <a:r>
              <a:rPr lang="en-US" sz="1600">
                <a:solidFill>
                  <a:srgbClr val="00FF99"/>
                </a:solidFill>
                <a:latin typeface="Arial" charset="0"/>
              </a:rPr>
              <a:t>Internal (mengubah arah sumber daya dlm perusahaan</a:t>
            </a:r>
            <a:endParaRPr lang="en-US" sz="1600">
              <a:solidFill>
                <a:srgbClr val="00FF99"/>
              </a:solidFill>
              <a:latin typeface="Tahoma" pitchFamily="34" charset="0"/>
            </a:endParaRPr>
          </a:p>
        </p:txBody>
      </p:sp>
      <p:sp>
        <p:nvSpPr>
          <p:cNvPr id="116745" name="Line 9"/>
          <p:cNvSpPr>
            <a:spLocks noChangeShapeType="1"/>
          </p:cNvSpPr>
          <p:nvPr/>
        </p:nvSpPr>
        <p:spPr bwMode="auto">
          <a:xfrm>
            <a:off x="4381500" y="1587500"/>
            <a:ext cx="0" cy="3916363"/>
          </a:xfrm>
          <a:prstGeom prst="line">
            <a:avLst/>
          </a:prstGeom>
          <a:noFill/>
          <a:ln w="38100">
            <a:solidFill>
              <a:srgbClr val="000000"/>
            </a:solidFill>
            <a:round/>
            <a:headEnd type="triangle" w="med" len="med"/>
            <a:tailEnd type="triangle" w="med" len="med"/>
          </a:ln>
        </p:spPr>
        <p:txBody>
          <a:bodyPr/>
          <a:lstStyle/>
          <a:p>
            <a:endParaRPr lang="id-ID"/>
          </a:p>
        </p:txBody>
      </p:sp>
      <p:sp>
        <p:nvSpPr>
          <p:cNvPr id="116746" name="Line 10"/>
          <p:cNvSpPr>
            <a:spLocks noChangeShapeType="1"/>
          </p:cNvSpPr>
          <p:nvPr/>
        </p:nvSpPr>
        <p:spPr bwMode="auto">
          <a:xfrm>
            <a:off x="2135188" y="3563938"/>
            <a:ext cx="4416425" cy="0"/>
          </a:xfrm>
          <a:prstGeom prst="line">
            <a:avLst/>
          </a:prstGeom>
          <a:noFill/>
          <a:ln w="38100">
            <a:solidFill>
              <a:srgbClr val="000000"/>
            </a:solidFill>
            <a:round/>
            <a:headEnd type="triangle" w="med" len="med"/>
            <a:tailEnd type="triangle" w="med" len="med"/>
          </a:ln>
        </p:spPr>
        <p:txBody>
          <a:bodyPr/>
          <a:lstStyle/>
          <a:p>
            <a:endParaRPr lang="id-ID"/>
          </a:p>
        </p:txBody>
      </p:sp>
      <p:sp>
        <p:nvSpPr>
          <p:cNvPr id="116747" name="Text Box 11"/>
          <p:cNvSpPr txBox="1">
            <a:spLocks noChangeArrowheads="1"/>
          </p:cNvSpPr>
          <p:nvPr/>
        </p:nvSpPr>
        <p:spPr bwMode="auto">
          <a:xfrm>
            <a:off x="4721225" y="4314825"/>
            <a:ext cx="3889375" cy="866775"/>
          </a:xfrm>
          <a:prstGeom prst="rect">
            <a:avLst/>
          </a:prstGeom>
          <a:noFill/>
          <a:ln w="9525">
            <a:noFill/>
            <a:miter lim="800000"/>
            <a:headEnd/>
            <a:tailEnd/>
          </a:ln>
        </p:spPr>
        <p:txBody>
          <a:bodyPr/>
          <a:lstStyle/>
          <a:p>
            <a:pPr algn="just"/>
            <a:r>
              <a:rPr lang="en-US" sz="1600">
                <a:solidFill>
                  <a:schemeClr val="accent2"/>
                </a:solidFill>
                <a:latin typeface="Arial" charset="0"/>
              </a:rPr>
              <a:t>Integrasi Horizontal</a:t>
            </a:r>
          </a:p>
          <a:p>
            <a:pPr algn="just"/>
            <a:r>
              <a:rPr lang="en-US" sz="1600">
                <a:solidFill>
                  <a:schemeClr val="accent2"/>
                </a:solidFill>
                <a:latin typeface="Arial" charset="0"/>
              </a:rPr>
              <a:t>Diversifikasi Konsentrik</a:t>
            </a:r>
          </a:p>
          <a:p>
            <a:pPr algn="just"/>
            <a:r>
              <a:rPr lang="en-US" sz="1600">
                <a:solidFill>
                  <a:schemeClr val="accent2"/>
                </a:solidFill>
                <a:latin typeface="Arial" charset="0"/>
              </a:rPr>
              <a:t>Usaha Patungan</a:t>
            </a:r>
            <a:endParaRPr lang="en-US" sz="1600">
              <a:solidFill>
                <a:schemeClr val="accent2"/>
              </a:solidFill>
              <a:latin typeface="Tahoma" pitchFamily="34" charset="0"/>
            </a:endParaRPr>
          </a:p>
        </p:txBody>
      </p:sp>
      <p:sp>
        <p:nvSpPr>
          <p:cNvPr id="116748" name="Text Box 12"/>
          <p:cNvSpPr txBox="1">
            <a:spLocks noChangeArrowheads="1"/>
          </p:cNvSpPr>
          <p:nvPr/>
        </p:nvSpPr>
        <p:spPr bwMode="auto">
          <a:xfrm>
            <a:off x="1039813" y="4314825"/>
            <a:ext cx="2998787" cy="1162050"/>
          </a:xfrm>
          <a:prstGeom prst="rect">
            <a:avLst/>
          </a:prstGeom>
          <a:noFill/>
          <a:ln w="9525">
            <a:noFill/>
            <a:miter lim="800000"/>
            <a:headEnd/>
            <a:tailEnd/>
          </a:ln>
        </p:spPr>
        <p:txBody>
          <a:bodyPr/>
          <a:lstStyle/>
          <a:p>
            <a:pPr algn="just"/>
            <a:r>
              <a:rPr lang="en-US" sz="1600">
                <a:solidFill>
                  <a:schemeClr val="accent2"/>
                </a:solidFill>
                <a:latin typeface="Arial" charset="0"/>
              </a:rPr>
              <a:t>Pertumbuhan terkonsentrasi</a:t>
            </a:r>
          </a:p>
          <a:p>
            <a:pPr algn="just"/>
            <a:r>
              <a:rPr lang="en-US" sz="1600">
                <a:solidFill>
                  <a:schemeClr val="accent2"/>
                </a:solidFill>
                <a:latin typeface="Arial" charset="0"/>
              </a:rPr>
              <a:t>Pengembangan Pasar</a:t>
            </a:r>
          </a:p>
          <a:p>
            <a:pPr algn="just"/>
            <a:r>
              <a:rPr lang="en-US" sz="1600">
                <a:solidFill>
                  <a:schemeClr val="accent2"/>
                </a:solidFill>
                <a:latin typeface="Arial" charset="0"/>
              </a:rPr>
              <a:t>Pengembangan Produk</a:t>
            </a:r>
          </a:p>
          <a:p>
            <a:pPr algn="just"/>
            <a:r>
              <a:rPr lang="en-US" sz="1600">
                <a:solidFill>
                  <a:schemeClr val="accent2"/>
                </a:solidFill>
                <a:latin typeface="Arial" charset="0"/>
              </a:rPr>
              <a:t>Inovasi</a:t>
            </a:r>
          </a:p>
        </p:txBody>
      </p:sp>
      <p:sp>
        <p:nvSpPr>
          <p:cNvPr id="116749" name="Text Box 13"/>
          <p:cNvSpPr txBox="1">
            <a:spLocks noChangeArrowheads="1"/>
          </p:cNvSpPr>
          <p:nvPr/>
        </p:nvSpPr>
        <p:spPr bwMode="auto">
          <a:xfrm>
            <a:off x="3759200" y="3698875"/>
            <a:ext cx="509588" cy="585788"/>
          </a:xfrm>
          <a:prstGeom prst="rect">
            <a:avLst/>
          </a:prstGeom>
          <a:noFill/>
          <a:ln w="9525">
            <a:noFill/>
            <a:miter lim="800000"/>
            <a:headEnd/>
            <a:tailEnd/>
          </a:ln>
        </p:spPr>
        <p:txBody>
          <a:bodyPr/>
          <a:lstStyle/>
          <a:p>
            <a:r>
              <a:rPr lang="en-US" sz="1600">
                <a:solidFill>
                  <a:srgbClr val="FF3300"/>
                </a:solidFill>
                <a:latin typeface="Arial" charset="0"/>
              </a:rPr>
              <a:t>III</a:t>
            </a:r>
            <a:endParaRPr lang="en-US" sz="1600">
              <a:solidFill>
                <a:srgbClr val="FF3300"/>
              </a:solidFill>
              <a:latin typeface="Tahoma" pitchFamily="34" charset="0"/>
            </a:endParaRPr>
          </a:p>
        </p:txBody>
      </p:sp>
      <p:sp>
        <p:nvSpPr>
          <p:cNvPr id="116750" name="Text Box 14"/>
          <p:cNvSpPr txBox="1">
            <a:spLocks noChangeArrowheads="1"/>
          </p:cNvSpPr>
          <p:nvPr/>
        </p:nvSpPr>
        <p:spPr bwMode="auto">
          <a:xfrm>
            <a:off x="3702050" y="2965450"/>
            <a:ext cx="509588" cy="587375"/>
          </a:xfrm>
          <a:prstGeom prst="rect">
            <a:avLst/>
          </a:prstGeom>
          <a:noFill/>
          <a:ln w="9525">
            <a:noFill/>
            <a:miter lim="800000"/>
            <a:headEnd/>
            <a:tailEnd/>
          </a:ln>
        </p:spPr>
        <p:txBody>
          <a:bodyPr/>
          <a:lstStyle/>
          <a:p>
            <a:r>
              <a:rPr lang="en-US" sz="1600">
                <a:solidFill>
                  <a:srgbClr val="FF3300"/>
                </a:solidFill>
                <a:latin typeface="Arial" charset="0"/>
              </a:rPr>
              <a:t>II</a:t>
            </a:r>
            <a:endParaRPr lang="en-US" sz="1600">
              <a:solidFill>
                <a:srgbClr val="FF3300"/>
              </a:solidFill>
              <a:latin typeface="Tahoma" pitchFamily="34" charset="0"/>
            </a:endParaRPr>
          </a:p>
        </p:txBody>
      </p:sp>
      <p:sp>
        <p:nvSpPr>
          <p:cNvPr id="116751" name="Text Box 15"/>
          <p:cNvSpPr txBox="1">
            <a:spLocks noChangeArrowheads="1"/>
          </p:cNvSpPr>
          <p:nvPr/>
        </p:nvSpPr>
        <p:spPr bwMode="auto">
          <a:xfrm>
            <a:off x="4551363" y="2959100"/>
            <a:ext cx="509587" cy="587375"/>
          </a:xfrm>
          <a:prstGeom prst="rect">
            <a:avLst/>
          </a:prstGeom>
          <a:noFill/>
          <a:ln w="9525">
            <a:noFill/>
            <a:miter lim="800000"/>
            <a:headEnd/>
            <a:tailEnd/>
          </a:ln>
        </p:spPr>
        <p:txBody>
          <a:bodyPr/>
          <a:lstStyle/>
          <a:p>
            <a:r>
              <a:rPr lang="en-US" sz="1600">
                <a:solidFill>
                  <a:srgbClr val="FF3300"/>
                </a:solidFill>
                <a:latin typeface="Arial" charset="0"/>
              </a:rPr>
              <a:t>I</a:t>
            </a:r>
            <a:endParaRPr lang="en-US" sz="1600">
              <a:solidFill>
                <a:srgbClr val="FF3300"/>
              </a:solidFill>
              <a:latin typeface="Tahoma" pitchFamily="34" charset="0"/>
            </a:endParaRPr>
          </a:p>
        </p:txBody>
      </p:sp>
      <p:sp>
        <p:nvSpPr>
          <p:cNvPr id="116752" name="Text Box 16"/>
          <p:cNvSpPr txBox="1">
            <a:spLocks noChangeArrowheads="1"/>
          </p:cNvSpPr>
          <p:nvPr/>
        </p:nvSpPr>
        <p:spPr bwMode="auto">
          <a:xfrm>
            <a:off x="4532313" y="3698875"/>
            <a:ext cx="509587" cy="585788"/>
          </a:xfrm>
          <a:prstGeom prst="rect">
            <a:avLst/>
          </a:prstGeom>
          <a:noFill/>
          <a:ln w="9525">
            <a:noFill/>
            <a:miter lim="800000"/>
            <a:headEnd/>
            <a:tailEnd/>
          </a:ln>
        </p:spPr>
        <p:txBody>
          <a:bodyPr/>
          <a:lstStyle/>
          <a:p>
            <a:r>
              <a:rPr lang="en-US" sz="1600">
                <a:solidFill>
                  <a:srgbClr val="FF3300"/>
                </a:solidFill>
                <a:latin typeface="Arial" charset="0"/>
              </a:rPr>
              <a:t>IV</a:t>
            </a:r>
            <a:endParaRPr lang="en-US" sz="1600">
              <a:solidFill>
                <a:srgbClr val="FF3300"/>
              </a:solidFill>
              <a:latin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323850" y="2924175"/>
            <a:ext cx="3457575" cy="3186113"/>
          </a:xfrm>
          <a:prstGeom prst="rect">
            <a:avLst/>
          </a:prstGeom>
          <a:noFill/>
          <a:ln w="9525">
            <a:noFill/>
            <a:miter lim="800000"/>
            <a:headEnd/>
            <a:tailEnd/>
          </a:ln>
        </p:spPr>
      </p:pic>
      <p:pic>
        <p:nvPicPr>
          <p:cNvPr id="18435" name="Picture 3" descr="openup_ani"/>
          <p:cNvPicPr>
            <a:picLocks noChangeAspect="1" noChangeArrowheads="1" noCrop="1"/>
          </p:cNvPicPr>
          <p:nvPr/>
        </p:nvPicPr>
        <p:blipFill>
          <a:blip r:embed="rId4"/>
          <a:srcRect/>
          <a:stretch>
            <a:fillRect/>
          </a:stretch>
        </p:blipFill>
        <p:spPr bwMode="auto">
          <a:xfrm>
            <a:off x="6156325" y="333375"/>
            <a:ext cx="2843213" cy="2260600"/>
          </a:xfrm>
          <a:prstGeom prst="rect">
            <a:avLst/>
          </a:prstGeom>
          <a:noFill/>
          <a:ln w="9525">
            <a:noFill/>
            <a:miter lim="800000"/>
            <a:headEnd/>
            <a:tailEnd/>
          </a:ln>
        </p:spPr>
      </p:pic>
      <p:pic>
        <p:nvPicPr>
          <p:cNvPr id="18436" name="Picture 4" descr="Abc"/>
          <p:cNvPicPr>
            <a:picLocks noChangeAspect="1" noChangeArrowheads="1"/>
          </p:cNvPicPr>
          <p:nvPr/>
        </p:nvPicPr>
        <p:blipFill>
          <a:blip r:embed="rId5"/>
          <a:srcRect/>
          <a:stretch>
            <a:fillRect/>
          </a:stretch>
        </p:blipFill>
        <p:spPr bwMode="auto">
          <a:xfrm>
            <a:off x="3851275" y="1916113"/>
            <a:ext cx="2374900" cy="1828800"/>
          </a:xfrm>
          <a:prstGeom prst="rect">
            <a:avLst/>
          </a:prstGeom>
          <a:noFill/>
          <a:ln w="9525">
            <a:noFill/>
            <a:miter lim="800000"/>
            <a:headEnd/>
            <a:tailEnd/>
          </a:ln>
        </p:spPr>
      </p:pic>
      <p:sp>
        <p:nvSpPr>
          <p:cNvPr id="18437" name="Text Box 5"/>
          <p:cNvSpPr txBox="1">
            <a:spLocks noChangeArrowheads="1"/>
          </p:cNvSpPr>
          <p:nvPr/>
        </p:nvSpPr>
        <p:spPr bwMode="auto">
          <a:xfrm>
            <a:off x="447675" y="347663"/>
            <a:ext cx="4241800" cy="366712"/>
          </a:xfrm>
          <a:prstGeom prst="rect">
            <a:avLst/>
          </a:prstGeom>
          <a:noFill/>
          <a:ln w="9525">
            <a:noFill/>
            <a:miter lim="800000"/>
            <a:headEnd/>
            <a:tailEnd/>
          </a:ln>
        </p:spPr>
        <p:txBody>
          <a:bodyPr wrap="none">
            <a:spAutoFit/>
          </a:bodyPr>
          <a:lstStyle/>
          <a:p>
            <a:pPr algn="l"/>
            <a:r>
              <a:rPr lang="en-US">
                <a:latin typeface="Tahoma" pitchFamily="34" charset="0"/>
              </a:rPr>
              <a:t>Contoh Keputusan Manajemen Strategik</a:t>
            </a:r>
          </a:p>
        </p:txBody>
      </p:sp>
      <p:sp>
        <p:nvSpPr>
          <p:cNvPr id="18438" name="Text Box 6"/>
          <p:cNvSpPr txBox="1">
            <a:spLocks noChangeArrowheads="1"/>
          </p:cNvSpPr>
          <p:nvPr/>
        </p:nvSpPr>
        <p:spPr bwMode="auto">
          <a:xfrm>
            <a:off x="519113" y="708025"/>
            <a:ext cx="4157662" cy="1739900"/>
          </a:xfrm>
          <a:prstGeom prst="rect">
            <a:avLst/>
          </a:prstGeom>
          <a:noFill/>
          <a:ln w="9525">
            <a:noFill/>
            <a:miter lim="800000"/>
            <a:headEnd/>
            <a:tailEnd/>
          </a:ln>
        </p:spPr>
        <p:txBody>
          <a:bodyPr wrap="none">
            <a:spAutoFit/>
          </a:bodyPr>
          <a:lstStyle/>
          <a:p>
            <a:pPr algn="l"/>
            <a:r>
              <a:rPr lang="en-US">
                <a:latin typeface="Tahoma" pitchFamily="34" charset="0"/>
              </a:rPr>
              <a:t>2006 : </a:t>
            </a:r>
          </a:p>
          <a:p>
            <a:pPr algn="l"/>
            <a:r>
              <a:rPr lang="en-US">
                <a:latin typeface="Tahoma" pitchFamily="34" charset="0"/>
              </a:rPr>
              <a:t>Kapal Api, Torabika dan ABC berlomba </a:t>
            </a:r>
          </a:p>
          <a:p>
            <a:pPr algn="l"/>
            <a:r>
              <a:rPr lang="en-US">
                <a:latin typeface="Tahoma" pitchFamily="34" charset="0"/>
              </a:rPr>
              <a:t>melakukan promosi besar – besaran</a:t>
            </a:r>
          </a:p>
          <a:p>
            <a:pPr algn="l"/>
            <a:r>
              <a:rPr lang="en-US">
                <a:latin typeface="Tahoma" pitchFamily="34" charset="0"/>
              </a:rPr>
              <a:t>Dengan hadiah mobil dan uang tunai</a:t>
            </a:r>
          </a:p>
          <a:p>
            <a:pPr algn="l"/>
            <a:endParaRPr lang="en-US">
              <a:latin typeface="Tahoma" pitchFamily="34" charset="0"/>
            </a:endParaRPr>
          </a:p>
          <a:p>
            <a:pPr algn="l"/>
            <a:r>
              <a:rPr lang="en-US">
                <a:latin typeface="Tahoma" pitchFamily="34" charset="0"/>
              </a:rPr>
              <a:t>Dan Hasil….? MAKSIMAL</a:t>
            </a:r>
          </a:p>
        </p:txBody>
      </p:sp>
      <p:sp>
        <p:nvSpPr>
          <p:cNvPr id="18439" name="Text Box 7"/>
          <p:cNvSpPr txBox="1">
            <a:spLocks noChangeArrowheads="1"/>
          </p:cNvSpPr>
          <p:nvPr/>
        </p:nvSpPr>
        <p:spPr bwMode="auto">
          <a:xfrm>
            <a:off x="4408488" y="3803650"/>
            <a:ext cx="4267200" cy="2289175"/>
          </a:xfrm>
          <a:prstGeom prst="rect">
            <a:avLst/>
          </a:prstGeom>
          <a:noFill/>
          <a:ln w="9525">
            <a:noFill/>
            <a:miter lim="800000"/>
            <a:headEnd/>
            <a:tailEnd/>
          </a:ln>
        </p:spPr>
        <p:txBody>
          <a:bodyPr>
            <a:spAutoFit/>
          </a:bodyPr>
          <a:lstStyle/>
          <a:p>
            <a:pPr algn="l"/>
            <a:r>
              <a:rPr lang="en-US">
                <a:latin typeface="Tahoma" pitchFamily="34" charset="0"/>
              </a:rPr>
              <a:t>Apa tindakan yang diambil Indocafe ?</a:t>
            </a:r>
          </a:p>
          <a:p>
            <a:pPr algn="l"/>
            <a:r>
              <a:rPr lang="en-US">
                <a:latin typeface="Tahoma" pitchFamily="34" charset="0"/>
              </a:rPr>
              <a:t>Dia tidak melakukan hal yang sama tetapi hanya mengimbangi dengan memberikan bonus produk tambahan pada setiap bag ukuran tertentu</a:t>
            </a:r>
          </a:p>
          <a:p>
            <a:pPr algn="l"/>
            <a:endParaRPr lang="en-US">
              <a:latin typeface="Tahoma" pitchFamily="34" charset="0"/>
            </a:endParaRPr>
          </a:p>
          <a:p>
            <a:pPr algn="l"/>
            <a:r>
              <a:rPr lang="en-US">
                <a:latin typeface="Tahoma" pitchFamily="34" charset="0"/>
              </a:rPr>
              <a:t>Dan Hasil…? TETAP MAKSIMAL</a:t>
            </a:r>
          </a:p>
          <a:p>
            <a:pPr algn="l"/>
            <a:endParaRPr lang="en-US">
              <a:latin typeface="Tahoma"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42913" y="449263"/>
            <a:ext cx="8239125" cy="609600"/>
          </a:xfrm>
          <a:solidFill>
            <a:schemeClr val="tx2"/>
          </a:solidFill>
        </p:spPr>
        <p:txBody>
          <a:bodyPr>
            <a:normAutofit fontScale="90000"/>
          </a:bodyPr>
          <a:lstStyle/>
          <a:p>
            <a:pPr eaLnBrk="1" hangingPunct="1">
              <a:defRPr/>
            </a:pPr>
            <a:r>
              <a:rPr lang="en-US" sz="3600" smtClean="0">
                <a:solidFill>
                  <a:srgbClr val="FF3300"/>
                </a:solidFill>
                <a:effectLst>
                  <a:outerShdw blurRad="38100" dist="38100" dir="2700000" algn="tl">
                    <a:srgbClr val="000000"/>
                  </a:outerShdw>
                </a:effectLst>
              </a:rPr>
              <a:t>Model Pemilihan Strategi Umum :</a:t>
            </a:r>
          </a:p>
        </p:txBody>
      </p:sp>
      <p:sp>
        <p:nvSpPr>
          <p:cNvPr id="117763" name="Rectangle 3"/>
          <p:cNvSpPr>
            <a:spLocks noGrp="1" noChangeArrowheads="1"/>
          </p:cNvSpPr>
          <p:nvPr>
            <p:ph type="body" idx="1"/>
          </p:nvPr>
        </p:nvSpPr>
        <p:spPr>
          <a:xfrm>
            <a:off x="661988" y="1752600"/>
            <a:ext cx="7772400" cy="4495800"/>
          </a:xfrm>
        </p:spPr>
        <p:txBody>
          <a:bodyPr/>
          <a:lstStyle/>
          <a:p>
            <a:pPr algn="just" eaLnBrk="1" hangingPunct="1">
              <a:lnSpc>
                <a:spcPct val="90000"/>
              </a:lnSpc>
              <a:buFontTx/>
              <a:buNone/>
            </a:pPr>
            <a:r>
              <a:rPr lang="en-US" b="1" smtClean="0">
                <a:solidFill>
                  <a:srgbClr val="FF0000"/>
                </a:solidFill>
              </a:rPr>
              <a:t>KUADRAN  I</a:t>
            </a:r>
          </a:p>
          <a:p>
            <a:pPr algn="just" eaLnBrk="1" hangingPunct="1">
              <a:lnSpc>
                <a:spcPct val="90000"/>
              </a:lnSpc>
              <a:buFontTx/>
              <a:buNone/>
            </a:pPr>
            <a:endParaRPr lang="en-US" sz="2800" b="1" smtClean="0">
              <a:solidFill>
                <a:srgbClr val="FF0000"/>
              </a:solidFill>
            </a:endParaRPr>
          </a:p>
          <a:p>
            <a:pPr algn="just" eaLnBrk="1" hangingPunct="1">
              <a:lnSpc>
                <a:spcPct val="90000"/>
              </a:lnSpc>
            </a:pPr>
            <a:r>
              <a:rPr lang="en-US" sz="2800" smtClean="0">
                <a:solidFill>
                  <a:srgbClr val="FF3300"/>
                </a:solidFill>
              </a:rPr>
              <a:t>Integrasi Vertikal</a:t>
            </a:r>
            <a:r>
              <a:rPr lang="en-US" sz="2800" smtClean="0">
                <a:solidFill>
                  <a:srgbClr val="CCFF33"/>
                </a:solidFill>
              </a:rPr>
              <a:t>: Prsh mengurangi Resiko dg mengurangi ketidakpastian mengenai masukan atau akses ke pelanggan</a:t>
            </a:r>
          </a:p>
          <a:p>
            <a:pPr algn="just" eaLnBrk="1" hangingPunct="1">
              <a:lnSpc>
                <a:spcPct val="90000"/>
              </a:lnSpc>
              <a:buFontTx/>
              <a:buNone/>
            </a:pPr>
            <a:endParaRPr lang="en-US" sz="2800" smtClean="0"/>
          </a:p>
          <a:p>
            <a:pPr algn="just" eaLnBrk="1" hangingPunct="1">
              <a:lnSpc>
                <a:spcPct val="90000"/>
              </a:lnSpc>
            </a:pPr>
            <a:r>
              <a:rPr lang="en-US" sz="2800" smtClean="0">
                <a:solidFill>
                  <a:srgbClr val="FF3300"/>
                </a:solidFill>
              </a:rPr>
              <a:t>Difersifikasi Konglomerat</a:t>
            </a:r>
            <a:r>
              <a:rPr lang="en-US" sz="2800" smtClean="0">
                <a:solidFill>
                  <a:srgbClr val="00FF99"/>
                </a:solidFill>
              </a:rPr>
              <a:t>: Prsh memberikan alternatif investasi yg menguntungkan dg mengalihkan perhatian manajemen dari bisnis semula</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381000" y="647700"/>
            <a:ext cx="8229600" cy="2933700"/>
          </a:xfrm>
        </p:spPr>
        <p:txBody>
          <a:bodyPr/>
          <a:lstStyle/>
          <a:p>
            <a:pPr eaLnBrk="1" hangingPunct="1">
              <a:buFontTx/>
              <a:buNone/>
            </a:pPr>
            <a:r>
              <a:rPr lang="en-US" sz="2800" b="1" smtClean="0">
                <a:solidFill>
                  <a:srgbClr val="FF3300"/>
                </a:solidFill>
              </a:rPr>
              <a:t>	</a:t>
            </a:r>
            <a:r>
              <a:rPr lang="en-US" sz="2800" b="1" smtClean="0">
                <a:solidFill>
                  <a:srgbClr val="FF0000"/>
                </a:solidFill>
              </a:rPr>
              <a:t>KUADRAN  II</a:t>
            </a:r>
          </a:p>
          <a:p>
            <a:pPr eaLnBrk="1" hangingPunct="1"/>
            <a:r>
              <a:rPr lang="en-US" sz="2800" smtClean="0">
                <a:solidFill>
                  <a:srgbClr val="FFFF66"/>
                </a:solidFill>
              </a:rPr>
              <a:t>Perusahaan sering memilih untuk mengubah arah sumber daya dari satu aktivitas bisnis internal ke yang lain</a:t>
            </a:r>
          </a:p>
          <a:p>
            <a:pPr eaLnBrk="1" hangingPunct="1"/>
            <a:r>
              <a:rPr lang="en-US" sz="2800" smtClean="0">
                <a:solidFill>
                  <a:srgbClr val="00FF99"/>
                </a:solidFill>
              </a:rPr>
              <a:t>Penghematan </a:t>
            </a:r>
            <a:r>
              <a:rPr lang="en-US" sz="2800" smtClean="0">
                <a:solidFill>
                  <a:srgbClr val="FFFF66"/>
                </a:solidFill>
              </a:rPr>
              <a:t>(retrenchment Strategy),</a:t>
            </a:r>
            <a:r>
              <a:rPr lang="en-US" sz="2800" smtClean="0"/>
              <a:t> </a:t>
            </a:r>
          </a:p>
          <a:p>
            <a:pPr eaLnBrk="1" hangingPunct="1"/>
            <a:r>
              <a:rPr lang="en-US" sz="2800" smtClean="0">
                <a:solidFill>
                  <a:srgbClr val="00FF99"/>
                </a:solidFill>
              </a:rPr>
              <a:t>Divestasi</a:t>
            </a:r>
          </a:p>
        </p:txBody>
      </p:sp>
      <p:sp>
        <p:nvSpPr>
          <p:cNvPr id="118787" name="Rectangle 3"/>
          <p:cNvSpPr>
            <a:spLocks noChangeArrowheads="1"/>
          </p:cNvSpPr>
          <p:nvPr/>
        </p:nvSpPr>
        <p:spPr bwMode="auto">
          <a:xfrm>
            <a:off x="1047750" y="3600450"/>
            <a:ext cx="7562850" cy="1943100"/>
          </a:xfrm>
          <a:prstGeom prst="rect">
            <a:avLst/>
          </a:prstGeom>
          <a:noFill/>
          <a:ln w="9525">
            <a:noFill/>
            <a:miter lim="800000"/>
            <a:headEnd/>
            <a:tailEnd/>
          </a:ln>
        </p:spPr>
        <p:txBody>
          <a:bodyPr/>
          <a:lstStyle/>
          <a:p>
            <a:pPr marL="342900" indent="-342900" algn="just" eaLnBrk="1" hangingPunct="1">
              <a:spcBef>
                <a:spcPct val="20000"/>
              </a:spcBef>
              <a:buClr>
                <a:srgbClr val="CC9900"/>
              </a:buClr>
              <a:buFont typeface="Wingdings" pitchFamily="2" charset="2"/>
              <a:buChar char="Ø"/>
            </a:pPr>
            <a:r>
              <a:rPr lang="en-US" sz="2800">
                <a:solidFill>
                  <a:srgbClr val="FF9999"/>
                </a:solidFill>
              </a:rPr>
              <a:t>berfungsi sbg Strategi Pembenahan Diri (turnaround Strategy): Bisnis memperoleh kekuatan baru karena merampingkan operasinya &amp; meniadakan penyia-nyiaan.</a:t>
            </a:r>
          </a:p>
        </p:txBody>
      </p:sp>
      <p:sp>
        <p:nvSpPr>
          <p:cNvPr id="118788" name="Rectangle 4"/>
          <p:cNvSpPr>
            <a:spLocks noChangeArrowheads="1"/>
          </p:cNvSpPr>
          <p:nvPr/>
        </p:nvSpPr>
        <p:spPr bwMode="auto">
          <a:xfrm>
            <a:off x="468313" y="6308725"/>
            <a:ext cx="8229600" cy="762000"/>
          </a:xfrm>
          <a:prstGeom prst="rect">
            <a:avLst/>
          </a:prstGeom>
          <a:noFill/>
          <a:ln w="9525">
            <a:noFill/>
            <a:miter lim="800000"/>
            <a:headEnd/>
            <a:tailEnd/>
          </a:ln>
        </p:spPr>
        <p:txBody>
          <a:bodyPr/>
          <a:lstStyle/>
          <a:p>
            <a:pPr marL="342900" indent="-342900" algn="l" eaLnBrk="1" hangingPunct="1">
              <a:spcBef>
                <a:spcPct val="20000"/>
              </a:spcBef>
              <a:buFontTx/>
              <a:buChar char="•"/>
            </a:pPr>
            <a:r>
              <a:rPr lang="en-US" sz="3200">
                <a:solidFill>
                  <a:srgbClr val="00FF99"/>
                </a:solidFill>
              </a:rPr>
              <a:t>Likuidasi</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468313" y="260350"/>
            <a:ext cx="8458200" cy="5634038"/>
          </a:xfrm>
        </p:spPr>
        <p:txBody>
          <a:bodyPr/>
          <a:lstStyle/>
          <a:p>
            <a:pPr eaLnBrk="1" hangingPunct="1">
              <a:lnSpc>
                <a:spcPct val="80000"/>
              </a:lnSpc>
              <a:spcBef>
                <a:spcPct val="30000"/>
              </a:spcBef>
              <a:spcAft>
                <a:spcPct val="30000"/>
              </a:spcAft>
              <a:buFontTx/>
              <a:buNone/>
            </a:pPr>
            <a:r>
              <a:rPr lang="en-US" sz="2800" b="1" smtClean="0">
                <a:solidFill>
                  <a:srgbClr val="CC9900"/>
                </a:solidFill>
              </a:rPr>
              <a:t>	KUADRAN III</a:t>
            </a:r>
          </a:p>
          <a:p>
            <a:pPr eaLnBrk="1" hangingPunct="1">
              <a:lnSpc>
                <a:spcPct val="80000"/>
              </a:lnSpc>
              <a:spcBef>
                <a:spcPct val="30000"/>
              </a:spcBef>
              <a:spcAft>
                <a:spcPct val="30000"/>
              </a:spcAft>
              <a:buFontTx/>
              <a:buNone/>
            </a:pPr>
            <a:r>
              <a:rPr lang="en-US" sz="2800" smtClean="0"/>
              <a:t>   </a:t>
            </a:r>
            <a:r>
              <a:rPr lang="en-US" sz="2800" smtClean="0">
                <a:solidFill>
                  <a:srgbClr val="FF9999"/>
                </a:solidFill>
              </a:rPr>
              <a:t>Perusahaan haruslah dibangun berdasarkan kekuatannya</a:t>
            </a:r>
          </a:p>
          <a:p>
            <a:pPr eaLnBrk="1" hangingPunct="1">
              <a:lnSpc>
                <a:spcPct val="80000"/>
              </a:lnSpc>
              <a:spcBef>
                <a:spcPct val="30000"/>
              </a:spcBef>
              <a:spcAft>
                <a:spcPct val="30000"/>
              </a:spcAft>
            </a:pPr>
            <a:r>
              <a:rPr lang="en-US" sz="2800" smtClean="0">
                <a:solidFill>
                  <a:srgbClr val="FF3300"/>
                </a:solidFill>
              </a:rPr>
              <a:t>Pertumbuhan terkonsentrasi</a:t>
            </a:r>
            <a:r>
              <a:rPr lang="en-US" sz="2800" smtClean="0"/>
              <a:t>: </a:t>
            </a:r>
            <a:r>
              <a:rPr lang="en-US" sz="2800" smtClean="0">
                <a:solidFill>
                  <a:srgbClr val="99FF99"/>
                </a:solidFill>
              </a:rPr>
              <a:t>Penetrasi Pasar. Perusahaan mengikatkan dirinya secara kuat pada produk dan pasarnya yang sekarang</a:t>
            </a:r>
          </a:p>
          <a:p>
            <a:pPr eaLnBrk="1" hangingPunct="1">
              <a:lnSpc>
                <a:spcPct val="80000"/>
              </a:lnSpc>
              <a:spcBef>
                <a:spcPct val="30000"/>
              </a:spcBef>
              <a:spcAft>
                <a:spcPct val="30000"/>
              </a:spcAft>
            </a:pPr>
            <a:r>
              <a:rPr lang="en-US" sz="2800" smtClean="0">
                <a:solidFill>
                  <a:srgbClr val="FF3300"/>
                </a:solidFill>
              </a:rPr>
              <a:t>Pengembangan Pasar</a:t>
            </a:r>
            <a:r>
              <a:rPr lang="en-US" sz="2800" smtClean="0"/>
              <a:t>: </a:t>
            </a:r>
            <a:r>
              <a:rPr lang="en-US" sz="2800" smtClean="0">
                <a:solidFill>
                  <a:srgbClr val="99FF99"/>
                </a:solidFill>
              </a:rPr>
              <a:t>Dipilih karena produk-produk yang sudah ada akan diterima dengan baik oleh kelompok pelanggan baru</a:t>
            </a:r>
            <a:r>
              <a:rPr lang="en-US" sz="2800" smtClean="0"/>
              <a:t> </a:t>
            </a:r>
          </a:p>
          <a:p>
            <a:pPr eaLnBrk="1" hangingPunct="1">
              <a:lnSpc>
                <a:spcPct val="80000"/>
              </a:lnSpc>
              <a:spcBef>
                <a:spcPct val="30000"/>
              </a:spcBef>
              <a:spcAft>
                <a:spcPct val="30000"/>
              </a:spcAft>
            </a:pPr>
            <a:r>
              <a:rPr lang="en-US" sz="2800" smtClean="0">
                <a:solidFill>
                  <a:srgbClr val="FF3300"/>
                </a:solidFill>
              </a:rPr>
              <a:t>Pengembangan Produk</a:t>
            </a:r>
            <a:r>
              <a:rPr lang="en-US" sz="2800" smtClean="0"/>
              <a:t>: </a:t>
            </a:r>
            <a:r>
              <a:rPr lang="en-US" sz="2800" smtClean="0">
                <a:solidFill>
                  <a:srgbClr val="99FF99"/>
                </a:solidFill>
              </a:rPr>
              <a:t>Pelanggan yang sudah ada akan berminat terhadap produk yang masih berkaitan</a:t>
            </a:r>
          </a:p>
          <a:p>
            <a:pPr eaLnBrk="1" hangingPunct="1">
              <a:lnSpc>
                <a:spcPct val="80000"/>
              </a:lnSpc>
              <a:spcBef>
                <a:spcPct val="30000"/>
              </a:spcBef>
              <a:spcAft>
                <a:spcPct val="30000"/>
              </a:spcAft>
            </a:pPr>
            <a:r>
              <a:rPr lang="en-US" sz="2800" smtClean="0">
                <a:solidFill>
                  <a:srgbClr val="FF3300"/>
                </a:solidFill>
              </a:rPr>
              <a:t>Inovasi</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457200" y="838200"/>
            <a:ext cx="8229600" cy="5105400"/>
          </a:xfrm>
        </p:spPr>
        <p:txBody>
          <a:bodyPr/>
          <a:lstStyle/>
          <a:p>
            <a:pPr algn="just" eaLnBrk="1" hangingPunct="1">
              <a:lnSpc>
                <a:spcPct val="90000"/>
              </a:lnSpc>
              <a:spcBef>
                <a:spcPct val="30000"/>
              </a:spcBef>
              <a:spcAft>
                <a:spcPct val="30000"/>
              </a:spcAft>
              <a:buFontTx/>
              <a:buNone/>
            </a:pPr>
            <a:r>
              <a:rPr lang="en-US" sz="2800" b="1" smtClean="0">
                <a:solidFill>
                  <a:srgbClr val="FF3300"/>
                </a:solidFill>
              </a:rPr>
              <a:t>	</a:t>
            </a:r>
            <a:r>
              <a:rPr lang="en-US" sz="2800" b="1" smtClean="0">
                <a:solidFill>
                  <a:srgbClr val="FF0000"/>
                </a:solidFill>
              </a:rPr>
              <a:t>KUADRAN IV</a:t>
            </a:r>
          </a:p>
          <a:p>
            <a:pPr algn="just" eaLnBrk="1" hangingPunct="1">
              <a:lnSpc>
                <a:spcPct val="90000"/>
              </a:lnSpc>
              <a:spcBef>
                <a:spcPct val="30000"/>
              </a:spcBef>
              <a:spcAft>
                <a:spcPct val="30000"/>
              </a:spcAft>
              <a:buClr>
                <a:srgbClr val="990099"/>
              </a:buClr>
              <a:buFont typeface="Wingdings" pitchFamily="2" charset="2"/>
              <a:buChar char="Ø"/>
            </a:pPr>
            <a:r>
              <a:rPr lang="en-US" sz="2800" smtClean="0">
                <a:solidFill>
                  <a:srgbClr val="00FF99"/>
                </a:solidFill>
              </a:rPr>
              <a:t>Integrasi Horizontal</a:t>
            </a:r>
            <a:r>
              <a:rPr lang="en-US" sz="2800" smtClean="0"/>
              <a:t>: </a:t>
            </a:r>
            <a:r>
              <a:rPr lang="en-US" sz="2800" smtClean="0">
                <a:solidFill>
                  <a:srgbClr val="3333FF"/>
                </a:solidFill>
              </a:rPr>
              <a:t>peningkatan kapabilitas keluaran yg tepat. Diperlukan keahlian Manajer dlm mengkonversi fasilitas yg baru diakuisisi.</a:t>
            </a:r>
          </a:p>
          <a:p>
            <a:pPr algn="just" eaLnBrk="1" hangingPunct="1">
              <a:lnSpc>
                <a:spcPct val="90000"/>
              </a:lnSpc>
              <a:spcBef>
                <a:spcPct val="30000"/>
              </a:spcBef>
              <a:spcAft>
                <a:spcPct val="30000"/>
              </a:spcAft>
              <a:buClr>
                <a:srgbClr val="990099"/>
              </a:buClr>
              <a:buFont typeface="Wingdings" pitchFamily="2" charset="2"/>
              <a:buChar char="Ø"/>
            </a:pPr>
            <a:r>
              <a:rPr lang="en-US" sz="2800" smtClean="0">
                <a:solidFill>
                  <a:srgbClr val="00FF99"/>
                </a:solidFill>
              </a:rPr>
              <a:t>Difersifikasi Konsentrik</a:t>
            </a:r>
            <a:r>
              <a:rPr lang="en-US" sz="2800" smtClean="0">
                <a:solidFill>
                  <a:srgbClr val="CC9900"/>
                </a:solidFill>
              </a:rPr>
              <a:t>: Karena bisnis semula &amp; bisnis yg diakuisisi berkaitan, kompetensi distinktif dari perusahaan yg berdiversifikasi diperlukan untuk ekspansi, sinergistik yang menguntungkan</a:t>
            </a:r>
          </a:p>
          <a:p>
            <a:pPr algn="just" eaLnBrk="1" hangingPunct="1">
              <a:lnSpc>
                <a:spcPct val="90000"/>
              </a:lnSpc>
              <a:spcBef>
                <a:spcPct val="30000"/>
              </a:spcBef>
              <a:spcAft>
                <a:spcPct val="30000"/>
              </a:spcAft>
              <a:buClr>
                <a:srgbClr val="990099"/>
              </a:buClr>
              <a:buFont typeface="Wingdings" pitchFamily="2" charset="2"/>
              <a:buChar char="Ø"/>
            </a:pPr>
            <a:r>
              <a:rPr lang="en-US" sz="2800" smtClean="0">
                <a:solidFill>
                  <a:srgbClr val="00FF99"/>
                </a:solidFill>
              </a:rPr>
              <a:t>Usaha patungan (penekanan eksternal)</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1828800" y="838200"/>
            <a:ext cx="7086600" cy="685800"/>
          </a:xfrm>
          <a:prstGeom prst="rect">
            <a:avLst/>
          </a:prstGeom>
          <a:solidFill>
            <a:srgbClr val="FF9999"/>
          </a:solidFill>
          <a:ln w="9525">
            <a:noFill/>
            <a:miter lim="800000"/>
            <a:headEnd/>
            <a:tailEnd/>
          </a:ln>
          <a:effectLst/>
        </p:spPr>
        <p:txBody>
          <a:bodyPr anchor="ctr"/>
          <a:lstStyle/>
          <a:p>
            <a:pPr eaLnBrk="1" hangingPunct="1">
              <a:lnSpc>
                <a:spcPct val="90000"/>
              </a:lnSpc>
              <a:defRPr/>
            </a:pPr>
            <a:r>
              <a:rPr lang="en-US" sz="4300" b="1">
                <a:solidFill>
                  <a:srgbClr val="990099"/>
                </a:solidFill>
                <a:effectLst>
                  <a:outerShdw blurRad="38100" dist="38100" dir="2700000" algn="tl">
                    <a:srgbClr val="000000"/>
                  </a:outerShdw>
                </a:effectLst>
                <a:latin typeface="Trebuchet MS" pitchFamily="34" charset="0"/>
              </a:rPr>
              <a:t>Model Kelompok Strategi Umum</a:t>
            </a:r>
          </a:p>
        </p:txBody>
      </p:sp>
      <p:sp>
        <p:nvSpPr>
          <p:cNvPr id="229379" name="Rectangle 3"/>
          <p:cNvSpPr>
            <a:spLocks noChangeArrowheads="1"/>
          </p:cNvSpPr>
          <p:nvPr/>
        </p:nvSpPr>
        <p:spPr bwMode="auto">
          <a:xfrm>
            <a:off x="1447800" y="2133600"/>
            <a:ext cx="7467600" cy="3276600"/>
          </a:xfrm>
          <a:prstGeom prst="rect">
            <a:avLst/>
          </a:prstGeom>
          <a:noFill/>
          <a:ln w="9525">
            <a:noFill/>
            <a:miter lim="800000"/>
            <a:headEnd/>
            <a:tailEnd/>
          </a:ln>
          <a:effectLst/>
        </p:spPr>
        <p:txBody>
          <a:bodyPr/>
          <a:lstStyle/>
          <a:p>
            <a:pPr eaLnBrk="1" hangingPunct="1">
              <a:spcBef>
                <a:spcPct val="20000"/>
              </a:spcBef>
              <a:defRPr/>
            </a:pPr>
            <a:r>
              <a:rPr lang="en-US" sz="3200" b="1">
                <a:solidFill>
                  <a:srgbClr val="FF0000"/>
                </a:solidFill>
                <a:effectLst>
                  <a:outerShdw blurRad="38100" dist="38100" dir="2700000" algn="tl">
                    <a:srgbClr val="C0C0C0"/>
                  </a:outerShdw>
                </a:effectLst>
                <a:latin typeface="Bookman Old Style" pitchFamily="18" charset="0"/>
              </a:rPr>
              <a:t>Di dasarkan pada:</a:t>
            </a:r>
          </a:p>
          <a:p>
            <a:pPr eaLnBrk="1" hangingPunct="1">
              <a:spcBef>
                <a:spcPct val="20000"/>
              </a:spcBef>
              <a:defRPr/>
            </a:pPr>
            <a:r>
              <a:rPr lang="en-US" sz="3200" b="1">
                <a:solidFill>
                  <a:schemeClr val="tx2"/>
                </a:solidFill>
                <a:effectLst>
                  <a:outerShdw blurRad="38100" dist="38100" dir="2700000" algn="tl">
                    <a:srgbClr val="C0C0C0"/>
                  </a:outerShdw>
                </a:effectLst>
                <a:latin typeface="Bookman Old Style" pitchFamily="18" charset="0"/>
              </a:rPr>
              <a:t>Pemikiran bahwa situasi suatu bisnis ditentukan oleh tingkat pertumbuhan pasar dan posisi bersaing perusahaan di pasar tersebut</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7048500" y="3086100"/>
            <a:ext cx="1528763" cy="895350"/>
          </a:xfrm>
          <a:prstGeom prst="rect">
            <a:avLst/>
          </a:prstGeom>
          <a:noFill/>
          <a:ln w="9525">
            <a:noFill/>
            <a:miter lim="800000"/>
            <a:headEnd/>
            <a:tailEnd/>
          </a:ln>
        </p:spPr>
        <p:txBody>
          <a:bodyPr/>
          <a:lstStyle/>
          <a:p>
            <a:pPr algn="just"/>
            <a:r>
              <a:rPr lang="en-US" sz="1600">
                <a:solidFill>
                  <a:srgbClr val="FF0000"/>
                </a:solidFill>
                <a:latin typeface="Arial" charset="0"/>
              </a:rPr>
              <a:t>Posisi</a:t>
            </a:r>
          </a:p>
          <a:p>
            <a:pPr algn="just"/>
            <a:r>
              <a:rPr lang="en-US" sz="1600">
                <a:solidFill>
                  <a:srgbClr val="FF0000"/>
                </a:solidFill>
                <a:latin typeface="Arial" charset="0"/>
              </a:rPr>
              <a:t>Bersaing</a:t>
            </a:r>
          </a:p>
          <a:p>
            <a:pPr algn="just"/>
            <a:r>
              <a:rPr lang="en-US" sz="1600">
                <a:solidFill>
                  <a:srgbClr val="FF0000"/>
                </a:solidFill>
                <a:latin typeface="Arial" charset="0"/>
              </a:rPr>
              <a:t>Lemah</a:t>
            </a:r>
            <a:endParaRPr lang="en-US" sz="1600">
              <a:solidFill>
                <a:srgbClr val="FF0000"/>
              </a:solidFill>
              <a:latin typeface="Tahoma" pitchFamily="34" charset="0"/>
            </a:endParaRPr>
          </a:p>
        </p:txBody>
      </p:sp>
      <p:sp>
        <p:nvSpPr>
          <p:cNvPr id="122883" name="Text Box 3"/>
          <p:cNvSpPr txBox="1">
            <a:spLocks noChangeArrowheads="1"/>
          </p:cNvSpPr>
          <p:nvPr/>
        </p:nvSpPr>
        <p:spPr bwMode="auto">
          <a:xfrm>
            <a:off x="3230563" y="5688013"/>
            <a:ext cx="2208212" cy="560387"/>
          </a:xfrm>
          <a:prstGeom prst="rect">
            <a:avLst/>
          </a:prstGeom>
          <a:noFill/>
          <a:ln w="9525">
            <a:noFill/>
            <a:miter lim="800000"/>
            <a:headEnd/>
            <a:tailEnd/>
          </a:ln>
        </p:spPr>
        <p:txBody>
          <a:bodyPr/>
          <a:lstStyle/>
          <a:p>
            <a:r>
              <a:rPr lang="en-US" sz="1600">
                <a:solidFill>
                  <a:srgbClr val="FF0000"/>
                </a:solidFill>
                <a:latin typeface="Arial" charset="0"/>
              </a:rPr>
              <a:t>Pertumbuhan</a:t>
            </a:r>
          </a:p>
          <a:p>
            <a:r>
              <a:rPr lang="en-US" sz="1600">
                <a:solidFill>
                  <a:srgbClr val="FF0000"/>
                </a:solidFill>
                <a:latin typeface="Arial" charset="0"/>
              </a:rPr>
              <a:t>Pasar Lambat</a:t>
            </a:r>
            <a:endParaRPr lang="en-US">
              <a:solidFill>
                <a:srgbClr val="FF0000"/>
              </a:solidFill>
              <a:latin typeface="Tahoma" pitchFamily="34" charset="0"/>
            </a:endParaRPr>
          </a:p>
        </p:txBody>
      </p:sp>
      <p:sp>
        <p:nvSpPr>
          <p:cNvPr id="122884" name="Text Box 4"/>
          <p:cNvSpPr txBox="1">
            <a:spLocks noChangeArrowheads="1"/>
          </p:cNvSpPr>
          <p:nvPr/>
        </p:nvSpPr>
        <p:spPr bwMode="auto">
          <a:xfrm>
            <a:off x="3249613" y="914400"/>
            <a:ext cx="2208212" cy="673100"/>
          </a:xfrm>
          <a:prstGeom prst="rect">
            <a:avLst/>
          </a:prstGeom>
          <a:noFill/>
          <a:ln w="9525">
            <a:noFill/>
            <a:miter lim="800000"/>
            <a:headEnd/>
            <a:tailEnd/>
          </a:ln>
        </p:spPr>
        <p:txBody>
          <a:bodyPr/>
          <a:lstStyle/>
          <a:p>
            <a:r>
              <a:rPr lang="en-US" sz="1600">
                <a:solidFill>
                  <a:srgbClr val="FF0000"/>
                </a:solidFill>
                <a:latin typeface="Arial" charset="0"/>
              </a:rPr>
              <a:t>Pertumbuhan</a:t>
            </a:r>
          </a:p>
          <a:p>
            <a:r>
              <a:rPr lang="en-US" sz="1600">
                <a:solidFill>
                  <a:srgbClr val="FF0000"/>
                </a:solidFill>
                <a:latin typeface="Arial" charset="0"/>
              </a:rPr>
              <a:t>Pasar Cepat</a:t>
            </a:r>
            <a:endParaRPr lang="en-US" sz="1600">
              <a:solidFill>
                <a:srgbClr val="FF0000"/>
              </a:solidFill>
              <a:latin typeface="Tahoma" pitchFamily="34" charset="0"/>
            </a:endParaRPr>
          </a:p>
        </p:txBody>
      </p:sp>
      <p:sp>
        <p:nvSpPr>
          <p:cNvPr id="122885" name="Text Box 5"/>
          <p:cNvSpPr txBox="1">
            <a:spLocks noChangeArrowheads="1"/>
          </p:cNvSpPr>
          <p:nvPr/>
        </p:nvSpPr>
        <p:spPr bwMode="auto">
          <a:xfrm>
            <a:off x="4629150" y="1809750"/>
            <a:ext cx="4210050" cy="1143000"/>
          </a:xfrm>
          <a:prstGeom prst="rect">
            <a:avLst/>
          </a:prstGeom>
          <a:noFill/>
          <a:ln w="9525">
            <a:noFill/>
            <a:miter lim="800000"/>
            <a:headEnd/>
            <a:tailEnd/>
          </a:ln>
        </p:spPr>
        <p:txBody>
          <a:bodyPr/>
          <a:lstStyle/>
          <a:p>
            <a:pPr algn="just"/>
            <a:r>
              <a:rPr lang="en-US" sz="1600">
                <a:solidFill>
                  <a:schemeClr val="tx2"/>
                </a:solidFill>
                <a:latin typeface="Arial" charset="0"/>
              </a:rPr>
              <a:t>Reformulasi Pertumbuhan Terkonsentrasi</a:t>
            </a:r>
          </a:p>
          <a:p>
            <a:pPr algn="just"/>
            <a:r>
              <a:rPr lang="en-US" sz="1600">
                <a:solidFill>
                  <a:schemeClr val="tx2"/>
                </a:solidFill>
                <a:latin typeface="Arial" charset="0"/>
              </a:rPr>
              <a:t>Integrasi Horizontal</a:t>
            </a:r>
          </a:p>
          <a:p>
            <a:pPr algn="just"/>
            <a:r>
              <a:rPr lang="en-US" sz="1600">
                <a:solidFill>
                  <a:schemeClr val="tx2"/>
                </a:solidFill>
                <a:latin typeface="Arial" charset="0"/>
              </a:rPr>
              <a:t>Divestasi</a:t>
            </a:r>
          </a:p>
          <a:p>
            <a:pPr algn="just"/>
            <a:r>
              <a:rPr lang="en-US" sz="1600">
                <a:solidFill>
                  <a:schemeClr val="tx2"/>
                </a:solidFill>
                <a:latin typeface="Arial" charset="0"/>
              </a:rPr>
              <a:t>Likuidasi</a:t>
            </a:r>
            <a:endParaRPr lang="en-US" sz="1600">
              <a:solidFill>
                <a:schemeClr val="tx2"/>
              </a:solidFill>
              <a:latin typeface="Tahoma" pitchFamily="34" charset="0"/>
            </a:endParaRPr>
          </a:p>
        </p:txBody>
      </p:sp>
      <p:sp>
        <p:nvSpPr>
          <p:cNvPr id="122886" name="Text Box 6"/>
          <p:cNvSpPr txBox="1">
            <a:spLocks noChangeArrowheads="1"/>
          </p:cNvSpPr>
          <p:nvPr/>
        </p:nvSpPr>
        <p:spPr bwMode="auto">
          <a:xfrm>
            <a:off x="1096963" y="1824038"/>
            <a:ext cx="3057525" cy="1001712"/>
          </a:xfrm>
          <a:prstGeom prst="rect">
            <a:avLst/>
          </a:prstGeom>
          <a:noFill/>
          <a:ln w="9525">
            <a:noFill/>
            <a:miter lim="800000"/>
            <a:headEnd/>
            <a:tailEnd/>
          </a:ln>
        </p:spPr>
        <p:txBody>
          <a:bodyPr/>
          <a:lstStyle/>
          <a:p>
            <a:pPr algn="just"/>
            <a:r>
              <a:rPr lang="en-US" sz="1600">
                <a:solidFill>
                  <a:srgbClr val="3333FF"/>
                </a:solidFill>
                <a:latin typeface="Arial" charset="0"/>
              </a:rPr>
              <a:t>Pertumbuhan Terkonsentrasi</a:t>
            </a:r>
          </a:p>
          <a:p>
            <a:pPr algn="just"/>
            <a:r>
              <a:rPr lang="en-US" sz="1600">
                <a:solidFill>
                  <a:srgbClr val="3333FF"/>
                </a:solidFill>
                <a:latin typeface="Arial" charset="0"/>
              </a:rPr>
              <a:t>Integrasi Vertikal</a:t>
            </a:r>
          </a:p>
          <a:p>
            <a:pPr algn="just"/>
            <a:r>
              <a:rPr lang="en-US" sz="1600">
                <a:solidFill>
                  <a:srgbClr val="3333FF"/>
                </a:solidFill>
                <a:latin typeface="Arial" charset="0"/>
              </a:rPr>
              <a:t>Diversifikasi Konsentrik</a:t>
            </a:r>
            <a:endParaRPr lang="en-US" sz="1600">
              <a:solidFill>
                <a:srgbClr val="3333FF"/>
              </a:solidFill>
              <a:latin typeface="Tahoma" pitchFamily="34" charset="0"/>
            </a:endParaRPr>
          </a:p>
        </p:txBody>
      </p:sp>
      <p:sp>
        <p:nvSpPr>
          <p:cNvPr id="122887" name="Text Box 7"/>
          <p:cNvSpPr txBox="1">
            <a:spLocks noChangeArrowheads="1"/>
          </p:cNvSpPr>
          <p:nvPr/>
        </p:nvSpPr>
        <p:spPr bwMode="auto">
          <a:xfrm>
            <a:off x="685800" y="3094038"/>
            <a:ext cx="1281113" cy="982662"/>
          </a:xfrm>
          <a:prstGeom prst="rect">
            <a:avLst/>
          </a:prstGeom>
          <a:noFill/>
          <a:ln w="9525">
            <a:noFill/>
            <a:miter lim="800000"/>
            <a:headEnd/>
            <a:tailEnd/>
          </a:ln>
        </p:spPr>
        <p:txBody>
          <a:bodyPr/>
          <a:lstStyle/>
          <a:p>
            <a:pPr algn="just"/>
            <a:r>
              <a:rPr lang="en-US" sz="1600">
                <a:solidFill>
                  <a:srgbClr val="FF0000"/>
                </a:solidFill>
                <a:latin typeface="Arial" charset="0"/>
              </a:rPr>
              <a:t>Posisi</a:t>
            </a:r>
          </a:p>
          <a:p>
            <a:pPr algn="just"/>
            <a:r>
              <a:rPr lang="en-US" sz="1600">
                <a:solidFill>
                  <a:srgbClr val="FF0000"/>
                </a:solidFill>
                <a:latin typeface="Arial" charset="0"/>
              </a:rPr>
              <a:t>Bersaing</a:t>
            </a:r>
          </a:p>
          <a:p>
            <a:pPr algn="just"/>
            <a:r>
              <a:rPr lang="en-US" sz="1600">
                <a:solidFill>
                  <a:srgbClr val="FF0000"/>
                </a:solidFill>
                <a:latin typeface="Arial" charset="0"/>
              </a:rPr>
              <a:t>Kuat</a:t>
            </a:r>
            <a:endParaRPr lang="en-US" sz="1600">
              <a:solidFill>
                <a:srgbClr val="FF0000"/>
              </a:solidFill>
              <a:latin typeface="Tahoma" pitchFamily="34" charset="0"/>
            </a:endParaRPr>
          </a:p>
        </p:txBody>
      </p:sp>
      <p:sp>
        <p:nvSpPr>
          <p:cNvPr id="122888" name="Line 8"/>
          <p:cNvSpPr>
            <a:spLocks noChangeShapeType="1"/>
          </p:cNvSpPr>
          <p:nvPr/>
        </p:nvSpPr>
        <p:spPr bwMode="auto">
          <a:xfrm>
            <a:off x="4381500" y="1587500"/>
            <a:ext cx="0" cy="3916363"/>
          </a:xfrm>
          <a:prstGeom prst="line">
            <a:avLst/>
          </a:prstGeom>
          <a:noFill/>
          <a:ln w="38100">
            <a:solidFill>
              <a:srgbClr val="000000"/>
            </a:solidFill>
            <a:round/>
            <a:headEnd type="triangle" w="med" len="med"/>
            <a:tailEnd type="triangle" w="med" len="med"/>
          </a:ln>
        </p:spPr>
        <p:txBody>
          <a:bodyPr/>
          <a:lstStyle/>
          <a:p>
            <a:endParaRPr lang="id-ID"/>
          </a:p>
        </p:txBody>
      </p:sp>
      <p:sp>
        <p:nvSpPr>
          <p:cNvPr id="122889" name="Line 9"/>
          <p:cNvSpPr>
            <a:spLocks noChangeShapeType="1"/>
          </p:cNvSpPr>
          <p:nvPr/>
        </p:nvSpPr>
        <p:spPr bwMode="auto">
          <a:xfrm>
            <a:off x="2135188" y="3563938"/>
            <a:ext cx="4416425" cy="0"/>
          </a:xfrm>
          <a:prstGeom prst="line">
            <a:avLst/>
          </a:prstGeom>
          <a:noFill/>
          <a:ln w="38100">
            <a:solidFill>
              <a:srgbClr val="000000"/>
            </a:solidFill>
            <a:round/>
            <a:headEnd type="triangle" w="med" len="med"/>
            <a:tailEnd type="triangle" w="med" len="med"/>
          </a:ln>
        </p:spPr>
        <p:txBody>
          <a:bodyPr/>
          <a:lstStyle/>
          <a:p>
            <a:endParaRPr lang="id-ID"/>
          </a:p>
        </p:txBody>
      </p:sp>
      <p:sp>
        <p:nvSpPr>
          <p:cNvPr id="122890" name="Text Box 10"/>
          <p:cNvSpPr txBox="1">
            <a:spLocks noChangeArrowheads="1"/>
          </p:cNvSpPr>
          <p:nvPr/>
        </p:nvSpPr>
        <p:spPr bwMode="auto">
          <a:xfrm>
            <a:off x="4721225" y="4310063"/>
            <a:ext cx="3889375" cy="1385887"/>
          </a:xfrm>
          <a:prstGeom prst="rect">
            <a:avLst/>
          </a:prstGeom>
          <a:noFill/>
          <a:ln w="9525">
            <a:noFill/>
            <a:miter lim="800000"/>
            <a:headEnd/>
            <a:tailEnd/>
          </a:ln>
        </p:spPr>
        <p:txBody>
          <a:bodyPr/>
          <a:lstStyle/>
          <a:p>
            <a:pPr algn="just"/>
            <a:r>
              <a:rPr lang="en-US" sz="1600">
                <a:solidFill>
                  <a:srgbClr val="3333FF"/>
                </a:solidFill>
                <a:latin typeface="Arial" charset="0"/>
              </a:rPr>
              <a:t>Pembenahan diri / penghematan</a:t>
            </a:r>
          </a:p>
          <a:p>
            <a:pPr algn="just"/>
            <a:r>
              <a:rPr lang="en-US" sz="1600">
                <a:solidFill>
                  <a:srgbClr val="3333FF"/>
                </a:solidFill>
                <a:latin typeface="Arial" charset="0"/>
              </a:rPr>
              <a:t>Diversifikasi konsentrik</a:t>
            </a:r>
          </a:p>
          <a:p>
            <a:pPr algn="just"/>
            <a:r>
              <a:rPr lang="en-US" sz="1600">
                <a:solidFill>
                  <a:srgbClr val="3333FF"/>
                </a:solidFill>
                <a:latin typeface="Arial" charset="0"/>
              </a:rPr>
              <a:t>Diversifikasi konglomerat</a:t>
            </a:r>
          </a:p>
          <a:p>
            <a:pPr algn="just"/>
            <a:r>
              <a:rPr lang="en-US" sz="1600">
                <a:solidFill>
                  <a:srgbClr val="3333FF"/>
                </a:solidFill>
                <a:latin typeface="Arial" charset="0"/>
              </a:rPr>
              <a:t>Divestasi</a:t>
            </a:r>
          </a:p>
          <a:p>
            <a:pPr algn="just"/>
            <a:r>
              <a:rPr lang="en-US" sz="1600">
                <a:solidFill>
                  <a:srgbClr val="3333FF"/>
                </a:solidFill>
                <a:latin typeface="Arial" charset="0"/>
              </a:rPr>
              <a:t>Likuidasi</a:t>
            </a:r>
            <a:endParaRPr lang="en-US" sz="1600">
              <a:solidFill>
                <a:srgbClr val="3333FF"/>
              </a:solidFill>
              <a:latin typeface="Tahoma" pitchFamily="34" charset="0"/>
            </a:endParaRPr>
          </a:p>
        </p:txBody>
      </p:sp>
      <p:sp>
        <p:nvSpPr>
          <p:cNvPr id="122891" name="Text Box 11"/>
          <p:cNvSpPr txBox="1">
            <a:spLocks noChangeArrowheads="1"/>
          </p:cNvSpPr>
          <p:nvPr/>
        </p:nvSpPr>
        <p:spPr bwMode="auto">
          <a:xfrm>
            <a:off x="1154113" y="4348163"/>
            <a:ext cx="3057525" cy="928687"/>
          </a:xfrm>
          <a:prstGeom prst="rect">
            <a:avLst/>
          </a:prstGeom>
          <a:noFill/>
          <a:ln w="9525">
            <a:noFill/>
            <a:miter lim="800000"/>
            <a:headEnd/>
            <a:tailEnd/>
          </a:ln>
        </p:spPr>
        <p:txBody>
          <a:bodyPr/>
          <a:lstStyle/>
          <a:p>
            <a:pPr algn="just"/>
            <a:r>
              <a:rPr lang="en-US" sz="1600">
                <a:solidFill>
                  <a:srgbClr val="FF0000"/>
                </a:solidFill>
                <a:latin typeface="Arial" charset="0"/>
              </a:rPr>
              <a:t>Diversifikasi konsentrik</a:t>
            </a:r>
          </a:p>
          <a:p>
            <a:pPr algn="just"/>
            <a:r>
              <a:rPr lang="en-US" sz="1600">
                <a:solidFill>
                  <a:srgbClr val="FF0000"/>
                </a:solidFill>
                <a:latin typeface="Arial" charset="0"/>
              </a:rPr>
              <a:t>Diversifikasi konglomerat</a:t>
            </a:r>
          </a:p>
          <a:p>
            <a:pPr algn="just"/>
            <a:r>
              <a:rPr lang="en-US" sz="1600">
                <a:solidFill>
                  <a:srgbClr val="FF0000"/>
                </a:solidFill>
                <a:latin typeface="Arial" charset="0"/>
              </a:rPr>
              <a:t>Usaha Patungan</a:t>
            </a:r>
          </a:p>
        </p:txBody>
      </p:sp>
      <p:sp>
        <p:nvSpPr>
          <p:cNvPr id="122892" name="Text Box 12"/>
          <p:cNvSpPr txBox="1">
            <a:spLocks noChangeArrowheads="1"/>
          </p:cNvSpPr>
          <p:nvPr/>
        </p:nvSpPr>
        <p:spPr bwMode="auto">
          <a:xfrm>
            <a:off x="3759200" y="3698875"/>
            <a:ext cx="509588" cy="585788"/>
          </a:xfrm>
          <a:prstGeom prst="rect">
            <a:avLst/>
          </a:prstGeom>
          <a:noFill/>
          <a:ln w="9525">
            <a:noFill/>
            <a:miter lim="800000"/>
            <a:headEnd/>
            <a:tailEnd/>
          </a:ln>
        </p:spPr>
        <p:txBody>
          <a:bodyPr/>
          <a:lstStyle/>
          <a:p>
            <a:r>
              <a:rPr lang="en-US" sz="1600">
                <a:solidFill>
                  <a:srgbClr val="00FF99"/>
                </a:solidFill>
                <a:latin typeface="Arial" charset="0"/>
              </a:rPr>
              <a:t>IV</a:t>
            </a:r>
            <a:endParaRPr lang="en-US" sz="1600">
              <a:solidFill>
                <a:srgbClr val="00FF99"/>
              </a:solidFill>
              <a:latin typeface="Tahoma" pitchFamily="34" charset="0"/>
            </a:endParaRPr>
          </a:p>
        </p:txBody>
      </p:sp>
      <p:sp>
        <p:nvSpPr>
          <p:cNvPr id="122893" name="Text Box 13"/>
          <p:cNvSpPr txBox="1">
            <a:spLocks noChangeArrowheads="1"/>
          </p:cNvSpPr>
          <p:nvPr/>
        </p:nvSpPr>
        <p:spPr bwMode="auto">
          <a:xfrm>
            <a:off x="3702050" y="2965450"/>
            <a:ext cx="509588" cy="587375"/>
          </a:xfrm>
          <a:prstGeom prst="rect">
            <a:avLst/>
          </a:prstGeom>
          <a:noFill/>
          <a:ln w="9525">
            <a:noFill/>
            <a:miter lim="800000"/>
            <a:headEnd/>
            <a:tailEnd/>
          </a:ln>
        </p:spPr>
        <p:txBody>
          <a:bodyPr/>
          <a:lstStyle/>
          <a:p>
            <a:r>
              <a:rPr lang="en-US" sz="1600">
                <a:solidFill>
                  <a:srgbClr val="00FF99"/>
                </a:solidFill>
                <a:latin typeface="Arial" charset="0"/>
              </a:rPr>
              <a:t>I</a:t>
            </a:r>
            <a:endParaRPr lang="en-US" sz="1600">
              <a:solidFill>
                <a:srgbClr val="00FF99"/>
              </a:solidFill>
              <a:latin typeface="Tahoma" pitchFamily="34" charset="0"/>
            </a:endParaRPr>
          </a:p>
        </p:txBody>
      </p:sp>
      <p:sp>
        <p:nvSpPr>
          <p:cNvPr id="122894" name="Text Box 14"/>
          <p:cNvSpPr txBox="1">
            <a:spLocks noChangeArrowheads="1"/>
          </p:cNvSpPr>
          <p:nvPr/>
        </p:nvSpPr>
        <p:spPr bwMode="auto">
          <a:xfrm>
            <a:off x="4551363" y="2959100"/>
            <a:ext cx="509587" cy="587375"/>
          </a:xfrm>
          <a:prstGeom prst="rect">
            <a:avLst/>
          </a:prstGeom>
          <a:noFill/>
          <a:ln w="9525">
            <a:noFill/>
            <a:miter lim="800000"/>
            <a:headEnd/>
            <a:tailEnd/>
          </a:ln>
        </p:spPr>
        <p:txBody>
          <a:bodyPr/>
          <a:lstStyle/>
          <a:p>
            <a:r>
              <a:rPr lang="en-US" sz="1600">
                <a:solidFill>
                  <a:srgbClr val="00FF99"/>
                </a:solidFill>
                <a:latin typeface="Arial" charset="0"/>
              </a:rPr>
              <a:t>II</a:t>
            </a:r>
            <a:endParaRPr lang="en-US" sz="1600">
              <a:solidFill>
                <a:srgbClr val="00FF99"/>
              </a:solidFill>
              <a:latin typeface="Tahoma" pitchFamily="34" charset="0"/>
            </a:endParaRPr>
          </a:p>
        </p:txBody>
      </p:sp>
      <p:sp>
        <p:nvSpPr>
          <p:cNvPr id="122895" name="Text Box 15"/>
          <p:cNvSpPr txBox="1">
            <a:spLocks noChangeArrowheads="1"/>
          </p:cNvSpPr>
          <p:nvPr/>
        </p:nvSpPr>
        <p:spPr bwMode="auto">
          <a:xfrm>
            <a:off x="4532313" y="3698875"/>
            <a:ext cx="509587" cy="585788"/>
          </a:xfrm>
          <a:prstGeom prst="rect">
            <a:avLst/>
          </a:prstGeom>
          <a:noFill/>
          <a:ln w="9525">
            <a:noFill/>
            <a:miter lim="800000"/>
            <a:headEnd/>
            <a:tailEnd/>
          </a:ln>
        </p:spPr>
        <p:txBody>
          <a:bodyPr/>
          <a:lstStyle/>
          <a:p>
            <a:r>
              <a:rPr lang="en-US" sz="1600">
                <a:solidFill>
                  <a:srgbClr val="00FF99"/>
                </a:solidFill>
                <a:latin typeface="Arial" charset="0"/>
              </a:rPr>
              <a:t>III</a:t>
            </a:r>
            <a:endParaRPr lang="en-US" sz="1600">
              <a:solidFill>
                <a:srgbClr val="00FF99"/>
              </a:solidFill>
              <a:latin typeface="Tahoma" pitchFamily="34" charset="0"/>
            </a:endParaRPr>
          </a:p>
        </p:txBody>
      </p:sp>
      <p:sp>
        <p:nvSpPr>
          <p:cNvPr id="122896" name="Text Box 16"/>
          <p:cNvSpPr txBox="1">
            <a:spLocks noChangeArrowheads="1"/>
          </p:cNvSpPr>
          <p:nvPr/>
        </p:nvSpPr>
        <p:spPr bwMode="auto">
          <a:xfrm>
            <a:off x="1938338" y="304800"/>
            <a:ext cx="5605462" cy="457200"/>
          </a:xfrm>
          <a:prstGeom prst="rect">
            <a:avLst/>
          </a:prstGeom>
          <a:solidFill>
            <a:srgbClr val="FFFFCC"/>
          </a:solidFill>
          <a:ln w="9525">
            <a:noFill/>
            <a:miter lim="800000"/>
            <a:headEnd/>
            <a:tailEnd/>
          </a:ln>
        </p:spPr>
        <p:txBody>
          <a:bodyPr/>
          <a:lstStyle/>
          <a:p>
            <a:pPr>
              <a:spcBef>
                <a:spcPct val="30000"/>
              </a:spcBef>
              <a:spcAft>
                <a:spcPct val="30000"/>
              </a:spcAft>
            </a:pPr>
            <a:r>
              <a:rPr lang="en-US" sz="2000" b="1" i="1">
                <a:solidFill>
                  <a:srgbClr val="0000FF"/>
                </a:solidFill>
                <a:latin typeface="Bookman Old Style" pitchFamily="18" charset="0"/>
              </a:rPr>
              <a:t>Model Kelompok Strategi Umum</a:t>
            </a:r>
          </a:p>
          <a:p>
            <a:pPr algn="l"/>
            <a:endParaRPr lang="en-US" sz="2000" b="1" i="1">
              <a:solidFill>
                <a:srgbClr val="990099"/>
              </a:solidFill>
              <a:latin typeface="Bookman Old Style"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457200" y="381000"/>
            <a:ext cx="8382000" cy="5943600"/>
          </a:xfrm>
          <a:prstGeom prst="rect">
            <a:avLst/>
          </a:prstGeom>
          <a:noFill/>
          <a:ln w="9525">
            <a:noFill/>
            <a:miter lim="800000"/>
            <a:headEnd/>
            <a:tailEnd/>
          </a:ln>
        </p:spPr>
        <p:txBody>
          <a:bodyPr/>
          <a:lstStyle/>
          <a:p>
            <a:pPr algn="l" eaLnBrk="1" hangingPunct="1">
              <a:spcBef>
                <a:spcPct val="20000"/>
              </a:spcBef>
            </a:pPr>
            <a:r>
              <a:rPr lang="en-US" sz="3600" b="1">
                <a:solidFill>
                  <a:srgbClr val="00FF99"/>
                </a:solidFill>
                <a:latin typeface="Trebuchet MS" pitchFamily="34" charset="0"/>
              </a:rPr>
              <a:t>KUADRAN I</a:t>
            </a:r>
          </a:p>
          <a:p>
            <a:pPr algn="l" eaLnBrk="1" hangingPunct="1">
              <a:spcBef>
                <a:spcPct val="20000"/>
              </a:spcBef>
            </a:pPr>
            <a:r>
              <a:rPr lang="en-US" sz="2400" b="1">
                <a:solidFill>
                  <a:srgbClr val="FF9999"/>
                </a:solidFill>
                <a:latin typeface="Trebuchet MS" pitchFamily="34" charset="0"/>
              </a:rPr>
              <a:t>Posisi bersaing yang kuat</a:t>
            </a:r>
            <a:r>
              <a:rPr lang="en-US" sz="2400" b="1">
                <a:solidFill>
                  <a:srgbClr val="CC9900"/>
                </a:solidFill>
                <a:latin typeface="Trebuchet MS" pitchFamily="34" charset="0"/>
              </a:rPr>
              <a:t> </a:t>
            </a:r>
            <a:r>
              <a:rPr lang="en-US" sz="2400" b="1">
                <a:latin typeface="Trebuchet MS" pitchFamily="34" charset="0"/>
              </a:rPr>
              <a:t>di pasar yang</a:t>
            </a:r>
            <a:r>
              <a:rPr lang="en-US" sz="2400" b="1">
                <a:solidFill>
                  <a:srgbClr val="CC9900"/>
                </a:solidFill>
                <a:latin typeface="Trebuchet MS" pitchFamily="34" charset="0"/>
              </a:rPr>
              <a:t> </a:t>
            </a:r>
            <a:r>
              <a:rPr lang="en-US" sz="2400" b="1">
                <a:solidFill>
                  <a:srgbClr val="FF9999"/>
                </a:solidFill>
                <a:latin typeface="Trebuchet MS" pitchFamily="34" charset="0"/>
              </a:rPr>
              <a:t>Pertumbuhannya cepat</a:t>
            </a:r>
            <a:r>
              <a:rPr lang="en-US" sz="2400" b="1">
                <a:solidFill>
                  <a:srgbClr val="FF3300"/>
                </a:solidFill>
                <a:latin typeface="Trebuchet MS" pitchFamily="34" charset="0"/>
              </a:rPr>
              <a:t> </a:t>
            </a:r>
            <a:r>
              <a:rPr lang="en-US" sz="2400" b="1">
                <a:solidFill>
                  <a:srgbClr val="CC9900"/>
                </a:solidFill>
                <a:latin typeface="Trebuchet MS" pitchFamily="34" charset="0"/>
              </a:rPr>
              <a:t> </a:t>
            </a:r>
            <a:r>
              <a:rPr lang="en-US" sz="2400" b="1">
                <a:latin typeface="Trebuchet MS" pitchFamily="34" charset="0"/>
              </a:rPr>
              <a:t>Perusahaan dalam posisi strategi yang sangat baik</a:t>
            </a:r>
          </a:p>
          <a:p>
            <a:pPr algn="l" eaLnBrk="1" hangingPunct="1">
              <a:spcBef>
                <a:spcPct val="20000"/>
              </a:spcBef>
            </a:pPr>
            <a:endParaRPr lang="en-US" sz="2400" b="1">
              <a:latin typeface="Trebuchet MS" pitchFamily="34" charset="0"/>
            </a:endParaRPr>
          </a:p>
          <a:p>
            <a:pPr algn="l" eaLnBrk="1" hangingPunct="1">
              <a:spcBef>
                <a:spcPct val="20000"/>
              </a:spcBef>
              <a:buFontTx/>
              <a:buChar char="•"/>
            </a:pPr>
            <a:r>
              <a:rPr lang="en-US" sz="2400" b="1">
                <a:solidFill>
                  <a:srgbClr val="CC9900"/>
                </a:solidFill>
                <a:latin typeface="Trebuchet MS" pitchFamily="34" charset="0"/>
              </a:rPr>
              <a:t> </a:t>
            </a:r>
            <a:r>
              <a:rPr lang="en-US" sz="2400" b="1">
                <a:latin typeface="Trebuchet MS" pitchFamily="34" charset="0"/>
              </a:rPr>
              <a:t>Sumber daya Perusahaan &gt;</a:t>
            </a:r>
            <a:r>
              <a:rPr lang="en-US" sz="2400" b="1">
                <a:solidFill>
                  <a:srgbClr val="CC9900"/>
                </a:solidFill>
                <a:latin typeface="Trebuchet MS" pitchFamily="34" charset="0"/>
              </a:rPr>
              <a:t> </a:t>
            </a:r>
            <a:r>
              <a:rPr lang="en-US" sz="2400" b="1">
                <a:solidFill>
                  <a:srgbClr val="FF0000"/>
                </a:solidFill>
                <a:latin typeface="Trebuchet MS" pitchFamily="34" charset="0"/>
              </a:rPr>
              <a:t>Strategi Pertumbuhan Terkonsentrasi,</a:t>
            </a:r>
            <a:r>
              <a:rPr lang="en-US" sz="2400" b="1">
                <a:solidFill>
                  <a:srgbClr val="CC9900"/>
                </a:solidFill>
                <a:latin typeface="Trebuchet MS" pitchFamily="34" charset="0"/>
              </a:rPr>
              <a:t> </a:t>
            </a:r>
            <a:r>
              <a:rPr lang="en-US" sz="2400" b="1">
                <a:latin typeface="Trebuchet MS" pitchFamily="34" charset="0"/>
              </a:rPr>
              <a:t>maka perusahaan dapat</a:t>
            </a:r>
            <a:r>
              <a:rPr lang="en-US" sz="2400" b="1">
                <a:solidFill>
                  <a:schemeClr val="accent2"/>
                </a:solidFill>
                <a:latin typeface="Trebuchet MS" pitchFamily="34" charset="0"/>
              </a:rPr>
              <a:t> </a:t>
            </a:r>
            <a:r>
              <a:rPr lang="en-US" sz="2400" b="1">
                <a:latin typeface="Trebuchet MS" pitchFamily="34" charset="0"/>
              </a:rPr>
              <a:t>mempertimbangkan</a:t>
            </a:r>
            <a:r>
              <a:rPr lang="en-US" sz="2400" b="1">
                <a:solidFill>
                  <a:srgbClr val="CC9900"/>
                </a:solidFill>
                <a:latin typeface="Trebuchet MS" pitchFamily="34" charset="0"/>
              </a:rPr>
              <a:t> </a:t>
            </a:r>
            <a:r>
              <a:rPr lang="en-US" sz="2400" b="1">
                <a:solidFill>
                  <a:srgbClr val="FF0000"/>
                </a:solidFill>
                <a:latin typeface="Trebuchet MS" pitchFamily="34" charset="0"/>
              </a:rPr>
              <a:t>Integrasi Vertikal</a:t>
            </a:r>
            <a:r>
              <a:rPr lang="en-US" sz="2400" b="1">
                <a:latin typeface="Trebuchet MS" pitchFamily="34" charset="0"/>
              </a:rPr>
              <a:t> (membantu perusahaan melindungi marjin laba dan pasarnya, akses yang lebih baik ke konsumen atau masukan bahan baku)</a:t>
            </a:r>
          </a:p>
          <a:p>
            <a:pPr algn="l" eaLnBrk="1" hangingPunct="1">
              <a:spcBef>
                <a:spcPct val="20000"/>
              </a:spcBef>
            </a:pPr>
            <a:endParaRPr lang="en-US" sz="2400" b="1">
              <a:latin typeface="Trebuchet MS" pitchFamily="34" charset="0"/>
            </a:endParaRPr>
          </a:p>
          <a:p>
            <a:pPr algn="l" eaLnBrk="1" hangingPunct="1">
              <a:spcBef>
                <a:spcPct val="20000"/>
              </a:spcBef>
              <a:buFontTx/>
              <a:buChar char="•"/>
            </a:pPr>
            <a:r>
              <a:rPr lang="en-US" sz="2400" b="1">
                <a:latin typeface="Trebuchet MS" pitchFamily="34" charset="0"/>
              </a:rPr>
              <a:t> </a:t>
            </a:r>
            <a:r>
              <a:rPr lang="en-US" sz="2400" b="1">
                <a:solidFill>
                  <a:srgbClr val="FF0000"/>
                </a:solidFill>
                <a:latin typeface="Trebuchet MS" pitchFamily="34" charset="0"/>
              </a:rPr>
              <a:t>Difersifikasi Konsentrik :</a:t>
            </a:r>
            <a:r>
              <a:rPr lang="en-US" sz="2400" b="1">
                <a:solidFill>
                  <a:schemeClr val="accent2"/>
                </a:solidFill>
                <a:latin typeface="Trebuchet MS" pitchFamily="34" charset="0"/>
              </a:rPr>
              <a:t> </a:t>
            </a:r>
            <a:r>
              <a:rPr lang="en-US" sz="2400" b="1">
                <a:latin typeface="Trebuchet MS" pitchFamily="34" charset="0"/>
              </a:rPr>
              <a:t>Untuk mengurangi resiko yang timbul oleh lini produk atau jasa yang sempit. Perusahaan melakukan investasi besar-besaran dibidang utamanya</a:t>
            </a:r>
          </a:p>
          <a:p>
            <a:pPr algn="l" eaLnBrk="1" hangingPunct="1">
              <a:spcBef>
                <a:spcPct val="20000"/>
              </a:spcBef>
              <a:buFontTx/>
              <a:buChar char="•"/>
            </a:pPr>
            <a:endParaRPr lang="en-US" sz="2800" b="1">
              <a:latin typeface="Trebuchet MS"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81000" y="533400"/>
            <a:ext cx="8610600" cy="4876800"/>
          </a:xfrm>
          <a:prstGeom prst="rect">
            <a:avLst/>
          </a:prstGeom>
          <a:noFill/>
          <a:ln w="9525">
            <a:noFill/>
            <a:miter lim="800000"/>
            <a:headEnd/>
            <a:tailEnd/>
          </a:ln>
        </p:spPr>
        <p:txBody>
          <a:bodyPr/>
          <a:lstStyle/>
          <a:p>
            <a:pPr algn="l" eaLnBrk="1" hangingPunct="1">
              <a:spcBef>
                <a:spcPct val="20000"/>
              </a:spcBef>
            </a:pPr>
            <a:r>
              <a:rPr lang="en-US" sz="3600" b="1">
                <a:solidFill>
                  <a:schemeClr val="tx2"/>
                </a:solidFill>
                <a:latin typeface="Century Gothic" pitchFamily="34" charset="0"/>
              </a:rPr>
              <a:t>KUADRAN II</a:t>
            </a:r>
            <a:r>
              <a:rPr lang="en-US" sz="2800" b="1">
                <a:solidFill>
                  <a:srgbClr val="CC9900"/>
                </a:solidFill>
                <a:latin typeface="Century Gothic" pitchFamily="34" charset="0"/>
              </a:rPr>
              <a:t> </a:t>
            </a:r>
          </a:p>
          <a:p>
            <a:pPr algn="l" eaLnBrk="1" hangingPunct="1">
              <a:spcBef>
                <a:spcPct val="20000"/>
              </a:spcBef>
            </a:pPr>
            <a:endParaRPr lang="en-US" sz="2800" b="1">
              <a:solidFill>
                <a:srgbClr val="CC9900"/>
              </a:solidFill>
              <a:latin typeface="Century Gothic" pitchFamily="34" charset="0"/>
            </a:endParaRPr>
          </a:p>
          <a:p>
            <a:pPr algn="l" eaLnBrk="1" hangingPunct="1">
              <a:spcBef>
                <a:spcPct val="20000"/>
              </a:spcBef>
            </a:pPr>
            <a:r>
              <a:rPr lang="en-US" sz="2600" b="1">
                <a:solidFill>
                  <a:srgbClr val="FF9999"/>
                </a:solidFill>
                <a:latin typeface="Century Gothic" pitchFamily="34" charset="0"/>
              </a:rPr>
              <a:t>Posisi lemah</a:t>
            </a:r>
            <a:r>
              <a:rPr lang="en-US" sz="2600" b="1">
                <a:solidFill>
                  <a:srgbClr val="CC9900"/>
                </a:solidFill>
                <a:latin typeface="Century Gothic" pitchFamily="34" charset="0"/>
              </a:rPr>
              <a:t> </a:t>
            </a:r>
            <a:r>
              <a:rPr lang="en-US" sz="2600" b="1">
                <a:solidFill>
                  <a:srgbClr val="99FF99"/>
                </a:solidFill>
                <a:latin typeface="Century Gothic" pitchFamily="34" charset="0"/>
              </a:rPr>
              <a:t>di pasar yang</a:t>
            </a:r>
            <a:r>
              <a:rPr lang="en-US" sz="2600" b="1">
                <a:solidFill>
                  <a:srgbClr val="CC9900"/>
                </a:solidFill>
                <a:latin typeface="Century Gothic" pitchFamily="34" charset="0"/>
              </a:rPr>
              <a:t> </a:t>
            </a:r>
            <a:r>
              <a:rPr lang="en-US" sz="2600" b="1">
                <a:solidFill>
                  <a:srgbClr val="FF9999"/>
                </a:solidFill>
                <a:latin typeface="Century Gothic" pitchFamily="34" charset="0"/>
              </a:rPr>
              <a:t>Pertumbuhannya cepat</a:t>
            </a:r>
            <a:r>
              <a:rPr lang="en-US" sz="2600" b="1">
                <a:solidFill>
                  <a:srgbClr val="FF3300"/>
                </a:solidFill>
                <a:latin typeface="Century Gothic" pitchFamily="34" charset="0"/>
              </a:rPr>
              <a:t> </a:t>
            </a:r>
          </a:p>
          <a:p>
            <a:pPr algn="l" eaLnBrk="1" hangingPunct="1">
              <a:spcBef>
                <a:spcPct val="20000"/>
              </a:spcBef>
            </a:pPr>
            <a:endParaRPr lang="en-US" sz="2600" b="1">
              <a:solidFill>
                <a:srgbClr val="FF3300"/>
              </a:solidFill>
              <a:latin typeface="Century Gothic" pitchFamily="34" charset="0"/>
            </a:endParaRPr>
          </a:p>
          <a:p>
            <a:pPr algn="l" eaLnBrk="1" hangingPunct="1">
              <a:spcBef>
                <a:spcPct val="30000"/>
              </a:spcBef>
              <a:spcAft>
                <a:spcPct val="30000"/>
              </a:spcAft>
              <a:buFontTx/>
              <a:buChar char="•"/>
            </a:pPr>
            <a:r>
              <a:rPr lang="en-US" sz="2600" b="1">
                <a:solidFill>
                  <a:srgbClr val="FF3300"/>
                </a:solidFill>
                <a:latin typeface="Century Gothic" pitchFamily="34" charset="0"/>
              </a:rPr>
              <a:t>Reformulasi strategi</a:t>
            </a:r>
            <a:r>
              <a:rPr lang="en-US" sz="2600" b="1">
                <a:solidFill>
                  <a:srgbClr val="CC9900"/>
                </a:solidFill>
                <a:latin typeface="Century Gothic" pitchFamily="34" charset="0"/>
              </a:rPr>
              <a:t> </a:t>
            </a:r>
            <a:r>
              <a:rPr lang="en-US" sz="2600" b="1">
                <a:solidFill>
                  <a:srgbClr val="99FF99"/>
                </a:solidFill>
                <a:latin typeface="Century Gothic" pitchFamily="34" charset="0"/>
              </a:rPr>
              <a:t>Pertumbuhan terkonsentrasi</a:t>
            </a:r>
          </a:p>
          <a:p>
            <a:pPr algn="l" eaLnBrk="1" hangingPunct="1">
              <a:spcBef>
                <a:spcPct val="30000"/>
              </a:spcBef>
              <a:spcAft>
                <a:spcPct val="30000"/>
              </a:spcAft>
              <a:buFontTx/>
              <a:buChar char="•"/>
            </a:pPr>
            <a:r>
              <a:rPr lang="en-US" sz="2600" b="1">
                <a:solidFill>
                  <a:srgbClr val="CC9900"/>
                </a:solidFill>
                <a:latin typeface="Century Gothic" pitchFamily="34" charset="0"/>
              </a:rPr>
              <a:t> </a:t>
            </a:r>
            <a:r>
              <a:rPr lang="en-US" sz="2600" b="1">
                <a:latin typeface="Century Gothic" pitchFamily="34" charset="0"/>
              </a:rPr>
              <a:t>Integrasi Horizontal</a:t>
            </a:r>
          </a:p>
          <a:p>
            <a:pPr algn="l" eaLnBrk="1" hangingPunct="1">
              <a:spcBef>
                <a:spcPct val="30000"/>
              </a:spcBef>
              <a:spcAft>
                <a:spcPct val="30000"/>
              </a:spcAft>
              <a:buFontTx/>
              <a:buChar char="•"/>
            </a:pPr>
            <a:r>
              <a:rPr lang="en-US" sz="2600" b="1">
                <a:solidFill>
                  <a:srgbClr val="CC9900"/>
                </a:solidFill>
                <a:latin typeface="Century Gothic" pitchFamily="34" charset="0"/>
              </a:rPr>
              <a:t> </a:t>
            </a:r>
            <a:r>
              <a:rPr lang="en-US" sz="2600" b="1">
                <a:solidFill>
                  <a:srgbClr val="FF3300"/>
                </a:solidFill>
                <a:latin typeface="Century Gothic" pitchFamily="34" charset="0"/>
              </a:rPr>
              <a:t>Divestasi</a:t>
            </a:r>
          </a:p>
          <a:p>
            <a:pPr algn="l" eaLnBrk="1" hangingPunct="1">
              <a:spcBef>
                <a:spcPct val="30000"/>
              </a:spcBef>
              <a:spcAft>
                <a:spcPct val="30000"/>
              </a:spcAft>
              <a:buFontTx/>
              <a:buChar char="•"/>
            </a:pPr>
            <a:r>
              <a:rPr lang="en-US" sz="2600" b="1">
                <a:latin typeface="Century Gothic" pitchFamily="34" charset="0"/>
              </a:rPr>
              <a:t> Likuidasi</a:t>
            </a:r>
          </a:p>
          <a:p>
            <a:pPr algn="l" eaLnBrk="1" hangingPunct="1">
              <a:spcBef>
                <a:spcPct val="20000"/>
              </a:spcBef>
              <a:buFontTx/>
              <a:buChar char="•"/>
            </a:pPr>
            <a:endParaRPr lang="en-US" sz="280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514350"/>
            <a:ext cx="8077200" cy="5943600"/>
          </a:xfrm>
          <a:prstGeom prst="rect">
            <a:avLst/>
          </a:prstGeom>
          <a:noFill/>
          <a:ln w="9525">
            <a:noFill/>
            <a:miter lim="800000"/>
            <a:headEnd/>
            <a:tailEnd/>
          </a:ln>
        </p:spPr>
        <p:txBody>
          <a:bodyPr/>
          <a:lstStyle/>
          <a:p>
            <a:pPr algn="l" eaLnBrk="1" hangingPunct="1">
              <a:spcBef>
                <a:spcPct val="20000"/>
              </a:spcBef>
            </a:pPr>
            <a:r>
              <a:rPr lang="en-US" sz="3600" b="1">
                <a:solidFill>
                  <a:srgbClr val="FF9999"/>
                </a:solidFill>
                <a:latin typeface="Trebuchet MS" pitchFamily="34" charset="0"/>
              </a:rPr>
              <a:t>KUADRAN III</a:t>
            </a:r>
            <a:r>
              <a:rPr lang="en-US" sz="2800" b="1">
                <a:solidFill>
                  <a:srgbClr val="CC9900"/>
                </a:solidFill>
                <a:latin typeface="Trebuchet MS" pitchFamily="34" charset="0"/>
              </a:rPr>
              <a:t> </a:t>
            </a:r>
          </a:p>
          <a:p>
            <a:pPr algn="l" eaLnBrk="1" hangingPunct="1">
              <a:spcBef>
                <a:spcPct val="20000"/>
              </a:spcBef>
            </a:pPr>
            <a:r>
              <a:rPr lang="en-US" sz="2800" b="1">
                <a:solidFill>
                  <a:srgbClr val="FF0000"/>
                </a:solidFill>
                <a:latin typeface="Trebuchet MS" pitchFamily="34" charset="0"/>
              </a:rPr>
              <a:t>Posisi lemah</a:t>
            </a:r>
            <a:r>
              <a:rPr lang="en-US" sz="2800" b="1">
                <a:solidFill>
                  <a:srgbClr val="CC9900"/>
                </a:solidFill>
                <a:latin typeface="Trebuchet MS" pitchFamily="34" charset="0"/>
              </a:rPr>
              <a:t> di pasar yang </a:t>
            </a:r>
            <a:r>
              <a:rPr lang="en-US" sz="2800" b="1">
                <a:solidFill>
                  <a:srgbClr val="FF0000"/>
                </a:solidFill>
                <a:latin typeface="Trebuchet MS" pitchFamily="34" charset="0"/>
              </a:rPr>
              <a:t>pertumbuhannya sangat lambat </a:t>
            </a:r>
          </a:p>
          <a:p>
            <a:pPr algn="l" eaLnBrk="1" hangingPunct="1">
              <a:spcBef>
                <a:spcPct val="20000"/>
              </a:spcBef>
              <a:buFontTx/>
              <a:buChar char="•"/>
            </a:pPr>
            <a:r>
              <a:rPr lang="en-US" sz="2800" b="1">
                <a:solidFill>
                  <a:srgbClr val="CC9900"/>
                </a:solidFill>
                <a:latin typeface="Trebuchet MS" pitchFamily="34" charset="0"/>
              </a:rPr>
              <a:t> </a:t>
            </a:r>
            <a:r>
              <a:rPr lang="en-US" sz="2800" b="1">
                <a:solidFill>
                  <a:srgbClr val="00FF00"/>
                </a:solidFill>
                <a:latin typeface="Trebuchet MS" pitchFamily="34" charset="0"/>
              </a:rPr>
              <a:t>Para manajer mengurangi komitmen sumberdayanya pada bisnis ini</a:t>
            </a:r>
          </a:p>
          <a:p>
            <a:pPr algn="l" eaLnBrk="1" hangingPunct="1">
              <a:spcBef>
                <a:spcPct val="20000"/>
              </a:spcBef>
              <a:buFontTx/>
              <a:buChar char="•"/>
            </a:pPr>
            <a:r>
              <a:rPr lang="en-US" sz="2800" b="1">
                <a:solidFill>
                  <a:srgbClr val="CC9900"/>
                </a:solidFill>
                <a:latin typeface="Trebuchet MS" pitchFamily="34" charset="0"/>
              </a:rPr>
              <a:t> </a:t>
            </a:r>
            <a:r>
              <a:rPr lang="en-US" sz="2800" b="1">
                <a:latin typeface="Trebuchet MS" pitchFamily="34" charset="0"/>
              </a:rPr>
              <a:t>Penarikan diri secara minimal dengan cara penghematan (retrenchment strategy</a:t>
            </a:r>
            <a:r>
              <a:rPr lang="en-US" sz="2800" b="1">
                <a:solidFill>
                  <a:schemeClr val="accent1"/>
                </a:solidFill>
                <a:latin typeface="Trebuchet MS" pitchFamily="34" charset="0"/>
              </a:rPr>
              <a:t>)</a:t>
            </a:r>
          </a:p>
          <a:p>
            <a:pPr algn="l" eaLnBrk="1" hangingPunct="1">
              <a:spcBef>
                <a:spcPct val="20000"/>
              </a:spcBef>
              <a:buFontTx/>
              <a:buChar char="•"/>
            </a:pPr>
            <a:r>
              <a:rPr lang="en-US" sz="2800" b="1">
                <a:solidFill>
                  <a:srgbClr val="CC9900"/>
                </a:solidFill>
                <a:latin typeface="Trebuchet MS" pitchFamily="34" charset="0"/>
              </a:rPr>
              <a:t> </a:t>
            </a:r>
            <a:r>
              <a:rPr lang="en-US" sz="2800" b="1">
                <a:solidFill>
                  <a:srgbClr val="00FF00"/>
                </a:solidFill>
                <a:latin typeface="Trebuchet MS" pitchFamily="34" charset="0"/>
              </a:rPr>
              <a:t>Diversifikasi konsentrik atau konglomerat : </a:t>
            </a:r>
            <a:r>
              <a:rPr lang="en-US" sz="2800" b="1">
                <a:latin typeface="Trebuchet MS" pitchFamily="34" charset="0"/>
              </a:rPr>
              <a:t>mengalihkan sumber daya untuk investasi pada bisnis lain</a:t>
            </a:r>
          </a:p>
          <a:p>
            <a:pPr algn="l" eaLnBrk="1" hangingPunct="1">
              <a:spcBef>
                <a:spcPct val="20000"/>
              </a:spcBef>
              <a:buFontTx/>
              <a:buChar char="•"/>
            </a:pPr>
            <a:r>
              <a:rPr lang="en-US" sz="2800" b="1">
                <a:latin typeface="Trebuchet MS" pitchFamily="34" charset="0"/>
              </a:rPr>
              <a:t> Divestasi , jika ada pembeli yang optimistik</a:t>
            </a:r>
          </a:p>
          <a:p>
            <a:pPr algn="l" eaLnBrk="1" hangingPunct="1">
              <a:spcBef>
                <a:spcPct val="20000"/>
              </a:spcBef>
              <a:buFontTx/>
              <a:buChar char="•"/>
            </a:pPr>
            <a:r>
              <a:rPr lang="en-US" sz="2800" b="1">
                <a:latin typeface="Trebuchet MS" pitchFamily="34" charset="0"/>
              </a:rPr>
              <a:t> Likuidasi</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533400" y="381000"/>
            <a:ext cx="8229600" cy="6172200"/>
          </a:xfrm>
          <a:prstGeom prst="rect">
            <a:avLst/>
          </a:prstGeom>
          <a:noFill/>
          <a:ln w="9525">
            <a:noFill/>
            <a:miter lim="800000"/>
            <a:headEnd/>
            <a:tailEnd/>
          </a:ln>
        </p:spPr>
        <p:txBody>
          <a:bodyPr/>
          <a:lstStyle/>
          <a:p>
            <a:pPr algn="l" eaLnBrk="1" hangingPunct="1">
              <a:spcBef>
                <a:spcPct val="20000"/>
              </a:spcBef>
            </a:pPr>
            <a:r>
              <a:rPr lang="en-US" sz="3600" b="1">
                <a:solidFill>
                  <a:srgbClr val="00FF00"/>
                </a:solidFill>
                <a:latin typeface="Arial Unicode MS" pitchFamily="34" charset="-128"/>
              </a:rPr>
              <a:t>KUADRAN IV</a:t>
            </a:r>
          </a:p>
          <a:p>
            <a:pPr algn="l" eaLnBrk="1" hangingPunct="1">
              <a:spcBef>
                <a:spcPct val="20000"/>
              </a:spcBef>
            </a:pPr>
            <a:r>
              <a:rPr lang="en-US" sz="2600" b="1">
                <a:solidFill>
                  <a:srgbClr val="FF0000"/>
                </a:solidFill>
                <a:latin typeface="Arial Unicode MS" pitchFamily="34" charset="-128"/>
              </a:rPr>
              <a:t>Posisi Kuat</a:t>
            </a:r>
            <a:r>
              <a:rPr lang="en-US" sz="2600" b="1">
                <a:solidFill>
                  <a:srgbClr val="CC9900"/>
                </a:solidFill>
                <a:latin typeface="Arial Unicode MS" pitchFamily="34" charset="-128"/>
              </a:rPr>
              <a:t> di pasar yang </a:t>
            </a:r>
            <a:r>
              <a:rPr lang="en-US" sz="2600" b="1">
                <a:solidFill>
                  <a:srgbClr val="FF0000"/>
                </a:solidFill>
                <a:latin typeface="Arial Unicode MS" pitchFamily="34" charset="-128"/>
              </a:rPr>
              <a:t>Pertumbuhannya sangat lambat,</a:t>
            </a:r>
            <a:r>
              <a:rPr lang="en-US" sz="2600" b="1">
                <a:solidFill>
                  <a:srgbClr val="FF3300"/>
                </a:solidFill>
                <a:latin typeface="Arial Unicode MS" pitchFamily="34" charset="-128"/>
              </a:rPr>
              <a:t> </a:t>
            </a:r>
            <a:r>
              <a:rPr lang="en-US" sz="2600" b="1">
                <a:solidFill>
                  <a:srgbClr val="CC9900"/>
                </a:solidFill>
                <a:latin typeface="Arial Unicode MS" pitchFamily="34" charset="-128"/>
              </a:rPr>
              <a:t>memiliki basis yang kuat untuk melakukan diversifikasi ke bidang lain</a:t>
            </a:r>
          </a:p>
          <a:p>
            <a:pPr algn="l" eaLnBrk="1" hangingPunct="1">
              <a:spcBef>
                <a:spcPct val="20000"/>
              </a:spcBef>
            </a:pPr>
            <a:endParaRPr lang="en-US" sz="2600" b="1">
              <a:solidFill>
                <a:srgbClr val="CC9900"/>
              </a:solidFill>
              <a:latin typeface="Arial Unicode MS" pitchFamily="34" charset="-128"/>
            </a:endParaRPr>
          </a:p>
          <a:p>
            <a:pPr algn="l" eaLnBrk="1" hangingPunct="1">
              <a:spcBef>
                <a:spcPct val="20000"/>
              </a:spcBef>
              <a:buFont typeface="Wingdings" pitchFamily="2" charset="2"/>
              <a:buChar char="Ø"/>
            </a:pPr>
            <a:r>
              <a:rPr lang="en-US" sz="2600" b="1">
                <a:solidFill>
                  <a:srgbClr val="CC9900"/>
                </a:solidFill>
                <a:latin typeface="Arial Unicode MS" pitchFamily="34" charset="-128"/>
              </a:rPr>
              <a:t> </a:t>
            </a:r>
            <a:r>
              <a:rPr lang="en-US" sz="2600" b="1">
                <a:solidFill>
                  <a:srgbClr val="FF9999"/>
                </a:solidFill>
                <a:latin typeface="Arial Unicode MS" pitchFamily="34" charset="-128"/>
              </a:rPr>
              <a:t>Memiliki dana yang besar</a:t>
            </a:r>
          </a:p>
          <a:p>
            <a:pPr algn="l" eaLnBrk="1" hangingPunct="1">
              <a:spcBef>
                <a:spcPct val="20000"/>
              </a:spcBef>
              <a:buFont typeface="Wingdings" pitchFamily="2" charset="2"/>
              <a:buChar char="Ø"/>
            </a:pPr>
            <a:r>
              <a:rPr lang="en-US" sz="2600" b="1">
                <a:solidFill>
                  <a:srgbClr val="CC9900"/>
                </a:solidFill>
                <a:latin typeface="Arial Unicode MS" pitchFamily="34" charset="-128"/>
              </a:rPr>
              <a:t> </a:t>
            </a:r>
            <a:r>
              <a:rPr lang="en-US" sz="2600" b="1">
                <a:solidFill>
                  <a:srgbClr val="FF0000"/>
                </a:solidFill>
                <a:latin typeface="Arial Unicode MS" pitchFamily="34" charset="-128"/>
              </a:rPr>
              <a:t>Diversifikasi konsentrik atau konglomerat :</a:t>
            </a:r>
            <a:r>
              <a:rPr lang="en-US" sz="2600" b="1">
                <a:solidFill>
                  <a:srgbClr val="00FF99"/>
                </a:solidFill>
                <a:latin typeface="Arial Unicode MS" pitchFamily="34" charset="-128"/>
              </a:rPr>
              <a:t> menyebarkan resiko investasi dan tidak mengalihkan perhatian manajerial dari bisnis lama</a:t>
            </a:r>
          </a:p>
          <a:p>
            <a:pPr algn="l" eaLnBrk="1" hangingPunct="1">
              <a:spcBef>
                <a:spcPct val="20000"/>
              </a:spcBef>
              <a:buFont typeface="Wingdings" pitchFamily="2" charset="2"/>
              <a:buChar char="Ø"/>
            </a:pPr>
            <a:r>
              <a:rPr lang="en-US" sz="2600" b="1">
                <a:latin typeface="Arial Unicode MS" pitchFamily="34" charset="-128"/>
              </a:rPr>
              <a:t> </a:t>
            </a:r>
            <a:r>
              <a:rPr lang="en-US" sz="2600" b="1">
                <a:solidFill>
                  <a:srgbClr val="FF9999"/>
                </a:solidFill>
                <a:latin typeface="Arial Unicode MS" pitchFamily="34" charset="-128"/>
              </a:rPr>
              <a:t>Usaha Patungan : </a:t>
            </a:r>
            <a:r>
              <a:rPr lang="en-US" sz="2600" b="1">
                <a:solidFill>
                  <a:schemeClr val="accent2"/>
                </a:solidFill>
                <a:latin typeface="Arial Unicode MS" pitchFamily="34" charset="-128"/>
              </a:rPr>
              <a:t>Usaha-usaha yang menarik bagi perusahaan Multi Nasional. Melalui usaha ini perusahaan domestik memperoleh keunggulan bersaing dibidang baru, menjanjikan dan tanpa resiko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UIL"/>
          <p:cNvPicPr>
            <a:picLocks noChangeAspect="1" noChangeArrowheads="1" noCrop="1"/>
          </p:cNvPicPr>
          <p:nvPr/>
        </p:nvPicPr>
        <p:blipFill>
          <a:blip r:embed="rId3"/>
          <a:srcRect/>
          <a:stretch>
            <a:fillRect/>
          </a:stretch>
        </p:blipFill>
        <p:spPr bwMode="auto">
          <a:xfrm>
            <a:off x="3492500" y="1196975"/>
            <a:ext cx="4535488" cy="4535488"/>
          </a:xfrm>
          <a:prstGeom prst="rect">
            <a:avLst/>
          </a:prstGeom>
          <a:noFill/>
          <a:ln w="9525">
            <a:noFill/>
            <a:miter lim="800000"/>
            <a:headEnd/>
            <a:tailEnd/>
          </a:ln>
        </p:spPr>
      </p:pic>
      <p:sp>
        <p:nvSpPr>
          <p:cNvPr id="19459" name="Line 10"/>
          <p:cNvSpPr>
            <a:spLocks noChangeShapeType="1"/>
          </p:cNvSpPr>
          <p:nvPr/>
        </p:nvSpPr>
        <p:spPr bwMode="auto">
          <a:xfrm>
            <a:off x="4211638" y="2420938"/>
            <a:ext cx="0" cy="2663825"/>
          </a:xfrm>
          <a:prstGeom prst="line">
            <a:avLst/>
          </a:prstGeom>
          <a:noFill/>
          <a:ln w="9525">
            <a:solidFill>
              <a:schemeClr val="tx1"/>
            </a:solidFill>
            <a:round/>
            <a:headEnd/>
            <a:tailEnd/>
          </a:ln>
        </p:spPr>
        <p:txBody>
          <a:bodyPr/>
          <a:lstStyle/>
          <a:p>
            <a:endParaRPr lang="id-ID"/>
          </a:p>
        </p:txBody>
      </p:sp>
      <p:sp>
        <p:nvSpPr>
          <p:cNvPr id="19460" name="Line 11"/>
          <p:cNvSpPr>
            <a:spLocks noChangeShapeType="1"/>
          </p:cNvSpPr>
          <p:nvPr/>
        </p:nvSpPr>
        <p:spPr bwMode="auto">
          <a:xfrm flipV="1">
            <a:off x="4284663" y="5084763"/>
            <a:ext cx="2520950" cy="0"/>
          </a:xfrm>
          <a:prstGeom prst="line">
            <a:avLst/>
          </a:prstGeom>
          <a:noFill/>
          <a:ln w="9525">
            <a:solidFill>
              <a:schemeClr val="tx1"/>
            </a:solidFill>
            <a:round/>
            <a:headEnd/>
            <a:tailEnd/>
          </a:ln>
        </p:spPr>
        <p:txBody>
          <a:bodyPr/>
          <a:lstStyle/>
          <a:p>
            <a:endParaRPr lang="id-ID"/>
          </a:p>
        </p:txBody>
      </p:sp>
      <p:sp>
        <p:nvSpPr>
          <p:cNvPr id="19461" name="Line 12"/>
          <p:cNvSpPr>
            <a:spLocks noChangeShapeType="1"/>
          </p:cNvSpPr>
          <p:nvPr/>
        </p:nvSpPr>
        <p:spPr bwMode="auto">
          <a:xfrm flipV="1">
            <a:off x="4211638" y="2349500"/>
            <a:ext cx="2520950" cy="71438"/>
          </a:xfrm>
          <a:prstGeom prst="line">
            <a:avLst/>
          </a:prstGeom>
          <a:noFill/>
          <a:ln w="9525">
            <a:solidFill>
              <a:schemeClr val="tx1"/>
            </a:solidFill>
            <a:round/>
            <a:headEnd/>
            <a:tailEnd/>
          </a:ln>
        </p:spPr>
        <p:txBody>
          <a:bodyPr/>
          <a:lstStyle/>
          <a:p>
            <a:endParaRPr lang="id-ID"/>
          </a:p>
        </p:txBody>
      </p:sp>
      <p:sp>
        <p:nvSpPr>
          <p:cNvPr id="19462" name="Line 13"/>
          <p:cNvSpPr>
            <a:spLocks noChangeShapeType="1"/>
          </p:cNvSpPr>
          <p:nvPr/>
        </p:nvSpPr>
        <p:spPr bwMode="auto">
          <a:xfrm>
            <a:off x="6732588" y="2349500"/>
            <a:ext cx="73025" cy="2736850"/>
          </a:xfrm>
          <a:prstGeom prst="line">
            <a:avLst/>
          </a:prstGeom>
          <a:noFill/>
          <a:ln w="9525">
            <a:solidFill>
              <a:schemeClr val="tx1"/>
            </a:solidFill>
            <a:round/>
            <a:headEnd/>
            <a:tailEnd/>
          </a:ln>
        </p:spPr>
        <p:txBody>
          <a:bodyPr/>
          <a:lstStyle/>
          <a:p>
            <a:endParaRPr lang="id-ID"/>
          </a:p>
        </p:txBody>
      </p:sp>
      <p:sp>
        <p:nvSpPr>
          <p:cNvPr id="19463" name="Line 14"/>
          <p:cNvSpPr>
            <a:spLocks noChangeShapeType="1"/>
          </p:cNvSpPr>
          <p:nvPr/>
        </p:nvSpPr>
        <p:spPr bwMode="auto">
          <a:xfrm flipV="1">
            <a:off x="4211638" y="1773238"/>
            <a:ext cx="647700" cy="647700"/>
          </a:xfrm>
          <a:prstGeom prst="line">
            <a:avLst/>
          </a:prstGeom>
          <a:noFill/>
          <a:ln w="9525">
            <a:solidFill>
              <a:schemeClr val="tx1"/>
            </a:solidFill>
            <a:round/>
            <a:headEnd/>
            <a:tailEnd/>
          </a:ln>
        </p:spPr>
        <p:txBody>
          <a:bodyPr/>
          <a:lstStyle/>
          <a:p>
            <a:endParaRPr lang="id-ID"/>
          </a:p>
        </p:txBody>
      </p:sp>
      <p:sp>
        <p:nvSpPr>
          <p:cNvPr id="19464" name="Line 15"/>
          <p:cNvSpPr>
            <a:spLocks noChangeShapeType="1"/>
          </p:cNvSpPr>
          <p:nvPr/>
        </p:nvSpPr>
        <p:spPr bwMode="auto">
          <a:xfrm flipV="1">
            <a:off x="6732588" y="1773238"/>
            <a:ext cx="360362" cy="576262"/>
          </a:xfrm>
          <a:prstGeom prst="line">
            <a:avLst/>
          </a:prstGeom>
          <a:noFill/>
          <a:ln w="9525">
            <a:solidFill>
              <a:schemeClr val="tx1"/>
            </a:solidFill>
            <a:round/>
            <a:headEnd/>
            <a:tailEnd/>
          </a:ln>
        </p:spPr>
        <p:txBody>
          <a:bodyPr/>
          <a:lstStyle/>
          <a:p>
            <a:endParaRPr lang="id-ID"/>
          </a:p>
        </p:txBody>
      </p:sp>
      <p:sp>
        <p:nvSpPr>
          <p:cNvPr id="19465" name="Line 16"/>
          <p:cNvSpPr>
            <a:spLocks noChangeShapeType="1"/>
          </p:cNvSpPr>
          <p:nvPr/>
        </p:nvSpPr>
        <p:spPr bwMode="auto">
          <a:xfrm>
            <a:off x="7092950" y="1773238"/>
            <a:ext cx="71438" cy="2808287"/>
          </a:xfrm>
          <a:prstGeom prst="line">
            <a:avLst/>
          </a:prstGeom>
          <a:noFill/>
          <a:ln w="9525">
            <a:solidFill>
              <a:schemeClr val="tx1"/>
            </a:solidFill>
            <a:round/>
            <a:headEnd/>
            <a:tailEnd/>
          </a:ln>
        </p:spPr>
        <p:txBody>
          <a:bodyPr/>
          <a:lstStyle/>
          <a:p>
            <a:endParaRPr lang="id-ID"/>
          </a:p>
        </p:txBody>
      </p:sp>
      <p:sp>
        <p:nvSpPr>
          <p:cNvPr id="19466" name="Line 17"/>
          <p:cNvSpPr>
            <a:spLocks noChangeShapeType="1"/>
          </p:cNvSpPr>
          <p:nvPr/>
        </p:nvSpPr>
        <p:spPr bwMode="auto">
          <a:xfrm flipH="1">
            <a:off x="6804025" y="4581525"/>
            <a:ext cx="360363" cy="503238"/>
          </a:xfrm>
          <a:prstGeom prst="line">
            <a:avLst/>
          </a:prstGeom>
          <a:noFill/>
          <a:ln w="9525">
            <a:solidFill>
              <a:schemeClr val="tx1"/>
            </a:solidFill>
            <a:round/>
            <a:headEnd/>
            <a:tailEnd/>
          </a:ln>
        </p:spPr>
        <p:txBody>
          <a:bodyPr/>
          <a:lstStyle/>
          <a:p>
            <a:endParaRPr lang="id-ID"/>
          </a:p>
        </p:txBody>
      </p:sp>
      <p:sp>
        <p:nvSpPr>
          <p:cNvPr id="19467" name="Line 18"/>
          <p:cNvSpPr>
            <a:spLocks noChangeShapeType="1"/>
          </p:cNvSpPr>
          <p:nvPr/>
        </p:nvSpPr>
        <p:spPr bwMode="auto">
          <a:xfrm>
            <a:off x="4859338" y="1773238"/>
            <a:ext cx="2233612" cy="0"/>
          </a:xfrm>
          <a:prstGeom prst="line">
            <a:avLst/>
          </a:prstGeom>
          <a:noFill/>
          <a:ln w="9525">
            <a:solidFill>
              <a:schemeClr val="tx1"/>
            </a:solidFill>
            <a:round/>
            <a:headEnd/>
            <a:tailEnd/>
          </a:ln>
        </p:spPr>
        <p:txBody>
          <a:bodyPr/>
          <a:lstStyle/>
          <a:p>
            <a:endParaRPr lang="id-ID"/>
          </a:p>
        </p:txBody>
      </p:sp>
      <p:sp>
        <p:nvSpPr>
          <p:cNvPr id="19468" name="Text Box 19"/>
          <p:cNvSpPr txBox="1">
            <a:spLocks noChangeArrowheads="1"/>
          </p:cNvSpPr>
          <p:nvPr/>
        </p:nvSpPr>
        <p:spPr bwMode="auto">
          <a:xfrm>
            <a:off x="869950" y="260350"/>
            <a:ext cx="3846513" cy="406400"/>
          </a:xfrm>
          <a:prstGeom prst="rect">
            <a:avLst/>
          </a:prstGeom>
          <a:solidFill>
            <a:schemeClr val="hlink"/>
          </a:solidFill>
          <a:ln w="9525">
            <a:solidFill>
              <a:schemeClr val="tx1"/>
            </a:solidFill>
            <a:miter lim="800000"/>
            <a:headEnd/>
            <a:tailEnd/>
          </a:ln>
        </p:spPr>
        <p:txBody>
          <a:bodyPr>
            <a:spAutoFit/>
          </a:bodyPr>
          <a:lstStyle/>
          <a:p>
            <a:pPr eaLnBrk="1" hangingPunct="1"/>
            <a:r>
              <a:rPr lang="en-US" sz="2000" b="1">
                <a:solidFill>
                  <a:schemeClr val="bg1"/>
                </a:solidFill>
                <a:latin typeface="Arial" charset="0"/>
              </a:rPr>
              <a:t>Alkisah Nasib seekor kutu</a:t>
            </a:r>
          </a:p>
        </p:txBody>
      </p:sp>
      <p:sp>
        <p:nvSpPr>
          <p:cNvPr id="19469" name="Text Box 20"/>
          <p:cNvSpPr txBox="1">
            <a:spLocks noChangeArrowheads="1"/>
          </p:cNvSpPr>
          <p:nvPr/>
        </p:nvSpPr>
        <p:spPr bwMode="auto">
          <a:xfrm>
            <a:off x="323850" y="1484313"/>
            <a:ext cx="2808288" cy="1851025"/>
          </a:xfrm>
          <a:prstGeom prst="rect">
            <a:avLst/>
          </a:prstGeom>
          <a:solidFill>
            <a:schemeClr val="hlink"/>
          </a:solidFill>
          <a:ln w="57150">
            <a:solidFill>
              <a:schemeClr val="tx1"/>
            </a:solidFill>
            <a:miter lim="800000"/>
            <a:headEnd/>
            <a:tailEnd/>
          </a:ln>
        </p:spPr>
        <p:txBody>
          <a:bodyPr>
            <a:spAutoFit/>
          </a:bodyPr>
          <a:lstStyle/>
          <a:p>
            <a:pPr eaLnBrk="1" hangingPunct="1"/>
            <a:r>
              <a:rPr lang="en-US" sz="1400" b="1">
                <a:solidFill>
                  <a:schemeClr val="bg1"/>
                </a:solidFill>
                <a:latin typeface="Arial" charset="0"/>
              </a:rPr>
              <a:t>Tak menyadari akan potensi yang dimilikinya</a:t>
            </a:r>
          </a:p>
          <a:p>
            <a:pPr eaLnBrk="1" hangingPunct="1"/>
            <a:r>
              <a:rPr lang="en-US" sz="1400" b="1">
                <a:solidFill>
                  <a:schemeClr val="bg1"/>
                </a:solidFill>
                <a:latin typeface="Arial" charset="0"/>
              </a:rPr>
              <a:t> dan</a:t>
            </a:r>
          </a:p>
          <a:p>
            <a:pPr eaLnBrk="1" hangingPunct="1"/>
            <a:r>
              <a:rPr lang="en-US" sz="1400" b="1">
                <a:solidFill>
                  <a:schemeClr val="bg1"/>
                </a:solidFill>
                <a:latin typeface="Arial" charset="0"/>
              </a:rPr>
              <a:t>Tak menyadari bahwa lingkungannya yang  mempengaruhi perkembangan potensi dirinya</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295400" y="0"/>
            <a:ext cx="7620000" cy="6540500"/>
          </a:xfrm>
          <a:prstGeom prst="rect">
            <a:avLst/>
          </a:prstGeom>
          <a:noFill/>
          <a:ln w="9525">
            <a:noFill/>
            <a:round/>
            <a:headEnd/>
            <a:tailEnd/>
          </a:ln>
        </p:spPr>
        <p:txBody>
          <a:bodyPr lIns="90000" tIns="46800" rIns="90000" bIns="46800">
            <a:spAutoFit/>
          </a:bodyPr>
          <a:lstStyle/>
          <a:p>
            <a:pPr marL="341313" indent="-341313" defTabSz="449263" eaLnBrk="1" hangingPunct="1">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100">
                <a:solidFill>
                  <a:srgbClr val="000000"/>
                </a:solidFill>
                <a:latin typeface="Arial" charset="0"/>
                <a:cs typeface="Arial" charset="0"/>
              </a:rPr>
              <a:t/>
            </a:r>
            <a:br>
              <a:rPr lang="en-GB" sz="1100">
                <a:solidFill>
                  <a:srgbClr val="000000"/>
                </a:solidFill>
                <a:latin typeface="Arial" charset="0"/>
                <a:cs typeface="Arial" charset="0"/>
              </a:rPr>
            </a:br>
            <a:endParaRPr lang="en-GB" sz="1100">
              <a:solidFill>
                <a:srgbClr val="000000"/>
              </a:solidFill>
              <a:latin typeface="Arial" charset="0"/>
              <a:cs typeface="Arial" charset="0"/>
            </a:endParaRPr>
          </a:p>
          <a:p>
            <a:pPr marL="341313" indent="-341313" defTabSz="449263">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b="1">
                <a:solidFill>
                  <a:srgbClr val="000000"/>
                </a:solidFill>
                <a:latin typeface="Arial" charset="0"/>
                <a:cs typeface="Arial" charset="0"/>
              </a:rPr>
              <a:t>BAB IX</a:t>
            </a:r>
          </a:p>
          <a:p>
            <a:pPr marL="341313" indent="-341313" defTabSz="449263">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b="1">
                <a:solidFill>
                  <a:srgbClr val="000000"/>
                </a:solidFill>
                <a:latin typeface="Arial" charset="0"/>
                <a:cs typeface="Arial" charset="0"/>
              </a:rPr>
              <a:t>STRATEGI MULTIBISNIS</a:t>
            </a:r>
          </a:p>
          <a:p>
            <a:pPr marL="341313" indent="-341313" algn="just" defTabSz="449263">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100">
                <a:solidFill>
                  <a:srgbClr val="000000"/>
                </a:solidFill>
                <a:latin typeface="Arial" charset="0"/>
                <a:cs typeface="Arial" charset="0"/>
              </a:rPr>
              <a:t> </a:t>
            </a:r>
          </a:p>
          <a:p>
            <a:pPr marL="341313" indent="-341313" algn="just" defTabSz="449263">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00"/>
                </a:solidFill>
                <a:latin typeface="Arial" charset="0"/>
                <a:cs typeface="Arial" charset="0"/>
              </a:rPr>
              <a:t>Sesudah membaca dan mempelajari bab ini, diharapkan anda dapat:</a:t>
            </a:r>
          </a:p>
          <a:p>
            <a:pPr marL="341313" indent="-341313" algn="just" defTabSz="449263">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a:solidFill>
                <a:srgbClr val="000000"/>
              </a:solidFill>
              <a:latin typeface="Arial" charset="0"/>
              <a:cs typeface="Arial" charset="0"/>
            </a:endParaRPr>
          </a:p>
          <a:p>
            <a:pPr marL="341313" indent="-341313" algn="just" defTabSz="449263">
              <a:buClr>
                <a:srgbClr val="0000FF"/>
              </a:buClr>
              <a:buSzPct val="100000"/>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FF"/>
                </a:solidFill>
                <a:latin typeface="Arial" charset="0"/>
                <a:cs typeface="Arial" charset="0"/>
              </a:rPr>
              <a:t>Memahami cara pendekatan potofolio (terhadap bermacam-macam produk barang dan jasa) dalam melakukan analisis dan membuat pilihan yang strategik di dalam suatu perusahaan multibisnis.</a:t>
            </a:r>
          </a:p>
          <a:p>
            <a:pPr marL="341313" indent="-341313" algn="just" defTabSz="449263">
              <a:buClr>
                <a:srgbClr val="FF0000"/>
              </a:buClr>
              <a:buSzPct val="100000"/>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FF0000"/>
                </a:solidFill>
                <a:latin typeface="Arial" charset="0"/>
                <a:cs typeface="Arial" charset="0"/>
              </a:rPr>
              <a:t>Memahami dan menggunakan ketiga cara pendekatan portofolio dalam melakukan analisis dan membuat pilihan yang strategik di dalam suatu perusahaan multibisnis.</a:t>
            </a:r>
          </a:p>
          <a:p>
            <a:pPr marL="341313" indent="-341313" algn="just" defTabSz="449263">
              <a:buClr>
                <a:srgbClr val="000000"/>
              </a:buClr>
              <a:buSzPct val="100000"/>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00"/>
                </a:solidFill>
                <a:latin typeface="Arial" charset="0"/>
                <a:cs typeface="Arial" charset="0"/>
              </a:rPr>
              <a:t>Menemukenali batasan-batasan dan kekurangan-kekurangan dari berbagai cara pendekatan portofolio.</a:t>
            </a:r>
          </a:p>
          <a:p>
            <a:pPr marL="341313" indent="-341313" algn="just" defTabSz="449263">
              <a:buClr>
                <a:srgbClr val="0000FF"/>
              </a:buClr>
              <a:buSzPct val="100000"/>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FF"/>
                </a:solidFill>
                <a:latin typeface="Arial" charset="0"/>
                <a:cs typeface="Arial" charset="0"/>
              </a:rPr>
              <a:t>Memahami sinergi pendekatan dalam melakukan analisis dan membuat pilihan yang strategik di dalam suatu perusahaan multibisnis</a:t>
            </a:r>
            <a:r>
              <a:rPr lang="en-GB">
                <a:solidFill>
                  <a:srgbClr val="0099CC"/>
                </a:solidFill>
                <a:latin typeface="Arial" charset="0"/>
                <a:cs typeface="Arial" charset="0"/>
              </a:rPr>
              <a:t>.</a:t>
            </a:r>
          </a:p>
          <a:p>
            <a:pPr marL="341313" indent="-341313" algn="just" defTabSz="449263">
              <a:buClr>
                <a:srgbClr val="FF0000"/>
              </a:buClr>
              <a:buSzPct val="100000"/>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FF0000"/>
                </a:solidFill>
                <a:latin typeface="Arial" charset="0"/>
                <a:cs typeface="Arial" charset="0"/>
              </a:rPr>
              <a:t>Mengevaluasi peran dari induk perusahaan dalam melakukan analisis dan membuat pilihan yang strategic untuk menentukan apa bagaimana meningkatkan nilai yang berujud di dalam suatu perusahaan multibisnis.</a:t>
            </a:r>
          </a:p>
          <a:p>
            <a:pPr marL="341313" indent="-341313" algn="just" defTabSz="449263">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00"/>
                </a:solidFill>
                <a:latin typeface="Arial" charset="0"/>
                <a:cs typeface="Arial" charset="0"/>
              </a:rPr>
              <a:t> </a:t>
            </a:r>
          </a:p>
          <a:p>
            <a:pPr marL="341313" indent="-341313" algn="l" defTabSz="449263">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a:solidFill>
                <a:srgbClr val="000000"/>
              </a:solidFill>
              <a:latin typeface="Arial" charset="0"/>
              <a:cs typeface="Arial" charset="0"/>
            </a:endParaRPr>
          </a:p>
        </p:txBody>
      </p:sp>
      <p:pic>
        <p:nvPicPr>
          <p:cNvPr id="128003" name="Picture 3" descr="MPj04092350000[1]"/>
          <p:cNvPicPr>
            <a:picLocks noChangeAspect="1" noChangeArrowheads="1"/>
          </p:cNvPicPr>
          <p:nvPr/>
        </p:nvPicPr>
        <p:blipFill>
          <a:blip r:embed="rId3"/>
          <a:srcRect/>
          <a:stretch>
            <a:fillRect/>
          </a:stretch>
        </p:blipFill>
        <p:spPr bwMode="auto">
          <a:xfrm>
            <a:off x="0" y="0"/>
            <a:ext cx="1219200" cy="6858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2971800" y="685800"/>
            <a:ext cx="5867400" cy="5581650"/>
          </a:xfrm>
          <a:prstGeom prst="rect">
            <a:avLst/>
          </a:prstGeom>
          <a:noFill/>
          <a:ln w="9525">
            <a:noFill/>
            <a:round/>
            <a:headEnd/>
            <a:tailEnd/>
          </a:ln>
        </p:spPr>
        <p:txBody>
          <a:bodyPr lIns="90000" tIns="46800" rIns="90000" bIns="46800">
            <a:spAutoFit/>
          </a:bodyPr>
          <a:lstStyle/>
          <a:p>
            <a:pPr algn="just"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a:solidFill>
                  <a:schemeClr val="folHlink"/>
                </a:solidFill>
                <a:latin typeface="Arial" charset="0"/>
                <a:cs typeface="Times New Roman" pitchFamily="18" charset="0"/>
              </a:rPr>
              <a:t>TEKNIK PORTOFOLIO</a:t>
            </a:r>
          </a:p>
          <a:p>
            <a:pPr algn="just" defTabSz="449263"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4000">
              <a:solidFill>
                <a:srgbClr val="000000"/>
              </a:solidFill>
              <a:latin typeface="Times New Roman" pitchFamily="18" charset="0"/>
              <a:cs typeface="Times New Roman" pitchFamily="18" charset="0"/>
            </a:endParaRPr>
          </a:p>
          <a:p>
            <a:pPr algn="just" defTabSz="449263">
              <a:buClr>
                <a:srgbClr val="0000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latin typeface="Arial" charset="0"/>
                <a:cs typeface="Times New Roman" pitchFamily="18" charset="0"/>
              </a:rPr>
              <a:t>Suatu cara pendekatan yang dipelopori </a:t>
            </a:r>
            <a:r>
              <a:rPr lang="en-GB" sz="2800" i="1">
                <a:latin typeface="Arial" charset="0"/>
                <a:cs typeface="Times New Roman" pitchFamily="18" charset="0"/>
              </a:rPr>
              <a:t>The Boston Consulting Group</a:t>
            </a:r>
            <a:r>
              <a:rPr lang="en-GB" sz="2800">
                <a:latin typeface="Arial" charset="0"/>
                <a:cs typeface="Times New Roman" pitchFamily="18" charset="0"/>
              </a:rPr>
              <a:t> yang berusaha membantu manajer dalam menyeimbangkan </a:t>
            </a:r>
            <a:r>
              <a:rPr lang="en-GB" sz="2800" i="1">
                <a:latin typeface="Arial" charset="0"/>
                <a:cs typeface="Times New Roman" pitchFamily="18" charset="0"/>
              </a:rPr>
              <a:t>cash flow</a:t>
            </a:r>
            <a:r>
              <a:rPr lang="en-GB" sz="2800">
                <a:latin typeface="Arial" charset="0"/>
                <a:cs typeface="Times New Roman" pitchFamily="18" charset="0"/>
              </a:rPr>
              <a:t> sumberdaya diantara berbagai bisnisnya sambil menemukenali tujuan strategi dasar dalam seluruh bisnis produk barang dan jasanya</a:t>
            </a:r>
            <a:r>
              <a:rPr lang="en-GB" sz="2800">
                <a:solidFill>
                  <a:srgbClr val="0000FF"/>
                </a:solidFill>
                <a:latin typeface="Arial" charset="0"/>
                <a:cs typeface="Times New Roman" pitchFamily="18" charset="0"/>
              </a:rPr>
              <a:t>.</a:t>
            </a:r>
          </a:p>
          <a:p>
            <a:pPr algn="l" defTabSz="449263">
              <a:buClr>
                <a:srgbClr val="0000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0000FF"/>
              </a:solidFill>
              <a:latin typeface="Arial" charset="0"/>
              <a:cs typeface="Times New Roman" pitchFamily="18" charset="0"/>
            </a:endParaRPr>
          </a:p>
        </p:txBody>
      </p:sp>
      <p:pic>
        <p:nvPicPr>
          <p:cNvPr id="129027" name="Picture 3" descr="j0302953"/>
          <p:cNvPicPr>
            <a:picLocks noChangeAspect="1" noChangeArrowheads="1"/>
          </p:cNvPicPr>
          <p:nvPr/>
        </p:nvPicPr>
        <p:blipFill>
          <a:blip r:embed="rId3"/>
          <a:srcRect/>
          <a:stretch>
            <a:fillRect/>
          </a:stretch>
        </p:blipFill>
        <p:spPr bwMode="auto">
          <a:xfrm>
            <a:off x="304800" y="2057400"/>
            <a:ext cx="2609850" cy="36576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1295400"/>
            <a:ext cx="6858000" cy="3810000"/>
            <a:chOff x="960" y="720"/>
            <a:chExt cx="4319" cy="2392"/>
          </a:xfrm>
        </p:grpSpPr>
        <p:sp>
          <p:nvSpPr>
            <p:cNvPr id="130053" name="Rectangle 3"/>
            <p:cNvSpPr>
              <a:spLocks noChangeArrowheads="1"/>
            </p:cNvSpPr>
            <p:nvPr/>
          </p:nvSpPr>
          <p:spPr bwMode="auto">
            <a:xfrm>
              <a:off x="4416" y="2136"/>
              <a:ext cx="864" cy="977"/>
            </a:xfrm>
            <a:prstGeom prst="rect">
              <a:avLst/>
            </a:prstGeom>
            <a:noFill/>
            <a:ln w="9525">
              <a:noFill/>
              <a:round/>
              <a:headEnd/>
              <a:tailEnd/>
            </a:ln>
          </p:spPr>
          <p:txBody>
            <a:bodyPr lIns="90000" tIns="46800" rIns="90000" bIns="46800"/>
            <a:lstStyle/>
            <a:p>
              <a:pPr defTabSz="449263" eaLnBrk="1" hangingPunct="1">
                <a:spcBef>
                  <a:spcPts val="2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a:solidFill>
                    <a:srgbClr val="000000"/>
                  </a:solidFill>
                  <a:latin typeface="Arial" charset="0"/>
                  <a:cs typeface="Arial" charset="0"/>
                </a:rPr>
                <a:t>X</a:t>
              </a:r>
            </a:p>
            <a:p>
              <a:pPr defTabSz="449263">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a:solidFill>
                    <a:srgbClr val="000000"/>
                  </a:solidFill>
                  <a:latin typeface="Arial" charset="0"/>
                  <a:cs typeface="Arial" charset="0"/>
                </a:rPr>
                <a:t> </a:t>
              </a:r>
            </a:p>
            <a:p>
              <a:pPr defTabSz="449263">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latin typeface="Times New Roman" pitchFamily="18" charset="0"/>
                <a:cs typeface="Times New Roman" pitchFamily="18" charset="0"/>
              </a:endParaRPr>
            </a:p>
            <a:p>
              <a:pPr defTabSz="449263">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latin typeface="Arial" charset="0"/>
                <a:cs typeface="Arial" charset="0"/>
              </a:endParaRPr>
            </a:p>
            <a:p>
              <a:pPr defTabSz="449263">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latin typeface="Arial" charset="0"/>
                  <a:cs typeface="Arial" charset="0"/>
                </a:rPr>
                <a:t>Dog</a:t>
              </a:r>
            </a:p>
          </p:txBody>
        </p:sp>
        <p:sp>
          <p:nvSpPr>
            <p:cNvPr id="130054" name="Rectangle 4"/>
            <p:cNvSpPr>
              <a:spLocks noChangeArrowheads="1"/>
            </p:cNvSpPr>
            <p:nvPr/>
          </p:nvSpPr>
          <p:spPr bwMode="auto">
            <a:xfrm>
              <a:off x="3552" y="2136"/>
              <a:ext cx="864" cy="977"/>
            </a:xfrm>
            <a:prstGeom prst="rect">
              <a:avLst/>
            </a:prstGeom>
            <a:noFill/>
            <a:ln w="9525">
              <a:noFill/>
              <a:round/>
              <a:headEnd/>
              <a:tailEnd/>
            </a:ln>
          </p:spPr>
          <p:txBody>
            <a:bodyPr lIns="90000" tIns="46800" rIns="90000" bIns="46800"/>
            <a:lstStyle/>
            <a:p>
              <a:pPr defTabSz="449263" eaLnBrk="1" hangingPunct="1">
                <a:spcBef>
                  <a:spcPts val="300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800" b="1">
                  <a:solidFill>
                    <a:srgbClr val="000000"/>
                  </a:solidFill>
                  <a:latin typeface="Arial" charset="0"/>
                  <a:cs typeface="Arial" charset="0"/>
                </a:rPr>
                <a:t>$</a:t>
              </a:r>
            </a:p>
            <a:p>
              <a:pPr defTabSz="449263">
                <a:spcBef>
                  <a:spcPts val="100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000000"/>
                </a:solidFill>
                <a:latin typeface="Arial" charset="0"/>
                <a:cs typeface="Arial" charset="0"/>
              </a:endParaRPr>
            </a:p>
            <a:p>
              <a:pPr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latin typeface="Arial" charset="0"/>
                  <a:cs typeface="Arial" charset="0"/>
                </a:rPr>
                <a:t>Cash Cow</a:t>
              </a:r>
            </a:p>
          </p:txBody>
        </p:sp>
        <p:sp>
          <p:nvSpPr>
            <p:cNvPr id="130055" name="Rectangle 5"/>
            <p:cNvSpPr>
              <a:spLocks noChangeArrowheads="1"/>
            </p:cNvSpPr>
            <p:nvPr/>
          </p:nvSpPr>
          <p:spPr bwMode="auto">
            <a:xfrm>
              <a:off x="3012" y="2136"/>
              <a:ext cx="540" cy="977"/>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0000"/>
                  </a:solidFill>
                  <a:latin typeface="Arial" charset="0"/>
                  <a:ea typeface="Lucida Sans Unicode" pitchFamily="34" charset="0"/>
                  <a:cs typeface="Lucida Sans Unicode" pitchFamily="34" charset="0"/>
                </a:rPr>
                <a:t>Rendah</a:t>
              </a:r>
            </a:p>
          </p:txBody>
        </p:sp>
        <p:sp>
          <p:nvSpPr>
            <p:cNvPr id="130056" name="Rectangle 6"/>
            <p:cNvSpPr>
              <a:spLocks noChangeArrowheads="1"/>
            </p:cNvSpPr>
            <p:nvPr/>
          </p:nvSpPr>
          <p:spPr bwMode="auto">
            <a:xfrm>
              <a:off x="2202" y="2136"/>
              <a:ext cx="810" cy="977"/>
            </a:xfrm>
            <a:prstGeom prst="rect">
              <a:avLst/>
            </a:prstGeom>
            <a:noFill/>
            <a:ln w="9525">
              <a:noFill/>
              <a:round/>
              <a:headEnd/>
              <a:tailEnd/>
            </a:ln>
          </p:spPr>
          <p:txBody>
            <a:bodyPr lIns="90000" tIns="46800" rIns="90000" bIns="46800"/>
            <a:lstStyle/>
            <a:p>
              <a:pPr defTabSz="449263" eaLnBrk="1" hangingPunct="1">
                <a:buClr>
                  <a:srgbClr val="FF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0000"/>
                  </a:solidFill>
                  <a:latin typeface="Arial" charset="0"/>
                  <a:cs typeface="Arial" charset="0"/>
                </a:rPr>
                <a:t>Pertumbuhan</a:t>
              </a:r>
            </a:p>
            <a:p>
              <a:pPr algn="l"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cs typeface="Arial" charset="0"/>
              </a:endParaRPr>
            </a:p>
          </p:txBody>
        </p:sp>
        <p:sp>
          <p:nvSpPr>
            <p:cNvPr id="130057" name="Rectangle 7"/>
            <p:cNvSpPr>
              <a:spLocks noChangeArrowheads="1"/>
            </p:cNvSpPr>
            <p:nvPr/>
          </p:nvSpPr>
          <p:spPr bwMode="auto">
            <a:xfrm>
              <a:off x="960" y="2136"/>
              <a:ext cx="1242" cy="977"/>
            </a:xfrm>
            <a:prstGeom prst="rect">
              <a:avLst/>
            </a:prstGeom>
            <a:noFill/>
            <a:ln w="9525">
              <a:noFill/>
              <a:round/>
              <a:headEnd/>
              <a:tailEnd/>
            </a:ln>
          </p:spPr>
          <p:txBody>
            <a:bodyPr lIns="90000" tIns="46800" rIns="90000" bIns="46800"/>
            <a:lstStyle/>
            <a:p>
              <a:pPr algn="l"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i="1">
                <a:solidFill>
                  <a:srgbClr val="000000"/>
                </a:solidFill>
                <a:latin typeface="Arial" charset="0"/>
                <a:cs typeface="Arial" charset="0"/>
              </a:endParaRPr>
            </a:p>
            <a:p>
              <a:pPr algn="l"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i="1">
                  <a:latin typeface="Arial" charset="0"/>
                  <a:cs typeface="Arial" charset="0"/>
                </a:rPr>
                <a:t>Growth rate</a:t>
              </a:r>
              <a:r>
                <a:rPr lang="en-GB" sz="1400">
                  <a:latin typeface="Arial" charset="0"/>
                  <a:cs typeface="Arial" charset="0"/>
                </a:rPr>
                <a:t>: Tingkat Pertumbuhan suatu industri dinilai dalam konstanta dolar (misalnya jika dibandingkan terhadap tingkat tingkat pertumbuhan GNP)</a:t>
              </a:r>
            </a:p>
            <a:p>
              <a:pPr algn="l"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a:latin typeface="Arial" charset="0"/>
                <a:cs typeface="Arial" charset="0"/>
              </a:endParaRPr>
            </a:p>
            <a:p>
              <a:pPr algn="l"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a:solidFill>
                  <a:srgbClr val="000000"/>
                </a:solidFill>
                <a:latin typeface="Arial" charset="0"/>
                <a:cs typeface="Arial" charset="0"/>
              </a:endParaRPr>
            </a:p>
          </p:txBody>
        </p:sp>
        <p:sp>
          <p:nvSpPr>
            <p:cNvPr id="130058" name="Rectangle 8"/>
            <p:cNvSpPr>
              <a:spLocks noChangeArrowheads="1"/>
            </p:cNvSpPr>
            <p:nvPr/>
          </p:nvSpPr>
          <p:spPr bwMode="auto">
            <a:xfrm>
              <a:off x="4416" y="1136"/>
              <a:ext cx="864" cy="1000"/>
            </a:xfrm>
            <a:prstGeom prst="rect">
              <a:avLst/>
            </a:prstGeom>
            <a:noFill/>
            <a:ln w="9525">
              <a:noFill/>
              <a:round/>
              <a:headEnd/>
              <a:tailEnd/>
            </a:ln>
          </p:spPr>
          <p:txBody>
            <a:bodyPr lIns="90000" tIns="46800" rIns="90000" bIns="46800"/>
            <a:lstStyle/>
            <a:p>
              <a:pPr defTabSz="449263" eaLnBrk="1" hangingPunct="1">
                <a:spcBef>
                  <a:spcPts val="3375"/>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5400" b="1">
                  <a:solidFill>
                    <a:srgbClr val="000000"/>
                  </a:solidFill>
                  <a:latin typeface="Arial" charset="0"/>
                  <a:cs typeface="Arial" charset="0"/>
                </a:rPr>
                <a:t>?</a:t>
              </a:r>
            </a:p>
            <a:p>
              <a:pPr defTabSz="449263">
                <a:spcBef>
                  <a:spcPts val="50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a:solidFill>
                    <a:srgbClr val="000000"/>
                  </a:solidFill>
                  <a:latin typeface="Arial" charset="0"/>
                  <a:cs typeface="Arial" charset="0"/>
                </a:rPr>
                <a:t> </a:t>
              </a:r>
            </a:p>
            <a:p>
              <a:pPr defTabSz="449263">
                <a:spcBef>
                  <a:spcPts val="50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a:solidFill>
                  <a:srgbClr val="000000"/>
                </a:solidFill>
                <a:latin typeface="Arial" charset="0"/>
                <a:cs typeface="Arial" charset="0"/>
              </a:endParaRPr>
            </a:p>
            <a:p>
              <a:pPr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latin typeface="Arial" charset="0"/>
                  <a:cs typeface="Arial" charset="0"/>
                </a:rPr>
                <a:t>Problem Child</a:t>
              </a:r>
            </a:p>
          </p:txBody>
        </p:sp>
        <p:sp>
          <p:nvSpPr>
            <p:cNvPr id="130059" name="Rectangle 9"/>
            <p:cNvSpPr>
              <a:spLocks noChangeArrowheads="1"/>
            </p:cNvSpPr>
            <p:nvPr/>
          </p:nvSpPr>
          <p:spPr bwMode="auto">
            <a:xfrm>
              <a:off x="3552" y="1136"/>
              <a:ext cx="864" cy="1000"/>
            </a:xfrm>
            <a:prstGeom prst="rect">
              <a:avLst/>
            </a:prstGeom>
            <a:noFill/>
            <a:ln w="9525">
              <a:noFill/>
              <a:round/>
              <a:headEnd/>
              <a:tailEnd/>
            </a:ln>
          </p:spPr>
          <p:txBody>
            <a:bodyPr lIns="90000" tIns="46800" rIns="90000" bIns="46800"/>
            <a:lstStyle/>
            <a:p>
              <a:pPr defTabSz="449263" eaLnBrk="1" hangingPunct="1">
                <a:spcBef>
                  <a:spcPts val="500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0">
                  <a:solidFill>
                    <a:srgbClr val="000000"/>
                  </a:solidFill>
                  <a:latin typeface="Arial" charset="0"/>
                  <a:cs typeface="Arial" charset="0"/>
                </a:rPr>
                <a:t>*</a:t>
              </a:r>
            </a:p>
            <a:p>
              <a:pPr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latin typeface="Arial" charset="0"/>
                  <a:cs typeface="Arial" charset="0"/>
                </a:rPr>
                <a:t>Star</a:t>
              </a:r>
            </a:p>
          </p:txBody>
        </p:sp>
        <p:sp>
          <p:nvSpPr>
            <p:cNvPr id="130060" name="Rectangle 10"/>
            <p:cNvSpPr>
              <a:spLocks noChangeArrowheads="1"/>
            </p:cNvSpPr>
            <p:nvPr/>
          </p:nvSpPr>
          <p:spPr bwMode="auto">
            <a:xfrm>
              <a:off x="3012" y="1136"/>
              <a:ext cx="540" cy="1000"/>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0000"/>
                  </a:solidFill>
                  <a:latin typeface="Arial" charset="0"/>
                  <a:ea typeface="Lucida Sans Unicode" pitchFamily="34" charset="0"/>
                  <a:cs typeface="Lucida Sans Unicode" pitchFamily="34" charset="0"/>
                </a:rPr>
                <a:t>Tinggi</a:t>
              </a:r>
            </a:p>
          </p:txBody>
        </p:sp>
        <p:sp>
          <p:nvSpPr>
            <p:cNvPr id="130061" name="Rectangle 11"/>
            <p:cNvSpPr>
              <a:spLocks noChangeArrowheads="1"/>
            </p:cNvSpPr>
            <p:nvPr/>
          </p:nvSpPr>
          <p:spPr bwMode="auto">
            <a:xfrm>
              <a:off x="2202" y="1136"/>
              <a:ext cx="810" cy="1000"/>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FF0000"/>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FFFF"/>
                  </a:solidFill>
                  <a:latin typeface="Arial" charset="0"/>
                  <a:ea typeface="Lucida Sans Unicode" pitchFamily="34" charset="0"/>
                  <a:cs typeface="Lucida Sans Unicode" pitchFamily="34" charset="0"/>
                </a:rPr>
                <a:t>Tingkat</a:t>
              </a:r>
            </a:p>
          </p:txBody>
        </p:sp>
        <p:sp>
          <p:nvSpPr>
            <p:cNvPr id="130062" name="Rectangle 12"/>
            <p:cNvSpPr>
              <a:spLocks noChangeArrowheads="1"/>
            </p:cNvSpPr>
            <p:nvPr/>
          </p:nvSpPr>
          <p:spPr bwMode="auto">
            <a:xfrm>
              <a:off x="960" y="1136"/>
              <a:ext cx="1242" cy="1000"/>
            </a:xfrm>
            <a:prstGeom prst="rect">
              <a:avLst/>
            </a:prstGeom>
            <a:noFill/>
            <a:ln w="9525">
              <a:noFill/>
              <a:round/>
              <a:headEnd/>
              <a:tailEnd/>
            </a:ln>
          </p:spPr>
          <p:txBody>
            <a:bodyPr lIns="90000" tIns="46800" rIns="90000" bIns="46800"/>
            <a:lstStyle/>
            <a:p>
              <a:pPr algn="l"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i="1">
                  <a:latin typeface="Arial" charset="0"/>
                  <a:cs typeface="Arial" charset="0"/>
                </a:rPr>
                <a:t>Market Sh</a:t>
              </a:r>
              <a:r>
                <a:rPr lang="en-GB" sz="1400" b="1">
                  <a:latin typeface="Arial" charset="0"/>
                  <a:cs typeface="Arial" charset="0"/>
                </a:rPr>
                <a:t>are</a:t>
              </a:r>
              <a:r>
                <a:rPr lang="en-GB" sz="1400">
                  <a:latin typeface="Arial" charset="0"/>
                  <a:cs typeface="Arial" charset="0"/>
                </a:rPr>
                <a:t>: Penjualan jika dibandingkan terhadap kompetitor di pasar (biasanya dipilih hanya dua atau tiga kompetitor terbesar yang ada di pasar)</a:t>
              </a:r>
            </a:p>
            <a:p>
              <a:pPr algn="l"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a:latin typeface="Arial" charset="0"/>
                <a:cs typeface="Arial" charset="0"/>
              </a:endParaRPr>
            </a:p>
          </p:txBody>
        </p:sp>
        <p:sp>
          <p:nvSpPr>
            <p:cNvPr id="130063" name="Rectangle 13"/>
            <p:cNvSpPr>
              <a:spLocks noChangeArrowheads="1"/>
            </p:cNvSpPr>
            <p:nvPr/>
          </p:nvSpPr>
          <p:spPr bwMode="auto">
            <a:xfrm>
              <a:off x="4416" y="944"/>
              <a:ext cx="864" cy="192"/>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0000"/>
                  </a:solidFill>
                  <a:latin typeface="Arial" charset="0"/>
                  <a:ea typeface="Lucida Sans Unicode" pitchFamily="34" charset="0"/>
                  <a:cs typeface="Lucida Sans Unicode" pitchFamily="34" charset="0"/>
                </a:rPr>
                <a:t>Rendah</a:t>
              </a:r>
            </a:p>
          </p:txBody>
        </p:sp>
        <p:sp>
          <p:nvSpPr>
            <p:cNvPr id="130064" name="Rectangle 14"/>
            <p:cNvSpPr>
              <a:spLocks noChangeArrowheads="1"/>
            </p:cNvSpPr>
            <p:nvPr/>
          </p:nvSpPr>
          <p:spPr bwMode="auto">
            <a:xfrm>
              <a:off x="3552" y="944"/>
              <a:ext cx="864" cy="192"/>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FF0000"/>
                  </a:solidFill>
                  <a:latin typeface="Arial" charset="0"/>
                  <a:ea typeface="Lucida Sans Unicode" pitchFamily="34" charset="0"/>
                  <a:cs typeface="Lucida Sans Unicode" pitchFamily="34" charset="0"/>
                </a:rPr>
                <a:t>Tinggi</a:t>
              </a:r>
            </a:p>
          </p:txBody>
        </p:sp>
        <p:sp>
          <p:nvSpPr>
            <p:cNvPr id="130065" name="Rectangle 15"/>
            <p:cNvSpPr>
              <a:spLocks noChangeArrowheads="1"/>
            </p:cNvSpPr>
            <p:nvPr/>
          </p:nvSpPr>
          <p:spPr bwMode="auto">
            <a:xfrm>
              <a:off x="3012" y="944"/>
              <a:ext cx="540" cy="192"/>
            </a:xfrm>
            <a:prstGeom prst="rect">
              <a:avLst/>
            </a:prstGeom>
            <a:noFill/>
            <a:ln w="9525">
              <a:noFill/>
              <a:round/>
              <a:headEnd/>
              <a:tailEnd/>
            </a:ln>
          </p:spPr>
          <p:txBody>
            <a:bodyPr wrap="none" anchor="ctr"/>
            <a:lstStyle/>
            <a:p>
              <a:endParaRPr lang="id-ID"/>
            </a:p>
          </p:txBody>
        </p:sp>
        <p:sp>
          <p:nvSpPr>
            <p:cNvPr id="130066" name="Rectangle 16"/>
            <p:cNvSpPr>
              <a:spLocks noChangeArrowheads="1"/>
            </p:cNvSpPr>
            <p:nvPr/>
          </p:nvSpPr>
          <p:spPr bwMode="auto">
            <a:xfrm>
              <a:off x="2202" y="944"/>
              <a:ext cx="810" cy="192"/>
            </a:xfrm>
            <a:prstGeom prst="rect">
              <a:avLst/>
            </a:prstGeom>
            <a:noFill/>
            <a:ln w="9525">
              <a:noFill/>
              <a:round/>
              <a:headEnd/>
              <a:tailEnd/>
            </a:ln>
          </p:spPr>
          <p:txBody>
            <a:bodyPr wrap="none" anchor="ctr"/>
            <a:lstStyle/>
            <a:p>
              <a:endParaRPr lang="id-ID"/>
            </a:p>
          </p:txBody>
        </p:sp>
        <p:sp>
          <p:nvSpPr>
            <p:cNvPr id="130067" name="Rectangle 17"/>
            <p:cNvSpPr>
              <a:spLocks noChangeArrowheads="1"/>
            </p:cNvSpPr>
            <p:nvPr/>
          </p:nvSpPr>
          <p:spPr bwMode="auto">
            <a:xfrm>
              <a:off x="960" y="944"/>
              <a:ext cx="1242" cy="192"/>
            </a:xfrm>
            <a:prstGeom prst="rect">
              <a:avLst/>
            </a:prstGeom>
            <a:noFill/>
            <a:ln w="9525">
              <a:noFill/>
              <a:round/>
              <a:headEnd/>
              <a:tailEnd/>
            </a:ln>
          </p:spPr>
          <p:txBody>
            <a:bodyPr lIns="90000" tIns="46800" rIns="90000" bIns="46800"/>
            <a:lstStyle/>
            <a:p>
              <a:pPr algn="l" defTabSz="449263">
                <a:spcBef>
                  <a:spcPts val="750"/>
                </a:spcBef>
                <a:buClr>
                  <a:srgbClr val="00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latin typeface="Arial" charset="0"/>
                  <a:cs typeface="Arial" charset="0"/>
                </a:rPr>
                <a:t>Diskripsi dari dimensi</a:t>
              </a:r>
              <a:r>
                <a:rPr lang="en-GB" sz="1400">
                  <a:solidFill>
                    <a:srgbClr val="000000"/>
                  </a:solidFill>
                  <a:latin typeface="Arial" charset="0"/>
                  <a:cs typeface="Arial" charset="0"/>
                </a:rPr>
                <a:t>:</a:t>
              </a:r>
            </a:p>
          </p:txBody>
        </p:sp>
        <p:sp>
          <p:nvSpPr>
            <p:cNvPr id="130068" name="Rectangle 18"/>
            <p:cNvSpPr>
              <a:spLocks noChangeArrowheads="1"/>
            </p:cNvSpPr>
            <p:nvPr/>
          </p:nvSpPr>
          <p:spPr bwMode="auto">
            <a:xfrm>
              <a:off x="4416" y="720"/>
              <a:ext cx="864" cy="224"/>
            </a:xfrm>
            <a:prstGeom prst="rect">
              <a:avLst/>
            </a:prstGeom>
            <a:noFill/>
            <a:ln w="9525">
              <a:noFill/>
              <a:round/>
              <a:headEnd/>
              <a:tailEnd/>
            </a:ln>
          </p:spPr>
          <p:txBody>
            <a:bodyPr lIns="90000" tIns="46800" rIns="90000" bIns="46800"/>
            <a:lstStyle/>
            <a:p>
              <a:pPr algn="l"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0000"/>
                  </a:solidFill>
                  <a:latin typeface="Arial" charset="0"/>
                  <a:cs typeface="Arial" charset="0"/>
                </a:rPr>
                <a:t>Share</a:t>
              </a:r>
            </a:p>
          </p:txBody>
        </p:sp>
        <p:sp>
          <p:nvSpPr>
            <p:cNvPr id="130069" name="Rectangle 19"/>
            <p:cNvSpPr>
              <a:spLocks noChangeArrowheads="1"/>
            </p:cNvSpPr>
            <p:nvPr/>
          </p:nvSpPr>
          <p:spPr bwMode="auto">
            <a:xfrm>
              <a:off x="3552" y="720"/>
              <a:ext cx="864" cy="224"/>
            </a:xfrm>
            <a:prstGeom prst="rect">
              <a:avLst/>
            </a:prstGeom>
            <a:noFill/>
            <a:ln w="9525">
              <a:noFill/>
              <a:round/>
              <a:headEnd/>
              <a:tailEnd/>
            </a:ln>
          </p:spPr>
          <p:txBody>
            <a:bodyPr lIns="90000" tIns="46800" rIns="90000" bIns="46800"/>
            <a:lstStyle/>
            <a:p>
              <a:pPr algn="r" defTabSz="449263" eaLnBrk="1" hangingPunct="1">
                <a:buClr>
                  <a:srgbClr val="FF0000"/>
                </a:buClr>
                <a:buSzPct val="8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0000"/>
                  </a:solidFill>
                  <a:latin typeface="Arial" charset="0"/>
                  <a:cs typeface="Arial" charset="0"/>
                </a:rPr>
                <a:t>Market</a:t>
              </a:r>
            </a:p>
          </p:txBody>
        </p:sp>
        <p:sp>
          <p:nvSpPr>
            <p:cNvPr id="130070" name="Rectangle 20"/>
            <p:cNvSpPr>
              <a:spLocks noChangeArrowheads="1"/>
            </p:cNvSpPr>
            <p:nvPr/>
          </p:nvSpPr>
          <p:spPr bwMode="auto">
            <a:xfrm>
              <a:off x="3012" y="720"/>
              <a:ext cx="540" cy="224"/>
            </a:xfrm>
            <a:prstGeom prst="rect">
              <a:avLst/>
            </a:prstGeom>
            <a:noFill/>
            <a:ln w="9525">
              <a:noFill/>
              <a:round/>
              <a:headEnd/>
              <a:tailEnd/>
            </a:ln>
          </p:spPr>
          <p:txBody>
            <a:bodyPr wrap="none" anchor="ctr"/>
            <a:lstStyle/>
            <a:p>
              <a:endParaRPr lang="id-ID"/>
            </a:p>
          </p:txBody>
        </p:sp>
        <p:sp>
          <p:nvSpPr>
            <p:cNvPr id="130071" name="Rectangle 21"/>
            <p:cNvSpPr>
              <a:spLocks noChangeArrowheads="1"/>
            </p:cNvSpPr>
            <p:nvPr/>
          </p:nvSpPr>
          <p:spPr bwMode="auto">
            <a:xfrm>
              <a:off x="2202" y="720"/>
              <a:ext cx="810" cy="224"/>
            </a:xfrm>
            <a:prstGeom prst="rect">
              <a:avLst/>
            </a:prstGeom>
            <a:noFill/>
            <a:ln w="9525">
              <a:noFill/>
              <a:round/>
              <a:headEnd/>
              <a:tailEnd/>
            </a:ln>
          </p:spPr>
          <p:txBody>
            <a:bodyPr wrap="none" anchor="ctr"/>
            <a:lstStyle/>
            <a:p>
              <a:endParaRPr lang="id-ID"/>
            </a:p>
          </p:txBody>
        </p:sp>
        <p:sp>
          <p:nvSpPr>
            <p:cNvPr id="130072" name="Rectangle 22"/>
            <p:cNvSpPr>
              <a:spLocks noChangeArrowheads="1"/>
            </p:cNvSpPr>
            <p:nvPr/>
          </p:nvSpPr>
          <p:spPr bwMode="auto">
            <a:xfrm>
              <a:off x="960" y="720"/>
              <a:ext cx="1242" cy="224"/>
            </a:xfrm>
            <a:prstGeom prst="rect">
              <a:avLst/>
            </a:prstGeom>
            <a:noFill/>
            <a:ln w="9525">
              <a:noFill/>
              <a:round/>
              <a:headEnd/>
              <a:tailEnd/>
            </a:ln>
          </p:spPr>
          <p:txBody>
            <a:bodyPr wrap="none" anchor="ctr"/>
            <a:lstStyle/>
            <a:p>
              <a:endParaRPr lang="id-ID"/>
            </a:p>
          </p:txBody>
        </p:sp>
        <p:sp>
          <p:nvSpPr>
            <p:cNvPr id="130073" name="Line 23"/>
            <p:cNvSpPr>
              <a:spLocks noChangeShapeType="1"/>
            </p:cNvSpPr>
            <p:nvPr/>
          </p:nvSpPr>
          <p:spPr bwMode="auto">
            <a:xfrm>
              <a:off x="960" y="720"/>
              <a:ext cx="1" cy="224"/>
            </a:xfrm>
            <a:prstGeom prst="line">
              <a:avLst/>
            </a:prstGeom>
            <a:noFill/>
            <a:ln w="9525">
              <a:noFill/>
              <a:round/>
              <a:headEnd/>
              <a:tailEnd/>
            </a:ln>
          </p:spPr>
          <p:txBody>
            <a:bodyPr/>
            <a:lstStyle/>
            <a:p>
              <a:endParaRPr lang="id-ID"/>
            </a:p>
          </p:txBody>
        </p:sp>
        <p:sp>
          <p:nvSpPr>
            <p:cNvPr id="130074" name="Line 24"/>
            <p:cNvSpPr>
              <a:spLocks noChangeShapeType="1"/>
            </p:cNvSpPr>
            <p:nvPr/>
          </p:nvSpPr>
          <p:spPr bwMode="auto">
            <a:xfrm>
              <a:off x="5280" y="720"/>
              <a:ext cx="1" cy="224"/>
            </a:xfrm>
            <a:prstGeom prst="line">
              <a:avLst/>
            </a:prstGeom>
            <a:noFill/>
            <a:ln w="9525">
              <a:noFill/>
              <a:round/>
              <a:headEnd/>
              <a:tailEnd/>
            </a:ln>
          </p:spPr>
          <p:txBody>
            <a:bodyPr/>
            <a:lstStyle/>
            <a:p>
              <a:endParaRPr lang="id-ID"/>
            </a:p>
          </p:txBody>
        </p:sp>
        <p:sp>
          <p:nvSpPr>
            <p:cNvPr id="130075" name="Line 25"/>
            <p:cNvSpPr>
              <a:spLocks noChangeShapeType="1"/>
            </p:cNvSpPr>
            <p:nvPr/>
          </p:nvSpPr>
          <p:spPr bwMode="auto">
            <a:xfrm>
              <a:off x="3552" y="720"/>
              <a:ext cx="864" cy="1"/>
            </a:xfrm>
            <a:prstGeom prst="line">
              <a:avLst/>
            </a:prstGeom>
            <a:noFill/>
            <a:ln w="9525">
              <a:noFill/>
              <a:round/>
              <a:headEnd/>
              <a:tailEnd/>
            </a:ln>
          </p:spPr>
          <p:txBody>
            <a:bodyPr/>
            <a:lstStyle/>
            <a:p>
              <a:endParaRPr lang="id-ID"/>
            </a:p>
          </p:txBody>
        </p:sp>
        <p:sp>
          <p:nvSpPr>
            <p:cNvPr id="130076" name="Line 26"/>
            <p:cNvSpPr>
              <a:spLocks noChangeShapeType="1"/>
            </p:cNvSpPr>
            <p:nvPr/>
          </p:nvSpPr>
          <p:spPr bwMode="auto">
            <a:xfrm>
              <a:off x="960" y="720"/>
              <a:ext cx="1242" cy="1"/>
            </a:xfrm>
            <a:prstGeom prst="line">
              <a:avLst/>
            </a:prstGeom>
            <a:noFill/>
            <a:ln w="9525">
              <a:noFill/>
              <a:round/>
              <a:headEnd/>
              <a:tailEnd/>
            </a:ln>
          </p:spPr>
          <p:txBody>
            <a:bodyPr/>
            <a:lstStyle/>
            <a:p>
              <a:endParaRPr lang="id-ID"/>
            </a:p>
          </p:txBody>
        </p:sp>
        <p:sp>
          <p:nvSpPr>
            <p:cNvPr id="130077" name="Line 27"/>
            <p:cNvSpPr>
              <a:spLocks noChangeShapeType="1"/>
            </p:cNvSpPr>
            <p:nvPr/>
          </p:nvSpPr>
          <p:spPr bwMode="auto">
            <a:xfrm>
              <a:off x="3012" y="720"/>
              <a:ext cx="540" cy="1"/>
            </a:xfrm>
            <a:prstGeom prst="line">
              <a:avLst/>
            </a:prstGeom>
            <a:noFill/>
            <a:ln w="9525">
              <a:noFill/>
              <a:round/>
              <a:headEnd/>
              <a:tailEnd/>
            </a:ln>
          </p:spPr>
          <p:txBody>
            <a:bodyPr/>
            <a:lstStyle/>
            <a:p>
              <a:endParaRPr lang="id-ID"/>
            </a:p>
          </p:txBody>
        </p:sp>
        <p:sp>
          <p:nvSpPr>
            <p:cNvPr id="130078" name="Line 28"/>
            <p:cNvSpPr>
              <a:spLocks noChangeShapeType="1"/>
            </p:cNvSpPr>
            <p:nvPr/>
          </p:nvSpPr>
          <p:spPr bwMode="auto">
            <a:xfrm>
              <a:off x="960" y="3113"/>
              <a:ext cx="1242" cy="1"/>
            </a:xfrm>
            <a:prstGeom prst="line">
              <a:avLst/>
            </a:prstGeom>
            <a:noFill/>
            <a:ln w="9525">
              <a:noFill/>
              <a:round/>
              <a:headEnd/>
              <a:tailEnd/>
            </a:ln>
          </p:spPr>
          <p:txBody>
            <a:bodyPr/>
            <a:lstStyle/>
            <a:p>
              <a:endParaRPr lang="id-ID"/>
            </a:p>
          </p:txBody>
        </p:sp>
        <p:sp>
          <p:nvSpPr>
            <p:cNvPr id="130079" name="Line 29"/>
            <p:cNvSpPr>
              <a:spLocks noChangeShapeType="1"/>
            </p:cNvSpPr>
            <p:nvPr/>
          </p:nvSpPr>
          <p:spPr bwMode="auto">
            <a:xfrm>
              <a:off x="2202" y="720"/>
              <a:ext cx="810" cy="1"/>
            </a:xfrm>
            <a:prstGeom prst="line">
              <a:avLst/>
            </a:prstGeom>
            <a:noFill/>
            <a:ln w="9525">
              <a:noFill/>
              <a:round/>
              <a:headEnd/>
              <a:tailEnd/>
            </a:ln>
          </p:spPr>
          <p:txBody>
            <a:bodyPr/>
            <a:lstStyle/>
            <a:p>
              <a:endParaRPr lang="id-ID"/>
            </a:p>
          </p:txBody>
        </p:sp>
        <p:sp>
          <p:nvSpPr>
            <p:cNvPr id="130080" name="Line 30"/>
            <p:cNvSpPr>
              <a:spLocks noChangeShapeType="1"/>
            </p:cNvSpPr>
            <p:nvPr/>
          </p:nvSpPr>
          <p:spPr bwMode="auto">
            <a:xfrm>
              <a:off x="960" y="1136"/>
              <a:ext cx="1" cy="1000"/>
            </a:xfrm>
            <a:prstGeom prst="line">
              <a:avLst/>
            </a:prstGeom>
            <a:noFill/>
            <a:ln w="9525">
              <a:noFill/>
              <a:round/>
              <a:headEnd/>
              <a:tailEnd/>
            </a:ln>
          </p:spPr>
          <p:txBody>
            <a:bodyPr/>
            <a:lstStyle/>
            <a:p>
              <a:endParaRPr lang="id-ID"/>
            </a:p>
          </p:txBody>
        </p:sp>
        <p:sp>
          <p:nvSpPr>
            <p:cNvPr id="130081" name="Line 31"/>
            <p:cNvSpPr>
              <a:spLocks noChangeShapeType="1"/>
            </p:cNvSpPr>
            <p:nvPr/>
          </p:nvSpPr>
          <p:spPr bwMode="auto">
            <a:xfrm>
              <a:off x="960" y="944"/>
              <a:ext cx="1" cy="192"/>
            </a:xfrm>
            <a:prstGeom prst="line">
              <a:avLst/>
            </a:prstGeom>
            <a:noFill/>
            <a:ln w="9525">
              <a:noFill/>
              <a:round/>
              <a:headEnd/>
              <a:tailEnd/>
            </a:ln>
          </p:spPr>
          <p:txBody>
            <a:bodyPr/>
            <a:lstStyle/>
            <a:p>
              <a:endParaRPr lang="id-ID"/>
            </a:p>
          </p:txBody>
        </p:sp>
        <p:sp>
          <p:nvSpPr>
            <p:cNvPr id="130082" name="Line 32"/>
            <p:cNvSpPr>
              <a:spLocks noChangeShapeType="1"/>
            </p:cNvSpPr>
            <p:nvPr/>
          </p:nvSpPr>
          <p:spPr bwMode="auto">
            <a:xfrm>
              <a:off x="960" y="2136"/>
              <a:ext cx="1" cy="977"/>
            </a:xfrm>
            <a:prstGeom prst="line">
              <a:avLst/>
            </a:prstGeom>
            <a:noFill/>
            <a:ln w="9525">
              <a:noFill/>
              <a:round/>
              <a:headEnd/>
              <a:tailEnd/>
            </a:ln>
          </p:spPr>
          <p:txBody>
            <a:bodyPr/>
            <a:lstStyle/>
            <a:p>
              <a:endParaRPr lang="id-ID"/>
            </a:p>
          </p:txBody>
        </p:sp>
        <p:sp>
          <p:nvSpPr>
            <p:cNvPr id="130083" name="Line 33"/>
            <p:cNvSpPr>
              <a:spLocks noChangeShapeType="1"/>
            </p:cNvSpPr>
            <p:nvPr/>
          </p:nvSpPr>
          <p:spPr bwMode="auto">
            <a:xfrm>
              <a:off x="2202" y="3113"/>
              <a:ext cx="810" cy="1"/>
            </a:xfrm>
            <a:prstGeom prst="line">
              <a:avLst/>
            </a:prstGeom>
            <a:noFill/>
            <a:ln w="9525">
              <a:noFill/>
              <a:round/>
              <a:headEnd/>
              <a:tailEnd/>
            </a:ln>
          </p:spPr>
          <p:txBody>
            <a:bodyPr/>
            <a:lstStyle/>
            <a:p>
              <a:endParaRPr lang="id-ID"/>
            </a:p>
          </p:txBody>
        </p:sp>
        <p:sp>
          <p:nvSpPr>
            <p:cNvPr id="130084" name="Line 34"/>
            <p:cNvSpPr>
              <a:spLocks noChangeShapeType="1"/>
            </p:cNvSpPr>
            <p:nvPr/>
          </p:nvSpPr>
          <p:spPr bwMode="auto">
            <a:xfrm>
              <a:off x="3552" y="1136"/>
              <a:ext cx="864" cy="1"/>
            </a:xfrm>
            <a:prstGeom prst="line">
              <a:avLst/>
            </a:prstGeom>
            <a:noFill/>
            <a:ln w="12600">
              <a:solidFill>
                <a:srgbClr val="000000"/>
              </a:solidFill>
              <a:miter lim="800000"/>
              <a:headEnd/>
              <a:tailEnd/>
            </a:ln>
          </p:spPr>
          <p:txBody>
            <a:bodyPr/>
            <a:lstStyle/>
            <a:p>
              <a:endParaRPr lang="id-ID"/>
            </a:p>
          </p:txBody>
        </p:sp>
        <p:sp>
          <p:nvSpPr>
            <p:cNvPr id="130085" name="Line 35"/>
            <p:cNvSpPr>
              <a:spLocks noChangeShapeType="1"/>
            </p:cNvSpPr>
            <p:nvPr/>
          </p:nvSpPr>
          <p:spPr bwMode="auto">
            <a:xfrm>
              <a:off x="4416" y="720"/>
              <a:ext cx="864" cy="1"/>
            </a:xfrm>
            <a:prstGeom prst="line">
              <a:avLst/>
            </a:prstGeom>
            <a:noFill/>
            <a:ln w="9525">
              <a:noFill/>
              <a:round/>
              <a:headEnd/>
              <a:tailEnd/>
            </a:ln>
          </p:spPr>
          <p:txBody>
            <a:bodyPr/>
            <a:lstStyle/>
            <a:p>
              <a:endParaRPr lang="id-ID"/>
            </a:p>
          </p:txBody>
        </p:sp>
        <p:sp>
          <p:nvSpPr>
            <p:cNvPr id="130086" name="Line 36"/>
            <p:cNvSpPr>
              <a:spLocks noChangeShapeType="1"/>
            </p:cNvSpPr>
            <p:nvPr/>
          </p:nvSpPr>
          <p:spPr bwMode="auto">
            <a:xfrm>
              <a:off x="3552" y="1136"/>
              <a:ext cx="1" cy="1000"/>
            </a:xfrm>
            <a:prstGeom prst="line">
              <a:avLst/>
            </a:prstGeom>
            <a:noFill/>
            <a:ln w="12600">
              <a:solidFill>
                <a:srgbClr val="000000"/>
              </a:solidFill>
              <a:miter lim="800000"/>
              <a:headEnd/>
              <a:tailEnd/>
            </a:ln>
          </p:spPr>
          <p:txBody>
            <a:bodyPr/>
            <a:lstStyle/>
            <a:p>
              <a:endParaRPr lang="id-ID"/>
            </a:p>
          </p:txBody>
        </p:sp>
        <p:sp>
          <p:nvSpPr>
            <p:cNvPr id="130087" name="Line 37"/>
            <p:cNvSpPr>
              <a:spLocks noChangeShapeType="1"/>
            </p:cNvSpPr>
            <p:nvPr/>
          </p:nvSpPr>
          <p:spPr bwMode="auto">
            <a:xfrm>
              <a:off x="5280" y="1136"/>
              <a:ext cx="1" cy="1977"/>
            </a:xfrm>
            <a:prstGeom prst="line">
              <a:avLst/>
            </a:prstGeom>
            <a:noFill/>
            <a:ln w="12600">
              <a:solidFill>
                <a:srgbClr val="000000"/>
              </a:solidFill>
              <a:miter lim="800000"/>
              <a:headEnd/>
              <a:tailEnd/>
            </a:ln>
          </p:spPr>
          <p:txBody>
            <a:bodyPr/>
            <a:lstStyle/>
            <a:p>
              <a:endParaRPr lang="id-ID"/>
            </a:p>
          </p:txBody>
        </p:sp>
        <p:sp>
          <p:nvSpPr>
            <p:cNvPr id="130088" name="Line 38"/>
            <p:cNvSpPr>
              <a:spLocks noChangeShapeType="1"/>
            </p:cNvSpPr>
            <p:nvPr/>
          </p:nvSpPr>
          <p:spPr bwMode="auto">
            <a:xfrm>
              <a:off x="4416" y="1136"/>
              <a:ext cx="864" cy="1"/>
            </a:xfrm>
            <a:prstGeom prst="line">
              <a:avLst/>
            </a:prstGeom>
            <a:noFill/>
            <a:ln w="12600">
              <a:solidFill>
                <a:srgbClr val="000000"/>
              </a:solidFill>
              <a:miter lim="800000"/>
              <a:headEnd/>
              <a:tailEnd/>
            </a:ln>
          </p:spPr>
          <p:txBody>
            <a:bodyPr/>
            <a:lstStyle/>
            <a:p>
              <a:endParaRPr lang="id-ID"/>
            </a:p>
          </p:txBody>
        </p:sp>
        <p:sp>
          <p:nvSpPr>
            <p:cNvPr id="130089" name="Line 39"/>
            <p:cNvSpPr>
              <a:spLocks noChangeShapeType="1"/>
            </p:cNvSpPr>
            <p:nvPr/>
          </p:nvSpPr>
          <p:spPr bwMode="auto">
            <a:xfrm>
              <a:off x="5280" y="944"/>
              <a:ext cx="1" cy="192"/>
            </a:xfrm>
            <a:prstGeom prst="line">
              <a:avLst/>
            </a:prstGeom>
            <a:noFill/>
            <a:ln w="9525">
              <a:noFill/>
              <a:round/>
              <a:headEnd/>
              <a:tailEnd/>
            </a:ln>
          </p:spPr>
          <p:txBody>
            <a:bodyPr/>
            <a:lstStyle/>
            <a:p>
              <a:endParaRPr lang="id-ID"/>
            </a:p>
          </p:txBody>
        </p:sp>
        <p:sp>
          <p:nvSpPr>
            <p:cNvPr id="130090" name="Line 40"/>
            <p:cNvSpPr>
              <a:spLocks noChangeShapeType="1"/>
            </p:cNvSpPr>
            <p:nvPr/>
          </p:nvSpPr>
          <p:spPr bwMode="auto">
            <a:xfrm>
              <a:off x="3552" y="3113"/>
              <a:ext cx="1728" cy="1"/>
            </a:xfrm>
            <a:prstGeom prst="line">
              <a:avLst/>
            </a:prstGeom>
            <a:noFill/>
            <a:ln w="12600">
              <a:solidFill>
                <a:srgbClr val="000000"/>
              </a:solidFill>
              <a:miter lim="800000"/>
              <a:headEnd/>
              <a:tailEnd/>
            </a:ln>
          </p:spPr>
          <p:txBody>
            <a:bodyPr/>
            <a:lstStyle/>
            <a:p>
              <a:endParaRPr lang="id-ID"/>
            </a:p>
          </p:txBody>
        </p:sp>
        <p:sp>
          <p:nvSpPr>
            <p:cNvPr id="130091" name="Line 41"/>
            <p:cNvSpPr>
              <a:spLocks noChangeShapeType="1"/>
            </p:cNvSpPr>
            <p:nvPr/>
          </p:nvSpPr>
          <p:spPr bwMode="auto">
            <a:xfrm>
              <a:off x="4416" y="1136"/>
              <a:ext cx="1" cy="1977"/>
            </a:xfrm>
            <a:prstGeom prst="line">
              <a:avLst/>
            </a:prstGeom>
            <a:noFill/>
            <a:ln w="12600">
              <a:solidFill>
                <a:srgbClr val="000000"/>
              </a:solidFill>
              <a:miter lim="800000"/>
              <a:headEnd/>
              <a:tailEnd/>
            </a:ln>
          </p:spPr>
          <p:txBody>
            <a:bodyPr/>
            <a:lstStyle/>
            <a:p>
              <a:endParaRPr lang="id-ID"/>
            </a:p>
          </p:txBody>
        </p:sp>
        <p:sp>
          <p:nvSpPr>
            <p:cNvPr id="130092" name="Line 42"/>
            <p:cNvSpPr>
              <a:spLocks noChangeShapeType="1"/>
            </p:cNvSpPr>
            <p:nvPr/>
          </p:nvSpPr>
          <p:spPr bwMode="auto">
            <a:xfrm>
              <a:off x="4416" y="2136"/>
              <a:ext cx="864" cy="1"/>
            </a:xfrm>
            <a:prstGeom prst="line">
              <a:avLst/>
            </a:prstGeom>
            <a:noFill/>
            <a:ln w="12600">
              <a:solidFill>
                <a:srgbClr val="000000"/>
              </a:solidFill>
              <a:miter lim="800000"/>
              <a:headEnd/>
              <a:tailEnd/>
            </a:ln>
          </p:spPr>
          <p:txBody>
            <a:bodyPr/>
            <a:lstStyle/>
            <a:p>
              <a:endParaRPr lang="id-ID"/>
            </a:p>
          </p:txBody>
        </p:sp>
        <p:sp>
          <p:nvSpPr>
            <p:cNvPr id="130093" name="Line 43"/>
            <p:cNvSpPr>
              <a:spLocks noChangeShapeType="1"/>
            </p:cNvSpPr>
            <p:nvPr/>
          </p:nvSpPr>
          <p:spPr bwMode="auto">
            <a:xfrm>
              <a:off x="3552" y="2136"/>
              <a:ext cx="864" cy="1"/>
            </a:xfrm>
            <a:prstGeom prst="line">
              <a:avLst/>
            </a:prstGeom>
            <a:noFill/>
            <a:ln w="12600">
              <a:solidFill>
                <a:srgbClr val="000000"/>
              </a:solidFill>
              <a:miter lim="800000"/>
              <a:headEnd/>
              <a:tailEnd/>
            </a:ln>
          </p:spPr>
          <p:txBody>
            <a:bodyPr/>
            <a:lstStyle/>
            <a:p>
              <a:endParaRPr lang="id-ID"/>
            </a:p>
          </p:txBody>
        </p:sp>
        <p:sp>
          <p:nvSpPr>
            <p:cNvPr id="130094" name="Line 44"/>
            <p:cNvSpPr>
              <a:spLocks noChangeShapeType="1"/>
            </p:cNvSpPr>
            <p:nvPr/>
          </p:nvSpPr>
          <p:spPr bwMode="auto">
            <a:xfrm>
              <a:off x="3012" y="3113"/>
              <a:ext cx="540" cy="1"/>
            </a:xfrm>
            <a:prstGeom prst="line">
              <a:avLst/>
            </a:prstGeom>
            <a:noFill/>
            <a:ln w="9525">
              <a:noFill/>
              <a:round/>
              <a:headEnd/>
              <a:tailEnd/>
            </a:ln>
          </p:spPr>
          <p:txBody>
            <a:bodyPr/>
            <a:lstStyle/>
            <a:p>
              <a:endParaRPr lang="id-ID"/>
            </a:p>
          </p:txBody>
        </p:sp>
        <p:sp>
          <p:nvSpPr>
            <p:cNvPr id="130095" name="Line 45"/>
            <p:cNvSpPr>
              <a:spLocks noChangeShapeType="1"/>
            </p:cNvSpPr>
            <p:nvPr/>
          </p:nvSpPr>
          <p:spPr bwMode="auto">
            <a:xfrm>
              <a:off x="3552" y="2136"/>
              <a:ext cx="1" cy="977"/>
            </a:xfrm>
            <a:prstGeom prst="line">
              <a:avLst/>
            </a:prstGeom>
            <a:noFill/>
            <a:ln w="12600">
              <a:solidFill>
                <a:srgbClr val="000000"/>
              </a:solidFill>
              <a:miter lim="800000"/>
              <a:headEnd/>
              <a:tailEnd/>
            </a:ln>
          </p:spPr>
          <p:txBody>
            <a:bodyPr/>
            <a:lstStyle/>
            <a:p>
              <a:endParaRPr lang="id-ID"/>
            </a:p>
          </p:txBody>
        </p:sp>
      </p:grpSp>
      <p:sp>
        <p:nvSpPr>
          <p:cNvPr id="130051" name="Rectangle 46"/>
          <p:cNvSpPr>
            <a:spLocks noChangeArrowheads="1"/>
          </p:cNvSpPr>
          <p:nvPr/>
        </p:nvSpPr>
        <p:spPr bwMode="auto">
          <a:xfrm>
            <a:off x="3505200" y="5461000"/>
            <a:ext cx="3113088" cy="276225"/>
          </a:xfrm>
          <a:prstGeom prst="rect">
            <a:avLst/>
          </a:prstGeom>
          <a:noFill/>
          <a:ln w="9525">
            <a:noFill/>
            <a:round/>
            <a:headEnd/>
            <a:tailEnd/>
          </a:ln>
        </p:spPr>
        <p:txBody>
          <a:bodyPr wrap="none" lIns="90000" tIns="46800" rIns="90000" bIns="46800">
            <a:spAutoFit/>
          </a:bodyPr>
          <a:lstStyle/>
          <a:p>
            <a:pPr algn="l"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latin typeface="Arial" charset="0"/>
                <a:cs typeface="Arial" charset="0"/>
              </a:rPr>
              <a:t>Tabel 1. The BGC Growth – Share Matrix</a:t>
            </a:r>
          </a:p>
        </p:txBody>
      </p:sp>
      <p:pic>
        <p:nvPicPr>
          <p:cNvPr id="130052" name="Picture 47" descr="MPj04286400000[1]"/>
          <p:cNvPicPr>
            <a:picLocks noChangeAspect="1" noChangeArrowheads="1"/>
          </p:cNvPicPr>
          <p:nvPr/>
        </p:nvPicPr>
        <p:blipFill>
          <a:blip r:embed="rId3"/>
          <a:srcRect/>
          <a:stretch>
            <a:fillRect/>
          </a:stretch>
        </p:blipFill>
        <p:spPr bwMode="auto">
          <a:xfrm>
            <a:off x="228600" y="152400"/>
            <a:ext cx="5257800" cy="1524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6988" y="76200"/>
            <a:ext cx="7694612" cy="5661025"/>
            <a:chOff x="768" y="192"/>
            <a:chExt cx="4847" cy="3566"/>
          </a:xfrm>
        </p:grpSpPr>
        <p:sp>
          <p:nvSpPr>
            <p:cNvPr id="131077" name="Rectangle 3"/>
            <p:cNvSpPr>
              <a:spLocks noChangeArrowheads="1"/>
            </p:cNvSpPr>
            <p:nvPr/>
          </p:nvSpPr>
          <p:spPr bwMode="auto">
            <a:xfrm>
              <a:off x="4416" y="2533"/>
              <a:ext cx="1200" cy="1226"/>
            </a:xfrm>
            <a:prstGeom prst="rect">
              <a:avLst/>
            </a:prstGeom>
            <a:noFill/>
            <a:ln w="9525">
              <a:noFill/>
              <a:round/>
              <a:headEnd/>
              <a:tailEnd/>
            </a:ln>
          </p:spPr>
          <p:txBody>
            <a:bodyPr lIns="90000" tIns="46800" rIns="90000" bIns="46800"/>
            <a:lstStyle/>
            <a:p>
              <a:pPr marL="177800" indent="-177800" algn="l"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Harvest or divest:</a:t>
              </a:r>
            </a:p>
            <a:p>
              <a:pPr marL="177800" indent="-177800" algn="l"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 </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Keluar dari pasar atau memangkas jalur produksi</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Mengatur tempo sehingga memaksimalkan present value</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Konsentrasi pada kompetitor cash generators</a:t>
              </a:r>
            </a:p>
            <a:p>
              <a:pPr marL="177800" indent="-177800" algn="l"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Times New Roman" pitchFamily="18" charset="0"/>
                  <a:cs typeface="Times New Roman" pitchFamily="18" charset="0"/>
                </a:rPr>
                <a:t> </a:t>
              </a:r>
            </a:p>
          </p:txBody>
        </p:sp>
        <p:sp>
          <p:nvSpPr>
            <p:cNvPr id="131078" name="Rectangle 4"/>
            <p:cNvSpPr>
              <a:spLocks noChangeArrowheads="1"/>
            </p:cNvSpPr>
            <p:nvPr/>
          </p:nvSpPr>
          <p:spPr bwMode="auto">
            <a:xfrm>
              <a:off x="3168" y="2533"/>
              <a:ext cx="1248" cy="1226"/>
            </a:xfrm>
            <a:prstGeom prst="rect">
              <a:avLst/>
            </a:prstGeom>
            <a:noFill/>
            <a:ln w="9525">
              <a:noFill/>
              <a:round/>
              <a:headEnd/>
              <a:tailEnd/>
            </a:ln>
          </p:spPr>
          <p:txBody>
            <a:bodyPr lIns="90000" tIns="46800" rIns="90000" bIns="46800"/>
            <a:lstStyle/>
            <a:p>
              <a:pPr marL="177800" indent="-177800" algn="l"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Opportunistic-preserve for harvest:</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Tetap bertahan atau menaikkan cash flow</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Mencoba penjualan yg menguntungkan</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Mencoba rasionalisasi yang menguntungkan utk meningkatkan kekuatan</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Memangkas jalur produksi</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Minimisasi investasi</a:t>
              </a:r>
            </a:p>
          </p:txBody>
        </p:sp>
        <p:sp>
          <p:nvSpPr>
            <p:cNvPr id="131079" name="Rectangle 5"/>
            <p:cNvSpPr>
              <a:spLocks noChangeArrowheads="1"/>
            </p:cNvSpPr>
            <p:nvPr/>
          </p:nvSpPr>
          <p:spPr bwMode="auto">
            <a:xfrm>
              <a:off x="1872" y="2533"/>
              <a:ext cx="1296" cy="1226"/>
            </a:xfrm>
            <a:prstGeom prst="rect">
              <a:avLst/>
            </a:prstGeom>
            <a:noFill/>
            <a:ln w="9525">
              <a:noFill/>
              <a:round/>
              <a:headEnd/>
              <a:tailEnd/>
            </a:ln>
          </p:spPr>
          <p:txBody>
            <a:bodyPr lIns="90000" tIns="46800" rIns="90000" bIns="46800"/>
            <a:lstStyle/>
            <a:p>
              <a:pPr marL="177800" indent="-177800" algn="l"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Opportunistic-selectively invest for earnings:</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Mengikuti pasar memelihara posisi keseluruhan</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Mencari yg baik, spesialisasi</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Mencari yg menguntungkan utk meningkatkan kekuatan (melalui akuisisi)</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Investasi di level pemeliharaan</a:t>
              </a:r>
            </a:p>
          </p:txBody>
        </p:sp>
        <p:sp>
          <p:nvSpPr>
            <p:cNvPr id="131080" name="Rectangle 6"/>
            <p:cNvSpPr>
              <a:spLocks noChangeArrowheads="1"/>
            </p:cNvSpPr>
            <p:nvPr/>
          </p:nvSpPr>
          <p:spPr bwMode="auto">
            <a:xfrm>
              <a:off x="1392" y="2533"/>
              <a:ext cx="480" cy="1226"/>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Rendah</a:t>
              </a:r>
            </a:p>
          </p:txBody>
        </p:sp>
        <p:sp>
          <p:nvSpPr>
            <p:cNvPr id="131081" name="Rectangle 7"/>
            <p:cNvSpPr>
              <a:spLocks noChangeArrowheads="1"/>
            </p:cNvSpPr>
            <p:nvPr/>
          </p:nvSpPr>
          <p:spPr bwMode="auto">
            <a:xfrm>
              <a:off x="768" y="2533"/>
              <a:ext cx="624" cy="1226"/>
            </a:xfrm>
            <a:prstGeom prst="rect">
              <a:avLst/>
            </a:prstGeom>
            <a:noFill/>
            <a:ln w="9525">
              <a:noFill/>
              <a:round/>
              <a:headEnd/>
              <a:tailEnd/>
            </a:ln>
          </p:spPr>
          <p:txBody>
            <a:bodyPr wrap="none" anchor="ctr"/>
            <a:lstStyle/>
            <a:p>
              <a:endParaRPr lang="id-ID"/>
            </a:p>
          </p:txBody>
        </p:sp>
        <p:sp>
          <p:nvSpPr>
            <p:cNvPr id="131082" name="Rectangle 8"/>
            <p:cNvSpPr>
              <a:spLocks noChangeArrowheads="1"/>
            </p:cNvSpPr>
            <p:nvPr/>
          </p:nvSpPr>
          <p:spPr bwMode="auto">
            <a:xfrm>
              <a:off x="4416" y="1698"/>
              <a:ext cx="1200" cy="835"/>
            </a:xfrm>
            <a:prstGeom prst="rect">
              <a:avLst/>
            </a:prstGeom>
            <a:noFill/>
            <a:ln w="9525">
              <a:noFill/>
              <a:round/>
              <a:headEnd/>
              <a:tailEnd/>
            </a:ln>
          </p:spPr>
          <p:txBody>
            <a:bodyPr lIns="90000" tIns="46800" rIns="90000" bIns="46800"/>
            <a:lstStyle/>
            <a:p>
              <a:pPr marL="177800" indent="-177800" algn="l"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Restructure-harvest or divest:</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Memungkinkan tiadanya komitmen yg tdk esensial</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Memposisikan utk divestasi</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Bergeser kearah sekmen yang lebih menarik</a:t>
              </a:r>
            </a:p>
          </p:txBody>
        </p:sp>
        <p:sp>
          <p:nvSpPr>
            <p:cNvPr id="131083" name="Rectangle 9"/>
            <p:cNvSpPr>
              <a:spLocks noChangeArrowheads="1"/>
            </p:cNvSpPr>
            <p:nvPr/>
          </p:nvSpPr>
          <p:spPr bwMode="auto">
            <a:xfrm>
              <a:off x="3168" y="1698"/>
              <a:ext cx="1248" cy="835"/>
            </a:xfrm>
            <a:prstGeom prst="rect">
              <a:avLst/>
            </a:prstGeom>
            <a:noFill/>
            <a:ln w="9525">
              <a:noFill/>
              <a:round/>
              <a:headEnd/>
              <a:tailEnd/>
            </a:ln>
          </p:spPr>
          <p:txBody>
            <a:bodyPr lIns="90000" tIns="46800" rIns="90000" bIns="46800"/>
            <a:lstStyle/>
            <a:p>
              <a:pPr marL="177800" indent="-177800" algn="l"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Prime-Selectively Invest for Earnings:</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Sekmen pasar</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Membuat rancangan contijensi untuk menghadapi tantangan</a:t>
              </a:r>
            </a:p>
            <a:p>
              <a:pPr marL="177800" indent="-177800" algn="l"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Times New Roman" pitchFamily="18" charset="0"/>
                  <a:cs typeface="Times New Roman" pitchFamily="18" charset="0"/>
                </a:rPr>
                <a:t> </a:t>
              </a:r>
            </a:p>
          </p:txBody>
        </p:sp>
        <p:sp>
          <p:nvSpPr>
            <p:cNvPr id="131084" name="Rectangle 10"/>
            <p:cNvSpPr>
              <a:spLocks noChangeArrowheads="1"/>
            </p:cNvSpPr>
            <p:nvPr/>
          </p:nvSpPr>
          <p:spPr bwMode="auto">
            <a:xfrm>
              <a:off x="1872" y="1698"/>
              <a:ext cx="1296" cy="835"/>
            </a:xfrm>
            <a:prstGeom prst="rect">
              <a:avLst/>
            </a:prstGeom>
            <a:noFill/>
            <a:ln w="9525">
              <a:noFill/>
              <a:round/>
              <a:headEnd/>
              <a:tailEnd/>
            </a:ln>
          </p:spPr>
          <p:txBody>
            <a:bodyPr lIns="90000" tIns="46800" rIns="90000" bIns="46800"/>
            <a:lstStyle/>
            <a:p>
              <a:pPr marL="177800" indent="-177800" algn="l"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Challenge-invest for growth:</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Selektif membangun utk memperkuat</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Menetapkan implikasi kepemimpinan</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Mengabaikan tantangan</a:t>
              </a:r>
            </a:p>
            <a:p>
              <a:pPr marL="177800" indent="-177800" algn="l"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Times New Roman" pitchFamily="18" charset="0"/>
                  <a:cs typeface="Times New Roman" pitchFamily="18" charset="0"/>
                </a:rPr>
                <a:t> </a:t>
              </a:r>
            </a:p>
          </p:txBody>
        </p:sp>
        <p:sp>
          <p:nvSpPr>
            <p:cNvPr id="131085" name="Rectangle 11"/>
            <p:cNvSpPr>
              <a:spLocks noChangeArrowheads="1"/>
            </p:cNvSpPr>
            <p:nvPr/>
          </p:nvSpPr>
          <p:spPr bwMode="auto">
            <a:xfrm>
              <a:off x="1392" y="1698"/>
              <a:ext cx="480" cy="835"/>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Sedang</a:t>
              </a:r>
            </a:p>
          </p:txBody>
        </p:sp>
        <p:sp>
          <p:nvSpPr>
            <p:cNvPr id="131086" name="Rectangle 12"/>
            <p:cNvSpPr>
              <a:spLocks noChangeArrowheads="1"/>
            </p:cNvSpPr>
            <p:nvPr/>
          </p:nvSpPr>
          <p:spPr bwMode="auto">
            <a:xfrm>
              <a:off x="768" y="1698"/>
              <a:ext cx="624" cy="835"/>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latin typeface="Arial" charset="0"/>
                <a:cs typeface="Arial"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latin typeface="Arial" charset="0"/>
                <a:cs typeface="Arial"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FFCC"/>
                  </a:solidFill>
                  <a:latin typeface="Arial" charset="0"/>
                  <a:cs typeface="Arial" charset="0"/>
                </a:rPr>
                <a:t>Daya tarik Industri</a:t>
              </a:r>
            </a:p>
          </p:txBody>
        </p:sp>
        <p:sp>
          <p:nvSpPr>
            <p:cNvPr id="131087" name="Rectangle 13"/>
            <p:cNvSpPr>
              <a:spLocks noChangeArrowheads="1"/>
            </p:cNvSpPr>
            <p:nvPr/>
          </p:nvSpPr>
          <p:spPr bwMode="auto">
            <a:xfrm>
              <a:off x="4416" y="585"/>
              <a:ext cx="1200" cy="1113"/>
            </a:xfrm>
            <a:prstGeom prst="rect">
              <a:avLst/>
            </a:prstGeom>
            <a:noFill/>
            <a:ln w="9525">
              <a:noFill/>
              <a:round/>
              <a:headEnd/>
              <a:tailEnd/>
            </a:ln>
          </p:spPr>
          <p:txBody>
            <a:bodyPr lIns="90000" tIns="46800" rIns="90000" bIns="46800"/>
            <a:lstStyle/>
            <a:p>
              <a:pPr marL="177800" indent="-177800" algn="l"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Protect/refocus-selectively invest for earnings:</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Kuat bertahan</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Kembali focus pada sekmen yang menarik</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Mengevaluasi revitaqlisasi industri</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Memonitor perolehan atau saat untuk divestasi</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Mempertimbangkan utk akuisisi</a:t>
              </a:r>
            </a:p>
          </p:txBody>
        </p:sp>
        <p:sp>
          <p:nvSpPr>
            <p:cNvPr id="131088" name="Rectangle 14"/>
            <p:cNvSpPr>
              <a:spLocks noChangeArrowheads="1"/>
            </p:cNvSpPr>
            <p:nvPr/>
          </p:nvSpPr>
          <p:spPr bwMode="auto">
            <a:xfrm>
              <a:off x="3168" y="585"/>
              <a:ext cx="1248" cy="1113"/>
            </a:xfrm>
            <a:prstGeom prst="rect">
              <a:avLst/>
            </a:prstGeom>
            <a:noFill/>
            <a:ln w="9525">
              <a:noFill/>
              <a:round/>
              <a:headEnd/>
              <a:tailEnd/>
            </a:ln>
          </p:spPr>
          <p:txBody>
            <a:bodyPr lIns="90000" tIns="46800" rIns="90000" bIns="46800"/>
            <a:lstStyle/>
            <a:p>
              <a:pPr marL="177800" indent="-177800" algn="l"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Selective-Invest for growth:</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Investasi sukar dalam sekmen tertentu</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Mengikuti batas teratas</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Mencari daya tarik sekmen baru utk memperkuat</a:t>
              </a:r>
            </a:p>
            <a:p>
              <a:pPr marL="177800" indent="-177800" algn="l"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Times New Roman" pitchFamily="18" charset="0"/>
                  <a:cs typeface="Times New Roman" pitchFamily="18" charset="0"/>
                </a:rPr>
                <a:t> </a:t>
              </a:r>
            </a:p>
          </p:txBody>
        </p:sp>
        <p:sp>
          <p:nvSpPr>
            <p:cNvPr id="131089" name="Rectangle 15"/>
            <p:cNvSpPr>
              <a:spLocks noChangeArrowheads="1"/>
            </p:cNvSpPr>
            <p:nvPr/>
          </p:nvSpPr>
          <p:spPr bwMode="auto">
            <a:xfrm>
              <a:off x="1872" y="585"/>
              <a:ext cx="1296" cy="1113"/>
            </a:xfrm>
            <a:prstGeom prst="rect">
              <a:avLst/>
            </a:prstGeom>
            <a:noFill/>
            <a:ln w="9525">
              <a:noFill/>
              <a:round/>
              <a:headEnd/>
              <a:tailEnd/>
            </a:ln>
          </p:spPr>
          <p:txBody>
            <a:bodyPr lIns="90000" tIns="46800" rIns="90000" bIns="46800"/>
            <a:lstStyle/>
            <a:p>
              <a:pPr marL="177800" indent="-177800" algn="l" defTabSz="449263" eaLnBrk="1" hangingPunct="1">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b="1">
                  <a:latin typeface="Arial" charset="0"/>
                  <a:cs typeface="Arial" charset="0"/>
                </a:rPr>
                <a:t>Premium-Invest for growth:</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Memungkinkan investasi maksimum</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Menembus seluruh dunia</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Posisinya teratur</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Rata-rata keuntungan dapat dicapai</a:t>
              </a:r>
            </a:p>
            <a:p>
              <a:pPr marL="177800" indent="-177800" algn="l" defTabSz="449263">
                <a:buClr>
                  <a:srgbClr val="000000"/>
                </a:buClr>
                <a:buSzPct val="80000"/>
                <a:buFont typeface="Symbol" pitchFamily="18"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Symbol" pitchFamily="18" charset="2"/>
                  <a:cs typeface="Arial" charset="0"/>
                </a:rPr>
                <a:t></a:t>
              </a:r>
              <a:r>
                <a:rPr lang="en-GB" sz="1000">
                  <a:latin typeface="Times New Roman" pitchFamily="18" charset="0"/>
                  <a:cs typeface="Times New Roman" pitchFamily="18" charset="0"/>
                </a:rPr>
                <a:t>    </a:t>
              </a:r>
              <a:r>
                <a:rPr lang="en-GB" sz="1000">
                  <a:latin typeface="Arial" charset="0"/>
                  <a:cs typeface="Arial" charset="0"/>
                </a:rPr>
                <a:t>Cenderung mendominasi</a:t>
              </a:r>
            </a:p>
            <a:p>
              <a:pPr marL="177800" indent="-177800" algn="l" defTabSz="449263">
                <a:buClr>
                  <a:srgbClr val="000000"/>
                </a:buClr>
                <a:buSzPct val="80000"/>
                <a:buFont typeface="Times New Roman" pitchFamily="18" charset="0"/>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lang="en-GB" sz="1000">
                  <a:latin typeface="Arial" charset="0"/>
                  <a:cs typeface="Arial" charset="0"/>
                </a:rPr>
                <a:t> </a:t>
              </a:r>
            </a:p>
            <a:p>
              <a:pPr marL="177800" indent="-177800" algn="l" defTabSz="449263" eaLnBrk="1" hangingPunct="1">
                <a:spcBef>
                  <a:spcPts val="250"/>
                </a:spcBef>
                <a:buClr>
                  <a:srgbClr val="0099CC"/>
                </a:buClr>
                <a:buSzPct val="80000"/>
                <a:buFont typeface="Wingdings" pitchFamily="2" charset="2"/>
                <a:buNone/>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endParaRPr lang="en-GB" sz="1000">
                <a:latin typeface="Arial" charset="0"/>
                <a:cs typeface="Arial" charset="0"/>
              </a:endParaRPr>
            </a:p>
          </p:txBody>
        </p:sp>
        <p:sp>
          <p:nvSpPr>
            <p:cNvPr id="131090" name="Rectangle 16"/>
            <p:cNvSpPr>
              <a:spLocks noChangeArrowheads="1"/>
            </p:cNvSpPr>
            <p:nvPr/>
          </p:nvSpPr>
          <p:spPr bwMode="auto">
            <a:xfrm>
              <a:off x="1392" y="585"/>
              <a:ext cx="480" cy="1113"/>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FF"/>
                </a:solidFill>
                <a:latin typeface="Arial" charset="0"/>
                <a:ea typeface="Lucida Sans Unicode" pitchFamily="34" charset="0"/>
                <a:cs typeface="Lucida Sans Unicode" pitchFamily="34" charset="0"/>
              </a:endParaRPr>
            </a:p>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Tinggi</a:t>
              </a:r>
            </a:p>
          </p:txBody>
        </p:sp>
        <p:sp>
          <p:nvSpPr>
            <p:cNvPr id="131091" name="Rectangle 17"/>
            <p:cNvSpPr>
              <a:spLocks noChangeArrowheads="1"/>
            </p:cNvSpPr>
            <p:nvPr/>
          </p:nvSpPr>
          <p:spPr bwMode="auto">
            <a:xfrm>
              <a:off x="768" y="585"/>
              <a:ext cx="624" cy="1113"/>
            </a:xfrm>
            <a:prstGeom prst="rect">
              <a:avLst/>
            </a:prstGeom>
            <a:noFill/>
            <a:ln w="9525">
              <a:noFill/>
              <a:round/>
              <a:headEnd/>
              <a:tailEnd/>
            </a:ln>
          </p:spPr>
          <p:txBody>
            <a:bodyPr wrap="none" anchor="ctr"/>
            <a:lstStyle/>
            <a:p>
              <a:endParaRPr lang="id-ID"/>
            </a:p>
          </p:txBody>
        </p:sp>
        <p:sp>
          <p:nvSpPr>
            <p:cNvPr id="131092" name="Rectangle 18"/>
            <p:cNvSpPr>
              <a:spLocks noChangeArrowheads="1"/>
            </p:cNvSpPr>
            <p:nvPr/>
          </p:nvSpPr>
          <p:spPr bwMode="auto">
            <a:xfrm>
              <a:off x="4416" y="388"/>
              <a:ext cx="1200" cy="197"/>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Lemah</a:t>
              </a:r>
            </a:p>
          </p:txBody>
        </p:sp>
        <p:sp>
          <p:nvSpPr>
            <p:cNvPr id="131093" name="Rectangle 19"/>
            <p:cNvSpPr>
              <a:spLocks noChangeArrowheads="1"/>
            </p:cNvSpPr>
            <p:nvPr/>
          </p:nvSpPr>
          <p:spPr bwMode="auto">
            <a:xfrm>
              <a:off x="3168" y="388"/>
              <a:ext cx="1248" cy="197"/>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Rata-rata</a:t>
              </a:r>
            </a:p>
          </p:txBody>
        </p:sp>
        <p:sp>
          <p:nvSpPr>
            <p:cNvPr id="131094" name="Rectangle 20"/>
            <p:cNvSpPr>
              <a:spLocks noChangeArrowheads="1"/>
            </p:cNvSpPr>
            <p:nvPr/>
          </p:nvSpPr>
          <p:spPr bwMode="auto">
            <a:xfrm>
              <a:off x="1872" y="388"/>
              <a:ext cx="1296" cy="197"/>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FF"/>
                  </a:solidFill>
                  <a:latin typeface="Arial" charset="0"/>
                  <a:ea typeface="Lucida Sans Unicode" pitchFamily="34" charset="0"/>
                  <a:cs typeface="Lucida Sans Unicode" pitchFamily="34" charset="0"/>
                </a:rPr>
                <a:t>Kuat</a:t>
              </a:r>
            </a:p>
          </p:txBody>
        </p:sp>
        <p:sp>
          <p:nvSpPr>
            <p:cNvPr id="131095" name="Rectangle 21"/>
            <p:cNvSpPr>
              <a:spLocks noChangeArrowheads="1"/>
            </p:cNvSpPr>
            <p:nvPr/>
          </p:nvSpPr>
          <p:spPr bwMode="auto">
            <a:xfrm>
              <a:off x="1392" y="388"/>
              <a:ext cx="480" cy="197"/>
            </a:xfrm>
            <a:prstGeom prst="rect">
              <a:avLst/>
            </a:prstGeom>
            <a:noFill/>
            <a:ln w="9525">
              <a:noFill/>
              <a:round/>
              <a:headEnd/>
              <a:tailEnd/>
            </a:ln>
          </p:spPr>
          <p:txBody>
            <a:bodyPr wrap="none" anchor="ctr"/>
            <a:lstStyle/>
            <a:p>
              <a:endParaRPr lang="id-ID"/>
            </a:p>
          </p:txBody>
        </p:sp>
        <p:sp>
          <p:nvSpPr>
            <p:cNvPr id="131096" name="Rectangle 22"/>
            <p:cNvSpPr>
              <a:spLocks noChangeArrowheads="1"/>
            </p:cNvSpPr>
            <p:nvPr/>
          </p:nvSpPr>
          <p:spPr bwMode="auto">
            <a:xfrm>
              <a:off x="768" y="388"/>
              <a:ext cx="624" cy="197"/>
            </a:xfrm>
            <a:prstGeom prst="rect">
              <a:avLst/>
            </a:prstGeom>
            <a:noFill/>
            <a:ln w="9525">
              <a:noFill/>
              <a:round/>
              <a:headEnd/>
              <a:tailEnd/>
            </a:ln>
          </p:spPr>
          <p:txBody>
            <a:bodyPr wrap="none" anchor="ctr"/>
            <a:lstStyle/>
            <a:p>
              <a:endParaRPr lang="id-ID"/>
            </a:p>
          </p:txBody>
        </p:sp>
        <p:sp>
          <p:nvSpPr>
            <p:cNvPr id="131097" name="Rectangle 23"/>
            <p:cNvSpPr>
              <a:spLocks noChangeArrowheads="1"/>
            </p:cNvSpPr>
            <p:nvPr/>
          </p:nvSpPr>
          <p:spPr bwMode="auto">
            <a:xfrm>
              <a:off x="4416" y="192"/>
              <a:ext cx="1200" cy="196"/>
            </a:xfrm>
            <a:prstGeom prst="rect">
              <a:avLst/>
            </a:prstGeom>
            <a:noFill/>
            <a:ln w="9525">
              <a:noFill/>
              <a:round/>
              <a:headEnd/>
              <a:tailEnd/>
            </a:ln>
          </p:spPr>
          <p:txBody>
            <a:bodyPr wrap="none" anchor="ctr"/>
            <a:lstStyle/>
            <a:p>
              <a:endParaRPr lang="id-ID"/>
            </a:p>
          </p:txBody>
        </p:sp>
        <p:sp>
          <p:nvSpPr>
            <p:cNvPr id="131098" name="Rectangle 24"/>
            <p:cNvSpPr>
              <a:spLocks noChangeArrowheads="1"/>
            </p:cNvSpPr>
            <p:nvPr/>
          </p:nvSpPr>
          <p:spPr bwMode="auto">
            <a:xfrm>
              <a:off x="3168" y="192"/>
              <a:ext cx="1248" cy="196"/>
            </a:xfrm>
            <a:prstGeom prst="rect">
              <a:avLst/>
            </a:prstGeom>
            <a:noFill/>
            <a:ln w="9525">
              <a:noFill/>
              <a:round/>
              <a:headEnd/>
              <a:tailEnd/>
            </a:ln>
          </p:spPr>
          <p:txBody>
            <a:bodyPr lIns="90000" tIns="46800" rIns="90000" bIns="46800"/>
            <a:lstStyle/>
            <a:p>
              <a:pPr defTabSz="449263" eaLnBrk="1" hangingPunct="1">
                <a:spcBef>
                  <a:spcPts val="30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FFCC"/>
                  </a:solidFill>
                  <a:latin typeface="Arial" charset="0"/>
                  <a:ea typeface="Lucida Sans Unicode" pitchFamily="34" charset="0"/>
                  <a:cs typeface="Lucida Sans Unicode" pitchFamily="34" charset="0"/>
                </a:rPr>
                <a:t>Kekuatan bisnis</a:t>
              </a:r>
            </a:p>
          </p:txBody>
        </p:sp>
        <p:sp>
          <p:nvSpPr>
            <p:cNvPr id="131099" name="Rectangle 25"/>
            <p:cNvSpPr>
              <a:spLocks noChangeArrowheads="1"/>
            </p:cNvSpPr>
            <p:nvPr/>
          </p:nvSpPr>
          <p:spPr bwMode="auto">
            <a:xfrm>
              <a:off x="1872" y="192"/>
              <a:ext cx="1296" cy="196"/>
            </a:xfrm>
            <a:prstGeom prst="rect">
              <a:avLst/>
            </a:prstGeom>
            <a:noFill/>
            <a:ln w="9525">
              <a:noFill/>
              <a:round/>
              <a:headEnd/>
              <a:tailEnd/>
            </a:ln>
          </p:spPr>
          <p:txBody>
            <a:bodyPr wrap="none" anchor="ctr"/>
            <a:lstStyle/>
            <a:p>
              <a:endParaRPr lang="id-ID"/>
            </a:p>
          </p:txBody>
        </p:sp>
        <p:sp>
          <p:nvSpPr>
            <p:cNvPr id="131100" name="Rectangle 26"/>
            <p:cNvSpPr>
              <a:spLocks noChangeArrowheads="1"/>
            </p:cNvSpPr>
            <p:nvPr/>
          </p:nvSpPr>
          <p:spPr bwMode="auto">
            <a:xfrm>
              <a:off x="1392" y="192"/>
              <a:ext cx="480" cy="196"/>
            </a:xfrm>
            <a:prstGeom prst="rect">
              <a:avLst/>
            </a:prstGeom>
            <a:noFill/>
            <a:ln w="9525">
              <a:noFill/>
              <a:round/>
              <a:headEnd/>
              <a:tailEnd/>
            </a:ln>
          </p:spPr>
          <p:txBody>
            <a:bodyPr wrap="none" anchor="ctr"/>
            <a:lstStyle/>
            <a:p>
              <a:endParaRPr lang="id-ID"/>
            </a:p>
          </p:txBody>
        </p:sp>
        <p:sp>
          <p:nvSpPr>
            <p:cNvPr id="131101" name="Rectangle 27"/>
            <p:cNvSpPr>
              <a:spLocks noChangeArrowheads="1"/>
            </p:cNvSpPr>
            <p:nvPr/>
          </p:nvSpPr>
          <p:spPr bwMode="auto">
            <a:xfrm>
              <a:off x="768" y="192"/>
              <a:ext cx="624" cy="196"/>
            </a:xfrm>
            <a:prstGeom prst="rect">
              <a:avLst/>
            </a:prstGeom>
            <a:noFill/>
            <a:ln w="9525">
              <a:noFill/>
              <a:round/>
              <a:headEnd/>
              <a:tailEnd/>
            </a:ln>
          </p:spPr>
          <p:txBody>
            <a:bodyPr wrap="none" anchor="ctr"/>
            <a:lstStyle/>
            <a:p>
              <a:endParaRPr lang="id-ID"/>
            </a:p>
          </p:txBody>
        </p:sp>
        <p:sp>
          <p:nvSpPr>
            <p:cNvPr id="131102" name="Line 28"/>
            <p:cNvSpPr>
              <a:spLocks noChangeShapeType="1"/>
            </p:cNvSpPr>
            <p:nvPr/>
          </p:nvSpPr>
          <p:spPr bwMode="auto">
            <a:xfrm>
              <a:off x="768" y="192"/>
              <a:ext cx="624" cy="1"/>
            </a:xfrm>
            <a:prstGeom prst="line">
              <a:avLst/>
            </a:prstGeom>
            <a:noFill/>
            <a:ln w="9525">
              <a:noFill/>
              <a:round/>
              <a:headEnd/>
              <a:tailEnd/>
            </a:ln>
          </p:spPr>
          <p:txBody>
            <a:bodyPr/>
            <a:lstStyle/>
            <a:p>
              <a:endParaRPr lang="id-ID"/>
            </a:p>
          </p:txBody>
        </p:sp>
        <p:sp>
          <p:nvSpPr>
            <p:cNvPr id="131103" name="Line 29"/>
            <p:cNvSpPr>
              <a:spLocks noChangeShapeType="1"/>
            </p:cNvSpPr>
            <p:nvPr/>
          </p:nvSpPr>
          <p:spPr bwMode="auto">
            <a:xfrm>
              <a:off x="768" y="3759"/>
              <a:ext cx="624" cy="1"/>
            </a:xfrm>
            <a:prstGeom prst="line">
              <a:avLst/>
            </a:prstGeom>
            <a:noFill/>
            <a:ln w="9525">
              <a:noFill/>
              <a:round/>
              <a:headEnd/>
              <a:tailEnd/>
            </a:ln>
          </p:spPr>
          <p:txBody>
            <a:bodyPr/>
            <a:lstStyle/>
            <a:p>
              <a:endParaRPr lang="id-ID"/>
            </a:p>
          </p:txBody>
        </p:sp>
        <p:sp>
          <p:nvSpPr>
            <p:cNvPr id="131104" name="Line 30"/>
            <p:cNvSpPr>
              <a:spLocks noChangeShapeType="1"/>
            </p:cNvSpPr>
            <p:nvPr/>
          </p:nvSpPr>
          <p:spPr bwMode="auto">
            <a:xfrm>
              <a:off x="768" y="192"/>
              <a:ext cx="1" cy="196"/>
            </a:xfrm>
            <a:prstGeom prst="line">
              <a:avLst/>
            </a:prstGeom>
            <a:noFill/>
            <a:ln w="9525">
              <a:noFill/>
              <a:round/>
              <a:headEnd/>
              <a:tailEnd/>
            </a:ln>
          </p:spPr>
          <p:txBody>
            <a:bodyPr/>
            <a:lstStyle/>
            <a:p>
              <a:endParaRPr lang="id-ID"/>
            </a:p>
          </p:txBody>
        </p:sp>
        <p:sp>
          <p:nvSpPr>
            <p:cNvPr id="131105" name="Line 31"/>
            <p:cNvSpPr>
              <a:spLocks noChangeShapeType="1"/>
            </p:cNvSpPr>
            <p:nvPr/>
          </p:nvSpPr>
          <p:spPr bwMode="auto">
            <a:xfrm>
              <a:off x="5616" y="192"/>
              <a:ext cx="1" cy="196"/>
            </a:xfrm>
            <a:prstGeom prst="line">
              <a:avLst/>
            </a:prstGeom>
            <a:noFill/>
            <a:ln w="9525">
              <a:noFill/>
              <a:round/>
              <a:headEnd/>
              <a:tailEnd/>
            </a:ln>
          </p:spPr>
          <p:txBody>
            <a:bodyPr/>
            <a:lstStyle/>
            <a:p>
              <a:endParaRPr lang="id-ID"/>
            </a:p>
          </p:txBody>
        </p:sp>
        <p:sp>
          <p:nvSpPr>
            <p:cNvPr id="131106" name="Line 32"/>
            <p:cNvSpPr>
              <a:spLocks noChangeShapeType="1"/>
            </p:cNvSpPr>
            <p:nvPr/>
          </p:nvSpPr>
          <p:spPr bwMode="auto">
            <a:xfrm>
              <a:off x="1392" y="192"/>
              <a:ext cx="480" cy="1"/>
            </a:xfrm>
            <a:prstGeom prst="line">
              <a:avLst/>
            </a:prstGeom>
            <a:noFill/>
            <a:ln w="9525">
              <a:noFill/>
              <a:round/>
              <a:headEnd/>
              <a:tailEnd/>
            </a:ln>
          </p:spPr>
          <p:txBody>
            <a:bodyPr/>
            <a:lstStyle/>
            <a:p>
              <a:endParaRPr lang="id-ID"/>
            </a:p>
          </p:txBody>
        </p:sp>
        <p:sp>
          <p:nvSpPr>
            <p:cNvPr id="131107" name="Line 33"/>
            <p:cNvSpPr>
              <a:spLocks noChangeShapeType="1"/>
            </p:cNvSpPr>
            <p:nvPr/>
          </p:nvSpPr>
          <p:spPr bwMode="auto">
            <a:xfrm>
              <a:off x="768" y="388"/>
              <a:ext cx="1" cy="197"/>
            </a:xfrm>
            <a:prstGeom prst="line">
              <a:avLst/>
            </a:prstGeom>
            <a:noFill/>
            <a:ln w="9525">
              <a:noFill/>
              <a:round/>
              <a:headEnd/>
              <a:tailEnd/>
            </a:ln>
          </p:spPr>
          <p:txBody>
            <a:bodyPr/>
            <a:lstStyle/>
            <a:p>
              <a:endParaRPr lang="id-ID"/>
            </a:p>
          </p:txBody>
        </p:sp>
        <p:sp>
          <p:nvSpPr>
            <p:cNvPr id="131108" name="Line 34"/>
            <p:cNvSpPr>
              <a:spLocks noChangeShapeType="1"/>
            </p:cNvSpPr>
            <p:nvPr/>
          </p:nvSpPr>
          <p:spPr bwMode="auto">
            <a:xfrm>
              <a:off x="1872" y="192"/>
              <a:ext cx="1296" cy="1"/>
            </a:xfrm>
            <a:prstGeom prst="line">
              <a:avLst/>
            </a:prstGeom>
            <a:noFill/>
            <a:ln w="9525">
              <a:noFill/>
              <a:round/>
              <a:headEnd/>
              <a:tailEnd/>
            </a:ln>
          </p:spPr>
          <p:txBody>
            <a:bodyPr/>
            <a:lstStyle/>
            <a:p>
              <a:endParaRPr lang="id-ID"/>
            </a:p>
          </p:txBody>
        </p:sp>
        <p:sp>
          <p:nvSpPr>
            <p:cNvPr id="131109" name="Line 35"/>
            <p:cNvSpPr>
              <a:spLocks noChangeShapeType="1"/>
            </p:cNvSpPr>
            <p:nvPr/>
          </p:nvSpPr>
          <p:spPr bwMode="auto">
            <a:xfrm>
              <a:off x="3168" y="192"/>
              <a:ext cx="1248" cy="1"/>
            </a:xfrm>
            <a:prstGeom prst="line">
              <a:avLst/>
            </a:prstGeom>
            <a:noFill/>
            <a:ln w="9525">
              <a:noFill/>
              <a:round/>
              <a:headEnd/>
              <a:tailEnd/>
            </a:ln>
          </p:spPr>
          <p:txBody>
            <a:bodyPr/>
            <a:lstStyle/>
            <a:p>
              <a:endParaRPr lang="id-ID"/>
            </a:p>
          </p:txBody>
        </p:sp>
        <p:sp>
          <p:nvSpPr>
            <p:cNvPr id="131110" name="Line 36"/>
            <p:cNvSpPr>
              <a:spLocks noChangeShapeType="1"/>
            </p:cNvSpPr>
            <p:nvPr/>
          </p:nvSpPr>
          <p:spPr bwMode="auto">
            <a:xfrm>
              <a:off x="4416" y="192"/>
              <a:ext cx="1200" cy="1"/>
            </a:xfrm>
            <a:prstGeom prst="line">
              <a:avLst/>
            </a:prstGeom>
            <a:noFill/>
            <a:ln w="9525">
              <a:noFill/>
              <a:round/>
              <a:headEnd/>
              <a:tailEnd/>
            </a:ln>
          </p:spPr>
          <p:txBody>
            <a:bodyPr/>
            <a:lstStyle/>
            <a:p>
              <a:endParaRPr lang="id-ID"/>
            </a:p>
          </p:txBody>
        </p:sp>
        <p:sp>
          <p:nvSpPr>
            <p:cNvPr id="131111" name="Line 37"/>
            <p:cNvSpPr>
              <a:spLocks noChangeShapeType="1"/>
            </p:cNvSpPr>
            <p:nvPr/>
          </p:nvSpPr>
          <p:spPr bwMode="auto">
            <a:xfrm>
              <a:off x="768" y="585"/>
              <a:ext cx="1" cy="1113"/>
            </a:xfrm>
            <a:prstGeom prst="line">
              <a:avLst/>
            </a:prstGeom>
            <a:noFill/>
            <a:ln w="9525">
              <a:noFill/>
              <a:round/>
              <a:headEnd/>
              <a:tailEnd/>
            </a:ln>
          </p:spPr>
          <p:txBody>
            <a:bodyPr/>
            <a:lstStyle/>
            <a:p>
              <a:endParaRPr lang="id-ID"/>
            </a:p>
          </p:txBody>
        </p:sp>
        <p:sp>
          <p:nvSpPr>
            <p:cNvPr id="131112" name="Line 38"/>
            <p:cNvSpPr>
              <a:spLocks noChangeShapeType="1"/>
            </p:cNvSpPr>
            <p:nvPr/>
          </p:nvSpPr>
          <p:spPr bwMode="auto">
            <a:xfrm>
              <a:off x="768" y="1698"/>
              <a:ext cx="1" cy="835"/>
            </a:xfrm>
            <a:prstGeom prst="line">
              <a:avLst/>
            </a:prstGeom>
            <a:noFill/>
            <a:ln w="9525">
              <a:noFill/>
              <a:round/>
              <a:headEnd/>
              <a:tailEnd/>
            </a:ln>
          </p:spPr>
          <p:txBody>
            <a:bodyPr/>
            <a:lstStyle/>
            <a:p>
              <a:endParaRPr lang="id-ID"/>
            </a:p>
          </p:txBody>
        </p:sp>
        <p:sp>
          <p:nvSpPr>
            <p:cNvPr id="131113" name="Line 39"/>
            <p:cNvSpPr>
              <a:spLocks noChangeShapeType="1"/>
            </p:cNvSpPr>
            <p:nvPr/>
          </p:nvSpPr>
          <p:spPr bwMode="auto">
            <a:xfrm>
              <a:off x="768" y="2533"/>
              <a:ext cx="1" cy="1226"/>
            </a:xfrm>
            <a:prstGeom prst="line">
              <a:avLst/>
            </a:prstGeom>
            <a:noFill/>
            <a:ln w="9525">
              <a:noFill/>
              <a:round/>
              <a:headEnd/>
              <a:tailEnd/>
            </a:ln>
          </p:spPr>
          <p:txBody>
            <a:bodyPr/>
            <a:lstStyle/>
            <a:p>
              <a:endParaRPr lang="id-ID"/>
            </a:p>
          </p:txBody>
        </p:sp>
        <p:sp>
          <p:nvSpPr>
            <p:cNvPr id="131114" name="Line 40"/>
            <p:cNvSpPr>
              <a:spLocks noChangeShapeType="1"/>
            </p:cNvSpPr>
            <p:nvPr/>
          </p:nvSpPr>
          <p:spPr bwMode="auto">
            <a:xfrm>
              <a:off x="1872" y="585"/>
              <a:ext cx="3744" cy="1"/>
            </a:xfrm>
            <a:prstGeom prst="line">
              <a:avLst/>
            </a:prstGeom>
            <a:noFill/>
            <a:ln w="12600">
              <a:solidFill>
                <a:srgbClr val="000000"/>
              </a:solidFill>
              <a:miter lim="800000"/>
              <a:headEnd/>
              <a:tailEnd/>
            </a:ln>
          </p:spPr>
          <p:txBody>
            <a:bodyPr/>
            <a:lstStyle/>
            <a:p>
              <a:endParaRPr lang="id-ID"/>
            </a:p>
          </p:txBody>
        </p:sp>
        <p:sp>
          <p:nvSpPr>
            <p:cNvPr id="131115" name="Line 41"/>
            <p:cNvSpPr>
              <a:spLocks noChangeShapeType="1"/>
            </p:cNvSpPr>
            <p:nvPr/>
          </p:nvSpPr>
          <p:spPr bwMode="auto">
            <a:xfrm>
              <a:off x="1872" y="1698"/>
              <a:ext cx="3744" cy="1"/>
            </a:xfrm>
            <a:prstGeom prst="line">
              <a:avLst/>
            </a:prstGeom>
            <a:noFill/>
            <a:ln w="12600">
              <a:solidFill>
                <a:srgbClr val="000000"/>
              </a:solidFill>
              <a:miter lim="800000"/>
              <a:headEnd/>
              <a:tailEnd/>
            </a:ln>
          </p:spPr>
          <p:txBody>
            <a:bodyPr/>
            <a:lstStyle/>
            <a:p>
              <a:endParaRPr lang="id-ID"/>
            </a:p>
          </p:txBody>
        </p:sp>
        <p:sp>
          <p:nvSpPr>
            <p:cNvPr id="131116" name="Line 42"/>
            <p:cNvSpPr>
              <a:spLocks noChangeShapeType="1"/>
            </p:cNvSpPr>
            <p:nvPr/>
          </p:nvSpPr>
          <p:spPr bwMode="auto">
            <a:xfrm>
              <a:off x="1392" y="3759"/>
              <a:ext cx="480" cy="1"/>
            </a:xfrm>
            <a:prstGeom prst="line">
              <a:avLst/>
            </a:prstGeom>
            <a:noFill/>
            <a:ln w="9525">
              <a:noFill/>
              <a:round/>
              <a:headEnd/>
              <a:tailEnd/>
            </a:ln>
          </p:spPr>
          <p:txBody>
            <a:bodyPr/>
            <a:lstStyle/>
            <a:p>
              <a:endParaRPr lang="id-ID"/>
            </a:p>
          </p:txBody>
        </p:sp>
        <p:sp>
          <p:nvSpPr>
            <p:cNvPr id="131117" name="Line 43"/>
            <p:cNvSpPr>
              <a:spLocks noChangeShapeType="1"/>
            </p:cNvSpPr>
            <p:nvPr/>
          </p:nvSpPr>
          <p:spPr bwMode="auto">
            <a:xfrm>
              <a:off x="1872" y="2533"/>
              <a:ext cx="3744" cy="1"/>
            </a:xfrm>
            <a:prstGeom prst="line">
              <a:avLst/>
            </a:prstGeom>
            <a:noFill/>
            <a:ln w="12600">
              <a:solidFill>
                <a:srgbClr val="000000"/>
              </a:solidFill>
              <a:miter lim="800000"/>
              <a:headEnd/>
              <a:tailEnd/>
            </a:ln>
          </p:spPr>
          <p:txBody>
            <a:bodyPr/>
            <a:lstStyle/>
            <a:p>
              <a:endParaRPr lang="id-ID"/>
            </a:p>
          </p:txBody>
        </p:sp>
        <p:sp>
          <p:nvSpPr>
            <p:cNvPr id="131118" name="Line 44"/>
            <p:cNvSpPr>
              <a:spLocks noChangeShapeType="1"/>
            </p:cNvSpPr>
            <p:nvPr/>
          </p:nvSpPr>
          <p:spPr bwMode="auto">
            <a:xfrm>
              <a:off x="1872" y="3759"/>
              <a:ext cx="3744" cy="1"/>
            </a:xfrm>
            <a:prstGeom prst="line">
              <a:avLst/>
            </a:prstGeom>
            <a:noFill/>
            <a:ln w="12600">
              <a:solidFill>
                <a:srgbClr val="000000"/>
              </a:solidFill>
              <a:miter lim="800000"/>
              <a:headEnd/>
              <a:tailEnd/>
            </a:ln>
          </p:spPr>
          <p:txBody>
            <a:bodyPr/>
            <a:lstStyle/>
            <a:p>
              <a:endParaRPr lang="id-ID"/>
            </a:p>
          </p:txBody>
        </p:sp>
        <p:sp>
          <p:nvSpPr>
            <p:cNvPr id="131119" name="Line 45"/>
            <p:cNvSpPr>
              <a:spLocks noChangeShapeType="1"/>
            </p:cNvSpPr>
            <p:nvPr/>
          </p:nvSpPr>
          <p:spPr bwMode="auto">
            <a:xfrm>
              <a:off x="5616" y="388"/>
              <a:ext cx="1" cy="197"/>
            </a:xfrm>
            <a:prstGeom prst="line">
              <a:avLst/>
            </a:prstGeom>
            <a:noFill/>
            <a:ln w="9525">
              <a:noFill/>
              <a:round/>
              <a:headEnd/>
              <a:tailEnd/>
            </a:ln>
          </p:spPr>
          <p:txBody>
            <a:bodyPr/>
            <a:lstStyle/>
            <a:p>
              <a:endParaRPr lang="id-ID"/>
            </a:p>
          </p:txBody>
        </p:sp>
        <p:sp>
          <p:nvSpPr>
            <p:cNvPr id="131120" name="Line 46"/>
            <p:cNvSpPr>
              <a:spLocks noChangeShapeType="1"/>
            </p:cNvSpPr>
            <p:nvPr/>
          </p:nvSpPr>
          <p:spPr bwMode="auto">
            <a:xfrm>
              <a:off x="1872" y="585"/>
              <a:ext cx="1" cy="3174"/>
            </a:xfrm>
            <a:prstGeom prst="line">
              <a:avLst/>
            </a:prstGeom>
            <a:noFill/>
            <a:ln w="12600">
              <a:solidFill>
                <a:srgbClr val="000000"/>
              </a:solidFill>
              <a:miter lim="800000"/>
              <a:headEnd/>
              <a:tailEnd/>
            </a:ln>
          </p:spPr>
          <p:txBody>
            <a:bodyPr/>
            <a:lstStyle/>
            <a:p>
              <a:endParaRPr lang="id-ID"/>
            </a:p>
          </p:txBody>
        </p:sp>
        <p:sp>
          <p:nvSpPr>
            <p:cNvPr id="131121" name="Line 47"/>
            <p:cNvSpPr>
              <a:spLocks noChangeShapeType="1"/>
            </p:cNvSpPr>
            <p:nvPr/>
          </p:nvSpPr>
          <p:spPr bwMode="auto">
            <a:xfrm>
              <a:off x="3168" y="585"/>
              <a:ext cx="1" cy="3174"/>
            </a:xfrm>
            <a:prstGeom prst="line">
              <a:avLst/>
            </a:prstGeom>
            <a:noFill/>
            <a:ln w="12600">
              <a:solidFill>
                <a:srgbClr val="000000"/>
              </a:solidFill>
              <a:miter lim="800000"/>
              <a:headEnd/>
              <a:tailEnd/>
            </a:ln>
          </p:spPr>
          <p:txBody>
            <a:bodyPr/>
            <a:lstStyle/>
            <a:p>
              <a:endParaRPr lang="id-ID"/>
            </a:p>
          </p:txBody>
        </p:sp>
        <p:sp>
          <p:nvSpPr>
            <p:cNvPr id="131122" name="Line 48"/>
            <p:cNvSpPr>
              <a:spLocks noChangeShapeType="1"/>
            </p:cNvSpPr>
            <p:nvPr/>
          </p:nvSpPr>
          <p:spPr bwMode="auto">
            <a:xfrm>
              <a:off x="4416" y="585"/>
              <a:ext cx="1" cy="3174"/>
            </a:xfrm>
            <a:prstGeom prst="line">
              <a:avLst/>
            </a:prstGeom>
            <a:noFill/>
            <a:ln w="12600">
              <a:solidFill>
                <a:srgbClr val="000000"/>
              </a:solidFill>
              <a:miter lim="800000"/>
              <a:headEnd/>
              <a:tailEnd/>
            </a:ln>
          </p:spPr>
          <p:txBody>
            <a:bodyPr/>
            <a:lstStyle/>
            <a:p>
              <a:endParaRPr lang="id-ID"/>
            </a:p>
          </p:txBody>
        </p:sp>
        <p:sp>
          <p:nvSpPr>
            <p:cNvPr id="131123" name="Line 49"/>
            <p:cNvSpPr>
              <a:spLocks noChangeShapeType="1"/>
            </p:cNvSpPr>
            <p:nvPr/>
          </p:nvSpPr>
          <p:spPr bwMode="auto">
            <a:xfrm>
              <a:off x="5616" y="585"/>
              <a:ext cx="1" cy="3174"/>
            </a:xfrm>
            <a:prstGeom prst="line">
              <a:avLst/>
            </a:prstGeom>
            <a:noFill/>
            <a:ln w="12600">
              <a:solidFill>
                <a:srgbClr val="000000"/>
              </a:solidFill>
              <a:miter lim="800000"/>
              <a:headEnd/>
              <a:tailEnd/>
            </a:ln>
          </p:spPr>
          <p:txBody>
            <a:bodyPr/>
            <a:lstStyle/>
            <a:p>
              <a:endParaRPr lang="id-ID"/>
            </a:p>
          </p:txBody>
        </p:sp>
      </p:grpSp>
      <p:sp>
        <p:nvSpPr>
          <p:cNvPr id="131075" name="Rectangle 50"/>
          <p:cNvSpPr>
            <a:spLocks noChangeArrowheads="1"/>
          </p:cNvSpPr>
          <p:nvPr/>
        </p:nvSpPr>
        <p:spPr bwMode="auto">
          <a:xfrm>
            <a:off x="3505200" y="6019800"/>
            <a:ext cx="4953000" cy="611188"/>
          </a:xfrm>
          <a:prstGeom prst="rect">
            <a:avLst/>
          </a:prstGeom>
          <a:noFill/>
          <a:ln w="9525">
            <a:noFill/>
            <a:round/>
            <a:headEnd/>
            <a:tailEnd/>
          </a:ln>
        </p:spPr>
        <p:txBody>
          <a:bodyPr lIns="90000" tIns="46800" rIns="90000" bIns="46800">
            <a:spAutoFit/>
          </a:bodyPr>
          <a:lstStyle/>
          <a:p>
            <a:pPr algn="just"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a:solidFill>
                  <a:srgbClr val="000000"/>
                </a:solidFill>
                <a:latin typeface="Arial" charset="0"/>
                <a:cs typeface="Arial" charset="0"/>
              </a:rPr>
              <a:t>. </a:t>
            </a:r>
          </a:p>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latin typeface="Arial" charset="0"/>
                <a:cs typeface="Arial" charset="0"/>
              </a:rPr>
              <a:t>Tabel 2. The Industry Attractiveness-Business Strength Matrix</a:t>
            </a:r>
          </a:p>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a:solidFill>
                  <a:srgbClr val="000000"/>
                </a:solidFill>
                <a:latin typeface="Arial" charset="0"/>
                <a:cs typeface="Arial" charset="0"/>
              </a:rPr>
              <a:t> </a:t>
            </a:r>
          </a:p>
        </p:txBody>
      </p:sp>
      <p:pic>
        <p:nvPicPr>
          <p:cNvPr id="131076" name="Picture 51" descr="MPj04019050000[1]"/>
          <p:cNvPicPr>
            <a:picLocks noChangeAspect="1" noChangeArrowheads="1"/>
          </p:cNvPicPr>
          <p:nvPr/>
        </p:nvPicPr>
        <p:blipFill>
          <a:blip r:embed="rId3"/>
          <a:srcRect/>
          <a:stretch>
            <a:fillRect/>
          </a:stretch>
        </p:blipFill>
        <p:spPr bwMode="auto">
          <a:xfrm>
            <a:off x="0" y="0"/>
            <a:ext cx="1371600" cy="6858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3000" y="990600"/>
            <a:ext cx="7770813" cy="4424363"/>
            <a:chOff x="720" y="624"/>
            <a:chExt cx="4895" cy="2787"/>
          </a:xfrm>
        </p:grpSpPr>
        <p:sp>
          <p:nvSpPr>
            <p:cNvPr id="132103" name="Rectangle 3"/>
            <p:cNvSpPr>
              <a:spLocks noChangeArrowheads="1"/>
            </p:cNvSpPr>
            <p:nvPr/>
          </p:nvSpPr>
          <p:spPr bwMode="auto">
            <a:xfrm>
              <a:off x="4158" y="3172"/>
              <a:ext cx="1458" cy="240"/>
            </a:xfrm>
            <a:prstGeom prst="rect">
              <a:avLst/>
            </a:prstGeom>
            <a:noFill/>
            <a:ln w="9525">
              <a:noFill/>
              <a:round/>
              <a:headEnd/>
              <a:tailEnd/>
            </a:ln>
          </p:spPr>
          <p:txBody>
            <a:bodyPr lIns="90000" tIns="46800" rIns="90000" bIns="46800"/>
            <a:lstStyle/>
            <a:p>
              <a:pPr algn="l"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Arial" charset="0"/>
                  <a:ea typeface="Lucida Sans Unicode" pitchFamily="34" charset="0"/>
                  <a:cs typeface="Lucida Sans Unicode" pitchFamily="34" charset="0"/>
                </a:rPr>
                <a:t>keuntungan</a:t>
              </a:r>
            </a:p>
          </p:txBody>
        </p:sp>
        <p:sp>
          <p:nvSpPr>
            <p:cNvPr id="132104" name="Rectangle 4"/>
            <p:cNvSpPr>
              <a:spLocks noChangeArrowheads="1"/>
            </p:cNvSpPr>
            <p:nvPr/>
          </p:nvSpPr>
          <p:spPr bwMode="auto">
            <a:xfrm>
              <a:off x="2617" y="3172"/>
              <a:ext cx="1541" cy="240"/>
            </a:xfrm>
            <a:prstGeom prst="rect">
              <a:avLst/>
            </a:prstGeom>
            <a:noFill/>
            <a:ln w="9525">
              <a:noFill/>
              <a:round/>
              <a:headEnd/>
              <a:tailEnd/>
            </a:ln>
          </p:spPr>
          <p:txBody>
            <a:bodyPr lIns="90000" tIns="46800" rIns="90000" bIns="46800"/>
            <a:lstStyle/>
            <a:p>
              <a:pPr algn="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Arial" charset="0"/>
                  <a:ea typeface="Lucida Sans Unicode" pitchFamily="34" charset="0"/>
                  <a:cs typeface="Lucida Sans Unicode" pitchFamily="34" charset="0"/>
                </a:rPr>
                <a:t>Besarnya</a:t>
              </a:r>
            </a:p>
          </p:txBody>
        </p:sp>
        <p:sp>
          <p:nvSpPr>
            <p:cNvPr id="132105" name="Rectangle 5"/>
            <p:cNvSpPr>
              <a:spLocks noChangeArrowheads="1"/>
            </p:cNvSpPr>
            <p:nvPr/>
          </p:nvSpPr>
          <p:spPr bwMode="auto">
            <a:xfrm>
              <a:off x="1968" y="3172"/>
              <a:ext cx="649" cy="240"/>
            </a:xfrm>
            <a:prstGeom prst="rect">
              <a:avLst/>
            </a:prstGeom>
            <a:noFill/>
            <a:ln w="9525">
              <a:noFill/>
              <a:round/>
              <a:headEnd/>
              <a:tailEnd/>
            </a:ln>
          </p:spPr>
          <p:txBody>
            <a:bodyPr wrap="none" anchor="ctr"/>
            <a:lstStyle/>
            <a:p>
              <a:endParaRPr lang="id-ID"/>
            </a:p>
          </p:txBody>
        </p:sp>
        <p:sp>
          <p:nvSpPr>
            <p:cNvPr id="132106" name="Rectangle 6"/>
            <p:cNvSpPr>
              <a:spLocks noChangeArrowheads="1"/>
            </p:cNvSpPr>
            <p:nvPr/>
          </p:nvSpPr>
          <p:spPr bwMode="auto">
            <a:xfrm>
              <a:off x="720" y="3172"/>
              <a:ext cx="1248" cy="240"/>
            </a:xfrm>
            <a:prstGeom prst="rect">
              <a:avLst/>
            </a:prstGeom>
            <a:noFill/>
            <a:ln w="9525">
              <a:noFill/>
              <a:round/>
              <a:headEnd/>
              <a:tailEnd/>
            </a:ln>
          </p:spPr>
          <p:txBody>
            <a:bodyPr wrap="none" anchor="ctr"/>
            <a:lstStyle/>
            <a:p>
              <a:endParaRPr lang="id-ID"/>
            </a:p>
          </p:txBody>
        </p:sp>
        <p:sp>
          <p:nvSpPr>
            <p:cNvPr id="132107" name="Rectangle 7"/>
            <p:cNvSpPr>
              <a:spLocks noChangeArrowheads="1"/>
            </p:cNvSpPr>
            <p:nvPr/>
          </p:nvSpPr>
          <p:spPr bwMode="auto">
            <a:xfrm>
              <a:off x="4158" y="2884"/>
              <a:ext cx="1458" cy="288"/>
            </a:xfrm>
            <a:prstGeom prst="rect">
              <a:avLst/>
            </a:prstGeom>
            <a:noFill/>
            <a:ln w="9525">
              <a:noFill/>
              <a:round/>
              <a:headEnd/>
              <a:tailEnd/>
            </a:ln>
          </p:spPr>
          <p:txBody>
            <a:bodyPr lIns="90000" tIns="46800" rIns="90000" bIns="46800" anchor="ctr" anchorCtr="1"/>
            <a:lstStyle/>
            <a:p>
              <a:pPr algn="l"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Arial" charset="0"/>
                  <a:ea typeface="Lucida Sans Unicode" pitchFamily="34" charset="0"/>
                  <a:cs typeface="Lucida Sans Unicode" pitchFamily="34" charset="0"/>
                </a:rPr>
                <a:t>Besar</a:t>
              </a:r>
            </a:p>
          </p:txBody>
        </p:sp>
        <p:sp>
          <p:nvSpPr>
            <p:cNvPr id="132108" name="Rectangle 8"/>
            <p:cNvSpPr>
              <a:spLocks noChangeArrowheads="1"/>
            </p:cNvSpPr>
            <p:nvPr/>
          </p:nvSpPr>
          <p:spPr bwMode="auto">
            <a:xfrm>
              <a:off x="2617" y="2884"/>
              <a:ext cx="1541" cy="288"/>
            </a:xfrm>
            <a:prstGeom prst="rect">
              <a:avLst/>
            </a:prstGeom>
            <a:noFill/>
            <a:ln w="9525">
              <a:noFill/>
              <a:round/>
              <a:headEnd/>
              <a:tailEnd/>
            </a:ln>
          </p:spPr>
          <p:txBody>
            <a:bodyPr lIns="90000" tIns="46800" rIns="90000" bIns="46800" anchor="ctr" anchorCtr="1"/>
            <a:lstStyle/>
            <a:p>
              <a:pPr algn="l"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Arial" charset="0"/>
                  <a:ea typeface="Lucida Sans Unicode" pitchFamily="34" charset="0"/>
                  <a:cs typeface="Lucida Sans Unicode" pitchFamily="34" charset="0"/>
                </a:rPr>
                <a:t>Kecil</a:t>
              </a:r>
            </a:p>
          </p:txBody>
        </p:sp>
        <p:sp>
          <p:nvSpPr>
            <p:cNvPr id="132109" name="Rectangle 9"/>
            <p:cNvSpPr>
              <a:spLocks noChangeArrowheads="1"/>
            </p:cNvSpPr>
            <p:nvPr/>
          </p:nvSpPr>
          <p:spPr bwMode="auto">
            <a:xfrm>
              <a:off x="1968" y="2884"/>
              <a:ext cx="649" cy="288"/>
            </a:xfrm>
            <a:prstGeom prst="rect">
              <a:avLst/>
            </a:prstGeom>
            <a:noFill/>
            <a:ln w="9525">
              <a:noFill/>
              <a:round/>
              <a:headEnd/>
              <a:tailEnd/>
            </a:ln>
          </p:spPr>
          <p:txBody>
            <a:bodyPr wrap="none" anchor="ctr"/>
            <a:lstStyle/>
            <a:p>
              <a:endParaRPr lang="id-ID"/>
            </a:p>
          </p:txBody>
        </p:sp>
        <p:sp>
          <p:nvSpPr>
            <p:cNvPr id="132110" name="Rectangle 10"/>
            <p:cNvSpPr>
              <a:spLocks noChangeArrowheads="1"/>
            </p:cNvSpPr>
            <p:nvPr/>
          </p:nvSpPr>
          <p:spPr bwMode="auto">
            <a:xfrm>
              <a:off x="720" y="2884"/>
              <a:ext cx="1248" cy="288"/>
            </a:xfrm>
            <a:prstGeom prst="rect">
              <a:avLst/>
            </a:prstGeom>
            <a:noFill/>
            <a:ln w="9525">
              <a:noFill/>
              <a:round/>
              <a:headEnd/>
              <a:tailEnd/>
            </a:ln>
          </p:spPr>
          <p:txBody>
            <a:bodyPr wrap="none" anchor="ctr"/>
            <a:lstStyle/>
            <a:p>
              <a:endParaRPr lang="id-ID"/>
            </a:p>
          </p:txBody>
        </p:sp>
        <p:sp>
          <p:nvSpPr>
            <p:cNvPr id="132111" name="Rectangle 11"/>
            <p:cNvSpPr>
              <a:spLocks noChangeArrowheads="1"/>
            </p:cNvSpPr>
            <p:nvPr/>
          </p:nvSpPr>
          <p:spPr bwMode="auto">
            <a:xfrm>
              <a:off x="4158" y="1754"/>
              <a:ext cx="1458" cy="1130"/>
            </a:xfrm>
            <a:prstGeom prst="rect">
              <a:avLst/>
            </a:prstGeom>
            <a:noFill/>
            <a:ln w="9525">
              <a:noFill/>
              <a:round/>
              <a:headEnd/>
              <a:tailEnd/>
            </a:ln>
          </p:spPr>
          <p:txBody>
            <a:bodyPr lIns="90000" tIns="46800" rIns="90000" bIns="46800"/>
            <a:lstStyle/>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2"/>
                  </a:solidFill>
                  <a:latin typeface="Arial" charset="0"/>
                  <a:cs typeface="Arial" charset="0"/>
                </a:rPr>
                <a:t>Volume</a:t>
              </a:r>
            </a:p>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2"/>
                  </a:solidFill>
                  <a:latin typeface="Arial" charset="0"/>
                  <a:cs typeface="Times New Roman" pitchFamily="18" charset="0"/>
                </a:rPr>
                <a:t>Mesin jet, supermarket, speda motor, microprocessor standard</a:t>
              </a:r>
              <a:r>
                <a:rPr lang="en-GB">
                  <a:solidFill>
                    <a:schemeClr val="tx2"/>
                  </a:solidFill>
                  <a:latin typeface="Arial" charset="0"/>
                  <a:ea typeface="Lucida Sans Unicode" pitchFamily="34" charset="0"/>
                  <a:cs typeface="Lucida Sans Unicode" pitchFamily="34" charset="0"/>
                </a:rPr>
                <a:t> </a:t>
              </a:r>
            </a:p>
          </p:txBody>
        </p:sp>
        <p:sp>
          <p:nvSpPr>
            <p:cNvPr id="132112" name="Rectangle 12"/>
            <p:cNvSpPr>
              <a:spLocks noChangeArrowheads="1"/>
            </p:cNvSpPr>
            <p:nvPr/>
          </p:nvSpPr>
          <p:spPr bwMode="auto">
            <a:xfrm>
              <a:off x="2617" y="1754"/>
              <a:ext cx="1541" cy="1130"/>
            </a:xfrm>
            <a:prstGeom prst="rect">
              <a:avLst/>
            </a:prstGeom>
            <a:noFill/>
            <a:ln w="9525">
              <a:noFill/>
              <a:round/>
              <a:headEnd/>
              <a:tailEnd/>
            </a:ln>
          </p:spPr>
          <p:txBody>
            <a:bodyPr lIns="90000" tIns="46800" rIns="90000" bIns="46800"/>
            <a:lstStyle/>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2"/>
                  </a:solidFill>
                  <a:latin typeface="Arial" charset="0"/>
                  <a:cs typeface="Arial" charset="0"/>
                </a:rPr>
                <a:t>Stalemate</a:t>
              </a:r>
            </a:p>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2"/>
                  </a:solidFill>
                  <a:latin typeface="Arial" charset="0"/>
                  <a:cs typeface="Times New Roman" pitchFamily="18" charset="0"/>
                </a:rPr>
                <a:t>Kimia dasar, kertas bermutu, kapal pribadi, grosir perbankan</a:t>
              </a:r>
              <a:r>
                <a:rPr lang="en-GB">
                  <a:solidFill>
                    <a:srgbClr val="000000"/>
                  </a:solidFill>
                  <a:latin typeface="Arial" charset="0"/>
                  <a:ea typeface="Lucida Sans Unicode" pitchFamily="34" charset="0"/>
                  <a:cs typeface="Lucida Sans Unicode" pitchFamily="34" charset="0"/>
                </a:rPr>
                <a:t> </a:t>
              </a:r>
            </a:p>
          </p:txBody>
        </p:sp>
        <p:sp>
          <p:nvSpPr>
            <p:cNvPr id="132113" name="Rectangle 13"/>
            <p:cNvSpPr>
              <a:spLocks noChangeArrowheads="1"/>
            </p:cNvSpPr>
            <p:nvPr/>
          </p:nvSpPr>
          <p:spPr bwMode="auto">
            <a:xfrm>
              <a:off x="1968" y="1754"/>
              <a:ext cx="649" cy="1130"/>
            </a:xfrm>
            <a:prstGeom prst="rect">
              <a:avLst/>
            </a:prstGeom>
            <a:noFill/>
            <a:ln w="9525">
              <a:noFill/>
              <a:round/>
              <a:headEnd/>
              <a:tailEnd/>
            </a:ln>
          </p:spPr>
          <p:txBody>
            <a:bodyPr lIns="90000" tIns="46800" rIns="90000" bIns="46800" anchor="ctr" anchorCtr="1"/>
            <a:lstStyle/>
            <a:p>
              <a:pPr algn="l"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Arial" charset="0"/>
                  <a:ea typeface="Lucida Sans Unicode" pitchFamily="34" charset="0"/>
                  <a:cs typeface="Lucida Sans Unicode" pitchFamily="34" charset="0"/>
                </a:rPr>
                <a:t>Sedikit</a:t>
              </a:r>
            </a:p>
          </p:txBody>
        </p:sp>
        <p:sp>
          <p:nvSpPr>
            <p:cNvPr id="132114" name="Rectangle 14"/>
            <p:cNvSpPr>
              <a:spLocks noChangeArrowheads="1"/>
            </p:cNvSpPr>
            <p:nvPr/>
          </p:nvSpPr>
          <p:spPr bwMode="auto">
            <a:xfrm>
              <a:off x="720" y="1754"/>
              <a:ext cx="1248" cy="1130"/>
            </a:xfrm>
            <a:prstGeom prst="rect">
              <a:avLst/>
            </a:prstGeom>
            <a:noFill/>
            <a:ln w="9525">
              <a:noFill/>
              <a:round/>
              <a:headEnd/>
              <a:tailEnd/>
            </a:ln>
          </p:spPr>
          <p:txBody>
            <a:bodyPr lIns="90000" tIns="46800" rIns="90000" bIns="46800"/>
            <a:lstStyle/>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Arial" charset="0"/>
                  <a:ea typeface="Lucida Sans Unicode" pitchFamily="34" charset="0"/>
                  <a:cs typeface="Lucida Sans Unicode" pitchFamily="34" charset="0"/>
                </a:rPr>
                <a:t>menguntungkan</a:t>
              </a:r>
            </a:p>
          </p:txBody>
        </p:sp>
        <p:sp>
          <p:nvSpPr>
            <p:cNvPr id="132115" name="Rectangle 15"/>
            <p:cNvSpPr>
              <a:spLocks noChangeArrowheads="1"/>
            </p:cNvSpPr>
            <p:nvPr/>
          </p:nvSpPr>
          <p:spPr bwMode="auto">
            <a:xfrm>
              <a:off x="4158" y="624"/>
              <a:ext cx="1458" cy="1130"/>
            </a:xfrm>
            <a:prstGeom prst="rect">
              <a:avLst/>
            </a:prstGeom>
            <a:noFill/>
            <a:ln w="9525">
              <a:noFill/>
              <a:round/>
              <a:headEnd/>
              <a:tailEnd/>
            </a:ln>
          </p:spPr>
          <p:txBody>
            <a:bodyPr lIns="90000" tIns="46800" rIns="90000" bIns="46800"/>
            <a:lstStyle/>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2"/>
                  </a:solidFill>
                  <a:latin typeface="Arial" charset="0"/>
                  <a:cs typeface="Arial" charset="0"/>
                </a:rPr>
                <a:t>Specialization</a:t>
              </a:r>
            </a:p>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2"/>
                  </a:solidFill>
                  <a:latin typeface="Arial" charset="0"/>
                  <a:cs typeface="Times New Roman" pitchFamily="18" charset="0"/>
                </a:rPr>
                <a:t>Farmasi, mobil mewah, pembuatan kembang gula coklat</a:t>
              </a:r>
              <a:r>
                <a:rPr lang="en-GB">
                  <a:solidFill>
                    <a:schemeClr val="tx2"/>
                  </a:solidFill>
                  <a:latin typeface="Arial" charset="0"/>
                  <a:ea typeface="Lucida Sans Unicode" pitchFamily="34" charset="0"/>
                  <a:cs typeface="Lucida Sans Unicode" pitchFamily="34" charset="0"/>
                </a:rPr>
                <a:t> </a:t>
              </a:r>
            </a:p>
          </p:txBody>
        </p:sp>
        <p:sp>
          <p:nvSpPr>
            <p:cNvPr id="132116" name="Rectangle 16"/>
            <p:cNvSpPr>
              <a:spLocks noChangeArrowheads="1"/>
            </p:cNvSpPr>
            <p:nvPr/>
          </p:nvSpPr>
          <p:spPr bwMode="auto">
            <a:xfrm>
              <a:off x="2617" y="624"/>
              <a:ext cx="1541" cy="1130"/>
            </a:xfrm>
            <a:prstGeom prst="rect">
              <a:avLst/>
            </a:prstGeom>
            <a:noFill/>
            <a:ln w="9525">
              <a:noFill/>
              <a:round/>
              <a:headEnd/>
              <a:tailEnd/>
            </a:ln>
          </p:spPr>
          <p:txBody>
            <a:bodyPr lIns="90000" tIns="46800" rIns="90000" bIns="46800"/>
            <a:lstStyle/>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2"/>
                  </a:solidFill>
                  <a:latin typeface="Arial" charset="0"/>
                  <a:cs typeface="Arial" charset="0"/>
                </a:rPr>
                <a:t>Fragmented</a:t>
              </a:r>
            </a:p>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2"/>
                  </a:solidFill>
                  <a:latin typeface="Arial" charset="0"/>
                  <a:cs typeface="Times New Roman" pitchFamily="18" charset="0"/>
                </a:rPr>
                <a:t>Pakaian, pembangunan perumahan, pengecer berlian, penggergajian kayu</a:t>
              </a:r>
            </a:p>
          </p:txBody>
        </p:sp>
        <p:sp>
          <p:nvSpPr>
            <p:cNvPr id="132117" name="Rectangle 17"/>
            <p:cNvSpPr>
              <a:spLocks noChangeArrowheads="1"/>
            </p:cNvSpPr>
            <p:nvPr/>
          </p:nvSpPr>
          <p:spPr bwMode="auto">
            <a:xfrm>
              <a:off x="1968" y="624"/>
              <a:ext cx="649" cy="1130"/>
            </a:xfrm>
            <a:prstGeom prst="rect">
              <a:avLst/>
            </a:prstGeom>
            <a:noFill/>
            <a:ln w="9525">
              <a:noFill/>
              <a:round/>
              <a:headEnd/>
              <a:tailEnd/>
            </a:ln>
          </p:spPr>
          <p:txBody>
            <a:bodyPr lIns="90000" tIns="46800" rIns="90000" bIns="46800" anchor="ctr" anchorCtr="1"/>
            <a:lstStyle/>
            <a:p>
              <a:pPr algn="l"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Arial" charset="0"/>
                  <a:ea typeface="Lucida Sans Unicode" pitchFamily="34" charset="0"/>
                  <a:cs typeface="Lucida Sans Unicode" pitchFamily="34" charset="0"/>
                </a:rPr>
                <a:t>Banyak</a:t>
              </a:r>
            </a:p>
          </p:txBody>
        </p:sp>
        <p:sp>
          <p:nvSpPr>
            <p:cNvPr id="132118" name="Rectangle 18"/>
            <p:cNvSpPr>
              <a:spLocks noChangeArrowheads="1"/>
            </p:cNvSpPr>
            <p:nvPr/>
          </p:nvSpPr>
          <p:spPr bwMode="auto">
            <a:xfrm>
              <a:off x="720" y="624"/>
              <a:ext cx="1248" cy="1130"/>
            </a:xfrm>
            <a:prstGeom prst="rect">
              <a:avLst/>
            </a:prstGeom>
            <a:noFill/>
            <a:ln w="9525">
              <a:noFill/>
              <a:round/>
              <a:headEnd/>
              <a:tailEnd/>
            </a:ln>
          </p:spPr>
          <p:txBody>
            <a:bodyPr lIns="90000" tIns="46800" rIns="90000" bIns="46800" anchor="b" anchorCtr="1"/>
            <a:lstStyle/>
            <a:p>
              <a:pPr defTabSz="449263" eaLnBrk="1" hangingPunct="1">
                <a:spcBef>
                  <a:spcPts val="450"/>
                </a:spcBef>
                <a:buClr>
                  <a:srgbClr val="0099CC"/>
                </a:buClr>
                <a:buSzPct val="8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FF0000"/>
                  </a:solidFill>
                  <a:latin typeface="Arial" charset="0"/>
                  <a:ea typeface="Lucida Sans Unicode" pitchFamily="34" charset="0"/>
                  <a:cs typeface="Lucida Sans Unicode" pitchFamily="34" charset="0"/>
                </a:rPr>
                <a:t>Sumberdaya</a:t>
              </a:r>
            </a:p>
          </p:txBody>
        </p:sp>
        <p:sp>
          <p:nvSpPr>
            <p:cNvPr id="132119" name="Line 19"/>
            <p:cNvSpPr>
              <a:spLocks noChangeShapeType="1"/>
            </p:cNvSpPr>
            <p:nvPr/>
          </p:nvSpPr>
          <p:spPr bwMode="auto">
            <a:xfrm>
              <a:off x="720" y="624"/>
              <a:ext cx="1248" cy="1"/>
            </a:xfrm>
            <a:prstGeom prst="line">
              <a:avLst/>
            </a:prstGeom>
            <a:noFill/>
            <a:ln w="9525">
              <a:noFill/>
              <a:round/>
              <a:headEnd/>
              <a:tailEnd/>
            </a:ln>
          </p:spPr>
          <p:txBody>
            <a:bodyPr/>
            <a:lstStyle/>
            <a:p>
              <a:endParaRPr lang="id-ID"/>
            </a:p>
          </p:txBody>
        </p:sp>
        <p:sp>
          <p:nvSpPr>
            <p:cNvPr id="132120" name="Line 20"/>
            <p:cNvSpPr>
              <a:spLocks noChangeShapeType="1"/>
            </p:cNvSpPr>
            <p:nvPr/>
          </p:nvSpPr>
          <p:spPr bwMode="auto">
            <a:xfrm>
              <a:off x="720" y="3412"/>
              <a:ext cx="1248" cy="1"/>
            </a:xfrm>
            <a:prstGeom prst="line">
              <a:avLst/>
            </a:prstGeom>
            <a:noFill/>
            <a:ln w="9525">
              <a:noFill/>
              <a:round/>
              <a:headEnd/>
              <a:tailEnd/>
            </a:ln>
          </p:spPr>
          <p:txBody>
            <a:bodyPr/>
            <a:lstStyle/>
            <a:p>
              <a:endParaRPr lang="id-ID"/>
            </a:p>
          </p:txBody>
        </p:sp>
        <p:sp>
          <p:nvSpPr>
            <p:cNvPr id="132121" name="Line 21"/>
            <p:cNvSpPr>
              <a:spLocks noChangeShapeType="1"/>
            </p:cNvSpPr>
            <p:nvPr/>
          </p:nvSpPr>
          <p:spPr bwMode="auto">
            <a:xfrm>
              <a:off x="720" y="624"/>
              <a:ext cx="1" cy="1130"/>
            </a:xfrm>
            <a:prstGeom prst="line">
              <a:avLst/>
            </a:prstGeom>
            <a:noFill/>
            <a:ln w="9525">
              <a:noFill/>
              <a:round/>
              <a:headEnd/>
              <a:tailEnd/>
            </a:ln>
          </p:spPr>
          <p:txBody>
            <a:bodyPr/>
            <a:lstStyle/>
            <a:p>
              <a:endParaRPr lang="id-ID"/>
            </a:p>
          </p:txBody>
        </p:sp>
        <p:sp>
          <p:nvSpPr>
            <p:cNvPr id="132122" name="Line 22"/>
            <p:cNvSpPr>
              <a:spLocks noChangeShapeType="1"/>
            </p:cNvSpPr>
            <p:nvPr/>
          </p:nvSpPr>
          <p:spPr bwMode="auto">
            <a:xfrm>
              <a:off x="2617" y="624"/>
              <a:ext cx="1" cy="2260"/>
            </a:xfrm>
            <a:prstGeom prst="line">
              <a:avLst/>
            </a:prstGeom>
            <a:noFill/>
            <a:ln w="12600">
              <a:solidFill>
                <a:srgbClr val="000000"/>
              </a:solidFill>
              <a:miter lim="800000"/>
              <a:headEnd/>
              <a:tailEnd/>
            </a:ln>
          </p:spPr>
          <p:txBody>
            <a:bodyPr/>
            <a:lstStyle/>
            <a:p>
              <a:endParaRPr lang="id-ID"/>
            </a:p>
          </p:txBody>
        </p:sp>
        <p:sp>
          <p:nvSpPr>
            <p:cNvPr id="132123" name="Line 23"/>
            <p:cNvSpPr>
              <a:spLocks noChangeShapeType="1"/>
            </p:cNvSpPr>
            <p:nvPr/>
          </p:nvSpPr>
          <p:spPr bwMode="auto">
            <a:xfrm>
              <a:off x="4158" y="624"/>
              <a:ext cx="1" cy="2260"/>
            </a:xfrm>
            <a:prstGeom prst="line">
              <a:avLst/>
            </a:prstGeom>
            <a:noFill/>
            <a:ln w="12600">
              <a:solidFill>
                <a:srgbClr val="000000"/>
              </a:solidFill>
              <a:miter lim="800000"/>
              <a:headEnd/>
              <a:tailEnd/>
            </a:ln>
          </p:spPr>
          <p:txBody>
            <a:bodyPr/>
            <a:lstStyle/>
            <a:p>
              <a:endParaRPr lang="id-ID"/>
            </a:p>
          </p:txBody>
        </p:sp>
        <p:sp>
          <p:nvSpPr>
            <p:cNvPr id="132124" name="Line 24"/>
            <p:cNvSpPr>
              <a:spLocks noChangeShapeType="1"/>
            </p:cNvSpPr>
            <p:nvPr/>
          </p:nvSpPr>
          <p:spPr bwMode="auto">
            <a:xfrm>
              <a:off x="5616" y="624"/>
              <a:ext cx="1" cy="2260"/>
            </a:xfrm>
            <a:prstGeom prst="line">
              <a:avLst/>
            </a:prstGeom>
            <a:noFill/>
            <a:ln w="12600">
              <a:solidFill>
                <a:srgbClr val="000000"/>
              </a:solidFill>
              <a:miter lim="800000"/>
              <a:headEnd/>
              <a:tailEnd/>
            </a:ln>
          </p:spPr>
          <p:txBody>
            <a:bodyPr/>
            <a:lstStyle/>
            <a:p>
              <a:endParaRPr lang="id-ID"/>
            </a:p>
          </p:txBody>
        </p:sp>
        <p:sp>
          <p:nvSpPr>
            <p:cNvPr id="132125" name="Line 25"/>
            <p:cNvSpPr>
              <a:spLocks noChangeShapeType="1"/>
            </p:cNvSpPr>
            <p:nvPr/>
          </p:nvSpPr>
          <p:spPr bwMode="auto">
            <a:xfrm>
              <a:off x="720" y="3172"/>
              <a:ext cx="1" cy="240"/>
            </a:xfrm>
            <a:prstGeom prst="line">
              <a:avLst/>
            </a:prstGeom>
            <a:noFill/>
            <a:ln w="9525">
              <a:noFill/>
              <a:round/>
              <a:headEnd/>
              <a:tailEnd/>
            </a:ln>
          </p:spPr>
          <p:txBody>
            <a:bodyPr/>
            <a:lstStyle/>
            <a:p>
              <a:endParaRPr lang="id-ID"/>
            </a:p>
          </p:txBody>
        </p:sp>
        <p:sp>
          <p:nvSpPr>
            <p:cNvPr id="132126" name="Line 26"/>
            <p:cNvSpPr>
              <a:spLocks noChangeShapeType="1"/>
            </p:cNvSpPr>
            <p:nvPr/>
          </p:nvSpPr>
          <p:spPr bwMode="auto">
            <a:xfrm>
              <a:off x="720" y="2884"/>
              <a:ext cx="1" cy="288"/>
            </a:xfrm>
            <a:prstGeom prst="line">
              <a:avLst/>
            </a:prstGeom>
            <a:noFill/>
            <a:ln w="9525">
              <a:noFill/>
              <a:round/>
              <a:headEnd/>
              <a:tailEnd/>
            </a:ln>
          </p:spPr>
          <p:txBody>
            <a:bodyPr/>
            <a:lstStyle/>
            <a:p>
              <a:endParaRPr lang="id-ID"/>
            </a:p>
          </p:txBody>
        </p:sp>
        <p:sp>
          <p:nvSpPr>
            <p:cNvPr id="132127" name="Line 27"/>
            <p:cNvSpPr>
              <a:spLocks noChangeShapeType="1"/>
            </p:cNvSpPr>
            <p:nvPr/>
          </p:nvSpPr>
          <p:spPr bwMode="auto">
            <a:xfrm>
              <a:off x="5616" y="3172"/>
              <a:ext cx="1" cy="240"/>
            </a:xfrm>
            <a:prstGeom prst="line">
              <a:avLst/>
            </a:prstGeom>
            <a:noFill/>
            <a:ln w="9525">
              <a:noFill/>
              <a:round/>
              <a:headEnd/>
              <a:tailEnd/>
            </a:ln>
          </p:spPr>
          <p:txBody>
            <a:bodyPr/>
            <a:lstStyle/>
            <a:p>
              <a:endParaRPr lang="id-ID"/>
            </a:p>
          </p:txBody>
        </p:sp>
        <p:sp>
          <p:nvSpPr>
            <p:cNvPr id="132128" name="Line 28"/>
            <p:cNvSpPr>
              <a:spLocks noChangeShapeType="1"/>
            </p:cNvSpPr>
            <p:nvPr/>
          </p:nvSpPr>
          <p:spPr bwMode="auto">
            <a:xfrm>
              <a:off x="5616" y="2884"/>
              <a:ext cx="1" cy="288"/>
            </a:xfrm>
            <a:prstGeom prst="line">
              <a:avLst/>
            </a:prstGeom>
            <a:noFill/>
            <a:ln w="9525">
              <a:noFill/>
              <a:round/>
              <a:headEnd/>
              <a:tailEnd/>
            </a:ln>
          </p:spPr>
          <p:txBody>
            <a:bodyPr/>
            <a:lstStyle/>
            <a:p>
              <a:endParaRPr lang="id-ID"/>
            </a:p>
          </p:txBody>
        </p:sp>
        <p:sp>
          <p:nvSpPr>
            <p:cNvPr id="132129" name="Line 29"/>
            <p:cNvSpPr>
              <a:spLocks noChangeShapeType="1"/>
            </p:cNvSpPr>
            <p:nvPr/>
          </p:nvSpPr>
          <p:spPr bwMode="auto">
            <a:xfrm>
              <a:off x="1968" y="3412"/>
              <a:ext cx="649" cy="1"/>
            </a:xfrm>
            <a:prstGeom prst="line">
              <a:avLst/>
            </a:prstGeom>
            <a:noFill/>
            <a:ln w="9525">
              <a:noFill/>
              <a:round/>
              <a:headEnd/>
              <a:tailEnd/>
            </a:ln>
          </p:spPr>
          <p:txBody>
            <a:bodyPr/>
            <a:lstStyle/>
            <a:p>
              <a:endParaRPr lang="id-ID"/>
            </a:p>
          </p:txBody>
        </p:sp>
        <p:sp>
          <p:nvSpPr>
            <p:cNvPr id="132130" name="Line 30"/>
            <p:cNvSpPr>
              <a:spLocks noChangeShapeType="1"/>
            </p:cNvSpPr>
            <p:nvPr/>
          </p:nvSpPr>
          <p:spPr bwMode="auto">
            <a:xfrm>
              <a:off x="2617" y="3412"/>
              <a:ext cx="1541" cy="1"/>
            </a:xfrm>
            <a:prstGeom prst="line">
              <a:avLst/>
            </a:prstGeom>
            <a:noFill/>
            <a:ln w="9525">
              <a:noFill/>
              <a:round/>
              <a:headEnd/>
              <a:tailEnd/>
            </a:ln>
          </p:spPr>
          <p:txBody>
            <a:bodyPr/>
            <a:lstStyle/>
            <a:p>
              <a:endParaRPr lang="id-ID"/>
            </a:p>
          </p:txBody>
        </p:sp>
        <p:sp>
          <p:nvSpPr>
            <p:cNvPr id="132131" name="Line 31"/>
            <p:cNvSpPr>
              <a:spLocks noChangeShapeType="1"/>
            </p:cNvSpPr>
            <p:nvPr/>
          </p:nvSpPr>
          <p:spPr bwMode="auto">
            <a:xfrm>
              <a:off x="4158" y="3412"/>
              <a:ext cx="1458" cy="1"/>
            </a:xfrm>
            <a:prstGeom prst="line">
              <a:avLst/>
            </a:prstGeom>
            <a:noFill/>
            <a:ln w="9525">
              <a:noFill/>
              <a:round/>
              <a:headEnd/>
              <a:tailEnd/>
            </a:ln>
          </p:spPr>
          <p:txBody>
            <a:bodyPr/>
            <a:lstStyle/>
            <a:p>
              <a:endParaRPr lang="id-ID"/>
            </a:p>
          </p:txBody>
        </p:sp>
        <p:sp>
          <p:nvSpPr>
            <p:cNvPr id="132132" name="Line 32"/>
            <p:cNvSpPr>
              <a:spLocks noChangeShapeType="1"/>
            </p:cNvSpPr>
            <p:nvPr/>
          </p:nvSpPr>
          <p:spPr bwMode="auto">
            <a:xfrm>
              <a:off x="1968" y="624"/>
              <a:ext cx="649" cy="1"/>
            </a:xfrm>
            <a:prstGeom prst="line">
              <a:avLst/>
            </a:prstGeom>
            <a:noFill/>
            <a:ln w="9525">
              <a:noFill/>
              <a:round/>
              <a:headEnd/>
              <a:tailEnd/>
            </a:ln>
          </p:spPr>
          <p:txBody>
            <a:bodyPr/>
            <a:lstStyle/>
            <a:p>
              <a:endParaRPr lang="id-ID"/>
            </a:p>
          </p:txBody>
        </p:sp>
        <p:sp>
          <p:nvSpPr>
            <p:cNvPr id="132133" name="Line 33"/>
            <p:cNvSpPr>
              <a:spLocks noChangeShapeType="1"/>
            </p:cNvSpPr>
            <p:nvPr/>
          </p:nvSpPr>
          <p:spPr bwMode="auto">
            <a:xfrm>
              <a:off x="720" y="1754"/>
              <a:ext cx="1" cy="1130"/>
            </a:xfrm>
            <a:prstGeom prst="line">
              <a:avLst/>
            </a:prstGeom>
            <a:noFill/>
            <a:ln w="9525">
              <a:noFill/>
              <a:round/>
              <a:headEnd/>
              <a:tailEnd/>
            </a:ln>
          </p:spPr>
          <p:txBody>
            <a:bodyPr/>
            <a:lstStyle/>
            <a:p>
              <a:endParaRPr lang="id-ID"/>
            </a:p>
          </p:txBody>
        </p:sp>
        <p:sp>
          <p:nvSpPr>
            <p:cNvPr id="132134" name="Line 34"/>
            <p:cNvSpPr>
              <a:spLocks noChangeShapeType="1"/>
            </p:cNvSpPr>
            <p:nvPr/>
          </p:nvSpPr>
          <p:spPr bwMode="auto">
            <a:xfrm>
              <a:off x="2617" y="624"/>
              <a:ext cx="2999" cy="1"/>
            </a:xfrm>
            <a:prstGeom prst="line">
              <a:avLst/>
            </a:prstGeom>
            <a:noFill/>
            <a:ln w="12600">
              <a:solidFill>
                <a:srgbClr val="000000"/>
              </a:solidFill>
              <a:miter lim="800000"/>
              <a:headEnd/>
              <a:tailEnd/>
            </a:ln>
          </p:spPr>
          <p:txBody>
            <a:bodyPr/>
            <a:lstStyle/>
            <a:p>
              <a:endParaRPr lang="id-ID"/>
            </a:p>
          </p:txBody>
        </p:sp>
        <p:sp>
          <p:nvSpPr>
            <p:cNvPr id="132135" name="Line 35"/>
            <p:cNvSpPr>
              <a:spLocks noChangeShapeType="1"/>
            </p:cNvSpPr>
            <p:nvPr/>
          </p:nvSpPr>
          <p:spPr bwMode="auto">
            <a:xfrm>
              <a:off x="2617" y="1754"/>
              <a:ext cx="2999" cy="1"/>
            </a:xfrm>
            <a:prstGeom prst="line">
              <a:avLst/>
            </a:prstGeom>
            <a:noFill/>
            <a:ln w="12600">
              <a:solidFill>
                <a:srgbClr val="000000"/>
              </a:solidFill>
              <a:miter lim="800000"/>
              <a:headEnd/>
              <a:tailEnd/>
            </a:ln>
          </p:spPr>
          <p:txBody>
            <a:bodyPr/>
            <a:lstStyle/>
            <a:p>
              <a:endParaRPr lang="id-ID"/>
            </a:p>
          </p:txBody>
        </p:sp>
        <p:sp>
          <p:nvSpPr>
            <p:cNvPr id="132136" name="Line 36"/>
            <p:cNvSpPr>
              <a:spLocks noChangeShapeType="1"/>
            </p:cNvSpPr>
            <p:nvPr/>
          </p:nvSpPr>
          <p:spPr bwMode="auto">
            <a:xfrm>
              <a:off x="2617" y="2884"/>
              <a:ext cx="2999" cy="1"/>
            </a:xfrm>
            <a:prstGeom prst="line">
              <a:avLst/>
            </a:prstGeom>
            <a:noFill/>
            <a:ln w="12600">
              <a:solidFill>
                <a:srgbClr val="000000"/>
              </a:solidFill>
              <a:miter lim="800000"/>
              <a:headEnd/>
              <a:tailEnd/>
            </a:ln>
          </p:spPr>
          <p:txBody>
            <a:bodyPr/>
            <a:lstStyle/>
            <a:p>
              <a:endParaRPr lang="id-ID"/>
            </a:p>
          </p:txBody>
        </p:sp>
      </p:grpSp>
      <p:sp>
        <p:nvSpPr>
          <p:cNvPr id="132099" name="Rectangle 37"/>
          <p:cNvSpPr>
            <a:spLocks noChangeArrowheads="1"/>
          </p:cNvSpPr>
          <p:nvPr/>
        </p:nvSpPr>
        <p:spPr bwMode="auto">
          <a:xfrm>
            <a:off x="4038600" y="5562600"/>
            <a:ext cx="5105400" cy="701675"/>
          </a:xfrm>
          <a:prstGeom prst="rect">
            <a:avLst/>
          </a:prstGeom>
          <a:noFill/>
          <a:ln w="9525">
            <a:noFill/>
            <a:round/>
            <a:headEnd/>
            <a:tailEnd/>
          </a:ln>
        </p:spPr>
        <p:txBody>
          <a:bodyPr lIns="90000" tIns="46800" rIns="90000" bIns="46800">
            <a:spAutoFit/>
          </a:bodyPr>
          <a:lstStyle/>
          <a:p>
            <a:pPr defTabSz="449263"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latin typeface="Arial" charset="0"/>
                <a:cs typeface="Arial" charset="0"/>
              </a:rPr>
              <a:t>Tabel 3. BGC”s Strategic Environments Matrix</a:t>
            </a:r>
            <a:r>
              <a:rPr lang="en-GB" sz="2000">
                <a:solidFill>
                  <a:srgbClr val="000000"/>
                </a:solidFill>
                <a:latin typeface="Times New Roman" pitchFamily="18" charset="0"/>
                <a:ea typeface="Lucida Sans Unicode" pitchFamily="34" charset="0"/>
                <a:cs typeface="Lucida Sans Unicode" pitchFamily="34" charset="0"/>
              </a:rPr>
              <a:t> </a:t>
            </a:r>
          </a:p>
        </p:txBody>
      </p:sp>
      <p:pic>
        <p:nvPicPr>
          <p:cNvPr id="132100" name="Picture 38" descr="MPj04026850000[1]"/>
          <p:cNvPicPr>
            <a:picLocks noChangeAspect="1" noChangeArrowheads="1"/>
          </p:cNvPicPr>
          <p:nvPr/>
        </p:nvPicPr>
        <p:blipFill>
          <a:blip r:embed="rId3" cstate="print"/>
          <a:srcRect/>
          <a:stretch>
            <a:fillRect/>
          </a:stretch>
        </p:blipFill>
        <p:spPr bwMode="auto">
          <a:xfrm>
            <a:off x="0" y="0"/>
            <a:ext cx="3124200" cy="1752600"/>
          </a:xfrm>
          <a:prstGeom prst="rect">
            <a:avLst/>
          </a:prstGeom>
          <a:noFill/>
          <a:ln w="9525">
            <a:noFill/>
            <a:miter lim="800000"/>
            <a:headEnd/>
            <a:tailEnd/>
          </a:ln>
        </p:spPr>
      </p:pic>
      <p:pic>
        <p:nvPicPr>
          <p:cNvPr id="132101" name="Picture 39" descr="MPj04026910000[1]"/>
          <p:cNvPicPr>
            <a:picLocks noChangeAspect="1" noChangeArrowheads="1"/>
          </p:cNvPicPr>
          <p:nvPr/>
        </p:nvPicPr>
        <p:blipFill>
          <a:blip r:embed="rId4"/>
          <a:srcRect/>
          <a:stretch>
            <a:fillRect/>
          </a:stretch>
        </p:blipFill>
        <p:spPr bwMode="auto">
          <a:xfrm>
            <a:off x="0" y="3581400"/>
            <a:ext cx="2286000" cy="1447800"/>
          </a:xfrm>
          <a:prstGeom prst="rect">
            <a:avLst/>
          </a:prstGeom>
          <a:noFill/>
          <a:ln w="9525">
            <a:noFill/>
            <a:miter lim="800000"/>
            <a:headEnd/>
            <a:tailEnd/>
          </a:ln>
        </p:spPr>
      </p:pic>
      <p:pic>
        <p:nvPicPr>
          <p:cNvPr id="132102" name="Picture 40" descr="MPj04100900000[1]"/>
          <p:cNvPicPr>
            <a:picLocks noChangeAspect="1" noChangeArrowheads="1"/>
          </p:cNvPicPr>
          <p:nvPr/>
        </p:nvPicPr>
        <p:blipFill>
          <a:blip r:embed="rId5"/>
          <a:srcRect/>
          <a:stretch>
            <a:fillRect/>
          </a:stretch>
        </p:blipFill>
        <p:spPr bwMode="auto">
          <a:xfrm>
            <a:off x="0" y="5105400"/>
            <a:ext cx="4114800" cy="17526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pPr eaLnBrk="1" hangingPunct="1">
              <a:defRPr/>
            </a:pPr>
            <a:r>
              <a:rPr lang="en-US" sz="4000" smtClean="0"/>
              <a:t>Pengaruh Inti Kompetesi</a:t>
            </a:r>
            <a:br>
              <a:rPr lang="en-US" sz="4000" smtClean="0"/>
            </a:br>
            <a:endParaRPr lang="en-US" sz="4000" smtClean="0"/>
          </a:p>
        </p:txBody>
      </p:sp>
      <p:graphicFrame>
        <p:nvGraphicFramePr>
          <p:cNvPr id="2050" name="Diagram 3"/>
          <p:cNvGraphicFramePr>
            <a:graphicFrameLocks/>
          </p:cNvGraphicFramePr>
          <p:nvPr>
            <p:ph idx="1"/>
          </p:nvPr>
        </p:nvGraphicFramePr>
        <p:xfrm>
          <a:off x="304800" y="1066800"/>
          <a:ext cx="8610600" cy="4267200"/>
        </p:xfrm>
        <a:graphic>
          <a:graphicData uri="http://schemas.openxmlformats.org/drawingml/2006/compatibility">
            <com:legacyDrawing xmlns:com="http://schemas.openxmlformats.org/drawingml/2006/compatibility" spid="_x0000_s2050"/>
          </a:graphicData>
        </a:graphic>
      </p:graphicFrame>
      <p:pic>
        <p:nvPicPr>
          <p:cNvPr id="2060" name="Picture 12" descr="smilie_1024"/>
          <p:cNvPicPr>
            <a:picLocks noChangeAspect="1" noChangeArrowheads="1"/>
          </p:cNvPicPr>
          <p:nvPr/>
        </p:nvPicPr>
        <p:blipFill>
          <a:blip r:embed="rId3" cstate="print"/>
          <a:srcRect/>
          <a:stretch>
            <a:fillRect/>
          </a:stretch>
        </p:blipFill>
        <p:spPr bwMode="auto">
          <a:xfrm>
            <a:off x="3048000" y="4114800"/>
            <a:ext cx="3200400" cy="2286000"/>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normAutofit fontScale="90000"/>
          </a:bodyPr>
          <a:lstStyle/>
          <a:p>
            <a:pPr eaLnBrk="1" hangingPunct="1">
              <a:defRPr/>
            </a:pPr>
            <a:r>
              <a:rPr lang="en-US" sz="4000" smtClean="0"/>
              <a:t>Dua</a:t>
            </a:r>
            <a:r>
              <a:rPr lang="id-ID" sz="4000" smtClean="0"/>
              <a:t> </a:t>
            </a:r>
            <a:r>
              <a:rPr lang="en-US" sz="4000" smtClean="0"/>
              <a:t>E</a:t>
            </a:r>
            <a:r>
              <a:rPr lang="id-ID" sz="4000" smtClean="0"/>
              <a:t>lemen </a:t>
            </a:r>
            <a:r>
              <a:rPr lang="en-US" sz="4000" smtClean="0"/>
              <a:t>K</a:t>
            </a:r>
            <a:r>
              <a:rPr lang="id-ID" sz="4000" smtClean="0"/>
              <a:t>ritis dalam </a:t>
            </a:r>
            <a:r>
              <a:rPr lang="en-US" sz="4000" smtClean="0"/>
              <a:t>K</a:t>
            </a:r>
            <a:r>
              <a:rPr lang="id-ID" sz="4000" smtClean="0"/>
              <a:t>esempatan yang </a:t>
            </a:r>
            <a:r>
              <a:rPr lang="en-US" sz="4000" smtClean="0"/>
              <a:t>B</a:t>
            </a:r>
            <a:r>
              <a:rPr lang="id-ID" sz="4000" smtClean="0"/>
              <a:t>er</a:t>
            </a:r>
            <a:r>
              <a:rPr lang="en-US" sz="4000" smtClean="0"/>
              <a:t>nilai</a:t>
            </a:r>
          </a:p>
        </p:txBody>
      </p:sp>
      <p:sp>
        <p:nvSpPr>
          <p:cNvPr id="133123" name="Rectangle 3"/>
          <p:cNvSpPr>
            <a:spLocks noGrp="1" noChangeArrowheads="1"/>
          </p:cNvSpPr>
          <p:nvPr>
            <p:ph type="body" idx="1"/>
          </p:nvPr>
        </p:nvSpPr>
        <p:spPr>
          <a:xfrm>
            <a:off x="2667000" y="1717675"/>
            <a:ext cx="6477000" cy="4530725"/>
          </a:xfrm>
        </p:spPr>
        <p:txBody>
          <a:bodyPr/>
          <a:lstStyle/>
          <a:p>
            <a:pPr eaLnBrk="1" hangingPunct="1">
              <a:lnSpc>
                <a:spcPct val="90000"/>
              </a:lnSpc>
            </a:pPr>
            <a:r>
              <a:rPr lang="id-ID" smtClean="0"/>
              <a:t>Dalam berbagi kesempatan  nilai mata rantai dari bisnis yang tergabung porsinya harus signifikan</a:t>
            </a:r>
            <a:r>
              <a:rPr lang="en-US" smtClean="0"/>
              <a:t>.</a:t>
            </a:r>
          </a:p>
          <a:p>
            <a:pPr eaLnBrk="1" hangingPunct="1">
              <a:lnSpc>
                <a:spcPct val="90000"/>
              </a:lnSpc>
            </a:pPr>
            <a:r>
              <a:rPr lang="id-ID" smtClean="0"/>
              <a:t>Didalam bisnis yang berbelit harus mempunyai kebutuhan bersama-kebutuhan untuk beberapa aktifitas-atau tidak ada dasar nomor satu untuk sinergi. </a:t>
            </a:r>
            <a:endParaRPr lang="en-US" smtClean="0"/>
          </a:p>
        </p:txBody>
      </p:sp>
      <p:pic>
        <p:nvPicPr>
          <p:cNvPr id="133124" name="Picture 4" descr="Dcp01191"/>
          <p:cNvPicPr>
            <a:picLocks noChangeAspect="1" noChangeArrowheads="1"/>
          </p:cNvPicPr>
          <p:nvPr/>
        </p:nvPicPr>
        <p:blipFill>
          <a:blip r:embed="rId2"/>
          <a:srcRect/>
          <a:stretch>
            <a:fillRect/>
          </a:stretch>
        </p:blipFill>
        <p:spPr bwMode="auto">
          <a:xfrm>
            <a:off x="0" y="1828800"/>
            <a:ext cx="2743200" cy="5029200"/>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42913" y="103188"/>
            <a:ext cx="8243887" cy="965200"/>
          </a:xfrm>
        </p:spPr>
        <p:txBody>
          <a:bodyPr/>
          <a:lstStyle/>
          <a:p>
            <a:pPr eaLnBrk="1" hangingPunct="1">
              <a:defRPr/>
            </a:pPr>
            <a:r>
              <a:rPr lang="en-US" smtClean="0">
                <a:latin typeface="Bookman Old Style" pitchFamily="18" charset="0"/>
              </a:rPr>
              <a:t>Kunci Kompetensi</a:t>
            </a:r>
          </a:p>
        </p:txBody>
      </p:sp>
      <p:graphicFrame>
        <p:nvGraphicFramePr>
          <p:cNvPr id="3074" name="Diagram 3"/>
          <p:cNvGraphicFramePr>
            <a:graphicFrameLocks/>
          </p:cNvGraphicFramePr>
          <p:nvPr>
            <p:ph idx="1"/>
          </p:nvPr>
        </p:nvGraphicFramePr>
        <p:xfrm>
          <a:off x="2895600" y="1447800"/>
          <a:ext cx="6248400" cy="4994275"/>
        </p:xfrm>
        <a:graphic>
          <a:graphicData uri="http://schemas.openxmlformats.org/drawingml/2006/compatibility">
            <com:legacyDrawing xmlns:com="http://schemas.openxmlformats.org/drawingml/2006/compatibility" spid="_x0000_s3074"/>
          </a:graphicData>
        </a:graphic>
      </p:graphicFrame>
      <p:pic>
        <p:nvPicPr>
          <p:cNvPr id="3083" name="Picture 11" descr="1117005l"/>
          <p:cNvPicPr>
            <a:picLocks noChangeAspect="1" noChangeArrowheads="1"/>
          </p:cNvPicPr>
          <p:nvPr/>
        </p:nvPicPr>
        <p:blipFill>
          <a:blip r:embed="rId3"/>
          <a:srcRect/>
          <a:stretch>
            <a:fillRect/>
          </a:stretch>
        </p:blipFill>
        <p:spPr bwMode="auto">
          <a:xfrm>
            <a:off x="0" y="1219200"/>
            <a:ext cx="2971800" cy="5638800"/>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457200" y="381000"/>
            <a:ext cx="8229600" cy="1371600"/>
          </a:xfrm>
        </p:spPr>
        <p:txBody>
          <a:bodyPr/>
          <a:lstStyle/>
          <a:p>
            <a:pPr eaLnBrk="1" hangingPunct="1">
              <a:defRPr/>
            </a:pPr>
            <a:r>
              <a:rPr lang="id-ID" sz="2600" b="0" smtClean="0"/>
              <a:t>Portfolio </a:t>
            </a:r>
            <a:r>
              <a:rPr lang="en-US" sz="2600" b="0" smtClean="0"/>
              <a:t>Sebaiknya </a:t>
            </a:r>
            <a:r>
              <a:rPr lang="id-ID" sz="2600" b="0" smtClean="0"/>
              <a:t>Dapat Menjadikan</a:t>
            </a:r>
            <a:r>
              <a:rPr lang="en-US" sz="2600" b="0" smtClean="0"/>
              <a:t> </a:t>
            </a:r>
            <a:r>
              <a:rPr lang="id-ID" sz="2600" b="0" smtClean="0"/>
              <a:t>Keuntungan Kompetensi Inti Perusahaan</a:t>
            </a:r>
            <a:r>
              <a:rPr lang="en-US" sz="4800" smtClean="0"/>
              <a:t> </a:t>
            </a:r>
          </a:p>
        </p:txBody>
      </p:sp>
      <p:sp>
        <p:nvSpPr>
          <p:cNvPr id="248835" name="Rectangle 3"/>
          <p:cNvSpPr>
            <a:spLocks noGrp="1" noChangeArrowheads="1"/>
          </p:cNvSpPr>
          <p:nvPr>
            <p:ph type="subTitle" idx="1"/>
          </p:nvPr>
        </p:nvSpPr>
        <p:spPr>
          <a:xfrm>
            <a:off x="1371600" y="1981200"/>
            <a:ext cx="6400800" cy="3200400"/>
          </a:xfrm>
        </p:spPr>
        <p:txBody>
          <a:bodyPr/>
          <a:lstStyle/>
          <a:p>
            <a:pPr eaLnBrk="1" hangingPunct="1">
              <a:lnSpc>
                <a:spcPct val="90000"/>
              </a:lnSpc>
              <a:defRPr/>
            </a:pPr>
            <a:r>
              <a:rPr lang="id-ID" sz="2400" smtClean="0"/>
              <a:t>“</a:t>
            </a:r>
            <a:r>
              <a:rPr lang="en-US" sz="2400" smtClean="0"/>
              <a:t>”Related-Bisnis”</a:t>
            </a:r>
            <a:r>
              <a:rPr lang="id-ID" sz="2400" smtClean="0"/>
              <a:t> merupakan kemampuan yang sama atau hampir sama untuk sukses dan mengambil keuntungan kompetensi dalam produk pasar. </a:t>
            </a:r>
            <a:endParaRPr lang="en-US" sz="2400" smtClean="0"/>
          </a:p>
          <a:p>
            <a:pPr eaLnBrk="1" hangingPunct="1">
              <a:lnSpc>
                <a:spcPct val="90000"/>
              </a:lnSpc>
              <a:defRPr/>
            </a:pPr>
            <a:r>
              <a:rPr lang="id-ID" sz="2400" smtClean="0"/>
              <a:t>Situasi yang berbelit “</a:t>
            </a:r>
            <a:r>
              <a:rPr lang="en-US" sz="2400" smtClean="0"/>
              <a:t>Unrelated-Bisnis</a:t>
            </a:r>
            <a:r>
              <a:rPr lang="id-ID" sz="2400" smtClean="0"/>
              <a:t>” mendiversifikasi terjadi ketika tumpang tindih kapabilitas yang tidak nyata atau produk tetap lainnya dan sumber keuangan</a:t>
            </a:r>
            <a:r>
              <a:rPr lang="en-US" sz="2400" smtClean="0"/>
              <a:t> </a:t>
            </a:r>
          </a:p>
        </p:txBody>
      </p:sp>
      <p:pic>
        <p:nvPicPr>
          <p:cNvPr id="134148" name="Picture 4" descr="Sakerhets Tandstickor"/>
          <p:cNvPicPr>
            <a:picLocks noChangeAspect="1" noChangeArrowheads="1"/>
          </p:cNvPicPr>
          <p:nvPr/>
        </p:nvPicPr>
        <p:blipFill>
          <a:blip r:embed="rId2"/>
          <a:srcRect/>
          <a:stretch>
            <a:fillRect/>
          </a:stretch>
        </p:blipFill>
        <p:spPr bwMode="auto">
          <a:xfrm>
            <a:off x="6858000" y="5105400"/>
            <a:ext cx="1828800" cy="1362075"/>
          </a:xfrm>
          <a:prstGeom prst="rect">
            <a:avLst/>
          </a:prstGeom>
          <a:noFill/>
          <a:ln w="9525">
            <a:noFill/>
            <a:miter lim="800000"/>
            <a:headEnd/>
            <a:tailEnd/>
          </a:ln>
        </p:spPr>
      </p:pic>
      <p:pic>
        <p:nvPicPr>
          <p:cNvPr id="134149" name="Picture 5" descr="Sakerhets Tandstickor"/>
          <p:cNvPicPr>
            <a:picLocks noChangeAspect="1" noChangeArrowheads="1"/>
          </p:cNvPicPr>
          <p:nvPr/>
        </p:nvPicPr>
        <p:blipFill>
          <a:blip r:embed="rId3"/>
          <a:srcRect/>
          <a:stretch>
            <a:fillRect/>
          </a:stretch>
        </p:blipFill>
        <p:spPr bwMode="auto">
          <a:xfrm rot="1296184">
            <a:off x="538163" y="4948238"/>
            <a:ext cx="1362075" cy="1676400"/>
          </a:xfrm>
          <a:prstGeom prst="rect">
            <a:avLst/>
          </a:prstGeom>
          <a:noFill/>
          <a:ln w="9525">
            <a:noFill/>
            <a:miter lim="800000"/>
            <a:headEnd/>
            <a:tailEnd/>
          </a:ln>
        </p:spPr>
      </p:pic>
      <p:pic>
        <p:nvPicPr>
          <p:cNvPr id="134150" name="Picture 6" descr="Sakerhets Tandstickor"/>
          <p:cNvPicPr>
            <a:picLocks noChangeAspect="1" noChangeArrowheads="1"/>
          </p:cNvPicPr>
          <p:nvPr/>
        </p:nvPicPr>
        <p:blipFill>
          <a:blip r:embed="rId2"/>
          <a:srcRect/>
          <a:stretch>
            <a:fillRect/>
          </a:stretch>
        </p:blipFill>
        <p:spPr bwMode="auto">
          <a:xfrm rot="-2580732">
            <a:off x="2438400" y="5105400"/>
            <a:ext cx="1676400" cy="1362075"/>
          </a:xfrm>
          <a:prstGeom prst="rect">
            <a:avLst/>
          </a:prstGeom>
          <a:noFill/>
          <a:ln w="9525">
            <a:noFill/>
            <a:miter lim="800000"/>
            <a:headEnd/>
            <a:tailEnd/>
          </a:ln>
        </p:spPr>
      </p:pic>
      <p:pic>
        <p:nvPicPr>
          <p:cNvPr id="134151" name="Picture 7" descr="Sakerhets Tandstickor"/>
          <p:cNvPicPr>
            <a:picLocks noChangeAspect="1" noChangeArrowheads="1"/>
          </p:cNvPicPr>
          <p:nvPr/>
        </p:nvPicPr>
        <p:blipFill>
          <a:blip r:embed="rId2"/>
          <a:srcRect/>
          <a:stretch>
            <a:fillRect/>
          </a:stretch>
        </p:blipFill>
        <p:spPr bwMode="auto">
          <a:xfrm rot="-1674088">
            <a:off x="4648200" y="5029200"/>
            <a:ext cx="1676400" cy="1362075"/>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381000" y="228600"/>
            <a:ext cx="8229600" cy="1295400"/>
          </a:xfrm>
        </p:spPr>
        <p:txBody>
          <a:bodyPr/>
          <a:lstStyle/>
          <a:p>
            <a:pPr eaLnBrk="1" hangingPunct="1">
              <a:defRPr/>
            </a:pPr>
            <a:r>
              <a:rPr lang="id-ID" sz="2200" b="0" smtClean="0"/>
              <a:t>Kombinasi Lain dari Kompetensi Sebaiknya Unik atau Sulit untuk Diciptakan Kembali</a:t>
            </a:r>
            <a:endParaRPr lang="en-US" sz="2200" b="0" smtClean="0"/>
          </a:p>
        </p:txBody>
      </p:sp>
      <p:sp>
        <p:nvSpPr>
          <p:cNvPr id="249859" name="Rectangle 3"/>
          <p:cNvSpPr>
            <a:spLocks noGrp="1" noChangeArrowheads="1"/>
          </p:cNvSpPr>
          <p:nvPr>
            <p:ph type="subTitle" idx="1"/>
          </p:nvPr>
        </p:nvSpPr>
        <p:spPr>
          <a:xfrm>
            <a:off x="228600" y="1676400"/>
            <a:ext cx="5943600" cy="4495800"/>
          </a:xfrm>
        </p:spPr>
        <p:txBody>
          <a:bodyPr/>
          <a:lstStyle/>
          <a:p>
            <a:pPr eaLnBrk="1" hangingPunct="1">
              <a:lnSpc>
                <a:spcPct val="80000"/>
              </a:lnSpc>
              <a:defRPr/>
            </a:pPr>
            <a:r>
              <a:rPr lang="id-ID" sz="2000" smtClean="0"/>
              <a:t>Kadang-kadang strategi mencari sebuah kombinasi dari kompetensi, merupakan jalan untuk menciptakan suatu situasi dimana terlihat mudah untuk diciptakan kembali menjadi unik, ini merupakan keuntungan kompetitif</a:t>
            </a:r>
            <a:r>
              <a:rPr lang="en-US" sz="2000" smtClean="0"/>
              <a:t> </a:t>
            </a:r>
          </a:p>
          <a:p>
            <a:pPr eaLnBrk="1" hangingPunct="1">
              <a:lnSpc>
                <a:spcPct val="80000"/>
              </a:lnSpc>
              <a:defRPr/>
            </a:pPr>
            <a:endParaRPr lang="en-US" sz="2000" smtClean="0"/>
          </a:p>
          <a:p>
            <a:pPr eaLnBrk="1" hangingPunct="1">
              <a:lnSpc>
                <a:spcPct val="80000"/>
              </a:lnSpc>
              <a:defRPr/>
            </a:pPr>
            <a:endParaRPr lang="en-US" sz="2000" smtClean="0"/>
          </a:p>
          <a:p>
            <a:pPr eaLnBrk="1" hangingPunct="1">
              <a:lnSpc>
                <a:spcPct val="80000"/>
              </a:lnSpc>
              <a:defRPr/>
            </a:pPr>
            <a:r>
              <a:rPr lang="id-ID" sz="2000" smtClean="0"/>
              <a:t>Banyak juga perusahaan mengembangkan visi dengan konsep yang masuk akal. Visi ini mengembangkan sinergi untuk mereka sendiri, para CEO memimpin dengan mendorong penggabungan untuk pencipaan ulang membuktikan bahwa memungkinkan untuk mencipatakn kembali ke posisi nomor satu</a:t>
            </a:r>
            <a:r>
              <a:rPr lang="en-US" sz="2000" smtClean="0"/>
              <a:t> </a:t>
            </a:r>
          </a:p>
          <a:p>
            <a:pPr eaLnBrk="1" hangingPunct="1">
              <a:lnSpc>
                <a:spcPct val="80000"/>
              </a:lnSpc>
              <a:defRPr/>
            </a:pPr>
            <a:endParaRPr lang="en-US" sz="2000" smtClean="0"/>
          </a:p>
        </p:txBody>
      </p:sp>
      <p:pic>
        <p:nvPicPr>
          <p:cNvPr id="135172" name="Picture 4" descr="star sucks"/>
          <p:cNvPicPr>
            <a:picLocks noChangeAspect="1" noChangeArrowheads="1"/>
          </p:cNvPicPr>
          <p:nvPr/>
        </p:nvPicPr>
        <p:blipFill>
          <a:blip r:embed="rId2"/>
          <a:srcRect/>
          <a:stretch>
            <a:fillRect/>
          </a:stretch>
        </p:blipFill>
        <p:spPr bwMode="auto">
          <a:xfrm>
            <a:off x="6324600" y="1600200"/>
            <a:ext cx="2590800" cy="3657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angela_hovering_with_pixie_harp_md_wht"/>
          <p:cNvPicPr>
            <a:picLocks noChangeAspect="1" noChangeArrowheads="1" noCrop="1"/>
          </p:cNvPicPr>
          <p:nvPr/>
        </p:nvPicPr>
        <p:blipFill>
          <a:blip r:embed="rId3"/>
          <a:srcRect/>
          <a:stretch>
            <a:fillRect/>
          </a:stretch>
        </p:blipFill>
        <p:spPr bwMode="auto">
          <a:xfrm>
            <a:off x="1187450" y="1341438"/>
            <a:ext cx="2339975" cy="2476500"/>
          </a:xfrm>
          <a:prstGeom prst="rect">
            <a:avLst/>
          </a:prstGeom>
          <a:noFill/>
          <a:ln w="9525">
            <a:noFill/>
            <a:miter lim="800000"/>
            <a:headEnd/>
            <a:tailEnd/>
          </a:ln>
        </p:spPr>
      </p:pic>
      <p:pic>
        <p:nvPicPr>
          <p:cNvPr id="20483" name="Picture 5" descr="ANI_TWEE"/>
          <p:cNvPicPr>
            <a:picLocks noChangeAspect="1" noChangeArrowheads="1" noCrop="1"/>
          </p:cNvPicPr>
          <p:nvPr/>
        </p:nvPicPr>
        <p:blipFill>
          <a:blip r:embed="rId4"/>
          <a:srcRect/>
          <a:stretch>
            <a:fillRect/>
          </a:stretch>
        </p:blipFill>
        <p:spPr bwMode="auto">
          <a:xfrm>
            <a:off x="5580063" y="981075"/>
            <a:ext cx="2284412" cy="4032250"/>
          </a:xfrm>
          <a:prstGeom prst="rect">
            <a:avLst/>
          </a:prstGeom>
          <a:noFill/>
          <a:ln w="9525">
            <a:noFill/>
            <a:miter lim="800000"/>
            <a:headEnd/>
            <a:tailEnd/>
          </a:ln>
        </p:spPr>
      </p:pic>
      <p:sp>
        <p:nvSpPr>
          <p:cNvPr id="20484" name="Text Box 6"/>
          <p:cNvSpPr txBox="1">
            <a:spLocks noChangeArrowheads="1"/>
          </p:cNvSpPr>
          <p:nvPr/>
        </p:nvSpPr>
        <p:spPr bwMode="auto">
          <a:xfrm>
            <a:off x="1898650" y="614363"/>
            <a:ext cx="1377950" cy="366712"/>
          </a:xfrm>
          <a:prstGeom prst="rect">
            <a:avLst/>
          </a:prstGeom>
          <a:solidFill>
            <a:schemeClr val="bg1"/>
          </a:solidFill>
          <a:ln w="9525">
            <a:noFill/>
            <a:miter lim="800000"/>
            <a:headEnd/>
            <a:tailEnd/>
          </a:ln>
        </p:spPr>
        <p:txBody>
          <a:bodyPr>
            <a:spAutoFit/>
          </a:bodyPr>
          <a:lstStyle/>
          <a:p>
            <a:pPr eaLnBrk="1" hangingPunct="1"/>
            <a:r>
              <a:rPr lang="en-US" b="1">
                <a:latin typeface="Arial" charset="0"/>
              </a:rPr>
              <a:t>Pray</a:t>
            </a:r>
          </a:p>
        </p:txBody>
      </p:sp>
      <p:sp>
        <p:nvSpPr>
          <p:cNvPr id="20485" name="Text Box 7"/>
          <p:cNvSpPr txBox="1">
            <a:spLocks noChangeArrowheads="1"/>
          </p:cNvSpPr>
          <p:nvPr/>
        </p:nvSpPr>
        <p:spPr bwMode="auto">
          <a:xfrm>
            <a:off x="323850" y="4149725"/>
            <a:ext cx="4033838" cy="835025"/>
          </a:xfrm>
          <a:prstGeom prst="rect">
            <a:avLst/>
          </a:prstGeom>
          <a:solidFill>
            <a:srgbClr val="BCE2CD"/>
          </a:solidFill>
          <a:ln w="9525">
            <a:solidFill>
              <a:schemeClr val="tx1"/>
            </a:solidFill>
            <a:miter lim="800000"/>
            <a:headEnd/>
            <a:tailEnd/>
          </a:ln>
        </p:spPr>
        <p:txBody>
          <a:bodyPr>
            <a:spAutoFit/>
          </a:bodyPr>
          <a:lstStyle/>
          <a:p>
            <a:pPr eaLnBrk="1" hangingPunct="1"/>
            <a:r>
              <a:rPr lang="en-US" sz="1600" b="1">
                <a:latin typeface="Arial" charset="0"/>
              </a:rPr>
              <a:t>Berdoa selalu </a:t>
            </a:r>
          </a:p>
          <a:p>
            <a:pPr eaLnBrk="1" hangingPunct="1"/>
            <a:r>
              <a:rPr lang="en-US" sz="1600" b="1">
                <a:latin typeface="Arial" charset="0"/>
              </a:rPr>
              <a:t>agar Pimpinan/manajemen melihat</a:t>
            </a:r>
          </a:p>
          <a:p>
            <a:pPr eaLnBrk="1" hangingPunct="1"/>
            <a:r>
              <a:rPr lang="en-US" sz="1600" b="1">
                <a:latin typeface="Arial" charset="0"/>
              </a:rPr>
              <a:t> potensi yang kita miliki</a:t>
            </a:r>
          </a:p>
        </p:txBody>
      </p:sp>
      <p:sp>
        <p:nvSpPr>
          <p:cNvPr id="20486" name="Text Box 8"/>
          <p:cNvSpPr txBox="1">
            <a:spLocks noChangeArrowheads="1"/>
          </p:cNvSpPr>
          <p:nvPr/>
        </p:nvSpPr>
        <p:spPr bwMode="auto">
          <a:xfrm>
            <a:off x="5813425" y="447675"/>
            <a:ext cx="1560513" cy="336550"/>
          </a:xfrm>
          <a:prstGeom prst="rect">
            <a:avLst/>
          </a:prstGeom>
          <a:solidFill>
            <a:schemeClr val="bg1"/>
          </a:solidFill>
          <a:ln w="9525">
            <a:noFill/>
            <a:miter lim="800000"/>
            <a:headEnd/>
            <a:tailEnd/>
          </a:ln>
        </p:spPr>
        <p:txBody>
          <a:bodyPr wrap="none">
            <a:spAutoFit/>
          </a:bodyPr>
          <a:lstStyle/>
          <a:p>
            <a:pPr eaLnBrk="1" hangingPunct="1"/>
            <a:r>
              <a:rPr lang="en-US" sz="1600" b="1">
                <a:latin typeface="Arial" charset="0"/>
              </a:rPr>
              <a:t>Do Something</a:t>
            </a:r>
          </a:p>
        </p:txBody>
      </p:sp>
      <p:sp>
        <p:nvSpPr>
          <p:cNvPr id="20487" name="Text Box 9"/>
          <p:cNvSpPr txBox="1">
            <a:spLocks noChangeArrowheads="1"/>
          </p:cNvSpPr>
          <p:nvPr/>
        </p:nvSpPr>
        <p:spPr bwMode="auto">
          <a:xfrm>
            <a:off x="5364163" y="5445125"/>
            <a:ext cx="2592387" cy="835025"/>
          </a:xfrm>
          <a:prstGeom prst="rect">
            <a:avLst/>
          </a:prstGeom>
          <a:solidFill>
            <a:srgbClr val="FFFF99"/>
          </a:solidFill>
          <a:ln w="9525">
            <a:solidFill>
              <a:schemeClr val="tx1"/>
            </a:solidFill>
            <a:miter lim="800000"/>
            <a:headEnd/>
            <a:tailEnd/>
          </a:ln>
        </p:spPr>
        <p:txBody>
          <a:bodyPr>
            <a:spAutoFit/>
          </a:bodyPr>
          <a:lstStyle/>
          <a:p>
            <a:pPr eaLnBrk="1" hangingPunct="1"/>
            <a:r>
              <a:rPr lang="en-US" sz="1600" b="1">
                <a:latin typeface="Arial" charset="0"/>
              </a:rPr>
              <a:t>Kepak kan sayapmu untuk </a:t>
            </a:r>
          </a:p>
          <a:p>
            <a:pPr eaLnBrk="1" hangingPunct="1"/>
            <a:r>
              <a:rPr lang="en-US" sz="1600" b="1">
                <a:latin typeface="Arial" charset="0"/>
              </a:rPr>
              <a:t>meraih cita – cita mu</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defRPr/>
            </a:pPr>
            <a:r>
              <a:rPr lang="en-US" b="1" smtClean="0"/>
              <a:t>PERUSAHAAN INDUK</a:t>
            </a:r>
          </a:p>
        </p:txBody>
      </p:sp>
      <p:sp>
        <p:nvSpPr>
          <p:cNvPr id="250883" name="Rectangle 3"/>
          <p:cNvSpPr>
            <a:spLocks noGrp="1" noChangeArrowheads="1"/>
          </p:cNvSpPr>
          <p:nvPr>
            <p:ph type="body" idx="1"/>
          </p:nvPr>
        </p:nvSpPr>
        <p:spPr/>
        <p:txBody>
          <a:bodyPr/>
          <a:lstStyle/>
          <a:p>
            <a:pPr eaLnBrk="1" hangingPunct="1">
              <a:lnSpc>
                <a:spcPct val="90000"/>
              </a:lnSpc>
              <a:defRPr/>
            </a:pPr>
            <a:r>
              <a:rPr lang="en-US" sz="2800" smtClean="0">
                <a:effectLst>
                  <a:outerShdw blurRad="38100" dist="38100" dir="2700000" algn="tl">
                    <a:srgbClr val="C0C0C0"/>
                  </a:outerShdw>
                </a:effectLst>
              </a:rPr>
              <a:t>Induk perusahaan yang bagus akan menciptakan nilai-nilai yang lebih baik dari pada yang diciptakan oleh lawan bisnisnya yang memiliki usaha yang sama.</a:t>
            </a:r>
          </a:p>
          <a:p>
            <a:pPr eaLnBrk="1" hangingPunct="1">
              <a:lnSpc>
                <a:spcPct val="90000"/>
              </a:lnSpc>
              <a:defRPr/>
            </a:pPr>
            <a:r>
              <a:rPr lang="en-US" sz="2800" smtClean="0">
                <a:effectLst>
                  <a:outerShdw blurRad="38100" dist="38100" dir="2700000" algn="tl">
                    <a:srgbClr val="C0C0C0"/>
                  </a:outerShdw>
                </a:effectLst>
              </a:rPr>
              <a:t>Untuk meningkatkan nilai-nilai tersebut, perusahaan induk harus meningkatkan mutu bisnis tersebut. Oleh karena itu harus ada peluang untuk usaha tersebut.</a:t>
            </a:r>
          </a:p>
          <a:p>
            <a:pPr eaLnBrk="1" hangingPunct="1">
              <a:lnSpc>
                <a:spcPct val="90000"/>
              </a:lnSpc>
              <a:defRPr/>
            </a:pPr>
            <a:r>
              <a:rPr lang="en-US" sz="2800" smtClean="0">
                <a:effectLst>
                  <a:outerShdw blurRad="38100" dist="38100" dir="2700000" algn="tl">
                    <a:srgbClr val="C0C0C0"/>
                  </a:outerShdw>
                </a:effectLst>
              </a:rPr>
              <a:t>Potensi untuk peningkatan dalam suatu bisnis disebut “Parenting Opportunity”.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normAutofit fontScale="90000"/>
          </a:bodyPr>
          <a:lstStyle/>
          <a:p>
            <a:pPr eaLnBrk="1" hangingPunct="1">
              <a:defRPr/>
            </a:pPr>
            <a:r>
              <a:rPr lang="en-US" sz="4000" b="1" smtClean="0"/>
              <a:t>10 Cara mengindikasikan “Parenting Opportunity”</a:t>
            </a:r>
          </a:p>
        </p:txBody>
      </p:sp>
      <p:sp>
        <p:nvSpPr>
          <p:cNvPr id="251907" name="Rectangle 3"/>
          <p:cNvSpPr>
            <a:spLocks noGrp="1" noChangeArrowheads="1"/>
          </p:cNvSpPr>
          <p:nvPr>
            <p:ph type="body" idx="1"/>
          </p:nvPr>
        </p:nvSpPr>
        <p:spPr>
          <a:xfrm>
            <a:off x="301625" y="1752600"/>
            <a:ext cx="8540750" cy="5105400"/>
          </a:xfrm>
        </p:spPr>
        <p:txBody>
          <a:bodyPr/>
          <a:lstStyle/>
          <a:p>
            <a:pPr eaLnBrk="1" hangingPunct="1">
              <a:lnSpc>
                <a:spcPct val="90000"/>
              </a:lnSpc>
              <a:defRPr/>
            </a:pPr>
            <a:r>
              <a:rPr lang="en-US" sz="2800" smtClean="0">
                <a:effectLst>
                  <a:outerShdw blurRad="38100" dist="38100" dir="2700000" algn="tl">
                    <a:srgbClr val="C0C0C0"/>
                  </a:outerShdw>
                </a:effectLst>
              </a:rPr>
              <a:t>Ukuran dan Waktu</a:t>
            </a:r>
          </a:p>
          <a:p>
            <a:pPr eaLnBrk="1" hangingPunct="1">
              <a:lnSpc>
                <a:spcPct val="90000"/>
              </a:lnSpc>
              <a:defRPr/>
            </a:pPr>
            <a:r>
              <a:rPr lang="en-US" sz="2800" smtClean="0">
                <a:effectLst>
                  <a:outerShdw blurRad="38100" dist="38100" dir="2700000" algn="tl">
                    <a:srgbClr val="C0C0C0"/>
                  </a:outerShdw>
                </a:effectLst>
              </a:rPr>
              <a:t>Manajemen</a:t>
            </a:r>
          </a:p>
          <a:p>
            <a:pPr eaLnBrk="1" hangingPunct="1">
              <a:lnSpc>
                <a:spcPct val="90000"/>
              </a:lnSpc>
              <a:defRPr/>
            </a:pPr>
            <a:r>
              <a:rPr lang="en-US" sz="2800" smtClean="0">
                <a:effectLst>
                  <a:outerShdw blurRad="38100" dist="38100" dir="2700000" algn="tl">
                    <a:srgbClr val="C0C0C0"/>
                  </a:outerShdw>
                </a:effectLst>
              </a:rPr>
              <a:t>Pendefinisian Usaha</a:t>
            </a:r>
          </a:p>
          <a:p>
            <a:pPr eaLnBrk="1" hangingPunct="1">
              <a:lnSpc>
                <a:spcPct val="90000"/>
              </a:lnSpc>
              <a:defRPr/>
            </a:pPr>
            <a:r>
              <a:rPr lang="en-US" sz="2800" smtClean="0">
                <a:effectLst>
                  <a:outerShdw blurRad="38100" dist="38100" dir="2700000" algn="tl">
                    <a:srgbClr val="C0C0C0"/>
                  </a:outerShdw>
                </a:effectLst>
              </a:rPr>
              <a:t>Meramalkan Kesalahan</a:t>
            </a:r>
          </a:p>
          <a:p>
            <a:pPr eaLnBrk="1" hangingPunct="1">
              <a:lnSpc>
                <a:spcPct val="90000"/>
              </a:lnSpc>
              <a:defRPr/>
            </a:pPr>
            <a:r>
              <a:rPr lang="en-US" sz="2800" smtClean="0">
                <a:effectLst>
                  <a:outerShdw blurRad="38100" dist="38100" dir="2700000" algn="tl">
                    <a:srgbClr val="C0C0C0"/>
                  </a:outerShdw>
                </a:effectLst>
              </a:rPr>
              <a:t>Hubungan antar unit usaha</a:t>
            </a:r>
          </a:p>
          <a:p>
            <a:pPr eaLnBrk="1" hangingPunct="1">
              <a:lnSpc>
                <a:spcPct val="90000"/>
              </a:lnSpc>
              <a:defRPr/>
            </a:pPr>
            <a:r>
              <a:rPr lang="en-US" sz="2800" smtClean="0">
                <a:effectLst>
                  <a:outerShdw blurRad="38100" dist="38100" dir="2700000" algn="tl">
                    <a:srgbClr val="C0C0C0"/>
                  </a:outerShdw>
                </a:effectLst>
              </a:rPr>
              <a:t>Kemampuan Umum</a:t>
            </a:r>
          </a:p>
          <a:p>
            <a:pPr eaLnBrk="1" hangingPunct="1">
              <a:lnSpc>
                <a:spcPct val="90000"/>
              </a:lnSpc>
              <a:defRPr/>
            </a:pPr>
            <a:r>
              <a:rPr lang="en-US" sz="2800" smtClean="0">
                <a:effectLst>
                  <a:outerShdw blurRad="38100" dist="38100" dir="2700000" algn="tl">
                    <a:srgbClr val="C0C0C0"/>
                  </a:outerShdw>
                </a:effectLst>
              </a:rPr>
              <a:t>Keahlian Khusus</a:t>
            </a:r>
          </a:p>
          <a:p>
            <a:pPr eaLnBrk="1" hangingPunct="1">
              <a:lnSpc>
                <a:spcPct val="90000"/>
              </a:lnSpc>
              <a:defRPr/>
            </a:pPr>
            <a:r>
              <a:rPr lang="en-US" sz="2800" smtClean="0">
                <a:effectLst>
                  <a:outerShdw blurRad="38100" dist="38100" dir="2700000" algn="tl">
                    <a:srgbClr val="C0C0C0"/>
                  </a:outerShdw>
                </a:effectLst>
              </a:rPr>
              <a:t>Hubungan dengan pihak luar</a:t>
            </a:r>
          </a:p>
          <a:p>
            <a:pPr eaLnBrk="1" hangingPunct="1">
              <a:lnSpc>
                <a:spcPct val="90000"/>
              </a:lnSpc>
              <a:defRPr/>
            </a:pPr>
            <a:r>
              <a:rPr lang="en-US" sz="2800" smtClean="0">
                <a:effectLst>
                  <a:outerShdw blurRad="38100" dist="38100" dir="2700000" algn="tl">
                    <a:srgbClr val="C0C0C0"/>
                  </a:outerShdw>
                </a:effectLst>
              </a:rPr>
              <a:t>Keputusan Pokok</a:t>
            </a:r>
          </a:p>
          <a:p>
            <a:pPr eaLnBrk="1" hangingPunct="1">
              <a:lnSpc>
                <a:spcPct val="90000"/>
              </a:lnSpc>
              <a:defRPr/>
            </a:pPr>
            <a:r>
              <a:rPr lang="en-US" sz="2800" smtClean="0">
                <a:effectLst>
                  <a:outerShdw blurRad="38100" dist="38100" dir="2700000" algn="tl">
                    <a:srgbClr val="C0C0C0"/>
                  </a:outerShdw>
                </a:effectLst>
              </a:rPr>
              <a:t>Perubahan Besar</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23850" y="-571500"/>
            <a:ext cx="8540750" cy="1143000"/>
          </a:xfrm>
        </p:spPr>
        <p:txBody>
          <a:bodyPr/>
          <a:lstStyle/>
          <a:p>
            <a:pPr eaLnBrk="1" hangingPunct="1">
              <a:defRPr/>
            </a:pPr>
            <a:r>
              <a:rPr lang="en-US" b="1" smtClean="0"/>
              <a:t>KESIMPULAN</a:t>
            </a:r>
          </a:p>
        </p:txBody>
      </p:sp>
      <p:sp>
        <p:nvSpPr>
          <p:cNvPr id="138243" name="Rectangle 3"/>
          <p:cNvSpPr>
            <a:spLocks noGrp="1" noChangeArrowheads="1"/>
          </p:cNvSpPr>
          <p:nvPr>
            <p:ph type="body" idx="1"/>
          </p:nvPr>
        </p:nvSpPr>
        <p:spPr>
          <a:xfrm>
            <a:off x="323850" y="549275"/>
            <a:ext cx="8540750" cy="5715000"/>
          </a:xfrm>
        </p:spPr>
        <p:txBody>
          <a:bodyPr/>
          <a:lstStyle/>
          <a:p>
            <a:pPr eaLnBrk="1" hangingPunct="1">
              <a:lnSpc>
                <a:spcPct val="80000"/>
              </a:lnSpc>
            </a:pPr>
            <a:r>
              <a:rPr lang="en-US" sz="2000" smtClean="0"/>
              <a:t>Pada pokok bahasan ini dibahas bagaimana seorang manajer mengambil keputusan strategis dalam perusahaan multibisnis</a:t>
            </a:r>
          </a:p>
          <a:p>
            <a:pPr eaLnBrk="1" hangingPunct="1">
              <a:lnSpc>
                <a:spcPct val="80000"/>
              </a:lnSpc>
            </a:pPr>
            <a:r>
              <a:rPr lang="en-US" sz="2000" smtClean="0"/>
              <a:t>Yang paling utama adalah denganmelihat portofolio perusahaan. Di dalam portofolio perusahaan dapat digunakan:</a:t>
            </a:r>
          </a:p>
          <a:p>
            <a:pPr lvl="1" eaLnBrk="1" hangingPunct="1">
              <a:lnSpc>
                <a:spcPct val="80000"/>
              </a:lnSpc>
            </a:pPr>
            <a:r>
              <a:rPr lang="en-US" sz="1800" smtClean="0"/>
              <a:t>Evaluasi pertumbuhan perusahaan</a:t>
            </a:r>
          </a:p>
          <a:p>
            <a:pPr lvl="1" eaLnBrk="1" hangingPunct="1">
              <a:lnSpc>
                <a:spcPct val="80000"/>
              </a:lnSpc>
            </a:pPr>
            <a:r>
              <a:rPr lang="en-US" sz="1800" smtClean="0"/>
              <a:t>Mengetahui market share / posisi pasar</a:t>
            </a:r>
          </a:p>
          <a:p>
            <a:pPr lvl="1" eaLnBrk="1" hangingPunct="1">
              <a:lnSpc>
                <a:spcPct val="80000"/>
              </a:lnSpc>
            </a:pPr>
            <a:r>
              <a:rPr lang="en-US" sz="1800" smtClean="0"/>
              <a:t>Melihat kemampuan perusahaan dalam menghasilkan laba, serta</a:t>
            </a:r>
          </a:p>
          <a:p>
            <a:pPr lvl="1" eaLnBrk="1" hangingPunct="1">
              <a:lnSpc>
                <a:spcPct val="80000"/>
              </a:lnSpc>
            </a:pPr>
            <a:r>
              <a:rPr lang="en-US" sz="1800" smtClean="0"/>
              <a:t>Untuk melihat perusahaan tersebut menguntungkan atau tidak</a:t>
            </a:r>
          </a:p>
          <a:p>
            <a:pPr eaLnBrk="1" hangingPunct="1">
              <a:lnSpc>
                <a:spcPct val="80000"/>
              </a:lnSpc>
            </a:pPr>
            <a:r>
              <a:rPr lang="en-US" sz="2000" smtClean="0"/>
              <a:t>Keuntungan dari gabungan perusahaan atau perusahaan group:</a:t>
            </a:r>
          </a:p>
          <a:p>
            <a:pPr lvl="1" eaLnBrk="1" hangingPunct="1">
              <a:lnSpc>
                <a:spcPct val="80000"/>
              </a:lnSpc>
            </a:pPr>
            <a:r>
              <a:rPr lang="en-US" sz="1800" smtClean="0"/>
              <a:t>Efisiensi</a:t>
            </a:r>
          </a:p>
          <a:p>
            <a:pPr lvl="1" eaLnBrk="1" hangingPunct="1">
              <a:lnSpc>
                <a:spcPct val="80000"/>
              </a:lnSpc>
            </a:pPr>
            <a:r>
              <a:rPr lang="en-US" sz="1800" smtClean="0"/>
              <a:t>Keunggulan komparatif</a:t>
            </a:r>
          </a:p>
          <a:p>
            <a:pPr lvl="1" eaLnBrk="1" hangingPunct="1">
              <a:lnSpc>
                <a:spcPct val="80000"/>
              </a:lnSpc>
            </a:pPr>
            <a:r>
              <a:rPr lang="en-US" sz="1800" smtClean="0"/>
              <a:t>Dari segi sumberdaya manusia: perusahaan tersebut terdiri dari orang-orang yang mempunyai pengalaman dan keahlian yang berbeda-beda</a:t>
            </a:r>
          </a:p>
          <a:p>
            <a:pPr eaLnBrk="1" hangingPunct="1">
              <a:lnSpc>
                <a:spcPct val="80000"/>
              </a:lnSpc>
            </a:pPr>
            <a:r>
              <a:rPr lang="en-US" sz="2000" smtClean="0"/>
              <a:t>Di dalam era globalisasi, perubahan yang cepat, serta banyaknya kekuatan-kekuatan yang mempengaruhi kondisi perekonomian membuat perusahaan memfokuskan pada role dan kontribusi nilai tambah pada perusahaan multibisnis itu sendiri</a:t>
            </a:r>
          </a:p>
          <a:p>
            <a:pPr eaLnBrk="1" hangingPunct="1">
              <a:lnSpc>
                <a:spcPct val="80000"/>
              </a:lnSpc>
            </a:pPr>
            <a:r>
              <a:rPr lang="en-US" sz="2000" smtClean="0"/>
              <a:t>Dua pandangan untuk memperoleh laba pada perusahaan multibisnis adalah strategi pengambilan keputusan dan </a:t>
            </a:r>
            <a:r>
              <a:rPr lang="en-US" sz="2000" i="1" smtClean="0"/>
              <a:t>Patching Approach</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ctrTitle"/>
          </p:nvPr>
        </p:nvSpPr>
        <p:spPr/>
        <p:txBody>
          <a:bodyPr/>
          <a:lstStyle/>
          <a:p>
            <a:pPr eaLnBrk="1" hangingPunct="1">
              <a:defRPr/>
            </a:pPr>
            <a:r>
              <a:rPr lang="en-US" b="0" smtClean="0"/>
              <a:t>STRATEGI PELAKSANAAN, KONTROL DAN INOVASI</a:t>
            </a:r>
          </a:p>
        </p:txBody>
      </p:sp>
      <p:sp>
        <p:nvSpPr>
          <p:cNvPr id="253955" name="Rectangle 3"/>
          <p:cNvSpPr>
            <a:spLocks noGrp="1" noChangeArrowheads="1"/>
          </p:cNvSpPr>
          <p:nvPr>
            <p:ph type="subTitle" idx="1"/>
          </p:nvPr>
        </p:nvSpPr>
        <p:spPr/>
        <p:txBody>
          <a:bodyPr/>
          <a:lstStyle/>
          <a:p>
            <a:pPr eaLnBrk="1" hangingPunct="1">
              <a:defRPr/>
            </a:pPr>
            <a:endParaRPr lang="en-US" smtClean="0"/>
          </a:p>
          <a:p>
            <a:pPr eaLnBrk="1" hangingPunct="1">
              <a:defRPr/>
            </a:pPr>
            <a:r>
              <a:rPr lang="en-US" smtClean="0"/>
              <a:t>BAB X</a:t>
            </a:r>
            <a:endParaRPr lang="en-GB"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defRPr/>
            </a:pPr>
            <a:r>
              <a:rPr lang="en-US" sz="2800" b="1" smtClean="0"/>
              <a:t>STRATEGI PELAKSANAAN, KONTROL DAN INOVASI</a:t>
            </a:r>
          </a:p>
        </p:txBody>
      </p:sp>
      <p:sp>
        <p:nvSpPr>
          <p:cNvPr id="140291" name="Rectangle 3"/>
          <p:cNvSpPr>
            <a:spLocks noGrp="1" noChangeArrowheads="1"/>
          </p:cNvSpPr>
          <p:nvPr>
            <p:ph type="body" idx="1"/>
          </p:nvPr>
        </p:nvSpPr>
        <p:spPr>
          <a:xfrm>
            <a:off x="457200" y="1600200"/>
            <a:ext cx="8229600" cy="4876800"/>
          </a:xfrm>
        </p:spPr>
        <p:txBody>
          <a:bodyPr/>
          <a:lstStyle/>
          <a:p>
            <a:pPr marL="609600" indent="-609600" algn="just" eaLnBrk="1" hangingPunct="1">
              <a:lnSpc>
                <a:spcPct val="80000"/>
              </a:lnSpc>
              <a:buFontTx/>
              <a:buNone/>
            </a:pPr>
            <a:r>
              <a:rPr lang="en-US" sz="2400" b="1" smtClean="0"/>
              <a:t>4 Langkah mencapai kesuksesan yang saling berhubungan:</a:t>
            </a:r>
          </a:p>
          <a:p>
            <a:pPr marL="609600" indent="-609600" eaLnBrk="1" hangingPunct="1">
              <a:lnSpc>
                <a:spcPct val="80000"/>
              </a:lnSpc>
            </a:pPr>
            <a:r>
              <a:rPr lang="en-US" sz="2400" smtClean="0"/>
              <a:t>Menciptakan sasaran dan rencana tindakan jangka pendek yang jelas dan bersih.</a:t>
            </a:r>
          </a:p>
          <a:p>
            <a:pPr marL="609600" indent="-609600" eaLnBrk="1" hangingPunct="1">
              <a:lnSpc>
                <a:spcPct val="80000"/>
              </a:lnSpc>
            </a:pPr>
            <a:r>
              <a:rPr lang="en-US" sz="2400" smtClean="0"/>
              <a:t>Pengembangan mengenai taktik fungsional yang spesifik, yang meliputi outsourcing  yang dapat menciptakan kompetisi yang bermanfaat.</a:t>
            </a:r>
          </a:p>
          <a:p>
            <a:pPr marL="609600" indent="-609600" eaLnBrk="1" hangingPunct="1">
              <a:lnSpc>
                <a:spcPct val="80000"/>
              </a:lnSpc>
            </a:pPr>
            <a:r>
              <a:rPr lang="en-US" sz="2400" smtClean="0"/>
              <a:t>Penguasaan dari personil untuk pengoperasian sampai kepada kebijakan untuk memandu keputusan.</a:t>
            </a:r>
          </a:p>
          <a:p>
            <a:pPr marL="609600" indent="-609600" eaLnBrk="1" hangingPunct="1">
              <a:lnSpc>
                <a:spcPct val="80000"/>
              </a:lnSpc>
            </a:pPr>
            <a:r>
              <a:rPr lang="en-US" sz="2400" smtClean="0"/>
              <a:t>Implementasi mengenai sistem penghargaan yang efektif .</a:t>
            </a:r>
          </a:p>
          <a:p>
            <a:pPr marL="990600" lvl="1" indent="-533400" algn="just" eaLnBrk="1" hangingPunct="1">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r>
              <a:rPr lang="en-US" sz="2800" b="1" smtClean="0"/>
              <a:t>Tujuan Jangka Pendek</a:t>
            </a:r>
          </a:p>
        </p:txBody>
      </p:sp>
      <p:sp>
        <p:nvSpPr>
          <p:cNvPr id="141315" name="Rectangle 3"/>
          <p:cNvSpPr>
            <a:spLocks noGrp="1" noChangeArrowheads="1"/>
          </p:cNvSpPr>
          <p:nvPr>
            <p:ph type="body" idx="1"/>
          </p:nvPr>
        </p:nvSpPr>
        <p:spPr/>
        <p:txBody>
          <a:bodyPr/>
          <a:lstStyle/>
          <a:p>
            <a:pPr eaLnBrk="1" hangingPunct="1">
              <a:buFontTx/>
              <a:buNone/>
            </a:pPr>
            <a:r>
              <a:rPr lang="en-US" sz="2400" b="1" smtClean="0"/>
              <a:t>Tujuan jangka pendek akan membantu pelaksanaan dari strategi dengan cara:</a:t>
            </a:r>
          </a:p>
          <a:p>
            <a:pPr eaLnBrk="1" hangingPunct="1"/>
            <a:r>
              <a:rPr lang="en-US" sz="2400" smtClean="0"/>
              <a:t>Membuat sasaran jangka pendek yang akan diterapkan pada tujuan jangka panjang </a:t>
            </a:r>
          </a:p>
          <a:p>
            <a:pPr eaLnBrk="1" hangingPunct="1"/>
            <a:r>
              <a:rPr lang="en-US" sz="2400" smtClean="0"/>
              <a:t>Diskusi mengenai persetujuan jangka pendek </a:t>
            </a:r>
          </a:p>
          <a:p>
            <a:pPr eaLnBrk="1" hangingPunct="1"/>
            <a:r>
              <a:rPr lang="en-US" sz="2400" smtClean="0"/>
              <a:t>Sasaran jangka pendek membantu dalam pelaksanaan strategi</a:t>
            </a:r>
            <a:r>
              <a:rPr lang="en-US" smtClean="0"/>
              <a:t> </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defRPr/>
            </a:pPr>
            <a:r>
              <a:rPr lang="en-US" sz="2800" b="1" smtClean="0"/>
              <a:t>Mengapa ada satu perusahaan yang berhasil dan yang lain gagal? </a:t>
            </a:r>
          </a:p>
        </p:txBody>
      </p:sp>
      <p:sp>
        <p:nvSpPr>
          <p:cNvPr id="142339" name="Rectangle 3"/>
          <p:cNvSpPr>
            <a:spLocks noGrp="1" noChangeArrowheads="1"/>
          </p:cNvSpPr>
          <p:nvPr>
            <p:ph type="body" idx="1"/>
          </p:nvPr>
        </p:nvSpPr>
        <p:spPr/>
        <p:txBody>
          <a:bodyPr/>
          <a:lstStyle/>
          <a:p>
            <a:pPr algn="just" eaLnBrk="1" hangingPunct="1">
              <a:buFontTx/>
              <a:buNone/>
            </a:pPr>
            <a:r>
              <a:rPr lang="en-US" sz="2400" b="1" smtClean="0"/>
              <a:t>Alasan yang menyebabkan kesuksesan dari Anne Mulcahy adalah dia memfokuskan pada 5 hal utama yaitu</a:t>
            </a:r>
            <a:r>
              <a:rPr lang="en-US" sz="2400" smtClean="0"/>
              <a:t> :</a:t>
            </a:r>
          </a:p>
          <a:p>
            <a:pPr eaLnBrk="1" hangingPunct="1"/>
            <a:r>
              <a:rPr lang="en-US" sz="2400" smtClean="0"/>
              <a:t>Mengidentifikasi tujuan jangka pendek</a:t>
            </a:r>
          </a:p>
          <a:p>
            <a:pPr eaLnBrk="1" hangingPunct="1"/>
            <a:r>
              <a:rPr lang="en-US" sz="2400" smtClean="0"/>
              <a:t>Membuat taktik fungsional yang spesifik.</a:t>
            </a:r>
          </a:p>
          <a:p>
            <a:pPr eaLnBrk="1" hangingPunct="1"/>
            <a:r>
              <a:rPr lang="en-US" sz="2400" smtClean="0"/>
              <a:t>Mengeluarkan fungsi/sumber yang tidak penting</a:t>
            </a:r>
          </a:p>
          <a:p>
            <a:pPr eaLnBrk="1" hangingPunct="1"/>
            <a:r>
              <a:rPr lang="en-US" sz="2400" smtClean="0"/>
              <a:t>Mengkomunikasika kebijakan yang melibatkan orang di dalam organisasi</a:t>
            </a:r>
          </a:p>
          <a:p>
            <a:pPr eaLnBrk="1" hangingPunct="1"/>
            <a:r>
              <a:rPr lang="en-US" sz="2400" smtClean="0"/>
              <a:t>Pemberian penghargaan yang efektif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55650" y="260350"/>
            <a:ext cx="7773988" cy="1450975"/>
          </a:xfrm>
        </p:spPr>
        <p:txBody>
          <a:bodyPr/>
          <a:lstStyle/>
          <a:p>
            <a:pPr eaLnBrk="1" hangingPunct="1">
              <a:defRPr/>
            </a:pPr>
            <a:r>
              <a:rPr lang="id-ID" sz="4000" b="1" smtClean="0"/>
              <a:t>Apa yang diingat </a:t>
            </a:r>
            <a:r>
              <a:rPr lang="en-US" sz="4000" b="1" smtClean="0"/>
              <a:t>utk </a:t>
            </a:r>
            <a:r>
              <a:rPr lang="id-ID" sz="4000" b="1" smtClean="0"/>
              <a:t>memikirkan/ mengevaluasi ulang manfaat sasaran bagi perusahaan?</a:t>
            </a:r>
            <a:endParaRPr lang="en-US" sz="4000" b="1" smtClean="0"/>
          </a:p>
        </p:txBody>
      </p:sp>
      <p:sp>
        <p:nvSpPr>
          <p:cNvPr id="143363" name="Rectangle 3"/>
          <p:cNvSpPr>
            <a:spLocks noGrp="1" noChangeArrowheads="1"/>
          </p:cNvSpPr>
          <p:nvPr>
            <p:ph type="body" idx="1"/>
          </p:nvPr>
        </p:nvSpPr>
        <p:spPr>
          <a:xfrm>
            <a:off x="685800" y="1989138"/>
            <a:ext cx="7772400" cy="4248150"/>
          </a:xfrm>
        </p:spPr>
        <p:txBody>
          <a:bodyPr/>
          <a:lstStyle/>
          <a:p>
            <a:pPr eaLnBrk="1" hangingPunct="1">
              <a:lnSpc>
                <a:spcPct val="80000"/>
              </a:lnSpc>
            </a:pPr>
            <a:r>
              <a:rPr lang="id-ID" sz="2400" smtClean="0"/>
              <a:t>Sasaran terbaik adalah yang mudah dipahami, mudah dikomunikasikan, dan setiap orang relatif mudah untuk mengakses data yang menyampaikan hasilnya. Yang menjadikan sasaran-sasaran berfungsi sebagai alat manajemen yang efektif. Kesederhanaan adalah kuncinya.</a:t>
            </a:r>
            <a:endParaRPr lang="en-US" sz="2400" smtClean="0"/>
          </a:p>
          <a:p>
            <a:pPr eaLnBrk="1" hangingPunct="1">
              <a:lnSpc>
                <a:spcPct val="0"/>
              </a:lnSpc>
            </a:pPr>
            <a:endParaRPr lang="id-ID" sz="2400" smtClean="0"/>
          </a:p>
          <a:p>
            <a:pPr eaLnBrk="1" hangingPunct="1">
              <a:lnSpc>
                <a:spcPct val="80000"/>
              </a:lnSpc>
            </a:pPr>
            <a:r>
              <a:rPr lang="id-ID" sz="2400" smtClean="0"/>
              <a:t>Anda harus memilih sasaran terpenting dan mengelolanya sesuai standar yang ditentukan. </a:t>
            </a:r>
            <a:r>
              <a:rPr lang="en-US" sz="2400" smtClean="0"/>
              <a:t>Juga </a:t>
            </a:r>
            <a:r>
              <a:rPr lang="id-ID" sz="2400" smtClean="0"/>
              <a:t>mengevaluasi tantangan bisnis untuk menjamin bahwa sasaran-sasaran anda masih relevan.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684213" y="0"/>
            <a:ext cx="8207375" cy="1143000"/>
          </a:xfrm>
        </p:spPr>
        <p:txBody>
          <a:bodyPr/>
          <a:lstStyle/>
          <a:p>
            <a:pPr eaLnBrk="1" hangingPunct="1">
              <a:defRPr/>
            </a:pPr>
            <a:r>
              <a:rPr lang="id-ID" sz="3600" b="1" i="1" smtClean="0"/>
              <a:t>Terkait Dengan Sasaran Jangka Pendek</a:t>
            </a:r>
            <a:endParaRPr lang="en-US" sz="3600" b="1" i="1" smtClean="0"/>
          </a:p>
        </p:txBody>
      </p:sp>
      <p:sp>
        <p:nvSpPr>
          <p:cNvPr id="144387" name="Rectangle 3"/>
          <p:cNvSpPr>
            <a:spLocks noGrp="1" noChangeArrowheads="1"/>
          </p:cNvSpPr>
          <p:nvPr>
            <p:ph type="body" idx="1"/>
          </p:nvPr>
        </p:nvSpPr>
        <p:spPr>
          <a:xfrm>
            <a:off x="684213" y="1196975"/>
            <a:ext cx="7772400" cy="4616450"/>
          </a:xfrm>
        </p:spPr>
        <p:txBody>
          <a:bodyPr/>
          <a:lstStyle/>
          <a:p>
            <a:pPr algn="just" eaLnBrk="1" hangingPunct="1">
              <a:lnSpc>
                <a:spcPct val="80000"/>
              </a:lnSpc>
            </a:pPr>
            <a:r>
              <a:rPr lang="id-ID" sz="2200" b="1" smtClean="0"/>
              <a:t>Sasaran jangka pendek dapat memperluas dan meningkatkan kekhususan dalam mengidentifikasi apa yang harus diselesaikan untuk mencapai sasaran jangka panjang.</a:t>
            </a:r>
            <a:endParaRPr lang="en-US" sz="2200" b="1" smtClean="0"/>
          </a:p>
          <a:p>
            <a:pPr algn="just" eaLnBrk="1" hangingPunct="1">
              <a:lnSpc>
                <a:spcPct val="80000"/>
              </a:lnSpc>
            </a:pPr>
            <a:r>
              <a:rPr lang="id-ID" sz="2200" b="1" smtClean="0"/>
              <a:t>Kaitan antara sasaran jangka pendek dan jangka panjang harus menyerupai riam</a:t>
            </a:r>
            <a:r>
              <a:rPr lang="en-US" sz="2200" b="1" smtClean="0"/>
              <a:t>/</a:t>
            </a:r>
            <a:r>
              <a:rPr lang="id-ID" sz="2200" b="1" smtClean="0"/>
              <a:t>air terjun yang mengalir melalui perusahaan dari sasaran dasar jangka panjang ke sasaran khusus jangka pendek dalam bidang-bidang operasi penting. </a:t>
            </a:r>
            <a:endParaRPr lang="en-US" sz="2200" b="1" smtClean="0"/>
          </a:p>
          <a:p>
            <a:pPr algn="just" eaLnBrk="1" hangingPunct="1">
              <a:lnSpc>
                <a:spcPct val="80000"/>
              </a:lnSpc>
            </a:pPr>
            <a:r>
              <a:rPr lang="id-ID" sz="2200" b="1" smtClean="0"/>
              <a:t>Dampak pengaliran itu memiliki manfaat sampingan dalam penyediaan acuan yang jelas bagi komunikasi dan negosiasi, yang dibutuhkan dalam mengintegrasikan dan mengkoordinasikan sasaran dan aktivitas di tingkat operasional.</a:t>
            </a:r>
            <a:endParaRPr lang="en-US" sz="2200" b="1"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id-ID" sz="3200" b="1" smtClean="0"/>
              <a:t>Manfaat Nilai Tambah Sasaran Jangka Pendek dan Rencana-Rencana Aksi</a:t>
            </a:r>
            <a:endParaRPr lang="en-US" sz="3200" b="1" smtClean="0"/>
          </a:p>
        </p:txBody>
      </p:sp>
      <p:sp>
        <p:nvSpPr>
          <p:cNvPr id="145411" name="Rectangle 3"/>
          <p:cNvSpPr>
            <a:spLocks noGrp="1" noChangeArrowheads="1"/>
          </p:cNvSpPr>
          <p:nvPr>
            <p:ph type="body" idx="1"/>
          </p:nvPr>
        </p:nvSpPr>
        <p:spPr/>
        <p:txBody>
          <a:bodyPr/>
          <a:lstStyle/>
          <a:p>
            <a:pPr eaLnBrk="1" hangingPunct="1">
              <a:lnSpc>
                <a:spcPct val="80000"/>
              </a:lnSpc>
            </a:pPr>
            <a:r>
              <a:rPr lang="en-US" sz="2800" smtClean="0"/>
              <a:t>M</a:t>
            </a:r>
            <a:r>
              <a:rPr lang="id-ID" sz="2800" smtClean="0"/>
              <a:t>emberi pemahaman yang lebih baik bagi karyawan operasional terhadap peran mereka dalam misi perusahaan. </a:t>
            </a:r>
            <a:endParaRPr lang="en-US" sz="2800" smtClean="0"/>
          </a:p>
          <a:p>
            <a:pPr eaLnBrk="1" hangingPunct="1">
              <a:lnSpc>
                <a:spcPct val="80000"/>
              </a:lnSpc>
            </a:pPr>
            <a:r>
              <a:rPr lang="en-US" sz="2800" smtClean="0"/>
              <a:t>P</a:t>
            </a:r>
            <a:r>
              <a:rPr lang="id-ID" sz="2800" smtClean="0"/>
              <a:t>engembangan proses. </a:t>
            </a:r>
            <a:r>
              <a:rPr lang="en-US" sz="2800" smtClean="0"/>
              <a:t>S</a:t>
            </a:r>
            <a:r>
              <a:rPr lang="id-ID" sz="2800" smtClean="0"/>
              <a:t>asaran jangka pendek dan rencana-rencana aksi memberi alasan kuat dalam menyelesaikan dan mengakomodasi masalah konflik yang dapat mencampuri efektivitas strategi</a:t>
            </a:r>
            <a:r>
              <a:rPr lang="en-US" sz="2800" smtClean="0"/>
              <a:t>.</a:t>
            </a:r>
          </a:p>
          <a:p>
            <a:pPr eaLnBrk="1" hangingPunct="1">
              <a:lnSpc>
                <a:spcPct val="80000"/>
              </a:lnSpc>
            </a:pPr>
            <a:r>
              <a:rPr lang="en-US" sz="2800" smtClean="0"/>
              <a:t>M</a:t>
            </a:r>
            <a:r>
              <a:rPr lang="id-ID" sz="2800" smtClean="0"/>
              <a:t>emberi dasar bagi kendali strategis. </a:t>
            </a:r>
            <a:endParaRPr lang="en-US" sz="2800" smtClean="0"/>
          </a:p>
          <a:p>
            <a:pPr eaLnBrk="1" hangingPunct="1">
              <a:lnSpc>
                <a:spcPct val="80000"/>
              </a:lnSpc>
            </a:pPr>
            <a:r>
              <a:rPr lang="en-US" sz="2800" smtClean="0"/>
              <a:t>M</a:t>
            </a:r>
            <a:r>
              <a:rPr lang="id-ID" sz="2800" smtClean="0"/>
              <a:t>anfaat pendorong (</a:t>
            </a:r>
            <a:r>
              <a:rPr lang="id-ID" sz="2800" i="1" smtClean="0"/>
              <a:t>motivational payoff</a:t>
            </a:r>
            <a:r>
              <a:rPr lang="id-ID" sz="2800" smtClean="0"/>
              <a:t>). </a:t>
            </a:r>
            <a:endParaRPr lang="en-US" sz="28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ctrTitle"/>
          </p:nvPr>
        </p:nvSpPr>
        <p:spPr>
          <a:xfrm>
            <a:off x="685800" y="2057400"/>
            <a:ext cx="7772400" cy="1736725"/>
          </a:xfrm>
        </p:spPr>
        <p:txBody>
          <a:bodyPr>
            <a:normAutofit fontScale="90000"/>
          </a:bodyPr>
          <a:lstStyle/>
          <a:p>
            <a:pPr eaLnBrk="1" hangingPunct="1">
              <a:defRPr/>
            </a:pPr>
            <a:r>
              <a:rPr lang="en-US" sz="7200" b="0" smtClean="0"/>
              <a:t/>
            </a:r>
            <a:br>
              <a:rPr lang="en-US" sz="7200" b="0" smtClean="0"/>
            </a:br>
            <a:r>
              <a:rPr lang="en-US" sz="7200" b="0" smtClean="0"/>
              <a:t/>
            </a:r>
            <a:br>
              <a:rPr lang="en-US" sz="7200" b="0" smtClean="0"/>
            </a:br>
            <a:r>
              <a:rPr lang="en-US" sz="7200" b="0" smtClean="0"/>
              <a:t>BAB 2</a:t>
            </a:r>
            <a:br>
              <a:rPr lang="en-US" sz="7200" b="0" smtClean="0"/>
            </a:br>
            <a:r>
              <a:rPr lang="en-US" sz="7200" b="0" smtClean="0"/>
              <a:t>COMPANY MISSION</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41325" y="103188"/>
            <a:ext cx="8245475" cy="1314450"/>
          </a:xfrm>
        </p:spPr>
        <p:txBody>
          <a:bodyPr/>
          <a:lstStyle/>
          <a:p>
            <a:pPr eaLnBrk="1" hangingPunct="1">
              <a:defRPr/>
            </a:pPr>
            <a:r>
              <a:rPr lang="id-ID" sz="3600" b="1" smtClean="0"/>
              <a:t>TAKTIK FUNGSIONAL YANG MENERAPKAN STRATEGI BISNIS</a:t>
            </a:r>
            <a:endParaRPr lang="en-US" sz="3600" smtClean="0"/>
          </a:p>
        </p:txBody>
      </p:sp>
      <p:sp>
        <p:nvSpPr>
          <p:cNvPr id="146435" name="Rectangle 3"/>
          <p:cNvSpPr>
            <a:spLocks noGrp="1" noChangeArrowheads="1"/>
          </p:cNvSpPr>
          <p:nvPr>
            <p:ph type="body" idx="1"/>
          </p:nvPr>
        </p:nvSpPr>
        <p:spPr/>
        <p:txBody>
          <a:bodyPr/>
          <a:lstStyle/>
          <a:p>
            <a:pPr eaLnBrk="1" hangingPunct="1">
              <a:lnSpc>
                <a:spcPct val="80000"/>
              </a:lnSpc>
            </a:pPr>
            <a:r>
              <a:rPr lang="en-US" sz="2400" smtClean="0"/>
              <a:t>Taktik fungsional: keterangan terurai tentang “cara” atau aktivitas yang akan digunakan perusahaan dalam mencapai sasaran-sasaran jangka pendek dan menetapkan keuntungan </a:t>
            </a:r>
            <a:r>
              <a:rPr lang="id-ID" sz="2400" smtClean="0"/>
              <a:t>kompetitif </a:t>
            </a:r>
          </a:p>
          <a:p>
            <a:pPr eaLnBrk="1" hangingPunct="1">
              <a:lnSpc>
                <a:spcPct val="80000"/>
              </a:lnSpc>
            </a:pPr>
            <a:r>
              <a:rPr lang="id-ID" sz="2400" smtClean="0"/>
              <a:t>Taktik fungsional merupakan aktivitas kunci dan rutin yang harus dijalankan di tiap bidang fungsional—pemasaran, keuangan, produksi/operasi, R&amp;D, dan manajemen HRD</a:t>
            </a:r>
            <a:endParaRPr lang="en-US" sz="2400" smtClean="0"/>
          </a:p>
          <a:p>
            <a:pPr eaLnBrk="1" hangingPunct="1">
              <a:lnSpc>
                <a:spcPct val="80000"/>
              </a:lnSpc>
            </a:pPr>
            <a:r>
              <a:rPr lang="id-ID" sz="2400" smtClean="0"/>
              <a:t>Dalam batas tertentu, taktik fungsional menerjemahkan pemikiran (strategi besar), menjadi tindakan yang dirancang untuk menyelesaikan sasaran-sasaran jangka pendek. </a:t>
            </a:r>
            <a:endParaRPr lang="en-US" sz="2400" smtClean="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323850" y="609600"/>
            <a:ext cx="8496300" cy="1143000"/>
          </a:xfrm>
        </p:spPr>
        <p:txBody>
          <a:bodyPr/>
          <a:lstStyle/>
          <a:p>
            <a:pPr eaLnBrk="1" hangingPunct="1">
              <a:defRPr/>
            </a:pPr>
            <a:r>
              <a:rPr lang="id-ID" sz="3600" b="1" smtClean="0"/>
              <a:t>Sifat dan nilai kekhususan dalam taktik fungsional dibanding strategi bisnis </a:t>
            </a:r>
            <a:endParaRPr lang="en-US" sz="3600" b="1" smtClean="0"/>
          </a:p>
        </p:txBody>
      </p:sp>
      <p:sp>
        <p:nvSpPr>
          <p:cNvPr id="147459" name="Rectangle 3"/>
          <p:cNvSpPr>
            <a:spLocks noGrp="1" noChangeArrowheads="1"/>
          </p:cNvSpPr>
          <p:nvPr>
            <p:ph type="body" idx="1"/>
          </p:nvPr>
        </p:nvSpPr>
        <p:spPr>
          <a:xfrm>
            <a:off x="685800" y="1981200"/>
            <a:ext cx="7772400" cy="4616450"/>
          </a:xfrm>
        </p:spPr>
        <p:txBody>
          <a:bodyPr/>
          <a:lstStyle/>
          <a:p>
            <a:pPr eaLnBrk="1" hangingPunct="1">
              <a:lnSpc>
                <a:spcPct val="80000"/>
              </a:lnSpc>
            </a:pPr>
            <a:r>
              <a:rPr lang="id-ID" sz="2400" smtClean="0"/>
              <a:t>Bisnis restoran sedang menghadapi masalah. California Pizza Kitchen terus menghadapi inkonsitensi di berbagai lokasi restorannya menyangkut seberapa baik ia berfungsi. Konsultan mengidentifikasi bahwa pengalaman pelanggan sangat beragam dari satu toko ke toko lainnya. Kesimpulannya adalah bahwa sementara manajemen faham “strategi bisnis”, demikian juga secara umum para karyawannya, pelaksanaanya tidak memadai karena kurangnya spesifikasi dalam taktik fungsional—apa yang harus dikerjakan oleh setiap orang setiap hari di restoran—untuk menjadikan visi itu menjadi kenyataan dalam pengertian peng</a:t>
            </a:r>
            <a:r>
              <a:rPr lang="en-US" sz="2400" smtClean="0"/>
              <a:t>a</a:t>
            </a:r>
            <a:r>
              <a:rPr lang="id-ID" sz="2400" smtClean="0"/>
              <a:t>laman makan pelanggan. </a:t>
            </a:r>
            <a:endParaRPr lang="en-US" sz="240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Line 2"/>
          <p:cNvSpPr>
            <a:spLocks noChangeShapeType="1"/>
          </p:cNvSpPr>
          <p:nvPr/>
        </p:nvSpPr>
        <p:spPr bwMode="auto">
          <a:xfrm>
            <a:off x="1633538" y="3236913"/>
            <a:ext cx="5334000" cy="0"/>
          </a:xfrm>
          <a:prstGeom prst="line">
            <a:avLst/>
          </a:prstGeom>
          <a:noFill/>
          <a:ln w="9525">
            <a:solidFill>
              <a:srgbClr val="000000"/>
            </a:solidFill>
            <a:round/>
            <a:headEnd type="triangle" w="med" len="med"/>
            <a:tailEnd type="triangle" w="med" len="med"/>
          </a:ln>
        </p:spPr>
        <p:txBody>
          <a:bodyPr/>
          <a:lstStyle/>
          <a:p>
            <a:endParaRPr lang="id-ID"/>
          </a:p>
        </p:txBody>
      </p:sp>
      <p:sp>
        <p:nvSpPr>
          <p:cNvPr id="148483" name="Line 3"/>
          <p:cNvSpPr>
            <a:spLocks noChangeShapeType="1"/>
          </p:cNvSpPr>
          <p:nvPr/>
        </p:nvSpPr>
        <p:spPr bwMode="auto">
          <a:xfrm>
            <a:off x="1633538" y="3505200"/>
            <a:ext cx="5486400" cy="3175"/>
          </a:xfrm>
          <a:prstGeom prst="line">
            <a:avLst/>
          </a:prstGeom>
          <a:noFill/>
          <a:ln w="9525">
            <a:solidFill>
              <a:srgbClr val="000000"/>
            </a:solidFill>
            <a:round/>
            <a:headEnd type="triangle" w="med" len="med"/>
            <a:tailEnd type="triangle" w="med" len="med"/>
          </a:ln>
        </p:spPr>
        <p:txBody>
          <a:bodyPr/>
          <a:lstStyle/>
          <a:p>
            <a:endParaRPr lang="id-ID"/>
          </a:p>
        </p:txBody>
      </p:sp>
      <p:sp>
        <p:nvSpPr>
          <p:cNvPr id="148484" name="Rectangle 4"/>
          <p:cNvSpPr>
            <a:spLocks noChangeArrowheads="1"/>
          </p:cNvSpPr>
          <p:nvPr/>
        </p:nvSpPr>
        <p:spPr bwMode="auto">
          <a:xfrm>
            <a:off x="1633538" y="3033713"/>
            <a:ext cx="1958975" cy="0"/>
          </a:xfrm>
          <a:prstGeom prst="rect">
            <a:avLst/>
          </a:prstGeom>
          <a:noFill/>
          <a:ln w="12700" cap="sq">
            <a:noFill/>
            <a:miter lim="800000"/>
            <a:headEnd type="none" w="sm" len="sm"/>
            <a:tailEnd type="none" w="sm" len="sm"/>
          </a:ln>
        </p:spPr>
        <p:txBody>
          <a:bodyPr wrap="none">
            <a:spAutoFit/>
          </a:bodyPr>
          <a:lstStyle/>
          <a:p>
            <a:endParaRPr lang="id-ID"/>
          </a:p>
        </p:txBody>
      </p:sp>
      <p:sp>
        <p:nvSpPr>
          <p:cNvPr id="148485" name="Rectangle 5"/>
          <p:cNvSpPr>
            <a:spLocks noChangeArrowheads="1"/>
          </p:cNvSpPr>
          <p:nvPr/>
        </p:nvSpPr>
        <p:spPr bwMode="auto">
          <a:xfrm>
            <a:off x="1633538" y="3033713"/>
            <a:ext cx="1958975" cy="0"/>
          </a:xfrm>
          <a:prstGeom prst="rect">
            <a:avLst/>
          </a:prstGeom>
          <a:noFill/>
          <a:ln w="12700" cap="sq">
            <a:noFill/>
            <a:miter lim="800000"/>
            <a:headEnd type="none" w="sm" len="sm"/>
            <a:tailEnd type="none" w="sm" len="sm"/>
          </a:ln>
        </p:spPr>
        <p:txBody>
          <a:bodyPr wrap="none">
            <a:spAutoFit/>
          </a:bodyPr>
          <a:lstStyle/>
          <a:p>
            <a:endParaRPr lang="id-ID"/>
          </a:p>
        </p:txBody>
      </p:sp>
      <p:graphicFrame>
        <p:nvGraphicFramePr>
          <p:cNvPr id="264198" name="Group 6"/>
          <p:cNvGraphicFramePr>
            <a:graphicFrameLocks noGrp="1"/>
          </p:cNvGraphicFramePr>
          <p:nvPr/>
        </p:nvGraphicFramePr>
        <p:xfrm>
          <a:off x="323850" y="2276475"/>
          <a:ext cx="8640763" cy="3529013"/>
        </p:xfrm>
        <a:graphic>
          <a:graphicData uri="http://schemas.openxmlformats.org/drawingml/2006/table">
            <a:tbl>
              <a:tblPr/>
              <a:tblGrid>
                <a:gridCol w="2879725"/>
                <a:gridCol w="2879725"/>
                <a:gridCol w="2881313"/>
              </a:tblGrid>
              <a:tr h="12239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Umum</a:t>
                      </a:r>
                      <a:endParaRPr kumimoji="0" lang="id-ID" sz="3600" b="1" i="0" u="none" strike="noStrike" cap="none" normalizeH="0" baseline="0" smtClean="0">
                        <a:ln>
                          <a:noFill/>
                        </a:ln>
                        <a:solidFill>
                          <a:schemeClr val="tx1"/>
                        </a:solidFill>
                        <a:effectLst/>
                        <a:latin typeface="Verdana" pitchFamily="34" charset="0"/>
                        <a:ea typeface="Times New Roman" pitchFamily="18" charset="0"/>
                        <a:cs typeface="Courier New" pitchFamily="49"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Kekhususan</a:t>
                      </a:r>
                      <a:endParaRPr kumimoji="0" lang="id-ID" sz="3600" b="1" i="0" u="none" strike="noStrike" cap="none" normalizeH="0" baseline="0" smtClean="0">
                        <a:ln>
                          <a:noFill/>
                        </a:ln>
                        <a:solidFill>
                          <a:schemeClr val="tx1"/>
                        </a:solidFill>
                        <a:effectLst/>
                        <a:latin typeface="Verdana" pitchFamily="34" charset="0"/>
                        <a:ea typeface="Times New Roman" pitchFamily="18" charset="0"/>
                        <a:cs typeface="Courier New" pitchFamily="49"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Sangat Khusus</a:t>
                      </a:r>
                      <a:endParaRPr kumimoji="0" lang="id-ID" sz="3600" b="1" i="0" u="none" strike="noStrike" cap="none" normalizeH="0" baseline="0" smtClean="0">
                        <a:ln>
                          <a:noFill/>
                        </a:ln>
                        <a:solidFill>
                          <a:schemeClr val="tx1"/>
                        </a:solidFill>
                        <a:effectLst/>
                        <a:latin typeface="Verdana" pitchFamily="34" charset="0"/>
                        <a:ea typeface="Times New Roman" pitchFamily="18" charset="0"/>
                        <a:cs typeface="Courier New" pitchFamily="49" charset="0"/>
                      </a:endParaRPr>
                    </a:p>
                  </a:txBody>
                  <a:tcPr horzOverflow="overflow">
                    <a:lnL>
                      <a:noFill/>
                    </a:lnL>
                    <a:lnR cap="flat">
                      <a:noFill/>
                    </a:lnR>
                    <a:lnT cap="flat">
                      <a:noFill/>
                    </a:lnT>
                    <a:lnB>
                      <a:noFill/>
                    </a:lnB>
                    <a:lnTlToBr>
                      <a:noFill/>
                    </a:lnTlToBr>
                    <a:lnBlToTr>
                      <a:noFill/>
                    </a:lnBlToTr>
                    <a:noFill/>
                  </a:tcPr>
                </a:tc>
              </a:tr>
              <a:tr h="2305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Strategi bisnis</a:t>
                      </a:r>
                      <a:endParaRPr kumimoji="0" lang="id-ID" sz="3600" b="1" i="0" u="none" strike="noStrike" cap="none" normalizeH="0" baseline="0" smtClean="0">
                        <a:ln>
                          <a:noFill/>
                        </a:ln>
                        <a:solidFill>
                          <a:schemeClr val="tx1"/>
                        </a:solidFill>
                        <a:effectLst/>
                        <a:latin typeface="Verdana" pitchFamily="34" charset="0"/>
                        <a:ea typeface="Times New Roman" pitchFamily="18" charset="0"/>
                        <a:cs typeface="Courier New" pitchFamily="49"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48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smtClean="0">
                          <a:ln>
                            <a:noFill/>
                          </a:ln>
                          <a:solidFill>
                            <a:schemeClr val="tx1"/>
                          </a:solidFill>
                          <a:effectLst/>
                          <a:latin typeface="Courier New" pitchFamily="49" charset="0"/>
                          <a:ea typeface="Times New Roman" pitchFamily="18" charset="0"/>
                          <a:cs typeface="Courier New" pitchFamily="49" charset="0"/>
                        </a:rPr>
                        <a:t>Taktik fungsional</a:t>
                      </a:r>
                      <a:endParaRPr kumimoji="0" lang="id-ID" sz="3600" b="1" i="0" u="none" strike="noStrike" cap="none" normalizeH="0" baseline="0" smtClean="0">
                        <a:ln>
                          <a:noFill/>
                        </a:ln>
                        <a:solidFill>
                          <a:schemeClr val="tx1"/>
                        </a:solidFill>
                        <a:effectLst/>
                        <a:latin typeface="Verdana" pitchFamily="34" charset="0"/>
                        <a:ea typeface="Times New Roman" pitchFamily="18" charset="0"/>
                        <a:cs typeface="Courier New" pitchFamily="49"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264209" name="Rectangle 17"/>
          <p:cNvSpPr>
            <a:spLocks noChangeArrowheads="1"/>
          </p:cNvSpPr>
          <p:nvPr/>
        </p:nvSpPr>
        <p:spPr bwMode="auto">
          <a:xfrm>
            <a:off x="468313" y="333375"/>
            <a:ext cx="8351837" cy="914400"/>
          </a:xfrm>
          <a:prstGeom prst="rect">
            <a:avLst/>
          </a:prstGeom>
          <a:noFill/>
          <a:ln w="12700" cap="sq">
            <a:noFill/>
            <a:miter lim="800000"/>
            <a:headEnd type="none" w="sm" len="sm"/>
            <a:tailEnd type="none" w="sm" len="sm"/>
          </a:ln>
          <a:effectLst/>
        </p:spPr>
        <p:txBody>
          <a:bodyPr>
            <a:spAutoFit/>
          </a:bodyPr>
          <a:lstStyle/>
          <a:p>
            <a:pPr algn="l" eaLnBrk="1" hangingPunct="1">
              <a:defRPr/>
            </a:pPr>
            <a:r>
              <a:rPr lang="id-ID" sz="5400" b="1">
                <a:solidFill>
                  <a:schemeClr val="tx2"/>
                </a:solidFill>
                <a:effectLst>
                  <a:outerShdw blurRad="38100" dist="38100" dir="2700000" algn="tl">
                    <a:srgbClr val="C0C0C0"/>
                  </a:outerShdw>
                </a:effectLst>
                <a:latin typeface="Times New Roman" pitchFamily="18" charset="0"/>
                <a:cs typeface="Arial" charset="0"/>
              </a:rPr>
              <a:t>Strategi dalam Tindakan</a:t>
            </a:r>
            <a:endParaRPr lang="en-US" sz="5400" b="1">
              <a:solidFill>
                <a:schemeClr val="tx2"/>
              </a:solidFill>
              <a:effectLst>
                <a:outerShdw blurRad="38100" dist="38100" dir="2700000" algn="tl">
                  <a:srgbClr val="C0C0C0"/>
                </a:outerShdw>
              </a:effectLst>
              <a:latin typeface="Times New Roman" pitchFamily="18" charset="0"/>
              <a:cs typeface="Arial"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9388" y="0"/>
            <a:ext cx="8785225" cy="6858000"/>
            <a:chOff x="1104" y="3780"/>
            <a:chExt cx="10320" cy="8820"/>
          </a:xfrm>
        </p:grpSpPr>
        <p:sp>
          <p:nvSpPr>
            <p:cNvPr id="149507" name="Text Box 3"/>
            <p:cNvSpPr txBox="1">
              <a:spLocks noChangeArrowheads="1"/>
            </p:cNvSpPr>
            <p:nvPr/>
          </p:nvSpPr>
          <p:spPr bwMode="auto">
            <a:xfrm>
              <a:off x="1104" y="7560"/>
              <a:ext cx="1440" cy="1440"/>
            </a:xfrm>
            <a:prstGeom prst="rect">
              <a:avLst/>
            </a:prstGeom>
            <a:solidFill>
              <a:srgbClr val="FFFFFF"/>
            </a:solidFill>
            <a:ln w="9525">
              <a:solidFill>
                <a:srgbClr val="000000"/>
              </a:solidFill>
              <a:miter lim="800000"/>
              <a:headEnd/>
              <a:tailEnd/>
            </a:ln>
          </p:spPr>
          <p:txBody>
            <a:bodyPr/>
            <a:lstStyle/>
            <a:p>
              <a:pPr algn="l" eaLnBrk="1" hangingPunct="1"/>
              <a:r>
                <a:rPr kumimoji="1" lang="id-ID" sz="1000" b="1" noProof="1">
                  <a:solidFill>
                    <a:srgbClr val="1F28E1"/>
                  </a:solidFill>
                  <a:latin typeface="Arial Narrow" pitchFamily="34" charset="0"/>
                  <a:cs typeface="Arial" charset="0"/>
                </a:rPr>
                <a:t>Fokus dan pembedaan di antara restoran pizza kelas atas berdasarkan lokasi, menu, dan layanan pelanggan</a:t>
              </a:r>
              <a:endParaRPr kumimoji="1" lang="en-US" sz="3200" b="1">
                <a:solidFill>
                  <a:srgbClr val="1F28E1"/>
                </a:solidFill>
                <a:latin typeface="Times New Roman" pitchFamily="18" charset="0"/>
                <a:cs typeface="Arial" charset="0"/>
              </a:endParaRPr>
            </a:p>
          </p:txBody>
        </p:sp>
        <p:sp>
          <p:nvSpPr>
            <p:cNvPr id="149508" name="Line 4"/>
            <p:cNvSpPr>
              <a:spLocks noChangeShapeType="1"/>
            </p:cNvSpPr>
            <p:nvPr/>
          </p:nvSpPr>
          <p:spPr bwMode="auto">
            <a:xfrm>
              <a:off x="2544" y="8100"/>
              <a:ext cx="360" cy="0"/>
            </a:xfrm>
            <a:prstGeom prst="line">
              <a:avLst/>
            </a:prstGeom>
            <a:noFill/>
            <a:ln w="9525">
              <a:solidFill>
                <a:srgbClr val="000000"/>
              </a:solidFill>
              <a:round/>
              <a:headEnd/>
              <a:tailEnd/>
            </a:ln>
          </p:spPr>
          <p:txBody>
            <a:bodyPr/>
            <a:lstStyle/>
            <a:p>
              <a:endParaRPr lang="id-ID"/>
            </a:p>
          </p:txBody>
        </p:sp>
        <p:sp>
          <p:nvSpPr>
            <p:cNvPr id="149509" name="Text Box 5"/>
            <p:cNvSpPr txBox="1">
              <a:spLocks noChangeArrowheads="1"/>
            </p:cNvSpPr>
            <p:nvPr/>
          </p:nvSpPr>
          <p:spPr bwMode="auto">
            <a:xfrm>
              <a:off x="2904" y="4140"/>
              <a:ext cx="1200" cy="1080"/>
            </a:xfrm>
            <a:prstGeom prst="rect">
              <a:avLst/>
            </a:prstGeom>
            <a:solidFill>
              <a:srgbClr val="FFFFFF"/>
            </a:solidFill>
            <a:ln w="9525">
              <a:solidFill>
                <a:srgbClr val="000000"/>
              </a:solidFill>
              <a:miter lim="800000"/>
              <a:headEnd/>
              <a:tailEnd/>
            </a:ln>
          </p:spPr>
          <p:txBody>
            <a:bodyPr tIns="91440" bIns="91440"/>
            <a:lstStyle/>
            <a:p>
              <a:pPr algn="l" eaLnBrk="1" hangingPunct="1"/>
              <a:r>
                <a:rPr kumimoji="1" lang="id-ID" sz="1000" b="1" noProof="1">
                  <a:solidFill>
                    <a:srgbClr val="1F28E1"/>
                  </a:solidFill>
                  <a:latin typeface="Arial Narrow" pitchFamily="34" charset="0"/>
                  <a:cs typeface="Arial" charset="0"/>
                </a:rPr>
                <a:t>Menu kreatif. Item-itemnya unik bahkan bernilai sensitif</a:t>
              </a:r>
              <a:endParaRPr kumimoji="1" lang="en-US" sz="3200" b="1">
                <a:solidFill>
                  <a:srgbClr val="1F28E1"/>
                </a:solidFill>
                <a:latin typeface="Times New Roman" pitchFamily="18" charset="0"/>
                <a:cs typeface="Arial" charset="0"/>
              </a:endParaRPr>
            </a:p>
          </p:txBody>
        </p:sp>
        <p:sp>
          <p:nvSpPr>
            <p:cNvPr id="149510" name="Text Box 6"/>
            <p:cNvSpPr txBox="1">
              <a:spLocks noChangeArrowheads="1"/>
            </p:cNvSpPr>
            <p:nvPr/>
          </p:nvSpPr>
          <p:spPr bwMode="auto">
            <a:xfrm>
              <a:off x="2904" y="7560"/>
              <a:ext cx="1200" cy="1068"/>
            </a:xfrm>
            <a:prstGeom prst="rect">
              <a:avLst/>
            </a:prstGeom>
            <a:solidFill>
              <a:srgbClr val="FFFFFF"/>
            </a:solidFill>
            <a:ln w="9525">
              <a:solidFill>
                <a:srgbClr val="000000"/>
              </a:solidFill>
              <a:miter lim="800000"/>
              <a:headEnd/>
              <a:tailEnd/>
            </a:ln>
          </p:spPr>
          <p:txBody>
            <a:bodyPr/>
            <a:lstStyle/>
            <a:p>
              <a:pPr algn="l" eaLnBrk="1" hangingPunct="1"/>
              <a:r>
                <a:rPr kumimoji="1" lang="id-ID" sz="1000" b="1" noProof="1">
                  <a:solidFill>
                    <a:srgbClr val="1F28E1"/>
                  </a:solidFill>
                  <a:latin typeface="Arial Narrow" pitchFamily="34" charset="0"/>
                  <a:cs typeface="Arial" charset="0"/>
                </a:rPr>
                <a:t>Memberi layanan pelanggan yang menyenangkan</a:t>
              </a:r>
              <a:endParaRPr kumimoji="1" lang="en-US" sz="3200" b="1">
                <a:solidFill>
                  <a:srgbClr val="1F28E1"/>
                </a:solidFill>
                <a:latin typeface="Times New Roman" pitchFamily="18" charset="0"/>
                <a:cs typeface="Arial" charset="0"/>
              </a:endParaRPr>
            </a:p>
          </p:txBody>
        </p:sp>
        <p:sp>
          <p:nvSpPr>
            <p:cNvPr id="149511" name="Text Box 7"/>
            <p:cNvSpPr txBox="1">
              <a:spLocks noChangeArrowheads="1"/>
            </p:cNvSpPr>
            <p:nvPr/>
          </p:nvSpPr>
          <p:spPr bwMode="auto">
            <a:xfrm>
              <a:off x="2904" y="10260"/>
              <a:ext cx="1200" cy="2160"/>
            </a:xfrm>
            <a:prstGeom prst="rect">
              <a:avLst/>
            </a:prstGeom>
            <a:solidFill>
              <a:srgbClr val="FFFFFF"/>
            </a:solidFill>
            <a:ln w="9525">
              <a:solidFill>
                <a:srgbClr val="000000"/>
              </a:solidFill>
              <a:miter lim="800000"/>
              <a:headEnd/>
              <a:tailEnd/>
            </a:ln>
          </p:spPr>
          <p:txBody>
            <a:bodyPr tIns="91440" bIns="91440"/>
            <a:lstStyle/>
            <a:p>
              <a:pPr algn="l" eaLnBrk="1" hangingPunct="1"/>
              <a:r>
                <a:rPr kumimoji="1" lang="id-ID" sz="1000" b="1" noProof="1">
                  <a:solidFill>
                    <a:srgbClr val="1F28E1"/>
                  </a:solidFill>
                  <a:latin typeface="Arial Narrow" pitchFamily="34" charset="0"/>
                  <a:cs typeface="Arial" charset="0"/>
                </a:rPr>
                <a:t>Lokasi yang berada di distrik restoran kelas atas yang melayani pengunjung di tempat ramai dan di dekat pemukiman</a:t>
              </a:r>
              <a:endParaRPr kumimoji="1" lang="en-US" sz="3200" b="1">
                <a:solidFill>
                  <a:srgbClr val="1F28E1"/>
                </a:solidFill>
                <a:latin typeface="Times New Roman" pitchFamily="18" charset="0"/>
                <a:cs typeface="Arial" charset="0"/>
              </a:endParaRPr>
            </a:p>
          </p:txBody>
        </p:sp>
        <p:sp>
          <p:nvSpPr>
            <p:cNvPr id="149512" name="Line 8"/>
            <p:cNvSpPr>
              <a:spLocks noChangeShapeType="1"/>
            </p:cNvSpPr>
            <p:nvPr/>
          </p:nvSpPr>
          <p:spPr bwMode="auto">
            <a:xfrm>
              <a:off x="2664" y="4680"/>
              <a:ext cx="0" cy="7020"/>
            </a:xfrm>
            <a:prstGeom prst="line">
              <a:avLst/>
            </a:prstGeom>
            <a:noFill/>
            <a:ln w="9525">
              <a:solidFill>
                <a:srgbClr val="000000"/>
              </a:solidFill>
              <a:round/>
              <a:headEnd/>
              <a:tailEnd/>
            </a:ln>
          </p:spPr>
          <p:txBody>
            <a:bodyPr/>
            <a:lstStyle/>
            <a:p>
              <a:endParaRPr lang="id-ID"/>
            </a:p>
          </p:txBody>
        </p:sp>
        <p:sp>
          <p:nvSpPr>
            <p:cNvPr id="149513" name="Line 9"/>
            <p:cNvSpPr>
              <a:spLocks noChangeShapeType="1"/>
            </p:cNvSpPr>
            <p:nvPr/>
          </p:nvSpPr>
          <p:spPr bwMode="auto">
            <a:xfrm>
              <a:off x="2664" y="4680"/>
              <a:ext cx="240" cy="0"/>
            </a:xfrm>
            <a:prstGeom prst="line">
              <a:avLst/>
            </a:prstGeom>
            <a:noFill/>
            <a:ln w="9525">
              <a:solidFill>
                <a:srgbClr val="000000"/>
              </a:solidFill>
              <a:round/>
              <a:headEnd/>
              <a:tailEnd/>
            </a:ln>
          </p:spPr>
          <p:txBody>
            <a:bodyPr/>
            <a:lstStyle/>
            <a:p>
              <a:endParaRPr lang="id-ID"/>
            </a:p>
          </p:txBody>
        </p:sp>
        <p:sp>
          <p:nvSpPr>
            <p:cNvPr id="149514" name="Line 10"/>
            <p:cNvSpPr>
              <a:spLocks noChangeShapeType="1"/>
            </p:cNvSpPr>
            <p:nvPr/>
          </p:nvSpPr>
          <p:spPr bwMode="auto">
            <a:xfrm>
              <a:off x="2664" y="11700"/>
              <a:ext cx="240" cy="0"/>
            </a:xfrm>
            <a:prstGeom prst="line">
              <a:avLst/>
            </a:prstGeom>
            <a:noFill/>
            <a:ln w="9525">
              <a:solidFill>
                <a:srgbClr val="000000"/>
              </a:solidFill>
              <a:round/>
              <a:headEnd/>
              <a:tailEnd/>
            </a:ln>
          </p:spPr>
          <p:txBody>
            <a:bodyPr/>
            <a:lstStyle/>
            <a:p>
              <a:endParaRPr lang="id-ID"/>
            </a:p>
          </p:txBody>
        </p:sp>
        <p:sp>
          <p:nvSpPr>
            <p:cNvPr id="149515" name="Line 11"/>
            <p:cNvSpPr>
              <a:spLocks noChangeShapeType="1"/>
            </p:cNvSpPr>
            <p:nvPr/>
          </p:nvSpPr>
          <p:spPr bwMode="auto">
            <a:xfrm>
              <a:off x="4104" y="8100"/>
              <a:ext cx="360" cy="0"/>
            </a:xfrm>
            <a:prstGeom prst="line">
              <a:avLst/>
            </a:prstGeom>
            <a:noFill/>
            <a:ln w="9525">
              <a:solidFill>
                <a:srgbClr val="000000"/>
              </a:solidFill>
              <a:round/>
              <a:headEnd/>
              <a:tailEnd/>
            </a:ln>
          </p:spPr>
          <p:txBody>
            <a:bodyPr/>
            <a:lstStyle/>
            <a:p>
              <a:endParaRPr lang="id-ID"/>
            </a:p>
          </p:txBody>
        </p:sp>
        <p:sp>
          <p:nvSpPr>
            <p:cNvPr id="149516" name="Line 12"/>
            <p:cNvSpPr>
              <a:spLocks noChangeShapeType="1"/>
            </p:cNvSpPr>
            <p:nvPr/>
          </p:nvSpPr>
          <p:spPr bwMode="auto">
            <a:xfrm>
              <a:off x="4464" y="3960"/>
              <a:ext cx="0" cy="8280"/>
            </a:xfrm>
            <a:prstGeom prst="line">
              <a:avLst/>
            </a:prstGeom>
            <a:noFill/>
            <a:ln w="9525">
              <a:solidFill>
                <a:srgbClr val="000000"/>
              </a:solidFill>
              <a:round/>
              <a:headEnd/>
              <a:tailEnd/>
            </a:ln>
          </p:spPr>
          <p:txBody>
            <a:bodyPr/>
            <a:lstStyle/>
            <a:p>
              <a:endParaRPr lang="id-ID"/>
            </a:p>
          </p:txBody>
        </p:sp>
        <p:sp>
          <p:nvSpPr>
            <p:cNvPr id="149517" name="Line 13"/>
            <p:cNvSpPr>
              <a:spLocks noChangeShapeType="1"/>
            </p:cNvSpPr>
            <p:nvPr/>
          </p:nvSpPr>
          <p:spPr bwMode="auto">
            <a:xfrm>
              <a:off x="4464" y="3960"/>
              <a:ext cx="240" cy="0"/>
            </a:xfrm>
            <a:prstGeom prst="line">
              <a:avLst/>
            </a:prstGeom>
            <a:noFill/>
            <a:ln w="9525">
              <a:solidFill>
                <a:srgbClr val="000000"/>
              </a:solidFill>
              <a:round/>
              <a:headEnd/>
              <a:tailEnd/>
            </a:ln>
          </p:spPr>
          <p:txBody>
            <a:bodyPr/>
            <a:lstStyle/>
            <a:p>
              <a:endParaRPr lang="id-ID"/>
            </a:p>
          </p:txBody>
        </p:sp>
        <p:sp>
          <p:nvSpPr>
            <p:cNvPr id="149518" name="Text Box 14"/>
            <p:cNvSpPr txBox="1">
              <a:spLocks noChangeArrowheads="1"/>
            </p:cNvSpPr>
            <p:nvPr/>
          </p:nvSpPr>
          <p:spPr bwMode="auto">
            <a:xfrm>
              <a:off x="4704" y="3780"/>
              <a:ext cx="1560" cy="540"/>
            </a:xfrm>
            <a:prstGeom prst="rect">
              <a:avLst/>
            </a:prstGeom>
            <a:solidFill>
              <a:srgbClr val="FFFFFF"/>
            </a:solidFill>
            <a:ln w="9525">
              <a:solidFill>
                <a:srgbClr val="000000"/>
              </a:solidFill>
              <a:miter lim="800000"/>
              <a:headEnd/>
              <a:tailEnd/>
            </a:ln>
          </p:spPr>
          <p:txBody>
            <a:bodyPr/>
            <a:lstStyle/>
            <a:p>
              <a:pPr eaLnBrk="1" hangingPunct="1"/>
              <a:r>
                <a:rPr kumimoji="1" lang="id-ID" sz="1000" b="1" noProof="1">
                  <a:solidFill>
                    <a:srgbClr val="1F28E1"/>
                  </a:solidFill>
                  <a:latin typeface="Arial Narrow" pitchFamily="34" charset="0"/>
                  <a:cs typeface="Arial" charset="0"/>
                </a:rPr>
                <a:t>Menyajikan kemudahan akses</a:t>
              </a:r>
              <a:endParaRPr kumimoji="1" lang="en-US" sz="3200" b="1">
                <a:solidFill>
                  <a:srgbClr val="1F28E1"/>
                </a:solidFill>
                <a:latin typeface="Times New Roman" pitchFamily="18" charset="0"/>
                <a:cs typeface="Arial" charset="0"/>
              </a:endParaRPr>
            </a:p>
          </p:txBody>
        </p:sp>
        <p:sp>
          <p:nvSpPr>
            <p:cNvPr id="149519" name="Line 15"/>
            <p:cNvSpPr>
              <a:spLocks noChangeShapeType="1"/>
            </p:cNvSpPr>
            <p:nvPr/>
          </p:nvSpPr>
          <p:spPr bwMode="auto">
            <a:xfrm>
              <a:off x="4464" y="4860"/>
              <a:ext cx="240" cy="0"/>
            </a:xfrm>
            <a:prstGeom prst="line">
              <a:avLst/>
            </a:prstGeom>
            <a:noFill/>
            <a:ln w="9525">
              <a:solidFill>
                <a:srgbClr val="000000"/>
              </a:solidFill>
              <a:round/>
              <a:headEnd/>
              <a:tailEnd/>
            </a:ln>
          </p:spPr>
          <p:txBody>
            <a:bodyPr/>
            <a:lstStyle/>
            <a:p>
              <a:endParaRPr lang="id-ID"/>
            </a:p>
          </p:txBody>
        </p:sp>
        <p:sp>
          <p:nvSpPr>
            <p:cNvPr id="149520" name="Text Box 16"/>
            <p:cNvSpPr txBox="1">
              <a:spLocks noChangeArrowheads="1"/>
            </p:cNvSpPr>
            <p:nvPr/>
          </p:nvSpPr>
          <p:spPr bwMode="auto">
            <a:xfrm>
              <a:off x="4704" y="4680"/>
              <a:ext cx="1560" cy="540"/>
            </a:xfrm>
            <a:prstGeom prst="rect">
              <a:avLst/>
            </a:prstGeom>
            <a:solidFill>
              <a:srgbClr val="FFFFFF"/>
            </a:solidFill>
            <a:ln w="9525">
              <a:solidFill>
                <a:srgbClr val="000000"/>
              </a:solidFill>
              <a:miter lim="800000"/>
              <a:headEnd/>
              <a:tailEnd/>
            </a:ln>
          </p:spPr>
          <p:txBody>
            <a:bodyPr/>
            <a:lstStyle/>
            <a:p>
              <a:pPr eaLnBrk="1" hangingPunct="1"/>
              <a:r>
                <a:rPr kumimoji="1" lang="id-ID" sz="1000" b="1" noProof="1">
                  <a:solidFill>
                    <a:srgbClr val="1F28E1"/>
                  </a:solidFill>
                  <a:latin typeface="Arial Narrow" pitchFamily="34" charset="0"/>
                  <a:cs typeface="Arial" charset="0"/>
                </a:rPr>
                <a:t>Menyajikan suasana yang menyenangkan</a:t>
              </a:r>
              <a:endParaRPr kumimoji="1" lang="en-US" sz="3200" b="1">
                <a:solidFill>
                  <a:srgbClr val="1F28E1"/>
                </a:solidFill>
                <a:latin typeface="Times New Roman" pitchFamily="18" charset="0"/>
                <a:cs typeface="Arial" charset="0"/>
              </a:endParaRPr>
            </a:p>
          </p:txBody>
        </p:sp>
        <p:sp>
          <p:nvSpPr>
            <p:cNvPr id="149521" name="Line 17"/>
            <p:cNvSpPr>
              <a:spLocks noChangeShapeType="1"/>
            </p:cNvSpPr>
            <p:nvPr/>
          </p:nvSpPr>
          <p:spPr bwMode="auto">
            <a:xfrm>
              <a:off x="4464" y="5760"/>
              <a:ext cx="240" cy="0"/>
            </a:xfrm>
            <a:prstGeom prst="line">
              <a:avLst/>
            </a:prstGeom>
            <a:noFill/>
            <a:ln w="9525">
              <a:solidFill>
                <a:srgbClr val="000000"/>
              </a:solidFill>
              <a:round/>
              <a:headEnd/>
              <a:tailEnd/>
            </a:ln>
          </p:spPr>
          <p:txBody>
            <a:bodyPr/>
            <a:lstStyle/>
            <a:p>
              <a:endParaRPr lang="id-ID"/>
            </a:p>
          </p:txBody>
        </p:sp>
        <p:sp>
          <p:nvSpPr>
            <p:cNvPr id="149522" name="Text Box 18"/>
            <p:cNvSpPr txBox="1">
              <a:spLocks noChangeArrowheads="1"/>
            </p:cNvSpPr>
            <p:nvPr/>
          </p:nvSpPr>
          <p:spPr bwMode="auto">
            <a:xfrm>
              <a:off x="4704" y="5580"/>
              <a:ext cx="1560" cy="540"/>
            </a:xfrm>
            <a:prstGeom prst="rect">
              <a:avLst/>
            </a:prstGeom>
            <a:solidFill>
              <a:srgbClr val="FFFFFF"/>
            </a:solidFill>
            <a:ln w="9525">
              <a:solidFill>
                <a:srgbClr val="000000"/>
              </a:solidFill>
              <a:miter lim="800000"/>
              <a:headEnd/>
              <a:tailEnd/>
            </a:ln>
          </p:spPr>
          <p:txBody>
            <a:bodyPr/>
            <a:lstStyle/>
            <a:p>
              <a:pPr eaLnBrk="1" hangingPunct="1"/>
              <a:r>
                <a:rPr kumimoji="1" lang="id-ID" sz="1000" b="1" noProof="1">
                  <a:solidFill>
                    <a:srgbClr val="1F28E1"/>
                  </a:solidFill>
                  <a:latin typeface="Arial Narrow" pitchFamily="34" charset="0"/>
                  <a:cs typeface="Arial" charset="0"/>
                </a:rPr>
                <a:t>Memberi sambutan khusus</a:t>
              </a:r>
              <a:endParaRPr kumimoji="1" lang="en-US" sz="3200" b="1">
                <a:solidFill>
                  <a:srgbClr val="1F28E1"/>
                </a:solidFill>
                <a:latin typeface="Times New Roman" pitchFamily="18" charset="0"/>
                <a:cs typeface="Arial" charset="0"/>
              </a:endParaRPr>
            </a:p>
          </p:txBody>
        </p:sp>
        <p:sp>
          <p:nvSpPr>
            <p:cNvPr id="149523" name="Line 19"/>
            <p:cNvSpPr>
              <a:spLocks noChangeShapeType="1"/>
            </p:cNvSpPr>
            <p:nvPr/>
          </p:nvSpPr>
          <p:spPr bwMode="auto">
            <a:xfrm>
              <a:off x="4464" y="7020"/>
              <a:ext cx="240" cy="0"/>
            </a:xfrm>
            <a:prstGeom prst="line">
              <a:avLst/>
            </a:prstGeom>
            <a:noFill/>
            <a:ln w="9525">
              <a:solidFill>
                <a:srgbClr val="000000"/>
              </a:solidFill>
              <a:round/>
              <a:headEnd/>
              <a:tailEnd/>
            </a:ln>
          </p:spPr>
          <p:txBody>
            <a:bodyPr/>
            <a:lstStyle/>
            <a:p>
              <a:endParaRPr lang="id-ID"/>
            </a:p>
          </p:txBody>
        </p:sp>
        <p:sp>
          <p:nvSpPr>
            <p:cNvPr id="149524" name="Text Box 20"/>
            <p:cNvSpPr txBox="1">
              <a:spLocks noChangeArrowheads="1"/>
            </p:cNvSpPr>
            <p:nvPr/>
          </p:nvSpPr>
          <p:spPr bwMode="auto">
            <a:xfrm>
              <a:off x="4704" y="6480"/>
              <a:ext cx="1560" cy="1260"/>
            </a:xfrm>
            <a:prstGeom prst="rect">
              <a:avLst/>
            </a:prstGeom>
            <a:solidFill>
              <a:srgbClr val="FFFFFF"/>
            </a:solidFill>
            <a:ln w="9525">
              <a:solidFill>
                <a:srgbClr val="000000"/>
              </a:solidFill>
              <a:miter lim="800000"/>
              <a:headEnd/>
              <a:tailEnd/>
            </a:ln>
          </p:spPr>
          <p:txBody>
            <a:bodyPr/>
            <a:lstStyle/>
            <a:p>
              <a:pPr eaLnBrk="1" hangingPunct="1"/>
              <a:r>
                <a:rPr kumimoji="1" lang="id-ID" sz="1000" b="1" noProof="1">
                  <a:solidFill>
                    <a:srgbClr val="1F28E1"/>
                  </a:solidFill>
                  <a:latin typeface="Arial Narrow" pitchFamily="34" charset="0"/>
                  <a:cs typeface="Arial" charset="0"/>
                </a:rPr>
                <a:t>Menjamin waktu menunggu untuk mendapatkan meja seperti yang diharapkan dan seceria mungkin</a:t>
              </a:r>
              <a:endParaRPr kumimoji="1" lang="en-US" sz="3200" b="1">
                <a:solidFill>
                  <a:srgbClr val="1F28E1"/>
                </a:solidFill>
                <a:latin typeface="Times New Roman" pitchFamily="18" charset="0"/>
                <a:cs typeface="Arial" charset="0"/>
              </a:endParaRPr>
            </a:p>
          </p:txBody>
        </p:sp>
        <p:sp>
          <p:nvSpPr>
            <p:cNvPr id="149525" name="Line 21"/>
            <p:cNvSpPr>
              <a:spLocks noChangeShapeType="1"/>
            </p:cNvSpPr>
            <p:nvPr/>
          </p:nvSpPr>
          <p:spPr bwMode="auto">
            <a:xfrm>
              <a:off x="4464" y="8460"/>
              <a:ext cx="240" cy="0"/>
            </a:xfrm>
            <a:prstGeom prst="line">
              <a:avLst/>
            </a:prstGeom>
            <a:noFill/>
            <a:ln w="9525">
              <a:solidFill>
                <a:srgbClr val="000000"/>
              </a:solidFill>
              <a:round/>
              <a:headEnd/>
              <a:tailEnd/>
            </a:ln>
          </p:spPr>
          <p:txBody>
            <a:bodyPr/>
            <a:lstStyle/>
            <a:p>
              <a:endParaRPr lang="id-ID"/>
            </a:p>
          </p:txBody>
        </p:sp>
        <p:sp>
          <p:nvSpPr>
            <p:cNvPr id="149526" name="Text Box 22"/>
            <p:cNvSpPr txBox="1">
              <a:spLocks noChangeArrowheads="1"/>
            </p:cNvSpPr>
            <p:nvPr/>
          </p:nvSpPr>
          <p:spPr bwMode="auto">
            <a:xfrm>
              <a:off x="4704" y="8100"/>
              <a:ext cx="1560" cy="720"/>
            </a:xfrm>
            <a:prstGeom prst="rect">
              <a:avLst/>
            </a:prstGeom>
            <a:solidFill>
              <a:srgbClr val="FFFFFF"/>
            </a:solidFill>
            <a:ln w="9525">
              <a:solidFill>
                <a:srgbClr val="000000"/>
              </a:solidFill>
              <a:miter lim="800000"/>
              <a:headEnd/>
              <a:tailEnd/>
            </a:ln>
          </p:spPr>
          <p:txBody>
            <a:bodyPr/>
            <a:lstStyle/>
            <a:p>
              <a:pPr eaLnBrk="1" hangingPunct="1"/>
              <a:r>
                <a:rPr kumimoji="1" lang="id-ID" sz="1000" b="1" noProof="1">
                  <a:solidFill>
                    <a:srgbClr val="1F28E1"/>
                  </a:solidFill>
                  <a:latin typeface="Arial Narrow" pitchFamily="34" charset="0"/>
                  <a:cs typeface="Arial" charset="0"/>
                </a:rPr>
                <a:t>Menjalin hubungan khusus antara pelayanan dan meja</a:t>
              </a:r>
              <a:endParaRPr kumimoji="1" lang="en-US" sz="3200" b="1">
                <a:solidFill>
                  <a:srgbClr val="1F28E1"/>
                </a:solidFill>
                <a:latin typeface="Times New Roman" pitchFamily="18" charset="0"/>
                <a:cs typeface="Arial" charset="0"/>
              </a:endParaRPr>
            </a:p>
          </p:txBody>
        </p:sp>
        <p:sp>
          <p:nvSpPr>
            <p:cNvPr id="149527" name="Line 23"/>
            <p:cNvSpPr>
              <a:spLocks noChangeShapeType="1"/>
            </p:cNvSpPr>
            <p:nvPr/>
          </p:nvSpPr>
          <p:spPr bwMode="auto">
            <a:xfrm>
              <a:off x="4464" y="9900"/>
              <a:ext cx="240" cy="0"/>
            </a:xfrm>
            <a:prstGeom prst="line">
              <a:avLst/>
            </a:prstGeom>
            <a:noFill/>
            <a:ln w="9525">
              <a:solidFill>
                <a:srgbClr val="000000"/>
              </a:solidFill>
              <a:round/>
              <a:headEnd/>
              <a:tailEnd/>
            </a:ln>
          </p:spPr>
          <p:txBody>
            <a:bodyPr/>
            <a:lstStyle/>
            <a:p>
              <a:endParaRPr lang="id-ID"/>
            </a:p>
          </p:txBody>
        </p:sp>
        <p:sp>
          <p:nvSpPr>
            <p:cNvPr id="149528" name="Text Box 24"/>
            <p:cNvSpPr txBox="1">
              <a:spLocks noChangeArrowheads="1"/>
            </p:cNvSpPr>
            <p:nvPr/>
          </p:nvSpPr>
          <p:spPr bwMode="auto">
            <a:xfrm>
              <a:off x="4704" y="9180"/>
              <a:ext cx="1560" cy="1260"/>
            </a:xfrm>
            <a:prstGeom prst="rect">
              <a:avLst/>
            </a:prstGeom>
            <a:solidFill>
              <a:srgbClr val="FFFFFF"/>
            </a:solidFill>
            <a:ln w="9525">
              <a:solidFill>
                <a:srgbClr val="000000"/>
              </a:solidFill>
              <a:miter lim="800000"/>
              <a:headEnd/>
              <a:tailEnd/>
            </a:ln>
          </p:spPr>
          <p:txBody>
            <a:bodyPr/>
            <a:lstStyle/>
            <a:p>
              <a:pPr eaLnBrk="1" hangingPunct="1"/>
              <a:r>
                <a:rPr kumimoji="1" lang="id-ID" sz="1000" b="1" noProof="1">
                  <a:solidFill>
                    <a:srgbClr val="1F28E1"/>
                  </a:solidFill>
                  <a:latin typeface="Arial Narrow" pitchFamily="34" charset="0"/>
                  <a:cs typeface="Arial" charset="0"/>
                </a:rPr>
                <a:t>Menjamin agar menu yang dihidangkan menyenangkan (mengundang selera) dan menghidangkan apa yang dipesan</a:t>
              </a:r>
              <a:endParaRPr kumimoji="1" lang="en-US" sz="3200" b="1">
                <a:solidFill>
                  <a:srgbClr val="1F28E1"/>
                </a:solidFill>
                <a:latin typeface="Times New Roman" pitchFamily="18" charset="0"/>
                <a:cs typeface="Arial" charset="0"/>
              </a:endParaRPr>
            </a:p>
          </p:txBody>
        </p:sp>
        <p:sp>
          <p:nvSpPr>
            <p:cNvPr id="149529" name="Line 25"/>
            <p:cNvSpPr>
              <a:spLocks noChangeShapeType="1"/>
            </p:cNvSpPr>
            <p:nvPr/>
          </p:nvSpPr>
          <p:spPr bwMode="auto">
            <a:xfrm>
              <a:off x="4464" y="11160"/>
              <a:ext cx="240" cy="0"/>
            </a:xfrm>
            <a:prstGeom prst="line">
              <a:avLst/>
            </a:prstGeom>
            <a:noFill/>
            <a:ln w="9525">
              <a:solidFill>
                <a:srgbClr val="000000"/>
              </a:solidFill>
              <a:round/>
              <a:headEnd/>
              <a:tailEnd/>
            </a:ln>
          </p:spPr>
          <p:txBody>
            <a:bodyPr/>
            <a:lstStyle/>
            <a:p>
              <a:endParaRPr lang="id-ID"/>
            </a:p>
          </p:txBody>
        </p:sp>
        <p:sp>
          <p:nvSpPr>
            <p:cNvPr id="149530" name="Text Box 26"/>
            <p:cNvSpPr txBox="1">
              <a:spLocks noChangeArrowheads="1"/>
            </p:cNvSpPr>
            <p:nvPr/>
          </p:nvSpPr>
          <p:spPr bwMode="auto">
            <a:xfrm>
              <a:off x="4704" y="10800"/>
              <a:ext cx="1560" cy="720"/>
            </a:xfrm>
            <a:prstGeom prst="rect">
              <a:avLst/>
            </a:prstGeom>
            <a:solidFill>
              <a:srgbClr val="FFFFFF"/>
            </a:solidFill>
            <a:ln w="9525">
              <a:solidFill>
                <a:srgbClr val="000000"/>
              </a:solidFill>
              <a:miter lim="800000"/>
              <a:headEnd/>
              <a:tailEnd/>
            </a:ln>
          </p:spPr>
          <p:txBody>
            <a:bodyPr/>
            <a:lstStyle/>
            <a:p>
              <a:pPr eaLnBrk="1" hangingPunct="1"/>
              <a:r>
                <a:rPr kumimoji="1" lang="id-ID" sz="1000" b="1" noProof="1">
                  <a:solidFill>
                    <a:srgbClr val="1F28E1"/>
                  </a:solidFill>
                  <a:latin typeface="Arial Narrow" pitchFamily="34" charset="0"/>
                  <a:cs typeface="Arial" charset="0"/>
                </a:rPr>
                <a:t>Memberi layanan cepat sesuai keadaan</a:t>
              </a:r>
              <a:endParaRPr kumimoji="1" lang="en-US" sz="3200" b="1">
                <a:solidFill>
                  <a:srgbClr val="1F28E1"/>
                </a:solidFill>
                <a:latin typeface="Times New Roman" pitchFamily="18" charset="0"/>
                <a:cs typeface="Arial" charset="0"/>
              </a:endParaRPr>
            </a:p>
          </p:txBody>
        </p:sp>
        <p:sp>
          <p:nvSpPr>
            <p:cNvPr id="149531" name="Line 27"/>
            <p:cNvSpPr>
              <a:spLocks noChangeShapeType="1"/>
            </p:cNvSpPr>
            <p:nvPr/>
          </p:nvSpPr>
          <p:spPr bwMode="auto">
            <a:xfrm>
              <a:off x="4464" y="12240"/>
              <a:ext cx="240" cy="0"/>
            </a:xfrm>
            <a:prstGeom prst="line">
              <a:avLst/>
            </a:prstGeom>
            <a:noFill/>
            <a:ln w="9525">
              <a:solidFill>
                <a:srgbClr val="000000"/>
              </a:solidFill>
              <a:round/>
              <a:headEnd/>
              <a:tailEnd/>
            </a:ln>
          </p:spPr>
          <p:txBody>
            <a:bodyPr/>
            <a:lstStyle/>
            <a:p>
              <a:endParaRPr lang="id-ID"/>
            </a:p>
          </p:txBody>
        </p:sp>
        <p:sp>
          <p:nvSpPr>
            <p:cNvPr id="149532" name="Text Box 28"/>
            <p:cNvSpPr txBox="1">
              <a:spLocks noChangeArrowheads="1"/>
            </p:cNvSpPr>
            <p:nvPr/>
          </p:nvSpPr>
          <p:spPr bwMode="auto">
            <a:xfrm>
              <a:off x="4704" y="11880"/>
              <a:ext cx="1560" cy="720"/>
            </a:xfrm>
            <a:prstGeom prst="rect">
              <a:avLst/>
            </a:prstGeom>
            <a:solidFill>
              <a:srgbClr val="FFFFFF"/>
            </a:solidFill>
            <a:ln w="9525">
              <a:solidFill>
                <a:srgbClr val="000000"/>
              </a:solidFill>
              <a:miter lim="800000"/>
              <a:headEnd/>
              <a:tailEnd/>
            </a:ln>
          </p:spPr>
          <p:txBody>
            <a:bodyPr/>
            <a:lstStyle/>
            <a:p>
              <a:pPr eaLnBrk="1" hangingPunct="1"/>
              <a:r>
                <a:rPr kumimoji="1" lang="id-ID" sz="1000" b="1" noProof="1">
                  <a:solidFill>
                    <a:srgbClr val="1F28E1"/>
                  </a:solidFill>
                  <a:latin typeface="Arial Narrow" pitchFamily="34" charset="0"/>
                  <a:cs typeface="Arial" charset="0"/>
                </a:rPr>
                <a:t>Mengurangi kerumunan saat membayar</a:t>
              </a:r>
              <a:endParaRPr kumimoji="1" lang="en-US" sz="3200" b="1">
                <a:solidFill>
                  <a:srgbClr val="1F28E1"/>
                </a:solidFill>
                <a:latin typeface="Times New Roman" pitchFamily="18" charset="0"/>
                <a:cs typeface="Arial" charset="0"/>
              </a:endParaRPr>
            </a:p>
          </p:txBody>
        </p:sp>
        <p:sp>
          <p:nvSpPr>
            <p:cNvPr id="149533" name="Line 29"/>
            <p:cNvSpPr>
              <a:spLocks noChangeShapeType="1"/>
            </p:cNvSpPr>
            <p:nvPr/>
          </p:nvSpPr>
          <p:spPr bwMode="auto">
            <a:xfrm>
              <a:off x="6264" y="3960"/>
              <a:ext cx="240" cy="0"/>
            </a:xfrm>
            <a:prstGeom prst="line">
              <a:avLst/>
            </a:prstGeom>
            <a:noFill/>
            <a:ln w="9525">
              <a:solidFill>
                <a:srgbClr val="000000"/>
              </a:solidFill>
              <a:round/>
              <a:headEnd/>
              <a:tailEnd/>
            </a:ln>
          </p:spPr>
          <p:txBody>
            <a:bodyPr/>
            <a:lstStyle/>
            <a:p>
              <a:endParaRPr lang="id-ID"/>
            </a:p>
          </p:txBody>
        </p:sp>
        <p:sp>
          <p:nvSpPr>
            <p:cNvPr id="149534" name="Text Box 30"/>
            <p:cNvSpPr txBox="1">
              <a:spLocks noChangeArrowheads="1"/>
            </p:cNvSpPr>
            <p:nvPr/>
          </p:nvSpPr>
          <p:spPr bwMode="auto">
            <a:xfrm>
              <a:off x="6504" y="3780"/>
              <a:ext cx="2412" cy="720"/>
            </a:xfrm>
            <a:prstGeom prst="rect">
              <a:avLst/>
            </a:prstGeom>
            <a:solidFill>
              <a:srgbClr val="FFFFFF"/>
            </a:solidFill>
            <a:ln w="9525">
              <a:solidFill>
                <a:srgbClr val="000000"/>
              </a:solidFill>
              <a:miter lim="800000"/>
              <a:headEnd/>
              <a:tailEnd/>
            </a:ln>
          </p:spPr>
          <p:txBody>
            <a:bodyPr/>
            <a:lstStyle/>
            <a:p>
              <a:pPr algn="l" eaLnBrk="1" hangingPunct="1"/>
              <a:r>
                <a:rPr kumimoji="1" lang="id-ID" sz="1000" b="1" noProof="1">
                  <a:solidFill>
                    <a:srgbClr val="1F28E1"/>
                  </a:solidFill>
                  <a:latin typeface="Arial Narrow" pitchFamily="34" charset="0"/>
                  <a:cs typeface="Arial" charset="0"/>
                </a:rPr>
                <a:t>Tempat parkir (bila mungkin). Posisi dan gaya pintu. Papan nama mudah dilihat</a:t>
              </a:r>
              <a:endParaRPr kumimoji="1" lang="en-US" sz="3200" b="1">
                <a:solidFill>
                  <a:srgbClr val="1F28E1"/>
                </a:solidFill>
                <a:latin typeface="Times New Roman" pitchFamily="18" charset="0"/>
                <a:cs typeface="Arial" charset="0"/>
              </a:endParaRPr>
            </a:p>
          </p:txBody>
        </p:sp>
        <p:sp>
          <p:nvSpPr>
            <p:cNvPr id="149535" name="Line 31"/>
            <p:cNvSpPr>
              <a:spLocks noChangeShapeType="1"/>
            </p:cNvSpPr>
            <p:nvPr/>
          </p:nvSpPr>
          <p:spPr bwMode="auto">
            <a:xfrm>
              <a:off x="6264" y="4860"/>
              <a:ext cx="240" cy="0"/>
            </a:xfrm>
            <a:prstGeom prst="line">
              <a:avLst/>
            </a:prstGeom>
            <a:noFill/>
            <a:ln w="9525">
              <a:solidFill>
                <a:srgbClr val="000000"/>
              </a:solidFill>
              <a:round/>
              <a:headEnd/>
              <a:tailEnd/>
            </a:ln>
          </p:spPr>
          <p:txBody>
            <a:bodyPr/>
            <a:lstStyle/>
            <a:p>
              <a:endParaRPr lang="id-ID"/>
            </a:p>
          </p:txBody>
        </p:sp>
        <p:sp>
          <p:nvSpPr>
            <p:cNvPr id="149536" name="Text Box 32"/>
            <p:cNvSpPr txBox="1">
              <a:spLocks noChangeArrowheads="1"/>
            </p:cNvSpPr>
            <p:nvPr/>
          </p:nvSpPr>
          <p:spPr bwMode="auto">
            <a:xfrm>
              <a:off x="6504" y="4680"/>
              <a:ext cx="2400" cy="720"/>
            </a:xfrm>
            <a:prstGeom prst="rect">
              <a:avLst/>
            </a:prstGeom>
            <a:solidFill>
              <a:srgbClr val="FFFFFF"/>
            </a:solidFill>
            <a:ln w="9525">
              <a:solidFill>
                <a:srgbClr val="000000"/>
              </a:solidFill>
              <a:miter lim="800000"/>
              <a:headEnd/>
              <a:tailEnd/>
            </a:ln>
          </p:spPr>
          <p:txBody>
            <a:bodyPr/>
            <a:lstStyle/>
            <a:p>
              <a:pPr algn="l" eaLnBrk="1" hangingPunct="1"/>
              <a:r>
                <a:rPr kumimoji="1" lang="id-ID" sz="1000" b="1" noProof="1">
                  <a:solidFill>
                    <a:srgbClr val="1F28E1"/>
                  </a:solidFill>
                  <a:latin typeface="Arial Narrow" pitchFamily="34" charset="0"/>
                  <a:cs typeface="Arial" charset="0"/>
                </a:rPr>
                <a:t>Disain lantai. Penempatan bar (meja/rak pajang menu). Fitur/desain. Tata letak meja.</a:t>
              </a:r>
              <a:endParaRPr kumimoji="1" lang="en-US" sz="3200" b="1">
                <a:solidFill>
                  <a:srgbClr val="1F28E1"/>
                </a:solidFill>
                <a:latin typeface="Times New Roman" pitchFamily="18" charset="0"/>
                <a:cs typeface="Arial" charset="0"/>
              </a:endParaRPr>
            </a:p>
          </p:txBody>
        </p:sp>
        <p:sp>
          <p:nvSpPr>
            <p:cNvPr id="149537" name="Line 33"/>
            <p:cNvSpPr>
              <a:spLocks noChangeShapeType="1"/>
            </p:cNvSpPr>
            <p:nvPr/>
          </p:nvSpPr>
          <p:spPr bwMode="auto">
            <a:xfrm>
              <a:off x="6264" y="5760"/>
              <a:ext cx="240" cy="0"/>
            </a:xfrm>
            <a:prstGeom prst="line">
              <a:avLst/>
            </a:prstGeom>
            <a:noFill/>
            <a:ln w="9525">
              <a:solidFill>
                <a:srgbClr val="000000"/>
              </a:solidFill>
              <a:round/>
              <a:headEnd/>
              <a:tailEnd/>
            </a:ln>
          </p:spPr>
          <p:txBody>
            <a:bodyPr/>
            <a:lstStyle/>
            <a:p>
              <a:endParaRPr lang="id-ID"/>
            </a:p>
          </p:txBody>
        </p:sp>
        <p:sp>
          <p:nvSpPr>
            <p:cNvPr id="149538" name="Text Box 34"/>
            <p:cNvSpPr txBox="1">
              <a:spLocks noChangeArrowheads="1"/>
            </p:cNvSpPr>
            <p:nvPr/>
          </p:nvSpPr>
          <p:spPr bwMode="auto">
            <a:xfrm>
              <a:off x="6504" y="5580"/>
              <a:ext cx="2400" cy="720"/>
            </a:xfrm>
            <a:prstGeom prst="rect">
              <a:avLst/>
            </a:prstGeom>
            <a:solidFill>
              <a:srgbClr val="FFFFFF"/>
            </a:solidFill>
            <a:ln w="9525">
              <a:solidFill>
                <a:srgbClr val="000000"/>
              </a:solidFill>
              <a:miter lim="800000"/>
              <a:headEnd/>
              <a:tailEnd/>
            </a:ln>
          </p:spPr>
          <p:txBody>
            <a:bodyPr/>
            <a:lstStyle/>
            <a:p>
              <a:pPr algn="l" eaLnBrk="1" hangingPunct="1"/>
              <a:r>
                <a:rPr kumimoji="1" lang="id-ID" sz="1000" b="1" noProof="1">
                  <a:solidFill>
                    <a:srgbClr val="1F28E1"/>
                  </a:solidFill>
                  <a:latin typeface="Arial Narrow" pitchFamily="34" charset="0"/>
                  <a:cs typeface="Arial" charset="0"/>
                </a:rPr>
                <a:t>Sambutan pemilik (oleh pelayan). Minuman/makanan pembuka. Pengenalan menu. Dekorasi meja.</a:t>
              </a:r>
              <a:endParaRPr kumimoji="1" lang="en-US" sz="3200" b="1">
                <a:solidFill>
                  <a:srgbClr val="1F28E1"/>
                </a:solidFill>
                <a:latin typeface="Times New Roman" pitchFamily="18" charset="0"/>
                <a:cs typeface="Arial" charset="0"/>
              </a:endParaRPr>
            </a:p>
          </p:txBody>
        </p:sp>
        <p:sp>
          <p:nvSpPr>
            <p:cNvPr id="149539" name="Line 35"/>
            <p:cNvSpPr>
              <a:spLocks noChangeShapeType="1"/>
            </p:cNvSpPr>
            <p:nvPr/>
          </p:nvSpPr>
          <p:spPr bwMode="auto">
            <a:xfrm>
              <a:off x="6264" y="7020"/>
              <a:ext cx="240" cy="0"/>
            </a:xfrm>
            <a:prstGeom prst="line">
              <a:avLst/>
            </a:prstGeom>
            <a:noFill/>
            <a:ln w="9525">
              <a:solidFill>
                <a:srgbClr val="000000"/>
              </a:solidFill>
              <a:round/>
              <a:headEnd/>
              <a:tailEnd/>
            </a:ln>
          </p:spPr>
          <p:txBody>
            <a:bodyPr/>
            <a:lstStyle/>
            <a:p>
              <a:endParaRPr lang="id-ID"/>
            </a:p>
          </p:txBody>
        </p:sp>
        <p:sp>
          <p:nvSpPr>
            <p:cNvPr id="149540" name="Text Box 36"/>
            <p:cNvSpPr txBox="1">
              <a:spLocks noChangeArrowheads="1"/>
            </p:cNvSpPr>
            <p:nvPr/>
          </p:nvSpPr>
          <p:spPr bwMode="auto">
            <a:xfrm>
              <a:off x="6504" y="6660"/>
              <a:ext cx="2400" cy="720"/>
            </a:xfrm>
            <a:prstGeom prst="rect">
              <a:avLst/>
            </a:prstGeom>
            <a:solidFill>
              <a:srgbClr val="FFFFFF"/>
            </a:solidFill>
            <a:ln w="9525">
              <a:solidFill>
                <a:srgbClr val="000000"/>
              </a:solidFill>
              <a:miter lim="800000"/>
              <a:headEnd/>
              <a:tailEnd/>
            </a:ln>
          </p:spPr>
          <p:txBody>
            <a:bodyPr/>
            <a:lstStyle/>
            <a:p>
              <a:pPr algn="l" eaLnBrk="1" hangingPunct="1"/>
              <a:r>
                <a:rPr kumimoji="1" lang="id-ID" sz="1000" b="1" noProof="1">
                  <a:solidFill>
                    <a:srgbClr val="1F28E1"/>
                  </a:solidFill>
                  <a:latin typeface="Arial Narrow" pitchFamily="34" charset="0"/>
                  <a:cs typeface="Arial" charset="0"/>
                </a:rPr>
                <a:t>Sistem antri jelas. Literatur pemasaran. Hiburan bagi yang antri.</a:t>
              </a:r>
              <a:endParaRPr kumimoji="1" lang="en-US" sz="3200" b="1">
                <a:solidFill>
                  <a:srgbClr val="1F28E1"/>
                </a:solidFill>
                <a:latin typeface="Times New Roman" pitchFamily="18" charset="0"/>
                <a:cs typeface="Arial" charset="0"/>
              </a:endParaRPr>
            </a:p>
          </p:txBody>
        </p:sp>
        <p:sp>
          <p:nvSpPr>
            <p:cNvPr id="149541" name="Line 37"/>
            <p:cNvSpPr>
              <a:spLocks noChangeShapeType="1"/>
            </p:cNvSpPr>
            <p:nvPr/>
          </p:nvSpPr>
          <p:spPr bwMode="auto">
            <a:xfrm>
              <a:off x="6264" y="8460"/>
              <a:ext cx="240" cy="0"/>
            </a:xfrm>
            <a:prstGeom prst="line">
              <a:avLst/>
            </a:prstGeom>
            <a:noFill/>
            <a:ln w="9525">
              <a:solidFill>
                <a:srgbClr val="000000"/>
              </a:solidFill>
              <a:round/>
              <a:headEnd/>
              <a:tailEnd/>
            </a:ln>
          </p:spPr>
          <p:txBody>
            <a:bodyPr/>
            <a:lstStyle/>
            <a:p>
              <a:endParaRPr lang="id-ID"/>
            </a:p>
          </p:txBody>
        </p:sp>
        <p:sp>
          <p:nvSpPr>
            <p:cNvPr id="149542" name="Text Box 38"/>
            <p:cNvSpPr txBox="1">
              <a:spLocks noChangeArrowheads="1"/>
            </p:cNvSpPr>
            <p:nvPr/>
          </p:nvSpPr>
          <p:spPr bwMode="auto">
            <a:xfrm>
              <a:off x="6504" y="7920"/>
              <a:ext cx="2400" cy="1080"/>
            </a:xfrm>
            <a:prstGeom prst="rect">
              <a:avLst/>
            </a:prstGeom>
            <a:solidFill>
              <a:srgbClr val="FFFFFF"/>
            </a:solidFill>
            <a:ln w="9525">
              <a:solidFill>
                <a:srgbClr val="000000"/>
              </a:solidFill>
              <a:miter lim="800000"/>
              <a:headEnd/>
              <a:tailEnd/>
            </a:ln>
          </p:spPr>
          <p:txBody>
            <a:bodyPr/>
            <a:lstStyle/>
            <a:p>
              <a:pPr algn="l" eaLnBrk="1" hangingPunct="1"/>
              <a:r>
                <a:rPr kumimoji="1" lang="id-ID" sz="1000" b="1" noProof="1">
                  <a:solidFill>
                    <a:srgbClr val="1F28E1"/>
                  </a:solidFill>
                  <a:latin typeface="Arial Narrow" pitchFamily="34" charset="0"/>
                  <a:cs typeface="Arial" charset="0"/>
                </a:rPr>
                <a:t>Seleksi pelayan. Pengembangan pelatihan pelayan. Pelatihan pelanggan. Rangkaian salam/ sambutan. Aturan untuk meminta bantuan pelayan</a:t>
              </a:r>
              <a:endParaRPr kumimoji="1" lang="en-US" sz="3200" b="1">
                <a:solidFill>
                  <a:srgbClr val="1F28E1"/>
                </a:solidFill>
                <a:latin typeface="Times New Roman" pitchFamily="18" charset="0"/>
                <a:cs typeface="Arial" charset="0"/>
              </a:endParaRPr>
            </a:p>
          </p:txBody>
        </p:sp>
        <p:sp>
          <p:nvSpPr>
            <p:cNvPr id="149543" name="Line 39"/>
            <p:cNvSpPr>
              <a:spLocks noChangeShapeType="1"/>
            </p:cNvSpPr>
            <p:nvPr/>
          </p:nvSpPr>
          <p:spPr bwMode="auto">
            <a:xfrm>
              <a:off x="6264" y="9900"/>
              <a:ext cx="240" cy="0"/>
            </a:xfrm>
            <a:prstGeom prst="line">
              <a:avLst/>
            </a:prstGeom>
            <a:noFill/>
            <a:ln w="9525">
              <a:solidFill>
                <a:srgbClr val="000000"/>
              </a:solidFill>
              <a:round/>
              <a:headEnd/>
              <a:tailEnd/>
            </a:ln>
          </p:spPr>
          <p:txBody>
            <a:bodyPr/>
            <a:lstStyle/>
            <a:p>
              <a:endParaRPr lang="id-ID"/>
            </a:p>
          </p:txBody>
        </p:sp>
        <p:sp>
          <p:nvSpPr>
            <p:cNvPr id="149544" name="Text Box 40"/>
            <p:cNvSpPr txBox="1">
              <a:spLocks noChangeArrowheads="1"/>
            </p:cNvSpPr>
            <p:nvPr/>
          </p:nvSpPr>
          <p:spPr bwMode="auto">
            <a:xfrm>
              <a:off x="6504" y="9540"/>
              <a:ext cx="2400" cy="720"/>
            </a:xfrm>
            <a:prstGeom prst="rect">
              <a:avLst/>
            </a:prstGeom>
            <a:solidFill>
              <a:srgbClr val="FFFFFF"/>
            </a:solidFill>
            <a:ln w="9525">
              <a:solidFill>
                <a:srgbClr val="000000"/>
              </a:solidFill>
              <a:miter lim="800000"/>
              <a:headEnd/>
              <a:tailEnd/>
            </a:ln>
          </p:spPr>
          <p:txBody>
            <a:bodyPr/>
            <a:lstStyle/>
            <a:p>
              <a:pPr algn="l" eaLnBrk="1" hangingPunct="1"/>
              <a:r>
                <a:rPr kumimoji="1" lang="id-ID" sz="1000" b="1" noProof="1">
                  <a:solidFill>
                    <a:srgbClr val="1F28E1"/>
                  </a:solidFill>
                  <a:latin typeface="Arial Narrow" pitchFamily="34" charset="0"/>
                  <a:cs typeface="Arial" charset="0"/>
                </a:rPr>
                <a:t>Ukuran menu. Materi menu. Penghidangan menu. Tata letak menu</a:t>
              </a:r>
              <a:endParaRPr kumimoji="1" lang="en-US" sz="3200" b="1">
                <a:solidFill>
                  <a:srgbClr val="1F28E1"/>
                </a:solidFill>
                <a:latin typeface="Times New Roman" pitchFamily="18" charset="0"/>
                <a:cs typeface="Arial" charset="0"/>
              </a:endParaRPr>
            </a:p>
          </p:txBody>
        </p:sp>
        <p:sp>
          <p:nvSpPr>
            <p:cNvPr id="149545" name="Line 41"/>
            <p:cNvSpPr>
              <a:spLocks noChangeShapeType="1"/>
            </p:cNvSpPr>
            <p:nvPr/>
          </p:nvSpPr>
          <p:spPr bwMode="auto">
            <a:xfrm>
              <a:off x="6264" y="11160"/>
              <a:ext cx="240" cy="0"/>
            </a:xfrm>
            <a:prstGeom prst="line">
              <a:avLst/>
            </a:prstGeom>
            <a:noFill/>
            <a:ln w="9525">
              <a:solidFill>
                <a:srgbClr val="000000"/>
              </a:solidFill>
              <a:round/>
              <a:headEnd/>
              <a:tailEnd/>
            </a:ln>
          </p:spPr>
          <p:txBody>
            <a:bodyPr/>
            <a:lstStyle/>
            <a:p>
              <a:endParaRPr lang="id-ID"/>
            </a:p>
          </p:txBody>
        </p:sp>
        <p:sp>
          <p:nvSpPr>
            <p:cNvPr id="149546" name="Text Box 42"/>
            <p:cNvSpPr txBox="1">
              <a:spLocks noChangeArrowheads="1"/>
            </p:cNvSpPr>
            <p:nvPr/>
          </p:nvSpPr>
          <p:spPr bwMode="auto">
            <a:xfrm>
              <a:off x="6504" y="10980"/>
              <a:ext cx="2400" cy="540"/>
            </a:xfrm>
            <a:prstGeom prst="rect">
              <a:avLst/>
            </a:prstGeom>
            <a:solidFill>
              <a:srgbClr val="FFFFFF"/>
            </a:solidFill>
            <a:ln w="9525">
              <a:solidFill>
                <a:srgbClr val="000000"/>
              </a:solidFill>
              <a:miter lim="800000"/>
              <a:headEnd/>
              <a:tailEnd/>
            </a:ln>
          </p:spPr>
          <p:txBody>
            <a:bodyPr/>
            <a:lstStyle/>
            <a:p>
              <a:pPr algn="l" eaLnBrk="1" hangingPunct="1"/>
              <a:r>
                <a:rPr kumimoji="1" lang="id-ID" sz="1000" b="1" noProof="1">
                  <a:solidFill>
                    <a:srgbClr val="1F28E1"/>
                  </a:solidFill>
                  <a:latin typeface="Arial Narrow" pitchFamily="34" charset="0"/>
                  <a:cs typeface="Arial" charset="0"/>
                </a:rPr>
                <a:t>Sistem antri dapur. Standar layanan</a:t>
              </a:r>
              <a:endParaRPr kumimoji="1" lang="en-US" sz="3200" b="1">
                <a:solidFill>
                  <a:srgbClr val="1F28E1"/>
                </a:solidFill>
                <a:latin typeface="Times New Roman" pitchFamily="18" charset="0"/>
                <a:cs typeface="Arial" charset="0"/>
              </a:endParaRPr>
            </a:p>
          </p:txBody>
        </p:sp>
        <p:sp>
          <p:nvSpPr>
            <p:cNvPr id="149547" name="Line 43"/>
            <p:cNvSpPr>
              <a:spLocks noChangeShapeType="1"/>
            </p:cNvSpPr>
            <p:nvPr/>
          </p:nvSpPr>
          <p:spPr bwMode="auto">
            <a:xfrm>
              <a:off x="8904" y="5040"/>
              <a:ext cx="240" cy="0"/>
            </a:xfrm>
            <a:prstGeom prst="line">
              <a:avLst/>
            </a:prstGeom>
            <a:noFill/>
            <a:ln w="9525">
              <a:solidFill>
                <a:srgbClr val="000000"/>
              </a:solidFill>
              <a:round/>
              <a:headEnd/>
              <a:tailEnd/>
            </a:ln>
          </p:spPr>
          <p:txBody>
            <a:bodyPr/>
            <a:lstStyle/>
            <a:p>
              <a:endParaRPr lang="id-ID"/>
            </a:p>
          </p:txBody>
        </p:sp>
        <p:sp>
          <p:nvSpPr>
            <p:cNvPr id="149548" name="Text Box 44"/>
            <p:cNvSpPr txBox="1">
              <a:spLocks noChangeArrowheads="1"/>
            </p:cNvSpPr>
            <p:nvPr/>
          </p:nvSpPr>
          <p:spPr bwMode="auto">
            <a:xfrm>
              <a:off x="9144" y="4680"/>
              <a:ext cx="2280" cy="720"/>
            </a:xfrm>
            <a:prstGeom prst="rect">
              <a:avLst/>
            </a:prstGeom>
            <a:solidFill>
              <a:srgbClr val="FFFFFF"/>
            </a:solidFill>
            <a:ln w="9525">
              <a:solidFill>
                <a:srgbClr val="000000"/>
              </a:solidFill>
              <a:miter lim="800000"/>
              <a:headEnd/>
              <a:tailEnd/>
            </a:ln>
          </p:spPr>
          <p:txBody>
            <a:bodyPr/>
            <a:lstStyle/>
            <a:p>
              <a:pPr algn="l" eaLnBrk="1" hangingPunct="1"/>
              <a:r>
                <a:rPr kumimoji="1" lang="id-ID" sz="1000" b="1" noProof="1">
                  <a:solidFill>
                    <a:srgbClr val="1F28E1"/>
                  </a:solidFill>
                  <a:latin typeface="Arial Narrow" pitchFamily="34" charset="0"/>
                  <a:cs typeface="Arial" charset="0"/>
                </a:rPr>
                <a:t>Tema: skema warna. Materi warna. Bahan meja. Dekorasi jendela</a:t>
              </a:r>
              <a:endParaRPr kumimoji="1" lang="en-US" sz="3200" b="1">
                <a:solidFill>
                  <a:srgbClr val="1F28E1"/>
                </a:solidFill>
                <a:latin typeface="Times New Roman" pitchFamily="18" charset="0"/>
                <a:cs typeface="Arial" charset="0"/>
              </a:endParaRPr>
            </a:p>
          </p:txBody>
        </p:sp>
        <p:sp>
          <p:nvSpPr>
            <p:cNvPr id="149549" name="Line 45"/>
            <p:cNvSpPr>
              <a:spLocks noChangeShapeType="1"/>
            </p:cNvSpPr>
            <p:nvPr/>
          </p:nvSpPr>
          <p:spPr bwMode="auto">
            <a:xfrm>
              <a:off x="8904" y="8460"/>
              <a:ext cx="240" cy="0"/>
            </a:xfrm>
            <a:prstGeom prst="line">
              <a:avLst/>
            </a:prstGeom>
            <a:noFill/>
            <a:ln w="9525">
              <a:solidFill>
                <a:srgbClr val="000000"/>
              </a:solidFill>
              <a:round/>
              <a:headEnd/>
              <a:tailEnd/>
            </a:ln>
          </p:spPr>
          <p:txBody>
            <a:bodyPr/>
            <a:lstStyle/>
            <a:p>
              <a:endParaRPr lang="id-ID"/>
            </a:p>
          </p:txBody>
        </p:sp>
        <p:sp>
          <p:nvSpPr>
            <p:cNvPr id="149550" name="Text Box 46"/>
            <p:cNvSpPr txBox="1">
              <a:spLocks noChangeArrowheads="1"/>
            </p:cNvSpPr>
            <p:nvPr/>
          </p:nvSpPr>
          <p:spPr bwMode="auto">
            <a:xfrm>
              <a:off x="9144" y="7560"/>
              <a:ext cx="2280" cy="1800"/>
            </a:xfrm>
            <a:prstGeom prst="rect">
              <a:avLst/>
            </a:prstGeom>
            <a:solidFill>
              <a:srgbClr val="FFFFFF"/>
            </a:solidFill>
            <a:ln w="9525">
              <a:solidFill>
                <a:srgbClr val="000000"/>
              </a:solidFill>
              <a:miter lim="800000"/>
              <a:headEnd/>
              <a:tailEnd/>
            </a:ln>
          </p:spPr>
          <p:txBody>
            <a:bodyPr/>
            <a:lstStyle/>
            <a:p>
              <a:pPr algn="l" eaLnBrk="1" hangingPunct="1"/>
              <a:r>
                <a:rPr kumimoji="1" lang="id-ID" sz="1000" b="1" noProof="1">
                  <a:solidFill>
                    <a:srgbClr val="1F28E1"/>
                  </a:solidFill>
                  <a:latin typeface="Arial Narrow" pitchFamily="34" charset="0"/>
                  <a:cs typeface="Arial" charset="0"/>
                </a:rPr>
                <a:t>Pelatihan kepribadian. Penetapan jumlah pajak pelanggan. Penanganan gangguan. Mengiris dengan menekan. Pelatihan menu. Pengalaman kerja. Penghargaan motivasi. Rapat harian. Proses pelatihan/ pembekalan. Sistem disiplin.</a:t>
              </a:r>
              <a:endParaRPr kumimoji="1" lang="en-US" sz="3200" b="1">
                <a:solidFill>
                  <a:srgbClr val="1F28E1"/>
                </a:solidFill>
                <a:latin typeface="Times New Roman" pitchFamily="18" charset="0"/>
                <a:cs typeface="Arial" charset="0"/>
              </a:endParaRPr>
            </a:p>
          </p:txBody>
        </p:sp>
        <p:sp>
          <p:nvSpPr>
            <p:cNvPr id="149551" name="Line 47"/>
            <p:cNvSpPr>
              <a:spLocks noChangeShapeType="1"/>
            </p:cNvSpPr>
            <p:nvPr/>
          </p:nvSpPr>
          <p:spPr bwMode="auto">
            <a:xfrm>
              <a:off x="4104" y="10440"/>
              <a:ext cx="240" cy="0"/>
            </a:xfrm>
            <a:prstGeom prst="line">
              <a:avLst/>
            </a:prstGeom>
            <a:noFill/>
            <a:ln w="9525">
              <a:solidFill>
                <a:srgbClr val="000000"/>
              </a:solidFill>
              <a:round/>
              <a:headEnd/>
              <a:tailEnd type="triangle" w="med" len="med"/>
            </a:ln>
          </p:spPr>
          <p:txBody>
            <a:bodyPr/>
            <a:lstStyle/>
            <a:p>
              <a:endParaRPr lang="id-ID"/>
            </a:p>
          </p:txBody>
        </p:sp>
        <p:sp>
          <p:nvSpPr>
            <p:cNvPr id="149552" name="Line 48"/>
            <p:cNvSpPr>
              <a:spLocks noChangeShapeType="1"/>
            </p:cNvSpPr>
            <p:nvPr/>
          </p:nvSpPr>
          <p:spPr bwMode="auto">
            <a:xfrm>
              <a:off x="4104" y="10800"/>
              <a:ext cx="240" cy="0"/>
            </a:xfrm>
            <a:prstGeom prst="line">
              <a:avLst/>
            </a:prstGeom>
            <a:noFill/>
            <a:ln w="9525">
              <a:solidFill>
                <a:srgbClr val="000000"/>
              </a:solidFill>
              <a:round/>
              <a:headEnd/>
              <a:tailEnd type="triangle" w="med" len="med"/>
            </a:ln>
          </p:spPr>
          <p:txBody>
            <a:bodyPr/>
            <a:lstStyle/>
            <a:p>
              <a:endParaRPr lang="id-ID"/>
            </a:p>
          </p:txBody>
        </p:sp>
        <p:sp>
          <p:nvSpPr>
            <p:cNvPr id="149553" name="Line 49"/>
            <p:cNvSpPr>
              <a:spLocks noChangeShapeType="1"/>
            </p:cNvSpPr>
            <p:nvPr/>
          </p:nvSpPr>
          <p:spPr bwMode="auto">
            <a:xfrm>
              <a:off x="4104" y="11160"/>
              <a:ext cx="240" cy="0"/>
            </a:xfrm>
            <a:prstGeom prst="line">
              <a:avLst/>
            </a:prstGeom>
            <a:noFill/>
            <a:ln w="9525">
              <a:solidFill>
                <a:srgbClr val="000000"/>
              </a:solidFill>
              <a:round/>
              <a:headEnd/>
              <a:tailEnd type="triangle" w="med" len="med"/>
            </a:ln>
          </p:spPr>
          <p:txBody>
            <a:bodyPr/>
            <a:lstStyle/>
            <a:p>
              <a:endParaRPr lang="id-ID"/>
            </a:p>
          </p:txBody>
        </p:sp>
        <p:sp>
          <p:nvSpPr>
            <p:cNvPr id="149554" name="Line 50"/>
            <p:cNvSpPr>
              <a:spLocks noChangeShapeType="1"/>
            </p:cNvSpPr>
            <p:nvPr/>
          </p:nvSpPr>
          <p:spPr bwMode="auto">
            <a:xfrm>
              <a:off x="4104" y="11520"/>
              <a:ext cx="240" cy="0"/>
            </a:xfrm>
            <a:prstGeom prst="line">
              <a:avLst/>
            </a:prstGeom>
            <a:noFill/>
            <a:ln w="9525">
              <a:solidFill>
                <a:srgbClr val="000000"/>
              </a:solidFill>
              <a:round/>
              <a:headEnd/>
              <a:tailEnd type="triangle" w="med" len="med"/>
            </a:ln>
          </p:spPr>
          <p:txBody>
            <a:bodyPr/>
            <a:lstStyle/>
            <a:p>
              <a:endParaRPr lang="id-ID"/>
            </a:p>
          </p:txBody>
        </p:sp>
        <p:sp>
          <p:nvSpPr>
            <p:cNvPr id="149555" name="Line 51"/>
            <p:cNvSpPr>
              <a:spLocks noChangeShapeType="1"/>
            </p:cNvSpPr>
            <p:nvPr/>
          </p:nvSpPr>
          <p:spPr bwMode="auto">
            <a:xfrm>
              <a:off x="4104" y="11880"/>
              <a:ext cx="240" cy="0"/>
            </a:xfrm>
            <a:prstGeom prst="line">
              <a:avLst/>
            </a:prstGeom>
            <a:noFill/>
            <a:ln w="9525">
              <a:solidFill>
                <a:srgbClr val="000000"/>
              </a:solidFill>
              <a:round/>
              <a:headEnd/>
              <a:tailEnd type="triangle" w="med" len="med"/>
            </a:ln>
          </p:spPr>
          <p:txBody>
            <a:bodyPr/>
            <a:lstStyle/>
            <a:p>
              <a:endParaRPr lang="id-ID"/>
            </a:p>
          </p:txBody>
        </p:sp>
        <p:sp>
          <p:nvSpPr>
            <p:cNvPr id="149556" name="Line 52"/>
            <p:cNvSpPr>
              <a:spLocks noChangeShapeType="1"/>
            </p:cNvSpPr>
            <p:nvPr/>
          </p:nvSpPr>
          <p:spPr bwMode="auto">
            <a:xfrm>
              <a:off x="4104" y="12240"/>
              <a:ext cx="240" cy="0"/>
            </a:xfrm>
            <a:prstGeom prst="line">
              <a:avLst/>
            </a:prstGeom>
            <a:noFill/>
            <a:ln w="9525">
              <a:solidFill>
                <a:srgbClr val="000000"/>
              </a:solidFill>
              <a:round/>
              <a:headEnd/>
              <a:tailEnd type="triangle" w="med" len="med"/>
            </a:ln>
          </p:spPr>
          <p:txBody>
            <a:bodyPr/>
            <a:lstStyle/>
            <a:p>
              <a:endParaRPr lang="id-ID"/>
            </a:p>
          </p:txBody>
        </p:sp>
        <p:sp>
          <p:nvSpPr>
            <p:cNvPr id="149557" name="Line 53"/>
            <p:cNvSpPr>
              <a:spLocks noChangeShapeType="1"/>
            </p:cNvSpPr>
            <p:nvPr/>
          </p:nvSpPr>
          <p:spPr bwMode="auto">
            <a:xfrm>
              <a:off x="4104" y="4320"/>
              <a:ext cx="240" cy="0"/>
            </a:xfrm>
            <a:prstGeom prst="line">
              <a:avLst/>
            </a:prstGeom>
            <a:noFill/>
            <a:ln w="9525">
              <a:solidFill>
                <a:srgbClr val="000000"/>
              </a:solidFill>
              <a:round/>
              <a:headEnd/>
              <a:tailEnd type="triangle" w="med" len="med"/>
            </a:ln>
          </p:spPr>
          <p:txBody>
            <a:bodyPr/>
            <a:lstStyle/>
            <a:p>
              <a:endParaRPr lang="id-ID"/>
            </a:p>
          </p:txBody>
        </p:sp>
        <p:sp>
          <p:nvSpPr>
            <p:cNvPr id="149558" name="Line 54"/>
            <p:cNvSpPr>
              <a:spLocks noChangeShapeType="1"/>
            </p:cNvSpPr>
            <p:nvPr/>
          </p:nvSpPr>
          <p:spPr bwMode="auto">
            <a:xfrm>
              <a:off x="4104" y="4500"/>
              <a:ext cx="240" cy="0"/>
            </a:xfrm>
            <a:prstGeom prst="line">
              <a:avLst/>
            </a:prstGeom>
            <a:noFill/>
            <a:ln w="9525">
              <a:solidFill>
                <a:srgbClr val="000000"/>
              </a:solidFill>
              <a:round/>
              <a:headEnd/>
              <a:tailEnd type="triangle" w="med" len="med"/>
            </a:ln>
          </p:spPr>
          <p:txBody>
            <a:bodyPr/>
            <a:lstStyle/>
            <a:p>
              <a:endParaRPr lang="id-ID"/>
            </a:p>
          </p:txBody>
        </p:sp>
        <p:sp>
          <p:nvSpPr>
            <p:cNvPr id="149559" name="Line 55"/>
            <p:cNvSpPr>
              <a:spLocks noChangeShapeType="1"/>
            </p:cNvSpPr>
            <p:nvPr/>
          </p:nvSpPr>
          <p:spPr bwMode="auto">
            <a:xfrm>
              <a:off x="4104" y="4680"/>
              <a:ext cx="240" cy="0"/>
            </a:xfrm>
            <a:prstGeom prst="line">
              <a:avLst/>
            </a:prstGeom>
            <a:noFill/>
            <a:ln w="9525">
              <a:solidFill>
                <a:srgbClr val="000000"/>
              </a:solidFill>
              <a:round/>
              <a:headEnd/>
              <a:tailEnd type="triangle" w="med" len="med"/>
            </a:ln>
          </p:spPr>
          <p:txBody>
            <a:bodyPr/>
            <a:lstStyle/>
            <a:p>
              <a:endParaRPr lang="id-ID"/>
            </a:p>
          </p:txBody>
        </p:sp>
        <p:sp>
          <p:nvSpPr>
            <p:cNvPr id="149560" name="Line 56"/>
            <p:cNvSpPr>
              <a:spLocks noChangeShapeType="1"/>
            </p:cNvSpPr>
            <p:nvPr/>
          </p:nvSpPr>
          <p:spPr bwMode="auto">
            <a:xfrm>
              <a:off x="4104" y="4860"/>
              <a:ext cx="240" cy="0"/>
            </a:xfrm>
            <a:prstGeom prst="line">
              <a:avLst/>
            </a:prstGeom>
            <a:noFill/>
            <a:ln w="9525">
              <a:solidFill>
                <a:srgbClr val="000000"/>
              </a:solidFill>
              <a:round/>
              <a:headEnd/>
              <a:tailEnd type="triangle" w="med" len="med"/>
            </a:ln>
          </p:spPr>
          <p:txBody>
            <a:bodyPr/>
            <a:lstStyle/>
            <a:p>
              <a:endParaRPr lang="id-ID"/>
            </a:p>
          </p:txBody>
        </p:sp>
        <p:sp>
          <p:nvSpPr>
            <p:cNvPr id="149561" name="Line 57"/>
            <p:cNvSpPr>
              <a:spLocks noChangeShapeType="1"/>
            </p:cNvSpPr>
            <p:nvPr/>
          </p:nvSpPr>
          <p:spPr bwMode="auto">
            <a:xfrm>
              <a:off x="4104" y="5040"/>
              <a:ext cx="240" cy="0"/>
            </a:xfrm>
            <a:prstGeom prst="line">
              <a:avLst/>
            </a:prstGeom>
            <a:noFill/>
            <a:ln w="9525">
              <a:solidFill>
                <a:srgbClr val="000000"/>
              </a:solidFill>
              <a:round/>
              <a:headEnd/>
              <a:tailEnd type="triangle" w="med" len="med"/>
            </a:ln>
          </p:spPr>
          <p:txBody>
            <a:bodyPr/>
            <a:lstStyle/>
            <a:p>
              <a:endParaRPr lang="id-ID"/>
            </a:p>
          </p:txBody>
        </p:sp>
      </p:gr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9" name="Group 19"/>
          <p:cNvGraphicFramePr>
            <a:graphicFrameLocks noGrp="1"/>
          </p:cNvGraphicFramePr>
          <p:nvPr>
            <p:ph idx="1"/>
          </p:nvPr>
        </p:nvGraphicFramePr>
        <p:xfrm>
          <a:off x="611188" y="260350"/>
          <a:ext cx="8208962" cy="7648575"/>
        </p:xfrm>
        <a:graphic>
          <a:graphicData uri="http://schemas.openxmlformats.org/drawingml/2006/table">
            <a:tbl>
              <a:tblPr/>
              <a:tblGrid>
                <a:gridCol w="2122487"/>
                <a:gridCol w="2497138"/>
                <a:gridCol w="1716087"/>
                <a:gridCol w="1873250"/>
              </a:tblGrid>
              <a:tr h="949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486400" algn="r"/>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Membangun Bakat</a:t>
                      </a:r>
                      <a:endParaRPr kumimoji="0" lang="en-US" sz="2800" b="1" i="0" u="none" strike="noStrike" cap="none" normalizeH="0" baseline="0" smtClean="0">
                        <a:ln>
                          <a:noFill/>
                        </a:ln>
                        <a:solidFill>
                          <a:srgbClr val="1F28E1"/>
                        </a:solidFill>
                        <a:effectLst/>
                        <a:latin typeface="Verdana"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486400" algn="r"/>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Menyebabkan Produksi baru</a:t>
                      </a:r>
                      <a:endParaRPr kumimoji="0" lang="en-US" sz="2800" b="1" i="0" u="none" strike="noStrike" cap="none" normalizeH="0" baseline="0" smtClean="0">
                        <a:ln>
                          <a:noFill/>
                        </a:ln>
                        <a:solidFill>
                          <a:srgbClr val="1F28E1"/>
                        </a:solidFill>
                        <a:effectLst/>
                        <a:latin typeface="Verdana"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486400" algn="r"/>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Sari buah Arus kas</a:t>
                      </a:r>
                      <a:endParaRPr kumimoji="0" lang="en-US" sz="2800" b="1" i="0" u="none" strike="noStrike" cap="none" normalizeH="0" baseline="0" smtClean="0">
                        <a:ln>
                          <a:noFill/>
                        </a:ln>
                        <a:solidFill>
                          <a:srgbClr val="1F28E1"/>
                        </a:solidFill>
                        <a:effectLst/>
                        <a:latin typeface="Verdana"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486400" algn="r"/>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Memutar Pertumbuhan Atas</a:t>
                      </a:r>
                      <a:endParaRPr kumimoji="0" lang="en-US" sz="2800" b="1" i="0" u="none" strike="noStrike" cap="none" normalizeH="0" baseline="0" smtClean="0">
                        <a:ln>
                          <a:noFill/>
                        </a:ln>
                        <a:solidFill>
                          <a:srgbClr val="1F28E1"/>
                        </a:solidFill>
                        <a:effectLst/>
                        <a:latin typeface="Verdana"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69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486400" algn="r"/>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Mengidentifikasi pemain sandiwara yang panas asyik organisasi dan pemeliharaan karier mereka</a:t>
                      </a:r>
                      <a:endParaRPr kumimoji="0" lang="en-US" sz="1600" b="1" i="0" u="none" strike="noStrike" cap="none" normalizeH="0" baseline="0" smtClean="0">
                        <a:ln>
                          <a:noFill/>
                        </a:ln>
                        <a:solidFill>
                          <a:srgbClr val="1F28E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486400" algn="r"/>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Mengurus seorang pengganti</a:t>
                      </a:r>
                      <a:endParaRPr kumimoji="0" lang="en-US" sz="1600" b="1" i="0" u="none" strike="noStrike" cap="none" normalizeH="0" baseline="0" smtClean="0">
                        <a:ln>
                          <a:noFill/>
                        </a:ln>
                        <a:solidFill>
                          <a:srgbClr val="1F28E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Perhentian yang menuangkan saran besar ke dalam riset yang tidak mengakibatkan produk komersil</a:t>
                      </a:r>
                      <a:endParaRPr kumimoji="0" lang="en-US" sz="1600" b="1" i="0" u="none" strike="noStrike" cap="none" normalizeH="0" baseline="0" smtClean="0">
                        <a:ln>
                          <a:noFill/>
                        </a:ln>
                        <a:solidFill>
                          <a:srgbClr val="1F28E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Membantu perkembangan kerja sama/kolaborasi antar pemasar dan ilmuwan sejak dini</a:t>
                      </a:r>
                      <a:endParaRPr kumimoji="0" lang="en-US" sz="2800" b="1" i="0" u="none" strike="noStrike" cap="none" normalizeH="0" baseline="0" smtClean="0">
                        <a:ln>
                          <a:noFill/>
                        </a:ln>
                        <a:solidFill>
                          <a:srgbClr val="1F28E1"/>
                        </a:solidFill>
                        <a:effectLst/>
                        <a:latin typeface="Verdana"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Melanjut untuk memotong biaya-biaya dan menaikkan tegangan efisiensi</a:t>
                      </a:r>
                      <a:endParaRPr kumimoji="0" lang="en-US" sz="1600" b="1" i="0" u="none" strike="noStrike" cap="none" normalizeH="0" baseline="0" smtClean="0">
                        <a:ln>
                          <a:noFill/>
                        </a:ln>
                        <a:solidFill>
                          <a:srgbClr val="1F28E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Menggunakan uang tabungan untuk memancing dengan tali untuk didapatnya</a:t>
                      </a:r>
                      <a:endParaRPr kumimoji="0" lang="en-US" sz="2800" b="1" i="0" u="none" strike="noStrike" cap="none" normalizeH="0" baseline="0" smtClean="0">
                        <a:ln>
                          <a:noFill/>
                        </a:ln>
                        <a:solidFill>
                          <a:srgbClr val="1F28E1"/>
                        </a:solidFill>
                        <a:effectLst/>
                        <a:latin typeface="Verdana"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Menanam modal dalam Negeri China merah-pijar, punggung yang memotong di dalam Amerika Serikat</a:t>
                      </a:r>
                      <a:endParaRPr kumimoji="0" lang="en-US" sz="1600" b="1" i="0" u="none" strike="noStrike" cap="none" normalizeH="0" baseline="0" smtClean="0">
                        <a:ln>
                          <a:noFill/>
                        </a:ln>
                        <a:solidFill>
                          <a:srgbClr val="1F28E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F28E1"/>
                          </a:solidFill>
                          <a:effectLst/>
                          <a:latin typeface="Verdana" pitchFamily="34" charset="0"/>
                          <a:cs typeface="Times New Roman" pitchFamily="18" charset="0"/>
                        </a:rPr>
                        <a:t> Mencurahkan sumber daya dan kepedulian pada atas dua paling berjanji grafik dan pajangan dan kepedulian units-health</a:t>
                      </a:r>
                      <a:endParaRPr kumimoji="0" lang="en-US" sz="2800" b="1" i="0" u="none" strike="noStrike" cap="none" normalizeH="0" baseline="0" smtClean="0">
                        <a:ln>
                          <a:noFill/>
                        </a:ln>
                        <a:solidFill>
                          <a:srgbClr val="1F28E1"/>
                        </a:solidFill>
                        <a:effectLst/>
                        <a:latin typeface="Verdana"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68313" y="476250"/>
            <a:ext cx="8243887" cy="1314450"/>
          </a:xfrm>
        </p:spPr>
        <p:txBody>
          <a:bodyPr/>
          <a:lstStyle/>
          <a:p>
            <a:pPr eaLnBrk="1" hangingPunct="1">
              <a:defRPr/>
            </a:pPr>
            <a:r>
              <a:rPr lang="en-US" sz="4000" b="1" smtClean="0"/>
              <a:t>Perbedaan antara Strategi bisnis dan Taktik Fungsional</a:t>
            </a:r>
          </a:p>
        </p:txBody>
      </p:sp>
      <p:sp>
        <p:nvSpPr>
          <p:cNvPr id="151555" name="Rectangle 3"/>
          <p:cNvSpPr>
            <a:spLocks noGrp="1" noChangeArrowheads="1"/>
          </p:cNvSpPr>
          <p:nvPr>
            <p:ph type="body" idx="1"/>
          </p:nvPr>
        </p:nvSpPr>
        <p:spPr>
          <a:xfrm>
            <a:off x="468313" y="1989138"/>
            <a:ext cx="8218487" cy="4067175"/>
          </a:xfrm>
        </p:spPr>
        <p:txBody>
          <a:bodyPr/>
          <a:lstStyle/>
          <a:p>
            <a:pPr eaLnBrk="1" hangingPunct="1"/>
            <a:r>
              <a:rPr lang="en-US" smtClean="0"/>
              <a:t> Kaki langit waktu.</a:t>
            </a:r>
          </a:p>
          <a:p>
            <a:pPr eaLnBrk="1" hangingPunct="1"/>
            <a:r>
              <a:rPr lang="en-US" smtClean="0"/>
              <a:t> Ketegasan.</a:t>
            </a:r>
          </a:p>
          <a:p>
            <a:pPr eaLnBrk="1" hangingPunct="1"/>
            <a:r>
              <a:rPr lang="en-US" smtClean="0"/>
              <a:t> Peserta.</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395288" y="476250"/>
            <a:ext cx="8243887" cy="1314450"/>
          </a:xfrm>
        </p:spPr>
        <p:txBody>
          <a:bodyPr/>
          <a:lstStyle/>
          <a:p>
            <a:pPr eaLnBrk="1" hangingPunct="1">
              <a:defRPr/>
            </a:pPr>
            <a:r>
              <a:rPr lang="en-US" sz="4000" b="1" smtClean="0"/>
              <a:t>OUTSOURCING FUNGSIONAL ACTIVIES</a:t>
            </a:r>
            <a:br>
              <a:rPr lang="en-US" sz="4000" b="1" smtClean="0"/>
            </a:br>
            <a:endParaRPr lang="en-US" sz="4000" b="1" smtClean="0"/>
          </a:p>
        </p:txBody>
      </p:sp>
      <p:sp>
        <p:nvSpPr>
          <p:cNvPr id="152579" name="Rectangle 3"/>
          <p:cNvSpPr>
            <a:spLocks noGrp="1" noChangeArrowheads="1"/>
          </p:cNvSpPr>
          <p:nvPr>
            <p:ph type="body" idx="1"/>
          </p:nvPr>
        </p:nvSpPr>
        <p:spPr/>
        <p:txBody>
          <a:bodyPr/>
          <a:lstStyle/>
          <a:p>
            <a:pPr eaLnBrk="1" hangingPunct="1">
              <a:lnSpc>
                <a:spcPct val="90000"/>
              </a:lnSpc>
            </a:pPr>
            <a:r>
              <a:rPr lang="en-US" sz="2400" smtClean="0"/>
              <a:t>Outsourcing, menguasakan sebagai cost-cutting ukuran oleh guru manajemen seperti sebagai Petrus Drucker dan Nama julukan thomas Mereda, telah muncul ketika paling menyapu kecenderungan untuk memukul manajemen karena insinyur kembali. Di dalam kesibukan untuk meningkatkan efisiensi, Amerika Perusahaan akan orang luar untuk membeli pernah lebih  produk dan jasa yang sekali ketika dibuat oleh karyawan sendiri.</a:t>
            </a:r>
          </a:p>
          <a:p>
            <a:pPr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85800" y="609600"/>
            <a:ext cx="8229600" cy="1143000"/>
          </a:xfrm>
        </p:spPr>
        <p:txBody>
          <a:bodyPr/>
          <a:lstStyle/>
          <a:p>
            <a:pPr eaLnBrk="1" hangingPunct="1">
              <a:defRPr/>
            </a:pPr>
            <a:r>
              <a:rPr lang="pt-BR" sz="4000" smtClean="0">
                <a:cs typeface="Times New Roman" pitchFamily="18" charset="0"/>
              </a:rPr>
              <a:t>RENCANA EKSEKUTIF GANTI-RUGI BONUS</a:t>
            </a:r>
            <a:endParaRPr lang="en-US" sz="4000" smtClean="0">
              <a:cs typeface="Times New Roman" pitchFamily="18" charset="0"/>
            </a:endParaRPr>
          </a:p>
        </p:txBody>
      </p:sp>
      <p:sp>
        <p:nvSpPr>
          <p:cNvPr id="153603" name="Rectangle 3"/>
          <p:cNvSpPr>
            <a:spLocks noGrp="1" noChangeArrowheads="1"/>
          </p:cNvSpPr>
          <p:nvPr>
            <p:ph type="body" idx="1"/>
          </p:nvPr>
        </p:nvSpPr>
        <p:spPr/>
        <p:txBody>
          <a:bodyPr/>
          <a:lstStyle/>
          <a:p>
            <a:pPr algn="just" eaLnBrk="1" hangingPunct="1">
              <a:lnSpc>
                <a:spcPct val="90000"/>
              </a:lnSpc>
            </a:pPr>
            <a:r>
              <a:rPr lang="pt-BR" sz="2800" smtClean="0">
                <a:cs typeface="Times New Roman" pitchFamily="18" charset="0"/>
              </a:rPr>
              <a:t>Rencana Utama Mengetik</a:t>
            </a:r>
            <a:endParaRPr lang="en-US" sz="2800" smtClean="0">
              <a:cs typeface="Times New Roman" pitchFamily="18" charset="0"/>
            </a:endParaRPr>
          </a:p>
          <a:p>
            <a:pPr algn="just" eaLnBrk="1" hangingPunct="1">
              <a:lnSpc>
                <a:spcPct val="90000"/>
              </a:lnSpc>
            </a:pPr>
            <a:r>
              <a:rPr lang="pt-BR" sz="2800" smtClean="0">
                <a:cs typeface="Times New Roman" pitchFamily="18" charset="0"/>
              </a:rPr>
              <a:t>Sukses ganti-rugi bonus sebagai suatu perangsang atas suatu pertandingan sesuai antara seorang bonus eksekutif merencanakan dan sasaran hasil perusahaan strategis. Ketika seorang pengarang menulis, " Perusahaan dapat berhasil dengan menjelaskan strategi atau visi bisnis mereka dan perusahaan membariskan membayar program dengan  arah strategis nya</a:t>
            </a:r>
            <a:endParaRPr lang="en-US" sz="2800" smtClean="0">
              <a:cs typeface="Times New Roman" pitchFamily="18" charset="0"/>
            </a:endParaRPr>
          </a:p>
          <a:p>
            <a:pPr eaLnBrk="1" hangingPunct="1">
              <a:lnSpc>
                <a:spcPct val="90000"/>
              </a:lnSpc>
            </a:pPr>
            <a:endParaRPr lang="en-US" sz="2800" smtClean="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85800" y="609600"/>
            <a:ext cx="8278813" cy="1143000"/>
          </a:xfrm>
        </p:spPr>
        <p:txBody>
          <a:bodyPr/>
          <a:lstStyle/>
          <a:p>
            <a:pPr eaLnBrk="1" hangingPunct="1">
              <a:defRPr/>
            </a:pPr>
            <a:r>
              <a:rPr lang="en-US" sz="4000" b="1" smtClean="0"/>
              <a:t>PEMBERIAN KUASA OPERASI PERSONIL: PERAN KEBIJAKAN</a:t>
            </a:r>
            <a:br>
              <a:rPr lang="en-US" sz="4000" b="1" smtClean="0"/>
            </a:br>
            <a:endParaRPr lang="en-US" sz="4000" b="1" smtClean="0"/>
          </a:p>
        </p:txBody>
      </p:sp>
      <p:sp>
        <p:nvSpPr>
          <p:cNvPr id="154627" name="Rectangle 3"/>
          <p:cNvSpPr>
            <a:spLocks noGrp="1" noChangeArrowheads="1"/>
          </p:cNvSpPr>
          <p:nvPr>
            <p:ph type="body" idx="1"/>
          </p:nvPr>
        </p:nvSpPr>
        <p:spPr/>
        <p:txBody>
          <a:bodyPr/>
          <a:lstStyle/>
          <a:p>
            <a:pPr eaLnBrk="1" hangingPunct="1">
              <a:lnSpc>
                <a:spcPct val="90000"/>
              </a:lnSpc>
            </a:pPr>
            <a:r>
              <a:rPr lang="en-US" sz="2400" smtClean="0"/>
              <a:t>Empowerment adalah tindakan dalam membiarkan perorangan atau regu adalah  hak/ kebenaran dan fleksibilitas untuk membuat keputusan dan tindakan permulaan. sedang diperluas dan secara luas didukung di dalam banyak organisasi hari ini.</a:t>
            </a:r>
          </a:p>
          <a:p>
            <a:pPr eaLnBrk="1" hangingPunct="1">
              <a:lnSpc>
                <a:spcPct val="30000"/>
              </a:lnSpc>
              <a:buFontTx/>
              <a:buNone/>
            </a:pPr>
            <a:endParaRPr lang="en-US" sz="2400" smtClean="0"/>
          </a:p>
          <a:p>
            <a:pPr eaLnBrk="1" hangingPunct="1">
              <a:lnSpc>
                <a:spcPct val="90000"/>
              </a:lnSpc>
            </a:pPr>
            <a:r>
              <a:rPr lang="en-US" sz="2400" smtClean="0"/>
              <a:t>Kebijakan adalah dirancang direktif untuk memandu pemikiran, keputusan, dan tindakan para manajer dan para bawahan;subordinat mereka di dalam menerapkan suatu strategi perusahaan.</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323850" y="549275"/>
            <a:ext cx="8243888" cy="1314450"/>
          </a:xfrm>
        </p:spPr>
        <p:txBody>
          <a:bodyPr/>
          <a:lstStyle/>
          <a:p>
            <a:pPr eaLnBrk="1" hangingPunct="1">
              <a:defRPr/>
            </a:pPr>
            <a:r>
              <a:rPr lang="en-US" b="1" smtClean="0">
                <a:latin typeface="Arial" charset="0"/>
                <a:cs typeface="Times New Roman" pitchFamily="18" charset="0"/>
              </a:rPr>
              <a:t>Jenis Ganti-Rugi Bonus Eksekutif</a:t>
            </a:r>
            <a:r>
              <a:rPr lang="en-US" smtClean="0">
                <a:cs typeface="Times New Roman" pitchFamily="18" charset="0"/>
              </a:rPr>
              <a:t/>
            </a:r>
            <a:br>
              <a:rPr lang="en-US" smtClean="0">
                <a:cs typeface="Times New Roman" pitchFamily="18" charset="0"/>
              </a:rPr>
            </a:br>
            <a:endParaRPr lang="en-US" smtClean="0">
              <a:cs typeface="Times New Roman" pitchFamily="18" charset="0"/>
            </a:endParaRPr>
          </a:p>
        </p:txBody>
      </p:sp>
      <p:grpSp>
        <p:nvGrpSpPr>
          <p:cNvPr id="2" name="Group 3"/>
          <p:cNvGrpSpPr>
            <a:grpSpLocks/>
          </p:cNvGrpSpPr>
          <p:nvPr/>
        </p:nvGrpSpPr>
        <p:grpSpPr bwMode="auto">
          <a:xfrm>
            <a:off x="381000" y="1981200"/>
            <a:ext cx="8534400" cy="4419600"/>
            <a:chOff x="-3" y="-3"/>
            <a:chExt cx="3894" cy="2193"/>
          </a:xfrm>
        </p:grpSpPr>
        <p:grpSp>
          <p:nvGrpSpPr>
            <p:cNvPr id="3" name="Group 4"/>
            <p:cNvGrpSpPr>
              <a:grpSpLocks/>
            </p:cNvGrpSpPr>
            <p:nvPr/>
          </p:nvGrpSpPr>
          <p:grpSpPr bwMode="auto">
            <a:xfrm>
              <a:off x="0" y="0"/>
              <a:ext cx="3888" cy="2187"/>
              <a:chOff x="0" y="0"/>
              <a:chExt cx="3888" cy="2187"/>
            </a:xfrm>
          </p:grpSpPr>
          <p:grpSp>
            <p:nvGrpSpPr>
              <p:cNvPr id="4" name="Group 5"/>
              <p:cNvGrpSpPr>
                <a:grpSpLocks/>
              </p:cNvGrpSpPr>
              <p:nvPr/>
            </p:nvGrpSpPr>
            <p:grpSpPr bwMode="auto">
              <a:xfrm>
                <a:off x="0" y="0"/>
                <a:ext cx="972" cy="346"/>
                <a:chOff x="0" y="0"/>
                <a:chExt cx="972" cy="346"/>
              </a:xfrm>
            </p:grpSpPr>
            <p:sp>
              <p:nvSpPr>
                <p:cNvPr id="155676" name="Rectangle 6"/>
                <p:cNvSpPr>
                  <a:spLocks noChangeArrowheads="1"/>
                </p:cNvSpPr>
                <p:nvPr/>
              </p:nvSpPr>
              <p:spPr bwMode="auto">
                <a:xfrm>
                  <a:off x="43" y="0"/>
                  <a:ext cx="886" cy="346"/>
                </a:xfrm>
                <a:prstGeom prst="rect">
                  <a:avLst/>
                </a:prstGeom>
                <a:noFill/>
                <a:ln w="12700" cap="sq">
                  <a:noFill/>
                  <a:miter lim="800000"/>
                  <a:headEnd type="none" w="sm" len="sm"/>
                  <a:tailEnd type="none" w="sm" len="sm"/>
                </a:ln>
              </p:spPr>
              <p:txBody>
                <a:bodyPr/>
                <a:lstStyle/>
                <a:p>
                  <a:pPr algn="just" eaLnBrk="1" hangingPunct="1"/>
                  <a:r>
                    <a:rPr lang="en-US" sz="2000">
                      <a:latin typeface="Arial" charset="0"/>
                      <a:cs typeface="Times New Roman" pitchFamily="18" charset="0"/>
                    </a:rPr>
                    <a:t>Bonus Mengetik</a:t>
                  </a:r>
                  <a:endParaRPr lang="en-US" sz="2000">
                    <a:latin typeface="Arial" charset="0"/>
                    <a:cs typeface="Arial" charset="0"/>
                  </a:endParaRPr>
                </a:p>
              </p:txBody>
            </p:sp>
            <p:sp>
              <p:nvSpPr>
                <p:cNvPr id="155677" name="Rectangle 7"/>
                <p:cNvSpPr>
                  <a:spLocks noChangeArrowheads="1"/>
                </p:cNvSpPr>
                <p:nvPr/>
              </p:nvSpPr>
              <p:spPr bwMode="auto">
                <a:xfrm>
                  <a:off x="0"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5" name="Group 8"/>
              <p:cNvGrpSpPr>
                <a:grpSpLocks/>
              </p:cNvGrpSpPr>
              <p:nvPr/>
            </p:nvGrpSpPr>
            <p:grpSpPr bwMode="auto">
              <a:xfrm>
                <a:off x="972" y="0"/>
                <a:ext cx="972" cy="346"/>
                <a:chOff x="972" y="0"/>
                <a:chExt cx="972" cy="346"/>
              </a:xfrm>
            </p:grpSpPr>
            <p:sp>
              <p:nvSpPr>
                <p:cNvPr id="155674" name="Rectangle 9"/>
                <p:cNvSpPr>
                  <a:spLocks noChangeArrowheads="1"/>
                </p:cNvSpPr>
                <p:nvPr/>
              </p:nvSpPr>
              <p:spPr bwMode="auto">
                <a:xfrm>
                  <a:off x="1015" y="0"/>
                  <a:ext cx="886" cy="346"/>
                </a:xfrm>
                <a:prstGeom prst="rect">
                  <a:avLst/>
                </a:prstGeom>
                <a:noFill/>
                <a:ln w="12700" cap="sq">
                  <a:noFill/>
                  <a:miter lim="800000"/>
                  <a:headEnd type="none" w="sm" len="sm"/>
                  <a:tailEnd type="none" w="sm" len="sm"/>
                </a:ln>
              </p:spPr>
              <p:txBody>
                <a:bodyPr/>
                <a:lstStyle/>
                <a:p>
                  <a:pPr eaLnBrk="1" hangingPunct="1"/>
                  <a:r>
                    <a:rPr lang="en-US" sz="2400" b="1">
                      <a:latin typeface="Arial" charset="0"/>
                      <a:cs typeface="Times New Roman" pitchFamily="18" charset="0"/>
                    </a:rPr>
                    <a:t>Uraian</a:t>
                  </a:r>
                  <a:endParaRPr lang="en-US" sz="3600" b="1">
                    <a:latin typeface="Arial" charset="0"/>
                    <a:cs typeface="Arial" charset="0"/>
                  </a:endParaRPr>
                </a:p>
              </p:txBody>
            </p:sp>
            <p:sp>
              <p:nvSpPr>
                <p:cNvPr id="155675" name="Rectangle 10"/>
                <p:cNvSpPr>
                  <a:spLocks noChangeArrowheads="1"/>
                </p:cNvSpPr>
                <p:nvPr/>
              </p:nvSpPr>
              <p:spPr bwMode="auto">
                <a:xfrm>
                  <a:off x="972"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6" name="Group 11"/>
              <p:cNvGrpSpPr>
                <a:grpSpLocks/>
              </p:cNvGrpSpPr>
              <p:nvPr/>
            </p:nvGrpSpPr>
            <p:grpSpPr bwMode="auto">
              <a:xfrm>
                <a:off x="1944" y="0"/>
                <a:ext cx="972" cy="346"/>
                <a:chOff x="1944" y="0"/>
                <a:chExt cx="972" cy="346"/>
              </a:xfrm>
            </p:grpSpPr>
            <p:sp>
              <p:nvSpPr>
                <p:cNvPr id="155672" name="Rectangle 12"/>
                <p:cNvSpPr>
                  <a:spLocks noChangeArrowheads="1"/>
                </p:cNvSpPr>
                <p:nvPr/>
              </p:nvSpPr>
              <p:spPr bwMode="auto">
                <a:xfrm>
                  <a:off x="1987" y="0"/>
                  <a:ext cx="886" cy="346"/>
                </a:xfrm>
                <a:prstGeom prst="rect">
                  <a:avLst/>
                </a:prstGeom>
                <a:noFill/>
                <a:ln w="12700" cap="sq">
                  <a:noFill/>
                  <a:miter lim="800000"/>
                  <a:headEnd type="none" w="sm" len="sm"/>
                  <a:tailEnd type="none" w="sm" len="sm"/>
                </a:ln>
              </p:spPr>
              <p:txBody>
                <a:bodyPr/>
                <a:lstStyle/>
                <a:p>
                  <a:pPr eaLnBrk="1" hangingPunct="1"/>
                  <a:r>
                    <a:rPr lang="en-US" b="1">
                      <a:latin typeface="Arial" charset="0"/>
                      <a:cs typeface="Times New Roman" pitchFamily="18" charset="0"/>
                    </a:rPr>
                    <a:t>Dasar pemikiran</a:t>
                  </a:r>
                  <a:endParaRPr lang="en-US" b="1">
                    <a:latin typeface="Times New Roman" pitchFamily="18" charset="0"/>
                    <a:cs typeface="Times New Roman" pitchFamily="18" charset="0"/>
                  </a:endParaRPr>
                </a:p>
                <a:p>
                  <a:pPr algn="just"/>
                  <a:endParaRPr lang="en-US">
                    <a:latin typeface="Arial" charset="0"/>
                    <a:cs typeface="Arial" charset="0"/>
                  </a:endParaRPr>
                </a:p>
              </p:txBody>
            </p:sp>
            <p:sp>
              <p:nvSpPr>
                <p:cNvPr id="155673" name="Rectangle 13"/>
                <p:cNvSpPr>
                  <a:spLocks noChangeArrowheads="1"/>
                </p:cNvSpPr>
                <p:nvPr/>
              </p:nvSpPr>
              <p:spPr bwMode="auto">
                <a:xfrm>
                  <a:off x="1944"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7" name="Group 14"/>
              <p:cNvGrpSpPr>
                <a:grpSpLocks/>
              </p:cNvGrpSpPr>
              <p:nvPr/>
            </p:nvGrpSpPr>
            <p:grpSpPr bwMode="auto">
              <a:xfrm>
                <a:off x="2916" y="0"/>
                <a:ext cx="972" cy="346"/>
                <a:chOff x="2916" y="0"/>
                <a:chExt cx="972" cy="346"/>
              </a:xfrm>
            </p:grpSpPr>
            <p:sp>
              <p:nvSpPr>
                <p:cNvPr id="155670" name="Rectangle 15"/>
                <p:cNvSpPr>
                  <a:spLocks noChangeArrowheads="1"/>
                </p:cNvSpPr>
                <p:nvPr/>
              </p:nvSpPr>
              <p:spPr bwMode="auto">
                <a:xfrm>
                  <a:off x="2959" y="0"/>
                  <a:ext cx="886" cy="346"/>
                </a:xfrm>
                <a:prstGeom prst="rect">
                  <a:avLst/>
                </a:prstGeom>
                <a:noFill/>
                <a:ln w="12700" cap="sq">
                  <a:noFill/>
                  <a:miter lim="800000"/>
                  <a:headEnd type="none" w="sm" len="sm"/>
                  <a:tailEnd type="none" w="sm" len="sm"/>
                </a:ln>
              </p:spPr>
              <p:txBody>
                <a:bodyPr/>
                <a:lstStyle/>
                <a:p>
                  <a:pPr algn="just" eaLnBrk="1" hangingPunct="1"/>
                  <a:r>
                    <a:rPr lang="en-US" sz="2000" b="1">
                      <a:latin typeface="Arial" charset="0"/>
                      <a:cs typeface="Times New Roman" pitchFamily="18" charset="0"/>
                    </a:rPr>
                    <a:t>Kekurangan</a:t>
                  </a:r>
                  <a:endParaRPr lang="en-US" sz="2000" b="1">
                    <a:latin typeface="Times New Roman" pitchFamily="18" charset="0"/>
                    <a:cs typeface="Times New Roman" pitchFamily="18" charset="0"/>
                  </a:endParaRPr>
                </a:p>
                <a:p>
                  <a:pPr algn="just"/>
                  <a:endParaRPr lang="en-US" sz="3200" b="1">
                    <a:latin typeface="Arial" charset="0"/>
                    <a:cs typeface="Arial" charset="0"/>
                  </a:endParaRPr>
                </a:p>
              </p:txBody>
            </p:sp>
            <p:sp>
              <p:nvSpPr>
                <p:cNvPr id="155671" name="Rectangle 16"/>
                <p:cNvSpPr>
                  <a:spLocks noChangeArrowheads="1"/>
                </p:cNvSpPr>
                <p:nvPr/>
              </p:nvSpPr>
              <p:spPr bwMode="auto">
                <a:xfrm>
                  <a:off x="2916"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8" name="Group 17"/>
              <p:cNvGrpSpPr>
                <a:grpSpLocks/>
              </p:cNvGrpSpPr>
              <p:nvPr/>
            </p:nvGrpSpPr>
            <p:grpSpPr bwMode="auto">
              <a:xfrm>
                <a:off x="0" y="346"/>
                <a:ext cx="972" cy="1841"/>
                <a:chOff x="0" y="346"/>
                <a:chExt cx="972" cy="1841"/>
              </a:xfrm>
            </p:grpSpPr>
            <p:sp>
              <p:nvSpPr>
                <p:cNvPr id="155668" name="Rectangle 18"/>
                <p:cNvSpPr>
                  <a:spLocks noChangeArrowheads="1"/>
                </p:cNvSpPr>
                <p:nvPr/>
              </p:nvSpPr>
              <p:spPr bwMode="auto">
                <a:xfrm>
                  <a:off x="43" y="346"/>
                  <a:ext cx="886" cy="1841"/>
                </a:xfrm>
                <a:prstGeom prst="rect">
                  <a:avLst/>
                </a:prstGeom>
                <a:noFill/>
                <a:ln w="12700" cap="sq">
                  <a:noFill/>
                  <a:miter lim="800000"/>
                  <a:headEnd type="none" w="sm" len="sm"/>
                  <a:tailEnd type="none" w="sm" len="sm"/>
                </a:ln>
              </p:spPr>
              <p:txBody>
                <a:bodyPr/>
                <a:lstStyle/>
                <a:p>
                  <a:pPr algn="just" eaLnBrk="1" hangingPunct="1"/>
                  <a:r>
                    <a:rPr lang="en-US" sz="2400">
                      <a:latin typeface="Arial" charset="0"/>
                      <a:cs typeface="Times New Roman" pitchFamily="18" charset="0"/>
                    </a:rPr>
                    <a:t>Saham</a:t>
                  </a:r>
                  <a:r>
                    <a:rPr lang="en-US" sz="1200">
                      <a:latin typeface="Arial" charset="0"/>
                      <a:cs typeface="Times New Roman" pitchFamily="18" charset="0"/>
                    </a:rPr>
                    <a:t> </a:t>
                  </a:r>
                  <a:endParaRPr lang="en-US" sz="1200">
                    <a:latin typeface="Times New Roman" pitchFamily="18" charset="0"/>
                    <a:cs typeface="Times New Roman" pitchFamily="18" charset="0"/>
                  </a:endParaRPr>
                </a:p>
                <a:p>
                  <a:pPr algn="just"/>
                  <a:endParaRPr lang="en-US">
                    <a:latin typeface="Arial" charset="0"/>
                    <a:cs typeface="Arial" charset="0"/>
                  </a:endParaRPr>
                </a:p>
              </p:txBody>
            </p:sp>
            <p:sp>
              <p:nvSpPr>
                <p:cNvPr id="155669" name="Rectangle 19"/>
                <p:cNvSpPr>
                  <a:spLocks noChangeArrowheads="1"/>
                </p:cNvSpPr>
                <p:nvPr/>
              </p:nvSpPr>
              <p:spPr bwMode="auto">
                <a:xfrm>
                  <a:off x="0" y="346"/>
                  <a:ext cx="972" cy="1841"/>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9" name="Group 20"/>
              <p:cNvGrpSpPr>
                <a:grpSpLocks/>
              </p:cNvGrpSpPr>
              <p:nvPr/>
            </p:nvGrpSpPr>
            <p:grpSpPr bwMode="auto">
              <a:xfrm>
                <a:off x="972" y="346"/>
                <a:ext cx="972" cy="1841"/>
                <a:chOff x="972" y="346"/>
                <a:chExt cx="972" cy="1841"/>
              </a:xfrm>
            </p:grpSpPr>
            <p:sp>
              <p:nvSpPr>
                <p:cNvPr id="155666" name="Rectangle 21"/>
                <p:cNvSpPr>
                  <a:spLocks noChangeArrowheads="1"/>
                </p:cNvSpPr>
                <p:nvPr/>
              </p:nvSpPr>
              <p:spPr bwMode="auto">
                <a:xfrm>
                  <a:off x="1015" y="346"/>
                  <a:ext cx="886" cy="1841"/>
                </a:xfrm>
                <a:prstGeom prst="rect">
                  <a:avLst/>
                </a:prstGeom>
                <a:noFill/>
                <a:ln w="12700" cap="sq">
                  <a:noFill/>
                  <a:miter lim="800000"/>
                  <a:headEnd type="none" w="sm" len="sm"/>
                  <a:tailEnd type="none" w="sm" len="sm"/>
                </a:ln>
              </p:spPr>
              <p:txBody>
                <a:bodyPr/>
                <a:lstStyle/>
                <a:p>
                  <a:pPr algn="just" eaLnBrk="1" hangingPunct="1"/>
                  <a:r>
                    <a:rPr lang="en-US" sz="1600" b="1">
                      <a:latin typeface="Arial" charset="0"/>
                      <a:cs typeface="Times New Roman" pitchFamily="18" charset="0"/>
                    </a:rPr>
                    <a:t>Hak-Hak untuk membeli bursa/stock di masa datang mahal menetapkan sekarang. Ganti-Rugi ditentukan oleh " yang di/tersebar" antara harga pelaksana tawaran dan harga pilihan.</a:t>
                  </a:r>
                  <a:endParaRPr lang="en-US" sz="2400" b="1">
                    <a:latin typeface="Arial" charset="0"/>
                    <a:cs typeface="Arial" charset="0"/>
                  </a:endParaRPr>
                </a:p>
              </p:txBody>
            </p:sp>
            <p:sp>
              <p:nvSpPr>
                <p:cNvPr id="155667" name="Rectangle 22"/>
                <p:cNvSpPr>
                  <a:spLocks noChangeArrowheads="1"/>
                </p:cNvSpPr>
                <p:nvPr/>
              </p:nvSpPr>
              <p:spPr bwMode="auto">
                <a:xfrm>
                  <a:off x="972" y="346"/>
                  <a:ext cx="972" cy="1841"/>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10" name="Group 23"/>
              <p:cNvGrpSpPr>
                <a:grpSpLocks/>
              </p:cNvGrpSpPr>
              <p:nvPr/>
            </p:nvGrpSpPr>
            <p:grpSpPr bwMode="auto">
              <a:xfrm>
                <a:off x="1944" y="346"/>
                <a:ext cx="972" cy="1841"/>
                <a:chOff x="1944" y="346"/>
                <a:chExt cx="972" cy="1841"/>
              </a:xfrm>
            </p:grpSpPr>
            <p:sp>
              <p:nvSpPr>
                <p:cNvPr id="155664" name="Rectangle 24"/>
                <p:cNvSpPr>
                  <a:spLocks noChangeArrowheads="1"/>
                </p:cNvSpPr>
                <p:nvPr/>
              </p:nvSpPr>
              <p:spPr bwMode="auto">
                <a:xfrm>
                  <a:off x="1987" y="346"/>
                  <a:ext cx="886" cy="1841"/>
                </a:xfrm>
                <a:prstGeom prst="rect">
                  <a:avLst/>
                </a:prstGeom>
                <a:noFill/>
                <a:ln w="12700" cap="sq">
                  <a:noFill/>
                  <a:miter lim="800000"/>
                  <a:headEnd type="none" w="sm" len="sm"/>
                  <a:tailEnd type="none" w="sm" len="sm"/>
                </a:ln>
              </p:spPr>
              <p:txBody>
                <a:bodyPr/>
                <a:lstStyle/>
                <a:p>
                  <a:pPr algn="just" eaLnBrk="1" hangingPunct="1"/>
                  <a:r>
                    <a:rPr lang="en-US" sz="1600" b="1">
                      <a:latin typeface="Arial" charset="0"/>
                      <a:cs typeface="Times New Roman" pitchFamily="18" charset="0"/>
                    </a:rPr>
                    <a:t>Perangsang penyedia untuk eksekutif untuk menciptakan kekayaan untuk pemegang saham sebagai peningkatan di dalam harga / saham perusahaan.</a:t>
                  </a:r>
                  <a:endParaRPr lang="en-US" sz="1600" b="1">
                    <a:latin typeface="Times New Roman" pitchFamily="18" charset="0"/>
                    <a:cs typeface="Times New Roman" pitchFamily="18" charset="0"/>
                  </a:endParaRPr>
                </a:p>
                <a:p>
                  <a:pPr algn="just"/>
                  <a:endParaRPr lang="en-US" sz="2400" b="1">
                    <a:latin typeface="Arial" charset="0"/>
                    <a:cs typeface="Arial" charset="0"/>
                  </a:endParaRPr>
                </a:p>
              </p:txBody>
            </p:sp>
            <p:sp>
              <p:nvSpPr>
                <p:cNvPr id="155665" name="Rectangle 25"/>
                <p:cNvSpPr>
                  <a:spLocks noChangeArrowheads="1"/>
                </p:cNvSpPr>
                <p:nvPr/>
              </p:nvSpPr>
              <p:spPr bwMode="auto">
                <a:xfrm>
                  <a:off x="1944" y="346"/>
                  <a:ext cx="972" cy="1841"/>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11" name="Group 26"/>
              <p:cNvGrpSpPr>
                <a:grpSpLocks/>
              </p:cNvGrpSpPr>
              <p:nvPr/>
            </p:nvGrpSpPr>
            <p:grpSpPr bwMode="auto">
              <a:xfrm>
                <a:off x="2916" y="346"/>
                <a:ext cx="972" cy="1841"/>
                <a:chOff x="2916" y="346"/>
                <a:chExt cx="972" cy="1841"/>
              </a:xfrm>
            </p:grpSpPr>
            <p:sp>
              <p:nvSpPr>
                <p:cNvPr id="155662" name="Rectangle 27"/>
                <p:cNvSpPr>
                  <a:spLocks noChangeArrowheads="1"/>
                </p:cNvSpPr>
                <p:nvPr/>
              </p:nvSpPr>
              <p:spPr bwMode="auto">
                <a:xfrm>
                  <a:off x="2959" y="346"/>
                  <a:ext cx="886" cy="1841"/>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Pergerakan di dalam harga atau saham tidak menjelaskan semua dimensi tentang</a:t>
                  </a:r>
                  <a:r>
                    <a:rPr lang="en-US" sz="1200">
                      <a:latin typeface="Arial" charset="0"/>
                      <a:cs typeface="Times New Roman" pitchFamily="18" charset="0"/>
                    </a:rPr>
                    <a:t> </a:t>
                  </a:r>
                  <a:r>
                    <a:rPr lang="en-US">
                      <a:latin typeface="Arial" charset="0"/>
                      <a:cs typeface="Times New Roman" pitchFamily="18" charset="0"/>
                    </a:rPr>
                    <a:t>pencapaian managerial.</a:t>
                  </a:r>
                  <a:endParaRPr lang="en-US">
                    <a:latin typeface="Times New Roman" pitchFamily="18" charset="0"/>
                    <a:cs typeface="Times New Roman" pitchFamily="18" charset="0"/>
                  </a:endParaRPr>
                </a:p>
                <a:p>
                  <a:pPr algn="just"/>
                  <a:r>
                    <a:rPr lang="en-US">
                      <a:latin typeface="Arial" charset="0"/>
                      <a:cs typeface="Times New Roman" pitchFamily="18" charset="0"/>
                    </a:rPr>
                    <a:t> </a:t>
                  </a:r>
                </a:p>
                <a:p>
                  <a:pPr algn="just"/>
                  <a:endParaRPr lang="en-US" sz="2800">
                    <a:latin typeface="Arial" charset="0"/>
                    <a:cs typeface="Arial" charset="0"/>
                  </a:endParaRPr>
                </a:p>
              </p:txBody>
            </p:sp>
            <p:sp>
              <p:nvSpPr>
                <p:cNvPr id="155663" name="Rectangle 28"/>
                <p:cNvSpPr>
                  <a:spLocks noChangeArrowheads="1"/>
                </p:cNvSpPr>
                <p:nvPr/>
              </p:nvSpPr>
              <p:spPr bwMode="auto">
                <a:xfrm>
                  <a:off x="2916" y="346"/>
                  <a:ext cx="972" cy="1841"/>
                </a:xfrm>
                <a:prstGeom prst="rect">
                  <a:avLst/>
                </a:prstGeom>
                <a:noFill/>
                <a:ln w="7" cap="sq">
                  <a:solidFill>
                    <a:srgbClr val="A0A0A0"/>
                  </a:solidFill>
                  <a:miter lim="800000"/>
                  <a:headEnd type="none" w="sm" len="sm"/>
                  <a:tailEnd type="none" w="sm" len="sm"/>
                </a:ln>
              </p:spPr>
              <p:txBody>
                <a:bodyPr/>
                <a:lstStyle/>
                <a:p>
                  <a:endParaRPr lang="id-ID"/>
                </a:p>
              </p:txBody>
            </p:sp>
          </p:grpSp>
        </p:grpSp>
        <p:sp>
          <p:nvSpPr>
            <p:cNvPr id="155653" name="Rectangle 29"/>
            <p:cNvSpPr>
              <a:spLocks noChangeArrowheads="1"/>
            </p:cNvSpPr>
            <p:nvPr/>
          </p:nvSpPr>
          <p:spPr bwMode="auto">
            <a:xfrm>
              <a:off x="-3" y="-3"/>
              <a:ext cx="3894" cy="2193"/>
            </a:xfrm>
            <a:prstGeom prst="rect">
              <a:avLst/>
            </a:prstGeom>
            <a:noFill/>
            <a:ln w="9525" cap="sq">
              <a:solidFill>
                <a:srgbClr val="A0A0A0"/>
              </a:solidFill>
              <a:miter lim="800000"/>
              <a:headEnd type="none" w="sm" len="sm"/>
              <a:tailEnd type="none" w="sm" len="sm"/>
            </a:ln>
          </p:spPr>
          <p:txBody>
            <a:bodyPr/>
            <a:lstStyle/>
            <a:p>
              <a:endParaRPr lang="id-ID"/>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457200" y="685800"/>
            <a:ext cx="8229600" cy="1139825"/>
          </a:xfrm>
        </p:spPr>
        <p:txBody>
          <a:bodyPr/>
          <a:lstStyle/>
          <a:p>
            <a:pPr algn="l" eaLnBrk="1" hangingPunct="1">
              <a:defRPr/>
            </a:pPr>
            <a:r>
              <a:rPr lang="en-US" sz="3200" smtClean="0"/>
              <a:t>Misi Perusahaan (</a:t>
            </a:r>
            <a:r>
              <a:rPr lang="en-US" sz="3200" i="1" smtClean="0"/>
              <a:t>company mission</a:t>
            </a:r>
            <a:r>
              <a:rPr lang="en-US" sz="3200" smtClean="0"/>
              <a:t>)</a:t>
            </a:r>
          </a:p>
        </p:txBody>
      </p:sp>
      <p:sp>
        <p:nvSpPr>
          <p:cNvPr id="22531" name="Rectangle 3"/>
          <p:cNvSpPr>
            <a:spLocks noGrp="1" noChangeArrowheads="1"/>
          </p:cNvSpPr>
          <p:nvPr>
            <p:ph type="body" idx="1"/>
          </p:nvPr>
        </p:nvSpPr>
        <p:spPr>
          <a:xfrm>
            <a:off x="533400" y="2125663"/>
            <a:ext cx="8153400" cy="3930650"/>
          </a:xfrm>
        </p:spPr>
        <p:txBody>
          <a:bodyPr/>
          <a:lstStyle/>
          <a:p>
            <a:pPr algn="ctr" eaLnBrk="1" hangingPunct="1">
              <a:buFontTx/>
              <a:buNone/>
            </a:pPr>
            <a:r>
              <a:rPr lang="en-US" smtClean="0"/>
              <a:t>Merupakan pernyataan atau rumusan umum yg luas &amp; bersifat tahan lama tentang keinginan &amp; maksud perusahaan. </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2819400"/>
            <a:ext cx="7924800" cy="3505200"/>
            <a:chOff x="-3" y="-3"/>
            <a:chExt cx="3894" cy="1502"/>
          </a:xfrm>
        </p:grpSpPr>
        <p:grpSp>
          <p:nvGrpSpPr>
            <p:cNvPr id="3" name="Group 3"/>
            <p:cNvGrpSpPr>
              <a:grpSpLocks/>
            </p:cNvGrpSpPr>
            <p:nvPr/>
          </p:nvGrpSpPr>
          <p:grpSpPr bwMode="auto">
            <a:xfrm>
              <a:off x="0" y="0"/>
              <a:ext cx="3888" cy="1496"/>
              <a:chOff x="0" y="0"/>
              <a:chExt cx="3888" cy="1496"/>
            </a:xfrm>
          </p:grpSpPr>
          <p:grpSp>
            <p:nvGrpSpPr>
              <p:cNvPr id="4" name="Group 4"/>
              <p:cNvGrpSpPr>
                <a:grpSpLocks/>
              </p:cNvGrpSpPr>
              <p:nvPr/>
            </p:nvGrpSpPr>
            <p:grpSpPr bwMode="auto">
              <a:xfrm>
                <a:off x="0" y="0"/>
                <a:ext cx="972" cy="1496"/>
                <a:chOff x="0" y="0"/>
                <a:chExt cx="972" cy="1496"/>
              </a:xfrm>
            </p:grpSpPr>
            <p:sp>
              <p:nvSpPr>
                <p:cNvPr id="156702" name="Rectangle 5"/>
                <p:cNvSpPr>
                  <a:spLocks noChangeArrowheads="1"/>
                </p:cNvSpPr>
                <p:nvPr/>
              </p:nvSpPr>
              <p:spPr bwMode="auto">
                <a:xfrm>
                  <a:off x="43" y="0"/>
                  <a:ext cx="886" cy="149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Bursa/Stock Restriced merencanakan</a:t>
                  </a:r>
                  <a:endParaRPr lang="en-US">
                    <a:latin typeface="Times New Roman" pitchFamily="18" charset="0"/>
                    <a:cs typeface="Times New Roman" pitchFamily="18" charset="0"/>
                  </a:endParaRPr>
                </a:p>
                <a:p>
                  <a:pPr algn="just"/>
                  <a:endParaRPr lang="en-US" sz="2800">
                    <a:latin typeface="Arial" charset="0"/>
                    <a:cs typeface="Arial" charset="0"/>
                  </a:endParaRPr>
                </a:p>
              </p:txBody>
            </p:sp>
            <p:sp>
              <p:nvSpPr>
                <p:cNvPr id="156703" name="Rectangle 6"/>
                <p:cNvSpPr>
                  <a:spLocks noChangeArrowheads="1"/>
                </p:cNvSpPr>
                <p:nvPr/>
              </p:nvSpPr>
              <p:spPr bwMode="auto">
                <a:xfrm>
                  <a:off x="0" y="0"/>
                  <a:ext cx="972" cy="149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5" name="Group 7"/>
              <p:cNvGrpSpPr>
                <a:grpSpLocks/>
              </p:cNvGrpSpPr>
              <p:nvPr/>
            </p:nvGrpSpPr>
            <p:grpSpPr bwMode="auto">
              <a:xfrm>
                <a:off x="972" y="0"/>
                <a:ext cx="972" cy="1496"/>
                <a:chOff x="972" y="0"/>
                <a:chExt cx="972" cy="1496"/>
              </a:xfrm>
            </p:grpSpPr>
            <p:sp>
              <p:nvSpPr>
                <p:cNvPr id="156700" name="Rectangle 8"/>
                <p:cNvSpPr>
                  <a:spLocks noChangeArrowheads="1"/>
                </p:cNvSpPr>
                <p:nvPr/>
              </p:nvSpPr>
              <p:spPr bwMode="auto">
                <a:xfrm>
                  <a:off x="1015" y="0"/>
                  <a:ext cx="886" cy="1496"/>
                </a:xfrm>
                <a:prstGeom prst="rect">
                  <a:avLst/>
                </a:prstGeom>
                <a:noFill/>
                <a:ln w="12700" cap="sq">
                  <a:noFill/>
                  <a:miter lim="800000"/>
                  <a:headEnd type="none" w="sm" len="sm"/>
                  <a:tailEnd type="none" w="sm" len="sm"/>
                </a:ln>
              </p:spPr>
              <p:txBody>
                <a:bodyPr/>
                <a:lstStyle/>
                <a:p>
                  <a:pPr algn="just" eaLnBrk="1" hangingPunct="1"/>
                  <a:r>
                    <a:rPr lang="en-US" sz="1600" b="1">
                      <a:latin typeface="Arial" charset="0"/>
                      <a:cs typeface="Times New Roman" pitchFamily="18" charset="0"/>
                    </a:rPr>
                    <a:t>Saham diberikan kepada eksekutif yang dilarang dari penjualan mereka untuk suatu periode waktu spesifik. Mei juga meliputi pembatasan capaian.</a:t>
                  </a:r>
                  <a:endParaRPr lang="en-US" sz="1600" b="1">
                    <a:latin typeface="Times New Roman" pitchFamily="18" charset="0"/>
                    <a:cs typeface="Times New Roman" pitchFamily="18" charset="0"/>
                  </a:endParaRPr>
                </a:p>
                <a:p>
                  <a:pPr algn="just"/>
                  <a:r>
                    <a:rPr lang="en-US" sz="1200">
                      <a:latin typeface="Arial" charset="0"/>
                      <a:cs typeface="Times New Roman" pitchFamily="18" charset="0"/>
                    </a:rPr>
                    <a:t> </a:t>
                  </a:r>
                </a:p>
                <a:p>
                  <a:pPr algn="just"/>
                  <a:endParaRPr lang="en-US">
                    <a:latin typeface="Arial" charset="0"/>
                    <a:cs typeface="Arial" charset="0"/>
                  </a:endParaRPr>
                </a:p>
              </p:txBody>
            </p:sp>
            <p:sp>
              <p:nvSpPr>
                <p:cNvPr id="156701" name="Rectangle 9"/>
                <p:cNvSpPr>
                  <a:spLocks noChangeArrowheads="1"/>
                </p:cNvSpPr>
                <p:nvPr/>
              </p:nvSpPr>
              <p:spPr bwMode="auto">
                <a:xfrm>
                  <a:off x="972" y="0"/>
                  <a:ext cx="972" cy="149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6" name="Group 10"/>
              <p:cNvGrpSpPr>
                <a:grpSpLocks/>
              </p:cNvGrpSpPr>
              <p:nvPr/>
            </p:nvGrpSpPr>
            <p:grpSpPr bwMode="auto">
              <a:xfrm>
                <a:off x="1944" y="0"/>
                <a:ext cx="972" cy="1496"/>
                <a:chOff x="1944" y="0"/>
                <a:chExt cx="972" cy="1496"/>
              </a:xfrm>
            </p:grpSpPr>
            <p:sp>
              <p:nvSpPr>
                <p:cNvPr id="156698" name="Rectangle 11"/>
                <p:cNvSpPr>
                  <a:spLocks noChangeArrowheads="1"/>
                </p:cNvSpPr>
                <p:nvPr/>
              </p:nvSpPr>
              <p:spPr bwMode="auto">
                <a:xfrm>
                  <a:off x="1987" y="0"/>
                  <a:ext cx="886" cy="1496"/>
                </a:xfrm>
                <a:prstGeom prst="rect">
                  <a:avLst/>
                </a:prstGeom>
                <a:noFill/>
                <a:ln w="12700" cap="sq">
                  <a:noFill/>
                  <a:miter lim="800000"/>
                  <a:headEnd type="none" w="sm" len="sm"/>
                  <a:tailEnd type="none" w="sm" len="sm"/>
                </a:ln>
              </p:spPr>
              <p:txBody>
                <a:bodyPr/>
                <a:lstStyle/>
                <a:p>
                  <a:pPr algn="just" eaLnBrk="1" hangingPunct="1"/>
                  <a:r>
                    <a:rPr lang="en-US" sz="1200">
                      <a:latin typeface="Arial" charset="0"/>
                      <a:cs typeface="Times New Roman" pitchFamily="18" charset="0"/>
                    </a:rPr>
                    <a:t>. </a:t>
                  </a:r>
                  <a:r>
                    <a:rPr lang="en-US">
                      <a:latin typeface="Arial" charset="0"/>
                      <a:cs typeface="Times New Roman" pitchFamily="18" charset="0"/>
                    </a:rPr>
                    <a:t>Mempromosikan masa jabatan eksekutif lebih panjang dibanding format ganti-rugi lain</a:t>
                  </a:r>
                  <a:endParaRPr lang="en-US">
                    <a:latin typeface="Times New Roman" pitchFamily="18" charset="0"/>
                    <a:cs typeface="Times New Roman" pitchFamily="18" charset="0"/>
                  </a:endParaRPr>
                </a:p>
                <a:p>
                  <a:pPr algn="just"/>
                  <a:endParaRPr lang="en-US">
                    <a:latin typeface="Arial" charset="0"/>
                    <a:cs typeface="Arial" charset="0"/>
                  </a:endParaRPr>
                </a:p>
              </p:txBody>
            </p:sp>
            <p:sp>
              <p:nvSpPr>
                <p:cNvPr id="156699" name="Rectangle 12"/>
                <p:cNvSpPr>
                  <a:spLocks noChangeArrowheads="1"/>
                </p:cNvSpPr>
                <p:nvPr/>
              </p:nvSpPr>
              <p:spPr bwMode="auto">
                <a:xfrm>
                  <a:off x="1944" y="0"/>
                  <a:ext cx="972" cy="149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7" name="Group 13"/>
              <p:cNvGrpSpPr>
                <a:grpSpLocks/>
              </p:cNvGrpSpPr>
              <p:nvPr/>
            </p:nvGrpSpPr>
            <p:grpSpPr bwMode="auto">
              <a:xfrm>
                <a:off x="2916" y="0"/>
                <a:ext cx="972" cy="1496"/>
                <a:chOff x="2916" y="0"/>
                <a:chExt cx="972" cy="1496"/>
              </a:xfrm>
            </p:grpSpPr>
            <p:sp>
              <p:nvSpPr>
                <p:cNvPr id="156696" name="Rectangle 14"/>
                <p:cNvSpPr>
                  <a:spLocks noChangeArrowheads="1"/>
                </p:cNvSpPr>
                <p:nvPr/>
              </p:nvSpPr>
              <p:spPr bwMode="auto">
                <a:xfrm>
                  <a:off x="2959" y="0"/>
                  <a:ext cx="886" cy="149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Tidak ada sisi menurun/jatuh resiko eksekutif, yang selalu beruntung tidak sama dengan pemegang saham lain.</a:t>
                  </a:r>
                  <a:endParaRPr lang="en-US">
                    <a:latin typeface="Times New Roman" pitchFamily="18" charset="0"/>
                    <a:cs typeface="Times New Roman" pitchFamily="18" charset="0"/>
                  </a:endParaRPr>
                </a:p>
                <a:p>
                  <a:pPr algn="just"/>
                  <a:endParaRPr lang="en-US" sz="2800">
                    <a:latin typeface="Arial" charset="0"/>
                    <a:cs typeface="Arial" charset="0"/>
                  </a:endParaRPr>
                </a:p>
              </p:txBody>
            </p:sp>
            <p:sp>
              <p:nvSpPr>
                <p:cNvPr id="156697" name="Rectangle 15"/>
                <p:cNvSpPr>
                  <a:spLocks noChangeArrowheads="1"/>
                </p:cNvSpPr>
                <p:nvPr/>
              </p:nvSpPr>
              <p:spPr bwMode="auto">
                <a:xfrm>
                  <a:off x="2916" y="0"/>
                  <a:ext cx="972" cy="1496"/>
                </a:xfrm>
                <a:prstGeom prst="rect">
                  <a:avLst/>
                </a:prstGeom>
                <a:noFill/>
                <a:ln w="7" cap="sq">
                  <a:solidFill>
                    <a:srgbClr val="A0A0A0"/>
                  </a:solidFill>
                  <a:miter lim="800000"/>
                  <a:headEnd type="none" w="sm" len="sm"/>
                  <a:tailEnd type="none" w="sm" len="sm"/>
                </a:ln>
              </p:spPr>
              <p:txBody>
                <a:bodyPr/>
                <a:lstStyle/>
                <a:p>
                  <a:endParaRPr lang="id-ID"/>
                </a:p>
              </p:txBody>
            </p:sp>
          </p:grpSp>
        </p:grpSp>
        <p:sp>
          <p:nvSpPr>
            <p:cNvPr id="156691" name="Rectangle 16"/>
            <p:cNvSpPr>
              <a:spLocks noChangeArrowheads="1"/>
            </p:cNvSpPr>
            <p:nvPr/>
          </p:nvSpPr>
          <p:spPr bwMode="auto">
            <a:xfrm>
              <a:off x="-3" y="-3"/>
              <a:ext cx="3894" cy="1502"/>
            </a:xfrm>
            <a:prstGeom prst="rect">
              <a:avLst/>
            </a:prstGeom>
            <a:noFill/>
            <a:ln w="9525" cap="sq">
              <a:solidFill>
                <a:srgbClr val="A0A0A0"/>
              </a:solidFill>
              <a:miter lim="800000"/>
              <a:headEnd type="none" w="sm" len="sm"/>
              <a:tailEnd type="none" w="sm" len="sm"/>
            </a:ln>
          </p:spPr>
          <p:txBody>
            <a:bodyPr/>
            <a:lstStyle/>
            <a:p>
              <a:endParaRPr lang="id-ID"/>
            </a:p>
          </p:txBody>
        </p:sp>
      </p:grpSp>
      <p:grpSp>
        <p:nvGrpSpPr>
          <p:cNvPr id="8" name="Group 17"/>
          <p:cNvGrpSpPr>
            <a:grpSpLocks/>
          </p:cNvGrpSpPr>
          <p:nvPr/>
        </p:nvGrpSpPr>
        <p:grpSpPr bwMode="auto">
          <a:xfrm>
            <a:off x="990600" y="2133600"/>
            <a:ext cx="7924800" cy="685800"/>
            <a:chOff x="-3" y="-3"/>
            <a:chExt cx="3894" cy="352"/>
          </a:xfrm>
        </p:grpSpPr>
        <p:grpSp>
          <p:nvGrpSpPr>
            <p:cNvPr id="9" name="Group 18"/>
            <p:cNvGrpSpPr>
              <a:grpSpLocks/>
            </p:cNvGrpSpPr>
            <p:nvPr/>
          </p:nvGrpSpPr>
          <p:grpSpPr bwMode="auto">
            <a:xfrm>
              <a:off x="0" y="0"/>
              <a:ext cx="3888" cy="346"/>
              <a:chOff x="0" y="0"/>
              <a:chExt cx="3888" cy="346"/>
            </a:xfrm>
          </p:grpSpPr>
          <p:grpSp>
            <p:nvGrpSpPr>
              <p:cNvPr id="10" name="Group 19"/>
              <p:cNvGrpSpPr>
                <a:grpSpLocks/>
              </p:cNvGrpSpPr>
              <p:nvPr/>
            </p:nvGrpSpPr>
            <p:grpSpPr bwMode="auto">
              <a:xfrm>
                <a:off x="0" y="0"/>
                <a:ext cx="972" cy="346"/>
                <a:chOff x="0" y="0"/>
                <a:chExt cx="972" cy="346"/>
              </a:xfrm>
            </p:grpSpPr>
            <p:sp>
              <p:nvSpPr>
                <p:cNvPr id="156688" name="Rectangle 20"/>
                <p:cNvSpPr>
                  <a:spLocks noChangeArrowheads="1"/>
                </p:cNvSpPr>
                <p:nvPr/>
              </p:nvSpPr>
              <p:spPr bwMode="auto">
                <a:xfrm>
                  <a:off x="43" y="0"/>
                  <a:ext cx="886" cy="346"/>
                </a:xfrm>
                <a:prstGeom prst="rect">
                  <a:avLst/>
                </a:prstGeom>
                <a:noFill/>
                <a:ln w="12700" cap="sq">
                  <a:noFill/>
                  <a:miter lim="800000"/>
                  <a:headEnd type="none" w="sm" len="sm"/>
                  <a:tailEnd type="none" w="sm" len="sm"/>
                </a:ln>
              </p:spPr>
              <p:txBody>
                <a:bodyPr/>
                <a:lstStyle/>
                <a:p>
                  <a:pPr algn="just" eaLnBrk="1" hangingPunct="1"/>
                  <a:r>
                    <a:rPr lang="en-US" sz="1600" b="1">
                      <a:latin typeface="Arial" charset="0"/>
                      <a:cs typeface="Times New Roman" pitchFamily="18" charset="0"/>
                    </a:rPr>
                    <a:t>Bonus Mengetik</a:t>
                  </a:r>
                  <a:endParaRPr lang="en-US" sz="1600" b="1">
                    <a:latin typeface="Times New Roman" pitchFamily="18" charset="0"/>
                    <a:cs typeface="Times New Roman" pitchFamily="18" charset="0"/>
                  </a:endParaRPr>
                </a:p>
                <a:p>
                  <a:pPr algn="just"/>
                  <a:endParaRPr lang="en-US" sz="2400" b="1">
                    <a:latin typeface="Arial" charset="0"/>
                    <a:cs typeface="Arial" charset="0"/>
                  </a:endParaRPr>
                </a:p>
              </p:txBody>
            </p:sp>
            <p:sp>
              <p:nvSpPr>
                <p:cNvPr id="156689" name="Rectangle 21"/>
                <p:cNvSpPr>
                  <a:spLocks noChangeArrowheads="1"/>
                </p:cNvSpPr>
                <p:nvPr/>
              </p:nvSpPr>
              <p:spPr bwMode="auto">
                <a:xfrm>
                  <a:off x="0"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11" name="Group 22"/>
              <p:cNvGrpSpPr>
                <a:grpSpLocks/>
              </p:cNvGrpSpPr>
              <p:nvPr/>
            </p:nvGrpSpPr>
            <p:grpSpPr bwMode="auto">
              <a:xfrm>
                <a:off x="972" y="0"/>
                <a:ext cx="972" cy="346"/>
                <a:chOff x="972" y="0"/>
                <a:chExt cx="972" cy="346"/>
              </a:xfrm>
            </p:grpSpPr>
            <p:sp>
              <p:nvSpPr>
                <p:cNvPr id="156686" name="Rectangle 23"/>
                <p:cNvSpPr>
                  <a:spLocks noChangeArrowheads="1"/>
                </p:cNvSpPr>
                <p:nvPr/>
              </p:nvSpPr>
              <p:spPr bwMode="auto">
                <a:xfrm>
                  <a:off x="1015" y="0"/>
                  <a:ext cx="886" cy="346"/>
                </a:xfrm>
                <a:prstGeom prst="rect">
                  <a:avLst/>
                </a:prstGeom>
                <a:noFill/>
                <a:ln w="12700" cap="sq">
                  <a:noFill/>
                  <a:miter lim="800000"/>
                  <a:headEnd type="none" w="sm" len="sm"/>
                  <a:tailEnd type="none" w="sm" len="sm"/>
                </a:ln>
              </p:spPr>
              <p:txBody>
                <a:bodyPr/>
                <a:lstStyle/>
                <a:p>
                  <a:pPr algn="just" eaLnBrk="1" hangingPunct="1"/>
                  <a:r>
                    <a:rPr lang="en-US" b="1">
                      <a:latin typeface="Arial" charset="0"/>
                      <a:cs typeface="Times New Roman" pitchFamily="18" charset="0"/>
                    </a:rPr>
                    <a:t>Uraian</a:t>
                  </a:r>
                  <a:endParaRPr lang="en-US" b="1">
                    <a:latin typeface="Times New Roman" pitchFamily="18" charset="0"/>
                    <a:cs typeface="Times New Roman" pitchFamily="18" charset="0"/>
                  </a:endParaRPr>
                </a:p>
                <a:p>
                  <a:pPr algn="just"/>
                  <a:endParaRPr lang="en-US">
                    <a:latin typeface="Arial" charset="0"/>
                    <a:cs typeface="Arial" charset="0"/>
                  </a:endParaRPr>
                </a:p>
              </p:txBody>
            </p:sp>
            <p:sp>
              <p:nvSpPr>
                <p:cNvPr id="156687" name="Rectangle 24"/>
                <p:cNvSpPr>
                  <a:spLocks noChangeArrowheads="1"/>
                </p:cNvSpPr>
                <p:nvPr/>
              </p:nvSpPr>
              <p:spPr bwMode="auto">
                <a:xfrm>
                  <a:off x="972"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12" name="Group 25"/>
              <p:cNvGrpSpPr>
                <a:grpSpLocks/>
              </p:cNvGrpSpPr>
              <p:nvPr/>
            </p:nvGrpSpPr>
            <p:grpSpPr bwMode="auto">
              <a:xfrm>
                <a:off x="1944" y="0"/>
                <a:ext cx="972" cy="346"/>
                <a:chOff x="1944" y="0"/>
                <a:chExt cx="972" cy="346"/>
              </a:xfrm>
            </p:grpSpPr>
            <p:sp>
              <p:nvSpPr>
                <p:cNvPr id="156684" name="Rectangle 26"/>
                <p:cNvSpPr>
                  <a:spLocks noChangeArrowheads="1"/>
                </p:cNvSpPr>
                <p:nvPr/>
              </p:nvSpPr>
              <p:spPr bwMode="auto">
                <a:xfrm>
                  <a:off x="1987" y="0"/>
                  <a:ext cx="886" cy="346"/>
                </a:xfrm>
                <a:prstGeom prst="rect">
                  <a:avLst/>
                </a:prstGeom>
                <a:noFill/>
                <a:ln w="12700" cap="sq">
                  <a:noFill/>
                  <a:miter lim="800000"/>
                  <a:headEnd type="none" w="sm" len="sm"/>
                  <a:tailEnd type="none" w="sm" len="sm"/>
                </a:ln>
              </p:spPr>
              <p:txBody>
                <a:bodyPr/>
                <a:lstStyle/>
                <a:p>
                  <a:pPr algn="just" eaLnBrk="1" hangingPunct="1"/>
                  <a:r>
                    <a:rPr lang="en-US" sz="2000" b="1">
                      <a:latin typeface="Arial" charset="0"/>
                      <a:cs typeface="Times New Roman" pitchFamily="18" charset="0"/>
                    </a:rPr>
                    <a:t>Dasar</a:t>
                  </a:r>
                  <a:r>
                    <a:rPr lang="en-US" sz="1400" b="1">
                      <a:latin typeface="Arial" charset="0"/>
                      <a:cs typeface="Times New Roman" pitchFamily="18" charset="0"/>
                    </a:rPr>
                    <a:t> </a:t>
                  </a:r>
                  <a:r>
                    <a:rPr lang="en-US" b="1">
                      <a:latin typeface="Arial" charset="0"/>
                      <a:cs typeface="Times New Roman" pitchFamily="18" charset="0"/>
                    </a:rPr>
                    <a:t>pemikiran</a:t>
                  </a:r>
                  <a:endParaRPr lang="en-US" b="1">
                    <a:latin typeface="Times New Roman" pitchFamily="18" charset="0"/>
                    <a:cs typeface="Times New Roman" pitchFamily="18" charset="0"/>
                  </a:endParaRPr>
                </a:p>
                <a:p>
                  <a:pPr algn="just"/>
                  <a:endParaRPr lang="en-US">
                    <a:latin typeface="Arial" charset="0"/>
                    <a:cs typeface="Arial" charset="0"/>
                  </a:endParaRPr>
                </a:p>
              </p:txBody>
            </p:sp>
            <p:sp>
              <p:nvSpPr>
                <p:cNvPr id="156685" name="Rectangle 27"/>
                <p:cNvSpPr>
                  <a:spLocks noChangeArrowheads="1"/>
                </p:cNvSpPr>
                <p:nvPr/>
              </p:nvSpPr>
              <p:spPr bwMode="auto">
                <a:xfrm>
                  <a:off x="1944"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13" name="Group 28"/>
              <p:cNvGrpSpPr>
                <a:grpSpLocks/>
              </p:cNvGrpSpPr>
              <p:nvPr/>
            </p:nvGrpSpPr>
            <p:grpSpPr bwMode="auto">
              <a:xfrm>
                <a:off x="2916" y="0"/>
                <a:ext cx="972" cy="346"/>
                <a:chOff x="2916" y="0"/>
                <a:chExt cx="972" cy="346"/>
              </a:xfrm>
            </p:grpSpPr>
            <p:sp>
              <p:nvSpPr>
                <p:cNvPr id="156682" name="Rectangle 29"/>
                <p:cNvSpPr>
                  <a:spLocks noChangeArrowheads="1"/>
                </p:cNvSpPr>
                <p:nvPr/>
              </p:nvSpPr>
              <p:spPr bwMode="auto">
                <a:xfrm>
                  <a:off x="2959" y="0"/>
                  <a:ext cx="886" cy="346"/>
                </a:xfrm>
                <a:prstGeom prst="rect">
                  <a:avLst/>
                </a:prstGeom>
                <a:noFill/>
                <a:ln w="12700" cap="sq">
                  <a:noFill/>
                  <a:miter lim="800000"/>
                  <a:headEnd type="none" w="sm" len="sm"/>
                  <a:tailEnd type="none" w="sm" len="sm"/>
                </a:ln>
              </p:spPr>
              <p:txBody>
                <a:bodyPr/>
                <a:lstStyle/>
                <a:p>
                  <a:pPr algn="just" eaLnBrk="1" hangingPunct="1"/>
                  <a:r>
                    <a:rPr lang="en-US" sz="2000" b="1">
                      <a:latin typeface="Arial" charset="0"/>
                      <a:cs typeface="Times New Roman" pitchFamily="18" charset="0"/>
                    </a:rPr>
                    <a:t>Kekurangan</a:t>
                  </a:r>
                  <a:endParaRPr lang="en-US" sz="2000" b="1">
                    <a:latin typeface="Times New Roman" pitchFamily="18" charset="0"/>
                    <a:cs typeface="Times New Roman" pitchFamily="18" charset="0"/>
                  </a:endParaRPr>
                </a:p>
                <a:p>
                  <a:pPr algn="just"/>
                  <a:endParaRPr lang="en-US" sz="3200" b="1">
                    <a:latin typeface="Arial" charset="0"/>
                    <a:cs typeface="Arial" charset="0"/>
                  </a:endParaRPr>
                </a:p>
              </p:txBody>
            </p:sp>
            <p:sp>
              <p:nvSpPr>
                <p:cNvPr id="156683" name="Rectangle 30"/>
                <p:cNvSpPr>
                  <a:spLocks noChangeArrowheads="1"/>
                </p:cNvSpPr>
                <p:nvPr/>
              </p:nvSpPr>
              <p:spPr bwMode="auto">
                <a:xfrm>
                  <a:off x="2916"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sp>
          <p:nvSpPr>
            <p:cNvPr id="156677" name="Rectangle 31"/>
            <p:cNvSpPr>
              <a:spLocks noChangeArrowheads="1"/>
            </p:cNvSpPr>
            <p:nvPr/>
          </p:nvSpPr>
          <p:spPr bwMode="auto">
            <a:xfrm>
              <a:off x="-3" y="-3"/>
              <a:ext cx="3894" cy="352"/>
            </a:xfrm>
            <a:prstGeom prst="rect">
              <a:avLst/>
            </a:prstGeom>
            <a:noFill/>
            <a:ln w="9525" cap="sq">
              <a:solidFill>
                <a:srgbClr val="A0A0A0"/>
              </a:solidFill>
              <a:miter lim="800000"/>
              <a:headEnd type="none" w="sm" len="sm"/>
              <a:tailEnd type="none" w="sm" len="sm"/>
            </a:ln>
          </p:spPr>
          <p:txBody>
            <a:bodyPr/>
            <a:lstStyle/>
            <a:p>
              <a:endParaRPr lang="id-ID"/>
            </a:p>
          </p:txBody>
        </p:sp>
      </p:gr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2667000"/>
            <a:ext cx="7924800" cy="3733800"/>
            <a:chOff x="-3" y="-3"/>
            <a:chExt cx="3894" cy="1732"/>
          </a:xfrm>
        </p:grpSpPr>
        <p:grpSp>
          <p:nvGrpSpPr>
            <p:cNvPr id="3" name="Group 3"/>
            <p:cNvGrpSpPr>
              <a:grpSpLocks/>
            </p:cNvGrpSpPr>
            <p:nvPr/>
          </p:nvGrpSpPr>
          <p:grpSpPr bwMode="auto">
            <a:xfrm>
              <a:off x="0" y="0"/>
              <a:ext cx="3888" cy="1726"/>
              <a:chOff x="0" y="0"/>
              <a:chExt cx="3888" cy="1726"/>
            </a:xfrm>
          </p:grpSpPr>
          <p:grpSp>
            <p:nvGrpSpPr>
              <p:cNvPr id="4" name="Group 4"/>
              <p:cNvGrpSpPr>
                <a:grpSpLocks/>
              </p:cNvGrpSpPr>
              <p:nvPr/>
            </p:nvGrpSpPr>
            <p:grpSpPr bwMode="auto">
              <a:xfrm>
                <a:off x="0" y="0"/>
                <a:ext cx="972" cy="1726"/>
                <a:chOff x="0" y="0"/>
                <a:chExt cx="972" cy="1726"/>
              </a:xfrm>
            </p:grpSpPr>
            <p:sp>
              <p:nvSpPr>
                <p:cNvPr id="157726" name="Rectangle 5"/>
                <p:cNvSpPr>
                  <a:spLocks noChangeArrowheads="1"/>
                </p:cNvSpPr>
                <p:nvPr/>
              </p:nvSpPr>
              <p:spPr bwMode="auto">
                <a:xfrm>
                  <a:off x="43" y="0"/>
                  <a:ext cx="886" cy="172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Belenggu keemasan</a:t>
                  </a:r>
                  <a:endParaRPr lang="en-US">
                    <a:latin typeface="Times New Roman" pitchFamily="18" charset="0"/>
                    <a:cs typeface="Times New Roman" pitchFamily="18" charset="0"/>
                  </a:endParaRPr>
                </a:p>
                <a:p>
                  <a:pPr algn="just"/>
                  <a:endParaRPr lang="en-US">
                    <a:latin typeface="Arial" charset="0"/>
                    <a:cs typeface="Arial" charset="0"/>
                  </a:endParaRPr>
                </a:p>
              </p:txBody>
            </p:sp>
            <p:sp>
              <p:nvSpPr>
                <p:cNvPr id="157727" name="Rectangle 6"/>
                <p:cNvSpPr>
                  <a:spLocks noChangeArrowheads="1"/>
                </p:cNvSpPr>
                <p:nvPr/>
              </p:nvSpPr>
              <p:spPr bwMode="auto">
                <a:xfrm>
                  <a:off x="0" y="0"/>
                  <a:ext cx="972" cy="172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5" name="Group 7"/>
              <p:cNvGrpSpPr>
                <a:grpSpLocks/>
              </p:cNvGrpSpPr>
              <p:nvPr/>
            </p:nvGrpSpPr>
            <p:grpSpPr bwMode="auto">
              <a:xfrm>
                <a:off x="972" y="0"/>
                <a:ext cx="972" cy="1726"/>
                <a:chOff x="972" y="0"/>
                <a:chExt cx="972" cy="1726"/>
              </a:xfrm>
            </p:grpSpPr>
            <p:sp>
              <p:nvSpPr>
                <p:cNvPr id="157724" name="Rectangle 8"/>
                <p:cNvSpPr>
                  <a:spLocks noChangeArrowheads="1"/>
                </p:cNvSpPr>
                <p:nvPr/>
              </p:nvSpPr>
              <p:spPr bwMode="auto">
                <a:xfrm>
                  <a:off x="1015" y="0"/>
                  <a:ext cx="886" cy="1726"/>
                </a:xfrm>
                <a:prstGeom prst="rect">
                  <a:avLst/>
                </a:prstGeom>
                <a:noFill/>
                <a:ln w="12700" cap="sq">
                  <a:noFill/>
                  <a:miter lim="800000"/>
                  <a:headEnd type="none" w="sm" len="sm"/>
                  <a:tailEnd type="none" w="sm" len="sm"/>
                </a:ln>
              </p:spPr>
              <p:txBody>
                <a:bodyPr/>
                <a:lstStyle/>
                <a:p>
                  <a:pPr algn="just" eaLnBrk="1" hangingPunct="1"/>
                  <a:r>
                    <a:rPr lang="sv-SE">
                      <a:latin typeface="Arial" charset="0"/>
                      <a:cs typeface="Times New Roman" pitchFamily="18" charset="0"/>
                    </a:rPr>
                    <a:t>Pendapatan bonus menunda dalam deretan angsuran tahunan. Sejumlah yang ditunda belum dibayar kehilangan dengan pengunduran diri eksekutif.</a:t>
                  </a:r>
                  <a:endParaRPr lang="en-US">
                    <a:latin typeface="Times New Roman" pitchFamily="18" charset="0"/>
                    <a:cs typeface="Times New Roman" pitchFamily="18" charset="0"/>
                  </a:endParaRPr>
                </a:p>
              </p:txBody>
            </p:sp>
            <p:sp>
              <p:nvSpPr>
                <p:cNvPr id="157725" name="Rectangle 9"/>
                <p:cNvSpPr>
                  <a:spLocks noChangeArrowheads="1"/>
                </p:cNvSpPr>
                <p:nvPr/>
              </p:nvSpPr>
              <p:spPr bwMode="auto">
                <a:xfrm>
                  <a:off x="972" y="0"/>
                  <a:ext cx="972" cy="172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6" name="Group 10"/>
              <p:cNvGrpSpPr>
                <a:grpSpLocks/>
              </p:cNvGrpSpPr>
              <p:nvPr/>
            </p:nvGrpSpPr>
            <p:grpSpPr bwMode="auto">
              <a:xfrm>
                <a:off x="1944" y="0"/>
                <a:ext cx="972" cy="1726"/>
                <a:chOff x="1944" y="0"/>
                <a:chExt cx="972" cy="1726"/>
              </a:xfrm>
            </p:grpSpPr>
            <p:sp>
              <p:nvSpPr>
                <p:cNvPr id="157722" name="Rectangle 11"/>
                <p:cNvSpPr>
                  <a:spLocks noChangeArrowheads="1"/>
                </p:cNvSpPr>
                <p:nvPr/>
              </p:nvSpPr>
              <p:spPr bwMode="auto">
                <a:xfrm>
                  <a:off x="1987" y="0"/>
                  <a:ext cx="886" cy="1726"/>
                </a:xfrm>
                <a:prstGeom prst="rect">
                  <a:avLst/>
                </a:prstGeom>
                <a:noFill/>
                <a:ln w="12700" cap="sq">
                  <a:noFill/>
                  <a:miter lim="800000"/>
                  <a:headEnd type="none" w="sm" len="sm"/>
                  <a:tailEnd type="none" w="sm" len="sm"/>
                </a:ln>
              </p:spPr>
              <p:txBody>
                <a:bodyPr/>
                <a:lstStyle/>
                <a:p>
                  <a:pPr algn="just" eaLnBrk="1" hangingPunct="1"/>
                  <a:r>
                    <a:rPr lang="sv-SE">
                      <a:latin typeface="Arial" charset="0"/>
                      <a:cs typeface="Times New Roman" pitchFamily="18" charset="0"/>
                    </a:rPr>
                    <a:t>Menawarkan suatu perangsang untuk eksekutif untuk tinggal dengan perusahaan itu.</a:t>
                  </a:r>
                  <a:endParaRPr lang="en-US">
                    <a:latin typeface="Times New Roman" pitchFamily="18" charset="0"/>
                    <a:cs typeface="Times New Roman" pitchFamily="18" charset="0"/>
                  </a:endParaRPr>
                </a:p>
                <a:p>
                  <a:pPr algn="just"/>
                  <a:endParaRPr lang="en-US" sz="2800">
                    <a:latin typeface="Arial" charset="0"/>
                    <a:cs typeface="Arial" charset="0"/>
                  </a:endParaRPr>
                </a:p>
              </p:txBody>
            </p:sp>
            <p:sp>
              <p:nvSpPr>
                <p:cNvPr id="157723" name="Rectangle 12"/>
                <p:cNvSpPr>
                  <a:spLocks noChangeArrowheads="1"/>
                </p:cNvSpPr>
                <p:nvPr/>
              </p:nvSpPr>
              <p:spPr bwMode="auto">
                <a:xfrm>
                  <a:off x="1944" y="0"/>
                  <a:ext cx="972" cy="172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7" name="Group 13"/>
              <p:cNvGrpSpPr>
                <a:grpSpLocks/>
              </p:cNvGrpSpPr>
              <p:nvPr/>
            </p:nvGrpSpPr>
            <p:grpSpPr bwMode="auto">
              <a:xfrm>
                <a:off x="2916" y="0"/>
                <a:ext cx="972" cy="1726"/>
                <a:chOff x="2916" y="0"/>
                <a:chExt cx="972" cy="1726"/>
              </a:xfrm>
            </p:grpSpPr>
            <p:sp>
              <p:nvSpPr>
                <p:cNvPr id="157720" name="Rectangle 14"/>
                <p:cNvSpPr>
                  <a:spLocks noChangeArrowheads="1"/>
                </p:cNvSpPr>
                <p:nvPr/>
              </p:nvSpPr>
              <p:spPr bwMode="auto">
                <a:xfrm>
                  <a:off x="2959" y="0"/>
                  <a:ext cx="886" cy="1726"/>
                </a:xfrm>
                <a:prstGeom prst="rect">
                  <a:avLst/>
                </a:prstGeom>
                <a:noFill/>
                <a:ln w="12700" cap="sq">
                  <a:noFill/>
                  <a:miter lim="800000"/>
                  <a:headEnd type="none" w="sm" len="sm"/>
                  <a:tailEnd type="none" w="sm" len="sm"/>
                </a:ln>
              </p:spPr>
              <p:txBody>
                <a:bodyPr/>
                <a:lstStyle/>
                <a:p>
                  <a:pPr algn="just" eaLnBrk="1" hangingPunct="1"/>
                  <a:r>
                    <a:rPr lang="sv-SE">
                      <a:latin typeface="Arial" charset="0"/>
                      <a:cs typeface="Times New Roman" pitchFamily="18" charset="0"/>
                    </a:rPr>
                    <a:t>Mei mempromosikan resiko- menentang pengambilan keputusan dalam kaitan dengan sisi menurun/jatuh resiko yang dipikul oleh eksekutif.</a:t>
                  </a:r>
                  <a:endParaRPr lang="en-US">
                    <a:latin typeface="Times New Roman" pitchFamily="18" charset="0"/>
                    <a:cs typeface="Times New Roman" pitchFamily="18" charset="0"/>
                  </a:endParaRPr>
                </a:p>
                <a:p>
                  <a:pPr algn="just"/>
                  <a:r>
                    <a:rPr lang="en-US" sz="1200">
                      <a:latin typeface="Arial" charset="0"/>
                      <a:cs typeface="Times New Roman" pitchFamily="18" charset="0"/>
                    </a:rPr>
                    <a:t> </a:t>
                  </a:r>
                </a:p>
                <a:p>
                  <a:pPr algn="just"/>
                  <a:endParaRPr lang="en-US">
                    <a:latin typeface="Arial" charset="0"/>
                    <a:cs typeface="Arial" charset="0"/>
                  </a:endParaRPr>
                </a:p>
              </p:txBody>
            </p:sp>
            <p:sp>
              <p:nvSpPr>
                <p:cNvPr id="157721" name="Rectangle 15"/>
                <p:cNvSpPr>
                  <a:spLocks noChangeArrowheads="1"/>
                </p:cNvSpPr>
                <p:nvPr/>
              </p:nvSpPr>
              <p:spPr bwMode="auto">
                <a:xfrm>
                  <a:off x="2916" y="0"/>
                  <a:ext cx="972" cy="1726"/>
                </a:xfrm>
                <a:prstGeom prst="rect">
                  <a:avLst/>
                </a:prstGeom>
                <a:noFill/>
                <a:ln w="7" cap="sq">
                  <a:solidFill>
                    <a:srgbClr val="A0A0A0"/>
                  </a:solidFill>
                  <a:miter lim="800000"/>
                  <a:headEnd type="none" w="sm" len="sm"/>
                  <a:tailEnd type="none" w="sm" len="sm"/>
                </a:ln>
              </p:spPr>
              <p:txBody>
                <a:bodyPr/>
                <a:lstStyle/>
                <a:p>
                  <a:endParaRPr lang="id-ID"/>
                </a:p>
              </p:txBody>
            </p:sp>
          </p:grpSp>
        </p:grpSp>
        <p:sp>
          <p:nvSpPr>
            <p:cNvPr id="157715" name="Rectangle 16"/>
            <p:cNvSpPr>
              <a:spLocks noChangeArrowheads="1"/>
            </p:cNvSpPr>
            <p:nvPr/>
          </p:nvSpPr>
          <p:spPr bwMode="auto">
            <a:xfrm>
              <a:off x="-3" y="-3"/>
              <a:ext cx="3894" cy="1732"/>
            </a:xfrm>
            <a:prstGeom prst="rect">
              <a:avLst/>
            </a:prstGeom>
            <a:noFill/>
            <a:ln w="9525" cap="sq">
              <a:solidFill>
                <a:srgbClr val="A0A0A0"/>
              </a:solidFill>
              <a:miter lim="800000"/>
              <a:headEnd type="none" w="sm" len="sm"/>
              <a:tailEnd type="none" w="sm" len="sm"/>
            </a:ln>
          </p:spPr>
          <p:txBody>
            <a:bodyPr/>
            <a:lstStyle/>
            <a:p>
              <a:endParaRPr lang="id-ID"/>
            </a:p>
          </p:txBody>
        </p:sp>
      </p:grpSp>
      <p:grpSp>
        <p:nvGrpSpPr>
          <p:cNvPr id="8" name="Group 17"/>
          <p:cNvGrpSpPr>
            <a:grpSpLocks/>
          </p:cNvGrpSpPr>
          <p:nvPr/>
        </p:nvGrpSpPr>
        <p:grpSpPr bwMode="auto">
          <a:xfrm>
            <a:off x="685800" y="1981200"/>
            <a:ext cx="7924800" cy="758825"/>
            <a:chOff x="-3" y="-3"/>
            <a:chExt cx="3894" cy="352"/>
          </a:xfrm>
        </p:grpSpPr>
        <p:grpSp>
          <p:nvGrpSpPr>
            <p:cNvPr id="9" name="Group 18"/>
            <p:cNvGrpSpPr>
              <a:grpSpLocks/>
            </p:cNvGrpSpPr>
            <p:nvPr/>
          </p:nvGrpSpPr>
          <p:grpSpPr bwMode="auto">
            <a:xfrm>
              <a:off x="0" y="0"/>
              <a:ext cx="3888" cy="346"/>
              <a:chOff x="0" y="0"/>
              <a:chExt cx="3888" cy="346"/>
            </a:xfrm>
          </p:grpSpPr>
          <p:grpSp>
            <p:nvGrpSpPr>
              <p:cNvPr id="10" name="Group 19"/>
              <p:cNvGrpSpPr>
                <a:grpSpLocks/>
              </p:cNvGrpSpPr>
              <p:nvPr/>
            </p:nvGrpSpPr>
            <p:grpSpPr bwMode="auto">
              <a:xfrm>
                <a:off x="0" y="0"/>
                <a:ext cx="972" cy="346"/>
                <a:chOff x="0" y="0"/>
                <a:chExt cx="972" cy="346"/>
              </a:xfrm>
            </p:grpSpPr>
            <p:sp>
              <p:nvSpPr>
                <p:cNvPr id="157712" name="Rectangle 20"/>
                <p:cNvSpPr>
                  <a:spLocks noChangeArrowheads="1"/>
                </p:cNvSpPr>
                <p:nvPr/>
              </p:nvSpPr>
              <p:spPr bwMode="auto">
                <a:xfrm>
                  <a:off x="43" y="0"/>
                  <a:ext cx="886" cy="346"/>
                </a:xfrm>
                <a:prstGeom prst="rect">
                  <a:avLst/>
                </a:prstGeom>
                <a:noFill/>
                <a:ln w="12700" cap="sq">
                  <a:noFill/>
                  <a:miter lim="800000"/>
                  <a:headEnd type="none" w="sm" len="sm"/>
                  <a:tailEnd type="none" w="sm" len="sm"/>
                </a:ln>
              </p:spPr>
              <p:txBody>
                <a:bodyPr/>
                <a:lstStyle/>
                <a:p>
                  <a:pPr eaLnBrk="1" hangingPunct="1"/>
                  <a:r>
                    <a:rPr lang="en-US">
                      <a:latin typeface="Arial" charset="0"/>
                      <a:cs typeface="Times New Roman" pitchFamily="18" charset="0"/>
                    </a:rPr>
                    <a:t>Bonus Mengetik</a:t>
                  </a:r>
                  <a:endParaRPr lang="en-US">
                    <a:latin typeface="Times New Roman" pitchFamily="18" charset="0"/>
                    <a:cs typeface="Times New Roman" pitchFamily="18" charset="0"/>
                  </a:endParaRPr>
                </a:p>
                <a:p>
                  <a:pPr algn="just"/>
                  <a:endParaRPr lang="en-US">
                    <a:latin typeface="Arial" charset="0"/>
                    <a:cs typeface="Arial" charset="0"/>
                  </a:endParaRPr>
                </a:p>
              </p:txBody>
            </p:sp>
            <p:sp>
              <p:nvSpPr>
                <p:cNvPr id="157713" name="Rectangle 21"/>
                <p:cNvSpPr>
                  <a:spLocks noChangeArrowheads="1"/>
                </p:cNvSpPr>
                <p:nvPr/>
              </p:nvSpPr>
              <p:spPr bwMode="auto">
                <a:xfrm>
                  <a:off x="0"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11" name="Group 22"/>
              <p:cNvGrpSpPr>
                <a:grpSpLocks/>
              </p:cNvGrpSpPr>
              <p:nvPr/>
            </p:nvGrpSpPr>
            <p:grpSpPr bwMode="auto">
              <a:xfrm>
                <a:off x="972" y="0"/>
                <a:ext cx="972" cy="346"/>
                <a:chOff x="972" y="0"/>
                <a:chExt cx="972" cy="346"/>
              </a:xfrm>
            </p:grpSpPr>
            <p:sp>
              <p:nvSpPr>
                <p:cNvPr id="157710" name="Rectangle 23"/>
                <p:cNvSpPr>
                  <a:spLocks noChangeArrowheads="1"/>
                </p:cNvSpPr>
                <p:nvPr/>
              </p:nvSpPr>
              <p:spPr bwMode="auto">
                <a:xfrm>
                  <a:off x="1015" y="0"/>
                  <a:ext cx="886" cy="34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Uraian</a:t>
                  </a:r>
                  <a:endParaRPr lang="en-US">
                    <a:latin typeface="Times New Roman" pitchFamily="18" charset="0"/>
                    <a:cs typeface="Times New Roman" pitchFamily="18" charset="0"/>
                  </a:endParaRPr>
                </a:p>
                <a:p>
                  <a:pPr algn="just"/>
                  <a:endParaRPr lang="en-US" sz="2800">
                    <a:latin typeface="Arial" charset="0"/>
                    <a:cs typeface="Arial" charset="0"/>
                  </a:endParaRPr>
                </a:p>
              </p:txBody>
            </p:sp>
            <p:sp>
              <p:nvSpPr>
                <p:cNvPr id="157711" name="Rectangle 24"/>
                <p:cNvSpPr>
                  <a:spLocks noChangeArrowheads="1"/>
                </p:cNvSpPr>
                <p:nvPr/>
              </p:nvSpPr>
              <p:spPr bwMode="auto">
                <a:xfrm>
                  <a:off x="972"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12" name="Group 25"/>
              <p:cNvGrpSpPr>
                <a:grpSpLocks/>
              </p:cNvGrpSpPr>
              <p:nvPr/>
            </p:nvGrpSpPr>
            <p:grpSpPr bwMode="auto">
              <a:xfrm>
                <a:off x="1944" y="0"/>
                <a:ext cx="972" cy="346"/>
                <a:chOff x="1944" y="0"/>
                <a:chExt cx="972" cy="346"/>
              </a:xfrm>
            </p:grpSpPr>
            <p:sp>
              <p:nvSpPr>
                <p:cNvPr id="157708" name="Rectangle 26"/>
                <p:cNvSpPr>
                  <a:spLocks noChangeArrowheads="1"/>
                </p:cNvSpPr>
                <p:nvPr/>
              </p:nvSpPr>
              <p:spPr bwMode="auto">
                <a:xfrm>
                  <a:off x="1987" y="0"/>
                  <a:ext cx="886" cy="34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Dasar pemikiran</a:t>
                  </a:r>
                  <a:endParaRPr lang="en-US">
                    <a:latin typeface="Times New Roman" pitchFamily="18" charset="0"/>
                    <a:cs typeface="Times New Roman" pitchFamily="18" charset="0"/>
                  </a:endParaRPr>
                </a:p>
                <a:p>
                  <a:pPr algn="just"/>
                  <a:endParaRPr lang="en-US" sz="2800">
                    <a:latin typeface="Arial" charset="0"/>
                    <a:cs typeface="Arial" charset="0"/>
                  </a:endParaRPr>
                </a:p>
              </p:txBody>
            </p:sp>
            <p:sp>
              <p:nvSpPr>
                <p:cNvPr id="157709" name="Rectangle 27"/>
                <p:cNvSpPr>
                  <a:spLocks noChangeArrowheads="1"/>
                </p:cNvSpPr>
                <p:nvPr/>
              </p:nvSpPr>
              <p:spPr bwMode="auto">
                <a:xfrm>
                  <a:off x="1944"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13" name="Group 28"/>
              <p:cNvGrpSpPr>
                <a:grpSpLocks/>
              </p:cNvGrpSpPr>
              <p:nvPr/>
            </p:nvGrpSpPr>
            <p:grpSpPr bwMode="auto">
              <a:xfrm>
                <a:off x="2916" y="0"/>
                <a:ext cx="972" cy="346"/>
                <a:chOff x="2916" y="0"/>
                <a:chExt cx="972" cy="346"/>
              </a:xfrm>
            </p:grpSpPr>
            <p:sp>
              <p:nvSpPr>
                <p:cNvPr id="157706" name="Rectangle 29"/>
                <p:cNvSpPr>
                  <a:spLocks noChangeArrowheads="1"/>
                </p:cNvSpPr>
                <p:nvPr/>
              </p:nvSpPr>
              <p:spPr bwMode="auto">
                <a:xfrm>
                  <a:off x="2959" y="0"/>
                  <a:ext cx="886" cy="34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Kekurangan</a:t>
                  </a:r>
                  <a:endParaRPr lang="en-US">
                    <a:latin typeface="Times New Roman" pitchFamily="18" charset="0"/>
                    <a:cs typeface="Times New Roman" pitchFamily="18" charset="0"/>
                  </a:endParaRPr>
                </a:p>
                <a:p>
                  <a:pPr algn="just"/>
                  <a:endParaRPr lang="en-US" sz="2800">
                    <a:latin typeface="Arial" charset="0"/>
                    <a:cs typeface="Arial" charset="0"/>
                  </a:endParaRPr>
                </a:p>
              </p:txBody>
            </p:sp>
            <p:sp>
              <p:nvSpPr>
                <p:cNvPr id="157707" name="Rectangle 30"/>
                <p:cNvSpPr>
                  <a:spLocks noChangeArrowheads="1"/>
                </p:cNvSpPr>
                <p:nvPr/>
              </p:nvSpPr>
              <p:spPr bwMode="auto">
                <a:xfrm>
                  <a:off x="2916"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sp>
          <p:nvSpPr>
            <p:cNvPr id="157701" name="Rectangle 31"/>
            <p:cNvSpPr>
              <a:spLocks noChangeArrowheads="1"/>
            </p:cNvSpPr>
            <p:nvPr/>
          </p:nvSpPr>
          <p:spPr bwMode="auto">
            <a:xfrm>
              <a:off x="-3" y="-3"/>
              <a:ext cx="3894" cy="352"/>
            </a:xfrm>
            <a:prstGeom prst="rect">
              <a:avLst/>
            </a:prstGeom>
            <a:noFill/>
            <a:ln w="9525" cap="sq">
              <a:solidFill>
                <a:srgbClr val="A0A0A0"/>
              </a:solidFill>
              <a:miter lim="800000"/>
              <a:headEnd type="none" w="sm" len="sm"/>
              <a:tailEnd type="none" w="sm" len="sm"/>
            </a:ln>
          </p:spPr>
          <p:txBody>
            <a:bodyPr/>
            <a:lstStyle/>
            <a:p>
              <a:endParaRPr lang="id-ID"/>
            </a:p>
          </p:txBody>
        </p:sp>
      </p:gr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2590800"/>
            <a:ext cx="8382000" cy="3505200"/>
            <a:chOff x="-3" y="-3"/>
            <a:chExt cx="3894" cy="1732"/>
          </a:xfrm>
        </p:grpSpPr>
        <p:grpSp>
          <p:nvGrpSpPr>
            <p:cNvPr id="3" name="Group 3"/>
            <p:cNvGrpSpPr>
              <a:grpSpLocks/>
            </p:cNvGrpSpPr>
            <p:nvPr/>
          </p:nvGrpSpPr>
          <p:grpSpPr bwMode="auto">
            <a:xfrm>
              <a:off x="0" y="0"/>
              <a:ext cx="3888" cy="1726"/>
              <a:chOff x="0" y="0"/>
              <a:chExt cx="3888" cy="1726"/>
            </a:xfrm>
          </p:grpSpPr>
          <p:grpSp>
            <p:nvGrpSpPr>
              <p:cNvPr id="4" name="Group 4"/>
              <p:cNvGrpSpPr>
                <a:grpSpLocks/>
              </p:cNvGrpSpPr>
              <p:nvPr/>
            </p:nvGrpSpPr>
            <p:grpSpPr bwMode="auto">
              <a:xfrm>
                <a:off x="0" y="0"/>
                <a:ext cx="972" cy="1726"/>
                <a:chOff x="0" y="0"/>
                <a:chExt cx="972" cy="1726"/>
              </a:xfrm>
            </p:grpSpPr>
            <p:sp>
              <p:nvSpPr>
                <p:cNvPr id="158750" name="Rectangle 5"/>
                <p:cNvSpPr>
                  <a:spLocks noChangeArrowheads="1"/>
                </p:cNvSpPr>
                <p:nvPr/>
              </p:nvSpPr>
              <p:spPr bwMode="auto">
                <a:xfrm>
                  <a:off x="43" y="0"/>
                  <a:ext cx="886" cy="172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Parasut</a:t>
                  </a:r>
                  <a:r>
                    <a:rPr lang="en-US" sz="1200">
                      <a:latin typeface="Arial" charset="0"/>
                      <a:cs typeface="Times New Roman" pitchFamily="18" charset="0"/>
                    </a:rPr>
                    <a:t> </a:t>
                  </a:r>
                  <a:r>
                    <a:rPr lang="en-US">
                      <a:latin typeface="Arial" charset="0"/>
                      <a:cs typeface="Times New Roman" pitchFamily="18" charset="0"/>
                    </a:rPr>
                    <a:t>keemasan</a:t>
                  </a:r>
                  <a:endParaRPr lang="en-US">
                    <a:latin typeface="Times New Roman" pitchFamily="18" charset="0"/>
                    <a:cs typeface="Times New Roman" pitchFamily="18" charset="0"/>
                  </a:endParaRPr>
                </a:p>
                <a:p>
                  <a:pPr algn="just"/>
                  <a:endParaRPr lang="en-US">
                    <a:latin typeface="Arial" charset="0"/>
                    <a:cs typeface="Arial" charset="0"/>
                  </a:endParaRPr>
                </a:p>
              </p:txBody>
            </p:sp>
            <p:sp>
              <p:nvSpPr>
                <p:cNvPr id="158751" name="Rectangle 6"/>
                <p:cNvSpPr>
                  <a:spLocks noChangeArrowheads="1"/>
                </p:cNvSpPr>
                <p:nvPr/>
              </p:nvSpPr>
              <p:spPr bwMode="auto">
                <a:xfrm>
                  <a:off x="0" y="0"/>
                  <a:ext cx="972" cy="172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5" name="Group 7"/>
              <p:cNvGrpSpPr>
                <a:grpSpLocks/>
              </p:cNvGrpSpPr>
              <p:nvPr/>
            </p:nvGrpSpPr>
            <p:grpSpPr bwMode="auto">
              <a:xfrm>
                <a:off x="972" y="0"/>
                <a:ext cx="972" cy="1726"/>
                <a:chOff x="972" y="0"/>
                <a:chExt cx="972" cy="1726"/>
              </a:xfrm>
            </p:grpSpPr>
            <p:sp>
              <p:nvSpPr>
                <p:cNvPr id="158748" name="Rectangle 8"/>
                <p:cNvSpPr>
                  <a:spLocks noChangeArrowheads="1"/>
                </p:cNvSpPr>
                <p:nvPr/>
              </p:nvSpPr>
              <p:spPr bwMode="auto">
                <a:xfrm>
                  <a:off x="1015" y="0"/>
                  <a:ext cx="886" cy="1726"/>
                </a:xfrm>
                <a:prstGeom prst="rect">
                  <a:avLst/>
                </a:prstGeom>
                <a:noFill/>
                <a:ln w="12700" cap="sq">
                  <a:noFill/>
                  <a:miter lim="800000"/>
                  <a:headEnd type="none" w="sm" len="sm"/>
                  <a:tailEnd type="none" w="sm" len="sm"/>
                </a:ln>
              </p:spPr>
              <p:txBody>
                <a:bodyPr/>
                <a:lstStyle/>
                <a:p>
                  <a:pPr algn="just" eaLnBrk="1" hangingPunct="1"/>
                  <a:r>
                    <a:rPr lang="en-US" sz="1600">
                      <a:latin typeface="Arial" charset="0"/>
                      <a:cs typeface="Times New Roman" pitchFamily="18" charset="0"/>
                    </a:rPr>
                    <a:t>Eksekutif mempunyai hak-hak untuk mengumpulkan bonus jika mereka</a:t>
                  </a:r>
                  <a:r>
                    <a:rPr lang="en-US" sz="1200">
                      <a:latin typeface="Arial" charset="0"/>
                      <a:cs typeface="Times New Roman" pitchFamily="18" charset="0"/>
                    </a:rPr>
                    <a:t> </a:t>
                  </a:r>
                  <a:r>
                    <a:rPr lang="en-US" sz="1600">
                      <a:latin typeface="Arial" charset="0"/>
                      <a:cs typeface="Times New Roman" pitchFamily="18" charset="0"/>
                    </a:rPr>
                    <a:t>hilang[kan posisi dalam kaitan dengan takeover, menembak, pengunduran diri, atau pengunduran diri.</a:t>
                  </a:r>
                  <a:endParaRPr lang="en-US" sz="1600">
                    <a:latin typeface="Times New Roman" pitchFamily="18" charset="0"/>
                    <a:cs typeface="Times New Roman" pitchFamily="18" charset="0"/>
                  </a:endParaRPr>
                </a:p>
                <a:p>
                  <a:pPr algn="just"/>
                  <a:endParaRPr lang="en-US" sz="2400">
                    <a:latin typeface="Arial" charset="0"/>
                    <a:cs typeface="Arial" charset="0"/>
                  </a:endParaRPr>
                </a:p>
              </p:txBody>
            </p:sp>
            <p:sp>
              <p:nvSpPr>
                <p:cNvPr id="158749" name="Rectangle 9"/>
                <p:cNvSpPr>
                  <a:spLocks noChangeArrowheads="1"/>
                </p:cNvSpPr>
                <p:nvPr/>
              </p:nvSpPr>
              <p:spPr bwMode="auto">
                <a:xfrm>
                  <a:off x="972" y="0"/>
                  <a:ext cx="972" cy="172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6" name="Group 10"/>
              <p:cNvGrpSpPr>
                <a:grpSpLocks/>
              </p:cNvGrpSpPr>
              <p:nvPr/>
            </p:nvGrpSpPr>
            <p:grpSpPr bwMode="auto">
              <a:xfrm>
                <a:off x="1944" y="0"/>
                <a:ext cx="972" cy="1726"/>
                <a:chOff x="1944" y="0"/>
                <a:chExt cx="972" cy="1726"/>
              </a:xfrm>
            </p:grpSpPr>
            <p:sp>
              <p:nvSpPr>
                <p:cNvPr id="158746" name="Rectangle 11"/>
                <p:cNvSpPr>
                  <a:spLocks noChangeArrowheads="1"/>
                </p:cNvSpPr>
                <p:nvPr/>
              </p:nvSpPr>
              <p:spPr bwMode="auto">
                <a:xfrm>
                  <a:off x="1987" y="0"/>
                  <a:ext cx="886" cy="172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Menawarkan suatu perangsang untuk eksekutif untuk tinggal dengan perusahaan itu.</a:t>
                  </a:r>
                  <a:endParaRPr lang="en-US">
                    <a:latin typeface="Times New Roman" pitchFamily="18" charset="0"/>
                    <a:cs typeface="Times New Roman" pitchFamily="18" charset="0"/>
                  </a:endParaRPr>
                </a:p>
                <a:p>
                  <a:pPr algn="just"/>
                  <a:endParaRPr lang="en-US" sz="2800">
                    <a:latin typeface="Arial" charset="0"/>
                    <a:cs typeface="Arial" charset="0"/>
                  </a:endParaRPr>
                </a:p>
              </p:txBody>
            </p:sp>
            <p:sp>
              <p:nvSpPr>
                <p:cNvPr id="158747" name="Rectangle 12"/>
                <p:cNvSpPr>
                  <a:spLocks noChangeArrowheads="1"/>
                </p:cNvSpPr>
                <p:nvPr/>
              </p:nvSpPr>
              <p:spPr bwMode="auto">
                <a:xfrm>
                  <a:off x="1944" y="0"/>
                  <a:ext cx="972" cy="172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7" name="Group 13"/>
              <p:cNvGrpSpPr>
                <a:grpSpLocks/>
              </p:cNvGrpSpPr>
              <p:nvPr/>
            </p:nvGrpSpPr>
            <p:grpSpPr bwMode="auto">
              <a:xfrm>
                <a:off x="2916" y="0"/>
                <a:ext cx="972" cy="1726"/>
                <a:chOff x="2916" y="0"/>
                <a:chExt cx="972" cy="1726"/>
              </a:xfrm>
            </p:grpSpPr>
            <p:sp>
              <p:nvSpPr>
                <p:cNvPr id="158744" name="Rectangle 14"/>
                <p:cNvSpPr>
                  <a:spLocks noChangeArrowheads="1"/>
                </p:cNvSpPr>
                <p:nvPr/>
              </p:nvSpPr>
              <p:spPr bwMode="auto">
                <a:xfrm>
                  <a:off x="2959" y="0"/>
                  <a:ext cx="886" cy="172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Ganti-Rugi dicapai ya atau tidaknya kekayaan diciptakan untuk pemegang saham. Memberilah penghargaan baik  sukses maupun  kegagalan.</a:t>
                  </a:r>
                  <a:endParaRPr lang="en-US">
                    <a:latin typeface="Times New Roman" pitchFamily="18" charset="0"/>
                    <a:cs typeface="Times New Roman" pitchFamily="18" charset="0"/>
                  </a:endParaRPr>
                </a:p>
                <a:p>
                  <a:pPr algn="just"/>
                  <a:endParaRPr lang="en-US" sz="2800">
                    <a:latin typeface="Arial" charset="0"/>
                    <a:cs typeface="Arial" charset="0"/>
                  </a:endParaRPr>
                </a:p>
              </p:txBody>
            </p:sp>
            <p:sp>
              <p:nvSpPr>
                <p:cNvPr id="158745" name="Rectangle 15"/>
                <p:cNvSpPr>
                  <a:spLocks noChangeArrowheads="1"/>
                </p:cNvSpPr>
                <p:nvPr/>
              </p:nvSpPr>
              <p:spPr bwMode="auto">
                <a:xfrm>
                  <a:off x="2916" y="0"/>
                  <a:ext cx="972" cy="1726"/>
                </a:xfrm>
                <a:prstGeom prst="rect">
                  <a:avLst/>
                </a:prstGeom>
                <a:noFill/>
                <a:ln w="7" cap="sq">
                  <a:solidFill>
                    <a:srgbClr val="A0A0A0"/>
                  </a:solidFill>
                  <a:miter lim="800000"/>
                  <a:headEnd type="none" w="sm" len="sm"/>
                  <a:tailEnd type="none" w="sm" len="sm"/>
                </a:ln>
              </p:spPr>
              <p:txBody>
                <a:bodyPr/>
                <a:lstStyle/>
                <a:p>
                  <a:endParaRPr lang="id-ID"/>
                </a:p>
              </p:txBody>
            </p:sp>
          </p:grpSp>
        </p:grpSp>
        <p:sp>
          <p:nvSpPr>
            <p:cNvPr id="158739" name="Rectangle 16"/>
            <p:cNvSpPr>
              <a:spLocks noChangeArrowheads="1"/>
            </p:cNvSpPr>
            <p:nvPr/>
          </p:nvSpPr>
          <p:spPr bwMode="auto">
            <a:xfrm>
              <a:off x="-3" y="-3"/>
              <a:ext cx="3894" cy="1732"/>
            </a:xfrm>
            <a:prstGeom prst="rect">
              <a:avLst/>
            </a:prstGeom>
            <a:noFill/>
            <a:ln w="9525" cap="sq">
              <a:solidFill>
                <a:srgbClr val="A0A0A0"/>
              </a:solidFill>
              <a:miter lim="800000"/>
              <a:headEnd type="none" w="sm" len="sm"/>
              <a:tailEnd type="none" w="sm" len="sm"/>
            </a:ln>
          </p:spPr>
          <p:txBody>
            <a:bodyPr/>
            <a:lstStyle/>
            <a:p>
              <a:endParaRPr lang="id-ID"/>
            </a:p>
          </p:txBody>
        </p:sp>
      </p:grpSp>
      <p:grpSp>
        <p:nvGrpSpPr>
          <p:cNvPr id="8" name="Group 17"/>
          <p:cNvGrpSpPr>
            <a:grpSpLocks/>
          </p:cNvGrpSpPr>
          <p:nvPr/>
        </p:nvGrpSpPr>
        <p:grpSpPr bwMode="auto">
          <a:xfrm>
            <a:off x="457200" y="1905000"/>
            <a:ext cx="8382000" cy="712788"/>
            <a:chOff x="-3" y="-3"/>
            <a:chExt cx="3894" cy="352"/>
          </a:xfrm>
        </p:grpSpPr>
        <p:grpSp>
          <p:nvGrpSpPr>
            <p:cNvPr id="9" name="Group 18"/>
            <p:cNvGrpSpPr>
              <a:grpSpLocks/>
            </p:cNvGrpSpPr>
            <p:nvPr/>
          </p:nvGrpSpPr>
          <p:grpSpPr bwMode="auto">
            <a:xfrm>
              <a:off x="0" y="0"/>
              <a:ext cx="3888" cy="346"/>
              <a:chOff x="0" y="0"/>
              <a:chExt cx="3888" cy="346"/>
            </a:xfrm>
          </p:grpSpPr>
          <p:grpSp>
            <p:nvGrpSpPr>
              <p:cNvPr id="10" name="Group 19"/>
              <p:cNvGrpSpPr>
                <a:grpSpLocks/>
              </p:cNvGrpSpPr>
              <p:nvPr/>
            </p:nvGrpSpPr>
            <p:grpSpPr bwMode="auto">
              <a:xfrm>
                <a:off x="0" y="0"/>
                <a:ext cx="972" cy="346"/>
                <a:chOff x="0" y="0"/>
                <a:chExt cx="972" cy="346"/>
              </a:xfrm>
            </p:grpSpPr>
            <p:sp>
              <p:nvSpPr>
                <p:cNvPr id="158736" name="Rectangle 20"/>
                <p:cNvSpPr>
                  <a:spLocks noChangeArrowheads="1"/>
                </p:cNvSpPr>
                <p:nvPr/>
              </p:nvSpPr>
              <p:spPr bwMode="auto">
                <a:xfrm>
                  <a:off x="43" y="0"/>
                  <a:ext cx="886" cy="34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Bonus</a:t>
                  </a:r>
                  <a:r>
                    <a:rPr lang="en-US" sz="1200">
                      <a:latin typeface="Arial" charset="0"/>
                      <a:cs typeface="Times New Roman" pitchFamily="18" charset="0"/>
                    </a:rPr>
                    <a:t> </a:t>
                  </a:r>
                  <a:r>
                    <a:rPr lang="en-US">
                      <a:latin typeface="Arial" charset="0"/>
                      <a:cs typeface="Times New Roman" pitchFamily="18" charset="0"/>
                    </a:rPr>
                    <a:t>Mengetik</a:t>
                  </a:r>
                  <a:endParaRPr lang="en-US">
                    <a:latin typeface="Times New Roman" pitchFamily="18" charset="0"/>
                    <a:cs typeface="Times New Roman" pitchFamily="18" charset="0"/>
                  </a:endParaRPr>
                </a:p>
                <a:p>
                  <a:pPr algn="just"/>
                  <a:endParaRPr lang="en-US">
                    <a:latin typeface="Arial" charset="0"/>
                    <a:cs typeface="Arial" charset="0"/>
                  </a:endParaRPr>
                </a:p>
              </p:txBody>
            </p:sp>
            <p:sp>
              <p:nvSpPr>
                <p:cNvPr id="158737" name="Rectangle 21"/>
                <p:cNvSpPr>
                  <a:spLocks noChangeArrowheads="1"/>
                </p:cNvSpPr>
                <p:nvPr/>
              </p:nvSpPr>
              <p:spPr bwMode="auto">
                <a:xfrm>
                  <a:off x="0"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11" name="Group 22"/>
              <p:cNvGrpSpPr>
                <a:grpSpLocks/>
              </p:cNvGrpSpPr>
              <p:nvPr/>
            </p:nvGrpSpPr>
            <p:grpSpPr bwMode="auto">
              <a:xfrm>
                <a:off x="972" y="0"/>
                <a:ext cx="972" cy="346"/>
                <a:chOff x="972" y="0"/>
                <a:chExt cx="972" cy="346"/>
              </a:xfrm>
            </p:grpSpPr>
            <p:sp>
              <p:nvSpPr>
                <p:cNvPr id="158734" name="Rectangle 23"/>
                <p:cNvSpPr>
                  <a:spLocks noChangeArrowheads="1"/>
                </p:cNvSpPr>
                <p:nvPr/>
              </p:nvSpPr>
              <p:spPr bwMode="auto">
                <a:xfrm>
                  <a:off x="1015" y="0"/>
                  <a:ext cx="886" cy="34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Uraian</a:t>
                  </a:r>
                  <a:endParaRPr lang="en-US">
                    <a:latin typeface="Times New Roman" pitchFamily="18" charset="0"/>
                    <a:cs typeface="Times New Roman" pitchFamily="18" charset="0"/>
                  </a:endParaRPr>
                </a:p>
                <a:p>
                  <a:pPr algn="just"/>
                  <a:endParaRPr lang="en-US" sz="2800">
                    <a:latin typeface="Arial" charset="0"/>
                    <a:cs typeface="Arial" charset="0"/>
                  </a:endParaRPr>
                </a:p>
              </p:txBody>
            </p:sp>
            <p:sp>
              <p:nvSpPr>
                <p:cNvPr id="158735" name="Rectangle 24"/>
                <p:cNvSpPr>
                  <a:spLocks noChangeArrowheads="1"/>
                </p:cNvSpPr>
                <p:nvPr/>
              </p:nvSpPr>
              <p:spPr bwMode="auto">
                <a:xfrm>
                  <a:off x="972"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12" name="Group 25"/>
              <p:cNvGrpSpPr>
                <a:grpSpLocks/>
              </p:cNvGrpSpPr>
              <p:nvPr/>
            </p:nvGrpSpPr>
            <p:grpSpPr bwMode="auto">
              <a:xfrm>
                <a:off x="1944" y="0"/>
                <a:ext cx="972" cy="346"/>
                <a:chOff x="1944" y="0"/>
                <a:chExt cx="972" cy="346"/>
              </a:xfrm>
            </p:grpSpPr>
            <p:sp>
              <p:nvSpPr>
                <p:cNvPr id="158732" name="Rectangle 26"/>
                <p:cNvSpPr>
                  <a:spLocks noChangeArrowheads="1"/>
                </p:cNvSpPr>
                <p:nvPr/>
              </p:nvSpPr>
              <p:spPr bwMode="auto">
                <a:xfrm>
                  <a:off x="1987" y="0"/>
                  <a:ext cx="886" cy="34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Dasar pemikiran</a:t>
                  </a:r>
                  <a:endParaRPr lang="en-US">
                    <a:latin typeface="Times New Roman" pitchFamily="18" charset="0"/>
                    <a:cs typeface="Times New Roman" pitchFamily="18" charset="0"/>
                  </a:endParaRPr>
                </a:p>
                <a:p>
                  <a:pPr algn="just"/>
                  <a:endParaRPr lang="en-US" sz="2800">
                    <a:latin typeface="Arial" charset="0"/>
                    <a:cs typeface="Arial" charset="0"/>
                  </a:endParaRPr>
                </a:p>
              </p:txBody>
            </p:sp>
            <p:sp>
              <p:nvSpPr>
                <p:cNvPr id="158733" name="Rectangle 27"/>
                <p:cNvSpPr>
                  <a:spLocks noChangeArrowheads="1"/>
                </p:cNvSpPr>
                <p:nvPr/>
              </p:nvSpPr>
              <p:spPr bwMode="auto">
                <a:xfrm>
                  <a:off x="1944"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nvGrpSpPr>
              <p:cNvPr id="13" name="Group 28"/>
              <p:cNvGrpSpPr>
                <a:grpSpLocks/>
              </p:cNvGrpSpPr>
              <p:nvPr/>
            </p:nvGrpSpPr>
            <p:grpSpPr bwMode="auto">
              <a:xfrm>
                <a:off x="2916" y="0"/>
                <a:ext cx="972" cy="346"/>
                <a:chOff x="2916" y="0"/>
                <a:chExt cx="972" cy="346"/>
              </a:xfrm>
            </p:grpSpPr>
            <p:sp>
              <p:nvSpPr>
                <p:cNvPr id="158730" name="Rectangle 29"/>
                <p:cNvSpPr>
                  <a:spLocks noChangeArrowheads="1"/>
                </p:cNvSpPr>
                <p:nvPr/>
              </p:nvSpPr>
              <p:spPr bwMode="auto">
                <a:xfrm>
                  <a:off x="2959" y="0"/>
                  <a:ext cx="886" cy="346"/>
                </a:xfrm>
                <a:prstGeom prst="rect">
                  <a:avLst/>
                </a:prstGeom>
                <a:noFill/>
                <a:ln w="12700" cap="sq">
                  <a:noFill/>
                  <a:miter lim="800000"/>
                  <a:headEnd type="none" w="sm" len="sm"/>
                  <a:tailEnd type="none" w="sm" len="sm"/>
                </a:ln>
              </p:spPr>
              <p:txBody>
                <a:bodyPr/>
                <a:lstStyle/>
                <a:p>
                  <a:pPr algn="just" eaLnBrk="1" hangingPunct="1"/>
                  <a:r>
                    <a:rPr lang="en-US">
                      <a:latin typeface="Arial" charset="0"/>
                      <a:cs typeface="Times New Roman" pitchFamily="18" charset="0"/>
                    </a:rPr>
                    <a:t>Kekurangan</a:t>
                  </a:r>
                  <a:endParaRPr lang="en-US">
                    <a:latin typeface="Times New Roman" pitchFamily="18" charset="0"/>
                    <a:cs typeface="Times New Roman" pitchFamily="18" charset="0"/>
                  </a:endParaRPr>
                </a:p>
                <a:p>
                  <a:pPr algn="just"/>
                  <a:endParaRPr lang="en-US" sz="2800">
                    <a:latin typeface="Arial" charset="0"/>
                    <a:cs typeface="Arial" charset="0"/>
                  </a:endParaRPr>
                </a:p>
              </p:txBody>
            </p:sp>
            <p:sp>
              <p:nvSpPr>
                <p:cNvPr id="158731" name="Rectangle 30"/>
                <p:cNvSpPr>
                  <a:spLocks noChangeArrowheads="1"/>
                </p:cNvSpPr>
                <p:nvPr/>
              </p:nvSpPr>
              <p:spPr bwMode="auto">
                <a:xfrm>
                  <a:off x="2916" y="0"/>
                  <a:ext cx="972" cy="346"/>
                </a:xfrm>
                <a:prstGeom prst="rect">
                  <a:avLst/>
                </a:prstGeom>
                <a:noFill/>
                <a:ln w="7" cap="sq">
                  <a:solidFill>
                    <a:srgbClr val="A0A0A0"/>
                  </a:solidFill>
                  <a:miter lim="800000"/>
                  <a:headEnd type="none" w="sm" len="sm"/>
                  <a:tailEnd type="none" w="sm" len="sm"/>
                </a:ln>
              </p:spPr>
              <p:txBody>
                <a:bodyPr/>
                <a:lstStyle/>
                <a:p>
                  <a:endParaRPr lang="id-ID"/>
                </a:p>
              </p:txBody>
            </p:sp>
          </p:grpSp>
        </p:grpSp>
        <p:sp>
          <p:nvSpPr>
            <p:cNvPr id="158725" name="Rectangle 31"/>
            <p:cNvSpPr>
              <a:spLocks noChangeArrowheads="1"/>
            </p:cNvSpPr>
            <p:nvPr/>
          </p:nvSpPr>
          <p:spPr bwMode="auto">
            <a:xfrm>
              <a:off x="-3" y="-3"/>
              <a:ext cx="3894" cy="352"/>
            </a:xfrm>
            <a:prstGeom prst="rect">
              <a:avLst/>
            </a:prstGeom>
            <a:noFill/>
            <a:ln w="9525" cap="sq">
              <a:solidFill>
                <a:srgbClr val="A0A0A0"/>
              </a:solidFill>
              <a:miter lim="800000"/>
              <a:headEnd type="none" w="sm" len="sm"/>
              <a:tailEnd type="none" w="sm" len="sm"/>
            </a:ln>
          </p:spPr>
          <p:txBody>
            <a:bodyPr/>
            <a:lstStyle/>
            <a:p>
              <a:endParaRPr lang="id-ID"/>
            </a:p>
          </p:txBody>
        </p:sp>
      </p:gr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ctrTitle"/>
          </p:nvPr>
        </p:nvSpPr>
        <p:spPr>
          <a:xfrm>
            <a:off x="2455863" y="825500"/>
            <a:ext cx="6192837" cy="1747838"/>
          </a:xfrm>
        </p:spPr>
        <p:txBody>
          <a:bodyPr/>
          <a:lstStyle/>
          <a:p>
            <a:pPr eaLnBrk="1" hangingPunct="1">
              <a:defRPr/>
            </a:pPr>
            <a:r>
              <a:rPr lang="en-US" sz="5900" b="0" smtClean="0">
                <a:latin typeface="Garamond" pitchFamily="18" charset="0"/>
              </a:rPr>
              <a:t>STRUKTUR ORGANISASI</a:t>
            </a:r>
          </a:p>
        </p:txBody>
      </p:sp>
      <p:sp>
        <p:nvSpPr>
          <p:cNvPr id="275459" name="Rectangle 3"/>
          <p:cNvSpPr>
            <a:spLocks noGrp="1" noChangeArrowheads="1"/>
          </p:cNvSpPr>
          <p:nvPr>
            <p:ph type="subTitle" idx="1"/>
          </p:nvPr>
        </p:nvSpPr>
        <p:spPr>
          <a:xfrm>
            <a:off x="5410200" y="2514600"/>
            <a:ext cx="2971800" cy="685800"/>
          </a:xfrm>
        </p:spPr>
        <p:txBody>
          <a:bodyPr/>
          <a:lstStyle/>
          <a:p>
            <a:pPr eaLnBrk="1" hangingPunct="1">
              <a:defRPr/>
            </a:pPr>
            <a:r>
              <a:rPr lang="en-US" b="0" smtClean="0">
                <a:latin typeface="Garamond" pitchFamily="18" charset="0"/>
              </a:rPr>
              <a:t>Bab Kesebelas</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528638"/>
            <a:ext cx="8229600" cy="1143000"/>
          </a:xfrm>
        </p:spPr>
        <p:txBody>
          <a:bodyPr/>
          <a:lstStyle/>
          <a:p>
            <a:pPr eaLnBrk="1" hangingPunct="1">
              <a:defRPr/>
            </a:pPr>
            <a:r>
              <a:rPr lang="en-US" b="1" smtClean="0">
                <a:latin typeface="Garamond" pitchFamily="18" charset="0"/>
              </a:rPr>
              <a:t>LIMA STRUKTUR</a:t>
            </a:r>
            <a:br>
              <a:rPr lang="en-US" b="1" smtClean="0">
                <a:latin typeface="Garamond" pitchFamily="18" charset="0"/>
              </a:rPr>
            </a:br>
            <a:r>
              <a:rPr lang="en-US" b="1" smtClean="0">
                <a:latin typeface="Garamond" pitchFamily="18" charset="0"/>
              </a:rPr>
              <a:t>ORGANISASI TRADISIONAL</a:t>
            </a:r>
          </a:p>
        </p:txBody>
      </p:sp>
      <p:sp>
        <p:nvSpPr>
          <p:cNvPr id="160771" name="Rectangle 3"/>
          <p:cNvSpPr>
            <a:spLocks noGrp="1" noChangeArrowheads="1"/>
          </p:cNvSpPr>
          <p:nvPr>
            <p:ph type="body" idx="1"/>
          </p:nvPr>
        </p:nvSpPr>
        <p:spPr>
          <a:xfrm>
            <a:off x="457200" y="2176463"/>
            <a:ext cx="8229600" cy="3997325"/>
          </a:xfrm>
        </p:spPr>
        <p:txBody>
          <a:bodyPr/>
          <a:lstStyle/>
          <a:p>
            <a:pPr marL="609600" indent="-609600" eaLnBrk="1" hangingPunct="1">
              <a:buClr>
                <a:schemeClr val="hlink"/>
              </a:buClr>
              <a:buFont typeface="Wingdings" pitchFamily="2" charset="2"/>
              <a:buAutoNum type="arabicPeriod"/>
            </a:pPr>
            <a:r>
              <a:rPr lang="en-US" sz="2800" b="1" smtClean="0">
                <a:latin typeface="Tahoma" pitchFamily="34" charset="0"/>
              </a:rPr>
              <a:t>Struktur Organisasi Sederhana (Simple Organizational Structure)</a:t>
            </a:r>
          </a:p>
          <a:p>
            <a:pPr marL="609600" indent="-609600" eaLnBrk="1" hangingPunct="1">
              <a:buClr>
                <a:schemeClr val="hlink"/>
              </a:buClr>
              <a:buFont typeface="Wingdings" pitchFamily="2" charset="2"/>
              <a:buAutoNum type="arabicPeriod"/>
            </a:pPr>
            <a:r>
              <a:rPr lang="sv-SE" sz="2800" b="1" smtClean="0">
                <a:latin typeface="Tahoma" pitchFamily="34" charset="0"/>
              </a:rPr>
              <a:t>Struktur Organisasi Fungsional</a:t>
            </a:r>
            <a:endParaRPr lang="en-US" sz="2800" smtClean="0">
              <a:latin typeface="Tahoma" pitchFamily="34" charset="0"/>
            </a:endParaRPr>
          </a:p>
          <a:p>
            <a:pPr marL="609600" indent="-609600" eaLnBrk="1" hangingPunct="1">
              <a:buClr>
                <a:schemeClr val="hlink"/>
              </a:buClr>
              <a:buFont typeface="Wingdings" pitchFamily="2" charset="2"/>
              <a:buAutoNum type="arabicPeriod"/>
            </a:pPr>
            <a:r>
              <a:rPr lang="sv-SE" sz="2800" b="1" smtClean="0">
                <a:latin typeface="Tahoma" pitchFamily="34" charset="0"/>
              </a:rPr>
              <a:t>Struktur Organisasi Divisi</a:t>
            </a:r>
            <a:endParaRPr lang="en-US" sz="2800" smtClean="0">
              <a:latin typeface="Tahoma" pitchFamily="34" charset="0"/>
            </a:endParaRPr>
          </a:p>
          <a:p>
            <a:pPr marL="609600" indent="-609600" eaLnBrk="1" hangingPunct="1">
              <a:buClr>
                <a:schemeClr val="hlink"/>
              </a:buClr>
              <a:buFont typeface="Wingdings" pitchFamily="2" charset="2"/>
              <a:buAutoNum type="arabicPeriod"/>
            </a:pPr>
            <a:r>
              <a:rPr lang="sv-SE" sz="2800" b="1" smtClean="0">
                <a:latin typeface="Tahoma" pitchFamily="34" charset="0"/>
              </a:rPr>
              <a:t>Struktur Organisasi Matriks</a:t>
            </a:r>
            <a:endParaRPr lang="en-US" sz="2800" smtClean="0">
              <a:latin typeface="Tahoma" pitchFamily="34" charset="0"/>
            </a:endParaRPr>
          </a:p>
          <a:p>
            <a:pPr marL="609600" indent="-609600" eaLnBrk="1" hangingPunct="1">
              <a:buClr>
                <a:schemeClr val="hlink"/>
              </a:buClr>
              <a:buFont typeface="Wingdings" pitchFamily="2" charset="2"/>
              <a:buAutoNum type="arabicPeriod"/>
            </a:pPr>
            <a:r>
              <a:rPr lang="es-ES" sz="2800" b="1" smtClean="0">
                <a:latin typeface="Tahoma" pitchFamily="34" charset="0"/>
              </a:rPr>
              <a:t>Struktur Tim Produksi (Product-Team Structure)</a:t>
            </a:r>
            <a:endParaRPr lang="en-US" sz="2800" smtClean="0">
              <a:latin typeface="Tahoma" pitchFamily="34"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57200" y="685800"/>
            <a:ext cx="8229600" cy="1143000"/>
          </a:xfrm>
        </p:spPr>
        <p:txBody>
          <a:bodyPr/>
          <a:lstStyle/>
          <a:p>
            <a:pPr eaLnBrk="1" hangingPunct="1">
              <a:defRPr/>
            </a:pPr>
            <a:r>
              <a:rPr lang="en-US" sz="4200" b="1" smtClean="0">
                <a:latin typeface="Garamond" pitchFamily="18" charset="0"/>
              </a:rPr>
              <a:t>Struktur Organisasi Sederhana</a:t>
            </a:r>
            <a:br>
              <a:rPr lang="en-US" sz="4200" b="1" smtClean="0">
                <a:latin typeface="Garamond" pitchFamily="18" charset="0"/>
              </a:rPr>
            </a:br>
            <a:r>
              <a:rPr lang="en-US" sz="4200" b="1" smtClean="0">
                <a:latin typeface="Garamond" pitchFamily="18" charset="0"/>
              </a:rPr>
              <a:t>(Simple Organizational Structure)</a:t>
            </a:r>
          </a:p>
        </p:txBody>
      </p:sp>
      <p:sp>
        <p:nvSpPr>
          <p:cNvPr id="161795" name="Rectangle 3"/>
          <p:cNvSpPr>
            <a:spLocks noGrp="1" noChangeArrowheads="1"/>
          </p:cNvSpPr>
          <p:nvPr>
            <p:ph type="body" idx="1"/>
          </p:nvPr>
        </p:nvSpPr>
        <p:spPr>
          <a:xfrm>
            <a:off x="304800" y="2514600"/>
            <a:ext cx="8839200" cy="3616325"/>
          </a:xfrm>
        </p:spPr>
        <p:txBody>
          <a:bodyPr/>
          <a:lstStyle/>
          <a:p>
            <a:pPr marL="0" indent="0" eaLnBrk="1" hangingPunct="1">
              <a:buClr>
                <a:schemeClr val="tx1"/>
              </a:buClr>
              <a:buFont typeface="Wingdings" pitchFamily="2" charset="2"/>
              <a:buChar char="v"/>
              <a:tabLst>
                <a:tab pos="515938" algn="l"/>
              </a:tabLst>
            </a:pPr>
            <a:r>
              <a:rPr lang="en-US" sz="3000" smtClean="0">
                <a:latin typeface="Tahoma" pitchFamily="34" charset="0"/>
              </a:rPr>
              <a:t> 	Struktur organisasi dimana terdapat seorang 	pemilik 	dan biasanya hanya memiliki beberapa 	karyawan;</a:t>
            </a:r>
          </a:p>
          <a:p>
            <a:pPr marL="0" indent="0" eaLnBrk="1" hangingPunct="1">
              <a:buClr>
                <a:schemeClr val="tx1"/>
              </a:buClr>
              <a:buFont typeface="Wingdings" pitchFamily="2" charset="2"/>
              <a:buChar char="v"/>
              <a:tabLst>
                <a:tab pos="515938" algn="l"/>
              </a:tabLst>
            </a:pPr>
            <a:r>
              <a:rPr lang="en-US" sz="3000" smtClean="0">
                <a:latin typeface="Tahoma" pitchFamily="34" charset="0"/>
              </a:rPr>
              <a:t> 	Perencanaan dari suatu tugas, tanggung jawab, 	dan komunikasi sangat informal dan dicapai 	melalui	pengawasan langsung</a:t>
            </a:r>
          </a:p>
          <a:p>
            <a:pPr marL="0" indent="0" eaLnBrk="1" hangingPunct="1">
              <a:buFont typeface="Wingdings" pitchFamily="2" charset="2"/>
              <a:buNone/>
              <a:tabLst>
                <a:tab pos="515938" algn="l"/>
              </a:tabLst>
            </a:pPr>
            <a:endParaRPr lang="en-US" sz="3000" smtClean="0">
              <a:latin typeface="Tahoma" pitchFamily="34" charset="0"/>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defRPr/>
            </a:pPr>
            <a:r>
              <a:rPr lang="en-US" sz="3800" b="1" smtClean="0">
                <a:latin typeface="Garamond" pitchFamily="18" charset="0"/>
              </a:rPr>
              <a:t>Struktur Organisasi Sederhana</a:t>
            </a:r>
            <a:br>
              <a:rPr lang="en-US" sz="3800" b="1" smtClean="0">
                <a:latin typeface="Garamond" pitchFamily="18" charset="0"/>
              </a:rPr>
            </a:br>
            <a:r>
              <a:rPr lang="en-US" sz="3800" b="1" smtClean="0">
                <a:latin typeface="Garamond" pitchFamily="18" charset="0"/>
              </a:rPr>
              <a:t>(Simple Organizational Structure)</a:t>
            </a:r>
          </a:p>
        </p:txBody>
      </p:sp>
      <p:sp>
        <p:nvSpPr>
          <p:cNvPr id="162819" name="Rectangle 3"/>
          <p:cNvSpPr>
            <a:spLocks noGrp="1" noChangeArrowheads="1"/>
          </p:cNvSpPr>
          <p:nvPr>
            <p:ph type="body" idx="1"/>
          </p:nvPr>
        </p:nvSpPr>
        <p:spPr>
          <a:xfrm>
            <a:off x="381000" y="1600200"/>
            <a:ext cx="8534400" cy="4953000"/>
          </a:xfrm>
        </p:spPr>
        <p:txBody>
          <a:bodyPr/>
          <a:lstStyle/>
          <a:p>
            <a:pPr eaLnBrk="1" hangingPunct="1">
              <a:lnSpc>
                <a:spcPct val="90000"/>
              </a:lnSpc>
              <a:buFont typeface="Wingdings" pitchFamily="2" charset="2"/>
              <a:buNone/>
              <a:tabLst>
                <a:tab pos="515938" algn="l"/>
              </a:tabLst>
            </a:pPr>
            <a:r>
              <a:rPr lang="en-US" sz="2300" smtClean="0">
                <a:latin typeface="Tahoma" pitchFamily="34" charset="0"/>
              </a:rPr>
              <a:t>Keunggulan :</a:t>
            </a:r>
          </a:p>
          <a:p>
            <a:pPr eaLnBrk="1" hangingPunct="1">
              <a:lnSpc>
                <a:spcPct val="90000"/>
              </a:lnSpc>
              <a:buClr>
                <a:schemeClr val="tx1"/>
              </a:buClr>
              <a:buFont typeface="Wingdings" pitchFamily="2" charset="2"/>
              <a:buChar char="v"/>
              <a:tabLst>
                <a:tab pos="515938" algn="l"/>
              </a:tabLst>
            </a:pPr>
            <a:r>
              <a:rPr lang="en-US" sz="2300" smtClean="0">
                <a:latin typeface="Tahoma" pitchFamily="34" charset="0"/>
              </a:rPr>
              <a:t> 	Memaksimalkan peran dari pemilik</a:t>
            </a:r>
          </a:p>
          <a:p>
            <a:pPr eaLnBrk="1" hangingPunct="1">
              <a:lnSpc>
                <a:spcPct val="90000"/>
              </a:lnSpc>
              <a:buClr>
                <a:schemeClr val="tx1"/>
              </a:buClr>
              <a:buFont typeface="Wingdings" pitchFamily="2" charset="2"/>
              <a:buChar char="v"/>
              <a:tabLst>
                <a:tab pos="515938" algn="l"/>
              </a:tabLst>
            </a:pPr>
            <a:r>
              <a:rPr lang="en-US" sz="2300" smtClean="0">
                <a:latin typeface="Tahoma" pitchFamily="34" charset="0"/>
              </a:rPr>
              <a:t> 	Memungkinkan respon yang cepat terhadap 	perpindahan 	pasar/produk</a:t>
            </a:r>
          </a:p>
          <a:p>
            <a:pPr eaLnBrk="1" hangingPunct="1">
              <a:lnSpc>
                <a:spcPct val="90000"/>
              </a:lnSpc>
              <a:buClr>
                <a:schemeClr val="tx1"/>
              </a:buClr>
              <a:buFont typeface="Wingdings" pitchFamily="2" charset="2"/>
              <a:buChar char="v"/>
              <a:tabLst>
                <a:tab pos="515938" algn="l"/>
              </a:tabLst>
            </a:pPr>
            <a:r>
              <a:rPr lang="en-US" sz="2300" smtClean="0">
                <a:latin typeface="Tahoma" pitchFamily="34" charset="0"/>
              </a:rPr>
              <a:t>	Memiliki kemampuan untuk mengakomodasi 		permintaan konsumen yang tidak biasa/unik tanpa 	kesulitan koordinasi yang berarti</a:t>
            </a:r>
          </a:p>
          <a:p>
            <a:pPr eaLnBrk="1" hangingPunct="1">
              <a:lnSpc>
                <a:spcPct val="90000"/>
              </a:lnSpc>
              <a:buFontTx/>
              <a:buNone/>
              <a:tabLst>
                <a:tab pos="515938" algn="l"/>
              </a:tabLst>
            </a:pPr>
            <a:endParaRPr lang="en-US" sz="1000" smtClean="0">
              <a:latin typeface="Tahoma" pitchFamily="34" charset="0"/>
            </a:endParaRPr>
          </a:p>
          <a:p>
            <a:pPr eaLnBrk="1" hangingPunct="1">
              <a:lnSpc>
                <a:spcPct val="90000"/>
              </a:lnSpc>
              <a:buFontTx/>
              <a:buNone/>
              <a:tabLst>
                <a:tab pos="515938" algn="l"/>
              </a:tabLst>
            </a:pPr>
            <a:r>
              <a:rPr lang="en-US" sz="2300" smtClean="0">
                <a:latin typeface="Tahoma" pitchFamily="34" charset="0"/>
              </a:rPr>
              <a:t>Kelemahan :</a:t>
            </a:r>
          </a:p>
          <a:p>
            <a:pPr eaLnBrk="1" hangingPunct="1">
              <a:lnSpc>
                <a:spcPct val="90000"/>
              </a:lnSpc>
              <a:buFontTx/>
              <a:buNone/>
              <a:tabLst>
                <a:tab pos="515938" algn="l"/>
              </a:tabLst>
            </a:pPr>
            <a:r>
              <a:rPr lang="en-US" sz="2300" smtClean="0">
                <a:latin typeface="Tahoma" pitchFamily="34" charset="0"/>
              </a:rPr>
              <a:t>	Ketergantungan perusahaan kepada pemilik sebagai titik pusat dari semua keputusan dapat menghambat perkembangan mendatang dari kemampuan manajer untuk melaksanakan pekerjaannya, yang memungkinkan pemilik untuk memiliki waktu sebagai seorang pengatur strategi</a:t>
            </a:r>
          </a:p>
          <a:p>
            <a:pPr eaLnBrk="1" hangingPunct="1">
              <a:lnSpc>
                <a:spcPct val="90000"/>
              </a:lnSpc>
              <a:buFont typeface="Wingdings" pitchFamily="2" charset="2"/>
              <a:buNone/>
              <a:tabLst>
                <a:tab pos="515938" algn="l"/>
              </a:tabLst>
            </a:pPr>
            <a:endParaRPr lang="en-US" sz="2300" smtClean="0">
              <a:latin typeface="Tahoma" pitchFamily="34"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defRPr/>
            </a:pPr>
            <a:r>
              <a:rPr lang="sv-SE" b="1" smtClean="0">
                <a:latin typeface="Garamond" pitchFamily="18" charset="0"/>
              </a:rPr>
              <a:t>Struktur Organisasi Fungsional</a:t>
            </a:r>
            <a:r>
              <a:rPr lang="en-US" smtClean="0">
                <a:latin typeface="Garamond" pitchFamily="18" charset="0"/>
              </a:rPr>
              <a:t> </a:t>
            </a:r>
          </a:p>
        </p:txBody>
      </p:sp>
      <p:sp>
        <p:nvSpPr>
          <p:cNvPr id="163843" name="Rectangle 3"/>
          <p:cNvSpPr>
            <a:spLocks noGrp="1" noChangeArrowheads="1"/>
          </p:cNvSpPr>
          <p:nvPr>
            <p:ph type="body" idx="1"/>
          </p:nvPr>
        </p:nvSpPr>
        <p:spPr/>
        <p:txBody>
          <a:bodyPr/>
          <a:lstStyle/>
          <a:p>
            <a:pPr eaLnBrk="1" hangingPunct="1">
              <a:lnSpc>
                <a:spcPct val="90000"/>
              </a:lnSpc>
              <a:buFontTx/>
              <a:buNone/>
              <a:tabLst>
                <a:tab pos="515938" algn="l"/>
              </a:tabLst>
            </a:pPr>
            <a:r>
              <a:rPr lang="en-US" sz="2800" smtClean="0">
                <a:latin typeface="Tahoma" pitchFamily="34" charset="0"/>
              </a:rPr>
              <a:t>Keunggulan :</a:t>
            </a:r>
          </a:p>
          <a:p>
            <a:pPr eaLnBrk="1" hangingPunct="1">
              <a:lnSpc>
                <a:spcPct val="90000"/>
              </a:lnSpc>
              <a:buClr>
                <a:schemeClr val="tx1"/>
              </a:buClr>
              <a:buFont typeface="Wingdings" pitchFamily="2" charset="2"/>
              <a:buChar char="v"/>
              <a:tabLst>
                <a:tab pos="515938" algn="l"/>
              </a:tabLst>
            </a:pPr>
            <a:r>
              <a:rPr lang="sv-SE" sz="2800" smtClean="0">
                <a:latin typeface="Tahoma" pitchFamily="34" charset="0"/>
              </a:rPr>
              <a:t> 	mencapai efisiensi melalui spesialisasi</a:t>
            </a:r>
          </a:p>
          <a:p>
            <a:pPr eaLnBrk="1" hangingPunct="1">
              <a:lnSpc>
                <a:spcPct val="90000"/>
              </a:lnSpc>
              <a:buClr>
                <a:schemeClr val="tx1"/>
              </a:buClr>
              <a:buFont typeface="Wingdings" pitchFamily="2" charset="2"/>
              <a:buChar char="v"/>
              <a:tabLst>
                <a:tab pos="515938" algn="l"/>
              </a:tabLst>
            </a:pPr>
            <a:r>
              <a:rPr lang="sv-SE" sz="2800" smtClean="0">
                <a:latin typeface="Tahoma" pitchFamily="34" charset="0"/>
              </a:rPr>
              <a:t> 	mengembangkan keahlian fungsional</a:t>
            </a:r>
            <a:endParaRPr lang="es-ES" sz="2800" smtClean="0">
              <a:latin typeface="Tahoma" pitchFamily="34" charset="0"/>
            </a:endParaRPr>
          </a:p>
          <a:p>
            <a:pPr eaLnBrk="1" hangingPunct="1">
              <a:lnSpc>
                <a:spcPct val="90000"/>
              </a:lnSpc>
              <a:buClr>
                <a:schemeClr val="tx1"/>
              </a:buClr>
              <a:buFont typeface="Wingdings" pitchFamily="2" charset="2"/>
              <a:buChar char="v"/>
              <a:tabLst>
                <a:tab pos="515938" algn="l"/>
              </a:tabLst>
            </a:pPr>
            <a:r>
              <a:rPr lang="es-ES" sz="2800" smtClean="0">
                <a:latin typeface="Tahoma" pitchFamily="34" charset="0"/>
              </a:rPr>
              <a:t> 	diferensiasi dan delegasi keputusan operasional 	sehari-hari</a:t>
            </a:r>
            <a:endParaRPr lang="fi-FI" sz="2800" smtClean="0">
              <a:latin typeface="Tahoma" pitchFamily="34" charset="0"/>
            </a:endParaRPr>
          </a:p>
          <a:p>
            <a:pPr eaLnBrk="1" hangingPunct="1">
              <a:lnSpc>
                <a:spcPct val="90000"/>
              </a:lnSpc>
              <a:buClr>
                <a:schemeClr val="tx1"/>
              </a:buClr>
              <a:buFont typeface="Wingdings" pitchFamily="2" charset="2"/>
              <a:buChar char="v"/>
              <a:tabLst>
                <a:tab pos="515938" algn="l"/>
              </a:tabLst>
            </a:pPr>
            <a:r>
              <a:rPr lang="fi-FI" sz="2800" smtClean="0">
                <a:latin typeface="Tahoma" pitchFamily="34" charset="0"/>
              </a:rPr>
              <a:t> 	memelihara kendali terpusat atas keputusan-	keputusan strategik</a:t>
            </a:r>
            <a:endParaRPr lang="sv-SE" sz="2800" smtClean="0">
              <a:latin typeface="Tahoma" pitchFamily="34" charset="0"/>
            </a:endParaRPr>
          </a:p>
          <a:p>
            <a:pPr eaLnBrk="1" hangingPunct="1">
              <a:lnSpc>
                <a:spcPct val="90000"/>
              </a:lnSpc>
              <a:buClr>
                <a:schemeClr val="tx1"/>
              </a:buClr>
              <a:buFont typeface="Wingdings" pitchFamily="2" charset="2"/>
              <a:buChar char="v"/>
              <a:tabLst>
                <a:tab pos="515938" algn="l"/>
              </a:tabLst>
            </a:pPr>
            <a:r>
              <a:rPr lang="sv-SE" sz="2800" smtClean="0">
                <a:latin typeface="Tahoma" pitchFamily="34" charset="0"/>
              </a:rPr>
              <a:t> 	struktur terkait erat dengan strategi melalui 	penunjukan kegiatan-kegiatan kunci sebagai 	unit-unit terpisah</a:t>
            </a:r>
            <a:r>
              <a:rPr lang="en-US" sz="2800" smtClean="0">
                <a:latin typeface="Tahoma" pitchFamily="34" charset="0"/>
              </a:rPr>
              <a:t>  </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defRPr/>
            </a:pPr>
            <a:r>
              <a:rPr lang="sv-SE" b="1" smtClean="0">
                <a:latin typeface="Garamond" pitchFamily="18" charset="0"/>
              </a:rPr>
              <a:t>Struktur Organisasi Fungsional</a:t>
            </a:r>
            <a:r>
              <a:rPr lang="en-US" smtClean="0">
                <a:latin typeface="Garamond" pitchFamily="18" charset="0"/>
              </a:rPr>
              <a:t> </a:t>
            </a:r>
          </a:p>
        </p:txBody>
      </p:sp>
      <p:sp>
        <p:nvSpPr>
          <p:cNvPr id="164867" name="Rectangle 3"/>
          <p:cNvSpPr>
            <a:spLocks noGrp="1" noChangeArrowheads="1"/>
          </p:cNvSpPr>
          <p:nvPr>
            <p:ph type="body" idx="1"/>
          </p:nvPr>
        </p:nvSpPr>
        <p:spPr/>
        <p:txBody>
          <a:bodyPr/>
          <a:lstStyle/>
          <a:p>
            <a:pPr eaLnBrk="1" hangingPunct="1">
              <a:lnSpc>
                <a:spcPct val="80000"/>
              </a:lnSpc>
              <a:buFontTx/>
              <a:buNone/>
              <a:tabLst>
                <a:tab pos="515938" algn="l"/>
              </a:tabLst>
            </a:pPr>
            <a:r>
              <a:rPr lang="en-US" sz="2800" smtClean="0">
                <a:latin typeface="Tahoma" pitchFamily="34" charset="0"/>
              </a:rPr>
              <a:t>Kelemahan :</a:t>
            </a:r>
          </a:p>
          <a:p>
            <a:pPr eaLnBrk="1" hangingPunct="1">
              <a:lnSpc>
                <a:spcPct val="80000"/>
              </a:lnSpc>
              <a:buClr>
                <a:schemeClr val="tx1"/>
              </a:buClr>
              <a:buFont typeface="Wingdings" pitchFamily="2" charset="2"/>
              <a:buChar char="v"/>
              <a:tabLst>
                <a:tab pos="515938" algn="l"/>
              </a:tabLst>
            </a:pPr>
            <a:r>
              <a:rPr lang="sv-SE" sz="2800" smtClean="0">
                <a:latin typeface="Tahoma" pitchFamily="34" charset="0"/>
              </a:rPr>
              <a:t> 	Mendorong spesialisasi yang sempit dan 	persaingan atau konflik antar fungsi</a:t>
            </a:r>
          </a:p>
          <a:p>
            <a:pPr eaLnBrk="1" hangingPunct="1">
              <a:lnSpc>
                <a:spcPct val="80000"/>
              </a:lnSpc>
              <a:buClr>
                <a:schemeClr val="tx1"/>
              </a:buClr>
              <a:buFont typeface="Wingdings" pitchFamily="2" charset="2"/>
              <a:buChar char="v"/>
              <a:tabLst>
                <a:tab pos="515938" algn="l"/>
              </a:tabLst>
            </a:pPr>
            <a:r>
              <a:rPr lang="sv-SE" sz="2800" smtClean="0">
                <a:latin typeface="Tahoma" pitchFamily="34" charset="0"/>
              </a:rPr>
              <a:t> 	Menimbulkan kesulitan dalam koordinasi 	fungsional dan pengambilan keputusan antar-	fungsional</a:t>
            </a:r>
          </a:p>
          <a:p>
            <a:pPr eaLnBrk="1" hangingPunct="1">
              <a:lnSpc>
                <a:spcPct val="80000"/>
              </a:lnSpc>
              <a:buClr>
                <a:schemeClr val="tx1"/>
              </a:buClr>
              <a:buFont typeface="Wingdings" pitchFamily="2" charset="2"/>
              <a:buChar char="v"/>
              <a:tabLst>
                <a:tab pos="515938" algn="l"/>
              </a:tabLst>
            </a:pPr>
            <a:r>
              <a:rPr lang="sv-SE" sz="2800" smtClean="0">
                <a:latin typeface="Tahoma" pitchFamily="34" charset="0"/>
              </a:rPr>
              <a:t> 	Membatasi pengembangan manajer umum 	(general manager)</a:t>
            </a:r>
          </a:p>
          <a:p>
            <a:pPr eaLnBrk="1" hangingPunct="1">
              <a:lnSpc>
                <a:spcPct val="80000"/>
              </a:lnSpc>
              <a:buClr>
                <a:schemeClr val="tx1"/>
              </a:buClr>
              <a:buFont typeface="Wingdings" pitchFamily="2" charset="2"/>
              <a:buChar char="v"/>
              <a:tabLst>
                <a:tab pos="515938" algn="l"/>
              </a:tabLst>
            </a:pPr>
            <a:r>
              <a:rPr lang="sv-SE" sz="2800" smtClean="0">
                <a:latin typeface="Tahoma" pitchFamily="34" charset="0"/>
              </a:rPr>
              <a:t> 	Mengandung potensi kuat untuk terjadinya 	konflik antar fungsi - prioritas diletakkan pada 	bidang fungsional, bukan keseluruhan bisnis</a:t>
            </a:r>
            <a:r>
              <a:rPr lang="en-US" sz="2800" smtClean="0">
                <a:latin typeface="Tahoma" pitchFamily="34" charset="0"/>
              </a:rPr>
              <a:t>   </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519113" y="103188"/>
            <a:ext cx="8167687" cy="1314450"/>
          </a:xfrm>
        </p:spPr>
        <p:txBody>
          <a:bodyPr/>
          <a:lstStyle/>
          <a:p>
            <a:pPr eaLnBrk="1" hangingPunct="1">
              <a:defRPr/>
            </a:pPr>
            <a:r>
              <a:rPr lang="sv-SE" b="1" smtClean="0">
                <a:latin typeface="Garamond" pitchFamily="18" charset="0"/>
              </a:rPr>
              <a:t>Struktur Organisasi Fungsional</a:t>
            </a:r>
            <a:endParaRPr lang="en-US" b="1" smtClean="0">
              <a:latin typeface="Garamond" pitchFamily="18" charset="0"/>
            </a:endParaRPr>
          </a:p>
        </p:txBody>
      </p:sp>
      <p:sp>
        <p:nvSpPr>
          <p:cNvPr id="165891" name="Line 3"/>
          <p:cNvSpPr>
            <a:spLocks noChangeShapeType="1"/>
          </p:cNvSpPr>
          <p:nvPr/>
        </p:nvSpPr>
        <p:spPr bwMode="auto">
          <a:xfrm>
            <a:off x="4724400" y="2514600"/>
            <a:ext cx="0" cy="1371600"/>
          </a:xfrm>
          <a:prstGeom prst="line">
            <a:avLst/>
          </a:prstGeom>
          <a:noFill/>
          <a:ln w="19050">
            <a:solidFill>
              <a:schemeClr val="tx1"/>
            </a:solidFill>
            <a:round/>
            <a:headEnd/>
            <a:tailEnd/>
          </a:ln>
        </p:spPr>
        <p:txBody>
          <a:bodyPr/>
          <a:lstStyle/>
          <a:p>
            <a:endParaRPr lang="id-ID"/>
          </a:p>
        </p:txBody>
      </p:sp>
      <p:sp>
        <p:nvSpPr>
          <p:cNvPr id="165892" name="Line 4"/>
          <p:cNvSpPr>
            <a:spLocks noChangeShapeType="1"/>
          </p:cNvSpPr>
          <p:nvPr/>
        </p:nvSpPr>
        <p:spPr bwMode="auto">
          <a:xfrm>
            <a:off x="1295400" y="3200400"/>
            <a:ext cx="6781800" cy="0"/>
          </a:xfrm>
          <a:prstGeom prst="line">
            <a:avLst/>
          </a:prstGeom>
          <a:noFill/>
          <a:ln w="19050">
            <a:solidFill>
              <a:schemeClr val="tx1"/>
            </a:solidFill>
            <a:round/>
            <a:headEnd/>
            <a:tailEnd/>
          </a:ln>
        </p:spPr>
        <p:txBody>
          <a:bodyPr/>
          <a:lstStyle/>
          <a:p>
            <a:endParaRPr lang="id-ID"/>
          </a:p>
        </p:txBody>
      </p:sp>
      <p:sp>
        <p:nvSpPr>
          <p:cNvPr id="165893" name="Line 5"/>
          <p:cNvSpPr>
            <a:spLocks noChangeShapeType="1"/>
          </p:cNvSpPr>
          <p:nvPr/>
        </p:nvSpPr>
        <p:spPr bwMode="auto">
          <a:xfrm>
            <a:off x="1295400" y="3200400"/>
            <a:ext cx="0" cy="685800"/>
          </a:xfrm>
          <a:prstGeom prst="line">
            <a:avLst/>
          </a:prstGeom>
          <a:noFill/>
          <a:ln w="19050">
            <a:solidFill>
              <a:schemeClr val="tx1"/>
            </a:solidFill>
            <a:round/>
            <a:headEnd/>
            <a:tailEnd/>
          </a:ln>
        </p:spPr>
        <p:txBody>
          <a:bodyPr/>
          <a:lstStyle/>
          <a:p>
            <a:endParaRPr lang="id-ID"/>
          </a:p>
        </p:txBody>
      </p:sp>
      <p:sp>
        <p:nvSpPr>
          <p:cNvPr id="165894" name="Line 6"/>
          <p:cNvSpPr>
            <a:spLocks noChangeShapeType="1"/>
          </p:cNvSpPr>
          <p:nvPr/>
        </p:nvSpPr>
        <p:spPr bwMode="auto">
          <a:xfrm>
            <a:off x="6400800" y="3200400"/>
            <a:ext cx="0" cy="685800"/>
          </a:xfrm>
          <a:prstGeom prst="line">
            <a:avLst/>
          </a:prstGeom>
          <a:noFill/>
          <a:ln w="19050">
            <a:solidFill>
              <a:schemeClr val="tx1"/>
            </a:solidFill>
            <a:round/>
            <a:headEnd/>
            <a:tailEnd/>
          </a:ln>
        </p:spPr>
        <p:txBody>
          <a:bodyPr/>
          <a:lstStyle/>
          <a:p>
            <a:endParaRPr lang="id-ID"/>
          </a:p>
        </p:txBody>
      </p:sp>
      <p:sp>
        <p:nvSpPr>
          <p:cNvPr id="165895" name="Line 7"/>
          <p:cNvSpPr>
            <a:spLocks noChangeShapeType="1"/>
          </p:cNvSpPr>
          <p:nvPr/>
        </p:nvSpPr>
        <p:spPr bwMode="auto">
          <a:xfrm>
            <a:off x="8077200" y="3200400"/>
            <a:ext cx="0" cy="685800"/>
          </a:xfrm>
          <a:prstGeom prst="line">
            <a:avLst/>
          </a:prstGeom>
          <a:noFill/>
          <a:ln w="19050">
            <a:solidFill>
              <a:schemeClr val="tx1"/>
            </a:solidFill>
            <a:round/>
            <a:headEnd/>
            <a:tailEnd/>
          </a:ln>
        </p:spPr>
        <p:txBody>
          <a:bodyPr/>
          <a:lstStyle/>
          <a:p>
            <a:endParaRPr lang="id-ID"/>
          </a:p>
        </p:txBody>
      </p:sp>
      <p:sp>
        <p:nvSpPr>
          <p:cNvPr id="165896" name="Line 8"/>
          <p:cNvSpPr>
            <a:spLocks noChangeShapeType="1"/>
          </p:cNvSpPr>
          <p:nvPr/>
        </p:nvSpPr>
        <p:spPr bwMode="auto">
          <a:xfrm>
            <a:off x="3124200" y="3200400"/>
            <a:ext cx="0" cy="685800"/>
          </a:xfrm>
          <a:prstGeom prst="line">
            <a:avLst/>
          </a:prstGeom>
          <a:noFill/>
          <a:ln w="19050">
            <a:solidFill>
              <a:schemeClr val="tx1"/>
            </a:solidFill>
            <a:round/>
            <a:headEnd/>
            <a:tailEnd/>
          </a:ln>
        </p:spPr>
        <p:txBody>
          <a:bodyPr/>
          <a:lstStyle/>
          <a:p>
            <a:endParaRPr lang="id-ID"/>
          </a:p>
        </p:txBody>
      </p:sp>
      <p:sp>
        <p:nvSpPr>
          <p:cNvPr id="165897" name="AutoShape 9"/>
          <p:cNvSpPr>
            <a:spLocks noChangeArrowheads="1"/>
          </p:cNvSpPr>
          <p:nvPr/>
        </p:nvSpPr>
        <p:spPr bwMode="auto">
          <a:xfrm>
            <a:off x="3810000" y="1447800"/>
            <a:ext cx="1905000" cy="1066800"/>
          </a:xfrm>
          <a:prstGeom prst="flowChartAlternateProcess">
            <a:avLst/>
          </a:prstGeom>
          <a:solidFill>
            <a:schemeClr val="accent1"/>
          </a:solidFill>
          <a:ln w="9525">
            <a:solidFill>
              <a:schemeClr val="tx1"/>
            </a:solidFill>
            <a:miter lim="800000"/>
            <a:headEnd/>
            <a:tailEnd/>
          </a:ln>
        </p:spPr>
        <p:txBody>
          <a:bodyPr wrap="none" anchor="ctr"/>
          <a:lstStyle/>
          <a:p>
            <a:r>
              <a:rPr lang="en-US" sz="3800">
                <a:solidFill>
                  <a:schemeClr val="tx2"/>
                </a:solidFill>
                <a:latin typeface="Tahoma" pitchFamily="34" charset="0"/>
              </a:rPr>
              <a:t>CEO</a:t>
            </a:r>
          </a:p>
        </p:txBody>
      </p:sp>
      <p:sp>
        <p:nvSpPr>
          <p:cNvPr id="165898" name="AutoShape 10"/>
          <p:cNvSpPr>
            <a:spLocks noChangeArrowheads="1"/>
          </p:cNvSpPr>
          <p:nvPr/>
        </p:nvSpPr>
        <p:spPr bwMode="auto">
          <a:xfrm>
            <a:off x="7315200" y="3886200"/>
            <a:ext cx="1447800" cy="11430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2100">
                <a:solidFill>
                  <a:schemeClr val="tx2"/>
                </a:solidFill>
                <a:latin typeface="Tahoma" pitchFamily="34" charset="0"/>
              </a:rPr>
              <a:t>Marketing</a:t>
            </a:r>
          </a:p>
        </p:txBody>
      </p:sp>
      <p:sp>
        <p:nvSpPr>
          <p:cNvPr id="165899" name="AutoShape 11"/>
          <p:cNvSpPr>
            <a:spLocks noChangeArrowheads="1"/>
          </p:cNvSpPr>
          <p:nvPr/>
        </p:nvSpPr>
        <p:spPr bwMode="auto">
          <a:xfrm>
            <a:off x="5638800" y="3886200"/>
            <a:ext cx="1524000" cy="15240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2100">
                <a:solidFill>
                  <a:schemeClr val="tx2"/>
                </a:solidFill>
                <a:latin typeface="Tahoma" pitchFamily="34" charset="0"/>
              </a:rPr>
              <a:t>Finance</a:t>
            </a:r>
          </a:p>
          <a:p>
            <a:pPr>
              <a:spcBef>
                <a:spcPct val="50000"/>
              </a:spcBef>
            </a:pPr>
            <a:r>
              <a:rPr lang="en-US" sz="2100">
                <a:solidFill>
                  <a:schemeClr val="tx2"/>
                </a:solidFill>
                <a:latin typeface="Tahoma" pitchFamily="34" charset="0"/>
              </a:rPr>
              <a:t>and</a:t>
            </a:r>
          </a:p>
          <a:p>
            <a:pPr>
              <a:spcBef>
                <a:spcPct val="50000"/>
              </a:spcBef>
            </a:pPr>
            <a:r>
              <a:rPr lang="en-US" sz="2100">
                <a:solidFill>
                  <a:schemeClr val="tx2"/>
                </a:solidFill>
                <a:latin typeface="Tahoma" pitchFamily="34" charset="0"/>
              </a:rPr>
              <a:t>accounting</a:t>
            </a:r>
          </a:p>
        </p:txBody>
      </p:sp>
      <p:sp>
        <p:nvSpPr>
          <p:cNvPr id="165900" name="AutoShape 12"/>
          <p:cNvSpPr>
            <a:spLocks noChangeArrowheads="1"/>
          </p:cNvSpPr>
          <p:nvPr/>
        </p:nvSpPr>
        <p:spPr bwMode="auto">
          <a:xfrm>
            <a:off x="4038600" y="3886200"/>
            <a:ext cx="1447800" cy="11430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2100">
                <a:solidFill>
                  <a:schemeClr val="tx2"/>
                </a:solidFill>
                <a:latin typeface="Tahoma" pitchFamily="34" charset="0"/>
              </a:rPr>
              <a:t>Personnel</a:t>
            </a:r>
          </a:p>
        </p:txBody>
      </p:sp>
      <p:sp>
        <p:nvSpPr>
          <p:cNvPr id="165901" name="AutoShape 13"/>
          <p:cNvSpPr>
            <a:spLocks noChangeArrowheads="1"/>
          </p:cNvSpPr>
          <p:nvPr/>
        </p:nvSpPr>
        <p:spPr bwMode="auto">
          <a:xfrm>
            <a:off x="2362200" y="3886200"/>
            <a:ext cx="1447800" cy="11430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2100">
                <a:solidFill>
                  <a:schemeClr val="tx2"/>
                </a:solidFill>
                <a:latin typeface="Tahoma" pitchFamily="34" charset="0"/>
              </a:rPr>
              <a:t>Production</a:t>
            </a:r>
          </a:p>
        </p:txBody>
      </p:sp>
      <p:sp>
        <p:nvSpPr>
          <p:cNvPr id="165902" name="AutoShape 14"/>
          <p:cNvSpPr>
            <a:spLocks noChangeArrowheads="1"/>
          </p:cNvSpPr>
          <p:nvPr/>
        </p:nvSpPr>
        <p:spPr bwMode="auto">
          <a:xfrm>
            <a:off x="533400" y="3886200"/>
            <a:ext cx="1524000" cy="1143000"/>
          </a:xfrm>
          <a:prstGeom prst="flowChartAlternateProcess">
            <a:avLst/>
          </a:prstGeom>
          <a:solidFill>
            <a:schemeClr val="accent1"/>
          </a:solidFill>
          <a:ln w="9525">
            <a:solidFill>
              <a:schemeClr val="tx1"/>
            </a:solidFill>
            <a:miter lim="800000"/>
            <a:headEnd/>
            <a:tailEnd/>
          </a:ln>
        </p:spPr>
        <p:txBody>
          <a:bodyPr wrap="none" anchor="ctr"/>
          <a:lstStyle/>
          <a:p>
            <a:r>
              <a:rPr lang="en-US" sz="2100">
                <a:solidFill>
                  <a:schemeClr val="tx2"/>
                </a:solidFill>
                <a:latin typeface="Tahoma" pitchFamily="34" charset="0"/>
              </a:rPr>
              <a:t>Engineering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381000"/>
            <a:ext cx="8507413" cy="5745163"/>
          </a:xfrm>
        </p:spPr>
        <p:txBody>
          <a:bodyPr/>
          <a:lstStyle/>
          <a:p>
            <a:pPr algn="just" eaLnBrk="1" hangingPunct="1"/>
            <a:r>
              <a:rPr lang="en-US" smtClean="0"/>
              <a:t>Misi mengandung filsofi bisnis dari para pengambil keputusan strategik prsh </a:t>
            </a:r>
          </a:p>
          <a:p>
            <a:pPr algn="just" eaLnBrk="1" hangingPunct="1"/>
            <a:r>
              <a:rPr lang="en-US" smtClean="0"/>
              <a:t>Menyiratkan citra yg dipancarkan prsh</a:t>
            </a:r>
          </a:p>
          <a:p>
            <a:pPr algn="just" eaLnBrk="1" hangingPunct="1"/>
            <a:r>
              <a:rPr lang="en-US" smtClean="0"/>
              <a:t>Mencerminkan konsep diri prsh </a:t>
            </a:r>
          </a:p>
          <a:p>
            <a:pPr algn="just" eaLnBrk="1" hangingPunct="1"/>
            <a:r>
              <a:rPr lang="en-US" smtClean="0"/>
              <a:t>Mengindikasikan produk atau jasa utama prsh serta kebutuhan utama pelanggan yg akan dipenuhi prsh</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228600"/>
            <a:ext cx="8229600" cy="1143000"/>
          </a:xfrm>
        </p:spPr>
        <p:txBody>
          <a:bodyPr/>
          <a:lstStyle/>
          <a:p>
            <a:pPr eaLnBrk="1" hangingPunct="1">
              <a:defRPr/>
            </a:pPr>
            <a:r>
              <a:rPr lang="sv-SE" b="1" smtClean="0">
                <a:latin typeface="Garamond" pitchFamily="18" charset="0"/>
              </a:rPr>
              <a:t>Struktur Organisasi Divisi</a:t>
            </a:r>
            <a:r>
              <a:rPr lang="en-US" smtClean="0">
                <a:latin typeface="Garamond" pitchFamily="18" charset="0"/>
              </a:rPr>
              <a:t> </a:t>
            </a:r>
          </a:p>
        </p:txBody>
      </p:sp>
      <p:sp>
        <p:nvSpPr>
          <p:cNvPr id="166915" name="Rectangle 3"/>
          <p:cNvSpPr>
            <a:spLocks noGrp="1" noChangeArrowheads="1"/>
          </p:cNvSpPr>
          <p:nvPr>
            <p:ph type="body" idx="1"/>
          </p:nvPr>
        </p:nvSpPr>
        <p:spPr>
          <a:xfrm>
            <a:off x="457200" y="1524000"/>
            <a:ext cx="8229600" cy="4876800"/>
          </a:xfrm>
        </p:spPr>
        <p:txBody>
          <a:bodyPr/>
          <a:lstStyle/>
          <a:p>
            <a:pPr eaLnBrk="1" hangingPunct="1">
              <a:lnSpc>
                <a:spcPct val="90000"/>
              </a:lnSpc>
              <a:buFontTx/>
              <a:buNone/>
              <a:tabLst>
                <a:tab pos="515938" algn="l"/>
              </a:tabLst>
            </a:pPr>
            <a:r>
              <a:rPr lang="en-US" sz="2400" smtClean="0">
                <a:latin typeface="Tahoma" pitchFamily="34" charset="0"/>
              </a:rPr>
              <a:t>Keunggulan :</a:t>
            </a:r>
          </a:p>
          <a:p>
            <a:pPr eaLnBrk="1" hangingPunct="1">
              <a:lnSpc>
                <a:spcPct val="90000"/>
              </a:lnSpc>
              <a:buClr>
                <a:schemeClr val="tx1"/>
              </a:buClr>
              <a:buFont typeface="Wingdings" pitchFamily="2" charset="2"/>
              <a:buChar char="v"/>
              <a:tabLst>
                <a:tab pos="515938" algn="l"/>
              </a:tabLst>
            </a:pPr>
            <a:r>
              <a:rPr lang="sv-SE" sz="2400" smtClean="0">
                <a:latin typeface="Tahoma" pitchFamily="34" charset="0"/>
              </a:rPr>
              <a:t> 	mendorong koordinasi dan wewenang yang diperlukan 	ke tingkat yang sesuai demi ketanggapan yang cepat</a:t>
            </a:r>
          </a:p>
          <a:p>
            <a:pPr eaLnBrk="1" hangingPunct="1">
              <a:lnSpc>
                <a:spcPct val="90000"/>
              </a:lnSpc>
              <a:buClr>
                <a:schemeClr val="tx1"/>
              </a:buClr>
              <a:buFont typeface="Wingdings" pitchFamily="2" charset="2"/>
              <a:buChar char="v"/>
              <a:tabLst>
                <a:tab pos="515938" algn="l"/>
              </a:tabLst>
            </a:pPr>
            <a:r>
              <a:rPr lang="sv-SE" sz="2400" smtClean="0">
                <a:latin typeface="Tahoma" pitchFamily="34" charset="0"/>
              </a:rPr>
              <a:t> 	menempatkan pengembangan dan implementasi 	strategi dekat dengan lingkungan yang khas dari divisi 	yang bersangkutan</a:t>
            </a:r>
          </a:p>
          <a:p>
            <a:pPr eaLnBrk="1" hangingPunct="1">
              <a:lnSpc>
                <a:spcPct val="90000"/>
              </a:lnSpc>
              <a:buClr>
                <a:schemeClr val="tx1"/>
              </a:buClr>
              <a:buFont typeface="Wingdings" pitchFamily="2" charset="2"/>
              <a:buChar char="v"/>
              <a:tabLst>
                <a:tab pos="515938" algn="l"/>
              </a:tabLst>
            </a:pPr>
            <a:r>
              <a:rPr lang="sv-SE" sz="2400" smtClean="0">
                <a:latin typeface="Tahoma" pitchFamily="34" charset="0"/>
              </a:rPr>
              <a:t> 	membebaskan CEO untuk melakukan pengambilan 	keputusan yang lebih luas</a:t>
            </a:r>
          </a:p>
          <a:p>
            <a:pPr eaLnBrk="1" hangingPunct="1">
              <a:lnSpc>
                <a:spcPct val="90000"/>
              </a:lnSpc>
              <a:buClr>
                <a:schemeClr val="tx1"/>
              </a:buClr>
              <a:buFont typeface="Wingdings" pitchFamily="2" charset="2"/>
              <a:buChar char="v"/>
              <a:tabLst>
                <a:tab pos="515938" algn="l"/>
              </a:tabLst>
            </a:pPr>
            <a:r>
              <a:rPr lang="sv-SE" sz="2400" smtClean="0">
                <a:latin typeface="Tahoma" pitchFamily="34" charset="0"/>
              </a:rPr>
              <a:t> 	secara tajam memusatkan tanggung jawab atas kinerja</a:t>
            </a:r>
          </a:p>
          <a:p>
            <a:pPr eaLnBrk="1" hangingPunct="1">
              <a:lnSpc>
                <a:spcPct val="90000"/>
              </a:lnSpc>
              <a:buClr>
                <a:schemeClr val="tx1"/>
              </a:buClr>
              <a:buFont typeface="Wingdings" pitchFamily="2" charset="2"/>
              <a:buChar char="v"/>
              <a:tabLst>
                <a:tab pos="515938" algn="l"/>
              </a:tabLst>
            </a:pPr>
            <a:r>
              <a:rPr lang="sv-SE" sz="2400" smtClean="0">
                <a:latin typeface="Tahoma" pitchFamily="34" charset="0"/>
              </a:rPr>
              <a:t> 	memepertahankan spesialisasi fungsional dalam 	masing-masing divisi</a:t>
            </a:r>
          </a:p>
          <a:p>
            <a:pPr eaLnBrk="1" hangingPunct="1">
              <a:lnSpc>
                <a:spcPct val="90000"/>
              </a:lnSpc>
              <a:buClr>
                <a:schemeClr val="tx1"/>
              </a:buClr>
              <a:buFont typeface="Wingdings" pitchFamily="2" charset="2"/>
              <a:buChar char="v"/>
              <a:tabLst>
                <a:tab pos="515938" algn="l"/>
              </a:tabLst>
            </a:pPr>
            <a:r>
              <a:rPr lang="sv-SE" sz="2400" smtClean="0">
                <a:latin typeface="Tahoma" pitchFamily="34" charset="0"/>
              </a:rPr>
              <a:t> 	memberikan landasan pelatihan yang baik bagi para 	manajer strategik</a:t>
            </a:r>
            <a:r>
              <a:rPr lang="en-US" sz="2400" smtClean="0">
                <a:latin typeface="Tahoma" pitchFamily="34" charset="0"/>
              </a:rPr>
              <a:t>    </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304800"/>
            <a:ext cx="8229600" cy="1143000"/>
          </a:xfrm>
        </p:spPr>
        <p:txBody>
          <a:bodyPr/>
          <a:lstStyle/>
          <a:p>
            <a:pPr eaLnBrk="1" hangingPunct="1">
              <a:defRPr/>
            </a:pPr>
            <a:r>
              <a:rPr lang="sv-SE" b="1" smtClean="0">
                <a:latin typeface="Garamond" pitchFamily="18" charset="0"/>
              </a:rPr>
              <a:t>Struktur Organisasi Divisi</a:t>
            </a:r>
            <a:r>
              <a:rPr lang="en-US" smtClean="0">
                <a:latin typeface="Garamond" pitchFamily="18" charset="0"/>
              </a:rPr>
              <a:t> </a:t>
            </a:r>
          </a:p>
        </p:txBody>
      </p:sp>
      <p:sp>
        <p:nvSpPr>
          <p:cNvPr id="167939" name="Rectangle 3"/>
          <p:cNvSpPr>
            <a:spLocks noGrp="1" noChangeArrowheads="1"/>
          </p:cNvSpPr>
          <p:nvPr>
            <p:ph type="body" idx="1"/>
          </p:nvPr>
        </p:nvSpPr>
        <p:spPr>
          <a:xfrm>
            <a:off x="457200" y="1447800"/>
            <a:ext cx="8229600" cy="5105400"/>
          </a:xfrm>
        </p:spPr>
        <p:txBody>
          <a:bodyPr/>
          <a:lstStyle/>
          <a:p>
            <a:pPr eaLnBrk="1" hangingPunct="1">
              <a:lnSpc>
                <a:spcPct val="90000"/>
              </a:lnSpc>
              <a:buFontTx/>
              <a:buNone/>
              <a:tabLst>
                <a:tab pos="515938" algn="l"/>
              </a:tabLst>
            </a:pPr>
            <a:r>
              <a:rPr lang="en-US" sz="2800" smtClean="0">
                <a:latin typeface="Tahoma" pitchFamily="34" charset="0"/>
              </a:rPr>
              <a:t>Kelemahan :</a:t>
            </a:r>
          </a:p>
          <a:p>
            <a:pPr eaLnBrk="1" hangingPunct="1">
              <a:lnSpc>
                <a:spcPct val="90000"/>
              </a:lnSpc>
              <a:buClr>
                <a:schemeClr val="tx1"/>
              </a:buClr>
              <a:buFont typeface="Wingdings" pitchFamily="2" charset="2"/>
              <a:buChar char="v"/>
              <a:tabLst>
                <a:tab pos="515938" algn="l"/>
              </a:tabLst>
            </a:pPr>
            <a:r>
              <a:rPr lang="sv-SE" sz="2800" smtClean="0">
                <a:latin typeface="Tahoma" pitchFamily="34" charset="0"/>
              </a:rPr>
              <a:t> 	memupuk persaingan tidak sehat 	memperebutkan sumber daya tingkat korporat</a:t>
            </a:r>
          </a:p>
          <a:p>
            <a:pPr eaLnBrk="1" hangingPunct="1">
              <a:lnSpc>
                <a:spcPct val="90000"/>
              </a:lnSpc>
              <a:buClr>
                <a:schemeClr val="tx1"/>
              </a:buClr>
              <a:buFont typeface="Wingdings" pitchFamily="2" charset="2"/>
              <a:buChar char="v"/>
              <a:tabLst>
                <a:tab pos="515938" algn="l"/>
              </a:tabLst>
            </a:pPr>
            <a:r>
              <a:rPr lang="sv-SE" sz="2800" smtClean="0">
                <a:latin typeface="Tahoma" pitchFamily="34" charset="0"/>
              </a:rPr>
              <a:t> 	menimbulkan masalah mengenai seberapa 	besar wewenag yang harus diberikan kepada 	manajer divisi</a:t>
            </a:r>
          </a:p>
          <a:p>
            <a:pPr eaLnBrk="1" hangingPunct="1">
              <a:lnSpc>
                <a:spcPct val="90000"/>
              </a:lnSpc>
              <a:buClr>
                <a:schemeClr val="tx1"/>
              </a:buClr>
              <a:buFont typeface="Wingdings" pitchFamily="2" charset="2"/>
              <a:buChar char="v"/>
              <a:tabLst>
                <a:tab pos="515938" algn="l"/>
              </a:tabLst>
            </a:pPr>
            <a:r>
              <a:rPr lang="sv-SE" sz="2800" smtClean="0">
                <a:latin typeface="Tahoma" pitchFamily="34" charset="0"/>
              </a:rPr>
              <a:t> 	menimbulkan kemungkinan tidak konsistennya 	kebijakan di antara divisi</a:t>
            </a:r>
          </a:p>
          <a:p>
            <a:pPr eaLnBrk="1" hangingPunct="1">
              <a:lnSpc>
                <a:spcPct val="90000"/>
              </a:lnSpc>
              <a:buClr>
                <a:schemeClr val="tx1"/>
              </a:buClr>
              <a:buFont typeface="Wingdings" pitchFamily="2" charset="2"/>
              <a:buChar char="v"/>
              <a:tabLst>
                <a:tab pos="515938" algn="l"/>
              </a:tabLst>
            </a:pPr>
            <a:r>
              <a:rPr lang="sv-SE" sz="2800" smtClean="0">
                <a:latin typeface="Tahoma" pitchFamily="34" charset="0"/>
              </a:rPr>
              <a:t> 	menimbulkan masalah pendistribusian biaya 	overhead korporat yang dapat diterima oleh 	para manajer yang bertanggungjawab atas 	laba</a:t>
            </a:r>
            <a:r>
              <a:rPr lang="en-US" sz="2800" smtClean="0">
                <a:latin typeface="Tahoma" pitchFamily="34" charset="0"/>
              </a:rPr>
              <a:t>     </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533400" y="0"/>
            <a:ext cx="8153400" cy="914400"/>
          </a:xfrm>
        </p:spPr>
        <p:txBody>
          <a:bodyPr/>
          <a:lstStyle/>
          <a:p>
            <a:pPr eaLnBrk="1" hangingPunct="1">
              <a:defRPr/>
            </a:pPr>
            <a:r>
              <a:rPr lang="sv-SE" sz="4100" b="1" smtClean="0">
                <a:latin typeface="Garamond" pitchFamily="18" charset="0"/>
              </a:rPr>
              <a:t>Struktur Organisasi Divisi</a:t>
            </a:r>
            <a:endParaRPr lang="en-US" sz="4100" b="1" smtClean="0">
              <a:latin typeface="Garamond" pitchFamily="18" charset="0"/>
            </a:endParaRPr>
          </a:p>
        </p:txBody>
      </p:sp>
      <p:sp>
        <p:nvSpPr>
          <p:cNvPr id="168963" name="Line 3"/>
          <p:cNvSpPr>
            <a:spLocks noChangeShapeType="1"/>
          </p:cNvSpPr>
          <p:nvPr/>
        </p:nvSpPr>
        <p:spPr bwMode="auto">
          <a:xfrm>
            <a:off x="4495800" y="1524000"/>
            <a:ext cx="0" cy="1143000"/>
          </a:xfrm>
          <a:prstGeom prst="line">
            <a:avLst/>
          </a:prstGeom>
          <a:noFill/>
          <a:ln w="19050">
            <a:solidFill>
              <a:schemeClr val="tx1"/>
            </a:solidFill>
            <a:round/>
            <a:headEnd/>
            <a:tailEnd/>
          </a:ln>
        </p:spPr>
        <p:txBody>
          <a:bodyPr/>
          <a:lstStyle/>
          <a:p>
            <a:endParaRPr lang="id-ID"/>
          </a:p>
        </p:txBody>
      </p:sp>
      <p:sp>
        <p:nvSpPr>
          <p:cNvPr id="168964" name="Line 4"/>
          <p:cNvSpPr>
            <a:spLocks noChangeShapeType="1"/>
          </p:cNvSpPr>
          <p:nvPr/>
        </p:nvSpPr>
        <p:spPr bwMode="auto">
          <a:xfrm>
            <a:off x="2133600" y="2438400"/>
            <a:ext cx="4876800" cy="0"/>
          </a:xfrm>
          <a:prstGeom prst="line">
            <a:avLst/>
          </a:prstGeom>
          <a:noFill/>
          <a:ln w="19050">
            <a:solidFill>
              <a:schemeClr val="tx1"/>
            </a:solidFill>
            <a:round/>
            <a:headEnd/>
            <a:tailEnd/>
          </a:ln>
        </p:spPr>
        <p:txBody>
          <a:bodyPr/>
          <a:lstStyle/>
          <a:p>
            <a:endParaRPr lang="id-ID"/>
          </a:p>
        </p:txBody>
      </p:sp>
      <p:sp>
        <p:nvSpPr>
          <p:cNvPr id="168965" name="Line 5"/>
          <p:cNvSpPr>
            <a:spLocks noChangeShapeType="1"/>
          </p:cNvSpPr>
          <p:nvPr/>
        </p:nvSpPr>
        <p:spPr bwMode="auto">
          <a:xfrm>
            <a:off x="2133600" y="2438400"/>
            <a:ext cx="0" cy="304800"/>
          </a:xfrm>
          <a:prstGeom prst="line">
            <a:avLst/>
          </a:prstGeom>
          <a:noFill/>
          <a:ln w="19050">
            <a:solidFill>
              <a:schemeClr val="tx1"/>
            </a:solidFill>
            <a:round/>
            <a:headEnd/>
            <a:tailEnd/>
          </a:ln>
        </p:spPr>
        <p:txBody>
          <a:bodyPr/>
          <a:lstStyle/>
          <a:p>
            <a:endParaRPr lang="id-ID"/>
          </a:p>
        </p:txBody>
      </p:sp>
      <p:sp>
        <p:nvSpPr>
          <p:cNvPr id="168966" name="Line 6"/>
          <p:cNvSpPr>
            <a:spLocks noChangeShapeType="1"/>
          </p:cNvSpPr>
          <p:nvPr/>
        </p:nvSpPr>
        <p:spPr bwMode="auto">
          <a:xfrm>
            <a:off x="5791200" y="3124200"/>
            <a:ext cx="0" cy="3276600"/>
          </a:xfrm>
          <a:prstGeom prst="line">
            <a:avLst/>
          </a:prstGeom>
          <a:noFill/>
          <a:ln w="19050">
            <a:solidFill>
              <a:schemeClr val="tx1"/>
            </a:solidFill>
            <a:round/>
            <a:headEnd/>
            <a:tailEnd/>
          </a:ln>
        </p:spPr>
        <p:txBody>
          <a:bodyPr/>
          <a:lstStyle/>
          <a:p>
            <a:endParaRPr lang="id-ID"/>
          </a:p>
        </p:txBody>
      </p:sp>
      <p:sp>
        <p:nvSpPr>
          <p:cNvPr id="168967" name="Line 7"/>
          <p:cNvSpPr>
            <a:spLocks noChangeShapeType="1"/>
          </p:cNvSpPr>
          <p:nvPr/>
        </p:nvSpPr>
        <p:spPr bwMode="auto">
          <a:xfrm>
            <a:off x="7010400" y="2438400"/>
            <a:ext cx="0" cy="228600"/>
          </a:xfrm>
          <a:prstGeom prst="line">
            <a:avLst/>
          </a:prstGeom>
          <a:noFill/>
          <a:ln w="19050">
            <a:solidFill>
              <a:schemeClr val="tx1"/>
            </a:solidFill>
            <a:round/>
            <a:headEnd/>
            <a:tailEnd/>
          </a:ln>
        </p:spPr>
        <p:txBody>
          <a:bodyPr/>
          <a:lstStyle/>
          <a:p>
            <a:endParaRPr lang="id-ID"/>
          </a:p>
        </p:txBody>
      </p:sp>
      <p:sp>
        <p:nvSpPr>
          <p:cNvPr id="168968" name="Line 8"/>
          <p:cNvSpPr>
            <a:spLocks noChangeShapeType="1"/>
          </p:cNvSpPr>
          <p:nvPr/>
        </p:nvSpPr>
        <p:spPr bwMode="auto">
          <a:xfrm>
            <a:off x="3429000" y="3124200"/>
            <a:ext cx="0" cy="3276600"/>
          </a:xfrm>
          <a:prstGeom prst="line">
            <a:avLst/>
          </a:prstGeom>
          <a:noFill/>
          <a:ln w="19050">
            <a:solidFill>
              <a:schemeClr val="tx1"/>
            </a:solidFill>
            <a:round/>
            <a:headEnd/>
            <a:tailEnd/>
          </a:ln>
        </p:spPr>
        <p:txBody>
          <a:bodyPr/>
          <a:lstStyle/>
          <a:p>
            <a:endParaRPr lang="id-ID"/>
          </a:p>
        </p:txBody>
      </p:sp>
      <p:sp>
        <p:nvSpPr>
          <p:cNvPr id="168969" name="AutoShape 9"/>
          <p:cNvSpPr>
            <a:spLocks noChangeArrowheads="1"/>
          </p:cNvSpPr>
          <p:nvPr/>
        </p:nvSpPr>
        <p:spPr bwMode="auto">
          <a:xfrm>
            <a:off x="3581400" y="914400"/>
            <a:ext cx="1905000" cy="609600"/>
          </a:xfrm>
          <a:prstGeom prst="flowChartAlternateProcess">
            <a:avLst/>
          </a:prstGeom>
          <a:solidFill>
            <a:schemeClr val="accent1"/>
          </a:solidFill>
          <a:ln w="9525">
            <a:solidFill>
              <a:schemeClr val="tx1"/>
            </a:solidFill>
            <a:miter lim="800000"/>
            <a:headEnd/>
            <a:tailEnd/>
          </a:ln>
        </p:spPr>
        <p:txBody>
          <a:bodyPr wrap="none" anchor="ctr"/>
          <a:lstStyle/>
          <a:p>
            <a:r>
              <a:rPr lang="en-US" sz="3500">
                <a:solidFill>
                  <a:schemeClr val="tx2"/>
                </a:solidFill>
                <a:latin typeface="Tahoma" pitchFamily="34" charset="0"/>
              </a:rPr>
              <a:t>CEO</a:t>
            </a:r>
          </a:p>
        </p:txBody>
      </p:sp>
      <p:sp>
        <p:nvSpPr>
          <p:cNvPr id="168970" name="AutoShape 10"/>
          <p:cNvSpPr>
            <a:spLocks noChangeArrowheads="1"/>
          </p:cNvSpPr>
          <p:nvPr/>
        </p:nvSpPr>
        <p:spPr bwMode="auto">
          <a:xfrm>
            <a:off x="6248400" y="2667000"/>
            <a:ext cx="1828800" cy="762000"/>
          </a:xfrm>
          <a:prstGeom prst="flowChartAlternateProcess">
            <a:avLst/>
          </a:prstGeom>
          <a:solidFill>
            <a:schemeClr val="accent1"/>
          </a:solidFill>
          <a:ln w="9525">
            <a:solidFill>
              <a:schemeClr val="tx1"/>
            </a:solidFill>
            <a:miter lim="800000"/>
            <a:headEnd/>
            <a:tailEnd/>
          </a:ln>
        </p:spPr>
        <p:txBody>
          <a:bodyPr wrap="none" anchor="ctr"/>
          <a:lstStyle/>
          <a:p>
            <a:r>
              <a:rPr lang="en-US">
                <a:solidFill>
                  <a:schemeClr val="tx2"/>
                </a:solidFill>
                <a:latin typeface="Tahoma" pitchFamily="34" charset="0"/>
              </a:rPr>
              <a:t>General Manager</a:t>
            </a:r>
          </a:p>
          <a:p>
            <a:r>
              <a:rPr lang="en-US">
                <a:solidFill>
                  <a:schemeClr val="tx2"/>
                </a:solidFill>
                <a:latin typeface="Tahoma" pitchFamily="34" charset="0"/>
              </a:rPr>
              <a:t>Division/SBU C</a:t>
            </a:r>
          </a:p>
        </p:txBody>
      </p:sp>
      <p:sp>
        <p:nvSpPr>
          <p:cNvPr id="168971" name="AutoShape 11"/>
          <p:cNvSpPr>
            <a:spLocks noChangeArrowheads="1"/>
          </p:cNvSpPr>
          <p:nvPr/>
        </p:nvSpPr>
        <p:spPr bwMode="auto">
          <a:xfrm>
            <a:off x="3810000" y="2667000"/>
            <a:ext cx="1828800" cy="762000"/>
          </a:xfrm>
          <a:prstGeom prst="flowChartAlternateProcess">
            <a:avLst/>
          </a:prstGeom>
          <a:solidFill>
            <a:schemeClr val="accent1"/>
          </a:solidFill>
          <a:ln w="9525">
            <a:solidFill>
              <a:schemeClr val="tx1"/>
            </a:solidFill>
            <a:miter lim="800000"/>
            <a:headEnd/>
            <a:tailEnd/>
          </a:ln>
        </p:spPr>
        <p:txBody>
          <a:bodyPr wrap="none" anchor="ctr"/>
          <a:lstStyle/>
          <a:p>
            <a:r>
              <a:rPr lang="en-US">
                <a:solidFill>
                  <a:schemeClr val="tx2"/>
                </a:solidFill>
                <a:latin typeface="Tahoma" pitchFamily="34" charset="0"/>
              </a:rPr>
              <a:t>General Manager</a:t>
            </a:r>
          </a:p>
          <a:p>
            <a:r>
              <a:rPr lang="en-US">
                <a:solidFill>
                  <a:schemeClr val="tx2"/>
                </a:solidFill>
                <a:latin typeface="Tahoma" pitchFamily="34" charset="0"/>
              </a:rPr>
              <a:t>Division/SBU B</a:t>
            </a:r>
          </a:p>
        </p:txBody>
      </p:sp>
      <p:sp>
        <p:nvSpPr>
          <p:cNvPr id="168972" name="AutoShape 12"/>
          <p:cNvSpPr>
            <a:spLocks noChangeArrowheads="1"/>
          </p:cNvSpPr>
          <p:nvPr/>
        </p:nvSpPr>
        <p:spPr bwMode="auto">
          <a:xfrm>
            <a:off x="1371600" y="2743200"/>
            <a:ext cx="1828800" cy="685800"/>
          </a:xfrm>
          <a:prstGeom prst="flowChartAlternateProcess">
            <a:avLst/>
          </a:prstGeom>
          <a:solidFill>
            <a:schemeClr val="accent1"/>
          </a:solidFill>
          <a:ln w="9525">
            <a:solidFill>
              <a:schemeClr val="tx1"/>
            </a:solidFill>
            <a:miter lim="800000"/>
            <a:headEnd/>
            <a:tailEnd/>
          </a:ln>
        </p:spPr>
        <p:txBody>
          <a:bodyPr wrap="none" anchor="ctr"/>
          <a:lstStyle/>
          <a:p>
            <a:r>
              <a:rPr lang="en-US">
                <a:solidFill>
                  <a:schemeClr val="tx2"/>
                </a:solidFill>
                <a:latin typeface="Tahoma" pitchFamily="34" charset="0"/>
              </a:rPr>
              <a:t>General Manager</a:t>
            </a:r>
          </a:p>
          <a:p>
            <a:r>
              <a:rPr lang="en-US">
                <a:solidFill>
                  <a:schemeClr val="tx2"/>
                </a:solidFill>
                <a:latin typeface="Tahoma" pitchFamily="34" charset="0"/>
              </a:rPr>
              <a:t>Division/SBU A</a:t>
            </a:r>
          </a:p>
        </p:txBody>
      </p:sp>
      <p:sp>
        <p:nvSpPr>
          <p:cNvPr id="168973" name="Line 13"/>
          <p:cNvSpPr>
            <a:spLocks noChangeShapeType="1"/>
          </p:cNvSpPr>
          <p:nvPr/>
        </p:nvSpPr>
        <p:spPr bwMode="auto">
          <a:xfrm>
            <a:off x="3886200" y="1981200"/>
            <a:ext cx="1219200" cy="0"/>
          </a:xfrm>
          <a:prstGeom prst="line">
            <a:avLst/>
          </a:prstGeom>
          <a:noFill/>
          <a:ln w="19050">
            <a:solidFill>
              <a:schemeClr val="tx1"/>
            </a:solidFill>
            <a:round/>
            <a:headEnd/>
            <a:tailEnd/>
          </a:ln>
        </p:spPr>
        <p:txBody>
          <a:bodyPr/>
          <a:lstStyle/>
          <a:p>
            <a:endParaRPr lang="id-ID"/>
          </a:p>
        </p:txBody>
      </p:sp>
      <p:sp>
        <p:nvSpPr>
          <p:cNvPr id="168974" name="Line 14"/>
          <p:cNvSpPr>
            <a:spLocks noChangeShapeType="1"/>
          </p:cNvSpPr>
          <p:nvPr/>
        </p:nvSpPr>
        <p:spPr bwMode="auto">
          <a:xfrm>
            <a:off x="762000" y="3124200"/>
            <a:ext cx="0" cy="3276600"/>
          </a:xfrm>
          <a:prstGeom prst="line">
            <a:avLst/>
          </a:prstGeom>
          <a:noFill/>
          <a:ln w="19050">
            <a:solidFill>
              <a:schemeClr val="tx1"/>
            </a:solidFill>
            <a:round/>
            <a:headEnd/>
            <a:tailEnd/>
          </a:ln>
        </p:spPr>
        <p:txBody>
          <a:bodyPr/>
          <a:lstStyle/>
          <a:p>
            <a:endParaRPr lang="id-ID"/>
          </a:p>
        </p:txBody>
      </p:sp>
      <p:sp>
        <p:nvSpPr>
          <p:cNvPr id="168975" name="Line 15"/>
          <p:cNvSpPr>
            <a:spLocks noChangeShapeType="1"/>
          </p:cNvSpPr>
          <p:nvPr/>
        </p:nvSpPr>
        <p:spPr bwMode="auto">
          <a:xfrm>
            <a:off x="762000" y="3124200"/>
            <a:ext cx="609600" cy="0"/>
          </a:xfrm>
          <a:prstGeom prst="line">
            <a:avLst/>
          </a:prstGeom>
          <a:noFill/>
          <a:ln w="19050">
            <a:solidFill>
              <a:schemeClr val="tx1"/>
            </a:solidFill>
            <a:round/>
            <a:headEnd/>
            <a:tailEnd/>
          </a:ln>
        </p:spPr>
        <p:txBody>
          <a:bodyPr/>
          <a:lstStyle/>
          <a:p>
            <a:endParaRPr lang="id-ID"/>
          </a:p>
        </p:txBody>
      </p:sp>
      <p:sp>
        <p:nvSpPr>
          <p:cNvPr id="168976" name="Line 16"/>
          <p:cNvSpPr>
            <a:spLocks noChangeShapeType="1"/>
          </p:cNvSpPr>
          <p:nvPr/>
        </p:nvSpPr>
        <p:spPr bwMode="auto">
          <a:xfrm>
            <a:off x="3429000" y="3124200"/>
            <a:ext cx="381000" cy="0"/>
          </a:xfrm>
          <a:prstGeom prst="line">
            <a:avLst/>
          </a:prstGeom>
          <a:noFill/>
          <a:ln w="19050">
            <a:solidFill>
              <a:schemeClr val="tx1"/>
            </a:solidFill>
            <a:round/>
            <a:headEnd/>
            <a:tailEnd/>
          </a:ln>
        </p:spPr>
        <p:txBody>
          <a:bodyPr/>
          <a:lstStyle/>
          <a:p>
            <a:endParaRPr lang="id-ID"/>
          </a:p>
        </p:txBody>
      </p:sp>
      <p:sp>
        <p:nvSpPr>
          <p:cNvPr id="168977" name="Line 17"/>
          <p:cNvSpPr>
            <a:spLocks noChangeShapeType="1"/>
          </p:cNvSpPr>
          <p:nvPr/>
        </p:nvSpPr>
        <p:spPr bwMode="auto">
          <a:xfrm>
            <a:off x="5791200" y="3124200"/>
            <a:ext cx="457200" cy="0"/>
          </a:xfrm>
          <a:prstGeom prst="line">
            <a:avLst/>
          </a:prstGeom>
          <a:noFill/>
          <a:ln w="19050">
            <a:solidFill>
              <a:schemeClr val="tx1"/>
            </a:solidFill>
            <a:round/>
            <a:headEnd/>
            <a:tailEnd/>
          </a:ln>
        </p:spPr>
        <p:txBody>
          <a:bodyPr/>
          <a:lstStyle/>
          <a:p>
            <a:endParaRPr lang="id-ID"/>
          </a:p>
        </p:txBody>
      </p:sp>
      <p:sp>
        <p:nvSpPr>
          <p:cNvPr id="168978" name="Line 18"/>
          <p:cNvSpPr>
            <a:spLocks noChangeShapeType="1"/>
          </p:cNvSpPr>
          <p:nvPr/>
        </p:nvSpPr>
        <p:spPr bwMode="auto">
          <a:xfrm>
            <a:off x="3429000" y="3657600"/>
            <a:ext cx="609600" cy="0"/>
          </a:xfrm>
          <a:prstGeom prst="line">
            <a:avLst/>
          </a:prstGeom>
          <a:noFill/>
          <a:ln w="19050">
            <a:solidFill>
              <a:schemeClr val="tx1"/>
            </a:solidFill>
            <a:round/>
            <a:headEnd/>
            <a:tailEnd/>
          </a:ln>
        </p:spPr>
        <p:txBody>
          <a:bodyPr/>
          <a:lstStyle/>
          <a:p>
            <a:endParaRPr lang="id-ID"/>
          </a:p>
        </p:txBody>
      </p:sp>
      <p:sp>
        <p:nvSpPr>
          <p:cNvPr id="168979" name="Line 19"/>
          <p:cNvSpPr>
            <a:spLocks noChangeShapeType="1"/>
          </p:cNvSpPr>
          <p:nvPr/>
        </p:nvSpPr>
        <p:spPr bwMode="auto">
          <a:xfrm>
            <a:off x="5791200" y="3657600"/>
            <a:ext cx="609600" cy="0"/>
          </a:xfrm>
          <a:prstGeom prst="line">
            <a:avLst/>
          </a:prstGeom>
          <a:noFill/>
          <a:ln w="19050">
            <a:solidFill>
              <a:schemeClr val="tx1"/>
            </a:solidFill>
            <a:round/>
            <a:headEnd/>
            <a:tailEnd/>
          </a:ln>
        </p:spPr>
        <p:txBody>
          <a:bodyPr/>
          <a:lstStyle/>
          <a:p>
            <a:endParaRPr lang="id-ID"/>
          </a:p>
        </p:txBody>
      </p:sp>
      <p:sp>
        <p:nvSpPr>
          <p:cNvPr id="168980" name="Line 20"/>
          <p:cNvSpPr>
            <a:spLocks noChangeShapeType="1"/>
          </p:cNvSpPr>
          <p:nvPr/>
        </p:nvSpPr>
        <p:spPr bwMode="auto">
          <a:xfrm>
            <a:off x="3429000" y="4267200"/>
            <a:ext cx="609600" cy="0"/>
          </a:xfrm>
          <a:prstGeom prst="line">
            <a:avLst/>
          </a:prstGeom>
          <a:noFill/>
          <a:ln w="19050">
            <a:solidFill>
              <a:schemeClr val="tx1"/>
            </a:solidFill>
            <a:round/>
            <a:headEnd/>
            <a:tailEnd/>
          </a:ln>
        </p:spPr>
        <p:txBody>
          <a:bodyPr/>
          <a:lstStyle/>
          <a:p>
            <a:endParaRPr lang="id-ID"/>
          </a:p>
        </p:txBody>
      </p:sp>
      <p:sp>
        <p:nvSpPr>
          <p:cNvPr id="168981" name="Line 21"/>
          <p:cNvSpPr>
            <a:spLocks noChangeShapeType="1"/>
          </p:cNvSpPr>
          <p:nvPr/>
        </p:nvSpPr>
        <p:spPr bwMode="auto">
          <a:xfrm>
            <a:off x="5791200" y="4267200"/>
            <a:ext cx="609600" cy="0"/>
          </a:xfrm>
          <a:prstGeom prst="line">
            <a:avLst/>
          </a:prstGeom>
          <a:noFill/>
          <a:ln w="19050">
            <a:solidFill>
              <a:schemeClr val="tx1"/>
            </a:solidFill>
            <a:round/>
            <a:headEnd/>
            <a:tailEnd/>
          </a:ln>
        </p:spPr>
        <p:txBody>
          <a:bodyPr/>
          <a:lstStyle/>
          <a:p>
            <a:endParaRPr lang="id-ID"/>
          </a:p>
        </p:txBody>
      </p:sp>
      <p:sp>
        <p:nvSpPr>
          <p:cNvPr id="168982" name="Line 22"/>
          <p:cNvSpPr>
            <a:spLocks noChangeShapeType="1"/>
          </p:cNvSpPr>
          <p:nvPr/>
        </p:nvSpPr>
        <p:spPr bwMode="auto">
          <a:xfrm>
            <a:off x="3429000" y="6400800"/>
            <a:ext cx="609600" cy="0"/>
          </a:xfrm>
          <a:prstGeom prst="line">
            <a:avLst/>
          </a:prstGeom>
          <a:noFill/>
          <a:ln w="19050">
            <a:solidFill>
              <a:schemeClr val="tx1"/>
            </a:solidFill>
            <a:round/>
            <a:headEnd/>
            <a:tailEnd/>
          </a:ln>
        </p:spPr>
        <p:txBody>
          <a:bodyPr/>
          <a:lstStyle/>
          <a:p>
            <a:endParaRPr lang="id-ID"/>
          </a:p>
        </p:txBody>
      </p:sp>
      <p:sp>
        <p:nvSpPr>
          <p:cNvPr id="168983" name="Line 23"/>
          <p:cNvSpPr>
            <a:spLocks noChangeShapeType="1"/>
          </p:cNvSpPr>
          <p:nvPr/>
        </p:nvSpPr>
        <p:spPr bwMode="auto">
          <a:xfrm>
            <a:off x="5791200" y="4953000"/>
            <a:ext cx="609600" cy="0"/>
          </a:xfrm>
          <a:prstGeom prst="line">
            <a:avLst/>
          </a:prstGeom>
          <a:noFill/>
          <a:ln w="19050">
            <a:solidFill>
              <a:schemeClr val="tx1"/>
            </a:solidFill>
            <a:round/>
            <a:headEnd/>
            <a:tailEnd/>
          </a:ln>
        </p:spPr>
        <p:txBody>
          <a:bodyPr/>
          <a:lstStyle/>
          <a:p>
            <a:endParaRPr lang="id-ID"/>
          </a:p>
        </p:txBody>
      </p:sp>
      <p:sp>
        <p:nvSpPr>
          <p:cNvPr id="168984" name="Line 24"/>
          <p:cNvSpPr>
            <a:spLocks noChangeShapeType="1"/>
          </p:cNvSpPr>
          <p:nvPr/>
        </p:nvSpPr>
        <p:spPr bwMode="auto">
          <a:xfrm>
            <a:off x="3429000" y="4953000"/>
            <a:ext cx="609600" cy="0"/>
          </a:xfrm>
          <a:prstGeom prst="line">
            <a:avLst/>
          </a:prstGeom>
          <a:noFill/>
          <a:ln w="19050">
            <a:solidFill>
              <a:schemeClr val="tx1"/>
            </a:solidFill>
            <a:round/>
            <a:headEnd/>
            <a:tailEnd/>
          </a:ln>
        </p:spPr>
        <p:txBody>
          <a:bodyPr/>
          <a:lstStyle/>
          <a:p>
            <a:endParaRPr lang="id-ID"/>
          </a:p>
        </p:txBody>
      </p:sp>
      <p:sp>
        <p:nvSpPr>
          <p:cNvPr id="168985" name="Line 25"/>
          <p:cNvSpPr>
            <a:spLocks noChangeShapeType="1"/>
          </p:cNvSpPr>
          <p:nvPr/>
        </p:nvSpPr>
        <p:spPr bwMode="auto">
          <a:xfrm>
            <a:off x="762000" y="4267200"/>
            <a:ext cx="609600" cy="0"/>
          </a:xfrm>
          <a:prstGeom prst="line">
            <a:avLst/>
          </a:prstGeom>
          <a:noFill/>
          <a:ln w="19050">
            <a:solidFill>
              <a:schemeClr val="tx1"/>
            </a:solidFill>
            <a:round/>
            <a:headEnd/>
            <a:tailEnd/>
          </a:ln>
        </p:spPr>
        <p:txBody>
          <a:bodyPr/>
          <a:lstStyle/>
          <a:p>
            <a:endParaRPr lang="id-ID"/>
          </a:p>
        </p:txBody>
      </p:sp>
      <p:sp>
        <p:nvSpPr>
          <p:cNvPr id="168986" name="Line 26"/>
          <p:cNvSpPr>
            <a:spLocks noChangeShapeType="1"/>
          </p:cNvSpPr>
          <p:nvPr/>
        </p:nvSpPr>
        <p:spPr bwMode="auto">
          <a:xfrm>
            <a:off x="762000" y="4953000"/>
            <a:ext cx="609600" cy="0"/>
          </a:xfrm>
          <a:prstGeom prst="line">
            <a:avLst/>
          </a:prstGeom>
          <a:noFill/>
          <a:ln w="19050">
            <a:solidFill>
              <a:schemeClr val="tx1"/>
            </a:solidFill>
            <a:round/>
            <a:headEnd/>
            <a:tailEnd/>
          </a:ln>
        </p:spPr>
        <p:txBody>
          <a:bodyPr/>
          <a:lstStyle/>
          <a:p>
            <a:endParaRPr lang="id-ID"/>
          </a:p>
        </p:txBody>
      </p:sp>
      <p:sp>
        <p:nvSpPr>
          <p:cNvPr id="168987" name="Line 27"/>
          <p:cNvSpPr>
            <a:spLocks noChangeShapeType="1"/>
          </p:cNvSpPr>
          <p:nvPr/>
        </p:nvSpPr>
        <p:spPr bwMode="auto">
          <a:xfrm>
            <a:off x="762000" y="5715000"/>
            <a:ext cx="457200" cy="0"/>
          </a:xfrm>
          <a:prstGeom prst="line">
            <a:avLst/>
          </a:prstGeom>
          <a:noFill/>
          <a:ln w="19050">
            <a:solidFill>
              <a:schemeClr val="tx1"/>
            </a:solidFill>
            <a:round/>
            <a:headEnd/>
            <a:tailEnd/>
          </a:ln>
        </p:spPr>
        <p:txBody>
          <a:bodyPr/>
          <a:lstStyle/>
          <a:p>
            <a:endParaRPr lang="id-ID"/>
          </a:p>
        </p:txBody>
      </p:sp>
      <p:sp>
        <p:nvSpPr>
          <p:cNvPr id="168988" name="Line 28"/>
          <p:cNvSpPr>
            <a:spLocks noChangeShapeType="1"/>
          </p:cNvSpPr>
          <p:nvPr/>
        </p:nvSpPr>
        <p:spPr bwMode="auto">
          <a:xfrm>
            <a:off x="5791200" y="6400800"/>
            <a:ext cx="457200" cy="0"/>
          </a:xfrm>
          <a:prstGeom prst="line">
            <a:avLst/>
          </a:prstGeom>
          <a:noFill/>
          <a:ln w="19050">
            <a:solidFill>
              <a:schemeClr val="tx1"/>
            </a:solidFill>
            <a:round/>
            <a:headEnd/>
            <a:tailEnd/>
          </a:ln>
        </p:spPr>
        <p:txBody>
          <a:bodyPr/>
          <a:lstStyle/>
          <a:p>
            <a:endParaRPr lang="id-ID"/>
          </a:p>
        </p:txBody>
      </p:sp>
      <p:sp>
        <p:nvSpPr>
          <p:cNvPr id="168989" name="Line 29"/>
          <p:cNvSpPr>
            <a:spLocks noChangeShapeType="1"/>
          </p:cNvSpPr>
          <p:nvPr/>
        </p:nvSpPr>
        <p:spPr bwMode="auto">
          <a:xfrm>
            <a:off x="762000" y="6400800"/>
            <a:ext cx="533400" cy="0"/>
          </a:xfrm>
          <a:prstGeom prst="line">
            <a:avLst/>
          </a:prstGeom>
          <a:noFill/>
          <a:ln w="19050">
            <a:solidFill>
              <a:schemeClr val="tx1"/>
            </a:solidFill>
            <a:round/>
            <a:headEnd/>
            <a:tailEnd/>
          </a:ln>
        </p:spPr>
        <p:txBody>
          <a:bodyPr/>
          <a:lstStyle/>
          <a:p>
            <a:endParaRPr lang="id-ID"/>
          </a:p>
        </p:txBody>
      </p:sp>
      <p:sp>
        <p:nvSpPr>
          <p:cNvPr id="168990" name="Line 30"/>
          <p:cNvSpPr>
            <a:spLocks noChangeShapeType="1"/>
          </p:cNvSpPr>
          <p:nvPr/>
        </p:nvSpPr>
        <p:spPr bwMode="auto">
          <a:xfrm>
            <a:off x="762000" y="3657600"/>
            <a:ext cx="609600" cy="0"/>
          </a:xfrm>
          <a:prstGeom prst="line">
            <a:avLst/>
          </a:prstGeom>
          <a:noFill/>
          <a:ln w="19050">
            <a:solidFill>
              <a:schemeClr val="tx1"/>
            </a:solidFill>
            <a:round/>
            <a:headEnd/>
            <a:tailEnd/>
          </a:ln>
        </p:spPr>
        <p:txBody>
          <a:bodyPr/>
          <a:lstStyle/>
          <a:p>
            <a:endParaRPr lang="id-ID"/>
          </a:p>
        </p:txBody>
      </p:sp>
      <p:sp>
        <p:nvSpPr>
          <p:cNvPr id="168991" name="Line 31"/>
          <p:cNvSpPr>
            <a:spLocks noChangeShapeType="1"/>
          </p:cNvSpPr>
          <p:nvPr/>
        </p:nvSpPr>
        <p:spPr bwMode="auto">
          <a:xfrm>
            <a:off x="3429000" y="5715000"/>
            <a:ext cx="609600" cy="0"/>
          </a:xfrm>
          <a:prstGeom prst="line">
            <a:avLst/>
          </a:prstGeom>
          <a:noFill/>
          <a:ln w="19050">
            <a:solidFill>
              <a:schemeClr val="tx1"/>
            </a:solidFill>
            <a:round/>
            <a:headEnd/>
            <a:tailEnd/>
          </a:ln>
        </p:spPr>
        <p:txBody>
          <a:bodyPr/>
          <a:lstStyle/>
          <a:p>
            <a:endParaRPr lang="id-ID"/>
          </a:p>
        </p:txBody>
      </p:sp>
      <p:sp>
        <p:nvSpPr>
          <p:cNvPr id="168992" name="Line 32"/>
          <p:cNvSpPr>
            <a:spLocks noChangeShapeType="1"/>
          </p:cNvSpPr>
          <p:nvPr/>
        </p:nvSpPr>
        <p:spPr bwMode="auto">
          <a:xfrm>
            <a:off x="5791200" y="5715000"/>
            <a:ext cx="609600" cy="0"/>
          </a:xfrm>
          <a:prstGeom prst="line">
            <a:avLst/>
          </a:prstGeom>
          <a:noFill/>
          <a:ln w="19050">
            <a:solidFill>
              <a:schemeClr val="tx1"/>
            </a:solidFill>
            <a:round/>
            <a:headEnd/>
            <a:tailEnd/>
          </a:ln>
        </p:spPr>
        <p:txBody>
          <a:bodyPr/>
          <a:lstStyle/>
          <a:p>
            <a:endParaRPr lang="id-ID"/>
          </a:p>
        </p:txBody>
      </p:sp>
      <p:sp>
        <p:nvSpPr>
          <p:cNvPr id="168993" name="AutoShape 33"/>
          <p:cNvSpPr>
            <a:spLocks noChangeArrowheads="1"/>
          </p:cNvSpPr>
          <p:nvPr/>
        </p:nvSpPr>
        <p:spPr bwMode="auto">
          <a:xfrm>
            <a:off x="3962400" y="5486400"/>
            <a:ext cx="1447800" cy="3810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a:solidFill>
                  <a:schemeClr val="tx2"/>
                </a:solidFill>
                <a:latin typeface="Tahoma" pitchFamily="34" charset="0"/>
              </a:rPr>
              <a:t>Marketing</a:t>
            </a:r>
          </a:p>
        </p:txBody>
      </p:sp>
      <p:sp>
        <p:nvSpPr>
          <p:cNvPr id="168994" name="AutoShape 34"/>
          <p:cNvSpPr>
            <a:spLocks noChangeArrowheads="1"/>
          </p:cNvSpPr>
          <p:nvPr/>
        </p:nvSpPr>
        <p:spPr bwMode="auto">
          <a:xfrm>
            <a:off x="3657600" y="6172200"/>
            <a:ext cx="1905000" cy="3810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1500">
                <a:solidFill>
                  <a:schemeClr val="tx2"/>
                </a:solidFill>
                <a:latin typeface="Tahoma" pitchFamily="34" charset="0"/>
              </a:rPr>
              <a:t>Production/Operation</a:t>
            </a:r>
          </a:p>
        </p:txBody>
      </p:sp>
      <p:sp>
        <p:nvSpPr>
          <p:cNvPr id="168995" name="AutoShape 35"/>
          <p:cNvSpPr>
            <a:spLocks noChangeArrowheads="1"/>
          </p:cNvSpPr>
          <p:nvPr/>
        </p:nvSpPr>
        <p:spPr bwMode="auto">
          <a:xfrm>
            <a:off x="1219200" y="5410200"/>
            <a:ext cx="1905000" cy="609600"/>
          </a:xfrm>
          <a:prstGeom prst="flowChartAlternateProcess">
            <a:avLst/>
          </a:prstGeom>
          <a:solidFill>
            <a:schemeClr val="accent1"/>
          </a:solidFill>
          <a:ln w="9525">
            <a:solidFill>
              <a:schemeClr val="tx1"/>
            </a:solidFill>
            <a:miter lim="800000"/>
            <a:headEnd/>
            <a:tailEnd/>
          </a:ln>
        </p:spPr>
        <p:txBody>
          <a:bodyPr wrap="none" anchor="ctr"/>
          <a:lstStyle/>
          <a:p>
            <a:pPr algn="l">
              <a:spcBef>
                <a:spcPct val="50000"/>
              </a:spcBef>
            </a:pPr>
            <a:r>
              <a:rPr lang="en-US" sz="1500">
                <a:solidFill>
                  <a:schemeClr val="tx2"/>
                </a:solidFill>
                <a:latin typeface="Tahoma" pitchFamily="34" charset="0"/>
              </a:rPr>
              <a:t>Manager, marketing</a:t>
            </a:r>
            <a:br>
              <a:rPr lang="en-US" sz="1500">
                <a:solidFill>
                  <a:schemeClr val="tx2"/>
                </a:solidFill>
                <a:latin typeface="Tahoma" pitchFamily="34" charset="0"/>
              </a:rPr>
            </a:br>
            <a:r>
              <a:rPr lang="en-US" sz="1500">
                <a:solidFill>
                  <a:schemeClr val="tx2"/>
                </a:solidFill>
                <a:latin typeface="Tahoma" pitchFamily="34" charset="0"/>
              </a:rPr>
              <a:t>and sales</a:t>
            </a:r>
          </a:p>
        </p:txBody>
      </p:sp>
      <p:sp>
        <p:nvSpPr>
          <p:cNvPr id="168996" name="AutoShape 36"/>
          <p:cNvSpPr>
            <a:spLocks noChangeArrowheads="1"/>
          </p:cNvSpPr>
          <p:nvPr/>
        </p:nvSpPr>
        <p:spPr bwMode="auto">
          <a:xfrm>
            <a:off x="6248400" y="5486400"/>
            <a:ext cx="1447800" cy="3810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a:solidFill>
                  <a:schemeClr val="tx2"/>
                </a:solidFill>
                <a:latin typeface="Tahoma" pitchFamily="34" charset="0"/>
              </a:rPr>
              <a:t>Marketing</a:t>
            </a:r>
          </a:p>
        </p:txBody>
      </p:sp>
      <p:sp>
        <p:nvSpPr>
          <p:cNvPr id="168997" name="AutoShape 37"/>
          <p:cNvSpPr>
            <a:spLocks noChangeArrowheads="1"/>
          </p:cNvSpPr>
          <p:nvPr/>
        </p:nvSpPr>
        <p:spPr bwMode="auto">
          <a:xfrm>
            <a:off x="1219200" y="6096000"/>
            <a:ext cx="1981200" cy="533400"/>
          </a:xfrm>
          <a:prstGeom prst="flowChartAlternateProcess">
            <a:avLst/>
          </a:prstGeom>
          <a:solidFill>
            <a:schemeClr val="accent1"/>
          </a:solidFill>
          <a:ln w="9525">
            <a:solidFill>
              <a:schemeClr val="tx1"/>
            </a:solidFill>
            <a:miter lim="800000"/>
            <a:headEnd/>
            <a:tailEnd/>
          </a:ln>
        </p:spPr>
        <p:txBody>
          <a:bodyPr wrap="none" anchor="ctr"/>
          <a:lstStyle/>
          <a:p>
            <a:pPr algn="l">
              <a:spcBef>
                <a:spcPct val="50000"/>
              </a:spcBef>
            </a:pPr>
            <a:r>
              <a:rPr lang="en-US" sz="1500">
                <a:solidFill>
                  <a:schemeClr val="tx2"/>
                </a:solidFill>
                <a:latin typeface="Tahoma" pitchFamily="34" charset="0"/>
              </a:rPr>
              <a:t>Manager,</a:t>
            </a:r>
            <a:br>
              <a:rPr lang="en-US" sz="1500">
                <a:solidFill>
                  <a:schemeClr val="tx2"/>
                </a:solidFill>
                <a:latin typeface="Tahoma" pitchFamily="34" charset="0"/>
              </a:rPr>
            </a:br>
            <a:r>
              <a:rPr lang="en-US" sz="1500">
                <a:solidFill>
                  <a:schemeClr val="tx2"/>
                </a:solidFill>
                <a:latin typeface="Tahoma" pitchFamily="34" charset="0"/>
              </a:rPr>
              <a:t>Production/Operation</a:t>
            </a:r>
          </a:p>
        </p:txBody>
      </p:sp>
      <p:sp>
        <p:nvSpPr>
          <p:cNvPr id="168998" name="AutoShape 38"/>
          <p:cNvSpPr>
            <a:spLocks noChangeArrowheads="1"/>
          </p:cNvSpPr>
          <p:nvPr/>
        </p:nvSpPr>
        <p:spPr bwMode="auto">
          <a:xfrm>
            <a:off x="6248400" y="6172200"/>
            <a:ext cx="1905000" cy="3810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1500">
                <a:solidFill>
                  <a:schemeClr val="tx2"/>
                </a:solidFill>
                <a:latin typeface="Tahoma" pitchFamily="34" charset="0"/>
              </a:rPr>
              <a:t>Production/Operation</a:t>
            </a:r>
          </a:p>
        </p:txBody>
      </p:sp>
      <p:sp>
        <p:nvSpPr>
          <p:cNvPr id="168999" name="AutoShape 39"/>
          <p:cNvSpPr>
            <a:spLocks noChangeArrowheads="1"/>
          </p:cNvSpPr>
          <p:nvPr/>
        </p:nvSpPr>
        <p:spPr bwMode="auto">
          <a:xfrm>
            <a:off x="1371600" y="4724400"/>
            <a:ext cx="1828800" cy="457200"/>
          </a:xfrm>
          <a:prstGeom prst="flowChartAlternateProcess">
            <a:avLst/>
          </a:prstGeom>
          <a:noFill/>
          <a:ln w="9525">
            <a:noFill/>
            <a:miter lim="800000"/>
            <a:headEnd/>
            <a:tailEnd/>
          </a:ln>
        </p:spPr>
        <p:txBody>
          <a:bodyPr wrap="none" anchor="ctr"/>
          <a:lstStyle/>
          <a:p>
            <a:pPr algn="l">
              <a:spcBef>
                <a:spcPct val="50000"/>
              </a:spcBef>
            </a:pPr>
            <a:r>
              <a:rPr lang="en-US" sz="1500">
                <a:solidFill>
                  <a:schemeClr val="tx2"/>
                </a:solidFill>
                <a:latin typeface="Tahoma" pitchFamily="34" charset="0"/>
              </a:rPr>
              <a:t>Manager, marketing</a:t>
            </a:r>
            <a:br>
              <a:rPr lang="en-US" sz="1500">
                <a:solidFill>
                  <a:schemeClr val="tx2"/>
                </a:solidFill>
                <a:latin typeface="Tahoma" pitchFamily="34" charset="0"/>
              </a:rPr>
            </a:br>
            <a:r>
              <a:rPr lang="en-US" sz="1500">
                <a:solidFill>
                  <a:schemeClr val="tx2"/>
                </a:solidFill>
                <a:latin typeface="Tahoma" pitchFamily="34" charset="0"/>
              </a:rPr>
              <a:t>and sales</a:t>
            </a:r>
          </a:p>
        </p:txBody>
      </p:sp>
      <p:sp>
        <p:nvSpPr>
          <p:cNvPr id="169000" name="AutoShape 40"/>
          <p:cNvSpPr>
            <a:spLocks noChangeArrowheads="1"/>
          </p:cNvSpPr>
          <p:nvPr/>
        </p:nvSpPr>
        <p:spPr bwMode="auto">
          <a:xfrm>
            <a:off x="1371600" y="4038600"/>
            <a:ext cx="1905000" cy="457200"/>
          </a:xfrm>
          <a:prstGeom prst="flowChartAlternateProcess">
            <a:avLst/>
          </a:prstGeom>
          <a:noFill/>
          <a:ln w="9525">
            <a:noFill/>
            <a:miter lim="800000"/>
            <a:headEnd/>
            <a:tailEnd/>
          </a:ln>
        </p:spPr>
        <p:txBody>
          <a:bodyPr wrap="none" anchor="ctr"/>
          <a:lstStyle/>
          <a:p>
            <a:pPr algn="l">
              <a:spcBef>
                <a:spcPct val="50000"/>
              </a:spcBef>
            </a:pPr>
            <a:r>
              <a:rPr lang="en-US" sz="1500">
                <a:solidFill>
                  <a:schemeClr val="tx2"/>
                </a:solidFill>
                <a:latin typeface="Tahoma" pitchFamily="34" charset="0"/>
              </a:rPr>
              <a:t>Manager, marketing</a:t>
            </a:r>
            <a:br>
              <a:rPr lang="en-US" sz="1500">
                <a:solidFill>
                  <a:schemeClr val="tx2"/>
                </a:solidFill>
                <a:latin typeface="Tahoma" pitchFamily="34" charset="0"/>
              </a:rPr>
            </a:br>
            <a:r>
              <a:rPr lang="en-US" sz="1500">
                <a:solidFill>
                  <a:schemeClr val="tx2"/>
                </a:solidFill>
                <a:latin typeface="Tahoma" pitchFamily="34" charset="0"/>
              </a:rPr>
              <a:t>and sales</a:t>
            </a:r>
          </a:p>
        </p:txBody>
      </p:sp>
      <p:sp>
        <p:nvSpPr>
          <p:cNvPr id="169001" name="AutoShape 41"/>
          <p:cNvSpPr>
            <a:spLocks noChangeArrowheads="1"/>
          </p:cNvSpPr>
          <p:nvPr/>
        </p:nvSpPr>
        <p:spPr bwMode="auto">
          <a:xfrm>
            <a:off x="1371600" y="3505200"/>
            <a:ext cx="1905000" cy="457200"/>
          </a:xfrm>
          <a:prstGeom prst="flowChartAlternateProcess">
            <a:avLst/>
          </a:prstGeom>
          <a:noFill/>
          <a:ln w="9525">
            <a:noFill/>
            <a:miter lim="800000"/>
            <a:headEnd/>
            <a:tailEnd/>
          </a:ln>
        </p:spPr>
        <p:txBody>
          <a:bodyPr wrap="none" anchor="ctr"/>
          <a:lstStyle/>
          <a:p>
            <a:pPr algn="l">
              <a:spcBef>
                <a:spcPct val="50000"/>
              </a:spcBef>
            </a:pPr>
            <a:r>
              <a:rPr lang="en-US" sz="1500">
                <a:solidFill>
                  <a:schemeClr val="tx2"/>
                </a:solidFill>
                <a:latin typeface="Tahoma" pitchFamily="34" charset="0"/>
              </a:rPr>
              <a:t>Manager, Human</a:t>
            </a:r>
            <a:br>
              <a:rPr lang="en-US" sz="1500">
                <a:solidFill>
                  <a:schemeClr val="tx2"/>
                </a:solidFill>
                <a:latin typeface="Tahoma" pitchFamily="34" charset="0"/>
              </a:rPr>
            </a:br>
            <a:r>
              <a:rPr lang="en-US" sz="1500">
                <a:solidFill>
                  <a:schemeClr val="tx2"/>
                </a:solidFill>
                <a:latin typeface="Tahoma" pitchFamily="34" charset="0"/>
              </a:rPr>
              <a:t>Resources</a:t>
            </a:r>
          </a:p>
        </p:txBody>
      </p:sp>
      <p:sp>
        <p:nvSpPr>
          <p:cNvPr id="169002" name="AutoShape 42"/>
          <p:cNvSpPr>
            <a:spLocks noChangeArrowheads="1"/>
          </p:cNvSpPr>
          <p:nvPr/>
        </p:nvSpPr>
        <p:spPr bwMode="auto">
          <a:xfrm>
            <a:off x="4162425" y="4748213"/>
            <a:ext cx="1447800" cy="381000"/>
          </a:xfrm>
          <a:prstGeom prst="flowChartAlternateProcess">
            <a:avLst/>
          </a:prstGeom>
          <a:noFill/>
          <a:ln w="9525">
            <a:noFill/>
            <a:miter lim="800000"/>
            <a:headEnd/>
            <a:tailEnd/>
          </a:ln>
        </p:spPr>
        <p:txBody>
          <a:bodyPr wrap="none" anchor="ctr"/>
          <a:lstStyle/>
          <a:p>
            <a:pPr>
              <a:spcBef>
                <a:spcPct val="50000"/>
              </a:spcBef>
            </a:pPr>
            <a:r>
              <a:rPr lang="en-US" sz="1500">
                <a:solidFill>
                  <a:schemeClr val="tx2"/>
                </a:solidFill>
                <a:latin typeface="Tahoma" pitchFamily="34" charset="0"/>
              </a:rPr>
              <a:t>Division Planning</a:t>
            </a:r>
          </a:p>
        </p:txBody>
      </p:sp>
      <p:sp>
        <p:nvSpPr>
          <p:cNvPr id="169003" name="AutoShape 43"/>
          <p:cNvSpPr>
            <a:spLocks noChangeArrowheads="1"/>
          </p:cNvSpPr>
          <p:nvPr/>
        </p:nvSpPr>
        <p:spPr bwMode="auto">
          <a:xfrm>
            <a:off x="4038600" y="4038600"/>
            <a:ext cx="1447800" cy="381000"/>
          </a:xfrm>
          <a:prstGeom prst="flowChartAlternateProcess">
            <a:avLst/>
          </a:prstGeom>
          <a:noFill/>
          <a:ln w="9525">
            <a:noFill/>
            <a:miter lim="800000"/>
            <a:headEnd/>
            <a:tailEnd/>
          </a:ln>
        </p:spPr>
        <p:txBody>
          <a:bodyPr wrap="none" anchor="ctr"/>
          <a:lstStyle/>
          <a:p>
            <a:pPr algn="l">
              <a:spcBef>
                <a:spcPct val="50000"/>
              </a:spcBef>
            </a:pPr>
            <a:r>
              <a:rPr lang="en-US" sz="1500">
                <a:solidFill>
                  <a:schemeClr val="tx2"/>
                </a:solidFill>
                <a:latin typeface="Tahoma" pitchFamily="34" charset="0"/>
              </a:rPr>
              <a:t>Accounting and</a:t>
            </a:r>
            <a:br>
              <a:rPr lang="en-US" sz="1500">
                <a:solidFill>
                  <a:schemeClr val="tx2"/>
                </a:solidFill>
                <a:latin typeface="Tahoma" pitchFamily="34" charset="0"/>
              </a:rPr>
            </a:br>
            <a:r>
              <a:rPr lang="en-US" sz="1500">
                <a:solidFill>
                  <a:schemeClr val="tx2"/>
                </a:solidFill>
                <a:latin typeface="Tahoma" pitchFamily="34" charset="0"/>
              </a:rPr>
              <a:t>Control</a:t>
            </a:r>
          </a:p>
        </p:txBody>
      </p:sp>
      <p:sp>
        <p:nvSpPr>
          <p:cNvPr id="169004" name="AutoShape 44"/>
          <p:cNvSpPr>
            <a:spLocks noChangeArrowheads="1"/>
          </p:cNvSpPr>
          <p:nvPr/>
        </p:nvSpPr>
        <p:spPr bwMode="auto">
          <a:xfrm>
            <a:off x="4038600" y="3505200"/>
            <a:ext cx="1447800" cy="381000"/>
          </a:xfrm>
          <a:prstGeom prst="flowChartAlternateProcess">
            <a:avLst/>
          </a:prstGeom>
          <a:noFill/>
          <a:ln w="9525">
            <a:noFill/>
            <a:miter lim="800000"/>
            <a:headEnd/>
            <a:tailEnd/>
          </a:ln>
        </p:spPr>
        <p:txBody>
          <a:bodyPr wrap="none" anchor="ctr"/>
          <a:lstStyle/>
          <a:p>
            <a:pPr>
              <a:spcBef>
                <a:spcPct val="50000"/>
              </a:spcBef>
            </a:pPr>
            <a:r>
              <a:rPr lang="en-US" sz="1500">
                <a:solidFill>
                  <a:schemeClr val="tx2"/>
                </a:solidFill>
                <a:latin typeface="Tahoma" pitchFamily="34" charset="0"/>
              </a:rPr>
              <a:t>Personnel</a:t>
            </a:r>
          </a:p>
        </p:txBody>
      </p:sp>
      <p:sp>
        <p:nvSpPr>
          <p:cNvPr id="169005" name="AutoShape 45"/>
          <p:cNvSpPr>
            <a:spLocks noChangeArrowheads="1"/>
          </p:cNvSpPr>
          <p:nvPr/>
        </p:nvSpPr>
        <p:spPr bwMode="auto">
          <a:xfrm>
            <a:off x="6381750" y="3462338"/>
            <a:ext cx="1447800" cy="381000"/>
          </a:xfrm>
          <a:prstGeom prst="flowChartAlternateProcess">
            <a:avLst/>
          </a:prstGeom>
          <a:noFill/>
          <a:ln w="9525">
            <a:noFill/>
            <a:miter lim="800000"/>
            <a:headEnd/>
            <a:tailEnd/>
          </a:ln>
        </p:spPr>
        <p:txBody>
          <a:bodyPr wrap="none" anchor="ctr"/>
          <a:lstStyle/>
          <a:p>
            <a:pPr>
              <a:spcBef>
                <a:spcPct val="50000"/>
              </a:spcBef>
            </a:pPr>
            <a:r>
              <a:rPr lang="en-US" sz="1500">
                <a:solidFill>
                  <a:schemeClr val="tx2"/>
                </a:solidFill>
                <a:latin typeface="Tahoma" pitchFamily="34" charset="0"/>
              </a:rPr>
              <a:t>Personnel</a:t>
            </a:r>
          </a:p>
        </p:txBody>
      </p:sp>
      <p:sp>
        <p:nvSpPr>
          <p:cNvPr id="169006" name="AutoShape 46"/>
          <p:cNvSpPr>
            <a:spLocks noChangeArrowheads="1"/>
          </p:cNvSpPr>
          <p:nvPr/>
        </p:nvSpPr>
        <p:spPr bwMode="auto">
          <a:xfrm>
            <a:off x="6553200" y="4114800"/>
            <a:ext cx="1447800" cy="381000"/>
          </a:xfrm>
          <a:prstGeom prst="flowChartAlternateProcess">
            <a:avLst/>
          </a:prstGeom>
          <a:noFill/>
          <a:ln w="9525">
            <a:noFill/>
            <a:miter lim="800000"/>
            <a:headEnd/>
            <a:tailEnd/>
          </a:ln>
        </p:spPr>
        <p:txBody>
          <a:bodyPr wrap="none" anchor="ctr"/>
          <a:lstStyle/>
          <a:p>
            <a:pPr algn="l">
              <a:spcBef>
                <a:spcPct val="50000"/>
              </a:spcBef>
            </a:pPr>
            <a:r>
              <a:rPr lang="en-US" sz="1500">
                <a:solidFill>
                  <a:schemeClr val="tx2"/>
                </a:solidFill>
                <a:latin typeface="Tahoma" pitchFamily="34" charset="0"/>
              </a:rPr>
              <a:t>Accounting and</a:t>
            </a:r>
            <a:br>
              <a:rPr lang="en-US" sz="1500">
                <a:solidFill>
                  <a:schemeClr val="tx2"/>
                </a:solidFill>
                <a:latin typeface="Tahoma" pitchFamily="34" charset="0"/>
              </a:rPr>
            </a:br>
            <a:r>
              <a:rPr lang="en-US" sz="1500">
                <a:solidFill>
                  <a:schemeClr val="tx2"/>
                </a:solidFill>
                <a:latin typeface="Tahoma" pitchFamily="34" charset="0"/>
              </a:rPr>
              <a:t>Control</a:t>
            </a:r>
          </a:p>
        </p:txBody>
      </p:sp>
      <p:sp>
        <p:nvSpPr>
          <p:cNvPr id="169007" name="AutoShape 47"/>
          <p:cNvSpPr>
            <a:spLocks noChangeArrowheads="1"/>
          </p:cNvSpPr>
          <p:nvPr/>
        </p:nvSpPr>
        <p:spPr bwMode="auto">
          <a:xfrm>
            <a:off x="6553200" y="4724400"/>
            <a:ext cx="1447800" cy="381000"/>
          </a:xfrm>
          <a:prstGeom prst="flowChartAlternateProcess">
            <a:avLst/>
          </a:prstGeom>
          <a:noFill/>
          <a:ln w="9525">
            <a:noFill/>
            <a:miter lim="800000"/>
            <a:headEnd/>
            <a:tailEnd/>
          </a:ln>
        </p:spPr>
        <p:txBody>
          <a:bodyPr wrap="none" anchor="ctr"/>
          <a:lstStyle/>
          <a:p>
            <a:pPr>
              <a:spcBef>
                <a:spcPct val="50000"/>
              </a:spcBef>
            </a:pPr>
            <a:r>
              <a:rPr lang="en-US" sz="1500">
                <a:solidFill>
                  <a:schemeClr val="tx2"/>
                </a:solidFill>
                <a:latin typeface="Tahoma" pitchFamily="34" charset="0"/>
              </a:rPr>
              <a:t>Division Planning</a:t>
            </a:r>
          </a:p>
        </p:txBody>
      </p:sp>
      <p:sp>
        <p:nvSpPr>
          <p:cNvPr id="169008" name="AutoShape 48"/>
          <p:cNvSpPr>
            <a:spLocks noChangeArrowheads="1"/>
          </p:cNvSpPr>
          <p:nvPr/>
        </p:nvSpPr>
        <p:spPr bwMode="auto">
          <a:xfrm>
            <a:off x="5410200" y="1752600"/>
            <a:ext cx="1447800" cy="381000"/>
          </a:xfrm>
          <a:prstGeom prst="flowChartAlternateProcess">
            <a:avLst/>
          </a:prstGeom>
          <a:noFill/>
          <a:ln w="9525">
            <a:noFill/>
            <a:miter lim="800000"/>
            <a:headEnd/>
            <a:tailEnd/>
          </a:ln>
        </p:spPr>
        <p:txBody>
          <a:bodyPr wrap="none" anchor="ctr"/>
          <a:lstStyle/>
          <a:p>
            <a:pPr>
              <a:spcBef>
                <a:spcPct val="50000"/>
              </a:spcBef>
            </a:pPr>
            <a:r>
              <a:rPr lang="en-US" sz="1500">
                <a:solidFill>
                  <a:schemeClr val="tx2"/>
                </a:solidFill>
                <a:latin typeface="Tahoma" pitchFamily="34" charset="0"/>
              </a:rPr>
              <a:t>Vice President,</a:t>
            </a:r>
            <a:br>
              <a:rPr lang="en-US" sz="1500">
                <a:solidFill>
                  <a:schemeClr val="tx2"/>
                </a:solidFill>
                <a:latin typeface="Tahoma" pitchFamily="34" charset="0"/>
              </a:rPr>
            </a:br>
            <a:r>
              <a:rPr lang="en-US" sz="1500">
                <a:solidFill>
                  <a:schemeClr val="tx2"/>
                </a:solidFill>
                <a:latin typeface="Tahoma" pitchFamily="34" charset="0"/>
              </a:rPr>
              <a:t>Operating Support</a:t>
            </a:r>
          </a:p>
        </p:txBody>
      </p:sp>
      <p:sp>
        <p:nvSpPr>
          <p:cNvPr id="169009" name="AutoShape 49"/>
          <p:cNvSpPr>
            <a:spLocks noChangeArrowheads="1"/>
          </p:cNvSpPr>
          <p:nvPr/>
        </p:nvSpPr>
        <p:spPr bwMode="auto">
          <a:xfrm>
            <a:off x="2057400" y="1752600"/>
            <a:ext cx="1447800" cy="381000"/>
          </a:xfrm>
          <a:prstGeom prst="flowChartAlternateProcess">
            <a:avLst/>
          </a:prstGeom>
          <a:noFill/>
          <a:ln w="9525">
            <a:noFill/>
            <a:miter lim="800000"/>
            <a:headEnd/>
            <a:tailEnd/>
          </a:ln>
        </p:spPr>
        <p:txBody>
          <a:bodyPr wrap="none" anchor="ctr"/>
          <a:lstStyle/>
          <a:p>
            <a:pPr>
              <a:spcBef>
                <a:spcPct val="50000"/>
              </a:spcBef>
            </a:pPr>
            <a:r>
              <a:rPr lang="en-US" sz="1500">
                <a:solidFill>
                  <a:schemeClr val="tx2"/>
                </a:solidFill>
                <a:latin typeface="Tahoma" pitchFamily="34" charset="0"/>
              </a:rPr>
              <a:t>Vice President,</a:t>
            </a:r>
            <a:br>
              <a:rPr lang="en-US" sz="1500">
                <a:solidFill>
                  <a:schemeClr val="tx2"/>
                </a:solidFill>
                <a:latin typeface="Tahoma" pitchFamily="34" charset="0"/>
              </a:rPr>
            </a:br>
            <a:r>
              <a:rPr lang="en-US" sz="1500">
                <a:solidFill>
                  <a:schemeClr val="tx2"/>
                </a:solidFill>
                <a:latin typeface="Tahoma" pitchFamily="34" charset="0"/>
              </a:rPr>
              <a:t>Adminstrative Services</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57200" y="228600"/>
            <a:ext cx="8229600" cy="1143000"/>
          </a:xfrm>
        </p:spPr>
        <p:txBody>
          <a:bodyPr/>
          <a:lstStyle/>
          <a:p>
            <a:pPr eaLnBrk="1" hangingPunct="1">
              <a:defRPr/>
            </a:pPr>
            <a:r>
              <a:rPr lang="sv-SE" b="1" smtClean="0">
                <a:latin typeface="Garamond" pitchFamily="18" charset="0"/>
              </a:rPr>
              <a:t>Struktur Organisasi Matriks</a:t>
            </a:r>
            <a:r>
              <a:rPr lang="en-US" smtClean="0">
                <a:latin typeface="Garamond" pitchFamily="18" charset="0"/>
              </a:rPr>
              <a:t> </a:t>
            </a:r>
          </a:p>
        </p:txBody>
      </p:sp>
      <p:sp>
        <p:nvSpPr>
          <p:cNvPr id="169987" name="Rectangle 3"/>
          <p:cNvSpPr>
            <a:spLocks noGrp="1" noChangeArrowheads="1"/>
          </p:cNvSpPr>
          <p:nvPr>
            <p:ph type="body" idx="1"/>
          </p:nvPr>
        </p:nvSpPr>
        <p:spPr>
          <a:xfrm>
            <a:off x="457200" y="1524000"/>
            <a:ext cx="8229600" cy="4876800"/>
          </a:xfrm>
        </p:spPr>
        <p:txBody>
          <a:bodyPr/>
          <a:lstStyle/>
          <a:p>
            <a:pPr eaLnBrk="1" hangingPunct="1">
              <a:lnSpc>
                <a:spcPct val="80000"/>
              </a:lnSpc>
              <a:buFontTx/>
              <a:buNone/>
              <a:tabLst>
                <a:tab pos="515938" algn="l"/>
              </a:tabLst>
            </a:pPr>
            <a:r>
              <a:rPr lang="en-US" sz="2800" smtClean="0">
                <a:latin typeface="Tahoma" pitchFamily="34" charset="0"/>
              </a:rPr>
              <a:t>Keunggulan :</a:t>
            </a:r>
          </a:p>
          <a:p>
            <a:pPr eaLnBrk="1" hangingPunct="1">
              <a:lnSpc>
                <a:spcPct val="80000"/>
              </a:lnSpc>
              <a:buClr>
                <a:schemeClr val="tx1"/>
              </a:buClr>
              <a:buFont typeface="Wingdings" pitchFamily="2" charset="2"/>
              <a:buChar char="v"/>
              <a:tabLst>
                <a:tab pos="515938" algn="l"/>
              </a:tabLst>
            </a:pPr>
            <a:r>
              <a:rPr lang="sv-SE" sz="2800" smtClean="0">
                <a:latin typeface="Tahoma" pitchFamily="34" charset="0"/>
              </a:rPr>
              <a:t> 	mengakomodasi beragam kegiatan bisnis yg 	berorientasi pada proyek</a:t>
            </a:r>
          </a:p>
          <a:p>
            <a:pPr eaLnBrk="1" hangingPunct="1">
              <a:lnSpc>
                <a:spcPct val="80000"/>
              </a:lnSpc>
              <a:buClr>
                <a:schemeClr val="tx1"/>
              </a:buClr>
              <a:buFont typeface="Wingdings" pitchFamily="2" charset="2"/>
              <a:buChar char="v"/>
              <a:tabLst>
                <a:tab pos="515938" algn="l"/>
              </a:tabLst>
            </a:pPr>
            <a:r>
              <a:rPr lang="sv-SE" sz="2800" smtClean="0">
                <a:latin typeface="Tahoma" pitchFamily="34" charset="0"/>
              </a:rPr>
              <a:t> 	menyediakan dasar pelatihan manajemen 	untuk manajer strategik</a:t>
            </a:r>
          </a:p>
          <a:p>
            <a:pPr eaLnBrk="1" hangingPunct="1">
              <a:lnSpc>
                <a:spcPct val="80000"/>
              </a:lnSpc>
              <a:buClr>
                <a:schemeClr val="tx1"/>
              </a:buClr>
              <a:buFont typeface="Wingdings" pitchFamily="2" charset="2"/>
              <a:buChar char="v"/>
              <a:tabLst>
                <a:tab pos="515938" algn="l"/>
              </a:tabLst>
            </a:pPr>
            <a:r>
              <a:rPr lang="sv-SE" sz="2800" smtClean="0">
                <a:latin typeface="Tahoma" pitchFamily="34" charset="0"/>
              </a:rPr>
              <a:t> 	memaksimalkan pemanfaatan manajer-	manajer fungsional secara efisien</a:t>
            </a:r>
          </a:p>
          <a:p>
            <a:pPr eaLnBrk="1" hangingPunct="1">
              <a:lnSpc>
                <a:spcPct val="80000"/>
              </a:lnSpc>
              <a:buClr>
                <a:schemeClr val="tx1"/>
              </a:buClr>
              <a:buFont typeface="Wingdings" pitchFamily="2" charset="2"/>
              <a:buChar char="v"/>
              <a:tabLst>
                <a:tab pos="515938" algn="l"/>
              </a:tabLst>
            </a:pPr>
            <a:r>
              <a:rPr lang="sv-SE" sz="2800" smtClean="0">
                <a:latin typeface="Tahoma" pitchFamily="34" charset="0"/>
              </a:rPr>
              <a:t> 	memupuk kreativitas dan banyak sumber 	keragaman</a:t>
            </a:r>
          </a:p>
          <a:p>
            <a:pPr eaLnBrk="1" hangingPunct="1">
              <a:lnSpc>
                <a:spcPct val="80000"/>
              </a:lnSpc>
              <a:buClr>
                <a:schemeClr val="tx1"/>
              </a:buClr>
              <a:buFont typeface="Wingdings" pitchFamily="2" charset="2"/>
              <a:buChar char="v"/>
              <a:tabLst>
                <a:tab pos="515938" algn="l"/>
              </a:tabLst>
            </a:pPr>
            <a:r>
              <a:rPr lang="sv-SE" sz="2800" smtClean="0">
                <a:latin typeface="Tahoma" pitchFamily="34" charset="0"/>
              </a:rPr>
              <a:t> 	memberikan kepada manajemen menegah 	kontak lebih luas dengan masalah-masalah 	strategik</a:t>
            </a:r>
            <a:r>
              <a:rPr lang="en-US" sz="2800" smtClean="0">
                <a:latin typeface="Tahoma" pitchFamily="34" charset="0"/>
              </a:rPr>
              <a:t>     </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457200" y="228600"/>
            <a:ext cx="8229600" cy="1143000"/>
          </a:xfrm>
        </p:spPr>
        <p:txBody>
          <a:bodyPr/>
          <a:lstStyle/>
          <a:p>
            <a:pPr eaLnBrk="1" hangingPunct="1">
              <a:defRPr/>
            </a:pPr>
            <a:r>
              <a:rPr lang="sv-SE" sz="4500" b="1" smtClean="0">
                <a:latin typeface="Garamond" pitchFamily="18" charset="0"/>
              </a:rPr>
              <a:t>Struktur Organisasi Matriks</a:t>
            </a:r>
            <a:r>
              <a:rPr lang="en-US" sz="4500" smtClean="0">
                <a:latin typeface="Garamond" pitchFamily="18" charset="0"/>
              </a:rPr>
              <a:t> </a:t>
            </a:r>
          </a:p>
        </p:txBody>
      </p:sp>
      <p:sp>
        <p:nvSpPr>
          <p:cNvPr id="171011" name="Rectangle 3"/>
          <p:cNvSpPr>
            <a:spLocks noGrp="1" noChangeArrowheads="1"/>
          </p:cNvSpPr>
          <p:nvPr>
            <p:ph type="body" idx="1"/>
          </p:nvPr>
        </p:nvSpPr>
        <p:spPr>
          <a:xfrm>
            <a:off x="457200" y="1524000"/>
            <a:ext cx="8229600" cy="4876800"/>
          </a:xfrm>
        </p:spPr>
        <p:txBody>
          <a:bodyPr/>
          <a:lstStyle/>
          <a:p>
            <a:pPr eaLnBrk="1" hangingPunct="1">
              <a:buFontTx/>
              <a:buNone/>
              <a:tabLst>
                <a:tab pos="515938" algn="l"/>
              </a:tabLst>
            </a:pPr>
            <a:r>
              <a:rPr lang="en-US" smtClean="0">
                <a:latin typeface="Tahoma" pitchFamily="34" charset="0"/>
              </a:rPr>
              <a:t>Kelemahan :</a:t>
            </a:r>
          </a:p>
          <a:p>
            <a:pPr eaLnBrk="1" hangingPunct="1">
              <a:buClr>
                <a:schemeClr val="tx1"/>
              </a:buClr>
              <a:buFont typeface="Wingdings" pitchFamily="2" charset="2"/>
              <a:buChar char="v"/>
              <a:tabLst>
                <a:tab pos="515938" algn="l"/>
              </a:tabLst>
            </a:pPr>
            <a:r>
              <a:rPr lang="sv-SE" smtClean="0">
                <a:latin typeface="Tahoma" pitchFamily="34" charset="0"/>
              </a:rPr>
              <a:t> 	dapat menimbulkan kebingungan dan 	kebijakan-kebijakan yang kontradiktif</a:t>
            </a:r>
            <a:endParaRPr lang="es-ES" smtClean="0">
              <a:latin typeface="Tahoma" pitchFamily="34" charset="0"/>
            </a:endParaRPr>
          </a:p>
          <a:p>
            <a:pPr eaLnBrk="1" hangingPunct="1">
              <a:buClr>
                <a:schemeClr val="tx1"/>
              </a:buClr>
              <a:buFont typeface="Wingdings" pitchFamily="2" charset="2"/>
              <a:buChar char="v"/>
              <a:tabLst>
                <a:tab pos="515938" algn="l"/>
              </a:tabLst>
            </a:pPr>
            <a:r>
              <a:rPr lang="es-ES" smtClean="0">
                <a:latin typeface="Tahoma" pitchFamily="34" charset="0"/>
              </a:rPr>
              <a:t> 	menuntut koordinasi horisontal dan 	vertikal yang luar biasa</a:t>
            </a:r>
          </a:p>
          <a:p>
            <a:pPr eaLnBrk="1" hangingPunct="1">
              <a:buClr>
                <a:schemeClr val="tx1"/>
              </a:buClr>
              <a:buFont typeface="Wingdings" pitchFamily="2" charset="2"/>
              <a:buChar char="v"/>
              <a:tabLst>
                <a:tab pos="515938" algn="l"/>
              </a:tabLst>
            </a:pPr>
            <a:r>
              <a:rPr lang="es-ES" smtClean="0">
                <a:latin typeface="Tahoma" pitchFamily="34" charset="0"/>
              </a:rPr>
              <a:t> 	dapat menimbulkan lalu lintas informasi 	dan pelaporan yang berlebihan</a:t>
            </a:r>
          </a:p>
          <a:p>
            <a:pPr eaLnBrk="1" hangingPunct="1">
              <a:buClr>
                <a:schemeClr val="tx1"/>
              </a:buClr>
              <a:buFont typeface="Wingdings" pitchFamily="2" charset="2"/>
              <a:buChar char="v"/>
              <a:tabLst>
                <a:tab pos="515938" algn="l"/>
              </a:tabLst>
            </a:pPr>
            <a:r>
              <a:rPr lang="es-ES" smtClean="0">
                <a:latin typeface="Tahoma" pitchFamily="34" charset="0"/>
              </a:rPr>
              <a:t> 	dapat memicu konflik dan kehilangan 	tanggung jawab</a:t>
            </a:r>
            <a:r>
              <a:rPr lang="en-US" smtClean="0">
                <a:latin typeface="Tahoma" pitchFamily="34" charset="0"/>
              </a:rPr>
              <a:t>      </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533400" y="0"/>
            <a:ext cx="8153400" cy="914400"/>
          </a:xfrm>
        </p:spPr>
        <p:txBody>
          <a:bodyPr/>
          <a:lstStyle/>
          <a:p>
            <a:pPr eaLnBrk="1" hangingPunct="1">
              <a:defRPr/>
            </a:pPr>
            <a:r>
              <a:rPr lang="sv-SE" sz="4100" b="1" smtClean="0">
                <a:latin typeface="Garamond" pitchFamily="18" charset="0"/>
              </a:rPr>
              <a:t>Struktur Organisasi Matriks</a:t>
            </a:r>
            <a:endParaRPr lang="en-US" sz="4100" b="1" smtClean="0">
              <a:latin typeface="Garamond" pitchFamily="18" charset="0"/>
            </a:endParaRPr>
          </a:p>
        </p:txBody>
      </p:sp>
      <p:sp>
        <p:nvSpPr>
          <p:cNvPr id="172035" name="Line 3"/>
          <p:cNvSpPr>
            <a:spLocks noChangeShapeType="1"/>
          </p:cNvSpPr>
          <p:nvPr/>
        </p:nvSpPr>
        <p:spPr bwMode="auto">
          <a:xfrm>
            <a:off x="3429000" y="1371600"/>
            <a:ext cx="0" cy="304800"/>
          </a:xfrm>
          <a:prstGeom prst="line">
            <a:avLst/>
          </a:prstGeom>
          <a:noFill/>
          <a:ln w="19050">
            <a:solidFill>
              <a:schemeClr val="tx1"/>
            </a:solidFill>
            <a:round/>
            <a:headEnd/>
            <a:tailEnd/>
          </a:ln>
        </p:spPr>
        <p:txBody>
          <a:bodyPr/>
          <a:lstStyle/>
          <a:p>
            <a:endParaRPr lang="id-ID"/>
          </a:p>
        </p:txBody>
      </p:sp>
      <p:sp>
        <p:nvSpPr>
          <p:cNvPr id="172036" name="Line 4"/>
          <p:cNvSpPr>
            <a:spLocks noChangeShapeType="1"/>
          </p:cNvSpPr>
          <p:nvPr/>
        </p:nvSpPr>
        <p:spPr bwMode="auto">
          <a:xfrm>
            <a:off x="1676400" y="3200400"/>
            <a:ext cx="5791200" cy="0"/>
          </a:xfrm>
          <a:prstGeom prst="line">
            <a:avLst/>
          </a:prstGeom>
          <a:noFill/>
          <a:ln w="19050">
            <a:solidFill>
              <a:schemeClr val="tx1"/>
            </a:solidFill>
            <a:round/>
            <a:headEnd/>
            <a:tailEnd/>
          </a:ln>
        </p:spPr>
        <p:txBody>
          <a:bodyPr/>
          <a:lstStyle/>
          <a:p>
            <a:endParaRPr lang="id-ID"/>
          </a:p>
        </p:txBody>
      </p:sp>
      <p:sp>
        <p:nvSpPr>
          <p:cNvPr id="172037" name="Line 5"/>
          <p:cNvSpPr>
            <a:spLocks noChangeShapeType="1"/>
          </p:cNvSpPr>
          <p:nvPr/>
        </p:nvSpPr>
        <p:spPr bwMode="auto">
          <a:xfrm>
            <a:off x="2514600" y="1676400"/>
            <a:ext cx="0" cy="304800"/>
          </a:xfrm>
          <a:prstGeom prst="line">
            <a:avLst/>
          </a:prstGeom>
          <a:noFill/>
          <a:ln w="19050">
            <a:solidFill>
              <a:schemeClr val="tx1"/>
            </a:solidFill>
            <a:round/>
            <a:headEnd/>
            <a:tailEnd/>
          </a:ln>
        </p:spPr>
        <p:txBody>
          <a:bodyPr/>
          <a:lstStyle/>
          <a:p>
            <a:endParaRPr lang="id-ID"/>
          </a:p>
        </p:txBody>
      </p:sp>
      <p:sp>
        <p:nvSpPr>
          <p:cNvPr id="172038" name="Line 6"/>
          <p:cNvSpPr>
            <a:spLocks noChangeShapeType="1"/>
          </p:cNvSpPr>
          <p:nvPr/>
        </p:nvSpPr>
        <p:spPr bwMode="auto">
          <a:xfrm>
            <a:off x="7696200" y="2438400"/>
            <a:ext cx="0" cy="3505200"/>
          </a:xfrm>
          <a:prstGeom prst="line">
            <a:avLst/>
          </a:prstGeom>
          <a:noFill/>
          <a:ln w="19050">
            <a:solidFill>
              <a:schemeClr val="tx1"/>
            </a:solidFill>
            <a:round/>
            <a:headEnd/>
            <a:tailEnd/>
          </a:ln>
        </p:spPr>
        <p:txBody>
          <a:bodyPr/>
          <a:lstStyle/>
          <a:p>
            <a:endParaRPr lang="id-ID"/>
          </a:p>
        </p:txBody>
      </p:sp>
      <p:sp>
        <p:nvSpPr>
          <p:cNvPr id="172039" name="Line 7"/>
          <p:cNvSpPr>
            <a:spLocks noChangeShapeType="1"/>
          </p:cNvSpPr>
          <p:nvPr/>
        </p:nvSpPr>
        <p:spPr bwMode="auto">
          <a:xfrm>
            <a:off x="2514600" y="2438400"/>
            <a:ext cx="0" cy="3505200"/>
          </a:xfrm>
          <a:prstGeom prst="line">
            <a:avLst/>
          </a:prstGeom>
          <a:noFill/>
          <a:ln w="19050">
            <a:solidFill>
              <a:schemeClr val="tx1"/>
            </a:solidFill>
            <a:round/>
            <a:headEnd/>
            <a:tailEnd/>
          </a:ln>
        </p:spPr>
        <p:txBody>
          <a:bodyPr/>
          <a:lstStyle/>
          <a:p>
            <a:endParaRPr lang="id-ID"/>
          </a:p>
        </p:txBody>
      </p:sp>
      <p:sp>
        <p:nvSpPr>
          <p:cNvPr id="172040" name="AutoShape 8"/>
          <p:cNvSpPr>
            <a:spLocks noChangeArrowheads="1"/>
          </p:cNvSpPr>
          <p:nvPr/>
        </p:nvSpPr>
        <p:spPr bwMode="auto">
          <a:xfrm>
            <a:off x="2438400" y="914400"/>
            <a:ext cx="19050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3000">
                <a:solidFill>
                  <a:schemeClr val="tx2"/>
                </a:solidFill>
                <a:latin typeface="Tahoma" pitchFamily="34" charset="0"/>
              </a:rPr>
              <a:t>CEO</a:t>
            </a:r>
          </a:p>
        </p:txBody>
      </p:sp>
      <p:sp>
        <p:nvSpPr>
          <p:cNvPr id="172041" name="AutoShape 9"/>
          <p:cNvSpPr>
            <a:spLocks noChangeArrowheads="1"/>
          </p:cNvSpPr>
          <p:nvPr/>
        </p:nvSpPr>
        <p:spPr bwMode="auto">
          <a:xfrm>
            <a:off x="5257800" y="19812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Vice President,</a:t>
            </a:r>
          </a:p>
          <a:p>
            <a:r>
              <a:rPr lang="en-US" sz="1500">
                <a:solidFill>
                  <a:schemeClr val="tx2"/>
                </a:solidFill>
                <a:latin typeface="Tahoma" pitchFamily="34" charset="0"/>
              </a:rPr>
              <a:t>Purchasing</a:t>
            </a:r>
          </a:p>
        </p:txBody>
      </p:sp>
      <p:sp>
        <p:nvSpPr>
          <p:cNvPr id="172042" name="AutoShape 10"/>
          <p:cNvSpPr>
            <a:spLocks noChangeArrowheads="1"/>
          </p:cNvSpPr>
          <p:nvPr/>
        </p:nvSpPr>
        <p:spPr bwMode="auto">
          <a:xfrm>
            <a:off x="3505200" y="1981200"/>
            <a:ext cx="15240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Vice President,</a:t>
            </a:r>
          </a:p>
          <a:p>
            <a:r>
              <a:rPr lang="en-US" sz="1500">
                <a:solidFill>
                  <a:schemeClr val="tx2"/>
                </a:solidFill>
                <a:latin typeface="Tahoma" pitchFamily="34" charset="0"/>
              </a:rPr>
              <a:t>Production</a:t>
            </a:r>
          </a:p>
        </p:txBody>
      </p:sp>
      <p:sp>
        <p:nvSpPr>
          <p:cNvPr id="172043" name="AutoShape 11"/>
          <p:cNvSpPr>
            <a:spLocks noChangeArrowheads="1"/>
          </p:cNvSpPr>
          <p:nvPr/>
        </p:nvSpPr>
        <p:spPr bwMode="auto">
          <a:xfrm>
            <a:off x="1752600" y="19812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Vice President,</a:t>
            </a:r>
          </a:p>
          <a:p>
            <a:r>
              <a:rPr lang="en-US" sz="1500">
                <a:solidFill>
                  <a:schemeClr val="tx2"/>
                </a:solidFill>
                <a:latin typeface="Tahoma" pitchFamily="34" charset="0"/>
              </a:rPr>
              <a:t>Engineering</a:t>
            </a:r>
          </a:p>
        </p:txBody>
      </p:sp>
      <p:sp>
        <p:nvSpPr>
          <p:cNvPr id="172044" name="Line 12"/>
          <p:cNvSpPr>
            <a:spLocks noChangeShapeType="1"/>
          </p:cNvSpPr>
          <p:nvPr/>
        </p:nvSpPr>
        <p:spPr bwMode="auto">
          <a:xfrm>
            <a:off x="2514600" y="1676400"/>
            <a:ext cx="5181600" cy="0"/>
          </a:xfrm>
          <a:prstGeom prst="line">
            <a:avLst/>
          </a:prstGeom>
          <a:noFill/>
          <a:ln w="19050">
            <a:solidFill>
              <a:schemeClr val="tx1"/>
            </a:solidFill>
            <a:round/>
            <a:headEnd/>
            <a:tailEnd/>
          </a:ln>
        </p:spPr>
        <p:txBody>
          <a:bodyPr/>
          <a:lstStyle/>
          <a:p>
            <a:endParaRPr lang="id-ID"/>
          </a:p>
        </p:txBody>
      </p:sp>
      <p:sp>
        <p:nvSpPr>
          <p:cNvPr id="172045" name="Line 13"/>
          <p:cNvSpPr>
            <a:spLocks noChangeShapeType="1"/>
          </p:cNvSpPr>
          <p:nvPr/>
        </p:nvSpPr>
        <p:spPr bwMode="auto">
          <a:xfrm flipH="1">
            <a:off x="457200" y="2209800"/>
            <a:ext cx="0" cy="3733800"/>
          </a:xfrm>
          <a:prstGeom prst="line">
            <a:avLst/>
          </a:prstGeom>
          <a:noFill/>
          <a:ln w="19050">
            <a:solidFill>
              <a:schemeClr val="tx1"/>
            </a:solidFill>
            <a:round/>
            <a:headEnd/>
            <a:tailEnd/>
          </a:ln>
        </p:spPr>
        <p:txBody>
          <a:bodyPr/>
          <a:lstStyle/>
          <a:p>
            <a:endParaRPr lang="id-ID"/>
          </a:p>
        </p:txBody>
      </p:sp>
      <p:sp>
        <p:nvSpPr>
          <p:cNvPr id="172046" name="Line 14"/>
          <p:cNvSpPr>
            <a:spLocks noChangeShapeType="1"/>
          </p:cNvSpPr>
          <p:nvPr/>
        </p:nvSpPr>
        <p:spPr bwMode="auto">
          <a:xfrm>
            <a:off x="457200" y="2209800"/>
            <a:ext cx="1295400" cy="0"/>
          </a:xfrm>
          <a:prstGeom prst="line">
            <a:avLst/>
          </a:prstGeom>
          <a:noFill/>
          <a:ln w="19050">
            <a:solidFill>
              <a:schemeClr val="tx1"/>
            </a:solidFill>
            <a:round/>
            <a:headEnd/>
            <a:tailEnd/>
          </a:ln>
        </p:spPr>
        <p:txBody>
          <a:bodyPr/>
          <a:lstStyle/>
          <a:p>
            <a:endParaRPr lang="id-ID"/>
          </a:p>
        </p:txBody>
      </p:sp>
      <p:sp>
        <p:nvSpPr>
          <p:cNvPr id="172047" name="Line 15"/>
          <p:cNvSpPr>
            <a:spLocks noChangeShapeType="1"/>
          </p:cNvSpPr>
          <p:nvPr/>
        </p:nvSpPr>
        <p:spPr bwMode="auto">
          <a:xfrm>
            <a:off x="457200" y="3200400"/>
            <a:ext cx="304800" cy="0"/>
          </a:xfrm>
          <a:prstGeom prst="line">
            <a:avLst/>
          </a:prstGeom>
          <a:noFill/>
          <a:ln w="19050">
            <a:solidFill>
              <a:schemeClr val="tx1"/>
            </a:solidFill>
            <a:round/>
            <a:headEnd/>
            <a:tailEnd/>
          </a:ln>
        </p:spPr>
        <p:txBody>
          <a:bodyPr/>
          <a:lstStyle/>
          <a:p>
            <a:endParaRPr lang="id-ID"/>
          </a:p>
        </p:txBody>
      </p:sp>
      <p:sp>
        <p:nvSpPr>
          <p:cNvPr id="172048" name="Line 16"/>
          <p:cNvSpPr>
            <a:spLocks noChangeShapeType="1"/>
          </p:cNvSpPr>
          <p:nvPr/>
        </p:nvSpPr>
        <p:spPr bwMode="auto">
          <a:xfrm>
            <a:off x="457200" y="4572000"/>
            <a:ext cx="457200" cy="0"/>
          </a:xfrm>
          <a:prstGeom prst="line">
            <a:avLst/>
          </a:prstGeom>
          <a:noFill/>
          <a:ln w="19050">
            <a:solidFill>
              <a:schemeClr val="tx1"/>
            </a:solidFill>
            <a:round/>
            <a:headEnd/>
            <a:tailEnd/>
          </a:ln>
        </p:spPr>
        <p:txBody>
          <a:bodyPr/>
          <a:lstStyle/>
          <a:p>
            <a:endParaRPr lang="id-ID"/>
          </a:p>
        </p:txBody>
      </p:sp>
      <p:sp>
        <p:nvSpPr>
          <p:cNvPr id="172049" name="Line 17"/>
          <p:cNvSpPr>
            <a:spLocks noChangeShapeType="1"/>
          </p:cNvSpPr>
          <p:nvPr/>
        </p:nvSpPr>
        <p:spPr bwMode="auto">
          <a:xfrm>
            <a:off x="457200" y="5943600"/>
            <a:ext cx="609600" cy="0"/>
          </a:xfrm>
          <a:prstGeom prst="line">
            <a:avLst/>
          </a:prstGeom>
          <a:noFill/>
          <a:ln w="19050">
            <a:solidFill>
              <a:schemeClr val="tx1"/>
            </a:solidFill>
            <a:round/>
            <a:headEnd/>
            <a:tailEnd/>
          </a:ln>
        </p:spPr>
        <p:txBody>
          <a:bodyPr/>
          <a:lstStyle/>
          <a:p>
            <a:endParaRPr lang="id-ID"/>
          </a:p>
        </p:txBody>
      </p:sp>
      <p:sp>
        <p:nvSpPr>
          <p:cNvPr id="172050" name="AutoShape 18"/>
          <p:cNvSpPr>
            <a:spLocks noChangeArrowheads="1"/>
          </p:cNvSpPr>
          <p:nvPr/>
        </p:nvSpPr>
        <p:spPr bwMode="auto">
          <a:xfrm>
            <a:off x="762000" y="2743200"/>
            <a:ext cx="914400" cy="8382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1500">
                <a:solidFill>
                  <a:schemeClr val="tx2"/>
                </a:solidFill>
                <a:latin typeface="Tahoma" pitchFamily="34" charset="0"/>
              </a:rPr>
              <a:t>Project</a:t>
            </a:r>
            <a:br>
              <a:rPr lang="en-US" sz="1500">
                <a:solidFill>
                  <a:schemeClr val="tx2"/>
                </a:solidFill>
                <a:latin typeface="Tahoma" pitchFamily="34" charset="0"/>
              </a:rPr>
            </a:br>
            <a:r>
              <a:rPr lang="en-US" sz="1500">
                <a:solidFill>
                  <a:schemeClr val="tx2"/>
                </a:solidFill>
                <a:latin typeface="Tahoma" pitchFamily="34" charset="0"/>
              </a:rPr>
              <a:t>Manager</a:t>
            </a:r>
            <a:br>
              <a:rPr lang="en-US" sz="1500">
                <a:solidFill>
                  <a:schemeClr val="tx2"/>
                </a:solidFill>
                <a:latin typeface="Tahoma" pitchFamily="34" charset="0"/>
              </a:rPr>
            </a:br>
            <a:r>
              <a:rPr lang="en-US" sz="1500">
                <a:solidFill>
                  <a:schemeClr val="tx2"/>
                </a:solidFill>
                <a:latin typeface="Tahoma" pitchFamily="34" charset="0"/>
              </a:rPr>
              <a:t>A</a:t>
            </a:r>
          </a:p>
        </p:txBody>
      </p:sp>
      <p:sp>
        <p:nvSpPr>
          <p:cNvPr id="172051" name="Line 19"/>
          <p:cNvSpPr>
            <a:spLocks noChangeShapeType="1"/>
          </p:cNvSpPr>
          <p:nvPr/>
        </p:nvSpPr>
        <p:spPr bwMode="auto">
          <a:xfrm>
            <a:off x="1676400" y="4572000"/>
            <a:ext cx="5486400" cy="0"/>
          </a:xfrm>
          <a:prstGeom prst="line">
            <a:avLst/>
          </a:prstGeom>
          <a:noFill/>
          <a:ln w="19050">
            <a:solidFill>
              <a:schemeClr val="tx1"/>
            </a:solidFill>
            <a:round/>
            <a:headEnd/>
            <a:tailEnd/>
          </a:ln>
        </p:spPr>
        <p:txBody>
          <a:bodyPr/>
          <a:lstStyle/>
          <a:p>
            <a:endParaRPr lang="id-ID"/>
          </a:p>
        </p:txBody>
      </p:sp>
      <p:sp>
        <p:nvSpPr>
          <p:cNvPr id="172052" name="Line 20"/>
          <p:cNvSpPr>
            <a:spLocks noChangeShapeType="1"/>
          </p:cNvSpPr>
          <p:nvPr/>
        </p:nvSpPr>
        <p:spPr bwMode="auto">
          <a:xfrm>
            <a:off x="1676400" y="5943600"/>
            <a:ext cx="5486400" cy="0"/>
          </a:xfrm>
          <a:prstGeom prst="line">
            <a:avLst/>
          </a:prstGeom>
          <a:noFill/>
          <a:ln w="19050">
            <a:solidFill>
              <a:schemeClr val="tx1"/>
            </a:solidFill>
            <a:round/>
            <a:headEnd/>
            <a:tailEnd/>
          </a:ln>
        </p:spPr>
        <p:txBody>
          <a:bodyPr/>
          <a:lstStyle/>
          <a:p>
            <a:endParaRPr lang="id-ID"/>
          </a:p>
        </p:txBody>
      </p:sp>
      <p:sp>
        <p:nvSpPr>
          <p:cNvPr id="172053" name="Line 21"/>
          <p:cNvSpPr>
            <a:spLocks noChangeShapeType="1"/>
          </p:cNvSpPr>
          <p:nvPr/>
        </p:nvSpPr>
        <p:spPr bwMode="auto">
          <a:xfrm>
            <a:off x="7696200" y="1676400"/>
            <a:ext cx="0" cy="304800"/>
          </a:xfrm>
          <a:prstGeom prst="line">
            <a:avLst/>
          </a:prstGeom>
          <a:noFill/>
          <a:ln w="19050">
            <a:solidFill>
              <a:schemeClr val="tx1"/>
            </a:solidFill>
            <a:round/>
            <a:headEnd/>
            <a:tailEnd/>
          </a:ln>
        </p:spPr>
        <p:txBody>
          <a:bodyPr/>
          <a:lstStyle/>
          <a:p>
            <a:endParaRPr lang="id-ID"/>
          </a:p>
        </p:txBody>
      </p:sp>
      <p:sp>
        <p:nvSpPr>
          <p:cNvPr id="172054" name="Line 22"/>
          <p:cNvSpPr>
            <a:spLocks noChangeShapeType="1"/>
          </p:cNvSpPr>
          <p:nvPr/>
        </p:nvSpPr>
        <p:spPr bwMode="auto">
          <a:xfrm>
            <a:off x="5943600" y="1676400"/>
            <a:ext cx="0" cy="304800"/>
          </a:xfrm>
          <a:prstGeom prst="line">
            <a:avLst/>
          </a:prstGeom>
          <a:noFill/>
          <a:ln w="19050">
            <a:solidFill>
              <a:schemeClr val="tx1"/>
            </a:solidFill>
            <a:round/>
            <a:headEnd/>
            <a:tailEnd/>
          </a:ln>
        </p:spPr>
        <p:txBody>
          <a:bodyPr/>
          <a:lstStyle/>
          <a:p>
            <a:endParaRPr lang="id-ID"/>
          </a:p>
        </p:txBody>
      </p:sp>
      <p:sp>
        <p:nvSpPr>
          <p:cNvPr id="172055" name="Line 23"/>
          <p:cNvSpPr>
            <a:spLocks noChangeShapeType="1"/>
          </p:cNvSpPr>
          <p:nvPr/>
        </p:nvSpPr>
        <p:spPr bwMode="auto">
          <a:xfrm>
            <a:off x="4267200" y="1676400"/>
            <a:ext cx="0" cy="304800"/>
          </a:xfrm>
          <a:prstGeom prst="line">
            <a:avLst/>
          </a:prstGeom>
          <a:noFill/>
          <a:ln w="19050">
            <a:solidFill>
              <a:schemeClr val="tx1"/>
            </a:solidFill>
            <a:round/>
            <a:headEnd/>
            <a:tailEnd/>
          </a:ln>
        </p:spPr>
        <p:txBody>
          <a:bodyPr/>
          <a:lstStyle/>
          <a:p>
            <a:endParaRPr lang="id-ID"/>
          </a:p>
        </p:txBody>
      </p:sp>
      <p:sp>
        <p:nvSpPr>
          <p:cNvPr id="172056" name="AutoShape 24"/>
          <p:cNvSpPr>
            <a:spLocks noChangeArrowheads="1"/>
          </p:cNvSpPr>
          <p:nvPr/>
        </p:nvSpPr>
        <p:spPr bwMode="auto">
          <a:xfrm>
            <a:off x="6934200" y="19812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Vice President,</a:t>
            </a:r>
          </a:p>
          <a:p>
            <a:r>
              <a:rPr lang="en-US" sz="1500">
                <a:solidFill>
                  <a:schemeClr val="tx2"/>
                </a:solidFill>
                <a:latin typeface="Tahoma" pitchFamily="34" charset="0"/>
              </a:rPr>
              <a:t>Administration</a:t>
            </a:r>
          </a:p>
        </p:txBody>
      </p:sp>
      <p:sp>
        <p:nvSpPr>
          <p:cNvPr id="172057" name="AutoShape 25"/>
          <p:cNvSpPr>
            <a:spLocks noChangeArrowheads="1"/>
          </p:cNvSpPr>
          <p:nvPr/>
        </p:nvSpPr>
        <p:spPr bwMode="auto">
          <a:xfrm>
            <a:off x="762000" y="4191000"/>
            <a:ext cx="914400" cy="8382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1500">
                <a:solidFill>
                  <a:schemeClr val="tx2"/>
                </a:solidFill>
                <a:latin typeface="Tahoma" pitchFamily="34" charset="0"/>
              </a:rPr>
              <a:t>Project</a:t>
            </a:r>
            <a:br>
              <a:rPr lang="en-US" sz="1500">
                <a:solidFill>
                  <a:schemeClr val="tx2"/>
                </a:solidFill>
                <a:latin typeface="Tahoma" pitchFamily="34" charset="0"/>
              </a:rPr>
            </a:br>
            <a:r>
              <a:rPr lang="en-US" sz="1500">
                <a:solidFill>
                  <a:schemeClr val="tx2"/>
                </a:solidFill>
                <a:latin typeface="Tahoma" pitchFamily="34" charset="0"/>
              </a:rPr>
              <a:t>Manager</a:t>
            </a:r>
            <a:br>
              <a:rPr lang="en-US" sz="1500">
                <a:solidFill>
                  <a:schemeClr val="tx2"/>
                </a:solidFill>
                <a:latin typeface="Tahoma" pitchFamily="34" charset="0"/>
              </a:rPr>
            </a:br>
            <a:r>
              <a:rPr lang="en-US" sz="1500">
                <a:solidFill>
                  <a:schemeClr val="tx2"/>
                </a:solidFill>
                <a:latin typeface="Tahoma" pitchFamily="34" charset="0"/>
              </a:rPr>
              <a:t>B</a:t>
            </a:r>
          </a:p>
        </p:txBody>
      </p:sp>
      <p:sp>
        <p:nvSpPr>
          <p:cNvPr id="172058" name="AutoShape 26"/>
          <p:cNvSpPr>
            <a:spLocks noChangeArrowheads="1"/>
          </p:cNvSpPr>
          <p:nvPr/>
        </p:nvSpPr>
        <p:spPr bwMode="auto">
          <a:xfrm>
            <a:off x="762000" y="5562600"/>
            <a:ext cx="914400" cy="8382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1500">
                <a:solidFill>
                  <a:schemeClr val="tx2"/>
                </a:solidFill>
                <a:latin typeface="Tahoma" pitchFamily="34" charset="0"/>
              </a:rPr>
              <a:t>Project</a:t>
            </a:r>
            <a:br>
              <a:rPr lang="en-US" sz="1500">
                <a:solidFill>
                  <a:schemeClr val="tx2"/>
                </a:solidFill>
                <a:latin typeface="Tahoma" pitchFamily="34" charset="0"/>
              </a:rPr>
            </a:br>
            <a:r>
              <a:rPr lang="en-US" sz="1500">
                <a:solidFill>
                  <a:schemeClr val="tx2"/>
                </a:solidFill>
                <a:latin typeface="Tahoma" pitchFamily="34" charset="0"/>
              </a:rPr>
              <a:t>Manager</a:t>
            </a:r>
            <a:br>
              <a:rPr lang="en-US" sz="1500">
                <a:solidFill>
                  <a:schemeClr val="tx2"/>
                </a:solidFill>
                <a:latin typeface="Tahoma" pitchFamily="34" charset="0"/>
              </a:rPr>
            </a:br>
            <a:r>
              <a:rPr lang="en-US" sz="1500">
                <a:solidFill>
                  <a:schemeClr val="tx2"/>
                </a:solidFill>
                <a:latin typeface="Tahoma" pitchFamily="34" charset="0"/>
              </a:rPr>
              <a:t>C</a:t>
            </a:r>
          </a:p>
        </p:txBody>
      </p:sp>
      <p:sp>
        <p:nvSpPr>
          <p:cNvPr id="172059" name="Line 27"/>
          <p:cNvSpPr>
            <a:spLocks noChangeShapeType="1"/>
          </p:cNvSpPr>
          <p:nvPr/>
        </p:nvSpPr>
        <p:spPr bwMode="auto">
          <a:xfrm>
            <a:off x="5943600" y="2438400"/>
            <a:ext cx="0" cy="3505200"/>
          </a:xfrm>
          <a:prstGeom prst="line">
            <a:avLst/>
          </a:prstGeom>
          <a:noFill/>
          <a:ln w="19050">
            <a:solidFill>
              <a:schemeClr val="tx1"/>
            </a:solidFill>
            <a:round/>
            <a:headEnd/>
            <a:tailEnd/>
          </a:ln>
        </p:spPr>
        <p:txBody>
          <a:bodyPr/>
          <a:lstStyle/>
          <a:p>
            <a:endParaRPr lang="id-ID"/>
          </a:p>
        </p:txBody>
      </p:sp>
      <p:sp>
        <p:nvSpPr>
          <p:cNvPr id="172060" name="Line 28"/>
          <p:cNvSpPr>
            <a:spLocks noChangeShapeType="1"/>
          </p:cNvSpPr>
          <p:nvPr/>
        </p:nvSpPr>
        <p:spPr bwMode="auto">
          <a:xfrm>
            <a:off x="4267200" y="2438400"/>
            <a:ext cx="0" cy="3505200"/>
          </a:xfrm>
          <a:prstGeom prst="line">
            <a:avLst/>
          </a:prstGeom>
          <a:noFill/>
          <a:ln w="19050">
            <a:solidFill>
              <a:schemeClr val="tx1"/>
            </a:solidFill>
            <a:round/>
            <a:headEnd/>
            <a:tailEnd/>
          </a:ln>
        </p:spPr>
        <p:txBody>
          <a:bodyPr/>
          <a:lstStyle/>
          <a:p>
            <a:endParaRPr lang="id-ID"/>
          </a:p>
        </p:txBody>
      </p:sp>
      <p:sp>
        <p:nvSpPr>
          <p:cNvPr id="172061" name="AutoShape 29"/>
          <p:cNvSpPr>
            <a:spLocks noChangeArrowheads="1"/>
          </p:cNvSpPr>
          <p:nvPr/>
        </p:nvSpPr>
        <p:spPr bwMode="auto">
          <a:xfrm>
            <a:off x="6934200" y="29718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Administration</a:t>
            </a:r>
          </a:p>
          <a:p>
            <a:r>
              <a:rPr lang="en-US" sz="1500">
                <a:solidFill>
                  <a:schemeClr val="tx2"/>
                </a:solidFill>
                <a:latin typeface="Tahoma" pitchFamily="34" charset="0"/>
              </a:rPr>
              <a:t>Coordinator</a:t>
            </a:r>
          </a:p>
        </p:txBody>
      </p:sp>
      <p:sp>
        <p:nvSpPr>
          <p:cNvPr id="172062" name="AutoShape 30"/>
          <p:cNvSpPr>
            <a:spLocks noChangeArrowheads="1"/>
          </p:cNvSpPr>
          <p:nvPr/>
        </p:nvSpPr>
        <p:spPr bwMode="auto">
          <a:xfrm>
            <a:off x="5257800" y="29718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Purchasing</a:t>
            </a:r>
          </a:p>
          <a:p>
            <a:r>
              <a:rPr lang="en-US" sz="1500">
                <a:solidFill>
                  <a:schemeClr val="tx2"/>
                </a:solidFill>
                <a:latin typeface="Tahoma" pitchFamily="34" charset="0"/>
              </a:rPr>
              <a:t>Agent</a:t>
            </a:r>
          </a:p>
        </p:txBody>
      </p:sp>
      <p:sp>
        <p:nvSpPr>
          <p:cNvPr id="172063" name="AutoShape 31"/>
          <p:cNvSpPr>
            <a:spLocks noChangeArrowheads="1"/>
          </p:cNvSpPr>
          <p:nvPr/>
        </p:nvSpPr>
        <p:spPr bwMode="auto">
          <a:xfrm>
            <a:off x="3505200" y="29718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Production</a:t>
            </a:r>
          </a:p>
          <a:p>
            <a:r>
              <a:rPr lang="en-US" sz="1500">
                <a:solidFill>
                  <a:schemeClr val="tx2"/>
                </a:solidFill>
                <a:latin typeface="Tahoma" pitchFamily="34" charset="0"/>
              </a:rPr>
              <a:t>Staff</a:t>
            </a:r>
          </a:p>
        </p:txBody>
      </p:sp>
      <p:sp>
        <p:nvSpPr>
          <p:cNvPr id="172064" name="AutoShape 32"/>
          <p:cNvSpPr>
            <a:spLocks noChangeArrowheads="1"/>
          </p:cNvSpPr>
          <p:nvPr/>
        </p:nvSpPr>
        <p:spPr bwMode="auto">
          <a:xfrm>
            <a:off x="1905000" y="29718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Engineering</a:t>
            </a:r>
          </a:p>
          <a:p>
            <a:r>
              <a:rPr lang="en-US" sz="1500">
                <a:solidFill>
                  <a:schemeClr val="tx2"/>
                </a:solidFill>
                <a:latin typeface="Tahoma" pitchFamily="34" charset="0"/>
              </a:rPr>
              <a:t>Staff</a:t>
            </a:r>
          </a:p>
        </p:txBody>
      </p:sp>
      <p:sp>
        <p:nvSpPr>
          <p:cNvPr id="172065" name="AutoShape 33"/>
          <p:cNvSpPr>
            <a:spLocks noChangeArrowheads="1"/>
          </p:cNvSpPr>
          <p:nvPr/>
        </p:nvSpPr>
        <p:spPr bwMode="auto">
          <a:xfrm>
            <a:off x="6934200" y="43434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Administration</a:t>
            </a:r>
          </a:p>
          <a:p>
            <a:r>
              <a:rPr lang="en-US" sz="1500">
                <a:solidFill>
                  <a:schemeClr val="tx2"/>
                </a:solidFill>
                <a:latin typeface="Tahoma" pitchFamily="34" charset="0"/>
              </a:rPr>
              <a:t>Coordinator</a:t>
            </a:r>
          </a:p>
        </p:txBody>
      </p:sp>
      <p:sp>
        <p:nvSpPr>
          <p:cNvPr id="172066" name="AutoShape 34"/>
          <p:cNvSpPr>
            <a:spLocks noChangeArrowheads="1"/>
          </p:cNvSpPr>
          <p:nvPr/>
        </p:nvSpPr>
        <p:spPr bwMode="auto">
          <a:xfrm>
            <a:off x="5181600" y="43434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Purchasing</a:t>
            </a:r>
          </a:p>
          <a:p>
            <a:r>
              <a:rPr lang="en-US" sz="1500">
                <a:solidFill>
                  <a:schemeClr val="tx2"/>
                </a:solidFill>
                <a:latin typeface="Tahoma" pitchFamily="34" charset="0"/>
              </a:rPr>
              <a:t>Agent</a:t>
            </a:r>
          </a:p>
        </p:txBody>
      </p:sp>
      <p:sp>
        <p:nvSpPr>
          <p:cNvPr id="172067" name="AutoShape 35"/>
          <p:cNvSpPr>
            <a:spLocks noChangeArrowheads="1"/>
          </p:cNvSpPr>
          <p:nvPr/>
        </p:nvSpPr>
        <p:spPr bwMode="auto">
          <a:xfrm>
            <a:off x="3505200" y="43434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Production</a:t>
            </a:r>
          </a:p>
          <a:p>
            <a:r>
              <a:rPr lang="en-US" sz="1500">
                <a:solidFill>
                  <a:schemeClr val="tx2"/>
                </a:solidFill>
                <a:latin typeface="Tahoma" pitchFamily="34" charset="0"/>
              </a:rPr>
              <a:t>Staff</a:t>
            </a:r>
          </a:p>
        </p:txBody>
      </p:sp>
      <p:sp>
        <p:nvSpPr>
          <p:cNvPr id="172068" name="AutoShape 36"/>
          <p:cNvSpPr>
            <a:spLocks noChangeArrowheads="1"/>
          </p:cNvSpPr>
          <p:nvPr/>
        </p:nvSpPr>
        <p:spPr bwMode="auto">
          <a:xfrm>
            <a:off x="1905000" y="43434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Engineering</a:t>
            </a:r>
          </a:p>
          <a:p>
            <a:r>
              <a:rPr lang="en-US" sz="1500">
                <a:solidFill>
                  <a:schemeClr val="tx2"/>
                </a:solidFill>
                <a:latin typeface="Tahoma" pitchFamily="34" charset="0"/>
              </a:rPr>
              <a:t>Staff</a:t>
            </a:r>
          </a:p>
        </p:txBody>
      </p:sp>
      <p:sp>
        <p:nvSpPr>
          <p:cNvPr id="172069" name="AutoShape 37"/>
          <p:cNvSpPr>
            <a:spLocks noChangeArrowheads="1"/>
          </p:cNvSpPr>
          <p:nvPr/>
        </p:nvSpPr>
        <p:spPr bwMode="auto">
          <a:xfrm>
            <a:off x="6858000" y="57150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Administration</a:t>
            </a:r>
          </a:p>
          <a:p>
            <a:r>
              <a:rPr lang="en-US" sz="1500">
                <a:solidFill>
                  <a:schemeClr val="tx2"/>
                </a:solidFill>
                <a:latin typeface="Tahoma" pitchFamily="34" charset="0"/>
              </a:rPr>
              <a:t>Coordinator</a:t>
            </a:r>
          </a:p>
        </p:txBody>
      </p:sp>
      <p:sp>
        <p:nvSpPr>
          <p:cNvPr id="172070" name="AutoShape 38"/>
          <p:cNvSpPr>
            <a:spLocks noChangeArrowheads="1"/>
          </p:cNvSpPr>
          <p:nvPr/>
        </p:nvSpPr>
        <p:spPr bwMode="auto">
          <a:xfrm>
            <a:off x="5181600" y="57150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Purchasing</a:t>
            </a:r>
          </a:p>
          <a:p>
            <a:r>
              <a:rPr lang="en-US" sz="1500">
                <a:solidFill>
                  <a:schemeClr val="tx2"/>
                </a:solidFill>
                <a:latin typeface="Tahoma" pitchFamily="34" charset="0"/>
              </a:rPr>
              <a:t>Agent</a:t>
            </a:r>
          </a:p>
        </p:txBody>
      </p:sp>
      <p:sp>
        <p:nvSpPr>
          <p:cNvPr id="172071" name="AutoShape 39"/>
          <p:cNvSpPr>
            <a:spLocks noChangeArrowheads="1"/>
          </p:cNvSpPr>
          <p:nvPr/>
        </p:nvSpPr>
        <p:spPr bwMode="auto">
          <a:xfrm>
            <a:off x="3505200" y="57150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Production</a:t>
            </a:r>
          </a:p>
          <a:p>
            <a:r>
              <a:rPr lang="en-US" sz="1500">
                <a:solidFill>
                  <a:schemeClr val="tx2"/>
                </a:solidFill>
                <a:latin typeface="Tahoma" pitchFamily="34" charset="0"/>
              </a:rPr>
              <a:t>Staff</a:t>
            </a:r>
          </a:p>
        </p:txBody>
      </p:sp>
      <p:sp>
        <p:nvSpPr>
          <p:cNvPr id="172072" name="AutoShape 40"/>
          <p:cNvSpPr>
            <a:spLocks noChangeArrowheads="1"/>
          </p:cNvSpPr>
          <p:nvPr/>
        </p:nvSpPr>
        <p:spPr bwMode="auto">
          <a:xfrm>
            <a:off x="1905000" y="5715000"/>
            <a:ext cx="1447800" cy="457200"/>
          </a:xfrm>
          <a:prstGeom prst="flowChartAlternateProcess">
            <a:avLst/>
          </a:prstGeom>
          <a:solidFill>
            <a:schemeClr val="accent1"/>
          </a:solidFill>
          <a:ln w="9525">
            <a:solidFill>
              <a:schemeClr val="tx1"/>
            </a:solidFill>
            <a:miter lim="800000"/>
            <a:headEnd/>
            <a:tailEnd/>
          </a:ln>
        </p:spPr>
        <p:txBody>
          <a:bodyPr wrap="none" anchor="ctr"/>
          <a:lstStyle/>
          <a:p>
            <a:r>
              <a:rPr lang="en-US" sz="1500">
                <a:solidFill>
                  <a:schemeClr val="tx2"/>
                </a:solidFill>
                <a:latin typeface="Tahoma" pitchFamily="34" charset="0"/>
              </a:rPr>
              <a:t>Engineering</a:t>
            </a:r>
          </a:p>
          <a:p>
            <a:r>
              <a:rPr lang="en-US" sz="1500">
                <a:solidFill>
                  <a:schemeClr val="tx2"/>
                </a:solidFill>
                <a:latin typeface="Tahoma" pitchFamily="34" charset="0"/>
              </a:rPr>
              <a:t>Staff</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57200" y="228600"/>
            <a:ext cx="8229600" cy="1143000"/>
          </a:xfrm>
        </p:spPr>
        <p:txBody>
          <a:bodyPr/>
          <a:lstStyle/>
          <a:p>
            <a:pPr eaLnBrk="1" hangingPunct="1">
              <a:defRPr/>
            </a:pPr>
            <a:r>
              <a:rPr lang="es-ES" sz="4200" b="1" smtClean="0">
                <a:latin typeface="Garamond" pitchFamily="18" charset="0"/>
              </a:rPr>
              <a:t>Struktur Tim Produksi</a:t>
            </a:r>
            <a:br>
              <a:rPr lang="es-ES" sz="4200" b="1" smtClean="0">
                <a:latin typeface="Garamond" pitchFamily="18" charset="0"/>
              </a:rPr>
            </a:br>
            <a:r>
              <a:rPr lang="es-ES" sz="4200" b="1" smtClean="0">
                <a:latin typeface="Garamond" pitchFamily="18" charset="0"/>
              </a:rPr>
              <a:t>(Product Team Structure)</a:t>
            </a:r>
            <a:r>
              <a:rPr lang="en-US" sz="4200" b="1" smtClean="0">
                <a:latin typeface="Garamond" pitchFamily="18" charset="0"/>
              </a:rPr>
              <a:t> </a:t>
            </a:r>
          </a:p>
        </p:txBody>
      </p:sp>
      <p:sp>
        <p:nvSpPr>
          <p:cNvPr id="173059" name="Rectangle 3"/>
          <p:cNvSpPr>
            <a:spLocks noGrp="1" noChangeArrowheads="1"/>
          </p:cNvSpPr>
          <p:nvPr>
            <p:ph type="body" idx="1"/>
          </p:nvPr>
        </p:nvSpPr>
        <p:spPr>
          <a:xfrm>
            <a:off x="457200" y="1752600"/>
            <a:ext cx="8229600" cy="4648200"/>
          </a:xfrm>
        </p:spPr>
        <p:txBody>
          <a:bodyPr/>
          <a:lstStyle/>
          <a:p>
            <a:pPr eaLnBrk="1" hangingPunct="1">
              <a:lnSpc>
                <a:spcPct val="80000"/>
              </a:lnSpc>
              <a:buClr>
                <a:schemeClr val="tx1"/>
              </a:buClr>
              <a:buFont typeface="Wingdings" pitchFamily="2" charset="2"/>
              <a:buChar char="v"/>
              <a:tabLst>
                <a:tab pos="515938" algn="l"/>
              </a:tabLst>
            </a:pPr>
            <a:r>
              <a:rPr lang="sv-SE" sz="2000" smtClean="0">
                <a:latin typeface="Tahoma" pitchFamily="34" charset="0"/>
              </a:rPr>
              <a:t>Bermula dari keinginan untuk menghindari kelemahan yang timbul dari struktur matriks yang permanen, dengan menggunakan struktur lapisan (</a:t>
            </a:r>
            <a:r>
              <a:rPr lang="sv-SE" sz="2000" i="1" smtClean="0">
                <a:latin typeface="Tahoma" pitchFamily="34" charset="0"/>
              </a:rPr>
              <a:t>overlay</a:t>
            </a:r>
            <a:r>
              <a:rPr lang="sv-SE" sz="2000" smtClean="0">
                <a:latin typeface="Tahoma" pitchFamily="34" charset="0"/>
              </a:rPr>
              <a:t>) sementara/yang fleksibel</a:t>
            </a:r>
          </a:p>
          <a:p>
            <a:pPr eaLnBrk="1" hangingPunct="1">
              <a:lnSpc>
                <a:spcPct val="80000"/>
              </a:lnSpc>
              <a:buClr>
                <a:schemeClr val="tx1"/>
              </a:buClr>
              <a:buFont typeface="Wingdings" pitchFamily="2" charset="2"/>
              <a:buChar char="v"/>
              <a:tabLst>
                <a:tab pos="515938" algn="l"/>
              </a:tabLst>
            </a:pPr>
            <a:r>
              <a:rPr lang="sv-SE" sz="2000" smtClean="0">
                <a:latin typeface="Tahoma" pitchFamily="34" charset="0"/>
              </a:rPr>
              <a:t>Menugaskan manajer-manajer fungsional dan spesialis (dalam beberapa kasus secara permanen) ke suatu produk baru atau ke dalam suatu tim perumus yang diberi kewenangan untuk membuat keputusan-keputusan penting mengenai produk yang dihasilkan</a:t>
            </a:r>
          </a:p>
          <a:p>
            <a:pPr eaLnBrk="1" hangingPunct="1">
              <a:lnSpc>
                <a:spcPct val="80000"/>
              </a:lnSpc>
              <a:buFont typeface="Wingdings" pitchFamily="2" charset="2"/>
              <a:buNone/>
              <a:tabLst>
                <a:tab pos="515938" algn="l"/>
              </a:tabLst>
            </a:pPr>
            <a:endParaRPr lang="sv-SE" sz="2000" smtClean="0">
              <a:latin typeface="Tahoma" pitchFamily="34" charset="0"/>
            </a:endParaRPr>
          </a:p>
          <a:p>
            <a:pPr eaLnBrk="1" hangingPunct="1">
              <a:lnSpc>
                <a:spcPct val="80000"/>
              </a:lnSpc>
              <a:buClr>
                <a:schemeClr val="tx1"/>
              </a:buClr>
              <a:buFont typeface="Wingdings" pitchFamily="2" charset="2"/>
              <a:buChar char="v"/>
              <a:tabLst>
                <a:tab pos="515938" algn="l"/>
              </a:tabLst>
            </a:pPr>
            <a:r>
              <a:rPr lang="sv-SE" sz="2000" smtClean="0">
                <a:latin typeface="Tahoma" pitchFamily="34" charset="0"/>
              </a:rPr>
              <a:t>Berakibat pada berkurangnya biaya koordinasi dan biasanya mengurangi jumlah tingkat manajemen di atas tingkat tim yang diperlukan untuk menyetujui  keputusan dari tim tersebut</a:t>
            </a:r>
          </a:p>
          <a:p>
            <a:pPr eaLnBrk="1" hangingPunct="1">
              <a:lnSpc>
                <a:spcPct val="80000"/>
              </a:lnSpc>
              <a:buClr>
                <a:schemeClr val="tx1"/>
              </a:buClr>
              <a:buFont typeface="Wingdings" pitchFamily="2" charset="2"/>
              <a:buChar char="v"/>
              <a:tabLst>
                <a:tab pos="515938" algn="l"/>
              </a:tabLst>
            </a:pPr>
            <a:r>
              <a:rPr lang="sv-SE" sz="2000" smtClean="0">
                <a:latin typeface="Tahoma" pitchFamily="34" charset="0"/>
              </a:rPr>
              <a:t>Mengurangi biaya-biaya yang berhubungan dengan desain, kegiatan pabrik, dan pemasaran dengan sekaligus mempercepat respon terhadap konsumen dan inovasi</a:t>
            </a:r>
          </a:p>
          <a:p>
            <a:pPr eaLnBrk="1" hangingPunct="1">
              <a:lnSpc>
                <a:spcPct val="80000"/>
              </a:lnSpc>
              <a:buFont typeface="Wingdings" pitchFamily="2" charset="2"/>
              <a:buNone/>
              <a:tabLst>
                <a:tab pos="515938" algn="l"/>
              </a:tabLst>
            </a:pPr>
            <a:r>
              <a:rPr lang="sv-SE" sz="2000" smtClean="0">
                <a:latin typeface="Tahoma" pitchFamily="34" charset="0"/>
              </a:rPr>
              <a:t> 	</a:t>
            </a:r>
          </a:p>
          <a:p>
            <a:pPr eaLnBrk="1" hangingPunct="1">
              <a:lnSpc>
                <a:spcPct val="80000"/>
              </a:lnSpc>
              <a:buClr>
                <a:schemeClr val="tx1"/>
              </a:buClr>
              <a:buFont typeface="Wingdings" pitchFamily="2" charset="2"/>
              <a:buChar char="v"/>
              <a:tabLst>
                <a:tab pos="515938" algn="l"/>
              </a:tabLst>
            </a:pPr>
            <a:r>
              <a:rPr lang="sv-SE" sz="2000" smtClean="0">
                <a:latin typeface="Tahoma" pitchFamily="34" charset="0"/>
              </a:rPr>
              <a:t>Mengeliminasi kebutuhan akan satu atau lebih lapisan manajemen di atas tingkat tim </a:t>
            </a:r>
            <a:r>
              <a:rPr lang="en-US" sz="2000" smtClean="0">
                <a:latin typeface="Tahoma" pitchFamily="34" charset="0"/>
              </a:rPr>
              <a:t>     </a:t>
            </a:r>
          </a:p>
        </p:txBody>
      </p:sp>
      <p:sp>
        <p:nvSpPr>
          <p:cNvPr id="173060" name="AutoShape 4"/>
          <p:cNvSpPr>
            <a:spLocks noChangeArrowheads="1"/>
          </p:cNvSpPr>
          <p:nvPr/>
        </p:nvSpPr>
        <p:spPr bwMode="auto">
          <a:xfrm>
            <a:off x="4038600" y="3624263"/>
            <a:ext cx="3810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d-ID"/>
          </a:p>
        </p:txBody>
      </p:sp>
      <p:sp>
        <p:nvSpPr>
          <p:cNvPr id="173061" name="AutoShape 5"/>
          <p:cNvSpPr>
            <a:spLocks noChangeArrowheads="1"/>
          </p:cNvSpPr>
          <p:nvPr/>
        </p:nvSpPr>
        <p:spPr bwMode="auto">
          <a:xfrm>
            <a:off x="4005263" y="5491163"/>
            <a:ext cx="438150" cy="3429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Oval 2"/>
          <p:cNvSpPr>
            <a:spLocks noChangeArrowheads="1"/>
          </p:cNvSpPr>
          <p:nvPr/>
        </p:nvSpPr>
        <p:spPr bwMode="auto">
          <a:xfrm>
            <a:off x="5148263" y="4876800"/>
            <a:ext cx="762000" cy="762000"/>
          </a:xfrm>
          <a:prstGeom prst="ellipse">
            <a:avLst/>
          </a:prstGeom>
          <a:noFill/>
          <a:ln w="9525">
            <a:solidFill>
              <a:schemeClr val="tx1"/>
            </a:solidFill>
            <a:round/>
            <a:headEnd/>
            <a:tailEnd/>
          </a:ln>
        </p:spPr>
        <p:txBody>
          <a:bodyPr wrap="none" anchor="ctr"/>
          <a:lstStyle/>
          <a:p>
            <a:endParaRPr lang="id-ID"/>
          </a:p>
        </p:txBody>
      </p:sp>
      <p:sp>
        <p:nvSpPr>
          <p:cNvPr id="289795" name="Rectangle 3"/>
          <p:cNvSpPr>
            <a:spLocks noGrp="1" noChangeArrowheads="1"/>
          </p:cNvSpPr>
          <p:nvPr>
            <p:ph type="title"/>
          </p:nvPr>
        </p:nvSpPr>
        <p:spPr>
          <a:xfrm>
            <a:off x="519113" y="103188"/>
            <a:ext cx="8167687" cy="1314450"/>
          </a:xfrm>
        </p:spPr>
        <p:txBody>
          <a:bodyPr/>
          <a:lstStyle/>
          <a:p>
            <a:pPr eaLnBrk="1" hangingPunct="1">
              <a:defRPr/>
            </a:pPr>
            <a:r>
              <a:rPr lang="sv-SE" b="1" smtClean="0">
                <a:latin typeface="Garamond" pitchFamily="18" charset="0"/>
              </a:rPr>
              <a:t>Struktur Tim-Produksi</a:t>
            </a:r>
            <a:endParaRPr lang="en-US" b="1" smtClean="0">
              <a:latin typeface="Garamond" pitchFamily="18" charset="0"/>
            </a:endParaRPr>
          </a:p>
        </p:txBody>
      </p:sp>
      <p:sp>
        <p:nvSpPr>
          <p:cNvPr id="174084" name="Line 4"/>
          <p:cNvSpPr>
            <a:spLocks noChangeShapeType="1"/>
          </p:cNvSpPr>
          <p:nvPr/>
        </p:nvSpPr>
        <p:spPr bwMode="auto">
          <a:xfrm>
            <a:off x="4724400" y="2057400"/>
            <a:ext cx="0" cy="1371600"/>
          </a:xfrm>
          <a:prstGeom prst="line">
            <a:avLst/>
          </a:prstGeom>
          <a:noFill/>
          <a:ln w="19050">
            <a:solidFill>
              <a:schemeClr val="tx1"/>
            </a:solidFill>
            <a:round/>
            <a:headEnd/>
            <a:tailEnd/>
          </a:ln>
        </p:spPr>
        <p:txBody>
          <a:bodyPr/>
          <a:lstStyle/>
          <a:p>
            <a:endParaRPr lang="id-ID"/>
          </a:p>
        </p:txBody>
      </p:sp>
      <p:sp>
        <p:nvSpPr>
          <p:cNvPr id="174085" name="Line 5"/>
          <p:cNvSpPr>
            <a:spLocks noChangeShapeType="1"/>
          </p:cNvSpPr>
          <p:nvPr/>
        </p:nvSpPr>
        <p:spPr bwMode="auto">
          <a:xfrm>
            <a:off x="1447800" y="2362200"/>
            <a:ext cx="6629400" cy="0"/>
          </a:xfrm>
          <a:prstGeom prst="line">
            <a:avLst/>
          </a:prstGeom>
          <a:noFill/>
          <a:ln w="19050">
            <a:solidFill>
              <a:schemeClr val="tx1"/>
            </a:solidFill>
            <a:round/>
            <a:headEnd/>
            <a:tailEnd/>
          </a:ln>
        </p:spPr>
        <p:txBody>
          <a:bodyPr/>
          <a:lstStyle/>
          <a:p>
            <a:endParaRPr lang="id-ID"/>
          </a:p>
        </p:txBody>
      </p:sp>
      <p:sp>
        <p:nvSpPr>
          <p:cNvPr id="174086" name="Line 6"/>
          <p:cNvSpPr>
            <a:spLocks noChangeShapeType="1"/>
          </p:cNvSpPr>
          <p:nvPr/>
        </p:nvSpPr>
        <p:spPr bwMode="auto">
          <a:xfrm>
            <a:off x="1447800" y="2362200"/>
            <a:ext cx="0" cy="685800"/>
          </a:xfrm>
          <a:prstGeom prst="line">
            <a:avLst/>
          </a:prstGeom>
          <a:noFill/>
          <a:ln w="19050">
            <a:solidFill>
              <a:schemeClr val="tx1"/>
            </a:solidFill>
            <a:round/>
            <a:headEnd/>
            <a:tailEnd/>
          </a:ln>
        </p:spPr>
        <p:txBody>
          <a:bodyPr/>
          <a:lstStyle/>
          <a:p>
            <a:endParaRPr lang="id-ID"/>
          </a:p>
        </p:txBody>
      </p:sp>
      <p:sp>
        <p:nvSpPr>
          <p:cNvPr id="174087" name="Line 7"/>
          <p:cNvSpPr>
            <a:spLocks noChangeShapeType="1"/>
          </p:cNvSpPr>
          <p:nvPr/>
        </p:nvSpPr>
        <p:spPr bwMode="auto">
          <a:xfrm>
            <a:off x="6324600" y="2362200"/>
            <a:ext cx="0" cy="685800"/>
          </a:xfrm>
          <a:prstGeom prst="line">
            <a:avLst/>
          </a:prstGeom>
          <a:noFill/>
          <a:ln w="19050">
            <a:solidFill>
              <a:schemeClr val="tx1"/>
            </a:solidFill>
            <a:round/>
            <a:headEnd/>
            <a:tailEnd/>
          </a:ln>
        </p:spPr>
        <p:txBody>
          <a:bodyPr/>
          <a:lstStyle/>
          <a:p>
            <a:endParaRPr lang="id-ID"/>
          </a:p>
        </p:txBody>
      </p:sp>
      <p:sp>
        <p:nvSpPr>
          <p:cNvPr id="174088" name="Line 8"/>
          <p:cNvSpPr>
            <a:spLocks noChangeShapeType="1"/>
          </p:cNvSpPr>
          <p:nvPr/>
        </p:nvSpPr>
        <p:spPr bwMode="auto">
          <a:xfrm>
            <a:off x="8077200" y="2362200"/>
            <a:ext cx="0" cy="685800"/>
          </a:xfrm>
          <a:prstGeom prst="line">
            <a:avLst/>
          </a:prstGeom>
          <a:noFill/>
          <a:ln w="19050">
            <a:solidFill>
              <a:schemeClr val="tx1"/>
            </a:solidFill>
            <a:round/>
            <a:headEnd/>
            <a:tailEnd/>
          </a:ln>
        </p:spPr>
        <p:txBody>
          <a:bodyPr/>
          <a:lstStyle/>
          <a:p>
            <a:endParaRPr lang="id-ID"/>
          </a:p>
        </p:txBody>
      </p:sp>
      <p:sp>
        <p:nvSpPr>
          <p:cNvPr id="174089" name="Line 9"/>
          <p:cNvSpPr>
            <a:spLocks noChangeShapeType="1"/>
          </p:cNvSpPr>
          <p:nvPr/>
        </p:nvSpPr>
        <p:spPr bwMode="auto">
          <a:xfrm>
            <a:off x="3048000" y="2362200"/>
            <a:ext cx="0" cy="685800"/>
          </a:xfrm>
          <a:prstGeom prst="line">
            <a:avLst/>
          </a:prstGeom>
          <a:noFill/>
          <a:ln w="19050">
            <a:solidFill>
              <a:schemeClr val="tx1"/>
            </a:solidFill>
            <a:round/>
            <a:headEnd/>
            <a:tailEnd/>
          </a:ln>
        </p:spPr>
        <p:txBody>
          <a:bodyPr/>
          <a:lstStyle/>
          <a:p>
            <a:endParaRPr lang="id-ID"/>
          </a:p>
        </p:txBody>
      </p:sp>
      <p:sp>
        <p:nvSpPr>
          <p:cNvPr id="174090" name="AutoShape 10"/>
          <p:cNvSpPr>
            <a:spLocks noChangeArrowheads="1"/>
          </p:cNvSpPr>
          <p:nvPr/>
        </p:nvSpPr>
        <p:spPr bwMode="auto">
          <a:xfrm>
            <a:off x="3810000" y="1371600"/>
            <a:ext cx="1905000" cy="685800"/>
          </a:xfrm>
          <a:prstGeom prst="flowChartAlternateProcess">
            <a:avLst/>
          </a:prstGeom>
          <a:solidFill>
            <a:schemeClr val="accent1"/>
          </a:solidFill>
          <a:ln w="9525">
            <a:solidFill>
              <a:schemeClr val="tx1"/>
            </a:solidFill>
            <a:miter lim="800000"/>
            <a:headEnd/>
            <a:tailEnd/>
          </a:ln>
        </p:spPr>
        <p:txBody>
          <a:bodyPr wrap="none" anchor="ctr"/>
          <a:lstStyle/>
          <a:p>
            <a:r>
              <a:rPr lang="en-US" sz="3800">
                <a:solidFill>
                  <a:schemeClr val="tx2"/>
                </a:solidFill>
                <a:latin typeface="Tahoma" pitchFamily="34" charset="0"/>
              </a:rPr>
              <a:t>CEO</a:t>
            </a:r>
          </a:p>
        </p:txBody>
      </p:sp>
      <p:sp>
        <p:nvSpPr>
          <p:cNvPr id="174091" name="AutoShape 11"/>
          <p:cNvSpPr>
            <a:spLocks noChangeArrowheads="1"/>
          </p:cNvSpPr>
          <p:nvPr/>
        </p:nvSpPr>
        <p:spPr bwMode="auto">
          <a:xfrm>
            <a:off x="7315200" y="2743200"/>
            <a:ext cx="1447800" cy="8382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2100">
                <a:solidFill>
                  <a:schemeClr val="tx2"/>
                </a:solidFill>
                <a:latin typeface="Tahoma" pitchFamily="34" charset="0"/>
              </a:rPr>
              <a:t>Sales and</a:t>
            </a:r>
            <a:br>
              <a:rPr lang="en-US" sz="2100">
                <a:solidFill>
                  <a:schemeClr val="tx2"/>
                </a:solidFill>
                <a:latin typeface="Tahoma" pitchFamily="34" charset="0"/>
              </a:rPr>
            </a:br>
            <a:r>
              <a:rPr lang="en-US" sz="2100">
                <a:solidFill>
                  <a:schemeClr val="tx2"/>
                </a:solidFill>
                <a:latin typeface="Tahoma" pitchFamily="34" charset="0"/>
              </a:rPr>
              <a:t>Marketing</a:t>
            </a:r>
          </a:p>
        </p:txBody>
      </p:sp>
      <p:sp>
        <p:nvSpPr>
          <p:cNvPr id="174092" name="AutoShape 12"/>
          <p:cNvSpPr>
            <a:spLocks noChangeArrowheads="1"/>
          </p:cNvSpPr>
          <p:nvPr/>
        </p:nvSpPr>
        <p:spPr bwMode="auto">
          <a:xfrm>
            <a:off x="5638800" y="2743200"/>
            <a:ext cx="1524000" cy="8382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2100">
                <a:solidFill>
                  <a:schemeClr val="tx2"/>
                </a:solidFill>
                <a:latin typeface="Tahoma" pitchFamily="34" charset="0"/>
              </a:rPr>
              <a:t>Finance</a:t>
            </a:r>
          </a:p>
        </p:txBody>
      </p:sp>
      <p:sp>
        <p:nvSpPr>
          <p:cNvPr id="174093" name="AutoShape 13"/>
          <p:cNvSpPr>
            <a:spLocks noChangeArrowheads="1"/>
          </p:cNvSpPr>
          <p:nvPr/>
        </p:nvSpPr>
        <p:spPr bwMode="auto">
          <a:xfrm>
            <a:off x="4038600" y="2743200"/>
            <a:ext cx="1447800" cy="8382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2100">
                <a:solidFill>
                  <a:schemeClr val="tx2"/>
                </a:solidFill>
                <a:latin typeface="Tahoma" pitchFamily="34" charset="0"/>
              </a:rPr>
              <a:t>Operations</a:t>
            </a:r>
          </a:p>
        </p:txBody>
      </p:sp>
      <p:sp>
        <p:nvSpPr>
          <p:cNvPr id="174094" name="AutoShape 14"/>
          <p:cNvSpPr>
            <a:spLocks noChangeArrowheads="1"/>
          </p:cNvSpPr>
          <p:nvPr/>
        </p:nvSpPr>
        <p:spPr bwMode="auto">
          <a:xfrm>
            <a:off x="2286000" y="2743200"/>
            <a:ext cx="1600200" cy="838200"/>
          </a:xfrm>
          <a:prstGeom prst="flowChartAlternateProcess">
            <a:avLst/>
          </a:prstGeom>
          <a:solidFill>
            <a:schemeClr val="accent1"/>
          </a:solidFill>
          <a:ln w="9525">
            <a:solidFill>
              <a:schemeClr val="tx1"/>
            </a:solidFill>
            <a:miter lim="800000"/>
            <a:headEnd/>
            <a:tailEnd/>
          </a:ln>
        </p:spPr>
        <p:txBody>
          <a:bodyPr wrap="none" anchor="ctr"/>
          <a:lstStyle/>
          <a:p>
            <a:pPr>
              <a:spcBef>
                <a:spcPct val="50000"/>
              </a:spcBef>
            </a:pPr>
            <a:r>
              <a:rPr lang="en-US" sz="2000">
                <a:solidFill>
                  <a:schemeClr val="tx2"/>
                </a:solidFill>
                <a:latin typeface="Tahoma" pitchFamily="34" charset="0"/>
              </a:rPr>
              <a:t>Research and</a:t>
            </a:r>
            <a:br>
              <a:rPr lang="en-US" sz="2000">
                <a:solidFill>
                  <a:schemeClr val="tx2"/>
                </a:solidFill>
                <a:latin typeface="Tahoma" pitchFamily="34" charset="0"/>
              </a:rPr>
            </a:br>
            <a:r>
              <a:rPr lang="en-US" sz="2000">
                <a:solidFill>
                  <a:schemeClr val="tx2"/>
                </a:solidFill>
                <a:latin typeface="Tahoma" pitchFamily="34" charset="0"/>
              </a:rPr>
              <a:t>Development</a:t>
            </a:r>
          </a:p>
        </p:txBody>
      </p:sp>
      <p:sp>
        <p:nvSpPr>
          <p:cNvPr id="174095" name="AutoShape 15"/>
          <p:cNvSpPr>
            <a:spLocks noChangeArrowheads="1"/>
          </p:cNvSpPr>
          <p:nvPr/>
        </p:nvSpPr>
        <p:spPr bwMode="auto">
          <a:xfrm>
            <a:off x="685800" y="2743200"/>
            <a:ext cx="1524000" cy="838200"/>
          </a:xfrm>
          <a:prstGeom prst="flowChartAlternateProcess">
            <a:avLst/>
          </a:prstGeom>
          <a:solidFill>
            <a:schemeClr val="accent1"/>
          </a:solidFill>
          <a:ln w="9525">
            <a:solidFill>
              <a:schemeClr val="tx1"/>
            </a:solidFill>
            <a:miter lim="800000"/>
            <a:headEnd/>
            <a:tailEnd/>
          </a:ln>
        </p:spPr>
        <p:txBody>
          <a:bodyPr wrap="none" anchor="ctr"/>
          <a:lstStyle/>
          <a:p>
            <a:r>
              <a:rPr lang="en-US" sz="2100">
                <a:solidFill>
                  <a:schemeClr val="tx2"/>
                </a:solidFill>
                <a:latin typeface="Tahoma" pitchFamily="34" charset="0"/>
              </a:rPr>
              <a:t>Engineering</a:t>
            </a:r>
          </a:p>
        </p:txBody>
      </p:sp>
      <p:sp>
        <p:nvSpPr>
          <p:cNvPr id="174096" name="AutoShape 16"/>
          <p:cNvSpPr>
            <a:spLocks noChangeArrowheads="1"/>
          </p:cNvSpPr>
          <p:nvPr/>
        </p:nvSpPr>
        <p:spPr bwMode="auto">
          <a:xfrm>
            <a:off x="1600200" y="5181600"/>
            <a:ext cx="1143000" cy="1219200"/>
          </a:xfrm>
          <a:prstGeom prst="triangle">
            <a:avLst>
              <a:gd name="adj" fmla="val 50000"/>
            </a:avLst>
          </a:prstGeom>
          <a:noFill/>
          <a:ln w="9525">
            <a:solidFill>
              <a:schemeClr val="tx1"/>
            </a:solidFill>
            <a:miter lim="800000"/>
            <a:headEnd/>
            <a:tailEnd/>
          </a:ln>
        </p:spPr>
        <p:txBody>
          <a:bodyPr wrap="none" anchor="ctr"/>
          <a:lstStyle/>
          <a:p>
            <a:endParaRPr lang="id-ID"/>
          </a:p>
        </p:txBody>
      </p:sp>
      <p:sp>
        <p:nvSpPr>
          <p:cNvPr id="174097" name="AutoShape 17"/>
          <p:cNvSpPr>
            <a:spLocks noChangeArrowheads="1"/>
          </p:cNvSpPr>
          <p:nvPr/>
        </p:nvSpPr>
        <p:spPr bwMode="auto">
          <a:xfrm>
            <a:off x="6705600" y="5181600"/>
            <a:ext cx="1143000" cy="1219200"/>
          </a:xfrm>
          <a:prstGeom prst="triangle">
            <a:avLst>
              <a:gd name="adj" fmla="val 50000"/>
            </a:avLst>
          </a:prstGeom>
          <a:noFill/>
          <a:ln w="9525">
            <a:solidFill>
              <a:schemeClr val="tx1"/>
            </a:solidFill>
            <a:miter lim="800000"/>
            <a:headEnd/>
            <a:tailEnd/>
          </a:ln>
        </p:spPr>
        <p:txBody>
          <a:bodyPr wrap="none" anchor="ctr"/>
          <a:lstStyle/>
          <a:p>
            <a:endParaRPr lang="id-ID"/>
          </a:p>
        </p:txBody>
      </p:sp>
      <p:sp>
        <p:nvSpPr>
          <p:cNvPr id="174098" name="Oval 18"/>
          <p:cNvSpPr>
            <a:spLocks noChangeArrowheads="1"/>
          </p:cNvSpPr>
          <p:nvPr/>
        </p:nvSpPr>
        <p:spPr bwMode="auto">
          <a:xfrm>
            <a:off x="1781175" y="4862513"/>
            <a:ext cx="762000" cy="762000"/>
          </a:xfrm>
          <a:prstGeom prst="ellipse">
            <a:avLst/>
          </a:prstGeom>
          <a:noFill/>
          <a:ln w="9525">
            <a:solidFill>
              <a:schemeClr val="tx1"/>
            </a:solidFill>
            <a:round/>
            <a:headEnd/>
            <a:tailEnd/>
          </a:ln>
        </p:spPr>
        <p:txBody>
          <a:bodyPr wrap="none" anchor="ctr"/>
          <a:lstStyle/>
          <a:p>
            <a:endParaRPr lang="id-ID"/>
          </a:p>
        </p:txBody>
      </p:sp>
      <p:sp>
        <p:nvSpPr>
          <p:cNvPr id="174099" name="Oval 19"/>
          <p:cNvSpPr>
            <a:spLocks noChangeArrowheads="1"/>
          </p:cNvSpPr>
          <p:nvPr/>
        </p:nvSpPr>
        <p:spPr bwMode="auto">
          <a:xfrm>
            <a:off x="6891338" y="4876800"/>
            <a:ext cx="762000" cy="762000"/>
          </a:xfrm>
          <a:prstGeom prst="ellipse">
            <a:avLst/>
          </a:prstGeom>
          <a:noFill/>
          <a:ln w="9525">
            <a:solidFill>
              <a:schemeClr val="tx1"/>
            </a:solidFill>
            <a:round/>
            <a:headEnd/>
            <a:tailEnd/>
          </a:ln>
        </p:spPr>
        <p:txBody>
          <a:bodyPr wrap="none" anchor="ctr"/>
          <a:lstStyle/>
          <a:p>
            <a:endParaRPr lang="id-ID"/>
          </a:p>
        </p:txBody>
      </p:sp>
      <p:sp>
        <p:nvSpPr>
          <p:cNvPr id="174100" name="Oval 20"/>
          <p:cNvSpPr>
            <a:spLocks noChangeArrowheads="1"/>
          </p:cNvSpPr>
          <p:nvPr/>
        </p:nvSpPr>
        <p:spPr bwMode="auto">
          <a:xfrm>
            <a:off x="3538538" y="4876800"/>
            <a:ext cx="762000" cy="762000"/>
          </a:xfrm>
          <a:prstGeom prst="ellipse">
            <a:avLst/>
          </a:prstGeom>
          <a:noFill/>
          <a:ln w="9525">
            <a:solidFill>
              <a:schemeClr val="tx1"/>
            </a:solidFill>
            <a:round/>
            <a:headEnd/>
            <a:tailEnd/>
          </a:ln>
        </p:spPr>
        <p:txBody>
          <a:bodyPr wrap="none" anchor="ctr"/>
          <a:lstStyle/>
          <a:p>
            <a:endParaRPr lang="id-ID"/>
          </a:p>
        </p:txBody>
      </p:sp>
      <p:sp>
        <p:nvSpPr>
          <p:cNvPr id="174101" name="AutoShape 21"/>
          <p:cNvSpPr>
            <a:spLocks noChangeArrowheads="1"/>
          </p:cNvSpPr>
          <p:nvPr/>
        </p:nvSpPr>
        <p:spPr bwMode="auto">
          <a:xfrm>
            <a:off x="3352800" y="5181600"/>
            <a:ext cx="1143000" cy="12192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id-ID"/>
          </a:p>
        </p:txBody>
      </p:sp>
      <p:sp>
        <p:nvSpPr>
          <p:cNvPr id="174102" name="AutoShape 22"/>
          <p:cNvSpPr>
            <a:spLocks noChangeArrowheads="1"/>
          </p:cNvSpPr>
          <p:nvPr/>
        </p:nvSpPr>
        <p:spPr bwMode="auto">
          <a:xfrm>
            <a:off x="4953000" y="5181600"/>
            <a:ext cx="1143000" cy="12192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id-ID"/>
          </a:p>
        </p:txBody>
      </p:sp>
      <p:sp>
        <p:nvSpPr>
          <p:cNvPr id="174103" name="Line 23"/>
          <p:cNvSpPr>
            <a:spLocks noChangeShapeType="1"/>
          </p:cNvSpPr>
          <p:nvPr/>
        </p:nvSpPr>
        <p:spPr bwMode="auto">
          <a:xfrm>
            <a:off x="1447800" y="3581400"/>
            <a:ext cx="685800" cy="1295400"/>
          </a:xfrm>
          <a:prstGeom prst="line">
            <a:avLst/>
          </a:prstGeom>
          <a:noFill/>
          <a:ln w="19050">
            <a:solidFill>
              <a:schemeClr val="tx1"/>
            </a:solidFill>
            <a:prstDash val="dash"/>
            <a:round/>
            <a:headEnd/>
            <a:tailEnd/>
          </a:ln>
        </p:spPr>
        <p:txBody>
          <a:bodyPr wrap="none" anchor="ctr"/>
          <a:lstStyle/>
          <a:p>
            <a:endParaRPr lang="id-ID"/>
          </a:p>
        </p:txBody>
      </p:sp>
      <p:sp>
        <p:nvSpPr>
          <p:cNvPr id="174104" name="Line 24"/>
          <p:cNvSpPr>
            <a:spLocks noChangeShapeType="1"/>
          </p:cNvSpPr>
          <p:nvPr/>
        </p:nvSpPr>
        <p:spPr bwMode="auto">
          <a:xfrm>
            <a:off x="6324600" y="3581400"/>
            <a:ext cx="990600" cy="1295400"/>
          </a:xfrm>
          <a:prstGeom prst="line">
            <a:avLst/>
          </a:prstGeom>
          <a:noFill/>
          <a:ln w="19050">
            <a:solidFill>
              <a:schemeClr val="tx1"/>
            </a:solidFill>
            <a:prstDash val="dash"/>
            <a:round/>
            <a:headEnd/>
            <a:tailEnd/>
          </a:ln>
        </p:spPr>
        <p:txBody>
          <a:bodyPr wrap="none" anchor="ctr"/>
          <a:lstStyle/>
          <a:p>
            <a:endParaRPr lang="id-ID"/>
          </a:p>
        </p:txBody>
      </p:sp>
      <p:sp>
        <p:nvSpPr>
          <p:cNvPr id="174105" name="Line 25"/>
          <p:cNvSpPr>
            <a:spLocks noChangeShapeType="1"/>
          </p:cNvSpPr>
          <p:nvPr/>
        </p:nvSpPr>
        <p:spPr bwMode="auto">
          <a:xfrm>
            <a:off x="3048000" y="3581400"/>
            <a:ext cx="838200" cy="1295400"/>
          </a:xfrm>
          <a:prstGeom prst="line">
            <a:avLst/>
          </a:prstGeom>
          <a:noFill/>
          <a:ln w="19050">
            <a:solidFill>
              <a:schemeClr val="tx1"/>
            </a:solidFill>
            <a:prstDash val="dash"/>
            <a:round/>
            <a:headEnd/>
            <a:tailEnd/>
          </a:ln>
        </p:spPr>
        <p:txBody>
          <a:bodyPr wrap="none" anchor="ctr"/>
          <a:lstStyle/>
          <a:p>
            <a:endParaRPr lang="id-ID"/>
          </a:p>
        </p:txBody>
      </p:sp>
      <p:sp>
        <p:nvSpPr>
          <p:cNvPr id="174106" name="Line 26"/>
          <p:cNvSpPr>
            <a:spLocks noChangeShapeType="1"/>
          </p:cNvSpPr>
          <p:nvPr/>
        </p:nvSpPr>
        <p:spPr bwMode="auto">
          <a:xfrm>
            <a:off x="4724400" y="3581400"/>
            <a:ext cx="762000" cy="1295400"/>
          </a:xfrm>
          <a:prstGeom prst="line">
            <a:avLst/>
          </a:prstGeom>
          <a:noFill/>
          <a:ln w="19050">
            <a:solidFill>
              <a:schemeClr val="tx1"/>
            </a:solidFill>
            <a:prstDash val="dash"/>
            <a:round/>
            <a:headEnd/>
            <a:tailEnd/>
          </a:ln>
        </p:spPr>
        <p:txBody>
          <a:bodyPr wrap="none" anchor="ctr"/>
          <a:lstStyle/>
          <a:p>
            <a:endParaRPr lang="id-ID"/>
          </a:p>
        </p:txBody>
      </p:sp>
      <p:sp>
        <p:nvSpPr>
          <p:cNvPr id="174107" name="Line 27"/>
          <p:cNvSpPr>
            <a:spLocks noChangeShapeType="1"/>
          </p:cNvSpPr>
          <p:nvPr/>
        </p:nvSpPr>
        <p:spPr bwMode="auto">
          <a:xfrm flipH="1">
            <a:off x="7315200" y="3581400"/>
            <a:ext cx="762000" cy="1295400"/>
          </a:xfrm>
          <a:prstGeom prst="line">
            <a:avLst/>
          </a:prstGeom>
          <a:noFill/>
          <a:ln w="19050">
            <a:solidFill>
              <a:schemeClr val="tx1"/>
            </a:solidFill>
            <a:prstDash val="dash"/>
            <a:round/>
            <a:headEnd/>
            <a:tailEnd/>
          </a:ln>
        </p:spPr>
        <p:txBody>
          <a:bodyPr wrap="none" anchor="ctr"/>
          <a:lstStyle/>
          <a:p>
            <a:endParaRPr lang="id-ID"/>
          </a:p>
        </p:txBody>
      </p:sp>
      <p:sp>
        <p:nvSpPr>
          <p:cNvPr id="174108" name="Line 28"/>
          <p:cNvSpPr>
            <a:spLocks noChangeShapeType="1"/>
          </p:cNvSpPr>
          <p:nvPr/>
        </p:nvSpPr>
        <p:spPr bwMode="auto">
          <a:xfrm flipH="1">
            <a:off x="2133600" y="3581400"/>
            <a:ext cx="914400" cy="1295400"/>
          </a:xfrm>
          <a:prstGeom prst="line">
            <a:avLst/>
          </a:prstGeom>
          <a:noFill/>
          <a:ln w="19050">
            <a:solidFill>
              <a:schemeClr val="tx1"/>
            </a:solidFill>
            <a:prstDash val="dash"/>
            <a:round/>
            <a:headEnd/>
            <a:tailEnd/>
          </a:ln>
        </p:spPr>
        <p:txBody>
          <a:bodyPr wrap="none" anchor="ctr"/>
          <a:lstStyle/>
          <a:p>
            <a:endParaRPr lang="id-ID"/>
          </a:p>
        </p:txBody>
      </p:sp>
      <p:sp>
        <p:nvSpPr>
          <p:cNvPr id="174109" name="Line 29"/>
          <p:cNvSpPr>
            <a:spLocks noChangeShapeType="1"/>
          </p:cNvSpPr>
          <p:nvPr/>
        </p:nvSpPr>
        <p:spPr bwMode="auto">
          <a:xfrm flipH="1">
            <a:off x="2133600" y="3581400"/>
            <a:ext cx="5943600" cy="1295400"/>
          </a:xfrm>
          <a:prstGeom prst="line">
            <a:avLst/>
          </a:prstGeom>
          <a:noFill/>
          <a:ln w="19050">
            <a:solidFill>
              <a:schemeClr val="tx1"/>
            </a:solidFill>
            <a:prstDash val="dash"/>
            <a:round/>
            <a:headEnd/>
            <a:tailEnd/>
          </a:ln>
        </p:spPr>
        <p:txBody>
          <a:bodyPr wrap="none" anchor="ctr"/>
          <a:lstStyle/>
          <a:p>
            <a:endParaRPr lang="id-ID"/>
          </a:p>
        </p:txBody>
      </p:sp>
      <p:sp>
        <p:nvSpPr>
          <p:cNvPr id="174110" name="Line 30"/>
          <p:cNvSpPr>
            <a:spLocks noChangeShapeType="1"/>
          </p:cNvSpPr>
          <p:nvPr/>
        </p:nvSpPr>
        <p:spPr bwMode="auto">
          <a:xfrm flipH="1">
            <a:off x="2133600" y="3581400"/>
            <a:ext cx="4191000" cy="1295400"/>
          </a:xfrm>
          <a:prstGeom prst="line">
            <a:avLst/>
          </a:prstGeom>
          <a:noFill/>
          <a:ln w="19050">
            <a:solidFill>
              <a:schemeClr val="tx1"/>
            </a:solidFill>
            <a:prstDash val="dash"/>
            <a:round/>
            <a:headEnd/>
            <a:tailEnd/>
          </a:ln>
        </p:spPr>
        <p:txBody>
          <a:bodyPr wrap="none" anchor="ctr"/>
          <a:lstStyle/>
          <a:p>
            <a:endParaRPr lang="id-ID"/>
          </a:p>
        </p:txBody>
      </p:sp>
      <p:sp>
        <p:nvSpPr>
          <p:cNvPr id="174111" name="Line 31"/>
          <p:cNvSpPr>
            <a:spLocks noChangeShapeType="1"/>
          </p:cNvSpPr>
          <p:nvPr/>
        </p:nvSpPr>
        <p:spPr bwMode="auto">
          <a:xfrm>
            <a:off x="1447800" y="3581400"/>
            <a:ext cx="2438400" cy="1295400"/>
          </a:xfrm>
          <a:prstGeom prst="line">
            <a:avLst/>
          </a:prstGeom>
          <a:noFill/>
          <a:ln w="19050">
            <a:solidFill>
              <a:schemeClr val="tx1"/>
            </a:solidFill>
            <a:prstDash val="dash"/>
            <a:round/>
            <a:headEnd/>
            <a:tailEnd/>
          </a:ln>
        </p:spPr>
        <p:txBody>
          <a:bodyPr wrap="none" anchor="ctr"/>
          <a:lstStyle/>
          <a:p>
            <a:endParaRPr lang="id-ID"/>
          </a:p>
        </p:txBody>
      </p:sp>
      <p:sp>
        <p:nvSpPr>
          <p:cNvPr id="174112" name="Line 32"/>
          <p:cNvSpPr>
            <a:spLocks noChangeShapeType="1"/>
          </p:cNvSpPr>
          <p:nvPr/>
        </p:nvSpPr>
        <p:spPr bwMode="auto">
          <a:xfrm flipH="1">
            <a:off x="2133600" y="3581400"/>
            <a:ext cx="2590800" cy="1295400"/>
          </a:xfrm>
          <a:prstGeom prst="line">
            <a:avLst/>
          </a:prstGeom>
          <a:noFill/>
          <a:ln w="19050">
            <a:solidFill>
              <a:schemeClr val="tx1"/>
            </a:solidFill>
            <a:prstDash val="dash"/>
            <a:round/>
            <a:headEnd/>
            <a:tailEnd/>
          </a:ln>
        </p:spPr>
        <p:txBody>
          <a:bodyPr wrap="none" anchor="ctr"/>
          <a:lstStyle/>
          <a:p>
            <a:endParaRPr lang="id-ID"/>
          </a:p>
        </p:txBody>
      </p:sp>
      <p:sp>
        <p:nvSpPr>
          <p:cNvPr id="174113" name="Line 33"/>
          <p:cNvSpPr>
            <a:spLocks noChangeShapeType="1"/>
          </p:cNvSpPr>
          <p:nvPr/>
        </p:nvSpPr>
        <p:spPr bwMode="auto">
          <a:xfrm flipH="1">
            <a:off x="3886200" y="3581400"/>
            <a:ext cx="2438400" cy="1295400"/>
          </a:xfrm>
          <a:prstGeom prst="line">
            <a:avLst/>
          </a:prstGeom>
          <a:noFill/>
          <a:ln w="19050">
            <a:solidFill>
              <a:schemeClr val="tx1"/>
            </a:solidFill>
            <a:prstDash val="dash"/>
            <a:round/>
            <a:headEnd/>
            <a:tailEnd/>
          </a:ln>
        </p:spPr>
        <p:txBody>
          <a:bodyPr wrap="none" anchor="ctr"/>
          <a:lstStyle/>
          <a:p>
            <a:endParaRPr lang="id-ID"/>
          </a:p>
        </p:txBody>
      </p:sp>
      <p:sp>
        <p:nvSpPr>
          <p:cNvPr id="174114" name="Line 34"/>
          <p:cNvSpPr>
            <a:spLocks noChangeShapeType="1"/>
          </p:cNvSpPr>
          <p:nvPr/>
        </p:nvSpPr>
        <p:spPr bwMode="auto">
          <a:xfrm flipH="1">
            <a:off x="3886200" y="3581400"/>
            <a:ext cx="4191000" cy="1295400"/>
          </a:xfrm>
          <a:prstGeom prst="line">
            <a:avLst/>
          </a:prstGeom>
          <a:noFill/>
          <a:ln w="19050">
            <a:solidFill>
              <a:schemeClr val="tx1"/>
            </a:solidFill>
            <a:prstDash val="dash"/>
            <a:round/>
            <a:headEnd/>
            <a:tailEnd/>
          </a:ln>
        </p:spPr>
        <p:txBody>
          <a:bodyPr wrap="none" anchor="ctr"/>
          <a:lstStyle/>
          <a:p>
            <a:endParaRPr lang="id-ID"/>
          </a:p>
        </p:txBody>
      </p:sp>
      <p:sp>
        <p:nvSpPr>
          <p:cNvPr id="174115" name="Line 35"/>
          <p:cNvSpPr>
            <a:spLocks noChangeShapeType="1"/>
          </p:cNvSpPr>
          <p:nvPr/>
        </p:nvSpPr>
        <p:spPr bwMode="auto">
          <a:xfrm>
            <a:off x="1447800" y="3581400"/>
            <a:ext cx="4038600" cy="1295400"/>
          </a:xfrm>
          <a:prstGeom prst="line">
            <a:avLst/>
          </a:prstGeom>
          <a:noFill/>
          <a:ln w="19050">
            <a:solidFill>
              <a:schemeClr val="tx1"/>
            </a:solidFill>
            <a:prstDash val="dash"/>
            <a:round/>
            <a:headEnd/>
            <a:tailEnd/>
          </a:ln>
        </p:spPr>
        <p:txBody>
          <a:bodyPr wrap="none" anchor="ctr"/>
          <a:lstStyle/>
          <a:p>
            <a:endParaRPr lang="id-ID"/>
          </a:p>
        </p:txBody>
      </p:sp>
      <p:sp>
        <p:nvSpPr>
          <p:cNvPr id="174116" name="Line 36"/>
          <p:cNvSpPr>
            <a:spLocks noChangeShapeType="1"/>
          </p:cNvSpPr>
          <p:nvPr/>
        </p:nvSpPr>
        <p:spPr bwMode="auto">
          <a:xfrm>
            <a:off x="3048000" y="3581400"/>
            <a:ext cx="2438400" cy="1295400"/>
          </a:xfrm>
          <a:prstGeom prst="line">
            <a:avLst/>
          </a:prstGeom>
          <a:noFill/>
          <a:ln w="19050">
            <a:solidFill>
              <a:schemeClr val="tx1"/>
            </a:solidFill>
            <a:prstDash val="dash"/>
            <a:round/>
            <a:headEnd/>
            <a:tailEnd/>
          </a:ln>
        </p:spPr>
        <p:txBody>
          <a:bodyPr wrap="none" anchor="ctr"/>
          <a:lstStyle/>
          <a:p>
            <a:endParaRPr lang="id-ID"/>
          </a:p>
        </p:txBody>
      </p:sp>
      <p:sp>
        <p:nvSpPr>
          <p:cNvPr id="174117" name="Line 37"/>
          <p:cNvSpPr>
            <a:spLocks noChangeShapeType="1"/>
          </p:cNvSpPr>
          <p:nvPr/>
        </p:nvSpPr>
        <p:spPr bwMode="auto">
          <a:xfrm flipH="1">
            <a:off x="5486400" y="3581400"/>
            <a:ext cx="2590800" cy="1295400"/>
          </a:xfrm>
          <a:prstGeom prst="line">
            <a:avLst/>
          </a:prstGeom>
          <a:noFill/>
          <a:ln w="19050">
            <a:solidFill>
              <a:schemeClr val="tx1"/>
            </a:solidFill>
            <a:prstDash val="dash"/>
            <a:round/>
            <a:headEnd/>
            <a:tailEnd/>
          </a:ln>
        </p:spPr>
        <p:txBody>
          <a:bodyPr wrap="none" anchor="ctr"/>
          <a:lstStyle/>
          <a:p>
            <a:endParaRPr lang="id-ID"/>
          </a:p>
        </p:txBody>
      </p:sp>
      <p:sp>
        <p:nvSpPr>
          <p:cNvPr id="174118" name="Line 38"/>
          <p:cNvSpPr>
            <a:spLocks noChangeShapeType="1"/>
          </p:cNvSpPr>
          <p:nvPr/>
        </p:nvSpPr>
        <p:spPr bwMode="auto">
          <a:xfrm>
            <a:off x="1447800" y="3581400"/>
            <a:ext cx="5867400" cy="1295400"/>
          </a:xfrm>
          <a:prstGeom prst="line">
            <a:avLst/>
          </a:prstGeom>
          <a:noFill/>
          <a:ln w="19050">
            <a:solidFill>
              <a:schemeClr val="tx1"/>
            </a:solidFill>
            <a:prstDash val="dash"/>
            <a:round/>
            <a:headEnd/>
            <a:tailEnd/>
          </a:ln>
        </p:spPr>
        <p:txBody>
          <a:bodyPr wrap="none" anchor="ctr"/>
          <a:lstStyle/>
          <a:p>
            <a:endParaRPr lang="id-ID"/>
          </a:p>
        </p:txBody>
      </p:sp>
      <p:sp>
        <p:nvSpPr>
          <p:cNvPr id="174119" name="Line 39"/>
          <p:cNvSpPr>
            <a:spLocks noChangeShapeType="1"/>
          </p:cNvSpPr>
          <p:nvPr/>
        </p:nvSpPr>
        <p:spPr bwMode="auto">
          <a:xfrm>
            <a:off x="3048000" y="3581400"/>
            <a:ext cx="4267200" cy="1295400"/>
          </a:xfrm>
          <a:prstGeom prst="line">
            <a:avLst/>
          </a:prstGeom>
          <a:noFill/>
          <a:ln w="19050">
            <a:solidFill>
              <a:schemeClr val="tx1"/>
            </a:solidFill>
            <a:prstDash val="dash"/>
            <a:round/>
            <a:headEnd/>
            <a:tailEnd/>
          </a:ln>
        </p:spPr>
        <p:txBody>
          <a:bodyPr wrap="none" anchor="ctr"/>
          <a:lstStyle/>
          <a:p>
            <a:endParaRPr lang="id-ID"/>
          </a:p>
        </p:txBody>
      </p:sp>
      <p:sp>
        <p:nvSpPr>
          <p:cNvPr id="174120" name="Line 40"/>
          <p:cNvSpPr>
            <a:spLocks noChangeShapeType="1"/>
          </p:cNvSpPr>
          <p:nvPr/>
        </p:nvSpPr>
        <p:spPr bwMode="auto">
          <a:xfrm>
            <a:off x="4724400" y="3581400"/>
            <a:ext cx="2590800" cy="1295400"/>
          </a:xfrm>
          <a:prstGeom prst="line">
            <a:avLst/>
          </a:prstGeom>
          <a:noFill/>
          <a:ln w="19050">
            <a:solidFill>
              <a:schemeClr val="tx1"/>
            </a:solidFill>
            <a:prstDash val="dash"/>
            <a:round/>
            <a:headEnd/>
            <a:tailEnd/>
          </a:ln>
        </p:spPr>
        <p:txBody>
          <a:bodyPr wrap="none" anchor="ctr"/>
          <a:lstStyle/>
          <a:p>
            <a:endParaRPr lang="id-ID"/>
          </a:p>
        </p:txBody>
      </p:sp>
      <p:sp>
        <p:nvSpPr>
          <p:cNvPr id="174121" name="Line 41"/>
          <p:cNvSpPr>
            <a:spLocks noChangeShapeType="1"/>
          </p:cNvSpPr>
          <p:nvPr/>
        </p:nvSpPr>
        <p:spPr bwMode="auto">
          <a:xfrm flipH="1">
            <a:off x="5486400" y="3581400"/>
            <a:ext cx="838200" cy="1295400"/>
          </a:xfrm>
          <a:prstGeom prst="line">
            <a:avLst/>
          </a:prstGeom>
          <a:noFill/>
          <a:ln w="19050">
            <a:solidFill>
              <a:schemeClr val="tx1"/>
            </a:solidFill>
            <a:prstDash val="dash"/>
            <a:round/>
            <a:headEnd/>
            <a:tailEnd/>
          </a:ln>
        </p:spPr>
        <p:txBody>
          <a:bodyPr wrap="none" anchor="ctr"/>
          <a:lstStyle/>
          <a:p>
            <a:endParaRPr lang="id-ID"/>
          </a:p>
        </p:txBody>
      </p:sp>
      <p:sp>
        <p:nvSpPr>
          <p:cNvPr id="174122" name="Line 42"/>
          <p:cNvSpPr>
            <a:spLocks noChangeShapeType="1"/>
          </p:cNvSpPr>
          <p:nvPr/>
        </p:nvSpPr>
        <p:spPr bwMode="auto">
          <a:xfrm flipH="1">
            <a:off x="3886200" y="3581400"/>
            <a:ext cx="838200" cy="1295400"/>
          </a:xfrm>
          <a:prstGeom prst="line">
            <a:avLst/>
          </a:prstGeom>
          <a:noFill/>
          <a:ln w="19050">
            <a:solidFill>
              <a:schemeClr val="tx1"/>
            </a:solidFill>
            <a:prstDash val="dash"/>
            <a:round/>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304800" y="274638"/>
            <a:ext cx="8382000" cy="1249362"/>
          </a:xfrm>
        </p:spPr>
        <p:txBody>
          <a:bodyPr/>
          <a:lstStyle/>
          <a:p>
            <a:pPr eaLnBrk="1" hangingPunct="1">
              <a:defRPr/>
            </a:pPr>
            <a:r>
              <a:rPr lang="sv-SE" sz="4000" b="1" smtClean="0">
                <a:latin typeface="Garamond" pitchFamily="18" charset="0"/>
              </a:rPr>
              <a:t>Lima Cara Untuk Mengembangkan</a:t>
            </a:r>
            <a:br>
              <a:rPr lang="sv-SE" sz="4000" b="1" smtClean="0">
                <a:latin typeface="Garamond" pitchFamily="18" charset="0"/>
              </a:rPr>
            </a:br>
            <a:r>
              <a:rPr lang="sv-SE" sz="4000" b="1" smtClean="0">
                <a:latin typeface="Garamond" pitchFamily="18" charset="0"/>
              </a:rPr>
              <a:t>Struktur Organisasi Tradisional</a:t>
            </a:r>
            <a:endParaRPr lang="en-US" sz="4000" b="1" smtClean="0">
              <a:latin typeface="Garamond" pitchFamily="18" charset="0"/>
            </a:endParaRPr>
          </a:p>
        </p:txBody>
      </p:sp>
      <p:sp>
        <p:nvSpPr>
          <p:cNvPr id="175107" name="Rectangle 3"/>
          <p:cNvSpPr>
            <a:spLocks noGrp="1" noChangeArrowheads="1"/>
          </p:cNvSpPr>
          <p:nvPr>
            <p:ph type="body" idx="1"/>
          </p:nvPr>
        </p:nvSpPr>
        <p:spPr>
          <a:xfrm>
            <a:off x="457200" y="1828800"/>
            <a:ext cx="8229600" cy="4648200"/>
          </a:xfrm>
        </p:spPr>
        <p:txBody>
          <a:bodyPr/>
          <a:lstStyle/>
          <a:p>
            <a:pPr marL="533400" indent="-533400" eaLnBrk="1" hangingPunct="1">
              <a:lnSpc>
                <a:spcPct val="80000"/>
              </a:lnSpc>
              <a:buClr>
                <a:schemeClr val="hlink"/>
              </a:buClr>
              <a:buFont typeface="Wingdings" pitchFamily="2" charset="2"/>
              <a:buAutoNum type="arabicPeriod"/>
            </a:pPr>
            <a:r>
              <a:rPr lang="en-US" sz="2800" smtClean="0">
                <a:latin typeface="Tahoma" pitchFamily="34" charset="0"/>
              </a:rPr>
              <a:t>Mendefinisikan kembali peran dari kantor pusat korporat dari peran pengendalian ke peran pendukung dan koordinasi</a:t>
            </a:r>
          </a:p>
          <a:p>
            <a:pPr marL="533400" indent="-533400" eaLnBrk="1" hangingPunct="1">
              <a:lnSpc>
                <a:spcPct val="80000"/>
              </a:lnSpc>
              <a:buClr>
                <a:schemeClr val="hlink"/>
              </a:buClr>
              <a:buFont typeface="Wingdings" pitchFamily="2" charset="2"/>
              <a:buAutoNum type="arabicPeriod"/>
            </a:pPr>
            <a:r>
              <a:rPr lang="en-US" sz="2800" smtClean="0">
                <a:latin typeface="Tahoma" pitchFamily="34" charset="0"/>
              </a:rPr>
              <a:t>Menyeimbangkan permintaan untuk pengendalian/perbedaan dengan kebutuhan akan koordinasi/penggabungan</a:t>
            </a:r>
          </a:p>
          <a:p>
            <a:pPr marL="533400" indent="-533400" eaLnBrk="1" hangingPunct="1">
              <a:lnSpc>
                <a:spcPct val="80000"/>
              </a:lnSpc>
              <a:buClr>
                <a:schemeClr val="hlink"/>
              </a:buClr>
              <a:buFont typeface="Wingdings" pitchFamily="2" charset="2"/>
              <a:buAutoNum type="arabicPeriod"/>
            </a:pPr>
            <a:r>
              <a:rPr lang="en-US" sz="2800" smtClean="0">
                <a:latin typeface="Tahoma" pitchFamily="34" charset="0"/>
              </a:rPr>
              <a:t>Restrukturisasi untuk menonjolkan dan mendukung kegiatan-kegiatan yang penting secara strategik</a:t>
            </a:r>
          </a:p>
          <a:p>
            <a:pPr marL="533400" indent="-533400" eaLnBrk="1" hangingPunct="1">
              <a:lnSpc>
                <a:spcPct val="80000"/>
              </a:lnSpc>
              <a:buClr>
                <a:schemeClr val="hlink"/>
              </a:buClr>
              <a:buFont typeface="Wingdings" pitchFamily="2" charset="2"/>
              <a:buAutoNum type="arabicPeriod"/>
            </a:pPr>
            <a:r>
              <a:rPr lang="en-US" sz="2800" smtClean="0">
                <a:latin typeface="Tahoma" pitchFamily="34" charset="0"/>
              </a:rPr>
              <a:t>Merekayasa kembali proses kerja strategik</a:t>
            </a:r>
          </a:p>
          <a:p>
            <a:pPr marL="533400" indent="-533400" eaLnBrk="1" hangingPunct="1">
              <a:lnSpc>
                <a:spcPct val="80000"/>
              </a:lnSpc>
              <a:buClr>
                <a:schemeClr val="hlink"/>
              </a:buClr>
              <a:buFont typeface="Wingdings" pitchFamily="2" charset="2"/>
              <a:buAutoNum type="arabicPeriod"/>
            </a:pPr>
            <a:r>
              <a:rPr lang="en-US" sz="2800" smtClean="0">
                <a:latin typeface="Tahoma" pitchFamily="34" charset="0"/>
              </a:rPr>
              <a:t>Downsize and Self-Manage : Force Decisions to Operating Level</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457200" y="381000"/>
            <a:ext cx="8229600" cy="1143000"/>
          </a:xfrm>
        </p:spPr>
        <p:txBody>
          <a:bodyPr/>
          <a:lstStyle/>
          <a:p>
            <a:pPr eaLnBrk="1" hangingPunct="1">
              <a:defRPr/>
            </a:pPr>
            <a:r>
              <a:rPr lang="en-US" sz="4200" b="1" smtClean="0">
                <a:latin typeface="Garamond" pitchFamily="18" charset="0"/>
              </a:rPr>
              <a:t>Organisasi Yang Cerdas</a:t>
            </a:r>
            <a:br>
              <a:rPr lang="en-US" sz="4200" b="1" smtClean="0">
                <a:latin typeface="Garamond" pitchFamily="18" charset="0"/>
              </a:rPr>
            </a:br>
            <a:r>
              <a:rPr lang="en-US" sz="4200" b="1" smtClean="0">
                <a:latin typeface="Garamond" pitchFamily="18" charset="0"/>
              </a:rPr>
              <a:t>(An Agile Organization)</a:t>
            </a:r>
          </a:p>
        </p:txBody>
      </p:sp>
      <p:sp>
        <p:nvSpPr>
          <p:cNvPr id="176131" name="Rectangle 3"/>
          <p:cNvSpPr>
            <a:spLocks noGrp="1" noChangeArrowheads="1"/>
          </p:cNvSpPr>
          <p:nvPr>
            <p:ph type="body" idx="1"/>
          </p:nvPr>
        </p:nvSpPr>
        <p:spPr>
          <a:xfrm>
            <a:off x="304800" y="1905000"/>
            <a:ext cx="8686800" cy="4419600"/>
          </a:xfrm>
        </p:spPr>
        <p:txBody>
          <a:bodyPr/>
          <a:lstStyle/>
          <a:p>
            <a:pPr marL="0" indent="0" eaLnBrk="1" hangingPunct="1">
              <a:lnSpc>
                <a:spcPct val="90000"/>
              </a:lnSpc>
              <a:buFontTx/>
              <a:buNone/>
            </a:pPr>
            <a:r>
              <a:rPr lang="en-US" sz="3100" smtClean="0">
                <a:latin typeface="Tahoma" pitchFamily="34" charset="0"/>
              </a:rPr>
              <a:t>Sebuah perusahaan yang mengidentifikasi suatu kumpulan pusat kemampuan kerja terhadap kegiatan yang sangat menguntungkan, lalu membangun suatu organisasi virtual di sekitar kemampuan-kemampuan tersebut, memungkinkan perusahaan tersebut untuk membangun bisnisnya di sekitar titik pusat, informasi yang sangat berharga, pelayanan, dan produk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442913" y="260350"/>
            <a:ext cx="8243887" cy="652463"/>
          </a:xfrm>
        </p:spPr>
        <p:txBody>
          <a:bodyPr/>
          <a:lstStyle/>
          <a:p>
            <a:pPr eaLnBrk="1" hangingPunct="1">
              <a:defRPr/>
            </a:pPr>
            <a:r>
              <a:rPr lang="en-US" altLang="zh-CN" sz="3600" smtClean="0">
                <a:ea typeface="SimSun" pitchFamily="2" charset="-122"/>
              </a:rPr>
              <a:t>Sasaran misi perusahaan</a:t>
            </a:r>
            <a:endParaRPr lang="en-US" sz="3600" smtClean="0"/>
          </a:p>
        </p:txBody>
      </p:sp>
      <p:sp>
        <p:nvSpPr>
          <p:cNvPr id="24579" name="Rectangle 3"/>
          <p:cNvSpPr>
            <a:spLocks noGrp="1" noChangeArrowheads="1"/>
          </p:cNvSpPr>
          <p:nvPr>
            <p:ph type="body" idx="1"/>
          </p:nvPr>
        </p:nvSpPr>
        <p:spPr>
          <a:xfrm>
            <a:off x="457200" y="1219200"/>
            <a:ext cx="8229600" cy="5181600"/>
          </a:xfrm>
        </p:spPr>
        <p:txBody>
          <a:bodyPr/>
          <a:lstStyle/>
          <a:p>
            <a:pPr marL="990600" lvl="1" indent="-533400" algn="just" eaLnBrk="1" hangingPunct="1">
              <a:lnSpc>
                <a:spcPct val="90000"/>
              </a:lnSpc>
              <a:buFont typeface="Wingdings" pitchFamily="2" charset="2"/>
              <a:buChar char="Ø"/>
            </a:pPr>
            <a:r>
              <a:rPr lang="en-US" altLang="zh-CN" sz="2100" smtClean="0">
                <a:ea typeface="SimSun" pitchFamily="2" charset="-122"/>
              </a:rPr>
              <a:t>Memastikan kesamaan tujuan dlm suatu organisasi</a:t>
            </a:r>
          </a:p>
          <a:p>
            <a:pPr marL="990600" lvl="1" indent="-533400" algn="just" eaLnBrk="1" hangingPunct="1">
              <a:lnSpc>
                <a:spcPct val="90000"/>
              </a:lnSpc>
              <a:buFont typeface="Wingdings" pitchFamily="2" charset="2"/>
              <a:buChar char="Ø"/>
            </a:pPr>
            <a:r>
              <a:rPr lang="en-US" altLang="zh-CN" sz="2100" smtClean="0">
                <a:ea typeface="SimSun" pitchFamily="2" charset="-122"/>
              </a:rPr>
              <a:t>Menjadi landasan utk memotivasi pemanfaatan sumber daya organisasi</a:t>
            </a:r>
          </a:p>
          <a:p>
            <a:pPr marL="990600" lvl="1" indent="-533400" algn="just" eaLnBrk="1" hangingPunct="1">
              <a:lnSpc>
                <a:spcPct val="90000"/>
              </a:lnSpc>
              <a:buFont typeface="Wingdings" pitchFamily="2" charset="2"/>
              <a:buChar char="Ø"/>
            </a:pPr>
            <a:r>
              <a:rPr lang="en-US" altLang="zh-CN" sz="2100" smtClean="0">
                <a:ea typeface="SimSun" pitchFamily="2" charset="-122"/>
              </a:rPr>
              <a:t>Mengembangkan landasan atau standar utk pengalokasian sumber daya organisasi</a:t>
            </a:r>
          </a:p>
          <a:p>
            <a:pPr marL="990600" lvl="1" indent="-533400" algn="just" eaLnBrk="1" hangingPunct="1">
              <a:lnSpc>
                <a:spcPct val="90000"/>
              </a:lnSpc>
              <a:buFont typeface="Wingdings" pitchFamily="2" charset="2"/>
              <a:buChar char="Ø"/>
            </a:pPr>
            <a:r>
              <a:rPr lang="en-US" altLang="zh-CN" sz="2100" smtClean="0">
                <a:ea typeface="SimSun" pitchFamily="2" charset="-122"/>
              </a:rPr>
              <a:t>Menetapkan warna umum iklim organisasi</a:t>
            </a:r>
          </a:p>
          <a:p>
            <a:pPr marL="990600" lvl="1" indent="-533400" algn="just" eaLnBrk="1" hangingPunct="1">
              <a:lnSpc>
                <a:spcPct val="90000"/>
              </a:lnSpc>
              <a:buFont typeface="Wingdings" pitchFamily="2" charset="2"/>
              <a:buChar char="Ø"/>
            </a:pPr>
            <a:r>
              <a:rPr lang="en-US" altLang="zh-CN" sz="2100" smtClean="0">
                <a:ea typeface="SimSun" pitchFamily="2" charset="-122"/>
              </a:rPr>
              <a:t>Berfungsi sebagai titik fokus bagi mereka yg sepakat dg tujuan umum &amp; arah organisasi serta menghalangi mereka yg tidak sepakat dg itu agar tidak melibatkan diri dg kegiatan-kegiatan organisasi.</a:t>
            </a:r>
          </a:p>
          <a:p>
            <a:pPr marL="990600" lvl="1" indent="-533400" algn="just" eaLnBrk="1" hangingPunct="1">
              <a:lnSpc>
                <a:spcPct val="90000"/>
              </a:lnSpc>
              <a:buFont typeface="Wingdings" pitchFamily="2" charset="2"/>
              <a:buChar char="Ø"/>
            </a:pPr>
            <a:r>
              <a:rPr lang="en-US" altLang="zh-CN" sz="2100" smtClean="0">
                <a:ea typeface="SimSun" pitchFamily="2" charset="-122"/>
              </a:rPr>
              <a:t>Memudahkan penerjemahan sasaran &amp; tujuan ke dlm  struktur kerja yg mencakup penetapan tugas kpd elemen2 yg bertanggung jawab dlm organisasi.</a:t>
            </a:r>
          </a:p>
          <a:p>
            <a:pPr marL="990600" lvl="1" indent="-533400" algn="just" eaLnBrk="1" hangingPunct="1">
              <a:lnSpc>
                <a:spcPct val="90000"/>
              </a:lnSpc>
              <a:buFont typeface="Wingdings" pitchFamily="2" charset="2"/>
              <a:buChar char="Ø"/>
            </a:pPr>
            <a:r>
              <a:rPr lang="en-US" altLang="zh-CN" sz="2100" smtClean="0">
                <a:ea typeface="SimSun" pitchFamily="2" charset="-122"/>
              </a:rPr>
              <a:t>Menegaskan tujuan umum organisasi &amp; perwujudan tujuan umum ini menjadi tujuan yg lebih spesifik.</a:t>
            </a:r>
            <a:endParaRPr lang="en-US" sz="2100"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457200" y="533400"/>
            <a:ext cx="8229600" cy="1143000"/>
          </a:xfrm>
        </p:spPr>
        <p:txBody>
          <a:bodyPr/>
          <a:lstStyle/>
          <a:p>
            <a:pPr eaLnBrk="1" hangingPunct="1">
              <a:defRPr/>
            </a:pPr>
            <a:r>
              <a:rPr lang="en-US" sz="5200" b="1" smtClean="0">
                <a:latin typeface="Garamond" pitchFamily="18" charset="0"/>
              </a:rPr>
              <a:t>Organisasi Virtual</a:t>
            </a:r>
          </a:p>
        </p:txBody>
      </p:sp>
      <p:sp>
        <p:nvSpPr>
          <p:cNvPr id="177155" name="Rectangle 3"/>
          <p:cNvSpPr>
            <a:spLocks noGrp="1" noChangeArrowheads="1"/>
          </p:cNvSpPr>
          <p:nvPr>
            <p:ph type="body" idx="1"/>
          </p:nvPr>
        </p:nvSpPr>
        <p:spPr>
          <a:xfrm>
            <a:off x="685800" y="2200275"/>
            <a:ext cx="8001000" cy="3856038"/>
          </a:xfrm>
        </p:spPr>
        <p:txBody>
          <a:bodyPr/>
          <a:lstStyle/>
          <a:p>
            <a:pPr marL="0" indent="0" eaLnBrk="1" hangingPunct="1">
              <a:buFontTx/>
              <a:buNone/>
            </a:pPr>
            <a:r>
              <a:rPr lang="en-US" smtClean="0">
                <a:latin typeface="Tahoma" pitchFamily="34" charset="0"/>
              </a:rPr>
              <a:t>Suatu jaringan sementara dari perusahaan-perusahaan independen (pemasok, pelanggan, subkontraktor, bahkan pesaing) dihubungkan terutama oleh teknologi informasi untuk berbagi keahlian, akses kepada pasar, dan biaya-biaya</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457200" y="685800"/>
            <a:ext cx="8229600" cy="1143000"/>
          </a:xfrm>
        </p:spPr>
        <p:txBody>
          <a:bodyPr/>
          <a:lstStyle/>
          <a:p>
            <a:pPr eaLnBrk="1" hangingPunct="1">
              <a:defRPr/>
            </a:pPr>
            <a:r>
              <a:rPr lang="en-US" sz="5200" b="1" smtClean="0">
                <a:latin typeface="Garamond" pitchFamily="18" charset="0"/>
              </a:rPr>
              <a:t>OUTSOURCING</a:t>
            </a:r>
          </a:p>
        </p:txBody>
      </p:sp>
      <p:sp>
        <p:nvSpPr>
          <p:cNvPr id="178179" name="Rectangle 3"/>
          <p:cNvSpPr>
            <a:spLocks noGrp="1" noChangeArrowheads="1"/>
          </p:cNvSpPr>
          <p:nvPr>
            <p:ph type="body" idx="1"/>
          </p:nvPr>
        </p:nvSpPr>
        <p:spPr>
          <a:xfrm>
            <a:off x="914400" y="2274888"/>
            <a:ext cx="7467600" cy="3781425"/>
          </a:xfrm>
        </p:spPr>
        <p:txBody>
          <a:bodyPr/>
          <a:lstStyle/>
          <a:p>
            <a:pPr marL="0" indent="0" eaLnBrk="1" hangingPunct="1">
              <a:buFontTx/>
              <a:buNone/>
            </a:pPr>
            <a:r>
              <a:rPr lang="en-US" sz="3500" smtClean="0">
                <a:latin typeface="Tahoma" pitchFamily="34" charset="0"/>
              </a:rPr>
              <a:t>Memperoleh hasil pekerjaan dengan menggunakan sumber-sumber dari luar perusahaan, yang sebelumnya pekerjaan tersebut dilakukan oleh karyawan dari dalam perusahaan</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457200" y="609600"/>
            <a:ext cx="8229600" cy="1143000"/>
          </a:xfrm>
        </p:spPr>
        <p:txBody>
          <a:bodyPr/>
          <a:lstStyle/>
          <a:p>
            <a:pPr eaLnBrk="1" hangingPunct="1">
              <a:defRPr/>
            </a:pPr>
            <a:r>
              <a:rPr lang="en-US" b="1" smtClean="0">
                <a:latin typeface="Garamond" pitchFamily="18" charset="0"/>
              </a:rPr>
              <a:t>Organisasi Modular </a:t>
            </a:r>
            <a:br>
              <a:rPr lang="en-US" b="1" smtClean="0">
                <a:latin typeface="Garamond" pitchFamily="18" charset="0"/>
              </a:rPr>
            </a:br>
            <a:r>
              <a:rPr lang="en-US" b="1" smtClean="0">
                <a:latin typeface="Garamond" pitchFamily="18" charset="0"/>
              </a:rPr>
              <a:t>(A Modular Organization)</a:t>
            </a:r>
          </a:p>
        </p:txBody>
      </p:sp>
      <p:sp>
        <p:nvSpPr>
          <p:cNvPr id="179203" name="Rectangle 3"/>
          <p:cNvSpPr>
            <a:spLocks noGrp="1" noChangeArrowheads="1"/>
          </p:cNvSpPr>
          <p:nvPr>
            <p:ph type="body" idx="1"/>
          </p:nvPr>
        </p:nvSpPr>
        <p:spPr>
          <a:xfrm>
            <a:off x="762000" y="2200275"/>
            <a:ext cx="7924800" cy="3856038"/>
          </a:xfrm>
        </p:spPr>
        <p:txBody>
          <a:bodyPr/>
          <a:lstStyle/>
          <a:p>
            <a:pPr marL="0" indent="0" eaLnBrk="1" hangingPunct="1">
              <a:buFontTx/>
              <a:buNone/>
            </a:pPr>
            <a:r>
              <a:rPr lang="en-US" sz="3500" smtClean="0">
                <a:latin typeface="Tahoma" pitchFamily="34" charset="0"/>
              </a:rPr>
              <a:t>Menyediakan produk atau pelayanan dengan menggunakan perusahaan atau spesialis yang berbeda-beda dan independen, untuk mengkontribusikan kegiatan utama atau pendukung mereka untuk menghasilkan outcome yang memuaskan</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57200" y="533400"/>
            <a:ext cx="8229600" cy="1143000"/>
          </a:xfrm>
        </p:spPr>
        <p:txBody>
          <a:bodyPr/>
          <a:lstStyle/>
          <a:p>
            <a:pPr eaLnBrk="1" hangingPunct="1">
              <a:defRPr/>
            </a:pPr>
            <a:r>
              <a:rPr lang="en-US" b="1" smtClean="0">
                <a:latin typeface="Garamond" pitchFamily="18" charset="0"/>
              </a:rPr>
              <a:t>Business Process Outsourcing (BPO) :</a:t>
            </a:r>
          </a:p>
        </p:txBody>
      </p:sp>
      <p:sp>
        <p:nvSpPr>
          <p:cNvPr id="180227" name="Rectangle 3"/>
          <p:cNvSpPr>
            <a:spLocks noGrp="1" noChangeArrowheads="1"/>
          </p:cNvSpPr>
          <p:nvPr>
            <p:ph type="body" idx="1"/>
          </p:nvPr>
        </p:nvSpPr>
        <p:spPr>
          <a:xfrm>
            <a:off x="685800" y="2049463"/>
            <a:ext cx="8001000" cy="4006850"/>
          </a:xfrm>
        </p:spPr>
        <p:txBody>
          <a:bodyPr/>
          <a:lstStyle/>
          <a:p>
            <a:pPr marL="0" indent="0" eaLnBrk="1" hangingPunct="1">
              <a:lnSpc>
                <a:spcPct val="90000"/>
              </a:lnSpc>
              <a:buFontTx/>
              <a:buNone/>
            </a:pPr>
            <a:r>
              <a:rPr lang="en-US" sz="3000" smtClean="0">
                <a:latin typeface="Tahoma" pitchFamily="34" charset="0"/>
              </a:rPr>
              <a:t>Menggunakan jasa dari luar perusahaan untuk menangani berbagai macam kegiatan pengelolaan pekerjaan rutin yang sebelumya dilakukan oleh karyawan dari dalam perusahaan seperti HR, pengadaan barang persediaan, akuntansi dan keuangan, pelayanan konsumen, mata rantai persediaan logistik, hal-hal teknis, R&amp;D, penjualan dan pemasaran, dan manajemen/pengembangan</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457200" y="152400"/>
            <a:ext cx="8229600" cy="1143000"/>
          </a:xfrm>
        </p:spPr>
        <p:txBody>
          <a:bodyPr/>
          <a:lstStyle/>
          <a:p>
            <a:pPr eaLnBrk="1" hangingPunct="1">
              <a:defRPr/>
            </a:pPr>
            <a:r>
              <a:rPr lang="en-US" sz="4100" b="1" smtClean="0">
                <a:latin typeface="Garamond" pitchFamily="18" charset="0"/>
              </a:rPr>
              <a:t>Keuntungan dari Outsourcing :</a:t>
            </a:r>
          </a:p>
        </p:txBody>
      </p:sp>
      <p:sp>
        <p:nvSpPr>
          <p:cNvPr id="181251" name="Rectangle 3"/>
          <p:cNvSpPr>
            <a:spLocks noGrp="1" noChangeArrowheads="1"/>
          </p:cNvSpPr>
          <p:nvPr>
            <p:ph type="body" idx="1"/>
          </p:nvPr>
        </p:nvSpPr>
        <p:spPr>
          <a:xfrm>
            <a:off x="457200" y="1447800"/>
            <a:ext cx="8229600" cy="4953000"/>
          </a:xfrm>
        </p:spPr>
        <p:txBody>
          <a:bodyPr/>
          <a:lstStyle/>
          <a:p>
            <a:pPr marL="0" indent="0" eaLnBrk="1" hangingPunct="1">
              <a:lnSpc>
                <a:spcPct val="80000"/>
              </a:lnSpc>
              <a:buClr>
                <a:schemeClr val="tx1"/>
              </a:buClr>
              <a:buFont typeface="Wingdings" pitchFamily="2" charset="2"/>
              <a:buChar char="v"/>
              <a:tabLst>
                <a:tab pos="398463" algn="l"/>
              </a:tabLst>
            </a:pPr>
            <a:r>
              <a:rPr lang="en-US" sz="2200" smtClean="0">
                <a:latin typeface="Tahoma" pitchFamily="34" charset="0"/>
              </a:rPr>
              <a:t> 	dapat menekan biaya-biaya yang timbul ketika kegiatan yang 	sebelumnya dilaksanakan di dalam perusahaan dilakukan di 	luar perusahaan</a:t>
            </a:r>
          </a:p>
          <a:p>
            <a:pPr marL="0" indent="0" eaLnBrk="1" hangingPunct="1">
              <a:lnSpc>
                <a:spcPct val="80000"/>
              </a:lnSpc>
              <a:buClr>
                <a:schemeClr val="tx1"/>
              </a:buClr>
              <a:buFont typeface="Wingdings" pitchFamily="2" charset="2"/>
              <a:buChar char="v"/>
              <a:tabLst>
                <a:tab pos="398463" algn="l"/>
              </a:tabLst>
            </a:pPr>
            <a:r>
              <a:rPr lang="en-US" sz="2200" smtClean="0">
                <a:latin typeface="Tahoma" pitchFamily="34" charset="0"/>
              </a:rPr>
              <a:t> 	dapat mengurangi jumlah modal yang harus diinvestasikan 	oleh suatu perusahaan dalam kapasitas produksi atau 	pelayanan</a:t>
            </a:r>
          </a:p>
          <a:p>
            <a:pPr marL="0" indent="0" eaLnBrk="1" hangingPunct="1">
              <a:lnSpc>
                <a:spcPct val="80000"/>
              </a:lnSpc>
              <a:buClr>
                <a:schemeClr val="tx1"/>
              </a:buClr>
              <a:buFont typeface="Wingdings" pitchFamily="2" charset="2"/>
              <a:buChar char="v"/>
              <a:tabLst>
                <a:tab pos="398463" algn="l"/>
              </a:tabLst>
            </a:pPr>
            <a:r>
              <a:rPr lang="en-US" sz="2200" smtClean="0">
                <a:latin typeface="Tahoma" pitchFamily="34" charset="0"/>
              </a:rPr>
              <a:t> 	manajer dan personel perusahaan dapat berkonsentrasi 	dalam kegiatan-kegiatan yang lebih penting</a:t>
            </a:r>
          </a:p>
          <a:p>
            <a:pPr marL="0" indent="0" eaLnBrk="1" hangingPunct="1">
              <a:lnSpc>
                <a:spcPct val="80000"/>
              </a:lnSpc>
              <a:buClr>
                <a:schemeClr val="tx1"/>
              </a:buClr>
              <a:buFont typeface="Wingdings" pitchFamily="2" charset="2"/>
              <a:buChar char="v"/>
              <a:tabLst>
                <a:tab pos="398463" algn="l"/>
              </a:tabLst>
            </a:pPr>
            <a:r>
              <a:rPr lang="en-US" sz="2200" smtClean="0">
                <a:latin typeface="Tahoma" pitchFamily="34" charset="0"/>
              </a:rPr>
              <a:t> 	Memungkinkan perusahaan untuk mengendalikan dan 	meningkatkan sumber daya perusahaan yang 	menguntungkan dan kompetitif</a:t>
            </a:r>
          </a:p>
          <a:p>
            <a:pPr marL="0" indent="0" eaLnBrk="1" hangingPunct="1">
              <a:lnSpc>
                <a:spcPct val="80000"/>
              </a:lnSpc>
              <a:buClr>
                <a:schemeClr val="tx1"/>
              </a:buClr>
              <a:buFont typeface="Wingdings" pitchFamily="2" charset="2"/>
              <a:buChar char="v"/>
              <a:tabLst>
                <a:tab pos="398463" algn="l"/>
              </a:tabLst>
            </a:pPr>
            <a:r>
              <a:rPr lang="en-US" sz="2200" smtClean="0">
                <a:latin typeface="Tahoma" pitchFamily="34" charset="0"/>
              </a:rPr>
              <a:t> 	pemilihan yang tepat terhadap partner di luar perusahaan 	memungkinkan perusahaan untuk dapat belajar dan  	mengembangkan kemampuannya melaui ide-ide, dan 	kemampuan yang muncul dari keahlian dan lingkup kerja 	yang dilakukan oleh partner dari luar perusahaan  untuk 	beberapa perusahaan lain</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457200" y="304800"/>
            <a:ext cx="8229600" cy="1143000"/>
          </a:xfrm>
        </p:spPr>
        <p:txBody>
          <a:bodyPr/>
          <a:lstStyle/>
          <a:p>
            <a:pPr eaLnBrk="1" hangingPunct="1">
              <a:defRPr/>
            </a:pPr>
            <a:r>
              <a:rPr lang="en-US" sz="4100" b="1" smtClean="0">
                <a:latin typeface="Garamond" pitchFamily="18" charset="0"/>
              </a:rPr>
              <a:t>Kelemahan dari Outsourcing :</a:t>
            </a:r>
          </a:p>
        </p:txBody>
      </p:sp>
      <p:sp>
        <p:nvSpPr>
          <p:cNvPr id="182275" name="Rectangle 3"/>
          <p:cNvSpPr>
            <a:spLocks noGrp="1" noChangeArrowheads="1"/>
          </p:cNvSpPr>
          <p:nvPr>
            <p:ph type="body" idx="1"/>
          </p:nvPr>
        </p:nvSpPr>
        <p:spPr>
          <a:xfrm>
            <a:off x="457200" y="1600200"/>
            <a:ext cx="8229600" cy="5105400"/>
          </a:xfrm>
        </p:spPr>
        <p:txBody>
          <a:bodyPr/>
          <a:lstStyle/>
          <a:p>
            <a:pPr marL="0" indent="0" eaLnBrk="1" hangingPunct="1">
              <a:lnSpc>
                <a:spcPct val="80000"/>
              </a:lnSpc>
              <a:buFont typeface="Wingdings" pitchFamily="2" charset="2"/>
              <a:buChar char="v"/>
              <a:tabLst>
                <a:tab pos="398463" algn="l"/>
              </a:tabLst>
            </a:pPr>
            <a:r>
              <a:rPr lang="en-US" sz="2100" smtClean="0">
                <a:latin typeface="Tahoma" pitchFamily="34" charset="0"/>
              </a:rPr>
              <a:t> 	melibatkan hilangnya sebagian kontrol dan ketergantungan 	terhadap “pihak luar”</a:t>
            </a:r>
          </a:p>
          <a:p>
            <a:pPr marL="0" indent="0" eaLnBrk="1" hangingPunct="1">
              <a:lnSpc>
                <a:spcPct val="80000"/>
              </a:lnSpc>
              <a:buFont typeface="Wingdings" pitchFamily="2" charset="2"/>
              <a:buChar char="v"/>
              <a:tabLst>
                <a:tab pos="398463" algn="l"/>
              </a:tabLst>
            </a:pPr>
            <a:r>
              <a:rPr lang="en-US" sz="2100" smtClean="0">
                <a:latin typeface="Tahoma" pitchFamily="34" charset="0"/>
              </a:rPr>
              <a:t> 	dapat menciptakan pesaing-pesaing di masa yang akan datang</a:t>
            </a:r>
          </a:p>
          <a:p>
            <a:pPr marL="0" indent="0" eaLnBrk="1" hangingPunct="1">
              <a:lnSpc>
                <a:spcPct val="80000"/>
              </a:lnSpc>
              <a:buFont typeface="Wingdings" pitchFamily="2" charset="2"/>
              <a:buChar char="v"/>
              <a:tabLst>
                <a:tab pos="398463" algn="l"/>
              </a:tabLst>
            </a:pPr>
            <a:r>
              <a:rPr lang="en-US" sz="2100" smtClean="0">
                <a:latin typeface="Tahoma" pitchFamily="34" charset="0"/>
              </a:rPr>
              <a:t> 	hilangnya keahlian yang penting untuk suatu produk atau 	pelayanan</a:t>
            </a:r>
          </a:p>
          <a:p>
            <a:pPr marL="0" indent="0" eaLnBrk="1" hangingPunct="1">
              <a:lnSpc>
                <a:spcPct val="80000"/>
              </a:lnSpc>
              <a:buFont typeface="Wingdings" pitchFamily="2" charset="2"/>
              <a:buChar char="v"/>
              <a:tabLst>
                <a:tab pos="398463" algn="l"/>
              </a:tabLst>
            </a:pPr>
            <a:r>
              <a:rPr lang="en-US" sz="2100" smtClean="0">
                <a:latin typeface="Tahoma" pitchFamily="34" charset="0"/>
              </a:rPr>
              <a:t> 	dapat mengakibatkan reaksi negatif dari pihak publik dan 	investor</a:t>
            </a:r>
          </a:p>
          <a:p>
            <a:pPr marL="0" indent="0" eaLnBrk="1" hangingPunct="1">
              <a:lnSpc>
                <a:spcPct val="80000"/>
              </a:lnSpc>
              <a:buFont typeface="Wingdings" pitchFamily="2" charset="2"/>
              <a:buChar char="v"/>
              <a:tabLst>
                <a:tab pos="398463" algn="l"/>
              </a:tabLst>
            </a:pPr>
            <a:r>
              <a:rPr lang="en-US" sz="2100" smtClean="0">
                <a:latin typeface="Tahoma" pitchFamily="34" charset="0"/>
              </a:rPr>
              <a:t> 	sulit untuk menyusun suatu perjanjian/kesepakatan yang bagus 	dan sah, terutama untuk pelayanan</a:t>
            </a:r>
          </a:p>
          <a:p>
            <a:pPr marL="0" indent="0" eaLnBrk="1" hangingPunct="1">
              <a:lnSpc>
                <a:spcPct val="80000"/>
              </a:lnSpc>
              <a:buFont typeface="Wingdings" pitchFamily="2" charset="2"/>
              <a:buChar char="v"/>
              <a:tabLst>
                <a:tab pos="398463" algn="l"/>
              </a:tabLst>
            </a:pPr>
            <a:r>
              <a:rPr lang="en-US" sz="2100" smtClean="0">
                <a:latin typeface="Tahoma" pitchFamily="34" charset="0"/>
              </a:rPr>
              <a:t> 	perusahaan dapat terikat ke dalam suatu kontrak jangka 	panjang dengan resiko suatu saat kontrak tersebut tidak 	kompetitif lagi</a:t>
            </a:r>
          </a:p>
          <a:p>
            <a:pPr marL="0" indent="0" eaLnBrk="1" hangingPunct="1">
              <a:lnSpc>
                <a:spcPct val="80000"/>
              </a:lnSpc>
              <a:buFont typeface="Wingdings" pitchFamily="2" charset="2"/>
              <a:buChar char="v"/>
              <a:tabLst>
                <a:tab pos="398463" algn="l"/>
              </a:tabLst>
            </a:pPr>
            <a:r>
              <a:rPr lang="en-US" sz="2100" smtClean="0">
                <a:latin typeface="Tahoma" pitchFamily="34" charset="0"/>
              </a:rPr>
              <a:t> 	dapat mengarah ke arah meningkatnya budaya kerja yang 	terpecah dimana pekerja dengan upah yang rendah 	menyelesaikan pekerjaan dengan antusias dan inisiatif yang 	rendah</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42913" y="103188"/>
            <a:ext cx="8243887" cy="1262062"/>
          </a:xfrm>
        </p:spPr>
        <p:txBody>
          <a:bodyPr/>
          <a:lstStyle/>
          <a:p>
            <a:pPr eaLnBrk="1" hangingPunct="1">
              <a:defRPr/>
            </a:pPr>
            <a:r>
              <a:rPr lang="en-US" sz="3900" b="1" smtClean="0">
                <a:latin typeface="Garamond" pitchFamily="18" charset="0"/>
              </a:rPr>
              <a:t>Organisasi Tak Terbatas</a:t>
            </a:r>
            <a:br>
              <a:rPr lang="en-US" sz="3900" b="1" smtClean="0">
                <a:latin typeface="Garamond" pitchFamily="18" charset="0"/>
              </a:rPr>
            </a:br>
            <a:r>
              <a:rPr lang="en-US" sz="3900" b="1" smtClean="0">
                <a:latin typeface="Garamond" pitchFamily="18" charset="0"/>
              </a:rPr>
              <a:t>(Boundaryless Organization)</a:t>
            </a:r>
          </a:p>
        </p:txBody>
      </p:sp>
      <p:sp>
        <p:nvSpPr>
          <p:cNvPr id="183299" name="Rectangle 3"/>
          <p:cNvSpPr>
            <a:spLocks noGrp="1" noChangeArrowheads="1"/>
          </p:cNvSpPr>
          <p:nvPr>
            <p:ph type="body" idx="1"/>
          </p:nvPr>
        </p:nvSpPr>
        <p:spPr>
          <a:xfrm>
            <a:off x="457200" y="1524000"/>
            <a:ext cx="8229600" cy="5105400"/>
          </a:xfrm>
        </p:spPr>
        <p:txBody>
          <a:bodyPr/>
          <a:lstStyle/>
          <a:p>
            <a:pPr marL="0" indent="0" eaLnBrk="1" hangingPunct="1">
              <a:lnSpc>
                <a:spcPct val="80000"/>
              </a:lnSpc>
              <a:buFontTx/>
              <a:buNone/>
            </a:pPr>
            <a:r>
              <a:rPr lang="en-US" sz="2300" smtClean="0">
                <a:solidFill>
                  <a:srgbClr val="0000FF"/>
                </a:solidFill>
                <a:latin typeface="Tahoma" pitchFamily="34" charset="0"/>
              </a:rPr>
              <a:t>Organisasi tak terbatas</a:t>
            </a:r>
            <a:r>
              <a:rPr lang="en-US" sz="2300" smtClean="0">
                <a:latin typeface="Tahoma" pitchFamily="34" charset="0"/>
              </a:rPr>
              <a:t> : </a:t>
            </a:r>
          </a:p>
          <a:p>
            <a:pPr marL="0" indent="0" eaLnBrk="1" hangingPunct="1">
              <a:lnSpc>
                <a:spcPct val="80000"/>
              </a:lnSpc>
              <a:buFontTx/>
              <a:buNone/>
            </a:pPr>
            <a:r>
              <a:rPr lang="en-US" sz="2300" smtClean="0">
                <a:latin typeface="Tahoma" pitchFamily="34" charset="0"/>
              </a:rPr>
              <a:t>Struktur organisasi yang memperbolehkan seseorang untuk berhubungan/berinteraksi dengan orang lain di dalam suatu organisasi tanpa perlu menunggu sebuah hierarki untuk mengatur hubungan tersebut dalam melewati batasan fungsi, kerja, dan wilayah</a:t>
            </a:r>
          </a:p>
          <a:p>
            <a:pPr marL="0" indent="0" eaLnBrk="1" hangingPunct="1">
              <a:lnSpc>
                <a:spcPct val="80000"/>
              </a:lnSpc>
              <a:buFontTx/>
              <a:buNone/>
            </a:pPr>
            <a:r>
              <a:rPr lang="en-US" sz="2300" smtClean="0">
                <a:solidFill>
                  <a:srgbClr val="0000FF"/>
                </a:solidFill>
                <a:latin typeface="Tahoma" pitchFamily="34" charset="0"/>
              </a:rPr>
              <a:t>Batasan horisontal</a:t>
            </a:r>
            <a:r>
              <a:rPr lang="en-US" sz="2300" smtClean="0">
                <a:latin typeface="Tahoma" pitchFamily="34" charset="0"/>
              </a:rPr>
              <a:t> :</a:t>
            </a:r>
          </a:p>
          <a:p>
            <a:pPr marL="0" indent="0" eaLnBrk="1" hangingPunct="1">
              <a:lnSpc>
                <a:spcPct val="80000"/>
              </a:lnSpc>
              <a:buFontTx/>
              <a:buNone/>
            </a:pPr>
            <a:r>
              <a:rPr lang="en-US" sz="2300" smtClean="0">
                <a:latin typeface="Tahoma" pitchFamily="34" charset="0"/>
              </a:rPr>
              <a:t>aturan tentang komunikasi, akses, dan protokol dalam berhubungan dengan departemen, proses, atau fungsi yang berbeda di dalam perusahaan</a:t>
            </a:r>
          </a:p>
          <a:p>
            <a:pPr marL="0" indent="0" eaLnBrk="1" hangingPunct="1">
              <a:lnSpc>
                <a:spcPct val="80000"/>
              </a:lnSpc>
              <a:buFontTx/>
              <a:buNone/>
            </a:pPr>
            <a:r>
              <a:rPr lang="en-US" sz="2300" smtClean="0">
                <a:solidFill>
                  <a:srgbClr val="0000FF"/>
                </a:solidFill>
                <a:latin typeface="Tahoma" pitchFamily="34" charset="0"/>
              </a:rPr>
              <a:t>Batasan Vertikal</a:t>
            </a:r>
            <a:r>
              <a:rPr lang="en-US" sz="2300" smtClean="0">
                <a:latin typeface="Tahoma" pitchFamily="34" charset="0"/>
              </a:rPr>
              <a:t> :</a:t>
            </a:r>
          </a:p>
          <a:p>
            <a:pPr marL="0" indent="0" eaLnBrk="1" hangingPunct="1">
              <a:lnSpc>
                <a:spcPct val="80000"/>
              </a:lnSpc>
              <a:buFontTx/>
              <a:buNone/>
            </a:pPr>
            <a:r>
              <a:rPr lang="en-US" sz="2300" smtClean="0">
                <a:latin typeface="Tahoma" pitchFamily="34" charset="0"/>
              </a:rPr>
              <a:t>pembatasan dalam interaksi, hubungan, dan akses di antara personel manajemen dan operasi; antara tingkat manajemen yang berbeda; dan di antara bagian-bagian organisasi yang berbeda seperti korporat versus unit divisi</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42913" y="103188"/>
            <a:ext cx="8243887" cy="1085850"/>
          </a:xfrm>
        </p:spPr>
        <p:txBody>
          <a:bodyPr/>
          <a:lstStyle/>
          <a:p>
            <a:pPr eaLnBrk="1" hangingPunct="1">
              <a:defRPr/>
            </a:pPr>
            <a:r>
              <a:rPr lang="en-US" sz="4100" b="1" smtClean="0">
                <a:latin typeface="Garamond" pitchFamily="18" charset="0"/>
              </a:rPr>
              <a:t>Organisasi Tak Terbatas</a:t>
            </a:r>
          </a:p>
        </p:txBody>
      </p:sp>
      <p:sp>
        <p:nvSpPr>
          <p:cNvPr id="184323" name="Rectangle 3"/>
          <p:cNvSpPr>
            <a:spLocks noGrp="1" noChangeArrowheads="1"/>
          </p:cNvSpPr>
          <p:nvPr>
            <p:ph type="body" idx="1"/>
          </p:nvPr>
        </p:nvSpPr>
        <p:spPr>
          <a:xfrm>
            <a:off x="457200" y="1371600"/>
            <a:ext cx="8229600" cy="5257800"/>
          </a:xfrm>
        </p:spPr>
        <p:txBody>
          <a:bodyPr/>
          <a:lstStyle/>
          <a:p>
            <a:pPr marL="0" indent="0" eaLnBrk="1" hangingPunct="1">
              <a:lnSpc>
                <a:spcPct val="80000"/>
              </a:lnSpc>
              <a:buFontTx/>
              <a:buNone/>
            </a:pPr>
            <a:endParaRPr lang="en-US" sz="2000" smtClean="0">
              <a:latin typeface="Tahoma" pitchFamily="34" charset="0"/>
            </a:endParaRPr>
          </a:p>
          <a:p>
            <a:pPr marL="0" indent="0" eaLnBrk="1" hangingPunct="1">
              <a:lnSpc>
                <a:spcPct val="80000"/>
              </a:lnSpc>
              <a:buFontTx/>
              <a:buNone/>
            </a:pPr>
            <a:r>
              <a:rPr lang="en-US" sz="2500" smtClean="0">
                <a:solidFill>
                  <a:srgbClr val="0000FF"/>
                </a:solidFill>
                <a:latin typeface="Tahoma" pitchFamily="34" charset="0"/>
              </a:rPr>
              <a:t>Batasan Geografis</a:t>
            </a:r>
            <a:r>
              <a:rPr lang="en-US" sz="2500" smtClean="0">
                <a:latin typeface="Tahoma" pitchFamily="34" charset="0"/>
              </a:rPr>
              <a:t> :</a:t>
            </a:r>
          </a:p>
          <a:p>
            <a:pPr marL="0" indent="0" eaLnBrk="1" hangingPunct="1">
              <a:lnSpc>
                <a:spcPct val="80000"/>
              </a:lnSpc>
              <a:buFontTx/>
              <a:buNone/>
            </a:pPr>
            <a:r>
              <a:rPr lang="en-US" sz="2500" smtClean="0">
                <a:latin typeface="Tahoma" pitchFamily="34" charset="0"/>
              </a:rPr>
              <a:t>pembatasan dalam interaksi dan hubungan antara orang-orang di dalam perusahaan berdasarkan pada lokasi fisik yang berbeda, baik secara domestik atau global</a:t>
            </a:r>
          </a:p>
          <a:p>
            <a:pPr marL="0" indent="0" eaLnBrk="1" hangingPunct="1">
              <a:lnSpc>
                <a:spcPct val="80000"/>
              </a:lnSpc>
              <a:buFontTx/>
              <a:buNone/>
            </a:pPr>
            <a:r>
              <a:rPr lang="en-US" sz="2500" smtClean="0">
                <a:solidFill>
                  <a:srgbClr val="0000FF"/>
                </a:solidFill>
                <a:latin typeface="Tahoma" pitchFamily="34" charset="0"/>
              </a:rPr>
              <a:t>External Interface Boundaries</a:t>
            </a:r>
            <a:r>
              <a:rPr lang="en-US" sz="2500" smtClean="0">
                <a:latin typeface="Tahoma" pitchFamily="34" charset="0"/>
              </a:rPr>
              <a:t> :</a:t>
            </a:r>
          </a:p>
          <a:p>
            <a:pPr marL="0" indent="0" eaLnBrk="1" hangingPunct="1">
              <a:lnSpc>
                <a:spcPct val="80000"/>
              </a:lnSpc>
              <a:buFontTx/>
              <a:buNone/>
            </a:pPr>
            <a:r>
              <a:rPr lang="en-US" sz="2500" smtClean="0">
                <a:latin typeface="Tahoma" pitchFamily="34" charset="0"/>
              </a:rPr>
              <a:t>aturan formal dan informal, lokasi, dan protokol yang memisahkan dan/atau mendikte interaksi antara anggota dari suatu organisasi dan mereka yang ada di luar organisasi – pelanggan, supplier, partner, regulator, rekan-rekan, dan bahkan pesaing </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defRPr/>
            </a:pPr>
            <a:r>
              <a:rPr lang="en-US" b="1" smtClean="0">
                <a:latin typeface="Garamond" pitchFamily="18" charset="0"/>
              </a:rPr>
              <a:t>Ambidextrous Learning Organization</a:t>
            </a:r>
          </a:p>
        </p:txBody>
      </p:sp>
      <p:sp>
        <p:nvSpPr>
          <p:cNvPr id="185347" name="Rectangle 3"/>
          <p:cNvSpPr>
            <a:spLocks noGrp="1" noChangeArrowheads="1"/>
          </p:cNvSpPr>
          <p:nvPr>
            <p:ph type="body" idx="1"/>
          </p:nvPr>
        </p:nvSpPr>
        <p:spPr>
          <a:xfrm>
            <a:off x="457200" y="1600200"/>
            <a:ext cx="8458200" cy="4530725"/>
          </a:xfrm>
        </p:spPr>
        <p:txBody>
          <a:bodyPr/>
          <a:lstStyle/>
          <a:p>
            <a:pPr marL="0" indent="0" eaLnBrk="1" hangingPunct="1">
              <a:lnSpc>
                <a:spcPct val="80000"/>
              </a:lnSpc>
              <a:buFontTx/>
              <a:buNone/>
            </a:pPr>
            <a:r>
              <a:rPr lang="en-US" sz="2800" b="1" smtClean="0">
                <a:latin typeface="Tahoma" pitchFamily="34" charset="0"/>
              </a:rPr>
              <a:t>Organisasi pembelajaran</a:t>
            </a:r>
            <a:r>
              <a:rPr lang="en-US" sz="2800" smtClean="0">
                <a:latin typeface="Tahoma" pitchFamily="34" charset="0"/>
              </a:rPr>
              <a:t> :</a:t>
            </a:r>
          </a:p>
          <a:p>
            <a:pPr marL="0" indent="0" eaLnBrk="1" hangingPunct="1">
              <a:lnSpc>
                <a:spcPct val="80000"/>
              </a:lnSpc>
              <a:buFontTx/>
              <a:buNone/>
            </a:pPr>
            <a:r>
              <a:rPr lang="en-US" sz="2800" smtClean="0">
                <a:latin typeface="Tahoma" pitchFamily="34" charset="0"/>
              </a:rPr>
              <a:t>organisasi yang dibangun di sekitar ide bahwa organisasi  diatur sedemikian rupa sehingga dapat dimungkinkan pembelajaran, untuk berbagi pengetahuan, untuk mencari pengetahuan, dan untuk menciptakan kesempatan dalam menciptakan pengetahuan baru.</a:t>
            </a:r>
          </a:p>
          <a:p>
            <a:pPr marL="0" indent="0" eaLnBrk="1" hangingPunct="1">
              <a:lnSpc>
                <a:spcPct val="80000"/>
              </a:lnSpc>
              <a:buFontTx/>
              <a:buNone/>
            </a:pPr>
            <a:r>
              <a:rPr lang="en-US" sz="2800" smtClean="0">
                <a:latin typeface="Tahoma" pitchFamily="34" charset="0"/>
              </a:rPr>
              <a:t>Hal ini akan menciptakan suatu pasar dimana akan ada pembelajaran tentang pasar tersebut daripada hanya menempatkan suatu merek/brand ke pasar, atau mencari sumber daya untuk dieksploitasi ke dalamnya</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defRPr/>
            </a:pPr>
            <a:r>
              <a:rPr lang="en-US" b="1" smtClean="0">
                <a:latin typeface="Garamond" pitchFamily="18" charset="0"/>
              </a:rPr>
              <a:t>Ambidextrous Learning Organization</a:t>
            </a:r>
          </a:p>
        </p:txBody>
      </p:sp>
      <p:sp>
        <p:nvSpPr>
          <p:cNvPr id="186371" name="Rectangle 3"/>
          <p:cNvSpPr>
            <a:spLocks noGrp="1" noChangeArrowheads="1"/>
          </p:cNvSpPr>
          <p:nvPr>
            <p:ph type="body" idx="1"/>
          </p:nvPr>
        </p:nvSpPr>
        <p:spPr>
          <a:xfrm>
            <a:off x="457200" y="1600200"/>
            <a:ext cx="8458200" cy="4876800"/>
          </a:xfrm>
        </p:spPr>
        <p:txBody>
          <a:bodyPr/>
          <a:lstStyle/>
          <a:p>
            <a:pPr marL="0" indent="0" eaLnBrk="1" hangingPunct="1">
              <a:buFontTx/>
              <a:buNone/>
            </a:pPr>
            <a:r>
              <a:rPr lang="en-US" sz="2800" smtClean="0">
                <a:latin typeface="Tahoma" pitchFamily="34" charset="0"/>
              </a:rPr>
              <a:t>Ambidextrous Organization :</a:t>
            </a:r>
          </a:p>
          <a:p>
            <a:pPr marL="0" indent="0" eaLnBrk="1" hangingPunct="1">
              <a:buFontTx/>
              <a:buNone/>
            </a:pPr>
            <a:r>
              <a:rPr lang="en-US" sz="2800" smtClean="0">
                <a:latin typeface="Tahoma" pitchFamily="34" charset="0"/>
              </a:rPr>
              <a:t>struktur organisasi yang lebih dikenal akan kekurangannya dalam struktur, dimana pengetahuan dan menempatkan pengetahuan ke tempat yang tepat secara cepat adalah kunci utama untuk organisasi. Manajer menjadikan pengetahuan sebagai acuan yang dapat merumitkan jaringan hubungan pribadi – di dalam dan di luar organisasi formal – yang secara konstan, dan biasanya informal, terkoordinasi untuk menciptakan kegiatan yang berhasil dan relevan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381000" y="2971800"/>
            <a:ext cx="1981200" cy="1371600"/>
          </a:xfrm>
          <a:prstGeom prst="flowChartProcess">
            <a:avLst/>
          </a:prstGeom>
          <a:solidFill>
            <a:schemeClr val="accent1"/>
          </a:solidFill>
          <a:ln w="9525">
            <a:solidFill>
              <a:schemeClr val="tx1"/>
            </a:solidFill>
            <a:miter lim="800000"/>
            <a:headEnd/>
            <a:tailEnd/>
          </a:ln>
        </p:spPr>
        <p:txBody>
          <a:bodyPr wrap="none" anchor="ctr"/>
          <a:lstStyle/>
          <a:p>
            <a:pPr algn="just"/>
            <a:r>
              <a:rPr lang="en-US">
                <a:latin typeface="Arial" charset="0"/>
              </a:rPr>
              <a:t>Responsibilities</a:t>
            </a:r>
          </a:p>
          <a:p>
            <a:pPr algn="just"/>
            <a:r>
              <a:rPr lang="en-US">
                <a:latin typeface="Arial" charset="0"/>
              </a:rPr>
              <a:t>-stockholders</a:t>
            </a:r>
          </a:p>
          <a:p>
            <a:pPr algn="just"/>
            <a:r>
              <a:rPr lang="en-US">
                <a:latin typeface="Arial" charset="0"/>
              </a:rPr>
              <a:t>-employee</a:t>
            </a:r>
          </a:p>
          <a:p>
            <a:pPr algn="just"/>
            <a:r>
              <a:rPr lang="en-US">
                <a:latin typeface="Arial" charset="0"/>
              </a:rPr>
              <a:t>-environment</a:t>
            </a:r>
          </a:p>
          <a:p>
            <a:pPr algn="just"/>
            <a:r>
              <a:rPr lang="en-US">
                <a:latin typeface="Arial" charset="0"/>
              </a:rPr>
              <a:t>-etc</a:t>
            </a:r>
          </a:p>
        </p:txBody>
      </p:sp>
      <p:sp>
        <p:nvSpPr>
          <p:cNvPr id="25603" name="AutoShape 3"/>
          <p:cNvSpPr>
            <a:spLocks noChangeArrowheads="1"/>
          </p:cNvSpPr>
          <p:nvPr/>
        </p:nvSpPr>
        <p:spPr bwMode="auto">
          <a:xfrm>
            <a:off x="3429000" y="2743200"/>
            <a:ext cx="2057400" cy="609600"/>
          </a:xfrm>
          <a:prstGeom prst="flowChartAlternateProcess">
            <a:avLst/>
          </a:prstGeom>
          <a:solidFill>
            <a:schemeClr val="accent1"/>
          </a:solidFill>
          <a:ln w="9525">
            <a:solidFill>
              <a:schemeClr val="tx1"/>
            </a:solidFill>
            <a:miter lim="800000"/>
            <a:headEnd/>
            <a:tailEnd/>
          </a:ln>
        </p:spPr>
        <p:txBody>
          <a:bodyPr wrap="none" anchor="ctr"/>
          <a:lstStyle/>
          <a:p>
            <a:r>
              <a:rPr lang="en-US">
                <a:latin typeface="Arial" charset="0"/>
              </a:rPr>
              <a:t>Company Mission</a:t>
            </a:r>
          </a:p>
        </p:txBody>
      </p:sp>
      <p:sp>
        <p:nvSpPr>
          <p:cNvPr id="25604" name="AutoShape 4"/>
          <p:cNvSpPr>
            <a:spLocks noChangeArrowheads="1"/>
          </p:cNvSpPr>
          <p:nvPr/>
        </p:nvSpPr>
        <p:spPr bwMode="auto">
          <a:xfrm>
            <a:off x="3581400" y="381000"/>
            <a:ext cx="1905000" cy="685800"/>
          </a:xfrm>
          <a:prstGeom prst="flowChartProcess">
            <a:avLst/>
          </a:prstGeom>
          <a:solidFill>
            <a:schemeClr val="accent1"/>
          </a:solidFill>
          <a:ln w="9525">
            <a:solidFill>
              <a:schemeClr val="tx1"/>
            </a:solidFill>
            <a:miter lim="800000"/>
            <a:headEnd/>
            <a:tailEnd/>
          </a:ln>
        </p:spPr>
        <p:txBody>
          <a:bodyPr wrap="none" anchor="ctr"/>
          <a:lstStyle/>
          <a:p>
            <a:r>
              <a:rPr lang="en-US">
                <a:latin typeface="Arial" charset="0"/>
              </a:rPr>
              <a:t>Firm’s Business</a:t>
            </a:r>
          </a:p>
        </p:txBody>
      </p:sp>
      <p:sp>
        <p:nvSpPr>
          <p:cNvPr id="25605" name="AutoShape 5"/>
          <p:cNvSpPr>
            <a:spLocks noChangeArrowheads="1"/>
          </p:cNvSpPr>
          <p:nvPr/>
        </p:nvSpPr>
        <p:spPr bwMode="auto">
          <a:xfrm>
            <a:off x="2286000" y="5257800"/>
            <a:ext cx="4724400" cy="914400"/>
          </a:xfrm>
          <a:prstGeom prst="flowChartProcess">
            <a:avLst/>
          </a:prstGeom>
          <a:solidFill>
            <a:schemeClr val="accent1"/>
          </a:solidFill>
          <a:ln w="9525">
            <a:solidFill>
              <a:schemeClr val="tx1"/>
            </a:solidFill>
            <a:miter lim="800000"/>
            <a:headEnd/>
            <a:tailEnd/>
          </a:ln>
        </p:spPr>
        <p:txBody>
          <a:bodyPr wrap="none" anchor="ctr"/>
          <a:lstStyle/>
          <a:p>
            <a:r>
              <a:rPr lang="en-US">
                <a:latin typeface="Arial" charset="0"/>
              </a:rPr>
              <a:t>Competencies and competitive advantage</a:t>
            </a:r>
          </a:p>
        </p:txBody>
      </p:sp>
      <p:sp>
        <p:nvSpPr>
          <p:cNvPr id="25606" name="AutoShape 6"/>
          <p:cNvSpPr>
            <a:spLocks noChangeArrowheads="1"/>
          </p:cNvSpPr>
          <p:nvPr/>
        </p:nvSpPr>
        <p:spPr bwMode="auto">
          <a:xfrm>
            <a:off x="533400" y="1219200"/>
            <a:ext cx="1905000" cy="685800"/>
          </a:xfrm>
          <a:prstGeom prst="flowChartProcess">
            <a:avLst/>
          </a:prstGeom>
          <a:solidFill>
            <a:schemeClr val="accent1"/>
          </a:solidFill>
          <a:ln w="9525">
            <a:solidFill>
              <a:schemeClr val="tx1"/>
            </a:solidFill>
            <a:miter lim="800000"/>
            <a:headEnd/>
            <a:tailEnd/>
          </a:ln>
        </p:spPr>
        <p:txBody>
          <a:bodyPr wrap="none" anchor="ctr"/>
          <a:lstStyle/>
          <a:p>
            <a:r>
              <a:rPr lang="en-US">
                <a:latin typeface="Arial" charset="0"/>
              </a:rPr>
              <a:t>Customer</a:t>
            </a:r>
          </a:p>
        </p:txBody>
      </p:sp>
      <p:sp>
        <p:nvSpPr>
          <p:cNvPr id="25607" name="AutoShape 7"/>
          <p:cNvSpPr>
            <a:spLocks noChangeArrowheads="1"/>
          </p:cNvSpPr>
          <p:nvPr/>
        </p:nvSpPr>
        <p:spPr bwMode="auto">
          <a:xfrm>
            <a:off x="6705600" y="3352800"/>
            <a:ext cx="2133600" cy="1219200"/>
          </a:xfrm>
          <a:prstGeom prst="flowChartProcess">
            <a:avLst/>
          </a:prstGeom>
          <a:solidFill>
            <a:schemeClr val="accent1"/>
          </a:solidFill>
          <a:ln w="9525">
            <a:solidFill>
              <a:schemeClr val="tx1"/>
            </a:solidFill>
            <a:miter lim="800000"/>
            <a:headEnd/>
            <a:tailEnd/>
          </a:ln>
        </p:spPr>
        <p:txBody>
          <a:bodyPr wrap="none" anchor="ctr"/>
          <a:lstStyle/>
          <a:p>
            <a:pPr algn="just"/>
            <a:r>
              <a:rPr lang="en-US">
                <a:latin typeface="Arial" charset="0"/>
              </a:rPr>
              <a:t>Philosophy about:</a:t>
            </a:r>
          </a:p>
          <a:p>
            <a:pPr algn="just">
              <a:buFontTx/>
              <a:buChar char="-"/>
            </a:pPr>
            <a:r>
              <a:rPr lang="en-US">
                <a:latin typeface="Arial" charset="0"/>
              </a:rPr>
              <a:t>Quality </a:t>
            </a:r>
          </a:p>
          <a:p>
            <a:pPr algn="just">
              <a:buFontTx/>
              <a:buChar char="-"/>
            </a:pPr>
            <a:r>
              <a:rPr lang="en-US">
                <a:latin typeface="Arial" charset="0"/>
              </a:rPr>
              <a:t>company image,</a:t>
            </a:r>
          </a:p>
          <a:p>
            <a:pPr algn="just">
              <a:buFontTx/>
              <a:buChar char="-"/>
            </a:pPr>
            <a:r>
              <a:rPr lang="en-US">
                <a:latin typeface="Arial" charset="0"/>
              </a:rPr>
              <a:t>self-concept</a:t>
            </a:r>
          </a:p>
        </p:txBody>
      </p:sp>
      <p:sp>
        <p:nvSpPr>
          <p:cNvPr id="25608" name="AutoShape 8"/>
          <p:cNvSpPr>
            <a:spLocks noChangeArrowheads="1"/>
          </p:cNvSpPr>
          <p:nvPr/>
        </p:nvSpPr>
        <p:spPr bwMode="auto">
          <a:xfrm>
            <a:off x="6629400" y="1371600"/>
            <a:ext cx="1905000" cy="685800"/>
          </a:xfrm>
          <a:prstGeom prst="flowChartProcess">
            <a:avLst/>
          </a:prstGeom>
          <a:solidFill>
            <a:schemeClr val="accent1"/>
          </a:solidFill>
          <a:ln w="9525">
            <a:solidFill>
              <a:schemeClr val="tx1"/>
            </a:solidFill>
            <a:miter lim="800000"/>
            <a:headEnd/>
            <a:tailEnd/>
          </a:ln>
        </p:spPr>
        <p:txBody>
          <a:bodyPr wrap="none" anchor="ctr"/>
          <a:lstStyle/>
          <a:p>
            <a:r>
              <a:rPr lang="en-US">
                <a:latin typeface="Arial" charset="0"/>
              </a:rPr>
              <a:t>Economic goals</a:t>
            </a:r>
          </a:p>
        </p:txBody>
      </p:sp>
      <p:sp>
        <p:nvSpPr>
          <p:cNvPr id="25609" name="Line 9"/>
          <p:cNvSpPr>
            <a:spLocks noChangeShapeType="1"/>
          </p:cNvSpPr>
          <p:nvPr/>
        </p:nvSpPr>
        <p:spPr bwMode="auto">
          <a:xfrm>
            <a:off x="1981200" y="2133600"/>
            <a:ext cx="1295400" cy="533400"/>
          </a:xfrm>
          <a:prstGeom prst="line">
            <a:avLst/>
          </a:prstGeom>
          <a:noFill/>
          <a:ln w="9525">
            <a:solidFill>
              <a:schemeClr val="tx1"/>
            </a:solidFill>
            <a:round/>
            <a:headEnd/>
            <a:tailEnd type="triangle" w="med" len="med"/>
          </a:ln>
        </p:spPr>
        <p:txBody>
          <a:bodyPr/>
          <a:lstStyle/>
          <a:p>
            <a:endParaRPr lang="id-ID"/>
          </a:p>
        </p:txBody>
      </p:sp>
      <p:sp>
        <p:nvSpPr>
          <p:cNvPr id="25610" name="Line 10"/>
          <p:cNvSpPr>
            <a:spLocks noChangeShapeType="1"/>
          </p:cNvSpPr>
          <p:nvPr/>
        </p:nvSpPr>
        <p:spPr bwMode="auto">
          <a:xfrm flipH="1">
            <a:off x="4572000" y="1295400"/>
            <a:ext cx="0" cy="1066800"/>
          </a:xfrm>
          <a:prstGeom prst="line">
            <a:avLst/>
          </a:prstGeom>
          <a:noFill/>
          <a:ln w="9525">
            <a:solidFill>
              <a:schemeClr val="tx1"/>
            </a:solidFill>
            <a:round/>
            <a:headEnd/>
            <a:tailEnd type="triangle" w="med" len="med"/>
          </a:ln>
        </p:spPr>
        <p:txBody>
          <a:bodyPr/>
          <a:lstStyle/>
          <a:p>
            <a:endParaRPr lang="id-ID"/>
          </a:p>
        </p:txBody>
      </p:sp>
      <p:sp>
        <p:nvSpPr>
          <p:cNvPr id="25611" name="Line 11"/>
          <p:cNvSpPr>
            <a:spLocks noChangeShapeType="1"/>
          </p:cNvSpPr>
          <p:nvPr/>
        </p:nvSpPr>
        <p:spPr bwMode="auto">
          <a:xfrm flipH="1" flipV="1">
            <a:off x="5334000" y="3581400"/>
            <a:ext cx="1066800" cy="609600"/>
          </a:xfrm>
          <a:prstGeom prst="line">
            <a:avLst/>
          </a:prstGeom>
          <a:noFill/>
          <a:ln w="9525">
            <a:solidFill>
              <a:schemeClr val="tx1"/>
            </a:solidFill>
            <a:round/>
            <a:headEnd/>
            <a:tailEnd type="triangle" w="med" len="med"/>
          </a:ln>
        </p:spPr>
        <p:txBody>
          <a:bodyPr/>
          <a:lstStyle/>
          <a:p>
            <a:endParaRPr lang="id-ID"/>
          </a:p>
        </p:txBody>
      </p:sp>
      <p:sp>
        <p:nvSpPr>
          <p:cNvPr id="25612" name="Line 12"/>
          <p:cNvSpPr>
            <a:spLocks noChangeShapeType="1"/>
          </p:cNvSpPr>
          <p:nvPr/>
        </p:nvSpPr>
        <p:spPr bwMode="auto">
          <a:xfrm flipH="1">
            <a:off x="5943600" y="2209800"/>
            <a:ext cx="990600" cy="609600"/>
          </a:xfrm>
          <a:prstGeom prst="line">
            <a:avLst/>
          </a:prstGeom>
          <a:noFill/>
          <a:ln w="9525">
            <a:solidFill>
              <a:schemeClr val="tx1"/>
            </a:solidFill>
            <a:round/>
            <a:headEnd/>
            <a:tailEnd type="triangle" w="med" len="med"/>
          </a:ln>
        </p:spPr>
        <p:txBody>
          <a:bodyPr/>
          <a:lstStyle/>
          <a:p>
            <a:endParaRPr lang="id-ID"/>
          </a:p>
        </p:txBody>
      </p:sp>
      <p:sp>
        <p:nvSpPr>
          <p:cNvPr id="25613" name="Line 13"/>
          <p:cNvSpPr>
            <a:spLocks noChangeShapeType="1"/>
          </p:cNvSpPr>
          <p:nvPr/>
        </p:nvSpPr>
        <p:spPr bwMode="auto">
          <a:xfrm flipV="1">
            <a:off x="2514600" y="3657600"/>
            <a:ext cx="990600" cy="381000"/>
          </a:xfrm>
          <a:prstGeom prst="line">
            <a:avLst/>
          </a:prstGeom>
          <a:noFill/>
          <a:ln w="9525">
            <a:solidFill>
              <a:schemeClr val="tx1"/>
            </a:solidFill>
            <a:round/>
            <a:headEnd/>
            <a:tailEnd type="triangle" w="med" len="med"/>
          </a:ln>
        </p:spPr>
        <p:txBody>
          <a:bodyPr/>
          <a:lstStyle/>
          <a:p>
            <a:endParaRPr lang="id-ID"/>
          </a:p>
        </p:txBody>
      </p:sp>
      <p:sp>
        <p:nvSpPr>
          <p:cNvPr id="25614" name="Line 14"/>
          <p:cNvSpPr>
            <a:spLocks noChangeShapeType="1"/>
          </p:cNvSpPr>
          <p:nvPr/>
        </p:nvSpPr>
        <p:spPr bwMode="auto">
          <a:xfrm flipH="1" flipV="1">
            <a:off x="4495800" y="3810000"/>
            <a:ext cx="76200" cy="114300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947738"/>
            <a:ext cx="9144000" cy="0"/>
          </a:xfrm>
          <a:prstGeom prst="rect">
            <a:avLst/>
          </a:prstGeom>
          <a:noFill/>
          <a:ln w="9525">
            <a:noFill/>
            <a:miter lim="800000"/>
            <a:headEnd type="none" w="sm" len="sm"/>
            <a:tailEnd type="none" w="sm" len="sm"/>
          </a:ln>
        </p:spPr>
        <p:txBody>
          <a:bodyPr wrap="none" anchor="ctr">
            <a:spAutoFit/>
          </a:bodyPr>
          <a:lstStyle/>
          <a:p>
            <a:endParaRPr lang="id-ID"/>
          </a:p>
        </p:txBody>
      </p:sp>
      <p:sp>
        <p:nvSpPr>
          <p:cNvPr id="4100" name="Rectangle 3"/>
          <p:cNvSpPr>
            <a:spLocks noChangeArrowheads="1"/>
          </p:cNvSpPr>
          <p:nvPr/>
        </p:nvSpPr>
        <p:spPr bwMode="auto">
          <a:xfrm>
            <a:off x="0" y="947738"/>
            <a:ext cx="9144000" cy="0"/>
          </a:xfrm>
          <a:prstGeom prst="rect">
            <a:avLst/>
          </a:prstGeom>
          <a:noFill/>
          <a:ln w="9525">
            <a:noFill/>
            <a:miter lim="800000"/>
            <a:headEnd type="none" w="sm" len="sm"/>
            <a:tailEnd type="none" w="sm" len="sm"/>
          </a:ln>
        </p:spPr>
        <p:txBody>
          <a:bodyPr wrap="none" anchor="ctr">
            <a:spAutoFit/>
          </a:bodyPr>
          <a:lstStyle/>
          <a:p>
            <a:endParaRPr lang="id-ID"/>
          </a:p>
        </p:txBody>
      </p:sp>
      <p:graphicFrame>
        <p:nvGraphicFramePr>
          <p:cNvPr id="4098" name="Object 4"/>
          <p:cNvGraphicFramePr>
            <a:graphicFrameLocks noChangeAspect="1"/>
          </p:cNvGraphicFramePr>
          <p:nvPr/>
        </p:nvGraphicFramePr>
        <p:xfrm>
          <a:off x="1447800" y="457200"/>
          <a:ext cx="6477000" cy="5562600"/>
        </p:xfrm>
        <a:graphic>
          <a:graphicData uri="http://schemas.openxmlformats.org/presentationml/2006/ole">
            <p:oleObj spid="_x0000_s4098" name="Slide" r:id="rId3" imgW="431945" imgH="624838" progId="PowerPoint.Slide.8">
              <p:embed/>
            </p:oleObj>
          </a:graphicData>
        </a:graphic>
      </p:graphicFrame>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2743200" y="0"/>
            <a:ext cx="3048000" cy="914400"/>
          </a:xfrm>
        </p:spPr>
        <p:txBody>
          <a:bodyPr/>
          <a:lstStyle/>
          <a:p>
            <a:pPr eaLnBrk="1" hangingPunct="1">
              <a:defRPr/>
            </a:pPr>
            <a:endParaRPr lang="en-US" sz="1200" smtClean="0">
              <a:latin typeface="Tahoma" pitchFamily="34" charset="0"/>
            </a:endParaRPr>
          </a:p>
        </p:txBody>
      </p:sp>
      <p:sp>
        <p:nvSpPr>
          <p:cNvPr id="304131" name="Rectangle 3"/>
          <p:cNvSpPr>
            <a:spLocks noChangeArrowheads="1"/>
          </p:cNvSpPr>
          <p:nvPr/>
        </p:nvSpPr>
        <p:spPr bwMode="auto">
          <a:xfrm>
            <a:off x="990600" y="1143000"/>
            <a:ext cx="3124200" cy="868363"/>
          </a:xfrm>
          <a:prstGeom prst="rect">
            <a:avLst/>
          </a:prstGeom>
          <a:noFill/>
          <a:ln w="9525">
            <a:noFill/>
            <a:miter lim="800000"/>
            <a:headEnd/>
            <a:tailEnd/>
          </a:ln>
          <a:effectLst/>
        </p:spPr>
        <p:txBody>
          <a:bodyPr anchor="ctr"/>
          <a:lstStyle/>
          <a:p>
            <a:pPr eaLnBrk="1" hangingPunct="1">
              <a:lnSpc>
                <a:spcPct val="90000"/>
              </a:lnSpc>
              <a:defRPr/>
            </a:pPr>
            <a:endParaRPr lang="en-US" sz="1200">
              <a:solidFill>
                <a:schemeClr val="tx2"/>
              </a:solidFill>
              <a:effectLst>
                <a:outerShdw blurRad="38100" dist="38100" dir="2700000" algn="tl">
                  <a:srgbClr val="C0C0C0"/>
                </a:outerShdw>
              </a:effectLst>
              <a:latin typeface="Tahoma" pitchFamily="34" charset="0"/>
            </a:endParaRPr>
          </a:p>
        </p:txBody>
      </p:sp>
      <p:sp>
        <p:nvSpPr>
          <p:cNvPr id="304132" name="Rectangle 4"/>
          <p:cNvSpPr>
            <a:spLocks noChangeArrowheads="1"/>
          </p:cNvSpPr>
          <p:nvPr/>
        </p:nvSpPr>
        <p:spPr bwMode="auto">
          <a:xfrm>
            <a:off x="4876800" y="1066800"/>
            <a:ext cx="3048000" cy="868363"/>
          </a:xfrm>
          <a:prstGeom prst="rect">
            <a:avLst/>
          </a:prstGeom>
          <a:noFill/>
          <a:ln w="9525">
            <a:noFill/>
            <a:miter lim="800000"/>
            <a:headEnd/>
            <a:tailEnd/>
          </a:ln>
          <a:effectLst/>
        </p:spPr>
        <p:txBody>
          <a:bodyPr anchor="ctr"/>
          <a:lstStyle/>
          <a:p>
            <a:pPr eaLnBrk="1" hangingPunct="1">
              <a:lnSpc>
                <a:spcPct val="90000"/>
              </a:lnSpc>
              <a:defRPr/>
            </a:pPr>
            <a:endParaRPr lang="en-US" sz="1200">
              <a:solidFill>
                <a:schemeClr val="tx2"/>
              </a:solidFill>
              <a:effectLst>
                <a:outerShdw blurRad="38100" dist="38100" dir="2700000" algn="tl">
                  <a:srgbClr val="C0C0C0"/>
                </a:outerShdw>
              </a:effectLst>
              <a:latin typeface="Tahoma" pitchFamily="34" charset="0"/>
            </a:endParaRPr>
          </a:p>
        </p:txBody>
      </p:sp>
      <p:sp>
        <p:nvSpPr>
          <p:cNvPr id="304133" name="Rectangle 5"/>
          <p:cNvSpPr>
            <a:spLocks noChangeArrowheads="1"/>
          </p:cNvSpPr>
          <p:nvPr/>
        </p:nvSpPr>
        <p:spPr bwMode="auto">
          <a:xfrm>
            <a:off x="2133600" y="2362200"/>
            <a:ext cx="4724400" cy="381000"/>
          </a:xfrm>
          <a:prstGeom prst="rect">
            <a:avLst/>
          </a:prstGeom>
          <a:noFill/>
          <a:ln w="9525">
            <a:noFill/>
            <a:miter lim="800000"/>
            <a:headEnd/>
            <a:tailEnd/>
          </a:ln>
          <a:effectLst/>
        </p:spPr>
        <p:txBody>
          <a:bodyPr anchor="ctr"/>
          <a:lstStyle/>
          <a:p>
            <a:pPr eaLnBrk="1" hangingPunct="1">
              <a:lnSpc>
                <a:spcPct val="90000"/>
              </a:lnSpc>
              <a:defRPr/>
            </a:pPr>
            <a:endParaRPr lang="en-US" sz="1200">
              <a:solidFill>
                <a:schemeClr val="tx2"/>
              </a:solidFill>
              <a:effectLst>
                <a:outerShdw blurRad="38100" dist="38100" dir="2700000" algn="tl">
                  <a:srgbClr val="C0C0C0"/>
                </a:outerShdw>
              </a:effectLst>
              <a:latin typeface="Tahoma" pitchFamily="34" charset="0"/>
            </a:endParaRPr>
          </a:p>
        </p:txBody>
      </p:sp>
      <p:sp>
        <p:nvSpPr>
          <p:cNvPr id="304134" name="Rectangle 6"/>
          <p:cNvSpPr>
            <a:spLocks noChangeArrowheads="1"/>
          </p:cNvSpPr>
          <p:nvPr/>
        </p:nvSpPr>
        <p:spPr bwMode="auto">
          <a:xfrm>
            <a:off x="685800" y="2895600"/>
            <a:ext cx="3124200" cy="381000"/>
          </a:xfrm>
          <a:prstGeom prst="rect">
            <a:avLst/>
          </a:prstGeom>
          <a:noFill/>
          <a:ln w="9525">
            <a:noFill/>
            <a:miter lim="800000"/>
            <a:headEnd/>
            <a:tailEnd/>
          </a:ln>
          <a:effectLst/>
        </p:spPr>
        <p:txBody>
          <a:bodyPr anchor="ctr"/>
          <a:lstStyle/>
          <a:p>
            <a:pPr eaLnBrk="1" hangingPunct="1">
              <a:lnSpc>
                <a:spcPct val="90000"/>
              </a:lnSpc>
              <a:defRPr/>
            </a:pPr>
            <a:endParaRPr lang="en-US" sz="1200">
              <a:solidFill>
                <a:schemeClr val="tx2"/>
              </a:solidFill>
              <a:effectLst>
                <a:outerShdw blurRad="38100" dist="38100" dir="2700000" algn="tl">
                  <a:srgbClr val="C0C0C0"/>
                </a:outerShdw>
              </a:effectLst>
              <a:latin typeface="Tahoma" pitchFamily="34" charset="0"/>
            </a:endParaRPr>
          </a:p>
        </p:txBody>
      </p:sp>
      <p:sp>
        <p:nvSpPr>
          <p:cNvPr id="304135" name="Rectangle 7"/>
          <p:cNvSpPr>
            <a:spLocks noChangeArrowheads="1"/>
          </p:cNvSpPr>
          <p:nvPr/>
        </p:nvSpPr>
        <p:spPr bwMode="auto">
          <a:xfrm>
            <a:off x="533400" y="3810000"/>
            <a:ext cx="2590800" cy="762000"/>
          </a:xfrm>
          <a:prstGeom prst="rect">
            <a:avLst/>
          </a:prstGeom>
          <a:noFill/>
          <a:ln w="9525">
            <a:noFill/>
            <a:miter lim="800000"/>
            <a:headEnd/>
            <a:tailEnd/>
          </a:ln>
          <a:effectLst/>
        </p:spPr>
        <p:txBody>
          <a:bodyPr anchor="ctr"/>
          <a:lstStyle/>
          <a:p>
            <a:pPr eaLnBrk="1" hangingPunct="1">
              <a:lnSpc>
                <a:spcPct val="90000"/>
              </a:lnSpc>
              <a:defRPr/>
            </a:pPr>
            <a:endParaRPr lang="en-US" sz="1200">
              <a:solidFill>
                <a:schemeClr val="tx2"/>
              </a:solidFill>
              <a:effectLst>
                <a:outerShdw blurRad="38100" dist="38100" dir="2700000" algn="tl">
                  <a:srgbClr val="C0C0C0"/>
                </a:outerShdw>
              </a:effectLst>
              <a:latin typeface="Tahoma" pitchFamily="34" charset="0"/>
            </a:endParaRPr>
          </a:p>
        </p:txBody>
      </p:sp>
      <p:sp>
        <p:nvSpPr>
          <p:cNvPr id="304136" name="Rectangle 8"/>
          <p:cNvSpPr>
            <a:spLocks noChangeArrowheads="1"/>
          </p:cNvSpPr>
          <p:nvPr/>
        </p:nvSpPr>
        <p:spPr bwMode="auto">
          <a:xfrm>
            <a:off x="2667000" y="5638800"/>
            <a:ext cx="4419600" cy="609600"/>
          </a:xfrm>
          <a:prstGeom prst="rect">
            <a:avLst/>
          </a:prstGeom>
          <a:noFill/>
          <a:ln w="9525">
            <a:noFill/>
            <a:miter lim="800000"/>
            <a:headEnd/>
            <a:tailEnd/>
          </a:ln>
          <a:effectLst/>
        </p:spPr>
        <p:txBody>
          <a:bodyPr anchor="ctr"/>
          <a:lstStyle/>
          <a:p>
            <a:pPr eaLnBrk="1" hangingPunct="1">
              <a:lnSpc>
                <a:spcPct val="90000"/>
              </a:lnSpc>
              <a:defRPr/>
            </a:pPr>
            <a:endParaRPr lang="en-US" sz="1200">
              <a:solidFill>
                <a:schemeClr val="tx2"/>
              </a:solidFill>
              <a:effectLst>
                <a:outerShdw blurRad="38100" dist="38100" dir="2700000" algn="tl">
                  <a:srgbClr val="C0C0C0"/>
                </a:outerShdw>
              </a:effectLst>
              <a:latin typeface="Tahoma" pitchFamily="34" charset="0"/>
            </a:endParaRPr>
          </a:p>
        </p:txBody>
      </p:sp>
      <p:sp>
        <p:nvSpPr>
          <p:cNvPr id="304137" name="Rectangle 9"/>
          <p:cNvSpPr>
            <a:spLocks noChangeArrowheads="1"/>
          </p:cNvSpPr>
          <p:nvPr/>
        </p:nvSpPr>
        <p:spPr bwMode="auto">
          <a:xfrm>
            <a:off x="2743200" y="4953000"/>
            <a:ext cx="4419600" cy="609600"/>
          </a:xfrm>
          <a:prstGeom prst="rect">
            <a:avLst/>
          </a:prstGeom>
          <a:noFill/>
          <a:ln w="9525">
            <a:noFill/>
            <a:miter lim="800000"/>
            <a:headEnd/>
            <a:tailEnd/>
          </a:ln>
          <a:effectLst/>
        </p:spPr>
        <p:txBody>
          <a:bodyPr anchor="ctr"/>
          <a:lstStyle/>
          <a:p>
            <a:pPr eaLnBrk="1" hangingPunct="1">
              <a:lnSpc>
                <a:spcPct val="90000"/>
              </a:lnSpc>
              <a:defRPr/>
            </a:pPr>
            <a:endParaRPr lang="en-US" sz="1200">
              <a:solidFill>
                <a:schemeClr val="tx2"/>
              </a:solidFill>
              <a:effectLst>
                <a:outerShdw blurRad="38100" dist="38100" dir="2700000" algn="tl">
                  <a:srgbClr val="C0C0C0"/>
                </a:outerShdw>
              </a:effectLst>
              <a:latin typeface="Tahoma" pitchFamily="34" charset="0"/>
            </a:endParaRPr>
          </a:p>
        </p:txBody>
      </p:sp>
      <p:sp>
        <p:nvSpPr>
          <p:cNvPr id="304138" name="Rectangle 10"/>
          <p:cNvSpPr>
            <a:spLocks noChangeArrowheads="1"/>
          </p:cNvSpPr>
          <p:nvPr/>
        </p:nvSpPr>
        <p:spPr bwMode="auto">
          <a:xfrm>
            <a:off x="0" y="6248400"/>
            <a:ext cx="2057400" cy="609600"/>
          </a:xfrm>
          <a:prstGeom prst="rect">
            <a:avLst/>
          </a:prstGeom>
          <a:noFill/>
          <a:ln w="9525">
            <a:noFill/>
            <a:miter lim="800000"/>
            <a:headEnd/>
            <a:tailEnd/>
          </a:ln>
          <a:effectLst/>
        </p:spPr>
        <p:txBody>
          <a:bodyPr anchor="ctr"/>
          <a:lstStyle/>
          <a:p>
            <a:pPr eaLnBrk="1" hangingPunct="1">
              <a:lnSpc>
                <a:spcPct val="90000"/>
              </a:lnSpc>
              <a:defRPr/>
            </a:pPr>
            <a:endParaRPr lang="en-US" sz="1200">
              <a:solidFill>
                <a:schemeClr val="tx2"/>
              </a:solidFill>
              <a:effectLst>
                <a:outerShdw blurRad="38100" dist="38100" dir="2700000" algn="tl">
                  <a:srgbClr val="C0C0C0"/>
                </a:outerShdw>
              </a:effectLst>
              <a:latin typeface="Tahoma" pitchFamily="34" charset="0"/>
            </a:endParaRPr>
          </a:p>
        </p:txBody>
      </p:sp>
      <p:sp>
        <p:nvSpPr>
          <p:cNvPr id="304139" name="Rectangle 11"/>
          <p:cNvSpPr>
            <a:spLocks noChangeArrowheads="1"/>
          </p:cNvSpPr>
          <p:nvPr/>
        </p:nvSpPr>
        <p:spPr bwMode="auto">
          <a:xfrm>
            <a:off x="0" y="6248400"/>
            <a:ext cx="2743200" cy="609600"/>
          </a:xfrm>
          <a:prstGeom prst="rect">
            <a:avLst/>
          </a:prstGeom>
          <a:noFill/>
          <a:ln w="9525">
            <a:noFill/>
            <a:miter lim="800000"/>
            <a:headEnd/>
            <a:tailEnd/>
          </a:ln>
          <a:effectLst/>
        </p:spPr>
        <p:txBody>
          <a:bodyPr anchor="ctr"/>
          <a:lstStyle/>
          <a:p>
            <a:pPr eaLnBrk="1" hangingPunct="1">
              <a:lnSpc>
                <a:spcPct val="90000"/>
              </a:lnSpc>
              <a:defRPr/>
            </a:pPr>
            <a:r>
              <a:rPr lang="en-US" sz="1200">
                <a:solidFill>
                  <a:schemeClr val="tx2"/>
                </a:solidFill>
                <a:effectLst>
                  <a:outerShdw blurRad="38100" dist="38100" dir="2700000" algn="tl">
                    <a:srgbClr val="C0C0C0"/>
                  </a:outerShdw>
                </a:effectLst>
                <a:latin typeface="Tahoma" pitchFamily="34" charset="0"/>
              </a:rPr>
              <a:t>Impac Utama</a:t>
            </a:r>
            <a:br>
              <a:rPr lang="en-US" sz="1200">
                <a:solidFill>
                  <a:schemeClr val="tx2"/>
                </a:solidFill>
                <a:effectLst>
                  <a:outerShdw blurRad="38100" dist="38100" dir="2700000" algn="tl">
                    <a:srgbClr val="C0C0C0"/>
                  </a:outerShdw>
                </a:effectLst>
                <a:latin typeface="Tahoma" pitchFamily="34" charset="0"/>
              </a:rPr>
            </a:br>
            <a:r>
              <a:rPr lang="en-US" sz="1200">
                <a:solidFill>
                  <a:schemeClr val="tx2"/>
                </a:solidFill>
                <a:effectLst>
                  <a:outerShdw blurRad="38100" dist="38100" dir="2700000" algn="tl">
                    <a:srgbClr val="C0C0C0"/>
                  </a:outerShdw>
                </a:effectLst>
                <a:latin typeface="Tahoma" pitchFamily="34" charset="0"/>
              </a:rPr>
              <a:t>Impac Kecil</a:t>
            </a:r>
          </a:p>
        </p:txBody>
      </p:sp>
      <p:cxnSp>
        <p:nvCxnSpPr>
          <p:cNvPr id="187404" name="AutoShape 12"/>
          <p:cNvCxnSpPr>
            <a:cxnSpLocks noChangeShapeType="1"/>
            <a:stCxn id="304130" idx="3"/>
            <a:endCxn id="304132" idx="0"/>
          </p:cNvCxnSpPr>
          <p:nvPr/>
        </p:nvCxnSpPr>
        <p:spPr bwMode="auto">
          <a:xfrm>
            <a:off x="5791200" y="457200"/>
            <a:ext cx="609600" cy="609600"/>
          </a:xfrm>
          <a:prstGeom prst="bentConnector2">
            <a:avLst/>
          </a:prstGeom>
          <a:noFill/>
          <a:ln w="9525">
            <a:solidFill>
              <a:schemeClr val="tx1"/>
            </a:solidFill>
            <a:miter lim="800000"/>
            <a:headEnd type="triangle" w="med" len="med"/>
            <a:tailEnd type="triangle" w="med" len="med"/>
          </a:ln>
        </p:spPr>
      </p:cxnSp>
      <p:sp>
        <p:nvSpPr>
          <p:cNvPr id="187405" name="Rectangle 13"/>
          <p:cNvSpPr>
            <a:spLocks noChangeArrowheads="1"/>
          </p:cNvSpPr>
          <p:nvPr/>
        </p:nvSpPr>
        <p:spPr bwMode="auto">
          <a:xfrm>
            <a:off x="2667000" y="0"/>
            <a:ext cx="3276600" cy="914400"/>
          </a:xfrm>
          <a:prstGeom prst="rect">
            <a:avLst/>
          </a:prstGeom>
          <a:solidFill>
            <a:schemeClr val="accent1"/>
          </a:solidFill>
          <a:ln w="9525">
            <a:solidFill>
              <a:schemeClr val="tx1"/>
            </a:solidFill>
            <a:miter lim="800000"/>
            <a:headEnd/>
            <a:tailEnd/>
          </a:ln>
        </p:spPr>
        <p:txBody>
          <a:bodyPr wrap="none" anchor="ctr"/>
          <a:lstStyle/>
          <a:p>
            <a:pPr eaLnBrk="1" hangingPunct="1"/>
            <a:r>
              <a:rPr lang="en-US" sz="1200" b="1">
                <a:solidFill>
                  <a:schemeClr val="tx2"/>
                </a:solidFill>
                <a:latin typeface="Tahoma" pitchFamily="34" charset="0"/>
              </a:rPr>
              <a:t>Misi Perusahaan </a:t>
            </a:r>
            <a:br>
              <a:rPr lang="en-US" sz="1200" b="1">
                <a:solidFill>
                  <a:schemeClr val="tx2"/>
                </a:solidFill>
                <a:latin typeface="Tahoma" pitchFamily="34" charset="0"/>
              </a:rPr>
            </a:br>
            <a:r>
              <a:rPr lang="en-US" sz="1200" b="1">
                <a:solidFill>
                  <a:schemeClr val="tx2"/>
                </a:solidFill>
                <a:latin typeface="Tahoma" pitchFamily="34" charset="0"/>
              </a:rPr>
              <a:t>Tanggung Jawab Sosial &amp; Etika</a:t>
            </a:r>
            <a:br>
              <a:rPr lang="en-US" sz="1200" b="1">
                <a:solidFill>
                  <a:schemeClr val="tx2"/>
                </a:solidFill>
                <a:latin typeface="Tahoma" pitchFamily="34" charset="0"/>
              </a:rPr>
            </a:br>
            <a:r>
              <a:rPr lang="en-US" sz="1200" b="1">
                <a:solidFill>
                  <a:schemeClr val="tx2"/>
                </a:solidFill>
                <a:latin typeface="Tahoma" pitchFamily="34" charset="0"/>
              </a:rPr>
              <a:t>( Bab 2,3 )</a:t>
            </a:r>
          </a:p>
        </p:txBody>
      </p:sp>
      <p:sp>
        <p:nvSpPr>
          <p:cNvPr id="187406" name="Rectangle 14"/>
          <p:cNvSpPr>
            <a:spLocks noChangeArrowheads="1"/>
          </p:cNvSpPr>
          <p:nvPr/>
        </p:nvSpPr>
        <p:spPr bwMode="auto">
          <a:xfrm>
            <a:off x="609600" y="990600"/>
            <a:ext cx="2514600" cy="1143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200">
              <a:solidFill>
                <a:schemeClr val="tx2"/>
              </a:solidFill>
              <a:latin typeface="Tahoma" pitchFamily="34" charset="0"/>
            </a:endParaRPr>
          </a:p>
          <a:p>
            <a:pPr eaLnBrk="1" hangingPunct="1"/>
            <a:r>
              <a:rPr lang="en-US" sz="1200" b="1">
                <a:solidFill>
                  <a:schemeClr val="tx2"/>
                </a:solidFill>
                <a:latin typeface="Tahoma" pitchFamily="34" charset="0"/>
              </a:rPr>
              <a:t>Lingkungan External </a:t>
            </a:r>
            <a:br>
              <a:rPr lang="en-US" sz="1200" b="1">
                <a:solidFill>
                  <a:schemeClr val="tx2"/>
                </a:solidFill>
                <a:latin typeface="Tahoma" pitchFamily="34" charset="0"/>
              </a:rPr>
            </a:br>
            <a:r>
              <a:rPr lang="en-US" sz="1200" b="1">
                <a:solidFill>
                  <a:schemeClr val="tx2"/>
                </a:solidFill>
                <a:latin typeface="Tahoma" pitchFamily="34" charset="0"/>
              </a:rPr>
              <a:t>Domestik &amp; Global</a:t>
            </a:r>
          </a:p>
          <a:p>
            <a:pPr eaLnBrk="1" hangingPunct="1"/>
            <a:r>
              <a:rPr lang="en-US" sz="1200" b="1">
                <a:solidFill>
                  <a:schemeClr val="tx2"/>
                </a:solidFill>
                <a:latin typeface="Tahoma" pitchFamily="34" charset="0"/>
              </a:rPr>
              <a:t> Remote,Industri,Oprasi</a:t>
            </a:r>
            <a:br>
              <a:rPr lang="en-US" sz="1200" b="1">
                <a:solidFill>
                  <a:schemeClr val="tx2"/>
                </a:solidFill>
                <a:latin typeface="Tahoma" pitchFamily="34" charset="0"/>
              </a:rPr>
            </a:br>
            <a:r>
              <a:rPr lang="en-US" sz="1200" b="1">
                <a:solidFill>
                  <a:schemeClr val="tx2"/>
                </a:solidFill>
                <a:latin typeface="Tahoma" pitchFamily="34" charset="0"/>
              </a:rPr>
              <a:t>( Bab 4,5 )</a:t>
            </a:r>
          </a:p>
          <a:p>
            <a:pPr eaLnBrk="1" hangingPunct="1"/>
            <a:endParaRPr lang="en-US" sz="1200" b="1">
              <a:latin typeface="Tahoma" pitchFamily="34" charset="0"/>
            </a:endParaRPr>
          </a:p>
        </p:txBody>
      </p:sp>
      <p:sp>
        <p:nvSpPr>
          <p:cNvPr id="187407" name="Rectangle 15"/>
          <p:cNvSpPr>
            <a:spLocks noChangeArrowheads="1"/>
          </p:cNvSpPr>
          <p:nvPr/>
        </p:nvSpPr>
        <p:spPr bwMode="auto">
          <a:xfrm>
            <a:off x="533400" y="2971800"/>
            <a:ext cx="2971800" cy="609600"/>
          </a:xfrm>
          <a:prstGeom prst="rect">
            <a:avLst/>
          </a:prstGeom>
          <a:solidFill>
            <a:schemeClr val="accent1"/>
          </a:solidFill>
          <a:ln w="9525">
            <a:solidFill>
              <a:schemeClr val="tx1"/>
            </a:solidFill>
            <a:miter lim="800000"/>
            <a:headEnd/>
            <a:tailEnd/>
          </a:ln>
        </p:spPr>
        <p:txBody>
          <a:bodyPr wrap="none" anchor="ctr"/>
          <a:lstStyle/>
          <a:p>
            <a:pPr eaLnBrk="1" hangingPunct="1"/>
            <a:r>
              <a:rPr lang="en-US" sz="1200" b="1">
                <a:solidFill>
                  <a:schemeClr val="tx2"/>
                </a:solidFill>
                <a:latin typeface="Tahoma" pitchFamily="34" charset="0"/>
              </a:rPr>
              <a:t>Sasaran Hasil Jangka Panjang </a:t>
            </a:r>
            <a:br>
              <a:rPr lang="en-US" sz="1200" b="1">
                <a:solidFill>
                  <a:schemeClr val="tx2"/>
                </a:solidFill>
                <a:latin typeface="Tahoma" pitchFamily="34" charset="0"/>
              </a:rPr>
            </a:br>
            <a:r>
              <a:rPr lang="en-US" sz="1200" b="1">
                <a:solidFill>
                  <a:schemeClr val="tx2"/>
                </a:solidFill>
                <a:latin typeface="Tahoma" pitchFamily="34" charset="0"/>
              </a:rPr>
              <a:t>( Bab 7 )</a:t>
            </a:r>
          </a:p>
          <a:p>
            <a:pPr eaLnBrk="1" hangingPunct="1"/>
            <a:endParaRPr lang="en-US" sz="1200" b="1">
              <a:latin typeface="Tahoma" pitchFamily="34" charset="0"/>
            </a:endParaRPr>
          </a:p>
        </p:txBody>
      </p:sp>
      <p:sp>
        <p:nvSpPr>
          <p:cNvPr id="187408" name="Rectangle 16"/>
          <p:cNvSpPr>
            <a:spLocks noChangeArrowheads="1"/>
          </p:cNvSpPr>
          <p:nvPr/>
        </p:nvSpPr>
        <p:spPr bwMode="auto">
          <a:xfrm>
            <a:off x="762000" y="2286000"/>
            <a:ext cx="7543800" cy="4572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200">
              <a:solidFill>
                <a:schemeClr val="tx2"/>
              </a:solidFill>
              <a:latin typeface="Tahoma" pitchFamily="34" charset="0"/>
            </a:endParaRPr>
          </a:p>
          <a:p>
            <a:pPr eaLnBrk="1" hangingPunct="1"/>
            <a:r>
              <a:rPr lang="en-US" sz="1200" b="1">
                <a:solidFill>
                  <a:schemeClr val="tx2"/>
                </a:solidFill>
                <a:latin typeface="Tahoma" pitchFamily="34" charset="0"/>
              </a:rPr>
              <a:t>Pilihan dan analisa Strategi </a:t>
            </a:r>
            <a:br>
              <a:rPr lang="en-US" sz="1200" b="1">
                <a:solidFill>
                  <a:schemeClr val="tx2"/>
                </a:solidFill>
                <a:latin typeface="Tahoma" pitchFamily="34" charset="0"/>
              </a:rPr>
            </a:br>
            <a:r>
              <a:rPr lang="en-US" sz="1200" b="1">
                <a:solidFill>
                  <a:schemeClr val="tx2"/>
                </a:solidFill>
                <a:latin typeface="Tahoma" pitchFamily="34" charset="0"/>
              </a:rPr>
              <a:t>( Bab 8,9 )</a:t>
            </a:r>
          </a:p>
          <a:p>
            <a:pPr eaLnBrk="1" hangingPunct="1"/>
            <a:endParaRPr lang="en-US" sz="1200" b="1">
              <a:latin typeface="Tahoma" pitchFamily="34" charset="0"/>
            </a:endParaRPr>
          </a:p>
        </p:txBody>
      </p:sp>
      <p:sp>
        <p:nvSpPr>
          <p:cNvPr id="187409" name="Rectangle 17"/>
          <p:cNvSpPr>
            <a:spLocks noChangeArrowheads="1"/>
          </p:cNvSpPr>
          <p:nvPr/>
        </p:nvSpPr>
        <p:spPr bwMode="auto">
          <a:xfrm>
            <a:off x="5791200" y="1143000"/>
            <a:ext cx="2133600" cy="838200"/>
          </a:xfrm>
          <a:prstGeom prst="rect">
            <a:avLst/>
          </a:prstGeom>
          <a:solidFill>
            <a:schemeClr val="accent1"/>
          </a:solidFill>
          <a:ln w="9525">
            <a:solidFill>
              <a:schemeClr val="tx1"/>
            </a:solidFill>
            <a:miter lim="800000"/>
            <a:headEnd/>
            <a:tailEnd/>
          </a:ln>
        </p:spPr>
        <p:txBody>
          <a:bodyPr wrap="none" anchor="ctr"/>
          <a:lstStyle/>
          <a:p>
            <a:pPr eaLnBrk="1" hangingPunct="1"/>
            <a:r>
              <a:rPr lang="en-US" sz="1200" b="1">
                <a:solidFill>
                  <a:schemeClr val="tx2"/>
                </a:solidFill>
                <a:latin typeface="Tahoma" pitchFamily="34" charset="0"/>
              </a:rPr>
              <a:t>Analisa Internal </a:t>
            </a:r>
            <a:br>
              <a:rPr lang="en-US" sz="1200" b="1">
                <a:solidFill>
                  <a:schemeClr val="tx2"/>
                </a:solidFill>
                <a:latin typeface="Tahoma" pitchFamily="34" charset="0"/>
              </a:rPr>
            </a:br>
            <a:r>
              <a:rPr lang="en-US" sz="1200" b="1">
                <a:solidFill>
                  <a:schemeClr val="tx2"/>
                </a:solidFill>
                <a:latin typeface="Tahoma" pitchFamily="34" charset="0"/>
              </a:rPr>
              <a:t>( Bab 6)</a:t>
            </a:r>
          </a:p>
          <a:p>
            <a:pPr eaLnBrk="1" hangingPunct="1"/>
            <a:endParaRPr lang="en-US" sz="1200" b="1">
              <a:latin typeface="Tahoma" pitchFamily="34" charset="0"/>
            </a:endParaRPr>
          </a:p>
        </p:txBody>
      </p:sp>
      <p:sp>
        <p:nvSpPr>
          <p:cNvPr id="187410" name="Rectangle 18"/>
          <p:cNvSpPr>
            <a:spLocks noChangeArrowheads="1"/>
          </p:cNvSpPr>
          <p:nvPr/>
        </p:nvSpPr>
        <p:spPr bwMode="auto">
          <a:xfrm>
            <a:off x="5410200" y="3048000"/>
            <a:ext cx="2971800" cy="6096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200">
              <a:solidFill>
                <a:schemeClr val="tx2"/>
              </a:solidFill>
              <a:latin typeface="Tahoma" pitchFamily="34" charset="0"/>
            </a:endParaRPr>
          </a:p>
          <a:p>
            <a:pPr eaLnBrk="1" hangingPunct="1"/>
            <a:r>
              <a:rPr lang="en-US" sz="1200" b="1">
                <a:solidFill>
                  <a:schemeClr val="tx2"/>
                </a:solidFill>
                <a:latin typeface="Tahoma" pitchFamily="34" charset="0"/>
              </a:rPr>
              <a:t>Strategi yang umum dan baik </a:t>
            </a:r>
            <a:br>
              <a:rPr lang="en-US" sz="1200" b="1">
                <a:solidFill>
                  <a:schemeClr val="tx2"/>
                </a:solidFill>
                <a:latin typeface="Tahoma" pitchFamily="34" charset="0"/>
              </a:rPr>
            </a:br>
            <a:r>
              <a:rPr lang="en-US" sz="1200" b="1">
                <a:solidFill>
                  <a:schemeClr val="tx2"/>
                </a:solidFill>
                <a:latin typeface="Tahoma" pitchFamily="34" charset="0"/>
              </a:rPr>
              <a:t>( Bab 7 )</a:t>
            </a:r>
          </a:p>
          <a:p>
            <a:pPr eaLnBrk="1" hangingPunct="1"/>
            <a:endParaRPr lang="en-US" sz="1200" b="1">
              <a:latin typeface="Tahoma" pitchFamily="34" charset="0"/>
            </a:endParaRPr>
          </a:p>
        </p:txBody>
      </p:sp>
      <p:sp>
        <p:nvSpPr>
          <p:cNvPr id="187411" name="Rectangle 19"/>
          <p:cNvSpPr>
            <a:spLocks noChangeArrowheads="1"/>
          </p:cNvSpPr>
          <p:nvPr/>
        </p:nvSpPr>
        <p:spPr bwMode="auto">
          <a:xfrm>
            <a:off x="533400" y="3810000"/>
            <a:ext cx="2667000" cy="838200"/>
          </a:xfrm>
          <a:prstGeom prst="rect">
            <a:avLst/>
          </a:prstGeom>
          <a:solidFill>
            <a:schemeClr val="accent1"/>
          </a:solidFill>
          <a:ln w="9525">
            <a:solidFill>
              <a:schemeClr val="tx1"/>
            </a:solidFill>
            <a:miter lim="800000"/>
            <a:headEnd/>
            <a:tailEnd/>
          </a:ln>
        </p:spPr>
        <p:txBody>
          <a:bodyPr wrap="none" anchor="ctr"/>
          <a:lstStyle/>
          <a:p>
            <a:pPr eaLnBrk="1" hangingPunct="1"/>
            <a:r>
              <a:rPr lang="en-US" sz="1200" b="1">
                <a:solidFill>
                  <a:schemeClr val="tx2"/>
                </a:solidFill>
                <a:latin typeface="Tahoma" pitchFamily="34" charset="0"/>
              </a:rPr>
              <a:t>Sasaran Hasil Jangka Pendek </a:t>
            </a:r>
          </a:p>
          <a:p>
            <a:pPr eaLnBrk="1" hangingPunct="1"/>
            <a:r>
              <a:rPr lang="en-US" sz="1200" b="1">
                <a:solidFill>
                  <a:schemeClr val="tx2"/>
                </a:solidFill>
                <a:latin typeface="Tahoma" pitchFamily="34" charset="0"/>
              </a:rPr>
              <a:t>Memberi penghargaan sistem</a:t>
            </a:r>
            <a:br>
              <a:rPr lang="en-US" sz="1200" b="1">
                <a:solidFill>
                  <a:schemeClr val="tx2"/>
                </a:solidFill>
                <a:latin typeface="Tahoma" pitchFamily="34" charset="0"/>
              </a:rPr>
            </a:br>
            <a:r>
              <a:rPr lang="en-US" sz="1200" b="1">
                <a:solidFill>
                  <a:schemeClr val="tx2"/>
                </a:solidFill>
                <a:latin typeface="Tahoma" pitchFamily="34" charset="0"/>
              </a:rPr>
              <a:t>( Bab 10 )</a:t>
            </a:r>
          </a:p>
          <a:p>
            <a:pPr eaLnBrk="1" hangingPunct="1"/>
            <a:endParaRPr lang="en-US" sz="1200" b="1">
              <a:latin typeface="Tahoma" pitchFamily="34" charset="0"/>
            </a:endParaRPr>
          </a:p>
        </p:txBody>
      </p:sp>
      <p:sp>
        <p:nvSpPr>
          <p:cNvPr id="187412" name="Rectangle 20"/>
          <p:cNvSpPr>
            <a:spLocks noChangeArrowheads="1"/>
          </p:cNvSpPr>
          <p:nvPr/>
        </p:nvSpPr>
        <p:spPr bwMode="auto">
          <a:xfrm>
            <a:off x="3886200" y="3886200"/>
            <a:ext cx="1905000" cy="685800"/>
          </a:xfrm>
          <a:prstGeom prst="rect">
            <a:avLst/>
          </a:prstGeom>
          <a:solidFill>
            <a:schemeClr val="accent1"/>
          </a:solidFill>
          <a:ln w="9525">
            <a:solidFill>
              <a:schemeClr val="tx1"/>
            </a:solidFill>
            <a:miter lim="800000"/>
            <a:headEnd/>
            <a:tailEnd/>
          </a:ln>
        </p:spPr>
        <p:txBody>
          <a:bodyPr wrap="none" anchor="ctr"/>
          <a:lstStyle/>
          <a:p>
            <a:pPr eaLnBrk="1" hangingPunct="1"/>
            <a:r>
              <a:rPr lang="en-US" sz="1200" b="1">
                <a:solidFill>
                  <a:schemeClr val="tx2"/>
                </a:solidFill>
                <a:latin typeface="Tahoma" pitchFamily="34" charset="0"/>
              </a:rPr>
              <a:t>Taktik Fungsional </a:t>
            </a:r>
            <a:br>
              <a:rPr lang="en-US" sz="1200" b="1">
                <a:solidFill>
                  <a:schemeClr val="tx2"/>
                </a:solidFill>
                <a:latin typeface="Tahoma" pitchFamily="34" charset="0"/>
              </a:rPr>
            </a:br>
            <a:r>
              <a:rPr lang="en-US" sz="1200" b="1">
                <a:solidFill>
                  <a:schemeClr val="tx2"/>
                </a:solidFill>
                <a:latin typeface="Tahoma" pitchFamily="34" charset="0"/>
              </a:rPr>
              <a:t>( Bab 10</a:t>
            </a:r>
          </a:p>
        </p:txBody>
      </p:sp>
      <p:sp>
        <p:nvSpPr>
          <p:cNvPr id="187413" name="Rectangle 21"/>
          <p:cNvSpPr>
            <a:spLocks noChangeArrowheads="1"/>
          </p:cNvSpPr>
          <p:nvPr/>
        </p:nvSpPr>
        <p:spPr bwMode="auto">
          <a:xfrm>
            <a:off x="6477000" y="3962400"/>
            <a:ext cx="1905000" cy="685800"/>
          </a:xfrm>
          <a:prstGeom prst="rect">
            <a:avLst/>
          </a:prstGeom>
          <a:solidFill>
            <a:schemeClr val="accent1"/>
          </a:solidFill>
          <a:ln w="9525">
            <a:solidFill>
              <a:schemeClr val="tx1"/>
            </a:solidFill>
            <a:miter lim="800000"/>
            <a:headEnd/>
            <a:tailEnd/>
          </a:ln>
        </p:spPr>
        <p:txBody>
          <a:bodyPr wrap="none" anchor="ctr"/>
          <a:lstStyle/>
          <a:p>
            <a:pPr eaLnBrk="1" hangingPunct="1"/>
            <a:r>
              <a:rPr lang="en-US" sz="1200" b="1">
                <a:solidFill>
                  <a:schemeClr val="tx2"/>
                </a:solidFill>
                <a:latin typeface="Tahoma" pitchFamily="34" charset="0"/>
              </a:rPr>
              <a:t>Kebijakan </a:t>
            </a:r>
            <a:br>
              <a:rPr lang="en-US" sz="1200" b="1">
                <a:solidFill>
                  <a:schemeClr val="tx2"/>
                </a:solidFill>
                <a:latin typeface="Tahoma" pitchFamily="34" charset="0"/>
              </a:rPr>
            </a:br>
            <a:r>
              <a:rPr lang="en-US" sz="1200" b="1">
                <a:solidFill>
                  <a:schemeClr val="tx2"/>
                </a:solidFill>
                <a:latin typeface="Tahoma" pitchFamily="34" charset="0"/>
              </a:rPr>
              <a:t>( Bab 10 )</a:t>
            </a:r>
          </a:p>
        </p:txBody>
      </p:sp>
      <p:sp>
        <p:nvSpPr>
          <p:cNvPr id="187414" name="Rectangle 22"/>
          <p:cNvSpPr>
            <a:spLocks noChangeArrowheads="1"/>
          </p:cNvSpPr>
          <p:nvPr/>
        </p:nvSpPr>
        <p:spPr bwMode="auto">
          <a:xfrm>
            <a:off x="2743200" y="4876800"/>
            <a:ext cx="4495800" cy="762000"/>
          </a:xfrm>
          <a:prstGeom prst="rect">
            <a:avLst/>
          </a:prstGeom>
          <a:solidFill>
            <a:schemeClr val="accent1"/>
          </a:solidFill>
          <a:ln w="9525">
            <a:solidFill>
              <a:schemeClr val="tx1"/>
            </a:solidFill>
            <a:miter lim="800000"/>
            <a:headEnd/>
            <a:tailEnd/>
          </a:ln>
        </p:spPr>
        <p:txBody>
          <a:bodyPr wrap="none" anchor="ctr"/>
          <a:lstStyle/>
          <a:p>
            <a:pPr eaLnBrk="1" hangingPunct="1"/>
            <a:r>
              <a:rPr lang="en-US" sz="1200" b="1">
                <a:solidFill>
                  <a:schemeClr val="tx2"/>
                </a:solidFill>
                <a:latin typeface="Tahoma" pitchFamily="34" charset="0"/>
              </a:rPr>
              <a:t>Struktur Organisasi ,  Kepemimpinan dan Budaya</a:t>
            </a:r>
          </a:p>
          <a:p>
            <a:pPr eaLnBrk="1" hangingPunct="1"/>
            <a:r>
              <a:rPr lang="en-US" sz="1200" b="1">
                <a:solidFill>
                  <a:schemeClr val="tx2"/>
                </a:solidFill>
                <a:latin typeface="Tahoma" pitchFamily="34" charset="0"/>
              </a:rPr>
              <a:t>( Bab 11,12 )</a:t>
            </a:r>
          </a:p>
          <a:p>
            <a:pPr eaLnBrk="1" hangingPunct="1"/>
            <a:endParaRPr lang="en-US" sz="1200" b="1">
              <a:latin typeface="Tahoma" pitchFamily="34" charset="0"/>
            </a:endParaRPr>
          </a:p>
        </p:txBody>
      </p:sp>
      <p:sp>
        <p:nvSpPr>
          <p:cNvPr id="187415" name="Rectangle 23"/>
          <p:cNvSpPr>
            <a:spLocks noChangeArrowheads="1"/>
          </p:cNvSpPr>
          <p:nvPr/>
        </p:nvSpPr>
        <p:spPr bwMode="auto">
          <a:xfrm>
            <a:off x="2667000" y="5867400"/>
            <a:ext cx="4495800" cy="762000"/>
          </a:xfrm>
          <a:prstGeom prst="rect">
            <a:avLst/>
          </a:prstGeom>
          <a:solidFill>
            <a:schemeClr val="accent1"/>
          </a:solidFill>
          <a:ln w="9525">
            <a:solidFill>
              <a:schemeClr val="tx1"/>
            </a:solidFill>
            <a:miter lim="800000"/>
            <a:headEnd/>
            <a:tailEnd/>
          </a:ln>
        </p:spPr>
        <p:txBody>
          <a:bodyPr wrap="none" anchor="ctr"/>
          <a:lstStyle/>
          <a:p>
            <a:pPr eaLnBrk="1" hangingPunct="1"/>
            <a:r>
              <a:rPr lang="en-US" sz="1200" b="1">
                <a:solidFill>
                  <a:schemeClr val="tx2"/>
                </a:solidFill>
                <a:latin typeface="Tahoma" pitchFamily="34" charset="0"/>
              </a:rPr>
              <a:t>Strategi Control, Inovasi dan Kewiraan</a:t>
            </a:r>
          </a:p>
          <a:p>
            <a:pPr eaLnBrk="1" hangingPunct="1"/>
            <a:r>
              <a:rPr lang="en-US" sz="1200" b="1">
                <a:solidFill>
                  <a:schemeClr val="tx2"/>
                </a:solidFill>
                <a:latin typeface="Tahoma" pitchFamily="34" charset="0"/>
              </a:rPr>
              <a:t>( Bab 13 )</a:t>
            </a:r>
          </a:p>
          <a:p>
            <a:pPr eaLnBrk="1" hangingPunct="1"/>
            <a:endParaRPr lang="en-US" sz="1200" b="1">
              <a:latin typeface="Tahoma" pitchFamily="34" charset="0"/>
            </a:endParaRPr>
          </a:p>
        </p:txBody>
      </p:sp>
      <p:cxnSp>
        <p:nvCxnSpPr>
          <p:cNvPr id="187416" name="AutoShape 24"/>
          <p:cNvCxnSpPr>
            <a:cxnSpLocks noChangeShapeType="1"/>
            <a:stCxn id="187405" idx="1"/>
            <a:endCxn id="187406" idx="0"/>
          </p:cNvCxnSpPr>
          <p:nvPr/>
        </p:nvCxnSpPr>
        <p:spPr bwMode="auto">
          <a:xfrm rot="10800000" flipV="1">
            <a:off x="1866900" y="457200"/>
            <a:ext cx="800100" cy="533400"/>
          </a:xfrm>
          <a:prstGeom prst="bentConnector2">
            <a:avLst/>
          </a:prstGeom>
          <a:noFill/>
          <a:ln w="9525">
            <a:solidFill>
              <a:schemeClr val="tx1"/>
            </a:solidFill>
            <a:miter lim="800000"/>
            <a:headEnd/>
            <a:tailEnd type="triangle" w="med" len="med"/>
          </a:ln>
        </p:spPr>
      </p:cxnSp>
      <p:cxnSp>
        <p:nvCxnSpPr>
          <p:cNvPr id="187417" name="AutoShape 25"/>
          <p:cNvCxnSpPr>
            <a:cxnSpLocks noChangeShapeType="1"/>
            <a:stCxn id="187405" idx="3"/>
          </p:cNvCxnSpPr>
          <p:nvPr/>
        </p:nvCxnSpPr>
        <p:spPr bwMode="auto">
          <a:xfrm>
            <a:off x="5943600" y="457200"/>
            <a:ext cx="2971800" cy="5867400"/>
          </a:xfrm>
          <a:prstGeom prst="bentConnector2">
            <a:avLst/>
          </a:prstGeom>
          <a:noFill/>
          <a:ln w="9525">
            <a:solidFill>
              <a:schemeClr val="tx1"/>
            </a:solidFill>
            <a:miter lim="800000"/>
            <a:headEnd/>
            <a:tailEnd/>
          </a:ln>
        </p:spPr>
      </p:cxnSp>
      <p:sp>
        <p:nvSpPr>
          <p:cNvPr id="187418" name="Line 26"/>
          <p:cNvSpPr>
            <a:spLocks noChangeShapeType="1"/>
          </p:cNvSpPr>
          <p:nvPr/>
        </p:nvSpPr>
        <p:spPr bwMode="auto">
          <a:xfrm flipH="1">
            <a:off x="7239000" y="6324600"/>
            <a:ext cx="1676400" cy="0"/>
          </a:xfrm>
          <a:prstGeom prst="line">
            <a:avLst/>
          </a:prstGeom>
          <a:noFill/>
          <a:ln w="9525">
            <a:solidFill>
              <a:schemeClr val="tx1"/>
            </a:solidFill>
            <a:round/>
            <a:headEnd/>
            <a:tailEnd type="triangle" w="med" len="med"/>
          </a:ln>
        </p:spPr>
        <p:txBody>
          <a:bodyPr/>
          <a:lstStyle/>
          <a:p>
            <a:endParaRPr lang="id-ID"/>
          </a:p>
        </p:txBody>
      </p:sp>
      <p:cxnSp>
        <p:nvCxnSpPr>
          <p:cNvPr id="187419" name="AutoShape 27"/>
          <p:cNvCxnSpPr>
            <a:cxnSpLocks noChangeShapeType="1"/>
            <a:stCxn id="187414" idx="1"/>
            <a:endCxn id="187406" idx="1"/>
          </p:cNvCxnSpPr>
          <p:nvPr/>
        </p:nvCxnSpPr>
        <p:spPr bwMode="auto">
          <a:xfrm rot="10800000">
            <a:off x="609600" y="1562100"/>
            <a:ext cx="2133600" cy="3695700"/>
          </a:xfrm>
          <a:prstGeom prst="bentConnector3">
            <a:avLst>
              <a:gd name="adj1" fmla="val 110713"/>
            </a:avLst>
          </a:prstGeom>
          <a:noFill/>
          <a:ln w="9525">
            <a:solidFill>
              <a:schemeClr val="tx1"/>
            </a:solidFill>
            <a:miter lim="800000"/>
            <a:headEnd type="triangle" w="med" len="med"/>
            <a:tailEnd type="triangle" w="med" len="med"/>
          </a:ln>
        </p:spPr>
      </p:cxnSp>
      <p:sp>
        <p:nvSpPr>
          <p:cNvPr id="187420" name="Line 28"/>
          <p:cNvSpPr>
            <a:spLocks noChangeShapeType="1"/>
          </p:cNvSpPr>
          <p:nvPr/>
        </p:nvSpPr>
        <p:spPr bwMode="auto">
          <a:xfrm>
            <a:off x="6705600" y="1981200"/>
            <a:ext cx="0" cy="228600"/>
          </a:xfrm>
          <a:prstGeom prst="line">
            <a:avLst/>
          </a:prstGeom>
          <a:noFill/>
          <a:ln w="9525">
            <a:solidFill>
              <a:schemeClr val="tx1"/>
            </a:solidFill>
            <a:round/>
            <a:headEnd/>
            <a:tailEnd type="triangle" w="med" len="med"/>
          </a:ln>
        </p:spPr>
        <p:txBody>
          <a:bodyPr/>
          <a:lstStyle/>
          <a:p>
            <a:endParaRPr lang="id-ID"/>
          </a:p>
        </p:txBody>
      </p:sp>
      <p:cxnSp>
        <p:nvCxnSpPr>
          <p:cNvPr id="187421" name="AutoShape 29"/>
          <p:cNvCxnSpPr>
            <a:cxnSpLocks noChangeShapeType="1"/>
            <a:stCxn id="187407" idx="0"/>
            <a:endCxn id="187410" idx="0"/>
          </p:cNvCxnSpPr>
          <p:nvPr/>
        </p:nvCxnSpPr>
        <p:spPr bwMode="auto">
          <a:xfrm rot="5400000" flipV="1">
            <a:off x="4419600" y="571500"/>
            <a:ext cx="76200" cy="4876800"/>
          </a:xfrm>
          <a:prstGeom prst="bentConnector3">
            <a:avLst>
              <a:gd name="adj1" fmla="val -300000"/>
            </a:avLst>
          </a:prstGeom>
          <a:noFill/>
          <a:ln w="9525">
            <a:solidFill>
              <a:schemeClr val="tx1"/>
            </a:solidFill>
            <a:miter lim="800000"/>
            <a:headEnd type="triangle" w="med" len="med"/>
            <a:tailEnd type="triangle" w="med" len="med"/>
          </a:ln>
        </p:spPr>
      </p:cxnSp>
      <p:sp>
        <p:nvSpPr>
          <p:cNvPr id="187422" name="Line 30"/>
          <p:cNvSpPr>
            <a:spLocks noChangeShapeType="1"/>
          </p:cNvSpPr>
          <p:nvPr/>
        </p:nvSpPr>
        <p:spPr bwMode="auto">
          <a:xfrm>
            <a:off x="1905000" y="2133600"/>
            <a:ext cx="0" cy="152400"/>
          </a:xfrm>
          <a:prstGeom prst="line">
            <a:avLst/>
          </a:prstGeom>
          <a:noFill/>
          <a:ln w="9525">
            <a:solidFill>
              <a:schemeClr val="tx1"/>
            </a:solidFill>
            <a:round/>
            <a:headEnd/>
            <a:tailEnd type="triangle" w="med" len="med"/>
          </a:ln>
        </p:spPr>
        <p:txBody>
          <a:bodyPr/>
          <a:lstStyle/>
          <a:p>
            <a:endParaRPr lang="id-ID"/>
          </a:p>
        </p:txBody>
      </p:sp>
      <p:sp>
        <p:nvSpPr>
          <p:cNvPr id="187423" name="Line 31"/>
          <p:cNvSpPr>
            <a:spLocks noChangeShapeType="1"/>
          </p:cNvSpPr>
          <p:nvPr/>
        </p:nvSpPr>
        <p:spPr bwMode="auto">
          <a:xfrm>
            <a:off x="3505200" y="3276600"/>
            <a:ext cx="1905000" cy="0"/>
          </a:xfrm>
          <a:prstGeom prst="line">
            <a:avLst/>
          </a:prstGeom>
          <a:noFill/>
          <a:ln w="9525">
            <a:solidFill>
              <a:schemeClr val="tx1"/>
            </a:solidFill>
            <a:round/>
            <a:headEnd/>
            <a:tailEnd type="triangle" w="med" len="med"/>
          </a:ln>
        </p:spPr>
        <p:txBody>
          <a:bodyPr/>
          <a:lstStyle/>
          <a:p>
            <a:endParaRPr lang="id-ID"/>
          </a:p>
        </p:txBody>
      </p:sp>
      <p:sp>
        <p:nvSpPr>
          <p:cNvPr id="187424" name="Line 32"/>
          <p:cNvSpPr>
            <a:spLocks noChangeShapeType="1"/>
          </p:cNvSpPr>
          <p:nvPr/>
        </p:nvSpPr>
        <p:spPr bwMode="auto">
          <a:xfrm>
            <a:off x="2057400" y="3581400"/>
            <a:ext cx="0" cy="228600"/>
          </a:xfrm>
          <a:prstGeom prst="line">
            <a:avLst/>
          </a:prstGeom>
          <a:noFill/>
          <a:ln w="9525">
            <a:solidFill>
              <a:schemeClr val="tx1"/>
            </a:solidFill>
            <a:round/>
            <a:headEnd/>
            <a:tailEnd type="triangle" w="med" len="med"/>
          </a:ln>
        </p:spPr>
        <p:txBody>
          <a:bodyPr/>
          <a:lstStyle/>
          <a:p>
            <a:endParaRPr lang="id-ID"/>
          </a:p>
        </p:txBody>
      </p:sp>
      <p:cxnSp>
        <p:nvCxnSpPr>
          <p:cNvPr id="187425" name="AutoShape 33"/>
          <p:cNvCxnSpPr>
            <a:cxnSpLocks noChangeShapeType="1"/>
            <a:stCxn id="187412" idx="0"/>
            <a:endCxn id="187413" idx="0"/>
          </p:cNvCxnSpPr>
          <p:nvPr/>
        </p:nvCxnSpPr>
        <p:spPr bwMode="auto">
          <a:xfrm rot="5400000" flipV="1">
            <a:off x="6096000" y="2628900"/>
            <a:ext cx="76200" cy="2590800"/>
          </a:xfrm>
          <a:prstGeom prst="bentConnector3">
            <a:avLst>
              <a:gd name="adj1" fmla="val -300000"/>
            </a:avLst>
          </a:prstGeom>
          <a:noFill/>
          <a:ln w="9525">
            <a:solidFill>
              <a:schemeClr val="tx1"/>
            </a:solidFill>
            <a:miter lim="800000"/>
            <a:headEnd type="triangle" w="med" len="med"/>
            <a:tailEnd type="triangle" w="med" len="med"/>
          </a:ln>
        </p:spPr>
      </p:cxnSp>
      <p:cxnSp>
        <p:nvCxnSpPr>
          <p:cNvPr id="187426" name="AutoShape 34"/>
          <p:cNvCxnSpPr>
            <a:cxnSpLocks noChangeShapeType="1"/>
          </p:cNvCxnSpPr>
          <p:nvPr/>
        </p:nvCxnSpPr>
        <p:spPr bwMode="auto">
          <a:xfrm>
            <a:off x="3200400" y="4229100"/>
            <a:ext cx="685800" cy="0"/>
          </a:xfrm>
          <a:prstGeom prst="straightConnector1">
            <a:avLst/>
          </a:prstGeom>
          <a:noFill/>
          <a:ln w="9525">
            <a:solidFill>
              <a:schemeClr val="tx1"/>
            </a:solidFill>
            <a:round/>
            <a:headEnd/>
            <a:tailEnd type="triangle" w="med" len="med"/>
          </a:ln>
        </p:spPr>
      </p:cxnSp>
      <p:sp>
        <p:nvSpPr>
          <p:cNvPr id="187427" name="Line 35"/>
          <p:cNvSpPr>
            <a:spLocks noChangeShapeType="1"/>
          </p:cNvSpPr>
          <p:nvPr/>
        </p:nvSpPr>
        <p:spPr bwMode="auto">
          <a:xfrm>
            <a:off x="5791200" y="4267200"/>
            <a:ext cx="609600" cy="0"/>
          </a:xfrm>
          <a:prstGeom prst="line">
            <a:avLst/>
          </a:prstGeom>
          <a:noFill/>
          <a:ln w="9525">
            <a:solidFill>
              <a:schemeClr val="tx1"/>
            </a:solidFill>
            <a:round/>
            <a:headEnd/>
            <a:tailEnd type="triangle" w="med" len="med"/>
          </a:ln>
        </p:spPr>
        <p:txBody>
          <a:bodyPr/>
          <a:lstStyle/>
          <a:p>
            <a:endParaRPr lang="id-ID"/>
          </a:p>
        </p:txBody>
      </p:sp>
      <p:sp>
        <p:nvSpPr>
          <p:cNvPr id="187428" name="Line 36"/>
          <p:cNvSpPr>
            <a:spLocks noChangeShapeType="1"/>
          </p:cNvSpPr>
          <p:nvPr/>
        </p:nvSpPr>
        <p:spPr bwMode="auto">
          <a:xfrm>
            <a:off x="4876800" y="4572000"/>
            <a:ext cx="0" cy="228600"/>
          </a:xfrm>
          <a:prstGeom prst="line">
            <a:avLst/>
          </a:prstGeom>
          <a:noFill/>
          <a:ln w="9525">
            <a:solidFill>
              <a:schemeClr val="tx1"/>
            </a:solidFill>
            <a:round/>
            <a:headEnd/>
            <a:tailEnd type="triangle" w="med" len="med"/>
          </a:ln>
        </p:spPr>
        <p:txBody>
          <a:bodyPr/>
          <a:lstStyle/>
          <a:p>
            <a:endParaRPr lang="id-ID"/>
          </a:p>
        </p:txBody>
      </p:sp>
      <p:sp>
        <p:nvSpPr>
          <p:cNvPr id="187429" name="Line 37"/>
          <p:cNvSpPr>
            <a:spLocks noChangeShapeType="1"/>
          </p:cNvSpPr>
          <p:nvPr/>
        </p:nvSpPr>
        <p:spPr bwMode="auto">
          <a:xfrm>
            <a:off x="4953000" y="5638800"/>
            <a:ext cx="0" cy="228600"/>
          </a:xfrm>
          <a:prstGeom prst="line">
            <a:avLst/>
          </a:prstGeom>
          <a:noFill/>
          <a:ln w="9525">
            <a:solidFill>
              <a:schemeClr val="tx1"/>
            </a:solidFill>
            <a:round/>
            <a:headEnd/>
            <a:tailEnd type="triangle" w="med" len="med"/>
          </a:ln>
        </p:spPr>
        <p:txBody>
          <a:bodyPr/>
          <a:lstStyle/>
          <a:p>
            <a:endParaRPr lang="id-ID"/>
          </a:p>
        </p:txBody>
      </p:sp>
      <p:sp>
        <p:nvSpPr>
          <p:cNvPr id="187430" name="Line 38"/>
          <p:cNvSpPr>
            <a:spLocks noChangeShapeType="1"/>
          </p:cNvSpPr>
          <p:nvPr/>
        </p:nvSpPr>
        <p:spPr bwMode="auto">
          <a:xfrm>
            <a:off x="3200400" y="1524000"/>
            <a:ext cx="2590800" cy="0"/>
          </a:xfrm>
          <a:prstGeom prst="line">
            <a:avLst/>
          </a:prstGeom>
          <a:noFill/>
          <a:ln w="9525">
            <a:solidFill>
              <a:schemeClr val="tx1"/>
            </a:solidFill>
            <a:round/>
            <a:headEnd type="triangle" w="med" len="med"/>
            <a:tailEnd type="triangle" w="med" len="med"/>
          </a:ln>
        </p:spPr>
        <p:txBody>
          <a:bodyPr/>
          <a:lstStyle/>
          <a:p>
            <a:endParaRPr lang="id-ID"/>
          </a:p>
        </p:txBody>
      </p:sp>
      <p:sp>
        <p:nvSpPr>
          <p:cNvPr id="187431" name="Line 39"/>
          <p:cNvSpPr>
            <a:spLocks noChangeShapeType="1"/>
          </p:cNvSpPr>
          <p:nvPr/>
        </p:nvSpPr>
        <p:spPr bwMode="auto">
          <a:xfrm flipV="1">
            <a:off x="4267200" y="914400"/>
            <a:ext cx="0" cy="457200"/>
          </a:xfrm>
          <a:prstGeom prst="line">
            <a:avLst/>
          </a:prstGeom>
          <a:noFill/>
          <a:ln w="9525">
            <a:solidFill>
              <a:schemeClr val="tx1"/>
            </a:solidFill>
            <a:round/>
            <a:headEnd/>
            <a:tailEnd type="triangle" w="med" len="med"/>
          </a:ln>
        </p:spPr>
        <p:txBody>
          <a:bodyPr/>
          <a:lstStyle/>
          <a:p>
            <a:endParaRPr lang="id-ID"/>
          </a:p>
        </p:txBody>
      </p:sp>
      <p:sp>
        <p:nvSpPr>
          <p:cNvPr id="187432" name="Line 40"/>
          <p:cNvSpPr>
            <a:spLocks noChangeShapeType="1"/>
          </p:cNvSpPr>
          <p:nvPr/>
        </p:nvSpPr>
        <p:spPr bwMode="auto">
          <a:xfrm>
            <a:off x="4267200" y="1828800"/>
            <a:ext cx="0" cy="381000"/>
          </a:xfrm>
          <a:prstGeom prst="line">
            <a:avLst/>
          </a:prstGeom>
          <a:noFill/>
          <a:ln w="9525">
            <a:solidFill>
              <a:schemeClr val="tx1"/>
            </a:solidFill>
            <a:round/>
            <a:headEnd/>
            <a:tailEnd type="triangle" w="med" len="med"/>
          </a:ln>
        </p:spPr>
        <p:txBody>
          <a:bodyPr/>
          <a:lstStyle/>
          <a:p>
            <a:endParaRPr lang="id-ID"/>
          </a:p>
        </p:txBody>
      </p:sp>
      <p:sp>
        <p:nvSpPr>
          <p:cNvPr id="304169" name="Rectangle 41"/>
          <p:cNvSpPr>
            <a:spLocks noChangeArrowheads="1"/>
          </p:cNvSpPr>
          <p:nvPr/>
        </p:nvSpPr>
        <p:spPr bwMode="auto">
          <a:xfrm>
            <a:off x="3048000" y="1219200"/>
            <a:ext cx="2743200" cy="609600"/>
          </a:xfrm>
          <a:prstGeom prst="rect">
            <a:avLst/>
          </a:prstGeom>
          <a:noFill/>
          <a:ln w="9525">
            <a:noFill/>
            <a:miter lim="800000"/>
            <a:headEnd/>
            <a:tailEnd/>
          </a:ln>
          <a:effectLst/>
        </p:spPr>
        <p:txBody>
          <a:bodyPr anchor="ctr"/>
          <a:lstStyle/>
          <a:p>
            <a:pPr eaLnBrk="1" hangingPunct="1">
              <a:lnSpc>
                <a:spcPct val="90000"/>
              </a:lnSpc>
              <a:defRPr/>
            </a:pPr>
            <a:r>
              <a:rPr lang="en-US" sz="1200" b="1">
                <a:solidFill>
                  <a:schemeClr val="tx2"/>
                </a:solidFill>
                <a:effectLst>
                  <a:outerShdw blurRad="38100" dist="38100" dir="2700000" algn="tl">
                    <a:srgbClr val="C0C0C0"/>
                  </a:outerShdw>
                </a:effectLst>
                <a:latin typeface="Tahoma" pitchFamily="34" charset="0"/>
              </a:rPr>
              <a:t>Mungkin</a:t>
            </a:r>
            <a:br>
              <a:rPr lang="en-US" sz="1200" b="1">
                <a:solidFill>
                  <a:schemeClr val="tx2"/>
                </a:solidFill>
                <a:effectLst>
                  <a:outerShdw blurRad="38100" dist="38100" dir="2700000" algn="tl">
                    <a:srgbClr val="C0C0C0"/>
                  </a:outerShdw>
                </a:effectLst>
                <a:latin typeface="Tahoma" pitchFamily="34" charset="0"/>
              </a:rPr>
            </a:br>
            <a:r>
              <a:rPr lang="en-US" sz="1200">
                <a:solidFill>
                  <a:schemeClr val="tx2"/>
                </a:solidFill>
                <a:effectLst>
                  <a:outerShdw blurRad="38100" dist="38100" dir="2700000" algn="tl">
                    <a:srgbClr val="C0C0C0"/>
                  </a:outerShdw>
                </a:effectLst>
                <a:latin typeface="Tahoma" pitchFamily="34" charset="0"/>
              </a:rPr>
              <a:t/>
            </a:r>
            <a:br>
              <a:rPr lang="en-US" sz="1200">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Yang diinginkan</a:t>
            </a:r>
          </a:p>
        </p:txBody>
      </p:sp>
      <p:sp>
        <p:nvSpPr>
          <p:cNvPr id="304170" name="Rectangle 42"/>
          <p:cNvSpPr>
            <a:spLocks noChangeArrowheads="1"/>
          </p:cNvSpPr>
          <p:nvPr/>
        </p:nvSpPr>
        <p:spPr bwMode="auto">
          <a:xfrm>
            <a:off x="8153400" y="2895600"/>
            <a:ext cx="1295400" cy="1219200"/>
          </a:xfrm>
          <a:prstGeom prst="rect">
            <a:avLst/>
          </a:prstGeom>
          <a:noFill/>
          <a:ln w="9525">
            <a:noFill/>
            <a:miter lim="800000"/>
            <a:headEnd/>
            <a:tailEnd/>
          </a:ln>
          <a:effectLst/>
        </p:spPr>
        <p:txBody>
          <a:bodyPr anchor="ctr"/>
          <a:lstStyle/>
          <a:p>
            <a:pPr eaLnBrk="1" hangingPunct="1">
              <a:lnSpc>
                <a:spcPct val="90000"/>
              </a:lnSpc>
              <a:defRPr/>
            </a:pPr>
            <a:r>
              <a:rPr lang="en-US" sz="1200" b="1">
                <a:solidFill>
                  <a:schemeClr val="tx2"/>
                </a:solidFill>
                <a:effectLst>
                  <a:outerShdw blurRad="38100" dist="38100" dir="2700000" algn="tl">
                    <a:srgbClr val="C0C0C0"/>
                  </a:outerShdw>
                </a:effectLst>
                <a:latin typeface="Tahoma" pitchFamily="34" charset="0"/>
              </a:rPr>
              <a:t>U</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M</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P</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A</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N</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B</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A</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L</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I</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K</a:t>
            </a:r>
            <a:br>
              <a:rPr lang="en-US" sz="1200" b="1">
                <a:solidFill>
                  <a:schemeClr val="tx2"/>
                </a:solidFill>
                <a:effectLst>
                  <a:outerShdw blurRad="38100" dist="38100" dir="2700000" algn="tl">
                    <a:srgbClr val="C0C0C0"/>
                  </a:outerShdw>
                </a:effectLst>
                <a:latin typeface="Tahoma" pitchFamily="34" charset="0"/>
              </a:rPr>
            </a:br>
            <a:endParaRPr lang="en-US" sz="1200" b="1">
              <a:solidFill>
                <a:schemeClr val="tx2"/>
              </a:solidFill>
              <a:effectLst>
                <a:outerShdw blurRad="38100" dist="38100" dir="2700000" algn="tl">
                  <a:srgbClr val="C0C0C0"/>
                </a:outerShdw>
              </a:effectLst>
              <a:latin typeface="Tahoma" pitchFamily="34" charset="0"/>
            </a:endParaRPr>
          </a:p>
        </p:txBody>
      </p:sp>
      <p:sp>
        <p:nvSpPr>
          <p:cNvPr id="304171" name="Rectangle 43"/>
          <p:cNvSpPr>
            <a:spLocks noChangeArrowheads="1"/>
          </p:cNvSpPr>
          <p:nvPr/>
        </p:nvSpPr>
        <p:spPr bwMode="auto">
          <a:xfrm>
            <a:off x="0" y="2743200"/>
            <a:ext cx="457200" cy="1219200"/>
          </a:xfrm>
          <a:prstGeom prst="rect">
            <a:avLst/>
          </a:prstGeom>
          <a:noFill/>
          <a:ln w="9525">
            <a:noFill/>
            <a:miter lim="800000"/>
            <a:headEnd/>
            <a:tailEnd/>
          </a:ln>
          <a:effectLst/>
        </p:spPr>
        <p:txBody>
          <a:bodyPr anchor="ctr"/>
          <a:lstStyle/>
          <a:p>
            <a:pPr eaLnBrk="1" hangingPunct="1">
              <a:lnSpc>
                <a:spcPct val="90000"/>
              </a:lnSpc>
              <a:defRPr/>
            </a:pPr>
            <a:r>
              <a:rPr lang="en-US" sz="1200" b="1">
                <a:solidFill>
                  <a:schemeClr val="tx2"/>
                </a:solidFill>
                <a:effectLst>
                  <a:outerShdw blurRad="38100" dist="38100" dir="2700000" algn="tl">
                    <a:srgbClr val="C0C0C0"/>
                  </a:outerShdw>
                </a:effectLst>
                <a:latin typeface="Tahoma" pitchFamily="34" charset="0"/>
              </a:rPr>
              <a:t>U</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M</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P</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A</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N</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B</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A</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L</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I</a:t>
            </a:r>
            <a:br>
              <a:rPr lang="en-US" sz="1200" b="1">
                <a:solidFill>
                  <a:schemeClr val="tx2"/>
                </a:solidFill>
                <a:effectLst>
                  <a:outerShdw blurRad="38100" dist="38100" dir="2700000" algn="tl">
                    <a:srgbClr val="C0C0C0"/>
                  </a:outerShdw>
                </a:effectLst>
                <a:latin typeface="Tahoma" pitchFamily="34" charset="0"/>
              </a:rPr>
            </a:br>
            <a:r>
              <a:rPr lang="en-US" sz="1200" b="1">
                <a:solidFill>
                  <a:schemeClr val="tx2"/>
                </a:solidFill>
                <a:effectLst>
                  <a:outerShdw blurRad="38100" dist="38100" dir="2700000" algn="tl">
                    <a:srgbClr val="C0C0C0"/>
                  </a:outerShdw>
                </a:effectLst>
                <a:latin typeface="Tahoma" pitchFamily="34" charset="0"/>
              </a:rPr>
              <a:t>K</a:t>
            </a:r>
            <a:br>
              <a:rPr lang="en-US" sz="1200" b="1">
                <a:solidFill>
                  <a:schemeClr val="tx2"/>
                </a:solidFill>
                <a:effectLst>
                  <a:outerShdw blurRad="38100" dist="38100" dir="2700000" algn="tl">
                    <a:srgbClr val="C0C0C0"/>
                  </a:outerShdw>
                </a:effectLst>
                <a:latin typeface="Tahoma" pitchFamily="34" charset="0"/>
              </a:rPr>
            </a:br>
            <a:endParaRPr lang="en-US" sz="1200" b="1">
              <a:solidFill>
                <a:schemeClr val="tx2"/>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685800" y="2286000"/>
            <a:ext cx="8077200" cy="2133600"/>
          </a:xfrm>
          <a:prstGeom prst="rect">
            <a:avLst/>
          </a:prstGeom>
          <a:noFill/>
          <a:ln w="9525">
            <a:noFill/>
            <a:miter lim="800000"/>
            <a:headEnd/>
            <a:tailEnd/>
          </a:ln>
          <a:effectLst/>
        </p:spPr>
        <p:txBody>
          <a:bodyPr anchor="ctr"/>
          <a:lstStyle/>
          <a:p>
            <a:pPr eaLnBrk="1" hangingPunct="1">
              <a:lnSpc>
                <a:spcPct val="90000"/>
              </a:lnSpc>
              <a:defRPr/>
            </a:pPr>
            <a:r>
              <a:rPr lang="en-US" sz="6500" b="1">
                <a:solidFill>
                  <a:schemeClr val="tx2"/>
                </a:solidFill>
                <a:effectLst>
                  <a:outerShdw blurRad="38100" dist="38100" dir="2700000" algn="tl">
                    <a:srgbClr val="C0C0C0"/>
                  </a:outerShdw>
                </a:effectLst>
                <a:latin typeface="Monotype Corsiva" pitchFamily="66" charset="0"/>
              </a:rPr>
              <a:t>KEPEMIMPINAN </a:t>
            </a:r>
            <a:br>
              <a:rPr lang="en-US" sz="6500" b="1">
                <a:solidFill>
                  <a:schemeClr val="tx2"/>
                </a:solidFill>
                <a:effectLst>
                  <a:outerShdw blurRad="38100" dist="38100" dir="2700000" algn="tl">
                    <a:srgbClr val="C0C0C0"/>
                  </a:outerShdw>
                </a:effectLst>
                <a:latin typeface="Monotype Corsiva" pitchFamily="66" charset="0"/>
              </a:rPr>
            </a:br>
            <a:r>
              <a:rPr lang="en-US" sz="6500" b="1">
                <a:solidFill>
                  <a:schemeClr val="tx2"/>
                </a:solidFill>
                <a:effectLst>
                  <a:outerShdw blurRad="38100" dist="38100" dir="2700000" algn="tl">
                    <a:srgbClr val="C0C0C0"/>
                  </a:outerShdw>
                </a:effectLst>
                <a:latin typeface="Monotype Corsiva" pitchFamily="66" charset="0"/>
              </a:rPr>
              <a:t>&amp; </a:t>
            </a:r>
            <a:br>
              <a:rPr lang="en-US" sz="6500" b="1">
                <a:solidFill>
                  <a:schemeClr val="tx2"/>
                </a:solidFill>
                <a:effectLst>
                  <a:outerShdw blurRad="38100" dist="38100" dir="2700000" algn="tl">
                    <a:srgbClr val="C0C0C0"/>
                  </a:outerShdw>
                </a:effectLst>
                <a:latin typeface="Monotype Corsiva" pitchFamily="66" charset="0"/>
              </a:rPr>
            </a:br>
            <a:r>
              <a:rPr lang="en-US" sz="6500" b="1">
                <a:solidFill>
                  <a:schemeClr val="tx2"/>
                </a:solidFill>
                <a:effectLst>
                  <a:outerShdw blurRad="38100" dist="38100" dir="2700000" algn="tl">
                    <a:srgbClr val="C0C0C0"/>
                  </a:outerShdw>
                </a:effectLst>
                <a:latin typeface="Monotype Corsiva" pitchFamily="66" charset="0"/>
              </a:rPr>
              <a:t>BUDAYA</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id-ID"/>
          </a:p>
        </p:txBody>
      </p:sp>
      <p:sp>
        <p:nvSpPr>
          <p:cNvPr id="18944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id-ID"/>
          </a:p>
        </p:txBody>
      </p:sp>
      <p:sp>
        <p:nvSpPr>
          <p:cNvPr id="189444" name="Text Box 4"/>
          <p:cNvSpPr txBox="1">
            <a:spLocks noChangeArrowheads="1"/>
          </p:cNvSpPr>
          <p:nvPr/>
        </p:nvSpPr>
        <p:spPr bwMode="auto">
          <a:xfrm>
            <a:off x="990600" y="533400"/>
            <a:ext cx="7086600" cy="1465263"/>
          </a:xfrm>
          <a:prstGeom prst="rect">
            <a:avLst/>
          </a:prstGeom>
          <a:noFill/>
          <a:ln w="9525">
            <a:noFill/>
            <a:miter lim="800000"/>
            <a:headEnd type="none" w="sm" len="sm"/>
            <a:tailEnd type="none" w="sm" len="sm"/>
          </a:ln>
        </p:spPr>
        <p:txBody>
          <a:bodyPr>
            <a:spAutoFit/>
          </a:bodyPr>
          <a:lstStyle/>
          <a:p>
            <a:pPr algn="l"/>
            <a:r>
              <a:rPr lang="en-US" b="1">
                <a:latin typeface="Tahoma" pitchFamily="34" charset="0"/>
              </a:rPr>
              <a:t>John Kotter, seorang ahli yang dikenal dalam bidang kepemimpinan, Ia mengatakan bahwa pimpinan merupakan perkembangan dari peranan pimpinan didalam organisasi, Ia membedakan pengertian antara manajemen dan pimpinan :</a:t>
            </a:r>
          </a:p>
        </p:txBody>
      </p:sp>
      <p:sp>
        <p:nvSpPr>
          <p:cNvPr id="189445" name="Text Box 5"/>
          <p:cNvSpPr txBox="1">
            <a:spLocks noChangeArrowheads="1"/>
          </p:cNvSpPr>
          <p:nvPr/>
        </p:nvSpPr>
        <p:spPr bwMode="auto">
          <a:xfrm>
            <a:off x="1524000" y="2057400"/>
            <a:ext cx="6629400" cy="2289175"/>
          </a:xfrm>
          <a:prstGeom prst="rect">
            <a:avLst/>
          </a:prstGeom>
          <a:noFill/>
          <a:ln w="9525">
            <a:noFill/>
            <a:miter lim="800000"/>
            <a:headEnd type="none" w="sm" len="sm"/>
            <a:tailEnd type="none" w="sm" len="sm"/>
          </a:ln>
        </p:spPr>
        <p:txBody>
          <a:bodyPr>
            <a:spAutoFit/>
          </a:bodyPr>
          <a:lstStyle/>
          <a:p>
            <a:pPr algn="just"/>
            <a:r>
              <a:rPr lang="en-US" b="1">
                <a:latin typeface="Tahoma" pitchFamily="34" charset="0"/>
              </a:rPr>
              <a:t>Manajemen adalah tentang bagaimana menangani hal-hal yang kompleks. Pelaksanaan dan prosedur terutama untuk menanggapi munculnya organisasi – organisasi besar yang berkembang sangat pesat di abad 20. Tanpa manajemen yang baik perusahaan besar akan menjadi kacau, hal ini merupakan ancaman terhadap berlangsungnya hidup perusahaan-perusahaan tersebut.</a:t>
            </a:r>
          </a:p>
        </p:txBody>
      </p:sp>
      <p:sp>
        <p:nvSpPr>
          <p:cNvPr id="189446" name="Text Box 6"/>
          <p:cNvSpPr txBox="1">
            <a:spLocks noChangeArrowheads="1"/>
          </p:cNvSpPr>
          <p:nvPr/>
        </p:nvSpPr>
        <p:spPr bwMode="auto">
          <a:xfrm>
            <a:off x="1524000" y="4572000"/>
            <a:ext cx="6553200" cy="1739900"/>
          </a:xfrm>
          <a:prstGeom prst="rect">
            <a:avLst/>
          </a:prstGeom>
          <a:noFill/>
          <a:ln w="9525">
            <a:noFill/>
            <a:miter lim="800000"/>
            <a:headEnd type="none" w="sm" len="sm"/>
            <a:tailEnd type="none" w="sm" len="sm"/>
          </a:ln>
        </p:spPr>
        <p:txBody>
          <a:bodyPr>
            <a:spAutoFit/>
          </a:bodyPr>
          <a:lstStyle/>
          <a:p>
            <a:pPr algn="just"/>
            <a:r>
              <a:rPr lang="en-US" b="1">
                <a:latin typeface="Tahoma" pitchFamily="34" charset="0"/>
              </a:rPr>
              <a:t>Kepemimpinan adalah bagaimana menangani perubahan ,salah satu alasan mengapa kepemimpinan menjadi sangat penting ,karena pada tahun-tahun terakhir ini dunia bisnis telah menjadi sangat kompetitif dan lebih cepat berubah .</a:t>
            </a:r>
          </a:p>
          <a:p>
            <a:pPr algn="just"/>
            <a:endParaRPr lang="en-US" b="1">
              <a:latin typeface="Tahoma" pitchFamily="34" charset="0"/>
            </a:endParaRPr>
          </a:p>
        </p:txBody>
      </p:sp>
    </p:spTree>
  </p:cSld>
  <p:clrMapOvr>
    <a:masterClrMapping/>
  </p:clrMapOvr>
  <p:transition>
    <p:pull dir="ru"/>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id-ID"/>
          </a:p>
        </p:txBody>
      </p:sp>
      <p:sp>
        <p:nvSpPr>
          <p:cNvPr id="19046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id-ID"/>
          </a:p>
        </p:txBody>
      </p:sp>
      <p:sp>
        <p:nvSpPr>
          <p:cNvPr id="190468" name="Text Box 4"/>
          <p:cNvSpPr txBox="1">
            <a:spLocks noChangeArrowheads="1"/>
          </p:cNvSpPr>
          <p:nvPr/>
        </p:nvSpPr>
        <p:spPr bwMode="auto">
          <a:xfrm>
            <a:off x="1295400" y="381000"/>
            <a:ext cx="7010400" cy="2714625"/>
          </a:xfrm>
          <a:prstGeom prst="rect">
            <a:avLst/>
          </a:prstGeom>
          <a:noFill/>
          <a:ln w="9525">
            <a:noFill/>
            <a:miter lim="800000"/>
            <a:headEnd type="none" w="sm" len="sm"/>
            <a:tailEnd type="none" w="sm" len="sm"/>
          </a:ln>
        </p:spPr>
        <p:txBody>
          <a:bodyPr>
            <a:spAutoFit/>
          </a:bodyPr>
          <a:lstStyle/>
          <a:p>
            <a:pPr algn="l"/>
            <a:r>
              <a:rPr lang="en-US" sz="3200" b="1">
                <a:latin typeface="Albemarle Demo" pitchFamily="2" charset="0"/>
              </a:rPr>
              <a:t>Visi Pimpinan</a:t>
            </a:r>
            <a:endParaRPr lang="en-US" sz="3200">
              <a:latin typeface="Albemarle Demo" pitchFamily="2" charset="0"/>
            </a:endParaRPr>
          </a:p>
          <a:p>
            <a:pPr algn="l"/>
            <a:r>
              <a:rPr lang="en-US" sz="2800">
                <a:latin typeface="Albemarle Demo" pitchFamily="2" charset="0"/>
              </a:rPr>
              <a:t>Artikulasi dari Kriteria atau ciri sederhana yang dilihat oleh Pimpinan yang seharusnya dipenuhi/dipertahankan agar dapat membangun dan mempertahankan kepemimpinan Global.</a:t>
            </a:r>
          </a:p>
        </p:txBody>
      </p:sp>
      <p:sp>
        <p:nvSpPr>
          <p:cNvPr id="190469" name="Text Box 5"/>
          <p:cNvSpPr txBox="1">
            <a:spLocks noChangeArrowheads="1"/>
          </p:cNvSpPr>
          <p:nvPr/>
        </p:nvSpPr>
        <p:spPr bwMode="auto">
          <a:xfrm>
            <a:off x="1295400" y="3429000"/>
            <a:ext cx="7010400" cy="3141663"/>
          </a:xfrm>
          <a:prstGeom prst="rect">
            <a:avLst/>
          </a:prstGeom>
          <a:noFill/>
          <a:ln w="9525">
            <a:noFill/>
            <a:miter lim="800000"/>
            <a:headEnd type="none" w="sm" len="sm"/>
            <a:tailEnd type="none" w="sm" len="sm"/>
          </a:ln>
        </p:spPr>
        <p:txBody>
          <a:bodyPr>
            <a:spAutoFit/>
          </a:bodyPr>
          <a:lstStyle/>
          <a:p>
            <a:pPr algn="l"/>
            <a:r>
              <a:rPr lang="en-US" sz="3200" b="1">
                <a:latin typeface="Albemarle Demo" pitchFamily="2" charset="0"/>
              </a:rPr>
              <a:t>Performance</a:t>
            </a:r>
            <a:endParaRPr lang="en-US" sz="3200">
              <a:latin typeface="Albemarle Demo" pitchFamily="2" charset="0"/>
            </a:endParaRPr>
          </a:p>
          <a:p>
            <a:pPr algn="l"/>
            <a:r>
              <a:rPr lang="en-US" sz="2800">
                <a:latin typeface="Albemarle Demo" pitchFamily="2" charset="0"/>
              </a:rPr>
              <a:t>Strategi yang jelas harus ditujukan untuk menjamin keberlangsungan Perusahaan , baik Pada saat perusahaan tsb sedang mewujukan visinya maupun pada saat perusahaan tersebut telah mencapai Visinya .</a:t>
            </a:r>
          </a:p>
        </p:txBody>
      </p:sp>
    </p:spTree>
  </p:cSld>
  <p:clrMapOvr>
    <a:masterClrMapping/>
  </p:clrMapOvr>
  <p:transition spd="slow">
    <p:cut/>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id-ID"/>
          </a:p>
        </p:txBody>
      </p:sp>
      <p:sp>
        <p:nvSpPr>
          <p:cNvPr id="19149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id-ID"/>
          </a:p>
        </p:txBody>
      </p:sp>
      <p:sp>
        <p:nvSpPr>
          <p:cNvPr id="310276" name="Rectangle 4"/>
          <p:cNvSpPr>
            <a:spLocks noGrp="1" noChangeArrowheads="1"/>
          </p:cNvSpPr>
          <p:nvPr>
            <p:ph type="title"/>
          </p:nvPr>
        </p:nvSpPr>
        <p:spPr>
          <a:xfrm>
            <a:off x="179388" y="533400"/>
            <a:ext cx="8785225" cy="1295400"/>
          </a:xfrm>
          <a:solidFill>
            <a:schemeClr val="bg1"/>
          </a:solidFill>
          <a:ln>
            <a:solidFill>
              <a:schemeClr val="tx1"/>
            </a:solidFill>
          </a:ln>
        </p:spPr>
        <p:txBody>
          <a:bodyPr lIns="90488" tIns="44450" rIns="90488" bIns="44450"/>
          <a:lstStyle/>
          <a:p>
            <a:pPr>
              <a:defRPr/>
            </a:pPr>
            <a:r>
              <a:rPr lang="en-US" sz="2800" b="1" smtClean="0">
                <a:latin typeface="Accidental Presidency" pitchFamily="2" charset="0"/>
              </a:rPr>
              <a:t>Permasalahan yang harus dapat dijawab oleh seorang pemimpin, ketika mereka mencoba untuk membangun atau membangun kembali organisasi mereka</a:t>
            </a:r>
          </a:p>
        </p:txBody>
      </p:sp>
      <p:sp>
        <p:nvSpPr>
          <p:cNvPr id="310277" name="Rectangle 5"/>
          <p:cNvSpPr>
            <a:spLocks noGrp="1" noChangeArrowheads="1"/>
          </p:cNvSpPr>
          <p:nvPr>
            <p:ph type="body" idx="1"/>
          </p:nvPr>
        </p:nvSpPr>
        <p:spPr>
          <a:xfrm>
            <a:off x="914400" y="1905000"/>
            <a:ext cx="8001000" cy="4648200"/>
          </a:xfrm>
          <a:noFill/>
        </p:spPr>
        <p:txBody>
          <a:bodyPr lIns="90488" tIns="44450" rIns="90488" bIns="44450"/>
          <a:lstStyle/>
          <a:p>
            <a:pPr algn="just">
              <a:lnSpc>
                <a:spcPct val="80000"/>
              </a:lnSpc>
              <a:spcBef>
                <a:spcPct val="40000"/>
              </a:spcBef>
              <a:buFont typeface="Symbol" pitchFamily="18" charset="2"/>
              <a:buChar char=""/>
            </a:pPr>
            <a:r>
              <a:rPr lang="en-US" sz="2000" b="1" smtClean="0">
                <a:latin typeface="Tahoma" pitchFamily="34" charset="0"/>
              </a:rPr>
              <a:t>Memastikan suatu pemahaman yang umum tentang prioritas yang organisatoris</a:t>
            </a:r>
          </a:p>
          <a:p>
            <a:pPr algn="just">
              <a:lnSpc>
                <a:spcPct val="80000"/>
              </a:lnSpc>
              <a:spcBef>
                <a:spcPct val="40000"/>
              </a:spcBef>
              <a:buFont typeface="Symbol" pitchFamily="18" charset="2"/>
              <a:buChar char=""/>
            </a:pPr>
            <a:r>
              <a:rPr lang="en-US" sz="2000" b="1" smtClean="0">
                <a:latin typeface="Tahoma" pitchFamily="34" charset="0"/>
              </a:rPr>
              <a:t>Menjelaskan tanggung-jawab antar manajers dan kesatuan organisasi</a:t>
            </a:r>
          </a:p>
          <a:p>
            <a:pPr algn="just">
              <a:lnSpc>
                <a:spcPct val="80000"/>
              </a:lnSpc>
              <a:spcBef>
                <a:spcPct val="40000"/>
              </a:spcBef>
              <a:buFont typeface="Symbol" pitchFamily="18" charset="2"/>
              <a:buChar char=""/>
            </a:pPr>
            <a:r>
              <a:rPr lang="en-US" sz="2000" b="1" smtClean="0">
                <a:latin typeface="Tahoma" pitchFamily="34" charset="0"/>
              </a:rPr>
              <a:t>Pemberian kuasa lebih baru manajers dan mendorong otoritas menurunkan di organisasi</a:t>
            </a:r>
          </a:p>
          <a:p>
            <a:pPr algn="just">
              <a:lnSpc>
                <a:spcPct val="80000"/>
              </a:lnSpc>
              <a:spcBef>
                <a:spcPct val="40000"/>
              </a:spcBef>
              <a:buFont typeface="Symbol" pitchFamily="18" charset="2"/>
              <a:buChar char=""/>
            </a:pPr>
            <a:r>
              <a:rPr lang="en-US" sz="2000" b="1" smtClean="0">
                <a:latin typeface="Tahoma" pitchFamily="34" charset="0"/>
              </a:rPr>
              <a:t>Membongkar dan memperbaiki permasalahan didalam koordinasi dan komunikasi ke seberang organisasi dan ke seberang batasan-batasan di dalam dan di luar itu organisasi</a:t>
            </a:r>
          </a:p>
          <a:p>
            <a:pPr algn="just">
              <a:lnSpc>
                <a:spcPct val="80000"/>
              </a:lnSpc>
              <a:spcBef>
                <a:spcPct val="40000"/>
              </a:spcBef>
              <a:buFont typeface="Symbol" pitchFamily="18" charset="2"/>
              <a:buChar char=""/>
            </a:pPr>
            <a:r>
              <a:rPr lang="en-US" sz="2000" b="1" smtClean="0">
                <a:latin typeface="Tahoma" pitchFamily="34" charset="0"/>
              </a:rPr>
              <a:t>Memperoleh komitmen yang pribadi persis sama benar berbagi visi dari para manajer sepanjang; seluruh organisatoris</a:t>
            </a:r>
          </a:p>
          <a:p>
            <a:pPr algn="just">
              <a:lnSpc>
                <a:spcPct val="80000"/>
              </a:lnSpc>
              <a:spcBef>
                <a:spcPct val="40000"/>
              </a:spcBef>
              <a:buFont typeface="Symbol" pitchFamily="18" charset="2"/>
              <a:buChar char=""/>
            </a:pPr>
            <a:r>
              <a:rPr lang="en-US" sz="2000" b="1" smtClean="0">
                <a:latin typeface="Tahoma" pitchFamily="34" charset="0"/>
              </a:rPr>
              <a:t>Pemeliharaan lekat menghubungkan berlangsung dengan apa yang di dalam dan di luar itu organisasi dan dengan nya costomers</a:t>
            </a:r>
          </a:p>
          <a:p>
            <a:pPr algn="just">
              <a:lnSpc>
                <a:spcPct val="80000"/>
              </a:lnSpc>
              <a:spcBef>
                <a:spcPct val="40000"/>
              </a:spcBef>
              <a:buFont typeface="Symbol" pitchFamily="18" charset="2"/>
              <a:buChar char=""/>
            </a:pPr>
            <a:endParaRPr lang="en-US" sz="2000" b="1" smtClean="0">
              <a:latin typeface="Tahoma" pitchFamily="34"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0277">
                                            <p:txEl>
                                              <p:pRg st="0" end="0"/>
                                            </p:txEl>
                                          </p:spTgt>
                                        </p:tgtEl>
                                        <p:attrNameLst>
                                          <p:attrName>style.visibility</p:attrName>
                                        </p:attrNameLst>
                                      </p:cBhvr>
                                      <p:to>
                                        <p:strVal val="visible"/>
                                      </p:to>
                                    </p:set>
                                    <p:animEffect transition="in" filter="wipe(left)">
                                      <p:cBhvr>
                                        <p:cTn id="7" dur="500"/>
                                        <p:tgtEl>
                                          <p:spTgt spid="310277">
                                            <p:txEl>
                                              <p:pRg st="0" end="0"/>
                                            </p:txEl>
                                          </p:spTgt>
                                        </p:tgtEl>
                                      </p:cBhvr>
                                    </p:animEffect>
                                  </p:childTnLst>
                                  <p:subTnLst>
                                    <p:animClr>
                                      <p:cBhvr override="childStyle">
                                        <p:cTn dur="1" fill="hold" display="0" masterRel="nextClick" afterEffect="1"/>
                                        <p:tgtEl>
                                          <p:spTgt spid="310277">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0277">
                                            <p:txEl>
                                              <p:pRg st="1" end="1"/>
                                            </p:txEl>
                                          </p:spTgt>
                                        </p:tgtEl>
                                        <p:attrNameLst>
                                          <p:attrName>style.visibility</p:attrName>
                                        </p:attrNameLst>
                                      </p:cBhvr>
                                      <p:to>
                                        <p:strVal val="visible"/>
                                      </p:to>
                                    </p:set>
                                    <p:animEffect transition="in" filter="wipe(left)">
                                      <p:cBhvr>
                                        <p:cTn id="12" dur="500"/>
                                        <p:tgtEl>
                                          <p:spTgt spid="310277">
                                            <p:txEl>
                                              <p:pRg st="1" end="1"/>
                                            </p:txEl>
                                          </p:spTgt>
                                        </p:tgtEl>
                                      </p:cBhvr>
                                    </p:animEffect>
                                  </p:childTnLst>
                                  <p:subTnLst>
                                    <p:animClr>
                                      <p:cBhvr override="childStyle">
                                        <p:cTn dur="1" fill="hold" display="0" masterRel="nextClick" afterEffect="1"/>
                                        <p:tgtEl>
                                          <p:spTgt spid="310277">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0277">
                                            <p:txEl>
                                              <p:pRg st="2" end="2"/>
                                            </p:txEl>
                                          </p:spTgt>
                                        </p:tgtEl>
                                        <p:attrNameLst>
                                          <p:attrName>style.visibility</p:attrName>
                                        </p:attrNameLst>
                                      </p:cBhvr>
                                      <p:to>
                                        <p:strVal val="visible"/>
                                      </p:to>
                                    </p:set>
                                    <p:animEffect transition="in" filter="wipe(left)">
                                      <p:cBhvr>
                                        <p:cTn id="17" dur="500"/>
                                        <p:tgtEl>
                                          <p:spTgt spid="310277">
                                            <p:txEl>
                                              <p:pRg st="2" end="2"/>
                                            </p:txEl>
                                          </p:spTgt>
                                        </p:tgtEl>
                                      </p:cBhvr>
                                    </p:animEffect>
                                  </p:childTnLst>
                                  <p:subTnLst>
                                    <p:animClr>
                                      <p:cBhvr override="childStyle">
                                        <p:cTn dur="1" fill="hold" display="0" masterRel="nextClick" afterEffect="1"/>
                                        <p:tgtEl>
                                          <p:spTgt spid="310277">
                                            <p:txEl>
                                              <p:pRg st="2" end="2"/>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0277">
                                            <p:txEl>
                                              <p:pRg st="3" end="3"/>
                                            </p:txEl>
                                          </p:spTgt>
                                        </p:tgtEl>
                                        <p:attrNameLst>
                                          <p:attrName>style.visibility</p:attrName>
                                        </p:attrNameLst>
                                      </p:cBhvr>
                                      <p:to>
                                        <p:strVal val="visible"/>
                                      </p:to>
                                    </p:set>
                                    <p:animEffect transition="in" filter="wipe(left)">
                                      <p:cBhvr>
                                        <p:cTn id="22" dur="500"/>
                                        <p:tgtEl>
                                          <p:spTgt spid="310277">
                                            <p:txEl>
                                              <p:pRg st="3" end="3"/>
                                            </p:txEl>
                                          </p:spTgt>
                                        </p:tgtEl>
                                      </p:cBhvr>
                                    </p:animEffect>
                                  </p:childTnLst>
                                  <p:subTnLst>
                                    <p:animClr>
                                      <p:cBhvr override="childStyle">
                                        <p:cTn dur="1" fill="hold" display="0" masterRel="nextClick" afterEffect="1"/>
                                        <p:tgtEl>
                                          <p:spTgt spid="310277">
                                            <p:txEl>
                                              <p:pRg st="3" end="3"/>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0277">
                                            <p:txEl>
                                              <p:pRg st="4" end="4"/>
                                            </p:txEl>
                                          </p:spTgt>
                                        </p:tgtEl>
                                        <p:attrNameLst>
                                          <p:attrName>style.visibility</p:attrName>
                                        </p:attrNameLst>
                                      </p:cBhvr>
                                      <p:to>
                                        <p:strVal val="visible"/>
                                      </p:to>
                                    </p:set>
                                    <p:animEffect transition="in" filter="wipe(left)">
                                      <p:cBhvr>
                                        <p:cTn id="27" dur="500"/>
                                        <p:tgtEl>
                                          <p:spTgt spid="310277">
                                            <p:txEl>
                                              <p:pRg st="4" end="4"/>
                                            </p:txEl>
                                          </p:spTgt>
                                        </p:tgtEl>
                                      </p:cBhvr>
                                    </p:animEffect>
                                  </p:childTnLst>
                                  <p:subTnLst>
                                    <p:animClr>
                                      <p:cBhvr override="childStyle">
                                        <p:cTn dur="1" fill="hold" display="0" masterRel="nextClick" afterEffect="1"/>
                                        <p:tgtEl>
                                          <p:spTgt spid="310277">
                                            <p:txEl>
                                              <p:pRg st="4" end="4"/>
                                            </p:txEl>
                                          </p:spTgt>
                                        </p:tgtEl>
                                        <p:attrNameLst>
                                          <p:attrName>ppt_c</p:attrName>
                                        </p:attrNameLst>
                                      </p:cBhvr>
                                      <p:to>
                                        <a:schemeClr val="accent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0277">
                                            <p:txEl>
                                              <p:pRg st="5" end="5"/>
                                            </p:txEl>
                                          </p:spTgt>
                                        </p:tgtEl>
                                        <p:attrNameLst>
                                          <p:attrName>style.visibility</p:attrName>
                                        </p:attrNameLst>
                                      </p:cBhvr>
                                      <p:to>
                                        <p:strVal val="visible"/>
                                      </p:to>
                                    </p:set>
                                    <p:animEffect transition="in" filter="wipe(left)">
                                      <p:cBhvr>
                                        <p:cTn id="32" dur="500"/>
                                        <p:tgtEl>
                                          <p:spTgt spid="310277">
                                            <p:txEl>
                                              <p:pRg st="5" end="5"/>
                                            </p:txEl>
                                          </p:spTgt>
                                        </p:tgtEl>
                                      </p:cBhvr>
                                    </p:animEffect>
                                  </p:childTnLst>
                                  <p:subTnLst>
                                    <p:animClr>
                                      <p:cBhvr override="childStyle">
                                        <p:cTn dur="1" fill="hold" display="0" masterRel="nextClick" afterEffect="1"/>
                                        <p:tgtEl>
                                          <p:spTgt spid="310277">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7237413" y="6399213"/>
            <a:ext cx="1905000" cy="457200"/>
          </a:xfrm>
          <a:prstGeom prst="rect">
            <a:avLst/>
          </a:prstGeom>
          <a:noFill/>
          <a:ln w="12700">
            <a:noFill/>
            <a:miter lim="800000"/>
            <a:headEnd/>
            <a:tailEnd/>
          </a:ln>
        </p:spPr>
        <p:txBody>
          <a:bodyPr wrap="none" lIns="90488" tIns="44450" rIns="90488" bIns="44450" anchor="ctr"/>
          <a:lstStyle/>
          <a:p>
            <a:pPr algn="r"/>
            <a:endParaRPr lang="id-ID" sz="1000">
              <a:latin typeface="Times New Roman" pitchFamily="18" charset="0"/>
            </a:endParaRPr>
          </a:p>
        </p:txBody>
      </p:sp>
      <p:sp>
        <p:nvSpPr>
          <p:cNvPr id="19251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312324" name="Rectangle 4"/>
          <p:cNvSpPr>
            <a:spLocks noGrp="1" noChangeArrowheads="1"/>
          </p:cNvSpPr>
          <p:nvPr>
            <p:ph type="title"/>
          </p:nvPr>
        </p:nvSpPr>
        <p:spPr>
          <a:xfrm>
            <a:off x="685800" y="258763"/>
            <a:ext cx="7772400" cy="1265237"/>
          </a:xfrm>
          <a:solidFill>
            <a:schemeClr val="bg1"/>
          </a:solidFill>
          <a:ln w="12700">
            <a:solidFill>
              <a:schemeClr val="tx1"/>
            </a:solidFill>
          </a:ln>
        </p:spPr>
        <p:txBody>
          <a:bodyPr lIns="90488" tIns="44450" rIns="90488" bIns="44450"/>
          <a:lstStyle/>
          <a:p>
            <a:pPr eaLnBrk="1" hangingPunct="1">
              <a:defRPr/>
            </a:pPr>
            <a:r>
              <a:rPr lang="en-US" sz="3600" b="1" smtClean="0">
                <a:latin typeface="KentuckyFriedChickenFont" pitchFamily="2" charset="0"/>
              </a:rPr>
              <a:t>Kemampuan yang harus dikuasai oleh seorang Pemimpin :</a:t>
            </a:r>
            <a:r>
              <a:rPr lang="en-US" smtClean="0"/>
              <a:t> </a:t>
            </a:r>
          </a:p>
        </p:txBody>
      </p:sp>
      <p:sp>
        <p:nvSpPr>
          <p:cNvPr id="312325" name="Rectangle 5"/>
          <p:cNvSpPr>
            <a:spLocks noGrp="1" noChangeArrowheads="1"/>
          </p:cNvSpPr>
          <p:nvPr>
            <p:ph type="body" idx="1"/>
          </p:nvPr>
        </p:nvSpPr>
        <p:spPr>
          <a:xfrm>
            <a:off x="606425" y="1852613"/>
            <a:ext cx="7181850" cy="4079875"/>
          </a:xfrm>
          <a:noFill/>
        </p:spPr>
        <p:txBody>
          <a:bodyPr lIns="90488" tIns="44450" rIns="90488" bIns="44450"/>
          <a:lstStyle/>
          <a:p>
            <a:pPr marL="609600" indent="-609600" eaLnBrk="1" hangingPunct="1">
              <a:spcBef>
                <a:spcPct val="0"/>
              </a:spcBef>
              <a:buFont typeface="Symbol" pitchFamily="18" charset="2"/>
              <a:buAutoNum type="alphaLcPeriod"/>
            </a:pPr>
            <a:r>
              <a:rPr lang="en-US" b="1" smtClean="0">
                <a:latin typeface="KentuckyFriedChickenFont" pitchFamily="2" charset="0"/>
              </a:rPr>
              <a:t>Membangun confidance</a:t>
            </a:r>
          </a:p>
          <a:p>
            <a:pPr marL="609600" indent="-609600" eaLnBrk="1" hangingPunct="1">
              <a:spcBef>
                <a:spcPct val="0"/>
              </a:spcBef>
              <a:buFont typeface="Symbol" pitchFamily="18" charset="2"/>
              <a:buAutoNum type="alphaLcPeriod"/>
            </a:pPr>
            <a:r>
              <a:rPr lang="en-US" b="1" smtClean="0">
                <a:latin typeface="KentuckyFriedChickenFont" pitchFamily="2" charset="0"/>
              </a:rPr>
              <a:t>Membangun Semangat</a:t>
            </a:r>
          </a:p>
          <a:p>
            <a:pPr marL="609600" indent="-609600" eaLnBrk="1" hangingPunct="1">
              <a:spcBef>
                <a:spcPct val="0"/>
              </a:spcBef>
              <a:buFont typeface="Symbol" pitchFamily="18" charset="2"/>
              <a:buAutoNum type="alphaLcPeriod"/>
            </a:pPr>
            <a:r>
              <a:rPr lang="en-US" b="1" smtClean="0">
                <a:latin typeface="KentuckyFriedChickenFont" pitchFamily="2" charset="0"/>
              </a:rPr>
              <a:t>Bekerja sama</a:t>
            </a:r>
          </a:p>
          <a:p>
            <a:pPr marL="609600" indent="-609600" eaLnBrk="1" hangingPunct="1">
              <a:spcBef>
                <a:spcPct val="0"/>
              </a:spcBef>
              <a:buFont typeface="Symbol" pitchFamily="18" charset="2"/>
              <a:buAutoNum type="alphaLcPeriod"/>
            </a:pPr>
            <a:r>
              <a:rPr lang="en-US" b="1" smtClean="0">
                <a:latin typeface="KentuckyFriedChickenFont" pitchFamily="2" charset="0"/>
              </a:rPr>
              <a:t>Menyampaikan hasil</a:t>
            </a:r>
          </a:p>
          <a:p>
            <a:pPr marL="609600" indent="-609600" eaLnBrk="1" hangingPunct="1">
              <a:spcBef>
                <a:spcPct val="0"/>
              </a:spcBef>
              <a:buFont typeface="Symbol" pitchFamily="18" charset="2"/>
              <a:buAutoNum type="alphaLcPeriod"/>
            </a:pPr>
            <a:r>
              <a:rPr lang="en-US" b="1" smtClean="0">
                <a:latin typeface="KentuckyFriedChickenFont" pitchFamily="2" charset="0"/>
              </a:rPr>
              <a:t>Membentuk jaringan</a:t>
            </a:r>
          </a:p>
          <a:p>
            <a:pPr marL="609600" indent="-609600" eaLnBrk="1" hangingPunct="1">
              <a:spcBef>
                <a:spcPct val="0"/>
              </a:spcBef>
              <a:buFont typeface="Symbol" pitchFamily="18" charset="2"/>
              <a:buAutoNum type="alphaLcPeriod"/>
            </a:pPr>
            <a:r>
              <a:rPr lang="en-US" b="1" smtClean="0">
                <a:latin typeface="KentuckyFriedChickenFont" pitchFamily="2" charset="0"/>
              </a:rPr>
              <a:t>Mempengaruhi orang yang lain</a:t>
            </a:r>
          </a:p>
          <a:p>
            <a:pPr marL="609600" indent="-609600" eaLnBrk="1" hangingPunct="1">
              <a:spcBef>
                <a:spcPct val="0"/>
              </a:spcBef>
              <a:buFont typeface="Symbol" pitchFamily="18" charset="2"/>
              <a:buAutoNum type="alphaLcPeriod"/>
            </a:pPr>
            <a:r>
              <a:rPr lang="en-US" b="1" smtClean="0">
                <a:latin typeface="KentuckyFriedChickenFont" pitchFamily="2" charset="0"/>
              </a:rPr>
              <a:t>Menggunakan informasi</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2325">
                                            <p:txEl>
                                              <p:pRg st="0" end="0"/>
                                            </p:txEl>
                                          </p:spTgt>
                                        </p:tgtEl>
                                        <p:attrNameLst>
                                          <p:attrName>style.visibility</p:attrName>
                                        </p:attrNameLst>
                                      </p:cBhvr>
                                      <p:to>
                                        <p:strVal val="visible"/>
                                      </p:to>
                                    </p:set>
                                    <p:animEffect transition="in" filter="wipe(left)">
                                      <p:cBhvr>
                                        <p:cTn id="7" dur="500"/>
                                        <p:tgtEl>
                                          <p:spTgt spid="312325">
                                            <p:txEl>
                                              <p:pRg st="0" end="0"/>
                                            </p:txEl>
                                          </p:spTgt>
                                        </p:tgtEl>
                                      </p:cBhvr>
                                    </p:animEffect>
                                  </p:childTnLst>
                                  <p:subTnLst>
                                    <p:animClr>
                                      <p:cBhvr override="childStyle">
                                        <p:cTn dur="1" fill="hold" display="0" masterRel="nextClick" afterEffect="1"/>
                                        <p:tgtEl>
                                          <p:spTgt spid="312325">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2325">
                                            <p:txEl>
                                              <p:pRg st="1" end="1"/>
                                            </p:txEl>
                                          </p:spTgt>
                                        </p:tgtEl>
                                        <p:attrNameLst>
                                          <p:attrName>style.visibility</p:attrName>
                                        </p:attrNameLst>
                                      </p:cBhvr>
                                      <p:to>
                                        <p:strVal val="visible"/>
                                      </p:to>
                                    </p:set>
                                    <p:animEffect transition="in" filter="wipe(left)">
                                      <p:cBhvr>
                                        <p:cTn id="12" dur="500"/>
                                        <p:tgtEl>
                                          <p:spTgt spid="312325">
                                            <p:txEl>
                                              <p:pRg st="1" end="1"/>
                                            </p:txEl>
                                          </p:spTgt>
                                        </p:tgtEl>
                                      </p:cBhvr>
                                    </p:animEffect>
                                  </p:childTnLst>
                                  <p:subTnLst>
                                    <p:animClr>
                                      <p:cBhvr override="childStyle">
                                        <p:cTn dur="1" fill="hold" display="0" masterRel="nextClick" afterEffect="1"/>
                                        <p:tgtEl>
                                          <p:spTgt spid="312325">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2325">
                                            <p:txEl>
                                              <p:pRg st="2" end="2"/>
                                            </p:txEl>
                                          </p:spTgt>
                                        </p:tgtEl>
                                        <p:attrNameLst>
                                          <p:attrName>style.visibility</p:attrName>
                                        </p:attrNameLst>
                                      </p:cBhvr>
                                      <p:to>
                                        <p:strVal val="visible"/>
                                      </p:to>
                                    </p:set>
                                    <p:animEffect transition="in" filter="wipe(left)">
                                      <p:cBhvr>
                                        <p:cTn id="17" dur="500"/>
                                        <p:tgtEl>
                                          <p:spTgt spid="312325">
                                            <p:txEl>
                                              <p:pRg st="2" end="2"/>
                                            </p:txEl>
                                          </p:spTgt>
                                        </p:tgtEl>
                                      </p:cBhvr>
                                    </p:animEffect>
                                  </p:childTnLst>
                                  <p:subTnLst>
                                    <p:animClr>
                                      <p:cBhvr override="childStyle">
                                        <p:cTn dur="1" fill="hold" display="0" masterRel="nextClick" afterEffect="1"/>
                                        <p:tgtEl>
                                          <p:spTgt spid="312325">
                                            <p:txEl>
                                              <p:pRg st="2" end="2"/>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2325">
                                            <p:txEl>
                                              <p:pRg st="3" end="3"/>
                                            </p:txEl>
                                          </p:spTgt>
                                        </p:tgtEl>
                                        <p:attrNameLst>
                                          <p:attrName>style.visibility</p:attrName>
                                        </p:attrNameLst>
                                      </p:cBhvr>
                                      <p:to>
                                        <p:strVal val="visible"/>
                                      </p:to>
                                    </p:set>
                                    <p:animEffect transition="in" filter="wipe(left)">
                                      <p:cBhvr>
                                        <p:cTn id="22" dur="500"/>
                                        <p:tgtEl>
                                          <p:spTgt spid="312325">
                                            <p:txEl>
                                              <p:pRg st="3" end="3"/>
                                            </p:txEl>
                                          </p:spTgt>
                                        </p:tgtEl>
                                      </p:cBhvr>
                                    </p:animEffect>
                                  </p:childTnLst>
                                  <p:subTnLst>
                                    <p:animClr>
                                      <p:cBhvr override="childStyle">
                                        <p:cTn dur="1" fill="hold" display="0" masterRel="nextClick" afterEffect="1"/>
                                        <p:tgtEl>
                                          <p:spTgt spid="312325">
                                            <p:txEl>
                                              <p:pRg st="3" end="3"/>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2325">
                                            <p:txEl>
                                              <p:pRg st="4" end="4"/>
                                            </p:txEl>
                                          </p:spTgt>
                                        </p:tgtEl>
                                        <p:attrNameLst>
                                          <p:attrName>style.visibility</p:attrName>
                                        </p:attrNameLst>
                                      </p:cBhvr>
                                      <p:to>
                                        <p:strVal val="visible"/>
                                      </p:to>
                                    </p:set>
                                    <p:animEffect transition="in" filter="wipe(left)">
                                      <p:cBhvr>
                                        <p:cTn id="27" dur="500"/>
                                        <p:tgtEl>
                                          <p:spTgt spid="312325">
                                            <p:txEl>
                                              <p:pRg st="4" end="4"/>
                                            </p:txEl>
                                          </p:spTgt>
                                        </p:tgtEl>
                                      </p:cBhvr>
                                    </p:animEffect>
                                  </p:childTnLst>
                                  <p:subTnLst>
                                    <p:animClr>
                                      <p:cBhvr override="childStyle">
                                        <p:cTn dur="1" fill="hold" display="0" masterRel="nextClick" afterEffect="1"/>
                                        <p:tgtEl>
                                          <p:spTgt spid="312325">
                                            <p:txEl>
                                              <p:pRg st="4" end="4"/>
                                            </p:txEl>
                                          </p:spTgt>
                                        </p:tgtEl>
                                        <p:attrNameLst>
                                          <p:attrName>ppt_c</p:attrName>
                                        </p:attrNameLst>
                                      </p:cBhvr>
                                      <p:to>
                                        <a:schemeClr val="accent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2325">
                                            <p:txEl>
                                              <p:pRg st="5" end="5"/>
                                            </p:txEl>
                                          </p:spTgt>
                                        </p:tgtEl>
                                        <p:attrNameLst>
                                          <p:attrName>style.visibility</p:attrName>
                                        </p:attrNameLst>
                                      </p:cBhvr>
                                      <p:to>
                                        <p:strVal val="visible"/>
                                      </p:to>
                                    </p:set>
                                    <p:animEffect transition="in" filter="wipe(left)">
                                      <p:cBhvr>
                                        <p:cTn id="32" dur="500"/>
                                        <p:tgtEl>
                                          <p:spTgt spid="312325">
                                            <p:txEl>
                                              <p:pRg st="5" end="5"/>
                                            </p:txEl>
                                          </p:spTgt>
                                        </p:tgtEl>
                                      </p:cBhvr>
                                    </p:animEffect>
                                  </p:childTnLst>
                                  <p:subTnLst>
                                    <p:animClr>
                                      <p:cBhvr override="childStyle">
                                        <p:cTn dur="1" fill="hold" display="0" masterRel="nextClick" afterEffect="1"/>
                                        <p:tgtEl>
                                          <p:spTgt spid="312325">
                                            <p:txEl>
                                              <p:pRg st="5" end="5"/>
                                            </p:txEl>
                                          </p:spTgt>
                                        </p:tgtEl>
                                        <p:attrNameLst>
                                          <p:attrName>ppt_c</p:attrName>
                                        </p:attrNameLst>
                                      </p:cBhvr>
                                      <p:to>
                                        <a:schemeClr val="accent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2325">
                                            <p:txEl>
                                              <p:pRg st="6" end="6"/>
                                            </p:txEl>
                                          </p:spTgt>
                                        </p:tgtEl>
                                        <p:attrNameLst>
                                          <p:attrName>style.visibility</p:attrName>
                                        </p:attrNameLst>
                                      </p:cBhvr>
                                      <p:to>
                                        <p:strVal val="visible"/>
                                      </p:to>
                                    </p:set>
                                    <p:animEffect transition="in" filter="wipe(left)">
                                      <p:cBhvr>
                                        <p:cTn id="37" dur="500"/>
                                        <p:tgtEl>
                                          <p:spTgt spid="312325">
                                            <p:txEl>
                                              <p:pRg st="6" end="6"/>
                                            </p:txEl>
                                          </p:spTgt>
                                        </p:tgtEl>
                                      </p:cBhvr>
                                    </p:animEffect>
                                  </p:childTnLst>
                                  <p:subTnLst>
                                    <p:animClr>
                                      <p:cBhvr override="childStyle">
                                        <p:cTn dur="1" fill="hold" display="0" masterRel="nextClick" afterEffect="1"/>
                                        <p:tgtEl>
                                          <p:spTgt spid="312325">
                                            <p:txEl>
                                              <p:pRg st="6" end="6"/>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5" grpId="0" build="p"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7237413" y="6399213"/>
            <a:ext cx="1905000" cy="457200"/>
          </a:xfrm>
          <a:prstGeom prst="rect">
            <a:avLst/>
          </a:prstGeom>
          <a:noFill/>
          <a:ln w="12700">
            <a:noFill/>
            <a:miter lim="800000"/>
            <a:headEnd/>
            <a:tailEnd/>
          </a:ln>
        </p:spPr>
        <p:txBody>
          <a:bodyPr wrap="none" lIns="90488" tIns="44450" rIns="90488" bIns="44450" anchor="ctr"/>
          <a:lstStyle/>
          <a:p>
            <a:pPr algn="r"/>
            <a:endParaRPr lang="id-ID" sz="1000">
              <a:latin typeface="Times New Roman" pitchFamily="18" charset="0"/>
            </a:endParaRPr>
          </a:p>
        </p:txBody>
      </p:sp>
      <p:sp>
        <p:nvSpPr>
          <p:cNvPr id="19353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314372" name="Rectangle 4"/>
          <p:cNvSpPr>
            <a:spLocks noGrp="1" noChangeArrowheads="1"/>
          </p:cNvSpPr>
          <p:nvPr>
            <p:ph type="title"/>
          </p:nvPr>
        </p:nvSpPr>
        <p:spPr>
          <a:xfrm>
            <a:off x="685800" y="228600"/>
            <a:ext cx="7772400" cy="1265238"/>
          </a:xfrm>
          <a:solidFill>
            <a:schemeClr val="bg1"/>
          </a:solidFill>
          <a:ln w="12700">
            <a:solidFill>
              <a:schemeClr val="tx1"/>
            </a:solidFill>
          </a:ln>
        </p:spPr>
        <p:txBody>
          <a:bodyPr lIns="90488" tIns="44450" rIns="90488" bIns="44450"/>
          <a:lstStyle/>
          <a:p>
            <a:pPr eaLnBrk="1" hangingPunct="1">
              <a:defRPr/>
            </a:pPr>
            <a:r>
              <a:rPr lang="en-US" sz="4000" b="1" smtClean="0">
                <a:latin typeface="KentuckyFriedChickenFont" pitchFamily="2" charset="0"/>
              </a:rPr>
              <a:t>kemampuan yang diperlukan oleh para pemimpin tentang bisnis, antara lain :</a:t>
            </a:r>
            <a:r>
              <a:rPr lang="en-US" smtClean="0"/>
              <a:t> </a:t>
            </a:r>
          </a:p>
        </p:txBody>
      </p:sp>
      <p:sp>
        <p:nvSpPr>
          <p:cNvPr id="314373" name="Rectangle 5"/>
          <p:cNvSpPr>
            <a:spLocks noGrp="1" noChangeArrowheads="1"/>
          </p:cNvSpPr>
          <p:nvPr>
            <p:ph type="body" idx="1"/>
          </p:nvPr>
        </p:nvSpPr>
        <p:spPr>
          <a:xfrm>
            <a:off x="606425" y="1852613"/>
            <a:ext cx="7851775" cy="4079875"/>
          </a:xfrm>
          <a:noFill/>
        </p:spPr>
        <p:txBody>
          <a:bodyPr lIns="90488" tIns="44450" rIns="90488" bIns="44450"/>
          <a:lstStyle/>
          <a:p>
            <a:pPr marL="609600" indent="-609600" eaLnBrk="1" hangingPunct="1">
              <a:spcBef>
                <a:spcPct val="0"/>
              </a:spcBef>
              <a:buFont typeface="Symbol" pitchFamily="18" charset="2"/>
              <a:buAutoNum type="alphaLcPeriod"/>
            </a:pPr>
            <a:r>
              <a:rPr lang="en-US" b="1" smtClean="0">
                <a:latin typeface="KentuckyFriedChickenFont" pitchFamily="2" charset="0"/>
              </a:rPr>
              <a:t>Literatur bisnis</a:t>
            </a:r>
          </a:p>
          <a:p>
            <a:pPr marL="609600" indent="-609600" eaLnBrk="1" hangingPunct="1">
              <a:spcBef>
                <a:spcPct val="0"/>
              </a:spcBef>
              <a:buFont typeface="Symbol" pitchFamily="18" charset="2"/>
              <a:buAutoNum type="alphaLcPeriod"/>
            </a:pPr>
            <a:r>
              <a:rPr lang="en-US" b="1" smtClean="0">
                <a:latin typeface="KentuckyFriedChickenFont" pitchFamily="2" charset="0"/>
              </a:rPr>
              <a:t>Kreativitas</a:t>
            </a:r>
          </a:p>
          <a:p>
            <a:pPr marL="609600" indent="-609600" eaLnBrk="1" hangingPunct="1">
              <a:spcBef>
                <a:spcPct val="0"/>
              </a:spcBef>
              <a:buFont typeface="Symbol" pitchFamily="18" charset="2"/>
              <a:buAutoNum type="alphaLcPeriod"/>
            </a:pPr>
            <a:r>
              <a:rPr lang="en-US" b="1" smtClean="0">
                <a:latin typeface="KentuckyFriedChickenFont" pitchFamily="2" charset="0"/>
              </a:rPr>
              <a:t>Crosscek - efektivitas yang budaya</a:t>
            </a:r>
          </a:p>
          <a:p>
            <a:pPr marL="609600" indent="-609600" eaLnBrk="1" hangingPunct="1">
              <a:spcBef>
                <a:spcPct val="0"/>
              </a:spcBef>
              <a:buFont typeface="Symbol" pitchFamily="18" charset="2"/>
              <a:buAutoNum type="alphaLcPeriod"/>
            </a:pPr>
            <a:r>
              <a:rPr lang="en-US" b="1" smtClean="0">
                <a:latin typeface="KentuckyFriedChickenFont" pitchFamily="2" charset="0"/>
              </a:rPr>
              <a:t>Empathy</a:t>
            </a:r>
          </a:p>
          <a:p>
            <a:pPr marL="609600" indent="-609600" eaLnBrk="1" hangingPunct="1">
              <a:spcBef>
                <a:spcPct val="0"/>
              </a:spcBef>
              <a:buFont typeface="Symbol" pitchFamily="18" charset="2"/>
              <a:buAutoNum type="alphaLcPeriod"/>
            </a:pPr>
            <a:r>
              <a:rPr lang="en-US" b="1" smtClean="0">
                <a:latin typeface="KentuckyFriedChickenFont" pitchFamily="2" charset="0"/>
              </a:rPr>
              <a:t>Flexibility</a:t>
            </a:r>
          </a:p>
          <a:p>
            <a:pPr marL="609600" indent="-609600" eaLnBrk="1" hangingPunct="1">
              <a:spcBef>
                <a:spcPct val="0"/>
              </a:spcBef>
              <a:buFont typeface="Symbol" pitchFamily="18" charset="2"/>
              <a:buAutoNum type="alphaLcPeriod"/>
            </a:pPr>
            <a:r>
              <a:rPr lang="en-US" b="1" smtClean="0">
                <a:latin typeface="KentuckyFriedChickenFont" pitchFamily="2" charset="0"/>
              </a:rPr>
              <a:t>Proactivity</a:t>
            </a:r>
          </a:p>
          <a:p>
            <a:pPr marL="609600" indent="-609600" eaLnBrk="1" hangingPunct="1">
              <a:spcBef>
                <a:spcPct val="0"/>
              </a:spcBef>
              <a:buFont typeface="Symbol" pitchFamily="18" charset="2"/>
              <a:buAutoNum type="alphaLcPeriod"/>
            </a:pPr>
            <a:r>
              <a:rPr lang="en-US" b="1" smtClean="0">
                <a:latin typeface="KentuckyFriedChickenFont" pitchFamily="2" charset="0"/>
              </a:rPr>
              <a:t>Pemecahan masalah</a:t>
            </a:r>
          </a:p>
          <a:p>
            <a:pPr marL="609600" indent="-609600" eaLnBrk="1" hangingPunct="1">
              <a:spcBef>
                <a:spcPct val="0"/>
              </a:spcBef>
              <a:buFont typeface="Symbol" pitchFamily="18" charset="2"/>
              <a:buAutoNum type="alphaLcPeriod"/>
            </a:pPr>
            <a:r>
              <a:rPr lang="en-US" b="1" smtClean="0">
                <a:latin typeface="KentuckyFriedChickenFont" pitchFamily="2" charset="0"/>
              </a:rPr>
              <a:t>Hubungan membangun</a:t>
            </a:r>
          </a:p>
          <a:p>
            <a:pPr marL="609600" indent="-609600" eaLnBrk="1" hangingPunct="1">
              <a:spcBef>
                <a:spcPct val="0"/>
              </a:spcBef>
              <a:buFont typeface="Symbol" pitchFamily="18" charset="2"/>
              <a:buAutoNum type="alphaLcPeriod"/>
            </a:pPr>
            <a:r>
              <a:rPr lang="en-US" b="1" smtClean="0">
                <a:latin typeface="KentuckyFriedChickenFont" pitchFamily="2" charset="0"/>
              </a:rPr>
              <a:t>Teamwork</a:t>
            </a:r>
          </a:p>
          <a:p>
            <a:pPr marL="609600" indent="-609600" eaLnBrk="1" hangingPunct="1">
              <a:spcBef>
                <a:spcPct val="0"/>
              </a:spcBef>
              <a:buFont typeface="Symbol" pitchFamily="18" charset="2"/>
              <a:buAutoNum type="alphaLcPeriod"/>
            </a:pPr>
            <a:r>
              <a:rPr lang="en-US" b="1" smtClean="0">
                <a:latin typeface="KentuckyFriedChickenFont" pitchFamily="2" charset="0"/>
              </a:rPr>
              <a:t>Visi</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4373">
                                            <p:txEl>
                                              <p:pRg st="0" end="0"/>
                                            </p:txEl>
                                          </p:spTgt>
                                        </p:tgtEl>
                                        <p:attrNameLst>
                                          <p:attrName>style.visibility</p:attrName>
                                        </p:attrNameLst>
                                      </p:cBhvr>
                                      <p:to>
                                        <p:strVal val="visible"/>
                                      </p:to>
                                    </p:set>
                                    <p:animEffect transition="in" filter="wipe(left)">
                                      <p:cBhvr>
                                        <p:cTn id="7" dur="500"/>
                                        <p:tgtEl>
                                          <p:spTgt spid="314373">
                                            <p:txEl>
                                              <p:pRg st="0" end="0"/>
                                            </p:txEl>
                                          </p:spTgt>
                                        </p:tgtEl>
                                      </p:cBhvr>
                                    </p:animEffect>
                                  </p:childTnLst>
                                  <p:subTnLst>
                                    <p:animClr>
                                      <p:cBhvr override="childStyle">
                                        <p:cTn dur="1" fill="hold" display="0" masterRel="nextClick" afterEffect="1"/>
                                        <p:tgtEl>
                                          <p:spTgt spid="314373">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4373">
                                            <p:txEl>
                                              <p:pRg st="1" end="1"/>
                                            </p:txEl>
                                          </p:spTgt>
                                        </p:tgtEl>
                                        <p:attrNameLst>
                                          <p:attrName>style.visibility</p:attrName>
                                        </p:attrNameLst>
                                      </p:cBhvr>
                                      <p:to>
                                        <p:strVal val="visible"/>
                                      </p:to>
                                    </p:set>
                                    <p:animEffect transition="in" filter="wipe(left)">
                                      <p:cBhvr>
                                        <p:cTn id="12" dur="500"/>
                                        <p:tgtEl>
                                          <p:spTgt spid="314373">
                                            <p:txEl>
                                              <p:pRg st="1" end="1"/>
                                            </p:txEl>
                                          </p:spTgt>
                                        </p:tgtEl>
                                      </p:cBhvr>
                                    </p:animEffect>
                                  </p:childTnLst>
                                  <p:subTnLst>
                                    <p:animClr>
                                      <p:cBhvr override="childStyle">
                                        <p:cTn dur="1" fill="hold" display="0" masterRel="nextClick" afterEffect="1"/>
                                        <p:tgtEl>
                                          <p:spTgt spid="314373">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4373">
                                            <p:txEl>
                                              <p:pRg st="2" end="2"/>
                                            </p:txEl>
                                          </p:spTgt>
                                        </p:tgtEl>
                                        <p:attrNameLst>
                                          <p:attrName>style.visibility</p:attrName>
                                        </p:attrNameLst>
                                      </p:cBhvr>
                                      <p:to>
                                        <p:strVal val="visible"/>
                                      </p:to>
                                    </p:set>
                                    <p:animEffect transition="in" filter="wipe(left)">
                                      <p:cBhvr>
                                        <p:cTn id="17" dur="500"/>
                                        <p:tgtEl>
                                          <p:spTgt spid="314373">
                                            <p:txEl>
                                              <p:pRg st="2" end="2"/>
                                            </p:txEl>
                                          </p:spTgt>
                                        </p:tgtEl>
                                      </p:cBhvr>
                                    </p:animEffect>
                                  </p:childTnLst>
                                  <p:subTnLst>
                                    <p:animClr>
                                      <p:cBhvr override="childStyle">
                                        <p:cTn dur="1" fill="hold" display="0" masterRel="nextClick" afterEffect="1"/>
                                        <p:tgtEl>
                                          <p:spTgt spid="314373">
                                            <p:txEl>
                                              <p:pRg st="2" end="2"/>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4373">
                                            <p:txEl>
                                              <p:pRg st="3" end="3"/>
                                            </p:txEl>
                                          </p:spTgt>
                                        </p:tgtEl>
                                        <p:attrNameLst>
                                          <p:attrName>style.visibility</p:attrName>
                                        </p:attrNameLst>
                                      </p:cBhvr>
                                      <p:to>
                                        <p:strVal val="visible"/>
                                      </p:to>
                                    </p:set>
                                    <p:animEffect transition="in" filter="wipe(left)">
                                      <p:cBhvr>
                                        <p:cTn id="22" dur="500"/>
                                        <p:tgtEl>
                                          <p:spTgt spid="314373">
                                            <p:txEl>
                                              <p:pRg st="3" end="3"/>
                                            </p:txEl>
                                          </p:spTgt>
                                        </p:tgtEl>
                                      </p:cBhvr>
                                    </p:animEffect>
                                  </p:childTnLst>
                                  <p:subTnLst>
                                    <p:animClr>
                                      <p:cBhvr override="childStyle">
                                        <p:cTn dur="1" fill="hold" display="0" masterRel="nextClick" afterEffect="1"/>
                                        <p:tgtEl>
                                          <p:spTgt spid="314373">
                                            <p:txEl>
                                              <p:pRg st="3" end="3"/>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4373">
                                            <p:txEl>
                                              <p:pRg st="4" end="4"/>
                                            </p:txEl>
                                          </p:spTgt>
                                        </p:tgtEl>
                                        <p:attrNameLst>
                                          <p:attrName>style.visibility</p:attrName>
                                        </p:attrNameLst>
                                      </p:cBhvr>
                                      <p:to>
                                        <p:strVal val="visible"/>
                                      </p:to>
                                    </p:set>
                                    <p:animEffect transition="in" filter="wipe(left)">
                                      <p:cBhvr>
                                        <p:cTn id="27" dur="500"/>
                                        <p:tgtEl>
                                          <p:spTgt spid="314373">
                                            <p:txEl>
                                              <p:pRg st="4" end="4"/>
                                            </p:txEl>
                                          </p:spTgt>
                                        </p:tgtEl>
                                      </p:cBhvr>
                                    </p:animEffect>
                                  </p:childTnLst>
                                  <p:subTnLst>
                                    <p:animClr>
                                      <p:cBhvr override="childStyle">
                                        <p:cTn dur="1" fill="hold" display="0" masterRel="nextClick" afterEffect="1"/>
                                        <p:tgtEl>
                                          <p:spTgt spid="314373">
                                            <p:txEl>
                                              <p:pRg st="4" end="4"/>
                                            </p:txEl>
                                          </p:spTgt>
                                        </p:tgtEl>
                                        <p:attrNameLst>
                                          <p:attrName>ppt_c</p:attrName>
                                        </p:attrNameLst>
                                      </p:cBhvr>
                                      <p:to>
                                        <a:schemeClr val="accent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4373">
                                            <p:txEl>
                                              <p:pRg st="5" end="5"/>
                                            </p:txEl>
                                          </p:spTgt>
                                        </p:tgtEl>
                                        <p:attrNameLst>
                                          <p:attrName>style.visibility</p:attrName>
                                        </p:attrNameLst>
                                      </p:cBhvr>
                                      <p:to>
                                        <p:strVal val="visible"/>
                                      </p:to>
                                    </p:set>
                                    <p:animEffect transition="in" filter="wipe(left)">
                                      <p:cBhvr>
                                        <p:cTn id="32" dur="500"/>
                                        <p:tgtEl>
                                          <p:spTgt spid="314373">
                                            <p:txEl>
                                              <p:pRg st="5" end="5"/>
                                            </p:txEl>
                                          </p:spTgt>
                                        </p:tgtEl>
                                      </p:cBhvr>
                                    </p:animEffect>
                                  </p:childTnLst>
                                  <p:subTnLst>
                                    <p:animClr>
                                      <p:cBhvr override="childStyle">
                                        <p:cTn dur="1" fill="hold" display="0" masterRel="nextClick" afterEffect="1"/>
                                        <p:tgtEl>
                                          <p:spTgt spid="314373">
                                            <p:txEl>
                                              <p:pRg st="5" end="5"/>
                                            </p:txEl>
                                          </p:spTgt>
                                        </p:tgtEl>
                                        <p:attrNameLst>
                                          <p:attrName>ppt_c</p:attrName>
                                        </p:attrNameLst>
                                      </p:cBhvr>
                                      <p:to>
                                        <a:schemeClr val="accent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4373">
                                            <p:txEl>
                                              <p:pRg st="6" end="6"/>
                                            </p:txEl>
                                          </p:spTgt>
                                        </p:tgtEl>
                                        <p:attrNameLst>
                                          <p:attrName>style.visibility</p:attrName>
                                        </p:attrNameLst>
                                      </p:cBhvr>
                                      <p:to>
                                        <p:strVal val="visible"/>
                                      </p:to>
                                    </p:set>
                                    <p:animEffect transition="in" filter="wipe(left)">
                                      <p:cBhvr>
                                        <p:cTn id="37" dur="500"/>
                                        <p:tgtEl>
                                          <p:spTgt spid="314373">
                                            <p:txEl>
                                              <p:pRg st="6" end="6"/>
                                            </p:txEl>
                                          </p:spTgt>
                                        </p:tgtEl>
                                      </p:cBhvr>
                                    </p:animEffect>
                                  </p:childTnLst>
                                  <p:subTnLst>
                                    <p:animClr>
                                      <p:cBhvr override="childStyle">
                                        <p:cTn dur="1" fill="hold" display="0" masterRel="nextClick" afterEffect="1"/>
                                        <p:tgtEl>
                                          <p:spTgt spid="314373">
                                            <p:txEl>
                                              <p:pRg st="6" end="6"/>
                                            </p:txEl>
                                          </p:spTgt>
                                        </p:tgtEl>
                                        <p:attrNameLst>
                                          <p:attrName>ppt_c</p:attrName>
                                        </p:attrNameLst>
                                      </p:cBhvr>
                                      <p:to>
                                        <a:schemeClr val="accent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4373">
                                            <p:txEl>
                                              <p:pRg st="7" end="7"/>
                                            </p:txEl>
                                          </p:spTgt>
                                        </p:tgtEl>
                                        <p:attrNameLst>
                                          <p:attrName>style.visibility</p:attrName>
                                        </p:attrNameLst>
                                      </p:cBhvr>
                                      <p:to>
                                        <p:strVal val="visible"/>
                                      </p:to>
                                    </p:set>
                                    <p:animEffect transition="in" filter="wipe(left)">
                                      <p:cBhvr>
                                        <p:cTn id="42" dur="500"/>
                                        <p:tgtEl>
                                          <p:spTgt spid="314373">
                                            <p:txEl>
                                              <p:pRg st="7" end="7"/>
                                            </p:txEl>
                                          </p:spTgt>
                                        </p:tgtEl>
                                      </p:cBhvr>
                                    </p:animEffect>
                                  </p:childTnLst>
                                  <p:subTnLst>
                                    <p:animClr>
                                      <p:cBhvr override="childStyle">
                                        <p:cTn dur="1" fill="hold" display="0" masterRel="nextClick" afterEffect="1"/>
                                        <p:tgtEl>
                                          <p:spTgt spid="314373">
                                            <p:txEl>
                                              <p:pRg st="7" end="7"/>
                                            </p:txEl>
                                          </p:spTgt>
                                        </p:tgtEl>
                                        <p:attrNameLst>
                                          <p:attrName>ppt_c</p:attrName>
                                        </p:attrNameLst>
                                      </p:cBhvr>
                                      <p:to>
                                        <a:schemeClr val="accent2"/>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4373">
                                            <p:txEl>
                                              <p:pRg st="8" end="8"/>
                                            </p:txEl>
                                          </p:spTgt>
                                        </p:tgtEl>
                                        <p:attrNameLst>
                                          <p:attrName>style.visibility</p:attrName>
                                        </p:attrNameLst>
                                      </p:cBhvr>
                                      <p:to>
                                        <p:strVal val="visible"/>
                                      </p:to>
                                    </p:set>
                                    <p:animEffect transition="in" filter="wipe(left)">
                                      <p:cBhvr>
                                        <p:cTn id="47" dur="500"/>
                                        <p:tgtEl>
                                          <p:spTgt spid="314373">
                                            <p:txEl>
                                              <p:pRg st="8" end="8"/>
                                            </p:txEl>
                                          </p:spTgt>
                                        </p:tgtEl>
                                      </p:cBhvr>
                                    </p:animEffect>
                                  </p:childTnLst>
                                  <p:subTnLst>
                                    <p:animClr>
                                      <p:cBhvr override="childStyle">
                                        <p:cTn dur="1" fill="hold" display="0" masterRel="nextClick" afterEffect="1"/>
                                        <p:tgtEl>
                                          <p:spTgt spid="314373">
                                            <p:txEl>
                                              <p:pRg st="8" end="8"/>
                                            </p:txEl>
                                          </p:spTgt>
                                        </p:tgtEl>
                                        <p:attrNameLst>
                                          <p:attrName>ppt_c</p:attrName>
                                        </p:attrNameLst>
                                      </p:cBhvr>
                                      <p:to>
                                        <a:schemeClr val="accent2"/>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4373">
                                            <p:txEl>
                                              <p:pRg st="9" end="9"/>
                                            </p:txEl>
                                          </p:spTgt>
                                        </p:tgtEl>
                                        <p:attrNameLst>
                                          <p:attrName>style.visibility</p:attrName>
                                        </p:attrNameLst>
                                      </p:cBhvr>
                                      <p:to>
                                        <p:strVal val="visible"/>
                                      </p:to>
                                    </p:set>
                                    <p:animEffect transition="in" filter="wipe(left)">
                                      <p:cBhvr>
                                        <p:cTn id="52" dur="500"/>
                                        <p:tgtEl>
                                          <p:spTgt spid="314373">
                                            <p:txEl>
                                              <p:pRg st="9" end="9"/>
                                            </p:txEl>
                                          </p:spTgt>
                                        </p:tgtEl>
                                      </p:cBhvr>
                                    </p:animEffect>
                                  </p:childTnLst>
                                  <p:subTnLst>
                                    <p:animClr>
                                      <p:cBhvr override="childStyle">
                                        <p:cTn dur="1" fill="hold" display="0" masterRel="nextClick" afterEffect="1"/>
                                        <p:tgtEl>
                                          <p:spTgt spid="314373">
                                            <p:txEl>
                                              <p:pRg st="9" end="9"/>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3" grpId="0"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7237413" y="6399213"/>
            <a:ext cx="1905000" cy="457200"/>
          </a:xfrm>
          <a:prstGeom prst="rect">
            <a:avLst/>
          </a:prstGeom>
          <a:noFill/>
          <a:ln w="12700">
            <a:noFill/>
            <a:miter lim="800000"/>
            <a:headEnd/>
            <a:tailEnd/>
          </a:ln>
        </p:spPr>
        <p:txBody>
          <a:bodyPr wrap="none" lIns="90488" tIns="44450" rIns="90488" bIns="44450" anchor="ctr"/>
          <a:lstStyle/>
          <a:p>
            <a:pPr algn="r"/>
            <a:endParaRPr lang="id-ID" sz="1000">
              <a:latin typeface="Times New Roman" pitchFamily="18" charset="0"/>
            </a:endParaRPr>
          </a:p>
        </p:txBody>
      </p:sp>
      <p:sp>
        <p:nvSpPr>
          <p:cNvPr id="19456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316420" name="Rectangle 4"/>
          <p:cNvSpPr>
            <a:spLocks noGrp="1" noChangeArrowheads="1"/>
          </p:cNvSpPr>
          <p:nvPr>
            <p:ph type="title"/>
          </p:nvPr>
        </p:nvSpPr>
        <p:spPr>
          <a:xfrm>
            <a:off x="685800" y="258763"/>
            <a:ext cx="7772400" cy="1265237"/>
          </a:xfrm>
          <a:solidFill>
            <a:schemeClr val="bg1"/>
          </a:solidFill>
          <a:ln w="12700">
            <a:solidFill>
              <a:schemeClr val="tx1"/>
            </a:solidFill>
          </a:ln>
        </p:spPr>
        <p:txBody>
          <a:bodyPr lIns="90488" tIns="44450" rIns="90488" bIns="44450"/>
          <a:lstStyle/>
          <a:p>
            <a:pPr eaLnBrk="1" hangingPunct="1">
              <a:defRPr/>
            </a:pPr>
            <a:r>
              <a:rPr lang="en-US" sz="4000" smtClean="0">
                <a:latin typeface="Albemarle Demo" pitchFamily="2" charset="0"/>
              </a:rPr>
              <a:t>SUMBER KEKUATAN DAN PENGARUH MANAJER :</a:t>
            </a:r>
          </a:p>
        </p:txBody>
      </p:sp>
      <p:sp>
        <p:nvSpPr>
          <p:cNvPr id="316421" name="Rectangle 5"/>
          <p:cNvSpPr>
            <a:spLocks noGrp="1" noChangeArrowheads="1"/>
          </p:cNvSpPr>
          <p:nvPr>
            <p:ph type="body" idx="1"/>
          </p:nvPr>
        </p:nvSpPr>
        <p:spPr>
          <a:xfrm>
            <a:off x="606425" y="1854200"/>
            <a:ext cx="8308975" cy="4851400"/>
          </a:xfrm>
          <a:noFill/>
        </p:spPr>
        <p:txBody>
          <a:bodyPr lIns="90488" tIns="44450" rIns="90488" bIns="44450"/>
          <a:lstStyle/>
          <a:p>
            <a:pPr marL="609600" indent="-609600" eaLnBrk="1" hangingPunct="1">
              <a:lnSpc>
                <a:spcPct val="80000"/>
              </a:lnSpc>
              <a:spcBef>
                <a:spcPct val="0"/>
              </a:spcBef>
              <a:buFont typeface="Symbol" pitchFamily="18" charset="2"/>
              <a:buAutoNum type="alphaLcPeriod"/>
            </a:pPr>
            <a:r>
              <a:rPr lang="en-US" sz="2800" smtClean="0">
                <a:latin typeface="MS Mincho" pitchFamily="49" charset="-128"/>
              </a:rPr>
              <a:t>KEKUATAN POSISI (JABATAN), SECARA FORMAL DIDIRIKAN BERDASARKAN PADA POSISI MANAJER DALAM ORGANISASI</a:t>
            </a:r>
          </a:p>
          <a:p>
            <a:pPr marL="609600" indent="-609600" eaLnBrk="1" hangingPunct="1">
              <a:lnSpc>
                <a:spcPct val="80000"/>
              </a:lnSpc>
              <a:spcBef>
                <a:spcPct val="0"/>
              </a:spcBef>
              <a:buFont typeface="Symbol" pitchFamily="18" charset="2"/>
              <a:buAutoNum type="alphaLcPeriod"/>
            </a:pPr>
            <a:r>
              <a:rPr lang="en-US" sz="2800" smtClean="0">
                <a:latin typeface="MS Mincho" pitchFamily="49" charset="-128"/>
              </a:rPr>
              <a:t>KEKUATAN PENGHARGAAN, TERSEDIA KETIKA MANAJER MEMBERIKAN PENGHARGAAN SEBAGAI IMBALAN UNTUK KEINGINAN BERTINDAK DAN HASILNYA</a:t>
            </a:r>
          </a:p>
          <a:p>
            <a:pPr marL="609600" indent="-609600" eaLnBrk="1" hangingPunct="1">
              <a:lnSpc>
                <a:spcPct val="80000"/>
              </a:lnSpc>
              <a:spcBef>
                <a:spcPct val="0"/>
              </a:spcBef>
              <a:buFont typeface="Symbol" pitchFamily="18" charset="2"/>
              <a:buAutoNum type="alphaLcPeriod"/>
            </a:pPr>
            <a:r>
              <a:rPr lang="en-US" sz="2800" smtClean="0">
                <a:latin typeface="MS Mincho" pitchFamily="49" charset="-128"/>
              </a:rPr>
              <a:t>KEKUATAN INFORMASI, DAPAT MENJADI SANGAT EFEKTIF DAN DAPAT DIPEROLEH DARI AKSES-AKSES SEORANG MANAJER UNTUK DAN MENGONTROL MELALUI PENYEBARAN INFORMASI YANG PENTING KEPADA BAWAHAN YANG TIDAKLAH MUDAH TERSEDIA DALAM ORGANISASI</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6421">
                                            <p:txEl>
                                              <p:pRg st="0" end="0"/>
                                            </p:txEl>
                                          </p:spTgt>
                                        </p:tgtEl>
                                        <p:attrNameLst>
                                          <p:attrName>style.visibility</p:attrName>
                                        </p:attrNameLst>
                                      </p:cBhvr>
                                      <p:to>
                                        <p:strVal val="visible"/>
                                      </p:to>
                                    </p:set>
                                    <p:animEffect transition="in" filter="wipe(left)">
                                      <p:cBhvr>
                                        <p:cTn id="7" dur="500"/>
                                        <p:tgtEl>
                                          <p:spTgt spid="316421">
                                            <p:txEl>
                                              <p:pRg st="0" end="0"/>
                                            </p:txEl>
                                          </p:spTgt>
                                        </p:tgtEl>
                                      </p:cBhvr>
                                    </p:animEffect>
                                  </p:childTnLst>
                                  <p:subTnLst>
                                    <p:animClr>
                                      <p:cBhvr override="childStyle">
                                        <p:cTn dur="1" fill="hold" display="0" masterRel="nextClick" afterEffect="1"/>
                                        <p:tgtEl>
                                          <p:spTgt spid="316421">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6421">
                                            <p:txEl>
                                              <p:pRg st="1" end="1"/>
                                            </p:txEl>
                                          </p:spTgt>
                                        </p:tgtEl>
                                        <p:attrNameLst>
                                          <p:attrName>style.visibility</p:attrName>
                                        </p:attrNameLst>
                                      </p:cBhvr>
                                      <p:to>
                                        <p:strVal val="visible"/>
                                      </p:to>
                                    </p:set>
                                    <p:animEffect transition="in" filter="wipe(left)">
                                      <p:cBhvr>
                                        <p:cTn id="12" dur="500"/>
                                        <p:tgtEl>
                                          <p:spTgt spid="316421">
                                            <p:txEl>
                                              <p:pRg st="1" end="1"/>
                                            </p:txEl>
                                          </p:spTgt>
                                        </p:tgtEl>
                                      </p:cBhvr>
                                    </p:animEffect>
                                  </p:childTnLst>
                                  <p:subTnLst>
                                    <p:animClr>
                                      <p:cBhvr override="childStyle">
                                        <p:cTn dur="1" fill="hold" display="0" masterRel="nextClick" afterEffect="1"/>
                                        <p:tgtEl>
                                          <p:spTgt spid="316421">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6421">
                                            <p:txEl>
                                              <p:pRg st="2" end="2"/>
                                            </p:txEl>
                                          </p:spTgt>
                                        </p:tgtEl>
                                        <p:attrNameLst>
                                          <p:attrName>style.visibility</p:attrName>
                                        </p:attrNameLst>
                                      </p:cBhvr>
                                      <p:to>
                                        <p:strVal val="visible"/>
                                      </p:to>
                                    </p:set>
                                    <p:animEffect transition="in" filter="wipe(left)">
                                      <p:cBhvr>
                                        <p:cTn id="17" dur="500"/>
                                        <p:tgtEl>
                                          <p:spTgt spid="316421">
                                            <p:txEl>
                                              <p:pRg st="2" end="2"/>
                                            </p:txEl>
                                          </p:spTgt>
                                        </p:tgtEl>
                                      </p:cBhvr>
                                    </p:animEffect>
                                  </p:childTnLst>
                                  <p:subTnLst>
                                    <p:animClr>
                                      <p:cBhvr override="childStyle">
                                        <p:cTn dur="1" fill="hold" display="0" masterRel="nextClick" afterEffect="1"/>
                                        <p:tgtEl>
                                          <p:spTgt spid="316421">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1"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7237413" y="6399213"/>
            <a:ext cx="1905000" cy="457200"/>
          </a:xfrm>
          <a:prstGeom prst="rect">
            <a:avLst/>
          </a:prstGeom>
          <a:noFill/>
          <a:ln w="12700">
            <a:noFill/>
            <a:miter lim="800000"/>
            <a:headEnd/>
            <a:tailEnd/>
          </a:ln>
        </p:spPr>
        <p:txBody>
          <a:bodyPr wrap="none" lIns="90488" tIns="44450" rIns="90488" bIns="44450" anchor="ctr"/>
          <a:lstStyle/>
          <a:p>
            <a:pPr algn="r"/>
            <a:endParaRPr lang="id-ID" sz="1000">
              <a:latin typeface="Times New Roman" pitchFamily="18" charset="0"/>
            </a:endParaRPr>
          </a:p>
        </p:txBody>
      </p:sp>
      <p:sp>
        <p:nvSpPr>
          <p:cNvPr id="19558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318468" name="Rectangle 4"/>
          <p:cNvSpPr>
            <a:spLocks noGrp="1" noChangeArrowheads="1"/>
          </p:cNvSpPr>
          <p:nvPr>
            <p:ph type="title"/>
          </p:nvPr>
        </p:nvSpPr>
        <p:spPr>
          <a:xfrm>
            <a:off x="685800" y="258763"/>
            <a:ext cx="7772400" cy="1265237"/>
          </a:xfrm>
          <a:solidFill>
            <a:schemeClr val="bg1"/>
          </a:solidFill>
          <a:ln w="12700">
            <a:solidFill>
              <a:schemeClr val="tx1"/>
            </a:solidFill>
          </a:ln>
        </p:spPr>
        <p:txBody>
          <a:bodyPr lIns="90488" tIns="44450" rIns="90488" bIns="44450"/>
          <a:lstStyle/>
          <a:p>
            <a:pPr eaLnBrk="1" hangingPunct="1">
              <a:defRPr/>
            </a:pPr>
            <a:r>
              <a:rPr lang="en-US" sz="3600" smtClean="0">
                <a:latin typeface="Accidental Presidency" pitchFamily="2" charset="0"/>
              </a:rPr>
              <a:t>SUMBER KEKUATAN DAN PENGARUH MANAJER : (LANJUTAN)</a:t>
            </a:r>
          </a:p>
        </p:txBody>
      </p:sp>
      <p:sp>
        <p:nvSpPr>
          <p:cNvPr id="318469" name="Rectangle 5"/>
          <p:cNvSpPr>
            <a:spLocks noGrp="1" noChangeArrowheads="1"/>
          </p:cNvSpPr>
          <p:nvPr>
            <p:ph type="body" idx="1"/>
          </p:nvPr>
        </p:nvSpPr>
        <p:spPr>
          <a:xfrm>
            <a:off x="606425" y="1854200"/>
            <a:ext cx="8308975" cy="4851400"/>
          </a:xfrm>
          <a:noFill/>
        </p:spPr>
        <p:txBody>
          <a:bodyPr lIns="90488" tIns="44450" rIns="90488" bIns="44450"/>
          <a:lstStyle/>
          <a:p>
            <a:pPr marL="609600" indent="-609600" eaLnBrk="1" hangingPunct="1">
              <a:lnSpc>
                <a:spcPct val="90000"/>
              </a:lnSpc>
            </a:pPr>
            <a:r>
              <a:rPr lang="en-US" smtClean="0">
                <a:latin typeface="Accidental Presidency" pitchFamily="2" charset="0"/>
              </a:rPr>
              <a:t>KEKUATAN MENGHUKUM, KEKUATAN MENGGUNAKAN PAKSAAN ATAU KEKUATAN DARI HUKUMAN UNTUK KESALAHAN ATAU TINDAKAN YANG TIDAK DIINGINKAN OLEH MANAJER.</a:t>
            </a:r>
          </a:p>
          <a:p>
            <a:pPr marL="609600" indent="-609600" eaLnBrk="1" hangingPunct="1">
              <a:lnSpc>
                <a:spcPct val="90000"/>
              </a:lnSpc>
            </a:pPr>
            <a:r>
              <a:rPr lang="en-US" smtClean="0">
                <a:latin typeface="Accidental Presidency" pitchFamily="2" charset="0"/>
              </a:rPr>
              <a:t>PENGARUH AHLI (EXPERT), BERASAL DARI PENGETAHUAN DAN PENGALAMAN PEMIMPIN PADA AREA ATAU SITUASI KHUSUS.</a:t>
            </a:r>
          </a:p>
          <a:p>
            <a:pPr marL="609600" indent="-609600" eaLnBrk="1" hangingPunct="1">
              <a:lnSpc>
                <a:spcPct val="90000"/>
              </a:lnSpc>
            </a:pPr>
            <a:r>
              <a:rPr lang="en-US" smtClean="0">
                <a:latin typeface="Accidental Presidency" pitchFamily="2" charset="0"/>
              </a:rPr>
              <a:t>PENGARUH REFERENSI, DATANG DARI ORANG-ORANG YANG MEMILIKI KEINGINAN UNTUK DIIDENTIFIKASI SEBAGAI PEMIMPIN.</a:t>
            </a:r>
          </a:p>
          <a:p>
            <a:pPr marL="609600" indent="-609600" eaLnBrk="1" hangingPunct="1">
              <a:lnSpc>
                <a:spcPct val="90000"/>
              </a:lnSpc>
            </a:pPr>
            <a:r>
              <a:rPr lang="en-US" smtClean="0">
                <a:latin typeface="Accidental Presidency" pitchFamily="2" charset="0"/>
              </a:rPr>
              <a:t>PENGARUH PANUTAN, DAPAT MENJADI JALAN YANG SANGAT EFEKTIF BAGI PEMIMPIN UNTUK MEMPENGARUHI KEBIASAAN ORANG LAIN</a:t>
            </a:r>
            <a:r>
              <a:rPr lang="en-US" smtClean="0"/>
              <a:t>.</a:t>
            </a:r>
          </a:p>
          <a:p>
            <a:pPr marL="609600" indent="-609600" eaLnBrk="1" hangingPunct="1">
              <a:lnSpc>
                <a:spcPct val="90000"/>
              </a:lnSpc>
            </a:pPr>
            <a:endParaRPr lang="en-US" smtClean="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69">
                                            <p:txEl>
                                              <p:pRg st="0" end="0"/>
                                            </p:txEl>
                                          </p:spTgt>
                                        </p:tgtEl>
                                        <p:attrNameLst>
                                          <p:attrName>style.visibility</p:attrName>
                                        </p:attrNameLst>
                                      </p:cBhvr>
                                      <p:to>
                                        <p:strVal val="visible"/>
                                      </p:to>
                                    </p:set>
                                    <p:animEffect transition="in" filter="wipe(left)">
                                      <p:cBhvr>
                                        <p:cTn id="7" dur="500"/>
                                        <p:tgtEl>
                                          <p:spTgt spid="318469">
                                            <p:txEl>
                                              <p:pRg st="0" end="0"/>
                                            </p:txEl>
                                          </p:spTgt>
                                        </p:tgtEl>
                                      </p:cBhvr>
                                    </p:animEffect>
                                  </p:childTnLst>
                                  <p:subTnLst>
                                    <p:animClr>
                                      <p:cBhvr override="childStyle">
                                        <p:cTn dur="1" fill="hold" display="0" masterRel="nextClick" afterEffect="1"/>
                                        <p:tgtEl>
                                          <p:spTgt spid="318469">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8469">
                                            <p:txEl>
                                              <p:pRg st="1" end="1"/>
                                            </p:txEl>
                                          </p:spTgt>
                                        </p:tgtEl>
                                        <p:attrNameLst>
                                          <p:attrName>style.visibility</p:attrName>
                                        </p:attrNameLst>
                                      </p:cBhvr>
                                      <p:to>
                                        <p:strVal val="visible"/>
                                      </p:to>
                                    </p:set>
                                    <p:animEffect transition="in" filter="wipe(left)">
                                      <p:cBhvr>
                                        <p:cTn id="12" dur="500"/>
                                        <p:tgtEl>
                                          <p:spTgt spid="318469">
                                            <p:txEl>
                                              <p:pRg st="1" end="1"/>
                                            </p:txEl>
                                          </p:spTgt>
                                        </p:tgtEl>
                                      </p:cBhvr>
                                    </p:animEffect>
                                  </p:childTnLst>
                                  <p:subTnLst>
                                    <p:animClr>
                                      <p:cBhvr override="childStyle">
                                        <p:cTn dur="1" fill="hold" display="0" masterRel="nextClick" afterEffect="1"/>
                                        <p:tgtEl>
                                          <p:spTgt spid="318469">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8469">
                                            <p:txEl>
                                              <p:pRg st="2" end="2"/>
                                            </p:txEl>
                                          </p:spTgt>
                                        </p:tgtEl>
                                        <p:attrNameLst>
                                          <p:attrName>style.visibility</p:attrName>
                                        </p:attrNameLst>
                                      </p:cBhvr>
                                      <p:to>
                                        <p:strVal val="visible"/>
                                      </p:to>
                                    </p:set>
                                    <p:animEffect transition="in" filter="wipe(left)">
                                      <p:cBhvr>
                                        <p:cTn id="17" dur="500"/>
                                        <p:tgtEl>
                                          <p:spTgt spid="318469">
                                            <p:txEl>
                                              <p:pRg st="2" end="2"/>
                                            </p:txEl>
                                          </p:spTgt>
                                        </p:tgtEl>
                                      </p:cBhvr>
                                    </p:animEffect>
                                  </p:childTnLst>
                                  <p:subTnLst>
                                    <p:animClr>
                                      <p:cBhvr override="childStyle">
                                        <p:cTn dur="1" fill="hold" display="0" masterRel="nextClick" afterEffect="1"/>
                                        <p:tgtEl>
                                          <p:spTgt spid="318469">
                                            <p:txEl>
                                              <p:pRg st="2" end="2"/>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8469">
                                            <p:txEl>
                                              <p:pRg st="3" end="3"/>
                                            </p:txEl>
                                          </p:spTgt>
                                        </p:tgtEl>
                                        <p:attrNameLst>
                                          <p:attrName>style.visibility</p:attrName>
                                        </p:attrNameLst>
                                      </p:cBhvr>
                                      <p:to>
                                        <p:strVal val="visible"/>
                                      </p:to>
                                    </p:set>
                                    <p:animEffect transition="in" filter="wipe(left)">
                                      <p:cBhvr>
                                        <p:cTn id="22" dur="500"/>
                                        <p:tgtEl>
                                          <p:spTgt spid="318469">
                                            <p:txEl>
                                              <p:pRg st="3" end="3"/>
                                            </p:txEl>
                                          </p:spTgt>
                                        </p:tgtEl>
                                      </p:cBhvr>
                                    </p:animEffect>
                                  </p:childTnLst>
                                  <p:subTnLst>
                                    <p:animClr>
                                      <p:cBhvr override="childStyle">
                                        <p:cTn dur="1" fill="hold" display="0" masterRel="nextClick" afterEffect="1"/>
                                        <p:tgtEl>
                                          <p:spTgt spid="318469">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1476375" y="333375"/>
            <a:ext cx="4679950" cy="581025"/>
          </a:xfrm>
        </p:spPr>
        <p:txBody>
          <a:bodyPr>
            <a:normAutofit fontScale="90000"/>
          </a:bodyPr>
          <a:lstStyle/>
          <a:p>
            <a:pPr marL="838200" indent="-838200" algn="just" eaLnBrk="1" hangingPunct="1">
              <a:defRPr/>
            </a:pPr>
            <a:r>
              <a:rPr lang="en-US" altLang="zh-CN" sz="4000" smtClean="0">
                <a:ea typeface="SimSun" pitchFamily="2" charset="-122"/>
              </a:rPr>
              <a:t>Keyakinan Dasar:</a:t>
            </a:r>
            <a:endParaRPr lang="en-US" sz="4000" smtClean="0"/>
          </a:p>
        </p:txBody>
      </p:sp>
      <p:sp>
        <p:nvSpPr>
          <p:cNvPr id="26627" name="Rectangle 3"/>
          <p:cNvSpPr>
            <a:spLocks noGrp="1" noChangeArrowheads="1"/>
          </p:cNvSpPr>
          <p:nvPr>
            <p:ph type="body" idx="1"/>
          </p:nvPr>
        </p:nvSpPr>
        <p:spPr>
          <a:xfrm>
            <a:off x="457200" y="1052513"/>
            <a:ext cx="8229600" cy="5400675"/>
          </a:xfrm>
        </p:spPr>
        <p:txBody>
          <a:bodyPr/>
          <a:lstStyle/>
          <a:p>
            <a:pPr marL="990600" lvl="1" indent="-533400" algn="just" eaLnBrk="1" hangingPunct="1">
              <a:lnSpc>
                <a:spcPct val="80000"/>
              </a:lnSpc>
              <a:buFont typeface="Wingdings" pitchFamily="2" charset="2"/>
              <a:buChar char="Ø"/>
            </a:pPr>
            <a:r>
              <a:rPr lang="en-US" altLang="zh-CN" sz="2100" smtClean="0">
                <a:ea typeface="SimSun" pitchFamily="2" charset="-122"/>
              </a:rPr>
              <a:t>Produk atau jasa yg disediakan dpt memberikan manfaat yg setidaknya sama dg harganya</a:t>
            </a:r>
          </a:p>
          <a:p>
            <a:pPr marL="990600" lvl="1" indent="-533400" algn="just" eaLnBrk="1" hangingPunct="1">
              <a:lnSpc>
                <a:spcPct val="80000"/>
              </a:lnSpc>
              <a:buFont typeface="Wingdings" pitchFamily="2" charset="2"/>
              <a:buChar char="Ø"/>
            </a:pPr>
            <a:r>
              <a:rPr lang="en-US" altLang="zh-CN" sz="2100" smtClean="0">
                <a:ea typeface="SimSun" pitchFamily="2" charset="-122"/>
              </a:rPr>
              <a:t>Produk atau jasa ini dpt memuaskan kebutuhan pelanggan di segmen pasar tertentu yg pd saat ini belum dipenuhi secara memadai.</a:t>
            </a:r>
          </a:p>
          <a:p>
            <a:pPr marL="990600" lvl="1" indent="-533400" algn="just" eaLnBrk="1" hangingPunct="1">
              <a:lnSpc>
                <a:spcPct val="80000"/>
              </a:lnSpc>
              <a:buFont typeface="Wingdings" pitchFamily="2" charset="2"/>
              <a:buChar char="Ø"/>
            </a:pPr>
            <a:r>
              <a:rPr lang="en-US" altLang="zh-CN" sz="2100" smtClean="0">
                <a:ea typeface="SimSun" pitchFamily="2" charset="-122"/>
              </a:rPr>
              <a:t>Teknologi yg digunakan dlm produksi dpt menghasilkan produk atau jasa yg dpt bersaing baik dari segi biaya mau pun kualitasnya </a:t>
            </a:r>
          </a:p>
          <a:p>
            <a:pPr marL="990600" lvl="1" indent="-533400" algn="just" eaLnBrk="1" hangingPunct="1">
              <a:lnSpc>
                <a:spcPct val="80000"/>
              </a:lnSpc>
              <a:buFont typeface="Wingdings" pitchFamily="2" charset="2"/>
              <a:buChar char="Ø"/>
            </a:pPr>
            <a:r>
              <a:rPr lang="en-US" altLang="zh-CN" sz="2100" smtClean="0">
                <a:ea typeface="SimSun" pitchFamily="2" charset="-122"/>
              </a:rPr>
              <a:t>Dg kerja keras &amp; dukungan pihak lain usaha tidak hanya dpt bertahan tetapi juga tumbuh &amp; memberikan keuntungan.</a:t>
            </a:r>
          </a:p>
          <a:p>
            <a:pPr marL="990600" lvl="1" indent="-533400" algn="just" eaLnBrk="1" hangingPunct="1">
              <a:lnSpc>
                <a:spcPct val="80000"/>
              </a:lnSpc>
              <a:buFont typeface="Wingdings" pitchFamily="2" charset="2"/>
              <a:buChar char="Ø"/>
            </a:pPr>
            <a:r>
              <a:rPr lang="en-US" altLang="zh-CN" sz="2100" smtClean="0">
                <a:ea typeface="SimSun" pitchFamily="2" charset="-122"/>
              </a:rPr>
              <a:t>Filosofi manajemen dari bisnis ini akan menghasilkan citra yg baik di mata publik &amp; akan memberikan imbalan keuangan &amp; psikologis bagi mereka yg bersedia menginvestasikan dana dlm membantu bisnis utk berhasil.</a:t>
            </a:r>
            <a:endParaRPr lang="de-DE" altLang="zh-CN" sz="2100" smtClean="0">
              <a:ea typeface="SimSun" pitchFamily="2" charset="-122"/>
            </a:endParaRPr>
          </a:p>
          <a:p>
            <a:pPr marL="990600" lvl="1" indent="-533400" algn="just" eaLnBrk="1" hangingPunct="1">
              <a:lnSpc>
                <a:spcPct val="80000"/>
              </a:lnSpc>
              <a:buFont typeface="Wingdings" pitchFamily="2" charset="2"/>
              <a:buChar char="Ø"/>
            </a:pPr>
            <a:r>
              <a:rPr lang="de-DE" altLang="zh-CN" sz="2100" smtClean="0">
                <a:ea typeface="SimSun" pitchFamily="2" charset="-122"/>
              </a:rPr>
              <a:t>Konsep diri wirausaha dari bisnis ini dpt dikomunikasikan kpd &amp; diterapkan oleh para karyawan &amp; pemegang saham.</a:t>
            </a:r>
            <a:endParaRPr lang="en-US" sz="2100"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id-ID"/>
          </a:p>
        </p:txBody>
      </p:sp>
      <p:sp>
        <p:nvSpPr>
          <p:cNvPr id="19661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id-ID"/>
          </a:p>
        </p:txBody>
      </p:sp>
      <p:sp>
        <p:nvSpPr>
          <p:cNvPr id="196612" name="Text Box 4"/>
          <p:cNvSpPr txBox="1">
            <a:spLocks noChangeArrowheads="1"/>
          </p:cNvSpPr>
          <p:nvPr/>
        </p:nvSpPr>
        <p:spPr bwMode="auto">
          <a:xfrm>
            <a:off x="1295400" y="381000"/>
            <a:ext cx="7010400" cy="762000"/>
          </a:xfrm>
          <a:prstGeom prst="rect">
            <a:avLst/>
          </a:prstGeom>
          <a:noFill/>
          <a:ln w="9525">
            <a:noFill/>
            <a:miter lim="800000"/>
            <a:headEnd type="none" w="sm" len="sm"/>
            <a:tailEnd type="none" w="sm" len="sm"/>
          </a:ln>
        </p:spPr>
        <p:txBody>
          <a:bodyPr>
            <a:spAutoFit/>
          </a:bodyPr>
          <a:lstStyle/>
          <a:p>
            <a:pPr eaLnBrk="1" hangingPunct="1"/>
            <a:r>
              <a:rPr lang="en-US" sz="4400">
                <a:solidFill>
                  <a:schemeClr val="tx2"/>
                </a:solidFill>
                <a:latin typeface="Australian Sunrise" pitchFamily="2" charset="0"/>
              </a:rPr>
              <a:t>KULTUR ORGANISASI</a:t>
            </a:r>
          </a:p>
        </p:txBody>
      </p:sp>
      <p:sp>
        <p:nvSpPr>
          <p:cNvPr id="196613" name="Text Box 5"/>
          <p:cNvSpPr txBox="1">
            <a:spLocks noChangeArrowheads="1"/>
          </p:cNvSpPr>
          <p:nvPr/>
        </p:nvSpPr>
        <p:spPr bwMode="auto">
          <a:xfrm>
            <a:off x="1143000" y="1295400"/>
            <a:ext cx="7467600" cy="4478338"/>
          </a:xfrm>
          <a:prstGeom prst="rect">
            <a:avLst/>
          </a:prstGeom>
          <a:noFill/>
          <a:ln w="9525">
            <a:noFill/>
            <a:miter lim="800000"/>
            <a:headEnd type="none" w="sm" len="sm"/>
            <a:tailEnd type="none" w="sm" len="sm"/>
          </a:ln>
        </p:spPr>
        <p:txBody>
          <a:bodyPr>
            <a:spAutoFit/>
          </a:bodyPr>
          <a:lstStyle/>
          <a:p>
            <a:pPr algn="l"/>
            <a:r>
              <a:rPr lang="en-US" sz="3200">
                <a:latin typeface="Australian Sunrise" pitchFamily="2" charset="0"/>
              </a:rPr>
              <a:t>KULTUR (BUDAYA) ORGANISASI ADALAH SEKUMPULAN ASUMSI PENTING (SERINGKALI TIDAK DIUNGKAPKAN) YANG DIANUT OLEH SEMUA ANGGOTA SUATU ORGANISASI.</a:t>
            </a:r>
          </a:p>
          <a:p>
            <a:pPr algn="l"/>
            <a:r>
              <a:rPr lang="en-US" sz="3200">
                <a:latin typeface="Australian Sunrise" pitchFamily="2" charset="0"/>
              </a:rPr>
              <a:t>ASUMSI, MENJADI ASUMSI BERSAMA MELALUI INTERNALISASI DIKALANGAN ANGGOTA-ANGGOTA ORGANISASI</a:t>
            </a:r>
            <a:r>
              <a:rPr lang="en-US" sz="3200">
                <a:latin typeface="Arial" charset="0"/>
              </a:rPr>
              <a:t>.</a:t>
            </a:r>
          </a:p>
        </p:txBody>
      </p:sp>
    </p:spTree>
  </p:cSld>
  <p:clrMapOvr>
    <a:masterClrMapping/>
  </p:clrMapOvr>
  <p:transition spd="slow">
    <p:cut/>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7237413" y="6399213"/>
            <a:ext cx="1905000" cy="457200"/>
          </a:xfrm>
          <a:prstGeom prst="rect">
            <a:avLst/>
          </a:prstGeom>
          <a:noFill/>
          <a:ln w="12700">
            <a:noFill/>
            <a:miter lim="800000"/>
            <a:headEnd/>
            <a:tailEnd/>
          </a:ln>
        </p:spPr>
        <p:txBody>
          <a:bodyPr wrap="none" lIns="90488" tIns="44450" rIns="90488" bIns="44450" anchor="ctr"/>
          <a:lstStyle/>
          <a:p>
            <a:pPr algn="r"/>
            <a:endParaRPr lang="id-ID" sz="1000">
              <a:latin typeface="Times New Roman" pitchFamily="18" charset="0"/>
            </a:endParaRPr>
          </a:p>
        </p:txBody>
      </p:sp>
      <p:sp>
        <p:nvSpPr>
          <p:cNvPr id="19763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322564" name="Rectangle 4"/>
          <p:cNvSpPr>
            <a:spLocks noGrp="1" noChangeArrowheads="1"/>
          </p:cNvSpPr>
          <p:nvPr>
            <p:ph type="title"/>
          </p:nvPr>
        </p:nvSpPr>
        <p:spPr>
          <a:xfrm>
            <a:off x="671513" y="138113"/>
            <a:ext cx="7786687" cy="1016000"/>
          </a:xfrm>
          <a:solidFill>
            <a:schemeClr val="bg1"/>
          </a:solidFill>
          <a:ln w="12700">
            <a:solidFill>
              <a:schemeClr val="tx1"/>
            </a:solidFill>
          </a:ln>
        </p:spPr>
        <p:txBody>
          <a:bodyPr lIns="90488" tIns="44450" rIns="90488" bIns="44450"/>
          <a:lstStyle/>
          <a:p>
            <a:pPr eaLnBrk="1" hangingPunct="1">
              <a:defRPr/>
            </a:pPr>
            <a:r>
              <a:rPr lang="en-US" smtClean="0">
                <a:latin typeface="BudHand" pitchFamily="2" charset="0"/>
              </a:rPr>
              <a:t>KANDUNGAN KULTUR :</a:t>
            </a:r>
          </a:p>
        </p:txBody>
      </p:sp>
      <p:sp>
        <p:nvSpPr>
          <p:cNvPr id="322565" name="Rectangle 5"/>
          <p:cNvSpPr>
            <a:spLocks noGrp="1" noChangeArrowheads="1"/>
          </p:cNvSpPr>
          <p:nvPr>
            <p:ph type="body" idx="1"/>
          </p:nvPr>
        </p:nvSpPr>
        <p:spPr>
          <a:xfrm>
            <a:off x="606425" y="1371600"/>
            <a:ext cx="8004175" cy="5105400"/>
          </a:xfrm>
          <a:noFill/>
        </p:spPr>
        <p:txBody>
          <a:bodyPr lIns="90488" tIns="44450" rIns="90488" bIns="44450"/>
          <a:lstStyle/>
          <a:p>
            <a:pPr marL="609600" indent="-609600" eaLnBrk="1" hangingPunct="1">
              <a:spcBef>
                <a:spcPct val="0"/>
              </a:spcBef>
              <a:buFont typeface="Symbol" pitchFamily="18" charset="2"/>
              <a:buAutoNum type="alphaLcPeriod"/>
            </a:pPr>
            <a:r>
              <a:rPr lang="en-US" smtClean="0">
                <a:latin typeface="Haettenschweiler" pitchFamily="34" charset="0"/>
              </a:rPr>
              <a:t>PENGARUH LINGKUNGAN BISNIS PADA UMUMNYA DAN INDUSTRI KHUSUSNYA MERUPAKAN FAKTOR  PENENTU PENTING DARI ASUMSI BERSAMA</a:t>
            </a:r>
            <a:endParaRPr lang="en-US" b="1" smtClean="0">
              <a:latin typeface="Haettenschweiler" pitchFamily="34" charset="0"/>
            </a:endParaRPr>
          </a:p>
          <a:p>
            <a:pPr marL="609600" indent="-609600" eaLnBrk="1" hangingPunct="1">
              <a:spcBef>
                <a:spcPct val="0"/>
              </a:spcBef>
              <a:buFont typeface="Symbol" pitchFamily="18" charset="2"/>
              <a:buAutoNum type="alphaLcPeriod"/>
            </a:pPr>
            <a:r>
              <a:rPr lang="en-US" smtClean="0">
                <a:latin typeface="Haettenschweiler" pitchFamily="34" charset="0"/>
              </a:rPr>
              <a:t>PENDIRI, PEMIMPIN DAN KARYAWAN MEMBAWA POLA ASUMSI MEREKA SENDIRI KETIKA MEREKA BERGABUNG DENGAN PERUSAHAAN</a:t>
            </a:r>
          </a:p>
          <a:p>
            <a:pPr marL="609600" indent="-609600" eaLnBrk="1" hangingPunct="1">
              <a:spcBef>
                <a:spcPct val="0"/>
              </a:spcBef>
              <a:buFont typeface="Symbol" pitchFamily="18" charset="2"/>
              <a:buAutoNum type="alphaLcPeriod"/>
            </a:pPr>
            <a:r>
              <a:rPr lang="en-US" smtClean="0">
                <a:latin typeface="Haettenschweiler" pitchFamily="34" charset="0"/>
              </a:rPr>
              <a:t>ASUMSI BERSAMA DIBENTUK OLEH PENGALAMAN AKTUAL YANG DIJUMPAI KARYAWAN DIPERUSAHAAN KETIKA MEREKA MENCARI PEMECAHAN ATAS MASALAH YANG DIHADAPI.</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5">
                                            <p:txEl>
                                              <p:pRg st="0" end="0"/>
                                            </p:txEl>
                                          </p:spTgt>
                                        </p:tgtEl>
                                        <p:attrNameLst>
                                          <p:attrName>style.visibility</p:attrName>
                                        </p:attrNameLst>
                                      </p:cBhvr>
                                      <p:to>
                                        <p:strVal val="visible"/>
                                      </p:to>
                                    </p:set>
                                    <p:animEffect transition="in" filter="wipe(left)">
                                      <p:cBhvr>
                                        <p:cTn id="7" dur="500"/>
                                        <p:tgtEl>
                                          <p:spTgt spid="322565">
                                            <p:txEl>
                                              <p:pRg st="0" end="0"/>
                                            </p:txEl>
                                          </p:spTgt>
                                        </p:tgtEl>
                                      </p:cBhvr>
                                    </p:animEffect>
                                  </p:childTnLst>
                                  <p:subTnLst>
                                    <p:animClr>
                                      <p:cBhvr override="childStyle">
                                        <p:cTn dur="1" fill="hold" display="0" masterRel="nextClick" afterEffect="1"/>
                                        <p:tgtEl>
                                          <p:spTgt spid="322565">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2565">
                                            <p:txEl>
                                              <p:pRg st="1" end="1"/>
                                            </p:txEl>
                                          </p:spTgt>
                                        </p:tgtEl>
                                        <p:attrNameLst>
                                          <p:attrName>style.visibility</p:attrName>
                                        </p:attrNameLst>
                                      </p:cBhvr>
                                      <p:to>
                                        <p:strVal val="visible"/>
                                      </p:to>
                                    </p:set>
                                    <p:animEffect transition="in" filter="wipe(left)">
                                      <p:cBhvr>
                                        <p:cTn id="12" dur="500"/>
                                        <p:tgtEl>
                                          <p:spTgt spid="322565">
                                            <p:txEl>
                                              <p:pRg st="1" end="1"/>
                                            </p:txEl>
                                          </p:spTgt>
                                        </p:tgtEl>
                                      </p:cBhvr>
                                    </p:animEffect>
                                  </p:childTnLst>
                                  <p:subTnLst>
                                    <p:animClr>
                                      <p:cBhvr override="childStyle">
                                        <p:cTn dur="1" fill="hold" display="0" masterRel="nextClick" afterEffect="1"/>
                                        <p:tgtEl>
                                          <p:spTgt spid="322565">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build="p"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7237413" y="6399213"/>
            <a:ext cx="1905000" cy="457200"/>
          </a:xfrm>
          <a:prstGeom prst="rect">
            <a:avLst/>
          </a:prstGeom>
          <a:noFill/>
          <a:ln w="12700">
            <a:noFill/>
            <a:miter lim="800000"/>
            <a:headEnd/>
            <a:tailEnd/>
          </a:ln>
        </p:spPr>
        <p:txBody>
          <a:bodyPr wrap="none" lIns="90488" tIns="44450" rIns="90488" bIns="44450" anchor="ctr"/>
          <a:lstStyle/>
          <a:p>
            <a:pPr algn="r"/>
            <a:endParaRPr lang="id-ID" sz="1000">
              <a:latin typeface="Times New Roman" pitchFamily="18" charset="0"/>
            </a:endParaRPr>
          </a:p>
        </p:txBody>
      </p:sp>
      <p:sp>
        <p:nvSpPr>
          <p:cNvPr id="19865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324612" name="Rectangle 4"/>
          <p:cNvSpPr>
            <a:spLocks noGrp="1" noChangeArrowheads="1"/>
          </p:cNvSpPr>
          <p:nvPr>
            <p:ph type="title"/>
          </p:nvPr>
        </p:nvSpPr>
        <p:spPr>
          <a:xfrm>
            <a:off x="685800" y="258763"/>
            <a:ext cx="8001000" cy="1265237"/>
          </a:xfrm>
          <a:solidFill>
            <a:schemeClr val="bg1"/>
          </a:solidFill>
          <a:ln w="12700">
            <a:solidFill>
              <a:schemeClr val="tx1"/>
            </a:solidFill>
          </a:ln>
        </p:spPr>
        <p:txBody>
          <a:bodyPr lIns="90488" tIns="44450" rIns="90488" bIns="44450"/>
          <a:lstStyle/>
          <a:p>
            <a:pPr eaLnBrk="1" hangingPunct="1">
              <a:defRPr/>
            </a:pPr>
            <a:r>
              <a:rPr lang="en-US" sz="4000" smtClean="0">
                <a:latin typeface="Comic Sans MS" pitchFamily="66" charset="0"/>
              </a:rPr>
              <a:t>MEMANAJEMENI HUBUNGAN STRATEGI - KULTUR</a:t>
            </a:r>
          </a:p>
        </p:txBody>
      </p:sp>
      <p:sp>
        <p:nvSpPr>
          <p:cNvPr id="324613" name="Rectangle 5"/>
          <p:cNvSpPr>
            <a:spLocks noGrp="1" noChangeArrowheads="1"/>
          </p:cNvSpPr>
          <p:nvPr>
            <p:ph type="body" idx="1"/>
          </p:nvPr>
        </p:nvSpPr>
        <p:spPr>
          <a:xfrm>
            <a:off x="606425" y="1828800"/>
            <a:ext cx="8004175" cy="4648200"/>
          </a:xfrm>
          <a:noFill/>
        </p:spPr>
        <p:txBody>
          <a:bodyPr lIns="90488" tIns="44450" rIns="90488" bIns="44450"/>
          <a:lstStyle/>
          <a:p>
            <a:pPr marL="609600" indent="-609600" eaLnBrk="1" hangingPunct="1">
              <a:lnSpc>
                <a:spcPct val="80000"/>
              </a:lnSpc>
              <a:buFontTx/>
              <a:buNone/>
            </a:pPr>
            <a:r>
              <a:rPr lang="en-US" sz="2800" smtClean="0"/>
              <a:t>      </a:t>
            </a:r>
            <a:r>
              <a:rPr lang="en-US" sz="2800" smtClean="0">
                <a:latin typeface="Comic Sans MS" pitchFamily="66" charset="0"/>
              </a:rPr>
              <a:t>MANAJER SUKAR MEMBAYANGKAN HUBUNGAN ANTARA KULTUR PERUSAHAAN DAN FAKTOR-FAKTOR KRITIS YANG MENENTUKAN STRATEGI. TETAPI MANAJER MENYADARI BAHWA KOMPONEN-KOMPONEN KUNCI PERUSAHAAN : STRUKTUR, STAF, SISTEM, MANUSIA DAN GAYA, MEMPENGARUHI CARA PELAKSANA AN TUGAS-TUGAS MANAJERIAL PENTING DAN BAGAIMANA TATA HUBUNGAN MANAJEMEN TERBENTUK.</a:t>
            </a:r>
          </a:p>
          <a:p>
            <a:pPr marL="609600" indent="-609600" eaLnBrk="1" hangingPunct="1">
              <a:lnSpc>
                <a:spcPct val="80000"/>
              </a:lnSpc>
              <a:spcBef>
                <a:spcPct val="0"/>
              </a:spcBef>
              <a:buFont typeface="Symbol" pitchFamily="18" charset="2"/>
              <a:buNone/>
            </a:pPr>
            <a:endParaRPr lang="en-US" sz="2800" b="1" smtClean="0">
              <a:latin typeface="Comic Sans MS" pitchFamily="66"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4613">
                                            <p:txEl>
                                              <p:pRg st="0" end="0"/>
                                            </p:txEl>
                                          </p:spTgt>
                                        </p:tgtEl>
                                        <p:attrNameLst>
                                          <p:attrName>style.visibility</p:attrName>
                                        </p:attrNameLst>
                                      </p:cBhvr>
                                      <p:to>
                                        <p:strVal val="visible"/>
                                      </p:to>
                                    </p:set>
                                    <p:animEffect transition="in" filter="wipe(left)">
                                      <p:cBhvr>
                                        <p:cTn id="7" dur="500"/>
                                        <p:tgtEl>
                                          <p:spTgt spid="324613">
                                            <p:txEl>
                                              <p:pRg st="0" end="0"/>
                                            </p:txEl>
                                          </p:spTgt>
                                        </p:tgtEl>
                                      </p:cBhvr>
                                    </p:animEffect>
                                  </p:childTnLst>
                                  <p:subTnLst>
                                    <p:animClr>
                                      <p:cBhvr override="childStyle">
                                        <p:cTn dur="1" fill="hold" display="0" masterRel="nextClick" afterEffect="1"/>
                                        <p:tgtEl>
                                          <p:spTgt spid="324613">
                                            <p:txEl>
                                              <p:pRg st="0" end="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3" grpId="0" build="p"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ctrTitle"/>
          </p:nvPr>
        </p:nvSpPr>
        <p:spPr>
          <a:xfrm>
            <a:off x="685800" y="990600"/>
            <a:ext cx="7772400" cy="1828800"/>
          </a:xfrm>
        </p:spPr>
        <p:txBody>
          <a:bodyPr/>
          <a:lstStyle/>
          <a:p>
            <a:pPr eaLnBrk="1" hangingPunct="1">
              <a:defRPr/>
            </a:pPr>
            <a:r>
              <a:rPr lang="en-US" b="0" smtClean="0"/>
              <a:t>KEPEMIMPINAN DAN BUDAYA</a:t>
            </a:r>
          </a:p>
        </p:txBody>
      </p:sp>
      <p:sp>
        <p:nvSpPr>
          <p:cNvPr id="333827" name="Rectangle 3"/>
          <p:cNvSpPr>
            <a:spLocks noGrp="1" noChangeArrowheads="1"/>
          </p:cNvSpPr>
          <p:nvPr>
            <p:ph type="subTitle" idx="1"/>
          </p:nvPr>
        </p:nvSpPr>
        <p:spPr>
          <a:xfrm>
            <a:off x="609600" y="3200400"/>
            <a:ext cx="8153400" cy="3352800"/>
          </a:xfrm>
        </p:spPr>
        <p:txBody>
          <a:bodyPr/>
          <a:lstStyle/>
          <a:p>
            <a:pPr algn="l" eaLnBrk="1" hangingPunct="1">
              <a:lnSpc>
                <a:spcPct val="80000"/>
              </a:lnSpc>
              <a:defRPr/>
            </a:pPr>
            <a:r>
              <a:rPr lang="en-US" sz="2800" b="0" smtClean="0"/>
              <a:t>KEPEMIMPINAN ORGANISASIONAL</a:t>
            </a:r>
            <a:r>
              <a:rPr lang="en-US" sz="2800" smtClean="0"/>
              <a:t> </a:t>
            </a:r>
          </a:p>
          <a:p>
            <a:pPr algn="l" eaLnBrk="1" hangingPunct="1">
              <a:lnSpc>
                <a:spcPct val="80000"/>
              </a:lnSpc>
              <a:defRPr/>
            </a:pPr>
            <a:r>
              <a:rPr lang="en-US" sz="2800" smtClean="0"/>
              <a:t>ADALAH SUATU PROSES DAN PRAKTEK DARI PELAKSANA KUNCI UNTUK MEMBIMBING DAN MENGARAHKAN ANGGOTA ORGANISASI KEARAH PENCAPAIAN VISI SEIRING DENGAN BERJALANNYA WAKTU SERTA MEMBENTUK PIMPINAN ORGANISASI UNTUK MASA YANG AKAN DATANG DAN MEMBINA BUDAYA ORGANISASI</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algn="l" eaLnBrk="1" hangingPunct="1">
              <a:defRPr/>
            </a:pPr>
            <a:r>
              <a:rPr lang="en-US" sz="2800" b="1" smtClean="0"/>
              <a:t>KEPEMIMPINAN ORGANISASI MELIBATKAN KEGIATAN PADA DUA SEKTOR :</a:t>
            </a:r>
          </a:p>
        </p:txBody>
      </p:sp>
      <p:sp>
        <p:nvSpPr>
          <p:cNvPr id="200707" name="Rectangle 3"/>
          <p:cNvSpPr>
            <a:spLocks noGrp="1" noChangeArrowheads="1"/>
          </p:cNvSpPr>
          <p:nvPr>
            <p:ph type="body" idx="1"/>
          </p:nvPr>
        </p:nvSpPr>
        <p:spPr>
          <a:xfrm>
            <a:off x="228600" y="1600200"/>
            <a:ext cx="8686800" cy="4525963"/>
          </a:xfrm>
        </p:spPr>
        <p:txBody>
          <a:bodyPr/>
          <a:lstStyle/>
          <a:p>
            <a:pPr eaLnBrk="1" hangingPunct="1"/>
            <a:r>
              <a:rPr lang="en-US" sz="2800" smtClean="0"/>
              <a:t>YANG PERTAMA, ADALAH MEMBIMBING ORGANISASI UNTUK MELAKUKAN KEGIATAN PERUBAHAN YANG TERUS MENERUS.</a:t>
            </a:r>
          </a:p>
          <a:p>
            <a:pPr eaLnBrk="1" hangingPunct="1"/>
            <a:r>
              <a:rPr lang="en-US" sz="2800" smtClean="0"/>
              <a:t>KEDUA, YAITU MENYIAPKAN KEMAMPUAN UNTUK MEMIMPIN UNTUK MENGATASI BERAGAM PERUBAHAN YANG TERUS MENERUS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pPr algn="l" eaLnBrk="1" hangingPunct="1">
              <a:defRPr/>
            </a:pPr>
            <a:r>
              <a:rPr lang="en-US" sz="2800" b="1" smtClean="0"/>
              <a:t>STRATEGI KEPEMIMPINAN : MENGAKOMODIR PERUBAHAN</a:t>
            </a:r>
          </a:p>
        </p:txBody>
      </p:sp>
      <p:sp>
        <p:nvSpPr>
          <p:cNvPr id="201731" name="Rectangle 3"/>
          <p:cNvSpPr>
            <a:spLocks noGrp="1" noChangeArrowheads="1"/>
          </p:cNvSpPr>
          <p:nvPr>
            <p:ph type="body" idx="1"/>
          </p:nvPr>
        </p:nvSpPr>
        <p:spPr/>
        <p:txBody>
          <a:bodyPr/>
          <a:lstStyle/>
          <a:p>
            <a:pPr eaLnBrk="1" hangingPunct="1">
              <a:lnSpc>
                <a:spcPct val="90000"/>
              </a:lnSpc>
              <a:buFontTx/>
              <a:buNone/>
            </a:pPr>
            <a:r>
              <a:rPr lang="en-US" sz="2800" b="1" smtClean="0"/>
              <a:t>PARA PEMIMPIN MENGGEMBLENG TANGGUNG JAWAB UNTUK MEMASUKKAN PERUBAHAN MELALUI 3 AKTIVITAS YANG SALING BERHUBUNGAN :</a:t>
            </a:r>
          </a:p>
          <a:p>
            <a:pPr eaLnBrk="1" hangingPunct="1">
              <a:lnSpc>
                <a:spcPct val="90000"/>
              </a:lnSpc>
            </a:pPr>
            <a:r>
              <a:rPr lang="en-US" sz="2800" smtClean="0"/>
              <a:t>MENJELASKAN TUJUAN YANG STRATEGIS</a:t>
            </a:r>
          </a:p>
          <a:p>
            <a:pPr eaLnBrk="1" hangingPunct="1">
              <a:lnSpc>
                <a:spcPct val="90000"/>
              </a:lnSpc>
            </a:pPr>
            <a:r>
              <a:rPr lang="en-US" sz="2800" smtClean="0"/>
              <a:t>BANGUNAN SUATU ORGANISASI</a:t>
            </a:r>
          </a:p>
          <a:p>
            <a:pPr eaLnBrk="1" hangingPunct="1">
              <a:lnSpc>
                <a:spcPct val="90000"/>
              </a:lnSpc>
            </a:pPr>
            <a:r>
              <a:rPr lang="en-US" sz="2800" smtClean="0"/>
              <a:t>MEMBENTUK BUDAYA ORGANISASI</a:t>
            </a:r>
          </a:p>
          <a:p>
            <a:pPr eaLnBrk="1" hangingPunct="1">
              <a:lnSpc>
                <a:spcPct val="90000"/>
              </a:lnSpc>
            </a:pPr>
            <a:endParaRPr lang="en-US" smtClean="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algn="l" eaLnBrk="1" hangingPunct="1">
              <a:defRPr/>
            </a:pPr>
            <a:r>
              <a:rPr lang="en-US" sz="2800" b="1" smtClean="0"/>
              <a:t>MENJELASKAN TUJUAN YANG STRATEGIS</a:t>
            </a:r>
          </a:p>
        </p:txBody>
      </p:sp>
      <p:sp>
        <p:nvSpPr>
          <p:cNvPr id="202755" name="Rectangle 3"/>
          <p:cNvSpPr>
            <a:spLocks noGrp="1" noChangeArrowheads="1"/>
          </p:cNvSpPr>
          <p:nvPr>
            <p:ph type="body" idx="1"/>
          </p:nvPr>
        </p:nvSpPr>
        <p:spPr/>
        <p:txBody>
          <a:bodyPr/>
          <a:lstStyle/>
          <a:p>
            <a:pPr eaLnBrk="1" hangingPunct="1">
              <a:lnSpc>
                <a:spcPct val="80000"/>
              </a:lnSpc>
            </a:pPr>
            <a:r>
              <a:rPr lang="en-US" sz="2800" smtClean="0"/>
              <a:t>PARA PEMIMPIN MEMBANTU PERUSAHAAN MEMBUAT CAKUPAN PERUBAHAN, MENGATUR TUJUAN STRATEGI MEREKA SELANJUTNYA, PENGERTIAN YANG JELAS TENTANG ARAH PEMBINAAN PERUSAHAAN DAN HASIL YANG DIHARAPKAN.</a:t>
            </a:r>
          </a:p>
          <a:p>
            <a:pPr eaLnBrk="1" hangingPunct="1">
              <a:lnSpc>
                <a:spcPct val="80000"/>
              </a:lnSpc>
            </a:pPr>
            <a:r>
              <a:rPr lang="en-US" sz="2800" smtClean="0"/>
              <a:t>PARA PEMIMPIN MELAKUKAN HAL TERSEBUT DIATAS, DENGAN MENGHIMPUN SECARA BERSAMA DAN DENGAN SANGAT JELAS TERHADAP DUA ISU (PERSOALAN) YANG SANGAT BERBEDA, YAITU : </a:t>
            </a:r>
            <a:r>
              <a:rPr lang="en-US" sz="2800" b="1" smtClean="0"/>
              <a:t>VISI</a:t>
            </a:r>
            <a:r>
              <a:rPr lang="en-US" sz="2800" smtClean="0"/>
              <a:t> DAN </a:t>
            </a:r>
            <a:r>
              <a:rPr lang="en-US" sz="2800" b="1" smtClean="0"/>
              <a:t>PELAKSANAAN (PERFORMANCE)</a:t>
            </a:r>
            <a:r>
              <a:rPr lang="en-US" sz="2800" smtClean="0"/>
              <a:t>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457200" y="228600"/>
            <a:ext cx="8458200" cy="1189038"/>
          </a:xfrm>
        </p:spPr>
        <p:txBody>
          <a:bodyPr/>
          <a:lstStyle/>
          <a:p>
            <a:pPr algn="l" eaLnBrk="1" hangingPunct="1">
              <a:defRPr/>
            </a:pPr>
            <a:r>
              <a:rPr lang="en-US" b="1" smtClean="0"/>
              <a:t>VISI</a:t>
            </a:r>
          </a:p>
        </p:txBody>
      </p:sp>
      <p:sp>
        <p:nvSpPr>
          <p:cNvPr id="203779" name="Rectangle 3"/>
          <p:cNvSpPr>
            <a:spLocks noGrp="1" noChangeArrowheads="1"/>
          </p:cNvSpPr>
          <p:nvPr>
            <p:ph type="body" idx="1"/>
          </p:nvPr>
        </p:nvSpPr>
        <p:spPr/>
        <p:txBody>
          <a:bodyPr/>
          <a:lstStyle/>
          <a:p>
            <a:pPr eaLnBrk="1" hangingPunct="1">
              <a:buFontTx/>
              <a:buNone/>
            </a:pPr>
            <a:r>
              <a:rPr lang="en-US" b="1" smtClean="0"/>
              <a:t>VISI KEPEMIMPINAN</a:t>
            </a:r>
            <a:r>
              <a:rPr lang="en-US" smtClean="0"/>
              <a:t> ADALAH SUATU ARTIKULASI DARI KRITERIA ATAU CIRI SEDERHANA DARI APA YANG DILIHAT PIMPINAN, PERUSAHAAN HARUS MEMBENTUK DAN MENJADI PENOPANG KEPEMIMPINAN GLOBAL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228600" y="304800"/>
            <a:ext cx="8686800" cy="1112838"/>
          </a:xfrm>
        </p:spPr>
        <p:txBody>
          <a:bodyPr/>
          <a:lstStyle/>
          <a:p>
            <a:pPr algn="l" eaLnBrk="1" hangingPunct="1">
              <a:defRPr/>
            </a:pPr>
            <a:r>
              <a:rPr lang="en-US" sz="4000" b="1" smtClean="0"/>
              <a:t>PELAKSANAAN (PERFORMANCE</a:t>
            </a:r>
            <a:r>
              <a:rPr lang="en-US" sz="4000" smtClean="0"/>
              <a:t>)</a:t>
            </a:r>
          </a:p>
        </p:txBody>
      </p:sp>
      <p:sp>
        <p:nvSpPr>
          <p:cNvPr id="204803" name="Rectangle 3"/>
          <p:cNvSpPr>
            <a:spLocks noGrp="1" noChangeArrowheads="1"/>
          </p:cNvSpPr>
          <p:nvPr>
            <p:ph type="body" idx="1"/>
          </p:nvPr>
        </p:nvSpPr>
        <p:spPr/>
        <p:txBody>
          <a:bodyPr/>
          <a:lstStyle/>
          <a:p>
            <a:pPr eaLnBrk="1" hangingPunct="1">
              <a:buFontTx/>
              <a:buNone/>
            </a:pPr>
            <a:r>
              <a:rPr lang="en-US" smtClean="0"/>
              <a:t>STRATEGI YANG JELAS HARUS DITUJUKAN UNTUK MENJAMIN KELANGSUNGAN PERUSAHAAN, BAIK PADA SAAT PERUSAHAAN SEDANG MEWJUDKAN VISINYA MAUPUN PADA SAAT PERUSAHAAN TERSEBUT TELAH MENCAPAI VISINYA.</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57200" y="228600"/>
            <a:ext cx="8458200" cy="1189038"/>
          </a:xfrm>
        </p:spPr>
        <p:txBody>
          <a:bodyPr/>
          <a:lstStyle/>
          <a:p>
            <a:pPr eaLnBrk="1" hangingPunct="1">
              <a:defRPr/>
            </a:pPr>
            <a:r>
              <a:rPr lang="en-US" sz="4000" b="1" smtClean="0"/>
              <a:t>BANGUNAN SUATU ORGANISASI</a:t>
            </a:r>
          </a:p>
        </p:txBody>
      </p:sp>
      <p:sp>
        <p:nvSpPr>
          <p:cNvPr id="205827" name="Rectangle 3"/>
          <p:cNvSpPr>
            <a:spLocks noGrp="1" noChangeArrowheads="1"/>
          </p:cNvSpPr>
          <p:nvPr>
            <p:ph type="body" idx="1"/>
          </p:nvPr>
        </p:nvSpPr>
        <p:spPr>
          <a:xfrm>
            <a:off x="457200" y="1600200"/>
            <a:ext cx="8458200" cy="4525963"/>
          </a:xfrm>
        </p:spPr>
        <p:txBody>
          <a:bodyPr/>
          <a:lstStyle/>
          <a:p>
            <a:pPr eaLnBrk="1" hangingPunct="1">
              <a:lnSpc>
                <a:spcPct val="80000"/>
              </a:lnSpc>
              <a:buFontTx/>
              <a:buNone/>
            </a:pPr>
            <a:r>
              <a:rPr lang="en-US" sz="1800" smtClean="0"/>
              <a:t>PERMASALAHAN YANG HARUS DAPAT DIJAWAB OLEH SEORANG PEMIMPIN KETIKA MEREKA MENCOBA UNTUK MEMBANGUN ATAU MEMBANGUN KEMBALI ORGANISASI MEREKA ADALAH :</a:t>
            </a:r>
          </a:p>
          <a:p>
            <a:pPr eaLnBrk="1" hangingPunct="1">
              <a:lnSpc>
                <a:spcPct val="80000"/>
              </a:lnSpc>
            </a:pPr>
            <a:r>
              <a:rPr lang="en-US" sz="1800" smtClean="0"/>
              <a:t>MEMASTIKAN SUATU PEMAHAMAN YANG UMUM TENTANG YANG DIPERIORITASKAN ORGANISASI</a:t>
            </a:r>
          </a:p>
          <a:p>
            <a:pPr eaLnBrk="1" hangingPunct="1">
              <a:lnSpc>
                <a:spcPct val="80000"/>
              </a:lnSpc>
            </a:pPr>
            <a:r>
              <a:rPr lang="en-US" sz="1800" smtClean="0"/>
              <a:t>MENJELASKAN TANGGUNG JAWAB ANTAR MANAJER DAN KESATUAN ORGANISASI</a:t>
            </a:r>
          </a:p>
          <a:p>
            <a:pPr eaLnBrk="1" hangingPunct="1">
              <a:lnSpc>
                <a:spcPct val="80000"/>
              </a:lnSpc>
            </a:pPr>
            <a:r>
              <a:rPr lang="en-US" sz="1800" smtClean="0"/>
              <a:t>PEMBERIAN KUASA (MEMBERDAYAKAN) MANAJER-MANAJER BARU DAN MENDORONG OTORITAS DALAM ORGANISASI</a:t>
            </a:r>
          </a:p>
          <a:p>
            <a:pPr eaLnBrk="1" hangingPunct="1">
              <a:lnSpc>
                <a:spcPct val="80000"/>
              </a:lnSpc>
            </a:pPr>
            <a:r>
              <a:rPr lang="en-US" sz="1800" smtClean="0"/>
              <a:t>MEMBONGKAR DAN MEMPERBAIKI PERMASALAHAN-PERMASALAHAN DALAM KOORDINASI DAN KOMUNIKASI SILANG ORGANISASI DAN SILANG BATASAN-BATASAN DIDALAM DAN DILUAR ORGANISASI</a:t>
            </a:r>
          </a:p>
          <a:p>
            <a:pPr eaLnBrk="1" hangingPunct="1">
              <a:lnSpc>
                <a:spcPct val="80000"/>
              </a:lnSpc>
            </a:pPr>
            <a:r>
              <a:rPr lang="en-US" sz="1800" smtClean="0"/>
              <a:t>MEMPEROLEH KOMITMEN PERSONAL YANG SAMA BENAR UNTUK BERBAGI (SHARING) VISI DARI PARA MANAJER ORGANISASI</a:t>
            </a:r>
          </a:p>
          <a:p>
            <a:pPr eaLnBrk="1" hangingPunct="1">
              <a:lnSpc>
                <a:spcPct val="80000"/>
              </a:lnSpc>
            </a:pPr>
            <a:r>
              <a:rPr lang="en-US" sz="1800" smtClean="0"/>
              <a:t>MENJAGA HUBUNGAN MELEKAT, BERLANGSUNG DENGAN APA YANG DIDALAM DAN DILUAR ORGANISASI DAN DENGAN CUSTOMER.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227388" y="404813"/>
            <a:ext cx="1676400" cy="376237"/>
          </a:xfrm>
          <a:prstGeom prst="rect">
            <a:avLst/>
          </a:prstGeom>
          <a:solidFill>
            <a:schemeClr val="tx2"/>
          </a:solidFill>
          <a:ln w="9525">
            <a:solidFill>
              <a:srgbClr val="000000"/>
            </a:solidFill>
            <a:miter lim="800000"/>
            <a:headEnd/>
            <a:tailEnd/>
          </a:ln>
        </p:spPr>
        <p:txBody>
          <a:bodyPr/>
          <a:lstStyle/>
          <a:p>
            <a:pPr eaLnBrk="1" hangingPunct="1"/>
            <a:r>
              <a:rPr lang="en-US" altLang="zh-CN" sz="1600" b="1">
                <a:solidFill>
                  <a:schemeClr val="accent2"/>
                </a:solidFill>
                <a:latin typeface="Times New Roman" pitchFamily="18" charset="0"/>
                <a:ea typeface="SimSun" pitchFamily="2" charset="-122"/>
              </a:rPr>
              <a:t>Misi Perusahaan</a:t>
            </a:r>
            <a:endParaRPr lang="en-US" sz="1600" b="1">
              <a:solidFill>
                <a:schemeClr val="accent2"/>
              </a:solidFill>
              <a:latin typeface="Arial" charset="0"/>
            </a:endParaRPr>
          </a:p>
        </p:txBody>
      </p:sp>
      <p:sp>
        <p:nvSpPr>
          <p:cNvPr id="9219" name="Text Box 3"/>
          <p:cNvSpPr txBox="1">
            <a:spLocks noChangeArrowheads="1"/>
          </p:cNvSpPr>
          <p:nvPr/>
        </p:nvSpPr>
        <p:spPr bwMode="auto">
          <a:xfrm>
            <a:off x="827088" y="998538"/>
            <a:ext cx="1943100" cy="1143000"/>
          </a:xfrm>
          <a:prstGeom prst="rect">
            <a:avLst/>
          </a:prstGeom>
          <a:solidFill>
            <a:schemeClr val="tx2"/>
          </a:solidFill>
          <a:ln w="9525">
            <a:solidFill>
              <a:srgbClr val="000000"/>
            </a:solidFill>
            <a:miter lim="800000"/>
            <a:headEnd/>
            <a:tailEnd/>
          </a:ln>
        </p:spPr>
        <p:txBody>
          <a:bodyPr/>
          <a:lstStyle/>
          <a:p>
            <a:pPr algn="l" eaLnBrk="1" hangingPunct="1"/>
            <a:r>
              <a:rPr lang="en-US" altLang="zh-CN" sz="1400" b="1">
                <a:solidFill>
                  <a:schemeClr val="accent2"/>
                </a:solidFill>
                <a:latin typeface="Times New Roman" pitchFamily="18" charset="0"/>
                <a:ea typeface="SimSun" pitchFamily="2" charset="-122"/>
              </a:rPr>
              <a:t>Lingkungan Ekstern</a:t>
            </a:r>
          </a:p>
          <a:p>
            <a:pPr algn="l" eaLnBrk="1" hangingPunct="1">
              <a:buFontTx/>
              <a:buChar char="•"/>
            </a:pPr>
            <a:r>
              <a:rPr lang="en-US" altLang="zh-CN" sz="1400" b="1">
                <a:solidFill>
                  <a:schemeClr val="accent2"/>
                </a:solidFill>
                <a:latin typeface="Times New Roman" pitchFamily="18" charset="0"/>
                <a:ea typeface="SimSun" pitchFamily="2" charset="-122"/>
              </a:rPr>
              <a:t>Jauh</a:t>
            </a:r>
          </a:p>
          <a:p>
            <a:pPr algn="l" eaLnBrk="1" hangingPunct="1">
              <a:buFont typeface="Symbol" pitchFamily="18" charset="2"/>
              <a:buChar char="·"/>
            </a:pPr>
            <a:r>
              <a:rPr lang="en-US" altLang="zh-CN" sz="1400" b="1">
                <a:solidFill>
                  <a:schemeClr val="accent2"/>
                </a:solidFill>
                <a:latin typeface="Times New Roman" pitchFamily="18" charset="0"/>
                <a:ea typeface="SimSun" pitchFamily="2" charset="-122"/>
              </a:rPr>
              <a:t>Industri Global &amp; domestic</a:t>
            </a:r>
          </a:p>
          <a:p>
            <a:pPr algn="l" eaLnBrk="1" hangingPunct="1">
              <a:buFont typeface="Symbol" pitchFamily="18" charset="2"/>
              <a:buChar char="·"/>
            </a:pPr>
            <a:r>
              <a:rPr lang="en-US" altLang="zh-CN" sz="1400" b="1">
                <a:solidFill>
                  <a:schemeClr val="accent2"/>
                </a:solidFill>
                <a:latin typeface="Times New Roman" pitchFamily="18" charset="0"/>
                <a:ea typeface="SimSun" pitchFamily="2" charset="-122"/>
              </a:rPr>
              <a:t>Operasional</a:t>
            </a:r>
            <a:endParaRPr lang="en-US" sz="1400" b="1">
              <a:solidFill>
                <a:schemeClr val="accent2"/>
              </a:solidFill>
              <a:latin typeface="Arial" charset="0"/>
            </a:endParaRPr>
          </a:p>
        </p:txBody>
      </p:sp>
      <p:sp>
        <p:nvSpPr>
          <p:cNvPr id="9220" name="Rectangle 4"/>
          <p:cNvSpPr>
            <a:spLocks noChangeArrowheads="1"/>
          </p:cNvSpPr>
          <p:nvPr/>
        </p:nvSpPr>
        <p:spPr bwMode="auto">
          <a:xfrm>
            <a:off x="0" y="3246438"/>
            <a:ext cx="184150" cy="366712"/>
          </a:xfrm>
          <a:prstGeom prst="rect">
            <a:avLst/>
          </a:prstGeom>
          <a:noFill/>
          <a:ln w="9525">
            <a:noFill/>
            <a:miter lim="800000"/>
            <a:headEnd/>
            <a:tailEnd/>
          </a:ln>
        </p:spPr>
        <p:txBody>
          <a:bodyPr wrap="none" anchor="ctr">
            <a:spAutoFit/>
          </a:bodyPr>
          <a:lstStyle/>
          <a:p>
            <a:pPr algn="l" eaLnBrk="1" hangingPunct="1"/>
            <a:endParaRPr lang="id-ID">
              <a:latin typeface="Arial" charset="0"/>
            </a:endParaRPr>
          </a:p>
        </p:txBody>
      </p:sp>
      <p:sp>
        <p:nvSpPr>
          <p:cNvPr id="9221" name="Text Box 5"/>
          <p:cNvSpPr txBox="1">
            <a:spLocks noChangeArrowheads="1"/>
          </p:cNvSpPr>
          <p:nvPr/>
        </p:nvSpPr>
        <p:spPr bwMode="auto">
          <a:xfrm>
            <a:off x="3419475" y="1196975"/>
            <a:ext cx="889000" cy="406400"/>
          </a:xfrm>
          <a:prstGeom prst="rect">
            <a:avLst/>
          </a:prstGeom>
          <a:solidFill>
            <a:srgbClr val="CCFFFF"/>
          </a:solidFill>
          <a:ln w="9525">
            <a:solidFill>
              <a:srgbClr val="000000"/>
            </a:solidFill>
            <a:miter lim="800000"/>
            <a:headEnd/>
            <a:tailEnd/>
          </a:ln>
        </p:spPr>
        <p:txBody>
          <a:bodyPr>
            <a:spAutoFit/>
          </a:bodyPr>
          <a:lstStyle/>
          <a:p>
            <a:pPr algn="l" eaLnBrk="1" hangingPunct="1"/>
            <a:r>
              <a:rPr lang="pt-BR" altLang="zh-CN" sz="1000" b="1">
                <a:solidFill>
                  <a:srgbClr val="1F28E1"/>
                </a:solidFill>
                <a:latin typeface="Times New Roman" pitchFamily="18" charset="0"/>
                <a:ea typeface="SimSun" pitchFamily="2" charset="-122"/>
              </a:rPr>
              <a:t>Mungkin...?</a:t>
            </a:r>
          </a:p>
          <a:p>
            <a:pPr algn="l" eaLnBrk="1" hangingPunct="1"/>
            <a:endParaRPr lang="en-US" sz="1000" b="1">
              <a:solidFill>
                <a:srgbClr val="CCFF66"/>
              </a:solidFill>
              <a:latin typeface="Arial" charset="0"/>
            </a:endParaRPr>
          </a:p>
        </p:txBody>
      </p:sp>
      <p:sp>
        <p:nvSpPr>
          <p:cNvPr id="9222" name="Text Box 6"/>
          <p:cNvSpPr txBox="1">
            <a:spLocks noChangeArrowheads="1"/>
          </p:cNvSpPr>
          <p:nvPr/>
        </p:nvSpPr>
        <p:spPr bwMode="auto">
          <a:xfrm>
            <a:off x="3348038" y="1989138"/>
            <a:ext cx="935037" cy="374650"/>
          </a:xfrm>
          <a:prstGeom prst="rect">
            <a:avLst/>
          </a:prstGeom>
          <a:solidFill>
            <a:srgbClr val="CCFFFF"/>
          </a:solidFill>
          <a:ln w="9525">
            <a:solidFill>
              <a:schemeClr val="tx1"/>
            </a:solidFill>
            <a:miter lim="800000"/>
            <a:headEnd/>
            <a:tailEnd/>
          </a:ln>
        </p:spPr>
        <p:txBody>
          <a:bodyPr>
            <a:spAutoFit/>
          </a:bodyPr>
          <a:lstStyle/>
          <a:p>
            <a:pPr algn="l" eaLnBrk="1" hangingPunct="1"/>
            <a:r>
              <a:rPr lang="pt-BR" altLang="zh-CN" sz="900" b="1">
                <a:solidFill>
                  <a:srgbClr val="1F28E1"/>
                </a:solidFill>
                <a:latin typeface="Times New Roman" pitchFamily="18" charset="0"/>
                <a:ea typeface="SimSun" pitchFamily="2" charset="-122"/>
              </a:rPr>
              <a:t>Dikehendaki...?</a:t>
            </a:r>
          </a:p>
          <a:p>
            <a:pPr algn="l" eaLnBrk="1" hangingPunct="1"/>
            <a:endParaRPr lang="en-US" sz="900">
              <a:solidFill>
                <a:schemeClr val="accent2"/>
              </a:solidFill>
              <a:latin typeface="Arial" charset="0"/>
            </a:endParaRPr>
          </a:p>
        </p:txBody>
      </p:sp>
      <p:sp>
        <p:nvSpPr>
          <p:cNvPr id="9223" name="Text Box 7"/>
          <p:cNvSpPr txBox="1">
            <a:spLocks noChangeArrowheads="1"/>
          </p:cNvSpPr>
          <p:nvPr/>
        </p:nvSpPr>
        <p:spPr bwMode="auto">
          <a:xfrm>
            <a:off x="5435600" y="1268413"/>
            <a:ext cx="1800225" cy="855662"/>
          </a:xfrm>
          <a:prstGeom prst="rect">
            <a:avLst/>
          </a:prstGeom>
          <a:solidFill>
            <a:schemeClr val="tx2"/>
          </a:solidFill>
          <a:ln w="9525">
            <a:solidFill>
              <a:srgbClr val="000000"/>
            </a:solidFill>
            <a:miter lim="800000"/>
            <a:headEnd/>
            <a:tailEnd/>
          </a:ln>
        </p:spPr>
        <p:txBody>
          <a:bodyPr/>
          <a:lstStyle/>
          <a:p>
            <a:pPr eaLnBrk="1" hangingPunct="1"/>
            <a:r>
              <a:rPr lang="en-US" altLang="zh-CN" b="1">
                <a:solidFill>
                  <a:schemeClr val="accent2"/>
                </a:solidFill>
                <a:latin typeface="Times New Roman" pitchFamily="18" charset="0"/>
                <a:ea typeface="SimSun" pitchFamily="2" charset="-122"/>
              </a:rPr>
              <a:t>Profil Perusahaan</a:t>
            </a:r>
            <a:endParaRPr lang="en-US" b="1">
              <a:solidFill>
                <a:schemeClr val="accent2"/>
              </a:solidFill>
              <a:latin typeface="Arial" charset="0"/>
            </a:endParaRPr>
          </a:p>
        </p:txBody>
      </p:sp>
      <p:sp>
        <p:nvSpPr>
          <p:cNvPr id="9224" name="Text Box 8"/>
          <p:cNvSpPr txBox="1">
            <a:spLocks noChangeArrowheads="1"/>
          </p:cNvSpPr>
          <p:nvPr/>
        </p:nvSpPr>
        <p:spPr bwMode="auto">
          <a:xfrm>
            <a:off x="1476375" y="2565400"/>
            <a:ext cx="5761038" cy="450850"/>
          </a:xfrm>
          <a:prstGeom prst="rect">
            <a:avLst/>
          </a:prstGeom>
          <a:solidFill>
            <a:schemeClr val="tx2"/>
          </a:solidFill>
          <a:ln w="9525">
            <a:solidFill>
              <a:srgbClr val="000000"/>
            </a:solidFill>
            <a:miter lim="800000"/>
            <a:headEnd/>
            <a:tailEnd/>
          </a:ln>
        </p:spPr>
        <p:txBody>
          <a:bodyPr/>
          <a:lstStyle/>
          <a:p>
            <a:pPr eaLnBrk="1" hangingPunct="1"/>
            <a:r>
              <a:rPr lang="en-US" altLang="zh-CN" sz="2000" b="1">
                <a:solidFill>
                  <a:schemeClr val="accent2"/>
                </a:solidFill>
                <a:latin typeface="Times New Roman" pitchFamily="18" charset="0"/>
                <a:ea typeface="SimSun" pitchFamily="2" charset="-122"/>
              </a:rPr>
              <a:t>Analisis dan pilihan Strategik</a:t>
            </a:r>
            <a:endParaRPr lang="en-US" sz="2000" b="1">
              <a:solidFill>
                <a:schemeClr val="accent2"/>
              </a:solidFill>
              <a:latin typeface="Arial" charset="0"/>
            </a:endParaRPr>
          </a:p>
        </p:txBody>
      </p:sp>
      <p:sp>
        <p:nvSpPr>
          <p:cNvPr id="9225" name="Text Box 9"/>
          <p:cNvSpPr txBox="1">
            <a:spLocks noChangeArrowheads="1"/>
          </p:cNvSpPr>
          <p:nvPr/>
        </p:nvSpPr>
        <p:spPr bwMode="auto">
          <a:xfrm>
            <a:off x="827088" y="3321050"/>
            <a:ext cx="2590800" cy="347663"/>
          </a:xfrm>
          <a:prstGeom prst="rect">
            <a:avLst/>
          </a:prstGeom>
          <a:solidFill>
            <a:schemeClr val="tx2"/>
          </a:solidFill>
          <a:ln w="9525">
            <a:solidFill>
              <a:srgbClr val="000000"/>
            </a:solidFill>
            <a:miter lim="800000"/>
            <a:headEnd/>
            <a:tailEnd/>
          </a:ln>
        </p:spPr>
        <p:txBody>
          <a:bodyPr/>
          <a:lstStyle/>
          <a:p>
            <a:pPr eaLnBrk="1" hangingPunct="1"/>
            <a:r>
              <a:rPr lang="en-US" altLang="zh-CN" sz="1600" b="1">
                <a:solidFill>
                  <a:schemeClr val="accent2"/>
                </a:solidFill>
                <a:latin typeface="Times New Roman" pitchFamily="18" charset="0"/>
                <a:ea typeface="SimSun" pitchFamily="2" charset="-122"/>
              </a:rPr>
              <a:t>Sasaran Jangka Panjang</a:t>
            </a:r>
            <a:endParaRPr lang="en-US" sz="1600" b="1">
              <a:solidFill>
                <a:schemeClr val="accent2"/>
              </a:solidFill>
              <a:latin typeface="Arial" charset="0"/>
            </a:endParaRPr>
          </a:p>
        </p:txBody>
      </p:sp>
      <p:sp>
        <p:nvSpPr>
          <p:cNvPr id="9226" name="Text Box 10"/>
          <p:cNvSpPr txBox="1">
            <a:spLocks noChangeArrowheads="1"/>
          </p:cNvSpPr>
          <p:nvPr/>
        </p:nvSpPr>
        <p:spPr bwMode="auto">
          <a:xfrm>
            <a:off x="3995738" y="3357563"/>
            <a:ext cx="2590800" cy="347662"/>
          </a:xfrm>
          <a:prstGeom prst="rect">
            <a:avLst/>
          </a:prstGeom>
          <a:solidFill>
            <a:schemeClr val="tx2"/>
          </a:solidFill>
          <a:ln w="9525">
            <a:solidFill>
              <a:srgbClr val="000000"/>
            </a:solidFill>
            <a:miter lim="800000"/>
            <a:headEnd/>
            <a:tailEnd/>
          </a:ln>
        </p:spPr>
        <p:txBody>
          <a:bodyPr/>
          <a:lstStyle/>
          <a:p>
            <a:pPr eaLnBrk="1" hangingPunct="1"/>
            <a:r>
              <a:rPr lang="en-US" altLang="zh-CN" sz="1600" b="1">
                <a:solidFill>
                  <a:schemeClr val="accent2"/>
                </a:solidFill>
                <a:latin typeface="Times New Roman" pitchFamily="18" charset="0"/>
                <a:ea typeface="SimSun" pitchFamily="2" charset="-122"/>
              </a:rPr>
              <a:t>Strategi Umum</a:t>
            </a:r>
            <a:endParaRPr lang="en-US" sz="1600" b="1">
              <a:solidFill>
                <a:schemeClr val="accent2"/>
              </a:solidFill>
              <a:latin typeface="Arial" charset="0"/>
            </a:endParaRPr>
          </a:p>
        </p:txBody>
      </p:sp>
      <p:sp>
        <p:nvSpPr>
          <p:cNvPr id="9227" name="Text Box 11"/>
          <p:cNvSpPr txBox="1">
            <a:spLocks noChangeArrowheads="1"/>
          </p:cNvSpPr>
          <p:nvPr/>
        </p:nvSpPr>
        <p:spPr bwMode="auto">
          <a:xfrm>
            <a:off x="1211263" y="4022725"/>
            <a:ext cx="1828800" cy="342900"/>
          </a:xfrm>
          <a:prstGeom prst="rect">
            <a:avLst/>
          </a:prstGeom>
          <a:solidFill>
            <a:schemeClr val="tx2"/>
          </a:solidFill>
          <a:ln w="9525">
            <a:solidFill>
              <a:srgbClr val="000000"/>
            </a:solidFill>
            <a:miter lim="800000"/>
            <a:headEnd/>
            <a:tailEnd/>
          </a:ln>
        </p:spPr>
        <p:txBody>
          <a:bodyPr/>
          <a:lstStyle/>
          <a:p>
            <a:pPr algn="l" eaLnBrk="1" hangingPunct="1"/>
            <a:r>
              <a:rPr lang="en-US" altLang="zh-CN" sz="1600" b="1">
                <a:solidFill>
                  <a:schemeClr val="accent2"/>
                </a:solidFill>
                <a:latin typeface="Times New Roman" pitchFamily="18" charset="0"/>
                <a:ea typeface="SimSun" pitchFamily="2" charset="-122"/>
              </a:rPr>
              <a:t>Sasaran Tahunan</a:t>
            </a:r>
            <a:endParaRPr lang="en-US" sz="1600" b="1">
              <a:solidFill>
                <a:schemeClr val="accent2"/>
              </a:solidFill>
              <a:latin typeface="Arial" charset="0"/>
            </a:endParaRPr>
          </a:p>
        </p:txBody>
      </p:sp>
      <p:sp>
        <p:nvSpPr>
          <p:cNvPr id="9228" name="Text Box 12"/>
          <p:cNvSpPr txBox="1">
            <a:spLocks noChangeArrowheads="1"/>
          </p:cNvSpPr>
          <p:nvPr/>
        </p:nvSpPr>
        <p:spPr bwMode="auto">
          <a:xfrm>
            <a:off x="3995738" y="4022725"/>
            <a:ext cx="1981200" cy="349250"/>
          </a:xfrm>
          <a:prstGeom prst="rect">
            <a:avLst/>
          </a:prstGeom>
          <a:solidFill>
            <a:schemeClr val="tx2"/>
          </a:solidFill>
          <a:ln w="9525">
            <a:solidFill>
              <a:srgbClr val="000000"/>
            </a:solidFill>
            <a:miter lim="800000"/>
            <a:headEnd/>
            <a:tailEnd/>
          </a:ln>
        </p:spPr>
        <p:txBody>
          <a:bodyPr/>
          <a:lstStyle/>
          <a:p>
            <a:pPr algn="l" eaLnBrk="1" hangingPunct="1"/>
            <a:r>
              <a:rPr lang="en-US" altLang="zh-CN" sz="1400" b="1">
                <a:solidFill>
                  <a:schemeClr val="accent2"/>
                </a:solidFill>
                <a:latin typeface="Times New Roman" pitchFamily="18" charset="0"/>
                <a:ea typeface="SimSun" pitchFamily="2" charset="-122"/>
              </a:rPr>
              <a:t>Strategi Operasional</a:t>
            </a:r>
            <a:endParaRPr lang="en-US" sz="1400" b="1">
              <a:solidFill>
                <a:schemeClr val="accent2"/>
              </a:solidFill>
              <a:latin typeface="Arial" charset="0"/>
            </a:endParaRPr>
          </a:p>
        </p:txBody>
      </p:sp>
      <p:sp>
        <p:nvSpPr>
          <p:cNvPr id="9229" name="Text Box 13"/>
          <p:cNvSpPr txBox="1">
            <a:spLocks noChangeArrowheads="1"/>
          </p:cNvSpPr>
          <p:nvPr/>
        </p:nvSpPr>
        <p:spPr bwMode="auto">
          <a:xfrm>
            <a:off x="6589713" y="4022725"/>
            <a:ext cx="1828800" cy="349250"/>
          </a:xfrm>
          <a:prstGeom prst="rect">
            <a:avLst/>
          </a:prstGeom>
          <a:solidFill>
            <a:schemeClr val="tx2"/>
          </a:solidFill>
          <a:ln w="9525">
            <a:solidFill>
              <a:srgbClr val="000000"/>
            </a:solidFill>
            <a:miter lim="800000"/>
            <a:headEnd/>
            <a:tailEnd/>
          </a:ln>
        </p:spPr>
        <p:txBody>
          <a:bodyPr/>
          <a:lstStyle/>
          <a:p>
            <a:pPr eaLnBrk="1" hangingPunct="1"/>
            <a:r>
              <a:rPr lang="en-US" altLang="zh-CN" sz="1600" b="1">
                <a:solidFill>
                  <a:schemeClr val="accent2"/>
                </a:solidFill>
                <a:latin typeface="Times New Roman" pitchFamily="18" charset="0"/>
                <a:ea typeface="SimSun" pitchFamily="2" charset="-122"/>
              </a:rPr>
              <a:t>Kebijakan</a:t>
            </a:r>
          </a:p>
          <a:p>
            <a:pPr algn="l" eaLnBrk="1" hangingPunct="1"/>
            <a:endParaRPr lang="en-US">
              <a:solidFill>
                <a:schemeClr val="accent2"/>
              </a:solidFill>
              <a:latin typeface="Arial" charset="0"/>
            </a:endParaRPr>
          </a:p>
        </p:txBody>
      </p:sp>
      <p:sp>
        <p:nvSpPr>
          <p:cNvPr id="9230" name="Text Box 14"/>
          <p:cNvSpPr txBox="1">
            <a:spLocks noChangeArrowheads="1"/>
          </p:cNvSpPr>
          <p:nvPr/>
        </p:nvSpPr>
        <p:spPr bwMode="auto">
          <a:xfrm>
            <a:off x="5003800" y="5084763"/>
            <a:ext cx="2286000" cy="342900"/>
          </a:xfrm>
          <a:prstGeom prst="rect">
            <a:avLst/>
          </a:prstGeom>
          <a:solidFill>
            <a:schemeClr val="tx2"/>
          </a:solidFill>
          <a:ln w="9525">
            <a:solidFill>
              <a:srgbClr val="000000"/>
            </a:solidFill>
            <a:miter lim="800000"/>
            <a:headEnd/>
            <a:tailEnd/>
          </a:ln>
        </p:spPr>
        <p:txBody>
          <a:bodyPr/>
          <a:lstStyle/>
          <a:p>
            <a:pPr eaLnBrk="1" hangingPunct="1"/>
            <a:r>
              <a:rPr lang="en-US" altLang="zh-CN" sz="1600" b="1">
                <a:solidFill>
                  <a:schemeClr val="accent2"/>
                </a:solidFill>
                <a:latin typeface="Times New Roman" pitchFamily="18" charset="0"/>
                <a:ea typeface="SimSun" pitchFamily="2" charset="-122"/>
              </a:rPr>
              <a:t>Melembagakan Strategi</a:t>
            </a:r>
          </a:p>
          <a:p>
            <a:pPr algn="l" eaLnBrk="1" hangingPunct="1"/>
            <a:endParaRPr lang="en-US">
              <a:solidFill>
                <a:schemeClr val="accent2"/>
              </a:solidFill>
              <a:latin typeface="Arial" charset="0"/>
            </a:endParaRPr>
          </a:p>
        </p:txBody>
      </p:sp>
      <p:sp>
        <p:nvSpPr>
          <p:cNvPr id="9231" name="Text Box 15"/>
          <p:cNvSpPr txBox="1">
            <a:spLocks noChangeArrowheads="1"/>
          </p:cNvSpPr>
          <p:nvPr/>
        </p:nvSpPr>
        <p:spPr bwMode="auto">
          <a:xfrm>
            <a:off x="4932363" y="5876925"/>
            <a:ext cx="2590800" cy="342900"/>
          </a:xfrm>
          <a:prstGeom prst="rect">
            <a:avLst/>
          </a:prstGeom>
          <a:solidFill>
            <a:srgbClr val="FFFF00"/>
          </a:solidFill>
          <a:ln w="9525">
            <a:solidFill>
              <a:srgbClr val="000000"/>
            </a:solidFill>
            <a:miter lim="800000"/>
            <a:headEnd/>
            <a:tailEnd/>
          </a:ln>
        </p:spPr>
        <p:txBody>
          <a:bodyPr/>
          <a:lstStyle/>
          <a:p>
            <a:pPr algn="l" eaLnBrk="1" hangingPunct="1"/>
            <a:r>
              <a:rPr lang="en-US" altLang="zh-CN" sz="1600" b="1">
                <a:solidFill>
                  <a:schemeClr val="accent2"/>
                </a:solidFill>
                <a:latin typeface="Times New Roman" pitchFamily="18" charset="0"/>
                <a:ea typeface="SimSun" pitchFamily="2" charset="-122"/>
              </a:rPr>
              <a:t>Pengendalian dan evaluasi</a:t>
            </a:r>
          </a:p>
          <a:p>
            <a:pPr algn="l" eaLnBrk="1" hangingPunct="1"/>
            <a:endParaRPr lang="en-US">
              <a:solidFill>
                <a:schemeClr val="accent2"/>
              </a:solidFill>
              <a:latin typeface="Arial" charset="0"/>
            </a:endParaRPr>
          </a:p>
        </p:txBody>
      </p:sp>
      <p:sp>
        <p:nvSpPr>
          <p:cNvPr id="9232" name="Text Box 16"/>
          <p:cNvSpPr txBox="1">
            <a:spLocks noChangeArrowheads="1"/>
          </p:cNvSpPr>
          <p:nvPr/>
        </p:nvSpPr>
        <p:spPr bwMode="auto">
          <a:xfrm>
            <a:off x="1187450" y="5734050"/>
            <a:ext cx="1828800" cy="649288"/>
          </a:xfrm>
          <a:prstGeom prst="rect">
            <a:avLst/>
          </a:prstGeom>
          <a:solidFill>
            <a:srgbClr val="FFFFFF"/>
          </a:solidFill>
          <a:ln w="9525">
            <a:solidFill>
              <a:srgbClr val="000000"/>
            </a:solidFill>
            <a:miter lim="800000"/>
            <a:headEnd/>
            <a:tailEnd/>
          </a:ln>
        </p:spPr>
        <p:txBody>
          <a:bodyPr>
            <a:spAutoFit/>
          </a:bodyPr>
          <a:lstStyle/>
          <a:p>
            <a:pPr algn="just" eaLnBrk="1" hangingPunct="1"/>
            <a:r>
              <a:rPr lang="en-US" altLang="zh-CN" sz="1200" b="1">
                <a:solidFill>
                  <a:srgbClr val="1F28E1"/>
                </a:solidFill>
                <a:latin typeface="Times New Roman" pitchFamily="18" charset="0"/>
                <a:ea typeface="SimSun" pitchFamily="2" charset="-122"/>
              </a:rPr>
              <a:t>Keterangan</a:t>
            </a:r>
          </a:p>
          <a:p>
            <a:pPr algn="just" eaLnBrk="1" hangingPunct="1"/>
            <a:r>
              <a:rPr lang="en-US" altLang="zh-CN" sz="1200" b="1">
                <a:solidFill>
                  <a:srgbClr val="1F28E1"/>
                </a:solidFill>
                <a:latin typeface="Times New Roman" pitchFamily="18" charset="0"/>
                <a:ea typeface="SimSun" pitchFamily="2" charset="-122"/>
              </a:rPr>
              <a:t>Dampak Besar</a:t>
            </a:r>
          </a:p>
          <a:p>
            <a:pPr algn="just" eaLnBrk="1" hangingPunct="1"/>
            <a:r>
              <a:rPr lang="en-US" altLang="zh-CN" sz="1200" b="1">
                <a:solidFill>
                  <a:srgbClr val="1F28E1"/>
                </a:solidFill>
                <a:latin typeface="Times New Roman" pitchFamily="18" charset="0"/>
                <a:ea typeface="SimSun" pitchFamily="2" charset="-122"/>
              </a:rPr>
              <a:t>Dampak Kecil</a:t>
            </a:r>
            <a:endParaRPr lang="en-US">
              <a:solidFill>
                <a:srgbClr val="1F28E1"/>
              </a:solidFill>
              <a:latin typeface="Arial" charset="0"/>
            </a:endParaRPr>
          </a:p>
        </p:txBody>
      </p:sp>
      <p:sp>
        <p:nvSpPr>
          <p:cNvPr id="9233" name="Line 17"/>
          <p:cNvSpPr>
            <a:spLocks noChangeShapeType="1"/>
          </p:cNvSpPr>
          <p:nvPr/>
        </p:nvSpPr>
        <p:spPr bwMode="auto">
          <a:xfrm flipH="1">
            <a:off x="539750" y="5229225"/>
            <a:ext cx="4464050" cy="0"/>
          </a:xfrm>
          <a:prstGeom prst="line">
            <a:avLst/>
          </a:prstGeom>
          <a:noFill/>
          <a:ln w="9525">
            <a:solidFill>
              <a:schemeClr val="tx1"/>
            </a:solidFill>
            <a:prstDash val="dashDot"/>
            <a:round/>
            <a:headEnd/>
            <a:tailEnd/>
          </a:ln>
        </p:spPr>
        <p:txBody>
          <a:bodyPr/>
          <a:lstStyle/>
          <a:p>
            <a:endParaRPr lang="id-ID"/>
          </a:p>
        </p:txBody>
      </p:sp>
      <p:sp>
        <p:nvSpPr>
          <p:cNvPr id="9234" name="Line 18"/>
          <p:cNvSpPr>
            <a:spLocks noChangeShapeType="1"/>
          </p:cNvSpPr>
          <p:nvPr/>
        </p:nvSpPr>
        <p:spPr bwMode="auto">
          <a:xfrm>
            <a:off x="7524750" y="6092825"/>
            <a:ext cx="1296988" cy="0"/>
          </a:xfrm>
          <a:prstGeom prst="line">
            <a:avLst/>
          </a:prstGeom>
          <a:noFill/>
          <a:ln w="9525">
            <a:solidFill>
              <a:schemeClr val="tx1"/>
            </a:solidFill>
            <a:prstDash val="dashDot"/>
            <a:round/>
            <a:headEnd/>
            <a:tailEnd/>
          </a:ln>
        </p:spPr>
        <p:txBody>
          <a:bodyPr/>
          <a:lstStyle/>
          <a:p>
            <a:endParaRPr lang="id-ID"/>
          </a:p>
        </p:txBody>
      </p:sp>
      <p:sp>
        <p:nvSpPr>
          <p:cNvPr id="9235" name="Line 19"/>
          <p:cNvSpPr>
            <a:spLocks noChangeShapeType="1"/>
          </p:cNvSpPr>
          <p:nvPr/>
        </p:nvSpPr>
        <p:spPr bwMode="auto">
          <a:xfrm flipV="1">
            <a:off x="8748713" y="476250"/>
            <a:ext cx="0" cy="5545138"/>
          </a:xfrm>
          <a:prstGeom prst="line">
            <a:avLst/>
          </a:prstGeom>
          <a:noFill/>
          <a:ln w="9525">
            <a:solidFill>
              <a:schemeClr val="tx1"/>
            </a:solidFill>
            <a:prstDash val="dashDot"/>
            <a:round/>
            <a:headEnd/>
            <a:tailEnd/>
          </a:ln>
        </p:spPr>
        <p:txBody>
          <a:bodyPr/>
          <a:lstStyle/>
          <a:p>
            <a:endParaRPr lang="id-ID"/>
          </a:p>
        </p:txBody>
      </p:sp>
      <p:sp>
        <p:nvSpPr>
          <p:cNvPr id="9236" name="Line 20"/>
          <p:cNvSpPr>
            <a:spLocks noChangeShapeType="1"/>
          </p:cNvSpPr>
          <p:nvPr/>
        </p:nvSpPr>
        <p:spPr bwMode="auto">
          <a:xfrm flipH="1">
            <a:off x="4932363" y="476250"/>
            <a:ext cx="3816350" cy="0"/>
          </a:xfrm>
          <a:prstGeom prst="line">
            <a:avLst/>
          </a:prstGeom>
          <a:noFill/>
          <a:ln w="9525">
            <a:solidFill>
              <a:schemeClr val="tx1"/>
            </a:solidFill>
            <a:prstDash val="dashDot"/>
            <a:round/>
            <a:headEnd/>
            <a:tailEnd type="triangle" w="med" len="med"/>
          </a:ln>
        </p:spPr>
        <p:txBody>
          <a:bodyPr/>
          <a:lstStyle/>
          <a:p>
            <a:endParaRPr lang="id-ID"/>
          </a:p>
        </p:txBody>
      </p:sp>
      <p:sp>
        <p:nvSpPr>
          <p:cNvPr id="9237" name="Line 21"/>
          <p:cNvSpPr>
            <a:spLocks noChangeShapeType="1"/>
          </p:cNvSpPr>
          <p:nvPr/>
        </p:nvSpPr>
        <p:spPr bwMode="auto">
          <a:xfrm flipH="1" flipV="1">
            <a:off x="468313" y="1341438"/>
            <a:ext cx="71437" cy="3887787"/>
          </a:xfrm>
          <a:prstGeom prst="line">
            <a:avLst/>
          </a:prstGeom>
          <a:noFill/>
          <a:ln w="9525">
            <a:solidFill>
              <a:schemeClr val="tx1"/>
            </a:solidFill>
            <a:prstDash val="dashDot"/>
            <a:round/>
            <a:headEnd/>
            <a:tailEnd/>
          </a:ln>
        </p:spPr>
        <p:txBody>
          <a:bodyPr/>
          <a:lstStyle/>
          <a:p>
            <a:endParaRPr lang="id-ID"/>
          </a:p>
        </p:txBody>
      </p:sp>
      <p:sp>
        <p:nvSpPr>
          <p:cNvPr id="9238" name="Line 22"/>
          <p:cNvSpPr>
            <a:spLocks noChangeShapeType="1"/>
          </p:cNvSpPr>
          <p:nvPr/>
        </p:nvSpPr>
        <p:spPr bwMode="auto">
          <a:xfrm>
            <a:off x="539750" y="1341438"/>
            <a:ext cx="287338" cy="0"/>
          </a:xfrm>
          <a:prstGeom prst="line">
            <a:avLst/>
          </a:prstGeom>
          <a:noFill/>
          <a:ln w="9525">
            <a:solidFill>
              <a:schemeClr val="tx1"/>
            </a:solidFill>
            <a:prstDash val="dashDot"/>
            <a:round/>
            <a:headEnd/>
            <a:tailEnd type="triangle" w="med" len="med"/>
          </a:ln>
        </p:spPr>
        <p:txBody>
          <a:bodyPr/>
          <a:lstStyle/>
          <a:p>
            <a:endParaRPr lang="id-ID"/>
          </a:p>
        </p:txBody>
      </p:sp>
      <p:sp>
        <p:nvSpPr>
          <p:cNvPr id="9239" name="Text Box 23"/>
          <p:cNvSpPr txBox="1">
            <a:spLocks noChangeArrowheads="1"/>
          </p:cNvSpPr>
          <p:nvPr/>
        </p:nvSpPr>
        <p:spPr bwMode="auto">
          <a:xfrm>
            <a:off x="468313" y="333375"/>
            <a:ext cx="2406650" cy="304800"/>
          </a:xfrm>
          <a:prstGeom prst="rect">
            <a:avLst/>
          </a:prstGeom>
          <a:solidFill>
            <a:schemeClr val="tx1"/>
          </a:solidFill>
          <a:ln w="9525">
            <a:noFill/>
            <a:miter lim="800000"/>
            <a:headEnd/>
            <a:tailEnd/>
          </a:ln>
        </p:spPr>
        <p:txBody>
          <a:bodyPr>
            <a:spAutoFit/>
          </a:bodyPr>
          <a:lstStyle/>
          <a:p>
            <a:pPr algn="l" eaLnBrk="1" hangingPunct="1"/>
            <a:r>
              <a:rPr lang="en-US" sz="1400" b="1">
                <a:solidFill>
                  <a:schemeClr val="accent2"/>
                </a:solidFill>
                <a:latin typeface="Arial" charset="0"/>
              </a:rPr>
              <a:t>MANAJEMEN STRATEGIK</a:t>
            </a:r>
          </a:p>
        </p:txBody>
      </p:sp>
      <p:sp>
        <p:nvSpPr>
          <p:cNvPr id="9240" name="Line 24"/>
          <p:cNvSpPr>
            <a:spLocks noChangeShapeType="1"/>
          </p:cNvSpPr>
          <p:nvPr/>
        </p:nvSpPr>
        <p:spPr bwMode="auto">
          <a:xfrm flipV="1">
            <a:off x="5867400" y="5516563"/>
            <a:ext cx="0" cy="288925"/>
          </a:xfrm>
          <a:prstGeom prst="line">
            <a:avLst/>
          </a:prstGeom>
          <a:noFill/>
          <a:ln w="9525">
            <a:solidFill>
              <a:schemeClr val="tx1"/>
            </a:solidFill>
            <a:round/>
            <a:headEnd/>
            <a:tailEnd type="triangle" w="med" len="med"/>
          </a:ln>
        </p:spPr>
        <p:txBody>
          <a:bodyPr/>
          <a:lstStyle/>
          <a:p>
            <a:endParaRPr lang="id-ID"/>
          </a:p>
        </p:txBody>
      </p:sp>
      <p:sp>
        <p:nvSpPr>
          <p:cNvPr id="9241" name="Line 25"/>
          <p:cNvSpPr>
            <a:spLocks noChangeShapeType="1"/>
          </p:cNvSpPr>
          <p:nvPr/>
        </p:nvSpPr>
        <p:spPr bwMode="auto">
          <a:xfrm>
            <a:off x="6156325" y="5445125"/>
            <a:ext cx="0" cy="431800"/>
          </a:xfrm>
          <a:prstGeom prst="line">
            <a:avLst/>
          </a:prstGeom>
          <a:noFill/>
          <a:ln w="9525">
            <a:solidFill>
              <a:schemeClr val="tx1"/>
            </a:solidFill>
            <a:round/>
            <a:headEnd/>
            <a:tailEnd type="triangle" w="med" len="med"/>
          </a:ln>
        </p:spPr>
        <p:txBody>
          <a:bodyPr/>
          <a:lstStyle/>
          <a:p>
            <a:endParaRPr lang="id-ID"/>
          </a:p>
        </p:txBody>
      </p:sp>
      <p:sp>
        <p:nvSpPr>
          <p:cNvPr id="9242" name="Line 26"/>
          <p:cNvSpPr>
            <a:spLocks noChangeShapeType="1"/>
          </p:cNvSpPr>
          <p:nvPr/>
        </p:nvSpPr>
        <p:spPr bwMode="auto">
          <a:xfrm>
            <a:off x="5364163" y="4365625"/>
            <a:ext cx="0" cy="287338"/>
          </a:xfrm>
          <a:prstGeom prst="line">
            <a:avLst/>
          </a:prstGeom>
          <a:noFill/>
          <a:ln w="9525">
            <a:solidFill>
              <a:schemeClr val="tx1"/>
            </a:solidFill>
            <a:round/>
            <a:headEnd/>
            <a:tailEnd/>
          </a:ln>
        </p:spPr>
        <p:txBody>
          <a:bodyPr/>
          <a:lstStyle/>
          <a:p>
            <a:endParaRPr lang="id-ID"/>
          </a:p>
        </p:txBody>
      </p:sp>
      <p:sp>
        <p:nvSpPr>
          <p:cNvPr id="9243" name="Line 27"/>
          <p:cNvSpPr>
            <a:spLocks noChangeShapeType="1"/>
          </p:cNvSpPr>
          <p:nvPr/>
        </p:nvSpPr>
        <p:spPr bwMode="auto">
          <a:xfrm>
            <a:off x="7667625" y="4365625"/>
            <a:ext cx="0" cy="287338"/>
          </a:xfrm>
          <a:prstGeom prst="line">
            <a:avLst/>
          </a:prstGeom>
          <a:noFill/>
          <a:ln w="9525">
            <a:solidFill>
              <a:schemeClr val="tx1"/>
            </a:solidFill>
            <a:round/>
            <a:headEnd/>
            <a:tailEnd/>
          </a:ln>
        </p:spPr>
        <p:txBody>
          <a:bodyPr/>
          <a:lstStyle/>
          <a:p>
            <a:endParaRPr lang="id-ID"/>
          </a:p>
        </p:txBody>
      </p:sp>
      <p:sp>
        <p:nvSpPr>
          <p:cNvPr id="9244" name="Line 28"/>
          <p:cNvSpPr>
            <a:spLocks noChangeShapeType="1"/>
          </p:cNvSpPr>
          <p:nvPr/>
        </p:nvSpPr>
        <p:spPr bwMode="auto">
          <a:xfrm>
            <a:off x="5364163" y="4652963"/>
            <a:ext cx="2303462" cy="0"/>
          </a:xfrm>
          <a:prstGeom prst="line">
            <a:avLst/>
          </a:prstGeom>
          <a:noFill/>
          <a:ln w="9525">
            <a:solidFill>
              <a:schemeClr val="tx1"/>
            </a:solidFill>
            <a:round/>
            <a:headEnd/>
            <a:tailEnd/>
          </a:ln>
        </p:spPr>
        <p:txBody>
          <a:bodyPr/>
          <a:lstStyle/>
          <a:p>
            <a:endParaRPr lang="id-ID"/>
          </a:p>
        </p:txBody>
      </p:sp>
      <p:sp>
        <p:nvSpPr>
          <p:cNvPr id="9245" name="Line 29"/>
          <p:cNvSpPr>
            <a:spLocks noChangeShapeType="1"/>
          </p:cNvSpPr>
          <p:nvPr/>
        </p:nvSpPr>
        <p:spPr bwMode="auto">
          <a:xfrm>
            <a:off x="6227763" y="4652963"/>
            <a:ext cx="0" cy="431800"/>
          </a:xfrm>
          <a:prstGeom prst="line">
            <a:avLst/>
          </a:prstGeom>
          <a:noFill/>
          <a:ln w="9525">
            <a:solidFill>
              <a:schemeClr val="tx1"/>
            </a:solidFill>
            <a:round/>
            <a:headEnd/>
            <a:tailEnd type="triangle" w="med" len="med"/>
          </a:ln>
        </p:spPr>
        <p:txBody>
          <a:bodyPr/>
          <a:lstStyle/>
          <a:p>
            <a:endParaRPr lang="id-ID"/>
          </a:p>
        </p:txBody>
      </p:sp>
      <p:sp>
        <p:nvSpPr>
          <p:cNvPr id="9246" name="Line 30"/>
          <p:cNvSpPr>
            <a:spLocks noChangeShapeType="1"/>
          </p:cNvSpPr>
          <p:nvPr/>
        </p:nvSpPr>
        <p:spPr bwMode="auto">
          <a:xfrm>
            <a:off x="5940425" y="4149725"/>
            <a:ext cx="576263" cy="0"/>
          </a:xfrm>
          <a:prstGeom prst="line">
            <a:avLst/>
          </a:prstGeom>
          <a:noFill/>
          <a:ln w="9525">
            <a:solidFill>
              <a:schemeClr val="tx1"/>
            </a:solidFill>
            <a:round/>
            <a:headEnd/>
            <a:tailEnd type="triangle" w="med" len="med"/>
          </a:ln>
        </p:spPr>
        <p:txBody>
          <a:bodyPr/>
          <a:lstStyle/>
          <a:p>
            <a:endParaRPr lang="id-ID"/>
          </a:p>
        </p:txBody>
      </p:sp>
      <p:sp>
        <p:nvSpPr>
          <p:cNvPr id="9247" name="Line 31"/>
          <p:cNvSpPr>
            <a:spLocks noChangeShapeType="1"/>
          </p:cNvSpPr>
          <p:nvPr/>
        </p:nvSpPr>
        <p:spPr bwMode="auto">
          <a:xfrm>
            <a:off x="3059113" y="4221163"/>
            <a:ext cx="865187" cy="0"/>
          </a:xfrm>
          <a:prstGeom prst="line">
            <a:avLst/>
          </a:prstGeom>
          <a:noFill/>
          <a:ln w="9525">
            <a:solidFill>
              <a:schemeClr val="tx1"/>
            </a:solidFill>
            <a:round/>
            <a:headEnd/>
            <a:tailEnd type="triangle" w="med" len="med"/>
          </a:ln>
        </p:spPr>
        <p:txBody>
          <a:bodyPr/>
          <a:lstStyle/>
          <a:p>
            <a:endParaRPr lang="id-ID"/>
          </a:p>
        </p:txBody>
      </p:sp>
      <p:sp>
        <p:nvSpPr>
          <p:cNvPr id="9248" name="Line 32"/>
          <p:cNvSpPr>
            <a:spLocks noChangeShapeType="1"/>
          </p:cNvSpPr>
          <p:nvPr/>
        </p:nvSpPr>
        <p:spPr bwMode="auto">
          <a:xfrm>
            <a:off x="3419475" y="3429000"/>
            <a:ext cx="576263" cy="0"/>
          </a:xfrm>
          <a:prstGeom prst="line">
            <a:avLst/>
          </a:prstGeom>
          <a:noFill/>
          <a:ln w="9525">
            <a:solidFill>
              <a:schemeClr val="tx1"/>
            </a:solidFill>
            <a:round/>
            <a:headEnd/>
            <a:tailEnd type="triangle" w="med" len="med"/>
          </a:ln>
        </p:spPr>
        <p:txBody>
          <a:bodyPr/>
          <a:lstStyle/>
          <a:p>
            <a:endParaRPr lang="id-ID"/>
          </a:p>
        </p:txBody>
      </p:sp>
      <p:sp>
        <p:nvSpPr>
          <p:cNvPr id="9249" name="Line 33"/>
          <p:cNvSpPr>
            <a:spLocks noChangeShapeType="1"/>
          </p:cNvSpPr>
          <p:nvPr/>
        </p:nvSpPr>
        <p:spPr bwMode="auto">
          <a:xfrm>
            <a:off x="4716463" y="2997200"/>
            <a:ext cx="0" cy="360363"/>
          </a:xfrm>
          <a:prstGeom prst="line">
            <a:avLst/>
          </a:prstGeom>
          <a:noFill/>
          <a:ln w="9525">
            <a:solidFill>
              <a:schemeClr val="tx1"/>
            </a:solidFill>
            <a:round/>
            <a:headEnd/>
            <a:tailEnd type="triangle" w="med" len="med"/>
          </a:ln>
        </p:spPr>
        <p:txBody>
          <a:bodyPr/>
          <a:lstStyle/>
          <a:p>
            <a:endParaRPr lang="id-ID"/>
          </a:p>
        </p:txBody>
      </p:sp>
      <p:sp>
        <p:nvSpPr>
          <p:cNvPr id="9250" name="Line 34"/>
          <p:cNvSpPr>
            <a:spLocks noChangeShapeType="1"/>
          </p:cNvSpPr>
          <p:nvPr/>
        </p:nvSpPr>
        <p:spPr bwMode="auto">
          <a:xfrm>
            <a:off x="2484438" y="2997200"/>
            <a:ext cx="0" cy="287338"/>
          </a:xfrm>
          <a:prstGeom prst="line">
            <a:avLst/>
          </a:prstGeom>
          <a:noFill/>
          <a:ln w="9525">
            <a:solidFill>
              <a:schemeClr val="tx1"/>
            </a:solidFill>
            <a:round/>
            <a:headEnd/>
            <a:tailEnd type="triangle" w="med" len="med"/>
          </a:ln>
        </p:spPr>
        <p:txBody>
          <a:bodyPr/>
          <a:lstStyle/>
          <a:p>
            <a:endParaRPr lang="id-ID"/>
          </a:p>
        </p:txBody>
      </p:sp>
      <p:sp>
        <p:nvSpPr>
          <p:cNvPr id="9251" name="Line 35"/>
          <p:cNvSpPr>
            <a:spLocks noChangeShapeType="1"/>
          </p:cNvSpPr>
          <p:nvPr/>
        </p:nvSpPr>
        <p:spPr bwMode="auto">
          <a:xfrm>
            <a:off x="2195513" y="3716338"/>
            <a:ext cx="0" cy="217487"/>
          </a:xfrm>
          <a:prstGeom prst="line">
            <a:avLst/>
          </a:prstGeom>
          <a:noFill/>
          <a:ln w="9525">
            <a:solidFill>
              <a:schemeClr val="tx1"/>
            </a:solidFill>
            <a:round/>
            <a:headEnd/>
            <a:tailEnd type="triangle" w="med" len="med"/>
          </a:ln>
        </p:spPr>
        <p:txBody>
          <a:bodyPr/>
          <a:lstStyle/>
          <a:p>
            <a:endParaRPr lang="id-ID"/>
          </a:p>
        </p:txBody>
      </p:sp>
      <p:sp>
        <p:nvSpPr>
          <p:cNvPr id="9252" name="Line 36"/>
          <p:cNvSpPr>
            <a:spLocks noChangeShapeType="1"/>
          </p:cNvSpPr>
          <p:nvPr/>
        </p:nvSpPr>
        <p:spPr bwMode="auto">
          <a:xfrm>
            <a:off x="6372225" y="2349500"/>
            <a:ext cx="0" cy="215900"/>
          </a:xfrm>
          <a:prstGeom prst="line">
            <a:avLst/>
          </a:prstGeom>
          <a:noFill/>
          <a:ln w="9525">
            <a:solidFill>
              <a:schemeClr val="tx1"/>
            </a:solidFill>
            <a:round/>
            <a:headEnd/>
            <a:tailEnd type="triangle" w="med" len="med"/>
          </a:ln>
        </p:spPr>
        <p:txBody>
          <a:bodyPr/>
          <a:lstStyle/>
          <a:p>
            <a:endParaRPr lang="id-ID"/>
          </a:p>
        </p:txBody>
      </p:sp>
      <p:sp>
        <p:nvSpPr>
          <p:cNvPr id="9253" name="Line 37"/>
          <p:cNvSpPr>
            <a:spLocks noChangeShapeType="1"/>
          </p:cNvSpPr>
          <p:nvPr/>
        </p:nvSpPr>
        <p:spPr bwMode="auto">
          <a:xfrm flipV="1">
            <a:off x="6372225" y="2060575"/>
            <a:ext cx="0" cy="287338"/>
          </a:xfrm>
          <a:prstGeom prst="line">
            <a:avLst/>
          </a:prstGeom>
          <a:noFill/>
          <a:ln w="28575">
            <a:solidFill>
              <a:srgbClr val="0066FF"/>
            </a:solidFill>
            <a:round/>
            <a:headEnd/>
            <a:tailEnd type="triangle" w="med" len="med"/>
          </a:ln>
        </p:spPr>
        <p:txBody>
          <a:bodyPr/>
          <a:lstStyle/>
          <a:p>
            <a:endParaRPr lang="id-ID"/>
          </a:p>
        </p:txBody>
      </p:sp>
      <p:sp>
        <p:nvSpPr>
          <p:cNvPr id="9254" name="Line 38"/>
          <p:cNvSpPr>
            <a:spLocks noChangeShapeType="1"/>
          </p:cNvSpPr>
          <p:nvPr/>
        </p:nvSpPr>
        <p:spPr bwMode="auto">
          <a:xfrm flipV="1">
            <a:off x="2051050" y="2205038"/>
            <a:ext cx="0" cy="287337"/>
          </a:xfrm>
          <a:prstGeom prst="line">
            <a:avLst/>
          </a:prstGeom>
          <a:noFill/>
          <a:ln w="9525">
            <a:solidFill>
              <a:schemeClr val="tx1"/>
            </a:solidFill>
            <a:round/>
            <a:headEnd/>
            <a:tailEnd type="triangle" w="med" len="med"/>
          </a:ln>
        </p:spPr>
        <p:txBody>
          <a:bodyPr/>
          <a:lstStyle/>
          <a:p>
            <a:endParaRPr lang="id-ID"/>
          </a:p>
        </p:txBody>
      </p:sp>
      <p:sp>
        <p:nvSpPr>
          <p:cNvPr id="9255" name="Line 39"/>
          <p:cNvSpPr>
            <a:spLocks noChangeShapeType="1"/>
          </p:cNvSpPr>
          <p:nvPr/>
        </p:nvSpPr>
        <p:spPr bwMode="auto">
          <a:xfrm>
            <a:off x="2268538" y="2205038"/>
            <a:ext cx="0" cy="360362"/>
          </a:xfrm>
          <a:prstGeom prst="line">
            <a:avLst/>
          </a:prstGeom>
          <a:noFill/>
          <a:ln w="9525">
            <a:solidFill>
              <a:schemeClr val="tx1"/>
            </a:solidFill>
            <a:round/>
            <a:headEnd/>
            <a:tailEnd type="triangle" w="med" len="med"/>
          </a:ln>
        </p:spPr>
        <p:txBody>
          <a:bodyPr/>
          <a:lstStyle/>
          <a:p>
            <a:endParaRPr lang="id-ID"/>
          </a:p>
        </p:txBody>
      </p:sp>
      <p:sp>
        <p:nvSpPr>
          <p:cNvPr id="9256" name="Line 40"/>
          <p:cNvSpPr>
            <a:spLocks noChangeShapeType="1"/>
          </p:cNvSpPr>
          <p:nvPr/>
        </p:nvSpPr>
        <p:spPr bwMode="auto">
          <a:xfrm>
            <a:off x="3924300" y="1773238"/>
            <a:ext cx="1512888" cy="0"/>
          </a:xfrm>
          <a:prstGeom prst="line">
            <a:avLst/>
          </a:prstGeom>
          <a:noFill/>
          <a:ln w="9525">
            <a:solidFill>
              <a:schemeClr val="tx1"/>
            </a:solidFill>
            <a:round/>
            <a:headEnd/>
            <a:tailEnd type="triangle" w="med" len="med"/>
          </a:ln>
        </p:spPr>
        <p:txBody>
          <a:bodyPr/>
          <a:lstStyle/>
          <a:p>
            <a:endParaRPr lang="id-ID"/>
          </a:p>
        </p:txBody>
      </p:sp>
      <p:sp>
        <p:nvSpPr>
          <p:cNvPr id="9257" name="Line 41"/>
          <p:cNvSpPr>
            <a:spLocks noChangeShapeType="1"/>
          </p:cNvSpPr>
          <p:nvPr/>
        </p:nvSpPr>
        <p:spPr bwMode="auto">
          <a:xfrm flipH="1">
            <a:off x="2771775" y="1773238"/>
            <a:ext cx="1152525" cy="0"/>
          </a:xfrm>
          <a:prstGeom prst="line">
            <a:avLst/>
          </a:prstGeom>
          <a:noFill/>
          <a:ln w="28575">
            <a:solidFill>
              <a:srgbClr val="0066FF"/>
            </a:solidFill>
            <a:round/>
            <a:headEnd/>
            <a:tailEnd type="triangle" w="med" len="med"/>
          </a:ln>
        </p:spPr>
        <p:txBody>
          <a:bodyPr/>
          <a:lstStyle/>
          <a:p>
            <a:endParaRPr lang="id-ID"/>
          </a:p>
        </p:txBody>
      </p:sp>
      <p:sp>
        <p:nvSpPr>
          <p:cNvPr id="9258" name="Line 42"/>
          <p:cNvSpPr>
            <a:spLocks noChangeShapeType="1"/>
          </p:cNvSpPr>
          <p:nvPr/>
        </p:nvSpPr>
        <p:spPr bwMode="auto">
          <a:xfrm>
            <a:off x="6372225" y="620713"/>
            <a:ext cx="0" cy="647700"/>
          </a:xfrm>
          <a:prstGeom prst="line">
            <a:avLst/>
          </a:prstGeom>
          <a:noFill/>
          <a:ln w="9525">
            <a:solidFill>
              <a:schemeClr val="tx1"/>
            </a:solidFill>
            <a:round/>
            <a:headEnd/>
            <a:tailEnd type="triangle" w="med" len="med"/>
          </a:ln>
        </p:spPr>
        <p:txBody>
          <a:bodyPr/>
          <a:lstStyle/>
          <a:p>
            <a:endParaRPr lang="id-ID"/>
          </a:p>
        </p:txBody>
      </p:sp>
      <p:sp>
        <p:nvSpPr>
          <p:cNvPr id="9259" name="Line 43"/>
          <p:cNvSpPr>
            <a:spLocks noChangeShapeType="1"/>
          </p:cNvSpPr>
          <p:nvPr/>
        </p:nvSpPr>
        <p:spPr bwMode="auto">
          <a:xfrm flipH="1">
            <a:off x="5003800" y="620713"/>
            <a:ext cx="1368425" cy="0"/>
          </a:xfrm>
          <a:prstGeom prst="line">
            <a:avLst/>
          </a:prstGeom>
          <a:noFill/>
          <a:ln w="9525">
            <a:solidFill>
              <a:schemeClr val="tx1"/>
            </a:solidFill>
            <a:round/>
            <a:headEnd/>
            <a:tailEnd type="triangle" w="med" len="med"/>
          </a:ln>
        </p:spPr>
        <p:txBody>
          <a:bodyPr/>
          <a:lstStyle/>
          <a:p>
            <a:endParaRPr lang="id-ID"/>
          </a:p>
        </p:txBody>
      </p:sp>
      <p:sp>
        <p:nvSpPr>
          <p:cNvPr id="9260" name="Line 44"/>
          <p:cNvSpPr>
            <a:spLocks noChangeShapeType="1"/>
          </p:cNvSpPr>
          <p:nvPr/>
        </p:nvSpPr>
        <p:spPr bwMode="auto">
          <a:xfrm flipH="1">
            <a:off x="2339975" y="692150"/>
            <a:ext cx="360363" cy="288925"/>
          </a:xfrm>
          <a:prstGeom prst="line">
            <a:avLst/>
          </a:prstGeom>
          <a:noFill/>
          <a:ln w="28575">
            <a:solidFill>
              <a:srgbClr val="0066FF"/>
            </a:solidFill>
            <a:round/>
            <a:headEnd/>
            <a:tailEnd type="triangle" w="med" len="med"/>
          </a:ln>
        </p:spPr>
        <p:txBody>
          <a:bodyPr/>
          <a:lstStyle/>
          <a:p>
            <a:endParaRPr lang="id-ID"/>
          </a:p>
        </p:txBody>
      </p:sp>
      <p:sp>
        <p:nvSpPr>
          <p:cNvPr id="9261" name="Line 45"/>
          <p:cNvSpPr>
            <a:spLocks noChangeShapeType="1"/>
          </p:cNvSpPr>
          <p:nvPr/>
        </p:nvSpPr>
        <p:spPr bwMode="auto">
          <a:xfrm flipV="1">
            <a:off x="2700338" y="620713"/>
            <a:ext cx="503237" cy="71437"/>
          </a:xfrm>
          <a:prstGeom prst="line">
            <a:avLst/>
          </a:prstGeom>
          <a:noFill/>
          <a:ln w="9525">
            <a:solidFill>
              <a:schemeClr val="tx1"/>
            </a:solidFill>
            <a:round/>
            <a:headEnd/>
            <a:tailEnd type="triangle" w="med" len="med"/>
          </a:ln>
        </p:spPr>
        <p:txBody>
          <a:bodyPr/>
          <a:lstStyle/>
          <a:p>
            <a:endParaRPr lang="id-ID"/>
          </a:p>
        </p:txBody>
      </p:sp>
      <p:sp>
        <p:nvSpPr>
          <p:cNvPr id="9262" name="Line 46"/>
          <p:cNvSpPr>
            <a:spLocks noChangeShapeType="1"/>
          </p:cNvSpPr>
          <p:nvPr/>
        </p:nvSpPr>
        <p:spPr bwMode="auto">
          <a:xfrm>
            <a:off x="2484438" y="6092825"/>
            <a:ext cx="287337" cy="0"/>
          </a:xfrm>
          <a:prstGeom prst="line">
            <a:avLst/>
          </a:prstGeom>
          <a:noFill/>
          <a:ln w="9525">
            <a:solidFill>
              <a:schemeClr val="tx1"/>
            </a:solidFill>
            <a:round/>
            <a:headEnd/>
            <a:tailEnd type="triangle" w="med" len="med"/>
          </a:ln>
        </p:spPr>
        <p:txBody>
          <a:bodyPr/>
          <a:lstStyle/>
          <a:p>
            <a:endParaRPr lang="id-ID"/>
          </a:p>
        </p:txBody>
      </p:sp>
      <p:sp>
        <p:nvSpPr>
          <p:cNvPr id="9263" name="Line 47"/>
          <p:cNvSpPr>
            <a:spLocks noChangeShapeType="1"/>
          </p:cNvSpPr>
          <p:nvPr/>
        </p:nvSpPr>
        <p:spPr bwMode="auto">
          <a:xfrm>
            <a:off x="2484438" y="6237288"/>
            <a:ext cx="287337" cy="0"/>
          </a:xfrm>
          <a:prstGeom prst="line">
            <a:avLst/>
          </a:prstGeom>
          <a:noFill/>
          <a:ln w="28575">
            <a:solidFill>
              <a:srgbClr val="0066FF"/>
            </a:solidFill>
            <a:round/>
            <a:headEnd/>
            <a:tailEnd type="triangle" w="med" len="med"/>
          </a:ln>
        </p:spPr>
        <p:txBody>
          <a:bodyPr/>
          <a:lstStyle/>
          <a:p>
            <a:endParaRPr lang="id-ID"/>
          </a:p>
        </p:txBody>
      </p:sp>
      <p:sp>
        <p:nvSpPr>
          <p:cNvPr id="9264" name="Text Box 48"/>
          <p:cNvSpPr txBox="1">
            <a:spLocks noChangeArrowheads="1"/>
          </p:cNvSpPr>
          <p:nvPr/>
        </p:nvSpPr>
        <p:spPr bwMode="auto">
          <a:xfrm rot="-5400000">
            <a:off x="-88900" y="2760663"/>
            <a:ext cx="750888" cy="214312"/>
          </a:xfrm>
          <a:prstGeom prst="rect">
            <a:avLst/>
          </a:prstGeom>
          <a:noFill/>
          <a:ln w="9525">
            <a:noFill/>
            <a:miter lim="800000"/>
            <a:headEnd/>
            <a:tailEnd/>
          </a:ln>
        </p:spPr>
        <p:txBody>
          <a:bodyPr wrap="none">
            <a:spAutoFit/>
          </a:bodyPr>
          <a:lstStyle/>
          <a:p>
            <a:pPr algn="l" eaLnBrk="1" hangingPunct="1"/>
            <a:r>
              <a:rPr lang="en-US" sz="800">
                <a:latin typeface="Arial" charset="0"/>
              </a:rPr>
              <a:t>Umpan balik</a:t>
            </a:r>
          </a:p>
        </p:txBody>
      </p:sp>
      <p:sp>
        <p:nvSpPr>
          <p:cNvPr id="9265" name="Text Box 49"/>
          <p:cNvSpPr txBox="1">
            <a:spLocks noChangeArrowheads="1"/>
          </p:cNvSpPr>
          <p:nvPr/>
        </p:nvSpPr>
        <p:spPr bwMode="auto">
          <a:xfrm rot="5400000">
            <a:off x="8480425" y="3192463"/>
            <a:ext cx="750888" cy="214312"/>
          </a:xfrm>
          <a:prstGeom prst="rect">
            <a:avLst/>
          </a:prstGeom>
          <a:noFill/>
          <a:ln w="9525">
            <a:noFill/>
            <a:miter lim="800000"/>
            <a:headEnd/>
            <a:tailEnd/>
          </a:ln>
        </p:spPr>
        <p:txBody>
          <a:bodyPr wrap="none">
            <a:spAutoFit/>
          </a:bodyPr>
          <a:lstStyle/>
          <a:p>
            <a:pPr algn="l" eaLnBrk="1" hangingPunct="1"/>
            <a:r>
              <a:rPr lang="en-US" sz="800">
                <a:latin typeface="Arial" charset="0"/>
              </a:rPr>
              <a:t>Umpan balik</a:t>
            </a:r>
          </a:p>
        </p:txBody>
      </p:sp>
    </p:spTree>
  </p:cSld>
  <p:clrMapOvr>
    <a:masterClrMapping/>
  </p:clrMapOvr>
  <p:transition spd="slow" advClick="0">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381000" y="3352800"/>
            <a:ext cx="1752600" cy="1066800"/>
          </a:xfrm>
          <a:prstGeom prst="flowChartProcess">
            <a:avLst/>
          </a:prstGeom>
          <a:solidFill>
            <a:schemeClr val="accent1"/>
          </a:solidFill>
          <a:ln w="9525">
            <a:solidFill>
              <a:schemeClr val="tx1"/>
            </a:solidFill>
            <a:miter lim="800000"/>
            <a:headEnd/>
            <a:tailEnd/>
          </a:ln>
        </p:spPr>
        <p:txBody>
          <a:bodyPr wrap="none" anchor="ctr"/>
          <a:lstStyle/>
          <a:p>
            <a:pPr algn="just"/>
            <a:r>
              <a:rPr lang="en-US">
                <a:latin typeface="Arial" charset="0"/>
              </a:rPr>
              <a:t>Public Image</a:t>
            </a:r>
          </a:p>
        </p:txBody>
      </p:sp>
      <p:sp>
        <p:nvSpPr>
          <p:cNvPr id="27651" name="AutoShape 3"/>
          <p:cNvSpPr>
            <a:spLocks noChangeArrowheads="1"/>
          </p:cNvSpPr>
          <p:nvPr/>
        </p:nvSpPr>
        <p:spPr bwMode="auto">
          <a:xfrm>
            <a:off x="3429000" y="2743200"/>
            <a:ext cx="2057400" cy="609600"/>
          </a:xfrm>
          <a:prstGeom prst="flowChartAlternateProcess">
            <a:avLst/>
          </a:prstGeom>
          <a:solidFill>
            <a:schemeClr val="accent1"/>
          </a:solidFill>
          <a:ln w="9525">
            <a:solidFill>
              <a:schemeClr val="tx1"/>
            </a:solidFill>
            <a:miter lim="800000"/>
            <a:headEnd/>
            <a:tailEnd/>
          </a:ln>
        </p:spPr>
        <p:txBody>
          <a:bodyPr wrap="none" anchor="ctr"/>
          <a:lstStyle/>
          <a:p>
            <a:pPr>
              <a:defRPr/>
            </a:pPr>
            <a:r>
              <a:rPr lang="en-US" dirty="0">
                <a:solidFill>
                  <a:schemeClr val="accent6">
                    <a:lumMod val="10000"/>
                  </a:schemeClr>
                </a:solidFill>
                <a:latin typeface="Arial" charset="0"/>
              </a:rPr>
              <a:t>Company Mission</a:t>
            </a:r>
          </a:p>
        </p:txBody>
      </p:sp>
      <p:sp>
        <p:nvSpPr>
          <p:cNvPr id="27652" name="AutoShape 4"/>
          <p:cNvSpPr>
            <a:spLocks noChangeArrowheads="1"/>
          </p:cNvSpPr>
          <p:nvPr/>
        </p:nvSpPr>
        <p:spPr bwMode="auto">
          <a:xfrm>
            <a:off x="3505200" y="381000"/>
            <a:ext cx="2209800" cy="685800"/>
          </a:xfrm>
          <a:prstGeom prst="flowChartProcess">
            <a:avLst/>
          </a:prstGeom>
          <a:solidFill>
            <a:schemeClr val="accent1"/>
          </a:solidFill>
          <a:ln w="9525">
            <a:solidFill>
              <a:schemeClr val="tx1"/>
            </a:solidFill>
            <a:miter lim="800000"/>
            <a:headEnd/>
            <a:tailEnd/>
          </a:ln>
        </p:spPr>
        <p:txBody>
          <a:bodyPr wrap="none" anchor="ctr"/>
          <a:lstStyle/>
          <a:p>
            <a:pPr>
              <a:defRPr/>
            </a:pPr>
            <a:r>
              <a:rPr lang="en-US" dirty="0">
                <a:solidFill>
                  <a:schemeClr val="accent6">
                    <a:lumMod val="10000"/>
                  </a:schemeClr>
                </a:solidFill>
                <a:latin typeface="Arial" charset="0"/>
              </a:rPr>
              <a:t>Product or Service</a:t>
            </a:r>
          </a:p>
        </p:txBody>
      </p:sp>
      <p:sp>
        <p:nvSpPr>
          <p:cNvPr id="27654" name="AutoShape 6"/>
          <p:cNvSpPr>
            <a:spLocks noChangeArrowheads="1"/>
          </p:cNvSpPr>
          <p:nvPr/>
        </p:nvSpPr>
        <p:spPr bwMode="auto">
          <a:xfrm>
            <a:off x="533400" y="1219200"/>
            <a:ext cx="1905000" cy="685800"/>
          </a:xfrm>
          <a:prstGeom prst="flowChartProcess">
            <a:avLst/>
          </a:prstGeom>
          <a:solidFill>
            <a:schemeClr val="accent1"/>
          </a:solidFill>
          <a:ln w="9525">
            <a:solidFill>
              <a:schemeClr val="tx1"/>
            </a:solidFill>
            <a:miter lim="800000"/>
            <a:headEnd/>
            <a:tailEnd/>
          </a:ln>
        </p:spPr>
        <p:txBody>
          <a:bodyPr wrap="none" anchor="ctr"/>
          <a:lstStyle/>
          <a:p>
            <a:pPr>
              <a:defRPr/>
            </a:pPr>
            <a:r>
              <a:rPr lang="en-US" dirty="0">
                <a:solidFill>
                  <a:schemeClr val="accent6">
                    <a:lumMod val="10000"/>
                  </a:schemeClr>
                </a:solidFill>
                <a:latin typeface="Arial" charset="0"/>
              </a:rPr>
              <a:t>Technology</a:t>
            </a:r>
          </a:p>
        </p:txBody>
      </p:sp>
      <p:sp>
        <p:nvSpPr>
          <p:cNvPr id="2" name="AutoShape 7"/>
          <p:cNvSpPr>
            <a:spLocks noChangeArrowheads="1"/>
          </p:cNvSpPr>
          <p:nvPr/>
        </p:nvSpPr>
        <p:spPr bwMode="auto">
          <a:xfrm>
            <a:off x="6324600" y="3810000"/>
            <a:ext cx="2438400" cy="1295400"/>
          </a:xfrm>
          <a:prstGeom prst="flowChartProcess">
            <a:avLst/>
          </a:prstGeom>
          <a:solidFill>
            <a:schemeClr val="accent1"/>
          </a:solidFill>
          <a:ln w="9525">
            <a:solidFill>
              <a:schemeClr val="tx1"/>
            </a:solidFill>
            <a:miter lim="800000"/>
            <a:headEnd/>
            <a:tailEnd/>
          </a:ln>
        </p:spPr>
        <p:txBody>
          <a:bodyPr wrap="none" anchor="ctr"/>
          <a:lstStyle/>
          <a:p>
            <a:pPr algn="just"/>
            <a:r>
              <a:rPr lang="en-US">
                <a:latin typeface="Arial" charset="0"/>
              </a:rPr>
              <a:t>Managerial Philosophy</a:t>
            </a:r>
          </a:p>
        </p:txBody>
      </p:sp>
      <p:sp>
        <p:nvSpPr>
          <p:cNvPr id="27656" name="AutoShape 8"/>
          <p:cNvSpPr>
            <a:spLocks noChangeArrowheads="1"/>
          </p:cNvSpPr>
          <p:nvPr/>
        </p:nvSpPr>
        <p:spPr bwMode="auto">
          <a:xfrm>
            <a:off x="6629400" y="1828800"/>
            <a:ext cx="2133600" cy="762000"/>
          </a:xfrm>
          <a:prstGeom prst="flowChartProcess">
            <a:avLst/>
          </a:prstGeom>
          <a:solidFill>
            <a:schemeClr val="accent1"/>
          </a:solidFill>
          <a:ln w="9525">
            <a:solidFill>
              <a:schemeClr val="tx1"/>
            </a:solidFill>
            <a:miter lim="800000"/>
            <a:headEnd/>
            <a:tailEnd/>
          </a:ln>
        </p:spPr>
        <p:txBody>
          <a:bodyPr wrap="none" anchor="ctr"/>
          <a:lstStyle/>
          <a:p>
            <a:pPr>
              <a:defRPr/>
            </a:pPr>
            <a:r>
              <a:rPr lang="en-US" dirty="0">
                <a:solidFill>
                  <a:schemeClr val="accent6">
                    <a:lumMod val="10000"/>
                  </a:schemeClr>
                </a:solidFill>
                <a:latin typeface="Arial" charset="0"/>
              </a:rPr>
              <a:t>Market or customer</a:t>
            </a:r>
          </a:p>
        </p:txBody>
      </p:sp>
      <p:sp>
        <p:nvSpPr>
          <p:cNvPr id="3" name="Line 9"/>
          <p:cNvSpPr>
            <a:spLocks noChangeShapeType="1"/>
          </p:cNvSpPr>
          <p:nvPr/>
        </p:nvSpPr>
        <p:spPr bwMode="auto">
          <a:xfrm>
            <a:off x="4572000" y="3733800"/>
            <a:ext cx="1295400" cy="533400"/>
          </a:xfrm>
          <a:prstGeom prst="line">
            <a:avLst/>
          </a:prstGeom>
          <a:noFill/>
          <a:ln w="9525">
            <a:solidFill>
              <a:schemeClr val="tx1"/>
            </a:solidFill>
            <a:round/>
            <a:headEnd/>
            <a:tailEnd type="triangle" w="med" len="med"/>
          </a:ln>
        </p:spPr>
        <p:txBody>
          <a:bodyPr/>
          <a:lstStyle/>
          <a:p>
            <a:endParaRPr lang="id-ID"/>
          </a:p>
        </p:txBody>
      </p:sp>
      <p:sp>
        <p:nvSpPr>
          <p:cNvPr id="27657" name="Line 10"/>
          <p:cNvSpPr>
            <a:spLocks noChangeShapeType="1"/>
          </p:cNvSpPr>
          <p:nvPr/>
        </p:nvSpPr>
        <p:spPr bwMode="auto">
          <a:xfrm flipH="1">
            <a:off x="3962400" y="3581400"/>
            <a:ext cx="0" cy="1066800"/>
          </a:xfrm>
          <a:prstGeom prst="line">
            <a:avLst/>
          </a:prstGeom>
          <a:noFill/>
          <a:ln w="9525">
            <a:solidFill>
              <a:schemeClr val="tx1"/>
            </a:solidFill>
            <a:round/>
            <a:headEnd/>
            <a:tailEnd type="triangle" w="med" len="med"/>
          </a:ln>
        </p:spPr>
        <p:txBody>
          <a:bodyPr/>
          <a:lstStyle/>
          <a:p>
            <a:endParaRPr lang="id-ID"/>
          </a:p>
        </p:txBody>
      </p:sp>
      <p:sp>
        <p:nvSpPr>
          <p:cNvPr id="27658" name="Line 11"/>
          <p:cNvSpPr>
            <a:spLocks noChangeShapeType="1"/>
          </p:cNvSpPr>
          <p:nvPr/>
        </p:nvSpPr>
        <p:spPr bwMode="auto">
          <a:xfrm flipH="1" flipV="1">
            <a:off x="2133600" y="2209800"/>
            <a:ext cx="1066800" cy="609600"/>
          </a:xfrm>
          <a:prstGeom prst="line">
            <a:avLst/>
          </a:prstGeom>
          <a:noFill/>
          <a:ln w="9525">
            <a:solidFill>
              <a:schemeClr val="tx1"/>
            </a:solidFill>
            <a:round/>
            <a:headEnd/>
            <a:tailEnd type="triangle" w="med" len="med"/>
          </a:ln>
        </p:spPr>
        <p:txBody>
          <a:bodyPr/>
          <a:lstStyle/>
          <a:p>
            <a:endParaRPr lang="id-ID"/>
          </a:p>
        </p:txBody>
      </p:sp>
      <p:sp>
        <p:nvSpPr>
          <p:cNvPr id="27659" name="Line 12"/>
          <p:cNvSpPr>
            <a:spLocks noChangeShapeType="1"/>
          </p:cNvSpPr>
          <p:nvPr/>
        </p:nvSpPr>
        <p:spPr bwMode="auto">
          <a:xfrm flipH="1">
            <a:off x="2438400" y="3581400"/>
            <a:ext cx="1219200" cy="152400"/>
          </a:xfrm>
          <a:prstGeom prst="line">
            <a:avLst/>
          </a:prstGeom>
          <a:noFill/>
          <a:ln w="9525">
            <a:solidFill>
              <a:schemeClr val="tx1"/>
            </a:solidFill>
            <a:round/>
            <a:headEnd/>
            <a:tailEnd type="triangle" w="med" len="med"/>
          </a:ln>
        </p:spPr>
        <p:txBody>
          <a:bodyPr/>
          <a:lstStyle/>
          <a:p>
            <a:endParaRPr lang="id-ID"/>
          </a:p>
        </p:txBody>
      </p:sp>
      <p:sp>
        <p:nvSpPr>
          <p:cNvPr id="27660" name="Line 13"/>
          <p:cNvSpPr>
            <a:spLocks noChangeShapeType="1"/>
          </p:cNvSpPr>
          <p:nvPr/>
        </p:nvSpPr>
        <p:spPr bwMode="auto">
          <a:xfrm flipV="1">
            <a:off x="5410200" y="2133600"/>
            <a:ext cx="990600" cy="381000"/>
          </a:xfrm>
          <a:prstGeom prst="line">
            <a:avLst/>
          </a:prstGeom>
          <a:noFill/>
          <a:ln w="9525">
            <a:solidFill>
              <a:schemeClr val="tx1"/>
            </a:solidFill>
            <a:round/>
            <a:headEnd/>
            <a:tailEnd type="triangle" w="med" len="med"/>
          </a:ln>
        </p:spPr>
        <p:txBody>
          <a:bodyPr/>
          <a:lstStyle/>
          <a:p>
            <a:endParaRPr lang="id-ID"/>
          </a:p>
        </p:txBody>
      </p:sp>
      <p:sp>
        <p:nvSpPr>
          <p:cNvPr id="27661" name="Line 14"/>
          <p:cNvSpPr>
            <a:spLocks noChangeShapeType="1"/>
          </p:cNvSpPr>
          <p:nvPr/>
        </p:nvSpPr>
        <p:spPr bwMode="auto">
          <a:xfrm flipH="1" flipV="1">
            <a:off x="4419600" y="1371600"/>
            <a:ext cx="76200" cy="1143000"/>
          </a:xfrm>
          <a:prstGeom prst="line">
            <a:avLst/>
          </a:prstGeom>
          <a:noFill/>
          <a:ln w="9525">
            <a:solidFill>
              <a:schemeClr val="tx1"/>
            </a:solidFill>
            <a:round/>
            <a:headEnd/>
            <a:tailEnd type="triangle" w="med" len="med"/>
          </a:ln>
        </p:spPr>
        <p:txBody>
          <a:bodyPr/>
          <a:lstStyle/>
          <a:p>
            <a:endParaRPr lang="id-ID"/>
          </a:p>
        </p:txBody>
      </p:sp>
      <p:sp>
        <p:nvSpPr>
          <p:cNvPr id="27653" name="AutoShape 5"/>
          <p:cNvSpPr>
            <a:spLocks noChangeArrowheads="1"/>
          </p:cNvSpPr>
          <p:nvPr/>
        </p:nvSpPr>
        <p:spPr bwMode="auto">
          <a:xfrm>
            <a:off x="2071688" y="5286375"/>
            <a:ext cx="3571875" cy="842963"/>
          </a:xfrm>
          <a:prstGeom prst="flowChartProcess">
            <a:avLst/>
          </a:prstGeom>
          <a:solidFill>
            <a:schemeClr val="accent1"/>
          </a:solidFill>
          <a:ln w="9525">
            <a:solidFill>
              <a:schemeClr val="tx1"/>
            </a:solidFill>
            <a:miter lim="800000"/>
            <a:headEnd/>
            <a:tailEnd/>
          </a:ln>
        </p:spPr>
        <p:txBody>
          <a:bodyPr wrap="none" anchor="ctr"/>
          <a:lstStyle/>
          <a:p>
            <a:pPr marL="2057400" lvl="4" indent="-228600" algn="l" eaLnBrk="1" hangingPunct="1"/>
            <a:endParaRPr lang="id-ID" b="1">
              <a:solidFill>
                <a:srgbClr val="FFFFC9"/>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algn="l" eaLnBrk="1" hangingPunct="1">
              <a:defRPr/>
            </a:pPr>
            <a:r>
              <a:rPr lang="en-US" sz="2800" b="1" smtClean="0"/>
              <a:t>TIGA CARA DIJALANKAN TENTANG BANGUNAN ORGANISASI, YAITU :</a:t>
            </a:r>
          </a:p>
        </p:txBody>
      </p:sp>
      <p:sp>
        <p:nvSpPr>
          <p:cNvPr id="206851" name="Rectangle 3"/>
          <p:cNvSpPr>
            <a:spLocks noGrp="1" noChangeArrowheads="1"/>
          </p:cNvSpPr>
          <p:nvPr>
            <p:ph type="body" idx="1"/>
          </p:nvPr>
        </p:nvSpPr>
        <p:spPr/>
        <p:txBody>
          <a:bodyPr/>
          <a:lstStyle/>
          <a:p>
            <a:pPr eaLnBrk="1" hangingPunct="1"/>
            <a:r>
              <a:rPr lang="en-US" smtClean="0"/>
              <a:t>PENDIDIKAN DAN PENGEMBANGAN KEPEMIMPINAN </a:t>
            </a:r>
          </a:p>
          <a:p>
            <a:pPr eaLnBrk="1" hangingPunct="1"/>
            <a:r>
              <a:rPr lang="en-US" smtClean="0"/>
              <a:t>PRINSIP-PRINSIP KEPAMIMPINAN</a:t>
            </a:r>
          </a:p>
          <a:p>
            <a:pPr eaLnBrk="1" hangingPunct="1"/>
            <a:r>
              <a:rPr lang="en-US" smtClean="0"/>
              <a:t>KETEKUNAN</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algn="l" eaLnBrk="1" hangingPunct="1">
              <a:defRPr/>
            </a:pPr>
            <a:r>
              <a:rPr lang="en-US" sz="3200" b="1" smtClean="0"/>
              <a:t>MEMBENTUK BUDAYA ORGANISASI</a:t>
            </a:r>
          </a:p>
        </p:txBody>
      </p:sp>
      <p:sp>
        <p:nvSpPr>
          <p:cNvPr id="207875" name="Rectangle 3"/>
          <p:cNvSpPr>
            <a:spLocks noGrp="1" noChangeArrowheads="1"/>
          </p:cNvSpPr>
          <p:nvPr>
            <p:ph type="body" idx="1"/>
          </p:nvPr>
        </p:nvSpPr>
        <p:spPr>
          <a:xfrm>
            <a:off x="457200" y="1600200"/>
            <a:ext cx="8458200" cy="4525963"/>
          </a:xfrm>
        </p:spPr>
        <p:txBody>
          <a:bodyPr/>
          <a:lstStyle/>
          <a:p>
            <a:pPr eaLnBrk="1" hangingPunct="1">
              <a:lnSpc>
                <a:spcPct val="80000"/>
              </a:lnSpc>
            </a:pPr>
            <a:r>
              <a:rPr lang="en-US" sz="2800" smtClean="0"/>
              <a:t>ELEMEN KEPEMIMPINAN YANG BAIK : </a:t>
            </a:r>
            <a:r>
              <a:rPr lang="en-US" sz="2800" b="1" smtClean="0"/>
              <a:t>VISI, PELAKSANAAN, PRINSIP-PRINSIP, KETEKUNAN,</a:t>
            </a:r>
            <a:r>
              <a:rPr lang="en-US" sz="2800" smtClean="0"/>
              <a:t> MERUPAKAN CARA PENTING SEBAGAI WADAH BAGI PIMPINAN MEMBENTUK BUDAYA ORGANISASI.</a:t>
            </a:r>
          </a:p>
          <a:p>
            <a:pPr eaLnBrk="1" hangingPunct="1">
              <a:lnSpc>
                <a:spcPct val="80000"/>
              </a:lnSpc>
            </a:pPr>
            <a:r>
              <a:rPr lang="en-US" sz="2800" smtClean="0"/>
              <a:t>PIMPINAN MEMBENTUK BUDAYA ORGANISASI LEWAT </a:t>
            </a:r>
            <a:r>
              <a:rPr lang="en-US" sz="2800" b="1" smtClean="0"/>
              <a:t>KEINGINANNYA</a:t>
            </a:r>
            <a:r>
              <a:rPr lang="en-US" sz="2800" smtClean="0"/>
              <a:t> UNTUK MELAHIRKAN DAN SELEKSI ATAU MENGEMBANGKAN TALENTA-TALENTA MANAJER UNTUK PEMIMPIN YANG AKAN DATANG</a:t>
            </a:r>
          </a:p>
          <a:p>
            <a:pPr eaLnBrk="1" hangingPunct="1">
              <a:lnSpc>
                <a:spcPct val="80000"/>
              </a:lnSpc>
              <a:buFontTx/>
              <a:buNone/>
            </a:pPr>
            <a:r>
              <a:rPr lang="en-US" sz="2800" smtClean="0"/>
              <a:t> </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algn="l" eaLnBrk="1" hangingPunct="1">
              <a:defRPr/>
            </a:pPr>
            <a:r>
              <a:rPr lang="en-US" sz="3200" b="1" smtClean="0"/>
              <a:t>KEMAMPUAN YANG HARUS DIKUASAI OLEH SEORANG PEMIMPIN :</a:t>
            </a:r>
          </a:p>
        </p:txBody>
      </p:sp>
      <p:sp>
        <p:nvSpPr>
          <p:cNvPr id="208899" name="Rectangle 3"/>
          <p:cNvSpPr>
            <a:spLocks noGrp="1" noChangeArrowheads="1"/>
          </p:cNvSpPr>
          <p:nvPr>
            <p:ph type="body" idx="1"/>
          </p:nvPr>
        </p:nvSpPr>
        <p:spPr>
          <a:xfrm>
            <a:off x="457200" y="1600200"/>
            <a:ext cx="8458200" cy="4525963"/>
          </a:xfrm>
        </p:spPr>
        <p:txBody>
          <a:bodyPr/>
          <a:lstStyle/>
          <a:p>
            <a:pPr marL="609600" indent="-609600" eaLnBrk="1" hangingPunct="1">
              <a:buFontTx/>
              <a:buAutoNum type="arabicPeriod"/>
            </a:pPr>
            <a:r>
              <a:rPr lang="en-US" smtClean="0"/>
              <a:t>MEMBANGUN CONFIDANCE</a:t>
            </a:r>
          </a:p>
          <a:p>
            <a:pPr marL="609600" indent="-609600" eaLnBrk="1" hangingPunct="1">
              <a:buFontTx/>
              <a:buAutoNum type="arabicPeriod"/>
            </a:pPr>
            <a:r>
              <a:rPr lang="en-US" smtClean="0"/>
              <a:t>MEMBANGUN SEMANGAT</a:t>
            </a:r>
          </a:p>
          <a:p>
            <a:pPr marL="609600" indent="-609600" eaLnBrk="1" hangingPunct="1">
              <a:buFontTx/>
              <a:buAutoNum type="arabicPeriod"/>
            </a:pPr>
            <a:r>
              <a:rPr lang="en-US" smtClean="0"/>
              <a:t>BEKERJA SAMA</a:t>
            </a:r>
          </a:p>
          <a:p>
            <a:pPr marL="609600" indent="-609600" eaLnBrk="1" hangingPunct="1">
              <a:buFontTx/>
              <a:buAutoNum type="arabicPeriod"/>
            </a:pPr>
            <a:r>
              <a:rPr lang="en-US" smtClean="0"/>
              <a:t>MENYAMPAIKAN HASIL</a:t>
            </a:r>
          </a:p>
          <a:p>
            <a:pPr marL="609600" indent="-609600" eaLnBrk="1" hangingPunct="1">
              <a:buFontTx/>
              <a:buAutoNum type="arabicPeriod"/>
            </a:pPr>
            <a:r>
              <a:rPr lang="en-US" smtClean="0"/>
              <a:t>MEMBENTUK JARINGAN</a:t>
            </a:r>
          </a:p>
          <a:p>
            <a:pPr marL="609600" indent="-609600" eaLnBrk="1" hangingPunct="1">
              <a:buFontTx/>
              <a:buAutoNum type="arabicPeriod"/>
            </a:pPr>
            <a:r>
              <a:rPr lang="en-US" smtClean="0"/>
              <a:t>MEMPENGARUHI (ORANG) YANG LAIN</a:t>
            </a:r>
          </a:p>
          <a:p>
            <a:pPr marL="609600" indent="-609600" eaLnBrk="1" hangingPunct="1">
              <a:buFontTx/>
              <a:buAutoNum type="arabicPeriod"/>
            </a:pPr>
            <a:r>
              <a:rPr lang="en-US" smtClean="0"/>
              <a:t>MENGGUNAKAN INFORMASI</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519113" y="103188"/>
            <a:ext cx="8167687" cy="1314450"/>
          </a:xfrm>
        </p:spPr>
        <p:txBody>
          <a:bodyPr/>
          <a:lstStyle/>
          <a:p>
            <a:pPr algn="l" eaLnBrk="1" hangingPunct="1">
              <a:defRPr/>
            </a:pPr>
            <a:r>
              <a:rPr lang="en-US" sz="2400" b="1" smtClean="0"/>
              <a:t>KEMAMPUAN YANG DIPERLUKAN OLEH PARA PEMIMPIN TENTANG BISNIS, ANTARA LAIN :</a:t>
            </a:r>
            <a:r>
              <a:rPr lang="en-US" sz="4000" smtClean="0"/>
              <a:t> </a:t>
            </a:r>
          </a:p>
        </p:txBody>
      </p:sp>
      <p:sp>
        <p:nvSpPr>
          <p:cNvPr id="209923" name="Rectangle 3"/>
          <p:cNvSpPr>
            <a:spLocks noGrp="1" noChangeArrowheads="1"/>
          </p:cNvSpPr>
          <p:nvPr>
            <p:ph type="body" idx="1"/>
          </p:nvPr>
        </p:nvSpPr>
        <p:spPr>
          <a:xfrm>
            <a:off x="457200" y="1600200"/>
            <a:ext cx="8458200" cy="4525963"/>
          </a:xfrm>
        </p:spPr>
        <p:txBody>
          <a:bodyPr/>
          <a:lstStyle/>
          <a:p>
            <a:pPr marL="609600" indent="-609600" eaLnBrk="1" hangingPunct="1">
              <a:lnSpc>
                <a:spcPct val="80000"/>
              </a:lnSpc>
              <a:buFontTx/>
              <a:buAutoNum type="arabicPeriod"/>
            </a:pPr>
            <a:r>
              <a:rPr lang="en-US" sz="2400" smtClean="0"/>
              <a:t>LITERATUR BISNIS</a:t>
            </a:r>
          </a:p>
          <a:p>
            <a:pPr marL="609600" indent="-609600" eaLnBrk="1" hangingPunct="1">
              <a:lnSpc>
                <a:spcPct val="80000"/>
              </a:lnSpc>
              <a:buFontTx/>
              <a:buAutoNum type="arabicPeriod"/>
            </a:pPr>
            <a:r>
              <a:rPr lang="en-US" sz="2400" smtClean="0"/>
              <a:t>KREATIVITAS</a:t>
            </a:r>
          </a:p>
          <a:p>
            <a:pPr marL="609600" indent="-609600" eaLnBrk="1" hangingPunct="1">
              <a:lnSpc>
                <a:spcPct val="80000"/>
              </a:lnSpc>
              <a:buFontTx/>
              <a:buAutoNum type="arabicPeriod"/>
            </a:pPr>
            <a:r>
              <a:rPr lang="en-US" sz="2400" smtClean="0"/>
              <a:t>CROSSCEK-EFEKTIVITAS BERBUDAYA </a:t>
            </a:r>
          </a:p>
          <a:p>
            <a:pPr marL="609600" indent="-609600" eaLnBrk="1" hangingPunct="1">
              <a:lnSpc>
                <a:spcPct val="80000"/>
              </a:lnSpc>
              <a:buFontTx/>
              <a:buAutoNum type="arabicPeriod"/>
            </a:pPr>
            <a:r>
              <a:rPr lang="en-US" sz="2400" smtClean="0"/>
              <a:t>EMPATHY</a:t>
            </a:r>
          </a:p>
          <a:p>
            <a:pPr marL="609600" indent="-609600" eaLnBrk="1" hangingPunct="1">
              <a:lnSpc>
                <a:spcPct val="80000"/>
              </a:lnSpc>
              <a:buFontTx/>
              <a:buAutoNum type="arabicPeriod"/>
            </a:pPr>
            <a:r>
              <a:rPr lang="en-US" sz="2400" smtClean="0"/>
              <a:t>FLEXIBILITY</a:t>
            </a:r>
          </a:p>
          <a:p>
            <a:pPr marL="609600" indent="-609600" eaLnBrk="1" hangingPunct="1">
              <a:lnSpc>
                <a:spcPct val="80000"/>
              </a:lnSpc>
              <a:buFontTx/>
              <a:buAutoNum type="arabicPeriod"/>
            </a:pPr>
            <a:r>
              <a:rPr lang="en-US" sz="2400" smtClean="0"/>
              <a:t>PROACTIVITY</a:t>
            </a:r>
          </a:p>
          <a:p>
            <a:pPr marL="609600" indent="-609600" eaLnBrk="1" hangingPunct="1">
              <a:lnSpc>
                <a:spcPct val="80000"/>
              </a:lnSpc>
              <a:buFontTx/>
              <a:buAutoNum type="arabicPeriod"/>
            </a:pPr>
            <a:r>
              <a:rPr lang="en-US" sz="2400" smtClean="0"/>
              <a:t>PEMECAHAN MASALAH</a:t>
            </a:r>
          </a:p>
          <a:p>
            <a:pPr marL="609600" indent="-609600" eaLnBrk="1" hangingPunct="1">
              <a:lnSpc>
                <a:spcPct val="80000"/>
              </a:lnSpc>
              <a:buFontTx/>
              <a:buAutoNum type="arabicPeriod"/>
            </a:pPr>
            <a:r>
              <a:rPr lang="en-US" sz="2400" smtClean="0"/>
              <a:t>HUBUNGAN MEMBANGUN</a:t>
            </a:r>
          </a:p>
          <a:p>
            <a:pPr marL="609600" indent="-609600" eaLnBrk="1" hangingPunct="1">
              <a:lnSpc>
                <a:spcPct val="80000"/>
              </a:lnSpc>
              <a:buFontTx/>
              <a:buAutoNum type="arabicPeriod"/>
            </a:pPr>
            <a:r>
              <a:rPr lang="en-US" sz="2400" smtClean="0"/>
              <a:t>TEAMWORK</a:t>
            </a:r>
          </a:p>
          <a:p>
            <a:pPr marL="609600" indent="-609600" eaLnBrk="1" hangingPunct="1">
              <a:lnSpc>
                <a:spcPct val="80000"/>
              </a:lnSpc>
              <a:buFontTx/>
              <a:buAutoNum type="arabicPeriod"/>
            </a:pPr>
            <a:r>
              <a:rPr lang="en-US" sz="2400" smtClean="0"/>
              <a:t>VISI</a:t>
            </a:r>
          </a:p>
          <a:p>
            <a:pPr marL="609600" indent="-609600" eaLnBrk="1" hangingPunct="1">
              <a:lnSpc>
                <a:spcPct val="80000"/>
              </a:lnSpc>
              <a:buFontTx/>
              <a:buAutoNum type="arabicPeriod"/>
            </a:pPr>
            <a:endParaRPr lang="en-US" sz="2800" smtClean="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42913" y="225425"/>
            <a:ext cx="8243887" cy="701675"/>
          </a:xfrm>
        </p:spPr>
        <p:txBody>
          <a:bodyPr/>
          <a:lstStyle/>
          <a:p>
            <a:pPr algn="l" eaLnBrk="1" hangingPunct="1">
              <a:defRPr/>
            </a:pPr>
            <a:r>
              <a:rPr lang="en-US" sz="2000" b="1" smtClean="0"/>
              <a:t>SUMBER KEKUATAN DAN PENGARUH YANG DIMILIKI MANAJER</a:t>
            </a:r>
            <a:r>
              <a:rPr lang="en-US" sz="4000" smtClean="0"/>
              <a:t> </a:t>
            </a:r>
          </a:p>
        </p:txBody>
      </p:sp>
      <p:sp>
        <p:nvSpPr>
          <p:cNvPr id="210947" name="Rectangle 3"/>
          <p:cNvSpPr>
            <a:spLocks noGrp="1" noChangeArrowheads="1"/>
          </p:cNvSpPr>
          <p:nvPr>
            <p:ph type="body" idx="1"/>
          </p:nvPr>
        </p:nvSpPr>
        <p:spPr>
          <a:xfrm>
            <a:off x="457200" y="1143000"/>
            <a:ext cx="8458200" cy="5257800"/>
          </a:xfrm>
        </p:spPr>
        <p:txBody>
          <a:bodyPr/>
          <a:lstStyle/>
          <a:p>
            <a:pPr marL="609600" indent="-609600" eaLnBrk="1" hangingPunct="1">
              <a:lnSpc>
                <a:spcPct val="80000"/>
              </a:lnSpc>
              <a:buFontTx/>
              <a:buAutoNum type="arabicPeriod"/>
            </a:pPr>
            <a:r>
              <a:rPr lang="en-US" sz="1800" b="1" smtClean="0"/>
              <a:t>KEKUATAN ORGANISASI (ORGANIZATIONAL POWER) :</a:t>
            </a:r>
          </a:p>
          <a:p>
            <a:pPr marL="609600" indent="-609600" eaLnBrk="1" hangingPunct="1">
              <a:lnSpc>
                <a:spcPct val="80000"/>
              </a:lnSpc>
              <a:buFontTx/>
              <a:buNone/>
            </a:pPr>
            <a:r>
              <a:rPr lang="en-US" sz="1800" b="1" smtClean="0"/>
              <a:t> a. Position Power; </a:t>
            </a:r>
            <a:r>
              <a:rPr lang="en-US" sz="1800" smtClean="0"/>
              <a:t>secara formal didirikan    berdasarkan pada posisi manajer dalam organisasi</a:t>
            </a:r>
          </a:p>
          <a:p>
            <a:pPr marL="609600" indent="-609600" eaLnBrk="1" hangingPunct="1">
              <a:lnSpc>
                <a:spcPct val="80000"/>
              </a:lnSpc>
              <a:buFontTx/>
              <a:buNone/>
            </a:pPr>
            <a:r>
              <a:rPr lang="en-US" sz="1800" smtClean="0"/>
              <a:t> </a:t>
            </a:r>
            <a:r>
              <a:rPr lang="en-US" sz="1800" b="1" smtClean="0"/>
              <a:t>b. Reward Power;</a:t>
            </a:r>
            <a:r>
              <a:rPr lang="en-US" sz="1800" smtClean="0"/>
              <a:t> tersedia ketika manajer memberikan penghargaan sebagai imbalan untuk keinginan bertindak dan hasilnya</a:t>
            </a:r>
          </a:p>
          <a:p>
            <a:pPr marL="609600" indent="-609600" eaLnBrk="1" hangingPunct="1">
              <a:lnSpc>
                <a:spcPct val="80000"/>
              </a:lnSpc>
              <a:buFontTx/>
              <a:buNone/>
            </a:pPr>
            <a:r>
              <a:rPr lang="en-US" sz="1800" b="1" smtClean="0"/>
              <a:t> c. Information Power; </a:t>
            </a:r>
            <a:r>
              <a:rPr lang="en-US" sz="1800" smtClean="0"/>
              <a:t>dapat menjadi sangat efektif dan dapat diperoleh dari akses-akses seorang manajer untuk dan mengontrol melalui penyebaran informasi yang penting ke bawahan</a:t>
            </a:r>
          </a:p>
          <a:p>
            <a:pPr marL="609600" indent="-609600" eaLnBrk="1" hangingPunct="1">
              <a:lnSpc>
                <a:spcPct val="80000"/>
              </a:lnSpc>
              <a:buFontTx/>
              <a:buNone/>
            </a:pPr>
            <a:r>
              <a:rPr lang="en-US" sz="1800" b="1" smtClean="0"/>
              <a:t> d. Punitive Power; </a:t>
            </a:r>
            <a:r>
              <a:rPr lang="en-US" sz="1800" smtClean="0"/>
              <a:t>menggunakan paksaan atau ketakutan dari hukuman atas kesalahan atau tindakan yang tidak diinginkan</a:t>
            </a:r>
          </a:p>
          <a:p>
            <a:pPr marL="609600" indent="-609600" eaLnBrk="1" hangingPunct="1">
              <a:lnSpc>
                <a:spcPct val="80000"/>
              </a:lnSpc>
              <a:buFontTx/>
              <a:buAutoNum type="arabicPeriod" startAt="2"/>
            </a:pPr>
            <a:r>
              <a:rPr lang="en-US" sz="1800" b="1" smtClean="0"/>
              <a:t>PENGARUH PERSONAL (PERSONAL INFLUENCE) :</a:t>
            </a:r>
          </a:p>
          <a:p>
            <a:pPr marL="609600" indent="-609600" eaLnBrk="1" hangingPunct="1">
              <a:lnSpc>
                <a:spcPct val="80000"/>
              </a:lnSpc>
              <a:buFontTx/>
              <a:buNone/>
            </a:pPr>
            <a:r>
              <a:rPr lang="en-US" sz="1800" b="1" smtClean="0"/>
              <a:t> a. Expert Influence; </a:t>
            </a:r>
            <a:r>
              <a:rPr lang="en-US" sz="1800" smtClean="0"/>
              <a:t>berasal dari pengetahuan dan pengalaman pemimpin pada area atau situasi khusus</a:t>
            </a:r>
          </a:p>
          <a:p>
            <a:pPr marL="609600" indent="-609600" eaLnBrk="1" hangingPunct="1">
              <a:lnSpc>
                <a:spcPct val="80000"/>
              </a:lnSpc>
              <a:buFontTx/>
              <a:buNone/>
            </a:pPr>
            <a:r>
              <a:rPr lang="en-US" sz="1800" b="1" smtClean="0"/>
              <a:t> b. Referent Influence; </a:t>
            </a:r>
            <a:r>
              <a:rPr lang="en-US" sz="1800" smtClean="0"/>
              <a:t>datang dari orang yang memiliki keinginan untuk diidentifikasi sebagai pemimpin, dengan memiliki pengaruh yang besar, atas dasar yang sederhana pada </a:t>
            </a:r>
            <a:r>
              <a:rPr lang="en-US" sz="1800" b="1" smtClean="0"/>
              <a:t>kharisma, kepribadian, empati, dan sifat personal lainnya</a:t>
            </a:r>
          </a:p>
          <a:p>
            <a:pPr marL="609600" indent="-609600" eaLnBrk="1" hangingPunct="1">
              <a:lnSpc>
                <a:spcPct val="80000"/>
              </a:lnSpc>
              <a:buFontTx/>
              <a:buNone/>
            </a:pPr>
            <a:r>
              <a:rPr lang="en-US" sz="1800" b="1" smtClean="0"/>
              <a:t> c. Peer Influence; </a:t>
            </a:r>
            <a:r>
              <a:rPr lang="en-US" sz="1800" smtClean="0"/>
              <a:t>pengaruh panutan dapat menjadi jalan yang sangat efektif untuk pemimpin mempengaruhi kebiasaan orang lain</a:t>
            </a:r>
            <a:endParaRPr lang="en-US" sz="1800" b="1" smtClean="0"/>
          </a:p>
          <a:p>
            <a:pPr marL="609600" indent="-609600" eaLnBrk="1" hangingPunct="1">
              <a:lnSpc>
                <a:spcPct val="80000"/>
              </a:lnSpc>
              <a:buFontTx/>
              <a:buNone/>
            </a:pPr>
            <a:r>
              <a:rPr lang="en-US" sz="1800" smtClean="0"/>
              <a:t> </a:t>
            </a:r>
            <a:endParaRPr lang="en-US" sz="1800" b="1" smtClean="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pPr eaLnBrk="1" hangingPunct="1">
              <a:defRPr/>
            </a:pPr>
            <a:r>
              <a:rPr lang="en-US" b="1" smtClean="0"/>
              <a:t>BUDAYA ORGANISASI</a:t>
            </a:r>
          </a:p>
        </p:txBody>
      </p:sp>
      <p:sp>
        <p:nvSpPr>
          <p:cNvPr id="211971" name="Rectangle 3"/>
          <p:cNvSpPr>
            <a:spLocks noGrp="1" noChangeArrowheads="1"/>
          </p:cNvSpPr>
          <p:nvPr>
            <p:ph type="body" idx="1"/>
          </p:nvPr>
        </p:nvSpPr>
        <p:spPr/>
        <p:txBody>
          <a:bodyPr/>
          <a:lstStyle/>
          <a:p>
            <a:pPr eaLnBrk="1" hangingPunct="1"/>
            <a:r>
              <a:rPr lang="en-US" smtClean="0"/>
              <a:t>BUDAYA (KULTUR) ORGANISASI ADALAH SEKUMPULAN ASUMSI PENTING (SERING KALI TIDAK DIUNGKAPKAN) YANG DIANUT OLEH SEMUA ANGGOTA ORGANISASI.</a:t>
            </a:r>
          </a:p>
          <a:p>
            <a:pPr eaLnBrk="1" hangingPunct="1"/>
            <a:r>
              <a:rPr lang="en-US" smtClean="0"/>
              <a:t>ASUMSI, MENJADI ASUMSI BERSAMA MELALUI INTERNALISASI DIKALANGAN ANGGOTA ORGANISASI.</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b="1" smtClean="0"/>
              <a:t>KANDUNGAN KULTUR</a:t>
            </a:r>
          </a:p>
        </p:txBody>
      </p:sp>
      <p:sp>
        <p:nvSpPr>
          <p:cNvPr id="212995" name="Rectangle 3"/>
          <p:cNvSpPr>
            <a:spLocks noGrp="1" noChangeArrowheads="1"/>
          </p:cNvSpPr>
          <p:nvPr>
            <p:ph type="body" idx="1"/>
          </p:nvPr>
        </p:nvSpPr>
        <p:spPr/>
        <p:txBody>
          <a:bodyPr/>
          <a:lstStyle/>
          <a:p>
            <a:pPr eaLnBrk="1" hangingPunct="1">
              <a:lnSpc>
                <a:spcPct val="90000"/>
              </a:lnSpc>
            </a:pPr>
            <a:r>
              <a:rPr lang="en-US" sz="2400" smtClean="0"/>
              <a:t>PENGARUH LINGKUNGAN BISNIS PADA UMUMNYA DAN INDUSTRI KHUSUSNYA MERUPAKAN FAKTOR PENENTU PENTING DARI ASUMSI BERSAMA</a:t>
            </a:r>
          </a:p>
          <a:p>
            <a:pPr eaLnBrk="1" hangingPunct="1">
              <a:lnSpc>
                <a:spcPct val="90000"/>
              </a:lnSpc>
            </a:pPr>
            <a:r>
              <a:rPr lang="en-US" sz="2400" smtClean="0"/>
              <a:t>PENDIRI, PEMIMPIN DAN KARYAWAN MEMBAWA POLA ASUMSI MEREKA MASING-MASING KETIKA BERGABUNG DENGAN PERUSAHAAN </a:t>
            </a:r>
          </a:p>
          <a:p>
            <a:pPr eaLnBrk="1" hangingPunct="1">
              <a:lnSpc>
                <a:spcPct val="90000"/>
              </a:lnSpc>
            </a:pPr>
            <a:r>
              <a:rPr lang="en-US" sz="2400" smtClean="0"/>
              <a:t>ASUMSI BERSAMA DIBENTUK OLEH PENGALAMAN AKTUAL YANG DIJUMPAI KARYAWAN KETIKA MEREKA MENCARI PEMECAHAN ATAS MASALAH YANG DIHADAPI</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en-US" sz="4000" b="1" smtClean="0"/>
              <a:t>MEMANAJEMENI HUBUNGAN STRATEGI - BUDAYA</a:t>
            </a:r>
          </a:p>
        </p:txBody>
      </p:sp>
      <p:sp>
        <p:nvSpPr>
          <p:cNvPr id="214019" name="Rectangle 3"/>
          <p:cNvSpPr>
            <a:spLocks noGrp="1" noChangeArrowheads="1"/>
          </p:cNvSpPr>
          <p:nvPr>
            <p:ph type="body" idx="1"/>
          </p:nvPr>
        </p:nvSpPr>
        <p:spPr/>
        <p:txBody>
          <a:bodyPr/>
          <a:lstStyle/>
          <a:p>
            <a:pPr marL="609600" indent="-609600" eaLnBrk="1" hangingPunct="1">
              <a:buFontTx/>
              <a:buAutoNum type="arabicPeriod"/>
            </a:pPr>
            <a:r>
              <a:rPr lang="en-US" smtClean="0"/>
              <a:t>KAITAN DENGAN MISI</a:t>
            </a:r>
          </a:p>
          <a:p>
            <a:pPr marL="609600" indent="-609600" eaLnBrk="1" hangingPunct="1">
              <a:buFontTx/>
              <a:buAutoNum type="arabicPeriod"/>
            </a:pPr>
            <a:r>
              <a:rPr lang="en-US" smtClean="0"/>
              <a:t>MEMAKSIMALKAN SINERGI</a:t>
            </a:r>
          </a:p>
          <a:p>
            <a:pPr marL="609600" indent="-609600" eaLnBrk="1" hangingPunct="1">
              <a:buFontTx/>
              <a:buAutoNum type="arabicPeriod"/>
            </a:pPr>
            <a:r>
              <a:rPr lang="en-US" smtClean="0"/>
              <a:t>MEMANAJEMENI BERDASARKAN KULTUR</a:t>
            </a:r>
          </a:p>
          <a:p>
            <a:pPr marL="609600" indent="-609600" eaLnBrk="1" hangingPunct="1">
              <a:buFontTx/>
              <a:buAutoNum type="arabicPeriod"/>
            </a:pPr>
            <a:r>
              <a:rPr lang="en-US" smtClean="0"/>
              <a:t>REFORMULASI STRATEGI ATAU BUDAYA</a:t>
            </a:r>
          </a:p>
          <a:p>
            <a:pPr marL="609600" indent="-609600" eaLnBrk="1" hangingPunct="1">
              <a:buFontTx/>
              <a:buNone/>
            </a:pPr>
            <a:endParaRPr lang="en-US" smtClean="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algn="l" eaLnBrk="1" hangingPunct="1">
              <a:defRPr/>
            </a:pPr>
            <a:r>
              <a:rPr lang="en-US" sz="2000" smtClean="0"/>
              <a:t>EMPAT SITUASI DASAR YANG MUNGKIN DIHADAPI DALAM MEMANAJEMENI HUBUNGAN STRATEGI - KULTUR</a:t>
            </a:r>
          </a:p>
        </p:txBody>
      </p:sp>
      <p:sp>
        <p:nvSpPr>
          <p:cNvPr id="215043" name="Rectangle 3"/>
          <p:cNvSpPr>
            <a:spLocks noGrp="1" noChangeArrowheads="1"/>
          </p:cNvSpPr>
          <p:nvPr>
            <p:ph type="body" sz="half" idx="1"/>
          </p:nvPr>
        </p:nvSpPr>
        <p:spPr>
          <a:xfrm>
            <a:off x="457200" y="1371600"/>
            <a:ext cx="4038600" cy="4754563"/>
          </a:xfrm>
        </p:spPr>
        <p:txBody>
          <a:bodyPr/>
          <a:lstStyle/>
          <a:p>
            <a:pPr algn="r" eaLnBrk="1" hangingPunct="1">
              <a:buFontTx/>
              <a:buNone/>
            </a:pPr>
            <a:r>
              <a:rPr lang="en-US" sz="1800" b="1" smtClean="0"/>
              <a:t>Banyak</a:t>
            </a:r>
            <a:endParaRPr lang="en-US" sz="2800" smtClean="0"/>
          </a:p>
          <a:p>
            <a:pPr eaLnBrk="1" hangingPunct="1">
              <a:buFontTx/>
              <a:buNone/>
            </a:pPr>
            <a:endParaRPr lang="en-US" sz="1800" b="1" smtClean="0"/>
          </a:p>
          <a:p>
            <a:pPr eaLnBrk="1" hangingPunct="1">
              <a:buFontTx/>
              <a:buNone/>
            </a:pPr>
            <a:endParaRPr lang="en-US" sz="1800" b="1" smtClean="0"/>
          </a:p>
          <a:p>
            <a:pPr eaLnBrk="1" hangingPunct="1">
              <a:buFontTx/>
              <a:buNone/>
            </a:pPr>
            <a:r>
              <a:rPr lang="en-US" sz="1800" b="1" smtClean="0"/>
              <a:t>Perubahan pada faktor-faktor</a:t>
            </a:r>
          </a:p>
          <a:p>
            <a:pPr eaLnBrk="1" hangingPunct="1">
              <a:buFontTx/>
              <a:buNone/>
            </a:pPr>
            <a:r>
              <a:rPr lang="en-US" sz="1800" b="1" smtClean="0"/>
              <a:t>Organisasi penting yang</a:t>
            </a:r>
          </a:p>
          <a:p>
            <a:pPr eaLnBrk="1" hangingPunct="1">
              <a:buFontTx/>
              <a:buNone/>
            </a:pPr>
            <a:r>
              <a:rPr lang="en-US" sz="1800" b="1" smtClean="0"/>
              <a:t>diperlukan untuk</a:t>
            </a:r>
          </a:p>
          <a:p>
            <a:pPr eaLnBrk="1" hangingPunct="1">
              <a:buFontTx/>
              <a:buNone/>
            </a:pPr>
            <a:r>
              <a:rPr lang="en-US" sz="1800" b="1" smtClean="0"/>
              <a:t>mengimplementasikan </a:t>
            </a:r>
          </a:p>
          <a:p>
            <a:pPr eaLnBrk="1" hangingPunct="1">
              <a:buFontTx/>
              <a:buNone/>
            </a:pPr>
            <a:r>
              <a:rPr lang="en-US" sz="1800" b="1" smtClean="0"/>
              <a:t>Strategi baru</a:t>
            </a:r>
          </a:p>
          <a:p>
            <a:pPr eaLnBrk="1" hangingPunct="1">
              <a:buFontTx/>
              <a:buNone/>
            </a:pPr>
            <a:endParaRPr lang="en-US" sz="1800" b="1" smtClean="0"/>
          </a:p>
          <a:p>
            <a:pPr algn="r" eaLnBrk="1" hangingPunct="1">
              <a:buFontTx/>
              <a:buNone/>
            </a:pPr>
            <a:r>
              <a:rPr lang="en-US" sz="1800" b="1" smtClean="0"/>
              <a:t>Sedikit</a:t>
            </a:r>
          </a:p>
          <a:p>
            <a:pPr eaLnBrk="1" hangingPunct="1">
              <a:buFontTx/>
              <a:buNone/>
            </a:pPr>
            <a:endParaRPr lang="en-US" sz="1800" b="1" smtClean="0"/>
          </a:p>
        </p:txBody>
      </p:sp>
      <p:graphicFrame>
        <p:nvGraphicFramePr>
          <p:cNvPr id="349188" name="Group 4"/>
          <p:cNvGraphicFramePr>
            <a:graphicFrameLocks noGrp="1"/>
          </p:cNvGraphicFramePr>
          <p:nvPr>
            <p:ph sz="half" idx="2"/>
          </p:nvPr>
        </p:nvGraphicFramePr>
        <p:xfrm>
          <a:off x="4648200" y="1371600"/>
          <a:ext cx="4191000" cy="5309616"/>
        </p:xfrm>
        <a:graphic>
          <a:graphicData uri="http://schemas.openxmlformats.org/drawingml/2006/table">
            <a:tbl>
              <a:tblPr/>
              <a:tblGrid>
                <a:gridCol w="2095500"/>
                <a:gridCol w="2095500"/>
              </a:tblGrid>
              <a:tr h="204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Kaitkan perubahan dengan misi pokok dan norma norma organisasi yang fundamental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Reformulasi strategi atau siapkan diri secara cermat menghadapi perubahan jangka panjang yg sukar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50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Sinergistik–Fokus pada meneguhkan kultur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6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Tinggi</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Kesesuaian potensial dari perubahan dengan kultur yang ada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Verdana"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Rendah</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Grp="1" noChangeArrowheads="1"/>
          </p:cNvSpPr>
          <p:nvPr>
            <p:ph type="subTitle" idx="1"/>
          </p:nvPr>
        </p:nvSpPr>
        <p:spPr>
          <a:xfrm>
            <a:off x="844550" y="533400"/>
            <a:ext cx="7086600" cy="762000"/>
          </a:xfrm>
        </p:spPr>
        <p:txBody>
          <a:bodyPr/>
          <a:lstStyle/>
          <a:p>
            <a:pPr eaLnBrk="1" hangingPunct="1">
              <a:defRPr/>
            </a:pPr>
            <a:r>
              <a:rPr lang="en-US" sz="2000" smtClean="0"/>
              <a:t>RINGKASAN </a:t>
            </a:r>
          </a:p>
          <a:p>
            <a:pPr eaLnBrk="1" hangingPunct="1">
              <a:defRPr/>
            </a:pPr>
            <a:r>
              <a:rPr lang="en-US" sz="2000" smtClean="0"/>
              <a:t>MANAJEMEN STRATEGIK &amp; PERUBAHAN</a:t>
            </a:r>
          </a:p>
        </p:txBody>
      </p:sp>
      <p:sp>
        <p:nvSpPr>
          <p:cNvPr id="351235" name="Rectangle 3"/>
          <p:cNvSpPr>
            <a:spLocks noChangeArrowheads="1"/>
          </p:cNvSpPr>
          <p:nvPr/>
        </p:nvSpPr>
        <p:spPr bwMode="auto">
          <a:xfrm>
            <a:off x="914400" y="1524000"/>
            <a:ext cx="7104063" cy="1905000"/>
          </a:xfrm>
          <a:prstGeom prst="rect">
            <a:avLst/>
          </a:prstGeom>
          <a:noFill/>
          <a:ln w="9525">
            <a:noFill/>
            <a:miter lim="800000"/>
            <a:headEnd/>
            <a:tailEnd/>
          </a:ln>
          <a:effectLst/>
        </p:spPr>
        <p:txBody>
          <a:bodyPr/>
          <a:lstStyle/>
          <a:p>
            <a:pPr eaLnBrk="1" hangingPunct="1">
              <a:spcBef>
                <a:spcPct val="20000"/>
              </a:spcBef>
              <a:defRPr/>
            </a:pPr>
            <a:r>
              <a:rPr lang="en-US" sz="3200" b="1">
                <a:effectLst>
                  <a:outerShdw blurRad="38100" dist="38100" dir="2700000" algn="tl">
                    <a:srgbClr val="C0C0C0"/>
                  </a:outerShdw>
                </a:effectLst>
              </a:rPr>
              <a:t>BAB XIII</a:t>
            </a:r>
          </a:p>
          <a:p>
            <a:pPr eaLnBrk="1" hangingPunct="1">
              <a:spcBef>
                <a:spcPct val="20000"/>
              </a:spcBef>
              <a:defRPr/>
            </a:pPr>
            <a:r>
              <a:rPr lang="en-US" sz="3200" b="1">
                <a:effectLst>
                  <a:outerShdw blurRad="38100" dist="38100" dir="2700000" algn="tl">
                    <a:srgbClr val="C0C0C0"/>
                  </a:outerShdw>
                </a:effectLst>
              </a:rPr>
              <a:t>PENGENDALIAN, INOVASI DAN KEWIRAUSAHAAN</a:t>
            </a:r>
          </a:p>
        </p:txBody>
      </p:sp>
      <p:sp>
        <p:nvSpPr>
          <p:cNvPr id="351236" name="Rectangle 4"/>
          <p:cNvSpPr>
            <a:spLocks noChangeArrowheads="1"/>
          </p:cNvSpPr>
          <p:nvPr/>
        </p:nvSpPr>
        <p:spPr bwMode="auto">
          <a:xfrm>
            <a:off x="3095625" y="3352800"/>
            <a:ext cx="2460625" cy="381000"/>
          </a:xfrm>
          <a:prstGeom prst="rect">
            <a:avLst/>
          </a:prstGeom>
          <a:noFill/>
          <a:ln w="9525">
            <a:noFill/>
            <a:miter lim="800000"/>
            <a:headEnd/>
            <a:tailEnd/>
          </a:ln>
          <a:effectLst/>
        </p:spPr>
        <p:txBody>
          <a:bodyPr/>
          <a:lstStyle/>
          <a:p>
            <a:pPr marL="609600" indent="-609600" eaLnBrk="1" hangingPunct="1">
              <a:spcBef>
                <a:spcPct val="20000"/>
              </a:spcBef>
              <a:defRPr/>
            </a:pPr>
            <a:endParaRPr lang="en-US" b="1">
              <a:effectLst>
                <a:outerShdw blurRad="38100" dist="38100" dir="2700000" algn="tl">
                  <a:srgbClr val="C0C0C0"/>
                </a:outerShdw>
              </a:effectLst>
            </a:endParaRPr>
          </a:p>
        </p:txBody>
      </p:sp>
      <p:sp>
        <p:nvSpPr>
          <p:cNvPr id="351237" name="Rectangle 5"/>
          <p:cNvSpPr>
            <a:spLocks noChangeArrowheads="1"/>
          </p:cNvSpPr>
          <p:nvPr/>
        </p:nvSpPr>
        <p:spPr bwMode="auto">
          <a:xfrm>
            <a:off x="1125538" y="3810000"/>
            <a:ext cx="6823075" cy="1676400"/>
          </a:xfrm>
          <a:prstGeom prst="rect">
            <a:avLst/>
          </a:prstGeom>
          <a:noFill/>
          <a:ln w="9525">
            <a:noFill/>
            <a:miter lim="800000"/>
            <a:headEnd/>
            <a:tailEnd/>
          </a:ln>
          <a:effectLst/>
        </p:spPr>
        <p:txBody>
          <a:bodyPr/>
          <a:lstStyle/>
          <a:p>
            <a:pPr marL="514350" indent="-514350" eaLnBrk="1" hangingPunct="1">
              <a:spcBef>
                <a:spcPct val="20000"/>
              </a:spcBef>
              <a:buClr>
                <a:schemeClr val="tx1"/>
              </a:buClr>
              <a:buFont typeface="Wingdings" pitchFamily="2" charset="2"/>
              <a:buAutoNum type="arabicPeriod"/>
              <a:tabLst>
                <a:tab pos="3081338" algn="l"/>
                <a:tab pos="3544888" algn="l"/>
                <a:tab pos="4516438" algn="l"/>
                <a:tab pos="4965700" algn="l"/>
              </a:tabLst>
              <a:defRPr/>
            </a:pPr>
            <a:endParaRPr lang="en-US" sz="1600" b="1">
              <a:effectLst>
                <a:outerShdw blurRad="38100" dist="38100" dir="2700000" algn="tl">
                  <a:srgbClr val="C0C0C0"/>
                </a:outerShdw>
              </a:effectLst>
              <a:latin typeface="Tahoma" pitchFamily="34" charset="0"/>
            </a:endParaRPr>
          </a:p>
        </p:txBody>
      </p:sp>
      <p:sp>
        <p:nvSpPr>
          <p:cNvPr id="351238" name="Rectangle 6"/>
          <p:cNvSpPr>
            <a:spLocks noChangeArrowheads="1"/>
          </p:cNvSpPr>
          <p:nvPr/>
        </p:nvSpPr>
        <p:spPr bwMode="auto">
          <a:xfrm>
            <a:off x="984250" y="5410200"/>
            <a:ext cx="7456488" cy="1066800"/>
          </a:xfrm>
          <a:prstGeom prst="rect">
            <a:avLst/>
          </a:prstGeom>
          <a:noFill/>
          <a:ln w="9525">
            <a:noFill/>
            <a:miter lim="800000"/>
            <a:headEnd/>
            <a:tailEnd/>
          </a:ln>
          <a:effectLst/>
        </p:spPr>
        <p:txBody>
          <a:bodyPr/>
          <a:lstStyle/>
          <a:p>
            <a:pPr eaLnBrk="1" hangingPunct="1">
              <a:spcBef>
                <a:spcPct val="20000"/>
              </a:spcBef>
              <a:defRPr/>
            </a:pPr>
            <a:endParaRPr lang="en-US" sz="2000" b="1">
              <a:effectLst>
                <a:outerShdw blurRad="38100" dist="38100" dir="2700000" algn="tl">
                  <a:srgbClr val="C0C0C0"/>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1234"/>
                                        </p:tgtEl>
                                        <p:attrNameLst>
                                          <p:attrName>style.visibility</p:attrName>
                                        </p:attrNameLst>
                                      </p:cBhvr>
                                      <p:to>
                                        <p:strVal val="visible"/>
                                      </p:to>
                                    </p:set>
                                    <p:animEffect transition="in" filter="fade">
                                      <p:cBhvr>
                                        <p:cTn id="7" dur="2000"/>
                                        <p:tgtEl>
                                          <p:spTgt spid="3512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1235"/>
                                        </p:tgtEl>
                                        <p:attrNameLst>
                                          <p:attrName>style.visibility</p:attrName>
                                        </p:attrNameLst>
                                      </p:cBhvr>
                                      <p:to>
                                        <p:strVal val="visible"/>
                                      </p:to>
                                    </p:set>
                                    <p:animEffect transition="in" filter="fade">
                                      <p:cBhvr>
                                        <p:cTn id="10" dur="2000"/>
                                        <p:tgtEl>
                                          <p:spTgt spid="35123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351236"/>
                                        </p:tgtEl>
                                        <p:attrNameLst>
                                          <p:attrName>style.visibility</p:attrName>
                                        </p:attrNameLst>
                                      </p:cBhvr>
                                      <p:to>
                                        <p:strVal val="visible"/>
                                      </p:to>
                                    </p:set>
                                    <p:animEffect transition="in" filter="fade">
                                      <p:cBhvr>
                                        <p:cTn id="13" dur="2000"/>
                                        <p:tgtEl>
                                          <p:spTgt spid="351236"/>
                                        </p:tgtEl>
                                      </p:cBhvr>
                                    </p:animEffect>
                                  </p:childTnLst>
                                </p:cTn>
                              </p:par>
                            </p:childTnLst>
                          </p:cTn>
                        </p:par>
                        <p:par>
                          <p:cTn id="14" fill="hold">
                            <p:stCondLst>
                              <p:cond delay="2000"/>
                            </p:stCondLst>
                            <p:childTnLst>
                              <p:par>
                                <p:cTn id="15" presetID="39" presetClass="entr" presetSubtype="0" accel="100000" fill="hold" nodeType="afterEffect" nodePh="1">
                                  <p:stCondLst>
                                    <p:cond delay="0"/>
                                  </p:stCondLst>
                                  <p:endCondLst>
                                    <p:cond evt="begin" delay="0">
                                      <p:tn val="15"/>
                                    </p:cond>
                                  </p:endCondLst>
                                  <p:childTnLst>
                                    <p:set>
                                      <p:cBhvr>
                                        <p:cTn id="16" dur="1" fill="hold">
                                          <p:stCondLst>
                                            <p:cond delay="0"/>
                                          </p:stCondLst>
                                        </p:cTn>
                                        <p:tgtEl>
                                          <p:spTgt spid="351237">
                                            <p:txEl>
                                              <p:pRg st="0" end="0"/>
                                            </p:txEl>
                                          </p:spTgt>
                                        </p:tgtEl>
                                        <p:attrNameLst>
                                          <p:attrName>style.visibility</p:attrName>
                                        </p:attrNameLst>
                                      </p:cBhvr>
                                      <p:to>
                                        <p:strVal val="visible"/>
                                      </p:to>
                                    </p:set>
                                    <p:anim calcmode="lin" valueType="num">
                                      <p:cBhvr>
                                        <p:cTn id="17" dur="500" fill="hold"/>
                                        <p:tgtEl>
                                          <p:spTgt spid="35123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5123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5123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51237">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351238"/>
                                        </p:tgtEl>
                                        <p:attrNameLst>
                                          <p:attrName>style.visibility</p:attrName>
                                        </p:attrNameLst>
                                      </p:cBhvr>
                                      <p:to>
                                        <p:strVal val="visible"/>
                                      </p:to>
                                    </p:set>
                                    <p:animEffect transition="in" filter="fade">
                                      <p:cBhvr>
                                        <p:cTn id="23" dur="2000"/>
                                        <p:tgtEl>
                                          <p:spTgt spid="351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51235" grpId="0"/>
      <p:bldP spid="351236" grpId="0"/>
      <p:bldP spid="3512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eaLnBrk="1" hangingPunct="1">
              <a:defRPr/>
            </a:pPr>
            <a:r>
              <a:rPr lang="en-US" sz="3600" smtClean="0"/>
              <a:t>Tanggung Jawab Board of Directors</a:t>
            </a:r>
          </a:p>
        </p:txBody>
      </p:sp>
      <p:sp>
        <p:nvSpPr>
          <p:cNvPr id="28675" name="Rectangle 3"/>
          <p:cNvSpPr>
            <a:spLocks noGrp="1" noChangeArrowheads="1"/>
          </p:cNvSpPr>
          <p:nvPr>
            <p:ph type="body" idx="1"/>
          </p:nvPr>
        </p:nvSpPr>
        <p:spPr/>
        <p:txBody>
          <a:bodyPr/>
          <a:lstStyle/>
          <a:p>
            <a:pPr marL="609600" indent="-609600" eaLnBrk="1" hangingPunct="1">
              <a:lnSpc>
                <a:spcPct val="80000"/>
              </a:lnSpc>
            </a:pPr>
            <a:r>
              <a:rPr lang="de-DE" altLang="zh-CN" sz="2000" smtClean="0">
                <a:ea typeface="SimSun" pitchFamily="2" charset="-122"/>
              </a:rPr>
              <a:t>Menetapkan dan memutakhirkan misi perusahaan</a:t>
            </a:r>
          </a:p>
          <a:p>
            <a:pPr marL="609600" indent="-609600" eaLnBrk="1" hangingPunct="1">
              <a:lnSpc>
                <a:spcPct val="80000"/>
              </a:lnSpc>
            </a:pPr>
            <a:r>
              <a:rPr lang="de-DE" altLang="zh-CN" sz="2000" smtClean="0">
                <a:ea typeface="SimSun" pitchFamily="2" charset="-122"/>
              </a:rPr>
              <a:t>Memilih pejabat-pejabat puncak perusahaan</a:t>
            </a:r>
            <a:endParaRPr lang="en-US" altLang="zh-CN" sz="2000" smtClean="0">
              <a:ea typeface="SimSun" pitchFamily="2" charset="-122"/>
            </a:endParaRPr>
          </a:p>
          <a:p>
            <a:pPr marL="609600" indent="-609600" eaLnBrk="1" hangingPunct="1">
              <a:lnSpc>
                <a:spcPct val="80000"/>
              </a:lnSpc>
            </a:pPr>
            <a:r>
              <a:rPr lang="en-US" altLang="zh-CN" sz="2000" smtClean="0">
                <a:ea typeface="SimSun" pitchFamily="2" charset="-122"/>
              </a:rPr>
              <a:t>Menetapkan tingkat imbalan bagi para pejabat puncak termasuk gaji dan bonus mereka.</a:t>
            </a:r>
          </a:p>
          <a:p>
            <a:pPr marL="609600" indent="-609600" eaLnBrk="1" hangingPunct="1">
              <a:lnSpc>
                <a:spcPct val="80000"/>
              </a:lnSpc>
            </a:pPr>
            <a:r>
              <a:rPr lang="en-US" altLang="zh-CN" sz="2000" smtClean="0">
                <a:ea typeface="SimSun" pitchFamily="2" charset="-122"/>
              </a:rPr>
              <a:t>Menetapkan jumlah dan saat dividen dibayarkan kepada para pemegang saham</a:t>
            </a:r>
          </a:p>
          <a:p>
            <a:pPr marL="609600" indent="-609600" eaLnBrk="1" hangingPunct="1">
              <a:lnSpc>
                <a:spcPct val="80000"/>
              </a:lnSpc>
            </a:pPr>
            <a:r>
              <a:rPr lang="en-US" altLang="zh-CN" sz="2000" smtClean="0">
                <a:ea typeface="SimSun" pitchFamily="2" charset="-122"/>
              </a:rPr>
              <a:t>Menetapkan kebijakan umum perusahaan mengenai hal-hal seperti hubungan karyawan dengan manajemen, lini produk atau jasa, serta paket tunjangan karyawan.</a:t>
            </a:r>
          </a:p>
          <a:p>
            <a:pPr marL="609600" indent="-609600" eaLnBrk="1" hangingPunct="1">
              <a:lnSpc>
                <a:spcPct val="80000"/>
              </a:lnSpc>
            </a:pPr>
            <a:r>
              <a:rPr lang="en-US" altLang="zh-CN" sz="2000" smtClean="0">
                <a:ea typeface="SimSun" pitchFamily="2" charset="-122"/>
              </a:rPr>
              <a:t>Menetapkan sasaran jangka panjang dan memberikan kewenangan kepada manajer untuk mengimplementasikan strategi jangka panjang yang disetujui pejabat puncak dan dewan direksi</a:t>
            </a:r>
            <a:endParaRPr lang="de-DE" altLang="zh-CN" sz="2000" smtClean="0">
              <a:ea typeface="SimSun" pitchFamily="2" charset="-122"/>
            </a:endParaRPr>
          </a:p>
          <a:p>
            <a:pPr marL="609600" indent="-609600" eaLnBrk="1" hangingPunct="1">
              <a:lnSpc>
                <a:spcPct val="80000"/>
              </a:lnSpc>
            </a:pPr>
            <a:r>
              <a:rPr lang="de-DE" altLang="zh-CN" sz="2000" smtClean="0">
                <a:ea typeface="SimSun" pitchFamily="2" charset="-122"/>
              </a:rPr>
              <a:t>Memastikan ketaatan perusahaan terhadap ketentuan hukum dan etika</a:t>
            </a:r>
            <a:endParaRPr lang="en-US" sz="2000" smtClean="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914400" y="381000"/>
            <a:ext cx="7807325" cy="1371600"/>
          </a:xfrm>
        </p:spPr>
        <p:txBody>
          <a:bodyPr/>
          <a:lstStyle/>
          <a:p>
            <a:pPr eaLnBrk="1" hangingPunct="1">
              <a:defRPr/>
            </a:pPr>
            <a:r>
              <a:rPr lang="en-US" sz="4000" b="1" smtClean="0">
                <a:solidFill>
                  <a:srgbClr val="BC1035"/>
                </a:solidFill>
                <a:latin typeface="Trebuchet MS" pitchFamily="34" charset="0"/>
              </a:rPr>
              <a:t>1. Gambaran dan Ilustrasi empat type kontrol strategis:</a:t>
            </a:r>
          </a:p>
        </p:txBody>
      </p:sp>
      <p:sp>
        <p:nvSpPr>
          <p:cNvPr id="352259" name="Rectangle 3"/>
          <p:cNvSpPr>
            <a:spLocks noGrp="1" noChangeArrowheads="1"/>
          </p:cNvSpPr>
          <p:nvPr>
            <p:ph type="body" idx="1"/>
          </p:nvPr>
        </p:nvSpPr>
        <p:spPr>
          <a:xfrm>
            <a:off x="844550" y="2133600"/>
            <a:ext cx="6892925" cy="3429000"/>
          </a:xfrm>
        </p:spPr>
        <p:txBody>
          <a:bodyPr/>
          <a:lstStyle/>
          <a:p>
            <a:pPr marL="3175" indent="-3175" eaLnBrk="1" hangingPunct="1">
              <a:buFontTx/>
              <a:buNone/>
              <a:tabLst>
                <a:tab pos="576263" algn="l"/>
              </a:tabLst>
            </a:pPr>
            <a:r>
              <a:rPr lang="en-US" sz="3100" smtClean="0">
                <a:latin typeface="Trebuchet MS" pitchFamily="34" charset="0"/>
              </a:rPr>
              <a:t>		Pengendalian Strategi adalah pengendalian yang mengikuti strategi yang sedang diimplementasikan, mendeteksi masalah atau perubahan yang terjadi pada landasan pemikirannya, dan melakukan penyesuaian yang diperlukan.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dissolve">
                                      <p:cBhvr>
                                        <p:cTn id="7" dur="500"/>
                                        <p:tgtEl>
                                          <p:spTgt spid="3522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2259">
                                            <p:txEl>
                                              <p:pRg st="0" end="0"/>
                                            </p:txEl>
                                          </p:spTgt>
                                        </p:tgtEl>
                                        <p:attrNameLst>
                                          <p:attrName>style.visibility</p:attrName>
                                        </p:attrNameLst>
                                      </p:cBhvr>
                                      <p:to>
                                        <p:strVal val="visible"/>
                                      </p:to>
                                    </p:set>
                                    <p:animEffect transition="in" filter="dissolve">
                                      <p:cBhvr>
                                        <p:cTn id="12" dur="500"/>
                                        <p:tgtEl>
                                          <p:spTgt spid="3522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p:bldP spid="352259" grpId="0" build="p"/>
    </p:bld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914400" y="381000"/>
            <a:ext cx="7807325" cy="1371600"/>
          </a:xfrm>
        </p:spPr>
        <p:txBody>
          <a:bodyPr/>
          <a:lstStyle/>
          <a:p>
            <a:pPr eaLnBrk="1" hangingPunct="1">
              <a:defRPr/>
            </a:pPr>
            <a:r>
              <a:rPr lang="en-US" sz="3600" b="1" smtClean="0">
                <a:solidFill>
                  <a:srgbClr val="BC1035"/>
                </a:solidFill>
                <a:latin typeface="Trebuchet MS" pitchFamily="34" charset="0"/>
              </a:rPr>
              <a:t>4 Jenis Dasar Pengendalian Strategik</a:t>
            </a:r>
          </a:p>
        </p:txBody>
      </p:sp>
      <p:sp>
        <p:nvSpPr>
          <p:cNvPr id="353283" name="Rectangle 3"/>
          <p:cNvSpPr>
            <a:spLocks noGrp="1" noChangeArrowheads="1"/>
          </p:cNvSpPr>
          <p:nvPr>
            <p:ph type="body" idx="1"/>
          </p:nvPr>
        </p:nvSpPr>
        <p:spPr>
          <a:xfrm>
            <a:off x="703263" y="1600200"/>
            <a:ext cx="7245350" cy="1524000"/>
          </a:xfrm>
        </p:spPr>
        <p:txBody>
          <a:bodyPr/>
          <a:lstStyle/>
          <a:p>
            <a:pPr marL="2035175" lvl="1" indent="-533400" algn="just" eaLnBrk="1" hangingPunct="1">
              <a:lnSpc>
                <a:spcPct val="90000"/>
              </a:lnSpc>
              <a:buFontTx/>
              <a:buAutoNum type="arabicPeriod"/>
              <a:tabLst>
                <a:tab pos="576263" algn="l"/>
              </a:tabLst>
            </a:pPr>
            <a:r>
              <a:rPr lang="en-US" sz="2400" smtClean="0">
                <a:solidFill>
                  <a:schemeClr val="folHlink"/>
                </a:solidFill>
                <a:latin typeface="Trebuchet MS" pitchFamily="34" charset="0"/>
              </a:rPr>
              <a:t>Pengendalian Asumsi</a:t>
            </a:r>
          </a:p>
          <a:p>
            <a:pPr marL="609600" indent="-609600" algn="just" eaLnBrk="1" hangingPunct="1">
              <a:lnSpc>
                <a:spcPct val="90000"/>
              </a:lnSpc>
              <a:buFontTx/>
              <a:buNone/>
              <a:tabLst>
                <a:tab pos="576263" algn="l"/>
              </a:tabLst>
            </a:pPr>
            <a:r>
              <a:rPr lang="en-US" sz="2200" smtClean="0">
                <a:latin typeface="Trebuchet MS" pitchFamily="34" charset="0"/>
              </a:rPr>
              <a:t>	Dirancang untuk memeriksa secara sistematik dan berkesinambungan apakah asumsi yang mendasari strategi masih berlaku</a:t>
            </a:r>
          </a:p>
        </p:txBody>
      </p:sp>
      <p:sp>
        <p:nvSpPr>
          <p:cNvPr id="353284" name="Rectangle 4"/>
          <p:cNvSpPr>
            <a:spLocks noChangeArrowheads="1"/>
          </p:cNvSpPr>
          <p:nvPr/>
        </p:nvSpPr>
        <p:spPr bwMode="auto">
          <a:xfrm>
            <a:off x="1336675" y="3352800"/>
            <a:ext cx="4219575" cy="533400"/>
          </a:xfrm>
          <a:prstGeom prst="rect">
            <a:avLst/>
          </a:prstGeom>
          <a:noFill/>
          <a:ln w="9525">
            <a:noFill/>
            <a:miter lim="800000"/>
            <a:headEnd/>
            <a:tailEnd/>
          </a:ln>
        </p:spPr>
        <p:txBody>
          <a:bodyPr/>
          <a:lstStyle/>
          <a:p>
            <a:pPr marL="609600" indent="-609600" algn="l" eaLnBrk="1" hangingPunct="1">
              <a:spcBef>
                <a:spcPct val="20000"/>
              </a:spcBef>
              <a:tabLst>
                <a:tab pos="576263" algn="l"/>
              </a:tabLst>
            </a:pPr>
            <a:r>
              <a:rPr lang="en-US" sz="2200">
                <a:latin typeface="Trebuchet MS" pitchFamily="34" charset="0"/>
              </a:rPr>
              <a:t>Asumsi Apa yang Dipantau</a:t>
            </a:r>
          </a:p>
        </p:txBody>
      </p:sp>
      <p:sp>
        <p:nvSpPr>
          <p:cNvPr id="353285" name="Rectangle 5"/>
          <p:cNvSpPr>
            <a:spLocks noChangeArrowheads="1"/>
          </p:cNvSpPr>
          <p:nvPr/>
        </p:nvSpPr>
        <p:spPr bwMode="auto">
          <a:xfrm>
            <a:off x="1476375" y="3886200"/>
            <a:ext cx="7245350" cy="1066800"/>
          </a:xfrm>
          <a:prstGeom prst="rect">
            <a:avLst/>
          </a:prstGeom>
          <a:noFill/>
          <a:ln w="9525">
            <a:noFill/>
            <a:miter lim="800000"/>
            <a:headEnd/>
            <a:tailEnd/>
          </a:ln>
        </p:spPr>
        <p:txBody>
          <a:bodyPr/>
          <a:lstStyle/>
          <a:p>
            <a:pPr marL="609600" indent="-609600" algn="just" eaLnBrk="1" hangingPunct="1">
              <a:lnSpc>
                <a:spcPct val="130000"/>
              </a:lnSpc>
              <a:spcBef>
                <a:spcPct val="20000"/>
              </a:spcBef>
              <a:buFontTx/>
              <a:buAutoNum type="alphaLcPeriod"/>
              <a:tabLst>
                <a:tab pos="576263" algn="l"/>
              </a:tabLst>
            </a:pPr>
            <a:r>
              <a:rPr lang="en-US" sz="2200">
                <a:latin typeface="Trebuchet MS" pitchFamily="34" charset="0"/>
              </a:rPr>
              <a:t>Faktor Lingkungan</a:t>
            </a:r>
          </a:p>
          <a:p>
            <a:pPr marL="609600" indent="-609600" algn="just" eaLnBrk="1" hangingPunct="1">
              <a:lnSpc>
                <a:spcPct val="130000"/>
              </a:lnSpc>
              <a:spcBef>
                <a:spcPct val="20000"/>
              </a:spcBef>
              <a:buFontTx/>
              <a:buAutoNum type="alphaLcPeriod"/>
              <a:tabLst>
                <a:tab pos="576263" algn="l"/>
              </a:tabLst>
            </a:pPr>
            <a:r>
              <a:rPr lang="en-US" sz="2200">
                <a:latin typeface="Trebuchet MS" pitchFamily="34" charset="0"/>
              </a:rPr>
              <a:t>Faktor-Faktor Industri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dissolve">
                                      <p:cBhvr>
                                        <p:cTn id="7" dur="500"/>
                                        <p:tgtEl>
                                          <p:spTgt spid="3532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3283">
                                            <p:txEl>
                                              <p:pRg st="0" end="0"/>
                                            </p:txEl>
                                          </p:spTgt>
                                        </p:tgtEl>
                                        <p:attrNameLst>
                                          <p:attrName>style.visibility</p:attrName>
                                        </p:attrNameLst>
                                      </p:cBhvr>
                                      <p:to>
                                        <p:strVal val="visible"/>
                                      </p:to>
                                    </p:set>
                                    <p:animEffect transition="in" filter="dissolve">
                                      <p:cBhvr>
                                        <p:cTn id="12" dur="500"/>
                                        <p:tgtEl>
                                          <p:spTgt spid="3532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3283">
                                            <p:txEl>
                                              <p:pRg st="1" end="1"/>
                                            </p:txEl>
                                          </p:spTgt>
                                        </p:tgtEl>
                                        <p:attrNameLst>
                                          <p:attrName>style.visibility</p:attrName>
                                        </p:attrNameLst>
                                      </p:cBhvr>
                                      <p:to>
                                        <p:strVal val="visible"/>
                                      </p:to>
                                    </p:set>
                                    <p:animEffect transition="in" filter="dissolve">
                                      <p:cBhvr>
                                        <p:cTn id="17" dur="500"/>
                                        <p:tgtEl>
                                          <p:spTgt spid="3532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3284">
                                            <p:txEl>
                                              <p:pRg st="0" end="0"/>
                                            </p:txEl>
                                          </p:spTgt>
                                        </p:tgtEl>
                                        <p:attrNameLst>
                                          <p:attrName>style.visibility</p:attrName>
                                        </p:attrNameLst>
                                      </p:cBhvr>
                                      <p:to>
                                        <p:strVal val="visible"/>
                                      </p:to>
                                    </p:set>
                                    <p:animEffect transition="in" filter="dissolve">
                                      <p:cBhvr>
                                        <p:cTn id="22" dur="500"/>
                                        <p:tgtEl>
                                          <p:spTgt spid="35328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3285">
                                            <p:txEl>
                                              <p:pRg st="0" end="0"/>
                                            </p:txEl>
                                          </p:spTgt>
                                        </p:tgtEl>
                                        <p:attrNameLst>
                                          <p:attrName>style.visibility</p:attrName>
                                        </p:attrNameLst>
                                      </p:cBhvr>
                                      <p:to>
                                        <p:strVal val="visible"/>
                                      </p:to>
                                    </p:set>
                                    <p:animEffect transition="in" filter="dissolve">
                                      <p:cBhvr>
                                        <p:cTn id="27" dur="500"/>
                                        <p:tgtEl>
                                          <p:spTgt spid="3532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3285">
                                            <p:txEl>
                                              <p:pRg st="1" end="1"/>
                                            </p:txEl>
                                          </p:spTgt>
                                        </p:tgtEl>
                                        <p:attrNameLst>
                                          <p:attrName>style.visibility</p:attrName>
                                        </p:attrNameLst>
                                      </p:cBhvr>
                                      <p:to>
                                        <p:strVal val="visible"/>
                                      </p:to>
                                    </p:set>
                                    <p:animEffect transition="in" filter="dissolve">
                                      <p:cBhvr>
                                        <p:cTn id="32" dur="500"/>
                                        <p:tgtEl>
                                          <p:spTgt spid="353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P spid="353283" grpId="0" build="p"/>
      <p:bldP spid="353284" grpId="0" build="p"/>
      <p:bldP spid="353285" grpId="0" build="p"/>
    </p:bld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body" idx="1"/>
          </p:nvPr>
        </p:nvSpPr>
        <p:spPr>
          <a:xfrm>
            <a:off x="703263" y="1143000"/>
            <a:ext cx="7245350" cy="1524000"/>
          </a:xfrm>
        </p:spPr>
        <p:txBody>
          <a:bodyPr/>
          <a:lstStyle/>
          <a:p>
            <a:pPr marL="609600" indent="-609600" algn="just" eaLnBrk="1" hangingPunct="1">
              <a:buFontTx/>
              <a:buAutoNum type="arabicPeriod" startAt="2"/>
            </a:pPr>
            <a:r>
              <a:rPr lang="en-US" sz="2200" smtClean="0">
                <a:solidFill>
                  <a:srgbClr val="FF0000"/>
                </a:solidFill>
                <a:latin typeface="Trebuchet MS" pitchFamily="34" charset="0"/>
              </a:rPr>
              <a:t>Pengawasan Strategik</a:t>
            </a:r>
          </a:p>
          <a:p>
            <a:pPr marL="609600" indent="-609600" algn="just" eaLnBrk="1" hangingPunct="1">
              <a:buFontTx/>
              <a:buNone/>
            </a:pPr>
            <a:r>
              <a:rPr lang="en-US" sz="2200" smtClean="0">
                <a:latin typeface="Trebuchet MS" pitchFamily="34" charset="0"/>
              </a:rPr>
              <a:t>	Memantau beragam peristiwa di dalam dan luar perusahaan yang mempengaruhi jalannya strategi perusahaan</a:t>
            </a:r>
          </a:p>
        </p:txBody>
      </p:sp>
      <p:sp>
        <p:nvSpPr>
          <p:cNvPr id="354307" name="Rectangle 3"/>
          <p:cNvSpPr>
            <a:spLocks noChangeArrowheads="1"/>
          </p:cNvSpPr>
          <p:nvPr/>
        </p:nvSpPr>
        <p:spPr bwMode="auto">
          <a:xfrm>
            <a:off x="633413" y="2819400"/>
            <a:ext cx="7243762" cy="1371600"/>
          </a:xfrm>
          <a:prstGeom prst="rect">
            <a:avLst/>
          </a:prstGeom>
          <a:noFill/>
          <a:ln w="9525">
            <a:noFill/>
            <a:miter lim="800000"/>
            <a:headEnd/>
            <a:tailEnd/>
          </a:ln>
        </p:spPr>
        <p:txBody>
          <a:bodyPr/>
          <a:lstStyle/>
          <a:p>
            <a:pPr marL="609600" indent="-609600" algn="just" eaLnBrk="1" hangingPunct="1">
              <a:spcBef>
                <a:spcPct val="20000"/>
              </a:spcBef>
              <a:buFontTx/>
              <a:buAutoNum type="arabicPeriod" startAt="3"/>
            </a:pPr>
            <a:r>
              <a:rPr lang="en-US" sz="2200">
                <a:solidFill>
                  <a:srgbClr val="FF0000"/>
                </a:solidFill>
                <a:latin typeface="Trebuchet MS" pitchFamily="34" charset="0"/>
              </a:rPr>
              <a:t>Pengendalian Peringatan Khusus</a:t>
            </a:r>
          </a:p>
          <a:p>
            <a:pPr marL="609600" indent="-609600" algn="just" eaLnBrk="1" hangingPunct="1">
              <a:spcBef>
                <a:spcPct val="20000"/>
              </a:spcBef>
            </a:pPr>
            <a:r>
              <a:rPr lang="en-US" sz="2200">
                <a:latin typeface="Trebuchet MS" pitchFamily="34" charset="0"/>
              </a:rPr>
              <a:t>	Pemikiran kembali terhadap strategi perusahaan secara mendalam dan seringkali cepat</a:t>
            </a:r>
          </a:p>
        </p:txBody>
      </p:sp>
      <p:sp>
        <p:nvSpPr>
          <p:cNvPr id="354308" name="Rectangle 4"/>
          <p:cNvSpPr>
            <a:spLocks noChangeArrowheads="1"/>
          </p:cNvSpPr>
          <p:nvPr/>
        </p:nvSpPr>
        <p:spPr bwMode="auto">
          <a:xfrm>
            <a:off x="703263" y="4343400"/>
            <a:ext cx="7173912" cy="1295400"/>
          </a:xfrm>
          <a:prstGeom prst="rect">
            <a:avLst/>
          </a:prstGeom>
          <a:noFill/>
          <a:ln w="9525">
            <a:noFill/>
            <a:miter lim="800000"/>
            <a:headEnd/>
            <a:tailEnd/>
          </a:ln>
        </p:spPr>
        <p:txBody>
          <a:bodyPr/>
          <a:lstStyle/>
          <a:p>
            <a:pPr marL="609600" indent="-609600" algn="just" eaLnBrk="1" hangingPunct="1">
              <a:spcBef>
                <a:spcPct val="20000"/>
              </a:spcBef>
              <a:buFontTx/>
              <a:buAutoNum type="arabicPeriod" startAt="4"/>
            </a:pPr>
            <a:r>
              <a:rPr lang="en-US" sz="2200">
                <a:solidFill>
                  <a:srgbClr val="FF0000"/>
                </a:solidFill>
                <a:latin typeface="Trebuchet MS" pitchFamily="34" charset="0"/>
              </a:rPr>
              <a:t>Pengendalian Implementasi</a:t>
            </a:r>
          </a:p>
          <a:p>
            <a:pPr marL="609600" indent="-609600" algn="just" eaLnBrk="1" hangingPunct="1">
              <a:spcBef>
                <a:spcPct val="20000"/>
              </a:spcBef>
            </a:pPr>
            <a:r>
              <a:rPr lang="en-US" sz="2200">
                <a:latin typeface="Trebuchet MS" pitchFamily="34" charset="0"/>
              </a:rPr>
              <a:t>	Bentuk pengendalian strategik yang dilakukan ketika peristiwa sedang berlangsung.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4306">
                                            <p:txEl>
                                              <p:pRg st="0" end="0"/>
                                            </p:txEl>
                                          </p:spTgt>
                                        </p:tgtEl>
                                        <p:attrNameLst>
                                          <p:attrName>style.visibility</p:attrName>
                                        </p:attrNameLst>
                                      </p:cBhvr>
                                      <p:to>
                                        <p:strVal val="visible"/>
                                      </p:to>
                                    </p:set>
                                    <p:animEffect transition="in" filter="dissolve">
                                      <p:cBhvr>
                                        <p:cTn id="7" dur="500"/>
                                        <p:tgtEl>
                                          <p:spTgt spid="354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4306">
                                            <p:txEl>
                                              <p:pRg st="1" end="1"/>
                                            </p:txEl>
                                          </p:spTgt>
                                        </p:tgtEl>
                                        <p:attrNameLst>
                                          <p:attrName>style.visibility</p:attrName>
                                        </p:attrNameLst>
                                      </p:cBhvr>
                                      <p:to>
                                        <p:strVal val="visible"/>
                                      </p:to>
                                    </p:set>
                                    <p:animEffect transition="in" filter="dissolve">
                                      <p:cBhvr>
                                        <p:cTn id="12" dur="500"/>
                                        <p:tgtEl>
                                          <p:spTgt spid="3543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4307">
                                            <p:txEl>
                                              <p:pRg st="0" end="0"/>
                                            </p:txEl>
                                          </p:spTgt>
                                        </p:tgtEl>
                                        <p:attrNameLst>
                                          <p:attrName>style.visibility</p:attrName>
                                        </p:attrNameLst>
                                      </p:cBhvr>
                                      <p:to>
                                        <p:strVal val="visible"/>
                                      </p:to>
                                    </p:set>
                                    <p:animEffect transition="in" filter="dissolve">
                                      <p:cBhvr>
                                        <p:cTn id="17" dur="500"/>
                                        <p:tgtEl>
                                          <p:spTgt spid="35430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4307">
                                            <p:txEl>
                                              <p:pRg st="1" end="1"/>
                                            </p:txEl>
                                          </p:spTgt>
                                        </p:tgtEl>
                                        <p:attrNameLst>
                                          <p:attrName>style.visibility</p:attrName>
                                        </p:attrNameLst>
                                      </p:cBhvr>
                                      <p:to>
                                        <p:strVal val="visible"/>
                                      </p:to>
                                    </p:set>
                                    <p:animEffect transition="in" filter="dissolve">
                                      <p:cBhvr>
                                        <p:cTn id="22" dur="500"/>
                                        <p:tgtEl>
                                          <p:spTgt spid="35430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4308">
                                            <p:txEl>
                                              <p:pRg st="0" end="0"/>
                                            </p:txEl>
                                          </p:spTgt>
                                        </p:tgtEl>
                                        <p:attrNameLst>
                                          <p:attrName>style.visibility</p:attrName>
                                        </p:attrNameLst>
                                      </p:cBhvr>
                                      <p:to>
                                        <p:strVal val="visible"/>
                                      </p:to>
                                    </p:set>
                                    <p:animEffect transition="in" filter="dissolve">
                                      <p:cBhvr>
                                        <p:cTn id="27" dur="500"/>
                                        <p:tgtEl>
                                          <p:spTgt spid="35430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4308">
                                            <p:txEl>
                                              <p:pRg st="1" end="1"/>
                                            </p:txEl>
                                          </p:spTgt>
                                        </p:tgtEl>
                                        <p:attrNameLst>
                                          <p:attrName>style.visibility</p:attrName>
                                        </p:attrNameLst>
                                      </p:cBhvr>
                                      <p:to>
                                        <p:strVal val="visible"/>
                                      </p:to>
                                    </p:set>
                                    <p:animEffect transition="in" filter="dissolve">
                                      <p:cBhvr>
                                        <p:cTn id="32" dur="500"/>
                                        <p:tgtEl>
                                          <p:spTgt spid="3543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build="p"/>
      <p:bldP spid="354307" grpId="0" build="p"/>
      <p:bldP spid="354308"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914400" y="381000"/>
            <a:ext cx="7772400" cy="838200"/>
          </a:xfrm>
        </p:spPr>
        <p:txBody>
          <a:bodyPr/>
          <a:lstStyle/>
          <a:p>
            <a:pPr eaLnBrk="1" hangingPunct="1">
              <a:defRPr/>
            </a:pPr>
            <a:r>
              <a:rPr lang="en-US" sz="3200" smtClean="0"/>
              <a:t>2. Meringkas metode kartu keseimbangan dan mengitegrasikan strategi kontrol operasional</a:t>
            </a:r>
          </a:p>
        </p:txBody>
      </p:sp>
      <p:sp>
        <p:nvSpPr>
          <p:cNvPr id="220163" name="Rectangle 3"/>
          <p:cNvSpPr>
            <a:spLocks noGrp="1" noChangeArrowheads="1"/>
          </p:cNvSpPr>
          <p:nvPr>
            <p:ph type="body" idx="1"/>
          </p:nvPr>
        </p:nvSpPr>
        <p:spPr>
          <a:xfrm>
            <a:off x="457200" y="1881188"/>
            <a:ext cx="8229600" cy="4175125"/>
          </a:xfrm>
        </p:spPr>
        <p:txBody>
          <a:bodyPr/>
          <a:lstStyle/>
          <a:p>
            <a:pPr eaLnBrk="1" hangingPunct="1">
              <a:lnSpc>
                <a:spcPct val="90000"/>
              </a:lnSpc>
            </a:pPr>
            <a:r>
              <a:rPr lang="en-US" smtClean="0"/>
              <a:t>Kartu keseimbangan adalah suatu sistem pengendalian manajemen tentang strategi, aksi, balasan kuantitatif sebagai nilai strategis, pengaruh kompetensi utama, kenyamanan konsumen dan balasan finansial shareholders</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pPr eaLnBrk="1" hangingPunct="1">
              <a:defRPr/>
            </a:pPr>
            <a:r>
              <a:rPr lang="en-US" sz="3600" smtClean="0"/>
              <a:t>Kartu Keseimbangan meliputi</a:t>
            </a:r>
            <a:r>
              <a:rPr lang="en-US" smtClean="0"/>
              <a:t>:</a:t>
            </a:r>
          </a:p>
        </p:txBody>
      </p:sp>
      <p:sp>
        <p:nvSpPr>
          <p:cNvPr id="221187" name="Rectangle 3"/>
          <p:cNvSpPr>
            <a:spLocks noGrp="1" noChangeArrowheads="1"/>
          </p:cNvSpPr>
          <p:nvPr>
            <p:ph type="body" idx="1"/>
          </p:nvPr>
        </p:nvSpPr>
        <p:spPr/>
        <p:txBody>
          <a:bodyPr/>
          <a:lstStyle/>
          <a:p>
            <a:pPr lvl="2" eaLnBrk="1" hangingPunct="1">
              <a:lnSpc>
                <a:spcPct val="90000"/>
              </a:lnSpc>
            </a:pPr>
            <a:r>
              <a:rPr lang="en-US" sz="2000" smtClean="0">
                <a:solidFill>
                  <a:srgbClr val="130F05"/>
                </a:solidFill>
              </a:rPr>
              <a:t>Pembelajaran dan pertumbuhan perspektif:</a:t>
            </a:r>
          </a:p>
          <a:p>
            <a:pPr lvl="2" eaLnBrk="1" hangingPunct="1">
              <a:lnSpc>
                <a:spcPct val="90000"/>
              </a:lnSpc>
              <a:buFontTx/>
              <a:buNone/>
            </a:pPr>
            <a:r>
              <a:rPr lang="en-US" sz="2000" smtClean="0"/>
              <a:t>	</a:t>
            </a:r>
            <a:r>
              <a:rPr lang="en-US" sz="2000" i="1" smtClean="0">
                <a:solidFill>
                  <a:schemeClr val="hlink"/>
                </a:solidFill>
              </a:rPr>
              <a:t>Bagaimana sebaiknya kita mengimprofisasi dan menilai kreasi secara berlanjut ?</a:t>
            </a:r>
          </a:p>
          <a:p>
            <a:pPr lvl="2" eaLnBrk="1" hangingPunct="1">
              <a:lnSpc>
                <a:spcPct val="90000"/>
              </a:lnSpc>
              <a:buFontTx/>
              <a:buNone/>
            </a:pPr>
            <a:r>
              <a:rPr lang="en-US" sz="2000" smtClean="0"/>
              <a:t>	mengukur hubungan inovasi dan pembelajaran organisasi dalam dimensi kepemimpinan.</a:t>
            </a:r>
          </a:p>
          <a:p>
            <a:pPr lvl="2" eaLnBrk="1" hangingPunct="1">
              <a:lnSpc>
                <a:spcPct val="90000"/>
              </a:lnSpc>
              <a:buFontTx/>
              <a:buNone/>
            </a:pPr>
            <a:endParaRPr lang="en-US" sz="2000" smtClean="0"/>
          </a:p>
          <a:p>
            <a:pPr lvl="2" eaLnBrk="1" hangingPunct="1">
              <a:lnSpc>
                <a:spcPct val="90000"/>
              </a:lnSpc>
            </a:pPr>
            <a:r>
              <a:rPr lang="en-US" sz="2000" smtClean="0">
                <a:solidFill>
                  <a:srgbClr val="130F05"/>
                </a:solidFill>
              </a:rPr>
              <a:t>Perspektif proses bisnis:</a:t>
            </a:r>
          </a:p>
          <a:p>
            <a:pPr lvl="2" eaLnBrk="1" hangingPunct="1">
              <a:lnSpc>
                <a:spcPct val="90000"/>
              </a:lnSpc>
              <a:buFontTx/>
              <a:buNone/>
            </a:pPr>
            <a:r>
              <a:rPr lang="en-US" sz="2000" smtClean="0"/>
              <a:t>	</a:t>
            </a:r>
            <a:r>
              <a:rPr lang="en-US" sz="2000" i="1" smtClean="0">
                <a:solidFill>
                  <a:schemeClr val="hlink"/>
                </a:solidFill>
              </a:rPr>
              <a:t>Apa yang dimaksud kompetensi dan area operasional yang terbaik ?</a:t>
            </a:r>
          </a:p>
          <a:p>
            <a:pPr lvl="2" eaLnBrk="1" hangingPunct="1">
              <a:lnSpc>
                <a:spcPct val="90000"/>
              </a:lnSpc>
              <a:buFontTx/>
              <a:buNone/>
            </a:pPr>
            <a:r>
              <a:rPr lang="en-US" sz="2000" smtClean="0"/>
              <a:t>	Internal proses bisnis dan efektivitas keputusan sebagai ukuran dari produktivitas</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eaLnBrk="1" hangingPunct="1">
              <a:defRPr/>
            </a:pPr>
            <a:endParaRPr lang="en-GB" smtClean="0"/>
          </a:p>
        </p:txBody>
      </p:sp>
      <p:sp>
        <p:nvSpPr>
          <p:cNvPr id="222211" name="Rectangle 3"/>
          <p:cNvSpPr>
            <a:spLocks noGrp="1" noChangeArrowheads="1"/>
          </p:cNvSpPr>
          <p:nvPr>
            <p:ph type="body" idx="1"/>
          </p:nvPr>
        </p:nvSpPr>
        <p:spPr/>
        <p:txBody>
          <a:bodyPr/>
          <a:lstStyle/>
          <a:p>
            <a:pPr lvl="2" eaLnBrk="1" hangingPunct="1">
              <a:lnSpc>
                <a:spcPct val="90000"/>
              </a:lnSpc>
            </a:pPr>
            <a:r>
              <a:rPr lang="en-US" sz="2000" smtClean="0"/>
              <a:t>Perspektif Konsumen : </a:t>
            </a:r>
          </a:p>
          <a:p>
            <a:pPr lvl="2" eaLnBrk="1" hangingPunct="1">
              <a:lnSpc>
                <a:spcPct val="90000"/>
              </a:lnSpc>
              <a:buFontTx/>
              <a:buNone/>
            </a:pPr>
            <a:r>
              <a:rPr lang="en-US" sz="2000" smtClean="0"/>
              <a:t>	</a:t>
            </a:r>
            <a:r>
              <a:rPr lang="en-US" sz="2000" i="1" smtClean="0">
                <a:solidFill>
                  <a:schemeClr val="hlink"/>
                </a:solidFill>
              </a:rPr>
              <a:t>Bagaimana kenyamanan konsumen ?</a:t>
            </a:r>
          </a:p>
          <a:p>
            <a:pPr lvl="2" eaLnBrk="1" hangingPunct="1">
              <a:lnSpc>
                <a:spcPct val="90000"/>
              </a:lnSpc>
              <a:buFontTx/>
              <a:buNone/>
            </a:pPr>
            <a:r>
              <a:rPr lang="en-US" sz="2000" smtClean="0"/>
              <a:t>	Perspektif kenyamanan konsumen adalah pelayanan perusahaan kepada konsumen dalam kerusakan, waktu pengantaran, garansi, dan pengembangan produk dan lainnya.</a:t>
            </a:r>
          </a:p>
          <a:p>
            <a:pPr lvl="2" eaLnBrk="1" hangingPunct="1">
              <a:lnSpc>
                <a:spcPct val="90000"/>
              </a:lnSpc>
              <a:buFontTx/>
              <a:buNone/>
            </a:pPr>
            <a:endParaRPr lang="en-US" sz="2000" smtClean="0"/>
          </a:p>
          <a:p>
            <a:pPr lvl="2" eaLnBrk="1" hangingPunct="1">
              <a:lnSpc>
                <a:spcPct val="90000"/>
              </a:lnSpc>
            </a:pPr>
            <a:r>
              <a:rPr lang="en-US" sz="2000" smtClean="0"/>
              <a:t>Perspektif Finansial : </a:t>
            </a:r>
          </a:p>
          <a:p>
            <a:pPr lvl="2" eaLnBrk="1" hangingPunct="1">
              <a:lnSpc>
                <a:spcPct val="90000"/>
              </a:lnSpc>
              <a:buFontTx/>
              <a:buNone/>
            </a:pPr>
            <a:r>
              <a:rPr lang="en-US" sz="2000" smtClean="0"/>
              <a:t>	</a:t>
            </a:r>
            <a:r>
              <a:rPr lang="en-US" sz="2000" i="1" smtClean="0">
                <a:solidFill>
                  <a:schemeClr val="hlink"/>
                </a:solidFill>
              </a:rPr>
              <a:t>Bagaimana kami dapat berbuat untuk shareholder ?</a:t>
            </a:r>
            <a:r>
              <a:rPr lang="en-US" sz="2000" smtClean="0"/>
              <a:t> </a:t>
            </a:r>
          </a:p>
          <a:p>
            <a:pPr lvl="2" eaLnBrk="1" hangingPunct="1">
              <a:lnSpc>
                <a:spcPct val="90000"/>
              </a:lnSpc>
              <a:buFontTx/>
              <a:buNone/>
            </a:pPr>
            <a:r>
              <a:rPr lang="en-US" sz="2000" smtClean="0"/>
              <a:t>    Perspektif finansial digunakan untuk pengukuran seperti aliran dana, return on equity, penjualan dan pertumbuhan pendapatan.</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914400" y="304800"/>
            <a:ext cx="7772400" cy="685800"/>
          </a:xfrm>
        </p:spPr>
        <p:txBody>
          <a:bodyPr/>
          <a:lstStyle/>
          <a:p>
            <a:pPr eaLnBrk="1" hangingPunct="1">
              <a:defRPr/>
            </a:pPr>
            <a:r>
              <a:rPr lang="en-US" sz="3600" smtClean="0"/>
              <a:t>Integrasi strategi kontrol operasional</a:t>
            </a:r>
          </a:p>
        </p:txBody>
      </p:sp>
      <p:sp>
        <p:nvSpPr>
          <p:cNvPr id="5124" name="AutoShape 3"/>
          <p:cNvSpPr>
            <a:spLocks noChangeArrowheads="1"/>
          </p:cNvSpPr>
          <p:nvPr/>
        </p:nvSpPr>
        <p:spPr bwMode="auto">
          <a:xfrm>
            <a:off x="1385888" y="7491413"/>
            <a:ext cx="1644650" cy="619125"/>
          </a:xfrm>
          <a:prstGeom prst="rightArrow">
            <a:avLst>
              <a:gd name="adj1" fmla="val 50000"/>
              <a:gd name="adj2" fmla="val 66410"/>
            </a:avLst>
          </a:prstGeom>
          <a:noFill/>
          <a:ln w="9525">
            <a:solidFill>
              <a:srgbClr val="000000"/>
            </a:solidFill>
            <a:miter lim="800000"/>
            <a:headEnd/>
            <a:tailEnd/>
          </a:ln>
        </p:spPr>
        <p:txBody>
          <a:bodyPr/>
          <a:lstStyle/>
          <a:p>
            <a:endParaRPr lang="id-ID"/>
          </a:p>
        </p:txBody>
      </p:sp>
      <p:sp>
        <p:nvSpPr>
          <p:cNvPr id="5125" name="AutoShape 4"/>
          <p:cNvSpPr>
            <a:spLocks noChangeArrowheads="1"/>
          </p:cNvSpPr>
          <p:nvPr/>
        </p:nvSpPr>
        <p:spPr bwMode="auto">
          <a:xfrm>
            <a:off x="242888" y="7481888"/>
            <a:ext cx="1117600" cy="628650"/>
          </a:xfrm>
          <a:prstGeom prst="rightArrow">
            <a:avLst>
              <a:gd name="adj1" fmla="val 50000"/>
              <a:gd name="adj2" fmla="val 44444"/>
            </a:avLst>
          </a:prstGeom>
          <a:noFill/>
          <a:ln w="9525">
            <a:solidFill>
              <a:srgbClr val="000000"/>
            </a:solidFill>
            <a:miter lim="800000"/>
            <a:headEnd/>
            <a:tailEnd/>
          </a:ln>
        </p:spPr>
        <p:txBody>
          <a:bodyPr/>
          <a:lstStyle/>
          <a:p>
            <a:endParaRPr lang="id-ID"/>
          </a:p>
        </p:txBody>
      </p:sp>
      <p:sp>
        <p:nvSpPr>
          <p:cNvPr id="5126" name="AutoShape 5"/>
          <p:cNvSpPr>
            <a:spLocks noChangeArrowheads="1"/>
          </p:cNvSpPr>
          <p:nvPr/>
        </p:nvSpPr>
        <p:spPr bwMode="auto">
          <a:xfrm>
            <a:off x="3048000" y="7472363"/>
            <a:ext cx="1116013" cy="638175"/>
          </a:xfrm>
          <a:prstGeom prst="rightArrow">
            <a:avLst>
              <a:gd name="adj1" fmla="val 50000"/>
              <a:gd name="adj2" fmla="val 43719"/>
            </a:avLst>
          </a:prstGeom>
          <a:noFill/>
          <a:ln w="9525">
            <a:solidFill>
              <a:srgbClr val="000000"/>
            </a:solidFill>
            <a:miter lim="800000"/>
            <a:headEnd/>
            <a:tailEnd/>
          </a:ln>
        </p:spPr>
        <p:txBody>
          <a:bodyPr/>
          <a:lstStyle/>
          <a:p>
            <a:endParaRPr lang="id-ID"/>
          </a:p>
        </p:txBody>
      </p:sp>
      <p:sp>
        <p:nvSpPr>
          <p:cNvPr id="5127" name="AutoShape 6"/>
          <p:cNvSpPr>
            <a:spLocks noChangeArrowheads="1"/>
          </p:cNvSpPr>
          <p:nvPr/>
        </p:nvSpPr>
        <p:spPr bwMode="auto">
          <a:xfrm>
            <a:off x="4164013" y="7481888"/>
            <a:ext cx="1547812" cy="628650"/>
          </a:xfrm>
          <a:prstGeom prst="rightArrow">
            <a:avLst>
              <a:gd name="adj1" fmla="val 50000"/>
              <a:gd name="adj2" fmla="val 61553"/>
            </a:avLst>
          </a:prstGeom>
          <a:noFill/>
          <a:ln w="9525">
            <a:solidFill>
              <a:srgbClr val="000000"/>
            </a:solidFill>
            <a:miter lim="800000"/>
            <a:headEnd/>
            <a:tailEnd/>
          </a:ln>
        </p:spPr>
        <p:txBody>
          <a:bodyPr/>
          <a:lstStyle/>
          <a:p>
            <a:endParaRPr lang="id-ID"/>
          </a:p>
        </p:txBody>
      </p:sp>
      <p:sp>
        <p:nvSpPr>
          <p:cNvPr id="5128" name="Rectangle 7"/>
          <p:cNvSpPr>
            <a:spLocks noChangeArrowheads="1"/>
          </p:cNvSpPr>
          <p:nvPr/>
        </p:nvSpPr>
        <p:spPr bwMode="auto">
          <a:xfrm>
            <a:off x="0" y="-3557588"/>
            <a:ext cx="9144000" cy="0"/>
          </a:xfrm>
          <a:prstGeom prst="rect">
            <a:avLst/>
          </a:prstGeom>
          <a:noFill/>
          <a:ln w="9525" algn="ctr">
            <a:noFill/>
            <a:miter lim="800000"/>
            <a:headEnd/>
            <a:tailEnd/>
          </a:ln>
        </p:spPr>
        <p:txBody>
          <a:bodyPr wrap="none">
            <a:spAutoFit/>
          </a:bodyPr>
          <a:lstStyle/>
          <a:p>
            <a:endParaRPr lang="id-ID"/>
          </a:p>
        </p:txBody>
      </p:sp>
      <p:sp>
        <p:nvSpPr>
          <p:cNvPr id="5129" name="Rectangle 8"/>
          <p:cNvSpPr>
            <a:spLocks noChangeArrowheads="1"/>
          </p:cNvSpPr>
          <p:nvPr/>
        </p:nvSpPr>
        <p:spPr bwMode="auto">
          <a:xfrm>
            <a:off x="0" y="-3557588"/>
            <a:ext cx="9144000" cy="0"/>
          </a:xfrm>
          <a:prstGeom prst="rect">
            <a:avLst/>
          </a:prstGeom>
          <a:noFill/>
          <a:ln w="9525" algn="ctr">
            <a:noFill/>
            <a:miter lim="800000"/>
            <a:headEnd/>
            <a:tailEnd/>
          </a:ln>
        </p:spPr>
        <p:txBody>
          <a:bodyPr wrap="none">
            <a:spAutoFit/>
          </a:bodyPr>
          <a:lstStyle/>
          <a:p>
            <a:endParaRPr lang="id-ID"/>
          </a:p>
        </p:txBody>
      </p:sp>
      <p:graphicFrame>
        <p:nvGraphicFramePr>
          <p:cNvPr id="358409" name="Group 9"/>
          <p:cNvGraphicFramePr>
            <a:graphicFrameLocks noGrp="1"/>
          </p:cNvGraphicFramePr>
          <p:nvPr/>
        </p:nvGraphicFramePr>
        <p:xfrm>
          <a:off x="4529138" y="-1487488"/>
          <a:ext cx="223837" cy="518160"/>
        </p:xfrm>
        <a:graphic>
          <a:graphicData uri="http://schemas.openxmlformats.org/drawingml/2006/table">
            <a:tbl>
              <a:tblPr/>
              <a:tblGrid>
                <a:gridCol w="223837"/>
              </a:tblGrid>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Verdana"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58415" name="Group 15"/>
          <p:cNvGraphicFramePr>
            <a:graphicFrameLocks noGrp="1"/>
          </p:cNvGraphicFramePr>
          <p:nvPr/>
        </p:nvGraphicFramePr>
        <p:xfrm>
          <a:off x="234950" y="7310438"/>
          <a:ext cx="233363" cy="518160"/>
        </p:xfrm>
        <a:graphic>
          <a:graphicData uri="http://schemas.openxmlformats.org/drawingml/2006/table">
            <a:tbl>
              <a:tblPr/>
              <a:tblGrid>
                <a:gridCol w="233363"/>
              </a:tblGrid>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Verdana"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5122" name="Object 21"/>
          <p:cNvGraphicFramePr>
            <a:graphicFrameLocks noChangeAspect="1"/>
          </p:cNvGraphicFramePr>
          <p:nvPr/>
        </p:nvGraphicFramePr>
        <p:xfrm>
          <a:off x="1476375" y="914400"/>
          <a:ext cx="5935663" cy="5191125"/>
        </p:xfrm>
        <a:graphic>
          <a:graphicData uri="http://schemas.openxmlformats.org/presentationml/2006/ole">
            <p:oleObj spid="_x0000_s5122" name="Worksheet" r:id="rId3" imgW="7593840" imgH="6131160" progId="Excel.Sheet.8">
              <p:embed/>
            </p:oleObj>
          </a:graphicData>
        </a:graphic>
      </p:graphicFrame>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eaLnBrk="1" hangingPunct="1">
              <a:defRPr/>
            </a:pPr>
            <a:r>
              <a:rPr lang="en-US" sz="3600" smtClean="0"/>
              <a:t>3. Ringkasan perbedaan peningkatan inovasi dengan radikal inovasi</a:t>
            </a:r>
          </a:p>
        </p:txBody>
      </p:sp>
      <p:sp>
        <p:nvSpPr>
          <p:cNvPr id="223235" name="Rectangle 3"/>
          <p:cNvSpPr>
            <a:spLocks noGrp="1" noChangeArrowheads="1"/>
          </p:cNvSpPr>
          <p:nvPr>
            <p:ph type="body" idx="1"/>
          </p:nvPr>
        </p:nvSpPr>
        <p:spPr/>
        <p:txBody>
          <a:bodyPr/>
          <a:lstStyle/>
          <a:p>
            <a:pPr eaLnBrk="1" hangingPunct="1">
              <a:lnSpc>
                <a:spcPct val="90000"/>
              </a:lnSpc>
            </a:pPr>
            <a:r>
              <a:rPr lang="en-US" sz="2800" smtClean="0">
                <a:solidFill>
                  <a:srgbClr val="008000"/>
                </a:solidFill>
              </a:rPr>
              <a:t>Peningkatan inovasi adalah</a:t>
            </a:r>
            <a:r>
              <a:rPr lang="en-US" sz="2800" smtClean="0"/>
              <a:t> </a:t>
            </a:r>
            <a:r>
              <a:rPr lang="en-US" sz="2800" i="1" smtClean="0"/>
              <a:t>perubahan atau penyesuaian sederhana terus menerus terhadap suatu produk, pelayanan atau proses yang telah ada</a:t>
            </a:r>
            <a:r>
              <a:rPr lang="en-US" sz="2800" smtClean="0"/>
              <a:t>.</a:t>
            </a:r>
          </a:p>
          <a:p>
            <a:pPr eaLnBrk="1" hangingPunct="1">
              <a:lnSpc>
                <a:spcPct val="90000"/>
              </a:lnSpc>
            </a:pPr>
            <a:r>
              <a:rPr lang="en-US" sz="2800" smtClean="0">
                <a:solidFill>
                  <a:srgbClr val="008000"/>
                </a:solidFill>
              </a:rPr>
              <a:t>Radikal Inovasi adalah</a:t>
            </a:r>
            <a:r>
              <a:rPr lang="en-US" sz="2800" smtClean="0"/>
              <a:t> </a:t>
            </a:r>
            <a:r>
              <a:rPr lang="en-US" sz="2800" i="1" smtClean="0"/>
              <a:t>terobosan peningkatan pada hasil produksi, proses, teknik pekerjaan dan biaya sehingga tercipta terobosan baru.</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pPr eaLnBrk="1" hangingPunct="1">
              <a:defRPr/>
            </a:pPr>
            <a:r>
              <a:rPr lang="en-US" sz="3200" smtClean="0"/>
              <a:t>4. Arti perubahan terus menerus dan dan kontribusinya terhadap peningkatan inovasi</a:t>
            </a:r>
          </a:p>
        </p:txBody>
      </p:sp>
      <p:sp>
        <p:nvSpPr>
          <p:cNvPr id="224259" name="Rectangle 3"/>
          <p:cNvSpPr>
            <a:spLocks noGrp="1" noChangeArrowheads="1"/>
          </p:cNvSpPr>
          <p:nvPr>
            <p:ph type="body" idx="1"/>
          </p:nvPr>
        </p:nvSpPr>
        <p:spPr>
          <a:xfrm>
            <a:off x="1295400" y="1295400"/>
            <a:ext cx="6161088" cy="4830763"/>
          </a:xfrm>
        </p:spPr>
        <p:txBody>
          <a:bodyPr/>
          <a:lstStyle/>
          <a:p>
            <a:pPr eaLnBrk="1" hangingPunct="1"/>
            <a:r>
              <a:rPr lang="en-US" sz="2800" smtClean="0">
                <a:solidFill>
                  <a:srgbClr val="008000"/>
                </a:solidFill>
              </a:rPr>
              <a:t>Perubahan secara terus menerus (Continuous Improvement), </a:t>
            </a:r>
            <a:r>
              <a:rPr lang="en-US" sz="2800" i="1" smtClean="0">
                <a:solidFill>
                  <a:srgbClr val="008000"/>
                </a:solidFill>
              </a:rPr>
              <a:t>kaizen</a:t>
            </a:r>
            <a:r>
              <a:rPr lang="en-US" sz="2800" smtClean="0">
                <a:solidFill>
                  <a:srgbClr val="008000"/>
                </a:solidFill>
              </a:rPr>
              <a:t> di Jepang adalah</a:t>
            </a:r>
            <a:r>
              <a:rPr lang="en-US" sz="2400" smtClean="0"/>
              <a:t> </a:t>
            </a:r>
          </a:p>
          <a:p>
            <a:pPr eaLnBrk="1" hangingPunct="1">
              <a:buFontTx/>
              <a:buNone/>
            </a:pPr>
            <a:r>
              <a:rPr lang="en-US" sz="2400" smtClean="0"/>
              <a:t>	</a:t>
            </a:r>
            <a:r>
              <a:rPr lang="en-US" sz="2400" i="1" smtClean="0"/>
              <a:t>suatu proses untuk meningkatkan produk suatu perusahaan dan proses-proses yang dilakukan mulai dari tahap pendisainan sampai dengan tahap perakitan, penjualan dan pelayanan yang diberikan</a:t>
            </a:r>
            <a:r>
              <a:rPr lang="en-US" sz="3600" smtClean="0"/>
              <a:t> </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body" idx="1"/>
          </p:nvPr>
        </p:nvSpPr>
        <p:spPr>
          <a:xfrm>
            <a:off x="633413" y="914400"/>
            <a:ext cx="6681787" cy="5181600"/>
          </a:xfrm>
        </p:spPr>
        <p:txBody>
          <a:bodyPr/>
          <a:lstStyle/>
          <a:p>
            <a:pPr marL="609600" indent="-609600" eaLnBrk="1" hangingPunct="1">
              <a:lnSpc>
                <a:spcPct val="80000"/>
              </a:lnSpc>
              <a:buFontTx/>
              <a:buNone/>
            </a:pPr>
            <a:r>
              <a:rPr lang="en-US" sz="2200" smtClean="0"/>
              <a:t>	Meliputi:</a:t>
            </a:r>
          </a:p>
          <a:p>
            <a:pPr marL="609600" indent="-609600" eaLnBrk="1" hangingPunct="1">
              <a:lnSpc>
                <a:spcPct val="80000"/>
              </a:lnSpc>
            </a:pPr>
            <a:r>
              <a:rPr lang="en-US" sz="2200" i="1" smtClean="0"/>
              <a:t>Penentuan (Define)</a:t>
            </a:r>
          </a:p>
          <a:p>
            <a:pPr marL="609600" indent="-609600" eaLnBrk="1" hangingPunct="1">
              <a:lnSpc>
                <a:spcPct val="80000"/>
              </a:lnSpc>
            </a:pPr>
            <a:r>
              <a:rPr lang="en-US" sz="2200" i="1" smtClean="0"/>
              <a:t>Selalu Berorientasi Kepada Pelanggan</a:t>
            </a:r>
          </a:p>
          <a:p>
            <a:pPr marL="609600" indent="-609600" eaLnBrk="1" hangingPunct="1">
              <a:lnSpc>
                <a:spcPct val="80000"/>
              </a:lnSpc>
            </a:pPr>
            <a:r>
              <a:rPr lang="en-US" sz="2200" i="1" smtClean="0"/>
              <a:t>Konsentrasi pada Proses Ekonomi Perusahaan</a:t>
            </a:r>
          </a:p>
          <a:p>
            <a:pPr marL="609600" indent="-609600" eaLnBrk="1" hangingPunct="1">
              <a:lnSpc>
                <a:spcPct val="80000"/>
              </a:lnSpc>
            </a:pPr>
            <a:r>
              <a:rPr lang="en-US" sz="2200" i="1" smtClean="0"/>
              <a:t>Ciptakan Hubungan yang Baik antara Pelanggan dan Produsen</a:t>
            </a:r>
          </a:p>
          <a:p>
            <a:pPr marL="609600" indent="-609600" eaLnBrk="1" hangingPunct="1">
              <a:lnSpc>
                <a:spcPct val="80000"/>
              </a:lnSpc>
            </a:pPr>
            <a:r>
              <a:rPr lang="en-US" sz="2200" i="1" smtClean="0"/>
              <a:t>Pendekatan Antisipasi</a:t>
            </a:r>
          </a:p>
          <a:p>
            <a:pPr marL="609600" indent="-609600" eaLnBrk="1" hangingPunct="1">
              <a:lnSpc>
                <a:spcPct val="80000"/>
              </a:lnSpc>
            </a:pPr>
            <a:r>
              <a:rPr lang="en-US" sz="2200" i="1" smtClean="0"/>
              <a:t>Lakukan Kebiasaan Menciptakan Proses Yang Sempurna (Error free)  </a:t>
            </a:r>
          </a:p>
          <a:p>
            <a:pPr marL="609600" indent="-609600" eaLnBrk="1" hangingPunct="1">
              <a:lnSpc>
                <a:spcPct val="80000"/>
              </a:lnSpc>
            </a:pPr>
            <a:r>
              <a:rPr lang="en-US" sz="2200" i="1" smtClean="0"/>
              <a:t>Utamakan Pencarian Bukti-bukti </a:t>
            </a:r>
          </a:p>
          <a:p>
            <a:pPr marL="609600" indent="-609600" eaLnBrk="1" hangingPunct="1">
              <a:lnSpc>
                <a:spcPct val="80000"/>
              </a:lnSpc>
            </a:pPr>
            <a:r>
              <a:rPr lang="en-US" sz="2200" i="1" smtClean="0"/>
              <a:t>Peningkatan Partisipasi di Tingkat Manajer dan Pekerja</a:t>
            </a:r>
          </a:p>
          <a:p>
            <a:pPr marL="609600" indent="-609600" eaLnBrk="1" hangingPunct="1">
              <a:lnSpc>
                <a:spcPct val="80000"/>
              </a:lnSpc>
            </a:pPr>
            <a:r>
              <a:rPr lang="en-US" sz="2200" i="1" smtClean="0"/>
              <a:t>Ciptakan Lingkungan Kerja yang Menyeluruh</a:t>
            </a:r>
          </a:p>
          <a:p>
            <a:pPr marL="609600" indent="-609600" eaLnBrk="1" hangingPunct="1">
              <a:lnSpc>
                <a:spcPct val="80000"/>
              </a:lnSpc>
            </a:pPr>
            <a:r>
              <a:rPr lang="en-US" sz="2200" i="1" smtClean="0"/>
              <a:t>Proses Peningkatan Secara Terus Menerus  Harus Dilakukan Secara Maksimal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3352800" y="685800"/>
            <a:ext cx="2057400" cy="609600"/>
          </a:xfrm>
          <a:prstGeom prst="flowChartAlternateProcess">
            <a:avLst/>
          </a:prstGeom>
          <a:solidFill>
            <a:schemeClr val="accent1"/>
          </a:solidFill>
          <a:ln w="9525">
            <a:solidFill>
              <a:schemeClr val="tx1"/>
            </a:solidFill>
            <a:miter lim="800000"/>
            <a:headEnd/>
            <a:tailEnd/>
          </a:ln>
        </p:spPr>
        <p:txBody>
          <a:bodyPr wrap="none" anchor="ctr"/>
          <a:lstStyle/>
          <a:p>
            <a:r>
              <a:rPr lang="en-US">
                <a:latin typeface="Arial" charset="0"/>
              </a:rPr>
              <a:t>Stockholders</a:t>
            </a:r>
          </a:p>
        </p:txBody>
      </p:sp>
      <p:sp>
        <p:nvSpPr>
          <p:cNvPr id="29699" name="AutoShape 3"/>
          <p:cNvSpPr>
            <a:spLocks noChangeArrowheads="1"/>
          </p:cNvSpPr>
          <p:nvPr/>
        </p:nvSpPr>
        <p:spPr bwMode="auto">
          <a:xfrm>
            <a:off x="838200" y="1676400"/>
            <a:ext cx="1905000" cy="685800"/>
          </a:xfrm>
          <a:prstGeom prst="flowChartProcess">
            <a:avLst/>
          </a:prstGeom>
          <a:solidFill>
            <a:schemeClr val="accent1"/>
          </a:solidFill>
          <a:ln w="9525">
            <a:solidFill>
              <a:schemeClr val="tx1"/>
            </a:solidFill>
            <a:miter lim="800000"/>
            <a:headEnd/>
            <a:tailEnd/>
          </a:ln>
        </p:spPr>
        <p:txBody>
          <a:bodyPr wrap="none" anchor="ctr"/>
          <a:lstStyle/>
          <a:p>
            <a:r>
              <a:rPr lang="en-US">
                <a:latin typeface="Arial" charset="0"/>
              </a:rPr>
              <a:t>Agency Theory</a:t>
            </a:r>
          </a:p>
        </p:txBody>
      </p:sp>
      <p:sp>
        <p:nvSpPr>
          <p:cNvPr id="29700" name="AutoShape 4"/>
          <p:cNvSpPr>
            <a:spLocks noChangeArrowheads="1"/>
          </p:cNvSpPr>
          <p:nvPr/>
        </p:nvSpPr>
        <p:spPr bwMode="auto">
          <a:xfrm>
            <a:off x="4953000" y="1600200"/>
            <a:ext cx="1600200" cy="533400"/>
          </a:xfrm>
          <a:prstGeom prst="flowChartProcess">
            <a:avLst/>
          </a:prstGeom>
          <a:solidFill>
            <a:schemeClr val="accent1">
              <a:alpha val="0"/>
            </a:schemeClr>
          </a:solidFill>
          <a:ln w="9525">
            <a:noFill/>
            <a:miter lim="800000"/>
            <a:headEnd/>
            <a:tailEnd/>
          </a:ln>
        </p:spPr>
        <p:txBody>
          <a:bodyPr wrap="none" anchor="ctr"/>
          <a:lstStyle/>
          <a:p>
            <a:r>
              <a:rPr lang="en-US">
                <a:latin typeface="Arial" charset="0"/>
              </a:rPr>
              <a:t>Authority</a:t>
            </a:r>
          </a:p>
        </p:txBody>
      </p:sp>
      <p:sp>
        <p:nvSpPr>
          <p:cNvPr id="29701" name="Line 5"/>
          <p:cNvSpPr>
            <a:spLocks noChangeShapeType="1"/>
          </p:cNvSpPr>
          <p:nvPr/>
        </p:nvSpPr>
        <p:spPr bwMode="auto">
          <a:xfrm>
            <a:off x="4419600" y="1371600"/>
            <a:ext cx="0" cy="1066800"/>
          </a:xfrm>
          <a:prstGeom prst="line">
            <a:avLst/>
          </a:prstGeom>
          <a:noFill/>
          <a:ln w="76200">
            <a:solidFill>
              <a:schemeClr val="tx1"/>
            </a:solidFill>
            <a:round/>
            <a:headEnd/>
            <a:tailEnd type="triangle" w="med" len="med"/>
          </a:ln>
        </p:spPr>
        <p:txBody>
          <a:bodyPr/>
          <a:lstStyle/>
          <a:p>
            <a:endParaRPr lang="id-ID"/>
          </a:p>
        </p:txBody>
      </p:sp>
      <p:sp>
        <p:nvSpPr>
          <p:cNvPr id="29702" name="AutoShape 6"/>
          <p:cNvSpPr>
            <a:spLocks noChangeArrowheads="1"/>
          </p:cNvSpPr>
          <p:nvPr/>
        </p:nvSpPr>
        <p:spPr bwMode="auto">
          <a:xfrm>
            <a:off x="3429000" y="2489200"/>
            <a:ext cx="2057400" cy="609600"/>
          </a:xfrm>
          <a:prstGeom prst="flowChartAlternateProcess">
            <a:avLst/>
          </a:prstGeom>
          <a:solidFill>
            <a:schemeClr val="accent1"/>
          </a:solidFill>
          <a:ln w="9525">
            <a:solidFill>
              <a:schemeClr val="tx1"/>
            </a:solidFill>
            <a:miter lim="800000"/>
            <a:headEnd/>
            <a:tailEnd/>
          </a:ln>
        </p:spPr>
        <p:txBody>
          <a:bodyPr wrap="none" anchor="ctr"/>
          <a:lstStyle/>
          <a:p>
            <a:r>
              <a:rPr lang="en-US">
                <a:latin typeface="Arial" charset="0"/>
              </a:rPr>
              <a:t>Management</a:t>
            </a:r>
          </a:p>
        </p:txBody>
      </p:sp>
      <p:sp>
        <p:nvSpPr>
          <p:cNvPr id="29703" name="AutoShape 7"/>
          <p:cNvSpPr>
            <a:spLocks noChangeArrowheads="1"/>
          </p:cNvSpPr>
          <p:nvPr/>
        </p:nvSpPr>
        <p:spPr bwMode="auto">
          <a:xfrm>
            <a:off x="3429000" y="4229100"/>
            <a:ext cx="2057400" cy="609600"/>
          </a:xfrm>
          <a:prstGeom prst="flowChartAlternateProcess">
            <a:avLst/>
          </a:prstGeom>
          <a:solidFill>
            <a:schemeClr val="accent1"/>
          </a:solidFill>
          <a:ln w="9525">
            <a:solidFill>
              <a:schemeClr val="tx1"/>
            </a:solidFill>
            <a:miter lim="800000"/>
            <a:headEnd/>
            <a:tailEnd/>
          </a:ln>
        </p:spPr>
        <p:txBody>
          <a:bodyPr wrap="none" anchor="ctr"/>
          <a:lstStyle/>
          <a:p>
            <a:r>
              <a:rPr lang="en-US">
                <a:latin typeface="Arial" charset="0"/>
              </a:rPr>
              <a:t>Company  goals</a:t>
            </a:r>
          </a:p>
        </p:txBody>
      </p:sp>
      <p:sp>
        <p:nvSpPr>
          <p:cNvPr id="29704" name="Line 8"/>
          <p:cNvSpPr>
            <a:spLocks noChangeShapeType="1"/>
          </p:cNvSpPr>
          <p:nvPr/>
        </p:nvSpPr>
        <p:spPr bwMode="auto">
          <a:xfrm>
            <a:off x="4445000" y="3124200"/>
            <a:ext cx="0" cy="1066800"/>
          </a:xfrm>
          <a:prstGeom prst="line">
            <a:avLst/>
          </a:prstGeom>
          <a:noFill/>
          <a:ln w="76200">
            <a:solidFill>
              <a:schemeClr val="tx1"/>
            </a:solidFill>
            <a:round/>
            <a:headEnd/>
            <a:tailEnd type="triangle" w="med" len="med"/>
          </a:ln>
        </p:spPr>
        <p:txBody>
          <a:bodyPr/>
          <a:lstStyle/>
          <a:p>
            <a:endParaRPr lang="id-ID"/>
          </a:p>
        </p:txBody>
      </p:sp>
      <p:sp>
        <p:nvSpPr>
          <p:cNvPr id="29705" name="AutoShape 9"/>
          <p:cNvSpPr>
            <a:spLocks noChangeArrowheads="1"/>
          </p:cNvSpPr>
          <p:nvPr/>
        </p:nvSpPr>
        <p:spPr bwMode="auto">
          <a:xfrm>
            <a:off x="4953000" y="3429000"/>
            <a:ext cx="1600200" cy="533400"/>
          </a:xfrm>
          <a:prstGeom prst="flowChartProcess">
            <a:avLst/>
          </a:prstGeom>
          <a:solidFill>
            <a:schemeClr val="accent1">
              <a:alpha val="0"/>
            </a:schemeClr>
          </a:solidFill>
          <a:ln w="9525">
            <a:noFill/>
            <a:miter lim="800000"/>
            <a:headEnd/>
            <a:tailEnd/>
          </a:ln>
        </p:spPr>
        <p:txBody>
          <a:bodyPr wrap="none" anchor="ctr"/>
          <a:lstStyle/>
          <a:p>
            <a:r>
              <a:rPr lang="en-US">
                <a:latin typeface="Arial" charset="0"/>
              </a:rPr>
              <a:t>Strategic Decision</a:t>
            </a:r>
          </a:p>
        </p:txBody>
      </p:sp>
      <p:sp>
        <p:nvSpPr>
          <p:cNvPr id="29706" name="Line 10"/>
          <p:cNvSpPr>
            <a:spLocks noChangeShapeType="1"/>
          </p:cNvSpPr>
          <p:nvPr/>
        </p:nvSpPr>
        <p:spPr bwMode="auto">
          <a:xfrm flipH="1">
            <a:off x="1752600" y="1143000"/>
            <a:ext cx="0" cy="457200"/>
          </a:xfrm>
          <a:prstGeom prst="line">
            <a:avLst/>
          </a:prstGeom>
          <a:noFill/>
          <a:ln w="3175">
            <a:solidFill>
              <a:schemeClr val="tx1"/>
            </a:solidFill>
            <a:prstDash val="dash"/>
            <a:round/>
            <a:headEnd/>
            <a:tailEnd type="triangle" w="med" len="med"/>
          </a:ln>
        </p:spPr>
        <p:txBody>
          <a:bodyPr wrap="none" anchor="ctr"/>
          <a:lstStyle/>
          <a:p>
            <a:endParaRPr lang="id-ID"/>
          </a:p>
        </p:txBody>
      </p:sp>
      <p:sp>
        <p:nvSpPr>
          <p:cNvPr id="29707" name="Line 11"/>
          <p:cNvSpPr>
            <a:spLocks noChangeShapeType="1"/>
          </p:cNvSpPr>
          <p:nvPr/>
        </p:nvSpPr>
        <p:spPr bwMode="auto">
          <a:xfrm>
            <a:off x="1752600" y="1143000"/>
            <a:ext cx="1447800" cy="0"/>
          </a:xfrm>
          <a:prstGeom prst="line">
            <a:avLst/>
          </a:prstGeom>
          <a:noFill/>
          <a:ln w="9525">
            <a:solidFill>
              <a:schemeClr val="tx1"/>
            </a:solidFill>
            <a:prstDash val="dash"/>
            <a:round/>
            <a:headEnd/>
            <a:tailEnd/>
          </a:ln>
        </p:spPr>
        <p:txBody>
          <a:bodyPr wrap="none" anchor="ctr"/>
          <a:lstStyle/>
          <a:p>
            <a:endParaRPr lang="id-ID"/>
          </a:p>
        </p:txBody>
      </p:sp>
      <p:sp>
        <p:nvSpPr>
          <p:cNvPr id="29708" name="Line 12"/>
          <p:cNvSpPr>
            <a:spLocks noChangeShapeType="1"/>
          </p:cNvSpPr>
          <p:nvPr/>
        </p:nvSpPr>
        <p:spPr bwMode="auto">
          <a:xfrm>
            <a:off x="1752600" y="2514600"/>
            <a:ext cx="0" cy="304800"/>
          </a:xfrm>
          <a:prstGeom prst="line">
            <a:avLst/>
          </a:prstGeom>
          <a:noFill/>
          <a:ln w="9525">
            <a:solidFill>
              <a:schemeClr val="tx1"/>
            </a:solidFill>
            <a:prstDash val="dash"/>
            <a:round/>
            <a:headEnd/>
            <a:tailEnd/>
          </a:ln>
        </p:spPr>
        <p:txBody>
          <a:bodyPr wrap="none" anchor="ctr"/>
          <a:lstStyle/>
          <a:p>
            <a:endParaRPr lang="id-ID"/>
          </a:p>
        </p:txBody>
      </p:sp>
      <p:sp>
        <p:nvSpPr>
          <p:cNvPr id="29709" name="Line 13"/>
          <p:cNvSpPr>
            <a:spLocks noChangeShapeType="1"/>
          </p:cNvSpPr>
          <p:nvPr/>
        </p:nvSpPr>
        <p:spPr bwMode="auto">
          <a:xfrm>
            <a:off x="1752600" y="2819400"/>
            <a:ext cx="1447800" cy="0"/>
          </a:xfrm>
          <a:prstGeom prst="line">
            <a:avLst/>
          </a:prstGeom>
          <a:noFill/>
          <a:ln w="9525">
            <a:solidFill>
              <a:schemeClr val="tx1"/>
            </a:solidFill>
            <a:prstDash val="dash"/>
            <a:round/>
            <a:headEnd/>
            <a:tailEnd type="triangle" w="med" len="med"/>
          </a:ln>
        </p:spPr>
        <p:txBody>
          <a:bodyPr wrap="none" anchor="ctr"/>
          <a:lstStyle/>
          <a:p>
            <a:endParaRPr lang="id-ID"/>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eaLnBrk="1" hangingPunct="1">
              <a:defRPr/>
            </a:pPr>
            <a:r>
              <a:rPr lang="en-US" sz="2800" smtClean="0"/>
              <a:t>5. Ringkasan resiko penggabungan dan radikal inovasi</a:t>
            </a:r>
          </a:p>
        </p:txBody>
      </p:sp>
      <p:sp>
        <p:nvSpPr>
          <p:cNvPr id="226307" name="Rectangle 3"/>
          <p:cNvSpPr>
            <a:spLocks noGrp="1" noChangeArrowheads="1"/>
          </p:cNvSpPr>
          <p:nvPr>
            <p:ph type="body" idx="1"/>
          </p:nvPr>
        </p:nvSpPr>
        <p:spPr/>
        <p:txBody>
          <a:bodyPr/>
          <a:lstStyle/>
          <a:p>
            <a:pPr marL="609600" indent="-609600" eaLnBrk="1" hangingPunct="1">
              <a:buFontTx/>
              <a:buNone/>
            </a:pPr>
            <a:r>
              <a:rPr lang="en-US" sz="2400" smtClean="0"/>
              <a:t>    </a:t>
            </a:r>
            <a:r>
              <a:rPr lang="en-US" sz="2400" smtClean="0">
                <a:solidFill>
                  <a:srgbClr val="E71744"/>
                </a:solidFill>
              </a:rPr>
              <a:t>Resiko penggabungan dengan peningkatan inovasi dicirikan dengan 5 sifat:</a:t>
            </a:r>
          </a:p>
          <a:p>
            <a:pPr marL="609600" indent="-609600" eaLnBrk="1" hangingPunct="1">
              <a:buFontTx/>
              <a:buNone/>
            </a:pPr>
            <a:endParaRPr lang="en-US" sz="2400" smtClean="0">
              <a:solidFill>
                <a:srgbClr val="E71744"/>
              </a:solidFill>
            </a:endParaRPr>
          </a:p>
          <a:p>
            <a:pPr marL="609600" indent="-609600" eaLnBrk="1" hangingPunct="1">
              <a:buFontTx/>
              <a:buAutoNum type="arabicPeriod"/>
            </a:pPr>
            <a:r>
              <a:rPr lang="en-US" sz="2000" i="1" smtClean="0"/>
              <a:t>Keragaman yang baru masuk ke pasar</a:t>
            </a:r>
          </a:p>
          <a:p>
            <a:pPr marL="609600" indent="-609600" eaLnBrk="1" hangingPunct="1">
              <a:buFontTx/>
              <a:buAutoNum type="arabicPeriod"/>
            </a:pPr>
            <a:r>
              <a:rPr lang="en-US" sz="2000" i="1" smtClean="0"/>
              <a:t>Peningkatan kinerja  dan tes teknologi</a:t>
            </a:r>
          </a:p>
          <a:p>
            <a:pPr marL="609600" indent="-609600" eaLnBrk="1" hangingPunct="1">
              <a:buFontTx/>
              <a:buAutoNum type="arabicPeriod"/>
            </a:pPr>
            <a:r>
              <a:rPr lang="en-US" sz="2000" i="1" smtClean="0"/>
              <a:t>Berhemat pada saat terjadi perubahan2</a:t>
            </a:r>
          </a:p>
          <a:p>
            <a:pPr marL="609600" indent="-609600" eaLnBrk="1" hangingPunct="1">
              <a:buFontTx/>
              <a:buAutoNum type="arabicPeriod"/>
            </a:pPr>
            <a:r>
              <a:rPr lang="en-US" sz="2000" i="1" smtClean="0"/>
              <a:t>Melaporkan kebutuhan dari informasi pelanggan</a:t>
            </a:r>
          </a:p>
          <a:p>
            <a:pPr marL="609600" indent="-609600" eaLnBrk="1" hangingPunct="1">
              <a:buFontTx/>
              <a:buAutoNum type="arabicPeriod"/>
            </a:pPr>
            <a:r>
              <a:rPr lang="en-US" sz="2000" i="1" smtClean="0"/>
              <a:t>Mendukung kebiasaan baik yang telah ada</a:t>
            </a:r>
          </a:p>
          <a:p>
            <a:pPr marL="609600" indent="-609600" eaLnBrk="1" hangingPunct="1"/>
            <a:endParaRPr lang="en-US" sz="2000" smtClean="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body" idx="1"/>
          </p:nvPr>
        </p:nvSpPr>
        <p:spPr/>
        <p:txBody>
          <a:bodyPr/>
          <a:lstStyle/>
          <a:p>
            <a:pPr eaLnBrk="1" hangingPunct="1"/>
            <a:r>
              <a:rPr lang="en-US" sz="2400" smtClean="0">
                <a:solidFill>
                  <a:srgbClr val="E71744"/>
                </a:solidFill>
              </a:rPr>
              <a:t>Radikal inovasi</a:t>
            </a:r>
          </a:p>
          <a:p>
            <a:pPr eaLnBrk="1" hangingPunct="1">
              <a:buFontTx/>
              <a:buNone/>
            </a:pPr>
            <a:endParaRPr lang="en-US" sz="2400" smtClean="0"/>
          </a:p>
          <a:p>
            <a:pPr eaLnBrk="1" hangingPunct="1"/>
            <a:r>
              <a:rPr lang="en-US" sz="2400" i="1" smtClean="0"/>
              <a:t>sebagai radikal pada pasar yang ada dan pelanggan dapat gagal membayar pada saat produk, proses, atau teknologi baru dikeluarkan ketika terjadi pemaksaan pasar, ada kepentingan, atau ada ketertarikan pada bisnis tertentu bukan kpd keinginan pasar</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pPr eaLnBrk="1" hangingPunct="1">
              <a:defRPr/>
            </a:pPr>
            <a:r>
              <a:rPr lang="en-US" sz="2800" smtClean="0"/>
              <a:t>6. Gambaran 3 elemen dari proses kewirausahaan </a:t>
            </a:r>
          </a:p>
        </p:txBody>
      </p:sp>
      <p:sp>
        <p:nvSpPr>
          <p:cNvPr id="228355" name="Rectangle 3"/>
          <p:cNvSpPr>
            <a:spLocks noGrp="1" noChangeArrowheads="1"/>
          </p:cNvSpPr>
          <p:nvPr>
            <p:ph type="body" idx="1"/>
          </p:nvPr>
        </p:nvSpPr>
        <p:spPr/>
        <p:txBody>
          <a:bodyPr/>
          <a:lstStyle/>
          <a:p>
            <a:pPr algn="just" eaLnBrk="1" hangingPunct="1">
              <a:buFontTx/>
              <a:buNone/>
            </a:pPr>
            <a:r>
              <a:rPr lang="en-US" sz="4000" smtClean="0">
                <a:solidFill>
                  <a:schemeClr val="hlink"/>
                </a:solidFill>
                <a:latin typeface="Trebuchet MS" pitchFamily="34" charset="0"/>
              </a:rPr>
              <a:t>Kewirausahaan</a:t>
            </a:r>
          </a:p>
          <a:p>
            <a:pPr algn="just" eaLnBrk="1" hangingPunct="1">
              <a:buFontTx/>
              <a:buNone/>
            </a:pPr>
            <a:r>
              <a:rPr lang="en-US" sz="3500" smtClean="0">
                <a:latin typeface="Trebuchet MS" pitchFamily="34" charset="0"/>
              </a:rPr>
              <a:t>	</a:t>
            </a:r>
            <a:r>
              <a:rPr lang="en-US" sz="2000" i="1" smtClean="0">
                <a:latin typeface="Trebuchet MS" pitchFamily="34" charset="0"/>
              </a:rPr>
              <a:t>adalah proses membawa ide-ide dan tindakan-tindakan kreatif dan inovatif secara bersama-sama dengan keahlian manajemen dan organisasi yang diperlukan untuk memobilisasi orang-orang, uang, dan sumber-sumber operasi yang tepat untuk memenuhi sebuah kebutuhan tertentu dan menciptakan kesejahteraan</a:t>
            </a:r>
            <a:r>
              <a:rPr lang="en-US" sz="3500" i="1" smtClean="0">
                <a:latin typeface="Trebuchet MS" pitchFamily="34" charset="0"/>
              </a:rPr>
              <a:t>.</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body" idx="1"/>
          </p:nvPr>
        </p:nvSpPr>
        <p:spPr>
          <a:xfrm>
            <a:off x="1295400" y="533400"/>
            <a:ext cx="6089650" cy="5592763"/>
          </a:xfrm>
        </p:spPr>
        <p:txBody>
          <a:bodyPr/>
          <a:lstStyle/>
          <a:p>
            <a:pPr marL="609600" indent="-609600" eaLnBrk="1" hangingPunct="1"/>
            <a:r>
              <a:rPr lang="en-US" sz="2800" smtClean="0"/>
              <a:t>Tiga elemen Kewirausahaan</a:t>
            </a:r>
            <a:r>
              <a:rPr lang="en-US" smtClean="0"/>
              <a:t>:</a:t>
            </a:r>
          </a:p>
          <a:p>
            <a:pPr marL="609600" indent="-609600" eaLnBrk="1" hangingPunct="1">
              <a:buFontTx/>
              <a:buNone/>
            </a:pPr>
            <a:endParaRPr lang="en-US" smtClean="0"/>
          </a:p>
          <a:p>
            <a:pPr marL="609600" indent="-609600" eaLnBrk="1" hangingPunct="1">
              <a:buFontTx/>
              <a:buAutoNum type="arabicPeriod"/>
            </a:pPr>
            <a:r>
              <a:rPr lang="en-US" sz="2800" smtClean="0">
                <a:solidFill>
                  <a:srgbClr val="008000"/>
                </a:solidFill>
              </a:rPr>
              <a:t>Kesempatan</a:t>
            </a:r>
          </a:p>
          <a:p>
            <a:pPr marL="609600" indent="-609600" eaLnBrk="1" hangingPunct="1">
              <a:buFontTx/>
              <a:buNone/>
            </a:pPr>
            <a:r>
              <a:rPr lang="en-US" sz="2400" b="1" i="1" smtClean="0"/>
              <a:t>       </a:t>
            </a:r>
            <a:r>
              <a:rPr lang="en-US" sz="2000" b="1" i="1" smtClean="0"/>
              <a:t>Pengusaha yang efektif mencoba untuk mengkon-firmasikan sebuah kesempatan yang ditetapkan oleh apa yang diinginkan pelanggan</a:t>
            </a:r>
            <a:r>
              <a:rPr lang="en-US" smtClean="0"/>
              <a:t> </a:t>
            </a:r>
            <a:endParaRPr lang="en-US" sz="2400" smtClean="0"/>
          </a:p>
          <a:p>
            <a:pPr marL="609600" indent="-609600" eaLnBrk="1" hangingPunct="1">
              <a:buFontTx/>
              <a:buAutoNum type="arabicPeriod" startAt="2"/>
            </a:pPr>
            <a:r>
              <a:rPr lang="en-US" sz="2800" smtClean="0">
                <a:solidFill>
                  <a:srgbClr val="008000"/>
                </a:solidFill>
              </a:rPr>
              <a:t>Tim Kewirausahaan</a:t>
            </a:r>
          </a:p>
          <a:p>
            <a:pPr marL="609600" indent="-609600" eaLnBrk="1" hangingPunct="1">
              <a:buFontTx/>
              <a:buNone/>
            </a:pPr>
            <a:r>
              <a:rPr lang="en-US" sz="2800" smtClean="0"/>
              <a:t>	</a:t>
            </a:r>
            <a:r>
              <a:rPr lang="en-US" sz="2000" i="1" smtClean="0"/>
              <a:t>Tim kewirausahaan yang memiliki Kompetensi teknis dan Keahlian manajemen bisnis</a:t>
            </a:r>
          </a:p>
          <a:p>
            <a:pPr marL="609600" indent="-609600" algn="just" eaLnBrk="1" hangingPunct="1">
              <a:buFont typeface="Symbol" pitchFamily="18" charset="2"/>
              <a:buAutoNum type="arabicPeriod" startAt="3"/>
            </a:pPr>
            <a:r>
              <a:rPr lang="en-US" sz="2800" smtClean="0">
                <a:solidFill>
                  <a:srgbClr val="008000"/>
                </a:solidFill>
              </a:rPr>
              <a:t>Sumber- sumber</a:t>
            </a:r>
          </a:p>
          <a:p>
            <a:pPr marL="609600" indent="-609600" algn="just" eaLnBrk="1" hangingPunct="1">
              <a:buFont typeface="Symbol" pitchFamily="18" charset="2"/>
              <a:buNone/>
            </a:pPr>
            <a:r>
              <a:rPr lang="en-US" smtClean="0"/>
              <a:t>	</a:t>
            </a:r>
            <a:r>
              <a:rPr lang="en-US" sz="2000" i="1" smtClean="0"/>
              <a:t>uang dan waktu</a:t>
            </a:r>
            <a:r>
              <a:rPr lang="en-US" smtClean="0"/>
              <a:t>. </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pPr eaLnBrk="1" hangingPunct="1">
              <a:defRPr/>
            </a:pPr>
            <a:r>
              <a:rPr lang="en-US" sz="3100" smtClean="0"/>
              <a:t>7. Intrapreneurship dan upaya dapat maju pesat</a:t>
            </a:r>
          </a:p>
        </p:txBody>
      </p:sp>
      <p:sp>
        <p:nvSpPr>
          <p:cNvPr id="230403" name="Rectangle 3"/>
          <p:cNvSpPr>
            <a:spLocks noGrp="1" noChangeArrowheads="1"/>
          </p:cNvSpPr>
          <p:nvPr>
            <p:ph type="body" idx="1"/>
          </p:nvPr>
        </p:nvSpPr>
        <p:spPr>
          <a:xfrm>
            <a:off x="1295400" y="1295400"/>
            <a:ext cx="6089650" cy="4830763"/>
          </a:xfrm>
        </p:spPr>
        <p:txBody>
          <a:bodyPr/>
          <a:lstStyle/>
          <a:p>
            <a:pPr marL="609600" indent="-609600" eaLnBrk="1" hangingPunct="1"/>
            <a:r>
              <a:rPr lang="en-US" sz="2400" smtClean="0">
                <a:solidFill>
                  <a:srgbClr val="008000"/>
                </a:solidFill>
              </a:rPr>
              <a:t>Intrapreneurship adalah Kewirausahaan dalam perusahaan-perusahaan besar</a:t>
            </a:r>
            <a:r>
              <a:rPr lang="en-US" sz="2400" smtClean="0"/>
              <a:t> </a:t>
            </a:r>
          </a:p>
          <a:p>
            <a:pPr marL="609600" indent="-609600" eaLnBrk="1" hangingPunct="1">
              <a:buFontTx/>
              <a:buNone/>
            </a:pPr>
            <a:endParaRPr lang="en-US" sz="2400" smtClean="0"/>
          </a:p>
          <a:p>
            <a:pPr marL="609600" indent="-609600" eaLnBrk="1" hangingPunct="1"/>
            <a:r>
              <a:rPr lang="en-US" sz="2000" smtClean="0">
                <a:solidFill>
                  <a:srgbClr val="FF0000"/>
                </a:solidFill>
              </a:rPr>
              <a:t>Delapan cara untuk tumbuh dengan pesat</a:t>
            </a:r>
          </a:p>
          <a:p>
            <a:pPr marL="990600" lvl="1" indent="-533400" eaLnBrk="1" hangingPunct="1"/>
            <a:r>
              <a:rPr lang="en-US" sz="1800" i="1" smtClean="0"/>
              <a:t>Menunjuk “sponsor” kewirausahaan</a:t>
            </a:r>
          </a:p>
          <a:p>
            <a:pPr marL="990600" lvl="1" indent="-533400" eaLnBrk="1" hangingPunct="1"/>
            <a:r>
              <a:rPr lang="en-US" sz="1800" i="1" smtClean="0"/>
              <a:t>Memberikan waktu inovasi</a:t>
            </a:r>
          </a:p>
          <a:p>
            <a:pPr marL="990600" lvl="1" indent="-533400" eaLnBrk="1" hangingPunct="1"/>
            <a:r>
              <a:rPr lang="en-US" sz="1800" i="1" smtClean="0"/>
              <a:t>Mengakomodasikan team kewirausahaan</a:t>
            </a:r>
          </a:p>
          <a:p>
            <a:pPr marL="990600" lvl="1" indent="-533400" eaLnBrk="1" hangingPunct="1"/>
            <a:r>
              <a:rPr lang="en-US" sz="1800" i="1" smtClean="0"/>
              <a:t>Menyediakan forum kewirausahaan</a:t>
            </a:r>
          </a:p>
          <a:p>
            <a:pPr marL="990600" lvl="1" indent="-533400" eaLnBrk="1" hangingPunct="1"/>
            <a:r>
              <a:rPr lang="en-US" sz="1800" i="1" smtClean="0"/>
              <a:t>Menggunakan kontrol kewirausahaan</a:t>
            </a:r>
          </a:p>
          <a:p>
            <a:pPr marL="990600" lvl="1" indent="-533400" eaLnBrk="1" hangingPunct="1"/>
            <a:r>
              <a:rPr lang="en-US" sz="1800" i="1" smtClean="0"/>
              <a:t>Menyediakan imbalan kewirausahaan</a:t>
            </a:r>
          </a:p>
          <a:p>
            <a:pPr marL="990600" lvl="1" indent="-533400" eaLnBrk="1" hangingPunct="1"/>
            <a:r>
              <a:rPr lang="en-US" sz="1800" i="1" smtClean="0"/>
              <a:t>Mengkomunikasikan tujuan-tujuan inovasi tertentu</a:t>
            </a:r>
          </a:p>
          <a:p>
            <a:pPr marL="990600" lvl="1" indent="-533400" eaLnBrk="1" hangingPunct="1"/>
            <a:r>
              <a:rPr lang="en-US" sz="1800" i="1" smtClean="0"/>
              <a:t>Menciptakan sebuah budaya kewirausahaan</a:t>
            </a:r>
            <a:r>
              <a:rPr lang="en-US" sz="2400" smtClean="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ctrTitle"/>
          </p:nvPr>
        </p:nvSpPr>
        <p:spPr>
          <a:xfrm>
            <a:off x="685800" y="1828800"/>
            <a:ext cx="7772400" cy="1828800"/>
          </a:xfrm>
        </p:spPr>
        <p:txBody>
          <a:bodyPr/>
          <a:lstStyle/>
          <a:p>
            <a:pPr eaLnBrk="1" hangingPunct="1">
              <a:defRPr/>
            </a:pPr>
            <a:r>
              <a:rPr lang="en-US" sz="3000" b="0" smtClean="0">
                <a:latin typeface="Book Antiqua" pitchFamily="18" charset="0"/>
              </a:rPr>
              <a:t>PERTANGGUNGJAWABAN SOSIAL KORPORAT DAN ETIKA BISNIS</a:t>
            </a:r>
          </a:p>
        </p:txBody>
      </p:sp>
      <p:sp>
        <p:nvSpPr>
          <p:cNvPr id="381955" name="Rectangle 3"/>
          <p:cNvSpPr>
            <a:spLocks noGrp="1" noChangeArrowheads="1"/>
          </p:cNvSpPr>
          <p:nvPr>
            <p:ph type="subTitle" idx="1"/>
          </p:nvPr>
        </p:nvSpPr>
        <p:spPr>
          <a:xfrm>
            <a:off x="500063" y="1928813"/>
            <a:ext cx="8339137" cy="4090987"/>
          </a:xfrm>
        </p:spPr>
        <p:txBody>
          <a:bodyPr/>
          <a:lstStyle/>
          <a:p>
            <a:pPr marL="700088" indent="-304800" eaLnBrk="1" hangingPunct="1">
              <a:defRPr/>
            </a:pPr>
            <a:r>
              <a:rPr lang="en-US" dirty="0" smtClean="0">
                <a:latin typeface="Algerian" pitchFamily="82" charset="0"/>
              </a:rPr>
              <a:t>BAB 3</a:t>
            </a:r>
          </a:p>
          <a:p>
            <a:pPr marL="700088" indent="-304800" eaLnBrk="1" hangingPunct="1">
              <a:defRPr/>
            </a:pPr>
            <a:endParaRPr lang="en-US" dirty="0" smtClean="0">
              <a:latin typeface="Algerian" pitchFamily="82" charset="0"/>
            </a:endParaRPr>
          </a:p>
        </p:txBody>
      </p:sp>
      <p:pic>
        <p:nvPicPr>
          <p:cNvPr id="381956" name="01 Mengejar Matahari.mp3">
            <a:hlinkClick r:id="" action="ppaction://media"/>
          </p:cNvPr>
          <p:cNvPicPr>
            <a:picLocks noRot="1" noChangeAspect="1" noChangeArrowheads="1"/>
          </p:cNvPicPr>
          <p:nvPr>
            <a:audioFile r:link="rId1"/>
          </p:nvPr>
        </p:nvPicPr>
        <p:blipFill>
          <a:blip r:embed="rId4"/>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555" fill="hold"/>
                                        <p:tgtEl>
                                          <p:spTgt spid="38195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195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468313" y="549275"/>
            <a:ext cx="8243887" cy="1314450"/>
          </a:xfrm>
        </p:spPr>
        <p:txBody>
          <a:bodyPr>
            <a:normAutofit fontScale="90000"/>
          </a:bodyPr>
          <a:lstStyle/>
          <a:p>
            <a:pPr eaLnBrk="1" hangingPunct="1">
              <a:defRPr/>
            </a:pPr>
            <a:r>
              <a:rPr lang="sv-SE" b="1" dirty="0" smtClean="0">
                <a:solidFill>
                  <a:schemeClr val="accent6">
                    <a:lumMod val="10000"/>
                  </a:schemeClr>
                </a:solidFill>
                <a:latin typeface="Bodoni MT Poster Compressed" pitchFamily="18" charset="0"/>
              </a:rPr>
              <a:t>PERTANGGUNGJAWABAN SOSIAL KORPORA</a:t>
            </a:r>
            <a:r>
              <a:rPr lang="en-US" b="1" dirty="0" smtClean="0">
                <a:solidFill>
                  <a:schemeClr val="accent6">
                    <a:lumMod val="10000"/>
                  </a:schemeClr>
                </a:solidFill>
                <a:latin typeface="Bodoni MT Poster Compressed" pitchFamily="18" charset="0"/>
              </a:rPr>
              <a:t>T DAN ETIKA BISNIS</a:t>
            </a:r>
            <a:r>
              <a:rPr lang="en-US" dirty="0" smtClean="0">
                <a:solidFill>
                  <a:schemeClr val="accent6">
                    <a:lumMod val="10000"/>
                  </a:schemeClr>
                </a:solidFill>
              </a:rPr>
              <a:t> </a:t>
            </a:r>
          </a:p>
        </p:txBody>
      </p:sp>
      <p:sp>
        <p:nvSpPr>
          <p:cNvPr id="382979" name="Rectangle 3"/>
          <p:cNvSpPr>
            <a:spLocks noGrp="1" noChangeArrowheads="1"/>
          </p:cNvSpPr>
          <p:nvPr>
            <p:ph type="body" idx="1"/>
          </p:nvPr>
        </p:nvSpPr>
        <p:spPr>
          <a:xfrm>
            <a:off x="428625" y="1857375"/>
            <a:ext cx="8312150" cy="4786313"/>
          </a:xfrm>
        </p:spPr>
        <p:txBody>
          <a:bodyPr/>
          <a:lstStyle/>
          <a:p>
            <a:pPr marL="228600" indent="-228600" eaLnBrk="1" hangingPunct="1">
              <a:lnSpc>
                <a:spcPct val="80000"/>
              </a:lnSpc>
              <a:buFontTx/>
              <a:buNone/>
            </a:pPr>
            <a:r>
              <a:rPr lang="en-US" sz="2000" b="1" i="1" smtClean="0"/>
              <a:t>Hal-hal penting yang harus diperhatikan</a:t>
            </a:r>
            <a:r>
              <a:rPr lang="en-US" sz="2000" smtClean="0"/>
              <a:t>:</a:t>
            </a:r>
          </a:p>
          <a:p>
            <a:pPr marL="228600" indent="-228600" eaLnBrk="1" hangingPunct="1">
              <a:lnSpc>
                <a:spcPct val="80000"/>
              </a:lnSpc>
            </a:pPr>
            <a:r>
              <a:rPr lang="en-US" sz="2000" smtClean="0"/>
              <a:t>Memahami arti penting pendekatan stakeholder pada pertanggungjawaban sosial. </a:t>
            </a:r>
          </a:p>
          <a:p>
            <a:pPr marL="228600" indent="-228600" eaLnBrk="1" hangingPunct="1">
              <a:lnSpc>
                <a:spcPct val="80000"/>
              </a:lnSpc>
            </a:pPr>
            <a:r>
              <a:rPr lang="en-US" sz="2000" smtClean="0"/>
              <a:t>Menjelaskan kisaran per</a:t>
            </a:r>
            <a:r>
              <a:rPr lang="id-ID" sz="2000" smtClean="0"/>
              <a:t>t</a:t>
            </a:r>
            <a:r>
              <a:rPr lang="en-US" sz="2000" smtClean="0"/>
              <a:t>anggungjawaban sosial dan efek bermacam-macam opsi terhdap laba perusahaan.</a:t>
            </a:r>
          </a:p>
          <a:p>
            <a:pPr marL="228600" indent="-228600" eaLnBrk="1" hangingPunct="1">
              <a:lnSpc>
                <a:spcPct val="80000"/>
              </a:lnSpc>
            </a:pPr>
            <a:r>
              <a:rPr lang="en-US" sz="2000" smtClean="0"/>
              <a:t>Menguraikan sebuah audit sosial dan menjelaskan arti pentingnya. </a:t>
            </a:r>
          </a:p>
          <a:p>
            <a:pPr marL="228600" indent="-228600" eaLnBrk="1" hangingPunct="1">
              <a:lnSpc>
                <a:spcPct val="80000"/>
              </a:lnSpc>
            </a:pPr>
            <a:r>
              <a:rPr lang="en-US" sz="2000" smtClean="0"/>
              <a:t>Mendiskusikan efek Sarbanes-Oxley Act 2002 terhadap perilaku etika bisnis. </a:t>
            </a:r>
          </a:p>
          <a:p>
            <a:pPr marL="228600" indent="-228600" eaLnBrk="1" hangingPunct="1">
              <a:lnSpc>
                <a:spcPct val="80000"/>
              </a:lnSpc>
            </a:pPr>
            <a:r>
              <a:rPr lang="en-US" sz="2000" smtClean="0"/>
              <a:t>Membandingkan keuntungan-keuntungan berbagai pendekatan sosial kolaboratif dengan pendekatan-pendekatan alternatif pada CSR. </a:t>
            </a:r>
          </a:p>
          <a:p>
            <a:pPr marL="228600" indent="-228600" eaLnBrk="1" hangingPunct="1">
              <a:lnSpc>
                <a:spcPct val="80000"/>
              </a:lnSpc>
            </a:pPr>
            <a:r>
              <a:rPr lang="en-US" sz="2000" smtClean="0"/>
              <a:t>Menjelaskan lima prinsip inisiatif sosial kolaboratif. </a:t>
            </a:r>
            <a:endParaRPr lang="sv-SE" sz="2000" smtClean="0"/>
          </a:p>
          <a:p>
            <a:pPr marL="228600" indent="-228600" eaLnBrk="1" hangingPunct="1">
              <a:lnSpc>
                <a:spcPct val="80000"/>
              </a:lnSpc>
            </a:pPr>
            <a:r>
              <a:rPr lang="sv-SE" sz="2000" smtClean="0"/>
              <a:t>Membandingkan nilai-nilai kebaikan pendekatan-pendekatan berbeda pada etika bisnis.</a:t>
            </a:r>
          </a:p>
          <a:p>
            <a:pPr marL="228600" indent="-228600" eaLnBrk="1" hangingPunct="1">
              <a:lnSpc>
                <a:spcPct val="80000"/>
              </a:lnSpc>
            </a:pPr>
            <a:r>
              <a:rPr lang="sv-SE" sz="2000" smtClean="0"/>
              <a:t>Menjelaskan relevansi etika bisnis pada praktek manajemen strategis. </a:t>
            </a:r>
            <a:endParaRPr lang="en-US" sz="2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2978"/>
                                        </p:tgtEl>
                                        <p:attrNameLst>
                                          <p:attrName>style.visibility</p:attrName>
                                        </p:attrNameLst>
                                      </p:cBhvr>
                                      <p:to>
                                        <p:strVal val="visible"/>
                                      </p:to>
                                    </p:set>
                                    <p:animEffect transition="in" filter="dissolve">
                                      <p:cBhvr>
                                        <p:cTn id="7" dur="500"/>
                                        <p:tgtEl>
                                          <p:spTgt spid="3829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2979">
                                            <p:txEl>
                                              <p:pRg st="0" end="0"/>
                                            </p:txEl>
                                          </p:spTgt>
                                        </p:tgtEl>
                                        <p:attrNameLst>
                                          <p:attrName>style.visibility</p:attrName>
                                        </p:attrNameLst>
                                      </p:cBhvr>
                                      <p:to>
                                        <p:strVal val="visible"/>
                                      </p:to>
                                    </p:set>
                                    <p:animEffect transition="in" filter="dissolve">
                                      <p:cBhvr>
                                        <p:cTn id="12" dur="500"/>
                                        <p:tgtEl>
                                          <p:spTgt spid="3829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2979">
                                            <p:txEl>
                                              <p:pRg st="1" end="1"/>
                                            </p:txEl>
                                          </p:spTgt>
                                        </p:tgtEl>
                                        <p:attrNameLst>
                                          <p:attrName>style.visibility</p:attrName>
                                        </p:attrNameLst>
                                      </p:cBhvr>
                                      <p:to>
                                        <p:strVal val="visible"/>
                                      </p:to>
                                    </p:set>
                                    <p:animEffect transition="in" filter="dissolve">
                                      <p:cBhvr>
                                        <p:cTn id="17" dur="500"/>
                                        <p:tgtEl>
                                          <p:spTgt spid="3829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2979">
                                            <p:txEl>
                                              <p:pRg st="2" end="2"/>
                                            </p:txEl>
                                          </p:spTgt>
                                        </p:tgtEl>
                                        <p:attrNameLst>
                                          <p:attrName>style.visibility</p:attrName>
                                        </p:attrNameLst>
                                      </p:cBhvr>
                                      <p:to>
                                        <p:strVal val="visible"/>
                                      </p:to>
                                    </p:set>
                                    <p:animEffect transition="in" filter="dissolve">
                                      <p:cBhvr>
                                        <p:cTn id="22" dur="500"/>
                                        <p:tgtEl>
                                          <p:spTgt spid="3829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2979">
                                            <p:txEl>
                                              <p:pRg st="3" end="3"/>
                                            </p:txEl>
                                          </p:spTgt>
                                        </p:tgtEl>
                                        <p:attrNameLst>
                                          <p:attrName>style.visibility</p:attrName>
                                        </p:attrNameLst>
                                      </p:cBhvr>
                                      <p:to>
                                        <p:strVal val="visible"/>
                                      </p:to>
                                    </p:set>
                                    <p:animEffect transition="in" filter="dissolve">
                                      <p:cBhvr>
                                        <p:cTn id="27" dur="500"/>
                                        <p:tgtEl>
                                          <p:spTgt spid="3829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82979">
                                            <p:txEl>
                                              <p:pRg st="4" end="4"/>
                                            </p:txEl>
                                          </p:spTgt>
                                        </p:tgtEl>
                                        <p:attrNameLst>
                                          <p:attrName>style.visibility</p:attrName>
                                        </p:attrNameLst>
                                      </p:cBhvr>
                                      <p:to>
                                        <p:strVal val="visible"/>
                                      </p:to>
                                    </p:set>
                                    <p:animEffect transition="in" filter="dissolve">
                                      <p:cBhvr>
                                        <p:cTn id="32" dur="500"/>
                                        <p:tgtEl>
                                          <p:spTgt spid="38297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82979">
                                            <p:txEl>
                                              <p:pRg st="5" end="5"/>
                                            </p:txEl>
                                          </p:spTgt>
                                        </p:tgtEl>
                                        <p:attrNameLst>
                                          <p:attrName>style.visibility</p:attrName>
                                        </p:attrNameLst>
                                      </p:cBhvr>
                                      <p:to>
                                        <p:strVal val="visible"/>
                                      </p:to>
                                    </p:set>
                                    <p:animEffect transition="in" filter="dissolve">
                                      <p:cBhvr>
                                        <p:cTn id="37" dur="500"/>
                                        <p:tgtEl>
                                          <p:spTgt spid="38297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82979">
                                            <p:txEl>
                                              <p:pRg st="6" end="6"/>
                                            </p:txEl>
                                          </p:spTgt>
                                        </p:tgtEl>
                                        <p:attrNameLst>
                                          <p:attrName>style.visibility</p:attrName>
                                        </p:attrNameLst>
                                      </p:cBhvr>
                                      <p:to>
                                        <p:strVal val="visible"/>
                                      </p:to>
                                    </p:set>
                                    <p:animEffect transition="in" filter="dissolve">
                                      <p:cBhvr>
                                        <p:cTn id="42" dur="500"/>
                                        <p:tgtEl>
                                          <p:spTgt spid="38297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82979">
                                            <p:txEl>
                                              <p:pRg st="7" end="7"/>
                                            </p:txEl>
                                          </p:spTgt>
                                        </p:tgtEl>
                                        <p:attrNameLst>
                                          <p:attrName>style.visibility</p:attrName>
                                        </p:attrNameLst>
                                      </p:cBhvr>
                                      <p:to>
                                        <p:strVal val="visible"/>
                                      </p:to>
                                    </p:set>
                                    <p:animEffect transition="in" filter="dissolve">
                                      <p:cBhvr>
                                        <p:cTn id="47" dur="500"/>
                                        <p:tgtEl>
                                          <p:spTgt spid="38297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82979">
                                            <p:txEl>
                                              <p:pRg st="8" end="8"/>
                                            </p:txEl>
                                          </p:spTgt>
                                        </p:tgtEl>
                                        <p:attrNameLst>
                                          <p:attrName>style.visibility</p:attrName>
                                        </p:attrNameLst>
                                      </p:cBhvr>
                                      <p:to>
                                        <p:strVal val="visible"/>
                                      </p:to>
                                    </p:set>
                                    <p:animEffect transition="in" filter="dissolve">
                                      <p:cBhvr>
                                        <p:cTn id="52" dur="500"/>
                                        <p:tgtEl>
                                          <p:spTgt spid="3829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8" grpId="0"/>
      <p:bldP spid="3829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428625" y="214313"/>
            <a:ext cx="8258175" cy="1000125"/>
          </a:xfrm>
        </p:spPr>
        <p:txBody>
          <a:bodyPr/>
          <a:lstStyle/>
          <a:p>
            <a:pPr eaLnBrk="1" hangingPunct="1">
              <a:defRPr/>
            </a:pPr>
            <a:r>
              <a:rPr lang="en-US" sz="2400" b="1" dirty="0" smtClean="0">
                <a:solidFill>
                  <a:schemeClr val="accent6">
                    <a:lumMod val="10000"/>
                  </a:schemeClr>
                </a:solidFill>
                <a:latin typeface="Britannic Bold" pitchFamily="34" charset="0"/>
              </a:rPr>
              <a:t>PENDEKATAN STAKEHOLDER PD PERTANGGUNGJAWABAN SOSIAL</a:t>
            </a:r>
          </a:p>
        </p:txBody>
      </p:sp>
      <p:sp>
        <p:nvSpPr>
          <p:cNvPr id="32771" name="Rectangle 3"/>
          <p:cNvSpPr>
            <a:spLocks noGrp="1" noChangeArrowheads="1"/>
          </p:cNvSpPr>
          <p:nvPr>
            <p:ph type="body" idx="1"/>
          </p:nvPr>
        </p:nvSpPr>
        <p:spPr/>
        <p:txBody>
          <a:bodyPr/>
          <a:lstStyle/>
          <a:p>
            <a:pPr marL="60325" indent="-58738" eaLnBrk="1" hangingPunct="1">
              <a:lnSpc>
                <a:spcPct val="90000"/>
              </a:lnSpc>
              <a:buClr>
                <a:schemeClr val="tx1"/>
              </a:buClr>
              <a:buFontTx/>
              <a:buNone/>
            </a:pPr>
            <a:r>
              <a:rPr lang="en-US" sz="1600" smtClean="0"/>
              <a:t> </a:t>
            </a:r>
            <a:r>
              <a:rPr lang="en-US" sz="2000" smtClean="0"/>
              <a:t>Pendekatan stakeholder pada Pertanggungjawaban  sosial korporat merupakan misi bahwa sebuah bisnis mempunyai  suatu kewajiban untuk melayani masyarakat pada umumnya dan juga kepentingan-kepentingan  finansial para pemegang sahamnya, maka dari itu langkah-langkah  yang perlu diambil  perusahaan untuk melibatkan kepentingan-kepentingan  kelompok  kedalam pernyataan misi perusahaan adalah:</a:t>
            </a:r>
          </a:p>
          <a:p>
            <a:pPr marL="1079500" lvl="1" eaLnBrk="1" hangingPunct="1">
              <a:lnSpc>
                <a:spcPct val="90000"/>
              </a:lnSpc>
              <a:buClr>
                <a:schemeClr val="tx1"/>
              </a:buClr>
              <a:buFontTx/>
              <a:buBlip>
                <a:blip r:embed="rId4"/>
              </a:buBlip>
            </a:pPr>
            <a:r>
              <a:rPr lang="en-US" sz="2000" smtClean="0"/>
              <a:t>Pengenalan Para stakeholder </a:t>
            </a:r>
            <a:r>
              <a:rPr lang="en-US" sz="2000" smtClean="0">
                <a:cs typeface="Arial" charset="0"/>
              </a:rPr>
              <a:t>→  Manajer-manajer  strategis harus mengenali semua kelompok     stakeholder dan membobot hak-hak dan kemampuan masing-masing  mereka untuk mempengaruhi keberhasilan perusahaan.</a:t>
            </a:r>
          </a:p>
          <a:p>
            <a:pPr marL="1079500" lvl="1" eaLnBrk="1" hangingPunct="1">
              <a:lnSpc>
                <a:spcPct val="90000"/>
              </a:lnSpc>
              <a:buClr>
                <a:schemeClr val="tx1"/>
              </a:buClr>
              <a:buFontTx/>
              <a:buBlip>
                <a:blip r:embed="rId4"/>
              </a:buBlip>
            </a:pPr>
            <a:r>
              <a:rPr lang="en-US" sz="2000" smtClean="0">
                <a:cs typeface="Arial" charset="0"/>
              </a:rPr>
              <a:t>Pemahaman →  Para pengambil keputusan strategis  harus memahami permintaan-permintaan khusus  masing-masing kelompok</a:t>
            </a:r>
            <a:endParaRPr lang="en-US" sz="1800" smtClean="0"/>
          </a:p>
          <a:p>
            <a:pPr marL="60325" indent="-58738" eaLnBrk="1" hangingPunct="1">
              <a:lnSpc>
                <a:spcPct val="90000"/>
              </a:lnSpc>
              <a:buClr>
                <a:schemeClr val="tx1"/>
              </a:buClr>
              <a:buFontTx/>
              <a:buNone/>
            </a:pPr>
            <a:endParaRPr lang="en-US" sz="1400" smtClean="0"/>
          </a:p>
        </p:txBody>
      </p:sp>
      <p:pic>
        <p:nvPicPr>
          <p:cNvPr id="384004" name="04 Jalanku Tak Panjang.mp3">
            <a:hlinkClick r:id="" action="ppaction://media"/>
          </p:cNvPr>
          <p:cNvPicPr>
            <a:picLocks noRot="1" noChangeAspect="1" noChangeArrowheads="1"/>
          </p:cNvPicPr>
          <p:nvPr>
            <a:audioFile r:link="rId1"/>
          </p:nvPr>
        </p:nvPicPr>
        <p:blipFill>
          <a:blip r:embed="rId5"/>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504" fill="hold"/>
                                        <p:tgtEl>
                                          <p:spTgt spid="3840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400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eaLnBrk="1" hangingPunct="1">
              <a:defRPr/>
            </a:pPr>
            <a:r>
              <a:rPr lang="en-US" sz="3600" dirty="0" err="1" smtClean="0">
                <a:latin typeface="Britannic Bold" pitchFamily="34" charset="0"/>
              </a:rPr>
              <a:t>Tipe-tipe</a:t>
            </a:r>
            <a:r>
              <a:rPr lang="en-US" sz="3600" dirty="0" smtClean="0">
                <a:latin typeface="Britannic Bold" pitchFamily="34" charset="0"/>
              </a:rPr>
              <a:t> </a:t>
            </a:r>
            <a:r>
              <a:rPr lang="en-US" sz="3600" dirty="0" err="1" smtClean="0">
                <a:latin typeface="Britannic Bold" pitchFamily="34" charset="0"/>
              </a:rPr>
              <a:t>Pertanggungjawaban</a:t>
            </a:r>
            <a:endParaRPr lang="en-US" sz="3600" dirty="0" smtClean="0">
              <a:latin typeface="Britannic Bold" pitchFamily="34" charset="0"/>
            </a:endParaRPr>
          </a:p>
        </p:txBody>
      </p:sp>
      <p:sp>
        <p:nvSpPr>
          <p:cNvPr id="33795" name="Rectangle 3"/>
          <p:cNvSpPr>
            <a:spLocks noGrp="1" noChangeArrowheads="1"/>
          </p:cNvSpPr>
          <p:nvPr>
            <p:ph type="body" idx="1"/>
          </p:nvPr>
        </p:nvSpPr>
        <p:spPr>
          <a:xfrm>
            <a:off x="500063" y="1643063"/>
            <a:ext cx="8262937" cy="4452937"/>
          </a:xfrm>
        </p:spPr>
        <p:txBody>
          <a:bodyPr/>
          <a:lstStyle/>
          <a:p>
            <a:pPr marL="60325" indent="-60325" eaLnBrk="1" hangingPunct="1">
              <a:lnSpc>
                <a:spcPct val="80000"/>
              </a:lnSpc>
              <a:buFontTx/>
              <a:buNone/>
              <a:defRPr/>
            </a:pPr>
            <a:r>
              <a:rPr lang="en-US" sz="1200" dirty="0" smtClean="0"/>
              <a:t> </a:t>
            </a:r>
            <a:r>
              <a:rPr lang="en-US" sz="1800" dirty="0" err="1" smtClean="0"/>
              <a:t>Empat</a:t>
            </a:r>
            <a:r>
              <a:rPr lang="en-US" sz="1800" dirty="0" smtClean="0"/>
              <a:t> (4) </a:t>
            </a:r>
            <a:r>
              <a:rPr lang="en-US" sz="1800" dirty="0" err="1" smtClean="0"/>
              <a:t>tipe</a:t>
            </a:r>
            <a:r>
              <a:rPr lang="en-US" sz="1800" dirty="0" smtClean="0"/>
              <a:t> </a:t>
            </a:r>
            <a:r>
              <a:rPr lang="en-US" sz="1800" dirty="0" err="1" smtClean="0"/>
              <a:t>komitmen</a:t>
            </a:r>
            <a:r>
              <a:rPr lang="en-US" sz="1800" dirty="0" smtClean="0"/>
              <a:t> </a:t>
            </a:r>
            <a:r>
              <a:rPr lang="en-US" sz="1800" dirty="0" err="1" smtClean="0"/>
              <a:t>sosial</a:t>
            </a:r>
            <a:r>
              <a:rPr lang="en-US" sz="1800" dirty="0" smtClean="0"/>
              <a:t> </a:t>
            </a:r>
            <a:r>
              <a:rPr lang="en-US" sz="1800" dirty="0" err="1" smtClean="0"/>
              <a:t>untuk</a:t>
            </a:r>
            <a:r>
              <a:rPr lang="en-US" sz="1800" dirty="0" smtClean="0"/>
              <a:t> </a:t>
            </a:r>
            <a:r>
              <a:rPr lang="en-US" sz="1800" dirty="0" err="1" smtClean="0"/>
              <a:t>lebih</a:t>
            </a:r>
            <a:r>
              <a:rPr lang="en-US" sz="1800" dirty="0" smtClean="0"/>
              <a:t> </a:t>
            </a:r>
            <a:r>
              <a:rPr lang="en-US" sz="1800" dirty="0" err="1" smtClean="0"/>
              <a:t>memahami</a:t>
            </a:r>
            <a:r>
              <a:rPr lang="en-US" sz="1800" dirty="0" smtClean="0"/>
              <a:t> </a:t>
            </a:r>
            <a:r>
              <a:rPr lang="en-US" sz="1800" dirty="0" err="1" smtClean="0"/>
              <a:t>hakekat</a:t>
            </a:r>
            <a:r>
              <a:rPr lang="en-US" sz="1800" dirty="0" smtClean="0"/>
              <a:t> </a:t>
            </a:r>
            <a:r>
              <a:rPr lang="en-US" sz="1800" dirty="0" err="1" smtClean="0"/>
              <a:t>dan</a:t>
            </a:r>
            <a:r>
              <a:rPr lang="en-US" sz="1800" dirty="0" smtClean="0"/>
              <a:t> </a:t>
            </a:r>
            <a:r>
              <a:rPr lang="en-US" sz="1800" dirty="0" err="1" smtClean="0"/>
              <a:t>kisaran</a:t>
            </a:r>
            <a:r>
              <a:rPr lang="en-US" sz="1800" dirty="0" smtClean="0"/>
              <a:t> </a:t>
            </a:r>
            <a:r>
              <a:rPr lang="en-US" sz="1800" dirty="0" err="1" smtClean="0"/>
              <a:t>pertanggungjawaban</a:t>
            </a:r>
            <a:r>
              <a:rPr lang="en-US" sz="1800" dirty="0" smtClean="0"/>
              <a:t> </a:t>
            </a:r>
            <a:r>
              <a:rPr lang="en-US" sz="1800" dirty="0" err="1" smtClean="0"/>
              <a:t>sosial</a:t>
            </a:r>
            <a:r>
              <a:rPr lang="en-US" sz="1800" dirty="0" smtClean="0"/>
              <a:t> </a:t>
            </a:r>
            <a:r>
              <a:rPr lang="en-US" sz="1800" dirty="0" err="1" smtClean="0"/>
              <a:t>untuk</a:t>
            </a:r>
            <a:r>
              <a:rPr lang="en-US" sz="1800" dirty="0" smtClean="0"/>
              <a:t> </a:t>
            </a:r>
            <a:r>
              <a:rPr lang="en-US" sz="1800" dirty="0" err="1" smtClean="0"/>
              <a:t>apa</a:t>
            </a:r>
            <a:r>
              <a:rPr lang="en-US" sz="1800" dirty="0" smtClean="0"/>
              <a:t> </a:t>
            </a:r>
            <a:r>
              <a:rPr lang="en-US" sz="1800" dirty="0" err="1" smtClean="0"/>
              <a:t>mereka</a:t>
            </a:r>
            <a:r>
              <a:rPr lang="en-US" sz="1800" dirty="0" smtClean="0"/>
              <a:t> </a:t>
            </a:r>
            <a:r>
              <a:rPr lang="en-US" sz="1800" dirty="0" err="1" smtClean="0"/>
              <a:t>merencanakan</a:t>
            </a:r>
            <a:r>
              <a:rPr lang="en-US" sz="1800" dirty="0" smtClean="0"/>
              <a:t>:</a:t>
            </a:r>
          </a:p>
          <a:p>
            <a:pPr lvl="1" eaLnBrk="1" hangingPunct="1">
              <a:lnSpc>
                <a:spcPct val="80000"/>
              </a:lnSpc>
              <a:buFontTx/>
              <a:buBlip>
                <a:blip r:embed="rId4"/>
              </a:buBlip>
              <a:defRPr/>
            </a:pPr>
            <a:r>
              <a:rPr lang="en-US" sz="1800" dirty="0" err="1" smtClean="0">
                <a:solidFill>
                  <a:schemeClr val="accent6">
                    <a:lumMod val="10000"/>
                  </a:schemeClr>
                </a:solidFill>
              </a:rPr>
              <a:t>Pertanggungjawaban</a:t>
            </a:r>
            <a:r>
              <a:rPr lang="en-US" sz="1800" dirty="0" smtClean="0">
                <a:solidFill>
                  <a:schemeClr val="accent6">
                    <a:lumMod val="10000"/>
                  </a:schemeClr>
                </a:solidFill>
              </a:rPr>
              <a:t>  </a:t>
            </a:r>
            <a:r>
              <a:rPr lang="en-US" sz="1800" dirty="0" err="1" smtClean="0">
                <a:solidFill>
                  <a:schemeClr val="accent6">
                    <a:lumMod val="10000"/>
                  </a:schemeClr>
                </a:solidFill>
              </a:rPr>
              <a:t>sosial</a:t>
            </a:r>
            <a:r>
              <a:rPr lang="en-US" sz="1800" dirty="0" smtClean="0">
                <a:solidFill>
                  <a:schemeClr val="accent6">
                    <a:lumMod val="10000"/>
                  </a:schemeClr>
                </a:solidFill>
              </a:rPr>
              <a:t> </a:t>
            </a:r>
            <a:r>
              <a:rPr lang="en-US" sz="1800" dirty="0" smtClean="0">
                <a:cs typeface="Arial" charset="0"/>
              </a:rPr>
              <a:t>→ </a:t>
            </a:r>
            <a:r>
              <a:rPr lang="en-US" sz="1800" dirty="0" err="1" smtClean="0">
                <a:cs typeface="Arial" charset="0"/>
              </a:rPr>
              <a:t>sebagai</a:t>
            </a:r>
            <a:r>
              <a:rPr lang="en-US" sz="1800" dirty="0" smtClean="0">
                <a:cs typeface="Arial" charset="0"/>
              </a:rPr>
              <a:t> </a:t>
            </a:r>
            <a:r>
              <a:rPr lang="en-US" sz="1800" dirty="0" err="1" smtClean="0">
                <a:cs typeface="Arial" charset="0"/>
              </a:rPr>
              <a:t>satu-satunya</a:t>
            </a:r>
            <a:r>
              <a:rPr lang="en-US" sz="1800" dirty="0" smtClean="0">
                <a:cs typeface="Arial" charset="0"/>
              </a:rPr>
              <a:t> </a:t>
            </a:r>
            <a:r>
              <a:rPr lang="en-US" sz="1800" dirty="0" err="1" smtClean="0">
                <a:cs typeface="Arial" charset="0"/>
              </a:rPr>
              <a:t>pertanggungjawaban</a:t>
            </a:r>
            <a:r>
              <a:rPr lang="en-US" sz="1800" dirty="0" smtClean="0">
                <a:cs typeface="Arial" charset="0"/>
              </a:rPr>
              <a:t> </a:t>
            </a:r>
            <a:r>
              <a:rPr lang="en-US" sz="1800" dirty="0" err="1" smtClean="0">
                <a:cs typeface="Arial" charset="0"/>
              </a:rPr>
              <a:t>sosial</a:t>
            </a:r>
            <a:r>
              <a:rPr lang="en-US" sz="1800" dirty="0" smtClean="0">
                <a:cs typeface="Arial" charset="0"/>
              </a:rPr>
              <a:t> </a:t>
            </a:r>
            <a:r>
              <a:rPr lang="en-US" sz="1800" dirty="0" err="1" smtClean="0">
                <a:cs typeface="Arial" charset="0"/>
              </a:rPr>
              <a:t>sah</a:t>
            </a:r>
            <a:r>
              <a:rPr lang="en-US" sz="1800" dirty="0" smtClean="0">
                <a:cs typeface="Arial" charset="0"/>
              </a:rPr>
              <a:t> </a:t>
            </a:r>
            <a:r>
              <a:rPr lang="en-US" sz="1800" dirty="0" err="1" smtClean="0">
                <a:cs typeface="Arial" charset="0"/>
              </a:rPr>
              <a:t>daripada</a:t>
            </a:r>
            <a:r>
              <a:rPr lang="en-US" sz="1800" dirty="0" smtClean="0">
                <a:cs typeface="Arial" charset="0"/>
              </a:rPr>
              <a:t> </a:t>
            </a:r>
            <a:r>
              <a:rPr lang="en-US" sz="1800" dirty="0" err="1" smtClean="0">
                <a:cs typeface="Arial" charset="0"/>
              </a:rPr>
              <a:t>bisnis</a:t>
            </a:r>
            <a:r>
              <a:rPr lang="en-US" sz="1800" dirty="0" smtClean="0">
                <a:cs typeface="Arial" charset="0"/>
              </a:rPr>
              <a:t>.</a:t>
            </a:r>
          </a:p>
          <a:p>
            <a:pPr lvl="1" eaLnBrk="1" hangingPunct="1">
              <a:lnSpc>
                <a:spcPct val="80000"/>
              </a:lnSpc>
              <a:buFontTx/>
              <a:buBlip>
                <a:blip r:embed="rId4"/>
              </a:buBlip>
              <a:defRPr/>
            </a:pPr>
            <a:r>
              <a:rPr lang="en-US" sz="1800" dirty="0" err="1" smtClean="0">
                <a:solidFill>
                  <a:schemeClr val="accent6">
                    <a:lumMod val="10000"/>
                  </a:schemeClr>
                </a:solidFill>
                <a:cs typeface="Arial" charset="0"/>
              </a:rPr>
              <a:t>Pertanggungjawaban</a:t>
            </a:r>
            <a:r>
              <a:rPr lang="en-US" sz="1800" dirty="0" smtClean="0">
                <a:solidFill>
                  <a:schemeClr val="accent6">
                    <a:lumMod val="10000"/>
                  </a:schemeClr>
                </a:solidFill>
                <a:cs typeface="Arial" charset="0"/>
              </a:rPr>
              <a:t> </a:t>
            </a:r>
            <a:r>
              <a:rPr lang="en-US" sz="1800" dirty="0" err="1" smtClean="0">
                <a:solidFill>
                  <a:schemeClr val="accent6">
                    <a:lumMod val="10000"/>
                  </a:schemeClr>
                </a:solidFill>
                <a:cs typeface="Arial" charset="0"/>
              </a:rPr>
              <a:t>hukum</a:t>
            </a:r>
            <a:r>
              <a:rPr lang="en-US" sz="1800" dirty="0" smtClean="0">
                <a:solidFill>
                  <a:schemeClr val="accent6">
                    <a:lumMod val="10000"/>
                  </a:schemeClr>
                </a:solidFill>
                <a:cs typeface="Arial" charset="0"/>
              </a:rPr>
              <a:t> </a:t>
            </a:r>
            <a:r>
              <a:rPr lang="en-US" sz="1800" dirty="0" smtClean="0">
                <a:cs typeface="Arial" charset="0"/>
              </a:rPr>
              <a:t>→ </a:t>
            </a:r>
            <a:r>
              <a:rPr lang="en-US" sz="1800" dirty="0" err="1" smtClean="0">
                <a:cs typeface="Arial" charset="0"/>
              </a:rPr>
              <a:t>mencerminkan</a:t>
            </a:r>
            <a:r>
              <a:rPr lang="en-US" sz="1800" dirty="0" smtClean="0">
                <a:cs typeface="Arial" charset="0"/>
              </a:rPr>
              <a:t> </a:t>
            </a:r>
            <a:r>
              <a:rPr lang="en-US" sz="1800" dirty="0" err="1" smtClean="0">
                <a:cs typeface="Arial" charset="0"/>
              </a:rPr>
              <a:t>kewajiban-kewajiban</a:t>
            </a:r>
            <a:r>
              <a:rPr lang="en-US" sz="1800" dirty="0" smtClean="0">
                <a:cs typeface="Arial" charset="0"/>
              </a:rPr>
              <a:t>  </a:t>
            </a:r>
            <a:r>
              <a:rPr lang="en-US" sz="1800" dirty="0" err="1" smtClean="0">
                <a:cs typeface="Arial" charset="0"/>
              </a:rPr>
              <a:t>perusahaan</a:t>
            </a:r>
            <a:r>
              <a:rPr lang="en-US" sz="1800" dirty="0" smtClean="0">
                <a:cs typeface="Arial" charset="0"/>
              </a:rPr>
              <a:t> </a:t>
            </a:r>
            <a:r>
              <a:rPr lang="en-US" sz="1800" dirty="0" err="1" smtClean="0">
                <a:cs typeface="Arial" charset="0"/>
              </a:rPr>
              <a:t>untuk</a:t>
            </a:r>
            <a:r>
              <a:rPr lang="en-US" sz="1800" dirty="0" smtClean="0">
                <a:cs typeface="Arial" charset="0"/>
              </a:rPr>
              <a:t> </a:t>
            </a:r>
            <a:r>
              <a:rPr lang="en-US" sz="1800" dirty="0" err="1" smtClean="0">
                <a:cs typeface="Arial" charset="0"/>
              </a:rPr>
              <a:t>mematuhi</a:t>
            </a:r>
            <a:r>
              <a:rPr lang="en-US" sz="1800" dirty="0" smtClean="0">
                <a:cs typeface="Arial" charset="0"/>
              </a:rPr>
              <a:t> </a:t>
            </a:r>
            <a:r>
              <a:rPr lang="en-US" sz="1800" dirty="0" err="1" smtClean="0">
                <a:cs typeface="Arial" charset="0"/>
              </a:rPr>
              <a:t>undang-undang</a:t>
            </a:r>
            <a:r>
              <a:rPr lang="en-US" sz="1800" dirty="0" smtClean="0">
                <a:cs typeface="Arial" charset="0"/>
              </a:rPr>
              <a:t> yang </a:t>
            </a:r>
            <a:r>
              <a:rPr lang="en-US" sz="1800" dirty="0" err="1" smtClean="0">
                <a:cs typeface="Arial" charset="0"/>
              </a:rPr>
              <a:t>mengatur</a:t>
            </a:r>
            <a:r>
              <a:rPr lang="en-US" sz="1800" dirty="0" smtClean="0">
                <a:cs typeface="Arial" charset="0"/>
              </a:rPr>
              <a:t>  </a:t>
            </a:r>
            <a:r>
              <a:rPr lang="en-US" sz="1800" dirty="0" err="1" smtClean="0">
                <a:cs typeface="Arial" charset="0"/>
              </a:rPr>
              <a:t>aktivitas-aktivitas</a:t>
            </a:r>
            <a:r>
              <a:rPr lang="en-US" sz="1800" dirty="0" smtClean="0">
                <a:cs typeface="Arial" charset="0"/>
              </a:rPr>
              <a:t> </a:t>
            </a:r>
            <a:r>
              <a:rPr lang="en-US" sz="1800" dirty="0" err="1" smtClean="0">
                <a:cs typeface="Arial" charset="0"/>
              </a:rPr>
              <a:t>bisnis</a:t>
            </a:r>
            <a:r>
              <a:rPr lang="en-US" sz="1800" dirty="0" smtClean="0">
                <a:cs typeface="Arial" charset="0"/>
              </a:rPr>
              <a:t>.</a:t>
            </a:r>
          </a:p>
          <a:p>
            <a:pPr lvl="1" eaLnBrk="1" hangingPunct="1">
              <a:lnSpc>
                <a:spcPct val="80000"/>
              </a:lnSpc>
              <a:buFontTx/>
              <a:buBlip>
                <a:blip r:embed="rId4"/>
              </a:buBlip>
              <a:defRPr/>
            </a:pPr>
            <a:r>
              <a:rPr lang="en-US" sz="1800" dirty="0" err="1" smtClean="0">
                <a:solidFill>
                  <a:schemeClr val="accent6">
                    <a:lumMod val="10000"/>
                  </a:schemeClr>
                </a:solidFill>
                <a:cs typeface="Arial" charset="0"/>
              </a:rPr>
              <a:t>Pertanggungjawaban</a:t>
            </a:r>
            <a:r>
              <a:rPr lang="en-US" sz="1800" dirty="0" smtClean="0">
                <a:solidFill>
                  <a:schemeClr val="accent6">
                    <a:lumMod val="10000"/>
                  </a:schemeClr>
                </a:solidFill>
                <a:cs typeface="Arial" charset="0"/>
              </a:rPr>
              <a:t> </a:t>
            </a:r>
            <a:r>
              <a:rPr lang="en-US" sz="1800" dirty="0" err="1" smtClean="0">
                <a:solidFill>
                  <a:schemeClr val="accent6">
                    <a:lumMod val="10000"/>
                  </a:schemeClr>
                </a:solidFill>
                <a:cs typeface="Arial" charset="0"/>
              </a:rPr>
              <a:t>etika</a:t>
            </a:r>
            <a:r>
              <a:rPr lang="en-US" sz="1800" dirty="0" smtClean="0">
                <a:solidFill>
                  <a:schemeClr val="accent6">
                    <a:lumMod val="10000"/>
                  </a:schemeClr>
                </a:solidFill>
                <a:cs typeface="Arial" charset="0"/>
              </a:rPr>
              <a:t> </a:t>
            </a:r>
            <a:r>
              <a:rPr lang="en-US" sz="1800" dirty="0" smtClean="0">
                <a:cs typeface="Arial" charset="0"/>
              </a:rPr>
              <a:t>→ </a:t>
            </a:r>
            <a:r>
              <a:rPr lang="en-US" sz="1800" dirty="0" err="1" smtClean="0">
                <a:cs typeface="Arial" charset="0"/>
              </a:rPr>
              <a:t>mencerminkan</a:t>
            </a:r>
            <a:r>
              <a:rPr lang="en-US" sz="1800" dirty="0" smtClean="0">
                <a:cs typeface="Arial" charset="0"/>
              </a:rPr>
              <a:t> </a:t>
            </a:r>
            <a:r>
              <a:rPr lang="en-US" sz="1800" dirty="0" err="1" smtClean="0">
                <a:cs typeface="Arial" charset="0"/>
              </a:rPr>
              <a:t>pandangan</a:t>
            </a:r>
            <a:r>
              <a:rPr lang="en-US" sz="1800" dirty="0" smtClean="0">
                <a:cs typeface="Arial" charset="0"/>
              </a:rPr>
              <a:t> </a:t>
            </a:r>
            <a:r>
              <a:rPr lang="en-US" sz="1800" dirty="0" err="1" smtClean="0">
                <a:cs typeface="Arial" charset="0"/>
              </a:rPr>
              <a:t>perusahaan</a:t>
            </a:r>
            <a:r>
              <a:rPr lang="en-US" sz="1800" dirty="0" smtClean="0">
                <a:cs typeface="Arial" charset="0"/>
              </a:rPr>
              <a:t> </a:t>
            </a:r>
            <a:r>
              <a:rPr lang="en-US" sz="1800" dirty="0" err="1" smtClean="0">
                <a:cs typeface="Arial" charset="0"/>
              </a:rPr>
              <a:t>tentang</a:t>
            </a:r>
            <a:r>
              <a:rPr lang="en-US" sz="1800" dirty="0" smtClean="0">
                <a:cs typeface="Arial" charset="0"/>
              </a:rPr>
              <a:t> </a:t>
            </a:r>
            <a:r>
              <a:rPr lang="en-US" sz="1800" dirty="0" err="1" smtClean="0">
                <a:cs typeface="Arial" charset="0"/>
              </a:rPr>
              <a:t>perilaku</a:t>
            </a:r>
            <a:r>
              <a:rPr lang="en-US" sz="1800" dirty="0" smtClean="0">
                <a:cs typeface="Arial" charset="0"/>
              </a:rPr>
              <a:t> </a:t>
            </a:r>
            <a:r>
              <a:rPr lang="en-US" sz="1800" dirty="0" err="1" smtClean="0">
                <a:cs typeface="Arial" charset="0"/>
              </a:rPr>
              <a:t>bisnis</a:t>
            </a:r>
            <a:r>
              <a:rPr lang="en-US" sz="1800" dirty="0" smtClean="0">
                <a:cs typeface="Arial" charset="0"/>
              </a:rPr>
              <a:t> yang </a:t>
            </a:r>
            <a:r>
              <a:rPr lang="en-US" sz="1800" dirty="0" err="1" smtClean="0">
                <a:cs typeface="Arial" charset="0"/>
              </a:rPr>
              <a:t>tepat</a:t>
            </a:r>
            <a:r>
              <a:rPr lang="en-US" sz="1800" dirty="0" smtClean="0">
                <a:cs typeface="Arial" charset="0"/>
              </a:rPr>
              <a:t> </a:t>
            </a:r>
            <a:r>
              <a:rPr lang="en-US" sz="1800" dirty="0" err="1" smtClean="0">
                <a:cs typeface="Arial" charset="0"/>
              </a:rPr>
              <a:t>dan</a:t>
            </a:r>
            <a:r>
              <a:rPr lang="en-US" sz="1800" dirty="0" smtClean="0">
                <a:cs typeface="Arial" charset="0"/>
              </a:rPr>
              <a:t> </a:t>
            </a:r>
            <a:r>
              <a:rPr lang="en-US" sz="1800" dirty="0" err="1" smtClean="0">
                <a:cs typeface="Arial" charset="0"/>
              </a:rPr>
              <a:t>benar</a:t>
            </a:r>
            <a:r>
              <a:rPr lang="en-US" sz="1800" dirty="0" smtClean="0">
                <a:cs typeface="Arial" charset="0"/>
              </a:rPr>
              <a:t>, </a:t>
            </a:r>
            <a:r>
              <a:rPr lang="en-US" sz="1800" dirty="0" err="1" smtClean="0">
                <a:cs typeface="Arial" charset="0"/>
              </a:rPr>
              <a:t>serta</a:t>
            </a:r>
            <a:r>
              <a:rPr lang="en-US" sz="1800" dirty="0" smtClean="0">
                <a:cs typeface="Arial" charset="0"/>
              </a:rPr>
              <a:t> </a:t>
            </a:r>
            <a:r>
              <a:rPr lang="en-US" sz="1800" dirty="0" err="1" smtClean="0">
                <a:cs typeface="Arial" charset="0"/>
              </a:rPr>
              <a:t>merupakan</a:t>
            </a:r>
            <a:r>
              <a:rPr lang="en-US" sz="1800" dirty="0" smtClean="0">
                <a:cs typeface="Arial" charset="0"/>
              </a:rPr>
              <a:t>  </a:t>
            </a:r>
            <a:r>
              <a:rPr lang="en-US" sz="1800" dirty="0" err="1" smtClean="0">
                <a:cs typeface="Arial" charset="0"/>
              </a:rPr>
              <a:t>kewajiban-kewajiban</a:t>
            </a:r>
            <a:r>
              <a:rPr lang="en-US" sz="1800" dirty="0" smtClean="0">
                <a:cs typeface="Arial" charset="0"/>
              </a:rPr>
              <a:t>  yang </a:t>
            </a:r>
            <a:r>
              <a:rPr lang="en-US" sz="1800" dirty="0" err="1" smtClean="0">
                <a:cs typeface="Arial" charset="0"/>
              </a:rPr>
              <a:t>melebihi</a:t>
            </a:r>
            <a:r>
              <a:rPr lang="en-US" sz="1800" dirty="0" smtClean="0">
                <a:cs typeface="Arial" charset="0"/>
              </a:rPr>
              <a:t> </a:t>
            </a:r>
            <a:r>
              <a:rPr lang="en-US" sz="1800" dirty="0" err="1" smtClean="0">
                <a:cs typeface="Arial" charset="0"/>
              </a:rPr>
              <a:t>ketentuan-ketentuan</a:t>
            </a:r>
            <a:r>
              <a:rPr lang="en-US" sz="1800" dirty="0" smtClean="0">
                <a:cs typeface="Arial" charset="0"/>
              </a:rPr>
              <a:t>  </a:t>
            </a:r>
            <a:r>
              <a:rPr lang="en-US" sz="1800" dirty="0" err="1" smtClean="0">
                <a:cs typeface="Arial" charset="0"/>
              </a:rPr>
              <a:t>hukum</a:t>
            </a:r>
            <a:r>
              <a:rPr lang="en-US" sz="1800" dirty="0" smtClean="0">
                <a:cs typeface="Arial" charset="0"/>
              </a:rPr>
              <a:t>.</a:t>
            </a:r>
          </a:p>
          <a:p>
            <a:pPr lvl="1" eaLnBrk="1" hangingPunct="1">
              <a:lnSpc>
                <a:spcPct val="80000"/>
              </a:lnSpc>
              <a:buFontTx/>
              <a:buBlip>
                <a:blip r:embed="rId4"/>
              </a:buBlip>
              <a:defRPr/>
            </a:pPr>
            <a:r>
              <a:rPr lang="en-US" sz="1800" dirty="0" err="1" smtClean="0">
                <a:solidFill>
                  <a:schemeClr val="accent6">
                    <a:lumMod val="10000"/>
                  </a:schemeClr>
                </a:solidFill>
                <a:cs typeface="Arial" charset="0"/>
              </a:rPr>
              <a:t>Pertanggungjawaban</a:t>
            </a:r>
            <a:r>
              <a:rPr lang="en-US" sz="1800" dirty="0" smtClean="0">
                <a:solidFill>
                  <a:schemeClr val="accent6">
                    <a:lumMod val="10000"/>
                  </a:schemeClr>
                </a:solidFill>
                <a:cs typeface="Arial" charset="0"/>
              </a:rPr>
              <a:t> </a:t>
            </a:r>
            <a:r>
              <a:rPr lang="en-US" sz="1800" dirty="0" err="1" smtClean="0">
                <a:solidFill>
                  <a:schemeClr val="accent6">
                    <a:lumMod val="10000"/>
                  </a:schemeClr>
                </a:solidFill>
                <a:cs typeface="Arial" charset="0"/>
              </a:rPr>
              <a:t>diskresional</a:t>
            </a:r>
            <a:r>
              <a:rPr lang="en-US" sz="1800" dirty="0" smtClean="0">
                <a:solidFill>
                  <a:schemeClr val="accent6">
                    <a:lumMod val="10000"/>
                  </a:schemeClr>
                </a:solidFill>
                <a:cs typeface="Arial" charset="0"/>
              </a:rPr>
              <a:t> </a:t>
            </a:r>
            <a:r>
              <a:rPr lang="en-US" sz="1800" dirty="0" smtClean="0">
                <a:cs typeface="Arial" charset="0"/>
              </a:rPr>
              <a:t>→ </a:t>
            </a:r>
            <a:r>
              <a:rPr lang="en-US" sz="1800" dirty="0" err="1" smtClean="0">
                <a:cs typeface="Arial" charset="0"/>
              </a:rPr>
              <a:t>merupakan</a:t>
            </a:r>
            <a:r>
              <a:rPr lang="en-US" sz="1800" dirty="0" smtClean="0">
                <a:cs typeface="Arial" charset="0"/>
              </a:rPr>
              <a:t> </a:t>
            </a:r>
            <a:r>
              <a:rPr lang="en-US" sz="1800" dirty="0" err="1" smtClean="0">
                <a:cs typeface="Arial" charset="0"/>
              </a:rPr>
              <a:t>pertanggungjawaban</a:t>
            </a:r>
            <a:r>
              <a:rPr lang="en-US" sz="1800" dirty="0" smtClean="0">
                <a:cs typeface="Arial" charset="0"/>
              </a:rPr>
              <a:t> yang </a:t>
            </a:r>
            <a:r>
              <a:rPr lang="en-US" sz="1800" dirty="0" err="1" smtClean="0">
                <a:cs typeface="Arial" charset="0"/>
              </a:rPr>
              <a:t>diasumsikan</a:t>
            </a:r>
            <a:r>
              <a:rPr lang="en-US" sz="1800" dirty="0" smtClean="0">
                <a:cs typeface="Arial" charset="0"/>
              </a:rPr>
              <a:t> </a:t>
            </a:r>
            <a:r>
              <a:rPr lang="en-US" sz="1800" dirty="0" err="1" smtClean="0">
                <a:cs typeface="Arial" charset="0"/>
              </a:rPr>
              <a:t>secara</a:t>
            </a:r>
            <a:r>
              <a:rPr lang="en-US" sz="1800" dirty="0" smtClean="0">
                <a:cs typeface="Arial" charset="0"/>
              </a:rPr>
              <a:t> </a:t>
            </a:r>
            <a:r>
              <a:rPr lang="en-US" sz="1800" dirty="0" err="1" smtClean="0">
                <a:cs typeface="Arial" charset="0"/>
              </a:rPr>
              <a:t>sukarela</a:t>
            </a:r>
            <a:r>
              <a:rPr lang="en-US" sz="1800" dirty="0" smtClean="0">
                <a:cs typeface="Arial" charset="0"/>
              </a:rPr>
              <a:t> </a:t>
            </a:r>
            <a:r>
              <a:rPr lang="en-US" sz="1800" dirty="0" err="1" smtClean="0">
                <a:cs typeface="Arial" charset="0"/>
              </a:rPr>
              <a:t>oleh</a:t>
            </a:r>
            <a:r>
              <a:rPr lang="en-US" sz="1800" dirty="0" smtClean="0">
                <a:cs typeface="Arial" charset="0"/>
              </a:rPr>
              <a:t> </a:t>
            </a:r>
            <a:r>
              <a:rPr lang="en-US" sz="1800" dirty="0" err="1" smtClean="0">
                <a:cs typeface="Arial" charset="0"/>
              </a:rPr>
              <a:t>sebuah</a:t>
            </a:r>
            <a:r>
              <a:rPr lang="en-US" sz="1800" dirty="0" smtClean="0">
                <a:cs typeface="Arial" charset="0"/>
              </a:rPr>
              <a:t> </a:t>
            </a:r>
            <a:r>
              <a:rPr lang="en-US" sz="1800" dirty="0" err="1" smtClean="0">
                <a:cs typeface="Arial" charset="0"/>
              </a:rPr>
              <a:t>organisasi</a:t>
            </a:r>
            <a:r>
              <a:rPr lang="en-US" sz="1800" dirty="0" smtClean="0">
                <a:cs typeface="Arial" charset="0"/>
              </a:rPr>
              <a:t>  </a:t>
            </a:r>
            <a:r>
              <a:rPr lang="en-US" sz="1800" dirty="0" err="1" smtClean="0">
                <a:cs typeface="Arial" charset="0"/>
              </a:rPr>
              <a:t>bisnis</a:t>
            </a:r>
            <a:r>
              <a:rPr lang="en-US" sz="1800" dirty="0" smtClean="0">
                <a:cs typeface="Arial" charset="0"/>
              </a:rPr>
              <a:t>, yang </a:t>
            </a:r>
            <a:r>
              <a:rPr lang="en-US" sz="1800" dirty="0" err="1" smtClean="0">
                <a:cs typeface="Arial" charset="0"/>
              </a:rPr>
              <a:t>meliputi</a:t>
            </a:r>
            <a:r>
              <a:rPr lang="en-US" sz="1800" dirty="0" smtClean="0">
                <a:cs typeface="Arial" charset="0"/>
              </a:rPr>
              <a:t> </a:t>
            </a:r>
            <a:r>
              <a:rPr lang="en-US" sz="1800" dirty="0" err="1" smtClean="0">
                <a:cs typeface="Arial" charset="0"/>
              </a:rPr>
              <a:t>aktivitas</a:t>
            </a:r>
            <a:r>
              <a:rPr lang="en-US" sz="1800" dirty="0" smtClean="0">
                <a:cs typeface="Arial" charset="0"/>
              </a:rPr>
              <a:t> </a:t>
            </a:r>
            <a:r>
              <a:rPr lang="en-US" sz="1800" dirty="0" err="1" smtClean="0">
                <a:cs typeface="Arial" charset="0"/>
              </a:rPr>
              <a:t>hubungan</a:t>
            </a:r>
            <a:r>
              <a:rPr lang="en-US" sz="1800" dirty="0" smtClean="0">
                <a:cs typeface="Arial" charset="0"/>
              </a:rPr>
              <a:t> </a:t>
            </a:r>
            <a:r>
              <a:rPr lang="en-US" sz="1800" dirty="0" err="1" smtClean="0">
                <a:cs typeface="Arial" charset="0"/>
              </a:rPr>
              <a:t>masyarakat</a:t>
            </a:r>
            <a:r>
              <a:rPr lang="en-US" sz="1800" dirty="0" smtClean="0">
                <a:cs typeface="Arial" charset="0"/>
              </a:rPr>
              <a:t>, </a:t>
            </a:r>
            <a:r>
              <a:rPr lang="en-US" sz="1800" dirty="0" err="1" smtClean="0">
                <a:cs typeface="Arial" charset="0"/>
              </a:rPr>
              <a:t>kewarganegaraan</a:t>
            </a:r>
            <a:r>
              <a:rPr lang="en-US" sz="1800" dirty="0" smtClean="0">
                <a:cs typeface="Arial" charset="0"/>
              </a:rPr>
              <a:t> yang </a:t>
            </a:r>
            <a:r>
              <a:rPr lang="en-US" sz="1800" dirty="0" err="1" smtClean="0">
                <a:cs typeface="Arial" charset="0"/>
              </a:rPr>
              <a:t>baik</a:t>
            </a:r>
            <a:r>
              <a:rPr lang="en-US" sz="1800" dirty="0" smtClean="0">
                <a:cs typeface="Arial" charset="0"/>
              </a:rPr>
              <a:t> </a:t>
            </a:r>
            <a:r>
              <a:rPr lang="en-US" sz="1800" dirty="0" err="1" smtClean="0">
                <a:cs typeface="Arial" charset="0"/>
              </a:rPr>
              <a:t>dan</a:t>
            </a:r>
            <a:r>
              <a:rPr lang="en-US" sz="1800" dirty="0" smtClean="0">
                <a:cs typeface="Arial" charset="0"/>
              </a:rPr>
              <a:t> </a:t>
            </a:r>
            <a:r>
              <a:rPr lang="en-US" sz="1800" dirty="0" err="1" smtClean="0">
                <a:cs typeface="Arial" charset="0"/>
              </a:rPr>
              <a:t>pertanggungjawaban</a:t>
            </a:r>
            <a:r>
              <a:rPr lang="en-US" sz="1800" dirty="0" smtClean="0">
                <a:cs typeface="Arial" charset="0"/>
              </a:rPr>
              <a:t>  </a:t>
            </a:r>
            <a:r>
              <a:rPr lang="en-US" sz="1800" dirty="0" err="1" smtClean="0">
                <a:cs typeface="Arial" charset="0"/>
              </a:rPr>
              <a:t>sosial</a:t>
            </a:r>
            <a:r>
              <a:rPr lang="en-US" sz="1800" dirty="0" smtClean="0">
                <a:cs typeface="Arial" charset="0"/>
              </a:rPr>
              <a:t> </a:t>
            </a:r>
            <a:r>
              <a:rPr lang="en-US" sz="1800" dirty="0" err="1" smtClean="0">
                <a:cs typeface="Arial" charset="0"/>
              </a:rPr>
              <a:t>korporat</a:t>
            </a:r>
            <a:r>
              <a:rPr lang="en-US" sz="1800" dirty="0" smtClean="0">
                <a:cs typeface="Arial" charset="0"/>
              </a:rPr>
              <a:t> </a:t>
            </a:r>
            <a:r>
              <a:rPr lang="en-US" sz="1800" dirty="0" err="1" smtClean="0">
                <a:cs typeface="Arial" charset="0"/>
              </a:rPr>
              <a:t>penuh</a:t>
            </a:r>
            <a:r>
              <a:rPr lang="en-US" sz="1800" dirty="0" smtClean="0">
                <a:cs typeface="Arial" charset="0"/>
              </a:rPr>
              <a:t>.</a:t>
            </a:r>
          </a:p>
        </p:txBody>
      </p:sp>
      <p:pic>
        <p:nvPicPr>
          <p:cNvPr id="385028" name="03 Tak Ada Yang Perlu Disesali.mp3">
            <a:hlinkClick r:id="" action="ppaction://media"/>
          </p:cNvPr>
          <p:cNvPicPr>
            <a:picLocks noRot="1" noChangeAspect="1" noChangeArrowheads="1"/>
          </p:cNvPicPr>
          <p:nvPr>
            <a:audioFile r:link="rId1"/>
          </p:nvPr>
        </p:nvPicPr>
        <p:blipFill>
          <a:blip r:embed="rId5"/>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130" fill="hold"/>
                                        <p:tgtEl>
                                          <p:spTgt spid="3850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502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42913" y="571500"/>
            <a:ext cx="8243887" cy="846138"/>
          </a:xfrm>
        </p:spPr>
        <p:txBody>
          <a:bodyPr/>
          <a:lstStyle/>
          <a:p>
            <a:pPr eaLnBrk="1" hangingPunct="1">
              <a:defRPr/>
            </a:pPr>
            <a:r>
              <a:rPr lang="en-US" sz="2800" dirty="0" err="1" smtClean="0">
                <a:solidFill>
                  <a:schemeClr val="accent6">
                    <a:lumMod val="10000"/>
                  </a:schemeClr>
                </a:solidFill>
                <a:latin typeface="Britannic Bold" pitchFamily="34" charset="0"/>
              </a:rPr>
              <a:t>Pertanggungjawaban</a:t>
            </a:r>
            <a:r>
              <a:rPr lang="en-US" sz="2800" dirty="0" smtClean="0">
                <a:solidFill>
                  <a:schemeClr val="accent6">
                    <a:lumMod val="10000"/>
                  </a:schemeClr>
                </a:solidFill>
                <a:latin typeface="Britannic Bold" pitchFamily="34" charset="0"/>
              </a:rPr>
              <a:t> </a:t>
            </a:r>
            <a:r>
              <a:rPr lang="en-US" sz="2800" dirty="0" err="1" smtClean="0">
                <a:solidFill>
                  <a:schemeClr val="accent6">
                    <a:lumMod val="10000"/>
                  </a:schemeClr>
                </a:solidFill>
                <a:latin typeface="Britannic Bold" pitchFamily="34" charset="0"/>
              </a:rPr>
              <a:t>sosial</a:t>
            </a:r>
            <a:r>
              <a:rPr lang="en-US" sz="2800" dirty="0" smtClean="0">
                <a:solidFill>
                  <a:schemeClr val="accent6">
                    <a:lumMod val="10000"/>
                  </a:schemeClr>
                </a:solidFill>
                <a:latin typeface="Britannic Bold" pitchFamily="34" charset="0"/>
              </a:rPr>
              <a:t> </a:t>
            </a:r>
            <a:r>
              <a:rPr lang="en-US" sz="2800" dirty="0" err="1" smtClean="0">
                <a:solidFill>
                  <a:schemeClr val="accent6">
                    <a:lumMod val="10000"/>
                  </a:schemeClr>
                </a:solidFill>
                <a:latin typeface="Britannic Bold" pitchFamily="34" charset="0"/>
              </a:rPr>
              <a:t>korporat</a:t>
            </a:r>
            <a:r>
              <a:rPr lang="en-US" sz="2800" dirty="0" smtClean="0">
                <a:solidFill>
                  <a:schemeClr val="accent6">
                    <a:lumMod val="10000"/>
                  </a:schemeClr>
                </a:solidFill>
                <a:latin typeface="Britannic Bold" pitchFamily="34" charset="0"/>
              </a:rPr>
              <a:t> </a:t>
            </a:r>
            <a:r>
              <a:rPr lang="en-US" sz="2800" dirty="0" err="1" smtClean="0">
                <a:solidFill>
                  <a:schemeClr val="accent6">
                    <a:lumMod val="10000"/>
                  </a:schemeClr>
                </a:solidFill>
                <a:latin typeface="Britannic Bold" pitchFamily="34" charset="0"/>
              </a:rPr>
              <a:t>dan</a:t>
            </a:r>
            <a:r>
              <a:rPr lang="en-US" sz="2800" dirty="0" smtClean="0">
                <a:solidFill>
                  <a:schemeClr val="accent6">
                    <a:lumMod val="10000"/>
                  </a:schemeClr>
                </a:solidFill>
                <a:latin typeface="Britannic Bold" pitchFamily="34" charset="0"/>
              </a:rPr>
              <a:t> </a:t>
            </a:r>
            <a:r>
              <a:rPr lang="en-US" sz="2800" dirty="0" err="1" smtClean="0">
                <a:solidFill>
                  <a:schemeClr val="accent6">
                    <a:lumMod val="10000"/>
                  </a:schemeClr>
                </a:solidFill>
                <a:latin typeface="Britannic Bold" pitchFamily="34" charset="0"/>
              </a:rPr>
              <a:t>laba</a:t>
            </a:r>
            <a:endParaRPr lang="en-US" sz="2800" dirty="0" smtClean="0">
              <a:solidFill>
                <a:schemeClr val="accent6">
                  <a:lumMod val="10000"/>
                </a:schemeClr>
              </a:solidFill>
              <a:latin typeface="Britannic Bold" pitchFamily="34" charset="0"/>
            </a:endParaRPr>
          </a:p>
        </p:txBody>
      </p:sp>
      <p:sp>
        <p:nvSpPr>
          <p:cNvPr id="34819" name="Rectangle 3"/>
          <p:cNvSpPr>
            <a:spLocks noGrp="1" noChangeArrowheads="1"/>
          </p:cNvSpPr>
          <p:nvPr>
            <p:ph type="body" idx="1"/>
          </p:nvPr>
        </p:nvSpPr>
        <p:spPr>
          <a:xfrm>
            <a:off x="500063" y="1857375"/>
            <a:ext cx="8186737" cy="4000500"/>
          </a:xfrm>
        </p:spPr>
        <p:txBody>
          <a:bodyPr/>
          <a:lstStyle/>
          <a:p>
            <a:pPr marL="0" indent="0" eaLnBrk="1" hangingPunct="1">
              <a:buFontTx/>
              <a:buNone/>
            </a:pPr>
            <a:r>
              <a:rPr lang="en-US" sz="1800" smtClean="0"/>
              <a:t>Tujuan setiap perusahaan </a:t>
            </a:r>
            <a:r>
              <a:rPr lang="en-US" sz="1800" smtClean="0">
                <a:cs typeface="Arial" charset="0"/>
              </a:rPr>
              <a:t>→ memelihara kelangsungan hidup melalui laba jangka panjang, tetapi sampai semua biaya dan manfaat dicapai, laba bisa jadi tidak diklaim. Pada kasus pertanggungjawaban sosial korporat, biaya-biaya  dan manfaat-manfaat adalah ekonomis dan sosial.</a:t>
            </a:r>
          </a:p>
          <a:p>
            <a:pPr marL="0" indent="0" eaLnBrk="1" hangingPunct="1">
              <a:buFontTx/>
              <a:buNone/>
            </a:pPr>
            <a:endParaRPr lang="en-US" sz="1800" smtClean="0">
              <a:cs typeface="Arial" charset="0"/>
            </a:endParaRPr>
          </a:p>
          <a:p>
            <a:pPr marL="0" indent="0" eaLnBrk="1" hangingPunct="1">
              <a:buFontTx/>
              <a:buNone/>
            </a:pPr>
            <a:r>
              <a:rPr lang="en-US" sz="1800" smtClean="0">
                <a:cs typeface="Arial" charset="0"/>
              </a:rPr>
              <a:t>Sementara biaya-biaya dan manfaat-manfaat ekonomis dapat dihitung dengan mudah, biaya-biaya dan manfaat sosial tidak. </a:t>
            </a:r>
            <a:endParaRPr lang="id-ID" sz="1800" smtClean="0">
              <a:cs typeface="Arial" charset="0"/>
            </a:endParaRPr>
          </a:p>
          <a:p>
            <a:pPr marL="0" indent="0" eaLnBrk="1" hangingPunct="1">
              <a:buFontTx/>
              <a:buNone/>
            </a:pPr>
            <a:r>
              <a:rPr lang="en-US" sz="1800" smtClean="0">
                <a:cs typeface="Arial" charset="0"/>
              </a:rPr>
              <a:t>Dengan demikian para menajer beresiko mensubordinasi konsekuensi-konsekuensi sosial menuju kinerja lain yang dapat diukur lebih langsung.</a:t>
            </a:r>
          </a:p>
        </p:txBody>
      </p:sp>
      <p:pic>
        <p:nvPicPr>
          <p:cNvPr id="386052" name="02 Kedamaian Hati.mp3">
            <a:hlinkClick r:id="" action="ppaction://media"/>
          </p:cNvPr>
          <p:cNvPicPr>
            <a:picLocks noRot="1" noChangeAspect="1" noChangeArrowheads="1"/>
          </p:cNvPicPr>
          <p:nvPr>
            <a:audioFile r:link="rId1"/>
          </p:nvPr>
        </p:nvPicPr>
        <p:blipFill>
          <a:blip r:embed="rId4"/>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113" fill="hold"/>
                                        <p:tgtEl>
                                          <p:spTgt spid="3860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605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42913" y="500063"/>
            <a:ext cx="8243887" cy="917575"/>
          </a:xfrm>
        </p:spPr>
        <p:txBody>
          <a:bodyPr/>
          <a:lstStyle/>
          <a:p>
            <a:pPr eaLnBrk="1" hangingPunct="1">
              <a:defRPr/>
            </a:pPr>
            <a:r>
              <a:rPr lang="en-US" sz="4000" dirty="0" smtClean="0">
                <a:latin typeface="Britannic Bold" pitchFamily="34" charset="0"/>
              </a:rPr>
              <a:t>Audit </a:t>
            </a:r>
            <a:r>
              <a:rPr lang="en-US" sz="4000" dirty="0" err="1" smtClean="0">
                <a:latin typeface="Britannic Bold" pitchFamily="34" charset="0"/>
              </a:rPr>
              <a:t>Sosial</a:t>
            </a:r>
            <a:endParaRPr lang="en-US" sz="4000" dirty="0" smtClean="0">
              <a:latin typeface="Britannic Bold" pitchFamily="34" charset="0"/>
            </a:endParaRPr>
          </a:p>
        </p:txBody>
      </p:sp>
      <p:sp>
        <p:nvSpPr>
          <p:cNvPr id="35843" name="Rectangle 3"/>
          <p:cNvSpPr>
            <a:spLocks noGrp="1" noChangeArrowheads="1"/>
          </p:cNvSpPr>
          <p:nvPr>
            <p:ph type="body" idx="1"/>
          </p:nvPr>
        </p:nvSpPr>
        <p:spPr>
          <a:xfrm>
            <a:off x="457200" y="1857375"/>
            <a:ext cx="8229600" cy="4198938"/>
          </a:xfrm>
        </p:spPr>
        <p:txBody>
          <a:bodyPr/>
          <a:lstStyle/>
          <a:p>
            <a:pPr marL="350838" indent="-350838" eaLnBrk="1" hangingPunct="1">
              <a:buFontTx/>
              <a:buBlip>
                <a:blip r:embed="rId4"/>
              </a:buBlip>
              <a:defRPr/>
            </a:pPr>
            <a:r>
              <a:rPr lang="en-US" sz="1800" dirty="0" smtClean="0">
                <a:solidFill>
                  <a:schemeClr val="accent6">
                    <a:lumMod val="10000"/>
                  </a:schemeClr>
                </a:solidFill>
              </a:rPr>
              <a:t>Audit </a:t>
            </a:r>
            <a:r>
              <a:rPr lang="en-US" sz="1800" dirty="0" err="1" smtClean="0">
                <a:solidFill>
                  <a:schemeClr val="accent6">
                    <a:lumMod val="10000"/>
                  </a:schemeClr>
                </a:solidFill>
              </a:rPr>
              <a:t>Sosial</a:t>
            </a:r>
            <a:r>
              <a:rPr lang="en-US" sz="1800" dirty="0" smtClean="0">
                <a:solidFill>
                  <a:schemeClr val="accent6">
                    <a:lumMod val="10000"/>
                  </a:schemeClr>
                </a:solidFill>
              </a:rPr>
              <a:t> </a:t>
            </a:r>
            <a:r>
              <a:rPr lang="en-US" sz="1800" dirty="0" smtClean="0">
                <a:cs typeface="Arial" charset="0"/>
              </a:rPr>
              <a:t>→ </a:t>
            </a:r>
            <a:r>
              <a:rPr lang="en-US" sz="1800" dirty="0" err="1" smtClean="0">
                <a:cs typeface="Arial" charset="0"/>
              </a:rPr>
              <a:t>untuk</a:t>
            </a:r>
            <a:r>
              <a:rPr lang="en-US" sz="1800" dirty="0" smtClean="0">
                <a:cs typeface="Arial" charset="0"/>
              </a:rPr>
              <a:t> </a:t>
            </a:r>
            <a:r>
              <a:rPr lang="en-US" sz="1800" dirty="0" err="1" smtClean="0">
                <a:cs typeface="Arial" charset="0"/>
              </a:rPr>
              <a:t>mengukur</a:t>
            </a:r>
            <a:r>
              <a:rPr lang="en-US" sz="1800" dirty="0" smtClean="0">
                <a:cs typeface="Arial" charset="0"/>
              </a:rPr>
              <a:t> </a:t>
            </a:r>
            <a:r>
              <a:rPr lang="en-US" sz="1800" dirty="0" err="1" smtClean="0">
                <a:cs typeface="Arial" charset="0"/>
              </a:rPr>
              <a:t>kinerja</a:t>
            </a:r>
            <a:r>
              <a:rPr lang="en-US" sz="1800" dirty="0" smtClean="0">
                <a:cs typeface="Arial" charset="0"/>
              </a:rPr>
              <a:t> </a:t>
            </a:r>
            <a:r>
              <a:rPr lang="en-US" sz="1800" dirty="0" err="1" smtClean="0">
                <a:cs typeface="Arial" charset="0"/>
              </a:rPr>
              <a:t>sosial</a:t>
            </a:r>
            <a:r>
              <a:rPr lang="en-US" sz="1800" dirty="0" smtClean="0">
                <a:cs typeface="Arial" charset="0"/>
              </a:rPr>
              <a:t> </a:t>
            </a:r>
            <a:r>
              <a:rPr lang="en-US" sz="1800" dirty="0" err="1" smtClean="0">
                <a:cs typeface="Arial" charset="0"/>
              </a:rPr>
              <a:t>aktual</a:t>
            </a:r>
            <a:r>
              <a:rPr lang="en-US" sz="1800" dirty="0" smtClean="0">
                <a:cs typeface="Arial" charset="0"/>
              </a:rPr>
              <a:t> </a:t>
            </a:r>
            <a:r>
              <a:rPr lang="en-US" sz="1800" dirty="0" err="1" smtClean="0">
                <a:cs typeface="Arial" charset="0"/>
              </a:rPr>
              <a:t>sebuah</a:t>
            </a:r>
            <a:r>
              <a:rPr lang="en-US" sz="1800" dirty="0" smtClean="0">
                <a:cs typeface="Arial" charset="0"/>
              </a:rPr>
              <a:t> </a:t>
            </a:r>
            <a:r>
              <a:rPr lang="en-US" sz="1800" dirty="0" err="1" smtClean="0">
                <a:cs typeface="Arial" charset="0"/>
              </a:rPr>
              <a:t>perusahaan</a:t>
            </a:r>
            <a:r>
              <a:rPr lang="en-US" sz="1800" dirty="0" smtClean="0">
                <a:cs typeface="Arial" charset="0"/>
              </a:rPr>
              <a:t> </a:t>
            </a:r>
            <a:r>
              <a:rPr lang="en-US" sz="1800" dirty="0" err="1" smtClean="0">
                <a:cs typeface="Arial" charset="0"/>
              </a:rPr>
              <a:t>terhadap</a:t>
            </a:r>
            <a:r>
              <a:rPr lang="en-US" sz="1800" dirty="0" smtClean="0">
                <a:cs typeface="Arial" charset="0"/>
              </a:rPr>
              <a:t> </a:t>
            </a:r>
            <a:r>
              <a:rPr lang="en-US" sz="1800" dirty="0" err="1" smtClean="0">
                <a:cs typeface="Arial" charset="0"/>
              </a:rPr>
              <a:t>sasaran-sasaran</a:t>
            </a:r>
            <a:r>
              <a:rPr lang="en-US" sz="1800" dirty="0" smtClean="0">
                <a:cs typeface="Arial" charset="0"/>
              </a:rPr>
              <a:t> </a:t>
            </a:r>
            <a:r>
              <a:rPr lang="en-US" sz="1800" dirty="0" err="1" smtClean="0">
                <a:cs typeface="Arial" charset="0"/>
              </a:rPr>
              <a:t>sosial</a:t>
            </a:r>
            <a:r>
              <a:rPr lang="en-US" sz="1800" dirty="0" smtClean="0">
                <a:cs typeface="Arial" charset="0"/>
              </a:rPr>
              <a:t> yang </a:t>
            </a:r>
            <a:r>
              <a:rPr lang="en-US" sz="1800" dirty="0" err="1" smtClean="0">
                <a:cs typeface="Arial" charset="0"/>
              </a:rPr>
              <a:t>telah</a:t>
            </a:r>
            <a:r>
              <a:rPr lang="en-US" sz="1800" dirty="0" smtClean="0">
                <a:cs typeface="Arial" charset="0"/>
              </a:rPr>
              <a:t> </a:t>
            </a:r>
            <a:r>
              <a:rPr lang="en-US" sz="1800" dirty="0" err="1" smtClean="0">
                <a:cs typeface="Arial" charset="0"/>
              </a:rPr>
              <a:t>ditetapkan</a:t>
            </a:r>
            <a:r>
              <a:rPr lang="en-US" sz="1800" dirty="0" smtClean="0">
                <a:cs typeface="Arial" charset="0"/>
              </a:rPr>
              <a:t> </a:t>
            </a:r>
            <a:r>
              <a:rPr lang="en-US" sz="1800" dirty="0" err="1" smtClean="0">
                <a:cs typeface="Arial" charset="0"/>
              </a:rPr>
              <a:t>olehnya</a:t>
            </a:r>
            <a:r>
              <a:rPr lang="en-US" sz="1800" dirty="0" smtClean="0">
                <a:cs typeface="Arial" charset="0"/>
              </a:rPr>
              <a:t> </a:t>
            </a:r>
            <a:r>
              <a:rPr lang="en-US" sz="1800" dirty="0" err="1" smtClean="0">
                <a:cs typeface="Arial" charset="0"/>
              </a:rPr>
              <a:t>sendiri</a:t>
            </a:r>
            <a:r>
              <a:rPr lang="en-US" sz="1800" dirty="0" smtClean="0">
                <a:cs typeface="Arial" charset="0"/>
              </a:rPr>
              <a:t>. </a:t>
            </a:r>
            <a:r>
              <a:rPr lang="en-US" sz="1800" dirty="0" err="1" smtClean="0">
                <a:cs typeface="Arial" charset="0"/>
              </a:rPr>
              <a:t>Sebuah</a:t>
            </a:r>
            <a:r>
              <a:rPr lang="en-US" sz="1800" dirty="0" smtClean="0">
                <a:cs typeface="Arial" charset="0"/>
              </a:rPr>
              <a:t> audit </a:t>
            </a:r>
            <a:r>
              <a:rPr lang="en-US" sz="1800" dirty="0" err="1" smtClean="0">
                <a:cs typeface="Arial" charset="0"/>
              </a:rPr>
              <a:t>sosial</a:t>
            </a:r>
            <a:r>
              <a:rPr lang="en-US" sz="1800" dirty="0" smtClean="0">
                <a:cs typeface="Arial" charset="0"/>
              </a:rPr>
              <a:t> </a:t>
            </a:r>
            <a:r>
              <a:rPr lang="en-US" sz="1800" dirty="0" err="1" smtClean="0">
                <a:cs typeface="Arial" charset="0"/>
              </a:rPr>
              <a:t>bisa</a:t>
            </a:r>
            <a:r>
              <a:rPr lang="en-US" sz="1800" dirty="0" smtClean="0">
                <a:cs typeface="Arial" charset="0"/>
              </a:rPr>
              <a:t> </a:t>
            </a:r>
            <a:r>
              <a:rPr lang="en-US" sz="1800" dirty="0" err="1" smtClean="0">
                <a:cs typeface="Arial" charset="0"/>
              </a:rPr>
              <a:t>dilaksanakan</a:t>
            </a:r>
            <a:r>
              <a:rPr lang="en-US" sz="1800" dirty="0" smtClean="0">
                <a:cs typeface="Arial" charset="0"/>
              </a:rPr>
              <a:t> </a:t>
            </a:r>
            <a:r>
              <a:rPr lang="en-US" sz="1800" dirty="0" err="1" smtClean="0">
                <a:cs typeface="Arial" charset="0"/>
              </a:rPr>
              <a:t>oleh</a:t>
            </a:r>
            <a:r>
              <a:rPr lang="en-US" sz="1800" dirty="0" smtClean="0">
                <a:cs typeface="Arial" charset="0"/>
              </a:rPr>
              <a:t> </a:t>
            </a:r>
            <a:r>
              <a:rPr lang="en-US" sz="1800" dirty="0" err="1" smtClean="0">
                <a:cs typeface="Arial" charset="0"/>
              </a:rPr>
              <a:t>perusahaan</a:t>
            </a:r>
            <a:r>
              <a:rPr lang="en-US" sz="1800" dirty="0" smtClean="0">
                <a:cs typeface="Arial" charset="0"/>
              </a:rPr>
              <a:t> </a:t>
            </a:r>
            <a:r>
              <a:rPr lang="en-US" sz="1800" dirty="0" err="1" smtClean="0">
                <a:cs typeface="Arial" charset="0"/>
              </a:rPr>
              <a:t>itu</a:t>
            </a:r>
            <a:r>
              <a:rPr lang="en-US" sz="1800" dirty="0" smtClean="0">
                <a:cs typeface="Arial" charset="0"/>
              </a:rPr>
              <a:t> </a:t>
            </a:r>
            <a:r>
              <a:rPr lang="en-US" sz="1800" dirty="0" err="1" smtClean="0">
                <a:cs typeface="Arial" charset="0"/>
              </a:rPr>
              <a:t>sendiri</a:t>
            </a:r>
            <a:r>
              <a:rPr lang="en-US" sz="1800" dirty="0" smtClean="0">
                <a:cs typeface="Arial" charset="0"/>
              </a:rPr>
              <a:t>, </a:t>
            </a:r>
            <a:r>
              <a:rPr lang="en-US" sz="1800" dirty="0" err="1" smtClean="0">
                <a:cs typeface="Arial" charset="0"/>
              </a:rPr>
              <a:t>tetapi</a:t>
            </a:r>
            <a:r>
              <a:rPr lang="en-US" sz="1800" dirty="0" smtClean="0">
                <a:cs typeface="Arial" charset="0"/>
              </a:rPr>
              <a:t> audit </a:t>
            </a:r>
            <a:r>
              <a:rPr lang="en-US" sz="1800" dirty="0" err="1" smtClean="0">
                <a:cs typeface="Arial" charset="0"/>
              </a:rPr>
              <a:t>sosial</a:t>
            </a:r>
            <a:r>
              <a:rPr lang="en-US" sz="1800" dirty="0" smtClean="0">
                <a:cs typeface="Arial" charset="0"/>
              </a:rPr>
              <a:t> yang </a:t>
            </a:r>
            <a:r>
              <a:rPr lang="en-US" sz="1800" dirty="0" err="1" smtClean="0">
                <a:cs typeface="Arial" charset="0"/>
              </a:rPr>
              <a:t>dilaksanakan</a:t>
            </a:r>
            <a:r>
              <a:rPr lang="en-US" sz="1800" dirty="0" smtClean="0">
                <a:cs typeface="Arial" charset="0"/>
              </a:rPr>
              <a:t> </a:t>
            </a:r>
            <a:r>
              <a:rPr lang="en-US" sz="1800" dirty="0" err="1" smtClean="0">
                <a:cs typeface="Arial" charset="0"/>
              </a:rPr>
              <a:t>oleh</a:t>
            </a:r>
            <a:r>
              <a:rPr lang="en-US" sz="1800" dirty="0" smtClean="0">
                <a:cs typeface="Arial" charset="0"/>
              </a:rPr>
              <a:t> </a:t>
            </a:r>
            <a:r>
              <a:rPr lang="en-US" sz="1800" dirty="0" err="1" smtClean="0">
                <a:cs typeface="Arial" charset="0"/>
              </a:rPr>
              <a:t>seorang</a:t>
            </a:r>
            <a:r>
              <a:rPr lang="en-US" sz="1800" dirty="0" smtClean="0">
                <a:cs typeface="Arial" charset="0"/>
              </a:rPr>
              <a:t> </a:t>
            </a:r>
            <a:r>
              <a:rPr lang="en-US" sz="1800" dirty="0" err="1" smtClean="0">
                <a:cs typeface="Arial" charset="0"/>
              </a:rPr>
              <a:t>konsultan</a:t>
            </a:r>
            <a:r>
              <a:rPr lang="en-US" sz="1800" dirty="0" smtClean="0">
                <a:cs typeface="Arial" charset="0"/>
              </a:rPr>
              <a:t> </a:t>
            </a:r>
            <a:r>
              <a:rPr lang="en-US" sz="1800" dirty="0" err="1" smtClean="0">
                <a:cs typeface="Arial" charset="0"/>
              </a:rPr>
              <a:t>luar</a:t>
            </a:r>
            <a:r>
              <a:rPr lang="en-US" sz="1800" dirty="0" smtClean="0">
                <a:cs typeface="Arial" charset="0"/>
              </a:rPr>
              <a:t> yang </a:t>
            </a:r>
            <a:r>
              <a:rPr lang="en-US" sz="1800" dirty="0" err="1" smtClean="0">
                <a:cs typeface="Arial" charset="0"/>
              </a:rPr>
              <a:t>akan</a:t>
            </a:r>
            <a:r>
              <a:rPr lang="en-US" sz="1800" dirty="0" smtClean="0">
                <a:cs typeface="Arial" charset="0"/>
              </a:rPr>
              <a:t> </a:t>
            </a:r>
            <a:r>
              <a:rPr lang="en-US" sz="1800" dirty="0" err="1" smtClean="0">
                <a:cs typeface="Arial" charset="0"/>
              </a:rPr>
              <a:t>mengenakan</a:t>
            </a:r>
            <a:r>
              <a:rPr lang="en-US" sz="1800" dirty="0" smtClean="0">
                <a:cs typeface="Arial" charset="0"/>
              </a:rPr>
              <a:t> bias-bias  minimal </a:t>
            </a:r>
            <a:r>
              <a:rPr lang="en-US" sz="1800" dirty="0" err="1" smtClean="0">
                <a:cs typeface="Arial" charset="0"/>
              </a:rPr>
              <a:t>terbukti</a:t>
            </a:r>
            <a:r>
              <a:rPr lang="en-US" sz="1800" dirty="0" smtClean="0">
                <a:cs typeface="Arial" charset="0"/>
              </a:rPr>
              <a:t> </a:t>
            </a:r>
            <a:r>
              <a:rPr lang="en-US" sz="1800" dirty="0" err="1" smtClean="0">
                <a:cs typeface="Arial" charset="0"/>
              </a:rPr>
              <a:t>bisa</a:t>
            </a:r>
            <a:r>
              <a:rPr lang="en-US" sz="1800" dirty="0" smtClean="0">
                <a:cs typeface="Arial" charset="0"/>
              </a:rPr>
              <a:t> </a:t>
            </a:r>
            <a:r>
              <a:rPr lang="en-US" sz="1800" dirty="0" err="1" smtClean="0">
                <a:cs typeface="Arial" charset="0"/>
              </a:rPr>
              <a:t>lebih</a:t>
            </a:r>
            <a:r>
              <a:rPr lang="en-US" sz="1800" dirty="0" smtClean="0">
                <a:cs typeface="Arial" charset="0"/>
              </a:rPr>
              <a:t> </a:t>
            </a:r>
            <a:r>
              <a:rPr lang="en-US" sz="1800" dirty="0" err="1" smtClean="0">
                <a:cs typeface="Arial" charset="0"/>
              </a:rPr>
              <a:t>menguntungkan</a:t>
            </a:r>
            <a:r>
              <a:rPr lang="en-US" sz="1800" dirty="0" smtClean="0">
                <a:cs typeface="Arial" charset="0"/>
              </a:rPr>
              <a:t> </a:t>
            </a:r>
            <a:r>
              <a:rPr lang="en-US" sz="1800" dirty="0" err="1" smtClean="0">
                <a:cs typeface="Arial" charset="0"/>
              </a:rPr>
              <a:t>bagi</a:t>
            </a:r>
            <a:r>
              <a:rPr lang="en-US" sz="1800" dirty="0" smtClean="0">
                <a:cs typeface="Arial" charset="0"/>
              </a:rPr>
              <a:t> </a:t>
            </a:r>
            <a:r>
              <a:rPr lang="en-US" sz="1800" dirty="0" err="1" smtClean="0">
                <a:cs typeface="Arial" charset="0"/>
              </a:rPr>
              <a:t>perusahaan</a:t>
            </a:r>
            <a:r>
              <a:rPr lang="en-US" sz="1800" dirty="0" smtClean="0">
                <a:cs typeface="Arial" charset="0"/>
              </a:rPr>
              <a:t>. </a:t>
            </a:r>
            <a:r>
              <a:rPr lang="en-US" sz="1800" dirty="0" err="1" smtClean="0">
                <a:cs typeface="Arial" charset="0"/>
              </a:rPr>
              <a:t>Menyangkut</a:t>
            </a:r>
            <a:r>
              <a:rPr lang="en-US" sz="1800" dirty="0" smtClean="0">
                <a:cs typeface="Arial" charset="0"/>
              </a:rPr>
              <a:t> </a:t>
            </a:r>
            <a:r>
              <a:rPr lang="en-US" sz="1800" dirty="0" err="1" smtClean="0">
                <a:cs typeface="Arial" charset="0"/>
              </a:rPr>
              <a:t>sebuah</a:t>
            </a:r>
            <a:r>
              <a:rPr lang="en-US" sz="1800" dirty="0" smtClean="0">
                <a:cs typeface="Arial" charset="0"/>
              </a:rPr>
              <a:t> audit </a:t>
            </a:r>
            <a:r>
              <a:rPr lang="en-US" sz="1800" dirty="0" err="1" smtClean="0">
                <a:cs typeface="Arial" charset="0"/>
              </a:rPr>
              <a:t>sosial</a:t>
            </a:r>
            <a:r>
              <a:rPr lang="en-US" sz="1800" dirty="0" smtClean="0">
                <a:cs typeface="Arial" charset="0"/>
              </a:rPr>
              <a:t>  </a:t>
            </a:r>
            <a:r>
              <a:rPr lang="en-US" sz="1800" dirty="0" err="1" smtClean="0">
                <a:cs typeface="Arial" charset="0"/>
              </a:rPr>
              <a:t>seorang</a:t>
            </a:r>
            <a:r>
              <a:rPr lang="en-US" sz="1800" dirty="0" smtClean="0">
                <a:cs typeface="Arial" charset="0"/>
              </a:rPr>
              <a:t> auditor </a:t>
            </a:r>
            <a:r>
              <a:rPr lang="en-US" sz="1800" dirty="0" err="1" smtClean="0">
                <a:cs typeface="Arial" charset="0"/>
              </a:rPr>
              <a:t>luar</a:t>
            </a:r>
            <a:r>
              <a:rPr lang="en-US" sz="1800" dirty="0" smtClean="0">
                <a:cs typeface="Arial" charset="0"/>
              </a:rPr>
              <a:t> </a:t>
            </a:r>
            <a:r>
              <a:rPr lang="en-US" sz="1800" dirty="0" err="1" smtClean="0">
                <a:cs typeface="Arial" charset="0"/>
              </a:rPr>
              <a:t>membawa</a:t>
            </a:r>
            <a:r>
              <a:rPr lang="en-US" sz="1800" dirty="0" smtClean="0">
                <a:cs typeface="Arial" charset="0"/>
              </a:rPr>
              <a:t> </a:t>
            </a:r>
            <a:r>
              <a:rPr lang="en-US" sz="1800" dirty="0" err="1" smtClean="0">
                <a:cs typeface="Arial" charset="0"/>
              </a:rPr>
              <a:t>kredibilitas</a:t>
            </a:r>
            <a:r>
              <a:rPr lang="en-US" sz="1800" dirty="0" smtClean="0">
                <a:cs typeface="Arial" charset="0"/>
              </a:rPr>
              <a:t> </a:t>
            </a:r>
            <a:r>
              <a:rPr lang="en-US" sz="1800" dirty="0" err="1" smtClean="0">
                <a:cs typeface="Arial" charset="0"/>
              </a:rPr>
              <a:t>kepada</a:t>
            </a:r>
            <a:r>
              <a:rPr lang="en-US" sz="1800" dirty="0" smtClean="0">
                <a:cs typeface="Arial" charset="0"/>
              </a:rPr>
              <a:t> </a:t>
            </a:r>
            <a:r>
              <a:rPr lang="en-US" sz="1800" dirty="0" err="1" smtClean="0">
                <a:cs typeface="Arial" charset="0"/>
              </a:rPr>
              <a:t>evaluasinya</a:t>
            </a:r>
            <a:r>
              <a:rPr lang="en-US" sz="1800" dirty="0" smtClean="0">
                <a:cs typeface="Arial" charset="0"/>
              </a:rPr>
              <a:t>.</a:t>
            </a:r>
          </a:p>
          <a:p>
            <a:pPr marL="350838" indent="-350838" eaLnBrk="1" hangingPunct="1">
              <a:buFontTx/>
              <a:buBlip>
                <a:blip r:embed="rId4"/>
              </a:buBlip>
              <a:defRPr/>
            </a:pPr>
            <a:endParaRPr lang="en-US" sz="1800" dirty="0" smtClean="0">
              <a:cs typeface="Arial" charset="0"/>
            </a:endParaRPr>
          </a:p>
          <a:p>
            <a:pPr marL="350838" indent="-350838" eaLnBrk="1" hangingPunct="1">
              <a:buFontTx/>
              <a:buBlip>
                <a:blip r:embed="rId4"/>
              </a:buBlip>
              <a:defRPr/>
            </a:pPr>
            <a:r>
              <a:rPr lang="en-US" sz="1800" dirty="0" smtClean="0">
                <a:solidFill>
                  <a:schemeClr val="accent6">
                    <a:lumMod val="10000"/>
                  </a:schemeClr>
                </a:solidFill>
                <a:cs typeface="Arial" charset="0"/>
              </a:rPr>
              <a:t>Audit </a:t>
            </a:r>
            <a:r>
              <a:rPr lang="en-US" sz="1800" dirty="0" err="1" smtClean="0">
                <a:solidFill>
                  <a:schemeClr val="accent6">
                    <a:lumMod val="10000"/>
                  </a:schemeClr>
                </a:solidFill>
                <a:cs typeface="Arial" charset="0"/>
              </a:rPr>
              <a:t>Sosial</a:t>
            </a:r>
            <a:r>
              <a:rPr lang="en-US" sz="1800" dirty="0" smtClean="0">
                <a:solidFill>
                  <a:schemeClr val="accent6">
                    <a:lumMod val="10000"/>
                  </a:schemeClr>
                </a:solidFill>
                <a:cs typeface="Arial" charset="0"/>
              </a:rPr>
              <a:t> </a:t>
            </a:r>
            <a:r>
              <a:rPr lang="en-US" sz="1800" dirty="0" smtClean="0">
                <a:cs typeface="Arial" charset="0"/>
              </a:rPr>
              <a:t>→ </a:t>
            </a:r>
            <a:r>
              <a:rPr lang="en-US" sz="1800" dirty="0" err="1" smtClean="0">
                <a:cs typeface="Arial" charset="0"/>
              </a:rPr>
              <a:t>bisa</a:t>
            </a:r>
            <a:r>
              <a:rPr lang="en-US" sz="1800" dirty="0" smtClean="0">
                <a:cs typeface="Arial" charset="0"/>
              </a:rPr>
              <a:t> </a:t>
            </a:r>
            <a:r>
              <a:rPr lang="en-US" sz="1800" dirty="0" err="1" smtClean="0">
                <a:cs typeface="Arial" charset="0"/>
              </a:rPr>
              <a:t>juga</a:t>
            </a:r>
            <a:r>
              <a:rPr lang="en-US" sz="1800" dirty="0" smtClean="0">
                <a:cs typeface="Arial" charset="0"/>
              </a:rPr>
              <a:t> </a:t>
            </a:r>
            <a:r>
              <a:rPr lang="en-US" sz="1800" dirty="0" err="1" smtClean="0">
                <a:cs typeface="Arial" charset="0"/>
              </a:rPr>
              <a:t>digunakan</a:t>
            </a:r>
            <a:r>
              <a:rPr lang="en-US" sz="1800" dirty="0" smtClean="0">
                <a:cs typeface="Arial" charset="0"/>
              </a:rPr>
              <a:t> </a:t>
            </a:r>
            <a:r>
              <a:rPr lang="en-US" sz="1800" dirty="0" err="1" smtClean="0">
                <a:cs typeface="Arial" charset="0"/>
              </a:rPr>
              <a:t>lebih</a:t>
            </a:r>
            <a:r>
              <a:rPr lang="en-US" sz="1800" dirty="0" smtClean="0">
                <a:cs typeface="Arial" charset="0"/>
              </a:rPr>
              <a:t> </a:t>
            </a:r>
            <a:r>
              <a:rPr lang="en-US" sz="1800" dirty="0" err="1" smtClean="0">
                <a:cs typeface="Arial" charset="0"/>
              </a:rPr>
              <a:t>dari</a:t>
            </a:r>
            <a:r>
              <a:rPr lang="en-US" sz="1800" dirty="0" smtClean="0">
                <a:cs typeface="Arial" charset="0"/>
              </a:rPr>
              <a:t> </a:t>
            </a:r>
            <a:r>
              <a:rPr lang="en-US" sz="1800" dirty="0" err="1" smtClean="0">
                <a:cs typeface="Arial" charset="0"/>
              </a:rPr>
              <a:t>sekedar</a:t>
            </a:r>
            <a:r>
              <a:rPr lang="en-US" sz="1800" dirty="0" smtClean="0">
                <a:cs typeface="Arial" charset="0"/>
              </a:rPr>
              <a:t> monitoring </a:t>
            </a:r>
            <a:r>
              <a:rPr lang="en-US" sz="1800" dirty="0" err="1" smtClean="0">
                <a:cs typeface="Arial" charset="0"/>
              </a:rPr>
              <a:t>dan</a:t>
            </a:r>
            <a:r>
              <a:rPr lang="en-US" sz="1800" dirty="0" smtClean="0">
                <a:cs typeface="Arial" charset="0"/>
              </a:rPr>
              <a:t> </a:t>
            </a:r>
            <a:r>
              <a:rPr lang="en-US" sz="1800" dirty="0" err="1" smtClean="0">
                <a:cs typeface="Arial" charset="0"/>
              </a:rPr>
              <a:t>pengevaluasian</a:t>
            </a:r>
            <a:r>
              <a:rPr lang="en-US" sz="1800" dirty="0" smtClean="0">
                <a:cs typeface="Arial" charset="0"/>
              </a:rPr>
              <a:t> </a:t>
            </a:r>
            <a:r>
              <a:rPr lang="en-US" sz="1800" dirty="0" err="1" smtClean="0">
                <a:cs typeface="Arial" charset="0"/>
              </a:rPr>
              <a:t>terhadap</a:t>
            </a:r>
            <a:r>
              <a:rPr lang="en-US" sz="1800" dirty="0" smtClean="0">
                <a:cs typeface="Arial" charset="0"/>
              </a:rPr>
              <a:t> </a:t>
            </a:r>
            <a:r>
              <a:rPr lang="en-US" sz="1800" dirty="0" err="1" smtClean="0">
                <a:cs typeface="Arial" charset="0"/>
              </a:rPr>
              <a:t>kinerja</a:t>
            </a:r>
            <a:r>
              <a:rPr lang="en-US" sz="1800" dirty="0" smtClean="0">
                <a:cs typeface="Arial" charset="0"/>
              </a:rPr>
              <a:t> </a:t>
            </a:r>
            <a:r>
              <a:rPr lang="en-US" sz="1800" dirty="0" err="1" smtClean="0">
                <a:cs typeface="Arial" charset="0"/>
              </a:rPr>
              <a:t>sosial</a:t>
            </a:r>
            <a:r>
              <a:rPr lang="en-US" sz="1800" dirty="0" smtClean="0">
                <a:cs typeface="Arial" charset="0"/>
              </a:rPr>
              <a:t> </a:t>
            </a:r>
            <a:r>
              <a:rPr lang="en-US" sz="1800" dirty="0" err="1" smtClean="0">
                <a:cs typeface="Arial" charset="0"/>
              </a:rPr>
              <a:t>perusahaan</a:t>
            </a:r>
            <a:r>
              <a:rPr lang="en-US" sz="1800" dirty="0" smtClean="0">
                <a:cs typeface="Arial" charset="0"/>
              </a:rPr>
              <a:t>.</a:t>
            </a:r>
          </a:p>
        </p:txBody>
      </p:sp>
      <p:pic>
        <p:nvPicPr>
          <p:cNvPr id="387076" name="Artist - Track 19.mp3">
            <a:hlinkClick r:id="" action="ppaction://media"/>
          </p:cNvPr>
          <p:cNvPicPr>
            <a:picLocks noRot="1" noChangeAspect="1" noChangeArrowheads="1"/>
          </p:cNvPicPr>
          <p:nvPr>
            <a:audioFile r:link="rId1"/>
          </p:nvPr>
        </p:nvPicPr>
        <p:blipFill>
          <a:blip r:embed="rId5"/>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678" fill="hold"/>
                                        <p:tgtEl>
                                          <p:spTgt spid="3870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707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442913" y="500063"/>
            <a:ext cx="8243887" cy="917575"/>
          </a:xfrm>
        </p:spPr>
        <p:txBody>
          <a:bodyPr/>
          <a:lstStyle/>
          <a:p>
            <a:pPr eaLnBrk="1" hangingPunct="1">
              <a:defRPr/>
            </a:pPr>
            <a:r>
              <a:rPr lang="en-US" sz="3600" dirty="0" err="1" smtClean="0">
                <a:latin typeface="Britannic Bold" pitchFamily="34" charset="0"/>
              </a:rPr>
              <a:t>Etika</a:t>
            </a:r>
            <a:r>
              <a:rPr lang="en-US" sz="3600" dirty="0" smtClean="0">
                <a:latin typeface="Britannic Bold" pitchFamily="34" charset="0"/>
              </a:rPr>
              <a:t> </a:t>
            </a:r>
            <a:r>
              <a:rPr lang="en-US" sz="3600" dirty="0" err="1" smtClean="0">
                <a:latin typeface="Britannic Bold" pitchFamily="34" charset="0"/>
              </a:rPr>
              <a:t>Manajemen</a:t>
            </a:r>
            <a:r>
              <a:rPr lang="en-US" sz="3600" dirty="0" smtClean="0">
                <a:latin typeface="Britannic Bold" pitchFamily="34" charset="0"/>
              </a:rPr>
              <a:t> </a:t>
            </a:r>
          </a:p>
        </p:txBody>
      </p:sp>
      <p:sp>
        <p:nvSpPr>
          <p:cNvPr id="36867" name="Rectangle 3"/>
          <p:cNvSpPr>
            <a:spLocks noGrp="1" noChangeArrowheads="1"/>
          </p:cNvSpPr>
          <p:nvPr>
            <p:ph type="body" idx="1"/>
          </p:nvPr>
        </p:nvSpPr>
        <p:spPr>
          <a:xfrm>
            <a:off x="457200" y="1928813"/>
            <a:ext cx="8229600" cy="4127500"/>
          </a:xfrm>
        </p:spPr>
        <p:txBody>
          <a:bodyPr/>
          <a:lstStyle/>
          <a:p>
            <a:pPr marL="288925" indent="-288925" eaLnBrk="1" hangingPunct="1">
              <a:buFontTx/>
              <a:buBlip>
                <a:blip r:embed="rId4"/>
              </a:buBlip>
              <a:defRPr/>
            </a:pPr>
            <a:r>
              <a:rPr lang="en-US" sz="1800" dirty="0" err="1" smtClean="0">
                <a:solidFill>
                  <a:schemeClr val="accent6">
                    <a:lumMod val="10000"/>
                  </a:schemeClr>
                </a:solidFill>
              </a:rPr>
              <a:t>Terminologi</a:t>
            </a:r>
            <a:r>
              <a:rPr lang="en-US" sz="1800" dirty="0" smtClean="0">
                <a:solidFill>
                  <a:schemeClr val="accent6">
                    <a:lumMod val="10000"/>
                  </a:schemeClr>
                </a:solidFill>
              </a:rPr>
              <a:t> </a:t>
            </a:r>
            <a:r>
              <a:rPr lang="en-US" sz="1800" dirty="0" err="1" smtClean="0">
                <a:solidFill>
                  <a:schemeClr val="accent6">
                    <a:lumMod val="10000"/>
                  </a:schemeClr>
                </a:solidFill>
              </a:rPr>
              <a:t>etika</a:t>
            </a:r>
            <a:r>
              <a:rPr lang="en-US" sz="1800" dirty="0" smtClean="0">
                <a:solidFill>
                  <a:schemeClr val="accent6">
                    <a:lumMod val="10000"/>
                  </a:schemeClr>
                </a:solidFill>
              </a:rPr>
              <a:t> </a:t>
            </a:r>
            <a:r>
              <a:rPr lang="en-US" sz="1800" dirty="0" smtClean="0">
                <a:cs typeface="Arial" charset="0"/>
              </a:rPr>
              <a:t>→ </a:t>
            </a:r>
            <a:r>
              <a:rPr lang="en-US" sz="1800" dirty="0" err="1" smtClean="0">
                <a:cs typeface="Arial" charset="0"/>
              </a:rPr>
              <a:t>mengacu</a:t>
            </a:r>
            <a:r>
              <a:rPr lang="en-US" sz="1800" dirty="0" smtClean="0">
                <a:cs typeface="Arial" charset="0"/>
              </a:rPr>
              <a:t> </a:t>
            </a:r>
            <a:r>
              <a:rPr lang="en-US" sz="1800" dirty="0" err="1" smtClean="0">
                <a:cs typeface="Arial" charset="0"/>
              </a:rPr>
              <a:t>pada</a:t>
            </a:r>
            <a:r>
              <a:rPr lang="en-US" sz="1800" dirty="0" smtClean="0">
                <a:cs typeface="Arial" charset="0"/>
              </a:rPr>
              <a:t> </a:t>
            </a:r>
            <a:r>
              <a:rPr lang="en-US" sz="1800" dirty="0" err="1" smtClean="0">
                <a:cs typeface="Arial" charset="0"/>
              </a:rPr>
              <a:t>prinsip-prinsip</a:t>
            </a:r>
            <a:r>
              <a:rPr lang="en-US" sz="1800" dirty="0" smtClean="0">
                <a:cs typeface="Arial" charset="0"/>
              </a:rPr>
              <a:t> moral yang </a:t>
            </a:r>
            <a:r>
              <a:rPr lang="en-US" sz="1800" dirty="0" err="1" smtClean="0">
                <a:cs typeface="Arial" charset="0"/>
              </a:rPr>
              <a:t>mencerminkan</a:t>
            </a:r>
            <a:r>
              <a:rPr lang="en-US" sz="1800" dirty="0" smtClean="0">
                <a:cs typeface="Arial" charset="0"/>
              </a:rPr>
              <a:t> </a:t>
            </a:r>
            <a:r>
              <a:rPr lang="en-US" sz="1800" dirty="0" err="1" smtClean="0">
                <a:cs typeface="Arial" charset="0"/>
              </a:rPr>
              <a:t>keyakinan-keyakinan</a:t>
            </a:r>
            <a:r>
              <a:rPr lang="en-US" sz="1800" dirty="0" smtClean="0">
                <a:cs typeface="Arial" charset="0"/>
              </a:rPr>
              <a:t> </a:t>
            </a:r>
            <a:r>
              <a:rPr lang="en-US" sz="1800" dirty="0" err="1" smtClean="0">
                <a:cs typeface="Arial" charset="0"/>
              </a:rPr>
              <a:t>masyarakat</a:t>
            </a:r>
            <a:r>
              <a:rPr lang="en-US" sz="1800" dirty="0" smtClean="0">
                <a:cs typeface="Arial" charset="0"/>
              </a:rPr>
              <a:t> </a:t>
            </a:r>
            <a:r>
              <a:rPr lang="en-US" sz="1800" dirty="0" err="1" smtClean="0">
                <a:cs typeface="Arial" charset="0"/>
              </a:rPr>
              <a:t>tentang</a:t>
            </a:r>
            <a:r>
              <a:rPr lang="en-US" sz="1800" dirty="0" smtClean="0">
                <a:cs typeface="Arial" charset="0"/>
              </a:rPr>
              <a:t> </a:t>
            </a:r>
            <a:r>
              <a:rPr lang="en-US" sz="1800" dirty="0" err="1" smtClean="0">
                <a:cs typeface="Arial" charset="0"/>
              </a:rPr>
              <a:t>tindakan-tindakan</a:t>
            </a:r>
            <a:r>
              <a:rPr lang="en-US" sz="1800" dirty="0" smtClean="0">
                <a:cs typeface="Arial" charset="0"/>
              </a:rPr>
              <a:t> </a:t>
            </a:r>
            <a:r>
              <a:rPr lang="en-US" sz="1800" dirty="0" err="1" smtClean="0">
                <a:cs typeface="Arial" charset="0"/>
              </a:rPr>
              <a:t>seseorang</a:t>
            </a:r>
            <a:r>
              <a:rPr lang="en-US" sz="1800" dirty="0" smtClean="0">
                <a:cs typeface="Arial" charset="0"/>
              </a:rPr>
              <a:t> </a:t>
            </a:r>
            <a:r>
              <a:rPr lang="en-US" sz="1800" dirty="0" err="1" smtClean="0">
                <a:cs typeface="Arial" charset="0"/>
              </a:rPr>
              <a:t>individu</a:t>
            </a:r>
            <a:r>
              <a:rPr lang="en-US" sz="1800" dirty="0" smtClean="0">
                <a:cs typeface="Arial" charset="0"/>
              </a:rPr>
              <a:t> </a:t>
            </a:r>
            <a:r>
              <a:rPr lang="en-US" sz="1800" dirty="0" err="1" smtClean="0">
                <a:cs typeface="Arial" charset="0"/>
              </a:rPr>
              <a:t>atau</a:t>
            </a:r>
            <a:r>
              <a:rPr lang="en-US" sz="1800" dirty="0" smtClean="0">
                <a:cs typeface="Arial" charset="0"/>
              </a:rPr>
              <a:t> </a:t>
            </a:r>
            <a:r>
              <a:rPr lang="en-US" sz="1800" dirty="0" err="1" smtClean="0">
                <a:cs typeface="Arial" charset="0"/>
              </a:rPr>
              <a:t>sebuah</a:t>
            </a:r>
            <a:r>
              <a:rPr lang="en-US" sz="1800" dirty="0" smtClean="0">
                <a:cs typeface="Arial" charset="0"/>
              </a:rPr>
              <a:t> </a:t>
            </a:r>
            <a:r>
              <a:rPr lang="en-US" sz="1800" dirty="0" err="1" smtClean="0">
                <a:cs typeface="Arial" charset="0"/>
              </a:rPr>
              <a:t>kelompok</a:t>
            </a:r>
            <a:r>
              <a:rPr lang="en-US" sz="1800" dirty="0" smtClean="0">
                <a:cs typeface="Arial" charset="0"/>
              </a:rPr>
              <a:t> yang </a:t>
            </a:r>
            <a:r>
              <a:rPr lang="en-US" sz="1800" dirty="0" err="1" smtClean="0">
                <a:cs typeface="Arial" charset="0"/>
              </a:rPr>
              <a:t>adalah</a:t>
            </a:r>
            <a:r>
              <a:rPr lang="en-US" sz="1800" dirty="0" smtClean="0">
                <a:cs typeface="Arial" charset="0"/>
              </a:rPr>
              <a:t> </a:t>
            </a:r>
            <a:r>
              <a:rPr lang="en-US" sz="1800" dirty="0" err="1" smtClean="0">
                <a:cs typeface="Arial" charset="0"/>
              </a:rPr>
              <a:t>benar</a:t>
            </a:r>
            <a:r>
              <a:rPr lang="en-US" sz="1800" dirty="0" smtClean="0">
                <a:cs typeface="Arial" charset="0"/>
              </a:rPr>
              <a:t> </a:t>
            </a:r>
            <a:r>
              <a:rPr lang="en-US" sz="1800" dirty="0" err="1" smtClean="0">
                <a:cs typeface="Arial" charset="0"/>
              </a:rPr>
              <a:t>dan</a:t>
            </a:r>
            <a:r>
              <a:rPr lang="en-US" sz="1800" dirty="0" smtClean="0">
                <a:cs typeface="Arial" charset="0"/>
              </a:rPr>
              <a:t> </a:t>
            </a:r>
            <a:r>
              <a:rPr lang="en-US" sz="1800" dirty="0" err="1" smtClean="0">
                <a:cs typeface="Arial" charset="0"/>
              </a:rPr>
              <a:t>salah</a:t>
            </a:r>
            <a:r>
              <a:rPr lang="en-US" sz="1800" dirty="0" smtClean="0">
                <a:cs typeface="Arial" charset="0"/>
              </a:rPr>
              <a:t>.</a:t>
            </a:r>
          </a:p>
          <a:p>
            <a:pPr marL="288925" indent="-288925" eaLnBrk="1" hangingPunct="1">
              <a:buFontTx/>
              <a:buBlip>
                <a:blip r:embed="rId4"/>
              </a:buBlip>
              <a:defRPr/>
            </a:pPr>
            <a:endParaRPr lang="en-US" sz="1800" dirty="0" smtClean="0">
              <a:cs typeface="Arial" charset="0"/>
            </a:endParaRPr>
          </a:p>
          <a:p>
            <a:pPr marL="288925" indent="-288925" eaLnBrk="1" hangingPunct="1">
              <a:buFontTx/>
              <a:buBlip>
                <a:blip r:embed="rId4"/>
              </a:buBlip>
              <a:defRPr/>
            </a:pPr>
            <a:r>
              <a:rPr lang="en-US" sz="1800" dirty="0" err="1" smtClean="0">
                <a:solidFill>
                  <a:schemeClr val="accent6">
                    <a:lumMod val="10000"/>
                  </a:schemeClr>
                </a:solidFill>
                <a:cs typeface="Arial" charset="0"/>
              </a:rPr>
              <a:t>Standar-standar</a:t>
            </a:r>
            <a:r>
              <a:rPr lang="en-US" sz="1800" dirty="0" smtClean="0">
                <a:solidFill>
                  <a:schemeClr val="accent6">
                    <a:lumMod val="10000"/>
                  </a:schemeClr>
                </a:solidFill>
                <a:cs typeface="Arial" charset="0"/>
              </a:rPr>
              <a:t> </a:t>
            </a:r>
            <a:r>
              <a:rPr lang="en-US" sz="1800" dirty="0" err="1" smtClean="0">
                <a:solidFill>
                  <a:schemeClr val="accent6">
                    <a:lumMod val="10000"/>
                  </a:schemeClr>
                </a:solidFill>
                <a:cs typeface="Arial" charset="0"/>
              </a:rPr>
              <a:t>etika</a:t>
            </a:r>
            <a:r>
              <a:rPr lang="en-US" sz="1800" dirty="0" smtClean="0">
                <a:solidFill>
                  <a:schemeClr val="accent6">
                    <a:lumMod val="10000"/>
                  </a:schemeClr>
                </a:solidFill>
                <a:cs typeface="Arial" charset="0"/>
              </a:rPr>
              <a:t> </a:t>
            </a:r>
            <a:r>
              <a:rPr lang="en-US" sz="1800" dirty="0" smtClean="0">
                <a:cs typeface="Arial" charset="0"/>
              </a:rPr>
              <a:t>→ </a:t>
            </a:r>
            <a:r>
              <a:rPr lang="en-US" sz="1800" dirty="0" err="1" smtClean="0">
                <a:cs typeface="Arial" charset="0"/>
              </a:rPr>
              <a:t>tidak</a:t>
            </a:r>
            <a:r>
              <a:rPr lang="en-US" sz="1800" dirty="0" smtClean="0">
                <a:cs typeface="Arial" charset="0"/>
              </a:rPr>
              <a:t> </a:t>
            </a:r>
            <a:r>
              <a:rPr lang="en-US" sz="1800" dirty="0" err="1" smtClean="0">
                <a:cs typeface="Arial" charset="0"/>
              </a:rPr>
              <a:t>mencerminkan</a:t>
            </a:r>
            <a:r>
              <a:rPr lang="en-US" sz="1800" dirty="0" smtClean="0">
                <a:cs typeface="Arial" charset="0"/>
              </a:rPr>
              <a:t> </a:t>
            </a:r>
            <a:r>
              <a:rPr lang="en-US" sz="1800" dirty="0" err="1" smtClean="0">
                <a:cs typeface="Arial" charset="0"/>
              </a:rPr>
              <a:t>sebuah</a:t>
            </a:r>
            <a:r>
              <a:rPr lang="en-US" sz="1800" dirty="0" smtClean="0">
                <a:cs typeface="Arial" charset="0"/>
              </a:rPr>
              <a:t> </a:t>
            </a:r>
            <a:r>
              <a:rPr lang="en-US" sz="1800" dirty="0" err="1" smtClean="0">
                <a:cs typeface="Arial" charset="0"/>
              </a:rPr>
              <a:t>peraturan</a:t>
            </a:r>
            <a:r>
              <a:rPr lang="en-US" sz="1800" dirty="0" smtClean="0">
                <a:cs typeface="Arial" charset="0"/>
              </a:rPr>
              <a:t> </a:t>
            </a:r>
            <a:r>
              <a:rPr lang="en-US" sz="1800" dirty="0" err="1" smtClean="0">
                <a:cs typeface="Arial" charset="0"/>
              </a:rPr>
              <a:t>atau</a:t>
            </a:r>
            <a:r>
              <a:rPr lang="en-US" sz="1800" dirty="0" smtClean="0">
                <a:cs typeface="Arial" charset="0"/>
              </a:rPr>
              <a:t> </a:t>
            </a:r>
            <a:r>
              <a:rPr lang="en-US" sz="1800" dirty="0" err="1" smtClean="0">
                <a:cs typeface="Arial" charset="0"/>
              </a:rPr>
              <a:t>kode</a:t>
            </a:r>
            <a:r>
              <a:rPr lang="en-US" sz="1800" dirty="0" smtClean="0">
                <a:cs typeface="Arial" charset="0"/>
              </a:rPr>
              <a:t> yang </a:t>
            </a:r>
            <a:r>
              <a:rPr lang="en-US" sz="1800" dirty="0" err="1" smtClean="0">
                <a:cs typeface="Arial" charset="0"/>
              </a:rPr>
              <a:t>diterima</a:t>
            </a:r>
            <a:r>
              <a:rPr lang="en-US" sz="1800" dirty="0" smtClean="0">
                <a:cs typeface="Arial" charset="0"/>
              </a:rPr>
              <a:t> </a:t>
            </a:r>
            <a:r>
              <a:rPr lang="en-US" sz="1800" dirty="0" err="1" smtClean="0">
                <a:cs typeface="Arial" charset="0"/>
              </a:rPr>
              <a:t>secara</a:t>
            </a:r>
            <a:r>
              <a:rPr lang="en-US" sz="1800" dirty="0" smtClean="0">
                <a:cs typeface="Arial" charset="0"/>
              </a:rPr>
              <a:t> universal, </a:t>
            </a:r>
            <a:r>
              <a:rPr lang="en-US" sz="1800" dirty="0" err="1" smtClean="0">
                <a:cs typeface="Arial" charset="0"/>
              </a:rPr>
              <a:t>tetapi</a:t>
            </a:r>
            <a:r>
              <a:rPr lang="en-US" sz="1800" dirty="0" smtClean="0">
                <a:cs typeface="Arial" charset="0"/>
              </a:rPr>
              <a:t> </a:t>
            </a:r>
            <a:r>
              <a:rPr lang="en-US" sz="1800" dirty="0" err="1" smtClean="0">
                <a:cs typeface="Arial" charset="0"/>
              </a:rPr>
              <a:t>akhirnya</a:t>
            </a:r>
            <a:r>
              <a:rPr lang="en-US" sz="1800" dirty="0" smtClean="0">
                <a:cs typeface="Arial" charset="0"/>
              </a:rPr>
              <a:t> </a:t>
            </a:r>
            <a:r>
              <a:rPr lang="en-US" sz="1800" dirty="0" err="1" smtClean="0">
                <a:cs typeface="Arial" charset="0"/>
              </a:rPr>
              <a:t>produk</a:t>
            </a:r>
            <a:r>
              <a:rPr lang="en-US" sz="1800" dirty="0" smtClean="0">
                <a:cs typeface="Arial" charset="0"/>
              </a:rPr>
              <a:t> </a:t>
            </a:r>
            <a:r>
              <a:rPr lang="en-US" sz="1800" dirty="0" err="1" smtClean="0">
                <a:cs typeface="Arial" charset="0"/>
              </a:rPr>
              <a:t>akhir</a:t>
            </a:r>
            <a:r>
              <a:rPr lang="en-US" sz="1800" dirty="0" smtClean="0">
                <a:cs typeface="Arial" charset="0"/>
              </a:rPr>
              <a:t> </a:t>
            </a:r>
            <a:r>
              <a:rPr lang="en-US" sz="1800" dirty="0" err="1" smtClean="0">
                <a:cs typeface="Arial" charset="0"/>
              </a:rPr>
              <a:t>sebuah</a:t>
            </a:r>
            <a:r>
              <a:rPr lang="en-US" sz="1800" dirty="0" smtClean="0">
                <a:cs typeface="Arial" charset="0"/>
              </a:rPr>
              <a:t> </a:t>
            </a:r>
            <a:r>
              <a:rPr lang="en-US" sz="1800" dirty="0" err="1" smtClean="0">
                <a:cs typeface="Arial" charset="0"/>
              </a:rPr>
              <a:t>proses</a:t>
            </a:r>
            <a:r>
              <a:rPr lang="en-US" sz="1800" dirty="0" smtClean="0">
                <a:cs typeface="Arial" charset="0"/>
              </a:rPr>
              <a:t> </a:t>
            </a:r>
            <a:r>
              <a:rPr lang="en-US" sz="1800" dirty="0" err="1" smtClean="0">
                <a:cs typeface="Arial" charset="0"/>
              </a:rPr>
              <a:t>pendefinisian</a:t>
            </a:r>
            <a:r>
              <a:rPr lang="en-US" sz="1800" dirty="0" smtClean="0">
                <a:cs typeface="Arial" charset="0"/>
              </a:rPr>
              <a:t> </a:t>
            </a:r>
            <a:r>
              <a:rPr lang="en-US" sz="1800" dirty="0" err="1" smtClean="0">
                <a:cs typeface="Arial" charset="0"/>
              </a:rPr>
              <a:t>dan</a:t>
            </a:r>
            <a:r>
              <a:rPr lang="en-US" sz="1800" dirty="0" smtClean="0">
                <a:cs typeface="Arial" charset="0"/>
              </a:rPr>
              <a:t> </a:t>
            </a:r>
            <a:r>
              <a:rPr lang="en-US" sz="1800" dirty="0" err="1" smtClean="0">
                <a:cs typeface="Arial" charset="0"/>
              </a:rPr>
              <a:t>pengklarfikasian</a:t>
            </a:r>
            <a:r>
              <a:rPr lang="en-US" sz="1800" dirty="0" smtClean="0">
                <a:cs typeface="Arial" charset="0"/>
              </a:rPr>
              <a:t> </a:t>
            </a:r>
            <a:r>
              <a:rPr lang="en-US" sz="1800" dirty="0" err="1" smtClean="0">
                <a:cs typeface="Arial" charset="0"/>
              </a:rPr>
              <a:t>hakekat</a:t>
            </a:r>
            <a:r>
              <a:rPr lang="en-US" sz="1800" dirty="0" smtClean="0">
                <a:cs typeface="Arial" charset="0"/>
              </a:rPr>
              <a:t> </a:t>
            </a:r>
            <a:r>
              <a:rPr lang="en-US" sz="1800" dirty="0" err="1" smtClean="0">
                <a:cs typeface="Arial" charset="0"/>
              </a:rPr>
              <a:t>dan</a:t>
            </a:r>
            <a:r>
              <a:rPr lang="en-US" sz="1800" dirty="0" smtClean="0">
                <a:cs typeface="Arial" charset="0"/>
              </a:rPr>
              <a:t> </a:t>
            </a:r>
            <a:r>
              <a:rPr lang="en-US" sz="1800" dirty="0" err="1" smtClean="0">
                <a:cs typeface="Arial" charset="0"/>
              </a:rPr>
              <a:t>muatan</a:t>
            </a:r>
            <a:r>
              <a:rPr lang="en-US" sz="1800" dirty="0" smtClean="0">
                <a:cs typeface="Arial" charset="0"/>
              </a:rPr>
              <a:t> </a:t>
            </a:r>
            <a:r>
              <a:rPr lang="en-US" sz="1800" dirty="0" err="1" smtClean="0">
                <a:cs typeface="Arial" charset="0"/>
              </a:rPr>
              <a:t>interaksi</a:t>
            </a:r>
            <a:r>
              <a:rPr lang="en-US" sz="1800" dirty="0" smtClean="0">
                <a:cs typeface="Arial" charset="0"/>
              </a:rPr>
              <a:t> </a:t>
            </a:r>
            <a:r>
              <a:rPr lang="en-US" sz="1800" dirty="0" err="1" smtClean="0">
                <a:cs typeface="Arial" charset="0"/>
              </a:rPr>
              <a:t>manusia</a:t>
            </a:r>
            <a:r>
              <a:rPr lang="en-US" sz="1800" dirty="0" smtClean="0">
                <a:cs typeface="Arial" charset="0"/>
              </a:rPr>
              <a:t>.</a:t>
            </a:r>
          </a:p>
        </p:txBody>
      </p:sp>
      <p:pic>
        <p:nvPicPr>
          <p:cNvPr id="388100" name="Artist - Track 18.mp3">
            <a:hlinkClick r:id="" action="ppaction://media"/>
          </p:cNvPr>
          <p:cNvPicPr>
            <a:picLocks noRot="1" noChangeAspect="1" noChangeArrowheads="1"/>
          </p:cNvPicPr>
          <p:nvPr>
            <a:audioFile r:link="rId1"/>
          </p:nvPr>
        </p:nvPicPr>
        <p:blipFill>
          <a:blip r:embed="rId5"/>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3750" fill="hold"/>
                                        <p:tgtEl>
                                          <p:spTgt spid="3881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810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642938" y="214313"/>
            <a:ext cx="7500937" cy="857250"/>
          </a:xfrm>
          <a:solidFill>
            <a:schemeClr val="folHlink"/>
          </a:solidFill>
        </p:spPr>
        <p:txBody>
          <a:bodyPr/>
          <a:lstStyle/>
          <a:p>
            <a:pPr eaLnBrk="1" hangingPunct="1">
              <a:defRPr/>
            </a:pPr>
            <a:r>
              <a:rPr lang="en-US" sz="3200" b="1" dirty="0" err="1" smtClean="0">
                <a:solidFill>
                  <a:srgbClr val="1F28E1"/>
                </a:solidFill>
                <a:effectLst>
                  <a:outerShdw blurRad="38100" dist="38100" dir="2700000" algn="tl">
                    <a:srgbClr val="000000"/>
                  </a:outerShdw>
                </a:effectLst>
              </a:rPr>
              <a:t>Hakikat</a:t>
            </a:r>
            <a:r>
              <a:rPr lang="en-US" sz="3200" b="1" dirty="0" smtClean="0">
                <a:solidFill>
                  <a:srgbClr val="1F28E1"/>
                </a:solidFill>
                <a:effectLst>
                  <a:outerShdw blurRad="38100" dist="38100" dir="2700000" algn="tl">
                    <a:srgbClr val="000000"/>
                  </a:outerShdw>
                </a:effectLst>
              </a:rPr>
              <a:t> </a:t>
            </a:r>
            <a:r>
              <a:rPr lang="en-US" sz="3200" b="1" dirty="0" err="1" smtClean="0">
                <a:solidFill>
                  <a:srgbClr val="1F28E1"/>
                </a:solidFill>
                <a:effectLst>
                  <a:outerShdw blurRad="38100" dist="38100" dir="2700000" algn="tl">
                    <a:srgbClr val="000000"/>
                  </a:outerShdw>
                </a:effectLst>
              </a:rPr>
              <a:t>dan</a:t>
            </a:r>
            <a:r>
              <a:rPr lang="en-US" sz="3200" b="1" dirty="0" smtClean="0">
                <a:solidFill>
                  <a:srgbClr val="1F28E1"/>
                </a:solidFill>
                <a:effectLst>
                  <a:outerShdw blurRad="38100" dist="38100" dir="2700000" algn="tl">
                    <a:srgbClr val="000000"/>
                  </a:outerShdw>
                </a:effectLst>
              </a:rPr>
              <a:t> </a:t>
            </a:r>
            <a:r>
              <a:rPr lang="en-US" sz="3200" b="1" dirty="0" err="1" smtClean="0">
                <a:solidFill>
                  <a:srgbClr val="1F28E1"/>
                </a:solidFill>
                <a:effectLst>
                  <a:outerShdw blurRad="38100" dist="38100" dir="2700000" algn="tl">
                    <a:srgbClr val="000000"/>
                  </a:outerShdw>
                </a:effectLst>
              </a:rPr>
              <a:t>manfaat</a:t>
            </a:r>
            <a:r>
              <a:rPr lang="en-US" sz="3200" b="1" dirty="0" smtClean="0">
                <a:solidFill>
                  <a:srgbClr val="1F28E1"/>
                </a:solidFill>
                <a:effectLst>
                  <a:outerShdw blurRad="38100" dist="38100" dir="2700000" algn="tl">
                    <a:srgbClr val="000000"/>
                  </a:outerShdw>
                </a:effectLst>
              </a:rPr>
              <a:t> </a:t>
            </a:r>
            <a:r>
              <a:rPr lang="en-US" sz="3200" b="1" dirty="0" err="1" smtClean="0">
                <a:solidFill>
                  <a:srgbClr val="1F28E1"/>
                </a:solidFill>
                <a:effectLst>
                  <a:outerShdw blurRad="38100" dist="38100" dir="2700000" algn="tl">
                    <a:srgbClr val="000000"/>
                  </a:outerShdw>
                </a:effectLst>
              </a:rPr>
              <a:t>manajemen</a:t>
            </a:r>
            <a:r>
              <a:rPr lang="en-US" sz="3200" b="1" dirty="0" smtClean="0">
                <a:solidFill>
                  <a:srgbClr val="1F28E1"/>
                </a:solidFill>
                <a:effectLst>
                  <a:outerShdw blurRad="38100" dist="38100" dir="2700000" algn="tl">
                    <a:srgbClr val="000000"/>
                  </a:outerShdw>
                </a:effectLst>
              </a:rPr>
              <a:t> </a:t>
            </a:r>
            <a:r>
              <a:rPr lang="en-US" sz="3200" b="1" dirty="0" err="1" smtClean="0">
                <a:solidFill>
                  <a:srgbClr val="1F28E1"/>
                </a:solidFill>
                <a:effectLst>
                  <a:outerShdw blurRad="38100" dist="38100" dir="2700000" algn="tl">
                    <a:srgbClr val="000000"/>
                  </a:outerShdw>
                </a:effectLst>
              </a:rPr>
              <a:t>strategik</a:t>
            </a:r>
            <a:endParaRPr lang="en-US" sz="3200" b="1" dirty="0" smtClean="0">
              <a:solidFill>
                <a:srgbClr val="1F28E1"/>
              </a:solidFill>
              <a:effectLst>
                <a:outerShdw blurRad="38100" dist="38100" dir="2700000" algn="tl">
                  <a:srgbClr val="000000"/>
                </a:outerShdw>
              </a:effectLst>
            </a:endParaRPr>
          </a:p>
        </p:txBody>
      </p:sp>
      <p:sp>
        <p:nvSpPr>
          <p:cNvPr id="10243" name="Rectangle 3"/>
          <p:cNvSpPr>
            <a:spLocks noGrp="1" noChangeArrowheads="1"/>
          </p:cNvSpPr>
          <p:nvPr>
            <p:ph type="body" idx="1"/>
          </p:nvPr>
        </p:nvSpPr>
        <p:spPr>
          <a:xfrm>
            <a:off x="500063" y="1643063"/>
            <a:ext cx="7786687" cy="4413250"/>
          </a:xfrm>
        </p:spPr>
        <p:txBody>
          <a:bodyPr/>
          <a:lstStyle/>
          <a:p>
            <a:pPr algn="just" eaLnBrk="1" hangingPunct="1">
              <a:buFontTx/>
              <a:buNone/>
            </a:pPr>
            <a:r>
              <a:rPr lang="en-US" sz="2800" b="1" smtClean="0"/>
              <a:t>   Manajemen strategik</a:t>
            </a:r>
            <a:r>
              <a:rPr lang="en-US" sz="2800" smtClean="0"/>
              <a:t> didefinisikan sebagai sekumpulan keputusan dan tindakan yang menghasilkan perumusan dan pelaksanaan rencana-rencana yang dirancang untuk mencapai sasaran-sasaran perusahaan.</a:t>
            </a:r>
          </a:p>
        </p:txBody>
      </p:sp>
    </p:spTree>
  </p:cSld>
  <p:clrMapOvr>
    <a:masterClrMapping/>
  </p:clrMapOvr>
  <p:transition spd="slow" advClick="0">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en-US" sz="3200" dirty="0" err="1" smtClean="0">
                <a:solidFill>
                  <a:schemeClr val="accent6">
                    <a:lumMod val="10000"/>
                  </a:schemeClr>
                </a:solidFill>
                <a:latin typeface="Britannic Bold" pitchFamily="34" charset="0"/>
              </a:rPr>
              <a:t>Memenuhi</a:t>
            </a:r>
            <a:r>
              <a:rPr lang="en-US" sz="3200" dirty="0" smtClean="0">
                <a:solidFill>
                  <a:schemeClr val="accent6">
                    <a:lumMod val="10000"/>
                  </a:schemeClr>
                </a:solidFill>
                <a:latin typeface="Britannic Bold" pitchFamily="34" charset="0"/>
              </a:rPr>
              <a:t> </a:t>
            </a:r>
            <a:r>
              <a:rPr lang="en-US" sz="3200" dirty="0" err="1" smtClean="0">
                <a:solidFill>
                  <a:schemeClr val="accent6">
                    <a:lumMod val="10000"/>
                  </a:schemeClr>
                </a:solidFill>
                <a:latin typeface="Britannic Bold" pitchFamily="34" charset="0"/>
              </a:rPr>
              <a:t>Pertanggungjawaban</a:t>
            </a:r>
            <a:r>
              <a:rPr lang="en-US" sz="3200" dirty="0" smtClean="0">
                <a:solidFill>
                  <a:schemeClr val="accent6">
                    <a:lumMod val="10000"/>
                  </a:schemeClr>
                </a:solidFill>
                <a:latin typeface="Britannic Bold" pitchFamily="34" charset="0"/>
              </a:rPr>
              <a:t> </a:t>
            </a:r>
            <a:r>
              <a:rPr lang="en-US" sz="3200" dirty="0" err="1" smtClean="0">
                <a:solidFill>
                  <a:schemeClr val="accent6">
                    <a:lumMod val="10000"/>
                  </a:schemeClr>
                </a:solidFill>
                <a:latin typeface="Britannic Bold" pitchFamily="34" charset="0"/>
              </a:rPr>
              <a:t>sosial</a:t>
            </a:r>
            <a:r>
              <a:rPr lang="en-US" sz="3200" dirty="0" smtClean="0">
                <a:solidFill>
                  <a:schemeClr val="accent6">
                    <a:lumMod val="10000"/>
                  </a:schemeClr>
                </a:solidFill>
                <a:latin typeface="Britannic Bold" pitchFamily="34" charset="0"/>
              </a:rPr>
              <a:t> </a:t>
            </a:r>
            <a:r>
              <a:rPr lang="en-US" sz="3200" dirty="0" err="1" smtClean="0">
                <a:solidFill>
                  <a:schemeClr val="accent6">
                    <a:lumMod val="10000"/>
                  </a:schemeClr>
                </a:solidFill>
                <a:latin typeface="Britannic Bold" pitchFamily="34" charset="0"/>
              </a:rPr>
              <a:t>korporat</a:t>
            </a:r>
            <a:endParaRPr lang="en-US" sz="3200" dirty="0" smtClean="0">
              <a:solidFill>
                <a:schemeClr val="accent6">
                  <a:lumMod val="10000"/>
                </a:schemeClr>
              </a:solidFill>
              <a:latin typeface="Britannic Bold" pitchFamily="34" charset="0"/>
            </a:endParaRPr>
          </a:p>
        </p:txBody>
      </p:sp>
      <p:sp>
        <p:nvSpPr>
          <p:cNvPr id="37891" name="Rectangle 3"/>
          <p:cNvSpPr>
            <a:spLocks noGrp="1" noChangeArrowheads="1"/>
          </p:cNvSpPr>
          <p:nvPr>
            <p:ph type="body" idx="1"/>
          </p:nvPr>
        </p:nvSpPr>
        <p:spPr>
          <a:xfrm>
            <a:off x="457200" y="2357438"/>
            <a:ext cx="8229600" cy="3698875"/>
          </a:xfrm>
        </p:spPr>
        <p:txBody>
          <a:bodyPr/>
          <a:lstStyle/>
          <a:p>
            <a:pPr marL="0" indent="0" eaLnBrk="1" hangingPunct="1">
              <a:buFontTx/>
              <a:buNone/>
            </a:pPr>
            <a:r>
              <a:rPr lang="en-US" sz="2400" smtClean="0"/>
              <a:t>Pertanggungjawaban sosial korporat </a:t>
            </a:r>
            <a:r>
              <a:rPr lang="en-US" sz="2400" smtClean="0">
                <a:cs typeface="Arial" charset="0"/>
              </a:rPr>
              <a:t>→ menjadi sebuah bagian vital daripada percakapan bisnis. Tantangannya  adalah bagaimana sebaiknya mencapai manfaat sosial maksimum dari sejumlah sumberdaya tertentu yang tersedia bagi proyek-proyek sosial.</a:t>
            </a:r>
          </a:p>
        </p:txBody>
      </p:sp>
      <p:pic>
        <p:nvPicPr>
          <p:cNvPr id="389124" name="Artist - Track 16.mp3">
            <a:hlinkClick r:id="" action="ppaction://media"/>
          </p:cNvPr>
          <p:cNvPicPr>
            <a:picLocks noRot="1" noChangeAspect="1" noChangeArrowheads="1"/>
          </p:cNvPicPr>
          <p:nvPr>
            <a:audioFile r:link="rId1"/>
          </p:nvPr>
        </p:nvPicPr>
        <p:blipFill>
          <a:blip r:embed="rId4"/>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742" fill="hold"/>
                                        <p:tgtEl>
                                          <p:spTgt spid="3891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912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442913" y="357188"/>
            <a:ext cx="8243887" cy="1143000"/>
          </a:xfrm>
        </p:spPr>
        <p:txBody>
          <a:bodyPr/>
          <a:lstStyle/>
          <a:p>
            <a:pPr eaLnBrk="1" hangingPunct="1">
              <a:defRPr/>
            </a:pPr>
            <a:r>
              <a:rPr lang="en-US" sz="2800" dirty="0" err="1" smtClean="0">
                <a:solidFill>
                  <a:schemeClr val="accent6">
                    <a:lumMod val="10000"/>
                  </a:schemeClr>
                </a:solidFill>
                <a:latin typeface="Britannic Bold" pitchFamily="34" charset="0"/>
              </a:rPr>
              <a:t>Keuntungan-keuntungan</a:t>
            </a:r>
            <a:r>
              <a:rPr lang="en-US" sz="2800" dirty="0" smtClean="0">
                <a:solidFill>
                  <a:schemeClr val="accent6">
                    <a:lumMod val="10000"/>
                  </a:schemeClr>
                </a:solidFill>
                <a:latin typeface="Britannic Bold" pitchFamily="34" charset="0"/>
              </a:rPr>
              <a:t> </a:t>
            </a:r>
            <a:r>
              <a:rPr lang="en-US" sz="2800" dirty="0" err="1" smtClean="0">
                <a:solidFill>
                  <a:schemeClr val="accent6">
                    <a:lumMod val="10000"/>
                  </a:schemeClr>
                </a:solidFill>
                <a:latin typeface="Britannic Bold" pitchFamily="34" charset="0"/>
              </a:rPr>
              <a:t>Kolektif</a:t>
            </a:r>
            <a:r>
              <a:rPr lang="en-US" sz="2800" dirty="0" smtClean="0">
                <a:solidFill>
                  <a:schemeClr val="accent6">
                    <a:lumMod val="10000"/>
                  </a:schemeClr>
                </a:solidFill>
                <a:latin typeface="Britannic Bold" pitchFamily="34" charset="0"/>
              </a:rPr>
              <a:t> </a:t>
            </a:r>
            <a:r>
              <a:rPr lang="en-US" sz="2800" dirty="0" err="1" smtClean="0">
                <a:solidFill>
                  <a:schemeClr val="accent6">
                    <a:lumMod val="10000"/>
                  </a:schemeClr>
                </a:solidFill>
                <a:latin typeface="Britannic Bold" pitchFamily="34" charset="0"/>
              </a:rPr>
              <a:t>inisiatif-inisiatif</a:t>
            </a:r>
            <a:r>
              <a:rPr lang="en-US" sz="2800" dirty="0" smtClean="0">
                <a:solidFill>
                  <a:schemeClr val="accent6">
                    <a:lumMod val="10000"/>
                  </a:schemeClr>
                </a:solidFill>
                <a:latin typeface="Britannic Bold" pitchFamily="34" charset="0"/>
              </a:rPr>
              <a:t> </a:t>
            </a:r>
            <a:r>
              <a:rPr lang="en-US" sz="2800" dirty="0" err="1" smtClean="0">
                <a:solidFill>
                  <a:schemeClr val="accent6">
                    <a:lumMod val="10000"/>
                  </a:schemeClr>
                </a:solidFill>
                <a:latin typeface="Britannic Bold" pitchFamily="34" charset="0"/>
              </a:rPr>
              <a:t>sosial</a:t>
            </a:r>
            <a:r>
              <a:rPr lang="en-US" sz="2800" dirty="0" smtClean="0">
                <a:solidFill>
                  <a:schemeClr val="accent6">
                    <a:lumMod val="10000"/>
                  </a:schemeClr>
                </a:solidFill>
                <a:latin typeface="Britannic Bold" pitchFamily="34" charset="0"/>
              </a:rPr>
              <a:t> </a:t>
            </a:r>
            <a:r>
              <a:rPr lang="en-US" sz="2800" dirty="0" err="1" smtClean="0">
                <a:solidFill>
                  <a:schemeClr val="accent6">
                    <a:lumMod val="10000"/>
                  </a:schemeClr>
                </a:solidFill>
                <a:latin typeface="Britannic Bold" pitchFamily="34" charset="0"/>
              </a:rPr>
              <a:t>Kolaboratif</a:t>
            </a:r>
            <a:endParaRPr lang="en-US" sz="2800" dirty="0" smtClean="0">
              <a:solidFill>
                <a:schemeClr val="accent6">
                  <a:lumMod val="10000"/>
                </a:schemeClr>
              </a:solidFill>
              <a:latin typeface="Britannic Bold" pitchFamily="34" charset="0"/>
            </a:endParaRPr>
          </a:p>
        </p:txBody>
      </p:sp>
      <p:sp>
        <p:nvSpPr>
          <p:cNvPr id="38915" name="Rectangle 3"/>
          <p:cNvSpPr>
            <a:spLocks noGrp="1" noChangeArrowheads="1"/>
          </p:cNvSpPr>
          <p:nvPr>
            <p:ph type="body" idx="1"/>
          </p:nvPr>
        </p:nvSpPr>
        <p:spPr>
          <a:xfrm>
            <a:off x="457200" y="2000250"/>
            <a:ext cx="8229600" cy="4056063"/>
          </a:xfrm>
        </p:spPr>
        <p:txBody>
          <a:bodyPr/>
          <a:lstStyle/>
          <a:p>
            <a:pPr eaLnBrk="1" hangingPunct="1">
              <a:buFontTx/>
              <a:buBlip>
                <a:blip r:embed="rId4"/>
              </a:buBlip>
            </a:pPr>
            <a:r>
              <a:rPr lang="en-US" sz="2000" smtClean="0"/>
              <a:t>Masing-masing mitra memperoleh manfaat ketika mitra lainnya membawa sumberdaya, kapabilitas-kapabilitas atau aset-aset lain yang tidak dapat dengan mudah diperoleh sendiri.</a:t>
            </a:r>
          </a:p>
          <a:p>
            <a:pPr eaLnBrk="1" hangingPunct="1">
              <a:buFontTx/>
              <a:buBlip>
                <a:blip r:embed="rId4"/>
              </a:buBlip>
            </a:pPr>
            <a:endParaRPr lang="en-US" sz="2000" smtClean="0"/>
          </a:p>
          <a:p>
            <a:pPr eaLnBrk="1" hangingPunct="1">
              <a:buFontTx/>
              <a:buBlip>
                <a:blip r:embed="rId4"/>
              </a:buBlip>
            </a:pPr>
            <a:r>
              <a:rPr lang="en-US" sz="2000" smtClean="0"/>
              <a:t>Kapabilitas-kapabilitas kombinatif  memperkenankan perusahaan memperoleh dan mensitesa sumbardaya dan membangun aplikasi-aplikasi baru dari sumberdaya itu, yang menciptakan respon-respon inovatif terhadap lingkungan-lingkungan yang berkembang pesat.</a:t>
            </a:r>
          </a:p>
        </p:txBody>
      </p:sp>
      <p:pic>
        <p:nvPicPr>
          <p:cNvPr id="390148" name="Artist - Track 15.mp3">
            <a:hlinkClick r:id="" action="ppaction://media"/>
          </p:cNvPr>
          <p:cNvPicPr>
            <a:picLocks noRot="1" noChangeAspect="1" noChangeArrowheads="1"/>
          </p:cNvPicPr>
          <p:nvPr>
            <a:audioFile r:link="rId1"/>
          </p:nvPr>
        </p:nvPicPr>
        <p:blipFill>
          <a:blip r:embed="rId5"/>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1585" fill="hold"/>
                                        <p:tgtEl>
                                          <p:spTgt spid="3901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0148"/>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defRPr/>
            </a:pPr>
            <a:r>
              <a:rPr lang="en-US" sz="2800" dirty="0" err="1" smtClean="0">
                <a:latin typeface="Britannic Bold" pitchFamily="34" charset="0"/>
              </a:rPr>
              <a:t>Prinsip</a:t>
            </a:r>
            <a:r>
              <a:rPr lang="en-US" sz="2800" dirty="0" smtClean="0">
                <a:latin typeface="Britannic Bold" pitchFamily="34" charset="0"/>
              </a:rPr>
              <a:t> </a:t>
            </a:r>
            <a:r>
              <a:rPr lang="en-US" sz="2800" dirty="0" err="1" smtClean="0">
                <a:latin typeface="Britannic Bold" pitchFamily="34" charset="0"/>
              </a:rPr>
              <a:t>inisiatif-inisiatif</a:t>
            </a:r>
            <a:r>
              <a:rPr lang="en-US" sz="2800" dirty="0" smtClean="0">
                <a:latin typeface="Britannic Bold" pitchFamily="34" charset="0"/>
              </a:rPr>
              <a:t> </a:t>
            </a:r>
            <a:r>
              <a:rPr lang="en-US" sz="2800" dirty="0" err="1" smtClean="0">
                <a:latin typeface="Britannic Bold" pitchFamily="34" charset="0"/>
              </a:rPr>
              <a:t>Sosial</a:t>
            </a:r>
            <a:r>
              <a:rPr lang="en-US" sz="2800" dirty="0" smtClean="0">
                <a:latin typeface="Britannic Bold" pitchFamily="34" charset="0"/>
              </a:rPr>
              <a:t> </a:t>
            </a:r>
            <a:r>
              <a:rPr lang="en-US" sz="2800" dirty="0" err="1" smtClean="0">
                <a:latin typeface="Britannic Bold" pitchFamily="34" charset="0"/>
              </a:rPr>
              <a:t>kolaboratif</a:t>
            </a:r>
            <a:r>
              <a:rPr lang="en-US" sz="2800" dirty="0" smtClean="0">
                <a:latin typeface="Britannic Bold" pitchFamily="34" charset="0"/>
              </a:rPr>
              <a:t> yang </a:t>
            </a:r>
            <a:r>
              <a:rPr lang="en-US" sz="2800" dirty="0" err="1" smtClean="0">
                <a:latin typeface="Britannic Bold" pitchFamily="34" charset="0"/>
              </a:rPr>
              <a:t>sukses</a:t>
            </a:r>
            <a:endParaRPr lang="en-US" sz="2800" dirty="0" smtClean="0">
              <a:latin typeface="Britannic Bold" pitchFamily="34" charset="0"/>
            </a:endParaRPr>
          </a:p>
        </p:txBody>
      </p:sp>
      <p:sp>
        <p:nvSpPr>
          <p:cNvPr id="39939" name="Rectangle 3"/>
          <p:cNvSpPr>
            <a:spLocks noGrp="1" noChangeArrowheads="1"/>
          </p:cNvSpPr>
          <p:nvPr>
            <p:ph type="body" idx="1"/>
          </p:nvPr>
        </p:nvSpPr>
        <p:spPr>
          <a:xfrm>
            <a:off x="428625" y="1600200"/>
            <a:ext cx="8258175" cy="5043488"/>
          </a:xfrm>
        </p:spPr>
        <p:txBody>
          <a:bodyPr/>
          <a:lstStyle/>
          <a:p>
            <a:pPr marL="0" indent="0" eaLnBrk="1" hangingPunct="1">
              <a:lnSpc>
                <a:spcPct val="90000"/>
              </a:lnSpc>
              <a:buFontTx/>
              <a:buNone/>
              <a:defRPr/>
            </a:pPr>
            <a:r>
              <a:rPr lang="en-US" sz="1600" dirty="0" err="1" smtClean="0">
                <a:solidFill>
                  <a:schemeClr val="accent6">
                    <a:lumMod val="10000"/>
                  </a:schemeClr>
                </a:solidFill>
              </a:rPr>
              <a:t>Ada</a:t>
            </a:r>
            <a:r>
              <a:rPr lang="en-US" sz="1600" dirty="0" smtClean="0">
                <a:solidFill>
                  <a:schemeClr val="accent6">
                    <a:lumMod val="10000"/>
                  </a:schemeClr>
                </a:solidFill>
              </a:rPr>
              <a:t> lima </a:t>
            </a:r>
            <a:r>
              <a:rPr lang="en-US" sz="1600" dirty="0" err="1" smtClean="0">
                <a:solidFill>
                  <a:schemeClr val="accent6">
                    <a:lumMod val="10000"/>
                  </a:schemeClr>
                </a:solidFill>
              </a:rPr>
              <a:t>prinsip</a:t>
            </a:r>
            <a:r>
              <a:rPr lang="en-US" sz="1600" dirty="0" smtClean="0">
                <a:solidFill>
                  <a:schemeClr val="accent6">
                    <a:lumMod val="10000"/>
                  </a:schemeClr>
                </a:solidFill>
              </a:rPr>
              <a:t> </a:t>
            </a:r>
            <a:r>
              <a:rPr lang="en-US" sz="1600" dirty="0" err="1" smtClean="0">
                <a:solidFill>
                  <a:schemeClr val="accent6">
                    <a:lumMod val="10000"/>
                  </a:schemeClr>
                </a:solidFill>
              </a:rPr>
              <a:t>yg</a:t>
            </a:r>
            <a:r>
              <a:rPr lang="en-US" sz="1600" dirty="0" smtClean="0">
                <a:solidFill>
                  <a:schemeClr val="accent6">
                    <a:lumMod val="10000"/>
                  </a:schemeClr>
                </a:solidFill>
              </a:rPr>
              <a:t> vital </a:t>
            </a:r>
            <a:r>
              <a:rPr lang="en-US" sz="1600" dirty="0" err="1" smtClean="0">
                <a:solidFill>
                  <a:schemeClr val="accent6">
                    <a:lumMod val="10000"/>
                  </a:schemeClr>
                </a:solidFill>
              </a:rPr>
              <a:t>bagi</a:t>
            </a:r>
            <a:r>
              <a:rPr lang="en-US" sz="1600" dirty="0" smtClean="0">
                <a:solidFill>
                  <a:schemeClr val="accent6">
                    <a:lumMod val="10000"/>
                  </a:schemeClr>
                </a:solidFill>
              </a:rPr>
              <a:t> CSR </a:t>
            </a:r>
            <a:r>
              <a:rPr lang="en-US" sz="1600" dirty="0" err="1" smtClean="0">
                <a:solidFill>
                  <a:schemeClr val="accent6">
                    <a:lumMod val="10000"/>
                  </a:schemeClr>
                </a:solidFill>
              </a:rPr>
              <a:t>yg</a:t>
            </a:r>
            <a:r>
              <a:rPr lang="en-US" sz="1600" dirty="0" smtClean="0">
                <a:solidFill>
                  <a:schemeClr val="accent6">
                    <a:lumMod val="10000"/>
                  </a:schemeClr>
                </a:solidFill>
              </a:rPr>
              <a:t> </a:t>
            </a:r>
            <a:r>
              <a:rPr lang="en-US" sz="1600" dirty="0" err="1" smtClean="0">
                <a:solidFill>
                  <a:schemeClr val="accent6">
                    <a:lumMod val="10000"/>
                  </a:schemeClr>
                </a:solidFill>
              </a:rPr>
              <a:t>sukses</a:t>
            </a:r>
            <a:r>
              <a:rPr lang="en-US" sz="1600" dirty="0" smtClean="0">
                <a:solidFill>
                  <a:schemeClr val="accent6">
                    <a:lumMod val="10000"/>
                  </a:schemeClr>
                </a:solidFill>
              </a:rPr>
              <a:t>  </a:t>
            </a:r>
            <a:r>
              <a:rPr lang="en-US" sz="1600" dirty="0" err="1" smtClean="0">
                <a:solidFill>
                  <a:schemeClr val="accent6">
                    <a:lumMod val="10000"/>
                  </a:schemeClr>
                </a:solidFill>
              </a:rPr>
              <a:t>antara</a:t>
            </a:r>
            <a:r>
              <a:rPr lang="en-US" sz="1600" dirty="0" smtClean="0">
                <a:solidFill>
                  <a:schemeClr val="accent6">
                    <a:lumMod val="10000"/>
                  </a:schemeClr>
                </a:solidFill>
              </a:rPr>
              <a:t> lain</a:t>
            </a:r>
            <a:r>
              <a:rPr lang="en-US" sz="1600" dirty="0" smtClean="0"/>
              <a:t>:</a:t>
            </a:r>
          </a:p>
          <a:p>
            <a:pPr marL="0" indent="0" eaLnBrk="1" hangingPunct="1">
              <a:lnSpc>
                <a:spcPct val="90000"/>
              </a:lnSpc>
              <a:buFontTx/>
              <a:buNone/>
              <a:defRPr/>
            </a:pPr>
            <a:endParaRPr lang="en-US" sz="1600" dirty="0" smtClean="0"/>
          </a:p>
          <a:p>
            <a:pPr lvl="1" eaLnBrk="1" hangingPunct="1">
              <a:lnSpc>
                <a:spcPct val="90000"/>
              </a:lnSpc>
              <a:buFontTx/>
              <a:buBlip>
                <a:blip r:embed="rId4"/>
              </a:buBlip>
              <a:defRPr/>
            </a:pPr>
            <a:r>
              <a:rPr lang="en-US" sz="1600" dirty="0" err="1" smtClean="0"/>
              <a:t>Kenali</a:t>
            </a:r>
            <a:r>
              <a:rPr lang="en-US" sz="1600" dirty="0" smtClean="0"/>
              <a:t> </a:t>
            </a:r>
            <a:r>
              <a:rPr lang="en-US" sz="1600" dirty="0" err="1" smtClean="0"/>
              <a:t>sebuah</a:t>
            </a:r>
            <a:r>
              <a:rPr lang="en-US" sz="1600" dirty="0" smtClean="0"/>
              <a:t> </a:t>
            </a:r>
            <a:r>
              <a:rPr lang="en-US" sz="1600" dirty="0" err="1" smtClean="0"/>
              <a:t>misi</a:t>
            </a:r>
            <a:r>
              <a:rPr lang="en-US" sz="1600" dirty="0" smtClean="0"/>
              <a:t> </a:t>
            </a:r>
            <a:r>
              <a:rPr lang="en-US" sz="1600" dirty="0" err="1" smtClean="0"/>
              <a:t>jangka</a:t>
            </a:r>
            <a:r>
              <a:rPr lang="en-US" sz="1600" dirty="0" smtClean="0"/>
              <a:t> </a:t>
            </a:r>
            <a:r>
              <a:rPr lang="en-US" sz="1600" dirty="0" err="1" smtClean="0"/>
              <a:t>panjang</a:t>
            </a:r>
            <a:r>
              <a:rPr lang="en-US" sz="1600" dirty="0" smtClean="0"/>
              <a:t> yang </a:t>
            </a:r>
            <a:r>
              <a:rPr lang="en-US" sz="1600" dirty="0" err="1" smtClean="0"/>
              <a:t>bertahan</a:t>
            </a:r>
            <a:r>
              <a:rPr lang="en-US" sz="1600" dirty="0" smtClean="0"/>
              <a:t> lama  </a:t>
            </a:r>
            <a:r>
              <a:rPr lang="en-US" sz="1600" dirty="0" smtClean="0">
                <a:cs typeface="Arial" charset="0"/>
              </a:rPr>
              <a:t>→ Perusahaan </a:t>
            </a:r>
            <a:r>
              <a:rPr lang="en-US" sz="1600" dirty="0" err="1" smtClean="0">
                <a:cs typeface="Arial" charset="0"/>
              </a:rPr>
              <a:t>memberikan</a:t>
            </a:r>
            <a:r>
              <a:rPr lang="en-US" sz="1600" dirty="0" smtClean="0">
                <a:cs typeface="Arial" charset="0"/>
              </a:rPr>
              <a:t> </a:t>
            </a:r>
            <a:r>
              <a:rPr lang="en-US" sz="1600" dirty="0" err="1" smtClean="0">
                <a:cs typeface="Arial" charset="0"/>
              </a:rPr>
              <a:t>kontribusi</a:t>
            </a:r>
            <a:r>
              <a:rPr lang="en-US" sz="1600" dirty="0" smtClean="0">
                <a:cs typeface="Arial" charset="0"/>
              </a:rPr>
              <a:t> </a:t>
            </a:r>
            <a:r>
              <a:rPr lang="en-US" sz="1600" dirty="0" err="1" smtClean="0">
                <a:cs typeface="Arial" charset="0"/>
              </a:rPr>
              <a:t>sosial</a:t>
            </a:r>
            <a:r>
              <a:rPr lang="en-US" sz="1600" dirty="0" smtClean="0">
                <a:cs typeface="Arial" charset="0"/>
              </a:rPr>
              <a:t> paling </a:t>
            </a:r>
            <a:r>
              <a:rPr lang="en-US" sz="1600" dirty="0" err="1" smtClean="0">
                <a:cs typeface="Arial" charset="0"/>
              </a:rPr>
              <a:t>besar</a:t>
            </a:r>
            <a:r>
              <a:rPr lang="en-US" sz="1600" dirty="0" smtClean="0">
                <a:cs typeface="Arial" charset="0"/>
              </a:rPr>
              <a:t> </a:t>
            </a:r>
            <a:r>
              <a:rPr lang="en-US" sz="1600" dirty="0" err="1" smtClean="0">
                <a:cs typeface="Arial" charset="0"/>
              </a:rPr>
              <a:t>ketika</a:t>
            </a:r>
            <a:r>
              <a:rPr lang="en-US" sz="1600" dirty="0" smtClean="0">
                <a:cs typeface="Arial" charset="0"/>
              </a:rPr>
              <a:t> </a:t>
            </a:r>
            <a:r>
              <a:rPr lang="en-US" sz="1600" dirty="0" err="1" smtClean="0">
                <a:cs typeface="Arial" charset="0"/>
              </a:rPr>
              <a:t>mereka</a:t>
            </a:r>
            <a:r>
              <a:rPr lang="en-US" sz="1600" dirty="0" smtClean="0">
                <a:cs typeface="Arial" charset="0"/>
              </a:rPr>
              <a:t> </a:t>
            </a:r>
            <a:r>
              <a:rPr lang="en-US" sz="1600" dirty="0" err="1" smtClean="0">
                <a:cs typeface="Arial" charset="0"/>
              </a:rPr>
              <a:t>mengenali</a:t>
            </a:r>
            <a:r>
              <a:rPr lang="en-US" sz="1600" dirty="0" smtClean="0">
                <a:cs typeface="Arial" charset="0"/>
              </a:rPr>
              <a:t> </a:t>
            </a:r>
            <a:r>
              <a:rPr lang="en-US" sz="1600" dirty="0" err="1" smtClean="0">
                <a:cs typeface="Arial" charset="0"/>
              </a:rPr>
              <a:t>sebuah</a:t>
            </a:r>
            <a:r>
              <a:rPr lang="en-US" sz="1600" dirty="0" smtClean="0">
                <a:cs typeface="Arial" charset="0"/>
              </a:rPr>
              <a:t> </a:t>
            </a:r>
            <a:r>
              <a:rPr lang="en-US" sz="1600" dirty="0" err="1" smtClean="0">
                <a:cs typeface="Arial" charset="0"/>
              </a:rPr>
              <a:t>tantangan</a:t>
            </a:r>
            <a:r>
              <a:rPr lang="en-US" sz="1600" dirty="0" smtClean="0">
                <a:cs typeface="Arial" charset="0"/>
              </a:rPr>
              <a:t>  </a:t>
            </a:r>
            <a:r>
              <a:rPr lang="en-US" sz="1600" dirty="0" err="1" smtClean="0">
                <a:cs typeface="Arial" charset="0"/>
              </a:rPr>
              <a:t>kebijakan</a:t>
            </a:r>
            <a:r>
              <a:rPr lang="en-US" sz="1600" dirty="0" smtClean="0">
                <a:cs typeface="Arial" charset="0"/>
              </a:rPr>
              <a:t> </a:t>
            </a:r>
            <a:r>
              <a:rPr lang="en-US" sz="1600" dirty="0" err="1" smtClean="0">
                <a:cs typeface="Arial" charset="0"/>
              </a:rPr>
              <a:t>penting</a:t>
            </a:r>
            <a:r>
              <a:rPr lang="en-US" sz="1600" dirty="0" smtClean="0">
                <a:cs typeface="Arial" charset="0"/>
              </a:rPr>
              <a:t>, </a:t>
            </a:r>
            <a:r>
              <a:rPr lang="en-US" sz="1600" dirty="0" err="1" smtClean="0">
                <a:cs typeface="Arial" charset="0"/>
              </a:rPr>
              <a:t>bertahan</a:t>
            </a:r>
            <a:r>
              <a:rPr lang="en-US" sz="1600" dirty="0" smtClean="0">
                <a:cs typeface="Arial" charset="0"/>
              </a:rPr>
              <a:t> lama </a:t>
            </a:r>
            <a:r>
              <a:rPr lang="en-US" sz="1600" dirty="0" err="1" smtClean="0">
                <a:cs typeface="Arial" charset="0"/>
              </a:rPr>
              <a:t>dan</a:t>
            </a:r>
            <a:r>
              <a:rPr lang="en-US" sz="1600" dirty="0" smtClean="0">
                <a:cs typeface="Arial" charset="0"/>
              </a:rPr>
              <a:t> </a:t>
            </a:r>
            <a:r>
              <a:rPr lang="en-US" sz="1600" dirty="0" err="1" smtClean="0">
                <a:cs typeface="Arial" charset="0"/>
              </a:rPr>
              <a:t>mereka</a:t>
            </a:r>
            <a:r>
              <a:rPr lang="en-US" sz="1600" dirty="0" smtClean="0">
                <a:cs typeface="Arial" charset="0"/>
              </a:rPr>
              <a:t> </a:t>
            </a:r>
            <a:r>
              <a:rPr lang="en-US" sz="1600" dirty="0" err="1" smtClean="0">
                <a:cs typeface="Arial" charset="0"/>
              </a:rPr>
              <a:t>berpartisipasi</a:t>
            </a:r>
            <a:r>
              <a:rPr lang="en-US" sz="1600" dirty="0" smtClean="0">
                <a:cs typeface="Arial" charset="0"/>
              </a:rPr>
              <a:t>  </a:t>
            </a:r>
            <a:r>
              <a:rPr lang="en-US" sz="1600" dirty="0" err="1" smtClean="0">
                <a:cs typeface="Arial" charset="0"/>
              </a:rPr>
              <a:t>dalam</a:t>
            </a:r>
            <a:r>
              <a:rPr lang="en-US" sz="1600" dirty="0" smtClean="0">
                <a:cs typeface="Arial" charset="0"/>
              </a:rPr>
              <a:t> </a:t>
            </a:r>
            <a:r>
              <a:rPr lang="en-US" sz="1600" dirty="0" err="1" smtClean="0">
                <a:cs typeface="Arial" charset="0"/>
              </a:rPr>
              <a:t>solusinya</a:t>
            </a:r>
            <a:r>
              <a:rPr lang="en-US" sz="1600" dirty="0" smtClean="0">
                <a:cs typeface="Arial" charset="0"/>
              </a:rPr>
              <a:t> </a:t>
            </a:r>
            <a:r>
              <a:rPr lang="en-US" sz="1600" dirty="0" err="1" smtClean="0">
                <a:cs typeface="Arial" charset="0"/>
              </a:rPr>
              <a:t>dalam</a:t>
            </a:r>
            <a:r>
              <a:rPr lang="en-US" sz="1600" dirty="0" smtClean="0">
                <a:cs typeface="Arial" charset="0"/>
              </a:rPr>
              <a:t> </a:t>
            </a:r>
            <a:r>
              <a:rPr lang="en-US" sz="1600" dirty="0" err="1" smtClean="0">
                <a:cs typeface="Arial" charset="0"/>
              </a:rPr>
              <a:t>jangka</a:t>
            </a:r>
            <a:r>
              <a:rPr lang="en-US" sz="1600" dirty="0" smtClean="0">
                <a:cs typeface="Arial" charset="0"/>
              </a:rPr>
              <a:t> </a:t>
            </a:r>
            <a:r>
              <a:rPr lang="en-US" sz="1600" dirty="0" err="1" smtClean="0">
                <a:cs typeface="Arial" charset="0"/>
              </a:rPr>
              <a:t>panjang</a:t>
            </a:r>
            <a:r>
              <a:rPr lang="en-US" sz="1600" dirty="0" smtClean="0">
                <a:cs typeface="Arial" charset="0"/>
              </a:rPr>
              <a:t>.</a:t>
            </a:r>
          </a:p>
          <a:p>
            <a:pPr lvl="1" eaLnBrk="1" hangingPunct="1">
              <a:lnSpc>
                <a:spcPct val="90000"/>
              </a:lnSpc>
              <a:buFontTx/>
              <a:buBlip>
                <a:blip r:embed="rId4"/>
              </a:buBlip>
              <a:defRPr/>
            </a:pPr>
            <a:r>
              <a:rPr lang="en-US" sz="1600" dirty="0" err="1" smtClean="0">
                <a:cs typeface="Arial" charset="0"/>
              </a:rPr>
              <a:t>Kontribusi</a:t>
            </a:r>
            <a:r>
              <a:rPr lang="en-US" sz="1600" dirty="0" smtClean="0">
                <a:cs typeface="Arial" charset="0"/>
              </a:rPr>
              <a:t> What We DO → Perusahaan </a:t>
            </a:r>
            <a:r>
              <a:rPr lang="en-US" sz="1600" dirty="0" err="1" smtClean="0">
                <a:cs typeface="Arial" charset="0"/>
              </a:rPr>
              <a:t>memaksimalkan</a:t>
            </a:r>
            <a:r>
              <a:rPr lang="en-US" sz="1600" dirty="0" smtClean="0">
                <a:cs typeface="Arial" charset="0"/>
              </a:rPr>
              <a:t> </a:t>
            </a:r>
            <a:r>
              <a:rPr lang="en-US" sz="1600" dirty="0" err="1" smtClean="0">
                <a:cs typeface="Arial" charset="0"/>
              </a:rPr>
              <a:t>manfaat</a:t>
            </a:r>
            <a:r>
              <a:rPr lang="en-US" sz="1600" dirty="0" smtClean="0">
                <a:cs typeface="Arial" charset="0"/>
              </a:rPr>
              <a:t> </a:t>
            </a:r>
            <a:r>
              <a:rPr lang="en-US" sz="1600" dirty="0" err="1" smtClean="0">
                <a:cs typeface="Arial" charset="0"/>
              </a:rPr>
              <a:t>berbagai</a:t>
            </a:r>
            <a:r>
              <a:rPr lang="en-US" sz="1600" dirty="0" smtClean="0">
                <a:cs typeface="Arial" charset="0"/>
              </a:rPr>
              <a:t> </a:t>
            </a:r>
            <a:r>
              <a:rPr lang="en-US" sz="1600" dirty="0" err="1" smtClean="0">
                <a:cs typeface="Arial" charset="0"/>
              </a:rPr>
              <a:t>kontribusi</a:t>
            </a:r>
            <a:r>
              <a:rPr lang="en-US" sz="1600" dirty="0" smtClean="0">
                <a:cs typeface="Arial" charset="0"/>
              </a:rPr>
              <a:t> </a:t>
            </a:r>
            <a:r>
              <a:rPr lang="en-US" sz="1600" dirty="0" err="1" smtClean="0">
                <a:cs typeface="Arial" charset="0"/>
              </a:rPr>
              <a:t>korporat</a:t>
            </a:r>
            <a:r>
              <a:rPr lang="en-US" sz="1600" dirty="0" smtClean="0">
                <a:cs typeface="Arial" charset="0"/>
              </a:rPr>
              <a:t> </a:t>
            </a:r>
            <a:r>
              <a:rPr lang="en-US" sz="1600" dirty="0" err="1" smtClean="0">
                <a:cs typeface="Arial" charset="0"/>
              </a:rPr>
              <a:t>mereka</a:t>
            </a:r>
            <a:r>
              <a:rPr lang="en-US" sz="1600" dirty="0" smtClean="0">
                <a:cs typeface="Arial" charset="0"/>
              </a:rPr>
              <a:t> </a:t>
            </a:r>
            <a:r>
              <a:rPr lang="en-US" sz="1600" dirty="0" err="1" smtClean="0">
                <a:cs typeface="Arial" charset="0"/>
              </a:rPr>
              <a:t>ketika</a:t>
            </a:r>
            <a:r>
              <a:rPr lang="en-US" sz="1600" dirty="0" smtClean="0">
                <a:cs typeface="Arial" charset="0"/>
              </a:rPr>
              <a:t> </a:t>
            </a:r>
            <a:r>
              <a:rPr lang="en-US" sz="1600" dirty="0" err="1" smtClean="0">
                <a:cs typeface="Arial" charset="0"/>
              </a:rPr>
              <a:t>mereka</a:t>
            </a:r>
            <a:r>
              <a:rPr lang="en-US" sz="1600" dirty="0" smtClean="0">
                <a:cs typeface="Arial" charset="0"/>
              </a:rPr>
              <a:t> </a:t>
            </a:r>
            <a:r>
              <a:rPr lang="en-US" sz="1600" dirty="0" err="1" smtClean="0">
                <a:cs typeface="Arial" charset="0"/>
              </a:rPr>
              <a:t>mengungkit</a:t>
            </a:r>
            <a:r>
              <a:rPr lang="en-US" sz="1600" dirty="0" smtClean="0">
                <a:cs typeface="Arial" charset="0"/>
              </a:rPr>
              <a:t> </a:t>
            </a:r>
            <a:r>
              <a:rPr lang="en-US" sz="1600" dirty="0" err="1" smtClean="0">
                <a:cs typeface="Arial" charset="0"/>
              </a:rPr>
              <a:t>kapabilitas</a:t>
            </a:r>
            <a:r>
              <a:rPr lang="en-US" sz="1600" dirty="0" smtClean="0">
                <a:cs typeface="Arial" charset="0"/>
              </a:rPr>
              <a:t> </a:t>
            </a:r>
            <a:r>
              <a:rPr lang="en-US" sz="1600" dirty="0" err="1" smtClean="0">
                <a:cs typeface="Arial" charset="0"/>
              </a:rPr>
              <a:t>inti</a:t>
            </a:r>
            <a:r>
              <a:rPr lang="en-US" sz="1600" dirty="0" smtClean="0">
                <a:cs typeface="Arial" charset="0"/>
              </a:rPr>
              <a:t> </a:t>
            </a:r>
            <a:r>
              <a:rPr lang="en-US" sz="1600" dirty="0" err="1" smtClean="0">
                <a:cs typeface="Arial" charset="0"/>
              </a:rPr>
              <a:t>dan</a:t>
            </a:r>
            <a:r>
              <a:rPr lang="en-US" sz="1600" dirty="0" smtClean="0">
                <a:cs typeface="Arial" charset="0"/>
              </a:rPr>
              <a:t> </a:t>
            </a:r>
            <a:r>
              <a:rPr lang="en-US" sz="1600" dirty="0" err="1" smtClean="0">
                <a:cs typeface="Arial" charset="0"/>
              </a:rPr>
              <a:t>mengkontribusikan</a:t>
            </a:r>
            <a:r>
              <a:rPr lang="en-US" sz="1600" dirty="0" smtClean="0">
                <a:cs typeface="Arial" charset="0"/>
              </a:rPr>
              <a:t> </a:t>
            </a:r>
            <a:r>
              <a:rPr lang="en-US" sz="1600" dirty="0" err="1" smtClean="0">
                <a:cs typeface="Arial" charset="0"/>
              </a:rPr>
              <a:t>produk-prodik</a:t>
            </a:r>
            <a:r>
              <a:rPr lang="en-US" sz="1600" dirty="0" smtClean="0">
                <a:cs typeface="Arial" charset="0"/>
              </a:rPr>
              <a:t> </a:t>
            </a:r>
            <a:r>
              <a:rPr lang="en-US" sz="1600" dirty="0" err="1" smtClean="0">
                <a:cs typeface="Arial" charset="0"/>
              </a:rPr>
              <a:t>dan</a:t>
            </a:r>
            <a:r>
              <a:rPr lang="en-US" sz="1600" dirty="0" smtClean="0">
                <a:cs typeface="Arial" charset="0"/>
              </a:rPr>
              <a:t> </a:t>
            </a:r>
            <a:r>
              <a:rPr lang="en-US" sz="1600" dirty="0" err="1" smtClean="0">
                <a:cs typeface="Arial" charset="0"/>
              </a:rPr>
              <a:t>jasa</a:t>
            </a:r>
            <a:r>
              <a:rPr lang="en-US" sz="1600" dirty="0" smtClean="0">
                <a:cs typeface="Arial" charset="0"/>
              </a:rPr>
              <a:t> yang </a:t>
            </a:r>
            <a:r>
              <a:rPr lang="en-US" sz="1600" dirty="0" err="1" smtClean="0">
                <a:cs typeface="Arial" charset="0"/>
              </a:rPr>
              <a:t>didasarkan</a:t>
            </a:r>
            <a:r>
              <a:rPr lang="en-US" sz="1600" dirty="0" smtClean="0">
                <a:cs typeface="Arial" charset="0"/>
              </a:rPr>
              <a:t> </a:t>
            </a:r>
            <a:r>
              <a:rPr lang="en-US" sz="1600" dirty="0" err="1" smtClean="0">
                <a:cs typeface="Arial" charset="0"/>
              </a:rPr>
              <a:t>pada</a:t>
            </a:r>
            <a:r>
              <a:rPr lang="en-US" sz="1600" dirty="0" smtClean="0">
                <a:cs typeface="Arial" charset="0"/>
              </a:rPr>
              <a:t> </a:t>
            </a:r>
            <a:r>
              <a:rPr lang="en-US" sz="1600" dirty="0" err="1" smtClean="0">
                <a:cs typeface="Arial" charset="0"/>
              </a:rPr>
              <a:t>kepakaran</a:t>
            </a:r>
            <a:r>
              <a:rPr lang="en-US" sz="1600" dirty="0" smtClean="0">
                <a:cs typeface="Arial" charset="0"/>
              </a:rPr>
              <a:t> yang </a:t>
            </a:r>
            <a:r>
              <a:rPr lang="en-US" sz="1600" dirty="0" err="1" smtClean="0">
                <a:cs typeface="Arial" charset="0"/>
              </a:rPr>
              <a:t>digunakan</a:t>
            </a:r>
            <a:r>
              <a:rPr lang="en-US" sz="1600" dirty="0" smtClean="0">
                <a:cs typeface="Arial" charset="0"/>
              </a:rPr>
              <a:t> </a:t>
            </a:r>
            <a:r>
              <a:rPr lang="en-US" sz="1600" dirty="0" err="1" smtClean="0">
                <a:cs typeface="Arial" charset="0"/>
              </a:rPr>
              <a:t>didalamnya</a:t>
            </a:r>
            <a:r>
              <a:rPr lang="en-US" sz="1600" dirty="0" smtClean="0">
                <a:cs typeface="Arial" charset="0"/>
              </a:rPr>
              <a:t>.</a:t>
            </a:r>
          </a:p>
          <a:p>
            <a:pPr lvl="1" eaLnBrk="1" hangingPunct="1">
              <a:lnSpc>
                <a:spcPct val="90000"/>
              </a:lnSpc>
              <a:buFontTx/>
              <a:buBlip>
                <a:blip r:embed="rId4"/>
              </a:buBlip>
              <a:defRPr/>
            </a:pPr>
            <a:r>
              <a:rPr lang="en-US" sz="1600" dirty="0" err="1" smtClean="0">
                <a:cs typeface="Arial" charset="0"/>
              </a:rPr>
              <a:t>Kontribusikan</a:t>
            </a:r>
            <a:r>
              <a:rPr lang="en-US" sz="1600" dirty="0" smtClean="0">
                <a:cs typeface="Arial" charset="0"/>
              </a:rPr>
              <a:t> </a:t>
            </a:r>
            <a:r>
              <a:rPr lang="en-US" sz="1600" dirty="0" err="1" smtClean="0">
                <a:cs typeface="Arial" charset="0"/>
              </a:rPr>
              <a:t>layanan-layanan</a:t>
            </a:r>
            <a:r>
              <a:rPr lang="en-US" sz="1600" dirty="0" smtClean="0">
                <a:cs typeface="Arial" charset="0"/>
              </a:rPr>
              <a:t> </a:t>
            </a:r>
            <a:r>
              <a:rPr lang="en-US" sz="1600" dirty="0" err="1" smtClean="0">
                <a:cs typeface="Arial" charset="0"/>
              </a:rPr>
              <a:t>khusus</a:t>
            </a:r>
            <a:r>
              <a:rPr lang="en-US" sz="1600" dirty="0" smtClean="0">
                <a:cs typeface="Arial" charset="0"/>
              </a:rPr>
              <a:t> </a:t>
            </a:r>
            <a:r>
              <a:rPr lang="en-US" sz="1600" dirty="0" err="1" smtClean="0">
                <a:cs typeface="Arial" charset="0"/>
              </a:rPr>
              <a:t>pada</a:t>
            </a:r>
            <a:r>
              <a:rPr lang="en-US" sz="1600" dirty="0" smtClean="0">
                <a:cs typeface="Arial" charset="0"/>
              </a:rPr>
              <a:t> </a:t>
            </a:r>
            <a:r>
              <a:rPr lang="en-US" sz="1600" dirty="0" err="1" smtClean="0">
                <a:cs typeface="Arial" charset="0"/>
              </a:rPr>
              <a:t>sebuah</a:t>
            </a:r>
            <a:r>
              <a:rPr lang="en-US" sz="1600" dirty="0" smtClean="0">
                <a:cs typeface="Arial" charset="0"/>
              </a:rPr>
              <a:t> </a:t>
            </a:r>
            <a:r>
              <a:rPr lang="en-US" sz="1600" dirty="0" err="1" smtClean="0">
                <a:cs typeface="Arial" charset="0"/>
              </a:rPr>
              <a:t>proyek</a:t>
            </a:r>
            <a:r>
              <a:rPr lang="en-US" sz="1600" dirty="0" smtClean="0">
                <a:cs typeface="Arial" charset="0"/>
              </a:rPr>
              <a:t> </a:t>
            </a:r>
            <a:r>
              <a:rPr lang="en-US" sz="1600" dirty="0" err="1" smtClean="0">
                <a:cs typeface="Arial" charset="0"/>
              </a:rPr>
              <a:t>berskala</a:t>
            </a:r>
            <a:r>
              <a:rPr lang="en-US" sz="1600" dirty="0" smtClean="0">
                <a:cs typeface="Arial" charset="0"/>
              </a:rPr>
              <a:t> </a:t>
            </a:r>
            <a:r>
              <a:rPr lang="en-US" sz="1600" dirty="0" err="1" smtClean="0">
                <a:cs typeface="Arial" charset="0"/>
              </a:rPr>
              <a:t>besar</a:t>
            </a:r>
            <a:r>
              <a:rPr lang="en-US" sz="1600" dirty="0" smtClean="0">
                <a:cs typeface="Arial" charset="0"/>
              </a:rPr>
              <a:t> → </a:t>
            </a:r>
            <a:r>
              <a:rPr lang="en-US" sz="1600" dirty="0" err="1" smtClean="0">
                <a:cs typeface="Arial" charset="0"/>
              </a:rPr>
              <a:t>Kalangan</a:t>
            </a:r>
            <a:r>
              <a:rPr lang="en-US" sz="1600" dirty="0" smtClean="0">
                <a:cs typeface="Arial" charset="0"/>
              </a:rPr>
              <a:t> </a:t>
            </a:r>
            <a:r>
              <a:rPr lang="en-US" sz="1600" dirty="0" err="1" smtClean="0">
                <a:cs typeface="Arial" charset="0"/>
              </a:rPr>
              <a:t>perusahaan</a:t>
            </a:r>
            <a:r>
              <a:rPr lang="en-US" sz="1600" dirty="0" smtClean="0">
                <a:cs typeface="Arial" charset="0"/>
              </a:rPr>
              <a:t> </a:t>
            </a:r>
            <a:r>
              <a:rPr lang="en-US" sz="1600" dirty="0" err="1" smtClean="0">
                <a:cs typeface="Arial" charset="0"/>
              </a:rPr>
              <a:t>mempunyai</a:t>
            </a:r>
            <a:r>
              <a:rPr lang="en-US" sz="1600" dirty="0" smtClean="0">
                <a:cs typeface="Arial" charset="0"/>
              </a:rPr>
              <a:t> </a:t>
            </a:r>
            <a:r>
              <a:rPr lang="en-US" sz="1600" dirty="0" err="1" smtClean="0">
                <a:cs typeface="Arial" charset="0"/>
              </a:rPr>
              <a:t>dampak</a:t>
            </a:r>
            <a:r>
              <a:rPr lang="en-US" sz="1600" dirty="0" smtClean="0">
                <a:cs typeface="Arial" charset="0"/>
              </a:rPr>
              <a:t> </a:t>
            </a:r>
            <a:r>
              <a:rPr lang="en-US" sz="1600" dirty="0" err="1" smtClean="0">
                <a:cs typeface="Arial" charset="0"/>
              </a:rPr>
              <a:t>sosial</a:t>
            </a:r>
            <a:r>
              <a:rPr lang="en-US" sz="1600" dirty="0" smtClean="0">
                <a:cs typeface="Arial" charset="0"/>
              </a:rPr>
              <a:t> paling </a:t>
            </a:r>
            <a:r>
              <a:rPr lang="en-US" sz="1600" dirty="0" err="1" smtClean="0">
                <a:cs typeface="Arial" charset="0"/>
              </a:rPr>
              <a:t>besra</a:t>
            </a:r>
            <a:r>
              <a:rPr lang="en-US" sz="1600" dirty="0" smtClean="0">
                <a:cs typeface="Arial" charset="0"/>
              </a:rPr>
              <a:t> </a:t>
            </a:r>
            <a:r>
              <a:rPr lang="en-US" sz="1600" dirty="0" err="1" smtClean="0">
                <a:cs typeface="Arial" charset="0"/>
              </a:rPr>
              <a:t>ketika</a:t>
            </a:r>
            <a:r>
              <a:rPr lang="en-US" sz="1600" dirty="0" smtClean="0">
                <a:cs typeface="Arial" charset="0"/>
              </a:rPr>
              <a:t> </a:t>
            </a:r>
            <a:r>
              <a:rPr lang="en-US" sz="1600" dirty="0" err="1" smtClean="0">
                <a:cs typeface="Arial" charset="0"/>
              </a:rPr>
              <a:t>mereka</a:t>
            </a:r>
            <a:r>
              <a:rPr lang="en-US" sz="1600" dirty="0" smtClean="0">
                <a:cs typeface="Arial" charset="0"/>
              </a:rPr>
              <a:t> </a:t>
            </a:r>
            <a:r>
              <a:rPr lang="en-US" sz="1600" dirty="0" err="1" smtClean="0">
                <a:cs typeface="Arial" charset="0"/>
              </a:rPr>
              <a:t>memberikan</a:t>
            </a:r>
            <a:r>
              <a:rPr lang="en-US" sz="1600" dirty="0" smtClean="0">
                <a:cs typeface="Arial" charset="0"/>
              </a:rPr>
              <a:t> </a:t>
            </a:r>
            <a:r>
              <a:rPr lang="en-US" sz="1600" dirty="0" err="1" smtClean="0">
                <a:cs typeface="Arial" charset="0"/>
              </a:rPr>
              <a:t>kontribusikontribusi</a:t>
            </a:r>
            <a:r>
              <a:rPr lang="en-US" sz="1600" dirty="0" smtClean="0">
                <a:cs typeface="Arial" charset="0"/>
              </a:rPr>
              <a:t> </a:t>
            </a:r>
            <a:r>
              <a:rPr lang="en-US" sz="1600" dirty="0" err="1" smtClean="0">
                <a:cs typeface="Arial" charset="0"/>
              </a:rPr>
              <a:t>khusus</a:t>
            </a:r>
            <a:r>
              <a:rPr lang="en-US" sz="1600" dirty="0" smtClean="0">
                <a:cs typeface="Arial" charset="0"/>
              </a:rPr>
              <a:t>  </a:t>
            </a:r>
            <a:r>
              <a:rPr lang="en-US" sz="1600" dirty="0" err="1" smtClean="0">
                <a:cs typeface="Arial" charset="0"/>
              </a:rPr>
              <a:t>kepada</a:t>
            </a:r>
            <a:r>
              <a:rPr lang="en-US" sz="1600" dirty="0" smtClean="0">
                <a:cs typeface="Arial" charset="0"/>
              </a:rPr>
              <a:t> </a:t>
            </a:r>
            <a:r>
              <a:rPr lang="en-US" sz="1600" dirty="0" err="1" smtClean="0">
                <a:cs typeface="Arial" charset="0"/>
              </a:rPr>
              <a:t>upaya-upaya</a:t>
            </a:r>
            <a:r>
              <a:rPr lang="en-US" sz="1600" dirty="0" smtClean="0">
                <a:cs typeface="Arial" charset="0"/>
              </a:rPr>
              <a:t> </a:t>
            </a:r>
            <a:r>
              <a:rPr lang="en-US" sz="1600" dirty="0" err="1" smtClean="0">
                <a:cs typeface="Arial" charset="0"/>
              </a:rPr>
              <a:t>koopertaif</a:t>
            </a:r>
            <a:r>
              <a:rPr lang="en-US" sz="1600" dirty="0" smtClean="0">
                <a:cs typeface="Arial" charset="0"/>
              </a:rPr>
              <a:t> </a:t>
            </a:r>
            <a:r>
              <a:rPr lang="en-US" sz="1600" dirty="0" err="1" smtClean="0">
                <a:cs typeface="Arial" charset="0"/>
              </a:rPr>
              <a:t>berskala</a:t>
            </a:r>
            <a:r>
              <a:rPr lang="en-US" sz="1600" dirty="0" smtClean="0">
                <a:cs typeface="Arial" charset="0"/>
              </a:rPr>
              <a:t> </a:t>
            </a:r>
            <a:r>
              <a:rPr lang="en-US" sz="1600" dirty="0" err="1" smtClean="0">
                <a:cs typeface="Arial" charset="0"/>
              </a:rPr>
              <a:t>besra</a:t>
            </a:r>
            <a:r>
              <a:rPr lang="en-US" sz="1600" dirty="0" smtClean="0">
                <a:cs typeface="Arial" charset="0"/>
              </a:rPr>
              <a:t>.</a:t>
            </a:r>
          </a:p>
          <a:p>
            <a:pPr lvl="1" eaLnBrk="1" hangingPunct="1">
              <a:lnSpc>
                <a:spcPct val="90000"/>
              </a:lnSpc>
              <a:buFontTx/>
              <a:buBlip>
                <a:blip r:embed="rId4"/>
              </a:buBlip>
              <a:defRPr/>
            </a:pPr>
            <a:r>
              <a:rPr lang="en-US" sz="1600" dirty="0" err="1" smtClean="0">
                <a:cs typeface="Arial" charset="0"/>
              </a:rPr>
              <a:t>Bobotkan</a:t>
            </a:r>
            <a:r>
              <a:rPr lang="en-US" sz="1600" dirty="0" smtClean="0">
                <a:cs typeface="Arial" charset="0"/>
              </a:rPr>
              <a:t> </a:t>
            </a:r>
            <a:r>
              <a:rPr lang="en-US" sz="1600" dirty="0" err="1" smtClean="0">
                <a:cs typeface="Arial" charset="0"/>
              </a:rPr>
              <a:t>pengaruh</a:t>
            </a:r>
            <a:r>
              <a:rPr lang="en-US" sz="1600" dirty="0" smtClean="0">
                <a:cs typeface="Arial" charset="0"/>
              </a:rPr>
              <a:t> </a:t>
            </a:r>
            <a:r>
              <a:rPr lang="en-US" sz="1600" dirty="0" err="1" smtClean="0">
                <a:cs typeface="Arial" charset="0"/>
              </a:rPr>
              <a:t>pemerintah</a:t>
            </a:r>
            <a:r>
              <a:rPr lang="en-US" sz="1600" dirty="0" smtClean="0">
                <a:cs typeface="Arial" charset="0"/>
              </a:rPr>
              <a:t> →  </a:t>
            </a:r>
            <a:r>
              <a:rPr lang="en-US" sz="1600" dirty="0" err="1" smtClean="0">
                <a:cs typeface="Arial" charset="0"/>
              </a:rPr>
              <a:t>Dukungan</a:t>
            </a:r>
            <a:r>
              <a:rPr lang="en-US" sz="1600" dirty="0" smtClean="0">
                <a:cs typeface="Arial" charset="0"/>
              </a:rPr>
              <a:t> </a:t>
            </a:r>
            <a:r>
              <a:rPr lang="en-US" sz="1600" dirty="0" err="1" smtClean="0">
                <a:cs typeface="Arial" charset="0"/>
              </a:rPr>
              <a:t>pemerintah</a:t>
            </a:r>
            <a:r>
              <a:rPr lang="en-US" sz="1600" dirty="0" smtClean="0">
                <a:cs typeface="Arial" charset="0"/>
              </a:rPr>
              <a:t> </a:t>
            </a:r>
            <a:r>
              <a:rPr lang="en-US" sz="1600" dirty="0" err="1" smtClean="0">
                <a:cs typeface="Arial" charset="0"/>
              </a:rPr>
              <a:t>untuk</a:t>
            </a:r>
            <a:r>
              <a:rPr lang="en-US" sz="1600" dirty="0" smtClean="0">
                <a:cs typeface="Arial" charset="0"/>
              </a:rPr>
              <a:t> </a:t>
            </a:r>
            <a:r>
              <a:rPr lang="en-US" sz="1600" dirty="0" err="1" smtClean="0">
                <a:cs typeface="Arial" charset="0"/>
              </a:rPr>
              <a:t>partisipasi</a:t>
            </a:r>
            <a:r>
              <a:rPr lang="en-US" sz="1600" dirty="0" smtClean="0">
                <a:cs typeface="Arial" charset="0"/>
              </a:rPr>
              <a:t> </a:t>
            </a:r>
            <a:r>
              <a:rPr lang="en-US" sz="1600" dirty="0" err="1" smtClean="0">
                <a:cs typeface="Arial" charset="0"/>
              </a:rPr>
              <a:t>korporat</a:t>
            </a:r>
            <a:r>
              <a:rPr lang="en-US" sz="1600" dirty="0" smtClean="0">
                <a:cs typeface="Arial" charset="0"/>
              </a:rPr>
              <a:t> </a:t>
            </a:r>
            <a:r>
              <a:rPr lang="en-US" sz="1600" dirty="0" err="1" smtClean="0">
                <a:cs typeface="Arial" charset="0"/>
              </a:rPr>
              <a:t>didalam</a:t>
            </a:r>
            <a:r>
              <a:rPr lang="en-US" sz="1600" dirty="0" smtClean="0">
                <a:cs typeface="Arial" charset="0"/>
              </a:rPr>
              <a:t> CSR </a:t>
            </a:r>
            <a:r>
              <a:rPr lang="en-US" sz="1600" dirty="0" err="1" smtClean="0">
                <a:cs typeface="Arial" charset="0"/>
              </a:rPr>
              <a:t>atau</a:t>
            </a:r>
            <a:r>
              <a:rPr lang="en-US" sz="1600" dirty="0" smtClean="0">
                <a:cs typeface="Arial" charset="0"/>
              </a:rPr>
              <a:t> paling </a:t>
            </a:r>
            <a:r>
              <a:rPr lang="en-US" sz="1600" dirty="0" err="1" smtClean="0">
                <a:cs typeface="Arial" charset="0"/>
              </a:rPr>
              <a:t>tidak</a:t>
            </a:r>
            <a:r>
              <a:rPr lang="en-US" sz="1600" dirty="0" smtClean="0">
                <a:cs typeface="Arial" charset="0"/>
              </a:rPr>
              <a:t> </a:t>
            </a:r>
            <a:r>
              <a:rPr lang="en-US" sz="1600" dirty="0" err="1" smtClean="0">
                <a:cs typeface="Arial" charset="0"/>
              </a:rPr>
              <a:t>keinginannya</a:t>
            </a:r>
            <a:r>
              <a:rPr lang="en-US" sz="1600" dirty="0" smtClean="0">
                <a:cs typeface="Arial" charset="0"/>
              </a:rPr>
              <a:t> </a:t>
            </a:r>
            <a:r>
              <a:rPr lang="en-US" sz="1600" dirty="0" err="1" smtClean="0">
                <a:cs typeface="Arial" charset="0"/>
              </a:rPr>
              <a:t>untuk</a:t>
            </a:r>
            <a:r>
              <a:rPr lang="en-US" sz="1600" dirty="0" smtClean="0">
                <a:cs typeface="Arial" charset="0"/>
              </a:rPr>
              <a:t> </a:t>
            </a:r>
            <a:r>
              <a:rPr lang="en-US" sz="1600" dirty="0" err="1" smtClean="0">
                <a:cs typeface="Arial" charset="0"/>
              </a:rPr>
              <a:t>menghilangkan</a:t>
            </a:r>
            <a:r>
              <a:rPr lang="en-US" sz="1600" dirty="0" smtClean="0">
                <a:cs typeface="Arial" charset="0"/>
              </a:rPr>
              <a:t> </a:t>
            </a:r>
            <a:r>
              <a:rPr lang="en-US" sz="1600" dirty="0" err="1" smtClean="0">
                <a:cs typeface="Arial" charset="0"/>
              </a:rPr>
              <a:t>rintangan-rintangan</a:t>
            </a:r>
            <a:r>
              <a:rPr lang="en-US" sz="1600" dirty="0" smtClean="0">
                <a:cs typeface="Arial" charset="0"/>
              </a:rPr>
              <a:t> </a:t>
            </a:r>
            <a:r>
              <a:rPr lang="en-US" sz="1600" dirty="0" err="1" smtClean="0">
                <a:cs typeface="Arial" charset="0"/>
              </a:rPr>
              <a:t>dapat</a:t>
            </a:r>
            <a:r>
              <a:rPr lang="en-US" sz="1600" dirty="0" smtClean="0">
                <a:cs typeface="Arial" charset="0"/>
              </a:rPr>
              <a:t> </a:t>
            </a:r>
            <a:r>
              <a:rPr lang="en-US" sz="1600" dirty="0" err="1" smtClean="0">
                <a:cs typeface="Arial" charset="0"/>
              </a:rPr>
              <a:t>mempunyai</a:t>
            </a:r>
            <a:r>
              <a:rPr lang="en-US" sz="1600" dirty="0" smtClean="0">
                <a:cs typeface="Arial" charset="0"/>
              </a:rPr>
              <a:t> </a:t>
            </a:r>
            <a:r>
              <a:rPr lang="en-US" sz="1600" dirty="0" err="1" smtClean="0">
                <a:cs typeface="Arial" charset="0"/>
              </a:rPr>
              <a:t>sebuah</a:t>
            </a:r>
            <a:r>
              <a:rPr lang="en-US" sz="1600" dirty="0" smtClean="0">
                <a:cs typeface="Arial" charset="0"/>
              </a:rPr>
              <a:t> </a:t>
            </a:r>
            <a:r>
              <a:rPr lang="en-US" sz="1600" dirty="0" err="1" smtClean="0">
                <a:cs typeface="Arial" charset="0"/>
              </a:rPr>
              <a:t>pengaruh</a:t>
            </a:r>
            <a:r>
              <a:rPr lang="en-US" sz="1600" dirty="0" smtClean="0">
                <a:cs typeface="Arial" charset="0"/>
              </a:rPr>
              <a:t> </a:t>
            </a:r>
            <a:r>
              <a:rPr lang="en-US" sz="1600" dirty="0" err="1" smtClean="0">
                <a:cs typeface="Arial" charset="0"/>
              </a:rPr>
              <a:t>positif</a:t>
            </a:r>
            <a:r>
              <a:rPr lang="en-US" sz="1600" dirty="0" smtClean="0">
                <a:cs typeface="Arial" charset="0"/>
              </a:rPr>
              <a:t> </a:t>
            </a:r>
            <a:r>
              <a:rPr lang="en-US" sz="1600" dirty="0" err="1" smtClean="0">
                <a:cs typeface="Arial" charset="0"/>
              </a:rPr>
              <a:t>penting</a:t>
            </a:r>
            <a:r>
              <a:rPr lang="en-US" sz="1600" dirty="0" smtClean="0">
                <a:cs typeface="Arial" charset="0"/>
              </a:rPr>
              <a:t>.</a:t>
            </a:r>
          </a:p>
          <a:p>
            <a:pPr lvl="1" eaLnBrk="1" hangingPunct="1">
              <a:lnSpc>
                <a:spcPct val="90000"/>
              </a:lnSpc>
              <a:buFontTx/>
              <a:buBlip>
                <a:blip r:embed="rId4"/>
              </a:buBlip>
              <a:defRPr/>
            </a:pPr>
            <a:r>
              <a:rPr lang="en-US" sz="1600" dirty="0" err="1" smtClean="0">
                <a:cs typeface="Arial" charset="0"/>
              </a:rPr>
              <a:t>Susun</a:t>
            </a:r>
            <a:r>
              <a:rPr lang="en-US" sz="1600" dirty="0" smtClean="0">
                <a:cs typeface="Arial" charset="0"/>
              </a:rPr>
              <a:t> </a:t>
            </a:r>
            <a:r>
              <a:rPr lang="en-US" sz="1600" dirty="0" err="1" smtClean="0">
                <a:cs typeface="Arial" charset="0"/>
              </a:rPr>
              <a:t>dan</a:t>
            </a:r>
            <a:r>
              <a:rPr lang="en-US" sz="1600" dirty="0" smtClean="0">
                <a:cs typeface="Arial" charset="0"/>
              </a:rPr>
              <a:t> </a:t>
            </a:r>
            <a:r>
              <a:rPr lang="en-US" sz="1600" dirty="0" err="1" smtClean="0">
                <a:cs typeface="Arial" charset="0"/>
              </a:rPr>
              <a:t>nilai</a:t>
            </a:r>
            <a:r>
              <a:rPr lang="en-US" sz="1600" dirty="0" smtClean="0">
                <a:cs typeface="Arial" charset="0"/>
              </a:rPr>
              <a:t> total </a:t>
            </a:r>
            <a:r>
              <a:rPr lang="en-US" sz="1600" dirty="0" err="1" smtClean="0">
                <a:cs typeface="Arial" charset="0"/>
              </a:rPr>
              <a:t>paket</a:t>
            </a:r>
            <a:r>
              <a:rPr lang="en-US" sz="1600" dirty="0" smtClean="0">
                <a:cs typeface="Arial" charset="0"/>
              </a:rPr>
              <a:t> </a:t>
            </a:r>
            <a:r>
              <a:rPr lang="en-US" sz="1600" dirty="0" err="1" smtClean="0">
                <a:cs typeface="Arial" charset="0"/>
              </a:rPr>
              <a:t>manfaat-manfaat</a:t>
            </a:r>
            <a:r>
              <a:rPr lang="en-US" sz="1600" dirty="0" smtClean="0">
                <a:cs typeface="Arial" charset="0"/>
              </a:rPr>
              <a:t> →  Perusahaan </a:t>
            </a:r>
            <a:r>
              <a:rPr lang="en-US" sz="1600" dirty="0" err="1" smtClean="0">
                <a:cs typeface="Arial" charset="0"/>
              </a:rPr>
              <a:t>akan</a:t>
            </a:r>
            <a:r>
              <a:rPr lang="en-US" sz="1600" dirty="0" smtClean="0">
                <a:cs typeface="Arial" charset="0"/>
              </a:rPr>
              <a:t> </a:t>
            </a:r>
            <a:r>
              <a:rPr lang="en-US" sz="1600" dirty="0" err="1" smtClean="0">
                <a:cs typeface="Arial" charset="0"/>
              </a:rPr>
              <a:t>memperoleh</a:t>
            </a:r>
            <a:r>
              <a:rPr lang="en-US" sz="1600" dirty="0" smtClean="0">
                <a:cs typeface="Arial" charset="0"/>
              </a:rPr>
              <a:t> </a:t>
            </a:r>
            <a:r>
              <a:rPr lang="en-US" sz="1600" dirty="0" err="1" smtClean="0">
                <a:cs typeface="Arial" charset="0"/>
              </a:rPr>
              <a:t>manfaat</a:t>
            </a:r>
            <a:r>
              <a:rPr lang="en-US" sz="1600" dirty="0" smtClean="0">
                <a:cs typeface="Arial" charset="0"/>
              </a:rPr>
              <a:t> paling </a:t>
            </a:r>
            <a:r>
              <a:rPr lang="en-US" sz="1600" dirty="0" err="1" smtClean="0">
                <a:cs typeface="Arial" charset="0"/>
              </a:rPr>
              <a:t>besar</a:t>
            </a:r>
            <a:r>
              <a:rPr lang="en-US" sz="1600" dirty="0" smtClean="0">
                <a:cs typeface="Arial" charset="0"/>
              </a:rPr>
              <a:t> </a:t>
            </a:r>
            <a:r>
              <a:rPr lang="en-US" sz="1600" dirty="0" err="1" smtClean="0">
                <a:cs typeface="Arial" charset="0"/>
              </a:rPr>
              <a:t>dari</a:t>
            </a:r>
            <a:r>
              <a:rPr lang="en-US" sz="1600" dirty="0" smtClean="0">
                <a:cs typeface="Arial" charset="0"/>
              </a:rPr>
              <a:t> </a:t>
            </a:r>
            <a:r>
              <a:rPr lang="en-US" sz="1600" dirty="0" err="1" smtClean="0">
                <a:cs typeface="Arial" charset="0"/>
              </a:rPr>
              <a:t>kontribusi</a:t>
            </a:r>
            <a:r>
              <a:rPr lang="en-US" sz="1600" dirty="0" smtClean="0">
                <a:cs typeface="Arial" charset="0"/>
              </a:rPr>
              <a:t> </a:t>
            </a:r>
            <a:r>
              <a:rPr lang="en-US" sz="1600" dirty="0" err="1" smtClean="0">
                <a:cs typeface="Arial" charset="0"/>
              </a:rPr>
              <a:t>sosial</a:t>
            </a:r>
            <a:r>
              <a:rPr lang="en-US" sz="1600" dirty="0" smtClean="0">
                <a:cs typeface="Arial" charset="0"/>
              </a:rPr>
              <a:t> </a:t>
            </a:r>
            <a:r>
              <a:rPr lang="en-US" sz="1600" dirty="0" err="1" smtClean="0">
                <a:cs typeface="Arial" charset="0"/>
              </a:rPr>
              <a:t>mereka</a:t>
            </a:r>
            <a:r>
              <a:rPr lang="en-US" sz="1600" dirty="0" smtClean="0">
                <a:cs typeface="Arial" charset="0"/>
              </a:rPr>
              <a:t> </a:t>
            </a:r>
            <a:r>
              <a:rPr lang="en-US" sz="1600" dirty="0" err="1" smtClean="0">
                <a:cs typeface="Arial" charset="0"/>
              </a:rPr>
              <a:t>ketika</a:t>
            </a:r>
            <a:r>
              <a:rPr lang="en-US" sz="1600" dirty="0" smtClean="0">
                <a:cs typeface="Arial" charset="0"/>
              </a:rPr>
              <a:t> </a:t>
            </a:r>
            <a:r>
              <a:rPr lang="en-US" sz="1600" dirty="0" err="1" smtClean="0">
                <a:cs typeface="Arial" charset="0"/>
              </a:rPr>
              <a:t>mereka</a:t>
            </a:r>
            <a:r>
              <a:rPr lang="en-US" sz="1600" dirty="0" smtClean="0">
                <a:cs typeface="Arial" charset="0"/>
              </a:rPr>
              <a:t> </a:t>
            </a:r>
            <a:r>
              <a:rPr lang="en-US" sz="1600" dirty="0" err="1" smtClean="0">
                <a:cs typeface="Arial" charset="0"/>
              </a:rPr>
              <a:t>mengenakan</a:t>
            </a:r>
            <a:r>
              <a:rPr lang="en-US" sz="1600" dirty="0" smtClean="0">
                <a:cs typeface="Arial" charset="0"/>
              </a:rPr>
              <a:t> </a:t>
            </a:r>
            <a:r>
              <a:rPr lang="en-US" sz="1600" dirty="0" err="1" smtClean="0">
                <a:cs typeface="Arial" charset="0"/>
              </a:rPr>
              <a:t>suatu</a:t>
            </a:r>
            <a:r>
              <a:rPr lang="en-US" sz="1600" dirty="0" smtClean="0">
                <a:cs typeface="Arial" charset="0"/>
              </a:rPr>
              <a:t> </a:t>
            </a:r>
            <a:r>
              <a:rPr lang="en-US" sz="1600" dirty="0" err="1" smtClean="0">
                <a:cs typeface="Arial" charset="0"/>
              </a:rPr>
              <a:t>harga</a:t>
            </a:r>
            <a:r>
              <a:rPr lang="en-US" sz="1600" dirty="0" smtClean="0">
                <a:cs typeface="Arial" charset="0"/>
              </a:rPr>
              <a:t> </a:t>
            </a:r>
            <a:r>
              <a:rPr lang="en-US" sz="1600" dirty="0" err="1" smtClean="0">
                <a:cs typeface="Arial" charset="0"/>
              </a:rPr>
              <a:t>pada</a:t>
            </a:r>
            <a:r>
              <a:rPr lang="en-US" sz="1600" dirty="0" smtClean="0">
                <a:cs typeface="Arial" charset="0"/>
              </a:rPr>
              <a:t> </a:t>
            </a:r>
            <a:r>
              <a:rPr lang="en-US" sz="1600" dirty="0" err="1" smtClean="0">
                <a:cs typeface="Arial" charset="0"/>
              </a:rPr>
              <a:t>paket</a:t>
            </a:r>
            <a:r>
              <a:rPr lang="en-US" sz="1600" dirty="0" smtClean="0">
                <a:cs typeface="Arial" charset="0"/>
              </a:rPr>
              <a:t> total </a:t>
            </a:r>
            <a:r>
              <a:rPr lang="en-US" sz="1600" dirty="0" err="1" smtClean="0">
                <a:cs typeface="Arial" charset="0"/>
              </a:rPr>
              <a:t>manfaat</a:t>
            </a:r>
            <a:r>
              <a:rPr lang="en-US" sz="1600" dirty="0" smtClean="0">
                <a:cs typeface="Arial" charset="0"/>
              </a:rPr>
              <a:t>.</a:t>
            </a:r>
          </a:p>
          <a:p>
            <a:pPr lvl="1" eaLnBrk="1" hangingPunct="1">
              <a:lnSpc>
                <a:spcPct val="90000"/>
              </a:lnSpc>
              <a:buFontTx/>
              <a:buBlip>
                <a:blip r:embed="rId4"/>
              </a:buBlip>
              <a:defRPr/>
            </a:pPr>
            <a:endParaRPr lang="en-US" sz="1400" dirty="0" smtClean="0">
              <a:cs typeface="Arial" charset="0"/>
            </a:endParaRPr>
          </a:p>
        </p:txBody>
      </p:sp>
      <p:pic>
        <p:nvPicPr>
          <p:cNvPr id="391172" name="Artist - Track 20.mp3">
            <a:hlinkClick r:id="" action="ppaction://media"/>
          </p:cNvPr>
          <p:cNvPicPr>
            <a:picLocks noRot="1" noChangeAspect="1" noChangeArrowheads="1"/>
          </p:cNvPicPr>
          <p:nvPr>
            <a:audioFile r:link="rId1"/>
          </p:nvPr>
        </p:nvPicPr>
        <p:blipFill>
          <a:blip r:embed="rId5"/>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345" fill="hold"/>
                                        <p:tgtEl>
                                          <p:spTgt spid="3911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117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en-US" sz="3200" dirty="0" err="1" smtClean="0">
                <a:latin typeface="Britannic Bold" pitchFamily="34" charset="0"/>
              </a:rPr>
              <a:t>Pendekatan-pendekatan</a:t>
            </a:r>
            <a:r>
              <a:rPr lang="en-US" sz="3200" dirty="0" smtClean="0">
                <a:latin typeface="Britannic Bold" pitchFamily="34" charset="0"/>
              </a:rPr>
              <a:t> </a:t>
            </a:r>
            <a:r>
              <a:rPr lang="en-US" sz="3200" dirty="0" err="1" smtClean="0">
                <a:latin typeface="Britannic Bold" pitchFamily="34" charset="0"/>
              </a:rPr>
              <a:t>pada</a:t>
            </a:r>
            <a:r>
              <a:rPr lang="en-US" sz="3200" dirty="0" smtClean="0">
                <a:latin typeface="Britannic Bold" pitchFamily="34" charset="0"/>
              </a:rPr>
              <a:t> </a:t>
            </a:r>
            <a:r>
              <a:rPr lang="en-US" sz="3200" dirty="0" err="1" smtClean="0">
                <a:latin typeface="Britannic Bold" pitchFamily="34" charset="0"/>
              </a:rPr>
              <a:t>persoalan</a:t>
            </a:r>
            <a:r>
              <a:rPr lang="en-US" sz="3200" dirty="0" smtClean="0">
                <a:latin typeface="Britannic Bold" pitchFamily="34" charset="0"/>
              </a:rPr>
              <a:t> </a:t>
            </a:r>
            <a:r>
              <a:rPr lang="en-US" sz="3200" dirty="0" err="1" smtClean="0">
                <a:latin typeface="Britannic Bold" pitchFamily="34" charset="0"/>
              </a:rPr>
              <a:t>etika</a:t>
            </a:r>
            <a:endParaRPr lang="en-US" sz="3200" dirty="0" smtClean="0">
              <a:latin typeface="Britannic Bold" pitchFamily="34" charset="0"/>
            </a:endParaRPr>
          </a:p>
        </p:txBody>
      </p:sp>
      <p:sp>
        <p:nvSpPr>
          <p:cNvPr id="40963" name="Rectangle 3"/>
          <p:cNvSpPr>
            <a:spLocks noGrp="1" noChangeArrowheads="1"/>
          </p:cNvSpPr>
          <p:nvPr>
            <p:ph type="body" idx="1"/>
          </p:nvPr>
        </p:nvSpPr>
        <p:spPr/>
        <p:txBody>
          <a:bodyPr/>
          <a:lstStyle/>
          <a:p>
            <a:pPr marL="0" indent="0" eaLnBrk="1" hangingPunct="1">
              <a:buFontTx/>
              <a:buNone/>
              <a:defRPr/>
            </a:pPr>
            <a:r>
              <a:rPr lang="en-US" sz="2000" b="1" dirty="0" err="1" smtClean="0">
                <a:solidFill>
                  <a:schemeClr val="accent6">
                    <a:lumMod val="10000"/>
                  </a:schemeClr>
                </a:solidFill>
              </a:rPr>
              <a:t>Ada</a:t>
            </a:r>
            <a:r>
              <a:rPr lang="en-US" sz="2000" b="1" dirty="0" smtClean="0">
                <a:solidFill>
                  <a:schemeClr val="accent6">
                    <a:lumMod val="10000"/>
                  </a:schemeClr>
                </a:solidFill>
              </a:rPr>
              <a:t> </a:t>
            </a:r>
            <a:r>
              <a:rPr lang="en-US" sz="2000" b="1" dirty="0" err="1" smtClean="0">
                <a:solidFill>
                  <a:schemeClr val="accent6">
                    <a:lumMod val="10000"/>
                  </a:schemeClr>
                </a:solidFill>
              </a:rPr>
              <a:t>tiga</a:t>
            </a:r>
            <a:r>
              <a:rPr lang="en-US" sz="2000" b="1" dirty="0" smtClean="0">
                <a:solidFill>
                  <a:schemeClr val="accent6">
                    <a:lumMod val="10000"/>
                  </a:schemeClr>
                </a:solidFill>
              </a:rPr>
              <a:t> </a:t>
            </a:r>
            <a:r>
              <a:rPr lang="en-US" sz="2000" b="1" dirty="0" err="1" smtClean="0">
                <a:solidFill>
                  <a:schemeClr val="accent6">
                    <a:lumMod val="10000"/>
                  </a:schemeClr>
                </a:solidFill>
              </a:rPr>
              <a:t>pendekatan</a:t>
            </a:r>
            <a:r>
              <a:rPr lang="en-US" sz="2000" b="1" dirty="0" smtClean="0">
                <a:solidFill>
                  <a:schemeClr val="accent6">
                    <a:lumMod val="10000"/>
                  </a:schemeClr>
                </a:solidFill>
              </a:rPr>
              <a:t> </a:t>
            </a:r>
            <a:r>
              <a:rPr lang="en-US" sz="2000" b="1" dirty="0" err="1" smtClean="0">
                <a:solidFill>
                  <a:schemeClr val="accent6">
                    <a:lumMod val="10000"/>
                  </a:schemeClr>
                </a:solidFill>
              </a:rPr>
              <a:t>etika</a:t>
            </a:r>
            <a:r>
              <a:rPr lang="en-US" sz="2000" b="1" dirty="0" smtClean="0">
                <a:solidFill>
                  <a:schemeClr val="accent6">
                    <a:lumMod val="10000"/>
                  </a:schemeClr>
                </a:solidFill>
              </a:rPr>
              <a:t> </a:t>
            </a:r>
            <a:r>
              <a:rPr lang="en-US" sz="2000" b="1" dirty="0" err="1" smtClean="0">
                <a:solidFill>
                  <a:schemeClr val="accent6">
                    <a:lumMod val="10000"/>
                  </a:schemeClr>
                </a:solidFill>
              </a:rPr>
              <a:t>mendasar</a:t>
            </a:r>
            <a:r>
              <a:rPr lang="en-US" sz="2000" b="1" dirty="0" smtClean="0">
                <a:solidFill>
                  <a:schemeClr val="accent6">
                    <a:lumMod val="10000"/>
                  </a:schemeClr>
                </a:solidFill>
              </a:rPr>
              <a:t> </a:t>
            </a:r>
            <a:r>
              <a:rPr lang="en-US" sz="2000" b="1" dirty="0" err="1" smtClean="0">
                <a:solidFill>
                  <a:schemeClr val="accent6">
                    <a:lumMod val="10000"/>
                  </a:schemeClr>
                </a:solidFill>
              </a:rPr>
              <a:t>yg</a:t>
            </a:r>
            <a:r>
              <a:rPr lang="en-US" sz="2000" b="1" dirty="0" smtClean="0">
                <a:solidFill>
                  <a:schemeClr val="accent6">
                    <a:lumMod val="10000"/>
                  </a:schemeClr>
                </a:solidFill>
              </a:rPr>
              <a:t> </a:t>
            </a:r>
            <a:r>
              <a:rPr lang="en-US" sz="2000" b="1" dirty="0" err="1" smtClean="0">
                <a:solidFill>
                  <a:schemeClr val="accent6">
                    <a:lumMod val="10000"/>
                  </a:schemeClr>
                </a:solidFill>
              </a:rPr>
              <a:t>perlu</a:t>
            </a:r>
            <a:r>
              <a:rPr lang="en-US" sz="2000" b="1" dirty="0" smtClean="0">
                <a:solidFill>
                  <a:schemeClr val="accent6">
                    <a:lumMod val="10000"/>
                  </a:schemeClr>
                </a:solidFill>
              </a:rPr>
              <a:t> </a:t>
            </a:r>
            <a:r>
              <a:rPr lang="en-US" sz="2000" b="1" dirty="0" err="1" smtClean="0">
                <a:solidFill>
                  <a:schemeClr val="accent6">
                    <a:lumMod val="10000"/>
                  </a:schemeClr>
                </a:solidFill>
              </a:rPr>
              <a:t>dipertimbangkan</a:t>
            </a:r>
            <a:r>
              <a:rPr lang="en-US" sz="2000" b="1" dirty="0" smtClean="0">
                <a:solidFill>
                  <a:schemeClr val="accent6">
                    <a:lumMod val="10000"/>
                  </a:schemeClr>
                </a:solidFill>
              </a:rPr>
              <a:t> </a:t>
            </a:r>
            <a:r>
              <a:rPr lang="en-US" sz="2000" b="1" dirty="0" err="1" smtClean="0">
                <a:solidFill>
                  <a:schemeClr val="accent6">
                    <a:lumMod val="10000"/>
                  </a:schemeClr>
                </a:solidFill>
              </a:rPr>
              <a:t>oleh</a:t>
            </a:r>
            <a:r>
              <a:rPr lang="en-US" sz="2000" b="1" dirty="0" smtClean="0">
                <a:solidFill>
                  <a:schemeClr val="accent6">
                    <a:lumMod val="10000"/>
                  </a:schemeClr>
                </a:solidFill>
              </a:rPr>
              <a:t> </a:t>
            </a:r>
            <a:r>
              <a:rPr lang="en-US" sz="2000" b="1" dirty="0" err="1" smtClean="0">
                <a:solidFill>
                  <a:schemeClr val="accent6">
                    <a:lumMod val="10000"/>
                  </a:schemeClr>
                </a:solidFill>
              </a:rPr>
              <a:t>para</a:t>
            </a:r>
            <a:r>
              <a:rPr lang="en-US" sz="2000" b="1" dirty="0" smtClean="0">
                <a:solidFill>
                  <a:schemeClr val="accent6">
                    <a:lumMod val="10000"/>
                  </a:schemeClr>
                </a:solidFill>
              </a:rPr>
              <a:t> </a:t>
            </a:r>
            <a:r>
              <a:rPr lang="en-US" sz="2000" b="1" dirty="0" err="1" smtClean="0">
                <a:solidFill>
                  <a:schemeClr val="accent6">
                    <a:lumMod val="10000"/>
                  </a:schemeClr>
                </a:solidFill>
              </a:rPr>
              <a:t>eksekutif</a:t>
            </a:r>
            <a:r>
              <a:rPr lang="en-US" sz="2000" b="1" dirty="0" smtClean="0">
                <a:solidFill>
                  <a:schemeClr val="accent6">
                    <a:lumMod val="10000"/>
                  </a:schemeClr>
                </a:solidFill>
              </a:rPr>
              <a:t>:</a:t>
            </a:r>
          </a:p>
          <a:p>
            <a:pPr marL="0" indent="0" eaLnBrk="1" hangingPunct="1">
              <a:buFontTx/>
              <a:buNone/>
              <a:defRPr/>
            </a:pPr>
            <a:endParaRPr lang="en-US" sz="2000" dirty="0" smtClean="0"/>
          </a:p>
          <a:p>
            <a:pPr lvl="1" eaLnBrk="1" hangingPunct="1">
              <a:buFontTx/>
              <a:buBlip>
                <a:blip r:embed="rId4"/>
              </a:buBlip>
              <a:defRPr/>
            </a:pPr>
            <a:r>
              <a:rPr lang="en-US" sz="1800" dirty="0" err="1" smtClean="0"/>
              <a:t>Pendekatan</a:t>
            </a:r>
            <a:r>
              <a:rPr lang="en-US" sz="1800" dirty="0" smtClean="0"/>
              <a:t> </a:t>
            </a:r>
            <a:r>
              <a:rPr lang="en-US" sz="1800" dirty="0" err="1" smtClean="0">
                <a:solidFill>
                  <a:schemeClr val="accent6">
                    <a:lumMod val="10000"/>
                  </a:schemeClr>
                </a:solidFill>
              </a:rPr>
              <a:t>utiliter</a:t>
            </a:r>
            <a:r>
              <a:rPr lang="en-US" sz="1800" dirty="0" smtClean="0"/>
              <a:t> </a:t>
            </a:r>
            <a:r>
              <a:rPr lang="en-US" sz="1800" dirty="0" smtClean="0">
                <a:cs typeface="Arial" charset="0"/>
              </a:rPr>
              <a:t>→ </a:t>
            </a:r>
            <a:r>
              <a:rPr lang="en-US" sz="1800" dirty="0" err="1" smtClean="0">
                <a:cs typeface="Arial" charset="0"/>
              </a:rPr>
              <a:t>Mempertimbangkan</a:t>
            </a:r>
            <a:r>
              <a:rPr lang="en-US" sz="1800" dirty="0" smtClean="0">
                <a:cs typeface="Arial" charset="0"/>
              </a:rPr>
              <a:t> </a:t>
            </a:r>
            <a:r>
              <a:rPr lang="en-US" sz="1800" dirty="0" err="1" smtClean="0">
                <a:cs typeface="Arial" charset="0"/>
              </a:rPr>
              <a:t>efek-efek</a:t>
            </a:r>
            <a:r>
              <a:rPr lang="en-US" sz="1800" dirty="0" smtClean="0">
                <a:cs typeface="Arial" charset="0"/>
              </a:rPr>
              <a:t> </a:t>
            </a:r>
            <a:r>
              <a:rPr lang="en-US" sz="1800" dirty="0" err="1" smtClean="0">
                <a:cs typeface="Arial" charset="0"/>
              </a:rPr>
              <a:t>sebuah</a:t>
            </a:r>
            <a:r>
              <a:rPr lang="en-US" sz="1800" dirty="0" smtClean="0">
                <a:cs typeface="Arial" charset="0"/>
              </a:rPr>
              <a:t> </a:t>
            </a:r>
            <a:r>
              <a:rPr lang="en-US" sz="1800" dirty="0" err="1" smtClean="0">
                <a:cs typeface="Arial" charset="0"/>
              </a:rPr>
              <a:t>tindakan</a:t>
            </a:r>
            <a:r>
              <a:rPr lang="en-US" sz="1800" dirty="0" smtClean="0">
                <a:cs typeface="Arial" charset="0"/>
              </a:rPr>
              <a:t>  </a:t>
            </a:r>
            <a:r>
              <a:rPr lang="en-US" sz="1800" dirty="0" err="1" smtClean="0">
                <a:cs typeface="Arial" charset="0"/>
              </a:rPr>
              <a:t>tertentu</a:t>
            </a:r>
            <a:r>
              <a:rPr lang="en-US" sz="1800" dirty="0" smtClean="0">
                <a:cs typeface="Arial" charset="0"/>
              </a:rPr>
              <a:t> </a:t>
            </a:r>
            <a:r>
              <a:rPr lang="en-US" sz="1800" dirty="0" err="1" smtClean="0">
                <a:cs typeface="Arial" charset="0"/>
              </a:rPr>
              <a:t>terhadap</a:t>
            </a:r>
            <a:r>
              <a:rPr lang="en-US" sz="1800" dirty="0" smtClean="0">
                <a:cs typeface="Arial" charset="0"/>
              </a:rPr>
              <a:t> </a:t>
            </a:r>
            <a:r>
              <a:rPr lang="en-US" sz="1800" dirty="0" err="1" smtClean="0">
                <a:cs typeface="Arial" charset="0"/>
              </a:rPr>
              <a:t>orang-orang</a:t>
            </a:r>
            <a:r>
              <a:rPr lang="en-US" sz="1800" dirty="0" smtClean="0">
                <a:cs typeface="Arial" charset="0"/>
              </a:rPr>
              <a:t> yang </a:t>
            </a:r>
            <a:r>
              <a:rPr lang="en-US" sz="1800" dirty="0" err="1" smtClean="0">
                <a:cs typeface="Arial" charset="0"/>
              </a:rPr>
              <a:t>terlibat</a:t>
            </a:r>
            <a:r>
              <a:rPr lang="en-US" sz="1800" dirty="0" smtClean="0">
                <a:cs typeface="Arial" charset="0"/>
              </a:rPr>
              <a:t> </a:t>
            </a:r>
            <a:r>
              <a:rPr lang="en-US" sz="1800" dirty="0" err="1" smtClean="0">
                <a:cs typeface="Arial" charset="0"/>
              </a:rPr>
              <a:t>langsung</a:t>
            </a:r>
            <a:r>
              <a:rPr lang="en-US" sz="1800" dirty="0" smtClean="0">
                <a:cs typeface="Arial" charset="0"/>
              </a:rPr>
              <a:t>.</a:t>
            </a:r>
          </a:p>
          <a:p>
            <a:pPr lvl="1" eaLnBrk="1" hangingPunct="1">
              <a:buFontTx/>
              <a:buBlip>
                <a:blip r:embed="rId4"/>
              </a:buBlip>
              <a:defRPr/>
            </a:pPr>
            <a:r>
              <a:rPr lang="en-US" sz="1800" dirty="0" err="1" smtClean="0">
                <a:cs typeface="Arial" charset="0"/>
              </a:rPr>
              <a:t>Pendekatan</a:t>
            </a:r>
            <a:r>
              <a:rPr lang="en-US" sz="1800" dirty="0" smtClean="0">
                <a:cs typeface="Arial" charset="0"/>
              </a:rPr>
              <a:t> </a:t>
            </a:r>
            <a:r>
              <a:rPr lang="en-US" sz="1800" dirty="0" err="1" smtClean="0">
                <a:solidFill>
                  <a:schemeClr val="accent6">
                    <a:lumMod val="10000"/>
                  </a:schemeClr>
                </a:solidFill>
                <a:cs typeface="Arial" charset="0"/>
              </a:rPr>
              <a:t>hak-hak</a:t>
            </a:r>
            <a:r>
              <a:rPr lang="en-US" sz="1800" dirty="0" smtClean="0">
                <a:solidFill>
                  <a:schemeClr val="accent6">
                    <a:lumMod val="10000"/>
                  </a:schemeClr>
                </a:solidFill>
                <a:cs typeface="Arial" charset="0"/>
              </a:rPr>
              <a:t> moral </a:t>
            </a:r>
            <a:r>
              <a:rPr lang="en-US" sz="1800" dirty="0" smtClean="0">
                <a:cs typeface="Arial" charset="0"/>
              </a:rPr>
              <a:t>→  </a:t>
            </a:r>
            <a:r>
              <a:rPr lang="en-US" sz="1800" dirty="0" err="1" smtClean="0">
                <a:cs typeface="Arial" charset="0"/>
              </a:rPr>
              <a:t>Mempertimbangkan</a:t>
            </a:r>
            <a:r>
              <a:rPr lang="en-US" sz="1800" dirty="0" smtClean="0">
                <a:cs typeface="Arial" charset="0"/>
              </a:rPr>
              <a:t> </a:t>
            </a:r>
            <a:r>
              <a:rPr lang="en-US" sz="1800" dirty="0" err="1" smtClean="0">
                <a:cs typeface="Arial" charset="0"/>
              </a:rPr>
              <a:t>apakah</a:t>
            </a:r>
            <a:r>
              <a:rPr lang="en-US" sz="1800" dirty="0" smtClean="0">
                <a:cs typeface="Arial" charset="0"/>
              </a:rPr>
              <a:t> </a:t>
            </a:r>
            <a:r>
              <a:rPr lang="en-US" sz="1800" dirty="0" err="1" smtClean="0">
                <a:cs typeface="Arial" charset="0"/>
              </a:rPr>
              <a:t>keputusan-keputusan</a:t>
            </a:r>
            <a:r>
              <a:rPr lang="en-US" sz="1800" dirty="0" smtClean="0">
                <a:cs typeface="Arial" charset="0"/>
              </a:rPr>
              <a:t> </a:t>
            </a:r>
            <a:r>
              <a:rPr lang="en-US" sz="1800" dirty="0" err="1" smtClean="0">
                <a:cs typeface="Arial" charset="0"/>
              </a:rPr>
              <a:t>dan</a:t>
            </a:r>
            <a:r>
              <a:rPr lang="en-US" sz="1800" dirty="0" smtClean="0">
                <a:cs typeface="Arial" charset="0"/>
              </a:rPr>
              <a:t> </a:t>
            </a:r>
            <a:r>
              <a:rPr lang="en-US" sz="1800" dirty="0" err="1" smtClean="0">
                <a:cs typeface="Arial" charset="0"/>
              </a:rPr>
              <a:t>tindakan-tindakan</a:t>
            </a:r>
            <a:r>
              <a:rPr lang="en-US" sz="1800" dirty="0" smtClean="0">
                <a:cs typeface="Arial" charset="0"/>
              </a:rPr>
              <a:t> </a:t>
            </a:r>
            <a:r>
              <a:rPr lang="en-US" sz="1800" dirty="0" err="1" smtClean="0">
                <a:cs typeface="Arial" charset="0"/>
              </a:rPr>
              <a:t>bersesuaian</a:t>
            </a:r>
            <a:r>
              <a:rPr lang="en-US" sz="1800" dirty="0" smtClean="0">
                <a:cs typeface="Arial" charset="0"/>
              </a:rPr>
              <a:t> </a:t>
            </a:r>
            <a:r>
              <a:rPr lang="en-US" sz="1800" dirty="0" err="1" smtClean="0">
                <a:cs typeface="Arial" charset="0"/>
              </a:rPr>
              <a:t>dengan</a:t>
            </a:r>
            <a:r>
              <a:rPr lang="en-US" sz="1800" dirty="0" smtClean="0">
                <a:cs typeface="Arial" charset="0"/>
              </a:rPr>
              <a:t> </a:t>
            </a:r>
            <a:r>
              <a:rPr lang="en-US" sz="1800" dirty="0" err="1" smtClean="0">
                <a:cs typeface="Arial" charset="0"/>
              </a:rPr>
              <a:t>pemeliharaan</a:t>
            </a:r>
            <a:r>
              <a:rPr lang="en-US" sz="1800" dirty="0" smtClean="0">
                <a:cs typeface="Arial" charset="0"/>
              </a:rPr>
              <a:t> </a:t>
            </a:r>
            <a:r>
              <a:rPr lang="en-US" sz="1800" dirty="0" err="1" smtClean="0">
                <a:cs typeface="Arial" charset="0"/>
              </a:rPr>
              <a:t>hak-hak</a:t>
            </a:r>
            <a:r>
              <a:rPr lang="en-US" sz="1800" dirty="0" smtClean="0">
                <a:cs typeface="Arial" charset="0"/>
              </a:rPr>
              <a:t> </a:t>
            </a:r>
            <a:r>
              <a:rPr lang="en-US" sz="1800" dirty="0" err="1" smtClean="0">
                <a:cs typeface="Arial" charset="0"/>
              </a:rPr>
              <a:t>kekhususan</a:t>
            </a:r>
            <a:r>
              <a:rPr lang="en-US" sz="1800" dirty="0" smtClean="0">
                <a:cs typeface="Arial" charset="0"/>
              </a:rPr>
              <a:t>  </a:t>
            </a:r>
            <a:r>
              <a:rPr lang="en-US" sz="1800" dirty="0" err="1" smtClean="0">
                <a:cs typeface="Arial" charset="0"/>
              </a:rPr>
              <a:t>individu</a:t>
            </a:r>
            <a:r>
              <a:rPr lang="en-US" sz="1800" dirty="0" smtClean="0">
                <a:cs typeface="Arial" charset="0"/>
              </a:rPr>
              <a:t> </a:t>
            </a:r>
            <a:r>
              <a:rPr lang="en-US" sz="1800" dirty="0" err="1" smtClean="0">
                <a:cs typeface="Arial" charset="0"/>
              </a:rPr>
              <a:t>dan</a:t>
            </a:r>
            <a:r>
              <a:rPr lang="en-US" sz="1800" dirty="0" smtClean="0">
                <a:cs typeface="Arial" charset="0"/>
              </a:rPr>
              <a:t> </a:t>
            </a:r>
            <a:r>
              <a:rPr lang="en-US" sz="1800" dirty="0" err="1" smtClean="0">
                <a:cs typeface="Arial" charset="0"/>
              </a:rPr>
              <a:t>kelompok</a:t>
            </a:r>
            <a:r>
              <a:rPr lang="en-US" sz="1800" dirty="0" smtClean="0">
                <a:cs typeface="Arial" charset="0"/>
              </a:rPr>
              <a:t> </a:t>
            </a:r>
            <a:r>
              <a:rPr lang="en-US" sz="1800" dirty="0" err="1" smtClean="0">
                <a:cs typeface="Arial" charset="0"/>
              </a:rPr>
              <a:t>mendasar</a:t>
            </a:r>
            <a:r>
              <a:rPr lang="en-US" sz="1800" dirty="0" smtClean="0">
                <a:cs typeface="Arial" charset="0"/>
              </a:rPr>
              <a:t>.</a:t>
            </a:r>
          </a:p>
          <a:p>
            <a:pPr lvl="1" eaLnBrk="1" hangingPunct="1">
              <a:buFontTx/>
              <a:buBlip>
                <a:blip r:embed="rId4"/>
              </a:buBlip>
              <a:defRPr/>
            </a:pPr>
            <a:r>
              <a:rPr lang="en-US" sz="1800" dirty="0" err="1" smtClean="0">
                <a:cs typeface="Arial" charset="0"/>
              </a:rPr>
              <a:t>Pendekatan</a:t>
            </a:r>
            <a:r>
              <a:rPr lang="en-US" sz="1800" dirty="0" smtClean="0">
                <a:cs typeface="Arial" charset="0"/>
              </a:rPr>
              <a:t> </a:t>
            </a:r>
            <a:r>
              <a:rPr lang="en-US" sz="1800" dirty="0" err="1" smtClean="0">
                <a:solidFill>
                  <a:schemeClr val="accent6">
                    <a:lumMod val="10000"/>
                  </a:schemeClr>
                </a:solidFill>
                <a:cs typeface="Arial" charset="0"/>
              </a:rPr>
              <a:t>keadilan</a:t>
            </a:r>
            <a:r>
              <a:rPr lang="en-US" sz="1800" dirty="0" smtClean="0">
                <a:solidFill>
                  <a:schemeClr val="accent6">
                    <a:lumMod val="10000"/>
                  </a:schemeClr>
                </a:solidFill>
                <a:cs typeface="Arial" charset="0"/>
              </a:rPr>
              <a:t> </a:t>
            </a:r>
            <a:r>
              <a:rPr lang="en-US" sz="1800" dirty="0" err="1" smtClean="0">
                <a:solidFill>
                  <a:schemeClr val="accent6">
                    <a:lumMod val="10000"/>
                  </a:schemeClr>
                </a:solidFill>
                <a:cs typeface="Arial" charset="0"/>
              </a:rPr>
              <a:t>sosial</a:t>
            </a:r>
            <a:r>
              <a:rPr lang="en-US" sz="1800" dirty="0" smtClean="0">
                <a:solidFill>
                  <a:schemeClr val="accent6">
                    <a:lumMod val="10000"/>
                  </a:schemeClr>
                </a:solidFill>
                <a:cs typeface="Arial" charset="0"/>
              </a:rPr>
              <a:t> </a:t>
            </a:r>
            <a:r>
              <a:rPr lang="en-US" sz="1800" dirty="0" smtClean="0">
                <a:cs typeface="Arial" charset="0"/>
              </a:rPr>
              <a:t>→  </a:t>
            </a:r>
            <a:r>
              <a:rPr lang="en-US" sz="1800" dirty="0" err="1" smtClean="0">
                <a:cs typeface="Arial" charset="0"/>
              </a:rPr>
              <a:t>mempertimbangkan</a:t>
            </a:r>
            <a:r>
              <a:rPr lang="en-US" sz="1800" dirty="0" smtClean="0">
                <a:cs typeface="Arial" charset="0"/>
              </a:rPr>
              <a:t> </a:t>
            </a:r>
            <a:r>
              <a:rPr lang="en-US" sz="1800" dirty="0" err="1" smtClean="0">
                <a:cs typeface="Arial" charset="0"/>
              </a:rPr>
              <a:t>seberapa</a:t>
            </a:r>
            <a:r>
              <a:rPr lang="en-US" sz="1800" dirty="0" smtClean="0">
                <a:cs typeface="Arial" charset="0"/>
              </a:rPr>
              <a:t> </a:t>
            </a:r>
            <a:r>
              <a:rPr lang="en-US" sz="1800" dirty="0" err="1" smtClean="0">
                <a:cs typeface="Arial" charset="0"/>
              </a:rPr>
              <a:t>konsistennya</a:t>
            </a:r>
            <a:r>
              <a:rPr lang="en-US" sz="1800" dirty="0" smtClean="0">
                <a:cs typeface="Arial" charset="0"/>
              </a:rPr>
              <a:t> </a:t>
            </a:r>
            <a:r>
              <a:rPr lang="en-US" sz="1800" dirty="0" err="1" smtClean="0">
                <a:cs typeface="Arial" charset="0"/>
              </a:rPr>
              <a:t>tindakan-tindakan</a:t>
            </a:r>
            <a:r>
              <a:rPr lang="en-US" sz="1800" dirty="0" smtClean="0">
                <a:cs typeface="Arial" charset="0"/>
              </a:rPr>
              <a:t> </a:t>
            </a:r>
            <a:r>
              <a:rPr lang="en-US" sz="1800" dirty="0" err="1" smtClean="0">
                <a:cs typeface="Arial" charset="0"/>
              </a:rPr>
              <a:t>itu</a:t>
            </a:r>
            <a:r>
              <a:rPr lang="en-US" sz="1800" dirty="0" smtClean="0">
                <a:cs typeface="Arial" charset="0"/>
              </a:rPr>
              <a:t> </a:t>
            </a:r>
            <a:r>
              <a:rPr lang="en-US" sz="1800" dirty="0" err="1" smtClean="0">
                <a:cs typeface="Arial" charset="0"/>
              </a:rPr>
              <a:t>dengan</a:t>
            </a:r>
            <a:r>
              <a:rPr lang="en-US" sz="1800" dirty="0" smtClean="0">
                <a:cs typeface="Arial" charset="0"/>
              </a:rPr>
              <a:t> </a:t>
            </a:r>
            <a:r>
              <a:rPr lang="en-US" sz="1800" dirty="0" err="1" smtClean="0">
                <a:cs typeface="Arial" charset="0"/>
              </a:rPr>
              <a:t>keadilan</a:t>
            </a:r>
            <a:r>
              <a:rPr lang="en-US" sz="1800" dirty="0" smtClean="0">
                <a:cs typeface="Arial" charset="0"/>
              </a:rPr>
              <a:t>, </a:t>
            </a:r>
            <a:r>
              <a:rPr lang="en-US" sz="1800" dirty="0" err="1" smtClean="0">
                <a:cs typeface="Arial" charset="0"/>
              </a:rPr>
              <a:t>kearifan</a:t>
            </a:r>
            <a:r>
              <a:rPr lang="en-US" sz="1800" dirty="0" smtClean="0">
                <a:cs typeface="Arial" charset="0"/>
              </a:rPr>
              <a:t>,, </a:t>
            </a:r>
            <a:r>
              <a:rPr lang="en-US" sz="1800" dirty="0" err="1" smtClean="0">
                <a:cs typeface="Arial" charset="0"/>
              </a:rPr>
              <a:t>dan</a:t>
            </a:r>
            <a:r>
              <a:rPr lang="en-US" sz="1800" dirty="0" smtClean="0">
                <a:cs typeface="Arial" charset="0"/>
              </a:rPr>
              <a:t> </a:t>
            </a:r>
            <a:r>
              <a:rPr lang="en-US" sz="1800" dirty="0" err="1" smtClean="0">
                <a:cs typeface="Arial" charset="0"/>
              </a:rPr>
              <a:t>ketidakberpihakan</a:t>
            </a:r>
            <a:r>
              <a:rPr lang="en-US" sz="1800" dirty="0" smtClean="0">
                <a:cs typeface="Arial" charset="0"/>
              </a:rPr>
              <a:t> </a:t>
            </a:r>
            <a:r>
              <a:rPr lang="en-US" sz="1800" dirty="0" err="1" smtClean="0">
                <a:cs typeface="Arial" charset="0"/>
              </a:rPr>
              <a:t>dalam</a:t>
            </a:r>
            <a:r>
              <a:rPr lang="en-US" sz="1800" dirty="0" smtClean="0">
                <a:cs typeface="Arial" charset="0"/>
              </a:rPr>
              <a:t> </a:t>
            </a:r>
            <a:r>
              <a:rPr lang="en-US" sz="1800" dirty="0" err="1" smtClean="0">
                <a:cs typeface="Arial" charset="0"/>
              </a:rPr>
              <a:t>distribusi</a:t>
            </a:r>
            <a:r>
              <a:rPr lang="en-US" sz="1800" dirty="0" smtClean="0">
                <a:cs typeface="Arial" charset="0"/>
              </a:rPr>
              <a:t> </a:t>
            </a:r>
            <a:r>
              <a:rPr lang="en-US" sz="1800" dirty="0" err="1" smtClean="0">
                <a:cs typeface="Arial" charset="0"/>
              </a:rPr>
              <a:t>imbalan-imbalan</a:t>
            </a:r>
            <a:r>
              <a:rPr lang="en-US" sz="1800" dirty="0" smtClean="0">
                <a:cs typeface="Arial" charset="0"/>
              </a:rPr>
              <a:t>  </a:t>
            </a:r>
            <a:r>
              <a:rPr lang="en-US" sz="1800" dirty="0" err="1" smtClean="0">
                <a:cs typeface="Arial" charset="0"/>
              </a:rPr>
              <a:t>dan</a:t>
            </a:r>
            <a:r>
              <a:rPr lang="en-US" sz="1800" dirty="0" smtClean="0">
                <a:cs typeface="Arial" charset="0"/>
              </a:rPr>
              <a:t> </a:t>
            </a:r>
            <a:r>
              <a:rPr lang="en-US" sz="1800" dirty="0" err="1" smtClean="0">
                <a:cs typeface="Arial" charset="0"/>
              </a:rPr>
              <a:t>biaya</a:t>
            </a:r>
            <a:r>
              <a:rPr lang="en-US" sz="1800" dirty="0" smtClean="0">
                <a:cs typeface="Arial" charset="0"/>
              </a:rPr>
              <a:t> </a:t>
            </a:r>
            <a:r>
              <a:rPr lang="en-US" sz="1800" dirty="0" err="1" smtClean="0">
                <a:cs typeface="Arial" charset="0"/>
              </a:rPr>
              <a:t>antar</a:t>
            </a:r>
            <a:r>
              <a:rPr lang="en-US" sz="1800" dirty="0" smtClean="0">
                <a:cs typeface="Arial" charset="0"/>
              </a:rPr>
              <a:t> </a:t>
            </a:r>
            <a:r>
              <a:rPr lang="en-US" sz="1800" dirty="0" err="1" smtClean="0">
                <a:cs typeface="Arial" charset="0"/>
              </a:rPr>
              <a:t>para</a:t>
            </a:r>
            <a:r>
              <a:rPr lang="en-US" sz="1800" dirty="0" smtClean="0">
                <a:cs typeface="Arial" charset="0"/>
              </a:rPr>
              <a:t> </a:t>
            </a:r>
            <a:r>
              <a:rPr lang="en-US" sz="1800" dirty="0" err="1" smtClean="0">
                <a:cs typeface="Arial" charset="0"/>
              </a:rPr>
              <a:t>individu</a:t>
            </a:r>
            <a:r>
              <a:rPr lang="en-US" sz="1800" dirty="0" smtClean="0">
                <a:cs typeface="Arial" charset="0"/>
              </a:rPr>
              <a:t> </a:t>
            </a:r>
            <a:r>
              <a:rPr lang="en-US" sz="1800" dirty="0" err="1" smtClean="0">
                <a:cs typeface="Arial" charset="0"/>
              </a:rPr>
              <a:t>dan</a:t>
            </a:r>
            <a:r>
              <a:rPr lang="en-US" sz="1800" dirty="0" smtClean="0">
                <a:cs typeface="Arial" charset="0"/>
              </a:rPr>
              <a:t> </a:t>
            </a:r>
            <a:r>
              <a:rPr lang="en-US" sz="1800" dirty="0" err="1" smtClean="0">
                <a:cs typeface="Arial" charset="0"/>
              </a:rPr>
              <a:t>kelompok</a:t>
            </a:r>
            <a:r>
              <a:rPr lang="en-US" sz="1800" dirty="0" smtClean="0">
                <a:cs typeface="Arial" charset="0"/>
              </a:rPr>
              <a:t>.</a:t>
            </a:r>
          </a:p>
        </p:txBody>
      </p:sp>
      <p:pic>
        <p:nvPicPr>
          <p:cNvPr id="392196" name="Artist - Track 19.mp3">
            <a:hlinkClick r:id="" action="ppaction://media"/>
          </p:cNvPr>
          <p:cNvPicPr>
            <a:picLocks noRot="1" noChangeAspect="1" noChangeArrowheads="1"/>
          </p:cNvPicPr>
          <p:nvPr>
            <a:audioFile r:link="rId1"/>
          </p:nvPr>
        </p:nvPicPr>
        <p:blipFill>
          <a:blip r:embed="rId5"/>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504" fill="hold"/>
                                        <p:tgtEl>
                                          <p:spTgt spid="39219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219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442913" y="428625"/>
            <a:ext cx="8243887" cy="989013"/>
          </a:xfrm>
        </p:spPr>
        <p:txBody>
          <a:bodyPr/>
          <a:lstStyle/>
          <a:p>
            <a:pPr eaLnBrk="1" hangingPunct="1">
              <a:defRPr/>
            </a:pPr>
            <a:r>
              <a:rPr lang="en-US" sz="3200" dirty="0" err="1" smtClean="0">
                <a:latin typeface="Britannic Bold" pitchFamily="34" charset="0"/>
              </a:rPr>
              <a:t>Kode-kode</a:t>
            </a:r>
            <a:r>
              <a:rPr lang="en-US" sz="3200" dirty="0" smtClean="0">
                <a:latin typeface="Britannic Bold" pitchFamily="34" charset="0"/>
              </a:rPr>
              <a:t> </a:t>
            </a:r>
            <a:r>
              <a:rPr lang="en-US" sz="3200" dirty="0" err="1" smtClean="0">
                <a:latin typeface="Britannic Bold" pitchFamily="34" charset="0"/>
              </a:rPr>
              <a:t>etika</a:t>
            </a:r>
            <a:r>
              <a:rPr lang="en-US" sz="3200" dirty="0" smtClean="0">
                <a:latin typeface="Britannic Bold" pitchFamily="34" charset="0"/>
              </a:rPr>
              <a:t> </a:t>
            </a:r>
            <a:r>
              <a:rPr lang="en-US" sz="3200" dirty="0" err="1" smtClean="0">
                <a:latin typeface="Britannic Bold" pitchFamily="34" charset="0"/>
              </a:rPr>
              <a:t>bisnis</a:t>
            </a:r>
            <a:endParaRPr lang="en-US" sz="3200" dirty="0" smtClean="0">
              <a:latin typeface="Britannic Bold" pitchFamily="34" charset="0"/>
            </a:endParaRPr>
          </a:p>
        </p:txBody>
      </p:sp>
      <p:sp>
        <p:nvSpPr>
          <p:cNvPr id="41987" name="Rectangle 3"/>
          <p:cNvSpPr>
            <a:spLocks noGrp="1" noChangeArrowheads="1"/>
          </p:cNvSpPr>
          <p:nvPr>
            <p:ph type="body" idx="1"/>
          </p:nvPr>
        </p:nvSpPr>
        <p:spPr>
          <a:xfrm>
            <a:off x="457200" y="2143125"/>
            <a:ext cx="8229600" cy="3913188"/>
          </a:xfrm>
        </p:spPr>
        <p:txBody>
          <a:bodyPr/>
          <a:lstStyle/>
          <a:p>
            <a:pPr marL="60325" indent="-60325" eaLnBrk="1" hangingPunct="1">
              <a:buFontTx/>
              <a:buNone/>
            </a:pPr>
            <a:r>
              <a:rPr lang="en-US" sz="2400" smtClean="0"/>
              <a:t>Untuk membantu memastikan konsistensi dalam aplikasi standar-standar etika, perhimpunan-perhimpunan profesional dan bisnis-bisnis yang jumlahnya semakin meningkat menetapkan kode-kode atau aturan-aturan prilaku etis yang setiap stekholder mempunyai kode etik masing-masing dalam menetapkan standar-standar</a:t>
            </a:r>
          </a:p>
        </p:txBody>
      </p:sp>
      <p:pic>
        <p:nvPicPr>
          <p:cNvPr id="393220" name="Artist - Track 19.mp3">
            <a:hlinkClick r:id="" action="ppaction://media"/>
          </p:cNvPr>
          <p:cNvPicPr>
            <a:picLocks noRot="1" noChangeAspect="1" noChangeArrowheads="1"/>
          </p:cNvPicPr>
          <p:nvPr>
            <a:audioFile r:link="rId1"/>
          </p:nvPr>
        </p:nvPicPr>
        <p:blipFill>
          <a:blip r:embed="rId4"/>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678" fill="hold"/>
                                        <p:tgtEl>
                                          <p:spTgt spid="3932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3220"/>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2"/>
          <p:cNvSpPr>
            <a:spLocks/>
          </p:cNvSpPr>
          <p:nvPr/>
        </p:nvSpPr>
        <p:spPr bwMode="auto">
          <a:xfrm>
            <a:off x="1016000" y="257175"/>
            <a:ext cx="7315200" cy="6257925"/>
          </a:xfrm>
          <a:custGeom>
            <a:avLst/>
            <a:gdLst>
              <a:gd name="T0" fmla="*/ 0 w 8640"/>
              <a:gd name="T1" fmla="*/ 0 h 12960"/>
              <a:gd name="T2" fmla="*/ 2147483647 w 8640"/>
              <a:gd name="T3" fmla="*/ 0 h 12960"/>
              <a:gd name="T4" fmla="*/ 2147483647 w 8640"/>
              <a:gd name="T5" fmla="*/ 2147483647 h 12960"/>
              <a:gd name="T6" fmla="*/ 0 w 8640"/>
              <a:gd name="T7" fmla="*/ 2147483647 h 12960"/>
              <a:gd name="T8" fmla="*/ 0 w 8640"/>
              <a:gd name="T9" fmla="*/ 0 h 12960"/>
              <a:gd name="T10" fmla="*/ 0 60000 65536"/>
              <a:gd name="T11" fmla="*/ 0 60000 65536"/>
              <a:gd name="T12" fmla="*/ 0 60000 65536"/>
              <a:gd name="T13" fmla="*/ 0 60000 65536"/>
              <a:gd name="T14" fmla="*/ 0 60000 65536"/>
              <a:gd name="T15" fmla="*/ 0 w 8640"/>
              <a:gd name="T16" fmla="*/ 0 h 12960"/>
              <a:gd name="T17" fmla="*/ 8640 w 8640"/>
              <a:gd name="T18" fmla="*/ 12960 h 12960"/>
            </a:gdLst>
            <a:ahLst/>
            <a:cxnLst>
              <a:cxn ang="T10">
                <a:pos x="T0" y="T1"/>
              </a:cxn>
              <a:cxn ang="T11">
                <a:pos x="T2" y="T3"/>
              </a:cxn>
              <a:cxn ang="T12">
                <a:pos x="T4" y="T5"/>
              </a:cxn>
              <a:cxn ang="T13">
                <a:pos x="T6" y="T7"/>
              </a:cxn>
              <a:cxn ang="T14">
                <a:pos x="T8" y="T9"/>
              </a:cxn>
            </a:cxnLst>
            <a:rect l="T15" t="T16" r="T17" b="T18"/>
            <a:pathLst>
              <a:path w="8640" h="12960">
                <a:moveTo>
                  <a:pt x="0" y="0"/>
                </a:moveTo>
                <a:lnTo>
                  <a:pt x="8640" y="0"/>
                </a:lnTo>
                <a:lnTo>
                  <a:pt x="8640" y="12960"/>
                </a:lnTo>
                <a:lnTo>
                  <a:pt x="0" y="12960"/>
                </a:lnTo>
                <a:lnTo>
                  <a:pt x="0" y="0"/>
                </a:lnTo>
                <a:close/>
              </a:path>
            </a:pathLst>
          </a:custGeom>
          <a:solidFill>
            <a:srgbClr val="666699"/>
          </a:solidFill>
          <a:ln w="9525">
            <a:solidFill>
              <a:srgbClr val="33CCCC"/>
            </a:solidFill>
            <a:round/>
            <a:headEnd/>
            <a:tailEnd/>
          </a:ln>
        </p:spPr>
        <p:txBody>
          <a:bodyPr/>
          <a:lstStyle/>
          <a:p>
            <a:endParaRPr lang="id-ID"/>
          </a:p>
        </p:txBody>
      </p:sp>
      <p:sp>
        <p:nvSpPr>
          <p:cNvPr id="43011" name="Freeform 3"/>
          <p:cNvSpPr>
            <a:spLocks/>
          </p:cNvSpPr>
          <p:nvPr/>
        </p:nvSpPr>
        <p:spPr bwMode="auto">
          <a:xfrm>
            <a:off x="1016000" y="1371600"/>
            <a:ext cx="7315200" cy="3771900"/>
          </a:xfrm>
          <a:custGeom>
            <a:avLst/>
            <a:gdLst>
              <a:gd name="T0" fmla="*/ 0 w 8640"/>
              <a:gd name="T1" fmla="*/ 0 h 8280"/>
              <a:gd name="T2" fmla="*/ 2147483647 w 8640"/>
              <a:gd name="T3" fmla="*/ 0 h 8280"/>
              <a:gd name="T4" fmla="*/ 2147483647 w 8640"/>
              <a:gd name="T5" fmla="*/ 1718264091 h 8280"/>
              <a:gd name="T6" fmla="*/ 0 w 8640"/>
              <a:gd name="T7" fmla="*/ 1718264091 h 8280"/>
              <a:gd name="T8" fmla="*/ 0 w 8640"/>
              <a:gd name="T9" fmla="*/ 0 h 8280"/>
              <a:gd name="T10" fmla="*/ 0 60000 65536"/>
              <a:gd name="T11" fmla="*/ 0 60000 65536"/>
              <a:gd name="T12" fmla="*/ 0 60000 65536"/>
              <a:gd name="T13" fmla="*/ 0 60000 65536"/>
              <a:gd name="T14" fmla="*/ 0 60000 65536"/>
              <a:gd name="T15" fmla="*/ 0 w 8640"/>
              <a:gd name="T16" fmla="*/ 0 h 8280"/>
              <a:gd name="T17" fmla="*/ 8640 w 8640"/>
              <a:gd name="T18" fmla="*/ 8280 h 8280"/>
            </a:gdLst>
            <a:ahLst/>
            <a:cxnLst>
              <a:cxn ang="T10">
                <a:pos x="T0" y="T1"/>
              </a:cxn>
              <a:cxn ang="T11">
                <a:pos x="T2" y="T3"/>
              </a:cxn>
              <a:cxn ang="T12">
                <a:pos x="T4" y="T5"/>
              </a:cxn>
              <a:cxn ang="T13">
                <a:pos x="T6" y="T7"/>
              </a:cxn>
              <a:cxn ang="T14">
                <a:pos x="T8" y="T9"/>
              </a:cxn>
            </a:cxnLst>
            <a:rect l="T15" t="T16" r="T17" b="T18"/>
            <a:pathLst>
              <a:path w="8640" h="8280">
                <a:moveTo>
                  <a:pt x="0" y="0"/>
                </a:moveTo>
                <a:lnTo>
                  <a:pt x="8640" y="0"/>
                </a:lnTo>
                <a:lnTo>
                  <a:pt x="8640" y="8280"/>
                </a:lnTo>
                <a:lnTo>
                  <a:pt x="0" y="8280"/>
                </a:lnTo>
                <a:lnTo>
                  <a:pt x="0" y="0"/>
                </a:lnTo>
                <a:close/>
              </a:path>
            </a:pathLst>
          </a:custGeom>
          <a:gradFill rotWithShape="1">
            <a:gsLst>
              <a:gs pos="0">
                <a:srgbClr val="99CCFF">
                  <a:alpha val="78998"/>
                </a:srgbClr>
              </a:gs>
              <a:gs pos="100000">
                <a:srgbClr val="00FFFF">
                  <a:alpha val="81000"/>
                </a:srgbClr>
              </a:gs>
            </a:gsLst>
            <a:lin ang="2700000" scaled="1"/>
          </a:gradFill>
          <a:ln w="9525">
            <a:noFill/>
            <a:round/>
            <a:headEnd/>
            <a:tailEnd/>
          </a:ln>
        </p:spPr>
        <p:txBody>
          <a:bodyPr/>
          <a:lstStyle/>
          <a:p>
            <a:endParaRPr lang="id-ID"/>
          </a:p>
        </p:txBody>
      </p:sp>
      <p:grpSp>
        <p:nvGrpSpPr>
          <p:cNvPr id="2" name="Group 4"/>
          <p:cNvGrpSpPr>
            <a:grpSpLocks/>
          </p:cNvGrpSpPr>
          <p:nvPr/>
        </p:nvGrpSpPr>
        <p:grpSpPr bwMode="auto">
          <a:xfrm>
            <a:off x="1320800" y="1089025"/>
            <a:ext cx="6821488" cy="968375"/>
            <a:chOff x="624" y="914"/>
            <a:chExt cx="3223" cy="814"/>
          </a:xfrm>
        </p:grpSpPr>
        <p:sp>
          <p:nvSpPr>
            <p:cNvPr id="43029" name="WordArt 5"/>
            <p:cNvSpPr>
              <a:spLocks noChangeArrowheads="1" noChangeShapeType="1" noTextEdit="1"/>
            </p:cNvSpPr>
            <p:nvPr/>
          </p:nvSpPr>
          <p:spPr bwMode="auto">
            <a:xfrm>
              <a:off x="968" y="1377"/>
              <a:ext cx="2879" cy="351"/>
            </a:xfrm>
            <a:prstGeom prst="rect">
              <a:avLst/>
            </a:prstGeom>
          </p:spPr>
          <p:txBody>
            <a:bodyPr wrap="none" fromWordArt="1">
              <a:prstTxWarp prst="textPlain">
                <a:avLst>
                  <a:gd name="adj" fmla="val 48333"/>
                </a:avLst>
              </a:prstTxWarp>
            </a:bodyPr>
            <a:lstStyle/>
            <a:p>
              <a:r>
                <a:rPr lang="id-ID" sz="1400" i="1" kern="10">
                  <a:ln w="3175">
                    <a:solidFill>
                      <a:srgbClr val="000000"/>
                    </a:solidFill>
                    <a:round/>
                    <a:headEnd/>
                    <a:tailEnd/>
                  </a:ln>
                  <a:solidFill>
                    <a:srgbClr val="0000FF">
                      <a:alpha val="59999"/>
                    </a:srgbClr>
                  </a:solidFill>
                  <a:effectLst>
                    <a:outerShdw dist="107763" dir="18900000" algn="ctr" rotWithShape="0">
                      <a:srgbClr val="868686">
                        <a:alpha val="50000"/>
                      </a:srgbClr>
                    </a:outerShdw>
                  </a:effectLst>
                  <a:latin typeface="Algerian"/>
                </a:rPr>
                <a:t>engaruh  eksternal</a:t>
              </a:r>
            </a:p>
          </p:txBody>
        </p:sp>
        <p:sp>
          <p:nvSpPr>
            <p:cNvPr id="43030" name="WordArt 6"/>
            <p:cNvSpPr>
              <a:spLocks noChangeArrowheads="1" noChangeShapeType="1" noTextEdit="1"/>
            </p:cNvSpPr>
            <p:nvPr/>
          </p:nvSpPr>
          <p:spPr bwMode="auto">
            <a:xfrm>
              <a:off x="624" y="914"/>
              <a:ext cx="792" cy="782"/>
            </a:xfrm>
            <a:prstGeom prst="rect">
              <a:avLst/>
            </a:prstGeom>
          </p:spPr>
          <p:txBody>
            <a:bodyPr wrap="none" fromWordArt="1">
              <a:prstTxWarp prst="textPlain">
                <a:avLst>
                  <a:gd name="adj" fmla="val 46102"/>
                </a:avLst>
              </a:prstTxWarp>
            </a:bodyPr>
            <a:lstStyle/>
            <a:p>
              <a:r>
                <a:rPr lang="id-ID" sz="2000" i="1" kern="10">
                  <a:ln w="9525">
                    <a:solidFill>
                      <a:srgbClr val="000000"/>
                    </a:solidFill>
                    <a:round/>
                    <a:headEnd/>
                    <a:tailEnd/>
                  </a:ln>
                  <a:solidFill>
                    <a:srgbClr val="3366FF"/>
                  </a:solidFill>
                  <a:effectLst>
                    <a:outerShdw dist="107763" dir="18900000" algn="ctr" rotWithShape="0">
                      <a:srgbClr val="868686">
                        <a:alpha val="50000"/>
                      </a:srgbClr>
                    </a:outerShdw>
                  </a:effectLst>
                  <a:latin typeface="Algerian"/>
                </a:rPr>
                <a:t>p</a:t>
              </a:r>
            </a:p>
          </p:txBody>
        </p:sp>
      </p:grpSp>
      <p:sp>
        <p:nvSpPr>
          <p:cNvPr id="52231" name="AutoShape 7"/>
          <p:cNvSpPr>
            <a:spLocks noChangeArrowheads="1"/>
          </p:cNvSpPr>
          <p:nvPr/>
        </p:nvSpPr>
        <p:spPr bwMode="auto">
          <a:xfrm>
            <a:off x="4141788" y="3390900"/>
            <a:ext cx="869950" cy="446088"/>
          </a:xfrm>
          <a:prstGeom prst="flowChartConnector">
            <a:avLst/>
          </a:prstGeom>
          <a:gradFill rotWithShape="1">
            <a:gsLst>
              <a:gs pos="0">
                <a:srgbClr val="00FF00">
                  <a:alpha val="73000"/>
                </a:srgbClr>
              </a:gs>
              <a:gs pos="50000">
                <a:srgbClr val="FF0000">
                  <a:alpha val="75000"/>
                </a:srgbClr>
              </a:gs>
              <a:gs pos="100000">
                <a:srgbClr val="00FF00">
                  <a:alpha val="73000"/>
                </a:srgbClr>
              </a:gs>
            </a:gsLst>
            <a:lin ang="18900000" scaled="1"/>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defRPr/>
            </a:pPr>
            <a:endParaRPr lang="en-US"/>
          </a:p>
        </p:txBody>
      </p:sp>
      <p:sp>
        <p:nvSpPr>
          <p:cNvPr id="43016" name="Rectangle 8"/>
          <p:cNvSpPr>
            <a:spLocks noChangeArrowheads="1"/>
          </p:cNvSpPr>
          <p:nvPr/>
        </p:nvSpPr>
        <p:spPr bwMode="auto">
          <a:xfrm>
            <a:off x="2354263" y="3355975"/>
            <a:ext cx="869950" cy="509588"/>
          </a:xfrm>
          <a:prstGeom prst="rect">
            <a:avLst/>
          </a:prstGeom>
          <a:solidFill>
            <a:srgbClr val="FF99CC">
              <a:alpha val="5215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CC"/>
            </a:extrusionClr>
          </a:sp3d>
        </p:spPr>
        <p:txBody>
          <a:bodyPr>
            <a:flatTx/>
          </a:bodyPr>
          <a:lstStyle/>
          <a:p>
            <a:endParaRPr lang="id-ID"/>
          </a:p>
        </p:txBody>
      </p:sp>
      <p:sp>
        <p:nvSpPr>
          <p:cNvPr id="43017" name="Rectangle 9"/>
          <p:cNvSpPr>
            <a:spLocks noChangeArrowheads="1"/>
          </p:cNvSpPr>
          <p:nvPr/>
        </p:nvSpPr>
        <p:spPr bwMode="auto">
          <a:xfrm>
            <a:off x="4275138" y="2381250"/>
            <a:ext cx="868362" cy="509588"/>
          </a:xfrm>
          <a:prstGeom prst="rect">
            <a:avLst/>
          </a:prstGeom>
          <a:solidFill>
            <a:srgbClr val="00FFFF">
              <a:alpha val="6117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a:flatTx/>
          </a:bodyPr>
          <a:lstStyle/>
          <a:p>
            <a:endParaRPr lang="id-ID"/>
          </a:p>
        </p:txBody>
      </p:sp>
      <p:sp>
        <p:nvSpPr>
          <p:cNvPr id="43018" name="Rectangle 10"/>
          <p:cNvSpPr>
            <a:spLocks noChangeArrowheads="1"/>
          </p:cNvSpPr>
          <p:nvPr/>
        </p:nvSpPr>
        <p:spPr bwMode="auto">
          <a:xfrm>
            <a:off x="4176713" y="4319588"/>
            <a:ext cx="869950" cy="509587"/>
          </a:xfrm>
          <a:prstGeom prst="rect">
            <a:avLst/>
          </a:prstGeom>
          <a:solidFill>
            <a:srgbClr val="339966">
              <a:alpha val="56862"/>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66"/>
            </a:extrusionClr>
          </a:sp3d>
        </p:spPr>
        <p:txBody>
          <a:bodyPr>
            <a:flatTx/>
          </a:bodyPr>
          <a:lstStyle/>
          <a:p>
            <a:endParaRPr lang="id-ID"/>
          </a:p>
        </p:txBody>
      </p:sp>
      <p:sp>
        <p:nvSpPr>
          <p:cNvPr id="43019" name="AutoShape 11"/>
          <p:cNvSpPr>
            <a:spLocks noChangeArrowheads="1"/>
          </p:cNvSpPr>
          <p:nvPr/>
        </p:nvSpPr>
        <p:spPr bwMode="auto">
          <a:xfrm>
            <a:off x="3475038" y="3441700"/>
            <a:ext cx="652462" cy="269875"/>
          </a:xfrm>
          <a:prstGeom prst="rightArrow">
            <a:avLst>
              <a:gd name="adj1" fmla="val 50000"/>
              <a:gd name="adj2" fmla="val 60441"/>
            </a:avLst>
          </a:prstGeom>
          <a:solidFill>
            <a:srgbClr val="969696"/>
          </a:solidFill>
          <a:ln w="9525">
            <a:noFill/>
            <a:miter lim="800000"/>
            <a:headEnd/>
            <a:tailEnd/>
          </a:ln>
        </p:spPr>
        <p:txBody>
          <a:bodyPr/>
          <a:lstStyle/>
          <a:p>
            <a:endParaRPr lang="id-ID"/>
          </a:p>
        </p:txBody>
      </p:sp>
      <p:sp>
        <p:nvSpPr>
          <p:cNvPr id="43020" name="AutoShape 12"/>
          <p:cNvSpPr>
            <a:spLocks noChangeArrowheads="1"/>
          </p:cNvSpPr>
          <p:nvPr/>
        </p:nvSpPr>
        <p:spPr bwMode="auto">
          <a:xfrm rot="5400000">
            <a:off x="4589463" y="2867025"/>
            <a:ext cx="317500" cy="463550"/>
          </a:xfrm>
          <a:prstGeom prst="rightArrow">
            <a:avLst>
              <a:gd name="adj1" fmla="val 50000"/>
              <a:gd name="adj2" fmla="val 25000"/>
            </a:avLst>
          </a:prstGeom>
          <a:solidFill>
            <a:srgbClr val="969696"/>
          </a:solidFill>
          <a:ln w="9525">
            <a:noFill/>
            <a:miter lim="800000"/>
            <a:headEnd/>
            <a:tailEnd/>
          </a:ln>
        </p:spPr>
        <p:txBody>
          <a:bodyPr/>
          <a:lstStyle/>
          <a:p>
            <a:endParaRPr lang="id-ID"/>
          </a:p>
        </p:txBody>
      </p:sp>
      <p:sp>
        <p:nvSpPr>
          <p:cNvPr id="43021" name="AutoShape 13"/>
          <p:cNvSpPr>
            <a:spLocks noChangeArrowheads="1"/>
          </p:cNvSpPr>
          <p:nvPr/>
        </p:nvSpPr>
        <p:spPr bwMode="auto">
          <a:xfrm rot="-5400000">
            <a:off x="4562476" y="3786187"/>
            <a:ext cx="303212" cy="461963"/>
          </a:xfrm>
          <a:prstGeom prst="rightArrow">
            <a:avLst>
              <a:gd name="adj1" fmla="val 50000"/>
              <a:gd name="adj2" fmla="val 25000"/>
            </a:avLst>
          </a:prstGeom>
          <a:solidFill>
            <a:srgbClr val="969696"/>
          </a:solidFill>
          <a:ln w="9525">
            <a:noFill/>
            <a:miter lim="800000"/>
            <a:headEnd/>
            <a:tailEnd/>
          </a:ln>
        </p:spPr>
        <p:txBody>
          <a:bodyPr/>
          <a:lstStyle/>
          <a:p>
            <a:endParaRPr lang="id-ID"/>
          </a:p>
        </p:txBody>
      </p:sp>
      <p:sp>
        <p:nvSpPr>
          <p:cNvPr id="43022" name="AutoShape 14"/>
          <p:cNvSpPr>
            <a:spLocks noChangeArrowheads="1"/>
          </p:cNvSpPr>
          <p:nvPr/>
        </p:nvSpPr>
        <p:spPr bwMode="auto">
          <a:xfrm>
            <a:off x="5880100" y="3298825"/>
            <a:ext cx="1011238" cy="422275"/>
          </a:xfrm>
          <a:prstGeom prst="flowChartMultidocument">
            <a:avLst/>
          </a:prstGeom>
          <a:solidFill>
            <a:srgbClr val="FFFF00">
              <a:alpha val="72156"/>
            </a:srgbClr>
          </a:solidFill>
          <a:ln w="9525">
            <a:solidFill>
              <a:srgbClr val="000000"/>
            </a:solidFill>
            <a:miter lim="800000"/>
            <a:headEnd/>
            <a:tailEnd/>
          </a:ln>
        </p:spPr>
        <p:txBody>
          <a:bodyPr/>
          <a:lstStyle/>
          <a:p>
            <a:endParaRPr lang="id-ID"/>
          </a:p>
        </p:txBody>
      </p:sp>
      <p:sp>
        <p:nvSpPr>
          <p:cNvPr id="43023" name="AutoShape 15"/>
          <p:cNvSpPr>
            <a:spLocks noChangeArrowheads="1"/>
          </p:cNvSpPr>
          <p:nvPr/>
        </p:nvSpPr>
        <p:spPr bwMode="auto">
          <a:xfrm>
            <a:off x="5291138" y="3357563"/>
            <a:ext cx="517525" cy="269875"/>
          </a:xfrm>
          <a:prstGeom prst="rightArrow">
            <a:avLst>
              <a:gd name="adj1" fmla="val 50000"/>
              <a:gd name="adj2" fmla="val 47941"/>
            </a:avLst>
          </a:prstGeom>
          <a:solidFill>
            <a:srgbClr val="969696"/>
          </a:solidFill>
          <a:ln w="9525">
            <a:noFill/>
            <a:miter lim="800000"/>
            <a:headEnd/>
            <a:tailEnd/>
          </a:ln>
        </p:spPr>
        <p:txBody>
          <a:bodyPr/>
          <a:lstStyle/>
          <a:p>
            <a:endParaRPr lang="id-ID"/>
          </a:p>
        </p:txBody>
      </p:sp>
      <p:sp>
        <p:nvSpPr>
          <p:cNvPr id="52240" name="WordArt 16"/>
          <p:cNvSpPr>
            <a:spLocks noChangeArrowheads="1" noChangeShapeType="1" noTextEdit="1"/>
          </p:cNvSpPr>
          <p:nvPr/>
        </p:nvSpPr>
        <p:spPr bwMode="auto">
          <a:xfrm rot="-136715">
            <a:off x="1473200" y="2143125"/>
            <a:ext cx="6500813" cy="342900"/>
          </a:xfrm>
          <a:prstGeom prst="rect">
            <a:avLst/>
          </a:prstGeom>
        </p:spPr>
        <p:txBody>
          <a:bodyPr wrap="none" fromWordArt="1">
            <a:prstTxWarp prst="textWave1">
              <a:avLst>
                <a:gd name="adj1" fmla="val 13005"/>
                <a:gd name="adj2" fmla="val 0"/>
              </a:avLst>
            </a:prstTxWarp>
          </a:bodyPr>
          <a:lstStyle/>
          <a:p>
            <a:r>
              <a:rPr lang="id-ID" sz="1400" kern="10">
                <a:ln w="9525">
                  <a:solidFill>
                    <a:srgbClr val="0000FF"/>
                  </a:solidFill>
                  <a:round/>
                  <a:headEnd/>
                  <a:tailEnd/>
                </a:ln>
                <a:gradFill rotWithShape="1">
                  <a:gsLst>
                    <a:gs pos="0">
                      <a:srgbClr val="9999FF"/>
                    </a:gs>
                    <a:gs pos="100000">
                      <a:srgbClr val="009999"/>
                    </a:gs>
                  </a:gsLst>
                  <a:lin ang="5520000" scaled="1"/>
                </a:gradFill>
                <a:effectLst>
                  <a:outerShdw dist="53882" dir="2700000" algn="ctr" rotWithShape="0">
                    <a:srgbClr val="C0C0C0">
                      <a:alpha val="79999"/>
                    </a:srgbClr>
                  </a:outerShdw>
                </a:effectLst>
                <a:latin typeface="Palace Script MT"/>
              </a:rPr>
              <a:t>PERUSAHAAN</a:t>
            </a:r>
          </a:p>
        </p:txBody>
      </p:sp>
      <p:grpSp>
        <p:nvGrpSpPr>
          <p:cNvPr id="3" name="Group 17"/>
          <p:cNvGrpSpPr>
            <a:grpSpLocks/>
          </p:cNvGrpSpPr>
          <p:nvPr/>
        </p:nvGrpSpPr>
        <p:grpSpPr bwMode="auto">
          <a:xfrm>
            <a:off x="1016000" y="371475"/>
            <a:ext cx="2438400" cy="457200"/>
            <a:chOff x="480" y="312"/>
            <a:chExt cx="1152" cy="384"/>
          </a:xfrm>
        </p:grpSpPr>
        <p:sp>
          <p:nvSpPr>
            <p:cNvPr id="43027" name="WordArt 18"/>
            <p:cNvSpPr>
              <a:spLocks noChangeArrowheads="1" noChangeShapeType="1" noTextEdit="1"/>
            </p:cNvSpPr>
            <p:nvPr/>
          </p:nvSpPr>
          <p:spPr bwMode="auto">
            <a:xfrm>
              <a:off x="736" y="503"/>
              <a:ext cx="432" cy="144"/>
            </a:xfrm>
            <a:prstGeom prst="rect">
              <a:avLst/>
            </a:prstGeom>
          </p:spPr>
          <p:txBody>
            <a:bodyPr wrap="none" fromWordArt="1">
              <a:prstTxWarp prst="textPlain">
                <a:avLst>
                  <a:gd name="adj" fmla="val 50000"/>
                </a:avLst>
              </a:prstTxWarp>
            </a:bodyPr>
            <a:lstStyle/>
            <a:p>
              <a:r>
                <a:rPr lang="id-ID" sz="1400" i="1" kern="10">
                  <a:ln w="3175">
                    <a:solidFill>
                      <a:srgbClr val="000080"/>
                    </a:solidFill>
                    <a:round/>
                    <a:headEnd/>
                    <a:tailEnd/>
                  </a:ln>
                  <a:solidFill>
                    <a:srgbClr val="FF0000"/>
                  </a:solidFill>
                  <a:effectLst>
                    <a:outerShdw dist="107763" dir="18900000" algn="ctr" rotWithShape="0">
                      <a:srgbClr val="868686">
                        <a:alpha val="50000"/>
                      </a:srgbClr>
                    </a:outerShdw>
                  </a:effectLst>
                  <a:latin typeface="Algerian"/>
                </a:rPr>
                <a:t>ab.</a:t>
              </a:r>
            </a:p>
          </p:txBody>
        </p:sp>
        <p:sp>
          <p:nvSpPr>
            <p:cNvPr id="43028" name="WordArt 19"/>
            <p:cNvSpPr>
              <a:spLocks noChangeArrowheads="1" noChangeShapeType="1" noTextEdit="1"/>
            </p:cNvSpPr>
            <p:nvPr/>
          </p:nvSpPr>
          <p:spPr bwMode="auto">
            <a:xfrm>
              <a:off x="480" y="312"/>
              <a:ext cx="1152" cy="384"/>
            </a:xfrm>
            <a:prstGeom prst="rect">
              <a:avLst/>
            </a:prstGeom>
          </p:spPr>
          <p:txBody>
            <a:bodyPr wrap="none" fromWordArt="1">
              <a:prstTxWarp prst="textPlain">
                <a:avLst>
                  <a:gd name="adj" fmla="val 45833"/>
                </a:avLst>
              </a:prstTxWarp>
            </a:bodyPr>
            <a:lstStyle/>
            <a:p>
              <a:r>
                <a:rPr lang="id-ID" i="1" kern="10">
                  <a:ln w="3175">
                    <a:solidFill>
                      <a:srgbClr val="000080"/>
                    </a:solidFill>
                    <a:round/>
                    <a:headEnd/>
                    <a:tailEnd/>
                  </a:ln>
                  <a:solidFill>
                    <a:srgbClr val="FF0000"/>
                  </a:solidFill>
                  <a:effectLst>
                    <a:outerShdw dist="107763" dir="18900000" algn="ctr" rotWithShape="0">
                      <a:srgbClr val="868686">
                        <a:alpha val="50000"/>
                      </a:srgbClr>
                    </a:outerShdw>
                  </a:effectLst>
                  <a:latin typeface="Algerian"/>
                </a:rPr>
                <a:t>B      IV</a:t>
              </a:r>
            </a:p>
          </p:txBody>
        </p:sp>
      </p:grpSp>
      <p:sp>
        <p:nvSpPr>
          <p:cNvPr id="52244" name="Rectangle 20"/>
          <p:cNvSpPr>
            <a:spLocks noChangeArrowheads="1"/>
          </p:cNvSpPr>
          <p:nvPr/>
        </p:nvSpPr>
        <p:spPr bwMode="auto">
          <a:xfrm>
            <a:off x="1625600" y="5229225"/>
            <a:ext cx="6197600" cy="1200150"/>
          </a:xfrm>
          <a:prstGeom prst="rect">
            <a:avLst/>
          </a:prstGeom>
          <a:noFill/>
          <a:ln w="9525">
            <a:noFill/>
            <a:miter lim="800000"/>
            <a:headEnd/>
            <a:tailEnd/>
          </a:ln>
        </p:spPr>
        <p:txBody>
          <a:bodyPr wrap="none" anchor="ctr"/>
          <a:lstStyle/>
          <a:p>
            <a:pPr eaLnBrk="1" hangingPunct="1"/>
            <a:endParaRPr lang="id-ID" sz="1200" b="1" i="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40"/>
                                        </p:tgtEl>
                                        <p:attrNameLst>
                                          <p:attrName>style.visibility</p:attrName>
                                        </p:attrNameLst>
                                      </p:cBhvr>
                                      <p:to>
                                        <p:strVal val="visible"/>
                                      </p:to>
                                    </p:set>
                                    <p:animEffect transition="in" filter="blinds(horizontal)">
                                      <p:cBhvr>
                                        <p:cTn id="17" dur="500"/>
                                        <p:tgtEl>
                                          <p:spTgt spid="522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52244"/>
                                        </p:tgtEl>
                                        <p:attrNameLst>
                                          <p:attrName>style.visibility</p:attrName>
                                        </p:attrNameLst>
                                      </p:cBhvr>
                                      <p:to>
                                        <p:strVal val="visible"/>
                                      </p:to>
                                    </p:set>
                                    <p:animEffect transition="in" filter="blinds(horizontal)">
                                      <p:cBhvr>
                                        <p:cTn id="22" dur="500"/>
                                        <p:tgtEl>
                                          <p:spTgt spid="52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animBg="1"/>
      <p:bldP spid="522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g0105945"/>
          <p:cNvPicPr>
            <a:picLocks noChangeAspect="1" noChangeArrowheads="1"/>
          </p:cNvPicPr>
          <p:nvPr/>
        </p:nvPicPr>
        <p:blipFill>
          <a:blip r:embed="rId3"/>
          <a:srcRect/>
          <a:stretch>
            <a:fillRect/>
          </a:stretch>
        </p:blipFill>
        <p:spPr bwMode="auto">
          <a:xfrm flipH="1">
            <a:off x="0" y="0"/>
            <a:ext cx="3352800" cy="2000250"/>
          </a:xfrm>
          <a:prstGeom prst="rect">
            <a:avLst/>
          </a:prstGeom>
          <a:noFill/>
          <a:ln w="9525">
            <a:noFill/>
            <a:miter lim="800000"/>
            <a:headEnd/>
            <a:tailEnd/>
          </a:ln>
        </p:spPr>
      </p:pic>
      <p:sp>
        <p:nvSpPr>
          <p:cNvPr id="57347" name="AutoShape 3"/>
          <p:cNvSpPr>
            <a:spLocks noChangeArrowheads="1"/>
          </p:cNvSpPr>
          <p:nvPr/>
        </p:nvSpPr>
        <p:spPr bwMode="auto">
          <a:xfrm>
            <a:off x="4211638" y="0"/>
            <a:ext cx="4114800" cy="1057275"/>
          </a:xfrm>
          <a:prstGeom prst="cloudCallout">
            <a:avLst>
              <a:gd name="adj1" fmla="val -109056"/>
              <a:gd name="adj2" fmla="val 20477"/>
            </a:avLst>
          </a:prstGeom>
          <a:solidFill>
            <a:srgbClr val="FFFF99"/>
          </a:solidFill>
          <a:ln w="9525">
            <a:solidFill>
              <a:srgbClr val="000000"/>
            </a:solidFill>
            <a:round/>
            <a:headEnd/>
            <a:tailEnd/>
          </a:ln>
        </p:spPr>
        <p:txBody>
          <a:bodyPr/>
          <a:lstStyle/>
          <a:p>
            <a:pPr algn="l" eaLnBrk="1" hangingPunct="1"/>
            <a:r>
              <a:rPr lang="id-ID" sz="1200" u="sng">
                <a:solidFill>
                  <a:srgbClr val="FF0000"/>
                </a:solidFill>
                <a:latin typeface="Times New Roman" pitchFamily="18" charset="0"/>
              </a:rPr>
              <a:t>Bab IV</a:t>
            </a:r>
            <a:r>
              <a:rPr lang="id-ID" sz="1200">
                <a:solidFill>
                  <a:srgbClr val="FF0000"/>
                </a:solidFill>
                <a:latin typeface="Times New Roman" pitchFamily="18" charset="0"/>
              </a:rPr>
              <a:t> ini akan memberikan  kalian </a:t>
            </a:r>
            <a:r>
              <a:rPr lang="id-ID" sz="1200" u="sng">
                <a:solidFill>
                  <a:srgbClr val="FF0000"/>
                </a:solidFill>
                <a:latin typeface="Times New Roman" pitchFamily="18" charset="0"/>
              </a:rPr>
              <a:t>kemampuan</a:t>
            </a:r>
            <a:r>
              <a:rPr lang="id-ID" sz="1200">
                <a:solidFill>
                  <a:srgbClr val="FF0000"/>
                </a:solidFill>
                <a:latin typeface="Times New Roman" pitchFamily="18" charset="0"/>
              </a:rPr>
              <a:t> tentang hal-hal yang berkaitan dengan pengetahuan berikut dibawah ini :</a:t>
            </a:r>
            <a:endParaRPr lang="en-US" sz="1200">
              <a:latin typeface="Times New Roman" pitchFamily="18" charset="0"/>
            </a:endParaRPr>
          </a:p>
        </p:txBody>
      </p:sp>
      <p:sp>
        <p:nvSpPr>
          <p:cNvPr id="57348" name="Text Box 4"/>
          <p:cNvSpPr txBox="1">
            <a:spLocks noChangeArrowheads="1"/>
          </p:cNvSpPr>
          <p:nvPr/>
        </p:nvSpPr>
        <p:spPr bwMode="auto">
          <a:xfrm>
            <a:off x="2857500" y="1357313"/>
            <a:ext cx="6072188" cy="3071812"/>
          </a:xfrm>
          <a:prstGeom prst="rect">
            <a:avLst/>
          </a:prstGeom>
          <a:solidFill>
            <a:srgbClr val="FFFF99">
              <a:alpha val="67058"/>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a:flatTx/>
          </a:bodyPr>
          <a:lstStyle/>
          <a:p>
            <a:pPr algn="l" eaLnBrk="1" hangingPunct="1">
              <a:defRPr/>
            </a:pPr>
            <a:r>
              <a:rPr lang="id-ID" sz="1050" dirty="0">
                <a:solidFill>
                  <a:srgbClr val="0000FF"/>
                </a:solidFill>
                <a:latin typeface="Times New Roman" pitchFamily="18" charset="0"/>
              </a:rPr>
              <a:t>1.</a:t>
            </a:r>
            <a:r>
              <a:rPr lang="id-ID" sz="1050" u="sng" dirty="0">
                <a:solidFill>
                  <a:srgbClr val="0000FF"/>
                </a:solidFill>
                <a:latin typeface="Times New Roman" pitchFamily="18" charset="0"/>
              </a:rPr>
              <a:t>Tiga pengaruh  lingkungan yg berkaitan</a:t>
            </a:r>
            <a:r>
              <a:rPr lang="id-ID" sz="1050" dirty="0">
                <a:solidFill>
                  <a:srgbClr val="0000FF"/>
                </a:solidFill>
                <a:latin typeface="Times New Roman" pitchFamily="18" charset="0"/>
              </a:rPr>
              <a:t>, yang mempengaruhi   performansi perusahaan ( remote, </a:t>
            </a:r>
            <a:r>
              <a:rPr lang="en-US" sz="1050" dirty="0">
                <a:solidFill>
                  <a:srgbClr val="0000FF"/>
                </a:solidFill>
                <a:latin typeface="Times New Roman" pitchFamily="18" charset="0"/>
              </a:rPr>
              <a:t>       </a:t>
            </a:r>
            <a:r>
              <a:rPr lang="id-ID" sz="1050" dirty="0">
                <a:solidFill>
                  <a:srgbClr val="0000FF"/>
                </a:solidFill>
                <a:latin typeface="Times New Roman" pitchFamily="18" charset="0"/>
              </a:rPr>
              <a:t>industri, operating       environment)</a:t>
            </a:r>
          </a:p>
          <a:p>
            <a:pPr algn="l" eaLnBrk="1" hangingPunct="1">
              <a:defRPr/>
            </a:pPr>
            <a:endParaRPr lang="id-ID" sz="1050" dirty="0">
              <a:solidFill>
                <a:srgbClr val="0000FF"/>
              </a:solidFill>
              <a:latin typeface="Times New Roman" pitchFamily="18" charset="0"/>
            </a:endParaRPr>
          </a:p>
          <a:p>
            <a:pPr algn="l" eaLnBrk="1" hangingPunct="1">
              <a:defRPr/>
            </a:pPr>
            <a:r>
              <a:rPr lang="id-ID" sz="1050" dirty="0">
                <a:solidFill>
                  <a:srgbClr val="0000FF"/>
                </a:solidFill>
                <a:latin typeface="Times New Roman" pitchFamily="18" charset="0"/>
              </a:rPr>
              <a:t>2. Menyusun dan menjelaskan ke lima faktor dalam” lingkungan </a:t>
            </a:r>
            <a:r>
              <a:rPr lang="en-US" sz="1050" dirty="0">
                <a:solidFill>
                  <a:srgbClr val="0000FF"/>
                </a:solidFill>
                <a:latin typeface="Times New Roman" pitchFamily="18" charset="0"/>
              </a:rPr>
              <a:t> </a:t>
            </a:r>
            <a:r>
              <a:rPr lang="id-ID" sz="1050" dirty="0">
                <a:solidFill>
                  <a:srgbClr val="0000FF"/>
                </a:solidFill>
                <a:latin typeface="Times New Roman" pitchFamily="18" charset="0"/>
              </a:rPr>
              <a:t> remote”</a:t>
            </a:r>
          </a:p>
          <a:p>
            <a:pPr algn="l" eaLnBrk="1" hangingPunct="1">
              <a:defRPr/>
            </a:pPr>
            <a:endParaRPr lang="id-ID" sz="1050" dirty="0">
              <a:solidFill>
                <a:srgbClr val="0000FF"/>
              </a:solidFill>
              <a:latin typeface="Times New Roman" pitchFamily="18" charset="0"/>
            </a:endParaRPr>
          </a:p>
          <a:p>
            <a:pPr algn="l" eaLnBrk="1" hangingPunct="1">
              <a:defRPr/>
            </a:pPr>
            <a:r>
              <a:rPr lang="id-ID" sz="1050" dirty="0">
                <a:solidFill>
                  <a:srgbClr val="0000FF"/>
                </a:solidFill>
                <a:latin typeface="Times New Roman" pitchFamily="18" charset="0"/>
              </a:rPr>
              <a:t>3. Mampu  menyajikan contoh-contoh dari-pada masalah ekonomi,</a:t>
            </a:r>
            <a:r>
              <a:rPr lang="en-US" sz="1050" dirty="0">
                <a:solidFill>
                  <a:srgbClr val="0000FF"/>
                </a:solidFill>
                <a:latin typeface="Times New Roman" pitchFamily="18" charset="0"/>
              </a:rPr>
              <a:t> </a:t>
            </a:r>
            <a:r>
              <a:rPr lang="id-ID" sz="1050" dirty="0">
                <a:solidFill>
                  <a:srgbClr val="0000FF"/>
                </a:solidFill>
                <a:latin typeface="Times New Roman" pitchFamily="18" charset="0"/>
              </a:rPr>
              <a:t> sosial, politik, teknologi, ekologik yang berpengaruh pada suatu</a:t>
            </a:r>
            <a:r>
              <a:rPr lang="en-US" sz="1050" dirty="0">
                <a:solidFill>
                  <a:srgbClr val="0000FF"/>
                </a:solidFill>
                <a:latin typeface="Times New Roman" pitchFamily="18" charset="0"/>
              </a:rPr>
              <a:t> </a:t>
            </a:r>
            <a:r>
              <a:rPr lang="id-ID" sz="1050" dirty="0">
                <a:solidFill>
                  <a:srgbClr val="0000FF"/>
                </a:solidFill>
                <a:latin typeface="Times New Roman" pitchFamily="18" charset="0"/>
              </a:rPr>
              <a:t>  Bisnis.</a:t>
            </a:r>
          </a:p>
          <a:p>
            <a:pPr algn="l" eaLnBrk="1" hangingPunct="1">
              <a:defRPr/>
            </a:pPr>
            <a:endParaRPr lang="id-ID" sz="1050" dirty="0">
              <a:solidFill>
                <a:srgbClr val="0000FF"/>
              </a:solidFill>
              <a:latin typeface="Times New Roman" pitchFamily="18" charset="0"/>
            </a:endParaRPr>
          </a:p>
          <a:p>
            <a:pPr algn="l" eaLnBrk="1" hangingPunct="1">
              <a:defRPr/>
            </a:pPr>
            <a:r>
              <a:rPr lang="id-ID" sz="1050" dirty="0">
                <a:solidFill>
                  <a:srgbClr val="0000FF"/>
                </a:solidFill>
                <a:latin typeface="Times New Roman" pitchFamily="18" charset="0"/>
              </a:rPr>
              <a:t>4.  Menjelaskan kelima kekuatan  model” analisa industri”  dan </a:t>
            </a:r>
            <a:r>
              <a:rPr lang="en-US" sz="1050" dirty="0">
                <a:solidFill>
                  <a:srgbClr val="0000FF"/>
                </a:solidFill>
                <a:latin typeface="Times New Roman" pitchFamily="18" charset="0"/>
              </a:rPr>
              <a:t> </a:t>
            </a:r>
            <a:r>
              <a:rPr lang="id-ID" sz="1050" dirty="0">
                <a:solidFill>
                  <a:srgbClr val="0000FF"/>
                </a:solidFill>
                <a:latin typeface="Times New Roman" pitchFamily="18" charset="0"/>
              </a:rPr>
              <a:t>  contoh-contoh dari setiap kekuatan. </a:t>
            </a:r>
          </a:p>
          <a:p>
            <a:pPr algn="l" eaLnBrk="1" hangingPunct="1">
              <a:defRPr/>
            </a:pPr>
            <a:endParaRPr lang="id-ID" sz="1050" dirty="0">
              <a:solidFill>
                <a:srgbClr val="0000FF"/>
              </a:solidFill>
              <a:latin typeface="Times New Roman" pitchFamily="18" charset="0"/>
            </a:endParaRPr>
          </a:p>
          <a:p>
            <a:pPr algn="l" eaLnBrk="1" hangingPunct="1">
              <a:defRPr/>
            </a:pPr>
            <a:r>
              <a:rPr lang="id-ID" sz="1050" dirty="0">
                <a:solidFill>
                  <a:srgbClr val="0000FF"/>
                </a:solidFill>
                <a:latin typeface="Times New Roman" pitchFamily="18" charset="0"/>
              </a:rPr>
              <a:t>5. Menyajikan contoh-contoh dari-pada : entry barrier, supplier  bu</a:t>
            </a:r>
            <a:r>
              <a:rPr lang="en-US" sz="1050" dirty="0">
                <a:solidFill>
                  <a:srgbClr val="0000FF"/>
                </a:solidFill>
                <a:latin typeface="Times New Roman" pitchFamily="18" charset="0"/>
              </a:rPr>
              <a:t> </a:t>
            </a:r>
            <a:r>
              <a:rPr lang="id-ID" sz="1050" dirty="0">
                <a:solidFill>
                  <a:srgbClr val="0000FF"/>
                </a:solidFill>
                <a:latin typeface="Times New Roman" pitchFamily="18" charset="0"/>
              </a:rPr>
              <a:t> yer, buyer power,  ketersediaan substitusi,  persaingan dalam </a:t>
            </a:r>
            <a:r>
              <a:rPr lang="en-US" sz="1050" dirty="0">
                <a:solidFill>
                  <a:srgbClr val="0000FF"/>
                </a:solidFill>
                <a:latin typeface="Times New Roman" pitchFamily="18" charset="0"/>
              </a:rPr>
              <a:t> </a:t>
            </a:r>
            <a:r>
              <a:rPr lang="id-ID" sz="1050" dirty="0">
                <a:solidFill>
                  <a:srgbClr val="0000FF"/>
                </a:solidFill>
                <a:latin typeface="Times New Roman" pitchFamily="18" charset="0"/>
              </a:rPr>
              <a:t>bisnis.</a:t>
            </a:r>
          </a:p>
          <a:p>
            <a:pPr algn="l" eaLnBrk="1" hangingPunct="1">
              <a:defRPr/>
            </a:pPr>
            <a:endParaRPr lang="id-ID" sz="1050" dirty="0">
              <a:solidFill>
                <a:srgbClr val="0000FF"/>
              </a:solidFill>
              <a:latin typeface="Times New Roman" pitchFamily="18" charset="0"/>
            </a:endParaRPr>
          </a:p>
          <a:p>
            <a:pPr algn="l" eaLnBrk="1" hangingPunct="1">
              <a:defRPr/>
            </a:pPr>
            <a:r>
              <a:rPr lang="id-ID" sz="1050" dirty="0">
                <a:solidFill>
                  <a:srgbClr val="0000FF"/>
                </a:solidFill>
                <a:latin typeface="Times New Roman" pitchFamily="18" charset="0"/>
              </a:rPr>
              <a:t>6. Menyusun dan menjelaskan   kelima faktor dalam lingkungan </a:t>
            </a:r>
            <a:r>
              <a:rPr lang="en-US" sz="1050" dirty="0">
                <a:solidFill>
                  <a:srgbClr val="0000FF"/>
                </a:solidFill>
                <a:latin typeface="Times New Roman" pitchFamily="18" charset="0"/>
              </a:rPr>
              <a:t> </a:t>
            </a:r>
            <a:r>
              <a:rPr lang="id-ID" sz="1050" dirty="0">
                <a:solidFill>
                  <a:srgbClr val="0000FF"/>
                </a:solidFill>
                <a:latin typeface="Times New Roman" pitchFamily="18" charset="0"/>
              </a:rPr>
              <a:t> operasional.</a:t>
            </a:r>
          </a:p>
          <a:p>
            <a:pPr algn="l" eaLnBrk="1" hangingPunct="1">
              <a:defRPr/>
            </a:pPr>
            <a:endParaRPr lang="id-ID" sz="1050" dirty="0">
              <a:solidFill>
                <a:srgbClr val="0000FF"/>
              </a:solidFill>
              <a:latin typeface="Times New Roman" pitchFamily="18" charset="0"/>
            </a:endParaRPr>
          </a:p>
          <a:p>
            <a:pPr algn="l" eaLnBrk="1" hangingPunct="1">
              <a:defRPr/>
            </a:pPr>
            <a:r>
              <a:rPr lang="id-ID" sz="1050" dirty="0">
                <a:solidFill>
                  <a:srgbClr val="0000FF"/>
                </a:solidFill>
                <a:latin typeface="Times New Roman" pitchFamily="18" charset="0"/>
              </a:rPr>
              <a:t>7. Menyajikan contoh-contoh dari pengaruh-pengaruh  pesaing,</a:t>
            </a:r>
            <a:r>
              <a:rPr lang="en-US" sz="1050" dirty="0">
                <a:solidFill>
                  <a:srgbClr val="0000FF"/>
                </a:solidFill>
                <a:latin typeface="Times New Roman" pitchFamily="18" charset="0"/>
              </a:rPr>
              <a:t> </a:t>
            </a:r>
            <a:r>
              <a:rPr lang="id-ID" sz="1050" dirty="0">
                <a:solidFill>
                  <a:srgbClr val="0000FF"/>
                </a:solidFill>
                <a:latin typeface="Times New Roman" pitchFamily="18" charset="0"/>
              </a:rPr>
              <a:t>  Kreditor, kustomer, labor, dan supplier  dalam  bisnis.</a:t>
            </a:r>
            <a:endParaRPr lang="en-US" sz="1050" dirty="0">
              <a:latin typeface="Times New Roman" pitchFamily="18" charset="0"/>
            </a:endParaRPr>
          </a:p>
        </p:txBody>
      </p:sp>
      <p:sp>
        <p:nvSpPr>
          <p:cNvPr id="57349" name="AutoShape 5"/>
          <p:cNvSpPr>
            <a:spLocks noChangeArrowheads="1"/>
          </p:cNvSpPr>
          <p:nvPr/>
        </p:nvSpPr>
        <p:spPr bwMode="auto">
          <a:xfrm>
            <a:off x="6000750" y="1143000"/>
            <a:ext cx="647700" cy="358775"/>
          </a:xfrm>
          <a:prstGeom prst="downArrow">
            <a:avLst>
              <a:gd name="adj1" fmla="val 50000"/>
              <a:gd name="adj2" fmla="val 25000"/>
            </a:avLst>
          </a:prstGeom>
          <a:solidFill>
            <a:srgbClr val="969696"/>
          </a:solidFill>
          <a:ln w="9525">
            <a:solidFill>
              <a:srgbClr val="003300"/>
            </a:solidFill>
            <a:miter lim="800000"/>
            <a:headEnd/>
            <a:tailEnd/>
          </a:ln>
          <a:effectLst>
            <a:outerShdw dist="107763" dir="18900000" algn="ctr" rotWithShape="0">
              <a:srgbClr val="808080">
                <a:alpha val="50000"/>
              </a:srgbClr>
            </a:outerShdw>
          </a:effectLst>
        </p:spPr>
        <p:txBody>
          <a:bodyPr/>
          <a:lstStyle/>
          <a:p>
            <a:pPr>
              <a:defRPr/>
            </a:pPr>
            <a:endParaRPr lang="en-US"/>
          </a:p>
        </p:txBody>
      </p:sp>
      <p:pic>
        <p:nvPicPr>
          <p:cNvPr id="57350" name="Picture 6" descr="073"/>
          <p:cNvPicPr>
            <a:picLocks noChangeAspect="1" noChangeArrowheads="1"/>
          </p:cNvPicPr>
          <p:nvPr/>
        </p:nvPicPr>
        <p:blipFill>
          <a:blip r:embed="rId4"/>
          <a:srcRect/>
          <a:stretch>
            <a:fillRect/>
          </a:stretch>
        </p:blipFill>
        <p:spPr bwMode="auto">
          <a:xfrm>
            <a:off x="1071563" y="5715000"/>
            <a:ext cx="7162800" cy="1143000"/>
          </a:xfrm>
          <a:prstGeom prst="rect">
            <a:avLst/>
          </a:prstGeom>
          <a:noFill/>
          <a:ln w="9525">
            <a:noFill/>
            <a:miter lim="800000"/>
            <a:headEnd/>
            <a:tailEnd/>
          </a:ln>
        </p:spPr>
      </p:pic>
      <p:grpSp>
        <p:nvGrpSpPr>
          <p:cNvPr id="2" name="Group 7"/>
          <p:cNvGrpSpPr>
            <a:grpSpLocks/>
          </p:cNvGrpSpPr>
          <p:nvPr/>
        </p:nvGrpSpPr>
        <p:grpSpPr bwMode="auto">
          <a:xfrm>
            <a:off x="357188" y="1928813"/>
            <a:ext cx="2474912" cy="571500"/>
            <a:chOff x="1152" y="1867"/>
            <a:chExt cx="716" cy="346"/>
          </a:xfrm>
        </p:grpSpPr>
        <p:sp>
          <p:nvSpPr>
            <p:cNvPr id="44047" name="AutoShape 8"/>
            <p:cNvSpPr>
              <a:spLocks/>
            </p:cNvSpPr>
            <p:nvPr/>
          </p:nvSpPr>
          <p:spPr bwMode="auto">
            <a:xfrm>
              <a:off x="1793" y="1867"/>
              <a:ext cx="75" cy="346"/>
            </a:xfrm>
            <a:prstGeom prst="leftBrace">
              <a:avLst>
                <a:gd name="adj1" fmla="val 37505"/>
                <a:gd name="adj2" fmla="val 50000"/>
              </a:avLst>
            </a:prstGeom>
            <a:noFill/>
            <a:ln w="9525">
              <a:solidFill>
                <a:srgbClr val="FF0000"/>
              </a:solidFill>
              <a:round/>
              <a:headEnd/>
              <a:tailEnd/>
            </a:ln>
          </p:spPr>
          <p:txBody>
            <a:bodyPr/>
            <a:lstStyle/>
            <a:p>
              <a:endParaRPr lang="id-ID"/>
            </a:p>
          </p:txBody>
        </p:sp>
        <p:sp>
          <p:nvSpPr>
            <p:cNvPr id="44048" name="WordArt 9"/>
            <p:cNvSpPr>
              <a:spLocks noChangeArrowheads="1" noChangeShapeType="1" noTextEdit="1"/>
            </p:cNvSpPr>
            <p:nvPr/>
          </p:nvSpPr>
          <p:spPr bwMode="auto">
            <a:xfrm>
              <a:off x="1152" y="1952"/>
              <a:ext cx="616" cy="144"/>
            </a:xfrm>
            <a:prstGeom prst="rect">
              <a:avLst/>
            </a:prstGeom>
          </p:spPr>
          <p:txBody>
            <a:bodyPr wrap="none" fromWordArt="1">
              <a:prstTxWarp prst="textPlain">
                <a:avLst>
                  <a:gd name="adj" fmla="val 50000"/>
                </a:avLst>
              </a:prstTxWarp>
            </a:bodyPr>
            <a:lstStyle/>
            <a:p>
              <a:r>
                <a:rPr lang="id-ID" sz="1200" kern="10">
                  <a:ln w="9525">
                    <a:solidFill>
                      <a:srgbClr val="FF0000"/>
                    </a:solidFill>
                    <a:round/>
                    <a:headEnd/>
                    <a:tailEnd/>
                  </a:ln>
                  <a:solidFill>
                    <a:srgbClr val="FF0000"/>
                  </a:solidFill>
                  <a:latin typeface="Book Antiqua"/>
                </a:rPr>
                <a:t>remote</a:t>
              </a:r>
            </a:p>
          </p:txBody>
        </p:sp>
      </p:grpSp>
      <p:grpSp>
        <p:nvGrpSpPr>
          <p:cNvPr id="3" name="Group 10"/>
          <p:cNvGrpSpPr>
            <a:grpSpLocks/>
          </p:cNvGrpSpPr>
          <p:nvPr/>
        </p:nvGrpSpPr>
        <p:grpSpPr bwMode="auto">
          <a:xfrm>
            <a:off x="428625" y="2786063"/>
            <a:ext cx="2430463" cy="498475"/>
            <a:chOff x="1152" y="2442"/>
            <a:chExt cx="767" cy="296"/>
          </a:xfrm>
        </p:grpSpPr>
        <p:sp>
          <p:nvSpPr>
            <p:cNvPr id="44045" name="AutoShape 11"/>
            <p:cNvSpPr>
              <a:spLocks/>
            </p:cNvSpPr>
            <p:nvPr/>
          </p:nvSpPr>
          <p:spPr bwMode="auto">
            <a:xfrm>
              <a:off x="1800" y="2442"/>
              <a:ext cx="119" cy="296"/>
            </a:xfrm>
            <a:prstGeom prst="leftBrace">
              <a:avLst>
                <a:gd name="adj1" fmla="val 37495"/>
                <a:gd name="adj2" fmla="val 50000"/>
              </a:avLst>
            </a:prstGeom>
            <a:noFill/>
            <a:ln w="9525">
              <a:solidFill>
                <a:srgbClr val="FF0000"/>
              </a:solidFill>
              <a:round/>
              <a:headEnd/>
              <a:tailEnd/>
            </a:ln>
          </p:spPr>
          <p:txBody>
            <a:bodyPr/>
            <a:lstStyle/>
            <a:p>
              <a:endParaRPr lang="id-ID"/>
            </a:p>
          </p:txBody>
        </p:sp>
        <p:sp>
          <p:nvSpPr>
            <p:cNvPr id="44046" name="WordArt 12"/>
            <p:cNvSpPr>
              <a:spLocks noChangeArrowheads="1" noChangeShapeType="1" noTextEdit="1"/>
            </p:cNvSpPr>
            <p:nvPr/>
          </p:nvSpPr>
          <p:spPr bwMode="auto">
            <a:xfrm>
              <a:off x="1152" y="2520"/>
              <a:ext cx="616" cy="144"/>
            </a:xfrm>
            <a:prstGeom prst="rect">
              <a:avLst/>
            </a:prstGeom>
          </p:spPr>
          <p:txBody>
            <a:bodyPr wrap="none" fromWordArt="1">
              <a:prstTxWarp prst="textPlain">
                <a:avLst>
                  <a:gd name="adj" fmla="val 50000"/>
                </a:avLst>
              </a:prstTxWarp>
            </a:bodyPr>
            <a:lstStyle/>
            <a:p>
              <a:r>
                <a:rPr lang="id-ID" sz="1200" kern="10">
                  <a:ln w="9525">
                    <a:solidFill>
                      <a:srgbClr val="FF0000"/>
                    </a:solidFill>
                    <a:round/>
                    <a:headEnd/>
                    <a:tailEnd/>
                  </a:ln>
                  <a:solidFill>
                    <a:srgbClr val="FF0000"/>
                  </a:solidFill>
                  <a:latin typeface="Book Antiqua"/>
                </a:rPr>
                <a:t>industri</a:t>
              </a:r>
            </a:p>
          </p:txBody>
        </p:sp>
      </p:grpSp>
      <p:grpSp>
        <p:nvGrpSpPr>
          <p:cNvPr id="4" name="Group 13"/>
          <p:cNvGrpSpPr>
            <a:grpSpLocks/>
          </p:cNvGrpSpPr>
          <p:nvPr/>
        </p:nvGrpSpPr>
        <p:grpSpPr bwMode="auto">
          <a:xfrm>
            <a:off x="357188" y="3571875"/>
            <a:ext cx="2570162" cy="428625"/>
            <a:chOff x="1111" y="3114"/>
            <a:chExt cx="856" cy="270"/>
          </a:xfrm>
        </p:grpSpPr>
        <p:sp>
          <p:nvSpPr>
            <p:cNvPr id="44043" name="AutoShape 14"/>
            <p:cNvSpPr>
              <a:spLocks/>
            </p:cNvSpPr>
            <p:nvPr/>
          </p:nvSpPr>
          <p:spPr bwMode="auto">
            <a:xfrm>
              <a:off x="1800" y="3114"/>
              <a:ext cx="167" cy="270"/>
            </a:xfrm>
            <a:prstGeom prst="leftBrace">
              <a:avLst>
                <a:gd name="adj1" fmla="val 37500"/>
                <a:gd name="adj2" fmla="val 50000"/>
              </a:avLst>
            </a:prstGeom>
            <a:noFill/>
            <a:ln w="9525">
              <a:solidFill>
                <a:srgbClr val="FF0000"/>
              </a:solidFill>
              <a:round/>
              <a:headEnd/>
              <a:tailEnd/>
            </a:ln>
          </p:spPr>
          <p:txBody>
            <a:bodyPr/>
            <a:lstStyle/>
            <a:p>
              <a:endParaRPr lang="id-ID"/>
            </a:p>
          </p:txBody>
        </p:sp>
        <p:sp>
          <p:nvSpPr>
            <p:cNvPr id="44044" name="WordArt 15"/>
            <p:cNvSpPr>
              <a:spLocks noChangeArrowheads="1" noChangeShapeType="1" noTextEdit="1"/>
            </p:cNvSpPr>
            <p:nvPr/>
          </p:nvSpPr>
          <p:spPr bwMode="auto">
            <a:xfrm>
              <a:off x="1111" y="3159"/>
              <a:ext cx="690" cy="180"/>
            </a:xfrm>
            <a:prstGeom prst="rect">
              <a:avLst/>
            </a:prstGeom>
          </p:spPr>
          <p:txBody>
            <a:bodyPr wrap="none" fromWordArt="1">
              <a:prstTxWarp prst="textPlain">
                <a:avLst>
                  <a:gd name="adj" fmla="val 50000"/>
                </a:avLst>
              </a:prstTxWarp>
            </a:bodyPr>
            <a:lstStyle/>
            <a:p>
              <a:r>
                <a:rPr lang="id-ID" sz="1200" kern="10">
                  <a:ln w="9525">
                    <a:solidFill>
                      <a:srgbClr val="FF0000"/>
                    </a:solidFill>
                    <a:round/>
                    <a:headEnd/>
                    <a:tailEnd/>
                  </a:ln>
                  <a:solidFill>
                    <a:srgbClr val="FF0000"/>
                  </a:solidFill>
                  <a:latin typeface="Book Antiqua"/>
                </a:rPr>
                <a:t>operating</a:t>
              </a:r>
            </a:p>
          </p:txBody>
        </p:sp>
      </p:grpSp>
      <p:sp>
        <p:nvSpPr>
          <p:cNvPr id="57360" name="WordArt 16"/>
          <p:cNvSpPr>
            <a:spLocks noChangeArrowheads="1" noChangeShapeType="1" noTextEdit="1"/>
          </p:cNvSpPr>
          <p:nvPr/>
        </p:nvSpPr>
        <p:spPr bwMode="auto">
          <a:xfrm>
            <a:off x="285750" y="4143375"/>
            <a:ext cx="8643938" cy="2714625"/>
          </a:xfrm>
          <a:prstGeom prst="rect">
            <a:avLst/>
          </a:prstGeom>
        </p:spPr>
        <p:txBody>
          <a:bodyPr wrap="none" fromWordArt="1">
            <a:prstTxWarp prst="textWave1">
              <a:avLst>
                <a:gd name="adj1" fmla="val 20644"/>
                <a:gd name="adj2" fmla="val 0"/>
              </a:avLst>
            </a:prstTxWarp>
          </a:bodyPr>
          <a:lstStyle/>
          <a:p>
            <a:r>
              <a:rPr lang="id-ID" sz="1400" kern="10">
                <a:ln w="9525">
                  <a:noFill/>
                  <a:round/>
                  <a:headEnd/>
                  <a:tailEnd/>
                </a:ln>
                <a:solidFill>
                  <a:srgbClr val="0000FF"/>
                </a:solidFill>
                <a:effectLst>
                  <a:outerShdw dist="53882" dir="2700000" algn="ctr" rotWithShape="0">
                    <a:srgbClr val="C0C0C0">
                      <a:alpha val="79999"/>
                    </a:srgbClr>
                  </a:outerShdw>
                </a:effectLst>
                <a:latin typeface="Times New Roman"/>
                <a:cs typeface="Times New Roman"/>
              </a:rPr>
              <a:t>SUDAH MAMPU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linds(horizontal)">
                                      <p:cBhvr>
                                        <p:cTn id="7" dur="500"/>
                                        <p:tgtEl>
                                          <p:spTgt spid="5734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7346"/>
                                        </p:tgtEl>
                                        <p:attrNameLst>
                                          <p:attrName>style.visibility</p:attrName>
                                        </p:attrNameLst>
                                      </p:cBhvr>
                                      <p:to>
                                        <p:strVal val="visible"/>
                                      </p:to>
                                    </p:set>
                                    <p:animEffect transition="in" filter="blinds(horizontal)">
                                      <p:cBhvr>
                                        <p:cTn id="11" dur="500"/>
                                        <p:tgtEl>
                                          <p:spTgt spid="5734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7349"/>
                                        </p:tgtEl>
                                        <p:attrNameLst>
                                          <p:attrName>style.visibility</p:attrName>
                                        </p:attrNameLst>
                                      </p:cBhvr>
                                      <p:to>
                                        <p:strVal val="visible"/>
                                      </p:to>
                                    </p:set>
                                    <p:animEffect transition="in" filter="blinds(horizontal)">
                                      <p:cBhvr>
                                        <p:cTn id="16" dur="500"/>
                                        <p:tgtEl>
                                          <p:spTgt spid="5734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7348"/>
                                        </p:tgtEl>
                                        <p:attrNameLst>
                                          <p:attrName>style.visibility</p:attrName>
                                        </p:attrNameLst>
                                      </p:cBhvr>
                                      <p:to>
                                        <p:strVal val="visible"/>
                                      </p:to>
                                    </p:set>
                                    <p:animEffect transition="in" filter="blinds(horizontal)">
                                      <p:cBhvr>
                                        <p:cTn id="21" dur="500"/>
                                        <p:tgtEl>
                                          <p:spTgt spid="5734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childTnLst>
                          </p:cTn>
                        </p:par>
                        <p:par>
                          <p:cTn id="37" fill="hold">
                            <p:stCondLst>
                              <p:cond delay="500"/>
                            </p:stCondLst>
                            <p:childTnLst>
                              <p:par>
                                <p:cTn id="38" presetID="3" presetClass="entr" presetSubtype="10" fill="hold" nodeType="afterEffect">
                                  <p:stCondLst>
                                    <p:cond delay="0"/>
                                  </p:stCondLst>
                                  <p:childTnLst>
                                    <p:set>
                                      <p:cBhvr>
                                        <p:cTn id="39" dur="1" fill="hold">
                                          <p:stCondLst>
                                            <p:cond delay="0"/>
                                          </p:stCondLst>
                                        </p:cTn>
                                        <p:tgtEl>
                                          <p:spTgt spid="57350"/>
                                        </p:tgtEl>
                                        <p:attrNameLst>
                                          <p:attrName>style.visibility</p:attrName>
                                        </p:attrNameLst>
                                      </p:cBhvr>
                                      <p:to>
                                        <p:strVal val="visible"/>
                                      </p:to>
                                    </p:set>
                                    <p:animEffect transition="in" filter="blinds(horizontal)">
                                      <p:cBhvr>
                                        <p:cTn id="40" dur="500"/>
                                        <p:tgtEl>
                                          <p:spTgt spid="57350"/>
                                        </p:tgtEl>
                                      </p:cBhvr>
                                    </p:animEffect>
                                  </p:childTnLst>
                                </p:cTn>
                              </p:par>
                            </p:childTnLst>
                          </p:cTn>
                        </p:par>
                        <p:par>
                          <p:cTn id="41" fill="hold">
                            <p:stCondLst>
                              <p:cond delay="1000"/>
                            </p:stCondLst>
                            <p:childTnLst>
                              <p:par>
                                <p:cTn id="42" presetID="3" presetClass="entr" presetSubtype="10" fill="hold" grpId="0" nodeType="afterEffect">
                                  <p:stCondLst>
                                    <p:cond delay="0"/>
                                  </p:stCondLst>
                                  <p:childTnLst>
                                    <p:set>
                                      <p:cBhvr>
                                        <p:cTn id="43" dur="1" fill="hold">
                                          <p:stCondLst>
                                            <p:cond delay="0"/>
                                          </p:stCondLst>
                                        </p:cTn>
                                        <p:tgtEl>
                                          <p:spTgt spid="57360"/>
                                        </p:tgtEl>
                                        <p:attrNameLst>
                                          <p:attrName>style.visibility</p:attrName>
                                        </p:attrNameLst>
                                      </p:cBhvr>
                                      <p:to>
                                        <p:strVal val="visible"/>
                                      </p:to>
                                    </p:set>
                                    <p:animEffect transition="in" filter="blinds(horizontal)">
                                      <p:cBhvr>
                                        <p:cTn id="44" dur="500"/>
                                        <p:tgtEl>
                                          <p:spTgt spid="5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P spid="57348" grpId="0" animBg="1"/>
      <p:bldP spid="57349" grpId="0" animBg="1"/>
      <p:bldP spid="573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2"/>
          <p:cNvSpPr>
            <a:spLocks noChangeArrowheads="1" noChangeShapeType="1" noTextEdit="1"/>
          </p:cNvSpPr>
          <p:nvPr/>
        </p:nvSpPr>
        <p:spPr bwMode="auto">
          <a:xfrm>
            <a:off x="863600" y="514350"/>
            <a:ext cx="7772400" cy="257175"/>
          </a:xfrm>
          <a:prstGeom prst="rect">
            <a:avLst/>
          </a:prstGeom>
        </p:spPr>
        <p:txBody>
          <a:bodyPr wrap="none" fromWordArt="1">
            <a:prstTxWarp prst="textPlain">
              <a:avLst>
                <a:gd name="adj" fmla="val 48912"/>
              </a:avLst>
            </a:prstTxWarp>
          </a:bodyPr>
          <a:lstStyle/>
          <a:p>
            <a:r>
              <a:rPr lang="id-ID" sz="1200" kern="10">
                <a:ln w="9525">
                  <a:solidFill>
                    <a:srgbClr val="000000"/>
                  </a:solidFill>
                  <a:round/>
                  <a:headEnd/>
                  <a:tailEnd/>
                </a:ln>
                <a:solidFill>
                  <a:srgbClr val="969696"/>
                </a:solidFill>
                <a:effectLst>
                  <a:outerShdw dist="107763" dir="18900000" algn="ctr" rotWithShape="0">
                    <a:srgbClr val="868686">
                      <a:alpha val="50000"/>
                    </a:srgbClr>
                  </a:outerShdw>
                </a:effectLst>
                <a:latin typeface="Arial Black"/>
              </a:rPr>
              <a:t>Alur Pikir Manajerial Strategik</a:t>
            </a:r>
          </a:p>
        </p:txBody>
      </p:sp>
      <p:sp>
        <p:nvSpPr>
          <p:cNvPr id="59395" name="Text Box 3"/>
          <p:cNvSpPr txBox="1">
            <a:spLocks noChangeArrowheads="1"/>
          </p:cNvSpPr>
          <p:nvPr/>
        </p:nvSpPr>
        <p:spPr bwMode="auto">
          <a:xfrm>
            <a:off x="3759200" y="995363"/>
            <a:ext cx="1828800" cy="463550"/>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eaLnBrk="1" hangingPunct="1">
              <a:defRPr/>
            </a:pPr>
            <a:r>
              <a:rPr lang="id-ID" sz="800" b="1">
                <a:latin typeface="Arial" charset="0"/>
              </a:rPr>
              <a:t>Company </a:t>
            </a:r>
            <a:r>
              <a:rPr lang="en-US" sz="800" b="1">
                <a:latin typeface="Arial" charset="0"/>
              </a:rPr>
              <a:t>M</a:t>
            </a:r>
            <a:r>
              <a:rPr lang="id-ID" sz="800" b="1">
                <a:latin typeface="Arial" charset="0"/>
              </a:rPr>
              <a:t>ission,</a:t>
            </a:r>
            <a:r>
              <a:rPr lang="en-US" sz="800" b="1">
                <a:latin typeface="Arial" charset="0"/>
              </a:rPr>
              <a:t> </a:t>
            </a:r>
            <a:r>
              <a:rPr lang="id-ID" sz="800" b="1">
                <a:latin typeface="Arial" charset="0"/>
              </a:rPr>
              <a:t>Social</a:t>
            </a:r>
            <a:r>
              <a:rPr lang="en-US" sz="800" b="1">
                <a:latin typeface="Arial" charset="0"/>
              </a:rPr>
              <a:t> </a:t>
            </a:r>
            <a:r>
              <a:rPr lang="id-ID" sz="800" b="1">
                <a:latin typeface="Arial" charset="0"/>
              </a:rPr>
              <a:t>Responsibility,</a:t>
            </a:r>
            <a:r>
              <a:rPr lang="en-US" sz="800" b="1">
                <a:latin typeface="Arial" charset="0"/>
              </a:rPr>
              <a:t> </a:t>
            </a:r>
            <a:r>
              <a:rPr lang="id-ID" sz="800" b="1">
                <a:latin typeface="Arial" charset="0"/>
              </a:rPr>
              <a:t>and Ethics</a:t>
            </a:r>
          </a:p>
          <a:p>
            <a:pPr eaLnBrk="1" hangingPunct="1">
              <a:defRPr/>
            </a:pPr>
            <a:r>
              <a:rPr lang="id-ID" sz="800" b="1">
                <a:latin typeface="Arial" charset="0"/>
              </a:rPr>
              <a:t>(Chpters 2,3)</a:t>
            </a:r>
            <a:endParaRPr lang="en-US" sz="800">
              <a:latin typeface="Arial" charset="0"/>
            </a:endParaRPr>
          </a:p>
        </p:txBody>
      </p:sp>
      <p:sp>
        <p:nvSpPr>
          <p:cNvPr id="59396" name="Text Box 4"/>
          <p:cNvSpPr txBox="1">
            <a:spLocks noChangeArrowheads="1"/>
          </p:cNvSpPr>
          <p:nvPr/>
        </p:nvSpPr>
        <p:spPr bwMode="auto">
          <a:xfrm>
            <a:off x="406400" y="1538288"/>
            <a:ext cx="2895600" cy="1028700"/>
          </a:xfrm>
          <a:prstGeom prst="rect">
            <a:avLst/>
          </a:prstGeom>
          <a:solidFill>
            <a:srgbClr val="FFFF00">
              <a:alpha val="79999"/>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l" eaLnBrk="1" hangingPunct="1"/>
            <a:r>
              <a:rPr lang="id-ID" sz="1200" b="1" i="1" u="sng">
                <a:solidFill>
                  <a:srgbClr val="0000FF"/>
                </a:solidFill>
                <a:latin typeface="Arial" charset="0"/>
              </a:rPr>
              <a:t>External Environment </a:t>
            </a:r>
            <a:r>
              <a:rPr lang="id-ID" sz="1200" b="1" i="1">
                <a:solidFill>
                  <a:srgbClr val="0000FF"/>
                </a:solidFill>
                <a:latin typeface="Arial" charset="0"/>
              </a:rPr>
              <a:t>     ( Global &amp; Domestic)</a:t>
            </a:r>
          </a:p>
          <a:p>
            <a:pPr algn="l" eaLnBrk="1" hangingPunct="1"/>
            <a:r>
              <a:rPr lang="id-ID" sz="1200" b="1" i="1">
                <a:solidFill>
                  <a:srgbClr val="0000FF"/>
                </a:solidFill>
                <a:latin typeface="Arial" charset="0"/>
              </a:rPr>
              <a:t>      . Remote</a:t>
            </a:r>
          </a:p>
          <a:p>
            <a:pPr algn="l" eaLnBrk="1" hangingPunct="1"/>
            <a:r>
              <a:rPr lang="id-ID" sz="1200" b="1" i="1">
                <a:solidFill>
                  <a:srgbClr val="0000FF"/>
                </a:solidFill>
                <a:latin typeface="Arial" charset="0"/>
              </a:rPr>
              <a:t>      . Industry</a:t>
            </a:r>
          </a:p>
          <a:p>
            <a:pPr algn="l" eaLnBrk="1" hangingPunct="1"/>
            <a:r>
              <a:rPr lang="id-ID" sz="1200" b="1" i="1">
                <a:solidFill>
                  <a:srgbClr val="0000FF"/>
                </a:solidFill>
                <a:latin typeface="Arial" charset="0"/>
              </a:rPr>
              <a:t>      .Operating</a:t>
            </a:r>
          </a:p>
          <a:p>
            <a:pPr algn="l" eaLnBrk="1" hangingPunct="1"/>
            <a:r>
              <a:rPr lang="id-ID" sz="1200" b="1" i="1">
                <a:solidFill>
                  <a:srgbClr val="0000FF"/>
                </a:solidFill>
                <a:latin typeface="Arial" charset="0"/>
              </a:rPr>
              <a:t>   ( Chapters 4 ,5 )</a:t>
            </a:r>
            <a:endParaRPr lang="en-US" sz="1600">
              <a:latin typeface="Arial" charset="0"/>
            </a:endParaRPr>
          </a:p>
        </p:txBody>
      </p:sp>
      <p:sp>
        <p:nvSpPr>
          <p:cNvPr id="59397" name="Text Box 5"/>
          <p:cNvSpPr txBox="1">
            <a:spLocks noChangeArrowheads="1"/>
          </p:cNvSpPr>
          <p:nvPr/>
        </p:nvSpPr>
        <p:spPr bwMode="auto">
          <a:xfrm>
            <a:off x="6654800" y="1989138"/>
            <a:ext cx="1524000" cy="342900"/>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eaLnBrk="1" hangingPunct="1">
              <a:defRPr/>
            </a:pPr>
            <a:r>
              <a:rPr lang="id-ID" sz="900" b="1">
                <a:latin typeface="Arial" charset="0"/>
              </a:rPr>
              <a:t>Internal Analysis</a:t>
            </a:r>
          </a:p>
          <a:p>
            <a:pPr eaLnBrk="1" hangingPunct="1">
              <a:defRPr/>
            </a:pPr>
            <a:r>
              <a:rPr lang="id-ID" sz="900" b="1">
                <a:latin typeface="Arial" charset="0"/>
              </a:rPr>
              <a:t>(Chapter 6)</a:t>
            </a:r>
            <a:endParaRPr lang="en-US">
              <a:latin typeface="Arial" charset="0"/>
            </a:endParaRPr>
          </a:p>
        </p:txBody>
      </p:sp>
      <p:sp>
        <p:nvSpPr>
          <p:cNvPr id="59398" name="Text Box 6"/>
          <p:cNvSpPr txBox="1">
            <a:spLocks noChangeArrowheads="1"/>
          </p:cNvSpPr>
          <p:nvPr/>
        </p:nvSpPr>
        <p:spPr bwMode="auto">
          <a:xfrm>
            <a:off x="406400" y="2932113"/>
            <a:ext cx="8229600" cy="342900"/>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eaLnBrk="1" hangingPunct="1">
              <a:defRPr/>
            </a:pPr>
            <a:r>
              <a:rPr lang="id-ID" sz="1200" b="1">
                <a:latin typeface="Arial" charset="0"/>
              </a:rPr>
              <a:t>Stretegic Analysis and Choice</a:t>
            </a:r>
          </a:p>
          <a:p>
            <a:pPr eaLnBrk="1" hangingPunct="1">
              <a:defRPr/>
            </a:pPr>
            <a:r>
              <a:rPr lang="id-ID" sz="1200" b="1">
                <a:latin typeface="Arial" charset="0"/>
              </a:rPr>
              <a:t>( Chapters  8, 9  )</a:t>
            </a:r>
            <a:endParaRPr lang="en-US">
              <a:latin typeface="Arial" charset="0"/>
            </a:endParaRPr>
          </a:p>
        </p:txBody>
      </p:sp>
      <p:sp>
        <p:nvSpPr>
          <p:cNvPr id="59399" name="Text Box 7"/>
          <p:cNvSpPr txBox="1">
            <a:spLocks noChangeArrowheads="1"/>
          </p:cNvSpPr>
          <p:nvPr/>
        </p:nvSpPr>
        <p:spPr bwMode="auto">
          <a:xfrm>
            <a:off x="3911600" y="4475163"/>
            <a:ext cx="1981200" cy="342900"/>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eaLnBrk="1" hangingPunct="1">
              <a:defRPr/>
            </a:pPr>
            <a:r>
              <a:rPr lang="id-ID" sz="900" b="1">
                <a:latin typeface="Arial" charset="0"/>
              </a:rPr>
              <a:t>Functional Tactics</a:t>
            </a:r>
          </a:p>
          <a:p>
            <a:pPr eaLnBrk="1" hangingPunct="1">
              <a:defRPr/>
            </a:pPr>
            <a:r>
              <a:rPr lang="id-ID" sz="900" b="1">
                <a:latin typeface="Arial" charset="0"/>
              </a:rPr>
              <a:t>(Chapter 10)</a:t>
            </a:r>
            <a:endParaRPr lang="en-US">
              <a:latin typeface="Arial" charset="0"/>
            </a:endParaRPr>
          </a:p>
        </p:txBody>
      </p:sp>
      <p:sp>
        <p:nvSpPr>
          <p:cNvPr id="59400" name="Text Box 8"/>
          <p:cNvSpPr txBox="1">
            <a:spLocks noChangeArrowheads="1"/>
          </p:cNvSpPr>
          <p:nvPr/>
        </p:nvSpPr>
        <p:spPr bwMode="auto">
          <a:xfrm>
            <a:off x="6350000" y="3703638"/>
            <a:ext cx="2133600" cy="342900"/>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eaLnBrk="1" hangingPunct="1">
              <a:defRPr/>
            </a:pPr>
            <a:r>
              <a:rPr lang="id-ID" sz="900" b="1">
                <a:latin typeface="Arial" charset="0"/>
              </a:rPr>
              <a:t>Generic and Grand Stretegies</a:t>
            </a:r>
          </a:p>
          <a:p>
            <a:pPr eaLnBrk="1" hangingPunct="1">
              <a:defRPr/>
            </a:pPr>
            <a:r>
              <a:rPr lang="id-ID" sz="900" b="1">
                <a:latin typeface="Arial" charset="0"/>
              </a:rPr>
              <a:t>(Chapter 7)</a:t>
            </a:r>
            <a:endParaRPr lang="en-US">
              <a:latin typeface="Arial" charset="0"/>
            </a:endParaRPr>
          </a:p>
        </p:txBody>
      </p:sp>
      <p:sp>
        <p:nvSpPr>
          <p:cNvPr id="59401" name="Text Box 9"/>
          <p:cNvSpPr txBox="1">
            <a:spLocks noChangeArrowheads="1"/>
          </p:cNvSpPr>
          <p:nvPr/>
        </p:nvSpPr>
        <p:spPr bwMode="auto">
          <a:xfrm>
            <a:off x="711200" y="3703638"/>
            <a:ext cx="2133600" cy="342900"/>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eaLnBrk="1" hangingPunct="1">
              <a:defRPr/>
            </a:pPr>
            <a:r>
              <a:rPr lang="id-ID" sz="900" b="1">
                <a:latin typeface="Arial" charset="0"/>
              </a:rPr>
              <a:t>Long-term Objective</a:t>
            </a:r>
          </a:p>
          <a:p>
            <a:pPr eaLnBrk="1" hangingPunct="1">
              <a:defRPr/>
            </a:pPr>
            <a:r>
              <a:rPr lang="id-ID" sz="900" b="1">
                <a:latin typeface="Arial" charset="0"/>
              </a:rPr>
              <a:t>(Chapter 7)</a:t>
            </a:r>
            <a:endParaRPr lang="en-US">
              <a:latin typeface="Arial" charset="0"/>
            </a:endParaRPr>
          </a:p>
        </p:txBody>
      </p:sp>
      <p:sp>
        <p:nvSpPr>
          <p:cNvPr id="59402" name="Text Box 10"/>
          <p:cNvSpPr txBox="1">
            <a:spLocks noChangeArrowheads="1"/>
          </p:cNvSpPr>
          <p:nvPr/>
        </p:nvSpPr>
        <p:spPr bwMode="auto">
          <a:xfrm>
            <a:off x="3759200" y="5246688"/>
            <a:ext cx="2286000" cy="4286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eaLnBrk="1" hangingPunct="1">
              <a:defRPr/>
            </a:pPr>
            <a:r>
              <a:rPr lang="id-ID" sz="900" b="1">
                <a:latin typeface="Arial" charset="0"/>
              </a:rPr>
              <a:t>Organizational Structure,</a:t>
            </a:r>
          </a:p>
          <a:p>
            <a:pPr eaLnBrk="1" hangingPunct="1">
              <a:defRPr/>
            </a:pPr>
            <a:r>
              <a:rPr lang="id-ID" sz="900" b="1">
                <a:latin typeface="Arial" charset="0"/>
              </a:rPr>
              <a:t>Leadership and Culture</a:t>
            </a:r>
          </a:p>
          <a:p>
            <a:pPr eaLnBrk="1" hangingPunct="1">
              <a:defRPr/>
            </a:pPr>
            <a:r>
              <a:rPr lang="id-ID" sz="900" b="1">
                <a:latin typeface="Arial" charset="0"/>
              </a:rPr>
              <a:t>( Chapters 11, 12 )</a:t>
            </a:r>
            <a:endParaRPr lang="en-US">
              <a:latin typeface="Arial" charset="0"/>
            </a:endParaRPr>
          </a:p>
        </p:txBody>
      </p:sp>
      <p:sp>
        <p:nvSpPr>
          <p:cNvPr id="59403" name="Text Box 11"/>
          <p:cNvSpPr txBox="1">
            <a:spLocks noChangeArrowheads="1"/>
          </p:cNvSpPr>
          <p:nvPr/>
        </p:nvSpPr>
        <p:spPr bwMode="auto">
          <a:xfrm>
            <a:off x="7112000" y="4475163"/>
            <a:ext cx="1676400" cy="342900"/>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eaLnBrk="1" hangingPunct="1">
              <a:defRPr/>
            </a:pPr>
            <a:r>
              <a:rPr lang="id-ID" sz="900" b="1">
                <a:latin typeface="Arial" charset="0"/>
              </a:rPr>
              <a:t>Policies</a:t>
            </a:r>
          </a:p>
          <a:p>
            <a:pPr eaLnBrk="1" hangingPunct="1">
              <a:defRPr/>
            </a:pPr>
            <a:r>
              <a:rPr lang="id-ID" sz="900" b="1">
                <a:latin typeface="Arial" charset="0"/>
              </a:rPr>
              <a:t>(Chapter 10)</a:t>
            </a:r>
            <a:endParaRPr lang="en-US">
              <a:latin typeface="Arial" charset="0"/>
            </a:endParaRPr>
          </a:p>
        </p:txBody>
      </p:sp>
      <p:sp>
        <p:nvSpPr>
          <p:cNvPr id="59404" name="Text Box 12"/>
          <p:cNvSpPr txBox="1">
            <a:spLocks noChangeArrowheads="1"/>
          </p:cNvSpPr>
          <p:nvPr/>
        </p:nvSpPr>
        <p:spPr bwMode="auto">
          <a:xfrm>
            <a:off x="711200" y="4418013"/>
            <a:ext cx="1828800" cy="4286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eaLnBrk="1" hangingPunct="1">
              <a:defRPr/>
            </a:pPr>
            <a:r>
              <a:rPr lang="id-ID" sz="900" b="1">
                <a:latin typeface="Arial" charset="0"/>
              </a:rPr>
              <a:t>Short-term Objectives;</a:t>
            </a:r>
          </a:p>
          <a:p>
            <a:pPr eaLnBrk="1" hangingPunct="1">
              <a:defRPr/>
            </a:pPr>
            <a:r>
              <a:rPr lang="id-ID" sz="900" b="1">
                <a:latin typeface="Arial" charset="0"/>
              </a:rPr>
              <a:t>Reward System</a:t>
            </a:r>
          </a:p>
          <a:p>
            <a:pPr eaLnBrk="1" hangingPunct="1">
              <a:defRPr/>
            </a:pPr>
            <a:r>
              <a:rPr lang="id-ID" sz="900" b="1">
                <a:latin typeface="Arial" charset="0"/>
              </a:rPr>
              <a:t>(Chapter 10)</a:t>
            </a:r>
            <a:endParaRPr lang="en-US">
              <a:latin typeface="Arial" charset="0"/>
            </a:endParaRPr>
          </a:p>
        </p:txBody>
      </p:sp>
      <p:sp>
        <p:nvSpPr>
          <p:cNvPr id="59405" name="Text Box 13"/>
          <p:cNvSpPr txBox="1">
            <a:spLocks noChangeArrowheads="1"/>
          </p:cNvSpPr>
          <p:nvPr/>
        </p:nvSpPr>
        <p:spPr bwMode="auto">
          <a:xfrm>
            <a:off x="3911600" y="6018213"/>
            <a:ext cx="2133600" cy="4286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eaLnBrk="1" hangingPunct="1">
              <a:defRPr/>
            </a:pPr>
            <a:r>
              <a:rPr lang="id-ID" sz="900" b="1">
                <a:latin typeface="Arial" charset="0"/>
              </a:rPr>
              <a:t>Stregic Control,Innovation, and  Entrepreneurship</a:t>
            </a:r>
          </a:p>
          <a:p>
            <a:pPr eaLnBrk="1" hangingPunct="1">
              <a:defRPr/>
            </a:pPr>
            <a:r>
              <a:rPr lang="id-ID" sz="900" b="1">
                <a:latin typeface="Arial" charset="0"/>
              </a:rPr>
              <a:t>(Chapters 13 )</a:t>
            </a:r>
            <a:endParaRPr lang="en-US">
              <a:latin typeface="Arial" charset="0"/>
            </a:endParaRPr>
          </a:p>
        </p:txBody>
      </p:sp>
      <p:grpSp>
        <p:nvGrpSpPr>
          <p:cNvPr id="2" name="Group 14"/>
          <p:cNvGrpSpPr>
            <a:grpSpLocks/>
          </p:cNvGrpSpPr>
          <p:nvPr/>
        </p:nvGrpSpPr>
        <p:grpSpPr bwMode="auto">
          <a:xfrm>
            <a:off x="558800" y="5870575"/>
            <a:ext cx="2438400" cy="600075"/>
            <a:chOff x="264" y="4930"/>
            <a:chExt cx="1152" cy="504"/>
          </a:xfrm>
        </p:grpSpPr>
        <p:sp>
          <p:nvSpPr>
            <p:cNvPr id="45107" name="Text Box 15"/>
            <p:cNvSpPr txBox="1">
              <a:spLocks noChangeArrowheads="1"/>
            </p:cNvSpPr>
            <p:nvPr/>
          </p:nvSpPr>
          <p:spPr bwMode="auto">
            <a:xfrm>
              <a:off x="264" y="4930"/>
              <a:ext cx="1152" cy="504"/>
            </a:xfrm>
            <a:prstGeom prst="rect">
              <a:avLst/>
            </a:prstGeom>
            <a:solidFill>
              <a:srgbClr val="C0C0C0">
                <a:alpha val="61176"/>
              </a:srgbClr>
            </a:solidFill>
            <a:ln w="9525">
              <a:noFill/>
              <a:miter lim="800000"/>
              <a:headEnd/>
              <a:tailEnd/>
            </a:ln>
          </p:spPr>
          <p:txBody>
            <a:bodyPr/>
            <a:lstStyle/>
            <a:p>
              <a:pPr algn="l" eaLnBrk="1" hangingPunct="1"/>
              <a:r>
                <a:rPr lang="id-ID" sz="1200">
                  <a:latin typeface="Arial" charset="0"/>
                </a:rPr>
                <a:t>              Major Impact</a:t>
              </a:r>
            </a:p>
            <a:p>
              <a:pPr algn="l" eaLnBrk="1" hangingPunct="1"/>
              <a:endParaRPr lang="id-ID" sz="1200">
                <a:latin typeface="Arial" charset="0"/>
              </a:endParaRPr>
            </a:p>
            <a:p>
              <a:pPr algn="l" eaLnBrk="1" hangingPunct="1"/>
              <a:r>
                <a:rPr lang="id-ID" sz="1200">
                  <a:latin typeface="Arial" charset="0"/>
                </a:rPr>
                <a:t>              </a:t>
              </a:r>
              <a:r>
                <a:rPr lang="id-ID" sz="1200">
                  <a:solidFill>
                    <a:srgbClr val="FF0000"/>
                  </a:solidFill>
                  <a:latin typeface="Arial" charset="0"/>
                </a:rPr>
                <a:t>Minor Impact</a:t>
              </a:r>
              <a:endParaRPr lang="en-US">
                <a:latin typeface="Arial" charset="0"/>
              </a:endParaRPr>
            </a:p>
          </p:txBody>
        </p:sp>
        <p:sp>
          <p:nvSpPr>
            <p:cNvPr id="45108" name="Line 16"/>
            <p:cNvSpPr>
              <a:spLocks noChangeShapeType="1"/>
            </p:cNvSpPr>
            <p:nvPr/>
          </p:nvSpPr>
          <p:spPr bwMode="auto">
            <a:xfrm>
              <a:off x="336" y="5022"/>
              <a:ext cx="288" cy="0"/>
            </a:xfrm>
            <a:prstGeom prst="line">
              <a:avLst/>
            </a:prstGeom>
            <a:noFill/>
            <a:ln w="38100">
              <a:solidFill>
                <a:srgbClr val="000000"/>
              </a:solidFill>
              <a:round/>
              <a:headEnd/>
              <a:tailEnd type="triangle" w="med" len="med"/>
            </a:ln>
          </p:spPr>
          <p:txBody>
            <a:bodyPr/>
            <a:lstStyle/>
            <a:p>
              <a:endParaRPr lang="id-ID"/>
            </a:p>
          </p:txBody>
        </p:sp>
        <p:sp>
          <p:nvSpPr>
            <p:cNvPr id="45109" name="Line 17"/>
            <p:cNvSpPr>
              <a:spLocks noChangeShapeType="1"/>
            </p:cNvSpPr>
            <p:nvPr/>
          </p:nvSpPr>
          <p:spPr bwMode="auto">
            <a:xfrm>
              <a:off x="336" y="5254"/>
              <a:ext cx="288" cy="0"/>
            </a:xfrm>
            <a:prstGeom prst="line">
              <a:avLst/>
            </a:prstGeom>
            <a:noFill/>
            <a:ln w="38100">
              <a:solidFill>
                <a:srgbClr val="FF0000"/>
              </a:solidFill>
              <a:round/>
              <a:headEnd/>
              <a:tailEnd type="triangle" w="med" len="med"/>
            </a:ln>
          </p:spPr>
          <p:txBody>
            <a:bodyPr/>
            <a:lstStyle/>
            <a:p>
              <a:endParaRPr lang="id-ID"/>
            </a:p>
          </p:txBody>
        </p:sp>
      </p:grpSp>
      <p:grpSp>
        <p:nvGrpSpPr>
          <p:cNvPr id="3" name="Group 18"/>
          <p:cNvGrpSpPr>
            <a:grpSpLocks/>
          </p:cNvGrpSpPr>
          <p:nvPr/>
        </p:nvGrpSpPr>
        <p:grpSpPr bwMode="auto">
          <a:xfrm>
            <a:off x="101600" y="1200150"/>
            <a:ext cx="8839200" cy="5024438"/>
            <a:chOff x="48" y="1008"/>
            <a:chExt cx="4176" cy="4220"/>
          </a:xfrm>
        </p:grpSpPr>
        <p:grpSp>
          <p:nvGrpSpPr>
            <p:cNvPr id="4" name="Group 19"/>
            <p:cNvGrpSpPr>
              <a:grpSpLocks/>
            </p:cNvGrpSpPr>
            <p:nvPr/>
          </p:nvGrpSpPr>
          <p:grpSpPr bwMode="auto">
            <a:xfrm>
              <a:off x="768" y="2767"/>
              <a:ext cx="2736" cy="344"/>
              <a:chOff x="768" y="2767"/>
              <a:chExt cx="2736" cy="344"/>
            </a:xfrm>
          </p:grpSpPr>
          <p:sp>
            <p:nvSpPr>
              <p:cNvPr id="45105" name="Freeform 20"/>
              <p:cNvSpPr>
                <a:spLocks/>
              </p:cNvSpPr>
              <p:nvPr/>
            </p:nvSpPr>
            <p:spPr bwMode="auto">
              <a:xfrm>
                <a:off x="768" y="2967"/>
                <a:ext cx="2736" cy="144"/>
              </a:xfrm>
              <a:custGeom>
                <a:avLst/>
                <a:gdLst>
                  <a:gd name="T0" fmla="*/ 0 w 6840"/>
                  <a:gd name="T1" fmla="*/ 58 h 360"/>
                  <a:gd name="T2" fmla="*/ 0 w 6840"/>
                  <a:gd name="T3" fmla="*/ 0 h 360"/>
                  <a:gd name="T4" fmla="*/ 1094 w 6840"/>
                  <a:gd name="T5" fmla="*/ 0 h 360"/>
                  <a:gd name="T6" fmla="*/ 1094 w 6840"/>
                  <a:gd name="T7" fmla="*/ 54 h 360"/>
                  <a:gd name="T8" fmla="*/ 0 60000 65536"/>
                  <a:gd name="T9" fmla="*/ 0 60000 65536"/>
                  <a:gd name="T10" fmla="*/ 0 60000 65536"/>
                  <a:gd name="T11" fmla="*/ 0 60000 65536"/>
                  <a:gd name="T12" fmla="*/ 0 w 6840"/>
                  <a:gd name="T13" fmla="*/ 0 h 360"/>
                  <a:gd name="T14" fmla="*/ 6840 w 6840"/>
                  <a:gd name="T15" fmla="*/ 360 h 360"/>
                </a:gdLst>
                <a:ahLst/>
                <a:cxnLst>
                  <a:cxn ang="T8">
                    <a:pos x="T0" y="T1"/>
                  </a:cxn>
                  <a:cxn ang="T9">
                    <a:pos x="T2" y="T3"/>
                  </a:cxn>
                  <a:cxn ang="T10">
                    <a:pos x="T4" y="T5"/>
                  </a:cxn>
                  <a:cxn ang="T11">
                    <a:pos x="T6" y="T7"/>
                  </a:cxn>
                </a:cxnLst>
                <a:rect l="T12" t="T13" r="T14" b="T15"/>
                <a:pathLst>
                  <a:path w="6840" h="360">
                    <a:moveTo>
                      <a:pt x="0" y="360"/>
                    </a:moveTo>
                    <a:lnTo>
                      <a:pt x="0" y="0"/>
                    </a:lnTo>
                    <a:lnTo>
                      <a:pt x="6840" y="0"/>
                    </a:lnTo>
                    <a:lnTo>
                      <a:pt x="6840" y="340"/>
                    </a:lnTo>
                  </a:path>
                </a:pathLst>
              </a:custGeom>
              <a:noFill/>
              <a:ln w="28575">
                <a:solidFill>
                  <a:srgbClr val="000000"/>
                </a:solidFill>
                <a:round/>
                <a:headEnd type="triangle" w="med" len="med"/>
                <a:tailEnd type="triangle" w="med" len="med"/>
              </a:ln>
            </p:spPr>
            <p:txBody>
              <a:bodyPr/>
              <a:lstStyle/>
              <a:p>
                <a:endParaRPr lang="id-ID"/>
              </a:p>
            </p:txBody>
          </p:sp>
          <p:sp>
            <p:nvSpPr>
              <p:cNvPr id="45106" name="Freeform 21"/>
              <p:cNvSpPr>
                <a:spLocks/>
              </p:cNvSpPr>
              <p:nvPr/>
            </p:nvSpPr>
            <p:spPr bwMode="auto">
              <a:xfrm>
                <a:off x="2160" y="2767"/>
                <a:ext cx="0" cy="192"/>
              </a:xfrm>
              <a:custGeom>
                <a:avLst/>
                <a:gdLst>
                  <a:gd name="T0" fmla="*/ 0 w 1"/>
                  <a:gd name="T1" fmla="*/ 0 h 480"/>
                  <a:gd name="T2" fmla="*/ 0 w 1"/>
                  <a:gd name="T3" fmla="*/ 77 h 480"/>
                  <a:gd name="T4" fmla="*/ 0 60000 65536"/>
                  <a:gd name="T5" fmla="*/ 0 60000 65536"/>
                  <a:gd name="T6" fmla="*/ 0 w 1"/>
                  <a:gd name="T7" fmla="*/ 0 h 480"/>
                  <a:gd name="T8" fmla="*/ 0 w 1"/>
                  <a:gd name="T9" fmla="*/ 480 h 480"/>
                </a:gdLst>
                <a:ahLst/>
                <a:cxnLst>
                  <a:cxn ang="T4">
                    <a:pos x="T0" y="T1"/>
                  </a:cxn>
                  <a:cxn ang="T5">
                    <a:pos x="T2" y="T3"/>
                  </a:cxn>
                </a:cxnLst>
                <a:rect l="T6" t="T7" r="T8" b="T9"/>
                <a:pathLst>
                  <a:path w="1" h="480">
                    <a:moveTo>
                      <a:pt x="0" y="0"/>
                    </a:moveTo>
                    <a:lnTo>
                      <a:pt x="0" y="480"/>
                    </a:lnTo>
                  </a:path>
                </a:pathLst>
              </a:custGeom>
              <a:noFill/>
              <a:ln w="28575">
                <a:solidFill>
                  <a:srgbClr val="000000"/>
                </a:solidFill>
                <a:round/>
                <a:headEnd/>
                <a:tailEnd/>
              </a:ln>
            </p:spPr>
            <p:txBody>
              <a:bodyPr/>
              <a:lstStyle/>
              <a:p>
                <a:endParaRPr lang="id-ID"/>
              </a:p>
            </p:txBody>
          </p:sp>
        </p:grpSp>
        <p:sp>
          <p:nvSpPr>
            <p:cNvPr id="45076" name="Freeform 22"/>
            <p:cNvSpPr>
              <a:spLocks/>
            </p:cNvSpPr>
            <p:nvPr/>
          </p:nvSpPr>
          <p:spPr bwMode="auto">
            <a:xfrm>
              <a:off x="768" y="3399"/>
              <a:ext cx="8" cy="320"/>
            </a:xfrm>
            <a:custGeom>
              <a:avLst/>
              <a:gdLst>
                <a:gd name="T0" fmla="*/ 0 w 20"/>
                <a:gd name="T1" fmla="*/ 0 h 800"/>
                <a:gd name="T2" fmla="*/ 3 w 20"/>
                <a:gd name="T3" fmla="*/ 128 h 800"/>
                <a:gd name="T4" fmla="*/ 0 60000 65536"/>
                <a:gd name="T5" fmla="*/ 0 60000 65536"/>
                <a:gd name="T6" fmla="*/ 0 w 20"/>
                <a:gd name="T7" fmla="*/ 0 h 800"/>
                <a:gd name="T8" fmla="*/ 20 w 20"/>
                <a:gd name="T9" fmla="*/ 800 h 800"/>
              </a:gdLst>
              <a:ahLst/>
              <a:cxnLst>
                <a:cxn ang="T4">
                  <a:pos x="T0" y="T1"/>
                </a:cxn>
                <a:cxn ang="T5">
                  <a:pos x="T2" y="T3"/>
                </a:cxn>
              </a:cxnLst>
              <a:rect l="T6" t="T7" r="T8" b="T9"/>
              <a:pathLst>
                <a:path w="20" h="800">
                  <a:moveTo>
                    <a:pt x="0" y="0"/>
                  </a:moveTo>
                  <a:lnTo>
                    <a:pt x="20" y="800"/>
                  </a:lnTo>
                </a:path>
              </a:pathLst>
            </a:custGeom>
            <a:noFill/>
            <a:ln w="28575">
              <a:solidFill>
                <a:srgbClr val="000000"/>
              </a:solidFill>
              <a:round/>
              <a:headEnd/>
              <a:tailEnd type="triangle" w="med" len="med"/>
            </a:ln>
          </p:spPr>
          <p:txBody>
            <a:bodyPr/>
            <a:lstStyle/>
            <a:p>
              <a:endParaRPr lang="id-ID"/>
            </a:p>
          </p:txBody>
        </p:sp>
        <p:sp>
          <p:nvSpPr>
            <p:cNvPr id="45077" name="Line 23"/>
            <p:cNvSpPr>
              <a:spLocks noChangeShapeType="1"/>
            </p:cNvSpPr>
            <p:nvPr/>
          </p:nvSpPr>
          <p:spPr bwMode="auto">
            <a:xfrm>
              <a:off x="1200" y="3903"/>
              <a:ext cx="648" cy="0"/>
            </a:xfrm>
            <a:prstGeom prst="line">
              <a:avLst/>
            </a:prstGeom>
            <a:noFill/>
            <a:ln w="28575">
              <a:solidFill>
                <a:srgbClr val="000000"/>
              </a:solidFill>
              <a:round/>
              <a:headEnd/>
              <a:tailEnd type="triangle" w="med" len="med"/>
            </a:ln>
          </p:spPr>
          <p:txBody>
            <a:bodyPr/>
            <a:lstStyle/>
            <a:p>
              <a:endParaRPr lang="id-ID"/>
            </a:p>
          </p:txBody>
        </p:sp>
        <p:sp>
          <p:nvSpPr>
            <p:cNvPr id="45078" name="Line 24"/>
            <p:cNvSpPr>
              <a:spLocks noChangeShapeType="1"/>
            </p:cNvSpPr>
            <p:nvPr/>
          </p:nvSpPr>
          <p:spPr bwMode="auto">
            <a:xfrm>
              <a:off x="2784" y="3903"/>
              <a:ext cx="576" cy="0"/>
            </a:xfrm>
            <a:prstGeom prst="line">
              <a:avLst/>
            </a:prstGeom>
            <a:noFill/>
            <a:ln w="28575">
              <a:solidFill>
                <a:srgbClr val="000000"/>
              </a:solidFill>
              <a:round/>
              <a:headEnd/>
              <a:tailEnd type="triangle" w="med" len="med"/>
            </a:ln>
          </p:spPr>
          <p:txBody>
            <a:bodyPr/>
            <a:lstStyle/>
            <a:p>
              <a:endParaRPr lang="id-ID"/>
            </a:p>
          </p:txBody>
        </p:sp>
        <p:sp>
          <p:nvSpPr>
            <p:cNvPr id="45079" name="Freeform 25"/>
            <p:cNvSpPr>
              <a:spLocks/>
            </p:cNvSpPr>
            <p:nvPr/>
          </p:nvSpPr>
          <p:spPr bwMode="auto">
            <a:xfrm>
              <a:off x="696" y="4047"/>
              <a:ext cx="3096" cy="216"/>
            </a:xfrm>
            <a:custGeom>
              <a:avLst/>
              <a:gdLst>
                <a:gd name="T0" fmla="*/ 0 w 7740"/>
                <a:gd name="T1" fmla="*/ 13 h 540"/>
                <a:gd name="T2" fmla="*/ 0 w 7740"/>
                <a:gd name="T3" fmla="*/ 86 h 540"/>
                <a:gd name="T4" fmla="*/ 1238 w 7740"/>
                <a:gd name="T5" fmla="*/ 86 h 540"/>
                <a:gd name="T6" fmla="*/ 1238 w 7740"/>
                <a:gd name="T7" fmla="*/ 0 h 540"/>
                <a:gd name="T8" fmla="*/ 0 60000 65536"/>
                <a:gd name="T9" fmla="*/ 0 60000 65536"/>
                <a:gd name="T10" fmla="*/ 0 60000 65536"/>
                <a:gd name="T11" fmla="*/ 0 60000 65536"/>
                <a:gd name="T12" fmla="*/ 0 w 7740"/>
                <a:gd name="T13" fmla="*/ 0 h 540"/>
                <a:gd name="T14" fmla="*/ 7740 w 7740"/>
                <a:gd name="T15" fmla="*/ 540 h 540"/>
              </a:gdLst>
              <a:ahLst/>
              <a:cxnLst>
                <a:cxn ang="T8">
                  <a:pos x="T0" y="T1"/>
                </a:cxn>
                <a:cxn ang="T9">
                  <a:pos x="T2" y="T3"/>
                </a:cxn>
                <a:cxn ang="T10">
                  <a:pos x="T4" y="T5"/>
                </a:cxn>
                <a:cxn ang="T11">
                  <a:pos x="T6" y="T7"/>
                </a:cxn>
              </a:cxnLst>
              <a:rect l="T12" t="T13" r="T14" b="T15"/>
              <a:pathLst>
                <a:path w="7740" h="540">
                  <a:moveTo>
                    <a:pt x="0" y="80"/>
                  </a:moveTo>
                  <a:lnTo>
                    <a:pt x="0" y="540"/>
                  </a:lnTo>
                  <a:lnTo>
                    <a:pt x="7740" y="540"/>
                  </a:lnTo>
                  <a:lnTo>
                    <a:pt x="7740" y="0"/>
                  </a:lnTo>
                </a:path>
              </a:pathLst>
            </a:custGeom>
            <a:noFill/>
            <a:ln w="28575">
              <a:solidFill>
                <a:srgbClr val="000000"/>
              </a:solidFill>
              <a:round/>
              <a:headEnd/>
              <a:tailEnd/>
            </a:ln>
          </p:spPr>
          <p:txBody>
            <a:bodyPr/>
            <a:lstStyle/>
            <a:p>
              <a:endParaRPr lang="id-ID"/>
            </a:p>
          </p:txBody>
        </p:sp>
        <p:sp>
          <p:nvSpPr>
            <p:cNvPr id="45080" name="Freeform 26"/>
            <p:cNvSpPr>
              <a:spLocks/>
            </p:cNvSpPr>
            <p:nvPr/>
          </p:nvSpPr>
          <p:spPr bwMode="auto">
            <a:xfrm>
              <a:off x="2640" y="1052"/>
              <a:ext cx="1584" cy="4176"/>
            </a:xfrm>
            <a:custGeom>
              <a:avLst/>
              <a:gdLst>
                <a:gd name="T0" fmla="*/ 0 w 3960"/>
                <a:gd name="T1" fmla="*/ 0 h 10440"/>
                <a:gd name="T2" fmla="*/ 634 w 3960"/>
                <a:gd name="T3" fmla="*/ 0 h 10440"/>
                <a:gd name="T4" fmla="*/ 634 w 3960"/>
                <a:gd name="T5" fmla="*/ 1670 h 10440"/>
                <a:gd name="T6" fmla="*/ 86 w 3960"/>
                <a:gd name="T7" fmla="*/ 1670 h 10440"/>
                <a:gd name="T8" fmla="*/ 0 60000 65536"/>
                <a:gd name="T9" fmla="*/ 0 60000 65536"/>
                <a:gd name="T10" fmla="*/ 0 60000 65536"/>
                <a:gd name="T11" fmla="*/ 0 60000 65536"/>
                <a:gd name="T12" fmla="*/ 0 w 3960"/>
                <a:gd name="T13" fmla="*/ 0 h 10440"/>
                <a:gd name="T14" fmla="*/ 3960 w 3960"/>
                <a:gd name="T15" fmla="*/ 10440 h 10440"/>
              </a:gdLst>
              <a:ahLst/>
              <a:cxnLst>
                <a:cxn ang="T8">
                  <a:pos x="T0" y="T1"/>
                </a:cxn>
                <a:cxn ang="T9">
                  <a:pos x="T2" y="T3"/>
                </a:cxn>
                <a:cxn ang="T10">
                  <a:pos x="T4" y="T5"/>
                </a:cxn>
                <a:cxn ang="T11">
                  <a:pos x="T6" y="T7"/>
                </a:cxn>
              </a:cxnLst>
              <a:rect l="T12" t="T13" r="T14" b="T15"/>
              <a:pathLst>
                <a:path w="3960" h="10440">
                  <a:moveTo>
                    <a:pt x="0" y="0"/>
                  </a:moveTo>
                  <a:lnTo>
                    <a:pt x="3960" y="0"/>
                  </a:lnTo>
                  <a:lnTo>
                    <a:pt x="3960" y="10440"/>
                  </a:lnTo>
                  <a:lnTo>
                    <a:pt x="540" y="10440"/>
                  </a:lnTo>
                </a:path>
              </a:pathLst>
            </a:custGeom>
            <a:noFill/>
            <a:ln w="28575">
              <a:solidFill>
                <a:srgbClr val="808080"/>
              </a:solidFill>
              <a:prstDash val="dash"/>
              <a:round/>
              <a:headEnd type="triangle" w="lg" len="lg"/>
              <a:tailEnd/>
            </a:ln>
          </p:spPr>
          <p:txBody>
            <a:bodyPr/>
            <a:lstStyle/>
            <a:p>
              <a:endParaRPr lang="id-ID"/>
            </a:p>
          </p:txBody>
        </p:sp>
        <p:sp>
          <p:nvSpPr>
            <p:cNvPr id="45081" name="Freeform 27"/>
            <p:cNvSpPr>
              <a:spLocks/>
            </p:cNvSpPr>
            <p:nvPr/>
          </p:nvSpPr>
          <p:spPr bwMode="auto">
            <a:xfrm>
              <a:off x="48" y="1762"/>
              <a:ext cx="1728" cy="2813"/>
            </a:xfrm>
            <a:custGeom>
              <a:avLst/>
              <a:gdLst>
                <a:gd name="T0" fmla="*/ 691 w 4320"/>
                <a:gd name="T1" fmla="*/ 1125 h 7032"/>
                <a:gd name="T2" fmla="*/ 0 w 4320"/>
                <a:gd name="T3" fmla="*/ 1125 h 7032"/>
                <a:gd name="T4" fmla="*/ 0 w 4320"/>
                <a:gd name="T5" fmla="*/ 2 h 7032"/>
                <a:gd name="T6" fmla="*/ 67 w 4320"/>
                <a:gd name="T7" fmla="*/ 0 h 7032"/>
                <a:gd name="T8" fmla="*/ 0 60000 65536"/>
                <a:gd name="T9" fmla="*/ 0 60000 65536"/>
                <a:gd name="T10" fmla="*/ 0 60000 65536"/>
                <a:gd name="T11" fmla="*/ 0 60000 65536"/>
                <a:gd name="T12" fmla="*/ 0 w 4320"/>
                <a:gd name="T13" fmla="*/ 0 h 7032"/>
                <a:gd name="T14" fmla="*/ 4320 w 4320"/>
                <a:gd name="T15" fmla="*/ 7032 h 7032"/>
              </a:gdLst>
              <a:ahLst/>
              <a:cxnLst>
                <a:cxn ang="T8">
                  <a:pos x="T0" y="T1"/>
                </a:cxn>
                <a:cxn ang="T9">
                  <a:pos x="T2" y="T3"/>
                </a:cxn>
                <a:cxn ang="T10">
                  <a:pos x="T4" y="T5"/>
                </a:cxn>
                <a:cxn ang="T11">
                  <a:pos x="T6" y="T7"/>
                </a:cxn>
              </a:cxnLst>
              <a:rect l="T12" t="T13" r="T14" b="T15"/>
              <a:pathLst>
                <a:path w="4320" h="7032">
                  <a:moveTo>
                    <a:pt x="4320" y="7032"/>
                  </a:moveTo>
                  <a:lnTo>
                    <a:pt x="0" y="7032"/>
                  </a:lnTo>
                  <a:lnTo>
                    <a:pt x="0" y="12"/>
                  </a:lnTo>
                  <a:lnTo>
                    <a:pt x="420" y="0"/>
                  </a:lnTo>
                </a:path>
              </a:pathLst>
            </a:custGeom>
            <a:noFill/>
            <a:ln w="28575">
              <a:solidFill>
                <a:srgbClr val="808080"/>
              </a:solidFill>
              <a:prstDash val="dash"/>
              <a:round/>
              <a:headEnd/>
              <a:tailEnd type="triangle" w="lg" len="lg"/>
            </a:ln>
          </p:spPr>
          <p:txBody>
            <a:bodyPr/>
            <a:lstStyle/>
            <a:p>
              <a:endParaRPr lang="id-ID"/>
            </a:p>
          </p:txBody>
        </p:sp>
        <p:grpSp>
          <p:nvGrpSpPr>
            <p:cNvPr id="5" name="Group 28"/>
            <p:cNvGrpSpPr>
              <a:grpSpLocks/>
            </p:cNvGrpSpPr>
            <p:nvPr/>
          </p:nvGrpSpPr>
          <p:grpSpPr bwMode="auto">
            <a:xfrm>
              <a:off x="2280" y="3399"/>
              <a:ext cx="1512" cy="356"/>
              <a:chOff x="2280" y="3399"/>
              <a:chExt cx="1512" cy="356"/>
            </a:xfrm>
          </p:grpSpPr>
          <p:sp>
            <p:nvSpPr>
              <p:cNvPr id="45103" name="Freeform 29"/>
              <p:cNvSpPr>
                <a:spLocks/>
              </p:cNvSpPr>
              <p:nvPr/>
            </p:nvSpPr>
            <p:spPr bwMode="auto">
              <a:xfrm>
                <a:off x="3024" y="3399"/>
                <a:ext cx="504" cy="216"/>
              </a:xfrm>
              <a:custGeom>
                <a:avLst/>
                <a:gdLst>
                  <a:gd name="T0" fmla="*/ 0 w 1260"/>
                  <a:gd name="T1" fmla="*/ 86 h 540"/>
                  <a:gd name="T2" fmla="*/ 0 w 1260"/>
                  <a:gd name="T3" fmla="*/ 29 h 540"/>
                  <a:gd name="T4" fmla="*/ 202 w 1260"/>
                  <a:gd name="T5" fmla="*/ 29 h 540"/>
                  <a:gd name="T6" fmla="*/ 202 w 1260"/>
                  <a:gd name="T7" fmla="*/ 0 h 540"/>
                  <a:gd name="T8" fmla="*/ 0 60000 65536"/>
                  <a:gd name="T9" fmla="*/ 0 60000 65536"/>
                  <a:gd name="T10" fmla="*/ 0 60000 65536"/>
                  <a:gd name="T11" fmla="*/ 0 60000 65536"/>
                  <a:gd name="T12" fmla="*/ 0 w 1260"/>
                  <a:gd name="T13" fmla="*/ 0 h 540"/>
                  <a:gd name="T14" fmla="*/ 1260 w 1260"/>
                  <a:gd name="T15" fmla="*/ 540 h 540"/>
                </a:gdLst>
                <a:ahLst/>
                <a:cxnLst>
                  <a:cxn ang="T8">
                    <a:pos x="T0" y="T1"/>
                  </a:cxn>
                  <a:cxn ang="T9">
                    <a:pos x="T2" y="T3"/>
                  </a:cxn>
                  <a:cxn ang="T10">
                    <a:pos x="T4" y="T5"/>
                  </a:cxn>
                  <a:cxn ang="T11">
                    <a:pos x="T6" y="T7"/>
                  </a:cxn>
                </a:cxnLst>
                <a:rect l="T12" t="T13" r="T14" b="T15"/>
                <a:pathLst>
                  <a:path w="1260" h="540">
                    <a:moveTo>
                      <a:pt x="0" y="540"/>
                    </a:moveTo>
                    <a:lnTo>
                      <a:pt x="0" y="180"/>
                    </a:lnTo>
                    <a:lnTo>
                      <a:pt x="1260" y="180"/>
                    </a:lnTo>
                    <a:lnTo>
                      <a:pt x="1260" y="0"/>
                    </a:lnTo>
                  </a:path>
                </a:pathLst>
              </a:custGeom>
              <a:noFill/>
              <a:ln w="28575">
                <a:solidFill>
                  <a:srgbClr val="000000"/>
                </a:solidFill>
                <a:round/>
                <a:headEnd/>
                <a:tailEnd/>
              </a:ln>
            </p:spPr>
            <p:txBody>
              <a:bodyPr/>
              <a:lstStyle/>
              <a:p>
                <a:endParaRPr lang="id-ID"/>
              </a:p>
            </p:txBody>
          </p:sp>
          <p:sp>
            <p:nvSpPr>
              <p:cNvPr id="45104" name="Freeform 30"/>
              <p:cNvSpPr>
                <a:spLocks/>
              </p:cNvSpPr>
              <p:nvPr/>
            </p:nvSpPr>
            <p:spPr bwMode="auto">
              <a:xfrm>
                <a:off x="2280" y="3611"/>
                <a:ext cx="1512" cy="144"/>
              </a:xfrm>
              <a:custGeom>
                <a:avLst/>
                <a:gdLst>
                  <a:gd name="T0" fmla="*/ 0 w 3780"/>
                  <a:gd name="T1" fmla="*/ 58 h 360"/>
                  <a:gd name="T2" fmla="*/ 0 w 3780"/>
                  <a:gd name="T3" fmla="*/ 0 h 360"/>
                  <a:gd name="T4" fmla="*/ 605 w 3780"/>
                  <a:gd name="T5" fmla="*/ 0 h 360"/>
                  <a:gd name="T6" fmla="*/ 605 w 3780"/>
                  <a:gd name="T7" fmla="*/ 51 h 360"/>
                  <a:gd name="T8" fmla="*/ 0 60000 65536"/>
                  <a:gd name="T9" fmla="*/ 0 60000 65536"/>
                  <a:gd name="T10" fmla="*/ 0 60000 65536"/>
                  <a:gd name="T11" fmla="*/ 0 60000 65536"/>
                  <a:gd name="T12" fmla="*/ 0 w 3780"/>
                  <a:gd name="T13" fmla="*/ 0 h 360"/>
                  <a:gd name="T14" fmla="*/ 3780 w 3780"/>
                  <a:gd name="T15" fmla="*/ 360 h 360"/>
                </a:gdLst>
                <a:ahLst/>
                <a:cxnLst>
                  <a:cxn ang="T8">
                    <a:pos x="T0" y="T1"/>
                  </a:cxn>
                  <a:cxn ang="T9">
                    <a:pos x="T2" y="T3"/>
                  </a:cxn>
                  <a:cxn ang="T10">
                    <a:pos x="T4" y="T5"/>
                  </a:cxn>
                  <a:cxn ang="T11">
                    <a:pos x="T6" y="T7"/>
                  </a:cxn>
                </a:cxnLst>
                <a:rect l="T12" t="T13" r="T14" b="T15"/>
                <a:pathLst>
                  <a:path w="3780" h="360">
                    <a:moveTo>
                      <a:pt x="0" y="360"/>
                    </a:moveTo>
                    <a:lnTo>
                      <a:pt x="0" y="0"/>
                    </a:lnTo>
                    <a:lnTo>
                      <a:pt x="3780" y="0"/>
                    </a:lnTo>
                    <a:lnTo>
                      <a:pt x="3780" y="320"/>
                    </a:lnTo>
                  </a:path>
                </a:pathLst>
              </a:custGeom>
              <a:noFill/>
              <a:ln w="28575">
                <a:solidFill>
                  <a:srgbClr val="000000"/>
                </a:solidFill>
                <a:round/>
                <a:headEnd type="triangle" w="med" len="med"/>
                <a:tailEnd type="triangle" w="med" len="med"/>
              </a:ln>
            </p:spPr>
            <p:txBody>
              <a:bodyPr/>
              <a:lstStyle/>
              <a:p>
                <a:endParaRPr lang="id-ID"/>
              </a:p>
            </p:txBody>
          </p:sp>
        </p:grpSp>
        <p:sp>
          <p:nvSpPr>
            <p:cNvPr id="45083" name="Freeform 31"/>
            <p:cNvSpPr>
              <a:spLocks/>
            </p:cNvSpPr>
            <p:nvPr/>
          </p:nvSpPr>
          <p:spPr bwMode="auto">
            <a:xfrm>
              <a:off x="2280" y="4043"/>
              <a:ext cx="0" cy="368"/>
            </a:xfrm>
            <a:custGeom>
              <a:avLst/>
              <a:gdLst>
                <a:gd name="T0" fmla="*/ 0 w 1"/>
                <a:gd name="T1" fmla="*/ 0 h 920"/>
                <a:gd name="T2" fmla="*/ 0 w 1"/>
                <a:gd name="T3" fmla="*/ 147 h 920"/>
                <a:gd name="T4" fmla="*/ 0 60000 65536"/>
                <a:gd name="T5" fmla="*/ 0 60000 65536"/>
                <a:gd name="T6" fmla="*/ 0 w 1"/>
                <a:gd name="T7" fmla="*/ 0 h 920"/>
                <a:gd name="T8" fmla="*/ 0 w 1"/>
                <a:gd name="T9" fmla="*/ 920 h 920"/>
              </a:gdLst>
              <a:ahLst/>
              <a:cxnLst>
                <a:cxn ang="T4">
                  <a:pos x="T0" y="T1"/>
                </a:cxn>
                <a:cxn ang="T5">
                  <a:pos x="T2" y="T3"/>
                </a:cxn>
              </a:cxnLst>
              <a:rect l="T6" t="T7" r="T8" b="T9"/>
              <a:pathLst>
                <a:path w="1" h="920">
                  <a:moveTo>
                    <a:pt x="0" y="0"/>
                  </a:moveTo>
                  <a:lnTo>
                    <a:pt x="0" y="920"/>
                  </a:lnTo>
                </a:path>
              </a:pathLst>
            </a:custGeom>
            <a:noFill/>
            <a:ln w="28575">
              <a:solidFill>
                <a:srgbClr val="000000"/>
              </a:solidFill>
              <a:round/>
              <a:headEnd/>
              <a:tailEnd type="triangle" w="med" len="med"/>
            </a:ln>
          </p:spPr>
          <p:txBody>
            <a:bodyPr/>
            <a:lstStyle/>
            <a:p>
              <a:endParaRPr lang="id-ID"/>
            </a:p>
          </p:txBody>
        </p:sp>
        <p:sp>
          <p:nvSpPr>
            <p:cNvPr id="45084" name="Freeform 32"/>
            <p:cNvSpPr>
              <a:spLocks/>
            </p:cNvSpPr>
            <p:nvPr/>
          </p:nvSpPr>
          <p:spPr bwMode="auto">
            <a:xfrm>
              <a:off x="2280" y="4787"/>
              <a:ext cx="0" cy="264"/>
            </a:xfrm>
            <a:custGeom>
              <a:avLst/>
              <a:gdLst>
                <a:gd name="T0" fmla="*/ 0 w 1"/>
                <a:gd name="T1" fmla="*/ 0 h 660"/>
                <a:gd name="T2" fmla="*/ 0 w 1"/>
                <a:gd name="T3" fmla="*/ 106 h 660"/>
                <a:gd name="T4" fmla="*/ 0 60000 65536"/>
                <a:gd name="T5" fmla="*/ 0 60000 65536"/>
                <a:gd name="T6" fmla="*/ 0 w 1"/>
                <a:gd name="T7" fmla="*/ 0 h 660"/>
                <a:gd name="T8" fmla="*/ 0 w 1"/>
                <a:gd name="T9" fmla="*/ 660 h 660"/>
              </a:gdLst>
              <a:ahLst/>
              <a:cxnLst>
                <a:cxn ang="T4">
                  <a:pos x="T0" y="T1"/>
                </a:cxn>
                <a:cxn ang="T5">
                  <a:pos x="T2" y="T3"/>
                </a:cxn>
              </a:cxnLst>
              <a:rect l="T6" t="T7" r="T8" b="T9"/>
              <a:pathLst>
                <a:path w="1" h="660">
                  <a:moveTo>
                    <a:pt x="0" y="0"/>
                  </a:moveTo>
                  <a:lnTo>
                    <a:pt x="1" y="660"/>
                  </a:lnTo>
                </a:path>
              </a:pathLst>
            </a:custGeom>
            <a:noFill/>
            <a:ln w="28575">
              <a:solidFill>
                <a:srgbClr val="000000"/>
              </a:solidFill>
              <a:round/>
              <a:headEnd/>
              <a:tailEnd type="triangle" w="med" len="med"/>
            </a:ln>
          </p:spPr>
          <p:txBody>
            <a:bodyPr/>
            <a:lstStyle/>
            <a:p>
              <a:endParaRPr lang="id-ID"/>
            </a:p>
          </p:txBody>
        </p:sp>
        <p:grpSp>
          <p:nvGrpSpPr>
            <p:cNvPr id="6" name="Group 33"/>
            <p:cNvGrpSpPr>
              <a:grpSpLocks/>
            </p:cNvGrpSpPr>
            <p:nvPr/>
          </p:nvGrpSpPr>
          <p:grpSpPr bwMode="auto">
            <a:xfrm>
              <a:off x="1664" y="1220"/>
              <a:ext cx="1480" cy="1243"/>
              <a:chOff x="1664" y="1220"/>
              <a:chExt cx="1480" cy="1243"/>
            </a:xfrm>
          </p:grpSpPr>
          <p:sp>
            <p:nvSpPr>
              <p:cNvPr id="45098" name="Freeform 34"/>
              <p:cNvSpPr>
                <a:spLocks/>
              </p:cNvSpPr>
              <p:nvPr/>
            </p:nvSpPr>
            <p:spPr bwMode="auto">
              <a:xfrm>
                <a:off x="2128" y="1220"/>
                <a:ext cx="8" cy="595"/>
              </a:xfrm>
              <a:custGeom>
                <a:avLst/>
                <a:gdLst>
                  <a:gd name="T0" fmla="*/ 3 w 20"/>
                  <a:gd name="T1" fmla="*/ 238 h 1488"/>
                  <a:gd name="T2" fmla="*/ 0 w 20"/>
                  <a:gd name="T3" fmla="*/ 0 h 1488"/>
                  <a:gd name="T4" fmla="*/ 0 60000 65536"/>
                  <a:gd name="T5" fmla="*/ 0 60000 65536"/>
                  <a:gd name="T6" fmla="*/ 0 w 20"/>
                  <a:gd name="T7" fmla="*/ 0 h 1488"/>
                  <a:gd name="T8" fmla="*/ 20 w 20"/>
                  <a:gd name="T9" fmla="*/ 1488 h 1488"/>
                </a:gdLst>
                <a:ahLst/>
                <a:cxnLst>
                  <a:cxn ang="T4">
                    <a:pos x="T0" y="T1"/>
                  </a:cxn>
                  <a:cxn ang="T5">
                    <a:pos x="T2" y="T3"/>
                  </a:cxn>
                </a:cxnLst>
                <a:rect l="T6" t="T7" r="T8" b="T9"/>
                <a:pathLst>
                  <a:path w="20" h="1488">
                    <a:moveTo>
                      <a:pt x="20" y="1488"/>
                    </a:moveTo>
                    <a:lnTo>
                      <a:pt x="0" y="0"/>
                    </a:lnTo>
                  </a:path>
                </a:pathLst>
              </a:custGeom>
              <a:noFill/>
              <a:ln w="28575">
                <a:solidFill>
                  <a:srgbClr val="FF0000"/>
                </a:solidFill>
                <a:round/>
                <a:headEnd/>
                <a:tailEnd type="triangle" w="med" len="med"/>
              </a:ln>
            </p:spPr>
            <p:txBody>
              <a:bodyPr/>
              <a:lstStyle/>
              <a:p>
                <a:endParaRPr lang="id-ID"/>
              </a:p>
            </p:txBody>
          </p:sp>
          <p:sp>
            <p:nvSpPr>
              <p:cNvPr id="45099" name="Line 35"/>
              <p:cNvSpPr>
                <a:spLocks noChangeShapeType="1"/>
              </p:cNvSpPr>
              <p:nvPr/>
            </p:nvSpPr>
            <p:spPr bwMode="auto">
              <a:xfrm>
                <a:off x="2136" y="1815"/>
                <a:ext cx="1008" cy="0"/>
              </a:xfrm>
              <a:prstGeom prst="line">
                <a:avLst/>
              </a:prstGeom>
              <a:noFill/>
              <a:ln w="28575">
                <a:solidFill>
                  <a:srgbClr val="000000"/>
                </a:solidFill>
                <a:round/>
                <a:headEnd/>
                <a:tailEnd type="triangle" w="med" len="med"/>
              </a:ln>
            </p:spPr>
            <p:txBody>
              <a:bodyPr/>
              <a:lstStyle/>
              <a:p>
                <a:endParaRPr lang="id-ID"/>
              </a:p>
            </p:txBody>
          </p:sp>
          <p:sp>
            <p:nvSpPr>
              <p:cNvPr id="45100" name="Line 36"/>
              <p:cNvSpPr>
                <a:spLocks noChangeShapeType="1"/>
              </p:cNvSpPr>
              <p:nvPr/>
            </p:nvSpPr>
            <p:spPr bwMode="auto">
              <a:xfrm>
                <a:off x="2136" y="1815"/>
                <a:ext cx="0" cy="648"/>
              </a:xfrm>
              <a:prstGeom prst="line">
                <a:avLst/>
              </a:prstGeom>
              <a:noFill/>
              <a:ln w="28575">
                <a:solidFill>
                  <a:srgbClr val="000000"/>
                </a:solidFill>
                <a:round/>
                <a:headEnd/>
                <a:tailEnd type="triangle" w="med" len="med"/>
              </a:ln>
            </p:spPr>
            <p:txBody>
              <a:bodyPr/>
              <a:lstStyle/>
              <a:p>
                <a:endParaRPr lang="id-ID"/>
              </a:p>
            </p:txBody>
          </p:sp>
          <p:sp>
            <p:nvSpPr>
              <p:cNvPr id="45101" name="Freeform 37"/>
              <p:cNvSpPr>
                <a:spLocks/>
              </p:cNvSpPr>
              <p:nvPr/>
            </p:nvSpPr>
            <p:spPr bwMode="auto">
              <a:xfrm>
                <a:off x="1664" y="1810"/>
                <a:ext cx="424" cy="9"/>
              </a:xfrm>
              <a:custGeom>
                <a:avLst/>
                <a:gdLst>
                  <a:gd name="T0" fmla="*/ 170 w 1060"/>
                  <a:gd name="T1" fmla="*/ 0 h 21"/>
                  <a:gd name="T2" fmla="*/ 0 w 1060"/>
                  <a:gd name="T3" fmla="*/ 4 h 21"/>
                  <a:gd name="T4" fmla="*/ 0 60000 65536"/>
                  <a:gd name="T5" fmla="*/ 0 60000 65536"/>
                  <a:gd name="T6" fmla="*/ 0 w 1060"/>
                  <a:gd name="T7" fmla="*/ 0 h 21"/>
                  <a:gd name="T8" fmla="*/ 1060 w 1060"/>
                  <a:gd name="T9" fmla="*/ 21 h 21"/>
                </a:gdLst>
                <a:ahLst/>
                <a:cxnLst>
                  <a:cxn ang="T4">
                    <a:pos x="T0" y="T1"/>
                  </a:cxn>
                  <a:cxn ang="T5">
                    <a:pos x="T2" y="T3"/>
                  </a:cxn>
                </a:cxnLst>
                <a:rect l="T6" t="T7" r="T8" b="T9"/>
                <a:pathLst>
                  <a:path w="1060" h="21">
                    <a:moveTo>
                      <a:pt x="1060" y="0"/>
                    </a:moveTo>
                    <a:lnTo>
                      <a:pt x="0" y="21"/>
                    </a:lnTo>
                  </a:path>
                </a:pathLst>
              </a:custGeom>
              <a:noFill/>
              <a:ln w="28575">
                <a:solidFill>
                  <a:srgbClr val="FF0000"/>
                </a:solidFill>
                <a:round/>
                <a:headEnd/>
                <a:tailEnd type="triangle" w="med" len="med"/>
              </a:ln>
            </p:spPr>
            <p:txBody>
              <a:bodyPr/>
              <a:lstStyle/>
              <a:p>
                <a:endParaRPr lang="id-ID"/>
              </a:p>
            </p:txBody>
          </p:sp>
          <p:sp>
            <p:nvSpPr>
              <p:cNvPr id="45102" name="AutoShape 38"/>
              <p:cNvSpPr>
                <a:spLocks noChangeArrowheads="1"/>
              </p:cNvSpPr>
              <p:nvPr/>
            </p:nvSpPr>
            <p:spPr bwMode="auto">
              <a:xfrm>
                <a:off x="2096" y="1768"/>
                <a:ext cx="72" cy="72"/>
              </a:xfrm>
              <a:prstGeom prst="flowChartConnector">
                <a:avLst/>
              </a:prstGeom>
              <a:solidFill>
                <a:srgbClr val="FFFF00"/>
              </a:solidFill>
              <a:ln w="9525">
                <a:solidFill>
                  <a:srgbClr val="000000"/>
                </a:solidFill>
                <a:round/>
                <a:headEnd/>
                <a:tailEnd/>
              </a:ln>
            </p:spPr>
            <p:txBody>
              <a:bodyPr/>
              <a:lstStyle/>
              <a:p>
                <a:endParaRPr lang="id-ID"/>
              </a:p>
            </p:txBody>
          </p:sp>
        </p:grpSp>
        <p:grpSp>
          <p:nvGrpSpPr>
            <p:cNvPr id="7" name="Group 39"/>
            <p:cNvGrpSpPr>
              <a:grpSpLocks/>
            </p:cNvGrpSpPr>
            <p:nvPr/>
          </p:nvGrpSpPr>
          <p:grpSpPr bwMode="auto">
            <a:xfrm>
              <a:off x="736" y="2136"/>
              <a:ext cx="72" cy="340"/>
              <a:chOff x="736" y="2136"/>
              <a:chExt cx="72" cy="340"/>
            </a:xfrm>
          </p:grpSpPr>
          <p:sp>
            <p:nvSpPr>
              <p:cNvPr id="45095" name="Freeform 40"/>
              <p:cNvSpPr>
                <a:spLocks/>
              </p:cNvSpPr>
              <p:nvPr/>
            </p:nvSpPr>
            <p:spPr bwMode="auto">
              <a:xfrm>
                <a:off x="770" y="2136"/>
                <a:ext cx="6" cy="174"/>
              </a:xfrm>
              <a:custGeom>
                <a:avLst/>
                <a:gdLst>
                  <a:gd name="T0" fmla="*/ 2 w 15"/>
                  <a:gd name="T1" fmla="*/ 70 h 435"/>
                  <a:gd name="T2" fmla="*/ 0 w 15"/>
                  <a:gd name="T3" fmla="*/ 0 h 435"/>
                  <a:gd name="T4" fmla="*/ 0 60000 65536"/>
                  <a:gd name="T5" fmla="*/ 0 60000 65536"/>
                  <a:gd name="T6" fmla="*/ 0 w 15"/>
                  <a:gd name="T7" fmla="*/ 0 h 435"/>
                  <a:gd name="T8" fmla="*/ 15 w 15"/>
                  <a:gd name="T9" fmla="*/ 435 h 435"/>
                </a:gdLst>
                <a:ahLst/>
                <a:cxnLst>
                  <a:cxn ang="T4">
                    <a:pos x="T0" y="T1"/>
                  </a:cxn>
                  <a:cxn ang="T5">
                    <a:pos x="T2" y="T3"/>
                  </a:cxn>
                </a:cxnLst>
                <a:rect l="T6" t="T7" r="T8" b="T9"/>
                <a:pathLst>
                  <a:path w="15" h="435">
                    <a:moveTo>
                      <a:pt x="15" y="435"/>
                    </a:moveTo>
                    <a:lnTo>
                      <a:pt x="0" y="0"/>
                    </a:lnTo>
                  </a:path>
                </a:pathLst>
              </a:custGeom>
              <a:noFill/>
              <a:ln w="28575">
                <a:solidFill>
                  <a:srgbClr val="FF0000"/>
                </a:solidFill>
                <a:round/>
                <a:headEnd/>
                <a:tailEnd type="triangle" w="med" len="med"/>
              </a:ln>
            </p:spPr>
            <p:txBody>
              <a:bodyPr/>
              <a:lstStyle/>
              <a:p>
                <a:endParaRPr lang="id-ID"/>
              </a:p>
            </p:txBody>
          </p:sp>
          <p:sp>
            <p:nvSpPr>
              <p:cNvPr id="45096" name="Freeform 41"/>
              <p:cNvSpPr>
                <a:spLocks/>
              </p:cNvSpPr>
              <p:nvPr/>
            </p:nvSpPr>
            <p:spPr bwMode="auto">
              <a:xfrm>
                <a:off x="768" y="2316"/>
                <a:ext cx="0" cy="160"/>
              </a:xfrm>
              <a:custGeom>
                <a:avLst/>
                <a:gdLst>
                  <a:gd name="T0" fmla="*/ 0 w 1"/>
                  <a:gd name="T1" fmla="*/ 0 h 400"/>
                  <a:gd name="T2" fmla="*/ 0 w 1"/>
                  <a:gd name="T3" fmla="*/ 64 h 400"/>
                  <a:gd name="T4" fmla="*/ 0 60000 65536"/>
                  <a:gd name="T5" fmla="*/ 0 60000 65536"/>
                  <a:gd name="T6" fmla="*/ 0 w 1"/>
                  <a:gd name="T7" fmla="*/ 0 h 400"/>
                  <a:gd name="T8" fmla="*/ 0 w 1"/>
                  <a:gd name="T9" fmla="*/ 400 h 400"/>
                </a:gdLst>
                <a:ahLst/>
                <a:cxnLst>
                  <a:cxn ang="T4">
                    <a:pos x="T0" y="T1"/>
                  </a:cxn>
                  <a:cxn ang="T5">
                    <a:pos x="T2" y="T3"/>
                  </a:cxn>
                </a:cxnLst>
                <a:rect l="T6" t="T7" r="T8" b="T9"/>
                <a:pathLst>
                  <a:path w="1" h="400">
                    <a:moveTo>
                      <a:pt x="0" y="0"/>
                    </a:moveTo>
                    <a:lnTo>
                      <a:pt x="1" y="400"/>
                    </a:lnTo>
                  </a:path>
                </a:pathLst>
              </a:custGeom>
              <a:noFill/>
              <a:ln w="28575">
                <a:solidFill>
                  <a:srgbClr val="000000"/>
                </a:solidFill>
                <a:round/>
                <a:headEnd/>
                <a:tailEnd type="triangle" w="med" len="med"/>
              </a:ln>
            </p:spPr>
            <p:txBody>
              <a:bodyPr/>
              <a:lstStyle/>
              <a:p>
                <a:endParaRPr lang="id-ID"/>
              </a:p>
            </p:txBody>
          </p:sp>
          <p:sp>
            <p:nvSpPr>
              <p:cNvPr id="45097" name="AutoShape 42"/>
              <p:cNvSpPr>
                <a:spLocks noChangeArrowheads="1"/>
              </p:cNvSpPr>
              <p:nvPr/>
            </p:nvSpPr>
            <p:spPr bwMode="auto">
              <a:xfrm>
                <a:off x="736" y="2256"/>
                <a:ext cx="72" cy="72"/>
              </a:xfrm>
              <a:prstGeom prst="flowChartConnector">
                <a:avLst/>
              </a:prstGeom>
              <a:solidFill>
                <a:srgbClr val="FFFF00"/>
              </a:solidFill>
              <a:ln w="9525">
                <a:solidFill>
                  <a:srgbClr val="000000"/>
                </a:solidFill>
                <a:round/>
                <a:headEnd/>
                <a:tailEnd/>
              </a:ln>
            </p:spPr>
            <p:txBody>
              <a:bodyPr/>
              <a:lstStyle/>
              <a:p>
                <a:endParaRPr lang="id-ID"/>
              </a:p>
            </p:txBody>
          </p:sp>
        </p:grpSp>
        <p:grpSp>
          <p:nvGrpSpPr>
            <p:cNvPr id="8" name="Group 43"/>
            <p:cNvGrpSpPr>
              <a:grpSpLocks/>
            </p:cNvGrpSpPr>
            <p:nvPr/>
          </p:nvGrpSpPr>
          <p:grpSpPr bwMode="auto">
            <a:xfrm>
              <a:off x="736" y="1008"/>
              <a:ext cx="1040" cy="268"/>
              <a:chOff x="736" y="1008"/>
              <a:chExt cx="1040" cy="268"/>
            </a:xfrm>
          </p:grpSpPr>
          <p:sp>
            <p:nvSpPr>
              <p:cNvPr id="45092" name="Freeform 44"/>
              <p:cNvSpPr>
                <a:spLocks/>
              </p:cNvSpPr>
              <p:nvPr/>
            </p:nvSpPr>
            <p:spPr bwMode="auto">
              <a:xfrm>
                <a:off x="760" y="1052"/>
                <a:ext cx="8" cy="224"/>
              </a:xfrm>
              <a:custGeom>
                <a:avLst/>
                <a:gdLst>
                  <a:gd name="T0" fmla="*/ 3 w 20"/>
                  <a:gd name="T1" fmla="*/ 0 h 560"/>
                  <a:gd name="T2" fmla="*/ 0 w 20"/>
                  <a:gd name="T3" fmla="*/ 90 h 560"/>
                  <a:gd name="T4" fmla="*/ 0 60000 65536"/>
                  <a:gd name="T5" fmla="*/ 0 60000 65536"/>
                  <a:gd name="T6" fmla="*/ 0 w 20"/>
                  <a:gd name="T7" fmla="*/ 0 h 560"/>
                  <a:gd name="T8" fmla="*/ 20 w 20"/>
                  <a:gd name="T9" fmla="*/ 560 h 560"/>
                </a:gdLst>
                <a:ahLst/>
                <a:cxnLst>
                  <a:cxn ang="T4">
                    <a:pos x="T0" y="T1"/>
                  </a:cxn>
                  <a:cxn ang="T5">
                    <a:pos x="T2" y="T3"/>
                  </a:cxn>
                </a:cxnLst>
                <a:rect l="T6" t="T7" r="T8" b="T9"/>
                <a:pathLst>
                  <a:path w="20" h="560">
                    <a:moveTo>
                      <a:pt x="20" y="0"/>
                    </a:moveTo>
                    <a:lnTo>
                      <a:pt x="0" y="560"/>
                    </a:lnTo>
                  </a:path>
                </a:pathLst>
              </a:custGeom>
              <a:noFill/>
              <a:ln w="28575">
                <a:solidFill>
                  <a:srgbClr val="FF0000"/>
                </a:solidFill>
                <a:round/>
                <a:headEnd/>
                <a:tailEnd type="triangle" w="med" len="med"/>
              </a:ln>
            </p:spPr>
            <p:txBody>
              <a:bodyPr/>
              <a:lstStyle/>
              <a:p>
                <a:endParaRPr lang="id-ID"/>
              </a:p>
            </p:txBody>
          </p:sp>
          <p:sp>
            <p:nvSpPr>
              <p:cNvPr id="45093" name="Line 45"/>
              <p:cNvSpPr>
                <a:spLocks noChangeShapeType="1"/>
              </p:cNvSpPr>
              <p:nvPr/>
            </p:nvSpPr>
            <p:spPr bwMode="auto">
              <a:xfrm>
                <a:off x="768" y="1052"/>
                <a:ext cx="1008" cy="0"/>
              </a:xfrm>
              <a:prstGeom prst="line">
                <a:avLst/>
              </a:prstGeom>
              <a:noFill/>
              <a:ln w="28575">
                <a:solidFill>
                  <a:srgbClr val="000000"/>
                </a:solidFill>
                <a:round/>
                <a:headEnd/>
                <a:tailEnd type="triangle" w="med" len="med"/>
              </a:ln>
            </p:spPr>
            <p:txBody>
              <a:bodyPr/>
              <a:lstStyle/>
              <a:p>
                <a:endParaRPr lang="id-ID"/>
              </a:p>
            </p:txBody>
          </p:sp>
          <p:sp>
            <p:nvSpPr>
              <p:cNvPr id="45094" name="AutoShape 46"/>
              <p:cNvSpPr>
                <a:spLocks noChangeArrowheads="1"/>
              </p:cNvSpPr>
              <p:nvPr/>
            </p:nvSpPr>
            <p:spPr bwMode="auto">
              <a:xfrm>
                <a:off x="736" y="1008"/>
                <a:ext cx="72" cy="72"/>
              </a:xfrm>
              <a:prstGeom prst="flowChartConnector">
                <a:avLst/>
              </a:prstGeom>
              <a:solidFill>
                <a:srgbClr val="FFFF00"/>
              </a:solidFill>
              <a:ln w="9525">
                <a:solidFill>
                  <a:srgbClr val="000000"/>
                </a:solidFill>
                <a:round/>
                <a:headEnd/>
                <a:tailEnd/>
              </a:ln>
            </p:spPr>
            <p:txBody>
              <a:bodyPr/>
              <a:lstStyle/>
              <a:p>
                <a:endParaRPr lang="id-ID"/>
              </a:p>
            </p:txBody>
          </p:sp>
        </p:grpSp>
        <p:grpSp>
          <p:nvGrpSpPr>
            <p:cNvPr id="9" name="Group 47"/>
            <p:cNvGrpSpPr>
              <a:grpSpLocks/>
            </p:cNvGrpSpPr>
            <p:nvPr/>
          </p:nvGrpSpPr>
          <p:grpSpPr bwMode="auto">
            <a:xfrm>
              <a:off x="3472" y="1964"/>
              <a:ext cx="72" cy="482"/>
              <a:chOff x="3472" y="1964"/>
              <a:chExt cx="72" cy="482"/>
            </a:xfrm>
          </p:grpSpPr>
          <p:sp>
            <p:nvSpPr>
              <p:cNvPr id="45089" name="Freeform 48"/>
              <p:cNvSpPr>
                <a:spLocks/>
              </p:cNvSpPr>
              <p:nvPr/>
            </p:nvSpPr>
            <p:spPr bwMode="auto">
              <a:xfrm>
                <a:off x="3504" y="1964"/>
                <a:ext cx="0" cy="248"/>
              </a:xfrm>
              <a:custGeom>
                <a:avLst/>
                <a:gdLst>
                  <a:gd name="T0" fmla="*/ 0 w 1"/>
                  <a:gd name="T1" fmla="*/ 99 h 620"/>
                  <a:gd name="T2" fmla="*/ 0 w 1"/>
                  <a:gd name="T3" fmla="*/ 0 h 620"/>
                  <a:gd name="T4" fmla="*/ 0 60000 65536"/>
                  <a:gd name="T5" fmla="*/ 0 60000 65536"/>
                  <a:gd name="T6" fmla="*/ 0 w 1"/>
                  <a:gd name="T7" fmla="*/ 0 h 620"/>
                  <a:gd name="T8" fmla="*/ 0 w 1"/>
                  <a:gd name="T9" fmla="*/ 620 h 620"/>
                </a:gdLst>
                <a:ahLst/>
                <a:cxnLst>
                  <a:cxn ang="T4">
                    <a:pos x="T0" y="T1"/>
                  </a:cxn>
                  <a:cxn ang="T5">
                    <a:pos x="T2" y="T3"/>
                  </a:cxn>
                </a:cxnLst>
                <a:rect l="T6" t="T7" r="T8" b="T9"/>
                <a:pathLst>
                  <a:path w="1" h="620">
                    <a:moveTo>
                      <a:pt x="0" y="620"/>
                    </a:moveTo>
                    <a:lnTo>
                      <a:pt x="0" y="0"/>
                    </a:lnTo>
                  </a:path>
                </a:pathLst>
              </a:custGeom>
              <a:noFill/>
              <a:ln w="28575">
                <a:solidFill>
                  <a:srgbClr val="FF0000"/>
                </a:solidFill>
                <a:round/>
                <a:headEnd/>
                <a:tailEnd type="triangle" w="med" len="med"/>
              </a:ln>
            </p:spPr>
            <p:txBody>
              <a:bodyPr/>
              <a:lstStyle/>
              <a:p>
                <a:endParaRPr lang="id-ID"/>
              </a:p>
            </p:txBody>
          </p:sp>
          <p:sp>
            <p:nvSpPr>
              <p:cNvPr id="45090" name="Freeform 49"/>
              <p:cNvSpPr>
                <a:spLocks/>
              </p:cNvSpPr>
              <p:nvPr/>
            </p:nvSpPr>
            <p:spPr bwMode="auto">
              <a:xfrm>
                <a:off x="3504" y="2220"/>
                <a:ext cx="2" cy="226"/>
              </a:xfrm>
              <a:custGeom>
                <a:avLst/>
                <a:gdLst>
                  <a:gd name="T0" fmla="*/ 0 w 5"/>
                  <a:gd name="T1" fmla="*/ 0 h 565"/>
                  <a:gd name="T2" fmla="*/ 1 w 5"/>
                  <a:gd name="T3" fmla="*/ 90 h 565"/>
                  <a:gd name="T4" fmla="*/ 0 60000 65536"/>
                  <a:gd name="T5" fmla="*/ 0 60000 65536"/>
                  <a:gd name="T6" fmla="*/ 0 w 5"/>
                  <a:gd name="T7" fmla="*/ 0 h 565"/>
                  <a:gd name="T8" fmla="*/ 5 w 5"/>
                  <a:gd name="T9" fmla="*/ 565 h 565"/>
                </a:gdLst>
                <a:ahLst/>
                <a:cxnLst>
                  <a:cxn ang="T4">
                    <a:pos x="T0" y="T1"/>
                  </a:cxn>
                  <a:cxn ang="T5">
                    <a:pos x="T2" y="T3"/>
                  </a:cxn>
                </a:cxnLst>
                <a:rect l="T6" t="T7" r="T8" b="T9"/>
                <a:pathLst>
                  <a:path w="5" h="565">
                    <a:moveTo>
                      <a:pt x="0" y="0"/>
                    </a:moveTo>
                    <a:lnTo>
                      <a:pt x="5" y="565"/>
                    </a:lnTo>
                  </a:path>
                </a:pathLst>
              </a:custGeom>
              <a:noFill/>
              <a:ln w="28575">
                <a:solidFill>
                  <a:srgbClr val="000000"/>
                </a:solidFill>
                <a:round/>
                <a:headEnd/>
                <a:tailEnd type="triangle" w="med" len="med"/>
              </a:ln>
            </p:spPr>
            <p:txBody>
              <a:bodyPr/>
              <a:lstStyle/>
              <a:p>
                <a:endParaRPr lang="id-ID"/>
              </a:p>
            </p:txBody>
          </p:sp>
          <p:sp>
            <p:nvSpPr>
              <p:cNvPr id="45091" name="AutoShape 50"/>
              <p:cNvSpPr>
                <a:spLocks noChangeArrowheads="1"/>
              </p:cNvSpPr>
              <p:nvPr/>
            </p:nvSpPr>
            <p:spPr bwMode="auto">
              <a:xfrm>
                <a:off x="3472" y="2184"/>
                <a:ext cx="72" cy="72"/>
              </a:xfrm>
              <a:prstGeom prst="flowChartConnector">
                <a:avLst/>
              </a:prstGeom>
              <a:solidFill>
                <a:srgbClr val="FFFF00"/>
              </a:solidFill>
              <a:ln w="9525">
                <a:solidFill>
                  <a:srgbClr val="000000"/>
                </a:solidFill>
                <a:round/>
                <a:headEnd/>
                <a:tailEnd/>
              </a:ln>
            </p:spPr>
            <p:txBody>
              <a:bodyPr/>
              <a:lstStyle/>
              <a:p>
                <a:endParaRPr lang="id-ID"/>
              </a:p>
            </p:txBody>
          </p:sp>
        </p:grpSp>
      </p:grpSp>
      <p:grpSp>
        <p:nvGrpSpPr>
          <p:cNvPr id="10" name="Group 51"/>
          <p:cNvGrpSpPr>
            <a:grpSpLocks/>
          </p:cNvGrpSpPr>
          <p:nvPr/>
        </p:nvGrpSpPr>
        <p:grpSpPr bwMode="auto">
          <a:xfrm>
            <a:off x="812800" y="5257800"/>
            <a:ext cx="7620000" cy="971550"/>
            <a:chOff x="384" y="4416"/>
            <a:chExt cx="3600" cy="816"/>
          </a:xfrm>
        </p:grpSpPr>
        <p:sp>
          <p:nvSpPr>
            <p:cNvPr id="45073" name="Rectangle 52"/>
            <p:cNvSpPr>
              <a:spLocks noChangeArrowheads="1"/>
            </p:cNvSpPr>
            <p:nvPr/>
          </p:nvSpPr>
          <p:spPr bwMode="auto">
            <a:xfrm>
              <a:off x="384" y="4416"/>
              <a:ext cx="864" cy="192"/>
            </a:xfrm>
            <a:prstGeom prst="rect">
              <a:avLst/>
            </a:prstGeom>
            <a:noFill/>
            <a:ln w="9525">
              <a:noFill/>
              <a:miter lim="800000"/>
              <a:headEnd/>
              <a:tailEnd/>
            </a:ln>
          </p:spPr>
          <p:txBody>
            <a:bodyPr wrap="none" anchor="ctr"/>
            <a:lstStyle/>
            <a:p>
              <a:pPr eaLnBrk="1" hangingPunct="1"/>
              <a:r>
                <a:rPr lang="en-US" sz="1200">
                  <a:solidFill>
                    <a:schemeClr val="hlink"/>
                  </a:solidFill>
                  <a:latin typeface="Arial" charset="0"/>
                </a:rPr>
                <a:t>Feedback</a:t>
              </a:r>
            </a:p>
          </p:txBody>
        </p:sp>
        <p:sp>
          <p:nvSpPr>
            <p:cNvPr id="45074" name="Rectangle 53"/>
            <p:cNvSpPr>
              <a:spLocks noChangeArrowheads="1"/>
            </p:cNvSpPr>
            <p:nvPr/>
          </p:nvSpPr>
          <p:spPr bwMode="auto">
            <a:xfrm>
              <a:off x="3120" y="5040"/>
              <a:ext cx="864" cy="192"/>
            </a:xfrm>
            <a:prstGeom prst="rect">
              <a:avLst/>
            </a:prstGeom>
            <a:noFill/>
            <a:ln w="9525">
              <a:noFill/>
              <a:miter lim="800000"/>
              <a:headEnd/>
              <a:tailEnd/>
            </a:ln>
          </p:spPr>
          <p:txBody>
            <a:bodyPr wrap="none" anchor="ctr"/>
            <a:lstStyle/>
            <a:p>
              <a:pPr eaLnBrk="1" hangingPunct="1"/>
              <a:r>
                <a:rPr lang="en-US" sz="1200">
                  <a:solidFill>
                    <a:schemeClr val="hlink"/>
                  </a:solidFill>
                  <a:latin typeface="Arial" charset="0"/>
                </a:rPr>
                <a:t>Feedback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linds(horizontal)">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blinds(horizontal)">
                                      <p:cBhvr>
                                        <p:cTn id="12" dur="500"/>
                                        <p:tgtEl>
                                          <p:spTgt spid="593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6"/>
                                        </p:tgtEl>
                                        <p:attrNameLst>
                                          <p:attrName>style.visibility</p:attrName>
                                        </p:attrNameLst>
                                      </p:cBhvr>
                                      <p:to>
                                        <p:strVal val="visible"/>
                                      </p:to>
                                    </p:set>
                                    <p:animEffect transition="in" filter="blinds(horizontal)">
                                      <p:cBhvr>
                                        <p:cTn id="17" dur="500"/>
                                        <p:tgtEl>
                                          <p:spTgt spid="5939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397"/>
                                        </p:tgtEl>
                                        <p:attrNameLst>
                                          <p:attrName>style.visibility</p:attrName>
                                        </p:attrNameLst>
                                      </p:cBhvr>
                                      <p:to>
                                        <p:strVal val="visible"/>
                                      </p:to>
                                    </p:set>
                                    <p:animEffect transition="in" filter="blinds(horizontal)">
                                      <p:cBhvr>
                                        <p:cTn id="22" dur="500"/>
                                        <p:tgtEl>
                                          <p:spTgt spid="5939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401"/>
                                        </p:tgtEl>
                                        <p:attrNameLst>
                                          <p:attrName>style.visibility</p:attrName>
                                        </p:attrNameLst>
                                      </p:cBhvr>
                                      <p:to>
                                        <p:strVal val="visible"/>
                                      </p:to>
                                    </p:set>
                                    <p:animEffect transition="in" filter="blinds(horizontal)">
                                      <p:cBhvr>
                                        <p:cTn id="27" dur="500"/>
                                        <p:tgtEl>
                                          <p:spTgt spid="594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400"/>
                                        </p:tgtEl>
                                        <p:attrNameLst>
                                          <p:attrName>style.visibility</p:attrName>
                                        </p:attrNameLst>
                                      </p:cBhvr>
                                      <p:to>
                                        <p:strVal val="visible"/>
                                      </p:to>
                                    </p:set>
                                    <p:animEffect transition="in" filter="blinds(horizontal)">
                                      <p:cBhvr>
                                        <p:cTn id="32" dur="500"/>
                                        <p:tgtEl>
                                          <p:spTgt spid="5940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9398"/>
                                        </p:tgtEl>
                                        <p:attrNameLst>
                                          <p:attrName>style.visibility</p:attrName>
                                        </p:attrNameLst>
                                      </p:cBhvr>
                                      <p:to>
                                        <p:strVal val="visible"/>
                                      </p:to>
                                    </p:set>
                                    <p:animEffect transition="in" filter="blinds(horizontal)">
                                      <p:cBhvr>
                                        <p:cTn id="37" dur="500"/>
                                        <p:tgtEl>
                                          <p:spTgt spid="5939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9404"/>
                                        </p:tgtEl>
                                        <p:attrNameLst>
                                          <p:attrName>style.visibility</p:attrName>
                                        </p:attrNameLst>
                                      </p:cBhvr>
                                      <p:to>
                                        <p:strVal val="visible"/>
                                      </p:to>
                                    </p:set>
                                    <p:animEffect transition="in" filter="blinds(horizontal)">
                                      <p:cBhvr>
                                        <p:cTn id="42" dur="500"/>
                                        <p:tgtEl>
                                          <p:spTgt spid="5940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9399"/>
                                        </p:tgtEl>
                                        <p:attrNameLst>
                                          <p:attrName>style.visibility</p:attrName>
                                        </p:attrNameLst>
                                      </p:cBhvr>
                                      <p:to>
                                        <p:strVal val="visible"/>
                                      </p:to>
                                    </p:set>
                                    <p:animEffect transition="in" filter="blinds(horizontal)">
                                      <p:cBhvr>
                                        <p:cTn id="47" dur="500"/>
                                        <p:tgtEl>
                                          <p:spTgt spid="5939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9403"/>
                                        </p:tgtEl>
                                        <p:attrNameLst>
                                          <p:attrName>style.visibility</p:attrName>
                                        </p:attrNameLst>
                                      </p:cBhvr>
                                      <p:to>
                                        <p:strVal val="visible"/>
                                      </p:to>
                                    </p:set>
                                    <p:animEffect transition="in" filter="blinds(horizontal)">
                                      <p:cBhvr>
                                        <p:cTn id="52" dur="500"/>
                                        <p:tgtEl>
                                          <p:spTgt spid="5940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9402"/>
                                        </p:tgtEl>
                                        <p:attrNameLst>
                                          <p:attrName>style.visibility</p:attrName>
                                        </p:attrNameLst>
                                      </p:cBhvr>
                                      <p:to>
                                        <p:strVal val="visible"/>
                                      </p:to>
                                    </p:set>
                                    <p:animEffect transition="in" filter="blinds(horizontal)">
                                      <p:cBhvr>
                                        <p:cTn id="57" dur="500"/>
                                        <p:tgtEl>
                                          <p:spTgt spid="5940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9405"/>
                                        </p:tgtEl>
                                        <p:attrNameLst>
                                          <p:attrName>style.visｩÿilｩÿ</p:attrName>
                                        </p:attrNameLst>
                                      </p:cBhvr>
                                      <p:to>
                                        <p:strVal val="visible"/>
                                      </p:to>
                                    </p:set>
                                    <p:animEffect transition="in" filter="blinds(horizontal)">
                                      <p:cBhvr>
                                        <p:cTn id="62" dur="500"/>
                                        <p:tgtEl>
                                          <p:spTgt spid="5940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linds(horizontal)">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linds(horizontal)">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blinds(horizontal)">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animBg="1"/>
      <p:bldP spid="59396" grpId="0" animBg="1"/>
      <p:bldP spid="59397" grpId="0" animBg="1"/>
      <p:bldP spid="59398" grpId="0" animBg="1"/>
      <p:bldP spid="59399" grpId="0" animBg="1"/>
      <p:bldP spid="59400" grpId="0" animBg="1"/>
      <p:bldP spid="59401" grpId="0" animBg="1"/>
      <p:bldP spid="59402" grpId="0" animBg="1"/>
      <p:bldP spid="59403" grpId="0" animBg="1"/>
      <p:bldP spid="59404" grpId="0" animBg="1"/>
      <p:bldP spid="5940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WordArt 2"/>
          <p:cNvSpPr>
            <a:spLocks noChangeArrowheads="1" noChangeShapeType="1" noTextEdit="1"/>
          </p:cNvSpPr>
          <p:nvPr/>
        </p:nvSpPr>
        <p:spPr bwMode="auto">
          <a:xfrm>
            <a:off x="863600" y="342900"/>
            <a:ext cx="3505200" cy="514350"/>
          </a:xfrm>
          <a:prstGeom prst="rect">
            <a:avLst/>
          </a:prstGeom>
        </p:spPr>
        <p:txBody>
          <a:bodyPr wrap="none" fromWordArt="1">
            <a:prstTxWarp prst="textPlain">
              <a:avLst>
                <a:gd name="adj" fmla="val 50000"/>
              </a:avLst>
            </a:prstTxWarp>
          </a:bodyPr>
          <a:lstStyle/>
          <a:p>
            <a:r>
              <a:rPr lang="id-ID" sz="1400" kern="10">
                <a:ln w="9525">
                  <a:solidFill>
                    <a:srgbClr val="0000FF"/>
                  </a:solidFill>
                  <a:round/>
                  <a:headEnd/>
                  <a:tailEnd/>
                </a:ln>
                <a:solidFill>
                  <a:srgbClr val="0000FF"/>
                </a:solidFill>
                <a:latin typeface="Edwardian Script ITC"/>
              </a:rPr>
              <a:t>Pengaruh Remote</a:t>
            </a:r>
          </a:p>
        </p:txBody>
      </p:sp>
      <p:sp>
        <p:nvSpPr>
          <p:cNvPr id="61443" name="Rectangle 3"/>
          <p:cNvSpPr>
            <a:spLocks noGrp="1" noChangeArrowheads="1"/>
          </p:cNvSpPr>
          <p:nvPr>
            <p:ph type="body" idx="1"/>
          </p:nvPr>
        </p:nvSpPr>
        <p:spPr>
          <a:xfrm>
            <a:off x="357188" y="971550"/>
            <a:ext cx="8329612" cy="5886450"/>
          </a:xfrm>
        </p:spPr>
        <p:txBody>
          <a:bodyPr/>
          <a:lstStyle/>
          <a:p>
            <a:pPr eaLnBrk="1" hangingPunct="1">
              <a:lnSpc>
                <a:spcPct val="90000"/>
              </a:lnSpc>
            </a:pPr>
            <a:r>
              <a:rPr lang="sv-SE" sz="1100" smtClean="0">
                <a:latin typeface="Lucida Fax" pitchFamily="18" charset="0"/>
              </a:rPr>
              <a:t>Pengaruh ini merupakan hambatan yang diluar kendali perusahaan, yang berhubungan dengan masalah; ekonomi, sosial, politik, teknologi, ekologis. </a:t>
            </a:r>
          </a:p>
          <a:p>
            <a:pPr eaLnBrk="1" hangingPunct="1">
              <a:lnSpc>
                <a:spcPct val="90000"/>
              </a:lnSpc>
              <a:buFontTx/>
              <a:buNone/>
            </a:pPr>
            <a:endParaRPr lang="sv-SE" sz="1100" smtClean="0">
              <a:latin typeface="Lucida Fax" pitchFamily="18" charset="0"/>
            </a:endParaRPr>
          </a:p>
          <a:p>
            <a:pPr eaLnBrk="1" hangingPunct="1">
              <a:lnSpc>
                <a:spcPct val="90000"/>
              </a:lnSpc>
            </a:pPr>
            <a:r>
              <a:rPr lang="en-US" sz="1100" smtClean="0">
                <a:latin typeface="Lucida Fax" pitchFamily="18" charset="0"/>
              </a:rPr>
              <a:t>Mencerminkan pengaruh-pengaruh pada perusahaan dalam bentuk  ; opportunities, threats, &amp; constraints.</a:t>
            </a:r>
          </a:p>
          <a:p>
            <a:pPr eaLnBrk="1" hangingPunct="1">
              <a:lnSpc>
                <a:spcPct val="90000"/>
              </a:lnSpc>
              <a:buFontTx/>
              <a:buNone/>
            </a:pPr>
            <a:endParaRPr lang="en-US" sz="1100" smtClean="0">
              <a:latin typeface="Lucida Fax" pitchFamily="18" charset="0"/>
            </a:endParaRPr>
          </a:p>
          <a:p>
            <a:pPr eaLnBrk="1" hangingPunct="1">
              <a:lnSpc>
                <a:spcPct val="90000"/>
              </a:lnSpc>
            </a:pPr>
            <a:r>
              <a:rPr lang="en-US" sz="1100" b="1" i="1" smtClean="0">
                <a:solidFill>
                  <a:srgbClr val="0000FF"/>
                </a:solidFill>
                <a:latin typeface="Lucida Fax" pitchFamily="18" charset="0"/>
              </a:rPr>
              <a:t>Kondisi perekonomian</a:t>
            </a:r>
            <a:r>
              <a:rPr lang="en-US" sz="1100" smtClean="0">
                <a:latin typeface="Lucida Fax" pitchFamily="18" charset="0"/>
              </a:rPr>
              <a:t> , baik tingkat nasional maupun internasional, </a:t>
            </a:r>
            <a:r>
              <a:rPr lang="en-US" sz="1100" b="1" i="1" smtClean="0">
                <a:solidFill>
                  <a:srgbClr val="FF0000"/>
                </a:solidFill>
                <a:latin typeface="Lucida Fax" pitchFamily="18" charset="0"/>
              </a:rPr>
              <a:t>harus</a:t>
            </a:r>
            <a:r>
              <a:rPr lang="en-US" sz="1100" smtClean="0">
                <a:solidFill>
                  <a:srgbClr val="FF0000"/>
                </a:solidFill>
                <a:latin typeface="Lucida Fax" pitchFamily="18" charset="0"/>
              </a:rPr>
              <a:t> </a:t>
            </a:r>
            <a:r>
              <a:rPr lang="en-US" sz="1100" b="1" i="1" smtClean="0">
                <a:solidFill>
                  <a:srgbClr val="FF0000"/>
                </a:solidFill>
                <a:latin typeface="Lucida Fax" pitchFamily="18" charset="0"/>
              </a:rPr>
              <a:t>jadi bahan pertimbangan</a:t>
            </a:r>
            <a:r>
              <a:rPr lang="en-US" sz="1100" smtClean="0">
                <a:latin typeface="Lucida Fax" pitchFamily="18" charset="0"/>
              </a:rPr>
              <a:t> perusahaan, misal hal-hal mengenai ;”general availability of credit”, “level of disposable income”, “propensity of people to spend”.   Faktor lain yang </a:t>
            </a:r>
            <a:r>
              <a:rPr lang="en-US" sz="1100" b="1" i="1" smtClean="0">
                <a:solidFill>
                  <a:srgbClr val="FF0000"/>
                </a:solidFill>
                <a:latin typeface="Lucida Fax" pitchFamily="18" charset="0"/>
              </a:rPr>
              <a:t>perlu di-monitor</a:t>
            </a:r>
            <a:r>
              <a:rPr lang="en-US" sz="1100" smtClean="0">
                <a:latin typeface="Lucida Fax" pitchFamily="18" charset="0"/>
              </a:rPr>
              <a:t>; prime interest rates, inflation rates, trends in the growth of the gross national product.</a:t>
            </a:r>
          </a:p>
          <a:p>
            <a:pPr eaLnBrk="1" hangingPunct="1">
              <a:lnSpc>
                <a:spcPct val="90000"/>
              </a:lnSpc>
              <a:buFontTx/>
              <a:buNone/>
            </a:pPr>
            <a:endParaRPr lang="en-US" sz="1100" smtClean="0">
              <a:latin typeface="Lucida Fax" pitchFamily="18" charset="0"/>
            </a:endParaRPr>
          </a:p>
          <a:p>
            <a:pPr eaLnBrk="1" hangingPunct="1">
              <a:lnSpc>
                <a:spcPct val="90000"/>
              </a:lnSpc>
            </a:pPr>
            <a:r>
              <a:rPr lang="en-US" sz="1100" b="1" i="1" smtClean="0">
                <a:solidFill>
                  <a:srgbClr val="0000FF"/>
                </a:solidFill>
                <a:latin typeface="Lucida Fax" pitchFamily="18" charset="0"/>
              </a:rPr>
              <a:t>Faktor sosial yang berpengaruh</a:t>
            </a:r>
            <a:r>
              <a:rPr lang="en-US" sz="1100" smtClean="0">
                <a:latin typeface="Lucida Fax" pitchFamily="18" charset="0"/>
              </a:rPr>
              <a:t>;  kepercayaan, values, attitudes, opinions, lifestyle dilingkungan perusahaan, …….. yang dikembangkan dari cultural, ecological, demographic, religious, educational, &amp; ethnic conditioning.</a:t>
            </a:r>
          </a:p>
          <a:p>
            <a:pPr eaLnBrk="1" hangingPunct="1">
              <a:lnSpc>
                <a:spcPct val="90000"/>
              </a:lnSpc>
              <a:buFontTx/>
              <a:buNone/>
            </a:pPr>
            <a:endParaRPr lang="en-US" sz="1100" smtClean="0">
              <a:latin typeface="Lucida Fax" pitchFamily="18" charset="0"/>
            </a:endParaRPr>
          </a:p>
          <a:p>
            <a:pPr eaLnBrk="1" hangingPunct="1">
              <a:lnSpc>
                <a:spcPct val="90000"/>
              </a:lnSpc>
            </a:pPr>
            <a:r>
              <a:rPr lang="en-US" sz="1100" b="1" i="1" smtClean="0">
                <a:solidFill>
                  <a:srgbClr val="0000FF"/>
                </a:solidFill>
                <a:latin typeface="Lucida Fax" pitchFamily="18" charset="0"/>
              </a:rPr>
              <a:t>Faktor politik yang berpengaruh</a:t>
            </a:r>
            <a:r>
              <a:rPr lang="en-US" sz="1100" smtClean="0">
                <a:latin typeface="Lucida Fax" pitchFamily="18" charset="0"/>
              </a:rPr>
              <a:t>:  Kondisi politik merupakan hal penting yang perlu menjadi bahan pertimbangan perusahaan dalam memformulasikan </a:t>
            </a:r>
            <a:r>
              <a:rPr lang="en-US" sz="1100" b="1" i="1" smtClean="0">
                <a:latin typeface="Lucida Fax" pitchFamily="18" charset="0"/>
              </a:rPr>
              <a:t>strategy perusahaan</a:t>
            </a:r>
            <a:r>
              <a:rPr lang="en-US" sz="1100" smtClean="0">
                <a:latin typeface="Lucida Fax" pitchFamily="18" charset="0"/>
              </a:rPr>
              <a:t>.</a:t>
            </a:r>
          </a:p>
          <a:p>
            <a:pPr eaLnBrk="1" hangingPunct="1">
              <a:lnSpc>
                <a:spcPct val="90000"/>
              </a:lnSpc>
              <a:buFontTx/>
              <a:buNone/>
            </a:pPr>
            <a:r>
              <a:rPr lang="en-US" sz="1100" smtClean="0">
                <a:latin typeface="Lucida Fax" pitchFamily="18" charset="0"/>
              </a:rPr>
              <a:t>	Contoh (political constraint): fair-trade decisions, anti trust laws, tax programs, minimum wage legislation, pollution &amp; pricing policies, administrative jawboning, dll.</a:t>
            </a:r>
          </a:p>
          <a:p>
            <a:pPr eaLnBrk="1" hangingPunct="1">
              <a:lnSpc>
                <a:spcPct val="90000"/>
              </a:lnSpc>
              <a:buFontTx/>
              <a:buNone/>
            </a:pPr>
            <a:r>
              <a:rPr lang="sv-SE" sz="1100" b="1" i="1" smtClean="0">
                <a:latin typeface="Lucida Fax" pitchFamily="18" charset="0"/>
              </a:rPr>
              <a:t>	</a:t>
            </a:r>
          </a:p>
          <a:p>
            <a:pPr eaLnBrk="1" hangingPunct="1">
              <a:lnSpc>
                <a:spcPct val="90000"/>
              </a:lnSpc>
              <a:buFontTx/>
              <a:buNone/>
            </a:pPr>
            <a:r>
              <a:rPr lang="sv-SE" sz="1100" b="1" i="1" smtClean="0">
                <a:latin typeface="Lucida Fax" pitchFamily="18" charset="0"/>
              </a:rPr>
              <a:t>	Peran Supplier</a:t>
            </a:r>
            <a:r>
              <a:rPr lang="sv-SE" sz="1100" smtClean="0">
                <a:latin typeface="Lucida Fax" pitchFamily="18" charset="0"/>
              </a:rPr>
              <a:t> : peran  dalam pengelolaan beberapa industri strategi pemerintah dapat   secara signifikan berpengaruh pada kontinuitas strategi  beberapa perusahaan swasta.</a:t>
            </a:r>
            <a:endParaRPr lang="sv-SE" sz="1100" b="1" i="1" smtClean="0">
              <a:latin typeface="Lucida Fax" pitchFamily="18" charset="0"/>
            </a:endParaRPr>
          </a:p>
          <a:p>
            <a:pPr eaLnBrk="1" hangingPunct="1">
              <a:lnSpc>
                <a:spcPct val="90000"/>
              </a:lnSpc>
              <a:buFontTx/>
              <a:buNone/>
            </a:pPr>
            <a:endParaRPr lang="sv-SE" sz="1100" b="1" i="1" smtClean="0">
              <a:latin typeface="Lucida Fax" pitchFamily="18" charset="0"/>
            </a:endParaRPr>
          </a:p>
          <a:p>
            <a:pPr eaLnBrk="1" hangingPunct="1">
              <a:lnSpc>
                <a:spcPct val="90000"/>
              </a:lnSpc>
              <a:buFontTx/>
              <a:buNone/>
            </a:pPr>
            <a:r>
              <a:rPr lang="sv-SE" sz="1100" b="1" i="1" smtClean="0">
                <a:latin typeface="Lucida Fax" pitchFamily="18" charset="0"/>
              </a:rPr>
              <a:t>	Peran Kustomer</a:t>
            </a:r>
            <a:r>
              <a:rPr lang="sv-SE" sz="1100" smtClean="0">
                <a:latin typeface="Lucida Fax" pitchFamily="18" charset="0"/>
              </a:rPr>
              <a:t> : kebutuhan pemerintah atas produk dan jasa dapat mengkreasikan, mengembangkan, ataupun menghilangkan banyak peluang pasar. </a:t>
            </a:r>
            <a:endParaRPr lang="en-US" sz="1100" smtClean="0">
              <a:latin typeface="Lucida Fax" pitchFamily="18" charset="0"/>
            </a:endParaRPr>
          </a:p>
          <a:p>
            <a:pPr eaLnBrk="1" hangingPunct="1">
              <a:lnSpc>
                <a:spcPct val="90000"/>
              </a:lnSpc>
            </a:pPr>
            <a:endParaRPr lang="sv-SE" sz="1100" b="1" i="1" smtClean="0">
              <a:latin typeface="Lucida Fax" pitchFamily="18" charset="0"/>
            </a:endParaRPr>
          </a:p>
          <a:p>
            <a:pPr eaLnBrk="1" hangingPunct="1">
              <a:lnSpc>
                <a:spcPct val="90000"/>
              </a:lnSpc>
            </a:pPr>
            <a:r>
              <a:rPr lang="sv-SE" sz="1100" b="1" i="1" smtClean="0">
                <a:solidFill>
                  <a:srgbClr val="0000FF"/>
                </a:solidFill>
                <a:latin typeface="Lucida Fax" pitchFamily="18" charset="0"/>
              </a:rPr>
              <a:t>Faktor Teknologi</a:t>
            </a:r>
            <a:r>
              <a:rPr lang="sv-SE" sz="1100" smtClean="0">
                <a:latin typeface="Lucida Fax" pitchFamily="18" charset="0"/>
              </a:rPr>
              <a:t> : Perkembangan teknologi secara signifikan merubah kondisi pada industri-industri , dan akan berdampak pada sektor-sektor lainnya dalam masyarakat.</a:t>
            </a:r>
            <a:endParaRPr lang="en-US" sz="1100" smtClean="0">
              <a:latin typeface="Lucida Fax" pitchFamily="18" charset="0"/>
            </a:endParaRPr>
          </a:p>
          <a:p>
            <a:pPr eaLnBrk="1" hangingPunct="1">
              <a:lnSpc>
                <a:spcPct val="90000"/>
              </a:lnSpc>
              <a:buFontTx/>
              <a:buNone/>
            </a:pPr>
            <a:r>
              <a:rPr lang="en-US" sz="1100" smtClean="0">
                <a:latin typeface="Lucida Fax" pitchFamily="18" charset="0"/>
              </a:rPr>
              <a:t>	Dalam hal ini dikenal istilah “technological forecasting” </a:t>
            </a:r>
          </a:p>
          <a:p>
            <a:pPr eaLnBrk="1" hangingPunct="1">
              <a:lnSpc>
                <a:spcPct val="90000"/>
              </a:lnSpc>
              <a:buFontTx/>
              <a:buNone/>
            </a:pPr>
            <a:endParaRPr lang="en-US" sz="1100" b="1" i="1" smtClean="0">
              <a:latin typeface="Lucida Fax" pitchFamily="18" charset="0"/>
            </a:endParaRPr>
          </a:p>
          <a:p>
            <a:pPr eaLnBrk="1" hangingPunct="1">
              <a:lnSpc>
                <a:spcPct val="90000"/>
              </a:lnSpc>
              <a:buClr>
                <a:schemeClr val="tx1"/>
              </a:buClr>
              <a:buFont typeface="Times New Roman" pitchFamily="18" charset="0"/>
              <a:buChar char="•"/>
            </a:pPr>
            <a:r>
              <a:rPr lang="en-US" sz="1100" b="1" i="1" smtClean="0">
                <a:solidFill>
                  <a:srgbClr val="0000FF"/>
                </a:solidFill>
                <a:latin typeface="Lucida Fax" pitchFamily="18" charset="0"/>
              </a:rPr>
              <a:t>Faktor Ekologi</a:t>
            </a:r>
            <a:r>
              <a:rPr lang="en-US" sz="1100" smtClean="0">
                <a:latin typeface="Lucida Fax" pitchFamily="18" charset="0"/>
              </a:rPr>
              <a:t> : ekologi ; keterkaitan antara kehidupan manusia dengan alam sekitar, sedangkan kegiatan-kegiatan yang dilakukan manusia sering menimbulkan masalah pada kehidupan manusia tersebut sendiri ataupun kehidupan alam/makhluk lainnya di bumi., ini yang disebut polusi.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linds(horizontal)">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12" dur="500"/>
                                        <p:tgtEl>
                                          <p:spTgt spid="614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3">
                                            <p:txEl>
                                              <p:pRg st="4" end="4"/>
                                            </p:txEl>
                                          </p:spTgt>
                                        </p:tgtEl>
                                        <p:attrNameLst>
                                          <p:attrName>style.visibility</p:attrName>
                                        </p:attrNameLst>
                                      </p:cBhvr>
                                      <p:to>
                                        <p:strVal val="visible"/>
                                      </p:to>
                                    </p:set>
                                    <p:animEffect transition="in" filter="blinds(horizontal)">
                                      <p:cBhvr>
                                        <p:cTn id="22" dur="500"/>
                                        <p:tgtEl>
                                          <p:spTgt spid="614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443">
                                            <p:txEl>
                                              <p:pRg st="6" end="6"/>
                                            </p:txEl>
                                          </p:spTgt>
                                        </p:tgtEl>
                                        <p:attrNameLst>
                                          <p:attrName>style.visibility</p:attrName>
                                        </p:attrNameLst>
                                      </p:cBhvr>
                                      <p:to>
                                        <p:strVal val="visible"/>
                                      </p:to>
                                    </p:set>
                                    <p:animEffect transition="in" filter="blinds(horizontal)">
                                      <p:cBhvr>
                                        <p:cTn id="27" dur="500"/>
                                        <p:tgtEl>
                                          <p:spTgt spid="6144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443">
                                            <p:txEl>
                                              <p:pRg st="8" end="8"/>
                                            </p:txEl>
                                          </p:spTgt>
                                        </p:tgtEl>
                                        <p:attrNameLst>
                                          <p:attrName>style.visibility</p:attrName>
                                        </p:attrNameLst>
                                      </p:cBhvr>
                                      <p:to>
                                        <p:strVal val="visible"/>
                                      </p:to>
                                    </p:set>
                                    <p:animEffect transition="in" filter="blinds(horizontal)">
                                      <p:cBhvr>
                                        <p:cTn id="32" dur="500"/>
                                        <p:tgtEl>
                                          <p:spTgt spid="6144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443">
                                            <p:txEl>
                                              <p:pRg st="9" end="9"/>
                                            </p:txEl>
                                          </p:spTgt>
                                        </p:tgtEl>
                                        <p:attrNameLst>
                                          <p:attrName>style.visibility</p:attrName>
                                        </p:attrNameLst>
                                      </p:cBhvr>
                                      <p:to>
                                        <p:strVal val="visible"/>
                                      </p:to>
                                    </p:set>
                                    <p:animEffect transition="in" filter="blinds(horizontal)">
                                      <p:cBhvr>
                                        <p:cTn id="37" dur="500"/>
                                        <p:tgtEl>
                                          <p:spTgt spid="6144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1443">
                                            <p:txEl>
                                              <p:pRg st="10" end="10"/>
                                            </p:txEl>
                                          </p:spTgt>
                                        </p:tgtEl>
                                        <p:attrNameLst>
                                          <p:attrName>style.visibility</p:attrName>
                                        </p:attrNameLst>
                                      </p:cBhvr>
                                      <p:to>
                                        <p:strVal val="visible"/>
                                      </p:to>
                                    </p:set>
                                    <p:animEffect transition="in" filter="blinds(horizontal)">
                                      <p:cBhvr>
                                        <p:cTn id="42" dur="500"/>
                                        <p:tgtEl>
                                          <p:spTgt spid="6144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1443">
                                            <p:txEl>
                                              <p:pRg st="11" end="11"/>
                                            </p:txEl>
                                          </p:spTgt>
                                        </p:tgtEl>
                                        <p:attrNameLst>
                                          <p:attrName>style.visibility</p:attrName>
                                        </p:attrNameLst>
                                      </p:cBhvr>
                                      <p:to>
                                        <p:strVal val="visible"/>
                                      </p:to>
                                    </p:set>
                                    <p:animEffect transition="in" filter="blinds(horizontal)">
                                      <p:cBhvr>
                                        <p:cTn id="47" dur="500"/>
                                        <p:tgtEl>
                                          <p:spTgt spid="6144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1443">
                                            <p:txEl>
                                              <p:pRg st="13" end="13"/>
                                            </p:txEl>
                                          </p:spTgt>
                                        </p:tgtEl>
                                        <p:attrNameLst>
                                          <p:attrName>style.visibility</p:attrName>
                                        </p:attrNameLst>
                                      </p:cBhvr>
                                      <p:to>
                                        <p:strVal val="visible"/>
                                      </p:to>
                                    </p:set>
                                    <p:animEffect transition="in" filter="blinds(horizontal)">
                                      <p:cBhvr>
                                        <p:cTn id="52" dur="500"/>
                                        <p:tgtEl>
                                          <p:spTgt spid="6144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443">
                                            <p:txEl>
                                              <p:pRg st="15" end="15"/>
                                            </p:txEl>
                                          </p:spTgt>
                                        </p:tgtEl>
                                        <p:attrNameLst>
                                          <p:attrName>style.visibility</p:attrName>
                                        </p:attrNameLst>
                                      </p:cBhvr>
                                      <p:to>
                                        <p:strVal val="visible"/>
                                      </p:to>
                                    </p:set>
                                    <p:animEffect transition="in" filter="blinds(horizontal)">
                                      <p:cBhvr>
                                        <p:cTn id="57" dur="500"/>
                                        <p:tgtEl>
                                          <p:spTgt spid="61443">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1443">
                                            <p:txEl>
                                              <p:pRg st="16" end="16"/>
                                            </p:txEl>
                                          </p:spTgt>
                                        </p:tgtEl>
                                        <p:attrNameLst>
                                          <p:attrName>style.visibility</p:attrName>
                                        </p:attrNameLst>
                                      </p:cBhvr>
                                      <p:to>
                                        <p:strVal val="visible"/>
                                      </p:to>
                                    </p:set>
                                    <p:animEffect transition="in" filter="blinds(horizontal)">
                                      <p:cBhvr>
                                        <p:cTn id="62" dur="500"/>
                                        <p:tgtEl>
                                          <p:spTgt spid="61443">
                                            <p:txEl>
                                              <p:pRg st="16" end="1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1443">
                                            <p:txEl>
                                              <p:pRg st="18" end="18"/>
                                            </p:txEl>
                                          </p:spTgt>
                                        </p:tgtEl>
                                        <p:attrNameLst>
                                          <p:attrName>style.visibility</p:attrName>
                                        </p:attrNameLst>
                                      </p:cBhvr>
                                      <p:to>
                                        <p:strVal val="visible"/>
                                      </p:to>
                                    </p:set>
                                    <p:animEffect transition="in" filter="blinds(horizontal)">
                                      <p:cBhvr>
                                        <p:cTn id="67" dur="500"/>
                                        <p:tgtEl>
                                          <p:spTgt spid="6144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g0304690"/>
          <p:cNvPicPr>
            <a:picLocks noChangeAspect="1" noChangeArrowheads="1"/>
          </p:cNvPicPr>
          <p:nvPr/>
        </p:nvPicPr>
        <p:blipFill>
          <a:blip r:embed="rId3"/>
          <a:srcRect/>
          <a:stretch>
            <a:fillRect/>
          </a:stretch>
        </p:blipFill>
        <p:spPr bwMode="auto">
          <a:xfrm>
            <a:off x="355600" y="2686050"/>
            <a:ext cx="3810000" cy="1827213"/>
          </a:xfrm>
          <a:prstGeom prst="rect">
            <a:avLst/>
          </a:prstGeom>
          <a:noFill/>
          <a:ln w="9525">
            <a:noFill/>
            <a:miter lim="800000"/>
            <a:headEnd/>
            <a:tailEnd/>
          </a:ln>
        </p:spPr>
      </p:pic>
      <p:pic>
        <p:nvPicPr>
          <p:cNvPr id="64515" name="Picture 3" descr="g0304051"/>
          <p:cNvPicPr>
            <a:picLocks noChangeAspect="1" noChangeArrowheads="1"/>
          </p:cNvPicPr>
          <p:nvPr/>
        </p:nvPicPr>
        <p:blipFill>
          <a:blip r:embed="rId4"/>
          <a:srcRect/>
          <a:stretch>
            <a:fillRect/>
          </a:stretch>
        </p:blipFill>
        <p:spPr bwMode="auto">
          <a:xfrm>
            <a:off x="406400" y="666750"/>
            <a:ext cx="3352800" cy="1885950"/>
          </a:xfrm>
          <a:prstGeom prst="rect">
            <a:avLst/>
          </a:prstGeom>
          <a:noFill/>
          <a:ln w="9525">
            <a:noFill/>
            <a:miter lim="800000"/>
            <a:headEnd/>
            <a:tailEnd/>
          </a:ln>
        </p:spPr>
      </p:pic>
      <p:pic>
        <p:nvPicPr>
          <p:cNvPr id="64516" name="Picture 4" descr="g0304038"/>
          <p:cNvPicPr>
            <a:picLocks noChangeAspect="1" noChangeArrowheads="1"/>
          </p:cNvPicPr>
          <p:nvPr/>
        </p:nvPicPr>
        <p:blipFill>
          <a:blip r:embed="rId5"/>
          <a:srcRect/>
          <a:stretch>
            <a:fillRect/>
          </a:stretch>
        </p:blipFill>
        <p:spPr bwMode="auto">
          <a:xfrm>
            <a:off x="5892800" y="1009650"/>
            <a:ext cx="2286000" cy="1628775"/>
          </a:xfrm>
          <a:prstGeom prst="rect">
            <a:avLst/>
          </a:prstGeom>
          <a:noFill/>
          <a:ln w="9525">
            <a:noFill/>
            <a:miter lim="800000"/>
            <a:headEnd/>
            <a:tailEnd/>
          </a:ln>
        </p:spPr>
      </p:pic>
      <p:sp>
        <p:nvSpPr>
          <p:cNvPr id="64517" name="WordArt 5"/>
          <p:cNvSpPr>
            <a:spLocks noChangeArrowheads="1" noChangeShapeType="1" noTextEdit="1"/>
          </p:cNvSpPr>
          <p:nvPr/>
        </p:nvSpPr>
        <p:spPr bwMode="auto">
          <a:xfrm rot="-2063741">
            <a:off x="1168400" y="1438275"/>
            <a:ext cx="6096000" cy="771525"/>
          </a:xfrm>
          <a:prstGeom prst="rect">
            <a:avLst/>
          </a:prstGeom>
        </p:spPr>
        <p:txBody>
          <a:bodyPr wrap="none" fromWordArt="1">
            <a:prstTxWarp prst="textPlain">
              <a:avLst>
                <a:gd name="adj" fmla="val 50000"/>
              </a:avLst>
            </a:prstTxWarp>
          </a:bodyPr>
          <a:lstStyle/>
          <a:p>
            <a:r>
              <a:rPr lang="id-ID" sz="1200" kern="10">
                <a:ln w="9525">
                  <a:solidFill>
                    <a:srgbClr val="FF0000"/>
                  </a:solidFill>
                  <a:round/>
                  <a:headEnd/>
                  <a:tailEnd/>
                </a:ln>
                <a:solidFill>
                  <a:srgbClr val="FF0000"/>
                </a:solidFill>
                <a:latin typeface="Kunstler Script"/>
              </a:rPr>
              <a:t>Undang-undang Pencemaran Lingkungan</a:t>
            </a:r>
          </a:p>
        </p:txBody>
      </p:sp>
      <p:sp>
        <p:nvSpPr>
          <p:cNvPr id="64518" name="AutoShape 6"/>
          <p:cNvSpPr>
            <a:spLocks noChangeArrowheads="1"/>
          </p:cNvSpPr>
          <p:nvPr/>
        </p:nvSpPr>
        <p:spPr bwMode="auto">
          <a:xfrm rot="-1730219">
            <a:off x="3443288" y="2393950"/>
            <a:ext cx="2898775" cy="242888"/>
          </a:xfrm>
          <a:prstGeom prst="leftArrow">
            <a:avLst>
              <a:gd name="adj1" fmla="val 50000"/>
              <a:gd name="adj2" fmla="val 298365"/>
            </a:avLst>
          </a:prstGeom>
          <a:solidFill>
            <a:srgbClr val="FF53FF"/>
          </a:solidFill>
          <a:ln w="9525">
            <a:noFill/>
            <a:miter lim="800000"/>
            <a:headEnd/>
            <a:tailEnd/>
          </a:ln>
          <a:effectLst>
            <a:outerShdw dist="107763" dir="18900000" algn="ctr" rotWithShape="0">
              <a:srgbClr val="808080">
                <a:alpha val="50000"/>
              </a:srgbClr>
            </a:outerShdw>
          </a:effectLst>
        </p:spPr>
        <p:txBody>
          <a:bodyPr/>
          <a:lstStyle/>
          <a:p>
            <a:pPr>
              <a:defRPr/>
            </a:pPr>
            <a:endParaRPr lang="en-US"/>
          </a:p>
        </p:txBody>
      </p:sp>
      <p:pic>
        <p:nvPicPr>
          <p:cNvPr id="64519" name="Picture 7" descr="g0408020"/>
          <p:cNvPicPr>
            <a:picLocks noChangeAspect="1" noChangeArrowheads="1"/>
          </p:cNvPicPr>
          <p:nvPr/>
        </p:nvPicPr>
        <p:blipFill>
          <a:blip r:embed="rId6"/>
          <a:srcRect/>
          <a:stretch>
            <a:fillRect/>
          </a:stretch>
        </p:blipFill>
        <p:spPr bwMode="auto">
          <a:xfrm>
            <a:off x="101600" y="4629150"/>
            <a:ext cx="4724400" cy="2057400"/>
          </a:xfrm>
          <a:prstGeom prst="rect">
            <a:avLst/>
          </a:prstGeom>
          <a:noFill/>
          <a:ln w="9525">
            <a:noFill/>
            <a:miter lim="800000"/>
            <a:headEnd/>
            <a:tailEnd/>
          </a:ln>
        </p:spPr>
      </p:pic>
      <p:sp>
        <p:nvSpPr>
          <p:cNvPr id="64520" name="WordArt 8"/>
          <p:cNvSpPr>
            <a:spLocks noChangeArrowheads="1" noChangeShapeType="1" noTextEdit="1"/>
          </p:cNvSpPr>
          <p:nvPr/>
        </p:nvSpPr>
        <p:spPr bwMode="auto">
          <a:xfrm>
            <a:off x="711200" y="101600"/>
            <a:ext cx="7162800" cy="771525"/>
          </a:xfrm>
          <a:prstGeom prst="rect">
            <a:avLst/>
          </a:prstGeom>
        </p:spPr>
        <p:txBody>
          <a:bodyPr wrap="none" fromWordArt="1">
            <a:prstTxWarp prst="textPlain">
              <a:avLst>
                <a:gd name="adj" fmla="val 50000"/>
              </a:avLst>
            </a:prstTxWarp>
          </a:bodyPr>
          <a:lstStyle/>
          <a:p>
            <a:r>
              <a:rPr lang="id-ID" sz="1200" kern="10">
                <a:ln w="9525">
                  <a:solidFill>
                    <a:srgbClr val="000000"/>
                  </a:solidFill>
                  <a:round/>
                  <a:headEnd/>
                  <a:tailEnd/>
                </a:ln>
                <a:solidFill>
                  <a:srgbClr val="00FFFF"/>
                </a:solidFill>
                <a:latin typeface="Old English Text MT"/>
              </a:rPr>
              <a:t>Pemanfaatan Pengaruh Ekologi</a:t>
            </a:r>
          </a:p>
          <a:p>
            <a:r>
              <a:rPr lang="id-ID" sz="1200" kern="10">
                <a:ln w="9525">
                  <a:solidFill>
                    <a:srgbClr val="000000"/>
                  </a:solidFill>
                  <a:round/>
                  <a:headEnd/>
                  <a:tailEnd/>
                </a:ln>
                <a:solidFill>
                  <a:srgbClr val="00FFFF"/>
                </a:solidFill>
                <a:latin typeface="Old English Text MT"/>
              </a:rPr>
              <a:t>Bagi Perusahaan</a:t>
            </a:r>
          </a:p>
        </p:txBody>
      </p:sp>
      <p:sp>
        <p:nvSpPr>
          <p:cNvPr id="64521" name="AutoShape 9"/>
          <p:cNvSpPr>
            <a:spLocks noChangeArrowheads="1"/>
          </p:cNvSpPr>
          <p:nvPr/>
        </p:nvSpPr>
        <p:spPr bwMode="auto">
          <a:xfrm>
            <a:off x="3911600" y="4543425"/>
            <a:ext cx="4419600" cy="1285875"/>
          </a:xfrm>
          <a:prstGeom prst="cloudCallout">
            <a:avLst>
              <a:gd name="adj1" fmla="val -92338"/>
              <a:gd name="adj2" fmla="val -35481"/>
            </a:avLst>
          </a:prstGeom>
          <a:solidFill>
            <a:srgbClr val="FFFF99"/>
          </a:solidFill>
          <a:ln w="9525">
            <a:solidFill>
              <a:srgbClr val="000000"/>
            </a:solidFill>
            <a:round/>
            <a:headEnd/>
            <a:tailEnd/>
          </a:ln>
        </p:spPr>
        <p:txBody>
          <a:bodyPr/>
          <a:lstStyle/>
          <a:p>
            <a:pPr algn="just" eaLnBrk="1" hangingPunct="1"/>
            <a:r>
              <a:rPr lang="id-ID" sz="900" b="1" i="1">
                <a:solidFill>
                  <a:srgbClr val="0000FF"/>
                </a:solidFill>
                <a:latin typeface="Arial" charset="0"/>
              </a:rPr>
              <a:t>Ternyata perusahaan ini mampu memanfaatkan regulasi/undang-undang dalam mengatasi  masalah polusi,  dimana kompetitor tidak memiliki kemampuan yang setara dgn perusahaan kita dlm mengatasinya.</a:t>
            </a:r>
            <a:endParaRPr lang="en-US" sz="1600">
              <a:latin typeface="Arial" charset="0"/>
            </a:endParaRPr>
          </a:p>
        </p:txBody>
      </p:sp>
      <p:sp>
        <p:nvSpPr>
          <p:cNvPr id="64522" name="AutoShape 10"/>
          <p:cNvSpPr>
            <a:spLocks noChangeArrowheads="1"/>
          </p:cNvSpPr>
          <p:nvPr/>
        </p:nvSpPr>
        <p:spPr bwMode="auto">
          <a:xfrm>
            <a:off x="8026400" y="2330450"/>
            <a:ext cx="977900" cy="1425575"/>
          </a:xfrm>
          <a:prstGeom prst="curvedLeftArrow">
            <a:avLst>
              <a:gd name="adj1" fmla="val 29156"/>
              <a:gd name="adj2" fmla="val 58312"/>
              <a:gd name="adj3" fmla="val 33333"/>
            </a:avLst>
          </a:prstGeom>
          <a:solidFill>
            <a:srgbClr val="FF69FF">
              <a:alpha val="67842"/>
            </a:srgbClr>
          </a:solidFill>
          <a:ln w="9525">
            <a:noFill/>
            <a:miter lim="800000"/>
            <a:headEnd/>
            <a:tailEnd/>
          </a:ln>
        </p:spPr>
        <p:txBody>
          <a:bodyPr/>
          <a:lstStyle/>
          <a:p>
            <a:endParaRPr lang="id-ID"/>
          </a:p>
        </p:txBody>
      </p:sp>
      <p:grpSp>
        <p:nvGrpSpPr>
          <p:cNvPr id="2" name="Group 11"/>
          <p:cNvGrpSpPr>
            <a:grpSpLocks/>
          </p:cNvGrpSpPr>
          <p:nvPr/>
        </p:nvGrpSpPr>
        <p:grpSpPr bwMode="auto">
          <a:xfrm>
            <a:off x="4064000" y="2587625"/>
            <a:ext cx="5029200" cy="1971675"/>
            <a:chOff x="1920" y="2173"/>
            <a:chExt cx="2376" cy="1656"/>
          </a:xfrm>
        </p:grpSpPr>
        <p:pic>
          <p:nvPicPr>
            <p:cNvPr id="47117" name="Picture 12" descr="lib011"/>
            <p:cNvPicPr>
              <a:picLocks noChangeAspect="1" noChangeArrowheads="1"/>
            </p:cNvPicPr>
            <p:nvPr/>
          </p:nvPicPr>
          <p:blipFill>
            <a:blip r:embed="rId7"/>
            <a:srcRect/>
            <a:stretch>
              <a:fillRect/>
            </a:stretch>
          </p:blipFill>
          <p:spPr bwMode="auto">
            <a:xfrm>
              <a:off x="1920" y="2173"/>
              <a:ext cx="2376" cy="1656"/>
            </a:xfrm>
            <a:prstGeom prst="rect">
              <a:avLst/>
            </a:prstGeom>
            <a:noFill/>
            <a:ln w="9525">
              <a:noFill/>
              <a:miter lim="800000"/>
              <a:headEnd/>
              <a:tailEnd/>
            </a:ln>
          </p:spPr>
        </p:pic>
        <p:sp>
          <p:nvSpPr>
            <p:cNvPr id="47118" name="WordArt 13"/>
            <p:cNvSpPr>
              <a:spLocks noChangeArrowheads="1" noChangeShapeType="1" noTextEdit="1"/>
            </p:cNvSpPr>
            <p:nvPr/>
          </p:nvSpPr>
          <p:spPr bwMode="auto">
            <a:xfrm>
              <a:off x="2160" y="3400"/>
              <a:ext cx="1872" cy="296"/>
            </a:xfrm>
            <a:prstGeom prst="rect">
              <a:avLst/>
            </a:prstGeom>
          </p:spPr>
          <p:txBody>
            <a:bodyPr wrap="none" fromWordArt="1">
              <a:prstTxWarp prst="textWave1">
                <a:avLst>
                  <a:gd name="adj1" fmla="val 13005"/>
                  <a:gd name="adj2" fmla="val 0"/>
                </a:avLst>
              </a:prstTxWarp>
            </a:bodyPr>
            <a:lstStyle/>
            <a:p>
              <a:r>
                <a:rPr lang="id-ID" sz="1200" kern="10">
                  <a:ln w="9525">
                    <a:solidFill>
                      <a:srgbClr val="FFFF00"/>
                    </a:solidFill>
                    <a:round/>
                    <a:headEnd/>
                    <a:tailEnd/>
                  </a:ln>
                  <a:solidFill>
                    <a:srgbClr val="FFFF00"/>
                  </a:solidFill>
                  <a:effectLst>
                    <a:outerShdw dist="53882" dir="2700000" algn="ctr" rotWithShape="0">
                      <a:srgbClr val="C0C0C0">
                        <a:alpha val="79999"/>
                      </a:srgbClr>
                    </a:outerShdw>
                  </a:effectLst>
                  <a:latin typeface="Times New Roman"/>
                  <a:cs typeface="Times New Roman"/>
                </a:rPr>
                <a:t>masyarakat sehat lingkungan</a:t>
              </a:r>
            </a:p>
          </p:txBody>
        </p:sp>
      </p:grpSp>
      <p:sp>
        <p:nvSpPr>
          <p:cNvPr id="64526" name="WordArt 14"/>
          <p:cNvSpPr>
            <a:spLocks noChangeArrowheads="1" noChangeShapeType="1" noTextEdit="1"/>
          </p:cNvSpPr>
          <p:nvPr/>
        </p:nvSpPr>
        <p:spPr bwMode="auto">
          <a:xfrm rot="-731019">
            <a:off x="1016000" y="5845175"/>
            <a:ext cx="7162800" cy="514350"/>
          </a:xfrm>
          <a:prstGeom prst="rect">
            <a:avLst/>
          </a:prstGeom>
        </p:spPr>
        <p:txBody>
          <a:bodyPr wrap="none" fromWordArt="1">
            <a:prstTxWarp prst="textPlain">
              <a:avLst>
                <a:gd name="adj" fmla="val 50000"/>
              </a:avLst>
            </a:prstTxWarp>
          </a:bodyPr>
          <a:lstStyle/>
          <a:p>
            <a:r>
              <a:rPr lang="id-ID" sz="1200" kern="10">
                <a:ln w="9525">
                  <a:solidFill>
                    <a:srgbClr val="000000"/>
                  </a:solidFill>
                  <a:round/>
                  <a:headEnd/>
                  <a:tailEnd/>
                </a:ln>
                <a:solidFill>
                  <a:srgbClr val="FF0000"/>
                </a:solidFill>
                <a:latin typeface="Old English Text MT"/>
              </a:rPr>
              <a:t>Terdapat competitive advantage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20"/>
                                        </p:tgtEl>
                                        <p:attrNameLst>
                                          <p:attrName>style.visibility</p:attrName>
                                        </p:attrNameLst>
                                      </p:cBhvr>
                                      <p:to>
                                        <p:strVal val="visible"/>
                                      </p:to>
                                    </p:set>
                                    <p:animEffect transition="in" filter="blinds(horizontal)">
                                      <p:cBhvr>
                                        <p:cTn id="7" dur="500"/>
                                        <p:tgtEl>
                                          <p:spTgt spid="645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blinds(horizontal)">
                                      <p:cBhvr>
                                        <p:cTn id="12" dur="500"/>
                                        <p:tgtEl>
                                          <p:spTgt spid="645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514"/>
                                        </p:tgtEl>
                                        <p:attrNameLst>
                                          <p:attrName>style.visibility</p:attrName>
                                        </p:attrNameLst>
                                      </p:cBhvr>
                                      <p:to>
                                        <p:strVal val="visible"/>
                                      </p:to>
                                    </p:set>
                                    <p:animEffect transition="in" filter="blinds(horizontal)">
                                      <p:cBhvr>
                                        <p:cTn id="17" dur="500"/>
                                        <p:tgtEl>
                                          <p:spTgt spid="645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517"/>
                                        </p:tgtEl>
                                        <p:attrNameLst>
                                          <p:attrName>style.visibility</p:attrName>
                                        </p:attrNameLst>
                                      </p:cBhvr>
                                      <p:to>
                                        <p:strVal val="visible"/>
                                      </p:to>
                                    </p:set>
                                    <p:animEffect transition="in" filter="blinds(horizontal)">
                                      <p:cBhvr>
                                        <p:cTn id="22" dur="500"/>
                                        <p:tgtEl>
                                          <p:spTgt spid="645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4516"/>
                                        </p:tgtEl>
                                        <p:attrNameLst>
                                          <p:attrName>style.visibility</p:attrName>
                                        </p:attrNameLst>
                                      </p:cBhvr>
                                      <p:to>
                                        <p:strVal val="visible"/>
                                      </p:to>
                                    </p:set>
                                    <p:animEffect transition="in" filter="blinds(horizontal)">
                                      <p:cBhvr>
                                        <p:cTn id="27" dur="500"/>
                                        <p:tgtEl>
                                          <p:spTgt spid="645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4518"/>
                                        </p:tgtEl>
                                        <p:attrNameLst>
                                          <p:attrName>style.visibility</p:attrName>
                                        </p:attrNameLst>
                                      </p:cBhvr>
                                      <p:to>
                                        <p:strVal val="visible"/>
                                      </p:to>
                                    </p:set>
                                    <p:animEffect transition="in" filter="blinds(horizontal)">
                                      <p:cBhvr>
                                        <p:cTn id="32" dur="500"/>
                                        <p:tgtEl>
                                          <p:spTgt spid="645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4522"/>
                                        </p:tgtEl>
                                        <p:attrNameLst>
                                          <p:attrName>style.visibility</p:attrName>
                                        </p:attrNameLst>
                                      </p:cBhvr>
                                      <p:to>
                                        <p:strVal val="visible"/>
                                      </p:to>
                                    </p:set>
                                    <p:animEffect transition="in" filter="blinds(horizontal)">
                                      <p:cBhvr>
                                        <p:cTn id="37" dur="500"/>
                                        <p:tgtEl>
                                          <p:spTgt spid="645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4519"/>
                                        </p:tgtEl>
                                        <p:attrNameLst>
                                          <p:attrName>style.visibility</p:attrName>
                                        </p:attrNameLst>
                                      </p:cBhvr>
                                      <p:to>
                                        <p:strVal val="visible"/>
                                      </p:to>
                                    </p:set>
                                    <p:animEffect transition="in" filter="blinds(horizontal)">
                                      <p:cBhvr>
                                        <p:cTn id="47" dur="500"/>
                                        <p:tgtEl>
                                          <p:spTgt spid="645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4521"/>
                                        </p:tgtEl>
                                        <p:attrNameLst>
                                          <p:attrName>style.visibility</p:attrName>
                                        </p:attrNameLst>
                                      </p:cBhvr>
                                      <p:to>
                                        <p:strVal val="visible"/>
                                      </p:to>
                                    </p:set>
                                    <p:animEffect transition="in" filter="blinds(horizontal)">
                                      <p:cBhvr>
                                        <p:cTn id="52" dur="500"/>
                                        <p:tgtEl>
                                          <p:spTgt spid="645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4526"/>
                                        </p:tgtEl>
                                        <p:attrNameLst>
                                          <p:attrName>style.visibility</p:attrName>
                                        </p:attrNameLst>
                                      </p:cBhvr>
                                      <p:to>
                                        <p:strVal val="visible"/>
                                      </p:to>
                                    </p:set>
                                    <p:animEffect transition="in" filter="blinds(horizontal)">
                                      <p:cBhvr>
                                        <p:cTn id="57" dur="500"/>
                                        <p:tgtEl>
                                          <p:spTgt spid="64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P spid="64518" grpId="0" animBg="1"/>
      <p:bldP spid="64520" grpId="0" animBg="1"/>
      <p:bldP spid="64521" grpId="0" animBg="1"/>
      <p:bldP spid="64522" grpId="0" animBg="1"/>
      <p:bldP spid="645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468313" y="188913"/>
            <a:ext cx="7512050" cy="830262"/>
          </a:xfrm>
          <a:solidFill>
            <a:schemeClr val="folHlink"/>
          </a:solidFill>
        </p:spPr>
        <p:txBody>
          <a:bodyPr/>
          <a:lstStyle/>
          <a:p>
            <a:pPr eaLnBrk="1" hangingPunct="1">
              <a:defRPr/>
            </a:pPr>
            <a:r>
              <a:rPr lang="en-US" sz="3400" smtClean="0">
                <a:solidFill>
                  <a:srgbClr val="1F28E1"/>
                </a:solidFill>
                <a:effectLst>
                  <a:outerShdw blurRad="38100" dist="38100" dir="2700000" algn="tl">
                    <a:srgbClr val="000000"/>
                  </a:outerShdw>
                </a:effectLst>
              </a:rPr>
              <a:t>9 tugas penting manajemen strategik</a:t>
            </a:r>
          </a:p>
        </p:txBody>
      </p:sp>
      <p:sp>
        <p:nvSpPr>
          <p:cNvPr id="11267" name="Rectangle 3"/>
          <p:cNvSpPr>
            <a:spLocks noGrp="1" noChangeArrowheads="1"/>
          </p:cNvSpPr>
          <p:nvPr>
            <p:ph type="body" sz="half" idx="1"/>
          </p:nvPr>
        </p:nvSpPr>
        <p:spPr>
          <a:xfrm>
            <a:off x="357188" y="1341438"/>
            <a:ext cx="4138612" cy="4230687"/>
          </a:xfrm>
        </p:spPr>
        <p:txBody>
          <a:bodyPr/>
          <a:lstStyle/>
          <a:p>
            <a:pPr marL="457200" indent="-457200" eaLnBrk="1" hangingPunct="1">
              <a:buFontTx/>
              <a:buAutoNum type="arabicPeriod"/>
            </a:pPr>
            <a:r>
              <a:rPr lang="en-US" sz="2400" smtClean="0"/>
              <a:t>Misi Perusahaan</a:t>
            </a:r>
          </a:p>
          <a:p>
            <a:pPr marL="457200" indent="-457200" eaLnBrk="1" hangingPunct="1">
              <a:buFontTx/>
              <a:buAutoNum type="arabicPeriod"/>
            </a:pPr>
            <a:r>
              <a:rPr lang="en-US" sz="2400" smtClean="0"/>
              <a:t>Profil Perusahaan</a:t>
            </a:r>
          </a:p>
          <a:p>
            <a:pPr marL="457200" indent="-457200" eaLnBrk="1" hangingPunct="1">
              <a:buFontTx/>
              <a:buAutoNum type="arabicPeriod"/>
            </a:pPr>
            <a:r>
              <a:rPr lang="en-US" sz="2400" smtClean="0"/>
              <a:t>Menilai lingkungan ekstern perusahaan</a:t>
            </a:r>
          </a:p>
          <a:p>
            <a:pPr marL="457200" indent="-457200" eaLnBrk="1" hangingPunct="1">
              <a:buFontTx/>
              <a:buAutoNum type="arabicPeriod"/>
            </a:pPr>
            <a:r>
              <a:rPr lang="en-US" sz="2400" smtClean="0"/>
              <a:t>Analisa opsi perusahaan (SDM)</a:t>
            </a:r>
          </a:p>
          <a:p>
            <a:pPr marL="457200" indent="-457200" eaLnBrk="1" hangingPunct="1">
              <a:buFontTx/>
              <a:buAutoNum type="arabicPeriod"/>
            </a:pPr>
            <a:r>
              <a:rPr lang="en-US" sz="2400" smtClean="0"/>
              <a:t>Evaluasi opsi perusahaan: pilihan</a:t>
            </a:r>
          </a:p>
        </p:txBody>
      </p:sp>
      <p:sp>
        <p:nvSpPr>
          <p:cNvPr id="11268" name="Rectangle 4"/>
          <p:cNvSpPr>
            <a:spLocks noGrp="1" noChangeArrowheads="1"/>
          </p:cNvSpPr>
          <p:nvPr>
            <p:ph type="body" sz="half" idx="2"/>
          </p:nvPr>
        </p:nvSpPr>
        <p:spPr>
          <a:xfrm>
            <a:off x="4572000" y="1341438"/>
            <a:ext cx="4114800" cy="4373562"/>
          </a:xfrm>
        </p:spPr>
        <p:txBody>
          <a:bodyPr/>
          <a:lstStyle/>
          <a:p>
            <a:pPr marL="457200" indent="-457200" eaLnBrk="1" hangingPunct="1">
              <a:buFontTx/>
              <a:buNone/>
            </a:pPr>
            <a:r>
              <a:rPr lang="en-US" sz="2400" smtClean="0"/>
              <a:t>6.  Pemilihan strategi &amp; sasaran jangka panjang</a:t>
            </a:r>
          </a:p>
          <a:p>
            <a:pPr marL="457200" indent="-457200" eaLnBrk="1" hangingPunct="1">
              <a:buFontTx/>
              <a:buNone/>
            </a:pPr>
            <a:r>
              <a:rPr lang="en-US" sz="2400" smtClean="0"/>
              <a:t>7.  Pengembangan sasaran tahunan &amp; strategi jangka pendek</a:t>
            </a:r>
          </a:p>
          <a:p>
            <a:pPr marL="457200" indent="-457200" eaLnBrk="1" hangingPunct="1">
              <a:buFontTx/>
              <a:buNone/>
            </a:pPr>
            <a:r>
              <a:rPr lang="en-US" sz="2400" smtClean="0"/>
              <a:t>8.  Pengalokasian SDM dan teknologi</a:t>
            </a:r>
          </a:p>
          <a:p>
            <a:pPr marL="457200" indent="-457200" eaLnBrk="1" hangingPunct="1">
              <a:buFontTx/>
              <a:buNone/>
            </a:pPr>
            <a:r>
              <a:rPr lang="en-US" sz="2400" smtClean="0"/>
              <a:t>9.  Evaluasi proses strategik</a:t>
            </a:r>
          </a:p>
        </p:txBody>
      </p:sp>
    </p:spTree>
  </p:cSld>
  <p:clrMapOvr>
    <a:masterClrMapping/>
  </p:clrMapOvr>
  <p:transition spd="med" advClick="0">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553200" y="3000375"/>
            <a:ext cx="2286000" cy="3000375"/>
          </a:xfrm>
          <a:prstGeom prst="rect">
            <a:avLst/>
          </a:prstGeom>
          <a:solidFill>
            <a:srgbClr val="C0C0C0">
              <a:alpha val="56862"/>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0C0C0"/>
            </a:extrusionClr>
          </a:sp3d>
        </p:spPr>
        <p:txBody>
          <a:bodyPr>
            <a:flatTx/>
          </a:bodyPr>
          <a:lstStyle/>
          <a:p>
            <a:pPr algn="l" eaLnBrk="1" hangingPunct="1"/>
            <a:r>
              <a:rPr lang="id-ID" sz="900" u="sng">
                <a:latin typeface="Times New Roman" pitchFamily="18" charset="0"/>
              </a:rPr>
              <a:t>DETERMINANT OF BUYER</a:t>
            </a:r>
          </a:p>
          <a:p>
            <a:pPr algn="l" eaLnBrk="1" hangingPunct="1"/>
            <a:r>
              <a:rPr lang="id-ID" sz="900" u="sng">
                <a:latin typeface="Times New Roman" pitchFamily="18" charset="0"/>
              </a:rPr>
              <a:t>POWER</a:t>
            </a:r>
            <a:endParaRPr lang="id-ID" sz="900">
              <a:latin typeface="Times New Roman" pitchFamily="18" charset="0"/>
            </a:endParaRPr>
          </a:p>
          <a:p>
            <a:pPr algn="l" eaLnBrk="1" hangingPunct="1"/>
            <a:endParaRPr lang="id-ID" sz="900">
              <a:latin typeface="Times New Roman" pitchFamily="18" charset="0"/>
            </a:endParaRPr>
          </a:p>
          <a:p>
            <a:pPr algn="l" eaLnBrk="1" hangingPunct="1"/>
            <a:r>
              <a:rPr lang="id-ID" sz="900" b="1" u="sng">
                <a:latin typeface="Times New Roman" pitchFamily="18" charset="0"/>
              </a:rPr>
              <a:t>Bargaining Leverage</a:t>
            </a:r>
            <a:endParaRPr lang="id-ID" sz="900">
              <a:latin typeface="Times New Roman" pitchFamily="18" charset="0"/>
            </a:endParaRPr>
          </a:p>
          <a:p>
            <a:pPr algn="l" eaLnBrk="1" hangingPunct="1"/>
            <a:r>
              <a:rPr lang="id-ID" sz="900">
                <a:latin typeface="Times New Roman" pitchFamily="18" charset="0"/>
              </a:rPr>
              <a:t>Buyer concentration</a:t>
            </a:r>
          </a:p>
          <a:p>
            <a:pPr algn="l" eaLnBrk="1" hangingPunct="1"/>
            <a:r>
              <a:rPr lang="id-ID" sz="900">
                <a:latin typeface="Times New Roman" pitchFamily="18" charset="0"/>
              </a:rPr>
              <a:t>     versus firm concentration</a:t>
            </a: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r>
              <a:rPr lang="id-ID" sz="900">
                <a:latin typeface="Times New Roman" pitchFamily="18" charset="0"/>
              </a:rPr>
              <a:t>Buyer volume</a:t>
            </a:r>
          </a:p>
          <a:p>
            <a:pPr algn="l" eaLnBrk="1" hangingPunct="1"/>
            <a:r>
              <a:rPr lang="id-ID" sz="900">
                <a:latin typeface="Times New Roman" pitchFamily="18" charset="0"/>
              </a:rPr>
              <a:t>Buyer switching cost  relative  to</a:t>
            </a:r>
          </a:p>
          <a:p>
            <a:pPr algn="l" eaLnBrk="1" hangingPunct="1"/>
            <a:r>
              <a:rPr lang="id-ID" sz="900">
                <a:latin typeface="Times New Roman" pitchFamily="18" charset="0"/>
              </a:rPr>
              <a:t>       Firm switching  cost.</a:t>
            </a:r>
          </a:p>
          <a:p>
            <a:pPr algn="l" eaLnBrk="1" hangingPunct="1"/>
            <a:r>
              <a:rPr lang="id-ID" sz="900">
                <a:latin typeface="Times New Roman" pitchFamily="18" charset="0"/>
              </a:rPr>
              <a:t>Buyer  information</a:t>
            </a:r>
          </a:p>
          <a:p>
            <a:pPr algn="l" eaLnBrk="1" hangingPunct="1"/>
            <a:r>
              <a:rPr lang="id-ID" sz="900">
                <a:latin typeface="Times New Roman" pitchFamily="18" charset="0"/>
              </a:rPr>
              <a:t>Ability  to  backward  integrate</a:t>
            </a:r>
          </a:p>
          <a:p>
            <a:pPr algn="l" eaLnBrk="1" hangingPunct="1"/>
            <a:r>
              <a:rPr lang="id-ID" sz="900">
                <a:latin typeface="Times New Roman" pitchFamily="18" charset="0"/>
              </a:rPr>
              <a:t>Substitute  products</a:t>
            </a:r>
          </a:p>
          <a:p>
            <a:pPr algn="l" eaLnBrk="1" hangingPunct="1"/>
            <a:r>
              <a:rPr lang="id-ID" sz="900">
                <a:latin typeface="Times New Roman" pitchFamily="18" charset="0"/>
              </a:rPr>
              <a:t>Pull-through</a:t>
            </a:r>
          </a:p>
          <a:p>
            <a:pPr algn="l" eaLnBrk="1" hangingPunct="1"/>
            <a:endParaRPr lang="id-ID" sz="900">
              <a:latin typeface="Times New Roman" pitchFamily="18" charset="0"/>
            </a:endParaRPr>
          </a:p>
          <a:p>
            <a:pPr algn="l" eaLnBrk="1" hangingPunct="1"/>
            <a:r>
              <a:rPr lang="id-ID" sz="900" b="1" u="sng">
                <a:latin typeface="Times New Roman" pitchFamily="18" charset="0"/>
              </a:rPr>
              <a:t>Proce Sensitivity</a:t>
            </a:r>
            <a:endParaRPr lang="id-ID" sz="900">
              <a:latin typeface="Times New Roman" pitchFamily="18" charset="0"/>
            </a:endParaRPr>
          </a:p>
          <a:p>
            <a:pPr algn="l" eaLnBrk="1" hangingPunct="1"/>
            <a:r>
              <a:rPr lang="id-ID" sz="900">
                <a:latin typeface="Times New Roman" pitchFamily="18" charset="0"/>
              </a:rPr>
              <a:t>Price/total purchases</a:t>
            </a:r>
          </a:p>
          <a:p>
            <a:pPr algn="l" eaLnBrk="1" hangingPunct="1"/>
            <a:r>
              <a:rPr lang="id-ID" sz="900">
                <a:latin typeface="Times New Roman" pitchFamily="18" charset="0"/>
              </a:rPr>
              <a:t>Product diffrences</a:t>
            </a:r>
          </a:p>
          <a:p>
            <a:pPr algn="l" eaLnBrk="1" hangingPunct="1"/>
            <a:r>
              <a:rPr lang="id-ID" sz="900">
                <a:latin typeface="Times New Roman" pitchFamily="18" charset="0"/>
              </a:rPr>
              <a:t>Brand identity</a:t>
            </a:r>
          </a:p>
          <a:p>
            <a:pPr algn="l" eaLnBrk="1" hangingPunct="1"/>
            <a:r>
              <a:rPr lang="id-ID" sz="900">
                <a:latin typeface="Times New Roman" pitchFamily="18" charset="0"/>
              </a:rPr>
              <a:t>Impact on quality/performance</a:t>
            </a:r>
          </a:p>
          <a:p>
            <a:pPr algn="l" eaLnBrk="1" hangingPunct="1"/>
            <a:r>
              <a:rPr lang="id-ID" sz="900">
                <a:latin typeface="Times New Roman" pitchFamily="18" charset="0"/>
              </a:rPr>
              <a:t>Buyer profits</a:t>
            </a:r>
          </a:p>
          <a:p>
            <a:pPr algn="l" eaLnBrk="1" hangingPunct="1"/>
            <a:r>
              <a:rPr lang="id-ID" sz="900">
                <a:latin typeface="Times New Roman" pitchFamily="18" charset="0"/>
              </a:rPr>
              <a:t>Decision maker” incentives</a:t>
            </a:r>
          </a:p>
          <a:p>
            <a:pPr algn="l" eaLnBrk="1" hangingPunct="1"/>
            <a:endParaRPr lang="en-US">
              <a:latin typeface="Times New Roman" pitchFamily="18" charset="0"/>
            </a:endParaRPr>
          </a:p>
        </p:txBody>
      </p:sp>
      <p:sp>
        <p:nvSpPr>
          <p:cNvPr id="66563" name="Text Box 3"/>
          <p:cNvSpPr txBox="1">
            <a:spLocks noChangeArrowheads="1"/>
          </p:cNvSpPr>
          <p:nvPr/>
        </p:nvSpPr>
        <p:spPr bwMode="auto">
          <a:xfrm>
            <a:off x="3505200" y="5229225"/>
            <a:ext cx="2286000" cy="1200150"/>
          </a:xfrm>
          <a:prstGeom prst="rect">
            <a:avLst/>
          </a:prstGeom>
          <a:solidFill>
            <a:srgbClr val="D5ABFF">
              <a:alpha val="67058"/>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5ABFF"/>
            </a:extrusionClr>
          </a:sp3d>
        </p:spPr>
        <p:txBody>
          <a:bodyPr>
            <a:flatTx/>
          </a:bodyPr>
          <a:lstStyle/>
          <a:p>
            <a:pPr algn="l" eaLnBrk="1" hangingPunct="1"/>
            <a:endParaRPr lang="id-ID" sz="900" u="sng">
              <a:latin typeface="Arial" charset="0"/>
            </a:endParaRPr>
          </a:p>
          <a:p>
            <a:pPr algn="l" eaLnBrk="1" hangingPunct="1"/>
            <a:endParaRPr lang="id-ID" sz="900" u="sng">
              <a:latin typeface="Arial" charset="0"/>
            </a:endParaRPr>
          </a:p>
          <a:p>
            <a:pPr algn="l" eaLnBrk="1" hangingPunct="1"/>
            <a:endParaRPr lang="id-ID" sz="900" u="sng">
              <a:latin typeface="Arial" charset="0"/>
            </a:endParaRPr>
          </a:p>
          <a:p>
            <a:pPr algn="l" eaLnBrk="1" hangingPunct="1"/>
            <a:r>
              <a:rPr lang="id-ID" sz="900" u="sng">
                <a:latin typeface="Times New Roman" pitchFamily="18" charset="0"/>
              </a:rPr>
              <a:t>DETERMINANTS OF </a:t>
            </a:r>
          </a:p>
          <a:p>
            <a:pPr algn="l" eaLnBrk="1" hangingPunct="1"/>
            <a:r>
              <a:rPr lang="id-ID" sz="900" u="sng">
                <a:latin typeface="Times New Roman" pitchFamily="18" charset="0"/>
              </a:rPr>
              <a:t>SUBSTITUTION  THREAT</a:t>
            </a:r>
            <a:endParaRPr lang="id-ID" sz="900">
              <a:latin typeface="Times New Roman" pitchFamily="18" charset="0"/>
            </a:endParaRPr>
          </a:p>
          <a:p>
            <a:pPr algn="l" eaLnBrk="1" hangingPunct="1"/>
            <a:endParaRPr lang="id-ID" sz="900">
              <a:latin typeface="Times New Roman" pitchFamily="18" charset="0"/>
            </a:endParaRPr>
          </a:p>
          <a:p>
            <a:pPr algn="l" eaLnBrk="1" hangingPunct="1"/>
            <a:r>
              <a:rPr lang="id-ID" sz="900">
                <a:latin typeface="Times New Roman" pitchFamily="18" charset="0"/>
              </a:rPr>
              <a:t>Relative price performance</a:t>
            </a:r>
          </a:p>
          <a:p>
            <a:pPr algn="l" eaLnBrk="1" hangingPunct="1"/>
            <a:r>
              <a:rPr lang="id-ID" sz="900">
                <a:latin typeface="Times New Roman" pitchFamily="18" charset="0"/>
              </a:rPr>
              <a:t>     Of substitutes</a:t>
            </a:r>
          </a:p>
          <a:p>
            <a:pPr algn="l" eaLnBrk="1" hangingPunct="1"/>
            <a:r>
              <a:rPr lang="id-ID" sz="900">
                <a:latin typeface="Times New Roman" pitchFamily="18" charset="0"/>
              </a:rPr>
              <a:t>Switching cost</a:t>
            </a:r>
          </a:p>
          <a:p>
            <a:pPr algn="l" eaLnBrk="1" hangingPunct="1"/>
            <a:r>
              <a:rPr lang="id-ID" sz="900">
                <a:latin typeface="Times New Roman" pitchFamily="18" charset="0"/>
              </a:rPr>
              <a:t>Buyer  propensity to substitute</a:t>
            </a:r>
            <a:endParaRPr lang="en-US" sz="900">
              <a:latin typeface="Times New Roman" pitchFamily="18" charset="0"/>
            </a:endParaRPr>
          </a:p>
        </p:txBody>
      </p:sp>
      <p:sp>
        <p:nvSpPr>
          <p:cNvPr id="66564" name="Text Box 4"/>
          <p:cNvSpPr txBox="1">
            <a:spLocks noChangeArrowheads="1"/>
          </p:cNvSpPr>
          <p:nvPr/>
        </p:nvSpPr>
        <p:spPr bwMode="auto">
          <a:xfrm>
            <a:off x="203200" y="3000375"/>
            <a:ext cx="2743200" cy="2314575"/>
          </a:xfrm>
          <a:prstGeom prst="rect">
            <a:avLst/>
          </a:prstGeom>
          <a:solidFill>
            <a:srgbClr val="CCFFCC">
              <a:alpha val="7215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CC"/>
            </a:extrusionClr>
          </a:sp3d>
        </p:spPr>
        <p:txBody>
          <a:bodyPr>
            <a:flatTx/>
          </a:bodyPr>
          <a:lstStyle/>
          <a:p>
            <a:pPr algn="l" eaLnBrk="1" hangingPunct="1"/>
            <a:r>
              <a:rPr lang="id-ID" sz="900" u="sng">
                <a:latin typeface="Times New Roman" pitchFamily="18" charset="0"/>
              </a:rPr>
              <a:t>DETERMINATION OF SUPPLIER POWER</a:t>
            </a:r>
          </a:p>
          <a:p>
            <a:pPr algn="l" eaLnBrk="1" hangingPunct="1"/>
            <a:endParaRPr lang="id-ID" sz="900" u="sng">
              <a:latin typeface="Times New Roman" pitchFamily="18" charset="0"/>
            </a:endParaRPr>
          </a:p>
          <a:p>
            <a:pPr algn="l" eaLnBrk="1" hangingPunct="1"/>
            <a:r>
              <a:rPr lang="id-ID" sz="900">
                <a:latin typeface="Times New Roman" pitchFamily="18" charset="0"/>
              </a:rPr>
              <a:t>Differentiation of  inputs</a:t>
            </a:r>
          </a:p>
          <a:p>
            <a:pPr algn="l" eaLnBrk="1" hangingPunct="1"/>
            <a:r>
              <a:rPr lang="id-ID" sz="900">
                <a:latin typeface="Times New Roman" pitchFamily="18" charset="0"/>
              </a:rPr>
              <a:t>Switching cost of suppliers and  firms</a:t>
            </a:r>
          </a:p>
          <a:p>
            <a:pPr algn="l" eaLnBrk="1" hangingPunct="1"/>
            <a:r>
              <a:rPr lang="id-ID" sz="900">
                <a:latin typeface="Times New Roman" pitchFamily="18" charset="0"/>
              </a:rPr>
              <a:t>      In the industry</a:t>
            </a:r>
          </a:p>
          <a:p>
            <a:pPr algn="l" eaLnBrk="1" hangingPunct="1"/>
            <a:r>
              <a:rPr lang="id-ID" sz="900">
                <a:latin typeface="Times New Roman" pitchFamily="18" charset="0"/>
              </a:rPr>
              <a:t>Presence of substitute inputs</a:t>
            </a:r>
          </a:p>
          <a:p>
            <a:pPr algn="l" eaLnBrk="1" hangingPunct="1"/>
            <a:r>
              <a:rPr lang="id-ID" sz="900">
                <a:latin typeface="Times New Roman" pitchFamily="18" charset="0"/>
              </a:rPr>
              <a:t>Supplier concentration</a:t>
            </a: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r>
              <a:rPr lang="id-ID" sz="900">
                <a:latin typeface="Times New Roman" pitchFamily="18" charset="0"/>
              </a:rPr>
              <a:t>Importance of volume to supplier</a:t>
            </a:r>
          </a:p>
          <a:p>
            <a:pPr algn="l" eaLnBrk="1" hangingPunct="1"/>
            <a:r>
              <a:rPr lang="id-ID" sz="900">
                <a:latin typeface="Times New Roman" pitchFamily="18" charset="0"/>
              </a:rPr>
              <a:t>Cost relative to total purchases in the </a:t>
            </a:r>
          </a:p>
          <a:p>
            <a:pPr algn="l" eaLnBrk="1" hangingPunct="1"/>
            <a:r>
              <a:rPr lang="id-ID" sz="900">
                <a:latin typeface="Times New Roman" pitchFamily="18" charset="0"/>
              </a:rPr>
              <a:t>       Industry</a:t>
            </a:r>
          </a:p>
          <a:p>
            <a:pPr algn="l" eaLnBrk="1" hangingPunct="1"/>
            <a:r>
              <a:rPr lang="id-ID" sz="900">
                <a:latin typeface="Times New Roman" pitchFamily="18" charset="0"/>
              </a:rPr>
              <a:t>Impact of inputs on cost or differenti</a:t>
            </a:r>
          </a:p>
          <a:p>
            <a:pPr algn="l" eaLnBrk="1" hangingPunct="1"/>
            <a:r>
              <a:rPr lang="id-ID" sz="900">
                <a:latin typeface="Times New Roman" pitchFamily="18" charset="0"/>
              </a:rPr>
              <a:t>       ation</a:t>
            </a:r>
          </a:p>
          <a:p>
            <a:pPr algn="l" eaLnBrk="1" hangingPunct="1"/>
            <a:r>
              <a:rPr lang="id-ID" sz="900">
                <a:latin typeface="Times New Roman" pitchFamily="18" charset="0"/>
              </a:rPr>
              <a:t>Threat of  forward integration relative</a:t>
            </a:r>
          </a:p>
          <a:p>
            <a:pPr algn="l" eaLnBrk="1" hangingPunct="1"/>
            <a:r>
              <a:rPr lang="id-ID" sz="900">
                <a:latin typeface="Times New Roman" pitchFamily="18" charset="0"/>
              </a:rPr>
              <a:t>        To threat of backward integration</a:t>
            </a:r>
          </a:p>
          <a:p>
            <a:pPr algn="l" eaLnBrk="1" hangingPunct="1"/>
            <a:r>
              <a:rPr lang="id-ID" sz="900">
                <a:latin typeface="Times New Roman" pitchFamily="18" charset="0"/>
              </a:rPr>
              <a:t>         By firms in the industry</a:t>
            </a:r>
            <a:endParaRPr lang="en-US">
              <a:latin typeface="Times New Roman" pitchFamily="18" charset="0"/>
            </a:endParaRPr>
          </a:p>
        </p:txBody>
      </p:sp>
      <p:sp>
        <p:nvSpPr>
          <p:cNvPr id="66565" name="Text Box 5"/>
          <p:cNvSpPr txBox="1">
            <a:spLocks noChangeArrowheads="1"/>
          </p:cNvSpPr>
          <p:nvPr/>
        </p:nvSpPr>
        <p:spPr bwMode="auto">
          <a:xfrm>
            <a:off x="2484438" y="1125538"/>
            <a:ext cx="3048000" cy="1885950"/>
          </a:xfrm>
          <a:prstGeom prst="rect">
            <a:avLst/>
          </a:prstGeom>
          <a:solidFill>
            <a:srgbClr val="FFFF99">
              <a:alpha val="65881"/>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a:flatTx/>
          </a:bodyPr>
          <a:lstStyle/>
          <a:p>
            <a:pPr algn="l" eaLnBrk="1" hangingPunct="1"/>
            <a:r>
              <a:rPr lang="id-ID" sz="900" u="sng">
                <a:latin typeface="Times New Roman" pitchFamily="18" charset="0"/>
              </a:rPr>
              <a:t>DETERMINANTS  OF  ENTRY</a:t>
            </a:r>
            <a:endParaRPr lang="id-ID" sz="900">
              <a:latin typeface="Times New Roman" pitchFamily="18" charset="0"/>
            </a:endParaRPr>
          </a:p>
          <a:p>
            <a:pPr algn="l" eaLnBrk="1" hangingPunct="1"/>
            <a:endParaRPr lang="id-ID" sz="900">
              <a:latin typeface="Times New Roman" pitchFamily="18" charset="0"/>
            </a:endParaRPr>
          </a:p>
          <a:p>
            <a:pPr algn="l" eaLnBrk="1" hangingPunct="1"/>
            <a:r>
              <a:rPr lang="id-ID" sz="900">
                <a:latin typeface="Times New Roman" pitchFamily="18" charset="0"/>
              </a:rPr>
              <a:t>Economies of scale</a:t>
            </a:r>
          </a:p>
          <a:p>
            <a:pPr algn="l" eaLnBrk="1" hangingPunct="1"/>
            <a:r>
              <a:rPr lang="id-ID" sz="900">
                <a:latin typeface="Times New Roman" pitchFamily="18" charset="0"/>
              </a:rPr>
              <a:t>Propritary product differences</a:t>
            </a:r>
          </a:p>
          <a:p>
            <a:pPr algn="l" eaLnBrk="1" hangingPunct="1"/>
            <a:r>
              <a:rPr lang="id-ID" sz="900">
                <a:latin typeface="Times New Roman" pitchFamily="18" charset="0"/>
              </a:rPr>
              <a:t>Brand identity</a:t>
            </a:r>
          </a:p>
          <a:p>
            <a:pPr algn="l" eaLnBrk="1" hangingPunct="1"/>
            <a:r>
              <a:rPr lang="id-ID" sz="900">
                <a:latin typeface="Times New Roman" pitchFamily="18" charset="0"/>
              </a:rPr>
              <a:t>Switching cost</a:t>
            </a:r>
          </a:p>
          <a:p>
            <a:pPr algn="l" eaLnBrk="1" hangingPunct="1"/>
            <a:r>
              <a:rPr lang="id-ID" sz="900">
                <a:latin typeface="Times New Roman" pitchFamily="18" charset="0"/>
              </a:rPr>
              <a:t>Capital  requirements</a:t>
            </a:r>
          </a:p>
          <a:p>
            <a:pPr algn="l" eaLnBrk="1" hangingPunct="1"/>
            <a:r>
              <a:rPr lang="id-ID" sz="900">
                <a:latin typeface="Times New Roman" pitchFamily="18" charset="0"/>
              </a:rPr>
              <a:t>Access  to  distribution</a:t>
            </a:r>
          </a:p>
          <a:p>
            <a:pPr algn="l" eaLnBrk="1" hangingPunct="1"/>
            <a:r>
              <a:rPr lang="id-ID" sz="900">
                <a:latin typeface="Times New Roman" pitchFamily="18" charset="0"/>
              </a:rPr>
              <a:t>Absolute cost advantage</a:t>
            </a:r>
          </a:p>
          <a:p>
            <a:pPr algn="l" eaLnBrk="1" hangingPunct="1"/>
            <a:r>
              <a:rPr lang="id-ID" sz="900">
                <a:latin typeface="Times New Roman" pitchFamily="18" charset="0"/>
              </a:rPr>
              <a:t>Proprietary  curve</a:t>
            </a:r>
          </a:p>
          <a:p>
            <a:pPr algn="l" eaLnBrk="1" hangingPunct="1"/>
            <a:r>
              <a:rPr lang="id-ID" sz="900">
                <a:latin typeface="Times New Roman" pitchFamily="18" charset="0"/>
              </a:rPr>
              <a:t>   Access  to  necessary inputs</a:t>
            </a:r>
          </a:p>
          <a:p>
            <a:pPr algn="l" eaLnBrk="1" hangingPunct="1"/>
            <a:r>
              <a:rPr lang="id-ID" sz="900">
                <a:latin typeface="Times New Roman" pitchFamily="18" charset="0"/>
              </a:rPr>
              <a:t>    Proprietary low-cost product design</a:t>
            </a: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endParaRPr lang="id-ID" sz="900">
              <a:latin typeface="Times New Roman" pitchFamily="18" charset="0"/>
            </a:endParaRPr>
          </a:p>
          <a:p>
            <a:pPr algn="l" eaLnBrk="1" hangingPunct="1"/>
            <a:r>
              <a:rPr lang="id-ID" sz="900">
                <a:latin typeface="Times New Roman" pitchFamily="18" charset="0"/>
              </a:rPr>
              <a:t>Government policy</a:t>
            </a:r>
          </a:p>
          <a:p>
            <a:pPr algn="l" eaLnBrk="1" hangingPunct="1"/>
            <a:r>
              <a:rPr lang="id-ID" sz="900">
                <a:latin typeface="Times New Roman" pitchFamily="18" charset="0"/>
              </a:rPr>
              <a:t>Expected  retaliation</a:t>
            </a:r>
            <a:endParaRPr lang="en-US">
              <a:latin typeface="Times New Roman" pitchFamily="18" charset="0"/>
            </a:endParaRPr>
          </a:p>
        </p:txBody>
      </p:sp>
      <p:sp>
        <p:nvSpPr>
          <p:cNvPr id="66566" name="WordArt 6"/>
          <p:cNvSpPr>
            <a:spLocks noChangeArrowheads="1" noChangeShapeType="1" noTextEdit="1"/>
          </p:cNvSpPr>
          <p:nvPr/>
        </p:nvSpPr>
        <p:spPr bwMode="auto">
          <a:xfrm>
            <a:off x="609600" y="447675"/>
            <a:ext cx="8077200" cy="495300"/>
          </a:xfrm>
          <a:prstGeom prst="rect">
            <a:avLst/>
          </a:prstGeom>
        </p:spPr>
        <p:txBody>
          <a:bodyPr wrap="none" fromWordArt="1">
            <a:prstTxWarp prst="textPlain">
              <a:avLst>
                <a:gd name="adj" fmla="val 50000"/>
              </a:avLst>
            </a:prstTxWarp>
          </a:bodyPr>
          <a:lstStyle/>
          <a:p>
            <a:r>
              <a:rPr lang="id-ID" sz="1200" kern="10">
                <a:ln w="9525">
                  <a:solidFill>
                    <a:srgbClr val="808080"/>
                  </a:solidFill>
                  <a:round/>
                  <a:headEnd/>
                  <a:tailEnd/>
                </a:ln>
                <a:solidFill>
                  <a:srgbClr val="FF0000"/>
                </a:solidFill>
                <a:effectLst>
                  <a:outerShdw dist="107763" dir="18900000" algn="ctr" rotWithShape="0">
                    <a:srgbClr val="868686">
                      <a:alpha val="50000"/>
                    </a:srgbClr>
                  </a:outerShdw>
                </a:effectLst>
                <a:latin typeface="Old English Text MT"/>
              </a:rPr>
              <a:t>Lima  Kekuatan Kompetisi Dalam Lingkup Industri </a:t>
            </a:r>
          </a:p>
        </p:txBody>
      </p:sp>
      <p:sp>
        <p:nvSpPr>
          <p:cNvPr id="66567" name="Text Box 7"/>
          <p:cNvSpPr txBox="1">
            <a:spLocks noChangeArrowheads="1"/>
          </p:cNvSpPr>
          <p:nvPr/>
        </p:nvSpPr>
        <p:spPr bwMode="auto">
          <a:xfrm>
            <a:off x="4132263" y="2571750"/>
            <a:ext cx="1524000" cy="342900"/>
          </a:xfrm>
          <a:prstGeom prst="rect">
            <a:avLst/>
          </a:prstGeom>
          <a:solidFill>
            <a:srgbClr val="FFFF00">
              <a:alpha val="9294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eaLnBrk="1" hangingPunct="1"/>
            <a:r>
              <a:rPr lang="id-ID" sz="1200" b="1">
                <a:solidFill>
                  <a:srgbClr val="FF0000"/>
                </a:solidFill>
                <a:latin typeface="Arial" charset="0"/>
              </a:rPr>
              <a:t>New </a:t>
            </a:r>
            <a:r>
              <a:rPr lang="id-ID" sz="1200" b="1">
                <a:solidFill>
                  <a:srgbClr val="FF0000"/>
                </a:solidFill>
                <a:latin typeface="Times New Roman" pitchFamily="18" charset="0"/>
              </a:rPr>
              <a:t>Entrants</a:t>
            </a:r>
            <a:endParaRPr lang="en-US">
              <a:latin typeface="Times New Roman" pitchFamily="18" charset="0"/>
            </a:endParaRPr>
          </a:p>
        </p:txBody>
      </p:sp>
      <p:sp>
        <p:nvSpPr>
          <p:cNvPr id="66568" name="Text Box 8"/>
          <p:cNvSpPr txBox="1">
            <a:spLocks noChangeArrowheads="1"/>
          </p:cNvSpPr>
          <p:nvPr/>
        </p:nvSpPr>
        <p:spPr bwMode="auto">
          <a:xfrm>
            <a:off x="4064000" y="5162550"/>
            <a:ext cx="1219200" cy="323850"/>
          </a:xfrm>
          <a:prstGeom prst="rect">
            <a:avLst/>
          </a:prstGeom>
          <a:solidFill>
            <a:srgbClr val="CC99FF">
              <a:alpha val="14117"/>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a:flatTx/>
          </a:bodyPr>
          <a:lstStyle/>
          <a:p>
            <a:pPr eaLnBrk="1" hangingPunct="1"/>
            <a:r>
              <a:rPr lang="id-ID" sz="1200" b="1">
                <a:solidFill>
                  <a:srgbClr val="FF0000"/>
                </a:solidFill>
                <a:latin typeface="Times New Roman" pitchFamily="18" charset="0"/>
              </a:rPr>
              <a:t>Substitutes</a:t>
            </a:r>
            <a:endParaRPr lang="en-US">
              <a:latin typeface="Times New Roman" pitchFamily="18" charset="0"/>
            </a:endParaRPr>
          </a:p>
        </p:txBody>
      </p:sp>
      <p:sp>
        <p:nvSpPr>
          <p:cNvPr id="66569" name="Text Box 9"/>
          <p:cNvSpPr txBox="1">
            <a:spLocks noChangeArrowheads="1"/>
          </p:cNvSpPr>
          <p:nvPr/>
        </p:nvSpPr>
        <p:spPr bwMode="auto">
          <a:xfrm>
            <a:off x="7180263" y="3943350"/>
            <a:ext cx="1219200" cy="304800"/>
          </a:xfrm>
          <a:prstGeom prst="rect">
            <a:avLst/>
          </a:prstGeom>
          <a:solidFill>
            <a:srgbClr val="C0C0C0">
              <a:alpha val="59999"/>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0C0C0"/>
            </a:extrusionClr>
          </a:sp3d>
        </p:spPr>
        <p:txBody>
          <a:bodyPr>
            <a:flatTx/>
          </a:bodyPr>
          <a:lstStyle/>
          <a:p>
            <a:pPr eaLnBrk="1" hangingPunct="1"/>
            <a:r>
              <a:rPr lang="id-ID" sz="1200" b="1">
                <a:solidFill>
                  <a:srgbClr val="FF0000"/>
                </a:solidFill>
                <a:latin typeface="Times New Roman" pitchFamily="18" charset="0"/>
              </a:rPr>
              <a:t>Buyers</a:t>
            </a:r>
            <a:endParaRPr lang="en-US">
              <a:latin typeface="Times New Roman" pitchFamily="18" charset="0"/>
            </a:endParaRPr>
          </a:p>
        </p:txBody>
      </p:sp>
      <p:sp>
        <p:nvSpPr>
          <p:cNvPr id="66570" name="Text Box 10"/>
          <p:cNvSpPr txBox="1">
            <a:spLocks noChangeArrowheads="1"/>
          </p:cNvSpPr>
          <p:nvPr/>
        </p:nvSpPr>
        <p:spPr bwMode="auto">
          <a:xfrm>
            <a:off x="947738" y="3943350"/>
            <a:ext cx="1219200" cy="257175"/>
          </a:xfrm>
          <a:prstGeom prst="rect">
            <a:avLst/>
          </a:prstGeom>
          <a:solidFill>
            <a:srgbClr val="00FF00">
              <a:alpha val="76077"/>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a:flatTx/>
          </a:bodyPr>
          <a:lstStyle/>
          <a:p>
            <a:pPr eaLnBrk="1" hangingPunct="1"/>
            <a:r>
              <a:rPr lang="id-ID" sz="1200" b="1">
                <a:solidFill>
                  <a:srgbClr val="FF0000"/>
                </a:solidFill>
                <a:latin typeface="Times New Roman" pitchFamily="18" charset="0"/>
              </a:rPr>
              <a:t>Suppliers</a:t>
            </a:r>
            <a:endParaRPr lang="en-US">
              <a:latin typeface="Times New Roman" pitchFamily="18" charset="0"/>
            </a:endParaRPr>
          </a:p>
        </p:txBody>
      </p:sp>
      <p:sp>
        <p:nvSpPr>
          <p:cNvPr id="66571" name="AutoShape 11"/>
          <p:cNvSpPr>
            <a:spLocks noChangeArrowheads="1"/>
          </p:cNvSpPr>
          <p:nvPr/>
        </p:nvSpPr>
        <p:spPr bwMode="auto">
          <a:xfrm rot="5400000">
            <a:off x="6696075" y="3767138"/>
            <a:ext cx="257175" cy="609600"/>
          </a:xfrm>
          <a:prstGeom prst="downArrow">
            <a:avLst>
              <a:gd name="adj1" fmla="val 50000"/>
              <a:gd name="adj2" fmla="val 59259"/>
            </a:avLst>
          </a:prstGeom>
          <a:solidFill>
            <a:srgbClr val="333333"/>
          </a:solidFill>
          <a:ln w="9525">
            <a:noFill/>
            <a:miter lim="800000"/>
            <a:headEnd/>
            <a:tailEnd/>
          </a:ln>
          <a:effectLst>
            <a:outerShdw dist="107763" dir="18900000" algn="ctr" rotWithShape="0">
              <a:srgbClr val="808080">
                <a:alpha val="50000"/>
              </a:srgbClr>
            </a:outerShdw>
          </a:effectLst>
        </p:spPr>
        <p:txBody>
          <a:bodyPr/>
          <a:lstStyle/>
          <a:p>
            <a:pPr>
              <a:defRPr/>
            </a:pPr>
            <a:endParaRPr lang="en-US"/>
          </a:p>
        </p:txBody>
      </p:sp>
      <p:sp>
        <p:nvSpPr>
          <p:cNvPr id="66572" name="AutoShape 12"/>
          <p:cNvSpPr>
            <a:spLocks noChangeArrowheads="1"/>
          </p:cNvSpPr>
          <p:nvPr/>
        </p:nvSpPr>
        <p:spPr bwMode="auto">
          <a:xfrm rot="16200000">
            <a:off x="2640012" y="3657601"/>
            <a:ext cx="257175" cy="762000"/>
          </a:xfrm>
          <a:prstGeom prst="downArrow">
            <a:avLst>
              <a:gd name="adj1" fmla="val 50000"/>
              <a:gd name="adj2" fmla="val 74074"/>
            </a:avLst>
          </a:prstGeom>
          <a:solidFill>
            <a:srgbClr val="333333"/>
          </a:solidFill>
          <a:ln w="9525">
            <a:noFill/>
            <a:miter lim="800000"/>
            <a:headEnd/>
            <a:tailEnd/>
          </a:ln>
          <a:effectLst>
            <a:outerShdw dist="107763" dir="18900000" algn="ctr" rotWithShape="0">
              <a:srgbClr val="808080">
                <a:alpha val="50000"/>
              </a:srgbClr>
            </a:outerShdw>
          </a:effectLst>
        </p:spPr>
        <p:txBody>
          <a:bodyPr/>
          <a:lstStyle/>
          <a:p>
            <a:pPr>
              <a:defRPr/>
            </a:pPr>
            <a:endParaRPr lang="en-US"/>
          </a:p>
        </p:txBody>
      </p:sp>
      <p:sp>
        <p:nvSpPr>
          <p:cNvPr id="66573" name="AutoShape 13"/>
          <p:cNvSpPr>
            <a:spLocks noChangeArrowheads="1"/>
          </p:cNvSpPr>
          <p:nvPr/>
        </p:nvSpPr>
        <p:spPr bwMode="auto">
          <a:xfrm rot="10800000">
            <a:off x="4470400" y="4686300"/>
            <a:ext cx="457200" cy="342900"/>
          </a:xfrm>
          <a:prstGeom prst="downArrow">
            <a:avLst>
              <a:gd name="adj1" fmla="val 50000"/>
              <a:gd name="adj2" fmla="val 25000"/>
            </a:avLst>
          </a:prstGeom>
          <a:solidFill>
            <a:srgbClr val="333333"/>
          </a:solidFill>
          <a:ln w="9525">
            <a:noFill/>
            <a:miter lim="800000"/>
            <a:headEnd/>
            <a:tailEnd/>
          </a:ln>
          <a:effectLst>
            <a:outerShdw dist="107763" dir="18900000" algn="ctr" rotWithShape="0">
              <a:srgbClr val="808080">
                <a:alpha val="50000"/>
              </a:srgbClr>
            </a:outerShdw>
          </a:effectLst>
        </p:spPr>
        <p:txBody>
          <a:bodyPr/>
          <a:lstStyle/>
          <a:p>
            <a:pPr>
              <a:defRPr/>
            </a:pPr>
            <a:endParaRPr lang="en-US"/>
          </a:p>
        </p:txBody>
      </p:sp>
      <p:sp>
        <p:nvSpPr>
          <p:cNvPr id="66574" name="AutoShape 14"/>
          <p:cNvSpPr>
            <a:spLocks noChangeArrowheads="1"/>
          </p:cNvSpPr>
          <p:nvPr/>
        </p:nvSpPr>
        <p:spPr bwMode="auto">
          <a:xfrm>
            <a:off x="4452938" y="2914650"/>
            <a:ext cx="457200" cy="409575"/>
          </a:xfrm>
          <a:prstGeom prst="downArrow">
            <a:avLst>
              <a:gd name="adj1" fmla="val 50000"/>
              <a:gd name="adj2" fmla="val 25000"/>
            </a:avLst>
          </a:prstGeom>
          <a:solidFill>
            <a:srgbClr val="333333"/>
          </a:solidFill>
          <a:ln w="9525">
            <a:noFill/>
            <a:miter lim="800000"/>
            <a:headEnd/>
            <a:tailEnd/>
          </a:ln>
          <a:effectLst>
            <a:outerShdw dist="107763" dir="18900000" algn="ctr" rotWithShape="0">
              <a:srgbClr val="808080">
                <a:alpha val="50000"/>
              </a:srgbClr>
            </a:outerShdw>
          </a:effectLst>
        </p:spPr>
        <p:txBody>
          <a:bodyPr/>
          <a:lstStyle/>
          <a:p>
            <a:pPr>
              <a:defRPr/>
            </a:pPr>
            <a:endParaRPr lang="en-US"/>
          </a:p>
        </p:txBody>
      </p:sp>
      <p:sp>
        <p:nvSpPr>
          <p:cNvPr id="66575" name="Text Box 15"/>
          <p:cNvSpPr txBox="1">
            <a:spLocks noChangeArrowheads="1"/>
          </p:cNvSpPr>
          <p:nvPr/>
        </p:nvSpPr>
        <p:spPr bwMode="auto">
          <a:xfrm>
            <a:off x="1862138" y="4076700"/>
            <a:ext cx="1524000" cy="257175"/>
          </a:xfrm>
          <a:prstGeom prst="rect">
            <a:avLst/>
          </a:prstGeom>
          <a:solidFill>
            <a:srgbClr val="00FF00">
              <a:alpha val="16862"/>
            </a:srgbClr>
          </a:solidFill>
          <a:ln w="9525">
            <a:noFill/>
            <a:miter lim="800000"/>
            <a:headEnd/>
            <a:tailEnd/>
          </a:ln>
        </p:spPr>
        <p:txBody>
          <a:bodyPr/>
          <a:lstStyle/>
          <a:p>
            <a:pPr algn="l" eaLnBrk="1" hangingPunct="1"/>
            <a:r>
              <a:rPr lang="id-ID" sz="900">
                <a:latin typeface="Arial" charset="0"/>
              </a:rPr>
              <a:t>Bargaining  power of  suppliers</a:t>
            </a:r>
            <a:endParaRPr lang="en-US">
              <a:latin typeface="Arial" charset="0"/>
            </a:endParaRPr>
          </a:p>
        </p:txBody>
      </p:sp>
      <p:sp>
        <p:nvSpPr>
          <p:cNvPr id="66576" name="Text Box 16"/>
          <p:cNvSpPr txBox="1">
            <a:spLocks noChangeArrowheads="1"/>
          </p:cNvSpPr>
          <p:nvPr/>
        </p:nvSpPr>
        <p:spPr bwMode="auto">
          <a:xfrm>
            <a:off x="6400800" y="3686175"/>
            <a:ext cx="1371600" cy="257175"/>
          </a:xfrm>
          <a:prstGeom prst="rect">
            <a:avLst/>
          </a:prstGeom>
          <a:solidFill>
            <a:srgbClr val="C0C0C0">
              <a:alpha val="74117"/>
            </a:srgbClr>
          </a:solidFill>
          <a:ln w="9525">
            <a:noFill/>
            <a:miter lim="800000"/>
            <a:headEnd/>
            <a:tailEnd/>
          </a:ln>
        </p:spPr>
        <p:txBody>
          <a:bodyPr/>
          <a:lstStyle/>
          <a:p>
            <a:pPr algn="l" eaLnBrk="1" hangingPunct="1"/>
            <a:r>
              <a:rPr lang="id-ID" sz="900">
                <a:latin typeface="Times New Roman" pitchFamily="18" charset="0"/>
              </a:rPr>
              <a:t>Bargaining  power  of  buyers</a:t>
            </a:r>
            <a:endParaRPr lang="en-US">
              <a:latin typeface="Times New Roman" pitchFamily="18" charset="0"/>
            </a:endParaRPr>
          </a:p>
        </p:txBody>
      </p:sp>
      <p:sp>
        <p:nvSpPr>
          <p:cNvPr id="66577" name="Text Box 17"/>
          <p:cNvSpPr txBox="1">
            <a:spLocks noChangeArrowheads="1"/>
          </p:cNvSpPr>
          <p:nvPr/>
        </p:nvSpPr>
        <p:spPr bwMode="auto">
          <a:xfrm>
            <a:off x="4876800" y="3086100"/>
            <a:ext cx="1219200" cy="257175"/>
          </a:xfrm>
          <a:prstGeom prst="rect">
            <a:avLst/>
          </a:prstGeom>
          <a:solidFill>
            <a:srgbClr val="FFFF99">
              <a:alpha val="59999"/>
            </a:srgbClr>
          </a:solidFill>
          <a:ln w="9525">
            <a:noFill/>
            <a:miter lim="800000"/>
            <a:headEnd/>
            <a:tailEnd/>
          </a:ln>
        </p:spPr>
        <p:txBody>
          <a:bodyPr/>
          <a:lstStyle/>
          <a:p>
            <a:pPr algn="l" eaLnBrk="1" hangingPunct="1"/>
            <a:r>
              <a:rPr lang="id-ID" sz="900">
                <a:latin typeface="Times New Roman" pitchFamily="18" charset="0"/>
              </a:rPr>
              <a:t>Threat of  new entrants</a:t>
            </a:r>
            <a:endParaRPr lang="en-US">
              <a:latin typeface="Times New Roman" pitchFamily="18" charset="0"/>
            </a:endParaRPr>
          </a:p>
        </p:txBody>
      </p:sp>
      <p:sp>
        <p:nvSpPr>
          <p:cNvPr id="66578" name="Text Box 18"/>
          <p:cNvSpPr txBox="1">
            <a:spLocks noChangeArrowheads="1"/>
          </p:cNvSpPr>
          <p:nvPr/>
        </p:nvSpPr>
        <p:spPr bwMode="auto">
          <a:xfrm>
            <a:off x="4859338" y="4733925"/>
            <a:ext cx="1219200" cy="257175"/>
          </a:xfrm>
          <a:prstGeom prst="rect">
            <a:avLst/>
          </a:prstGeom>
          <a:solidFill>
            <a:srgbClr val="CC99FF">
              <a:alpha val="23137"/>
            </a:srgbClr>
          </a:solidFill>
          <a:ln w="9525">
            <a:noFill/>
            <a:miter lim="800000"/>
            <a:headEnd/>
            <a:tailEnd/>
          </a:ln>
        </p:spPr>
        <p:txBody>
          <a:bodyPr/>
          <a:lstStyle/>
          <a:p>
            <a:pPr algn="l" eaLnBrk="1" hangingPunct="1"/>
            <a:r>
              <a:rPr lang="id-ID" sz="900">
                <a:latin typeface="Times New Roman" pitchFamily="18" charset="0"/>
              </a:rPr>
              <a:t>Threat of  substitute</a:t>
            </a:r>
            <a:endParaRPr lang="en-US">
              <a:latin typeface="Times New Roman" pitchFamily="18" charset="0"/>
            </a:endParaRPr>
          </a:p>
        </p:txBody>
      </p:sp>
      <p:sp>
        <p:nvSpPr>
          <p:cNvPr id="66579" name="Text Box 19"/>
          <p:cNvSpPr txBox="1">
            <a:spLocks noChangeArrowheads="1"/>
          </p:cNvSpPr>
          <p:nvPr/>
        </p:nvSpPr>
        <p:spPr bwMode="auto">
          <a:xfrm>
            <a:off x="6299200" y="1457325"/>
            <a:ext cx="2590800" cy="1285875"/>
          </a:xfrm>
          <a:prstGeom prst="rect">
            <a:avLst/>
          </a:prstGeom>
          <a:solidFill>
            <a:srgbClr val="FF8989">
              <a:alpha val="47842"/>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8989"/>
            </a:extrusionClr>
          </a:sp3d>
        </p:spPr>
        <p:txBody>
          <a:bodyPr>
            <a:flatTx/>
          </a:bodyPr>
          <a:lstStyle/>
          <a:p>
            <a:pPr algn="l" eaLnBrk="1" hangingPunct="1"/>
            <a:r>
              <a:rPr lang="id-ID" sz="900" u="sng">
                <a:solidFill>
                  <a:srgbClr val="000000"/>
                </a:solidFill>
                <a:latin typeface="Times New Roman" pitchFamily="18" charset="0"/>
              </a:rPr>
              <a:t>DETERMINANTS  OF  RIVALRY</a:t>
            </a:r>
          </a:p>
          <a:p>
            <a:pPr algn="l" eaLnBrk="1" hangingPunct="1"/>
            <a:endParaRPr lang="id-ID" sz="900">
              <a:solidFill>
                <a:srgbClr val="000000"/>
              </a:solidFill>
              <a:latin typeface="Times New Roman" pitchFamily="18" charset="0"/>
            </a:endParaRPr>
          </a:p>
          <a:p>
            <a:pPr algn="l" eaLnBrk="1" hangingPunct="1"/>
            <a:r>
              <a:rPr lang="id-ID" sz="900">
                <a:solidFill>
                  <a:srgbClr val="000000"/>
                </a:solidFill>
                <a:latin typeface="Times New Roman" pitchFamily="18" charset="0"/>
              </a:rPr>
              <a:t>Industry growth</a:t>
            </a:r>
          </a:p>
          <a:p>
            <a:pPr algn="l" eaLnBrk="1" hangingPunct="1"/>
            <a:r>
              <a:rPr lang="id-ID" sz="900">
                <a:solidFill>
                  <a:srgbClr val="000000"/>
                </a:solidFill>
                <a:latin typeface="Times New Roman" pitchFamily="18" charset="0"/>
              </a:rPr>
              <a:t>Fixed(or storage) cost/Value added</a:t>
            </a:r>
          </a:p>
          <a:p>
            <a:pPr algn="l" eaLnBrk="1" hangingPunct="1"/>
            <a:r>
              <a:rPr lang="id-ID" sz="900">
                <a:solidFill>
                  <a:srgbClr val="000000"/>
                </a:solidFill>
                <a:latin typeface="Times New Roman" pitchFamily="18" charset="0"/>
              </a:rPr>
              <a:t>Product  differences</a:t>
            </a:r>
          </a:p>
          <a:p>
            <a:pPr algn="l" eaLnBrk="1" hangingPunct="1"/>
            <a:r>
              <a:rPr lang="id-ID" sz="900">
                <a:solidFill>
                  <a:srgbClr val="000000"/>
                </a:solidFill>
                <a:latin typeface="Times New Roman" pitchFamily="18" charset="0"/>
              </a:rPr>
              <a:t>Brand  identity</a:t>
            </a:r>
          </a:p>
          <a:p>
            <a:pPr algn="l" eaLnBrk="1" hangingPunct="1"/>
            <a:r>
              <a:rPr lang="id-ID" sz="900">
                <a:solidFill>
                  <a:srgbClr val="000000"/>
                </a:solidFill>
                <a:latin typeface="Times New Roman" pitchFamily="18" charset="0"/>
              </a:rPr>
              <a:t>Switching cost</a:t>
            </a:r>
          </a:p>
          <a:p>
            <a:pPr algn="l" eaLnBrk="1" hangingPunct="1"/>
            <a:r>
              <a:rPr lang="id-ID" sz="900">
                <a:solidFill>
                  <a:srgbClr val="000000"/>
                </a:solidFill>
                <a:latin typeface="Times New Roman" pitchFamily="18" charset="0"/>
              </a:rPr>
              <a:t>Concentration and balance</a:t>
            </a:r>
          </a:p>
          <a:p>
            <a:pPr algn="l" eaLnBrk="1" hangingPunct="1"/>
            <a:r>
              <a:rPr lang="id-ID" sz="900">
                <a:solidFill>
                  <a:srgbClr val="000000"/>
                </a:solidFill>
                <a:latin typeface="Times New Roman" pitchFamily="18" charset="0"/>
              </a:rPr>
              <a:t>Informational complexity</a:t>
            </a:r>
          </a:p>
          <a:p>
            <a:pPr algn="l" eaLnBrk="1" hangingPunct="1"/>
            <a:r>
              <a:rPr lang="id-ID" sz="900">
                <a:solidFill>
                  <a:srgbClr val="000000"/>
                </a:solidFill>
                <a:latin typeface="Times New Roman" pitchFamily="18" charset="0"/>
              </a:rPr>
              <a:t>Diversity  of  competitors</a:t>
            </a:r>
          </a:p>
          <a:p>
            <a:pPr algn="l" eaLnBrk="1" hangingPunct="1"/>
            <a:r>
              <a:rPr lang="id-ID" sz="900">
                <a:solidFill>
                  <a:srgbClr val="000000"/>
                </a:solidFill>
                <a:latin typeface="Times New Roman" pitchFamily="18" charset="0"/>
              </a:rPr>
              <a:t>Corporate  stakes</a:t>
            </a:r>
          </a:p>
          <a:p>
            <a:pPr algn="l" eaLnBrk="1" hangingPunct="1"/>
            <a:r>
              <a:rPr lang="id-ID" sz="900">
                <a:solidFill>
                  <a:srgbClr val="000000"/>
                </a:solidFill>
                <a:latin typeface="Times New Roman" pitchFamily="18" charset="0"/>
              </a:rPr>
              <a:t>Exit  barriers</a:t>
            </a:r>
            <a:endParaRPr lang="en-US">
              <a:latin typeface="Times New Roman" pitchFamily="18" charset="0"/>
            </a:endParaRPr>
          </a:p>
        </p:txBody>
      </p:sp>
      <p:grpSp>
        <p:nvGrpSpPr>
          <p:cNvPr id="2" name="Group 20"/>
          <p:cNvGrpSpPr>
            <a:grpSpLocks/>
          </p:cNvGrpSpPr>
          <p:nvPr/>
        </p:nvGrpSpPr>
        <p:grpSpPr bwMode="auto">
          <a:xfrm>
            <a:off x="3200400" y="3381375"/>
            <a:ext cx="3098800" cy="1276350"/>
            <a:chOff x="1512" y="2840"/>
            <a:chExt cx="1464" cy="1072"/>
          </a:xfrm>
        </p:grpSpPr>
        <p:pic>
          <p:nvPicPr>
            <p:cNvPr id="66581" name="Picture 21" descr="BUILDIN2"/>
            <p:cNvPicPr>
              <a:picLocks noChangeAspect="1" noChangeArrowheads="1"/>
            </p:cNvPicPr>
            <p:nvPr/>
          </p:nvPicPr>
          <p:blipFill>
            <a:blip r:embed="rId3"/>
            <a:srcRect/>
            <a:stretch>
              <a:fillRect/>
            </a:stretch>
          </p:blipFill>
          <p:spPr bwMode="auto">
            <a:xfrm>
              <a:off x="1512" y="2840"/>
              <a:ext cx="1464" cy="1072"/>
            </a:xfrm>
            <a:prstGeom prst="rect">
              <a:avLst/>
            </a:prstGeom>
            <a:noFill/>
            <a:ln w="9525">
              <a:noFill/>
              <a:miter lim="800000"/>
              <a:headEnd/>
              <a:tailEnd/>
            </a:ln>
            <a:effectLst>
              <a:outerShdw dist="107763" dir="18900000" algn="ctr" rotWithShape="0">
                <a:srgbClr val="808080">
                  <a:alpha val="50000"/>
                </a:srgbClr>
              </a:outerShdw>
            </a:effectLst>
          </p:spPr>
        </p:pic>
        <p:sp>
          <p:nvSpPr>
            <p:cNvPr id="48151" name="AutoShape 22"/>
            <p:cNvSpPr>
              <a:spLocks noChangeArrowheads="1"/>
            </p:cNvSpPr>
            <p:nvPr/>
          </p:nvSpPr>
          <p:spPr bwMode="auto">
            <a:xfrm rot="10800000" flipH="1">
              <a:off x="1872" y="3136"/>
              <a:ext cx="825" cy="536"/>
            </a:xfrm>
            <a:custGeom>
              <a:avLst/>
              <a:gdLst>
                <a:gd name="T0" fmla="*/ 0 w 21600"/>
                <a:gd name="T1" fmla="*/ 0 h 21600"/>
                <a:gd name="T2" fmla="*/ 0 w 21600"/>
                <a:gd name="T3" fmla="*/ 0 h 21600"/>
                <a:gd name="T4" fmla="*/ 1 w 21600"/>
                <a:gd name="T5" fmla="*/ 0 h 21600"/>
                <a:gd name="T6" fmla="*/ 1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3168 w 21600"/>
                <a:gd name="T19" fmla="*/ 3143 h 21600"/>
                <a:gd name="T20" fmla="*/ 18432 w 21600"/>
                <a:gd name="T21" fmla="*/ 1845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372"/>
                    <a:pt x="5490" y="11940"/>
                    <a:pt x="5669" y="12484"/>
                  </a:cubicBezTo>
                  <a:lnTo>
                    <a:pt x="538" y="14168"/>
                  </a:lnTo>
                  <a:cubicBezTo>
                    <a:pt x="181" y="13081"/>
                    <a:pt x="0" y="11944"/>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0000">
                <a:alpha val="72940"/>
              </a:srgbClr>
            </a:solidFill>
            <a:ln w="9525">
              <a:noFill/>
              <a:miter lim="800000"/>
              <a:headEnd/>
              <a:tailEnd/>
            </a:ln>
          </p:spPr>
          <p:txBody>
            <a:bodyPr/>
            <a:lstStyle/>
            <a:p>
              <a:endParaRPr lang="id-ID"/>
            </a:p>
          </p:txBody>
        </p:sp>
        <p:sp>
          <p:nvSpPr>
            <p:cNvPr id="48152" name="WordArt 23"/>
            <p:cNvSpPr>
              <a:spLocks noChangeArrowheads="1" noChangeShapeType="1" noTextEdit="1"/>
            </p:cNvSpPr>
            <p:nvPr/>
          </p:nvSpPr>
          <p:spPr bwMode="auto">
            <a:xfrm>
              <a:off x="1584" y="3672"/>
              <a:ext cx="1368" cy="152"/>
            </a:xfrm>
            <a:prstGeom prst="rect">
              <a:avLst/>
            </a:prstGeom>
          </p:spPr>
          <p:txBody>
            <a:bodyPr wrap="none" fromWordArt="1">
              <a:prstTxWarp prst="textPlain">
                <a:avLst>
                  <a:gd name="adj" fmla="val 50000"/>
                </a:avLst>
              </a:prstTxWarp>
            </a:bodyPr>
            <a:lstStyle/>
            <a:p>
              <a:r>
                <a:rPr lang="id-ID" sz="1200" kern="10">
                  <a:ln w="9525">
                    <a:solidFill>
                      <a:srgbClr val="FF0000"/>
                    </a:solidFill>
                    <a:round/>
                    <a:headEnd/>
                    <a:tailEnd/>
                  </a:ln>
                  <a:solidFill>
                    <a:srgbClr val="FF0000"/>
                  </a:solidFill>
                  <a:latin typeface="Bodoni MT"/>
                </a:rPr>
                <a:t>Intensity of Rivalry</a:t>
              </a:r>
            </a:p>
          </p:txBody>
        </p:sp>
      </p:grpSp>
      <p:sp>
        <p:nvSpPr>
          <p:cNvPr id="66584" name="Freeform 24"/>
          <p:cNvSpPr>
            <a:spLocks/>
          </p:cNvSpPr>
          <p:nvPr/>
        </p:nvSpPr>
        <p:spPr bwMode="auto">
          <a:xfrm>
            <a:off x="5638800" y="2343150"/>
            <a:ext cx="660400" cy="2028825"/>
          </a:xfrm>
          <a:custGeom>
            <a:avLst/>
            <a:gdLst>
              <a:gd name="T0" fmla="*/ 0 w 1040"/>
              <a:gd name="T1" fmla="*/ 975386254 h 4220"/>
              <a:gd name="T2" fmla="*/ 217741477 w 1040"/>
              <a:gd name="T3" fmla="*/ 277361042 h 4220"/>
              <a:gd name="T4" fmla="*/ 298386439 w 1040"/>
              <a:gd name="T5" fmla="*/ 332833034 h 4220"/>
              <a:gd name="T6" fmla="*/ 419353962 w 1040"/>
              <a:gd name="T7" fmla="*/ 0 h 4220"/>
              <a:gd name="T8" fmla="*/ 0 60000 65536"/>
              <a:gd name="T9" fmla="*/ 0 60000 65536"/>
              <a:gd name="T10" fmla="*/ 0 60000 65536"/>
              <a:gd name="T11" fmla="*/ 0 60000 65536"/>
              <a:gd name="T12" fmla="*/ 0 w 1040"/>
              <a:gd name="T13" fmla="*/ 0 h 4220"/>
              <a:gd name="T14" fmla="*/ 1040 w 1040"/>
              <a:gd name="T15" fmla="*/ 4220 h 4220"/>
            </a:gdLst>
            <a:ahLst/>
            <a:cxnLst>
              <a:cxn ang="T8">
                <a:pos x="T0" y="T1"/>
              </a:cxn>
              <a:cxn ang="T9">
                <a:pos x="T2" y="T3"/>
              </a:cxn>
              <a:cxn ang="T10">
                <a:pos x="T4" y="T5"/>
              </a:cxn>
              <a:cxn ang="T11">
                <a:pos x="T6" y="T7"/>
              </a:cxn>
            </a:cxnLst>
            <a:rect l="T12" t="T13" r="T14" b="T15"/>
            <a:pathLst>
              <a:path w="1040" h="4220">
                <a:moveTo>
                  <a:pt x="0" y="4220"/>
                </a:moveTo>
                <a:lnTo>
                  <a:pt x="540" y="1200"/>
                </a:lnTo>
                <a:lnTo>
                  <a:pt x="740" y="1440"/>
                </a:lnTo>
                <a:lnTo>
                  <a:pt x="1040" y="0"/>
                </a:lnTo>
              </a:path>
            </a:pathLst>
          </a:custGeom>
          <a:noFill/>
          <a:ln w="19050">
            <a:solidFill>
              <a:srgbClr val="FF0000"/>
            </a:solidFill>
            <a:prstDash val="dash"/>
            <a:round/>
            <a:headEnd type="triangle" w="med" len="med"/>
            <a:tailEnd type="triangle" w="med" len="med"/>
          </a:ln>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blinds(horizontal)">
                                      <p:cBhvr>
                                        <p:cTn id="7" dur="500"/>
                                        <p:tgtEl>
                                          <p:spTgt spid="665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6565"/>
                                        </p:tgtEl>
                                        <p:attrNameLst>
                                          <p:attrName>style.visibility</p:attrName>
                                        </p:attrNameLst>
                                      </p:cBhvr>
                                      <p:to>
                                        <p:strVal val="visible"/>
                                      </p:to>
                                    </p:set>
                                    <p:animEffect transition="in" filter="blinds(horizontal)">
                                      <p:cBhvr>
                                        <p:cTn id="17" dur="500"/>
                                        <p:tgtEl>
                                          <p:spTgt spid="665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567"/>
                                        </p:tgtEl>
                                        <p:attrNameLst>
                                          <p:attrName>style.visibility</p:attrName>
                                        </p:attrNameLst>
                                      </p:cBhvr>
                                      <p:to>
                                        <p:strVal val="visible"/>
                                      </p:to>
                                    </p:set>
                                    <p:animEffect transition="in" filter="blinds(horizontal)">
                                      <p:cBhvr>
                                        <p:cTn id="22" dur="500"/>
                                        <p:tgtEl>
                                          <p:spTgt spid="6656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6574"/>
                                        </p:tgtEl>
                                        <p:attrNameLst>
                                          <p:attrName>style.visibility</p:attrName>
                                        </p:attrNameLst>
                                      </p:cBhvr>
                                      <p:to>
                                        <p:strVal val="visible"/>
                                      </p:to>
                                    </p:set>
                                    <p:animEffect transition="in" filter="blinds(horizontal)">
                                      <p:cBhvr>
                                        <p:cTn id="27" dur="500"/>
                                        <p:tgtEl>
                                          <p:spTgt spid="6657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6577"/>
                                        </p:tgtEl>
                                        <p:attrNameLst>
                                          <p:attrName>style.visibility</p:attrName>
                                        </p:attrNameLst>
                                      </p:cBhvr>
                                      <p:to>
                                        <p:strVal val="visible"/>
                                      </p:to>
                                    </p:set>
                                    <p:animEffect transition="in" filter="blinds(horizontal)">
                                      <p:cBhvr>
                                        <p:cTn id="32" dur="500"/>
                                        <p:tgtEl>
                                          <p:spTgt spid="6657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6564"/>
                                        </p:tgtEl>
                                        <p:attrNameLst>
                                          <p:attrName>style.visibility</p:attrName>
                                        </p:attrNameLst>
                                      </p:cBhvr>
                                      <p:to>
                                        <p:strVal val="visible"/>
                                      </p:to>
                                    </p:set>
                                    <p:animEffect transition="in" filter="blinds(horizontal)">
                                      <p:cBhvr>
                                        <p:cTn id="37" dur="500"/>
                                        <p:tgtEl>
                                          <p:spTgt spid="6656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6570"/>
                                        </p:tgtEl>
                                        <p:attrNameLst>
                                          <p:attrName>style.visibility</p:attrName>
                                        </p:attrNameLst>
                                      </p:cBhvr>
                                      <p:to>
                                        <p:strVal val="visible"/>
                                      </p:to>
                                    </p:set>
                                    <p:animEffect transition="in" filter="blinds(horizontal)">
                                      <p:cBhvr>
                                        <p:cTn id="42" dur="500"/>
                                        <p:tgtEl>
                                          <p:spTgt spid="6657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6572"/>
                                        </p:tgtEl>
                                        <p:attrNameLst>
                                          <p:attrName>style.visibility</p:attrName>
                                        </p:attrNameLst>
                                      </p:cBhvr>
                                      <p:to>
                                        <p:strVal val="visible"/>
                                      </p:to>
                                    </p:set>
                                    <p:animEffect transition="in" filter="blinds(horizontal)">
                                      <p:cBhvr>
                                        <p:cTn id="47" dur="500"/>
                                        <p:tgtEl>
                                          <p:spTgt spid="6657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6575"/>
                                        </p:tgtEl>
                                        <p:attrNameLst>
                                          <p:attrName>style.visibility</p:attrName>
                                        </p:attrNameLst>
                                      </p:cBhvr>
                                      <p:to>
                                        <p:strVal val="visible"/>
                                      </p:to>
                                    </p:set>
                                    <p:animEffect transition="in" filter="blinds(horizontal)">
                                      <p:cBhvr>
                                        <p:cTn id="52" dur="500"/>
                                        <p:tgtEl>
                                          <p:spTgt spid="6657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6563"/>
                                        </p:tgtEl>
                                        <p:attrNameLst>
                                          <p:attrName>style.visibility</p:attrName>
                                        </p:attrNameLst>
                                      </p:cBhvr>
                                      <p:to>
                                        <p:strVal val="visible"/>
                                      </p:to>
                                    </p:set>
                                    <p:animEffect transition="in" filter="blinds(horizontal)">
                                      <p:cBhvr>
                                        <p:cTn id="57" dur="500"/>
                                        <p:tgtEl>
                                          <p:spTgt spid="6656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6568"/>
                                        </p:tgtEl>
                                        <p:attrNameLst>
                                          <p:attrName>style.visibility</p:attrName>
                                        </p:attrNameLst>
                                      </p:cBhvr>
                                      <p:to>
                                        <p:strVal val="visible"/>
                                      </p:to>
                                    </p:set>
                                    <p:animEffect transition="in" filter="blinds(horizontal)">
                                      <p:cBhvr>
                                        <p:cTn id="62" dur="500"/>
                                        <p:tgtEl>
                                          <p:spTgt spid="6656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6573"/>
                                        </p:tgtEl>
                                        <p:attrNameLst>
                                          <p:attrName>style.visibility</p:attrName>
                                        </p:attrNameLst>
                                      </p:cBhvr>
                                      <p:to>
                                        <p:strVal val="visible"/>
                                      </p:to>
                                    </p:set>
                                    <p:animEffect transition="in" filter="blinds(horizontal)">
                                      <p:cBhvr>
                                        <p:cTn id="67" dur="500"/>
                                        <p:tgtEl>
                                          <p:spTgt spid="6657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6578"/>
                                        </p:tgtEl>
                                        <p:attrNameLst>
                                          <p:attrName>style.visibility</p:attrName>
                                        </p:attrNameLst>
                                      </p:cBhvr>
                                      <p:to>
                                        <p:strVal val="visible"/>
                                      </p:to>
                                    </p:set>
                                    <p:animEffect transition="in" filter="blinds(horizontal)">
                                      <p:cBhvr>
                                        <p:cTn id="72" dur="500"/>
                                        <p:tgtEl>
                                          <p:spTgt spid="6657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6562"/>
                                        </p:tgtEl>
                                        <p:attrNameLst>
                                          <p:attrName>style.visibility</p:attrName>
                                        </p:attrNameLst>
                                      </p:cBhvr>
                                      <p:to>
                                        <p:strVal val="visible"/>
                                      </p:to>
                                    </p:set>
                                    <p:animEffect transition="in" filter="blinds(horizontal)">
                                      <p:cBhvr>
                                        <p:cTn id="77" dur="500"/>
                                        <p:tgtEl>
                                          <p:spTgt spid="6656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6569"/>
                                        </p:tgtEl>
                                        <p:attrNameLst>
                                          <p:attrName>style.visibility</p:attrName>
                                        </p:attrNameLst>
                                      </p:cBhvr>
                                      <p:to>
                                        <p:strVal val="visible"/>
                                      </p:to>
                                    </p:set>
                                    <p:animEffect transition="in" filter="blinds(horizontal)">
                                      <p:cBhvr>
                                        <p:cTn id="82" dur="500"/>
                                        <p:tgtEl>
                                          <p:spTgt spid="6656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6571"/>
                                        </p:tgtEl>
                                        <p:attrNameLst>
                                          <p:attrName>style.visibility</p:attrName>
                                        </p:attrNameLst>
                                      </p:cBhvr>
                                      <p:to>
                                        <p:strVal val="visible"/>
                                      </p:to>
                                    </p:set>
                                    <p:animEffect transition="in" filter="blinds(horizontal)">
                                      <p:cBhvr>
                                        <p:cTn id="87" dur="500"/>
                                        <p:tgtEl>
                                          <p:spTgt spid="6657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6576"/>
                                        </p:tgtEl>
                                        <p:attrNameLst>
                                          <p:attrName>style.visibility</p:attrName>
                                        </p:attrNameLst>
                                      </p:cBhvr>
                                      <p:to>
                                        <p:strVal val="visible"/>
                                      </p:to>
                                    </p:set>
                                    <p:animEffect transition="in" filter="blinds(horizontal)">
                                      <p:cBhvr>
                                        <p:cTn id="92" dur="500"/>
                                        <p:tgtEl>
                                          <p:spTgt spid="6657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6579"/>
                                        </p:tgtEl>
                                        <p:attrNameLst>
                                          <p:attrName>style.visibility</p:attrName>
                                        </p:attrNameLst>
                                      </p:cBhvr>
                                      <p:to>
                                        <p:strVal val="visible"/>
                                      </p:to>
                                    </p:set>
                                    <p:animEffect transition="in" filter="blinds(horizontal)">
                                      <p:cBhvr>
                                        <p:cTn id="97" dur="500"/>
                                        <p:tgtEl>
                                          <p:spTgt spid="6657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66584"/>
                                        </p:tgtEl>
                                        <p:attrNameLst>
                                          <p:attrName>style.visibility</p:attrName>
                                        </p:attrNameLst>
                                      </p:cBhvr>
                                      <p:to>
                                        <p:strVal val="visible"/>
                                      </p:to>
                                    </p:set>
                                    <p:animEffect transition="in" filter="blinds(horizontal)">
                                      <p:cBhvr>
                                        <p:cTn id="102" dur="500"/>
                                        <p:tgtEl>
                                          <p:spTgt spid="66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3" grpId="0" animBg="1"/>
      <p:bldP spid="66564" grpId="0" animBg="1"/>
      <p:bldP spid="66565" grpId="0" animBg="1"/>
      <p:bldP spid="66566" grpId="0" animBg="1"/>
      <p:bldP spid="66567" grpId="0" animBg="1"/>
      <p:bldP spid="66568" grpId="0" animBg="1"/>
      <p:bldP spid="66569" grpId="0" animBg="1"/>
      <p:bldP spid="66570" grpId="0" animBg="1"/>
      <p:bldP spid="66571" grpId="0" animBg="1"/>
      <p:bldP spid="66572" grpId="0" animBg="1"/>
      <p:bldP spid="66573" grpId="0" animBg="1"/>
      <p:bldP spid="66574" grpId="0" animBg="1"/>
      <p:bldP spid="66575" grpId="0" animBg="1"/>
      <p:bldP spid="66576" grpId="0" animBg="1"/>
      <p:bldP spid="66577" grpId="0" animBg="1"/>
      <p:bldP spid="66578" grpId="0" animBg="1"/>
      <p:bldP spid="66579" grpId="0" animBg="1"/>
      <p:bldP spid="6658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2"/>
          <p:cNvSpPr>
            <a:spLocks noChangeArrowheads="1" noChangeShapeType="1" noTextEdit="1"/>
          </p:cNvSpPr>
          <p:nvPr/>
        </p:nvSpPr>
        <p:spPr bwMode="auto">
          <a:xfrm>
            <a:off x="1320800" y="512763"/>
            <a:ext cx="7010400" cy="342900"/>
          </a:xfrm>
          <a:prstGeom prst="rect">
            <a:avLst/>
          </a:prstGeom>
        </p:spPr>
        <p:txBody>
          <a:bodyPr wrap="none" fromWordArt="1">
            <a:prstTxWarp prst="textPlain">
              <a:avLst>
                <a:gd name="adj" fmla="val 50000"/>
              </a:avLst>
            </a:prstTxWarp>
          </a:bodyPr>
          <a:lstStyle/>
          <a:p>
            <a:r>
              <a:rPr lang="id-ID" sz="1400" kern="10">
                <a:ln w="9525">
                  <a:solidFill>
                    <a:srgbClr val="0000FF"/>
                  </a:solidFill>
                  <a:round/>
                  <a:headEnd/>
                  <a:tailEnd/>
                </a:ln>
                <a:solidFill>
                  <a:srgbClr val="0000FF"/>
                </a:solidFill>
                <a:latin typeface="Ravie"/>
              </a:rPr>
              <a:t>THREAT  OF  ENTRY</a:t>
            </a:r>
          </a:p>
        </p:txBody>
      </p:sp>
      <p:graphicFrame>
        <p:nvGraphicFramePr>
          <p:cNvPr id="68645" name="Group 37"/>
          <p:cNvGraphicFramePr>
            <a:graphicFrameLocks noGrp="1"/>
          </p:cNvGraphicFramePr>
          <p:nvPr/>
        </p:nvGraphicFramePr>
        <p:xfrm>
          <a:off x="609600" y="1600200"/>
          <a:ext cx="8229600" cy="4410076"/>
        </p:xfrm>
        <a:graphic>
          <a:graphicData uri="http://schemas.openxmlformats.org/drawingml/2006/table">
            <a:tbl>
              <a:tblPr/>
              <a:tblGrid>
                <a:gridCol w="457200"/>
                <a:gridCol w="3036888"/>
                <a:gridCol w="4735512"/>
              </a:tblGrid>
              <a:tr h="8509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850900" algn="l"/>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BARRIER  TO  ENTRY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850900" algn="l"/>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(Rintangan untuk masuk)</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Usaha-usaha suatu perusahaan untuk membuat rintangan-rintangan  terhadap masuknya pendatang baru dalam pasar yang  sedang di kelolanya.</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6604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09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Economies of scale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(Skala Ekonomis)</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sv-SE" sz="1200" b="1" i="1" u="none" strike="noStrike" cap="none" normalizeH="0" baseline="0" smtClean="0">
                          <a:ln>
                            <a:noFill/>
                          </a:ln>
                          <a:solidFill>
                            <a:schemeClr val="tx1"/>
                          </a:solidFill>
                          <a:effectLst/>
                          <a:latin typeface="Times New Roman" pitchFamily="18" charset="0"/>
                          <a:cs typeface="Times New Roman" pitchFamily="18" charset="0"/>
                        </a:rPr>
                        <a:t>Berkurangnya biaya (rata-rata) per unit dalam produksi dan distribusi produk pada waktu skala operasi perusahaan ditingkatkan</a:t>
                      </a:r>
                      <a:endParaRPr kumimoji="0" lang="sv-SE"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4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09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Product differentiation</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(Pembedaan produk)</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Mempengaruhi pelanggan untuk membeli produk tertentu dengan cara menonjolkan kekhususan yg tidak di punyai  produk pesaing.</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59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09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Capital Requirements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(Kebutuhan modal)</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sv-SE" sz="1200" b="1" i="1" u="none" strike="noStrike" cap="none" normalizeH="0" baseline="0" smtClean="0">
                          <a:ln>
                            <a:noFill/>
                          </a:ln>
                          <a:solidFill>
                            <a:schemeClr val="tx1"/>
                          </a:solidFill>
                          <a:effectLst/>
                          <a:latin typeface="Times New Roman" pitchFamily="18" charset="0"/>
                          <a:cs typeface="Times New Roman" pitchFamily="18" charset="0"/>
                        </a:rPr>
                        <a:t>Kebutuhan modal yang sangat besar membatasi kemungkinan pendatang baru</a:t>
                      </a:r>
                      <a:endParaRPr kumimoji="0" lang="sv-SE"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7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09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Cost Disadvantages Independent of Size</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(Hambatan Biaya Bukan Karena Skala)</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Keunggulan biaya yang tidak dimiliki pendatang baru, termasuk keunggulan-keunggulan lainnya selaku  pendahulu.</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09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Acces to Distribution channels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(Akses ke saluran distribusi )</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sv-SE" sz="1200" b="1" i="1" u="none" strike="noStrike" cap="none" normalizeH="0" baseline="0" smtClean="0">
                          <a:ln>
                            <a:noFill/>
                          </a:ln>
                          <a:solidFill>
                            <a:schemeClr val="tx1"/>
                          </a:solidFill>
                          <a:effectLst/>
                          <a:latin typeface="Times New Roman" pitchFamily="18" charset="0"/>
                          <a:cs typeface="Times New Roman" pitchFamily="18" charset="0"/>
                        </a:rPr>
                        <a:t>Saluran distribusi produk yg sudah digunakan para pendahulu  umumnya sulit ditembus pendatang baru</a:t>
                      </a:r>
                      <a:endParaRPr kumimoji="0" lang="sv-SE"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09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Government Policy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(Kebijakan Pemerintah )</a:t>
                      </a:r>
                      <a:endParaRPr kumimoji="0" lang="en-US"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r>
                        <a:rPr kumimoji="0" lang="sv-SE" sz="1200" b="1" i="1" u="none" strike="noStrike" cap="none" normalizeH="0" baseline="0" smtClean="0">
                          <a:ln>
                            <a:noFill/>
                          </a:ln>
                          <a:solidFill>
                            <a:schemeClr val="tx1"/>
                          </a:solidFill>
                          <a:effectLst/>
                          <a:latin typeface="Times New Roman" pitchFamily="18" charset="0"/>
                          <a:cs typeface="Times New Roman" pitchFamily="18" charset="0"/>
                        </a:rPr>
                        <a:t>Pemerintah mempunyai kendali dalam membatasi pendatang baru</a:t>
                      </a:r>
                      <a:endParaRPr kumimoji="0" lang="sv-SE" sz="1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blinds(horizontal)">
                                      <p:cBhvr>
                                        <p:cTn id="7" dur="500"/>
                                        <p:tgtEl>
                                          <p:spTgt spid="686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645"/>
                                        </p:tgtEl>
                                        <p:attrNameLst>
                                          <p:attrName>style.visibility</p:attrName>
                                        </p:attrNameLst>
                                      </p:cBhvr>
                                      <p:to>
                                        <p:strVal val="visible"/>
                                      </p:to>
                                    </p:set>
                                    <p:animEffect transition="in" filter="blinds(horizontal)">
                                      <p:cBhvr>
                                        <p:cTn id="12" dur="500"/>
                                        <p:tgtEl>
                                          <p:spTgt spid="68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6800" y="2914650"/>
            <a:ext cx="3960813" cy="3000375"/>
            <a:chOff x="2304" y="2448"/>
            <a:chExt cx="1871" cy="2520"/>
          </a:xfrm>
        </p:grpSpPr>
        <p:pic>
          <p:nvPicPr>
            <p:cNvPr id="50201" name="Picture 3" descr="g0503231"/>
            <p:cNvPicPr>
              <a:picLocks noChangeAspect="1" noChangeArrowheads="1"/>
            </p:cNvPicPr>
            <p:nvPr/>
          </p:nvPicPr>
          <p:blipFill>
            <a:blip r:embed="rId3"/>
            <a:srcRect/>
            <a:stretch>
              <a:fillRect/>
            </a:stretch>
          </p:blipFill>
          <p:spPr bwMode="auto">
            <a:xfrm>
              <a:off x="2304" y="2448"/>
              <a:ext cx="1871" cy="2520"/>
            </a:xfrm>
            <a:prstGeom prst="rect">
              <a:avLst/>
            </a:prstGeom>
            <a:noFill/>
            <a:ln w="9525">
              <a:noFill/>
              <a:miter lim="800000"/>
              <a:headEnd/>
              <a:tailEnd/>
            </a:ln>
          </p:spPr>
        </p:pic>
        <p:sp>
          <p:nvSpPr>
            <p:cNvPr id="50202" name="WordArt 4"/>
            <p:cNvSpPr>
              <a:spLocks noChangeArrowheads="1" noChangeShapeType="1" noTextEdit="1"/>
            </p:cNvSpPr>
            <p:nvPr/>
          </p:nvSpPr>
          <p:spPr bwMode="auto">
            <a:xfrm>
              <a:off x="3057" y="3888"/>
              <a:ext cx="719" cy="144"/>
            </a:xfrm>
            <a:prstGeom prst="rect">
              <a:avLst/>
            </a:prstGeom>
          </p:spPr>
          <p:txBody>
            <a:bodyPr wrap="none" fromWordArt="1">
              <a:prstTxWarp prst="textPlain">
                <a:avLst>
                  <a:gd name="adj" fmla="val 50000"/>
                </a:avLst>
              </a:prstTxWarp>
            </a:bodyPr>
            <a:lstStyle/>
            <a:p>
              <a:r>
                <a:rPr lang="id-ID" sz="1200" kern="10">
                  <a:ln w="9525">
                    <a:solidFill>
                      <a:srgbClr val="FFFF00"/>
                    </a:solidFill>
                    <a:round/>
                    <a:headEnd/>
                    <a:tailEnd/>
                  </a:ln>
                  <a:solidFill>
                    <a:srgbClr val="FFFF00"/>
                  </a:solidFill>
                  <a:latin typeface="Bodoni MT"/>
                </a:rPr>
                <a:t>INDUSTRI-2</a:t>
              </a:r>
            </a:p>
          </p:txBody>
        </p:sp>
      </p:grpSp>
      <p:sp>
        <p:nvSpPr>
          <p:cNvPr id="69637" name="WordArt 5"/>
          <p:cNvSpPr>
            <a:spLocks noChangeArrowheads="1" noChangeShapeType="1" noTextEdit="1"/>
          </p:cNvSpPr>
          <p:nvPr/>
        </p:nvSpPr>
        <p:spPr bwMode="auto">
          <a:xfrm>
            <a:off x="914400" y="171450"/>
            <a:ext cx="7010400" cy="342900"/>
          </a:xfrm>
          <a:prstGeom prst="rect">
            <a:avLst/>
          </a:prstGeom>
        </p:spPr>
        <p:txBody>
          <a:bodyPr wrap="none" fromWordArt="1">
            <a:prstTxWarp prst="textPlain">
              <a:avLst>
                <a:gd name="adj" fmla="val 50000"/>
              </a:avLst>
            </a:prstTxWarp>
          </a:bodyPr>
          <a:lstStyle/>
          <a:p>
            <a:r>
              <a:rPr lang="id-ID" sz="1400" kern="10">
                <a:ln w="9525">
                  <a:solidFill>
                    <a:srgbClr val="FF0000"/>
                  </a:solidFill>
                  <a:round/>
                  <a:headEnd/>
                  <a:tailEnd/>
                </a:ln>
                <a:solidFill>
                  <a:srgbClr val="808000"/>
                </a:solidFill>
                <a:latin typeface="Old English Text MT"/>
              </a:rPr>
              <a:t>Powerful  Suppliers</a:t>
            </a:r>
          </a:p>
        </p:txBody>
      </p:sp>
      <p:sp>
        <p:nvSpPr>
          <p:cNvPr id="69638" name="Text Box 6"/>
          <p:cNvSpPr txBox="1">
            <a:spLocks noChangeArrowheads="1"/>
          </p:cNvSpPr>
          <p:nvPr/>
        </p:nvSpPr>
        <p:spPr bwMode="auto">
          <a:xfrm>
            <a:off x="762000" y="6132513"/>
            <a:ext cx="7620000" cy="600075"/>
          </a:xfrm>
          <a:prstGeom prst="rect">
            <a:avLst/>
          </a:prstGeom>
          <a:gradFill rotWithShape="1">
            <a:gsLst>
              <a:gs pos="0">
                <a:srgbClr val="E64D00">
                  <a:alpha val="60001"/>
                </a:srgbClr>
              </a:gs>
              <a:gs pos="100000">
                <a:srgbClr val="FFFF00">
                  <a:alpha val="49001"/>
                </a:srgbClr>
              </a:gs>
            </a:gsLst>
            <a:lin ang="2700000" scaled="1"/>
          </a:gradFill>
          <a:ln w="9525">
            <a:solidFill>
              <a:srgbClr val="000000"/>
            </a:solidFill>
            <a:miter lim="800000"/>
            <a:headEnd/>
            <a:tailEnd/>
          </a:ln>
        </p:spPr>
        <p:txBody>
          <a:bodyPr/>
          <a:lstStyle/>
          <a:p>
            <a:pPr algn="just" eaLnBrk="1" hangingPunct="1"/>
            <a:r>
              <a:rPr lang="id-ID" sz="1200" b="1" i="1">
                <a:solidFill>
                  <a:srgbClr val="000000"/>
                </a:solidFill>
                <a:latin typeface="Arial" charset="0"/>
              </a:rPr>
              <a:t>PEMASOK DAPAT MEMANFAATKAN KEKUATAN TAWAR MENAWARNYA ATAS PARA ANGGOTA INDUSTRI DENGAN MENAIKKAN HARGA,  ATAU  MENURUNKAN KUALITAS BARANG BARANG DAN JASA YANG DIJUALNYA.</a:t>
            </a:r>
            <a:endParaRPr lang="en-US">
              <a:latin typeface="Arial" charset="0"/>
            </a:endParaRPr>
          </a:p>
        </p:txBody>
      </p:sp>
      <p:pic>
        <p:nvPicPr>
          <p:cNvPr id="69639" name="Picture 7" descr="g0800030"/>
          <p:cNvPicPr>
            <a:picLocks noChangeAspect="1" noChangeArrowheads="1"/>
          </p:cNvPicPr>
          <p:nvPr/>
        </p:nvPicPr>
        <p:blipFill>
          <a:blip r:embed="rId4"/>
          <a:srcRect/>
          <a:stretch>
            <a:fillRect/>
          </a:stretch>
        </p:blipFill>
        <p:spPr bwMode="auto">
          <a:xfrm flipH="1">
            <a:off x="2438400" y="1760538"/>
            <a:ext cx="2286000" cy="1371600"/>
          </a:xfrm>
          <a:prstGeom prst="rect">
            <a:avLst/>
          </a:prstGeom>
          <a:noFill/>
          <a:ln w="9525">
            <a:noFill/>
            <a:miter lim="800000"/>
            <a:headEnd/>
            <a:tailEnd/>
          </a:ln>
        </p:spPr>
      </p:pic>
      <p:grpSp>
        <p:nvGrpSpPr>
          <p:cNvPr id="3" name="Group 8"/>
          <p:cNvGrpSpPr>
            <a:grpSpLocks/>
          </p:cNvGrpSpPr>
          <p:nvPr/>
        </p:nvGrpSpPr>
        <p:grpSpPr bwMode="auto">
          <a:xfrm>
            <a:off x="5181600" y="5018088"/>
            <a:ext cx="2438400" cy="855662"/>
            <a:chOff x="5397" y="11700"/>
            <a:chExt cx="3597" cy="2337"/>
          </a:xfrm>
        </p:grpSpPr>
        <p:pic>
          <p:nvPicPr>
            <p:cNvPr id="50193" name="Picture 9" descr="M4441"/>
            <p:cNvPicPr>
              <a:picLocks noChangeAspect="1" noChangeArrowheads="1"/>
            </p:cNvPicPr>
            <p:nvPr/>
          </p:nvPicPr>
          <p:blipFill>
            <a:blip r:embed="rId5"/>
            <a:srcRect/>
            <a:stretch>
              <a:fillRect/>
            </a:stretch>
          </p:blipFill>
          <p:spPr bwMode="auto">
            <a:xfrm>
              <a:off x="7197" y="12960"/>
              <a:ext cx="1257" cy="1046"/>
            </a:xfrm>
            <a:prstGeom prst="rect">
              <a:avLst/>
            </a:prstGeom>
            <a:noFill/>
            <a:ln w="9525">
              <a:noFill/>
              <a:miter lim="800000"/>
              <a:headEnd/>
              <a:tailEnd/>
            </a:ln>
          </p:spPr>
        </p:pic>
        <p:pic>
          <p:nvPicPr>
            <p:cNvPr id="50194" name="Picture 10" descr="M4441"/>
            <p:cNvPicPr>
              <a:picLocks noChangeAspect="1" noChangeArrowheads="1"/>
            </p:cNvPicPr>
            <p:nvPr/>
          </p:nvPicPr>
          <p:blipFill>
            <a:blip r:embed="rId5"/>
            <a:srcRect/>
            <a:stretch>
              <a:fillRect/>
            </a:stretch>
          </p:blipFill>
          <p:spPr bwMode="auto">
            <a:xfrm>
              <a:off x="7197" y="12268"/>
              <a:ext cx="1260" cy="1048"/>
            </a:xfrm>
            <a:prstGeom prst="rect">
              <a:avLst/>
            </a:prstGeom>
            <a:noFill/>
            <a:ln w="9525">
              <a:noFill/>
              <a:miter lim="800000"/>
              <a:headEnd/>
              <a:tailEnd/>
            </a:ln>
          </p:spPr>
        </p:pic>
        <p:pic>
          <p:nvPicPr>
            <p:cNvPr id="50195" name="Picture 11" descr="M4430"/>
            <p:cNvPicPr>
              <a:picLocks noChangeAspect="1" noChangeArrowheads="1"/>
            </p:cNvPicPr>
            <p:nvPr/>
          </p:nvPicPr>
          <p:blipFill>
            <a:blip r:embed="rId6"/>
            <a:srcRect/>
            <a:stretch>
              <a:fillRect/>
            </a:stretch>
          </p:blipFill>
          <p:spPr bwMode="auto">
            <a:xfrm>
              <a:off x="6297" y="12600"/>
              <a:ext cx="1437" cy="1437"/>
            </a:xfrm>
            <a:prstGeom prst="rect">
              <a:avLst/>
            </a:prstGeom>
            <a:noFill/>
            <a:ln w="9525">
              <a:noFill/>
              <a:miter lim="800000"/>
              <a:headEnd/>
              <a:tailEnd/>
            </a:ln>
          </p:spPr>
        </p:pic>
        <p:pic>
          <p:nvPicPr>
            <p:cNvPr id="50196" name="Picture 12" descr="M4430"/>
            <p:cNvPicPr>
              <a:picLocks noChangeAspect="1" noChangeArrowheads="1"/>
            </p:cNvPicPr>
            <p:nvPr/>
          </p:nvPicPr>
          <p:blipFill>
            <a:blip r:embed="rId6"/>
            <a:srcRect/>
            <a:stretch>
              <a:fillRect/>
            </a:stretch>
          </p:blipFill>
          <p:spPr bwMode="auto">
            <a:xfrm>
              <a:off x="5397" y="12240"/>
              <a:ext cx="1437" cy="1437"/>
            </a:xfrm>
            <a:prstGeom prst="rect">
              <a:avLst/>
            </a:prstGeom>
            <a:noFill/>
            <a:ln w="9525">
              <a:noFill/>
              <a:miter lim="800000"/>
              <a:headEnd/>
              <a:tailEnd/>
            </a:ln>
          </p:spPr>
        </p:pic>
        <p:pic>
          <p:nvPicPr>
            <p:cNvPr id="50197" name="Picture 13" descr="M4430"/>
            <p:cNvPicPr>
              <a:picLocks noChangeAspect="1" noChangeArrowheads="1"/>
            </p:cNvPicPr>
            <p:nvPr/>
          </p:nvPicPr>
          <p:blipFill>
            <a:blip r:embed="rId6"/>
            <a:srcRect/>
            <a:stretch>
              <a:fillRect/>
            </a:stretch>
          </p:blipFill>
          <p:spPr bwMode="auto">
            <a:xfrm>
              <a:off x="6297" y="11880"/>
              <a:ext cx="1437" cy="1437"/>
            </a:xfrm>
            <a:prstGeom prst="rect">
              <a:avLst/>
            </a:prstGeom>
            <a:noFill/>
            <a:ln w="9525">
              <a:noFill/>
              <a:miter lim="800000"/>
              <a:headEnd/>
              <a:tailEnd/>
            </a:ln>
          </p:spPr>
        </p:pic>
        <p:pic>
          <p:nvPicPr>
            <p:cNvPr id="50198" name="Picture 14" descr="M4441"/>
            <p:cNvPicPr>
              <a:picLocks noChangeAspect="1" noChangeArrowheads="1"/>
            </p:cNvPicPr>
            <p:nvPr/>
          </p:nvPicPr>
          <p:blipFill>
            <a:blip r:embed="rId5"/>
            <a:srcRect/>
            <a:stretch>
              <a:fillRect/>
            </a:stretch>
          </p:blipFill>
          <p:spPr bwMode="auto">
            <a:xfrm>
              <a:off x="5757" y="11908"/>
              <a:ext cx="1260" cy="1048"/>
            </a:xfrm>
            <a:prstGeom prst="rect">
              <a:avLst/>
            </a:prstGeom>
            <a:noFill/>
            <a:ln w="9525">
              <a:noFill/>
              <a:miter lim="800000"/>
              <a:headEnd/>
              <a:tailEnd/>
            </a:ln>
          </p:spPr>
        </p:pic>
        <p:pic>
          <p:nvPicPr>
            <p:cNvPr id="50199" name="Picture 15" descr="M4441"/>
            <p:cNvPicPr>
              <a:picLocks noChangeAspect="1" noChangeArrowheads="1"/>
            </p:cNvPicPr>
            <p:nvPr/>
          </p:nvPicPr>
          <p:blipFill>
            <a:blip r:embed="rId5"/>
            <a:srcRect/>
            <a:stretch>
              <a:fillRect/>
            </a:stretch>
          </p:blipFill>
          <p:spPr bwMode="auto">
            <a:xfrm>
              <a:off x="6837" y="11908"/>
              <a:ext cx="1260" cy="1048"/>
            </a:xfrm>
            <a:prstGeom prst="rect">
              <a:avLst/>
            </a:prstGeom>
            <a:noFill/>
            <a:ln w="9525">
              <a:noFill/>
              <a:miter lim="800000"/>
              <a:headEnd/>
              <a:tailEnd/>
            </a:ln>
          </p:spPr>
        </p:pic>
        <p:pic>
          <p:nvPicPr>
            <p:cNvPr id="50200" name="Picture 16" descr="M4430"/>
            <p:cNvPicPr>
              <a:picLocks noChangeAspect="1" noChangeArrowheads="1"/>
            </p:cNvPicPr>
            <p:nvPr/>
          </p:nvPicPr>
          <p:blipFill>
            <a:blip r:embed="rId6"/>
            <a:srcRect/>
            <a:stretch>
              <a:fillRect/>
            </a:stretch>
          </p:blipFill>
          <p:spPr bwMode="auto">
            <a:xfrm>
              <a:off x="7557" y="11700"/>
              <a:ext cx="1437" cy="1437"/>
            </a:xfrm>
            <a:prstGeom prst="rect">
              <a:avLst/>
            </a:prstGeom>
            <a:noFill/>
            <a:ln w="9525">
              <a:noFill/>
              <a:miter lim="800000"/>
              <a:headEnd/>
              <a:tailEnd/>
            </a:ln>
          </p:spPr>
        </p:pic>
      </p:grpSp>
      <p:grpSp>
        <p:nvGrpSpPr>
          <p:cNvPr id="4" name="Group 17"/>
          <p:cNvGrpSpPr>
            <a:grpSpLocks/>
          </p:cNvGrpSpPr>
          <p:nvPr/>
        </p:nvGrpSpPr>
        <p:grpSpPr bwMode="auto">
          <a:xfrm>
            <a:off x="304800" y="2274888"/>
            <a:ext cx="3962400" cy="2914650"/>
            <a:chOff x="144" y="1910"/>
            <a:chExt cx="1872" cy="2448"/>
          </a:xfrm>
        </p:grpSpPr>
        <p:pic>
          <p:nvPicPr>
            <p:cNvPr id="50191" name="Picture 18" descr="g1111088"/>
            <p:cNvPicPr>
              <a:picLocks noChangeAspect="1" noChangeArrowheads="1"/>
            </p:cNvPicPr>
            <p:nvPr/>
          </p:nvPicPr>
          <p:blipFill>
            <a:blip r:embed="rId7"/>
            <a:srcRect/>
            <a:stretch>
              <a:fillRect/>
            </a:stretch>
          </p:blipFill>
          <p:spPr bwMode="auto">
            <a:xfrm>
              <a:off x="144" y="1910"/>
              <a:ext cx="1872" cy="2448"/>
            </a:xfrm>
            <a:prstGeom prst="rect">
              <a:avLst/>
            </a:prstGeom>
            <a:noFill/>
            <a:ln w="9525">
              <a:noFill/>
              <a:miter lim="800000"/>
              <a:headEnd/>
              <a:tailEnd/>
            </a:ln>
          </p:spPr>
        </p:pic>
        <p:sp>
          <p:nvSpPr>
            <p:cNvPr id="50192" name="WordArt 19"/>
            <p:cNvSpPr>
              <a:spLocks noChangeArrowheads="1" noChangeShapeType="1" noTextEdit="1"/>
            </p:cNvSpPr>
            <p:nvPr/>
          </p:nvSpPr>
          <p:spPr bwMode="auto">
            <a:xfrm>
              <a:off x="576" y="3494"/>
              <a:ext cx="719" cy="201"/>
            </a:xfrm>
            <a:prstGeom prst="rect">
              <a:avLst/>
            </a:prstGeom>
          </p:spPr>
          <p:txBody>
            <a:bodyPr wrap="none" fromWordArt="1">
              <a:prstTxWarp prst="textPlain">
                <a:avLst>
                  <a:gd name="adj" fmla="val 50000"/>
                </a:avLst>
              </a:prstTxWarp>
            </a:bodyPr>
            <a:lstStyle/>
            <a:p>
              <a:r>
                <a:rPr lang="id-ID" sz="1200" kern="10">
                  <a:ln w="9525">
                    <a:solidFill>
                      <a:srgbClr val="FFFF00"/>
                    </a:solidFill>
                    <a:round/>
                    <a:headEnd/>
                    <a:tailEnd/>
                  </a:ln>
                  <a:solidFill>
                    <a:srgbClr val="FFFF00"/>
                  </a:solidFill>
                  <a:latin typeface="Bodoni MT"/>
                </a:rPr>
                <a:t>supplier</a:t>
              </a:r>
            </a:p>
          </p:txBody>
        </p:sp>
      </p:grpSp>
      <p:grpSp>
        <p:nvGrpSpPr>
          <p:cNvPr id="5" name="Group 20"/>
          <p:cNvGrpSpPr>
            <a:grpSpLocks/>
          </p:cNvGrpSpPr>
          <p:nvPr/>
        </p:nvGrpSpPr>
        <p:grpSpPr bwMode="auto">
          <a:xfrm>
            <a:off x="4978400" y="514350"/>
            <a:ext cx="4418013" cy="2295525"/>
            <a:chOff x="2352" y="432"/>
            <a:chExt cx="2087" cy="1928"/>
          </a:xfrm>
        </p:grpSpPr>
        <p:pic>
          <p:nvPicPr>
            <p:cNvPr id="50189" name="Picture 21" descr="g0503159"/>
            <p:cNvPicPr>
              <a:picLocks noChangeAspect="1" noChangeArrowheads="1"/>
            </p:cNvPicPr>
            <p:nvPr/>
          </p:nvPicPr>
          <p:blipFill>
            <a:blip r:embed="rId8"/>
            <a:srcRect/>
            <a:stretch>
              <a:fillRect/>
            </a:stretch>
          </p:blipFill>
          <p:spPr bwMode="auto">
            <a:xfrm>
              <a:off x="2352" y="432"/>
              <a:ext cx="2087" cy="1928"/>
            </a:xfrm>
            <a:prstGeom prst="rect">
              <a:avLst/>
            </a:prstGeom>
            <a:noFill/>
            <a:ln w="9525">
              <a:noFill/>
              <a:miter lim="800000"/>
              <a:headEnd/>
              <a:tailEnd/>
            </a:ln>
          </p:spPr>
        </p:pic>
        <p:sp>
          <p:nvSpPr>
            <p:cNvPr id="50190" name="WordArt 22"/>
            <p:cNvSpPr>
              <a:spLocks noChangeArrowheads="1" noChangeShapeType="1" noTextEdit="1"/>
            </p:cNvSpPr>
            <p:nvPr/>
          </p:nvSpPr>
          <p:spPr bwMode="auto">
            <a:xfrm>
              <a:off x="2968" y="1622"/>
              <a:ext cx="719" cy="129"/>
            </a:xfrm>
            <a:prstGeom prst="rect">
              <a:avLst/>
            </a:prstGeom>
          </p:spPr>
          <p:txBody>
            <a:bodyPr wrap="none" fromWordArt="1">
              <a:prstTxWarp prst="textPlain">
                <a:avLst>
                  <a:gd name="adj" fmla="val 50000"/>
                </a:avLst>
              </a:prstTxWarp>
            </a:bodyPr>
            <a:lstStyle/>
            <a:p>
              <a:r>
                <a:rPr lang="id-ID" sz="1200" kern="10">
                  <a:ln w="9525">
                    <a:solidFill>
                      <a:srgbClr val="FF0000"/>
                    </a:solidFill>
                    <a:round/>
                    <a:headEnd/>
                    <a:tailEnd/>
                  </a:ln>
                  <a:solidFill>
                    <a:srgbClr val="FF0000"/>
                  </a:solidFill>
                  <a:latin typeface="Bodoni MT"/>
                </a:rPr>
                <a:t>INDUSTRI-1</a:t>
              </a:r>
            </a:p>
          </p:txBody>
        </p:sp>
      </p:grpSp>
      <p:sp>
        <p:nvSpPr>
          <p:cNvPr id="69655" name="AutoShape 23"/>
          <p:cNvSpPr>
            <a:spLocks noChangeArrowheads="1"/>
          </p:cNvSpPr>
          <p:nvPr/>
        </p:nvSpPr>
        <p:spPr bwMode="auto">
          <a:xfrm>
            <a:off x="4419600" y="2103438"/>
            <a:ext cx="1371600" cy="363537"/>
          </a:xfrm>
          <a:prstGeom prst="leftRightArrow">
            <a:avLst>
              <a:gd name="adj1" fmla="val 50000"/>
              <a:gd name="adj2" fmla="val 75459"/>
            </a:avLst>
          </a:prstGeom>
          <a:solidFill>
            <a:srgbClr val="FF00FF"/>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en-US"/>
          </a:p>
        </p:txBody>
      </p:sp>
      <p:sp>
        <p:nvSpPr>
          <p:cNvPr id="69656" name="AutoShape 24"/>
          <p:cNvSpPr>
            <a:spLocks noChangeArrowheads="1"/>
          </p:cNvSpPr>
          <p:nvPr/>
        </p:nvSpPr>
        <p:spPr bwMode="auto">
          <a:xfrm>
            <a:off x="3962400" y="5189538"/>
            <a:ext cx="1371600" cy="363537"/>
          </a:xfrm>
          <a:prstGeom prst="leftRightArrow">
            <a:avLst>
              <a:gd name="adj1" fmla="val 50000"/>
              <a:gd name="adj2" fmla="val 75459"/>
            </a:avLst>
          </a:prstGeom>
          <a:solidFill>
            <a:srgbClr val="FF00FF"/>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en-US"/>
          </a:p>
        </p:txBody>
      </p:sp>
      <p:sp>
        <p:nvSpPr>
          <p:cNvPr id="69657" name="AutoShape 25"/>
          <p:cNvSpPr>
            <a:spLocks noChangeArrowheads="1"/>
          </p:cNvSpPr>
          <p:nvPr/>
        </p:nvSpPr>
        <p:spPr bwMode="auto">
          <a:xfrm>
            <a:off x="1219200" y="857250"/>
            <a:ext cx="3810000" cy="685800"/>
          </a:xfrm>
          <a:prstGeom prst="cloudCallout">
            <a:avLst>
              <a:gd name="adj1" fmla="val -35111"/>
              <a:gd name="adj2" fmla="val 135556"/>
            </a:avLst>
          </a:prstGeom>
          <a:solidFill>
            <a:srgbClr val="FFFF99"/>
          </a:solidFill>
          <a:ln w="9525">
            <a:solidFill>
              <a:srgbClr val="000000"/>
            </a:solidFill>
            <a:round/>
            <a:headEnd/>
            <a:tailEnd/>
          </a:ln>
        </p:spPr>
        <p:txBody>
          <a:bodyPr/>
          <a:lstStyle/>
          <a:p>
            <a:pPr algn="l" eaLnBrk="1" hangingPunct="1"/>
            <a:r>
              <a:rPr lang="id-ID" sz="900">
                <a:latin typeface="Arial" charset="0"/>
              </a:rPr>
              <a:t>Jual mahal untuk </a:t>
            </a:r>
            <a:r>
              <a:rPr lang="id-ID" sz="900" u="sng">
                <a:latin typeface="Arial" charset="0"/>
              </a:rPr>
              <a:t>Industri-1</a:t>
            </a:r>
            <a:r>
              <a:rPr lang="id-ID" sz="900">
                <a:latin typeface="Arial" charset="0"/>
              </a:rPr>
              <a:t>, tapi barangnya bagus.</a:t>
            </a:r>
          </a:p>
          <a:p>
            <a:pPr algn="l" eaLnBrk="1" hangingPunct="1"/>
            <a:r>
              <a:rPr lang="id-ID" sz="900">
                <a:latin typeface="Arial" charset="0"/>
              </a:rPr>
              <a:t>Jual yang murah untuk  </a:t>
            </a:r>
            <a:r>
              <a:rPr lang="id-ID" sz="900" u="sng">
                <a:latin typeface="Arial" charset="0"/>
              </a:rPr>
              <a:t>Industri-2</a:t>
            </a:r>
            <a:r>
              <a:rPr lang="id-ID" sz="900">
                <a:latin typeface="Arial" charset="0"/>
              </a:rPr>
              <a:t>,</a:t>
            </a:r>
          </a:p>
          <a:p>
            <a:pPr algn="l" eaLnBrk="1" hangingPunct="1"/>
            <a:r>
              <a:rPr lang="id-ID" sz="900">
                <a:latin typeface="Arial" charset="0"/>
              </a:rPr>
              <a:t>Barangnya yang jelek</a:t>
            </a:r>
            <a:endParaRPr lang="en-US">
              <a:latin typeface="Arial" charset="0"/>
            </a:endParaRPr>
          </a:p>
        </p:txBody>
      </p:sp>
      <p:pic>
        <p:nvPicPr>
          <p:cNvPr id="69658" name="Picture 26" descr="g0800033"/>
          <p:cNvPicPr>
            <a:picLocks noChangeAspect="1" noChangeArrowheads="1"/>
          </p:cNvPicPr>
          <p:nvPr/>
        </p:nvPicPr>
        <p:blipFill>
          <a:blip r:embed="rId9"/>
          <a:srcRect/>
          <a:stretch>
            <a:fillRect/>
          </a:stretch>
        </p:blipFill>
        <p:spPr bwMode="auto">
          <a:xfrm>
            <a:off x="1066800" y="4418013"/>
            <a:ext cx="3200400" cy="160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blinds(horizontal)">
                                      <p:cBhvr>
                                        <p:cTn id="7" dur="500"/>
                                        <p:tgtEl>
                                          <p:spTgt spid="696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9639"/>
                                        </p:tgtEl>
                                        <p:attrNameLst>
                                          <p:attrName>style.visibility</p:attrName>
                                        </p:attrNameLst>
                                      </p:cBhvr>
                                      <p:to>
                                        <p:strVal val="visible"/>
                                      </p:to>
                                    </p:set>
                                    <p:animEffect transition="in" filter="blinds(horizontal)">
                                      <p:cBhvr>
                                        <p:cTn id="17" dur="500"/>
                                        <p:tgtEl>
                                          <p:spTgt spid="696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9655"/>
                                        </p:tgtEl>
                                        <p:attrNameLst>
                                          <p:attrName>style.visibility</p:attrName>
                                        </p:attrNameLst>
                                      </p:cBhvr>
                                      <p:to>
                                        <p:strVal val="visible"/>
                                      </p:to>
                                    </p:set>
                                    <p:animEffect transition="in" filter="blinds(horizontal)">
                                      <p:cBhvr>
                                        <p:cTn id="27" dur="500"/>
                                        <p:tgtEl>
                                          <p:spTgt spid="696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9658"/>
                                        </p:tgtEl>
                                        <p:attrNameLst>
                                          <p:attrName>style.visibility</p:attrName>
                                        </p:attrNameLst>
                                      </p:cBhvr>
                                      <p:to>
                                        <p:strVal val="visible"/>
                                      </p:to>
                                    </p:set>
                                    <p:animEffect transition="in" filter="blinds(horizontal)">
                                      <p:cBhvr>
                                        <p:cTn id="37" dur="500"/>
                                        <p:tgtEl>
                                          <p:spTgt spid="696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9656"/>
                                        </p:tgtEl>
                                        <p:attrNameLst>
                                          <p:attrName>style.visibility</p:attrName>
                                        </p:attrNameLst>
                                      </p:cBhvr>
                                      <p:to>
                                        <p:strVal val="visible"/>
                                      </p:to>
                                    </p:set>
                                    <p:animEffect transition="in" filter="blinds(horizontal)">
                                      <p:cBhvr>
                                        <p:cTn id="47" dur="500"/>
                                        <p:tgtEl>
                                          <p:spTgt spid="696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9657"/>
                                        </p:tgtEl>
                                        <p:attrNameLst>
                                          <p:attrName>style.visibility</p:attrName>
                                        </p:attrNameLst>
                                      </p:cBhvr>
                                      <p:to>
                                        <p:strVal val="visible"/>
                                      </p:to>
                                    </p:set>
                                    <p:animEffect transition="in" filter="blinds(horizontal)">
                                      <p:cBhvr>
                                        <p:cTn id="52" dur="500"/>
                                        <p:tgtEl>
                                          <p:spTgt spid="6965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9638"/>
                                        </p:tgtEl>
                                        <p:attrNameLst>
                                          <p:attrName>style.visibility</p:attrName>
                                        </p:attrNameLst>
                                      </p:cBhvr>
                                      <p:to>
                                        <p:strVal val="visible"/>
                                      </p:to>
                                    </p:set>
                                    <p:animEffect transition="in" filter="blinds(horizontal)">
                                      <p:cBhvr>
                                        <p:cTn id="57"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38" grpId="0" animBg="1"/>
      <p:bldP spid="69655" grpId="0" animBg="1"/>
      <p:bldP spid="69656" grpId="0" animBg="1"/>
      <p:bldP spid="696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609600" y="2571750"/>
            <a:ext cx="3657600" cy="2657475"/>
          </a:xfrm>
          <a:prstGeom prst="rect">
            <a:avLst/>
          </a:prstGeom>
          <a:solidFill>
            <a:srgbClr val="CCFFCC">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CC"/>
            </a:extrusionClr>
          </a:sp3d>
        </p:spPr>
        <p:txBody>
          <a:bodyPr>
            <a:flatTx/>
          </a:bodyPr>
          <a:lstStyle/>
          <a:p>
            <a:pPr marL="342900" indent="-342900" algn="l" eaLnBrk="1" hangingPunct="1"/>
            <a:r>
              <a:rPr lang="id-ID" sz="1200">
                <a:latin typeface="Times New Roman" pitchFamily="18" charset="0"/>
              </a:rPr>
              <a:t>KELOMPOK  PEMASOK  KUAT  JIKA:</a:t>
            </a:r>
            <a:endParaRPr lang="en-US" sz="1200">
              <a:latin typeface="Times New Roman" pitchFamily="18" charset="0"/>
            </a:endParaRPr>
          </a:p>
          <a:p>
            <a:pPr marL="342900" indent="-342900" algn="l" eaLnBrk="1" hangingPunct="1"/>
            <a:endParaRPr lang="en-US" sz="1200">
              <a:latin typeface="Times New Roman" pitchFamily="18" charset="0"/>
            </a:endParaRPr>
          </a:p>
          <a:p>
            <a:pPr marL="342900" indent="-342900" algn="l" eaLnBrk="1" hangingPunct="1">
              <a:buFontTx/>
              <a:buAutoNum type="arabicPeriod"/>
            </a:pPr>
            <a:r>
              <a:rPr lang="id-ID" sz="1200">
                <a:latin typeface="Times New Roman" pitchFamily="18" charset="0"/>
              </a:rPr>
              <a:t>Kelompok didominasi sedikit perusahaan, &amp; lebih terkonsentrasi ketimbang tempat mereka menjual produk. </a:t>
            </a:r>
            <a:endParaRPr lang="en-US" sz="1200">
              <a:latin typeface="Times New Roman" pitchFamily="18" charset="0"/>
            </a:endParaRPr>
          </a:p>
          <a:p>
            <a:pPr marL="342900" indent="-342900" algn="l" eaLnBrk="1" hangingPunct="1">
              <a:buFontTx/>
              <a:buAutoNum type="arabicPeriod"/>
            </a:pPr>
            <a:r>
              <a:rPr lang="id-ID" sz="1200">
                <a:latin typeface="Times New Roman" pitchFamily="18" charset="0"/>
              </a:rPr>
              <a:t>Produk bersifat unik/terdifrensiasi, atau jika terdapat biaya pengalihan.</a:t>
            </a:r>
          </a:p>
          <a:p>
            <a:pPr marL="342900" indent="-342900" algn="l" eaLnBrk="1" hangingPunct="1">
              <a:buFont typeface="Times New Roman" pitchFamily="18" charset="0"/>
              <a:buChar char="3"/>
            </a:pPr>
            <a:r>
              <a:rPr lang="id-ID" sz="1200">
                <a:latin typeface="Times New Roman" pitchFamily="18" charset="0"/>
              </a:rPr>
              <a:t>Pemasok tidak bersaing dengan produk-produk lain dalam industri.</a:t>
            </a:r>
          </a:p>
          <a:p>
            <a:pPr marL="342900" indent="-342900" algn="l" eaLnBrk="1" hangingPunct="1">
              <a:buFont typeface="Times New Roman" pitchFamily="18" charset="0"/>
              <a:buChar char="4"/>
            </a:pPr>
            <a:r>
              <a:rPr lang="id-ID" sz="1200">
                <a:latin typeface="Times New Roman" pitchFamily="18" charset="0"/>
              </a:rPr>
              <a:t>Pemasok memiliki kemampuan utk melakukan integrasi maju ke industri  pembelinya.</a:t>
            </a:r>
          </a:p>
          <a:p>
            <a:pPr marL="342900" indent="-342900" algn="l" eaLnBrk="1" hangingPunct="1">
              <a:buFont typeface="Times New Roman" pitchFamily="18" charset="0"/>
              <a:buChar char="5"/>
            </a:pPr>
            <a:r>
              <a:rPr lang="id-ID" sz="1200">
                <a:latin typeface="Times New Roman" pitchFamily="18" charset="0"/>
              </a:rPr>
              <a:t>Industri  bukan merupakan pelanggan penting bagi pemasok.</a:t>
            </a:r>
            <a:endParaRPr lang="en-US" sz="1200">
              <a:latin typeface="Times New Roman" pitchFamily="18" charset="0"/>
            </a:endParaRPr>
          </a:p>
        </p:txBody>
      </p:sp>
      <p:sp>
        <p:nvSpPr>
          <p:cNvPr id="70659" name="Text Box 3"/>
          <p:cNvSpPr txBox="1">
            <a:spLocks noChangeArrowheads="1"/>
          </p:cNvSpPr>
          <p:nvPr/>
        </p:nvSpPr>
        <p:spPr bwMode="auto">
          <a:xfrm>
            <a:off x="4673600" y="3257550"/>
            <a:ext cx="3860800" cy="3143250"/>
          </a:xfrm>
          <a:prstGeom prst="rect">
            <a:avLst/>
          </a:prstGeom>
          <a:solidFill>
            <a:srgbClr val="FF99CC">
              <a:alpha val="65097"/>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CC"/>
            </a:extrusionClr>
          </a:sp3d>
        </p:spPr>
        <p:txBody>
          <a:bodyPr>
            <a:flatTx/>
          </a:bodyPr>
          <a:lstStyle/>
          <a:p>
            <a:pPr marL="800100" lvl="1" indent="-342900" algn="l" eaLnBrk="1" hangingPunct="1"/>
            <a:r>
              <a:rPr lang="id-ID" sz="1200">
                <a:latin typeface="Times New Roman" pitchFamily="18" charset="0"/>
              </a:rPr>
              <a:t>KELOMPOK  PEMBELI  KUAT  JIKA :</a:t>
            </a:r>
            <a:r>
              <a:rPr lang="en-US" sz="1200">
                <a:latin typeface="Times New Roman" pitchFamily="18" charset="0"/>
              </a:rPr>
              <a:t> </a:t>
            </a:r>
          </a:p>
          <a:p>
            <a:pPr marL="800100" lvl="1" indent="-342900" algn="l" eaLnBrk="1" hangingPunct="1">
              <a:buFontTx/>
              <a:buAutoNum type="arabicPeriod"/>
            </a:pPr>
            <a:r>
              <a:rPr lang="id-ID" sz="1200">
                <a:latin typeface="Times New Roman" pitchFamily="18" charset="0"/>
              </a:rPr>
              <a:t>Pembeli terkonsentrasi  atau  membeli dalam jumlah(volume) besar.</a:t>
            </a:r>
            <a:endParaRPr lang="en-US" sz="1200">
              <a:latin typeface="Times New Roman" pitchFamily="18" charset="0"/>
            </a:endParaRPr>
          </a:p>
          <a:p>
            <a:pPr marL="800100" lvl="1" indent="-342900" algn="l" eaLnBrk="1" hangingPunct="1">
              <a:buFontTx/>
              <a:buAutoNum type="arabicPeriod"/>
            </a:pPr>
            <a:endParaRPr lang="id-ID" sz="1200">
              <a:latin typeface="Times New Roman" pitchFamily="18" charset="0"/>
            </a:endParaRPr>
          </a:p>
          <a:p>
            <a:pPr marL="800100" lvl="1" indent="-342900" algn="l" eaLnBrk="1" hangingPunct="1">
              <a:buFont typeface="Times New Roman" pitchFamily="18" charset="0"/>
              <a:buChar char="2"/>
            </a:pPr>
            <a:r>
              <a:rPr lang="id-ID" sz="1200">
                <a:latin typeface="Times New Roman" pitchFamily="18" charset="0"/>
              </a:rPr>
              <a:t>Produk yang dibeli dari industri bersifat standar atau tidak terdiferensiasi.</a:t>
            </a:r>
          </a:p>
          <a:p>
            <a:pPr marL="800100" lvl="1" indent="-342900" algn="l" eaLnBrk="1" hangingPunct="1">
              <a:buFont typeface="Times New Roman" pitchFamily="18" charset="0"/>
              <a:buChar char="3"/>
            </a:pPr>
            <a:r>
              <a:rPr lang="id-ID" sz="1200">
                <a:latin typeface="Times New Roman" pitchFamily="18" charset="0"/>
              </a:rPr>
              <a:t>Produk yang dibeli dari industri merupakan komponen penting dari produk pembeli, dan merupakan komponen biaya yang cukup besar.</a:t>
            </a:r>
          </a:p>
          <a:p>
            <a:pPr marL="800100" lvl="1" indent="-342900" algn="l" eaLnBrk="1" hangingPunct="1">
              <a:buFont typeface="Times New Roman" pitchFamily="18" charset="0"/>
              <a:buChar char="4"/>
            </a:pPr>
            <a:r>
              <a:rPr lang="id-ID" sz="1200">
                <a:latin typeface="Times New Roman" pitchFamily="18" charset="0"/>
              </a:rPr>
              <a:t>Pembeli menerima laba yang rendah.</a:t>
            </a:r>
          </a:p>
          <a:p>
            <a:pPr marL="800100" lvl="1" indent="-342900" algn="l" eaLnBrk="1" hangingPunct="1">
              <a:buFont typeface="Times New Roman" pitchFamily="18" charset="0"/>
              <a:buChar char="5"/>
            </a:pPr>
            <a:r>
              <a:rPr lang="id-ID" sz="1200">
                <a:latin typeface="Times New Roman" pitchFamily="18" charset="0"/>
              </a:rPr>
              <a:t>Produk industri tidak penting bagi kualitas produk atau jasa pembeli.</a:t>
            </a:r>
          </a:p>
          <a:p>
            <a:pPr marL="800100" lvl="1" indent="-342900" algn="l" eaLnBrk="1" hangingPunct="1">
              <a:buFont typeface="Times New Roman" pitchFamily="18" charset="0"/>
              <a:buChar char="6"/>
            </a:pPr>
            <a:r>
              <a:rPr lang="id-ID" sz="1200">
                <a:latin typeface="Times New Roman" pitchFamily="18" charset="0"/>
              </a:rPr>
              <a:t>Produk industri tidak menghasilkan penghematan bagi pembeli.</a:t>
            </a:r>
            <a:endParaRPr lang="en-US" sz="1200">
              <a:latin typeface="Times New Roman" pitchFamily="18" charset="0"/>
            </a:endParaRPr>
          </a:p>
        </p:txBody>
      </p:sp>
      <p:sp>
        <p:nvSpPr>
          <p:cNvPr id="70660" name="Text Box 4"/>
          <p:cNvSpPr txBox="1">
            <a:spLocks noChangeArrowheads="1"/>
          </p:cNvSpPr>
          <p:nvPr/>
        </p:nvSpPr>
        <p:spPr bwMode="auto">
          <a:xfrm>
            <a:off x="2438400" y="857250"/>
            <a:ext cx="4419600" cy="857250"/>
          </a:xfrm>
          <a:prstGeom prst="rect">
            <a:avLst/>
          </a:prstGeom>
          <a:solidFill>
            <a:srgbClr val="808080">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a:flatTx/>
          </a:bodyPr>
          <a:lstStyle/>
          <a:p>
            <a:pPr algn="just" eaLnBrk="1" hangingPunct="1"/>
            <a:r>
              <a:rPr lang="id-ID" sz="1200" u="sng">
                <a:solidFill>
                  <a:srgbClr val="FFFFFF"/>
                </a:solidFill>
                <a:latin typeface="Times New Roman" pitchFamily="18" charset="0"/>
              </a:rPr>
              <a:t>Kekuatan</a:t>
            </a:r>
            <a:r>
              <a:rPr lang="id-ID" sz="1200">
                <a:solidFill>
                  <a:srgbClr val="FFFFFF"/>
                </a:solidFill>
                <a:latin typeface="Times New Roman" pitchFamily="18" charset="0"/>
              </a:rPr>
              <a:t> masing-masing pemasok atau pembeli bergantung pada sejumlah karakteristik situasi pasarnya dan pada tingkat kepentingan relatif penjualan atau pembeliannya dalam industri tsb dibandingkan dengan keseluruhan bisnisnya.</a:t>
            </a:r>
            <a:endParaRPr lang="en-US" sz="1200">
              <a:latin typeface="Times New Roman" pitchFamily="18" charset="0"/>
            </a:endParaRPr>
          </a:p>
        </p:txBody>
      </p:sp>
      <p:sp>
        <p:nvSpPr>
          <p:cNvPr id="70661" name="AutoShape 5"/>
          <p:cNvSpPr>
            <a:spLocks noChangeArrowheads="1"/>
          </p:cNvSpPr>
          <p:nvPr/>
        </p:nvSpPr>
        <p:spPr bwMode="auto">
          <a:xfrm rot="2754207">
            <a:off x="3792537" y="1362076"/>
            <a:ext cx="257175" cy="1530350"/>
          </a:xfrm>
          <a:prstGeom prst="downArrow">
            <a:avLst>
              <a:gd name="adj1" fmla="val 50000"/>
              <a:gd name="adj2" fmla="val 148765"/>
            </a:avLst>
          </a:prstGeom>
          <a:solidFill>
            <a:srgbClr val="C0C0C0"/>
          </a:solidFill>
          <a:ln w="9525">
            <a:noFill/>
            <a:miter lim="800000"/>
            <a:headEnd/>
            <a:tailEnd/>
          </a:ln>
        </p:spPr>
        <p:txBody>
          <a:bodyPr/>
          <a:lstStyle/>
          <a:p>
            <a:endParaRPr lang="id-ID"/>
          </a:p>
        </p:txBody>
      </p:sp>
      <p:sp>
        <p:nvSpPr>
          <p:cNvPr id="70662" name="AutoShape 6"/>
          <p:cNvSpPr>
            <a:spLocks noChangeArrowheads="1"/>
          </p:cNvSpPr>
          <p:nvPr/>
        </p:nvSpPr>
        <p:spPr bwMode="auto">
          <a:xfrm rot="-1681872">
            <a:off x="5602288" y="1719263"/>
            <a:ext cx="457200" cy="1463675"/>
          </a:xfrm>
          <a:prstGeom prst="downArrow">
            <a:avLst>
              <a:gd name="adj1" fmla="val 49954"/>
              <a:gd name="adj2" fmla="val 78182"/>
            </a:avLst>
          </a:prstGeom>
          <a:solidFill>
            <a:srgbClr val="C0C0C0"/>
          </a:solidFill>
          <a:ln w="9525">
            <a:noFill/>
            <a:miter lim="800000"/>
            <a:headEnd/>
            <a:tailEnd/>
          </a:ln>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blinds(horizontal)">
                                      <p:cBhvr>
                                        <p:cTn id="7" dur="500"/>
                                        <p:tgtEl>
                                          <p:spTgt spid="706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61"/>
                                        </p:tgtEl>
                                        <p:attrNameLst>
                                          <p:attrName>style.visibility</p:attrName>
                                        </p:attrNameLst>
                                      </p:cBhvr>
                                      <p:to>
                                        <p:strVal val="visible"/>
                                      </p:to>
                                    </p:set>
                                    <p:animEffect transition="in" filter="blinds(horizontal)">
                                      <p:cBhvr>
                                        <p:cTn id="12" dur="500"/>
                                        <p:tgtEl>
                                          <p:spTgt spid="706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58"/>
                                        </p:tgtEl>
                                        <p:attrNameLst>
                                          <p:attrName>style.visibility</p:attrName>
                                        </p:attrNameLst>
                                      </p:cBhvr>
                                      <p:to>
                                        <p:strVal val="visible"/>
                                      </p:to>
                                    </p:set>
                                    <p:animEffect transition="in" filter="blinds(horizontal)">
                                      <p:cBhvr>
                                        <p:cTn id="17" dur="500"/>
                                        <p:tgtEl>
                                          <p:spTgt spid="706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62"/>
                                        </p:tgtEl>
                                        <p:attrNameLst>
                                          <p:attrName>style.visibility</p:attrName>
                                        </p:attrNameLst>
                                      </p:cBhvr>
                                      <p:to>
                                        <p:strVal val="visible"/>
                                      </p:to>
                                    </p:set>
                                    <p:animEffect transition="in" filter="blinds(horizontal)">
                                      <p:cBhvr>
                                        <p:cTn id="22" dur="500"/>
                                        <p:tgtEl>
                                          <p:spTgt spid="706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659"/>
                                        </p:tgtEl>
                                        <p:attrNameLst>
                                          <p:attrName>style.visibility</p:attrName>
                                        </p:attrNameLst>
                                      </p:cBhvr>
                                      <p:to>
                                        <p:strVal val="visible"/>
                                      </p:to>
                                    </p:set>
                                    <p:animEffect transition="in" filter="blinds(horizontal)">
                                      <p:cBhvr>
                                        <p:cTn id="27"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59" grpId="0" animBg="1"/>
      <p:bldP spid="70660" grpId="0" animBg="1"/>
      <p:bldP spid="70661" grpId="0" animBg="1"/>
      <p:bldP spid="7066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1117600" y="400050"/>
            <a:ext cx="7010400" cy="342900"/>
          </a:xfrm>
          <a:prstGeom prst="rect">
            <a:avLst/>
          </a:prstGeom>
        </p:spPr>
        <p:txBody>
          <a:bodyPr wrap="none" fromWordArt="1">
            <a:prstTxWarp prst="textPlain">
              <a:avLst>
                <a:gd name="adj" fmla="val 50000"/>
              </a:avLst>
            </a:prstTxWarp>
          </a:bodyPr>
          <a:lstStyle/>
          <a:p>
            <a:r>
              <a:rPr lang="id-ID" sz="1400" kern="10">
                <a:ln w="9525">
                  <a:solidFill>
                    <a:srgbClr val="FF0000"/>
                  </a:solidFill>
                  <a:round/>
                  <a:headEnd/>
                  <a:tailEnd/>
                </a:ln>
                <a:solidFill>
                  <a:srgbClr val="808000"/>
                </a:solidFill>
                <a:latin typeface="Old English Text MT"/>
              </a:rPr>
              <a:t>Produk Substitusi</a:t>
            </a:r>
          </a:p>
        </p:txBody>
      </p:sp>
      <p:pic>
        <p:nvPicPr>
          <p:cNvPr id="71683" name="Picture 3" descr="013"/>
          <p:cNvPicPr>
            <a:picLocks noChangeAspect="1" noChangeArrowheads="1"/>
          </p:cNvPicPr>
          <p:nvPr/>
        </p:nvPicPr>
        <p:blipFill>
          <a:blip r:embed="rId3"/>
          <a:srcRect/>
          <a:stretch>
            <a:fillRect/>
          </a:stretch>
        </p:blipFill>
        <p:spPr bwMode="auto">
          <a:xfrm>
            <a:off x="4114800" y="4486275"/>
            <a:ext cx="4572000" cy="2057400"/>
          </a:xfrm>
          <a:prstGeom prst="rect">
            <a:avLst/>
          </a:prstGeom>
          <a:noFill/>
          <a:ln w="9525">
            <a:noFill/>
            <a:miter lim="800000"/>
            <a:headEnd/>
            <a:tailEnd/>
          </a:ln>
        </p:spPr>
      </p:pic>
      <p:pic>
        <p:nvPicPr>
          <p:cNvPr id="71684" name="Picture 4" descr="016"/>
          <p:cNvPicPr>
            <a:picLocks noChangeAspect="1" noChangeArrowheads="1"/>
          </p:cNvPicPr>
          <p:nvPr/>
        </p:nvPicPr>
        <p:blipFill>
          <a:blip r:embed="rId4"/>
          <a:srcRect/>
          <a:stretch>
            <a:fillRect/>
          </a:stretch>
        </p:blipFill>
        <p:spPr bwMode="auto">
          <a:xfrm>
            <a:off x="914400" y="3543300"/>
            <a:ext cx="3048000" cy="942975"/>
          </a:xfrm>
          <a:prstGeom prst="rect">
            <a:avLst/>
          </a:prstGeom>
          <a:noFill/>
          <a:ln w="9525">
            <a:noFill/>
            <a:miter lim="800000"/>
            <a:headEnd/>
            <a:tailEnd/>
          </a:ln>
        </p:spPr>
      </p:pic>
      <p:grpSp>
        <p:nvGrpSpPr>
          <p:cNvPr id="2" name="Group 5"/>
          <p:cNvGrpSpPr>
            <a:grpSpLocks/>
          </p:cNvGrpSpPr>
          <p:nvPr/>
        </p:nvGrpSpPr>
        <p:grpSpPr bwMode="auto">
          <a:xfrm>
            <a:off x="4419600" y="3629025"/>
            <a:ext cx="2438400" cy="550863"/>
            <a:chOff x="2088" y="3048"/>
            <a:chExt cx="1152" cy="462"/>
          </a:xfrm>
        </p:grpSpPr>
        <p:sp>
          <p:nvSpPr>
            <p:cNvPr id="52234" name="AutoShape 6"/>
            <p:cNvSpPr>
              <a:spLocks noChangeArrowheads="1"/>
            </p:cNvSpPr>
            <p:nvPr/>
          </p:nvSpPr>
          <p:spPr bwMode="auto">
            <a:xfrm rot="-3331241">
              <a:off x="2433" y="2703"/>
              <a:ext cx="462" cy="1152"/>
            </a:xfrm>
            <a:prstGeom prst="curvedLeftArrow">
              <a:avLst>
                <a:gd name="adj1" fmla="val 49870"/>
                <a:gd name="adj2" fmla="val 99740"/>
                <a:gd name="adj3" fmla="val 33333"/>
              </a:avLst>
            </a:prstGeom>
            <a:solidFill>
              <a:srgbClr val="FFFFFF"/>
            </a:solidFill>
            <a:ln w="9525">
              <a:solidFill>
                <a:srgbClr val="000000"/>
              </a:solidFill>
              <a:miter lim="800000"/>
              <a:headEnd/>
              <a:tailEnd/>
            </a:ln>
          </p:spPr>
          <p:txBody>
            <a:bodyPr/>
            <a:lstStyle/>
            <a:p>
              <a:endParaRPr lang="id-ID"/>
            </a:p>
          </p:txBody>
        </p:sp>
        <p:sp>
          <p:nvSpPr>
            <p:cNvPr id="52235" name="WordArt 7"/>
            <p:cNvSpPr>
              <a:spLocks noChangeArrowheads="1" noChangeShapeType="1" noTextEdit="1"/>
            </p:cNvSpPr>
            <p:nvPr/>
          </p:nvSpPr>
          <p:spPr bwMode="auto">
            <a:xfrm>
              <a:off x="2160" y="3120"/>
              <a:ext cx="896" cy="320"/>
            </a:xfrm>
            <a:prstGeom prst="rect">
              <a:avLst/>
            </a:prstGeom>
          </p:spPr>
          <p:txBody>
            <a:bodyPr wrap="none" fromWordArt="1">
              <a:prstTxWarp prst="textDeflate">
                <a:avLst>
                  <a:gd name="adj" fmla="val 26227"/>
                </a:avLst>
              </a:prstTxWarp>
            </a:bodyPr>
            <a:lstStyle/>
            <a:p>
              <a:r>
                <a:rPr lang="id-ID" sz="1400" kern="10">
                  <a:ln w="9525">
                    <a:solidFill>
                      <a:srgbClr val="000000"/>
                    </a:solidFill>
                    <a:round/>
                    <a:headEnd/>
                    <a:tailEnd/>
                  </a:ln>
                  <a:solidFill>
                    <a:srgbClr val="000000"/>
                  </a:solidFill>
                  <a:latin typeface="Lucida Bright"/>
                </a:rPr>
                <a:t>Substitusi</a:t>
              </a:r>
            </a:p>
          </p:txBody>
        </p:sp>
      </p:grpSp>
      <p:grpSp>
        <p:nvGrpSpPr>
          <p:cNvPr id="3" name="Group 8"/>
          <p:cNvGrpSpPr>
            <a:grpSpLocks/>
          </p:cNvGrpSpPr>
          <p:nvPr/>
        </p:nvGrpSpPr>
        <p:grpSpPr bwMode="auto">
          <a:xfrm>
            <a:off x="1524000" y="4743450"/>
            <a:ext cx="2533650" cy="722313"/>
            <a:chOff x="720" y="3984"/>
            <a:chExt cx="1197" cy="606"/>
          </a:xfrm>
        </p:grpSpPr>
        <p:sp>
          <p:nvSpPr>
            <p:cNvPr id="52232" name="AutoShape 9"/>
            <p:cNvSpPr>
              <a:spLocks noChangeArrowheads="1"/>
            </p:cNvSpPr>
            <p:nvPr/>
          </p:nvSpPr>
          <p:spPr bwMode="auto">
            <a:xfrm rot="-8662084">
              <a:off x="720" y="3984"/>
              <a:ext cx="1197" cy="606"/>
            </a:xfrm>
            <a:prstGeom prst="curvedDownArrow">
              <a:avLst>
                <a:gd name="adj1" fmla="val 39505"/>
                <a:gd name="adj2" fmla="val 79010"/>
                <a:gd name="adj3" fmla="val 33333"/>
              </a:avLst>
            </a:prstGeom>
            <a:solidFill>
              <a:srgbClr val="FFFFFF"/>
            </a:solidFill>
            <a:ln w="9525">
              <a:solidFill>
                <a:srgbClr val="000000"/>
              </a:solidFill>
              <a:miter lim="800000"/>
              <a:headEnd/>
              <a:tailEnd/>
            </a:ln>
          </p:spPr>
          <p:txBody>
            <a:bodyPr/>
            <a:lstStyle/>
            <a:p>
              <a:endParaRPr lang="id-ID"/>
            </a:p>
          </p:txBody>
        </p:sp>
        <p:sp>
          <p:nvSpPr>
            <p:cNvPr id="52233" name="WordArt 10"/>
            <p:cNvSpPr>
              <a:spLocks noChangeArrowheads="1" noChangeShapeType="1" noTextEdit="1"/>
            </p:cNvSpPr>
            <p:nvPr/>
          </p:nvSpPr>
          <p:spPr bwMode="auto">
            <a:xfrm>
              <a:off x="864" y="4128"/>
              <a:ext cx="896" cy="320"/>
            </a:xfrm>
            <a:prstGeom prst="rect">
              <a:avLst/>
            </a:prstGeom>
          </p:spPr>
          <p:txBody>
            <a:bodyPr wrap="none" fromWordArt="1">
              <a:prstTxWarp prst="textDeflate">
                <a:avLst>
                  <a:gd name="adj" fmla="val 26227"/>
                </a:avLst>
              </a:prstTxWarp>
            </a:bodyPr>
            <a:lstStyle/>
            <a:p>
              <a:r>
                <a:rPr lang="id-ID" sz="1400" kern="10">
                  <a:ln w="9525">
                    <a:solidFill>
                      <a:srgbClr val="000000"/>
                    </a:solidFill>
                    <a:round/>
                    <a:headEnd/>
                    <a:tailEnd/>
                  </a:ln>
                  <a:solidFill>
                    <a:srgbClr val="000000"/>
                  </a:solidFill>
                  <a:latin typeface="Lucida Bright"/>
                </a:rPr>
                <a:t>Substitusi</a:t>
              </a:r>
            </a:p>
          </p:txBody>
        </p:sp>
      </p:grpSp>
      <p:sp>
        <p:nvSpPr>
          <p:cNvPr id="71691" name="Text Box 11"/>
          <p:cNvSpPr txBox="1">
            <a:spLocks noChangeArrowheads="1"/>
          </p:cNvSpPr>
          <p:nvPr/>
        </p:nvSpPr>
        <p:spPr bwMode="auto">
          <a:xfrm>
            <a:off x="812800" y="942975"/>
            <a:ext cx="7843838" cy="2143125"/>
          </a:xfrm>
          <a:prstGeom prst="rect">
            <a:avLst/>
          </a:prstGeom>
          <a:noFill/>
          <a:ln w="9525">
            <a:noFill/>
            <a:miter lim="800000"/>
            <a:headEnd/>
            <a:tailEnd/>
          </a:ln>
        </p:spPr>
        <p:txBody>
          <a:bodyPr>
            <a:spAutoFit/>
          </a:bodyPr>
          <a:lstStyle/>
          <a:p>
            <a:pPr algn="l" eaLnBrk="1" hangingPunct="1">
              <a:buFont typeface="Wingdings" pitchFamily="2" charset="2"/>
              <a:buChar char="v"/>
            </a:pPr>
            <a:r>
              <a:rPr lang="sv-SE" sz="1400">
                <a:latin typeface="Times New Roman" pitchFamily="18" charset="0"/>
              </a:rPr>
              <a:t>Dengan menetapkan batas harga tertinggi (ceiling price), produk atau jasa substitusi membatasi potensi suatu industri.  </a:t>
            </a:r>
          </a:p>
          <a:p>
            <a:pPr algn="l" eaLnBrk="1" hangingPunct="1">
              <a:buFont typeface="Wingdings" pitchFamily="2" charset="2"/>
              <a:buChar char="v"/>
            </a:pPr>
            <a:endParaRPr lang="sv-SE" sz="1400">
              <a:latin typeface="Times New Roman" pitchFamily="18" charset="0"/>
            </a:endParaRPr>
          </a:p>
          <a:p>
            <a:pPr algn="l" eaLnBrk="1" hangingPunct="1">
              <a:buFont typeface="Wingdings" pitchFamily="2" charset="2"/>
              <a:buChar char="v"/>
            </a:pPr>
            <a:r>
              <a:rPr lang="sv-SE" sz="1400">
                <a:latin typeface="Times New Roman" pitchFamily="18" charset="0"/>
              </a:rPr>
              <a:t>Jika industri tidak mampu meningkatkan kualitas produk atau mendiferensiasikannya, laba dan pertumbuhan industri dapat terancam.</a:t>
            </a:r>
          </a:p>
          <a:p>
            <a:pPr algn="l" eaLnBrk="1" hangingPunct="1">
              <a:buFont typeface="Wingdings" pitchFamily="2" charset="2"/>
              <a:buChar char="v"/>
            </a:pPr>
            <a:endParaRPr lang="sv-SE" sz="1400">
              <a:latin typeface="Times New Roman" pitchFamily="18" charset="0"/>
            </a:endParaRPr>
          </a:p>
          <a:p>
            <a:pPr algn="l" eaLnBrk="1" hangingPunct="1">
              <a:buFont typeface="Wingdings" pitchFamily="2" charset="2"/>
              <a:buChar char="v"/>
            </a:pPr>
            <a:r>
              <a:rPr lang="sv-SE" sz="1400">
                <a:latin typeface="Times New Roman" pitchFamily="18" charset="0"/>
              </a:rPr>
              <a:t>Produk substitusi tidak hanya membatasi laba dalam masa-masa normal, melainkan juga mengurangi “tambang emas” yang dapat diraih industri dalam masa ke-emasan.</a:t>
            </a:r>
          </a:p>
          <a:p>
            <a:pPr algn="l" eaLnBrk="1" hangingPunct="1">
              <a:buFont typeface="Wingdings" pitchFamily="2" charset="2"/>
              <a:buChar char="v"/>
            </a:pPr>
            <a:endParaRPr lang="sv-SE" sz="1400">
              <a:latin typeface="Times New Roman" pitchFamily="18" charset="0"/>
            </a:endParaRPr>
          </a:p>
          <a:p>
            <a:pPr algn="l" eaLnBrk="1" hangingPunct="1">
              <a:buFont typeface="Wingdings" pitchFamily="2" charset="2"/>
              <a:buChar char="v"/>
            </a:pPr>
            <a:r>
              <a:rPr lang="sv-SE" sz="1400">
                <a:latin typeface="Times New Roman" pitchFamily="18" charset="0"/>
              </a:rPr>
              <a:t>Produk  substitusi yang secara strategik layak diperhatikan adalah : (a) yg kualitasnya mampu menandingi kualitas produk industri atau (b) dihasilkan oleh industri yang menikmati laba tinggi.</a:t>
            </a:r>
            <a:endParaRPr lang="en-US" sz="1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5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91"/>
                                        </p:tgtEl>
                                        <p:attrNameLst>
                                          <p:attrName>style.visibility</p:attrName>
                                        </p:attrNameLst>
                                      </p:cBhvr>
                                      <p:to>
                                        <p:strVal val="visible"/>
                                      </p:to>
                                    </p:set>
                                    <p:animEffect transition="in" filter="blinds(horizontal)">
                                      <p:cBhvr>
                                        <p:cTn id="12" dur="500"/>
                                        <p:tgtEl>
                                          <p:spTgt spid="716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blinds(horizontal)">
                                      <p:cBhvr>
                                        <p:cTn id="17" dur="500"/>
                                        <p:tgtEl>
                                          <p:spTgt spid="7168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683"/>
                                        </p:tgtEl>
                                        <p:attrNameLst>
                                          <p:attrName>style.visibility</p:attrName>
                                        </p:attrNameLst>
                                      </p:cBhvr>
                                      <p:to>
                                        <p:strVal val="visible"/>
                                      </p:to>
                                    </p:set>
                                    <p:animEffect transition="in" filter="blinds(horizontal)">
                                      <p:cBhvr>
                                        <p:cTn id="22" dur="500"/>
                                        <p:tgtEl>
                                          <p:spTgt spid="7168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9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g0402368"/>
          <p:cNvPicPr>
            <a:picLocks noChangeAspect="1" noChangeArrowheads="1"/>
          </p:cNvPicPr>
          <p:nvPr/>
        </p:nvPicPr>
        <p:blipFill>
          <a:blip r:embed="rId3"/>
          <a:srcRect/>
          <a:stretch>
            <a:fillRect/>
          </a:stretch>
        </p:blipFill>
        <p:spPr bwMode="auto">
          <a:xfrm rot="909074" flipH="1">
            <a:off x="3367088" y="1341438"/>
            <a:ext cx="2627312" cy="2743200"/>
          </a:xfrm>
          <a:prstGeom prst="rect">
            <a:avLst/>
          </a:prstGeom>
          <a:noFill/>
          <a:ln w="9525">
            <a:noFill/>
            <a:miter lim="800000"/>
            <a:headEnd/>
            <a:tailEnd/>
          </a:ln>
        </p:spPr>
      </p:pic>
      <p:sp>
        <p:nvSpPr>
          <p:cNvPr id="72707" name="WordArt 3"/>
          <p:cNvSpPr>
            <a:spLocks noChangeArrowheads="1" noChangeShapeType="1" noTextEdit="1"/>
          </p:cNvSpPr>
          <p:nvPr/>
        </p:nvSpPr>
        <p:spPr bwMode="auto">
          <a:xfrm>
            <a:off x="558800" y="171450"/>
            <a:ext cx="7924800" cy="600075"/>
          </a:xfrm>
          <a:prstGeom prst="rect">
            <a:avLst/>
          </a:prstGeom>
        </p:spPr>
        <p:txBody>
          <a:bodyPr wrap="none" fromWordArt="1">
            <a:prstTxWarp prst="textPlain">
              <a:avLst>
                <a:gd name="adj" fmla="val 50000"/>
              </a:avLst>
            </a:prstTxWarp>
          </a:bodyPr>
          <a:lstStyle/>
          <a:p>
            <a:r>
              <a:rPr lang="it-IT" sz="1400" kern="10">
                <a:ln w="9525">
                  <a:solidFill>
                    <a:srgbClr val="FF0000"/>
                  </a:solidFill>
                  <a:round/>
                  <a:headEnd/>
                  <a:tailEnd/>
                </a:ln>
                <a:solidFill>
                  <a:srgbClr val="808000"/>
                </a:solidFill>
                <a:latin typeface="Old English Text MT"/>
              </a:rPr>
              <a:t>Persaingan di antara Para Anggota Industri</a:t>
            </a:r>
            <a:endParaRPr lang="id-ID" sz="1400" kern="10">
              <a:ln w="9525">
                <a:solidFill>
                  <a:srgbClr val="FF0000"/>
                </a:solidFill>
                <a:round/>
                <a:headEnd/>
                <a:tailEnd/>
              </a:ln>
              <a:solidFill>
                <a:srgbClr val="808000"/>
              </a:solidFill>
              <a:latin typeface="Old English Text MT"/>
            </a:endParaRPr>
          </a:p>
        </p:txBody>
      </p:sp>
      <p:sp>
        <p:nvSpPr>
          <p:cNvPr id="72708" name="Text Box 4"/>
          <p:cNvSpPr txBox="1">
            <a:spLocks noChangeArrowheads="1"/>
          </p:cNvSpPr>
          <p:nvPr/>
        </p:nvSpPr>
        <p:spPr bwMode="auto">
          <a:xfrm>
            <a:off x="1168400" y="923925"/>
            <a:ext cx="6400800" cy="514350"/>
          </a:xfrm>
          <a:prstGeom prst="rect">
            <a:avLst/>
          </a:prstGeom>
          <a:solidFill>
            <a:srgbClr val="FFFF00">
              <a:alpha val="59999"/>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just" eaLnBrk="1" hangingPunct="1"/>
            <a:r>
              <a:rPr lang="id-ID" sz="1200">
                <a:latin typeface="Arial" charset="0"/>
              </a:rPr>
              <a:t>Persaingan di kalangan anggota industri terjadi karena mereka berebut posisi dengan menggunakan taktik seperti persaingan harga, introduksi produksi, dan perang iklan.</a:t>
            </a:r>
            <a:endParaRPr lang="en-US">
              <a:latin typeface="Arial" charset="0"/>
            </a:endParaRPr>
          </a:p>
        </p:txBody>
      </p:sp>
      <p:pic>
        <p:nvPicPr>
          <p:cNvPr id="72709" name="Picture 5" descr="spgc054d"/>
          <p:cNvPicPr>
            <a:picLocks noChangeAspect="1" noChangeArrowheads="1"/>
          </p:cNvPicPr>
          <p:nvPr/>
        </p:nvPicPr>
        <p:blipFill>
          <a:blip r:embed="rId4"/>
          <a:srcRect/>
          <a:stretch>
            <a:fillRect/>
          </a:stretch>
        </p:blipFill>
        <p:spPr bwMode="auto">
          <a:xfrm>
            <a:off x="6959600" y="2228850"/>
            <a:ext cx="1828800" cy="4029075"/>
          </a:xfrm>
          <a:prstGeom prst="rect">
            <a:avLst/>
          </a:prstGeom>
          <a:noFill/>
          <a:ln w="9525">
            <a:noFill/>
            <a:miter lim="800000"/>
            <a:headEnd/>
            <a:tailEnd/>
          </a:ln>
        </p:spPr>
      </p:pic>
      <p:pic>
        <p:nvPicPr>
          <p:cNvPr id="72710" name="Picture 6" descr="g0304164"/>
          <p:cNvPicPr>
            <a:picLocks noChangeAspect="1" noChangeArrowheads="1"/>
          </p:cNvPicPr>
          <p:nvPr/>
        </p:nvPicPr>
        <p:blipFill>
          <a:blip r:embed="rId5"/>
          <a:srcRect/>
          <a:stretch>
            <a:fillRect/>
          </a:stretch>
        </p:blipFill>
        <p:spPr bwMode="auto">
          <a:xfrm rot="1161519" flipH="1">
            <a:off x="508000" y="2628900"/>
            <a:ext cx="6096000" cy="3905250"/>
          </a:xfrm>
          <a:prstGeom prst="rect">
            <a:avLst/>
          </a:prstGeom>
          <a:noFill/>
          <a:ln w="9525">
            <a:noFill/>
            <a:miter lim="800000"/>
            <a:headEnd/>
            <a:tailEnd/>
          </a:ln>
        </p:spPr>
      </p:pic>
      <p:sp>
        <p:nvSpPr>
          <p:cNvPr id="72711" name="WordArt 7"/>
          <p:cNvSpPr>
            <a:spLocks noChangeArrowheads="1" noChangeShapeType="1" noTextEdit="1"/>
          </p:cNvSpPr>
          <p:nvPr/>
        </p:nvSpPr>
        <p:spPr bwMode="auto">
          <a:xfrm>
            <a:off x="6654800" y="1714500"/>
            <a:ext cx="2133600" cy="514350"/>
          </a:xfrm>
          <a:prstGeom prst="rect">
            <a:avLst/>
          </a:prstGeom>
        </p:spPr>
        <p:txBody>
          <a:bodyPr wrap="none" fromWordArt="1">
            <a:prstTxWarp prst="textPlain">
              <a:avLst>
                <a:gd name="adj" fmla="val 50000"/>
              </a:avLst>
            </a:prstTxWarp>
          </a:bodyPr>
          <a:lstStyle/>
          <a:p>
            <a:r>
              <a:rPr lang="id-ID" sz="1600" kern="10">
                <a:ln w="9525">
                  <a:solidFill>
                    <a:srgbClr val="000000"/>
                  </a:solidFill>
                  <a:round/>
                  <a:headEnd/>
                  <a:tailEnd/>
                </a:ln>
                <a:solidFill>
                  <a:srgbClr val="FF00FF"/>
                </a:solidFill>
                <a:latin typeface="Arial Black"/>
              </a:rPr>
              <a:t>?  ?  ?</a:t>
            </a:r>
          </a:p>
        </p:txBody>
      </p:sp>
      <p:sp>
        <p:nvSpPr>
          <p:cNvPr id="72712" name="Text Box 8"/>
          <p:cNvSpPr txBox="1">
            <a:spLocks noChangeArrowheads="1"/>
          </p:cNvSpPr>
          <p:nvPr/>
        </p:nvSpPr>
        <p:spPr bwMode="auto">
          <a:xfrm>
            <a:off x="6807200" y="3514725"/>
            <a:ext cx="1981200" cy="600075"/>
          </a:xfrm>
          <a:prstGeom prst="rect">
            <a:avLst/>
          </a:prstGeom>
          <a:solidFill>
            <a:srgbClr val="FFFF99"/>
          </a:solidFill>
          <a:ln w="9525">
            <a:solidFill>
              <a:srgbClr val="000000"/>
            </a:solidFill>
            <a:miter lim="800000"/>
            <a:headEnd/>
            <a:tailEnd/>
          </a:ln>
        </p:spPr>
        <p:txBody>
          <a:bodyPr/>
          <a:lstStyle/>
          <a:p>
            <a:pPr algn="l" eaLnBrk="1" hangingPunct="1"/>
            <a:r>
              <a:rPr lang="id-ID" sz="1400">
                <a:latin typeface="Times New Roman" pitchFamily="18" charset="0"/>
              </a:rPr>
              <a:t>Apakah ini sumber persaingan ????</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linds(horizontal)">
                                      <p:cBhvr>
                                        <p:cTn id="7" dur="500"/>
                                        <p:tgtEl>
                                          <p:spTgt spid="727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08"/>
                                        </p:tgtEl>
                                        <p:attrNameLst>
                                          <p:attrName>style.visibility</p:attrName>
                                        </p:attrNameLst>
                                      </p:cBhvr>
                                      <p:to>
                                        <p:strVal val="visible"/>
                                      </p:to>
                                    </p:set>
                                    <p:animEffect transition="in" filter="blinds(horizontal)">
                                      <p:cBhvr>
                                        <p:cTn id="12" dur="500"/>
                                        <p:tgtEl>
                                          <p:spTgt spid="727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06"/>
                                        </p:tgtEl>
                                        <p:attrNameLst>
                                          <p:attrName>style.visibility</p:attrName>
                                        </p:attrNameLst>
                                      </p:cBhvr>
                                      <p:to>
                                        <p:strVal val="visible"/>
                                      </p:to>
                                    </p:set>
                                    <p:animEffect transition="in" filter="blinds(horizontal)">
                                      <p:cBhvr>
                                        <p:cTn id="17" dur="500"/>
                                        <p:tgtEl>
                                          <p:spTgt spid="727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2710"/>
                                        </p:tgtEl>
                                        <p:attrNameLst>
                                          <p:attrName>style.visibility</p:attrName>
                                        </p:attrNameLst>
                                      </p:cBhvr>
                                      <p:to>
                                        <p:strVal val="visible"/>
                                      </p:to>
                                    </p:set>
                                    <p:animEffect transition="in" filter="blinds(horizontal)">
                                      <p:cBhvr>
                                        <p:cTn id="22" dur="500"/>
                                        <p:tgtEl>
                                          <p:spTgt spid="727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2709"/>
                                        </p:tgtEl>
                                        <p:attrNameLst>
                                          <p:attrName>style.visibility</p:attrName>
                                        </p:attrNameLst>
                                      </p:cBhvr>
                                      <p:to>
                                        <p:strVal val="visible"/>
                                      </p:to>
                                    </p:set>
                                    <p:animEffect transition="in" filter="blinds(horizontal)">
                                      <p:cBhvr>
                                        <p:cTn id="27" dur="500"/>
                                        <p:tgtEl>
                                          <p:spTgt spid="7270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2712"/>
                                        </p:tgtEl>
                                        <p:attrNameLst>
                                          <p:attrName>style.visibility</p:attrName>
                                        </p:attrNameLst>
                                      </p:cBhvr>
                                      <p:to>
                                        <p:strVal val="visible"/>
                                      </p:to>
                                    </p:set>
                                    <p:animEffect transition="in" filter="blinds(horizontal)">
                                      <p:cBhvr>
                                        <p:cTn id="32" dur="500"/>
                                        <p:tgtEl>
                                          <p:spTgt spid="727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2711"/>
                                        </p:tgtEl>
                                        <p:attrNameLst>
                                          <p:attrName>style.visibility</p:attrName>
                                        </p:attrNameLst>
                                      </p:cBhvr>
                                      <p:to>
                                        <p:strVal val="visible"/>
                                      </p:to>
                                    </p:set>
                                    <p:animEffect transition="in" filter="blinds(horizontal)">
                                      <p:cBhvr>
                                        <p:cTn id="37" dur="5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P spid="72708" grpId="0" animBg="1"/>
      <p:bldP spid="72711" grpId="0" animBg="1"/>
      <p:bldP spid="727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g0105961"/>
          <p:cNvPicPr>
            <a:picLocks noChangeAspect="1" noChangeArrowheads="1"/>
          </p:cNvPicPr>
          <p:nvPr/>
        </p:nvPicPr>
        <p:blipFill>
          <a:blip r:embed="rId3"/>
          <a:srcRect/>
          <a:stretch>
            <a:fillRect/>
          </a:stretch>
        </p:blipFill>
        <p:spPr bwMode="auto">
          <a:xfrm>
            <a:off x="609600" y="974725"/>
            <a:ext cx="3505200" cy="3911600"/>
          </a:xfrm>
          <a:prstGeom prst="rect">
            <a:avLst/>
          </a:prstGeom>
          <a:noFill/>
          <a:ln w="9525">
            <a:noFill/>
            <a:miter lim="800000"/>
            <a:headEnd/>
            <a:tailEnd/>
          </a:ln>
        </p:spPr>
      </p:pic>
      <p:sp>
        <p:nvSpPr>
          <p:cNvPr id="73731" name="AutoShape 3"/>
          <p:cNvSpPr>
            <a:spLocks noChangeArrowheads="1"/>
          </p:cNvSpPr>
          <p:nvPr/>
        </p:nvSpPr>
        <p:spPr bwMode="auto">
          <a:xfrm>
            <a:off x="4572000" y="1231900"/>
            <a:ext cx="3962400" cy="2654300"/>
          </a:xfrm>
          <a:prstGeom prst="wedgeRectCallout">
            <a:avLst>
              <a:gd name="adj1" fmla="val -86537"/>
              <a:gd name="adj2" fmla="val -24440"/>
            </a:avLst>
          </a:prstGeom>
          <a:solidFill>
            <a:srgbClr val="FFFF99">
              <a:alpha val="50195"/>
            </a:srgbClr>
          </a:solidFill>
          <a:ln w="9525">
            <a:solidFill>
              <a:srgbClr val="FFCC99"/>
            </a:solidFill>
            <a:miter lim="800000"/>
            <a:headEnd/>
            <a:tailEnd/>
          </a:ln>
        </p:spPr>
        <p:txBody>
          <a:bodyPr/>
          <a:lstStyle/>
          <a:p>
            <a:pPr marL="342900" indent="-342900" algn="l" eaLnBrk="1" hangingPunct="1"/>
            <a:r>
              <a:rPr lang="id-ID" sz="1600">
                <a:latin typeface="Times New Roman" pitchFamily="18" charset="0"/>
              </a:rPr>
              <a:t>FAKTOR PENYEBAB  PERSAINGAN DIANTARA  SESAMA ANGGOTA  INDUSTRI :</a:t>
            </a:r>
            <a:endParaRPr lang="en-US" sz="1600">
              <a:latin typeface="Times New Roman" pitchFamily="18" charset="0"/>
            </a:endParaRPr>
          </a:p>
          <a:p>
            <a:pPr marL="342900" indent="-342900" algn="l" eaLnBrk="1" hangingPunct="1"/>
            <a:endParaRPr lang="en-US" sz="1600">
              <a:latin typeface="Times New Roman" pitchFamily="18" charset="0"/>
            </a:endParaRPr>
          </a:p>
          <a:p>
            <a:pPr marL="342900" indent="-342900" algn="l" eaLnBrk="1" hangingPunct="1">
              <a:buFontTx/>
              <a:buAutoNum type="arabicPeriod"/>
            </a:pPr>
            <a:r>
              <a:rPr lang="id-ID" sz="1600">
                <a:latin typeface="Times New Roman" pitchFamily="18" charset="0"/>
              </a:rPr>
              <a:t>Kompetitor banyak, dan kekuatan hampir setara</a:t>
            </a:r>
          </a:p>
          <a:p>
            <a:pPr marL="342900" indent="-342900" algn="l" eaLnBrk="1" hangingPunct="1">
              <a:buFont typeface="Times New Roman" pitchFamily="18" charset="0"/>
              <a:buChar char="2"/>
            </a:pPr>
            <a:r>
              <a:rPr lang="id-ID" sz="1600">
                <a:latin typeface="Times New Roman" pitchFamily="18" charset="0"/>
              </a:rPr>
              <a:t> Pertumbuhan industri lambat</a:t>
            </a:r>
          </a:p>
          <a:p>
            <a:pPr marL="342900" indent="-342900" algn="l" eaLnBrk="1" hangingPunct="1">
              <a:buFont typeface="Times New Roman" pitchFamily="18" charset="0"/>
              <a:buChar char="3"/>
            </a:pPr>
            <a:r>
              <a:rPr lang="id-ID" sz="1600">
                <a:latin typeface="Times New Roman" pitchFamily="18" charset="0"/>
              </a:rPr>
              <a:t>Produk atau jasa tidak terdiferensiasi atau tidak membutuhkan biaya pengalihan</a:t>
            </a:r>
          </a:p>
          <a:p>
            <a:pPr marL="342900" indent="-342900" algn="l" eaLnBrk="1" hangingPunct="1">
              <a:buFont typeface="Times New Roman" pitchFamily="18" charset="0"/>
              <a:buChar char="4"/>
            </a:pPr>
            <a:r>
              <a:rPr lang="id-ID" sz="1600">
                <a:latin typeface="Times New Roman" pitchFamily="18" charset="0"/>
              </a:rPr>
              <a:t>Fix cost tinggi atau produk bersifat mudah rusak.</a:t>
            </a:r>
          </a:p>
          <a:p>
            <a:pPr marL="342900" indent="-342900" algn="l" eaLnBrk="1" hangingPunct="1">
              <a:buFont typeface="Times New Roman" pitchFamily="18" charset="0"/>
              <a:buChar char="5"/>
            </a:pPr>
            <a:r>
              <a:rPr lang="id-ID" sz="1600">
                <a:latin typeface="Times New Roman" pitchFamily="18" charset="0"/>
              </a:rPr>
              <a:t>Penambahan kapasitas harus dalam jumlah besar</a:t>
            </a:r>
          </a:p>
          <a:p>
            <a:pPr marL="342900" indent="-342900" algn="l" eaLnBrk="1" hangingPunct="1">
              <a:buFont typeface="Times New Roman" pitchFamily="18" charset="0"/>
              <a:buChar char="6"/>
            </a:pPr>
            <a:r>
              <a:rPr lang="id-ID" sz="1600">
                <a:latin typeface="Times New Roman" pitchFamily="18" charset="0"/>
              </a:rPr>
              <a:t>Hambatan keluar tinggi</a:t>
            </a:r>
          </a:p>
          <a:p>
            <a:pPr marL="342900" indent="-342900" algn="l" eaLnBrk="1" hangingPunct="1">
              <a:buFont typeface="Times New Roman" pitchFamily="18" charset="0"/>
              <a:buChar char="7"/>
            </a:pPr>
            <a:r>
              <a:rPr lang="id-ID" sz="1600">
                <a:latin typeface="Times New Roman" pitchFamily="18" charset="0"/>
              </a:rPr>
              <a:t>Para peserta  persaingan  beragam dalam hal strategi, asal-usul, dan “kepribadian”.</a:t>
            </a:r>
            <a:endParaRPr lang="en-US" sz="16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linds(horizontal)">
                                      <p:cBhvr>
                                        <p:cTn id="7" dur="500"/>
                                        <p:tgtEl>
                                          <p:spTgt spid="737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731"/>
                                        </p:tgtEl>
                                        <p:attrNameLst>
                                          <p:attrName>style.visibility</p:attrName>
                                        </p:attrNameLst>
                                      </p:cBhvr>
                                      <p:to>
                                        <p:strVal val="visible"/>
                                      </p:to>
                                    </p:set>
                                    <p:animEffect transition="in" filter="blinds(horizontal)">
                                      <p:cBhvr>
                                        <p:cTn id="12"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WordArt 2"/>
          <p:cNvSpPr>
            <a:spLocks noChangeArrowheads="1" noChangeShapeType="1" noTextEdit="1"/>
          </p:cNvSpPr>
          <p:nvPr/>
        </p:nvSpPr>
        <p:spPr bwMode="auto">
          <a:xfrm>
            <a:off x="812800" y="400050"/>
            <a:ext cx="7924800" cy="857250"/>
          </a:xfrm>
          <a:prstGeom prst="rect">
            <a:avLst/>
          </a:prstGeom>
        </p:spPr>
        <p:txBody>
          <a:bodyPr wrap="none" fromWordArt="1">
            <a:prstTxWarp prst="textPlain">
              <a:avLst>
                <a:gd name="adj" fmla="val 50000"/>
              </a:avLst>
            </a:prstTxWarp>
          </a:bodyPr>
          <a:lstStyle/>
          <a:p>
            <a:r>
              <a:rPr lang="id-ID" sz="1400" kern="10">
                <a:ln w="9525">
                  <a:solidFill>
                    <a:srgbClr val="0000FF"/>
                  </a:solidFill>
                  <a:round/>
                  <a:headEnd/>
                  <a:tailEnd/>
                </a:ln>
                <a:solidFill>
                  <a:srgbClr val="0000FF"/>
                </a:solidFill>
                <a:latin typeface="Edwardian Script ITC"/>
              </a:rPr>
              <a:t>Analisis Industri Dan Analisis Persaingan</a:t>
            </a:r>
          </a:p>
        </p:txBody>
      </p:sp>
      <p:sp>
        <p:nvSpPr>
          <p:cNvPr id="74755" name="AutoShape 3"/>
          <p:cNvSpPr>
            <a:spLocks noChangeArrowheads="1"/>
          </p:cNvSpPr>
          <p:nvPr/>
        </p:nvSpPr>
        <p:spPr bwMode="auto">
          <a:xfrm>
            <a:off x="3556000" y="1171575"/>
            <a:ext cx="4876800" cy="1285875"/>
          </a:xfrm>
          <a:prstGeom prst="cloudCallout">
            <a:avLst>
              <a:gd name="adj1" fmla="val -71704"/>
              <a:gd name="adj2" fmla="val 6741"/>
            </a:avLst>
          </a:prstGeom>
          <a:solidFill>
            <a:srgbClr val="FFFF99"/>
          </a:solidFill>
          <a:ln w="9525">
            <a:solidFill>
              <a:srgbClr val="000000"/>
            </a:solidFill>
            <a:round/>
            <a:headEnd/>
            <a:tailEnd/>
          </a:ln>
        </p:spPr>
        <p:txBody>
          <a:bodyPr/>
          <a:lstStyle/>
          <a:p>
            <a:pPr algn="l" eaLnBrk="1" hangingPunct="1"/>
            <a:r>
              <a:rPr lang="id-ID" sz="1200">
                <a:latin typeface="Times New Roman" pitchFamily="18" charset="0"/>
              </a:rPr>
              <a:t>1.Apa batas-batas Industri ??</a:t>
            </a:r>
          </a:p>
          <a:p>
            <a:pPr algn="l" eaLnBrk="1" hangingPunct="1"/>
            <a:r>
              <a:rPr lang="id-ID" sz="1200">
                <a:latin typeface="Times New Roman" pitchFamily="18" charset="0"/>
              </a:rPr>
              <a:t>2.Bagaimana struktur Industri ??</a:t>
            </a:r>
          </a:p>
          <a:p>
            <a:pPr algn="l" eaLnBrk="1" hangingPunct="1"/>
            <a:r>
              <a:rPr lang="id-ID" sz="1200">
                <a:latin typeface="Times New Roman" pitchFamily="18" charset="0"/>
              </a:rPr>
              <a:t>3.Siapa Kompetitor ??</a:t>
            </a:r>
          </a:p>
          <a:p>
            <a:pPr algn="l" eaLnBrk="1" hangingPunct="1"/>
            <a:r>
              <a:rPr lang="id-ID" sz="1200">
                <a:latin typeface="Times New Roman" pitchFamily="18" charset="0"/>
              </a:rPr>
              <a:t>4.Apa faktor utama penentu </a:t>
            </a:r>
          </a:p>
          <a:p>
            <a:pPr algn="l" eaLnBrk="1" hangingPunct="1"/>
            <a:r>
              <a:rPr lang="id-ID" sz="1200">
                <a:latin typeface="Times New Roman" pitchFamily="18" charset="0"/>
              </a:rPr>
              <a:t>    persaingan.</a:t>
            </a:r>
            <a:endParaRPr lang="en-US" sz="1200">
              <a:latin typeface="Times New Roman" pitchFamily="18" charset="0"/>
            </a:endParaRPr>
          </a:p>
        </p:txBody>
      </p:sp>
      <p:grpSp>
        <p:nvGrpSpPr>
          <p:cNvPr id="2" name="Group 4"/>
          <p:cNvGrpSpPr>
            <a:grpSpLocks/>
          </p:cNvGrpSpPr>
          <p:nvPr/>
        </p:nvGrpSpPr>
        <p:grpSpPr bwMode="auto">
          <a:xfrm>
            <a:off x="508000" y="1514475"/>
            <a:ext cx="3200400" cy="1809750"/>
            <a:chOff x="240" y="1272"/>
            <a:chExt cx="1512" cy="1520"/>
          </a:xfrm>
        </p:grpSpPr>
        <p:pic>
          <p:nvPicPr>
            <p:cNvPr id="55304" name="Picture 5" descr="g0155076"/>
            <p:cNvPicPr>
              <a:picLocks noChangeAspect="1" noChangeArrowheads="1"/>
            </p:cNvPicPr>
            <p:nvPr/>
          </p:nvPicPr>
          <p:blipFill>
            <a:blip r:embed="rId3"/>
            <a:srcRect/>
            <a:stretch>
              <a:fillRect/>
            </a:stretch>
          </p:blipFill>
          <p:spPr bwMode="auto">
            <a:xfrm>
              <a:off x="240" y="1272"/>
              <a:ext cx="1512" cy="1520"/>
            </a:xfrm>
            <a:prstGeom prst="rect">
              <a:avLst/>
            </a:prstGeom>
            <a:noFill/>
            <a:ln w="9525">
              <a:noFill/>
              <a:miter lim="800000"/>
              <a:headEnd/>
              <a:tailEnd/>
            </a:ln>
          </p:spPr>
        </p:pic>
        <p:sp>
          <p:nvSpPr>
            <p:cNvPr id="55305" name="WordArt 6"/>
            <p:cNvSpPr>
              <a:spLocks noChangeArrowheads="1" noChangeShapeType="1" noTextEdit="1"/>
            </p:cNvSpPr>
            <p:nvPr/>
          </p:nvSpPr>
          <p:spPr bwMode="auto">
            <a:xfrm>
              <a:off x="528" y="2136"/>
              <a:ext cx="864" cy="112"/>
            </a:xfrm>
            <a:prstGeom prst="rect">
              <a:avLst/>
            </a:prstGeom>
          </p:spPr>
          <p:txBody>
            <a:bodyPr wrap="none" fromWordArt="1">
              <a:prstTxWarp prst="textPlain">
                <a:avLst>
                  <a:gd name="adj" fmla="val 50000"/>
                </a:avLst>
              </a:prstTxWarp>
            </a:bodyPr>
            <a:lstStyle/>
            <a:p>
              <a:r>
                <a:rPr lang="id-ID" sz="1200" kern="10">
                  <a:ln w="9525">
                    <a:solidFill>
                      <a:srgbClr val="003300"/>
                    </a:solidFill>
                    <a:round/>
                    <a:headEnd/>
                    <a:tailEnd/>
                  </a:ln>
                  <a:solidFill>
                    <a:srgbClr val="FF0000"/>
                  </a:solidFill>
                  <a:latin typeface="Cooper Black"/>
                </a:rPr>
                <a:t>Eksekutif</a:t>
              </a:r>
            </a:p>
          </p:txBody>
        </p:sp>
      </p:grpSp>
      <p:sp>
        <p:nvSpPr>
          <p:cNvPr id="74759" name="Text Box 7"/>
          <p:cNvSpPr txBox="1">
            <a:spLocks noChangeArrowheads="1"/>
          </p:cNvSpPr>
          <p:nvPr/>
        </p:nvSpPr>
        <p:spPr bwMode="auto">
          <a:xfrm>
            <a:off x="4470400" y="3057525"/>
            <a:ext cx="2895600" cy="342900"/>
          </a:xfrm>
          <a:prstGeom prst="rect">
            <a:avLst/>
          </a:prstGeom>
          <a:solidFill>
            <a:srgbClr val="FF99CC"/>
          </a:solidFill>
          <a:ln w="9525">
            <a:solidFill>
              <a:srgbClr val="000000"/>
            </a:solidFill>
            <a:miter lim="800000"/>
            <a:headEnd/>
            <a:tailEnd/>
          </a:ln>
        </p:spPr>
        <p:txBody>
          <a:bodyPr/>
          <a:lstStyle/>
          <a:p>
            <a:pPr eaLnBrk="1" hangingPunct="1"/>
            <a:r>
              <a:rPr lang="id-ID" sz="1200" b="1">
                <a:latin typeface="Arial" charset="0"/>
              </a:rPr>
              <a:t>STRATEGI  PERUSAHAAN</a:t>
            </a:r>
            <a:endParaRPr lang="en-US">
              <a:latin typeface="Arial" charset="0"/>
            </a:endParaRPr>
          </a:p>
        </p:txBody>
      </p:sp>
      <p:sp>
        <p:nvSpPr>
          <p:cNvPr id="74760" name="AutoShape 8"/>
          <p:cNvSpPr>
            <a:spLocks noChangeArrowheads="1"/>
          </p:cNvSpPr>
          <p:nvPr/>
        </p:nvSpPr>
        <p:spPr bwMode="auto">
          <a:xfrm>
            <a:off x="5537200" y="2543175"/>
            <a:ext cx="647700" cy="428625"/>
          </a:xfrm>
          <a:prstGeom prst="downArrow">
            <a:avLst>
              <a:gd name="adj1" fmla="val 50000"/>
              <a:gd name="adj2" fmla="val 25000"/>
            </a:avLst>
          </a:prstGeom>
          <a:solidFill>
            <a:srgbClr val="C0C0C0"/>
          </a:solidFill>
          <a:ln w="9525">
            <a:solidFill>
              <a:srgbClr val="000000"/>
            </a:solidFill>
            <a:miter lim="800000"/>
            <a:headEnd/>
            <a:tailEnd/>
          </a:ln>
        </p:spPr>
        <p:txBody>
          <a:bodyPr/>
          <a:lstStyle/>
          <a:p>
            <a:endParaRPr lang="id-ID"/>
          </a:p>
        </p:txBody>
      </p:sp>
      <p:sp>
        <p:nvSpPr>
          <p:cNvPr id="74761" name="Text Box 9"/>
          <p:cNvSpPr txBox="1">
            <a:spLocks noChangeArrowheads="1"/>
          </p:cNvSpPr>
          <p:nvPr/>
        </p:nvSpPr>
        <p:spPr bwMode="auto">
          <a:xfrm>
            <a:off x="406400" y="3913188"/>
            <a:ext cx="8432800" cy="2270125"/>
          </a:xfrm>
          <a:prstGeom prst="rect">
            <a:avLst/>
          </a:prstGeom>
          <a:noFill/>
          <a:ln w="9525">
            <a:noFill/>
            <a:miter lim="800000"/>
            <a:headEnd/>
            <a:tailEnd/>
          </a:ln>
        </p:spPr>
        <p:txBody>
          <a:bodyPr>
            <a:spAutoFit/>
          </a:bodyPr>
          <a:lstStyle/>
          <a:p>
            <a:pPr marL="342900" indent="-342900" algn="l" eaLnBrk="1" hangingPunct="1"/>
            <a:r>
              <a:rPr lang="sv-SE" sz="1600" b="1" u="sng">
                <a:solidFill>
                  <a:srgbClr val="0000FF"/>
                </a:solidFill>
                <a:latin typeface="Times New Roman" pitchFamily="18" charset="0"/>
              </a:rPr>
              <a:t>Industri</a:t>
            </a:r>
            <a:r>
              <a:rPr lang="sv-SE" sz="1600">
                <a:solidFill>
                  <a:srgbClr val="0000FF"/>
                </a:solidFill>
                <a:latin typeface="Times New Roman" pitchFamily="18" charset="0"/>
              </a:rPr>
              <a:t> </a:t>
            </a:r>
            <a:r>
              <a:rPr lang="sv-SE" sz="1600">
                <a:latin typeface="Times New Roman" pitchFamily="18" charset="0"/>
              </a:rPr>
              <a:t>: merupakan kumpulan perusahaan yang menawarkan produk atau jasa serupa.</a:t>
            </a:r>
          </a:p>
          <a:p>
            <a:pPr marL="342900" indent="-342900" algn="l" eaLnBrk="1" hangingPunct="1"/>
            <a:endParaRPr lang="sv-SE" sz="1600" b="1" u="sng">
              <a:latin typeface="Times New Roman" pitchFamily="18" charset="0"/>
            </a:endParaRPr>
          </a:p>
          <a:p>
            <a:pPr marL="342900" indent="-342900" algn="l" eaLnBrk="1" hangingPunct="1"/>
            <a:r>
              <a:rPr lang="sv-SE" sz="1600" b="1" u="sng">
                <a:solidFill>
                  <a:srgbClr val="0000FF"/>
                </a:solidFill>
                <a:latin typeface="Times New Roman" pitchFamily="18" charset="0"/>
              </a:rPr>
              <a:t>Batas industri</a:t>
            </a:r>
            <a:r>
              <a:rPr lang="sv-SE" sz="1600">
                <a:latin typeface="Times New Roman" pitchFamily="18" charset="0"/>
              </a:rPr>
              <a:t> penting ,karena (1) dapat membantu eksekutif menentukan arena bersaing perusahaan, (2) dapat memusatkan perhatian atas pesaing-pesaing perusahaan,(3) dapat membantu menentukan faktor-faktor kunci keberhasilan.</a:t>
            </a:r>
          </a:p>
          <a:p>
            <a:pPr marL="342900" indent="-342900" algn="l" eaLnBrk="1" hangingPunct="1"/>
            <a:endParaRPr lang="sv-SE" sz="1600" b="1" i="1">
              <a:latin typeface="Times New Roman" pitchFamily="18" charset="0"/>
            </a:endParaRPr>
          </a:p>
          <a:p>
            <a:pPr marL="342900" indent="-342900" algn="l" eaLnBrk="1" hangingPunct="1"/>
            <a:r>
              <a:rPr lang="sv-SE" sz="1600" b="1" i="1">
                <a:solidFill>
                  <a:srgbClr val="009900"/>
                </a:solidFill>
                <a:latin typeface="Times New Roman" pitchFamily="18" charset="0"/>
              </a:rPr>
              <a:t>Kesulitan Penetapan Batas Industri berasal dari tiga sumber</a:t>
            </a:r>
            <a:r>
              <a:rPr lang="sv-SE" sz="1600">
                <a:latin typeface="Times New Roman" pitchFamily="18" charset="0"/>
              </a:rPr>
              <a:t> :</a:t>
            </a:r>
          </a:p>
          <a:p>
            <a:pPr marL="342900" indent="-342900" algn="l" eaLnBrk="1" hangingPunct="1">
              <a:buFontTx/>
              <a:buAutoNum type="arabicPeriod"/>
            </a:pPr>
            <a:r>
              <a:rPr lang="sv-SE" sz="1600">
                <a:latin typeface="Times New Roman" pitchFamily="18" charset="0"/>
              </a:rPr>
              <a:t>Evolusi industri setiap kali memunculkan peluang dan ancaman baru.</a:t>
            </a:r>
          </a:p>
          <a:p>
            <a:pPr marL="342900" indent="-342900" algn="l" eaLnBrk="1" hangingPunct="1">
              <a:buFontTx/>
              <a:buAutoNum type="arabicPeriod"/>
            </a:pPr>
            <a:r>
              <a:rPr lang="sv-SE" sz="1600">
                <a:latin typeface="Times New Roman" pitchFamily="18" charset="0"/>
              </a:rPr>
              <a:t>Evolusi industri menciptakan industri dalam industri.</a:t>
            </a:r>
            <a:endParaRPr lang="en-US" sz="1600">
              <a:latin typeface="Times New Roman" pitchFamily="18" charset="0"/>
            </a:endParaRPr>
          </a:p>
          <a:p>
            <a:pPr marL="342900" indent="-342900" algn="l" eaLnBrk="1" hangingPunct="1">
              <a:buFontTx/>
              <a:buAutoNum type="arabicPeriod"/>
            </a:pPr>
            <a:r>
              <a:rPr lang="en-US" sz="1600">
                <a:latin typeface="Times New Roman" pitchFamily="18" charset="0"/>
              </a:rPr>
              <a:t>Industri semakin global cakupannya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linds(horizontal)">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55"/>
                                        </p:tgtEl>
                                        <p:attrNameLst>
                                          <p:attrName>style.visibility</p:attrName>
                                        </p:attrNameLst>
                                      </p:cBhvr>
                                      <p:to>
                                        <p:strVal val="visible"/>
                                      </p:to>
                                    </p:set>
                                    <p:animEffect transition="in" filter="blinds(horizontal)">
                                      <p:cBhvr>
                                        <p:cTn id="17" dur="500"/>
                                        <p:tgtEl>
                                          <p:spTgt spid="7475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4760"/>
                                        </p:tgtEl>
                                        <p:attrNameLst>
                                          <p:attrName>style.visibility</p:attrName>
                                        </p:attrNameLst>
                                      </p:cBhvr>
                                      <p:to>
                                        <p:strVal val="visible"/>
                                      </p:to>
                                    </p:set>
                                    <p:animEffect transition="in" filter="blinds(horizontal)">
                                      <p:cBhvr>
                                        <p:cTn id="22" dur="500"/>
                                        <p:tgtEl>
                                          <p:spTgt spid="7476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4759"/>
                                        </p:tgtEl>
                                        <p:attrNameLst>
                                          <p:attrName>style.visibility</p:attrName>
                                        </p:attrNameLst>
                                      </p:cBhvr>
                                      <p:to>
                                        <p:strVal val="visible"/>
                                      </p:to>
                                    </p:set>
                                    <p:animEffect transition="in" filter="blinds(horizontal)">
                                      <p:cBhvr>
                                        <p:cTn id="27" dur="500"/>
                                        <p:tgtEl>
                                          <p:spTgt spid="7475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4761"/>
                                        </p:tgtEl>
                                        <p:attrNameLst>
                                          <p:attrName>style.visibility</p:attrName>
                                        </p:attrNameLst>
                                      </p:cBhvr>
                                      <p:to>
                                        <p:strVal val="visible"/>
                                      </p:to>
                                    </p:set>
                                    <p:animEffect transition="in" filter="blinds(horizontal)">
                                      <p:cBhvr>
                                        <p:cTn id="32" dur="5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55" grpId="0" animBg="1"/>
      <p:bldP spid="74759" grpId="0" animBg="1"/>
      <p:bldP spid="74760" grpId="0" animBg="1"/>
      <p:bldP spid="7476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90563" y="427038"/>
            <a:ext cx="7945437" cy="4832350"/>
          </a:xfrm>
          <a:prstGeom prst="rect">
            <a:avLst/>
          </a:prstGeom>
          <a:noFill/>
          <a:ln w="9525">
            <a:noFill/>
            <a:miter lim="800000"/>
            <a:headEnd/>
            <a:tailEnd/>
          </a:ln>
        </p:spPr>
        <p:txBody>
          <a:bodyPr>
            <a:spAutoFit/>
          </a:bodyPr>
          <a:lstStyle/>
          <a:p>
            <a:pPr algn="l" eaLnBrk="1" hangingPunct="1">
              <a:defRPr/>
            </a:pPr>
            <a:r>
              <a:rPr lang="sv-SE" b="1" i="1" u="sng" dirty="0">
                <a:solidFill>
                  <a:schemeClr val="accent6">
                    <a:lumMod val="10000"/>
                  </a:schemeClr>
                </a:solidFill>
                <a:latin typeface="Times New Roman" pitchFamily="18" charset="0"/>
              </a:rPr>
              <a:t>Lima hal yang perlu di telaah agar dapat menetapkan (Mendefinisikan) batas industri</a:t>
            </a:r>
            <a:endParaRPr lang="en-US" dirty="0">
              <a:solidFill>
                <a:schemeClr val="accent6">
                  <a:lumMod val="10000"/>
                </a:schemeClr>
              </a:solidFill>
              <a:latin typeface="Times New Roman" pitchFamily="18" charset="0"/>
            </a:endParaRPr>
          </a:p>
          <a:p>
            <a:pPr algn="l" eaLnBrk="1" hangingPunct="1">
              <a:defRPr/>
            </a:pPr>
            <a:r>
              <a:rPr lang="en-US" sz="1600" dirty="0">
                <a:solidFill>
                  <a:srgbClr val="009900"/>
                </a:solidFill>
                <a:latin typeface="Times New Roman" pitchFamily="18" charset="0"/>
              </a:rPr>
              <a:t/>
            </a:r>
            <a:br>
              <a:rPr lang="en-US" sz="1600" dirty="0">
                <a:solidFill>
                  <a:srgbClr val="009900"/>
                </a:solidFill>
                <a:latin typeface="Times New Roman" pitchFamily="18" charset="0"/>
              </a:rPr>
            </a:br>
            <a:endParaRPr lang="en-US" sz="1600" dirty="0">
              <a:solidFill>
                <a:srgbClr val="009900"/>
              </a:solidFill>
              <a:latin typeface="Times New Roman" pitchFamily="18" charset="0"/>
            </a:endParaRPr>
          </a:p>
          <a:p>
            <a:pPr algn="l" eaLnBrk="1" hangingPunct="1">
              <a:defRPr/>
            </a:pPr>
            <a:r>
              <a:rPr lang="sv-SE" sz="1600" b="1" i="1" dirty="0">
                <a:solidFill>
                  <a:srgbClr val="009900"/>
                </a:solidFill>
                <a:latin typeface="Times New Roman" pitchFamily="18" charset="0"/>
              </a:rPr>
              <a:t>1. Mana bagian industri yg berkaitan dg tujuan perusahaan??</a:t>
            </a:r>
          </a:p>
          <a:p>
            <a:pPr algn="l" eaLnBrk="1" hangingPunct="1">
              <a:defRPr/>
            </a:pPr>
            <a:endParaRPr lang="en-US" sz="1600" dirty="0">
              <a:solidFill>
                <a:srgbClr val="009900"/>
              </a:solidFill>
              <a:latin typeface="Times New Roman" pitchFamily="18" charset="0"/>
            </a:endParaRPr>
          </a:p>
          <a:p>
            <a:pPr algn="l" eaLnBrk="1" hangingPunct="1">
              <a:defRPr/>
            </a:pPr>
            <a:r>
              <a:rPr lang="sv-SE" sz="1600" b="1" i="1" dirty="0">
                <a:solidFill>
                  <a:srgbClr val="009900"/>
                </a:solidFill>
                <a:latin typeface="Times New Roman" pitchFamily="18" charset="0"/>
              </a:rPr>
              <a:t>2.  Apa faktor-faktor penentu sukses di sana??</a:t>
            </a:r>
          </a:p>
          <a:p>
            <a:pPr algn="l" eaLnBrk="1" hangingPunct="1">
              <a:defRPr/>
            </a:pPr>
            <a:endParaRPr lang="sv-SE" sz="1600" b="1" i="1" dirty="0">
              <a:solidFill>
                <a:srgbClr val="009900"/>
              </a:solidFill>
              <a:latin typeface="Times New Roman" pitchFamily="18" charset="0"/>
            </a:endParaRPr>
          </a:p>
          <a:p>
            <a:pPr algn="l" eaLnBrk="1" hangingPunct="1">
              <a:defRPr/>
            </a:pPr>
            <a:r>
              <a:rPr lang="sv-SE" sz="1600" b="1" i="1" dirty="0">
                <a:solidFill>
                  <a:srgbClr val="009900"/>
                </a:solidFill>
                <a:latin typeface="Times New Roman" pitchFamily="18" charset="0"/>
              </a:rPr>
              <a:t>3. Apakah perusahaan memiliki keahlian yg dibutuhkan utk </a:t>
            </a:r>
          </a:p>
          <a:p>
            <a:pPr algn="l" eaLnBrk="1" hangingPunct="1">
              <a:defRPr/>
            </a:pPr>
            <a:r>
              <a:rPr lang="sv-SE" sz="1600" b="1" i="1" dirty="0">
                <a:solidFill>
                  <a:srgbClr val="009900"/>
                </a:solidFill>
                <a:latin typeface="Times New Roman" pitchFamily="18" charset="0"/>
              </a:rPr>
              <a:t>    bersaing di bagian industri tersebut ?? jika tidak, dptkah </a:t>
            </a:r>
          </a:p>
          <a:p>
            <a:pPr algn="l" eaLnBrk="1" hangingPunct="1">
              <a:defRPr/>
            </a:pPr>
            <a:r>
              <a:rPr lang="sv-SE" sz="1600" b="1" i="1" dirty="0">
                <a:solidFill>
                  <a:srgbClr val="009900"/>
                </a:solidFill>
                <a:latin typeface="Times New Roman" pitchFamily="18" charset="0"/>
              </a:rPr>
              <a:t>    perusahaan mengembangkan keahlian tsb??</a:t>
            </a:r>
          </a:p>
          <a:p>
            <a:pPr algn="l" eaLnBrk="1" hangingPunct="1">
              <a:defRPr/>
            </a:pPr>
            <a:endParaRPr lang="sv-SE" sz="1600" b="1" i="1" dirty="0">
              <a:solidFill>
                <a:srgbClr val="009900"/>
              </a:solidFill>
              <a:latin typeface="Times New Roman" pitchFamily="18" charset="0"/>
            </a:endParaRPr>
          </a:p>
          <a:p>
            <a:pPr algn="l" eaLnBrk="1" hangingPunct="1">
              <a:defRPr/>
            </a:pPr>
            <a:r>
              <a:rPr lang="sv-SE" sz="1600" b="1" i="1" dirty="0">
                <a:solidFill>
                  <a:srgbClr val="009900"/>
                </a:solidFill>
                <a:latin typeface="Times New Roman" pitchFamily="18" charset="0"/>
              </a:rPr>
              <a:t>4. Apakah keahlian tsb memungkinkan perusahaan </a:t>
            </a:r>
          </a:p>
          <a:p>
            <a:pPr algn="l" eaLnBrk="1" hangingPunct="1">
              <a:defRPr/>
            </a:pPr>
            <a:r>
              <a:rPr lang="sv-SE" sz="1600" b="1" i="1" dirty="0">
                <a:solidFill>
                  <a:srgbClr val="009900"/>
                </a:solidFill>
                <a:latin typeface="Times New Roman" pitchFamily="18" charset="0"/>
              </a:rPr>
              <a:t>   memanfaatkan peluang &amp; mengatasi ancaman yg akan </a:t>
            </a:r>
          </a:p>
          <a:p>
            <a:pPr algn="l" eaLnBrk="1" hangingPunct="1">
              <a:defRPr/>
            </a:pPr>
            <a:r>
              <a:rPr lang="sv-SE" sz="1600" b="1" i="1" dirty="0">
                <a:solidFill>
                  <a:srgbClr val="009900"/>
                </a:solidFill>
                <a:latin typeface="Times New Roman" pitchFamily="18" charset="0"/>
              </a:rPr>
              <a:t>   datang??</a:t>
            </a:r>
          </a:p>
          <a:p>
            <a:pPr algn="l" eaLnBrk="1" hangingPunct="1">
              <a:defRPr/>
            </a:pPr>
            <a:endParaRPr lang="sv-SE" sz="1600" b="1" i="1" dirty="0">
              <a:solidFill>
                <a:srgbClr val="009900"/>
              </a:solidFill>
              <a:latin typeface="Times New Roman" pitchFamily="18" charset="0"/>
            </a:endParaRPr>
          </a:p>
          <a:p>
            <a:pPr algn="l" eaLnBrk="1" hangingPunct="1">
              <a:defRPr/>
            </a:pPr>
            <a:r>
              <a:rPr lang="sv-SE" sz="1600" b="1" i="1" dirty="0">
                <a:solidFill>
                  <a:srgbClr val="009900"/>
                </a:solidFill>
                <a:latin typeface="Times New Roman" pitchFamily="18" charset="0"/>
              </a:rPr>
              <a:t>5. Apakah definisi perusahaan tentang  industri cukup fleksibel </a:t>
            </a:r>
          </a:p>
          <a:p>
            <a:pPr algn="l" eaLnBrk="1" hangingPunct="1">
              <a:defRPr/>
            </a:pPr>
            <a:r>
              <a:rPr lang="sv-SE" sz="1600" b="1" i="1" dirty="0">
                <a:solidFill>
                  <a:srgbClr val="009900"/>
                </a:solidFill>
                <a:latin typeface="Times New Roman" pitchFamily="18" charset="0"/>
              </a:rPr>
              <a:t>    utk memungkinkan penyesuaian konsep bisnis perusahaan </a:t>
            </a:r>
          </a:p>
          <a:p>
            <a:pPr algn="l" eaLnBrk="1" hangingPunct="1">
              <a:defRPr/>
            </a:pPr>
            <a:r>
              <a:rPr lang="sv-SE" sz="1600" b="1" i="1" dirty="0">
                <a:solidFill>
                  <a:srgbClr val="009900"/>
                </a:solidFill>
                <a:latin typeface="Times New Roman" pitchFamily="18" charset="0"/>
              </a:rPr>
              <a:t>    dg berkembangnya industri??</a:t>
            </a:r>
            <a:endParaRPr lang="en-US" sz="1600" b="1" i="1" dirty="0">
              <a:solidFill>
                <a:srgbClr val="009900"/>
              </a:solidFill>
              <a:latin typeface="Times New Roman" pitchFamily="18" charset="0"/>
            </a:endParaRPr>
          </a:p>
        </p:txBody>
      </p:sp>
      <p:sp>
        <p:nvSpPr>
          <p:cNvPr id="75779" name="Text Box 3"/>
          <p:cNvSpPr txBox="1">
            <a:spLocks noChangeArrowheads="1"/>
          </p:cNvSpPr>
          <p:nvPr/>
        </p:nvSpPr>
        <p:spPr bwMode="auto">
          <a:xfrm>
            <a:off x="785813" y="5715000"/>
            <a:ext cx="7429500" cy="928688"/>
          </a:xfrm>
          <a:prstGeom prst="rect">
            <a:avLst/>
          </a:prstGeom>
          <a:solidFill>
            <a:srgbClr val="FFFFFF"/>
          </a:solidFill>
          <a:ln w="9525">
            <a:solidFill>
              <a:srgbClr val="000000"/>
            </a:solidFill>
            <a:miter lim="800000"/>
            <a:headEnd/>
            <a:tailEnd/>
          </a:ln>
        </p:spPr>
        <p:txBody>
          <a:bodyPr/>
          <a:lstStyle/>
          <a:p>
            <a:pPr algn="just" eaLnBrk="1" hangingPunct="1"/>
            <a:r>
              <a:rPr lang="id-ID" sz="1600" b="1">
                <a:solidFill>
                  <a:srgbClr val="0000FF"/>
                </a:solidFill>
                <a:latin typeface="Arial" charset="0"/>
              </a:rPr>
              <a:t>Agar lebih lengkap perlu dipahami atribut</a:t>
            </a:r>
            <a:r>
              <a:rPr lang="en-US" sz="1600" b="1">
                <a:solidFill>
                  <a:srgbClr val="0000FF"/>
                </a:solidFill>
                <a:latin typeface="Arial" charset="0"/>
              </a:rPr>
              <a:t>2</a:t>
            </a:r>
            <a:r>
              <a:rPr lang="id-ID" sz="1600" b="1">
                <a:solidFill>
                  <a:srgbClr val="0000FF"/>
                </a:solidFill>
                <a:latin typeface="Arial" charset="0"/>
              </a:rPr>
              <a:t> strukturalnya.</a:t>
            </a:r>
            <a:r>
              <a:rPr lang="en-US" sz="1600" b="1">
                <a:solidFill>
                  <a:srgbClr val="0000FF"/>
                </a:solidFill>
                <a:latin typeface="Arial" charset="0"/>
              </a:rPr>
              <a:t> </a:t>
            </a:r>
            <a:r>
              <a:rPr lang="id-ID" sz="1600" b="1" i="1" u="sng">
                <a:solidFill>
                  <a:srgbClr val="0000FF"/>
                </a:solidFill>
                <a:latin typeface="Arial" charset="0"/>
              </a:rPr>
              <a:t>Atribut Struktural</a:t>
            </a:r>
            <a:r>
              <a:rPr lang="id-ID" sz="1600" b="1">
                <a:solidFill>
                  <a:srgbClr val="0000FF"/>
                </a:solidFill>
                <a:latin typeface="Arial" charset="0"/>
              </a:rPr>
              <a:t> adalah karakteristik tertentu yg memberikan karakter khas bagi suatu industri</a:t>
            </a:r>
            <a:endParaRPr lang="en-US">
              <a:latin typeface="Arial" charset="0"/>
            </a:endParaRPr>
          </a:p>
        </p:txBody>
      </p:sp>
      <p:sp>
        <p:nvSpPr>
          <p:cNvPr id="75780" name="AutoShape 4"/>
          <p:cNvSpPr>
            <a:spLocks noChangeArrowheads="1"/>
          </p:cNvSpPr>
          <p:nvPr/>
        </p:nvSpPr>
        <p:spPr bwMode="auto">
          <a:xfrm>
            <a:off x="4000500" y="5000625"/>
            <a:ext cx="647700" cy="731838"/>
          </a:xfrm>
          <a:prstGeom prst="downArrow">
            <a:avLst>
              <a:gd name="adj1" fmla="val 50000"/>
              <a:gd name="adj2" fmla="val 28248"/>
            </a:avLst>
          </a:prstGeom>
          <a:solidFill>
            <a:srgbClr val="C0C0C0"/>
          </a:solidFill>
          <a:ln w="9525">
            <a:solidFill>
              <a:srgbClr val="000000"/>
            </a:solidFill>
            <a:miter lim="800000"/>
            <a:headEnd/>
            <a:tailEnd/>
          </a:ln>
        </p:spPr>
        <p:txBody>
          <a:bodyPr/>
          <a:lstStyle/>
          <a:p>
            <a:endParaRPr lang="id-ID"/>
          </a:p>
        </p:txBody>
      </p:sp>
      <p:sp>
        <p:nvSpPr>
          <p:cNvPr id="56325" name="Freeform 5"/>
          <p:cNvSpPr>
            <a:spLocks/>
          </p:cNvSpPr>
          <p:nvPr/>
        </p:nvSpPr>
        <p:spPr bwMode="auto">
          <a:xfrm>
            <a:off x="609600" y="1085850"/>
            <a:ext cx="1371600" cy="3257550"/>
          </a:xfrm>
          <a:custGeom>
            <a:avLst/>
            <a:gdLst>
              <a:gd name="T0" fmla="*/ 1161288073 w 1620"/>
              <a:gd name="T1" fmla="*/ 0 h 6840"/>
              <a:gd name="T2" fmla="*/ 0 w 1620"/>
              <a:gd name="T3" fmla="*/ 0 h 6840"/>
              <a:gd name="T4" fmla="*/ 0 w 1620"/>
              <a:gd name="T5" fmla="*/ 1551408221 h 6840"/>
              <a:gd name="T6" fmla="*/ 1032256112 w 1620"/>
              <a:gd name="T7" fmla="*/ 1551408221 h 6840"/>
              <a:gd name="T8" fmla="*/ 0 60000 65536"/>
              <a:gd name="T9" fmla="*/ 0 60000 65536"/>
              <a:gd name="T10" fmla="*/ 0 60000 65536"/>
              <a:gd name="T11" fmla="*/ 0 60000 65536"/>
              <a:gd name="T12" fmla="*/ 0 w 1620"/>
              <a:gd name="T13" fmla="*/ 0 h 6840"/>
              <a:gd name="T14" fmla="*/ 1620 w 1620"/>
              <a:gd name="T15" fmla="*/ 6840 h 6840"/>
            </a:gdLst>
            <a:ahLst/>
            <a:cxnLst>
              <a:cxn ang="T8">
                <a:pos x="T0" y="T1"/>
              </a:cxn>
              <a:cxn ang="T9">
                <a:pos x="T2" y="T3"/>
              </a:cxn>
              <a:cxn ang="T10">
                <a:pos x="T4" y="T5"/>
              </a:cxn>
              <a:cxn ang="T11">
                <a:pos x="T6" y="T7"/>
              </a:cxn>
            </a:cxnLst>
            <a:rect l="T12" t="T13" r="T14" b="T15"/>
            <a:pathLst>
              <a:path w="1620" h="6840">
                <a:moveTo>
                  <a:pt x="1620" y="0"/>
                </a:moveTo>
                <a:lnTo>
                  <a:pt x="0" y="0"/>
                </a:lnTo>
                <a:lnTo>
                  <a:pt x="0" y="6840"/>
                </a:lnTo>
                <a:lnTo>
                  <a:pt x="1440" y="6840"/>
                </a:lnTo>
              </a:path>
            </a:pathLst>
          </a:custGeom>
          <a:noFill/>
          <a:ln w="38100">
            <a:solidFill>
              <a:srgbClr val="99CC00"/>
            </a:solidFill>
            <a:round/>
            <a:headEnd/>
            <a:tailEnd/>
          </a:ln>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linds(horizontal)">
                                      <p:cBhvr>
                                        <p:cTn id="7" dur="500"/>
                                        <p:tgtEl>
                                          <p:spTgt spid="757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0"/>
                                        </p:tgtEl>
                                        <p:attrNameLst>
                                          <p:attrName>style.visibility</p:attrName>
                                        </p:attrNameLst>
                                      </p:cBhvr>
                                      <p:to>
                                        <p:strVal val="visible"/>
                                      </p:to>
                                    </p:set>
                                    <p:animEffect transition="in" filter="blinds(horizontal)">
                                      <p:cBhvr>
                                        <p:cTn id="12" dur="500"/>
                                        <p:tgtEl>
                                          <p:spTgt spid="757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79"/>
                                        </p:tgtEl>
                                        <p:attrNameLst>
                                          <p:attrName>style.visibility</p:attrName>
                                        </p:attrNameLst>
                                      </p:cBhvr>
                                      <p:to>
                                        <p:strVal val="visible"/>
                                      </p:to>
                                    </p:set>
                                    <p:animEffect transition="in" filter="blinds(horizontal)">
                                      <p:cBhvr>
                                        <p:cTn id="1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animBg="1"/>
      <p:bldP spid="7578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WordArt 2"/>
          <p:cNvSpPr>
            <a:spLocks noChangeArrowheads="1" noChangeShapeType="1" noTextEdit="1"/>
          </p:cNvSpPr>
          <p:nvPr/>
        </p:nvSpPr>
        <p:spPr bwMode="auto">
          <a:xfrm>
            <a:off x="571500" y="214313"/>
            <a:ext cx="8286750" cy="642937"/>
          </a:xfrm>
          <a:prstGeom prst="rect">
            <a:avLst/>
          </a:prstGeom>
        </p:spPr>
        <p:txBody>
          <a:bodyPr wrap="none" fromWordArt="1">
            <a:prstTxWarp prst="textPlain">
              <a:avLst>
                <a:gd name="adj" fmla="val 49963"/>
              </a:avLst>
            </a:prstTxWarp>
          </a:bodyPr>
          <a:lstStyle/>
          <a:p>
            <a:r>
              <a:rPr lang="it-IT" sz="1200" kern="10">
                <a:ln w="9525">
                  <a:solidFill>
                    <a:srgbClr val="33CCCC"/>
                  </a:solidFill>
                  <a:round/>
                  <a:headEnd/>
                  <a:tailEnd/>
                </a:ln>
                <a:solidFill>
                  <a:srgbClr val="3366FF"/>
                </a:solidFill>
                <a:latin typeface="Garamond"/>
              </a:rPr>
              <a:t>Berbagai Variasi "Atribut Struktural" Dalam Industri</a:t>
            </a:r>
            <a:endParaRPr lang="id-ID" sz="1200" kern="10">
              <a:ln w="9525">
                <a:solidFill>
                  <a:srgbClr val="33CCCC"/>
                </a:solidFill>
                <a:round/>
                <a:headEnd/>
                <a:tailEnd/>
              </a:ln>
              <a:solidFill>
                <a:srgbClr val="3366FF"/>
              </a:solidFill>
              <a:latin typeface="Garamond"/>
            </a:endParaRPr>
          </a:p>
        </p:txBody>
      </p:sp>
      <p:sp>
        <p:nvSpPr>
          <p:cNvPr id="76803" name="WordArt 3"/>
          <p:cNvSpPr>
            <a:spLocks noChangeArrowheads="1" noChangeShapeType="1" noTextEdit="1"/>
          </p:cNvSpPr>
          <p:nvPr/>
        </p:nvSpPr>
        <p:spPr bwMode="auto">
          <a:xfrm>
            <a:off x="1071563" y="3357563"/>
            <a:ext cx="6750050" cy="460375"/>
          </a:xfrm>
          <a:prstGeom prst="rect">
            <a:avLst/>
          </a:prstGeom>
        </p:spPr>
        <p:txBody>
          <a:bodyPr wrap="none" fromWordArt="1">
            <a:prstTxWarp prst="textPlain">
              <a:avLst>
                <a:gd name="adj" fmla="val 50000"/>
              </a:avLst>
            </a:prstTxWarp>
          </a:bodyPr>
          <a:lstStyle/>
          <a:p>
            <a:r>
              <a:rPr lang="id-ID" sz="1200" kern="10">
                <a:ln w="9525">
                  <a:solidFill>
                    <a:srgbClr val="000000"/>
                  </a:solidFill>
                  <a:round/>
                  <a:headEnd/>
                  <a:tailEnd/>
                </a:ln>
                <a:solidFill>
                  <a:srgbClr val="FF9900"/>
                </a:solidFill>
                <a:latin typeface="Garamond"/>
              </a:rPr>
              <a:t>Analisis Pesaing</a:t>
            </a:r>
          </a:p>
        </p:txBody>
      </p:sp>
      <p:sp>
        <p:nvSpPr>
          <p:cNvPr id="76804" name="Text Box 4"/>
          <p:cNvSpPr txBox="1">
            <a:spLocks noChangeArrowheads="1"/>
          </p:cNvSpPr>
          <p:nvPr/>
        </p:nvSpPr>
        <p:spPr bwMode="auto">
          <a:xfrm>
            <a:off x="1117600" y="4714875"/>
            <a:ext cx="2438400" cy="377825"/>
          </a:xfrm>
          <a:prstGeom prst="rect">
            <a:avLst/>
          </a:prstGeom>
          <a:solidFill>
            <a:srgbClr val="FFFF99"/>
          </a:solidFill>
          <a:ln w="9525">
            <a:solidFill>
              <a:srgbClr val="000000"/>
            </a:solidFill>
            <a:miter lim="800000"/>
            <a:headEnd/>
            <a:tailEnd/>
          </a:ln>
        </p:spPr>
        <p:txBody>
          <a:bodyPr/>
          <a:lstStyle/>
          <a:p>
            <a:pPr algn="l" eaLnBrk="1" hangingPunct="1"/>
            <a:r>
              <a:rPr lang="id-ID" sz="1400" b="1">
                <a:latin typeface="Times New Roman" pitchFamily="18" charset="0"/>
              </a:rPr>
              <a:t>Mengidentifikasi Pesaing</a:t>
            </a:r>
            <a:endParaRPr lang="en-US">
              <a:latin typeface="Times New Roman" pitchFamily="18" charset="0"/>
            </a:endParaRPr>
          </a:p>
        </p:txBody>
      </p:sp>
      <p:sp>
        <p:nvSpPr>
          <p:cNvPr id="76805" name="Text Box 5"/>
          <p:cNvSpPr txBox="1">
            <a:spLocks noChangeArrowheads="1"/>
          </p:cNvSpPr>
          <p:nvPr/>
        </p:nvSpPr>
        <p:spPr bwMode="auto">
          <a:xfrm>
            <a:off x="4165600" y="4786313"/>
            <a:ext cx="3962400" cy="1857375"/>
          </a:xfrm>
          <a:prstGeom prst="rect">
            <a:avLst/>
          </a:prstGeom>
          <a:solidFill>
            <a:srgbClr val="FFFF99"/>
          </a:solidFill>
          <a:ln w="9525">
            <a:solidFill>
              <a:srgbClr val="000000"/>
            </a:solidFill>
            <a:miter lim="800000"/>
            <a:headEnd/>
            <a:tailEnd/>
          </a:ln>
        </p:spPr>
        <p:txBody>
          <a:bodyPr/>
          <a:lstStyle/>
          <a:p>
            <a:pPr algn="l" eaLnBrk="1" hangingPunct="1"/>
            <a:r>
              <a:rPr lang="id-ID" sz="1200">
                <a:latin typeface="Times New Roman" pitchFamily="18" charset="0"/>
              </a:rPr>
              <a:t>1.Bagaimana kompetitor menetapkan batas</a:t>
            </a:r>
          </a:p>
          <a:p>
            <a:pPr algn="l" eaLnBrk="1" hangingPunct="1"/>
            <a:r>
              <a:rPr lang="id-ID" sz="1200">
                <a:latin typeface="Times New Roman" pitchFamily="18" charset="0"/>
              </a:rPr>
              <a:t>   cakupan pasar mereka.</a:t>
            </a:r>
          </a:p>
          <a:p>
            <a:pPr algn="l" eaLnBrk="1" hangingPunct="1"/>
            <a:endParaRPr lang="id-ID" sz="1200">
              <a:latin typeface="Times New Roman" pitchFamily="18" charset="0"/>
            </a:endParaRPr>
          </a:p>
          <a:p>
            <a:pPr algn="l" eaLnBrk="1" hangingPunct="1"/>
            <a:r>
              <a:rPr lang="id-ID" sz="1200">
                <a:latin typeface="Times New Roman" pitchFamily="18" charset="0"/>
              </a:rPr>
              <a:t>2. Sejauh mana kesamaan manfaat yang</a:t>
            </a:r>
          </a:p>
          <a:p>
            <a:pPr algn="l" eaLnBrk="1" hangingPunct="1"/>
            <a:r>
              <a:rPr lang="id-ID" sz="1200">
                <a:latin typeface="Times New Roman" pitchFamily="18" charset="0"/>
              </a:rPr>
              <a:t>    dirasakan pelanggan dari produk dan jasa</a:t>
            </a:r>
          </a:p>
          <a:p>
            <a:pPr algn="l" eaLnBrk="1" hangingPunct="1"/>
            <a:r>
              <a:rPr lang="id-ID" sz="1200">
                <a:latin typeface="Times New Roman" pitchFamily="18" charset="0"/>
              </a:rPr>
              <a:t>    yang ditawarkan kompetitor.</a:t>
            </a:r>
          </a:p>
          <a:p>
            <a:pPr algn="l" eaLnBrk="1" hangingPunct="1"/>
            <a:endParaRPr lang="id-ID" sz="1200">
              <a:latin typeface="Times New Roman" pitchFamily="18" charset="0"/>
            </a:endParaRPr>
          </a:p>
          <a:p>
            <a:pPr algn="l" eaLnBrk="1" hangingPunct="1"/>
            <a:r>
              <a:rPr lang="id-ID" sz="1200">
                <a:latin typeface="Times New Roman" pitchFamily="18" charset="0"/>
              </a:rPr>
              <a:t>3. Seberapa besar komitmen kompetitor </a:t>
            </a:r>
          </a:p>
          <a:p>
            <a:pPr algn="l" eaLnBrk="1" hangingPunct="1"/>
            <a:r>
              <a:rPr lang="id-ID" sz="1200">
                <a:latin typeface="Times New Roman" pitchFamily="18" charset="0"/>
              </a:rPr>
              <a:t>    terhadap industri.</a:t>
            </a:r>
          </a:p>
          <a:p>
            <a:pPr algn="l" eaLnBrk="1" hangingPunct="1"/>
            <a:endParaRPr lang="en-US">
              <a:latin typeface="Times New Roman" pitchFamily="18" charset="0"/>
            </a:endParaRPr>
          </a:p>
        </p:txBody>
      </p:sp>
      <p:sp>
        <p:nvSpPr>
          <p:cNvPr id="76806" name="AutoShape 6"/>
          <p:cNvSpPr>
            <a:spLocks noChangeArrowheads="1"/>
          </p:cNvSpPr>
          <p:nvPr/>
        </p:nvSpPr>
        <p:spPr bwMode="auto">
          <a:xfrm rot="-2148284">
            <a:off x="1782763" y="5238750"/>
            <a:ext cx="1524000" cy="1322388"/>
          </a:xfrm>
          <a:prstGeom prst="curvedRightArrow">
            <a:avLst>
              <a:gd name="adj1" fmla="val 20000"/>
              <a:gd name="adj2" fmla="val 40000"/>
              <a:gd name="adj3" fmla="val 38415"/>
            </a:avLst>
          </a:prstGeom>
          <a:solidFill>
            <a:srgbClr val="C0C0C0"/>
          </a:solidFill>
          <a:ln w="9525">
            <a:solidFill>
              <a:srgbClr val="000000"/>
            </a:solidFill>
            <a:miter lim="800000"/>
            <a:headEnd/>
            <a:tailEnd/>
          </a:ln>
        </p:spPr>
        <p:txBody>
          <a:bodyPr/>
          <a:lstStyle/>
          <a:p>
            <a:endParaRPr lang="id-ID"/>
          </a:p>
        </p:txBody>
      </p:sp>
      <p:sp>
        <p:nvSpPr>
          <p:cNvPr id="76807" name="Text Box 7"/>
          <p:cNvSpPr txBox="1">
            <a:spLocks noChangeArrowheads="1"/>
          </p:cNvSpPr>
          <p:nvPr/>
        </p:nvSpPr>
        <p:spPr bwMode="auto">
          <a:xfrm>
            <a:off x="857250" y="1000125"/>
            <a:ext cx="8286750" cy="2085975"/>
          </a:xfrm>
          <a:prstGeom prst="rect">
            <a:avLst/>
          </a:prstGeom>
          <a:noFill/>
          <a:ln w="9525">
            <a:noFill/>
            <a:miter lim="800000"/>
            <a:headEnd/>
            <a:tailEnd/>
          </a:ln>
        </p:spPr>
        <p:txBody>
          <a:bodyPr>
            <a:spAutoFit/>
          </a:bodyPr>
          <a:lstStyle/>
          <a:p>
            <a:pPr marL="342900" indent="-342900" algn="l" eaLnBrk="1" hangingPunct="1">
              <a:lnSpc>
                <a:spcPct val="120000"/>
              </a:lnSpc>
              <a:buFontTx/>
              <a:buAutoNum type="arabicParenBoth"/>
            </a:pPr>
            <a:r>
              <a:rPr lang="en-US" sz="1200">
                <a:latin typeface="Arial" charset="0"/>
              </a:rPr>
              <a:t>KONSENTRASI : Variabel ini mengacu pada sejauh mana penjualan industri di dominasi hanya oleh beberapa perusahaan</a:t>
            </a:r>
          </a:p>
          <a:p>
            <a:pPr marL="342900" indent="-342900" algn="l" eaLnBrk="1" hangingPunct="1">
              <a:lnSpc>
                <a:spcPct val="120000"/>
              </a:lnSpc>
              <a:buFontTx/>
              <a:buAutoNum type="arabicParenBoth"/>
            </a:pPr>
            <a:r>
              <a:rPr lang="en-US" sz="1200">
                <a:latin typeface="Arial" charset="0"/>
              </a:rPr>
              <a:t>(2) SKALA EKONOMIS : Variabel ini mengacu pada penghematan yang diperoleh perusahaan-perusahaan dalam suatu industri</a:t>
            </a:r>
          </a:p>
          <a:p>
            <a:pPr marL="342900" indent="-342900" algn="l" eaLnBrk="1" hangingPunct="1">
              <a:lnSpc>
                <a:spcPct val="120000"/>
              </a:lnSpc>
            </a:pPr>
            <a:r>
              <a:rPr lang="en-US" sz="1200">
                <a:latin typeface="Arial" charset="0"/>
              </a:rPr>
              <a:t>(3) DIFERENSIASI  PRODUK : Variabel ini mengacu pada sejauh mana pelanggan menganggap produk atau jasa yang ditawarkan perusahaan-perusahaan dalam industri berbeda-beda.</a:t>
            </a:r>
          </a:p>
          <a:p>
            <a:pPr marL="342900" indent="-342900" algn="l" eaLnBrk="1" hangingPunct="1">
              <a:lnSpc>
                <a:spcPct val="120000"/>
              </a:lnSpc>
            </a:pPr>
            <a:r>
              <a:rPr lang="en-US" sz="1200">
                <a:latin typeface="Arial" charset="0"/>
              </a:rPr>
              <a:t>(4) HAMBATAN  MASUK : Hambatan masuk perupakan perintang yang harus diatasi perusahaan untuk masuk ke industri. Hambatan tsb dapat bersifat wujud  maupun  tanwujud. …………… Hambatan masuk tinggi </a:t>
            </a:r>
            <a:r>
              <a:rPr lang="en-US" sz="1200">
                <a:latin typeface="Arial" charset="0"/>
                <a:sym typeface="Wingdings" pitchFamily="2" charset="2"/>
              </a:rPr>
              <a:t></a:t>
            </a:r>
            <a:r>
              <a:rPr lang="en-US" sz="1200">
                <a:latin typeface="Arial" charset="0"/>
              </a:rPr>
              <a:t> Kompetisi menurun.</a:t>
            </a:r>
          </a:p>
        </p:txBody>
      </p:sp>
      <p:sp>
        <p:nvSpPr>
          <p:cNvPr id="76808" name="Text Box 8"/>
          <p:cNvSpPr txBox="1">
            <a:spLocks noChangeArrowheads="1"/>
          </p:cNvSpPr>
          <p:nvPr/>
        </p:nvSpPr>
        <p:spPr bwMode="auto">
          <a:xfrm>
            <a:off x="714375" y="3929063"/>
            <a:ext cx="8143875" cy="757237"/>
          </a:xfrm>
          <a:prstGeom prst="rect">
            <a:avLst/>
          </a:prstGeom>
          <a:noFill/>
          <a:ln w="9525">
            <a:noFill/>
            <a:miter lim="800000"/>
            <a:headEnd/>
            <a:tailEnd/>
          </a:ln>
        </p:spPr>
        <p:txBody>
          <a:bodyPr>
            <a:spAutoFit/>
          </a:bodyPr>
          <a:lstStyle/>
          <a:p>
            <a:pPr algn="l" eaLnBrk="1" hangingPunct="1">
              <a:lnSpc>
                <a:spcPct val="120000"/>
              </a:lnSpc>
            </a:pPr>
            <a:r>
              <a:rPr lang="en-US" sz="1200">
                <a:latin typeface="Arial" charset="0"/>
              </a:rPr>
              <a:t>SASARAN :  (1) Mengidentifikasi pesaing yang ada dan pesaing potensial</a:t>
            </a:r>
          </a:p>
          <a:p>
            <a:pPr algn="l" eaLnBrk="1" hangingPunct="1">
              <a:lnSpc>
                <a:spcPct val="120000"/>
              </a:lnSpc>
            </a:pPr>
            <a:r>
              <a:rPr lang="en-US" sz="1200">
                <a:latin typeface="Arial" charset="0"/>
              </a:rPr>
              <a:t>                     (2) Mengidentifikasi kemungkinan gerakan pesaing</a:t>
            </a:r>
          </a:p>
          <a:p>
            <a:pPr algn="l" eaLnBrk="1" hangingPunct="1">
              <a:lnSpc>
                <a:spcPct val="120000"/>
              </a:lnSpc>
            </a:pPr>
            <a:r>
              <a:rPr lang="en-US" sz="1200">
                <a:latin typeface="Arial" charset="0"/>
              </a:rPr>
              <a:t>                     (3) Membantu perusahaan menyusun strategi bersaing yang efektif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linds(horizontal)">
                                      <p:cBhvr>
                                        <p:cTn id="7" dur="500"/>
                                        <p:tgtEl>
                                          <p:spTgt spid="768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807"/>
                                        </p:tgtEl>
                                        <p:attrNameLst>
                                          <p:attrName>style.visibility</p:attrName>
                                        </p:attrNameLst>
                                      </p:cBhvr>
                                      <p:to>
                                        <p:strVal val="visible"/>
                                      </p:to>
                                    </p:set>
                                    <p:animEffect transition="in" filter="blinds(horizontal)">
                                      <p:cBhvr>
                                        <p:cTn id="12" dur="500"/>
                                        <p:tgtEl>
                                          <p:spTgt spid="768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803"/>
                                        </p:tgtEl>
                                        <p:attrNameLst>
                                          <p:attrName>style.visibility</p:attrName>
                                        </p:attrNameLst>
                                      </p:cBhvr>
                                      <p:to>
                                        <p:strVal val="visible"/>
                                      </p:to>
                                    </p:set>
                                    <p:animEffect transition="in" filter="blinds(horizontal)">
                                      <p:cBhvr>
                                        <p:cTn id="17" dur="500"/>
                                        <p:tgtEl>
                                          <p:spTgt spid="7680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6808"/>
                                        </p:tgtEl>
                                        <p:attrNameLst>
                                          <p:attrName>style.visibility</p:attrName>
                                        </p:attrNameLst>
                                      </p:cBhvr>
                                      <p:to>
                                        <p:strVal val="visible"/>
                                      </p:to>
                                    </p:set>
                                    <p:animEffect transition="in" filter="blinds(horizontal)">
                                      <p:cBhvr>
                                        <p:cTn id="22" dur="500"/>
                                        <p:tgtEl>
                                          <p:spTgt spid="7680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6804"/>
                                        </p:tgtEl>
                                        <p:attrNameLst>
                                          <p:attrName>style.visibility</p:attrName>
                                        </p:attrNameLst>
                                      </p:cBhvr>
                                      <p:to>
                                        <p:strVal val="visible"/>
                                      </p:to>
                                    </p:set>
                                    <p:animEffect transition="in" filter="blinds(horizontal)">
                                      <p:cBhvr>
                                        <p:cTn id="27" dur="500"/>
                                        <p:tgtEl>
                                          <p:spTgt spid="7680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6806"/>
                                        </p:tgtEl>
                                        <p:attrNameLst>
                                          <p:attrName>style.visibility</p:attrName>
                                        </p:attrNameLst>
                                      </p:cBhvr>
                                      <p:to>
                                        <p:strVal val="visible"/>
                                      </p:to>
                                    </p:set>
                                    <p:animEffect transition="in" filter="blinds(horizontal)">
                                      <p:cBhvr>
                                        <p:cTn id="32" dur="500"/>
                                        <p:tgtEl>
                                          <p:spTgt spid="7680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6805"/>
                                        </p:tgtEl>
                                        <p:attrNameLst>
                                          <p:attrName>style.visibility</p:attrName>
                                        </p:attrNameLst>
                                      </p:cBhvr>
                                      <p:to>
                                        <p:strVal val="visible"/>
                                      </p:to>
                                    </p:set>
                                    <p:animEffect transition="in" filter="blinds(horizontal)">
                                      <p:cBhvr>
                                        <p:cTn id="37"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3" grpId="0" animBg="1"/>
      <p:bldP spid="76804" grpId="0" animBg="1"/>
      <p:bldP spid="76805" grpId="0" animBg="1"/>
      <p:bldP spid="76806" grpId="0" animBg="1"/>
      <p:bldP spid="76807" grpId="0"/>
      <p:bldP spid="768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596900" y="279400"/>
            <a:ext cx="6997700" cy="1027113"/>
          </a:xfrm>
          <a:solidFill>
            <a:schemeClr val="folHlink"/>
          </a:solidFill>
          <a:ln>
            <a:solidFill>
              <a:schemeClr val="tx1"/>
            </a:solidFill>
          </a:ln>
        </p:spPr>
        <p:txBody>
          <a:bodyPr>
            <a:normAutofit fontScale="90000"/>
          </a:bodyPr>
          <a:lstStyle/>
          <a:p>
            <a:pPr algn="l" eaLnBrk="1" hangingPunct="1">
              <a:defRPr/>
            </a:pPr>
            <a:r>
              <a:rPr lang="en-US" sz="3200" smtClean="0">
                <a:solidFill>
                  <a:srgbClr val="FFFF99"/>
                </a:solidFill>
                <a:effectLst>
                  <a:outerShdw blurRad="38100" dist="38100" dir="2700000" algn="tl">
                    <a:srgbClr val="000000"/>
                  </a:outerShdw>
                </a:effectLst>
              </a:rPr>
              <a:t>Dimensi Keputusan Strategik</a:t>
            </a:r>
            <a:br>
              <a:rPr lang="en-US" sz="3200" smtClean="0">
                <a:solidFill>
                  <a:srgbClr val="FFFF99"/>
                </a:solidFill>
                <a:effectLst>
                  <a:outerShdw blurRad="38100" dist="38100" dir="2700000" algn="tl">
                    <a:srgbClr val="000000"/>
                  </a:outerShdw>
                </a:effectLst>
              </a:rPr>
            </a:br>
            <a:r>
              <a:rPr lang="en-US" sz="3200" smtClean="0">
                <a:solidFill>
                  <a:srgbClr val="FFFF99"/>
                </a:solidFill>
                <a:effectLst>
                  <a:outerShdw blurRad="38100" dist="38100" dir="2700000" algn="tl">
                    <a:srgbClr val="000000"/>
                  </a:outerShdw>
                </a:effectLst>
              </a:rPr>
              <a:t>memiliki dimensi sbb:</a:t>
            </a:r>
          </a:p>
        </p:txBody>
      </p:sp>
      <p:sp>
        <p:nvSpPr>
          <p:cNvPr id="12291" name="Rectangle 3"/>
          <p:cNvSpPr>
            <a:spLocks noGrp="1" noChangeArrowheads="1"/>
          </p:cNvSpPr>
          <p:nvPr>
            <p:ph type="body" idx="1"/>
          </p:nvPr>
        </p:nvSpPr>
        <p:spPr>
          <a:xfrm>
            <a:off x="500063" y="1643063"/>
            <a:ext cx="8186737" cy="4714875"/>
          </a:xfrm>
        </p:spPr>
        <p:txBody>
          <a:bodyPr/>
          <a:lstStyle/>
          <a:p>
            <a:pPr eaLnBrk="1" hangingPunct="1">
              <a:lnSpc>
                <a:spcPct val="90000"/>
              </a:lnSpc>
            </a:pPr>
            <a:r>
              <a:rPr lang="en-US" sz="2400" smtClean="0"/>
              <a:t>Isu (Masalah) Strategik Membutuhkan Keputusan dari Manajemen Puncak</a:t>
            </a:r>
          </a:p>
          <a:p>
            <a:pPr eaLnBrk="1" hangingPunct="1">
              <a:lnSpc>
                <a:spcPct val="90000"/>
              </a:lnSpc>
            </a:pPr>
            <a:r>
              <a:rPr lang="en-US" sz="2400" smtClean="0"/>
              <a:t>Isu Strategik Membutuhkan SDM dalam jumlah yang besar: layanan tepat jual</a:t>
            </a:r>
          </a:p>
          <a:p>
            <a:pPr eaLnBrk="1" hangingPunct="1">
              <a:lnSpc>
                <a:spcPct val="90000"/>
              </a:lnSpc>
            </a:pPr>
            <a:r>
              <a:rPr lang="en-US" sz="2400" smtClean="0"/>
              <a:t>Isu Strategik yang mempengaruhi Kesejahteraan Jangka Panjang Perusahaan: Strategi/posisioning</a:t>
            </a:r>
          </a:p>
          <a:p>
            <a:pPr eaLnBrk="1" hangingPunct="1">
              <a:lnSpc>
                <a:spcPct val="90000"/>
              </a:lnSpc>
            </a:pPr>
            <a:r>
              <a:rPr lang="en-US" sz="2400" smtClean="0"/>
              <a:t>Isu Strategik berorientasi ke Masa Depan : Proaktif</a:t>
            </a:r>
          </a:p>
          <a:p>
            <a:pPr eaLnBrk="1" hangingPunct="1">
              <a:lnSpc>
                <a:spcPct val="90000"/>
              </a:lnSpc>
            </a:pPr>
            <a:r>
              <a:rPr lang="en-US" sz="2400" smtClean="0"/>
              <a:t>Isu Strategik yang mempengaruhi Konsekuensi multifungsional : fungsi SDM</a:t>
            </a:r>
          </a:p>
          <a:p>
            <a:pPr eaLnBrk="1" hangingPunct="1">
              <a:lnSpc>
                <a:spcPct val="90000"/>
              </a:lnSpc>
            </a:pPr>
            <a:r>
              <a:rPr lang="en-US" sz="2400" smtClean="0"/>
              <a:t>Isu Strategik mengharuskan perusahaan mempertimbangkan Lingkungan Ekstern : pesaing, tk, pelanggan, pemerintah</a:t>
            </a:r>
          </a:p>
          <a:p>
            <a:pPr eaLnBrk="1" hangingPunct="1">
              <a:lnSpc>
                <a:spcPct val="90000"/>
              </a:lnSpc>
              <a:buFontTx/>
              <a:buNone/>
            </a:pPr>
            <a:endParaRPr lang="en-US" sz="2000" smtClean="0"/>
          </a:p>
        </p:txBody>
      </p:sp>
    </p:spTree>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4313" y="714375"/>
            <a:ext cx="2214562" cy="4929188"/>
            <a:chOff x="480" y="979"/>
            <a:chExt cx="1584" cy="1944"/>
          </a:xfrm>
        </p:grpSpPr>
        <p:pic>
          <p:nvPicPr>
            <p:cNvPr id="58373" name="Picture 3" descr="g0500923"/>
            <p:cNvPicPr>
              <a:picLocks noChangeAspect="1" noChangeArrowheads="1"/>
            </p:cNvPicPr>
            <p:nvPr/>
          </p:nvPicPr>
          <p:blipFill>
            <a:blip r:embed="rId3"/>
            <a:srcRect/>
            <a:stretch>
              <a:fillRect/>
            </a:stretch>
          </p:blipFill>
          <p:spPr bwMode="auto">
            <a:xfrm flipH="1">
              <a:off x="480" y="979"/>
              <a:ext cx="1584" cy="1944"/>
            </a:xfrm>
            <a:prstGeom prst="rect">
              <a:avLst/>
            </a:prstGeom>
            <a:noFill/>
            <a:ln w="9525">
              <a:noFill/>
              <a:miter lim="800000"/>
              <a:headEnd/>
              <a:tailEnd/>
            </a:ln>
          </p:spPr>
        </p:pic>
        <p:sp>
          <p:nvSpPr>
            <p:cNvPr id="58374" name="WordArt 4"/>
            <p:cNvSpPr>
              <a:spLocks noChangeArrowheads="1" noChangeShapeType="1" noTextEdit="1"/>
            </p:cNvSpPr>
            <p:nvPr/>
          </p:nvSpPr>
          <p:spPr bwMode="auto">
            <a:xfrm>
              <a:off x="840" y="2771"/>
              <a:ext cx="864" cy="112"/>
            </a:xfrm>
            <a:prstGeom prst="rect">
              <a:avLst/>
            </a:prstGeom>
          </p:spPr>
          <p:txBody>
            <a:bodyPr wrap="none" fromWordArt="1">
              <a:prstTxWarp prst="textPlain">
                <a:avLst>
                  <a:gd name="adj" fmla="val 50000"/>
                </a:avLst>
              </a:prstTxWarp>
            </a:bodyPr>
            <a:lstStyle/>
            <a:p>
              <a:r>
                <a:rPr lang="id-ID" sz="1200" kern="10">
                  <a:ln w="9525">
                    <a:solidFill>
                      <a:srgbClr val="003300"/>
                    </a:solidFill>
                    <a:round/>
                    <a:headEnd/>
                    <a:tailEnd/>
                  </a:ln>
                  <a:solidFill>
                    <a:srgbClr val="FF0000"/>
                  </a:solidFill>
                  <a:latin typeface="Cooper Black"/>
                </a:rPr>
                <a:t>Eksekutif</a:t>
              </a:r>
            </a:p>
          </p:txBody>
        </p:sp>
      </p:grpSp>
      <p:sp>
        <p:nvSpPr>
          <p:cNvPr id="77829" name="Text Box 5"/>
          <p:cNvSpPr txBox="1">
            <a:spLocks noChangeArrowheads="1"/>
          </p:cNvSpPr>
          <p:nvPr/>
        </p:nvSpPr>
        <p:spPr bwMode="auto">
          <a:xfrm>
            <a:off x="2428875" y="1071563"/>
            <a:ext cx="6572250" cy="4000500"/>
          </a:xfrm>
          <a:prstGeom prst="rect">
            <a:avLst/>
          </a:prstGeom>
          <a:solidFill>
            <a:srgbClr val="CCFFFF">
              <a:alpha val="58038"/>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l" eaLnBrk="1" hangingPunct="1">
              <a:defRPr/>
            </a:pPr>
            <a:r>
              <a:rPr lang="id-ID" sz="1200" u="sng" dirty="0">
                <a:solidFill>
                  <a:schemeClr val="accent6">
                    <a:lumMod val="10000"/>
                  </a:schemeClr>
                </a:solidFill>
                <a:latin typeface="Times New Roman" pitchFamily="18" charset="0"/>
              </a:rPr>
              <a:t>KESALAHAN2 YG LAZIM TERJADI DALAM MENGIDENTIFIKASI PESAING</a:t>
            </a:r>
            <a:endParaRPr lang="id-ID" sz="1200" dirty="0">
              <a:solidFill>
                <a:schemeClr val="accent6">
                  <a:lumMod val="10000"/>
                </a:schemeClr>
              </a:solidFill>
              <a:latin typeface="Times New Roman" pitchFamily="18" charset="0"/>
            </a:endParaRPr>
          </a:p>
          <a:p>
            <a:pPr lvl="1" algn="l" eaLnBrk="1" hangingPunct="1">
              <a:defRPr/>
            </a:pPr>
            <a:endParaRPr lang="en-US" sz="1200" dirty="0">
              <a:solidFill>
                <a:srgbClr val="FF0000"/>
              </a:solidFill>
              <a:latin typeface="Times New Roman" pitchFamily="18" charset="0"/>
            </a:endParaRPr>
          </a:p>
          <a:p>
            <a:pPr lvl="1" algn="l" eaLnBrk="1" hangingPunct="1">
              <a:defRPr/>
            </a:pPr>
            <a:r>
              <a:rPr lang="id-ID" sz="1400" dirty="0">
                <a:solidFill>
                  <a:srgbClr val="FF0000"/>
                </a:solidFill>
                <a:latin typeface="Times New Roman" pitchFamily="18" charset="0"/>
              </a:rPr>
              <a:t>1.Terlalu memperhatikan pesaing yg ada tanpa memperhatikan pendatang</a:t>
            </a:r>
            <a:r>
              <a:rPr lang="en-US" sz="1400" dirty="0">
                <a:solidFill>
                  <a:srgbClr val="FF0000"/>
                </a:solidFill>
                <a:latin typeface="Times New Roman" pitchFamily="18" charset="0"/>
              </a:rPr>
              <a:t> b</a:t>
            </a:r>
            <a:r>
              <a:rPr lang="id-ID" sz="1400" dirty="0">
                <a:solidFill>
                  <a:srgbClr val="FF0000"/>
                </a:solidFill>
                <a:latin typeface="Times New Roman" pitchFamily="18" charset="0"/>
              </a:rPr>
              <a:t>aru.</a:t>
            </a:r>
          </a:p>
          <a:p>
            <a:pPr lvl="1" algn="l" eaLnBrk="1" hangingPunct="1">
              <a:defRPr/>
            </a:pPr>
            <a:r>
              <a:rPr lang="id-ID" sz="1400" dirty="0">
                <a:solidFill>
                  <a:srgbClr val="FF0000"/>
                </a:solidFill>
                <a:latin typeface="Times New Roman" pitchFamily="18" charset="0"/>
              </a:rPr>
              <a:t>2.Terlalu memperhatikan pesaing besar,dan mengabaikan pesaing kecil.</a:t>
            </a:r>
          </a:p>
          <a:p>
            <a:pPr lvl="1" algn="l" eaLnBrk="1" hangingPunct="1">
              <a:defRPr/>
            </a:pPr>
            <a:r>
              <a:rPr lang="id-ID" sz="1400" dirty="0">
                <a:solidFill>
                  <a:srgbClr val="FF0000"/>
                </a:solidFill>
                <a:latin typeface="Times New Roman" pitchFamily="18" charset="0"/>
              </a:rPr>
              <a:t>3.Mengabaikan pesaing internasional potensial</a:t>
            </a:r>
          </a:p>
          <a:p>
            <a:pPr lvl="1" algn="l" eaLnBrk="1" hangingPunct="1">
              <a:defRPr/>
            </a:pPr>
            <a:r>
              <a:rPr lang="id-ID" sz="1400" dirty="0">
                <a:solidFill>
                  <a:srgbClr val="FF0000"/>
                </a:solidFill>
                <a:latin typeface="Times New Roman" pitchFamily="18" charset="0"/>
              </a:rPr>
              <a:t>4.Menganggap perilaku pesaing sam dengan perilakunya dimasa lalu.</a:t>
            </a:r>
          </a:p>
          <a:p>
            <a:pPr lvl="1" algn="l" eaLnBrk="1" hangingPunct="1">
              <a:defRPr/>
            </a:pPr>
            <a:r>
              <a:rPr lang="id-ID" sz="1400" dirty="0">
                <a:solidFill>
                  <a:srgbClr val="FF0000"/>
                </a:solidFill>
                <a:latin typeface="Times New Roman" pitchFamily="18" charset="0"/>
              </a:rPr>
              <a:t>5.Salah membaca isyarat akan adanya perubahan strategi lawan.</a:t>
            </a:r>
          </a:p>
          <a:p>
            <a:pPr lvl="1" algn="l" eaLnBrk="1" hangingPunct="1">
              <a:defRPr/>
            </a:pPr>
            <a:r>
              <a:rPr lang="id-ID" sz="1400" dirty="0">
                <a:solidFill>
                  <a:srgbClr val="FF0000"/>
                </a:solidFill>
                <a:latin typeface="Times New Roman" pitchFamily="18" charset="0"/>
              </a:rPr>
              <a:t>6.Terlalu menekankan pada sumber daya keuangan, posisi pasar, dan strategi </a:t>
            </a:r>
            <a:r>
              <a:rPr lang="en-US" sz="1400" dirty="0">
                <a:solidFill>
                  <a:srgbClr val="FF0000"/>
                </a:solidFill>
                <a:latin typeface="Times New Roman" pitchFamily="18" charset="0"/>
              </a:rPr>
              <a:t>     </a:t>
            </a:r>
            <a:r>
              <a:rPr lang="id-ID" sz="1400" dirty="0">
                <a:solidFill>
                  <a:srgbClr val="FF0000"/>
                </a:solidFill>
                <a:latin typeface="Times New Roman" pitchFamily="18" charset="0"/>
              </a:rPr>
              <a:t>pesaing + aset tanwujud mereka (mis tim manajemen puncak)</a:t>
            </a:r>
          </a:p>
          <a:p>
            <a:pPr lvl="1" algn="l" eaLnBrk="1" hangingPunct="1">
              <a:defRPr/>
            </a:pPr>
            <a:r>
              <a:rPr lang="id-ID" sz="1400" dirty="0">
                <a:solidFill>
                  <a:srgbClr val="FF0000"/>
                </a:solidFill>
                <a:latin typeface="Times New Roman" pitchFamily="18" charset="0"/>
              </a:rPr>
              <a:t>7.Menganggap bahwa semua perusahaan dalam industri menghadapi kendala atau </a:t>
            </a:r>
            <a:r>
              <a:rPr lang="en-US" sz="1400" dirty="0">
                <a:solidFill>
                  <a:srgbClr val="FF0000"/>
                </a:solidFill>
                <a:latin typeface="Times New Roman" pitchFamily="18" charset="0"/>
              </a:rPr>
              <a:t>  </a:t>
            </a:r>
            <a:r>
              <a:rPr lang="id-ID" sz="1400" dirty="0">
                <a:solidFill>
                  <a:srgbClr val="FF0000"/>
                </a:solidFill>
                <a:latin typeface="Times New Roman" pitchFamily="18" charset="0"/>
              </a:rPr>
              <a:t>memiliki peluang yang sama.</a:t>
            </a:r>
          </a:p>
          <a:p>
            <a:pPr lvl="1" algn="l" eaLnBrk="1" hangingPunct="1">
              <a:defRPr/>
            </a:pPr>
            <a:r>
              <a:rPr lang="id-ID" sz="1400" dirty="0">
                <a:solidFill>
                  <a:srgbClr val="FF0000"/>
                </a:solidFill>
                <a:latin typeface="Times New Roman" pitchFamily="18" charset="0"/>
              </a:rPr>
              <a:t>8.Percaya bahwa tujuan strategi adalah mengalahkan pesaing, bukan memenuhi kebutuhan dan harapan pelanggan</a:t>
            </a:r>
            <a:endParaRPr lang="en-US" sz="1400" dirty="0">
              <a:latin typeface="Times New Roman" pitchFamily="18" charset="0"/>
            </a:endParaRPr>
          </a:p>
        </p:txBody>
      </p:sp>
      <p:sp>
        <p:nvSpPr>
          <p:cNvPr id="77830" name="AutoShape 6"/>
          <p:cNvSpPr>
            <a:spLocks noChangeArrowheads="1"/>
          </p:cNvSpPr>
          <p:nvPr/>
        </p:nvSpPr>
        <p:spPr bwMode="auto">
          <a:xfrm>
            <a:off x="1357313" y="1571625"/>
            <a:ext cx="1000125" cy="428625"/>
          </a:xfrm>
          <a:prstGeom prst="leftRightArrow">
            <a:avLst>
              <a:gd name="adj1" fmla="val 50000"/>
              <a:gd name="adj2" fmla="val 66783"/>
            </a:avLst>
          </a:prstGeom>
          <a:solidFill>
            <a:srgbClr val="C0C0C0"/>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830"/>
                                        </p:tgtEl>
                                        <p:attrNameLst>
                                          <p:attrName>style.visibility</p:attrName>
                                        </p:attrNameLst>
                                      </p:cBhvr>
                                      <p:to>
                                        <p:strVal val="visible"/>
                                      </p:to>
                                    </p:set>
                                    <p:animEffect transition="in" filter="blinds(horizontal)">
                                      <p:cBhvr>
                                        <p:cTn id="12" dur="500"/>
                                        <p:tgtEl>
                                          <p:spTgt spid="778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829"/>
                                        </p:tgtEl>
                                        <p:attrNameLst>
                                          <p:attrName>style.visibility</p:attrName>
                                        </p:attrNameLst>
                                      </p:cBhvr>
                                      <p:to>
                                        <p:strVal val="visible"/>
                                      </p:to>
                                    </p:set>
                                    <p:animEffect transition="in" filter="blinds(horizontal)">
                                      <p:cBhvr>
                                        <p:cTn id="17" dur="5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P spid="7783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2"/>
          <p:cNvSpPr>
            <a:spLocks noChangeArrowheads="1" noChangeShapeType="1" noTextEdit="1"/>
          </p:cNvSpPr>
          <p:nvPr/>
        </p:nvSpPr>
        <p:spPr bwMode="auto">
          <a:xfrm>
            <a:off x="642938" y="500063"/>
            <a:ext cx="7924800" cy="600075"/>
          </a:xfrm>
          <a:prstGeom prst="rect">
            <a:avLst/>
          </a:prstGeom>
        </p:spPr>
        <p:txBody>
          <a:bodyPr wrap="none" fromWordArt="1">
            <a:prstTxWarp prst="textPlain">
              <a:avLst>
                <a:gd name="adj" fmla="val 50000"/>
              </a:avLst>
            </a:prstTxWarp>
          </a:bodyPr>
          <a:lstStyle/>
          <a:p>
            <a:r>
              <a:rPr lang="id-ID" sz="1400" kern="10">
                <a:ln w="9525">
                  <a:solidFill>
                    <a:srgbClr val="0000FF"/>
                  </a:solidFill>
                  <a:round/>
                  <a:headEnd/>
                  <a:tailEnd/>
                </a:ln>
                <a:solidFill>
                  <a:srgbClr val="FF0000"/>
                </a:solidFill>
                <a:latin typeface="Old English Text MT"/>
              </a:rPr>
              <a:t>Lingkungan  Operasional</a:t>
            </a:r>
          </a:p>
        </p:txBody>
      </p:sp>
      <p:sp>
        <p:nvSpPr>
          <p:cNvPr id="78851" name="Text Box 3"/>
          <p:cNvSpPr txBox="1">
            <a:spLocks noChangeArrowheads="1"/>
          </p:cNvSpPr>
          <p:nvPr/>
        </p:nvSpPr>
        <p:spPr bwMode="auto">
          <a:xfrm>
            <a:off x="1676400" y="1885950"/>
            <a:ext cx="5791200" cy="685800"/>
          </a:xfrm>
          <a:prstGeom prst="rect">
            <a:avLst/>
          </a:prstGeom>
          <a:solidFill>
            <a:srgbClr val="FFFF99"/>
          </a:solidFill>
          <a:ln w="9525">
            <a:solidFill>
              <a:srgbClr val="000000"/>
            </a:solidFill>
            <a:miter lim="800000"/>
            <a:headEnd/>
            <a:tailEnd/>
          </a:ln>
        </p:spPr>
        <p:txBody>
          <a:bodyPr/>
          <a:lstStyle/>
          <a:p>
            <a:pPr algn="just" eaLnBrk="1" hangingPunct="1">
              <a:defRPr/>
            </a:pPr>
            <a:r>
              <a:rPr lang="id-ID" sz="1200" dirty="0">
                <a:solidFill>
                  <a:schemeClr val="accent6">
                    <a:lumMod val="10000"/>
                  </a:schemeClr>
                </a:solidFill>
                <a:latin typeface="Arial" charset="0"/>
              </a:rPr>
              <a:t>Terdiri dari faktor-faktor dalam situasi persaingan yang mempengaruhi keberhasilan suatu perusahaan dalam mendapatkan sumber daya yang dibutuhkan atau dalam memasarkan produk dan jasanya secara menguntungkan</a:t>
            </a:r>
            <a:r>
              <a:rPr lang="id-ID" sz="1200" dirty="0">
                <a:latin typeface="Arial" charset="0"/>
              </a:rPr>
              <a:t>.</a:t>
            </a:r>
            <a:endParaRPr lang="en-US" dirty="0">
              <a:latin typeface="Arial" charset="0"/>
            </a:endParaRPr>
          </a:p>
        </p:txBody>
      </p:sp>
      <p:sp>
        <p:nvSpPr>
          <p:cNvPr id="78852" name="AutoShape 4"/>
          <p:cNvSpPr>
            <a:spLocks noChangeArrowheads="1"/>
          </p:cNvSpPr>
          <p:nvPr/>
        </p:nvSpPr>
        <p:spPr bwMode="auto">
          <a:xfrm>
            <a:off x="4402138" y="2676525"/>
            <a:ext cx="647700" cy="428625"/>
          </a:xfrm>
          <a:prstGeom prst="downArrow">
            <a:avLst>
              <a:gd name="adj1" fmla="val 50000"/>
              <a:gd name="adj2" fmla="val 25000"/>
            </a:avLst>
          </a:prstGeom>
          <a:solidFill>
            <a:srgbClr val="FFFF00"/>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en-US"/>
          </a:p>
        </p:txBody>
      </p:sp>
      <p:sp>
        <p:nvSpPr>
          <p:cNvPr id="78853" name="Text Box 5"/>
          <p:cNvSpPr txBox="1">
            <a:spLocks noChangeArrowheads="1"/>
          </p:cNvSpPr>
          <p:nvPr/>
        </p:nvSpPr>
        <p:spPr bwMode="auto">
          <a:xfrm>
            <a:off x="2100263" y="3171825"/>
            <a:ext cx="4876800" cy="1185863"/>
          </a:xfrm>
          <a:prstGeom prst="rect">
            <a:avLst/>
          </a:prstGeom>
          <a:solidFill>
            <a:srgbClr val="FFFF99"/>
          </a:solidFill>
          <a:ln w="9525">
            <a:solidFill>
              <a:srgbClr val="000000"/>
            </a:solidFill>
            <a:miter lim="800000"/>
            <a:headEnd/>
            <a:tailEnd/>
          </a:ln>
        </p:spPr>
        <p:txBody>
          <a:bodyPr/>
          <a:lstStyle/>
          <a:p>
            <a:pPr eaLnBrk="1" hangingPunct="1"/>
            <a:r>
              <a:rPr lang="id-ID" sz="1400" u="sng">
                <a:latin typeface="Arial" charset="0"/>
              </a:rPr>
              <a:t>Beberapa faktor terpenting</a:t>
            </a:r>
          </a:p>
          <a:p>
            <a:pPr algn="l" eaLnBrk="1" hangingPunct="1"/>
            <a:r>
              <a:rPr lang="id-ID" sz="1400">
                <a:latin typeface="Arial" charset="0"/>
              </a:rPr>
              <a:t>1.Posisi Bersaing Perusahaan</a:t>
            </a:r>
          </a:p>
          <a:p>
            <a:pPr algn="l" eaLnBrk="1" hangingPunct="1"/>
            <a:r>
              <a:rPr lang="id-ID" sz="1400">
                <a:latin typeface="Arial" charset="0"/>
              </a:rPr>
              <a:t>2.Komposisi Pelanggannya</a:t>
            </a:r>
          </a:p>
          <a:p>
            <a:pPr algn="l" eaLnBrk="1" hangingPunct="1"/>
            <a:r>
              <a:rPr lang="id-ID" sz="1400">
                <a:latin typeface="Arial" charset="0"/>
              </a:rPr>
              <a:t>3.Reputasi di mata pemasok dan kreditor</a:t>
            </a:r>
          </a:p>
          <a:p>
            <a:pPr algn="l" eaLnBrk="1" hangingPunct="1"/>
            <a:r>
              <a:rPr lang="id-ID" sz="1400">
                <a:latin typeface="Arial" charset="0"/>
              </a:rPr>
              <a:t>4.Kemampuan menarik Karyawan yang Berkemampuan</a:t>
            </a:r>
            <a:endParaRPr lang="en-US">
              <a:latin typeface="Arial" charset="0"/>
            </a:endParaRPr>
          </a:p>
        </p:txBody>
      </p:sp>
      <p:grpSp>
        <p:nvGrpSpPr>
          <p:cNvPr id="2" name="Group 6"/>
          <p:cNvGrpSpPr>
            <a:grpSpLocks/>
          </p:cNvGrpSpPr>
          <p:nvPr/>
        </p:nvGrpSpPr>
        <p:grpSpPr bwMode="auto">
          <a:xfrm>
            <a:off x="285750" y="4572000"/>
            <a:ext cx="8248650" cy="1785938"/>
            <a:chOff x="360" y="3672"/>
            <a:chExt cx="3672" cy="1728"/>
          </a:xfrm>
        </p:grpSpPr>
        <p:pic>
          <p:nvPicPr>
            <p:cNvPr id="59400" name="Picture 7" descr="g0208140"/>
            <p:cNvPicPr>
              <a:picLocks noChangeAspect="1" noChangeArrowheads="1"/>
            </p:cNvPicPr>
            <p:nvPr/>
          </p:nvPicPr>
          <p:blipFill>
            <a:blip r:embed="rId3"/>
            <a:srcRect/>
            <a:stretch>
              <a:fillRect/>
            </a:stretch>
          </p:blipFill>
          <p:spPr bwMode="auto">
            <a:xfrm>
              <a:off x="360" y="3672"/>
              <a:ext cx="1656" cy="1728"/>
            </a:xfrm>
            <a:prstGeom prst="rect">
              <a:avLst/>
            </a:prstGeom>
            <a:noFill/>
            <a:ln w="9525">
              <a:noFill/>
              <a:miter lim="800000"/>
              <a:headEnd/>
              <a:tailEnd/>
            </a:ln>
          </p:spPr>
        </p:pic>
        <p:sp>
          <p:nvSpPr>
            <p:cNvPr id="59401" name="Text Box 8"/>
            <p:cNvSpPr txBox="1">
              <a:spLocks noChangeArrowheads="1"/>
            </p:cNvSpPr>
            <p:nvPr/>
          </p:nvSpPr>
          <p:spPr bwMode="auto">
            <a:xfrm>
              <a:off x="1440" y="4176"/>
              <a:ext cx="2592" cy="648"/>
            </a:xfrm>
            <a:prstGeom prst="rect">
              <a:avLst/>
            </a:prstGeom>
            <a:solidFill>
              <a:srgbClr val="A3FFFF">
                <a:alpha val="54117"/>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A3FFFF"/>
              </a:extrusionClr>
            </a:sp3d>
          </p:spPr>
          <p:txBody>
            <a:bodyPr>
              <a:flatTx/>
            </a:bodyPr>
            <a:lstStyle/>
            <a:p>
              <a:pPr algn="just" eaLnBrk="1" hangingPunct="1"/>
              <a:r>
                <a:rPr lang="id-ID" sz="1400">
                  <a:latin typeface="Arial" charset="0"/>
                </a:rPr>
                <a:t>“</a:t>
              </a:r>
              <a:r>
                <a:rPr lang="id-ID" sz="1400">
                  <a:solidFill>
                    <a:srgbClr val="FF0000"/>
                  </a:solidFill>
                  <a:latin typeface="Arial" charset="0"/>
                </a:rPr>
                <a:t>Lingkungan Operasional</a:t>
              </a:r>
              <a:r>
                <a:rPr lang="id-ID" sz="1400">
                  <a:latin typeface="Arial" charset="0"/>
                </a:rPr>
                <a:t>” biasanya jauh lebih </a:t>
              </a:r>
              <a:r>
                <a:rPr lang="id-ID" sz="1400" u="sng">
                  <a:latin typeface="Arial" charset="0"/>
                </a:rPr>
                <a:t>dapat dipengaruhi</a:t>
              </a:r>
              <a:r>
                <a:rPr lang="id-ID" sz="1400">
                  <a:latin typeface="Arial" charset="0"/>
                </a:rPr>
                <a:t> atau dikendalikan  ketimbang  “lingkungan jauh” (remote).</a:t>
              </a:r>
              <a:endParaRPr lang="en-US">
                <a:latin typeface="Arial" charset="0"/>
              </a:endParaRPr>
            </a:p>
          </p:txBody>
        </p:sp>
      </p:grpSp>
      <p:sp>
        <p:nvSpPr>
          <p:cNvPr id="78857" name="Text Box 9"/>
          <p:cNvSpPr txBox="1">
            <a:spLocks noChangeArrowheads="1"/>
          </p:cNvSpPr>
          <p:nvPr/>
        </p:nvSpPr>
        <p:spPr bwMode="auto">
          <a:xfrm>
            <a:off x="995363" y="1284288"/>
            <a:ext cx="5108575" cy="369887"/>
          </a:xfrm>
          <a:prstGeom prst="rect">
            <a:avLst/>
          </a:prstGeom>
          <a:noFill/>
          <a:ln w="9525">
            <a:noFill/>
            <a:miter lim="800000"/>
            <a:headEnd/>
            <a:tailEnd/>
          </a:ln>
        </p:spPr>
        <p:txBody>
          <a:bodyPr wrap="none">
            <a:spAutoFit/>
          </a:bodyPr>
          <a:lstStyle/>
          <a:p>
            <a:pPr algn="l" eaLnBrk="1" hangingPunct="1">
              <a:defRPr/>
            </a:pPr>
            <a:r>
              <a:rPr lang="en-US" dirty="0">
                <a:solidFill>
                  <a:schemeClr val="accent6">
                    <a:lumMod val="10000"/>
                  </a:schemeClr>
                </a:solidFill>
                <a:latin typeface="Arial" charset="0"/>
              </a:rPr>
              <a:t>(= </a:t>
            </a:r>
            <a:r>
              <a:rPr lang="en-US" dirty="0" err="1">
                <a:solidFill>
                  <a:schemeClr val="accent6">
                    <a:lumMod val="10000"/>
                  </a:schemeClr>
                </a:solidFill>
                <a:latin typeface="Arial" charset="0"/>
              </a:rPr>
              <a:t>Lingkungan</a:t>
            </a:r>
            <a:r>
              <a:rPr lang="en-US" dirty="0">
                <a:solidFill>
                  <a:schemeClr val="accent6">
                    <a:lumMod val="10000"/>
                  </a:schemeClr>
                </a:solidFill>
                <a:latin typeface="Arial" charset="0"/>
              </a:rPr>
              <a:t> </a:t>
            </a:r>
            <a:r>
              <a:rPr lang="en-US" dirty="0" err="1">
                <a:solidFill>
                  <a:schemeClr val="accent6">
                    <a:lumMod val="10000"/>
                  </a:schemeClr>
                </a:solidFill>
                <a:latin typeface="Arial" charset="0"/>
              </a:rPr>
              <a:t>Persaingan</a:t>
            </a:r>
            <a:r>
              <a:rPr lang="en-US" dirty="0">
                <a:solidFill>
                  <a:schemeClr val="accent6">
                    <a:lumMod val="10000"/>
                  </a:schemeClr>
                </a:solidFill>
                <a:latin typeface="Arial" charset="0"/>
              </a:rPr>
              <a:t>,= </a:t>
            </a:r>
            <a:r>
              <a:rPr lang="en-US" dirty="0" err="1">
                <a:solidFill>
                  <a:schemeClr val="accent6">
                    <a:lumMod val="10000"/>
                  </a:schemeClr>
                </a:solidFill>
                <a:latin typeface="Arial" charset="0"/>
              </a:rPr>
              <a:t>Lingkungan</a:t>
            </a:r>
            <a:r>
              <a:rPr lang="en-US" dirty="0">
                <a:solidFill>
                  <a:schemeClr val="accent6">
                    <a:lumMod val="10000"/>
                  </a:schemeClr>
                </a:solidFill>
                <a:latin typeface="Arial" charset="0"/>
              </a:rPr>
              <a:t> </a:t>
            </a:r>
            <a:r>
              <a:rPr lang="en-US" dirty="0" err="1">
                <a:solidFill>
                  <a:schemeClr val="accent6">
                    <a:lumMod val="10000"/>
                  </a:schemeClr>
                </a:solidFill>
                <a:latin typeface="Arial" charset="0"/>
              </a:rPr>
              <a:t>Tugas</a:t>
            </a:r>
            <a:r>
              <a:rPr lang="en-US" dirty="0">
                <a:solidFill>
                  <a:schemeClr val="accent6">
                    <a:lumMod val="10000"/>
                  </a:schemeClr>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linds(horizontal)">
                                      <p:cBhvr>
                                        <p:cTn id="7" dur="500"/>
                                        <p:tgtEl>
                                          <p:spTgt spid="788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57"/>
                                        </p:tgtEl>
                                        <p:attrNameLst>
                                          <p:attrName>style.visibility</p:attrName>
                                        </p:attrNameLst>
                                      </p:cBhvr>
                                      <p:to>
                                        <p:strVal val="visible"/>
                                      </p:to>
                                    </p:set>
                                    <p:animEffect transition="in" filter="blinds(horizontal)">
                                      <p:cBhvr>
                                        <p:cTn id="12" dur="500"/>
                                        <p:tgtEl>
                                          <p:spTgt spid="788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851"/>
                                        </p:tgtEl>
                                        <p:attrNameLst>
                                          <p:attrName>style.visibility</p:attrName>
                                        </p:attrNameLst>
                                      </p:cBhvr>
                                      <p:to>
                                        <p:strVal val="visible"/>
                                      </p:to>
                                    </p:set>
                                    <p:animEffect transition="in" filter="blinds(horizontal)">
                                      <p:cBhvr>
                                        <p:cTn id="17" dur="500"/>
                                        <p:tgtEl>
                                          <p:spTgt spid="788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8852"/>
                                        </p:tgtEl>
                                        <p:attrNameLst>
                                          <p:attrName>style.visibility</p:attrName>
                                        </p:attrNameLst>
                                      </p:cBhvr>
                                      <p:to>
                                        <p:strVal val="visible"/>
                                      </p:to>
                                    </p:set>
                                    <p:animEffect transition="in" filter="blinds(horizontal)">
                                      <p:cBhvr>
                                        <p:cTn id="22" dur="500"/>
                                        <p:tgtEl>
                                          <p:spTgt spid="788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8853"/>
                                        </p:tgtEl>
                                        <p:attrNameLst>
                                          <p:attrName>style.visibility</p:attrName>
                                        </p:attrNameLst>
                                      </p:cBhvr>
                                      <p:to>
                                        <p:strVal val="visible"/>
                                      </p:to>
                                    </p:set>
                                    <p:animEffect transition="in" filter="blinds(horizontal)">
                                      <p:cBhvr>
                                        <p:cTn id="27" dur="500"/>
                                        <p:tgtEl>
                                          <p:spTgt spid="788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78851" grpId="0" animBg="1"/>
      <p:bldP spid="78852" grpId="0" animBg="1"/>
      <p:bldP spid="78853" grpId="0" animBg="1"/>
      <p:bldP spid="7885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711200" y="1171575"/>
            <a:ext cx="5029200" cy="942975"/>
          </a:xfrm>
          <a:prstGeom prst="rect">
            <a:avLst/>
          </a:prstGeom>
          <a:solidFill>
            <a:srgbClr val="FFFF99"/>
          </a:solidFill>
          <a:ln w="9525">
            <a:solidFill>
              <a:srgbClr val="000000"/>
            </a:solidFill>
            <a:miter lim="800000"/>
            <a:headEnd/>
            <a:tailEnd/>
          </a:ln>
        </p:spPr>
        <p:txBody>
          <a:bodyPr/>
          <a:lstStyle/>
          <a:p>
            <a:pPr algn="just" eaLnBrk="1" hangingPunct="1"/>
            <a:r>
              <a:rPr lang="id-ID" sz="1400" u="sng">
                <a:solidFill>
                  <a:srgbClr val="0000FF"/>
                </a:solidFill>
                <a:latin typeface="Times New Roman" pitchFamily="18" charset="0"/>
              </a:rPr>
              <a:t>Posisi Bersaing</a:t>
            </a:r>
          </a:p>
          <a:p>
            <a:pPr algn="just" eaLnBrk="1" hangingPunct="1"/>
            <a:r>
              <a:rPr lang="id-ID" sz="1400">
                <a:latin typeface="Times New Roman" pitchFamily="18" charset="0"/>
              </a:rPr>
              <a:t>Menilai posisi bersaing dapat meningkatkan kesempatan perusahaan untuk merancang strategi yang mengoptimalkan peluang yang muncul dari lingkungan</a:t>
            </a:r>
            <a:endParaRPr lang="en-US" sz="1400">
              <a:latin typeface="Times New Roman" pitchFamily="18" charset="0"/>
            </a:endParaRPr>
          </a:p>
        </p:txBody>
      </p:sp>
      <p:sp>
        <p:nvSpPr>
          <p:cNvPr id="79875" name="Text Box 3"/>
          <p:cNvSpPr txBox="1">
            <a:spLocks noChangeArrowheads="1"/>
          </p:cNvSpPr>
          <p:nvPr/>
        </p:nvSpPr>
        <p:spPr bwMode="auto">
          <a:xfrm>
            <a:off x="4214813" y="2786063"/>
            <a:ext cx="4643437" cy="3714750"/>
          </a:xfrm>
          <a:prstGeom prst="rect">
            <a:avLst/>
          </a:prstGeom>
          <a:solidFill>
            <a:srgbClr val="FFFF99"/>
          </a:solidFill>
          <a:ln w="9525">
            <a:solidFill>
              <a:srgbClr val="000000"/>
            </a:solidFill>
            <a:miter lim="800000"/>
            <a:headEnd/>
            <a:tailEnd/>
          </a:ln>
        </p:spPr>
        <p:txBody>
          <a:bodyPr/>
          <a:lstStyle/>
          <a:p>
            <a:pPr algn="l" eaLnBrk="1" hangingPunct="1"/>
            <a:r>
              <a:rPr lang="id-ID" sz="1400" u="sng">
                <a:solidFill>
                  <a:srgbClr val="0000FF"/>
                </a:solidFill>
                <a:latin typeface="Times New Roman" pitchFamily="18" charset="0"/>
              </a:rPr>
              <a:t>Kriteria yang sering tercakup</a:t>
            </a:r>
            <a:endParaRPr lang="id-ID" sz="1400">
              <a:solidFill>
                <a:srgbClr val="0000FF"/>
              </a:solidFill>
              <a:latin typeface="Times New Roman" pitchFamily="18" charset="0"/>
            </a:endParaRPr>
          </a:p>
          <a:p>
            <a:pPr algn="l" eaLnBrk="1" hangingPunct="1"/>
            <a:r>
              <a:rPr lang="id-ID" sz="1400">
                <a:latin typeface="Times New Roman" pitchFamily="18" charset="0"/>
              </a:rPr>
              <a:t>1.Bagian pasar</a:t>
            </a:r>
          </a:p>
          <a:p>
            <a:pPr algn="l" eaLnBrk="1" hangingPunct="1"/>
            <a:r>
              <a:rPr lang="id-ID" sz="1400">
                <a:latin typeface="Times New Roman" pitchFamily="18" charset="0"/>
              </a:rPr>
              <a:t>2.Kelebaran lini produk</a:t>
            </a:r>
          </a:p>
          <a:p>
            <a:pPr algn="l" eaLnBrk="1" hangingPunct="1"/>
            <a:r>
              <a:rPr lang="id-ID" sz="1400">
                <a:latin typeface="Times New Roman" pitchFamily="18" charset="0"/>
              </a:rPr>
              <a:t>3.Efektifitas distribusi penjualan</a:t>
            </a:r>
          </a:p>
          <a:p>
            <a:pPr lvl="1" algn="l" eaLnBrk="1" hangingPunct="1"/>
            <a:r>
              <a:rPr lang="id-ID" sz="1400">
                <a:latin typeface="Times New Roman" pitchFamily="18" charset="0"/>
              </a:rPr>
              <a:t>4.Keunggulan dalam hal penguasaan hubungan dengan pelanggan-pelanggan penting</a:t>
            </a:r>
          </a:p>
          <a:p>
            <a:pPr lvl="1" algn="l" eaLnBrk="1" hangingPunct="1"/>
            <a:r>
              <a:rPr lang="id-ID" sz="1400">
                <a:latin typeface="Times New Roman" pitchFamily="18" charset="0"/>
              </a:rPr>
              <a:t>5.Daya saing harga</a:t>
            </a:r>
          </a:p>
          <a:p>
            <a:pPr lvl="1" algn="l" eaLnBrk="1" hangingPunct="1"/>
            <a:r>
              <a:rPr lang="id-ID" sz="1400">
                <a:latin typeface="Times New Roman" pitchFamily="18" charset="0"/>
              </a:rPr>
              <a:t>6.Efektifitas iklan dan promosi</a:t>
            </a:r>
          </a:p>
          <a:p>
            <a:pPr lvl="1" algn="l" eaLnBrk="1" hangingPunct="1"/>
            <a:r>
              <a:rPr lang="id-ID" sz="1400">
                <a:latin typeface="Times New Roman" pitchFamily="18" charset="0"/>
              </a:rPr>
              <a:t>7.Lokasi dan usia fasilitas</a:t>
            </a:r>
          </a:p>
          <a:p>
            <a:pPr lvl="1" algn="l" eaLnBrk="1" hangingPunct="1"/>
            <a:r>
              <a:rPr lang="id-ID" sz="1400">
                <a:latin typeface="Times New Roman" pitchFamily="18" charset="0"/>
              </a:rPr>
              <a:t>8.Kapasitas dan produktifitas</a:t>
            </a:r>
          </a:p>
          <a:p>
            <a:pPr lvl="1" algn="l" eaLnBrk="1" hangingPunct="1"/>
            <a:r>
              <a:rPr lang="id-ID" sz="1400">
                <a:latin typeface="Times New Roman" pitchFamily="18" charset="0"/>
              </a:rPr>
              <a:t>9.Pengalaman</a:t>
            </a:r>
          </a:p>
          <a:p>
            <a:pPr lvl="1" algn="l" eaLnBrk="1" hangingPunct="1"/>
            <a:r>
              <a:rPr lang="id-ID" sz="1400">
                <a:latin typeface="Times New Roman" pitchFamily="18" charset="0"/>
              </a:rPr>
              <a:t>10.Biaya bahan baku</a:t>
            </a:r>
          </a:p>
          <a:p>
            <a:pPr lvl="1" algn="l" eaLnBrk="1" hangingPunct="1"/>
            <a:r>
              <a:rPr lang="id-ID" sz="1400">
                <a:latin typeface="Times New Roman" pitchFamily="18" charset="0"/>
              </a:rPr>
              <a:t>11.Posisi keuangan</a:t>
            </a:r>
          </a:p>
          <a:p>
            <a:pPr lvl="1" algn="l" eaLnBrk="1" hangingPunct="1"/>
            <a:r>
              <a:rPr lang="id-ID" sz="1400">
                <a:latin typeface="Times New Roman" pitchFamily="18" charset="0"/>
              </a:rPr>
              <a:t>12.Kualitas relatif produk</a:t>
            </a:r>
          </a:p>
          <a:p>
            <a:pPr lvl="1" algn="l" eaLnBrk="1" hangingPunct="1"/>
            <a:r>
              <a:rPr lang="id-ID" sz="1400">
                <a:latin typeface="Times New Roman" pitchFamily="18" charset="0"/>
              </a:rPr>
              <a:t>13.Posisi R&amp;D</a:t>
            </a:r>
          </a:p>
          <a:p>
            <a:pPr lvl="1" algn="l" eaLnBrk="1" hangingPunct="1"/>
            <a:r>
              <a:rPr lang="id-ID" sz="1400">
                <a:latin typeface="Times New Roman" pitchFamily="18" charset="0"/>
              </a:rPr>
              <a:t>14.Kaliber sumber daya manusia</a:t>
            </a:r>
          </a:p>
          <a:p>
            <a:pPr lvl="1" algn="l" eaLnBrk="1" hangingPunct="1"/>
            <a:r>
              <a:rPr lang="id-ID" sz="1400">
                <a:latin typeface="Times New Roman" pitchFamily="18" charset="0"/>
              </a:rPr>
              <a:t>15.Citra secara umum</a:t>
            </a:r>
          </a:p>
          <a:p>
            <a:pPr algn="l" eaLnBrk="1" hangingPunct="1"/>
            <a:endParaRPr lang="en-US" sz="1200">
              <a:latin typeface="Times New Roman" pitchFamily="18" charset="0"/>
            </a:endParaRPr>
          </a:p>
        </p:txBody>
      </p:sp>
      <p:sp>
        <p:nvSpPr>
          <p:cNvPr id="79876" name="AutoShape 4"/>
          <p:cNvSpPr>
            <a:spLocks noChangeArrowheads="1"/>
          </p:cNvSpPr>
          <p:nvPr/>
        </p:nvSpPr>
        <p:spPr bwMode="auto">
          <a:xfrm rot="-534645">
            <a:off x="2540000" y="2371725"/>
            <a:ext cx="1524000" cy="1971675"/>
          </a:xfrm>
          <a:prstGeom prst="curvedRightArrow">
            <a:avLst>
              <a:gd name="adj1" fmla="val 28618"/>
              <a:gd name="adj2" fmla="val 51750"/>
              <a:gd name="adj3" fmla="val 33333"/>
            </a:avLst>
          </a:prstGeom>
          <a:solidFill>
            <a:srgbClr val="C0C0C0"/>
          </a:solidFill>
          <a:ln w="9525">
            <a:solidFill>
              <a:srgbClr val="000000"/>
            </a:solidFill>
            <a:miter lim="800000"/>
            <a:headEnd/>
            <a:tailEnd/>
          </a:ln>
        </p:spPr>
        <p:txBody>
          <a:bodyPr/>
          <a:lstStyle/>
          <a:p>
            <a:endParaRPr lang="id-ID"/>
          </a:p>
        </p:txBody>
      </p:sp>
      <p:sp>
        <p:nvSpPr>
          <p:cNvPr id="79877" name="WordArt 5"/>
          <p:cNvSpPr>
            <a:spLocks noChangeArrowheads="1" noChangeShapeType="1" noTextEdit="1"/>
          </p:cNvSpPr>
          <p:nvPr/>
        </p:nvSpPr>
        <p:spPr bwMode="auto">
          <a:xfrm>
            <a:off x="1117600" y="400050"/>
            <a:ext cx="3352800" cy="438150"/>
          </a:xfrm>
          <a:prstGeom prst="rect">
            <a:avLst/>
          </a:prstGeom>
        </p:spPr>
        <p:txBody>
          <a:bodyPr wrap="none" fromWordArt="1">
            <a:prstTxWarp prst="textPlain">
              <a:avLst>
                <a:gd name="adj" fmla="val 50000"/>
              </a:avLst>
            </a:prstTxWarp>
          </a:bodyPr>
          <a:lstStyle/>
          <a:p>
            <a:r>
              <a:rPr lang="id-ID" sz="1200" kern="10">
                <a:ln w="9525">
                  <a:solidFill>
                    <a:srgbClr val="000000"/>
                  </a:solidFill>
                  <a:round/>
                  <a:headEnd/>
                  <a:tailEnd/>
                </a:ln>
                <a:solidFill>
                  <a:srgbClr val="FFFFFF"/>
                </a:solidFill>
                <a:latin typeface="Courier New"/>
                <a:cs typeface="Courier New"/>
              </a:rPr>
              <a:t>Posisi Bersaing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blinds(horizontal)">
                                      <p:cBhvr>
                                        <p:cTn id="7" dur="500"/>
                                        <p:tgtEl>
                                          <p:spTgt spid="798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74"/>
                                        </p:tgtEl>
                                        <p:attrNameLst>
                                          <p:attrName>style.visibility</p:attrName>
                                        </p:attrNameLst>
                                      </p:cBhvr>
                                      <p:to>
                                        <p:strVal val="visible"/>
                                      </p:to>
                                    </p:set>
                                    <p:animEffect transition="in" filter="blinds(horizontal)">
                                      <p:cBhvr>
                                        <p:cTn id="12" dur="500"/>
                                        <p:tgtEl>
                                          <p:spTgt spid="798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876"/>
                                        </p:tgtEl>
                                        <p:attrNameLst>
                                          <p:attrName>style.visibility</p:attrName>
                                        </p:attrNameLst>
                                      </p:cBhvr>
                                      <p:to>
                                        <p:strVal val="visible"/>
                                      </p:to>
                                    </p:set>
                                    <p:animEffect transition="in" filter="blinds(horizontal)">
                                      <p:cBhvr>
                                        <p:cTn id="17" dur="500"/>
                                        <p:tgtEl>
                                          <p:spTgt spid="798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9875"/>
                                        </p:tgtEl>
                                        <p:attrNameLst>
                                          <p:attrName>style.visibility</p:attrName>
                                        </p:attrNameLst>
                                      </p:cBhvr>
                                      <p:to>
                                        <p:strVal val="visible"/>
                                      </p:to>
                                    </p:set>
                                    <p:animEffect transition="in" filter="blinds(horizontal)">
                                      <p:cBhvr>
                                        <p:cTn id="22"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5" grpId="0" animBg="1"/>
      <p:bldP spid="79876" grpId="0" animBg="1"/>
      <p:bldP spid="7987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2"/>
          <p:cNvSpPr>
            <a:spLocks noChangeArrowheads="1" noChangeShapeType="1" noTextEdit="1"/>
          </p:cNvSpPr>
          <p:nvPr/>
        </p:nvSpPr>
        <p:spPr bwMode="auto">
          <a:xfrm>
            <a:off x="914400" y="114300"/>
            <a:ext cx="3352800" cy="438150"/>
          </a:xfrm>
          <a:prstGeom prst="rect">
            <a:avLst/>
          </a:prstGeom>
        </p:spPr>
        <p:txBody>
          <a:bodyPr wrap="none" fromWordArt="1">
            <a:prstTxWarp prst="textPlain">
              <a:avLst>
                <a:gd name="adj" fmla="val 50000"/>
              </a:avLst>
            </a:prstTxWarp>
          </a:bodyPr>
          <a:lstStyle/>
          <a:p>
            <a:r>
              <a:rPr lang="id-ID" sz="1200" kern="10">
                <a:ln w="9525">
                  <a:solidFill>
                    <a:srgbClr val="FF9900"/>
                  </a:solidFill>
                  <a:round/>
                  <a:headEnd/>
                  <a:tailEnd/>
                </a:ln>
                <a:solidFill>
                  <a:srgbClr val="FFCC00"/>
                </a:solidFill>
                <a:latin typeface="Courier New"/>
                <a:cs typeface="Courier New"/>
              </a:rPr>
              <a:t>Profil Pelanggan</a:t>
            </a:r>
          </a:p>
        </p:txBody>
      </p:sp>
      <p:sp>
        <p:nvSpPr>
          <p:cNvPr id="80899" name="Text Box 3"/>
          <p:cNvSpPr txBox="1">
            <a:spLocks noChangeArrowheads="1"/>
          </p:cNvSpPr>
          <p:nvPr/>
        </p:nvSpPr>
        <p:spPr bwMode="auto">
          <a:xfrm>
            <a:off x="2032000" y="857250"/>
            <a:ext cx="5638800" cy="600075"/>
          </a:xfrm>
          <a:prstGeom prst="rect">
            <a:avLst/>
          </a:prstGeom>
          <a:solidFill>
            <a:srgbClr val="FFFF99">
              <a:alpha val="67058"/>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a:flatTx/>
          </a:bodyPr>
          <a:lstStyle/>
          <a:p>
            <a:pPr algn="just" eaLnBrk="1" hangingPunct="1"/>
            <a:r>
              <a:rPr lang="id-ID" sz="1600">
                <a:latin typeface="Times New Roman" pitchFamily="18" charset="0"/>
              </a:rPr>
              <a:t>Hasil paling lemah dalam menganalisis lingkungan operasional adalah pemahaman terhadap pelanggan perusahaan</a:t>
            </a:r>
            <a:endParaRPr lang="en-US">
              <a:latin typeface="Times New Roman" pitchFamily="18" charset="0"/>
            </a:endParaRPr>
          </a:p>
        </p:txBody>
      </p:sp>
      <p:sp>
        <p:nvSpPr>
          <p:cNvPr id="80900" name="Text Box 4"/>
          <p:cNvSpPr txBox="1">
            <a:spLocks noChangeArrowheads="1"/>
          </p:cNvSpPr>
          <p:nvPr/>
        </p:nvSpPr>
        <p:spPr bwMode="auto">
          <a:xfrm>
            <a:off x="2913063" y="2124075"/>
            <a:ext cx="3962400" cy="857250"/>
          </a:xfrm>
          <a:prstGeom prst="rect">
            <a:avLst/>
          </a:prstGeom>
          <a:solidFill>
            <a:srgbClr val="FFFF99">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a:flatTx/>
          </a:bodyPr>
          <a:lstStyle/>
          <a:p>
            <a:pPr algn="l" eaLnBrk="1" hangingPunct="1"/>
            <a:r>
              <a:rPr lang="id-ID" sz="1600">
                <a:latin typeface="Times New Roman" pitchFamily="18" charset="0"/>
              </a:rPr>
              <a:t>Geografis</a:t>
            </a:r>
          </a:p>
          <a:p>
            <a:pPr algn="l" eaLnBrk="1" hangingPunct="1"/>
            <a:r>
              <a:rPr lang="id-ID" sz="1600">
                <a:latin typeface="Times New Roman" pitchFamily="18" charset="0"/>
              </a:rPr>
              <a:t>        Demografis</a:t>
            </a:r>
          </a:p>
          <a:p>
            <a:pPr algn="l" eaLnBrk="1" hangingPunct="1"/>
            <a:r>
              <a:rPr lang="id-ID" sz="1600">
                <a:latin typeface="Times New Roman" pitchFamily="18" charset="0"/>
              </a:rPr>
              <a:t>                 Psikografis</a:t>
            </a:r>
          </a:p>
          <a:p>
            <a:pPr algn="l" eaLnBrk="1" hangingPunct="1"/>
            <a:r>
              <a:rPr lang="id-ID" sz="1600">
                <a:latin typeface="Times New Roman" pitchFamily="18" charset="0"/>
              </a:rPr>
              <a:t>                         Perilaku Pembeli</a:t>
            </a:r>
            <a:endParaRPr lang="en-US">
              <a:latin typeface="Times New Roman" pitchFamily="18" charset="0"/>
            </a:endParaRPr>
          </a:p>
        </p:txBody>
      </p:sp>
      <p:sp>
        <p:nvSpPr>
          <p:cNvPr id="80901" name="AutoShape 5"/>
          <p:cNvSpPr>
            <a:spLocks noChangeArrowheads="1"/>
          </p:cNvSpPr>
          <p:nvPr/>
        </p:nvSpPr>
        <p:spPr bwMode="auto">
          <a:xfrm>
            <a:off x="4470400" y="1543050"/>
            <a:ext cx="647700" cy="428625"/>
          </a:xfrm>
          <a:prstGeom prst="downArrow">
            <a:avLst>
              <a:gd name="adj1" fmla="val 50000"/>
              <a:gd name="adj2" fmla="val 25000"/>
            </a:avLst>
          </a:prstGeom>
          <a:solidFill>
            <a:srgbClr val="C0C0C0"/>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en-US"/>
          </a:p>
        </p:txBody>
      </p:sp>
      <p:sp>
        <p:nvSpPr>
          <p:cNvPr id="80902" name="WordArt 6"/>
          <p:cNvSpPr>
            <a:spLocks noChangeArrowheads="1" noChangeShapeType="1" noTextEdit="1"/>
          </p:cNvSpPr>
          <p:nvPr/>
        </p:nvSpPr>
        <p:spPr bwMode="auto">
          <a:xfrm>
            <a:off x="508000" y="3686175"/>
            <a:ext cx="3352800" cy="266700"/>
          </a:xfrm>
          <a:prstGeom prst="rect">
            <a:avLst/>
          </a:prstGeom>
        </p:spPr>
        <p:txBody>
          <a:bodyPr wrap="none" fromWordArt="1">
            <a:prstTxWarp prst="textPlain">
              <a:avLst>
                <a:gd name="adj" fmla="val 50000"/>
              </a:avLst>
            </a:prstTxWarp>
          </a:bodyPr>
          <a:lstStyle/>
          <a:p>
            <a:r>
              <a:rPr lang="id-ID" sz="1200" kern="10">
                <a:ln w="9525">
                  <a:solidFill>
                    <a:srgbClr val="33CCCC"/>
                  </a:solidFill>
                  <a:round/>
                  <a:headEnd/>
                  <a:tailEnd/>
                </a:ln>
                <a:solidFill>
                  <a:srgbClr val="3366FF"/>
                </a:solidFill>
                <a:latin typeface="Courier New"/>
                <a:cs typeface="Courier New"/>
              </a:rPr>
              <a:t>Pemasok</a:t>
            </a:r>
          </a:p>
        </p:txBody>
      </p:sp>
      <p:grpSp>
        <p:nvGrpSpPr>
          <p:cNvPr id="2" name="Group 7"/>
          <p:cNvGrpSpPr>
            <a:grpSpLocks/>
          </p:cNvGrpSpPr>
          <p:nvPr/>
        </p:nvGrpSpPr>
        <p:grpSpPr bwMode="auto">
          <a:xfrm>
            <a:off x="203200" y="3086100"/>
            <a:ext cx="8839200" cy="3771900"/>
            <a:chOff x="96" y="2592"/>
            <a:chExt cx="4176" cy="3168"/>
          </a:xfrm>
        </p:grpSpPr>
        <p:pic>
          <p:nvPicPr>
            <p:cNvPr id="61448" name="Picture 8" descr="g1108832"/>
            <p:cNvPicPr>
              <a:picLocks noChangeAspect="1" noChangeArrowheads="1"/>
            </p:cNvPicPr>
            <p:nvPr/>
          </p:nvPicPr>
          <p:blipFill>
            <a:blip r:embed="rId3"/>
            <a:srcRect/>
            <a:stretch>
              <a:fillRect/>
            </a:stretch>
          </p:blipFill>
          <p:spPr bwMode="auto">
            <a:xfrm>
              <a:off x="2688" y="2592"/>
              <a:ext cx="1584" cy="3168"/>
            </a:xfrm>
            <a:prstGeom prst="rect">
              <a:avLst/>
            </a:prstGeom>
            <a:noFill/>
            <a:ln w="9525">
              <a:noFill/>
              <a:miter lim="800000"/>
              <a:headEnd/>
              <a:tailEnd/>
            </a:ln>
          </p:spPr>
        </p:pic>
        <p:pic>
          <p:nvPicPr>
            <p:cNvPr id="61449" name="Picture 9" descr="g0902271"/>
            <p:cNvPicPr>
              <a:picLocks noChangeAspect="1" noChangeArrowheads="1"/>
            </p:cNvPicPr>
            <p:nvPr/>
          </p:nvPicPr>
          <p:blipFill>
            <a:blip r:embed="rId4"/>
            <a:srcRect/>
            <a:stretch>
              <a:fillRect/>
            </a:stretch>
          </p:blipFill>
          <p:spPr bwMode="auto">
            <a:xfrm>
              <a:off x="1896" y="2952"/>
              <a:ext cx="1786" cy="2304"/>
            </a:xfrm>
            <a:prstGeom prst="rect">
              <a:avLst/>
            </a:prstGeom>
            <a:noFill/>
            <a:ln w="9525">
              <a:noFill/>
              <a:miter lim="800000"/>
              <a:headEnd/>
              <a:tailEnd/>
            </a:ln>
          </p:spPr>
        </p:pic>
        <p:sp>
          <p:nvSpPr>
            <p:cNvPr id="61450" name="Text Box 10"/>
            <p:cNvSpPr txBox="1">
              <a:spLocks noChangeArrowheads="1"/>
            </p:cNvSpPr>
            <p:nvPr/>
          </p:nvSpPr>
          <p:spPr bwMode="auto">
            <a:xfrm>
              <a:off x="96" y="3816"/>
              <a:ext cx="2880" cy="1080"/>
            </a:xfrm>
            <a:prstGeom prst="rect">
              <a:avLst/>
            </a:prstGeom>
            <a:solidFill>
              <a:srgbClr val="CCFFFF"/>
            </a:solidFill>
            <a:ln w="9525">
              <a:solidFill>
                <a:srgbClr val="000000"/>
              </a:solidFill>
              <a:miter lim="800000"/>
              <a:headEnd/>
              <a:tailEnd/>
            </a:ln>
          </p:spPr>
          <p:txBody>
            <a:bodyPr/>
            <a:lstStyle/>
            <a:p>
              <a:pPr algn="just" eaLnBrk="1" hangingPunct="1"/>
              <a:r>
                <a:rPr lang="id-ID" sz="1600">
                  <a:latin typeface="Times New Roman" pitchFamily="18" charset="0"/>
                </a:rPr>
                <a:t>Hubungan yang dapat diandalkan antara suatu perusahaan dan pemasoknya sangat penting bagi kelangsungan hidup dan pertumbuhan jangka panjang perusahaan. Perusahaan selalu bergantung pada pemasok untuk dukungan keuangan, layanan, bahan baku, dan peralatan</a:t>
              </a:r>
              <a:endParaRPr lang="en-US">
                <a:latin typeface="Times New Roman" pitchFamily="18" charset="0"/>
              </a:endParaRPr>
            </a:p>
          </p:txBody>
        </p:sp>
        <p:grpSp>
          <p:nvGrpSpPr>
            <p:cNvPr id="3" name="Group 11"/>
            <p:cNvGrpSpPr>
              <a:grpSpLocks/>
            </p:cNvGrpSpPr>
            <p:nvPr/>
          </p:nvGrpSpPr>
          <p:grpSpPr bwMode="auto">
            <a:xfrm>
              <a:off x="3048" y="4464"/>
              <a:ext cx="912" cy="580"/>
              <a:chOff x="4497" y="2700"/>
              <a:chExt cx="2880" cy="2735"/>
            </a:xfrm>
          </p:grpSpPr>
          <p:pic>
            <p:nvPicPr>
              <p:cNvPr id="61457" name="Picture 12" descr="DOLARBIL"/>
              <p:cNvPicPr>
                <a:picLocks noChangeAspect="1" noChangeArrowheads="1"/>
              </p:cNvPicPr>
              <p:nvPr/>
            </p:nvPicPr>
            <p:blipFill>
              <a:blip r:embed="rId5"/>
              <a:srcRect/>
              <a:stretch>
                <a:fillRect/>
              </a:stretch>
            </p:blipFill>
            <p:spPr bwMode="auto">
              <a:xfrm>
                <a:off x="4497" y="4130"/>
                <a:ext cx="2159" cy="1305"/>
              </a:xfrm>
              <a:prstGeom prst="rect">
                <a:avLst/>
              </a:prstGeom>
              <a:noFill/>
              <a:ln w="9525">
                <a:noFill/>
                <a:miter lim="800000"/>
                <a:headEnd/>
                <a:tailEnd/>
              </a:ln>
            </p:spPr>
          </p:pic>
          <p:pic>
            <p:nvPicPr>
              <p:cNvPr id="61458" name="Picture 13" descr="DOLARBIL"/>
              <p:cNvPicPr>
                <a:picLocks noChangeAspect="1" noChangeArrowheads="1"/>
              </p:cNvPicPr>
              <p:nvPr/>
            </p:nvPicPr>
            <p:blipFill>
              <a:blip r:embed="rId5"/>
              <a:srcRect/>
              <a:stretch>
                <a:fillRect/>
              </a:stretch>
            </p:blipFill>
            <p:spPr bwMode="auto">
              <a:xfrm>
                <a:off x="4857" y="3846"/>
                <a:ext cx="2160" cy="1305"/>
              </a:xfrm>
              <a:prstGeom prst="rect">
                <a:avLst/>
              </a:prstGeom>
              <a:noFill/>
              <a:ln w="9525">
                <a:noFill/>
                <a:miter lim="800000"/>
                <a:headEnd/>
                <a:tailEnd/>
              </a:ln>
            </p:spPr>
          </p:pic>
          <p:pic>
            <p:nvPicPr>
              <p:cNvPr id="61459" name="Picture 14" descr="DOLARBIL"/>
              <p:cNvPicPr>
                <a:picLocks noChangeAspect="1" noChangeArrowheads="1"/>
              </p:cNvPicPr>
              <p:nvPr/>
            </p:nvPicPr>
            <p:blipFill>
              <a:blip r:embed="rId5"/>
              <a:srcRect/>
              <a:stretch>
                <a:fillRect/>
              </a:stretch>
            </p:blipFill>
            <p:spPr bwMode="auto">
              <a:xfrm>
                <a:off x="5218" y="3420"/>
                <a:ext cx="2159" cy="1305"/>
              </a:xfrm>
              <a:prstGeom prst="rect">
                <a:avLst/>
              </a:prstGeom>
              <a:noFill/>
              <a:ln w="9525">
                <a:noFill/>
                <a:miter lim="800000"/>
                <a:headEnd/>
                <a:tailEnd/>
              </a:ln>
            </p:spPr>
          </p:pic>
          <p:pic>
            <p:nvPicPr>
              <p:cNvPr id="61460" name="Picture 15" descr="DOLARBIL"/>
              <p:cNvPicPr>
                <a:picLocks noChangeAspect="1" noChangeArrowheads="1"/>
              </p:cNvPicPr>
              <p:nvPr/>
            </p:nvPicPr>
            <p:blipFill>
              <a:blip r:embed="rId5"/>
              <a:srcRect/>
              <a:stretch>
                <a:fillRect/>
              </a:stretch>
            </p:blipFill>
            <p:spPr bwMode="auto">
              <a:xfrm>
                <a:off x="5217" y="2700"/>
                <a:ext cx="2159" cy="1305"/>
              </a:xfrm>
              <a:prstGeom prst="rect">
                <a:avLst/>
              </a:prstGeom>
              <a:noFill/>
              <a:ln w="9525">
                <a:noFill/>
                <a:miter lim="800000"/>
                <a:headEnd/>
                <a:tailEnd/>
              </a:ln>
            </p:spPr>
          </p:pic>
        </p:grpSp>
        <p:grpSp>
          <p:nvGrpSpPr>
            <p:cNvPr id="4" name="Group 16"/>
            <p:cNvGrpSpPr>
              <a:grpSpLocks/>
            </p:cNvGrpSpPr>
            <p:nvPr/>
          </p:nvGrpSpPr>
          <p:grpSpPr bwMode="auto">
            <a:xfrm>
              <a:off x="2112" y="4680"/>
              <a:ext cx="912" cy="580"/>
              <a:chOff x="4497" y="2700"/>
              <a:chExt cx="2880" cy="2735"/>
            </a:xfrm>
          </p:grpSpPr>
          <p:pic>
            <p:nvPicPr>
              <p:cNvPr id="61453" name="Picture 17" descr="DOLARBIL"/>
              <p:cNvPicPr>
                <a:picLocks noChangeAspect="1" noChangeArrowheads="1"/>
              </p:cNvPicPr>
              <p:nvPr/>
            </p:nvPicPr>
            <p:blipFill>
              <a:blip r:embed="rId5"/>
              <a:srcRect/>
              <a:stretch>
                <a:fillRect/>
              </a:stretch>
            </p:blipFill>
            <p:spPr bwMode="auto">
              <a:xfrm>
                <a:off x="4497" y="4130"/>
                <a:ext cx="2159" cy="1305"/>
              </a:xfrm>
              <a:prstGeom prst="rect">
                <a:avLst/>
              </a:prstGeom>
              <a:noFill/>
              <a:ln w="9525">
                <a:noFill/>
                <a:miter lim="800000"/>
                <a:headEnd/>
                <a:tailEnd/>
              </a:ln>
            </p:spPr>
          </p:pic>
          <p:pic>
            <p:nvPicPr>
              <p:cNvPr id="61454" name="Picture 18" descr="DOLARBIL"/>
              <p:cNvPicPr>
                <a:picLocks noChangeAspect="1" noChangeArrowheads="1"/>
              </p:cNvPicPr>
              <p:nvPr/>
            </p:nvPicPr>
            <p:blipFill>
              <a:blip r:embed="rId5"/>
              <a:srcRect/>
              <a:stretch>
                <a:fillRect/>
              </a:stretch>
            </p:blipFill>
            <p:spPr bwMode="auto">
              <a:xfrm>
                <a:off x="4857" y="3846"/>
                <a:ext cx="2160" cy="1305"/>
              </a:xfrm>
              <a:prstGeom prst="rect">
                <a:avLst/>
              </a:prstGeom>
              <a:noFill/>
              <a:ln w="9525">
                <a:noFill/>
                <a:miter lim="800000"/>
                <a:headEnd/>
                <a:tailEnd/>
              </a:ln>
            </p:spPr>
          </p:pic>
          <p:pic>
            <p:nvPicPr>
              <p:cNvPr id="61455" name="Picture 19" descr="DOLARBIL"/>
              <p:cNvPicPr>
                <a:picLocks noChangeAspect="1" noChangeArrowheads="1"/>
              </p:cNvPicPr>
              <p:nvPr/>
            </p:nvPicPr>
            <p:blipFill>
              <a:blip r:embed="rId5"/>
              <a:srcRect/>
              <a:stretch>
                <a:fillRect/>
              </a:stretch>
            </p:blipFill>
            <p:spPr bwMode="auto">
              <a:xfrm>
                <a:off x="5218" y="3420"/>
                <a:ext cx="2159" cy="1305"/>
              </a:xfrm>
              <a:prstGeom prst="rect">
                <a:avLst/>
              </a:prstGeom>
              <a:noFill/>
              <a:ln w="9525">
                <a:noFill/>
                <a:miter lim="800000"/>
                <a:headEnd/>
                <a:tailEnd/>
              </a:ln>
            </p:spPr>
          </p:pic>
          <p:pic>
            <p:nvPicPr>
              <p:cNvPr id="61456" name="Picture 20" descr="DOLARBIL"/>
              <p:cNvPicPr>
                <a:picLocks noChangeAspect="1" noChangeArrowheads="1"/>
              </p:cNvPicPr>
              <p:nvPr/>
            </p:nvPicPr>
            <p:blipFill>
              <a:blip r:embed="rId5"/>
              <a:srcRect/>
              <a:stretch>
                <a:fillRect/>
              </a:stretch>
            </p:blipFill>
            <p:spPr bwMode="auto">
              <a:xfrm>
                <a:off x="5217" y="2700"/>
                <a:ext cx="2159" cy="1305"/>
              </a:xfrm>
              <a:prstGeom prst="rect">
                <a:avLst/>
              </a:prstGeom>
              <a:noFill/>
              <a:ln w="9525">
                <a:noFill/>
                <a:miter lim="800000"/>
                <a:headEnd/>
                <a:tailEnd/>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899"/>
                                        </p:tgtEl>
                                        <p:attrNameLst>
                                          <p:attrName>style.visibility</p:attrName>
                                        </p:attrNameLst>
                                      </p:cBhvr>
                                      <p:to>
                                        <p:strVal val="visible"/>
                                      </p:to>
                                    </p:set>
                                    <p:animEffect transition="in" filter="blinds(horizontal)">
                                      <p:cBhvr>
                                        <p:cTn id="12" dur="500"/>
                                        <p:tgtEl>
                                          <p:spTgt spid="808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901"/>
                                        </p:tgtEl>
                                        <p:attrNameLst>
                                          <p:attrName>style.visibility</p:attrName>
                                        </p:attrNameLst>
                                      </p:cBhvr>
                                      <p:to>
                                        <p:strVal val="visible"/>
                                      </p:to>
                                    </p:set>
                                    <p:animEffect transition="in" filter="blinds(horizontal)">
                                      <p:cBhvr>
                                        <p:cTn id="17" dur="500"/>
                                        <p:tgtEl>
                                          <p:spTgt spid="8090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00"/>
                                        </p:tgtEl>
                                        <p:attrNameLst>
                                          <p:attrName>style.visibility</p:attrName>
                                        </p:attrNameLst>
                                      </p:cBhvr>
                                      <p:to>
                                        <p:strVal val="visible"/>
                                      </p:to>
                                    </p:set>
                                    <p:animEffect transition="in" filter="blinds(horizontal)">
                                      <p:cBhvr>
                                        <p:cTn id="22" dur="500"/>
                                        <p:tgtEl>
                                          <p:spTgt spid="809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0902"/>
                                        </p:tgtEl>
                                        <p:attrNameLst>
                                          <p:attrName>style.visibility</p:attrName>
                                        </p:attrNameLst>
                                      </p:cBhvr>
                                      <p:to>
                                        <p:strVal val="visible"/>
                                      </p:to>
                                    </p:set>
                                    <p:animEffect transition="in" filter="blinds(horizontal)">
                                      <p:cBhvr>
                                        <p:cTn id="27" dur="500"/>
                                        <p:tgtEl>
                                          <p:spTgt spid="8090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P spid="80899" grpId="0" animBg="1"/>
      <p:bldP spid="80900" grpId="0" animBg="1"/>
      <p:bldP spid="80901" grpId="0" animBg="1"/>
      <p:bldP spid="8090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863600" y="685800"/>
            <a:ext cx="3352800" cy="266700"/>
          </a:xfrm>
          <a:prstGeom prst="rect">
            <a:avLst/>
          </a:prstGeom>
        </p:spPr>
        <p:txBody>
          <a:bodyPr wrap="none" fromWordArt="1">
            <a:prstTxWarp prst="textPlain">
              <a:avLst>
                <a:gd name="adj" fmla="val 50000"/>
              </a:avLst>
            </a:prstTxWarp>
          </a:bodyPr>
          <a:lstStyle/>
          <a:p>
            <a:r>
              <a:rPr lang="id-ID" sz="1200" kern="10">
                <a:ln w="9525">
                  <a:solidFill>
                    <a:srgbClr val="993300"/>
                  </a:solidFill>
                  <a:round/>
                  <a:headEnd/>
                  <a:tailEnd/>
                </a:ln>
                <a:solidFill>
                  <a:srgbClr val="3366FF"/>
                </a:solidFill>
                <a:latin typeface="Courier New"/>
                <a:cs typeface="Courier New"/>
              </a:rPr>
              <a:t>Kreditor</a:t>
            </a:r>
          </a:p>
        </p:txBody>
      </p:sp>
      <p:grpSp>
        <p:nvGrpSpPr>
          <p:cNvPr id="2" name="Group 3"/>
          <p:cNvGrpSpPr>
            <a:grpSpLocks/>
          </p:cNvGrpSpPr>
          <p:nvPr/>
        </p:nvGrpSpPr>
        <p:grpSpPr bwMode="auto">
          <a:xfrm>
            <a:off x="406400" y="514350"/>
            <a:ext cx="8685213" cy="2228850"/>
            <a:chOff x="192" y="432"/>
            <a:chExt cx="4103" cy="1872"/>
          </a:xfrm>
        </p:grpSpPr>
        <p:sp>
          <p:nvSpPr>
            <p:cNvPr id="62473" name="Picture 4" descr="g0503114"/>
            <p:cNvSpPr>
              <a:spLocks noChangeAspect="1" noChangeArrowheads="1"/>
            </p:cNvSpPr>
            <p:nvPr/>
          </p:nvSpPr>
          <p:spPr bwMode="auto">
            <a:xfrm>
              <a:off x="2136" y="432"/>
              <a:ext cx="2159" cy="1872"/>
            </a:xfrm>
            <a:prstGeom prst="rect">
              <a:avLst/>
            </a:prstGeom>
            <a:noFill/>
            <a:ln w="9525">
              <a:noFill/>
              <a:miter lim="800000"/>
              <a:headEnd/>
              <a:tailEnd/>
            </a:ln>
          </p:spPr>
          <p:txBody>
            <a:bodyPr/>
            <a:lstStyle/>
            <a:p>
              <a:endParaRPr lang="id-ID"/>
            </a:p>
          </p:txBody>
        </p:sp>
        <p:sp>
          <p:nvSpPr>
            <p:cNvPr id="62474" name="Text Box 5"/>
            <p:cNvSpPr txBox="1">
              <a:spLocks noChangeArrowheads="1"/>
            </p:cNvSpPr>
            <p:nvPr/>
          </p:nvSpPr>
          <p:spPr bwMode="auto">
            <a:xfrm>
              <a:off x="192" y="1440"/>
              <a:ext cx="2664" cy="864"/>
            </a:xfrm>
            <a:prstGeom prst="rect">
              <a:avLst/>
            </a:prstGeom>
            <a:solidFill>
              <a:srgbClr val="FFCC99">
                <a:alpha val="5294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99"/>
              </a:extrusionClr>
            </a:sp3d>
          </p:spPr>
          <p:txBody>
            <a:bodyPr>
              <a:flatTx/>
            </a:bodyPr>
            <a:lstStyle/>
            <a:p>
              <a:pPr algn="just" eaLnBrk="1" hangingPunct="1"/>
              <a:r>
                <a:rPr lang="id-ID" sz="1600">
                  <a:latin typeface="Times New Roman" pitchFamily="18" charset="0"/>
                </a:rPr>
                <a:t>Karena kuantitas,kualitas,harga,dan aksesabilitas sumber daya keuangan,manusia,dan bahan baku jarang sekali ideal,penilaian atas pemasok dan kreditor sangat penting untuk evaluasi lingkungan operasional perusahaan yang akurat.</a:t>
              </a:r>
              <a:endParaRPr lang="en-US">
                <a:latin typeface="Times New Roman" pitchFamily="18" charset="0"/>
              </a:endParaRPr>
            </a:p>
          </p:txBody>
        </p:sp>
      </p:grpSp>
      <p:sp>
        <p:nvSpPr>
          <p:cNvPr id="81926" name="WordArt 6"/>
          <p:cNvSpPr>
            <a:spLocks noChangeArrowheads="1" noChangeShapeType="1" noTextEdit="1"/>
          </p:cNvSpPr>
          <p:nvPr/>
        </p:nvSpPr>
        <p:spPr bwMode="auto">
          <a:xfrm>
            <a:off x="863600" y="3771900"/>
            <a:ext cx="5791200" cy="514350"/>
          </a:xfrm>
          <a:prstGeom prst="rect">
            <a:avLst/>
          </a:prstGeom>
        </p:spPr>
        <p:txBody>
          <a:bodyPr wrap="none" fromWordArt="1">
            <a:prstTxWarp prst="textPlain">
              <a:avLst>
                <a:gd name="adj" fmla="val 50000"/>
              </a:avLst>
            </a:prstTxWarp>
          </a:bodyPr>
          <a:lstStyle/>
          <a:p>
            <a:r>
              <a:rPr lang="id-ID" sz="1200" kern="10">
                <a:ln w="9525">
                  <a:solidFill>
                    <a:srgbClr val="FF0000"/>
                  </a:solidFill>
                  <a:round/>
                  <a:headEnd/>
                  <a:tailEnd/>
                </a:ln>
                <a:solidFill>
                  <a:srgbClr val="FF0000"/>
                </a:solidFill>
                <a:latin typeface="Courier New"/>
                <a:cs typeface="Courier New"/>
              </a:rPr>
              <a:t>Sumber Daya Manusia : Sifat Pasar Tenaga Kerja</a:t>
            </a:r>
          </a:p>
        </p:txBody>
      </p:sp>
      <p:sp>
        <p:nvSpPr>
          <p:cNvPr id="81927" name="AutoShape 7"/>
          <p:cNvSpPr>
            <a:spLocks noChangeArrowheads="1"/>
          </p:cNvSpPr>
          <p:nvPr/>
        </p:nvSpPr>
        <p:spPr bwMode="auto">
          <a:xfrm>
            <a:off x="4064000" y="4286250"/>
            <a:ext cx="977900" cy="911225"/>
          </a:xfrm>
          <a:prstGeom prst="curvedRightArrow">
            <a:avLst>
              <a:gd name="adj1" fmla="val 20000"/>
              <a:gd name="adj2" fmla="val 40000"/>
              <a:gd name="adj3" fmla="val 35772"/>
            </a:avLst>
          </a:prstGeom>
          <a:solidFill>
            <a:srgbClr val="E64D00"/>
          </a:solidFill>
          <a:ln w="9525">
            <a:solidFill>
              <a:srgbClr val="000000"/>
            </a:solidFill>
            <a:miter lim="800000"/>
            <a:headEnd/>
            <a:tailEnd/>
          </a:ln>
        </p:spPr>
        <p:txBody>
          <a:bodyPr/>
          <a:lstStyle/>
          <a:p>
            <a:endParaRPr lang="id-ID"/>
          </a:p>
        </p:txBody>
      </p:sp>
      <p:grpSp>
        <p:nvGrpSpPr>
          <p:cNvPr id="3" name="Group 8"/>
          <p:cNvGrpSpPr>
            <a:grpSpLocks/>
          </p:cNvGrpSpPr>
          <p:nvPr/>
        </p:nvGrpSpPr>
        <p:grpSpPr bwMode="auto">
          <a:xfrm>
            <a:off x="1168400" y="4886325"/>
            <a:ext cx="7620000" cy="1628775"/>
            <a:chOff x="552" y="4104"/>
            <a:chExt cx="3600" cy="1368"/>
          </a:xfrm>
        </p:grpSpPr>
        <p:sp>
          <p:nvSpPr>
            <p:cNvPr id="62471" name="Text Box 9"/>
            <p:cNvSpPr txBox="1">
              <a:spLocks noChangeArrowheads="1"/>
            </p:cNvSpPr>
            <p:nvPr/>
          </p:nvSpPr>
          <p:spPr bwMode="auto">
            <a:xfrm>
              <a:off x="2496" y="4248"/>
              <a:ext cx="1656" cy="1056"/>
            </a:xfrm>
            <a:prstGeom prst="rect">
              <a:avLst/>
            </a:prstGeom>
            <a:solidFill>
              <a:srgbClr val="FF99CC">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CC"/>
              </a:extrusionClr>
            </a:sp3d>
          </p:spPr>
          <p:txBody>
            <a:bodyPr>
              <a:flatTx/>
            </a:bodyPr>
            <a:lstStyle/>
            <a:p>
              <a:pPr algn="l" eaLnBrk="1" hangingPunct="1"/>
              <a:r>
                <a:rPr lang="id-ID" sz="1600">
                  <a:latin typeface="Times New Roman" pitchFamily="18" charset="0"/>
                </a:rPr>
                <a:t>Reputasi</a:t>
              </a:r>
            </a:p>
            <a:p>
              <a:pPr algn="l" eaLnBrk="1" hangingPunct="1"/>
              <a:endParaRPr lang="id-ID" sz="1600">
                <a:latin typeface="Times New Roman" pitchFamily="18" charset="0"/>
              </a:endParaRPr>
            </a:p>
            <a:p>
              <a:pPr algn="l" eaLnBrk="1" hangingPunct="1"/>
              <a:r>
                <a:rPr lang="id-ID" sz="1600">
                  <a:latin typeface="Times New Roman" pitchFamily="18" charset="0"/>
                </a:rPr>
                <a:t>Tingkat Kesempatan Kerja</a:t>
              </a:r>
            </a:p>
            <a:p>
              <a:pPr algn="l" eaLnBrk="1" hangingPunct="1"/>
              <a:endParaRPr lang="id-ID" sz="1600">
                <a:latin typeface="Times New Roman" pitchFamily="18" charset="0"/>
              </a:endParaRPr>
            </a:p>
            <a:p>
              <a:pPr algn="l" eaLnBrk="1" hangingPunct="1"/>
              <a:r>
                <a:rPr lang="id-ID" sz="1600">
                  <a:latin typeface="Times New Roman" pitchFamily="18" charset="0"/>
                </a:rPr>
                <a:t>Ketersediaan</a:t>
              </a:r>
              <a:endParaRPr lang="en-US">
                <a:latin typeface="Times New Roman" pitchFamily="18" charset="0"/>
              </a:endParaRPr>
            </a:p>
          </p:txBody>
        </p:sp>
        <p:pic>
          <p:nvPicPr>
            <p:cNvPr id="62472" name="Picture 10" descr="g0305841"/>
            <p:cNvPicPr>
              <a:picLocks noChangeAspect="1" noChangeArrowheads="1"/>
            </p:cNvPicPr>
            <p:nvPr/>
          </p:nvPicPr>
          <p:blipFill>
            <a:blip r:embed="rId3"/>
            <a:srcRect/>
            <a:stretch>
              <a:fillRect/>
            </a:stretch>
          </p:blipFill>
          <p:spPr bwMode="auto">
            <a:xfrm>
              <a:off x="552" y="4104"/>
              <a:ext cx="1440" cy="136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linds(horizontal)">
                                      <p:cBhvr>
                                        <p:cTn id="7" dur="5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26"/>
                                        </p:tgtEl>
                                        <p:attrNameLst>
                                          <p:attrName>style.visibility</p:attrName>
                                        </p:attrNameLst>
                                      </p:cBhvr>
                                      <p:to>
                                        <p:strVal val="visible"/>
                                      </p:to>
                                    </p:set>
                                    <p:animEffect transition="in" filter="blinds(horizontal)">
                                      <p:cBhvr>
                                        <p:cTn id="17" dur="500"/>
                                        <p:tgtEl>
                                          <p:spTgt spid="819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27"/>
                                        </p:tgtEl>
                                        <p:attrNameLst>
                                          <p:attrName>style.visibility</p:attrName>
                                        </p:attrNameLst>
                                      </p:cBhvr>
                                      <p:to>
                                        <p:strVal val="visible"/>
                                      </p:to>
                                    </p:set>
                                    <p:animEffect transition="in" filter="blinds(horizontal)">
                                      <p:cBhvr>
                                        <p:cTn id="22" dur="500"/>
                                        <p:tgtEl>
                                          <p:spTgt spid="819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P spid="81926" grpId="0" animBg="1"/>
      <p:bldP spid="8192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WordArt 2"/>
          <p:cNvSpPr>
            <a:spLocks noChangeArrowheads="1" noChangeShapeType="1" noTextEdit="1"/>
          </p:cNvSpPr>
          <p:nvPr/>
        </p:nvSpPr>
        <p:spPr bwMode="auto">
          <a:xfrm>
            <a:off x="812800" y="600075"/>
            <a:ext cx="7924800" cy="857250"/>
          </a:xfrm>
          <a:prstGeom prst="rect">
            <a:avLst/>
          </a:prstGeom>
        </p:spPr>
        <p:txBody>
          <a:bodyPr wrap="none" fromWordArt="1">
            <a:prstTxWarp prst="textPlain">
              <a:avLst>
                <a:gd name="adj" fmla="val 50000"/>
              </a:avLst>
            </a:prstTxWarp>
          </a:bodyPr>
          <a:lstStyle/>
          <a:p>
            <a:r>
              <a:rPr lang="id-ID" sz="1400" kern="10">
                <a:ln w="9525">
                  <a:solidFill>
                    <a:srgbClr val="0000FF"/>
                  </a:solidFill>
                  <a:round/>
                  <a:headEnd/>
                  <a:tailEnd/>
                </a:ln>
                <a:solidFill>
                  <a:srgbClr val="FF9900"/>
                </a:solidFill>
                <a:latin typeface="Old English Text MT"/>
              </a:rPr>
              <a:t>Penekanan Pada Faktor-Faktor Lingkungan</a:t>
            </a:r>
          </a:p>
        </p:txBody>
      </p:sp>
      <p:pic>
        <p:nvPicPr>
          <p:cNvPr id="82947" name="Picture 3" descr="g0155028"/>
          <p:cNvPicPr>
            <a:picLocks noChangeAspect="1" noChangeArrowheads="1"/>
          </p:cNvPicPr>
          <p:nvPr/>
        </p:nvPicPr>
        <p:blipFill>
          <a:blip r:embed="rId3"/>
          <a:srcRect/>
          <a:stretch>
            <a:fillRect/>
          </a:stretch>
        </p:blipFill>
        <p:spPr bwMode="auto">
          <a:xfrm>
            <a:off x="965200" y="1457325"/>
            <a:ext cx="2894013" cy="2505075"/>
          </a:xfrm>
          <a:prstGeom prst="rect">
            <a:avLst/>
          </a:prstGeom>
          <a:noFill/>
          <a:ln w="9525">
            <a:noFill/>
            <a:miter lim="800000"/>
            <a:headEnd/>
            <a:tailEnd/>
          </a:ln>
        </p:spPr>
      </p:pic>
      <p:sp>
        <p:nvSpPr>
          <p:cNvPr id="82948" name="Text Box 4"/>
          <p:cNvSpPr txBox="1">
            <a:spLocks noChangeArrowheads="1"/>
          </p:cNvSpPr>
          <p:nvPr/>
        </p:nvSpPr>
        <p:spPr bwMode="auto">
          <a:xfrm>
            <a:off x="4318000" y="2400300"/>
            <a:ext cx="4114800" cy="3429000"/>
          </a:xfrm>
          <a:prstGeom prst="rect">
            <a:avLst/>
          </a:prstGeom>
          <a:solidFill>
            <a:srgbClr val="FFFF99"/>
          </a:solidFill>
          <a:ln w="9525">
            <a:solidFill>
              <a:srgbClr val="000000"/>
            </a:solidFill>
            <a:miter lim="800000"/>
            <a:headEnd/>
            <a:tailEnd/>
          </a:ln>
        </p:spPr>
        <p:txBody>
          <a:bodyPr/>
          <a:lstStyle/>
          <a:p>
            <a:pPr lvl="1" algn="just" eaLnBrk="1" hangingPunct="1">
              <a:buFont typeface="Times New Roman" pitchFamily="18" charset="0"/>
              <a:buChar char="-"/>
            </a:pPr>
            <a:r>
              <a:rPr lang="id-ID" sz="1200">
                <a:latin typeface="Times New Roman" pitchFamily="18" charset="0"/>
              </a:rPr>
              <a:t>Perubahan lingkungan sering membuat para manajer strategik frustasi. </a:t>
            </a:r>
          </a:p>
          <a:p>
            <a:pPr lvl="1" algn="just" eaLnBrk="1" hangingPunct="1"/>
            <a:endParaRPr lang="id-ID" sz="1200">
              <a:latin typeface="Times New Roman" pitchFamily="18" charset="0"/>
            </a:endParaRPr>
          </a:p>
          <a:p>
            <a:pPr lvl="1" algn="just" eaLnBrk="1" hangingPunct="1">
              <a:buFont typeface="Times New Roman" pitchFamily="18" charset="0"/>
              <a:buChar char="-"/>
            </a:pPr>
            <a:r>
              <a:rPr lang="id-ID" sz="1200">
                <a:latin typeface="Times New Roman" pitchFamily="18" charset="0"/>
              </a:rPr>
              <a:t>Berbagai elemen eksternal mempengaruhi berbagai strategi pada waktu yang berbeda dan dengan kekuatan yang berbeda-beda pula.</a:t>
            </a:r>
          </a:p>
          <a:p>
            <a:pPr algn="just" eaLnBrk="1" hangingPunct="1"/>
            <a:endParaRPr lang="id-ID" sz="1200">
              <a:latin typeface="Times New Roman" pitchFamily="18" charset="0"/>
            </a:endParaRPr>
          </a:p>
          <a:p>
            <a:pPr lvl="1" algn="just" eaLnBrk="1" hangingPunct="1">
              <a:buFont typeface="Times New Roman" pitchFamily="18" charset="0"/>
              <a:buChar char="-"/>
            </a:pPr>
            <a:r>
              <a:rPr lang="id-ID" sz="1200">
                <a:latin typeface="Times New Roman" pitchFamily="18" charset="0"/>
              </a:rPr>
              <a:t>Satu-satunya yang pasti adalah bahwa dampak lingkungan jauh (remote) dan operasional akan tidak pasti sampai suatu strategi di-implementasikan.</a:t>
            </a:r>
          </a:p>
          <a:p>
            <a:pPr algn="just" eaLnBrk="1" hangingPunct="1"/>
            <a:endParaRPr lang="id-ID" sz="1200">
              <a:latin typeface="Times New Roman" pitchFamily="18" charset="0"/>
            </a:endParaRPr>
          </a:p>
          <a:p>
            <a:pPr lvl="1" algn="just" eaLnBrk="1" hangingPunct="1">
              <a:buFont typeface="Times New Roman" pitchFamily="18" charset="0"/>
              <a:buChar char="-"/>
            </a:pPr>
            <a:r>
              <a:rPr lang="id-ID" sz="1200">
                <a:latin typeface="Times New Roman" pitchFamily="18" charset="0"/>
              </a:rPr>
              <a:t>Ini membuat banyak manajer ,terutama diperusahaan yang tidak begitu kuat atau kecil mengurangi perencanaan jangka panjang, yang menuntut komitmen sumber daya.</a:t>
            </a:r>
          </a:p>
          <a:p>
            <a:pPr algn="just" eaLnBrk="1" hangingPunct="1"/>
            <a:endParaRPr lang="id-ID" sz="1200">
              <a:latin typeface="Times New Roman" pitchFamily="18" charset="0"/>
            </a:endParaRPr>
          </a:p>
          <a:p>
            <a:pPr lvl="1" algn="just" eaLnBrk="1" hangingPunct="1">
              <a:buFont typeface="Times New Roman" pitchFamily="18" charset="0"/>
              <a:buChar char="-"/>
            </a:pPr>
            <a:r>
              <a:rPr lang="id-ID" sz="1200">
                <a:latin typeface="Times New Roman" pitchFamily="18" charset="0"/>
              </a:rPr>
              <a:t>Sebaliknya mereka lebih cenderung membiarkan para manajer menyesuaikan diri dengan tekanan lingkungan</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blinds(horizontal)">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947"/>
                                        </p:tgtEl>
                                        <p:attrNameLst>
                                          <p:attrName>style.visibility</p:attrName>
                                        </p:attrNameLst>
                                      </p:cBhvr>
                                      <p:to>
                                        <p:strVal val="visible"/>
                                      </p:to>
                                    </p:set>
                                    <p:animEffect transition="in" filter="blinds(horizontal)">
                                      <p:cBhvr>
                                        <p:cTn id="12" dur="500"/>
                                        <p:tgtEl>
                                          <p:spTgt spid="829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948"/>
                                        </p:tgtEl>
                                        <p:attrNameLst>
                                          <p:attrName>style.visibility</p:attrName>
                                        </p:attrNameLst>
                                      </p:cBhvr>
                                      <p:to>
                                        <p:strVal val="visible"/>
                                      </p:to>
                                    </p:set>
                                    <p:animEffect transition="in" filter="blinds(horizontal)">
                                      <p:cBhvr>
                                        <p:cTn id="17"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P spid="8294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762000" y="5006975"/>
            <a:ext cx="7772400" cy="1470025"/>
          </a:xfrm>
        </p:spPr>
        <p:txBody>
          <a:bodyPr/>
          <a:lstStyle/>
          <a:p>
            <a:pPr eaLnBrk="1" hangingPunct="1">
              <a:defRPr/>
            </a:pPr>
            <a:r>
              <a:rPr lang="en-US" smtClean="0"/>
              <a:t/>
            </a:r>
            <a:br>
              <a:rPr lang="en-US" smtClean="0"/>
            </a:br>
            <a:endParaRPr lang="en-US" smtClean="0"/>
          </a:p>
        </p:txBody>
      </p:sp>
      <p:sp>
        <p:nvSpPr>
          <p:cNvPr id="64515" name="WordArt 3"/>
          <p:cNvSpPr>
            <a:spLocks noChangeArrowheads="1" noChangeShapeType="1" noTextEdit="1"/>
          </p:cNvSpPr>
          <p:nvPr/>
        </p:nvSpPr>
        <p:spPr bwMode="auto">
          <a:xfrm>
            <a:off x="1643063" y="2500313"/>
            <a:ext cx="6096000" cy="2667000"/>
          </a:xfrm>
          <a:prstGeom prst="rect">
            <a:avLst/>
          </a:prstGeom>
        </p:spPr>
        <p:txBody>
          <a:bodyPr wrap="none" fromWordArt="1">
            <a:prstTxWarp prst="textDeflate">
              <a:avLst>
                <a:gd name="adj" fmla="val 16370"/>
              </a:avLst>
            </a:prstTxWarp>
          </a:bodyPr>
          <a:lstStyle/>
          <a:p>
            <a:r>
              <a:rPr lang="id-ID" sz="3600" kern="10">
                <a:ln w="9525">
                  <a:solidFill>
                    <a:srgbClr val="000000"/>
                  </a:solidFill>
                  <a:round/>
                  <a:headEnd/>
                  <a:tailEnd/>
                </a:ln>
                <a:solidFill>
                  <a:srgbClr val="93CF17"/>
                </a:solidFill>
                <a:latin typeface="Helvetica Narrow"/>
              </a:rPr>
              <a:t>LINGKUNGAN GLOBAL</a:t>
            </a:r>
          </a:p>
        </p:txBody>
      </p:sp>
      <p:sp>
        <p:nvSpPr>
          <p:cNvPr id="64516" name="WordArt 4"/>
          <p:cNvSpPr>
            <a:spLocks noChangeArrowheads="1" noChangeShapeType="1" noTextEdit="1"/>
          </p:cNvSpPr>
          <p:nvPr/>
        </p:nvSpPr>
        <p:spPr bwMode="auto">
          <a:xfrm>
            <a:off x="2514600" y="609600"/>
            <a:ext cx="4343400" cy="1295400"/>
          </a:xfrm>
          <a:prstGeom prst="rect">
            <a:avLst/>
          </a:prstGeom>
        </p:spPr>
        <p:txBody>
          <a:bodyPr wrap="none" fromWordArt="1">
            <a:prstTxWarp prst="textFadeUp">
              <a:avLst>
                <a:gd name="adj" fmla="val 9991"/>
              </a:avLst>
            </a:prstTxWarp>
          </a:bodyPr>
          <a:lstStyle/>
          <a:p>
            <a:r>
              <a:rPr lang="id-ID" sz="3600" b="1"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BAB V</a:t>
            </a:r>
          </a:p>
        </p:txBody>
      </p:sp>
    </p:spTree>
  </p:cSld>
  <p:clrMapOvr>
    <a:masterClrMapping/>
  </p:clrMapOvr>
  <p:transition spd="med">
    <p:wheel spokes="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457200" y="500063"/>
            <a:ext cx="8229600" cy="5857875"/>
          </a:xfrm>
        </p:spPr>
        <p:txBody>
          <a:bodyPr>
            <a:normAutofit lnSpcReduction="10000"/>
          </a:bodyPr>
          <a:lstStyle/>
          <a:p>
            <a:pPr eaLnBrk="1" hangingPunct="1">
              <a:lnSpc>
                <a:spcPct val="80000"/>
              </a:lnSpc>
              <a:buFontTx/>
              <a:buNone/>
              <a:defRPr/>
            </a:pPr>
            <a:r>
              <a:rPr lang="en-US" sz="2000" dirty="0" smtClean="0"/>
              <a:t>		</a:t>
            </a:r>
            <a:r>
              <a:rPr lang="id-ID" sz="1800" dirty="0" smtClean="0">
                <a:solidFill>
                  <a:srgbClr val="002060"/>
                </a:solidFill>
                <a:latin typeface="Book Antiqua" pitchFamily="18" charset="0"/>
              </a:rPr>
              <a:t>Perusahan yang mengglobalisasi operasinya menghadapi masalah khusus. Globalisasi diartikan sebagai strategi mendekati pasar dunia dengan produk standar.</a:t>
            </a:r>
            <a:r>
              <a:rPr lang="en-US" sz="1800" dirty="0" smtClean="0">
                <a:solidFill>
                  <a:srgbClr val="002060"/>
                </a:solidFill>
                <a:latin typeface="Book Antiqua" pitchFamily="18" charset="0"/>
              </a:rPr>
              <a:t> </a:t>
            </a:r>
            <a:r>
              <a:rPr lang="id-ID" sz="1800" dirty="0" smtClean="0">
                <a:solidFill>
                  <a:srgbClr val="002060"/>
                </a:solidFill>
                <a:latin typeface="Book Antiqua" pitchFamily="18" charset="0"/>
              </a:rPr>
              <a:t>Kesadaran terhadap peluang maupun ancaman yang dihadapi perusahan global sangat penting bagi para perencana di hampir semua industri domestic A.S.</a:t>
            </a:r>
            <a:endParaRPr lang="en-US" sz="1800" dirty="0" smtClean="0">
              <a:solidFill>
                <a:srgbClr val="002060"/>
              </a:solidFill>
              <a:latin typeface="Book Antiqua" pitchFamily="18" charset="0"/>
            </a:endParaRPr>
          </a:p>
          <a:p>
            <a:pPr eaLnBrk="1" hangingPunct="1">
              <a:lnSpc>
                <a:spcPct val="80000"/>
              </a:lnSpc>
              <a:buFontTx/>
              <a:buNone/>
              <a:defRPr/>
            </a:pPr>
            <a:endParaRPr lang="id-ID" sz="1800" dirty="0" smtClean="0">
              <a:solidFill>
                <a:srgbClr val="002060"/>
              </a:solidFill>
              <a:latin typeface="Book Antiqua" pitchFamily="18" charset="0"/>
            </a:endParaRPr>
          </a:p>
          <a:p>
            <a:pPr eaLnBrk="1" hangingPunct="1">
              <a:lnSpc>
                <a:spcPct val="80000"/>
              </a:lnSpc>
              <a:buFontTx/>
              <a:buNone/>
              <a:defRPr/>
            </a:pPr>
            <a:r>
              <a:rPr lang="en-US" sz="2000" dirty="0" smtClean="0">
                <a:solidFill>
                  <a:srgbClr val="9966FF"/>
                </a:solidFill>
                <a:latin typeface="Book Antiqua" pitchFamily="18" charset="0"/>
              </a:rPr>
              <a:t>		</a:t>
            </a:r>
            <a:r>
              <a:rPr lang="id-ID" sz="2000" b="1" i="1" dirty="0" smtClean="0">
                <a:solidFill>
                  <a:srgbClr val="9966FF"/>
                </a:solidFill>
                <a:latin typeface="Book Antiqua" pitchFamily="18" charset="0"/>
              </a:rPr>
              <a:t>Memahami liku-liku persaingan di pasar global dan menghadapi korporasi global dengan cepat telah menjadi kompetensi yang dituntut dari para manajer strategik.</a:t>
            </a:r>
            <a:r>
              <a:rPr lang="en-US" sz="2000" b="1" i="1" dirty="0" smtClean="0">
                <a:solidFill>
                  <a:srgbClr val="9966FF"/>
                </a:solidFill>
                <a:latin typeface="Book Antiqua" pitchFamily="18" charset="0"/>
              </a:rPr>
              <a:t> </a:t>
            </a:r>
          </a:p>
          <a:p>
            <a:pPr eaLnBrk="1" hangingPunct="1">
              <a:lnSpc>
                <a:spcPct val="80000"/>
              </a:lnSpc>
              <a:buFontTx/>
              <a:buNone/>
              <a:defRPr/>
            </a:pPr>
            <a:endParaRPr lang="en-US" sz="2000" dirty="0" smtClean="0">
              <a:solidFill>
                <a:srgbClr val="9966FF"/>
              </a:solidFill>
              <a:latin typeface="Book Antiqua" pitchFamily="18" charset="0"/>
            </a:endParaRPr>
          </a:p>
          <a:p>
            <a:pPr eaLnBrk="1" hangingPunct="1">
              <a:lnSpc>
                <a:spcPct val="80000"/>
              </a:lnSpc>
              <a:buFontTx/>
              <a:buNone/>
              <a:defRPr/>
            </a:pPr>
            <a:r>
              <a:rPr lang="id-ID" sz="2000" dirty="0" smtClean="0">
                <a:solidFill>
                  <a:srgbClr val="9966FF"/>
                </a:solidFill>
                <a:latin typeface="Book Antiqua" pitchFamily="18" charset="0"/>
              </a:rPr>
              <a:t>	</a:t>
            </a:r>
            <a:r>
              <a:rPr lang="id-ID" sz="2000" dirty="0" smtClean="0">
                <a:solidFill>
                  <a:schemeClr val="accent2">
                    <a:lumMod val="10000"/>
                  </a:schemeClr>
                </a:solidFill>
                <a:latin typeface="Book Antiqua" pitchFamily="18" charset="0"/>
              </a:rPr>
              <a:t>Penilaian intern meliputi identifikasi kekuatan-kekuatan pokok operasi perusahan. Kekuatan ini khususnya penting dalam operasi global, karena mereka seringkali merupakan karakteristik perusahan yang di hargai Negara tuan rumah dan, karenanya, memberikan kekuatan tawar menawar yang penting. Kekuatan sumber daya dan kapabilitas global perusahaan hrs dianalisis.</a:t>
            </a:r>
            <a:endParaRPr lang="en-US" sz="2000" dirty="0" smtClean="0">
              <a:solidFill>
                <a:schemeClr val="accent2">
                  <a:lumMod val="10000"/>
                </a:schemeClr>
              </a:solidFill>
              <a:latin typeface="Book Antiqua" pitchFamily="18" charset="0"/>
            </a:endParaRPr>
          </a:p>
          <a:p>
            <a:pPr eaLnBrk="1" hangingPunct="1">
              <a:lnSpc>
                <a:spcPct val="80000"/>
              </a:lnSpc>
              <a:buFontTx/>
              <a:buNone/>
              <a:defRPr/>
            </a:pPr>
            <a:endParaRPr lang="id-ID" sz="2000" dirty="0" smtClean="0">
              <a:solidFill>
                <a:schemeClr val="accent2">
                  <a:lumMod val="10000"/>
                </a:schemeClr>
              </a:solidFill>
              <a:latin typeface="Book Antiqua" pitchFamily="18" charset="0"/>
            </a:endParaRPr>
          </a:p>
          <a:p>
            <a:pPr eaLnBrk="1" hangingPunct="1">
              <a:lnSpc>
                <a:spcPct val="80000"/>
              </a:lnSpc>
              <a:buFontTx/>
              <a:buNone/>
              <a:defRPr/>
            </a:pPr>
            <a:r>
              <a:rPr lang="en-US" sz="2000" dirty="0" smtClean="0">
                <a:solidFill>
                  <a:srgbClr val="9966FF"/>
                </a:solidFill>
                <a:latin typeface="Book Antiqua" pitchFamily="18" charset="0"/>
              </a:rPr>
              <a:t>		</a:t>
            </a:r>
            <a:r>
              <a:rPr lang="id-ID" sz="2000" b="1" i="1" dirty="0" smtClean="0">
                <a:solidFill>
                  <a:srgbClr val="9966FF"/>
                </a:solidFill>
                <a:latin typeface="Book Antiqua" pitchFamily="18" charset="0"/>
              </a:rPr>
              <a:t>Perusahan yang secara serius melakukan penilitian intern dan ekstern adalah Bisiness International Corporation, yang menyarankan untuk mempertimbangkan tujuh kategori umum factor. Seperti diperhatikan pada strategi Global, kategori ini meliputi factor ekonomi, politik, geografi, tenaga kerja, pajak, sumber modal, dan bisnis</a:t>
            </a:r>
            <a:r>
              <a:rPr lang="id-ID" sz="2000" b="1" i="1" dirty="0" smtClean="0">
                <a:solidFill>
                  <a:srgbClr val="9966FF"/>
                </a:solidFill>
                <a:latin typeface="Comic Sans MS" pitchFamily="66" charset="0"/>
              </a:rPr>
              <a:t>.</a:t>
            </a:r>
            <a:endParaRPr lang="en-US" sz="2000" b="1" i="1" dirty="0" smtClean="0">
              <a:solidFill>
                <a:srgbClr val="9966FF"/>
              </a:solidFill>
              <a:latin typeface="Comic Sans MS" pitchFamily="66" charset="0"/>
            </a:endParaRPr>
          </a:p>
        </p:txBody>
      </p:sp>
    </p:spTree>
  </p:cSld>
  <p:clrMapOvr>
    <a:masterClrMapping/>
  </p:clrMapOvr>
  <p:transition spd="med">
    <p:comb/>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85813" y="0"/>
            <a:ext cx="7215187" cy="838200"/>
          </a:xfrm>
        </p:spPr>
        <p:txBody>
          <a:bodyPr/>
          <a:lstStyle/>
          <a:p>
            <a:pPr eaLnBrk="1" hangingPunct="1">
              <a:defRPr/>
            </a:pPr>
            <a:r>
              <a:rPr lang="en-US" sz="2400" b="1" dirty="0" smtClean="0">
                <a:solidFill>
                  <a:schemeClr val="accent2">
                    <a:lumMod val="10000"/>
                  </a:schemeClr>
                </a:solidFill>
              </a:rPr>
              <a:t>PENGEMBANGAN KORPORASI GLOBAL</a:t>
            </a:r>
          </a:p>
        </p:txBody>
      </p:sp>
      <p:sp>
        <p:nvSpPr>
          <p:cNvPr id="88067" name="Rectangle 3"/>
          <p:cNvSpPr>
            <a:spLocks noGrp="1" noChangeArrowheads="1"/>
          </p:cNvSpPr>
          <p:nvPr>
            <p:ph type="body" idx="1"/>
          </p:nvPr>
        </p:nvSpPr>
        <p:spPr>
          <a:xfrm>
            <a:off x="304800" y="1143000"/>
            <a:ext cx="8229600" cy="5429250"/>
          </a:xfrm>
        </p:spPr>
        <p:txBody>
          <a:bodyPr/>
          <a:lstStyle/>
          <a:p>
            <a:pPr algn="just" eaLnBrk="1" hangingPunct="1">
              <a:buFontTx/>
              <a:buNone/>
            </a:pPr>
            <a:r>
              <a:rPr lang="en-US" sz="2400" smtClean="0"/>
              <a:t>		</a:t>
            </a:r>
            <a:r>
              <a:rPr lang="en-US" sz="2000" smtClean="0">
                <a:latin typeface="BudHand" pitchFamily="2" charset="0"/>
              </a:rPr>
              <a:t>Evolusi suatu korporasi global seringkali melibatkan tingkat strategi yang semakin tinggi. </a:t>
            </a:r>
          </a:p>
          <a:p>
            <a:pPr algn="just" eaLnBrk="1" hangingPunct="1">
              <a:buFontTx/>
              <a:buNone/>
            </a:pPr>
            <a:r>
              <a:rPr lang="en-US" sz="2000" smtClean="0">
                <a:latin typeface="BudHand" pitchFamily="2" charset="0"/>
              </a:rPr>
              <a:t>	Tingkat pertama, yang seringkali melibatkan kegiatan ekspor-impor, kurang terasa dampaknya atas orientasi manajemen yang ada atau atas lini produk yang sudah ada.</a:t>
            </a:r>
          </a:p>
          <a:p>
            <a:pPr algn="just" eaLnBrk="1" hangingPunct="1">
              <a:buFontTx/>
              <a:buNone/>
            </a:pPr>
            <a:r>
              <a:rPr lang="en-US" sz="2000" smtClean="0">
                <a:latin typeface="BudHand" pitchFamily="2" charset="0"/>
              </a:rPr>
              <a:t>	Tingkat kedua, yang dapat berupa lisensi asing dan alih teknologi, memerlukan sedikit perubahan pada manajemen atau operasi. </a:t>
            </a:r>
          </a:p>
          <a:p>
            <a:pPr algn="just" eaLnBrk="1" hangingPunct="1">
              <a:buFontTx/>
              <a:buNone/>
            </a:pPr>
            <a:r>
              <a:rPr lang="en-US" sz="2000" smtClean="0">
                <a:latin typeface="BudHand" pitchFamily="2" charset="0"/>
              </a:rPr>
              <a:t>	Tingkat ketiga biasanya ditandai oleh investasi langsung dalam operasi seberang lautan, termasuk pabrik. Tingkat ini menuntut pengeluaran modal dan pengembangan ketrampilan mnajemen global, biasanya sudah dikategorikan sebagai perusahaan multinasional (MNC) sejati. Pada tingkat ini, perusahaan mulai muncul sebagai perusahaan global (global enterprise) dengan ancangan global untuk produksi, penjualan, keuangan, dan pengendalian.</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dissolve">
                                      <p:cBhvr>
                                        <p:cTn id="7" dur="500"/>
                                        <p:tgtEl>
                                          <p:spTgt spid="880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dissolve">
                                      <p:cBhvr>
                                        <p:cTn id="12" dur="500"/>
                                        <p:tgtEl>
                                          <p:spTgt spid="880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Effect transition="in" filter="dissolve">
                                      <p:cBhvr>
                                        <p:cTn id="17" dur="500"/>
                                        <p:tgtEl>
                                          <p:spTgt spid="880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067">
                                            <p:txEl>
                                              <p:pRg st="2" end="2"/>
                                            </p:txEl>
                                          </p:spTgt>
                                        </p:tgtEl>
                                        <p:attrNameLst>
                                          <p:attrName>style.visibility</p:attrName>
                                        </p:attrNameLst>
                                      </p:cBhvr>
                                      <p:to>
                                        <p:strVal val="visible"/>
                                      </p:to>
                                    </p:set>
                                    <p:animEffect transition="in" filter="dissolve">
                                      <p:cBhvr>
                                        <p:cTn id="22" dur="500"/>
                                        <p:tgtEl>
                                          <p:spTgt spid="880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8067">
                                            <p:txEl>
                                              <p:pRg st="3" end="3"/>
                                            </p:txEl>
                                          </p:spTgt>
                                        </p:tgtEl>
                                        <p:attrNameLst>
                                          <p:attrName>style.visibility</p:attrName>
                                        </p:attrNameLst>
                                      </p:cBhvr>
                                      <p:to>
                                        <p:strVal val="visible"/>
                                      </p:to>
                                    </p:set>
                                    <p:animEffect transition="in" filter="dissolve">
                                      <p:cBhvr>
                                        <p:cTn id="27"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85750" y="142875"/>
            <a:ext cx="8643938" cy="857250"/>
          </a:xfrm>
        </p:spPr>
        <p:txBody>
          <a:bodyPr/>
          <a:lstStyle/>
          <a:p>
            <a:pPr eaLnBrk="1" hangingPunct="1">
              <a:defRPr/>
            </a:pPr>
            <a:r>
              <a:rPr lang="en-US" sz="2600" b="1" dirty="0" smtClean="0">
                <a:solidFill>
                  <a:schemeClr val="accent2">
                    <a:lumMod val="10000"/>
                  </a:schemeClr>
                </a:solidFill>
              </a:rPr>
              <a:t>MENGAPA PERUSAHAAN MELAKUKAN GLOBALISASI</a:t>
            </a:r>
          </a:p>
        </p:txBody>
      </p:sp>
      <p:sp>
        <p:nvSpPr>
          <p:cNvPr id="89091" name="Rectangle 3"/>
          <p:cNvSpPr>
            <a:spLocks noGrp="1" noChangeArrowheads="1"/>
          </p:cNvSpPr>
          <p:nvPr>
            <p:ph type="body" idx="1"/>
          </p:nvPr>
        </p:nvSpPr>
        <p:spPr>
          <a:xfrm>
            <a:off x="228600" y="1143000"/>
            <a:ext cx="8229600" cy="4286250"/>
          </a:xfrm>
        </p:spPr>
        <p:txBody>
          <a:bodyPr/>
          <a:lstStyle/>
          <a:p>
            <a:pPr eaLnBrk="1" hangingPunct="1">
              <a:lnSpc>
                <a:spcPct val="80000"/>
              </a:lnSpc>
              <a:buFontTx/>
              <a:buNone/>
            </a:pPr>
            <a:r>
              <a:rPr lang="en-US" sz="2400" smtClean="0">
                <a:latin typeface="Comic Sans MS" pitchFamily="66" charset="0"/>
              </a:rPr>
              <a:t>	</a:t>
            </a:r>
            <a:r>
              <a:rPr lang="en-US" sz="1800" smtClean="0">
                <a:latin typeface="BudHand" pitchFamily="2" charset="0"/>
              </a:rPr>
              <a:t>Keunggulan teknologi yang pernah dinikmati Amerika Serikat telah menurun dramatic selama 30 tahun terakhir. Pada akhir tahun 1950-an, lebih dari 80% inovasi teknologi penting dunia pertama kali diperkenalkan di A.S. Pada tahun 1990, angka itu telah menurun menjadi kurang dari 50%. Sebaliknya Perancis membuat kemajuan mengesankan di bidang traksi listrik, tenaga nuklir, dan penerbangan. Jerman memimpin di bidang kimia dan farmasi, peralatan berat dan peralatan presisi, barang listrik berat, metalurgi, dan peralatan transport permukaan. Jepang memimpin di bidang optic</a:t>
            </a:r>
            <a:r>
              <a:rPr lang="en-US" sz="1800" i="1" smtClean="0">
                <a:latin typeface="BudHand" pitchFamily="2" charset="0"/>
              </a:rPr>
              <a:t>, solid state physic</a:t>
            </a:r>
            <a:r>
              <a:rPr lang="en-US" sz="1800" smtClean="0">
                <a:latin typeface="BudHand" pitchFamily="2" charset="0"/>
              </a:rPr>
              <a:t>, rekayasa ilmu kimia, dan proses metalurgi. Eropa Timur dan mantan Uni Soviet, yang dinamakan megara-negara COMECON (Council for Mutual Economic Assistance), menghasilkan 30% dari aplikasi paten seluruh dunia setahun. </a:t>
            </a:r>
          </a:p>
        </p:txBody>
      </p:sp>
      <p:sp>
        <p:nvSpPr>
          <p:cNvPr id="6" name="Rectangle 2"/>
          <p:cNvSpPr txBox="1">
            <a:spLocks noChangeArrowheads="1"/>
          </p:cNvSpPr>
          <p:nvPr/>
        </p:nvSpPr>
        <p:spPr bwMode="auto">
          <a:xfrm>
            <a:off x="214313" y="3929063"/>
            <a:ext cx="8229600" cy="4456112"/>
          </a:xfrm>
          <a:prstGeom prst="rect">
            <a:avLst/>
          </a:prstGeom>
          <a:noFill/>
          <a:ln w="9525">
            <a:noFill/>
            <a:miter lim="800000"/>
            <a:headEnd/>
            <a:tailEnd/>
          </a:ln>
        </p:spPr>
        <p:txBody>
          <a:bodyPr/>
          <a:lstStyle/>
          <a:p>
            <a:pPr marL="342900" indent="-342900" algn="l" eaLnBrk="1" hangingPunct="1">
              <a:lnSpc>
                <a:spcPct val="90000"/>
              </a:lnSpc>
              <a:spcBef>
                <a:spcPct val="20000"/>
              </a:spcBef>
              <a:defRPr/>
            </a:pPr>
            <a:r>
              <a:rPr lang="en-US" sz="2400" kern="0" dirty="0">
                <a:latin typeface="+mn-lt"/>
              </a:rPr>
              <a:t>	</a:t>
            </a:r>
            <a:r>
              <a:rPr lang="en-US" kern="0" dirty="0">
                <a:latin typeface="+mn-lt"/>
              </a:rPr>
              <a:t>	</a:t>
            </a:r>
            <a:r>
              <a:rPr lang="en-US" kern="0" dirty="0" err="1">
                <a:latin typeface="BudHand"/>
              </a:rPr>
              <a:t>Tetapi</a:t>
            </a:r>
            <a:r>
              <a:rPr lang="en-US" kern="0" dirty="0">
                <a:latin typeface="BudHand"/>
              </a:rPr>
              <a:t>, A.S. </a:t>
            </a:r>
            <a:r>
              <a:rPr lang="en-US" kern="0" dirty="0" err="1">
                <a:latin typeface="BudHand"/>
              </a:rPr>
              <a:t>dapat</a:t>
            </a:r>
            <a:r>
              <a:rPr lang="en-US" kern="0" dirty="0">
                <a:latin typeface="BudHand"/>
              </a:rPr>
              <a:t> </a:t>
            </a:r>
            <a:r>
              <a:rPr lang="en-US" kern="0" dirty="0" err="1">
                <a:latin typeface="BudHand"/>
              </a:rPr>
              <a:t>merebut</a:t>
            </a:r>
            <a:r>
              <a:rPr lang="en-US" kern="0" dirty="0">
                <a:latin typeface="BudHand"/>
              </a:rPr>
              <a:t> </a:t>
            </a:r>
            <a:r>
              <a:rPr lang="en-US" kern="0" dirty="0" err="1">
                <a:latin typeface="BudHand"/>
              </a:rPr>
              <a:t>kembali</a:t>
            </a:r>
            <a:r>
              <a:rPr lang="en-US" kern="0" dirty="0">
                <a:latin typeface="BudHand"/>
              </a:rPr>
              <a:t> </a:t>
            </a:r>
            <a:r>
              <a:rPr lang="en-US" kern="0" dirty="0" err="1">
                <a:latin typeface="BudHand"/>
              </a:rPr>
              <a:t>sebagian</a:t>
            </a:r>
            <a:r>
              <a:rPr lang="en-US" kern="0" dirty="0">
                <a:latin typeface="BudHand"/>
              </a:rPr>
              <a:t> </a:t>
            </a:r>
            <a:r>
              <a:rPr lang="en-US" kern="0" dirty="0" err="1">
                <a:latin typeface="BudHand"/>
              </a:rPr>
              <a:t>dari</a:t>
            </a:r>
            <a:r>
              <a:rPr lang="en-US" kern="0" dirty="0">
                <a:latin typeface="BudHand"/>
              </a:rPr>
              <a:t> </a:t>
            </a:r>
            <a:r>
              <a:rPr lang="en-US" kern="0" dirty="0" err="1">
                <a:latin typeface="BudHand"/>
              </a:rPr>
              <a:t>ketinggalan</a:t>
            </a:r>
            <a:r>
              <a:rPr lang="en-US" kern="0" dirty="0">
                <a:latin typeface="BudHand"/>
              </a:rPr>
              <a:t> </a:t>
            </a:r>
            <a:r>
              <a:rPr lang="en-US" kern="0" dirty="0" err="1">
                <a:latin typeface="BudHand"/>
              </a:rPr>
              <a:t>teknologi</a:t>
            </a:r>
            <a:r>
              <a:rPr lang="en-US" kern="0" dirty="0">
                <a:latin typeface="BudHand"/>
              </a:rPr>
              <a:t> </a:t>
            </a:r>
            <a:r>
              <a:rPr lang="en-US" kern="0" dirty="0" err="1">
                <a:latin typeface="BudHand"/>
              </a:rPr>
              <a:t>ini</a:t>
            </a:r>
            <a:r>
              <a:rPr lang="en-US" kern="0" dirty="0">
                <a:latin typeface="BudHand"/>
              </a:rPr>
              <a:t>. </a:t>
            </a:r>
            <a:r>
              <a:rPr lang="en-US" kern="0" dirty="0" err="1">
                <a:latin typeface="BudHand"/>
              </a:rPr>
              <a:t>Melalui</a:t>
            </a:r>
            <a:r>
              <a:rPr lang="en-US" kern="0" dirty="0">
                <a:latin typeface="BudHand"/>
              </a:rPr>
              <a:t> </a:t>
            </a:r>
            <a:r>
              <a:rPr lang="en-US" kern="0" dirty="0" err="1">
                <a:latin typeface="BudHand"/>
              </a:rPr>
              <a:t>globalisasi</a:t>
            </a:r>
            <a:r>
              <a:rPr lang="en-US" kern="0" dirty="0">
                <a:latin typeface="BudHand"/>
              </a:rPr>
              <a:t>, </a:t>
            </a:r>
            <a:r>
              <a:rPr lang="en-US" kern="0" dirty="0" err="1">
                <a:latin typeface="BudHand"/>
              </a:rPr>
              <a:t>perusahaan-perusahaan</a:t>
            </a:r>
            <a:r>
              <a:rPr lang="en-US" kern="0" dirty="0">
                <a:latin typeface="BudHand"/>
              </a:rPr>
              <a:t> A.S. </a:t>
            </a:r>
            <a:r>
              <a:rPr lang="en-US" kern="0" dirty="0" err="1">
                <a:latin typeface="BudHand"/>
              </a:rPr>
              <a:t>seringkali</a:t>
            </a:r>
            <a:r>
              <a:rPr lang="en-US" kern="0" dirty="0">
                <a:latin typeface="BudHand"/>
              </a:rPr>
              <a:t> </a:t>
            </a:r>
            <a:r>
              <a:rPr lang="en-US" kern="0" dirty="0" err="1">
                <a:latin typeface="BudHand"/>
              </a:rPr>
              <a:t>dapat</a:t>
            </a:r>
            <a:r>
              <a:rPr lang="en-US" kern="0" dirty="0">
                <a:latin typeface="BudHand"/>
              </a:rPr>
              <a:t> </a:t>
            </a:r>
            <a:r>
              <a:rPr lang="en-US" kern="0" dirty="0" err="1">
                <a:latin typeface="BudHand"/>
              </a:rPr>
              <a:t>meraih</a:t>
            </a:r>
            <a:r>
              <a:rPr lang="en-US" kern="0" dirty="0">
                <a:latin typeface="BudHand"/>
              </a:rPr>
              <a:t> </a:t>
            </a:r>
            <a:r>
              <a:rPr lang="en-US" kern="0" dirty="0" err="1">
                <a:latin typeface="BudHand"/>
              </a:rPr>
              <a:t>manfaat</a:t>
            </a:r>
            <a:r>
              <a:rPr lang="en-US" kern="0" dirty="0">
                <a:latin typeface="BudHand"/>
              </a:rPr>
              <a:t> </a:t>
            </a:r>
            <a:r>
              <a:rPr lang="en-US" kern="0" dirty="0" err="1">
                <a:latin typeface="BudHand"/>
              </a:rPr>
              <a:t>dari</a:t>
            </a:r>
            <a:r>
              <a:rPr lang="en-US" kern="0" dirty="0">
                <a:latin typeface="BudHand"/>
              </a:rPr>
              <a:t> </a:t>
            </a:r>
            <a:r>
              <a:rPr lang="en-US" kern="0" dirty="0" err="1">
                <a:latin typeface="BudHand"/>
              </a:rPr>
              <a:t>industri</a:t>
            </a:r>
            <a:r>
              <a:rPr lang="en-US" kern="0" dirty="0">
                <a:latin typeface="BudHand"/>
              </a:rPr>
              <a:t> </a:t>
            </a:r>
            <a:r>
              <a:rPr lang="en-US" kern="0" dirty="0" err="1">
                <a:latin typeface="BudHand"/>
              </a:rPr>
              <a:t>dan</a:t>
            </a:r>
            <a:r>
              <a:rPr lang="en-US" kern="0" dirty="0">
                <a:latin typeface="BudHand"/>
              </a:rPr>
              <a:t> </a:t>
            </a:r>
            <a:r>
              <a:rPr lang="en-US" kern="0" dirty="0" err="1">
                <a:latin typeface="BudHand"/>
              </a:rPr>
              <a:t>teknologi</a:t>
            </a:r>
            <a:r>
              <a:rPr lang="en-US" kern="0" dirty="0">
                <a:latin typeface="BudHand"/>
              </a:rPr>
              <a:t> yang </a:t>
            </a:r>
            <a:r>
              <a:rPr lang="en-US" kern="0" dirty="0" err="1">
                <a:latin typeface="BudHand"/>
              </a:rPr>
              <a:t>dikembangkan</a:t>
            </a:r>
            <a:r>
              <a:rPr lang="en-US" kern="0" dirty="0">
                <a:latin typeface="BudHand"/>
              </a:rPr>
              <a:t> </a:t>
            </a:r>
            <a:r>
              <a:rPr lang="en-US" kern="0" dirty="0" err="1">
                <a:latin typeface="BudHand"/>
              </a:rPr>
              <a:t>di</a:t>
            </a:r>
            <a:r>
              <a:rPr lang="en-US" kern="0" dirty="0">
                <a:latin typeface="BudHand"/>
              </a:rPr>
              <a:t> </a:t>
            </a:r>
            <a:r>
              <a:rPr lang="en-US" kern="0" dirty="0" err="1">
                <a:latin typeface="BudHand"/>
              </a:rPr>
              <a:t>mancanegara</a:t>
            </a:r>
            <a:r>
              <a:rPr lang="en-US" kern="0" dirty="0">
                <a:latin typeface="BudHand"/>
              </a:rPr>
              <a:t>. </a:t>
            </a:r>
            <a:r>
              <a:rPr lang="sv-SE" kern="0" dirty="0">
                <a:latin typeface="BudHand"/>
              </a:rPr>
              <a:t>Bahkan perusahaan jasa yang relatif kecil dapat memanfaatkan operasi seberang lautan yang besar.</a:t>
            </a:r>
          </a:p>
          <a:p>
            <a:pPr marL="342900" indent="-342900" algn="l" eaLnBrk="1" hangingPunct="1">
              <a:lnSpc>
                <a:spcPct val="90000"/>
              </a:lnSpc>
              <a:spcBef>
                <a:spcPct val="20000"/>
              </a:spcBef>
              <a:defRPr/>
            </a:pPr>
            <a:r>
              <a:rPr lang="sv-SE" kern="0" dirty="0">
                <a:latin typeface="BudHand"/>
              </a:rPr>
              <a:t>		Dalam banyak situasi, pengembangan global layak dijadikan senjata bersaing. Penetrasi langsung ke pasar asing dapat menarik arus kas yang vital dari operasi domestic pesaing asing.</a:t>
            </a:r>
            <a:endParaRPr lang="en-US" kern="0" dirty="0">
              <a:latin typeface="BudHand"/>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9091">
                                            <p:txEl>
                                              <p:pRg st="0" end="0"/>
                                            </p:txEl>
                                          </p:spTgt>
                                        </p:tgtEl>
                                        <p:attrNameLst>
                                          <p:attrName>style.visibility</p:attrName>
                                        </p:attrNameLst>
                                      </p:cBhvr>
                                      <p:to>
                                        <p:strVal val="visible"/>
                                      </p:to>
                                    </p:set>
                                    <p:animEffect transition="in" filter="fade">
                                      <p:cBhvr>
                                        <p:cTn id="14" dur="1000">
                                          <p:stCondLst>
                                            <p:cond delay="0"/>
                                          </p:stCondLst>
                                        </p:cTn>
                                        <p:tgtEl>
                                          <p:spTgt spid="8909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457200" y="274638"/>
            <a:ext cx="8229600" cy="2074862"/>
          </a:xfrm>
        </p:spPr>
        <p:txBody>
          <a:bodyPr/>
          <a:lstStyle/>
          <a:p>
            <a:pPr algn="l" eaLnBrk="1" hangingPunct="1">
              <a:defRPr/>
            </a:pPr>
            <a:r>
              <a:rPr lang="en-US" sz="3600" b="1" smtClean="0"/>
              <a:t>TIGA TINGKAT STRATEGI</a:t>
            </a:r>
            <a:r>
              <a:rPr lang="en-US" sz="3600" smtClean="0"/>
              <a:t> dalam jenjang (Hirarki) pengambilan keputusan perusahaan</a:t>
            </a:r>
          </a:p>
        </p:txBody>
      </p:sp>
      <p:sp>
        <p:nvSpPr>
          <p:cNvPr id="13315" name="Rectangle 3"/>
          <p:cNvSpPr>
            <a:spLocks noGrp="1" noChangeArrowheads="1"/>
          </p:cNvSpPr>
          <p:nvPr>
            <p:ph type="body" idx="1"/>
          </p:nvPr>
        </p:nvSpPr>
        <p:spPr>
          <a:xfrm>
            <a:off x="250825" y="2924175"/>
            <a:ext cx="8229600" cy="2871788"/>
          </a:xfrm>
          <a:solidFill>
            <a:schemeClr val="folHlink"/>
          </a:solidFill>
          <a:ln w="28575">
            <a:solidFill>
              <a:srgbClr val="0066FF"/>
            </a:solidFill>
          </a:ln>
        </p:spPr>
        <p:txBody>
          <a:bodyPr/>
          <a:lstStyle/>
          <a:p>
            <a:pPr marL="609600" indent="-609600" algn="ctr" eaLnBrk="1" hangingPunct="1">
              <a:buFontTx/>
              <a:buAutoNum type="arabicPeriod"/>
            </a:pPr>
            <a:r>
              <a:rPr lang="en-US" sz="4000" smtClean="0">
                <a:solidFill>
                  <a:srgbClr val="1F28E1"/>
                </a:solidFill>
              </a:rPr>
              <a:t>Tingkat Korporasi</a:t>
            </a:r>
          </a:p>
          <a:p>
            <a:pPr marL="609600" indent="-609600" algn="ctr" eaLnBrk="1" hangingPunct="1">
              <a:buFontTx/>
              <a:buAutoNum type="arabicPeriod"/>
            </a:pPr>
            <a:r>
              <a:rPr lang="en-US" sz="4000" smtClean="0">
                <a:solidFill>
                  <a:srgbClr val="1F28E1"/>
                </a:solidFill>
              </a:rPr>
              <a:t>Tingkat bisnis</a:t>
            </a:r>
          </a:p>
          <a:p>
            <a:pPr marL="609600" indent="-609600" algn="ctr" eaLnBrk="1" hangingPunct="1">
              <a:buFontTx/>
              <a:buAutoNum type="arabicPeriod"/>
            </a:pPr>
            <a:r>
              <a:rPr lang="en-US" sz="4000" smtClean="0">
                <a:solidFill>
                  <a:srgbClr val="1F28E1"/>
                </a:solidFill>
              </a:rPr>
              <a:t>Tingkat fungsional</a:t>
            </a:r>
          </a:p>
        </p:txBody>
      </p:sp>
    </p:spTree>
  </p:cSld>
  <p:clrMapOvr>
    <a:masterClrMapping/>
  </p:clrMapOvr>
  <p:transition spd="slow">
    <p:diamon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14375" y="285750"/>
            <a:ext cx="7786688" cy="704850"/>
          </a:xfrm>
        </p:spPr>
        <p:txBody>
          <a:bodyPr/>
          <a:lstStyle/>
          <a:p>
            <a:pPr eaLnBrk="1" hangingPunct="1">
              <a:defRPr/>
            </a:pPr>
            <a:r>
              <a:rPr lang="en-US" sz="2400" b="1" dirty="0" smtClean="0">
                <a:solidFill>
                  <a:schemeClr val="accent2">
                    <a:lumMod val="10000"/>
                  </a:schemeClr>
                </a:solidFill>
              </a:rPr>
              <a:t>ORIENTASI STRATEGIK PERUSAHAAN GLOBAL</a:t>
            </a:r>
          </a:p>
        </p:txBody>
      </p:sp>
      <p:sp>
        <p:nvSpPr>
          <p:cNvPr id="91139" name="Rectangle 3"/>
          <p:cNvSpPr>
            <a:spLocks noGrp="1" noChangeArrowheads="1"/>
          </p:cNvSpPr>
          <p:nvPr>
            <p:ph type="body" idx="1"/>
          </p:nvPr>
        </p:nvSpPr>
        <p:spPr>
          <a:xfrm>
            <a:off x="457200" y="1219200"/>
            <a:ext cx="8229600" cy="4495800"/>
          </a:xfrm>
        </p:spPr>
        <p:txBody>
          <a:bodyPr/>
          <a:lstStyle/>
          <a:p>
            <a:pPr eaLnBrk="1" hangingPunct="1">
              <a:buFontTx/>
              <a:buNone/>
            </a:pPr>
            <a:r>
              <a:rPr lang="en-US" sz="2400" smtClean="0"/>
              <a:t>	</a:t>
            </a:r>
            <a:r>
              <a:rPr lang="en-US" sz="2000" smtClean="0">
                <a:latin typeface="Book Antiqua" pitchFamily="18" charset="0"/>
              </a:rPr>
              <a:t>Perusahaan2 Multinasional pada dasarnya memperlihatkan satu dari empat orientasi mereka dalam aktivitasnya. Mereka punya keyakinan mengenai cara mengendalikan operasi asing. Perusahaan yang </a:t>
            </a:r>
            <a:r>
              <a:rPr lang="en-US" sz="2000" b="1" i="1" smtClean="0">
                <a:latin typeface="Book Antiqua" pitchFamily="18" charset="0"/>
              </a:rPr>
              <a:t>ethnocentric orientation</a:t>
            </a:r>
            <a:r>
              <a:rPr lang="en-US" sz="2000" smtClean="0">
                <a:latin typeface="Book Antiqua" pitchFamily="18" charset="0"/>
              </a:rPr>
              <a:t> percaya bahwa nilai dan prioritas organisasi induk seyogyanya menjadi pedoman dalam pengambilan keputusan stratejik dalam semua operasinya. Perusahaan mempunyai </a:t>
            </a:r>
            <a:r>
              <a:rPr lang="en-US" sz="2000" b="1" i="1" smtClean="0">
                <a:latin typeface="Book Antiqua" pitchFamily="18" charset="0"/>
              </a:rPr>
              <a:t>polycentric orientation</a:t>
            </a:r>
            <a:r>
              <a:rPr lang="en-US" sz="2000" smtClean="0">
                <a:latin typeface="Book Antiqua" pitchFamily="18" charset="0"/>
              </a:rPr>
              <a:t> jika kemudian budaya negara tempat diterapkannya strategi tersebut memungkinkan untuk mendominasi proses pengambilan keputusan. Kebalikannya,  </a:t>
            </a:r>
            <a:r>
              <a:rPr lang="en-US" sz="2000" b="1" i="1" smtClean="0">
                <a:latin typeface="Book Antiqua" pitchFamily="18" charset="0"/>
              </a:rPr>
              <a:t>regiocentric orientation </a:t>
            </a:r>
            <a:r>
              <a:rPr lang="en-US" sz="2000" smtClean="0">
                <a:latin typeface="Book Antiqua" pitchFamily="18" charset="0"/>
              </a:rPr>
              <a:t>tejadi ketika perusahaan induk berusaha mencampur nilai dan prioritas mereka dengan peraturan/nilai setempat. Akhirnya, perusahaan dengan </a:t>
            </a:r>
            <a:r>
              <a:rPr lang="en-US" sz="2000" b="1" i="1" smtClean="0">
                <a:latin typeface="Book Antiqua" pitchFamily="18" charset="0"/>
              </a:rPr>
              <a:t>geocentric orientation</a:t>
            </a:r>
            <a:r>
              <a:rPr lang="en-US" sz="2000" smtClean="0">
                <a:latin typeface="Book Antiqua" pitchFamily="18" charset="0"/>
              </a:rPr>
              <a:t> mengadopsi pendekatan system global untuk pembuatan keputusan stratejik, sehingga penekanan pada integrasi global.</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800" decel="100000"/>
                                        <p:tgtEl>
                                          <p:spTgt spid="91138"/>
                                        </p:tgtEl>
                                      </p:cBhvr>
                                    </p:animEffect>
                                    <p:anim calcmode="lin" valueType="num">
                                      <p:cBhvr>
                                        <p:cTn id="8" dur="800" decel="100000" fill="hold"/>
                                        <p:tgtEl>
                                          <p:spTgt spid="91138"/>
                                        </p:tgtEl>
                                        <p:attrNameLst>
                                          <p:attrName>style.rotation</p:attrName>
                                        </p:attrNameLst>
                                      </p:cBhvr>
                                      <p:tavLst>
                                        <p:tav tm="0">
                                          <p:val>
                                            <p:fltVal val="-90"/>
                                          </p:val>
                                        </p:tav>
                                        <p:tav tm="100000">
                                          <p:val>
                                            <p:fltVal val="0"/>
                                          </p:val>
                                        </p:tav>
                                      </p:tavLst>
                                    </p:anim>
                                    <p:anim calcmode="lin" valueType="num">
                                      <p:cBhvr>
                                        <p:cTn id="9" dur="800" decel="100000" fill="hold"/>
                                        <p:tgtEl>
                                          <p:spTgt spid="91138"/>
                                        </p:tgtEl>
                                        <p:attrNameLst>
                                          <p:attrName>ppt_x</p:attrName>
                                        </p:attrNameLst>
                                      </p:cBhvr>
                                      <p:tavLst>
                                        <p:tav tm="0">
                                          <p:val>
                                            <p:strVal val="#ppt_x+0.4"/>
                                          </p:val>
                                        </p:tav>
                                        <p:tav tm="100000">
                                          <p:val>
                                            <p:strVal val="#ppt_x-0.05"/>
                                          </p:val>
                                        </p:tav>
                                      </p:tavLst>
                                    </p:anim>
                                    <p:anim calcmode="lin" valueType="num">
                                      <p:cBhvr>
                                        <p:cTn id="10" dur="800" decel="100000" fill="hold"/>
                                        <p:tgtEl>
                                          <p:spTgt spid="911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11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113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1139">
                                            <p:txEl>
                                              <p:pRg st="0" end="0"/>
                                            </p:txEl>
                                          </p:spTgt>
                                        </p:tgtEl>
                                        <p:attrNameLst>
                                          <p:attrName>style.visibility</p:attrName>
                                        </p:attrNameLst>
                                      </p:cBhvr>
                                      <p:to>
                                        <p:strVal val="visible"/>
                                      </p:to>
                                    </p:set>
                                    <p:animEffect transition="in" filter="fade">
                                      <p:cBhvr>
                                        <p:cTn id="17" dur="1000"/>
                                        <p:tgtEl>
                                          <p:spTgt spid="91139">
                                            <p:txEl>
                                              <p:pRg st="0" end="0"/>
                                            </p:txEl>
                                          </p:spTgt>
                                        </p:tgtEl>
                                      </p:cBhvr>
                                    </p:animEffect>
                                    <p:anim calcmode="lin" valueType="num">
                                      <p:cBhvr>
                                        <p:cTn id="18" dur="10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11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8313" y="214313"/>
            <a:ext cx="8247062" cy="430212"/>
          </a:xfrm>
        </p:spPr>
        <p:txBody>
          <a:bodyPr/>
          <a:lstStyle/>
          <a:p>
            <a:pPr eaLnBrk="1" hangingPunct="1">
              <a:defRPr/>
            </a:pPr>
            <a:r>
              <a:rPr lang="id-ID" sz="2000" b="1" dirty="0" smtClean="0">
                <a:solidFill>
                  <a:schemeClr val="accent2">
                    <a:lumMod val="10000"/>
                  </a:schemeClr>
                </a:solidFill>
              </a:rPr>
              <a:t>Kompleksitas Lingkungan Global</a:t>
            </a:r>
            <a:endParaRPr lang="en-US" sz="2000" b="1" dirty="0" smtClean="0">
              <a:solidFill>
                <a:schemeClr val="accent2">
                  <a:lumMod val="10000"/>
                </a:schemeClr>
              </a:solidFill>
            </a:endParaRPr>
          </a:p>
        </p:txBody>
      </p:sp>
      <p:sp>
        <p:nvSpPr>
          <p:cNvPr id="70659" name="Rectangle 3"/>
          <p:cNvSpPr>
            <a:spLocks noGrp="1" noChangeArrowheads="1"/>
          </p:cNvSpPr>
          <p:nvPr>
            <p:ph type="body" idx="1"/>
          </p:nvPr>
        </p:nvSpPr>
        <p:spPr>
          <a:xfrm>
            <a:off x="468313" y="981075"/>
            <a:ext cx="8229600" cy="5091113"/>
          </a:xfrm>
        </p:spPr>
        <p:txBody>
          <a:bodyPr/>
          <a:lstStyle/>
          <a:p>
            <a:pPr eaLnBrk="1" hangingPunct="1">
              <a:lnSpc>
                <a:spcPct val="80000"/>
              </a:lnSpc>
              <a:buFontTx/>
              <a:buNone/>
              <a:tabLst>
                <a:tab pos="800100" algn="l"/>
                <a:tab pos="865188" algn="l"/>
              </a:tabLst>
              <a:defRPr/>
            </a:pPr>
            <a:r>
              <a:rPr lang="en-US" sz="800" dirty="0" smtClean="0"/>
              <a:t>	</a:t>
            </a:r>
            <a:r>
              <a:rPr lang="id-ID" sz="1800" dirty="0" smtClean="0"/>
              <a:t>Perencanaan srategik global lebih rumit daripada perencanaan sejenis untuk domestic. </a:t>
            </a:r>
            <a:r>
              <a:rPr lang="id-ID" sz="1800" dirty="0" smtClean="0">
                <a:solidFill>
                  <a:schemeClr val="accent2">
                    <a:lumMod val="10000"/>
                  </a:schemeClr>
                </a:solidFill>
              </a:rPr>
              <a:t>Sedikitnya ada lima factor yang menyebabkan kompleksitas ini </a:t>
            </a:r>
            <a:r>
              <a:rPr lang="id-ID" sz="1800" dirty="0" smtClean="0"/>
              <a:t>;</a:t>
            </a:r>
            <a:endParaRPr lang="en-US" sz="1800" dirty="0" smtClean="0"/>
          </a:p>
          <a:p>
            <a:pPr eaLnBrk="1" hangingPunct="1">
              <a:lnSpc>
                <a:spcPct val="80000"/>
              </a:lnSpc>
              <a:buFontTx/>
              <a:buNone/>
              <a:tabLst>
                <a:tab pos="800100" algn="l"/>
                <a:tab pos="865188" algn="l"/>
              </a:tabLst>
              <a:defRPr/>
            </a:pPr>
            <a:endParaRPr lang="en-US" sz="1800" dirty="0" smtClean="0"/>
          </a:p>
          <a:p>
            <a:pPr algn="just" eaLnBrk="1" hangingPunct="1">
              <a:lnSpc>
                <a:spcPct val="80000"/>
              </a:lnSpc>
              <a:buFontTx/>
              <a:buNone/>
              <a:tabLst>
                <a:tab pos="800100" algn="l"/>
                <a:tab pos="865188" algn="l"/>
              </a:tabLst>
              <a:defRPr/>
            </a:pPr>
            <a:r>
              <a:rPr lang="en-US" sz="1800" dirty="0" smtClean="0"/>
              <a:t>	</a:t>
            </a:r>
            <a:r>
              <a:rPr lang="id-ID" sz="1800" dirty="0" smtClean="0"/>
              <a:t>1.	Operasi global menghadapi lingkungan politik, ekonomi, legal, </a:t>
            </a:r>
            <a:r>
              <a:rPr lang="en-US" sz="1800" dirty="0" smtClean="0"/>
              <a:t>	</a:t>
            </a:r>
            <a:r>
              <a:rPr lang="id-ID" sz="1800" dirty="0" smtClean="0"/>
              <a:t>social, </a:t>
            </a:r>
            <a:r>
              <a:rPr lang="en-US" sz="1800" dirty="0" smtClean="0"/>
              <a:t>	</a:t>
            </a:r>
            <a:r>
              <a:rPr lang="id-ID" sz="1800" dirty="0" smtClean="0"/>
              <a:t>dan </a:t>
            </a:r>
            <a:r>
              <a:rPr lang="en-US" sz="1800" dirty="0" smtClean="0"/>
              <a:t>	</a:t>
            </a:r>
            <a:r>
              <a:rPr lang="id-ID" sz="1800" dirty="0" smtClean="0"/>
              <a:t>budaya yang beragam di samping juga laju </a:t>
            </a:r>
            <a:r>
              <a:rPr lang="en-US" sz="1800" dirty="0" smtClean="0"/>
              <a:t>	</a:t>
            </a:r>
            <a:r>
              <a:rPr lang="id-ID" sz="1800" dirty="0" smtClean="0"/>
              <a:t>perubahan yang </a:t>
            </a:r>
            <a:r>
              <a:rPr lang="en-US" sz="1800" dirty="0" smtClean="0"/>
              <a:t>	</a:t>
            </a:r>
            <a:r>
              <a:rPr lang="id-ID" sz="1800" dirty="0" smtClean="0"/>
              <a:t>berlain-lainan </a:t>
            </a:r>
            <a:r>
              <a:rPr lang="en-US" sz="1800" dirty="0" smtClean="0"/>
              <a:t>	</a:t>
            </a:r>
            <a:r>
              <a:rPr lang="id-ID" sz="1800" dirty="0" smtClean="0"/>
              <a:t>pada masing-masing </a:t>
            </a:r>
            <a:r>
              <a:rPr lang="en-US" sz="1800" dirty="0" smtClean="0"/>
              <a:t> 	</a:t>
            </a:r>
            <a:r>
              <a:rPr lang="id-ID" sz="1800" dirty="0" smtClean="0"/>
              <a:t>factor ini.</a:t>
            </a:r>
          </a:p>
          <a:p>
            <a:pPr eaLnBrk="1" hangingPunct="1">
              <a:lnSpc>
                <a:spcPct val="80000"/>
              </a:lnSpc>
              <a:buFontTx/>
              <a:buNone/>
              <a:tabLst>
                <a:tab pos="800100" algn="l"/>
                <a:tab pos="865188" algn="l"/>
              </a:tabLst>
              <a:defRPr/>
            </a:pPr>
            <a:r>
              <a:rPr lang="en-US" sz="1800" dirty="0" smtClean="0"/>
              <a:t>	</a:t>
            </a:r>
            <a:r>
              <a:rPr lang="id-ID" sz="1800" dirty="0" smtClean="0"/>
              <a:t>2.	Interaksi antara nasional dan asing bersifat kompleks, karena </a:t>
            </a:r>
            <a:r>
              <a:rPr lang="en-US" sz="1800" dirty="0" smtClean="0"/>
              <a:t>	</a:t>
            </a:r>
            <a:r>
              <a:rPr lang="id-ID" sz="1800" dirty="0" smtClean="0"/>
              <a:t>masalah kedaulatan nasional dan sangat berbedanyakondisi </a:t>
            </a:r>
            <a:r>
              <a:rPr lang="en-US" sz="1800" dirty="0" smtClean="0"/>
              <a:t>	</a:t>
            </a:r>
            <a:r>
              <a:rPr lang="id-ID" sz="1800" dirty="0" smtClean="0"/>
              <a:t>ekonomi </a:t>
            </a:r>
            <a:r>
              <a:rPr lang="en-US" sz="1800" dirty="0" smtClean="0"/>
              <a:t>	</a:t>
            </a:r>
            <a:r>
              <a:rPr lang="id-ID" sz="1800" dirty="0" smtClean="0"/>
              <a:t>dan </a:t>
            </a:r>
            <a:r>
              <a:rPr lang="en-US" sz="1800" dirty="0" smtClean="0"/>
              <a:t>	</a:t>
            </a:r>
            <a:r>
              <a:rPr lang="id-ID" sz="1800" dirty="0" smtClean="0"/>
              <a:t>sosial.</a:t>
            </a:r>
          </a:p>
          <a:p>
            <a:pPr eaLnBrk="1" hangingPunct="1">
              <a:lnSpc>
                <a:spcPct val="80000"/>
              </a:lnSpc>
              <a:buFontTx/>
              <a:buNone/>
              <a:tabLst>
                <a:tab pos="800100" algn="l"/>
                <a:tab pos="865188" algn="l"/>
              </a:tabLst>
              <a:defRPr/>
            </a:pPr>
            <a:r>
              <a:rPr lang="en-US" sz="1800" dirty="0" smtClean="0"/>
              <a:t>	</a:t>
            </a:r>
            <a:r>
              <a:rPr lang="id-ID" sz="1800" dirty="0" smtClean="0"/>
              <a:t>3.	Keterpisahan geografis, perbedaan budaya dan kebangsaan, </a:t>
            </a:r>
            <a:r>
              <a:rPr lang="en-US" sz="1800" dirty="0" smtClean="0"/>
              <a:t>	</a:t>
            </a:r>
            <a:r>
              <a:rPr lang="id-ID" sz="1800" dirty="0" smtClean="0"/>
              <a:t>serta </a:t>
            </a:r>
            <a:r>
              <a:rPr lang="en-US" sz="1800" dirty="0" smtClean="0"/>
              <a:t>	</a:t>
            </a:r>
            <a:r>
              <a:rPr lang="id-ID" sz="1800" dirty="0" smtClean="0"/>
              <a:t>perbedaan cara berbisnis kesemuanya cenderung </a:t>
            </a:r>
            <a:r>
              <a:rPr lang="en-US" sz="1800" dirty="0" smtClean="0"/>
              <a:t>	</a:t>
            </a:r>
            <a:r>
              <a:rPr lang="id-ID" sz="1800" dirty="0" smtClean="0"/>
              <a:t>menyulitkan komunikasi dan </a:t>
            </a:r>
            <a:r>
              <a:rPr lang="en-US" sz="1800" dirty="0" smtClean="0"/>
              <a:t>	</a:t>
            </a:r>
            <a:r>
              <a:rPr lang="id-ID" sz="1800" dirty="0" smtClean="0"/>
              <a:t>upaya pengendalian antara </a:t>
            </a:r>
            <a:r>
              <a:rPr lang="en-US" sz="1800" dirty="0" smtClean="0"/>
              <a:t>	</a:t>
            </a:r>
            <a:r>
              <a:rPr lang="id-ID" sz="1800" dirty="0" smtClean="0"/>
              <a:t>kantor pusat dan afiliasi seberang lautan.</a:t>
            </a:r>
          </a:p>
          <a:p>
            <a:pPr eaLnBrk="1" hangingPunct="1">
              <a:lnSpc>
                <a:spcPct val="80000"/>
              </a:lnSpc>
              <a:buFontTx/>
              <a:buNone/>
              <a:tabLst>
                <a:tab pos="800100" algn="l"/>
                <a:tab pos="865188" algn="l"/>
              </a:tabLst>
              <a:defRPr/>
            </a:pPr>
            <a:r>
              <a:rPr lang="en-US" sz="1800" dirty="0" smtClean="0"/>
              <a:t>	</a:t>
            </a:r>
            <a:r>
              <a:rPr lang="id-ID" sz="1800" dirty="0" smtClean="0"/>
              <a:t>4.	Operasi global menghadapi persaingan yang ekstrim, karena </a:t>
            </a:r>
            <a:r>
              <a:rPr lang="en-US" sz="1800" dirty="0" smtClean="0"/>
              <a:t>	</a:t>
            </a:r>
            <a:r>
              <a:rPr lang="id-ID" sz="1800" dirty="0" smtClean="0"/>
              <a:t>perbedaan dalam </a:t>
            </a:r>
            <a:r>
              <a:rPr lang="en-US" sz="1800" dirty="0" smtClean="0"/>
              <a:t>	</a:t>
            </a:r>
            <a:r>
              <a:rPr lang="id-ID" sz="1800" dirty="0" smtClean="0"/>
              <a:t>hal struktur industri.</a:t>
            </a:r>
          </a:p>
          <a:p>
            <a:pPr eaLnBrk="1" hangingPunct="1">
              <a:lnSpc>
                <a:spcPct val="80000"/>
              </a:lnSpc>
              <a:buFontTx/>
              <a:buNone/>
              <a:tabLst>
                <a:tab pos="800100" algn="l"/>
                <a:tab pos="865188" algn="l"/>
              </a:tabLst>
              <a:defRPr/>
            </a:pPr>
            <a:r>
              <a:rPr lang="en-US" sz="1800" dirty="0" smtClean="0"/>
              <a:t>	</a:t>
            </a:r>
            <a:r>
              <a:rPr lang="id-ID" sz="1800" dirty="0" smtClean="0"/>
              <a:t>5.	Operasi global terbatas dalam hal pilihan strtegi bersaing yang </a:t>
            </a:r>
            <a:r>
              <a:rPr lang="en-US" sz="1800" dirty="0" smtClean="0"/>
              <a:t>	</a:t>
            </a:r>
            <a:r>
              <a:rPr lang="id-ID" sz="1800" dirty="0" smtClean="0"/>
              <a:t>ada karena </a:t>
            </a:r>
            <a:r>
              <a:rPr lang="en-US" sz="1800" dirty="0" smtClean="0"/>
              <a:t>	</a:t>
            </a:r>
            <a:r>
              <a:rPr lang="id-ID" sz="1800" dirty="0" smtClean="0"/>
              <a:t>beragamnya blok-blok ekonomi, seperti </a:t>
            </a:r>
            <a:r>
              <a:rPr lang="en-US" sz="1800" dirty="0" smtClean="0"/>
              <a:t>	</a:t>
            </a:r>
            <a:r>
              <a:rPr lang="id-ID" sz="1800" dirty="0" smtClean="0"/>
              <a:t>Masyarakat Ekonomi Eropa, Kawasan </a:t>
            </a:r>
            <a:r>
              <a:rPr lang="en-US" sz="1800" dirty="0" smtClean="0"/>
              <a:t>	</a:t>
            </a:r>
            <a:r>
              <a:rPr lang="id-ID" sz="1800" dirty="0" smtClean="0"/>
              <a:t>perdaganganbebes </a:t>
            </a:r>
            <a:r>
              <a:rPr lang="en-US" sz="1800" dirty="0" smtClean="0"/>
              <a:t>	</a:t>
            </a:r>
            <a:r>
              <a:rPr lang="id-ID" sz="1800" dirty="0" smtClean="0"/>
              <a:t>eropa, dan kawasan perdagangan bebas amerika latin.</a:t>
            </a:r>
            <a:endParaRPr lang="en-US" sz="1800" dirty="0" smtClean="0"/>
          </a:p>
        </p:txBody>
      </p:sp>
    </p:spTree>
  </p:cSld>
  <p:clrMapOvr>
    <a:masterClrMapping/>
  </p:clrMapOvr>
  <p:transition>
    <p:cover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42875"/>
            <a:ext cx="8786813" cy="725488"/>
          </a:xfrm>
        </p:spPr>
        <p:txBody>
          <a:bodyPr/>
          <a:lstStyle/>
          <a:p>
            <a:pPr eaLnBrk="1" hangingPunct="1">
              <a:defRPr/>
            </a:pPr>
            <a:r>
              <a:rPr lang="id-ID" sz="2600" b="1" dirty="0" smtClean="0">
                <a:solidFill>
                  <a:srgbClr val="9966FF"/>
                </a:solidFill>
                <a:latin typeface="Bookman Old Style" pitchFamily="18" charset="0"/>
              </a:rPr>
              <a:t>Masalah Pengendalian Perusahaan Global</a:t>
            </a:r>
            <a:endParaRPr lang="en-US" sz="2600" b="1" dirty="0" smtClean="0">
              <a:solidFill>
                <a:srgbClr val="9966FF"/>
              </a:solidFill>
              <a:latin typeface="Bookman Old Style" pitchFamily="18" charset="0"/>
            </a:endParaRPr>
          </a:p>
        </p:txBody>
      </p:sp>
      <p:sp>
        <p:nvSpPr>
          <p:cNvPr id="70659" name="Rectangle 3"/>
          <p:cNvSpPr>
            <a:spLocks noGrp="1" noChangeArrowheads="1"/>
          </p:cNvSpPr>
          <p:nvPr>
            <p:ph type="body" idx="1"/>
          </p:nvPr>
        </p:nvSpPr>
        <p:spPr>
          <a:xfrm>
            <a:off x="381000" y="1500188"/>
            <a:ext cx="8229600" cy="1852612"/>
          </a:xfrm>
        </p:spPr>
        <p:txBody>
          <a:bodyPr/>
          <a:lstStyle/>
          <a:p>
            <a:pPr eaLnBrk="1" hangingPunct="1">
              <a:lnSpc>
                <a:spcPct val="80000"/>
              </a:lnSpc>
              <a:buFontTx/>
              <a:buNone/>
            </a:pPr>
            <a:r>
              <a:rPr lang="en-US" sz="2000" smtClean="0">
                <a:latin typeface="Comic Sans MS" pitchFamily="66" charset="0"/>
              </a:rPr>
              <a:t>		</a:t>
            </a:r>
            <a:r>
              <a:rPr lang="id-ID" sz="2000" smtClean="0">
                <a:latin typeface="Calibri" pitchFamily="34" charset="0"/>
              </a:rPr>
              <a:t>Faktor penyulit interen bagi banyak perusahaan global adalah kebijakan keuangan mereka umumnya disesuaikan dengan tujuan perusahaan induk dan kurang mempertimbangkan tujuan Negara tuan rumah. Hal ini menimbulkan konflik antara berbagai bagian dari perusahaan global yang bersangkutan, antara keseluruhan perusahaan dengan Negara asal dan Negara tuan rumah, serta antara Negara asal dengan Negara tuan rumah itu sendiri</a:t>
            </a:r>
            <a:r>
              <a:rPr lang="id-ID" sz="2000" smtClean="0">
                <a:latin typeface="Comic Sans MS" pitchFamily="66" charset="0"/>
              </a:rPr>
              <a:t>.</a:t>
            </a:r>
            <a:endParaRPr lang="en-US" sz="2000" smtClean="0">
              <a:latin typeface="Comic Sans MS" pitchFamily="66" charset="0"/>
            </a:endParaRPr>
          </a:p>
        </p:txBody>
      </p:sp>
      <p:sp>
        <p:nvSpPr>
          <p:cNvPr id="71684" name="Rectangle 4"/>
          <p:cNvSpPr>
            <a:spLocks noChangeArrowheads="1"/>
          </p:cNvSpPr>
          <p:nvPr/>
        </p:nvSpPr>
        <p:spPr bwMode="auto">
          <a:xfrm>
            <a:off x="762000" y="3500438"/>
            <a:ext cx="7848600" cy="1938337"/>
          </a:xfrm>
          <a:prstGeom prst="rect">
            <a:avLst/>
          </a:prstGeom>
          <a:noFill/>
          <a:ln w="9525">
            <a:noFill/>
            <a:miter lim="800000"/>
            <a:headEnd/>
            <a:tailEnd/>
          </a:ln>
        </p:spPr>
        <p:txBody>
          <a:bodyPr anchor="ctr">
            <a:spAutoFit/>
          </a:bodyPr>
          <a:lstStyle/>
          <a:p>
            <a:pPr algn="l" eaLnBrk="1" hangingPunct="1">
              <a:defRPr/>
            </a:pPr>
            <a:r>
              <a:rPr lang="en-US" dirty="0">
                <a:latin typeface="Arial" charset="0"/>
              </a:rPr>
              <a:t>	</a:t>
            </a:r>
            <a:r>
              <a:rPr lang="id-ID" sz="2000" dirty="0">
                <a:solidFill>
                  <a:schemeClr val="accent2">
                    <a:lumMod val="10000"/>
                  </a:schemeClr>
                </a:solidFill>
                <a:latin typeface="Californian FB" pitchFamily="18" charset="0"/>
              </a:rPr>
              <a:t>Dalam perusahaan global, perencanaan dipersulit oleh pebedaan sikap nasional terhadap pengukuran kerja, dan oleh perbedaan tuntutan pemerintah mengenai keterbukaan informasi. Meskipun masalah-masalah seperti ini merupakan satu aspek dari lingkungan global, bukan akibat dari manajemen yang lemah, mereka sering kali dapat dikurangi melalui peningkatan perhatian terhadap perencanaan strategik</a:t>
            </a:r>
            <a:r>
              <a:rPr lang="en-US" sz="2000" dirty="0">
                <a:solidFill>
                  <a:schemeClr val="accent2">
                    <a:lumMod val="10000"/>
                  </a:schemeClr>
                </a:solidFill>
                <a:latin typeface="Californian FB" pitchFamily="18" charset="0"/>
              </a:rPr>
              <a:t> </a:t>
            </a:r>
          </a:p>
        </p:txBody>
      </p:sp>
    </p:spTree>
  </p:cSld>
  <p:clrMapOvr>
    <a:masterClrMapping/>
  </p:clrMapOvr>
  <p:transition spd="med">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19113" y="285750"/>
            <a:ext cx="8124825" cy="728663"/>
          </a:xfrm>
        </p:spPr>
        <p:txBody>
          <a:bodyPr>
            <a:normAutofit fontScale="90000"/>
          </a:bodyPr>
          <a:lstStyle/>
          <a:p>
            <a:pPr eaLnBrk="1" hangingPunct="1">
              <a:defRPr/>
            </a:pPr>
            <a:r>
              <a:rPr lang="id-ID" sz="2800" b="1" dirty="0" smtClean="0">
                <a:solidFill>
                  <a:schemeClr val="accent2">
                    <a:lumMod val="10000"/>
                  </a:schemeClr>
                </a:solidFill>
                <a:latin typeface="Albertus Medium" pitchFamily="34" charset="0"/>
              </a:rPr>
              <a:t>Perencanaan strategic Global</a:t>
            </a:r>
            <a:r>
              <a:rPr lang="id-ID" dirty="0" smtClean="0">
                <a:solidFill>
                  <a:schemeClr val="accent2">
                    <a:lumMod val="10000"/>
                  </a:schemeClr>
                </a:solidFill>
              </a:rPr>
              <a:t> </a:t>
            </a:r>
            <a:endParaRPr lang="en-US" dirty="0" smtClean="0">
              <a:solidFill>
                <a:schemeClr val="accent2">
                  <a:lumMod val="10000"/>
                </a:schemeClr>
              </a:solidFill>
            </a:endParaRPr>
          </a:p>
        </p:txBody>
      </p:sp>
      <p:sp>
        <p:nvSpPr>
          <p:cNvPr id="94211" name="Rectangle 3"/>
          <p:cNvSpPr>
            <a:spLocks noGrp="1" noChangeArrowheads="1"/>
          </p:cNvSpPr>
          <p:nvPr>
            <p:ph type="body" idx="1"/>
          </p:nvPr>
        </p:nvSpPr>
        <p:spPr>
          <a:xfrm>
            <a:off x="457200" y="1214438"/>
            <a:ext cx="8329613" cy="5000625"/>
          </a:xfrm>
        </p:spPr>
        <p:txBody>
          <a:bodyPr/>
          <a:lstStyle/>
          <a:p>
            <a:pPr algn="just" eaLnBrk="1" hangingPunct="1">
              <a:buFontTx/>
              <a:buNone/>
              <a:defRPr/>
            </a:pPr>
            <a:r>
              <a:rPr lang="en-US" sz="2400" dirty="0" smtClean="0">
                <a:solidFill>
                  <a:srgbClr val="9966FF"/>
                </a:solidFill>
                <a:latin typeface="Comic Sans MS" pitchFamily="66" charset="0"/>
              </a:rPr>
              <a:t>		</a:t>
            </a:r>
            <a:r>
              <a:rPr lang="id-ID" sz="2400" dirty="0" smtClean="0">
                <a:solidFill>
                  <a:schemeClr val="tx1">
                    <a:lumMod val="75000"/>
                  </a:schemeClr>
                </a:solidFill>
                <a:latin typeface="Californian FB" pitchFamily="18" charset="0"/>
              </a:rPr>
              <a:t>Pada perusahaan demikian, m</a:t>
            </a:r>
            <a:r>
              <a:rPr lang="en-US" sz="2400" dirty="0" smtClean="0">
                <a:solidFill>
                  <a:schemeClr val="tx1">
                    <a:lumMod val="75000"/>
                  </a:schemeClr>
                </a:solidFill>
                <a:latin typeface="Californian FB" pitchFamily="18" charset="0"/>
              </a:rPr>
              <a:t>a</a:t>
            </a:r>
            <a:r>
              <a:rPr lang="id-ID" sz="2400" dirty="0" smtClean="0">
                <a:solidFill>
                  <a:schemeClr val="tx1">
                    <a:lumMod val="75000"/>
                  </a:schemeClr>
                </a:solidFill>
                <a:latin typeface="Californian FB" pitchFamily="18" charset="0"/>
              </a:rPr>
              <a:t>najer tidak boleh melihat operasi global seb</a:t>
            </a:r>
            <a:r>
              <a:rPr lang="en-US" sz="2400" dirty="0" smtClean="0">
                <a:solidFill>
                  <a:schemeClr val="tx1">
                    <a:lumMod val="75000"/>
                  </a:schemeClr>
                </a:solidFill>
                <a:latin typeface="Californian FB" pitchFamily="18" charset="0"/>
              </a:rPr>
              <a:t>a</a:t>
            </a:r>
            <a:r>
              <a:rPr lang="id-ID" sz="2400" dirty="0" smtClean="0">
                <a:solidFill>
                  <a:schemeClr val="tx1">
                    <a:lumMod val="75000"/>
                  </a:schemeClr>
                </a:solidFill>
                <a:latin typeface="Californian FB" pitchFamily="18" charset="0"/>
              </a:rPr>
              <a:t>gai kumpulan informasi yang independent. Para manajer ini menghadapi keputusan saling tukar (trade of de</a:t>
            </a:r>
            <a:r>
              <a:rPr lang="en-US" sz="2400" dirty="0" smtClean="0">
                <a:solidFill>
                  <a:schemeClr val="tx1">
                    <a:lumMod val="75000"/>
                  </a:schemeClr>
                </a:solidFill>
                <a:latin typeface="Californian FB" pitchFamily="18" charset="0"/>
              </a:rPr>
              <a:t>c</a:t>
            </a:r>
            <a:r>
              <a:rPr lang="id-ID" sz="2400" dirty="0" smtClean="0">
                <a:solidFill>
                  <a:schemeClr val="tx1">
                    <a:lumMod val="75000"/>
                  </a:schemeClr>
                </a:solidFill>
                <a:latin typeface="Californian FB" pitchFamily="18" charset="0"/>
              </a:rPr>
              <a:t>i</a:t>
            </a:r>
            <a:r>
              <a:rPr lang="en-US" sz="2400" dirty="0" smtClean="0">
                <a:solidFill>
                  <a:schemeClr val="tx1">
                    <a:lumMod val="75000"/>
                  </a:schemeClr>
                </a:solidFill>
                <a:latin typeface="Californian FB" pitchFamily="18" charset="0"/>
              </a:rPr>
              <a:t>s</a:t>
            </a:r>
            <a:r>
              <a:rPr lang="id-ID" sz="2400" dirty="0" smtClean="0">
                <a:solidFill>
                  <a:schemeClr val="tx1">
                    <a:lumMod val="75000"/>
                  </a:schemeClr>
                </a:solidFill>
                <a:latin typeface="Californian FB" pitchFamily="18" charset="0"/>
              </a:rPr>
              <a:t>ion) yang harus mempertimbangkan berbagai produk, lingkungan Negara, sumber daya, kapabilitas</a:t>
            </a:r>
            <a:r>
              <a:rPr lang="en-US" sz="2400" dirty="0" smtClean="0">
                <a:solidFill>
                  <a:schemeClr val="tx1">
                    <a:lumMod val="75000"/>
                  </a:schemeClr>
                </a:solidFill>
                <a:latin typeface="Californian FB" pitchFamily="18" charset="0"/>
              </a:rPr>
              <a:t> </a:t>
            </a:r>
            <a:r>
              <a:rPr lang="id-ID" sz="2400" dirty="0" smtClean="0">
                <a:solidFill>
                  <a:schemeClr val="tx1">
                    <a:lumMod val="75000"/>
                  </a:schemeClr>
                </a:solidFill>
                <a:latin typeface="Californian FB" pitchFamily="18" charset="0"/>
              </a:rPr>
              <a:t>perusahaan induk dan anak perusahaan, serta pilihan strategic. </a:t>
            </a:r>
            <a:endParaRPr lang="en-US" sz="2400" dirty="0" smtClean="0">
              <a:solidFill>
                <a:schemeClr val="tx1">
                  <a:lumMod val="75000"/>
                </a:schemeClr>
              </a:solidFill>
              <a:latin typeface="Californian FB" pitchFamily="18" charset="0"/>
            </a:endParaRPr>
          </a:p>
        </p:txBody>
      </p:sp>
      <p:sp>
        <p:nvSpPr>
          <p:cNvPr id="94212" name="Text Box 4"/>
          <p:cNvSpPr txBox="1">
            <a:spLocks noChangeArrowheads="1"/>
          </p:cNvSpPr>
          <p:nvPr/>
        </p:nvSpPr>
        <p:spPr bwMode="auto">
          <a:xfrm>
            <a:off x="838200" y="3886200"/>
            <a:ext cx="7696200" cy="2308225"/>
          </a:xfrm>
          <a:prstGeom prst="rect">
            <a:avLst/>
          </a:prstGeom>
          <a:noFill/>
          <a:ln w="9525">
            <a:noFill/>
            <a:miter lim="800000"/>
            <a:headEnd/>
            <a:tailEnd/>
          </a:ln>
          <a:effectLst/>
        </p:spPr>
        <p:txBody>
          <a:bodyPr>
            <a:spAutoFit/>
          </a:bodyPr>
          <a:lstStyle/>
          <a:p>
            <a:pPr algn="just" eaLnBrk="1" hangingPunct="1">
              <a:spcBef>
                <a:spcPct val="50000"/>
              </a:spcBef>
              <a:defRPr/>
            </a:pPr>
            <a:r>
              <a:rPr lang="en-US" sz="2200" dirty="0">
                <a:solidFill>
                  <a:srgbClr val="9966FF"/>
                </a:solidFill>
                <a:latin typeface="Comic Sans MS" pitchFamily="66" charset="0"/>
              </a:rPr>
              <a:t>	</a:t>
            </a:r>
            <a:r>
              <a:rPr lang="id-ID" sz="2400" dirty="0">
                <a:solidFill>
                  <a:schemeClr val="accent5">
                    <a:lumMod val="25000"/>
                  </a:schemeClr>
                </a:solidFill>
                <a:effectLst>
                  <a:outerShdw blurRad="38100" dist="38100" dir="2700000" algn="tl">
                    <a:srgbClr val="C0C0C0"/>
                  </a:outerShdw>
                </a:effectLst>
                <a:latin typeface="Californian FB" pitchFamily="18" charset="0"/>
              </a:rPr>
              <a:t>Dalam industri multi</a:t>
            </a:r>
            <a:r>
              <a:rPr lang="en-US" sz="2400" dirty="0">
                <a:solidFill>
                  <a:schemeClr val="accent5">
                    <a:lumMod val="25000"/>
                  </a:schemeClr>
                </a:solidFill>
                <a:effectLst>
                  <a:outerShdw blurRad="38100" dist="38100" dir="2700000" algn="tl">
                    <a:srgbClr val="C0C0C0"/>
                  </a:outerShdw>
                </a:effectLst>
                <a:latin typeface="Californian FB" pitchFamily="18" charset="0"/>
              </a:rPr>
              <a:t> </a:t>
            </a:r>
            <a:r>
              <a:rPr lang="id-ID" sz="2400" dirty="0">
                <a:solidFill>
                  <a:schemeClr val="accent5">
                    <a:lumMod val="25000"/>
                  </a:schemeClr>
                </a:solidFill>
                <a:effectLst>
                  <a:outerShdw blurRad="38100" dist="38100" dir="2700000" algn="tl">
                    <a:srgbClr val="C0C0C0"/>
                  </a:outerShdw>
                </a:effectLst>
                <a:latin typeface="Californian FB" pitchFamily="18" charset="0"/>
              </a:rPr>
              <a:t>domestik, anak-anak perusahaan global haruslah dikelola sebagai badan-badan usaha yang berbeda artinya, masing-masing anak perusahaan bersifat otonom, memiliki otoritas untuk mengambil keputusan independent sebagai reaksi terhadap kondisi pasar setempat.</a:t>
            </a:r>
            <a:endParaRPr lang="en-US" sz="2400" dirty="0">
              <a:solidFill>
                <a:schemeClr val="accent5">
                  <a:lumMod val="25000"/>
                </a:schemeClr>
              </a:solidFill>
              <a:effectLst>
                <a:outerShdw blurRad="38100" dist="38100" dir="2700000" algn="tl">
                  <a:srgbClr val="C0C0C0"/>
                </a:outerShdw>
              </a:effectLst>
              <a:latin typeface="Californian FB"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2000"/>
                                        <p:tgtEl>
                                          <p:spTgt spid="94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4800" y="285750"/>
            <a:ext cx="8267700" cy="704850"/>
          </a:xfrm>
        </p:spPr>
        <p:txBody>
          <a:bodyPr>
            <a:normAutofit fontScale="90000"/>
          </a:bodyPr>
          <a:lstStyle/>
          <a:p>
            <a:pPr eaLnBrk="1" hangingPunct="1">
              <a:defRPr/>
            </a:pPr>
            <a:r>
              <a:rPr lang="id-ID" b="1" i="1" dirty="0" smtClean="0">
                <a:solidFill>
                  <a:srgbClr val="CC3399"/>
                </a:solidFill>
                <a:latin typeface="Albertus Extra Bold" pitchFamily="34" charset="0"/>
              </a:rPr>
              <a:t>Industri Global</a:t>
            </a:r>
            <a:endParaRPr lang="en-US" b="1" i="1" dirty="0" smtClean="0">
              <a:solidFill>
                <a:srgbClr val="CC3399"/>
              </a:solidFill>
              <a:latin typeface="Albertus Extra Bold" pitchFamily="34" charset="0"/>
            </a:endParaRPr>
          </a:p>
        </p:txBody>
      </p:sp>
      <p:sp>
        <p:nvSpPr>
          <p:cNvPr id="73731" name="Rectangle 3"/>
          <p:cNvSpPr>
            <a:spLocks noGrp="1" noChangeArrowheads="1"/>
          </p:cNvSpPr>
          <p:nvPr>
            <p:ph type="body" idx="1"/>
          </p:nvPr>
        </p:nvSpPr>
        <p:spPr>
          <a:xfrm>
            <a:off x="457200" y="1524000"/>
            <a:ext cx="8229600" cy="4525963"/>
          </a:xfrm>
        </p:spPr>
        <p:txBody>
          <a:bodyPr/>
          <a:lstStyle/>
          <a:p>
            <a:pPr marL="293688" indent="-293688" algn="just" eaLnBrk="1" hangingPunct="1">
              <a:lnSpc>
                <a:spcPct val="80000"/>
              </a:lnSpc>
              <a:buFontTx/>
              <a:buNone/>
              <a:defRPr/>
            </a:pPr>
            <a:r>
              <a:rPr lang="en-US" sz="2800" dirty="0" smtClean="0"/>
              <a:t>	</a:t>
            </a:r>
            <a:r>
              <a:rPr lang="id-ID" sz="2400" dirty="0" smtClean="0">
                <a:solidFill>
                  <a:srgbClr val="993300"/>
                </a:solidFill>
                <a:latin typeface="Book Antiqua" pitchFamily="18" charset="0"/>
              </a:rPr>
              <a:t>Industri global adalah industri yang persaingannya melintasi batas-batas Negara . persaingan terjadi dalam skla dunia. Banyaknya pakar percaya bahwa hampir semua industri yang berorientasi kepada produk akan menjadi global.</a:t>
            </a:r>
            <a:endParaRPr lang="en-US" sz="2400" dirty="0" smtClean="0">
              <a:solidFill>
                <a:srgbClr val="993300"/>
              </a:solidFill>
              <a:latin typeface="Book Antiqua" pitchFamily="18" charset="0"/>
            </a:endParaRPr>
          </a:p>
          <a:p>
            <a:pPr marL="293688" indent="-293688" algn="just" eaLnBrk="1" hangingPunct="1">
              <a:lnSpc>
                <a:spcPct val="80000"/>
              </a:lnSpc>
              <a:buFontTx/>
              <a:buNone/>
              <a:defRPr/>
            </a:pPr>
            <a:endParaRPr lang="en-US" sz="2400" dirty="0" smtClean="0">
              <a:solidFill>
                <a:srgbClr val="993300"/>
              </a:solidFill>
              <a:latin typeface="Britannic Bold" pitchFamily="34" charset="0"/>
            </a:endParaRPr>
          </a:p>
          <a:p>
            <a:pPr marL="293688" indent="-293688" algn="just" eaLnBrk="1" hangingPunct="1">
              <a:lnSpc>
                <a:spcPct val="80000"/>
              </a:lnSpc>
              <a:buFontTx/>
              <a:buAutoNum type="arabicPeriod"/>
              <a:defRPr/>
            </a:pPr>
            <a:r>
              <a:rPr lang="id-ID" sz="2400" dirty="0" smtClean="0">
                <a:solidFill>
                  <a:schemeClr val="accent6">
                    <a:lumMod val="10000"/>
                  </a:schemeClr>
                </a:solidFill>
                <a:latin typeface="Britannic Bold" pitchFamily="34" charset="0"/>
              </a:rPr>
              <a:t>Meningkatkan globalisasi perusahaan.</a:t>
            </a:r>
            <a:endParaRPr lang="en-US" sz="2400" dirty="0" smtClean="0">
              <a:solidFill>
                <a:schemeClr val="accent6">
                  <a:lumMod val="10000"/>
                </a:schemeClr>
              </a:solidFill>
              <a:latin typeface="Britannic Bold" pitchFamily="34" charset="0"/>
            </a:endParaRPr>
          </a:p>
          <a:p>
            <a:pPr marL="293688" indent="-293688" algn="just" eaLnBrk="1" hangingPunct="1">
              <a:lnSpc>
                <a:spcPct val="80000"/>
              </a:lnSpc>
              <a:buFontTx/>
              <a:buAutoNum type="arabicPeriod"/>
              <a:defRPr/>
            </a:pPr>
            <a:r>
              <a:rPr lang="id-ID" sz="2400" dirty="0" smtClean="0">
                <a:solidFill>
                  <a:schemeClr val="accent6">
                    <a:lumMod val="10000"/>
                  </a:schemeClr>
                </a:solidFill>
                <a:latin typeface="Britannic Bold" pitchFamily="34" charset="0"/>
              </a:rPr>
              <a:t>Ledakan informasi</a:t>
            </a:r>
            <a:endParaRPr lang="en-US" sz="2400" dirty="0" smtClean="0">
              <a:solidFill>
                <a:schemeClr val="accent6">
                  <a:lumMod val="10000"/>
                </a:schemeClr>
              </a:solidFill>
              <a:latin typeface="Britannic Bold" pitchFamily="34" charset="0"/>
            </a:endParaRPr>
          </a:p>
          <a:p>
            <a:pPr marL="293688" indent="-293688" algn="just" eaLnBrk="1" hangingPunct="1">
              <a:lnSpc>
                <a:spcPct val="80000"/>
              </a:lnSpc>
              <a:buFontTx/>
              <a:buAutoNum type="arabicPeriod"/>
              <a:defRPr/>
            </a:pPr>
            <a:r>
              <a:rPr lang="id-ID" sz="2400" dirty="0" smtClean="0">
                <a:solidFill>
                  <a:schemeClr val="accent6">
                    <a:lumMod val="10000"/>
                  </a:schemeClr>
                </a:solidFill>
                <a:latin typeface="Britannic Bold" pitchFamily="34" charset="0"/>
              </a:rPr>
              <a:t>Meningkatkan persaingan global</a:t>
            </a:r>
            <a:endParaRPr lang="en-US" sz="2400" dirty="0" smtClean="0">
              <a:solidFill>
                <a:schemeClr val="accent6">
                  <a:lumMod val="10000"/>
                </a:schemeClr>
              </a:solidFill>
              <a:latin typeface="Britannic Bold" pitchFamily="34" charset="0"/>
            </a:endParaRPr>
          </a:p>
          <a:p>
            <a:pPr marL="293688" indent="-293688" algn="just" eaLnBrk="1" hangingPunct="1">
              <a:lnSpc>
                <a:spcPct val="80000"/>
              </a:lnSpc>
              <a:buFontTx/>
              <a:buAutoNum type="arabicPeriod"/>
              <a:defRPr/>
            </a:pPr>
            <a:r>
              <a:rPr lang="id-ID" sz="2400" dirty="0" smtClean="0">
                <a:solidFill>
                  <a:schemeClr val="accent6">
                    <a:lumMod val="10000"/>
                  </a:schemeClr>
                </a:solidFill>
                <a:latin typeface="Britannic Bold" pitchFamily="34" charset="0"/>
              </a:rPr>
              <a:t>Perkembangan teknologi yang cepatMakin luasnya cakupan tugas manejemen global.</a:t>
            </a:r>
            <a:endParaRPr lang="en-US" sz="2400" dirty="0" smtClean="0">
              <a:solidFill>
                <a:schemeClr val="accent6">
                  <a:lumMod val="10000"/>
                </a:schemeClr>
              </a:solidFill>
              <a:latin typeface="Britannic Bold" pitchFamily="34" charset="0"/>
            </a:endParaRPr>
          </a:p>
          <a:p>
            <a:pPr marL="293688" indent="-293688" algn="just" eaLnBrk="1" hangingPunct="1">
              <a:lnSpc>
                <a:spcPct val="80000"/>
              </a:lnSpc>
              <a:buFontTx/>
              <a:buAutoNum type="arabicPeriod"/>
              <a:defRPr/>
            </a:pPr>
            <a:r>
              <a:rPr lang="id-ID" sz="2400" dirty="0" smtClean="0">
                <a:solidFill>
                  <a:schemeClr val="accent6">
                    <a:lumMod val="10000"/>
                  </a:schemeClr>
                </a:solidFill>
                <a:latin typeface="Britannic Bold" pitchFamily="34" charset="0"/>
              </a:rPr>
              <a:t>Pe</a:t>
            </a:r>
            <a:r>
              <a:rPr lang="en-US" sz="2400" dirty="0" smtClean="0">
                <a:solidFill>
                  <a:schemeClr val="accent6">
                    <a:lumMod val="10000"/>
                  </a:schemeClr>
                </a:solidFill>
                <a:latin typeface="Britannic Bold" pitchFamily="34" charset="0"/>
              </a:rPr>
              <a:t>r</a:t>
            </a:r>
            <a:r>
              <a:rPr lang="id-ID" sz="2400" dirty="0" smtClean="0">
                <a:solidFill>
                  <a:schemeClr val="accent6">
                    <a:lumMod val="10000"/>
                  </a:schemeClr>
                </a:solidFill>
                <a:latin typeface="Britannic Bold" pitchFamily="34" charset="0"/>
              </a:rPr>
              <a:t>encanaan manajemen strategic menumbuhkan rasa pecaya diri manajerial</a:t>
            </a:r>
            <a:endParaRPr lang="en-US" sz="2400" dirty="0" smtClean="0">
              <a:solidFill>
                <a:schemeClr val="accent6">
                  <a:lumMod val="10000"/>
                </a:schemeClr>
              </a:solidFill>
              <a:latin typeface="Britannic Bold" pitchFamily="34" charset="0"/>
            </a:endParaRPr>
          </a:p>
          <a:p>
            <a:pPr marL="293688" indent="-293688" algn="just" eaLnBrk="1" hangingPunct="1">
              <a:lnSpc>
                <a:spcPct val="80000"/>
              </a:lnSpc>
              <a:buFontTx/>
              <a:buAutoNum type="arabicPeriod"/>
              <a:defRPr/>
            </a:pPr>
            <a:endParaRPr lang="en-US" sz="2400" dirty="0" smtClean="0">
              <a:solidFill>
                <a:srgbClr val="993300"/>
              </a:solidFill>
              <a:latin typeface="Britannic Bold" pitchFamily="34" charset="0"/>
            </a:endParaRPr>
          </a:p>
        </p:txBody>
      </p:sp>
    </p:spTree>
  </p:cSld>
  <p:clrMapOvr>
    <a:masterClrMapping/>
  </p:clrMapOvr>
  <p:transition spd="med">
    <p:randomBa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457200" y="838200"/>
            <a:ext cx="8229600" cy="4525963"/>
          </a:xfrm>
        </p:spPr>
        <p:txBody>
          <a:bodyPr/>
          <a:lstStyle/>
          <a:p>
            <a:pPr eaLnBrk="1" hangingPunct="1">
              <a:buFontTx/>
              <a:buNone/>
              <a:defRPr/>
            </a:pPr>
            <a:r>
              <a:rPr lang="en-US" sz="2800" dirty="0" smtClean="0"/>
              <a:t>		</a:t>
            </a:r>
            <a:r>
              <a:rPr lang="id-ID" sz="2800" i="1" dirty="0" smtClean="0">
                <a:solidFill>
                  <a:schemeClr val="accent6">
                    <a:lumMod val="10000"/>
                  </a:schemeClr>
                </a:solidFill>
                <a:latin typeface="Calibri" pitchFamily="34" charset="0"/>
              </a:rPr>
              <a:t>Strategik demikian menuntut pengambilan keputusan yang sangat tersentralisasi di kantor pusat perusahaan untuk memungkinkan keputusan trade off di antara anak-anak perusahaan. Tingkat pengeluaran R&amp;D yang besar untuk produk-produk yang memerlukan lebih dari satu pasar untuk menutup biaya pengembangan. Kurangnya regulasi perdangangan atau regulasi mengenai investasi asing.</a:t>
            </a:r>
            <a:endParaRPr lang="en-US" sz="2800" i="1" dirty="0" smtClean="0">
              <a:solidFill>
                <a:schemeClr val="accent6">
                  <a:lumMod val="10000"/>
                </a:schemeClr>
              </a:solidFill>
              <a:latin typeface="Calibri" pitchFamily="34" charset="0"/>
            </a:endParaRPr>
          </a:p>
        </p:txBody>
      </p:sp>
    </p:spTree>
  </p:cSld>
  <p:clrMapOvr>
    <a:masterClrMapping/>
  </p:clrMapOvr>
  <p:transition spd="med">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b="1" smtClean="0">
                <a:solidFill>
                  <a:srgbClr val="0000CC"/>
                </a:solidFill>
              </a:rPr>
              <a:t>TANTANGAN GLOBAL</a:t>
            </a:r>
          </a:p>
        </p:txBody>
      </p:sp>
      <p:sp>
        <p:nvSpPr>
          <p:cNvPr id="75779" name="Rectangle 3"/>
          <p:cNvSpPr>
            <a:spLocks noGrp="1" noChangeArrowheads="1"/>
          </p:cNvSpPr>
          <p:nvPr>
            <p:ph type="body" idx="1"/>
          </p:nvPr>
        </p:nvSpPr>
        <p:spPr>
          <a:xfrm>
            <a:off x="428625" y="1928813"/>
            <a:ext cx="8229600" cy="4071937"/>
          </a:xfrm>
        </p:spPr>
        <p:txBody>
          <a:bodyPr/>
          <a:lstStyle/>
          <a:p>
            <a:pPr eaLnBrk="1" hangingPunct="1">
              <a:lnSpc>
                <a:spcPct val="80000"/>
              </a:lnSpc>
              <a:buFontTx/>
              <a:buNone/>
              <a:defRPr/>
            </a:pPr>
            <a:r>
              <a:rPr lang="en-US" sz="2000" i="1" dirty="0" smtClean="0">
                <a:latin typeface="Comic Sans MS" pitchFamily="66" charset="0"/>
              </a:rPr>
              <a:t>	</a:t>
            </a:r>
            <a:r>
              <a:rPr lang="en-US" sz="2400" i="1" dirty="0" err="1" smtClean="0">
                <a:solidFill>
                  <a:schemeClr val="accent6">
                    <a:lumMod val="10000"/>
                  </a:schemeClr>
                </a:solidFill>
                <a:latin typeface="Book Antiqua" pitchFamily="18" charset="0"/>
              </a:rPr>
              <a:t>Meskipun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bidang</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industri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saat</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ini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dapat</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dikatakan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berkarakteristik</a:t>
            </a:r>
            <a:r>
              <a:rPr lang="en-US" sz="2400" i="1" dirty="0" smtClean="0">
                <a:solidFill>
                  <a:schemeClr val="accent6">
                    <a:lumMod val="10000"/>
                  </a:schemeClr>
                </a:solidFill>
                <a:latin typeface="Book Antiqua" pitchFamily="18" charset="0"/>
              </a:rPr>
              <a:t> global </a:t>
            </a:r>
            <a:r>
              <a:rPr lang="en-US" sz="2400" i="1" dirty="0" err="1" smtClean="0">
                <a:solidFill>
                  <a:schemeClr val="accent6">
                    <a:lumMod val="10000"/>
                  </a:schemeClr>
                </a:solidFill>
                <a:latin typeface="Book Antiqua" pitchFamily="18" charset="0"/>
              </a:rPr>
              <a:t>atau</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multidomestik</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beberapa</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kasus</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murni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masih</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tetap</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ada</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Sebuah</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perusahaan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industri</a:t>
            </a:r>
            <a:r>
              <a:rPr lang="en-US" sz="2400" i="1" dirty="0" smtClean="0">
                <a:solidFill>
                  <a:schemeClr val="accent6">
                    <a:lumMod val="10000"/>
                  </a:schemeClr>
                </a:solidFill>
                <a:latin typeface="Book Antiqua" pitchFamily="18" charset="0"/>
              </a:rPr>
              <a:t> global yang </a:t>
            </a:r>
            <a:r>
              <a:rPr lang="en-US" sz="2400" i="1" dirty="0" err="1" smtClean="0">
                <a:solidFill>
                  <a:schemeClr val="accent6">
                    <a:lumMod val="10000"/>
                  </a:schemeClr>
                </a:solidFill>
                <a:latin typeface="Book Antiqua" pitchFamily="18" charset="0"/>
              </a:rPr>
              <a:t>berkompetisi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industri</a:t>
            </a:r>
            <a:r>
              <a:rPr lang="en-US" sz="2400" i="1" dirty="0" smtClean="0">
                <a:solidFill>
                  <a:schemeClr val="accent6">
                    <a:lumMod val="10000"/>
                  </a:schemeClr>
                </a:solidFill>
                <a:latin typeface="Book Antiqua" pitchFamily="18" charset="0"/>
              </a:rPr>
              <a:t> global </a:t>
            </a:r>
            <a:r>
              <a:rPr lang="en-US" sz="2400" i="1" dirty="0" err="1" smtClean="0">
                <a:solidFill>
                  <a:schemeClr val="accent6">
                    <a:lumMod val="10000"/>
                  </a:schemeClr>
                </a:solidFill>
                <a:latin typeface="Book Antiqua" pitchFamily="18" charset="0"/>
              </a:rPr>
              <a:t>harus</a:t>
            </a:r>
            <a:r>
              <a:rPr lang="en-US" sz="2400" i="1" dirty="0" smtClean="0">
                <a:solidFill>
                  <a:schemeClr val="accent6">
                    <a:lumMod val="10000"/>
                  </a:schemeClr>
                </a:solidFill>
                <a:latin typeface="Book Antiqua" pitchFamily="18" charset="0"/>
              </a:rPr>
              <a:t> bias </a:t>
            </a:r>
            <a:r>
              <a:rPr lang="en-US" sz="2400" i="1" dirty="0" err="1" smtClean="0">
                <a:solidFill>
                  <a:schemeClr val="accent6">
                    <a:lumMod val="10000"/>
                  </a:schemeClr>
                </a:solidFill>
                <a:latin typeface="Book Antiqua" pitchFamily="18" charset="0"/>
              </a:rPr>
              <a:t>bersifat</a:t>
            </a:r>
            <a:r>
              <a:rPr lang="en-US" sz="2400" i="1" dirty="0" smtClean="0">
                <a:solidFill>
                  <a:schemeClr val="accent6">
                    <a:lumMod val="10000"/>
                  </a:schemeClr>
                </a:solidFill>
                <a:latin typeface="Book Antiqua" pitchFamily="18" charset="0"/>
              </a:rPr>
              <a:t> responsive, </a:t>
            </a:r>
            <a:r>
              <a:rPr lang="en-US" sz="2400" i="1" dirty="0" err="1" smtClean="0">
                <a:solidFill>
                  <a:schemeClr val="accent6">
                    <a:lumMod val="10000"/>
                  </a:schemeClr>
                </a:solidFill>
                <a:latin typeface="Book Antiqua" pitchFamily="18" charset="0"/>
              </a:rPr>
              <a:t>mulai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dari</a:t>
            </a:r>
            <a:r>
              <a:rPr lang="en-US" sz="2400" i="1" dirty="0" smtClean="0">
                <a:solidFill>
                  <a:schemeClr val="accent6">
                    <a:lumMod val="10000"/>
                  </a:schemeClr>
                </a:solidFill>
                <a:latin typeface="Book Antiqua" pitchFamily="18" charset="0"/>
              </a:rPr>
              <a:t> level </a:t>
            </a:r>
            <a:r>
              <a:rPr lang="en-US" sz="2400" i="1" dirty="0" err="1" smtClean="0">
                <a:solidFill>
                  <a:schemeClr val="accent6">
                    <a:lumMod val="10000"/>
                  </a:schemeClr>
                </a:solidFill>
                <a:latin typeface="Book Antiqua" pitchFamily="18" charset="0"/>
              </a:rPr>
              <a:t>bawah</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sampai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mengetahui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kondisi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pasar</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lokal</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Demikian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juga</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dengan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kompetisi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industri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multidomestik</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tidak</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dapat</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mengabaikan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kesempatan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untuk</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selalu</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menggunakan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semua</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sumber</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daya</a:t>
            </a:r>
            <a:r>
              <a:rPr lang="en-US" sz="2400" i="1" dirty="0" smtClean="0">
                <a:solidFill>
                  <a:schemeClr val="accent6">
                    <a:lumMod val="10000"/>
                  </a:schemeClr>
                </a:solidFill>
                <a:latin typeface="Book Antiqua" pitchFamily="18" charset="0"/>
              </a:rPr>
              <a:t> yang </a:t>
            </a:r>
            <a:r>
              <a:rPr lang="en-US" sz="2400" i="1" dirty="0" err="1" smtClean="0">
                <a:solidFill>
                  <a:schemeClr val="accent6">
                    <a:lumMod val="10000"/>
                  </a:schemeClr>
                </a:solidFill>
                <a:latin typeface="Book Antiqua" pitchFamily="18" charset="0"/>
              </a:rPr>
              <a:t>ada</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untuk</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selalu</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ikut</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dalam</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berkompetisi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Jadi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setiap</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perusahaan</a:t>
            </a:r>
            <a:r>
              <a:rPr lang="en-US" sz="2400" i="1" dirty="0" smtClean="0">
                <a:solidFill>
                  <a:schemeClr val="accent6">
                    <a:lumMod val="10000"/>
                  </a:schemeClr>
                </a:solidFill>
                <a:latin typeface="Book Antiqua" pitchFamily="18" charset="0"/>
              </a:rPr>
              <a:t> global </a:t>
            </a:r>
            <a:r>
              <a:rPr lang="en-US" sz="2400" i="1" dirty="0" err="1" smtClean="0">
                <a:solidFill>
                  <a:schemeClr val="accent6">
                    <a:lumMod val="10000"/>
                  </a:schemeClr>
                </a:solidFill>
                <a:latin typeface="Book Antiqua" pitchFamily="18" charset="0"/>
              </a:rPr>
              <a:t>harus</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dapat</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memutuskan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fungsi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perusahaan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itu</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sendiri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mana</a:t>
            </a:r>
            <a:r>
              <a:rPr lang="en-US" sz="2400" i="1" dirty="0" smtClean="0">
                <a:solidFill>
                  <a:schemeClr val="accent6">
                    <a:lumMod val="10000"/>
                  </a:schemeClr>
                </a:solidFill>
                <a:latin typeface="Book Antiqua" pitchFamily="18" charset="0"/>
              </a:rPr>
              <a:t> yang </a:t>
            </a:r>
            <a:r>
              <a:rPr lang="en-US" sz="2400" i="1" dirty="0" err="1" smtClean="0">
                <a:solidFill>
                  <a:schemeClr val="accent6">
                    <a:lumMod val="10000"/>
                  </a:schemeClr>
                </a:solidFill>
                <a:latin typeface="Book Antiqua" pitchFamily="18" charset="0"/>
              </a:rPr>
              <a:t>yang</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harus</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dikerjakan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dimana</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sampai</a:t>
            </a:r>
            <a:r>
              <a:rPr lang="en-US" sz="2400" i="1" dirty="0" smtClean="0">
                <a:solidFill>
                  <a:schemeClr val="accent6">
                    <a:lumMod val="10000"/>
                  </a:schemeClr>
                </a:solidFill>
                <a:latin typeface="Book Antiqua" pitchFamily="18" charset="0"/>
              </a:rPr>
              <a:t> level </a:t>
            </a:r>
            <a:r>
              <a:rPr lang="en-US" sz="2400" i="1" dirty="0" err="1" smtClean="0">
                <a:solidFill>
                  <a:schemeClr val="accent6">
                    <a:lumMod val="10000"/>
                  </a:schemeClr>
                </a:solidFill>
                <a:latin typeface="Book Antiqua" pitchFamily="18" charset="0"/>
              </a:rPr>
              <a:t>mana</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tingkat</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koordinasi</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dapat</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bertahan</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diantara</a:t>
            </a:r>
            <a:r>
              <a:rPr lang="en-US" sz="2400" i="1" dirty="0" smtClean="0">
                <a:solidFill>
                  <a:schemeClr val="accent6">
                    <a:lumMod val="10000"/>
                  </a:schemeClr>
                </a:solidFill>
                <a:latin typeface="Book Antiqua" pitchFamily="18" charset="0"/>
              </a:rPr>
              <a:t> </a:t>
            </a:r>
            <a:r>
              <a:rPr lang="en-US" sz="2400" i="1" dirty="0" err="1" smtClean="0">
                <a:solidFill>
                  <a:schemeClr val="accent6">
                    <a:lumMod val="10000"/>
                  </a:schemeClr>
                </a:solidFill>
                <a:latin typeface="Book Antiqua" pitchFamily="18" charset="0"/>
              </a:rPr>
              <a:t>mereka</a:t>
            </a:r>
            <a:r>
              <a:rPr lang="en-US" sz="2400" i="1" dirty="0" smtClean="0">
                <a:solidFill>
                  <a:schemeClr val="accent6">
                    <a:lumMod val="10000"/>
                  </a:schemeClr>
                </a:solidFill>
                <a:latin typeface="Book Antiqua" pitchFamily="18" charset="0"/>
              </a:rPr>
              <a:t>. </a:t>
            </a:r>
          </a:p>
        </p:txBody>
      </p:sp>
    </p:spTree>
  </p:cSld>
  <p:clrMapOvr>
    <a:masterClrMapping/>
  </p:clrMapOvr>
  <p:transition spd="slow">
    <p:pull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5288" y="357188"/>
            <a:ext cx="8248650" cy="458787"/>
          </a:xfrm>
        </p:spPr>
        <p:txBody>
          <a:bodyPr>
            <a:normAutofit fontScale="90000"/>
          </a:bodyPr>
          <a:lstStyle/>
          <a:p>
            <a:pPr eaLnBrk="1" hangingPunct="1">
              <a:defRPr/>
            </a:pPr>
            <a:r>
              <a:rPr lang="en-US" sz="2800" b="1" i="1" dirty="0" err="1" smtClean="0">
                <a:solidFill>
                  <a:schemeClr val="accent6">
                    <a:lumMod val="10000"/>
                  </a:schemeClr>
                </a:solidFill>
              </a:rPr>
              <a:t>Lokasi</a:t>
            </a:r>
            <a:r>
              <a:rPr lang="en-US" sz="2800" b="1" i="1" dirty="0" smtClean="0">
                <a:solidFill>
                  <a:schemeClr val="accent6">
                    <a:lumMod val="10000"/>
                  </a:schemeClr>
                </a:solidFill>
              </a:rPr>
              <a:t> Dan </a:t>
            </a:r>
            <a:r>
              <a:rPr lang="en-US" sz="2800" b="1" i="1" dirty="0" err="1" smtClean="0">
                <a:solidFill>
                  <a:schemeClr val="accent6">
                    <a:lumMod val="10000"/>
                  </a:schemeClr>
                </a:solidFill>
              </a:rPr>
              <a:t>Koordinasi</a:t>
            </a:r>
            <a:r>
              <a:rPr lang="en-US" sz="2800" b="1" i="1" dirty="0" smtClean="0">
                <a:solidFill>
                  <a:schemeClr val="accent6">
                    <a:lumMod val="10000"/>
                  </a:schemeClr>
                </a:solidFill>
              </a:rPr>
              <a:t> </a:t>
            </a:r>
            <a:r>
              <a:rPr lang="en-US" sz="2800" b="1" i="1" dirty="0" err="1" smtClean="0">
                <a:solidFill>
                  <a:schemeClr val="accent6">
                    <a:lumMod val="10000"/>
                  </a:schemeClr>
                </a:solidFill>
              </a:rPr>
              <a:t>Aktivitas</a:t>
            </a:r>
            <a:endParaRPr lang="en-US" sz="2800" b="1" i="1" dirty="0" smtClean="0">
              <a:solidFill>
                <a:schemeClr val="accent6">
                  <a:lumMod val="10000"/>
                </a:schemeClr>
              </a:solidFill>
            </a:endParaRPr>
          </a:p>
        </p:txBody>
      </p:sp>
      <p:sp>
        <p:nvSpPr>
          <p:cNvPr id="75779" name="Rectangle 3"/>
          <p:cNvSpPr>
            <a:spLocks noGrp="1" noChangeArrowheads="1"/>
          </p:cNvSpPr>
          <p:nvPr>
            <p:ph type="body" idx="1"/>
          </p:nvPr>
        </p:nvSpPr>
        <p:spPr>
          <a:xfrm>
            <a:off x="304800" y="1219200"/>
            <a:ext cx="8229600" cy="4525963"/>
          </a:xfrm>
        </p:spPr>
        <p:txBody>
          <a:bodyPr/>
          <a:lstStyle/>
          <a:p>
            <a:pPr eaLnBrk="1" hangingPunct="1"/>
            <a:r>
              <a:rPr lang="en-US" sz="2400" i="1" smtClean="0">
                <a:solidFill>
                  <a:srgbClr val="0070C0"/>
                </a:solidFill>
                <a:latin typeface="BudHand" pitchFamily="2" charset="0"/>
              </a:rPr>
              <a:t>Tipe fungsional aktivitas harus mempunyai bagian pembelian, bagian operasi, riset dan development, penjualan, dan pelayanan. Sebuah perusahaan multinasional harus mempunyai batasan beberapa pilihan lokasi untuk setiap kegiatan dan oleh karena itu maka harus memutuskan bentuk, jumlah dan lokasi aktivitas tersebut. Perusahaan tersebut dapat juga membagi-bagi aktivitasnya di beberapa lokasi tertentu. Contohnya untuk riset dan development akan difokuskan di satu tempat dimana dimungkinkan untuk mengendalikan semua kegiatan perusahaan.</a:t>
            </a:r>
          </a:p>
        </p:txBody>
      </p:sp>
      <p:sp>
        <p:nvSpPr>
          <p:cNvPr id="75780" name="Text Box 4"/>
          <p:cNvSpPr txBox="1">
            <a:spLocks noChangeArrowheads="1"/>
          </p:cNvSpPr>
          <p:nvPr/>
        </p:nvSpPr>
        <p:spPr bwMode="auto">
          <a:xfrm>
            <a:off x="685800" y="4572000"/>
            <a:ext cx="7543800" cy="366713"/>
          </a:xfrm>
          <a:prstGeom prst="rect">
            <a:avLst/>
          </a:prstGeom>
          <a:noFill/>
          <a:ln w="9525">
            <a:noFill/>
            <a:miter lim="800000"/>
            <a:headEnd/>
            <a:tailEnd/>
          </a:ln>
        </p:spPr>
        <p:txBody>
          <a:bodyPr>
            <a:spAutoFit/>
          </a:bodyPr>
          <a:lstStyle/>
          <a:p>
            <a:pPr algn="l" eaLnBrk="1" hangingPunct="1">
              <a:spcBef>
                <a:spcPct val="50000"/>
              </a:spcBef>
            </a:pPr>
            <a:endParaRPr lang="id-ID">
              <a:latin typeface="Arial" charset="0"/>
            </a:endParaRPr>
          </a:p>
        </p:txBody>
      </p:sp>
    </p:spTree>
  </p:cSld>
  <p:clrMapOvr>
    <a:masterClrMapping/>
  </p:clrMapOvr>
  <p:transition spd="slow">
    <p:strips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52400" y="76200"/>
            <a:ext cx="5257800" cy="304800"/>
          </a:xfrm>
        </p:spPr>
        <p:txBody>
          <a:bodyPr>
            <a:normAutofit fontScale="90000"/>
          </a:bodyPr>
          <a:lstStyle/>
          <a:p>
            <a:pPr eaLnBrk="1" hangingPunct="1">
              <a:defRPr/>
            </a:pPr>
            <a:r>
              <a:rPr lang="en-US" sz="1600" b="1" i="1" smtClean="0">
                <a:solidFill>
                  <a:srgbClr val="FF0066"/>
                </a:solidFill>
              </a:rPr>
              <a:t>Permasalahan Lokasi dan Koordinasi</a:t>
            </a:r>
          </a:p>
        </p:txBody>
      </p:sp>
      <p:sp>
        <p:nvSpPr>
          <p:cNvPr id="76803" name="Rectangle 3"/>
          <p:cNvSpPr>
            <a:spLocks noChangeArrowheads="1"/>
          </p:cNvSpPr>
          <p:nvPr/>
        </p:nvSpPr>
        <p:spPr bwMode="auto">
          <a:xfrm>
            <a:off x="2852738" y="1279525"/>
            <a:ext cx="3260725" cy="336550"/>
          </a:xfrm>
          <a:prstGeom prst="rect">
            <a:avLst/>
          </a:prstGeom>
          <a:noFill/>
          <a:ln w="9525">
            <a:noFill/>
            <a:miter lim="800000"/>
            <a:headEnd/>
            <a:tailEnd/>
          </a:ln>
        </p:spPr>
        <p:txBody>
          <a:bodyPr wrap="none" anchor="ctr">
            <a:spAutoFit/>
          </a:bodyPr>
          <a:lstStyle/>
          <a:p>
            <a:pPr eaLnBrk="1" hangingPunct="1"/>
            <a:r>
              <a:rPr lang="en-US" sz="1600" b="1">
                <a:solidFill>
                  <a:srgbClr val="FF0066"/>
                </a:solidFill>
                <a:latin typeface="Arial Narrow" pitchFamily="34" charset="0"/>
                <a:ea typeface="Times New Roman" pitchFamily="18" charset="0"/>
                <a:cs typeface="Arial" charset="0"/>
              </a:rPr>
              <a:t>LOKASI DAN KOORDINASI AKTIVITAS</a:t>
            </a:r>
            <a:endParaRPr lang="en-US" sz="1600">
              <a:solidFill>
                <a:srgbClr val="FF0066"/>
              </a:solidFill>
              <a:latin typeface="Arial" charset="0"/>
              <a:ea typeface="Times New Roman" pitchFamily="18" charset="0"/>
              <a:cs typeface="Arial" charset="0"/>
            </a:endParaRPr>
          </a:p>
        </p:txBody>
      </p:sp>
      <p:graphicFrame>
        <p:nvGraphicFramePr>
          <p:cNvPr id="112644" name="Group 4"/>
          <p:cNvGraphicFramePr>
            <a:graphicFrameLocks noGrp="1"/>
          </p:cNvGraphicFramePr>
          <p:nvPr/>
        </p:nvGraphicFramePr>
        <p:xfrm>
          <a:off x="457200" y="1676400"/>
          <a:ext cx="8077200" cy="4972686"/>
        </p:xfrm>
        <a:graphic>
          <a:graphicData uri="http://schemas.openxmlformats.org/drawingml/2006/table">
            <a:tbl>
              <a:tblPr/>
              <a:tblGrid>
                <a:gridCol w="1958975"/>
                <a:gridCol w="2803525"/>
                <a:gridCol w="3314700"/>
              </a:tblGrid>
              <a:tr h="458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Arial Narrow" pitchFamily="34" charset="0"/>
                          <a:ea typeface="Times New Roman" pitchFamily="18" charset="0"/>
                          <a:cs typeface="Arial" charset="0"/>
                        </a:rPr>
                        <a:t>AKTIFITAS</a:t>
                      </a:r>
                      <a:endParaRPr kumimoji="0" lang="en-US" sz="1400" b="0" i="0" u="none" strike="noStrike" cap="none" normalizeH="0" baseline="0" smtClean="0">
                        <a:ln>
                          <a:noFill/>
                        </a:ln>
                        <a:solidFill>
                          <a:schemeClr val="hlink"/>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Arial Narrow" pitchFamily="34" charset="0"/>
                          <a:ea typeface="Times New Roman" pitchFamily="18" charset="0"/>
                          <a:cs typeface="Arial" charset="0"/>
                        </a:rPr>
                        <a:t>LOKASI</a:t>
                      </a:r>
                      <a:endParaRPr kumimoji="0" lang="en-US" sz="1400" b="0" i="0" u="none" strike="noStrike" cap="none" normalizeH="0" baseline="0" smtClean="0">
                        <a:ln>
                          <a:noFill/>
                        </a:ln>
                        <a:solidFill>
                          <a:schemeClr val="hlink"/>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Arial Narrow" pitchFamily="34" charset="0"/>
                          <a:ea typeface="Times New Roman" pitchFamily="18" charset="0"/>
                          <a:cs typeface="Arial" charset="0"/>
                        </a:rPr>
                        <a:t>KOORDINASI</a:t>
                      </a:r>
                      <a:endParaRPr kumimoji="0" lang="en-US" sz="1400" b="0" i="0" u="none" strike="noStrike" cap="none" normalizeH="0" baseline="0" smtClean="0">
                        <a:ln>
                          <a:noFill/>
                        </a:ln>
                        <a:solidFill>
                          <a:schemeClr val="hlink"/>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Operasi</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Lokasi dan fasilitas untuk memproduksi suatu komponen barang</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Jaringan pabrik di seluruh dunia</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49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Penjualan</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Pemilihan produk tertentu</a:t>
                      </a:r>
                      <a:endParaRPr kumimoji="0" lang="en-US" sz="1400" b="0"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Negara tujuan</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Menyamakan nama diseluruh dunia</a:t>
                      </a:r>
                      <a:endParaRPr kumimoji="0" lang="en-US" sz="1400" b="0"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Koordinasi penjualan secara multinasional</a:t>
                      </a:r>
                      <a:endParaRPr kumimoji="0" lang="en-US" sz="1400" b="0"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Kesamaan target konsumen dan produk di        seluruh dunia</a:t>
                      </a:r>
                      <a:endParaRPr kumimoji="0" lang="en-US" sz="1400" b="0"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Koordinasi harga di Negara-negara yang berbeda</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Pelayanan</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Lokasi untuk pengorganisasian pelayanan</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Menyamakan standar pelayanan diseluruh dunia</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Research and Development</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Jumlah dan lokasi untuk melakukan riset</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Penukaran informasi untuk hasil riset</a:t>
                      </a:r>
                      <a:endParaRPr kumimoji="0" lang="en-US" sz="1400" b="0"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Bertanggung jawab untuk menentukan produk yang dibutuhkan di suatu Negara</a:t>
                      </a:r>
                      <a:endParaRPr kumimoji="0" lang="en-US" sz="1400" b="0"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Membuat dan memperkenalkan produk ke seluruh dunia</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947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Pembelian</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Lokasi untuk tempat pembelian</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Mengatur pengadaan di semua lokasi</a:t>
                      </a:r>
                      <a:endParaRPr kumimoji="0" lang="en-US" sz="1400" b="0"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Mengetahui kemauan pasar</a:t>
                      </a:r>
                      <a:endParaRPr kumimoji="0" lang="en-US" sz="1400" b="0"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400" b="0" i="0" u="none" strike="noStrike" cap="none" normalizeH="0" baseline="0" smtClean="0">
                          <a:ln>
                            <a:noFill/>
                          </a:ln>
                          <a:solidFill>
                            <a:srgbClr val="3333FF"/>
                          </a:solidFill>
                          <a:effectLst/>
                          <a:latin typeface="Arial Narrow" pitchFamily="34" charset="0"/>
                          <a:ea typeface="Times New Roman" pitchFamily="18" charset="0"/>
                          <a:cs typeface="Arial" charset="0"/>
                        </a:rPr>
                        <a:t>Mengatur pengadaan barang-barang yang sama</a:t>
                      </a:r>
                      <a:endParaRPr kumimoji="0" lang="en-US" sz="1400" b="0" i="0" u="none" strike="noStrike" cap="none" normalizeH="0" baseline="0" smtClean="0">
                        <a:ln>
                          <a:noFill/>
                        </a:ln>
                        <a:solidFill>
                          <a:srgbClr val="3333FF"/>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6834" name="Text Box 34"/>
          <p:cNvSpPr txBox="1">
            <a:spLocks noChangeArrowheads="1"/>
          </p:cNvSpPr>
          <p:nvPr/>
        </p:nvSpPr>
        <p:spPr bwMode="auto">
          <a:xfrm>
            <a:off x="533400" y="533400"/>
            <a:ext cx="7315200" cy="730250"/>
          </a:xfrm>
          <a:prstGeom prst="rect">
            <a:avLst/>
          </a:prstGeom>
          <a:noFill/>
          <a:ln w="9525">
            <a:noFill/>
            <a:miter lim="800000"/>
            <a:headEnd/>
            <a:tailEnd/>
          </a:ln>
        </p:spPr>
        <p:txBody>
          <a:bodyPr>
            <a:spAutoFit/>
          </a:bodyPr>
          <a:lstStyle/>
          <a:p>
            <a:pPr algn="l" eaLnBrk="1" hangingPunct="1">
              <a:spcBef>
                <a:spcPct val="50000"/>
              </a:spcBef>
            </a:pPr>
            <a:r>
              <a:rPr lang="en-US" sz="1400">
                <a:solidFill>
                  <a:srgbClr val="6666FF"/>
                </a:solidFill>
                <a:latin typeface="Arial" charset="0"/>
              </a:rPr>
              <a:t>Tabel di bawah ini menunjukkan beberapa isu permasalahan yang terkait dengan titik kritis dimensi lokasi dan koordinasi pada rencana strategi penjualan multinasional. Tabel tersebut juga menunjukkan fungsi aktivitas dan performa perusahaan di setiap dimensi</a:t>
            </a:r>
            <a:r>
              <a:rPr lang="en-US" sz="1400">
                <a:latin typeface="Arial" charset="0"/>
              </a:rPr>
              <a:t> </a:t>
            </a:r>
          </a:p>
        </p:txBody>
      </p:sp>
    </p:spTree>
  </p:cSld>
  <p:clrMapOvr>
    <a:masterClrMapping/>
  </p:clrMapOvr>
  <p:transition>
    <p:split orient="vert" dir="in"/>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0"/>
            <a:ext cx="7696200" cy="639763"/>
          </a:xfrm>
        </p:spPr>
        <p:txBody>
          <a:bodyPr/>
          <a:lstStyle/>
          <a:p>
            <a:pPr eaLnBrk="1" hangingPunct="1">
              <a:defRPr/>
            </a:pPr>
            <a:r>
              <a:rPr lang="en-US" sz="2400" b="1" i="1" smtClean="0">
                <a:solidFill>
                  <a:srgbClr val="0000CC"/>
                </a:solidFill>
              </a:rPr>
              <a:t>Kebutuhan Pasar dan Karakteristik Global</a:t>
            </a:r>
          </a:p>
        </p:txBody>
      </p:sp>
      <p:sp>
        <p:nvSpPr>
          <p:cNvPr id="77827" name="Rectangle 3"/>
          <p:cNvSpPr>
            <a:spLocks noGrp="1" noChangeArrowheads="1"/>
          </p:cNvSpPr>
          <p:nvPr>
            <p:ph type="body" idx="1"/>
          </p:nvPr>
        </p:nvSpPr>
        <p:spPr>
          <a:xfrm>
            <a:off x="457200" y="884238"/>
            <a:ext cx="8229600" cy="4525962"/>
          </a:xfrm>
        </p:spPr>
        <p:txBody>
          <a:bodyPr/>
          <a:lstStyle/>
          <a:p>
            <a:pPr eaLnBrk="1" hangingPunct="1">
              <a:lnSpc>
                <a:spcPct val="80000"/>
              </a:lnSpc>
              <a:buFontTx/>
              <a:buNone/>
            </a:pPr>
            <a:r>
              <a:rPr lang="en-US" sz="2400" smtClean="0"/>
              <a:t>		</a:t>
            </a:r>
            <a:r>
              <a:rPr lang="en-US" sz="2400" smtClean="0">
                <a:solidFill>
                  <a:srgbClr val="1C1C1C"/>
                </a:solidFill>
              </a:rPr>
              <a:t>Sebuah perusahaan harus dapat berpegang pada dua hal : “penerimaan konsumen untuk produk mereka dan seberapa tinggi produk tersebut dapat diterima oleh kalangan pasar” Seperti table di bawah ini, menunjukkan semua pasar dapat menjadi satu kesatuan dari pasar tertentu dimana untuk suatu produk tertentu dapat dinikmati juga oleh konsumen lain dengan cara market by market. Contohnya film berwarna dan petrochemicals, sementara untuk boneka dan toilet sebagai contoh yang baik untuk produk tambahan untuk pilihan </a:t>
            </a:r>
          </a:p>
        </p:txBody>
      </p:sp>
      <p:sp>
        <p:nvSpPr>
          <p:cNvPr id="115716" name="Text Box 4"/>
          <p:cNvSpPr txBox="1">
            <a:spLocks noChangeArrowheads="1"/>
          </p:cNvSpPr>
          <p:nvPr/>
        </p:nvSpPr>
        <p:spPr bwMode="auto">
          <a:xfrm>
            <a:off x="755650" y="4437063"/>
            <a:ext cx="7620000" cy="1917700"/>
          </a:xfrm>
          <a:prstGeom prst="rect">
            <a:avLst/>
          </a:prstGeom>
          <a:noFill/>
          <a:ln w="9525">
            <a:noFill/>
            <a:miter lim="800000"/>
            <a:headEnd/>
            <a:tailEnd/>
          </a:ln>
          <a:effectLst/>
        </p:spPr>
        <p:txBody>
          <a:bodyPr>
            <a:spAutoFit/>
          </a:bodyPr>
          <a:lstStyle/>
          <a:p>
            <a:pPr algn="l" eaLnBrk="1" hangingPunct="1">
              <a:spcBef>
                <a:spcPct val="50000"/>
              </a:spcBef>
              <a:defRPr/>
            </a:pPr>
            <a:r>
              <a:rPr lang="en-US" sz="2400">
                <a:solidFill>
                  <a:srgbClr val="1C1C1C"/>
                </a:solidFill>
                <a:effectLst>
                  <a:outerShdw blurRad="38100" dist="38100" dir="2700000" algn="tl">
                    <a:srgbClr val="C0C0C0"/>
                  </a:outerShdw>
                </a:effectLst>
                <a:latin typeface="Arial" charset="0"/>
              </a:rPr>
              <a:t>Tabel dibawah ini juga menunjukkan bagaimana 2 dimensi dapat dikombinasi menjadi satu untuk memungkinkan keseragaman baik dari sisi kebutuhan konsumen dan tingkat rata-rata produk tambahan baru. </a:t>
            </a:r>
          </a:p>
        </p:txBody>
      </p:sp>
      <p:sp>
        <p:nvSpPr>
          <p:cNvPr id="77829" name="AutoShape 5"/>
          <p:cNvSpPr>
            <a:spLocks noChangeArrowheads="1"/>
          </p:cNvSpPr>
          <p:nvPr/>
        </p:nvSpPr>
        <p:spPr bwMode="auto">
          <a:xfrm>
            <a:off x="7391400" y="5943600"/>
            <a:ext cx="1295400" cy="381000"/>
          </a:xfrm>
          <a:prstGeom prst="curvedDownArrow">
            <a:avLst>
              <a:gd name="adj1" fmla="val 68000"/>
              <a:gd name="adj2" fmla="val 136000"/>
              <a:gd name="adj3" fmla="val 33333"/>
            </a:avLst>
          </a:prstGeom>
          <a:solidFill>
            <a:schemeClr val="accent1"/>
          </a:solidFill>
          <a:ln w="9525">
            <a:solidFill>
              <a:schemeClr val="tx1"/>
            </a:solidFill>
            <a:miter lim="800000"/>
            <a:headEnd/>
            <a:tailEnd/>
          </a:ln>
        </p:spPr>
        <p:txBody>
          <a:bodyPr wrap="none" anchor="ctr"/>
          <a:lstStyle/>
          <a:p>
            <a:endParaRPr lang="id-ID"/>
          </a:p>
        </p:txBody>
      </p:sp>
      <p:sp>
        <p:nvSpPr>
          <p:cNvPr id="77830" name="Text Box 6"/>
          <p:cNvSpPr txBox="1">
            <a:spLocks noChangeArrowheads="1"/>
          </p:cNvSpPr>
          <p:nvPr/>
        </p:nvSpPr>
        <p:spPr bwMode="auto">
          <a:xfrm>
            <a:off x="6172200" y="6248400"/>
            <a:ext cx="1447800" cy="457200"/>
          </a:xfrm>
          <a:prstGeom prst="rect">
            <a:avLst/>
          </a:prstGeom>
          <a:noFill/>
          <a:ln w="9525">
            <a:noFill/>
            <a:miter lim="800000"/>
            <a:headEnd/>
            <a:tailEnd/>
          </a:ln>
        </p:spPr>
        <p:txBody>
          <a:bodyPr>
            <a:spAutoFit/>
          </a:bodyPr>
          <a:lstStyle/>
          <a:p>
            <a:pPr algn="l" eaLnBrk="1" hangingPunct="1">
              <a:spcBef>
                <a:spcPct val="50000"/>
              </a:spcBef>
            </a:pPr>
            <a:r>
              <a:rPr lang="en-US" sz="2400">
                <a:solidFill>
                  <a:srgbClr val="FF3300"/>
                </a:solidFill>
                <a:latin typeface="Comic Sans MS" pitchFamily="66" charset="0"/>
              </a:rPr>
              <a:t>lanjutan</a:t>
            </a:r>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885825" y="103188"/>
            <a:ext cx="6853238" cy="1314450"/>
          </a:xfrm>
          <a:solidFill>
            <a:srgbClr val="FFFF99"/>
          </a:solidFill>
          <a:ln>
            <a:solidFill>
              <a:schemeClr val="tx1"/>
            </a:solidFill>
          </a:ln>
        </p:spPr>
        <p:txBody>
          <a:bodyPr/>
          <a:lstStyle/>
          <a:p>
            <a:pPr eaLnBrk="1" hangingPunct="1">
              <a:defRPr/>
            </a:pPr>
            <a:r>
              <a:rPr lang="en-US" sz="4000" dirty="0" err="1" smtClean="0">
                <a:solidFill>
                  <a:schemeClr val="accent6">
                    <a:lumMod val="10000"/>
                  </a:schemeClr>
                </a:solidFill>
                <a:effectLst>
                  <a:outerShdw blurRad="38100" dist="38100" dir="2700000" algn="tl">
                    <a:srgbClr val="000000"/>
                  </a:outerShdw>
                </a:effectLst>
              </a:rPr>
              <a:t>Karakteristik</a:t>
            </a:r>
            <a:r>
              <a:rPr lang="en-US" sz="4000" dirty="0" smtClean="0">
                <a:solidFill>
                  <a:schemeClr val="accent6">
                    <a:lumMod val="10000"/>
                  </a:schemeClr>
                </a:solidFill>
                <a:effectLst>
                  <a:outerShdw blurRad="38100" dist="38100" dir="2700000" algn="tl">
                    <a:srgbClr val="000000"/>
                  </a:outerShdw>
                </a:effectLst>
              </a:rPr>
              <a:t> </a:t>
            </a:r>
            <a:r>
              <a:rPr lang="en-US" sz="4000" dirty="0" err="1" smtClean="0">
                <a:solidFill>
                  <a:schemeClr val="accent6">
                    <a:lumMod val="10000"/>
                  </a:schemeClr>
                </a:solidFill>
                <a:effectLst>
                  <a:outerShdw blurRad="38100" dist="38100" dir="2700000" algn="tl">
                    <a:srgbClr val="000000"/>
                  </a:outerShdw>
                </a:effectLst>
              </a:rPr>
              <a:t>Keputusan</a:t>
            </a:r>
            <a:r>
              <a:rPr lang="en-US" sz="4000" dirty="0" smtClean="0">
                <a:solidFill>
                  <a:schemeClr val="accent6">
                    <a:lumMod val="10000"/>
                  </a:schemeClr>
                </a:solidFill>
                <a:effectLst>
                  <a:outerShdw blurRad="38100" dist="38100" dir="2700000" algn="tl">
                    <a:srgbClr val="000000"/>
                  </a:outerShdw>
                </a:effectLst>
              </a:rPr>
              <a:t> </a:t>
            </a:r>
            <a:r>
              <a:rPr lang="en-US" sz="4000" dirty="0" err="1" smtClean="0">
                <a:solidFill>
                  <a:schemeClr val="accent6">
                    <a:lumMod val="10000"/>
                  </a:schemeClr>
                </a:solidFill>
                <a:effectLst>
                  <a:outerShdw blurRad="38100" dist="38100" dir="2700000" algn="tl">
                    <a:srgbClr val="000000"/>
                  </a:outerShdw>
                </a:effectLst>
              </a:rPr>
              <a:t>Manajemen</a:t>
            </a:r>
            <a:r>
              <a:rPr lang="en-US" sz="4000" dirty="0" smtClean="0">
                <a:solidFill>
                  <a:schemeClr val="accent6">
                    <a:lumMod val="10000"/>
                  </a:schemeClr>
                </a:solidFill>
                <a:effectLst>
                  <a:outerShdw blurRad="38100" dist="38100" dir="2700000" algn="tl">
                    <a:srgbClr val="000000"/>
                  </a:outerShdw>
                </a:effectLst>
              </a:rPr>
              <a:t> </a:t>
            </a:r>
            <a:r>
              <a:rPr lang="en-US" sz="4000" dirty="0" err="1" smtClean="0">
                <a:solidFill>
                  <a:schemeClr val="accent6">
                    <a:lumMod val="10000"/>
                  </a:schemeClr>
                </a:solidFill>
                <a:effectLst>
                  <a:outerShdw blurRad="38100" dist="38100" dir="2700000" algn="tl">
                    <a:srgbClr val="000000"/>
                  </a:outerShdw>
                </a:effectLst>
              </a:rPr>
              <a:t>Strategik</a:t>
            </a:r>
            <a:endParaRPr lang="en-US" sz="4000" dirty="0" smtClean="0">
              <a:solidFill>
                <a:schemeClr val="accent6">
                  <a:lumMod val="10000"/>
                </a:schemeClr>
              </a:solidFill>
              <a:effectLst>
                <a:outerShdw blurRad="38100" dist="38100" dir="2700000" algn="tl">
                  <a:srgbClr val="000000"/>
                </a:outerShdw>
              </a:effectLst>
            </a:endParaRPr>
          </a:p>
        </p:txBody>
      </p:sp>
      <p:sp>
        <p:nvSpPr>
          <p:cNvPr id="14339" name="Rectangle 3"/>
          <p:cNvSpPr>
            <a:spLocks noGrp="1" noChangeArrowheads="1"/>
          </p:cNvSpPr>
          <p:nvPr>
            <p:ph type="body" idx="1"/>
          </p:nvPr>
        </p:nvSpPr>
        <p:spPr/>
        <p:txBody>
          <a:bodyPr/>
          <a:lstStyle/>
          <a:p>
            <a:pPr eaLnBrk="1" hangingPunct="1">
              <a:lnSpc>
                <a:spcPct val="90000"/>
              </a:lnSpc>
            </a:pPr>
            <a:r>
              <a:rPr lang="en-US" b="1" smtClean="0"/>
              <a:t>Ditingkat korporasi</a:t>
            </a:r>
          </a:p>
          <a:p>
            <a:pPr eaLnBrk="1" hangingPunct="1">
              <a:lnSpc>
                <a:spcPct val="90000"/>
              </a:lnSpc>
              <a:buFontTx/>
              <a:buNone/>
            </a:pPr>
            <a:r>
              <a:rPr lang="en-US" smtClean="0"/>
              <a:t>	berorientasi pada nilai,konseptual, resiko, laba</a:t>
            </a:r>
          </a:p>
          <a:p>
            <a:pPr eaLnBrk="1" hangingPunct="1">
              <a:lnSpc>
                <a:spcPct val="90000"/>
              </a:lnSpc>
            </a:pPr>
            <a:r>
              <a:rPr lang="en-US" b="1" smtClean="0"/>
              <a:t>Ditingkat bisnis</a:t>
            </a:r>
          </a:p>
          <a:p>
            <a:pPr eaLnBrk="1" hangingPunct="1">
              <a:lnSpc>
                <a:spcPct val="90000"/>
              </a:lnSpc>
              <a:buFontTx/>
              <a:buNone/>
            </a:pPr>
            <a:r>
              <a:rPr lang="en-US" smtClean="0"/>
              <a:t>	berorientasi pada segmen pasar, lokasi dan distribusi</a:t>
            </a:r>
          </a:p>
          <a:p>
            <a:pPr eaLnBrk="1" hangingPunct="1">
              <a:lnSpc>
                <a:spcPct val="90000"/>
              </a:lnSpc>
            </a:pPr>
            <a:r>
              <a:rPr lang="en-US" b="1" smtClean="0"/>
              <a:t>Ditingkat Fungsional</a:t>
            </a:r>
          </a:p>
          <a:p>
            <a:pPr eaLnBrk="1" hangingPunct="1">
              <a:lnSpc>
                <a:spcPct val="90000"/>
              </a:lnSpc>
              <a:buFontTx/>
              <a:buNone/>
            </a:pPr>
            <a:r>
              <a:rPr lang="en-US" smtClean="0"/>
              <a:t>	Berorientasi pada pelabelan, R &amp; D, dan peralatan produksi</a:t>
            </a:r>
          </a:p>
        </p:txBody>
      </p:sp>
    </p:spTree>
  </p:cSld>
  <p:clrMapOvr>
    <a:masterClrMapping/>
  </p:clrMapOvr>
  <p:transition spd="slow">
    <p:wheel spokes="2"/>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304800" y="669925"/>
            <a:ext cx="4418013" cy="701675"/>
          </a:xfrm>
          <a:prstGeom prst="rect">
            <a:avLst/>
          </a:prstGeom>
          <a:noFill/>
          <a:ln w="9525">
            <a:noFill/>
            <a:miter lim="800000"/>
            <a:headEnd/>
            <a:tailEnd/>
          </a:ln>
        </p:spPr>
        <p:txBody>
          <a:bodyPr wrap="none" anchor="ctr">
            <a:spAutoFit/>
          </a:bodyPr>
          <a:lstStyle/>
          <a:p>
            <a:pPr algn="l" eaLnBrk="1" hangingPunct="1"/>
            <a:r>
              <a:rPr lang="en-US" sz="2000" b="1">
                <a:latin typeface="Arial Narrow" pitchFamily="34" charset="0"/>
                <a:ea typeface="Times New Roman" pitchFamily="18" charset="0"/>
                <a:cs typeface="Arial" charset="0"/>
              </a:rPr>
              <a:t>Kebutuhan Pasar dan Karakteristik Produk</a:t>
            </a:r>
            <a:endParaRPr lang="en-US" sz="2000">
              <a:latin typeface="Arial" charset="0"/>
              <a:ea typeface="Times New Roman" pitchFamily="18" charset="0"/>
              <a:cs typeface="Arial" charset="0"/>
            </a:endParaRPr>
          </a:p>
          <a:p>
            <a:pPr algn="l"/>
            <a:endParaRPr lang="en-US" sz="2000">
              <a:latin typeface="Arial" charset="0"/>
              <a:ea typeface="Times New Roman" pitchFamily="18" charset="0"/>
              <a:cs typeface="Arial" charset="0"/>
            </a:endParaRPr>
          </a:p>
        </p:txBody>
      </p:sp>
      <p:graphicFrame>
        <p:nvGraphicFramePr>
          <p:cNvPr id="1026" name="Object 3"/>
          <p:cNvGraphicFramePr>
            <a:graphicFrameLocks noChangeAspect="1"/>
          </p:cNvGraphicFramePr>
          <p:nvPr/>
        </p:nvGraphicFramePr>
        <p:xfrm>
          <a:off x="228600" y="1295400"/>
          <a:ext cx="8763000" cy="5029200"/>
        </p:xfrm>
        <a:graphic>
          <a:graphicData uri="http://schemas.openxmlformats.org/presentationml/2006/ole">
            <p:oleObj spid="_x0000_s1026" name="Worksheet" r:id="rId4" imgW="5143500" imgH="3571951" progId="Excel.Sheet.8">
              <p:embed/>
            </p:oleObj>
          </a:graphicData>
        </a:graphic>
      </p:graphicFrame>
      <p:sp>
        <p:nvSpPr>
          <p:cNvPr id="1028" name="AutoShape 4"/>
          <p:cNvSpPr>
            <a:spLocks noChangeArrowheads="1"/>
          </p:cNvSpPr>
          <p:nvPr/>
        </p:nvSpPr>
        <p:spPr bwMode="auto">
          <a:xfrm>
            <a:off x="304800" y="228600"/>
            <a:ext cx="914400" cy="304800"/>
          </a:xfrm>
          <a:prstGeom prst="curvedDown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id-ID"/>
          </a:p>
        </p:txBody>
      </p:sp>
      <p:sp>
        <p:nvSpPr>
          <p:cNvPr id="1029" name="Text Box 5"/>
          <p:cNvSpPr txBox="1">
            <a:spLocks noChangeArrowheads="1"/>
          </p:cNvSpPr>
          <p:nvPr/>
        </p:nvSpPr>
        <p:spPr bwMode="auto">
          <a:xfrm>
            <a:off x="1219200" y="76200"/>
            <a:ext cx="1905000" cy="396875"/>
          </a:xfrm>
          <a:prstGeom prst="rect">
            <a:avLst/>
          </a:prstGeom>
          <a:noFill/>
          <a:ln w="9525">
            <a:noFill/>
            <a:miter lim="800000"/>
            <a:headEnd/>
            <a:tailEnd/>
          </a:ln>
        </p:spPr>
        <p:txBody>
          <a:bodyPr>
            <a:spAutoFit/>
          </a:bodyPr>
          <a:lstStyle/>
          <a:p>
            <a:pPr algn="l" eaLnBrk="1" hangingPunct="1">
              <a:spcBef>
                <a:spcPct val="50000"/>
              </a:spcBef>
            </a:pPr>
            <a:r>
              <a:rPr lang="en-US" sz="2000">
                <a:solidFill>
                  <a:srgbClr val="FF3300"/>
                </a:solidFill>
                <a:latin typeface="Arial" charset="0"/>
              </a:rPr>
              <a:t>LANJUTAN</a:t>
            </a:r>
          </a:p>
        </p:txBody>
      </p:sp>
    </p:spTree>
  </p:cSld>
  <p:clrMapOvr>
    <a:masterClrMapping/>
  </p:clrMapOvr>
  <p:transition>
    <p:comb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116013" y="620713"/>
            <a:ext cx="3886200" cy="228600"/>
          </a:xfrm>
        </p:spPr>
        <p:txBody>
          <a:bodyPr>
            <a:normAutofit fontScale="90000"/>
          </a:bodyPr>
          <a:lstStyle/>
          <a:p>
            <a:pPr eaLnBrk="1" hangingPunct="1">
              <a:defRPr/>
            </a:pPr>
            <a:r>
              <a:rPr lang="en-US" sz="2000" b="1" i="1" smtClean="0">
                <a:solidFill>
                  <a:srgbClr val="3333FF"/>
                </a:solidFill>
              </a:rPr>
              <a:t>Strategi Internasional</a:t>
            </a:r>
            <a:r>
              <a:rPr lang="en-US" sz="4000" smtClean="0">
                <a:solidFill>
                  <a:srgbClr val="3333FF"/>
                </a:solidFill>
              </a:rPr>
              <a:t> </a:t>
            </a:r>
          </a:p>
        </p:txBody>
      </p:sp>
      <p:sp>
        <p:nvSpPr>
          <p:cNvPr id="78851" name="Rectangle 3"/>
          <p:cNvSpPr>
            <a:spLocks noGrp="1" noChangeArrowheads="1"/>
          </p:cNvSpPr>
          <p:nvPr>
            <p:ph type="body" idx="1"/>
          </p:nvPr>
        </p:nvSpPr>
        <p:spPr>
          <a:xfrm>
            <a:off x="304800" y="990600"/>
            <a:ext cx="8077200" cy="1447800"/>
          </a:xfrm>
        </p:spPr>
        <p:txBody>
          <a:bodyPr/>
          <a:lstStyle/>
          <a:p>
            <a:pPr eaLnBrk="1" hangingPunct="1">
              <a:lnSpc>
                <a:spcPct val="90000"/>
              </a:lnSpc>
              <a:buFontTx/>
              <a:buNone/>
            </a:pPr>
            <a:r>
              <a:rPr lang="en-US" sz="1800" smtClean="0"/>
              <a:t>	</a:t>
            </a:r>
            <a:r>
              <a:rPr lang="en-US" sz="1800" smtClean="0">
                <a:solidFill>
                  <a:srgbClr val="990033"/>
                </a:solidFill>
              </a:rPr>
              <a:t>Tabel dibawah ini menunjukkkan strategi dasar dari perusahaan multinasional dari pertimbangan dimensi lokasi dan koordinasi. Rendahnya koordinasi dan penyebaran geografik aktivitas secara tidak langsung akan mempengaruhi operasi serta strategi bagi Negara yang dituju perusahaan tersebut</a:t>
            </a:r>
            <a:r>
              <a:rPr lang="en-US" sz="1800" smtClean="0"/>
              <a:t>.</a:t>
            </a:r>
          </a:p>
        </p:txBody>
      </p:sp>
      <p:sp>
        <p:nvSpPr>
          <p:cNvPr id="78852" name="Text Box 4"/>
          <p:cNvSpPr txBox="1">
            <a:spLocks noChangeArrowheads="1"/>
          </p:cNvSpPr>
          <p:nvPr/>
        </p:nvSpPr>
        <p:spPr bwMode="auto">
          <a:xfrm>
            <a:off x="762000" y="3476625"/>
            <a:ext cx="1066800" cy="561975"/>
          </a:xfrm>
          <a:prstGeom prst="rect">
            <a:avLst/>
          </a:prstGeom>
          <a:noFill/>
          <a:ln w="9525">
            <a:noFill/>
            <a:miter lim="800000"/>
            <a:headEnd/>
            <a:tailEnd/>
          </a:ln>
        </p:spPr>
        <p:txBody>
          <a:bodyPr/>
          <a:lstStyle/>
          <a:p>
            <a:pPr eaLnBrk="1" hangingPunct="1"/>
            <a:r>
              <a:rPr lang="en-US" sz="1600" b="1">
                <a:latin typeface="Arial Narrow" pitchFamily="34" charset="0"/>
                <a:cs typeface="Times New Roman" pitchFamily="18" charset="0"/>
              </a:rPr>
              <a:t>Aktivitas</a:t>
            </a:r>
            <a:endParaRPr lang="en-US" sz="1600">
              <a:latin typeface="Times New Roman" pitchFamily="18" charset="0"/>
              <a:cs typeface="Times New Roman" pitchFamily="18" charset="0"/>
            </a:endParaRPr>
          </a:p>
          <a:p>
            <a:r>
              <a:rPr lang="en-US" sz="1600" b="1">
                <a:latin typeface="Arial Narrow" pitchFamily="34" charset="0"/>
                <a:cs typeface="Times New Roman" pitchFamily="18" charset="0"/>
              </a:rPr>
              <a:t>Dalam Koordinasi</a:t>
            </a:r>
            <a:endParaRPr lang="en-US" sz="1600">
              <a:latin typeface="Arial" charset="0"/>
            </a:endParaRPr>
          </a:p>
        </p:txBody>
      </p:sp>
      <p:sp>
        <p:nvSpPr>
          <p:cNvPr id="78853" name="Text Box 5"/>
          <p:cNvSpPr txBox="1">
            <a:spLocks noChangeArrowheads="1"/>
          </p:cNvSpPr>
          <p:nvPr/>
        </p:nvSpPr>
        <p:spPr bwMode="auto">
          <a:xfrm>
            <a:off x="762000" y="2786063"/>
            <a:ext cx="914400" cy="338137"/>
          </a:xfrm>
          <a:prstGeom prst="rect">
            <a:avLst/>
          </a:prstGeom>
          <a:noFill/>
          <a:ln w="9525">
            <a:noFill/>
            <a:miter lim="800000"/>
            <a:headEnd/>
            <a:tailEnd/>
          </a:ln>
        </p:spPr>
        <p:txBody>
          <a:bodyPr/>
          <a:lstStyle/>
          <a:p>
            <a:pPr algn="r" eaLnBrk="1" hangingPunct="1"/>
            <a:r>
              <a:rPr lang="en-US" sz="1600" b="1">
                <a:latin typeface="Arial Narrow" pitchFamily="34" charset="0"/>
                <a:cs typeface="Times New Roman" pitchFamily="18" charset="0"/>
              </a:rPr>
              <a:t>Tinggi</a:t>
            </a:r>
            <a:endParaRPr lang="en-US" sz="1600">
              <a:latin typeface="Times New Roman" pitchFamily="18" charset="0"/>
              <a:cs typeface="Times New Roman" pitchFamily="18" charset="0"/>
            </a:endParaRPr>
          </a:p>
          <a:p>
            <a:pPr algn="l"/>
            <a:endParaRPr lang="en-US" sz="1600">
              <a:latin typeface="Arial" charset="0"/>
            </a:endParaRPr>
          </a:p>
        </p:txBody>
      </p:sp>
      <p:sp>
        <p:nvSpPr>
          <p:cNvPr id="78854" name="Text Box 6"/>
          <p:cNvSpPr txBox="1">
            <a:spLocks noChangeArrowheads="1"/>
          </p:cNvSpPr>
          <p:nvPr/>
        </p:nvSpPr>
        <p:spPr bwMode="auto">
          <a:xfrm>
            <a:off x="838200" y="4724400"/>
            <a:ext cx="838200" cy="304800"/>
          </a:xfrm>
          <a:prstGeom prst="rect">
            <a:avLst/>
          </a:prstGeom>
          <a:noFill/>
          <a:ln w="9525">
            <a:noFill/>
            <a:miter lim="800000"/>
            <a:headEnd/>
            <a:tailEnd/>
          </a:ln>
        </p:spPr>
        <p:txBody>
          <a:bodyPr/>
          <a:lstStyle/>
          <a:p>
            <a:pPr algn="r" eaLnBrk="1" hangingPunct="1"/>
            <a:r>
              <a:rPr lang="en-US" sz="1600" b="1">
                <a:latin typeface="Arial Narrow" pitchFamily="34" charset="0"/>
                <a:cs typeface="Times New Roman" pitchFamily="18" charset="0"/>
              </a:rPr>
              <a:t>Rendah</a:t>
            </a:r>
            <a:endParaRPr lang="en-US" sz="1600">
              <a:latin typeface="Arial" charset="0"/>
            </a:endParaRPr>
          </a:p>
        </p:txBody>
      </p:sp>
      <p:sp>
        <p:nvSpPr>
          <p:cNvPr id="78855" name="Rectangle 7"/>
          <p:cNvSpPr>
            <a:spLocks noChangeArrowheads="1"/>
          </p:cNvSpPr>
          <p:nvPr/>
        </p:nvSpPr>
        <p:spPr bwMode="auto">
          <a:xfrm>
            <a:off x="3276600" y="2254250"/>
            <a:ext cx="2103438" cy="641350"/>
          </a:xfrm>
          <a:prstGeom prst="rect">
            <a:avLst/>
          </a:prstGeom>
          <a:noFill/>
          <a:ln w="9525">
            <a:noFill/>
            <a:miter lim="800000"/>
            <a:headEnd/>
            <a:tailEnd/>
          </a:ln>
        </p:spPr>
        <p:txBody>
          <a:bodyPr wrap="none" anchor="ctr">
            <a:spAutoFit/>
          </a:bodyPr>
          <a:lstStyle/>
          <a:p>
            <a:pPr algn="l" eaLnBrk="1" hangingPunct="1"/>
            <a:r>
              <a:rPr lang="en-US" b="1">
                <a:latin typeface="Arial Narrow" pitchFamily="34" charset="0"/>
                <a:ea typeface="Times New Roman" pitchFamily="18" charset="0"/>
                <a:cs typeface="Arial" charset="0"/>
              </a:rPr>
              <a:t>Strategi Internasional</a:t>
            </a:r>
            <a:endParaRPr lang="en-US">
              <a:latin typeface="Arial" charset="0"/>
              <a:ea typeface="Times New Roman" pitchFamily="18" charset="0"/>
              <a:cs typeface="Arial" charset="0"/>
            </a:endParaRPr>
          </a:p>
          <a:p>
            <a:pPr algn="l"/>
            <a:endParaRPr lang="en-US">
              <a:latin typeface="Arial" charset="0"/>
              <a:ea typeface="Times New Roman" pitchFamily="18" charset="0"/>
              <a:cs typeface="Arial" charset="0"/>
            </a:endParaRPr>
          </a:p>
        </p:txBody>
      </p:sp>
      <p:sp>
        <p:nvSpPr>
          <p:cNvPr id="78856" name="Rectangle 8"/>
          <p:cNvSpPr>
            <a:spLocks noChangeArrowheads="1"/>
          </p:cNvSpPr>
          <p:nvPr/>
        </p:nvSpPr>
        <p:spPr bwMode="auto">
          <a:xfrm>
            <a:off x="1744663" y="1966913"/>
            <a:ext cx="1082675" cy="0"/>
          </a:xfrm>
          <a:prstGeom prst="rect">
            <a:avLst/>
          </a:prstGeom>
          <a:noFill/>
          <a:ln w="9525">
            <a:noFill/>
            <a:miter lim="800000"/>
            <a:headEnd/>
            <a:tailEnd/>
          </a:ln>
        </p:spPr>
        <p:txBody>
          <a:bodyPr wrap="none">
            <a:spAutoFit/>
          </a:bodyPr>
          <a:lstStyle/>
          <a:p>
            <a:endParaRPr lang="id-ID"/>
          </a:p>
        </p:txBody>
      </p:sp>
      <p:graphicFrame>
        <p:nvGraphicFramePr>
          <p:cNvPr id="117769" name="Group 9"/>
          <p:cNvGraphicFramePr>
            <a:graphicFrameLocks noGrp="1"/>
          </p:cNvGraphicFramePr>
          <p:nvPr/>
        </p:nvGraphicFramePr>
        <p:xfrm>
          <a:off x="1981200" y="2774950"/>
          <a:ext cx="5791200" cy="3473450"/>
        </p:xfrm>
        <a:graphic>
          <a:graphicData uri="http://schemas.openxmlformats.org/drawingml/2006/table">
            <a:tbl>
              <a:tblPr/>
              <a:tblGrid>
                <a:gridCol w="2895600"/>
                <a:gridCol w="2895600"/>
              </a:tblGrid>
              <a:tr h="1076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rPr>
                        <a:t>High Foreign</a:t>
                      </a:r>
                      <a:r>
                        <a:rPr kumimoji="0" lang="en-US" sz="1400" b="1" i="0" u="none" strike="noStrike" cap="none" normalizeH="0" baseline="0" smtClean="0">
                          <a:ln>
                            <a:noFill/>
                          </a:ln>
                          <a:solidFill>
                            <a:schemeClr val="tx1"/>
                          </a:solidFill>
                          <a:effectLst/>
                          <a:latin typeface="Arial Narrow" pitchFamily="34" charset="0"/>
                          <a:cs typeface="Arial" charset="0"/>
                        </a:rPr>
                        <a:t>Investment with extensive coordination among subsidiaries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Times New Roman" pitchFamily="18" charset="0"/>
                          <a:cs typeface="Arial" charset="0"/>
                        </a:rPr>
                        <a:t>Global strategy</a:t>
                      </a: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09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cs typeface="Arial" charset="0"/>
                        </a:rPr>
                        <a:t>Country-centered strategy by multinationals with a number of domestic firms operating in only one country</a:t>
                      </a:r>
                      <a:endParaRPr kumimoji="0" lang="en-US" sz="1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Times New Roman" pitchFamily="18" charset="0"/>
                          <a:cs typeface="Arial" charset="0"/>
                        </a:rPr>
                        <a:t>Export-based strategy with decentralized marketing</a:t>
                      </a: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Times New Roman" pitchFamily="18" charset="0"/>
                          <a:cs typeface="Arial" charset="0"/>
                        </a:rPr>
                        <a:t>Geographically</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Times New Roman" pitchFamily="18" charset="0"/>
                          <a:cs typeface="Arial" charset="0"/>
                        </a:rPr>
                        <a:t>Dispersed</a:t>
                      </a: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Times New Roman" pitchFamily="18" charset="0"/>
                          <a:cs typeface="Arial" charset="0"/>
                        </a:rPr>
                        <a:t>Geographically</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Times New Roman" pitchFamily="18" charset="0"/>
                          <a:cs typeface="Arial" charset="0"/>
                        </a:rPr>
                        <a:t>Concentrated</a:t>
                      </a: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8874" name="Text Box 26"/>
          <p:cNvSpPr txBox="1">
            <a:spLocks noChangeArrowheads="1"/>
          </p:cNvSpPr>
          <p:nvPr/>
        </p:nvSpPr>
        <p:spPr bwMode="auto">
          <a:xfrm>
            <a:off x="3810000" y="6457950"/>
            <a:ext cx="2209800" cy="323850"/>
          </a:xfrm>
          <a:prstGeom prst="rect">
            <a:avLst/>
          </a:prstGeom>
          <a:noFill/>
          <a:ln w="9525">
            <a:noFill/>
            <a:miter lim="800000"/>
            <a:headEnd/>
            <a:tailEnd/>
          </a:ln>
        </p:spPr>
        <p:txBody>
          <a:bodyPr/>
          <a:lstStyle/>
          <a:p>
            <a:pPr eaLnBrk="1" hangingPunct="1"/>
            <a:r>
              <a:rPr lang="en-US" sz="1600" b="1">
                <a:latin typeface="Arial Narrow" pitchFamily="34" charset="0"/>
              </a:rPr>
              <a:t>Location of Activities</a:t>
            </a:r>
            <a:endParaRPr lang="en-US" sz="1600">
              <a:latin typeface="Arial" charset="0"/>
            </a:endParaRPr>
          </a:p>
        </p:txBody>
      </p:sp>
    </p:spTree>
  </p:cSld>
  <p:clrMapOvr>
    <a:masterClrMapping/>
  </p:clrMapOvr>
  <p:transition>
    <p:cov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42913" y="103188"/>
            <a:ext cx="8243887" cy="1039812"/>
          </a:xfrm>
        </p:spPr>
        <p:txBody>
          <a:bodyPr/>
          <a:lstStyle/>
          <a:p>
            <a:pPr eaLnBrk="1" hangingPunct="1">
              <a:defRPr/>
            </a:pPr>
            <a:r>
              <a:rPr lang="en-US" sz="2000" b="1" dirty="0" smtClean="0">
                <a:solidFill>
                  <a:schemeClr val="accent6">
                    <a:lumMod val="10000"/>
                  </a:schemeClr>
                </a:solidFill>
                <a:latin typeface="Book Antiqua" pitchFamily="18" charset="0"/>
              </a:rPr>
              <a:t>BERBAGAI STRATEGI KOMPETITIF PERUSAHAAN PADA PASAR LUAR NEGER</a:t>
            </a:r>
            <a:r>
              <a:rPr lang="en-US" sz="2000" b="1" dirty="0" smtClean="0">
                <a:solidFill>
                  <a:srgbClr val="3333FF"/>
                </a:solidFill>
                <a:latin typeface="Comic Sans MS" pitchFamily="66" charset="0"/>
              </a:rPr>
              <a:t>I</a:t>
            </a:r>
          </a:p>
        </p:txBody>
      </p:sp>
      <p:sp>
        <p:nvSpPr>
          <p:cNvPr id="79875" name="Rectangle 3"/>
          <p:cNvSpPr>
            <a:spLocks noGrp="1" noChangeArrowheads="1"/>
          </p:cNvSpPr>
          <p:nvPr>
            <p:ph type="body" idx="1"/>
          </p:nvPr>
        </p:nvSpPr>
        <p:spPr>
          <a:xfrm>
            <a:off x="609600" y="1219200"/>
            <a:ext cx="8105775" cy="5067300"/>
          </a:xfrm>
        </p:spPr>
        <p:txBody>
          <a:bodyPr/>
          <a:lstStyle/>
          <a:p>
            <a:pPr eaLnBrk="1" hangingPunct="1">
              <a:buFontTx/>
              <a:buNone/>
            </a:pPr>
            <a:r>
              <a:rPr lang="en-US" smtClean="0"/>
              <a:t>	</a:t>
            </a:r>
            <a:r>
              <a:rPr lang="en-US" sz="2000" smtClean="0"/>
              <a:t>Perusahaan yang memilih untuk mengikuti arus globalisasi harus memiliki strategi. Dan hal tersebut dapat dikategorikan sesuai dengan tingkat kompleksitas (kesulitan) dari tiap pasar luar negeri dan juga dari perbedaan produk perusahaan itu (lihat table 5.15). Kompleksitas akan menghubungkan sejumlah factor kesuksesan yang dibutuhkan di arena yang semakin kompetitif. Perbedaan dan ragam produk sebagai variabel kedua akan menghubungkan dengan luasnya jalur bisnis. Semakin banyak perusahaan tersebut menawarkan suatu bisnis, maka semakin tinggi pula perbedaan tersebut. </a:t>
            </a:r>
          </a:p>
          <a:p>
            <a:pPr eaLnBrk="1" hangingPunct="1">
              <a:buFontTx/>
              <a:buNone/>
            </a:pPr>
            <a:r>
              <a:rPr lang="en-US" sz="2000" smtClean="0"/>
              <a:t>	Dua hal tersebut, kempleksitas dan perbedaan adalah rangkaian pilihan strategis. Apabila satu perusahaan dapat menggabungkan kedua hal tersebut, maka akan timbul banyak sekali pilihan aksi di pasar. </a:t>
            </a:r>
          </a:p>
        </p:txBody>
      </p:sp>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42913" y="103188"/>
            <a:ext cx="4275137" cy="560387"/>
          </a:xfrm>
        </p:spPr>
        <p:txBody>
          <a:bodyPr/>
          <a:lstStyle/>
          <a:p>
            <a:pPr eaLnBrk="1" hangingPunct="1">
              <a:defRPr/>
            </a:pPr>
            <a:r>
              <a:rPr lang="en-US" sz="2400" b="1" i="1" smtClean="0">
                <a:solidFill>
                  <a:srgbClr val="FF0066"/>
                </a:solidFill>
              </a:rPr>
              <a:t>Tempat Tujuan Ekspor</a:t>
            </a:r>
          </a:p>
        </p:txBody>
      </p:sp>
      <p:sp>
        <p:nvSpPr>
          <p:cNvPr id="81923" name="Rectangle 3"/>
          <p:cNvSpPr>
            <a:spLocks noGrp="1" noChangeArrowheads="1"/>
          </p:cNvSpPr>
          <p:nvPr>
            <p:ph type="body" idx="1"/>
          </p:nvPr>
        </p:nvSpPr>
        <p:spPr>
          <a:xfrm>
            <a:off x="457200" y="990600"/>
            <a:ext cx="8229600" cy="4525963"/>
          </a:xfrm>
        </p:spPr>
        <p:txBody>
          <a:bodyPr/>
          <a:lstStyle/>
          <a:p>
            <a:pPr eaLnBrk="1" hangingPunct="1">
              <a:lnSpc>
                <a:spcPct val="80000"/>
              </a:lnSpc>
              <a:buFontTx/>
              <a:buNone/>
              <a:defRPr/>
            </a:pPr>
            <a:r>
              <a:rPr lang="en-US" sz="1000" dirty="0" smtClean="0"/>
              <a:t>	</a:t>
            </a:r>
            <a:r>
              <a:rPr lang="en-US" sz="1800" dirty="0" err="1" smtClean="0">
                <a:solidFill>
                  <a:schemeClr val="accent6">
                    <a:lumMod val="10000"/>
                  </a:schemeClr>
                </a:solidFill>
                <a:latin typeface="Britannic Bold" pitchFamily="34" charset="0"/>
              </a:rPr>
              <a:t>Tujuan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utama</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pasar</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untuk</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suatu</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perusahaan</a:t>
            </a:r>
            <a:r>
              <a:rPr lang="en-US" sz="1800" dirty="0" smtClean="0">
                <a:solidFill>
                  <a:schemeClr val="accent6">
                    <a:lumMod val="10000"/>
                  </a:schemeClr>
                </a:solidFill>
                <a:latin typeface="Britannic Bold" pitchFamily="34" charset="0"/>
              </a:rPr>
              <a:t> yang </a:t>
            </a:r>
            <a:r>
              <a:rPr lang="en-US" sz="1800" dirty="0" err="1" smtClean="0">
                <a:solidFill>
                  <a:schemeClr val="accent6">
                    <a:lumMod val="10000"/>
                  </a:schemeClr>
                </a:solidFill>
                <a:latin typeface="Britannic Bold" pitchFamily="34" charset="0"/>
              </a:rPr>
              <a:t>menginginkan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pasar</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ekspor</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adalah</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untuk</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memodifikasi</a:t>
            </a:r>
            <a:r>
              <a:rPr lang="en-US" sz="1800" dirty="0" smtClean="0">
                <a:solidFill>
                  <a:schemeClr val="accent6">
                    <a:lumMod val="10000"/>
                  </a:schemeClr>
                </a:solidFill>
                <a:latin typeface="Britannic Bold" pitchFamily="34" charset="0"/>
              </a:rPr>
              <a:t> performance </a:t>
            </a:r>
            <a:r>
              <a:rPr lang="en-US" sz="1800" dirty="0" err="1" smtClean="0">
                <a:solidFill>
                  <a:schemeClr val="accent6">
                    <a:lumMod val="10000"/>
                  </a:schemeClr>
                </a:solidFill>
                <a:latin typeface="Britannic Bold" pitchFamily="34" charset="0"/>
              </a:rPr>
              <a:t>suatu</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produk</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tertentu</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atau</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ukuran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karakteristik</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untuk</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bertemu</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dengan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pasar</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luar</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negeri</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Dengan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menggabungkan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kombinasi</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antara</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pasar</a:t>
            </a:r>
            <a:r>
              <a:rPr lang="en-US" sz="1800" dirty="0" smtClean="0">
                <a:solidFill>
                  <a:schemeClr val="accent6">
                    <a:lumMod val="10000"/>
                  </a:schemeClr>
                </a:solidFill>
                <a:latin typeface="Britannic Bold" pitchFamily="34" charset="0"/>
              </a:rPr>
              <a:t> US </a:t>
            </a:r>
            <a:r>
              <a:rPr lang="en-US" sz="1800" dirty="0" err="1" smtClean="0">
                <a:solidFill>
                  <a:schemeClr val="accent6">
                    <a:lumMod val="10000"/>
                  </a:schemeClr>
                </a:solidFill>
                <a:latin typeface="Britannic Bold" pitchFamily="34" charset="0"/>
              </a:rPr>
              <a:t>dan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pasar</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luar</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negeri</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akan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melambankan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dan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membosankan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Akan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tetapi</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sejumlah</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teknik</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ekspansi</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membuktikan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beberapa</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perusahaan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di</a:t>
            </a:r>
            <a:r>
              <a:rPr lang="en-US" sz="1800" dirty="0" smtClean="0">
                <a:solidFill>
                  <a:schemeClr val="accent6">
                    <a:lumMod val="10000"/>
                  </a:schemeClr>
                </a:solidFill>
                <a:latin typeface="Britannic Bold" pitchFamily="34" charset="0"/>
              </a:rPr>
              <a:t> US </a:t>
            </a:r>
            <a:r>
              <a:rPr lang="en-US" sz="1800" dirty="0" err="1" smtClean="0">
                <a:solidFill>
                  <a:schemeClr val="accent6">
                    <a:lumMod val="10000"/>
                  </a:schemeClr>
                </a:solidFill>
                <a:latin typeface="Britannic Bold" pitchFamily="34" charset="0"/>
              </a:rPr>
              <a:t>dapat</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mengambil</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beberapa</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kesempatan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dilingkungan</a:t>
            </a:r>
            <a:r>
              <a:rPr lang="en-US" sz="1800" dirty="0" smtClean="0">
                <a:solidFill>
                  <a:schemeClr val="accent6">
                    <a:lumMod val="10000"/>
                  </a:schemeClr>
                </a:solidFill>
                <a:latin typeface="Britannic Bold" pitchFamily="34" charset="0"/>
              </a:rPr>
              <a:t> yang </a:t>
            </a:r>
            <a:r>
              <a:rPr lang="en-US" sz="1800" dirty="0" err="1" smtClean="0">
                <a:solidFill>
                  <a:schemeClr val="accent6">
                    <a:lumMod val="10000"/>
                  </a:schemeClr>
                </a:solidFill>
                <a:latin typeface="Britannic Bold" pitchFamily="34" charset="0"/>
              </a:rPr>
              <a:t>baru</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Sebagai</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contoh</a:t>
            </a:r>
            <a:r>
              <a:rPr lang="en-US" sz="1800" dirty="0" smtClean="0">
                <a:solidFill>
                  <a:schemeClr val="accent6">
                    <a:lumMod val="10000"/>
                  </a:schemeClr>
                </a:solidFill>
                <a:latin typeface="Britannic Bold" pitchFamily="34" charset="0"/>
              </a:rPr>
              <a:t> N.V. Philips </a:t>
            </a:r>
            <a:r>
              <a:rPr lang="en-US" sz="1800" dirty="0" err="1" smtClean="0">
                <a:solidFill>
                  <a:schemeClr val="accent6">
                    <a:lumMod val="10000"/>
                  </a:schemeClr>
                </a:solidFill>
                <a:latin typeface="Britannic Bold" pitchFamily="34" charset="0"/>
              </a:rPr>
              <a:t>dan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beberapa</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perusahaan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kompetitor</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saingan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dari</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Jepang</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seperti</a:t>
            </a:r>
            <a:r>
              <a:rPr lang="en-US" sz="1800" dirty="0" smtClean="0">
                <a:solidFill>
                  <a:schemeClr val="accent6">
                    <a:lumMod val="10000"/>
                  </a:schemeClr>
                </a:solidFill>
                <a:latin typeface="Britannic Bold" pitchFamily="34" charset="0"/>
              </a:rPr>
              <a:t> Sony </a:t>
            </a:r>
            <a:r>
              <a:rPr lang="en-US" sz="1800" dirty="0" err="1" smtClean="0">
                <a:solidFill>
                  <a:schemeClr val="accent6">
                    <a:lumMod val="10000"/>
                  </a:schemeClr>
                </a:solidFill>
                <a:latin typeface="Britannic Bold" pitchFamily="34" charset="0"/>
              </a:rPr>
              <a:t>dan</a:t>
            </a:r>
            <a:r>
              <a:rPr lang="en-US" sz="1800" dirty="0" smtClean="0">
                <a:solidFill>
                  <a:schemeClr val="accent6">
                    <a:lumMod val="10000"/>
                  </a:schemeClr>
                </a:solidFill>
                <a:latin typeface="Britannic Bold" pitchFamily="34" charset="0"/>
              </a:rPr>
              <a:t> Matsushita </a:t>
            </a:r>
            <a:r>
              <a:rPr lang="en-US" sz="1800" dirty="0" err="1" smtClean="0">
                <a:solidFill>
                  <a:schemeClr val="accent6">
                    <a:lumMod val="10000"/>
                  </a:schemeClr>
                </a:solidFill>
                <a:latin typeface="Britannic Bold" pitchFamily="34" charset="0"/>
              </a:rPr>
              <a:t>bekerjasama</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untuk</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mengejar</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kalangan</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pasar</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mereka</a:t>
            </a:r>
            <a:r>
              <a:rPr lang="en-US" sz="1800" dirty="0" smtClean="0">
                <a:solidFill>
                  <a:schemeClr val="accent6">
                    <a:lumMod val="10000"/>
                  </a:schemeClr>
                </a:solidFill>
                <a:latin typeface="Britannic Bold" pitchFamily="34" charset="0"/>
              </a:rPr>
              <a:t> </a:t>
            </a:r>
            <a:r>
              <a:rPr lang="en-US" sz="1800" dirty="0" err="1" smtClean="0">
                <a:solidFill>
                  <a:schemeClr val="accent6">
                    <a:lumMod val="10000"/>
                  </a:schemeClr>
                </a:solidFill>
                <a:latin typeface="Britannic Bold" pitchFamily="34" charset="0"/>
              </a:rPr>
              <a:t>sendiri</a:t>
            </a:r>
            <a:r>
              <a:rPr lang="en-US" sz="1800" dirty="0" smtClean="0">
                <a:solidFill>
                  <a:schemeClr val="accent6">
                    <a:lumMod val="10000"/>
                  </a:schemeClr>
                </a:solidFill>
                <a:latin typeface="Britannic Bold" pitchFamily="34" charset="0"/>
              </a:rPr>
              <a:t>. </a:t>
            </a:r>
          </a:p>
          <a:p>
            <a:pPr eaLnBrk="1" hangingPunct="1">
              <a:lnSpc>
                <a:spcPct val="80000"/>
              </a:lnSpc>
              <a:buFontTx/>
              <a:buNone/>
              <a:defRPr/>
            </a:pPr>
            <a:r>
              <a:rPr lang="en-US" sz="1800" dirty="0" smtClean="0">
                <a:solidFill>
                  <a:schemeClr val="accent6">
                    <a:lumMod val="10000"/>
                  </a:schemeClr>
                </a:solidFill>
                <a:latin typeface="Britannic Bold" pitchFamily="34" charset="0"/>
              </a:rPr>
              <a:t>	</a:t>
            </a:r>
            <a:r>
              <a:rPr lang="en-US" sz="1800" dirty="0" err="1" smtClean="0">
                <a:solidFill>
                  <a:schemeClr val="accent5">
                    <a:lumMod val="25000"/>
                  </a:schemeClr>
                </a:solidFill>
                <a:latin typeface="Britannic Bold" pitchFamily="34" charset="0"/>
              </a:rPr>
              <a:t>Untuk</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mengekspor</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barang</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biasanya</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dibutuhkan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dana</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investasi</a:t>
            </a:r>
            <a:r>
              <a:rPr lang="en-US" sz="1800" dirty="0" smtClean="0">
                <a:solidFill>
                  <a:schemeClr val="accent5">
                    <a:lumMod val="25000"/>
                  </a:schemeClr>
                </a:solidFill>
                <a:latin typeface="Britannic Bold" pitchFamily="34" charset="0"/>
              </a:rPr>
              <a:t> yang minimal. </a:t>
            </a:r>
            <a:r>
              <a:rPr lang="en-US" sz="1800" dirty="0" err="1" smtClean="0">
                <a:solidFill>
                  <a:schemeClr val="accent5">
                    <a:lumMod val="25000"/>
                  </a:schemeClr>
                </a:solidFill>
                <a:latin typeface="Britannic Bold" pitchFamily="34" charset="0"/>
              </a:rPr>
              <a:t>Bagaimana</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cara</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perusahaan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tersebut</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untuk</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mengatur</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dan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mengkontrol</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kualitas</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barang</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setelah</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proses</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produksi</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dan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menjaga</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resiko</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untuk</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dapat</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bertahan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merupakan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tipe</a:t>
            </a:r>
            <a:r>
              <a:rPr lang="en-US" sz="1800" dirty="0" smtClean="0">
                <a:solidFill>
                  <a:schemeClr val="accent5">
                    <a:lumMod val="25000"/>
                  </a:schemeClr>
                </a:solidFill>
                <a:latin typeface="Britannic Bold" pitchFamily="34" charset="0"/>
              </a:rPr>
              <a:t> yang paling minimal yang paling </a:t>
            </a:r>
            <a:r>
              <a:rPr lang="en-US" sz="1800" dirty="0" err="1" smtClean="0">
                <a:solidFill>
                  <a:schemeClr val="accent5">
                    <a:lumMod val="25000"/>
                  </a:schemeClr>
                </a:solidFill>
                <a:latin typeface="Britannic Bold" pitchFamily="34" charset="0"/>
              </a:rPr>
              <a:t>umum</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Sebagai</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tambahan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Departemen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Perdagangan</a:t>
            </a:r>
            <a:r>
              <a:rPr lang="en-US" sz="1800" dirty="0" smtClean="0">
                <a:solidFill>
                  <a:schemeClr val="accent5">
                    <a:lumMod val="25000"/>
                  </a:schemeClr>
                </a:solidFill>
                <a:latin typeface="Britannic Bold" pitchFamily="34" charset="0"/>
              </a:rPr>
              <a:t> US </a:t>
            </a:r>
            <a:r>
              <a:rPr lang="en-US" sz="1800" dirty="0" err="1" smtClean="0">
                <a:solidFill>
                  <a:schemeClr val="accent5">
                    <a:lumMod val="25000"/>
                  </a:schemeClr>
                </a:solidFill>
                <a:latin typeface="Britannic Bold" pitchFamily="34" charset="0"/>
              </a:rPr>
              <a:t>melalu</a:t>
            </a:r>
            <a:r>
              <a:rPr lang="en-US" sz="1800" dirty="0" smtClean="0">
                <a:solidFill>
                  <a:schemeClr val="accent5">
                    <a:lumMod val="25000"/>
                  </a:schemeClr>
                </a:solidFill>
                <a:latin typeface="Britannic Bold" pitchFamily="34" charset="0"/>
              </a:rPr>
              <a:t> program “ Export Now Program” </a:t>
            </a:r>
            <a:r>
              <a:rPr lang="en-US" sz="1800" dirty="0" err="1" smtClean="0">
                <a:solidFill>
                  <a:schemeClr val="accent5">
                    <a:lumMod val="25000"/>
                  </a:schemeClr>
                </a:solidFill>
                <a:latin typeface="Britannic Bold" pitchFamily="34" charset="0"/>
              </a:rPr>
              <a:t>denan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beberapa</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agen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pemerintah</a:t>
            </a:r>
            <a:r>
              <a:rPr lang="en-US" sz="1800" dirty="0" smtClean="0">
                <a:solidFill>
                  <a:schemeClr val="accent5">
                    <a:lumMod val="25000"/>
                  </a:schemeClr>
                </a:solidFill>
                <a:latin typeface="Britannic Bold" pitchFamily="34" charset="0"/>
              </a:rPr>
              <a:t> yang </a:t>
            </a:r>
            <a:r>
              <a:rPr lang="en-US" sz="1800" dirty="0" err="1" smtClean="0">
                <a:solidFill>
                  <a:schemeClr val="accent5">
                    <a:lumMod val="25000"/>
                  </a:schemeClr>
                </a:solidFill>
                <a:latin typeface="Britannic Bold" pitchFamily="34" charset="0"/>
              </a:rPr>
              <a:t>terkait</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dapat</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mengecilkan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resiko</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perusahaan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kecil</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dengan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memberikan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penyuluhan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dan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bantuan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informasi</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tentang</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ekspor</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dan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pelatihan</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tentang</a:t>
            </a:r>
            <a:r>
              <a:rPr lang="en-US" sz="1800" dirty="0" smtClean="0">
                <a:solidFill>
                  <a:schemeClr val="accent5">
                    <a:lumMod val="25000"/>
                  </a:schemeClr>
                </a:solidFill>
                <a:latin typeface="Britannic Bold" pitchFamily="34" charset="0"/>
              </a:rPr>
              <a:t> </a:t>
            </a:r>
            <a:r>
              <a:rPr lang="en-US" sz="1800" dirty="0" err="1" smtClean="0">
                <a:solidFill>
                  <a:schemeClr val="accent5">
                    <a:lumMod val="25000"/>
                  </a:schemeClr>
                </a:solidFill>
                <a:latin typeface="Britannic Bold" pitchFamily="34" charset="0"/>
              </a:rPr>
              <a:t>penjualan</a:t>
            </a:r>
            <a:r>
              <a:rPr lang="en-US" sz="1800" dirty="0" smtClean="0">
                <a:solidFill>
                  <a:schemeClr val="accent5">
                    <a:lumMod val="25000"/>
                  </a:schemeClr>
                </a:solidFill>
                <a:latin typeface="Britannic Bold" pitchFamily="34" charset="0"/>
              </a:rPr>
              <a:t>.</a:t>
            </a:r>
          </a:p>
        </p:txBody>
      </p:sp>
    </p:spTree>
  </p:cSld>
  <p:clrMapOvr>
    <a:masterClrMapping/>
  </p:clrMapOvr>
  <p:transition>
    <p:wipe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52400" y="198438"/>
            <a:ext cx="4191000" cy="487362"/>
          </a:xfrm>
        </p:spPr>
        <p:txBody>
          <a:bodyPr>
            <a:normAutofit fontScale="90000"/>
          </a:bodyPr>
          <a:lstStyle/>
          <a:p>
            <a:pPr eaLnBrk="1" hangingPunct="1">
              <a:defRPr/>
            </a:pPr>
            <a:r>
              <a:rPr lang="en-US" sz="2400" b="1" i="1" smtClean="0">
                <a:solidFill>
                  <a:srgbClr val="FF0066"/>
                </a:solidFill>
              </a:rPr>
              <a:t>Perijinan Dan Kontrak</a:t>
            </a:r>
            <a:r>
              <a:rPr lang="en-US" sz="4000" smtClean="0"/>
              <a:t> </a:t>
            </a:r>
          </a:p>
        </p:txBody>
      </p:sp>
      <p:sp>
        <p:nvSpPr>
          <p:cNvPr id="82947" name="Rectangle 3"/>
          <p:cNvSpPr>
            <a:spLocks noGrp="1" noChangeArrowheads="1"/>
          </p:cNvSpPr>
          <p:nvPr>
            <p:ph type="body" idx="1"/>
          </p:nvPr>
        </p:nvSpPr>
        <p:spPr>
          <a:xfrm>
            <a:off x="457200" y="914400"/>
            <a:ext cx="8229600" cy="5638800"/>
          </a:xfrm>
        </p:spPr>
        <p:txBody>
          <a:bodyPr/>
          <a:lstStyle/>
          <a:p>
            <a:pPr eaLnBrk="1" hangingPunct="1">
              <a:lnSpc>
                <a:spcPct val="80000"/>
              </a:lnSpc>
              <a:buFontTx/>
              <a:buNone/>
              <a:defRPr/>
            </a:pPr>
            <a:r>
              <a:rPr lang="en-US" sz="1600" dirty="0" smtClean="0"/>
              <a:t>	</a:t>
            </a:r>
            <a:r>
              <a:rPr lang="en-US" sz="2100" dirty="0" err="1" smtClean="0">
                <a:solidFill>
                  <a:schemeClr val="accent5">
                    <a:lumMod val="25000"/>
                  </a:schemeClr>
                </a:solidFill>
                <a:latin typeface="Book Antiqua" pitchFamily="18" charset="0"/>
              </a:rPr>
              <a:t>Membuat</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persiapan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kontrak</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adalah</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langkah</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selanjutnya</a:t>
            </a:r>
            <a:r>
              <a:rPr lang="en-US" sz="2100" dirty="0" smtClean="0">
                <a:solidFill>
                  <a:schemeClr val="accent5">
                    <a:lumMod val="25000"/>
                  </a:schemeClr>
                </a:solidFill>
                <a:latin typeface="Book Antiqua" pitchFamily="18" charset="0"/>
              </a:rPr>
              <a:t> yang </a:t>
            </a:r>
            <a:r>
              <a:rPr lang="en-US" sz="2100" dirty="0" err="1" smtClean="0">
                <a:solidFill>
                  <a:schemeClr val="accent5">
                    <a:lumMod val="25000"/>
                  </a:schemeClr>
                </a:solidFill>
                <a:latin typeface="Book Antiqua" pitchFamily="18" charset="0"/>
              </a:rPr>
              <a:t>dibutuhkan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suatu</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perusahaan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untuk</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keperluan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kerjasama</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ekspor</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Perijinan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juga</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termasuk</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membawa</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beberapa</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produk</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dari</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pemegang</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ijin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untuk</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dijadikan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barang</a:t>
            </a:r>
            <a:r>
              <a:rPr lang="en-US" sz="2100" dirty="0" smtClean="0">
                <a:solidFill>
                  <a:schemeClr val="accent5">
                    <a:lumMod val="25000"/>
                  </a:schemeClr>
                </a:solidFill>
                <a:latin typeface="Book Antiqua" pitchFamily="18" charset="0"/>
              </a:rPr>
              <a:t> yang </a:t>
            </a:r>
            <a:r>
              <a:rPr lang="en-US" sz="2100" dirty="0" err="1" smtClean="0">
                <a:solidFill>
                  <a:schemeClr val="accent5">
                    <a:lumMod val="25000"/>
                  </a:schemeClr>
                </a:solidFill>
                <a:latin typeface="Book Antiqua" pitchFamily="18" charset="0"/>
              </a:rPr>
              <a:t>berguna</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Kebanyakan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barang-barang</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tersebut</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telah</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mempunyai</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hak</a:t>
            </a:r>
            <a:r>
              <a:rPr lang="en-US" sz="2100" dirty="0" smtClean="0">
                <a:solidFill>
                  <a:schemeClr val="accent5">
                    <a:lumMod val="25000"/>
                  </a:schemeClr>
                </a:solidFill>
                <a:latin typeface="Book Antiqua" pitchFamily="18" charset="0"/>
              </a:rPr>
              <a:t> paten </a:t>
            </a:r>
            <a:r>
              <a:rPr lang="en-US" sz="2100" dirty="0" err="1" smtClean="0">
                <a:solidFill>
                  <a:schemeClr val="accent5">
                    <a:lumMod val="25000"/>
                  </a:schemeClr>
                </a:solidFill>
                <a:latin typeface="Book Antiqua" pitchFamily="18" charset="0"/>
              </a:rPr>
              <a:t>sendiri</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nama</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barang</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sendiri</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atau</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secara</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teknikal</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diakui</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oleh</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pasar</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untuk</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batas</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waktu</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tertentu</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sebagai</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pengembalian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bentuk</a:t>
            </a:r>
            <a:r>
              <a:rPr lang="en-US" sz="2100" dirty="0" smtClean="0">
                <a:solidFill>
                  <a:schemeClr val="accent5">
                    <a:lumMod val="25000"/>
                  </a:schemeClr>
                </a:solidFill>
                <a:latin typeface="Book Antiqua" pitchFamily="18" charset="0"/>
              </a:rPr>
              <a:t> royalty </a:t>
            </a:r>
            <a:r>
              <a:rPr lang="en-US" sz="2100" dirty="0" err="1" smtClean="0">
                <a:solidFill>
                  <a:schemeClr val="accent5">
                    <a:lumMod val="25000"/>
                  </a:schemeClr>
                </a:solidFill>
                <a:latin typeface="Book Antiqua" pitchFamily="18" charset="0"/>
              </a:rPr>
              <a:t>dan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juga</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sebagai</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jalan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untuk</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menghindari</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terkenanya</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tarif</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untuk</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batasan</a:t>
            </a:r>
            <a:r>
              <a:rPr lang="en-US" sz="2100" dirty="0" smtClean="0">
                <a:solidFill>
                  <a:schemeClr val="accent5">
                    <a:lumMod val="25000"/>
                  </a:schemeClr>
                </a:solidFill>
                <a:latin typeface="Book Antiqua" pitchFamily="18" charset="0"/>
              </a:rPr>
              <a:t> </a:t>
            </a:r>
            <a:r>
              <a:rPr lang="en-US" sz="2100" dirty="0" err="1" smtClean="0">
                <a:solidFill>
                  <a:schemeClr val="accent5">
                    <a:lumMod val="25000"/>
                  </a:schemeClr>
                </a:solidFill>
                <a:latin typeface="Book Antiqua" pitchFamily="18" charset="0"/>
              </a:rPr>
              <a:t>ekspor</a:t>
            </a:r>
            <a:r>
              <a:rPr lang="en-US" sz="2100" dirty="0" smtClean="0">
                <a:solidFill>
                  <a:schemeClr val="accent5">
                    <a:lumMod val="25000"/>
                  </a:schemeClr>
                </a:solidFill>
                <a:latin typeface="Book Antiqua" pitchFamily="18" charset="0"/>
              </a:rPr>
              <a:t>. </a:t>
            </a:r>
          </a:p>
          <a:p>
            <a:pPr eaLnBrk="1" hangingPunct="1">
              <a:lnSpc>
                <a:spcPct val="80000"/>
              </a:lnSpc>
              <a:buFontTx/>
              <a:buNone/>
              <a:defRPr/>
            </a:pPr>
            <a:r>
              <a:rPr lang="en-US" sz="2100" dirty="0" smtClean="0">
                <a:solidFill>
                  <a:srgbClr val="6666FF"/>
                </a:solidFill>
                <a:latin typeface="Book Antiqua" pitchFamily="18" charset="0"/>
              </a:rPr>
              <a:t>		</a:t>
            </a:r>
            <a:r>
              <a:rPr lang="en-US" sz="2100" dirty="0" err="1" smtClean="0">
                <a:solidFill>
                  <a:schemeClr val="accent6">
                    <a:lumMod val="10000"/>
                  </a:schemeClr>
                </a:solidFill>
                <a:latin typeface="Book Antiqua" pitchFamily="18" charset="0"/>
              </a:rPr>
              <a:t>Dua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masalah</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utama</a:t>
            </a:r>
            <a:r>
              <a:rPr lang="en-US" sz="2100" dirty="0" smtClean="0">
                <a:solidFill>
                  <a:schemeClr val="accent6">
                    <a:lumMod val="10000"/>
                  </a:schemeClr>
                </a:solidFill>
                <a:latin typeface="Book Antiqua" pitchFamily="18" charset="0"/>
              </a:rPr>
              <a:t> yang </a:t>
            </a:r>
            <a:r>
              <a:rPr lang="en-US" sz="2100" dirty="0" err="1" smtClean="0">
                <a:solidFill>
                  <a:schemeClr val="accent6">
                    <a:lumMod val="10000"/>
                  </a:schemeClr>
                </a:solidFill>
                <a:latin typeface="Book Antiqua" pitchFamily="18" charset="0"/>
              </a:rPr>
              <a:t>berkaitan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dengan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perijinan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Pertama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adalah</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kemungkinan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rekan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bisnis</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luar</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negeri</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akan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mendapat</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pelajaran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pengalaman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baru</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besar</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kemungkinan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akan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menjadi</a:t>
            </a:r>
            <a:r>
              <a:rPr lang="en-US" sz="2100" dirty="0" smtClean="0">
                <a:solidFill>
                  <a:schemeClr val="accent6">
                    <a:lumMod val="10000"/>
                  </a:schemeClr>
                </a:solidFill>
                <a:latin typeface="Book Antiqua" pitchFamily="18" charset="0"/>
              </a:rPr>
              <a:t> competitor (</a:t>
            </a:r>
            <a:r>
              <a:rPr lang="en-US" sz="2100" dirty="0" err="1" smtClean="0">
                <a:solidFill>
                  <a:schemeClr val="accent6">
                    <a:lumMod val="10000"/>
                  </a:schemeClr>
                </a:solidFill>
                <a:latin typeface="Book Antiqua" pitchFamily="18" charset="0"/>
              </a:rPr>
              <a:t>pesaing</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utama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setelah</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masa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kontrak</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kerjasama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berakhir</a:t>
            </a:r>
            <a:r>
              <a:rPr lang="en-US" sz="2100" dirty="0" smtClean="0">
                <a:solidFill>
                  <a:schemeClr val="accent6">
                    <a:lumMod val="10000"/>
                  </a:schemeClr>
                </a:solidFill>
                <a:latin typeface="Book Antiqua" pitchFamily="18" charset="0"/>
              </a:rPr>
              <a:t>. Hal </a:t>
            </a:r>
            <a:r>
              <a:rPr lang="en-US" sz="2100" dirty="0" err="1" smtClean="0">
                <a:solidFill>
                  <a:schemeClr val="accent6">
                    <a:lumMod val="10000"/>
                  </a:schemeClr>
                </a:solidFill>
                <a:latin typeface="Book Antiqua" pitchFamily="18" charset="0"/>
              </a:rPr>
              <a:t>ini</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dialami</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oleh</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perusahaan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elektronik</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Jepang</a:t>
            </a:r>
            <a:r>
              <a:rPr lang="en-US" sz="2100" dirty="0" smtClean="0">
                <a:solidFill>
                  <a:schemeClr val="accent6">
                    <a:lumMod val="10000"/>
                  </a:schemeClr>
                </a:solidFill>
                <a:latin typeface="Book Antiqua" pitchFamily="18" charset="0"/>
              </a:rPr>
              <a:t> yang </a:t>
            </a:r>
            <a:r>
              <a:rPr lang="en-US" sz="2100" dirty="0" err="1" smtClean="0">
                <a:solidFill>
                  <a:schemeClr val="accent6">
                    <a:lumMod val="10000"/>
                  </a:schemeClr>
                </a:solidFill>
                <a:latin typeface="Book Antiqua" pitchFamily="18" charset="0"/>
              </a:rPr>
              <a:t>bekerjasama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dengan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perusahaan</a:t>
            </a:r>
            <a:r>
              <a:rPr lang="en-US" sz="2100" dirty="0" smtClean="0">
                <a:solidFill>
                  <a:schemeClr val="accent6">
                    <a:lumMod val="10000"/>
                  </a:schemeClr>
                </a:solidFill>
                <a:latin typeface="Book Antiqua" pitchFamily="18" charset="0"/>
              </a:rPr>
              <a:t> US, </a:t>
            </a:r>
            <a:r>
              <a:rPr lang="en-US" sz="2100" dirty="0" err="1" smtClean="0">
                <a:solidFill>
                  <a:schemeClr val="accent6">
                    <a:lumMod val="10000"/>
                  </a:schemeClr>
                </a:solidFill>
                <a:latin typeface="Book Antiqua" pitchFamily="18" charset="0"/>
              </a:rPr>
              <a:t>menjadikan</a:t>
            </a:r>
            <a:r>
              <a:rPr lang="en-US" sz="2100" dirty="0" smtClean="0">
                <a:solidFill>
                  <a:schemeClr val="accent6">
                    <a:lumMod val="10000"/>
                  </a:schemeClr>
                </a:solidFill>
                <a:latin typeface="Book Antiqua" pitchFamily="18" charset="0"/>
              </a:rPr>
              <a:t> US </a:t>
            </a:r>
            <a:r>
              <a:rPr lang="en-US" sz="2100" dirty="0" err="1" smtClean="0">
                <a:solidFill>
                  <a:schemeClr val="accent6">
                    <a:lumMod val="10000"/>
                  </a:schemeClr>
                </a:solidFill>
                <a:latin typeface="Book Antiqua" pitchFamily="18" charset="0"/>
              </a:rPr>
              <a:t>sebagai</a:t>
            </a:r>
            <a:r>
              <a:rPr lang="en-US" sz="2100" dirty="0" smtClean="0">
                <a:solidFill>
                  <a:schemeClr val="accent6">
                    <a:lumMod val="10000"/>
                  </a:schemeClr>
                </a:solidFill>
                <a:latin typeface="Book Antiqua" pitchFamily="18" charset="0"/>
              </a:rPr>
              <a:t> rival </a:t>
            </a:r>
            <a:r>
              <a:rPr lang="en-US" sz="2100" dirty="0" err="1" smtClean="0">
                <a:solidFill>
                  <a:schemeClr val="accent6">
                    <a:lumMod val="10000"/>
                  </a:schemeClr>
                </a:solidFill>
                <a:latin typeface="Book Antiqua" pitchFamily="18" charset="0"/>
              </a:rPr>
              <a:t>utama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Jepang</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di</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bidang</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elektronik</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setelah</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masa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kontrak</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kerjasama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mereka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berakhir</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Masalah</a:t>
            </a:r>
            <a:r>
              <a:rPr lang="en-US" sz="2100" dirty="0" smtClean="0">
                <a:solidFill>
                  <a:schemeClr val="accent6">
                    <a:lumMod val="10000"/>
                  </a:schemeClr>
                </a:solidFill>
                <a:latin typeface="Book Antiqua" pitchFamily="18" charset="0"/>
              </a:rPr>
              <a:t> yang </a:t>
            </a:r>
            <a:r>
              <a:rPr lang="en-US" sz="2100" dirty="0" err="1" smtClean="0">
                <a:solidFill>
                  <a:schemeClr val="accent6">
                    <a:lumMod val="10000"/>
                  </a:schemeClr>
                </a:solidFill>
                <a:latin typeface="Book Antiqua" pitchFamily="18" charset="0"/>
              </a:rPr>
              <a:t>kedua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sumber</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daya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untuk</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produksi</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penjualan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distribusi</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secara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umum</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dari</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produknya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Dengan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hilangnya</a:t>
            </a:r>
            <a:r>
              <a:rPr lang="en-US" sz="2100" dirty="0" smtClean="0">
                <a:solidFill>
                  <a:schemeClr val="accent6">
                    <a:lumMod val="10000"/>
                  </a:schemeClr>
                </a:solidFill>
                <a:latin typeface="Book Antiqua" pitchFamily="18" charset="0"/>
              </a:rPr>
              <a:t> control </a:t>
            </a:r>
            <a:r>
              <a:rPr lang="en-US" sz="2100" dirty="0" err="1" smtClean="0">
                <a:solidFill>
                  <a:schemeClr val="accent6">
                    <a:lumMod val="10000"/>
                  </a:schemeClr>
                </a:solidFill>
                <a:latin typeface="Book Antiqua" pitchFamily="18" charset="0"/>
              </a:rPr>
              <a:t>ini</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dapat</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mengecilkan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tingkat</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kebebasan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menilai</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kembali</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tingkat</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perusahaan</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di</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masa</a:t>
            </a:r>
            <a:r>
              <a:rPr lang="en-US" sz="2100" dirty="0" smtClean="0">
                <a:solidFill>
                  <a:schemeClr val="accent6">
                    <a:lumMod val="10000"/>
                  </a:schemeClr>
                </a:solidFill>
                <a:latin typeface="Book Antiqua" pitchFamily="18" charset="0"/>
              </a:rPr>
              <a:t> </a:t>
            </a:r>
            <a:r>
              <a:rPr lang="en-US" sz="2100" dirty="0" err="1" smtClean="0">
                <a:solidFill>
                  <a:schemeClr val="accent6">
                    <a:lumMod val="10000"/>
                  </a:schemeClr>
                </a:solidFill>
                <a:latin typeface="Book Antiqua" pitchFamily="18" charset="0"/>
              </a:rPr>
              <a:t>depan</a:t>
            </a:r>
            <a:r>
              <a:rPr lang="en-US" sz="2100" dirty="0" smtClean="0">
                <a:solidFill>
                  <a:schemeClr val="accent6">
                    <a:lumMod val="10000"/>
                  </a:schemeClr>
                </a:solidFill>
                <a:latin typeface="Book Antiqua" pitchFamily="18" charset="0"/>
              </a:rPr>
              <a:t>.</a:t>
            </a:r>
          </a:p>
        </p:txBody>
      </p:sp>
    </p:spTree>
  </p:cSld>
  <p:clrMapOvr>
    <a:masterClrMapping/>
  </p:clrMapOvr>
  <p:transition>
    <p:checke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85750"/>
            <a:ext cx="7543800" cy="714375"/>
          </a:xfrm>
        </p:spPr>
        <p:txBody>
          <a:bodyPr/>
          <a:lstStyle/>
          <a:p>
            <a:pPr eaLnBrk="1" hangingPunct="1">
              <a:defRPr/>
            </a:pPr>
            <a:r>
              <a:rPr lang="en-US" sz="3200" b="1" i="1" dirty="0" err="1" smtClean="0">
                <a:solidFill>
                  <a:schemeClr val="accent6">
                    <a:lumMod val="10000"/>
                  </a:schemeClr>
                </a:solidFill>
              </a:rPr>
              <a:t>Hak</a:t>
            </a:r>
            <a:r>
              <a:rPr lang="en-US" sz="3200" b="1" i="1" dirty="0" smtClean="0">
                <a:solidFill>
                  <a:schemeClr val="accent6">
                    <a:lumMod val="10000"/>
                  </a:schemeClr>
                </a:solidFill>
              </a:rPr>
              <a:t> </a:t>
            </a:r>
            <a:r>
              <a:rPr lang="en-US" sz="3200" b="1" i="1" dirty="0" err="1" smtClean="0">
                <a:solidFill>
                  <a:schemeClr val="accent6">
                    <a:lumMod val="10000"/>
                  </a:schemeClr>
                </a:solidFill>
              </a:rPr>
              <a:t>Monopoli</a:t>
            </a:r>
            <a:endParaRPr lang="en-US" sz="3200" b="1" i="1" dirty="0" smtClean="0">
              <a:solidFill>
                <a:schemeClr val="accent6">
                  <a:lumMod val="10000"/>
                </a:schemeClr>
              </a:solidFill>
            </a:endParaRPr>
          </a:p>
        </p:txBody>
      </p:sp>
      <p:sp>
        <p:nvSpPr>
          <p:cNvPr id="82947" name="Rectangle 3"/>
          <p:cNvSpPr>
            <a:spLocks noGrp="1" noChangeArrowheads="1"/>
          </p:cNvSpPr>
          <p:nvPr>
            <p:ph type="body" idx="1"/>
          </p:nvPr>
        </p:nvSpPr>
        <p:spPr>
          <a:xfrm>
            <a:off x="457200" y="1714500"/>
            <a:ext cx="8229600" cy="3848100"/>
          </a:xfrm>
        </p:spPr>
        <p:txBody>
          <a:bodyPr/>
          <a:lstStyle/>
          <a:p>
            <a:pPr eaLnBrk="1" hangingPunct="1">
              <a:lnSpc>
                <a:spcPct val="90000"/>
              </a:lnSpc>
              <a:buFontTx/>
              <a:buNone/>
            </a:pPr>
            <a:r>
              <a:rPr lang="en-US" sz="2000" smtClean="0"/>
              <a:t>	</a:t>
            </a:r>
            <a:r>
              <a:rPr lang="en-US" sz="2000" smtClean="0">
                <a:solidFill>
                  <a:srgbClr val="0000CC"/>
                </a:solidFill>
                <a:latin typeface="BudHand" pitchFamily="2" charset="0"/>
              </a:rPr>
              <a:t>Bentuk yang sangat special dari perijinan adalah Franchising (hak monopoli) dimana si penerima hak dapat menjual produk atau pelayanan dengan menggunakan nama serta logo dan semua hal yang berkaitan dengan perusahaan pemberi ijin. Sebagai balasannya, si penerima ijin akan memberikan bayaran berupa fee ke perusahaan pemberi ijin yang biasanya besarnya ditentukan dari jumlah serta volume penjualan dimana si penerima ijin berada. Contoh Mc Donald yang diketahui sebanyak 70% dari jumlah gerainya di seluruh dunia menggunakan perijinan franchising. </a:t>
            </a:r>
          </a:p>
        </p:txBody>
      </p:sp>
    </p:spTree>
  </p:cSld>
  <p:clrMapOvr>
    <a:masterClrMapping/>
  </p:clrMapOvr>
  <p:transition>
    <p:cover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95288" y="549275"/>
            <a:ext cx="4427537" cy="647700"/>
          </a:xfrm>
        </p:spPr>
        <p:txBody>
          <a:bodyPr/>
          <a:lstStyle/>
          <a:p>
            <a:pPr eaLnBrk="1" hangingPunct="1">
              <a:defRPr/>
            </a:pPr>
            <a:r>
              <a:rPr lang="en-US" sz="2000" b="1" i="1" smtClean="0">
                <a:solidFill>
                  <a:srgbClr val="FF33CC"/>
                </a:solidFill>
              </a:rPr>
              <a:t>Kantor Cabang Luar Negeri</a:t>
            </a:r>
          </a:p>
        </p:txBody>
      </p:sp>
      <p:sp>
        <p:nvSpPr>
          <p:cNvPr id="83971" name="Rectangle 3"/>
          <p:cNvSpPr>
            <a:spLocks noGrp="1" noChangeArrowheads="1"/>
          </p:cNvSpPr>
          <p:nvPr>
            <p:ph type="body" idx="1"/>
          </p:nvPr>
        </p:nvSpPr>
        <p:spPr>
          <a:xfrm>
            <a:off x="457200" y="1265238"/>
            <a:ext cx="8229600" cy="4525962"/>
          </a:xfrm>
        </p:spPr>
        <p:txBody>
          <a:bodyPr/>
          <a:lstStyle/>
          <a:p>
            <a:pPr eaLnBrk="1" hangingPunct="1">
              <a:buFontTx/>
              <a:buNone/>
            </a:pPr>
            <a:r>
              <a:rPr lang="en-US" sz="2000" smtClean="0"/>
              <a:t>	</a:t>
            </a:r>
            <a:r>
              <a:rPr lang="en-US" sz="2000" smtClean="0">
                <a:solidFill>
                  <a:srgbClr val="009900"/>
                </a:solidFill>
              </a:rPr>
              <a:t>Kantor cabang adalah perluasan dari kantor pusat yang berada di luar wilayah kantor pusat yang bertanggungjawab terhadap semua kegiatan kantor pusat termasuk pengelolaan, operasional, penjualan, pelayanan terhadap konsumen dan juga distribusi. Kantor cabang ini akan sangat bermakna “lokal” sehingga akan dibutuhkan pimpinan dari penduduk setempat mulai dari level bawah sampai level pimpinan </a:t>
            </a:r>
          </a:p>
        </p:txBody>
      </p:sp>
      <p:sp>
        <p:nvSpPr>
          <p:cNvPr id="83972" name="Rectangle 4"/>
          <p:cNvSpPr>
            <a:spLocks noChangeArrowheads="1"/>
          </p:cNvSpPr>
          <p:nvPr/>
        </p:nvSpPr>
        <p:spPr bwMode="auto">
          <a:xfrm>
            <a:off x="395288" y="3716338"/>
            <a:ext cx="2573337" cy="457200"/>
          </a:xfrm>
          <a:prstGeom prst="rect">
            <a:avLst/>
          </a:prstGeom>
          <a:noFill/>
          <a:ln w="9525">
            <a:noFill/>
            <a:miter lim="800000"/>
            <a:headEnd/>
            <a:tailEnd/>
          </a:ln>
        </p:spPr>
        <p:txBody>
          <a:bodyPr wrap="none" anchor="ctr">
            <a:spAutoFit/>
          </a:bodyPr>
          <a:lstStyle/>
          <a:p>
            <a:pPr algn="just" eaLnBrk="1" hangingPunct="1"/>
            <a:r>
              <a:rPr lang="en-US" sz="2400" b="1" i="1">
                <a:solidFill>
                  <a:srgbClr val="FF33CC"/>
                </a:solidFill>
                <a:latin typeface="Arial" charset="0"/>
              </a:rPr>
              <a:t>Investasi Saham</a:t>
            </a:r>
          </a:p>
        </p:txBody>
      </p:sp>
      <p:sp>
        <p:nvSpPr>
          <p:cNvPr id="83973" name="Rectangle 5"/>
          <p:cNvSpPr>
            <a:spLocks noChangeArrowheads="1"/>
          </p:cNvSpPr>
          <p:nvPr/>
        </p:nvSpPr>
        <p:spPr bwMode="auto">
          <a:xfrm>
            <a:off x="533400" y="4203700"/>
            <a:ext cx="7543800" cy="1739900"/>
          </a:xfrm>
          <a:prstGeom prst="rect">
            <a:avLst/>
          </a:prstGeom>
          <a:noFill/>
          <a:ln w="9525">
            <a:noFill/>
            <a:miter lim="800000"/>
            <a:headEnd/>
            <a:tailEnd/>
          </a:ln>
        </p:spPr>
        <p:txBody>
          <a:bodyPr anchor="ctr">
            <a:spAutoFit/>
          </a:bodyPr>
          <a:lstStyle/>
          <a:p>
            <a:pPr algn="just" eaLnBrk="1" hangingPunct="1"/>
            <a:r>
              <a:rPr lang="en-US">
                <a:latin typeface="Arial" charset="0"/>
              </a:rPr>
              <a:t>Perusahaan kecil dan menengah dengan tingkat pertumbuhan yang pesat biasanya membutuhkan dana tambahan untuk mendukung laju perusahaan tersebut agar lebih maksimal. Perusahaan seperti ini seringkali mendapat bantuan dana dari rekan kerja mereka atau mendapat bantuan dana dari investasi pribadi (investor) yang menginvestasikan dana mereka sebagai pemegang saham. </a:t>
            </a:r>
          </a:p>
        </p:txBody>
      </p:sp>
    </p:spTree>
  </p:cSld>
  <p:clrMapOvr>
    <a:masterClrMapping/>
  </p:clrMapOvr>
  <p:transition>
    <p:cover dir="l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42913" y="285750"/>
            <a:ext cx="7558087" cy="554038"/>
          </a:xfrm>
        </p:spPr>
        <p:txBody>
          <a:bodyPr>
            <a:normAutofit fontScale="90000"/>
          </a:bodyPr>
          <a:lstStyle/>
          <a:p>
            <a:pPr eaLnBrk="1" hangingPunct="1">
              <a:defRPr/>
            </a:pPr>
            <a:r>
              <a:rPr lang="en-US" sz="2400" b="1" i="1" dirty="0" smtClean="0">
                <a:solidFill>
                  <a:schemeClr val="accent6">
                    <a:lumMod val="10000"/>
                  </a:schemeClr>
                </a:solidFill>
              </a:rPr>
              <a:t>Kantor </a:t>
            </a:r>
            <a:r>
              <a:rPr lang="en-US" sz="2400" b="1" i="1" dirty="0" err="1" smtClean="0">
                <a:solidFill>
                  <a:schemeClr val="accent6">
                    <a:lumMod val="10000"/>
                  </a:schemeClr>
                </a:solidFill>
              </a:rPr>
              <a:t>Cabang</a:t>
            </a:r>
            <a:r>
              <a:rPr lang="en-US" sz="2400" b="1" i="1" dirty="0" smtClean="0">
                <a:solidFill>
                  <a:schemeClr val="accent6">
                    <a:lumMod val="10000"/>
                  </a:schemeClr>
                </a:solidFill>
              </a:rPr>
              <a:t> </a:t>
            </a:r>
            <a:r>
              <a:rPr lang="en-US" sz="2400" b="1" i="1" dirty="0" err="1" smtClean="0">
                <a:solidFill>
                  <a:schemeClr val="accent6">
                    <a:lumMod val="10000"/>
                  </a:schemeClr>
                </a:solidFill>
              </a:rPr>
              <a:t>Pribadi</a:t>
            </a:r>
            <a:r>
              <a:rPr lang="en-US" sz="4000" dirty="0" smtClean="0">
                <a:solidFill>
                  <a:schemeClr val="accent6">
                    <a:lumMod val="10000"/>
                  </a:schemeClr>
                </a:solidFill>
              </a:rPr>
              <a:t> </a:t>
            </a:r>
          </a:p>
        </p:txBody>
      </p:sp>
      <p:sp>
        <p:nvSpPr>
          <p:cNvPr id="84995" name="Rectangle 3"/>
          <p:cNvSpPr>
            <a:spLocks noGrp="1" noChangeArrowheads="1"/>
          </p:cNvSpPr>
          <p:nvPr>
            <p:ph type="body" idx="1"/>
          </p:nvPr>
        </p:nvSpPr>
        <p:spPr>
          <a:xfrm>
            <a:off x="152400" y="1071563"/>
            <a:ext cx="8777288" cy="4445000"/>
          </a:xfrm>
        </p:spPr>
        <p:txBody>
          <a:bodyPr/>
          <a:lstStyle/>
          <a:p>
            <a:pPr eaLnBrk="1" hangingPunct="1">
              <a:buFontTx/>
              <a:buNone/>
            </a:pPr>
            <a:r>
              <a:rPr lang="en-US" sz="2000" smtClean="0"/>
              <a:t>	</a:t>
            </a:r>
            <a:r>
              <a:rPr lang="en-US" sz="2000" smtClean="0">
                <a:latin typeface="BudHand" pitchFamily="2" charset="0"/>
              </a:rPr>
              <a:t>Kantor cabang yang dimiliki secara pribadi oleh satu orang biasanya memiliki pertimbangan sendiri dari kantor pusat. Hal ini dilakukan untuk memaksimalkan fungsi kontrol dan pengendalian peruasahaan agar lebih efisien. Untuk keputusan dan kebijakan yang berhubungan dengan penjualan, jenis produk, ekspansi dan lainnya akan di tentukan oleh manager senior dari kantor pusat. </a:t>
            </a:r>
          </a:p>
          <a:p>
            <a:pPr eaLnBrk="1" hangingPunct="1">
              <a:buFontTx/>
              <a:buNone/>
            </a:pPr>
            <a:endParaRPr lang="en-US" sz="2000" smtClean="0">
              <a:latin typeface="BudHand" pitchFamily="2" charset="0"/>
            </a:endParaRPr>
          </a:p>
          <a:p>
            <a:pPr eaLnBrk="1" hangingPunct="1">
              <a:buFontTx/>
              <a:buNone/>
            </a:pPr>
            <a:endParaRPr lang="en-US" sz="2000" smtClean="0">
              <a:latin typeface="BudHand" pitchFamily="2" charset="0"/>
            </a:endParaRPr>
          </a:p>
        </p:txBody>
      </p:sp>
      <p:sp>
        <p:nvSpPr>
          <p:cNvPr id="134148" name="Rectangle 4"/>
          <p:cNvSpPr>
            <a:spLocks noChangeArrowheads="1"/>
          </p:cNvSpPr>
          <p:nvPr/>
        </p:nvSpPr>
        <p:spPr bwMode="auto">
          <a:xfrm>
            <a:off x="428625" y="3000375"/>
            <a:ext cx="8334375" cy="2246313"/>
          </a:xfrm>
          <a:prstGeom prst="rect">
            <a:avLst/>
          </a:prstGeom>
          <a:noFill/>
          <a:ln w="9525">
            <a:noFill/>
            <a:miter lim="800000"/>
            <a:headEnd/>
            <a:tailEnd/>
          </a:ln>
          <a:effectLst/>
        </p:spPr>
        <p:txBody>
          <a:bodyPr anchor="ctr">
            <a:spAutoFit/>
          </a:bodyPr>
          <a:lstStyle/>
          <a:p>
            <a:pPr algn="l" eaLnBrk="1" hangingPunct="1">
              <a:defRPr/>
            </a:pPr>
            <a:r>
              <a:rPr lang="en-US" dirty="0">
                <a:latin typeface="Arial" charset="0"/>
              </a:rPr>
              <a:t> </a:t>
            </a:r>
            <a:r>
              <a:rPr lang="en-US" sz="2000" dirty="0" err="1">
                <a:effectLst>
                  <a:outerShdw blurRad="38100" dist="38100" dir="2700000" algn="tl">
                    <a:srgbClr val="C0C0C0"/>
                  </a:outerShdw>
                </a:effectLst>
                <a:latin typeface="BudHand"/>
              </a:rPr>
              <a:t>Pembukaan</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kantor</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cabang</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seperti</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ini</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dapat</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dimulai</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dari</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mengambil</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alih</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sebuah</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perusahaan</a:t>
            </a:r>
            <a:r>
              <a:rPr lang="en-US" sz="2000" dirty="0">
                <a:effectLst>
                  <a:outerShdw blurRad="38100" dist="38100" dir="2700000" algn="tl">
                    <a:srgbClr val="C0C0C0"/>
                  </a:outerShdw>
                </a:effectLst>
                <a:latin typeface="BudHand"/>
              </a:rPr>
              <a:t> yang </a:t>
            </a:r>
            <a:r>
              <a:rPr lang="en-US" sz="2000" dirty="0" err="1">
                <a:effectLst>
                  <a:outerShdw blurRad="38100" dist="38100" dir="2700000" algn="tl">
                    <a:srgbClr val="C0C0C0"/>
                  </a:outerShdw>
                </a:effectLst>
                <a:latin typeface="BudHand"/>
              </a:rPr>
              <a:t>sudah</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mulai</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maju</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Bila</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hal</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ini</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berjalan</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lancar</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maka</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kantor</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pusat</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dapat</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memiliki</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keuntungan</a:t>
            </a:r>
            <a:r>
              <a:rPr lang="en-US" sz="2000" dirty="0">
                <a:effectLst>
                  <a:outerShdw blurRad="38100" dist="38100" dir="2700000" algn="tl">
                    <a:srgbClr val="C0C0C0"/>
                  </a:outerShdw>
                </a:effectLst>
                <a:latin typeface="BudHand"/>
              </a:rPr>
              <a:t> yang </a:t>
            </a:r>
            <a:r>
              <a:rPr lang="en-US" sz="2000" dirty="0" err="1">
                <a:effectLst>
                  <a:outerShdw blurRad="38100" dist="38100" dir="2700000" algn="tl">
                    <a:srgbClr val="C0C0C0"/>
                  </a:outerShdw>
                </a:effectLst>
                <a:latin typeface="BudHand"/>
              </a:rPr>
              <a:t>berlipat</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terutama</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bila</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perusahaan</a:t>
            </a:r>
            <a:r>
              <a:rPr lang="en-US" sz="2000" dirty="0">
                <a:effectLst>
                  <a:outerShdw blurRad="38100" dist="38100" dir="2700000" algn="tl">
                    <a:srgbClr val="C0C0C0"/>
                  </a:outerShdw>
                </a:effectLst>
                <a:latin typeface="BudHand"/>
              </a:rPr>
              <a:t> yang </a:t>
            </a:r>
            <a:r>
              <a:rPr lang="en-US" sz="2000" dirty="0" err="1">
                <a:effectLst>
                  <a:outerShdw blurRad="38100" dist="38100" dir="2700000" algn="tl">
                    <a:srgbClr val="C0C0C0"/>
                  </a:outerShdw>
                </a:effectLst>
                <a:latin typeface="BudHand"/>
              </a:rPr>
              <a:t>diambil</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alih</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tersebut</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telah</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mempunyai</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produk</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unggulan</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sendiri</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atau</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telah</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memiliki</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jaringan</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distribusi</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dan</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konsumen</a:t>
            </a:r>
            <a:r>
              <a:rPr lang="en-US" sz="2000" dirty="0">
                <a:effectLst>
                  <a:outerShdw blurRad="38100" dist="38100" dir="2700000" algn="tl">
                    <a:srgbClr val="C0C0C0"/>
                  </a:outerShdw>
                </a:effectLst>
                <a:latin typeface="BudHand"/>
              </a:rPr>
              <a:t> </a:t>
            </a:r>
            <a:r>
              <a:rPr lang="en-US" sz="2000" dirty="0" err="1">
                <a:effectLst>
                  <a:outerShdw blurRad="38100" dist="38100" dir="2700000" algn="tl">
                    <a:srgbClr val="C0C0C0"/>
                  </a:outerShdw>
                </a:effectLst>
                <a:latin typeface="BudHand"/>
              </a:rPr>
              <a:t>sendiri</a:t>
            </a:r>
            <a:r>
              <a:rPr lang="en-US" sz="2000" dirty="0">
                <a:effectLst>
                  <a:outerShdw blurRad="38100" dist="38100" dir="2700000" algn="tl">
                    <a:srgbClr val="C0C0C0"/>
                  </a:outerShdw>
                </a:effectLst>
                <a:latin typeface="BudHand"/>
              </a:rPr>
              <a:t>. </a:t>
            </a:r>
          </a:p>
          <a:p>
            <a:pPr algn="l">
              <a:defRPr/>
            </a:pPr>
            <a:endParaRPr lang="en-US" sz="2000" dirty="0">
              <a:effectLst>
                <a:outerShdw blurRad="38100" dist="38100" dir="2700000" algn="tl">
                  <a:srgbClr val="C0C0C0"/>
                </a:outerShdw>
              </a:effectLst>
              <a:latin typeface="Comic Sans MS" pitchFamily="66" charset="0"/>
            </a:endParaRPr>
          </a:p>
        </p:txBody>
      </p:sp>
      <p:sp>
        <p:nvSpPr>
          <p:cNvPr id="84997" name="AutoShape 5"/>
          <p:cNvSpPr>
            <a:spLocks noChangeArrowheads="1"/>
          </p:cNvSpPr>
          <p:nvPr/>
        </p:nvSpPr>
        <p:spPr bwMode="auto">
          <a:xfrm>
            <a:off x="6934200" y="5867400"/>
            <a:ext cx="1981200" cy="533400"/>
          </a:xfrm>
          <a:prstGeom prst="curvedDownArrow">
            <a:avLst>
              <a:gd name="adj1" fmla="val 74286"/>
              <a:gd name="adj2" fmla="val 148571"/>
              <a:gd name="adj3" fmla="val 33333"/>
            </a:avLst>
          </a:prstGeom>
          <a:solidFill>
            <a:schemeClr val="accent1"/>
          </a:solidFill>
          <a:ln w="9525">
            <a:solidFill>
              <a:schemeClr val="tx1"/>
            </a:solidFill>
            <a:miter lim="800000"/>
            <a:headEnd/>
            <a:tailEnd/>
          </a:ln>
        </p:spPr>
        <p:txBody>
          <a:bodyPr wrap="none" anchor="ctr"/>
          <a:lstStyle/>
          <a:p>
            <a:endParaRPr lang="id-ID"/>
          </a:p>
        </p:txBody>
      </p:sp>
      <p:sp>
        <p:nvSpPr>
          <p:cNvPr id="84998" name="Text Box 6"/>
          <p:cNvSpPr txBox="1">
            <a:spLocks noChangeArrowheads="1"/>
          </p:cNvSpPr>
          <p:nvPr/>
        </p:nvSpPr>
        <p:spPr bwMode="auto">
          <a:xfrm>
            <a:off x="5562600" y="6186488"/>
            <a:ext cx="1676400" cy="366712"/>
          </a:xfrm>
          <a:prstGeom prst="rect">
            <a:avLst/>
          </a:prstGeom>
          <a:noFill/>
          <a:ln w="9525">
            <a:noFill/>
            <a:miter lim="800000"/>
            <a:headEnd/>
            <a:tailEnd/>
          </a:ln>
        </p:spPr>
        <p:txBody>
          <a:bodyPr>
            <a:spAutoFit/>
          </a:bodyPr>
          <a:lstStyle/>
          <a:p>
            <a:pPr algn="l" eaLnBrk="1" hangingPunct="1">
              <a:spcBef>
                <a:spcPct val="50000"/>
              </a:spcBef>
            </a:pPr>
            <a:r>
              <a:rPr lang="en-US">
                <a:solidFill>
                  <a:srgbClr val="FF0066"/>
                </a:solidFill>
                <a:latin typeface="Arial" charset="0"/>
              </a:rPr>
              <a:t>LANJUTAN</a:t>
            </a:r>
          </a:p>
        </p:txBody>
      </p:sp>
    </p:spTree>
  </p:cSld>
  <p:clrMapOvr>
    <a:masterClrMapping/>
  </p:clrMapOvr>
  <p:transition>
    <p:spli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381000" y="685800"/>
            <a:ext cx="8229600" cy="4743450"/>
          </a:xfrm>
        </p:spPr>
        <p:txBody>
          <a:bodyPr>
            <a:normAutofit lnSpcReduction="10000"/>
          </a:bodyPr>
          <a:lstStyle/>
          <a:p>
            <a:pPr eaLnBrk="1" hangingPunct="1">
              <a:buFontTx/>
              <a:buNone/>
            </a:pPr>
            <a:r>
              <a:rPr lang="en-US" sz="1800" smtClean="0"/>
              <a:t>	</a:t>
            </a:r>
            <a:r>
              <a:rPr lang="en-US" sz="2200" smtClean="0">
                <a:latin typeface="Centaur" pitchFamily="18" charset="0"/>
              </a:rPr>
              <a:t>Akan tetapi cara ini juga masih memiliki resiko sendiri yang akan berbeda dengan operasi normal suatu perusahaan. Pertama bila kantor pusat ingin dana yang mereka investasikan aman, pimpinan harus benar-benar mengetahui karakter pasar Negara tersebut, bahasa Negara tersebut dan kebudayaan setempat. Kedua, biasanya Negara tujuan akan mengharapkan 2 hal dari kantor pusat, komitmen jangka panjang dan kemungkinan untuk dipekerjakan sebagai karyawan dalam struktur atau operasi di perusahaan mereka. Biasanya dengan mempekerjakan tenaga luar negeri, merupakan kebijakan yang baik dari suatu  perusahaan yang ingin berkembang, tentunya dengan pertimbangan selama hal itu dapat mendekatkan diri pada kemampuan pasar dan komunikasi yang baik. Hal ini sangat penting bagi perusahaan kecil dengan lingkup regional. Kertiga, mengubah standar dengan kebijakan luar negeri kemungkinan dapat menghilangkan proteksi pasar</a:t>
            </a:r>
            <a:r>
              <a:rPr lang="en-US" sz="2200" smtClean="0">
                <a:latin typeface="Comic Sans MS" pitchFamily="66" charset="0"/>
              </a:rPr>
              <a:t>. </a:t>
            </a:r>
          </a:p>
        </p:txBody>
      </p:sp>
      <p:sp>
        <p:nvSpPr>
          <p:cNvPr id="86019" name="AutoShape 3"/>
          <p:cNvSpPr>
            <a:spLocks noChangeArrowheads="1"/>
          </p:cNvSpPr>
          <p:nvPr/>
        </p:nvSpPr>
        <p:spPr bwMode="auto">
          <a:xfrm>
            <a:off x="152400" y="152400"/>
            <a:ext cx="914400" cy="762000"/>
          </a:xfrm>
          <a:custGeom>
            <a:avLst/>
            <a:gdLst>
              <a:gd name="T0" fmla="*/ 701759921 w 21600"/>
              <a:gd name="T1" fmla="*/ 0 h 21600"/>
              <a:gd name="T2" fmla="*/ 231770090 w 21600"/>
              <a:gd name="T3" fmla="*/ 948325308 h 21600"/>
              <a:gd name="T4" fmla="*/ 737797597 w 21600"/>
              <a:gd name="T5" fmla="*/ 364841376 h 21600"/>
              <a:gd name="T6" fmla="*/ 1188213941 w 21600"/>
              <a:gd name="T7" fmla="*/ 627167824 h 21600"/>
              <a:gd name="T8" fmla="*/ 1638705130 w 21600"/>
              <a:gd name="T9" fmla="*/ 364841376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p:spPr>
        <p:txBody>
          <a:bodyPr wrap="none" anchor="ctr"/>
          <a:lstStyle/>
          <a:p>
            <a:endParaRPr lang="id-ID"/>
          </a:p>
        </p:txBody>
      </p:sp>
      <p:sp>
        <p:nvSpPr>
          <p:cNvPr id="86020" name="Text Box 4"/>
          <p:cNvSpPr txBox="1">
            <a:spLocks noChangeArrowheads="1"/>
          </p:cNvSpPr>
          <p:nvPr/>
        </p:nvSpPr>
        <p:spPr bwMode="auto">
          <a:xfrm>
            <a:off x="990600" y="0"/>
            <a:ext cx="2362200" cy="457200"/>
          </a:xfrm>
          <a:prstGeom prst="rect">
            <a:avLst/>
          </a:prstGeom>
          <a:noFill/>
          <a:ln w="9525">
            <a:noFill/>
            <a:miter lim="800000"/>
            <a:headEnd/>
            <a:tailEnd/>
          </a:ln>
        </p:spPr>
        <p:txBody>
          <a:bodyPr>
            <a:spAutoFit/>
          </a:bodyPr>
          <a:lstStyle/>
          <a:p>
            <a:pPr algn="l" eaLnBrk="1" hangingPunct="1">
              <a:spcBef>
                <a:spcPct val="50000"/>
              </a:spcBef>
            </a:pPr>
            <a:r>
              <a:rPr lang="en-US" sz="2400">
                <a:solidFill>
                  <a:srgbClr val="FF0066"/>
                </a:solidFill>
                <a:latin typeface="Haettenschweiler" pitchFamily="34" charset="0"/>
              </a:rPr>
              <a:t>LANJUTAN</a:t>
            </a:r>
          </a:p>
        </p:txBody>
      </p:sp>
    </p:spTree>
  </p:cSld>
  <p:clrMapOvr>
    <a:masterClrMapping/>
  </p:clrMapOvr>
  <p:transition>
    <p:pull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642938" y="1285875"/>
            <a:ext cx="8001000" cy="3500438"/>
          </a:xfrm>
        </p:spPr>
        <p:txBody>
          <a:bodyPr/>
          <a:lstStyle/>
          <a:p>
            <a:pPr defTabSz="1217613" eaLnBrk="1" hangingPunct="1">
              <a:defRPr/>
            </a:pPr>
            <a:r>
              <a:rPr lang="en-US" sz="4000" b="0" dirty="0" smtClean="0">
                <a:solidFill>
                  <a:schemeClr val="accent2">
                    <a:lumMod val="25000"/>
                  </a:schemeClr>
                </a:solidFill>
              </a:rPr>
              <a:t>BAB  6</a:t>
            </a:r>
            <a:r>
              <a:rPr lang="en-US" sz="4000" b="0" dirty="0" smtClean="0">
                <a:solidFill>
                  <a:srgbClr val="E5F32D"/>
                </a:solidFill>
              </a:rPr>
              <a:t/>
            </a:r>
            <a:br>
              <a:rPr lang="en-US" sz="4000" b="0" dirty="0" smtClean="0">
                <a:solidFill>
                  <a:srgbClr val="E5F32D"/>
                </a:solidFill>
              </a:rPr>
            </a:br>
            <a:r>
              <a:rPr lang="en-US" sz="3400" b="0" dirty="0" smtClean="0">
                <a:solidFill>
                  <a:srgbClr val="E5F32D"/>
                </a:solidFill>
              </a:rPr>
              <a:t/>
            </a:r>
            <a:br>
              <a:rPr lang="en-US" sz="3400" b="0" dirty="0" smtClean="0">
                <a:solidFill>
                  <a:srgbClr val="E5F32D"/>
                </a:solidFill>
              </a:rPr>
            </a:br>
            <a:r>
              <a:rPr lang="en-US" sz="4800" b="0" dirty="0" smtClean="0">
                <a:solidFill>
                  <a:schemeClr val="accent6">
                    <a:lumMod val="10000"/>
                  </a:schemeClr>
                </a:solidFill>
              </a:rPr>
              <a:t>PROFIL PERUSAHAAN  :</a:t>
            </a:r>
            <a:br>
              <a:rPr lang="en-US" sz="4800" b="0" dirty="0" smtClean="0">
                <a:solidFill>
                  <a:schemeClr val="accent6">
                    <a:lumMod val="10000"/>
                  </a:schemeClr>
                </a:solidFill>
              </a:rPr>
            </a:br>
            <a:r>
              <a:rPr lang="en-US" sz="4800" b="0" dirty="0" smtClean="0">
                <a:solidFill>
                  <a:schemeClr val="accent6">
                    <a:lumMod val="10000"/>
                  </a:schemeClr>
                </a:solidFill>
              </a:rPr>
              <a:t>ANALISIS INTERN PERUSAHAAN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285750" y="285750"/>
            <a:ext cx="8247063" cy="1262063"/>
          </a:xfrm>
          <a:solidFill>
            <a:srgbClr val="FFFF99"/>
          </a:solidFill>
          <a:ln w="28575">
            <a:solidFill>
              <a:schemeClr val="tx1"/>
            </a:solidFill>
          </a:ln>
        </p:spPr>
        <p:txBody>
          <a:bodyPr/>
          <a:lstStyle/>
          <a:p>
            <a:pPr eaLnBrk="1" hangingPunct="1">
              <a:defRPr/>
            </a:pPr>
            <a:r>
              <a:rPr lang="en-US" dirty="0" err="1" smtClean="0">
                <a:solidFill>
                  <a:schemeClr val="accent6">
                    <a:lumMod val="10000"/>
                  </a:schemeClr>
                </a:solidFill>
                <a:effectLst>
                  <a:outerShdw blurRad="38100" dist="38100" dir="2700000" algn="tl">
                    <a:srgbClr val="000000"/>
                  </a:outerShdw>
                </a:effectLst>
              </a:rPr>
              <a:t>Manfaat</a:t>
            </a:r>
            <a:r>
              <a:rPr lang="en-US" dirty="0" smtClean="0">
                <a:solidFill>
                  <a:schemeClr val="accent6">
                    <a:lumMod val="10000"/>
                  </a:schemeClr>
                </a:solidFill>
                <a:effectLst>
                  <a:outerShdw blurRad="38100" dist="38100" dir="2700000" algn="tl">
                    <a:srgbClr val="000000"/>
                  </a:outerShdw>
                </a:effectLst>
              </a:rPr>
              <a:t> </a:t>
            </a:r>
            <a:r>
              <a:rPr lang="en-US" dirty="0" err="1" smtClean="0">
                <a:solidFill>
                  <a:schemeClr val="accent6">
                    <a:lumMod val="10000"/>
                  </a:schemeClr>
                </a:solidFill>
                <a:effectLst>
                  <a:outerShdw blurRad="38100" dist="38100" dir="2700000" algn="tl">
                    <a:srgbClr val="000000"/>
                  </a:outerShdw>
                </a:effectLst>
              </a:rPr>
              <a:t>Manajemen</a:t>
            </a:r>
            <a:r>
              <a:rPr lang="en-US" dirty="0" smtClean="0">
                <a:solidFill>
                  <a:schemeClr val="accent6">
                    <a:lumMod val="10000"/>
                  </a:schemeClr>
                </a:solidFill>
                <a:effectLst>
                  <a:outerShdw blurRad="38100" dist="38100" dir="2700000" algn="tl">
                    <a:srgbClr val="000000"/>
                  </a:outerShdw>
                </a:effectLst>
              </a:rPr>
              <a:t> </a:t>
            </a:r>
            <a:r>
              <a:rPr lang="en-US" dirty="0" err="1" smtClean="0">
                <a:solidFill>
                  <a:schemeClr val="accent6">
                    <a:lumMod val="10000"/>
                  </a:schemeClr>
                </a:solidFill>
                <a:effectLst>
                  <a:outerShdw blurRad="38100" dist="38100" dir="2700000" algn="tl">
                    <a:srgbClr val="000000"/>
                  </a:outerShdw>
                </a:effectLst>
              </a:rPr>
              <a:t>Strategik</a:t>
            </a:r>
            <a:endParaRPr lang="en-US" dirty="0" smtClean="0">
              <a:solidFill>
                <a:schemeClr val="accent6">
                  <a:lumMod val="10000"/>
                </a:schemeClr>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428625" y="1785938"/>
            <a:ext cx="8429625" cy="4857750"/>
          </a:xfrm>
        </p:spPr>
        <p:txBody>
          <a:bodyPr/>
          <a:lstStyle/>
          <a:p>
            <a:pPr eaLnBrk="1" hangingPunct="1">
              <a:lnSpc>
                <a:spcPct val="80000"/>
              </a:lnSpc>
            </a:pPr>
            <a:r>
              <a:rPr lang="sv-SE" sz="2800" smtClean="0"/>
              <a:t>Perumusan strategi dapat memperkuat kemampuan perusahaan mencegah masalah</a:t>
            </a:r>
            <a:endParaRPr lang="en-US" sz="2800" smtClean="0"/>
          </a:p>
          <a:p>
            <a:pPr eaLnBrk="1" hangingPunct="1">
              <a:lnSpc>
                <a:spcPct val="80000"/>
              </a:lnSpc>
            </a:pPr>
            <a:r>
              <a:rPr lang="sv-SE" sz="2800" smtClean="0"/>
              <a:t>Keputusan Strategik berdasarkan interaksi dalam kelompok, dapat menghasilkan kesimpulan keputusan terbaik dalam kelompok</a:t>
            </a:r>
            <a:endParaRPr lang="en-US" sz="2800" smtClean="0"/>
          </a:p>
          <a:p>
            <a:pPr eaLnBrk="1" hangingPunct="1">
              <a:lnSpc>
                <a:spcPct val="80000"/>
              </a:lnSpc>
            </a:pPr>
            <a:r>
              <a:rPr lang="sv-SE" sz="2800" smtClean="0"/>
              <a:t>Keterlibatan karyawan dalam pengambilan keputusan strategik, meningkatkan tanggung jawab</a:t>
            </a:r>
            <a:endParaRPr lang="en-US" sz="2800" smtClean="0"/>
          </a:p>
          <a:p>
            <a:pPr eaLnBrk="1" hangingPunct="1">
              <a:lnSpc>
                <a:spcPct val="80000"/>
              </a:lnSpc>
            </a:pPr>
            <a:r>
              <a:rPr lang="sv-SE" sz="2800" smtClean="0"/>
              <a:t>Peran masing divisi terbentuk sehingga terhindar pekerjaan yang tumpang tindih</a:t>
            </a:r>
            <a:endParaRPr lang="en-US" sz="2800" smtClean="0"/>
          </a:p>
          <a:p>
            <a:pPr eaLnBrk="1" hangingPunct="1">
              <a:lnSpc>
                <a:spcPct val="80000"/>
              </a:lnSpc>
            </a:pPr>
            <a:r>
              <a:rPr lang="sv-SE" sz="2800" smtClean="0"/>
              <a:t>Penolakan terhadap perubahan berkurang</a:t>
            </a:r>
            <a:r>
              <a:rPr lang="en-US" sz="2800" smtClean="0"/>
              <a:t> </a:t>
            </a:r>
          </a:p>
        </p:txBody>
      </p:sp>
    </p:spTree>
  </p:cSld>
  <p:clrMapOvr>
    <a:masterClrMapping/>
  </p:clrMapOvr>
  <p:transition spd="slow">
    <p:blinds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fontScale="90000"/>
          </a:bodyPr>
          <a:lstStyle/>
          <a:p>
            <a:pPr defTabSz="1217613" eaLnBrk="1" hangingPunct="1">
              <a:defRPr/>
            </a:pPr>
            <a:r>
              <a:rPr lang="en-US" sz="4000" b="1" smtClean="0"/>
              <a:t/>
            </a:r>
            <a:br>
              <a:rPr lang="en-US" sz="4000" b="1" smtClean="0"/>
            </a:br>
            <a:r>
              <a:rPr lang="en-US" sz="4000" b="1" smtClean="0"/>
              <a:t/>
            </a:r>
            <a:br>
              <a:rPr lang="en-US" sz="4000" b="1" smtClean="0"/>
            </a:br>
            <a:r>
              <a:rPr lang="en-US" sz="4000" b="1" smtClean="0"/>
              <a:t/>
            </a:r>
            <a:br>
              <a:rPr lang="en-US" sz="4000" b="1" smtClean="0"/>
            </a:br>
            <a:r>
              <a:rPr lang="en-US" sz="4000" b="1" smtClean="0"/>
              <a:t> </a:t>
            </a:r>
            <a:br>
              <a:rPr lang="en-US" sz="4000" b="1" smtClean="0"/>
            </a:br>
            <a:r>
              <a:rPr lang="en-US" sz="4000" b="1" smtClean="0"/>
              <a:t/>
            </a:r>
            <a:br>
              <a:rPr lang="en-US" sz="4000" b="1" smtClean="0"/>
            </a:br>
            <a:r>
              <a:rPr lang="en-US" sz="4000" b="1" smtClean="0"/>
              <a:t/>
            </a:r>
            <a:br>
              <a:rPr lang="en-US" sz="4000" b="1" smtClean="0"/>
            </a:br>
            <a:r>
              <a:rPr lang="en-US" sz="4000" b="1" smtClean="0"/>
              <a:t/>
            </a:r>
            <a:br>
              <a:rPr lang="en-US" sz="4000" b="1" smtClean="0"/>
            </a:br>
            <a:r>
              <a:rPr lang="en-US" sz="4000" b="1" smtClean="0"/>
              <a:t/>
            </a:r>
            <a:br>
              <a:rPr lang="en-US" sz="4000" b="1" smtClean="0"/>
            </a:br>
            <a:r>
              <a:rPr lang="en-US" sz="4000" b="1" smtClean="0"/>
              <a:t/>
            </a:r>
            <a:br>
              <a:rPr lang="en-US" sz="4000" b="1" smtClean="0"/>
            </a:br>
            <a:r>
              <a:rPr lang="en-US" sz="4000" b="1" smtClean="0"/>
              <a:t/>
            </a:r>
            <a:br>
              <a:rPr lang="en-US" sz="4000" b="1" smtClean="0"/>
            </a:br>
            <a:r>
              <a:rPr lang="en-US" sz="4000" b="1" smtClean="0"/>
              <a:t/>
            </a:r>
            <a:br>
              <a:rPr lang="en-US" sz="4000" b="1" smtClean="0"/>
            </a:br>
            <a:r>
              <a:rPr lang="en-US" sz="2200" b="1" smtClean="0">
                <a:solidFill>
                  <a:srgbClr val="E5F32D"/>
                </a:solidFill>
              </a:rPr>
              <a:t/>
            </a:r>
            <a:br>
              <a:rPr lang="en-US" sz="2200" b="1" smtClean="0">
                <a:solidFill>
                  <a:srgbClr val="E5F32D"/>
                </a:solidFill>
              </a:rPr>
            </a:br>
            <a:r>
              <a:rPr lang="en-US" sz="4000" smtClean="0"/>
              <a:t/>
            </a:r>
            <a:br>
              <a:rPr lang="en-US" sz="4000" smtClean="0"/>
            </a:br>
            <a:r>
              <a:rPr lang="en-US" sz="4000" smtClean="0"/>
              <a:t> </a:t>
            </a:r>
            <a:br>
              <a:rPr lang="en-US" sz="4000" smtClean="0"/>
            </a:br>
            <a:r>
              <a:rPr lang="en-US" sz="4000" smtClean="0"/>
              <a:t/>
            </a:r>
            <a:br>
              <a:rPr lang="en-US" sz="4000" smtClean="0"/>
            </a:br>
            <a:endParaRPr lang="en-US" sz="4000" smtClean="0"/>
          </a:p>
        </p:txBody>
      </p:sp>
      <p:sp>
        <p:nvSpPr>
          <p:cNvPr id="138243" name="Rectangle 3"/>
          <p:cNvSpPr>
            <a:spLocks noGrp="1" noChangeArrowheads="1"/>
          </p:cNvSpPr>
          <p:nvPr>
            <p:ph type="subTitle" idx="4294967295"/>
          </p:nvPr>
        </p:nvSpPr>
        <p:spPr>
          <a:xfrm>
            <a:off x="0" y="4344988"/>
            <a:ext cx="6400800" cy="1524000"/>
          </a:xfrm>
        </p:spPr>
        <p:txBody>
          <a:bodyPr/>
          <a:lstStyle/>
          <a:p>
            <a:pPr marL="0" indent="0" algn="ctr" defTabSz="1217613" eaLnBrk="1" hangingPunct="1">
              <a:buFontTx/>
              <a:buNone/>
              <a:defRPr/>
            </a:pPr>
            <a:endParaRPr lang="en-US" sz="3600" b="1" smtClean="0">
              <a:effectLst>
                <a:outerShdw blurRad="38100" dist="38100" dir="2700000" algn="tl">
                  <a:srgbClr val="C0C0C0"/>
                </a:outerShdw>
              </a:effectLst>
            </a:endParaRPr>
          </a:p>
          <a:p>
            <a:pPr marL="0" indent="0" algn="ctr" defTabSz="1217613" eaLnBrk="1" hangingPunct="1">
              <a:buFontTx/>
              <a:buNone/>
              <a:defRPr/>
            </a:pPr>
            <a:endParaRPr lang="en-US" sz="4200" b="1" smtClean="0">
              <a:effectLst>
                <a:outerShdw blurRad="38100" dist="38100" dir="2700000" algn="tl">
                  <a:srgbClr val="C0C0C0"/>
                </a:outerShdw>
              </a:effectLst>
            </a:endParaRPr>
          </a:p>
        </p:txBody>
      </p:sp>
      <p:sp>
        <p:nvSpPr>
          <p:cNvPr id="88068" name="Text Box 4"/>
          <p:cNvSpPr txBox="1">
            <a:spLocks noChangeArrowheads="1"/>
          </p:cNvSpPr>
          <p:nvPr/>
        </p:nvSpPr>
        <p:spPr bwMode="auto">
          <a:xfrm>
            <a:off x="509588" y="796925"/>
            <a:ext cx="8124825" cy="6061075"/>
          </a:xfrm>
          <a:prstGeom prst="rect">
            <a:avLst/>
          </a:prstGeom>
          <a:noFill/>
          <a:ln w="9525" algn="ctr">
            <a:noFill/>
            <a:prstDash val="lgDash"/>
            <a:miter lim="800000"/>
            <a:headEnd/>
            <a:tailEnd/>
          </a:ln>
        </p:spPr>
        <p:txBody>
          <a:bodyPr lIns="68574" tIns="34287" rIns="68574" bIns="34287">
            <a:spAutoFit/>
          </a:bodyPr>
          <a:lstStyle/>
          <a:p>
            <a:r>
              <a:rPr lang="en-US" sz="2700">
                <a:latin typeface="Arial" charset="0"/>
              </a:rPr>
              <a:t>Kilasan Umum Analisis Intern</a:t>
            </a:r>
          </a:p>
          <a:p>
            <a:endParaRPr lang="en-US">
              <a:latin typeface="Arial" charset="0"/>
            </a:endParaRPr>
          </a:p>
          <a:p>
            <a:endParaRPr lang="en-US">
              <a:latin typeface="Arial" charset="0"/>
            </a:endParaRPr>
          </a:p>
          <a:p>
            <a:pPr algn="l"/>
            <a:r>
              <a:rPr lang="en-US" sz="2400">
                <a:latin typeface="Arial" charset="0"/>
              </a:rPr>
              <a:t>Para manajer mengukur makna strategi dari kompetensi intern perusahaan berdasarkan peluang dan ancaman yang ada dalam lingkungan persaingan industri perusahaan. Inti dari strategi yang terumuskan secara baik adalah kesesuaian yang tepat antara peluang dan ancaman yang dihadapi perusahaan dengan kekuatan dan kelemahan perusahaan itu sendiri.</a:t>
            </a:r>
          </a:p>
          <a:p>
            <a:pPr algn="l"/>
            <a:endParaRPr lang="en-US" sz="2400">
              <a:latin typeface="Arial" charset="0"/>
            </a:endParaRPr>
          </a:p>
          <a:p>
            <a:pPr algn="l"/>
            <a:r>
              <a:rPr lang="en-US" sz="2400">
                <a:latin typeface="Arial" charset="0"/>
              </a:rPr>
              <a:t>Landasan yang penting bagi pemahaman akan analisis intern adalah pengertian mengenai pemikiran pencocokan kekuatan dan kelemahan intern perusahaan dengan peluang dan ancaman yang ada dilingkungan.</a:t>
            </a:r>
          </a:p>
          <a:p>
            <a:pPr algn="l"/>
            <a:endParaRPr lang="en-US" sz="2400">
              <a:latin typeface="Arial" charset="0"/>
            </a:endParaRPr>
          </a:p>
          <a:p>
            <a:pPr algn="l"/>
            <a:endParaRPr lang="en-US">
              <a:latin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9144000" cy="1052513"/>
          </a:xfrm>
          <a:prstGeom prst="rect">
            <a:avLst/>
          </a:prstGeom>
          <a:gradFill rotWithShape="1">
            <a:gsLst>
              <a:gs pos="0">
                <a:schemeClr val="bg1"/>
              </a:gs>
              <a:gs pos="100000">
                <a:schemeClr val="tx1"/>
              </a:gs>
            </a:gsLst>
            <a:lin ang="0" scaled="1"/>
          </a:gradFill>
          <a:ln w="9525">
            <a:noFill/>
            <a:miter lim="800000"/>
            <a:headEnd/>
            <a:tailEnd/>
          </a:ln>
        </p:spPr>
        <p:txBody>
          <a:bodyPr wrap="none" anchor="ctr"/>
          <a:lstStyle/>
          <a:p>
            <a:endParaRPr lang="id-ID"/>
          </a:p>
        </p:txBody>
      </p:sp>
      <p:sp>
        <p:nvSpPr>
          <p:cNvPr id="140291" name="Rectangle 3"/>
          <p:cNvSpPr>
            <a:spLocks noGrp="1" noChangeArrowheads="1"/>
          </p:cNvSpPr>
          <p:nvPr>
            <p:ph type="ctrTitle"/>
          </p:nvPr>
        </p:nvSpPr>
        <p:spPr>
          <a:xfrm>
            <a:off x="323850" y="188913"/>
            <a:ext cx="8424863" cy="668337"/>
          </a:xfrm>
        </p:spPr>
        <p:txBody>
          <a:bodyPr>
            <a:normAutofit fontScale="90000"/>
          </a:bodyPr>
          <a:lstStyle/>
          <a:p>
            <a:pPr defTabSz="1217613" eaLnBrk="1" hangingPunct="1">
              <a:defRPr/>
            </a:pPr>
            <a:r>
              <a:rPr lang="en-US" sz="3900" b="0" smtClean="0">
                <a:solidFill>
                  <a:schemeClr val="bg2"/>
                </a:solidFill>
                <a:latin typeface="Arial Narrow" pitchFamily="34" charset="0"/>
              </a:rPr>
              <a:t>Analisis SWOT </a:t>
            </a:r>
          </a:p>
        </p:txBody>
      </p:sp>
      <p:sp>
        <p:nvSpPr>
          <p:cNvPr id="140292" name="Rectangle 4"/>
          <p:cNvSpPr>
            <a:spLocks noGrp="1" noChangeArrowheads="1"/>
          </p:cNvSpPr>
          <p:nvPr>
            <p:ph type="subTitle" idx="1"/>
          </p:nvPr>
        </p:nvSpPr>
        <p:spPr>
          <a:xfrm>
            <a:off x="323850" y="1255713"/>
            <a:ext cx="8569325" cy="5319712"/>
          </a:xfrm>
        </p:spPr>
        <p:txBody>
          <a:bodyPr/>
          <a:lstStyle/>
          <a:p>
            <a:pPr algn="l" defTabSz="912813" eaLnBrk="1" hangingPunct="1">
              <a:lnSpc>
                <a:spcPct val="80000"/>
              </a:lnSpc>
              <a:defRPr/>
            </a:pPr>
            <a:r>
              <a:rPr lang="en-US" sz="1700" smtClean="0">
                <a:latin typeface="Arial Narrow" pitchFamily="34" charset="0"/>
              </a:rPr>
              <a:t>SWOT adalah singkatan dari kekuatan  (strenght) dan kelemahan (weakness) intern perusahaan serta peluang (Opportunity) dan ancaman (threats) dalam lingkungan yang dihadapi perusahaan. Analisis SWOT didasarkan pada asumsi bahwa suatu strategi yang efektif akan memaksimalkan kekuatan dan meminimalkan kelemahan dan ancaman.</a:t>
            </a:r>
          </a:p>
          <a:p>
            <a:pPr algn="l" defTabSz="912813" eaLnBrk="1" hangingPunct="1">
              <a:lnSpc>
                <a:spcPct val="80000"/>
              </a:lnSpc>
              <a:defRPr/>
            </a:pPr>
            <a:endParaRPr lang="en-US" sz="1700" smtClean="0">
              <a:latin typeface="Arial Narrow" pitchFamily="34" charset="0"/>
            </a:endParaRPr>
          </a:p>
          <a:p>
            <a:pPr algn="l" defTabSz="912813" eaLnBrk="1" hangingPunct="1">
              <a:lnSpc>
                <a:spcPct val="80000"/>
              </a:lnSpc>
              <a:defRPr/>
            </a:pPr>
            <a:r>
              <a:rPr lang="en-US" sz="2100" smtClean="0">
                <a:latin typeface="Arial Narrow" pitchFamily="34" charset="0"/>
              </a:rPr>
              <a:t>1.	Peluang, adalah situasi penting yang menguntungkan dalam 	 	lingkungan perusahaan</a:t>
            </a:r>
          </a:p>
          <a:p>
            <a:pPr algn="l" defTabSz="912813" eaLnBrk="1" hangingPunct="1">
              <a:lnSpc>
                <a:spcPct val="80000"/>
              </a:lnSpc>
              <a:defRPr/>
            </a:pPr>
            <a:r>
              <a:rPr lang="en-US" sz="2100" smtClean="0">
                <a:latin typeface="Arial Narrow" pitchFamily="34" charset="0"/>
              </a:rPr>
              <a:t>2.	Ancaman, adalah situasi penting yang tidak menguntungkan dalam 		lingkungan perusahaan</a:t>
            </a:r>
          </a:p>
          <a:p>
            <a:pPr algn="l" defTabSz="912813" eaLnBrk="1" hangingPunct="1">
              <a:lnSpc>
                <a:spcPct val="80000"/>
              </a:lnSpc>
              <a:defRPr/>
            </a:pPr>
            <a:r>
              <a:rPr lang="en-US" sz="2100" smtClean="0">
                <a:latin typeface="Arial Narrow" pitchFamily="34" charset="0"/>
              </a:rPr>
              <a:t>3.	Kekuatan, adalah sumber daya, ketrampilan atau keunggulan lain</a:t>
            </a:r>
          </a:p>
          <a:p>
            <a:pPr algn="l" defTabSz="912813" eaLnBrk="1" hangingPunct="1">
              <a:lnSpc>
                <a:spcPct val="80000"/>
              </a:lnSpc>
              <a:defRPr/>
            </a:pPr>
            <a:r>
              <a:rPr lang="en-US" sz="2100" smtClean="0">
                <a:latin typeface="Arial Narrow" pitchFamily="34" charset="0"/>
              </a:rPr>
              <a:t>4.	Kelemahan, adalah keterbatasan atau kekurangan dalam sumber daya, </a:t>
            </a:r>
          </a:p>
          <a:p>
            <a:pPr algn="l" defTabSz="912813" eaLnBrk="1" hangingPunct="1">
              <a:lnSpc>
                <a:spcPct val="80000"/>
              </a:lnSpc>
              <a:defRPr/>
            </a:pPr>
            <a:r>
              <a:rPr lang="en-US" sz="2100" smtClean="0">
                <a:latin typeface="Arial Narrow" pitchFamily="34" charset="0"/>
              </a:rPr>
              <a:t>   	keterampilan dan kapabilitas</a:t>
            </a:r>
          </a:p>
          <a:p>
            <a:pPr algn="l" defTabSz="912813" eaLnBrk="1" hangingPunct="1">
              <a:lnSpc>
                <a:spcPct val="80000"/>
              </a:lnSpc>
              <a:defRPr/>
            </a:pPr>
            <a:endParaRPr lang="en-US" sz="2100" smtClean="0">
              <a:latin typeface="Arial Narrow" pitchFamily="34" charset="0"/>
            </a:endParaRPr>
          </a:p>
          <a:p>
            <a:pPr algn="l" defTabSz="912813" eaLnBrk="1" hangingPunct="1">
              <a:lnSpc>
                <a:spcPct val="80000"/>
              </a:lnSpc>
              <a:defRPr/>
            </a:pPr>
            <a:r>
              <a:rPr lang="en-US" sz="1700" smtClean="0">
                <a:latin typeface="Arial Narrow" pitchFamily="34" charset="0"/>
              </a:rPr>
              <a:t>Analisi SWOT dapat digunakan dengan berbagai cara untuk membantu analisis strategi. Cara yang paling lazim adalah memanfaatkannya sebagai kerangka acuan logis yang mempedomani pembahasan sistematik tentang situasi perusahaan dan alternatif-alternatif pokok yang mungkin dipertimbangkan perusahaan.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95288" y="-288925"/>
            <a:ext cx="8164512" cy="1196975"/>
          </a:xfrm>
        </p:spPr>
        <p:txBody>
          <a:bodyPr/>
          <a:lstStyle/>
          <a:p>
            <a:pPr defTabSz="1217613" eaLnBrk="1" hangingPunct="1">
              <a:defRPr/>
            </a:pPr>
            <a:r>
              <a:rPr lang="en-US" sz="2800" smtClean="0"/>
              <a:t>Diagram Analisis SWOT</a:t>
            </a:r>
          </a:p>
        </p:txBody>
      </p:sp>
      <p:sp>
        <p:nvSpPr>
          <p:cNvPr id="90115" name="Rectangle 3"/>
          <p:cNvSpPr>
            <a:spLocks noGrp="1" noChangeArrowheads="1"/>
          </p:cNvSpPr>
          <p:nvPr>
            <p:ph type="body" idx="1"/>
          </p:nvPr>
        </p:nvSpPr>
        <p:spPr>
          <a:xfrm>
            <a:off x="0" y="739775"/>
            <a:ext cx="8915400" cy="5411788"/>
          </a:xfrm>
        </p:spPr>
        <p:txBody>
          <a:bodyPr/>
          <a:lstStyle/>
          <a:p>
            <a:pPr marL="457200" indent="-457200" algn="just" defTabSz="1217613" eaLnBrk="1" hangingPunct="1">
              <a:lnSpc>
                <a:spcPct val="90000"/>
              </a:lnSpc>
              <a:buFontTx/>
              <a:buNone/>
            </a:pPr>
            <a:r>
              <a:rPr lang="en-US" sz="2300" smtClean="0">
                <a:latin typeface="Book Antiqua" pitchFamily="18" charset="0"/>
              </a:rPr>
              <a:t> </a:t>
            </a:r>
          </a:p>
        </p:txBody>
      </p:sp>
      <p:sp>
        <p:nvSpPr>
          <p:cNvPr id="90116" name="Line 4"/>
          <p:cNvSpPr>
            <a:spLocks noChangeShapeType="1"/>
          </p:cNvSpPr>
          <p:nvPr/>
        </p:nvSpPr>
        <p:spPr bwMode="auto">
          <a:xfrm>
            <a:off x="4400550" y="1712913"/>
            <a:ext cx="0" cy="3089275"/>
          </a:xfrm>
          <a:prstGeom prst="line">
            <a:avLst/>
          </a:prstGeom>
          <a:noFill/>
          <a:ln w="25400">
            <a:solidFill>
              <a:srgbClr val="000000"/>
            </a:solidFill>
            <a:round/>
            <a:headEnd type="triangle" w="med" len="med"/>
            <a:tailEnd type="triangle" w="med" len="med"/>
          </a:ln>
        </p:spPr>
        <p:txBody>
          <a:bodyPr wrap="none" lIns="91427" tIns="45713" rIns="91427" bIns="45713" anchor="ctr"/>
          <a:lstStyle/>
          <a:p>
            <a:endParaRPr lang="id-ID"/>
          </a:p>
        </p:txBody>
      </p:sp>
      <p:sp>
        <p:nvSpPr>
          <p:cNvPr id="90117" name="Line 5"/>
          <p:cNvSpPr>
            <a:spLocks noChangeShapeType="1"/>
          </p:cNvSpPr>
          <p:nvPr/>
        </p:nvSpPr>
        <p:spPr bwMode="auto">
          <a:xfrm flipH="1" flipV="1">
            <a:off x="1997075" y="3371850"/>
            <a:ext cx="4805363" cy="0"/>
          </a:xfrm>
          <a:prstGeom prst="line">
            <a:avLst/>
          </a:prstGeom>
          <a:noFill/>
          <a:ln w="25400">
            <a:solidFill>
              <a:srgbClr val="000000"/>
            </a:solidFill>
            <a:round/>
            <a:headEnd type="triangle" w="med" len="med"/>
            <a:tailEnd type="triangle" w="med" len="med"/>
          </a:ln>
        </p:spPr>
        <p:txBody>
          <a:bodyPr wrap="none" lIns="91427" tIns="45713" rIns="91427" bIns="45713" anchor="ctr"/>
          <a:lstStyle/>
          <a:p>
            <a:endParaRPr lang="id-ID"/>
          </a:p>
        </p:txBody>
      </p:sp>
      <p:sp>
        <p:nvSpPr>
          <p:cNvPr id="90118" name="Text Box 6"/>
          <p:cNvSpPr txBox="1">
            <a:spLocks noChangeArrowheads="1"/>
          </p:cNvSpPr>
          <p:nvPr/>
        </p:nvSpPr>
        <p:spPr bwMode="auto">
          <a:xfrm>
            <a:off x="2878138" y="1169988"/>
            <a:ext cx="2954337" cy="342900"/>
          </a:xfrm>
          <a:prstGeom prst="rect">
            <a:avLst/>
          </a:prstGeom>
          <a:noFill/>
          <a:ln w="9525" algn="ctr">
            <a:noFill/>
            <a:prstDash val="lgDash"/>
            <a:miter lim="800000"/>
            <a:headEnd/>
            <a:tailEnd/>
          </a:ln>
        </p:spPr>
        <p:txBody>
          <a:bodyPr wrap="none" lIns="68584" tIns="34292" rIns="68584" bIns="34292">
            <a:spAutoFit/>
          </a:bodyPr>
          <a:lstStyle/>
          <a:p>
            <a:r>
              <a:rPr lang="en-US">
                <a:latin typeface="Arial" charset="0"/>
              </a:rPr>
              <a:t>Banyak peluang lingkungan</a:t>
            </a:r>
          </a:p>
        </p:txBody>
      </p:sp>
      <p:sp>
        <p:nvSpPr>
          <p:cNvPr id="90119" name="Text Box 7"/>
          <p:cNvSpPr txBox="1">
            <a:spLocks noChangeArrowheads="1"/>
          </p:cNvSpPr>
          <p:nvPr/>
        </p:nvSpPr>
        <p:spPr bwMode="auto">
          <a:xfrm>
            <a:off x="6802438" y="3028950"/>
            <a:ext cx="2174875" cy="617538"/>
          </a:xfrm>
          <a:prstGeom prst="rect">
            <a:avLst/>
          </a:prstGeom>
          <a:noFill/>
          <a:ln w="9525" algn="ctr">
            <a:noFill/>
            <a:prstDash val="lgDash"/>
            <a:miter lim="800000"/>
            <a:headEnd/>
            <a:tailEnd/>
          </a:ln>
        </p:spPr>
        <p:txBody>
          <a:bodyPr lIns="68584" tIns="34292" rIns="68584" bIns="34292">
            <a:spAutoFit/>
          </a:bodyPr>
          <a:lstStyle/>
          <a:p>
            <a:pPr algn="l"/>
            <a:r>
              <a:rPr lang="en-US">
                <a:latin typeface="Arial" charset="0"/>
              </a:rPr>
              <a:t>Kekuatan intern</a:t>
            </a:r>
          </a:p>
          <a:p>
            <a:pPr algn="l"/>
            <a:r>
              <a:rPr lang="en-US">
                <a:latin typeface="Arial" charset="0"/>
              </a:rPr>
              <a:t>yang penting</a:t>
            </a:r>
          </a:p>
        </p:txBody>
      </p:sp>
      <p:sp>
        <p:nvSpPr>
          <p:cNvPr id="90120" name="Text Box 8"/>
          <p:cNvSpPr txBox="1">
            <a:spLocks noChangeArrowheads="1"/>
          </p:cNvSpPr>
          <p:nvPr/>
        </p:nvSpPr>
        <p:spPr bwMode="auto">
          <a:xfrm>
            <a:off x="4572000" y="2398713"/>
            <a:ext cx="2460625" cy="617537"/>
          </a:xfrm>
          <a:prstGeom prst="rect">
            <a:avLst/>
          </a:prstGeom>
          <a:noFill/>
          <a:ln w="9525" algn="ctr">
            <a:noFill/>
            <a:prstDash val="lgDash"/>
            <a:miter lim="800000"/>
            <a:headEnd/>
            <a:tailEnd/>
          </a:ln>
        </p:spPr>
        <p:txBody>
          <a:bodyPr lIns="68584" tIns="34292" rIns="68584" bIns="34292">
            <a:spAutoFit/>
          </a:bodyPr>
          <a:lstStyle/>
          <a:p>
            <a:pPr algn="l"/>
            <a:r>
              <a:rPr lang="en-US">
                <a:latin typeface="Arial" charset="0"/>
              </a:rPr>
              <a:t>Sel 1 : Strategi </a:t>
            </a:r>
          </a:p>
          <a:p>
            <a:pPr algn="l"/>
            <a:r>
              <a:rPr lang="en-US">
                <a:latin typeface="Arial" charset="0"/>
              </a:rPr>
              <a:t>           Agresif</a:t>
            </a:r>
          </a:p>
        </p:txBody>
      </p:sp>
      <p:sp>
        <p:nvSpPr>
          <p:cNvPr id="90121" name="Text Box 9"/>
          <p:cNvSpPr txBox="1">
            <a:spLocks noChangeArrowheads="1"/>
          </p:cNvSpPr>
          <p:nvPr/>
        </p:nvSpPr>
        <p:spPr bwMode="auto">
          <a:xfrm>
            <a:off x="4572000" y="3429000"/>
            <a:ext cx="2860675" cy="617538"/>
          </a:xfrm>
          <a:prstGeom prst="rect">
            <a:avLst/>
          </a:prstGeom>
          <a:noFill/>
          <a:ln w="9525" algn="ctr">
            <a:noFill/>
            <a:prstDash val="lgDash"/>
            <a:miter lim="800000"/>
            <a:headEnd/>
            <a:tailEnd/>
          </a:ln>
        </p:spPr>
        <p:txBody>
          <a:bodyPr lIns="68584" tIns="34292" rIns="68584" bIns="34292">
            <a:spAutoFit/>
          </a:bodyPr>
          <a:lstStyle/>
          <a:p>
            <a:pPr algn="l"/>
            <a:r>
              <a:rPr lang="en-US">
                <a:latin typeface="Arial" charset="0"/>
              </a:rPr>
              <a:t>Sel 2 : Strategi </a:t>
            </a:r>
          </a:p>
          <a:p>
            <a:pPr algn="l"/>
            <a:r>
              <a:rPr lang="en-US">
                <a:latin typeface="Arial" charset="0"/>
              </a:rPr>
              <a:t>           diversivikasi</a:t>
            </a:r>
          </a:p>
        </p:txBody>
      </p:sp>
      <p:sp>
        <p:nvSpPr>
          <p:cNvPr id="90122" name="Text Box 10"/>
          <p:cNvSpPr txBox="1">
            <a:spLocks noChangeArrowheads="1"/>
          </p:cNvSpPr>
          <p:nvPr/>
        </p:nvSpPr>
        <p:spPr bwMode="auto">
          <a:xfrm>
            <a:off x="2054225" y="3543300"/>
            <a:ext cx="2346325" cy="617538"/>
          </a:xfrm>
          <a:prstGeom prst="rect">
            <a:avLst/>
          </a:prstGeom>
          <a:noFill/>
          <a:ln w="9525" algn="ctr">
            <a:noFill/>
            <a:prstDash val="lgDash"/>
            <a:miter lim="800000"/>
            <a:headEnd/>
            <a:tailEnd/>
          </a:ln>
        </p:spPr>
        <p:txBody>
          <a:bodyPr lIns="68584" tIns="34292" rIns="68584" bIns="34292">
            <a:spAutoFit/>
          </a:bodyPr>
          <a:lstStyle/>
          <a:p>
            <a:pPr algn="l"/>
            <a:r>
              <a:rPr lang="en-US">
                <a:latin typeface="Arial" charset="0"/>
              </a:rPr>
              <a:t>Sel 4 : Strategi </a:t>
            </a:r>
          </a:p>
          <a:p>
            <a:pPr algn="l"/>
            <a:r>
              <a:rPr lang="en-US">
                <a:latin typeface="Arial" charset="0"/>
              </a:rPr>
              <a:t>           defensif</a:t>
            </a:r>
          </a:p>
        </p:txBody>
      </p:sp>
      <p:sp>
        <p:nvSpPr>
          <p:cNvPr id="90123" name="Text Box 11"/>
          <p:cNvSpPr txBox="1">
            <a:spLocks noChangeArrowheads="1"/>
          </p:cNvSpPr>
          <p:nvPr/>
        </p:nvSpPr>
        <p:spPr bwMode="auto">
          <a:xfrm>
            <a:off x="2054225" y="2398713"/>
            <a:ext cx="2232025" cy="617537"/>
          </a:xfrm>
          <a:prstGeom prst="rect">
            <a:avLst/>
          </a:prstGeom>
          <a:noFill/>
          <a:ln w="9525" algn="ctr">
            <a:noFill/>
            <a:prstDash val="lgDash"/>
            <a:miter lim="800000"/>
            <a:headEnd/>
            <a:tailEnd/>
          </a:ln>
        </p:spPr>
        <p:txBody>
          <a:bodyPr lIns="68584" tIns="34292" rIns="68584" bIns="34292">
            <a:spAutoFit/>
          </a:bodyPr>
          <a:lstStyle/>
          <a:p>
            <a:pPr algn="l"/>
            <a:r>
              <a:rPr lang="en-US">
                <a:latin typeface="Arial" charset="0"/>
              </a:rPr>
              <a:t>Sel 3 : Strategi </a:t>
            </a:r>
          </a:p>
          <a:p>
            <a:pPr algn="l"/>
            <a:r>
              <a:rPr lang="en-US">
                <a:latin typeface="Arial" charset="0"/>
              </a:rPr>
              <a:t>           berbenah diri</a:t>
            </a:r>
          </a:p>
        </p:txBody>
      </p:sp>
      <p:sp>
        <p:nvSpPr>
          <p:cNvPr id="90124" name="Text Box 12"/>
          <p:cNvSpPr txBox="1">
            <a:spLocks noChangeArrowheads="1"/>
          </p:cNvSpPr>
          <p:nvPr/>
        </p:nvSpPr>
        <p:spPr bwMode="auto">
          <a:xfrm>
            <a:off x="3097213" y="4946650"/>
            <a:ext cx="2790825" cy="617538"/>
          </a:xfrm>
          <a:prstGeom prst="rect">
            <a:avLst/>
          </a:prstGeom>
          <a:noFill/>
          <a:ln w="9525" algn="ctr">
            <a:noFill/>
            <a:prstDash val="lgDash"/>
            <a:miter lim="800000"/>
            <a:headEnd/>
            <a:tailEnd/>
          </a:ln>
        </p:spPr>
        <p:txBody>
          <a:bodyPr lIns="68584" tIns="34292" rIns="68584" bIns="34292">
            <a:spAutoFit/>
          </a:bodyPr>
          <a:lstStyle/>
          <a:p>
            <a:r>
              <a:rPr lang="en-US">
                <a:latin typeface="Arial" charset="0"/>
              </a:rPr>
              <a:t>Ancaman lingkungan</a:t>
            </a:r>
          </a:p>
          <a:p>
            <a:r>
              <a:rPr lang="en-US">
                <a:latin typeface="Arial" charset="0"/>
              </a:rPr>
              <a:t>yang besar</a:t>
            </a:r>
          </a:p>
        </p:txBody>
      </p:sp>
      <p:sp>
        <p:nvSpPr>
          <p:cNvPr id="90125" name="Text Box 13"/>
          <p:cNvSpPr txBox="1">
            <a:spLocks noChangeArrowheads="1"/>
          </p:cNvSpPr>
          <p:nvPr/>
        </p:nvSpPr>
        <p:spPr bwMode="auto">
          <a:xfrm>
            <a:off x="223838" y="2971800"/>
            <a:ext cx="2001837" cy="617538"/>
          </a:xfrm>
          <a:prstGeom prst="rect">
            <a:avLst/>
          </a:prstGeom>
          <a:noFill/>
          <a:ln w="9525" algn="ctr">
            <a:noFill/>
            <a:prstDash val="lgDash"/>
            <a:miter lim="800000"/>
            <a:headEnd/>
            <a:tailEnd/>
          </a:ln>
        </p:spPr>
        <p:txBody>
          <a:bodyPr lIns="68584" tIns="34292" rIns="68584" bIns="34292">
            <a:spAutoFit/>
          </a:bodyPr>
          <a:lstStyle/>
          <a:p>
            <a:pPr algn="l"/>
            <a:r>
              <a:rPr lang="en-US">
                <a:latin typeface="Arial" charset="0"/>
              </a:rPr>
              <a:t>Kelemahan intern</a:t>
            </a:r>
          </a:p>
          <a:p>
            <a:pPr algn="l"/>
            <a:r>
              <a:rPr lang="en-US">
                <a:latin typeface="Arial" charset="0"/>
              </a:rPr>
              <a:t>yang kritis</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457200" y="282575"/>
            <a:ext cx="8229600" cy="1258888"/>
          </a:xfrm>
        </p:spPr>
        <p:txBody>
          <a:bodyPr/>
          <a:lstStyle/>
          <a:p>
            <a:pPr defTabSz="1217613" eaLnBrk="1" hangingPunct="1">
              <a:defRPr/>
            </a:pPr>
            <a:r>
              <a:rPr lang="en-US" sz="3100" smtClean="0"/>
              <a:t>Langkah 2 dan 3 : Evaluasi Faktor-faktor Strategik Intern</a:t>
            </a:r>
          </a:p>
        </p:txBody>
      </p:sp>
      <p:sp>
        <p:nvSpPr>
          <p:cNvPr id="144387" name="Rectangle 3"/>
          <p:cNvSpPr>
            <a:spLocks noGrp="1" noChangeArrowheads="1"/>
          </p:cNvSpPr>
          <p:nvPr>
            <p:ph type="subTitle" idx="1"/>
          </p:nvPr>
        </p:nvSpPr>
        <p:spPr>
          <a:xfrm>
            <a:off x="566738" y="1655763"/>
            <a:ext cx="8010525" cy="4633912"/>
          </a:xfrm>
        </p:spPr>
        <p:txBody>
          <a:bodyPr/>
          <a:lstStyle/>
          <a:p>
            <a:pPr algn="l" defTabSz="1217613" eaLnBrk="1" hangingPunct="1">
              <a:defRPr/>
            </a:pPr>
            <a:r>
              <a:rPr lang="en-US" sz="1700" smtClean="0"/>
              <a:t>Sasaran analisis intern adalah menetukan secara cermat kekuatan dan kelemahan strategik perusahaan. Analisis intern yang menghasilkan daftar panjang sumber daya dan kapabilitas tidak banyak membantu dalam perumusan strategi. Sebaliknya, analisis intern haruslah mengidentifikasi dan mengevaluasi sejumlah terbatas kekuatan dan kelemahan relatif terhadap peluang yang ada dalam lingkungan bersaing perusahaan saat ini dan mendatang.</a:t>
            </a:r>
          </a:p>
          <a:p>
            <a:pPr algn="l" defTabSz="1217613" eaLnBrk="1" hangingPunct="1">
              <a:defRPr/>
            </a:pPr>
            <a:endParaRPr lang="en-US" sz="1700" smtClean="0"/>
          </a:p>
          <a:p>
            <a:pPr algn="l" defTabSz="1217613" eaLnBrk="1" hangingPunct="1">
              <a:defRPr/>
            </a:pPr>
            <a:r>
              <a:rPr lang="en-US" sz="1700" smtClean="0"/>
              <a:t>Ada 4 perspektif dasar yang perlu digunakan para perancang strategi dalam mengevaluasi faktor-faktor strategi intern, yaitu : </a:t>
            </a:r>
          </a:p>
          <a:p>
            <a:pPr algn="l" defTabSz="1217613" eaLnBrk="1" hangingPunct="1">
              <a:defRPr/>
            </a:pPr>
            <a:r>
              <a:rPr lang="en-US" sz="1700" smtClean="0"/>
              <a:t>1. Perbandingan dengan kinerja masa lalu perusahaan</a:t>
            </a:r>
          </a:p>
          <a:p>
            <a:pPr algn="l" defTabSz="1217613" eaLnBrk="1" hangingPunct="1">
              <a:defRPr/>
            </a:pPr>
            <a:r>
              <a:rPr lang="en-US" sz="1700" smtClean="0"/>
              <a:t>2. Tahap dalam evolusi industri</a:t>
            </a:r>
          </a:p>
          <a:p>
            <a:pPr algn="l" defTabSz="1217613" eaLnBrk="1" hangingPunct="1">
              <a:defRPr/>
            </a:pPr>
            <a:r>
              <a:rPr lang="en-US" sz="1700" smtClean="0"/>
              <a:t>3. Perbandingan dengan pesaing</a:t>
            </a:r>
          </a:p>
          <a:p>
            <a:pPr algn="l" defTabSz="1217613" eaLnBrk="1" hangingPunct="1">
              <a:defRPr/>
            </a:pPr>
            <a:r>
              <a:rPr lang="en-US" sz="1700" smtClean="0"/>
              <a:t>4. Perbandingan dengan faktor-faktor penentu keberhasilan (key success</a:t>
            </a:r>
          </a:p>
          <a:p>
            <a:pPr algn="l" defTabSz="1217613" eaLnBrk="1" hangingPunct="1">
              <a:defRPr/>
            </a:pPr>
            <a:r>
              <a:rPr lang="en-US" sz="1700" smtClean="0"/>
              <a:t>    factors) dalam industri yang diterjuni perusahaan</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2438" y="1198563"/>
            <a:ext cx="8181975" cy="914400"/>
          </a:xfrm>
        </p:spPr>
        <p:txBody>
          <a:bodyPr/>
          <a:lstStyle/>
          <a:p>
            <a:pPr defTabSz="1217613" eaLnBrk="1" hangingPunct="1">
              <a:defRPr/>
            </a:pPr>
            <a:r>
              <a:rPr lang="en-US" sz="3300" smtClean="0"/>
              <a:t>Langkah 4 : Profil Perusahaan</a:t>
            </a:r>
          </a:p>
        </p:txBody>
      </p:sp>
      <p:sp>
        <p:nvSpPr>
          <p:cNvPr id="92163" name="Rectangle 3"/>
          <p:cNvSpPr>
            <a:spLocks noGrp="1" noChangeArrowheads="1"/>
          </p:cNvSpPr>
          <p:nvPr>
            <p:ph type="body" idx="1"/>
          </p:nvPr>
        </p:nvSpPr>
        <p:spPr>
          <a:xfrm>
            <a:off x="395288" y="2284413"/>
            <a:ext cx="8229600" cy="4176712"/>
          </a:xfrm>
        </p:spPr>
        <p:txBody>
          <a:bodyPr/>
          <a:lstStyle/>
          <a:p>
            <a:pPr marL="0" indent="0" defTabSz="1217613" eaLnBrk="1" hangingPunct="1">
              <a:lnSpc>
                <a:spcPct val="150000"/>
              </a:lnSpc>
              <a:buFontTx/>
              <a:buNone/>
            </a:pPr>
            <a:r>
              <a:rPr lang="en-US" sz="1700" smtClean="0"/>
              <a:t>Langkah terakhir dalam analisis intern adalah menyertakan hasilnya yaitu profil perusahaan  sebagai masukan dalam proses manajemen strategik . Masukan tersebut sangat penting selama tahap awal perumusan strategi dalam proses ini. Dilengkapi dengan analisis intern yang akurat, meyeluruh, dan tepat waktu, manajer akan lebih mampu merumuskan strategi yang efektif.</a:t>
            </a:r>
          </a:p>
          <a:p>
            <a:pPr marL="0" indent="0" defTabSz="1217613" eaLnBrk="1" hangingPunct="1">
              <a:lnSpc>
                <a:spcPct val="150000"/>
              </a:lnSpc>
              <a:buFontTx/>
              <a:buNone/>
            </a:pPr>
            <a:endParaRPr lang="en-US" sz="300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ChangeArrowheads="1"/>
          </p:cNvSpPr>
          <p:nvPr/>
        </p:nvSpPr>
        <p:spPr bwMode="auto">
          <a:xfrm>
            <a:off x="-609600" y="0"/>
            <a:ext cx="10591800" cy="6858000"/>
          </a:xfrm>
          <a:prstGeom prst="star32">
            <a:avLst>
              <a:gd name="adj" fmla="val 37500"/>
            </a:avLst>
          </a:prstGeom>
          <a:solidFill>
            <a:schemeClr val="accent1"/>
          </a:solidFill>
          <a:ln w="9525">
            <a:solidFill>
              <a:schemeClr val="tx1"/>
            </a:solidFill>
            <a:miter lim="800000"/>
            <a:headEnd/>
            <a:tailEnd/>
          </a:ln>
        </p:spPr>
        <p:txBody>
          <a:bodyPr wrap="none" anchor="ctr"/>
          <a:lstStyle/>
          <a:p>
            <a:endParaRPr lang="id-ID"/>
          </a:p>
        </p:txBody>
      </p:sp>
      <p:sp>
        <p:nvSpPr>
          <p:cNvPr id="148483" name="Rectangle 3"/>
          <p:cNvSpPr>
            <a:spLocks noGrp="1" noChangeArrowheads="1"/>
          </p:cNvSpPr>
          <p:nvPr>
            <p:ph type="ctrTitle"/>
          </p:nvPr>
        </p:nvSpPr>
        <p:spPr>
          <a:xfrm>
            <a:off x="827088" y="2349500"/>
            <a:ext cx="7772400" cy="1736725"/>
          </a:xfrm>
        </p:spPr>
        <p:txBody>
          <a:bodyPr/>
          <a:lstStyle/>
          <a:p>
            <a:pPr eaLnBrk="1" hangingPunct="1">
              <a:defRPr/>
            </a:pPr>
            <a:r>
              <a:rPr lang="sv-SE" sz="2600" smtClean="0">
                <a:solidFill>
                  <a:srgbClr val="CC6600"/>
                </a:solidFill>
                <a:latin typeface="Tahoma" pitchFamily="34" charset="0"/>
              </a:rPr>
              <a:t>BAB   7</a:t>
            </a:r>
            <a:br>
              <a:rPr lang="sv-SE" sz="2600" smtClean="0">
                <a:solidFill>
                  <a:srgbClr val="CC6600"/>
                </a:solidFill>
                <a:latin typeface="Tahoma" pitchFamily="34" charset="0"/>
              </a:rPr>
            </a:br>
            <a:r>
              <a:rPr lang="sv-SE" sz="2600" smtClean="0">
                <a:solidFill>
                  <a:srgbClr val="CC6600"/>
                </a:solidFill>
                <a:latin typeface="Tahoma" pitchFamily="34" charset="0"/>
              </a:rPr>
              <a:t>Merumuskan  Sasaran Jangka Panjang dan Strategi Umum</a:t>
            </a:r>
            <a:r>
              <a:rPr lang="en-US" sz="4800" smtClean="0"/>
              <a:t> </a:t>
            </a:r>
          </a:p>
        </p:txBody>
      </p:sp>
      <p:sp>
        <p:nvSpPr>
          <p:cNvPr id="93188" name="Text Box 4"/>
          <p:cNvSpPr txBox="1">
            <a:spLocks noChangeArrowheads="1"/>
          </p:cNvSpPr>
          <p:nvPr/>
        </p:nvSpPr>
        <p:spPr bwMode="auto">
          <a:xfrm>
            <a:off x="990600" y="3048000"/>
            <a:ext cx="7254875" cy="366713"/>
          </a:xfrm>
          <a:prstGeom prst="rect">
            <a:avLst/>
          </a:prstGeom>
          <a:noFill/>
          <a:ln w="9525">
            <a:noFill/>
            <a:miter lim="800000"/>
            <a:headEnd/>
            <a:tailEnd/>
          </a:ln>
        </p:spPr>
        <p:txBody>
          <a:bodyPr>
            <a:spAutoFit/>
          </a:bodyPr>
          <a:lstStyle/>
          <a:p>
            <a:pPr algn="l"/>
            <a:endParaRPr lang="id-ID"/>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ChangeArrowheads="1"/>
          </p:cNvSpPr>
          <p:nvPr/>
        </p:nvSpPr>
        <p:spPr bwMode="auto">
          <a:xfrm>
            <a:off x="457200" y="457200"/>
            <a:ext cx="8305800" cy="5562600"/>
          </a:xfrm>
          <a:prstGeom prst="foldedCorner">
            <a:avLst>
              <a:gd name="adj" fmla="val 12500"/>
            </a:avLst>
          </a:prstGeom>
          <a:solidFill>
            <a:srgbClr val="CCECFF"/>
          </a:solidFill>
          <a:ln w="9525">
            <a:solidFill>
              <a:schemeClr val="tx1"/>
            </a:solidFill>
            <a:round/>
            <a:headEnd/>
            <a:tailEnd/>
          </a:ln>
        </p:spPr>
        <p:txBody>
          <a:bodyPr wrap="none" anchor="ctr"/>
          <a:lstStyle/>
          <a:p>
            <a:endParaRPr lang="id-ID"/>
          </a:p>
        </p:txBody>
      </p:sp>
      <p:sp>
        <p:nvSpPr>
          <p:cNvPr id="149507" name="Rectangle 3"/>
          <p:cNvSpPr>
            <a:spLocks noGrp="1" noChangeArrowheads="1"/>
          </p:cNvSpPr>
          <p:nvPr>
            <p:ph type="title"/>
          </p:nvPr>
        </p:nvSpPr>
        <p:spPr/>
        <p:txBody>
          <a:bodyPr/>
          <a:lstStyle/>
          <a:p>
            <a:pPr eaLnBrk="1" hangingPunct="1">
              <a:defRPr/>
            </a:pPr>
            <a:r>
              <a:rPr lang="sv-SE" sz="4000" b="1" smtClean="0">
                <a:solidFill>
                  <a:schemeClr val="bg2"/>
                </a:solidFill>
              </a:rPr>
              <a:t>SASARAN  JANGKA PANJANG</a:t>
            </a:r>
            <a:r>
              <a:rPr lang="en-US" sz="4000" smtClean="0"/>
              <a:t> </a:t>
            </a:r>
          </a:p>
        </p:txBody>
      </p:sp>
      <p:sp>
        <p:nvSpPr>
          <p:cNvPr id="94212" name="Rectangle 4"/>
          <p:cNvSpPr>
            <a:spLocks noGrp="1" noChangeArrowheads="1"/>
          </p:cNvSpPr>
          <p:nvPr>
            <p:ph type="body" idx="1"/>
          </p:nvPr>
        </p:nvSpPr>
        <p:spPr/>
        <p:txBody>
          <a:bodyPr/>
          <a:lstStyle/>
          <a:p>
            <a:pPr marL="350838" indent="-320675" algn="just" eaLnBrk="1" hangingPunct="1">
              <a:lnSpc>
                <a:spcPct val="80000"/>
              </a:lnSpc>
            </a:pPr>
            <a:r>
              <a:rPr lang="sv-SE" sz="1600" b="1" smtClean="0">
                <a:solidFill>
                  <a:srgbClr val="990033"/>
                </a:solidFill>
              </a:rPr>
              <a:t>Profitabilitas. </a:t>
            </a:r>
            <a:r>
              <a:rPr lang="sv-SE" sz="1600" smtClean="0">
                <a:solidFill>
                  <a:srgbClr val="990033"/>
                </a:solidFill>
              </a:rPr>
              <a:t>Semua perusahaan beroperasi jangka panjang bergantung pada pencapaian tingkat laba yang layak.</a:t>
            </a:r>
            <a:endParaRPr lang="en-US" sz="1600" smtClean="0">
              <a:solidFill>
                <a:srgbClr val="990033"/>
              </a:solidFill>
            </a:endParaRPr>
          </a:p>
          <a:p>
            <a:pPr marL="350838" indent="-320675" algn="just" eaLnBrk="1" hangingPunct="1">
              <a:lnSpc>
                <a:spcPct val="80000"/>
              </a:lnSpc>
            </a:pPr>
            <a:r>
              <a:rPr lang="sv-SE" sz="1600" b="1" smtClean="0">
                <a:solidFill>
                  <a:srgbClr val="990033"/>
                </a:solidFill>
              </a:rPr>
              <a:t>Produktivitas. </a:t>
            </a:r>
            <a:r>
              <a:rPr lang="sv-SE" sz="1600" smtClean="0">
                <a:solidFill>
                  <a:srgbClr val="990033"/>
                </a:solidFill>
              </a:rPr>
              <a:t>Perusahaan yang meningkatkan hubungan masukan keluaran biasanya meningkatkan produktivitas. Sasaran produktivitas yang umum digunakan adalah jumlah produk atau layanan yang dihasilkan per unit masukan.</a:t>
            </a:r>
            <a:endParaRPr lang="en-US" sz="1600" smtClean="0">
              <a:solidFill>
                <a:srgbClr val="990033"/>
              </a:solidFill>
            </a:endParaRPr>
          </a:p>
          <a:p>
            <a:pPr marL="350838" indent="-320675" algn="just" eaLnBrk="1" hangingPunct="1">
              <a:lnSpc>
                <a:spcPct val="80000"/>
              </a:lnSpc>
            </a:pPr>
            <a:r>
              <a:rPr lang="sv-SE" sz="1600" b="1" smtClean="0">
                <a:solidFill>
                  <a:srgbClr val="990033"/>
                </a:solidFill>
              </a:rPr>
              <a:t>Posisi bersaing. </a:t>
            </a:r>
            <a:r>
              <a:rPr lang="sv-SE" sz="1600" smtClean="0">
                <a:solidFill>
                  <a:srgbClr val="990033"/>
                </a:solidFill>
              </a:rPr>
              <a:t>Perusahaan yang lebih besar biasanya menetapkan suatu sasaran yang menyangkut posisi bersaingnya, seringkali dengan menggunakan penjualan total atau bagian pasar sebagai ukuran posisi bersaing.</a:t>
            </a:r>
            <a:endParaRPr lang="en-US" sz="1600" smtClean="0">
              <a:solidFill>
                <a:srgbClr val="990033"/>
              </a:solidFill>
            </a:endParaRPr>
          </a:p>
          <a:p>
            <a:pPr marL="350838" indent="-320675" algn="just" eaLnBrk="1" hangingPunct="1">
              <a:lnSpc>
                <a:spcPct val="80000"/>
              </a:lnSpc>
            </a:pPr>
            <a:r>
              <a:rPr lang="sv-SE" sz="1600" b="1" smtClean="0">
                <a:solidFill>
                  <a:srgbClr val="990033"/>
                </a:solidFill>
              </a:rPr>
              <a:t>Pengembangan Karyawan. </a:t>
            </a:r>
            <a:r>
              <a:rPr lang="sv-SE" sz="1600" smtClean="0">
                <a:solidFill>
                  <a:srgbClr val="990033"/>
                </a:solidFill>
              </a:rPr>
              <a:t>Keputusan strategik sering mencantumkan sasaran pengembangan karyawan dalam rencana jangka panjang mereka.</a:t>
            </a:r>
            <a:endParaRPr lang="en-US" sz="1600" smtClean="0">
              <a:solidFill>
                <a:srgbClr val="990033"/>
              </a:solidFill>
            </a:endParaRPr>
          </a:p>
          <a:p>
            <a:pPr marL="350838" indent="-320675" algn="just" eaLnBrk="1" hangingPunct="1">
              <a:lnSpc>
                <a:spcPct val="80000"/>
              </a:lnSpc>
            </a:pPr>
            <a:r>
              <a:rPr lang="sv-SE" sz="1600" b="1" smtClean="0">
                <a:solidFill>
                  <a:srgbClr val="990033"/>
                </a:solidFill>
              </a:rPr>
              <a:t>Hubungan Kekaryawanan. </a:t>
            </a:r>
            <a:r>
              <a:rPr lang="sv-SE" sz="1600" smtClean="0">
                <a:solidFill>
                  <a:srgbClr val="990033"/>
                </a:solidFill>
              </a:rPr>
              <a:t>Produktivitas terkait dengan loyalitas karyawan. </a:t>
            </a:r>
            <a:r>
              <a:rPr lang="fi-FI" sz="1600" smtClean="0">
                <a:solidFill>
                  <a:srgbClr val="990033"/>
                </a:solidFill>
              </a:rPr>
              <a:t>Cara sasaran ini seperti program keselamatan kerja, keikutsertaan dalam komite manajemen dsb.</a:t>
            </a:r>
            <a:endParaRPr lang="en-US" sz="1600" smtClean="0">
              <a:solidFill>
                <a:srgbClr val="990033"/>
              </a:solidFill>
            </a:endParaRPr>
          </a:p>
          <a:p>
            <a:pPr marL="350838" indent="-320675" algn="just" eaLnBrk="1" hangingPunct="1">
              <a:lnSpc>
                <a:spcPct val="80000"/>
              </a:lnSpc>
            </a:pPr>
            <a:r>
              <a:rPr lang="fi-FI" sz="1600" b="1" smtClean="0">
                <a:solidFill>
                  <a:srgbClr val="990033"/>
                </a:solidFill>
              </a:rPr>
              <a:t>Kepemimpinan teknologi. </a:t>
            </a:r>
            <a:r>
              <a:rPr lang="fi-FI" sz="1600" smtClean="0">
                <a:solidFill>
                  <a:srgbClr val="990033"/>
                </a:solidFill>
              </a:rPr>
              <a:t>Banyak perusahaan merumuskan sasaran yang berkaitan dengan kepemimpinan teknologi.</a:t>
            </a:r>
            <a:endParaRPr lang="en-US" sz="1600" smtClean="0">
              <a:solidFill>
                <a:srgbClr val="990033"/>
              </a:solidFill>
            </a:endParaRPr>
          </a:p>
          <a:p>
            <a:pPr marL="350838" indent="-320675" algn="just" eaLnBrk="1" hangingPunct="1">
              <a:lnSpc>
                <a:spcPct val="80000"/>
              </a:lnSpc>
            </a:pPr>
            <a:r>
              <a:rPr lang="fi-FI" sz="1600" b="1" smtClean="0">
                <a:solidFill>
                  <a:srgbClr val="990033"/>
                </a:solidFill>
              </a:rPr>
              <a:t>Tanggung Jawab Sosial. </a:t>
            </a:r>
            <a:r>
              <a:rPr lang="fi-FI" sz="1600" smtClean="0">
                <a:solidFill>
                  <a:srgbClr val="990033"/>
                </a:solidFill>
              </a:rPr>
              <a:t>Perusahaan menyadari tanggungjawab mereka terhadap pelanggan dan masyarakat.</a:t>
            </a:r>
            <a:endParaRPr lang="en-US" sz="1600" smtClean="0">
              <a:solidFill>
                <a:srgbClr val="990033"/>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ChangeArrowheads="1"/>
          </p:cNvSpPr>
          <p:nvPr/>
        </p:nvSpPr>
        <p:spPr bwMode="auto">
          <a:xfrm>
            <a:off x="-762000" y="152400"/>
            <a:ext cx="10972800" cy="6705600"/>
          </a:xfrm>
          <a:prstGeom prst="hexagon">
            <a:avLst>
              <a:gd name="adj" fmla="val 40909"/>
              <a:gd name="vf" fmla="val 115470"/>
            </a:avLst>
          </a:prstGeom>
          <a:solidFill>
            <a:srgbClr val="CCECFF"/>
          </a:solidFill>
          <a:ln w="9525">
            <a:solidFill>
              <a:schemeClr val="tx1"/>
            </a:solidFill>
            <a:miter lim="800000"/>
            <a:headEnd/>
            <a:tailEnd/>
          </a:ln>
        </p:spPr>
        <p:txBody>
          <a:bodyPr wrap="none" anchor="ctr"/>
          <a:lstStyle/>
          <a:p>
            <a:endParaRPr lang="id-ID"/>
          </a:p>
        </p:txBody>
      </p:sp>
      <p:sp>
        <p:nvSpPr>
          <p:cNvPr id="150531" name="Rectangle 3"/>
          <p:cNvSpPr>
            <a:spLocks noGrp="1" noChangeArrowheads="1"/>
          </p:cNvSpPr>
          <p:nvPr>
            <p:ph type="title"/>
          </p:nvPr>
        </p:nvSpPr>
        <p:spPr/>
        <p:txBody>
          <a:bodyPr/>
          <a:lstStyle/>
          <a:p>
            <a:pPr eaLnBrk="1" hangingPunct="1">
              <a:defRPr/>
            </a:pPr>
            <a:r>
              <a:rPr lang="sv-SE" b="1" smtClean="0">
                <a:solidFill>
                  <a:srgbClr val="FFFF99"/>
                </a:solidFill>
              </a:rPr>
              <a:t>STRATEGI GENERIK</a:t>
            </a:r>
            <a:endParaRPr lang="en-US" b="1" smtClean="0">
              <a:solidFill>
                <a:srgbClr val="FFFF99"/>
              </a:solidFill>
            </a:endParaRPr>
          </a:p>
        </p:txBody>
      </p:sp>
      <p:sp>
        <p:nvSpPr>
          <p:cNvPr id="95236" name="Rectangle 4"/>
          <p:cNvSpPr>
            <a:spLocks noGrp="1" noChangeArrowheads="1"/>
          </p:cNvSpPr>
          <p:nvPr>
            <p:ph type="body" idx="1"/>
          </p:nvPr>
        </p:nvSpPr>
        <p:spPr/>
        <p:txBody>
          <a:bodyPr/>
          <a:lstStyle/>
          <a:p>
            <a:pPr algn="just" eaLnBrk="1" hangingPunct="1"/>
            <a:r>
              <a:rPr lang="sv-SE" sz="2800" smtClean="0">
                <a:solidFill>
                  <a:srgbClr val="990033"/>
                </a:solidFill>
              </a:rPr>
              <a:t>Istilah populer utk gagasan inti ini adalah strategi generik, tiga strategi generik sbb:</a:t>
            </a:r>
            <a:endParaRPr lang="en-US" sz="2800" smtClean="0">
              <a:solidFill>
                <a:srgbClr val="990033"/>
              </a:solidFill>
            </a:endParaRPr>
          </a:p>
          <a:p>
            <a:pPr lvl="1" algn="just" eaLnBrk="1" hangingPunct="1"/>
            <a:r>
              <a:rPr lang="en-US" sz="2400" smtClean="0">
                <a:solidFill>
                  <a:srgbClr val="990033"/>
                </a:solidFill>
              </a:rPr>
              <a:t>Mencapai keunggulan biaya menyeluruh (overall low cost leadership) dalam industri.</a:t>
            </a:r>
          </a:p>
          <a:p>
            <a:pPr lvl="1" algn="just" eaLnBrk="1" hangingPunct="1"/>
            <a:r>
              <a:rPr lang="en-US" sz="2400" smtClean="0">
                <a:solidFill>
                  <a:srgbClr val="990033"/>
                </a:solidFill>
              </a:rPr>
              <a:t>Menciptakan dan memasarkan produk unik (khas) bagi berbagai kelompok melalui diferensiasi.</a:t>
            </a:r>
          </a:p>
          <a:p>
            <a:pPr lvl="1" algn="just" eaLnBrk="1" hangingPunct="1"/>
            <a:r>
              <a:rPr lang="en-US" sz="2400" smtClean="0">
                <a:solidFill>
                  <a:srgbClr val="990033"/>
                </a:solidFill>
              </a:rPr>
              <a:t>Melayani kebutuhan khusus satu atau beberapa kelompok konsumen atau pembeli industrial dengan fokus pada segi biaya atau diferensiasi.</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468313" y="476250"/>
            <a:ext cx="8229600" cy="5334000"/>
          </a:xfrm>
          <a:prstGeom prst="roundRect">
            <a:avLst>
              <a:gd name="adj" fmla="val 16667"/>
            </a:avLst>
          </a:prstGeom>
          <a:solidFill>
            <a:srgbClr val="CCECFF"/>
          </a:solidFill>
          <a:ln w="9525">
            <a:solidFill>
              <a:schemeClr val="tx1"/>
            </a:solidFill>
            <a:round/>
            <a:headEnd/>
            <a:tailEnd/>
          </a:ln>
        </p:spPr>
        <p:txBody>
          <a:bodyPr wrap="none" anchor="ctr"/>
          <a:lstStyle/>
          <a:p>
            <a:endParaRPr lang="id-ID"/>
          </a:p>
        </p:txBody>
      </p:sp>
      <p:sp>
        <p:nvSpPr>
          <p:cNvPr id="151555" name="Rectangle 3"/>
          <p:cNvSpPr>
            <a:spLocks noGrp="1" noChangeArrowheads="1"/>
          </p:cNvSpPr>
          <p:nvPr>
            <p:ph type="title"/>
          </p:nvPr>
        </p:nvSpPr>
        <p:spPr/>
        <p:txBody>
          <a:bodyPr/>
          <a:lstStyle/>
          <a:p>
            <a:pPr eaLnBrk="1" hangingPunct="1">
              <a:defRPr/>
            </a:pPr>
            <a:r>
              <a:rPr lang="en-US" b="1" smtClean="0">
                <a:solidFill>
                  <a:schemeClr val="hlink"/>
                </a:solidFill>
              </a:rPr>
              <a:t>STRATEGI UMUM</a:t>
            </a:r>
            <a:r>
              <a:rPr lang="en-US" smtClean="0"/>
              <a:t> </a:t>
            </a:r>
          </a:p>
        </p:txBody>
      </p:sp>
      <p:sp>
        <p:nvSpPr>
          <p:cNvPr id="96260" name="Rectangle 4"/>
          <p:cNvSpPr>
            <a:spLocks noGrp="1" noChangeArrowheads="1"/>
          </p:cNvSpPr>
          <p:nvPr>
            <p:ph type="body" idx="1"/>
          </p:nvPr>
        </p:nvSpPr>
        <p:spPr/>
        <p:txBody>
          <a:bodyPr/>
          <a:lstStyle/>
          <a:p>
            <a:pPr marL="609600" indent="-609600" eaLnBrk="1" hangingPunct="1"/>
            <a:r>
              <a:rPr lang="en-US" sz="1800" b="1" smtClean="0">
                <a:solidFill>
                  <a:srgbClr val="990033"/>
                </a:solidFill>
              </a:rPr>
              <a:t>Pertumbuhan Terkonsentrasi</a:t>
            </a:r>
          </a:p>
          <a:p>
            <a:pPr marL="990600" lvl="1" indent="-533400" eaLnBrk="1" hangingPunct="1"/>
            <a:r>
              <a:rPr lang="en-US" sz="1600" b="1" smtClean="0">
                <a:solidFill>
                  <a:srgbClr val="990033"/>
                </a:solidFill>
              </a:rPr>
              <a:t>Sebab-sebab Kinerja yang Unggul</a:t>
            </a:r>
          </a:p>
          <a:p>
            <a:pPr marL="990600" lvl="1" indent="-533400" eaLnBrk="1" hangingPunct="1"/>
            <a:r>
              <a:rPr lang="en-US" sz="1600" b="1" smtClean="0">
                <a:solidFill>
                  <a:srgbClr val="990033"/>
                </a:solidFill>
              </a:rPr>
              <a:t>Kondisi yang mendukung Pertumbuhan Terkonsentrasi</a:t>
            </a:r>
          </a:p>
          <a:p>
            <a:pPr marL="990600" lvl="1" indent="-533400" eaLnBrk="1" hangingPunct="1"/>
            <a:r>
              <a:rPr lang="en-US" sz="1600" b="1" smtClean="0">
                <a:solidFill>
                  <a:srgbClr val="990033"/>
                </a:solidFill>
              </a:rPr>
              <a:t>Risiko dan keuntungan Pertumbuhan terkonsentrasi</a:t>
            </a:r>
            <a:r>
              <a:rPr lang="en-US" sz="1600" smtClean="0">
                <a:solidFill>
                  <a:srgbClr val="990033"/>
                </a:solidFill>
              </a:rPr>
              <a:t> </a:t>
            </a:r>
          </a:p>
          <a:p>
            <a:pPr marL="990600" lvl="1" indent="-533400" eaLnBrk="1" hangingPunct="1"/>
            <a:r>
              <a:rPr lang="en-US" sz="1600" b="1" smtClean="0">
                <a:solidFill>
                  <a:srgbClr val="990033"/>
                </a:solidFill>
              </a:rPr>
              <a:t>Pertumbuhan Terkonsentrasi Seringkali Merupakan Pilihan Paling Layak</a:t>
            </a:r>
          </a:p>
          <a:p>
            <a:pPr marL="609600" indent="-609600" eaLnBrk="1" hangingPunct="1"/>
            <a:r>
              <a:rPr lang="en-US" sz="1800" b="1" smtClean="0">
                <a:solidFill>
                  <a:srgbClr val="990033"/>
                </a:solidFill>
              </a:rPr>
              <a:t>Pengembangan Pasar (market development)</a:t>
            </a:r>
          </a:p>
          <a:p>
            <a:pPr marL="609600" indent="-609600" eaLnBrk="1" hangingPunct="1"/>
            <a:r>
              <a:rPr lang="en-US" sz="1600" b="1" smtClean="0">
                <a:solidFill>
                  <a:srgbClr val="990033"/>
                </a:solidFill>
              </a:rPr>
              <a:t>Pengembangan Produk</a:t>
            </a:r>
          </a:p>
          <a:p>
            <a:pPr marL="609600" indent="-609600" eaLnBrk="1" hangingPunct="1"/>
            <a:r>
              <a:rPr lang="en-US" sz="1600" b="1" smtClean="0">
                <a:solidFill>
                  <a:srgbClr val="990033"/>
                </a:solidFill>
              </a:rPr>
              <a:t>Inovasi</a:t>
            </a:r>
            <a:r>
              <a:rPr lang="en-US" sz="1600" smtClean="0">
                <a:solidFill>
                  <a:srgbClr val="990033"/>
                </a:solidFill>
              </a:rPr>
              <a:t> </a:t>
            </a:r>
          </a:p>
          <a:p>
            <a:pPr marL="609600" indent="-609600" eaLnBrk="1" hangingPunct="1"/>
            <a:r>
              <a:rPr lang="sv-SE" sz="1600" b="1" smtClean="0">
                <a:solidFill>
                  <a:srgbClr val="990033"/>
                </a:solidFill>
              </a:rPr>
              <a:t>Integrasi Horisontal</a:t>
            </a:r>
            <a:r>
              <a:rPr lang="en-US" sz="1600" smtClean="0">
                <a:solidFill>
                  <a:srgbClr val="990033"/>
                </a:solidFill>
              </a:rPr>
              <a:t> </a:t>
            </a:r>
          </a:p>
          <a:p>
            <a:pPr marL="609600" indent="-609600" eaLnBrk="1" hangingPunct="1"/>
            <a:r>
              <a:rPr lang="sv-SE" sz="1600" b="1" smtClean="0">
                <a:solidFill>
                  <a:srgbClr val="990033"/>
                </a:solidFill>
              </a:rPr>
              <a:t>Integrasi Vertikal</a:t>
            </a:r>
            <a:r>
              <a:rPr lang="en-US" sz="1600" smtClean="0">
                <a:solidFill>
                  <a:srgbClr val="990033"/>
                </a:solidFill>
              </a:rPr>
              <a:t> </a:t>
            </a:r>
          </a:p>
          <a:p>
            <a:pPr marL="609600" indent="-609600" eaLnBrk="1" hangingPunct="1"/>
            <a:r>
              <a:rPr lang="sv-SE" sz="1600" b="1" smtClean="0">
                <a:solidFill>
                  <a:srgbClr val="990033"/>
                </a:solidFill>
              </a:rPr>
              <a:t>Diversifikasi Konsentrik</a:t>
            </a:r>
          </a:p>
          <a:p>
            <a:pPr marL="609600" indent="-609600" eaLnBrk="1" hangingPunct="1">
              <a:buFontTx/>
              <a:buNone/>
            </a:pPr>
            <a:endParaRPr lang="en-US" sz="1800" smtClean="0">
              <a:solidFill>
                <a:srgbClr val="990033"/>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ChangeArrowheads="1"/>
          </p:cNvSpPr>
          <p:nvPr/>
        </p:nvSpPr>
        <p:spPr bwMode="auto">
          <a:xfrm>
            <a:off x="971550" y="549275"/>
            <a:ext cx="7543800" cy="5410200"/>
          </a:xfrm>
          <a:prstGeom prst="octagon">
            <a:avLst>
              <a:gd name="adj" fmla="val 29287"/>
            </a:avLst>
          </a:prstGeom>
          <a:solidFill>
            <a:srgbClr val="CCECFF"/>
          </a:solidFill>
          <a:ln w="9525">
            <a:solidFill>
              <a:schemeClr val="tx1"/>
            </a:solidFill>
            <a:miter lim="800000"/>
            <a:headEnd/>
            <a:tailEnd/>
          </a:ln>
        </p:spPr>
        <p:txBody>
          <a:bodyPr wrap="none" anchor="ctr"/>
          <a:lstStyle/>
          <a:p>
            <a:endParaRPr lang="id-ID"/>
          </a:p>
        </p:txBody>
      </p:sp>
      <p:sp>
        <p:nvSpPr>
          <p:cNvPr id="97283" name="Rectangle 3"/>
          <p:cNvSpPr>
            <a:spLocks noGrp="1" noChangeArrowheads="1"/>
          </p:cNvSpPr>
          <p:nvPr>
            <p:ph type="body" idx="1"/>
          </p:nvPr>
        </p:nvSpPr>
        <p:spPr>
          <a:xfrm>
            <a:off x="1295400" y="1825625"/>
            <a:ext cx="6019800" cy="3071813"/>
          </a:xfrm>
        </p:spPr>
        <p:txBody>
          <a:bodyPr/>
          <a:lstStyle/>
          <a:p>
            <a:pPr eaLnBrk="1" hangingPunct="1"/>
            <a:r>
              <a:rPr lang="sv-SE" sz="1600" b="1" smtClean="0">
                <a:solidFill>
                  <a:srgbClr val="990033"/>
                </a:solidFill>
              </a:rPr>
              <a:t>Diversifikasi Konglomerat</a:t>
            </a:r>
          </a:p>
          <a:p>
            <a:pPr eaLnBrk="1" hangingPunct="1"/>
            <a:r>
              <a:rPr lang="en-US" sz="1600" b="1" smtClean="0">
                <a:solidFill>
                  <a:srgbClr val="990033"/>
                </a:solidFill>
              </a:rPr>
              <a:t>Strategi berbenah diri (Turn around)</a:t>
            </a:r>
            <a:r>
              <a:rPr lang="en-US" sz="1600" smtClean="0">
                <a:solidFill>
                  <a:srgbClr val="990033"/>
                </a:solidFill>
              </a:rPr>
              <a:t> </a:t>
            </a:r>
            <a:endParaRPr lang="en-US" sz="1600" b="1" smtClean="0">
              <a:solidFill>
                <a:srgbClr val="990033"/>
              </a:solidFill>
            </a:endParaRPr>
          </a:p>
          <a:p>
            <a:pPr lvl="1" eaLnBrk="1" hangingPunct="1"/>
            <a:r>
              <a:rPr lang="en-US" sz="1600" b="1" smtClean="0">
                <a:solidFill>
                  <a:srgbClr val="990033"/>
                </a:solidFill>
              </a:rPr>
              <a:t>Reduksi Biaya</a:t>
            </a:r>
            <a:r>
              <a:rPr lang="en-US" sz="1600" smtClean="0">
                <a:solidFill>
                  <a:srgbClr val="990033"/>
                </a:solidFill>
              </a:rPr>
              <a:t> </a:t>
            </a:r>
            <a:r>
              <a:rPr lang="en-US" sz="1400" smtClean="0">
                <a:solidFill>
                  <a:srgbClr val="990033"/>
                </a:solidFill>
              </a:rPr>
              <a:t> </a:t>
            </a:r>
          </a:p>
          <a:p>
            <a:pPr lvl="1" eaLnBrk="1" hangingPunct="1"/>
            <a:r>
              <a:rPr lang="en-US" sz="1800" b="1" smtClean="0">
                <a:solidFill>
                  <a:srgbClr val="990033"/>
                </a:solidFill>
              </a:rPr>
              <a:t>Reduksi Asset</a:t>
            </a:r>
            <a:r>
              <a:rPr lang="en-US" sz="1800" smtClean="0">
                <a:solidFill>
                  <a:srgbClr val="990033"/>
                </a:solidFill>
              </a:rPr>
              <a:t> </a:t>
            </a:r>
            <a:endParaRPr lang="en-US" sz="1800" b="1" smtClean="0">
              <a:solidFill>
                <a:srgbClr val="990033"/>
              </a:solidFill>
            </a:endParaRPr>
          </a:p>
          <a:p>
            <a:pPr eaLnBrk="1" hangingPunct="1"/>
            <a:r>
              <a:rPr lang="en-US" sz="1800" b="1" smtClean="0">
                <a:solidFill>
                  <a:srgbClr val="990033"/>
                </a:solidFill>
              </a:rPr>
              <a:t>Divestasi</a:t>
            </a:r>
            <a:endParaRPr lang="fi-FI" sz="1600" b="1" smtClean="0">
              <a:solidFill>
                <a:srgbClr val="990033"/>
              </a:solidFill>
            </a:endParaRPr>
          </a:p>
          <a:p>
            <a:pPr eaLnBrk="1" hangingPunct="1"/>
            <a:r>
              <a:rPr lang="fi-FI" sz="1600" b="1" smtClean="0">
                <a:solidFill>
                  <a:srgbClr val="990033"/>
                </a:solidFill>
              </a:rPr>
              <a:t>Likuidasi</a:t>
            </a:r>
            <a:r>
              <a:rPr lang="en-US" sz="1600" smtClean="0">
                <a:solidFill>
                  <a:srgbClr val="990033"/>
                </a:solidFill>
              </a:rPr>
              <a:t> </a:t>
            </a:r>
          </a:p>
          <a:p>
            <a:pPr eaLnBrk="1" hangingPunct="1"/>
            <a:r>
              <a:rPr lang="fi-FI" sz="1600" b="1" smtClean="0">
                <a:solidFill>
                  <a:srgbClr val="990033"/>
                </a:solidFill>
              </a:rPr>
              <a:t>Usaha Patungan</a:t>
            </a:r>
            <a:r>
              <a:rPr lang="en-US" sz="1600" smtClean="0">
                <a:solidFill>
                  <a:srgbClr val="990033"/>
                </a:solidFill>
              </a:rPr>
              <a:t> </a:t>
            </a:r>
          </a:p>
          <a:p>
            <a:pPr eaLnBrk="1" hangingPunct="1"/>
            <a:r>
              <a:rPr lang="fi-FI" sz="1600" b="1" smtClean="0">
                <a:solidFill>
                  <a:srgbClr val="990033"/>
                </a:solidFill>
              </a:rPr>
              <a:t>Aliansi Strategik</a:t>
            </a:r>
            <a:r>
              <a:rPr lang="fi-FI" sz="1600" smtClean="0">
                <a:solidFill>
                  <a:srgbClr val="990033"/>
                </a:solidFill>
              </a:rPr>
              <a:t> </a:t>
            </a:r>
          </a:p>
          <a:p>
            <a:pPr eaLnBrk="1" hangingPunct="1"/>
            <a:r>
              <a:rPr lang="fi-FI" sz="1600" b="1" smtClean="0">
                <a:solidFill>
                  <a:srgbClr val="990033"/>
                </a:solidFill>
              </a:rPr>
              <a:t>Konsorsium, Keiretsu dan Chaebol</a:t>
            </a:r>
            <a:r>
              <a:rPr lang="en-US" sz="1600" smtClean="0">
                <a:solidFill>
                  <a:srgbClr val="990033"/>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solidFill>
            <a:srgbClr val="CCFF66"/>
          </a:solidFill>
          <a:ln w="28575">
            <a:solidFill>
              <a:schemeClr val="tx1"/>
            </a:solidFill>
          </a:ln>
        </p:spPr>
        <p:txBody>
          <a:bodyPr/>
          <a:lstStyle/>
          <a:p>
            <a:pPr eaLnBrk="1" hangingPunct="1">
              <a:defRPr/>
            </a:pPr>
            <a:r>
              <a:rPr lang="en-US" sz="2800" b="1" smtClean="0">
                <a:effectLst>
                  <a:outerShdw blurRad="38100" dist="38100" dir="2700000" algn="tl">
                    <a:srgbClr val="000000"/>
                  </a:outerShdw>
                </a:effectLst>
              </a:rPr>
              <a:t>RISIKO-RISIKO MANAJEMEN STRATEGIK</a:t>
            </a:r>
          </a:p>
        </p:txBody>
      </p:sp>
      <p:sp>
        <p:nvSpPr>
          <p:cNvPr id="425987" name="Rectangle 3"/>
          <p:cNvSpPr>
            <a:spLocks noGrp="1" noChangeArrowheads="1"/>
          </p:cNvSpPr>
          <p:nvPr>
            <p:ph type="body" idx="1"/>
          </p:nvPr>
        </p:nvSpPr>
        <p:spPr/>
        <p:txBody>
          <a:bodyPr/>
          <a:lstStyle/>
          <a:p>
            <a:pPr eaLnBrk="1" hangingPunct="1">
              <a:lnSpc>
                <a:spcPct val="80000"/>
              </a:lnSpc>
              <a:defRPr/>
            </a:pPr>
            <a:r>
              <a:rPr lang="sv-SE" sz="2800" b="1" dirty="0" smtClean="0">
                <a:solidFill>
                  <a:schemeClr val="hlink"/>
                </a:solidFill>
              </a:rPr>
              <a:t>Manajer Strategik harus dapat meminimisasi dampak negatif atas tanggung jawab operasional</a:t>
            </a:r>
            <a:endParaRPr lang="en-US" sz="2800" b="1" dirty="0" smtClean="0">
              <a:solidFill>
                <a:schemeClr val="hlink"/>
              </a:solidFill>
            </a:endParaRPr>
          </a:p>
          <a:p>
            <a:pPr eaLnBrk="1" hangingPunct="1">
              <a:lnSpc>
                <a:spcPct val="80000"/>
              </a:lnSpc>
              <a:defRPr/>
            </a:pPr>
            <a:r>
              <a:rPr lang="sv-SE" sz="2800" b="1" dirty="0" smtClean="0">
                <a:solidFill>
                  <a:srgbClr val="1F28E1"/>
                </a:solidFill>
              </a:rPr>
              <a:t>Manajer strategik harus mampu membatasi janji janji kenerja yang dapat diwujudkan</a:t>
            </a:r>
            <a:endParaRPr lang="en-US" sz="2800" b="1" dirty="0" smtClean="0">
              <a:solidFill>
                <a:srgbClr val="1F28E1"/>
              </a:solidFill>
            </a:endParaRPr>
          </a:p>
          <a:p>
            <a:pPr eaLnBrk="1" hangingPunct="1">
              <a:lnSpc>
                <a:spcPct val="80000"/>
              </a:lnSpc>
              <a:defRPr/>
            </a:pPr>
            <a:r>
              <a:rPr lang="sv-SE" sz="2800" b="1" dirty="0" smtClean="0">
                <a:solidFill>
                  <a:schemeClr val="accent2">
                    <a:lumMod val="10000"/>
                  </a:schemeClr>
                </a:solidFill>
              </a:rPr>
              <a:t>Manager stretegik harus mampu mengantisipasi dan menanggapi kekecewaan para bawahan yang berpartisipasi atas harapan – harapan yang tidak menjadi kenyataan</a:t>
            </a:r>
            <a:r>
              <a:rPr lang="sv-SE" sz="2800" dirty="0" smtClean="0">
                <a:solidFill>
                  <a:schemeClr val="accent2">
                    <a:lumMod val="10000"/>
                  </a:schemeClr>
                </a:solidFill>
              </a:rPr>
              <a:t>.</a:t>
            </a:r>
            <a:endParaRPr lang="en-US" sz="2800" dirty="0" smtClean="0">
              <a:solidFill>
                <a:schemeClr val="accent2">
                  <a:lumMod val="10000"/>
                </a:schemeClr>
              </a:solidFill>
            </a:endParaRPr>
          </a:p>
          <a:p>
            <a:pPr eaLnBrk="1" hangingPunct="1">
              <a:lnSpc>
                <a:spcPct val="80000"/>
              </a:lnSpc>
              <a:buFontTx/>
              <a:buNone/>
              <a:defRPr/>
            </a:pPr>
            <a:endParaRPr lang="en-US" sz="2800" dirty="0" smtClean="0">
              <a:solidFill>
                <a:srgbClr val="CCFF66"/>
              </a:solidFill>
            </a:endParaRPr>
          </a:p>
          <a:p>
            <a:pPr eaLnBrk="1" hangingPunct="1">
              <a:lnSpc>
                <a:spcPct val="80000"/>
              </a:lnSpc>
              <a:buFontTx/>
              <a:buNone/>
              <a:defRPr/>
            </a:pPr>
            <a:endParaRPr lang="en-US" sz="2800" dirty="0" smtClean="0">
              <a:solidFill>
                <a:srgbClr val="CCFF66"/>
              </a:solidFill>
            </a:endParaRPr>
          </a:p>
        </p:txBody>
      </p:sp>
    </p:spTree>
  </p:cSld>
  <p:clrMapOvr>
    <a:masterClrMapping/>
  </p:clrMapOvr>
  <p:transition spd="slow">
    <p:pull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subTitle" idx="1"/>
          </p:nvPr>
        </p:nvSpPr>
        <p:spPr>
          <a:xfrm>
            <a:off x="2590800" y="1203325"/>
            <a:ext cx="5257800" cy="701675"/>
          </a:xfrm>
        </p:spPr>
        <p:txBody>
          <a:bodyPr>
            <a:normAutofit lnSpcReduction="10000"/>
          </a:bodyPr>
          <a:lstStyle/>
          <a:p>
            <a:pPr algn="r" eaLnBrk="1" hangingPunct="1">
              <a:defRPr/>
            </a:pPr>
            <a:r>
              <a:rPr lang="en-US" sz="4400" b="0" i="1" smtClean="0">
                <a:solidFill>
                  <a:srgbClr val="FF3300"/>
                </a:solidFill>
                <a:latin typeface="Lucida Sans Unicode" pitchFamily="34" charset="0"/>
              </a:rPr>
              <a:t>STRATEGI BISNIS</a:t>
            </a:r>
          </a:p>
        </p:txBody>
      </p:sp>
      <p:sp>
        <p:nvSpPr>
          <p:cNvPr id="98307" name="Rectangle 3"/>
          <p:cNvSpPr>
            <a:spLocks noChangeArrowheads="1"/>
          </p:cNvSpPr>
          <p:nvPr/>
        </p:nvSpPr>
        <p:spPr bwMode="auto">
          <a:xfrm>
            <a:off x="1143000" y="3810000"/>
            <a:ext cx="6705600" cy="2057400"/>
          </a:xfrm>
          <a:prstGeom prst="rect">
            <a:avLst/>
          </a:prstGeom>
          <a:noFill/>
          <a:ln w="9525">
            <a:noFill/>
            <a:miter lim="800000"/>
            <a:headEnd/>
            <a:tailEnd/>
          </a:ln>
        </p:spPr>
        <p:txBody>
          <a:bodyPr/>
          <a:lstStyle/>
          <a:p>
            <a:pPr marL="609600" indent="-609600" algn="r" eaLnBrk="1" hangingPunct="1">
              <a:lnSpc>
                <a:spcPct val="90000"/>
              </a:lnSpc>
              <a:buFont typeface="Wingdings" pitchFamily="2" charset="2"/>
              <a:buNone/>
            </a:pPr>
            <a:endParaRPr lang="id-ID" i="1">
              <a:solidFill>
                <a:srgbClr val="663300"/>
              </a:solidFill>
              <a:latin typeface="Arial" charset="0"/>
            </a:endParaRPr>
          </a:p>
        </p:txBody>
      </p:sp>
      <p:sp>
        <p:nvSpPr>
          <p:cNvPr id="98308" name="Rectangle 4"/>
          <p:cNvSpPr>
            <a:spLocks noChangeArrowheads="1"/>
          </p:cNvSpPr>
          <p:nvPr/>
        </p:nvSpPr>
        <p:spPr bwMode="auto">
          <a:xfrm>
            <a:off x="3948113" y="2119313"/>
            <a:ext cx="3886200" cy="685800"/>
          </a:xfrm>
          <a:prstGeom prst="rect">
            <a:avLst/>
          </a:prstGeom>
          <a:noFill/>
          <a:ln w="9525">
            <a:noFill/>
            <a:miter lim="800000"/>
            <a:headEnd/>
            <a:tailEnd/>
          </a:ln>
        </p:spPr>
        <p:txBody>
          <a:bodyPr/>
          <a:lstStyle/>
          <a:p>
            <a:pPr algn="r" eaLnBrk="1" hangingPunct="1"/>
            <a:r>
              <a:rPr lang="en-US" sz="3600" i="1">
                <a:latin typeface="Trebuchet MS" pitchFamily="34" charset="0"/>
              </a:rPr>
              <a:t>BAB VIII</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subTitle" idx="1"/>
          </p:nvPr>
        </p:nvSpPr>
        <p:spPr>
          <a:xfrm>
            <a:off x="323850" y="127000"/>
            <a:ext cx="8001000" cy="1066800"/>
          </a:xfrm>
          <a:solidFill>
            <a:srgbClr val="99FF99"/>
          </a:solidFill>
        </p:spPr>
        <p:txBody>
          <a:bodyPr>
            <a:normAutofit lnSpcReduction="10000"/>
          </a:bodyPr>
          <a:lstStyle/>
          <a:p>
            <a:pPr algn="r" eaLnBrk="1" hangingPunct="1">
              <a:defRPr/>
            </a:pPr>
            <a:r>
              <a:rPr lang="en-US" i="1" smtClean="0">
                <a:solidFill>
                  <a:srgbClr val="FF9999"/>
                </a:solidFill>
                <a:effectLst>
                  <a:outerShdw blurRad="38100" dist="38100" dir="2700000" algn="tl">
                    <a:srgbClr val="000000"/>
                  </a:outerShdw>
                </a:effectLst>
                <a:latin typeface="Trebuchet MS" pitchFamily="34" charset="0"/>
              </a:rPr>
              <a:t>Setelah mempelajari Bab ini diharapkan</a:t>
            </a:r>
          </a:p>
          <a:p>
            <a:pPr algn="r" eaLnBrk="1" hangingPunct="1">
              <a:defRPr/>
            </a:pPr>
            <a:r>
              <a:rPr lang="en-US" b="0" i="1" smtClean="0">
                <a:solidFill>
                  <a:srgbClr val="FF3300"/>
                </a:solidFill>
                <a:effectLst>
                  <a:outerShdw blurRad="38100" dist="38100" dir="2700000" algn="tl">
                    <a:srgbClr val="000000"/>
                  </a:outerShdw>
                </a:effectLst>
                <a:latin typeface="Trebuchet MS" pitchFamily="34" charset="0"/>
              </a:rPr>
              <a:t>M a m p u :</a:t>
            </a:r>
          </a:p>
        </p:txBody>
      </p:sp>
      <p:sp>
        <p:nvSpPr>
          <p:cNvPr id="99331" name="Rectangle 3"/>
          <p:cNvSpPr>
            <a:spLocks noChangeArrowheads="1"/>
          </p:cNvSpPr>
          <p:nvPr/>
        </p:nvSpPr>
        <p:spPr bwMode="auto">
          <a:xfrm>
            <a:off x="280988" y="1155700"/>
            <a:ext cx="8077200" cy="5549900"/>
          </a:xfrm>
          <a:prstGeom prst="rect">
            <a:avLst/>
          </a:prstGeom>
          <a:noFill/>
          <a:ln w="9525">
            <a:noFill/>
            <a:miter lim="800000"/>
            <a:headEnd/>
            <a:tailEnd/>
          </a:ln>
        </p:spPr>
        <p:txBody>
          <a:bodyPr/>
          <a:lstStyle/>
          <a:p>
            <a:pPr marL="609600" indent="-609600" algn="just" eaLnBrk="1" hangingPunct="1">
              <a:lnSpc>
                <a:spcPct val="90000"/>
              </a:lnSpc>
              <a:buFont typeface="Wingdings" pitchFamily="2" charset="2"/>
              <a:buNone/>
            </a:pPr>
            <a:endParaRPr lang="en-US">
              <a:solidFill>
                <a:srgbClr val="663300"/>
              </a:solidFill>
              <a:latin typeface="Arial" charset="0"/>
            </a:endParaRPr>
          </a:p>
          <a:p>
            <a:pPr marL="609600" indent="-609600" algn="just" eaLnBrk="1" hangingPunct="1">
              <a:lnSpc>
                <a:spcPct val="90000"/>
              </a:lnSpc>
              <a:spcBef>
                <a:spcPct val="30000"/>
              </a:spcBef>
              <a:spcAft>
                <a:spcPct val="30000"/>
              </a:spcAft>
              <a:buClr>
                <a:schemeClr val="tx2"/>
              </a:buClr>
              <a:buSzPct val="90000"/>
              <a:buFont typeface="Wingdings" pitchFamily="2" charset="2"/>
              <a:buAutoNum type="arabicParenR"/>
            </a:pPr>
            <a:r>
              <a:rPr lang="en-US" sz="2200" b="1">
                <a:solidFill>
                  <a:srgbClr val="00FF00"/>
                </a:solidFill>
                <a:latin typeface="Comic Sans MS" pitchFamily="66" charset="0"/>
              </a:rPr>
              <a:t>Menentukan kenapa sebuah Bisnis memilih Strategi biaya rendah, strategi membuat perbedaan atau strategi langkah dasar</a:t>
            </a:r>
          </a:p>
          <a:p>
            <a:pPr marL="609600" indent="-609600" algn="just" eaLnBrk="1" hangingPunct="1">
              <a:lnSpc>
                <a:spcPct val="90000"/>
              </a:lnSpc>
              <a:spcBef>
                <a:spcPct val="30000"/>
              </a:spcBef>
              <a:spcAft>
                <a:spcPct val="30000"/>
              </a:spcAft>
              <a:buClr>
                <a:schemeClr val="tx2"/>
              </a:buClr>
              <a:buSzPct val="90000"/>
              <a:buFont typeface="Wingdings" pitchFamily="2" charset="2"/>
              <a:buAutoNum type="arabicParenR"/>
            </a:pPr>
            <a:r>
              <a:rPr lang="en-US" sz="2200" b="1">
                <a:solidFill>
                  <a:srgbClr val="1F28E1"/>
                </a:solidFill>
                <a:latin typeface="Comic Sans MS" pitchFamily="66" charset="0"/>
              </a:rPr>
              <a:t>Menjelaskan keahlian dan nilai dasar strategi</a:t>
            </a:r>
          </a:p>
          <a:p>
            <a:pPr marL="609600" indent="-609600" algn="just" eaLnBrk="1" hangingPunct="1">
              <a:lnSpc>
                <a:spcPct val="90000"/>
              </a:lnSpc>
              <a:spcBef>
                <a:spcPct val="30000"/>
              </a:spcBef>
              <a:spcAft>
                <a:spcPct val="30000"/>
              </a:spcAft>
              <a:buClr>
                <a:schemeClr val="tx2"/>
              </a:buClr>
              <a:buSzPct val="90000"/>
              <a:buFont typeface="Wingdings" pitchFamily="2" charset="2"/>
              <a:buAutoNum type="arabicParenR"/>
            </a:pPr>
            <a:r>
              <a:rPr lang="en-US" sz="2200" b="1">
                <a:solidFill>
                  <a:srgbClr val="00FF00"/>
                </a:solidFill>
                <a:latin typeface="Comic Sans MS" pitchFamily="66" charset="0"/>
              </a:rPr>
              <a:t>Menggambarkan bagaimana sebuah perusahaan memanfaatkan strategi biaya rendah dan membuat perbedaannya</a:t>
            </a:r>
          </a:p>
          <a:p>
            <a:pPr marL="609600" indent="-609600" algn="just" eaLnBrk="1" hangingPunct="1">
              <a:lnSpc>
                <a:spcPct val="90000"/>
              </a:lnSpc>
              <a:spcBef>
                <a:spcPct val="30000"/>
              </a:spcBef>
              <a:spcAft>
                <a:spcPct val="30000"/>
              </a:spcAft>
              <a:buClr>
                <a:schemeClr val="tx2"/>
              </a:buClr>
              <a:buSzPct val="90000"/>
              <a:buFont typeface="Wingdings" pitchFamily="2" charset="2"/>
              <a:buAutoNum type="arabicParenR"/>
            </a:pPr>
            <a:r>
              <a:rPr lang="en-US" sz="2200" b="1">
                <a:solidFill>
                  <a:srgbClr val="1F28E1"/>
                </a:solidFill>
                <a:latin typeface="Comic Sans MS" pitchFamily="66" charset="0"/>
              </a:rPr>
              <a:t>Mengenali persyaratan kesuksesan sebuah bisnis pada tahap membuat perbedaan dari evolusi industri</a:t>
            </a:r>
          </a:p>
          <a:p>
            <a:pPr marL="609600" indent="-609600" algn="just" eaLnBrk="1" hangingPunct="1">
              <a:lnSpc>
                <a:spcPct val="90000"/>
              </a:lnSpc>
              <a:spcBef>
                <a:spcPct val="30000"/>
              </a:spcBef>
              <a:spcAft>
                <a:spcPct val="30000"/>
              </a:spcAft>
              <a:buClr>
                <a:schemeClr val="tx2"/>
              </a:buClr>
              <a:buSzPct val="90000"/>
              <a:buFont typeface="Wingdings" pitchFamily="2" charset="2"/>
              <a:buAutoNum type="arabicParenR"/>
            </a:pPr>
            <a:r>
              <a:rPr lang="en-US" sz="2200" b="1">
                <a:solidFill>
                  <a:srgbClr val="00FF00"/>
                </a:solidFill>
                <a:latin typeface="Comic Sans MS" pitchFamily="66" charset="0"/>
              </a:rPr>
              <a:t>Menerangkan strategi bisnis yang baik didalam industi global dan industri terpecah</a:t>
            </a:r>
          </a:p>
          <a:p>
            <a:pPr marL="609600" indent="-609600" algn="just" eaLnBrk="1" hangingPunct="1">
              <a:lnSpc>
                <a:spcPct val="90000"/>
              </a:lnSpc>
              <a:spcBef>
                <a:spcPct val="30000"/>
              </a:spcBef>
              <a:spcAft>
                <a:spcPct val="30000"/>
              </a:spcAft>
              <a:buClr>
                <a:schemeClr val="tx2"/>
              </a:buClr>
              <a:buSzPct val="90000"/>
              <a:buFont typeface="Wingdings" pitchFamily="2" charset="2"/>
              <a:buAutoNum type="arabicParenR"/>
            </a:pPr>
            <a:r>
              <a:rPr lang="en-US" sz="2200" b="1">
                <a:solidFill>
                  <a:srgbClr val="1F28E1"/>
                </a:solidFill>
                <a:latin typeface="Comic Sans MS" pitchFamily="66" charset="0"/>
              </a:rPr>
              <a:t>Menyimpulkan bahwa sebuah bisnis itu membuat variasi/perubahan</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subTitle" idx="1"/>
          </p:nvPr>
        </p:nvSpPr>
        <p:spPr>
          <a:xfrm>
            <a:off x="762000" y="603250"/>
            <a:ext cx="7543800" cy="692150"/>
          </a:xfrm>
        </p:spPr>
        <p:txBody>
          <a:bodyPr/>
          <a:lstStyle/>
          <a:p>
            <a:pPr eaLnBrk="1" hangingPunct="1">
              <a:spcBef>
                <a:spcPct val="15000"/>
              </a:spcBef>
              <a:spcAft>
                <a:spcPct val="15000"/>
              </a:spcAft>
              <a:defRPr/>
            </a:pPr>
            <a:r>
              <a:rPr lang="en-US" sz="3600" b="0" i="1" smtClean="0">
                <a:solidFill>
                  <a:srgbClr val="FF3300"/>
                </a:solidFill>
                <a:latin typeface="Trebuchet MS" pitchFamily="34" charset="0"/>
              </a:rPr>
              <a:t>Melihat Keuntungan Persaingan</a:t>
            </a:r>
          </a:p>
        </p:txBody>
      </p:sp>
      <p:sp>
        <p:nvSpPr>
          <p:cNvPr id="100355" name="Rectangle 3"/>
          <p:cNvSpPr>
            <a:spLocks noChangeArrowheads="1"/>
          </p:cNvSpPr>
          <p:nvPr/>
        </p:nvSpPr>
        <p:spPr bwMode="auto">
          <a:xfrm>
            <a:off x="990600" y="1905000"/>
            <a:ext cx="7239000" cy="3810000"/>
          </a:xfrm>
          <a:prstGeom prst="rect">
            <a:avLst/>
          </a:prstGeom>
          <a:noFill/>
          <a:ln w="9525">
            <a:noFill/>
            <a:miter lim="800000"/>
            <a:headEnd/>
            <a:tailEnd/>
          </a:ln>
        </p:spPr>
        <p:txBody>
          <a:bodyPr/>
          <a:lstStyle/>
          <a:p>
            <a:pPr marL="609600" indent="-609600" algn="l" eaLnBrk="1" hangingPunct="1">
              <a:lnSpc>
                <a:spcPct val="90000"/>
              </a:lnSpc>
              <a:spcBef>
                <a:spcPct val="20000"/>
              </a:spcBef>
              <a:buFont typeface="Wingdings" pitchFamily="2" charset="2"/>
              <a:buChar char="q"/>
            </a:pPr>
            <a:endParaRPr lang="en-US" i="1">
              <a:solidFill>
                <a:srgbClr val="663300"/>
              </a:solidFill>
              <a:latin typeface="Times New Roman" pitchFamily="18" charset="0"/>
            </a:endParaRPr>
          </a:p>
          <a:p>
            <a:pPr marL="609600" indent="-609600" algn="l" eaLnBrk="1" hangingPunct="1">
              <a:lnSpc>
                <a:spcPts val="3300"/>
              </a:lnSpc>
              <a:spcBef>
                <a:spcPct val="35000"/>
              </a:spcBef>
              <a:spcAft>
                <a:spcPct val="35000"/>
              </a:spcAft>
              <a:buClr>
                <a:srgbClr val="FF3300"/>
              </a:buClr>
              <a:buSzPct val="75000"/>
              <a:buFont typeface="Wingdings" pitchFamily="2" charset="2"/>
              <a:buAutoNum type="arabicParenR"/>
            </a:pPr>
            <a:r>
              <a:rPr lang="en-US" sz="3600" i="1">
                <a:solidFill>
                  <a:schemeClr val="tx2"/>
                </a:solidFill>
                <a:latin typeface="Arial Unicode MS" pitchFamily="34" charset="-128"/>
              </a:rPr>
              <a:t>Strategi biaya rendah</a:t>
            </a:r>
          </a:p>
          <a:p>
            <a:pPr marL="609600" indent="-609600" algn="l" eaLnBrk="1" hangingPunct="1">
              <a:lnSpc>
                <a:spcPts val="3300"/>
              </a:lnSpc>
              <a:spcBef>
                <a:spcPct val="35000"/>
              </a:spcBef>
              <a:spcAft>
                <a:spcPct val="35000"/>
              </a:spcAft>
              <a:buClr>
                <a:srgbClr val="FF3300"/>
              </a:buClr>
              <a:buSzPct val="75000"/>
              <a:buFont typeface="Wingdings" pitchFamily="2" charset="2"/>
              <a:buAutoNum type="arabicParenR"/>
            </a:pPr>
            <a:r>
              <a:rPr lang="en-US" sz="3600" i="1">
                <a:solidFill>
                  <a:schemeClr val="tx2"/>
                </a:solidFill>
                <a:latin typeface="Arial Unicode MS" pitchFamily="34" charset="-128"/>
              </a:rPr>
              <a:t>Strategi  membuat perbedaan</a:t>
            </a:r>
          </a:p>
          <a:p>
            <a:pPr marL="609600" indent="-609600" algn="l" eaLnBrk="1" hangingPunct="1">
              <a:lnSpc>
                <a:spcPts val="3300"/>
              </a:lnSpc>
              <a:spcBef>
                <a:spcPct val="35000"/>
              </a:spcBef>
              <a:spcAft>
                <a:spcPct val="35000"/>
              </a:spcAft>
              <a:buClr>
                <a:srgbClr val="FF3300"/>
              </a:buClr>
              <a:buSzPct val="75000"/>
              <a:buFont typeface="Wingdings" pitchFamily="2" charset="2"/>
              <a:buAutoNum type="arabicParenR"/>
            </a:pPr>
            <a:r>
              <a:rPr lang="en-US" sz="3600" i="1">
                <a:solidFill>
                  <a:schemeClr val="tx2"/>
                </a:solidFill>
                <a:latin typeface="Arial Unicode MS" pitchFamily="34" charset="-128"/>
              </a:rPr>
              <a:t>Strategi berbasis kecepatan</a:t>
            </a:r>
          </a:p>
          <a:p>
            <a:pPr marL="609600" indent="-609600" algn="l" eaLnBrk="1" hangingPunct="1">
              <a:lnSpc>
                <a:spcPts val="3300"/>
              </a:lnSpc>
              <a:spcBef>
                <a:spcPct val="35000"/>
              </a:spcBef>
              <a:spcAft>
                <a:spcPct val="35000"/>
              </a:spcAft>
              <a:buClr>
                <a:srgbClr val="FF3300"/>
              </a:buClr>
              <a:buSzPct val="75000"/>
              <a:buFont typeface="Wingdings" pitchFamily="2" charset="2"/>
              <a:buAutoNum type="arabicParenR"/>
            </a:pPr>
            <a:r>
              <a:rPr lang="en-US" sz="3600" i="1">
                <a:solidFill>
                  <a:schemeClr val="tx2"/>
                </a:solidFill>
                <a:latin typeface="Arial Unicode MS" pitchFamily="34" charset="-128"/>
              </a:rPr>
              <a:t>Fokus Pasar</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subTitle" idx="1"/>
          </p:nvPr>
        </p:nvSpPr>
        <p:spPr>
          <a:xfrm>
            <a:off x="609600" y="457200"/>
            <a:ext cx="7467600" cy="3048000"/>
          </a:xfrm>
        </p:spPr>
        <p:txBody>
          <a:bodyPr/>
          <a:lstStyle/>
          <a:p>
            <a:pPr algn="just" eaLnBrk="1" hangingPunct="1">
              <a:spcBef>
                <a:spcPct val="15000"/>
              </a:spcBef>
              <a:spcAft>
                <a:spcPct val="15000"/>
              </a:spcAft>
              <a:buClr>
                <a:srgbClr val="0000FF"/>
              </a:buClr>
              <a:buFont typeface="Wingdings" pitchFamily="2" charset="2"/>
              <a:buChar char="Ø"/>
              <a:defRPr/>
            </a:pPr>
            <a:r>
              <a:rPr lang="en-US" sz="2800" b="0" i="1" smtClean="0">
                <a:solidFill>
                  <a:srgbClr val="FF3300"/>
                </a:solidFill>
                <a:latin typeface="Trebuchet MS" pitchFamily="34" charset="0"/>
              </a:rPr>
              <a:t>Strategi Biaya Rendah :</a:t>
            </a:r>
          </a:p>
          <a:p>
            <a:pPr algn="just" eaLnBrk="1" hangingPunct="1">
              <a:spcBef>
                <a:spcPct val="15000"/>
              </a:spcBef>
              <a:spcAft>
                <a:spcPct val="15000"/>
              </a:spcAft>
              <a:defRPr/>
            </a:pPr>
            <a:r>
              <a:rPr lang="en-US" sz="2200" b="0" smtClean="0">
                <a:solidFill>
                  <a:srgbClr val="1F28E1"/>
                </a:solidFill>
                <a:latin typeface="Century Gothic" pitchFamily="34" charset="0"/>
              </a:rPr>
              <a:t>Strategi usaha yang berusaha membangun keuntungan persaingan jangka panjang dengan menekankan dan menyempurnakan nilai keuntungan aktivitas yang dapat diperoleh pada biaya dibawah yang sebenarnya, apakah para pesaing dapat menandingi nilai dasar secara terus - menerus</a:t>
            </a:r>
          </a:p>
        </p:txBody>
      </p:sp>
      <p:sp>
        <p:nvSpPr>
          <p:cNvPr id="203779" name="Rectangle 3"/>
          <p:cNvSpPr>
            <a:spLocks noChangeArrowheads="1"/>
          </p:cNvSpPr>
          <p:nvPr/>
        </p:nvSpPr>
        <p:spPr bwMode="auto">
          <a:xfrm>
            <a:off x="1752600" y="3733800"/>
            <a:ext cx="7086600" cy="2743200"/>
          </a:xfrm>
          <a:prstGeom prst="rect">
            <a:avLst/>
          </a:prstGeom>
          <a:noFill/>
          <a:ln w="9525">
            <a:noFill/>
            <a:miter lim="800000"/>
            <a:headEnd/>
            <a:tailEnd/>
          </a:ln>
          <a:effectLst/>
        </p:spPr>
        <p:txBody>
          <a:bodyPr lIns="92075" tIns="46038" rIns="92075" bIns="46038"/>
          <a:lstStyle/>
          <a:p>
            <a:pPr algn="just" eaLnBrk="1" hangingPunct="1">
              <a:spcBef>
                <a:spcPct val="15000"/>
              </a:spcBef>
              <a:spcAft>
                <a:spcPct val="15000"/>
              </a:spcAft>
              <a:buClr>
                <a:srgbClr val="000000"/>
              </a:buClr>
              <a:buFont typeface="Wingdings" pitchFamily="2" charset="2"/>
              <a:buChar char="Ø"/>
              <a:defRPr/>
            </a:pPr>
            <a:r>
              <a:rPr lang="en-US" sz="2800" i="1">
                <a:solidFill>
                  <a:srgbClr val="990099"/>
                </a:solidFill>
                <a:effectLst>
                  <a:outerShdw blurRad="38100" dist="38100" dir="2700000" algn="tl">
                    <a:srgbClr val="C0C0C0"/>
                  </a:outerShdw>
                </a:effectLst>
                <a:latin typeface="Trebuchet MS" pitchFamily="34" charset="0"/>
              </a:rPr>
              <a:t>Strategi Membuat Perbedaan</a:t>
            </a:r>
          </a:p>
          <a:p>
            <a:pPr algn="just" eaLnBrk="1" hangingPunct="1">
              <a:spcBef>
                <a:spcPct val="15000"/>
              </a:spcBef>
              <a:spcAft>
                <a:spcPct val="15000"/>
              </a:spcAft>
              <a:defRPr/>
            </a:pPr>
            <a:r>
              <a:rPr lang="en-US" sz="2200">
                <a:solidFill>
                  <a:schemeClr val="tx2"/>
                </a:solidFill>
                <a:effectLst>
                  <a:outerShdw blurRad="38100" dist="38100" dir="2700000" algn="tl">
                    <a:srgbClr val="C0C0C0"/>
                  </a:outerShdw>
                </a:effectLst>
                <a:latin typeface="Century Gothic" pitchFamily="34" charset="0"/>
              </a:rPr>
              <a:t>Strategi usaha yang berusaha membangun keuntungan persaingan dengan hasil produknya atau pelayanannya dengan membuat perbedaan dari persaingan produk yang ada berdasarkan ciri, tampilan, atau faktor lain yang tidak berhubungan langsung dengan biaya dan harga</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143000"/>
            <a:ext cx="8280400" cy="5410200"/>
            <a:chOff x="288" y="720"/>
            <a:chExt cx="5216" cy="3408"/>
          </a:xfrm>
        </p:grpSpPr>
        <p:sp>
          <p:nvSpPr>
            <p:cNvPr id="102406" name="AutoShape 3"/>
            <p:cNvSpPr>
              <a:spLocks noChangeAspect="1" noChangeArrowheads="1" noTextEdit="1"/>
            </p:cNvSpPr>
            <p:nvPr/>
          </p:nvSpPr>
          <p:spPr bwMode="auto">
            <a:xfrm>
              <a:off x="1012" y="832"/>
              <a:ext cx="4492" cy="3184"/>
            </a:xfrm>
            <a:prstGeom prst="rect">
              <a:avLst/>
            </a:prstGeom>
            <a:noFill/>
            <a:ln w="9525">
              <a:noFill/>
              <a:miter lim="800000"/>
              <a:headEnd/>
              <a:tailEnd/>
            </a:ln>
          </p:spPr>
          <p:txBody>
            <a:bodyPr/>
            <a:lstStyle/>
            <a:p>
              <a:endParaRPr lang="id-ID"/>
            </a:p>
          </p:txBody>
        </p:sp>
        <p:sp>
          <p:nvSpPr>
            <p:cNvPr id="102407" name="Line 4"/>
            <p:cNvSpPr>
              <a:spLocks noChangeShapeType="1"/>
            </p:cNvSpPr>
            <p:nvPr/>
          </p:nvSpPr>
          <p:spPr bwMode="auto">
            <a:xfrm flipV="1">
              <a:off x="1100" y="1186"/>
              <a:ext cx="3699" cy="13"/>
            </a:xfrm>
            <a:prstGeom prst="line">
              <a:avLst/>
            </a:prstGeom>
            <a:noFill/>
            <a:ln w="9525">
              <a:solidFill>
                <a:srgbClr val="000000"/>
              </a:solidFill>
              <a:round/>
              <a:headEnd/>
              <a:tailEnd/>
            </a:ln>
          </p:spPr>
          <p:txBody>
            <a:bodyPr/>
            <a:lstStyle/>
            <a:p>
              <a:endParaRPr lang="id-ID"/>
            </a:p>
          </p:txBody>
        </p:sp>
        <p:sp>
          <p:nvSpPr>
            <p:cNvPr id="102408" name="Line 5"/>
            <p:cNvSpPr>
              <a:spLocks noChangeShapeType="1"/>
            </p:cNvSpPr>
            <p:nvPr/>
          </p:nvSpPr>
          <p:spPr bwMode="auto">
            <a:xfrm>
              <a:off x="1100" y="1572"/>
              <a:ext cx="3788" cy="0"/>
            </a:xfrm>
            <a:prstGeom prst="line">
              <a:avLst/>
            </a:prstGeom>
            <a:noFill/>
            <a:ln w="9525">
              <a:solidFill>
                <a:srgbClr val="000000"/>
              </a:solidFill>
              <a:round/>
              <a:headEnd/>
              <a:tailEnd/>
            </a:ln>
          </p:spPr>
          <p:txBody>
            <a:bodyPr/>
            <a:lstStyle/>
            <a:p>
              <a:endParaRPr lang="id-ID"/>
            </a:p>
          </p:txBody>
        </p:sp>
        <p:sp>
          <p:nvSpPr>
            <p:cNvPr id="102409" name="Line 6"/>
            <p:cNvSpPr>
              <a:spLocks noChangeShapeType="1"/>
            </p:cNvSpPr>
            <p:nvPr/>
          </p:nvSpPr>
          <p:spPr bwMode="auto">
            <a:xfrm>
              <a:off x="1100" y="2055"/>
              <a:ext cx="3875" cy="0"/>
            </a:xfrm>
            <a:prstGeom prst="line">
              <a:avLst/>
            </a:prstGeom>
            <a:noFill/>
            <a:ln w="9525">
              <a:solidFill>
                <a:srgbClr val="000000"/>
              </a:solidFill>
              <a:round/>
              <a:headEnd/>
              <a:tailEnd/>
            </a:ln>
          </p:spPr>
          <p:txBody>
            <a:bodyPr/>
            <a:lstStyle/>
            <a:p>
              <a:endParaRPr lang="id-ID"/>
            </a:p>
          </p:txBody>
        </p:sp>
        <p:sp>
          <p:nvSpPr>
            <p:cNvPr id="102410" name="Line 7"/>
            <p:cNvSpPr>
              <a:spLocks noChangeShapeType="1"/>
            </p:cNvSpPr>
            <p:nvPr/>
          </p:nvSpPr>
          <p:spPr bwMode="auto">
            <a:xfrm>
              <a:off x="1100" y="2440"/>
              <a:ext cx="3964" cy="0"/>
            </a:xfrm>
            <a:prstGeom prst="line">
              <a:avLst/>
            </a:prstGeom>
            <a:noFill/>
            <a:ln w="9525">
              <a:solidFill>
                <a:srgbClr val="000000"/>
              </a:solidFill>
              <a:round/>
              <a:headEnd/>
              <a:tailEnd/>
            </a:ln>
          </p:spPr>
          <p:txBody>
            <a:bodyPr/>
            <a:lstStyle/>
            <a:p>
              <a:endParaRPr lang="id-ID"/>
            </a:p>
          </p:txBody>
        </p:sp>
        <p:sp>
          <p:nvSpPr>
            <p:cNvPr id="102411" name="Line 8"/>
            <p:cNvSpPr>
              <a:spLocks noChangeShapeType="1"/>
            </p:cNvSpPr>
            <p:nvPr/>
          </p:nvSpPr>
          <p:spPr bwMode="auto">
            <a:xfrm>
              <a:off x="1805" y="2454"/>
              <a:ext cx="0" cy="1337"/>
            </a:xfrm>
            <a:prstGeom prst="line">
              <a:avLst/>
            </a:prstGeom>
            <a:noFill/>
            <a:ln w="9525">
              <a:solidFill>
                <a:srgbClr val="000000"/>
              </a:solidFill>
              <a:round/>
              <a:headEnd/>
              <a:tailEnd/>
            </a:ln>
          </p:spPr>
          <p:txBody>
            <a:bodyPr/>
            <a:lstStyle/>
            <a:p>
              <a:endParaRPr lang="id-ID"/>
            </a:p>
          </p:txBody>
        </p:sp>
        <p:sp>
          <p:nvSpPr>
            <p:cNvPr id="102412" name="Line 9"/>
            <p:cNvSpPr>
              <a:spLocks noChangeShapeType="1"/>
            </p:cNvSpPr>
            <p:nvPr/>
          </p:nvSpPr>
          <p:spPr bwMode="auto">
            <a:xfrm>
              <a:off x="2510" y="2440"/>
              <a:ext cx="0" cy="1351"/>
            </a:xfrm>
            <a:prstGeom prst="line">
              <a:avLst/>
            </a:prstGeom>
            <a:noFill/>
            <a:ln w="9525">
              <a:solidFill>
                <a:srgbClr val="000000"/>
              </a:solidFill>
              <a:round/>
              <a:headEnd/>
              <a:tailEnd/>
            </a:ln>
          </p:spPr>
          <p:txBody>
            <a:bodyPr/>
            <a:lstStyle/>
            <a:p>
              <a:endParaRPr lang="id-ID"/>
            </a:p>
          </p:txBody>
        </p:sp>
        <p:sp>
          <p:nvSpPr>
            <p:cNvPr id="102413" name="Line 10"/>
            <p:cNvSpPr>
              <a:spLocks noChangeShapeType="1"/>
            </p:cNvSpPr>
            <p:nvPr/>
          </p:nvSpPr>
          <p:spPr bwMode="auto">
            <a:xfrm>
              <a:off x="3302" y="2440"/>
              <a:ext cx="0" cy="1351"/>
            </a:xfrm>
            <a:prstGeom prst="line">
              <a:avLst/>
            </a:prstGeom>
            <a:noFill/>
            <a:ln w="9525">
              <a:solidFill>
                <a:srgbClr val="000000"/>
              </a:solidFill>
              <a:round/>
              <a:headEnd/>
              <a:tailEnd/>
            </a:ln>
          </p:spPr>
          <p:txBody>
            <a:bodyPr/>
            <a:lstStyle/>
            <a:p>
              <a:endParaRPr lang="id-ID"/>
            </a:p>
          </p:txBody>
        </p:sp>
        <p:sp>
          <p:nvSpPr>
            <p:cNvPr id="102414" name="Line 11"/>
            <p:cNvSpPr>
              <a:spLocks noChangeShapeType="1"/>
            </p:cNvSpPr>
            <p:nvPr/>
          </p:nvSpPr>
          <p:spPr bwMode="auto">
            <a:xfrm>
              <a:off x="4007" y="2440"/>
              <a:ext cx="0" cy="1351"/>
            </a:xfrm>
            <a:prstGeom prst="line">
              <a:avLst/>
            </a:prstGeom>
            <a:noFill/>
            <a:ln w="9525">
              <a:solidFill>
                <a:srgbClr val="000000"/>
              </a:solidFill>
              <a:round/>
              <a:headEnd/>
              <a:tailEnd/>
            </a:ln>
          </p:spPr>
          <p:txBody>
            <a:bodyPr/>
            <a:lstStyle/>
            <a:p>
              <a:endParaRPr lang="id-ID"/>
            </a:p>
          </p:txBody>
        </p:sp>
        <p:sp>
          <p:nvSpPr>
            <p:cNvPr id="102415" name="Freeform 12"/>
            <p:cNvSpPr>
              <a:spLocks/>
            </p:cNvSpPr>
            <p:nvPr/>
          </p:nvSpPr>
          <p:spPr bwMode="auto">
            <a:xfrm>
              <a:off x="4712" y="814"/>
              <a:ext cx="352" cy="1640"/>
            </a:xfrm>
            <a:custGeom>
              <a:avLst/>
              <a:gdLst>
                <a:gd name="T0" fmla="*/ 0 w 720"/>
                <a:gd name="T1" fmla="*/ 0 h 3060"/>
                <a:gd name="T2" fmla="*/ 172 w 720"/>
                <a:gd name="T3" fmla="*/ 879 h 3060"/>
                <a:gd name="T4" fmla="*/ 0 60000 65536"/>
                <a:gd name="T5" fmla="*/ 0 60000 65536"/>
                <a:gd name="T6" fmla="*/ 0 w 720"/>
                <a:gd name="T7" fmla="*/ 0 h 3060"/>
                <a:gd name="T8" fmla="*/ 720 w 720"/>
                <a:gd name="T9" fmla="*/ 3060 h 3060"/>
              </a:gdLst>
              <a:ahLst/>
              <a:cxnLst>
                <a:cxn ang="T4">
                  <a:pos x="T0" y="T1"/>
                </a:cxn>
                <a:cxn ang="T5">
                  <a:pos x="T2" y="T3"/>
                </a:cxn>
              </a:cxnLst>
              <a:rect l="T6" t="T7" r="T8" b="T9"/>
              <a:pathLst>
                <a:path w="720" h="3060">
                  <a:moveTo>
                    <a:pt x="0" y="0"/>
                  </a:moveTo>
                  <a:cubicBezTo>
                    <a:pt x="300" y="1275"/>
                    <a:pt x="600" y="2550"/>
                    <a:pt x="720" y="3060"/>
                  </a:cubicBezTo>
                </a:path>
              </a:pathLst>
            </a:custGeom>
            <a:noFill/>
            <a:ln w="9525">
              <a:solidFill>
                <a:srgbClr val="000000"/>
              </a:solidFill>
              <a:round/>
              <a:headEnd/>
              <a:tailEnd/>
            </a:ln>
          </p:spPr>
          <p:txBody>
            <a:bodyPr/>
            <a:lstStyle/>
            <a:p>
              <a:endParaRPr lang="id-ID"/>
            </a:p>
          </p:txBody>
        </p:sp>
        <p:sp>
          <p:nvSpPr>
            <p:cNvPr id="102416" name="Line 13"/>
            <p:cNvSpPr>
              <a:spLocks noChangeShapeType="1"/>
            </p:cNvSpPr>
            <p:nvPr/>
          </p:nvSpPr>
          <p:spPr bwMode="auto">
            <a:xfrm>
              <a:off x="1100" y="3791"/>
              <a:ext cx="3964" cy="0"/>
            </a:xfrm>
            <a:prstGeom prst="line">
              <a:avLst/>
            </a:prstGeom>
            <a:noFill/>
            <a:ln w="9525">
              <a:solidFill>
                <a:srgbClr val="000000"/>
              </a:solidFill>
              <a:round/>
              <a:headEnd/>
              <a:tailEnd/>
            </a:ln>
          </p:spPr>
          <p:txBody>
            <a:bodyPr/>
            <a:lstStyle/>
            <a:p>
              <a:endParaRPr lang="id-ID"/>
            </a:p>
          </p:txBody>
        </p:sp>
        <p:sp>
          <p:nvSpPr>
            <p:cNvPr id="102417" name="Rectangle 14"/>
            <p:cNvSpPr>
              <a:spLocks noChangeArrowheads="1"/>
            </p:cNvSpPr>
            <p:nvPr/>
          </p:nvSpPr>
          <p:spPr bwMode="auto">
            <a:xfrm>
              <a:off x="2913" y="827"/>
              <a:ext cx="1673" cy="353"/>
            </a:xfrm>
            <a:prstGeom prst="rect">
              <a:avLst/>
            </a:prstGeom>
            <a:noFill/>
            <a:ln w="9525">
              <a:noFill/>
              <a:miter lim="800000"/>
              <a:headEnd/>
              <a:tailEnd/>
            </a:ln>
          </p:spPr>
          <p:txBody>
            <a:bodyPr/>
            <a:lstStyle/>
            <a:p>
              <a:pPr algn="l" eaLnBrk="1" hangingPunct="1"/>
              <a:r>
                <a:rPr lang="sv-SE" sz="1000">
                  <a:solidFill>
                    <a:schemeClr val="tx2"/>
                  </a:solidFill>
                  <a:latin typeface="Arial" charset="0"/>
                  <a:ea typeface="Times New Roman" pitchFamily="18" charset="0"/>
                  <a:cs typeface="Arial" charset="0"/>
                </a:rPr>
                <a:t>Pembentuk kembali produk memperkecil jumlah komponen</a:t>
              </a:r>
            </a:p>
          </p:txBody>
        </p:sp>
        <p:sp>
          <p:nvSpPr>
            <p:cNvPr id="102418" name="Rectangle 15"/>
            <p:cNvSpPr>
              <a:spLocks noChangeArrowheads="1"/>
            </p:cNvSpPr>
            <p:nvPr/>
          </p:nvSpPr>
          <p:spPr bwMode="auto">
            <a:xfrm>
              <a:off x="1188" y="1229"/>
              <a:ext cx="2114" cy="386"/>
            </a:xfrm>
            <a:prstGeom prst="rect">
              <a:avLst/>
            </a:prstGeom>
            <a:noFill/>
            <a:ln w="9525">
              <a:noFill/>
              <a:miter lim="800000"/>
              <a:headEnd/>
              <a:tailEnd/>
            </a:ln>
          </p:spPr>
          <p:txBody>
            <a:bodyPr/>
            <a:lstStyle/>
            <a:p>
              <a:pPr algn="l" eaLnBrk="1" hangingPunct="1"/>
              <a:r>
                <a:rPr lang="sv-SE" sz="1000">
                  <a:solidFill>
                    <a:schemeClr val="tx2"/>
                  </a:solidFill>
                  <a:latin typeface="Arial" charset="0"/>
                  <a:ea typeface="Times New Roman" pitchFamily="18" charset="0"/>
                  <a:cs typeface="Arial" charset="0"/>
                </a:rPr>
                <a:t>Pelatihan penyelamatan untuk pekerja memperkecil absent, waktu rendah, kecelakaan</a:t>
              </a:r>
            </a:p>
          </p:txBody>
        </p:sp>
        <p:sp>
          <p:nvSpPr>
            <p:cNvPr id="102419" name="Rectangle 16"/>
            <p:cNvSpPr>
              <a:spLocks noChangeArrowheads="1"/>
            </p:cNvSpPr>
            <p:nvPr/>
          </p:nvSpPr>
          <p:spPr bwMode="auto">
            <a:xfrm>
              <a:off x="1188" y="1669"/>
              <a:ext cx="1498" cy="387"/>
            </a:xfrm>
            <a:prstGeom prst="rect">
              <a:avLst/>
            </a:prstGeom>
            <a:noFill/>
            <a:ln w="9525">
              <a:noFill/>
              <a:miter lim="800000"/>
              <a:headEnd/>
              <a:tailEnd/>
            </a:ln>
          </p:spPr>
          <p:txBody>
            <a:bodyPr/>
            <a:lstStyle/>
            <a:p>
              <a:pPr algn="l" eaLnBrk="1" hangingPunct="1"/>
              <a:r>
                <a:rPr lang="sv-SE" sz="1000">
                  <a:solidFill>
                    <a:schemeClr val="tx2"/>
                  </a:solidFill>
                  <a:latin typeface="Arial" charset="0"/>
                  <a:ea typeface="Times New Roman" pitchFamily="18" charset="0"/>
                  <a:cs typeface="Arial" charset="0"/>
                </a:rPr>
                <a:t>Memperkecil tingkat manajemen</a:t>
              </a:r>
              <a:endParaRPr lang="en-US" sz="1000">
                <a:solidFill>
                  <a:schemeClr val="tx2"/>
                </a:solidFill>
                <a:latin typeface="Tahoma" pitchFamily="34" charset="0"/>
                <a:ea typeface="Times New Roman" pitchFamily="18" charset="0"/>
                <a:cs typeface="Arial" charset="0"/>
              </a:endParaRPr>
            </a:p>
            <a:p>
              <a:pPr algn="l"/>
              <a:r>
                <a:rPr lang="sv-SE" sz="1000">
                  <a:solidFill>
                    <a:schemeClr val="tx2"/>
                  </a:solidFill>
                  <a:latin typeface="Arial" charset="0"/>
                  <a:ea typeface="Times New Roman" pitchFamily="18" charset="0"/>
                  <a:cs typeface="Arial" charset="0"/>
                </a:rPr>
                <a:t>Pemotongan ongkos sama-sama</a:t>
              </a:r>
            </a:p>
          </p:txBody>
        </p:sp>
        <p:sp>
          <p:nvSpPr>
            <p:cNvPr id="102420" name="Rectangle 17"/>
            <p:cNvSpPr>
              <a:spLocks noChangeArrowheads="1"/>
            </p:cNvSpPr>
            <p:nvPr/>
          </p:nvSpPr>
          <p:spPr bwMode="auto">
            <a:xfrm>
              <a:off x="2921" y="1669"/>
              <a:ext cx="2025" cy="386"/>
            </a:xfrm>
            <a:prstGeom prst="rect">
              <a:avLst/>
            </a:prstGeom>
            <a:noFill/>
            <a:ln w="9525">
              <a:noFill/>
              <a:miter lim="800000"/>
              <a:headEnd/>
              <a:tailEnd/>
            </a:ln>
          </p:spPr>
          <p:txBody>
            <a:bodyPr/>
            <a:lstStyle/>
            <a:p>
              <a:pPr algn="l" eaLnBrk="1" hangingPunct="1"/>
              <a:r>
                <a:rPr lang="sv-SE" sz="1000">
                  <a:solidFill>
                    <a:schemeClr val="tx2"/>
                  </a:solidFill>
                  <a:latin typeface="Arial" charset="0"/>
                  <a:ea typeface="Times New Roman" pitchFamily="18" charset="0"/>
                  <a:cs typeface="Arial" charset="0"/>
                </a:rPr>
                <a:t>Komputerisasi, hubungan sistim informasi memperkecil kesalahan dan biaya administrasi</a:t>
              </a:r>
            </a:p>
          </p:txBody>
        </p:sp>
        <p:sp>
          <p:nvSpPr>
            <p:cNvPr id="102421" name="Rectangle 18"/>
            <p:cNvSpPr>
              <a:spLocks noChangeArrowheads="1"/>
            </p:cNvSpPr>
            <p:nvPr/>
          </p:nvSpPr>
          <p:spPr bwMode="auto">
            <a:xfrm>
              <a:off x="1188" y="2055"/>
              <a:ext cx="1762" cy="385"/>
            </a:xfrm>
            <a:prstGeom prst="rect">
              <a:avLst/>
            </a:prstGeom>
            <a:noFill/>
            <a:ln w="9525">
              <a:noFill/>
              <a:miter lim="800000"/>
              <a:headEnd/>
              <a:tailEnd/>
            </a:ln>
          </p:spPr>
          <p:txBody>
            <a:bodyPr/>
            <a:lstStyle/>
            <a:p>
              <a:pPr algn="l" eaLnBrk="1" hangingPunct="1"/>
              <a:r>
                <a:rPr lang="sv-SE" sz="900">
                  <a:solidFill>
                    <a:schemeClr val="tx2"/>
                  </a:solidFill>
                  <a:latin typeface="Arial" charset="0"/>
                  <a:ea typeface="Times New Roman" pitchFamily="18" charset="0"/>
                  <a:cs typeface="Arial" charset="0"/>
                </a:rPr>
                <a:t>Kontrak jangka panjang, agen atau kunci pelanggan untuk agen</a:t>
              </a:r>
              <a:endParaRPr lang="sv-SE">
                <a:solidFill>
                  <a:schemeClr val="tx2"/>
                </a:solidFill>
                <a:latin typeface="Arial" charset="0"/>
                <a:ea typeface="Times New Roman" pitchFamily="18" charset="0"/>
                <a:cs typeface="Arial" charset="0"/>
              </a:endParaRPr>
            </a:p>
          </p:txBody>
        </p:sp>
        <p:sp>
          <p:nvSpPr>
            <p:cNvPr id="102422" name="Rectangle 19"/>
            <p:cNvSpPr>
              <a:spLocks noChangeArrowheads="1"/>
            </p:cNvSpPr>
            <p:nvPr/>
          </p:nvSpPr>
          <p:spPr bwMode="auto">
            <a:xfrm>
              <a:off x="1140" y="2547"/>
              <a:ext cx="616" cy="1061"/>
            </a:xfrm>
            <a:prstGeom prst="rect">
              <a:avLst/>
            </a:prstGeom>
            <a:noFill/>
            <a:ln w="9525">
              <a:noFill/>
              <a:miter lim="800000"/>
              <a:headEnd/>
              <a:tailEnd/>
            </a:ln>
          </p:spPr>
          <p:txBody>
            <a:bodyPr/>
            <a:lstStyle/>
            <a:p>
              <a:pPr algn="l" eaLnBrk="1" hangingPunct="1"/>
              <a:r>
                <a:rPr lang="sv-SE" sz="1000">
                  <a:solidFill>
                    <a:schemeClr val="tx2"/>
                  </a:solidFill>
                  <a:latin typeface="Arial" charset="0"/>
                  <a:ea typeface="Times New Roman" pitchFamily="18" charset="0"/>
                  <a:cs typeface="Arial" charset="0"/>
                </a:rPr>
                <a:t>Global, agen online melengkapi otomatis stok kembali jenis pada penjualan</a:t>
              </a:r>
            </a:p>
          </p:txBody>
        </p:sp>
        <p:sp>
          <p:nvSpPr>
            <p:cNvPr id="102423" name="Rectangle 20"/>
            <p:cNvSpPr>
              <a:spLocks noChangeArrowheads="1"/>
            </p:cNvSpPr>
            <p:nvPr/>
          </p:nvSpPr>
          <p:spPr bwMode="auto">
            <a:xfrm>
              <a:off x="1864" y="2558"/>
              <a:ext cx="616" cy="964"/>
            </a:xfrm>
            <a:prstGeom prst="rect">
              <a:avLst/>
            </a:prstGeom>
            <a:noFill/>
            <a:ln w="9525">
              <a:noFill/>
              <a:miter lim="800000"/>
              <a:headEnd/>
              <a:tailEnd/>
            </a:ln>
          </p:spPr>
          <p:txBody>
            <a:bodyPr/>
            <a:lstStyle/>
            <a:p>
              <a:pPr algn="l" eaLnBrk="1" hangingPunct="1"/>
              <a:r>
                <a:rPr lang="sv-SE" sz="1000">
                  <a:solidFill>
                    <a:schemeClr val="tx2"/>
                  </a:solidFill>
                  <a:latin typeface="Arial" charset="0"/>
                  <a:ea typeface="Times New Roman" pitchFamily="18" charset="0"/>
                  <a:cs typeface="Arial" charset="0"/>
                </a:rPr>
                <a:t>Skala ekonomi mengurangi biaya perlengkapan dan depresiasi</a:t>
              </a:r>
            </a:p>
          </p:txBody>
        </p:sp>
        <p:sp>
          <p:nvSpPr>
            <p:cNvPr id="102424" name="Freeform 21"/>
            <p:cNvSpPr>
              <a:spLocks/>
            </p:cNvSpPr>
            <p:nvPr/>
          </p:nvSpPr>
          <p:spPr bwMode="auto">
            <a:xfrm>
              <a:off x="4712" y="2430"/>
              <a:ext cx="352" cy="1362"/>
            </a:xfrm>
            <a:custGeom>
              <a:avLst/>
              <a:gdLst>
                <a:gd name="T0" fmla="*/ 172 w 720"/>
                <a:gd name="T1" fmla="*/ 0 h 2700"/>
                <a:gd name="T2" fmla="*/ 0 w 720"/>
                <a:gd name="T3" fmla="*/ 687 h 2700"/>
                <a:gd name="T4" fmla="*/ 0 60000 65536"/>
                <a:gd name="T5" fmla="*/ 0 60000 65536"/>
                <a:gd name="T6" fmla="*/ 0 w 720"/>
                <a:gd name="T7" fmla="*/ 0 h 2700"/>
                <a:gd name="T8" fmla="*/ 720 w 720"/>
                <a:gd name="T9" fmla="*/ 2700 h 2700"/>
              </a:gdLst>
              <a:ahLst/>
              <a:cxnLst>
                <a:cxn ang="T4">
                  <a:pos x="T0" y="T1"/>
                </a:cxn>
                <a:cxn ang="T5">
                  <a:pos x="T2" y="T3"/>
                </a:cxn>
              </a:cxnLst>
              <a:rect l="T6" t="T7" r="T8" b="T9"/>
              <a:pathLst>
                <a:path w="720" h="2700">
                  <a:moveTo>
                    <a:pt x="720" y="0"/>
                  </a:moveTo>
                  <a:cubicBezTo>
                    <a:pt x="420" y="1125"/>
                    <a:pt x="120" y="2250"/>
                    <a:pt x="0" y="2700"/>
                  </a:cubicBezTo>
                </a:path>
              </a:pathLst>
            </a:custGeom>
            <a:noFill/>
            <a:ln w="9525">
              <a:solidFill>
                <a:srgbClr val="000000"/>
              </a:solidFill>
              <a:round/>
              <a:headEnd/>
              <a:tailEnd/>
            </a:ln>
          </p:spPr>
          <p:txBody>
            <a:bodyPr/>
            <a:lstStyle/>
            <a:p>
              <a:endParaRPr lang="id-ID"/>
            </a:p>
          </p:txBody>
        </p:sp>
        <p:sp>
          <p:nvSpPr>
            <p:cNvPr id="102425" name="Rectangle 22"/>
            <p:cNvSpPr>
              <a:spLocks noChangeArrowheads="1"/>
            </p:cNvSpPr>
            <p:nvPr/>
          </p:nvSpPr>
          <p:spPr bwMode="auto">
            <a:xfrm>
              <a:off x="1188" y="814"/>
              <a:ext cx="1673" cy="385"/>
            </a:xfrm>
            <a:prstGeom prst="rect">
              <a:avLst/>
            </a:prstGeom>
            <a:noFill/>
            <a:ln w="9525">
              <a:noFill/>
              <a:miter lim="800000"/>
              <a:headEnd/>
              <a:tailEnd/>
            </a:ln>
          </p:spPr>
          <p:txBody>
            <a:bodyPr/>
            <a:lstStyle/>
            <a:p>
              <a:pPr algn="l"/>
              <a:r>
                <a:rPr lang="sv-SE" sz="1000">
                  <a:solidFill>
                    <a:schemeClr val="tx2"/>
                  </a:solidFill>
                  <a:latin typeface="Tahoma" pitchFamily="34" charset="0"/>
                </a:rPr>
                <a:t>Proses inovasi dibawah biaya</a:t>
              </a:r>
            </a:p>
            <a:p>
              <a:pPr algn="l"/>
              <a:r>
                <a:rPr lang="sv-SE" sz="1000">
                  <a:solidFill>
                    <a:schemeClr val="tx2"/>
                  </a:solidFill>
                  <a:latin typeface="Tahoma" pitchFamily="34" charset="0"/>
                </a:rPr>
                <a:t>produksi</a:t>
              </a:r>
              <a:endParaRPr lang="en-US" sz="1000">
                <a:solidFill>
                  <a:schemeClr val="tx2"/>
                </a:solidFill>
                <a:latin typeface="Tahoma" pitchFamily="34" charset="0"/>
              </a:endParaRPr>
            </a:p>
          </p:txBody>
        </p:sp>
        <p:sp>
          <p:nvSpPr>
            <p:cNvPr id="102426" name="Rectangle 23"/>
            <p:cNvSpPr>
              <a:spLocks noChangeArrowheads="1"/>
            </p:cNvSpPr>
            <p:nvPr/>
          </p:nvSpPr>
          <p:spPr bwMode="auto">
            <a:xfrm>
              <a:off x="2539" y="2558"/>
              <a:ext cx="792" cy="1061"/>
            </a:xfrm>
            <a:prstGeom prst="rect">
              <a:avLst/>
            </a:prstGeom>
            <a:noFill/>
            <a:ln w="9525">
              <a:noFill/>
              <a:miter lim="800000"/>
              <a:headEnd/>
              <a:tailEnd/>
            </a:ln>
          </p:spPr>
          <p:txBody>
            <a:bodyPr/>
            <a:lstStyle/>
            <a:p>
              <a:pPr algn="l" eaLnBrk="1" hangingPunct="1"/>
              <a:r>
                <a:rPr lang="sv-SE" sz="1000">
                  <a:solidFill>
                    <a:schemeClr val="tx2"/>
                  </a:solidFill>
                  <a:latin typeface="Arial" charset="0"/>
                  <a:ea typeface="Times New Roman" pitchFamily="18" charset="0"/>
                  <a:cs typeface="Arial" charset="0"/>
                </a:rPr>
                <a:t>Skala ekonomi mengurangi biaya perlengkapan dan depresiasi</a:t>
              </a:r>
            </a:p>
          </p:txBody>
        </p:sp>
        <p:sp>
          <p:nvSpPr>
            <p:cNvPr id="102427" name="Rectangle 24"/>
            <p:cNvSpPr>
              <a:spLocks noChangeArrowheads="1"/>
            </p:cNvSpPr>
            <p:nvPr/>
          </p:nvSpPr>
          <p:spPr bwMode="auto">
            <a:xfrm>
              <a:off x="3292" y="2547"/>
              <a:ext cx="792" cy="1157"/>
            </a:xfrm>
            <a:prstGeom prst="rect">
              <a:avLst/>
            </a:prstGeom>
            <a:noFill/>
            <a:ln w="9525">
              <a:noFill/>
              <a:miter lim="800000"/>
              <a:headEnd/>
              <a:tailEnd/>
            </a:ln>
          </p:spPr>
          <p:txBody>
            <a:bodyPr/>
            <a:lstStyle/>
            <a:p>
              <a:pPr algn="l" eaLnBrk="1" hangingPunct="1"/>
              <a:r>
                <a:rPr lang="sv-SE" sz="1000">
                  <a:solidFill>
                    <a:schemeClr val="tx2"/>
                  </a:solidFill>
                  <a:latin typeface="Arial" charset="0"/>
                  <a:ea typeface="Times New Roman" pitchFamily="18" charset="0"/>
                  <a:cs typeface="Arial" charset="0"/>
                </a:rPr>
                <a:t>Iklan yang koperatif dengan distribusi biaya lokal laba pada pembelian media dan waktu.</a:t>
              </a:r>
            </a:p>
          </p:txBody>
        </p:sp>
        <p:sp>
          <p:nvSpPr>
            <p:cNvPr id="102428" name="Rectangle 25"/>
            <p:cNvSpPr>
              <a:spLocks noChangeArrowheads="1"/>
            </p:cNvSpPr>
            <p:nvPr/>
          </p:nvSpPr>
          <p:spPr bwMode="auto">
            <a:xfrm>
              <a:off x="4026" y="2536"/>
              <a:ext cx="705" cy="1062"/>
            </a:xfrm>
            <a:prstGeom prst="rect">
              <a:avLst/>
            </a:prstGeom>
            <a:noFill/>
            <a:ln w="9525">
              <a:noFill/>
              <a:miter lim="800000"/>
              <a:headEnd/>
              <a:tailEnd/>
            </a:ln>
          </p:spPr>
          <p:txBody>
            <a:bodyPr/>
            <a:lstStyle/>
            <a:p>
              <a:pPr algn="l" eaLnBrk="1" hangingPunct="1"/>
              <a:r>
                <a:rPr lang="sv-SE" sz="1000">
                  <a:solidFill>
                    <a:schemeClr val="tx2"/>
                  </a:solidFill>
                  <a:latin typeface="Arial" charset="0"/>
                  <a:ea typeface="Times New Roman" pitchFamily="18" charset="0"/>
                  <a:cs typeface="Arial" charset="0"/>
                </a:rPr>
                <a:t>Sub-kontrak pelayanan teknis perbaikan produk pertama kali atau menahan semua biaya</a:t>
              </a:r>
            </a:p>
          </p:txBody>
        </p:sp>
        <p:sp>
          <p:nvSpPr>
            <p:cNvPr id="102429" name="Line 26"/>
            <p:cNvSpPr>
              <a:spLocks noChangeShapeType="1"/>
            </p:cNvSpPr>
            <p:nvPr/>
          </p:nvSpPr>
          <p:spPr bwMode="auto">
            <a:xfrm>
              <a:off x="1090" y="773"/>
              <a:ext cx="0" cy="2991"/>
            </a:xfrm>
            <a:prstGeom prst="line">
              <a:avLst/>
            </a:prstGeom>
            <a:noFill/>
            <a:ln w="9525">
              <a:solidFill>
                <a:srgbClr val="000000"/>
              </a:solidFill>
              <a:round/>
              <a:headEnd/>
              <a:tailEnd/>
            </a:ln>
          </p:spPr>
          <p:txBody>
            <a:bodyPr/>
            <a:lstStyle/>
            <a:p>
              <a:endParaRPr lang="id-ID"/>
            </a:p>
          </p:txBody>
        </p:sp>
        <p:sp>
          <p:nvSpPr>
            <p:cNvPr id="102430" name="Freeform 27"/>
            <p:cNvSpPr>
              <a:spLocks/>
            </p:cNvSpPr>
            <p:nvPr/>
          </p:nvSpPr>
          <p:spPr bwMode="auto">
            <a:xfrm>
              <a:off x="5083" y="805"/>
              <a:ext cx="353" cy="1640"/>
            </a:xfrm>
            <a:custGeom>
              <a:avLst/>
              <a:gdLst>
                <a:gd name="T0" fmla="*/ 0 w 720"/>
                <a:gd name="T1" fmla="*/ 0 h 3060"/>
                <a:gd name="T2" fmla="*/ 173 w 720"/>
                <a:gd name="T3" fmla="*/ 879 h 3060"/>
                <a:gd name="T4" fmla="*/ 0 60000 65536"/>
                <a:gd name="T5" fmla="*/ 0 60000 65536"/>
                <a:gd name="T6" fmla="*/ 0 w 720"/>
                <a:gd name="T7" fmla="*/ 0 h 3060"/>
                <a:gd name="T8" fmla="*/ 720 w 720"/>
                <a:gd name="T9" fmla="*/ 3060 h 3060"/>
              </a:gdLst>
              <a:ahLst/>
              <a:cxnLst>
                <a:cxn ang="T4">
                  <a:pos x="T0" y="T1"/>
                </a:cxn>
                <a:cxn ang="T5">
                  <a:pos x="T2" y="T3"/>
                </a:cxn>
              </a:cxnLst>
              <a:rect l="T6" t="T7" r="T8" b="T9"/>
              <a:pathLst>
                <a:path w="720" h="3060">
                  <a:moveTo>
                    <a:pt x="0" y="0"/>
                  </a:moveTo>
                  <a:cubicBezTo>
                    <a:pt x="300" y="1275"/>
                    <a:pt x="600" y="2550"/>
                    <a:pt x="720" y="3060"/>
                  </a:cubicBezTo>
                </a:path>
              </a:pathLst>
            </a:custGeom>
            <a:noFill/>
            <a:ln w="9525">
              <a:solidFill>
                <a:srgbClr val="000000"/>
              </a:solidFill>
              <a:round/>
              <a:headEnd/>
              <a:tailEnd/>
            </a:ln>
          </p:spPr>
          <p:txBody>
            <a:bodyPr/>
            <a:lstStyle/>
            <a:p>
              <a:endParaRPr lang="id-ID"/>
            </a:p>
          </p:txBody>
        </p:sp>
        <p:sp>
          <p:nvSpPr>
            <p:cNvPr id="102431" name="Freeform 28"/>
            <p:cNvSpPr>
              <a:spLocks/>
            </p:cNvSpPr>
            <p:nvPr/>
          </p:nvSpPr>
          <p:spPr bwMode="auto">
            <a:xfrm>
              <a:off x="5083" y="2445"/>
              <a:ext cx="353" cy="1340"/>
            </a:xfrm>
            <a:custGeom>
              <a:avLst/>
              <a:gdLst>
                <a:gd name="T0" fmla="*/ 173 w 720"/>
                <a:gd name="T1" fmla="*/ 0 h 2520"/>
                <a:gd name="T2" fmla="*/ 0 w 720"/>
                <a:gd name="T3" fmla="*/ 713 h 2520"/>
                <a:gd name="T4" fmla="*/ 0 60000 65536"/>
                <a:gd name="T5" fmla="*/ 0 60000 65536"/>
                <a:gd name="T6" fmla="*/ 0 w 720"/>
                <a:gd name="T7" fmla="*/ 0 h 2520"/>
                <a:gd name="T8" fmla="*/ 720 w 720"/>
                <a:gd name="T9" fmla="*/ 2520 h 2520"/>
              </a:gdLst>
              <a:ahLst/>
              <a:cxnLst>
                <a:cxn ang="T4">
                  <a:pos x="T0" y="T1"/>
                </a:cxn>
                <a:cxn ang="T5">
                  <a:pos x="T2" y="T3"/>
                </a:cxn>
              </a:cxnLst>
              <a:rect l="T6" t="T7" r="T8" b="T9"/>
              <a:pathLst>
                <a:path w="720" h="2520">
                  <a:moveTo>
                    <a:pt x="720" y="0"/>
                  </a:moveTo>
                  <a:cubicBezTo>
                    <a:pt x="420" y="1050"/>
                    <a:pt x="120" y="2100"/>
                    <a:pt x="0" y="2520"/>
                  </a:cubicBezTo>
                </a:path>
              </a:pathLst>
            </a:custGeom>
            <a:noFill/>
            <a:ln w="9525">
              <a:solidFill>
                <a:srgbClr val="000000"/>
              </a:solidFill>
              <a:round/>
              <a:headEnd/>
              <a:tailEnd/>
            </a:ln>
          </p:spPr>
          <p:txBody>
            <a:bodyPr/>
            <a:lstStyle/>
            <a:p>
              <a:endParaRPr lang="id-ID"/>
            </a:p>
          </p:txBody>
        </p:sp>
        <p:sp>
          <p:nvSpPr>
            <p:cNvPr id="102432" name="Line 29"/>
            <p:cNvSpPr>
              <a:spLocks noChangeShapeType="1"/>
            </p:cNvSpPr>
            <p:nvPr/>
          </p:nvSpPr>
          <p:spPr bwMode="auto">
            <a:xfrm>
              <a:off x="1111" y="793"/>
              <a:ext cx="3962" cy="2"/>
            </a:xfrm>
            <a:prstGeom prst="line">
              <a:avLst/>
            </a:prstGeom>
            <a:noFill/>
            <a:ln w="9525">
              <a:solidFill>
                <a:srgbClr val="000000"/>
              </a:solidFill>
              <a:round/>
              <a:headEnd/>
              <a:tailEnd/>
            </a:ln>
          </p:spPr>
          <p:txBody>
            <a:bodyPr/>
            <a:lstStyle/>
            <a:p>
              <a:endParaRPr lang="id-ID"/>
            </a:p>
          </p:txBody>
        </p:sp>
        <p:sp>
          <p:nvSpPr>
            <p:cNvPr id="102433" name="Rectangle 30"/>
            <p:cNvSpPr>
              <a:spLocks noChangeArrowheads="1"/>
            </p:cNvSpPr>
            <p:nvPr/>
          </p:nvSpPr>
          <p:spPr bwMode="auto">
            <a:xfrm rot="5249318">
              <a:off x="4556" y="2203"/>
              <a:ext cx="1126" cy="281"/>
            </a:xfrm>
            <a:prstGeom prst="rect">
              <a:avLst/>
            </a:prstGeom>
            <a:noFill/>
            <a:ln w="9525">
              <a:noFill/>
              <a:miter lim="800000"/>
              <a:headEnd/>
              <a:tailEnd/>
            </a:ln>
          </p:spPr>
          <p:txBody>
            <a:bodyPr/>
            <a:lstStyle/>
            <a:p>
              <a:pPr eaLnBrk="1" hangingPunct="1"/>
              <a:r>
                <a:rPr lang="en-US" sz="1000">
                  <a:solidFill>
                    <a:srgbClr val="FFCCCC"/>
                  </a:solidFill>
                  <a:latin typeface="Arial" charset="0"/>
                  <a:ea typeface="Times New Roman" pitchFamily="18" charset="0"/>
                  <a:cs typeface="Arial" charset="0"/>
                </a:rPr>
                <a:t>Margin Keuntungan</a:t>
              </a:r>
            </a:p>
          </p:txBody>
        </p:sp>
        <p:sp>
          <p:nvSpPr>
            <p:cNvPr id="102434" name="Rectangle 31"/>
            <p:cNvSpPr>
              <a:spLocks noChangeArrowheads="1"/>
            </p:cNvSpPr>
            <p:nvPr/>
          </p:nvSpPr>
          <p:spPr bwMode="auto">
            <a:xfrm>
              <a:off x="327" y="720"/>
              <a:ext cx="969" cy="386"/>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FFCCCC"/>
                  </a:solidFill>
                  <a:latin typeface="Arial" charset="0"/>
                  <a:ea typeface="Times New Roman" pitchFamily="18" charset="0"/>
                  <a:cs typeface="Arial" charset="0"/>
                </a:rPr>
                <a:t>Perkembangan Teknologi</a:t>
              </a:r>
            </a:p>
          </p:txBody>
        </p:sp>
        <p:sp>
          <p:nvSpPr>
            <p:cNvPr id="102435" name="Rectangle 32"/>
            <p:cNvSpPr>
              <a:spLocks noChangeArrowheads="1"/>
            </p:cNvSpPr>
            <p:nvPr/>
          </p:nvSpPr>
          <p:spPr bwMode="auto">
            <a:xfrm>
              <a:off x="298" y="1556"/>
              <a:ext cx="705" cy="385"/>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FFCCCC"/>
                  </a:solidFill>
                  <a:latin typeface="Arial" charset="0"/>
                  <a:ea typeface="Times New Roman" pitchFamily="18" charset="0"/>
                  <a:cs typeface="Arial" charset="0"/>
                </a:rPr>
                <a:t>Administrasi Umum</a:t>
              </a:r>
            </a:p>
          </p:txBody>
        </p:sp>
        <p:sp>
          <p:nvSpPr>
            <p:cNvPr id="102436" name="Rectangle 33"/>
            <p:cNvSpPr>
              <a:spLocks noChangeArrowheads="1"/>
            </p:cNvSpPr>
            <p:nvPr/>
          </p:nvSpPr>
          <p:spPr bwMode="auto">
            <a:xfrm>
              <a:off x="288" y="2081"/>
              <a:ext cx="705" cy="386"/>
            </a:xfrm>
            <a:prstGeom prst="rect">
              <a:avLst/>
            </a:prstGeom>
            <a:noFill/>
            <a:ln w="9525">
              <a:noFill/>
              <a:miter lim="800000"/>
              <a:headEnd/>
              <a:tailEnd/>
            </a:ln>
          </p:spPr>
          <p:txBody>
            <a:bodyPr/>
            <a:lstStyle/>
            <a:p>
              <a:pPr algn="l" eaLnBrk="1" hangingPunct="1"/>
              <a:r>
                <a:rPr lang="en-US" sz="1000">
                  <a:solidFill>
                    <a:srgbClr val="FFCCCC"/>
                  </a:solidFill>
                  <a:latin typeface="Arial" charset="0"/>
                  <a:ea typeface="Times New Roman" pitchFamily="18" charset="0"/>
                  <a:cs typeface="Arial" charset="0"/>
                </a:rPr>
                <a:t>Pembelian</a:t>
              </a:r>
            </a:p>
          </p:txBody>
        </p:sp>
        <p:sp>
          <p:nvSpPr>
            <p:cNvPr id="102437" name="Rectangle 34"/>
            <p:cNvSpPr>
              <a:spLocks noChangeArrowheads="1"/>
            </p:cNvSpPr>
            <p:nvPr/>
          </p:nvSpPr>
          <p:spPr bwMode="auto">
            <a:xfrm>
              <a:off x="317" y="1106"/>
              <a:ext cx="686" cy="386"/>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FFCCCC"/>
                  </a:solidFill>
                  <a:latin typeface="Arial" charset="0"/>
                  <a:ea typeface="Times New Roman" pitchFamily="18" charset="0"/>
                  <a:cs typeface="Arial" charset="0"/>
                </a:rPr>
                <a:t>Manajemen SDM</a:t>
              </a:r>
            </a:p>
          </p:txBody>
        </p:sp>
        <p:sp>
          <p:nvSpPr>
            <p:cNvPr id="102438" name="Rectangle 35"/>
            <p:cNvSpPr>
              <a:spLocks noChangeArrowheads="1"/>
            </p:cNvSpPr>
            <p:nvPr/>
          </p:nvSpPr>
          <p:spPr bwMode="auto">
            <a:xfrm>
              <a:off x="1090" y="3742"/>
              <a:ext cx="881" cy="386"/>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FFCCCC"/>
                  </a:solidFill>
                  <a:latin typeface="Arial" charset="0"/>
                  <a:ea typeface="Times New Roman" pitchFamily="18" charset="0"/>
                  <a:cs typeface="Arial" charset="0"/>
                </a:rPr>
                <a:t>Logistik didalam batas</a:t>
              </a:r>
            </a:p>
          </p:txBody>
        </p:sp>
        <p:sp>
          <p:nvSpPr>
            <p:cNvPr id="102439" name="Rectangle 36"/>
            <p:cNvSpPr>
              <a:spLocks noChangeArrowheads="1"/>
            </p:cNvSpPr>
            <p:nvPr/>
          </p:nvSpPr>
          <p:spPr bwMode="auto">
            <a:xfrm>
              <a:off x="1913" y="3742"/>
              <a:ext cx="880" cy="257"/>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FFCCCC"/>
                  </a:solidFill>
                  <a:latin typeface="Arial" charset="0"/>
                  <a:ea typeface="Times New Roman" pitchFamily="18" charset="0"/>
                  <a:cs typeface="Arial" charset="0"/>
                </a:rPr>
                <a:t>Operasi</a:t>
              </a:r>
            </a:p>
          </p:txBody>
        </p:sp>
        <p:sp>
          <p:nvSpPr>
            <p:cNvPr id="102440" name="Rectangle 37"/>
            <p:cNvSpPr>
              <a:spLocks noChangeArrowheads="1"/>
            </p:cNvSpPr>
            <p:nvPr/>
          </p:nvSpPr>
          <p:spPr bwMode="auto">
            <a:xfrm>
              <a:off x="2558" y="3742"/>
              <a:ext cx="770" cy="386"/>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FFCCCC"/>
                  </a:solidFill>
                  <a:latin typeface="Arial" charset="0"/>
                  <a:ea typeface="Times New Roman" pitchFamily="18" charset="0"/>
                  <a:cs typeface="Arial" charset="0"/>
                </a:rPr>
                <a:t>Logistik diluar batas</a:t>
              </a:r>
            </a:p>
          </p:txBody>
        </p:sp>
        <p:sp>
          <p:nvSpPr>
            <p:cNvPr id="102441" name="Rectangle 38"/>
            <p:cNvSpPr>
              <a:spLocks noChangeArrowheads="1"/>
            </p:cNvSpPr>
            <p:nvPr/>
          </p:nvSpPr>
          <p:spPr bwMode="auto">
            <a:xfrm>
              <a:off x="3263" y="3742"/>
              <a:ext cx="881" cy="386"/>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FFCCCC"/>
                  </a:solidFill>
                  <a:latin typeface="Arial" charset="0"/>
                  <a:ea typeface="Times New Roman" pitchFamily="18" charset="0"/>
                  <a:cs typeface="Arial" charset="0"/>
                </a:rPr>
                <a:t>Pemasaran dan penjualan</a:t>
              </a:r>
            </a:p>
          </p:txBody>
        </p:sp>
        <p:sp>
          <p:nvSpPr>
            <p:cNvPr id="102442" name="Rectangle 39"/>
            <p:cNvSpPr>
              <a:spLocks noChangeArrowheads="1"/>
            </p:cNvSpPr>
            <p:nvPr/>
          </p:nvSpPr>
          <p:spPr bwMode="auto">
            <a:xfrm>
              <a:off x="4084" y="3774"/>
              <a:ext cx="881" cy="290"/>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FFCCCC"/>
                  </a:solidFill>
                  <a:latin typeface="Arial" charset="0"/>
                  <a:ea typeface="Times New Roman" pitchFamily="18" charset="0"/>
                  <a:cs typeface="Arial" charset="0"/>
                </a:rPr>
                <a:t>Pelayanan</a:t>
              </a:r>
            </a:p>
          </p:txBody>
        </p:sp>
      </p:grpSp>
      <p:sp>
        <p:nvSpPr>
          <p:cNvPr id="102403" name="Rectangle 40"/>
          <p:cNvSpPr>
            <a:spLocks noChangeArrowheads="1"/>
          </p:cNvSpPr>
          <p:nvPr/>
        </p:nvSpPr>
        <p:spPr bwMode="auto">
          <a:xfrm>
            <a:off x="1104900" y="304800"/>
            <a:ext cx="7162800" cy="730250"/>
          </a:xfrm>
          <a:prstGeom prst="rect">
            <a:avLst/>
          </a:prstGeom>
          <a:solidFill>
            <a:schemeClr val="tx2"/>
          </a:solidFill>
          <a:ln w="9525">
            <a:noFill/>
            <a:miter lim="800000"/>
            <a:headEnd/>
            <a:tailEnd/>
          </a:ln>
        </p:spPr>
        <p:txBody>
          <a:bodyPr tIns="0" bIns="0" anchor="ctr">
            <a:spAutoFit/>
          </a:bodyPr>
          <a:lstStyle/>
          <a:p>
            <a:pPr eaLnBrk="1" hangingPunct="1">
              <a:spcBef>
                <a:spcPct val="30000"/>
              </a:spcBef>
              <a:spcAft>
                <a:spcPct val="30000"/>
              </a:spcAft>
            </a:pPr>
            <a:r>
              <a:rPr lang="pt-BR" sz="2400" b="1">
                <a:solidFill>
                  <a:srgbClr val="990099"/>
                </a:solidFill>
                <a:latin typeface="Arial" charset="0"/>
                <a:ea typeface="Times New Roman" pitchFamily="18" charset="0"/>
                <a:cs typeface="Arial" charset="0"/>
              </a:rPr>
              <a:t>Contoh Cara Bisnis mencapai Persaingan Laba  melalui Biaya Pimpinan</a:t>
            </a:r>
            <a:endParaRPr lang="en-US" sz="2400">
              <a:solidFill>
                <a:srgbClr val="990099"/>
              </a:solidFill>
              <a:latin typeface="Arial" charset="0"/>
              <a:ea typeface="Times New Roman" pitchFamily="18" charset="0"/>
              <a:cs typeface="Arial" charset="0"/>
            </a:endParaRPr>
          </a:p>
        </p:txBody>
      </p:sp>
      <p:sp>
        <p:nvSpPr>
          <p:cNvPr id="102404" name="Rectangle 41"/>
          <p:cNvSpPr>
            <a:spLocks noChangeArrowheads="1"/>
          </p:cNvSpPr>
          <p:nvPr/>
        </p:nvSpPr>
        <p:spPr bwMode="auto">
          <a:xfrm>
            <a:off x="304800" y="1752600"/>
            <a:ext cx="9144000" cy="0"/>
          </a:xfrm>
          <a:prstGeom prst="rect">
            <a:avLst/>
          </a:prstGeom>
          <a:noFill/>
          <a:ln w="9525">
            <a:noFill/>
            <a:miter lim="800000"/>
            <a:headEnd/>
            <a:tailEnd/>
          </a:ln>
        </p:spPr>
        <p:txBody>
          <a:bodyPr wrap="none" anchor="ctr">
            <a:spAutoFit/>
          </a:bodyPr>
          <a:lstStyle/>
          <a:p>
            <a:endParaRPr lang="id-ID"/>
          </a:p>
        </p:txBody>
      </p:sp>
      <p:sp>
        <p:nvSpPr>
          <p:cNvPr id="102405" name="Rectangle 42"/>
          <p:cNvSpPr>
            <a:spLocks noChangeArrowheads="1"/>
          </p:cNvSpPr>
          <p:nvPr/>
        </p:nvSpPr>
        <p:spPr bwMode="auto">
          <a:xfrm>
            <a:off x="292100" y="5543550"/>
            <a:ext cx="9144000" cy="0"/>
          </a:xfrm>
          <a:prstGeom prst="rect">
            <a:avLst/>
          </a:prstGeom>
          <a:noFill/>
          <a:ln w="9525">
            <a:noFill/>
            <a:miter lim="800000"/>
            <a:headEnd/>
            <a:tailEnd/>
          </a:ln>
        </p:spPr>
        <p:txBody>
          <a:bodyPr wrap="none" anchor="ctr">
            <a:spAutoFit/>
          </a:bodyPr>
          <a:lstStyle/>
          <a:p>
            <a:pPr algn="l" eaLnBrk="1" hangingPunct="1"/>
            <a:endParaRPr lang="id-ID">
              <a:latin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ChangeAspect="1" noChangeArrowheads="1" noTextEdit="1"/>
          </p:cNvSpPr>
          <p:nvPr/>
        </p:nvSpPr>
        <p:spPr bwMode="auto">
          <a:xfrm>
            <a:off x="1116013" y="1268413"/>
            <a:ext cx="6996112" cy="4787900"/>
          </a:xfrm>
          <a:prstGeom prst="rect">
            <a:avLst/>
          </a:prstGeom>
          <a:noFill/>
          <a:ln w="9525">
            <a:noFill/>
            <a:miter lim="800000"/>
            <a:headEnd/>
            <a:tailEnd/>
          </a:ln>
        </p:spPr>
        <p:txBody>
          <a:bodyPr/>
          <a:lstStyle/>
          <a:p>
            <a:endParaRPr lang="id-ID"/>
          </a:p>
        </p:txBody>
      </p:sp>
      <p:sp>
        <p:nvSpPr>
          <p:cNvPr id="103427" name="Line 3"/>
          <p:cNvSpPr>
            <a:spLocks noChangeShapeType="1"/>
          </p:cNvSpPr>
          <p:nvPr/>
        </p:nvSpPr>
        <p:spPr bwMode="auto">
          <a:xfrm flipV="1">
            <a:off x="1674813" y="1917700"/>
            <a:ext cx="5762625" cy="20638"/>
          </a:xfrm>
          <a:prstGeom prst="line">
            <a:avLst/>
          </a:prstGeom>
          <a:noFill/>
          <a:ln w="9525">
            <a:solidFill>
              <a:srgbClr val="000000"/>
            </a:solidFill>
            <a:round/>
            <a:headEnd/>
            <a:tailEnd/>
          </a:ln>
        </p:spPr>
        <p:txBody>
          <a:bodyPr/>
          <a:lstStyle/>
          <a:p>
            <a:endParaRPr lang="id-ID"/>
          </a:p>
        </p:txBody>
      </p:sp>
      <p:sp>
        <p:nvSpPr>
          <p:cNvPr id="103428" name="Line 4"/>
          <p:cNvSpPr>
            <a:spLocks noChangeShapeType="1"/>
          </p:cNvSpPr>
          <p:nvPr/>
        </p:nvSpPr>
        <p:spPr bwMode="auto">
          <a:xfrm>
            <a:off x="1674813" y="2516188"/>
            <a:ext cx="5899150" cy="1587"/>
          </a:xfrm>
          <a:prstGeom prst="line">
            <a:avLst/>
          </a:prstGeom>
          <a:noFill/>
          <a:ln w="9525">
            <a:solidFill>
              <a:srgbClr val="000000"/>
            </a:solidFill>
            <a:round/>
            <a:headEnd/>
            <a:tailEnd/>
          </a:ln>
        </p:spPr>
        <p:txBody>
          <a:bodyPr/>
          <a:lstStyle/>
          <a:p>
            <a:endParaRPr lang="id-ID"/>
          </a:p>
        </p:txBody>
      </p:sp>
      <p:sp>
        <p:nvSpPr>
          <p:cNvPr id="103429" name="Line 5"/>
          <p:cNvSpPr>
            <a:spLocks noChangeShapeType="1"/>
          </p:cNvSpPr>
          <p:nvPr/>
        </p:nvSpPr>
        <p:spPr bwMode="auto">
          <a:xfrm>
            <a:off x="1674813" y="3265488"/>
            <a:ext cx="6037262" cy="0"/>
          </a:xfrm>
          <a:prstGeom prst="line">
            <a:avLst/>
          </a:prstGeom>
          <a:noFill/>
          <a:ln w="9525">
            <a:solidFill>
              <a:srgbClr val="000000"/>
            </a:solidFill>
            <a:round/>
            <a:headEnd/>
            <a:tailEnd/>
          </a:ln>
        </p:spPr>
        <p:txBody>
          <a:bodyPr/>
          <a:lstStyle/>
          <a:p>
            <a:endParaRPr lang="id-ID"/>
          </a:p>
        </p:txBody>
      </p:sp>
      <p:sp>
        <p:nvSpPr>
          <p:cNvPr id="103430" name="Line 6"/>
          <p:cNvSpPr>
            <a:spLocks noChangeShapeType="1"/>
          </p:cNvSpPr>
          <p:nvPr/>
        </p:nvSpPr>
        <p:spPr bwMode="auto">
          <a:xfrm>
            <a:off x="1674813" y="3862388"/>
            <a:ext cx="6173787" cy="0"/>
          </a:xfrm>
          <a:prstGeom prst="line">
            <a:avLst/>
          </a:prstGeom>
          <a:noFill/>
          <a:ln w="9525">
            <a:solidFill>
              <a:srgbClr val="000000"/>
            </a:solidFill>
            <a:round/>
            <a:headEnd/>
            <a:tailEnd/>
          </a:ln>
        </p:spPr>
        <p:txBody>
          <a:bodyPr/>
          <a:lstStyle/>
          <a:p>
            <a:endParaRPr lang="id-ID"/>
          </a:p>
        </p:txBody>
      </p:sp>
      <p:sp>
        <p:nvSpPr>
          <p:cNvPr id="103431" name="Line 7"/>
          <p:cNvSpPr>
            <a:spLocks noChangeShapeType="1"/>
          </p:cNvSpPr>
          <p:nvPr/>
        </p:nvSpPr>
        <p:spPr bwMode="auto">
          <a:xfrm>
            <a:off x="2773363" y="3883025"/>
            <a:ext cx="0" cy="2073275"/>
          </a:xfrm>
          <a:prstGeom prst="line">
            <a:avLst/>
          </a:prstGeom>
          <a:noFill/>
          <a:ln w="9525">
            <a:solidFill>
              <a:srgbClr val="000000"/>
            </a:solidFill>
            <a:round/>
            <a:headEnd/>
            <a:tailEnd/>
          </a:ln>
        </p:spPr>
        <p:txBody>
          <a:bodyPr/>
          <a:lstStyle/>
          <a:p>
            <a:endParaRPr lang="id-ID"/>
          </a:p>
        </p:txBody>
      </p:sp>
      <p:sp>
        <p:nvSpPr>
          <p:cNvPr id="103432" name="Line 8"/>
          <p:cNvSpPr>
            <a:spLocks noChangeShapeType="1"/>
          </p:cNvSpPr>
          <p:nvPr/>
        </p:nvSpPr>
        <p:spPr bwMode="auto">
          <a:xfrm>
            <a:off x="3870325" y="3862388"/>
            <a:ext cx="0" cy="2093912"/>
          </a:xfrm>
          <a:prstGeom prst="line">
            <a:avLst/>
          </a:prstGeom>
          <a:noFill/>
          <a:ln w="9525">
            <a:solidFill>
              <a:srgbClr val="000000"/>
            </a:solidFill>
            <a:round/>
            <a:headEnd/>
            <a:tailEnd/>
          </a:ln>
        </p:spPr>
        <p:txBody>
          <a:bodyPr/>
          <a:lstStyle/>
          <a:p>
            <a:endParaRPr lang="id-ID"/>
          </a:p>
        </p:txBody>
      </p:sp>
      <p:sp>
        <p:nvSpPr>
          <p:cNvPr id="103433" name="Line 9"/>
          <p:cNvSpPr>
            <a:spLocks noChangeShapeType="1"/>
          </p:cNvSpPr>
          <p:nvPr/>
        </p:nvSpPr>
        <p:spPr bwMode="auto">
          <a:xfrm>
            <a:off x="5105400" y="3862388"/>
            <a:ext cx="0" cy="2093912"/>
          </a:xfrm>
          <a:prstGeom prst="line">
            <a:avLst/>
          </a:prstGeom>
          <a:noFill/>
          <a:ln w="9525">
            <a:solidFill>
              <a:srgbClr val="000000"/>
            </a:solidFill>
            <a:round/>
            <a:headEnd/>
            <a:tailEnd/>
          </a:ln>
        </p:spPr>
        <p:txBody>
          <a:bodyPr/>
          <a:lstStyle/>
          <a:p>
            <a:endParaRPr lang="id-ID"/>
          </a:p>
        </p:txBody>
      </p:sp>
      <p:sp>
        <p:nvSpPr>
          <p:cNvPr id="103434" name="Line 10"/>
          <p:cNvSpPr>
            <a:spLocks noChangeShapeType="1"/>
          </p:cNvSpPr>
          <p:nvPr/>
        </p:nvSpPr>
        <p:spPr bwMode="auto">
          <a:xfrm>
            <a:off x="6202363" y="3862388"/>
            <a:ext cx="0" cy="2093912"/>
          </a:xfrm>
          <a:prstGeom prst="line">
            <a:avLst/>
          </a:prstGeom>
          <a:noFill/>
          <a:ln w="9525">
            <a:solidFill>
              <a:srgbClr val="000000"/>
            </a:solidFill>
            <a:round/>
            <a:headEnd/>
            <a:tailEnd/>
          </a:ln>
        </p:spPr>
        <p:txBody>
          <a:bodyPr/>
          <a:lstStyle/>
          <a:p>
            <a:endParaRPr lang="id-ID"/>
          </a:p>
        </p:txBody>
      </p:sp>
      <p:sp>
        <p:nvSpPr>
          <p:cNvPr id="103435" name="Freeform 11"/>
          <p:cNvSpPr>
            <a:spLocks/>
          </p:cNvSpPr>
          <p:nvPr/>
        </p:nvSpPr>
        <p:spPr bwMode="auto">
          <a:xfrm>
            <a:off x="7299325" y="1339850"/>
            <a:ext cx="549275" cy="2543175"/>
          </a:xfrm>
          <a:custGeom>
            <a:avLst/>
            <a:gdLst>
              <a:gd name="T0" fmla="*/ 0 w 720"/>
              <a:gd name="T1" fmla="*/ 0 h 3060"/>
              <a:gd name="T2" fmla="*/ 419032029 w 720"/>
              <a:gd name="T3" fmla="*/ 2113639548 h 3060"/>
              <a:gd name="T4" fmla="*/ 0 60000 65536"/>
              <a:gd name="T5" fmla="*/ 0 60000 65536"/>
              <a:gd name="T6" fmla="*/ 0 w 720"/>
              <a:gd name="T7" fmla="*/ 0 h 3060"/>
              <a:gd name="T8" fmla="*/ 720 w 720"/>
              <a:gd name="T9" fmla="*/ 3060 h 3060"/>
            </a:gdLst>
            <a:ahLst/>
            <a:cxnLst>
              <a:cxn ang="T4">
                <a:pos x="T0" y="T1"/>
              </a:cxn>
              <a:cxn ang="T5">
                <a:pos x="T2" y="T3"/>
              </a:cxn>
            </a:cxnLst>
            <a:rect l="T6" t="T7" r="T8" b="T9"/>
            <a:pathLst>
              <a:path w="720" h="3060">
                <a:moveTo>
                  <a:pt x="0" y="0"/>
                </a:moveTo>
                <a:cubicBezTo>
                  <a:pt x="300" y="1275"/>
                  <a:pt x="600" y="2550"/>
                  <a:pt x="720" y="3060"/>
                </a:cubicBezTo>
              </a:path>
            </a:pathLst>
          </a:custGeom>
          <a:noFill/>
          <a:ln w="9525">
            <a:solidFill>
              <a:srgbClr val="000000"/>
            </a:solidFill>
            <a:round/>
            <a:headEnd/>
            <a:tailEnd/>
          </a:ln>
        </p:spPr>
        <p:txBody>
          <a:bodyPr/>
          <a:lstStyle/>
          <a:p>
            <a:endParaRPr lang="id-ID"/>
          </a:p>
        </p:txBody>
      </p:sp>
      <p:sp>
        <p:nvSpPr>
          <p:cNvPr id="103436" name="Line 12"/>
          <p:cNvSpPr>
            <a:spLocks noChangeShapeType="1"/>
          </p:cNvSpPr>
          <p:nvPr/>
        </p:nvSpPr>
        <p:spPr bwMode="auto">
          <a:xfrm>
            <a:off x="1674813" y="5956300"/>
            <a:ext cx="6173787" cy="1588"/>
          </a:xfrm>
          <a:prstGeom prst="line">
            <a:avLst/>
          </a:prstGeom>
          <a:noFill/>
          <a:ln w="9525">
            <a:solidFill>
              <a:srgbClr val="000000"/>
            </a:solidFill>
            <a:round/>
            <a:headEnd/>
            <a:tailEnd/>
          </a:ln>
        </p:spPr>
        <p:txBody>
          <a:bodyPr/>
          <a:lstStyle/>
          <a:p>
            <a:endParaRPr lang="id-ID"/>
          </a:p>
        </p:txBody>
      </p:sp>
      <p:sp>
        <p:nvSpPr>
          <p:cNvPr id="103437" name="Rectangle 13"/>
          <p:cNvSpPr>
            <a:spLocks noChangeArrowheads="1"/>
          </p:cNvSpPr>
          <p:nvPr/>
        </p:nvSpPr>
        <p:spPr bwMode="auto">
          <a:xfrm>
            <a:off x="1812925" y="1984375"/>
            <a:ext cx="5075238" cy="598488"/>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Pengembangan produk untuk menjamin ahli teknik kemampuan staff penjual dan orientasi pemasaran dari pekerja servis </a:t>
            </a:r>
          </a:p>
        </p:txBody>
      </p:sp>
      <p:sp>
        <p:nvSpPr>
          <p:cNvPr id="103438" name="Rectangle 14"/>
          <p:cNvSpPr>
            <a:spLocks noChangeArrowheads="1"/>
          </p:cNvSpPr>
          <p:nvPr/>
        </p:nvSpPr>
        <p:spPr bwMode="auto">
          <a:xfrm>
            <a:off x="1797050" y="2582863"/>
            <a:ext cx="6035675" cy="747712"/>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Membuat Pilihan, datadasar pekerja untuk pengetahuan grup pelanggan dan pembeli </a:t>
            </a:r>
          </a:p>
          <a:p>
            <a:pPr algn="l" eaLnBrk="1" hangingPunct="1"/>
            <a:r>
              <a:rPr lang="en-US" sz="1000">
                <a:solidFill>
                  <a:srgbClr val="3333FF"/>
                </a:solidFill>
                <a:latin typeface="Arial" charset="0"/>
                <a:ea typeface="Times New Roman" pitchFamily="18" charset="0"/>
                <a:cs typeface="Arial" charset="0"/>
              </a:rPr>
              <a:t>perorangan untuk menggunakan pemakaian bagaimana produk dijual, pelayanan dan penempatan kembali</a:t>
            </a:r>
          </a:p>
        </p:txBody>
      </p:sp>
      <p:sp>
        <p:nvSpPr>
          <p:cNvPr id="103439" name="Rectangle 15"/>
          <p:cNvSpPr>
            <a:spLocks noChangeArrowheads="1"/>
          </p:cNvSpPr>
          <p:nvPr/>
        </p:nvSpPr>
        <p:spPr bwMode="auto">
          <a:xfrm>
            <a:off x="1782763" y="3332163"/>
            <a:ext cx="4800600" cy="596900"/>
          </a:xfrm>
          <a:prstGeom prst="rect">
            <a:avLst/>
          </a:prstGeom>
          <a:noFill/>
          <a:ln w="9525">
            <a:noFill/>
            <a:miter lim="800000"/>
            <a:headEnd/>
            <a:tailEnd/>
          </a:ln>
        </p:spPr>
        <p:txBody>
          <a:bodyPr/>
          <a:lstStyle/>
          <a:p>
            <a:pPr algn="l" eaLnBrk="1" hangingPunct="1"/>
            <a:r>
              <a:rPr lang="sv-SE" sz="1000">
                <a:solidFill>
                  <a:srgbClr val="3333FF"/>
                </a:solidFill>
                <a:latin typeface="Arial" charset="0"/>
                <a:ea typeface="Times New Roman" pitchFamily="18" charset="0"/>
                <a:cs typeface="Arial" charset="0"/>
              </a:rPr>
              <a:t>Pekerja pengawas kuliatas memberikan fasilitas kunci agen ; bekerja dengan agen kegiatan pengembangan produk baru</a:t>
            </a:r>
          </a:p>
        </p:txBody>
      </p:sp>
      <p:sp>
        <p:nvSpPr>
          <p:cNvPr id="103440" name="Rectangle 16"/>
          <p:cNvSpPr>
            <a:spLocks noChangeArrowheads="1"/>
          </p:cNvSpPr>
          <p:nvPr/>
        </p:nvSpPr>
        <p:spPr bwMode="auto">
          <a:xfrm>
            <a:off x="1660525" y="3929063"/>
            <a:ext cx="1096963" cy="2095500"/>
          </a:xfrm>
          <a:prstGeom prst="rect">
            <a:avLst/>
          </a:prstGeom>
          <a:noFill/>
          <a:ln w="9525">
            <a:noFill/>
            <a:miter lim="800000"/>
            <a:headEnd/>
            <a:tailEnd/>
          </a:ln>
        </p:spPr>
        <p:txBody>
          <a:bodyPr/>
          <a:lstStyle/>
          <a:p>
            <a:pPr algn="l" eaLnBrk="1" hangingPunct="1"/>
            <a:r>
              <a:rPr lang="sv-SE" sz="1000">
                <a:solidFill>
                  <a:srgbClr val="3333FF"/>
                </a:solidFill>
                <a:latin typeface="Arial" charset="0"/>
                <a:ea typeface="Times New Roman" pitchFamily="18" charset="0"/>
                <a:cs typeface="Arial" charset="0"/>
              </a:rPr>
              <a:t>Membeli kualitas yang super, komponen yang lebih baik, menaikan kualitas dan gambaran produk akhir.</a:t>
            </a:r>
            <a:endParaRPr lang="en-US" sz="1000">
              <a:solidFill>
                <a:srgbClr val="3333FF"/>
              </a:solidFill>
              <a:latin typeface="Tahoma" pitchFamily="34" charset="0"/>
              <a:ea typeface="Times New Roman" pitchFamily="18" charset="0"/>
              <a:cs typeface="Arial" charset="0"/>
            </a:endParaRPr>
          </a:p>
          <a:p>
            <a:pPr algn="l"/>
            <a:endParaRPr lang="en-US" sz="1000">
              <a:solidFill>
                <a:srgbClr val="3333FF"/>
              </a:solidFill>
              <a:latin typeface="Arial" charset="0"/>
              <a:ea typeface="Times New Roman" pitchFamily="18" charset="0"/>
              <a:cs typeface="Arial" charset="0"/>
            </a:endParaRPr>
          </a:p>
        </p:txBody>
      </p:sp>
      <p:sp>
        <p:nvSpPr>
          <p:cNvPr id="103441" name="Rectangle 17"/>
          <p:cNvSpPr>
            <a:spLocks noChangeArrowheads="1"/>
          </p:cNvSpPr>
          <p:nvPr/>
        </p:nvSpPr>
        <p:spPr bwMode="auto">
          <a:xfrm>
            <a:off x="2697163" y="3946525"/>
            <a:ext cx="1233487" cy="1944688"/>
          </a:xfrm>
          <a:prstGeom prst="rect">
            <a:avLst/>
          </a:prstGeom>
          <a:noFill/>
          <a:ln w="9525">
            <a:noFill/>
            <a:miter lim="800000"/>
            <a:headEnd/>
            <a:tailEnd/>
          </a:ln>
        </p:spPr>
        <p:txBody>
          <a:bodyPr/>
          <a:lstStyle/>
          <a:p>
            <a:pPr algn="l" eaLnBrk="1" hangingPunct="1"/>
            <a:r>
              <a:rPr lang="sv-SE" sz="1000">
                <a:solidFill>
                  <a:srgbClr val="3333FF"/>
                </a:solidFill>
                <a:latin typeface="Arial" charset="0"/>
                <a:ea typeface="Times New Roman" pitchFamily="18" charset="0"/>
                <a:cs typeface="Arial" charset="0"/>
              </a:rPr>
              <a:t>Berhati-hati memeriksa produk di tiap tahpa produksi untuk memperbaiki pekerjaan produk dan tingkat terendah kerusakan</a:t>
            </a:r>
          </a:p>
        </p:txBody>
      </p:sp>
      <p:sp>
        <p:nvSpPr>
          <p:cNvPr id="103442" name="Freeform 18"/>
          <p:cNvSpPr>
            <a:spLocks/>
          </p:cNvSpPr>
          <p:nvPr/>
        </p:nvSpPr>
        <p:spPr bwMode="auto">
          <a:xfrm>
            <a:off x="7299325" y="3844925"/>
            <a:ext cx="549275" cy="2114550"/>
          </a:xfrm>
          <a:custGeom>
            <a:avLst/>
            <a:gdLst>
              <a:gd name="T0" fmla="*/ 419032029 w 720"/>
              <a:gd name="T1" fmla="*/ 0 h 2700"/>
              <a:gd name="T2" fmla="*/ 0 w 720"/>
              <a:gd name="T3" fmla="*/ 1656045259 h 2700"/>
              <a:gd name="T4" fmla="*/ 0 60000 65536"/>
              <a:gd name="T5" fmla="*/ 0 60000 65536"/>
              <a:gd name="T6" fmla="*/ 0 w 720"/>
              <a:gd name="T7" fmla="*/ 0 h 2700"/>
              <a:gd name="T8" fmla="*/ 720 w 720"/>
              <a:gd name="T9" fmla="*/ 2700 h 2700"/>
            </a:gdLst>
            <a:ahLst/>
            <a:cxnLst>
              <a:cxn ang="T4">
                <a:pos x="T0" y="T1"/>
              </a:cxn>
              <a:cxn ang="T5">
                <a:pos x="T2" y="T3"/>
              </a:cxn>
            </a:cxnLst>
            <a:rect l="T6" t="T7" r="T8" b="T9"/>
            <a:pathLst>
              <a:path w="720" h="2700">
                <a:moveTo>
                  <a:pt x="720" y="0"/>
                </a:moveTo>
                <a:cubicBezTo>
                  <a:pt x="420" y="1125"/>
                  <a:pt x="120" y="2250"/>
                  <a:pt x="0" y="2700"/>
                </a:cubicBezTo>
              </a:path>
            </a:pathLst>
          </a:custGeom>
          <a:noFill/>
          <a:ln w="9525">
            <a:solidFill>
              <a:srgbClr val="000000"/>
            </a:solidFill>
            <a:round/>
            <a:headEnd/>
            <a:tailEnd/>
          </a:ln>
        </p:spPr>
        <p:txBody>
          <a:bodyPr/>
          <a:lstStyle/>
          <a:p>
            <a:endParaRPr lang="id-ID"/>
          </a:p>
        </p:txBody>
      </p:sp>
      <p:sp>
        <p:nvSpPr>
          <p:cNvPr id="103443" name="Rectangle 19"/>
          <p:cNvSpPr>
            <a:spLocks noChangeArrowheads="1"/>
          </p:cNvSpPr>
          <p:nvPr/>
        </p:nvSpPr>
        <p:spPr bwMode="auto">
          <a:xfrm>
            <a:off x="1812925" y="1390650"/>
            <a:ext cx="5075238" cy="596900"/>
          </a:xfrm>
          <a:prstGeom prst="rect">
            <a:avLst/>
          </a:prstGeom>
          <a:noFill/>
          <a:ln w="9525">
            <a:noFill/>
            <a:miter lim="800000"/>
            <a:headEnd/>
            <a:tailEnd/>
          </a:ln>
        </p:spPr>
        <p:txBody>
          <a:bodyPr/>
          <a:lstStyle/>
          <a:p>
            <a:pPr algn="l" eaLnBrk="1" hangingPunct="1"/>
            <a:r>
              <a:rPr lang="sv-SE" sz="1000">
                <a:solidFill>
                  <a:srgbClr val="3333FF"/>
                </a:solidFill>
                <a:latin typeface="Arial" charset="0"/>
                <a:ea typeface="Times New Roman" pitchFamily="18" charset="0"/>
                <a:cs typeface="Arial" charset="0"/>
              </a:rPr>
              <a:t>Memotong-produksi teknologi dan produk gambar untuk mempertahankan gambaran tertentu dan produk aktual</a:t>
            </a:r>
            <a:endParaRPr lang="sv-SE">
              <a:solidFill>
                <a:srgbClr val="3333FF"/>
              </a:solidFill>
              <a:latin typeface="Arial" charset="0"/>
              <a:ea typeface="Times New Roman" pitchFamily="18" charset="0"/>
              <a:cs typeface="Arial" charset="0"/>
            </a:endParaRPr>
          </a:p>
        </p:txBody>
      </p:sp>
      <p:sp>
        <p:nvSpPr>
          <p:cNvPr id="103444" name="Rectangle 20"/>
          <p:cNvSpPr>
            <a:spLocks noChangeArrowheads="1"/>
          </p:cNvSpPr>
          <p:nvPr/>
        </p:nvSpPr>
        <p:spPr bwMode="auto">
          <a:xfrm>
            <a:off x="3976688" y="3946525"/>
            <a:ext cx="960437" cy="1944688"/>
          </a:xfrm>
          <a:prstGeom prst="rect">
            <a:avLst/>
          </a:prstGeom>
          <a:noFill/>
          <a:ln w="9525">
            <a:noFill/>
            <a:miter lim="800000"/>
            <a:headEnd/>
            <a:tailEnd/>
          </a:ln>
        </p:spPr>
        <p:txBody>
          <a:bodyPr/>
          <a:lstStyle/>
          <a:p>
            <a:pPr algn="l" eaLnBrk="1" hangingPunct="1"/>
            <a:r>
              <a:rPr lang="sv-SE" sz="1000">
                <a:solidFill>
                  <a:srgbClr val="3333FF"/>
                </a:solidFill>
                <a:latin typeface="Arial" charset="0"/>
                <a:ea typeface="Times New Roman" pitchFamily="18" charset="0"/>
                <a:cs typeface="Arial" charset="0"/>
              </a:rPr>
              <a:t>Koordinasi JIT dengan pembeli; digunakan sendiri atau transportasi melayani kepastian waktu</a:t>
            </a:r>
          </a:p>
        </p:txBody>
      </p:sp>
      <p:sp>
        <p:nvSpPr>
          <p:cNvPr id="103445" name="Rectangle 21"/>
          <p:cNvSpPr>
            <a:spLocks noChangeArrowheads="1"/>
          </p:cNvSpPr>
          <p:nvPr/>
        </p:nvSpPr>
        <p:spPr bwMode="auto">
          <a:xfrm>
            <a:off x="5089525" y="3946525"/>
            <a:ext cx="1096963" cy="1944688"/>
          </a:xfrm>
          <a:prstGeom prst="rect">
            <a:avLst/>
          </a:prstGeom>
          <a:noFill/>
          <a:ln w="9525">
            <a:noFill/>
            <a:miter lim="800000"/>
            <a:headEnd/>
            <a:tailEnd/>
          </a:ln>
        </p:spPr>
        <p:txBody>
          <a:bodyPr/>
          <a:lstStyle/>
          <a:p>
            <a:pPr algn="l" eaLnBrk="1" hangingPunct="1"/>
            <a:r>
              <a:rPr lang="sv-SE" sz="1000">
                <a:solidFill>
                  <a:srgbClr val="3333FF"/>
                </a:solidFill>
                <a:latin typeface="Arial" charset="0"/>
                <a:ea typeface="Times New Roman" pitchFamily="18" charset="0"/>
                <a:cs typeface="Arial" charset="0"/>
              </a:rPr>
              <a:t>Membangun gambaran merk yang mahal, informative iklan dan promosi.</a:t>
            </a:r>
            <a:endParaRPr lang="en-US" sz="1000">
              <a:solidFill>
                <a:srgbClr val="3333FF"/>
              </a:solidFill>
              <a:latin typeface="Tahoma" pitchFamily="34" charset="0"/>
              <a:ea typeface="Times New Roman" pitchFamily="18" charset="0"/>
              <a:cs typeface="Arial" charset="0"/>
            </a:endParaRPr>
          </a:p>
          <a:p>
            <a:pPr algn="l"/>
            <a:endParaRPr lang="en-US" sz="1000">
              <a:solidFill>
                <a:srgbClr val="3333FF"/>
              </a:solidFill>
              <a:latin typeface="Arial" charset="0"/>
              <a:ea typeface="Times New Roman" pitchFamily="18" charset="0"/>
              <a:cs typeface="Arial" charset="0"/>
            </a:endParaRPr>
          </a:p>
        </p:txBody>
      </p:sp>
      <p:sp>
        <p:nvSpPr>
          <p:cNvPr id="103446" name="Rectangle 22"/>
          <p:cNvSpPr>
            <a:spLocks noChangeArrowheads="1"/>
          </p:cNvSpPr>
          <p:nvPr/>
        </p:nvSpPr>
        <p:spPr bwMode="auto">
          <a:xfrm>
            <a:off x="6218238" y="3929063"/>
            <a:ext cx="1096962" cy="1944687"/>
          </a:xfrm>
          <a:prstGeom prst="rect">
            <a:avLst/>
          </a:prstGeom>
          <a:noFill/>
          <a:ln w="9525">
            <a:noFill/>
            <a:miter lim="800000"/>
            <a:headEnd/>
            <a:tailEnd/>
          </a:ln>
        </p:spPr>
        <p:txBody>
          <a:bodyPr/>
          <a:lstStyle/>
          <a:p>
            <a:pPr algn="l" eaLnBrk="1" hangingPunct="1"/>
            <a:r>
              <a:rPr lang="sv-SE" sz="1000">
                <a:solidFill>
                  <a:srgbClr val="3333FF"/>
                </a:solidFill>
                <a:latin typeface="Arial" charset="0"/>
                <a:ea typeface="Times New Roman" pitchFamily="18" charset="0"/>
                <a:cs typeface="Arial" charset="0"/>
              </a:rPr>
              <a:t>Menginginkan pelayanan pekerja dengan pertimbangan matang untuk kredit pelanggan bagi perbaikan</a:t>
            </a:r>
          </a:p>
        </p:txBody>
      </p:sp>
      <p:sp>
        <p:nvSpPr>
          <p:cNvPr id="103447" name="Line 23"/>
          <p:cNvSpPr>
            <a:spLocks noChangeShapeType="1"/>
          </p:cNvSpPr>
          <p:nvPr/>
        </p:nvSpPr>
        <p:spPr bwMode="auto">
          <a:xfrm>
            <a:off x="1662113" y="1319213"/>
            <a:ext cx="0" cy="4638675"/>
          </a:xfrm>
          <a:prstGeom prst="line">
            <a:avLst/>
          </a:prstGeom>
          <a:noFill/>
          <a:ln w="9525">
            <a:solidFill>
              <a:srgbClr val="000000"/>
            </a:solidFill>
            <a:round/>
            <a:headEnd/>
            <a:tailEnd/>
          </a:ln>
        </p:spPr>
        <p:txBody>
          <a:bodyPr/>
          <a:lstStyle/>
          <a:p>
            <a:endParaRPr lang="id-ID"/>
          </a:p>
        </p:txBody>
      </p:sp>
      <p:sp>
        <p:nvSpPr>
          <p:cNvPr id="103448" name="Freeform 24"/>
          <p:cNvSpPr>
            <a:spLocks/>
          </p:cNvSpPr>
          <p:nvPr/>
        </p:nvSpPr>
        <p:spPr bwMode="auto">
          <a:xfrm>
            <a:off x="7832725" y="1303338"/>
            <a:ext cx="549275" cy="2543175"/>
          </a:xfrm>
          <a:custGeom>
            <a:avLst/>
            <a:gdLst>
              <a:gd name="T0" fmla="*/ 0 w 720"/>
              <a:gd name="T1" fmla="*/ 0 h 3060"/>
              <a:gd name="T2" fmla="*/ 419032029 w 720"/>
              <a:gd name="T3" fmla="*/ 2113639548 h 3060"/>
              <a:gd name="T4" fmla="*/ 0 60000 65536"/>
              <a:gd name="T5" fmla="*/ 0 60000 65536"/>
              <a:gd name="T6" fmla="*/ 0 w 720"/>
              <a:gd name="T7" fmla="*/ 0 h 3060"/>
              <a:gd name="T8" fmla="*/ 720 w 720"/>
              <a:gd name="T9" fmla="*/ 3060 h 3060"/>
            </a:gdLst>
            <a:ahLst/>
            <a:cxnLst>
              <a:cxn ang="T4">
                <a:pos x="T0" y="T1"/>
              </a:cxn>
              <a:cxn ang="T5">
                <a:pos x="T2" y="T3"/>
              </a:cxn>
            </a:cxnLst>
            <a:rect l="T6" t="T7" r="T8" b="T9"/>
            <a:pathLst>
              <a:path w="720" h="3060">
                <a:moveTo>
                  <a:pt x="0" y="0"/>
                </a:moveTo>
                <a:cubicBezTo>
                  <a:pt x="300" y="1275"/>
                  <a:pt x="600" y="2550"/>
                  <a:pt x="720" y="3060"/>
                </a:cubicBezTo>
              </a:path>
            </a:pathLst>
          </a:custGeom>
          <a:noFill/>
          <a:ln w="9525">
            <a:solidFill>
              <a:srgbClr val="000000"/>
            </a:solidFill>
            <a:round/>
            <a:headEnd/>
            <a:tailEnd/>
          </a:ln>
        </p:spPr>
        <p:txBody>
          <a:bodyPr/>
          <a:lstStyle/>
          <a:p>
            <a:endParaRPr lang="id-ID"/>
          </a:p>
        </p:txBody>
      </p:sp>
      <p:sp>
        <p:nvSpPr>
          <p:cNvPr id="103449" name="Freeform 25"/>
          <p:cNvSpPr>
            <a:spLocks/>
          </p:cNvSpPr>
          <p:nvPr/>
        </p:nvSpPr>
        <p:spPr bwMode="auto">
          <a:xfrm>
            <a:off x="7848600" y="3862388"/>
            <a:ext cx="549275" cy="2079625"/>
          </a:xfrm>
          <a:custGeom>
            <a:avLst/>
            <a:gdLst>
              <a:gd name="T0" fmla="*/ 419032029 w 720"/>
              <a:gd name="T1" fmla="*/ 0 h 2520"/>
              <a:gd name="T2" fmla="*/ 0 w 720"/>
              <a:gd name="T3" fmla="*/ 1716206153 h 2520"/>
              <a:gd name="T4" fmla="*/ 0 60000 65536"/>
              <a:gd name="T5" fmla="*/ 0 60000 65536"/>
              <a:gd name="T6" fmla="*/ 0 w 720"/>
              <a:gd name="T7" fmla="*/ 0 h 2520"/>
              <a:gd name="T8" fmla="*/ 720 w 720"/>
              <a:gd name="T9" fmla="*/ 2520 h 2520"/>
            </a:gdLst>
            <a:ahLst/>
            <a:cxnLst>
              <a:cxn ang="T4">
                <a:pos x="T0" y="T1"/>
              </a:cxn>
              <a:cxn ang="T5">
                <a:pos x="T2" y="T3"/>
              </a:cxn>
            </a:cxnLst>
            <a:rect l="T6" t="T7" r="T8" b="T9"/>
            <a:pathLst>
              <a:path w="720" h="2520">
                <a:moveTo>
                  <a:pt x="720" y="0"/>
                </a:moveTo>
                <a:cubicBezTo>
                  <a:pt x="420" y="1050"/>
                  <a:pt x="120" y="2100"/>
                  <a:pt x="0" y="2520"/>
                </a:cubicBezTo>
              </a:path>
            </a:pathLst>
          </a:custGeom>
          <a:noFill/>
          <a:ln w="9525">
            <a:solidFill>
              <a:srgbClr val="000000"/>
            </a:solidFill>
            <a:round/>
            <a:headEnd/>
            <a:tailEnd/>
          </a:ln>
        </p:spPr>
        <p:txBody>
          <a:bodyPr/>
          <a:lstStyle/>
          <a:p>
            <a:endParaRPr lang="id-ID"/>
          </a:p>
        </p:txBody>
      </p:sp>
      <p:sp>
        <p:nvSpPr>
          <p:cNvPr id="103450" name="Line 26"/>
          <p:cNvSpPr>
            <a:spLocks noChangeShapeType="1"/>
          </p:cNvSpPr>
          <p:nvPr/>
        </p:nvSpPr>
        <p:spPr bwMode="auto">
          <a:xfrm>
            <a:off x="1662113" y="1317625"/>
            <a:ext cx="6170612" cy="1588"/>
          </a:xfrm>
          <a:prstGeom prst="line">
            <a:avLst/>
          </a:prstGeom>
          <a:noFill/>
          <a:ln w="9525">
            <a:solidFill>
              <a:srgbClr val="000000"/>
            </a:solidFill>
            <a:round/>
            <a:headEnd/>
            <a:tailEnd/>
          </a:ln>
        </p:spPr>
        <p:txBody>
          <a:bodyPr/>
          <a:lstStyle/>
          <a:p>
            <a:endParaRPr lang="id-ID"/>
          </a:p>
        </p:txBody>
      </p:sp>
      <p:sp>
        <p:nvSpPr>
          <p:cNvPr id="103451" name="Rectangle 27"/>
          <p:cNvSpPr>
            <a:spLocks noChangeArrowheads="1"/>
          </p:cNvSpPr>
          <p:nvPr/>
        </p:nvSpPr>
        <p:spPr bwMode="auto">
          <a:xfrm rot="5224597">
            <a:off x="7028656" y="3459957"/>
            <a:ext cx="1944687" cy="457200"/>
          </a:xfrm>
          <a:prstGeom prst="rect">
            <a:avLst/>
          </a:prstGeom>
          <a:noFill/>
          <a:ln w="9525">
            <a:noFill/>
            <a:miter lim="800000"/>
            <a:headEnd/>
            <a:tailEnd/>
          </a:ln>
        </p:spPr>
        <p:txBody>
          <a:bodyPr/>
          <a:lstStyle/>
          <a:p>
            <a:pPr eaLnBrk="1" hangingPunct="1"/>
            <a:r>
              <a:rPr lang="en-US" sz="1000">
                <a:solidFill>
                  <a:srgbClr val="3333FF"/>
                </a:solidFill>
                <a:latin typeface="Arial" charset="0"/>
                <a:ea typeface="Times New Roman" pitchFamily="18" charset="0"/>
                <a:cs typeface="Arial" charset="0"/>
              </a:rPr>
              <a:t>Margin Keuntungan</a:t>
            </a:r>
          </a:p>
        </p:txBody>
      </p:sp>
      <p:sp>
        <p:nvSpPr>
          <p:cNvPr id="103452" name="Rectangle 28"/>
          <p:cNvSpPr>
            <a:spLocks noChangeArrowheads="1"/>
          </p:cNvSpPr>
          <p:nvPr/>
        </p:nvSpPr>
        <p:spPr bwMode="auto">
          <a:xfrm>
            <a:off x="533400" y="1219200"/>
            <a:ext cx="1509713" cy="598488"/>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3333FF"/>
                </a:solidFill>
                <a:latin typeface="Arial" charset="0"/>
                <a:ea typeface="Times New Roman" pitchFamily="18" charset="0"/>
                <a:cs typeface="Arial" charset="0"/>
              </a:rPr>
              <a:t>Perkembangan Teknologi</a:t>
            </a:r>
          </a:p>
        </p:txBody>
      </p:sp>
      <p:sp>
        <p:nvSpPr>
          <p:cNvPr id="103453" name="Rectangle 29"/>
          <p:cNvSpPr>
            <a:spLocks noChangeArrowheads="1"/>
          </p:cNvSpPr>
          <p:nvPr/>
        </p:nvSpPr>
        <p:spPr bwMode="auto">
          <a:xfrm>
            <a:off x="533400" y="1817688"/>
            <a:ext cx="1096963" cy="598487"/>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3333FF"/>
                </a:solidFill>
                <a:latin typeface="Arial" charset="0"/>
                <a:ea typeface="Times New Roman" pitchFamily="18" charset="0"/>
                <a:cs typeface="Arial" charset="0"/>
              </a:rPr>
              <a:t>Manajemen SDM</a:t>
            </a:r>
          </a:p>
        </p:txBody>
      </p:sp>
      <p:sp>
        <p:nvSpPr>
          <p:cNvPr id="103454" name="Rectangle 30"/>
          <p:cNvSpPr>
            <a:spLocks noChangeArrowheads="1"/>
          </p:cNvSpPr>
          <p:nvPr/>
        </p:nvSpPr>
        <p:spPr bwMode="auto">
          <a:xfrm>
            <a:off x="533400" y="2416175"/>
            <a:ext cx="1096963" cy="598488"/>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3333FF"/>
                </a:solidFill>
                <a:latin typeface="Arial" charset="0"/>
                <a:ea typeface="Times New Roman" pitchFamily="18" charset="0"/>
                <a:cs typeface="Arial" charset="0"/>
              </a:rPr>
              <a:t>Administrasi Umum</a:t>
            </a:r>
          </a:p>
        </p:txBody>
      </p:sp>
      <p:sp>
        <p:nvSpPr>
          <p:cNvPr id="103455" name="Rectangle 31"/>
          <p:cNvSpPr>
            <a:spLocks noChangeArrowheads="1"/>
          </p:cNvSpPr>
          <p:nvPr/>
        </p:nvSpPr>
        <p:spPr bwMode="auto">
          <a:xfrm>
            <a:off x="533400" y="3176588"/>
            <a:ext cx="1096963" cy="598487"/>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3333FF"/>
                </a:solidFill>
                <a:latin typeface="Arial" charset="0"/>
                <a:ea typeface="Times New Roman" pitchFamily="18" charset="0"/>
                <a:cs typeface="Arial" charset="0"/>
              </a:rPr>
              <a:t>Pembelian</a:t>
            </a:r>
          </a:p>
        </p:txBody>
      </p:sp>
      <p:sp>
        <p:nvSpPr>
          <p:cNvPr id="103456" name="Rectangle 32"/>
          <p:cNvSpPr>
            <a:spLocks noChangeArrowheads="1"/>
          </p:cNvSpPr>
          <p:nvPr/>
        </p:nvSpPr>
        <p:spPr bwMode="auto">
          <a:xfrm>
            <a:off x="1630363" y="6121400"/>
            <a:ext cx="1371600" cy="455613"/>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Logistik didalam batas</a:t>
            </a:r>
          </a:p>
        </p:txBody>
      </p:sp>
      <p:sp>
        <p:nvSpPr>
          <p:cNvPr id="103457" name="Rectangle 33"/>
          <p:cNvSpPr>
            <a:spLocks noChangeArrowheads="1"/>
          </p:cNvSpPr>
          <p:nvPr/>
        </p:nvSpPr>
        <p:spPr bwMode="auto">
          <a:xfrm>
            <a:off x="3916363" y="6078538"/>
            <a:ext cx="1371600" cy="455612"/>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Logistik diluar batas</a:t>
            </a:r>
          </a:p>
        </p:txBody>
      </p:sp>
      <p:sp>
        <p:nvSpPr>
          <p:cNvPr id="103458" name="Rectangle 34"/>
          <p:cNvSpPr>
            <a:spLocks noChangeArrowheads="1"/>
          </p:cNvSpPr>
          <p:nvPr/>
        </p:nvSpPr>
        <p:spPr bwMode="auto">
          <a:xfrm>
            <a:off x="5105400" y="6078538"/>
            <a:ext cx="1371600" cy="541337"/>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Pemasaran dan Penjualan</a:t>
            </a:r>
          </a:p>
        </p:txBody>
      </p:sp>
      <p:sp>
        <p:nvSpPr>
          <p:cNvPr id="103459" name="Rectangle 35"/>
          <p:cNvSpPr>
            <a:spLocks noChangeArrowheads="1"/>
          </p:cNvSpPr>
          <p:nvPr/>
        </p:nvSpPr>
        <p:spPr bwMode="auto">
          <a:xfrm>
            <a:off x="6202363" y="5907088"/>
            <a:ext cx="1371600" cy="598487"/>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3333FF"/>
                </a:solidFill>
                <a:latin typeface="Arial" charset="0"/>
                <a:ea typeface="Times New Roman" pitchFamily="18" charset="0"/>
                <a:cs typeface="Arial" charset="0"/>
              </a:rPr>
              <a:t>Pelayanan</a:t>
            </a:r>
          </a:p>
        </p:txBody>
      </p:sp>
      <p:sp>
        <p:nvSpPr>
          <p:cNvPr id="103460" name="Rectangle 36"/>
          <p:cNvSpPr>
            <a:spLocks noChangeArrowheads="1"/>
          </p:cNvSpPr>
          <p:nvPr/>
        </p:nvSpPr>
        <p:spPr bwMode="auto">
          <a:xfrm>
            <a:off x="3001963" y="6107113"/>
            <a:ext cx="1371600" cy="598487"/>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Operasi</a:t>
            </a:r>
          </a:p>
        </p:txBody>
      </p:sp>
      <p:sp>
        <p:nvSpPr>
          <p:cNvPr id="103461" name="Rectangle 37"/>
          <p:cNvSpPr>
            <a:spLocks noChangeArrowheads="1"/>
          </p:cNvSpPr>
          <p:nvPr/>
        </p:nvSpPr>
        <p:spPr bwMode="auto">
          <a:xfrm>
            <a:off x="1219200" y="228600"/>
            <a:ext cx="6629400" cy="822325"/>
          </a:xfrm>
          <a:prstGeom prst="rect">
            <a:avLst/>
          </a:prstGeom>
          <a:solidFill>
            <a:srgbClr val="71BBAB"/>
          </a:solidFill>
          <a:ln w="9525">
            <a:noFill/>
            <a:miter lim="800000"/>
            <a:headEnd/>
            <a:tailEnd/>
          </a:ln>
        </p:spPr>
        <p:txBody>
          <a:bodyPr anchor="ctr">
            <a:spAutoFit/>
          </a:bodyPr>
          <a:lstStyle/>
          <a:p>
            <a:pPr marL="342900" indent="-342900" eaLnBrk="1" hangingPunct="1">
              <a:tabLst>
                <a:tab pos="228600" algn="l"/>
              </a:tabLst>
            </a:pPr>
            <a:r>
              <a:rPr lang="pt-BR" sz="2400" b="1">
                <a:solidFill>
                  <a:srgbClr val="0000FF"/>
                </a:solidFill>
                <a:latin typeface="Arial" charset="0"/>
                <a:ea typeface="Times New Roman" pitchFamily="18" charset="0"/>
                <a:cs typeface="Arial" charset="0"/>
              </a:rPr>
              <a:t>Contoh Cara Bisnis mencapai Persaingan Laba   melalui Perbedaan</a:t>
            </a:r>
            <a:endParaRPr lang="en-US" sz="2400">
              <a:solidFill>
                <a:srgbClr val="0000FF"/>
              </a:solidFill>
              <a:latin typeface="Arial" charset="0"/>
              <a:ea typeface="Times New Roman" pitchFamily="18" charset="0"/>
              <a:cs typeface="Arial" charset="0"/>
            </a:endParaRPr>
          </a:p>
        </p:txBody>
      </p:sp>
      <p:sp>
        <p:nvSpPr>
          <p:cNvPr id="103462" name="Rectangle 38"/>
          <p:cNvSpPr>
            <a:spLocks noChangeArrowheads="1"/>
          </p:cNvSpPr>
          <p:nvPr/>
        </p:nvSpPr>
        <p:spPr bwMode="auto">
          <a:xfrm>
            <a:off x="298450" y="1693863"/>
            <a:ext cx="9144000" cy="0"/>
          </a:xfrm>
          <a:prstGeom prst="rect">
            <a:avLst/>
          </a:prstGeom>
          <a:noFill/>
          <a:ln w="9525">
            <a:noFill/>
            <a:miter lim="800000"/>
            <a:headEnd/>
            <a:tailEnd/>
          </a:ln>
        </p:spPr>
        <p:txBody>
          <a:bodyPr wrap="none" anchor="ctr">
            <a:spAutoFit/>
          </a:bodyPr>
          <a:lstStyle/>
          <a:p>
            <a:endParaRPr lang="id-ID"/>
          </a:p>
        </p:txBody>
      </p:sp>
      <p:sp>
        <p:nvSpPr>
          <p:cNvPr id="103463" name="Rectangle 39"/>
          <p:cNvSpPr>
            <a:spLocks noChangeArrowheads="1"/>
          </p:cNvSpPr>
          <p:nvPr/>
        </p:nvSpPr>
        <p:spPr bwMode="auto">
          <a:xfrm>
            <a:off x="298450" y="5351463"/>
            <a:ext cx="9144000" cy="0"/>
          </a:xfrm>
          <a:prstGeom prst="rect">
            <a:avLst/>
          </a:prstGeom>
          <a:noFill/>
          <a:ln w="9525">
            <a:noFill/>
            <a:miter lim="800000"/>
            <a:headEnd/>
            <a:tailEnd/>
          </a:ln>
        </p:spPr>
        <p:txBody>
          <a:bodyPr wrap="none" anchor="ctr">
            <a:spAutoFit/>
          </a:bodyPr>
          <a:lstStyle/>
          <a:p>
            <a:pPr algn="l" eaLnBrk="1" hangingPunct="1"/>
            <a:endParaRPr lang="id-ID">
              <a:latin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642938" y="685800"/>
            <a:ext cx="8077200" cy="579438"/>
          </a:xfrm>
          <a:prstGeom prst="rect">
            <a:avLst/>
          </a:prstGeom>
          <a:solidFill>
            <a:srgbClr val="66CCFF"/>
          </a:solidFill>
          <a:ln w="9525">
            <a:noFill/>
            <a:miter lim="800000"/>
            <a:headEnd/>
            <a:tailEnd/>
          </a:ln>
        </p:spPr>
        <p:txBody>
          <a:bodyPr anchor="ctr">
            <a:spAutoFit/>
          </a:bodyPr>
          <a:lstStyle/>
          <a:p>
            <a:pPr rtl="1" eaLnBrk="1" hangingPunct="1">
              <a:tabLst>
                <a:tab pos="342900" algn="l"/>
                <a:tab pos="1028700" algn="l"/>
                <a:tab pos="3657600" algn="l"/>
              </a:tabLst>
            </a:pPr>
            <a:r>
              <a:rPr lang="en-US" sz="3200" b="1">
                <a:solidFill>
                  <a:srgbClr val="FF3300"/>
                </a:solidFill>
                <a:latin typeface="Arial" charset="0"/>
                <a:cs typeface="Arial" charset="0"/>
              </a:rPr>
              <a:t>STRATEGI BERBASIS KECEPATAN</a:t>
            </a:r>
            <a:endParaRPr lang="id-ID" sz="3200">
              <a:solidFill>
                <a:srgbClr val="FF3300"/>
              </a:solidFill>
              <a:latin typeface="Arial" charset="0"/>
              <a:cs typeface="Arial" charset="0"/>
            </a:endParaRPr>
          </a:p>
        </p:txBody>
      </p:sp>
      <p:sp>
        <p:nvSpPr>
          <p:cNvPr id="104451" name="Rectangle 3"/>
          <p:cNvSpPr>
            <a:spLocks noChangeArrowheads="1"/>
          </p:cNvSpPr>
          <p:nvPr/>
        </p:nvSpPr>
        <p:spPr bwMode="auto">
          <a:xfrm>
            <a:off x="533400" y="3175000"/>
            <a:ext cx="8153400" cy="3013075"/>
          </a:xfrm>
          <a:prstGeom prst="rect">
            <a:avLst/>
          </a:prstGeom>
          <a:solidFill>
            <a:schemeClr val="folHlink"/>
          </a:solidFill>
          <a:ln w="9525">
            <a:noFill/>
            <a:miter lim="800000"/>
            <a:headEnd/>
            <a:tailEnd/>
          </a:ln>
        </p:spPr>
        <p:txBody>
          <a:bodyPr anchor="ctr">
            <a:spAutoFit/>
          </a:bodyPr>
          <a:lstStyle/>
          <a:p>
            <a:pPr rtl="1" eaLnBrk="1" hangingPunct="1">
              <a:tabLst>
                <a:tab pos="228600" algn="l"/>
                <a:tab pos="1028700" algn="l"/>
                <a:tab pos="3657600" algn="l"/>
              </a:tabLst>
            </a:pPr>
            <a:r>
              <a:rPr lang="id-ID" sz="2400" b="1">
                <a:solidFill>
                  <a:srgbClr val="0033CC"/>
                </a:solidFill>
                <a:latin typeface="Tahoma" pitchFamily="34" charset="0"/>
              </a:rPr>
              <a:t>Keuntungan kompetitif berbasis kecepatan</a:t>
            </a:r>
            <a:endParaRPr lang="en-US" sz="2400" b="1">
              <a:solidFill>
                <a:srgbClr val="0033CC"/>
              </a:solidFill>
              <a:latin typeface="Tahoma" pitchFamily="34" charset="0"/>
            </a:endParaRPr>
          </a:p>
          <a:p>
            <a:pPr rtl="1" eaLnBrk="1" hangingPunct="1">
              <a:tabLst>
                <a:tab pos="228600" algn="l"/>
                <a:tab pos="1028700" algn="l"/>
                <a:tab pos="3657600" algn="l"/>
              </a:tabLst>
            </a:pPr>
            <a:r>
              <a:rPr lang="id-ID" sz="2400" b="1">
                <a:solidFill>
                  <a:srgbClr val="FF3300"/>
                </a:solidFill>
                <a:latin typeface="Tahoma" pitchFamily="34" charset="0"/>
              </a:rPr>
              <a:t>dapat diciptakan</a:t>
            </a:r>
            <a:r>
              <a:rPr lang="id-ID" sz="2400" b="1">
                <a:solidFill>
                  <a:srgbClr val="0033CC"/>
                </a:solidFill>
                <a:latin typeface="Tahoma" pitchFamily="34" charset="0"/>
              </a:rPr>
              <a:t> melalui beberapa aktifitas</a:t>
            </a:r>
            <a:r>
              <a:rPr lang="id-ID" sz="2400">
                <a:solidFill>
                  <a:srgbClr val="0033CC"/>
                </a:solidFill>
                <a:latin typeface="Tahoma" pitchFamily="34" charset="0"/>
              </a:rPr>
              <a:t> :</a:t>
            </a:r>
            <a:endParaRPr lang="en-US" sz="2400">
              <a:solidFill>
                <a:srgbClr val="0033CC"/>
              </a:solidFill>
              <a:latin typeface="Tahoma" pitchFamily="34" charset="0"/>
            </a:endParaRPr>
          </a:p>
          <a:p>
            <a:pPr rtl="1" eaLnBrk="1" hangingPunct="1">
              <a:tabLst>
                <a:tab pos="228600" algn="l"/>
                <a:tab pos="1028700" algn="l"/>
                <a:tab pos="3657600" algn="l"/>
              </a:tabLst>
            </a:pPr>
            <a:endParaRPr lang="en-US" sz="2400" b="1">
              <a:solidFill>
                <a:srgbClr val="0033CC"/>
              </a:solidFill>
              <a:latin typeface="Arial" charset="0"/>
              <a:cs typeface="Arial" charset="0"/>
            </a:endParaRPr>
          </a:p>
          <a:p>
            <a:pPr rtl="1" eaLnBrk="1" hangingPunct="1">
              <a:tabLst>
                <a:tab pos="228600" algn="l"/>
                <a:tab pos="1028700" algn="l"/>
                <a:tab pos="3657600" algn="l"/>
              </a:tabLst>
            </a:pPr>
            <a:r>
              <a:rPr lang="id-ID" sz="2400" b="1">
                <a:solidFill>
                  <a:srgbClr val="0033CC"/>
                </a:solidFill>
                <a:latin typeface="Arial" charset="0"/>
                <a:cs typeface="Arial" charset="0"/>
              </a:rPr>
              <a:t>Kemauan mendengar pelanggan</a:t>
            </a:r>
            <a:endParaRPr lang="en-US" sz="2400" b="1">
              <a:solidFill>
                <a:srgbClr val="0033CC"/>
              </a:solidFill>
              <a:latin typeface="Arial" charset="0"/>
              <a:cs typeface="Arial" charset="0"/>
            </a:endParaRPr>
          </a:p>
          <a:p>
            <a:pPr rtl="1" eaLnBrk="1" hangingPunct="1">
              <a:tabLst>
                <a:tab pos="228600" algn="l"/>
                <a:tab pos="1028700" algn="l"/>
                <a:tab pos="3657600" algn="l"/>
              </a:tabLst>
            </a:pPr>
            <a:r>
              <a:rPr lang="id-ID" sz="2400" b="1">
                <a:solidFill>
                  <a:srgbClr val="FF3300"/>
                </a:solidFill>
                <a:latin typeface="Arial" charset="0"/>
                <a:cs typeface="Arial" charset="0"/>
              </a:rPr>
              <a:t>Peredaran perkembangan produk</a:t>
            </a:r>
            <a:endParaRPr lang="en-US" sz="2400" b="1">
              <a:solidFill>
                <a:srgbClr val="FF3300"/>
              </a:solidFill>
              <a:latin typeface="Arial" charset="0"/>
              <a:cs typeface="Arial" charset="0"/>
            </a:endParaRPr>
          </a:p>
          <a:p>
            <a:pPr rtl="1" eaLnBrk="1" hangingPunct="1">
              <a:tabLst>
                <a:tab pos="228600" algn="l"/>
                <a:tab pos="1028700" algn="l"/>
                <a:tab pos="3657600" algn="l"/>
              </a:tabLst>
            </a:pPr>
            <a:r>
              <a:rPr lang="id-ID" sz="2400" b="1">
                <a:solidFill>
                  <a:srgbClr val="0033CC"/>
                </a:solidFill>
                <a:latin typeface="Arial" charset="0"/>
                <a:cs typeface="Arial" charset="0"/>
              </a:rPr>
              <a:t>Peningkatan produk atau pelayanan</a:t>
            </a:r>
            <a:endParaRPr lang="en-US" sz="2400" b="1">
              <a:solidFill>
                <a:srgbClr val="0033CC"/>
              </a:solidFill>
              <a:latin typeface="Arial" charset="0"/>
              <a:cs typeface="Arial" charset="0"/>
            </a:endParaRPr>
          </a:p>
          <a:p>
            <a:pPr rtl="1" eaLnBrk="1" hangingPunct="1">
              <a:tabLst>
                <a:tab pos="228600" algn="l"/>
                <a:tab pos="1028700" algn="l"/>
                <a:tab pos="3657600" algn="l"/>
              </a:tabLst>
            </a:pPr>
            <a:r>
              <a:rPr lang="id-ID" sz="2400" b="1">
                <a:solidFill>
                  <a:srgbClr val="FF3300"/>
                </a:solidFill>
                <a:latin typeface="Arial" charset="0"/>
                <a:cs typeface="Arial" charset="0"/>
              </a:rPr>
              <a:t>Cepat dalam pengiriman dan pendistribusian</a:t>
            </a:r>
            <a:endParaRPr lang="en-US" sz="2400" b="1">
              <a:solidFill>
                <a:srgbClr val="FF3300"/>
              </a:solidFill>
              <a:latin typeface="Arial" charset="0"/>
              <a:cs typeface="Arial" charset="0"/>
            </a:endParaRPr>
          </a:p>
          <a:p>
            <a:pPr rtl="1" eaLnBrk="1" hangingPunct="1">
              <a:tabLst>
                <a:tab pos="228600" algn="l"/>
                <a:tab pos="1028700" algn="l"/>
                <a:tab pos="3657600" algn="l"/>
              </a:tabLst>
            </a:pPr>
            <a:r>
              <a:rPr lang="id-ID" sz="2400" b="1">
                <a:solidFill>
                  <a:srgbClr val="0033CC"/>
                </a:solidFill>
                <a:latin typeface="Arial" charset="0"/>
                <a:cs typeface="Arial" charset="0"/>
              </a:rPr>
              <a:t>Berbagi informasi dan tehnologi</a:t>
            </a:r>
          </a:p>
        </p:txBody>
      </p:sp>
      <p:sp>
        <p:nvSpPr>
          <p:cNvPr id="104452" name="Rectangle 4"/>
          <p:cNvSpPr>
            <a:spLocks noChangeArrowheads="1"/>
          </p:cNvSpPr>
          <p:nvPr/>
        </p:nvSpPr>
        <p:spPr bwMode="auto">
          <a:xfrm>
            <a:off x="566738" y="1524000"/>
            <a:ext cx="8229600" cy="1187450"/>
          </a:xfrm>
          <a:prstGeom prst="rect">
            <a:avLst/>
          </a:prstGeom>
          <a:solidFill>
            <a:srgbClr val="66CCFF"/>
          </a:solidFill>
          <a:ln w="9525">
            <a:noFill/>
            <a:miter lim="800000"/>
            <a:headEnd/>
            <a:tailEnd/>
          </a:ln>
        </p:spPr>
        <p:txBody>
          <a:bodyPr anchor="ctr">
            <a:spAutoFit/>
          </a:bodyPr>
          <a:lstStyle/>
          <a:p>
            <a:pPr rtl="1" eaLnBrk="1" hangingPunct="1">
              <a:tabLst>
                <a:tab pos="342900" algn="l"/>
                <a:tab pos="1028700" algn="l"/>
                <a:tab pos="3657600" algn="l"/>
              </a:tabLst>
            </a:pPr>
            <a:r>
              <a:rPr lang="en-US" sz="2400" b="1">
                <a:solidFill>
                  <a:srgbClr val="990099"/>
                </a:solidFill>
                <a:latin typeface="Arial" charset="0"/>
                <a:cs typeface="Arial" charset="0"/>
              </a:rPr>
              <a:t>Respon yang cepat</a:t>
            </a:r>
            <a:r>
              <a:rPr lang="en-US" sz="2400" b="1">
                <a:solidFill>
                  <a:srgbClr val="0033CC"/>
                </a:solidFill>
                <a:latin typeface="Arial" charset="0"/>
                <a:cs typeface="Arial" charset="0"/>
              </a:rPr>
              <a:t> kepada permintaan pelanggan, perubahan teknologi yang menjadi sumber keuntungan kompetitif</a:t>
            </a:r>
            <a:endParaRPr lang="id-ID" sz="2400">
              <a:solidFill>
                <a:srgbClr val="0033CC"/>
              </a:solidFill>
              <a:latin typeface="Arial" charset="0"/>
              <a:cs typeface="Arial"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ChangeAspect="1" noChangeArrowheads="1" noTextEdit="1"/>
          </p:cNvSpPr>
          <p:nvPr/>
        </p:nvSpPr>
        <p:spPr bwMode="auto">
          <a:xfrm>
            <a:off x="1547813" y="1268413"/>
            <a:ext cx="7380287" cy="4913312"/>
          </a:xfrm>
          <a:prstGeom prst="rect">
            <a:avLst/>
          </a:prstGeom>
          <a:noFill/>
          <a:ln w="9525">
            <a:noFill/>
            <a:miter lim="800000"/>
            <a:headEnd/>
            <a:tailEnd/>
          </a:ln>
        </p:spPr>
        <p:txBody>
          <a:bodyPr/>
          <a:lstStyle/>
          <a:p>
            <a:endParaRPr lang="id-ID"/>
          </a:p>
        </p:txBody>
      </p:sp>
      <p:sp>
        <p:nvSpPr>
          <p:cNvPr id="105475" name="Line 3"/>
          <p:cNvSpPr>
            <a:spLocks noChangeShapeType="1"/>
          </p:cNvSpPr>
          <p:nvPr/>
        </p:nvSpPr>
        <p:spPr bwMode="auto">
          <a:xfrm flipV="1">
            <a:off x="1679575" y="1862138"/>
            <a:ext cx="6078538" cy="20637"/>
          </a:xfrm>
          <a:prstGeom prst="line">
            <a:avLst/>
          </a:prstGeom>
          <a:noFill/>
          <a:ln w="9525">
            <a:solidFill>
              <a:srgbClr val="000000"/>
            </a:solidFill>
            <a:round/>
            <a:headEnd/>
            <a:tailEnd/>
          </a:ln>
        </p:spPr>
        <p:txBody>
          <a:bodyPr/>
          <a:lstStyle/>
          <a:p>
            <a:endParaRPr lang="id-ID"/>
          </a:p>
        </p:txBody>
      </p:sp>
      <p:sp>
        <p:nvSpPr>
          <p:cNvPr id="105476" name="Line 4"/>
          <p:cNvSpPr>
            <a:spLocks noChangeShapeType="1"/>
          </p:cNvSpPr>
          <p:nvPr/>
        </p:nvSpPr>
        <p:spPr bwMode="auto">
          <a:xfrm>
            <a:off x="1679575" y="2476500"/>
            <a:ext cx="6223000" cy="1588"/>
          </a:xfrm>
          <a:prstGeom prst="line">
            <a:avLst/>
          </a:prstGeom>
          <a:noFill/>
          <a:ln w="9525">
            <a:solidFill>
              <a:srgbClr val="000000"/>
            </a:solidFill>
            <a:round/>
            <a:headEnd/>
            <a:tailEnd/>
          </a:ln>
        </p:spPr>
        <p:txBody>
          <a:bodyPr/>
          <a:lstStyle/>
          <a:p>
            <a:endParaRPr lang="id-ID"/>
          </a:p>
        </p:txBody>
      </p:sp>
      <p:sp>
        <p:nvSpPr>
          <p:cNvPr id="105477" name="Line 5"/>
          <p:cNvSpPr>
            <a:spLocks noChangeShapeType="1"/>
          </p:cNvSpPr>
          <p:nvPr/>
        </p:nvSpPr>
        <p:spPr bwMode="auto">
          <a:xfrm>
            <a:off x="1679575" y="3244850"/>
            <a:ext cx="6367463" cy="1588"/>
          </a:xfrm>
          <a:prstGeom prst="line">
            <a:avLst/>
          </a:prstGeom>
          <a:noFill/>
          <a:ln w="9525">
            <a:solidFill>
              <a:srgbClr val="000000"/>
            </a:solidFill>
            <a:round/>
            <a:headEnd/>
            <a:tailEnd/>
          </a:ln>
        </p:spPr>
        <p:txBody>
          <a:bodyPr/>
          <a:lstStyle/>
          <a:p>
            <a:endParaRPr lang="id-ID"/>
          </a:p>
        </p:txBody>
      </p:sp>
      <p:sp>
        <p:nvSpPr>
          <p:cNvPr id="105478" name="Line 6"/>
          <p:cNvSpPr>
            <a:spLocks noChangeShapeType="1"/>
          </p:cNvSpPr>
          <p:nvPr/>
        </p:nvSpPr>
        <p:spPr bwMode="auto">
          <a:xfrm>
            <a:off x="1679575" y="3857625"/>
            <a:ext cx="6511925" cy="1588"/>
          </a:xfrm>
          <a:prstGeom prst="line">
            <a:avLst/>
          </a:prstGeom>
          <a:noFill/>
          <a:ln w="9525">
            <a:solidFill>
              <a:srgbClr val="000000"/>
            </a:solidFill>
            <a:round/>
            <a:headEnd/>
            <a:tailEnd/>
          </a:ln>
        </p:spPr>
        <p:txBody>
          <a:bodyPr/>
          <a:lstStyle/>
          <a:p>
            <a:endParaRPr lang="id-ID"/>
          </a:p>
        </p:txBody>
      </p:sp>
      <p:sp>
        <p:nvSpPr>
          <p:cNvPr id="105479" name="Line 7"/>
          <p:cNvSpPr>
            <a:spLocks noChangeShapeType="1"/>
          </p:cNvSpPr>
          <p:nvPr/>
        </p:nvSpPr>
        <p:spPr bwMode="auto">
          <a:xfrm>
            <a:off x="2836863" y="3878263"/>
            <a:ext cx="1587" cy="2128837"/>
          </a:xfrm>
          <a:prstGeom prst="line">
            <a:avLst/>
          </a:prstGeom>
          <a:noFill/>
          <a:ln w="9525">
            <a:solidFill>
              <a:srgbClr val="000000"/>
            </a:solidFill>
            <a:round/>
            <a:headEnd/>
            <a:tailEnd/>
          </a:ln>
        </p:spPr>
        <p:txBody>
          <a:bodyPr/>
          <a:lstStyle/>
          <a:p>
            <a:endParaRPr lang="id-ID"/>
          </a:p>
        </p:txBody>
      </p:sp>
      <p:sp>
        <p:nvSpPr>
          <p:cNvPr id="105480" name="Line 8"/>
          <p:cNvSpPr>
            <a:spLocks noChangeShapeType="1"/>
          </p:cNvSpPr>
          <p:nvPr/>
        </p:nvSpPr>
        <p:spPr bwMode="auto">
          <a:xfrm>
            <a:off x="3995738" y="3857625"/>
            <a:ext cx="0" cy="2149475"/>
          </a:xfrm>
          <a:prstGeom prst="line">
            <a:avLst/>
          </a:prstGeom>
          <a:noFill/>
          <a:ln w="9525">
            <a:solidFill>
              <a:srgbClr val="000000"/>
            </a:solidFill>
            <a:round/>
            <a:headEnd/>
            <a:tailEnd/>
          </a:ln>
        </p:spPr>
        <p:txBody>
          <a:bodyPr/>
          <a:lstStyle/>
          <a:p>
            <a:endParaRPr lang="id-ID"/>
          </a:p>
        </p:txBody>
      </p:sp>
      <p:sp>
        <p:nvSpPr>
          <p:cNvPr id="105481" name="Line 9"/>
          <p:cNvSpPr>
            <a:spLocks noChangeShapeType="1"/>
          </p:cNvSpPr>
          <p:nvPr/>
        </p:nvSpPr>
        <p:spPr bwMode="auto">
          <a:xfrm>
            <a:off x="5297488" y="3857625"/>
            <a:ext cx="1587" cy="2149475"/>
          </a:xfrm>
          <a:prstGeom prst="line">
            <a:avLst/>
          </a:prstGeom>
          <a:noFill/>
          <a:ln w="9525">
            <a:solidFill>
              <a:srgbClr val="000000"/>
            </a:solidFill>
            <a:round/>
            <a:headEnd/>
            <a:tailEnd/>
          </a:ln>
        </p:spPr>
        <p:txBody>
          <a:bodyPr/>
          <a:lstStyle/>
          <a:p>
            <a:endParaRPr lang="id-ID"/>
          </a:p>
        </p:txBody>
      </p:sp>
      <p:sp>
        <p:nvSpPr>
          <p:cNvPr id="105482" name="Line 10"/>
          <p:cNvSpPr>
            <a:spLocks noChangeShapeType="1"/>
          </p:cNvSpPr>
          <p:nvPr/>
        </p:nvSpPr>
        <p:spPr bwMode="auto">
          <a:xfrm>
            <a:off x="6454775" y="3857625"/>
            <a:ext cx="1588" cy="2149475"/>
          </a:xfrm>
          <a:prstGeom prst="line">
            <a:avLst/>
          </a:prstGeom>
          <a:noFill/>
          <a:ln w="9525">
            <a:solidFill>
              <a:srgbClr val="000000"/>
            </a:solidFill>
            <a:round/>
            <a:headEnd/>
            <a:tailEnd/>
          </a:ln>
        </p:spPr>
        <p:txBody>
          <a:bodyPr/>
          <a:lstStyle/>
          <a:p>
            <a:endParaRPr lang="id-ID"/>
          </a:p>
        </p:txBody>
      </p:sp>
      <p:sp>
        <p:nvSpPr>
          <p:cNvPr id="105483" name="Freeform 11"/>
          <p:cNvSpPr>
            <a:spLocks/>
          </p:cNvSpPr>
          <p:nvPr/>
        </p:nvSpPr>
        <p:spPr bwMode="auto">
          <a:xfrm>
            <a:off x="7613650" y="1268413"/>
            <a:ext cx="577850" cy="2609850"/>
          </a:xfrm>
          <a:custGeom>
            <a:avLst/>
            <a:gdLst>
              <a:gd name="T0" fmla="*/ 0 w 720"/>
              <a:gd name="T1" fmla="*/ 0 h 3060"/>
              <a:gd name="T2" fmla="*/ 463764797 w 720"/>
              <a:gd name="T3" fmla="*/ 2147483647 h 3060"/>
              <a:gd name="T4" fmla="*/ 0 60000 65536"/>
              <a:gd name="T5" fmla="*/ 0 60000 65536"/>
              <a:gd name="T6" fmla="*/ 0 w 720"/>
              <a:gd name="T7" fmla="*/ 0 h 3060"/>
              <a:gd name="T8" fmla="*/ 720 w 720"/>
              <a:gd name="T9" fmla="*/ 3060 h 3060"/>
            </a:gdLst>
            <a:ahLst/>
            <a:cxnLst>
              <a:cxn ang="T4">
                <a:pos x="T0" y="T1"/>
              </a:cxn>
              <a:cxn ang="T5">
                <a:pos x="T2" y="T3"/>
              </a:cxn>
            </a:cxnLst>
            <a:rect l="T6" t="T7" r="T8" b="T9"/>
            <a:pathLst>
              <a:path w="720" h="3060">
                <a:moveTo>
                  <a:pt x="0" y="0"/>
                </a:moveTo>
                <a:cubicBezTo>
                  <a:pt x="300" y="1275"/>
                  <a:pt x="600" y="2550"/>
                  <a:pt x="720" y="3060"/>
                </a:cubicBezTo>
              </a:path>
            </a:pathLst>
          </a:custGeom>
          <a:noFill/>
          <a:ln w="9525">
            <a:solidFill>
              <a:srgbClr val="000000"/>
            </a:solidFill>
            <a:round/>
            <a:headEnd/>
            <a:tailEnd/>
          </a:ln>
        </p:spPr>
        <p:txBody>
          <a:bodyPr/>
          <a:lstStyle/>
          <a:p>
            <a:endParaRPr lang="id-ID"/>
          </a:p>
        </p:txBody>
      </p:sp>
      <p:sp>
        <p:nvSpPr>
          <p:cNvPr id="105484" name="Line 12"/>
          <p:cNvSpPr>
            <a:spLocks noChangeShapeType="1"/>
          </p:cNvSpPr>
          <p:nvPr/>
        </p:nvSpPr>
        <p:spPr bwMode="auto">
          <a:xfrm>
            <a:off x="1679575" y="6007100"/>
            <a:ext cx="6511925" cy="1588"/>
          </a:xfrm>
          <a:prstGeom prst="line">
            <a:avLst/>
          </a:prstGeom>
          <a:noFill/>
          <a:ln w="9525">
            <a:solidFill>
              <a:srgbClr val="000000"/>
            </a:solidFill>
            <a:round/>
            <a:headEnd/>
            <a:tailEnd/>
          </a:ln>
        </p:spPr>
        <p:txBody>
          <a:bodyPr/>
          <a:lstStyle/>
          <a:p>
            <a:endParaRPr lang="id-ID"/>
          </a:p>
        </p:txBody>
      </p:sp>
      <p:sp>
        <p:nvSpPr>
          <p:cNvPr id="105485" name="Rectangle 13"/>
          <p:cNvSpPr>
            <a:spLocks noChangeArrowheads="1"/>
          </p:cNvSpPr>
          <p:nvPr/>
        </p:nvSpPr>
        <p:spPr bwMode="auto">
          <a:xfrm>
            <a:off x="1824038" y="1930400"/>
            <a:ext cx="5354637" cy="614363"/>
          </a:xfrm>
          <a:prstGeom prst="rect">
            <a:avLst/>
          </a:prstGeom>
          <a:noFill/>
          <a:ln w="9525">
            <a:noFill/>
            <a:miter lim="800000"/>
            <a:headEnd/>
            <a:tailEnd/>
          </a:ln>
        </p:spPr>
        <p:txBody>
          <a:bodyPr/>
          <a:lstStyle/>
          <a:p>
            <a:pPr algn="l" eaLnBrk="1" hangingPunct="1"/>
            <a:r>
              <a:rPr lang="id-ID" sz="1000">
                <a:solidFill>
                  <a:srgbClr val="3333FF"/>
                </a:solidFill>
                <a:latin typeface="Arial" charset="0"/>
                <a:ea typeface="Times New Roman" pitchFamily="18" charset="0"/>
                <a:cs typeface="Arial" charset="0"/>
              </a:rPr>
              <a:t>Membangun team kerja yang mengatur sendiri dan membuat keputusan pada tingkat terendah untuk meningkatkan daya tanggap</a:t>
            </a:r>
          </a:p>
        </p:txBody>
      </p:sp>
      <p:sp>
        <p:nvSpPr>
          <p:cNvPr id="105486" name="Rectangle 14"/>
          <p:cNvSpPr>
            <a:spLocks noChangeArrowheads="1"/>
          </p:cNvSpPr>
          <p:nvPr/>
        </p:nvSpPr>
        <p:spPr bwMode="auto">
          <a:xfrm>
            <a:off x="1808163" y="2578100"/>
            <a:ext cx="6367462" cy="768350"/>
          </a:xfrm>
          <a:prstGeom prst="rect">
            <a:avLst/>
          </a:prstGeom>
          <a:noFill/>
          <a:ln w="9525">
            <a:noFill/>
            <a:miter lim="800000"/>
            <a:headEnd/>
            <a:tailEnd/>
          </a:ln>
        </p:spPr>
        <p:txBody>
          <a:bodyPr/>
          <a:lstStyle/>
          <a:p>
            <a:pPr algn="l" eaLnBrk="1" hangingPunct="1"/>
            <a:r>
              <a:rPr lang="id-ID" sz="1000">
                <a:solidFill>
                  <a:srgbClr val="3333FF"/>
                </a:solidFill>
                <a:latin typeface="Arial" charset="0"/>
                <a:ea typeface="Times New Roman" pitchFamily="18" charset="0"/>
                <a:cs typeface="Arial" charset="0"/>
              </a:rPr>
              <a:t>Membangun sistem proses informasi yang terintegrasi dan otomatis tinggi. Termasuk pembeli </a:t>
            </a:r>
            <a:endParaRPr lang="en-US" sz="1000">
              <a:solidFill>
                <a:srgbClr val="3333FF"/>
              </a:solidFill>
              <a:latin typeface="Arial" charset="0"/>
              <a:ea typeface="Times New Roman" pitchFamily="18" charset="0"/>
              <a:cs typeface="Arial" charset="0"/>
            </a:endParaRPr>
          </a:p>
          <a:p>
            <a:pPr algn="l" eaLnBrk="1" hangingPunct="1"/>
            <a:r>
              <a:rPr lang="id-ID" sz="1000">
                <a:solidFill>
                  <a:srgbClr val="3333FF"/>
                </a:solidFill>
                <a:latin typeface="Arial" charset="0"/>
                <a:ea typeface="Times New Roman" pitchFamily="18" charset="0"/>
                <a:cs typeface="Arial" charset="0"/>
              </a:rPr>
              <a:t>utama dalam ''sistem'' tersebut di atas dasar waktu sebenarnya</a:t>
            </a:r>
          </a:p>
        </p:txBody>
      </p:sp>
      <p:sp>
        <p:nvSpPr>
          <p:cNvPr id="105487" name="Rectangle 15"/>
          <p:cNvSpPr>
            <a:spLocks noChangeArrowheads="1"/>
          </p:cNvSpPr>
          <p:nvPr/>
        </p:nvSpPr>
        <p:spPr bwMode="auto">
          <a:xfrm>
            <a:off x="1792288" y="3381375"/>
            <a:ext cx="5675312" cy="612775"/>
          </a:xfrm>
          <a:prstGeom prst="rect">
            <a:avLst/>
          </a:prstGeom>
          <a:noFill/>
          <a:ln w="9525">
            <a:noFill/>
            <a:miter lim="800000"/>
            <a:headEnd/>
            <a:tailEnd/>
          </a:ln>
        </p:spPr>
        <p:txBody>
          <a:bodyPr/>
          <a:lstStyle/>
          <a:p>
            <a:pPr algn="l" eaLnBrk="1" hangingPunct="1"/>
            <a:r>
              <a:rPr lang="id-ID" sz="1000">
                <a:solidFill>
                  <a:srgbClr val="3333FF"/>
                </a:solidFill>
                <a:latin typeface="Arial" charset="0"/>
                <a:ea typeface="Times New Roman" pitchFamily="18" charset="0"/>
                <a:cs typeface="Arial" charset="0"/>
              </a:rPr>
              <a:t>Menggabungkan penyedia barang sebelum diakui secara online kedalam produksi</a:t>
            </a:r>
          </a:p>
        </p:txBody>
      </p:sp>
      <p:sp>
        <p:nvSpPr>
          <p:cNvPr id="105488" name="Rectangle 16"/>
          <p:cNvSpPr>
            <a:spLocks noChangeArrowheads="1"/>
          </p:cNvSpPr>
          <p:nvPr/>
        </p:nvSpPr>
        <p:spPr bwMode="auto">
          <a:xfrm>
            <a:off x="1616075" y="3892550"/>
            <a:ext cx="1317625" cy="2149475"/>
          </a:xfrm>
          <a:prstGeom prst="rect">
            <a:avLst/>
          </a:prstGeom>
          <a:noFill/>
          <a:ln w="9525">
            <a:noFill/>
            <a:miter lim="800000"/>
            <a:headEnd/>
            <a:tailEnd/>
          </a:ln>
        </p:spPr>
        <p:txBody>
          <a:bodyPr/>
          <a:lstStyle/>
          <a:p>
            <a:pPr algn="l" eaLnBrk="1" hangingPunct="1"/>
            <a:r>
              <a:rPr lang="id-ID" sz="1000">
                <a:solidFill>
                  <a:srgbClr val="3333FF"/>
                </a:solidFill>
                <a:latin typeface="Arial" charset="0"/>
                <a:ea typeface="Times New Roman" pitchFamily="18" charset="0"/>
                <a:cs typeface="Arial" charset="0"/>
              </a:rPr>
              <a:t>Bekerja sedekat mungkin dengan peyedia barang untuk memasukan pilihan mereka atas lokasi pabrik untuk meminimalisir waktu pengiriman</a:t>
            </a:r>
          </a:p>
        </p:txBody>
      </p:sp>
      <p:sp>
        <p:nvSpPr>
          <p:cNvPr id="105489" name="Rectangle 17"/>
          <p:cNvSpPr>
            <a:spLocks noChangeArrowheads="1"/>
          </p:cNvSpPr>
          <p:nvPr/>
        </p:nvSpPr>
        <p:spPr bwMode="auto">
          <a:xfrm>
            <a:off x="2789238" y="3892550"/>
            <a:ext cx="1301750" cy="2063750"/>
          </a:xfrm>
          <a:prstGeom prst="rect">
            <a:avLst/>
          </a:prstGeom>
          <a:noFill/>
          <a:ln w="9525">
            <a:noFill/>
            <a:miter lim="800000"/>
            <a:headEnd/>
            <a:tailEnd/>
          </a:ln>
        </p:spPr>
        <p:txBody>
          <a:bodyPr/>
          <a:lstStyle/>
          <a:p>
            <a:pPr algn="l" eaLnBrk="1" hangingPunct="1">
              <a:tabLst>
                <a:tab pos="228600" algn="l"/>
                <a:tab pos="1028700" algn="l"/>
                <a:tab pos="2295525" algn="l"/>
                <a:tab pos="3657600" algn="l"/>
              </a:tabLst>
            </a:pPr>
            <a:r>
              <a:rPr lang="id-ID" sz="1000">
                <a:solidFill>
                  <a:srgbClr val="3333FF"/>
                </a:solidFill>
                <a:latin typeface="Arial" charset="0"/>
                <a:ea typeface="Times New Roman" pitchFamily="18" charset="0"/>
                <a:cs typeface="Arial" charset="0"/>
              </a:rPr>
              <a:t>Menstandarisasikan keputusan, komponen dan perlengkapan produk untuk membolehkan perubahan cepat bagi pemesanan baru atau khusus</a:t>
            </a:r>
            <a:endParaRPr lang="en-US" sz="1000">
              <a:solidFill>
                <a:srgbClr val="3333FF"/>
              </a:solidFill>
              <a:latin typeface="Tahoma" pitchFamily="34" charset="0"/>
              <a:ea typeface="Times New Roman" pitchFamily="18" charset="0"/>
              <a:cs typeface="Arial" charset="0"/>
            </a:endParaRPr>
          </a:p>
          <a:p>
            <a:pPr algn="l">
              <a:tabLst>
                <a:tab pos="228600" algn="l"/>
                <a:tab pos="1028700" algn="l"/>
                <a:tab pos="2295525" algn="l"/>
                <a:tab pos="3657600" algn="l"/>
              </a:tabLst>
            </a:pPr>
            <a:endParaRPr lang="en-US" sz="1000">
              <a:solidFill>
                <a:srgbClr val="3333FF"/>
              </a:solidFill>
              <a:latin typeface="Arial" charset="0"/>
              <a:ea typeface="Times New Roman" pitchFamily="18" charset="0"/>
              <a:cs typeface="Arial" charset="0"/>
            </a:endParaRPr>
          </a:p>
        </p:txBody>
      </p:sp>
      <p:sp>
        <p:nvSpPr>
          <p:cNvPr id="105490" name="Freeform 18"/>
          <p:cNvSpPr>
            <a:spLocks/>
          </p:cNvSpPr>
          <p:nvPr/>
        </p:nvSpPr>
        <p:spPr bwMode="auto">
          <a:xfrm>
            <a:off x="7613650" y="3840163"/>
            <a:ext cx="577850" cy="2170112"/>
          </a:xfrm>
          <a:custGeom>
            <a:avLst/>
            <a:gdLst>
              <a:gd name="T0" fmla="*/ 463764797 w 720"/>
              <a:gd name="T1" fmla="*/ 0 h 2700"/>
              <a:gd name="T2" fmla="*/ 0 w 720"/>
              <a:gd name="T3" fmla="*/ 1744217244 h 2700"/>
              <a:gd name="T4" fmla="*/ 0 60000 65536"/>
              <a:gd name="T5" fmla="*/ 0 60000 65536"/>
              <a:gd name="T6" fmla="*/ 0 w 720"/>
              <a:gd name="T7" fmla="*/ 0 h 2700"/>
              <a:gd name="T8" fmla="*/ 720 w 720"/>
              <a:gd name="T9" fmla="*/ 2700 h 2700"/>
            </a:gdLst>
            <a:ahLst/>
            <a:cxnLst>
              <a:cxn ang="T4">
                <a:pos x="T0" y="T1"/>
              </a:cxn>
              <a:cxn ang="T5">
                <a:pos x="T2" y="T3"/>
              </a:cxn>
            </a:cxnLst>
            <a:rect l="T6" t="T7" r="T8" b="T9"/>
            <a:pathLst>
              <a:path w="720" h="2700">
                <a:moveTo>
                  <a:pt x="720" y="0"/>
                </a:moveTo>
                <a:cubicBezTo>
                  <a:pt x="420" y="1125"/>
                  <a:pt x="120" y="2250"/>
                  <a:pt x="0" y="2700"/>
                </a:cubicBezTo>
              </a:path>
            </a:pathLst>
          </a:custGeom>
          <a:noFill/>
          <a:ln w="9525">
            <a:solidFill>
              <a:srgbClr val="000000"/>
            </a:solidFill>
            <a:round/>
            <a:headEnd/>
            <a:tailEnd/>
          </a:ln>
        </p:spPr>
        <p:txBody>
          <a:bodyPr/>
          <a:lstStyle/>
          <a:p>
            <a:endParaRPr lang="id-ID"/>
          </a:p>
        </p:txBody>
      </p:sp>
      <p:sp>
        <p:nvSpPr>
          <p:cNvPr id="105491" name="Rectangle 19"/>
          <p:cNvSpPr>
            <a:spLocks noChangeArrowheads="1"/>
          </p:cNvSpPr>
          <p:nvPr/>
        </p:nvSpPr>
        <p:spPr bwMode="auto">
          <a:xfrm>
            <a:off x="4075113" y="3892550"/>
            <a:ext cx="1190625" cy="1995488"/>
          </a:xfrm>
          <a:prstGeom prst="rect">
            <a:avLst/>
          </a:prstGeom>
          <a:noFill/>
          <a:ln w="9525">
            <a:noFill/>
            <a:miter lim="800000"/>
            <a:headEnd/>
            <a:tailEnd/>
          </a:ln>
        </p:spPr>
        <p:txBody>
          <a:bodyPr/>
          <a:lstStyle/>
          <a:p>
            <a:pPr algn="l" eaLnBrk="1" hangingPunct="1"/>
            <a:r>
              <a:rPr lang="id-ID" sz="1000">
                <a:solidFill>
                  <a:srgbClr val="3333FF"/>
                </a:solidFill>
                <a:latin typeface="Arial" charset="0"/>
                <a:ea typeface="Times New Roman" pitchFamily="18" charset="0"/>
                <a:cs typeface="Arial" charset="0"/>
              </a:rPr>
              <a:t>Menjamin pengiriman secepatnya dengan pengiriman JIT ditambah pelayanan surat yang cepat</a:t>
            </a:r>
          </a:p>
        </p:txBody>
      </p:sp>
      <p:sp>
        <p:nvSpPr>
          <p:cNvPr id="105492" name="Rectangle 20"/>
          <p:cNvSpPr>
            <a:spLocks noChangeArrowheads="1"/>
          </p:cNvSpPr>
          <p:nvPr/>
        </p:nvSpPr>
        <p:spPr bwMode="auto">
          <a:xfrm>
            <a:off x="5249863" y="3806825"/>
            <a:ext cx="1317625" cy="2286000"/>
          </a:xfrm>
          <a:prstGeom prst="rect">
            <a:avLst/>
          </a:prstGeom>
          <a:noFill/>
          <a:ln w="9525">
            <a:noFill/>
            <a:miter lim="800000"/>
            <a:headEnd/>
            <a:tailEnd/>
          </a:ln>
        </p:spPr>
        <p:txBody>
          <a:bodyPr/>
          <a:lstStyle/>
          <a:p>
            <a:pPr algn="l" eaLnBrk="1" hangingPunct="1"/>
            <a:endParaRPr lang="en-US" sz="1000">
              <a:latin typeface="Arial" charset="0"/>
              <a:ea typeface="Times New Roman" pitchFamily="18" charset="0"/>
              <a:cs typeface="Arial" charset="0"/>
            </a:endParaRPr>
          </a:p>
          <a:p>
            <a:pPr algn="l" eaLnBrk="1" hangingPunct="1"/>
            <a:r>
              <a:rPr lang="id-ID" sz="1000">
                <a:solidFill>
                  <a:srgbClr val="3333FF"/>
                </a:solidFill>
                <a:latin typeface="Arial" charset="0"/>
                <a:ea typeface="Times New Roman" pitchFamily="18" charset="0"/>
                <a:cs typeface="Arial" charset="0"/>
              </a:rPr>
              <a:t>Menggunakan laptop yang terhubung langsung ke operasional untuk mempercepat proses pemesanan dan memperpendek peredaran penjualan</a:t>
            </a:r>
          </a:p>
        </p:txBody>
      </p:sp>
      <p:sp>
        <p:nvSpPr>
          <p:cNvPr id="105493" name="Rectangle 21"/>
          <p:cNvSpPr>
            <a:spLocks noChangeArrowheads="1"/>
          </p:cNvSpPr>
          <p:nvPr/>
        </p:nvSpPr>
        <p:spPr bwMode="auto">
          <a:xfrm>
            <a:off x="6503988" y="3857625"/>
            <a:ext cx="1157287" cy="1997075"/>
          </a:xfrm>
          <a:prstGeom prst="rect">
            <a:avLst/>
          </a:prstGeom>
          <a:noFill/>
          <a:ln w="9525">
            <a:noFill/>
            <a:miter lim="800000"/>
            <a:headEnd/>
            <a:tailEnd/>
          </a:ln>
        </p:spPr>
        <p:txBody>
          <a:bodyPr/>
          <a:lstStyle/>
          <a:p>
            <a:pPr algn="l" eaLnBrk="1" hangingPunct="1"/>
            <a:r>
              <a:rPr lang="id-ID" sz="1000">
                <a:solidFill>
                  <a:srgbClr val="3333FF"/>
                </a:solidFill>
                <a:latin typeface="Arial" charset="0"/>
                <a:ea typeface="Times New Roman" pitchFamily="18" charset="0"/>
                <a:cs typeface="Arial" charset="0"/>
              </a:rPr>
              <a:t>Menempatkan ahli teknik pelayanan pada fasilitas pelanggan yang secara geografis dekat</a:t>
            </a:r>
          </a:p>
        </p:txBody>
      </p:sp>
      <p:sp>
        <p:nvSpPr>
          <p:cNvPr id="105494" name="Rectangle 22"/>
          <p:cNvSpPr>
            <a:spLocks noChangeArrowheads="1"/>
          </p:cNvSpPr>
          <p:nvPr/>
        </p:nvSpPr>
        <p:spPr bwMode="auto">
          <a:xfrm>
            <a:off x="1811338" y="1314450"/>
            <a:ext cx="5934075" cy="768350"/>
          </a:xfrm>
          <a:prstGeom prst="rect">
            <a:avLst/>
          </a:prstGeom>
          <a:noFill/>
          <a:ln w="9525">
            <a:noFill/>
            <a:miter lim="800000"/>
            <a:headEnd/>
            <a:tailEnd/>
          </a:ln>
        </p:spPr>
        <p:txBody>
          <a:bodyPr/>
          <a:lstStyle/>
          <a:p>
            <a:pPr algn="l" eaLnBrk="1" hangingPunct="1"/>
            <a:r>
              <a:rPr lang="id-ID" sz="1000">
                <a:solidFill>
                  <a:srgbClr val="3333FF"/>
                </a:solidFill>
                <a:latin typeface="Arial" charset="0"/>
                <a:ea typeface="Times New Roman" pitchFamily="18" charset="0"/>
                <a:cs typeface="Arial" charset="0"/>
              </a:rPr>
              <a:t>Menggunakan teknologi perusahaan secara luas untuk berbagi aktifitas dan otomatisasi team perkembangan teknologi untuk mempercepat perkembangan produk baru</a:t>
            </a:r>
          </a:p>
        </p:txBody>
      </p:sp>
      <p:sp>
        <p:nvSpPr>
          <p:cNvPr id="105495" name="Line 23"/>
          <p:cNvSpPr>
            <a:spLocks noChangeShapeType="1"/>
          </p:cNvSpPr>
          <p:nvPr/>
        </p:nvSpPr>
        <p:spPr bwMode="auto">
          <a:xfrm>
            <a:off x="1658938" y="1228725"/>
            <a:ext cx="0" cy="4757738"/>
          </a:xfrm>
          <a:prstGeom prst="line">
            <a:avLst/>
          </a:prstGeom>
          <a:noFill/>
          <a:ln w="9525">
            <a:solidFill>
              <a:srgbClr val="000000"/>
            </a:solidFill>
            <a:round/>
            <a:headEnd/>
            <a:tailEnd/>
          </a:ln>
        </p:spPr>
        <p:txBody>
          <a:bodyPr/>
          <a:lstStyle/>
          <a:p>
            <a:endParaRPr lang="id-ID"/>
          </a:p>
        </p:txBody>
      </p:sp>
      <p:sp>
        <p:nvSpPr>
          <p:cNvPr id="105496" name="Freeform 24"/>
          <p:cNvSpPr>
            <a:spLocks/>
          </p:cNvSpPr>
          <p:nvPr/>
        </p:nvSpPr>
        <p:spPr bwMode="auto">
          <a:xfrm>
            <a:off x="8204200" y="1211263"/>
            <a:ext cx="577850" cy="2609850"/>
          </a:xfrm>
          <a:custGeom>
            <a:avLst/>
            <a:gdLst>
              <a:gd name="T0" fmla="*/ 0 w 720"/>
              <a:gd name="T1" fmla="*/ 0 h 3060"/>
              <a:gd name="T2" fmla="*/ 463764797 w 720"/>
              <a:gd name="T3" fmla="*/ 2147483647 h 3060"/>
              <a:gd name="T4" fmla="*/ 0 60000 65536"/>
              <a:gd name="T5" fmla="*/ 0 60000 65536"/>
              <a:gd name="T6" fmla="*/ 0 w 720"/>
              <a:gd name="T7" fmla="*/ 0 h 3060"/>
              <a:gd name="T8" fmla="*/ 720 w 720"/>
              <a:gd name="T9" fmla="*/ 3060 h 3060"/>
            </a:gdLst>
            <a:ahLst/>
            <a:cxnLst>
              <a:cxn ang="T4">
                <a:pos x="T0" y="T1"/>
              </a:cxn>
              <a:cxn ang="T5">
                <a:pos x="T2" y="T3"/>
              </a:cxn>
            </a:cxnLst>
            <a:rect l="T6" t="T7" r="T8" b="T9"/>
            <a:pathLst>
              <a:path w="720" h="3060">
                <a:moveTo>
                  <a:pt x="0" y="0"/>
                </a:moveTo>
                <a:cubicBezTo>
                  <a:pt x="300" y="1275"/>
                  <a:pt x="600" y="2550"/>
                  <a:pt x="720" y="3060"/>
                </a:cubicBezTo>
              </a:path>
            </a:pathLst>
          </a:custGeom>
          <a:noFill/>
          <a:ln w="9525">
            <a:solidFill>
              <a:srgbClr val="000000"/>
            </a:solidFill>
            <a:round/>
            <a:headEnd/>
            <a:tailEnd/>
          </a:ln>
        </p:spPr>
        <p:txBody>
          <a:bodyPr/>
          <a:lstStyle/>
          <a:p>
            <a:endParaRPr lang="id-ID"/>
          </a:p>
        </p:txBody>
      </p:sp>
      <p:sp>
        <p:nvSpPr>
          <p:cNvPr id="105497" name="Freeform 25"/>
          <p:cNvSpPr>
            <a:spLocks/>
          </p:cNvSpPr>
          <p:nvPr/>
        </p:nvSpPr>
        <p:spPr bwMode="auto">
          <a:xfrm>
            <a:off x="8204200" y="3856038"/>
            <a:ext cx="577850" cy="2130425"/>
          </a:xfrm>
          <a:custGeom>
            <a:avLst/>
            <a:gdLst>
              <a:gd name="T0" fmla="*/ 463764797 w 720"/>
              <a:gd name="T1" fmla="*/ 0 h 2520"/>
              <a:gd name="T2" fmla="*/ 0 w 720"/>
              <a:gd name="T3" fmla="*/ 1801074969 h 2520"/>
              <a:gd name="T4" fmla="*/ 0 60000 65536"/>
              <a:gd name="T5" fmla="*/ 0 60000 65536"/>
              <a:gd name="T6" fmla="*/ 0 w 720"/>
              <a:gd name="T7" fmla="*/ 0 h 2520"/>
              <a:gd name="T8" fmla="*/ 720 w 720"/>
              <a:gd name="T9" fmla="*/ 2520 h 2520"/>
            </a:gdLst>
            <a:ahLst/>
            <a:cxnLst>
              <a:cxn ang="T4">
                <a:pos x="T0" y="T1"/>
              </a:cxn>
              <a:cxn ang="T5">
                <a:pos x="T2" y="T3"/>
              </a:cxn>
            </a:cxnLst>
            <a:rect l="T6" t="T7" r="T8" b="T9"/>
            <a:pathLst>
              <a:path w="720" h="2520">
                <a:moveTo>
                  <a:pt x="720" y="0"/>
                </a:moveTo>
                <a:cubicBezTo>
                  <a:pt x="420" y="1050"/>
                  <a:pt x="120" y="2100"/>
                  <a:pt x="0" y="2520"/>
                </a:cubicBezTo>
              </a:path>
            </a:pathLst>
          </a:custGeom>
          <a:noFill/>
          <a:ln w="9525">
            <a:solidFill>
              <a:srgbClr val="000000"/>
            </a:solidFill>
            <a:round/>
            <a:headEnd/>
            <a:tailEnd/>
          </a:ln>
        </p:spPr>
        <p:txBody>
          <a:bodyPr/>
          <a:lstStyle/>
          <a:p>
            <a:endParaRPr lang="id-ID"/>
          </a:p>
        </p:txBody>
      </p:sp>
      <p:sp>
        <p:nvSpPr>
          <p:cNvPr id="105498" name="Line 26"/>
          <p:cNvSpPr>
            <a:spLocks noChangeShapeType="1"/>
          </p:cNvSpPr>
          <p:nvPr/>
        </p:nvSpPr>
        <p:spPr bwMode="auto">
          <a:xfrm>
            <a:off x="1658938" y="1247775"/>
            <a:ext cx="6511925" cy="1588"/>
          </a:xfrm>
          <a:prstGeom prst="line">
            <a:avLst/>
          </a:prstGeom>
          <a:noFill/>
          <a:ln w="9525">
            <a:solidFill>
              <a:srgbClr val="000000"/>
            </a:solidFill>
            <a:round/>
            <a:headEnd/>
            <a:tailEnd/>
          </a:ln>
        </p:spPr>
        <p:txBody>
          <a:bodyPr/>
          <a:lstStyle/>
          <a:p>
            <a:endParaRPr lang="id-ID"/>
          </a:p>
        </p:txBody>
      </p:sp>
      <p:sp>
        <p:nvSpPr>
          <p:cNvPr id="105499" name="Rectangle 27"/>
          <p:cNvSpPr>
            <a:spLocks noChangeArrowheads="1"/>
          </p:cNvSpPr>
          <p:nvPr/>
        </p:nvSpPr>
        <p:spPr bwMode="auto">
          <a:xfrm rot="5154863">
            <a:off x="7356475" y="3497263"/>
            <a:ext cx="2058987" cy="395288"/>
          </a:xfrm>
          <a:prstGeom prst="rect">
            <a:avLst/>
          </a:prstGeom>
          <a:noFill/>
          <a:ln w="9525">
            <a:noFill/>
            <a:miter lim="800000"/>
            <a:headEnd/>
            <a:tailEnd/>
          </a:ln>
        </p:spPr>
        <p:txBody>
          <a:bodyPr/>
          <a:lstStyle/>
          <a:p>
            <a:pPr eaLnBrk="1" hangingPunct="1"/>
            <a:r>
              <a:rPr lang="en-US" sz="1000">
                <a:solidFill>
                  <a:srgbClr val="3333FF"/>
                </a:solidFill>
                <a:latin typeface="Arial" charset="0"/>
                <a:ea typeface="Times New Roman" pitchFamily="18" charset="0"/>
                <a:cs typeface="Arial" charset="0"/>
              </a:rPr>
              <a:t>Margin Keuntungan</a:t>
            </a:r>
          </a:p>
        </p:txBody>
      </p:sp>
      <p:sp>
        <p:nvSpPr>
          <p:cNvPr id="105500" name="Rectangle 28"/>
          <p:cNvSpPr>
            <a:spLocks noChangeArrowheads="1"/>
          </p:cNvSpPr>
          <p:nvPr/>
        </p:nvSpPr>
        <p:spPr bwMode="auto">
          <a:xfrm>
            <a:off x="228600" y="1143000"/>
            <a:ext cx="1463675" cy="614363"/>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3333FF"/>
                </a:solidFill>
                <a:latin typeface="Arial" charset="0"/>
                <a:ea typeface="Times New Roman" pitchFamily="18" charset="0"/>
                <a:cs typeface="Arial" charset="0"/>
              </a:rPr>
              <a:t>Perkembangan Teknologi</a:t>
            </a:r>
          </a:p>
        </p:txBody>
      </p:sp>
      <p:sp>
        <p:nvSpPr>
          <p:cNvPr id="105501" name="Rectangle 29"/>
          <p:cNvSpPr>
            <a:spLocks noChangeArrowheads="1"/>
          </p:cNvSpPr>
          <p:nvPr/>
        </p:nvSpPr>
        <p:spPr bwMode="auto">
          <a:xfrm>
            <a:off x="244475" y="1757363"/>
            <a:ext cx="1157288" cy="612775"/>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3333FF"/>
                </a:solidFill>
                <a:latin typeface="Arial" charset="0"/>
                <a:ea typeface="Times New Roman" pitchFamily="18" charset="0"/>
                <a:cs typeface="Arial" charset="0"/>
              </a:rPr>
              <a:t>Manajemen SDM</a:t>
            </a:r>
          </a:p>
        </p:txBody>
      </p:sp>
      <p:sp>
        <p:nvSpPr>
          <p:cNvPr id="105502" name="Rectangle 30"/>
          <p:cNvSpPr>
            <a:spLocks noChangeArrowheads="1"/>
          </p:cNvSpPr>
          <p:nvPr/>
        </p:nvSpPr>
        <p:spPr bwMode="auto">
          <a:xfrm>
            <a:off x="244475" y="2370138"/>
            <a:ext cx="1157288" cy="617537"/>
          </a:xfrm>
          <a:prstGeom prst="rect">
            <a:avLst/>
          </a:prstGeom>
          <a:noFill/>
          <a:ln w="9525">
            <a:noFill/>
            <a:miter lim="800000"/>
            <a:headEnd/>
            <a:tailEnd/>
          </a:ln>
        </p:spPr>
        <p:txBody>
          <a:bodyPr/>
          <a:lstStyle/>
          <a:p>
            <a:pPr algn="l" eaLnBrk="1" hangingPunct="1"/>
            <a:endParaRPr lang="en-US" sz="900">
              <a:latin typeface="Arial" charset="0"/>
              <a:ea typeface="Times New Roman" pitchFamily="18" charset="0"/>
              <a:cs typeface="Arial" charset="0"/>
            </a:endParaRPr>
          </a:p>
          <a:p>
            <a:pPr algn="l"/>
            <a:r>
              <a:rPr lang="en-US" sz="1000">
                <a:solidFill>
                  <a:srgbClr val="3333FF"/>
                </a:solidFill>
                <a:latin typeface="Arial" charset="0"/>
                <a:ea typeface="Times New Roman" pitchFamily="18" charset="0"/>
                <a:cs typeface="Arial" charset="0"/>
              </a:rPr>
              <a:t>Administrasi Umum</a:t>
            </a:r>
          </a:p>
        </p:txBody>
      </p:sp>
      <p:sp>
        <p:nvSpPr>
          <p:cNvPr id="105503" name="Rectangle 31"/>
          <p:cNvSpPr>
            <a:spLocks noChangeArrowheads="1"/>
          </p:cNvSpPr>
          <p:nvPr/>
        </p:nvSpPr>
        <p:spPr bwMode="auto">
          <a:xfrm>
            <a:off x="244475" y="3397250"/>
            <a:ext cx="1157288" cy="417513"/>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Pembelian</a:t>
            </a:r>
          </a:p>
        </p:txBody>
      </p:sp>
      <p:sp>
        <p:nvSpPr>
          <p:cNvPr id="105504" name="Rectangle 32"/>
          <p:cNvSpPr>
            <a:spLocks noChangeArrowheads="1"/>
          </p:cNvSpPr>
          <p:nvPr/>
        </p:nvSpPr>
        <p:spPr bwMode="auto">
          <a:xfrm>
            <a:off x="1627188" y="6081713"/>
            <a:ext cx="1268412" cy="487362"/>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Logistik didalam batas</a:t>
            </a:r>
          </a:p>
        </p:txBody>
      </p:sp>
      <p:sp>
        <p:nvSpPr>
          <p:cNvPr id="105505" name="Rectangle 33"/>
          <p:cNvSpPr>
            <a:spLocks noChangeArrowheads="1"/>
          </p:cNvSpPr>
          <p:nvPr/>
        </p:nvSpPr>
        <p:spPr bwMode="auto">
          <a:xfrm>
            <a:off x="4102100" y="6096000"/>
            <a:ext cx="1447800" cy="452438"/>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Logistik diluar </a:t>
            </a:r>
          </a:p>
          <a:p>
            <a:pPr algn="l"/>
            <a:r>
              <a:rPr lang="en-US" sz="1000">
                <a:solidFill>
                  <a:srgbClr val="3333FF"/>
                </a:solidFill>
                <a:latin typeface="Arial" charset="0"/>
                <a:ea typeface="Times New Roman" pitchFamily="18" charset="0"/>
                <a:cs typeface="Arial" charset="0"/>
              </a:rPr>
              <a:t>batas</a:t>
            </a:r>
          </a:p>
        </p:txBody>
      </p:sp>
      <p:sp>
        <p:nvSpPr>
          <p:cNvPr id="105506" name="Rectangle 34"/>
          <p:cNvSpPr>
            <a:spLocks noChangeArrowheads="1"/>
          </p:cNvSpPr>
          <p:nvPr/>
        </p:nvSpPr>
        <p:spPr bwMode="auto">
          <a:xfrm>
            <a:off x="5259388" y="6096000"/>
            <a:ext cx="1447800" cy="533400"/>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Pemasaran dan Penjualan</a:t>
            </a:r>
          </a:p>
        </p:txBody>
      </p:sp>
      <p:sp>
        <p:nvSpPr>
          <p:cNvPr id="105507" name="Rectangle 35"/>
          <p:cNvSpPr>
            <a:spLocks noChangeArrowheads="1"/>
          </p:cNvSpPr>
          <p:nvPr/>
        </p:nvSpPr>
        <p:spPr bwMode="auto">
          <a:xfrm>
            <a:off x="6542088" y="6137275"/>
            <a:ext cx="1447800" cy="369888"/>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Pelayanan</a:t>
            </a:r>
          </a:p>
        </p:txBody>
      </p:sp>
      <p:sp>
        <p:nvSpPr>
          <p:cNvPr id="105508" name="Rectangle 36"/>
          <p:cNvSpPr>
            <a:spLocks noChangeArrowheads="1"/>
          </p:cNvSpPr>
          <p:nvPr/>
        </p:nvSpPr>
        <p:spPr bwMode="auto">
          <a:xfrm>
            <a:off x="2946400" y="6096000"/>
            <a:ext cx="963613" cy="371475"/>
          </a:xfrm>
          <a:prstGeom prst="rect">
            <a:avLst/>
          </a:prstGeom>
          <a:noFill/>
          <a:ln w="9525">
            <a:noFill/>
            <a:miter lim="800000"/>
            <a:headEnd/>
            <a:tailEnd/>
          </a:ln>
        </p:spPr>
        <p:txBody>
          <a:bodyPr/>
          <a:lstStyle/>
          <a:p>
            <a:pPr algn="l" eaLnBrk="1" hangingPunct="1"/>
            <a:r>
              <a:rPr lang="en-US" sz="1000">
                <a:solidFill>
                  <a:srgbClr val="3333FF"/>
                </a:solidFill>
                <a:latin typeface="Arial" charset="0"/>
                <a:ea typeface="Times New Roman" pitchFamily="18" charset="0"/>
                <a:cs typeface="Arial" charset="0"/>
              </a:rPr>
              <a:t>Operasi</a:t>
            </a:r>
          </a:p>
        </p:txBody>
      </p:sp>
      <p:sp>
        <p:nvSpPr>
          <p:cNvPr id="105509" name="Rectangle 37"/>
          <p:cNvSpPr>
            <a:spLocks noChangeArrowheads="1"/>
          </p:cNvSpPr>
          <p:nvPr/>
        </p:nvSpPr>
        <p:spPr bwMode="auto">
          <a:xfrm>
            <a:off x="762000" y="228600"/>
            <a:ext cx="8001000" cy="822325"/>
          </a:xfrm>
          <a:prstGeom prst="rect">
            <a:avLst/>
          </a:prstGeom>
          <a:solidFill>
            <a:schemeClr val="accent2"/>
          </a:solidFill>
          <a:ln w="9525">
            <a:noFill/>
            <a:miter lim="800000"/>
            <a:headEnd/>
            <a:tailEnd/>
          </a:ln>
        </p:spPr>
        <p:txBody>
          <a:bodyPr anchor="ctr">
            <a:spAutoFit/>
          </a:bodyPr>
          <a:lstStyle/>
          <a:p>
            <a:pPr eaLnBrk="1" hangingPunct="1">
              <a:tabLst>
                <a:tab pos="1028700" algn="l"/>
                <a:tab pos="3657600" algn="l"/>
              </a:tabLst>
            </a:pPr>
            <a:r>
              <a:rPr lang="id-ID" sz="2400" b="1">
                <a:solidFill>
                  <a:srgbClr val="3333FF"/>
                </a:solidFill>
                <a:latin typeface="Arial" charset="0"/>
                <a:ea typeface="Times New Roman" pitchFamily="18" charset="0"/>
                <a:cs typeface="Arial" charset="0"/>
              </a:rPr>
              <a:t>Contoh Cara Bisnis Memperoleh Keuntungan Kompetitif melalui Kecepatan</a:t>
            </a:r>
            <a:endParaRPr lang="en-US" sz="2400">
              <a:solidFill>
                <a:srgbClr val="3333FF"/>
              </a:solidFill>
              <a:latin typeface="Arial" charset="0"/>
              <a:ea typeface="Times New Roman" pitchFamily="18" charset="0"/>
              <a:cs typeface="Arial" charset="0"/>
            </a:endParaRPr>
          </a:p>
        </p:txBody>
      </p:sp>
      <p:sp>
        <p:nvSpPr>
          <p:cNvPr id="105510" name="Rectangle 38"/>
          <p:cNvSpPr>
            <a:spLocks noChangeArrowheads="1"/>
          </p:cNvSpPr>
          <p:nvPr/>
        </p:nvSpPr>
        <p:spPr bwMode="auto">
          <a:xfrm>
            <a:off x="298450" y="1874838"/>
            <a:ext cx="9144000" cy="0"/>
          </a:xfrm>
          <a:prstGeom prst="rect">
            <a:avLst/>
          </a:prstGeom>
          <a:noFill/>
          <a:ln w="9525">
            <a:noFill/>
            <a:miter lim="800000"/>
            <a:headEnd/>
            <a:tailEnd/>
          </a:ln>
        </p:spPr>
        <p:txBody>
          <a:bodyPr wrap="none" anchor="ctr">
            <a:spAutoFit/>
          </a:bodyPr>
          <a:lstStyle/>
          <a:p>
            <a:endParaRPr lang="id-ID"/>
          </a:p>
        </p:txBody>
      </p:sp>
      <p:sp>
        <p:nvSpPr>
          <p:cNvPr id="105511" name="Rectangle 39"/>
          <p:cNvSpPr>
            <a:spLocks noChangeArrowheads="1"/>
          </p:cNvSpPr>
          <p:nvPr/>
        </p:nvSpPr>
        <p:spPr bwMode="auto">
          <a:xfrm>
            <a:off x="298450" y="5532438"/>
            <a:ext cx="9144000" cy="0"/>
          </a:xfrm>
          <a:prstGeom prst="rect">
            <a:avLst/>
          </a:prstGeom>
          <a:noFill/>
          <a:ln w="9525">
            <a:noFill/>
            <a:miter lim="800000"/>
            <a:headEnd/>
            <a:tailEnd/>
          </a:ln>
        </p:spPr>
        <p:txBody>
          <a:bodyPr wrap="none" anchor="ctr">
            <a:spAutoFit/>
          </a:bodyPr>
          <a:lstStyle/>
          <a:p>
            <a:pPr algn="l" eaLnBrk="1" hangingPunct="1"/>
            <a:endParaRPr lang="id-ID">
              <a:latin typeface="Arial"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4191000" y="457200"/>
            <a:ext cx="3700463" cy="579438"/>
          </a:xfrm>
          <a:prstGeom prst="rect">
            <a:avLst/>
          </a:prstGeom>
          <a:solidFill>
            <a:schemeClr val="tx2"/>
          </a:solidFill>
          <a:ln w="9525">
            <a:noFill/>
            <a:miter lim="800000"/>
            <a:headEnd/>
            <a:tailEnd/>
          </a:ln>
        </p:spPr>
        <p:txBody>
          <a:bodyPr anchor="ctr">
            <a:spAutoFit/>
          </a:bodyPr>
          <a:lstStyle/>
          <a:p>
            <a:pPr rtl="1" eaLnBrk="1" hangingPunct="1">
              <a:tabLst>
                <a:tab pos="342900" algn="l"/>
                <a:tab pos="1028700" algn="l"/>
                <a:tab pos="3657600" algn="l"/>
              </a:tabLst>
            </a:pPr>
            <a:r>
              <a:rPr lang="en-US" sz="3200" b="1">
                <a:solidFill>
                  <a:srgbClr val="000066"/>
                </a:solidFill>
                <a:latin typeface="Arial" charset="0"/>
                <a:cs typeface="Arial" charset="0"/>
              </a:rPr>
              <a:t>FOKUS PASAR</a:t>
            </a:r>
            <a:endParaRPr lang="id-ID" sz="3200">
              <a:solidFill>
                <a:srgbClr val="000066"/>
              </a:solidFill>
              <a:latin typeface="Arial" charset="0"/>
              <a:cs typeface="Arial" charset="0"/>
            </a:endParaRPr>
          </a:p>
        </p:txBody>
      </p:sp>
      <p:sp>
        <p:nvSpPr>
          <p:cNvPr id="106499" name="Rectangle 3"/>
          <p:cNvSpPr>
            <a:spLocks noChangeArrowheads="1"/>
          </p:cNvSpPr>
          <p:nvPr/>
        </p:nvSpPr>
        <p:spPr bwMode="auto">
          <a:xfrm>
            <a:off x="1447800" y="5029200"/>
            <a:ext cx="7315200" cy="1552575"/>
          </a:xfrm>
          <a:prstGeom prst="rect">
            <a:avLst/>
          </a:prstGeom>
          <a:solidFill>
            <a:schemeClr val="folHlink"/>
          </a:solidFill>
          <a:ln w="9525">
            <a:noFill/>
            <a:miter lim="800000"/>
            <a:headEnd/>
            <a:tailEnd/>
          </a:ln>
        </p:spPr>
        <p:txBody>
          <a:bodyPr anchor="ctr">
            <a:spAutoFit/>
          </a:bodyPr>
          <a:lstStyle/>
          <a:p>
            <a:pPr rtl="1" eaLnBrk="1" hangingPunct="1">
              <a:tabLst>
                <a:tab pos="228600" algn="l"/>
                <a:tab pos="1028700" algn="l"/>
                <a:tab pos="3657600" algn="l"/>
              </a:tabLst>
            </a:pPr>
            <a:r>
              <a:rPr lang="en-US" sz="2400" b="1" i="1">
                <a:solidFill>
                  <a:srgbClr val="CC3300"/>
                </a:solidFill>
                <a:latin typeface="Tahoma" pitchFamily="34" charset="0"/>
              </a:rPr>
              <a:t>Fokus yang terbatas</a:t>
            </a:r>
            <a:r>
              <a:rPr lang="en-US" sz="2400" b="1">
                <a:solidFill>
                  <a:srgbClr val="CC3300"/>
                </a:solidFill>
                <a:latin typeface="Tahoma" pitchFamily="34" charset="0"/>
              </a:rPr>
              <a:t> :</a:t>
            </a:r>
            <a:r>
              <a:rPr lang="en-US" sz="2400" b="1">
                <a:solidFill>
                  <a:srgbClr val="0033CC"/>
                </a:solidFill>
                <a:latin typeface="Tahoma" pitchFamily="34" charset="0"/>
              </a:rPr>
              <a:t> </a:t>
            </a:r>
          </a:p>
          <a:p>
            <a:pPr rtl="1" eaLnBrk="1" hangingPunct="1">
              <a:tabLst>
                <a:tab pos="228600" algn="l"/>
                <a:tab pos="1028700" algn="l"/>
                <a:tab pos="3657600" algn="l"/>
              </a:tabLst>
            </a:pPr>
            <a:r>
              <a:rPr lang="en-US" sz="2400" b="1">
                <a:solidFill>
                  <a:srgbClr val="66FF33"/>
                </a:solidFill>
                <a:latin typeface="Tahoma" pitchFamily="34" charset="0"/>
              </a:rPr>
              <a:t>batas geografisnya / ciri produknya / target tipe pelanggannya / kombinasi dari beberapa hal tersebut</a:t>
            </a:r>
            <a:endParaRPr lang="en-US" sz="2400" b="1">
              <a:solidFill>
                <a:srgbClr val="66FF33"/>
              </a:solidFill>
              <a:latin typeface="Arial" charset="0"/>
              <a:cs typeface="Arial" charset="0"/>
            </a:endParaRPr>
          </a:p>
        </p:txBody>
      </p:sp>
      <p:sp>
        <p:nvSpPr>
          <p:cNvPr id="106500" name="Rectangle 4"/>
          <p:cNvSpPr>
            <a:spLocks noChangeArrowheads="1"/>
          </p:cNvSpPr>
          <p:nvPr/>
        </p:nvSpPr>
        <p:spPr bwMode="auto">
          <a:xfrm>
            <a:off x="304800" y="1539875"/>
            <a:ext cx="6781800" cy="3013075"/>
          </a:xfrm>
          <a:prstGeom prst="rect">
            <a:avLst/>
          </a:prstGeom>
          <a:solidFill>
            <a:srgbClr val="66CCFF"/>
          </a:solidFill>
          <a:ln w="9525">
            <a:noFill/>
            <a:miter lim="800000"/>
            <a:headEnd/>
            <a:tailEnd/>
          </a:ln>
        </p:spPr>
        <p:txBody>
          <a:bodyPr anchor="ctr">
            <a:spAutoFit/>
          </a:bodyPr>
          <a:lstStyle/>
          <a:p>
            <a:pPr algn="just" rtl="1" eaLnBrk="1" hangingPunct="1">
              <a:tabLst>
                <a:tab pos="342900" algn="l"/>
                <a:tab pos="1028700" algn="l"/>
                <a:tab pos="3657600" algn="l"/>
              </a:tabLst>
            </a:pPr>
            <a:r>
              <a:rPr lang="en-US" sz="2400" b="1">
                <a:solidFill>
                  <a:srgbClr val="990099"/>
                </a:solidFill>
                <a:latin typeface="Arial" charset="0"/>
                <a:cs typeface="Arial" charset="0"/>
              </a:rPr>
              <a:t>Strategi sederhana yang mengaplikasikan pendekatan sebuah strategi, membuat perbedaan atau pendekatan strategi biaya rendah atau kombinasi keduanya dan melakukan pasar terbatas/terpusat dengan sendiri yang sesuai, lebih baik dari pada mencoba melakukannya dipasar luar/lain yang berseberangan</a:t>
            </a:r>
            <a:endParaRPr lang="id-ID" sz="2400">
              <a:solidFill>
                <a:srgbClr val="0033CC"/>
              </a:solidFill>
              <a:latin typeface="Arial" charset="0"/>
              <a:cs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11246</Words>
  <Application>Microsoft Office PowerPoint</Application>
  <PresentationFormat>On-screen Show (4:3)</PresentationFormat>
  <Paragraphs>1951</Paragraphs>
  <Slides>224</Slides>
  <Notes>100</Notes>
  <HiddenSlides>0</HiddenSlides>
  <MMClips>11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224</vt:i4>
      </vt:variant>
    </vt:vector>
  </HeadingPairs>
  <TitlesOfParts>
    <vt:vector size="227" baseType="lpstr">
      <vt:lpstr>Office Theme</vt:lpstr>
      <vt:lpstr>Worksheet</vt:lpstr>
      <vt:lpstr>Slide</vt:lpstr>
      <vt:lpstr>Slide 1</vt:lpstr>
      <vt:lpstr>Slide 2</vt:lpstr>
      <vt:lpstr>Hakikat dan manfaat manajemen strategik</vt:lpstr>
      <vt:lpstr>9 tugas penting manajemen strategik</vt:lpstr>
      <vt:lpstr>Dimensi Keputusan Strategik memiliki dimensi sbb:</vt:lpstr>
      <vt:lpstr>TIGA TINGKAT STRATEGI dalam jenjang (Hirarki) pengambilan keputusan perusahaan</vt:lpstr>
      <vt:lpstr>Karakteristik Keputusan Manajemen Strategik</vt:lpstr>
      <vt:lpstr>Manfaat Manajemen Strategik</vt:lpstr>
      <vt:lpstr>RISIKO-RISIKO MANAJEMEN STRATEGIK</vt:lpstr>
      <vt:lpstr>Komponen Model Manajemen Strategik</vt:lpstr>
      <vt:lpstr>Slide 11</vt:lpstr>
      <vt:lpstr>Slide 12</vt:lpstr>
      <vt:lpstr>Slide 13</vt:lpstr>
      <vt:lpstr>  BAB 2 COMPANY MISSION</vt:lpstr>
      <vt:lpstr>Misi Perusahaan (company mission)</vt:lpstr>
      <vt:lpstr>Slide 16</vt:lpstr>
      <vt:lpstr>Sasaran misi perusahaan</vt:lpstr>
      <vt:lpstr>Slide 18</vt:lpstr>
      <vt:lpstr>Keyakinan Dasar:</vt:lpstr>
      <vt:lpstr>Slide 20</vt:lpstr>
      <vt:lpstr>Tanggung Jawab Board of Directors</vt:lpstr>
      <vt:lpstr>Slide 22</vt:lpstr>
      <vt:lpstr>PERTANGGUNGJAWABAN SOSIAL KORPORAT DAN ETIKA BISNIS</vt:lpstr>
      <vt:lpstr>PERTANGGUNGJAWABAN SOSIAL KORPORAT DAN ETIKA BISNIS </vt:lpstr>
      <vt:lpstr>PENDEKATAN STAKEHOLDER PD PERTANGGUNGJAWABAN SOSIAL</vt:lpstr>
      <vt:lpstr>Tipe-tipe Pertanggungjawaban</vt:lpstr>
      <vt:lpstr>Pertanggungjawaban sosial korporat dan laba</vt:lpstr>
      <vt:lpstr>Audit Sosial</vt:lpstr>
      <vt:lpstr>Etika Manajemen </vt:lpstr>
      <vt:lpstr>Memenuhi Pertanggungjawaban sosial korporat</vt:lpstr>
      <vt:lpstr>Keuntungan-keuntungan Kolektif inisiatif-inisiatif sosial Kolaboratif</vt:lpstr>
      <vt:lpstr>Prinsip inisiatif-inisiatif Sosial kolaboratif yang sukses</vt:lpstr>
      <vt:lpstr>Pendekatan-pendekatan pada persoalan etika</vt:lpstr>
      <vt:lpstr>Kode-kode etika bisnis</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 </vt:lpstr>
      <vt:lpstr>Slide 57</vt:lpstr>
      <vt:lpstr>PENGEMBANGAN KORPORASI GLOBAL</vt:lpstr>
      <vt:lpstr>MENGAPA PERUSAHAAN MELAKUKAN GLOBALISASI</vt:lpstr>
      <vt:lpstr>ORIENTASI STRATEGIK PERUSAHAAN GLOBAL</vt:lpstr>
      <vt:lpstr>Kompleksitas Lingkungan Global</vt:lpstr>
      <vt:lpstr>Masalah Pengendalian Perusahaan Global</vt:lpstr>
      <vt:lpstr>Perencanaan strategic Global </vt:lpstr>
      <vt:lpstr>Industri Global</vt:lpstr>
      <vt:lpstr>Slide 65</vt:lpstr>
      <vt:lpstr>TANTANGAN GLOBAL</vt:lpstr>
      <vt:lpstr>Lokasi Dan Koordinasi Aktivitas</vt:lpstr>
      <vt:lpstr>Permasalahan Lokasi dan Koordinasi</vt:lpstr>
      <vt:lpstr>Kebutuhan Pasar dan Karakteristik Global</vt:lpstr>
      <vt:lpstr>Slide 70</vt:lpstr>
      <vt:lpstr>Strategi Internasional </vt:lpstr>
      <vt:lpstr>BERBAGAI STRATEGI KOMPETITIF PERUSAHAAN PADA PASAR LUAR NEGERI</vt:lpstr>
      <vt:lpstr>Tempat Tujuan Ekspor</vt:lpstr>
      <vt:lpstr>Perijinan Dan Kontrak </vt:lpstr>
      <vt:lpstr>Hak Monopoli</vt:lpstr>
      <vt:lpstr>Kantor Cabang Luar Negeri</vt:lpstr>
      <vt:lpstr>Kantor Cabang Pribadi </vt:lpstr>
      <vt:lpstr>Slide 78</vt:lpstr>
      <vt:lpstr>BAB  6  PROFIL PERUSAHAAN  : ANALISIS INTERN PERUSAHAAN</vt:lpstr>
      <vt:lpstr>                 </vt:lpstr>
      <vt:lpstr>Analisis SWOT </vt:lpstr>
      <vt:lpstr>Diagram Analisis SWOT</vt:lpstr>
      <vt:lpstr>Langkah 2 dan 3 : Evaluasi Faktor-faktor Strategik Intern</vt:lpstr>
      <vt:lpstr>Langkah 4 : Profil Perusahaan</vt:lpstr>
      <vt:lpstr>BAB   7 Merumuskan  Sasaran Jangka Panjang dan Strategi Umum </vt:lpstr>
      <vt:lpstr>SASARAN  JANGKA PANJANG </vt:lpstr>
      <vt:lpstr>STRATEGI GENERIK</vt:lpstr>
      <vt:lpstr>STRATEGI UMUM </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Matrik Pemilihan Strategi Umum</vt:lpstr>
      <vt:lpstr>Slide 109</vt:lpstr>
      <vt:lpstr>Model Pemilihan Strategi Umum :</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Pengaruh Inti Kompetesi </vt:lpstr>
      <vt:lpstr>Dua Elemen Kritis dalam Kesempatan yang Bernilai</vt:lpstr>
      <vt:lpstr>Kunci Kompetensi</vt:lpstr>
      <vt:lpstr>Portfolio Sebaiknya Dapat Menjadikan Keuntungan Kompetensi Inti Perusahaan </vt:lpstr>
      <vt:lpstr>Kombinasi Lain dari Kompetensi Sebaiknya Unik atau Sulit untuk Diciptakan Kembali</vt:lpstr>
      <vt:lpstr>PERUSAHAAN INDUK</vt:lpstr>
      <vt:lpstr>10 Cara mengindikasikan “Parenting Opportunity”</vt:lpstr>
      <vt:lpstr>KESIMPULAN</vt:lpstr>
      <vt:lpstr>STRATEGI PELAKSANAAN, KONTROL DAN INOVASI</vt:lpstr>
      <vt:lpstr>STRATEGI PELAKSANAAN, KONTROL DAN INOVASI</vt:lpstr>
      <vt:lpstr>Tujuan Jangka Pendek</vt:lpstr>
      <vt:lpstr>Mengapa ada satu perusahaan yang berhasil dan yang lain gagal? </vt:lpstr>
      <vt:lpstr>Apa yang diingat utk memikirkan/ mengevaluasi ulang manfaat sasaran bagi perusahaan?</vt:lpstr>
      <vt:lpstr>Terkait Dengan Sasaran Jangka Pendek</vt:lpstr>
      <vt:lpstr>Manfaat Nilai Tambah Sasaran Jangka Pendek dan Rencana-Rencana Aksi</vt:lpstr>
      <vt:lpstr>TAKTIK FUNGSIONAL YANG MENERAPKAN STRATEGI BISNIS</vt:lpstr>
      <vt:lpstr>Sifat dan nilai kekhususan dalam taktik fungsional dibanding strategi bisnis </vt:lpstr>
      <vt:lpstr>Slide 142</vt:lpstr>
      <vt:lpstr>Slide 143</vt:lpstr>
      <vt:lpstr>Slide 144</vt:lpstr>
      <vt:lpstr>Perbedaan antara Strategi bisnis dan Taktik Fungsional</vt:lpstr>
      <vt:lpstr>OUTSOURCING FUNGSIONAL ACTIVIES </vt:lpstr>
      <vt:lpstr>RENCANA EKSEKUTIF GANTI-RUGI BONUS</vt:lpstr>
      <vt:lpstr>PEMBERIAN KUASA OPERASI PERSONIL: PERAN KEBIJAKAN </vt:lpstr>
      <vt:lpstr>Jenis Ganti-Rugi Bonus Eksekutif </vt:lpstr>
      <vt:lpstr>Slide 150</vt:lpstr>
      <vt:lpstr>Slide 151</vt:lpstr>
      <vt:lpstr>Slide 152</vt:lpstr>
      <vt:lpstr>STRUKTUR ORGANISASI</vt:lpstr>
      <vt:lpstr>LIMA STRUKTUR ORGANISASI TRADISIONAL</vt:lpstr>
      <vt:lpstr>Struktur Organisasi Sederhana (Simple Organizational Structure)</vt:lpstr>
      <vt:lpstr>Struktur Organisasi Sederhana (Simple Organizational Structure)</vt:lpstr>
      <vt:lpstr>Struktur Organisasi Fungsional </vt:lpstr>
      <vt:lpstr>Struktur Organisasi Fungsional </vt:lpstr>
      <vt:lpstr>Struktur Organisasi Fungsional</vt:lpstr>
      <vt:lpstr>Struktur Organisasi Divisi </vt:lpstr>
      <vt:lpstr>Struktur Organisasi Divisi </vt:lpstr>
      <vt:lpstr>Struktur Organisasi Divisi</vt:lpstr>
      <vt:lpstr>Struktur Organisasi Matriks </vt:lpstr>
      <vt:lpstr>Struktur Organisasi Matriks </vt:lpstr>
      <vt:lpstr>Struktur Organisasi Matriks</vt:lpstr>
      <vt:lpstr>Struktur Tim Produksi (Product Team Structure) </vt:lpstr>
      <vt:lpstr>Struktur Tim-Produksi</vt:lpstr>
      <vt:lpstr>Lima Cara Untuk Mengembangkan Struktur Organisasi Tradisional</vt:lpstr>
      <vt:lpstr>Organisasi Yang Cerdas (An Agile Organization)</vt:lpstr>
      <vt:lpstr>Organisasi Virtual</vt:lpstr>
      <vt:lpstr>OUTSOURCING</vt:lpstr>
      <vt:lpstr>Organisasi Modular  (A Modular Organization)</vt:lpstr>
      <vt:lpstr>Business Process Outsourcing (BPO) :</vt:lpstr>
      <vt:lpstr>Keuntungan dari Outsourcing :</vt:lpstr>
      <vt:lpstr>Kelemahan dari Outsourcing :</vt:lpstr>
      <vt:lpstr>Organisasi Tak Terbatas (Boundaryless Organization)</vt:lpstr>
      <vt:lpstr>Organisasi Tak Terbatas</vt:lpstr>
      <vt:lpstr>Ambidextrous Learning Organization</vt:lpstr>
      <vt:lpstr>Ambidextrous Learning Organization</vt:lpstr>
      <vt:lpstr>Slide 180</vt:lpstr>
      <vt:lpstr>Slide 181</vt:lpstr>
      <vt:lpstr>Slide 182</vt:lpstr>
      <vt:lpstr>Slide 183</vt:lpstr>
      <vt:lpstr>Slide 184</vt:lpstr>
      <vt:lpstr>Permasalahan yang harus dapat dijawab oleh seorang pemimpin, ketika mereka mencoba untuk membangun atau membangun kembali organisasi mereka</vt:lpstr>
      <vt:lpstr>Kemampuan yang harus dikuasai oleh seorang Pemimpin : </vt:lpstr>
      <vt:lpstr>kemampuan yang diperlukan oleh para pemimpin tentang bisnis, antara lain : </vt:lpstr>
      <vt:lpstr>SUMBER KEKUATAN DAN PENGARUH MANAJER :</vt:lpstr>
      <vt:lpstr>SUMBER KEKUATAN DAN PENGARUH MANAJER : (LANJUTAN)</vt:lpstr>
      <vt:lpstr>Slide 190</vt:lpstr>
      <vt:lpstr>KANDUNGAN KULTUR :</vt:lpstr>
      <vt:lpstr>MEMANAJEMENI HUBUNGAN STRATEGI - KULTUR</vt:lpstr>
      <vt:lpstr>KEPEMIMPINAN DAN BUDAYA</vt:lpstr>
      <vt:lpstr>KEPEMIMPINAN ORGANISASI MELIBATKAN KEGIATAN PADA DUA SEKTOR :</vt:lpstr>
      <vt:lpstr>STRATEGI KEPEMIMPINAN : MENGAKOMODIR PERUBAHAN</vt:lpstr>
      <vt:lpstr>MENJELASKAN TUJUAN YANG STRATEGIS</vt:lpstr>
      <vt:lpstr>VISI</vt:lpstr>
      <vt:lpstr>PELAKSANAAN (PERFORMANCE)</vt:lpstr>
      <vt:lpstr>BANGUNAN SUATU ORGANISASI</vt:lpstr>
      <vt:lpstr>TIGA CARA DIJALANKAN TENTANG BANGUNAN ORGANISASI, YAITU :</vt:lpstr>
      <vt:lpstr>MEMBENTUK BUDAYA ORGANISASI</vt:lpstr>
      <vt:lpstr>KEMAMPUAN YANG HARUS DIKUASAI OLEH SEORANG PEMIMPIN :</vt:lpstr>
      <vt:lpstr>KEMAMPUAN YANG DIPERLUKAN OLEH PARA PEMIMPIN TENTANG BISNIS, ANTARA LAIN : </vt:lpstr>
      <vt:lpstr>SUMBER KEKUATAN DAN PENGARUH YANG DIMILIKI MANAJER </vt:lpstr>
      <vt:lpstr>BUDAYA ORGANISASI</vt:lpstr>
      <vt:lpstr>KANDUNGAN KULTUR</vt:lpstr>
      <vt:lpstr>MEMANAJEMENI HUBUNGAN STRATEGI - BUDAYA</vt:lpstr>
      <vt:lpstr>EMPAT SITUASI DASAR YANG MUNGKIN DIHADAPI DALAM MEMANAJEMENI HUBUNGAN STRATEGI - KULTUR</vt:lpstr>
      <vt:lpstr>Slide 209</vt:lpstr>
      <vt:lpstr>1. Gambaran dan Ilustrasi empat type kontrol strategis:</vt:lpstr>
      <vt:lpstr>4 Jenis Dasar Pengendalian Strategik</vt:lpstr>
      <vt:lpstr>Slide 212</vt:lpstr>
      <vt:lpstr>2. Meringkas metode kartu keseimbangan dan mengitegrasikan strategi kontrol operasional</vt:lpstr>
      <vt:lpstr>Kartu Keseimbangan meliputi:</vt:lpstr>
      <vt:lpstr>Slide 215</vt:lpstr>
      <vt:lpstr>Integrasi strategi kontrol operasional</vt:lpstr>
      <vt:lpstr>3. Ringkasan perbedaan peningkatan inovasi dengan radikal inovasi</vt:lpstr>
      <vt:lpstr>4. Arti perubahan terus menerus dan dan kontribusinya terhadap peningkatan inovasi</vt:lpstr>
      <vt:lpstr>Slide 219</vt:lpstr>
      <vt:lpstr>5. Ringkasan resiko penggabungan dan radikal inovasi</vt:lpstr>
      <vt:lpstr>Slide 221</vt:lpstr>
      <vt:lpstr>6. Gambaran 3 elemen dari proses kewirausahaan </vt:lpstr>
      <vt:lpstr>Slide 223</vt:lpstr>
      <vt:lpstr>7. Intrapreneurship dan upaya dapat maju pesat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Asus</cp:lastModifiedBy>
  <cp:revision>9</cp:revision>
  <dcterms:created xsi:type="dcterms:W3CDTF">2015-09-20T14:26:16Z</dcterms:created>
  <dcterms:modified xsi:type="dcterms:W3CDTF">2015-11-30T19:01:22Z</dcterms:modified>
</cp:coreProperties>
</file>