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A2C1C29F-B1E0-4E2C-A7E6-AA1418B54E19}"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C1C29F-B1E0-4E2C-A7E6-AA1418B54E1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C1C29F-B1E0-4E2C-A7E6-AA1418B54E1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C1C29F-B1E0-4E2C-A7E6-AA1418B54E1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C1C29F-B1E0-4E2C-A7E6-AA1418B54E19}"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2C1C29F-B1E0-4E2C-A7E6-AA1418B54E1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2C1C29F-B1E0-4E2C-A7E6-AA1418B54E1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2C1C29F-B1E0-4E2C-A7E6-AA1418B54E1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2C1C29F-B1E0-4E2C-A7E6-AA1418B54E1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2C1C29F-B1E0-4E2C-A7E6-AA1418B54E1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1634A8-B4DD-41E9-B9A1-85FBADE91A7F}" type="datetimeFigureOut">
              <a:rPr lang="id-ID" smtClean="0"/>
              <a:pPr/>
              <a:t>26/11/2016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A2C1C29F-B1E0-4E2C-A7E6-AA1418B54E19}"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1634A8-B4DD-41E9-B9A1-85FBADE91A7F}" type="datetimeFigureOut">
              <a:rPr lang="id-ID" smtClean="0"/>
              <a:pPr/>
              <a:t>26/11/2016</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C1C29F-B1E0-4E2C-A7E6-AA1418B54E19}"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iakad.unikama.ac.i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Kontrak Kuliah</a:t>
            </a:r>
            <a:br>
              <a:rPr lang="id-ID" dirty="0" smtClean="0"/>
            </a:br>
            <a:r>
              <a:rPr lang="id-ID" dirty="0" smtClean="0"/>
              <a:t>Akuntansi Biaya</a:t>
            </a:r>
            <a:endParaRPr lang="id-ID" dirty="0"/>
          </a:p>
        </p:txBody>
      </p:sp>
      <p:sp>
        <p:nvSpPr>
          <p:cNvPr id="3" name="Subtitle 2"/>
          <p:cNvSpPr>
            <a:spLocks noGrp="1"/>
          </p:cNvSpPr>
          <p:nvPr>
            <p:ph type="subTitle" idx="1"/>
          </p:nvPr>
        </p:nvSpPr>
        <p:spPr>
          <a:xfrm>
            <a:off x="571472" y="3786190"/>
            <a:ext cx="7854696" cy="1752600"/>
          </a:xfrm>
        </p:spPr>
        <p:txBody>
          <a:bodyPr/>
          <a:lstStyle/>
          <a:p>
            <a:r>
              <a:rPr lang="id-ID" dirty="0" smtClean="0"/>
              <a:t>Lilik </a:t>
            </a:r>
            <a:r>
              <a:rPr lang="id-ID" smtClean="0"/>
              <a:t>Sri Hariani</a:t>
            </a:r>
            <a:endParaRPr lang="id-ID" dirty="0" smtClean="0"/>
          </a:p>
          <a:p>
            <a:r>
              <a:rPr lang="id-ID" dirty="0" smtClean="0"/>
              <a:t>08123317798</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04104"/>
          </a:xfrm>
        </p:spPr>
        <p:txBody>
          <a:bodyPr>
            <a:normAutofit fontScale="90000"/>
          </a:bodyPr>
          <a:lstStyle/>
          <a:p>
            <a:pPr algn="ctr"/>
            <a:r>
              <a:rPr lang="en-US" dirty="0" err="1" smtClean="0"/>
              <a:t>Organisasi</a:t>
            </a:r>
            <a:r>
              <a:rPr lang="en-US" dirty="0" smtClean="0"/>
              <a:t> </a:t>
            </a:r>
            <a:r>
              <a:rPr lang="en-US" dirty="0" err="1" smtClean="0"/>
              <a:t>Materi</a:t>
            </a:r>
            <a:endParaRPr lang="id-ID" dirty="0"/>
          </a:p>
        </p:txBody>
      </p:sp>
      <p:graphicFrame>
        <p:nvGraphicFramePr>
          <p:cNvPr id="4" name="Table 3"/>
          <p:cNvGraphicFramePr>
            <a:graphicFrameLocks noGrp="1"/>
          </p:cNvGraphicFramePr>
          <p:nvPr/>
        </p:nvGraphicFramePr>
        <p:xfrm>
          <a:off x="142845" y="714356"/>
          <a:ext cx="8786874" cy="5518434"/>
        </p:xfrm>
        <a:graphic>
          <a:graphicData uri="http://schemas.openxmlformats.org/drawingml/2006/table">
            <a:tbl>
              <a:tblPr firstRow="1" bandRow="1">
                <a:tableStyleId>{5C22544A-7EE6-4342-B048-85BDC9FD1C3A}</a:tableStyleId>
              </a:tblPr>
              <a:tblGrid>
                <a:gridCol w="1060484"/>
                <a:gridCol w="1666476"/>
                <a:gridCol w="6059914"/>
              </a:tblGrid>
              <a:tr h="1000131">
                <a:tc>
                  <a:txBody>
                    <a:bodyPr/>
                    <a:lstStyle/>
                    <a:p>
                      <a:pPr algn="ctr">
                        <a:lnSpc>
                          <a:spcPct val="115000"/>
                        </a:lnSpc>
                        <a:spcAft>
                          <a:spcPts val="0"/>
                        </a:spcAft>
                        <a:tabLst>
                          <a:tab pos="900430" algn="l"/>
                        </a:tabLst>
                      </a:pPr>
                      <a:r>
                        <a:rPr lang="id-ID" sz="1800" b="1" dirty="0">
                          <a:latin typeface="Times New Roman"/>
                          <a:ea typeface="Calibri"/>
                          <a:cs typeface="Times New Roman"/>
                        </a:rPr>
                        <a:t>Pertemuan Ke</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en-US" sz="1800" b="1" dirty="0" err="1" smtClean="0">
                          <a:latin typeface="Times New Roman"/>
                          <a:ea typeface="Calibri"/>
                          <a:cs typeface="Times New Roman"/>
                        </a:rPr>
                        <a:t>Kemampuan</a:t>
                      </a:r>
                      <a:r>
                        <a:rPr lang="en-US" sz="1800" b="1" dirty="0" smtClean="0">
                          <a:latin typeface="Times New Roman"/>
                          <a:ea typeface="Calibri"/>
                          <a:cs typeface="Times New Roman"/>
                        </a:rPr>
                        <a:t> </a:t>
                      </a:r>
                      <a:r>
                        <a:rPr lang="en-US" sz="1800" b="1" dirty="0" err="1">
                          <a:latin typeface="Times New Roman"/>
                          <a:ea typeface="Calibri"/>
                          <a:cs typeface="Times New Roman"/>
                        </a:rPr>
                        <a:t>Akhir</a:t>
                      </a:r>
                      <a:r>
                        <a:rPr lang="en-US" sz="1800" b="1" dirty="0">
                          <a:latin typeface="Times New Roman"/>
                          <a:ea typeface="Calibri"/>
                          <a:cs typeface="Times New Roman"/>
                        </a:rPr>
                        <a:t> yang </a:t>
                      </a:r>
                      <a:r>
                        <a:rPr lang="en-US" sz="1800" b="1" dirty="0" err="1">
                          <a:latin typeface="Times New Roman"/>
                          <a:ea typeface="Calibri"/>
                          <a:cs typeface="Times New Roman"/>
                        </a:rPr>
                        <a:t>Diharapkan</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id-ID" sz="1800" b="1" dirty="0" smtClean="0">
                          <a:latin typeface="Times New Roman"/>
                          <a:ea typeface="Calibri"/>
                          <a:cs typeface="Times New Roman"/>
                        </a:rPr>
                        <a:t>Indikator</a:t>
                      </a:r>
                      <a:endParaRPr lang="id-ID" sz="1800" dirty="0">
                        <a:latin typeface="Cambria"/>
                        <a:ea typeface="Calibri"/>
                        <a:cs typeface="Times New Roman"/>
                      </a:endParaRPr>
                    </a:p>
                  </a:txBody>
                  <a:tcPr marL="68580" marR="68580" marT="0" marB="0"/>
                </a:tc>
              </a:tr>
              <a:tr h="556714">
                <a:tc>
                  <a:txBody>
                    <a:bodyPr/>
                    <a:lstStyle/>
                    <a:p>
                      <a:pPr algn="ctr">
                        <a:lnSpc>
                          <a:spcPct val="115000"/>
                        </a:lnSpc>
                        <a:spcAft>
                          <a:spcPts val="0"/>
                        </a:spcAft>
                        <a:tabLst>
                          <a:tab pos="900430" algn="l"/>
                        </a:tabLst>
                      </a:pPr>
                      <a:r>
                        <a:rPr lang="id-ID" sz="1800" dirty="0">
                          <a:latin typeface="Times New Roman"/>
                          <a:ea typeface="Calibri"/>
                          <a:cs typeface="Times New Roman"/>
                        </a:rPr>
                        <a:t>12</a:t>
                      </a:r>
                      <a:endParaRPr lang="id-ID" sz="1800" dirty="0">
                        <a:latin typeface="Cambria"/>
                        <a:ea typeface="Calibri"/>
                        <a:cs typeface="Times New Roman"/>
                      </a:endParaRPr>
                    </a:p>
                  </a:txBody>
                  <a:tcPr marL="68580" marR="68580" marT="0" marB="0"/>
                </a:tc>
                <a:tc>
                  <a:txBody>
                    <a:bodyPr/>
                    <a:lstStyle/>
                    <a:p>
                      <a:pPr algn="l">
                        <a:lnSpc>
                          <a:spcPct val="115000"/>
                        </a:lnSpc>
                        <a:spcAft>
                          <a:spcPts val="0"/>
                        </a:spcAft>
                      </a:pPr>
                      <a:r>
                        <a:rPr lang="id-ID" sz="1800" dirty="0">
                          <a:latin typeface="Times New Roman"/>
                          <a:ea typeface="Calibri"/>
                          <a:cs typeface="Times New Roman"/>
                        </a:rPr>
                        <a:t>Memahami harga pokok proses-Lanjutan</a:t>
                      </a:r>
                      <a:endParaRPr lang="id-ID" sz="1800" dirty="0">
                        <a:latin typeface="Cambria"/>
                        <a:ea typeface="Calibri"/>
                        <a:cs typeface="Times New Roman"/>
                      </a:endParaRPr>
                    </a:p>
                    <a:p>
                      <a:pPr algn="just">
                        <a:lnSpc>
                          <a:spcPct val="115000"/>
                        </a:lnSpc>
                        <a:spcAft>
                          <a:spcPts val="0"/>
                        </a:spcAft>
                      </a:pPr>
                      <a:r>
                        <a:rPr lang="id-ID" sz="1800" dirty="0">
                          <a:latin typeface="Times New Roman"/>
                          <a:ea typeface="Calibri"/>
                          <a:cs typeface="Times New Roman"/>
                        </a:rPr>
                        <a:t> </a:t>
                      </a:r>
                      <a:endParaRPr lang="id-ID" sz="1800" dirty="0">
                        <a:latin typeface="Cambria"/>
                        <a:ea typeface="Calibri"/>
                        <a:cs typeface="Times New Roman"/>
                      </a:endParaRPr>
                    </a:p>
                  </a:txBody>
                  <a:tcPr marL="68580" marR="68580" marT="0" marB="0"/>
                </a:tc>
                <a:tc>
                  <a:txBody>
                    <a:bodyPr/>
                    <a:lstStyle/>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persediaan produk di awal proses</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metode harga pokok rata-rata tertmbang</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metode harga pokok rata-rata tertmbang departemen pertama</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metode harga pokok rata-rata tertmbang setelah departemen pertama</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adanya tambahan bahan baku dalam departemen setelah departemen pertama</a:t>
                      </a:r>
                      <a:endParaRPr lang="id-ID" sz="1800" dirty="0">
                        <a:latin typeface="Cambria"/>
                        <a:ea typeface="Calibri"/>
                        <a:cs typeface="Times New Roman"/>
                      </a:endParaRPr>
                    </a:p>
                  </a:txBody>
                  <a:tcPr marL="68580" marR="68580" marT="0" marB="0"/>
                </a:tc>
              </a:tr>
              <a:tr h="1994559">
                <a:tc>
                  <a:txBody>
                    <a:bodyPr/>
                    <a:lstStyle/>
                    <a:p>
                      <a:pPr algn="ctr">
                        <a:lnSpc>
                          <a:spcPct val="115000"/>
                        </a:lnSpc>
                        <a:spcAft>
                          <a:spcPts val="0"/>
                        </a:spcAft>
                        <a:tabLst>
                          <a:tab pos="900430" algn="l"/>
                        </a:tabLst>
                      </a:pPr>
                      <a:r>
                        <a:rPr lang="id-ID" sz="1800">
                          <a:latin typeface="Times New Roman"/>
                          <a:ea typeface="Calibri"/>
                          <a:cs typeface="Times New Roman"/>
                        </a:rPr>
                        <a:t>13</a:t>
                      </a:r>
                      <a:endParaRPr lang="id-ID" sz="1800">
                        <a:latin typeface="Cambria"/>
                        <a:ea typeface="Calibri"/>
                        <a:cs typeface="Times New Roman"/>
                      </a:endParaRPr>
                    </a:p>
                  </a:txBody>
                  <a:tcPr marL="68580" marR="68580" marT="0" marB="0"/>
                </a:tc>
                <a:tc>
                  <a:txBody>
                    <a:bodyPr/>
                    <a:lstStyle/>
                    <a:p>
                      <a:pPr algn="l">
                        <a:lnSpc>
                          <a:spcPct val="115000"/>
                        </a:lnSpc>
                        <a:spcAft>
                          <a:spcPts val="0"/>
                        </a:spcAft>
                      </a:pPr>
                      <a:r>
                        <a:rPr lang="id-ID" sz="1800" dirty="0">
                          <a:latin typeface="Times New Roman"/>
                          <a:ea typeface="Calibri"/>
                          <a:cs typeface="Times New Roman"/>
                        </a:rPr>
                        <a:t>Memahami Harga pokok produk bersama dan produk sampingan </a:t>
                      </a:r>
                      <a:endParaRPr lang="id-ID" sz="1800" dirty="0">
                        <a:latin typeface="Cambria"/>
                        <a:ea typeface="Calibri"/>
                        <a:cs typeface="Times New Roman"/>
                      </a:endParaRPr>
                    </a:p>
                  </a:txBody>
                  <a:tcPr marL="68580" marR="68580" marT="0" marB="0"/>
                </a:tc>
                <a:tc>
                  <a:txBody>
                    <a:bodyPr/>
                    <a:lstStyle/>
                    <a:p>
                      <a:pPr marL="263525" indent="-263525" algn="just">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pengertian biaya bersama</a:t>
                      </a:r>
                      <a:endParaRPr lang="id-ID" sz="1800" dirty="0">
                        <a:latin typeface="Cambria"/>
                        <a:ea typeface="Calibri"/>
                        <a:cs typeface="Times New Roman"/>
                      </a:endParaRPr>
                    </a:p>
                    <a:p>
                      <a:pPr marL="263525" indent="-263525" algn="just">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karakteristik produk bersama</a:t>
                      </a:r>
                      <a:endParaRPr lang="id-ID" sz="1800" dirty="0">
                        <a:latin typeface="Cambria"/>
                        <a:ea typeface="Calibri"/>
                        <a:cs typeface="Times New Roman"/>
                      </a:endParaRPr>
                    </a:p>
                    <a:p>
                      <a:pPr marL="263525" indent="-263525" algn="just">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akuntansi produk bersama</a:t>
                      </a:r>
                      <a:endParaRPr lang="id-ID" sz="1800" dirty="0">
                        <a:latin typeface="Cambria"/>
                        <a:ea typeface="Calibri"/>
                        <a:cs typeface="Times New Roman"/>
                      </a:endParaRPr>
                    </a:p>
                    <a:p>
                      <a:pPr marL="263525" indent="-263525" algn="just">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metode perhitungan harga pokok produk bersama dan produk sampingan</a:t>
                      </a:r>
                      <a:endParaRPr lang="id-ID" sz="1800" dirty="0">
                        <a:latin typeface="Cambria"/>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714372"/>
          </a:xfrm>
        </p:spPr>
        <p:txBody>
          <a:bodyPr>
            <a:normAutofit fontScale="90000"/>
          </a:bodyPr>
          <a:lstStyle/>
          <a:p>
            <a:pPr algn="ctr"/>
            <a:r>
              <a:rPr lang="en-US" dirty="0" err="1" smtClean="0"/>
              <a:t>Organisasi</a:t>
            </a:r>
            <a:r>
              <a:rPr lang="en-US" dirty="0" smtClean="0"/>
              <a:t> </a:t>
            </a:r>
            <a:r>
              <a:rPr lang="en-US" dirty="0" err="1" smtClean="0"/>
              <a:t>Materi</a:t>
            </a:r>
            <a:endParaRPr lang="id-ID" dirty="0"/>
          </a:p>
        </p:txBody>
      </p:sp>
      <p:graphicFrame>
        <p:nvGraphicFramePr>
          <p:cNvPr id="4" name="Table 3"/>
          <p:cNvGraphicFramePr>
            <a:graphicFrameLocks noGrp="1"/>
          </p:cNvGraphicFramePr>
          <p:nvPr/>
        </p:nvGraphicFramePr>
        <p:xfrm>
          <a:off x="214282" y="714356"/>
          <a:ext cx="8643998" cy="5063719"/>
        </p:xfrm>
        <a:graphic>
          <a:graphicData uri="http://schemas.openxmlformats.org/drawingml/2006/table">
            <a:tbl>
              <a:tblPr firstRow="1" bandRow="1">
                <a:tableStyleId>{5C22544A-7EE6-4342-B048-85BDC9FD1C3A}</a:tableStyleId>
              </a:tblPr>
              <a:tblGrid>
                <a:gridCol w="1043241"/>
                <a:gridCol w="1639379"/>
                <a:gridCol w="5961378"/>
              </a:tblGrid>
              <a:tr h="878250">
                <a:tc>
                  <a:txBody>
                    <a:bodyPr/>
                    <a:lstStyle/>
                    <a:p>
                      <a:pPr algn="ctr">
                        <a:lnSpc>
                          <a:spcPct val="115000"/>
                        </a:lnSpc>
                        <a:spcAft>
                          <a:spcPts val="0"/>
                        </a:spcAft>
                        <a:tabLst>
                          <a:tab pos="900430" algn="l"/>
                        </a:tabLst>
                      </a:pPr>
                      <a:r>
                        <a:rPr lang="id-ID" sz="1800" b="1" dirty="0">
                          <a:latin typeface="Times New Roman"/>
                          <a:ea typeface="Calibri"/>
                          <a:cs typeface="Times New Roman"/>
                        </a:rPr>
                        <a:t>Pertemuan Ke</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en-US" sz="1800" b="1" dirty="0" err="1" smtClean="0">
                          <a:latin typeface="Times New Roman"/>
                          <a:ea typeface="Calibri"/>
                          <a:cs typeface="Times New Roman"/>
                        </a:rPr>
                        <a:t>Kemampuan</a:t>
                      </a:r>
                      <a:r>
                        <a:rPr lang="en-US" sz="1800" b="1" dirty="0" smtClean="0">
                          <a:latin typeface="Times New Roman"/>
                          <a:ea typeface="Calibri"/>
                          <a:cs typeface="Times New Roman"/>
                        </a:rPr>
                        <a:t> </a:t>
                      </a:r>
                      <a:r>
                        <a:rPr lang="en-US" sz="1800" b="1" dirty="0" err="1">
                          <a:latin typeface="Times New Roman"/>
                          <a:ea typeface="Calibri"/>
                          <a:cs typeface="Times New Roman"/>
                        </a:rPr>
                        <a:t>Akhir</a:t>
                      </a:r>
                      <a:r>
                        <a:rPr lang="en-US" sz="1800" b="1" dirty="0">
                          <a:latin typeface="Times New Roman"/>
                          <a:ea typeface="Calibri"/>
                          <a:cs typeface="Times New Roman"/>
                        </a:rPr>
                        <a:t> yang </a:t>
                      </a:r>
                      <a:r>
                        <a:rPr lang="en-US" sz="1800" b="1" dirty="0" err="1">
                          <a:latin typeface="Times New Roman"/>
                          <a:ea typeface="Calibri"/>
                          <a:cs typeface="Times New Roman"/>
                        </a:rPr>
                        <a:t>Diharapkan</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id-ID" sz="1800" b="1" dirty="0" smtClean="0">
                          <a:latin typeface="Times New Roman"/>
                          <a:ea typeface="Calibri"/>
                          <a:cs typeface="Times New Roman"/>
                        </a:rPr>
                        <a:t>Indikator</a:t>
                      </a:r>
                      <a:endParaRPr lang="id-ID" sz="1800" dirty="0">
                        <a:latin typeface="Cambria"/>
                        <a:ea typeface="Calibri"/>
                        <a:cs typeface="Times New Roman"/>
                      </a:endParaRPr>
                    </a:p>
                  </a:txBody>
                  <a:tcPr marL="68580" marR="68580" marT="0" marB="0"/>
                </a:tc>
              </a:tr>
              <a:tr h="2683564">
                <a:tc>
                  <a:txBody>
                    <a:bodyPr/>
                    <a:lstStyle/>
                    <a:p>
                      <a:pPr algn="ctr">
                        <a:lnSpc>
                          <a:spcPct val="115000"/>
                        </a:lnSpc>
                        <a:spcAft>
                          <a:spcPts val="0"/>
                        </a:spcAft>
                        <a:tabLst>
                          <a:tab pos="900430" algn="l"/>
                        </a:tabLst>
                      </a:pPr>
                      <a:r>
                        <a:rPr lang="id-ID" sz="1800" dirty="0">
                          <a:latin typeface="Times New Roman"/>
                          <a:ea typeface="Calibri"/>
                          <a:cs typeface="Times New Roman"/>
                        </a:rPr>
                        <a:t>14</a:t>
                      </a:r>
                      <a:endParaRPr lang="id-ID" sz="1800" dirty="0">
                        <a:latin typeface="Cambria"/>
                        <a:ea typeface="Calibri"/>
                        <a:cs typeface="Times New Roman"/>
                      </a:endParaRPr>
                    </a:p>
                  </a:txBody>
                  <a:tcPr marL="68580" marR="68580" marT="0" marB="0"/>
                </a:tc>
                <a:tc>
                  <a:txBody>
                    <a:bodyPr/>
                    <a:lstStyle/>
                    <a:p>
                      <a:pPr algn="just">
                        <a:lnSpc>
                          <a:spcPct val="115000"/>
                        </a:lnSpc>
                        <a:spcAft>
                          <a:spcPts val="1000"/>
                        </a:spcAft>
                      </a:pPr>
                      <a:r>
                        <a:rPr lang="id-ID" sz="1800" dirty="0">
                          <a:latin typeface="Times New Roman"/>
                          <a:ea typeface="Calibri"/>
                          <a:cs typeface="Times New Roman"/>
                        </a:rPr>
                        <a:t>Memahami sistem biaya standar</a:t>
                      </a:r>
                      <a:endParaRPr lang="id-ID" sz="1800" dirty="0">
                        <a:latin typeface="Cambria"/>
                        <a:ea typeface="Calibri"/>
                        <a:cs typeface="Times New Roman"/>
                      </a:endParaRPr>
                    </a:p>
                  </a:txBody>
                  <a:tcPr marL="68580" marR="68580" marT="0" marB="0"/>
                </a:tc>
                <a:tc>
                  <a:txBody>
                    <a:bodyPr/>
                    <a:lstStyle/>
                    <a:p>
                      <a:pPr marL="342900" indent="-342900" algn="l">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pengertian biaya standar</a:t>
                      </a:r>
                      <a:endParaRPr lang="id-ID" sz="1800" dirty="0">
                        <a:latin typeface="Cambria"/>
                        <a:ea typeface="Calibri"/>
                        <a:cs typeface="Times New Roman"/>
                      </a:endParaRPr>
                    </a:p>
                    <a:p>
                      <a:pPr marL="342900" indent="-342900" algn="l">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manfaat sistem biaya standar dalam pengendalian biaya</a:t>
                      </a:r>
                      <a:endParaRPr lang="id-ID" sz="1800" dirty="0">
                        <a:latin typeface="Cambria"/>
                        <a:ea typeface="Calibri"/>
                        <a:cs typeface="Times New Roman"/>
                      </a:endParaRPr>
                    </a:p>
                    <a:p>
                      <a:pPr marL="342900" indent="-342900" algn="l">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kelemahan biaya standar</a:t>
                      </a:r>
                      <a:endParaRPr lang="id-ID" sz="1800" dirty="0">
                        <a:latin typeface="Cambria"/>
                        <a:ea typeface="Calibri"/>
                        <a:cs typeface="Times New Roman"/>
                      </a:endParaRPr>
                    </a:p>
                    <a:p>
                      <a:pPr marL="342900" indent="-342900" algn="l">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prosedur biaya standar</a:t>
                      </a:r>
                      <a:endParaRPr lang="id-ID" sz="1800" dirty="0">
                        <a:latin typeface="Cambria"/>
                        <a:ea typeface="Calibri"/>
                        <a:cs typeface="Times New Roman"/>
                      </a:endParaRPr>
                    </a:p>
                    <a:p>
                      <a:pPr marL="342900" indent="-342900" algn="l">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jenis-jenis biaya standar</a:t>
                      </a:r>
                      <a:endParaRPr lang="id-ID" sz="1800" dirty="0">
                        <a:latin typeface="Cambria"/>
                        <a:ea typeface="Calibri"/>
                        <a:cs typeface="Times New Roman"/>
                      </a:endParaRPr>
                    </a:p>
                    <a:p>
                      <a:pPr marL="342900" indent="-342900" algn="l">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analisis penyimpangan biaya sesungguhnya dari biaya standar</a:t>
                      </a:r>
                      <a:endParaRPr lang="id-ID" sz="1800" dirty="0">
                        <a:latin typeface="Cambria"/>
                        <a:ea typeface="Calibri"/>
                        <a:cs typeface="Times New Roman"/>
                      </a:endParaRPr>
                    </a:p>
                    <a:p>
                      <a:pPr marL="342900" indent="-342900" algn="l">
                        <a:lnSpc>
                          <a:spcPct val="115000"/>
                        </a:lnSpc>
                        <a:spcAft>
                          <a:spcPts val="0"/>
                        </a:spcAft>
                        <a:buFont typeface="+mj-lt"/>
                        <a:buAutoNum type="arabicPeriod"/>
                      </a:pPr>
                      <a:r>
                        <a:rPr lang="id-ID" sz="1800" dirty="0" smtClean="0">
                          <a:latin typeface="Times New Roman"/>
                          <a:ea typeface="Calibri"/>
                          <a:cs typeface="Times New Roman"/>
                        </a:rPr>
                        <a:t>Menjelaskan </a:t>
                      </a:r>
                      <a:r>
                        <a:rPr lang="id-ID" sz="1800" dirty="0">
                          <a:latin typeface="Times New Roman"/>
                          <a:ea typeface="Calibri"/>
                          <a:cs typeface="Times New Roman"/>
                        </a:rPr>
                        <a:t>akuntansi biaya standar</a:t>
                      </a:r>
                      <a:endParaRPr lang="id-ID" sz="1800" dirty="0">
                        <a:latin typeface="Cambria"/>
                        <a:ea typeface="Calibri"/>
                        <a:cs typeface="Times New Roman"/>
                      </a:endParaRPr>
                    </a:p>
                  </a:txBody>
                  <a:tcPr marL="68580" marR="68580" marT="0" marB="0"/>
                </a:tc>
              </a:tr>
              <a:tr h="577364">
                <a:tc>
                  <a:txBody>
                    <a:bodyPr/>
                    <a:lstStyle/>
                    <a:p>
                      <a:pPr algn="ctr">
                        <a:lnSpc>
                          <a:spcPct val="115000"/>
                        </a:lnSpc>
                        <a:spcAft>
                          <a:spcPts val="0"/>
                        </a:spcAft>
                      </a:pPr>
                      <a:r>
                        <a:rPr lang="en-US" sz="1800">
                          <a:latin typeface="Times New Roman"/>
                          <a:ea typeface="Calibri"/>
                          <a:cs typeface="Times New Roman"/>
                        </a:rPr>
                        <a:t>15</a:t>
                      </a:r>
                      <a:endParaRPr lang="id-ID" sz="1800">
                        <a:latin typeface="Cambria"/>
                        <a:ea typeface="Calibri"/>
                        <a:cs typeface="Times New Roman"/>
                      </a:endParaRPr>
                    </a:p>
                  </a:txBody>
                  <a:tcPr marL="68580" marR="68580" marT="0" marB="0"/>
                </a:tc>
                <a:tc>
                  <a:txBody>
                    <a:bodyPr/>
                    <a:lstStyle/>
                    <a:p>
                      <a:pPr marL="21590" algn="just">
                        <a:lnSpc>
                          <a:spcPct val="115000"/>
                        </a:lnSpc>
                        <a:spcAft>
                          <a:spcPts val="0"/>
                        </a:spcAft>
                        <a:tabLst>
                          <a:tab pos="274320" algn="l"/>
                        </a:tabLst>
                      </a:pPr>
                      <a:r>
                        <a:rPr lang="en-US" sz="1800">
                          <a:latin typeface="Times New Roman"/>
                          <a:ea typeface="Calibri"/>
                          <a:cs typeface="Times New Roman"/>
                        </a:rPr>
                        <a:t>Review Materi</a:t>
                      </a:r>
                      <a:endParaRPr lang="id-ID" sz="1800">
                        <a:latin typeface="Cambria"/>
                        <a:ea typeface="Calibri"/>
                        <a:cs typeface="Times New Roman"/>
                      </a:endParaRPr>
                    </a:p>
                  </a:txBody>
                  <a:tcPr marL="68580" marR="68580" marT="0" marB="0"/>
                </a:tc>
                <a:tc>
                  <a:txBody>
                    <a:bodyPr/>
                    <a:lstStyle/>
                    <a:p>
                      <a:pPr marL="190500" algn="l">
                        <a:lnSpc>
                          <a:spcPct val="115000"/>
                        </a:lnSpc>
                        <a:spcAft>
                          <a:spcPts val="0"/>
                        </a:spcAft>
                      </a:pPr>
                      <a:r>
                        <a:rPr lang="en-US" sz="1800" dirty="0" err="1">
                          <a:latin typeface="Times New Roman"/>
                          <a:ea typeface="Calibri"/>
                          <a:cs typeface="Times New Roman"/>
                        </a:rPr>
                        <a:t>Menganalisis</a:t>
                      </a:r>
                      <a:r>
                        <a:rPr lang="en-US" sz="1800" dirty="0">
                          <a:latin typeface="Times New Roman"/>
                          <a:ea typeface="Calibri"/>
                          <a:cs typeface="Times New Roman"/>
                        </a:rPr>
                        <a:t> </a:t>
                      </a:r>
                      <a:r>
                        <a:rPr lang="en-US" sz="1800" dirty="0" err="1">
                          <a:latin typeface="Times New Roman"/>
                          <a:ea typeface="Calibri"/>
                          <a:cs typeface="Times New Roman"/>
                        </a:rPr>
                        <a:t>dan</a:t>
                      </a:r>
                      <a:r>
                        <a:rPr lang="en-US" sz="1800" dirty="0">
                          <a:latin typeface="Times New Roman"/>
                          <a:ea typeface="Calibri"/>
                          <a:cs typeface="Times New Roman"/>
                        </a:rPr>
                        <a:t> </a:t>
                      </a:r>
                      <a:r>
                        <a:rPr lang="en-US" sz="1800" dirty="0" err="1">
                          <a:latin typeface="Times New Roman"/>
                          <a:ea typeface="Calibri"/>
                          <a:cs typeface="Times New Roman"/>
                        </a:rPr>
                        <a:t>menyusun</a:t>
                      </a:r>
                      <a:r>
                        <a:rPr lang="en-US" sz="1800" dirty="0">
                          <a:latin typeface="Times New Roman"/>
                          <a:ea typeface="Calibri"/>
                          <a:cs typeface="Times New Roman"/>
                        </a:rPr>
                        <a:t> resume </a:t>
                      </a:r>
                      <a:r>
                        <a:rPr lang="en-US" sz="1800" dirty="0" err="1">
                          <a:latin typeface="Times New Roman"/>
                          <a:ea typeface="Calibri"/>
                          <a:cs typeface="Times New Roman"/>
                        </a:rPr>
                        <a:t>terhadap</a:t>
                      </a:r>
                      <a:r>
                        <a:rPr lang="en-US" sz="1800" dirty="0">
                          <a:latin typeface="Times New Roman"/>
                          <a:ea typeface="Calibri"/>
                          <a:cs typeface="Times New Roman"/>
                        </a:rPr>
                        <a:t> </a:t>
                      </a:r>
                      <a:r>
                        <a:rPr lang="en-US" sz="1800" dirty="0" err="1">
                          <a:latin typeface="Times New Roman"/>
                          <a:ea typeface="Calibri"/>
                          <a:cs typeface="Times New Roman"/>
                        </a:rPr>
                        <a:t>semua</a:t>
                      </a:r>
                      <a:r>
                        <a:rPr lang="en-US" sz="1800" dirty="0">
                          <a:latin typeface="Times New Roman"/>
                          <a:ea typeface="Calibri"/>
                          <a:cs typeface="Times New Roman"/>
                        </a:rPr>
                        <a:t> </a:t>
                      </a:r>
                      <a:r>
                        <a:rPr lang="en-US" sz="1800" dirty="0" err="1">
                          <a:latin typeface="Times New Roman"/>
                          <a:ea typeface="Calibri"/>
                          <a:cs typeface="Times New Roman"/>
                        </a:rPr>
                        <a:t>materi</a:t>
                      </a:r>
                      <a:r>
                        <a:rPr lang="en-US" sz="1800" dirty="0">
                          <a:latin typeface="Times New Roman"/>
                          <a:ea typeface="Calibri"/>
                          <a:cs typeface="Times New Roman"/>
                        </a:rPr>
                        <a:t> yang </a:t>
                      </a:r>
                      <a:r>
                        <a:rPr lang="en-US" sz="1800" dirty="0" err="1">
                          <a:latin typeface="Times New Roman"/>
                          <a:ea typeface="Calibri"/>
                          <a:cs typeface="Times New Roman"/>
                        </a:rPr>
                        <a:t>telah</a:t>
                      </a:r>
                      <a:r>
                        <a:rPr lang="en-US" sz="1800" dirty="0">
                          <a:latin typeface="Times New Roman"/>
                          <a:ea typeface="Calibri"/>
                          <a:cs typeface="Times New Roman"/>
                        </a:rPr>
                        <a:t> </a:t>
                      </a:r>
                      <a:r>
                        <a:rPr lang="en-US" sz="1800" dirty="0" err="1">
                          <a:latin typeface="Times New Roman"/>
                          <a:ea typeface="Calibri"/>
                          <a:cs typeface="Times New Roman"/>
                        </a:rPr>
                        <a:t>dibahas</a:t>
                      </a:r>
                      <a:endParaRPr lang="id-ID" sz="1800" dirty="0">
                        <a:latin typeface="Cambria"/>
                        <a:ea typeface="Calibri"/>
                        <a:cs typeface="Times New Roman"/>
                      </a:endParaRPr>
                    </a:p>
                  </a:txBody>
                  <a:tcPr marL="68580" marR="68580" marT="0" marB="0"/>
                </a:tc>
              </a:tr>
              <a:tr h="647167">
                <a:tc>
                  <a:txBody>
                    <a:bodyPr/>
                    <a:lstStyle/>
                    <a:p>
                      <a:pPr algn="ctr">
                        <a:lnSpc>
                          <a:spcPct val="115000"/>
                        </a:lnSpc>
                        <a:spcAft>
                          <a:spcPts val="0"/>
                        </a:spcAft>
                      </a:pPr>
                      <a:r>
                        <a:rPr lang="id-ID" sz="1800" dirty="0" smtClean="0">
                          <a:latin typeface="Times New Roman"/>
                          <a:ea typeface="Calibri"/>
                          <a:cs typeface="Times New Roman"/>
                        </a:rPr>
                        <a:t>16</a:t>
                      </a:r>
                      <a:endParaRPr lang="id-ID" sz="1800" dirty="0">
                        <a:latin typeface="Cambria"/>
                        <a:ea typeface="Calibri"/>
                        <a:cs typeface="Times New Roman"/>
                      </a:endParaRPr>
                    </a:p>
                  </a:txBody>
                  <a:tcPr marL="68580" marR="68580" marT="0" marB="0"/>
                </a:tc>
                <a:tc gridSpan="2">
                  <a:txBody>
                    <a:bodyPr/>
                    <a:lstStyle/>
                    <a:p>
                      <a:pPr algn="ctr">
                        <a:lnSpc>
                          <a:spcPct val="115000"/>
                        </a:lnSpc>
                        <a:spcAft>
                          <a:spcPts val="0"/>
                        </a:spcAft>
                      </a:pPr>
                      <a:r>
                        <a:rPr lang="id-ID" sz="1800" dirty="0" smtClean="0">
                          <a:latin typeface="Cambria"/>
                          <a:ea typeface="Calibri"/>
                          <a:cs typeface="Times New Roman"/>
                        </a:rPr>
                        <a:t>Ujian Akhir Semester</a:t>
                      </a:r>
                      <a:endParaRPr lang="id-ID" sz="1800" dirty="0">
                        <a:latin typeface="Cambria"/>
                        <a:ea typeface="Calibri"/>
                        <a:cs typeface="Times New Roman"/>
                      </a:endParaRPr>
                    </a:p>
                  </a:txBody>
                  <a:tcPr marL="68580" marR="68580" marT="0" marB="0"/>
                </a:tc>
                <a:tc hMerge="1">
                  <a:txBody>
                    <a:bodyPr/>
                    <a:lstStyle/>
                    <a:p>
                      <a:pPr marL="263525" lvl="1" indent="-263525" algn="l">
                        <a:lnSpc>
                          <a:spcPct val="115000"/>
                        </a:lnSpc>
                        <a:spcAft>
                          <a:spcPts val="0"/>
                        </a:spcAft>
                        <a:buFont typeface="+mj-lt"/>
                        <a:buAutoNum type="arabicPeriod"/>
                      </a:pPr>
                      <a:endParaRPr lang="id-ID" sz="1600" dirty="0">
                        <a:latin typeface="Cambria"/>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Bahan</a:t>
            </a:r>
            <a:r>
              <a:rPr lang="en-US" dirty="0" smtClean="0"/>
              <a:t> </a:t>
            </a:r>
            <a:r>
              <a:rPr lang="en-US" dirty="0" err="1" smtClean="0"/>
              <a:t>Bacaan</a:t>
            </a:r>
            <a:endParaRPr lang="id-ID"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en-US" dirty="0" smtClean="0"/>
              <a:t>Abdul </a:t>
            </a:r>
            <a:r>
              <a:rPr lang="en-US" dirty="0" err="1" smtClean="0"/>
              <a:t>Halim</a:t>
            </a:r>
            <a:r>
              <a:rPr lang="en-US" dirty="0" smtClean="0"/>
              <a:t>, </a:t>
            </a:r>
            <a:r>
              <a:rPr lang="en-US" i="1" dirty="0" err="1" smtClean="0"/>
              <a:t>Dasar-dasar</a:t>
            </a:r>
            <a:r>
              <a:rPr lang="en-US" i="1" dirty="0" smtClean="0"/>
              <a:t> </a:t>
            </a:r>
            <a:r>
              <a:rPr lang="en-US" i="1" dirty="0" err="1" smtClean="0"/>
              <a:t>Akuntansi</a:t>
            </a:r>
            <a:r>
              <a:rPr lang="en-US" i="1" dirty="0" smtClean="0"/>
              <a:t> </a:t>
            </a:r>
            <a:r>
              <a:rPr lang="en-US" i="1" dirty="0" err="1" smtClean="0"/>
              <a:t>Biaya</a:t>
            </a:r>
            <a:r>
              <a:rPr lang="en-US" dirty="0" smtClean="0"/>
              <a:t>,</a:t>
            </a:r>
            <a:r>
              <a:rPr lang="en-US" i="1" dirty="0" smtClean="0"/>
              <a:t> </a:t>
            </a:r>
            <a:r>
              <a:rPr lang="en-US" i="1" dirty="0" err="1" smtClean="0"/>
              <a:t>Edisi</a:t>
            </a:r>
            <a:r>
              <a:rPr lang="en-US" i="1" dirty="0" smtClean="0"/>
              <a:t> 4, </a:t>
            </a:r>
            <a:r>
              <a:rPr lang="en-US" dirty="0" smtClean="0"/>
              <a:t>BPFE, Yogyakarta.</a:t>
            </a:r>
            <a:endParaRPr lang="id-ID" dirty="0" smtClean="0"/>
          </a:p>
          <a:p>
            <a:pPr marL="514350" lvl="0" indent="-514350">
              <a:buFont typeface="+mj-lt"/>
              <a:buAutoNum type="arabicPeriod"/>
            </a:pPr>
            <a:r>
              <a:rPr lang="en-US" dirty="0" err="1" smtClean="0"/>
              <a:t>Haryano</a:t>
            </a:r>
            <a:r>
              <a:rPr lang="en-US" dirty="0" smtClean="0"/>
              <a:t> Yusuf, 1994, </a:t>
            </a:r>
            <a:r>
              <a:rPr lang="en-US" i="1" dirty="0" err="1" smtClean="0"/>
              <a:t>Dasar-dasar</a:t>
            </a:r>
            <a:r>
              <a:rPr lang="en-US" i="1" dirty="0" smtClean="0"/>
              <a:t> </a:t>
            </a:r>
            <a:r>
              <a:rPr lang="en-US" i="1" dirty="0" err="1" smtClean="0"/>
              <a:t>Akuntansi</a:t>
            </a:r>
            <a:r>
              <a:rPr lang="en-US" i="1" dirty="0" smtClean="0"/>
              <a:t>, </a:t>
            </a:r>
            <a:r>
              <a:rPr lang="en-US" i="1" dirty="0" err="1" smtClean="0"/>
              <a:t>Jilid</a:t>
            </a:r>
            <a:r>
              <a:rPr lang="en-US" i="1" dirty="0" smtClean="0"/>
              <a:t> 2,</a:t>
            </a:r>
            <a:r>
              <a:rPr lang="en-US" dirty="0" smtClean="0"/>
              <a:t>Bagian </a:t>
            </a:r>
            <a:r>
              <a:rPr lang="en-US" dirty="0" err="1" smtClean="0"/>
              <a:t>Penerbitan</a:t>
            </a:r>
            <a:r>
              <a:rPr lang="en-US" dirty="0" smtClean="0"/>
              <a:t> </a:t>
            </a:r>
            <a:r>
              <a:rPr lang="en-US" dirty="0" err="1" smtClean="0"/>
              <a:t>Sekolah</a:t>
            </a:r>
            <a:r>
              <a:rPr lang="en-US" dirty="0" smtClean="0"/>
              <a:t> </a:t>
            </a:r>
            <a:r>
              <a:rPr lang="en-US" dirty="0" err="1" smtClean="0"/>
              <a:t>Tinggi</a:t>
            </a:r>
            <a:r>
              <a:rPr lang="en-US" dirty="0" smtClean="0"/>
              <a:t> </a:t>
            </a:r>
            <a:r>
              <a:rPr lang="en-US" dirty="0" err="1" smtClean="0"/>
              <a:t>Ilmu</a:t>
            </a:r>
            <a:r>
              <a:rPr lang="en-US" dirty="0" smtClean="0"/>
              <a:t> </a:t>
            </a:r>
            <a:r>
              <a:rPr lang="en-US" dirty="0" err="1" smtClean="0"/>
              <a:t>Ekonomi</a:t>
            </a:r>
            <a:r>
              <a:rPr lang="en-US" dirty="0" smtClean="0"/>
              <a:t> YKPN, Yogyakarta.</a:t>
            </a:r>
            <a:r>
              <a:rPr lang="id-ID" dirty="0" smtClean="0"/>
              <a:t> </a:t>
            </a:r>
          </a:p>
          <a:p>
            <a:pPr marL="514350" lvl="0" indent="-514350">
              <a:buFont typeface="+mj-lt"/>
              <a:buAutoNum type="arabicPeriod"/>
            </a:pPr>
            <a:r>
              <a:rPr lang="id-ID" dirty="0" smtClean="0"/>
              <a:t>Lilik Sri Hariani, 2009, </a:t>
            </a:r>
            <a:r>
              <a:rPr lang="id-ID" i="1" dirty="0" smtClean="0"/>
              <a:t>Akuntansi Biaya</a:t>
            </a:r>
            <a:r>
              <a:rPr lang="id-ID" dirty="0" smtClean="0"/>
              <a:t>, Universitas Kanjuruhan Malang. </a:t>
            </a:r>
          </a:p>
          <a:p>
            <a:pPr marL="514350" lvl="0" indent="-514350">
              <a:buFont typeface="+mj-lt"/>
              <a:buAutoNum type="arabicPeriod"/>
            </a:pPr>
            <a:r>
              <a:rPr lang="en-US" dirty="0" err="1" smtClean="0"/>
              <a:t>Raybum</a:t>
            </a:r>
            <a:r>
              <a:rPr lang="en-US" dirty="0" smtClean="0"/>
              <a:t>, L, 1996, </a:t>
            </a:r>
            <a:r>
              <a:rPr lang="en-US" i="1" dirty="0" smtClean="0"/>
              <a:t>Cost Accounting: Using A </a:t>
            </a:r>
            <a:r>
              <a:rPr lang="en-US" i="1" dirty="0" err="1" smtClean="0"/>
              <a:t>Coct</a:t>
            </a:r>
            <a:r>
              <a:rPr lang="en-US" i="1" dirty="0" smtClean="0"/>
              <a:t> Management </a:t>
            </a:r>
            <a:r>
              <a:rPr lang="en-US" i="1" dirty="0" err="1" smtClean="0"/>
              <a:t>Apporoach</a:t>
            </a:r>
            <a:r>
              <a:rPr lang="en-US" i="1" dirty="0" smtClean="0"/>
              <a:t>, 6</a:t>
            </a:r>
            <a:r>
              <a:rPr lang="en-US" dirty="0" smtClean="0"/>
              <a:t> </a:t>
            </a:r>
            <a:r>
              <a:rPr lang="en-US" i="1" dirty="0" err="1" smtClean="0"/>
              <a:t>Th</a:t>
            </a:r>
            <a:r>
              <a:rPr lang="en-US" i="1" dirty="0" smtClean="0"/>
              <a:t> Ed</a:t>
            </a:r>
            <a:r>
              <a:rPr lang="en-US" dirty="0" smtClean="0"/>
              <a:t>, Chicago, Irwin.</a:t>
            </a:r>
            <a:endParaRPr lang="id-ID" dirty="0" smtClean="0"/>
          </a:p>
          <a:p>
            <a:pPr marL="514350" indent="-514350">
              <a:buFont typeface="+mj-lt"/>
              <a:buAutoNum type="arabicPeriod"/>
            </a:pPr>
            <a:r>
              <a:rPr lang="en-US" dirty="0" err="1" smtClean="0"/>
              <a:t>Riwayadi</a:t>
            </a:r>
            <a:r>
              <a:rPr lang="en-US" dirty="0" smtClean="0"/>
              <a:t>, 2006, </a:t>
            </a:r>
            <a:r>
              <a:rPr lang="en-US" i="1" dirty="0" smtClean="0"/>
              <a:t>,</a:t>
            </a:r>
            <a:r>
              <a:rPr lang="en-US" i="1" dirty="0" err="1" smtClean="0"/>
              <a:t>Akuntansi</a:t>
            </a:r>
            <a:r>
              <a:rPr lang="en-US" i="1" dirty="0" smtClean="0"/>
              <a:t> </a:t>
            </a:r>
            <a:r>
              <a:rPr lang="en-US" i="1" dirty="0" err="1" smtClean="0"/>
              <a:t>Biaya</a:t>
            </a:r>
            <a:r>
              <a:rPr lang="en-US" i="1" dirty="0" smtClean="0"/>
              <a:t>, </a:t>
            </a:r>
            <a:r>
              <a:rPr lang="en-US" i="1" dirty="0" err="1" smtClean="0"/>
              <a:t>Cetakan</a:t>
            </a:r>
            <a:r>
              <a:rPr lang="en-US" i="1" dirty="0" smtClean="0"/>
              <a:t> 2, </a:t>
            </a:r>
            <a:r>
              <a:rPr lang="en-US" dirty="0" err="1" smtClean="0"/>
              <a:t>Andalas</a:t>
            </a:r>
            <a:r>
              <a:rPr lang="en-US" dirty="0" smtClean="0"/>
              <a:t> University Press, Padang</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Strategi</a:t>
            </a:r>
            <a:r>
              <a:rPr lang="en-US" dirty="0" smtClean="0"/>
              <a:t> </a:t>
            </a:r>
            <a:r>
              <a:rPr lang="en-US" dirty="0" err="1" smtClean="0"/>
              <a:t>Perkuliahan</a:t>
            </a:r>
            <a:endParaRPr lang="id-ID" dirty="0"/>
          </a:p>
        </p:txBody>
      </p:sp>
      <p:sp>
        <p:nvSpPr>
          <p:cNvPr id="3" name="Content Placeholder 2"/>
          <p:cNvSpPr>
            <a:spLocks noGrp="1"/>
          </p:cNvSpPr>
          <p:nvPr>
            <p:ph idx="1"/>
          </p:nvPr>
        </p:nvSpPr>
        <p:spPr/>
        <p:txBody>
          <a:bodyPr/>
          <a:lstStyle/>
          <a:p>
            <a:r>
              <a:rPr lang="id-ID" dirty="0" smtClean="0"/>
              <a:t>Strategi perkuliahan dilakukan dengan menggunakan </a:t>
            </a:r>
            <a:r>
              <a:rPr lang="id-ID" i="1" dirty="0" smtClean="0"/>
              <a:t>cooperative learning</a:t>
            </a:r>
            <a:r>
              <a:rPr lang="id-ID" dirty="0" smtClean="0"/>
              <a:t>. Dalam hal ini mahasiswa diharapkan saling membelajarkan antar individu atau kelompok. Metode ceramah juga diperlukan untuk memberikan informasi pada saat mengawali dan mengakhiri perkuliahan, sehingga kerangka perkuliahan dapat dipahami mahasiswa. Demikian pula metode penugasan penting untuk dilakukan supaya masing-masing kompetensi dasar dapat dicapai secara efisien dan efektif.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Pelaksanaan Assesmen</a:t>
            </a:r>
            <a:endParaRPr lang="id-ID" dirty="0"/>
          </a:p>
        </p:txBody>
      </p:sp>
      <p:sp>
        <p:nvSpPr>
          <p:cNvPr id="3" name="Content Placeholder 2"/>
          <p:cNvSpPr>
            <a:spLocks noGrp="1"/>
          </p:cNvSpPr>
          <p:nvPr>
            <p:ph idx="1"/>
          </p:nvPr>
        </p:nvSpPr>
        <p:spPr>
          <a:xfrm>
            <a:off x="457200" y="1935480"/>
            <a:ext cx="8229600" cy="2636528"/>
          </a:xfrm>
        </p:spPr>
        <p:txBody>
          <a:bodyPr>
            <a:normAutofit/>
          </a:bodyPr>
          <a:lstStyle/>
          <a:p>
            <a:pPr marL="703263" lvl="4" indent="-342900">
              <a:buFont typeface="+mj-lt"/>
              <a:buAutoNum type="arabicPeriod"/>
            </a:pPr>
            <a:r>
              <a:rPr lang="en-US" dirty="0" err="1" smtClean="0"/>
              <a:t>Berdasarkan</a:t>
            </a:r>
            <a:r>
              <a:rPr lang="en-US" dirty="0" smtClean="0"/>
              <a:t> </a:t>
            </a:r>
            <a:r>
              <a:rPr lang="en-US" dirty="0" err="1" smtClean="0"/>
              <a:t>hasil</a:t>
            </a:r>
            <a:r>
              <a:rPr lang="en-US" dirty="0" smtClean="0"/>
              <a:t> </a:t>
            </a:r>
            <a:r>
              <a:rPr lang="en-US" dirty="0" err="1" smtClean="0"/>
              <a:t>kerja</a:t>
            </a:r>
            <a:r>
              <a:rPr lang="en-US" dirty="0" smtClean="0"/>
              <a:t> </a:t>
            </a:r>
            <a:r>
              <a:rPr lang="en-US" dirty="0" err="1" smtClean="0"/>
              <a:t>mahasiswa</a:t>
            </a:r>
            <a:r>
              <a:rPr lang="en-US" dirty="0" smtClean="0"/>
              <a:t> </a:t>
            </a:r>
            <a:r>
              <a:rPr lang="en-US" dirty="0" err="1" smtClean="0"/>
              <a:t>dalam</a:t>
            </a:r>
            <a:r>
              <a:rPr lang="en-US" dirty="0" smtClean="0"/>
              <a:t> </a:t>
            </a:r>
            <a:r>
              <a:rPr lang="en-US" dirty="0" err="1" smtClean="0"/>
              <a:t>bentuk</a:t>
            </a:r>
            <a:r>
              <a:rPr lang="en-US" dirty="0" smtClean="0"/>
              <a:t> </a:t>
            </a:r>
            <a:r>
              <a:rPr lang="id-ID" dirty="0" smtClean="0"/>
              <a:t>penugasan</a:t>
            </a:r>
            <a:r>
              <a:rPr lang="en-US" dirty="0" smtClean="0"/>
              <a:t> yang </a:t>
            </a:r>
            <a:r>
              <a:rPr lang="en-US" dirty="0" err="1" smtClean="0"/>
              <a:t>berisi</a:t>
            </a:r>
            <a:r>
              <a:rPr lang="en-US" dirty="0" smtClean="0"/>
              <a:t> </a:t>
            </a:r>
            <a:r>
              <a:rPr lang="en-US" dirty="0" err="1" smtClean="0"/>
              <a:t>penjabaran</a:t>
            </a:r>
            <a:r>
              <a:rPr lang="en-US" dirty="0" smtClean="0"/>
              <a:t> </a:t>
            </a:r>
            <a:r>
              <a:rPr lang="en-US" dirty="0" err="1" smtClean="0"/>
              <a:t>kompetensi</a:t>
            </a:r>
            <a:r>
              <a:rPr lang="en-US" dirty="0" smtClean="0"/>
              <a:t> </a:t>
            </a:r>
            <a:r>
              <a:rPr lang="en-US" dirty="0" err="1" smtClean="0"/>
              <a:t>dasar</a:t>
            </a:r>
            <a:r>
              <a:rPr lang="id-ID" dirty="0" smtClean="0"/>
              <a:t> dan</a:t>
            </a:r>
            <a:r>
              <a:rPr lang="en-US" dirty="0" smtClean="0"/>
              <a:t> indicator </a:t>
            </a:r>
            <a:r>
              <a:rPr lang="id-ID" dirty="0" smtClean="0"/>
              <a:t>dibahas bersama di kelas. </a:t>
            </a:r>
          </a:p>
          <a:p>
            <a:pPr marL="703263" lvl="4" indent="-342900">
              <a:buFont typeface="+mj-lt"/>
              <a:buAutoNum type="arabicPeriod"/>
            </a:pPr>
            <a:r>
              <a:rPr lang="en-US" dirty="0" err="1" smtClean="0"/>
              <a:t>Dosen</a:t>
            </a:r>
            <a:r>
              <a:rPr lang="en-US" dirty="0" smtClean="0"/>
              <a:t> </a:t>
            </a:r>
            <a:r>
              <a:rPr lang="en-US" dirty="0" err="1" smtClean="0"/>
              <a:t>mengoreksi</a:t>
            </a:r>
            <a:r>
              <a:rPr lang="en-US" dirty="0" smtClean="0"/>
              <a:t> </a:t>
            </a:r>
            <a:r>
              <a:rPr lang="en-US" dirty="0" err="1" smtClean="0"/>
              <a:t>hasil</a:t>
            </a:r>
            <a:r>
              <a:rPr lang="en-US" dirty="0" smtClean="0"/>
              <a:t> </a:t>
            </a:r>
            <a:r>
              <a:rPr lang="en-US" dirty="0" err="1" smtClean="0"/>
              <a:t>pekerjaan</a:t>
            </a:r>
            <a:r>
              <a:rPr lang="en-US" dirty="0" smtClean="0"/>
              <a:t> </a:t>
            </a:r>
            <a:r>
              <a:rPr lang="en-US" dirty="0" err="1" smtClean="0"/>
              <a:t>mahasiswa</a:t>
            </a:r>
            <a:r>
              <a:rPr lang="en-US" dirty="0" smtClean="0"/>
              <a:t>, </a:t>
            </a:r>
            <a:r>
              <a:rPr lang="en-US" dirty="0" err="1" smtClean="0"/>
              <a:t>dan</a:t>
            </a:r>
            <a:r>
              <a:rPr lang="en-US" dirty="0" smtClean="0"/>
              <a:t> </a:t>
            </a:r>
            <a:r>
              <a:rPr lang="en-US" dirty="0" err="1" smtClean="0"/>
              <a:t>hasil</a:t>
            </a:r>
            <a:r>
              <a:rPr lang="en-US" dirty="0" smtClean="0"/>
              <a:t> </a:t>
            </a:r>
            <a:r>
              <a:rPr lang="en-US" dirty="0" err="1" smtClean="0"/>
              <a:t>koreksi</a:t>
            </a:r>
            <a:r>
              <a:rPr lang="en-US" dirty="0" smtClean="0"/>
              <a:t> </a:t>
            </a:r>
            <a:r>
              <a:rPr lang="en-US" dirty="0" err="1" smtClean="0"/>
              <a:t>dikembalikan</a:t>
            </a:r>
            <a:r>
              <a:rPr lang="en-US" dirty="0" smtClean="0"/>
              <a:t> </a:t>
            </a:r>
            <a:r>
              <a:rPr lang="en-US" dirty="0" err="1" smtClean="0"/>
              <a:t>pada</a:t>
            </a:r>
            <a:r>
              <a:rPr lang="en-US" dirty="0" smtClean="0"/>
              <a:t> </a:t>
            </a:r>
            <a:r>
              <a:rPr lang="en-US" dirty="0" err="1" smtClean="0"/>
              <a:t>mahasiswa</a:t>
            </a:r>
            <a:r>
              <a:rPr lang="en-US" dirty="0" smtClean="0"/>
              <a:t> </a:t>
            </a:r>
            <a:r>
              <a:rPr lang="en-US" dirty="0" err="1" smtClean="0"/>
              <a:t>untuk</a:t>
            </a:r>
            <a:r>
              <a:rPr lang="en-US" dirty="0" smtClean="0"/>
              <a:t> </a:t>
            </a:r>
            <a:r>
              <a:rPr lang="en-US" dirty="0" err="1" smtClean="0"/>
              <a:t>diperbaiki</a:t>
            </a:r>
            <a:r>
              <a:rPr lang="en-US" dirty="0" smtClean="0"/>
              <a:t>.</a:t>
            </a:r>
            <a:endParaRPr lang="id-ID" dirty="0" smtClean="0"/>
          </a:p>
          <a:p>
            <a:pPr marL="703263" lvl="4" indent="-342900">
              <a:buFont typeface="+mj-lt"/>
              <a:buAutoNum type="arabicPeriod"/>
            </a:pPr>
            <a:r>
              <a:rPr lang="id-ID" dirty="0" smtClean="0"/>
              <a:t>Dosen merekam hasil kerja pada masing-masing mahasiswa</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561228"/>
          </a:xfrm>
        </p:spPr>
        <p:txBody>
          <a:bodyPr>
            <a:normAutofit fontScale="90000"/>
          </a:bodyPr>
          <a:lstStyle/>
          <a:p>
            <a:pPr algn="ctr"/>
            <a:r>
              <a:rPr lang="id-ID" sz="4000" dirty="0" smtClean="0"/>
              <a:t>Rubrik Assessment Pelaksanaan Tugas </a:t>
            </a:r>
            <a:endParaRPr lang="id-ID" sz="4000" dirty="0"/>
          </a:p>
        </p:txBody>
      </p:sp>
      <p:graphicFrame>
        <p:nvGraphicFramePr>
          <p:cNvPr id="4" name="Table 3"/>
          <p:cNvGraphicFramePr>
            <a:graphicFrameLocks noGrp="1"/>
          </p:cNvGraphicFramePr>
          <p:nvPr/>
        </p:nvGraphicFramePr>
        <p:xfrm>
          <a:off x="357159" y="1397000"/>
          <a:ext cx="8429682" cy="4211828"/>
        </p:xfrm>
        <a:graphic>
          <a:graphicData uri="http://schemas.openxmlformats.org/drawingml/2006/table">
            <a:tbl>
              <a:tblPr firstRow="1" bandRow="1">
                <a:tableStyleId>{5C22544A-7EE6-4342-B048-85BDC9FD1C3A}</a:tableStyleId>
              </a:tblPr>
              <a:tblGrid>
                <a:gridCol w="2252759"/>
                <a:gridCol w="2034751"/>
                <a:gridCol w="4142172"/>
              </a:tblGrid>
              <a:tr h="370840">
                <a:tc>
                  <a:txBody>
                    <a:bodyPr/>
                    <a:lstStyle/>
                    <a:p>
                      <a:pPr algn="ctr">
                        <a:lnSpc>
                          <a:spcPct val="115000"/>
                        </a:lnSpc>
                        <a:spcAft>
                          <a:spcPts val="0"/>
                        </a:spcAft>
                      </a:pPr>
                      <a:r>
                        <a:rPr lang="id-ID" sz="1800" b="1" dirty="0">
                          <a:latin typeface="Times New Roman"/>
                          <a:ea typeface="Calibri"/>
                          <a:cs typeface="Times New Roman"/>
                        </a:rPr>
                        <a:t>Grade</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pPr>
                      <a:r>
                        <a:rPr lang="id-ID" sz="1800" b="1" dirty="0">
                          <a:latin typeface="Times New Roman"/>
                          <a:ea typeface="Calibri"/>
                          <a:cs typeface="Times New Roman"/>
                        </a:rPr>
                        <a:t>Skor</a:t>
                      </a:r>
                      <a:endParaRPr lang="id-ID" sz="1800" dirty="0">
                        <a:latin typeface="Cambria"/>
                        <a:ea typeface="Calibri"/>
                        <a:cs typeface="Times New Roman"/>
                      </a:endParaRPr>
                    </a:p>
                  </a:txBody>
                  <a:tcPr marL="68580" marR="68580" marT="0" marB="0"/>
                </a:tc>
                <a:tc>
                  <a:txBody>
                    <a:bodyPr/>
                    <a:lstStyle/>
                    <a:p>
                      <a:pPr algn="just">
                        <a:lnSpc>
                          <a:spcPct val="115000"/>
                        </a:lnSpc>
                        <a:spcAft>
                          <a:spcPts val="0"/>
                        </a:spcAft>
                        <a:tabLst>
                          <a:tab pos="1783080" algn="ctr"/>
                          <a:tab pos="3566160" algn="r"/>
                        </a:tabLst>
                      </a:pPr>
                      <a:r>
                        <a:rPr lang="id-ID" sz="1800" b="1">
                          <a:latin typeface="Times New Roman"/>
                          <a:ea typeface="Calibri"/>
                          <a:cs typeface="Times New Roman"/>
                        </a:rPr>
                        <a:t>Indikator Kinerja ( Rubri</a:t>
                      </a:r>
                      <a:r>
                        <a:rPr lang="en-US" sz="1800" b="1">
                          <a:latin typeface="Times New Roman"/>
                          <a:ea typeface="Calibri"/>
                          <a:cs typeface="Times New Roman"/>
                        </a:rPr>
                        <a:t>k</a:t>
                      </a:r>
                      <a:r>
                        <a:rPr lang="id-ID" sz="1800" b="1">
                          <a:latin typeface="Times New Roman"/>
                          <a:ea typeface="Calibri"/>
                          <a:cs typeface="Times New Roman"/>
                        </a:rPr>
                        <a:t>)	</a:t>
                      </a:r>
                      <a:endParaRPr lang="id-ID" sz="1800">
                        <a:latin typeface="Cambria"/>
                        <a:ea typeface="Calibri"/>
                        <a:cs typeface="Times New Roman"/>
                      </a:endParaRPr>
                    </a:p>
                  </a:txBody>
                  <a:tcPr marL="68580" marR="68580" marT="0" marB="0"/>
                </a:tc>
              </a:tr>
              <a:tr h="370840">
                <a:tc>
                  <a:txBody>
                    <a:bodyPr/>
                    <a:lstStyle/>
                    <a:p>
                      <a:pPr algn="ctr">
                        <a:lnSpc>
                          <a:spcPct val="115000"/>
                        </a:lnSpc>
                        <a:spcAft>
                          <a:spcPts val="0"/>
                        </a:spcAft>
                      </a:pPr>
                      <a:r>
                        <a:rPr lang="id-ID" sz="1800">
                          <a:latin typeface="Times New Roman"/>
                          <a:ea typeface="Calibri"/>
                          <a:cs typeface="Times New Roman"/>
                        </a:rPr>
                        <a:t>Sangat Kurang</a:t>
                      </a:r>
                      <a:endParaRPr lang="id-ID" sz="1800">
                        <a:latin typeface="Cambria"/>
                        <a:ea typeface="Calibri"/>
                        <a:cs typeface="Times New Roman"/>
                      </a:endParaRPr>
                    </a:p>
                  </a:txBody>
                  <a:tcPr marL="68580" marR="68580" marT="0" marB="0"/>
                </a:tc>
                <a:tc>
                  <a:txBody>
                    <a:bodyPr/>
                    <a:lstStyle/>
                    <a:p>
                      <a:pPr algn="ctr">
                        <a:lnSpc>
                          <a:spcPct val="115000"/>
                        </a:lnSpc>
                        <a:spcAft>
                          <a:spcPts val="0"/>
                        </a:spcAft>
                      </a:pPr>
                      <a:r>
                        <a:rPr lang="id-ID" sz="1800" dirty="0">
                          <a:latin typeface="Times New Roman"/>
                          <a:ea typeface="Calibri"/>
                          <a:cs typeface="Times New Roman"/>
                        </a:rPr>
                        <a:t>&lt;20</a:t>
                      </a:r>
                      <a:endParaRPr lang="id-ID" sz="1800" dirty="0">
                        <a:latin typeface="Cambria"/>
                        <a:ea typeface="Calibri"/>
                        <a:cs typeface="Times New Roman"/>
                      </a:endParaRPr>
                    </a:p>
                  </a:txBody>
                  <a:tcPr marL="68580" marR="68580" marT="0" marB="0"/>
                </a:tc>
                <a:tc>
                  <a:txBody>
                    <a:bodyPr/>
                    <a:lstStyle/>
                    <a:p>
                      <a:pPr algn="l">
                        <a:lnSpc>
                          <a:spcPct val="115000"/>
                        </a:lnSpc>
                        <a:spcAft>
                          <a:spcPts val="0"/>
                        </a:spcAft>
                      </a:pPr>
                      <a:r>
                        <a:rPr lang="id-ID" sz="1800">
                          <a:latin typeface="Times New Roman"/>
                          <a:ea typeface="Calibri"/>
                          <a:cs typeface="Times New Roman"/>
                        </a:rPr>
                        <a:t>Mahasiswa belum dapat mengerjakan tugas </a:t>
                      </a:r>
                      <a:endParaRPr lang="id-ID" sz="1800">
                        <a:latin typeface="Cambria"/>
                        <a:ea typeface="Calibri"/>
                        <a:cs typeface="Times New Roman"/>
                      </a:endParaRPr>
                    </a:p>
                  </a:txBody>
                  <a:tcPr marL="68580" marR="68580" marT="0" marB="0"/>
                </a:tc>
              </a:tr>
              <a:tr h="370840">
                <a:tc>
                  <a:txBody>
                    <a:bodyPr/>
                    <a:lstStyle/>
                    <a:p>
                      <a:pPr algn="ctr">
                        <a:lnSpc>
                          <a:spcPct val="115000"/>
                        </a:lnSpc>
                        <a:spcAft>
                          <a:spcPts val="0"/>
                        </a:spcAft>
                      </a:pPr>
                      <a:r>
                        <a:rPr lang="id-ID" sz="1800">
                          <a:latin typeface="Times New Roman"/>
                          <a:ea typeface="Calibri"/>
                          <a:cs typeface="Times New Roman"/>
                        </a:rPr>
                        <a:t>Kurang</a:t>
                      </a:r>
                      <a:endParaRPr lang="id-ID" sz="1800">
                        <a:latin typeface="Cambria"/>
                        <a:ea typeface="Calibri"/>
                        <a:cs typeface="Times New Roman"/>
                      </a:endParaRPr>
                    </a:p>
                  </a:txBody>
                  <a:tcPr marL="68580" marR="68580" marT="0" marB="0"/>
                </a:tc>
                <a:tc>
                  <a:txBody>
                    <a:bodyPr/>
                    <a:lstStyle/>
                    <a:p>
                      <a:pPr algn="ctr">
                        <a:lnSpc>
                          <a:spcPct val="115000"/>
                        </a:lnSpc>
                        <a:spcAft>
                          <a:spcPts val="0"/>
                        </a:spcAft>
                      </a:pPr>
                      <a:r>
                        <a:rPr lang="id-ID" sz="1800" dirty="0">
                          <a:latin typeface="Times New Roman"/>
                          <a:ea typeface="Calibri"/>
                          <a:cs typeface="Times New Roman"/>
                        </a:rPr>
                        <a:t>21-40</a:t>
                      </a:r>
                      <a:endParaRPr lang="id-ID" sz="1800" dirty="0">
                        <a:latin typeface="Cambria"/>
                        <a:ea typeface="Calibri"/>
                        <a:cs typeface="Times New Roman"/>
                      </a:endParaRPr>
                    </a:p>
                  </a:txBody>
                  <a:tcPr marL="68580" marR="68580" marT="0" marB="0"/>
                </a:tc>
                <a:tc>
                  <a:txBody>
                    <a:bodyPr/>
                    <a:lstStyle/>
                    <a:p>
                      <a:pPr algn="just">
                        <a:lnSpc>
                          <a:spcPct val="115000"/>
                        </a:lnSpc>
                        <a:spcAft>
                          <a:spcPts val="1000"/>
                        </a:spcAft>
                      </a:pPr>
                      <a:r>
                        <a:rPr lang="id-ID" sz="1800" dirty="0">
                          <a:latin typeface="Times New Roman"/>
                          <a:ea typeface="Calibri"/>
                          <a:cs typeface="Times New Roman"/>
                        </a:rPr>
                        <a:t>Mahasiswa dapat mengerjakan tugas sesuai dengan konsep yang ada walaupun hasil pekerjaan salah</a:t>
                      </a:r>
                      <a:endParaRPr lang="id-ID" sz="1800" dirty="0">
                        <a:latin typeface="Cambria"/>
                        <a:ea typeface="Calibri"/>
                        <a:cs typeface="Times New Roman"/>
                      </a:endParaRPr>
                    </a:p>
                  </a:txBody>
                  <a:tcPr marL="68580" marR="68580" marT="0" marB="0"/>
                </a:tc>
              </a:tr>
              <a:tr h="370840">
                <a:tc>
                  <a:txBody>
                    <a:bodyPr/>
                    <a:lstStyle/>
                    <a:p>
                      <a:pPr algn="ctr">
                        <a:lnSpc>
                          <a:spcPct val="115000"/>
                        </a:lnSpc>
                        <a:spcAft>
                          <a:spcPts val="0"/>
                        </a:spcAft>
                      </a:pPr>
                      <a:r>
                        <a:rPr lang="id-ID" sz="1800">
                          <a:latin typeface="Times New Roman"/>
                          <a:ea typeface="Calibri"/>
                          <a:cs typeface="Times New Roman"/>
                        </a:rPr>
                        <a:t>Cukup</a:t>
                      </a:r>
                      <a:endParaRPr lang="id-ID" sz="1800">
                        <a:latin typeface="Cambria"/>
                        <a:ea typeface="Calibri"/>
                        <a:cs typeface="Times New Roman"/>
                      </a:endParaRPr>
                    </a:p>
                  </a:txBody>
                  <a:tcPr marL="68580" marR="68580" marT="0" marB="0"/>
                </a:tc>
                <a:tc>
                  <a:txBody>
                    <a:bodyPr/>
                    <a:lstStyle/>
                    <a:p>
                      <a:pPr algn="ctr">
                        <a:lnSpc>
                          <a:spcPct val="115000"/>
                        </a:lnSpc>
                        <a:spcAft>
                          <a:spcPts val="0"/>
                        </a:spcAft>
                      </a:pPr>
                      <a:r>
                        <a:rPr lang="id-ID" sz="1800" dirty="0">
                          <a:latin typeface="Times New Roman"/>
                          <a:ea typeface="Calibri"/>
                          <a:cs typeface="Times New Roman"/>
                        </a:rPr>
                        <a:t>41-60</a:t>
                      </a:r>
                      <a:endParaRPr lang="id-ID" sz="1800" dirty="0">
                        <a:latin typeface="Cambria"/>
                        <a:ea typeface="Calibri"/>
                        <a:cs typeface="Times New Roman"/>
                      </a:endParaRPr>
                    </a:p>
                  </a:txBody>
                  <a:tcPr marL="68580" marR="68580" marT="0" marB="0"/>
                </a:tc>
                <a:tc>
                  <a:txBody>
                    <a:bodyPr/>
                    <a:lstStyle/>
                    <a:p>
                      <a:pPr algn="just">
                        <a:lnSpc>
                          <a:spcPct val="115000"/>
                        </a:lnSpc>
                        <a:spcAft>
                          <a:spcPts val="1000"/>
                        </a:spcAft>
                      </a:pPr>
                      <a:r>
                        <a:rPr lang="id-ID" sz="1800" dirty="0">
                          <a:latin typeface="Times New Roman"/>
                          <a:ea typeface="Calibri"/>
                          <a:cs typeface="Times New Roman"/>
                        </a:rPr>
                        <a:t>Mahasiswa dapat mengerjakan tugas sesuai dengan konsep yang ada walaupun hasil pekerjaan kurang sempurna</a:t>
                      </a:r>
                      <a:endParaRPr lang="id-ID" sz="1800" dirty="0">
                        <a:latin typeface="Cambria"/>
                        <a:ea typeface="Calibri"/>
                        <a:cs typeface="Times New Roman"/>
                      </a:endParaRPr>
                    </a:p>
                  </a:txBody>
                  <a:tcPr marL="68580" marR="68580" marT="0" marB="0"/>
                </a:tc>
              </a:tr>
              <a:tr h="370840">
                <a:tc>
                  <a:txBody>
                    <a:bodyPr/>
                    <a:lstStyle/>
                    <a:p>
                      <a:pPr algn="ctr">
                        <a:lnSpc>
                          <a:spcPct val="115000"/>
                        </a:lnSpc>
                        <a:spcAft>
                          <a:spcPts val="0"/>
                        </a:spcAft>
                      </a:pPr>
                      <a:r>
                        <a:rPr lang="id-ID" sz="1800">
                          <a:latin typeface="Times New Roman"/>
                          <a:ea typeface="Calibri"/>
                          <a:cs typeface="Times New Roman"/>
                        </a:rPr>
                        <a:t>Baik</a:t>
                      </a:r>
                      <a:endParaRPr lang="id-ID" sz="1800">
                        <a:latin typeface="Cambria"/>
                        <a:ea typeface="Calibri"/>
                        <a:cs typeface="Times New Roman"/>
                      </a:endParaRPr>
                    </a:p>
                  </a:txBody>
                  <a:tcPr marL="68580" marR="68580" marT="0" marB="0"/>
                </a:tc>
                <a:tc>
                  <a:txBody>
                    <a:bodyPr/>
                    <a:lstStyle/>
                    <a:p>
                      <a:pPr algn="ctr">
                        <a:lnSpc>
                          <a:spcPct val="115000"/>
                        </a:lnSpc>
                        <a:spcAft>
                          <a:spcPts val="0"/>
                        </a:spcAft>
                      </a:pPr>
                      <a:r>
                        <a:rPr lang="id-ID" sz="1800">
                          <a:latin typeface="Times New Roman"/>
                          <a:ea typeface="Calibri"/>
                          <a:cs typeface="Times New Roman"/>
                        </a:rPr>
                        <a:t>61-80</a:t>
                      </a:r>
                      <a:endParaRPr lang="id-ID" sz="1800">
                        <a:latin typeface="Cambria"/>
                        <a:ea typeface="Calibri"/>
                        <a:cs typeface="Times New Roman"/>
                      </a:endParaRPr>
                    </a:p>
                  </a:txBody>
                  <a:tcPr marL="68580" marR="68580" marT="0" marB="0"/>
                </a:tc>
                <a:tc>
                  <a:txBody>
                    <a:bodyPr/>
                    <a:lstStyle/>
                    <a:p>
                      <a:pPr algn="l">
                        <a:lnSpc>
                          <a:spcPct val="115000"/>
                        </a:lnSpc>
                        <a:spcAft>
                          <a:spcPts val="0"/>
                        </a:spcAft>
                      </a:pPr>
                      <a:r>
                        <a:rPr lang="id-ID" sz="1800" dirty="0">
                          <a:latin typeface="Times New Roman"/>
                          <a:ea typeface="Calibri"/>
                          <a:cs typeface="Times New Roman"/>
                        </a:rPr>
                        <a:t>Mahasiswa dapat mengerjakan tugas sesuai dengan konsep yang ada walaupun hasil pekerjaan belum sempurna</a:t>
                      </a:r>
                      <a:endParaRPr lang="id-ID" sz="1800" dirty="0">
                        <a:latin typeface="Cambria"/>
                        <a:ea typeface="Calibri"/>
                        <a:cs typeface="Times New Roman"/>
                      </a:endParaRPr>
                    </a:p>
                  </a:txBody>
                  <a:tcPr marL="68580" marR="68580" marT="0" marB="0"/>
                </a:tc>
              </a:tr>
              <a:tr h="370840">
                <a:tc>
                  <a:txBody>
                    <a:bodyPr/>
                    <a:lstStyle/>
                    <a:p>
                      <a:pPr algn="ctr">
                        <a:lnSpc>
                          <a:spcPct val="115000"/>
                        </a:lnSpc>
                        <a:spcAft>
                          <a:spcPts val="0"/>
                        </a:spcAft>
                      </a:pPr>
                      <a:r>
                        <a:rPr lang="id-ID" sz="1800">
                          <a:latin typeface="Times New Roman"/>
                          <a:ea typeface="Calibri"/>
                          <a:cs typeface="Times New Roman"/>
                        </a:rPr>
                        <a:t>Sangat Baik</a:t>
                      </a:r>
                      <a:endParaRPr lang="id-ID" sz="1800">
                        <a:latin typeface="Cambria"/>
                        <a:ea typeface="Calibri"/>
                        <a:cs typeface="Times New Roman"/>
                      </a:endParaRPr>
                    </a:p>
                  </a:txBody>
                  <a:tcPr marL="68580" marR="68580" marT="0" marB="0"/>
                </a:tc>
                <a:tc>
                  <a:txBody>
                    <a:bodyPr/>
                    <a:lstStyle/>
                    <a:p>
                      <a:pPr algn="ctr">
                        <a:lnSpc>
                          <a:spcPct val="115000"/>
                        </a:lnSpc>
                        <a:spcAft>
                          <a:spcPts val="0"/>
                        </a:spcAft>
                      </a:pPr>
                      <a:r>
                        <a:rPr lang="id-ID" sz="1800">
                          <a:latin typeface="Times New Roman"/>
                          <a:ea typeface="Calibri"/>
                          <a:cs typeface="Times New Roman"/>
                        </a:rPr>
                        <a:t>&gt;81</a:t>
                      </a:r>
                      <a:endParaRPr lang="id-ID" sz="1800">
                        <a:latin typeface="Cambria"/>
                        <a:ea typeface="Calibri"/>
                        <a:cs typeface="Times New Roman"/>
                      </a:endParaRPr>
                    </a:p>
                  </a:txBody>
                  <a:tcPr marL="68580" marR="68580" marT="0" marB="0"/>
                </a:tc>
                <a:tc>
                  <a:txBody>
                    <a:bodyPr/>
                    <a:lstStyle/>
                    <a:p>
                      <a:pPr algn="l">
                        <a:lnSpc>
                          <a:spcPct val="115000"/>
                        </a:lnSpc>
                        <a:spcAft>
                          <a:spcPts val="0"/>
                        </a:spcAft>
                      </a:pPr>
                      <a:r>
                        <a:rPr lang="id-ID" sz="1800" dirty="0">
                          <a:latin typeface="Times New Roman"/>
                          <a:ea typeface="Calibri"/>
                          <a:cs typeface="Times New Roman"/>
                        </a:rPr>
                        <a:t>Mahasiswa dapat mengerjakan tugas dengan sempurna</a:t>
                      </a:r>
                      <a:endParaRPr lang="id-ID" sz="1800" dirty="0">
                        <a:latin typeface="Cambria"/>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852"/>
            <a:ext cx="8229600" cy="704104"/>
          </a:xfrm>
        </p:spPr>
        <p:txBody>
          <a:bodyPr>
            <a:normAutofit fontScale="90000"/>
          </a:bodyPr>
          <a:lstStyle/>
          <a:p>
            <a:pPr algn="ctr"/>
            <a:r>
              <a:rPr lang="id-ID" dirty="0" smtClean="0"/>
              <a:t>Learning Outcomes</a:t>
            </a:r>
            <a:endParaRPr lang="id-ID" dirty="0"/>
          </a:p>
        </p:txBody>
      </p:sp>
      <p:sp>
        <p:nvSpPr>
          <p:cNvPr id="3" name="Content Placeholder 2"/>
          <p:cNvSpPr>
            <a:spLocks noGrp="1"/>
          </p:cNvSpPr>
          <p:nvPr>
            <p:ph idx="1"/>
          </p:nvPr>
        </p:nvSpPr>
        <p:spPr>
          <a:xfrm>
            <a:off x="457200" y="1214422"/>
            <a:ext cx="8229600" cy="5110178"/>
          </a:xfrm>
        </p:spPr>
        <p:txBody>
          <a:bodyPr>
            <a:normAutofit lnSpcReduction="10000"/>
          </a:bodyPr>
          <a:lstStyle/>
          <a:p>
            <a:pPr marL="514350" lvl="0" indent="-514350">
              <a:buFont typeface="+mj-lt"/>
              <a:buAutoNum type="arabicPeriod"/>
            </a:pPr>
            <a:r>
              <a:rPr lang="en-US" dirty="0" err="1" smtClean="0"/>
              <a:t>Nilai</a:t>
            </a:r>
            <a:r>
              <a:rPr lang="en-US" dirty="0" smtClean="0"/>
              <a:t> UTS </a:t>
            </a:r>
            <a:r>
              <a:rPr lang="en-US" dirty="0" err="1" smtClean="0"/>
              <a:t>dan</a:t>
            </a:r>
            <a:r>
              <a:rPr lang="en-US" dirty="0" smtClean="0"/>
              <a:t> UAS </a:t>
            </a:r>
            <a:r>
              <a:rPr lang="en-US" dirty="0" err="1" smtClean="0"/>
              <a:t>diperoleh</a:t>
            </a:r>
            <a:r>
              <a:rPr lang="en-US" dirty="0" smtClean="0"/>
              <a:t> </a:t>
            </a:r>
            <a:r>
              <a:rPr lang="en-US" dirty="0" err="1" smtClean="0"/>
              <a:t>dari</a:t>
            </a:r>
            <a:r>
              <a:rPr lang="en-US" dirty="0" smtClean="0"/>
              <a:t> </a:t>
            </a:r>
            <a:r>
              <a:rPr lang="en-US" dirty="0" err="1" smtClean="0"/>
              <a:t>hasil</a:t>
            </a:r>
            <a:r>
              <a:rPr lang="en-US" dirty="0" smtClean="0"/>
              <a:t> </a:t>
            </a:r>
            <a:r>
              <a:rPr lang="en-US" dirty="0" err="1" smtClean="0"/>
              <a:t>pelaksanaan</a:t>
            </a:r>
            <a:r>
              <a:rPr lang="en-US" dirty="0" smtClean="0"/>
              <a:t> UTS </a:t>
            </a:r>
            <a:r>
              <a:rPr lang="en-US" dirty="0" err="1" smtClean="0"/>
              <a:t>dan</a:t>
            </a:r>
            <a:r>
              <a:rPr lang="en-US" dirty="0" smtClean="0"/>
              <a:t> UAS yang </a:t>
            </a:r>
            <a:r>
              <a:rPr lang="en-US" dirty="0" err="1" smtClean="0"/>
              <a:t>sudah</a:t>
            </a:r>
            <a:r>
              <a:rPr lang="en-US" dirty="0" smtClean="0"/>
              <a:t> </a:t>
            </a:r>
            <a:r>
              <a:rPr lang="en-US" dirty="0" err="1" smtClean="0"/>
              <a:t>terjadwal</a:t>
            </a:r>
            <a:r>
              <a:rPr lang="en-US" dirty="0" smtClean="0"/>
              <a:t> </a:t>
            </a:r>
            <a:r>
              <a:rPr lang="en-US" dirty="0" err="1" smtClean="0"/>
              <a:t>sesuai</a:t>
            </a:r>
            <a:r>
              <a:rPr lang="en-US" dirty="0" smtClean="0"/>
              <a:t> </a:t>
            </a:r>
            <a:r>
              <a:rPr lang="en-US" dirty="0" err="1" smtClean="0"/>
              <a:t>jadwal</a:t>
            </a:r>
            <a:r>
              <a:rPr lang="en-US" dirty="0" smtClean="0"/>
              <a:t> yang </a:t>
            </a:r>
            <a:r>
              <a:rPr lang="en-US" dirty="0" err="1" smtClean="0"/>
              <a:t>telah</a:t>
            </a:r>
            <a:r>
              <a:rPr lang="en-US" dirty="0" smtClean="0"/>
              <a:t> </a:t>
            </a:r>
            <a:r>
              <a:rPr lang="en-US" dirty="0" err="1" smtClean="0"/>
              <a:t>ditentukan</a:t>
            </a:r>
            <a:r>
              <a:rPr lang="en-US" dirty="0" smtClean="0"/>
              <a:t> </a:t>
            </a:r>
            <a:r>
              <a:rPr lang="en-US" dirty="0" err="1" smtClean="0"/>
              <a:t>universitas</a:t>
            </a:r>
            <a:r>
              <a:rPr lang="en-US" dirty="0" smtClean="0"/>
              <a:t>.</a:t>
            </a:r>
            <a:endParaRPr lang="id-ID" dirty="0" smtClean="0"/>
          </a:p>
          <a:p>
            <a:pPr marL="514350" lvl="0" indent="-514350">
              <a:buFont typeface="+mj-lt"/>
              <a:buAutoNum type="arabicPeriod"/>
            </a:pPr>
            <a:r>
              <a:rPr lang="en-US" dirty="0" err="1" smtClean="0"/>
              <a:t>Nilai</a:t>
            </a:r>
            <a:r>
              <a:rPr lang="en-US" dirty="0" smtClean="0"/>
              <a:t> </a:t>
            </a:r>
            <a:r>
              <a:rPr lang="en-US" dirty="0" err="1" smtClean="0"/>
              <a:t>tugas</a:t>
            </a:r>
            <a:r>
              <a:rPr lang="en-US" dirty="0" smtClean="0"/>
              <a:t> </a:t>
            </a:r>
            <a:r>
              <a:rPr lang="en-US" dirty="0" err="1" smtClean="0"/>
              <a:t>diperoleh</a:t>
            </a:r>
            <a:r>
              <a:rPr lang="en-US" dirty="0" smtClean="0"/>
              <a:t> </a:t>
            </a:r>
            <a:r>
              <a:rPr lang="en-US" dirty="0" err="1" smtClean="0"/>
              <a:t>dari</a:t>
            </a:r>
            <a:r>
              <a:rPr lang="en-US" dirty="0" smtClean="0"/>
              <a:t> </a:t>
            </a:r>
            <a:r>
              <a:rPr lang="en-US" dirty="0" err="1" smtClean="0"/>
              <a:t>hasil</a:t>
            </a:r>
            <a:r>
              <a:rPr lang="en-US" dirty="0" smtClean="0"/>
              <a:t> </a:t>
            </a:r>
            <a:r>
              <a:rPr lang="en-US" dirty="0" err="1" smtClean="0"/>
              <a:t>nilai</a:t>
            </a:r>
            <a:r>
              <a:rPr lang="en-US" dirty="0" smtClean="0"/>
              <a:t> </a:t>
            </a:r>
            <a:r>
              <a:rPr lang="en-US" dirty="0" err="1" smtClean="0"/>
              <a:t>tugas</a:t>
            </a:r>
            <a:r>
              <a:rPr lang="en-US" dirty="0" smtClean="0"/>
              <a:t> </a:t>
            </a:r>
            <a:r>
              <a:rPr lang="en-US" dirty="0" err="1" smtClean="0"/>
              <a:t>nilai</a:t>
            </a:r>
            <a:r>
              <a:rPr lang="en-US" dirty="0" smtClean="0"/>
              <a:t> </a:t>
            </a:r>
            <a:r>
              <a:rPr lang="en-US" dirty="0" err="1" smtClean="0"/>
              <a:t>tugas</a:t>
            </a:r>
            <a:r>
              <a:rPr lang="en-US" dirty="0" smtClean="0"/>
              <a:t> individual </a:t>
            </a:r>
            <a:r>
              <a:rPr lang="en-US" dirty="0" err="1" smtClean="0"/>
              <a:t>dan</a:t>
            </a:r>
            <a:r>
              <a:rPr lang="en-US" dirty="0" smtClean="0"/>
              <a:t> </a:t>
            </a:r>
            <a:r>
              <a:rPr lang="en-US" dirty="0" err="1" smtClean="0"/>
              <a:t>nilai</a:t>
            </a:r>
            <a:r>
              <a:rPr lang="en-US" dirty="0" smtClean="0"/>
              <a:t> </a:t>
            </a:r>
            <a:r>
              <a:rPr lang="id-ID" dirty="0" smtClean="0"/>
              <a:t>partisipasi di kelas</a:t>
            </a:r>
          </a:p>
          <a:p>
            <a:pPr>
              <a:buNone/>
            </a:pPr>
            <a:r>
              <a:rPr lang="en-US" b="1" u="sng" dirty="0" err="1" smtClean="0"/>
              <a:t>Catatan</a:t>
            </a:r>
            <a:r>
              <a:rPr lang="en-US" b="1" u="sng" dirty="0" smtClean="0"/>
              <a:t>:</a:t>
            </a:r>
            <a:r>
              <a:rPr lang="en-US" dirty="0" smtClean="0"/>
              <a:t> </a:t>
            </a:r>
            <a:endParaRPr lang="id-ID" dirty="0" smtClean="0"/>
          </a:p>
          <a:p>
            <a:pPr marL="514350" lvl="0" indent="-514350">
              <a:buFont typeface="+mj-lt"/>
              <a:buAutoNum type="arabicPeriod"/>
            </a:pPr>
            <a:r>
              <a:rPr lang="en-US" dirty="0" err="1" smtClean="0"/>
              <a:t>Soal-soal</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keseluruhan</a:t>
            </a:r>
            <a:r>
              <a:rPr lang="en-US" dirty="0" smtClean="0"/>
              <a:t> </a:t>
            </a:r>
            <a:r>
              <a:rPr lang="en-US" dirty="0" err="1" smtClean="0"/>
              <a:t>kompetensi</a:t>
            </a:r>
            <a:r>
              <a:rPr lang="en-US" dirty="0" smtClean="0"/>
              <a:t> yang </a:t>
            </a:r>
            <a:r>
              <a:rPr lang="en-US" dirty="0" err="1" smtClean="0"/>
              <a:t>dipelajarai</a:t>
            </a:r>
            <a:r>
              <a:rPr lang="en-US" dirty="0" smtClean="0"/>
              <a:t> </a:t>
            </a:r>
            <a:r>
              <a:rPr lang="en-US" dirty="0" err="1" smtClean="0"/>
              <a:t>baik</a:t>
            </a:r>
            <a:r>
              <a:rPr lang="en-US" dirty="0" smtClean="0"/>
              <a:t> yang </a:t>
            </a:r>
            <a:r>
              <a:rPr lang="en-US" dirty="0" err="1" smtClean="0"/>
              <a:t>disampaikan</a:t>
            </a:r>
            <a:r>
              <a:rPr lang="en-US" dirty="0" smtClean="0"/>
              <a:t> </a:t>
            </a:r>
            <a:r>
              <a:rPr lang="en-US" dirty="0" err="1" smtClean="0"/>
              <a:t>dosen</a:t>
            </a:r>
            <a:r>
              <a:rPr lang="en-US" dirty="0" smtClean="0"/>
              <a:t> </a:t>
            </a:r>
            <a:r>
              <a:rPr lang="en-US" dirty="0" err="1" smtClean="0"/>
              <a:t>maupun</a:t>
            </a:r>
            <a:r>
              <a:rPr lang="en-US" dirty="0" smtClean="0"/>
              <a:t> </a:t>
            </a:r>
            <a:r>
              <a:rPr lang="en-US" dirty="0" err="1" smtClean="0"/>
              <a:t>dari</a:t>
            </a:r>
            <a:r>
              <a:rPr lang="en-US" dirty="0" smtClean="0"/>
              <a:t> </a:t>
            </a:r>
            <a:r>
              <a:rPr lang="id-ID" dirty="0" smtClean="0"/>
              <a:t>tugas-tugas</a:t>
            </a:r>
            <a:r>
              <a:rPr lang="en-US" dirty="0" smtClean="0"/>
              <a:t> yang </a:t>
            </a:r>
            <a:r>
              <a:rPr lang="en-US" dirty="0" err="1" smtClean="0"/>
              <a:t>telah</a:t>
            </a:r>
            <a:r>
              <a:rPr lang="en-US" dirty="0" smtClean="0"/>
              <a:t> </a:t>
            </a:r>
            <a:r>
              <a:rPr lang="id-ID" dirty="0" smtClean="0"/>
              <a:t>dibahas</a:t>
            </a:r>
            <a:r>
              <a:rPr lang="en-US" dirty="0" smtClean="0"/>
              <a:t> </a:t>
            </a:r>
            <a:r>
              <a:rPr lang="en-US" dirty="0" err="1" smtClean="0"/>
              <a:t>di</a:t>
            </a:r>
            <a:r>
              <a:rPr lang="en-US" dirty="0" smtClean="0"/>
              <a:t> </a:t>
            </a:r>
            <a:r>
              <a:rPr lang="en-US" dirty="0" err="1" smtClean="0"/>
              <a:t>kelas</a:t>
            </a:r>
            <a:r>
              <a:rPr lang="en-US" dirty="0" smtClean="0"/>
              <a:t>.</a:t>
            </a:r>
            <a:endParaRPr lang="id-ID" dirty="0" smtClean="0"/>
          </a:p>
          <a:p>
            <a:pPr marL="514350" indent="-514350">
              <a:buFont typeface="+mj-lt"/>
              <a:buAutoNum type="arabicPeriod"/>
            </a:pPr>
            <a:r>
              <a:rPr lang="id-ID" dirty="0" smtClean="0"/>
              <a:t>Semua nilai yang diperoleh mahasiswa akan dimasukkan/dientry ke dalam program secara on line untuk dianalisis dan hasilnya adalah nilai akhir (NA)</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smtClean="0"/>
              <a:t> </a:t>
            </a:r>
            <a:r>
              <a:rPr lang="id-ID" dirty="0" smtClean="0"/>
              <a:t/>
            </a:r>
            <a:br>
              <a:rPr lang="id-ID" dirty="0" smtClean="0"/>
            </a:br>
            <a:r>
              <a:rPr lang="en-US" dirty="0" err="1" smtClean="0"/>
              <a:t>Penilaian</a:t>
            </a:r>
            <a:r>
              <a:rPr lang="en-US" dirty="0" smtClean="0"/>
              <a:t> </a:t>
            </a:r>
            <a:r>
              <a:rPr lang="en-US" dirty="0" err="1" smtClean="0"/>
              <a:t>dan</a:t>
            </a:r>
            <a:r>
              <a:rPr lang="en-US" dirty="0" smtClean="0"/>
              <a:t>  </a:t>
            </a:r>
            <a:r>
              <a:rPr lang="en-US" dirty="0" err="1" smtClean="0"/>
              <a:t>Kriteria</a:t>
            </a:r>
            <a:r>
              <a:rPr lang="en-US" dirty="0" smtClean="0"/>
              <a:t> </a:t>
            </a:r>
            <a:r>
              <a:rPr lang="en-US" dirty="0" err="1" smtClean="0"/>
              <a:t>Penilaian</a:t>
            </a:r>
            <a:endParaRPr lang="id-ID" dirty="0"/>
          </a:p>
        </p:txBody>
      </p:sp>
      <p:sp>
        <p:nvSpPr>
          <p:cNvPr id="3" name="Content Placeholder 2"/>
          <p:cNvSpPr>
            <a:spLocks noGrp="1"/>
          </p:cNvSpPr>
          <p:nvPr>
            <p:ph idx="1"/>
          </p:nvPr>
        </p:nvSpPr>
        <p:spPr/>
        <p:txBody>
          <a:bodyPr/>
          <a:lstStyle/>
          <a:p>
            <a:pPr marL="514350" lvl="0" indent="-514350">
              <a:buFont typeface="+mj-lt"/>
              <a:buAutoNum type="arabicPeriod"/>
            </a:pPr>
            <a:r>
              <a:rPr lang="id-ID" dirty="0" smtClean="0"/>
              <a:t>UAS		30%		</a:t>
            </a:r>
          </a:p>
          <a:p>
            <a:pPr marL="514350" lvl="0" indent="-514350">
              <a:buFont typeface="+mj-lt"/>
              <a:buAutoNum type="arabicPeriod"/>
            </a:pPr>
            <a:r>
              <a:rPr lang="id-ID" dirty="0" smtClean="0"/>
              <a:t>UTS		30%		</a:t>
            </a:r>
          </a:p>
          <a:p>
            <a:pPr marL="514350" lvl="0" indent="-514350">
              <a:buFont typeface="+mj-lt"/>
              <a:buAutoNum type="arabicPeriod"/>
            </a:pPr>
            <a:r>
              <a:rPr lang="id-ID" dirty="0" smtClean="0"/>
              <a:t>Tugas		30%		</a:t>
            </a:r>
          </a:p>
          <a:p>
            <a:pPr marL="514350" lvl="0" indent="-514350">
              <a:buFont typeface="+mj-lt"/>
              <a:buAutoNum type="arabicPeriod"/>
            </a:pPr>
            <a:r>
              <a:rPr lang="id-ID" dirty="0" smtClean="0"/>
              <a:t>Keaktifan	10%</a:t>
            </a:r>
          </a:p>
          <a:p>
            <a:pPr marL="514350" indent="-514350">
              <a:buFont typeface="+mj-lt"/>
              <a:buAutoNum type="arabicPeriod"/>
            </a:pPr>
            <a:r>
              <a:rPr lang="id-ID" dirty="0" smtClean="0"/>
              <a:t>Presensi, lebih dari 3x mahasiswa tidak hadir dalam perkuliahan tanpa pemberitahuan maka mahasiswa yang bersangkutan dinyatakan tidak lulus </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Jadwal</a:t>
            </a:r>
            <a:r>
              <a:rPr lang="en-US" dirty="0" smtClean="0"/>
              <a:t> </a:t>
            </a:r>
            <a:r>
              <a:rPr lang="en-US" dirty="0" err="1" smtClean="0"/>
              <a:t>Perkuliahan</a:t>
            </a:r>
            <a:endParaRPr lang="id-ID" dirty="0"/>
          </a:p>
        </p:txBody>
      </p:sp>
      <p:sp>
        <p:nvSpPr>
          <p:cNvPr id="3" name="Content Placeholder 2"/>
          <p:cNvSpPr>
            <a:spLocks noGrp="1"/>
          </p:cNvSpPr>
          <p:nvPr>
            <p:ph idx="1"/>
          </p:nvPr>
        </p:nvSpPr>
        <p:spPr/>
        <p:txBody>
          <a:bodyPr/>
          <a:lstStyle/>
          <a:p>
            <a:r>
              <a:rPr lang="en-US" dirty="0" err="1" smtClean="0"/>
              <a:t>Terdapat</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Infomasi</a:t>
            </a:r>
            <a:r>
              <a:rPr lang="en-US" dirty="0" smtClean="0"/>
              <a:t> </a:t>
            </a:r>
            <a:r>
              <a:rPr lang="en-US" dirty="0" err="1" smtClean="0"/>
              <a:t>Akademik</a:t>
            </a:r>
            <a:endParaRPr lang="id-ID" dirty="0" smtClean="0"/>
          </a:p>
          <a:p>
            <a:pPr>
              <a:buNone/>
            </a:pPr>
            <a:r>
              <a:rPr lang="id-ID" u="sng" dirty="0" smtClean="0">
                <a:hlinkClick r:id="rId2"/>
              </a:rPr>
              <a:t>    </a:t>
            </a:r>
            <a:r>
              <a:rPr lang="en-US" u="sng" dirty="0" smtClean="0">
                <a:hlinkClick r:id="rId2"/>
              </a:rPr>
              <a:t>www.siakad.unikama.ac.id</a:t>
            </a:r>
            <a:endParaRPr lang="id-ID" dirty="0" smtClean="0"/>
          </a:p>
          <a:p>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Catatan Khusus</a:t>
            </a:r>
            <a:endParaRPr lang="id-ID" dirty="0"/>
          </a:p>
        </p:txBody>
      </p:sp>
      <p:sp>
        <p:nvSpPr>
          <p:cNvPr id="3" name="Content Placeholder 2"/>
          <p:cNvSpPr>
            <a:spLocks noGrp="1"/>
          </p:cNvSpPr>
          <p:nvPr>
            <p:ph idx="1"/>
          </p:nvPr>
        </p:nvSpPr>
        <p:spPr/>
        <p:txBody>
          <a:bodyPr/>
          <a:lstStyle/>
          <a:p>
            <a:pPr marL="514350" lvl="0" indent="-514350">
              <a:buFont typeface="+mj-lt"/>
              <a:buAutoNum type="arabicPeriod"/>
            </a:pPr>
            <a:r>
              <a:rPr lang="id-ID" dirty="0" smtClean="0"/>
              <a:t>Toleransi keterlambatan 15’</a:t>
            </a:r>
          </a:p>
          <a:p>
            <a:pPr marL="514350" lvl="0" indent="-514350">
              <a:buFont typeface="+mj-lt"/>
              <a:buAutoNum type="arabicPeriod"/>
            </a:pPr>
            <a:r>
              <a:rPr lang="id-ID" dirty="0" smtClean="0"/>
              <a:t>Tugas-tugas dikumpulkan sesuai dengan kesepakatan di </a:t>
            </a:r>
            <a:r>
              <a:rPr lang="id-ID" smtClean="0"/>
              <a:t>ruang </a:t>
            </a:r>
            <a:r>
              <a:rPr lang="id-ID" b="1" smtClean="0"/>
              <a:t>G1 </a:t>
            </a:r>
            <a:r>
              <a:rPr lang="id-ID" dirty="0" smtClean="0"/>
              <a:t>atau melalui email dengan alamat  </a:t>
            </a:r>
            <a:r>
              <a:rPr lang="id-ID" b="1" dirty="0" smtClean="0"/>
              <a:t>liliksrihariani@yahoo.co.id</a:t>
            </a:r>
            <a:endParaRPr lang="id-ID" dirty="0" smtClean="0"/>
          </a:p>
          <a:p>
            <a:pPr marL="514350" lvl="0" indent="-514350">
              <a:buFont typeface="+mj-lt"/>
              <a:buAutoNum type="arabicPeriod"/>
            </a:pPr>
            <a:r>
              <a:rPr lang="id-ID" dirty="0" smtClean="0"/>
              <a:t>UTS dan UAS dilaksanakan sesuai dengan kesepakatan</a:t>
            </a:r>
          </a:p>
          <a:p>
            <a:pPr marL="514350" lvl="0" indent="-514350">
              <a:buFont typeface="+mj-lt"/>
              <a:buAutoNum type="arabicPeriod"/>
            </a:pPr>
            <a:r>
              <a:rPr lang="id-ID" dirty="0" smtClean="0"/>
              <a:t>Pakaian rapi dan tidak diperkenankan memakai kaos oblong</a:t>
            </a:r>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846980"/>
          </a:xfrm>
        </p:spPr>
        <p:txBody>
          <a:bodyPr/>
          <a:lstStyle/>
          <a:p>
            <a:pPr algn="ctr"/>
            <a:r>
              <a:rPr lang="id-ID" dirty="0" smtClean="0"/>
              <a:t>Identitas Matakuliah</a:t>
            </a:r>
            <a:endParaRPr lang="id-ID" dirty="0"/>
          </a:p>
        </p:txBody>
      </p:sp>
      <p:sp>
        <p:nvSpPr>
          <p:cNvPr id="3" name="Content Placeholder 2"/>
          <p:cNvSpPr>
            <a:spLocks noGrp="1"/>
          </p:cNvSpPr>
          <p:nvPr>
            <p:ph idx="1"/>
          </p:nvPr>
        </p:nvSpPr>
        <p:spPr/>
        <p:txBody>
          <a:bodyPr>
            <a:normAutofit fontScale="32500" lnSpcReduction="20000"/>
          </a:bodyPr>
          <a:lstStyle/>
          <a:p>
            <a:r>
              <a:rPr lang="en-US" sz="7400" b="1" dirty="0" smtClean="0"/>
              <a:t>Program </a:t>
            </a:r>
            <a:r>
              <a:rPr lang="en-US" sz="7400" b="1" dirty="0" err="1" smtClean="0"/>
              <a:t>Studi</a:t>
            </a:r>
            <a:r>
              <a:rPr lang="id-ID" sz="7400" b="1" dirty="0" smtClean="0"/>
              <a:t>		:   </a:t>
            </a:r>
            <a:r>
              <a:rPr lang="id-ID" sz="7400" b="1" dirty="0" smtClean="0"/>
              <a:t>Pendidikan Ekonomi</a:t>
            </a:r>
            <a:endParaRPr lang="id-ID" sz="7400" dirty="0" smtClean="0"/>
          </a:p>
          <a:p>
            <a:r>
              <a:rPr lang="en-US" sz="7400" b="1" dirty="0" smtClean="0"/>
              <a:t>Mata</a:t>
            </a:r>
            <a:r>
              <a:rPr lang="id-ID" sz="7400" b="1" dirty="0" smtClean="0"/>
              <a:t>k</a:t>
            </a:r>
            <a:r>
              <a:rPr lang="en-US" sz="7400" b="1" dirty="0" err="1" smtClean="0"/>
              <a:t>uliah</a:t>
            </a:r>
            <a:r>
              <a:rPr lang="id-ID" sz="7400" b="1" dirty="0" smtClean="0"/>
              <a:t>		:   Akuntansi Biaya</a:t>
            </a:r>
            <a:endParaRPr lang="id-ID" sz="7400" dirty="0" smtClean="0"/>
          </a:p>
          <a:p>
            <a:r>
              <a:rPr lang="en-US" sz="7400" b="1" dirty="0" err="1" smtClean="0"/>
              <a:t>Kode</a:t>
            </a:r>
            <a:r>
              <a:rPr lang="en-US" sz="7400" b="1" dirty="0" smtClean="0"/>
              <a:t> Mata</a:t>
            </a:r>
            <a:r>
              <a:rPr lang="id-ID" sz="7400" b="1" dirty="0" smtClean="0"/>
              <a:t>k</a:t>
            </a:r>
            <a:r>
              <a:rPr lang="en-US" sz="7400" b="1" dirty="0" err="1" smtClean="0"/>
              <a:t>uliah</a:t>
            </a:r>
            <a:r>
              <a:rPr lang="id-ID" sz="7400" b="1" dirty="0" smtClean="0"/>
              <a:t>	:</a:t>
            </a:r>
            <a:endParaRPr lang="id-ID" sz="7400" dirty="0" smtClean="0"/>
          </a:p>
          <a:p>
            <a:r>
              <a:rPr lang="en-US" sz="7400" b="1" dirty="0" err="1" smtClean="0"/>
              <a:t>Sks</a:t>
            </a:r>
            <a:r>
              <a:rPr lang="id-ID" sz="7400" b="1" dirty="0" smtClean="0"/>
              <a:t>				:  3</a:t>
            </a:r>
            <a:endParaRPr lang="id-ID" sz="7400" dirty="0" smtClean="0"/>
          </a:p>
          <a:p>
            <a:r>
              <a:rPr lang="en-US" sz="7400" b="1" dirty="0" smtClean="0"/>
              <a:t>Semester</a:t>
            </a:r>
            <a:r>
              <a:rPr lang="id-ID" sz="7400" b="1" dirty="0" smtClean="0"/>
              <a:t>/Kelas		:  </a:t>
            </a:r>
            <a:r>
              <a:rPr lang="id-ID" sz="7400" b="1" dirty="0" smtClean="0"/>
              <a:t>2014A</a:t>
            </a:r>
            <a:endParaRPr lang="id-ID" sz="7400" dirty="0" smtClean="0"/>
          </a:p>
          <a:p>
            <a:r>
              <a:rPr lang="en-US" sz="7400" b="1" dirty="0" err="1" smtClean="0"/>
              <a:t>Hari</a:t>
            </a:r>
            <a:r>
              <a:rPr lang="en-US" sz="7400" b="1" dirty="0" smtClean="0"/>
              <a:t> </a:t>
            </a:r>
            <a:r>
              <a:rPr lang="en-US" sz="7400" b="1" dirty="0" err="1" smtClean="0"/>
              <a:t>Pertemuan</a:t>
            </a:r>
            <a:r>
              <a:rPr lang="en-US" sz="7400" b="1" dirty="0" smtClean="0"/>
              <a:t>/Jam</a:t>
            </a:r>
            <a:r>
              <a:rPr lang="id-ID" sz="7400" b="1" dirty="0" smtClean="0"/>
              <a:t>	</a:t>
            </a:r>
            <a:r>
              <a:rPr lang="en-US" sz="7400" b="1" dirty="0" smtClean="0"/>
              <a:t>:</a:t>
            </a:r>
            <a:r>
              <a:rPr lang="id-ID" sz="7400" b="1" dirty="0" smtClean="0"/>
              <a:t>  Selasa</a:t>
            </a:r>
            <a:r>
              <a:rPr lang="en-US" sz="7400" b="1" dirty="0" smtClean="0"/>
              <a:t>/</a:t>
            </a:r>
            <a:r>
              <a:rPr lang="id-ID" sz="7400" b="1" dirty="0" smtClean="0"/>
              <a:t>07.00</a:t>
            </a:r>
            <a:r>
              <a:rPr lang="en-US" sz="7400" b="1" dirty="0" smtClean="0"/>
              <a:t> - </a:t>
            </a:r>
            <a:r>
              <a:rPr lang="id-ID" sz="7400" b="1" dirty="0" smtClean="0"/>
              <a:t>09.30</a:t>
            </a:r>
            <a:endParaRPr lang="id-ID" sz="7400" dirty="0" smtClean="0"/>
          </a:p>
          <a:p>
            <a:r>
              <a:rPr lang="en-US" sz="7400" b="1" dirty="0" err="1" smtClean="0"/>
              <a:t>Ruang</a:t>
            </a:r>
            <a:r>
              <a:rPr lang="id-ID" sz="7400" b="1" dirty="0" smtClean="0"/>
              <a:t>			</a:t>
            </a:r>
            <a:r>
              <a:rPr lang="en-US" sz="7400" b="1" dirty="0" smtClean="0"/>
              <a:t>:</a:t>
            </a:r>
            <a:r>
              <a:rPr lang="id-ID" sz="7400" b="1" dirty="0" smtClean="0"/>
              <a:t>  </a:t>
            </a:r>
            <a:r>
              <a:rPr lang="id-ID" sz="7400" b="1" dirty="0" smtClean="0"/>
              <a:t>J5</a:t>
            </a:r>
            <a:endParaRPr lang="id-ID" sz="7400" dirty="0" smtClean="0"/>
          </a:p>
          <a:p>
            <a:r>
              <a:rPr lang="en-US" sz="7400" b="1" dirty="0" smtClean="0"/>
              <a:t>Mata</a:t>
            </a:r>
            <a:r>
              <a:rPr lang="id-ID" sz="7400" b="1" dirty="0" smtClean="0"/>
              <a:t>k</a:t>
            </a:r>
            <a:r>
              <a:rPr lang="en-US" sz="7400" b="1" dirty="0" err="1" smtClean="0"/>
              <a:t>uliah</a:t>
            </a:r>
            <a:r>
              <a:rPr lang="en-US" sz="7400" b="1" dirty="0" smtClean="0"/>
              <a:t> </a:t>
            </a:r>
            <a:r>
              <a:rPr lang="en-US" sz="7400" b="1" dirty="0" err="1" smtClean="0"/>
              <a:t>Prasarat</a:t>
            </a:r>
            <a:r>
              <a:rPr lang="id-ID" sz="7400" b="1" dirty="0" smtClean="0"/>
              <a:t>	:  </a:t>
            </a:r>
            <a:r>
              <a:rPr lang="id-ID" sz="7400" dirty="0" smtClean="0"/>
              <a:t>PA II</a:t>
            </a:r>
          </a:p>
          <a:p>
            <a:r>
              <a:rPr lang="en-US" sz="7400" b="1" dirty="0" err="1" smtClean="0"/>
              <a:t>Dosen</a:t>
            </a:r>
            <a:r>
              <a:rPr lang="en-US" sz="7400" b="1" dirty="0" smtClean="0"/>
              <a:t> </a:t>
            </a:r>
            <a:r>
              <a:rPr lang="en-US" sz="7400" b="1" dirty="0" err="1" smtClean="0"/>
              <a:t>Pengampu</a:t>
            </a:r>
            <a:r>
              <a:rPr lang="id-ID" sz="7400" b="1" dirty="0" smtClean="0"/>
              <a:t>	</a:t>
            </a:r>
            <a:r>
              <a:rPr lang="en-US" sz="7400" b="1" dirty="0" smtClean="0"/>
              <a:t>:</a:t>
            </a:r>
            <a:r>
              <a:rPr lang="id-ID" sz="7400" b="1" dirty="0" smtClean="0"/>
              <a:t>  </a:t>
            </a:r>
            <a:r>
              <a:rPr lang="en-US" sz="7400" b="1" dirty="0" smtClean="0"/>
              <a:t>Dr. </a:t>
            </a:r>
            <a:r>
              <a:rPr lang="id-ID" sz="7400" b="1" dirty="0" smtClean="0"/>
              <a:t>Lilik Sri Hariani, M.Ak.</a:t>
            </a:r>
            <a:endParaRPr lang="id-ID" sz="7400" dirty="0" smtClean="0"/>
          </a:p>
          <a:p>
            <a:endParaRPr lang="id-ID" sz="7400" dirty="0" smtClean="0"/>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Manfaat</a:t>
            </a:r>
            <a:r>
              <a:rPr lang="en-US" dirty="0" smtClean="0"/>
              <a:t> Mata</a:t>
            </a:r>
            <a:r>
              <a:rPr lang="id-ID" dirty="0" smtClean="0"/>
              <a:t>k</a:t>
            </a:r>
            <a:r>
              <a:rPr lang="en-US" dirty="0" err="1" smtClean="0"/>
              <a:t>uliah</a:t>
            </a:r>
            <a:endParaRPr lang="id-ID" dirty="0"/>
          </a:p>
        </p:txBody>
      </p:sp>
      <p:sp>
        <p:nvSpPr>
          <p:cNvPr id="3" name="Content Placeholder 2"/>
          <p:cNvSpPr>
            <a:spLocks noGrp="1"/>
          </p:cNvSpPr>
          <p:nvPr>
            <p:ph idx="1"/>
          </p:nvPr>
        </p:nvSpPr>
        <p:spPr/>
        <p:txBody>
          <a:bodyPr>
            <a:normAutofit/>
          </a:bodyPr>
          <a:lstStyle/>
          <a:p>
            <a:r>
              <a:rPr lang="id-ID" dirty="0" smtClean="0"/>
              <a:t>Sebagai mahasiswa di lingkungan FEB </a:t>
            </a:r>
            <a:r>
              <a:rPr lang="en-US" dirty="0" err="1" smtClean="0"/>
              <a:t>pada</a:t>
            </a:r>
            <a:r>
              <a:rPr lang="en-US" dirty="0" smtClean="0"/>
              <a:t> program </a:t>
            </a:r>
            <a:r>
              <a:rPr lang="en-US" dirty="0" err="1" smtClean="0"/>
              <a:t>studi</a:t>
            </a:r>
            <a:r>
              <a:rPr lang="en-US" dirty="0" smtClean="0"/>
              <a:t> </a:t>
            </a:r>
            <a:r>
              <a:rPr lang="id-ID" dirty="0" smtClean="0"/>
              <a:t>Pendidikan Ekonomi</a:t>
            </a:r>
            <a:r>
              <a:rPr lang="en-US" dirty="0" smtClean="0"/>
              <a:t>, </a:t>
            </a:r>
            <a:r>
              <a:rPr lang="id-ID" dirty="0" smtClean="0"/>
              <a:t>matakuliah Akuntansi Biaya ini merupakan matakuliah yang </a:t>
            </a:r>
            <a:r>
              <a:rPr lang="id-ID" b="1" dirty="0" smtClean="0"/>
              <a:t>wajib</a:t>
            </a:r>
            <a:r>
              <a:rPr lang="id-ID" dirty="0" smtClean="0"/>
              <a:t> untuk dikuasi agar mahasiswa </a:t>
            </a:r>
            <a:r>
              <a:rPr lang="fi-FI" dirty="0" smtClean="0"/>
              <a:t>memperoleh seperangkat kemampuan untuk melakukan tindakan cerdas</a:t>
            </a:r>
            <a:r>
              <a:rPr lang="id-ID" dirty="0" smtClean="0"/>
              <a:t> dan </a:t>
            </a:r>
            <a:r>
              <a:rPr lang="fi-FI" dirty="0" smtClean="0"/>
              <a:t>penuh tanggung jawab </a:t>
            </a:r>
            <a:r>
              <a:rPr lang="id-ID" dirty="0" smtClean="0"/>
              <a:t> </a:t>
            </a:r>
            <a:r>
              <a:rPr lang="fi-FI" dirty="0" smtClean="0"/>
              <a:t>sebagai syarat untuk dianggap mampu oleh masyarakat dalam melaksanakan tugas-tugas, selain itu juga memiliki kepribadian yang baik dalam menjalankan tugasnya</a:t>
            </a:r>
            <a:r>
              <a:rPr lang="id-ID" dirty="0" smtClean="0"/>
              <a:t> secara profesional</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Deskripsi</a:t>
            </a:r>
            <a:r>
              <a:rPr lang="en-US" dirty="0" smtClean="0"/>
              <a:t> Mata</a:t>
            </a:r>
            <a:r>
              <a:rPr lang="id-ID" dirty="0" smtClean="0"/>
              <a:t>k</a:t>
            </a:r>
            <a:r>
              <a:rPr lang="en-US" dirty="0" err="1" smtClean="0"/>
              <a:t>uliah</a:t>
            </a:r>
            <a:endParaRPr lang="id-ID" dirty="0"/>
          </a:p>
        </p:txBody>
      </p:sp>
      <p:sp>
        <p:nvSpPr>
          <p:cNvPr id="3" name="Content Placeholder 2"/>
          <p:cNvSpPr>
            <a:spLocks noGrp="1"/>
          </p:cNvSpPr>
          <p:nvPr>
            <p:ph idx="1"/>
          </p:nvPr>
        </p:nvSpPr>
        <p:spPr/>
        <p:txBody>
          <a:bodyPr>
            <a:normAutofit lnSpcReduction="10000"/>
          </a:bodyPr>
          <a:lstStyle/>
          <a:p>
            <a:r>
              <a:rPr lang="id-ID" dirty="0" smtClean="0"/>
              <a:t>Matakuliah akuntansi biaya pada program studi Pendidikan </a:t>
            </a:r>
            <a:r>
              <a:rPr lang="id-ID" dirty="0" smtClean="0"/>
              <a:t>Ekonomi </a:t>
            </a:r>
            <a:r>
              <a:rPr lang="id-ID" dirty="0" smtClean="0"/>
              <a:t>merupakan matakuliah wajib. Untuk mengikuti matakuliah ini mahasiswa harus sudah mengambil matakuliah PA 1 dan PA 2.  Matakuliah ini berisikan tentang  konsep dasar akuntansi biaya, biaya bahan baku, biaya tenaga kerja langsung, biaya overhead pabrik, depastementalisasi BOP, harga pokok pesanan, harga pokok proses-pengantar, harga pokok proses-lanjutan, harga pokok produk bersama dan produk sampingan, dan sistem biaya standar</a:t>
            </a:r>
          </a:p>
          <a:p>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Capaian</a:t>
            </a:r>
            <a:r>
              <a:rPr lang="en-US" dirty="0" smtClean="0"/>
              <a:t> </a:t>
            </a:r>
            <a:r>
              <a:rPr lang="en-US" dirty="0" err="1" smtClean="0"/>
              <a:t>Pembelajaran</a:t>
            </a:r>
            <a:endParaRPr lang="id-ID" dirty="0"/>
          </a:p>
        </p:txBody>
      </p:sp>
      <p:sp>
        <p:nvSpPr>
          <p:cNvPr id="3" name="Content Placeholder 2"/>
          <p:cNvSpPr>
            <a:spLocks noGrp="1"/>
          </p:cNvSpPr>
          <p:nvPr>
            <p:ph idx="1"/>
          </p:nvPr>
        </p:nvSpPr>
        <p:spPr/>
        <p:txBody>
          <a:bodyPr/>
          <a:lstStyle/>
          <a:p>
            <a:r>
              <a:rPr lang="fi-FI" dirty="0" smtClean="0"/>
              <a:t>Setelah menyelesaikan perkuliahan ini diharapkan mahasiswa Program </a:t>
            </a:r>
            <a:r>
              <a:rPr lang="id-ID" dirty="0" smtClean="0"/>
              <a:t>Studi </a:t>
            </a:r>
            <a:r>
              <a:rPr lang="fi-FI" dirty="0" smtClean="0"/>
              <a:t>A</a:t>
            </a:r>
            <a:r>
              <a:rPr lang="id-ID" dirty="0" smtClean="0"/>
              <a:t>kuntansi </a:t>
            </a:r>
            <a:r>
              <a:rPr lang="en-US" dirty="0" err="1" smtClean="0"/>
              <a:t>mampu</a:t>
            </a:r>
            <a:r>
              <a:rPr lang="en-US" dirty="0" smtClean="0"/>
              <a:t> </a:t>
            </a:r>
            <a:r>
              <a:rPr lang="en-US" dirty="0" err="1" smtClean="0"/>
              <a:t>menganalisis</a:t>
            </a:r>
            <a:r>
              <a:rPr lang="en-US" dirty="0" smtClean="0"/>
              <a:t> </a:t>
            </a:r>
            <a:r>
              <a:rPr lang="en-US" dirty="0" err="1" smtClean="0"/>
              <a:t>konsep</a:t>
            </a:r>
            <a:r>
              <a:rPr lang="en-US" dirty="0" smtClean="0"/>
              <a:t> </a:t>
            </a:r>
            <a:r>
              <a:rPr lang="id-ID" dirty="0" smtClean="0"/>
              <a:t>biaya produksi, menyusun biaya produksi, serta mengaplikasikannya pada kegiatan di masyarakat </a:t>
            </a:r>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Kompetansi Dasar</a:t>
            </a:r>
            <a:endParaRPr lang="id-ID" dirty="0"/>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id-ID" dirty="0" smtClean="0"/>
              <a:t>Memahami </a:t>
            </a:r>
            <a:r>
              <a:rPr lang="en-US" dirty="0" smtClean="0"/>
              <a:t> </a:t>
            </a:r>
            <a:r>
              <a:rPr lang="en-US" dirty="0" err="1" smtClean="0"/>
              <a:t>konsep</a:t>
            </a:r>
            <a:r>
              <a:rPr lang="en-US" dirty="0" smtClean="0"/>
              <a:t> </a:t>
            </a:r>
            <a:r>
              <a:rPr lang="en-US" dirty="0" err="1" smtClean="0"/>
              <a:t>dasar</a:t>
            </a:r>
            <a:r>
              <a:rPr lang="en-US" dirty="0" smtClean="0"/>
              <a:t> </a:t>
            </a:r>
            <a:r>
              <a:rPr lang="en-US" dirty="0" err="1" smtClean="0"/>
              <a:t>akuntansi</a:t>
            </a:r>
            <a:r>
              <a:rPr lang="en-US" dirty="0" smtClean="0"/>
              <a:t> </a:t>
            </a:r>
            <a:r>
              <a:rPr lang="en-US" dirty="0" err="1" smtClean="0"/>
              <a:t>biaya</a:t>
            </a:r>
            <a:endParaRPr lang="id-ID" dirty="0" smtClean="0"/>
          </a:p>
          <a:p>
            <a:pPr marL="514350" lvl="0" indent="-514350">
              <a:buFont typeface="+mj-lt"/>
              <a:buAutoNum type="arabicPeriod"/>
            </a:pPr>
            <a:r>
              <a:rPr lang="id-ID" dirty="0" smtClean="0"/>
              <a:t>Memahami biaya bahan baku</a:t>
            </a:r>
          </a:p>
          <a:p>
            <a:pPr marL="514350" lvl="0" indent="-514350">
              <a:buFont typeface="+mj-lt"/>
              <a:buAutoNum type="arabicPeriod"/>
            </a:pPr>
            <a:r>
              <a:rPr lang="id-ID" dirty="0" smtClean="0"/>
              <a:t>Memahami biaya tenaga kerja langsung</a:t>
            </a:r>
          </a:p>
          <a:p>
            <a:pPr marL="514350" lvl="0" indent="-514350">
              <a:buFont typeface="+mj-lt"/>
              <a:buAutoNum type="arabicPeriod"/>
            </a:pPr>
            <a:r>
              <a:rPr lang="id-ID" dirty="0" smtClean="0"/>
              <a:t>Memahami biaya overhead pabrik</a:t>
            </a:r>
          </a:p>
          <a:p>
            <a:pPr marL="514350" lvl="0" indent="-514350">
              <a:buFont typeface="+mj-lt"/>
              <a:buAutoNum type="arabicPeriod"/>
            </a:pPr>
            <a:r>
              <a:rPr lang="id-ID" dirty="0" smtClean="0"/>
              <a:t>Memahami departementalisasi BOP</a:t>
            </a:r>
          </a:p>
          <a:p>
            <a:pPr marL="514350" lvl="0" indent="-514350">
              <a:buFont typeface="+mj-lt"/>
              <a:buAutoNum type="arabicPeriod"/>
            </a:pPr>
            <a:r>
              <a:rPr lang="id-ID" dirty="0" smtClean="0"/>
              <a:t>Memahami harga pokok pesanan</a:t>
            </a:r>
          </a:p>
          <a:p>
            <a:pPr marL="514350" lvl="0" indent="-514350">
              <a:buFont typeface="+mj-lt"/>
              <a:buAutoNum type="arabicPeriod"/>
            </a:pPr>
            <a:r>
              <a:rPr lang="id-ID" dirty="0" smtClean="0"/>
              <a:t>Memahami harga pokok proses-Pengantar</a:t>
            </a:r>
          </a:p>
          <a:p>
            <a:pPr marL="514350" lvl="0" indent="-514350">
              <a:buFont typeface="+mj-lt"/>
              <a:buAutoNum type="arabicPeriod"/>
            </a:pPr>
            <a:r>
              <a:rPr lang="id-ID" dirty="0" smtClean="0"/>
              <a:t>Memahami harga pokok proses-Lanjutan</a:t>
            </a:r>
          </a:p>
          <a:p>
            <a:pPr marL="514350" lvl="0" indent="-514350">
              <a:buFont typeface="+mj-lt"/>
              <a:buAutoNum type="arabicPeriod"/>
            </a:pPr>
            <a:r>
              <a:rPr lang="en-US" dirty="0" err="1" smtClean="0"/>
              <a:t>Memahami</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produk</a:t>
            </a:r>
            <a:r>
              <a:rPr lang="en-US" dirty="0" smtClean="0"/>
              <a:t> </a:t>
            </a:r>
            <a:r>
              <a:rPr lang="en-US" dirty="0" err="1" smtClean="0"/>
              <a:t>bersama</a:t>
            </a:r>
            <a:r>
              <a:rPr lang="en-US" dirty="0" smtClean="0"/>
              <a:t> </a:t>
            </a:r>
            <a:r>
              <a:rPr lang="en-US" dirty="0" err="1" smtClean="0"/>
              <a:t>dan</a:t>
            </a:r>
            <a:r>
              <a:rPr lang="en-US" dirty="0" smtClean="0"/>
              <a:t> </a:t>
            </a:r>
            <a:r>
              <a:rPr lang="en-US" dirty="0" err="1" smtClean="0"/>
              <a:t>produk</a:t>
            </a:r>
            <a:r>
              <a:rPr lang="en-US" dirty="0" smtClean="0"/>
              <a:t> </a:t>
            </a:r>
            <a:r>
              <a:rPr lang="en-US" dirty="0" err="1" smtClean="0"/>
              <a:t>sampingan</a:t>
            </a:r>
            <a:endParaRPr lang="id-ID" dirty="0" smtClean="0"/>
          </a:p>
          <a:p>
            <a:pPr marL="514350" lvl="0" indent="-514350">
              <a:buFont typeface="+mj-lt"/>
              <a:buAutoNum type="arabicPeriod"/>
            </a:pPr>
            <a:r>
              <a:rPr lang="id-ID" dirty="0" smtClean="0"/>
              <a:t>Memahami sistem biaya standar</a:t>
            </a:r>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704104"/>
          </a:xfrm>
        </p:spPr>
        <p:txBody>
          <a:bodyPr>
            <a:normAutofit/>
          </a:bodyPr>
          <a:lstStyle/>
          <a:p>
            <a:pPr algn="ctr"/>
            <a:r>
              <a:rPr lang="en-US" sz="4000" dirty="0" err="1" smtClean="0"/>
              <a:t>Organisasi</a:t>
            </a:r>
            <a:r>
              <a:rPr lang="en-US" sz="4000" dirty="0" smtClean="0"/>
              <a:t> </a:t>
            </a:r>
            <a:r>
              <a:rPr lang="en-US" sz="4000" dirty="0" err="1" smtClean="0"/>
              <a:t>Materi</a:t>
            </a:r>
            <a:endParaRPr lang="id-ID" sz="4000" dirty="0"/>
          </a:p>
        </p:txBody>
      </p:sp>
      <p:graphicFrame>
        <p:nvGraphicFramePr>
          <p:cNvPr id="4" name="Table 3"/>
          <p:cNvGraphicFramePr>
            <a:graphicFrameLocks noGrp="1"/>
          </p:cNvGraphicFramePr>
          <p:nvPr/>
        </p:nvGraphicFramePr>
        <p:xfrm>
          <a:off x="142842" y="785794"/>
          <a:ext cx="9001157" cy="5722130"/>
        </p:xfrm>
        <a:graphic>
          <a:graphicData uri="http://schemas.openxmlformats.org/drawingml/2006/table">
            <a:tbl>
              <a:tblPr firstRow="1" bandRow="1">
                <a:tableStyleId>{5C22544A-7EE6-4342-B048-85BDC9FD1C3A}</a:tableStyleId>
              </a:tblPr>
              <a:tblGrid>
                <a:gridCol w="1086347"/>
                <a:gridCol w="1707116"/>
                <a:gridCol w="6207694"/>
              </a:tblGrid>
              <a:tr h="946404">
                <a:tc>
                  <a:txBody>
                    <a:bodyPr/>
                    <a:lstStyle/>
                    <a:p>
                      <a:pPr algn="ctr">
                        <a:lnSpc>
                          <a:spcPct val="115000"/>
                        </a:lnSpc>
                        <a:spcAft>
                          <a:spcPts val="0"/>
                        </a:spcAft>
                        <a:tabLst>
                          <a:tab pos="900430" algn="l"/>
                        </a:tabLst>
                      </a:pPr>
                      <a:r>
                        <a:rPr lang="id-ID" sz="1800" b="1" dirty="0">
                          <a:latin typeface="Times New Roman"/>
                          <a:ea typeface="Calibri"/>
                          <a:cs typeface="Times New Roman"/>
                        </a:rPr>
                        <a:t>Pertemuan Ke</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en-US" sz="1800" b="1" dirty="0" err="1" smtClean="0">
                          <a:latin typeface="Times New Roman"/>
                          <a:ea typeface="Calibri"/>
                          <a:cs typeface="Times New Roman"/>
                        </a:rPr>
                        <a:t>Kemampuan</a:t>
                      </a:r>
                      <a:r>
                        <a:rPr lang="en-US" sz="1800" b="1" dirty="0" smtClean="0">
                          <a:latin typeface="Times New Roman"/>
                          <a:ea typeface="Calibri"/>
                          <a:cs typeface="Times New Roman"/>
                        </a:rPr>
                        <a:t> </a:t>
                      </a:r>
                      <a:r>
                        <a:rPr lang="en-US" sz="1800" b="1" dirty="0" err="1">
                          <a:latin typeface="Times New Roman"/>
                          <a:ea typeface="Calibri"/>
                          <a:cs typeface="Times New Roman"/>
                        </a:rPr>
                        <a:t>Akhir</a:t>
                      </a:r>
                      <a:r>
                        <a:rPr lang="en-US" sz="1800" b="1" dirty="0">
                          <a:latin typeface="Times New Roman"/>
                          <a:ea typeface="Calibri"/>
                          <a:cs typeface="Times New Roman"/>
                        </a:rPr>
                        <a:t> yang </a:t>
                      </a:r>
                      <a:r>
                        <a:rPr lang="en-US" sz="1800" b="1" dirty="0" err="1">
                          <a:latin typeface="Times New Roman"/>
                          <a:ea typeface="Calibri"/>
                          <a:cs typeface="Times New Roman"/>
                        </a:rPr>
                        <a:t>Diharapkan</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id-ID" sz="1800" b="1" dirty="0" smtClean="0">
                          <a:latin typeface="Times New Roman"/>
                          <a:ea typeface="Calibri"/>
                          <a:cs typeface="Times New Roman"/>
                        </a:rPr>
                        <a:t>Indikator</a:t>
                      </a:r>
                      <a:endParaRPr lang="id-ID" sz="1800" dirty="0">
                        <a:latin typeface="Cambria"/>
                        <a:ea typeface="Calibri"/>
                        <a:cs typeface="Times New Roman"/>
                      </a:endParaRPr>
                    </a:p>
                  </a:txBody>
                  <a:tcPr marL="68580" marR="68580" marT="0" marB="0"/>
                </a:tc>
              </a:tr>
              <a:tr h="630936">
                <a:tc>
                  <a:txBody>
                    <a:bodyPr/>
                    <a:lstStyle/>
                    <a:p>
                      <a:pPr algn="ctr">
                        <a:lnSpc>
                          <a:spcPct val="115000"/>
                        </a:lnSpc>
                        <a:spcAft>
                          <a:spcPts val="0"/>
                        </a:spcAft>
                        <a:tabLst>
                          <a:tab pos="900430" algn="l"/>
                        </a:tabLst>
                      </a:pPr>
                      <a:r>
                        <a:rPr lang="id-ID" sz="1800" dirty="0">
                          <a:latin typeface="Times New Roman"/>
                          <a:ea typeface="Calibri"/>
                          <a:cs typeface="Times New Roman"/>
                        </a:rPr>
                        <a:t>1</a:t>
                      </a:r>
                      <a:endParaRPr lang="id-ID" sz="1800" dirty="0">
                        <a:latin typeface="Cambria"/>
                        <a:ea typeface="Calibri"/>
                        <a:cs typeface="Times New Roman"/>
                      </a:endParaRPr>
                    </a:p>
                  </a:txBody>
                  <a:tcPr marL="68580" marR="68580" marT="0" marB="0"/>
                </a:tc>
                <a:tc>
                  <a:txBody>
                    <a:bodyPr/>
                    <a:lstStyle/>
                    <a:p>
                      <a:pPr algn="l">
                        <a:lnSpc>
                          <a:spcPct val="115000"/>
                        </a:lnSpc>
                        <a:spcAft>
                          <a:spcPts val="0"/>
                        </a:spcAft>
                        <a:tabLst>
                          <a:tab pos="900430" algn="l"/>
                        </a:tabLst>
                      </a:pPr>
                      <a:r>
                        <a:rPr lang="id-ID" sz="1800" dirty="0">
                          <a:latin typeface="Times New Roman"/>
                          <a:ea typeface="Calibri"/>
                          <a:cs typeface="Times New Roman"/>
                        </a:rPr>
                        <a:t>Kontrak Kuliah</a:t>
                      </a:r>
                      <a:endParaRPr lang="id-ID" sz="1800" dirty="0">
                        <a:latin typeface="Cambria"/>
                        <a:ea typeface="Calibri"/>
                        <a:cs typeface="Times New Roman"/>
                      </a:endParaRPr>
                    </a:p>
                  </a:txBody>
                  <a:tcPr marL="68580" marR="68580" marT="0" marB="0"/>
                </a:tc>
                <a:tc>
                  <a:txBody>
                    <a:bodyPr/>
                    <a:lstStyle/>
                    <a:p>
                      <a:pPr algn="just">
                        <a:lnSpc>
                          <a:spcPct val="115000"/>
                        </a:lnSpc>
                        <a:spcAft>
                          <a:spcPts val="0"/>
                        </a:spcAft>
                      </a:pPr>
                      <a:r>
                        <a:rPr lang="en-US" sz="1800" dirty="0" err="1">
                          <a:latin typeface="Times New Roman"/>
                          <a:ea typeface="Calibri"/>
                          <a:cs typeface="Times New Roman"/>
                        </a:rPr>
                        <a:t>Tersampaikan</a:t>
                      </a:r>
                      <a:r>
                        <a:rPr lang="en-US" sz="1800" dirty="0">
                          <a:latin typeface="Times New Roman"/>
                          <a:ea typeface="Calibri"/>
                          <a:cs typeface="Times New Roman"/>
                        </a:rPr>
                        <a:t> </a:t>
                      </a:r>
                      <a:r>
                        <a:rPr lang="en-US" sz="1800" dirty="0" err="1">
                          <a:latin typeface="Times New Roman"/>
                          <a:ea typeface="Calibri"/>
                          <a:cs typeface="Times New Roman"/>
                        </a:rPr>
                        <a:t>kontrak</a:t>
                      </a:r>
                      <a:r>
                        <a:rPr lang="en-US" sz="1800" dirty="0">
                          <a:latin typeface="Times New Roman"/>
                          <a:ea typeface="Calibri"/>
                          <a:cs typeface="Times New Roman"/>
                        </a:rPr>
                        <a:t> </a:t>
                      </a:r>
                      <a:r>
                        <a:rPr lang="en-US" sz="1800" dirty="0" err="1">
                          <a:latin typeface="Times New Roman"/>
                          <a:ea typeface="Calibri"/>
                          <a:cs typeface="Times New Roman"/>
                        </a:rPr>
                        <a:t>kuliah,dan</a:t>
                      </a:r>
                      <a:r>
                        <a:rPr lang="en-US" sz="1800" dirty="0">
                          <a:latin typeface="Times New Roman"/>
                          <a:ea typeface="Calibri"/>
                          <a:cs typeface="Times New Roman"/>
                        </a:rPr>
                        <a:t> </a:t>
                      </a:r>
                      <a:endParaRPr lang="id-ID" sz="1800" dirty="0">
                        <a:latin typeface="Cambria"/>
                        <a:ea typeface="Calibri"/>
                        <a:cs typeface="Times New Roman"/>
                      </a:endParaRPr>
                    </a:p>
                    <a:p>
                      <a:pPr algn="just">
                        <a:lnSpc>
                          <a:spcPct val="115000"/>
                        </a:lnSpc>
                        <a:spcAft>
                          <a:spcPts val="0"/>
                        </a:spcAft>
                      </a:pPr>
                      <a:r>
                        <a:rPr lang="en-US" sz="1800" dirty="0" err="1">
                          <a:latin typeface="Times New Roman"/>
                          <a:ea typeface="Calibri"/>
                          <a:cs typeface="Times New Roman"/>
                        </a:rPr>
                        <a:t>Kesepakatan</a:t>
                      </a:r>
                      <a:r>
                        <a:rPr lang="en-US" sz="1800" dirty="0">
                          <a:latin typeface="Times New Roman"/>
                          <a:ea typeface="Calibri"/>
                          <a:cs typeface="Times New Roman"/>
                        </a:rPr>
                        <a:t> </a:t>
                      </a:r>
                      <a:r>
                        <a:rPr lang="en-US" sz="1800" dirty="0" err="1">
                          <a:latin typeface="Times New Roman"/>
                          <a:ea typeface="Calibri"/>
                          <a:cs typeface="Times New Roman"/>
                        </a:rPr>
                        <a:t>kontrak</a:t>
                      </a:r>
                      <a:r>
                        <a:rPr lang="en-US" sz="1800" dirty="0">
                          <a:latin typeface="Times New Roman"/>
                          <a:ea typeface="Calibri"/>
                          <a:cs typeface="Times New Roman"/>
                        </a:rPr>
                        <a:t> </a:t>
                      </a:r>
                      <a:r>
                        <a:rPr lang="en-US" sz="1800" dirty="0" err="1">
                          <a:latin typeface="Times New Roman"/>
                          <a:ea typeface="Calibri"/>
                          <a:cs typeface="Times New Roman"/>
                        </a:rPr>
                        <a:t>perkuliahan</a:t>
                      </a:r>
                      <a:endParaRPr lang="id-ID" sz="1800" dirty="0">
                        <a:latin typeface="Cambria"/>
                        <a:ea typeface="Calibri"/>
                        <a:cs typeface="Times New Roman"/>
                      </a:endParaRPr>
                    </a:p>
                  </a:txBody>
                  <a:tcPr marL="68580" marR="68580" marT="0" marB="0"/>
                </a:tc>
              </a:tr>
              <a:tr h="1994559">
                <a:tc>
                  <a:txBody>
                    <a:bodyPr/>
                    <a:lstStyle/>
                    <a:p>
                      <a:pPr algn="ctr">
                        <a:lnSpc>
                          <a:spcPct val="115000"/>
                        </a:lnSpc>
                        <a:spcAft>
                          <a:spcPts val="0"/>
                        </a:spcAft>
                      </a:pPr>
                      <a:r>
                        <a:rPr lang="en-US" sz="1800" dirty="0">
                          <a:latin typeface="Times New Roman"/>
                          <a:ea typeface="Calibri"/>
                          <a:cs typeface="Times New Roman"/>
                        </a:rPr>
                        <a:t>2</a:t>
                      </a:r>
                      <a:endParaRPr lang="id-ID" sz="1800" dirty="0">
                        <a:latin typeface="Cambria"/>
                        <a:ea typeface="Calibri"/>
                        <a:cs typeface="Times New Roman"/>
                      </a:endParaRPr>
                    </a:p>
                  </a:txBody>
                  <a:tcPr marL="68580" marR="68580" marT="0" marB="0"/>
                </a:tc>
                <a:tc>
                  <a:txBody>
                    <a:bodyPr/>
                    <a:lstStyle/>
                    <a:p>
                      <a:pPr algn="l">
                        <a:lnSpc>
                          <a:spcPct val="115000"/>
                        </a:lnSpc>
                        <a:spcAft>
                          <a:spcPts val="0"/>
                        </a:spcAft>
                      </a:pPr>
                      <a:r>
                        <a:rPr lang="id-ID" sz="1800" dirty="0">
                          <a:latin typeface="Times New Roman"/>
                          <a:ea typeface="Calibri"/>
                          <a:cs typeface="Times New Roman"/>
                        </a:rPr>
                        <a:t>Memahami konsep dasar akuntansi biaya</a:t>
                      </a:r>
                      <a:endParaRPr lang="id-ID" sz="1800" dirty="0">
                        <a:latin typeface="Cambria"/>
                        <a:ea typeface="Calibri"/>
                        <a:cs typeface="Times New Roman"/>
                      </a:endParaRPr>
                    </a:p>
                  </a:txBody>
                  <a:tcPr marL="68580" marR="68580" marT="0" marB="0"/>
                </a:tc>
                <a:tc>
                  <a:txBody>
                    <a:bodyPr/>
                    <a:lstStyle/>
                    <a:p>
                      <a:pPr marL="360363" lvl="1" indent="-277813" algn="l">
                        <a:lnSpc>
                          <a:spcPct val="100000"/>
                        </a:lnSpc>
                        <a:spcAft>
                          <a:spcPts val="0"/>
                        </a:spcAft>
                        <a:buFont typeface="+mj-lt"/>
                        <a:buAutoNum type="arabicPeriod"/>
                      </a:pPr>
                      <a:r>
                        <a:rPr lang="id-ID" sz="1800" dirty="0">
                          <a:latin typeface="Times New Roman"/>
                          <a:ea typeface="Calibri"/>
                          <a:cs typeface="Times New Roman"/>
                        </a:rPr>
                        <a:t>Mendefinisikan  pengertian akuntansi keuangan </a:t>
                      </a:r>
                      <a:endParaRPr lang="id-ID" sz="1800" dirty="0">
                        <a:latin typeface="Cambria"/>
                        <a:ea typeface="Calibri"/>
                        <a:cs typeface="Times New Roman"/>
                      </a:endParaRPr>
                    </a:p>
                    <a:p>
                      <a:pPr marL="360363" lvl="1" indent="-277813" algn="l">
                        <a:lnSpc>
                          <a:spcPct val="100000"/>
                        </a:lnSpc>
                        <a:spcAft>
                          <a:spcPts val="0"/>
                        </a:spcAft>
                        <a:buFont typeface="+mj-lt"/>
                        <a:buAutoNum type="arabicPeriod"/>
                      </a:pPr>
                      <a:r>
                        <a:rPr lang="id-ID" sz="1800" dirty="0">
                          <a:latin typeface="Times New Roman"/>
                          <a:ea typeface="Calibri"/>
                          <a:cs typeface="Times New Roman"/>
                        </a:rPr>
                        <a:t>Menjelaskan pengertian akuntansi manajemen</a:t>
                      </a:r>
                      <a:endParaRPr lang="id-ID" sz="1800" dirty="0">
                        <a:latin typeface="Cambria"/>
                        <a:ea typeface="Calibri"/>
                        <a:cs typeface="Times New Roman"/>
                      </a:endParaRPr>
                    </a:p>
                    <a:p>
                      <a:pPr marL="360363" lvl="1" indent="-277813" algn="l">
                        <a:lnSpc>
                          <a:spcPct val="100000"/>
                        </a:lnSpc>
                        <a:spcAft>
                          <a:spcPts val="0"/>
                        </a:spcAft>
                        <a:buFont typeface="+mj-lt"/>
                        <a:buAutoNum type="arabicPeriod"/>
                      </a:pPr>
                      <a:r>
                        <a:rPr lang="id-ID" sz="1800" dirty="0">
                          <a:latin typeface="Times New Roman"/>
                          <a:ea typeface="Calibri"/>
                          <a:cs typeface="Times New Roman"/>
                        </a:rPr>
                        <a:t>Menjelaskan pengertian akuntansi biaya</a:t>
                      </a:r>
                      <a:endParaRPr lang="id-ID" sz="1800" dirty="0">
                        <a:latin typeface="Cambria"/>
                        <a:ea typeface="Calibri"/>
                        <a:cs typeface="Times New Roman"/>
                      </a:endParaRPr>
                    </a:p>
                    <a:p>
                      <a:pPr marL="360363" lvl="1" indent="-277813" algn="l">
                        <a:lnSpc>
                          <a:spcPct val="100000"/>
                        </a:lnSpc>
                        <a:spcAft>
                          <a:spcPts val="0"/>
                        </a:spcAft>
                        <a:buFont typeface="+mj-lt"/>
                        <a:buAutoNum type="arabicPeriod"/>
                      </a:pPr>
                      <a:r>
                        <a:rPr lang="id-ID" sz="1800" dirty="0">
                          <a:latin typeface="Times New Roman"/>
                          <a:ea typeface="Calibri"/>
                          <a:cs typeface="Times New Roman"/>
                        </a:rPr>
                        <a:t>Menjelaskan struktur organisasi perusahaan manufaktur</a:t>
                      </a:r>
                      <a:endParaRPr lang="id-ID" sz="1800" dirty="0">
                        <a:latin typeface="Cambria"/>
                        <a:ea typeface="Calibri"/>
                        <a:cs typeface="Times New Roman"/>
                      </a:endParaRPr>
                    </a:p>
                    <a:p>
                      <a:pPr marL="360363" lvl="1" indent="-277813" algn="l">
                        <a:lnSpc>
                          <a:spcPct val="100000"/>
                        </a:lnSpc>
                        <a:spcAft>
                          <a:spcPts val="0"/>
                        </a:spcAft>
                        <a:buFont typeface="+mj-lt"/>
                        <a:buAutoNum type="arabicPeriod"/>
                      </a:pPr>
                      <a:r>
                        <a:rPr lang="id-ID" sz="1800" dirty="0">
                          <a:latin typeface="Times New Roman"/>
                          <a:ea typeface="Calibri"/>
                          <a:cs typeface="Times New Roman"/>
                        </a:rPr>
                        <a:t>Menjelaskan proses produksi perusahaan mabufaktur</a:t>
                      </a:r>
                      <a:endParaRPr lang="id-ID" sz="1800" dirty="0">
                        <a:latin typeface="Cambria"/>
                        <a:ea typeface="Calibri"/>
                        <a:cs typeface="Times New Roman"/>
                      </a:endParaRPr>
                    </a:p>
                    <a:p>
                      <a:pPr marL="360363" lvl="1" indent="-277813" algn="l">
                        <a:lnSpc>
                          <a:spcPct val="100000"/>
                        </a:lnSpc>
                        <a:spcAft>
                          <a:spcPts val="0"/>
                        </a:spcAft>
                        <a:buFont typeface="+mj-lt"/>
                        <a:buAutoNum type="arabicPeriod"/>
                      </a:pPr>
                      <a:r>
                        <a:rPr lang="id-ID" sz="1800" dirty="0">
                          <a:latin typeface="Times New Roman"/>
                          <a:ea typeface="Calibri"/>
                          <a:cs typeface="Times New Roman"/>
                        </a:rPr>
                        <a:t>Menjelaskan cara penggolongan biaya</a:t>
                      </a:r>
                      <a:endParaRPr lang="id-ID" sz="1800" dirty="0">
                        <a:latin typeface="Cambria"/>
                        <a:ea typeface="Calibri"/>
                        <a:cs typeface="Times New Roman"/>
                      </a:endParaRPr>
                    </a:p>
                    <a:p>
                      <a:pPr marL="360363" lvl="1" indent="-277813" algn="l">
                        <a:lnSpc>
                          <a:spcPct val="100000"/>
                        </a:lnSpc>
                        <a:spcAft>
                          <a:spcPts val="0"/>
                        </a:spcAft>
                        <a:buFont typeface="+mj-lt"/>
                        <a:buAutoNum type="arabicPeriod"/>
                      </a:pPr>
                      <a:r>
                        <a:rPr lang="id-ID" sz="1800" dirty="0">
                          <a:latin typeface="Times New Roman"/>
                          <a:ea typeface="Calibri"/>
                          <a:cs typeface="Times New Roman"/>
                        </a:rPr>
                        <a:t>Menjelaskan metode pengumpulan harga pokok produk</a:t>
                      </a:r>
                      <a:endParaRPr lang="id-ID" sz="1800" dirty="0">
                        <a:latin typeface="Cambria"/>
                        <a:ea typeface="Calibri"/>
                        <a:cs typeface="Times New Roman"/>
                      </a:endParaRPr>
                    </a:p>
                  </a:txBody>
                  <a:tcPr marL="68580" marR="68580" marT="0" marB="0"/>
                </a:tc>
              </a:tr>
              <a:tr h="2150231">
                <a:tc>
                  <a:txBody>
                    <a:bodyPr/>
                    <a:lstStyle/>
                    <a:p>
                      <a:pPr algn="ctr">
                        <a:lnSpc>
                          <a:spcPct val="115000"/>
                        </a:lnSpc>
                        <a:spcAft>
                          <a:spcPts val="0"/>
                        </a:spcAft>
                        <a:tabLst>
                          <a:tab pos="900430" algn="l"/>
                        </a:tabLst>
                      </a:pPr>
                      <a:r>
                        <a:rPr lang="id-ID" sz="1800">
                          <a:latin typeface="Times New Roman"/>
                          <a:ea typeface="Calibri"/>
                          <a:cs typeface="Times New Roman"/>
                        </a:rPr>
                        <a:t>3 </a:t>
                      </a:r>
                      <a:endParaRPr lang="id-ID" sz="1800">
                        <a:latin typeface="Cambria"/>
                        <a:ea typeface="Calibri"/>
                        <a:cs typeface="Times New Roman"/>
                      </a:endParaRPr>
                    </a:p>
                  </a:txBody>
                  <a:tcPr marL="68580" marR="68580" marT="0" marB="0"/>
                </a:tc>
                <a:tc>
                  <a:txBody>
                    <a:bodyPr/>
                    <a:lstStyle/>
                    <a:p>
                      <a:pPr algn="l">
                        <a:lnSpc>
                          <a:spcPct val="115000"/>
                        </a:lnSpc>
                        <a:spcAft>
                          <a:spcPts val="0"/>
                        </a:spcAft>
                      </a:pPr>
                      <a:r>
                        <a:rPr lang="id-ID" sz="1800" dirty="0">
                          <a:latin typeface="Times New Roman"/>
                          <a:ea typeface="Calibri"/>
                          <a:cs typeface="Times New Roman"/>
                        </a:rPr>
                        <a:t>Memahami biaya bahan baku</a:t>
                      </a:r>
                      <a:endParaRPr lang="id-ID" sz="1800" dirty="0">
                        <a:latin typeface="Cambria"/>
                        <a:ea typeface="Calibri"/>
                        <a:cs typeface="Times New Roman"/>
                      </a:endParaRPr>
                    </a:p>
                  </a:txBody>
                  <a:tcPr marL="68580" marR="68580" marT="0" marB="0"/>
                </a:tc>
                <a:tc>
                  <a:txBody>
                    <a:bodyPr/>
                    <a:lstStyle/>
                    <a:p>
                      <a:pPr marL="360363" lvl="1" indent="-277813" algn="l">
                        <a:lnSpc>
                          <a:spcPct val="100000"/>
                        </a:lnSpc>
                        <a:spcAft>
                          <a:spcPts val="0"/>
                        </a:spcAft>
                        <a:buFont typeface="+mj-lt"/>
                        <a:buAutoNum type="arabicPeriod"/>
                        <a:tabLst>
                          <a:tab pos="291465" algn="l"/>
                        </a:tabLst>
                      </a:pPr>
                      <a:r>
                        <a:rPr lang="id-ID" sz="1800" dirty="0">
                          <a:latin typeface="Times New Roman"/>
                          <a:ea typeface="Times New Roman"/>
                          <a:cs typeface="Times New Roman"/>
                        </a:rPr>
                        <a:t>Menjelaskan elemen biaya yang membentuk harga pokok bahan baku yang dibeli</a:t>
                      </a:r>
                      <a:endParaRPr lang="id-ID" sz="1800" dirty="0">
                        <a:latin typeface="Arial"/>
                        <a:ea typeface="Times New Roman"/>
                        <a:cs typeface="Times New Roman"/>
                      </a:endParaRPr>
                    </a:p>
                    <a:p>
                      <a:pPr marL="360363" lvl="1" indent="-277813" algn="l">
                        <a:lnSpc>
                          <a:spcPct val="100000"/>
                        </a:lnSpc>
                        <a:spcAft>
                          <a:spcPts val="0"/>
                        </a:spcAft>
                        <a:buFont typeface="+mj-lt"/>
                        <a:buAutoNum type="arabicPeriod"/>
                        <a:tabLst>
                          <a:tab pos="291465" algn="l"/>
                        </a:tabLst>
                      </a:pPr>
                      <a:r>
                        <a:rPr lang="id-ID" sz="1800" dirty="0">
                          <a:latin typeface="Times New Roman"/>
                          <a:ea typeface="Times New Roman"/>
                          <a:cs typeface="Times New Roman"/>
                        </a:rPr>
                        <a:t>Menjelaskan penentuan harga pokok bahan baku yang dipakai dalam produksi</a:t>
                      </a:r>
                      <a:endParaRPr lang="id-ID" sz="1800" dirty="0">
                        <a:latin typeface="Arial"/>
                        <a:ea typeface="Times New Roman"/>
                        <a:cs typeface="Times New Roman"/>
                      </a:endParaRPr>
                    </a:p>
                    <a:p>
                      <a:pPr marL="360363" lvl="1" indent="-277813" algn="l">
                        <a:lnSpc>
                          <a:spcPct val="100000"/>
                        </a:lnSpc>
                        <a:spcAft>
                          <a:spcPts val="0"/>
                        </a:spcAft>
                        <a:buFont typeface="+mj-lt"/>
                        <a:buAutoNum type="arabicPeriod"/>
                        <a:tabLst>
                          <a:tab pos="291465" algn="l"/>
                        </a:tabLst>
                      </a:pPr>
                      <a:r>
                        <a:rPr lang="id-ID" sz="1800" dirty="0">
                          <a:latin typeface="Times New Roman"/>
                          <a:ea typeface="Times New Roman"/>
                          <a:cs typeface="Times New Roman"/>
                        </a:rPr>
                        <a:t>Menjelaskan metode pencatatan biaya bahan baku</a:t>
                      </a:r>
                      <a:endParaRPr lang="id-ID" sz="1800" dirty="0">
                        <a:latin typeface="Arial"/>
                        <a:ea typeface="Times New Roman"/>
                        <a:cs typeface="Times New Roman"/>
                      </a:endParaRPr>
                    </a:p>
                    <a:p>
                      <a:pPr marL="360363" lvl="1" indent="-277813" algn="l">
                        <a:lnSpc>
                          <a:spcPct val="100000"/>
                        </a:lnSpc>
                        <a:spcAft>
                          <a:spcPts val="0"/>
                        </a:spcAft>
                        <a:buFont typeface="+mj-lt"/>
                        <a:buAutoNum type="arabicPeriod"/>
                        <a:tabLst>
                          <a:tab pos="291465" algn="l"/>
                        </a:tabLst>
                      </a:pPr>
                      <a:r>
                        <a:rPr lang="id-ID" sz="1800" dirty="0">
                          <a:latin typeface="Times New Roman"/>
                          <a:ea typeface="Times New Roman"/>
                          <a:cs typeface="Times New Roman"/>
                        </a:rPr>
                        <a:t>Menjelaskan masalah-masalah khusus yang berhubungan dengan bahan baku</a:t>
                      </a:r>
                      <a:endParaRPr lang="id-ID" sz="1800" dirty="0">
                        <a:latin typeface="Arial"/>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704104"/>
          </a:xfrm>
        </p:spPr>
        <p:txBody>
          <a:bodyPr>
            <a:normAutofit fontScale="90000"/>
          </a:bodyPr>
          <a:lstStyle/>
          <a:p>
            <a:pPr algn="ctr"/>
            <a:r>
              <a:rPr lang="en-US" dirty="0" err="1" smtClean="0"/>
              <a:t>Organisasi</a:t>
            </a:r>
            <a:r>
              <a:rPr lang="en-US" dirty="0" smtClean="0"/>
              <a:t> </a:t>
            </a:r>
            <a:r>
              <a:rPr lang="en-US" dirty="0" err="1" smtClean="0"/>
              <a:t>Materi</a:t>
            </a:r>
            <a:endParaRPr lang="id-ID" dirty="0"/>
          </a:p>
        </p:txBody>
      </p:sp>
      <p:graphicFrame>
        <p:nvGraphicFramePr>
          <p:cNvPr id="4" name="Table 3"/>
          <p:cNvGraphicFramePr>
            <a:graphicFrameLocks noGrp="1"/>
          </p:cNvGraphicFramePr>
          <p:nvPr/>
        </p:nvGraphicFramePr>
        <p:xfrm>
          <a:off x="142844" y="714356"/>
          <a:ext cx="9001156" cy="5986169"/>
        </p:xfrm>
        <a:graphic>
          <a:graphicData uri="http://schemas.openxmlformats.org/drawingml/2006/table">
            <a:tbl>
              <a:tblPr firstRow="1" bandRow="1">
                <a:tableStyleId>{5C22544A-7EE6-4342-B048-85BDC9FD1C3A}</a:tableStyleId>
              </a:tblPr>
              <a:tblGrid>
                <a:gridCol w="1086346"/>
                <a:gridCol w="1707116"/>
                <a:gridCol w="6207694"/>
              </a:tblGrid>
              <a:tr h="1000131">
                <a:tc>
                  <a:txBody>
                    <a:bodyPr/>
                    <a:lstStyle/>
                    <a:p>
                      <a:pPr algn="ctr">
                        <a:lnSpc>
                          <a:spcPct val="115000"/>
                        </a:lnSpc>
                        <a:spcAft>
                          <a:spcPts val="0"/>
                        </a:spcAft>
                        <a:tabLst>
                          <a:tab pos="900430" algn="l"/>
                        </a:tabLst>
                      </a:pPr>
                      <a:r>
                        <a:rPr lang="id-ID" sz="1800" b="1" dirty="0">
                          <a:latin typeface="Times New Roman"/>
                          <a:ea typeface="Calibri"/>
                          <a:cs typeface="Times New Roman"/>
                        </a:rPr>
                        <a:t>Pertemuan Ke</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en-US" sz="1800" b="1" dirty="0" err="1" smtClean="0">
                          <a:latin typeface="Times New Roman"/>
                          <a:ea typeface="Calibri"/>
                          <a:cs typeface="Times New Roman"/>
                        </a:rPr>
                        <a:t>Kemampuan</a:t>
                      </a:r>
                      <a:r>
                        <a:rPr lang="en-US" sz="1800" b="1" dirty="0" smtClean="0">
                          <a:latin typeface="Times New Roman"/>
                          <a:ea typeface="Calibri"/>
                          <a:cs typeface="Times New Roman"/>
                        </a:rPr>
                        <a:t> </a:t>
                      </a:r>
                      <a:r>
                        <a:rPr lang="en-US" sz="1800" b="1" dirty="0" err="1">
                          <a:latin typeface="Times New Roman"/>
                          <a:ea typeface="Calibri"/>
                          <a:cs typeface="Times New Roman"/>
                        </a:rPr>
                        <a:t>Akhir</a:t>
                      </a:r>
                      <a:r>
                        <a:rPr lang="en-US" sz="1800" b="1" dirty="0">
                          <a:latin typeface="Times New Roman"/>
                          <a:ea typeface="Calibri"/>
                          <a:cs typeface="Times New Roman"/>
                        </a:rPr>
                        <a:t> yang </a:t>
                      </a:r>
                      <a:r>
                        <a:rPr lang="en-US" sz="1800" b="1" dirty="0" err="1">
                          <a:latin typeface="Times New Roman"/>
                          <a:ea typeface="Calibri"/>
                          <a:cs typeface="Times New Roman"/>
                        </a:rPr>
                        <a:t>Diharapkan</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id-ID" sz="1800" b="1" dirty="0" smtClean="0">
                          <a:latin typeface="Times New Roman"/>
                          <a:ea typeface="Calibri"/>
                          <a:cs typeface="Times New Roman"/>
                        </a:rPr>
                        <a:t>Indikator</a:t>
                      </a:r>
                      <a:endParaRPr lang="id-ID" sz="1800" dirty="0">
                        <a:latin typeface="Cambria"/>
                        <a:ea typeface="Calibri"/>
                        <a:cs typeface="Times New Roman"/>
                      </a:endParaRPr>
                    </a:p>
                  </a:txBody>
                  <a:tcPr marL="68580" marR="68580" marT="0" marB="0"/>
                </a:tc>
              </a:tr>
              <a:tr h="556714">
                <a:tc>
                  <a:txBody>
                    <a:bodyPr/>
                    <a:lstStyle/>
                    <a:p>
                      <a:pPr algn="ctr">
                        <a:lnSpc>
                          <a:spcPct val="115000"/>
                        </a:lnSpc>
                        <a:spcAft>
                          <a:spcPts val="0"/>
                        </a:spcAft>
                        <a:tabLst>
                          <a:tab pos="900430" algn="l"/>
                        </a:tabLst>
                      </a:pPr>
                      <a:r>
                        <a:rPr lang="id-ID" sz="1600" dirty="0">
                          <a:latin typeface="Times New Roman"/>
                          <a:ea typeface="Calibri"/>
                          <a:cs typeface="Times New Roman"/>
                        </a:rPr>
                        <a:t>4</a:t>
                      </a:r>
                      <a:endParaRPr lang="id-ID" sz="1600" dirty="0">
                        <a:latin typeface="Cambria"/>
                        <a:ea typeface="Calibri"/>
                        <a:cs typeface="Times New Roman"/>
                      </a:endParaRPr>
                    </a:p>
                  </a:txBody>
                  <a:tcPr marL="68580" marR="68580" marT="0" marB="0"/>
                </a:tc>
                <a:tc>
                  <a:txBody>
                    <a:bodyPr/>
                    <a:lstStyle/>
                    <a:p>
                      <a:pPr algn="l">
                        <a:lnSpc>
                          <a:spcPct val="115000"/>
                        </a:lnSpc>
                        <a:spcAft>
                          <a:spcPts val="0"/>
                        </a:spcAft>
                      </a:pPr>
                      <a:r>
                        <a:rPr lang="id-ID" sz="1600" dirty="0">
                          <a:latin typeface="Times New Roman"/>
                          <a:ea typeface="Calibri"/>
                          <a:cs typeface="Times New Roman"/>
                        </a:rPr>
                        <a:t>Memahami biaya tenaga kerja langsung</a:t>
                      </a:r>
                      <a:endParaRPr lang="id-ID" sz="1600" dirty="0">
                        <a:latin typeface="Cambria"/>
                        <a:ea typeface="Calibri"/>
                        <a:cs typeface="Times New Roman"/>
                      </a:endParaRPr>
                    </a:p>
                  </a:txBody>
                  <a:tcPr marL="68580" marR="68580" marT="0" marB="0"/>
                </a:tc>
                <a:tc>
                  <a:txBody>
                    <a:bodyPr/>
                    <a:lstStyle/>
                    <a:p>
                      <a:pPr marL="263525" lvl="1" indent="-263525" algn="l">
                        <a:lnSpc>
                          <a:spcPct val="115000"/>
                        </a:lnSpc>
                        <a:spcAft>
                          <a:spcPts val="0"/>
                        </a:spcAft>
                        <a:buSzPts val="1200"/>
                        <a:buFont typeface="Times New Roman"/>
                        <a:buAutoNum type="arabicPeriod"/>
                      </a:pPr>
                      <a:r>
                        <a:rPr lang="id-ID" sz="1600" dirty="0">
                          <a:latin typeface="Times New Roman"/>
                          <a:ea typeface="Calibri"/>
                          <a:cs typeface="Times New Roman"/>
                        </a:rPr>
                        <a:t>Mendefinisikan pengertian biuaya tenaga kerja </a:t>
                      </a:r>
                      <a:endParaRPr lang="id-ID" sz="1600" dirty="0">
                        <a:latin typeface="Cambria"/>
                        <a:ea typeface="Calibri"/>
                        <a:cs typeface="Times New Roman"/>
                      </a:endParaRPr>
                    </a:p>
                    <a:p>
                      <a:pPr marL="263525" lvl="1" indent="-263525" algn="l">
                        <a:lnSpc>
                          <a:spcPct val="115000"/>
                        </a:lnSpc>
                        <a:spcAft>
                          <a:spcPts val="0"/>
                        </a:spcAft>
                        <a:buSzPts val="1200"/>
                        <a:buFont typeface="Times New Roman"/>
                        <a:buAutoNum type="arabicPeriod"/>
                      </a:pPr>
                      <a:r>
                        <a:rPr lang="id-ID" sz="1600" dirty="0">
                          <a:latin typeface="Times New Roman"/>
                          <a:ea typeface="Calibri"/>
                          <a:cs typeface="Times New Roman"/>
                        </a:rPr>
                        <a:t>Menjelaskan penggolongan biaya tenaga kerka</a:t>
                      </a:r>
                      <a:endParaRPr lang="id-ID" sz="1600" dirty="0">
                        <a:latin typeface="Cambria"/>
                        <a:ea typeface="Calibri"/>
                        <a:cs typeface="Times New Roman"/>
                      </a:endParaRPr>
                    </a:p>
                    <a:p>
                      <a:pPr marL="263525" lvl="1" indent="-263525" algn="l">
                        <a:lnSpc>
                          <a:spcPct val="115000"/>
                        </a:lnSpc>
                        <a:spcAft>
                          <a:spcPts val="0"/>
                        </a:spcAft>
                        <a:buSzPts val="1200"/>
                        <a:buFont typeface="Times New Roman"/>
                        <a:buAutoNum type="arabicPeriod"/>
                      </a:pPr>
                      <a:r>
                        <a:rPr lang="id-ID" sz="1600" dirty="0">
                          <a:latin typeface="Times New Roman"/>
                          <a:ea typeface="Calibri"/>
                          <a:cs typeface="Times New Roman"/>
                        </a:rPr>
                        <a:t>Menjelaskan </a:t>
                      </a:r>
                      <a:r>
                        <a:rPr lang="id-ID" sz="1600" dirty="0" smtClean="0">
                          <a:latin typeface="Times New Roman"/>
                          <a:ea typeface="Calibri"/>
                          <a:cs typeface="Times New Roman"/>
                        </a:rPr>
                        <a:t>biaya-biaya </a:t>
                      </a:r>
                      <a:r>
                        <a:rPr lang="id-ID" sz="1600" dirty="0">
                          <a:latin typeface="Times New Roman"/>
                          <a:ea typeface="Calibri"/>
                          <a:cs typeface="Times New Roman"/>
                        </a:rPr>
                        <a:t>yang berhubungan dengan biaya tenaga kerja</a:t>
                      </a:r>
                      <a:endParaRPr lang="id-ID" sz="1600" dirty="0">
                        <a:latin typeface="Cambria"/>
                        <a:ea typeface="Calibri"/>
                        <a:cs typeface="Times New Roman"/>
                      </a:endParaRPr>
                    </a:p>
                  </a:txBody>
                  <a:tcPr marL="68580" marR="68580" marT="0" marB="0"/>
                </a:tc>
              </a:tr>
              <a:tr h="1994559">
                <a:tc>
                  <a:txBody>
                    <a:bodyPr/>
                    <a:lstStyle/>
                    <a:p>
                      <a:pPr algn="ctr">
                        <a:lnSpc>
                          <a:spcPct val="115000"/>
                        </a:lnSpc>
                        <a:spcAft>
                          <a:spcPts val="0"/>
                        </a:spcAft>
                      </a:pPr>
                      <a:r>
                        <a:rPr lang="id-ID" sz="1600">
                          <a:latin typeface="Times New Roman"/>
                          <a:ea typeface="Calibri"/>
                          <a:cs typeface="Times New Roman"/>
                        </a:rPr>
                        <a:t>5</a:t>
                      </a:r>
                      <a:endParaRPr lang="id-ID" sz="1600">
                        <a:latin typeface="Cambria"/>
                        <a:ea typeface="Calibri"/>
                        <a:cs typeface="Times New Roman"/>
                      </a:endParaRPr>
                    </a:p>
                  </a:txBody>
                  <a:tcPr marL="68580" marR="68580" marT="0" marB="0"/>
                </a:tc>
                <a:tc>
                  <a:txBody>
                    <a:bodyPr/>
                    <a:lstStyle/>
                    <a:p>
                      <a:pPr algn="just">
                        <a:lnSpc>
                          <a:spcPct val="115000"/>
                        </a:lnSpc>
                        <a:spcAft>
                          <a:spcPts val="0"/>
                        </a:spcAft>
                      </a:pPr>
                      <a:r>
                        <a:rPr lang="id-ID" sz="1600">
                          <a:latin typeface="Times New Roman"/>
                          <a:ea typeface="Calibri"/>
                          <a:cs typeface="Times New Roman"/>
                        </a:rPr>
                        <a:t>Memahami biaya overhead pabrik</a:t>
                      </a:r>
                      <a:endParaRPr lang="id-ID" sz="1600">
                        <a:latin typeface="Cambria"/>
                        <a:ea typeface="Calibri"/>
                        <a:cs typeface="Times New Roman"/>
                      </a:endParaRPr>
                    </a:p>
                  </a:txBody>
                  <a:tcPr marL="68580" marR="68580" marT="0" marB="0"/>
                </a:tc>
                <a:tc>
                  <a:txBody>
                    <a:bodyPr/>
                    <a:lstStyle/>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 pengertian BOP </a:t>
                      </a:r>
                      <a:endParaRPr lang="id-ID" sz="1600" dirty="0">
                        <a:latin typeface="Cambria"/>
                        <a:ea typeface="Calibri"/>
                        <a:cs typeface="Times New Roman"/>
                      </a:endParaRP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 pengolongan BOP</a:t>
                      </a:r>
                      <a:endParaRPr lang="id-ID" sz="1600" dirty="0">
                        <a:latin typeface="Cambria"/>
                        <a:ea typeface="Calibri"/>
                        <a:cs typeface="Times New Roman"/>
                      </a:endParaRP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 Menjelaskan</a:t>
                      </a:r>
                      <a:r>
                        <a:rPr lang="id-ID" sz="1600" dirty="0">
                          <a:latin typeface="Cambria"/>
                          <a:ea typeface="Calibri"/>
                          <a:cs typeface="Times New Roman"/>
                        </a:rPr>
                        <a:t> langkah-langkah penentuan tarif BOP</a:t>
                      </a: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 </a:t>
                      </a:r>
                      <a:r>
                        <a:rPr lang="id-ID" sz="1600" dirty="0">
                          <a:latin typeface="Cambria"/>
                          <a:ea typeface="Calibri"/>
                          <a:cs typeface="Times New Roman"/>
                        </a:rPr>
                        <a:t>pengumpulan BOP sesungguhnya</a:t>
                      </a: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a:t>
                      </a:r>
                      <a:r>
                        <a:rPr lang="id-ID" sz="1600" dirty="0">
                          <a:latin typeface="Cambria"/>
                          <a:ea typeface="Calibri"/>
                          <a:cs typeface="Times New Roman"/>
                        </a:rPr>
                        <a:t>  analisis selisih BOP</a:t>
                      </a: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a:t>
                      </a:r>
                      <a:r>
                        <a:rPr lang="id-ID" sz="1600" dirty="0">
                          <a:latin typeface="Cambria"/>
                          <a:ea typeface="Calibri"/>
                          <a:cs typeface="Times New Roman"/>
                        </a:rPr>
                        <a:t>  perlakuan terhadap BOP yang </a:t>
                      </a:r>
                      <a:r>
                        <a:rPr lang="id-ID" sz="1600" dirty="0" smtClean="0">
                          <a:latin typeface="Cambria"/>
                          <a:ea typeface="Calibri"/>
                          <a:cs typeface="Times New Roman"/>
                        </a:rPr>
                        <a:t>kurang./lebih </a:t>
                      </a:r>
                      <a:r>
                        <a:rPr lang="id-ID" sz="1600" dirty="0">
                          <a:latin typeface="Cambria"/>
                          <a:ea typeface="Calibri"/>
                          <a:cs typeface="Times New Roman"/>
                        </a:rPr>
                        <a:t>dibebankan</a:t>
                      </a:r>
                    </a:p>
                  </a:txBody>
                  <a:tcPr marL="68580" marR="68580" marT="0" marB="0"/>
                </a:tc>
              </a:tr>
              <a:tr h="2150231">
                <a:tc>
                  <a:txBody>
                    <a:bodyPr/>
                    <a:lstStyle/>
                    <a:p>
                      <a:pPr algn="ctr">
                        <a:lnSpc>
                          <a:spcPct val="115000"/>
                        </a:lnSpc>
                        <a:spcAft>
                          <a:spcPts val="0"/>
                        </a:spcAft>
                      </a:pPr>
                      <a:r>
                        <a:rPr lang="id-ID" sz="1600">
                          <a:latin typeface="Times New Roman"/>
                          <a:ea typeface="Calibri"/>
                          <a:cs typeface="Times New Roman"/>
                        </a:rPr>
                        <a:t>6 dan 7</a:t>
                      </a:r>
                      <a:endParaRPr lang="id-ID" sz="1600">
                        <a:latin typeface="Cambria"/>
                        <a:ea typeface="Calibri"/>
                        <a:cs typeface="Times New Roman"/>
                      </a:endParaRPr>
                    </a:p>
                  </a:txBody>
                  <a:tcPr marL="68580" marR="68580" marT="0" marB="0"/>
                </a:tc>
                <a:tc>
                  <a:txBody>
                    <a:bodyPr/>
                    <a:lstStyle/>
                    <a:p>
                      <a:pPr algn="just">
                        <a:lnSpc>
                          <a:spcPct val="115000"/>
                        </a:lnSpc>
                        <a:spcAft>
                          <a:spcPts val="0"/>
                        </a:spcAft>
                      </a:pPr>
                      <a:r>
                        <a:rPr lang="id-ID" sz="1600" dirty="0">
                          <a:latin typeface="Times New Roman"/>
                          <a:ea typeface="Calibri"/>
                          <a:cs typeface="Times New Roman"/>
                        </a:rPr>
                        <a:t>Memahami departementalisasi BOP</a:t>
                      </a:r>
                      <a:endParaRPr lang="id-ID" sz="1600" dirty="0">
                        <a:latin typeface="Cambria"/>
                        <a:ea typeface="Calibri"/>
                        <a:cs typeface="Times New Roman"/>
                      </a:endParaRPr>
                    </a:p>
                  </a:txBody>
                  <a:tcPr marL="68580" marR="68580" marT="0" marB="0"/>
                </a:tc>
                <a:tc>
                  <a:txBody>
                    <a:bodyPr/>
                    <a:lstStyle/>
                    <a:p>
                      <a:pPr marL="263525" lvl="1" indent="-263525" algn="l">
                        <a:lnSpc>
                          <a:spcPct val="115000"/>
                        </a:lnSpc>
                        <a:spcAft>
                          <a:spcPts val="0"/>
                        </a:spcAft>
                        <a:buFont typeface="+mj-lt"/>
                        <a:buAutoNum type="arabicPeriod"/>
                      </a:pPr>
                      <a:r>
                        <a:rPr lang="id-ID" sz="1600" dirty="0" smtClean="0">
                          <a:latin typeface="Times New Roman"/>
                          <a:ea typeface="Calibri"/>
                          <a:cs typeface="Times New Roman"/>
                        </a:rPr>
                        <a:t>Menjelaskan </a:t>
                      </a:r>
                      <a:r>
                        <a:rPr lang="id-ID" sz="1600" dirty="0">
                          <a:latin typeface="Times New Roman"/>
                          <a:ea typeface="Calibri"/>
                          <a:cs typeface="Times New Roman"/>
                        </a:rPr>
                        <a:t>langkah-langkah penentuan tarif BOP per departemen</a:t>
                      </a:r>
                      <a:endParaRPr lang="id-ID" sz="1600" dirty="0">
                        <a:latin typeface="Cambria"/>
                        <a:ea typeface="Calibri"/>
                        <a:cs typeface="Times New Roman"/>
                      </a:endParaRP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 penyusunan anggaran BOP per departemen</a:t>
                      </a:r>
                      <a:endParaRPr lang="id-ID" sz="1600" dirty="0">
                        <a:latin typeface="Cambria"/>
                        <a:ea typeface="Calibri"/>
                        <a:cs typeface="Times New Roman"/>
                      </a:endParaRP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 metode BOP pembantu ke departemen produksi</a:t>
                      </a:r>
                      <a:endParaRPr lang="id-ID" sz="1600" dirty="0">
                        <a:latin typeface="Cambria"/>
                        <a:ea typeface="Calibri"/>
                        <a:cs typeface="Times New Roman"/>
                      </a:endParaRP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 alokasi BOP </a:t>
                      </a:r>
                      <a:r>
                        <a:rPr lang="id-ID" sz="1600" dirty="0" smtClean="0">
                          <a:latin typeface="Times New Roman"/>
                          <a:ea typeface="Calibri"/>
                          <a:cs typeface="Times New Roman"/>
                        </a:rPr>
                        <a:t>dept </a:t>
                      </a:r>
                      <a:r>
                        <a:rPr lang="id-ID" sz="1600" dirty="0">
                          <a:latin typeface="Times New Roman"/>
                          <a:ea typeface="Calibri"/>
                          <a:cs typeface="Times New Roman"/>
                        </a:rPr>
                        <a:t>pembantu ke </a:t>
                      </a:r>
                      <a:r>
                        <a:rPr lang="id-ID" sz="1600" dirty="0" smtClean="0">
                          <a:latin typeface="Times New Roman"/>
                          <a:ea typeface="Calibri"/>
                          <a:cs typeface="Times New Roman"/>
                        </a:rPr>
                        <a:t>dept produksi</a:t>
                      </a:r>
                      <a:endParaRPr lang="id-ID" sz="1600" dirty="0">
                        <a:latin typeface="Cambria"/>
                        <a:ea typeface="Calibri"/>
                        <a:cs typeface="Times New Roman"/>
                      </a:endParaRP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 perhitungan tarif pembebanan BOP per departemen</a:t>
                      </a:r>
                      <a:endParaRPr lang="id-ID" sz="1600" dirty="0">
                        <a:latin typeface="Cambria"/>
                        <a:ea typeface="Calibri"/>
                        <a:cs typeface="Times New Roman"/>
                      </a:endParaRP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 analisis selisih BOP per departemen</a:t>
                      </a:r>
                      <a:endParaRPr lang="id-ID" sz="1600" dirty="0">
                        <a:latin typeface="Cambria"/>
                        <a:ea typeface="Calibri"/>
                        <a:cs typeface="Times New Roman"/>
                      </a:endParaRPr>
                    </a:p>
                    <a:p>
                      <a:pPr marL="263525" lvl="1" indent="-263525" algn="l">
                        <a:lnSpc>
                          <a:spcPct val="115000"/>
                        </a:lnSpc>
                        <a:spcAft>
                          <a:spcPts val="0"/>
                        </a:spcAft>
                        <a:buFont typeface="+mj-lt"/>
                        <a:buAutoNum type="arabicPeriod"/>
                      </a:pPr>
                      <a:r>
                        <a:rPr lang="id-ID" sz="1600" dirty="0">
                          <a:latin typeface="Times New Roman"/>
                          <a:ea typeface="Calibri"/>
                          <a:cs typeface="Times New Roman"/>
                        </a:rPr>
                        <a:t>Menjelaskan akuntansi untuk BOP</a:t>
                      </a:r>
                      <a:endParaRPr lang="id-ID" sz="1600" dirty="0">
                        <a:latin typeface="Cambria"/>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338"/>
            <a:ext cx="8229600" cy="704104"/>
          </a:xfrm>
        </p:spPr>
        <p:txBody>
          <a:bodyPr>
            <a:normAutofit fontScale="90000"/>
          </a:bodyPr>
          <a:lstStyle/>
          <a:p>
            <a:pPr algn="ctr"/>
            <a:r>
              <a:rPr lang="en-US" dirty="0" err="1" smtClean="0"/>
              <a:t>Organisasi</a:t>
            </a:r>
            <a:r>
              <a:rPr lang="en-US" dirty="0" smtClean="0"/>
              <a:t> </a:t>
            </a:r>
            <a:r>
              <a:rPr lang="en-US" dirty="0" err="1" smtClean="0"/>
              <a:t>Materi</a:t>
            </a:r>
            <a:endParaRPr lang="id-ID" dirty="0"/>
          </a:p>
        </p:txBody>
      </p:sp>
      <p:graphicFrame>
        <p:nvGraphicFramePr>
          <p:cNvPr id="4" name="Table 3"/>
          <p:cNvGraphicFramePr>
            <a:graphicFrameLocks noGrp="1"/>
          </p:cNvGraphicFramePr>
          <p:nvPr/>
        </p:nvGraphicFramePr>
        <p:xfrm>
          <a:off x="0" y="500042"/>
          <a:ext cx="9001156" cy="6155076"/>
        </p:xfrm>
        <a:graphic>
          <a:graphicData uri="http://schemas.openxmlformats.org/drawingml/2006/table">
            <a:tbl>
              <a:tblPr firstRow="1" bandRow="1">
                <a:tableStyleId>{5C22544A-7EE6-4342-B048-85BDC9FD1C3A}</a:tableStyleId>
              </a:tblPr>
              <a:tblGrid>
                <a:gridCol w="1086346"/>
                <a:gridCol w="1707116"/>
                <a:gridCol w="6207694"/>
              </a:tblGrid>
              <a:tr h="1000131">
                <a:tc>
                  <a:txBody>
                    <a:bodyPr/>
                    <a:lstStyle/>
                    <a:p>
                      <a:pPr algn="ctr">
                        <a:lnSpc>
                          <a:spcPct val="115000"/>
                        </a:lnSpc>
                        <a:spcAft>
                          <a:spcPts val="0"/>
                        </a:spcAft>
                        <a:tabLst>
                          <a:tab pos="900430" algn="l"/>
                        </a:tabLst>
                      </a:pPr>
                      <a:r>
                        <a:rPr lang="id-ID" sz="1800" b="1" dirty="0">
                          <a:latin typeface="Times New Roman"/>
                          <a:ea typeface="Calibri"/>
                          <a:cs typeface="Times New Roman"/>
                        </a:rPr>
                        <a:t>Pertemuan Ke</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en-US" sz="1800" b="1" dirty="0" err="1" smtClean="0">
                          <a:latin typeface="Times New Roman"/>
                          <a:ea typeface="Calibri"/>
                          <a:cs typeface="Times New Roman"/>
                        </a:rPr>
                        <a:t>Kemampuan</a:t>
                      </a:r>
                      <a:r>
                        <a:rPr lang="en-US" sz="1800" b="1" dirty="0" smtClean="0">
                          <a:latin typeface="Times New Roman"/>
                          <a:ea typeface="Calibri"/>
                          <a:cs typeface="Times New Roman"/>
                        </a:rPr>
                        <a:t> </a:t>
                      </a:r>
                      <a:r>
                        <a:rPr lang="en-US" sz="1800" b="1" dirty="0" err="1">
                          <a:latin typeface="Times New Roman"/>
                          <a:ea typeface="Calibri"/>
                          <a:cs typeface="Times New Roman"/>
                        </a:rPr>
                        <a:t>Akhir</a:t>
                      </a:r>
                      <a:r>
                        <a:rPr lang="en-US" sz="1800" b="1" dirty="0">
                          <a:latin typeface="Times New Roman"/>
                          <a:ea typeface="Calibri"/>
                          <a:cs typeface="Times New Roman"/>
                        </a:rPr>
                        <a:t> yang </a:t>
                      </a:r>
                      <a:r>
                        <a:rPr lang="en-US" sz="1800" b="1" dirty="0" err="1">
                          <a:latin typeface="Times New Roman"/>
                          <a:ea typeface="Calibri"/>
                          <a:cs typeface="Times New Roman"/>
                        </a:rPr>
                        <a:t>Diharapkan</a:t>
                      </a:r>
                      <a:endParaRPr lang="id-ID" sz="1800" dirty="0">
                        <a:latin typeface="Cambria"/>
                        <a:ea typeface="Calibri"/>
                        <a:cs typeface="Times New Roman"/>
                      </a:endParaRPr>
                    </a:p>
                  </a:txBody>
                  <a:tcPr marL="68580" marR="68580" marT="0" marB="0"/>
                </a:tc>
                <a:tc>
                  <a:txBody>
                    <a:bodyPr/>
                    <a:lstStyle/>
                    <a:p>
                      <a:pPr algn="ctr">
                        <a:lnSpc>
                          <a:spcPct val="115000"/>
                        </a:lnSpc>
                        <a:spcAft>
                          <a:spcPts val="0"/>
                        </a:spcAft>
                        <a:tabLst>
                          <a:tab pos="900430" algn="l"/>
                        </a:tabLst>
                      </a:pPr>
                      <a:r>
                        <a:rPr lang="id-ID" sz="1800" b="1" dirty="0" smtClean="0">
                          <a:latin typeface="Times New Roman"/>
                          <a:ea typeface="Calibri"/>
                          <a:cs typeface="Times New Roman"/>
                        </a:rPr>
                        <a:t>Indikator</a:t>
                      </a:r>
                      <a:endParaRPr lang="id-ID" sz="1800" dirty="0">
                        <a:latin typeface="Cambria"/>
                        <a:ea typeface="Calibri"/>
                        <a:cs typeface="Times New Roman"/>
                      </a:endParaRPr>
                    </a:p>
                  </a:txBody>
                  <a:tcPr marL="68580" marR="68580" marT="0" marB="0"/>
                </a:tc>
              </a:tr>
              <a:tr h="357191">
                <a:tc>
                  <a:txBody>
                    <a:bodyPr/>
                    <a:lstStyle/>
                    <a:p>
                      <a:pPr algn="ctr">
                        <a:lnSpc>
                          <a:spcPct val="115000"/>
                        </a:lnSpc>
                        <a:spcAft>
                          <a:spcPts val="0"/>
                        </a:spcAft>
                        <a:tabLst>
                          <a:tab pos="900430" algn="l"/>
                        </a:tabLst>
                      </a:pPr>
                      <a:r>
                        <a:rPr lang="id-ID" sz="1800" dirty="0" smtClean="0">
                          <a:latin typeface="Times New Roman"/>
                          <a:ea typeface="Calibri"/>
                          <a:cs typeface="Times New Roman"/>
                        </a:rPr>
                        <a:t>8</a:t>
                      </a:r>
                      <a:endParaRPr lang="id-ID" sz="1800" dirty="0">
                        <a:latin typeface="Cambria"/>
                        <a:ea typeface="Calibri"/>
                        <a:cs typeface="Times New Roman"/>
                      </a:endParaRPr>
                    </a:p>
                  </a:txBody>
                  <a:tcPr marL="68580" marR="68580" marT="0" marB="0"/>
                </a:tc>
                <a:tc gridSpan="2">
                  <a:txBody>
                    <a:bodyPr/>
                    <a:lstStyle/>
                    <a:p>
                      <a:pPr algn="ctr">
                        <a:lnSpc>
                          <a:spcPct val="115000"/>
                        </a:lnSpc>
                        <a:spcAft>
                          <a:spcPts val="0"/>
                        </a:spcAft>
                      </a:pPr>
                      <a:r>
                        <a:rPr lang="id-ID" sz="1800" dirty="0" smtClean="0">
                          <a:latin typeface="Cambria"/>
                          <a:ea typeface="Calibri"/>
                          <a:cs typeface="Times New Roman"/>
                        </a:rPr>
                        <a:t>Ujian Tengah Semester</a:t>
                      </a:r>
                      <a:endParaRPr lang="id-ID" sz="1800" dirty="0">
                        <a:latin typeface="Cambria"/>
                        <a:ea typeface="Calibri"/>
                        <a:cs typeface="Times New Roman"/>
                      </a:endParaRPr>
                    </a:p>
                  </a:txBody>
                  <a:tcPr marL="68580" marR="68580" marT="0" marB="0"/>
                </a:tc>
                <a:tc hMerge="1">
                  <a:txBody>
                    <a:bodyPr/>
                    <a:lstStyle/>
                    <a:p>
                      <a:pPr marL="263525" lvl="1" indent="-263525" algn="l">
                        <a:lnSpc>
                          <a:spcPct val="115000"/>
                        </a:lnSpc>
                        <a:spcAft>
                          <a:spcPts val="0"/>
                        </a:spcAft>
                        <a:buSzPts val="1200"/>
                        <a:buFont typeface="Times New Roman"/>
                        <a:buAutoNum type="arabicPeriod"/>
                      </a:pPr>
                      <a:endParaRPr lang="id-ID" sz="1600" dirty="0">
                        <a:latin typeface="Cambria"/>
                        <a:ea typeface="Calibri"/>
                        <a:cs typeface="Times New Roman"/>
                      </a:endParaRPr>
                    </a:p>
                  </a:txBody>
                  <a:tcPr marL="68580" marR="68580" marT="0" marB="0"/>
                </a:tc>
              </a:tr>
              <a:tr h="1643074">
                <a:tc>
                  <a:txBody>
                    <a:bodyPr/>
                    <a:lstStyle/>
                    <a:p>
                      <a:pPr algn="ctr">
                        <a:lnSpc>
                          <a:spcPct val="115000"/>
                        </a:lnSpc>
                        <a:spcAft>
                          <a:spcPts val="0"/>
                        </a:spcAft>
                      </a:pPr>
                      <a:r>
                        <a:rPr lang="id-ID" sz="1800">
                          <a:latin typeface="Times New Roman"/>
                          <a:ea typeface="Calibri"/>
                          <a:cs typeface="Times New Roman"/>
                        </a:rPr>
                        <a:t>9</a:t>
                      </a:r>
                      <a:endParaRPr lang="id-ID" sz="1800">
                        <a:latin typeface="Cambria"/>
                        <a:ea typeface="Calibri"/>
                        <a:cs typeface="Times New Roman"/>
                      </a:endParaRPr>
                    </a:p>
                  </a:txBody>
                  <a:tcPr marL="68580" marR="68580" marT="0" marB="0"/>
                </a:tc>
                <a:tc>
                  <a:txBody>
                    <a:bodyPr/>
                    <a:lstStyle/>
                    <a:p>
                      <a:pPr algn="l">
                        <a:lnSpc>
                          <a:spcPct val="115000"/>
                        </a:lnSpc>
                        <a:spcAft>
                          <a:spcPts val="0"/>
                        </a:spcAft>
                      </a:pPr>
                      <a:r>
                        <a:rPr lang="id-ID" sz="1800" dirty="0">
                          <a:latin typeface="Times New Roman"/>
                          <a:ea typeface="Calibri"/>
                          <a:cs typeface="Times New Roman"/>
                        </a:rPr>
                        <a:t>Memahami harga pokok pesanan</a:t>
                      </a:r>
                      <a:endParaRPr lang="id-ID" sz="1800" dirty="0">
                        <a:latin typeface="Cambria"/>
                        <a:ea typeface="Calibri"/>
                        <a:cs typeface="Times New Roman"/>
                      </a:endParaRPr>
                    </a:p>
                  </a:txBody>
                  <a:tcPr marL="68580" marR="68580" marT="0" marB="0"/>
                </a:tc>
                <a:tc>
                  <a:txBody>
                    <a:bodyPr/>
                    <a:lstStyle/>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pengertian harga pokok pesanan</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karakteristik harga pokok pesanan</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rekening kontrol</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rekening pembantu</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metode harga pokok pesanan </a:t>
                      </a:r>
                      <a:endParaRPr lang="id-ID" sz="1800" dirty="0">
                        <a:latin typeface="Cambria"/>
                        <a:ea typeface="Calibri"/>
                        <a:cs typeface="Times New Roman"/>
                      </a:endParaRPr>
                    </a:p>
                  </a:txBody>
                  <a:tcPr marL="68580" marR="68580" marT="0" marB="0"/>
                </a:tc>
              </a:tr>
              <a:tr h="2150231">
                <a:tc>
                  <a:txBody>
                    <a:bodyPr/>
                    <a:lstStyle/>
                    <a:p>
                      <a:pPr algn="ctr">
                        <a:lnSpc>
                          <a:spcPct val="115000"/>
                        </a:lnSpc>
                        <a:spcAft>
                          <a:spcPts val="0"/>
                        </a:spcAft>
                      </a:pPr>
                      <a:r>
                        <a:rPr lang="id-ID" sz="1800">
                          <a:latin typeface="Times New Roman"/>
                          <a:ea typeface="Calibri"/>
                          <a:cs typeface="Times New Roman"/>
                        </a:rPr>
                        <a:t>10 dan 11</a:t>
                      </a:r>
                      <a:endParaRPr lang="id-ID" sz="1800">
                        <a:latin typeface="Cambria"/>
                        <a:ea typeface="Calibri"/>
                        <a:cs typeface="Times New Roman"/>
                      </a:endParaRPr>
                    </a:p>
                  </a:txBody>
                  <a:tcPr marL="68580" marR="68580" marT="0" marB="0"/>
                </a:tc>
                <a:tc>
                  <a:txBody>
                    <a:bodyPr/>
                    <a:lstStyle/>
                    <a:p>
                      <a:pPr algn="l">
                        <a:lnSpc>
                          <a:spcPct val="115000"/>
                        </a:lnSpc>
                        <a:spcAft>
                          <a:spcPts val="0"/>
                        </a:spcAft>
                      </a:pPr>
                      <a:r>
                        <a:rPr lang="id-ID" sz="1800" dirty="0">
                          <a:latin typeface="Times New Roman"/>
                          <a:ea typeface="Calibri"/>
                          <a:cs typeface="Times New Roman"/>
                        </a:rPr>
                        <a:t>Memahami harga pokok proses-Pengantar</a:t>
                      </a:r>
                      <a:endParaRPr lang="id-ID" sz="1800" dirty="0">
                        <a:latin typeface="Cambria"/>
                        <a:ea typeface="Calibri"/>
                        <a:cs typeface="Times New Roman"/>
                      </a:endParaRPr>
                    </a:p>
                  </a:txBody>
                  <a:tcPr marL="68580" marR="68580" marT="0" marB="0"/>
                </a:tc>
                <a:tc>
                  <a:txBody>
                    <a:bodyPr/>
                    <a:lstStyle/>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pengertian harga pokok proses</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en-US" sz="1800" dirty="0" err="1">
                          <a:latin typeface="Times New Roman"/>
                          <a:ea typeface="Calibri"/>
                          <a:cs typeface="Times New Roman"/>
                        </a:rPr>
                        <a:t>Menjelaskan</a:t>
                      </a:r>
                      <a:r>
                        <a:rPr lang="en-US" sz="1800" dirty="0">
                          <a:latin typeface="Times New Roman"/>
                          <a:ea typeface="Calibri"/>
                          <a:cs typeface="Times New Roman"/>
                        </a:rPr>
                        <a:t>  </a:t>
                      </a:r>
                      <a:r>
                        <a:rPr lang="id-ID" sz="1800" dirty="0">
                          <a:latin typeface="Times New Roman"/>
                          <a:ea typeface="Calibri"/>
                          <a:cs typeface="Times New Roman"/>
                        </a:rPr>
                        <a:t>perbedaan harga pokok pesanan dengan harga pokok proses</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harga pokok proses diolah melalui satu </a:t>
                      </a:r>
                      <a:r>
                        <a:rPr lang="id-ID" sz="1800" dirty="0" smtClean="0">
                          <a:latin typeface="Times New Roman"/>
                          <a:ea typeface="Calibri"/>
                          <a:cs typeface="Times New Roman"/>
                        </a:rPr>
                        <a:t>dept</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harga pokok proses diolah melalui lebih dari satu departemen </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pengaruh terjadinya produk yang hilang dalam proses terhadap perhitungan harga pokok produk per satuan</a:t>
                      </a:r>
                      <a:endParaRPr lang="id-ID" sz="1800" dirty="0">
                        <a:latin typeface="Cambria"/>
                        <a:ea typeface="Calibri"/>
                        <a:cs typeface="Times New Roman"/>
                      </a:endParaRPr>
                    </a:p>
                    <a:p>
                      <a:pPr marL="263525" lvl="1" indent="-263525" algn="l">
                        <a:lnSpc>
                          <a:spcPct val="115000"/>
                        </a:lnSpc>
                        <a:spcAft>
                          <a:spcPts val="0"/>
                        </a:spcAft>
                        <a:buFont typeface="+mj-lt"/>
                        <a:buAutoNum type="arabicPeriod"/>
                      </a:pPr>
                      <a:r>
                        <a:rPr lang="id-ID" sz="1800" dirty="0">
                          <a:latin typeface="Times New Roman"/>
                          <a:ea typeface="Calibri"/>
                          <a:cs typeface="Times New Roman"/>
                        </a:rPr>
                        <a:t>Menjelaskan pengaruh terjadinya produk yang hilang pada awal proses </a:t>
                      </a:r>
                      <a:r>
                        <a:rPr lang="id-ID" sz="1800" dirty="0" smtClean="0">
                          <a:latin typeface="Times New Roman"/>
                          <a:ea typeface="Calibri"/>
                          <a:cs typeface="Times New Roman"/>
                        </a:rPr>
                        <a:t>thd </a:t>
                      </a:r>
                      <a:r>
                        <a:rPr lang="id-ID" sz="1800" dirty="0">
                          <a:latin typeface="Times New Roman"/>
                          <a:ea typeface="Calibri"/>
                          <a:cs typeface="Times New Roman"/>
                        </a:rPr>
                        <a:t>perhitungan harga pokok produk per satuan</a:t>
                      </a:r>
                      <a:endParaRPr lang="id-ID" sz="1800" dirty="0">
                        <a:latin typeface="Cambria"/>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TotalTime>
  <Words>1099</Words>
  <Application>Microsoft Office PowerPoint</Application>
  <PresentationFormat>On-screen Show (4:3)</PresentationFormat>
  <Paragraphs>187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Cambria</vt:lpstr>
      <vt:lpstr>Constantia</vt:lpstr>
      <vt:lpstr>Times New Roman</vt:lpstr>
      <vt:lpstr>Wingdings 2</vt:lpstr>
      <vt:lpstr>Flow</vt:lpstr>
      <vt:lpstr>Kontrak Kuliah Akuntansi Biaya</vt:lpstr>
      <vt:lpstr>Identitas Matakuliah</vt:lpstr>
      <vt:lpstr>Manfaat Matakuliah</vt:lpstr>
      <vt:lpstr>Deskripsi Matakuliah</vt:lpstr>
      <vt:lpstr>Capaian Pembelajaran</vt:lpstr>
      <vt:lpstr>Kompetansi Dasar</vt:lpstr>
      <vt:lpstr>Organisasi Materi</vt:lpstr>
      <vt:lpstr>Organisasi Materi</vt:lpstr>
      <vt:lpstr>Organisasi Materi</vt:lpstr>
      <vt:lpstr>Organisasi Materi</vt:lpstr>
      <vt:lpstr>Organisasi Materi</vt:lpstr>
      <vt:lpstr>Bahan Bacaan</vt:lpstr>
      <vt:lpstr>Strategi Perkuliahan</vt:lpstr>
      <vt:lpstr>Pelaksanaan Assesmen</vt:lpstr>
      <vt:lpstr>Rubrik Assessment Pelaksanaan Tugas </vt:lpstr>
      <vt:lpstr>Learning Outcomes</vt:lpstr>
      <vt:lpstr>  Penilaian dan  Kriteria Penilaian</vt:lpstr>
      <vt:lpstr>Jadwal Perkuliahan</vt:lpstr>
      <vt:lpstr>Catatan Khusus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Kontrak Kuliah Akuntansi Biaya</dc:title>
  <dc:creator>Nyssa Rizky</dc:creator>
  <cp:lastModifiedBy>Nyssa Risky</cp:lastModifiedBy>
  <cp:revision>13</cp:revision>
  <dcterms:created xsi:type="dcterms:W3CDTF">2016-02-24T20:00:56Z</dcterms:created>
  <dcterms:modified xsi:type="dcterms:W3CDTF">2016-11-25T22:03:15Z</dcterms:modified>
</cp:coreProperties>
</file>